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62"/>
  </p:notesMasterIdLst>
  <p:sldIdLst>
    <p:sldId id="306" r:id="rId2"/>
    <p:sldId id="307" r:id="rId3"/>
    <p:sldId id="308" r:id="rId4"/>
    <p:sldId id="309" r:id="rId5"/>
    <p:sldId id="310" r:id="rId6"/>
    <p:sldId id="311" r:id="rId7"/>
    <p:sldId id="312" r:id="rId8"/>
    <p:sldId id="315" r:id="rId9"/>
    <p:sldId id="314" r:id="rId10"/>
    <p:sldId id="313" r:id="rId11"/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285" r:id="rId41"/>
    <p:sldId id="286" r:id="rId42"/>
    <p:sldId id="287" r:id="rId43"/>
    <p:sldId id="288" r:id="rId44"/>
    <p:sldId id="289" r:id="rId45"/>
    <p:sldId id="290" r:id="rId46"/>
    <p:sldId id="291" r:id="rId47"/>
    <p:sldId id="292" r:id="rId48"/>
    <p:sldId id="293" r:id="rId49"/>
    <p:sldId id="294" r:id="rId50"/>
    <p:sldId id="295" r:id="rId51"/>
    <p:sldId id="296" r:id="rId52"/>
    <p:sldId id="297" r:id="rId53"/>
    <p:sldId id="298" r:id="rId54"/>
    <p:sldId id="299" r:id="rId55"/>
    <p:sldId id="300" r:id="rId56"/>
    <p:sldId id="301" r:id="rId57"/>
    <p:sldId id="302" r:id="rId58"/>
    <p:sldId id="303" r:id="rId59"/>
    <p:sldId id="304" r:id="rId60"/>
    <p:sldId id="305" r:id="rId6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C4DA35E8-B8F2-405A-B750-2CD588151693}">
  <a:tblStyle styleId="{C4DA35E8-B8F2-405A-B750-2CD58815169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>
      <p:cViewPr varScale="1">
        <p:scale>
          <a:sx n="129" d="100"/>
          <a:sy n="129" d="100"/>
        </p:scale>
        <p:origin x="-120" y="-6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interSettings" Target="printerSettings/printerSettings1.bin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553980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88be9335a2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88be9335a2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88be9335a2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88be9335a2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With the rise of misinformation...</a:t>
            </a:r>
            <a:endParaRPr/>
          </a:p>
        </p:txBody>
      </p:sp>
      <p:sp>
        <p:nvSpPr>
          <p:cNvPr id="91" name="Google Shape;91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88be9335a2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88be9335a2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88be9335a2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88be9335a2_0_1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g88be9335a2_0_1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8be9335a2_0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88be9335a2_0_4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88be9335a2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88be9335a2_0_1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and its in this framework that we conduct our experiments</a:t>
            </a:r>
            <a:endParaRPr/>
          </a:p>
        </p:txBody>
      </p:sp>
      <p:sp>
        <p:nvSpPr>
          <p:cNvPr id="127" name="Google Shape;127;g88be9335a2_0_1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8897abd770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8897abd770_1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and its in this framework that we conduct our experiments</a:t>
            </a:r>
            <a:endParaRPr/>
          </a:p>
        </p:txBody>
      </p:sp>
      <p:sp>
        <p:nvSpPr>
          <p:cNvPr id="142" name="Google Shape;142;g8897abd770_1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88be9335a2_0_4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88be9335a2_0_4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Checkworth claims often contain multiple propositions joined by conjunction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81dc260c5b_1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81dc260c5b_1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Checkworth claims often contain multiple propositions joined by conjunction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88be9335a2_0_4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88be9335a2_0_4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88be9335a2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88be9335a2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81dc260c5b_1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81dc260c5b_1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88be9335a2_0_4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88be9335a2_0_4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81dc260c5b_1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81dc260c5b_1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81dc260c5b_1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81dc260c5b_1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8897abd770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8897abd770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8897abd770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8897abd770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William Henry Harrison (1841)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Admitance of Indiana Territory (1816)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81dc260c5b_1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81dc260c5b_1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William Henry Harrison (1841)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Admitance of Indiana Territory (1816)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88be9335a2_0_4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88be9335a2_0_4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81dc260c5b_1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81dc260c5b_1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88be9335a2_0_4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88be9335a2_0_4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88be9335a2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88be9335a2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81dc260c5b_1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81dc260c5b_1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81dc260c5b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81dc260c5b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81dc260c5b_1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81dc260c5b_1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88fba276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88fba2765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g88fba2765a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74d2554a23d8413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74d2554a23d8413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8897abd770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8897abd770_1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8897abd770_1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8897abd770_1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8897abd770_1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8897abd770_1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8897abd770_1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8897abd770_1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8897abd770_1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8897abd770_1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88be9335a2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88be9335a2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8897abd770_1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8897abd770_1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8897abd770_1_3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8897abd770_1_3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8897abd770_1_5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8897abd770_1_5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8897abd770_1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8897abd770_1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8897abd770_1_5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8897abd770_1_5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8897abd770_1_6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8897abd770_1_6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88be9335a2_0_8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88be9335a2_0_8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88fba2765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88fba2765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88be9335a2_0_8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88be9335a2_0_8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mention why we selected the baseline - similar but without document re-ranking, date post-processing, label sequence prediction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way we don’t need to mention ablation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81dc260c5b_1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81dc260c5b_1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mention why we selected the baseline - similar but without document re-ranking, date post-processing, label sequence prediction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way we don’t need to mention ablation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88be9335a2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88be9335a2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88be9335a2_0_9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Google Shape;584;g88be9335a2_0_9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g88be9335a2_0_9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50</a:t>
            </a:fld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81dc260c5b_1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81dc260c5b_1_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g81dc260c5b_1_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51</a:t>
            </a:fld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8897abd770_1_6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8897abd770_1_6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g8897abd770_1_6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52</a:t>
            </a:fld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81dc260c5b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" name="Google Shape;611;g81dc260c5b_1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g81dc260c5b_1_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53</a:t>
            </a:fld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8897abd770_1_6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" name="Google Shape;622;g8897abd770_1_6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g8897abd770_1_66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54</a:t>
            </a:fld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81dc260c5b_1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81dc260c5b_1_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SUPPORTS</a:t>
            </a:r>
            <a:endParaRPr/>
          </a:p>
        </p:txBody>
      </p:sp>
      <p:sp>
        <p:nvSpPr>
          <p:cNvPr id="635" name="Google Shape;635;g81dc260c5b_1_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55</a:t>
            </a:fld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88be9335a2_0_9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88be9335a2_0_9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g88be9335a2_0_9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56</a:t>
            </a:fld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74d2554a23d84135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74d2554a23d84135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g74d2554a23d84135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57</a:t>
            </a:fld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88be9335a2_0_8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88be9335a2_0_8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81dc260c5b_1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81dc260c5b_1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88be9335a2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88be9335a2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81dc260c5b_1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81dc260c5b_1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mention why we selected the baseline - similar but without document re-ranking, date post-processing, label sequence prediction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way we don’t need to mention ablation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88be9335a2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88be9335a2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88be9335a2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88be9335a2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88be9335a2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88be9335a2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rtl="0"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rtl="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6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9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1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2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pic>
        <p:nvPicPr>
          <p:cNvPr id="5" name="Picture 4" descr="Screen Shot 2020-11-06 at 12.32.2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9527"/>
            <a:ext cx="9436100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451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2" name="Picture 1" descr="Screen Shot 2020-11-06 at 12.34.1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2169"/>
            <a:ext cx="9982200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533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ctrTitle"/>
          </p:nvPr>
        </p:nvSpPr>
        <p:spPr>
          <a:xfrm>
            <a:off x="830875" y="766400"/>
            <a:ext cx="10577100" cy="23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5400"/>
              <a:t>DeSePtion: Dual Sequence Prediction and Adversarial Examples for Improved Fact-Checking</a:t>
            </a:r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subTitle" idx="1"/>
          </p:nvPr>
        </p:nvSpPr>
        <p:spPr>
          <a:xfrm>
            <a:off x="1524000" y="32972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b="1">
                <a:solidFill>
                  <a:srgbClr val="000000"/>
                </a:solidFill>
              </a:rPr>
              <a:t>Christopher Hidey, </a:t>
            </a:r>
            <a:r>
              <a:rPr lang="en-US">
                <a:solidFill>
                  <a:srgbClr val="000000"/>
                </a:solidFill>
              </a:rPr>
              <a:t>Tuhin Chakrabarty, Tariq Alhindi, Siddharth Varia, Kriste Krstovski, Mona Diab, Smaranda Muresan</a:t>
            </a:r>
            <a:endParaRPr b="1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pic>
        <p:nvPicPr>
          <p:cNvPr id="96" name="Google Shape;96;p14"/>
          <p:cNvPicPr preferRelativeResize="0"/>
          <p:nvPr/>
        </p:nvPicPr>
        <p:blipFill rotWithShape="1">
          <a:blip r:embed="rId3">
            <a:alphaModFix/>
          </a:blip>
          <a:srcRect l="6751" t="6027" r="5912" b="5851"/>
          <a:stretch/>
        </p:blipFill>
        <p:spPr>
          <a:xfrm>
            <a:off x="4998600" y="4584025"/>
            <a:ext cx="2441525" cy="194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Motivation and Background</a:t>
            </a:r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16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921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Why do we need fact-checking?</a:t>
            </a:r>
            <a:endParaRPr/>
          </a:p>
          <a:p>
            <a:pPr marL="685800" lvl="0" indent="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400"/>
              <a:t>Misinformation/disinformation on the rise (Ireton, 2018)</a:t>
            </a:r>
            <a:endParaRPr sz="2400"/>
          </a:p>
          <a:p>
            <a:pPr marL="685800" lvl="0" indent="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2400"/>
          </a:p>
          <a:p>
            <a:pPr marL="685800" lvl="0" indent="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400"/>
              <a:t>Journalists must examine “check-worthy” claims for truth (Hassan et al, 2017)</a:t>
            </a:r>
            <a:endParaRPr sz="2400"/>
          </a:p>
        </p:txBody>
      </p:sp>
      <p:sp>
        <p:nvSpPr>
          <p:cNvPr id="103" name="Google Shape;10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ftr" idx="11"/>
          </p:nvPr>
        </p:nvSpPr>
        <p:spPr>
          <a:xfrm>
            <a:off x="642900" y="6214050"/>
            <a:ext cx="10906200" cy="656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666666"/>
                </a:solidFill>
              </a:rPr>
              <a:t>DeSePtion: Dual Sequence Prediction and Adversarial Examples for Improved Fact-Checking. </a:t>
            </a:r>
            <a:endParaRPr>
              <a:solidFill>
                <a:srgbClr val="666666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666666"/>
                </a:solidFill>
              </a:rPr>
              <a:t>Hidey</a:t>
            </a:r>
            <a:r>
              <a:rPr lang="en-US">
                <a:solidFill>
                  <a:srgbClr val="666666"/>
                </a:solidFill>
              </a:rPr>
              <a:t>, Chakrabarty, Alhindi, Varia, Krstovski, Diab, Muresan. ACL. 2020.</a:t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105" name="Google Shape;105;p15"/>
          <p:cNvSpPr txBox="1">
            <a:spLocks noGrp="1"/>
          </p:cNvSpPr>
          <p:nvPr>
            <p:ph type="body" idx="1"/>
          </p:nvPr>
        </p:nvSpPr>
        <p:spPr>
          <a:xfrm>
            <a:off x="838200" y="3340925"/>
            <a:ext cx="10515600" cy="14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2400"/>
          </a:p>
          <a:p>
            <a:pPr marL="22860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Related Work</a:t>
            </a:r>
            <a:endParaRPr/>
          </a:p>
          <a:p>
            <a:pPr marL="685800" lvl="0" indent="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400"/>
              <a:t>Fact-checking websites (Vlachos and Reidel, 2014; Alhindi et al., 2018)</a:t>
            </a:r>
            <a:endParaRPr sz="2400"/>
          </a:p>
          <a:p>
            <a:pPr marL="685800" lvl="0" indent="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2400"/>
          </a:p>
          <a:p>
            <a:pPr marL="685800" lvl="0" indent="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400"/>
              <a:t>News articles (Pomerleau and Rao, 2017)</a:t>
            </a:r>
            <a:endParaRPr sz="2400"/>
          </a:p>
          <a:p>
            <a:pPr marL="685800" lvl="0" indent="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2400"/>
          </a:p>
          <a:p>
            <a:pPr marL="685800" lvl="0" indent="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400"/>
              <a:t>Community forums (Mihaylova et al., 2018)</a:t>
            </a:r>
            <a:endParaRPr sz="2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Challenges</a:t>
            </a:r>
            <a:endParaRPr/>
          </a:p>
        </p:txBody>
      </p:sp>
      <p:sp>
        <p:nvSpPr>
          <p:cNvPr id="112" name="Google Shape;112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AutoNum type="arabicParenR"/>
            </a:pPr>
            <a:r>
              <a:rPr lang="en-US"/>
              <a:t>Professional fact-checking organizations need to synthesize evidence from </a:t>
            </a:r>
            <a:r>
              <a:rPr lang="en-US" b="1"/>
              <a:t>multiple sources </a:t>
            </a:r>
            <a:r>
              <a:rPr lang="en-US"/>
              <a:t>(Graves, 2018)</a:t>
            </a: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AutoNum type="arabicParenR"/>
            </a:pPr>
            <a:r>
              <a:rPr lang="en-US"/>
              <a:t>Numerical comparatives alone are indicative of truthful statements (Rashkin et al., 2017) but </a:t>
            </a:r>
            <a:r>
              <a:rPr lang="en-US" b="1"/>
              <a:t>temporal reasoning </a:t>
            </a:r>
            <a:r>
              <a:rPr lang="en-US"/>
              <a:t>is challenging (Mirza and Tonnelli, 2016)</a:t>
            </a: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AutoNum type="arabicParenR"/>
            </a:pPr>
            <a:r>
              <a:rPr lang="en-US"/>
              <a:t>Fact-checking is sensitive to </a:t>
            </a:r>
            <a:r>
              <a:rPr lang="en-US" b="1"/>
              <a:t>ambiguous entities</a:t>
            </a:r>
            <a:r>
              <a:rPr lang="en-US"/>
              <a:t> (Thorne and Vlachos, 2018) or </a:t>
            </a:r>
            <a:r>
              <a:rPr lang="en-US" b="1"/>
              <a:t>lexical features</a:t>
            </a:r>
            <a:r>
              <a:rPr lang="en-US"/>
              <a:t> (Nakashole and Mitchell, 2014)</a:t>
            </a:r>
            <a:endParaRPr/>
          </a:p>
        </p:txBody>
      </p:sp>
      <p:sp>
        <p:nvSpPr>
          <p:cNvPr id="113" name="Google Shape;11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114" name="Google Shape;114;p16"/>
          <p:cNvSpPr txBox="1">
            <a:spLocks noGrp="1"/>
          </p:cNvSpPr>
          <p:nvPr>
            <p:ph type="ftr" idx="11"/>
          </p:nvPr>
        </p:nvSpPr>
        <p:spPr>
          <a:xfrm>
            <a:off x="642900" y="6214050"/>
            <a:ext cx="10906200" cy="656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666666"/>
                </a:solidFill>
              </a:rPr>
              <a:t>DeSePtion: Dual Sequence Prediction and Adversarial Examples for Improved Fact-Checking. </a:t>
            </a:r>
            <a:endParaRPr>
              <a:solidFill>
                <a:srgbClr val="666666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666666"/>
                </a:solidFill>
              </a:rPr>
              <a:t>Hidey</a:t>
            </a:r>
            <a:r>
              <a:rPr lang="en-US">
                <a:solidFill>
                  <a:srgbClr val="666666"/>
                </a:solidFill>
              </a:rPr>
              <a:t>, Chakrabarty, Alhindi, Varia, Krstovski, Diab, Muresan. ACL. 2020.</a:t>
            </a:r>
            <a:endParaRPr>
              <a:solidFill>
                <a:srgbClr val="666666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>
            <a:spLocks noGrp="1"/>
          </p:cNvSpPr>
          <p:nvPr>
            <p:ph type="title"/>
          </p:nvPr>
        </p:nvSpPr>
        <p:spPr>
          <a:xfrm>
            <a:off x="554133" y="593367"/>
            <a:ext cx="15147600" cy="76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Towards Addressing these Challenges</a:t>
            </a:r>
            <a:endParaRPr/>
          </a:p>
        </p:txBody>
      </p:sp>
      <p:sp>
        <p:nvSpPr>
          <p:cNvPr id="120" name="Google Shape;120;p17"/>
          <p:cNvSpPr txBox="1">
            <a:spLocks noGrp="1"/>
          </p:cNvSpPr>
          <p:nvPr>
            <p:ph type="body" idx="1"/>
          </p:nvPr>
        </p:nvSpPr>
        <p:spPr>
          <a:xfrm>
            <a:off x="554133" y="1536633"/>
            <a:ext cx="15147600" cy="455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0000"/>
                </a:solidFill>
              </a:rPr>
              <a:t>Data</a:t>
            </a:r>
            <a:endParaRPr b="1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0000"/>
                </a:solidFill>
              </a:rPr>
              <a:t>Methods</a:t>
            </a:r>
            <a:endParaRPr b="1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7"/>
          <p:cNvSpPr txBox="1"/>
          <p:nvPr/>
        </p:nvSpPr>
        <p:spPr>
          <a:xfrm>
            <a:off x="1087833" y="2363133"/>
            <a:ext cx="9944700" cy="5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    Development of adversarial claims 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7"/>
          <p:cNvSpPr txBox="1"/>
          <p:nvPr/>
        </p:nvSpPr>
        <p:spPr>
          <a:xfrm>
            <a:off x="804033" y="3783733"/>
            <a:ext cx="10868400" cy="9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Development of fact-checking system with targeted improvements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7"/>
          <p:cNvSpPr txBox="1">
            <a:spLocks noGrp="1"/>
          </p:cNvSpPr>
          <p:nvPr>
            <p:ph type="ftr" idx="4294967295"/>
          </p:nvPr>
        </p:nvSpPr>
        <p:spPr>
          <a:xfrm>
            <a:off x="642900" y="6214050"/>
            <a:ext cx="10906200" cy="656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666666"/>
                </a:solidFill>
              </a:rPr>
              <a:t>DeSePtion: Dual Sequence Prediction and Adversarial Examples for Improved Fact-Checking. </a:t>
            </a:r>
            <a:endParaRPr>
              <a:solidFill>
                <a:srgbClr val="666666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666666"/>
                </a:solidFill>
              </a:rPr>
              <a:t>Hidey</a:t>
            </a:r>
            <a:r>
              <a:rPr lang="en-US">
                <a:solidFill>
                  <a:srgbClr val="666666"/>
                </a:solidFill>
              </a:rPr>
              <a:t>, Chakrabarty, Alhindi, Varia, Krstovski, Diab, Muresan. ACL. 2020.</a:t>
            </a:r>
            <a:endParaRPr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Data</a:t>
            </a:r>
            <a:endParaRPr/>
          </a:p>
        </p:txBody>
      </p:sp>
      <p:sp>
        <p:nvSpPr>
          <p:cNvPr id="130" name="Google Shape;130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Murda Beatz’s real name is Marshall Mathers.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pic>
        <p:nvPicPr>
          <p:cNvPr id="132" name="Google Shape;13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7863" y="566013"/>
            <a:ext cx="2390775" cy="92392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8"/>
          <p:cNvSpPr txBox="1">
            <a:spLocks noGrp="1"/>
          </p:cNvSpPr>
          <p:nvPr>
            <p:ph type="ftr" idx="11"/>
          </p:nvPr>
        </p:nvSpPr>
        <p:spPr>
          <a:xfrm>
            <a:off x="642900" y="6214050"/>
            <a:ext cx="10906200" cy="656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666666"/>
                </a:solidFill>
              </a:rPr>
              <a:t>DeSePtion: Dual Sequence Prediction and Adversarial Examples for Improved Fact-Checking. </a:t>
            </a:r>
            <a:endParaRPr>
              <a:solidFill>
                <a:srgbClr val="666666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666666"/>
                </a:solidFill>
              </a:rPr>
              <a:t>Hidey</a:t>
            </a:r>
            <a:r>
              <a:rPr lang="en-US">
                <a:solidFill>
                  <a:srgbClr val="666666"/>
                </a:solidFill>
              </a:rPr>
              <a:t>, Chakrabarty, Alhindi, Varia, Krstovski, Diab, Muresan. ACL. 2020.</a:t>
            </a:r>
            <a:endParaRPr>
              <a:solidFill>
                <a:srgbClr val="666666"/>
              </a:solidFill>
            </a:endParaRPr>
          </a:p>
        </p:txBody>
      </p:sp>
      <p:grpSp>
        <p:nvGrpSpPr>
          <p:cNvPr id="134" name="Google Shape;134;p18"/>
          <p:cNvGrpSpPr/>
          <p:nvPr/>
        </p:nvGrpSpPr>
        <p:grpSpPr>
          <a:xfrm>
            <a:off x="965900" y="2770001"/>
            <a:ext cx="3396630" cy="923925"/>
            <a:chOff x="965900" y="2770001"/>
            <a:chExt cx="3396630" cy="923925"/>
          </a:xfrm>
        </p:grpSpPr>
        <p:pic>
          <p:nvPicPr>
            <p:cNvPr id="135" name="Google Shape;135;p1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374875" y="2770001"/>
              <a:ext cx="987655" cy="9239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6" name="Google Shape;136;p18"/>
            <p:cNvSpPr txBox="1"/>
            <p:nvPr/>
          </p:nvSpPr>
          <p:spPr>
            <a:xfrm>
              <a:off x="965900" y="2982513"/>
              <a:ext cx="2833500" cy="49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latin typeface="Calibri"/>
                  <a:ea typeface="Calibri"/>
                  <a:cs typeface="Calibri"/>
                  <a:sym typeface="Calibri"/>
                </a:rPr>
                <a:t>[Murda Beatz]</a:t>
              </a:r>
              <a:endParaRPr sz="2800" b="1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7" name="Google Shape;137;p18"/>
          <p:cNvSpPr txBox="1"/>
          <p:nvPr/>
        </p:nvSpPr>
        <p:spPr>
          <a:xfrm>
            <a:off x="990600" y="3923638"/>
            <a:ext cx="9417600" cy="7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Shane Lee Lindstrom, known professionally as Murda Beatz ...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8"/>
          <p:cNvSpPr txBox="1"/>
          <p:nvPr/>
        </p:nvSpPr>
        <p:spPr>
          <a:xfrm>
            <a:off x="965900" y="4926163"/>
            <a:ext cx="9417600" cy="7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REFUTES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Data</a:t>
            </a:r>
            <a:endParaRPr/>
          </a:p>
        </p:txBody>
      </p:sp>
      <p:sp>
        <p:nvSpPr>
          <p:cNvPr id="145" name="Google Shape;145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FEVER 1.0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US"/>
              <a:t>Thorne et al. 2018)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FEVER 2.0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US"/>
              <a:t>Thorne et al. 2019)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b="1"/>
              <a:t>adversarial</a:t>
            </a:r>
            <a:r>
              <a:rPr lang="en-US"/>
              <a:t> “attacks” submitted by participants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evaluated against FEVER systems</a:t>
            </a:r>
            <a:endParaRPr/>
          </a:p>
        </p:txBody>
      </p:sp>
      <p:sp>
        <p:nvSpPr>
          <p:cNvPr id="146" name="Google Shape;146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pic>
        <p:nvPicPr>
          <p:cNvPr id="147" name="Google Shape;14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7863" y="566013"/>
            <a:ext cx="2390775" cy="92392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9"/>
          <p:cNvSpPr txBox="1">
            <a:spLocks noGrp="1"/>
          </p:cNvSpPr>
          <p:nvPr>
            <p:ph type="ftr" idx="11"/>
          </p:nvPr>
        </p:nvSpPr>
        <p:spPr>
          <a:xfrm>
            <a:off x="642900" y="6214050"/>
            <a:ext cx="10906200" cy="656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666666"/>
                </a:solidFill>
              </a:rPr>
              <a:t>DeSePtion: Dual Sequence Prediction and Adversarial Examples for Improved Fact-Checking. </a:t>
            </a:r>
            <a:endParaRPr>
              <a:solidFill>
                <a:srgbClr val="666666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666666"/>
                </a:solidFill>
              </a:rPr>
              <a:t>Hidey</a:t>
            </a:r>
            <a:r>
              <a:rPr lang="en-US">
                <a:solidFill>
                  <a:srgbClr val="666666"/>
                </a:solidFill>
              </a:rPr>
              <a:t>, Chakrabarty, Alhindi, Varia, Krstovski, Diab, Muresan. ACL. 2020.</a:t>
            </a:r>
            <a:endParaRPr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 txBox="1">
            <a:spLocks noGrp="1"/>
          </p:cNvSpPr>
          <p:nvPr>
            <p:ph type="title"/>
          </p:nvPr>
        </p:nvSpPr>
        <p:spPr>
          <a:xfrm>
            <a:off x="554133" y="593367"/>
            <a:ext cx="15147600" cy="76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Data: Adversarial Claims</a:t>
            </a:r>
            <a:endParaRPr/>
          </a:p>
        </p:txBody>
      </p:sp>
      <p:sp>
        <p:nvSpPr>
          <p:cNvPr id="154" name="Google Shape;154;p20"/>
          <p:cNvSpPr txBox="1">
            <a:spLocks noGrp="1"/>
          </p:cNvSpPr>
          <p:nvPr>
            <p:ph type="body" idx="1"/>
          </p:nvPr>
        </p:nvSpPr>
        <p:spPr>
          <a:xfrm>
            <a:off x="554133" y="1536633"/>
            <a:ext cx="15147600" cy="455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AutoNum type="arabicParenR"/>
            </a:pPr>
            <a:r>
              <a:rPr lang="en-US"/>
              <a:t>Multiple propositions </a:t>
            </a:r>
            <a:endParaRPr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lphaLcParenR"/>
            </a:pPr>
            <a:r>
              <a:rPr lang="en-US"/>
              <a:t>CONJUNCTION </a:t>
            </a:r>
            <a:endParaRPr/>
          </a:p>
          <a:p>
            <a:pPr marL="914400" lvl="0" indent="45720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Janet Leigh was from New York.  Janet Leigh was an author.</a:t>
            </a:r>
            <a:endParaRPr/>
          </a:p>
        </p:txBody>
      </p:sp>
      <p:sp>
        <p:nvSpPr>
          <p:cNvPr id="155" name="Google Shape;155;p20"/>
          <p:cNvSpPr txBox="1">
            <a:spLocks noGrp="1"/>
          </p:cNvSpPr>
          <p:nvPr>
            <p:ph type="ftr" idx="4294967295"/>
          </p:nvPr>
        </p:nvSpPr>
        <p:spPr>
          <a:xfrm>
            <a:off x="642900" y="6214050"/>
            <a:ext cx="10906200" cy="656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666666"/>
                </a:solidFill>
              </a:rPr>
              <a:t>DeSePtion: Dual Sequence Prediction and Adversarial Examples for Improved Fact-Checking. </a:t>
            </a:r>
            <a:endParaRPr>
              <a:solidFill>
                <a:srgbClr val="666666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666666"/>
                </a:solidFill>
              </a:rPr>
              <a:t>Hidey</a:t>
            </a:r>
            <a:r>
              <a:rPr lang="en-US">
                <a:solidFill>
                  <a:srgbClr val="666666"/>
                </a:solidFill>
              </a:rPr>
              <a:t>, Chakrabarty, Alhindi, Varia, Krstovski, Diab, Muresan. ACL. 2020.</a:t>
            </a:r>
            <a:endParaRPr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1"/>
          <p:cNvSpPr txBox="1">
            <a:spLocks noGrp="1"/>
          </p:cNvSpPr>
          <p:nvPr>
            <p:ph type="title"/>
          </p:nvPr>
        </p:nvSpPr>
        <p:spPr>
          <a:xfrm>
            <a:off x="554133" y="593367"/>
            <a:ext cx="15147600" cy="76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Data: Adversarial Claims</a:t>
            </a:r>
            <a:endParaRPr/>
          </a:p>
        </p:txBody>
      </p:sp>
      <p:sp>
        <p:nvSpPr>
          <p:cNvPr id="161" name="Google Shape;161;p21"/>
          <p:cNvSpPr txBox="1">
            <a:spLocks noGrp="1"/>
          </p:cNvSpPr>
          <p:nvPr>
            <p:ph type="body" idx="1"/>
          </p:nvPr>
        </p:nvSpPr>
        <p:spPr>
          <a:xfrm>
            <a:off x="554133" y="1536633"/>
            <a:ext cx="15147600" cy="455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AutoNum type="arabicParenR"/>
            </a:pPr>
            <a:r>
              <a:rPr lang="en-US"/>
              <a:t>Multiple propositions </a:t>
            </a:r>
            <a:endParaRPr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lphaLcParenR"/>
            </a:pPr>
            <a:r>
              <a:rPr lang="en-US"/>
              <a:t>CONJUNCTION </a:t>
            </a:r>
            <a:endParaRPr/>
          </a:p>
          <a:p>
            <a:pPr marL="914400" lvl="0" indent="45720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Janet Leigh was from New York </a:t>
            </a:r>
            <a:r>
              <a:rPr lang="en-US" b="1"/>
              <a:t>and</a:t>
            </a:r>
            <a:r>
              <a:rPr lang="en-US"/>
              <a:t> </a:t>
            </a:r>
            <a:r>
              <a:rPr lang="en-US" strike="sngStrike"/>
              <a:t>Janet Leigh</a:t>
            </a:r>
            <a:r>
              <a:rPr lang="en-US"/>
              <a:t> was an author.</a:t>
            </a:r>
            <a:endParaRPr/>
          </a:p>
        </p:txBody>
      </p:sp>
      <p:sp>
        <p:nvSpPr>
          <p:cNvPr id="162" name="Google Shape;162;p21"/>
          <p:cNvSpPr txBox="1">
            <a:spLocks noGrp="1"/>
          </p:cNvSpPr>
          <p:nvPr>
            <p:ph type="ftr" idx="4294967295"/>
          </p:nvPr>
        </p:nvSpPr>
        <p:spPr>
          <a:xfrm>
            <a:off x="642900" y="6214050"/>
            <a:ext cx="10906200" cy="656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666666"/>
                </a:solidFill>
              </a:rPr>
              <a:t>DeSePtion: Dual Sequence Prediction and Adversarial Examples for Improved Fact-Checking. </a:t>
            </a:r>
            <a:endParaRPr>
              <a:solidFill>
                <a:srgbClr val="666666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666666"/>
                </a:solidFill>
              </a:rPr>
              <a:t>Hidey</a:t>
            </a:r>
            <a:r>
              <a:rPr lang="en-US">
                <a:solidFill>
                  <a:srgbClr val="666666"/>
                </a:solidFill>
              </a:rPr>
              <a:t>, Chakrabarty, Alhindi, Varia, Krstovski, Diab, Muresan. ACL. 2020.</a:t>
            </a:r>
            <a:endParaRPr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2"/>
          <p:cNvSpPr txBox="1">
            <a:spLocks noGrp="1"/>
          </p:cNvSpPr>
          <p:nvPr>
            <p:ph type="title"/>
          </p:nvPr>
        </p:nvSpPr>
        <p:spPr>
          <a:xfrm>
            <a:off x="554133" y="593367"/>
            <a:ext cx="15147600" cy="76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Data: Adversarial Claims</a:t>
            </a:r>
            <a:endParaRPr/>
          </a:p>
        </p:txBody>
      </p:sp>
      <p:sp>
        <p:nvSpPr>
          <p:cNvPr id="168" name="Google Shape;168;p22"/>
          <p:cNvSpPr txBox="1">
            <a:spLocks noGrp="1"/>
          </p:cNvSpPr>
          <p:nvPr>
            <p:ph type="body" idx="1"/>
          </p:nvPr>
        </p:nvSpPr>
        <p:spPr>
          <a:xfrm>
            <a:off x="554133" y="1536633"/>
            <a:ext cx="15147600" cy="455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AutoNum type="arabicParenR"/>
            </a:pPr>
            <a:r>
              <a:rPr lang="en-US"/>
              <a:t>Multiple propositions</a:t>
            </a:r>
            <a:endParaRPr>
              <a:solidFill>
                <a:srgbClr val="D9D9D9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400"/>
              <a:buAutoNum type="alphaLcParenR"/>
            </a:pPr>
            <a:r>
              <a:rPr lang="en-US">
                <a:solidFill>
                  <a:srgbClr val="D9D9D9"/>
                </a:solidFill>
              </a:rPr>
              <a:t>CONJUNCTION </a:t>
            </a:r>
            <a:endParaRPr>
              <a:solidFill>
                <a:srgbClr val="D9D9D9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lphaLcParenR"/>
            </a:pPr>
            <a:r>
              <a:rPr lang="en-US"/>
              <a:t>MULTI-HOP REASONING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/>
              <a:t>										[</a:t>
            </a:r>
            <a:r>
              <a:rPr lang="en-US" b="1">
                <a:solidFill>
                  <a:srgbClr val="990000"/>
                </a:solidFill>
              </a:rPr>
              <a:t>The Nice Guys</a:t>
            </a:r>
            <a:r>
              <a:rPr lang="en-US" b="1"/>
              <a:t>]</a:t>
            </a:r>
            <a:endParaRPr b="1"/>
          </a:p>
          <a:p>
            <a:pPr marL="914400" lvl="0" indent="45720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The Nice Guys is a 2016 action comedy film.</a:t>
            </a:r>
            <a:endParaRPr b="1"/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b="1"/>
          </a:p>
        </p:txBody>
      </p:sp>
      <p:pic>
        <p:nvPicPr>
          <p:cNvPr id="169" name="Google Shape;16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66525" y="2564002"/>
            <a:ext cx="816163" cy="76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2"/>
          <p:cNvSpPr txBox="1">
            <a:spLocks noGrp="1"/>
          </p:cNvSpPr>
          <p:nvPr>
            <p:ph type="ftr" idx="4294967295"/>
          </p:nvPr>
        </p:nvSpPr>
        <p:spPr>
          <a:xfrm>
            <a:off x="642900" y="6214050"/>
            <a:ext cx="10906200" cy="656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666666"/>
                </a:solidFill>
              </a:rPr>
              <a:t>DeSePtion: Dual Sequence Prediction and Adversarial Examples for Improved Fact-Checking. </a:t>
            </a:r>
            <a:endParaRPr>
              <a:solidFill>
                <a:srgbClr val="666666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666666"/>
                </a:solidFill>
              </a:rPr>
              <a:t>Hidey</a:t>
            </a:r>
            <a:r>
              <a:rPr lang="en-US">
                <a:solidFill>
                  <a:srgbClr val="666666"/>
                </a:solidFill>
              </a:rPr>
              <a:t>, Chakrabarty, Alhindi, Varia, Krstovski, Diab, Muresan. ACL. 2020.</a:t>
            </a:r>
            <a:endParaRPr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pic>
        <p:nvPicPr>
          <p:cNvPr id="2" name="Picture 1" descr="Screen Shot 2020-11-06 at 12.32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5" y="1030737"/>
            <a:ext cx="96774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839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3"/>
          <p:cNvSpPr txBox="1">
            <a:spLocks noGrp="1"/>
          </p:cNvSpPr>
          <p:nvPr>
            <p:ph type="title"/>
          </p:nvPr>
        </p:nvSpPr>
        <p:spPr>
          <a:xfrm>
            <a:off x="554133" y="593367"/>
            <a:ext cx="15147600" cy="76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Data: Adversarial Claims</a:t>
            </a:r>
            <a:endParaRPr/>
          </a:p>
        </p:txBody>
      </p:sp>
      <p:sp>
        <p:nvSpPr>
          <p:cNvPr id="176" name="Google Shape;176;p23"/>
          <p:cNvSpPr txBox="1">
            <a:spLocks noGrp="1"/>
          </p:cNvSpPr>
          <p:nvPr>
            <p:ph type="body" idx="1"/>
          </p:nvPr>
        </p:nvSpPr>
        <p:spPr>
          <a:xfrm>
            <a:off x="554133" y="1536633"/>
            <a:ext cx="15147600" cy="455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AutoNum type="arabicParenR"/>
            </a:pPr>
            <a:r>
              <a:rPr lang="en-US"/>
              <a:t>Multiple propositions</a:t>
            </a:r>
            <a:endParaRPr>
              <a:solidFill>
                <a:srgbClr val="D9D9D9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400"/>
              <a:buAutoNum type="alphaLcParenR"/>
            </a:pPr>
            <a:r>
              <a:rPr lang="en-US">
                <a:solidFill>
                  <a:srgbClr val="D9D9D9"/>
                </a:solidFill>
              </a:rPr>
              <a:t>CONJUNCTION </a:t>
            </a:r>
            <a:endParaRPr>
              <a:solidFill>
                <a:srgbClr val="D9D9D9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lphaLcParenR"/>
            </a:pPr>
            <a:r>
              <a:rPr lang="en-US"/>
              <a:t>MULTI-HOP REASONING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/>
              <a:t>										[</a:t>
            </a:r>
            <a:r>
              <a:rPr lang="en-US" b="1">
                <a:solidFill>
                  <a:srgbClr val="990000"/>
                </a:solidFill>
              </a:rPr>
              <a:t>The Nice Guys</a:t>
            </a:r>
            <a:r>
              <a:rPr lang="en-US" b="1"/>
              <a:t>]</a:t>
            </a:r>
            <a:endParaRPr b="1"/>
          </a:p>
          <a:p>
            <a:pPr marL="914400" lvl="0" indent="45720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The Nice Guys is a 2016 action comedy film </a:t>
            </a:r>
            <a:r>
              <a:rPr lang="en-US" b="1"/>
              <a:t>directed by a </a:t>
            </a:r>
            <a:endParaRPr b="1"/>
          </a:p>
          <a:p>
            <a:pPr marL="914400" lvl="0" indent="45720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/>
              <a:t>Danish screenwriter known for the 1987 action film Lethal Weapon.</a:t>
            </a:r>
            <a:endParaRPr b="1"/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/>
              <a:t>									[</a:t>
            </a:r>
            <a:r>
              <a:rPr lang="en-US" b="1">
                <a:solidFill>
                  <a:srgbClr val="0B5394"/>
                </a:solidFill>
              </a:rPr>
              <a:t>Shane Black</a:t>
            </a:r>
            <a:r>
              <a:rPr lang="en-US" b="1"/>
              <a:t>]</a:t>
            </a:r>
            <a:endParaRPr b="1"/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b="1"/>
          </a:p>
        </p:txBody>
      </p:sp>
      <p:pic>
        <p:nvPicPr>
          <p:cNvPr id="177" name="Google Shape;17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66525" y="2564002"/>
            <a:ext cx="816163" cy="76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2975" y="4338577"/>
            <a:ext cx="816163" cy="76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3"/>
          <p:cNvSpPr txBox="1">
            <a:spLocks noGrp="1"/>
          </p:cNvSpPr>
          <p:nvPr>
            <p:ph type="ftr" idx="4294967295"/>
          </p:nvPr>
        </p:nvSpPr>
        <p:spPr>
          <a:xfrm>
            <a:off x="642900" y="6214050"/>
            <a:ext cx="10906200" cy="656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666666"/>
                </a:solidFill>
              </a:rPr>
              <a:t>DeSePtion: Dual Sequence Prediction and Adversarial Examples for Improved Fact-Checking. </a:t>
            </a:r>
            <a:endParaRPr>
              <a:solidFill>
                <a:srgbClr val="666666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666666"/>
                </a:solidFill>
              </a:rPr>
              <a:t>Hidey</a:t>
            </a:r>
            <a:r>
              <a:rPr lang="en-US">
                <a:solidFill>
                  <a:srgbClr val="666666"/>
                </a:solidFill>
              </a:rPr>
              <a:t>, Chakrabarty, Alhindi, Varia, Krstovski, Diab, Muresan. ACL. 2020.</a:t>
            </a:r>
            <a:endParaRPr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4"/>
          <p:cNvSpPr txBox="1">
            <a:spLocks noGrp="1"/>
          </p:cNvSpPr>
          <p:nvPr>
            <p:ph type="title"/>
          </p:nvPr>
        </p:nvSpPr>
        <p:spPr>
          <a:xfrm>
            <a:off x="554133" y="593367"/>
            <a:ext cx="15147600" cy="76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Data: Adversarial Claims</a:t>
            </a:r>
            <a:endParaRPr/>
          </a:p>
        </p:txBody>
      </p:sp>
      <p:sp>
        <p:nvSpPr>
          <p:cNvPr id="185" name="Google Shape;185;p24"/>
          <p:cNvSpPr txBox="1">
            <a:spLocks noGrp="1"/>
          </p:cNvSpPr>
          <p:nvPr>
            <p:ph type="body" idx="1"/>
          </p:nvPr>
        </p:nvSpPr>
        <p:spPr>
          <a:xfrm>
            <a:off x="554133" y="1536633"/>
            <a:ext cx="15147600" cy="455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AutoNum type="arabicParenR"/>
            </a:pPr>
            <a:r>
              <a:rPr lang="en-US"/>
              <a:t>Multiple propositions</a:t>
            </a:r>
            <a:endParaRPr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400"/>
              <a:buAutoNum type="alphaLcParenR"/>
            </a:pPr>
            <a:r>
              <a:rPr lang="en-US">
                <a:solidFill>
                  <a:srgbClr val="D9D9D9"/>
                </a:solidFill>
              </a:rPr>
              <a:t>CONJUNCTION </a:t>
            </a:r>
            <a:endParaRPr>
              <a:solidFill>
                <a:srgbClr val="D9D9D9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400"/>
              <a:buAutoNum type="alphaLcParenR"/>
            </a:pPr>
            <a:r>
              <a:rPr lang="en-US">
                <a:solidFill>
                  <a:srgbClr val="D9D9D9"/>
                </a:solidFill>
              </a:rPr>
              <a:t>MULTI-HOP REASONING</a:t>
            </a:r>
            <a:endParaRPr>
              <a:solidFill>
                <a:srgbClr val="D9D9D9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lphaLcParenR"/>
            </a:pPr>
            <a:r>
              <a:rPr lang="en-US"/>
              <a:t>ADDITIONAL UNVERIFIABLE PROPOSITIONS</a:t>
            </a:r>
            <a:endParaRPr/>
          </a:p>
          <a:p>
            <a:pPr marL="1371600" lvl="0" indent="45720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Duff McKagan is an American citizen.</a:t>
            </a:r>
            <a:endParaRPr b="1"/>
          </a:p>
        </p:txBody>
      </p:sp>
      <p:sp>
        <p:nvSpPr>
          <p:cNvPr id="186" name="Google Shape;186;p24"/>
          <p:cNvSpPr txBox="1">
            <a:spLocks noGrp="1"/>
          </p:cNvSpPr>
          <p:nvPr>
            <p:ph type="ftr" idx="4294967295"/>
          </p:nvPr>
        </p:nvSpPr>
        <p:spPr>
          <a:xfrm>
            <a:off x="642900" y="6214050"/>
            <a:ext cx="10906200" cy="656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666666"/>
                </a:solidFill>
              </a:rPr>
              <a:t>DeSePtion: Dual Sequence Prediction and Adversarial Examples for Improved Fact-Checking. </a:t>
            </a:r>
            <a:endParaRPr>
              <a:solidFill>
                <a:srgbClr val="666666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666666"/>
                </a:solidFill>
              </a:rPr>
              <a:t>Hidey</a:t>
            </a:r>
            <a:r>
              <a:rPr lang="en-US">
                <a:solidFill>
                  <a:srgbClr val="666666"/>
                </a:solidFill>
              </a:rPr>
              <a:t>, Chakrabarty, Alhindi, Varia, Krstovski, Diab, Muresan. ACL. 2020.</a:t>
            </a:r>
            <a:endParaRPr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5"/>
          <p:cNvSpPr txBox="1">
            <a:spLocks noGrp="1"/>
          </p:cNvSpPr>
          <p:nvPr>
            <p:ph type="title"/>
          </p:nvPr>
        </p:nvSpPr>
        <p:spPr>
          <a:xfrm>
            <a:off x="554133" y="593367"/>
            <a:ext cx="15147600" cy="76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Data: Adversarial Claims</a:t>
            </a:r>
            <a:endParaRPr/>
          </a:p>
        </p:txBody>
      </p:sp>
      <p:sp>
        <p:nvSpPr>
          <p:cNvPr id="192" name="Google Shape;192;p25"/>
          <p:cNvSpPr txBox="1">
            <a:spLocks noGrp="1"/>
          </p:cNvSpPr>
          <p:nvPr>
            <p:ph type="body" idx="1"/>
          </p:nvPr>
        </p:nvSpPr>
        <p:spPr>
          <a:xfrm>
            <a:off x="554133" y="1536633"/>
            <a:ext cx="15147600" cy="455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AutoNum type="arabicParenR"/>
            </a:pPr>
            <a:r>
              <a:rPr lang="en-US"/>
              <a:t>Multiple propositions</a:t>
            </a:r>
            <a:endParaRPr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400"/>
              <a:buAutoNum type="alphaLcParenR"/>
            </a:pPr>
            <a:r>
              <a:rPr lang="en-US">
                <a:solidFill>
                  <a:srgbClr val="D9D9D9"/>
                </a:solidFill>
              </a:rPr>
              <a:t>CONJUNCTION </a:t>
            </a:r>
            <a:endParaRPr>
              <a:solidFill>
                <a:srgbClr val="D9D9D9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400"/>
              <a:buAutoNum type="alphaLcParenR"/>
            </a:pPr>
            <a:r>
              <a:rPr lang="en-US">
                <a:solidFill>
                  <a:srgbClr val="D9D9D9"/>
                </a:solidFill>
              </a:rPr>
              <a:t>MULTI-HOP REASONING</a:t>
            </a:r>
            <a:endParaRPr>
              <a:solidFill>
                <a:srgbClr val="D9D9D9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lphaLcParenR"/>
            </a:pPr>
            <a:r>
              <a:rPr lang="en-US"/>
              <a:t>ADDITIONAL UNVERIFIABLE PROPOSITIONS</a:t>
            </a:r>
            <a:endParaRPr/>
          </a:p>
          <a:p>
            <a:pPr marL="1371600" lvl="0" indent="45720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Duff McKagan is an American citizen </a:t>
            </a:r>
            <a:r>
              <a:rPr lang="en-US" b="1"/>
              <a:t>born in Seattle.</a:t>
            </a:r>
            <a:endParaRPr b="1"/>
          </a:p>
        </p:txBody>
      </p:sp>
      <p:sp>
        <p:nvSpPr>
          <p:cNvPr id="193" name="Google Shape;193;p25"/>
          <p:cNvSpPr txBox="1">
            <a:spLocks noGrp="1"/>
          </p:cNvSpPr>
          <p:nvPr>
            <p:ph type="ftr" idx="4294967295"/>
          </p:nvPr>
        </p:nvSpPr>
        <p:spPr>
          <a:xfrm>
            <a:off x="642900" y="6214050"/>
            <a:ext cx="10906200" cy="656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666666"/>
                </a:solidFill>
              </a:rPr>
              <a:t>DeSePtion: Dual Sequence Prediction and Adversarial Examples for Improved Fact-Checking. </a:t>
            </a:r>
            <a:endParaRPr>
              <a:solidFill>
                <a:srgbClr val="666666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666666"/>
                </a:solidFill>
              </a:rPr>
              <a:t>Hidey</a:t>
            </a:r>
            <a:r>
              <a:rPr lang="en-US">
                <a:solidFill>
                  <a:srgbClr val="666666"/>
                </a:solidFill>
              </a:rPr>
              <a:t>, Chakrabarty, Alhindi, Varia, Krstovski, Diab, Muresan. ACL. 2020.</a:t>
            </a:r>
            <a:endParaRPr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6"/>
          <p:cNvSpPr txBox="1">
            <a:spLocks noGrp="1"/>
          </p:cNvSpPr>
          <p:nvPr>
            <p:ph type="title"/>
          </p:nvPr>
        </p:nvSpPr>
        <p:spPr>
          <a:xfrm>
            <a:off x="554133" y="593367"/>
            <a:ext cx="15147600" cy="76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Data: Adversarial Claims</a:t>
            </a:r>
            <a:endParaRPr/>
          </a:p>
        </p:txBody>
      </p:sp>
      <p:sp>
        <p:nvSpPr>
          <p:cNvPr id="199" name="Google Shape;199;p26"/>
          <p:cNvSpPr txBox="1">
            <a:spLocks noGrp="1"/>
          </p:cNvSpPr>
          <p:nvPr>
            <p:ph type="body" idx="1"/>
          </p:nvPr>
        </p:nvSpPr>
        <p:spPr>
          <a:xfrm>
            <a:off x="554133" y="1536633"/>
            <a:ext cx="15147600" cy="455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Clr>
                <a:srgbClr val="D9D9D9"/>
              </a:buClr>
              <a:buSzPts val="2800"/>
              <a:buAutoNum type="arabicParenR"/>
            </a:pPr>
            <a:r>
              <a:rPr lang="en-US">
                <a:solidFill>
                  <a:srgbClr val="D9D9D9"/>
                </a:solidFill>
              </a:rPr>
              <a:t>Multiple propositions</a:t>
            </a:r>
            <a:endParaRPr>
              <a:solidFill>
                <a:srgbClr val="D9D9D9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400"/>
              <a:buAutoNum type="alphaLcParenR"/>
            </a:pPr>
            <a:r>
              <a:rPr lang="en-US">
                <a:solidFill>
                  <a:srgbClr val="D9D9D9"/>
                </a:solidFill>
              </a:rPr>
              <a:t>CONJUNCTION </a:t>
            </a:r>
            <a:endParaRPr>
              <a:solidFill>
                <a:srgbClr val="D9D9D9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400"/>
              <a:buAutoNum type="alphaLcParenR"/>
            </a:pPr>
            <a:r>
              <a:rPr lang="en-US">
                <a:solidFill>
                  <a:srgbClr val="D9D9D9"/>
                </a:solidFill>
              </a:rPr>
              <a:t>MULTI-HOP REASONING</a:t>
            </a:r>
            <a:endParaRPr>
              <a:solidFill>
                <a:srgbClr val="D9D9D9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400"/>
              <a:buAutoNum type="alphaLcParenR"/>
            </a:pPr>
            <a:r>
              <a:rPr lang="en-US">
                <a:solidFill>
                  <a:srgbClr val="D9D9D9"/>
                </a:solidFill>
              </a:rPr>
              <a:t>ADDITIONAL UNVERIFIABLE PROPOSITIONS</a:t>
            </a:r>
            <a:endParaRPr>
              <a:solidFill>
                <a:srgbClr val="D9D9D9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arenR"/>
            </a:pPr>
            <a:r>
              <a:rPr lang="en-US"/>
              <a:t>Temporal reasoning</a:t>
            </a:r>
            <a:endParaRPr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lphaLcParenR"/>
            </a:pPr>
            <a:r>
              <a:rPr lang="en-US"/>
              <a:t>DATE MANIPULATION</a:t>
            </a:r>
            <a:endParaRPr/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Artpop was Gaga’s second consecutive number one record in the</a:t>
            </a:r>
            <a:endParaRPr/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United States in 2009.</a:t>
            </a:r>
            <a:endParaRPr/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00" name="Google Shape;200;p26"/>
          <p:cNvSpPr txBox="1">
            <a:spLocks noGrp="1"/>
          </p:cNvSpPr>
          <p:nvPr>
            <p:ph type="ftr" idx="4294967295"/>
          </p:nvPr>
        </p:nvSpPr>
        <p:spPr>
          <a:xfrm>
            <a:off x="642900" y="6214050"/>
            <a:ext cx="10906200" cy="656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666666"/>
                </a:solidFill>
              </a:rPr>
              <a:t>DeSePtion: Dual Sequence Prediction and Adversarial Examples for Improved Fact-Checking. </a:t>
            </a:r>
            <a:endParaRPr>
              <a:solidFill>
                <a:srgbClr val="666666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666666"/>
                </a:solidFill>
              </a:rPr>
              <a:t>Hidey</a:t>
            </a:r>
            <a:r>
              <a:rPr lang="en-US">
                <a:solidFill>
                  <a:srgbClr val="666666"/>
                </a:solidFill>
              </a:rPr>
              <a:t>, Chakrabarty, Alhindi, Varia, Krstovski, Diab, Muresan. ACL. 2020.</a:t>
            </a:r>
            <a:endParaRPr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7"/>
          <p:cNvSpPr txBox="1">
            <a:spLocks noGrp="1"/>
          </p:cNvSpPr>
          <p:nvPr>
            <p:ph type="title"/>
          </p:nvPr>
        </p:nvSpPr>
        <p:spPr>
          <a:xfrm>
            <a:off x="554133" y="593367"/>
            <a:ext cx="15147600" cy="76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Data: Adversarial Claims</a:t>
            </a:r>
            <a:endParaRPr/>
          </a:p>
        </p:txBody>
      </p:sp>
      <p:sp>
        <p:nvSpPr>
          <p:cNvPr id="206" name="Google Shape;206;p27"/>
          <p:cNvSpPr txBox="1">
            <a:spLocks noGrp="1"/>
          </p:cNvSpPr>
          <p:nvPr>
            <p:ph type="body" idx="1"/>
          </p:nvPr>
        </p:nvSpPr>
        <p:spPr>
          <a:xfrm>
            <a:off x="554133" y="1536633"/>
            <a:ext cx="15147600" cy="455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Clr>
                <a:srgbClr val="D9D9D9"/>
              </a:buClr>
              <a:buSzPts val="2800"/>
              <a:buAutoNum type="arabicParenR"/>
            </a:pPr>
            <a:r>
              <a:rPr lang="en-US">
                <a:solidFill>
                  <a:srgbClr val="D9D9D9"/>
                </a:solidFill>
              </a:rPr>
              <a:t>Multiple propositions</a:t>
            </a:r>
            <a:endParaRPr>
              <a:solidFill>
                <a:srgbClr val="D9D9D9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400"/>
              <a:buAutoNum type="alphaLcParenR"/>
            </a:pPr>
            <a:r>
              <a:rPr lang="en-US">
                <a:solidFill>
                  <a:srgbClr val="D9D9D9"/>
                </a:solidFill>
              </a:rPr>
              <a:t>CONJUNCTION </a:t>
            </a:r>
            <a:endParaRPr>
              <a:solidFill>
                <a:srgbClr val="D9D9D9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400"/>
              <a:buAutoNum type="alphaLcParenR"/>
            </a:pPr>
            <a:r>
              <a:rPr lang="en-US">
                <a:solidFill>
                  <a:srgbClr val="D9D9D9"/>
                </a:solidFill>
              </a:rPr>
              <a:t>MULTI-HOP REASONING</a:t>
            </a:r>
            <a:endParaRPr>
              <a:solidFill>
                <a:srgbClr val="D9D9D9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400"/>
              <a:buAutoNum type="alphaLcParenR"/>
            </a:pPr>
            <a:r>
              <a:rPr lang="en-US">
                <a:solidFill>
                  <a:srgbClr val="D9D9D9"/>
                </a:solidFill>
              </a:rPr>
              <a:t>ADDITIONAL UNVERIFIABLE PROPOSITIONS</a:t>
            </a:r>
            <a:endParaRPr>
              <a:solidFill>
                <a:srgbClr val="D9D9D9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arenR"/>
            </a:pPr>
            <a:r>
              <a:rPr lang="en-US"/>
              <a:t>Temporal reasoning</a:t>
            </a:r>
            <a:endParaRPr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lphaLcParenR"/>
            </a:pPr>
            <a:r>
              <a:rPr lang="en-US"/>
              <a:t>DATE MANIPULATION</a:t>
            </a:r>
            <a:endParaRPr/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Artpop was Gaga’s second consecutive number one record in the</a:t>
            </a:r>
            <a:endParaRPr/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United States </a:t>
            </a:r>
            <a:r>
              <a:rPr lang="en-US" strike="sngStrike"/>
              <a:t>in 2009</a:t>
            </a:r>
            <a:r>
              <a:rPr lang="en-US"/>
              <a:t> </a:t>
            </a:r>
            <a:r>
              <a:rPr lang="en-US" b="1"/>
              <a:t>before 2010</a:t>
            </a:r>
            <a:r>
              <a:rPr lang="en-US"/>
              <a:t>.</a:t>
            </a:r>
            <a:endParaRPr/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07" name="Google Shape;207;p27"/>
          <p:cNvSpPr txBox="1">
            <a:spLocks noGrp="1"/>
          </p:cNvSpPr>
          <p:nvPr>
            <p:ph type="ftr" idx="4294967295"/>
          </p:nvPr>
        </p:nvSpPr>
        <p:spPr>
          <a:xfrm>
            <a:off x="642900" y="6214050"/>
            <a:ext cx="10906200" cy="656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666666"/>
                </a:solidFill>
              </a:rPr>
              <a:t>DeSePtion: Dual Sequence Prediction and Adversarial Examples for Improved Fact-Checking. </a:t>
            </a:r>
            <a:endParaRPr>
              <a:solidFill>
                <a:srgbClr val="666666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666666"/>
                </a:solidFill>
              </a:rPr>
              <a:t>Hidey</a:t>
            </a:r>
            <a:r>
              <a:rPr lang="en-US">
                <a:solidFill>
                  <a:srgbClr val="666666"/>
                </a:solidFill>
              </a:rPr>
              <a:t>, Chakrabarty, Alhindi, Varia, Krstovski, Diab, Muresan. ACL. 2020.</a:t>
            </a:r>
            <a:endParaRPr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8"/>
          <p:cNvSpPr txBox="1">
            <a:spLocks noGrp="1"/>
          </p:cNvSpPr>
          <p:nvPr>
            <p:ph type="title"/>
          </p:nvPr>
        </p:nvSpPr>
        <p:spPr>
          <a:xfrm>
            <a:off x="554133" y="593367"/>
            <a:ext cx="15147600" cy="76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Data: Adversarial Claims</a:t>
            </a:r>
            <a:endParaRPr/>
          </a:p>
        </p:txBody>
      </p:sp>
      <p:sp>
        <p:nvSpPr>
          <p:cNvPr id="213" name="Google Shape;213;p2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510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Clr>
                <a:srgbClr val="D9D9D9"/>
              </a:buClr>
              <a:buSzPts val="2800"/>
              <a:buAutoNum type="arabicParenR"/>
            </a:pPr>
            <a:r>
              <a:rPr lang="en-US">
                <a:solidFill>
                  <a:srgbClr val="D9D9D9"/>
                </a:solidFill>
              </a:rPr>
              <a:t>Multiple propositions</a:t>
            </a:r>
            <a:endParaRPr>
              <a:solidFill>
                <a:srgbClr val="D9D9D9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400"/>
              <a:buAutoNum type="alphaLcParenR"/>
            </a:pPr>
            <a:r>
              <a:rPr lang="en-US">
                <a:solidFill>
                  <a:srgbClr val="D9D9D9"/>
                </a:solidFill>
              </a:rPr>
              <a:t>CONJUNCTION </a:t>
            </a:r>
            <a:endParaRPr>
              <a:solidFill>
                <a:srgbClr val="D9D9D9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400"/>
              <a:buAutoNum type="alphaLcParenR"/>
            </a:pPr>
            <a:r>
              <a:rPr lang="en-US">
                <a:solidFill>
                  <a:srgbClr val="D9D9D9"/>
                </a:solidFill>
              </a:rPr>
              <a:t>MULTI-HOP REASONING</a:t>
            </a:r>
            <a:endParaRPr>
              <a:solidFill>
                <a:srgbClr val="D9D9D9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400"/>
              <a:buAutoNum type="alphaLcParenR"/>
            </a:pPr>
            <a:r>
              <a:rPr lang="en-US">
                <a:solidFill>
                  <a:srgbClr val="D9D9D9"/>
                </a:solidFill>
              </a:rPr>
              <a:t>ADDITIONAL UNVERIFIABLE PROPOSITIONS</a:t>
            </a:r>
            <a:endParaRPr>
              <a:solidFill>
                <a:srgbClr val="D9D9D9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arenR"/>
            </a:pPr>
            <a:r>
              <a:rPr lang="en-US"/>
              <a:t>Temporal reasoning</a:t>
            </a:r>
            <a:endParaRPr>
              <a:solidFill>
                <a:srgbClr val="D9D9D9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400"/>
              <a:buAutoNum type="alphaLcParenR"/>
            </a:pPr>
            <a:r>
              <a:rPr lang="en-US">
                <a:solidFill>
                  <a:srgbClr val="D9D9D9"/>
                </a:solidFill>
              </a:rPr>
              <a:t>DATE MANIPULATION</a:t>
            </a:r>
            <a:endParaRPr>
              <a:solidFill>
                <a:srgbClr val="D9D9D9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lphaLcParenR"/>
            </a:pPr>
            <a:r>
              <a:rPr lang="en-US"/>
              <a:t>MULTI-HOP TEMPORAL REASONING</a:t>
            </a:r>
            <a:endParaRPr/>
          </a:p>
          <a:p>
            <a:pPr marL="457200" lvl="0" indent="4572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/>
              <a:t>[</a:t>
            </a:r>
            <a:r>
              <a:rPr lang="en-US" b="1">
                <a:solidFill>
                  <a:srgbClr val="990000"/>
                </a:solidFill>
              </a:rPr>
              <a:t>William Henry Harrison</a:t>
            </a:r>
            <a:r>
              <a:rPr lang="en-US" b="1"/>
              <a:t>]          [</a:t>
            </a:r>
            <a:r>
              <a:rPr lang="en-US" b="1">
                <a:solidFill>
                  <a:srgbClr val="990000"/>
                </a:solidFill>
              </a:rPr>
              <a:t>Indiana Territory</a:t>
            </a:r>
            <a:r>
              <a:rPr lang="en-US" b="1"/>
              <a:t>]</a:t>
            </a:r>
            <a:endParaRPr/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The first governor of the Indiana Territory lived long enough to see it become a state.									</a:t>
            </a:r>
            <a:endParaRPr sz="1400"/>
          </a:p>
        </p:txBody>
      </p:sp>
      <p:pic>
        <p:nvPicPr>
          <p:cNvPr id="214" name="Google Shape;21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8400" y="4201251"/>
            <a:ext cx="540000" cy="50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97050" y="4129451"/>
            <a:ext cx="540000" cy="50515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8"/>
          <p:cNvSpPr txBox="1">
            <a:spLocks noGrp="1"/>
          </p:cNvSpPr>
          <p:nvPr>
            <p:ph type="ftr" idx="4294967295"/>
          </p:nvPr>
        </p:nvSpPr>
        <p:spPr>
          <a:xfrm>
            <a:off x="642900" y="6214050"/>
            <a:ext cx="10906200" cy="656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666666"/>
                </a:solidFill>
              </a:rPr>
              <a:t>DeSePtion: Dual Sequence Prediction and Adversarial Examples for Improved Fact-Checking. </a:t>
            </a:r>
            <a:endParaRPr>
              <a:solidFill>
                <a:srgbClr val="666666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666666"/>
                </a:solidFill>
              </a:rPr>
              <a:t>Hidey</a:t>
            </a:r>
            <a:r>
              <a:rPr lang="en-US">
                <a:solidFill>
                  <a:srgbClr val="666666"/>
                </a:solidFill>
              </a:rPr>
              <a:t>, Chakrabarty, Alhindi, Varia, Krstovski, Diab, Muresan. ACL. 2020.</a:t>
            </a:r>
            <a:endParaRPr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9"/>
          <p:cNvSpPr txBox="1">
            <a:spLocks noGrp="1"/>
          </p:cNvSpPr>
          <p:nvPr>
            <p:ph type="title"/>
          </p:nvPr>
        </p:nvSpPr>
        <p:spPr>
          <a:xfrm>
            <a:off x="554133" y="593367"/>
            <a:ext cx="15147600" cy="76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Data: Adversarial Claims</a:t>
            </a:r>
            <a:endParaRPr/>
          </a:p>
        </p:txBody>
      </p:sp>
      <p:sp>
        <p:nvSpPr>
          <p:cNvPr id="222" name="Google Shape;222;p2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510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Clr>
                <a:srgbClr val="D9D9D9"/>
              </a:buClr>
              <a:buSzPts val="2800"/>
              <a:buAutoNum type="arabicParenR"/>
            </a:pPr>
            <a:r>
              <a:rPr lang="en-US">
                <a:solidFill>
                  <a:srgbClr val="D9D9D9"/>
                </a:solidFill>
              </a:rPr>
              <a:t>Multiple propositions</a:t>
            </a:r>
            <a:endParaRPr>
              <a:solidFill>
                <a:srgbClr val="D9D9D9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400"/>
              <a:buAutoNum type="alphaLcParenR"/>
            </a:pPr>
            <a:r>
              <a:rPr lang="en-US">
                <a:solidFill>
                  <a:srgbClr val="D9D9D9"/>
                </a:solidFill>
              </a:rPr>
              <a:t>CONJUNCTION </a:t>
            </a:r>
            <a:endParaRPr>
              <a:solidFill>
                <a:srgbClr val="D9D9D9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400"/>
              <a:buAutoNum type="alphaLcParenR"/>
            </a:pPr>
            <a:r>
              <a:rPr lang="en-US">
                <a:solidFill>
                  <a:srgbClr val="D9D9D9"/>
                </a:solidFill>
              </a:rPr>
              <a:t>MULTI-HOP REASONING</a:t>
            </a:r>
            <a:endParaRPr>
              <a:solidFill>
                <a:srgbClr val="D9D9D9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400"/>
              <a:buAutoNum type="alphaLcParenR"/>
            </a:pPr>
            <a:r>
              <a:rPr lang="en-US">
                <a:solidFill>
                  <a:srgbClr val="D9D9D9"/>
                </a:solidFill>
              </a:rPr>
              <a:t>ADDITIONAL UNVERIFIABLE PROPOSITIONS</a:t>
            </a:r>
            <a:endParaRPr>
              <a:solidFill>
                <a:srgbClr val="D9D9D9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arenR"/>
            </a:pPr>
            <a:r>
              <a:rPr lang="en-US"/>
              <a:t>Temporal reasoning</a:t>
            </a:r>
            <a:endParaRPr>
              <a:solidFill>
                <a:srgbClr val="D9D9D9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400"/>
              <a:buAutoNum type="alphaLcParenR"/>
            </a:pPr>
            <a:r>
              <a:rPr lang="en-US">
                <a:solidFill>
                  <a:srgbClr val="D9D9D9"/>
                </a:solidFill>
              </a:rPr>
              <a:t>DATE MANIPULATION</a:t>
            </a:r>
            <a:endParaRPr>
              <a:solidFill>
                <a:srgbClr val="D9D9D9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lphaLcParenR"/>
            </a:pPr>
            <a:r>
              <a:rPr lang="en-US"/>
              <a:t>MULTI-HOP TEMPORAL REASONING</a:t>
            </a:r>
            <a:endParaRPr/>
          </a:p>
          <a:p>
            <a:pPr marL="457200" lvl="0" indent="4572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/>
              <a:t>[</a:t>
            </a:r>
            <a:r>
              <a:rPr lang="en-US" b="1">
                <a:solidFill>
                  <a:srgbClr val="990000"/>
                </a:solidFill>
              </a:rPr>
              <a:t>William Henry Harrison</a:t>
            </a:r>
            <a:r>
              <a:rPr lang="en-US" b="1"/>
              <a:t>]          [</a:t>
            </a:r>
            <a:r>
              <a:rPr lang="en-US" b="1">
                <a:solidFill>
                  <a:srgbClr val="990000"/>
                </a:solidFill>
              </a:rPr>
              <a:t>Indiana Territory</a:t>
            </a:r>
            <a:r>
              <a:rPr lang="en-US" b="1"/>
              <a:t>]</a:t>
            </a:r>
            <a:endParaRPr/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The first governor of the Indiana Territory lived long enough to see it become a state.									(death 1841)</a:t>
            </a:r>
            <a:endParaRPr/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(admittance 1816)</a:t>
            </a:r>
            <a:endParaRPr sz="1400"/>
          </a:p>
        </p:txBody>
      </p:sp>
      <p:pic>
        <p:nvPicPr>
          <p:cNvPr id="223" name="Google Shape;22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8400" y="4201251"/>
            <a:ext cx="540000" cy="50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97050" y="4129451"/>
            <a:ext cx="540000" cy="50515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9"/>
          <p:cNvSpPr txBox="1">
            <a:spLocks noGrp="1"/>
          </p:cNvSpPr>
          <p:nvPr>
            <p:ph type="ftr" idx="4294967295"/>
          </p:nvPr>
        </p:nvSpPr>
        <p:spPr>
          <a:xfrm>
            <a:off x="642900" y="6214050"/>
            <a:ext cx="10906200" cy="656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666666"/>
                </a:solidFill>
              </a:rPr>
              <a:t>DeSePtion: Dual Sequence Prediction and Adversarial Examples for Improved Fact-Checking. </a:t>
            </a:r>
            <a:endParaRPr>
              <a:solidFill>
                <a:srgbClr val="666666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666666"/>
                </a:solidFill>
              </a:rPr>
              <a:t>Hidey</a:t>
            </a:r>
            <a:r>
              <a:rPr lang="en-US">
                <a:solidFill>
                  <a:srgbClr val="666666"/>
                </a:solidFill>
              </a:rPr>
              <a:t>, Chakrabarty, Alhindi, Varia, Krstovski, Diab, Muresan. ACL. 2020.</a:t>
            </a:r>
            <a:endParaRPr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0"/>
          <p:cNvSpPr txBox="1">
            <a:spLocks noGrp="1"/>
          </p:cNvSpPr>
          <p:nvPr>
            <p:ph type="title"/>
          </p:nvPr>
        </p:nvSpPr>
        <p:spPr>
          <a:xfrm>
            <a:off x="554133" y="593367"/>
            <a:ext cx="15147600" cy="76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Data: Adversarial Claims</a:t>
            </a:r>
            <a:endParaRPr/>
          </a:p>
        </p:txBody>
      </p:sp>
      <p:sp>
        <p:nvSpPr>
          <p:cNvPr id="231" name="Google Shape;231;p30"/>
          <p:cNvSpPr txBox="1">
            <a:spLocks noGrp="1"/>
          </p:cNvSpPr>
          <p:nvPr>
            <p:ph type="body" idx="1"/>
          </p:nvPr>
        </p:nvSpPr>
        <p:spPr>
          <a:xfrm>
            <a:off x="554133" y="1536633"/>
            <a:ext cx="15147600" cy="455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Clr>
                <a:srgbClr val="D9D9D9"/>
              </a:buClr>
              <a:buSzPts val="2800"/>
              <a:buAutoNum type="arabicParenR"/>
            </a:pPr>
            <a:r>
              <a:rPr lang="en-US">
                <a:solidFill>
                  <a:srgbClr val="D9D9D9"/>
                </a:solidFill>
              </a:rPr>
              <a:t>Multiple propositions</a:t>
            </a:r>
            <a:endParaRPr>
              <a:solidFill>
                <a:srgbClr val="D9D9D9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400"/>
              <a:buAutoNum type="alphaLcParenR"/>
            </a:pPr>
            <a:r>
              <a:rPr lang="en-US">
                <a:solidFill>
                  <a:srgbClr val="D9D9D9"/>
                </a:solidFill>
              </a:rPr>
              <a:t>CONJUNCTION </a:t>
            </a:r>
            <a:endParaRPr>
              <a:solidFill>
                <a:srgbClr val="D9D9D9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400"/>
              <a:buAutoNum type="alphaLcParenR"/>
            </a:pPr>
            <a:r>
              <a:rPr lang="en-US">
                <a:solidFill>
                  <a:srgbClr val="D9D9D9"/>
                </a:solidFill>
              </a:rPr>
              <a:t>MULTI-HOP REASONING</a:t>
            </a:r>
            <a:endParaRPr>
              <a:solidFill>
                <a:srgbClr val="D9D9D9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400"/>
              <a:buAutoNum type="alphaLcParenR"/>
            </a:pPr>
            <a:r>
              <a:rPr lang="en-US">
                <a:solidFill>
                  <a:srgbClr val="D9D9D9"/>
                </a:solidFill>
              </a:rPr>
              <a:t>ADDITIONAL UNVERIFIABLE PROPOSITIONS</a:t>
            </a:r>
            <a:endParaRPr>
              <a:solidFill>
                <a:srgbClr val="D9D9D9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800"/>
              <a:buAutoNum type="arabicParenR"/>
            </a:pPr>
            <a:r>
              <a:rPr lang="en-US">
                <a:solidFill>
                  <a:srgbClr val="D9D9D9"/>
                </a:solidFill>
              </a:rPr>
              <a:t>Temporal reasoning</a:t>
            </a:r>
            <a:endParaRPr>
              <a:solidFill>
                <a:srgbClr val="D9D9D9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400"/>
              <a:buAutoNum type="alphaLcParenR"/>
            </a:pPr>
            <a:r>
              <a:rPr lang="en-US">
                <a:solidFill>
                  <a:srgbClr val="D9D9D9"/>
                </a:solidFill>
              </a:rPr>
              <a:t>DATE MANIPULATION</a:t>
            </a:r>
            <a:endParaRPr>
              <a:solidFill>
                <a:srgbClr val="D9D9D9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400"/>
              <a:buAutoNum type="alphaLcParenR"/>
            </a:pPr>
            <a:r>
              <a:rPr lang="en-US">
                <a:solidFill>
                  <a:srgbClr val="D9D9D9"/>
                </a:solidFill>
              </a:rPr>
              <a:t>MULTI-HOP TEMPORAL REASONING</a:t>
            </a:r>
            <a:endParaRPr>
              <a:solidFill>
                <a:srgbClr val="D9D9D9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arenR"/>
            </a:pPr>
            <a:r>
              <a:rPr lang="en-US"/>
              <a:t>Ambiguity and lexical variation</a:t>
            </a:r>
            <a:endParaRPr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lphaLcParenR"/>
            </a:pPr>
            <a:r>
              <a:rPr lang="en-US"/>
              <a:t>ENTITY DISAMBIGUATION</a:t>
            </a:r>
            <a:endParaRPr/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Kate Hudson is a left wing political activist.</a:t>
            </a:r>
            <a:endParaRPr/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/>
              <a:t>[Kate Hudson]</a:t>
            </a:r>
            <a:endParaRPr b="1"/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32" name="Google Shape;232;p30"/>
          <p:cNvSpPr txBox="1">
            <a:spLocks noGrp="1"/>
          </p:cNvSpPr>
          <p:nvPr>
            <p:ph type="ftr" idx="4294967295"/>
          </p:nvPr>
        </p:nvSpPr>
        <p:spPr>
          <a:xfrm>
            <a:off x="642900" y="6214050"/>
            <a:ext cx="10906200" cy="656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666666"/>
                </a:solidFill>
              </a:rPr>
              <a:t>DeSePtion: Dual Sequence Prediction and Adversarial Examples for Improved Fact-Checking. </a:t>
            </a:r>
            <a:endParaRPr>
              <a:solidFill>
                <a:srgbClr val="666666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666666"/>
                </a:solidFill>
              </a:rPr>
              <a:t>Hidey</a:t>
            </a:r>
            <a:r>
              <a:rPr lang="en-US">
                <a:solidFill>
                  <a:srgbClr val="666666"/>
                </a:solidFill>
              </a:rPr>
              <a:t>, Chakrabarty, Alhindi, Varia, Krstovski, Diab, Muresan. ACL. 2020.</a:t>
            </a:r>
            <a:endParaRPr>
              <a:solidFill>
                <a:srgbClr val="666666"/>
              </a:solidFill>
            </a:endParaRPr>
          </a:p>
        </p:txBody>
      </p:sp>
      <p:pic>
        <p:nvPicPr>
          <p:cNvPr id="233" name="Google Shape;23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2350" y="5465626"/>
            <a:ext cx="540000" cy="50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1"/>
          <p:cNvSpPr txBox="1">
            <a:spLocks noGrp="1"/>
          </p:cNvSpPr>
          <p:nvPr>
            <p:ph type="title"/>
          </p:nvPr>
        </p:nvSpPr>
        <p:spPr>
          <a:xfrm>
            <a:off x="554133" y="593367"/>
            <a:ext cx="15147600" cy="76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Data: Adversarial Claims</a:t>
            </a:r>
            <a:endParaRPr/>
          </a:p>
        </p:txBody>
      </p:sp>
      <p:sp>
        <p:nvSpPr>
          <p:cNvPr id="239" name="Google Shape;239;p31"/>
          <p:cNvSpPr txBox="1">
            <a:spLocks noGrp="1"/>
          </p:cNvSpPr>
          <p:nvPr>
            <p:ph type="body" idx="1"/>
          </p:nvPr>
        </p:nvSpPr>
        <p:spPr>
          <a:xfrm>
            <a:off x="554133" y="1536633"/>
            <a:ext cx="15147600" cy="455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Clr>
                <a:srgbClr val="D9D9D9"/>
              </a:buClr>
              <a:buSzPts val="2800"/>
              <a:buAutoNum type="arabicParenR"/>
            </a:pPr>
            <a:r>
              <a:rPr lang="en-US">
                <a:solidFill>
                  <a:srgbClr val="D9D9D9"/>
                </a:solidFill>
              </a:rPr>
              <a:t>Multiple propositions</a:t>
            </a:r>
            <a:endParaRPr>
              <a:solidFill>
                <a:srgbClr val="D9D9D9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400"/>
              <a:buAutoNum type="alphaLcParenR"/>
            </a:pPr>
            <a:r>
              <a:rPr lang="en-US">
                <a:solidFill>
                  <a:srgbClr val="D9D9D9"/>
                </a:solidFill>
              </a:rPr>
              <a:t>CONJUNCTION </a:t>
            </a:r>
            <a:endParaRPr>
              <a:solidFill>
                <a:srgbClr val="D9D9D9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400"/>
              <a:buAutoNum type="alphaLcParenR"/>
            </a:pPr>
            <a:r>
              <a:rPr lang="en-US">
                <a:solidFill>
                  <a:srgbClr val="D9D9D9"/>
                </a:solidFill>
              </a:rPr>
              <a:t>MULTI-HOP REASONING</a:t>
            </a:r>
            <a:endParaRPr>
              <a:solidFill>
                <a:srgbClr val="D9D9D9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400"/>
              <a:buAutoNum type="alphaLcParenR"/>
            </a:pPr>
            <a:r>
              <a:rPr lang="en-US">
                <a:solidFill>
                  <a:srgbClr val="D9D9D9"/>
                </a:solidFill>
              </a:rPr>
              <a:t>ADDITIONAL UNVERIFIABLE PROPOSITIONS</a:t>
            </a:r>
            <a:endParaRPr>
              <a:solidFill>
                <a:srgbClr val="D9D9D9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800"/>
              <a:buAutoNum type="arabicParenR"/>
            </a:pPr>
            <a:r>
              <a:rPr lang="en-US">
                <a:solidFill>
                  <a:srgbClr val="D9D9D9"/>
                </a:solidFill>
              </a:rPr>
              <a:t>Temporal reasoning</a:t>
            </a:r>
            <a:endParaRPr>
              <a:solidFill>
                <a:srgbClr val="D9D9D9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400"/>
              <a:buAutoNum type="alphaLcParenR"/>
            </a:pPr>
            <a:r>
              <a:rPr lang="en-US">
                <a:solidFill>
                  <a:srgbClr val="D9D9D9"/>
                </a:solidFill>
              </a:rPr>
              <a:t>DATE MANIPULATION</a:t>
            </a:r>
            <a:endParaRPr>
              <a:solidFill>
                <a:srgbClr val="D9D9D9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400"/>
              <a:buAutoNum type="alphaLcParenR"/>
            </a:pPr>
            <a:r>
              <a:rPr lang="en-US">
                <a:solidFill>
                  <a:srgbClr val="D9D9D9"/>
                </a:solidFill>
              </a:rPr>
              <a:t>MULTI-HOP TEMPORAL REASONING</a:t>
            </a:r>
            <a:endParaRPr>
              <a:solidFill>
                <a:srgbClr val="D9D9D9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arenR"/>
            </a:pPr>
            <a:r>
              <a:rPr lang="en-US"/>
              <a:t>Ambiguity and lexical variation</a:t>
            </a:r>
            <a:endParaRPr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lphaLcParenR"/>
            </a:pPr>
            <a:r>
              <a:rPr lang="en-US"/>
              <a:t>ENTITY DISAMBIGUATION</a:t>
            </a:r>
            <a:endParaRPr/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Kate Hudson is a left wing political activist.</a:t>
            </a:r>
            <a:endParaRPr/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/>
              <a:t>[Kate Hudson] [Kate Hudson (activist)]</a:t>
            </a:r>
            <a:endParaRPr b="1"/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40" name="Google Shape;240;p31"/>
          <p:cNvSpPr txBox="1">
            <a:spLocks noGrp="1"/>
          </p:cNvSpPr>
          <p:nvPr>
            <p:ph type="ftr" idx="4294967295"/>
          </p:nvPr>
        </p:nvSpPr>
        <p:spPr>
          <a:xfrm>
            <a:off x="642900" y="6214050"/>
            <a:ext cx="10906200" cy="656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666666"/>
                </a:solidFill>
              </a:rPr>
              <a:t>DeSePtion: Dual Sequence Prediction and Adversarial Examples for Improved Fact-Checking. </a:t>
            </a:r>
            <a:endParaRPr>
              <a:solidFill>
                <a:srgbClr val="666666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666666"/>
                </a:solidFill>
              </a:rPr>
              <a:t>Hidey</a:t>
            </a:r>
            <a:r>
              <a:rPr lang="en-US">
                <a:solidFill>
                  <a:srgbClr val="666666"/>
                </a:solidFill>
              </a:rPr>
              <a:t>, Chakrabarty, Alhindi, Varia, Krstovski, Diab, Muresan. ACL. 2020.</a:t>
            </a:r>
            <a:endParaRPr>
              <a:solidFill>
                <a:srgbClr val="666666"/>
              </a:solidFill>
            </a:endParaRPr>
          </a:p>
        </p:txBody>
      </p:sp>
      <p:pic>
        <p:nvPicPr>
          <p:cNvPr id="241" name="Google Shape;24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8575" y="5480551"/>
            <a:ext cx="540000" cy="50515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1"/>
          <p:cNvSpPr/>
          <p:nvPr/>
        </p:nvSpPr>
        <p:spPr>
          <a:xfrm>
            <a:off x="1990800" y="5351375"/>
            <a:ext cx="1159800" cy="763500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2"/>
          <p:cNvSpPr txBox="1">
            <a:spLocks noGrp="1"/>
          </p:cNvSpPr>
          <p:nvPr>
            <p:ph type="title"/>
          </p:nvPr>
        </p:nvSpPr>
        <p:spPr>
          <a:xfrm>
            <a:off x="554133" y="593367"/>
            <a:ext cx="15147600" cy="76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Data: Adversarial Claims</a:t>
            </a:r>
            <a:endParaRPr/>
          </a:p>
        </p:txBody>
      </p:sp>
      <p:sp>
        <p:nvSpPr>
          <p:cNvPr id="248" name="Google Shape;248;p32"/>
          <p:cNvSpPr txBox="1">
            <a:spLocks noGrp="1"/>
          </p:cNvSpPr>
          <p:nvPr>
            <p:ph type="body" idx="1"/>
          </p:nvPr>
        </p:nvSpPr>
        <p:spPr>
          <a:xfrm>
            <a:off x="554133" y="1536633"/>
            <a:ext cx="15147600" cy="455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Clr>
                <a:srgbClr val="D9D9D9"/>
              </a:buClr>
              <a:buSzPts val="2800"/>
              <a:buAutoNum type="arabicParenR"/>
            </a:pPr>
            <a:r>
              <a:rPr lang="en-US">
                <a:solidFill>
                  <a:srgbClr val="D9D9D9"/>
                </a:solidFill>
              </a:rPr>
              <a:t>Multiple propositions</a:t>
            </a:r>
            <a:endParaRPr>
              <a:solidFill>
                <a:srgbClr val="D9D9D9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400"/>
              <a:buAutoNum type="alphaLcParenR"/>
            </a:pPr>
            <a:r>
              <a:rPr lang="en-US">
                <a:solidFill>
                  <a:srgbClr val="D9D9D9"/>
                </a:solidFill>
              </a:rPr>
              <a:t>CONJUNCTION </a:t>
            </a:r>
            <a:endParaRPr>
              <a:solidFill>
                <a:srgbClr val="D9D9D9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400"/>
              <a:buAutoNum type="alphaLcParenR"/>
            </a:pPr>
            <a:r>
              <a:rPr lang="en-US">
                <a:solidFill>
                  <a:srgbClr val="D9D9D9"/>
                </a:solidFill>
              </a:rPr>
              <a:t>MULTI-HOP REASONING</a:t>
            </a:r>
            <a:endParaRPr>
              <a:solidFill>
                <a:srgbClr val="D9D9D9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400"/>
              <a:buAutoNum type="alphaLcParenR"/>
            </a:pPr>
            <a:r>
              <a:rPr lang="en-US">
                <a:solidFill>
                  <a:srgbClr val="D9D9D9"/>
                </a:solidFill>
              </a:rPr>
              <a:t>ADDITIONAL UNVERIFIABLE PROPOSITIONS</a:t>
            </a:r>
            <a:endParaRPr>
              <a:solidFill>
                <a:srgbClr val="D9D9D9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800"/>
              <a:buAutoNum type="arabicParenR"/>
            </a:pPr>
            <a:r>
              <a:rPr lang="en-US">
                <a:solidFill>
                  <a:srgbClr val="D9D9D9"/>
                </a:solidFill>
              </a:rPr>
              <a:t>Temporal reasoning</a:t>
            </a:r>
            <a:endParaRPr>
              <a:solidFill>
                <a:srgbClr val="D9D9D9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400"/>
              <a:buAutoNum type="alphaLcParenR"/>
            </a:pPr>
            <a:r>
              <a:rPr lang="en-US">
                <a:solidFill>
                  <a:srgbClr val="D9D9D9"/>
                </a:solidFill>
              </a:rPr>
              <a:t>DATE MANIPULATION</a:t>
            </a:r>
            <a:endParaRPr>
              <a:solidFill>
                <a:srgbClr val="D9D9D9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400"/>
              <a:buAutoNum type="alphaLcParenR"/>
            </a:pPr>
            <a:r>
              <a:rPr lang="en-US">
                <a:solidFill>
                  <a:srgbClr val="D9D9D9"/>
                </a:solidFill>
              </a:rPr>
              <a:t>MULTI-HOP TEMPORAL REASONING</a:t>
            </a:r>
            <a:endParaRPr>
              <a:solidFill>
                <a:srgbClr val="D9D9D9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arenR"/>
            </a:pPr>
            <a:r>
              <a:rPr lang="en-US"/>
              <a:t>Ambiguity and lexical variation</a:t>
            </a:r>
            <a:endParaRPr>
              <a:solidFill>
                <a:srgbClr val="D9D9D9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400"/>
              <a:buAutoNum type="alphaLcParenR"/>
            </a:pPr>
            <a:r>
              <a:rPr lang="en-US">
                <a:solidFill>
                  <a:srgbClr val="D9D9D9"/>
                </a:solidFill>
              </a:rPr>
              <a:t>ENTITY DISAMBIGUATION</a:t>
            </a:r>
            <a:endParaRPr>
              <a:solidFill>
                <a:srgbClr val="D9D9D9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lphaLcParenR"/>
            </a:pPr>
            <a:r>
              <a:rPr lang="en-US"/>
              <a:t>LEXICAL SUBSTITUTION</a:t>
            </a:r>
            <a:endParaRPr/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The Last Song began filming in 2009.</a:t>
            </a:r>
            <a:endParaRPr/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49" name="Google Shape;249;p32"/>
          <p:cNvSpPr txBox="1">
            <a:spLocks noGrp="1"/>
          </p:cNvSpPr>
          <p:nvPr>
            <p:ph type="ftr" idx="4294967295"/>
          </p:nvPr>
        </p:nvSpPr>
        <p:spPr>
          <a:xfrm>
            <a:off x="642900" y="6214050"/>
            <a:ext cx="10906200" cy="656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666666"/>
                </a:solidFill>
              </a:rPr>
              <a:t>DeSePtion: Dual Sequence Prediction and Adversarial Examples for Improved Fact-Checking. </a:t>
            </a:r>
            <a:endParaRPr>
              <a:solidFill>
                <a:srgbClr val="666666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666666"/>
                </a:solidFill>
              </a:rPr>
              <a:t>Hidey</a:t>
            </a:r>
            <a:r>
              <a:rPr lang="en-US">
                <a:solidFill>
                  <a:srgbClr val="666666"/>
                </a:solidFill>
              </a:rPr>
              <a:t>, Chakrabarty, Alhindi, Varia, Krstovski, Diab, Muresan. ACL. 2020.</a:t>
            </a:r>
            <a:endParaRPr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2" name="Picture 1" descr="Screen Shot 2020-11-06 at 12.32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65" y="1105701"/>
            <a:ext cx="9791700" cy="527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013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3"/>
          <p:cNvSpPr txBox="1">
            <a:spLocks noGrp="1"/>
          </p:cNvSpPr>
          <p:nvPr>
            <p:ph type="title"/>
          </p:nvPr>
        </p:nvSpPr>
        <p:spPr>
          <a:xfrm>
            <a:off x="554133" y="593367"/>
            <a:ext cx="15147600" cy="76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Data: Adversarial Claims</a:t>
            </a:r>
            <a:endParaRPr/>
          </a:p>
        </p:txBody>
      </p:sp>
      <p:sp>
        <p:nvSpPr>
          <p:cNvPr id="255" name="Google Shape;255;p33"/>
          <p:cNvSpPr txBox="1">
            <a:spLocks noGrp="1"/>
          </p:cNvSpPr>
          <p:nvPr>
            <p:ph type="body" idx="1"/>
          </p:nvPr>
        </p:nvSpPr>
        <p:spPr>
          <a:xfrm>
            <a:off x="554133" y="1536633"/>
            <a:ext cx="15147600" cy="455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Clr>
                <a:srgbClr val="D9D9D9"/>
              </a:buClr>
              <a:buSzPts val="2800"/>
              <a:buAutoNum type="arabicParenR"/>
            </a:pPr>
            <a:r>
              <a:rPr lang="en-US">
                <a:solidFill>
                  <a:srgbClr val="D9D9D9"/>
                </a:solidFill>
              </a:rPr>
              <a:t>Multiple propositions</a:t>
            </a:r>
            <a:endParaRPr>
              <a:solidFill>
                <a:srgbClr val="D9D9D9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400"/>
              <a:buAutoNum type="alphaLcParenR"/>
            </a:pPr>
            <a:r>
              <a:rPr lang="en-US">
                <a:solidFill>
                  <a:srgbClr val="D9D9D9"/>
                </a:solidFill>
              </a:rPr>
              <a:t>CONJUNCTION </a:t>
            </a:r>
            <a:endParaRPr>
              <a:solidFill>
                <a:srgbClr val="D9D9D9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400"/>
              <a:buAutoNum type="alphaLcParenR"/>
            </a:pPr>
            <a:r>
              <a:rPr lang="en-US">
                <a:solidFill>
                  <a:srgbClr val="D9D9D9"/>
                </a:solidFill>
              </a:rPr>
              <a:t>MULTI-HOP REASONING</a:t>
            </a:r>
            <a:endParaRPr>
              <a:solidFill>
                <a:srgbClr val="D9D9D9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400"/>
              <a:buAutoNum type="alphaLcParenR"/>
            </a:pPr>
            <a:r>
              <a:rPr lang="en-US">
                <a:solidFill>
                  <a:srgbClr val="D9D9D9"/>
                </a:solidFill>
              </a:rPr>
              <a:t>ADDITIONAL UNVERIFIABLE PROPOSITIONS</a:t>
            </a:r>
            <a:endParaRPr>
              <a:solidFill>
                <a:srgbClr val="D9D9D9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800"/>
              <a:buAutoNum type="arabicParenR"/>
            </a:pPr>
            <a:r>
              <a:rPr lang="en-US">
                <a:solidFill>
                  <a:srgbClr val="D9D9D9"/>
                </a:solidFill>
              </a:rPr>
              <a:t>Temporal reasoning</a:t>
            </a:r>
            <a:endParaRPr>
              <a:solidFill>
                <a:srgbClr val="D9D9D9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400"/>
              <a:buAutoNum type="alphaLcParenR"/>
            </a:pPr>
            <a:r>
              <a:rPr lang="en-US">
                <a:solidFill>
                  <a:srgbClr val="D9D9D9"/>
                </a:solidFill>
              </a:rPr>
              <a:t>DATE MANIPULATION</a:t>
            </a:r>
            <a:endParaRPr>
              <a:solidFill>
                <a:srgbClr val="D9D9D9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400"/>
              <a:buAutoNum type="alphaLcParenR"/>
            </a:pPr>
            <a:r>
              <a:rPr lang="en-US">
                <a:solidFill>
                  <a:srgbClr val="D9D9D9"/>
                </a:solidFill>
              </a:rPr>
              <a:t>MULTI-HOP TEMPORAL REASONING</a:t>
            </a:r>
            <a:endParaRPr>
              <a:solidFill>
                <a:srgbClr val="D9D9D9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arenR"/>
            </a:pPr>
            <a:r>
              <a:rPr lang="en-US"/>
              <a:t>Ambiguity and lexical variation</a:t>
            </a:r>
            <a:endParaRPr>
              <a:solidFill>
                <a:srgbClr val="D9D9D9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400"/>
              <a:buAutoNum type="alphaLcParenR"/>
            </a:pPr>
            <a:r>
              <a:rPr lang="en-US">
                <a:solidFill>
                  <a:srgbClr val="D9D9D9"/>
                </a:solidFill>
              </a:rPr>
              <a:t>ENTITY DISAMBIGUATION</a:t>
            </a:r>
            <a:endParaRPr>
              <a:solidFill>
                <a:srgbClr val="D9D9D9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lphaLcParenR"/>
            </a:pPr>
            <a:r>
              <a:rPr lang="en-US"/>
              <a:t>LEXICAL SUBSTITUTION</a:t>
            </a:r>
            <a:endParaRPr/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The Last Song began </a:t>
            </a:r>
            <a:r>
              <a:rPr lang="en-US" strike="sngStrike"/>
              <a:t>filming</a:t>
            </a:r>
            <a:r>
              <a:rPr lang="en-US"/>
              <a:t> </a:t>
            </a:r>
            <a:r>
              <a:rPr lang="en-US" b="1"/>
              <a:t>shooting</a:t>
            </a:r>
            <a:r>
              <a:rPr lang="en-US"/>
              <a:t> in 2009.</a:t>
            </a:r>
            <a:endParaRPr/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56" name="Google Shape;256;p33"/>
          <p:cNvSpPr txBox="1">
            <a:spLocks noGrp="1"/>
          </p:cNvSpPr>
          <p:nvPr>
            <p:ph type="ftr" idx="4294967295"/>
          </p:nvPr>
        </p:nvSpPr>
        <p:spPr>
          <a:xfrm>
            <a:off x="642900" y="6214050"/>
            <a:ext cx="10906200" cy="656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666666"/>
                </a:solidFill>
              </a:rPr>
              <a:t>DeSePtion: Dual Sequence Prediction and Adversarial Examples for Improved Fact-Checking. </a:t>
            </a:r>
            <a:endParaRPr>
              <a:solidFill>
                <a:srgbClr val="666666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666666"/>
                </a:solidFill>
              </a:rPr>
              <a:t>Hidey</a:t>
            </a:r>
            <a:r>
              <a:rPr lang="en-US">
                <a:solidFill>
                  <a:srgbClr val="666666"/>
                </a:solidFill>
              </a:rPr>
              <a:t>, Chakrabarty, Alhindi, Varia, Krstovski, Diab, Muresan. ACL. 2020.</a:t>
            </a:r>
            <a:endParaRPr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4"/>
          <p:cNvSpPr txBox="1">
            <a:spLocks noGrp="1"/>
          </p:cNvSpPr>
          <p:nvPr>
            <p:ph type="title"/>
          </p:nvPr>
        </p:nvSpPr>
        <p:spPr>
          <a:xfrm>
            <a:off x="554133" y="593367"/>
            <a:ext cx="15147600" cy="76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Evaluation: Data</a:t>
            </a:r>
            <a:endParaRPr/>
          </a:p>
        </p:txBody>
      </p:sp>
      <p:pic>
        <p:nvPicPr>
          <p:cNvPr id="262" name="Google Shape;26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900" y="2200474"/>
            <a:ext cx="7390026" cy="456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3775" y="2200475"/>
            <a:ext cx="6609000" cy="4335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5"/>
          <p:cNvSpPr txBox="1">
            <a:spLocks noGrp="1"/>
          </p:cNvSpPr>
          <p:nvPr>
            <p:ph type="title"/>
          </p:nvPr>
        </p:nvSpPr>
        <p:spPr>
          <a:xfrm>
            <a:off x="554133" y="593367"/>
            <a:ext cx="15147600" cy="76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Evaluation: Data</a:t>
            </a:r>
            <a:endParaRPr/>
          </a:p>
        </p:txBody>
      </p:sp>
      <p:pic>
        <p:nvPicPr>
          <p:cNvPr id="269" name="Google Shape;26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350" y="2191550"/>
            <a:ext cx="6731025" cy="416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89625" y="2159300"/>
            <a:ext cx="6549975" cy="416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Evaluation: Data</a:t>
            </a:r>
            <a:endParaRPr/>
          </a:p>
        </p:txBody>
      </p:sp>
      <p:sp>
        <p:nvSpPr>
          <p:cNvPr id="277" name="Google Shape;277;p3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  <p:pic>
        <p:nvPicPr>
          <p:cNvPr id="278" name="Google Shape;27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4063" y="1464442"/>
            <a:ext cx="8403774" cy="51963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7"/>
          <p:cNvSpPr txBox="1">
            <a:spLocks noGrp="1"/>
          </p:cNvSpPr>
          <p:nvPr>
            <p:ph type="title"/>
          </p:nvPr>
        </p:nvSpPr>
        <p:spPr>
          <a:xfrm>
            <a:off x="554133" y="593367"/>
            <a:ext cx="15147600" cy="76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Evaluation: Data</a:t>
            </a:r>
            <a:endParaRPr/>
          </a:p>
        </p:txBody>
      </p:sp>
      <p:pic>
        <p:nvPicPr>
          <p:cNvPr id="284" name="Google Shape;28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3650" y="1518384"/>
            <a:ext cx="8385996" cy="51853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8"/>
          <p:cNvSpPr/>
          <p:nvPr/>
        </p:nvSpPr>
        <p:spPr>
          <a:xfrm>
            <a:off x="1702258" y="1776608"/>
            <a:ext cx="2152500" cy="11592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Candidate Document Selection</a:t>
            </a:r>
            <a:endParaRPr sz="1900"/>
          </a:p>
        </p:txBody>
      </p:sp>
      <p:sp>
        <p:nvSpPr>
          <p:cNvPr id="290" name="Google Shape;290;p38"/>
          <p:cNvSpPr txBox="1"/>
          <p:nvPr/>
        </p:nvSpPr>
        <p:spPr>
          <a:xfrm>
            <a:off x="1702258" y="2066008"/>
            <a:ext cx="545700" cy="5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1a</a:t>
            </a:r>
            <a:endParaRPr sz="1900"/>
          </a:p>
        </p:txBody>
      </p:sp>
      <p:sp>
        <p:nvSpPr>
          <p:cNvPr id="291" name="Google Shape;291;p38"/>
          <p:cNvSpPr/>
          <p:nvPr/>
        </p:nvSpPr>
        <p:spPr>
          <a:xfrm>
            <a:off x="1702258" y="2935808"/>
            <a:ext cx="2152500" cy="11592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609600" lvl="0" indent="-425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arenR"/>
            </a:pPr>
            <a:r>
              <a:rPr lang="en-US" sz="1900">
                <a:solidFill>
                  <a:schemeClr val="dk1"/>
                </a:solidFill>
              </a:rPr>
              <a:t>Google</a:t>
            </a:r>
            <a:endParaRPr sz="1900">
              <a:solidFill>
                <a:schemeClr val="dk1"/>
              </a:solidFill>
            </a:endParaRPr>
          </a:p>
          <a:p>
            <a:pPr marL="609600" lvl="0" indent="-425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arenR"/>
            </a:pPr>
            <a:r>
              <a:rPr lang="en-US" sz="1900">
                <a:solidFill>
                  <a:schemeClr val="dk1"/>
                </a:solidFill>
              </a:rPr>
              <a:t>TF-IDF</a:t>
            </a:r>
            <a:endParaRPr sz="1900">
              <a:solidFill>
                <a:schemeClr val="dk1"/>
              </a:solidFill>
            </a:endParaRPr>
          </a:p>
          <a:p>
            <a:pPr marL="609600" lvl="0" indent="-425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arenR"/>
            </a:pPr>
            <a:r>
              <a:rPr lang="en-US" sz="1900">
                <a:solidFill>
                  <a:schemeClr val="dk1"/>
                </a:solidFill>
              </a:rPr>
              <a:t>NER</a:t>
            </a:r>
            <a:endParaRPr sz="1900">
              <a:solidFill>
                <a:schemeClr val="dk1"/>
              </a:solidFill>
            </a:endParaRPr>
          </a:p>
          <a:p>
            <a:pPr marL="609600" lvl="0" indent="-425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arenR"/>
            </a:pPr>
            <a:r>
              <a:rPr lang="en-US" sz="1900">
                <a:solidFill>
                  <a:schemeClr val="dk1"/>
                </a:solidFill>
              </a:rPr>
              <a:t>POS</a:t>
            </a:r>
            <a:endParaRPr sz="1900">
              <a:solidFill>
                <a:schemeClr val="dk1"/>
              </a:solidFill>
            </a:endParaRPr>
          </a:p>
        </p:txBody>
      </p:sp>
      <p:cxnSp>
        <p:nvCxnSpPr>
          <p:cNvPr id="292" name="Google Shape;292;p38"/>
          <p:cNvCxnSpPr>
            <a:endCxn id="293" idx="1"/>
          </p:cNvCxnSpPr>
          <p:nvPr/>
        </p:nvCxnSpPr>
        <p:spPr>
          <a:xfrm>
            <a:off x="3854658" y="2169858"/>
            <a:ext cx="465600" cy="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94" name="Google Shape;294;p38"/>
          <p:cNvSpPr txBox="1">
            <a:spLocks noGrp="1"/>
          </p:cNvSpPr>
          <p:nvPr>
            <p:ph type="title" idx="4294967295"/>
          </p:nvPr>
        </p:nvSpPr>
        <p:spPr>
          <a:xfrm>
            <a:off x="554133" y="593367"/>
            <a:ext cx="15147600" cy="76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Methods: Fact-Checking System</a:t>
            </a:r>
            <a:endParaRPr/>
          </a:p>
        </p:txBody>
      </p:sp>
      <p:pic>
        <p:nvPicPr>
          <p:cNvPr id="295" name="Google Shape;29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0413" y="4608227"/>
            <a:ext cx="816163" cy="76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38"/>
          <p:cNvSpPr txBox="1">
            <a:spLocks noGrp="1"/>
          </p:cNvSpPr>
          <p:nvPr>
            <p:ph type="ftr" idx="11"/>
          </p:nvPr>
        </p:nvSpPr>
        <p:spPr>
          <a:xfrm>
            <a:off x="642900" y="6214050"/>
            <a:ext cx="10906200" cy="656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666666"/>
                </a:solidFill>
              </a:rPr>
              <a:t>DeSePtion: Dual Sequence Prediction and Adversarial Examples for Improved Fact-Checking. </a:t>
            </a:r>
            <a:endParaRPr>
              <a:solidFill>
                <a:srgbClr val="666666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666666"/>
                </a:solidFill>
              </a:rPr>
              <a:t>Hidey</a:t>
            </a:r>
            <a:r>
              <a:rPr lang="en-US">
                <a:solidFill>
                  <a:srgbClr val="666666"/>
                </a:solidFill>
              </a:rPr>
              <a:t>, Chakrabarty, Alhindi, Varia, Krstovski, Diab, Muresan. ACL. 2020.</a:t>
            </a:r>
            <a:endParaRPr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9"/>
          <p:cNvSpPr/>
          <p:nvPr/>
        </p:nvSpPr>
        <p:spPr>
          <a:xfrm>
            <a:off x="1702258" y="1776608"/>
            <a:ext cx="2152500" cy="11592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Candidate Document Selection</a:t>
            </a:r>
            <a:endParaRPr sz="1900"/>
          </a:p>
        </p:txBody>
      </p:sp>
      <p:sp>
        <p:nvSpPr>
          <p:cNvPr id="302" name="Google Shape;302;p39"/>
          <p:cNvSpPr/>
          <p:nvPr/>
        </p:nvSpPr>
        <p:spPr>
          <a:xfrm>
            <a:off x="4320258" y="1776608"/>
            <a:ext cx="2009700" cy="7953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Document Ranking</a:t>
            </a:r>
            <a:endParaRPr sz="1900"/>
          </a:p>
        </p:txBody>
      </p:sp>
      <p:cxnSp>
        <p:nvCxnSpPr>
          <p:cNvPr id="303" name="Google Shape;303;p39"/>
          <p:cNvCxnSpPr>
            <a:stCxn id="302" idx="3"/>
            <a:endCxn id="304" idx="1"/>
          </p:cNvCxnSpPr>
          <p:nvPr/>
        </p:nvCxnSpPr>
        <p:spPr>
          <a:xfrm>
            <a:off x="6329958" y="2174258"/>
            <a:ext cx="548400" cy="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05" name="Google Shape;305;p39"/>
          <p:cNvSpPr txBox="1"/>
          <p:nvPr/>
        </p:nvSpPr>
        <p:spPr>
          <a:xfrm>
            <a:off x="1702258" y="2066008"/>
            <a:ext cx="545700" cy="5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1a</a:t>
            </a:r>
            <a:endParaRPr sz="1900"/>
          </a:p>
        </p:txBody>
      </p:sp>
      <p:sp>
        <p:nvSpPr>
          <p:cNvPr id="306" name="Google Shape;306;p39"/>
          <p:cNvSpPr txBox="1"/>
          <p:nvPr/>
        </p:nvSpPr>
        <p:spPr>
          <a:xfrm>
            <a:off x="4320258" y="1884408"/>
            <a:ext cx="545700" cy="5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1b</a:t>
            </a:r>
            <a:endParaRPr sz="1900"/>
          </a:p>
        </p:txBody>
      </p:sp>
      <p:sp>
        <p:nvSpPr>
          <p:cNvPr id="307" name="Google Shape;307;p39"/>
          <p:cNvSpPr/>
          <p:nvPr/>
        </p:nvSpPr>
        <p:spPr>
          <a:xfrm>
            <a:off x="1702258" y="2935808"/>
            <a:ext cx="2152500" cy="11592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609600" lvl="0" indent="-425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arenR"/>
            </a:pPr>
            <a:r>
              <a:rPr lang="en-US" sz="1900">
                <a:solidFill>
                  <a:schemeClr val="dk1"/>
                </a:solidFill>
              </a:rPr>
              <a:t>Google</a:t>
            </a:r>
            <a:endParaRPr sz="1900">
              <a:solidFill>
                <a:schemeClr val="dk1"/>
              </a:solidFill>
            </a:endParaRPr>
          </a:p>
          <a:p>
            <a:pPr marL="609600" lvl="0" indent="-425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arenR"/>
            </a:pPr>
            <a:r>
              <a:rPr lang="en-US" sz="1900">
                <a:solidFill>
                  <a:schemeClr val="dk1"/>
                </a:solidFill>
              </a:rPr>
              <a:t>TF-IDF</a:t>
            </a:r>
            <a:endParaRPr sz="1900">
              <a:solidFill>
                <a:schemeClr val="dk1"/>
              </a:solidFill>
            </a:endParaRPr>
          </a:p>
          <a:p>
            <a:pPr marL="609600" lvl="0" indent="-425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arenR"/>
            </a:pPr>
            <a:r>
              <a:rPr lang="en-US" sz="1900">
                <a:solidFill>
                  <a:schemeClr val="dk1"/>
                </a:solidFill>
              </a:rPr>
              <a:t>NER</a:t>
            </a:r>
            <a:endParaRPr sz="1900">
              <a:solidFill>
                <a:schemeClr val="dk1"/>
              </a:solidFill>
            </a:endParaRPr>
          </a:p>
          <a:p>
            <a:pPr marL="609600" lvl="0" indent="-425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arenR"/>
            </a:pPr>
            <a:r>
              <a:rPr lang="en-US" sz="1900">
                <a:solidFill>
                  <a:schemeClr val="dk1"/>
                </a:solidFill>
              </a:rPr>
              <a:t>POS</a:t>
            </a:r>
            <a:endParaRPr sz="1900">
              <a:solidFill>
                <a:schemeClr val="dk1"/>
              </a:solidFill>
            </a:endParaRPr>
          </a:p>
        </p:txBody>
      </p:sp>
      <p:sp>
        <p:nvSpPr>
          <p:cNvPr id="308" name="Google Shape;308;p39"/>
          <p:cNvSpPr/>
          <p:nvPr/>
        </p:nvSpPr>
        <p:spPr>
          <a:xfrm>
            <a:off x="4320258" y="2559275"/>
            <a:ext cx="2009700" cy="492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</a:rPr>
              <a:t>Pointer Network</a:t>
            </a:r>
            <a:endParaRPr sz="1900"/>
          </a:p>
        </p:txBody>
      </p:sp>
      <p:cxnSp>
        <p:nvCxnSpPr>
          <p:cNvPr id="309" name="Google Shape;309;p39"/>
          <p:cNvCxnSpPr>
            <a:endCxn id="306" idx="1"/>
          </p:cNvCxnSpPr>
          <p:nvPr/>
        </p:nvCxnSpPr>
        <p:spPr>
          <a:xfrm>
            <a:off x="3854658" y="2169858"/>
            <a:ext cx="465600" cy="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10" name="Google Shape;310;p39"/>
          <p:cNvSpPr txBox="1">
            <a:spLocks noGrp="1"/>
          </p:cNvSpPr>
          <p:nvPr>
            <p:ph type="title" idx="4294967295"/>
          </p:nvPr>
        </p:nvSpPr>
        <p:spPr>
          <a:xfrm>
            <a:off x="554133" y="593367"/>
            <a:ext cx="15147600" cy="76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Methods: Fact-Checking System</a:t>
            </a:r>
            <a:endParaRPr/>
          </a:p>
        </p:txBody>
      </p:sp>
      <p:sp>
        <p:nvSpPr>
          <p:cNvPr id="311" name="Google Shape;311;p39"/>
          <p:cNvSpPr/>
          <p:nvPr/>
        </p:nvSpPr>
        <p:spPr>
          <a:xfrm rot="5400000">
            <a:off x="3785550" y="2912617"/>
            <a:ext cx="557100" cy="3883200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39"/>
          <p:cNvSpPr txBox="1"/>
          <p:nvPr/>
        </p:nvSpPr>
        <p:spPr>
          <a:xfrm>
            <a:off x="2062100" y="5448775"/>
            <a:ext cx="4954200" cy="9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/>
              <a:t>Overgenerate and re-rank to handle ambiguity</a:t>
            </a:r>
            <a:endParaRPr sz="2000" b="1"/>
          </a:p>
        </p:txBody>
      </p:sp>
      <p:sp>
        <p:nvSpPr>
          <p:cNvPr id="313" name="Google Shape;313;p39"/>
          <p:cNvSpPr txBox="1">
            <a:spLocks noGrp="1"/>
          </p:cNvSpPr>
          <p:nvPr>
            <p:ph type="ftr" idx="11"/>
          </p:nvPr>
        </p:nvSpPr>
        <p:spPr>
          <a:xfrm>
            <a:off x="642900" y="6214050"/>
            <a:ext cx="10906200" cy="656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666666"/>
                </a:solidFill>
              </a:rPr>
              <a:t>DeSePtion: Dual Sequence Prediction and Adversarial Examples for Improved Fact-Checking. </a:t>
            </a:r>
            <a:endParaRPr>
              <a:solidFill>
                <a:srgbClr val="666666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666666"/>
                </a:solidFill>
              </a:rPr>
              <a:t>Hidey</a:t>
            </a:r>
            <a:r>
              <a:rPr lang="en-US">
                <a:solidFill>
                  <a:srgbClr val="666666"/>
                </a:solidFill>
              </a:rPr>
              <a:t>, Chakrabarty, Alhindi, Varia, Krstovski, Diab, Muresan. ACL. 2020.</a:t>
            </a:r>
            <a:endParaRPr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0"/>
          <p:cNvSpPr/>
          <p:nvPr/>
        </p:nvSpPr>
        <p:spPr>
          <a:xfrm>
            <a:off x="1702258" y="1776608"/>
            <a:ext cx="2152500" cy="11592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Candidate Document Selection</a:t>
            </a:r>
            <a:endParaRPr sz="1900"/>
          </a:p>
        </p:txBody>
      </p:sp>
      <p:sp>
        <p:nvSpPr>
          <p:cNvPr id="319" name="Google Shape;319;p40"/>
          <p:cNvSpPr/>
          <p:nvPr/>
        </p:nvSpPr>
        <p:spPr>
          <a:xfrm>
            <a:off x="4320258" y="1776608"/>
            <a:ext cx="2009700" cy="7953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Document Ranking</a:t>
            </a:r>
            <a:endParaRPr sz="1900"/>
          </a:p>
        </p:txBody>
      </p:sp>
      <p:sp>
        <p:nvSpPr>
          <p:cNvPr id="320" name="Google Shape;320;p40"/>
          <p:cNvSpPr/>
          <p:nvPr/>
        </p:nvSpPr>
        <p:spPr>
          <a:xfrm>
            <a:off x="6878475" y="1776608"/>
            <a:ext cx="1684800" cy="7953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Sentence Ranking</a:t>
            </a:r>
            <a:endParaRPr sz="1900"/>
          </a:p>
        </p:txBody>
      </p:sp>
      <p:sp>
        <p:nvSpPr>
          <p:cNvPr id="321" name="Google Shape;321;p40"/>
          <p:cNvSpPr/>
          <p:nvPr/>
        </p:nvSpPr>
        <p:spPr>
          <a:xfrm>
            <a:off x="9050525" y="1776608"/>
            <a:ext cx="1795500" cy="7953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Relation Prediction</a:t>
            </a:r>
            <a:endParaRPr sz="1900"/>
          </a:p>
        </p:txBody>
      </p:sp>
      <p:cxnSp>
        <p:nvCxnSpPr>
          <p:cNvPr id="322" name="Google Shape;322;p40"/>
          <p:cNvCxnSpPr>
            <a:stCxn id="319" idx="3"/>
            <a:endCxn id="320" idx="1"/>
          </p:cNvCxnSpPr>
          <p:nvPr/>
        </p:nvCxnSpPr>
        <p:spPr>
          <a:xfrm>
            <a:off x="6329958" y="2174258"/>
            <a:ext cx="548400" cy="600"/>
          </a:xfrm>
          <a:prstGeom prst="bentConnector3">
            <a:avLst>
              <a:gd name="adj1" fmla="val 49983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23" name="Google Shape;323;p40"/>
          <p:cNvSpPr txBox="1"/>
          <p:nvPr/>
        </p:nvSpPr>
        <p:spPr>
          <a:xfrm>
            <a:off x="1702258" y="2066008"/>
            <a:ext cx="545700" cy="5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1a</a:t>
            </a:r>
            <a:endParaRPr sz="1900"/>
          </a:p>
        </p:txBody>
      </p:sp>
      <p:sp>
        <p:nvSpPr>
          <p:cNvPr id="324" name="Google Shape;324;p40"/>
          <p:cNvSpPr txBox="1"/>
          <p:nvPr/>
        </p:nvSpPr>
        <p:spPr>
          <a:xfrm>
            <a:off x="4320258" y="1884408"/>
            <a:ext cx="545700" cy="5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1b</a:t>
            </a:r>
            <a:endParaRPr sz="1900"/>
          </a:p>
        </p:txBody>
      </p:sp>
      <p:sp>
        <p:nvSpPr>
          <p:cNvPr id="325" name="Google Shape;325;p40"/>
          <p:cNvSpPr txBox="1"/>
          <p:nvPr/>
        </p:nvSpPr>
        <p:spPr>
          <a:xfrm>
            <a:off x="6878492" y="1884408"/>
            <a:ext cx="545700" cy="5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2</a:t>
            </a:r>
            <a:endParaRPr sz="1900"/>
          </a:p>
        </p:txBody>
      </p:sp>
      <p:sp>
        <p:nvSpPr>
          <p:cNvPr id="326" name="Google Shape;326;p40"/>
          <p:cNvSpPr txBox="1"/>
          <p:nvPr/>
        </p:nvSpPr>
        <p:spPr>
          <a:xfrm>
            <a:off x="9050458" y="1884008"/>
            <a:ext cx="545700" cy="5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3</a:t>
            </a:r>
            <a:endParaRPr sz="1900"/>
          </a:p>
        </p:txBody>
      </p:sp>
      <p:sp>
        <p:nvSpPr>
          <p:cNvPr id="327" name="Google Shape;327;p40"/>
          <p:cNvSpPr/>
          <p:nvPr/>
        </p:nvSpPr>
        <p:spPr>
          <a:xfrm>
            <a:off x="1702258" y="2935808"/>
            <a:ext cx="2152500" cy="11592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609600" lvl="0" indent="-425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arenR"/>
            </a:pPr>
            <a:r>
              <a:rPr lang="en-US" sz="1900">
                <a:solidFill>
                  <a:schemeClr val="dk1"/>
                </a:solidFill>
              </a:rPr>
              <a:t>Google</a:t>
            </a:r>
            <a:endParaRPr sz="1900">
              <a:solidFill>
                <a:schemeClr val="dk1"/>
              </a:solidFill>
            </a:endParaRPr>
          </a:p>
          <a:p>
            <a:pPr marL="609600" lvl="0" indent="-425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arenR"/>
            </a:pPr>
            <a:r>
              <a:rPr lang="en-US" sz="1900">
                <a:solidFill>
                  <a:schemeClr val="dk1"/>
                </a:solidFill>
              </a:rPr>
              <a:t>TF-IDF</a:t>
            </a:r>
            <a:endParaRPr sz="1900">
              <a:solidFill>
                <a:schemeClr val="dk1"/>
              </a:solidFill>
            </a:endParaRPr>
          </a:p>
          <a:p>
            <a:pPr marL="609600" lvl="0" indent="-425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arenR"/>
            </a:pPr>
            <a:r>
              <a:rPr lang="en-US" sz="1900">
                <a:solidFill>
                  <a:schemeClr val="dk1"/>
                </a:solidFill>
              </a:rPr>
              <a:t>NER</a:t>
            </a:r>
            <a:endParaRPr sz="1900">
              <a:solidFill>
                <a:schemeClr val="dk1"/>
              </a:solidFill>
            </a:endParaRPr>
          </a:p>
          <a:p>
            <a:pPr marL="609600" lvl="0" indent="-425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arenR"/>
            </a:pPr>
            <a:r>
              <a:rPr lang="en-US" sz="1900">
                <a:solidFill>
                  <a:schemeClr val="dk1"/>
                </a:solidFill>
              </a:rPr>
              <a:t>POS</a:t>
            </a:r>
            <a:endParaRPr sz="1900">
              <a:solidFill>
                <a:schemeClr val="dk1"/>
              </a:solidFill>
            </a:endParaRPr>
          </a:p>
        </p:txBody>
      </p:sp>
      <p:sp>
        <p:nvSpPr>
          <p:cNvPr id="328" name="Google Shape;328;p40"/>
          <p:cNvSpPr/>
          <p:nvPr/>
        </p:nvSpPr>
        <p:spPr>
          <a:xfrm>
            <a:off x="4320258" y="2559275"/>
            <a:ext cx="2009700" cy="492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</a:rPr>
              <a:t>Pointer Network</a:t>
            </a:r>
            <a:endParaRPr sz="1900"/>
          </a:p>
        </p:txBody>
      </p:sp>
      <p:sp>
        <p:nvSpPr>
          <p:cNvPr id="329" name="Google Shape;329;p40"/>
          <p:cNvSpPr/>
          <p:nvPr/>
        </p:nvSpPr>
        <p:spPr>
          <a:xfrm>
            <a:off x="6878492" y="2559275"/>
            <a:ext cx="3967500" cy="492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</a:rPr>
              <a:t>Joint Pointer Network</a:t>
            </a:r>
            <a:endParaRPr sz="1900"/>
          </a:p>
        </p:txBody>
      </p:sp>
      <p:cxnSp>
        <p:nvCxnSpPr>
          <p:cNvPr id="330" name="Google Shape;330;p40"/>
          <p:cNvCxnSpPr>
            <a:endCxn id="324" idx="1"/>
          </p:cNvCxnSpPr>
          <p:nvPr/>
        </p:nvCxnSpPr>
        <p:spPr>
          <a:xfrm>
            <a:off x="3854658" y="2169858"/>
            <a:ext cx="465600" cy="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1" name="Google Shape;331;p40"/>
          <p:cNvCxnSpPr/>
          <p:nvPr/>
        </p:nvCxnSpPr>
        <p:spPr>
          <a:xfrm>
            <a:off x="8584858" y="2169808"/>
            <a:ext cx="465600" cy="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32" name="Google Shape;332;p40"/>
          <p:cNvSpPr txBox="1">
            <a:spLocks noGrp="1"/>
          </p:cNvSpPr>
          <p:nvPr>
            <p:ph type="title" idx="4294967295"/>
          </p:nvPr>
        </p:nvSpPr>
        <p:spPr>
          <a:xfrm>
            <a:off x="554133" y="593367"/>
            <a:ext cx="15147600" cy="76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Methods: Fact-Checking System</a:t>
            </a:r>
            <a:endParaRPr/>
          </a:p>
        </p:txBody>
      </p:sp>
      <p:sp>
        <p:nvSpPr>
          <p:cNvPr id="333" name="Google Shape;333;p40"/>
          <p:cNvSpPr/>
          <p:nvPr/>
        </p:nvSpPr>
        <p:spPr>
          <a:xfrm rot="5400000">
            <a:off x="3785550" y="2912617"/>
            <a:ext cx="557100" cy="3883200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40"/>
          <p:cNvSpPr txBox="1"/>
          <p:nvPr/>
        </p:nvSpPr>
        <p:spPr>
          <a:xfrm>
            <a:off x="2062100" y="5448775"/>
            <a:ext cx="4954200" cy="9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/>
              <a:t>Overgenerate and re-rank to handle ambiguity</a:t>
            </a:r>
            <a:endParaRPr sz="2000" b="1"/>
          </a:p>
        </p:txBody>
      </p:sp>
      <p:sp>
        <p:nvSpPr>
          <p:cNvPr id="335" name="Google Shape;335;p40"/>
          <p:cNvSpPr/>
          <p:nvPr/>
        </p:nvSpPr>
        <p:spPr>
          <a:xfrm rot="5400000">
            <a:off x="8608850" y="1910983"/>
            <a:ext cx="557100" cy="3883200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40"/>
          <p:cNvSpPr txBox="1"/>
          <p:nvPr/>
        </p:nvSpPr>
        <p:spPr>
          <a:xfrm>
            <a:off x="6885400" y="4447133"/>
            <a:ext cx="3747900" cy="9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/>
              <a:t>Sequence prediction to handle multiple propositions</a:t>
            </a:r>
            <a:endParaRPr sz="2000" b="1"/>
          </a:p>
        </p:txBody>
      </p:sp>
      <p:sp>
        <p:nvSpPr>
          <p:cNvPr id="337" name="Google Shape;337;p40"/>
          <p:cNvSpPr txBox="1">
            <a:spLocks noGrp="1"/>
          </p:cNvSpPr>
          <p:nvPr>
            <p:ph type="ftr" idx="11"/>
          </p:nvPr>
        </p:nvSpPr>
        <p:spPr>
          <a:xfrm>
            <a:off x="642900" y="6214050"/>
            <a:ext cx="10906200" cy="656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666666"/>
                </a:solidFill>
              </a:rPr>
              <a:t>DeSePtion: Dual Sequence Prediction and Adversarial Examples for Improved Fact-Checking. </a:t>
            </a:r>
            <a:endParaRPr>
              <a:solidFill>
                <a:srgbClr val="666666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666666"/>
                </a:solidFill>
              </a:rPr>
              <a:t>Hidey</a:t>
            </a:r>
            <a:r>
              <a:rPr lang="en-US">
                <a:solidFill>
                  <a:srgbClr val="666666"/>
                </a:solidFill>
              </a:rPr>
              <a:t>, Chakrabarty, Alhindi, Varia, Krstovski, Diab, Muresan. ACL. 2020.</a:t>
            </a:r>
            <a:endParaRPr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1"/>
          <p:cNvSpPr/>
          <p:nvPr/>
        </p:nvSpPr>
        <p:spPr>
          <a:xfrm>
            <a:off x="1702258" y="1776608"/>
            <a:ext cx="2152500" cy="11592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Candidate Document Selection</a:t>
            </a:r>
            <a:endParaRPr sz="1900"/>
          </a:p>
        </p:txBody>
      </p:sp>
      <p:sp>
        <p:nvSpPr>
          <p:cNvPr id="343" name="Google Shape;343;p41"/>
          <p:cNvSpPr/>
          <p:nvPr/>
        </p:nvSpPr>
        <p:spPr>
          <a:xfrm>
            <a:off x="4320258" y="1776608"/>
            <a:ext cx="2009700" cy="7953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Document Ranking</a:t>
            </a:r>
            <a:endParaRPr sz="1900"/>
          </a:p>
        </p:txBody>
      </p:sp>
      <p:sp>
        <p:nvSpPr>
          <p:cNvPr id="344" name="Google Shape;344;p41"/>
          <p:cNvSpPr/>
          <p:nvPr/>
        </p:nvSpPr>
        <p:spPr>
          <a:xfrm>
            <a:off x="6878475" y="1776608"/>
            <a:ext cx="1684800" cy="7953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Sentence Ranking</a:t>
            </a:r>
            <a:endParaRPr sz="1900"/>
          </a:p>
        </p:txBody>
      </p:sp>
      <p:sp>
        <p:nvSpPr>
          <p:cNvPr id="345" name="Google Shape;345;p41"/>
          <p:cNvSpPr/>
          <p:nvPr/>
        </p:nvSpPr>
        <p:spPr>
          <a:xfrm>
            <a:off x="9050525" y="1776608"/>
            <a:ext cx="1795500" cy="7953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Relation Prediction</a:t>
            </a:r>
            <a:endParaRPr sz="1900"/>
          </a:p>
        </p:txBody>
      </p:sp>
      <p:cxnSp>
        <p:nvCxnSpPr>
          <p:cNvPr id="346" name="Google Shape;346;p41"/>
          <p:cNvCxnSpPr>
            <a:stCxn id="343" idx="3"/>
            <a:endCxn id="344" idx="1"/>
          </p:cNvCxnSpPr>
          <p:nvPr/>
        </p:nvCxnSpPr>
        <p:spPr>
          <a:xfrm>
            <a:off x="6329958" y="2174258"/>
            <a:ext cx="548400" cy="600"/>
          </a:xfrm>
          <a:prstGeom prst="bentConnector3">
            <a:avLst>
              <a:gd name="adj1" fmla="val 49983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47" name="Google Shape;347;p41"/>
          <p:cNvSpPr txBox="1"/>
          <p:nvPr/>
        </p:nvSpPr>
        <p:spPr>
          <a:xfrm>
            <a:off x="1702258" y="2066008"/>
            <a:ext cx="545700" cy="5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1a</a:t>
            </a:r>
            <a:endParaRPr sz="1900"/>
          </a:p>
        </p:txBody>
      </p:sp>
      <p:sp>
        <p:nvSpPr>
          <p:cNvPr id="348" name="Google Shape;348;p41"/>
          <p:cNvSpPr txBox="1"/>
          <p:nvPr/>
        </p:nvSpPr>
        <p:spPr>
          <a:xfrm>
            <a:off x="4320258" y="1884408"/>
            <a:ext cx="545700" cy="5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1b</a:t>
            </a:r>
            <a:endParaRPr sz="1900"/>
          </a:p>
        </p:txBody>
      </p:sp>
      <p:sp>
        <p:nvSpPr>
          <p:cNvPr id="349" name="Google Shape;349;p41"/>
          <p:cNvSpPr txBox="1"/>
          <p:nvPr/>
        </p:nvSpPr>
        <p:spPr>
          <a:xfrm>
            <a:off x="6878492" y="1884408"/>
            <a:ext cx="545700" cy="5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2</a:t>
            </a:r>
            <a:endParaRPr sz="1900"/>
          </a:p>
        </p:txBody>
      </p:sp>
      <p:sp>
        <p:nvSpPr>
          <p:cNvPr id="350" name="Google Shape;350;p41"/>
          <p:cNvSpPr txBox="1"/>
          <p:nvPr/>
        </p:nvSpPr>
        <p:spPr>
          <a:xfrm>
            <a:off x="9050458" y="1884008"/>
            <a:ext cx="545700" cy="5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3</a:t>
            </a:r>
            <a:endParaRPr sz="1900"/>
          </a:p>
        </p:txBody>
      </p:sp>
      <p:sp>
        <p:nvSpPr>
          <p:cNvPr id="351" name="Google Shape;351;p41"/>
          <p:cNvSpPr/>
          <p:nvPr/>
        </p:nvSpPr>
        <p:spPr>
          <a:xfrm>
            <a:off x="1702258" y="2935808"/>
            <a:ext cx="2152500" cy="11592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609600" lvl="0" indent="-425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arenR"/>
            </a:pPr>
            <a:r>
              <a:rPr lang="en-US" sz="1900">
                <a:solidFill>
                  <a:schemeClr val="dk1"/>
                </a:solidFill>
              </a:rPr>
              <a:t>Google</a:t>
            </a:r>
            <a:endParaRPr sz="1900">
              <a:solidFill>
                <a:schemeClr val="dk1"/>
              </a:solidFill>
            </a:endParaRPr>
          </a:p>
          <a:p>
            <a:pPr marL="609600" lvl="0" indent="-425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arenR"/>
            </a:pPr>
            <a:r>
              <a:rPr lang="en-US" sz="1900">
                <a:solidFill>
                  <a:schemeClr val="dk1"/>
                </a:solidFill>
              </a:rPr>
              <a:t>TF-IDF</a:t>
            </a:r>
            <a:endParaRPr sz="1900">
              <a:solidFill>
                <a:schemeClr val="dk1"/>
              </a:solidFill>
            </a:endParaRPr>
          </a:p>
          <a:p>
            <a:pPr marL="609600" lvl="0" indent="-425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arenR"/>
            </a:pPr>
            <a:r>
              <a:rPr lang="en-US" sz="1900">
                <a:solidFill>
                  <a:schemeClr val="dk1"/>
                </a:solidFill>
              </a:rPr>
              <a:t>NER</a:t>
            </a:r>
            <a:endParaRPr sz="1900">
              <a:solidFill>
                <a:schemeClr val="dk1"/>
              </a:solidFill>
            </a:endParaRPr>
          </a:p>
          <a:p>
            <a:pPr marL="609600" lvl="0" indent="-425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arenR"/>
            </a:pPr>
            <a:r>
              <a:rPr lang="en-US" sz="1900">
                <a:solidFill>
                  <a:schemeClr val="dk1"/>
                </a:solidFill>
              </a:rPr>
              <a:t>POS</a:t>
            </a:r>
            <a:endParaRPr sz="1900">
              <a:solidFill>
                <a:schemeClr val="dk1"/>
              </a:solidFill>
            </a:endParaRPr>
          </a:p>
        </p:txBody>
      </p:sp>
      <p:sp>
        <p:nvSpPr>
          <p:cNvPr id="352" name="Google Shape;352;p41"/>
          <p:cNvSpPr/>
          <p:nvPr/>
        </p:nvSpPr>
        <p:spPr>
          <a:xfrm>
            <a:off x="4320258" y="2559275"/>
            <a:ext cx="2009700" cy="492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</a:rPr>
              <a:t>Pointer Network</a:t>
            </a:r>
            <a:endParaRPr sz="1900"/>
          </a:p>
        </p:txBody>
      </p:sp>
      <p:sp>
        <p:nvSpPr>
          <p:cNvPr id="353" name="Google Shape;353;p41"/>
          <p:cNvSpPr/>
          <p:nvPr/>
        </p:nvSpPr>
        <p:spPr>
          <a:xfrm>
            <a:off x="6878492" y="2559275"/>
            <a:ext cx="3967500" cy="492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</a:rPr>
              <a:t>Joint Pointer Network</a:t>
            </a:r>
            <a:endParaRPr sz="1900"/>
          </a:p>
        </p:txBody>
      </p:sp>
      <p:cxnSp>
        <p:nvCxnSpPr>
          <p:cNvPr id="354" name="Google Shape;354;p41"/>
          <p:cNvCxnSpPr>
            <a:endCxn id="348" idx="1"/>
          </p:cNvCxnSpPr>
          <p:nvPr/>
        </p:nvCxnSpPr>
        <p:spPr>
          <a:xfrm>
            <a:off x="3854658" y="2169858"/>
            <a:ext cx="465600" cy="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55" name="Google Shape;355;p41"/>
          <p:cNvCxnSpPr/>
          <p:nvPr/>
        </p:nvCxnSpPr>
        <p:spPr>
          <a:xfrm>
            <a:off x="8584858" y="2169808"/>
            <a:ext cx="465600" cy="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56" name="Google Shape;356;p41"/>
          <p:cNvSpPr txBox="1">
            <a:spLocks noGrp="1"/>
          </p:cNvSpPr>
          <p:nvPr>
            <p:ph type="title" idx="4294967295"/>
          </p:nvPr>
        </p:nvSpPr>
        <p:spPr>
          <a:xfrm>
            <a:off x="554133" y="593367"/>
            <a:ext cx="15147600" cy="76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Methods: Fact-Checking System</a:t>
            </a:r>
            <a:endParaRPr/>
          </a:p>
        </p:txBody>
      </p:sp>
      <p:sp>
        <p:nvSpPr>
          <p:cNvPr id="357" name="Google Shape;357;p41"/>
          <p:cNvSpPr/>
          <p:nvPr/>
        </p:nvSpPr>
        <p:spPr>
          <a:xfrm rot="5400000">
            <a:off x="3785550" y="2912617"/>
            <a:ext cx="557100" cy="3883200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41"/>
          <p:cNvSpPr txBox="1"/>
          <p:nvPr/>
        </p:nvSpPr>
        <p:spPr>
          <a:xfrm>
            <a:off x="2062100" y="5448775"/>
            <a:ext cx="4954200" cy="9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/>
              <a:t>Overgenerate and re-rank to handle ambiguity</a:t>
            </a:r>
            <a:endParaRPr sz="2000" b="1"/>
          </a:p>
        </p:txBody>
      </p:sp>
      <p:sp>
        <p:nvSpPr>
          <p:cNvPr id="359" name="Google Shape;359;p41"/>
          <p:cNvSpPr/>
          <p:nvPr/>
        </p:nvSpPr>
        <p:spPr>
          <a:xfrm rot="5400000">
            <a:off x="8608850" y="1910983"/>
            <a:ext cx="557100" cy="3883200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41"/>
          <p:cNvSpPr txBox="1"/>
          <p:nvPr/>
        </p:nvSpPr>
        <p:spPr>
          <a:xfrm>
            <a:off x="6885400" y="4447133"/>
            <a:ext cx="3747900" cy="9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/>
              <a:t>Sequence prediction to handle multiple propositions</a:t>
            </a:r>
            <a:endParaRPr sz="2000" b="1"/>
          </a:p>
        </p:txBody>
      </p:sp>
      <p:cxnSp>
        <p:nvCxnSpPr>
          <p:cNvPr id="361" name="Google Shape;361;p41"/>
          <p:cNvCxnSpPr/>
          <p:nvPr/>
        </p:nvCxnSpPr>
        <p:spPr>
          <a:xfrm flipH="1">
            <a:off x="10355467" y="1279400"/>
            <a:ext cx="376500" cy="436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62" name="Google Shape;362;p41"/>
          <p:cNvSpPr txBox="1"/>
          <p:nvPr/>
        </p:nvSpPr>
        <p:spPr>
          <a:xfrm>
            <a:off x="8970900" y="361233"/>
            <a:ext cx="2949900" cy="9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/>
              <a:t>Post-processing to handle temporal relations</a:t>
            </a:r>
            <a:endParaRPr sz="2000" b="1"/>
          </a:p>
        </p:txBody>
      </p:sp>
      <p:sp>
        <p:nvSpPr>
          <p:cNvPr id="363" name="Google Shape;363;p41"/>
          <p:cNvSpPr txBox="1">
            <a:spLocks noGrp="1"/>
          </p:cNvSpPr>
          <p:nvPr>
            <p:ph type="ftr" idx="11"/>
          </p:nvPr>
        </p:nvSpPr>
        <p:spPr>
          <a:xfrm>
            <a:off x="642900" y="6214050"/>
            <a:ext cx="10906200" cy="656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666666"/>
                </a:solidFill>
              </a:rPr>
              <a:t>DeSePtion: Dual Sequence Prediction and Adversarial Examples for Improved Fact-Checking. </a:t>
            </a:r>
            <a:endParaRPr>
              <a:solidFill>
                <a:srgbClr val="666666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666666"/>
                </a:solidFill>
              </a:rPr>
              <a:t>Hidey</a:t>
            </a:r>
            <a:r>
              <a:rPr lang="en-US">
                <a:solidFill>
                  <a:srgbClr val="666666"/>
                </a:solidFill>
              </a:rPr>
              <a:t>, Chakrabarty, Alhindi, Varia, Krstovski, Diab, Muresan. ACL. 2020.</a:t>
            </a:r>
            <a:endParaRPr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2"/>
          <p:cNvSpPr/>
          <p:nvPr/>
        </p:nvSpPr>
        <p:spPr>
          <a:xfrm>
            <a:off x="5571667" y="5217249"/>
            <a:ext cx="487500" cy="3651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e</a:t>
            </a:r>
            <a:r>
              <a:rPr lang="en-US" sz="1600" baseline="-25000"/>
              <a:t>0</a:t>
            </a:r>
            <a:endParaRPr sz="1600" baseline="-25000"/>
          </a:p>
        </p:txBody>
      </p:sp>
      <p:sp>
        <p:nvSpPr>
          <p:cNvPr id="369" name="Google Shape;369;p42"/>
          <p:cNvSpPr txBox="1"/>
          <p:nvPr/>
        </p:nvSpPr>
        <p:spPr>
          <a:xfrm rot="701">
            <a:off x="4145280" y="5172606"/>
            <a:ext cx="14709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Evidence</a:t>
            </a:r>
            <a:endParaRPr sz="1900"/>
          </a:p>
        </p:txBody>
      </p:sp>
      <p:sp>
        <p:nvSpPr>
          <p:cNvPr id="370" name="Google Shape;370;p42"/>
          <p:cNvSpPr/>
          <p:nvPr/>
        </p:nvSpPr>
        <p:spPr>
          <a:xfrm>
            <a:off x="6079667" y="5217249"/>
            <a:ext cx="487500" cy="3651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e</a:t>
            </a:r>
            <a:r>
              <a:rPr lang="en-US" sz="1600" baseline="-25000"/>
              <a:t>1</a:t>
            </a:r>
            <a:endParaRPr sz="1600" baseline="-25000"/>
          </a:p>
        </p:txBody>
      </p:sp>
      <p:sp>
        <p:nvSpPr>
          <p:cNvPr id="371" name="Google Shape;371;p42"/>
          <p:cNvSpPr/>
          <p:nvPr/>
        </p:nvSpPr>
        <p:spPr>
          <a:xfrm>
            <a:off x="6587667" y="5217249"/>
            <a:ext cx="487500" cy="3651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e</a:t>
            </a:r>
            <a:r>
              <a:rPr lang="en-US" sz="1600" baseline="-25000"/>
              <a:t>2</a:t>
            </a:r>
            <a:endParaRPr sz="1600" baseline="-25000"/>
          </a:p>
        </p:txBody>
      </p:sp>
      <p:sp>
        <p:nvSpPr>
          <p:cNvPr id="372" name="Google Shape;372;p42"/>
          <p:cNvSpPr/>
          <p:nvPr/>
        </p:nvSpPr>
        <p:spPr>
          <a:xfrm>
            <a:off x="7095667" y="5217249"/>
            <a:ext cx="487500" cy="3651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e</a:t>
            </a:r>
            <a:r>
              <a:rPr lang="en-US" sz="1600" baseline="-25000"/>
              <a:t>3</a:t>
            </a:r>
            <a:endParaRPr sz="1600" baseline="-25000"/>
          </a:p>
        </p:txBody>
      </p:sp>
      <p:sp>
        <p:nvSpPr>
          <p:cNvPr id="373" name="Google Shape;373;p42"/>
          <p:cNvSpPr/>
          <p:nvPr/>
        </p:nvSpPr>
        <p:spPr>
          <a:xfrm>
            <a:off x="3329767" y="5745480"/>
            <a:ext cx="4456500" cy="365700"/>
          </a:xfrm>
          <a:prstGeom prst="roundRect">
            <a:avLst>
              <a:gd name="adj" fmla="val 16667"/>
            </a:avLst>
          </a:prstGeom>
          <a:solidFill>
            <a:srgbClr val="D0E0E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c: Michelle Obama’s husband was born in Kenya.</a:t>
            </a:r>
            <a:endParaRPr sz="1500"/>
          </a:p>
        </p:txBody>
      </p:sp>
      <p:sp>
        <p:nvSpPr>
          <p:cNvPr id="374" name="Google Shape;374;p42"/>
          <p:cNvSpPr txBox="1">
            <a:spLocks noGrp="1"/>
          </p:cNvSpPr>
          <p:nvPr>
            <p:ph type="title"/>
          </p:nvPr>
        </p:nvSpPr>
        <p:spPr>
          <a:xfrm>
            <a:off x="554133" y="593367"/>
            <a:ext cx="15147600" cy="76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Methods: Pointer Network</a:t>
            </a:r>
            <a:endParaRPr/>
          </a:p>
        </p:txBody>
      </p:sp>
      <p:sp>
        <p:nvSpPr>
          <p:cNvPr id="375" name="Google Shape;375;p42"/>
          <p:cNvSpPr txBox="1">
            <a:spLocks noGrp="1"/>
          </p:cNvSpPr>
          <p:nvPr>
            <p:ph type="ftr" idx="4294967295"/>
          </p:nvPr>
        </p:nvSpPr>
        <p:spPr>
          <a:xfrm>
            <a:off x="642900" y="6214050"/>
            <a:ext cx="10906200" cy="656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666666"/>
                </a:solidFill>
              </a:rPr>
              <a:t>DeSePtion: Dual Sequence Prediction and Adversarial Examples for Improved Fact-Checking. </a:t>
            </a:r>
            <a:endParaRPr>
              <a:solidFill>
                <a:srgbClr val="666666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666666"/>
                </a:solidFill>
              </a:rPr>
              <a:t>Hidey</a:t>
            </a:r>
            <a:r>
              <a:rPr lang="en-US">
                <a:solidFill>
                  <a:srgbClr val="666666"/>
                </a:solidFill>
              </a:rPr>
              <a:t>, Chakrabarty, Alhindi, Varia, Krstovski, Diab, Muresan. ACL. 2020.</a:t>
            </a:r>
            <a:endParaRPr>
              <a:solidFill>
                <a:srgbClr val="666666"/>
              </a:solidFill>
            </a:endParaRPr>
          </a:p>
        </p:txBody>
      </p:sp>
      <p:cxnSp>
        <p:nvCxnSpPr>
          <p:cNvPr id="376" name="Google Shape;376;p42"/>
          <p:cNvCxnSpPr/>
          <p:nvPr/>
        </p:nvCxnSpPr>
        <p:spPr>
          <a:xfrm flipH="1">
            <a:off x="7835275" y="4747850"/>
            <a:ext cx="2253900" cy="593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77" name="Google Shape;377;p42"/>
          <p:cNvSpPr txBox="1"/>
          <p:nvPr/>
        </p:nvSpPr>
        <p:spPr>
          <a:xfrm>
            <a:off x="8052900" y="4278925"/>
            <a:ext cx="4139100" cy="4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Candidate documents or sentences</a:t>
            </a:r>
            <a:endParaRPr sz="1800" b="1"/>
          </a:p>
        </p:txBody>
      </p:sp>
      <p:sp>
        <p:nvSpPr>
          <p:cNvPr id="378" name="Google Shape;378;p42"/>
          <p:cNvSpPr txBox="1"/>
          <p:nvPr/>
        </p:nvSpPr>
        <p:spPr>
          <a:xfrm rot="-1034">
            <a:off x="2173108" y="5656086"/>
            <a:ext cx="997500" cy="392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Claim</a:t>
            </a:r>
            <a:endParaRPr sz="19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pic>
        <p:nvPicPr>
          <p:cNvPr id="2" name="Picture 1" descr="Screen Shot 2020-11-06 at 12.32.5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7518"/>
            <a:ext cx="9880600" cy="501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790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3"/>
          <p:cNvSpPr/>
          <p:nvPr/>
        </p:nvSpPr>
        <p:spPr>
          <a:xfrm>
            <a:off x="5571667" y="4852231"/>
            <a:ext cx="487500" cy="365100"/>
          </a:xfrm>
          <a:prstGeom prst="roundRect">
            <a:avLst>
              <a:gd name="adj" fmla="val 16667"/>
            </a:avLst>
          </a:prstGeom>
          <a:solidFill>
            <a:srgbClr val="D0E0E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c</a:t>
            </a:r>
            <a:endParaRPr sz="1500"/>
          </a:p>
        </p:txBody>
      </p:sp>
      <p:sp>
        <p:nvSpPr>
          <p:cNvPr id="384" name="Google Shape;384;p43"/>
          <p:cNvSpPr/>
          <p:nvPr/>
        </p:nvSpPr>
        <p:spPr>
          <a:xfrm>
            <a:off x="5571667" y="5217249"/>
            <a:ext cx="487500" cy="3651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e</a:t>
            </a:r>
            <a:r>
              <a:rPr lang="en-US" sz="1600" baseline="-25000"/>
              <a:t>0</a:t>
            </a:r>
            <a:endParaRPr sz="1600" baseline="-25000"/>
          </a:p>
        </p:txBody>
      </p:sp>
      <p:sp>
        <p:nvSpPr>
          <p:cNvPr id="385" name="Google Shape;385;p43"/>
          <p:cNvSpPr txBox="1"/>
          <p:nvPr/>
        </p:nvSpPr>
        <p:spPr>
          <a:xfrm rot="-1034">
            <a:off x="4523583" y="4758086"/>
            <a:ext cx="997500" cy="392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Claim</a:t>
            </a:r>
            <a:endParaRPr sz="1900"/>
          </a:p>
        </p:txBody>
      </p:sp>
      <p:sp>
        <p:nvSpPr>
          <p:cNvPr id="386" name="Google Shape;386;p43"/>
          <p:cNvSpPr txBox="1"/>
          <p:nvPr/>
        </p:nvSpPr>
        <p:spPr>
          <a:xfrm rot="701">
            <a:off x="4145280" y="5172606"/>
            <a:ext cx="14709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Evidence</a:t>
            </a:r>
            <a:endParaRPr sz="1900"/>
          </a:p>
        </p:txBody>
      </p:sp>
      <p:sp>
        <p:nvSpPr>
          <p:cNvPr id="387" name="Google Shape;387;p43"/>
          <p:cNvSpPr/>
          <p:nvPr/>
        </p:nvSpPr>
        <p:spPr>
          <a:xfrm>
            <a:off x="6079667" y="4852231"/>
            <a:ext cx="487500" cy="365100"/>
          </a:xfrm>
          <a:prstGeom prst="roundRect">
            <a:avLst>
              <a:gd name="adj" fmla="val 16667"/>
            </a:avLst>
          </a:prstGeom>
          <a:solidFill>
            <a:srgbClr val="D0E0E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c</a:t>
            </a:r>
            <a:endParaRPr sz="1500"/>
          </a:p>
        </p:txBody>
      </p:sp>
      <p:sp>
        <p:nvSpPr>
          <p:cNvPr id="388" name="Google Shape;388;p43"/>
          <p:cNvSpPr/>
          <p:nvPr/>
        </p:nvSpPr>
        <p:spPr>
          <a:xfrm>
            <a:off x="6079667" y="5217249"/>
            <a:ext cx="487500" cy="3651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e</a:t>
            </a:r>
            <a:r>
              <a:rPr lang="en-US" sz="1600" baseline="-25000"/>
              <a:t>1</a:t>
            </a:r>
            <a:endParaRPr sz="1600" baseline="-25000"/>
          </a:p>
        </p:txBody>
      </p:sp>
      <p:sp>
        <p:nvSpPr>
          <p:cNvPr id="389" name="Google Shape;389;p43"/>
          <p:cNvSpPr/>
          <p:nvPr/>
        </p:nvSpPr>
        <p:spPr>
          <a:xfrm>
            <a:off x="6587667" y="4852231"/>
            <a:ext cx="487500" cy="365100"/>
          </a:xfrm>
          <a:prstGeom prst="roundRect">
            <a:avLst>
              <a:gd name="adj" fmla="val 16667"/>
            </a:avLst>
          </a:prstGeom>
          <a:solidFill>
            <a:srgbClr val="D0E0E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c</a:t>
            </a:r>
            <a:endParaRPr sz="1500"/>
          </a:p>
        </p:txBody>
      </p:sp>
      <p:sp>
        <p:nvSpPr>
          <p:cNvPr id="390" name="Google Shape;390;p43"/>
          <p:cNvSpPr/>
          <p:nvPr/>
        </p:nvSpPr>
        <p:spPr>
          <a:xfrm>
            <a:off x="6587667" y="5217249"/>
            <a:ext cx="487500" cy="3651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e</a:t>
            </a:r>
            <a:r>
              <a:rPr lang="en-US" sz="1600" baseline="-25000"/>
              <a:t>2</a:t>
            </a:r>
            <a:endParaRPr sz="1600" baseline="-25000"/>
          </a:p>
        </p:txBody>
      </p:sp>
      <p:sp>
        <p:nvSpPr>
          <p:cNvPr id="391" name="Google Shape;391;p43"/>
          <p:cNvSpPr/>
          <p:nvPr/>
        </p:nvSpPr>
        <p:spPr>
          <a:xfrm>
            <a:off x="7095667" y="4852231"/>
            <a:ext cx="487500" cy="365100"/>
          </a:xfrm>
          <a:prstGeom prst="roundRect">
            <a:avLst>
              <a:gd name="adj" fmla="val 16667"/>
            </a:avLst>
          </a:prstGeom>
          <a:solidFill>
            <a:srgbClr val="D0E0E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c</a:t>
            </a:r>
            <a:endParaRPr sz="1500"/>
          </a:p>
        </p:txBody>
      </p:sp>
      <p:sp>
        <p:nvSpPr>
          <p:cNvPr id="392" name="Google Shape;392;p43"/>
          <p:cNvSpPr/>
          <p:nvPr/>
        </p:nvSpPr>
        <p:spPr>
          <a:xfrm>
            <a:off x="7095667" y="5217249"/>
            <a:ext cx="487500" cy="3651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e</a:t>
            </a:r>
            <a:r>
              <a:rPr lang="en-US" sz="1600" baseline="-25000"/>
              <a:t>3</a:t>
            </a:r>
            <a:endParaRPr sz="1600" baseline="-25000"/>
          </a:p>
        </p:txBody>
      </p:sp>
      <p:sp>
        <p:nvSpPr>
          <p:cNvPr id="393" name="Google Shape;393;p43"/>
          <p:cNvSpPr/>
          <p:nvPr/>
        </p:nvSpPr>
        <p:spPr>
          <a:xfrm>
            <a:off x="3329767" y="5745480"/>
            <a:ext cx="4456500" cy="365700"/>
          </a:xfrm>
          <a:prstGeom prst="roundRect">
            <a:avLst>
              <a:gd name="adj" fmla="val 16667"/>
            </a:avLst>
          </a:prstGeom>
          <a:solidFill>
            <a:srgbClr val="D0E0E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c: Michelle Obama’s husband was born in Kenya.</a:t>
            </a:r>
            <a:endParaRPr sz="1500"/>
          </a:p>
        </p:txBody>
      </p:sp>
      <p:sp>
        <p:nvSpPr>
          <p:cNvPr id="394" name="Google Shape;394;p43"/>
          <p:cNvSpPr/>
          <p:nvPr/>
        </p:nvSpPr>
        <p:spPr>
          <a:xfrm>
            <a:off x="5608351" y="3943133"/>
            <a:ext cx="2011500" cy="3348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BERT</a:t>
            </a:r>
            <a:endParaRPr sz="1600"/>
          </a:p>
        </p:txBody>
      </p:sp>
      <p:cxnSp>
        <p:nvCxnSpPr>
          <p:cNvPr id="395" name="Google Shape;395;p43"/>
          <p:cNvCxnSpPr/>
          <p:nvPr/>
        </p:nvCxnSpPr>
        <p:spPr>
          <a:xfrm rot="10800000" flipH="1">
            <a:off x="6323467" y="4278931"/>
            <a:ext cx="10500" cy="573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96" name="Google Shape;396;p43"/>
          <p:cNvCxnSpPr/>
          <p:nvPr/>
        </p:nvCxnSpPr>
        <p:spPr>
          <a:xfrm rot="10800000">
            <a:off x="6824267" y="4278931"/>
            <a:ext cx="7200" cy="573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97" name="Google Shape;397;p43"/>
          <p:cNvCxnSpPr/>
          <p:nvPr/>
        </p:nvCxnSpPr>
        <p:spPr>
          <a:xfrm rot="10800000" flipH="1">
            <a:off x="7339467" y="4278931"/>
            <a:ext cx="6300" cy="573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98" name="Google Shape;398;p43"/>
          <p:cNvCxnSpPr/>
          <p:nvPr/>
        </p:nvCxnSpPr>
        <p:spPr>
          <a:xfrm rot="10800000" flipH="1">
            <a:off x="5815467" y="4278931"/>
            <a:ext cx="12000" cy="573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99" name="Google Shape;399;p43"/>
          <p:cNvSpPr txBox="1">
            <a:spLocks noGrp="1"/>
          </p:cNvSpPr>
          <p:nvPr>
            <p:ph type="title"/>
          </p:nvPr>
        </p:nvSpPr>
        <p:spPr>
          <a:xfrm>
            <a:off x="554133" y="593367"/>
            <a:ext cx="15147600" cy="76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Methods: Pointer Network</a:t>
            </a:r>
            <a:endParaRPr/>
          </a:p>
        </p:txBody>
      </p:sp>
      <p:sp>
        <p:nvSpPr>
          <p:cNvPr id="400" name="Google Shape;400;p43"/>
          <p:cNvSpPr txBox="1">
            <a:spLocks noGrp="1"/>
          </p:cNvSpPr>
          <p:nvPr>
            <p:ph type="ftr" idx="4294967295"/>
          </p:nvPr>
        </p:nvSpPr>
        <p:spPr>
          <a:xfrm>
            <a:off x="642900" y="6214050"/>
            <a:ext cx="10906200" cy="656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666666"/>
                </a:solidFill>
              </a:rPr>
              <a:t>DeSePtion: Dual Sequence Prediction and Adversarial Examples for Improved Fact-Checking. </a:t>
            </a:r>
            <a:endParaRPr>
              <a:solidFill>
                <a:srgbClr val="666666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666666"/>
                </a:solidFill>
              </a:rPr>
              <a:t>Hidey</a:t>
            </a:r>
            <a:r>
              <a:rPr lang="en-US">
                <a:solidFill>
                  <a:srgbClr val="666666"/>
                </a:solidFill>
              </a:rPr>
              <a:t>, Chakrabarty, Alhindi, Varia, Krstovski, Diab, Muresan. ACL. 2020.</a:t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401" name="Google Shape;401;p43"/>
          <p:cNvSpPr txBox="1"/>
          <p:nvPr/>
        </p:nvSpPr>
        <p:spPr>
          <a:xfrm>
            <a:off x="8203808" y="3061092"/>
            <a:ext cx="3476700" cy="11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Fine-tuned on gold claim and evidence pairs</a:t>
            </a:r>
            <a:endParaRPr sz="1800" b="1"/>
          </a:p>
        </p:txBody>
      </p:sp>
      <p:cxnSp>
        <p:nvCxnSpPr>
          <p:cNvPr id="402" name="Google Shape;402;p43"/>
          <p:cNvCxnSpPr/>
          <p:nvPr/>
        </p:nvCxnSpPr>
        <p:spPr>
          <a:xfrm flipH="1">
            <a:off x="7786275" y="3535225"/>
            <a:ext cx="481500" cy="285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4"/>
          <p:cNvSpPr/>
          <p:nvPr/>
        </p:nvSpPr>
        <p:spPr>
          <a:xfrm>
            <a:off x="5571667" y="4852231"/>
            <a:ext cx="487500" cy="365100"/>
          </a:xfrm>
          <a:prstGeom prst="roundRect">
            <a:avLst>
              <a:gd name="adj" fmla="val 16667"/>
            </a:avLst>
          </a:prstGeom>
          <a:solidFill>
            <a:srgbClr val="D0E0E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c</a:t>
            </a:r>
            <a:endParaRPr sz="1500"/>
          </a:p>
        </p:txBody>
      </p:sp>
      <p:sp>
        <p:nvSpPr>
          <p:cNvPr id="408" name="Google Shape;408;p44"/>
          <p:cNvSpPr/>
          <p:nvPr/>
        </p:nvSpPr>
        <p:spPr>
          <a:xfrm>
            <a:off x="5571667" y="5217249"/>
            <a:ext cx="487500" cy="3651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e</a:t>
            </a:r>
            <a:r>
              <a:rPr lang="en-US" sz="1600" baseline="-25000"/>
              <a:t>0</a:t>
            </a:r>
            <a:endParaRPr sz="1600" baseline="-25000"/>
          </a:p>
        </p:txBody>
      </p:sp>
      <p:sp>
        <p:nvSpPr>
          <p:cNvPr id="409" name="Google Shape;409;p44"/>
          <p:cNvSpPr txBox="1"/>
          <p:nvPr/>
        </p:nvSpPr>
        <p:spPr>
          <a:xfrm rot="-1034">
            <a:off x="4523583" y="4758086"/>
            <a:ext cx="997500" cy="392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Claim</a:t>
            </a:r>
            <a:endParaRPr sz="1900"/>
          </a:p>
        </p:txBody>
      </p:sp>
      <p:sp>
        <p:nvSpPr>
          <p:cNvPr id="410" name="Google Shape;410;p44"/>
          <p:cNvSpPr txBox="1"/>
          <p:nvPr/>
        </p:nvSpPr>
        <p:spPr>
          <a:xfrm rot="701">
            <a:off x="4145280" y="5172606"/>
            <a:ext cx="14709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Evidence</a:t>
            </a:r>
            <a:endParaRPr sz="1900"/>
          </a:p>
        </p:txBody>
      </p:sp>
      <p:sp>
        <p:nvSpPr>
          <p:cNvPr id="411" name="Google Shape;411;p44"/>
          <p:cNvSpPr/>
          <p:nvPr/>
        </p:nvSpPr>
        <p:spPr>
          <a:xfrm>
            <a:off x="6079667" y="4852231"/>
            <a:ext cx="487500" cy="365100"/>
          </a:xfrm>
          <a:prstGeom prst="roundRect">
            <a:avLst>
              <a:gd name="adj" fmla="val 16667"/>
            </a:avLst>
          </a:prstGeom>
          <a:solidFill>
            <a:srgbClr val="D0E0E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c</a:t>
            </a:r>
            <a:endParaRPr sz="1500"/>
          </a:p>
        </p:txBody>
      </p:sp>
      <p:sp>
        <p:nvSpPr>
          <p:cNvPr id="412" name="Google Shape;412;p44"/>
          <p:cNvSpPr/>
          <p:nvPr/>
        </p:nvSpPr>
        <p:spPr>
          <a:xfrm>
            <a:off x="6079667" y="5217249"/>
            <a:ext cx="487500" cy="3651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e</a:t>
            </a:r>
            <a:r>
              <a:rPr lang="en-US" sz="1600" baseline="-25000"/>
              <a:t>1</a:t>
            </a:r>
            <a:endParaRPr sz="1600" baseline="-25000"/>
          </a:p>
        </p:txBody>
      </p:sp>
      <p:sp>
        <p:nvSpPr>
          <p:cNvPr id="413" name="Google Shape;413;p44"/>
          <p:cNvSpPr/>
          <p:nvPr/>
        </p:nvSpPr>
        <p:spPr>
          <a:xfrm>
            <a:off x="6587667" y="4852231"/>
            <a:ext cx="487500" cy="365100"/>
          </a:xfrm>
          <a:prstGeom prst="roundRect">
            <a:avLst>
              <a:gd name="adj" fmla="val 16667"/>
            </a:avLst>
          </a:prstGeom>
          <a:solidFill>
            <a:srgbClr val="D0E0E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c</a:t>
            </a:r>
            <a:endParaRPr sz="1500"/>
          </a:p>
        </p:txBody>
      </p:sp>
      <p:sp>
        <p:nvSpPr>
          <p:cNvPr id="414" name="Google Shape;414;p44"/>
          <p:cNvSpPr/>
          <p:nvPr/>
        </p:nvSpPr>
        <p:spPr>
          <a:xfrm>
            <a:off x="6587667" y="5217249"/>
            <a:ext cx="487500" cy="3651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e</a:t>
            </a:r>
            <a:r>
              <a:rPr lang="en-US" sz="1600" baseline="-25000"/>
              <a:t>2</a:t>
            </a:r>
            <a:endParaRPr sz="1600" baseline="-25000"/>
          </a:p>
        </p:txBody>
      </p:sp>
      <p:sp>
        <p:nvSpPr>
          <p:cNvPr id="415" name="Google Shape;415;p44"/>
          <p:cNvSpPr/>
          <p:nvPr/>
        </p:nvSpPr>
        <p:spPr>
          <a:xfrm>
            <a:off x="7095667" y="4852231"/>
            <a:ext cx="487500" cy="365100"/>
          </a:xfrm>
          <a:prstGeom prst="roundRect">
            <a:avLst>
              <a:gd name="adj" fmla="val 16667"/>
            </a:avLst>
          </a:prstGeom>
          <a:solidFill>
            <a:srgbClr val="D0E0E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c</a:t>
            </a:r>
            <a:endParaRPr sz="1500"/>
          </a:p>
        </p:txBody>
      </p:sp>
      <p:sp>
        <p:nvSpPr>
          <p:cNvPr id="416" name="Google Shape;416;p44"/>
          <p:cNvSpPr/>
          <p:nvPr/>
        </p:nvSpPr>
        <p:spPr>
          <a:xfrm>
            <a:off x="7095667" y="5217249"/>
            <a:ext cx="487500" cy="3651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e</a:t>
            </a:r>
            <a:r>
              <a:rPr lang="en-US" sz="1600" baseline="-25000"/>
              <a:t>3</a:t>
            </a:r>
            <a:endParaRPr sz="1600" baseline="-25000"/>
          </a:p>
        </p:txBody>
      </p:sp>
      <p:cxnSp>
        <p:nvCxnSpPr>
          <p:cNvPr id="417" name="Google Shape;417;p44"/>
          <p:cNvCxnSpPr>
            <a:stCxn id="418" idx="0"/>
            <a:endCxn id="419" idx="2"/>
          </p:cNvCxnSpPr>
          <p:nvPr/>
        </p:nvCxnSpPr>
        <p:spPr>
          <a:xfrm rot="10800000">
            <a:off x="6614101" y="3585533"/>
            <a:ext cx="0" cy="357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20" name="Google Shape;420;p44"/>
          <p:cNvSpPr/>
          <p:nvPr/>
        </p:nvSpPr>
        <p:spPr>
          <a:xfrm>
            <a:off x="3329767" y="5745480"/>
            <a:ext cx="4456500" cy="365700"/>
          </a:xfrm>
          <a:prstGeom prst="roundRect">
            <a:avLst>
              <a:gd name="adj" fmla="val 16667"/>
            </a:avLst>
          </a:prstGeom>
          <a:solidFill>
            <a:srgbClr val="D0E0E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c: Michelle Obama’s husband was born in Kenya.</a:t>
            </a:r>
            <a:endParaRPr sz="1500"/>
          </a:p>
        </p:txBody>
      </p:sp>
      <p:sp>
        <p:nvSpPr>
          <p:cNvPr id="418" name="Google Shape;418;p44"/>
          <p:cNvSpPr/>
          <p:nvPr/>
        </p:nvSpPr>
        <p:spPr>
          <a:xfrm>
            <a:off x="5608351" y="3943133"/>
            <a:ext cx="2011500" cy="3348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BERT</a:t>
            </a:r>
            <a:endParaRPr sz="1600"/>
          </a:p>
        </p:txBody>
      </p:sp>
      <p:sp>
        <p:nvSpPr>
          <p:cNvPr id="419" name="Google Shape;419;p44"/>
          <p:cNvSpPr/>
          <p:nvPr/>
        </p:nvSpPr>
        <p:spPr>
          <a:xfrm>
            <a:off x="5608351" y="3250733"/>
            <a:ext cx="2011500" cy="3348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Pointer Network</a:t>
            </a:r>
            <a:endParaRPr sz="1600"/>
          </a:p>
        </p:txBody>
      </p:sp>
      <p:sp>
        <p:nvSpPr>
          <p:cNvPr id="421" name="Google Shape;421;p44"/>
          <p:cNvSpPr/>
          <p:nvPr/>
        </p:nvSpPr>
        <p:spPr>
          <a:xfrm>
            <a:off x="5011625" y="1580375"/>
            <a:ext cx="3468600" cy="1468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422" name="Google Shape;422;p44"/>
          <p:cNvSpPr/>
          <p:nvPr/>
        </p:nvSpPr>
        <p:spPr>
          <a:xfrm>
            <a:off x="5616920" y="2461133"/>
            <a:ext cx="2025261" cy="330373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  </a:t>
            </a:r>
            <a:r>
              <a:rPr lang="en-US" sz="1500">
                <a:solidFill>
                  <a:schemeClr val="dk1"/>
                </a:solidFill>
              </a:rPr>
              <a:t>:[</a:t>
            </a:r>
            <a:r>
              <a:rPr lang="en-US" sz="1500" b="1">
                <a:solidFill>
                  <a:schemeClr val="dk1"/>
                </a:solidFill>
              </a:rPr>
              <a:t>Michelle Obama]</a:t>
            </a:r>
            <a:endParaRPr sz="1500" b="1" baseline="-25000"/>
          </a:p>
        </p:txBody>
      </p:sp>
      <p:sp>
        <p:nvSpPr>
          <p:cNvPr id="423" name="Google Shape;423;p44"/>
          <p:cNvSpPr txBox="1"/>
          <p:nvPr/>
        </p:nvSpPr>
        <p:spPr>
          <a:xfrm>
            <a:off x="5561801" y="2328706"/>
            <a:ext cx="437962" cy="293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e</a:t>
            </a:r>
            <a:r>
              <a:rPr lang="en-US" sz="1600" baseline="-25000">
                <a:solidFill>
                  <a:schemeClr val="dk1"/>
                </a:solidFill>
              </a:rPr>
              <a:t>3</a:t>
            </a:r>
            <a:endParaRPr sz="1900"/>
          </a:p>
        </p:txBody>
      </p:sp>
      <p:cxnSp>
        <p:nvCxnSpPr>
          <p:cNvPr id="424" name="Google Shape;424;p44"/>
          <p:cNvCxnSpPr/>
          <p:nvPr/>
        </p:nvCxnSpPr>
        <p:spPr>
          <a:xfrm rot="10800000" flipH="1">
            <a:off x="6323467" y="4278931"/>
            <a:ext cx="10500" cy="573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25" name="Google Shape;425;p44"/>
          <p:cNvCxnSpPr/>
          <p:nvPr/>
        </p:nvCxnSpPr>
        <p:spPr>
          <a:xfrm rot="10800000">
            <a:off x="6824267" y="4278931"/>
            <a:ext cx="7200" cy="573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26" name="Google Shape;426;p44"/>
          <p:cNvCxnSpPr/>
          <p:nvPr/>
        </p:nvCxnSpPr>
        <p:spPr>
          <a:xfrm rot="10800000" flipH="1">
            <a:off x="7339467" y="4278931"/>
            <a:ext cx="6300" cy="573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27" name="Google Shape;427;p44"/>
          <p:cNvCxnSpPr/>
          <p:nvPr/>
        </p:nvCxnSpPr>
        <p:spPr>
          <a:xfrm rot="10800000" flipH="1">
            <a:off x="5815467" y="4278931"/>
            <a:ext cx="12000" cy="573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28" name="Google Shape;428;p44"/>
          <p:cNvCxnSpPr>
            <a:stCxn id="419" idx="0"/>
            <a:endCxn id="422" idx="2"/>
          </p:cNvCxnSpPr>
          <p:nvPr/>
        </p:nvCxnSpPr>
        <p:spPr>
          <a:xfrm rot="10800000" flipH="1">
            <a:off x="6614101" y="2791433"/>
            <a:ext cx="15600" cy="459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29" name="Google Shape;429;p44"/>
          <p:cNvSpPr txBox="1">
            <a:spLocks noGrp="1"/>
          </p:cNvSpPr>
          <p:nvPr>
            <p:ph type="title"/>
          </p:nvPr>
        </p:nvSpPr>
        <p:spPr>
          <a:xfrm>
            <a:off x="554133" y="593367"/>
            <a:ext cx="15147600" cy="76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Methods: Pointer Network</a:t>
            </a:r>
            <a:endParaRPr/>
          </a:p>
        </p:txBody>
      </p:sp>
      <p:sp>
        <p:nvSpPr>
          <p:cNvPr id="430" name="Google Shape;430;p44"/>
          <p:cNvSpPr txBox="1">
            <a:spLocks noGrp="1"/>
          </p:cNvSpPr>
          <p:nvPr>
            <p:ph type="ftr" idx="4294967295"/>
          </p:nvPr>
        </p:nvSpPr>
        <p:spPr>
          <a:xfrm>
            <a:off x="642900" y="6214050"/>
            <a:ext cx="10906200" cy="656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666666"/>
                </a:solidFill>
              </a:rPr>
              <a:t>DeSePtion: Dual Sequence Prediction and Adversarial Examples for Improved Fact-Checking. </a:t>
            </a:r>
            <a:endParaRPr>
              <a:solidFill>
                <a:srgbClr val="666666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666666"/>
                </a:solidFill>
              </a:rPr>
              <a:t>Hidey</a:t>
            </a:r>
            <a:r>
              <a:rPr lang="en-US">
                <a:solidFill>
                  <a:srgbClr val="666666"/>
                </a:solidFill>
              </a:rPr>
              <a:t>, Chakrabarty, Alhindi, Varia, Krstovski, Diab, Muresan. ACL. 2020.</a:t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431" name="Google Shape;431;p44"/>
          <p:cNvSpPr txBox="1"/>
          <p:nvPr/>
        </p:nvSpPr>
        <p:spPr>
          <a:xfrm>
            <a:off x="9126983" y="1298242"/>
            <a:ext cx="3476700" cy="11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Document Ranking</a:t>
            </a:r>
            <a:endParaRPr sz="1800" b="1"/>
          </a:p>
        </p:txBody>
      </p:sp>
      <p:cxnSp>
        <p:nvCxnSpPr>
          <p:cNvPr id="432" name="Google Shape;432;p44"/>
          <p:cNvCxnSpPr/>
          <p:nvPr/>
        </p:nvCxnSpPr>
        <p:spPr>
          <a:xfrm flipH="1">
            <a:off x="8709450" y="1772375"/>
            <a:ext cx="481500" cy="285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45"/>
          <p:cNvSpPr/>
          <p:nvPr/>
        </p:nvSpPr>
        <p:spPr>
          <a:xfrm>
            <a:off x="5571667" y="4852231"/>
            <a:ext cx="487500" cy="365100"/>
          </a:xfrm>
          <a:prstGeom prst="roundRect">
            <a:avLst>
              <a:gd name="adj" fmla="val 16667"/>
            </a:avLst>
          </a:prstGeom>
          <a:solidFill>
            <a:srgbClr val="D0E0E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c</a:t>
            </a:r>
            <a:endParaRPr sz="1500"/>
          </a:p>
        </p:txBody>
      </p:sp>
      <p:sp>
        <p:nvSpPr>
          <p:cNvPr id="438" name="Google Shape;438;p45"/>
          <p:cNvSpPr/>
          <p:nvPr/>
        </p:nvSpPr>
        <p:spPr>
          <a:xfrm>
            <a:off x="5571667" y="5217249"/>
            <a:ext cx="487500" cy="3651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e</a:t>
            </a:r>
            <a:r>
              <a:rPr lang="en-US" sz="1600" baseline="-25000"/>
              <a:t>0</a:t>
            </a:r>
            <a:endParaRPr sz="1600" baseline="-25000"/>
          </a:p>
        </p:txBody>
      </p:sp>
      <p:sp>
        <p:nvSpPr>
          <p:cNvPr id="439" name="Google Shape;439;p45"/>
          <p:cNvSpPr txBox="1"/>
          <p:nvPr/>
        </p:nvSpPr>
        <p:spPr>
          <a:xfrm rot="-1034">
            <a:off x="4523583" y="4758086"/>
            <a:ext cx="997500" cy="392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Claim</a:t>
            </a:r>
            <a:endParaRPr sz="1900"/>
          </a:p>
        </p:txBody>
      </p:sp>
      <p:sp>
        <p:nvSpPr>
          <p:cNvPr id="440" name="Google Shape;440;p45"/>
          <p:cNvSpPr txBox="1"/>
          <p:nvPr/>
        </p:nvSpPr>
        <p:spPr>
          <a:xfrm rot="701">
            <a:off x="4145280" y="5172606"/>
            <a:ext cx="14709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Evidence</a:t>
            </a:r>
            <a:endParaRPr sz="1900"/>
          </a:p>
        </p:txBody>
      </p:sp>
      <p:sp>
        <p:nvSpPr>
          <p:cNvPr id="441" name="Google Shape;441;p45"/>
          <p:cNvSpPr/>
          <p:nvPr/>
        </p:nvSpPr>
        <p:spPr>
          <a:xfrm>
            <a:off x="6079667" y="4852231"/>
            <a:ext cx="487500" cy="365100"/>
          </a:xfrm>
          <a:prstGeom prst="roundRect">
            <a:avLst>
              <a:gd name="adj" fmla="val 16667"/>
            </a:avLst>
          </a:prstGeom>
          <a:solidFill>
            <a:srgbClr val="D0E0E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c</a:t>
            </a:r>
            <a:endParaRPr sz="1500"/>
          </a:p>
        </p:txBody>
      </p:sp>
      <p:sp>
        <p:nvSpPr>
          <p:cNvPr id="442" name="Google Shape;442;p45"/>
          <p:cNvSpPr/>
          <p:nvPr/>
        </p:nvSpPr>
        <p:spPr>
          <a:xfrm>
            <a:off x="6079667" y="5217249"/>
            <a:ext cx="487500" cy="3651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e</a:t>
            </a:r>
            <a:r>
              <a:rPr lang="en-US" sz="1600" baseline="-25000"/>
              <a:t>1</a:t>
            </a:r>
            <a:endParaRPr sz="1600" baseline="-25000"/>
          </a:p>
        </p:txBody>
      </p:sp>
      <p:sp>
        <p:nvSpPr>
          <p:cNvPr id="443" name="Google Shape;443;p45"/>
          <p:cNvSpPr/>
          <p:nvPr/>
        </p:nvSpPr>
        <p:spPr>
          <a:xfrm>
            <a:off x="6587667" y="4852231"/>
            <a:ext cx="487500" cy="365100"/>
          </a:xfrm>
          <a:prstGeom prst="roundRect">
            <a:avLst>
              <a:gd name="adj" fmla="val 16667"/>
            </a:avLst>
          </a:prstGeom>
          <a:solidFill>
            <a:srgbClr val="D0E0E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c</a:t>
            </a:r>
            <a:endParaRPr sz="1500"/>
          </a:p>
        </p:txBody>
      </p:sp>
      <p:sp>
        <p:nvSpPr>
          <p:cNvPr id="444" name="Google Shape;444;p45"/>
          <p:cNvSpPr/>
          <p:nvPr/>
        </p:nvSpPr>
        <p:spPr>
          <a:xfrm>
            <a:off x="6587667" y="5217249"/>
            <a:ext cx="487500" cy="3651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e</a:t>
            </a:r>
            <a:r>
              <a:rPr lang="en-US" sz="1600" baseline="-25000"/>
              <a:t>2</a:t>
            </a:r>
            <a:endParaRPr sz="1600" baseline="-25000"/>
          </a:p>
        </p:txBody>
      </p:sp>
      <p:sp>
        <p:nvSpPr>
          <p:cNvPr id="445" name="Google Shape;445;p45"/>
          <p:cNvSpPr/>
          <p:nvPr/>
        </p:nvSpPr>
        <p:spPr>
          <a:xfrm>
            <a:off x="7095667" y="4852231"/>
            <a:ext cx="487500" cy="365100"/>
          </a:xfrm>
          <a:prstGeom prst="roundRect">
            <a:avLst>
              <a:gd name="adj" fmla="val 16667"/>
            </a:avLst>
          </a:prstGeom>
          <a:solidFill>
            <a:srgbClr val="D0E0E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c</a:t>
            </a:r>
            <a:endParaRPr sz="1500"/>
          </a:p>
        </p:txBody>
      </p:sp>
      <p:sp>
        <p:nvSpPr>
          <p:cNvPr id="446" name="Google Shape;446;p45"/>
          <p:cNvSpPr/>
          <p:nvPr/>
        </p:nvSpPr>
        <p:spPr>
          <a:xfrm>
            <a:off x="7095667" y="5217249"/>
            <a:ext cx="487500" cy="3651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e</a:t>
            </a:r>
            <a:r>
              <a:rPr lang="en-US" sz="1600" baseline="-25000"/>
              <a:t>3</a:t>
            </a:r>
            <a:endParaRPr sz="1600" baseline="-25000"/>
          </a:p>
        </p:txBody>
      </p:sp>
      <p:cxnSp>
        <p:nvCxnSpPr>
          <p:cNvPr id="447" name="Google Shape;447;p45"/>
          <p:cNvCxnSpPr>
            <a:stCxn id="448" idx="0"/>
            <a:endCxn id="449" idx="2"/>
          </p:cNvCxnSpPr>
          <p:nvPr/>
        </p:nvCxnSpPr>
        <p:spPr>
          <a:xfrm rot="10800000">
            <a:off x="6614101" y="3585533"/>
            <a:ext cx="0" cy="357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50" name="Google Shape;450;p45"/>
          <p:cNvSpPr/>
          <p:nvPr/>
        </p:nvSpPr>
        <p:spPr>
          <a:xfrm>
            <a:off x="3329767" y="5745480"/>
            <a:ext cx="4456500" cy="365700"/>
          </a:xfrm>
          <a:prstGeom prst="roundRect">
            <a:avLst>
              <a:gd name="adj" fmla="val 16667"/>
            </a:avLst>
          </a:prstGeom>
          <a:solidFill>
            <a:srgbClr val="D0E0E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c: Michelle Obama’s husband was born in Kenya.</a:t>
            </a:r>
            <a:endParaRPr sz="1500"/>
          </a:p>
        </p:txBody>
      </p:sp>
      <p:sp>
        <p:nvSpPr>
          <p:cNvPr id="448" name="Google Shape;448;p45"/>
          <p:cNvSpPr/>
          <p:nvPr/>
        </p:nvSpPr>
        <p:spPr>
          <a:xfrm>
            <a:off x="5608351" y="3943133"/>
            <a:ext cx="2011500" cy="3348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BERT</a:t>
            </a:r>
            <a:endParaRPr sz="1600"/>
          </a:p>
        </p:txBody>
      </p:sp>
      <p:sp>
        <p:nvSpPr>
          <p:cNvPr id="449" name="Google Shape;449;p45"/>
          <p:cNvSpPr/>
          <p:nvPr/>
        </p:nvSpPr>
        <p:spPr>
          <a:xfrm>
            <a:off x="5608351" y="3250733"/>
            <a:ext cx="2011500" cy="3348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Pointer Network</a:t>
            </a:r>
            <a:endParaRPr sz="1600"/>
          </a:p>
        </p:txBody>
      </p:sp>
      <p:sp>
        <p:nvSpPr>
          <p:cNvPr id="451" name="Google Shape;451;p45"/>
          <p:cNvSpPr/>
          <p:nvPr/>
        </p:nvSpPr>
        <p:spPr>
          <a:xfrm>
            <a:off x="5011625" y="1580375"/>
            <a:ext cx="3468600" cy="1468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grpSp>
        <p:nvGrpSpPr>
          <p:cNvPr id="452" name="Google Shape;452;p45"/>
          <p:cNvGrpSpPr/>
          <p:nvPr/>
        </p:nvGrpSpPr>
        <p:grpSpPr>
          <a:xfrm>
            <a:off x="5561801" y="1747250"/>
            <a:ext cx="2109198" cy="1044255"/>
            <a:chOff x="4047325" y="1014984"/>
            <a:chExt cx="1761187" cy="722568"/>
          </a:xfrm>
        </p:grpSpPr>
        <p:sp>
          <p:nvSpPr>
            <p:cNvPr id="453" name="Google Shape;453;p45"/>
            <p:cNvSpPr/>
            <p:nvPr/>
          </p:nvSpPr>
          <p:spPr>
            <a:xfrm>
              <a:off x="4093350" y="1508952"/>
              <a:ext cx="1691100" cy="228600"/>
            </a:xfrm>
            <a:prstGeom prst="roundRect">
              <a:avLst>
                <a:gd name="adj" fmla="val 16667"/>
              </a:avLst>
            </a:prstGeom>
            <a:solidFill>
              <a:srgbClr val="F4CC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/>
                <a:t>  </a:t>
              </a:r>
              <a:r>
                <a:rPr lang="en-US" sz="1500">
                  <a:solidFill>
                    <a:schemeClr val="dk1"/>
                  </a:solidFill>
                </a:rPr>
                <a:t>:[</a:t>
              </a:r>
              <a:r>
                <a:rPr lang="en-US" sz="1500" b="1">
                  <a:solidFill>
                    <a:schemeClr val="dk1"/>
                  </a:solidFill>
                </a:rPr>
                <a:t>Michelle Obama]</a:t>
              </a:r>
              <a:endParaRPr sz="1500" b="1" baseline="-25000"/>
            </a:p>
          </p:txBody>
        </p:sp>
        <p:sp>
          <p:nvSpPr>
            <p:cNvPr id="454" name="Google Shape;454;p45"/>
            <p:cNvSpPr txBox="1"/>
            <p:nvPr/>
          </p:nvSpPr>
          <p:spPr>
            <a:xfrm>
              <a:off x="4047325" y="1417320"/>
              <a:ext cx="365700" cy="20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</a:rPr>
                <a:t>e</a:t>
              </a:r>
              <a:r>
                <a:rPr lang="en-US" sz="1600" baseline="-25000">
                  <a:solidFill>
                    <a:schemeClr val="dk1"/>
                  </a:solidFill>
                </a:rPr>
                <a:t>3</a:t>
              </a:r>
              <a:endParaRPr sz="1900"/>
            </a:p>
          </p:txBody>
        </p:sp>
        <p:cxnSp>
          <p:nvCxnSpPr>
            <p:cNvPr id="455" name="Google Shape;455;p45"/>
            <p:cNvCxnSpPr/>
            <p:nvPr/>
          </p:nvCxnSpPr>
          <p:spPr>
            <a:xfrm rot="10800000" flipH="1">
              <a:off x="4934100" y="1307700"/>
              <a:ext cx="5100" cy="183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456" name="Google Shape;456;p45"/>
            <p:cNvSpPr/>
            <p:nvPr/>
          </p:nvSpPr>
          <p:spPr>
            <a:xfrm>
              <a:off x="4117412" y="1106616"/>
              <a:ext cx="1691100" cy="228600"/>
            </a:xfrm>
            <a:prstGeom prst="roundRect">
              <a:avLst>
                <a:gd name="adj" fmla="val 16667"/>
              </a:avLst>
            </a:prstGeom>
            <a:solidFill>
              <a:srgbClr val="F4CC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/>
                <a:t>  </a:t>
              </a:r>
              <a:r>
                <a:rPr lang="en-US" sz="1500">
                  <a:solidFill>
                    <a:schemeClr val="dk1"/>
                  </a:solidFill>
                </a:rPr>
                <a:t>: [</a:t>
              </a:r>
              <a:r>
                <a:rPr lang="en-US" sz="1500" b="1">
                  <a:solidFill>
                    <a:schemeClr val="dk1"/>
                  </a:solidFill>
                </a:rPr>
                <a:t>Barack Obama]</a:t>
              </a:r>
              <a:endParaRPr sz="1500" b="1" baseline="-25000"/>
            </a:p>
          </p:txBody>
        </p:sp>
        <p:sp>
          <p:nvSpPr>
            <p:cNvPr id="457" name="Google Shape;457;p45"/>
            <p:cNvSpPr txBox="1"/>
            <p:nvPr/>
          </p:nvSpPr>
          <p:spPr>
            <a:xfrm>
              <a:off x="4071388" y="1014984"/>
              <a:ext cx="365700" cy="20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</a:rPr>
                <a:t>e</a:t>
              </a:r>
              <a:r>
                <a:rPr lang="en-US" sz="1600" baseline="-25000">
                  <a:solidFill>
                    <a:schemeClr val="dk1"/>
                  </a:solidFill>
                </a:rPr>
                <a:t>1</a:t>
              </a:r>
              <a:endParaRPr sz="1900"/>
            </a:p>
          </p:txBody>
        </p:sp>
      </p:grpSp>
      <p:cxnSp>
        <p:nvCxnSpPr>
          <p:cNvPr id="458" name="Google Shape;458;p45"/>
          <p:cNvCxnSpPr/>
          <p:nvPr/>
        </p:nvCxnSpPr>
        <p:spPr>
          <a:xfrm rot="10800000" flipH="1">
            <a:off x="6323467" y="4278931"/>
            <a:ext cx="10500" cy="573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59" name="Google Shape;459;p45"/>
          <p:cNvCxnSpPr/>
          <p:nvPr/>
        </p:nvCxnSpPr>
        <p:spPr>
          <a:xfrm rot="10800000">
            <a:off x="6824267" y="4278931"/>
            <a:ext cx="7200" cy="573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60" name="Google Shape;460;p45"/>
          <p:cNvCxnSpPr/>
          <p:nvPr/>
        </p:nvCxnSpPr>
        <p:spPr>
          <a:xfrm rot="10800000" flipH="1">
            <a:off x="7339467" y="4278931"/>
            <a:ext cx="6300" cy="573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61" name="Google Shape;461;p45"/>
          <p:cNvCxnSpPr/>
          <p:nvPr/>
        </p:nvCxnSpPr>
        <p:spPr>
          <a:xfrm rot="10800000" flipH="1">
            <a:off x="5815467" y="4278931"/>
            <a:ext cx="12000" cy="573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62" name="Google Shape;462;p45"/>
          <p:cNvCxnSpPr>
            <a:stCxn id="449" idx="0"/>
            <a:endCxn id="453" idx="2"/>
          </p:cNvCxnSpPr>
          <p:nvPr/>
        </p:nvCxnSpPr>
        <p:spPr>
          <a:xfrm rot="10800000" flipH="1">
            <a:off x="6614101" y="2791433"/>
            <a:ext cx="15600" cy="459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63" name="Google Shape;463;p45"/>
          <p:cNvSpPr txBox="1">
            <a:spLocks noGrp="1"/>
          </p:cNvSpPr>
          <p:nvPr>
            <p:ph type="title"/>
          </p:nvPr>
        </p:nvSpPr>
        <p:spPr>
          <a:xfrm>
            <a:off x="554133" y="593367"/>
            <a:ext cx="15147600" cy="76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Methods: Pointer Network</a:t>
            </a:r>
            <a:endParaRPr/>
          </a:p>
        </p:txBody>
      </p:sp>
      <p:sp>
        <p:nvSpPr>
          <p:cNvPr id="464" name="Google Shape;464;p45"/>
          <p:cNvSpPr txBox="1">
            <a:spLocks noGrp="1"/>
          </p:cNvSpPr>
          <p:nvPr>
            <p:ph type="ftr" idx="4294967295"/>
          </p:nvPr>
        </p:nvSpPr>
        <p:spPr>
          <a:xfrm>
            <a:off x="642900" y="6214050"/>
            <a:ext cx="10906200" cy="656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666666"/>
                </a:solidFill>
              </a:rPr>
              <a:t>DeSePtion: Dual Sequence Prediction and Adversarial Examples for Improved Fact-Checking. </a:t>
            </a:r>
            <a:endParaRPr>
              <a:solidFill>
                <a:srgbClr val="666666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666666"/>
                </a:solidFill>
              </a:rPr>
              <a:t>Hidey</a:t>
            </a:r>
            <a:r>
              <a:rPr lang="en-US">
                <a:solidFill>
                  <a:srgbClr val="666666"/>
                </a:solidFill>
              </a:rPr>
              <a:t>, Chakrabarty, Alhindi, Varia, Krstovski, Diab, Muresan. ACL. 2020.</a:t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465" name="Google Shape;465;p45"/>
          <p:cNvSpPr txBox="1"/>
          <p:nvPr/>
        </p:nvSpPr>
        <p:spPr>
          <a:xfrm>
            <a:off x="9126983" y="1298242"/>
            <a:ext cx="3476700" cy="11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Document Ranking</a:t>
            </a:r>
            <a:endParaRPr sz="1800" b="1"/>
          </a:p>
        </p:txBody>
      </p:sp>
      <p:cxnSp>
        <p:nvCxnSpPr>
          <p:cNvPr id="466" name="Google Shape;466;p45"/>
          <p:cNvCxnSpPr/>
          <p:nvPr/>
        </p:nvCxnSpPr>
        <p:spPr>
          <a:xfrm flipH="1">
            <a:off x="8709450" y="1772375"/>
            <a:ext cx="481500" cy="285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46"/>
          <p:cNvSpPr/>
          <p:nvPr/>
        </p:nvSpPr>
        <p:spPr>
          <a:xfrm>
            <a:off x="5571667" y="4852231"/>
            <a:ext cx="487500" cy="365100"/>
          </a:xfrm>
          <a:prstGeom prst="roundRect">
            <a:avLst>
              <a:gd name="adj" fmla="val 16667"/>
            </a:avLst>
          </a:prstGeom>
          <a:solidFill>
            <a:srgbClr val="D0E0E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c</a:t>
            </a:r>
            <a:endParaRPr sz="1500"/>
          </a:p>
        </p:txBody>
      </p:sp>
      <p:sp>
        <p:nvSpPr>
          <p:cNvPr id="472" name="Google Shape;472;p46"/>
          <p:cNvSpPr/>
          <p:nvPr/>
        </p:nvSpPr>
        <p:spPr>
          <a:xfrm>
            <a:off x="5571667" y="5217249"/>
            <a:ext cx="487500" cy="3651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e</a:t>
            </a:r>
            <a:r>
              <a:rPr lang="en-US" sz="1600" baseline="-25000"/>
              <a:t>0</a:t>
            </a:r>
            <a:endParaRPr sz="1600" baseline="-25000"/>
          </a:p>
        </p:txBody>
      </p:sp>
      <p:sp>
        <p:nvSpPr>
          <p:cNvPr id="473" name="Google Shape;473;p46"/>
          <p:cNvSpPr txBox="1"/>
          <p:nvPr/>
        </p:nvSpPr>
        <p:spPr>
          <a:xfrm rot="-1034">
            <a:off x="4523583" y="4758086"/>
            <a:ext cx="997500" cy="392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Claim</a:t>
            </a:r>
            <a:endParaRPr sz="1900"/>
          </a:p>
        </p:txBody>
      </p:sp>
      <p:sp>
        <p:nvSpPr>
          <p:cNvPr id="474" name="Google Shape;474;p46"/>
          <p:cNvSpPr txBox="1"/>
          <p:nvPr/>
        </p:nvSpPr>
        <p:spPr>
          <a:xfrm rot="701">
            <a:off x="4145280" y="5172606"/>
            <a:ext cx="14709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Evidence</a:t>
            </a:r>
            <a:endParaRPr sz="1900"/>
          </a:p>
        </p:txBody>
      </p:sp>
      <p:sp>
        <p:nvSpPr>
          <p:cNvPr id="475" name="Google Shape;475;p46"/>
          <p:cNvSpPr/>
          <p:nvPr/>
        </p:nvSpPr>
        <p:spPr>
          <a:xfrm>
            <a:off x="6079667" y="4852231"/>
            <a:ext cx="487500" cy="365100"/>
          </a:xfrm>
          <a:prstGeom prst="roundRect">
            <a:avLst>
              <a:gd name="adj" fmla="val 16667"/>
            </a:avLst>
          </a:prstGeom>
          <a:solidFill>
            <a:srgbClr val="D0E0E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c</a:t>
            </a:r>
            <a:endParaRPr sz="1500"/>
          </a:p>
        </p:txBody>
      </p:sp>
      <p:sp>
        <p:nvSpPr>
          <p:cNvPr id="476" name="Google Shape;476;p46"/>
          <p:cNvSpPr/>
          <p:nvPr/>
        </p:nvSpPr>
        <p:spPr>
          <a:xfrm>
            <a:off x="6079667" y="5217249"/>
            <a:ext cx="487500" cy="3651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e</a:t>
            </a:r>
            <a:r>
              <a:rPr lang="en-US" sz="1600" baseline="-25000"/>
              <a:t>1</a:t>
            </a:r>
            <a:endParaRPr sz="1600" baseline="-25000"/>
          </a:p>
        </p:txBody>
      </p:sp>
      <p:sp>
        <p:nvSpPr>
          <p:cNvPr id="477" name="Google Shape;477;p46"/>
          <p:cNvSpPr/>
          <p:nvPr/>
        </p:nvSpPr>
        <p:spPr>
          <a:xfrm>
            <a:off x="6587667" y="4852231"/>
            <a:ext cx="487500" cy="365100"/>
          </a:xfrm>
          <a:prstGeom prst="roundRect">
            <a:avLst>
              <a:gd name="adj" fmla="val 16667"/>
            </a:avLst>
          </a:prstGeom>
          <a:solidFill>
            <a:srgbClr val="D0E0E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c</a:t>
            </a:r>
            <a:endParaRPr sz="1500"/>
          </a:p>
        </p:txBody>
      </p:sp>
      <p:sp>
        <p:nvSpPr>
          <p:cNvPr id="478" name="Google Shape;478;p46"/>
          <p:cNvSpPr/>
          <p:nvPr/>
        </p:nvSpPr>
        <p:spPr>
          <a:xfrm>
            <a:off x="6587667" y="5217249"/>
            <a:ext cx="487500" cy="3651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e</a:t>
            </a:r>
            <a:r>
              <a:rPr lang="en-US" sz="1600" baseline="-25000"/>
              <a:t>2</a:t>
            </a:r>
            <a:endParaRPr sz="1600" baseline="-25000"/>
          </a:p>
        </p:txBody>
      </p:sp>
      <p:sp>
        <p:nvSpPr>
          <p:cNvPr id="479" name="Google Shape;479;p46"/>
          <p:cNvSpPr/>
          <p:nvPr/>
        </p:nvSpPr>
        <p:spPr>
          <a:xfrm>
            <a:off x="7095667" y="4852231"/>
            <a:ext cx="487500" cy="365100"/>
          </a:xfrm>
          <a:prstGeom prst="roundRect">
            <a:avLst>
              <a:gd name="adj" fmla="val 16667"/>
            </a:avLst>
          </a:prstGeom>
          <a:solidFill>
            <a:srgbClr val="D0E0E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c</a:t>
            </a:r>
            <a:endParaRPr sz="1500"/>
          </a:p>
        </p:txBody>
      </p:sp>
      <p:sp>
        <p:nvSpPr>
          <p:cNvPr id="480" name="Google Shape;480;p46"/>
          <p:cNvSpPr/>
          <p:nvPr/>
        </p:nvSpPr>
        <p:spPr>
          <a:xfrm>
            <a:off x="7095667" y="5217249"/>
            <a:ext cx="487500" cy="3651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e</a:t>
            </a:r>
            <a:r>
              <a:rPr lang="en-US" sz="1600" baseline="-25000"/>
              <a:t>3</a:t>
            </a:r>
            <a:endParaRPr sz="1600" baseline="-25000"/>
          </a:p>
        </p:txBody>
      </p:sp>
      <p:cxnSp>
        <p:nvCxnSpPr>
          <p:cNvPr id="481" name="Google Shape;481;p46"/>
          <p:cNvCxnSpPr>
            <a:stCxn id="482" idx="0"/>
            <a:endCxn id="483" idx="2"/>
          </p:cNvCxnSpPr>
          <p:nvPr/>
        </p:nvCxnSpPr>
        <p:spPr>
          <a:xfrm rot="10800000">
            <a:off x="6614101" y="3585533"/>
            <a:ext cx="0" cy="357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84" name="Google Shape;484;p46"/>
          <p:cNvSpPr/>
          <p:nvPr/>
        </p:nvSpPr>
        <p:spPr>
          <a:xfrm>
            <a:off x="3329767" y="5745480"/>
            <a:ext cx="4456500" cy="365700"/>
          </a:xfrm>
          <a:prstGeom prst="roundRect">
            <a:avLst>
              <a:gd name="adj" fmla="val 16667"/>
            </a:avLst>
          </a:prstGeom>
          <a:solidFill>
            <a:srgbClr val="D0E0E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c: Michelle Obama’s husband was born in Kenya.</a:t>
            </a:r>
            <a:endParaRPr sz="1500"/>
          </a:p>
        </p:txBody>
      </p:sp>
      <p:sp>
        <p:nvSpPr>
          <p:cNvPr id="482" name="Google Shape;482;p46"/>
          <p:cNvSpPr/>
          <p:nvPr/>
        </p:nvSpPr>
        <p:spPr>
          <a:xfrm>
            <a:off x="5608351" y="3943133"/>
            <a:ext cx="2011500" cy="3348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BERT</a:t>
            </a:r>
            <a:endParaRPr sz="1600"/>
          </a:p>
        </p:txBody>
      </p:sp>
      <p:sp>
        <p:nvSpPr>
          <p:cNvPr id="483" name="Google Shape;483;p46"/>
          <p:cNvSpPr/>
          <p:nvPr/>
        </p:nvSpPr>
        <p:spPr>
          <a:xfrm>
            <a:off x="5608351" y="3250733"/>
            <a:ext cx="2011500" cy="3348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Pointer Network</a:t>
            </a:r>
            <a:endParaRPr sz="1600"/>
          </a:p>
        </p:txBody>
      </p:sp>
      <p:cxnSp>
        <p:nvCxnSpPr>
          <p:cNvPr id="485" name="Google Shape;485;p46"/>
          <p:cNvCxnSpPr/>
          <p:nvPr/>
        </p:nvCxnSpPr>
        <p:spPr>
          <a:xfrm rot="10800000" flipH="1">
            <a:off x="6323467" y="4278931"/>
            <a:ext cx="10500" cy="573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86" name="Google Shape;486;p46"/>
          <p:cNvSpPr/>
          <p:nvPr/>
        </p:nvSpPr>
        <p:spPr>
          <a:xfrm>
            <a:off x="1656675" y="2492625"/>
            <a:ext cx="3592500" cy="2240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</p:txBody>
      </p:sp>
      <p:sp>
        <p:nvSpPr>
          <p:cNvPr id="487" name="Google Shape;487;p46"/>
          <p:cNvSpPr/>
          <p:nvPr/>
        </p:nvSpPr>
        <p:spPr>
          <a:xfrm>
            <a:off x="1928474" y="3820445"/>
            <a:ext cx="3067500" cy="7680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e</a:t>
            </a:r>
            <a:r>
              <a:rPr lang="en-US" sz="1500" baseline="-25000"/>
              <a:t>1</a:t>
            </a:r>
            <a:r>
              <a:rPr lang="en-US" sz="1500">
                <a:solidFill>
                  <a:schemeClr val="dk1"/>
                </a:solidFill>
              </a:rPr>
              <a:t>: Obama… born in Hawaii </a:t>
            </a:r>
            <a:endParaRPr sz="1500">
              <a:solidFill>
                <a:schemeClr val="dk1"/>
              </a:solidFill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NOT ENOUGH INFO</a:t>
            </a:r>
            <a:endParaRPr sz="1500" b="1" baseline="-25000"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488" name="Google Shape;488;p46"/>
          <p:cNvCxnSpPr/>
          <p:nvPr/>
        </p:nvCxnSpPr>
        <p:spPr>
          <a:xfrm rot="10800000">
            <a:off x="6824267" y="4278931"/>
            <a:ext cx="7200" cy="573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89" name="Google Shape;489;p46"/>
          <p:cNvCxnSpPr/>
          <p:nvPr/>
        </p:nvCxnSpPr>
        <p:spPr>
          <a:xfrm rot="10800000" flipH="1">
            <a:off x="7339467" y="4278931"/>
            <a:ext cx="6300" cy="573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90" name="Google Shape;490;p46"/>
          <p:cNvCxnSpPr/>
          <p:nvPr/>
        </p:nvCxnSpPr>
        <p:spPr>
          <a:xfrm rot="10800000" flipH="1">
            <a:off x="5815467" y="4278931"/>
            <a:ext cx="12000" cy="573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91" name="Google Shape;491;p46"/>
          <p:cNvCxnSpPr>
            <a:stCxn id="483" idx="1"/>
            <a:endCxn id="487" idx="3"/>
          </p:cNvCxnSpPr>
          <p:nvPr/>
        </p:nvCxnSpPr>
        <p:spPr>
          <a:xfrm flipH="1">
            <a:off x="4996051" y="3418133"/>
            <a:ext cx="612300" cy="786300"/>
          </a:xfrm>
          <a:prstGeom prst="bentConnector3">
            <a:avLst>
              <a:gd name="adj1" fmla="val 50006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92" name="Google Shape;492;p46"/>
          <p:cNvSpPr txBox="1">
            <a:spLocks noGrp="1"/>
          </p:cNvSpPr>
          <p:nvPr>
            <p:ph type="title"/>
          </p:nvPr>
        </p:nvSpPr>
        <p:spPr>
          <a:xfrm>
            <a:off x="554133" y="593367"/>
            <a:ext cx="15147600" cy="76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Methods: Pointer Network</a:t>
            </a:r>
            <a:endParaRPr/>
          </a:p>
        </p:txBody>
      </p:sp>
      <p:sp>
        <p:nvSpPr>
          <p:cNvPr id="493" name="Google Shape;493;p46"/>
          <p:cNvSpPr txBox="1">
            <a:spLocks noGrp="1"/>
          </p:cNvSpPr>
          <p:nvPr>
            <p:ph type="ftr" idx="4294967295"/>
          </p:nvPr>
        </p:nvSpPr>
        <p:spPr>
          <a:xfrm>
            <a:off x="642900" y="6214050"/>
            <a:ext cx="10906200" cy="656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666666"/>
                </a:solidFill>
              </a:rPr>
              <a:t>DeSePtion: Dual Sequence Prediction and Adversarial Examples for Improved Fact-Checking. </a:t>
            </a:r>
            <a:endParaRPr>
              <a:solidFill>
                <a:srgbClr val="666666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666666"/>
                </a:solidFill>
              </a:rPr>
              <a:t>Hidey</a:t>
            </a:r>
            <a:r>
              <a:rPr lang="en-US">
                <a:solidFill>
                  <a:srgbClr val="666666"/>
                </a:solidFill>
              </a:rPr>
              <a:t>, Chakrabarty, Alhindi, Varia, Krstovski, Diab, Muresan. ACL. 2020.</a:t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494" name="Google Shape;494;p46"/>
          <p:cNvSpPr txBox="1"/>
          <p:nvPr/>
        </p:nvSpPr>
        <p:spPr>
          <a:xfrm>
            <a:off x="668570" y="1654325"/>
            <a:ext cx="5665500" cy="11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Joint Sentence Selection and Relation Prediction</a:t>
            </a:r>
            <a:endParaRPr sz="1800" b="1"/>
          </a:p>
        </p:txBody>
      </p:sp>
      <p:cxnSp>
        <p:nvCxnSpPr>
          <p:cNvPr id="495" name="Google Shape;495;p46"/>
          <p:cNvCxnSpPr/>
          <p:nvPr/>
        </p:nvCxnSpPr>
        <p:spPr>
          <a:xfrm>
            <a:off x="1107825" y="2202475"/>
            <a:ext cx="408900" cy="791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47"/>
          <p:cNvSpPr/>
          <p:nvPr/>
        </p:nvSpPr>
        <p:spPr>
          <a:xfrm>
            <a:off x="5571667" y="4852231"/>
            <a:ext cx="487500" cy="365100"/>
          </a:xfrm>
          <a:prstGeom prst="roundRect">
            <a:avLst>
              <a:gd name="adj" fmla="val 16667"/>
            </a:avLst>
          </a:prstGeom>
          <a:solidFill>
            <a:srgbClr val="D0E0E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c</a:t>
            </a:r>
            <a:endParaRPr sz="1500"/>
          </a:p>
        </p:txBody>
      </p:sp>
      <p:sp>
        <p:nvSpPr>
          <p:cNvPr id="501" name="Google Shape;501;p47"/>
          <p:cNvSpPr/>
          <p:nvPr/>
        </p:nvSpPr>
        <p:spPr>
          <a:xfrm>
            <a:off x="5571667" y="5217249"/>
            <a:ext cx="487500" cy="3651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e</a:t>
            </a:r>
            <a:r>
              <a:rPr lang="en-US" sz="1600" baseline="-25000"/>
              <a:t>0</a:t>
            </a:r>
            <a:endParaRPr sz="1600" baseline="-25000"/>
          </a:p>
        </p:txBody>
      </p:sp>
      <p:sp>
        <p:nvSpPr>
          <p:cNvPr id="502" name="Google Shape;502;p47"/>
          <p:cNvSpPr txBox="1"/>
          <p:nvPr/>
        </p:nvSpPr>
        <p:spPr>
          <a:xfrm rot="-1034">
            <a:off x="4523583" y="4758086"/>
            <a:ext cx="997500" cy="392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Claim</a:t>
            </a:r>
            <a:endParaRPr sz="1900"/>
          </a:p>
        </p:txBody>
      </p:sp>
      <p:sp>
        <p:nvSpPr>
          <p:cNvPr id="503" name="Google Shape;503;p47"/>
          <p:cNvSpPr txBox="1"/>
          <p:nvPr/>
        </p:nvSpPr>
        <p:spPr>
          <a:xfrm rot="701">
            <a:off x="4145280" y="5172606"/>
            <a:ext cx="14709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Evidence</a:t>
            </a:r>
            <a:endParaRPr sz="1900"/>
          </a:p>
        </p:txBody>
      </p:sp>
      <p:sp>
        <p:nvSpPr>
          <p:cNvPr id="504" name="Google Shape;504;p47"/>
          <p:cNvSpPr/>
          <p:nvPr/>
        </p:nvSpPr>
        <p:spPr>
          <a:xfrm>
            <a:off x="6079667" y="4852231"/>
            <a:ext cx="487500" cy="365100"/>
          </a:xfrm>
          <a:prstGeom prst="roundRect">
            <a:avLst>
              <a:gd name="adj" fmla="val 16667"/>
            </a:avLst>
          </a:prstGeom>
          <a:solidFill>
            <a:srgbClr val="D0E0E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c</a:t>
            </a:r>
            <a:endParaRPr sz="1500"/>
          </a:p>
        </p:txBody>
      </p:sp>
      <p:sp>
        <p:nvSpPr>
          <p:cNvPr id="505" name="Google Shape;505;p47"/>
          <p:cNvSpPr/>
          <p:nvPr/>
        </p:nvSpPr>
        <p:spPr>
          <a:xfrm>
            <a:off x="6079667" y="5217249"/>
            <a:ext cx="487500" cy="3651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e</a:t>
            </a:r>
            <a:r>
              <a:rPr lang="en-US" sz="1600" baseline="-25000"/>
              <a:t>1</a:t>
            </a:r>
            <a:endParaRPr sz="1600" baseline="-25000"/>
          </a:p>
        </p:txBody>
      </p:sp>
      <p:sp>
        <p:nvSpPr>
          <p:cNvPr id="506" name="Google Shape;506;p47"/>
          <p:cNvSpPr/>
          <p:nvPr/>
        </p:nvSpPr>
        <p:spPr>
          <a:xfrm>
            <a:off x="6587667" y="4852231"/>
            <a:ext cx="487500" cy="365100"/>
          </a:xfrm>
          <a:prstGeom prst="roundRect">
            <a:avLst>
              <a:gd name="adj" fmla="val 16667"/>
            </a:avLst>
          </a:prstGeom>
          <a:solidFill>
            <a:srgbClr val="D0E0E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c</a:t>
            </a:r>
            <a:endParaRPr sz="1500"/>
          </a:p>
        </p:txBody>
      </p:sp>
      <p:sp>
        <p:nvSpPr>
          <p:cNvPr id="507" name="Google Shape;507;p47"/>
          <p:cNvSpPr/>
          <p:nvPr/>
        </p:nvSpPr>
        <p:spPr>
          <a:xfrm>
            <a:off x="6587667" y="5217249"/>
            <a:ext cx="487500" cy="3651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e</a:t>
            </a:r>
            <a:r>
              <a:rPr lang="en-US" sz="1600" baseline="-25000"/>
              <a:t>2</a:t>
            </a:r>
            <a:endParaRPr sz="1600" baseline="-25000"/>
          </a:p>
        </p:txBody>
      </p:sp>
      <p:sp>
        <p:nvSpPr>
          <p:cNvPr id="508" name="Google Shape;508;p47"/>
          <p:cNvSpPr/>
          <p:nvPr/>
        </p:nvSpPr>
        <p:spPr>
          <a:xfrm>
            <a:off x="7095667" y="4852231"/>
            <a:ext cx="487500" cy="365100"/>
          </a:xfrm>
          <a:prstGeom prst="roundRect">
            <a:avLst>
              <a:gd name="adj" fmla="val 16667"/>
            </a:avLst>
          </a:prstGeom>
          <a:solidFill>
            <a:srgbClr val="D0E0E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c</a:t>
            </a:r>
            <a:endParaRPr sz="1500"/>
          </a:p>
        </p:txBody>
      </p:sp>
      <p:sp>
        <p:nvSpPr>
          <p:cNvPr id="509" name="Google Shape;509;p47"/>
          <p:cNvSpPr/>
          <p:nvPr/>
        </p:nvSpPr>
        <p:spPr>
          <a:xfrm>
            <a:off x="7095667" y="5217249"/>
            <a:ext cx="487500" cy="3651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e</a:t>
            </a:r>
            <a:r>
              <a:rPr lang="en-US" sz="1600" baseline="-25000"/>
              <a:t>3</a:t>
            </a:r>
            <a:endParaRPr sz="1600" baseline="-25000"/>
          </a:p>
        </p:txBody>
      </p:sp>
      <p:cxnSp>
        <p:nvCxnSpPr>
          <p:cNvPr id="510" name="Google Shape;510;p47"/>
          <p:cNvCxnSpPr>
            <a:stCxn id="511" idx="0"/>
            <a:endCxn id="512" idx="2"/>
          </p:cNvCxnSpPr>
          <p:nvPr/>
        </p:nvCxnSpPr>
        <p:spPr>
          <a:xfrm rot="10800000">
            <a:off x="6614101" y="3585533"/>
            <a:ext cx="0" cy="357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13" name="Google Shape;513;p47"/>
          <p:cNvSpPr/>
          <p:nvPr/>
        </p:nvSpPr>
        <p:spPr>
          <a:xfrm>
            <a:off x="3329767" y="5745480"/>
            <a:ext cx="4456500" cy="365700"/>
          </a:xfrm>
          <a:prstGeom prst="roundRect">
            <a:avLst>
              <a:gd name="adj" fmla="val 16667"/>
            </a:avLst>
          </a:prstGeom>
          <a:solidFill>
            <a:srgbClr val="D0E0E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c: Michelle Obama’s husband was born in Kenya.</a:t>
            </a:r>
            <a:endParaRPr sz="1500"/>
          </a:p>
        </p:txBody>
      </p:sp>
      <p:sp>
        <p:nvSpPr>
          <p:cNvPr id="511" name="Google Shape;511;p47"/>
          <p:cNvSpPr/>
          <p:nvPr/>
        </p:nvSpPr>
        <p:spPr>
          <a:xfrm>
            <a:off x="5608351" y="3943133"/>
            <a:ext cx="2011500" cy="3348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BERT</a:t>
            </a:r>
            <a:endParaRPr sz="1600"/>
          </a:p>
        </p:txBody>
      </p:sp>
      <p:sp>
        <p:nvSpPr>
          <p:cNvPr id="512" name="Google Shape;512;p47"/>
          <p:cNvSpPr/>
          <p:nvPr/>
        </p:nvSpPr>
        <p:spPr>
          <a:xfrm>
            <a:off x="5608351" y="3250733"/>
            <a:ext cx="2011500" cy="3348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Pointer Network</a:t>
            </a:r>
            <a:endParaRPr sz="1600"/>
          </a:p>
        </p:txBody>
      </p:sp>
      <p:cxnSp>
        <p:nvCxnSpPr>
          <p:cNvPr id="514" name="Google Shape;514;p47"/>
          <p:cNvCxnSpPr/>
          <p:nvPr/>
        </p:nvCxnSpPr>
        <p:spPr>
          <a:xfrm rot="10800000" flipH="1">
            <a:off x="6323467" y="4278931"/>
            <a:ext cx="10500" cy="573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15" name="Google Shape;515;p47"/>
          <p:cNvSpPr/>
          <p:nvPr/>
        </p:nvSpPr>
        <p:spPr>
          <a:xfrm>
            <a:off x="1656675" y="2492625"/>
            <a:ext cx="3592500" cy="2240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</p:txBody>
      </p:sp>
      <p:sp>
        <p:nvSpPr>
          <p:cNvPr id="516" name="Google Shape;516;p47"/>
          <p:cNvSpPr/>
          <p:nvPr/>
        </p:nvSpPr>
        <p:spPr>
          <a:xfrm>
            <a:off x="1928474" y="3820445"/>
            <a:ext cx="3067500" cy="7680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e</a:t>
            </a:r>
            <a:r>
              <a:rPr lang="en-US" sz="1500" baseline="-25000"/>
              <a:t>1</a:t>
            </a:r>
            <a:r>
              <a:rPr lang="en-US" sz="1500">
                <a:solidFill>
                  <a:schemeClr val="dk1"/>
                </a:solidFill>
              </a:rPr>
              <a:t>: Obama… born in Hawaii </a:t>
            </a:r>
            <a:endParaRPr sz="1500">
              <a:solidFill>
                <a:schemeClr val="dk1"/>
              </a:solidFill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NOT ENOUGH INFO</a:t>
            </a:r>
            <a:endParaRPr sz="1500" b="1" baseline="-250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17" name="Google Shape;517;p47"/>
          <p:cNvSpPr/>
          <p:nvPr/>
        </p:nvSpPr>
        <p:spPr>
          <a:xfrm>
            <a:off x="1928474" y="2821725"/>
            <a:ext cx="3067500" cy="7680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e</a:t>
            </a:r>
            <a:r>
              <a:rPr lang="en-US" sz="1500" baseline="-25000"/>
              <a:t>0</a:t>
            </a:r>
            <a:r>
              <a:rPr lang="en-US" sz="1500">
                <a:solidFill>
                  <a:schemeClr val="dk1"/>
                </a:solidFill>
              </a:rPr>
              <a:t>: Michelle…married Barack</a:t>
            </a:r>
            <a:endParaRPr sz="1500">
              <a:solidFill>
                <a:schemeClr val="dk1"/>
              </a:solidFill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REFUTES</a:t>
            </a:r>
            <a:endParaRPr sz="1500" b="1" baseline="-25000"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518" name="Google Shape;518;p47"/>
          <p:cNvCxnSpPr/>
          <p:nvPr/>
        </p:nvCxnSpPr>
        <p:spPr>
          <a:xfrm rot="10800000" flipH="1">
            <a:off x="3634984" y="3565510"/>
            <a:ext cx="10200" cy="243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19" name="Google Shape;519;p47"/>
          <p:cNvCxnSpPr/>
          <p:nvPr/>
        </p:nvCxnSpPr>
        <p:spPr>
          <a:xfrm rot="10800000">
            <a:off x="6824267" y="4278931"/>
            <a:ext cx="7200" cy="573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20" name="Google Shape;520;p47"/>
          <p:cNvCxnSpPr/>
          <p:nvPr/>
        </p:nvCxnSpPr>
        <p:spPr>
          <a:xfrm rot="10800000" flipH="1">
            <a:off x="7339467" y="4278931"/>
            <a:ext cx="6300" cy="573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21" name="Google Shape;521;p47"/>
          <p:cNvCxnSpPr/>
          <p:nvPr/>
        </p:nvCxnSpPr>
        <p:spPr>
          <a:xfrm rot="10800000" flipH="1">
            <a:off x="5815467" y="4278931"/>
            <a:ext cx="12000" cy="573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22" name="Google Shape;522;p47"/>
          <p:cNvCxnSpPr>
            <a:stCxn id="512" idx="1"/>
            <a:endCxn id="516" idx="3"/>
          </p:cNvCxnSpPr>
          <p:nvPr/>
        </p:nvCxnSpPr>
        <p:spPr>
          <a:xfrm flipH="1">
            <a:off x="4996051" y="3418133"/>
            <a:ext cx="612300" cy="786300"/>
          </a:xfrm>
          <a:prstGeom prst="bentConnector3">
            <a:avLst>
              <a:gd name="adj1" fmla="val 50006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23" name="Google Shape;523;p47"/>
          <p:cNvSpPr txBox="1">
            <a:spLocks noGrp="1"/>
          </p:cNvSpPr>
          <p:nvPr>
            <p:ph type="title"/>
          </p:nvPr>
        </p:nvSpPr>
        <p:spPr>
          <a:xfrm>
            <a:off x="554133" y="593367"/>
            <a:ext cx="15147600" cy="76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Methods: Pointer Network</a:t>
            </a:r>
            <a:endParaRPr/>
          </a:p>
        </p:txBody>
      </p:sp>
      <p:sp>
        <p:nvSpPr>
          <p:cNvPr id="524" name="Google Shape;524;p47"/>
          <p:cNvSpPr txBox="1">
            <a:spLocks noGrp="1"/>
          </p:cNvSpPr>
          <p:nvPr>
            <p:ph type="ftr" idx="4294967295"/>
          </p:nvPr>
        </p:nvSpPr>
        <p:spPr>
          <a:xfrm>
            <a:off x="642900" y="6214050"/>
            <a:ext cx="10906200" cy="656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666666"/>
                </a:solidFill>
              </a:rPr>
              <a:t>DeSePtion: Dual Sequence Prediction and Adversarial Examples for Improved Fact-Checking. </a:t>
            </a:r>
            <a:endParaRPr>
              <a:solidFill>
                <a:srgbClr val="666666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666666"/>
                </a:solidFill>
              </a:rPr>
              <a:t>Hidey</a:t>
            </a:r>
            <a:r>
              <a:rPr lang="en-US">
                <a:solidFill>
                  <a:srgbClr val="666666"/>
                </a:solidFill>
              </a:rPr>
              <a:t>, Chakrabarty, Alhindi, Varia, Krstovski, Diab, Muresan. ACL. 2020.</a:t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525" name="Google Shape;525;p47"/>
          <p:cNvSpPr txBox="1"/>
          <p:nvPr/>
        </p:nvSpPr>
        <p:spPr>
          <a:xfrm>
            <a:off x="668570" y="1654325"/>
            <a:ext cx="5665500" cy="11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Joint Sentence Selection and Relation Prediction</a:t>
            </a:r>
            <a:endParaRPr sz="1800" b="1"/>
          </a:p>
        </p:txBody>
      </p:sp>
      <p:cxnSp>
        <p:nvCxnSpPr>
          <p:cNvPr id="526" name="Google Shape;526;p47"/>
          <p:cNvCxnSpPr/>
          <p:nvPr/>
        </p:nvCxnSpPr>
        <p:spPr>
          <a:xfrm>
            <a:off x="1107825" y="2202475"/>
            <a:ext cx="408900" cy="791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48"/>
          <p:cNvSpPr/>
          <p:nvPr/>
        </p:nvSpPr>
        <p:spPr>
          <a:xfrm>
            <a:off x="5571667" y="4852231"/>
            <a:ext cx="487500" cy="365100"/>
          </a:xfrm>
          <a:prstGeom prst="roundRect">
            <a:avLst>
              <a:gd name="adj" fmla="val 16667"/>
            </a:avLst>
          </a:prstGeom>
          <a:solidFill>
            <a:srgbClr val="D0E0E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c</a:t>
            </a:r>
            <a:endParaRPr sz="1500"/>
          </a:p>
        </p:txBody>
      </p:sp>
      <p:sp>
        <p:nvSpPr>
          <p:cNvPr id="532" name="Google Shape;532;p48"/>
          <p:cNvSpPr/>
          <p:nvPr/>
        </p:nvSpPr>
        <p:spPr>
          <a:xfrm>
            <a:off x="5571667" y="5217249"/>
            <a:ext cx="487500" cy="3651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e</a:t>
            </a:r>
            <a:r>
              <a:rPr lang="en-US" sz="1600" baseline="-25000"/>
              <a:t>0</a:t>
            </a:r>
            <a:endParaRPr sz="1600" baseline="-25000"/>
          </a:p>
        </p:txBody>
      </p:sp>
      <p:sp>
        <p:nvSpPr>
          <p:cNvPr id="533" name="Google Shape;533;p48"/>
          <p:cNvSpPr txBox="1"/>
          <p:nvPr/>
        </p:nvSpPr>
        <p:spPr>
          <a:xfrm rot="-1034">
            <a:off x="4523583" y="4758086"/>
            <a:ext cx="997500" cy="392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Claim</a:t>
            </a:r>
            <a:endParaRPr sz="1900"/>
          </a:p>
        </p:txBody>
      </p:sp>
      <p:sp>
        <p:nvSpPr>
          <p:cNvPr id="534" name="Google Shape;534;p48"/>
          <p:cNvSpPr txBox="1"/>
          <p:nvPr/>
        </p:nvSpPr>
        <p:spPr>
          <a:xfrm rot="701">
            <a:off x="4145280" y="5172606"/>
            <a:ext cx="14709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Evidence</a:t>
            </a:r>
            <a:endParaRPr sz="1900"/>
          </a:p>
        </p:txBody>
      </p:sp>
      <p:sp>
        <p:nvSpPr>
          <p:cNvPr id="535" name="Google Shape;535;p48"/>
          <p:cNvSpPr/>
          <p:nvPr/>
        </p:nvSpPr>
        <p:spPr>
          <a:xfrm>
            <a:off x="6079667" y="4852231"/>
            <a:ext cx="487500" cy="365100"/>
          </a:xfrm>
          <a:prstGeom prst="roundRect">
            <a:avLst>
              <a:gd name="adj" fmla="val 16667"/>
            </a:avLst>
          </a:prstGeom>
          <a:solidFill>
            <a:srgbClr val="D0E0E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c</a:t>
            </a:r>
            <a:endParaRPr sz="1500"/>
          </a:p>
        </p:txBody>
      </p:sp>
      <p:sp>
        <p:nvSpPr>
          <p:cNvPr id="536" name="Google Shape;536;p48"/>
          <p:cNvSpPr/>
          <p:nvPr/>
        </p:nvSpPr>
        <p:spPr>
          <a:xfrm>
            <a:off x="6079667" y="5217249"/>
            <a:ext cx="487500" cy="3651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e</a:t>
            </a:r>
            <a:r>
              <a:rPr lang="en-US" sz="1600" baseline="-25000"/>
              <a:t>1</a:t>
            </a:r>
            <a:endParaRPr sz="1600" baseline="-25000"/>
          </a:p>
        </p:txBody>
      </p:sp>
      <p:sp>
        <p:nvSpPr>
          <p:cNvPr id="537" name="Google Shape;537;p48"/>
          <p:cNvSpPr/>
          <p:nvPr/>
        </p:nvSpPr>
        <p:spPr>
          <a:xfrm>
            <a:off x="6587667" y="4852231"/>
            <a:ext cx="487500" cy="365100"/>
          </a:xfrm>
          <a:prstGeom prst="roundRect">
            <a:avLst>
              <a:gd name="adj" fmla="val 16667"/>
            </a:avLst>
          </a:prstGeom>
          <a:solidFill>
            <a:srgbClr val="D0E0E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c</a:t>
            </a:r>
            <a:endParaRPr sz="1500"/>
          </a:p>
        </p:txBody>
      </p:sp>
      <p:sp>
        <p:nvSpPr>
          <p:cNvPr id="538" name="Google Shape;538;p48"/>
          <p:cNvSpPr/>
          <p:nvPr/>
        </p:nvSpPr>
        <p:spPr>
          <a:xfrm>
            <a:off x="6587667" y="5217249"/>
            <a:ext cx="487500" cy="3651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e</a:t>
            </a:r>
            <a:r>
              <a:rPr lang="en-US" sz="1600" baseline="-25000"/>
              <a:t>2</a:t>
            </a:r>
            <a:endParaRPr sz="1600" baseline="-25000"/>
          </a:p>
        </p:txBody>
      </p:sp>
      <p:sp>
        <p:nvSpPr>
          <p:cNvPr id="539" name="Google Shape;539;p48"/>
          <p:cNvSpPr/>
          <p:nvPr/>
        </p:nvSpPr>
        <p:spPr>
          <a:xfrm>
            <a:off x="7095667" y="4852231"/>
            <a:ext cx="487500" cy="365100"/>
          </a:xfrm>
          <a:prstGeom prst="roundRect">
            <a:avLst>
              <a:gd name="adj" fmla="val 16667"/>
            </a:avLst>
          </a:prstGeom>
          <a:solidFill>
            <a:srgbClr val="D0E0E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c</a:t>
            </a:r>
            <a:endParaRPr sz="1500"/>
          </a:p>
        </p:txBody>
      </p:sp>
      <p:sp>
        <p:nvSpPr>
          <p:cNvPr id="540" name="Google Shape;540;p48"/>
          <p:cNvSpPr/>
          <p:nvPr/>
        </p:nvSpPr>
        <p:spPr>
          <a:xfrm>
            <a:off x="7095667" y="5217249"/>
            <a:ext cx="487500" cy="3651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e</a:t>
            </a:r>
            <a:r>
              <a:rPr lang="en-US" sz="1600" baseline="-25000"/>
              <a:t>3</a:t>
            </a:r>
            <a:endParaRPr sz="1600" baseline="-25000"/>
          </a:p>
        </p:txBody>
      </p:sp>
      <p:cxnSp>
        <p:nvCxnSpPr>
          <p:cNvPr id="541" name="Google Shape;541;p48"/>
          <p:cNvCxnSpPr>
            <a:stCxn id="542" idx="0"/>
            <a:endCxn id="543" idx="2"/>
          </p:cNvCxnSpPr>
          <p:nvPr/>
        </p:nvCxnSpPr>
        <p:spPr>
          <a:xfrm rot="10800000">
            <a:off x="6614101" y="3585533"/>
            <a:ext cx="0" cy="357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44" name="Google Shape;544;p48"/>
          <p:cNvSpPr/>
          <p:nvPr/>
        </p:nvSpPr>
        <p:spPr>
          <a:xfrm>
            <a:off x="3329767" y="5745480"/>
            <a:ext cx="4456500" cy="365700"/>
          </a:xfrm>
          <a:prstGeom prst="roundRect">
            <a:avLst>
              <a:gd name="adj" fmla="val 16667"/>
            </a:avLst>
          </a:prstGeom>
          <a:solidFill>
            <a:srgbClr val="D0E0E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c: Michelle Obama’s husband was born in Kenya.</a:t>
            </a:r>
            <a:endParaRPr sz="1500"/>
          </a:p>
        </p:txBody>
      </p:sp>
      <p:sp>
        <p:nvSpPr>
          <p:cNvPr id="542" name="Google Shape;542;p48"/>
          <p:cNvSpPr/>
          <p:nvPr/>
        </p:nvSpPr>
        <p:spPr>
          <a:xfrm>
            <a:off x="5608351" y="3943133"/>
            <a:ext cx="2011500" cy="3348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BERT</a:t>
            </a:r>
            <a:endParaRPr sz="1600"/>
          </a:p>
        </p:txBody>
      </p:sp>
      <p:sp>
        <p:nvSpPr>
          <p:cNvPr id="543" name="Google Shape;543;p48"/>
          <p:cNvSpPr/>
          <p:nvPr/>
        </p:nvSpPr>
        <p:spPr>
          <a:xfrm>
            <a:off x="5608351" y="3250733"/>
            <a:ext cx="2011500" cy="3348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Pointer Network</a:t>
            </a:r>
            <a:endParaRPr sz="1600"/>
          </a:p>
        </p:txBody>
      </p:sp>
      <p:cxnSp>
        <p:nvCxnSpPr>
          <p:cNvPr id="545" name="Google Shape;545;p48"/>
          <p:cNvCxnSpPr/>
          <p:nvPr/>
        </p:nvCxnSpPr>
        <p:spPr>
          <a:xfrm rot="10800000" flipH="1">
            <a:off x="6323467" y="4278931"/>
            <a:ext cx="10500" cy="573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46" name="Google Shape;546;p48"/>
          <p:cNvSpPr/>
          <p:nvPr/>
        </p:nvSpPr>
        <p:spPr>
          <a:xfrm>
            <a:off x="1656675" y="2492625"/>
            <a:ext cx="3592500" cy="2240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</p:txBody>
      </p:sp>
      <p:sp>
        <p:nvSpPr>
          <p:cNvPr id="547" name="Google Shape;547;p48"/>
          <p:cNvSpPr/>
          <p:nvPr/>
        </p:nvSpPr>
        <p:spPr>
          <a:xfrm>
            <a:off x="1928474" y="3820445"/>
            <a:ext cx="3067500" cy="7680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e</a:t>
            </a:r>
            <a:r>
              <a:rPr lang="en-US" sz="1500" baseline="-25000"/>
              <a:t>1</a:t>
            </a:r>
            <a:r>
              <a:rPr lang="en-US" sz="1500">
                <a:solidFill>
                  <a:schemeClr val="dk1"/>
                </a:solidFill>
              </a:rPr>
              <a:t>: Obama… born in Hawaii </a:t>
            </a:r>
            <a:endParaRPr sz="1500">
              <a:solidFill>
                <a:schemeClr val="dk1"/>
              </a:solidFill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NOT ENOUGH INFO</a:t>
            </a:r>
            <a:endParaRPr sz="1500" b="1" baseline="-250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48" name="Google Shape;548;p48"/>
          <p:cNvSpPr/>
          <p:nvPr/>
        </p:nvSpPr>
        <p:spPr>
          <a:xfrm>
            <a:off x="1928474" y="2821725"/>
            <a:ext cx="3067500" cy="7680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e</a:t>
            </a:r>
            <a:r>
              <a:rPr lang="en-US" sz="1500" baseline="-25000"/>
              <a:t>0</a:t>
            </a:r>
            <a:r>
              <a:rPr lang="en-US" sz="1500">
                <a:solidFill>
                  <a:schemeClr val="dk1"/>
                </a:solidFill>
              </a:rPr>
              <a:t>: Michelle…married Barack</a:t>
            </a:r>
            <a:endParaRPr sz="1500">
              <a:solidFill>
                <a:schemeClr val="dk1"/>
              </a:solidFill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REFUTES</a:t>
            </a:r>
            <a:endParaRPr sz="1500" b="1" baseline="-25000"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549" name="Google Shape;549;p48"/>
          <p:cNvCxnSpPr/>
          <p:nvPr/>
        </p:nvCxnSpPr>
        <p:spPr>
          <a:xfrm rot="10800000" flipH="1">
            <a:off x="3634984" y="3565510"/>
            <a:ext cx="10200" cy="243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50" name="Google Shape;550;p48"/>
          <p:cNvCxnSpPr/>
          <p:nvPr/>
        </p:nvCxnSpPr>
        <p:spPr>
          <a:xfrm rot="10800000">
            <a:off x="6824267" y="4278931"/>
            <a:ext cx="7200" cy="573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51" name="Google Shape;551;p48"/>
          <p:cNvCxnSpPr/>
          <p:nvPr/>
        </p:nvCxnSpPr>
        <p:spPr>
          <a:xfrm rot="10800000" flipH="1">
            <a:off x="7339467" y="4278931"/>
            <a:ext cx="6300" cy="573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52" name="Google Shape;552;p48"/>
          <p:cNvCxnSpPr/>
          <p:nvPr/>
        </p:nvCxnSpPr>
        <p:spPr>
          <a:xfrm rot="10800000" flipH="1">
            <a:off x="5815467" y="4278931"/>
            <a:ext cx="12000" cy="573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53" name="Google Shape;553;p48"/>
          <p:cNvCxnSpPr>
            <a:stCxn id="543" idx="1"/>
            <a:endCxn id="547" idx="3"/>
          </p:cNvCxnSpPr>
          <p:nvPr/>
        </p:nvCxnSpPr>
        <p:spPr>
          <a:xfrm flipH="1">
            <a:off x="4996051" y="3418133"/>
            <a:ext cx="612300" cy="786300"/>
          </a:xfrm>
          <a:prstGeom prst="bentConnector3">
            <a:avLst>
              <a:gd name="adj1" fmla="val 50006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54" name="Google Shape;554;p48"/>
          <p:cNvSpPr txBox="1">
            <a:spLocks noGrp="1"/>
          </p:cNvSpPr>
          <p:nvPr>
            <p:ph type="title"/>
          </p:nvPr>
        </p:nvSpPr>
        <p:spPr>
          <a:xfrm>
            <a:off x="554133" y="593367"/>
            <a:ext cx="15147600" cy="76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Methods: Pointer Network</a:t>
            </a:r>
            <a:endParaRPr/>
          </a:p>
        </p:txBody>
      </p:sp>
      <p:sp>
        <p:nvSpPr>
          <p:cNvPr id="555" name="Google Shape;555;p48"/>
          <p:cNvSpPr txBox="1">
            <a:spLocks noGrp="1"/>
          </p:cNvSpPr>
          <p:nvPr>
            <p:ph type="ftr" idx="4294967295"/>
          </p:nvPr>
        </p:nvSpPr>
        <p:spPr>
          <a:xfrm>
            <a:off x="642900" y="6214050"/>
            <a:ext cx="10906200" cy="656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666666"/>
                </a:solidFill>
              </a:rPr>
              <a:t>DeSePtion: Dual Sequence Prediction and Adversarial Examples for Improved Fact-Checking. </a:t>
            </a:r>
            <a:endParaRPr>
              <a:solidFill>
                <a:srgbClr val="666666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666666"/>
                </a:solidFill>
              </a:rPr>
              <a:t>Hidey</a:t>
            </a:r>
            <a:r>
              <a:rPr lang="en-US">
                <a:solidFill>
                  <a:srgbClr val="666666"/>
                </a:solidFill>
              </a:rPr>
              <a:t>, Chakrabarty, Alhindi, Varia, Krstovski, Diab, Muresan. ACL. 2020.</a:t>
            </a:r>
            <a:endParaRPr>
              <a:solidFill>
                <a:srgbClr val="666666"/>
              </a:solidFill>
            </a:endParaRPr>
          </a:p>
        </p:txBody>
      </p:sp>
      <p:cxnSp>
        <p:nvCxnSpPr>
          <p:cNvPr id="556" name="Google Shape;556;p48"/>
          <p:cNvCxnSpPr>
            <a:stCxn id="546" idx="0"/>
          </p:cNvCxnSpPr>
          <p:nvPr/>
        </p:nvCxnSpPr>
        <p:spPr>
          <a:xfrm rot="-5400000">
            <a:off x="5016975" y="466875"/>
            <a:ext cx="461700" cy="35898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57" name="Google Shape;557;p48"/>
          <p:cNvSpPr/>
          <p:nvPr/>
        </p:nvSpPr>
        <p:spPr>
          <a:xfrm>
            <a:off x="7244189" y="1870450"/>
            <a:ext cx="4098000" cy="334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Post-processing for temporal reasoning</a:t>
            </a:r>
            <a:endParaRPr sz="16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49"/>
          <p:cNvSpPr txBox="1">
            <a:spLocks noGrp="1"/>
          </p:cNvSpPr>
          <p:nvPr>
            <p:ph type="title"/>
          </p:nvPr>
        </p:nvSpPr>
        <p:spPr>
          <a:xfrm>
            <a:off x="554133" y="593367"/>
            <a:ext cx="15147600" cy="76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Methods: Temporal Post-processing</a:t>
            </a:r>
            <a:endParaRPr/>
          </a:p>
        </p:txBody>
      </p:sp>
      <p:sp>
        <p:nvSpPr>
          <p:cNvPr id="563" name="Google Shape;563;p49"/>
          <p:cNvSpPr txBox="1">
            <a:spLocks noGrp="1"/>
          </p:cNvSpPr>
          <p:nvPr>
            <p:ph type="body" idx="1"/>
          </p:nvPr>
        </p:nvSpPr>
        <p:spPr>
          <a:xfrm>
            <a:off x="1213333" y="1536633"/>
            <a:ext cx="8744100" cy="455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AutoNum type="arabicPeriod"/>
            </a:pPr>
            <a:r>
              <a:rPr lang="en-US"/>
              <a:t>Extract with Open IE and normalize:</a:t>
            </a: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The Latvian Soviet Socialist Republic was a republic of the Soviet Union </a:t>
            </a:r>
            <a:r>
              <a:rPr lang="en-US" b="1"/>
              <a:t>3 years after 2009</a:t>
            </a:r>
            <a:r>
              <a:rPr lang="en-US"/>
              <a:t>.</a:t>
            </a:r>
            <a:endParaRPr b="1"/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b="1"/>
          </a:p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AutoNum type="arabicPeriod"/>
            </a:pPr>
            <a:r>
              <a:rPr lang="en-US"/>
              <a:t>Compare only dates in retrieved evidence:</a:t>
            </a:r>
            <a:endParaRPr/>
          </a:p>
          <a:p>
            <a:pPr marL="0" lvl="0" indent="45720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The Soviet Union … existed </a:t>
            </a:r>
            <a:r>
              <a:rPr lang="en-US" b="1"/>
              <a:t>from 1922 to 1991</a:t>
            </a:r>
            <a:r>
              <a:rPr lang="en-US"/>
              <a:t>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50"/>
          <p:cNvSpPr txBox="1">
            <a:spLocks noGrp="1"/>
          </p:cNvSpPr>
          <p:nvPr>
            <p:ph type="title"/>
          </p:nvPr>
        </p:nvSpPr>
        <p:spPr>
          <a:xfrm>
            <a:off x="554133" y="593367"/>
            <a:ext cx="15147600" cy="76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Evaluation: Data</a:t>
            </a:r>
            <a:endParaRPr/>
          </a:p>
        </p:txBody>
      </p:sp>
      <p:pic>
        <p:nvPicPr>
          <p:cNvPr id="569" name="Google Shape;569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0450" y="1565175"/>
            <a:ext cx="8214576" cy="507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51"/>
          <p:cNvSpPr txBox="1">
            <a:spLocks noGrp="1"/>
          </p:cNvSpPr>
          <p:nvPr>
            <p:ph type="title"/>
          </p:nvPr>
        </p:nvSpPr>
        <p:spPr>
          <a:xfrm>
            <a:off x="554133" y="593367"/>
            <a:ext cx="15147600" cy="76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Evaluation: Methods</a:t>
            </a:r>
            <a:endParaRPr/>
          </a:p>
        </p:txBody>
      </p:sp>
      <p:pic>
        <p:nvPicPr>
          <p:cNvPr id="575" name="Google Shape;575;p51" title="Performance by System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2025" y="1356867"/>
            <a:ext cx="8403774" cy="51963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52"/>
          <p:cNvSpPr txBox="1">
            <a:spLocks noGrp="1"/>
          </p:cNvSpPr>
          <p:nvPr>
            <p:ph type="title"/>
          </p:nvPr>
        </p:nvSpPr>
        <p:spPr>
          <a:xfrm>
            <a:off x="554133" y="593367"/>
            <a:ext cx="15147600" cy="76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Evaluation: Methods</a:t>
            </a:r>
            <a:endParaRPr/>
          </a:p>
        </p:txBody>
      </p:sp>
      <p:pic>
        <p:nvPicPr>
          <p:cNvPr id="581" name="Google Shape;581;p52" title="Performance by System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6925" y="1356867"/>
            <a:ext cx="8403774" cy="51963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pic>
        <p:nvPicPr>
          <p:cNvPr id="2" name="Picture 1" descr="Screen Shot 2020-11-06 at 12.33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3572"/>
            <a:ext cx="99568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328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5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Evaluation: Attack Types</a:t>
            </a:r>
            <a:endParaRPr/>
          </a:p>
        </p:txBody>
      </p:sp>
      <p:sp>
        <p:nvSpPr>
          <p:cNvPr id="588" name="Google Shape;588;p5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50</a:t>
            </a:fld>
            <a:endParaRPr/>
          </a:p>
        </p:txBody>
      </p:sp>
      <p:pic>
        <p:nvPicPr>
          <p:cNvPr id="589" name="Google Shape;589;p53" title="Performance by Attack Typ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1975" y="1443317"/>
            <a:ext cx="8403774" cy="51963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5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Evaluation: Attack Types</a:t>
            </a:r>
            <a:endParaRPr/>
          </a:p>
        </p:txBody>
      </p:sp>
      <p:sp>
        <p:nvSpPr>
          <p:cNvPr id="596" name="Google Shape;596;p5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51</a:t>
            </a:fld>
            <a:endParaRPr/>
          </a:p>
        </p:txBody>
      </p:sp>
      <p:pic>
        <p:nvPicPr>
          <p:cNvPr id="597" name="Google Shape;597;p54" title="Performance by Attack Typ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2250" y="1460967"/>
            <a:ext cx="8403774" cy="51963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5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Evaluation: Qualitative Analysis</a:t>
            </a:r>
            <a:endParaRPr/>
          </a:p>
        </p:txBody>
      </p:sp>
      <p:sp>
        <p:nvSpPr>
          <p:cNvPr id="604" name="Google Shape;604;p5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Baseline:</a:t>
            </a:r>
            <a:endParaRPr sz="36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Honeymoon is a major-label record by Elizabeth Woolridge Grant.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[Honeymoon] [Lana del Rey]</a:t>
            </a:r>
            <a:endParaRPr b="1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SUPPORTS</a:t>
            </a:r>
            <a:endParaRPr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5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52</a:t>
            </a:fld>
            <a:endParaRPr/>
          </a:p>
        </p:txBody>
      </p:sp>
      <p:sp>
        <p:nvSpPr>
          <p:cNvPr id="606" name="Google Shape;606;p55"/>
          <p:cNvSpPr/>
          <p:nvPr/>
        </p:nvSpPr>
        <p:spPr>
          <a:xfrm>
            <a:off x="4590575" y="3513025"/>
            <a:ext cx="1159800" cy="763500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55"/>
          <p:cNvSpPr txBox="1"/>
          <p:nvPr/>
        </p:nvSpPr>
        <p:spPr>
          <a:xfrm>
            <a:off x="6729222" y="3351925"/>
            <a:ext cx="869400" cy="9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b="1">
                <a:solidFill>
                  <a:srgbClr val="00FF0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✓</a:t>
            </a:r>
            <a:endParaRPr sz="5600" b="1">
              <a:solidFill>
                <a:srgbClr val="00FF00"/>
              </a:solidFill>
            </a:endParaRPr>
          </a:p>
        </p:txBody>
      </p:sp>
      <p:sp>
        <p:nvSpPr>
          <p:cNvPr id="608" name="Google Shape;608;p55"/>
          <p:cNvSpPr txBox="1"/>
          <p:nvPr/>
        </p:nvSpPr>
        <p:spPr>
          <a:xfrm>
            <a:off x="5661297" y="4779350"/>
            <a:ext cx="869400" cy="9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b="1">
                <a:solidFill>
                  <a:srgbClr val="00FF0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✓</a:t>
            </a:r>
            <a:endParaRPr sz="5600" b="1">
              <a:solidFill>
                <a:srgbClr val="00FF00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5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Evaluation: Qualitative Analysis</a:t>
            </a:r>
            <a:endParaRPr/>
          </a:p>
        </p:txBody>
      </p:sp>
      <p:sp>
        <p:nvSpPr>
          <p:cNvPr id="615" name="Google Shape;615;p5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Our System:</a:t>
            </a:r>
            <a:endParaRPr sz="36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Honeymoon is a major-label record by Elizabeth Woolridge Grant.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[Honeymoon (Lana del Rey album)] [Lana del Rey]</a:t>
            </a:r>
            <a:endParaRPr b="1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SUPPORTS</a:t>
            </a:r>
            <a:endParaRPr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5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53</a:t>
            </a:fld>
            <a:endParaRPr/>
          </a:p>
        </p:txBody>
      </p:sp>
      <p:sp>
        <p:nvSpPr>
          <p:cNvPr id="617" name="Google Shape;617;p56"/>
          <p:cNvSpPr txBox="1"/>
          <p:nvPr/>
        </p:nvSpPr>
        <p:spPr>
          <a:xfrm>
            <a:off x="8339072" y="3351925"/>
            <a:ext cx="869400" cy="9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b="1">
                <a:solidFill>
                  <a:srgbClr val="00FF0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✓</a:t>
            </a:r>
            <a:endParaRPr sz="5600" b="1">
              <a:solidFill>
                <a:srgbClr val="00FF00"/>
              </a:solidFill>
            </a:endParaRPr>
          </a:p>
        </p:txBody>
      </p:sp>
      <p:sp>
        <p:nvSpPr>
          <p:cNvPr id="618" name="Google Shape;618;p56"/>
          <p:cNvSpPr txBox="1"/>
          <p:nvPr/>
        </p:nvSpPr>
        <p:spPr>
          <a:xfrm>
            <a:off x="5661297" y="4779350"/>
            <a:ext cx="869400" cy="9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b="1">
                <a:solidFill>
                  <a:srgbClr val="00FF0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✓</a:t>
            </a:r>
            <a:endParaRPr sz="5600" b="1">
              <a:solidFill>
                <a:srgbClr val="00FF00"/>
              </a:solidFill>
            </a:endParaRPr>
          </a:p>
        </p:txBody>
      </p:sp>
      <p:sp>
        <p:nvSpPr>
          <p:cNvPr id="619" name="Google Shape;619;p56"/>
          <p:cNvSpPr txBox="1"/>
          <p:nvPr/>
        </p:nvSpPr>
        <p:spPr>
          <a:xfrm>
            <a:off x="4791897" y="3351925"/>
            <a:ext cx="869400" cy="9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b="1">
                <a:solidFill>
                  <a:srgbClr val="00FF0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✓</a:t>
            </a:r>
            <a:endParaRPr sz="5600" b="1">
              <a:solidFill>
                <a:srgbClr val="00FF00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5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Evaluation: Qualitative Analysis</a:t>
            </a:r>
            <a:endParaRPr/>
          </a:p>
        </p:txBody>
      </p:sp>
      <p:sp>
        <p:nvSpPr>
          <p:cNvPr id="626" name="Google Shape;626;p5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Baseline: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MVP of the 1976 Canada Cup tournament was born before the tournament was first held.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[Bobby Orr] [World Cup of Hockey] [Canada Cup]</a:t>
            </a:r>
            <a:endParaRPr b="1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REFUTES</a:t>
            </a:r>
            <a:endParaRPr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5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54</a:t>
            </a:fld>
            <a:endParaRPr/>
          </a:p>
        </p:txBody>
      </p:sp>
      <p:sp>
        <p:nvSpPr>
          <p:cNvPr id="628" name="Google Shape;628;p57"/>
          <p:cNvSpPr/>
          <p:nvPr/>
        </p:nvSpPr>
        <p:spPr>
          <a:xfrm>
            <a:off x="5516100" y="3577425"/>
            <a:ext cx="1159800" cy="763500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57"/>
          <p:cNvSpPr/>
          <p:nvPr/>
        </p:nvSpPr>
        <p:spPr>
          <a:xfrm>
            <a:off x="8155875" y="3577425"/>
            <a:ext cx="1159800" cy="763500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57"/>
          <p:cNvSpPr/>
          <p:nvPr/>
        </p:nvSpPr>
        <p:spPr>
          <a:xfrm>
            <a:off x="5516050" y="4976925"/>
            <a:ext cx="1159800" cy="763500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57"/>
          <p:cNvSpPr txBox="1"/>
          <p:nvPr/>
        </p:nvSpPr>
        <p:spPr>
          <a:xfrm>
            <a:off x="3166722" y="3420675"/>
            <a:ext cx="869400" cy="9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b="1">
                <a:solidFill>
                  <a:srgbClr val="00FF0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✓</a:t>
            </a:r>
            <a:endParaRPr sz="5600" b="1">
              <a:solidFill>
                <a:srgbClr val="00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5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Evaluation: Qualitative Analysis</a:t>
            </a:r>
            <a:endParaRPr/>
          </a:p>
        </p:txBody>
      </p:sp>
      <p:sp>
        <p:nvSpPr>
          <p:cNvPr id="638" name="Google Shape;638;p5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Our System: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MVP of the 1976 Canada Cup tournament was born before the tournament was first held.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[Bobby Orr] [1976 Canada Cup]</a:t>
            </a:r>
            <a:endParaRPr b="1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NOT ENOUGH INFO</a:t>
            </a:r>
            <a:endParaRPr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5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55</a:t>
            </a:fld>
            <a:endParaRPr/>
          </a:p>
        </p:txBody>
      </p:sp>
      <p:sp>
        <p:nvSpPr>
          <p:cNvPr id="640" name="Google Shape;640;p58"/>
          <p:cNvSpPr/>
          <p:nvPr/>
        </p:nvSpPr>
        <p:spPr>
          <a:xfrm>
            <a:off x="5516050" y="4976925"/>
            <a:ext cx="1159800" cy="763500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58"/>
          <p:cNvSpPr txBox="1"/>
          <p:nvPr/>
        </p:nvSpPr>
        <p:spPr>
          <a:xfrm>
            <a:off x="4385922" y="3420675"/>
            <a:ext cx="869400" cy="9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b="1">
                <a:solidFill>
                  <a:srgbClr val="00FF0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✓</a:t>
            </a:r>
            <a:endParaRPr sz="5600" b="1">
              <a:solidFill>
                <a:srgbClr val="00FF00"/>
              </a:solidFill>
            </a:endParaRPr>
          </a:p>
        </p:txBody>
      </p:sp>
      <p:sp>
        <p:nvSpPr>
          <p:cNvPr id="642" name="Google Shape;642;p58"/>
          <p:cNvSpPr txBox="1"/>
          <p:nvPr/>
        </p:nvSpPr>
        <p:spPr>
          <a:xfrm>
            <a:off x="6675847" y="3420675"/>
            <a:ext cx="869400" cy="9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b="1">
                <a:solidFill>
                  <a:srgbClr val="00FF0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✓</a:t>
            </a:r>
            <a:endParaRPr sz="5600" b="1">
              <a:solidFill>
                <a:srgbClr val="00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5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Questions?</a:t>
            </a:r>
            <a:endParaRPr/>
          </a:p>
        </p:txBody>
      </p:sp>
      <p:sp>
        <p:nvSpPr>
          <p:cNvPr id="649" name="Google Shape;649;p5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Come join our discussion slot(s):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/>
              <a:t>Wednesday July 8, 2020 14B NLP Applications-11 18:00 UTC+0</a:t>
            </a:r>
            <a:endParaRPr sz="24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/>
              <a:t>Wednesday July 8, 2020 15B NLP Applications-12 21:00 UTC+0</a:t>
            </a:r>
            <a:endParaRPr sz="2400"/>
          </a:p>
        </p:txBody>
      </p:sp>
      <p:sp>
        <p:nvSpPr>
          <p:cNvPr id="650" name="Google Shape;650;p5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56</a:t>
            </a:fld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6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6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6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57</a:t>
            </a:fld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61"/>
          <p:cNvSpPr txBox="1">
            <a:spLocks noGrp="1"/>
          </p:cNvSpPr>
          <p:nvPr>
            <p:ph type="title"/>
          </p:nvPr>
        </p:nvSpPr>
        <p:spPr>
          <a:xfrm>
            <a:off x="554133" y="593367"/>
            <a:ext cx="15147600" cy="76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Evaluation: Ablation</a:t>
            </a:r>
            <a:endParaRPr/>
          </a:p>
        </p:txBody>
      </p:sp>
      <p:graphicFrame>
        <p:nvGraphicFramePr>
          <p:cNvPr id="664" name="Google Shape;664;p61"/>
          <p:cNvGraphicFramePr/>
          <p:nvPr/>
        </p:nvGraphicFramePr>
        <p:xfrm>
          <a:off x="1270000" y="1905000"/>
          <a:ext cx="9651975" cy="2666800"/>
        </p:xfrm>
        <a:graphic>
          <a:graphicData uri="http://schemas.openxmlformats.org/drawingml/2006/table">
            <a:tbl>
              <a:tblPr>
                <a:noFill/>
                <a:tableStyleId>{C4DA35E8-B8F2-405A-B750-2CD588151693}</a:tableStyleId>
              </a:tblPr>
              <a:tblGrid>
                <a:gridCol w="3217325"/>
                <a:gridCol w="3217325"/>
                <a:gridCol w="3217325"/>
              </a:tblGrid>
              <a:tr h="508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System</a:t>
                      </a:r>
                      <a:endParaRPr sz="1900"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FEVER 1.0 Dev</a:t>
                      </a:r>
                      <a:endParaRPr sz="1900"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FEVER 2.0 Dev</a:t>
                      </a:r>
                      <a:endParaRPr sz="1900"/>
                    </a:p>
                  </a:txBody>
                  <a:tcPr marL="91425" marR="91425" marT="121900" marB="121900"/>
                </a:tc>
              </a:tr>
              <a:tr h="508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/>
                        <a:t>Builders</a:t>
                      </a:r>
                      <a:endParaRPr sz="1900" b="1"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69.2</a:t>
                      </a:r>
                      <a:endParaRPr sz="1900"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36.2</a:t>
                      </a:r>
                      <a:endParaRPr sz="1900"/>
                    </a:p>
                  </a:txBody>
                  <a:tcPr marL="91425" marR="91425" marT="121900" marB="121900"/>
                </a:tc>
              </a:tr>
              <a:tr h="508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Ptr+rel.seq.loss</a:t>
                      </a:r>
                      <a:endParaRPr sz="1900"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73.17</a:t>
                      </a:r>
                      <a:endParaRPr sz="1900"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39.86</a:t>
                      </a:r>
                      <a:endParaRPr sz="1900"/>
                    </a:p>
                  </a:txBody>
                  <a:tcPr marL="91425" marR="91425" marT="121900" marB="121900"/>
                </a:tc>
              </a:tr>
              <a:tr h="508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    +doc. rank</a:t>
                      </a:r>
                      <a:endParaRPr sz="1900"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-</a:t>
                      </a:r>
                      <a:endParaRPr sz="1900"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41.91</a:t>
                      </a:r>
                      <a:endParaRPr sz="1900"/>
                    </a:p>
                  </a:txBody>
                  <a:tcPr marL="91425" marR="91425" marT="121900" marB="121900"/>
                </a:tc>
              </a:tr>
              <a:tr h="508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    +dateProc </a:t>
                      </a:r>
                      <a:r>
                        <a:rPr lang="en-US" sz="1900" b="1"/>
                        <a:t>(Fixers)</a:t>
                      </a:r>
                      <a:endParaRPr sz="1900" b="1"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-</a:t>
                      </a:r>
                      <a:endParaRPr sz="1900"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43.36</a:t>
                      </a:r>
                      <a:endParaRPr sz="1900"/>
                    </a:p>
                  </a:txBody>
                  <a:tcPr marL="91425" marR="91425" marT="121900" marB="121900"/>
                </a:tc>
              </a:tr>
            </a:tbl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62"/>
          <p:cNvSpPr txBox="1">
            <a:spLocks noGrp="1"/>
          </p:cNvSpPr>
          <p:nvPr>
            <p:ph type="title"/>
          </p:nvPr>
        </p:nvSpPr>
        <p:spPr>
          <a:xfrm>
            <a:off x="554133" y="593367"/>
            <a:ext cx="15147600" cy="76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Evaluation: Data</a:t>
            </a:r>
            <a:endParaRPr/>
          </a:p>
        </p:txBody>
      </p:sp>
      <p:graphicFrame>
        <p:nvGraphicFramePr>
          <p:cNvPr id="670" name="Google Shape;670;p62"/>
          <p:cNvGraphicFramePr/>
          <p:nvPr/>
        </p:nvGraphicFramePr>
        <p:xfrm>
          <a:off x="1270000" y="2159000"/>
          <a:ext cx="7239000" cy="3950690"/>
        </p:xfrm>
        <a:graphic>
          <a:graphicData uri="http://schemas.openxmlformats.org/drawingml/2006/table">
            <a:tbl>
              <a:tblPr>
                <a:noFill/>
                <a:tableStyleId>{C4DA35E8-B8F2-405A-B750-2CD588151693}</a:tableStyleId>
              </a:tblPr>
              <a:tblGrid>
                <a:gridCol w="2861425"/>
                <a:gridCol w="1964575"/>
                <a:gridCol w="2413000"/>
              </a:tblGrid>
              <a:tr h="508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Team</a:t>
                      </a:r>
                      <a:endParaRPr sz="1900"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#</a:t>
                      </a:r>
                      <a:endParaRPr sz="1900"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Potency</a:t>
                      </a:r>
                      <a:endParaRPr sz="1900"/>
                    </a:p>
                  </a:txBody>
                  <a:tcPr marL="91425" marR="91425" marT="121900" marB="121900"/>
                </a:tc>
              </a:tr>
              <a:tr h="508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 Baseline</a:t>
                      </a:r>
                      <a:endParaRPr sz="1900"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498</a:t>
                      </a:r>
                      <a:endParaRPr sz="1900"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49.68</a:t>
                      </a:r>
                      <a:endParaRPr sz="1900"/>
                    </a:p>
                  </a:txBody>
                  <a:tcPr marL="91425" marR="91425" marT="121900" marB="121900"/>
                </a:tc>
              </a:tr>
              <a:tr h="508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 Kim and Allen (2019)</a:t>
                      </a:r>
                      <a:endParaRPr sz="1900"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102</a:t>
                      </a:r>
                      <a:endParaRPr sz="1900"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51.54</a:t>
                      </a:r>
                      <a:endParaRPr sz="1900"/>
                    </a:p>
                  </a:txBody>
                  <a:tcPr marL="91425" marR="91425" marT="121900" marB="121900"/>
                </a:tc>
              </a:tr>
              <a:tr h="508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>
                          <a:solidFill>
                            <a:srgbClr val="0000FF"/>
                          </a:solidFill>
                        </a:rPr>
                        <a:t>Ours</a:t>
                      </a:r>
                      <a:endParaRPr sz="19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501</a:t>
                      </a:r>
                      <a:endParaRPr sz="1900"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55.79</a:t>
                      </a:r>
                      <a:endParaRPr sz="1900"/>
                    </a:p>
                  </a:txBody>
                  <a:tcPr marL="91425" marR="91425" marT="121900" marB="121900"/>
                </a:tc>
              </a:tr>
              <a:tr h="508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 Niewinski et al. (2019)</a:t>
                      </a:r>
                      <a:endParaRPr sz="1900"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79</a:t>
                      </a:r>
                      <a:endParaRPr sz="1900"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66.83</a:t>
                      </a:r>
                      <a:endParaRPr sz="1900"/>
                    </a:p>
                  </a:txBody>
                  <a:tcPr marL="91425" marR="91425" marT="121900" marB="121900"/>
                </a:tc>
              </a:tr>
              <a:tr h="508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/>
                        <a:t>Multi-hop</a:t>
                      </a:r>
                      <a:endParaRPr sz="1900" b="1"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188</a:t>
                      </a:r>
                      <a:endParaRPr sz="1900"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/>
                        <a:t>90.34</a:t>
                      </a:r>
                      <a:endParaRPr sz="1900" b="1"/>
                    </a:p>
                  </a:txBody>
                  <a:tcPr marL="91425" marR="91425" marT="121900" marB="121900"/>
                </a:tc>
              </a:tr>
              <a:tr h="508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/>
                        <a:t>Multi-hop Temporal</a:t>
                      </a:r>
                      <a:endParaRPr sz="1900" b="1"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55</a:t>
                      </a:r>
                      <a:endParaRPr sz="1900"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/>
                        <a:t>98</a:t>
                      </a:r>
                      <a:endParaRPr sz="1900" b="1"/>
                    </a:p>
                  </a:txBody>
                  <a:tcPr marL="91425" marR="91425" marT="121900" marB="121900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2" name="Picture 1" descr="Screen Shot 2020-11-06 at 12.33.2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86" y="663034"/>
            <a:ext cx="9753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810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63"/>
          <p:cNvSpPr txBox="1">
            <a:spLocks noGrp="1"/>
          </p:cNvSpPr>
          <p:nvPr>
            <p:ph type="title"/>
          </p:nvPr>
        </p:nvSpPr>
        <p:spPr>
          <a:xfrm>
            <a:off x="554133" y="593367"/>
            <a:ext cx="15147600" cy="76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Evaluation: Methods</a:t>
            </a:r>
            <a:endParaRPr/>
          </a:p>
        </p:txBody>
      </p:sp>
      <p:graphicFrame>
        <p:nvGraphicFramePr>
          <p:cNvPr id="676" name="Google Shape;676;p63"/>
          <p:cNvGraphicFramePr/>
          <p:nvPr/>
        </p:nvGraphicFramePr>
        <p:xfrm>
          <a:off x="1270000" y="1905000"/>
          <a:ext cx="9651975" cy="4266880"/>
        </p:xfrm>
        <a:graphic>
          <a:graphicData uri="http://schemas.openxmlformats.org/drawingml/2006/table">
            <a:tbl>
              <a:tblPr>
                <a:noFill/>
                <a:tableStyleId>{C4DA35E8-B8F2-405A-B750-2CD588151693}</a:tableStyleId>
              </a:tblPr>
              <a:tblGrid>
                <a:gridCol w="3217325"/>
                <a:gridCol w="3217325"/>
                <a:gridCol w="3217325"/>
              </a:tblGrid>
              <a:tr h="508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Team</a:t>
                      </a:r>
                      <a:endParaRPr sz="1900"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FEVER 1.0</a:t>
                      </a:r>
                      <a:endParaRPr sz="1900"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FEVER 2.0</a:t>
                      </a:r>
                      <a:endParaRPr sz="1900"/>
                    </a:p>
                  </a:txBody>
                  <a:tcPr marL="91425" marR="91425" marT="121900" marB="121900"/>
                </a:tc>
              </a:tr>
              <a:tr h="508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Athene</a:t>
                      </a:r>
                      <a:endParaRPr sz="1900"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61.58</a:t>
                      </a:r>
                      <a:endParaRPr sz="1900"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25.35</a:t>
                      </a:r>
                      <a:endParaRPr sz="1900"/>
                    </a:p>
                  </a:txBody>
                  <a:tcPr marL="91425" marR="91425" marT="121900" marB="121900"/>
                </a:tc>
              </a:tr>
              <a:tr h="508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UNC</a:t>
                      </a:r>
                      <a:endParaRPr sz="1900"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64.21</a:t>
                      </a:r>
                      <a:endParaRPr sz="1900"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30.47</a:t>
                      </a:r>
                      <a:endParaRPr sz="1900"/>
                    </a:p>
                  </a:txBody>
                  <a:tcPr marL="91425" marR="91425" marT="121900" marB="121900"/>
                </a:tc>
              </a:tr>
              <a:tr h="508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/>
                        <a:t>Our Baseline - RL</a:t>
                      </a:r>
                      <a:endParaRPr sz="1900" b="1"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67.08</a:t>
                      </a:r>
                      <a:endParaRPr sz="1900"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32.92</a:t>
                      </a:r>
                      <a:endParaRPr sz="1900"/>
                    </a:p>
                  </a:txBody>
                  <a:tcPr marL="91425" marR="91425" marT="121900" marB="121900"/>
                </a:tc>
              </a:tr>
              <a:tr h="508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Dominiks</a:t>
                      </a:r>
                      <a:endParaRPr sz="1900"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solidFill>
                            <a:srgbClr val="0000FF"/>
                          </a:solidFill>
                        </a:rPr>
                        <a:t>68.46</a:t>
                      </a:r>
                      <a:endParaRPr sz="1900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35.82</a:t>
                      </a:r>
                      <a:endParaRPr sz="1900"/>
                    </a:p>
                  </a:txBody>
                  <a:tcPr marL="91425" marR="91425" marT="121900" marB="121900"/>
                </a:tc>
              </a:tr>
              <a:tr h="508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UCL MR</a:t>
                      </a:r>
                      <a:endParaRPr sz="1900"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62.52</a:t>
                      </a:r>
                      <a:endParaRPr sz="1900"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35.83</a:t>
                      </a:r>
                      <a:endParaRPr sz="1900"/>
                    </a:p>
                  </a:txBody>
                  <a:tcPr marL="91425" marR="91425" marT="121900" marB="121900"/>
                </a:tc>
              </a:tr>
              <a:tr h="508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/>
                        <a:t>Our System</a:t>
                      </a:r>
                      <a:endParaRPr sz="1900" b="1"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/>
                        <a:t>68.8</a:t>
                      </a:r>
                      <a:endParaRPr sz="1900" b="1"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solidFill>
                            <a:srgbClr val="0000FF"/>
                          </a:solidFill>
                        </a:rPr>
                        <a:t>36.61</a:t>
                      </a:r>
                      <a:endParaRPr sz="1900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121900" marB="121900"/>
                </a:tc>
              </a:tr>
              <a:tr h="508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Papelo</a:t>
                      </a:r>
                      <a:endParaRPr sz="1900"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57.36</a:t>
                      </a:r>
                      <a:endParaRPr sz="1900"/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/>
                        <a:t>37.31</a:t>
                      </a:r>
                      <a:endParaRPr sz="1900" b="1"/>
                    </a:p>
                  </a:txBody>
                  <a:tcPr marL="91425" marR="91425" marT="121900" marB="121900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pic>
        <p:nvPicPr>
          <p:cNvPr id="2" name="Picture 1" descr="Screen Shot 2020-11-06 at 12.33.2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6275"/>
            <a:ext cx="9906000" cy="501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682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pic>
        <p:nvPicPr>
          <p:cNvPr id="2" name="Picture 1" descr="Screen Shot 2020-11-06 at 12.33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901"/>
            <a:ext cx="9753600" cy="5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15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pic>
        <p:nvPicPr>
          <p:cNvPr id="2" name="Picture 1" descr="Screen Shot 2020-11-06 at 12.33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11" y="582999"/>
            <a:ext cx="96901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15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2657</Words>
  <Application>Microsoft Macintosh PowerPoint</Application>
  <PresentationFormat>Custom</PresentationFormat>
  <Paragraphs>608</Paragraphs>
  <Slides>60</Slides>
  <Notes>60</Notes>
  <HiddenSlides>7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DeSePtion: Dual Sequence Prediction and Adversarial Examples for Improved Fact-Checking</vt:lpstr>
      <vt:lpstr>Motivation and Background</vt:lpstr>
      <vt:lpstr>Challenges</vt:lpstr>
      <vt:lpstr>Towards Addressing these Challenges</vt:lpstr>
      <vt:lpstr>Data</vt:lpstr>
      <vt:lpstr>Data</vt:lpstr>
      <vt:lpstr>Data: Adversarial Claims</vt:lpstr>
      <vt:lpstr>Data: Adversarial Claims</vt:lpstr>
      <vt:lpstr>Data: Adversarial Claims</vt:lpstr>
      <vt:lpstr>Data: Adversarial Claims</vt:lpstr>
      <vt:lpstr>Data: Adversarial Claims</vt:lpstr>
      <vt:lpstr>Data: Adversarial Claims</vt:lpstr>
      <vt:lpstr>Data: Adversarial Claims</vt:lpstr>
      <vt:lpstr>Data: Adversarial Claims</vt:lpstr>
      <vt:lpstr>Data: Adversarial Claims</vt:lpstr>
      <vt:lpstr>Data: Adversarial Claims</vt:lpstr>
      <vt:lpstr>Data: Adversarial Claims</vt:lpstr>
      <vt:lpstr>Data: Adversarial Claims</vt:lpstr>
      <vt:lpstr>Data: Adversarial Claims</vt:lpstr>
      <vt:lpstr>Data: Adversarial Claims</vt:lpstr>
      <vt:lpstr>Evaluation: Data</vt:lpstr>
      <vt:lpstr>Evaluation: Data</vt:lpstr>
      <vt:lpstr>Evaluation: Data</vt:lpstr>
      <vt:lpstr>Evaluation: Data</vt:lpstr>
      <vt:lpstr>Methods: Fact-Checking System</vt:lpstr>
      <vt:lpstr>Methods: Fact-Checking System</vt:lpstr>
      <vt:lpstr>Methods: Fact-Checking System</vt:lpstr>
      <vt:lpstr>Methods: Fact-Checking System</vt:lpstr>
      <vt:lpstr>Methods: Pointer Network</vt:lpstr>
      <vt:lpstr>Methods: Pointer Network</vt:lpstr>
      <vt:lpstr>Methods: Pointer Network</vt:lpstr>
      <vt:lpstr>Methods: Pointer Network</vt:lpstr>
      <vt:lpstr>Methods: Pointer Network</vt:lpstr>
      <vt:lpstr>Methods: Pointer Network</vt:lpstr>
      <vt:lpstr>Methods: Pointer Network</vt:lpstr>
      <vt:lpstr>Methods: Temporal Post-processing</vt:lpstr>
      <vt:lpstr>Evaluation: Data</vt:lpstr>
      <vt:lpstr>Evaluation: Methods</vt:lpstr>
      <vt:lpstr>Evaluation: Methods</vt:lpstr>
      <vt:lpstr>Evaluation: Attack Types</vt:lpstr>
      <vt:lpstr>Evaluation: Attack Types</vt:lpstr>
      <vt:lpstr>Evaluation: Qualitative Analysis</vt:lpstr>
      <vt:lpstr>Evaluation: Qualitative Analysis</vt:lpstr>
      <vt:lpstr>Evaluation: Qualitative Analysis</vt:lpstr>
      <vt:lpstr>Evaluation: Qualitative Analysis</vt:lpstr>
      <vt:lpstr>Questions?</vt:lpstr>
      <vt:lpstr>PowerPoint Presentation</vt:lpstr>
      <vt:lpstr>Evaluation: Ablation</vt:lpstr>
      <vt:lpstr>Evaluation: Data</vt:lpstr>
      <vt:lpstr>Evaluation: Methods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Blender Lab</cp:lastModifiedBy>
  <cp:revision>3</cp:revision>
  <dcterms:modified xsi:type="dcterms:W3CDTF">2020-11-06T18:41:14Z</dcterms:modified>
</cp:coreProperties>
</file>