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sldIdLst>
    <p:sldId id="460" r:id="rId2"/>
    <p:sldId id="463" r:id="rId3"/>
    <p:sldId id="521" r:id="rId4"/>
    <p:sldId id="472" r:id="rId5"/>
    <p:sldId id="520" r:id="rId6"/>
    <p:sldId id="543" r:id="rId7"/>
    <p:sldId id="544" r:id="rId8"/>
    <p:sldId id="545" r:id="rId9"/>
    <p:sldId id="529" r:id="rId10"/>
    <p:sldId id="547" r:id="rId11"/>
    <p:sldId id="548" r:id="rId12"/>
    <p:sldId id="549" r:id="rId13"/>
    <p:sldId id="522" r:id="rId14"/>
    <p:sldId id="533" r:id="rId15"/>
    <p:sldId id="546" r:id="rId16"/>
    <p:sldId id="528" r:id="rId17"/>
    <p:sldId id="530" r:id="rId18"/>
    <p:sldId id="541" r:id="rId19"/>
    <p:sldId id="531" r:id="rId20"/>
    <p:sldId id="532" r:id="rId21"/>
    <p:sldId id="542" r:id="rId22"/>
    <p:sldId id="540" r:id="rId23"/>
    <p:sldId id="523" r:id="rId24"/>
    <p:sldId id="526" r:id="rId25"/>
    <p:sldId id="539" r:id="rId26"/>
    <p:sldId id="534" r:id="rId27"/>
    <p:sldId id="535" r:id="rId28"/>
    <p:sldId id="536" r:id="rId29"/>
    <p:sldId id="537" r:id="rId30"/>
    <p:sldId id="538" r:id="rId31"/>
    <p:sldId id="527" r:id="rId32"/>
    <p:sldId id="550" r:id="rId33"/>
    <p:sldId id="551" r:id="rId34"/>
    <p:sldId id="552" r:id="rId35"/>
    <p:sldId id="554" r:id="rId36"/>
    <p:sldId id="555" r:id="rId37"/>
    <p:sldId id="556" r:id="rId38"/>
    <p:sldId id="557" r:id="rId39"/>
    <p:sldId id="558" r:id="rId40"/>
    <p:sldId id="559" r:id="rId41"/>
    <p:sldId id="576" r:id="rId42"/>
    <p:sldId id="577" r:id="rId43"/>
    <p:sldId id="578" r:id="rId44"/>
    <p:sldId id="579" r:id="rId45"/>
    <p:sldId id="580" r:id="rId46"/>
    <p:sldId id="581" r:id="rId47"/>
    <p:sldId id="582" r:id="rId48"/>
    <p:sldId id="583" r:id="rId49"/>
    <p:sldId id="584" r:id="rId50"/>
    <p:sldId id="586" r:id="rId51"/>
    <p:sldId id="587" r:id="rId52"/>
    <p:sldId id="588" r:id="rId53"/>
    <p:sldId id="589" r:id="rId54"/>
    <p:sldId id="590" r:id="rId55"/>
    <p:sldId id="591" r:id="rId5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8"/>
    <p:restoredTop sz="94643"/>
  </p:normalViewPr>
  <p:slideViewPr>
    <p:cSldViewPr>
      <p:cViewPr varScale="1">
        <p:scale>
          <a:sx n="143" d="100"/>
          <a:sy n="143" d="100"/>
        </p:scale>
        <p:origin x="-752"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Bonan\DATA_root\work\kbp_analysis\KBP.errors.tables.v1.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87284922717994"/>
          <c:y val="0.0345949065373604"/>
          <c:w val="0.897197433654127"/>
          <c:h val="0.525434635308292"/>
        </c:manualLayout>
      </c:layout>
      <c:barChart>
        <c:barDir val="col"/>
        <c:grouping val="clustered"/>
        <c:varyColors val="0"/>
        <c:ser>
          <c:idx val="0"/>
          <c:order val="0"/>
          <c:invertIfNegative val="0"/>
          <c:cat>
            <c:strRef>
              <c:f>Sheet2!$A$1:$A$10</c:f>
              <c:strCache>
                <c:ptCount val="10"/>
                <c:pt idx="0">
                  <c:v>inference</c:v>
                </c:pt>
                <c:pt idx="1">
                  <c:v>coreference</c:v>
                </c:pt>
                <c:pt idx="2">
                  <c:v>name tagging</c:v>
                </c:pt>
                <c:pt idx="3">
                  <c:v>slot definition ambiguity</c:v>
                </c:pt>
                <c:pt idx="4">
                  <c:v>Within-sentence IE</c:v>
                </c:pt>
                <c:pt idx="5">
                  <c:v>implicit arguments</c:v>
                </c:pt>
                <c:pt idx="6">
                  <c:v>annotation error</c:v>
                </c:pt>
                <c:pt idx="7">
                  <c:v>structured text</c:v>
                </c:pt>
                <c:pt idx="8">
                  <c:v>string variants</c:v>
                </c:pt>
                <c:pt idx="9">
                  <c:v>reasoning w/ article Info.</c:v>
                </c:pt>
              </c:strCache>
            </c:strRef>
          </c:cat>
          <c:val>
            <c:numRef>
              <c:f>Sheet2!$C$1:$C$10</c:f>
              <c:numCache>
                <c:formatCode>General</c:formatCode>
                <c:ptCount val="10"/>
                <c:pt idx="0">
                  <c:v>0.265402843601896</c:v>
                </c:pt>
                <c:pt idx="1">
                  <c:v>0.14218009478673</c:v>
                </c:pt>
                <c:pt idx="2">
                  <c:v>0.118483412322275</c:v>
                </c:pt>
                <c:pt idx="3">
                  <c:v>0.109004739336493</c:v>
                </c:pt>
                <c:pt idx="4">
                  <c:v>0.104265402843602</c:v>
                </c:pt>
                <c:pt idx="5">
                  <c:v>0.0853080568720379</c:v>
                </c:pt>
                <c:pt idx="6">
                  <c:v>0.0616113744075829</c:v>
                </c:pt>
                <c:pt idx="7">
                  <c:v>0.0616113744075829</c:v>
                </c:pt>
                <c:pt idx="8">
                  <c:v>0.037914691943128</c:v>
                </c:pt>
                <c:pt idx="9">
                  <c:v>0.014218009478673</c:v>
                </c:pt>
              </c:numCache>
            </c:numRef>
          </c:val>
        </c:ser>
        <c:dLbls>
          <c:showLegendKey val="0"/>
          <c:showVal val="0"/>
          <c:showCatName val="0"/>
          <c:showSerName val="0"/>
          <c:showPercent val="0"/>
          <c:showBubbleSize val="0"/>
        </c:dLbls>
        <c:gapWidth val="30"/>
        <c:overlap val="100"/>
        <c:axId val="-646197608"/>
        <c:axId val="-646905704"/>
      </c:barChart>
      <c:catAx>
        <c:axId val="-646197608"/>
        <c:scaling>
          <c:orientation val="minMax"/>
        </c:scaling>
        <c:delete val="0"/>
        <c:axPos val="b"/>
        <c:numFmt formatCode="General" sourceLinked="1"/>
        <c:majorTickMark val="out"/>
        <c:minorTickMark val="none"/>
        <c:tickLblPos val="nextTo"/>
        <c:crossAx val="-646905704"/>
        <c:crosses val="autoZero"/>
        <c:auto val="1"/>
        <c:lblAlgn val="ctr"/>
        <c:lblOffset val="100"/>
        <c:noMultiLvlLbl val="0"/>
      </c:catAx>
      <c:valAx>
        <c:axId val="-646905704"/>
        <c:scaling>
          <c:orientation val="minMax"/>
        </c:scaling>
        <c:delete val="0"/>
        <c:axPos val="l"/>
        <c:majorGridlines/>
        <c:numFmt formatCode="General" sourceLinked="1"/>
        <c:majorTickMark val="out"/>
        <c:minorTickMark val="none"/>
        <c:tickLblPos val="nextTo"/>
        <c:crossAx val="-646197608"/>
        <c:crosses val="autoZero"/>
        <c:crossBetween val="between"/>
      </c:valAx>
    </c:plotArea>
    <c:plotVisOnly val="1"/>
    <c:dispBlanksAs val="gap"/>
    <c:showDLblsOverMax val="0"/>
  </c:chart>
  <c:spPr>
    <a:noFill/>
    <a:ln>
      <a:noFill/>
    </a:ln>
  </c:spPr>
  <c:txPr>
    <a:bodyPr/>
    <a:lstStyle/>
    <a:p>
      <a:pPr>
        <a:defRPr sz="1400" b="1" i="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A3B6F699-F6EA-45EF-A251-8831DE3CDC5D}" type="datetimeFigureOut">
              <a:rPr lang="en-US" smtClean="0"/>
              <a:t>9/13/20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2D9F5FDD-0637-47F5-9986-3E70B6C2FE40}" type="slidenum">
              <a:rPr lang="en-US" smtClean="0"/>
              <a:t>‹#›</a:t>
            </a:fld>
            <a:endParaRPr lang="en-US"/>
          </a:p>
        </p:txBody>
      </p:sp>
    </p:spTree>
    <p:extLst>
      <p:ext uri="{BB962C8B-B14F-4D97-AF65-F5344CB8AC3E}">
        <p14:creationId xmlns:p14="http://schemas.microsoft.com/office/powerpoint/2010/main" val="75028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3</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404288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15</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201127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16</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2011279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17</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209991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18</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172931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19</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64968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20</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947567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21</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58385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22</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949505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23</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1763106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24</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173848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278BD-A0D0-4626-9441-07F33929CF10}" type="slidenum">
              <a:rPr lang="en-US" altLang="zh-CN"/>
              <a:pPr/>
              <a:t>4</a:t>
            </a:fld>
            <a:endParaRPr lang="en-US" altLang="zh-CN"/>
          </a:p>
        </p:txBody>
      </p:sp>
      <p:sp>
        <p:nvSpPr>
          <p:cNvPr id="2072578" name="Slide Image Placeholder 1"/>
          <p:cNvSpPr>
            <a:spLocks noGrp="1" noRot="1" noChangeAspect="1" noTextEdit="1"/>
          </p:cNvSpPr>
          <p:nvPr>
            <p:ph type="sldImg"/>
          </p:nvPr>
        </p:nvSpPr>
        <p:spPr>
          <a:xfrm>
            <a:off x="1117600" y="696913"/>
            <a:ext cx="4648200" cy="3486150"/>
          </a:xfrm>
          <a:ln/>
          <a:extLst>
            <a:ext uri="{909E8E84-426E-40dd-AFC4-6F175D3DCCD1}">
              <a14:hiddenFill xmlns:a14="http://schemas.microsoft.com/office/drawing/2010/main">
                <a:noFill/>
              </a14:hiddenFill>
            </a:ext>
          </a:extLst>
        </p:spPr>
      </p:sp>
      <p:sp>
        <p:nvSpPr>
          <p:cNvPr id="2072579" name="Notes Placeholder 2"/>
          <p:cNvSpPr>
            <a:spLocks noGrp="1"/>
          </p:cNvSpPr>
          <p:nvPr>
            <p:ph type="body" idx="1"/>
          </p:nvPr>
        </p:nvSpPr>
        <p:spPr/>
        <p:txBody>
          <a:bodyPr/>
          <a:lstStyle/>
          <a:p>
            <a:r>
              <a:rPr lang="en-US"/>
              <a:t>I can better decide if I know something about the two mentions, for instance by mapping each mention to their respective Wikipedia pages.</a:t>
            </a:r>
          </a:p>
          <a:p>
            <a:endParaRPr lang="en-SG"/>
          </a:p>
        </p:txBody>
      </p:sp>
      <p:sp>
        <p:nvSpPr>
          <p:cNvPr id="2072580" name="Slide Number Placeholder 3"/>
          <p:cNvSpPr txBox="1">
            <a:spLocks noGrp="1"/>
          </p:cNvSpPr>
          <p:nvPr/>
        </p:nvSpPr>
        <p:spPr bwMode="auto">
          <a:xfrm>
            <a:off x="3899396" y="8829121"/>
            <a:ext cx="2980924"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4" tIns="43722" rIns="87444" bIns="43722" anchor="b"/>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r" eaLnBrk="1" hangingPunct="1"/>
            <a:fld id="{39A4267F-A42E-49C6-A239-9D6CC3FB38E0}" type="slidenum">
              <a:rPr lang="en-SG" sz="1100">
                <a:cs typeface="Arial" pitchFamily="34" charset="0"/>
              </a:rPr>
              <a:pPr algn="r" eaLnBrk="1" hangingPunct="1"/>
              <a:t>4</a:t>
            </a:fld>
            <a:endParaRPr lang="en-SG" sz="110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EE6B2-AFFB-42DB-B2BE-842332E38D39}" type="slidenum">
              <a:rPr lang="en-US">
                <a:solidFill>
                  <a:prstClr val="black"/>
                </a:solidFill>
              </a:rPr>
              <a:pPr/>
              <a:t>25</a:t>
            </a:fld>
            <a:endParaRPr lang="en-US">
              <a:solidFill>
                <a:prstClr val="black"/>
              </a:solidFill>
            </a:endParaRPr>
          </a:p>
        </p:txBody>
      </p:sp>
      <p:sp>
        <p:nvSpPr>
          <p:cNvPr id="504834" name="Rectangle 2"/>
          <p:cNvSpPr>
            <a:spLocks noGrp="1" noRot="1" noChangeAspect="1" noChangeArrowheads="1" noTextEdit="1"/>
          </p:cNvSpPr>
          <p:nvPr>
            <p:ph type="sldImg"/>
          </p:nvPr>
        </p:nvSpPr>
        <p:spPr>
          <a:xfrm>
            <a:off x="1119188" y="696913"/>
            <a:ext cx="4648200" cy="3486150"/>
          </a:xfrm>
          <a:ln/>
        </p:spPr>
      </p:sp>
      <p:sp>
        <p:nvSpPr>
          <p:cNvPr id="504835" name="Rectangle 3"/>
          <p:cNvSpPr>
            <a:spLocks noGrp="1" noChangeArrowheads="1"/>
          </p:cNvSpPr>
          <p:nvPr>
            <p:ph type="body" idx="1"/>
          </p:nvPr>
        </p:nvSpPr>
        <p:spPr/>
        <p:txBody>
          <a:bodyPr/>
          <a:lstStyle/>
          <a:p>
            <a:pPr>
              <a:lnSpc>
                <a:spcPct val="80000"/>
              </a:lnSpc>
              <a:spcBef>
                <a:spcPct val="20000"/>
              </a:spcBef>
              <a:buClr>
                <a:schemeClr val="accent1"/>
              </a:buClr>
              <a:buSzPct val="65000"/>
              <a:buFont typeface="Wingdings" pitchFamily="2" charset="2"/>
              <a:buNone/>
            </a:pPr>
            <a:endParaRPr lang="zh-CN" altLang="en-US" sz="1100"/>
          </a:p>
        </p:txBody>
      </p:sp>
    </p:spTree>
    <p:extLst>
      <p:ext uri="{BB962C8B-B14F-4D97-AF65-F5344CB8AC3E}">
        <p14:creationId xmlns:p14="http://schemas.microsoft.com/office/powerpoint/2010/main" val="68413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17600" y="696913"/>
            <a:ext cx="4649788" cy="3486150"/>
          </a:xfrm>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endParaRPr lang="en-US" altLang="zh-CN" sz="1100" dirty="0" smtClean="0">
              <a:ea typeface="宋体" pitchFamily="2" charset="-122"/>
            </a:endParaRPr>
          </a:p>
        </p:txBody>
      </p:sp>
    </p:spTree>
    <p:extLst>
      <p:ext uri="{BB962C8B-B14F-4D97-AF65-F5344CB8AC3E}">
        <p14:creationId xmlns:p14="http://schemas.microsoft.com/office/powerpoint/2010/main" val="1547973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27</a:t>
            </a:fld>
            <a:endParaRPr lang="en-US" altLang="en-US" dirty="0">
              <a:solidFill>
                <a:prstClr val="black"/>
              </a:solidFill>
            </a:endParaRPr>
          </a:p>
        </p:txBody>
      </p:sp>
    </p:spTree>
    <p:extLst>
      <p:ext uri="{BB962C8B-B14F-4D97-AF65-F5344CB8AC3E}">
        <p14:creationId xmlns:p14="http://schemas.microsoft.com/office/powerpoint/2010/main" val="808740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28</a:t>
            </a:fld>
            <a:endParaRPr lang="en-US" altLang="en-US" dirty="0">
              <a:solidFill>
                <a:prstClr val="black"/>
              </a:solidFill>
            </a:endParaRPr>
          </a:p>
        </p:txBody>
      </p:sp>
    </p:spTree>
    <p:extLst>
      <p:ext uri="{BB962C8B-B14F-4D97-AF65-F5344CB8AC3E}">
        <p14:creationId xmlns:p14="http://schemas.microsoft.com/office/powerpoint/2010/main" val="1977923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29</a:t>
            </a:fld>
            <a:endParaRPr lang="en-US" altLang="en-US" dirty="0">
              <a:solidFill>
                <a:prstClr val="black"/>
              </a:solidFill>
            </a:endParaRPr>
          </a:p>
        </p:txBody>
      </p:sp>
    </p:spTree>
    <p:extLst>
      <p:ext uri="{BB962C8B-B14F-4D97-AF65-F5344CB8AC3E}">
        <p14:creationId xmlns:p14="http://schemas.microsoft.com/office/powerpoint/2010/main" val="1812119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30</a:t>
            </a:fld>
            <a:endParaRPr lang="en-US" altLang="en-US" dirty="0">
              <a:solidFill>
                <a:prstClr val="black"/>
              </a:solidFill>
            </a:endParaRPr>
          </a:p>
        </p:txBody>
      </p:sp>
    </p:spTree>
    <p:extLst>
      <p:ext uri="{BB962C8B-B14F-4D97-AF65-F5344CB8AC3E}">
        <p14:creationId xmlns:p14="http://schemas.microsoft.com/office/powerpoint/2010/main" val="969350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31</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139797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32</a:t>
            </a:fld>
            <a:endParaRPr lang="en-US"/>
          </a:p>
        </p:txBody>
      </p:sp>
    </p:spTree>
    <p:extLst>
      <p:ext uri="{BB962C8B-B14F-4D97-AF65-F5344CB8AC3E}">
        <p14:creationId xmlns:p14="http://schemas.microsoft.com/office/powerpoint/2010/main" val="1853262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MS PGothic" pitchFamily="34" charset="-128"/>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51052" indent="-288867">
              <a:defRPr sz="2400">
                <a:solidFill>
                  <a:schemeClr val="tx1"/>
                </a:solidFill>
                <a:latin typeface="Arial" pitchFamily="34" charset="0"/>
                <a:ea typeface="MS PGothic" pitchFamily="34" charset="-128"/>
              </a:defRPr>
            </a:lvl2pPr>
            <a:lvl3pPr marL="1155466" indent="-231094">
              <a:defRPr sz="2400">
                <a:solidFill>
                  <a:schemeClr val="tx1"/>
                </a:solidFill>
                <a:latin typeface="Arial" pitchFamily="34" charset="0"/>
                <a:ea typeface="MS PGothic" pitchFamily="34" charset="-128"/>
              </a:defRPr>
            </a:lvl3pPr>
            <a:lvl4pPr marL="1617652" indent="-231094">
              <a:defRPr sz="2400">
                <a:solidFill>
                  <a:schemeClr val="tx1"/>
                </a:solidFill>
                <a:latin typeface="Arial" pitchFamily="34" charset="0"/>
                <a:ea typeface="MS PGothic" pitchFamily="34" charset="-128"/>
              </a:defRPr>
            </a:lvl4pPr>
            <a:lvl5pPr marL="2079838" indent="-231094">
              <a:defRPr sz="2400">
                <a:solidFill>
                  <a:schemeClr val="tx1"/>
                </a:solidFill>
                <a:latin typeface="Arial" pitchFamily="34" charset="0"/>
                <a:ea typeface="MS PGothic" pitchFamily="34" charset="-128"/>
              </a:defRPr>
            </a:lvl5pPr>
            <a:lvl6pPr marL="2542025" indent="-231094" eaLnBrk="0" fontAlgn="base" hangingPunct="0">
              <a:spcBef>
                <a:spcPct val="0"/>
              </a:spcBef>
              <a:spcAft>
                <a:spcPct val="0"/>
              </a:spcAft>
              <a:defRPr sz="2400">
                <a:solidFill>
                  <a:schemeClr val="tx1"/>
                </a:solidFill>
                <a:latin typeface="Arial" pitchFamily="34" charset="0"/>
                <a:ea typeface="MS PGothic" pitchFamily="34" charset="-128"/>
              </a:defRPr>
            </a:lvl6pPr>
            <a:lvl7pPr marL="3004212" indent="-231094" eaLnBrk="0" fontAlgn="base" hangingPunct="0">
              <a:spcBef>
                <a:spcPct val="0"/>
              </a:spcBef>
              <a:spcAft>
                <a:spcPct val="0"/>
              </a:spcAft>
              <a:defRPr sz="2400">
                <a:solidFill>
                  <a:schemeClr val="tx1"/>
                </a:solidFill>
                <a:latin typeface="Arial" pitchFamily="34" charset="0"/>
                <a:ea typeface="MS PGothic" pitchFamily="34" charset="-128"/>
              </a:defRPr>
            </a:lvl7pPr>
            <a:lvl8pPr marL="3466397" indent="-231094" eaLnBrk="0" fontAlgn="base" hangingPunct="0">
              <a:spcBef>
                <a:spcPct val="0"/>
              </a:spcBef>
              <a:spcAft>
                <a:spcPct val="0"/>
              </a:spcAft>
              <a:defRPr sz="2400">
                <a:solidFill>
                  <a:schemeClr val="tx1"/>
                </a:solidFill>
                <a:latin typeface="Arial" pitchFamily="34" charset="0"/>
                <a:ea typeface="MS PGothic" pitchFamily="34" charset="-128"/>
              </a:defRPr>
            </a:lvl8pPr>
            <a:lvl9pPr marL="3928584" indent="-231094"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BBDAC75-32A3-4F36-968B-D7F2B1242F48}" type="slidenum">
              <a:rPr lang="en-US" sz="1200">
                <a:solidFill>
                  <a:prstClr val="black"/>
                </a:solidFill>
              </a:rPr>
              <a:pPr/>
              <a:t>33</a:t>
            </a:fld>
            <a:endParaRPr lang="en-US" sz="120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34</a:t>
            </a:fld>
            <a:endParaRPr lang="en-US"/>
          </a:p>
        </p:txBody>
      </p:sp>
    </p:spTree>
    <p:extLst>
      <p:ext uri="{BB962C8B-B14F-4D97-AF65-F5344CB8AC3E}">
        <p14:creationId xmlns:p14="http://schemas.microsoft.com/office/powerpoint/2010/main" val="185326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5</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1501445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35</a:t>
            </a:fld>
            <a:endParaRPr lang="en-US" altLang="en-US">
              <a:solidFill>
                <a:prstClr val="black"/>
              </a:solidFill>
            </a:endParaRPr>
          </a:p>
        </p:txBody>
      </p:sp>
    </p:spTree>
    <p:extLst>
      <p:ext uri="{BB962C8B-B14F-4D97-AF65-F5344CB8AC3E}">
        <p14:creationId xmlns:p14="http://schemas.microsoft.com/office/powerpoint/2010/main" val="3734254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36</a:t>
            </a:fld>
            <a:endParaRPr lang="en-US" altLang="en-US">
              <a:solidFill>
                <a:prstClr val="black"/>
              </a:solidFill>
            </a:endParaRPr>
          </a:p>
        </p:txBody>
      </p:sp>
    </p:spTree>
    <p:extLst>
      <p:ext uri="{BB962C8B-B14F-4D97-AF65-F5344CB8AC3E}">
        <p14:creationId xmlns:p14="http://schemas.microsoft.com/office/powerpoint/2010/main" val="413587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02306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altLang="zh-CN" sz="1600" dirty="0" smtClean="0">
                <a:latin typeface="Calibri"/>
                <a:cs typeface="Calibri"/>
              </a:rPr>
              <a:t>Learning a  regression</a:t>
            </a:r>
            <a:r>
              <a:rPr kumimoji="1" lang="zh-CN" altLang="en-US" sz="1600" dirty="0" smtClean="0">
                <a:latin typeface="Calibri"/>
                <a:cs typeface="Calibri"/>
              </a:rPr>
              <a:t> </a:t>
            </a:r>
            <a:r>
              <a:rPr kumimoji="1" lang="en-US" altLang="zh-CN" sz="1600" dirty="0" smtClean="0">
                <a:latin typeface="Calibri"/>
                <a:cs typeface="Calibri"/>
              </a:rPr>
              <a:t>function</a:t>
            </a:r>
            <a:r>
              <a:rPr kumimoji="1" lang="zh-CN" altLang="en-US" sz="1600" dirty="0" smtClean="0">
                <a:latin typeface="Calibri"/>
                <a:cs typeface="Calibri"/>
              </a:rPr>
              <a:t> </a:t>
            </a:r>
            <a:r>
              <a:rPr kumimoji="1" lang="en-US" altLang="zh-CN" sz="1600" dirty="0" smtClean="0">
                <a:latin typeface="Calibri"/>
                <a:cs typeface="Calibri"/>
              </a:rPr>
              <a:t>between</a:t>
            </a:r>
            <a:r>
              <a:rPr kumimoji="1" lang="zh-CN" altLang="en-US" sz="1600" dirty="0" smtClean="0">
                <a:latin typeface="Calibri"/>
                <a:cs typeface="Calibri"/>
              </a:rPr>
              <a:t> </a:t>
            </a:r>
            <a:r>
              <a:rPr kumimoji="1" lang="en-US" altLang="zh-CN" sz="1600" dirty="0" smtClean="0">
                <a:latin typeface="Calibri"/>
                <a:cs typeface="Calibri"/>
              </a:rPr>
              <a:t>object</a:t>
            </a:r>
            <a:r>
              <a:rPr kumimoji="1" lang="zh-CN" altLang="en-US" sz="1600" dirty="0" smtClean="0">
                <a:latin typeface="Calibri"/>
                <a:cs typeface="Calibri"/>
              </a:rPr>
              <a:t> </a:t>
            </a:r>
            <a:r>
              <a:rPr kumimoji="1" lang="en-US" altLang="zh-CN" sz="1600" dirty="0" smtClean="0">
                <a:latin typeface="Calibri"/>
                <a:cs typeface="Calibri"/>
              </a:rPr>
              <a:t>(e.g.,</a:t>
            </a:r>
            <a:r>
              <a:rPr kumimoji="1" lang="zh-CN" altLang="en-US" sz="1600" dirty="0" smtClean="0">
                <a:latin typeface="Calibri"/>
                <a:cs typeface="Calibri"/>
              </a:rPr>
              <a:t> </a:t>
            </a:r>
            <a:r>
              <a:rPr kumimoji="1" lang="en-US" altLang="zh-CN" sz="1600" dirty="0" smtClean="0">
                <a:latin typeface="Calibri"/>
                <a:cs typeface="Calibri"/>
              </a:rPr>
              <a:t>image,</a:t>
            </a:r>
            <a:r>
              <a:rPr kumimoji="1" lang="zh-CN" altLang="en-US" sz="1600" dirty="0" smtClean="0">
                <a:latin typeface="Calibri"/>
                <a:cs typeface="Calibri"/>
              </a:rPr>
              <a:t> </a:t>
            </a:r>
            <a:r>
              <a:rPr kumimoji="1" lang="en-US" altLang="zh-CN" sz="1600" dirty="0" smtClean="0">
                <a:latin typeface="Calibri"/>
                <a:cs typeface="Calibri"/>
              </a:rPr>
              <a:t>entity)</a:t>
            </a:r>
            <a:r>
              <a:rPr kumimoji="1" lang="zh-CN" altLang="en-US" sz="1600" dirty="0" smtClean="0">
                <a:latin typeface="Calibri"/>
                <a:cs typeface="Calibri"/>
              </a:rPr>
              <a:t> </a:t>
            </a:r>
            <a:r>
              <a:rPr kumimoji="1" lang="en-US" altLang="zh-CN" sz="1600" dirty="0" smtClean="0">
                <a:latin typeface="Calibri"/>
                <a:cs typeface="Calibri"/>
              </a:rPr>
              <a:t>semantic</a:t>
            </a:r>
            <a:r>
              <a:rPr kumimoji="1" lang="zh-CN" altLang="en-US" sz="1600" dirty="0" smtClean="0">
                <a:latin typeface="Calibri"/>
                <a:cs typeface="Calibri"/>
              </a:rPr>
              <a:t> </a:t>
            </a:r>
            <a:r>
              <a:rPr kumimoji="1" lang="en-US" altLang="zh-CN" sz="1600" dirty="0" smtClean="0">
                <a:latin typeface="Calibri"/>
                <a:cs typeface="Calibri"/>
              </a:rPr>
              <a:t>space</a:t>
            </a:r>
            <a:r>
              <a:rPr kumimoji="1" lang="zh-CN" altLang="en-US" sz="1600" dirty="0" smtClean="0">
                <a:latin typeface="Calibri"/>
                <a:cs typeface="Calibri"/>
              </a:rPr>
              <a:t> </a:t>
            </a:r>
            <a:r>
              <a:rPr kumimoji="1" lang="en-US" altLang="zh-CN" sz="1600" dirty="0" smtClean="0">
                <a:latin typeface="Calibri"/>
                <a:cs typeface="Calibri"/>
              </a:rPr>
              <a:t>and</a:t>
            </a:r>
            <a:r>
              <a:rPr kumimoji="1" lang="zh-CN" altLang="en-US" sz="1600" dirty="0" smtClean="0">
                <a:latin typeface="Calibri"/>
                <a:cs typeface="Calibri"/>
              </a:rPr>
              <a:t> </a:t>
            </a:r>
            <a:r>
              <a:rPr kumimoji="1" lang="en-US" altLang="zh-CN" sz="1600" dirty="0" smtClean="0">
                <a:latin typeface="Calibri"/>
                <a:cs typeface="Calibri"/>
              </a:rPr>
              <a:t>label</a:t>
            </a:r>
            <a:r>
              <a:rPr kumimoji="1" lang="zh-CN" altLang="en-US" sz="1600" dirty="0" smtClean="0">
                <a:latin typeface="Calibri"/>
                <a:cs typeface="Calibri"/>
              </a:rPr>
              <a:t> </a:t>
            </a:r>
            <a:r>
              <a:rPr kumimoji="1" lang="en-US" altLang="zh-CN" sz="1600" dirty="0" smtClean="0">
                <a:latin typeface="Calibri"/>
                <a:cs typeface="Calibri"/>
              </a:rPr>
              <a:t>semantic</a:t>
            </a:r>
            <a:r>
              <a:rPr kumimoji="1" lang="zh-CN" altLang="en-US" sz="1600" dirty="0" smtClean="0">
                <a:latin typeface="Calibri"/>
                <a:cs typeface="Calibri"/>
              </a:rPr>
              <a:t> </a:t>
            </a:r>
            <a:r>
              <a:rPr kumimoji="1" lang="en-US" altLang="zh-CN" sz="1600" dirty="0" smtClean="0">
                <a:latin typeface="Calibri"/>
                <a:cs typeface="Calibri"/>
              </a:rPr>
              <a:t>space</a:t>
            </a:r>
            <a:r>
              <a:rPr kumimoji="1" lang="zh-CN" altLang="en-US" sz="1600" dirty="0" smtClean="0">
                <a:latin typeface="Calibri"/>
                <a:cs typeface="Calibri"/>
              </a:rPr>
              <a:t> </a:t>
            </a:r>
            <a:r>
              <a:rPr kumimoji="1" lang="en-US" altLang="zh-CN" sz="1600" dirty="0" smtClean="0">
                <a:latin typeface="Calibri"/>
                <a:cs typeface="Calibri"/>
              </a:rPr>
              <a:t>based</a:t>
            </a:r>
            <a:r>
              <a:rPr kumimoji="1" lang="zh-CN" altLang="en-US" sz="1600" dirty="0" smtClean="0">
                <a:latin typeface="Calibri"/>
                <a:cs typeface="Calibri"/>
              </a:rPr>
              <a:t> </a:t>
            </a:r>
            <a:r>
              <a:rPr kumimoji="1" lang="en-US" altLang="zh-CN" sz="1600" dirty="0" smtClean="0">
                <a:latin typeface="Calibri"/>
                <a:cs typeface="Calibri"/>
              </a:rPr>
              <a:t>on</a:t>
            </a:r>
            <a:r>
              <a:rPr kumimoji="1" lang="zh-CN" altLang="en-US" sz="1600" dirty="0" smtClean="0">
                <a:latin typeface="Calibri"/>
                <a:cs typeface="Calibri"/>
              </a:rPr>
              <a:t> </a:t>
            </a:r>
            <a:r>
              <a:rPr kumimoji="1" lang="en-US" altLang="zh-CN" sz="1600" dirty="0" smtClean="0">
                <a:latin typeface="Calibri"/>
                <a:cs typeface="Calibri"/>
              </a:rPr>
              <a:t>annotated</a:t>
            </a:r>
            <a:r>
              <a:rPr kumimoji="1" lang="zh-CN" altLang="en-US" sz="1600" dirty="0" smtClean="0">
                <a:latin typeface="Calibri"/>
                <a:cs typeface="Calibri"/>
              </a:rPr>
              <a:t> </a:t>
            </a:r>
            <a:r>
              <a:rPr kumimoji="1" lang="en-US" altLang="zh-CN" sz="1600" dirty="0" smtClean="0">
                <a:latin typeface="Calibri"/>
                <a:cs typeface="Calibri"/>
              </a:rPr>
              <a:t>data</a:t>
            </a:r>
            <a:r>
              <a:rPr kumimoji="1" lang="zh-CN" altLang="en-US" sz="1600" dirty="0" smtClean="0">
                <a:latin typeface="Calibri"/>
                <a:cs typeface="Calibri"/>
              </a:rPr>
              <a:t> </a:t>
            </a:r>
            <a:r>
              <a:rPr kumimoji="1" lang="en-US" altLang="zh-CN" sz="1600" dirty="0" smtClean="0">
                <a:latin typeface="Calibri"/>
                <a:cs typeface="Calibri"/>
              </a:rPr>
              <a:t>for</a:t>
            </a:r>
            <a:r>
              <a:rPr kumimoji="1" lang="zh-CN" altLang="en-US" sz="1600" dirty="0" smtClean="0">
                <a:latin typeface="Calibri"/>
                <a:cs typeface="Calibri"/>
              </a:rPr>
              <a:t> </a:t>
            </a:r>
            <a:r>
              <a:rPr kumimoji="1" lang="en-US" altLang="zh-CN" sz="1600" dirty="0" smtClean="0">
                <a:latin typeface="Calibri"/>
                <a:cs typeface="Calibri"/>
              </a:rPr>
              <a:t>seen</a:t>
            </a:r>
            <a:r>
              <a:rPr kumimoji="1" lang="zh-CN" altLang="en-US" sz="1600" dirty="0" smtClean="0">
                <a:latin typeface="Calibri"/>
                <a:cs typeface="Calibri"/>
              </a:rPr>
              <a:t> </a:t>
            </a:r>
            <a:r>
              <a:rPr kumimoji="1" lang="en-US" altLang="zh-CN" sz="1600" dirty="0" smtClean="0">
                <a:latin typeface="Calibri"/>
                <a:cs typeface="Calibri"/>
              </a:rPr>
              <a:t>labels;</a:t>
            </a:r>
          </a:p>
          <a:p>
            <a:pPr lvl="1"/>
            <a:r>
              <a:rPr kumimoji="1" lang="en-US" altLang="zh-CN" sz="1600" dirty="0" smtClean="0">
                <a:latin typeface="Calibri"/>
                <a:cs typeface="Calibri"/>
              </a:rPr>
              <a:t>The</a:t>
            </a:r>
            <a:r>
              <a:rPr kumimoji="1" lang="zh-CN" altLang="en-US" sz="1600" dirty="0" smtClean="0">
                <a:latin typeface="Calibri"/>
                <a:cs typeface="Calibri"/>
              </a:rPr>
              <a:t> </a:t>
            </a:r>
            <a:r>
              <a:rPr kumimoji="1" lang="en-US" altLang="zh-CN" sz="1600" dirty="0" smtClean="0">
                <a:latin typeface="Calibri"/>
                <a:cs typeface="Calibri"/>
              </a:rPr>
              <a:t>regression</a:t>
            </a:r>
            <a:r>
              <a:rPr kumimoji="1" lang="zh-CN" altLang="en-US" sz="1600" dirty="0" smtClean="0">
                <a:latin typeface="Calibri"/>
                <a:cs typeface="Calibri"/>
              </a:rPr>
              <a:t> </a:t>
            </a:r>
            <a:r>
              <a:rPr kumimoji="1" lang="en-US" altLang="zh-CN" sz="1600" dirty="0" smtClean="0">
                <a:latin typeface="Calibri"/>
                <a:cs typeface="Calibri"/>
              </a:rPr>
              <a:t>model</a:t>
            </a:r>
            <a:r>
              <a:rPr kumimoji="1" lang="zh-CN" altLang="en-US" sz="1600" dirty="0" smtClean="0">
                <a:latin typeface="Calibri"/>
                <a:cs typeface="Calibri"/>
              </a:rPr>
              <a:t> </a:t>
            </a:r>
            <a:r>
              <a:rPr kumimoji="1" lang="en-US" altLang="zh-CN" sz="1600" dirty="0" smtClean="0">
                <a:latin typeface="Calibri"/>
                <a:cs typeface="Calibri"/>
              </a:rPr>
              <a:t>can</a:t>
            </a:r>
            <a:r>
              <a:rPr kumimoji="1" lang="zh-CN" altLang="en-US" sz="1600" dirty="0" smtClean="0">
                <a:latin typeface="Calibri"/>
                <a:cs typeface="Calibri"/>
              </a:rPr>
              <a:t> </a:t>
            </a:r>
            <a:r>
              <a:rPr kumimoji="1" lang="en-US" altLang="zh-CN" sz="1600" dirty="0" smtClean="0">
                <a:latin typeface="Calibri"/>
                <a:cs typeface="Calibri"/>
              </a:rPr>
              <a:t>be</a:t>
            </a:r>
            <a:r>
              <a:rPr kumimoji="1" lang="zh-CN" altLang="en-US" sz="1600" dirty="0" smtClean="0">
                <a:latin typeface="Calibri"/>
                <a:cs typeface="Calibri"/>
              </a:rPr>
              <a:t> </a:t>
            </a:r>
            <a:r>
              <a:rPr kumimoji="1" lang="en-US" altLang="zh-CN" sz="1600" dirty="0" smtClean="0">
                <a:latin typeface="Calibri"/>
                <a:cs typeface="Calibri"/>
              </a:rPr>
              <a:t>used</a:t>
            </a:r>
            <a:r>
              <a:rPr kumimoji="1" lang="zh-CN" altLang="en-US" sz="1600" dirty="0" smtClean="0">
                <a:latin typeface="Calibri"/>
                <a:cs typeface="Calibri"/>
              </a:rPr>
              <a:t> </a:t>
            </a:r>
            <a:r>
              <a:rPr kumimoji="1" lang="en-US" altLang="zh-CN" sz="1600" dirty="0" smtClean="0">
                <a:latin typeface="Calibri"/>
                <a:cs typeface="Calibri"/>
              </a:rPr>
              <a:t>to</a:t>
            </a:r>
            <a:r>
              <a:rPr kumimoji="1" lang="zh-CN" altLang="en-US" sz="1600" dirty="0" smtClean="0">
                <a:latin typeface="Calibri"/>
                <a:cs typeface="Calibri"/>
              </a:rPr>
              <a:t> </a:t>
            </a:r>
            <a:r>
              <a:rPr kumimoji="1" lang="en-US" altLang="zh-CN" sz="1600" dirty="0" smtClean="0">
                <a:latin typeface="Calibri"/>
                <a:cs typeface="Calibri"/>
              </a:rPr>
              <a:t>predict</a:t>
            </a:r>
            <a:r>
              <a:rPr kumimoji="1" lang="zh-CN" altLang="en-US" sz="1600" dirty="0" smtClean="0">
                <a:latin typeface="Calibri"/>
                <a:cs typeface="Calibri"/>
              </a:rPr>
              <a:t> </a:t>
            </a:r>
            <a:r>
              <a:rPr kumimoji="1" lang="en-US" altLang="zh-CN" sz="1600" dirty="0" smtClean="0">
                <a:latin typeface="Calibri"/>
                <a:cs typeface="Calibri"/>
              </a:rPr>
              <a:t>the</a:t>
            </a:r>
            <a:r>
              <a:rPr kumimoji="1" lang="zh-CN" altLang="en-US" sz="1600" dirty="0" smtClean="0">
                <a:latin typeface="Calibri"/>
                <a:cs typeface="Calibri"/>
              </a:rPr>
              <a:t> </a:t>
            </a:r>
            <a:r>
              <a:rPr kumimoji="1" lang="en-US" altLang="zh-CN" sz="1600" dirty="0" smtClean="0">
                <a:latin typeface="Calibri"/>
                <a:cs typeface="Calibri"/>
              </a:rPr>
              <a:t>unseen</a:t>
            </a:r>
            <a:r>
              <a:rPr kumimoji="1" lang="zh-CN" altLang="en-US" sz="1600" dirty="0" smtClean="0">
                <a:latin typeface="Calibri"/>
                <a:cs typeface="Calibri"/>
              </a:rPr>
              <a:t> </a:t>
            </a:r>
            <a:r>
              <a:rPr kumimoji="1" lang="en-US" altLang="zh-CN" sz="1600" dirty="0" smtClean="0">
                <a:latin typeface="Calibri"/>
                <a:cs typeface="Calibri"/>
              </a:rPr>
              <a:t>labels</a:t>
            </a:r>
            <a:r>
              <a:rPr kumimoji="1" lang="zh-CN" altLang="en-US" sz="1600" dirty="0" smtClean="0">
                <a:latin typeface="Calibri"/>
                <a:cs typeface="Calibri"/>
              </a:rPr>
              <a:t> </a:t>
            </a:r>
            <a:r>
              <a:rPr kumimoji="1" lang="en-US" altLang="zh-CN" sz="1600" dirty="0" smtClean="0">
                <a:latin typeface="Calibri"/>
                <a:cs typeface="Calibri"/>
              </a:rPr>
              <a:t>for</a:t>
            </a:r>
            <a:r>
              <a:rPr kumimoji="1" lang="zh-CN" altLang="en-US" sz="1600" dirty="0" smtClean="0">
                <a:latin typeface="Calibri"/>
                <a:cs typeface="Calibri"/>
              </a:rPr>
              <a:t> </a:t>
            </a:r>
            <a:r>
              <a:rPr kumimoji="1" lang="en-US" altLang="zh-CN" sz="1600" dirty="0" smtClean="0">
                <a:latin typeface="Calibri"/>
                <a:cs typeface="Calibri"/>
              </a:rPr>
              <a:t>any</a:t>
            </a:r>
            <a:r>
              <a:rPr kumimoji="1" lang="zh-CN" altLang="en-US" sz="1600" dirty="0" smtClean="0">
                <a:latin typeface="Calibri"/>
                <a:cs typeface="Calibri"/>
              </a:rPr>
              <a:t> </a:t>
            </a:r>
            <a:r>
              <a:rPr kumimoji="1" lang="en-US" altLang="zh-CN" sz="1600" dirty="0" smtClean="0">
                <a:latin typeface="Calibri"/>
                <a:cs typeface="Calibri"/>
              </a:rPr>
              <a:t>given</a:t>
            </a:r>
            <a:r>
              <a:rPr kumimoji="1" lang="zh-CN" altLang="en-US" sz="1600" dirty="0" smtClean="0">
                <a:latin typeface="Calibri"/>
                <a:cs typeface="Calibri"/>
              </a:rPr>
              <a:t> </a:t>
            </a:r>
            <a:r>
              <a:rPr kumimoji="1" lang="en-US" altLang="zh-CN" sz="1600" dirty="0" smtClean="0">
                <a:latin typeface="Calibri"/>
                <a:cs typeface="Calibri"/>
              </a:rPr>
              <a:t>image;</a:t>
            </a:r>
          </a:p>
          <a:p>
            <a:endParaRPr lang="en-US" dirty="0"/>
          </a:p>
        </p:txBody>
      </p:sp>
      <p:sp>
        <p:nvSpPr>
          <p:cNvPr id="4" name="Slide Number Placeholder 3"/>
          <p:cNvSpPr>
            <a:spLocks noGrp="1"/>
          </p:cNvSpPr>
          <p:nvPr>
            <p:ph type="sldNum" sz="quarter" idx="10"/>
          </p:nvPr>
        </p:nvSpPr>
        <p:spPr/>
        <p:txBody>
          <a:bodyPr/>
          <a:lstStyle/>
          <a:p>
            <a:fld id="{850D7B56-F583-4F8D-978E-C3D0DAF7ADCA}" type="slidenum">
              <a:rPr lang="en-US" altLang="en-US" smtClean="0"/>
              <a:pPr/>
              <a:t>45</a:t>
            </a:fld>
            <a:endParaRPr lang="en-US" altLang="en-US" dirty="0"/>
          </a:p>
        </p:txBody>
      </p:sp>
    </p:spTree>
    <p:extLst>
      <p:ext uri="{BB962C8B-B14F-4D97-AF65-F5344CB8AC3E}">
        <p14:creationId xmlns:p14="http://schemas.microsoft.com/office/powerpoint/2010/main" val="1359640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17600" y="696913"/>
            <a:ext cx="4648200" cy="348615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91E5EDF-549B-9844-898F-763145D552DF}" type="slidenum">
              <a:rPr kumimoji="1" lang="zh-CN" altLang="en-US" smtClean="0">
                <a:solidFill>
                  <a:prstClr val="black"/>
                </a:solidFill>
              </a:rPr>
              <a:pPr/>
              <a:t>47</a:t>
            </a:fld>
            <a:endParaRPr kumimoji="1" lang="zh-CN" altLang="en-US">
              <a:solidFill>
                <a:prstClr val="black"/>
              </a:solidFill>
            </a:endParaRPr>
          </a:p>
        </p:txBody>
      </p:sp>
    </p:spTree>
    <p:extLst>
      <p:ext uri="{BB962C8B-B14F-4D97-AF65-F5344CB8AC3E}">
        <p14:creationId xmlns:p14="http://schemas.microsoft.com/office/powerpoint/2010/main" val="828805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F5270-A389-F64B-BDE1-63F7B79B39C0}" type="slidenum">
              <a:rPr lang="zh-CN" altLang="en-US"/>
              <a:pPr/>
              <a:t>49</a:t>
            </a:fld>
            <a:endParaRPr lang="en-US" altLang="zh-CN"/>
          </a:p>
        </p:txBody>
      </p:sp>
      <p:sp>
        <p:nvSpPr>
          <p:cNvPr id="2918402" name="Rectangle 2"/>
          <p:cNvSpPr>
            <a:spLocks noGrp="1" noRot="1" noChangeAspect="1" noChangeArrowheads="1" noTextEdit="1"/>
          </p:cNvSpPr>
          <p:nvPr>
            <p:ph type="sldImg"/>
          </p:nvPr>
        </p:nvSpPr>
        <p:spPr>
          <a:xfrm>
            <a:off x="1258888" y="720725"/>
            <a:ext cx="4800600" cy="3600450"/>
          </a:xfrm>
          <a:ln/>
        </p:spPr>
      </p:sp>
      <p:sp>
        <p:nvSpPr>
          <p:cNvPr id="2918403" name="Rectangle 3"/>
          <p:cNvSpPr>
            <a:spLocks noGrp="1" noChangeArrowheads="1"/>
          </p:cNvSpPr>
          <p:nvPr>
            <p:ph type="body" idx="1"/>
          </p:nvPr>
        </p:nvSpPr>
        <p:spPr/>
        <p:txBody>
          <a:bodyPr/>
          <a:lstStyle/>
          <a:p>
            <a:endParaRPr lang="zh-CN" altLang="en-US">
              <a:ea typeface="宋体" charset="-122"/>
            </a:endParaRPr>
          </a:p>
        </p:txBody>
      </p:sp>
    </p:spTree>
    <p:extLst>
      <p:ext uri="{BB962C8B-B14F-4D97-AF65-F5344CB8AC3E}">
        <p14:creationId xmlns:p14="http://schemas.microsoft.com/office/powerpoint/2010/main" val="1143911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ea typeface="宋体" pitchFamily="2" charset="-122"/>
              </a:rPr>
              <a:t>Two most popular previous event representations</a:t>
            </a:r>
          </a:p>
          <a:p>
            <a:endParaRPr lang="en-US" altLang="zh-CN" dirty="0" smtClean="0">
              <a:ea typeface="宋体" pitchFamily="2" charset="-122"/>
            </a:endParaRPr>
          </a:p>
          <a:p>
            <a:r>
              <a:rPr lang="en-US" altLang="zh-CN" dirty="0" smtClean="0">
                <a:ea typeface="宋体" pitchFamily="2" charset="-122"/>
              </a:rPr>
              <a:t>Inheritance</a:t>
            </a:r>
            <a:r>
              <a:rPr lang="en-US" altLang="zh-CN" baseline="0" dirty="0" smtClean="0">
                <a:ea typeface="宋体" pitchFamily="2" charset="-122"/>
              </a:rPr>
              <a:t> is a way to describe the roadmap of event hierarchy; the property of the child is inherited from its parent</a:t>
            </a:r>
            <a:endParaRPr lang="zh-CN" altLang="en-US" dirty="0" smtClean="0">
              <a:ea typeface="宋体" pitchFamily="2" charset="-122"/>
            </a:endParaRPr>
          </a:p>
        </p:txBody>
      </p:sp>
      <p:sp>
        <p:nvSpPr>
          <p:cNvPr id="23556" name="Slide Number Placeholder 3"/>
          <p:cNvSpPr txBox="1">
            <a:spLocks noGrp="1"/>
          </p:cNvSpPr>
          <p:nvPr/>
        </p:nvSpPr>
        <p:spPr bwMode="auto">
          <a:xfrm>
            <a:off x="3899071" y="8831421"/>
            <a:ext cx="2982742" cy="4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a:defRPr sz="2800">
                <a:solidFill>
                  <a:schemeClr val="tx1"/>
                </a:solidFill>
                <a:latin typeface="Calibri" pitchFamily="34" charset="0"/>
                <a:ea typeface="ＭＳ Ｐゴシック" pitchFamily="34" charset="-128"/>
              </a:defRPr>
            </a:lvl1pPr>
            <a:lvl2pPr marL="742950" indent="-285750" defTabSz="931863">
              <a:defRPr sz="2800">
                <a:solidFill>
                  <a:schemeClr val="tx1"/>
                </a:solidFill>
                <a:latin typeface="Calibri" pitchFamily="34" charset="0"/>
                <a:ea typeface="ＭＳ Ｐゴシック" pitchFamily="34" charset="-128"/>
              </a:defRPr>
            </a:lvl2pPr>
            <a:lvl3pPr marL="1143000" indent="-228600" defTabSz="931863">
              <a:defRPr sz="2800">
                <a:solidFill>
                  <a:schemeClr val="tx1"/>
                </a:solidFill>
                <a:latin typeface="Calibri" pitchFamily="34" charset="0"/>
                <a:ea typeface="ＭＳ Ｐゴシック" pitchFamily="34" charset="-128"/>
              </a:defRPr>
            </a:lvl3pPr>
            <a:lvl4pPr marL="1600200" indent="-228600" defTabSz="931863">
              <a:defRPr sz="2800">
                <a:solidFill>
                  <a:schemeClr val="tx1"/>
                </a:solidFill>
                <a:latin typeface="Calibri" pitchFamily="34" charset="0"/>
                <a:ea typeface="ＭＳ Ｐゴシック" pitchFamily="34" charset="-128"/>
              </a:defRPr>
            </a:lvl4pPr>
            <a:lvl5pPr marL="2057400" indent="-228600" defTabSz="931863">
              <a:defRPr sz="2800">
                <a:solidFill>
                  <a:schemeClr val="tx1"/>
                </a:solidFill>
                <a:latin typeface="Calibri" pitchFamily="34" charset="0"/>
                <a:ea typeface="ＭＳ Ｐゴシック" pitchFamily="34" charset="-128"/>
              </a:defRPr>
            </a:lvl5pPr>
            <a:lvl6pPr marL="25146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6pPr>
            <a:lvl7pPr marL="29718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7pPr>
            <a:lvl8pPr marL="34290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8pPr>
            <a:lvl9pPr marL="38862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9pPr>
          </a:lstStyle>
          <a:p>
            <a:pPr algn="r" fontAlgn="base">
              <a:spcBef>
                <a:spcPct val="0"/>
              </a:spcBef>
              <a:spcAft>
                <a:spcPct val="0"/>
              </a:spcAft>
            </a:pPr>
            <a:fld id="{71E07827-19DC-4052-A94B-FE2FC444D814}" type="slidenum">
              <a:rPr lang="zh-CN" altLang="en-US" sz="1200">
                <a:solidFill>
                  <a:prstClr val="black"/>
                </a:solidFill>
                <a:latin typeface="Times New Roman" pitchFamily="18" charset="0"/>
                <a:ea typeface="宋体" pitchFamily="2" charset="-122"/>
                <a:cs typeface="Arial" charset="0"/>
              </a:rPr>
              <a:pPr algn="r" fontAlgn="base">
                <a:spcBef>
                  <a:spcPct val="0"/>
                </a:spcBef>
                <a:spcAft>
                  <a:spcPct val="0"/>
                </a:spcAft>
              </a:pPr>
              <a:t>50</a:t>
            </a:fld>
            <a:endParaRPr lang="en-US" altLang="zh-CN" sz="1200" dirty="0">
              <a:solidFill>
                <a:prstClr val="black"/>
              </a:solidFill>
              <a:latin typeface="Times New Roman" pitchFamily="18" charset="0"/>
              <a:ea typeface="宋体" pitchFamily="2" charset="-122"/>
              <a:cs typeface="Arial" charset="0"/>
            </a:endParaRPr>
          </a:p>
        </p:txBody>
      </p:sp>
    </p:spTree>
    <p:extLst>
      <p:ext uri="{BB962C8B-B14F-4D97-AF65-F5344CB8AC3E}">
        <p14:creationId xmlns:p14="http://schemas.microsoft.com/office/powerpoint/2010/main" val="700582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51</a:t>
            </a:fld>
            <a:endParaRPr lang="en-US" altLang="en-US" dirty="0">
              <a:solidFill>
                <a:prstClr val="black"/>
              </a:solidFill>
            </a:endParaRPr>
          </a:p>
        </p:txBody>
      </p:sp>
    </p:spTree>
    <p:extLst>
      <p:ext uri="{BB962C8B-B14F-4D97-AF65-F5344CB8AC3E}">
        <p14:creationId xmlns:p14="http://schemas.microsoft.com/office/powerpoint/2010/main" val="1348836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52</a:t>
            </a:fld>
            <a:endParaRPr lang="en-US" altLang="en-US" dirty="0">
              <a:solidFill>
                <a:prstClr val="black"/>
              </a:solidFill>
            </a:endParaRPr>
          </a:p>
        </p:txBody>
      </p:sp>
    </p:spTree>
    <p:extLst>
      <p:ext uri="{BB962C8B-B14F-4D97-AF65-F5344CB8AC3E}">
        <p14:creationId xmlns:p14="http://schemas.microsoft.com/office/powerpoint/2010/main" val="1038593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BF71B-4773-42E4-A68F-BBB22E50BD66}" type="slidenum">
              <a:rPr lang="en-US" altLang="en-US" smtClean="0">
                <a:solidFill>
                  <a:prstClr val="black"/>
                </a:solidFill>
              </a:rPr>
              <a:pPr/>
              <a:t>53</a:t>
            </a:fld>
            <a:endParaRPr lang="en-US" altLang="en-US" dirty="0">
              <a:solidFill>
                <a:prstClr val="black"/>
              </a:solidFill>
            </a:endParaRPr>
          </a:p>
        </p:txBody>
      </p:sp>
    </p:spTree>
    <p:extLst>
      <p:ext uri="{BB962C8B-B14F-4D97-AF65-F5344CB8AC3E}">
        <p14:creationId xmlns:p14="http://schemas.microsoft.com/office/powerpoint/2010/main" val="104802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9</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499785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ea typeface="宋体" pitchFamily="2" charset="-122"/>
              </a:rPr>
              <a:t>Two most popular previous event representations</a:t>
            </a:r>
          </a:p>
          <a:p>
            <a:endParaRPr lang="en-US" altLang="zh-CN" dirty="0" smtClean="0">
              <a:ea typeface="宋体" pitchFamily="2" charset="-122"/>
            </a:endParaRPr>
          </a:p>
          <a:p>
            <a:r>
              <a:rPr lang="en-US" altLang="zh-CN" dirty="0" smtClean="0">
                <a:ea typeface="宋体" pitchFamily="2" charset="-122"/>
              </a:rPr>
              <a:t>Inheritance</a:t>
            </a:r>
            <a:r>
              <a:rPr lang="en-US" altLang="zh-CN" baseline="0" dirty="0" smtClean="0">
                <a:ea typeface="宋体" pitchFamily="2" charset="-122"/>
              </a:rPr>
              <a:t> is a way to describe the roadmap of event hierarchy; the property of the child is inherited from its parent</a:t>
            </a:r>
            <a:endParaRPr lang="zh-CN" altLang="en-US" dirty="0" smtClean="0">
              <a:ea typeface="宋体" pitchFamily="2" charset="-122"/>
            </a:endParaRPr>
          </a:p>
        </p:txBody>
      </p:sp>
      <p:sp>
        <p:nvSpPr>
          <p:cNvPr id="23556" name="Slide Number Placeholder 3"/>
          <p:cNvSpPr txBox="1">
            <a:spLocks noGrp="1"/>
          </p:cNvSpPr>
          <p:nvPr/>
        </p:nvSpPr>
        <p:spPr bwMode="auto">
          <a:xfrm>
            <a:off x="3899071" y="8831421"/>
            <a:ext cx="2982742" cy="4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a:defRPr sz="2800">
                <a:solidFill>
                  <a:schemeClr val="tx1"/>
                </a:solidFill>
                <a:latin typeface="Calibri" pitchFamily="34" charset="0"/>
                <a:ea typeface="ＭＳ Ｐゴシック" pitchFamily="34" charset="-128"/>
              </a:defRPr>
            </a:lvl1pPr>
            <a:lvl2pPr marL="742950" indent="-285750" defTabSz="931863">
              <a:defRPr sz="2800">
                <a:solidFill>
                  <a:schemeClr val="tx1"/>
                </a:solidFill>
                <a:latin typeface="Calibri" pitchFamily="34" charset="0"/>
                <a:ea typeface="ＭＳ Ｐゴシック" pitchFamily="34" charset="-128"/>
              </a:defRPr>
            </a:lvl2pPr>
            <a:lvl3pPr marL="1143000" indent="-228600" defTabSz="931863">
              <a:defRPr sz="2800">
                <a:solidFill>
                  <a:schemeClr val="tx1"/>
                </a:solidFill>
                <a:latin typeface="Calibri" pitchFamily="34" charset="0"/>
                <a:ea typeface="ＭＳ Ｐゴシック" pitchFamily="34" charset="-128"/>
              </a:defRPr>
            </a:lvl3pPr>
            <a:lvl4pPr marL="1600200" indent="-228600" defTabSz="931863">
              <a:defRPr sz="2800">
                <a:solidFill>
                  <a:schemeClr val="tx1"/>
                </a:solidFill>
                <a:latin typeface="Calibri" pitchFamily="34" charset="0"/>
                <a:ea typeface="ＭＳ Ｐゴシック" pitchFamily="34" charset="-128"/>
              </a:defRPr>
            </a:lvl4pPr>
            <a:lvl5pPr marL="2057400" indent="-228600" defTabSz="931863">
              <a:defRPr sz="2800">
                <a:solidFill>
                  <a:schemeClr val="tx1"/>
                </a:solidFill>
                <a:latin typeface="Calibri" pitchFamily="34" charset="0"/>
                <a:ea typeface="ＭＳ Ｐゴシック" pitchFamily="34" charset="-128"/>
              </a:defRPr>
            </a:lvl5pPr>
            <a:lvl6pPr marL="25146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6pPr>
            <a:lvl7pPr marL="29718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7pPr>
            <a:lvl8pPr marL="34290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8pPr>
            <a:lvl9pPr marL="38862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9pPr>
          </a:lstStyle>
          <a:p>
            <a:pPr algn="r" fontAlgn="base">
              <a:spcBef>
                <a:spcPct val="0"/>
              </a:spcBef>
              <a:spcAft>
                <a:spcPct val="0"/>
              </a:spcAft>
            </a:pPr>
            <a:fld id="{71E07827-19DC-4052-A94B-FE2FC444D814}" type="slidenum">
              <a:rPr lang="zh-CN" altLang="en-US" sz="1200">
                <a:solidFill>
                  <a:prstClr val="black"/>
                </a:solidFill>
                <a:latin typeface="Times New Roman" pitchFamily="18" charset="0"/>
                <a:ea typeface="宋体" pitchFamily="2" charset="-122"/>
                <a:cs typeface="Arial" charset="0"/>
              </a:rPr>
              <a:pPr algn="r" fontAlgn="base">
                <a:spcBef>
                  <a:spcPct val="0"/>
                </a:spcBef>
                <a:spcAft>
                  <a:spcPct val="0"/>
                </a:spcAft>
              </a:pPr>
              <a:t>54</a:t>
            </a:fld>
            <a:endParaRPr lang="en-US" altLang="zh-CN" sz="1200" dirty="0">
              <a:solidFill>
                <a:prstClr val="black"/>
              </a:solidFill>
              <a:latin typeface="Times New Roman" pitchFamily="18" charset="0"/>
              <a:ea typeface="宋体" pitchFamily="2" charset="-122"/>
              <a:cs typeface="Arial" charset="0"/>
            </a:endParaRPr>
          </a:p>
        </p:txBody>
      </p:sp>
    </p:spTree>
    <p:extLst>
      <p:ext uri="{BB962C8B-B14F-4D97-AF65-F5344CB8AC3E}">
        <p14:creationId xmlns:p14="http://schemas.microsoft.com/office/powerpoint/2010/main" val="36500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ea typeface="宋体" pitchFamily="2" charset="-122"/>
              </a:rPr>
              <a:t>Two most popular previous event representations</a:t>
            </a:r>
          </a:p>
          <a:p>
            <a:endParaRPr lang="en-US" altLang="zh-CN" dirty="0" smtClean="0">
              <a:ea typeface="宋体" pitchFamily="2" charset="-122"/>
            </a:endParaRPr>
          </a:p>
          <a:p>
            <a:r>
              <a:rPr lang="en-US" altLang="zh-CN" dirty="0" smtClean="0">
                <a:ea typeface="宋体" pitchFamily="2" charset="-122"/>
              </a:rPr>
              <a:t>Inheritance</a:t>
            </a:r>
            <a:r>
              <a:rPr lang="en-US" altLang="zh-CN" baseline="0" dirty="0" smtClean="0">
                <a:ea typeface="宋体" pitchFamily="2" charset="-122"/>
              </a:rPr>
              <a:t> is a way to describe the roadmap of event hierarchy; the property of the child is inherited from its parent</a:t>
            </a:r>
            <a:endParaRPr lang="zh-CN" altLang="en-US" dirty="0" smtClean="0">
              <a:ea typeface="宋体" pitchFamily="2" charset="-122"/>
            </a:endParaRPr>
          </a:p>
        </p:txBody>
      </p:sp>
      <p:sp>
        <p:nvSpPr>
          <p:cNvPr id="23556" name="Slide Number Placeholder 3"/>
          <p:cNvSpPr txBox="1">
            <a:spLocks noGrp="1"/>
          </p:cNvSpPr>
          <p:nvPr/>
        </p:nvSpPr>
        <p:spPr bwMode="auto">
          <a:xfrm>
            <a:off x="3899071" y="8831421"/>
            <a:ext cx="2982742" cy="4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a:defRPr sz="2800">
                <a:solidFill>
                  <a:schemeClr val="tx1"/>
                </a:solidFill>
                <a:latin typeface="Calibri" pitchFamily="34" charset="0"/>
                <a:ea typeface="ＭＳ Ｐゴシック" pitchFamily="34" charset="-128"/>
              </a:defRPr>
            </a:lvl1pPr>
            <a:lvl2pPr marL="742950" indent="-285750" defTabSz="931863">
              <a:defRPr sz="2800">
                <a:solidFill>
                  <a:schemeClr val="tx1"/>
                </a:solidFill>
                <a:latin typeface="Calibri" pitchFamily="34" charset="0"/>
                <a:ea typeface="ＭＳ Ｐゴシック" pitchFamily="34" charset="-128"/>
              </a:defRPr>
            </a:lvl2pPr>
            <a:lvl3pPr marL="1143000" indent="-228600" defTabSz="931863">
              <a:defRPr sz="2800">
                <a:solidFill>
                  <a:schemeClr val="tx1"/>
                </a:solidFill>
                <a:latin typeface="Calibri" pitchFamily="34" charset="0"/>
                <a:ea typeface="ＭＳ Ｐゴシック" pitchFamily="34" charset="-128"/>
              </a:defRPr>
            </a:lvl3pPr>
            <a:lvl4pPr marL="1600200" indent="-228600" defTabSz="931863">
              <a:defRPr sz="2800">
                <a:solidFill>
                  <a:schemeClr val="tx1"/>
                </a:solidFill>
                <a:latin typeface="Calibri" pitchFamily="34" charset="0"/>
                <a:ea typeface="ＭＳ Ｐゴシック" pitchFamily="34" charset="-128"/>
              </a:defRPr>
            </a:lvl4pPr>
            <a:lvl5pPr marL="2057400" indent="-228600" defTabSz="931863">
              <a:defRPr sz="2800">
                <a:solidFill>
                  <a:schemeClr val="tx1"/>
                </a:solidFill>
                <a:latin typeface="Calibri" pitchFamily="34" charset="0"/>
                <a:ea typeface="ＭＳ Ｐゴシック" pitchFamily="34" charset="-128"/>
              </a:defRPr>
            </a:lvl5pPr>
            <a:lvl6pPr marL="25146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6pPr>
            <a:lvl7pPr marL="29718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7pPr>
            <a:lvl8pPr marL="34290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8pPr>
            <a:lvl9pPr marL="38862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9pPr>
          </a:lstStyle>
          <a:p>
            <a:pPr algn="r" fontAlgn="base">
              <a:spcBef>
                <a:spcPct val="0"/>
              </a:spcBef>
              <a:spcAft>
                <a:spcPct val="0"/>
              </a:spcAft>
            </a:pPr>
            <a:fld id="{71E07827-19DC-4052-A94B-FE2FC444D814}" type="slidenum">
              <a:rPr lang="zh-CN" altLang="en-US" sz="1200">
                <a:solidFill>
                  <a:prstClr val="black"/>
                </a:solidFill>
                <a:latin typeface="Times New Roman" pitchFamily="18" charset="0"/>
                <a:ea typeface="宋体" pitchFamily="2" charset="-122"/>
                <a:cs typeface="Arial" charset="0"/>
              </a:rPr>
              <a:pPr algn="r" fontAlgn="base">
                <a:spcBef>
                  <a:spcPct val="0"/>
                </a:spcBef>
                <a:spcAft>
                  <a:spcPct val="0"/>
                </a:spcAft>
              </a:pPr>
              <a:t>55</a:t>
            </a:fld>
            <a:endParaRPr lang="en-US" altLang="zh-CN" sz="1200" dirty="0">
              <a:solidFill>
                <a:prstClr val="black"/>
              </a:solidFill>
              <a:latin typeface="Times New Roman" pitchFamily="18" charset="0"/>
              <a:ea typeface="宋体" pitchFamily="2" charset="-122"/>
              <a:cs typeface="Arial" charset="0"/>
            </a:endParaRPr>
          </a:p>
        </p:txBody>
      </p:sp>
    </p:spTree>
    <p:extLst>
      <p:ext uri="{BB962C8B-B14F-4D97-AF65-F5344CB8AC3E}">
        <p14:creationId xmlns:p14="http://schemas.microsoft.com/office/powerpoint/2010/main" val="19996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10</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499785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11</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49978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12</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49978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13</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90731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9B54B3-0BFA-4184-9265-1586F5B821F3}" type="slidenum">
              <a:rPr lang="en-US" altLang="zh-CN"/>
              <a:pPr/>
              <a:t>14</a:t>
            </a:fld>
            <a:endParaRPr lang="en-US" altLang="zh-CN"/>
          </a:p>
        </p:txBody>
      </p:sp>
      <p:sp>
        <p:nvSpPr>
          <p:cNvPr id="2055170" name="Rectangle 2"/>
          <p:cNvSpPr>
            <a:spLocks noGrp="1" noRot="1" noChangeAspect="1" noChangeArrowheads="1" noTextEdit="1"/>
          </p:cNvSpPr>
          <p:nvPr>
            <p:ph type="sldImg"/>
          </p:nvPr>
        </p:nvSpPr>
        <p:spPr>
          <a:xfrm>
            <a:off x="1120775" y="698500"/>
            <a:ext cx="4645025" cy="3484563"/>
          </a:xfrm>
          <a:ln/>
        </p:spPr>
      </p:sp>
      <p:sp>
        <p:nvSpPr>
          <p:cNvPr id="2055171" name="Rectangle 3"/>
          <p:cNvSpPr>
            <a:spLocks noGrp="1" noChangeArrowheads="1"/>
          </p:cNvSpPr>
          <p:nvPr>
            <p:ph type="body" idx="1"/>
          </p:nvPr>
        </p:nvSpPr>
        <p:spPr/>
        <p:txBody>
          <a:bodyPr/>
          <a:lstStyle/>
          <a:p>
            <a:r>
              <a:rPr lang="en-US" altLang="zh-CN"/>
              <a:t>IE’s application</a:t>
            </a:r>
          </a:p>
        </p:txBody>
      </p:sp>
    </p:spTree>
    <p:extLst>
      <p:ext uri="{BB962C8B-B14F-4D97-AF65-F5344CB8AC3E}">
        <p14:creationId xmlns:p14="http://schemas.microsoft.com/office/powerpoint/2010/main" val="204916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234AA1-F9A8-4EF4-90FA-0E8388A5086E}" type="datetime1">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E4E00-0EEE-4792-8933-D0F265C3952E}"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EB8C2-9A48-4CAE-952D-6BC332EAD82A}" type="datetime1">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38458E-69C2-4273-9D56-0C3951447D41}" type="datetime1">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91BE8-EF10-4ACB-8841-73DB5FA03DF1}" type="datetime1">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BCD36-7CD8-4265-A778-C55D397F72D1}" type="datetime1">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E4E00-0EEE-4792-8933-D0F265C3952E}"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27A6F7-380A-4625-86DB-A634299329D7}" type="datetime1">
              <a:rPr lang="en-US" smtClean="0"/>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E42EF7-5C69-43A1-9C56-D0DC9C93298D}" type="datetime1">
              <a:rPr lang="en-US" smtClean="0"/>
              <a:t>9/13/20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8E4E00-0EEE-4792-8933-D0F265C3952E}" type="slidenum">
              <a:rPr lang="en-US" smtClean="0"/>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D7DFF-30DE-4D21-89D2-66FC98EB7F3D}" type="datetime1">
              <a:rPr lang="en-US" smtClean="0"/>
              <a:t>9/13/20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5B074-3B5C-468E-A71D-8C92576224CF}" type="datetime1">
              <a:rPr lang="en-US" smtClean="0"/>
              <a:t>9/13/20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D78814-538D-4004-9817-00C3FE31EEE6}" type="datetime1">
              <a:rPr lang="en-US" smtClean="0"/>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E4E00-0EEE-4792-8933-D0F265C3952E}" type="slidenum">
              <a:rPr lang="en-US" smtClean="0"/>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DA8B0-B80E-471E-945C-53821DDCC570}" type="datetime1">
              <a:rPr lang="en-US" smtClean="0"/>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E4E00-0EEE-4792-8933-D0F265C3952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090DFA7B-C8DD-473B-BE96-39C7ABC8AB25}" type="datetime1">
              <a:rPr lang="en-US" smtClean="0"/>
              <a:t>9/13/20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D8E4E00-0EEE-4792-8933-D0F265C3952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competitions.codalab.org/competitions/20717%23learn_the_details-overview" TargetMode="External"/><Relationship Id="rId4" Type="http://schemas.openxmlformats.org/officeDocument/2006/relationships/hyperlink" Target="https://github.com/thunlp/DocRED" TargetMode="External"/><Relationship Id="rId5" Type="http://schemas.openxmlformats.org/officeDocument/2006/relationships/hyperlink" Target="https://www.aclweb.org/anthology/P19-1074" TargetMode="External"/><Relationship Id="rId6"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tiff"/></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mailto:srw5@illinois.ed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tiff"/></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w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9" Type="http://schemas.openxmlformats.org/officeDocument/2006/relationships/hyperlink" Target="http://en.wikipedia.org/wiki/1998_World_Series" TargetMode="External"/><Relationship Id="rId20" Type="http://schemas.openxmlformats.org/officeDocument/2006/relationships/hyperlink" Target="http://en.wikipedia.org/wiki/David_Cone%23Early_years" TargetMode="External"/><Relationship Id="rId21" Type="http://schemas.openxmlformats.org/officeDocument/2006/relationships/hyperlink" Target="http://en.wikipedia.org/wiki/David_Cone%23Kansas_City_Royals" TargetMode="External"/><Relationship Id="rId22" Type="http://schemas.openxmlformats.org/officeDocument/2006/relationships/hyperlink" Target="http://en.wikipedia.org/wiki/David_Cone%23New_York_Mets" TargetMode="External"/><Relationship Id="rId23" Type="http://schemas.openxmlformats.org/officeDocument/2006/relationships/image" Target="../media/image2.png"/><Relationship Id="rId24" Type="http://schemas.openxmlformats.org/officeDocument/2006/relationships/hyperlink" Target="http://en.wikipedia.org/wiki/Brian_McRae" TargetMode="External"/><Relationship Id="rId25" Type="http://schemas.openxmlformats.org/officeDocument/2006/relationships/hyperlink" Target="http://en.wikipedia.org/wiki/1995_Major_League_Baseball_season" TargetMode="External"/><Relationship Id="rId26" Type="http://schemas.openxmlformats.org/officeDocument/2006/relationships/hyperlink" Target="http://en.wikipedia.org/wiki/1996_Major_League_Baseball_season" TargetMode="External"/><Relationship Id="rId10" Type="http://schemas.openxmlformats.org/officeDocument/2006/relationships/hyperlink" Target="http://en.wikipedia.org/wiki/1999_World_Series" TargetMode="External"/><Relationship Id="rId11" Type="http://schemas.openxmlformats.org/officeDocument/2006/relationships/hyperlink" Target="http://en.wikipedia.org/wiki/2000_World_Series" TargetMode="External"/><Relationship Id="rId12" Type="http://schemas.openxmlformats.org/officeDocument/2006/relationships/hyperlink" Target="http://en.wikipedia.org/wiki/New_York_Yankees" TargetMode="External"/><Relationship Id="rId13" Type="http://schemas.openxmlformats.org/officeDocument/2006/relationships/hyperlink" Target="http://en.wikipedia.org/wiki/Roger_Angell" TargetMode="External"/><Relationship Id="rId14" Type="http://schemas.openxmlformats.org/officeDocument/2006/relationships/hyperlink" Target="http://en.wikipedia.org/wiki/Coneheads" TargetMode="External"/><Relationship Id="rId15" Type="http://schemas.openxmlformats.org/officeDocument/2006/relationships/hyperlink" Target="http://en.wikipedia.org/wiki/Stamford,_Connecticut" TargetMode="External"/><Relationship Id="rId16" Type="http://schemas.openxmlformats.org/officeDocument/2006/relationships/hyperlink" Target="http://en.wikipedia.org/wiki/Color_commentator" TargetMode="External"/><Relationship Id="rId17" Type="http://schemas.openxmlformats.org/officeDocument/2006/relationships/hyperlink" Target="http://en.wikipedia.org/wiki/YES_Network" TargetMode="External"/><Relationship Id="rId18" Type="http://schemas.openxmlformats.org/officeDocument/2006/relationships/hyperlink" Target="http://en.wikipedia.org/wiki/David_Cone%23cite_note-LeavingYes-0" TargetMode="External"/><Relationship Id="rId19" Type="http://schemas.openxmlformats.org/officeDocument/2006/relationships/hyperlink" Target="http://en.wikipedia.org/wiki/David_Cone"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en.wikipedia.org/wiki/Major_League_Baseball" TargetMode="External"/><Relationship Id="rId4" Type="http://schemas.openxmlformats.org/officeDocument/2006/relationships/hyperlink" Target="http://en.wikipedia.org/wiki/Pitcher" TargetMode="External"/><Relationship Id="rId5" Type="http://schemas.openxmlformats.org/officeDocument/2006/relationships/hyperlink" Target="http://en.wikipedia.org/wiki/World_Series" TargetMode="External"/><Relationship Id="rId6" Type="http://schemas.openxmlformats.org/officeDocument/2006/relationships/hyperlink" Target="http://en.wikipedia.org/wiki/1992_World_Series" TargetMode="External"/><Relationship Id="rId7" Type="http://schemas.openxmlformats.org/officeDocument/2006/relationships/hyperlink" Target="http://en.wikipedia.org/wiki/Toronto_Blue_Jays" TargetMode="External"/><Relationship Id="rId8" Type="http://schemas.openxmlformats.org/officeDocument/2006/relationships/hyperlink" Target="http://en.wikipedia.org/wiki/1996_World_Serie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hyperlink" Target="http://dbpedia.org/page/New_Democracy_(Greece)" TargetMode="External"/><Relationship Id="rId5" Type="http://schemas.openxmlformats.org/officeDocument/2006/relationships/hyperlink" Target="http://dbpedia.org/page/Justice_and_Development_Party_(Turkey)" TargetMode="External"/><Relationship Id="rId6" Type="http://schemas.openxmlformats.org/officeDocument/2006/relationships/hyperlink" Target="http://es.dbpedia.org/page/Antonis_Samar%C3%A1s" TargetMode="External"/><Relationship Id="rId7" Type="http://schemas.openxmlformats.org/officeDocument/2006/relationships/hyperlink" Target="http://dbpedia.org/page/Ahmet_Davuto%C4%9Flu" TargetMode="External"/><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oleObject1.bin"/><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835151" y="1125538"/>
            <a:ext cx="7489825" cy="2209800"/>
          </a:xfrm>
        </p:spPr>
        <p:txBody>
          <a:bodyPr/>
          <a:lstStyle/>
          <a:p>
            <a:r>
              <a:rPr lang="en-US" altLang="zh-CN" sz="3000" dirty="0" smtClean="0">
                <a:latin typeface="Verdana" pitchFamily="34" charset="0"/>
              </a:rPr>
              <a:t>relation EXTRACTION</a:t>
            </a:r>
          </a:p>
        </p:txBody>
      </p:sp>
      <p:sp>
        <p:nvSpPr>
          <p:cNvPr id="3076" name="Rectangle 3"/>
          <p:cNvSpPr>
            <a:spLocks noGrp="1" noChangeArrowheads="1"/>
          </p:cNvSpPr>
          <p:nvPr>
            <p:ph type="subTitle" idx="1"/>
          </p:nvPr>
        </p:nvSpPr>
        <p:spPr>
          <a:xfrm>
            <a:off x="1944689" y="4148138"/>
            <a:ext cx="6110287" cy="1947862"/>
          </a:xfrm>
        </p:spPr>
        <p:txBody>
          <a:bodyPr/>
          <a:lstStyle/>
          <a:p>
            <a:pPr eaLnBrk="1" hangingPunct="1">
              <a:lnSpc>
                <a:spcPct val="80000"/>
              </a:lnSpc>
            </a:pPr>
            <a:r>
              <a:rPr lang="en-US" altLang="zh-CN" sz="2000" dirty="0" err="1" smtClean="0"/>
              <a:t>Heng</a:t>
            </a:r>
            <a:r>
              <a:rPr lang="en-US" altLang="zh-CN" sz="2000" dirty="0" smtClean="0"/>
              <a:t> </a:t>
            </a:r>
            <a:r>
              <a:rPr lang="en-US" altLang="zh-CN" sz="2000" dirty="0" err="1" smtClean="0"/>
              <a:t>Ji</a:t>
            </a:r>
            <a:endParaRPr lang="en-US" altLang="zh-CN" sz="2000" dirty="0" smtClean="0"/>
          </a:p>
          <a:p>
            <a:pPr eaLnBrk="1" hangingPunct="1">
              <a:lnSpc>
                <a:spcPct val="80000"/>
              </a:lnSpc>
            </a:pPr>
            <a:endParaRPr lang="en-US" altLang="zh-CN" sz="1000" dirty="0" smtClean="0"/>
          </a:p>
          <a:p>
            <a:pPr eaLnBrk="1" hangingPunct="1">
              <a:lnSpc>
                <a:spcPct val="80000"/>
              </a:lnSpc>
            </a:pPr>
            <a:r>
              <a:rPr lang="en-US" altLang="zh-CN" sz="1400" dirty="0" err="1" smtClean="0"/>
              <a:t>hengji@illinois.edu</a:t>
            </a:r>
            <a:endParaRPr lang="en-US" altLang="zh-CN" sz="1400" dirty="0" smtClean="0"/>
          </a:p>
          <a:p>
            <a:pPr eaLnBrk="1" hangingPunct="1">
              <a:lnSpc>
                <a:spcPct val="80000"/>
              </a:lnSpc>
            </a:pPr>
            <a:endParaRPr lang="en-US" altLang="zh-CN" sz="1600" dirty="0" smtClean="0"/>
          </a:p>
        </p:txBody>
      </p:sp>
    </p:spTree>
    <p:extLst>
      <p:ext uri="{BB962C8B-B14F-4D97-AF65-F5344CB8AC3E}">
        <p14:creationId xmlns:p14="http://schemas.microsoft.com/office/powerpoint/2010/main" val="2705705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1"/>
              </a:buClr>
              <a:buSzPct val="65000"/>
              <a:buFont typeface="Wingdings" pitchFamily="2" charset="2"/>
              <a:buChar char="n"/>
            </a:pPr>
            <a:r>
              <a:rPr lang="en-US" altLang="zh-CN" sz="1600" dirty="0">
                <a:cs typeface="Arial" pitchFamily="34" charset="0"/>
              </a:rPr>
              <a:t>(</a:t>
            </a:r>
            <a:r>
              <a:rPr lang="en-US" altLang="zh-CN" sz="1600" dirty="0" err="1">
                <a:cs typeface="Arial" pitchFamily="34" charset="0"/>
              </a:rPr>
              <a:t>Vashishth</a:t>
            </a:r>
            <a:r>
              <a:rPr lang="en-US" altLang="zh-CN" sz="1600" dirty="0">
                <a:cs typeface="Arial" pitchFamily="34" charset="0"/>
              </a:rPr>
              <a:t> et al</a:t>
            </a:r>
            <a:r>
              <a:rPr lang="en-US" altLang="zh-CN" sz="1600" dirty="0" smtClean="0">
                <a:cs typeface="Arial" pitchFamily="34" charset="0"/>
              </a:rPr>
              <a:t>.</a:t>
            </a:r>
            <a:r>
              <a:rPr lang="en-US" altLang="zh-CN" sz="1600" dirty="0" smtClean="0">
                <a:cs typeface="Arial" pitchFamily="34" charset="0"/>
              </a:rPr>
              <a:t>, EMNLP2018)</a:t>
            </a:r>
            <a:endParaRPr lang="en-US" altLang="zh-CN" sz="1600" dirty="0" smtClean="0">
              <a:cs typeface="Arial" pitchFamily="34" charset="0"/>
            </a:endParaRPr>
          </a:p>
        </p:txBody>
      </p:sp>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Adding Syntactic Relation</a:t>
            </a:r>
            <a:endParaRPr lang="en-US" altLang="zh-CN" sz="3200" dirty="0"/>
          </a:p>
        </p:txBody>
      </p:sp>
      <p:pic>
        <p:nvPicPr>
          <p:cNvPr id="3" name="Picture 2" descr="Screen Shot 2020-09-13 at 2.49.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38" y="2060925"/>
            <a:ext cx="7581900" cy="3568700"/>
          </a:xfrm>
          <a:prstGeom prst="rect">
            <a:avLst/>
          </a:prstGeom>
        </p:spPr>
      </p:pic>
    </p:spTree>
    <p:extLst>
      <p:ext uri="{BB962C8B-B14F-4D97-AF65-F5344CB8AC3E}">
        <p14:creationId xmlns:p14="http://schemas.microsoft.com/office/powerpoint/2010/main" val="35677884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1"/>
              </a:buClr>
              <a:buSzPct val="65000"/>
              <a:buFont typeface="Wingdings" pitchFamily="2" charset="2"/>
              <a:buChar char="n"/>
            </a:pPr>
            <a:r>
              <a:rPr lang="en-US" altLang="zh-CN" sz="1600" dirty="0">
                <a:cs typeface="Arial" pitchFamily="34" charset="0"/>
              </a:rPr>
              <a:t>(</a:t>
            </a:r>
            <a:r>
              <a:rPr lang="en-US" altLang="zh-CN" sz="1600" dirty="0" err="1">
                <a:cs typeface="Arial" pitchFamily="34" charset="0"/>
              </a:rPr>
              <a:t>Vashishth</a:t>
            </a:r>
            <a:r>
              <a:rPr lang="en-US" altLang="zh-CN" sz="1600" dirty="0">
                <a:cs typeface="Arial" pitchFamily="34" charset="0"/>
              </a:rPr>
              <a:t> et al</a:t>
            </a:r>
            <a:r>
              <a:rPr lang="en-US" altLang="zh-CN" sz="1600" dirty="0" smtClean="0">
                <a:cs typeface="Arial" pitchFamily="34" charset="0"/>
              </a:rPr>
              <a:t>.</a:t>
            </a:r>
            <a:r>
              <a:rPr lang="en-US" altLang="zh-CN" sz="1600" dirty="0" smtClean="0">
                <a:cs typeface="Arial" pitchFamily="34" charset="0"/>
              </a:rPr>
              <a:t>, EMNLP2018)</a:t>
            </a:r>
            <a:endParaRPr lang="en-US" altLang="zh-CN" sz="1600" dirty="0" smtClean="0">
              <a:cs typeface="Arial" pitchFamily="34" charset="0"/>
            </a:endParaRPr>
          </a:p>
        </p:txBody>
      </p:sp>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Adding Syntactic Relation</a:t>
            </a:r>
            <a:endParaRPr lang="en-US" altLang="zh-CN" sz="3200" dirty="0"/>
          </a:p>
        </p:txBody>
      </p:sp>
      <p:pic>
        <p:nvPicPr>
          <p:cNvPr id="2" name="Picture 1" descr="Screen Shot 2020-09-13 at 2.49.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8040"/>
            <a:ext cx="7518400" cy="2819400"/>
          </a:xfrm>
          <a:prstGeom prst="rect">
            <a:avLst/>
          </a:prstGeom>
        </p:spPr>
      </p:pic>
    </p:spTree>
    <p:extLst>
      <p:ext uri="{BB962C8B-B14F-4D97-AF65-F5344CB8AC3E}">
        <p14:creationId xmlns:p14="http://schemas.microsoft.com/office/powerpoint/2010/main" val="24162814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1"/>
              </a:buClr>
              <a:buSzPct val="65000"/>
              <a:buFont typeface="Wingdings" pitchFamily="2" charset="2"/>
              <a:buChar char="n"/>
            </a:pPr>
            <a:r>
              <a:rPr lang="en-US" altLang="zh-CN" sz="1600" dirty="0">
                <a:cs typeface="Arial" pitchFamily="34" charset="0"/>
              </a:rPr>
              <a:t>(</a:t>
            </a:r>
            <a:r>
              <a:rPr lang="en-US" altLang="zh-CN" sz="1600" dirty="0" err="1">
                <a:cs typeface="Arial" pitchFamily="34" charset="0"/>
              </a:rPr>
              <a:t>Vashishth</a:t>
            </a:r>
            <a:r>
              <a:rPr lang="en-US" altLang="zh-CN" sz="1600" dirty="0">
                <a:cs typeface="Arial" pitchFamily="34" charset="0"/>
              </a:rPr>
              <a:t> et al</a:t>
            </a:r>
            <a:r>
              <a:rPr lang="en-US" altLang="zh-CN" sz="1600" dirty="0" smtClean="0">
                <a:cs typeface="Arial" pitchFamily="34" charset="0"/>
              </a:rPr>
              <a:t>.</a:t>
            </a:r>
            <a:r>
              <a:rPr lang="en-US" altLang="zh-CN" sz="1600" dirty="0" smtClean="0">
                <a:cs typeface="Arial" pitchFamily="34" charset="0"/>
              </a:rPr>
              <a:t>, EMNLP2018)</a:t>
            </a:r>
            <a:endParaRPr lang="en-US" altLang="zh-CN" sz="1600" dirty="0" smtClean="0">
              <a:cs typeface="Arial" pitchFamily="34" charset="0"/>
            </a:endParaRPr>
          </a:p>
        </p:txBody>
      </p:sp>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Adding Syntactic Relation</a:t>
            </a:r>
            <a:endParaRPr lang="en-US" altLang="zh-CN" sz="3200" dirty="0"/>
          </a:p>
        </p:txBody>
      </p:sp>
      <p:pic>
        <p:nvPicPr>
          <p:cNvPr id="2" name="Picture 1" descr="Screen Shot 2020-09-13 at 2.50.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76400"/>
            <a:ext cx="6271945" cy="3733800"/>
          </a:xfrm>
          <a:prstGeom prst="rect">
            <a:avLst/>
          </a:prstGeom>
        </p:spPr>
      </p:pic>
    </p:spTree>
    <p:extLst>
      <p:ext uri="{BB962C8B-B14F-4D97-AF65-F5344CB8AC3E}">
        <p14:creationId xmlns:p14="http://schemas.microsoft.com/office/powerpoint/2010/main" val="24162814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2"/>
            <a:ext cx="8229600" cy="1139825"/>
          </a:xfrm>
          <a:noFill/>
          <a:ln/>
        </p:spPr>
        <p:txBody>
          <a:bodyPr>
            <a:normAutofit fontScale="90000"/>
          </a:bodyPr>
          <a:lstStyle/>
          <a:p>
            <a:r>
              <a:rPr lang="en-US" altLang="zh-CN" sz="3800" dirty="0" smtClean="0"/>
              <a:t>Cross-document Relation Extraction Task</a:t>
            </a:r>
            <a:endParaRPr lang="en-US" altLang="zh-CN" sz="3800" dirty="0"/>
          </a:p>
        </p:txBody>
      </p:sp>
      <p:sp>
        <p:nvSpPr>
          <p:cNvPr id="4" name="Rectangle 3"/>
          <p:cNvSpPr>
            <a:spLocks noChangeArrowheads="1"/>
          </p:cNvSpPr>
          <p:nvPr/>
        </p:nvSpPr>
        <p:spPr bwMode="auto">
          <a:xfrm>
            <a:off x="533400" y="838202"/>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Task</a:t>
            </a:r>
          </a:p>
          <a:p>
            <a:pPr marL="342900" indent="-342900">
              <a:spcBef>
                <a:spcPct val="20000"/>
              </a:spcBef>
              <a:buClr>
                <a:schemeClr val="accent1"/>
              </a:buClr>
              <a:buSzPct val="65000"/>
              <a:buFont typeface="Wingdings" pitchFamily="2" charset="2"/>
              <a:buChar char="n"/>
            </a:pPr>
            <a:r>
              <a:rPr lang="en-US" sz="1600" dirty="0">
                <a:hlinkClick r:id="rId3"/>
              </a:rPr>
              <a:t>https://competitions.codalab.org/competitions/20717#learn_the_details-overview</a:t>
            </a:r>
            <a:endParaRPr lang="en-US" altLang="zh-CN" sz="1600" dirty="0" smtClean="0">
              <a:cs typeface="Arial" pitchFamily="34" charset="0"/>
            </a:endParaRPr>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Data and baseline code</a:t>
            </a:r>
          </a:p>
          <a:p>
            <a:pPr marL="669925" lvl="1" indent="-325438">
              <a:spcBef>
                <a:spcPct val="20000"/>
              </a:spcBef>
              <a:buClr>
                <a:schemeClr val="accent2"/>
              </a:buClr>
              <a:buSzPct val="60000"/>
              <a:buFont typeface="Wingdings" pitchFamily="2" charset="2"/>
              <a:buChar char="q"/>
            </a:pPr>
            <a:r>
              <a:rPr lang="en-US" sz="1400" dirty="0">
                <a:hlinkClick r:id="rId4"/>
              </a:rPr>
              <a:t>https://</a:t>
            </a:r>
            <a:r>
              <a:rPr lang="en-US" sz="1400" dirty="0" smtClean="0">
                <a:hlinkClick r:id="rId4"/>
              </a:rPr>
              <a:t>github.com/thunlp/DocRED</a:t>
            </a:r>
            <a:endParaRPr lang="en-US" sz="1400" dirty="0" smtClean="0"/>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Paper</a:t>
            </a:r>
          </a:p>
          <a:p>
            <a:pPr marL="669925" lvl="1" indent="-325438">
              <a:spcBef>
                <a:spcPct val="20000"/>
              </a:spcBef>
              <a:buClr>
                <a:schemeClr val="accent2"/>
              </a:buClr>
              <a:buSzPct val="60000"/>
              <a:buFont typeface="Wingdings" pitchFamily="2" charset="2"/>
              <a:buChar char="q"/>
            </a:pPr>
            <a:r>
              <a:rPr lang="en-US" sz="1400" dirty="0">
                <a:hlinkClick r:id="rId5"/>
              </a:rPr>
              <a:t>https://</a:t>
            </a:r>
            <a:r>
              <a:rPr lang="en-US" sz="1400" dirty="0" smtClean="0">
                <a:hlinkClick r:id="rId5"/>
              </a:rPr>
              <a:t>www.aclweb.org/anthology/P19-1074</a:t>
            </a:r>
            <a:endParaRPr lang="en-US" sz="1400" dirty="0" smtClean="0"/>
          </a:p>
          <a:p>
            <a:pPr marL="212725" indent="-325438">
              <a:spcBef>
                <a:spcPct val="20000"/>
              </a:spcBef>
              <a:buClr>
                <a:schemeClr val="accent2"/>
              </a:buClr>
              <a:buSzPct val="60000"/>
              <a:buFont typeface="Wingdings" pitchFamily="2" charset="2"/>
              <a:buChar char="q"/>
            </a:pPr>
            <a:r>
              <a:rPr lang="en-US" sz="1400" dirty="0" smtClean="0"/>
              <a:t>Task</a:t>
            </a:r>
          </a:p>
          <a:p>
            <a:pPr marL="212725" indent="-325438">
              <a:spcBef>
                <a:spcPct val="20000"/>
              </a:spcBef>
              <a:buClr>
                <a:schemeClr val="accent2"/>
              </a:buClr>
              <a:buSzPct val="60000"/>
              <a:buFont typeface="Wingdings" pitchFamily="2" charset="2"/>
              <a:buChar char="q"/>
            </a:pPr>
            <a:endParaRPr lang="en-US" sz="1400" dirty="0" smtClean="0"/>
          </a:p>
        </p:txBody>
      </p:sp>
      <p:pic>
        <p:nvPicPr>
          <p:cNvPr id="3" name="Picture 2"/>
          <p:cNvPicPr>
            <a:picLocks noChangeAspect="1"/>
          </p:cNvPicPr>
          <p:nvPr/>
        </p:nvPicPr>
        <p:blipFill>
          <a:blip r:embed="rId6"/>
          <a:stretch>
            <a:fillRect/>
          </a:stretch>
        </p:blipFill>
        <p:spPr>
          <a:xfrm>
            <a:off x="1828800" y="2612891"/>
            <a:ext cx="4756382" cy="4245109"/>
          </a:xfrm>
          <a:prstGeom prst="rect">
            <a:avLst/>
          </a:prstGeom>
        </p:spPr>
      </p:pic>
    </p:spTree>
    <p:extLst>
      <p:ext uri="{BB962C8B-B14F-4D97-AF65-F5344CB8AC3E}">
        <p14:creationId xmlns:p14="http://schemas.microsoft.com/office/powerpoint/2010/main" val="10750096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Data</a:t>
            </a:r>
            <a:endParaRPr lang="en-US" altLang="zh-CN" sz="3200" dirty="0"/>
          </a:p>
        </p:txBody>
      </p:sp>
      <p:pic>
        <p:nvPicPr>
          <p:cNvPr id="2" name="Picture 1"/>
          <p:cNvPicPr>
            <a:picLocks noChangeAspect="1"/>
          </p:cNvPicPr>
          <p:nvPr/>
        </p:nvPicPr>
        <p:blipFill>
          <a:blip r:embed="rId3"/>
          <a:stretch>
            <a:fillRect/>
          </a:stretch>
        </p:blipFill>
        <p:spPr>
          <a:xfrm>
            <a:off x="1219200" y="882113"/>
            <a:ext cx="5497808" cy="5869586"/>
          </a:xfrm>
          <a:prstGeom prst="rect">
            <a:avLst/>
          </a:prstGeom>
        </p:spPr>
      </p:pic>
    </p:spTree>
    <p:extLst>
      <p:ext uri="{BB962C8B-B14F-4D97-AF65-F5344CB8AC3E}">
        <p14:creationId xmlns:p14="http://schemas.microsoft.com/office/powerpoint/2010/main" val="1378613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Types of Reasoning Required</a:t>
            </a:r>
            <a:endParaRPr lang="en-US" altLang="zh-CN" sz="3200" dirty="0"/>
          </a:p>
        </p:txBody>
      </p:sp>
      <p:pic>
        <p:nvPicPr>
          <p:cNvPr id="2" name="Picture 1" descr="Screen Shot 2020-09-13 at 2.4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19200"/>
            <a:ext cx="7632700" cy="4368800"/>
          </a:xfrm>
          <a:prstGeom prst="rect">
            <a:avLst/>
          </a:prstGeom>
        </p:spPr>
      </p:pic>
    </p:spTree>
    <p:extLst>
      <p:ext uri="{BB962C8B-B14F-4D97-AF65-F5344CB8AC3E}">
        <p14:creationId xmlns:p14="http://schemas.microsoft.com/office/powerpoint/2010/main" val="22042538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Data</a:t>
            </a:r>
            <a:endParaRPr lang="en-US" altLang="zh-CN" sz="3200" dirty="0"/>
          </a:p>
        </p:txBody>
      </p:sp>
      <p:pic>
        <p:nvPicPr>
          <p:cNvPr id="4" name="Picture 3"/>
          <p:cNvPicPr>
            <a:picLocks noChangeAspect="1"/>
          </p:cNvPicPr>
          <p:nvPr/>
        </p:nvPicPr>
        <p:blipFill>
          <a:blip r:embed="rId3"/>
          <a:stretch>
            <a:fillRect/>
          </a:stretch>
        </p:blipFill>
        <p:spPr>
          <a:xfrm>
            <a:off x="0" y="2289982"/>
            <a:ext cx="9144000" cy="2278035"/>
          </a:xfrm>
          <a:prstGeom prst="rect">
            <a:avLst/>
          </a:prstGeom>
        </p:spPr>
      </p:pic>
    </p:spTree>
    <p:extLst>
      <p:ext uri="{BB962C8B-B14F-4D97-AF65-F5344CB8AC3E}">
        <p14:creationId xmlns:p14="http://schemas.microsoft.com/office/powerpoint/2010/main" val="7829858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Data</a:t>
            </a:r>
            <a:endParaRPr lang="en-US" altLang="zh-CN" sz="3200" dirty="0"/>
          </a:p>
        </p:txBody>
      </p:sp>
      <p:pic>
        <p:nvPicPr>
          <p:cNvPr id="2" name="Picture 1"/>
          <p:cNvPicPr>
            <a:picLocks noChangeAspect="1"/>
          </p:cNvPicPr>
          <p:nvPr/>
        </p:nvPicPr>
        <p:blipFill>
          <a:blip r:embed="rId3"/>
          <a:stretch>
            <a:fillRect/>
          </a:stretch>
        </p:blipFill>
        <p:spPr>
          <a:xfrm>
            <a:off x="609600" y="1104900"/>
            <a:ext cx="7924800" cy="4648200"/>
          </a:xfrm>
          <a:prstGeom prst="rect">
            <a:avLst/>
          </a:prstGeom>
        </p:spPr>
      </p:pic>
    </p:spTree>
    <p:extLst>
      <p:ext uri="{BB962C8B-B14F-4D97-AF65-F5344CB8AC3E}">
        <p14:creationId xmlns:p14="http://schemas.microsoft.com/office/powerpoint/2010/main" val="16344715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838200" y="304800"/>
            <a:ext cx="8229600" cy="886698"/>
          </a:xfrm>
          <a:noFill/>
          <a:ln/>
        </p:spPr>
        <p:txBody>
          <a:bodyPr>
            <a:normAutofit fontScale="90000"/>
          </a:bodyPr>
          <a:lstStyle/>
          <a:p>
            <a:r>
              <a:rPr lang="en-US" altLang="zh-CN" sz="3200" dirty="0" smtClean="0"/>
              <a:t>Evaluation Metric</a:t>
            </a:r>
            <a:br>
              <a:rPr lang="en-US" altLang="zh-CN" sz="3200" dirty="0" smtClean="0"/>
            </a:br>
            <a:endParaRPr lang="en-US" altLang="zh-CN" sz="3200" dirty="0"/>
          </a:p>
        </p:txBody>
      </p:sp>
      <p:sp>
        <p:nvSpPr>
          <p:cNvPr id="4"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Relation Extraction F-score</a:t>
            </a:r>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Evidence F-score</a:t>
            </a:r>
          </a:p>
        </p:txBody>
      </p:sp>
    </p:spTree>
    <p:extLst>
      <p:ext uri="{BB962C8B-B14F-4D97-AF65-F5344CB8AC3E}">
        <p14:creationId xmlns:p14="http://schemas.microsoft.com/office/powerpoint/2010/main" val="9339969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Baseline Performance</a:t>
            </a:r>
            <a:endParaRPr lang="en-US" altLang="zh-CN" sz="3200" dirty="0"/>
          </a:p>
        </p:txBody>
      </p:sp>
      <p:pic>
        <p:nvPicPr>
          <p:cNvPr id="2" name="Picture 1"/>
          <p:cNvPicPr>
            <a:picLocks noChangeAspect="1"/>
          </p:cNvPicPr>
          <p:nvPr/>
        </p:nvPicPr>
        <p:blipFill>
          <a:blip r:embed="rId3"/>
          <a:stretch>
            <a:fillRect/>
          </a:stretch>
        </p:blipFill>
        <p:spPr>
          <a:xfrm>
            <a:off x="0" y="1303340"/>
            <a:ext cx="9144000" cy="4251319"/>
          </a:xfrm>
          <a:prstGeom prst="rect">
            <a:avLst/>
          </a:prstGeom>
        </p:spPr>
      </p:pic>
    </p:spTree>
    <p:extLst>
      <p:ext uri="{BB962C8B-B14F-4D97-AF65-F5344CB8AC3E}">
        <p14:creationId xmlns:p14="http://schemas.microsoft.com/office/powerpoint/2010/main" val="1017460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0" name="Rectangle 2"/>
          <p:cNvSpPr>
            <a:spLocks noChangeArrowheads="1"/>
          </p:cNvSpPr>
          <p:nvPr/>
        </p:nvSpPr>
        <p:spPr bwMode="auto">
          <a:xfrm>
            <a:off x="1116013" y="2693988"/>
            <a:ext cx="7010400" cy="2286000"/>
          </a:xfrm>
          <a:prstGeom prst="rect">
            <a:avLst/>
          </a:prstGeom>
          <a:solidFill>
            <a:srgbClr val="CCECFF"/>
          </a:solidFill>
          <a:ln w="9525">
            <a:solidFill>
              <a:schemeClr val="tx1"/>
            </a:solidFill>
            <a:miter lim="800000"/>
            <a:headEnd/>
            <a:tailEnd/>
          </a:ln>
        </p:spPr>
        <p:txBody>
          <a:bodyPr wrap="none" anchor="ctr"/>
          <a:lstStyle/>
          <a:p>
            <a:endParaRPr lang="en-US">
              <a:cs typeface="Arial" pitchFamily="34" charset="0"/>
            </a:endParaRPr>
          </a:p>
        </p:txBody>
      </p:sp>
      <p:sp>
        <p:nvSpPr>
          <p:cNvPr id="2039811" name="Rectangle 4"/>
          <p:cNvSpPr>
            <a:spLocks noGrp="1" noChangeArrowheads="1"/>
          </p:cNvSpPr>
          <p:nvPr>
            <p:ph type="body" idx="4294967295"/>
          </p:nvPr>
        </p:nvSpPr>
        <p:spPr>
          <a:xfrm>
            <a:off x="685800" y="1905000"/>
            <a:ext cx="7772400" cy="4114800"/>
          </a:xfrm>
        </p:spPr>
        <p:txBody>
          <a:bodyPr/>
          <a:lstStyle/>
          <a:p>
            <a:pPr>
              <a:buFont typeface="Wingdings" pitchFamily="2" charset="2"/>
              <a:buNone/>
            </a:pPr>
            <a:r>
              <a:rPr lang="en-US" altLang="zh-CN" sz="2100" b="1" dirty="0">
                <a:ea typeface="宋体" pitchFamily="2" charset="-122"/>
              </a:rPr>
              <a:t>relation</a:t>
            </a:r>
            <a:r>
              <a:rPr lang="en-US" altLang="zh-CN" sz="2100" dirty="0">
                <a:ea typeface="宋体" pitchFamily="2" charset="-122"/>
              </a:rPr>
              <a:t>:   a semantic relationship between two entities</a:t>
            </a:r>
          </a:p>
          <a:p>
            <a:pPr lvl="1">
              <a:buFont typeface="Wingdings" pitchFamily="2" charset="2"/>
              <a:buNone/>
            </a:pPr>
            <a:endParaRPr lang="en-US" altLang="zh-CN" sz="1500" i="1" dirty="0">
              <a:ea typeface="宋体" pitchFamily="2" charset="-122"/>
            </a:endParaRPr>
          </a:p>
          <a:p>
            <a:pPr lvl="1">
              <a:buFont typeface="Wingdings" pitchFamily="2" charset="2"/>
              <a:buNone/>
            </a:pPr>
            <a:endParaRPr lang="en-US" altLang="zh-CN" sz="1000" i="1" dirty="0">
              <a:ea typeface="宋体" pitchFamily="2" charset="-122"/>
            </a:endParaRPr>
          </a:p>
          <a:p>
            <a:pPr lvl="1">
              <a:buFont typeface="Wingdings" pitchFamily="2" charset="2"/>
              <a:buNone/>
            </a:pPr>
            <a:r>
              <a:rPr lang="en-US" altLang="zh-CN" sz="1500" i="1" dirty="0">
                <a:ea typeface="宋体" pitchFamily="2" charset="-122"/>
              </a:rPr>
              <a:t>ACE relation type		example</a:t>
            </a:r>
            <a:endParaRPr lang="en-US" altLang="zh-CN" sz="3000" i="1" dirty="0">
              <a:ea typeface="宋体" pitchFamily="2" charset="-122"/>
            </a:endParaRPr>
          </a:p>
          <a:p>
            <a:pPr lvl="1">
              <a:buFont typeface="Wingdings" pitchFamily="2" charset="2"/>
              <a:buNone/>
            </a:pPr>
            <a:r>
              <a:rPr lang="en-US" altLang="zh-CN" sz="1500" dirty="0">
                <a:ea typeface="宋体" pitchFamily="2" charset="-122"/>
              </a:rPr>
              <a:t>Agent-Artifact 		</a:t>
            </a:r>
            <a:r>
              <a:rPr lang="en-US" altLang="zh-CN" sz="1500" dirty="0">
                <a:latin typeface="Helvetica-Oblique"/>
                <a:ea typeface="宋体" pitchFamily="2" charset="-122"/>
              </a:rPr>
              <a:t>Rubin Military Design, the </a:t>
            </a:r>
            <a:r>
              <a:rPr lang="en-US" altLang="zh-CN" sz="1500" b="1" dirty="0">
                <a:latin typeface="Helvetica-Oblique"/>
                <a:ea typeface="宋体" pitchFamily="2" charset="-122"/>
              </a:rPr>
              <a:t>makers</a:t>
            </a:r>
            <a:r>
              <a:rPr lang="en-US" altLang="zh-CN" sz="1500" dirty="0">
                <a:latin typeface="Helvetica-Oblique"/>
                <a:ea typeface="宋体" pitchFamily="2" charset="-122"/>
              </a:rPr>
              <a:t> of the </a:t>
            </a:r>
            <a:r>
              <a:rPr lang="en-US" altLang="zh-CN" sz="1500" b="1" dirty="0">
                <a:latin typeface="Helvetica-Oblique"/>
                <a:ea typeface="宋体" pitchFamily="2" charset="-122"/>
              </a:rPr>
              <a:t>Kursk</a:t>
            </a:r>
            <a:endParaRPr lang="en-US" altLang="zh-CN" sz="1500" dirty="0">
              <a:ea typeface="宋体" pitchFamily="2" charset="-122"/>
            </a:endParaRPr>
          </a:p>
          <a:p>
            <a:pPr lvl="1">
              <a:buFont typeface="Wingdings" pitchFamily="2" charset="2"/>
              <a:buNone/>
            </a:pPr>
            <a:r>
              <a:rPr lang="en-US" altLang="zh-CN" sz="1500" dirty="0">
                <a:ea typeface="宋体" pitchFamily="2" charset="-122"/>
              </a:rPr>
              <a:t>Discourse 		</a:t>
            </a:r>
            <a:r>
              <a:rPr lang="en-US" altLang="zh-CN" sz="1500" b="1" dirty="0">
                <a:latin typeface="Helvetica-Oblique"/>
                <a:ea typeface="宋体" pitchFamily="2" charset="-122"/>
              </a:rPr>
              <a:t>each</a:t>
            </a:r>
            <a:r>
              <a:rPr lang="en-US" altLang="zh-CN" sz="1500" dirty="0">
                <a:latin typeface="Helvetica-Oblique"/>
                <a:ea typeface="宋体" pitchFamily="2" charset="-122"/>
              </a:rPr>
              <a:t> of </a:t>
            </a:r>
            <a:r>
              <a:rPr lang="en-US" altLang="zh-CN" sz="1500" b="1" dirty="0">
                <a:latin typeface="Helvetica-Oblique"/>
                <a:ea typeface="宋体" pitchFamily="2" charset="-122"/>
              </a:rPr>
              <a:t>whom</a:t>
            </a:r>
            <a:r>
              <a:rPr lang="en-US" altLang="zh-CN" sz="1500" dirty="0">
                <a:ea typeface="宋体" pitchFamily="2" charset="-122"/>
              </a:rPr>
              <a:t>	</a:t>
            </a:r>
          </a:p>
          <a:p>
            <a:pPr lvl="1">
              <a:buFont typeface="Wingdings" pitchFamily="2" charset="2"/>
              <a:buNone/>
            </a:pPr>
            <a:r>
              <a:rPr lang="en-US" altLang="zh-CN" sz="1500" dirty="0">
                <a:ea typeface="宋体" pitchFamily="2" charset="-122"/>
              </a:rPr>
              <a:t>Employment/ Membership	</a:t>
            </a:r>
            <a:r>
              <a:rPr lang="en-US" altLang="zh-CN" sz="1500" dirty="0">
                <a:latin typeface="Helvetica-Oblique"/>
                <a:ea typeface="宋体" pitchFamily="2" charset="-122"/>
              </a:rPr>
              <a:t>Mr. Smith, a senior </a:t>
            </a:r>
            <a:r>
              <a:rPr lang="en-US" altLang="zh-CN" sz="1500" b="1" dirty="0">
                <a:latin typeface="Helvetica-Oblique"/>
                <a:ea typeface="宋体" pitchFamily="2" charset="-122"/>
              </a:rPr>
              <a:t>programmer</a:t>
            </a:r>
            <a:r>
              <a:rPr lang="en-US" altLang="zh-CN" sz="1500" dirty="0">
                <a:latin typeface="Helvetica-Oblique"/>
                <a:ea typeface="宋体" pitchFamily="2" charset="-122"/>
              </a:rPr>
              <a:t> at </a:t>
            </a:r>
            <a:r>
              <a:rPr lang="en-US" altLang="zh-CN" sz="1500" b="1" dirty="0">
                <a:latin typeface="Helvetica-Oblique"/>
                <a:ea typeface="宋体" pitchFamily="2" charset="-122"/>
              </a:rPr>
              <a:t>Microsoft</a:t>
            </a:r>
            <a:r>
              <a:rPr lang="en-US" altLang="zh-CN" sz="1500" dirty="0">
                <a:ea typeface="宋体" pitchFamily="2" charset="-122"/>
              </a:rPr>
              <a:t>	</a:t>
            </a:r>
          </a:p>
          <a:p>
            <a:pPr lvl="1">
              <a:buFont typeface="Wingdings" pitchFamily="2" charset="2"/>
              <a:buNone/>
            </a:pPr>
            <a:r>
              <a:rPr lang="en-US" altLang="zh-CN" sz="1500" dirty="0">
                <a:ea typeface="宋体" pitchFamily="2" charset="-122"/>
              </a:rPr>
              <a:t>Place-Affiliation 	                 </a:t>
            </a:r>
            <a:r>
              <a:rPr lang="en-US" altLang="zh-CN" sz="1500" b="1" dirty="0">
                <a:latin typeface="Helvetica-Oblique"/>
                <a:ea typeface="宋体" pitchFamily="2" charset="-122"/>
              </a:rPr>
              <a:t>Salzburg</a:t>
            </a:r>
            <a:r>
              <a:rPr lang="en-US" altLang="zh-CN" sz="1500" dirty="0">
                <a:latin typeface="Helvetica-Oblique"/>
                <a:ea typeface="宋体" pitchFamily="2" charset="-122"/>
              </a:rPr>
              <a:t> Red Cross </a:t>
            </a:r>
            <a:r>
              <a:rPr lang="en-US" altLang="zh-CN" sz="1500" b="1" dirty="0">
                <a:latin typeface="Helvetica-Oblique"/>
                <a:ea typeface="宋体" pitchFamily="2" charset="-122"/>
              </a:rPr>
              <a:t>officials</a:t>
            </a:r>
            <a:r>
              <a:rPr lang="en-US" altLang="zh-CN" sz="1500" dirty="0">
                <a:ea typeface="宋体" pitchFamily="2" charset="-122"/>
              </a:rPr>
              <a:t>	</a:t>
            </a:r>
          </a:p>
          <a:p>
            <a:pPr lvl="1">
              <a:buFont typeface="Wingdings" pitchFamily="2" charset="2"/>
              <a:buNone/>
            </a:pPr>
            <a:r>
              <a:rPr lang="en-US" altLang="zh-CN" sz="1500" dirty="0">
                <a:ea typeface="宋体" pitchFamily="2" charset="-122"/>
              </a:rPr>
              <a:t>Person-Social 		</a:t>
            </a:r>
            <a:r>
              <a:rPr lang="en-US" altLang="zh-CN" sz="1500" b="1" dirty="0">
                <a:latin typeface="Helvetica-Oblique"/>
                <a:ea typeface="宋体" pitchFamily="2" charset="-122"/>
              </a:rPr>
              <a:t>relatives</a:t>
            </a:r>
            <a:r>
              <a:rPr lang="en-US" altLang="zh-CN" sz="1500" dirty="0">
                <a:latin typeface="Helvetica-Oblique"/>
                <a:ea typeface="宋体" pitchFamily="2" charset="-122"/>
              </a:rPr>
              <a:t> of the </a:t>
            </a:r>
            <a:r>
              <a:rPr lang="en-US" altLang="zh-CN" sz="1500" b="1" dirty="0">
                <a:latin typeface="Helvetica-Oblique"/>
                <a:ea typeface="宋体" pitchFamily="2" charset="-122"/>
              </a:rPr>
              <a:t>dead</a:t>
            </a:r>
            <a:endParaRPr lang="en-US" altLang="zh-CN" sz="1500" dirty="0">
              <a:ea typeface="宋体" pitchFamily="2" charset="-122"/>
            </a:endParaRPr>
          </a:p>
          <a:p>
            <a:pPr lvl="1">
              <a:buFont typeface="Wingdings" pitchFamily="2" charset="2"/>
              <a:buNone/>
            </a:pPr>
            <a:r>
              <a:rPr lang="en-US" altLang="zh-CN" sz="1500" dirty="0">
                <a:ea typeface="宋体" pitchFamily="2" charset="-122"/>
              </a:rPr>
              <a:t>Physical  		</a:t>
            </a:r>
            <a:r>
              <a:rPr lang="en-US" altLang="zh-CN" sz="1500" dirty="0">
                <a:latin typeface="Helvetica-Oblique"/>
                <a:ea typeface="宋体" pitchFamily="2" charset="-122"/>
              </a:rPr>
              <a:t>a </a:t>
            </a:r>
            <a:r>
              <a:rPr lang="en-US" altLang="zh-CN" sz="1500" b="1" dirty="0">
                <a:latin typeface="Helvetica-Oblique"/>
                <a:ea typeface="宋体" pitchFamily="2" charset="-122"/>
              </a:rPr>
              <a:t>town</a:t>
            </a:r>
            <a:r>
              <a:rPr lang="en-US" altLang="zh-CN" sz="1500" dirty="0">
                <a:latin typeface="Helvetica-Oblique"/>
                <a:ea typeface="宋体" pitchFamily="2" charset="-122"/>
              </a:rPr>
              <a:t> some 50 miles south of </a:t>
            </a:r>
            <a:r>
              <a:rPr lang="en-US" altLang="zh-CN" sz="1500" b="1" dirty="0">
                <a:latin typeface="Helvetica-Oblique"/>
                <a:ea typeface="宋体" pitchFamily="2" charset="-122"/>
              </a:rPr>
              <a:t>Salzburg</a:t>
            </a:r>
          </a:p>
          <a:p>
            <a:pPr lvl="1">
              <a:buFont typeface="Wingdings" pitchFamily="2" charset="2"/>
              <a:buNone/>
            </a:pPr>
            <a:r>
              <a:rPr lang="en-US" altLang="zh-CN" sz="1500" dirty="0">
                <a:ea typeface="宋体" pitchFamily="2" charset="-122"/>
              </a:rPr>
              <a:t>Other-Affiliation 	                 </a:t>
            </a:r>
            <a:r>
              <a:rPr lang="en-US" altLang="zh-CN" sz="1500" b="1" dirty="0">
                <a:latin typeface="Helvetica-Oblique"/>
                <a:ea typeface="宋体" pitchFamily="2" charset="-122"/>
              </a:rPr>
              <a:t>Republican senators</a:t>
            </a:r>
            <a:endParaRPr lang="en-US" altLang="zh-CN" sz="2000" dirty="0">
              <a:ea typeface="宋体" pitchFamily="2" charset="-122"/>
            </a:endParaRPr>
          </a:p>
        </p:txBody>
      </p:sp>
      <p:sp>
        <p:nvSpPr>
          <p:cNvPr id="2039812" name="Line 5"/>
          <p:cNvSpPr>
            <a:spLocks noChangeShapeType="1"/>
          </p:cNvSpPr>
          <p:nvPr/>
        </p:nvSpPr>
        <p:spPr bwMode="auto">
          <a:xfrm>
            <a:off x="1116013" y="2997200"/>
            <a:ext cx="701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39813" name="Rectangle 5"/>
          <p:cNvSpPr>
            <a:spLocks noChangeArrowheads="1"/>
          </p:cNvSpPr>
          <p:nvPr/>
        </p:nvSpPr>
        <p:spPr bwMode="auto">
          <a:xfrm>
            <a:off x="914400" y="304802"/>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zh-CN" sz="3800">
                <a:solidFill>
                  <a:schemeClr val="tx2"/>
                </a:solidFill>
                <a:latin typeface="Garamond" pitchFamily="18" charset="0"/>
                <a:cs typeface="Arial" pitchFamily="34" charset="0"/>
              </a:rPr>
              <a:t>Relation Extraction: Task</a:t>
            </a:r>
          </a:p>
        </p:txBody>
      </p:sp>
    </p:spTree>
    <p:extLst>
      <p:ext uri="{BB962C8B-B14F-4D97-AF65-F5344CB8AC3E}">
        <p14:creationId xmlns:p14="http://schemas.microsoft.com/office/powerpoint/2010/main" val="19588142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smtClean="0"/>
              <a:t>Baseline Performance</a:t>
            </a:r>
            <a:endParaRPr lang="en-US" altLang="zh-CN" sz="3200" dirty="0"/>
          </a:p>
        </p:txBody>
      </p:sp>
      <p:pic>
        <p:nvPicPr>
          <p:cNvPr id="2" name="Picture 1"/>
          <p:cNvPicPr>
            <a:picLocks noChangeAspect="1"/>
          </p:cNvPicPr>
          <p:nvPr/>
        </p:nvPicPr>
        <p:blipFill>
          <a:blip r:embed="rId3"/>
          <a:stretch>
            <a:fillRect/>
          </a:stretch>
        </p:blipFill>
        <p:spPr>
          <a:xfrm>
            <a:off x="901700" y="2209800"/>
            <a:ext cx="7340600" cy="2438400"/>
          </a:xfrm>
          <a:prstGeom prst="rect">
            <a:avLst/>
          </a:prstGeom>
        </p:spPr>
      </p:pic>
    </p:spTree>
    <p:extLst>
      <p:ext uri="{BB962C8B-B14F-4D97-AF65-F5344CB8AC3E}">
        <p14:creationId xmlns:p14="http://schemas.microsoft.com/office/powerpoint/2010/main" val="9243674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Current Team Performance</a:t>
            </a:r>
            <a:endParaRPr lang="en-US" altLang="zh-CN" sz="3200" dirty="0"/>
          </a:p>
        </p:txBody>
      </p:sp>
      <p:pic>
        <p:nvPicPr>
          <p:cNvPr id="3" name="Picture 2" descr="Screen Shot 2020-09-13 at 2.29.49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994032"/>
            <a:ext cx="7192270" cy="5863968"/>
          </a:xfrm>
          <a:prstGeom prst="rect">
            <a:avLst/>
          </a:prstGeom>
        </p:spPr>
      </p:pic>
    </p:spTree>
    <p:extLst>
      <p:ext uri="{BB962C8B-B14F-4D97-AF65-F5344CB8AC3E}">
        <p14:creationId xmlns:p14="http://schemas.microsoft.com/office/powerpoint/2010/main" val="4165752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Joint Entity and Relation Extraction (</a:t>
            </a:r>
            <a:r>
              <a:rPr lang="en-US" altLang="zh-CN" sz="1600" dirty="0" err="1" smtClean="0">
                <a:cs typeface="Arial" pitchFamily="34" charset="0"/>
              </a:rPr>
              <a:t>Bekoulis</a:t>
            </a:r>
            <a:r>
              <a:rPr lang="en-US" altLang="zh-CN" sz="1600" dirty="0" smtClean="0">
                <a:cs typeface="Arial" pitchFamily="34" charset="0"/>
              </a:rPr>
              <a:t> et al., EMNLP2018)</a:t>
            </a:r>
          </a:p>
        </p:txBody>
      </p:sp>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Possible Ways to Improve</a:t>
            </a:r>
            <a:endParaRPr lang="en-US" altLang="zh-CN" sz="3200" dirty="0"/>
          </a:p>
        </p:txBody>
      </p:sp>
      <p:pic>
        <p:nvPicPr>
          <p:cNvPr id="2" name="Picture 1"/>
          <p:cNvPicPr>
            <a:picLocks noChangeAspect="1"/>
          </p:cNvPicPr>
          <p:nvPr/>
        </p:nvPicPr>
        <p:blipFill>
          <a:blip r:embed="rId3"/>
          <a:stretch>
            <a:fillRect/>
          </a:stretch>
        </p:blipFill>
        <p:spPr>
          <a:xfrm>
            <a:off x="2590800" y="1398424"/>
            <a:ext cx="5326820" cy="5459576"/>
          </a:xfrm>
          <a:prstGeom prst="rect">
            <a:avLst/>
          </a:prstGeom>
        </p:spPr>
      </p:pic>
    </p:spTree>
    <p:extLst>
      <p:ext uri="{BB962C8B-B14F-4D97-AF65-F5344CB8AC3E}">
        <p14:creationId xmlns:p14="http://schemas.microsoft.com/office/powerpoint/2010/main" val="9468556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Add Linguistic Features</a:t>
            </a:r>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Add better </a:t>
            </a:r>
            <a:r>
              <a:rPr lang="en-US" altLang="zh-CN" sz="1600" dirty="0" err="1" smtClean="0">
                <a:cs typeface="Arial" pitchFamily="34" charset="0"/>
              </a:rPr>
              <a:t>embeddings</a:t>
            </a:r>
            <a:endParaRPr lang="en-US" altLang="zh-CN" sz="1600" dirty="0" smtClean="0">
              <a:cs typeface="Arial" pitchFamily="34" charset="0"/>
            </a:endParaRPr>
          </a:p>
          <a:p>
            <a:pPr marL="342900" indent="-342900">
              <a:spcBef>
                <a:spcPct val="20000"/>
              </a:spcBef>
              <a:buClr>
                <a:schemeClr val="accent1"/>
              </a:buClr>
              <a:buSzPct val="65000"/>
              <a:buFont typeface="Wingdings" pitchFamily="2" charset="2"/>
              <a:buChar char="n"/>
            </a:pPr>
            <a:r>
              <a:rPr lang="en-US" altLang="zh-CN" sz="1600" dirty="0">
                <a:cs typeface="Arial" pitchFamily="34" charset="0"/>
              </a:rPr>
              <a:t>Add entity </a:t>
            </a:r>
            <a:r>
              <a:rPr lang="en-US" altLang="zh-CN" sz="1600" dirty="0" err="1">
                <a:cs typeface="Arial" pitchFamily="34" charset="0"/>
              </a:rPr>
              <a:t>coreference</a:t>
            </a:r>
            <a:r>
              <a:rPr lang="en-US" altLang="zh-CN" sz="1600" dirty="0">
                <a:cs typeface="Arial" pitchFamily="34" charset="0"/>
              </a:rPr>
              <a:t> resolution</a:t>
            </a:r>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Add entity linking</a:t>
            </a:r>
          </a:p>
          <a:p>
            <a:pPr marL="342900" indent="-342900">
              <a:spcBef>
                <a:spcPct val="20000"/>
              </a:spcBef>
              <a:buClr>
                <a:schemeClr val="accent1"/>
              </a:buClr>
              <a:buSzPct val="65000"/>
              <a:buFont typeface="Wingdings" pitchFamily="2" charset="2"/>
              <a:buChar char="n"/>
            </a:pPr>
            <a:r>
              <a:rPr lang="en-US" altLang="zh-CN" sz="1600" dirty="0">
                <a:cs typeface="Arial" pitchFamily="34" charset="0"/>
              </a:rPr>
              <a:t>Joint Relation and Event Extraction</a:t>
            </a:r>
          </a:p>
          <a:p>
            <a:pPr marL="342900" indent="-342900" eaLnBrk="1" hangingPunct="1">
              <a:spcBef>
                <a:spcPct val="20000"/>
              </a:spcBef>
              <a:buClr>
                <a:schemeClr val="accent1"/>
              </a:buClr>
              <a:buSzPct val="65000"/>
              <a:buFont typeface="Wingdings" pitchFamily="2" charset="2"/>
              <a:buChar char="n"/>
            </a:pPr>
            <a:endParaRPr lang="en-US" altLang="zh-CN" sz="1600" dirty="0" smtClean="0">
              <a:cs typeface="Arial" pitchFamily="34" charset="0"/>
            </a:endParaRPr>
          </a:p>
          <a:p>
            <a:pPr marL="342900" indent="-342900" eaLnBrk="1" hangingPunct="1">
              <a:spcBef>
                <a:spcPct val="20000"/>
              </a:spcBef>
              <a:buClr>
                <a:schemeClr val="accent1"/>
              </a:buClr>
              <a:buSzPct val="65000"/>
              <a:buFont typeface="Wingdings" pitchFamily="2" charset="2"/>
              <a:buChar char="n"/>
            </a:pPr>
            <a:endParaRPr lang="en-US" altLang="zh-CN" sz="1600" dirty="0" smtClean="0">
              <a:cs typeface="Arial" pitchFamily="34" charset="0"/>
            </a:endParaRPr>
          </a:p>
          <a:p>
            <a:pPr marL="342900" indent="-342900" eaLnBrk="1" hangingPunct="1">
              <a:spcBef>
                <a:spcPct val="20000"/>
              </a:spcBef>
              <a:buClr>
                <a:schemeClr val="accent1"/>
              </a:buClr>
              <a:buSzPct val="65000"/>
              <a:buFont typeface="Wingdings" pitchFamily="2" charset="2"/>
              <a:buChar char="n"/>
            </a:pPr>
            <a:endParaRPr lang="en-US" altLang="zh-CN" sz="1600" dirty="0" smtClean="0">
              <a:cs typeface="Arial" pitchFamily="34" charset="0"/>
            </a:endParaRPr>
          </a:p>
        </p:txBody>
      </p:sp>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Possible Ways to Improve</a:t>
            </a:r>
            <a:endParaRPr lang="en-US" altLang="zh-CN" sz="3200" dirty="0"/>
          </a:p>
        </p:txBody>
      </p:sp>
    </p:spTree>
    <p:extLst>
      <p:ext uri="{BB962C8B-B14F-4D97-AF65-F5344CB8AC3E}">
        <p14:creationId xmlns:p14="http://schemas.microsoft.com/office/powerpoint/2010/main" val="4884539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180102"/>
            <a:ext cx="8229600" cy="886698"/>
          </a:xfrm>
          <a:noFill/>
          <a:ln/>
        </p:spPr>
        <p:txBody>
          <a:bodyPr>
            <a:normAutofit/>
          </a:bodyPr>
          <a:lstStyle/>
          <a:p>
            <a:r>
              <a:rPr lang="en-US" altLang="zh-CN" sz="3200" smtClean="0"/>
              <a:t>Challenges</a:t>
            </a:r>
            <a:endParaRPr lang="en-US" altLang="zh-CN" sz="3200" dirty="0"/>
          </a:p>
        </p:txBody>
      </p:sp>
      <p:pic>
        <p:nvPicPr>
          <p:cNvPr id="2" name="Picture 1"/>
          <p:cNvPicPr>
            <a:picLocks noChangeAspect="1"/>
          </p:cNvPicPr>
          <p:nvPr/>
        </p:nvPicPr>
        <p:blipFill>
          <a:blip r:embed="rId3"/>
          <a:stretch>
            <a:fillRect/>
          </a:stretch>
        </p:blipFill>
        <p:spPr>
          <a:xfrm>
            <a:off x="76200" y="1371600"/>
            <a:ext cx="9144000" cy="5301090"/>
          </a:xfrm>
          <a:prstGeom prst="rect">
            <a:avLst/>
          </a:prstGeom>
        </p:spPr>
      </p:pic>
    </p:spTree>
    <p:extLst>
      <p:ext uri="{BB962C8B-B14F-4D97-AF65-F5344CB8AC3E}">
        <p14:creationId xmlns:p14="http://schemas.microsoft.com/office/powerpoint/2010/main" val="4043777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1437" y="5734615"/>
            <a:ext cx="6176963" cy="1015663"/>
          </a:xfrm>
          <a:prstGeom prst="rect">
            <a:avLst/>
          </a:prstGeom>
          <a:solidFill>
            <a:srgbClr val="EBFFB9"/>
          </a:solidFill>
        </p:spPr>
        <p:txBody>
          <a:bodyPr wrap="square">
            <a:spAutoFit/>
          </a:bodyPr>
          <a:lstStyle/>
          <a:p>
            <a:r>
              <a:rPr lang="en-US" sz="2000" dirty="0" smtClean="0">
                <a:solidFill>
                  <a:srgbClr val="000000"/>
                </a:solidFill>
              </a:rPr>
              <a:t>Now</a:t>
            </a:r>
            <a:r>
              <a:rPr lang="en-US" sz="2000" dirty="0">
                <a:solidFill>
                  <a:srgbClr val="000000"/>
                </a:solidFill>
              </a:rPr>
              <a:t>, Ms. Yang, one of China's best-known dancers, is the director, choreographer and star of a new show that is drawing sellout crowds all over the country.</a:t>
            </a:r>
          </a:p>
        </p:txBody>
      </p:sp>
      <p:sp>
        <p:nvSpPr>
          <p:cNvPr id="5" name="Rectangle 4"/>
          <p:cNvSpPr/>
          <p:nvPr/>
        </p:nvSpPr>
        <p:spPr>
          <a:xfrm>
            <a:off x="1" y="3776381"/>
            <a:ext cx="6095999" cy="1582226"/>
          </a:xfrm>
          <a:prstGeom prst="rect">
            <a:avLst/>
          </a:prstGeom>
          <a:solidFill>
            <a:srgbClr val="FAE2F6"/>
          </a:solidFill>
        </p:spPr>
        <p:txBody>
          <a:bodyPr wrap="square">
            <a:spAutoFit/>
          </a:bodyPr>
          <a:lstStyle/>
          <a:p>
            <a:r>
              <a:rPr lang="en-US" altLang="zh-CN" sz="1600" dirty="0">
                <a:solidFill>
                  <a:srgbClr val="000000"/>
                </a:solidFill>
              </a:rPr>
              <a:t>13</a:t>
            </a:r>
            <a:r>
              <a:rPr lang="zh-CN" altLang="en-US" sz="1600" dirty="0">
                <a:solidFill>
                  <a:srgbClr val="000000"/>
                </a:solidFill>
              </a:rPr>
              <a:t>岁以前的杨丽萍，是云南一个山村小镇里光着脚丫到处拾麦穗的乡下小姑娘，在洱海之源过着艰苦而又不无乐趣的童年生活。十几年后，她摇身一变，成为舞台 上最绚丽的“孔雀</a:t>
            </a:r>
            <a:r>
              <a:rPr lang="zh-CN" altLang="en-US" sz="1600" dirty="0" smtClean="0">
                <a:solidFill>
                  <a:srgbClr val="000000"/>
                </a:solidFill>
              </a:rPr>
              <a:t>”</a:t>
            </a:r>
            <a:r>
              <a:rPr lang="en-US" altLang="zh-CN" sz="1600" dirty="0" smtClean="0">
                <a:solidFill>
                  <a:srgbClr val="000000"/>
                </a:solidFill>
              </a:rPr>
              <a:t>…</a:t>
            </a:r>
            <a:r>
              <a:rPr lang="zh-CN" altLang="en-US" sz="1600" dirty="0" smtClean="0">
                <a:solidFill>
                  <a:srgbClr val="000000"/>
                </a:solidFill>
              </a:rPr>
              <a:t>而</a:t>
            </a:r>
            <a:r>
              <a:rPr lang="zh-CN" altLang="en-US" sz="1600" dirty="0">
                <a:solidFill>
                  <a:srgbClr val="000000"/>
                </a:solidFill>
              </a:rPr>
              <a:t>关于杨丽萍的感情问题，曾经有个爆料人称，杨丽萍的前夫是中央民 族歌舞团里的才子，一直帮着杨丽萍策划舞蹈，但后来，一个叫做托尼的美籍台湾人</a:t>
            </a:r>
            <a:r>
              <a:rPr lang="en-US" altLang="zh-CN" sz="1600" dirty="0">
                <a:solidFill>
                  <a:srgbClr val="000000"/>
                </a:solidFill>
              </a:rPr>
              <a:t>(</a:t>
            </a:r>
            <a:r>
              <a:rPr lang="zh-CN" altLang="en-US" sz="1600" dirty="0">
                <a:solidFill>
                  <a:srgbClr val="000000"/>
                </a:solidFill>
              </a:rPr>
              <a:t>刘淳晴</a:t>
            </a:r>
            <a:r>
              <a:rPr lang="en-US" altLang="zh-CN" sz="1600" dirty="0">
                <a:solidFill>
                  <a:srgbClr val="000000"/>
                </a:solidFill>
              </a:rPr>
              <a:t>)</a:t>
            </a:r>
            <a:r>
              <a:rPr lang="zh-CN" altLang="en-US" sz="1600" dirty="0">
                <a:solidFill>
                  <a:srgbClr val="000000"/>
                </a:solidFill>
              </a:rPr>
              <a:t>出现后，把杨丽萍给撬走了。</a:t>
            </a:r>
            <a:endParaRPr lang="en-US" sz="1600" dirty="0">
              <a:solidFill>
                <a:srgbClr val="000000"/>
              </a:solidFill>
            </a:endParaRPr>
          </a:p>
        </p:txBody>
      </p:sp>
      <p:sp>
        <p:nvSpPr>
          <p:cNvPr id="503810" name="Rectangle 2"/>
          <p:cNvSpPr>
            <a:spLocks noGrp="1" noChangeArrowheads="1"/>
          </p:cNvSpPr>
          <p:nvPr>
            <p:ph type="title" idx="4294967295"/>
          </p:nvPr>
        </p:nvSpPr>
        <p:spPr>
          <a:xfrm>
            <a:off x="71437" y="-91664"/>
            <a:ext cx="8229600" cy="1139825"/>
          </a:xfrm>
        </p:spPr>
        <p:txBody>
          <a:bodyPr>
            <a:noAutofit/>
          </a:bodyPr>
          <a:lstStyle/>
          <a:p>
            <a:pPr>
              <a:lnSpc>
                <a:spcPts val="5800"/>
              </a:lnSpc>
              <a:defRPr/>
            </a:pPr>
            <a:r>
              <a:rPr lang="en-US" altLang="zh-CN" sz="2400" kern="1200" dirty="0" smtClean="0">
                <a:effectLst>
                  <a:outerShdw blurRad="63500" dist="38100" dir="5400000" algn="t" rotWithShape="0">
                    <a:prstClr val="black">
                      <a:alpha val="25000"/>
                    </a:prstClr>
                  </a:outerShdw>
                </a:effectLst>
                <a:latin typeface="Palatino Linotype" panose="02040502050505030304" pitchFamily="18" charset="0"/>
                <a:cs typeface="MS PGothic" charset="0"/>
              </a:rPr>
              <a:t>A similar task: Slot Filling (Ji and </a:t>
            </a:r>
            <a:r>
              <a:rPr lang="en-US" altLang="zh-CN" sz="2400" kern="1200" dirty="0" err="1" smtClean="0">
                <a:effectLst>
                  <a:outerShdw blurRad="63500" dist="38100" dir="5400000" algn="t" rotWithShape="0">
                    <a:prstClr val="black">
                      <a:alpha val="25000"/>
                    </a:prstClr>
                  </a:outerShdw>
                </a:effectLst>
                <a:latin typeface="Palatino Linotype" panose="02040502050505030304" pitchFamily="18" charset="0"/>
                <a:cs typeface="MS PGothic" charset="0"/>
              </a:rPr>
              <a:t>Grishman</a:t>
            </a:r>
            <a:r>
              <a:rPr lang="en-US" altLang="zh-CN" sz="2400" kern="1200" dirty="0" smtClean="0">
                <a:effectLst>
                  <a:outerShdw blurRad="63500" dist="38100" dir="5400000" algn="t" rotWithShape="0">
                    <a:prstClr val="black">
                      <a:alpha val="25000"/>
                    </a:prstClr>
                  </a:outerShdw>
                </a:effectLst>
                <a:latin typeface="Palatino Linotype" panose="02040502050505030304" pitchFamily="18" charset="0"/>
                <a:cs typeface="MS PGothic" charset="0"/>
              </a:rPr>
              <a:t>, ACL2011)</a:t>
            </a:r>
            <a:endParaRPr lang="en-US" altLang="zh-CN" sz="2400" kern="1200" dirty="0">
              <a:effectLst>
                <a:outerShdw blurRad="63500" dist="38100" dir="5400000" algn="t" rotWithShape="0">
                  <a:prstClr val="black">
                    <a:alpha val="25000"/>
                  </a:prstClr>
                </a:outerShdw>
              </a:effectLst>
              <a:latin typeface="Palatino Linotype" panose="02040502050505030304" pitchFamily="18" charset="0"/>
              <a:cs typeface="MS PGothic" charset="0"/>
            </a:endParaRPr>
          </a:p>
        </p:txBody>
      </p:sp>
      <p:sp>
        <p:nvSpPr>
          <p:cNvPr id="1410056" name="Rectangle 8"/>
          <p:cNvSpPr>
            <a:spLocks noChangeArrowheads="1"/>
          </p:cNvSpPr>
          <p:nvPr/>
        </p:nvSpPr>
        <p:spPr bwMode="auto">
          <a:xfrm>
            <a:off x="-733627" y="5271731"/>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r>
              <a:rPr lang="en-US" sz="1500" b="1" dirty="0" smtClean="0">
                <a:solidFill>
                  <a:srgbClr val="000000"/>
                </a:solidFill>
                <a:ea typeface="宋体" pitchFamily="2" charset="-122"/>
              </a:rPr>
              <a:t>Spouse: </a:t>
            </a:r>
            <a:r>
              <a:rPr lang="zh-CN" altLang="en-US" sz="1500" b="1" dirty="0" smtClean="0">
                <a:solidFill>
                  <a:srgbClr val="000000"/>
                </a:solidFill>
                <a:ea typeface="宋体" pitchFamily="2" charset="-122"/>
              </a:rPr>
              <a:t>刘淳晴</a:t>
            </a:r>
            <a:endParaRPr lang="en-US" sz="1500" b="1" dirty="0">
              <a:solidFill>
                <a:srgbClr val="000000"/>
              </a:solidFill>
              <a:ea typeface="宋体" pitchFamily="2" charset="-122"/>
            </a:endParaRPr>
          </a:p>
        </p:txBody>
      </p:sp>
      <p:sp>
        <p:nvSpPr>
          <p:cNvPr id="503815" name="Rectangle 10"/>
          <p:cNvSpPr>
            <a:spLocks noChangeArrowheads="1"/>
          </p:cNvSpPr>
          <p:nvPr/>
        </p:nvSpPr>
        <p:spPr bwMode="auto">
          <a:xfrm>
            <a:off x="2743200" y="1371600"/>
            <a:ext cx="32400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endParaRPr lang="en-US" sz="1100">
              <a:solidFill>
                <a:srgbClr val="000000"/>
              </a:solidFill>
              <a:ea typeface="宋体" pitchFamily="2" charset="-122"/>
            </a:endParaRPr>
          </a:p>
        </p:txBody>
      </p:sp>
      <p:sp>
        <p:nvSpPr>
          <p:cNvPr id="1410059" name="Rectangle 11"/>
          <p:cNvSpPr>
            <a:spLocks noChangeArrowheads="1"/>
          </p:cNvSpPr>
          <p:nvPr/>
        </p:nvSpPr>
        <p:spPr bwMode="auto">
          <a:xfrm>
            <a:off x="2442324" y="914400"/>
            <a:ext cx="4082844" cy="1981200"/>
          </a:xfrm>
          <a:prstGeom prst="rect">
            <a:avLst/>
          </a:prstGeom>
          <a:solidFill>
            <a:schemeClr val="bg1"/>
          </a:solidFill>
          <a:ln w="9525">
            <a:solidFill>
              <a:schemeClr val="tx1"/>
            </a:solidFill>
            <a:miter lim="800000"/>
            <a:headEnd/>
            <a:tailEnd/>
          </a:ln>
        </p:spPr>
        <p:txBody>
          <a:bodyPr wrap="none" anchor="ctr"/>
          <a:lstStyle/>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a:solidFill>
                  <a:srgbClr val="000000"/>
                </a:solidFill>
                <a:ea typeface="宋体" pitchFamily="2" charset="-122"/>
              </a:rPr>
              <a:t>query id="SF14_CMN_030"&gt;    </a:t>
            </a:r>
            <a:endParaRPr lang="en-US" sz="1700" dirty="0" smtClean="0">
              <a:solidFill>
                <a:srgbClr val="000000"/>
              </a:solidFill>
              <a:ea typeface="宋体" pitchFamily="2" charset="-122"/>
            </a:endParaRPr>
          </a:p>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a:solidFill>
                  <a:srgbClr val="000000"/>
                </a:solidFill>
                <a:ea typeface="宋体" pitchFamily="2" charset="-122"/>
              </a:rPr>
              <a:t>name&gt;</a:t>
            </a:r>
            <a:r>
              <a:rPr lang="zh-CN" altLang="en-US" sz="1700" dirty="0">
                <a:solidFill>
                  <a:srgbClr val="000000"/>
                </a:solidFill>
                <a:ea typeface="宋体" pitchFamily="2" charset="-122"/>
              </a:rPr>
              <a:t>杨丽萍</a:t>
            </a:r>
            <a:r>
              <a:rPr lang="en-US" altLang="zh-CN" sz="1700" dirty="0">
                <a:solidFill>
                  <a:srgbClr val="000000"/>
                </a:solidFill>
                <a:ea typeface="宋体" pitchFamily="2" charset="-122"/>
              </a:rPr>
              <a:t>&lt;/</a:t>
            </a:r>
            <a:r>
              <a:rPr lang="en-US" sz="1700" dirty="0">
                <a:solidFill>
                  <a:srgbClr val="000000"/>
                </a:solidFill>
                <a:ea typeface="宋体" pitchFamily="2" charset="-122"/>
              </a:rPr>
              <a:t>name&gt;    </a:t>
            </a:r>
            <a:endParaRPr lang="en-US" sz="1700" dirty="0" smtClean="0">
              <a:solidFill>
                <a:srgbClr val="000000"/>
              </a:solidFill>
              <a:ea typeface="宋体" pitchFamily="2" charset="-122"/>
            </a:endParaRPr>
          </a:p>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err="1">
                <a:solidFill>
                  <a:srgbClr val="000000"/>
                </a:solidFill>
                <a:ea typeface="宋体" pitchFamily="2" charset="-122"/>
              </a:rPr>
              <a:t>enttype</a:t>
            </a:r>
            <a:r>
              <a:rPr lang="en-US" sz="1700" dirty="0">
                <a:solidFill>
                  <a:srgbClr val="000000"/>
                </a:solidFill>
                <a:ea typeface="宋体" pitchFamily="2" charset="-122"/>
              </a:rPr>
              <a:t>&gt;PER&lt;/</a:t>
            </a:r>
            <a:r>
              <a:rPr lang="en-US" sz="1700" dirty="0" err="1">
                <a:solidFill>
                  <a:srgbClr val="000000"/>
                </a:solidFill>
                <a:ea typeface="宋体" pitchFamily="2" charset="-122"/>
              </a:rPr>
              <a:t>enttype</a:t>
            </a:r>
            <a:r>
              <a:rPr lang="en-US" sz="1700" dirty="0">
                <a:solidFill>
                  <a:srgbClr val="000000"/>
                </a:solidFill>
                <a:ea typeface="宋体" pitchFamily="2" charset="-122"/>
              </a:rPr>
              <a:t>&gt;    </a:t>
            </a:r>
            <a:endParaRPr lang="en-US" sz="1700" dirty="0" smtClean="0">
              <a:solidFill>
                <a:srgbClr val="000000"/>
              </a:solidFill>
              <a:ea typeface="宋体" pitchFamily="2" charset="-122"/>
            </a:endParaRPr>
          </a:p>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err="1">
                <a:solidFill>
                  <a:srgbClr val="000000"/>
                </a:solidFill>
                <a:ea typeface="宋体" pitchFamily="2" charset="-122"/>
              </a:rPr>
              <a:t>docid</a:t>
            </a:r>
            <a:r>
              <a:rPr lang="en-US" sz="1700" dirty="0">
                <a:solidFill>
                  <a:srgbClr val="000000"/>
                </a:solidFill>
                <a:ea typeface="宋体" pitchFamily="2" charset="-122"/>
              </a:rPr>
              <a:t>&gt;cmn-WL-10-92952-6628135&lt;/</a:t>
            </a:r>
            <a:r>
              <a:rPr lang="en-US" sz="1700" dirty="0" err="1">
                <a:solidFill>
                  <a:srgbClr val="000000"/>
                </a:solidFill>
                <a:ea typeface="宋体" pitchFamily="2" charset="-122"/>
              </a:rPr>
              <a:t>docid</a:t>
            </a:r>
            <a:r>
              <a:rPr lang="en-US" sz="1700" dirty="0" smtClean="0">
                <a:solidFill>
                  <a:srgbClr val="000000"/>
                </a:solidFill>
                <a:ea typeface="宋体" pitchFamily="2" charset="-122"/>
              </a:rPr>
              <a:t>&gt;</a:t>
            </a:r>
          </a:p>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a:solidFill>
                  <a:srgbClr val="000000"/>
                </a:solidFill>
                <a:ea typeface="宋体" pitchFamily="2" charset="-122"/>
              </a:rPr>
              <a:t>beg&gt;157&lt;/beg&gt;    </a:t>
            </a:r>
            <a:endParaRPr lang="en-US" sz="1700" dirty="0" smtClean="0">
              <a:solidFill>
                <a:srgbClr val="000000"/>
              </a:solidFill>
              <a:ea typeface="宋体" pitchFamily="2" charset="-122"/>
            </a:endParaRPr>
          </a:p>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a:solidFill>
                  <a:srgbClr val="000000"/>
                </a:solidFill>
                <a:ea typeface="宋体" pitchFamily="2" charset="-122"/>
              </a:rPr>
              <a:t>end&gt;159&lt;/end&gt;  </a:t>
            </a:r>
            <a:endParaRPr lang="en-US" sz="1700" dirty="0" smtClean="0">
              <a:solidFill>
                <a:srgbClr val="000000"/>
              </a:solidFill>
              <a:ea typeface="宋体" pitchFamily="2" charset="-122"/>
            </a:endParaRPr>
          </a:p>
          <a:p>
            <a:pPr marL="342900" indent="-342900">
              <a:lnSpc>
                <a:spcPct val="80000"/>
              </a:lnSpc>
              <a:spcBef>
                <a:spcPct val="20000"/>
              </a:spcBef>
              <a:buClr>
                <a:srgbClr val="B2B2B2"/>
              </a:buClr>
              <a:buSzPct val="65000"/>
              <a:buFont typeface="Wingdings" pitchFamily="2" charset="2"/>
              <a:buNone/>
            </a:pPr>
            <a:r>
              <a:rPr lang="en-US" sz="1700" dirty="0" smtClean="0">
                <a:solidFill>
                  <a:srgbClr val="000000"/>
                </a:solidFill>
                <a:ea typeface="宋体" pitchFamily="2" charset="-122"/>
              </a:rPr>
              <a:t>&lt;/</a:t>
            </a:r>
            <a:r>
              <a:rPr lang="en-US" sz="1700" dirty="0">
                <a:solidFill>
                  <a:srgbClr val="000000"/>
                </a:solidFill>
                <a:ea typeface="宋体" pitchFamily="2" charset="-122"/>
              </a:rPr>
              <a:t>query&gt;</a:t>
            </a:r>
          </a:p>
        </p:txBody>
      </p:sp>
      <p:sp>
        <p:nvSpPr>
          <p:cNvPr id="2" name="Rectangle 8"/>
          <p:cNvSpPr>
            <a:spLocks noChangeArrowheads="1"/>
          </p:cNvSpPr>
          <p:nvPr/>
        </p:nvSpPr>
        <p:spPr bwMode="auto">
          <a:xfrm>
            <a:off x="1917276" y="3553128"/>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r>
              <a:rPr lang="en-US" sz="1500" b="1" dirty="0" smtClean="0">
                <a:solidFill>
                  <a:srgbClr val="000000"/>
                </a:solidFill>
                <a:ea typeface="宋体" pitchFamily="2" charset="-122"/>
              </a:rPr>
              <a:t>State/Province-of-Residence: </a:t>
            </a:r>
            <a:r>
              <a:rPr lang="zh-CN" altLang="en-US" sz="1500" b="1" dirty="0" smtClean="0">
                <a:solidFill>
                  <a:srgbClr val="000000"/>
                </a:solidFill>
                <a:ea typeface="宋体" pitchFamily="2" charset="-122"/>
              </a:rPr>
              <a:t>云南</a:t>
            </a:r>
            <a:endParaRPr lang="en-US" sz="1500" b="1" dirty="0">
              <a:solidFill>
                <a:srgbClr val="000000"/>
              </a:solidFill>
              <a:ea typeface="宋体" pitchFamily="2" charset="-122"/>
            </a:endParaRPr>
          </a:p>
        </p:txBody>
      </p:sp>
      <p:sp>
        <p:nvSpPr>
          <p:cNvPr id="503841" name="Rectangle 6"/>
          <p:cNvSpPr>
            <a:spLocks noChangeArrowheads="1"/>
          </p:cNvSpPr>
          <p:nvPr/>
        </p:nvSpPr>
        <p:spPr bwMode="auto">
          <a:xfrm>
            <a:off x="4574382" y="5867400"/>
            <a:ext cx="747330" cy="165736"/>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endParaRPr lang="en-US" sz="1100">
              <a:solidFill>
                <a:srgbClr val="000000"/>
              </a:solidFill>
              <a:ea typeface="宋体" pitchFamily="2" charset="-122"/>
            </a:endParaRPr>
          </a:p>
        </p:txBody>
      </p:sp>
      <p:sp>
        <p:nvSpPr>
          <p:cNvPr id="503842" name="Rectangle 6"/>
          <p:cNvSpPr>
            <a:spLocks noChangeArrowheads="1"/>
          </p:cNvSpPr>
          <p:nvPr/>
        </p:nvSpPr>
        <p:spPr bwMode="auto">
          <a:xfrm>
            <a:off x="528415" y="5039979"/>
            <a:ext cx="685800" cy="318628"/>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endParaRPr lang="en-US" sz="1100">
              <a:solidFill>
                <a:srgbClr val="000000"/>
              </a:solidFill>
              <a:ea typeface="宋体" pitchFamily="2" charset="-122"/>
            </a:endParaRPr>
          </a:p>
        </p:txBody>
      </p:sp>
      <p:sp>
        <p:nvSpPr>
          <p:cNvPr id="3" name="Rectangle 8"/>
          <p:cNvSpPr>
            <a:spLocks noChangeArrowheads="1"/>
          </p:cNvSpPr>
          <p:nvPr/>
        </p:nvSpPr>
        <p:spPr bwMode="auto">
          <a:xfrm>
            <a:off x="3340699" y="5517921"/>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r>
              <a:rPr lang="en-US" altLang="zh-CN" sz="1500" b="1" dirty="0" smtClean="0">
                <a:solidFill>
                  <a:srgbClr val="000000"/>
                </a:solidFill>
                <a:ea typeface="宋体" pitchFamily="2" charset="-122"/>
              </a:rPr>
              <a:t>Title: dancer, director, choreographer</a:t>
            </a:r>
            <a:endParaRPr lang="en-US" sz="1500" b="1" dirty="0">
              <a:solidFill>
                <a:srgbClr val="000000"/>
              </a:solidFill>
              <a:ea typeface="宋体"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7" y="544641"/>
            <a:ext cx="26574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59" y="770972"/>
            <a:ext cx="1633841" cy="217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eft Arrow 6"/>
          <p:cNvSpPr/>
          <p:nvPr/>
        </p:nvSpPr>
        <p:spPr bwMode="auto">
          <a:xfrm>
            <a:off x="1706878" y="1650257"/>
            <a:ext cx="762001" cy="483000"/>
          </a:xfrm>
          <a:prstGeom prst="leftArrow">
            <a:avLst/>
          </a:prstGeom>
          <a:solidFill>
            <a:srgbClr val="7030A0"/>
          </a:solidFill>
          <a:ln>
            <a:solidFill>
              <a:srgbClr val="7030A0"/>
            </a:solidFill>
          </a:ln>
          <a:effectLst/>
          <a:extLst/>
        </p:spPr>
        <p:txBody>
          <a:bodyPr vert="horz" wrap="square" lIns="0" tIns="0" rIns="0" bIns="0" numCol="1" rtlCol="0" anchor="t" anchorCtr="0" compatLnSpc="1">
            <a:prstTxWarp prst="textNoShape">
              <a:avLst/>
            </a:prstTxWarp>
            <a:spAutoFit/>
          </a:bodyPr>
          <a:lstStyle/>
          <a:p>
            <a:pPr eaLnBrk="1" hangingPunct="1">
              <a:spcBef>
                <a:spcPct val="50000"/>
              </a:spcBef>
            </a:pPr>
            <a:endParaRPr lang="en-US" b="1">
              <a:solidFill>
                <a:srgbClr val="990000"/>
              </a:solidFill>
              <a:latin typeface="Tahoma" charset="0"/>
              <a:ea typeface="ＭＳ Ｐゴシック" charset="0"/>
            </a:endParaRPr>
          </a:p>
        </p:txBody>
      </p:sp>
      <p:sp>
        <p:nvSpPr>
          <p:cNvPr id="503812" name="Rectangle 6"/>
          <p:cNvSpPr>
            <a:spLocks noChangeArrowheads="1"/>
          </p:cNvSpPr>
          <p:nvPr/>
        </p:nvSpPr>
        <p:spPr bwMode="auto">
          <a:xfrm>
            <a:off x="2082591" y="3824748"/>
            <a:ext cx="419101" cy="2286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endParaRPr lang="en-US" sz="1100">
              <a:solidFill>
                <a:srgbClr val="000000"/>
              </a:solidFill>
              <a:ea typeface="宋体" pitchFamily="2" charset="-122"/>
            </a:endParaRPr>
          </a:p>
        </p:txBody>
      </p:sp>
      <p:sp>
        <p:nvSpPr>
          <p:cNvPr id="22" name="Content Placeholder 2"/>
          <p:cNvSpPr txBox="1">
            <a:spLocks/>
          </p:cNvSpPr>
          <p:nvPr/>
        </p:nvSpPr>
        <p:spPr>
          <a:xfrm>
            <a:off x="0" y="3114675"/>
            <a:ext cx="8229600" cy="5000625"/>
          </a:xfrm>
          <a:prstGeom prst="rect">
            <a:avLst/>
          </a:prstGeom>
        </p:spPr>
        <p:txBody>
          <a:bodyPr/>
          <a:lstStyle>
            <a:lvl1pPr marL="342900" indent="-342900" algn="l" rtl="0" eaLnBrk="0" fontAlgn="base" hangingPunct="0">
              <a:spcBef>
                <a:spcPct val="20000"/>
              </a:spcBef>
              <a:spcAft>
                <a:spcPct val="0"/>
              </a:spcAft>
              <a:buClr>
                <a:srgbClr val="990000"/>
              </a:buClr>
              <a:buSzPct val="70000"/>
              <a:buFont typeface="Wingdings" panose="05000000000000000000" pitchFamily="2" charset="2"/>
              <a:buChar char="§"/>
              <a:defRPr sz="28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990000"/>
              </a:buClr>
              <a:buSzPct val="70000"/>
              <a:buFont typeface="Wingdings" panose="05000000000000000000" pitchFamily="2" charset="2"/>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990000"/>
              </a:buClr>
              <a:buSzPct val="70000"/>
              <a:buFont typeface="Wingdings" panose="05000000000000000000"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990000"/>
              </a:buClr>
              <a:buSzPct val="70000"/>
              <a:buFont typeface="Wingdings" panose="05000000000000000000"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990000"/>
              </a:buClr>
              <a:buSzPct val="70000"/>
              <a:buFont typeface="Wingdings" panose="05000000000000000000"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9pPr>
          </a:lstStyle>
          <a:p>
            <a:pPr marL="0" indent="0">
              <a:lnSpc>
                <a:spcPct val="80000"/>
              </a:lnSpc>
              <a:buFont typeface="Wingdings" panose="05000000000000000000" pitchFamily="2" charset="2"/>
              <a:buNone/>
            </a:pPr>
            <a:r>
              <a:rPr lang="en-US" altLang="zh-CN" i="1" dirty="0" smtClean="0">
                <a:solidFill>
                  <a:srgbClr val="7030A0"/>
                </a:solidFill>
              </a:rPr>
              <a:t>Source Collection</a:t>
            </a:r>
            <a:endParaRPr lang="en-US" altLang="zh-CN" dirty="0" smtClean="0">
              <a:solidFill>
                <a:srgbClr val="000000"/>
              </a:solidFill>
            </a:endParaRPr>
          </a:p>
        </p:txBody>
      </p:sp>
      <p:sp>
        <p:nvSpPr>
          <p:cNvPr id="24" name="Content Placeholder 2"/>
          <p:cNvSpPr txBox="1">
            <a:spLocks/>
          </p:cNvSpPr>
          <p:nvPr/>
        </p:nvSpPr>
        <p:spPr>
          <a:xfrm>
            <a:off x="7112317" y="253365"/>
            <a:ext cx="3887183" cy="676275"/>
          </a:xfrm>
          <a:prstGeom prst="rect">
            <a:avLst/>
          </a:prstGeom>
        </p:spPr>
        <p:txBody>
          <a:bodyPr/>
          <a:lstStyle>
            <a:lvl1pPr marL="342900" indent="-342900" algn="l" rtl="0" eaLnBrk="0" fontAlgn="base" hangingPunct="0">
              <a:spcBef>
                <a:spcPct val="20000"/>
              </a:spcBef>
              <a:spcAft>
                <a:spcPct val="0"/>
              </a:spcAft>
              <a:buClr>
                <a:srgbClr val="990000"/>
              </a:buClr>
              <a:buSzPct val="70000"/>
              <a:buFont typeface="Wingdings" panose="05000000000000000000" pitchFamily="2" charset="2"/>
              <a:buChar char="§"/>
              <a:defRPr sz="28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990000"/>
              </a:buClr>
              <a:buSzPct val="70000"/>
              <a:buFont typeface="Wingdings" panose="05000000000000000000" pitchFamily="2" charset="2"/>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990000"/>
              </a:buClr>
              <a:buSzPct val="70000"/>
              <a:buFont typeface="Wingdings" panose="05000000000000000000"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990000"/>
              </a:buClr>
              <a:buSzPct val="70000"/>
              <a:buFont typeface="Wingdings" panose="05000000000000000000"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990000"/>
              </a:buClr>
              <a:buSzPct val="70000"/>
              <a:buFont typeface="Wingdings" panose="05000000000000000000"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9pPr>
          </a:lstStyle>
          <a:p>
            <a:pPr marL="0" indent="0">
              <a:lnSpc>
                <a:spcPct val="80000"/>
              </a:lnSpc>
              <a:buFont typeface="Wingdings" panose="05000000000000000000" pitchFamily="2" charset="2"/>
              <a:buNone/>
            </a:pPr>
            <a:r>
              <a:rPr lang="en-US" altLang="zh-CN" i="1" dirty="0" smtClean="0">
                <a:solidFill>
                  <a:srgbClr val="7030A0"/>
                </a:solidFill>
              </a:rPr>
              <a:t>KB</a:t>
            </a:r>
            <a:endParaRPr lang="en-US" altLang="zh-CN" dirty="0" smtClean="0">
              <a:solidFill>
                <a:srgbClr val="000000"/>
              </a:solidFill>
            </a:endParaRPr>
          </a:p>
        </p:txBody>
      </p:sp>
      <p:sp>
        <p:nvSpPr>
          <p:cNvPr id="25" name="Left Arrow 24"/>
          <p:cNvSpPr/>
          <p:nvPr/>
        </p:nvSpPr>
        <p:spPr bwMode="auto">
          <a:xfrm rot="16200000">
            <a:off x="4363242" y="3034757"/>
            <a:ext cx="762001" cy="483000"/>
          </a:xfrm>
          <a:prstGeom prst="leftArrow">
            <a:avLst/>
          </a:prstGeom>
          <a:solidFill>
            <a:srgbClr val="7030A0"/>
          </a:solidFill>
          <a:ln>
            <a:solidFill>
              <a:srgbClr val="7030A0"/>
            </a:solidFill>
          </a:ln>
          <a:effectLst/>
          <a:extLst/>
        </p:spPr>
        <p:txBody>
          <a:bodyPr vert="horz" wrap="square" lIns="0" tIns="0" rIns="0" bIns="0" numCol="1" rtlCol="0" anchor="t" anchorCtr="0" compatLnSpc="1">
            <a:prstTxWarp prst="textNoShape">
              <a:avLst/>
            </a:prstTxWarp>
            <a:spAutoFit/>
          </a:bodyPr>
          <a:lstStyle/>
          <a:p>
            <a:pPr eaLnBrk="1" hangingPunct="1">
              <a:spcBef>
                <a:spcPct val="50000"/>
              </a:spcBef>
            </a:pPr>
            <a:endParaRPr lang="en-US" b="1">
              <a:solidFill>
                <a:srgbClr val="990000"/>
              </a:solidFill>
              <a:latin typeface="Tahoma" charset="0"/>
              <a:ea typeface="ＭＳ Ｐゴシック" charset="0"/>
            </a:endParaRPr>
          </a:p>
        </p:txBody>
      </p:sp>
      <p:sp>
        <p:nvSpPr>
          <p:cNvPr id="26" name="Rectangle 6"/>
          <p:cNvSpPr>
            <a:spLocks noChangeArrowheads="1"/>
          </p:cNvSpPr>
          <p:nvPr/>
        </p:nvSpPr>
        <p:spPr bwMode="auto">
          <a:xfrm>
            <a:off x="170341" y="6159578"/>
            <a:ext cx="765338" cy="165736"/>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endParaRPr lang="en-US" sz="1100">
              <a:solidFill>
                <a:srgbClr val="000000"/>
              </a:solidFill>
              <a:ea typeface="宋体" pitchFamily="2" charset="-122"/>
            </a:endParaRPr>
          </a:p>
        </p:txBody>
      </p:sp>
      <p:sp>
        <p:nvSpPr>
          <p:cNvPr id="27" name="Rectangle 6"/>
          <p:cNvSpPr>
            <a:spLocks noChangeArrowheads="1"/>
          </p:cNvSpPr>
          <p:nvPr/>
        </p:nvSpPr>
        <p:spPr bwMode="auto">
          <a:xfrm>
            <a:off x="1102827" y="6160990"/>
            <a:ext cx="1413614" cy="179072"/>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a:lnSpc>
                <a:spcPct val="80000"/>
              </a:lnSpc>
              <a:spcBef>
                <a:spcPct val="20000"/>
              </a:spcBef>
              <a:buClr>
                <a:srgbClr val="B2B2B2"/>
              </a:buClr>
              <a:buSzPct val="65000"/>
              <a:buFont typeface="Wingdings" pitchFamily="2" charset="2"/>
              <a:buNone/>
            </a:pPr>
            <a:endParaRPr lang="en-US" sz="1100">
              <a:solidFill>
                <a:srgbClr val="000000"/>
              </a:solidFill>
              <a:ea typeface="宋体" pitchFamily="2" charset="-122"/>
            </a:endParaRPr>
          </a:p>
        </p:txBody>
      </p:sp>
      <p:sp>
        <p:nvSpPr>
          <p:cNvPr id="28" name="Left Arrow 27"/>
          <p:cNvSpPr/>
          <p:nvPr/>
        </p:nvSpPr>
        <p:spPr bwMode="auto">
          <a:xfrm rot="10800000">
            <a:off x="6099600" y="3824748"/>
            <a:ext cx="762001" cy="483000"/>
          </a:xfrm>
          <a:prstGeom prst="leftArrow">
            <a:avLst/>
          </a:prstGeom>
          <a:solidFill>
            <a:srgbClr val="7030A0"/>
          </a:solidFill>
          <a:ln>
            <a:solidFill>
              <a:srgbClr val="7030A0"/>
            </a:solidFill>
          </a:ln>
          <a:effectLst/>
          <a:extLst/>
        </p:spPr>
        <p:txBody>
          <a:bodyPr vert="horz" wrap="square" lIns="0" tIns="0" rIns="0" bIns="0" numCol="1" rtlCol="0" anchor="t" anchorCtr="0" compatLnSpc="1">
            <a:prstTxWarp prst="textNoShape">
              <a:avLst/>
            </a:prstTxWarp>
            <a:spAutoFit/>
          </a:bodyPr>
          <a:lstStyle/>
          <a:p>
            <a:pPr eaLnBrk="1" hangingPunct="1">
              <a:spcBef>
                <a:spcPct val="50000"/>
              </a:spcBef>
            </a:pPr>
            <a:endParaRPr lang="en-US" b="1">
              <a:solidFill>
                <a:srgbClr val="990000"/>
              </a:solidFill>
              <a:latin typeface="Tahoma" charset="0"/>
              <a:ea typeface="ＭＳ Ｐゴシック" charset="0"/>
            </a:endParaRPr>
          </a:p>
        </p:txBody>
      </p:sp>
    </p:spTree>
    <p:extLst>
      <p:ext uri="{BB962C8B-B14F-4D97-AF65-F5344CB8AC3E}">
        <p14:creationId xmlns:p14="http://schemas.microsoft.com/office/powerpoint/2010/main" val="209411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410056"/>
                                        </p:tgtEl>
                                        <p:attrNameLst>
                                          <p:attrName>style.visibility</p:attrName>
                                        </p:attrNameLst>
                                      </p:cBhvr>
                                      <p:to>
                                        <p:strVal val="visible"/>
                                      </p:to>
                                    </p:set>
                                    <p:animEffect transition="in" filter="blinds(horizontal)">
                                      <p:cBhvr>
                                        <p:cTn id="7" dur="500"/>
                                        <p:tgtEl>
                                          <p:spTgt spid="1410056"/>
                                        </p:tgtEl>
                                      </p:cBhvr>
                                    </p:animEffect>
                                  </p:childTnLst>
                                </p:cTn>
                              </p:par>
                              <p:par>
                                <p:cTn id="8" presetID="49" presetClass="path" presetSubtype="0" accel="50000" decel="50000" fill="hold" grpId="0" nodeType="withEffect">
                                  <p:stCondLst>
                                    <p:cond delay="0"/>
                                  </p:stCondLst>
                                  <p:childTnLst>
                                    <p:animMotion origin="layout" path="M 1.94444E-6 -1.48148E-6 L 0.72413 -0.21134 " pathEditMode="relative" rAng="0" ptsTypes="AA">
                                      <p:cBhvr>
                                        <p:cTn id="9" dur="2000" fill="hold"/>
                                        <p:tgtEl>
                                          <p:spTgt spid="1410056"/>
                                        </p:tgtEl>
                                        <p:attrNameLst>
                                          <p:attrName>ppt_x</p:attrName>
                                          <p:attrName>ppt_y</p:attrName>
                                        </p:attrNameLst>
                                      </p:cBhvr>
                                      <p:rCtr x="36198" y="-10579"/>
                                    </p:animMotion>
                                  </p:childTnLst>
                                </p:cTn>
                              </p:par>
                              <p:par>
                                <p:cTn id="10" presetID="3" presetClass="entr" presetSubtype="10" fill="hold" grpId="1"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49" presetClass="path" presetSubtype="0" accel="50000" decel="50000" fill="hold" grpId="0" nodeType="withEffect">
                                  <p:stCondLst>
                                    <p:cond delay="0"/>
                                  </p:stCondLst>
                                  <p:childTnLst>
                                    <p:animMotion origin="layout" path="M 4.44444E-6 2.22222E-6 L 0.50694 0.00416 " pathEditMode="relative" rAng="0" ptsTypes="AA">
                                      <p:cBhvr>
                                        <p:cTn id="14" dur="2000" fill="hold"/>
                                        <p:tgtEl>
                                          <p:spTgt spid="2"/>
                                        </p:tgtEl>
                                        <p:attrNameLst>
                                          <p:attrName>ppt_x</p:attrName>
                                          <p:attrName>ppt_y</p:attrName>
                                        </p:attrNameLst>
                                      </p:cBhvr>
                                      <p:rCtr x="25347" y="208"/>
                                    </p:animMotion>
                                  </p:childTnLst>
                                </p:cTn>
                              </p:par>
                              <p:par>
                                <p:cTn id="15" presetID="3" presetClass="entr" presetSubtype="10" fill="hold" grpId="1"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49" presetClass="path" presetSubtype="0" accel="50000" decel="50000" fill="hold" grpId="0" nodeType="withEffect">
                                  <p:stCondLst>
                                    <p:cond delay="0"/>
                                  </p:stCondLst>
                                  <p:childTnLst>
                                    <p:animMotion origin="layout" path="M -4.16667E-6 -1.11111E-6 L 0.28698 -0.19167 " pathEditMode="relative" rAng="0" ptsTypes="AA">
                                      <p:cBhvr>
                                        <p:cTn id="19" dur="2000" fill="hold"/>
                                        <p:tgtEl>
                                          <p:spTgt spid="3"/>
                                        </p:tgtEl>
                                        <p:attrNameLst>
                                          <p:attrName>ppt_x</p:attrName>
                                          <p:attrName>ppt_y</p:attrName>
                                        </p:attrNameLst>
                                      </p:cBhvr>
                                      <p:rCtr x="14340" y="-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056" grpId="0"/>
      <p:bldP spid="1410056" grpId="1"/>
      <p:bldP spid="2" grpId="0"/>
      <p:bldP spid="2"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258" y="3085867"/>
            <a:ext cx="6019800" cy="356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0" name="Rectangle 6"/>
          <p:cNvSpPr>
            <a:spLocks noGrp="1" noChangeArrowheads="1"/>
          </p:cNvSpPr>
          <p:nvPr>
            <p:ph type="sldNum" sz="quarter" idx="4294967295"/>
          </p:nvPr>
        </p:nvSpPr>
        <p:spPr>
          <a:xfrm>
            <a:off x="6553200" y="6243638"/>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宋体" pitchFamily="2" charset="-122"/>
              </a:defRPr>
            </a:lvl1pPr>
            <a:lvl2pPr marL="37931725" indent="-37474525">
              <a:defRPr sz="1100">
                <a:solidFill>
                  <a:schemeClr val="tx1"/>
                </a:solidFill>
                <a:latin typeface="Arial" charset="0"/>
                <a:ea typeface="宋体" pitchFamily="2" charset="-122"/>
              </a:defRPr>
            </a:lvl2pPr>
            <a:lvl3pPr>
              <a:defRPr sz="1100">
                <a:solidFill>
                  <a:schemeClr val="tx1"/>
                </a:solidFill>
                <a:latin typeface="Arial" charset="0"/>
                <a:ea typeface="宋体" pitchFamily="2" charset="-122"/>
              </a:defRPr>
            </a:lvl3pPr>
            <a:lvl4pPr>
              <a:defRPr sz="1100">
                <a:solidFill>
                  <a:schemeClr val="tx1"/>
                </a:solidFill>
                <a:latin typeface="Arial" charset="0"/>
                <a:ea typeface="宋体" pitchFamily="2" charset="-122"/>
              </a:defRPr>
            </a:lvl4pPr>
            <a:lvl5pPr>
              <a:defRPr sz="1100">
                <a:solidFill>
                  <a:schemeClr val="tx1"/>
                </a:solidFill>
                <a:latin typeface="Arial" charset="0"/>
                <a:ea typeface="宋体" pitchFamily="2" charset="-122"/>
              </a:defRPr>
            </a:lvl5pPr>
            <a:lvl6pPr marL="457200" eaLnBrk="0" fontAlgn="base" hangingPunct="0">
              <a:lnSpc>
                <a:spcPct val="80000"/>
              </a:lnSpc>
              <a:spcBef>
                <a:spcPct val="20000"/>
              </a:spcBef>
              <a:spcAft>
                <a:spcPct val="0"/>
              </a:spcAft>
              <a:defRPr sz="1100">
                <a:solidFill>
                  <a:schemeClr val="tx1"/>
                </a:solidFill>
                <a:latin typeface="Arial" charset="0"/>
                <a:ea typeface="宋体" pitchFamily="2" charset="-122"/>
              </a:defRPr>
            </a:lvl6pPr>
            <a:lvl7pPr marL="914400" eaLnBrk="0" fontAlgn="base" hangingPunct="0">
              <a:lnSpc>
                <a:spcPct val="80000"/>
              </a:lnSpc>
              <a:spcBef>
                <a:spcPct val="20000"/>
              </a:spcBef>
              <a:spcAft>
                <a:spcPct val="0"/>
              </a:spcAft>
              <a:defRPr sz="1100">
                <a:solidFill>
                  <a:schemeClr val="tx1"/>
                </a:solidFill>
                <a:latin typeface="Arial" charset="0"/>
                <a:ea typeface="宋体" pitchFamily="2" charset="-122"/>
              </a:defRPr>
            </a:lvl7pPr>
            <a:lvl8pPr marL="1371600" eaLnBrk="0" fontAlgn="base" hangingPunct="0">
              <a:lnSpc>
                <a:spcPct val="80000"/>
              </a:lnSpc>
              <a:spcBef>
                <a:spcPct val="20000"/>
              </a:spcBef>
              <a:spcAft>
                <a:spcPct val="0"/>
              </a:spcAft>
              <a:defRPr sz="1100">
                <a:solidFill>
                  <a:schemeClr val="tx1"/>
                </a:solidFill>
                <a:latin typeface="Arial" charset="0"/>
                <a:ea typeface="宋体" pitchFamily="2" charset="-122"/>
              </a:defRPr>
            </a:lvl8pPr>
            <a:lvl9pPr marL="1828800" eaLnBrk="0" fontAlgn="base" hangingPunct="0">
              <a:lnSpc>
                <a:spcPct val="80000"/>
              </a:lnSpc>
              <a:spcBef>
                <a:spcPct val="20000"/>
              </a:spcBef>
              <a:spcAft>
                <a:spcPct val="0"/>
              </a:spcAft>
              <a:defRPr sz="1100">
                <a:solidFill>
                  <a:schemeClr val="tx1"/>
                </a:solidFill>
                <a:latin typeface="Arial" charset="0"/>
                <a:ea typeface="宋体" pitchFamily="2" charset="-122"/>
              </a:defRPr>
            </a:lvl9pPr>
          </a:lstStyle>
          <a:p>
            <a:fld id="{0A4BABE4-2B93-4795-95C0-C086E2AD3C15}" type="slidenum">
              <a:rPr lang="en-GB" sz="1200">
                <a:latin typeface="Garamond" pitchFamily="18" charset="0"/>
              </a:rPr>
              <a:pPr/>
              <a:t>26</a:t>
            </a:fld>
            <a:r>
              <a:rPr lang="en-GB" sz="1200" dirty="0">
                <a:latin typeface="Garamond" pitchFamily="18" charset="0"/>
              </a:rPr>
              <a:t>/</a:t>
            </a:r>
            <a:r>
              <a:rPr lang="en-US" sz="1200" dirty="0">
                <a:latin typeface="Garamond" pitchFamily="18" charset="0"/>
              </a:rPr>
              <a:t>35</a:t>
            </a:r>
            <a:endParaRPr lang="en-GB" sz="1200" dirty="0">
              <a:latin typeface="Garamond" pitchFamily="18" charset="0"/>
            </a:endParaRPr>
          </a:p>
        </p:txBody>
      </p:sp>
      <p:sp>
        <p:nvSpPr>
          <p:cNvPr id="5" name="Title 1"/>
          <p:cNvSpPr>
            <a:spLocks noGrp="1"/>
          </p:cNvSpPr>
          <p:nvPr>
            <p:ph type="title"/>
          </p:nvPr>
        </p:nvSpPr>
        <p:spPr>
          <a:xfrm>
            <a:off x="0" y="-179619"/>
            <a:ext cx="9144000" cy="1082675"/>
          </a:xfrm>
        </p:spPr>
        <p:txBody>
          <a:bodyPr>
            <a:normAutofit fontScale="90000"/>
          </a:bodyPr>
          <a:lstStyle/>
          <a:p>
            <a:pPr>
              <a:defRPr/>
            </a:pPr>
            <a:r>
              <a:rPr lang="en-US" dirty="0" smtClean="0"/>
              <a:t>Have the Error Sources Changed over Years?</a:t>
            </a:r>
            <a:endParaRPr lang="en-US" dirty="0"/>
          </a:p>
        </p:txBody>
      </p:sp>
      <p:sp>
        <p:nvSpPr>
          <p:cNvPr id="6" name="Rectangle 5"/>
          <p:cNvSpPr/>
          <p:nvPr/>
        </p:nvSpPr>
        <p:spPr bwMode="auto">
          <a:xfrm>
            <a:off x="685800" y="1447800"/>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2000" dirty="0" smtClean="0">
                <a:solidFill>
                  <a:srgbClr val="990000"/>
                </a:solidFill>
                <a:latin typeface="Tahoma" charset="0"/>
                <a:ea typeface="ＭＳ Ｐゴシック" charset="0"/>
              </a:rPr>
              <a:t>2010</a:t>
            </a:r>
            <a:endParaRPr kumimoji="0" lang="en-US" sz="2000" i="0" u="none" strike="noStrike" cap="none" normalizeH="0" baseline="0" dirty="0">
              <a:ln>
                <a:noFill/>
              </a:ln>
              <a:solidFill>
                <a:srgbClr val="990000"/>
              </a:solidFill>
              <a:effectLst/>
              <a:latin typeface="Tahoma" charset="0"/>
              <a:ea typeface="ＭＳ Ｐゴシック" charset="0"/>
            </a:endParaRPr>
          </a:p>
        </p:txBody>
      </p:sp>
      <p:graphicFrame>
        <p:nvGraphicFramePr>
          <p:cNvPr id="7" name="Chart 6"/>
          <p:cNvGraphicFramePr/>
          <p:nvPr>
            <p:extLst/>
          </p:nvPr>
        </p:nvGraphicFramePr>
        <p:xfrm>
          <a:off x="1752600" y="533400"/>
          <a:ext cx="6019800" cy="2846983"/>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bwMode="auto">
          <a:xfrm>
            <a:off x="685800" y="3962400"/>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2000" dirty="0" smtClean="0">
                <a:solidFill>
                  <a:srgbClr val="990000"/>
                </a:solidFill>
                <a:latin typeface="Tahoma" charset="0"/>
                <a:ea typeface="ＭＳ Ｐゴシック" charset="0"/>
              </a:rPr>
              <a:t>2014</a:t>
            </a:r>
            <a:endParaRPr kumimoji="0" lang="en-US" sz="2000" i="0" u="none" strike="noStrike" cap="none" normalizeH="0" baseline="0" dirty="0">
              <a:ln>
                <a:noFill/>
              </a:ln>
              <a:solidFill>
                <a:srgbClr val="990000"/>
              </a:solidFill>
              <a:effectLst/>
              <a:latin typeface="Tahoma" charset="0"/>
              <a:ea typeface="ＭＳ Ｐゴシック" charset="0"/>
            </a:endParaRPr>
          </a:p>
        </p:txBody>
      </p:sp>
      <p:sp>
        <p:nvSpPr>
          <p:cNvPr id="10" name="Rectangle 9"/>
          <p:cNvSpPr/>
          <p:nvPr/>
        </p:nvSpPr>
        <p:spPr bwMode="auto">
          <a:xfrm>
            <a:off x="4114800" y="1140023"/>
            <a:ext cx="3124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2000" dirty="0" smtClean="0">
                <a:solidFill>
                  <a:srgbClr val="990000"/>
                </a:solidFill>
                <a:latin typeface="Tahoma" charset="0"/>
                <a:ea typeface="ＭＳ Ｐゴシック" charset="0"/>
              </a:rPr>
              <a:t>(Min and Grishman, 2011)</a:t>
            </a:r>
            <a:endParaRPr kumimoji="0" lang="en-US" sz="2000" i="0" u="none" strike="noStrike" cap="none" normalizeH="0" baseline="0" dirty="0">
              <a:ln>
                <a:noFill/>
              </a:ln>
              <a:solidFill>
                <a:srgbClr val="990000"/>
              </a:solidFill>
              <a:effectLst/>
              <a:latin typeface="Tahoma" charset="0"/>
              <a:ea typeface="ＭＳ Ｐゴシック" charset="0"/>
            </a:endParaRPr>
          </a:p>
        </p:txBody>
      </p:sp>
      <p:sp>
        <p:nvSpPr>
          <p:cNvPr id="11" name="Rectangle 10"/>
          <p:cNvSpPr/>
          <p:nvPr/>
        </p:nvSpPr>
        <p:spPr bwMode="auto">
          <a:xfrm>
            <a:off x="4495800" y="3505200"/>
            <a:ext cx="3124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2000" dirty="0" smtClean="0">
                <a:solidFill>
                  <a:srgbClr val="990000"/>
                </a:solidFill>
                <a:latin typeface="Tahoma" charset="0"/>
                <a:ea typeface="ＭＳ Ｐゴシック" charset="0"/>
              </a:rPr>
              <a:t>(Yu and Ji, 2014)</a:t>
            </a:r>
            <a:endParaRPr kumimoji="0" lang="en-US" sz="2000" i="0" u="none" strike="noStrike" cap="none" normalizeH="0" baseline="0" dirty="0">
              <a:ln>
                <a:noFill/>
              </a:ln>
              <a:solidFill>
                <a:srgbClr val="990000"/>
              </a:solidFill>
              <a:effectLst/>
              <a:latin typeface="Tahoma" charset="0"/>
              <a:ea typeface="ＭＳ Ｐゴシック" charset="0"/>
            </a:endParaRPr>
          </a:p>
        </p:txBody>
      </p:sp>
    </p:spTree>
    <p:extLst>
      <p:ext uri="{BB962C8B-B14F-4D97-AF65-F5344CB8AC3E}">
        <p14:creationId xmlns:p14="http://schemas.microsoft.com/office/powerpoint/2010/main" val="577178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2675"/>
          </a:xfrm>
        </p:spPr>
        <p:txBody>
          <a:bodyPr/>
          <a:lstStyle/>
          <a:p>
            <a:pPr>
              <a:defRPr/>
            </a:pPr>
            <a:r>
              <a:rPr lang="en-US" dirty="0" smtClean="0"/>
              <a:t>Blame </a:t>
            </a:r>
            <a:r>
              <a:rPr lang="en-US" dirty="0"/>
              <a:t>O</a:t>
            </a:r>
            <a:r>
              <a:rPr lang="en-US" dirty="0" smtClean="0"/>
              <a:t>urselves First…</a:t>
            </a:r>
            <a:endParaRPr lang="en-US" dirty="0"/>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27</a:t>
            </a:fld>
            <a:r>
              <a:rPr lang="en-US" altLang="zh-CN" sz="1200" dirty="0" smtClean="0">
                <a:solidFill>
                  <a:srgbClr val="000000"/>
                </a:solidFill>
                <a:latin typeface="SimSun" pitchFamily="2" charset="-122"/>
                <a:ea typeface="SimSun" pitchFamily="2" charset="-122"/>
                <a:cs typeface="Arial" charset="0"/>
              </a:rPr>
              <a:t> </a:t>
            </a:r>
          </a:p>
        </p:txBody>
      </p:sp>
      <p:sp>
        <p:nvSpPr>
          <p:cNvPr id="8" name="Content Placeholder 2"/>
          <p:cNvSpPr>
            <a:spLocks noGrp="1"/>
          </p:cNvSpPr>
          <p:nvPr>
            <p:ph idx="1"/>
          </p:nvPr>
        </p:nvSpPr>
        <p:spPr>
          <a:xfrm>
            <a:off x="224322" y="948862"/>
            <a:ext cx="8686800" cy="5680538"/>
          </a:xfrm>
        </p:spPr>
        <p:txBody>
          <a:bodyPr>
            <a:normAutofit fontScale="85000" lnSpcReduction="10000"/>
          </a:bodyPr>
          <a:lstStyle/>
          <a:p>
            <a:pPr>
              <a:lnSpc>
                <a:spcPct val="120000"/>
              </a:lnSpc>
              <a:defRPr/>
            </a:pPr>
            <a:r>
              <a:rPr lang="en-US" sz="2400" dirty="0" smtClean="0"/>
              <a:t>Non-verb and multi-word expression as triggers</a:t>
            </a:r>
          </a:p>
          <a:p>
            <a:pPr lvl="1">
              <a:lnSpc>
                <a:spcPct val="120000"/>
              </a:lnSpc>
              <a:defRPr/>
            </a:pPr>
            <a:r>
              <a:rPr lang="en-US" altLang="zh-CN" sz="2000" dirty="0">
                <a:cs typeface="Arial" pitchFamily="34" charset="0"/>
              </a:rPr>
              <a:t>his men </a:t>
            </a:r>
            <a:r>
              <a:rPr lang="en-US" altLang="zh-CN" sz="2000" dirty="0">
                <a:solidFill>
                  <a:srgbClr val="7030A0"/>
                </a:solidFill>
                <a:cs typeface="Arial" pitchFamily="34" charset="0"/>
              </a:rPr>
              <a:t>back</a:t>
            </a:r>
            <a:r>
              <a:rPr lang="en-US" altLang="zh-CN" sz="2000" dirty="0">
                <a:cs typeface="Arial" pitchFamily="34" charset="0"/>
              </a:rPr>
              <a:t> to their compound</a:t>
            </a:r>
            <a:endParaRPr lang="en-US" sz="2000" dirty="0" smtClean="0"/>
          </a:p>
          <a:p>
            <a:pPr>
              <a:lnSpc>
                <a:spcPct val="120000"/>
              </a:lnSpc>
              <a:defRPr/>
            </a:pPr>
            <a:r>
              <a:rPr lang="en-US" sz="2400" dirty="0" smtClean="0"/>
              <a:t>Knowledge scarcity - Long-tail</a:t>
            </a:r>
          </a:p>
          <a:p>
            <a:pPr lvl="1">
              <a:lnSpc>
                <a:spcPct val="120000"/>
              </a:lnSpc>
              <a:defRPr/>
            </a:pPr>
            <a:r>
              <a:rPr lang="en-US" altLang="zh-CN" sz="2000" dirty="0">
                <a:cs typeface="Arial" pitchFamily="34" charset="0"/>
              </a:rPr>
              <a:t>A suicide bomber </a:t>
            </a:r>
            <a:r>
              <a:rPr lang="en-US" altLang="zh-CN" sz="2000" dirty="0">
                <a:solidFill>
                  <a:srgbClr val="3333CC"/>
                </a:solidFill>
                <a:cs typeface="Arial" pitchFamily="34" charset="0"/>
              </a:rPr>
              <a:t>detonated</a:t>
            </a:r>
            <a:r>
              <a:rPr lang="en-US" altLang="zh-CN" sz="2000" dirty="0">
                <a:cs typeface="Arial" pitchFamily="34" charset="0"/>
              </a:rPr>
              <a:t> explosives at the entrance to a crowded</a:t>
            </a:r>
          </a:p>
          <a:p>
            <a:pPr lvl="1">
              <a:lnSpc>
                <a:spcPct val="120000"/>
              </a:lnSpc>
              <a:defRPr/>
            </a:pPr>
            <a:r>
              <a:rPr lang="en-US" altLang="zh-CN" sz="2000" dirty="0">
                <a:cs typeface="Arial" pitchFamily="34" charset="0"/>
              </a:rPr>
              <a:t>medical teams </a:t>
            </a:r>
            <a:r>
              <a:rPr lang="en-US" altLang="zh-CN" sz="2000" dirty="0">
                <a:solidFill>
                  <a:srgbClr val="3333CC"/>
                </a:solidFill>
                <a:cs typeface="Arial" pitchFamily="34" charset="0"/>
              </a:rPr>
              <a:t>carting</a:t>
            </a:r>
            <a:r>
              <a:rPr lang="en-US" altLang="zh-CN" sz="2000" dirty="0">
                <a:cs typeface="Arial" pitchFamily="34" charset="0"/>
              </a:rPr>
              <a:t> away dozens of wounded </a:t>
            </a:r>
            <a:r>
              <a:rPr lang="en-US" altLang="zh-CN" sz="2000" dirty="0" smtClean="0">
                <a:cs typeface="Arial" pitchFamily="34" charset="0"/>
              </a:rPr>
              <a:t>victims</a:t>
            </a:r>
            <a:endParaRPr lang="en-US" sz="2000" dirty="0" smtClean="0"/>
          </a:p>
          <a:p>
            <a:pPr lvl="1">
              <a:lnSpc>
                <a:spcPct val="120000"/>
              </a:lnSpc>
              <a:defRPr/>
            </a:pPr>
            <a:r>
              <a:rPr lang="en-US" sz="2000" dirty="0" smtClean="0"/>
              <a:t>Today </a:t>
            </a:r>
            <a:r>
              <a:rPr lang="en-US" sz="2000" dirty="0"/>
              <a:t>I </a:t>
            </a:r>
            <a:r>
              <a:rPr lang="en-US" sz="2000" b="1" dirty="0">
                <a:solidFill>
                  <a:srgbClr val="7030A0"/>
                </a:solidFill>
              </a:rPr>
              <a:t>was let go </a:t>
            </a:r>
            <a:r>
              <a:rPr lang="en-US" sz="2000" dirty="0"/>
              <a:t>from my job after working there for 4 1/2 years</a:t>
            </a:r>
            <a:r>
              <a:rPr lang="en-US" sz="2000" dirty="0" smtClean="0"/>
              <a:t>.</a:t>
            </a:r>
          </a:p>
          <a:p>
            <a:pPr lvl="1">
              <a:lnSpc>
                <a:spcPct val="120000"/>
              </a:lnSpc>
              <a:defRPr/>
            </a:pPr>
            <a:r>
              <a:rPr lang="en-US" sz="2000" dirty="0" smtClean="0"/>
              <a:t>Possible solution: increase coverage with </a:t>
            </a:r>
            <a:r>
              <a:rPr lang="en-US" sz="2000" dirty="0" err="1" smtClean="0"/>
              <a:t>FrameNet</a:t>
            </a:r>
            <a:r>
              <a:rPr lang="en-US" sz="2000" dirty="0" smtClean="0"/>
              <a:t> (Li et al., 2014)</a:t>
            </a:r>
          </a:p>
          <a:p>
            <a:pPr>
              <a:lnSpc>
                <a:spcPct val="120000"/>
              </a:lnSpc>
              <a:defRPr/>
            </a:pPr>
            <a:r>
              <a:rPr lang="en-US" sz="2400" dirty="0" smtClean="0"/>
              <a:t>Global context</a:t>
            </a:r>
          </a:p>
          <a:p>
            <a:pPr lvl="1">
              <a:lnSpc>
                <a:spcPct val="120000"/>
              </a:lnSpc>
              <a:defRPr/>
            </a:pPr>
            <a:r>
              <a:rPr lang="en-US" sz="2000" dirty="0"/>
              <a:t>I didn't want to </a:t>
            </a:r>
            <a:r>
              <a:rPr lang="en-US" sz="2000" b="1" dirty="0">
                <a:solidFill>
                  <a:srgbClr val="7030A0"/>
                </a:solidFill>
              </a:rPr>
              <a:t>hurt</a:t>
            </a:r>
            <a:r>
              <a:rPr lang="en-US" sz="2000" dirty="0"/>
              <a:t> him </a:t>
            </a:r>
            <a:r>
              <a:rPr lang="en-US" sz="2000" dirty="0" smtClean="0"/>
              <a:t>. I </a:t>
            </a:r>
            <a:r>
              <a:rPr lang="en-US" sz="2000" dirty="0"/>
              <a:t>miss </a:t>
            </a:r>
            <a:r>
              <a:rPr lang="en-US" sz="2000" dirty="0" smtClean="0"/>
              <a:t>him </a:t>
            </a:r>
            <a:r>
              <a:rPr lang="en-US" sz="2000" dirty="0"/>
              <a:t>to </a:t>
            </a:r>
            <a:r>
              <a:rPr lang="en-US" sz="2000" b="1" dirty="0">
                <a:solidFill>
                  <a:srgbClr val="7030A0"/>
                </a:solidFill>
              </a:rPr>
              <a:t>death</a:t>
            </a:r>
            <a:r>
              <a:rPr lang="en-US" sz="2000" dirty="0" smtClean="0"/>
              <a:t>.</a:t>
            </a:r>
          </a:p>
          <a:p>
            <a:pPr lvl="1">
              <a:lnSpc>
                <a:spcPct val="120000"/>
              </a:lnSpc>
              <a:defRPr/>
            </a:pPr>
            <a:r>
              <a:rPr lang="en-US" sz="2000" dirty="0" smtClean="0"/>
              <a:t>I </a:t>
            </a:r>
            <a:r>
              <a:rPr lang="en-US" sz="2000" b="1" dirty="0">
                <a:solidFill>
                  <a:srgbClr val="7030A0"/>
                </a:solidFill>
              </a:rPr>
              <a:t>threw</a:t>
            </a:r>
            <a:r>
              <a:rPr lang="en-US" sz="2000" dirty="0" smtClean="0"/>
              <a:t> stone out of the window. vs. I </a:t>
            </a:r>
            <a:r>
              <a:rPr lang="en-US" sz="2000" b="1" dirty="0">
                <a:solidFill>
                  <a:srgbClr val="7030A0"/>
                </a:solidFill>
              </a:rPr>
              <a:t>threw</a:t>
            </a:r>
            <a:r>
              <a:rPr lang="en-US" sz="2000" dirty="0" smtClean="0"/>
              <a:t> him out of the window.</a:t>
            </a:r>
          </a:p>
          <a:p>
            <a:pPr lvl="1">
              <a:lnSpc>
                <a:spcPct val="120000"/>
              </a:lnSpc>
              <a:defRPr/>
            </a:pPr>
            <a:r>
              <a:rPr lang="en-US" sz="2000" dirty="0"/>
              <a:t>Ellison to spend $10.3 billion to </a:t>
            </a:r>
            <a:r>
              <a:rPr lang="en-US" sz="2000" b="1" dirty="0" smtClean="0">
                <a:solidFill>
                  <a:srgbClr val="7030A0"/>
                </a:solidFill>
              </a:rPr>
              <a:t>get</a:t>
            </a:r>
            <a:r>
              <a:rPr lang="en-US" sz="2000" dirty="0" smtClean="0"/>
              <a:t> </a:t>
            </a:r>
            <a:r>
              <a:rPr lang="en-US" sz="2000" dirty="0"/>
              <a:t>his </a:t>
            </a:r>
            <a:r>
              <a:rPr lang="en-US" sz="2000" dirty="0" smtClean="0"/>
              <a:t>company. </a:t>
            </a:r>
          </a:p>
          <a:p>
            <a:pPr lvl="1">
              <a:lnSpc>
                <a:spcPct val="120000"/>
              </a:lnSpc>
              <a:defRPr/>
            </a:pPr>
            <a:r>
              <a:rPr lang="en-US" sz="2000" dirty="0"/>
              <a:t>We believe that the likelihood of them </a:t>
            </a:r>
            <a:r>
              <a:rPr lang="en-US" sz="2000" b="1" dirty="0">
                <a:solidFill>
                  <a:srgbClr val="7030A0"/>
                </a:solidFill>
              </a:rPr>
              <a:t>using</a:t>
            </a:r>
            <a:r>
              <a:rPr lang="en-US" sz="2000" dirty="0"/>
              <a:t> those weapons goes </a:t>
            </a:r>
            <a:r>
              <a:rPr lang="en-US" sz="2000" dirty="0" smtClean="0"/>
              <a:t>up.</a:t>
            </a:r>
          </a:p>
          <a:p>
            <a:pPr lvl="1">
              <a:lnSpc>
                <a:spcPct val="120000"/>
              </a:lnSpc>
              <a:defRPr/>
            </a:pPr>
            <a:r>
              <a:rPr lang="en-US" altLang="zh-CN" sz="2000" dirty="0" smtClean="0">
                <a:cs typeface="Arial" pitchFamily="34" charset="0"/>
              </a:rPr>
              <a:t>Fifteen </a:t>
            </a:r>
            <a:r>
              <a:rPr lang="en-US" altLang="zh-CN" sz="2000" dirty="0">
                <a:cs typeface="Arial" pitchFamily="34" charset="0"/>
              </a:rPr>
              <a:t>people were killed and more than </a:t>
            </a:r>
            <a:r>
              <a:rPr lang="en-US" altLang="zh-CN" sz="2000" dirty="0">
                <a:solidFill>
                  <a:srgbClr val="3333CC"/>
                </a:solidFill>
                <a:cs typeface="Arial" pitchFamily="34" charset="0"/>
              </a:rPr>
              <a:t>30</a:t>
            </a:r>
            <a:r>
              <a:rPr lang="en-US" altLang="zh-CN" sz="2000" dirty="0">
                <a:cs typeface="Arial" pitchFamily="34" charset="0"/>
              </a:rPr>
              <a:t> wounded Wednesday as a suicide </a:t>
            </a:r>
            <a:r>
              <a:rPr lang="en-US" altLang="zh-CN" sz="2000" dirty="0">
                <a:solidFill>
                  <a:srgbClr val="3333CC"/>
                </a:solidFill>
                <a:cs typeface="Arial" pitchFamily="34" charset="0"/>
              </a:rPr>
              <a:t>bomber</a:t>
            </a:r>
            <a:r>
              <a:rPr lang="en-US" altLang="zh-CN" sz="2000" dirty="0">
                <a:cs typeface="Arial" pitchFamily="34" charset="0"/>
              </a:rPr>
              <a:t> blew </a:t>
            </a:r>
            <a:r>
              <a:rPr lang="en-US" altLang="zh-CN" sz="2000" dirty="0">
                <a:solidFill>
                  <a:srgbClr val="3333CC"/>
                </a:solidFill>
                <a:cs typeface="Arial" pitchFamily="34" charset="0"/>
              </a:rPr>
              <a:t>himself</a:t>
            </a:r>
            <a:r>
              <a:rPr lang="en-US" altLang="zh-CN" sz="2000" dirty="0">
                <a:cs typeface="Arial" pitchFamily="34" charset="0"/>
              </a:rPr>
              <a:t> up on a student bus in the northern </a:t>
            </a:r>
            <a:r>
              <a:rPr lang="en-US" altLang="zh-CN" sz="2000" dirty="0">
                <a:solidFill>
                  <a:srgbClr val="3333CC"/>
                </a:solidFill>
                <a:cs typeface="Arial" pitchFamily="34" charset="0"/>
              </a:rPr>
              <a:t>town</a:t>
            </a:r>
            <a:r>
              <a:rPr lang="en-US" altLang="zh-CN" sz="2000" dirty="0">
                <a:cs typeface="Arial" pitchFamily="34" charset="0"/>
              </a:rPr>
              <a:t> of </a:t>
            </a:r>
            <a:r>
              <a:rPr lang="en-US" altLang="zh-CN" sz="2000" dirty="0" smtClean="0">
                <a:cs typeface="Arial" pitchFamily="34" charset="0"/>
              </a:rPr>
              <a:t>Haifa</a:t>
            </a:r>
            <a:endParaRPr lang="en-US" sz="2000" dirty="0" smtClean="0"/>
          </a:p>
          <a:p>
            <a:pPr lvl="1">
              <a:lnSpc>
                <a:spcPct val="120000"/>
              </a:lnSpc>
              <a:defRPr/>
            </a:pPr>
            <a:r>
              <a:rPr lang="en-US" sz="2000" dirty="0" smtClean="0"/>
              <a:t>Possible solution: joint modeling between triggers and arguments (Li et al., 2013)</a:t>
            </a:r>
            <a:endParaRPr lang="en-US" sz="2000" dirty="0"/>
          </a:p>
          <a:p>
            <a:pPr>
              <a:lnSpc>
                <a:spcPct val="120000"/>
              </a:lnSpc>
              <a:defRPr/>
            </a:pPr>
            <a:endParaRPr lang="en-US" sz="2400" dirty="0" smtClean="0"/>
          </a:p>
          <a:p>
            <a:pPr>
              <a:lnSpc>
                <a:spcPct val="120000"/>
              </a:lnSpc>
              <a:defRPr/>
            </a:pPr>
            <a:endParaRPr lang="en-US" sz="2400" dirty="0" smtClean="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3810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6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2675"/>
          </a:xfrm>
        </p:spPr>
        <p:txBody>
          <a:bodyPr/>
          <a:lstStyle/>
          <a:p>
            <a:pPr>
              <a:defRPr/>
            </a:pPr>
            <a:r>
              <a:rPr lang="en-US" dirty="0" smtClean="0"/>
              <a:t>Then Blame Others…</a:t>
            </a:r>
            <a:endParaRPr lang="en-US" dirty="0"/>
          </a:p>
        </p:txBody>
      </p:sp>
      <p:sp>
        <p:nvSpPr>
          <p:cNvPr id="3" name="Content Placeholder 2"/>
          <p:cNvSpPr>
            <a:spLocks noGrp="1"/>
          </p:cNvSpPr>
          <p:nvPr>
            <p:ph idx="1"/>
          </p:nvPr>
        </p:nvSpPr>
        <p:spPr>
          <a:xfrm>
            <a:off x="224322" y="739765"/>
            <a:ext cx="8686800" cy="5622926"/>
          </a:xfrm>
        </p:spPr>
        <p:txBody>
          <a:bodyPr>
            <a:normAutofit/>
          </a:bodyPr>
          <a:lstStyle/>
          <a:p>
            <a:pPr>
              <a:lnSpc>
                <a:spcPct val="120000"/>
              </a:lnSpc>
              <a:defRPr/>
            </a:pPr>
            <a:r>
              <a:rPr lang="en-US" sz="2400" dirty="0" smtClean="0"/>
              <a:t>Fundamental language problem – ambiguity and variety</a:t>
            </a:r>
          </a:p>
          <a:p>
            <a:pPr>
              <a:lnSpc>
                <a:spcPct val="120000"/>
              </a:lnSpc>
              <a:defRPr/>
            </a:pPr>
            <a:r>
              <a:rPr lang="en-US" sz="2400" dirty="0" smtClean="0">
                <a:solidFill>
                  <a:srgbClr val="C00000"/>
                </a:solidFill>
              </a:rPr>
              <a:t>Coreference, coreference, coreference…(more at </a:t>
            </a:r>
            <a:r>
              <a:rPr lang="en-US" sz="2400" b="1" dirty="0" smtClean="0">
                <a:solidFill>
                  <a:srgbClr val="C00000"/>
                </a:solidFill>
              </a:rPr>
              <a:t>Dan’s talk</a:t>
            </a:r>
            <a:r>
              <a:rPr lang="en-US" sz="2400" dirty="0" smtClean="0">
                <a:solidFill>
                  <a:srgbClr val="C00000"/>
                </a:solidFill>
              </a:rPr>
              <a:t>)</a:t>
            </a:r>
          </a:p>
          <a:p>
            <a:pPr lvl="1">
              <a:buSzTx/>
            </a:pPr>
            <a:r>
              <a:rPr lang="en-US" sz="1800" dirty="0">
                <a:cs typeface="Times New Roman" pitchFamily="18" charset="0"/>
              </a:rPr>
              <a:t>25% of the examples involve coreference which is beyond current system capabilities, such as nominal </a:t>
            </a:r>
            <a:r>
              <a:rPr lang="en-US" sz="1800" dirty="0" smtClean="0">
                <a:cs typeface="Times New Roman" pitchFamily="18" charset="0"/>
              </a:rPr>
              <a:t>anaphors and non-identity coreference</a:t>
            </a:r>
          </a:p>
          <a:p>
            <a:pPr lvl="1">
              <a:lnSpc>
                <a:spcPct val="80000"/>
              </a:lnSpc>
              <a:buClr>
                <a:schemeClr val="accent2"/>
              </a:buClr>
              <a:buSzPct val="60000"/>
              <a:buFont typeface="Wingdings" panose="05000000000000000000" pitchFamily="2" charset="2"/>
              <a:buChar char="q"/>
            </a:pPr>
            <a:endParaRPr lang="en-US" altLang="zh-CN" sz="1800" dirty="0" smtClean="0">
              <a:cs typeface="Times New Roman" panose="02020603050405020304" pitchFamily="18" charset="0"/>
            </a:endParaRPr>
          </a:p>
          <a:p>
            <a:pPr lvl="1">
              <a:lnSpc>
                <a:spcPct val="80000"/>
              </a:lnSpc>
              <a:buClr>
                <a:schemeClr val="accent2"/>
              </a:buClr>
              <a:buSzPct val="60000"/>
              <a:buFont typeface="Wingdings" panose="05000000000000000000" pitchFamily="2" charset="2"/>
              <a:buChar char="q"/>
            </a:pPr>
            <a:r>
              <a:rPr lang="en-US" altLang="zh-CN" sz="1800" dirty="0" smtClean="0">
                <a:cs typeface="Times New Roman" panose="02020603050405020304" pitchFamily="18" charset="0"/>
              </a:rPr>
              <a:t>Almost </a:t>
            </a:r>
            <a:r>
              <a:rPr lang="en-US" altLang="zh-CN" sz="1800" dirty="0">
                <a:cs typeface="Times New Roman" panose="02020603050405020304" pitchFamily="18" charset="0"/>
              </a:rPr>
              <a:t>overnight, he became fabulously rich, with a $3-million book deal, a $100,000 speech making fee, and a lucrative multifaceted consulting business, </a:t>
            </a:r>
            <a:r>
              <a:rPr lang="en-US" altLang="zh-CN" sz="1800" b="1" dirty="0">
                <a:solidFill>
                  <a:schemeClr val="accent2">
                    <a:lumMod val="75000"/>
                  </a:schemeClr>
                </a:solidFill>
                <a:cs typeface="Times New Roman" panose="02020603050405020304" pitchFamily="18" charset="0"/>
              </a:rPr>
              <a:t>Giuliani Partners</a:t>
            </a:r>
            <a:r>
              <a:rPr lang="en-US" altLang="zh-CN" sz="1800" dirty="0">
                <a:cs typeface="Times New Roman" panose="02020603050405020304" pitchFamily="18" charset="0"/>
              </a:rPr>
              <a:t>. </a:t>
            </a:r>
            <a:r>
              <a:rPr lang="en-US" altLang="zh-CN" sz="1800" dirty="0" smtClean="0">
                <a:cs typeface="Times New Roman" panose="02020603050405020304" pitchFamily="18" charset="0"/>
              </a:rPr>
              <a:t>… </a:t>
            </a:r>
            <a:r>
              <a:rPr lang="en-US" altLang="zh-CN" sz="1800" dirty="0">
                <a:cs typeface="Times New Roman" panose="02020603050405020304" pitchFamily="18" charset="0"/>
              </a:rPr>
              <a:t>His consulting partners included seven of those who were with him on 9/11, and in 2002 Alan Placa, his boyhood pal, went to work at </a:t>
            </a:r>
            <a:r>
              <a:rPr lang="en-US" altLang="zh-CN" sz="1800" b="1" dirty="0">
                <a:solidFill>
                  <a:schemeClr val="accent2">
                    <a:lumMod val="75000"/>
                  </a:schemeClr>
                </a:solidFill>
                <a:cs typeface="Times New Roman" panose="02020603050405020304" pitchFamily="18" charset="0"/>
              </a:rPr>
              <a:t>the firm</a:t>
            </a:r>
            <a:r>
              <a:rPr lang="en-US" altLang="zh-CN" sz="1800" dirty="0">
                <a:cs typeface="Times New Roman" panose="02020603050405020304" pitchFamily="18" charset="0"/>
              </a:rPr>
              <a:t>.</a:t>
            </a:r>
          </a:p>
          <a:p>
            <a:pPr lvl="1">
              <a:lnSpc>
                <a:spcPct val="80000"/>
              </a:lnSpc>
              <a:buClr>
                <a:schemeClr val="accent2"/>
              </a:buClr>
              <a:buSzPct val="60000"/>
              <a:buFont typeface="Wingdings" panose="05000000000000000000" pitchFamily="2" charset="2"/>
              <a:buChar char="q"/>
            </a:pPr>
            <a:r>
              <a:rPr lang="en-US" altLang="zh-CN" sz="1800" dirty="0">
                <a:cs typeface="Times New Roman" panose="02020603050405020304" pitchFamily="18" charset="0"/>
              </a:rPr>
              <a:t>After successful karting career in Europe, Perera became part of the </a:t>
            </a:r>
            <a:r>
              <a:rPr lang="en-US" altLang="zh-CN" sz="1800" b="1" dirty="0">
                <a:solidFill>
                  <a:srgbClr val="00B0F0"/>
                </a:solidFill>
                <a:cs typeface="Times New Roman" panose="02020603050405020304" pitchFamily="18" charset="0"/>
              </a:rPr>
              <a:t>Toyota</a:t>
            </a:r>
            <a:r>
              <a:rPr lang="en-US" altLang="zh-CN" sz="1800" dirty="0">
                <a:cs typeface="Times New Roman" panose="02020603050405020304" pitchFamily="18" charset="0"/>
              </a:rPr>
              <a:t> F1 Young Drivers Development Program and was a Formula One test driver for </a:t>
            </a:r>
            <a:r>
              <a:rPr lang="en-US" altLang="zh-CN" sz="1800" b="1" dirty="0">
                <a:solidFill>
                  <a:srgbClr val="00B0F0"/>
                </a:solidFill>
                <a:cs typeface="Times New Roman" panose="02020603050405020304" pitchFamily="18" charset="0"/>
              </a:rPr>
              <a:t>the Japanese company</a:t>
            </a:r>
            <a:r>
              <a:rPr lang="en-US" altLang="zh-CN" sz="1800" dirty="0">
                <a:solidFill>
                  <a:srgbClr val="00B0F0"/>
                </a:solidFill>
                <a:cs typeface="Times New Roman" panose="02020603050405020304" pitchFamily="18" charset="0"/>
              </a:rPr>
              <a:t> </a:t>
            </a:r>
            <a:r>
              <a:rPr lang="en-US" altLang="zh-CN" sz="1800" dirty="0">
                <a:cs typeface="Times New Roman" panose="02020603050405020304" pitchFamily="18" charset="0"/>
              </a:rPr>
              <a:t>in 2006.</a:t>
            </a:r>
          </a:p>
          <a:p>
            <a:pPr lvl="1">
              <a:lnSpc>
                <a:spcPct val="80000"/>
              </a:lnSpc>
              <a:buClr>
                <a:schemeClr val="accent2"/>
              </a:buClr>
              <a:buSzPct val="60000"/>
              <a:buFont typeface="Wingdings" panose="05000000000000000000" pitchFamily="2" charset="2"/>
              <a:buChar char="q"/>
            </a:pPr>
            <a:r>
              <a:rPr lang="en-US" altLang="zh-CN" sz="1800" dirty="0" smtClean="0">
                <a:cs typeface="Times New Roman" panose="02020603050405020304" pitchFamily="18" charset="0"/>
              </a:rPr>
              <a:t>“</a:t>
            </a:r>
            <a:r>
              <a:rPr lang="en-US" altLang="zh-CN" sz="1800" dirty="0">
                <a:cs typeface="Times New Roman" panose="02020603050405020304" pitchFamily="18" charset="0"/>
              </a:rPr>
              <a:t>a woman charged with running </a:t>
            </a:r>
            <a:r>
              <a:rPr lang="en-US" altLang="zh-CN" sz="1800" b="1" dirty="0">
                <a:solidFill>
                  <a:srgbClr val="9999FF"/>
                </a:solidFill>
                <a:cs typeface="Times New Roman" panose="02020603050405020304" pitchFamily="18" charset="0"/>
              </a:rPr>
              <a:t>a prostitution ring </a:t>
            </a:r>
            <a:r>
              <a:rPr lang="en-US" altLang="zh-CN" sz="1800" dirty="0">
                <a:cs typeface="Times New Roman" panose="02020603050405020304" pitchFamily="18" charset="0"/>
              </a:rPr>
              <a:t>… </a:t>
            </a:r>
            <a:r>
              <a:rPr lang="en-US" altLang="zh-CN" sz="1800" b="1" dirty="0">
                <a:solidFill>
                  <a:srgbClr val="9999FF"/>
                </a:solidFill>
                <a:cs typeface="Times New Roman" panose="02020603050405020304" pitchFamily="18" charset="0"/>
              </a:rPr>
              <a:t>her business</a:t>
            </a:r>
            <a:r>
              <a:rPr lang="en-US" altLang="zh-CN" sz="1800" dirty="0">
                <a:cs typeface="Times New Roman" panose="02020603050405020304" pitchFamily="18" charset="0"/>
              </a:rPr>
              <a:t>, </a:t>
            </a:r>
            <a:r>
              <a:rPr lang="en-US" altLang="zh-CN" sz="1800" b="1" dirty="0">
                <a:solidFill>
                  <a:srgbClr val="9999FF"/>
                </a:solidFill>
                <a:cs typeface="Times New Roman" panose="02020603050405020304" pitchFamily="18" charset="0"/>
              </a:rPr>
              <a:t>Pamela Martin and Associates</a:t>
            </a:r>
            <a:r>
              <a:rPr lang="en-US" altLang="zh-CN" sz="1800" dirty="0" smtClean="0">
                <a:cs typeface="Times New Roman" panose="02020603050405020304" pitchFamily="18" charset="0"/>
              </a:rPr>
              <a:t>”</a:t>
            </a:r>
            <a:endParaRPr lang="en-US" sz="1800" dirty="0">
              <a:cs typeface="Times New Roman" pitchFamily="18" charset="0"/>
            </a:endParaRPr>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28</a:t>
            </a:fld>
            <a:r>
              <a:rPr lang="en-US" altLang="zh-CN" sz="1200" dirty="0" smtClean="0">
                <a:solidFill>
                  <a:srgbClr val="000000"/>
                </a:solidFill>
                <a:latin typeface="SimSun" pitchFamily="2" charset="-122"/>
                <a:ea typeface="SimSun" pitchFamily="2" charset="-122"/>
                <a:cs typeface="Arial" charset="0"/>
              </a:rPr>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953000"/>
            <a:ext cx="1701800"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24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2675"/>
          </a:xfrm>
        </p:spPr>
        <p:txBody>
          <a:bodyPr/>
          <a:lstStyle/>
          <a:p>
            <a:pPr>
              <a:defRPr/>
            </a:pPr>
            <a:r>
              <a:rPr lang="en-US" dirty="0" smtClean="0"/>
              <a:t>Then Blame Others…</a:t>
            </a:r>
            <a:endParaRPr lang="en-US" dirty="0"/>
          </a:p>
        </p:txBody>
      </p:sp>
      <p:sp>
        <p:nvSpPr>
          <p:cNvPr id="3" name="Content Placeholder 2"/>
          <p:cNvSpPr>
            <a:spLocks noGrp="1"/>
          </p:cNvSpPr>
          <p:nvPr>
            <p:ph idx="1"/>
          </p:nvPr>
        </p:nvSpPr>
        <p:spPr>
          <a:xfrm>
            <a:off x="224322" y="879478"/>
            <a:ext cx="8686800" cy="5010621"/>
          </a:xfrm>
        </p:spPr>
        <p:txBody>
          <a:bodyPr>
            <a:normAutofit/>
          </a:bodyPr>
          <a:lstStyle/>
          <a:p>
            <a:pPr>
              <a:lnSpc>
                <a:spcPct val="120000"/>
              </a:lnSpc>
              <a:defRPr/>
            </a:pPr>
            <a:r>
              <a:rPr lang="en-US" sz="2400" dirty="0" smtClean="0">
                <a:solidFill>
                  <a:srgbClr val="C00000"/>
                </a:solidFill>
              </a:rPr>
              <a:t>Paraphrase, paraphrase, paraphrase…</a:t>
            </a:r>
            <a:endParaRPr lang="en-US" sz="2400" dirty="0">
              <a:solidFill>
                <a:srgbClr val="C00000"/>
              </a:solidFill>
            </a:endParaRPr>
          </a:p>
          <a:p>
            <a:pPr>
              <a:lnSpc>
                <a:spcPct val="120000"/>
              </a:lnSpc>
              <a:defRPr/>
            </a:pPr>
            <a:endParaRPr lang="en-US" sz="2200" dirty="0" smtClean="0"/>
          </a:p>
          <a:p>
            <a:pPr>
              <a:lnSpc>
                <a:spcPct val="120000"/>
              </a:lnSpc>
              <a:defRPr/>
            </a:pPr>
            <a:endParaRPr lang="en-US" dirty="0" smtClean="0"/>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29</a:t>
            </a:fld>
            <a:r>
              <a:rPr lang="en-US" altLang="zh-CN" sz="1200" dirty="0" smtClean="0">
                <a:solidFill>
                  <a:srgbClr val="000000"/>
                </a:solidFill>
                <a:latin typeface="SimSun" pitchFamily="2" charset="-122"/>
                <a:ea typeface="SimSun" pitchFamily="2" charset="-122"/>
                <a:cs typeface="Arial" charset="0"/>
              </a:rPr>
              <a:t> </a:t>
            </a:r>
          </a:p>
        </p:txBody>
      </p:sp>
      <p:sp>
        <p:nvSpPr>
          <p:cNvPr id="4" name="Rectangle 3"/>
          <p:cNvSpPr/>
          <p:nvPr/>
        </p:nvSpPr>
        <p:spPr>
          <a:xfrm>
            <a:off x="555180" y="1524000"/>
            <a:ext cx="8341169" cy="4025717"/>
          </a:xfrm>
          <a:prstGeom prst="rect">
            <a:avLst/>
          </a:prstGeom>
        </p:spPr>
        <p:txBody>
          <a:bodyPr wrap="square">
            <a:spAutoFit/>
          </a:bodyPr>
          <a:lstStyle/>
          <a:p>
            <a:pPr>
              <a:lnSpc>
                <a:spcPct val="80000"/>
              </a:lnSpc>
              <a:spcBef>
                <a:spcPct val="20000"/>
              </a:spcBef>
              <a:buClr>
                <a:schemeClr val="accent2"/>
              </a:buClr>
              <a:buSzPct val="60000"/>
              <a:buFont typeface="Wingdings" panose="05000000000000000000" pitchFamily="2" charset="2"/>
              <a:buChar char="q"/>
            </a:pPr>
            <a:r>
              <a:rPr lang="en-US" altLang="zh-CN" sz="2400" dirty="0" smtClean="0">
                <a:cs typeface="Times New Roman" panose="02020603050405020304" pitchFamily="18" charset="0"/>
              </a:rPr>
              <a:t>“</a:t>
            </a:r>
            <a:r>
              <a:rPr lang="en-US" altLang="zh-CN" sz="2400" dirty="0">
                <a:cs typeface="Times New Roman" panose="02020603050405020304" pitchFamily="18" charset="0"/>
              </a:rPr>
              <a:t>employee/member”:</a:t>
            </a:r>
          </a:p>
          <a:p>
            <a:pPr lvl="1">
              <a:lnSpc>
                <a:spcPct val="80000"/>
              </a:lnSpc>
              <a:spcBef>
                <a:spcPct val="20000"/>
              </a:spcBef>
              <a:buClr>
                <a:schemeClr val="accent2"/>
              </a:buClr>
              <a:buSzPct val="60000"/>
              <a:buFont typeface="Wingdings" panose="05000000000000000000" pitchFamily="2" charset="2"/>
              <a:buChar char="q"/>
            </a:pPr>
            <a:r>
              <a:rPr lang="en-US" altLang="en-US" sz="1800" b="1" i="1" dirty="0">
                <a:solidFill>
                  <a:srgbClr val="7030A0"/>
                </a:solidFill>
                <a:cs typeface="Times New Roman" panose="02020603050405020304" pitchFamily="18" charset="0"/>
              </a:rPr>
              <a:t>Sutil</a:t>
            </a:r>
            <a:r>
              <a:rPr lang="en-US" altLang="en-US" sz="1800" i="1" dirty="0">
                <a:cs typeface="Times New Roman" panose="02020603050405020304" pitchFamily="18" charset="0"/>
              </a:rPr>
              <a:t>, a trained pianist, </a:t>
            </a:r>
            <a:r>
              <a:rPr lang="en-US" altLang="en-US" sz="1800" b="1" i="1" dirty="0">
                <a:solidFill>
                  <a:srgbClr val="FF0000"/>
                </a:solidFill>
                <a:cs typeface="Times New Roman" panose="02020603050405020304" pitchFamily="18" charset="0"/>
              </a:rPr>
              <a:t>tested</a:t>
            </a:r>
            <a:r>
              <a:rPr lang="en-US" altLang="en-US" sz="1800" i="1" dirty="0">
                <a:cs typeface="Times New Roman" panose="02020603050405020304" pitchFamily="18" charset="0"/>
              </a:rPr>
              <a:t> for </a:t>
            </a:r>
            <a:r>
              <a:rPr lang="en-US" altLang="en-US" sz="1800" b="1" i="1" dirty="0">
                <a:solidFill>
                  <a:srgbClr val="7030A0"/>
                </a:solidFill>
                <a:cs typeface="Times New Roman" panose="02020603050405020304" pitchFamily="18" charset="0"/>
              </a:rPr>
              <a:t>Midland</a:t>
            </a:r>
            <a:r>
              <a:rPr lang="en-US" altLang="en-US" sz="1800" i="1" dirty="0">
                <a:cs typeface="Times New Roman" panose="02020603050405020304" pitchFamily="18" charset="0"/>
              </a:rPr>
              <a:t> in 2006 and raced for Spyker in 2007 where he scored one point in the Japanese Grand Prix.</a:t>
            </a:r>
          </a:p>
          <a:p>
            <a:pPr lvl="1">
              <a:lnSpc>
                <a:spcPct val="80000"/>
              </a:lnSpc>
              <a:spcBef>
                <a:spcPct val="20000"/>
              </a:spcBef>
              <a:buClr>
                <a:schemeClr val="accent2"/>
              </a:buClr>
              <a:buSzPct val="60000"/>
              <a:buFont typeface="Wingdings" panose="05000000000000000000" pitchFamily="2" charset="2"/>
              <a:buChar char="q"/>
            </a:pPr>
            <a:r>
              <a:rPr lang="en-US" altLang="en-US" sz="1800" b="1" i="1" dirty="0">
                <a:solidFill>
                  <a:srgbClr val="7030A0"/>
                </a:solidFill>
                <a:cs typeface="Times New Roman" panose="02020603050405020304" pitchFamily="18" charset="0"/>
              </a:rPr>
              <a:t>Daimler Chrysler </a:t>
            </a:r>
            <a:r>
              <a:rPr lang="en-US" altLang="en-US" sz="1800" i="1" dirty="0">
                <a:cs typeface="Times New Roman" panose="02020603050405020304" pitchFamily="18" charset="0"/>
              </a:rPr>
              <a:t>reports 2004 profits of $3.3 billion; </a:t>
            </a:r>
            <a:r>
              <a:rPr lang="en-US" altLang="en-US" sz="1800" b="1" i="1" dirty="0">
                <a:solidFill>
                  <a:srgbClr val="7030A0"/>
                </a:solidFill>
                <a:cs typeface="Times New Roman" panose="02020603050405020304" pitchFamily="18" charset="0"/>
              </a:rPr>
              <a:t>Chrysler </a:t>
            </a:r>
            <a:r>
              <a:rPr lang="en-US" altLang="en-US" sz="1800" b="1" i="1" dirty="0">
                <a:solidFill>
                  <a:srgbClr val="FF0000"/>
                </a:solidFill>
                <a:cs typeface="Times New Roman" panose="02020603050405020304" pitchFamily="18" charset="0"/>
              </a:rPr>
              <a:t>earns </a:t>
            </a:r>
            <a:r>
              <a:rPr lang="en-US" altLang="en-US" sz="1800" i="1" dirty="0">
                <a:cs typeface="Times New Roman" panose="02020603050405020304" pitchFamily="18" charset="0"/>
              </a:rPr>
              <a:t>$1.9 billion.</a:t>
            </a:r>
          </a:p>
          <a:p>
            <a:pPr lvl="1">
              <a:lnSpc>
                <a:spcPct val="80000"/>
              </a:lnSpc>
              <a:spcBef>
                <a:spcPct val="20000"/>
              </a:spcBef>
              <a:buClr>
                <a:schemeClr val="accent2"/>
              </a:buClr>
              <a:buSzPct val="60000"/>
              <a:buFont typeface="Wingdings" panose="05000000000000000000" pitchFamily="2" charset="2"/>
              <a:buChar char="q"/>
            </a:pPr>
            <a:r>
              <a:rPr lang="en-US" altLang="zh-CN" sz="1800" i="1" dirty="0"/>
              <a:t>In her second term, </a:t>
            </a:r>
            <a:r>
              <a:rPr lang="en-US" altLang="zh-CN" sz="1800" b="1" i="1" dirty="0">
                <a:solidFill>
                  <a:srgbClr val="7030A0"/>
                </a:solidFill>
                <a:cs typeface="Times New Roman" panose="02020603050405020304" pitchFamily="18" charset="0"/>
              </a:rPr>
              <a:t>she</a:t>
            </a:r>
            <a:r>
              <a:rPr lang="en-US" altLang="zh-CN" sz="1800" i="1" dirty="0"/>
              <a:t> </a:t>
            </a:r>
            <a:r>
              <a:rPr lang="en-US" altLang="zh-CN" sz="1800" b="1" i="1" dirty="0">
                <a:solidFill>
                  <a:srgbClr val="FF3300"/>
                </a:solidFill>
              </a:rPr>
              <a:t>received a sea</a:t>
            </a:r>
            <a:r>
              <a:rPr lang="en-US" altLang="zh-CN" sz="1800" i="1" dirty="0">
                <a:solidFill>
                  <a:srgbClr val="FF3300"/>
                </a:solidFill>
              </a:rPr>
              <a:t>t</a:t>
            </a:r>
            <a:r>
              <a:rPr lang="en-US" altLang="zh-CN" sz="1800" i="1" dirty="0"/>
              <a:t> on the powerful </a:t>
            </a:r>
            <a:r>
              <a:rPr lang="en-US" altLang="zh-CN" sz="1800" b="1" i="1" dirty="0">
                <a:solidFill>
                  <a:srgbClr val="7030A0"/>
                </a:solidFill>
                <a:cs typeface="Times New Roman" panose="02020603050405020304" pitchFamily="18" charset="0"/>
              </a:rPr>
              <a:t>Ways and Means Committee</a:t>
            </a:r>
          </a:p>
          <a:p>
            <a:pPr lvl="1">
              <a:lnSpc>
                <a:spcPct val="80000"/>
              </a:lnSpc>
              <a:spcBef>
                <a:spcPct val="20000"/>
              </a:spcBef>
              <a:buClr>
                <a:schemeClr val="accent2"/>
              </a:buClr>
              <a:buSzPct val="60000"/>
              <a:buFont typeface="Wingdings" panose="05000000000000000000" pitchFamily="2" charset="2"/>
              <a:buChar char="q"/>
            </a:pPr>
            <a:r>
              <a:rPr lang="en-US" altLang="en-US" sz="1800" b="1" i="1" dirty="0">
                <a:solidFill>
                  <a:srgbClr val="7030A0"/>
                </a:solidFill>
                <a:cs typeface="Times New Roman" panose="02020603050405020304" pitchFamily="18" charset="0"/>
              </a:rPr>
              <a:t>Jennifer Dunn </a:t>
            </a:r>
            <a:r>
              <a:rPr lang="en-US" altLang="en-US" sz="1800" i="1" dirty="0"/>
              <a:t>was the </a:t>
            </a:r>
            <a:r>
              <a:rPr lang="en-US" altLang="en-US" sz="1800" b="1" i="1" dirty="0">
                <a:solidFill>
                  <a:srgbClr val="FF3300"/>
                </a:solidFill>
              </a:rPr>
              <a:t>face</a:t>
            </a:r>
            <a:r>
              <a:rPr lang="en-US" altLang="en-US" sz="1800" i="1" dirty="0"/>
              <a:t> of the </a:t>
            </a:r>
            <a:r>
              <a:rPr lang="en-US" altLang="en-US" sz="1800" b="1" i="1" dirty="0">
                <a:solidFill>
                  <a:srgbClr val="7030A0"/>
                </a:solidFill>
                <a:cs typeface="Times New Roman" panose="02020603050405020304" pitchFamily="18" charset="0"/>
              </a:rPr>
              <a:t>Washington state Republican Party </a:t>
            </a:r>
            <a:r>
              <a:rPr lang="en-US" altLang="en-US" sz="1800" i="1" dirty="0"/>
              <a:t>for more than two </a:t>
            </a:r>
            <a:r>
              <a:rPr lang="en-US" altLang="en-US" sz="1800" i="1" dirty="0" smtClean="0"/>
              <a:t>decades</a:t>
            </a:r>
            <a:endParaRPr lang="en-US" altLang="zh-CN" sz="1800" i="1" dirty="0"/>
          </a:p>
          <a:p>
            <a:pPr lvl="1">
              <a:lnSpc>
                <a:spcPct val="80000"/>
              </a:lnSpc>
              <a:spcBef>
                <a:spcPct val="20000"/>
              </a:spcBef>
              <a:buClr>
                <a:schemeClr val="accent2"/>
              </a:buClr>
              <a:buSzPct val="60000"/>
              <a:buFont typeface="Wingdings" panose="05000000000000000000" pitchFamily="2" charset="2"/>
              <a:buChar char="q"/>
            </a:pPr>
            <a:r>
              <a:rPr lang="en-US" altLang="en-US" sz="1800" b="1" i="1" dirty="0">
                <a:solidFill>
                  <a:srgbClr val="7030A0"/>
                </a:solidFill>
                <a:cs typeface="Times New Roman" panose="02020603050405020304" pitchFamily="18" charset="0"/>
              </a:rPr>
              <a:t>Buchwald</a:t>
            </a:r>
            <a:r>
              <a:rPr lang="en-US" altLang="en-US" sz="1800" i="1" dirty="0"/>
              <a:t> lied about his age and </a:t>
            </a:r>
            <a:r>
              <a:rPr lang="en-US" altLang="en-US" sz="1800" b="1" i="1" dirty="0">
                <a:solidFill>
                  <a:srgbClr val="FF0000"/>
                </a:solidFill>
              </a:rPr>
              <a:t>escaped into </a:t>
            </a:r>
            <a:r>
              <a:rPr lang="en-US" altLang="en-US" sz="1800" i="1" dirty="0"/>
              <a:t>the </a:t>
            </a:r>
            <a:r>
              <a:rPr lang="en-US" altLang="en-US" sz="1800" b="1" i="1" dirty="0">
                <a:solidFill>
                  <a:srgbClr val="7030A0"/>
                </a:solidFill>
                <a:cs typeface="Times New Roman" panose="02020603050405020304" pitchFamily="18" charset="0"/>
              </a:rPr>
              <a:t>Marine Corps</a:t>
            </a:r>
            <a:r>
              <a:rPr lang="en-US" altLang="en-US" sz="1800" i="1" dirty="0"/>
              <a:t>.</a:t>
            </a:r>
          </a:p>
          <a:p>
            <a:pPr lvl="1">
              <a:lnSpc>
                <a:spcPct val="80000"/>
              </a:lnSpc>
              <a:spcBef>
                <a:spcPct val="20000"/>
              </a:spcBef>
              <a:buClr>
                <a:schemeClr val="accent2"/>
              </a:buClr>
              <a:buSzPct val="60000"/>
              <a:buFont typeface="Wingdings" panose="05000000000000000000" pitchFamily="2" charset="2"/>
              <a:buChar char="q"/>
            </a:pPr>
            <a:r>
              <a:rPr lang="en-US" altLang="en-US" sz="1800" i="1" dirty="0"/>
              <a:t>By 1942, Peterson was </a:t>
            </a:r>
            <a:r>
              <a:rPr lang="en-US" altLang="en-US" sz="1800" b="1" i="1" dirty="0">
                <a:solidFill>
                  <a:srgbClr val="FF0000"/>
                </a:solidFill>
              </a:rPr>
              <a:t>performing</a:t>
            </a:r>
            <a:r>
              <a:rPr lang="en-US" altLang="en-US" sz="1800" i="1" dirty="0"/>
              <a:t> with one of Canada's leading big bands, the Johnny Holmes Orchestra</a:t>
            </a:r>
            <a:r>
              <a:rPr lang="en-US" altLang="en-US" sz="1800" i="1" dirty="0" smtClean="0"/>
              <a:t>.</a:t>
            </a:r>
            <a:endParaRPr lang="en-US" altLang="en-US" sz="1800" i="1" dirty="0">
              <a:cs typeface="Times New Roman" panose="02020603050405020304" pitchFamily="18" charset="0"/>
            </a:endParaRPr>
          </a:p>
          <a:p>
            <a:pPr>
              <a:lnSpc>
                <a:spcPct val="80000"/>
              </a:lnSpc>
              <a:spcBef>
                <a:spcPct val="20000"/>
              </a:spcBef>
              <a:buClr>
                <a:schemeClr val="accent2"/>
              </a:buClr>
              <a:buSzPct val="60000"/>
              <a:buFont typeface="Wingdings" panose="05000000000000000000" pitchFamily="2" charset="2"/>
              <a:buChar char="q"/>
            </a:pPr>
            <a:r>
              <a:rPr lang="en-US" altLang="zh-CN" sz="2400" dirty="0">
                <a:cs typeface="Times New Roman" panose="02020603050405020304" pitchFamily="18" charset="0"/>
              </a:rPr>
              <a:t>“spouse”:</a:t>
            </a:r>
            <a:endParaRPr lang="en-US" altLang="en-US" sz="2400" dirty="0">
              <a:cs typeface="Times New Roman" panose="02020603050405020304" pitchFamily="18" charset="0"/>
            </a:endParaRPr>
          </a:p>
          <a:p>
            <a:pPr lvl="1">
              <a:lnSpc>
                <a:spcPct val="80000"/>
              </a:lnSpc>
              <a:spcBef>
                <a:spcPct val="20000"/>
              </a:spcBef>
              <a:buClr>
                <a:schemeClr val="accent2"/>
              </a:buClr>
              <a:buSzPct val="60000"/>
              <a:buFont typeface="Wingdings" panose="05000000000000000000" pitchFamily="2" charset="2"/>
              <a:buChar char="q"/>
            </a:pPr>
            <a:r>
              <a:rPr lang="en-US" altLang="zh-CN" sz="1800" b="1" i="1" dirty="0">
                <a:solidFill>
                  <a:srgbClr val="7030A0"/>
                </a:solidFill>
                <a:cs typeface="Times New Roman" panose="02020603050405020304" pitchFamily="18" charset="0"/>
              </a:rPr>
              <a:t>Buchwald </a:t>
            </a:r>
            <a:r>
              <a:rPr lang="en-US" altLang="zh-CN" sz="1800" i="1" dirty="0"/>
              <a:t>'s 1952 </a:t>
            </a:r>
            <a:r>
              <a:rPr lang="en-US" altLang="zh-CN" sz="1800" b="1" i="1" dirty="0">
                <a:solidFill>
                  <a:srgbClr val="FF0000"/>
                </a:solidFill>
              </a:rPr>
              <a:t>wedding</a:t>
            </a:r>
            <a:r>
              <a:rPr lang="en-US" altLang="zh-CN" sz="1800" i="1" dirty="0"/>
              <a:t> -- </a:t>
            </a:r>
            <a:r>
              <a:rPr lang="en-US" altLang="zh-CN" sz="1800" b="1" i="1" dirty="0">
                <a:solidFill>
                  <a:srgbClr val="7030A0"/>
                </a:solidFill>
                <a:cs typeface="Times New Roman" panose="02020603050405020304" pitchFamily="18" charset="0"/>
              </a:rPr>
              <a:t>Lena Horne </a:t>
            </a:r>
            <a:r>
              <a:rPr lang="en-US" altLang="zh-CN" sz="1800" b="1" i="1" dirty="0">
                <a:solidFill>
                  <a:srgbClr val="FF0000"/>
                </a:solidFill>
              </a:rPr>
              <a:t>arranged</a:t>
            </a:r>
            <a:r>
              <a:rPr lang="en-US" altLang="zh-CN" sz="1800" i="1" dirty="0"/>
              <a:t> for it to be held in London 's Westminster Cathedral -- was attended by Gene Kelly , John Huston , Jose Ferrer , Perle Mesta and Rosemary Clooney , to name a few</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5400"/>
            <a:ext cx="2114549"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09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838202"/>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SzPct val="65000"/>
              <a:buFont typeface="Wingdings" pitchFamily="2" charset="2"/>
              <a:buChar char="n"/>
            </a:pPr>
            <a:r>
              <a:rPr lang="en-US" altLang="zh-CN" sz="1600">
                <a:cs typeface="Arial" pitchFamily="34" charset="0"/>
              </a:rPr>
              <a:t>Lexical</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Heads of the mentions and their context words, POS tags</a:t>
            </a:r>
          </a:p>
          <a:p>
            <a:pPr marL="342900" indent="-342900" eaLnBrk="1" hangingPunct="1">
              <a:spcBef>
                <a:spcPct val="20000"/>
              </a:spcBef>
              <a:buClr>
                <a:schemeClr val="accent1"/>
              </a:buClr>
              <a:buSzPct val="65000"/>
              <a:buFont typeface="Wingdings" pitchFamily="2" charset="2"/>
              <a:buChar char="n"/>
            </a:pPr>
            <a:r>
              <a:rPr lang="en-US" altLang="zh-CN" sz="1600">
                <a:cs typeface="Arial" pitchFamily="34" charset="0"/>
              </a:rPr>
              <a:t>Entity</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Entity and mention type of the heads of the mentions</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Entity Positional Structure</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Entity Context</a:t>
            </a:r>
          </a:p>
          <a:p>
            <a:pPr marL="342900" indent="-342900" eaLnBrk="1" hangingPunct="1">
              <a:spcBef>
                <a:spcPct val="20000"/>
              </a:spcBef>
              <a:buClr>
                <a:schemeClr val="accent1"/>
              </a:buClr>
              <a:buSzPct val="65000"/>
              <a:buFont typeface="Wingdings" pitchFamily="2" charset="2"/>
              <a:buChar char="n"/>
            </a:pPr>
            <a:r>
              <a:rPr lang="en-US" altLang="zh-CN" sz="1600">
                <a:cs typeface="Arial" pitchFamily="34" charset="0"/>
              </a:rPr>
              <a:t>Syntactic</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Chunking</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Premodifier, Possessive, Preposition, Formulaic</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The sequence of the heads of the constituents, chunks between the two mentions</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The syntactic relation path between the two mentions</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Dependent words of the mentions</a:t>
            </a:r>
          </a:p>
          <a:p>
            <a:pPr marL="342900" indent="-342900" eaLnBrk="1" hangingPunct="1">
              <a:spcBef>
                <a:spcPct val="20000"/>
              </a:spcBef>
              <a:buClr>
                <a:schemeClr val="accent1"/>
              </a:buClr>
              <a:buSzPct val="65000"/>
              <a:buFont typeface="Wingdings" pitchFamily="2" charset="2"/>
              <a:buChar char="n"/>
            </a:pPr>
            <a:r>
              <a:rPr lang="en-US" altLang="zh-CN" sz="1600">
                <a:cs typeface="Arial" pitchFamily="34" charset="0"/>
              </a:rPr>
              <a:t>Semantic Gazetteers</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Synonyms in WordNet</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Name Gazetteers</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Personal Relative Trigger Word List</a:t>
            </a:r>
          </a:p>
          <a:p>
            <a:pPr marL="342900" indent="-342900" eaLnBrk="1" hangingPunct="1">
              <a:spcBef>
                <a:spcPct val="20000"/>
              </a:spcBef>
              <a:buClr>
                <a:schemeClr val="accent1"/>
              </a:buClr>
              <a:buSzPct val="65000"/>
              <a:buFont typeface="Wingdings" pitchFamily="2" charset="2"/>
              <a:buChar char="n"/>
            </a:pPr>
            <a:r>
              <a:rPr lang="en-US" altLang="zh-CN" sz="1600">
                <a:cs typeface="Arial" pitchFamily="34" charset="0"/>
              </a:rPr>
              <a:t>Wikipedia</a:t>
            </a:r>
          </a:p>
          <a:p>
            <a:pPr marL="669925" lvl="1" indent="-325438" eaLnBrk="1" hangingPunct="1">
              <a:spcBef>
                <a:spcPct val="20000"/>
              </a:spcBef>
              <a:buClr>
                <a:schemeClr val="accent2"/>
              </a:buClr>
              <a:buSzPct val="60000"/>
              <a:buFont typeface="Wingdings" pitchFamily="2" charset="2"/>
              <a:buChar char="q"/>
            </a:pPr>
            <a:r>
              <a:rPr lang="en-US" altLang="zh-CN" sz="1400">
                <a:cs typeface="Arial" pitchFamily="34" charset="0"/>
              </a:rPr>
              <a:t>If the head extent of a mention is found (via simple string matching) in the predicted Wikipedia article of another mention</a:t>
            </a:r>
          </a:p>
          <a:p>
            <a:pPr marL="342900" indent="-342900" eaLnBrk="1" hangingPunct="1">
              <a:spcBef>
                <a:spcPct val="20000"/>
              </a:spcBef>
              <a:buClr>
                <a:schemeClr val="accent1"/>
              </a:buClr>
              <a:buSzPct val="65000"/>
              <a:buFont typeface="Wingdings" pitchFamily="2" charset="2"/>
              <a:buChar char="n"/>
            </a:pPr>
            <a:r>
              <a:rPr lang="en-US" altLang="zh-CN" sz="1200">
                <a:cs typeface="Arial" pitchFamily="34" charset="0"/>
              </a:rPr>
              <a:t>References: Kambhatla, 2004; Zhou et al., 2005; Jiang and Zhai, 2007; Chan and Roth, 2010,2011</a:t>
            </a:r>
          </a:p>
          <a:p>
            <a:pPr marL="669925" lvl="1" indent="-325438" eaLnBrk="1" hangingPunct="1">
              <a:spcBef>
                <a:spcPct val="20000"/>
              </a:spcBef>
              <a:buClr>
                <a:schemeClr val="accent2"/>
              </a:buClr>
              <a:buSzPct val="60000"/>
              <a:buFont typeface="Wingdings" pitchFamily="2" charset="2"/>
              <a:buNone/>
            </a:pPr>
            <a:endParaRPr lang="en-US" altLang="zh-CN" sz="1000">
              <a:cs typeface="Arial" pitchFamily="34" charset="0"/>
            </a:endParaRPr>
          </a:p>
        </p:txBody>
      </p:sp>
      <p:sp>
        <p:nvSpPr>
          <p:cNvPr id="2054147" name="Rectangle 3"/>
          <p:cNvSpPr>
            <a:spLocks noGrp="1" noChangeArrowheads="1"/>
          </p:cNvSpPr>
          <p:nvPr>
            <p:ph type="title"/>
          </p:nvPr>
        </p:nvSpPr>
        <p:spPr>
          <a:xfrm>
            <a:off x="914400" y="27702"/>
            <a:ext cx="8229600" cy="1139825"/>
          </a:xfrm>
          <a:noFill/>
          <a:ln/>
        </p:spPr>
        <p:txBody>
          <a:bodyPr>
            <a:normAutofit/>
          </a:bodyPr>
          <a:lstStyle/>
          <a:p>
            <a:r>
              <a:rPr lang="en-US" altLang="zh-CN" sz="3200" dirty="0"/>
              <a:t>Typical </a:t>
            </a:r>
            <a:r>
              <a:rPr lang="en-US" altLang="zh-CN" sz="3200" dirty="0" smtClean="0"/>
              <a:t>Symbolic Relation </a:t>
            </a:r>
            <a:r>
              <a:rPr lang="en-US" altLang="zh-CN" sz="3200" dirty="0"/>
              <a:t>Extraction Features</a:t>
            </a:r>
          </a:p>
        </p:txBody>
      </p:sp>
    </p:spTree>
    <p:extLst>
      <p:ext uri="{BB962C8B-B14F-4D97-AF65-F5344CB8AC3E}">
        <p14:creationId xmlns:p14="http://schemas.microsoft.com/office/powerpoint/2010/main" val="20477168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22" y="1195144"/>
            <a:ext cx="8686800" cy="5470526"/>
          </a:xfrm>
        </p:spPr>
        <p:txBody>
          <a:bodyPr>
            <a:noAutofit/>
          </a:bodyPr>
          <a:lstStyle/>
          <a:p>
            <a:pPr>
              <a:lnSpc>
                <a:spcPct val="120000"/>
              </a:lnSpc>
              <a:defRPr/>
            </a:pPr>
            <a:r>
              <a:rPr lang="en-US" sz="2000" dirty="0" smtClean="0">
                <a:solidFill>
                  <a:srgbClr val="C00000"/>
                </a:solidFill>
              </a:rPr>
              <a:t>Inference, Inference, Inference…</a:t>
            </a:r>
          </a:p>
          <a:p>
            <a:pPr marL="762000" lvl="1" indent="-304800">
              <a:buClr>
                <a:schemeClr val="accent2"/>
              </a:buClr>
              <a:buSzPct val="60000"/>
              <a:buFont typeface="Wingdings" pitchFamily="2" charset="2"/>
              <a:buChar char="q"/>
            </a:pPr>
            <a:r>
              <a:rPr lang="en-US" sz="1800" dirty="0">
                <a:latin typeface="Palatino Linotype" pitchFamily="18" charset="0"/>
                <a:cs typeface="Times New Roman" pitchFamily="18" charset="0"/>
              </a:rPr>
              <a:t>systems would benefit from specialists which are able to reason about times, locations, family relationships, and employment relationships</a:t>
            </a:r>
            <a:r>
              <a:rPr lang="en-US" sz="1800" dirty="0" smtClean="0">
                <a:latin typeface="Palatino Linotype" pitchFamily="18" charset="0"/>
                <a:cs typeface="Times New Roman" pitchFamily="18" charset="0"/>
              </a:rPr>
              <a:t>.</a:t>
            </a:r>
            <a:endParaRPr lang="en-US" sz="1800" i="1" dirty="0" smtClean="0">
              <a:latin typeface="Palatino Linotype" pitchFamily="18" charset="0"/>
              <a:cs typeface="Times New Roman" pitchFamily="18" charset="0"/>
            </a:endParaRPr>
          </a:p>
          <a:p>
            <a:pPr lvl="1">
              <a:lnSpc>
                <a:spcPct val="80000"/>
              </a:lnSpc>
              <a:buClr>
                <a:schemeClr val="accent2"/>
              </a:buClr>
              <a:buSzPct val="60000"/>
              <a:buFont typeface="Wingdings" panose="05000000000000000000" pitchFamily="2" charset="2"/>
              <a:buChar char="q"/>
            </a:pPr>
            <a:endParaRPr lang="en-US" sz="1800" dirty="0" smtClean="0">
              <a:latin typeface="Palatino Linotype" pitchFamily="18" charset="0"/>
              <a:cs typeface="Times New Roman" pitchFamily="18" charset="0"/>
            </a:endParaRPr>
          </a:p>
          <a:p>
            <a:pPr lvl="1">
              <a:lnSpc>
                <a:spcPct val="80000"/>
              </a:lnSpc>
              <a:buClr>
                <a:schemeClr val="accent2"/>
              </a:buClr>
              <a:buSzPct val="60000"/>
              <a:buFont typeface="Wingdings" panose="05000000000000000000" pitchFamily="2" charset="2"/>
              <a:buChar char="q"/>
            </a:pPr>
            <a:r>
              <a:rPr lang="en-US" sz="1800" dirty="0" smtClean="0">
                <a:latin typeface="Palatino Linotype" pitchFamily="18" charset="0"/>
                <a:cs typeface="Times New Roman" pitchFamily="18" charset="0"/>
              </a:rPr>
              <a:t>People </a:t>
            </a:r>
            <a:r>
              <a:rPr lang="en-US" sz="1800" dirty="0">
                <a:latin typeface="Palatino Linotype" pitchFamily="18" charset="0"/>
                <a:cs typeface="Times New Roman" pitchFamily="18" charset="0"/>
              </a:rPr>
              <a:t>Magazine has confirmed that actress Julia Roberts has given birth to her third child a boy named </a:t>
            </a:r>
            <a:r>
              <a:rPr lang="en-US" sz="1800" b="1" dirty="0">
                <a:solidFill>
                  <a:srgbClr val="0350FB"/>
                </a:solidFill>
                <a:latin typeface="Palatino Linotype" pitchFamily="18" charset="0"/>
                <a:cs typeface="Times New Roman" pitchFamily="18" charset="0"/>
              </a:rPr>
              <a:t>Henry</a:t>
            </a:r>
            <a:r>
              <a:rPr lang="en-US" sz="1800" b="1" dirty="0">
                <a:latin typeface="Palatino Linotype" pitchFamily="18" charset="0"/>
                <a:cs typeface="Times New Roman" pitchFamily="18" charset="0"/>
              </a:rPr>
              <a:t> </a:t>
            </a:r>
            <a:r>
              <a:rPr lang="en-US" sz="1800" b="1" dirty="0">
                <a:solidFill>
                  <a:srgbClr val="0350FB"/>
                </a:solidFill>
                <a:latin typeface="Palatino Linotype" pitchFamily="18" charset="0"/>
                <a:cs typeface="Times New Roman" pitchFamily="18" charset="0"/>
              </a:rPr>
              <a:t>Daniel Moder</a:t>
            </a:r>
            <a:r>
              <a:rPr lang="en-US" sz="1800" dirty="0">
                <a:latin typeface="Palatino Linotype" pitchFamily="18" charset="0"/>
                <a:cs typeface="Times New Roman" pitchFamily="18" charset="0"/>
              </a:rPr>
              <a:t>. Henry was born Monday in Los Angeles and weighed 8 lbs. Roberts, 39, and husband </a:t>
            </a:r>
            <a:r>
              <a:rPr lang="en-US" sz="1800" b="1" dirty="0">
                <a:solidFill>
                  <a:srgbClr val="0350FB"/>
                </a:solidFill>
                <a:latin typeface="Palatino Linotype" pitchFamily="18" charset="0"/>
                <a:cs typeface="Times New Roman" pitchFamily="18" charset="0"/>
              </a:rPr>
              <a:t>Danny Moder</a:t>
            </a:r>
            <a:r>
              <a:rPr lang="en-US" sz="1800" dirty="0">
                <a:latin typeface="Palatino Linotype" pitchFamily="18" charset="0"/>
                <a:cs typeface="Times New Roman" pitchFamily="18" charset="0"/>
              </a:rPr>
              <a:t>, 38, are already parents to twins Hazel and Phinnaeus who were born in </a:t>
            </a:r>
            <a:r>
              <a:rPr lang="en-US" sz="1800" dirty="0" smtClean="0">
                <a:latin typeface="Palatino Linotype" pitchFamily="18" charset="0"/>
                <a:cs typeface="Times New Roman" pitchFamily="18" charset="0"/>
              </a:rPr>
              <a:t>November…</a:t>
            </a:r>
            <a:endParaRPr lang="en-US" altLang="en-US" sz="1800" dirty="0">
              <a:latin typeface="Palatino Linotype" pitchFamily="18" charset="0"/>
            </a:endParaRPr>
          </a:p>
          <a:p>
            <a:pPr lvl="1">
              <a:lnSpc>
                <a:spcPct val="80000"/>
              </a:lnSpc>
              <a:buClr>
                <a:schemeClr val="accent2"/>
              </a:buClr>
              <a:buSzPct val="60000"/>
              <a:buFont typeface="Wingdings" panose="05000000000000000000" pitchFamily="2" charset="2"/>
              <a:buChar char="q"/>
            </a:pPr>
            <a:r>
              <a:rPr lang="en-US" altLang="en-US" sz="1800" dirty="0" smtClean="0">
                <a:latin typeface="Palatino Linotype" pitchFamily="18" charset="0"/>
              </a:rPr>
              <a:t>He </a:t>
            </a:r>
            <a:r>
              <a:rPr lang="en-US" altLang="en-US" sz="1800" dirty="0">
                <a:latin typeface="Palatino Linotype" pitchFamily="18" charset="0"/>
              </a:rPr>
              <a:t>[</a:t>
            </a:r>
            <a:r>
              <a:rPr lang="en-US" altLang="en-US" sz="1800" b="1" dirty="0">
                <a:solidFill>
                  <a:srgbClr val="7030A0"/>
                </a:solidFill>
                <a:latin typeface="Palatino Linotype" pitchFamily="18" charset="0"/>
              </a:rPr>
              <a:t>Pascal Yoadimnadji</a:t>
            </a:r>
            <a:r>
              <a:rPr lang="en-US" altLang="en-US" sz="1800" dirty="0">
                <a:latin typeface="Palatino Linotype" pitchFamily="18" charset="0"/>
              </a:rPr>
              <a:t>] has been evacuated to France on Wednesday after falling ill and slipping into a coma in Chad, Ambassador Moukhtar Wawa Dahab told The Associated Press. His wife, who accompanied Yoadimnadji to </a:t>
            </a:r>
            <a:r>
              <a:rPr lang="en-US" altLang="en-US" sz="1800" b="1" dirty="0">
                <a:solidFill>
                  <a:srgbClr val="7030A0"/>
                </a:solidFill>
                <a:latin typeface="Palatino Linotype" pitchFamily="18" charset="0"/>
              </a:rPr>
              <a:t>Paris</a:t>
            </a:r>
            <a:r>
              <a:rPr lang="en-US" altLang="en-US" sz="1800" dirty="0">
                <a:latin typeface="Palatino Linotype" pitchFamily="18" charset="0"/>
              </a:rPr>
              <a:t>, will repatriate his body to Chad, the amba.  </a:t>
            </a:r>
            <a:r>
              <a:rPr lang="en-US" altLang="en-US" sz="1800" dirty="0">
                <a:latin typeface="Palatino Linotype" pitchFamily="18" charset="0"/>
                <a:sym typeface="Wingdings" panose="05000000000000000000" pitchFamily="2" charset="2"/>
              </a:rPr>
              <a:t> is he dead? in </a:t>
            </a:r>
            <a:r>
              <a:rPr lang="en-US" altLang="en-US" sz="1800" dirty="0" smtClean="0">
                <a:latin typeface="Palatino Linotype" pitchFamily="18" charset="0"/>
                <a:sym typeface="Wingdings" panose="05000000000000000000" pitchFamily="2" charset="2"/>
              </a:rPr>
              <a:t>Paris?</a:t>
            </a:r>
          </a:p>
          <a:p>
            <a:pPr lvl="1">
              <a:lnSpc>
                <a:spcPct val="80000"/>
              </a:lnSpc>
              <a:buClr>
                <a:schemeClr val="accent2"/>
              </a:buClr>
              <a:buSzPct val="60000"/>
              <a:buFont typeface="Wingdings" panose="05000000000000000000" pitchFamily="2" charset="2"/>
              <a:buChar char="q"/>
            </a:pPr>
            <a:r>
              <a:rPr lang="en-US" altLang="en-US" sz="1800" dirty="0" smtClean="0">
                <a:latin typeface="Palatino Linotype" pitchFamily="18" charset="0"/>
              </a:rPr>
              <a:t>Until </a:t>
            </a:r>
            <a:r>
              <a:rPr lang="en-US" altLang="en-US" sz="1800" dirty="0">
                <a:latin typeface="Palatino Linotype" pitchFamily="18" charset="0"/>
              </a:rPr>
              <a:t>last week, </a:t>
            </a:r>
            <a:r>
              <a:rPr lang="en-US" altLang="en-US" sz="1800" b="1" dirty="0">
                <a:solidFill>
                  <a:srgbClr val="7030A0"/>
                </a:solidFill>
                <a:latin typeface="Palatino Linotype" pitchFamily="18" charset="0"/>
              </a:rPr>
              <a:t>Palin</a:t>
            </a:r>
            <a:r>
              <a:rPr lang="en-US" altLang="en-US" sz="1800" dirty="0">
                <a:latin typeface="Palatino Linotype" pitchFamily="18" charset="0"/>
              </a:rPr>
              <a:t> was relatively unknown outside </a:t>
            </a:r>
            <a:r>
              <a:rPr lang="en-US" altLang="en-US" sz="1800" b="1" dirty="0" smtClean="0">
                <a:solidFill>
                  <a:srgbClr val="7030A0"/>
                </a:solidFill>
                <a:latin typeface="Palatino Linotype" pitchFamily="18" charset="0"/>
              </a:rPr>
              <a:t>Alaska</a:t>
            </a:r>
            <a:r>
              <a:rPr lang="en-US" altLang="en-US" sz="1800" dirty="0" smtClean="0">
                <a:latin typeface="Palatino Linotype" pitchFamily="18" charset="0"/>
              </a:rPr>
              <a:t>…  </a:t>
            </a:r>
            <a:r>
              <a:rPr lang="en-US" altLang="en-US" sz="1800" dirty="0">
                <a:latin typeface="Palatino Linotype" pitchFamily="18" charset="0"/>
                <a:sym typeface="Wingdings" panose="05000000000000000000" pitchFamily="2" charset="2"/>
              </a:rPr>
              <a:t> does she live in </a:t>
            </a:r>
            <a:r>
              <a:rPr lang="en-US" altLang="en-US" sz="1800" dirty="0" smtClean="0">
                <a:latin typeface="Palatino Linotype" pitchFamily="18" charset="0"/>
                <a:sym typeface="Wingdings" panose="05000000000000000000" pitchFamily="2" charset="2"/>
              </a:rPr>
              <a:t>Alaska?</a:t>
            </a:r>
          </a:p>
          <a:p>
            <a:pPr lvl="1">
              <a:lnSpc>
                <a:spcPct val="80000"/>
              </a:lnSpc>
              <a:buClr>
                <a:schemeClr val="accent2"/>
              </a:buClr>
              <a:buSzPct val="60000"/>
              <a:buFont typeface="Wingdings" panose="05000000000000000000" pitchFamily="2" charset="2"/>
              <a:buChar char="q"/>
            </a:pPr>
            <a:r>
              <a:rPr lang="en-US" altLang="en-US" sz="1800" dirty="0" smtClean="0">
                <a:latin typeface="Palatino Linotype" pitchFamily="18" charset="0"/>
              </a:rPr>
              <a:t>The </a:t>
            </a:r>
            <a:r>
              <a:rPr lang="en-US" altLang="en-US" sz="1800" dirty="0">
                <a:latin typeface="Palatino Linotype" pitchFamily="18" charset="0"/>
              </a:rPr>
              <a:t>list says that the state is owed $2,665,305 in personal income taxes by singer </a:t>
            </a:r>
            <a:r>
              <a:rPr lang="en-US" altLang="en-US" sz="1800" b="1" dirty="0">
                <a:solidFill>
                  <a:srgbClr val="7030A0"/>
                </a:solidFill>
                <a:latin typeface="Palatino Linotype" pitchFamily="18" charset="0"/>
              </a:rPr>
              <a:t>Dionne Warwick</a:t>
            </a:r>
            <a:r>
              <a:rPr lang="en-US" altLang="en-US" sz="1800" dirty="0">
                <a:latin typeface="Palatino Linotype" pitchFamily="18" charset="0"/>
              </a:rPr>
              <a:t> of South Orange, </a:t>
            </a:r>
            <a:r>
              <a:rPr lang="en-US" altLang="en-US" sz="1800" b="1" dirty="0">
                <a:solidFill>
                  <a:srgbClr val="7030A0"/>
                </a:solidFill>
                <a:latin typeface="Palatino Linotype" pitchFamily="18" charset="0"/>
              </a:rPr>
              <a:t>N.J.</a:t>
            </a:r>
            <a:r>
              <a:rPr lang="en-US" altLang="en-US" sz="1800" dirty="0">
                <a:latin typeface="Palatino Linotype" pitchFamily="18" charset="0"/>
              </a:rPr>
              <a:t>, with the tax lien dating back to 1997. </a:t>
            </a:r>
            <a:r>
              <a:rPr lang="en-US" altLang="en-US" sz="1800" dirty="0">
                <a:latin typeface="Palatino Linotype" pitchFamily="18" charset="0"/>
                <a:sym typeface="Wingdings" panose="05000000000000000000" pitchFamily="2" charset="2"/>
              </a:rPr>
              <a:t> does she live in NJ</a:t>
            </a:r>
            <a:r>
              <a:rPr lang="en-US" altLang="en-US" sz="1800" dirty="0" smtClean="0">
                <a:latin typeface="Palatino Linotype" pitchFamily="18" charset="0"/>
                <a:sym typeface="Wingdings" panose="05000000000000000000" pitchFamily="2" charset="2"/>
              </a:rPr>
              <a:t>?</a:t>
            </a:r>
            <a:endParaRPr lang="en-US" altLang="en-US" sz="1800" dirty="0">
              <a:latin typeface="Palatino Linotype" pitchFamily="18" charset="0"/>
              <a:sym typeface="Wingdings" panose="05000000000000000000" pitchFamily="2" charset="2"/>
            </a:endParaRPr>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30</a:t>
            </a:fld>
            <a:r>
              <a:rPr lang="en-US" altLang="zh-CN" sz="1200" dirty="0" smtClean="0">
                <a:solidFill>
                  <a:srgbClr val="000000"/>
                </a:solidFill>
                <a:latin typeface="SimSun" pitchFamily="2" charset="-122"/>
                <a:ea typeface="SimSun" pitchFamily="2" charset="-122"/>
                <a:cs typeface="Arial" charset="0"/>
              </a:rPr>
              <a:t> </a:t>
            </a:r>
          </a:p>
        </p:txBody>
      </p:sp>
      <p:sp>
        <p:nvSpPr>
          <p:cNvPr id="7" name="Title 1"/>
          <p:cNvSpPr>
            <a:spLocks noGrp="1"/>
          </p:cNvSpPr>
          <p:nvPr>
            <p:ph type="title"/>
          </p:nvPr>
        </p:nvSpPr>
        <p:spPr>
          <a:xfrm>
            <a:off x="0" y="0"/>
            <a:ext cx="9144000" cy="1082675"/>
          </a:xfrm>
        </p:spPr>
        <p:txBody>
          <a:bodyPr/>
          <a:lstStyle/>
          <a:p>
            <a:pPr>
              <a:defRPr/>
            </a:pPr>
            <a:r>
              <a:rPr lang="en-US" dirty="0" smtClean="0"/>
              <a:t>Then Blame Others…</a:t>
            </a:r>
            <a:endParaRPr lang="en-US" dirty="0"/>
          </a:p>
        </p:txBody>
      </p:sp>
    </p:spTree>
    <p:extLst>
      <p:ext uri="{BB962C8B-B14F-4D97-AF65-F5344CB8AC3E}">
        <p14:creationId xmlns:p14="http://schemas.microsoft.com/office/powerpoint/2010/main" val="67214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1"/>
              </a:buClr>
              <a:buSzPct val="65000"/>
              <a:buFont typeface="Wingdings" pitchFamily="2" charset="2"/>
              <a:buChar char="n"/>
            </a:pPr>
            <a:r>
              <a:rPr lang="en-US" altLang="zh-CN" sz="1600" dirty="0" smtClean="0">
                <a:cs typeface="Arial" pitchFamily="34" charset="0"/>
              </a:rPr>
              <a:t>Each student gives 2mins lighting talk presentation about your model and plans to improve the baseline, send slides to TA </a:t>
            </a:r>
            <a:r>
              <a:rPr lang="en-US" sz="1600" i="1" dirty="0" smtClean="0">
                <a:hlinkClick r:id="rId3"/>
              </a:rPr>
              <a:t>srw5@illinois.edu</a:t>
            </a:r>
            <a:r>
              <a:rPr lang="en-US" sz="1600" i="1" dirty="0" smtClean="0"/>
              <a:t> before 5pm next Tuesday</a:t>
            </a:r>
          </a:p>
          <a:p>
            <a:pPr marL="342900" indent="-342900">
              <a:spcBef>
                <a:spcPct val="20000"/>
              </a:spcBef>
              <a:buClr>
                <a:schemeClr val="accent1"/>
              </a:buClr>
              <a:buSzPct val="65000"/>
              <a:buFont typeface="Wingdings" pitchFamily="2" charset="2"/>
              <a:buChar char="n"/>
            </a:pPr>
            <a:endParaRPr lang="en-US" altLang="zh-CN" sz="1600" dirty="0" smtClean="0">
              <a:cs typeface="Arial" pitchFamily="34" charset="0"/>
            </a:endParaRPr>
          </a:p>
          <a:p>
            <a:pPr marL="800100" lvl="1" indent="-342900">
              <a:spcBef>
                <a:spcPct val="20000"/>
              </a:spcBef>
              <a:buClr>
                <a:schemeClr val="accent1"/>
              </a:buClr>
              <a:buSzPct val="65000"/>
              <a:buFont typeface="Wingdings" pitchFamily="2" charset="2"/>
              <a:buChar char="n"/>
            </a:pPr>
            <a:endParaRPr lang="en-US" altLang="zh-CN" sz="1600" dirty="0" smtClean="0">
              <a:cs typeface="Arial" pitchFamily="34" charset="0"/>
            </a:endParaRPr>
          </a:p>
        </p:txBody>
      </p:sp>
      <p:sp>
        <p:nvSpPr>
          <p:cNvPr id="2054147" name="Rectangle 3"/>
          <p:cNvSpPr>
            <a:spLocks noGrp="1" noChangeArrowheads="1"/>
          </p:cNvSpPr>
          <p:nvPr>
            <p:ph type="title"/>
          </p:nvPr>
        </p:nvSpPr>
        <p:spPr>
          <a:xfrm>
            <a:off x="914400" y="180102"/>
            <a:ext cx="8229600" cy="886698"/>
          </a:xfrm>
          <a:noFill/>
          <a:ln/>
        </p:spPr>
        <p:txBody>
          <a:bodyPr>
            <a:normAutofit/>
          </a:bodyPr>
          <a:lstStyle/>
          <a:p>
            <a:r>
              <a:rPr lang="en-US" altLang="zh-CN" sz="3200" dirty="0" smtClean="0"/>
              <a:t>What we will do next week</a:t>
            </a:r>
            <a:endParaRPr lang="en-US" altLang="zh-CN" sz="3200" dirty="0"/>
          </a:p>
        </p:txBody>
      </p:sp>
    </p:spTree>
    <p:extLst>
      <p:ext uri="{BB962C8B-B14F-4D97-AF65-F5344CB8AC3E}">
        <p14:creationId xmlns:p14="http://schemas.microsoft.com/office/powerpoint/2010/main" val="10799471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76200"/>
            <a:ext cx="9067800" cy="904649"/>
          </a:xfrm>
        </p:spPr>
        <p:txBody>
          <a:bodyPr>
            <a:noAutofit/>
          </a:bodyPr>
          <a:lstStyle/>
          <a:p>
            <a:r>
              <a:rPr kumimoji="1" lang="en-US" sz="3200" b="0" dirty="0" smtClean="0">
                <a:solidFill>
                  <a:srgbClr val="C00000"/>
                </a:solidFill>
                <a:latin typeface="Palatino Linotype"/>
                <a:cs typeface="Palatino Linotype"/>
              </a:rPr>
              <a:t>What is an event?</a:t>
            </a:r>
            <a:endParaRPr kumimoji="1" lang="en-US" sz="3200" b="0" dirty="0">
              <a:solidFill>
                <a:srgbClr val="C00000"/>
              </a:solidFill>
              <a:latin typeface="Palatino Linotype"/>
              <a:cs typeface="Palatino Linotype"/>
            </a:endParaRPr>
          </a:p>
        </p:txBody>
      </p:sp>
      <p:sp>
        <p:nvSpPr>
          <p:cNvPr id="5" name="Slide Number Placeholder 2"/>
          <p:cNvSpPr>
            <a:spLocks noGrp="1"/>
          </p:cNvSpPr>
          <p:nvPr>
            <p:ph type="sldNum" sz="quarter" idx="10"/>
          </p:nvPr>
        </p:nvSpPr>
        <p:spPr>
          <a:xfrm>
            <a:off x="8207375" y="6569075"/>
            <a:ext cx="936625" cy="365125"/>
          </a:xfrm>
        </p:spPr>
        <p:txBody>
          <a:bodyPr/>
          <a:lstStyle/>
          <a:p>
            <a:fld id="{7104C6E4-5FC0-B04C-9C16-CF93AC737B50}" type="slidenum">
              <a:rPr lang="en-US" smtClean="0">
                <a:solidFill>
                  <a:srgbClr val="000000"/>
                </a:solidFill>
              </a:rPr>
              <a:pPr/>
              <a:t>32</a:t>
            </a:fld>
            <a:endParaRPr lang="en-US" dirty="0">
              <a:solidFill>
                <a:srgbClr val="000000"/>
              </a:solidFill>
            </a:endParaRPr>
          </a:p>
        </p:txBody>
      </p:sp>
      <p:pic>
        <p:nvPicPr>
          <p:cNvPr id="3" name="Picture 2"/>
          <p:cNvPicPr>
            <a:picLocks noChangeAspect="1"/>
          </p:cNvPicPr>
          <p:nvPr/>
        </p:nvPicPr>
        <p:blipFill>
          <a:blip r:embed="rId3"/>
          <a:stretch>
            <a:fillRect/>
          </a:stretch>
        </p:blipFill>
        <p:spPr>
          <a:xfrm>
            <a:off x="457200" y="990600"/>
            <a:ext cx="8229600" cy="5536564"/>
          </a:xfrm>
          <a:prstGeom prst="rect">
            <a:avLst/>
          </a:prstGeom>
        </p:spPr>
      </p:pic>
    </p:spTree>
    <p:extLst>
      <p:ext uri="{BB962C8B-B14F-4D97-AF65-F5344CB8AC3E}">
        <p14:creationId xmlns:p14="http://schemas.microsoft.com/office/powerpoint/2010/main" val="19684416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23850" y="3814354"/>
            <a:ext cx="89296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defTabSz="457200" eaLnBrk="1" fontAlgn="auto" hangingPunct="1">
              <a:spcBef>
                <a:spcPts val="0"/>
              </a:spcBef>
              <a:spcAft>
                <a:spcPts val="0"/>
              </a:spcAft>
              <a:defRPr/>
            </a:pPr>
            <a:r>
              <a:rPr lang="en-US" sz="2000" dirty="0">
                <a:solidFill>
                  <a:srgbClr val="000000"/>
                </a:solidFill>
                <a:latin typeface="Calibri"/>
                <a:ea typeface="ＭＳ Ｐゴシック" charset="0"/>
                <a:cs typeface="Arial" charset="0"/>
              </a:rPr>
              <a:t>In Baghdad, a cameraman </a:t>
            </a:r>
            <a:r>
              <a:rPr lang="en-US" sz="2000" b="1" dirty="0">
                <a:solidFill>
                  <a:srgbClr val="FF6600"/>
                </a:solidFill>
                <a:latin typeface="Calibri"/>
                <a:ea typeface="ＭＳ Ｐゴシック" charset="0"/>
                <a:cs typeface="Arial" charset="0"/>
              </a:rPr>
              <a:t>died</a:t>
            </a:r>
            <a:r>
              <a:rPr lang="en-US" sz="2000" dirty="0">
                <a:solidFill>
                  <a:srgbClr val="FF6600"/>
                </a:solidFill>
                <a:latin typeface="Calibri"/>
                <a:ea typeface="ＭＳ Ｐゴシック" charset="0"/>
                <a:cs typeface="Arial" charset="0"/>
              </a:rPr>
              <a:t> </a:t>
            </a:r>
            <a:r>
              <a:rPr lang="en-US" sz="2000" dirty="0">
                <a:solidFill>
                  <a:srgbClr val="000000"/>
                </a:solidFill>
                <a:latin typeface="Calibri"/>
                <a:ea typeface="ＭＳ Ｐゴシック" charset="0"/>
                <a:cs typeface="Arial" charset="0"/>
              </a:rPr>
              <a:t>when </a:t>
            </a:r>
            <a:r>
              <a:rPr lang="en-US" sz="2000" dirty="0" smtClean="0">
                <a:solidFill>
                  <a:srgbClr val="000000"/>
                </a:solidFill>
                <a:latin typeface="Calibri"/>
                <a:ea typeface="ＭＳ Ｐゴシック" charset="0"/>
                <a:cs typeface="Arial" charset="0"/>
              </a:rPr>
              <a:t> a   combat  tank </a:t>
            </a:r>
            <a:r>
              <a:rPr lang="en-US" sz="2000" b="1" dirty="0">
                <a:solidFill>
                  <a:srgbClr val="990033"/>
                </a:solidFill>
                <a:latin typeface="Calibri"/>
                <a:ea typeface="ＭＳ Ｐゴシック" charset="0"/>
                <a:cs typeface="Arial" charset="0"/>
              </a:rPr>
              <a:t>fired</a:t>
            </a:r>
            <a:r>
              <a:rPr lang="en-US" sz="2000" dirty="0">
                <a:solidFill>
                  <a:srgbClr val="000000"/>
                </a:solidFill>
                <a:latin typeface="Calibri"/>
                <a:ea typeface="ＭＳ Ｐゴシック" charset="0"/>
                <a:cs typeface="Arial" charset="0"/>
              </a:rPr>
              <a:t> on the Palestine Hotel. </a:t>
            </a:r>
          </a:p>
        </p:txBody>
      </p:sp>
      <p:grpSp>
        <p:nvGrpSpPr>
          <p:cNvPr id="5" name="Group 4"/>
          <p:cNvGrpSpPr>
            <a:grpSpLocks/>
          </p:cNvGrpSpPr>
          <p:nvPr/>
        </p:nvGrpSpPr>
        <p:grpSpPr bwMode="auto">
          <a:xfrm>
            <a:off x="1319213" y="2157004"/>
            <a:ext cx="5124450" cy="1728788"/>
            <a:chOff x="1331640" y="2994788"/>
            <a:chExt cx="5400501" cy="1730356"/>
          </a:xfrm>
        </p:grpSpPr>
        <p:sp>
          <p:nvSpPr>
            <p:cNvPr id="6" name="Freeform 13"/>
            <p:cNvSpPr>
              <a:spLocks/>
            </p:cNvSpPr>
            <p:nvPr/>
          </p:nvSpPr>
          <p:spPr bwMode="auto">
            <a:xfrm>
              <a:off x="1331640" y="3357066"/>
              <a:ext cx="5400501" cy="1368078"/>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8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7" name="Rectangle 8"/>
            <p:cNvSpPr>
              <a:spLocks noChangeArrowheads="1"/>
            </p:cNvSpPr>
            <p:nvPr/>
          </p:nvSpPr>
          <p:spPr bwMode="auto">
            <a:xfrm>
              <a:off x="3697287" y="2994788"/>
              <a:ext cx="834835" cy="37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place</a:t>
              </a:r>
            </a:p>
          </p:txBody>
        </p:sp>
      </p:grpSp>
      <p:grpSp>
        <p:nvGrpSpPr>
          <p:cNvPr id="8" name="Group 7"/>
          <p:cNvGrpSpPr>
            <a:grpSpLocks/>
          </p:cNvGrpSpPr>
          <p:nvPr/>
        </p:nvGrpSpPr>
        <p:grpSpPr bwMode="auto">
          <a:xfrm>
            <a:off x="1319213" y="2806292"/>
            <a:ext cx="2100262" cy="1079500"/>
            <a:chOff x="1331640" y="3644896"/>
            <a:chExt cx="3240658" cy="1080248"/>
          </a:xfrm>
        </p:grpSpPr>
        <p:sp>
          <p:nvSpPr>
            <p:cNvPr id="9" name="Freeform 6"/>
            <p:cNvSpPr>
              <a:spLocks/>
            </p:cNvSpPr>
            <p:nvPr/>
          </p:nvSpPr>
          <p:spPr bwMode="auto">
            <a:xfrm>
              <a:off x="1331640" y="3934021"/>
              <a:ext cx="3240658" cy="791123"/>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10" name="Rectangle 8"/>
            <p:cNvSpPr>
              <a:spLocks noChangeArrowheads="1"/>
            </p:cNvSpPr>
            <p:nvPr/>
          </p:nvSpPr>
          <p:spPr bwMode="auto">
            <a:xfrm>
              <a:off x="2350623" y="3644896"/>
              <a:ext cx="1222289" cy="37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place</a:t>
              </a:r>
            </a:p>
          </p:txBody>
        </p:sp>
      </p:grpSp>
      <p:grpSp>
        <p:nvGrpSpPr>
          <p:cNvPr id="11" name="Group 10"/>
          <p:cNvGrpSpPr>
            <a:grpSpLocks/>
          </p:cNvGrpSpPr>
          <p:nvPr/>
        </p:nvGrpSpPr>
        <p:grpSpPr bwMode="auto">
          <a:xfrm>
            <a:off x="2614613" y="3093629"/>
            <a:ext cx="914400" cy="792163"/>
            <a:chOff x="2627610" y="3931729"/>
            <a:chExt cx="2206344" cy="793415"/>
          </a:xfrm>
        </p:grpSpPr>
        <p:sp>
          <p:nvSpPr>
            <p:cNvPr id="12" name="Freeform 5"/>
            <p:cNvSpPr>
              <a:spLocks/>
            </p:cNvSpPr>
            <p:nvPr/>
          </p:nvSpPr>
          <p:spPr bwMode="auto">
            <a:xfrm>
              <a:off x="2627610" y="4294251"/>
              <a:ext cx="1945873" cy="430893"/>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13" name="Rectangle 8"/>
            <p:cNvSpPr>
              <a:spLocks noChangeArrowheads="1"/>
            </p:cNvSpPr>
            <p:nvPr/>
          </p:nvSpPr>
          <p:spPr bwMode="auto">
            <a:xfrm>
              <a:off x="2834455" y="3931729"/>
              <a:ext cx="1999499" cy="37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victim</a:t>
              </a:r>
            </a:p>
          </p:txBody>
        </p:sp>
      </p:grpSp>
      <p:grpSp>
        <p:nvGrpSpPr>
          <p:cNvPr id="14" name="Group 13"/>
          <p:cNvGrpSpPr>
            <a:grpSpLocks/>
          </p:cNvGrpSpPr>
          <p:nvPr/>
        </p:nvGrpSpPr>
        <p:grpSpPr bwMode="auto">
          <a:xfrm>
            <a:off x="2614613" y="2877729"/>
            <a:ext cx="3829050" cy="1008063"/>
            <a:chOff x="2627784" y="4187485"/>
            <a:chExt cx="4104357" cy="537659"/>
          </a:xfrm>
        </p:grpSpPr>
        <p:sp>
          <p:nvSpPr>
            <p:cNvPr id="15" name="Freeform 13"/>
            <p:cNvSpPr>
              <a:spLocks/>
            </p:cNvSpPr>
            <p:nvPr/>
          </p:nvSpPr>
          <p:spPr bwMode="auto">
            <a:xfrm>
              <a:off x="2627784" y="4365293"/>
              <a:ext cx="4104357" cy="359851"/>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8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16" name="Rectangle 8"/>
            <p:cNvSpPr>
              <a:spLocks noChangeArrowheads="1"/>
            </p:cNvSpPr>
            <p:nvPr/>
          </p:nvSpPr>
          <p:spPr bwMode="auto">
            <a:xfrm>
              <a:off x="4300496" y="4187485"/>
              <a:ext cx="888256" cy="19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target</a:t>
              </a:r>
            </a:p>
          </p:txBody>
        </p:sp>
      </p:grpSp>
      <p:grpSp>
        <p:nvGrpSpPr>
          <p:cNvPr id="17" name="Group 16"/>
          <p:cNvGrpSpPr>
            <a:grpSpLocks/>
          </p:cNvGrpSpPr>
          <p:nvPr/>
        </p:nvGrpSpPr>
        <p:grpSpPr bwMode="auto">
          <a:xfrm>
            <a:off x="6443663" y="3238092"/>
            <a:ext cx="1873250" cy="647700"/>
            <a:chOff x="6732240" y="4075430"/>
            <a:chExt cx="1296045" cy="649714"/>
          </a:xfrm>
        </p:grpSpPr>
        <p:sp>
          <p:nvSpPr>
            <p:cNvPr id="18" name="Freeform 13"/>
            <p:cNvSpPr>
              <a:spLocks/>
            </p:cNvSpPr>
            <p:nvPr/>
          </p:nvSpPr>
          <p:spPr bwMode="auto">
            <a:xfrm>
              <a:off x="6732240" y="4366845"/>
              <a:ext cx="1296045" cy="358299"/>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8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19" name="Rectangle 8"/>
            <p:cNvSpPr>
              <a:spLocks noChangeArrowheads="1"/>
            </p:cNvSpPr>
            <p:nvPr/>
          </p:nvSpPr>
          <p:spPr bwMode="auto">
            <a:xfrm>
              <a:off x="7203429" y="4075430"/>
              <a:ext cx="573335" cy="37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target</a:t>
              </a:r>
            </a:p>
          </p:txBody>
        </p:sp>
      </p:grpSp>
      <p:grpSp>
        <p:nvGrpSpPr>
          <p:cNvPr id="20" name="Group 19"/>
          <p:cNvGrpSpPr>
            <a:grpSpLocks/>
          </p:cNvGrpSpPr>
          <p:nvPr/>
        </p:nvGrpSpPr>
        <p:grpSpPr bwMode="auto">
          <a:xfrm>
            <a:off x="5508625" y="3238092"/>
            <a:ext cx="1330325" cy="647700"/>
            <a:chOff x="5794113" y="4075472"/>
            <a:chExt cx="1366925" cy="649672"/>
          </a:xfrm>
        </p:grpSpPr>
        <p:sp>
          <p:nvSpPr>
            <p:cNvPr id="21" name="Freeform 13"/>
            <p:cNvSpPr>
              <a:spLocks/>
            </p:cNvSpPr>
            <p:nvPr/>
          </p:nvSpPr>
          <p:spPr bwMode="auto">
            <a:xfrm>
              <a:off x="5867516" y="4365277"/>
              <a:ext cx="888990" cy="359867"/>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8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22" name="Rectangle 8"/>
            <p:cNvSpPr>
              <a:spLocks noChangeArrowheads="1"/>
            </p:cNvSpPr>
            <p:nvPr/>
          </p:nvSpPr>
          <p:spPr bwMode="auto">
            <a:xfrm>
              <a:off x="5794113" y="4075472"/>
              <a:ext cx="1366925" cy="37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instrument</a:t>
              </a:r>
            </a:p>
          </p:txBody>
        </p:sp>
      </p:grpSp>
      <p:grpSp>
        <p:nvGrpSpPr>
          <p:cNvPr id="23" name="Group 22"/>
          <p:cNvGrpSpPr>
            <a:grpSpLocks/>
          </p:cNvGrpSpPr>
          <p:nvPr/>
        </p:nvGrpSpPr>
        <p:grpSpPr bwMode="auto">
          <a:xfrm>
            <a:off x="3419475" y="3228567"/>
            <a:ext cx="2160588" cy="657225"/>
            <a:chOff x="4572000" y="4065846"/>
            <a:chExt cx="1296045" cy="658033"/>
          </a:xfrm>
        </p:grpSpPr>
        <p:sp>
          <p:nvSpPr>
            <p:cNvPr id="24" name="Freeform 13"/>
            <p:cNvSpPr>
              <a:spLocks/>
            </p:cNvSpPr>
            <p:nvPr/>
          </p:nvSpPr>
          <p:spPr bwMode="auto">
            <a:xfrm>
              <a:off x="4572000" y="4364663"/>
              <a:ext cx="1296045" cy="359216"/>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25" name="Rectangle 8"/>
            <p:cNvSpPr>
              <a:spLocks noChangeArrowheads="1"/>
            </p:cNvSpPr>
            <p:nvPr/>
          </p:nvSpPr>
          <p:spPr bwMode="auto">
            <a:xfrm>
              <a:off x="4874823" y="4065846"/>
              <a:ext cx="797054" cy="37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defRPr/>
              </a:pPr>
              <a:r>
                <a:rPr lang="en-US" sz="1800" i="1" dirty="0">
                  <a:solidFill>
                    <a:srgbClr val="000000"/>
                  </a:solidFill>
                  <a:latin typeface="Arial" charset="0"/>
                  <a:ea typeface="ＭＳ Ｐゴシック" charset="0"/>
                  <a:cs typeface="Arial" charset="0"/>
                </a:rPr>
                <a:t>instrument</a:t>
              </a:r>
            </a:p>
          </p:txBody>
        </p:sp>
      </p:grpSp>
      <p:grpSp>
        <p:nvGrpSpPr>
          <p:cNvPr id="99339" name="Group 25"/>
          <p:cNvGrpSpPr>
            <a:grpSpLocks/>
          </p:cNvGrpSpPr>
          <p:nvPr/>
        </p:nvGrpSpPr>
        <p:grpSpPr bwMode="auto">
          <a:xfrm>
            <a:off x="755650" y="4227104"/>
            <a:ext cx="720725" cy="306388"/>
            <a:chOff x="683568" y="4941168"/>
            <a:chExt cx="720179" cy="307777"/>
          </a:xfrm>
        </p:grpSpPr>
        <p:cxnSp>
          <p:nvCxnSpPr>
            <p:cNvPr id="27" name="Straight Connector 26"/>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396" name="TextBox 27"/>
            <p:cNvSpPr txBox="1">
              <a:spLocks noChangeArrowheads="1"/>
            </p:cNvSpPr>
            <p:nvPr/>
          </p:nvSpPr>
          <p:spPr bwMode="auto">
            <a:xfrm>
              <a:off x="683568" y="4941168"/>
              <a:ext cx="720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fontAlgn="auto" hangingPunct="1">
                <a:spcBef>
                  <a:spcPts val="0"/>
                </a:spcBef>
                <a:spcAft>
                  <a:spcPts val="0"/>
                </a:spcAft>
              </a:pPr>
              <a:r>
                <a:rPr lang="en-US" sz="1400" dirty="0" smtClean="0">
                  <a:solidFill>
                    <a:srgbClr val="0099FF"/>
                  </a:solidFill>
                </a:rPr>
                <a:t>LOC</a:t>
              </a:r>
              <a:endParaRPr lang="en-US" sz="1400" dirty="0">
                <a:solidFill>
                  <a:srgbClr val="0099FF"/>
                </a:solidFill>
              </a:endParaRPr>
            </a:p>
          </p:txBody>
        </p:sp>
      </p:grpSp>
      <p:grpSp>
        <p:nvGrpSpPr>
          <p:cNvPr id="41" name="Group 40"/>
          <p:cNvGrpSpPr>
            <a:grpSpLocks/>
          </p:cNvGrpSpPr>
          <p:nvPr/>
        </p:nvGrpSpPr>
        <p:grpSpPr bwMode="auto">
          <a:xfrm>
            <a:off x="3132138" y="4236629"/>
            <a:ext cx="1008062" cy="1089025"/>
            <a:chOff x="4284618" y="4941168"/>
            <a:chExt cx="1008112" cy="1089412"/>
          </a:xfrm>
        </p:grpSpPr>
        <p:sp>
          <p:nvSpPr>
            <p:cNvPr id="42" name="Line 25"/>
            <p:cNvSpPr>
              <a:spLocks noChangeShapeType="1"/>
            </p:cNvSpPr>
            <p:nvPr/>
          </p:nvSpPr>
          <p:spPr bwMode="auto">
            <a:xfrm>
              <a:off x="4571969" y="4941168"/>
              <a:ext cx="0" cy="719394"/>
            </a:xfrm>
            <a:prstGeom prst="line">
              <a:avLst/>
            </a:prstGeom>
            <a:noFill/>
            <a:ln w="12700">
              <a:solidFill>
                <a:srgbClr val="FF66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94" name="TextBox 42"/>
            <p:cNvSpPr txBox="1">
              <a:spLocks noChangeArrowheads="1"/>
            </p:cNvSpPr>
            <p:nvPr/>
          </p:nvSpPr>
          <p:spPr bwMode="auto">
            <a:xfrm>
              <a:off x="4284618" y="5661248"/>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FF6600"/>
                  </a:solidFill>
                </a:rPr>
                <a:t>Die</a:t>
              </a:r>
            </a:p>
          </p:txBody>
        </p:sp>
      </p:grpSp>
      <p:grpSp>
        <p:nvGrpSpPr>
          <p:cNvPr id="44" name="Group 43"/>
          <p:cNvGrpSpPr>
            <a:grpSpLocks/>
          </p:cNvGrpSpPr>
          <p:nvPr/>
        </p:nvGrpSpPr>
        <p:grpSpPr bwMode="auto">
          <a:xfrm>
            <a:off x="6011863" y="4236629"/>
            <a:ext cx="1008062" cy="1089025"/>
            <a:chOff x="4211960" y="4941168"/>
            <a:chExt cx="1008112" cy="1089412"/>
          </a:xfrm>
        </p:grpSpPr>
        <p:sp>
          <p:nvSpPr>
            <p:cNvPr id="45" name="Line 25"/>
            <p:cNvSpPr>
              <a:spLocks noChangeShapeType="1"/>
            </p:cNvSpPr>
            <p:nvPr/>
          </p:nvSpPr>
          <p:spPr bwMode="auto">
            <a:xfrm>
              <a:off x="4572340" y="4941168"/>
              <a:ext cx="0" cy="719394"/>
            </a:xfrm>
            <a:prstGeom prst="line">
              <a:avLst/>
            </a:prstGeom>
            <a:noFill/>
            <a:ln w="12700">
              <a:solidFill>
                <a:srgbClr val="8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92" name="TextBox 45"/>
            <p:cNvSpPr txBox="1">
              <a:spLocks noChangeArrowheads="1"/>
            </p:cNvSpPr>
            <p:nvPr/>
          </p:nvSpPr>
          <p:spPr bwMode="auto">
            <a:xfrm>
              <a:off x="4211960" y="5661248"/>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800000"/>
                  </a:solidFill>
                </a:rPr>
                <a:t>Attack</a:t>
              </a:r>
            </a:p>
          </p:txBody>
        </p:sp>
      </p:grpSp>
      <p:grpSp>
        <p:nvGrpSpPr>
          <p:cNvPr id="47" name="Group 46"/>
          <p:cNvGrpSpPr>
            <a:grpSpLocks/>
          </p:cNvGrpSpPr>
          <p:nvPr/>
        </p:nvGrpSpPr>
        <p:grpSpPr bwMode="auto">
          <a:xfrm>
            <a:off x="179388" y="4236629"/>
            <a:ext cx="936625" cy="1089025"/>
            <a:chOff x="4211960" y="4941168"/>
            <a:chExt cx="936104" cy="1089412"/>
          </a:xfrm>
        </p:grpSpPr>
        <p:sp>
          <p:nvSpPr>
            <p:cNvPr id="48" name="Line 25"/>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49" name="TextBox 48"/>
            <p:cNvSpPr txBox="1"/>
            <p:nvPr/>
          </p:nvSpPr>
          <p:spPr>
            <a:xfrm>
              <a:off x="4211960" y="5660562"/>
              <a:ext cx="936104" cy="370018"/>
            </a:xfrm>
            <a:prstGeom prst="rect">
              <a:avLst/>
            </a:prstGeom>
            <a:noFill/>
            <a:ln>
              <a:noFill/>
            </a:ln>
          </p:spPr>
          <p:txBody>
            <a:bodyPr>
              <a:spAutoFit/>
            </a:bodyPr>
            <a:lstStyle/>
            <a:p>
              <a:pPr defTabSz="457200" eaLnBrk="1" fontAlgn="auto" hangingPunct="1">
                <a:spcBef>
                  <a:spcPts val="0"/>
                </a:spcBef>
                <a:spcAft>
                  <a:spcPts val="0"/>
                </a:spcAft>
                <a:defRPr/>
              </a:pPr>
              <a:r>
                <a:rPr lang="en-US" sz="1800" dirty="0">
                  <a:solidFill>
                    <a:srgbClr val="000000"/>
                  </a:solidFill>
                  <a:latin typeface="Arial" charset="0"/>
                  <a:ea typeface="ＭＳ Ｐゴシック" charset="0"/>
                  <a:cs typeface="ＭＳ Ｐゴシック" charset="0"/>
                </a:rPr>
                <a:t>   </a:t>
              </a:r>
              <a:r>
                <a:rPr lang="en-US" sz="1800" dirty="0">
                  <a:solidFill>
                    <a:srgbClr val="FFFFFF">
                      <a:lumMod val="65000"/>
                    </a:srgbClr>
                  </a:solidFill>
                  <a:latin typeface="Arial" charset="0"/>
                  <a:ea typeface="ＭＳ Ｐゴシック" charset="0"/>
                  <a:cs typeface="ＭＳ Ｐゴシック" charset="0"/>
                </a:rPr>
                <a:t>O</a:t>
              </a:r>
            </a:p>
          </p:txBody>
        </p:sp>
      </p:grpSp>
      <p:grpSp>
        <p:nvGrpSpPr>
          <p:cNvPr id="50" name="Group 49"/>
          <p:cNvGrpSpPr>
            <a:grpSpLocks/>
          </p:cNvGrpSpPr>
          <p:nvPr/>
        </p:nvGrpSpPr>
        <p:grpSpPr bwMode="auto">
          <a:xfrm>
            <a:off x="684213" y="4236629"/>
            <a:ext cx="935037" cy="1089025"/>
            <a:chOff x="4211960" y="4941168"/>
            <a:chExt cx="936104" cy="1089412"/>
          </a:xfrm>
        </p:grpSpPr>
        <p:sp>
          <p:nvSpPr>
            <p:cNvPr id="51" name="Line 25"/>
            <p:cNvSpPr>
              <a:spLocks noChangeShapeType="1"/>
            </p:cNvSpPr>
            <p:nvPr/>
          </p:nvSpPr>
          <p:spPr bwMode="auto">
            <a:xfrm>
              <a:off x="4572733"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52" name="TextBox 51"/>
            <p:cNvSpPr txBox="1">
              <a:spLocks noChangeArrowheads="1"/>
            </p:cNvSpPr>
            <p:nvPr/>
          </p:nvSpPr>
          <p:spPr bwMode="auto">
            <a:xfrm>
              <a:off x="4211960" y="5660562"/>
              <a:ext cx="936104" cy="370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defPPr>
                <a:defRPr lang="en-US"/>
              </a:defPPr>
              <a:lvl1pPr>
                <a:defRPr>
                  <a:cs typeface="Arial" charset="0"/>
                </a:defRPr>
              </a:lvl1pPr>
            </a:lstStyle>
            <a:p>
              <a:pPr defTabSz="457200" eaLnBrk="1" fontAlgn="auto" hangingPunct="1">
                <a:spcBef>
                  <a:spcPts val="0"/>
                </a:spcBef>
                <a:spcAft>
                  <a:spcPts val="0"/>
                </a:spcAft>
                <a:defRPr/>
              </a:pPr>
              <a:r>
                <a:rPr lang="en-US" sz="1800" dirty="0" smtClean="0">
                  <a:solidFill>
                    <a:srgbClr val="000000"/>
                  </a:solidFill>
                  <a:latin typeface="Arial" charset="0"/>
                  <a:ea typeface="ＭＳ Ｐゴシック" charset="0"/>
                </a:rPr>
                <a:t>   </a:t>
              </a:r>
              <a:r>
                <a:rPr lang="en-US" sz="1800" dirty="0" smtClean="0">
                  <a:solidFill>
                    <a:srgbClr val="A6A6A6"/>
                  </a:solidFill>
                  <a:latin typeface="Arial" charset="0"/>
                  <a:ea typeface="ＭＳ Ｐゴシック" charset="0"/>
                </a:rPr>
                <a:t>O</a:t>
              </a:r>
            </a:p>
          </p:txBody>
        </p:sp>
      </p:grpSp>
      <p:grpSp>
        <p:nvGrpSpPr>
          <p:cNvPr id="56" name="Group 55"/>
          <p:cNvGrpSpPr>
            <a:grpSpLocks/>
          </p:cNvGrpSpPr>
          <p:nvPr/>
        </p:nvGrpSpPr>
        <p:grpSpPr bwMode="auto">
          <a:xfrm>
            <a:off x="1403350" y="4236629"/>
            <a:ext cx="935038" cy="1089025"/>
            <a:chOff x="4211960" y="4941168"/>
            <a:chExt cx="936104" cy="1089412"/>
          </a:xfrm>
        </p:grpSpPr>
        <p:sp>
          <p:nvSpPr>
            <p:cNvPr id="57" name="Line 25"/>
            <p:cNvSpPr>
              <a:spLocks noChangeShapeType="1"/>
            </p:cNvSpPr>
            <p:nvPr/>
          </p:nvSpPr>
          <p:spPr bwMode="auto">
            <a:xfrm>
              <a:off x="4572734"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86" name="TextBox 57"/>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59" name="Group 58"/>
          <p:cNvGrpSpPr>
            <a:grpSpLocks/>
          </p:cNvGrpSpPr>
          <p:nvPr/>
        </p:nvGrpSpPr>
        <p:grpSpPr bwMode="auto">
          <a:xfrm>
            <a:off x="2122488" y="4236629"/>
            <a:ext cx="936625" cy="1089025"/>
            <a:chOff x="4211960" y="4941168"/>
            <a:chExt cx="936104" cy="1089412"/>
          </a:xfrm>
        </p:grpSpPr>
        <p:sp>
          <p:nvSpPr>
            <p:cNvPr id="60" name="Line 25"/>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84" name="TextBox 60"/>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68" name="Group 67"/>
          <p:cNvGrpSpPr>
            <a:grpSpLocks/>
          </p:cNvGrpSpPr>
          <p:nvPr/>
        </p:nvGrpSpPr>
        <p:grpSpPr bwMode="auto">
          <a:xfrm>
            <a:off x="3622675" y="4236629"/>
            <a:ext cx="936625" cy="1089025"/>
            <a:chOff x="4211960" y="4941168"/>
            <a:chExt cx="936104" cy="1089412"/>
          </a:xfrm>
        </p:grpSpPr>
        <p:sp>
          <p:nvSpPr>
            <p:cNvPr id="69" name="Line 25"/>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82" name="TextBox 69"/>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83" name="Group 82"/>
          <p:cNvGrpSpPr>
            <a:grpSpLocks/>
          </p:cNvGrpSpPr>
          <p:nvPr/>
        </p:nvGrpSpPr>
        <p:grpSpPr bwMode="auto">
          <a:xfrm>
            <a:off x="4067175" y="4236629"/>
            <a:ext cx="936625" cy="1089025"/>
            <a:chOff x="4211960" y="4941168"/>
            <a:chExt cx="936104" cy="1089412"/>
          </a:xfrm>
        </p:grpSpPr>
        <p:sp>
          <p:nvSpPr>
            <p:cNvPr id="84" name="Line 25"/>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80" name="TextBox 84"/>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86" name="Group 85"/>
          <p:cNvGrpSpPr>
            <a:grpSpLocks/>
          </p:cNvGrpSpPr>
          <p:nvPr/>
        </p:nvGrpSpPr>
        <p:grpSpPr bwMode="auto">
          <a:xfrm>
            <a:off x="4859338" y="4236629"/>
            <a:ext cx="936625" cy="1089025"/>
            <a:chOff x="4211960" y="4941168"/>
            <a:chExt cx="936104" cy="1089412"/>
          </a:xfrm>
        </p:grpSpPr>
        <p:sp>
          <p:nvSpPr>
            <p:cNvPr id="87" name="Line 25"/>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78" name="TextBox 87"/>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89" name="Group 88"/>
          <p:cNvGrpSpPr>
            <a:grpSpLocks/>
          </p:cNvGrpSpPr>
          <p:nvPr/>
        </p:nvGrpSpPr>
        <p:grpSpPr bwMode="auto">
          <a:xfrm>
            <a:off x="5507038" y="4236629"/>
            <a:ext cx="936625" cy="1089025"/>
            <a:chOff x="4211960" y="4941168"/>
            <a:chExt cx="936104" cy="1089412"/>
          </a:xfrm>
        </p:grpSpPr>
        <p:sp>
          <p:nvSpPr>
            <p:cNvPr id="90" name="Line 25"/>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76" name="TextBox 90"/>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92" name="Group 91"/>
          <p:cNvGrpSpPr>
            <a:grpSpLocks/>
          </p:cNvGrpSpPr>
          <p:nvPr/>
        </p:nvGrpSpPr>
        <p:grpSpPr bwMode="auto">
          <a:xfrm>
            <a:off x="6516688" y="4236629"/>
            <a:ext cx="936625" cy="1089025"/>
            <a:chOff x="4211960" y="4941168"/>
            <a:chExt cx="936104" cy="1089412"/>
          </a:xfrm>
        </p:grpSpPr>
        <p:sp>
          <p:nvSpPr>
            <p:cNvPr id="93" name="Line 25"/>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74" name="TextBox 93"/>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95" name="Group 94"/>
          <p:cNvGrpSpPr>
            <a:grpSpLocks/>
          </p:cNvGrpSpPr>
          <p:nvPr/>
        </p:nvGrpSpPr>
        <p:grpSpPr bwMode="auto">
          <a:xfrm>
            <a:off x="6804025" y="4236629"/>
            <a:ext cx="936625" cy="1089025"/>
            <a:chOff x="4211960" y="4941168"/>
            <a:chExt cx="936104" cy="1089412"/>
          </a:xfrm>
        </p:grpSpPr>
        <p:sp>
          <p:nvSpPr>
            <p:cNvPr id="96" name="Line 25"/>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72" name="TextBox 96"/>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98" name="Group 97"/>
          <p:cNvGrpSpPr>
            <a:grpSpLocks/>
          </p:cNvGrpSpPr>
          <p:nvPr/>
        </p:nvGrpSpPr>
        <p:grpSpPr bwMode="auto">
          <a:xfrm>
            <a:off x="7439025" y="4236629"/>
            <a:ext cx="936625" cy="1089025"/>
            <a:chOff x="4211960" y="4941168"/>
            <a:chExt cx="936104" cy="1089412"/>
          </a:xfrm>
        </p:grpSpPr>
        <p:sp>
          <p:nvSpPr>
            <p:cNvPr id="99" name="Line 25"/>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70" name="TextBox 99"/>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101" name="Group 100"/>
          <p:cNvGrpSpPr>
            <a:grpSpLocks/>
          </p:cNvGrpSpPr>
          <p:nvPr/>
        </p:nvGrpSpPr>
        <p:grpSpPr bwMode="auto">
          <a:xfrm>
            <a:off x="8243888" y="4236629"/>
            <a:ext cx="936625" cy="1089025"/>
            <a:chOff x="4211960" y="4941168"/>
            <a:chExt cx="936104" cy="1089412"/>
          </a:xfrm>
        </p:grpSpPr>
        <p:sp>
          <p:nvSpPr>
            <p:cNvPr id="102" name="Line 25"/>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defRPr/>
              </a:pPr>
              <a:endParaRPr lang="en-US" sz="1800">
                <a:solidFill>
                  <a:srgbClr val="000000"/>
                </a:solidFill>
                <a:latin typeface="Arial" charset="0"/>
                <a:ea typeface="MS PGothic" charset="0"/>
                <a:cs typeface="MS PGothic" charset="0"/>
              </a:endParaRPr>
            </a:p>
          </p:txBody>
        </p:sp>
        <p:sp>
          <p:nvSpPr>
            <p:cNvPr id="99368" name="TextBox 102"/>
            <p:cNvSpPr txBox="1">
              <a:spLocks noChangeArrowheads="1"/>
            </p:cNvSpPr>
            <p:nvPr/>
          </p:nvSpPr>
          <p:spPr bwMode="auto">
            <a:xfrm>
              <a:off x="4211960" y="5661248"/>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fontAlgn="auto" hangingPunct="1">
                <a:spcBef>
                  <a:spcPts val="0"/>
                </a:spcBef>
                <a:spcAft>
                  <a:spcPts val="0"/>
                </a:spcAft>
              </a:pPr>
              <a:r>
                <a:rPr lang="en-US" sz="1800">
                  <a:solidFill>
                    <a:srgbClr val="000000"/>
                  </a:solidFill>
                </a:rPr>
                <a:t>   </a:t>
              </a:r>
              <a:r>
                <a:rPr lang="en-US" sz="1800">
                  <a:solidFill>
                    <a:srgbClr val="A6A6A6"/>
                  </a:solidFill>
                </a:rPr>
                <a:t>O</a:t>
              </a:r>
            </a:p>
          </p:txBody>
        </p:sp>
      </p:grpSp>
      <p:grpSp>
        <p:nvGrpSpPr>
          <p:cNvPr id="107" name="Group 106"/>
          <p:cNvGrpSpPr>
            <a:grpSpLocks/>
          </p:cNvGrpSpPr>
          <p:nvPr/>
        </p:nvGrpSpPr>
        <p:grpSpPr bwMode="auto">
          <a:xfrm>
            <a:off x="3419475" y="2445929"/>
            <a:ext cx="4897438" cy="1439863"/>
            <a:chOff x="4572000" y="4149080"/>
            <a:chExt cx="1296045" cy="574799"/>
          </a:xfrm>
        </p:grpSpPr>
        <p:sp>
          <p:nvSpPr>
            <p:cNvPr id="108" name="Freeform 13"/>
            <p:cNvSpPr>
              <a:spLocks/>
            </p:cNvSpPr>
            <p:nvPr/>
          </p:nvSpPr>
          <p:spPr bwMode="auto">
            <a:xfrm>
              <a:off x="4572000" y="4365184"/>
              <a:ext cx="1296045" cy="358695"/>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7F7F7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fontAlgn="auto" hangingPunct="1">
                <a:spcBef>
                  <a:spcPts val="0"/>
                </a:spcBef>
                <a:spcAft>
                  <a:spcPts val="0"/>
                </a:spcAft>
              </a:pPr>
              <a:endParaRPr lang="en-US" sz="1800">
                <a:solidFill>
                  <a:srgbClr val="000000"/>
                </a:solidFill>
                <a:latin typeface="Calibri"/>
              </a:endParaRPr>
            </a:p>
          </p:txBody>
        </p:sp>
        <p:sp>
          <p:nvSpPr>
            <p:cNvPr id="109" name="Rectangle 8"/>
            <p:cNvSpPr>
              <a:spLocks noChangeArrowheads="1"/>
            </p:cNvSpPr>
            <p:nvPr/>
          </p:nvSpPr>
          <p:spPr bwMode="auto">
            <a:xfrm>
              <a:off x="4860197" y="4149080"/>
              <a:ext cx="68898" cy="9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457200" eaLnBrk="1" fontAlgn="auto" hangingPunct="1">
                <a:spcBef>
                  <a:spcPts val="0"/>
                </a:spcBef>
                <a:spcAft>
                  <a:spcPts val="0"/>
                </a:spcAft>
              </a:pPr>
              <a:endParaRPr lang="en-US" sz="1000" i="1">
                <a:solidFill>
                  <a:srgbClr val="000000"/>
                </a:solidFill>
                <a:latin typeface="Calibri"/>
                <a:cs typeface="Arial" pitchFamily="34" charset="0"/>
              </a:endParaRPr>
            </a:p>
          </p:txBody>
        </p:sp>
      </p:grpSp>
      <p:grpSp>
        <p:nvGrpSpPr>
          <p:cNvPr id="99356" name="Group 25"/>
          <p:cNvGrpSpPr>
            <a:grpSpLocks/>
          </p:cNvGrpSpPr>
          <p:nvPr/>
        </p:nvGrpSpPr>
        <p:grpSpPr bwMode="auto">
          <a:xfrm>
            <a:off x="2124075" y="4227104"/>
            <a:ext cx="719138" cy="306388"/>
            <a:chOff x="683568" y="4941168"/>
            <a:chExt cx="720179" cy="307777"/>
          </a:xfrm>
        </p:grpSpPr>
        <p:cxnSp>
          <p:nvCxnSpPr>
            <p:cNvPr id="110" name="Straight Connector 109"/>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364" name="TextBox 27"/>
            <p:cNvSpPr txBox="1">
              <a:spLocks noChangeArrowheads="1"/>
            </p:cNvSpPr>
            <p:nvPr/>
          </p:nvSpPr>
          <p:spPr bwMode="auto">
            <a:xfrm>
              <a:off x="683568" y="4941168"/>
              <a:ext cx="720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fontAlgn="auto" hangingPunct="1">
                <a:spcBef>
                  <a:spcPts val="0"/>
                </a:spcBef>
                <a:spcAft>
                  <a:spcPts val="0"/>
                </a:spcAft>
              </a:pPr>
              <a:r>
                <a:rPr lang="en-US" sz="1400">
                  <a:solidFill>
                    <a:srgbClr val="0099FF"/>
                  </a:solidFill>
                </a:rPr>
                <a:t>PER</a:t>
              </a:r>
            </a:p>
          </p:txBody>
        </p:sp>
      </p:grpSp>
      <p:grpSp>
        <p:nvGrpSpPr>
          <p:cNvPr id="99357" name="Group 25"/>
          <p:cNvGrpSpPr>
            <a:grpSpLocks/>
          </p:cNvGrpSpPr>
          <p:nvPr/>
        </p:nvGrpSpPr>
        <p:grpSpPr bwMode="auto">
          <a:xfrm>
            <a:off x="4643438" y="4227104"/>
            <a:ext cx="1441450" cy="306388"/>
            <a:chOff x="683568" y="4941168"/>
            <a:chExt cx="720179" cy="307777"/>
          </a:xfrm>
        </p:grpSpPr>
        <p:cxnSp>
          <p:nvCxnSpPr>
            <p:cNvPr id="113" name="Straight Connector 112"/>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362" name="TextBox 27"/>
            <p:cNvSpPr txBox="1">
              <a:spLocks noChangeArrowheads="1"/>
            </p:cNvSpPr>
            <p:nvPr/>
          </p:nvSpPr>
          <p:spPr bwMode="auto">
            <a:xfrm>
              <a:off x="683568" y="4941168"/>
              <a:ext cx="720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fontAlgn="auto" hangingPunct="1">
                <a:spcBef>
                  <a:spcPts val="0"/>
                </a:spcBef>
                <a:spcAft>
                  <a:spcPts val="0"/>
                </a:spcAft>
              </a:pPr>
              <a:r>
                <a:rPr lang="en-US" sz="1400">
                  <a:solidFill>
                    <a:srgbClr val="0099FF"/>
                  </a:solidFill>
                </a:rPr>
                <a:t>VEH</a:t>
              </a:r>
            </a:p>
          </p:txBody>
        </p:sp>
      </p:grpSp>
      <p:grpSp>
        <p:nvGrpSpPr>
          <p:cNvPr id="99358" name="Group 25"/>
          <p:cNvGrpSpPr>
            <a:grpSpLocks/>
          </p:cNvGrpSpPr>
          <p:nvPr/>
        </p:nvGrpSpPr>
        <p:grpSpPr bwMode="auto">
          <a:xfrm>
            <a:off x="7524750" y="4227104"/>
            <a:ext cx="1295400" cy="306388"/>
            <a:chOff x="683568" y="4941168"/>
            <a:chExt cx="720179" cy="307777"/>
          </a:xfrm>
        </p:grpSpPr>
        <p:cxnSp>
          <p:nvCxnSpPr>
            <p:cNvPr id="116" name="Straight Connector 115"/>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360" name="TextBox 27"/>
            <p:cNvSpPr txBox="1">
              <a:spLocks noChangeArrowheads="1"/>
            </p:cNvSpPr>
            <p:nvPr/>
          </p:nvSpPr>
          <p:spPr bwMode="auto">
            <a:xfrm>
              <a:off x="683568" y="4941168"/>
              <a:ext cx="720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fontAlgn="auto" hangingPunct="1">
                <a:spcBef>
                  <a:spcPts val="0"/>
                </a:spcBef>
                <a:spcAft>
                  <a:spcPts val="0"/>
                </a:spcAft>
              </a:pPr>
              <a:r>
                <a:rPr lang="en-US" sz="1400">
                  <a:solidFill>
                    <a:srgbClr val="0099FF"/>
                  </a:solidFill>
                </a:rPr>
                <a:t>FAC</a:t>
              </a:r>
            </a:p>
          </p:txBody>
        </p:sp>
      </p:grpSp>
      <p:sp>
        <p:nvSpPr>
          <p:cNvPr id="85" name="标题 1"/>
          <p:cNvSpPr>
            <a:spLocks noGrp="1"/>
          </p:cNvSpPr>
          <p:nvPr>
            <p:ph type="title"/>
          </p:nvPr>
        </p:nvSpPr>
        <p:spPr>
          <a:xfrm>
            <a:off x="36513" y="169699"/>
            <a:ext cx="9144000" cy="720725"/>
          </a:xfrm>
        </p:spPr>
        <p:txBody>
          <a:bodyPr>
            <a:normAutofit/>
          </a:bodyPr>
          <a:lstStyle/>
          <a:p>
            <a:r>
              <a:rPr kumimoji="1" lang="en-US" altLang="zh-CN" sz="3200" b="0" dirty="0" smtClean="0">
                <a:solidFill>
                  <a:srgbClr val="C00000"/>
                </a:solidFill>
                <a:latin typeface="Palatino Linotype"/>
                <a:cs typeface="Palatino Linotype"/>
              </a:rPr>
              <a:t>Event Extraction</a:t>
            </a:r>
            <a:endParaRPr kumimoji="1" lang="zh-CN" altLang="en-US" sz="3200" b="0" dirty="0">
              <a:solidFill>
                <a:srgbClr val="C00000"/>
              </a:solidFill>
              <a:latin typeface="Palatino Linotype"/>
              <a:cs typeface="Palatino Linotype"/>
            </a:endParaRPr>
          </a:p>
        </p:txBody>
      </p:sp>
      <p:sp>
        <p:nvSpPr>
          <p:cNvPr id="91" name="Rectangle 90"/>
          <p:cNvSpPr/>
          <p:nvPr/>
        </p:nvSpPr>
        <p:spPr>
          <a:xfrm>
            <a:off x="213097" y="1048381"/>
            <a:ext cx="8632082" cy="1585049"/>
          </a:xfrm>
          <a:prstGeom prst="rect">
            <a:avLst/>
          </a:prstGeom>
        </p:spPr>
        <p:txBody>
          <a:bodyPr wrap="square">
            <a:spAutoFit/>
          </a:bodyPr>
          <a:lstStyle/>
          <a:p>
            <a:pPr marL="342900" indent="-342900" defTabSz="457200" eaLnBrk="1" fontAlgn="auto" hangingPunct="1">
              <a:spcBef>
                <a:spcPts val="300"/>
              </a:spcBef>
              <a:spcAft>
                <a:spcPts val="300"/>
              </a:spcAft>
              <a:buFont typeface="Arial" charset="0"/>
              <a:buChar char="•"/>
            </a:pPr>
            <a:r>
              <a:rPr lang="en-US" sz="2400" dirty="0" smtClean="0">
                <a:solidFill>
                  <a:prstClr val="black"/>
                </a:solidFill>
                <a:latin typeface="Calibri"/>
                <a:ea typeface="宋体" pitchFamily="2" charset="-122"/>
              </a:rPr>
              <a:t>Extract </a:t>
            </a:r>
            <a:r>
              <a:rPr lang="en-US" sz="2400" dirty="0" smtClean="0">
                <a:solidFill>
                  <a:srgbClr val="C00000"/>
                </a:solidFill>
                <a:latin typeface="Calibri"/>
                <a:ea typeface="宋体" pitchFamily="2" charset="-122"/>
              </a:rPr>
              <a:t>structured event information </a:t>
            </a:r>
            <a:r>
              <a:rPr lang="en-US" sz="2400" dirty="0" smtClean="0">
                <a:solidFill>
                  <a:prstClr val="black"/>
                </a:solidFill>
                <a:latin typeface="Calibri"/>
                <a:ea typeface="宋体" pitchFamily="2" charset="-122"/>
              </a:rPr>
              <a:t>from </a:t>
            </a:r>
            <a:r>
              <a:rPr lang="en-US" sz="2400" dirty="0" smtClean="0">
                <a:solidFill>
                  <a:srgbClr val="C00000"/>
                </a:solidFill>
                <a:latin typeface="Calibri"/>
                <a:ea typeface="宋体" pitchFamily="2" charset="-122"/>
              </a:rPr>
              <a:t>unstructured data </a:t>
            </a:r>
            <a:r>
              <a:rPr lang="en-US" sz="2400" dirty="0" smtClean="0">
                <a:solidFill>
                  <a:prstClr val="black"/>
                </a:solidFill>
                <a:latin typeface="Calibri"/>
                <a:ea typeface="宋体" pitchFamily="2" charset="-122"/>
              </a:rPr>
              <a:t>of heterogeneous data types, in various domains, genres, languages, and data modalities</a:t>
            </a:r>
            <a:endParaRPr lang="en-US" sz="1800" dirty="0">
              <a:solidFill>
                <a:prstClr val="black"/>
              </a:solidFill>
              <a:latin typeface="Calibri"/>
              <a:ea typeface="宋体" pitchFamily="2" charset="-122"/>
            </a:endParaRPr>
          </a:p>
          <a:p>
            <a:pPr marL="342900" indent="-342900" defTabSz="457200" eaLnBrk="1" fontAlgn="auto" hangingPunct="1">
              <a:spcBef>
                <a:spcPts val="300"/>
              </a:spcBef>
              <a:spcAft>
                <a:spcPts val="300"/>
              </a:spcAft>
              <a:buFont typeface="Arial" pitchFamily="34" charset="0"/>
              <a:buChar char="•"/>
            </a:pPr>
            <a:endParaRPr lang="en-US" sz="2000" dirty="0" smtClean="0">
              <a:solidFill>
                <a:prstClr val="black"/>
              </a:solidFill>
              <a:latin typeface="Calibri"/>
              <a:ea typeface="宋体" pitchFamily="2" charset="-122"/>
            </a:endParaRPr>
          </a:p>
        </p:txBody>
      </p:sp>
      <p:sp>
        <p:nvSpPr>
          <p:cNvPr id="88" name="Slide Number Placeholder 2"/>
          <p:cNvSpPr>
            <a:spLocks noGrp="1"/>
          </p:cNvSpPr>
          <p:nvPr>
            <p:ph type="sldNum" sz="quarter" idx="10"/>
          </p:nvPr>
        </p:nvSpPr>
        <p:spPr>
          <a:xfrm>
            <a:off x="8207375" y="6569075"/>
            <a:ext cx="936625" cy="365125"/>
          </a:xfrm>
        </p:spPr>
        <p:txBody>
          <a:bodyPr/>
          <a:lstStyle/>
          <a:p>
            <a:fld id="{7104C6E4-5FC0-B04C-9C16-CF93AC737B50}" type="slidenum">
              <a:rPr lang="en-US" smtClean="0">
                <a:solidFill>
                  <a:srgbClr val="000000"/>
                </a:solidFill>
              </a:rPr>
              <a:pPr/>
              <a:t>33</a:t>
            </a:fld>
            <a:endParaRPr lang="en-US" dirty="0">
              <a:solidFill>
                <a:srgbClr val="000000"/>
              </a:solidFill>
            </a:endParaRPr>
          </a:p>
        </p:txBody>
      </p:sp>
      <p:sp>
        <p:nvSpPr>
          <p:cNvPr id="94" name="Content Placeholder 2"/>
          <p:cNvSpPr>
            <a:spLocks noGrp="1"/>
          </p:cNvSpPr>
          <p:nvPr>
            <p:ph idx="1"/>
          </p:nvPr>
        </p:nvSpPr>
        <p:spPr>
          <a:xfrm>
            <a:off x="224322" y="5569954"/>
            <a:ext cx="8620857" cy="1128819"/>
          </a:xfrm>
        </p:spPr>
        <p:txBody>
          <a:bodyPr>
            <a:normAutofit fontScale="40000" lnSpcReduction="20000"/>
          </a:bodyPr>
          <a:lstStyle/>
          <a:p>
            <a:endParaRPr lang="en-US" dirty="0" smtClean="0"/>
          </a:p>
          <a:p>
            <a:r>
              <a:rPr lang="en-US" sz="5000" dirty="0" smtClean="0"/>
              <a:t>Provide downstream building blocks for downstream tasks such as knowledge reasoning, question answering and summarization</a:t>
            </a:r>
          </a:p>
        </p:txBody>
      </p:sp>
    </p:spTree>
    <p:extLst>
      <p:ext uri="{BB962C8B-B14F-4D97-AF65-F5344CB8AC3E}">
        <p14:creationId xmlns:p14="http://schemas.microsoft.com/office/powerpoint/2010/main" val="406933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700" y="228600"/>
            <a:ext cx="9004300" cy="904649"/>
          </a:xfrm>
        </p:spPr>
        <p:txBody>
          <a:bodyPr>
            <a:noAutofit/>
          </a:bodyPr>
          <a:lstStyle/>
          <a:p>
            <a:r>
              <a:rPr kumimoji="1" lang="en-US" sz="3200" b="0" dirty="0" smtClean="0">
                <a:solidFill>
                  <a:srgbClr val="C00000"/>
                </a:solidFill>
                <a:latin typeface="Palatino Linotype"/>
                <a:cs typeface="Palatino Linotype"/>
              </a:rPr>
              <a:t>Event </a:t>
            </a:r>
            <a:r>
              <a:rPr kumimoji="1" lang="en-US" sz="3200" b="0" dirty="0">
                <a:solidFill>
                  <a:srgbClr val="C00000"/>
                </a:solidFill>
                <a:latin typeface="Palatino Linotype"/>
                <a:cs typeface="Palatino Linotype"/>
              </a:rPr>
              <a:t>Causality </a:t>
            </a:r>
            <a:r>
              <a:rPr kumimoji="1" lang="en-US" sz="3200" b="0" dirty="0" smtClean="0">
                <a:solidFill>
                  <a:srgbClr val="C00000"/>
                </a:solidFill>
                <a:latin typeface="Palatino Linotype"/>
                <a:cs typeface="Palatino Linotype"/>
              </a:rPr>
              <a:t>Tracking</a:t>
            </a:r>
            <a:endParaRPr kumimoji="1" lang="en-US" sz="3200" b="0" dirty="0">
              <a:solidFill>
                <a:srgbClr val="C00000"/>
              </a:solidFill>
              <a:latin typeface="Palatino Linotype"/>
              <a:cs typeface="Palatino Linotype"/>
            </a:endParaRPr>
          </a:p>
        </p:txBody>
      </p:sp>
      <p:sp>
        <p:nvSpPr>
          <p:cNvPr id="5" name="Slide Number Placeholder 2"/>
          <p:cNvSpPr>
            <a:spLocks noGrp="1"/>
          </p:cNvSpPr>
          <p:nvPr>
            <p:ph type="sldNum" sz="quarter" idx="10"/>
          </p:nvPr>
        </p:nvSpPr>
        <p:spPr>
          <a:xfrm>
            <a:off x="8207375" y="6569075"/>
            <a:ext cx="936625" cy="365125"/>
          </a:xfrm>
        </p:spPr>
        <p:txBody>
          <a:bodyPr/>
          <a:lstStyle/>
          <a:p>
            <a:fld id="{7104C6E4-5FC0-B04C-9C16-CF93AC737B50}" type="slidenum">
              <a:rPr lang="en-US" smtClean="0">
                <a:solidFill>
                  <a:srgbClr val="000000"/>
                </a:solidFill>
              </a:rPr>
              <a:pPr/>
              <a:t>34</a:t>
            </a:fld>
            <a:endParaRPr lang="en-US" dirty="0">
              <a:solidFill>
                <a:srgbClr val="000000"/>
              </a:solidFill>
            </a:endParaRPr>
          </a:p>
        </p:txBody>
      </p:sp>
      <p:pic>
        <p:nvPicPr>
          <p:cNvPr id="2" name="Picture 1"/>
          <p:cNvPicPr>
            <a:picLocks noChangeAspect="1"/>
          </p:cNvPicPr>
          <p:nvPr/>
        </p:nvPicPr>
        <p:blipFill>
          <a:blip r:embed="rId3"/>
          <a:stretch>
            <a:fillRect/>
          </a:stretch>
        </p:blipFill>
        <p:spPr>
          <a:xfrm>
            <a:off x="0" y="986628"/>
            <a:ext cx="9144000" cy="4884743"/>
          </a:xfrm>
          <a:prstGeom prst="rect">
            <a:avLst/>
          </a:prstGeom>
        </p:spPr>
      </p:pic>
    </p:spTree>
    <p:extLst>
      <p:ext uri="{BB962C8B-B14F-4D97-AF65-F5344CB8AC3E}">
        <p14:creationId xmlns:p14="http://schemas.microsoft.com/office/powerpoint/2010/main" val="10511717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22" y="1371600"/>
            <a:ext cx="8919678" cy="5049071"/>
          </a:xfrm>
        </p:spPr>
        <p:txBody>
          <a:bodyPr>
            <a:normAutofit/>
          </a:bodyPr>
          <a:lstStyle/>
          <a:p>
            <a:r>
              <a:rPr lang="en-US" dirty="0" smtClean="0"/>
              <a:t>Event Trigger Labeling (Identification + Event Type Classification) on automatically detected entities</a:t>
            </a:r>
            <a:endParaRPr lang="en-US" dirty="0"/>
          </a:p>
          <a:p>
            <a:pPr lvl="1"/>
            <a:r>
              <a:rPr lang="en-US" dirty="0" smtClean="0"/>
              <a:t>P = 73.9%; R = 67.8%; F= 70.7% (Zhang et al., 2018)</a:t>
            </a:r>
          </a:p>
          <a:p>
            <a:r>
              <a:rPr lang="en-US" dirty="0" smtClean="0"/>
              <a:t>Event Argument Labeling (Identification + Role Classification)</a:t>
            </a:r>
          </a:p>
          <a:p>
            <a:pPr lvl="1"/>
            <a:r>
              <a:rPr lang="en-US" dirty="0"/>
              <a:t>P = </a:t>
            </a:r>
            <a:r>
              <a:rPr lang="en-US" dirty="0" smtClean="0"/>
              <a:t>55.6%; </a:t>
            </a:r>
            <a:r>
              <a:rPr lang="en-US" dirty="0"/>
              <a:t>R = </a:t>
            </a:r>
            <a:r>
              <a:rPr lang="en-US" dirty="0" smtClean="0"/>
              <a:t>48.7%; </a:t>
            </a:r>
            <a:r>
              <a:rPr lang="en-US" dirty="0"/>
              <a:t>F</a:t>
            </a:r>
            <a:r>
              <a:rPr lang="en-US" dirty="0" smtClean="0"/>
              <a:t>= 51.9% (Zhang et al., 2018)</a:t>
            </a:r>
          </a:p>
          <a:p>
            <a:r>
              <a:rPr lang="en-US" dirty="0" smtClean="0"/>
              <a:t>Within-document Temporal Event Ordering on all verbs</a:t>
            </a:r>
          </a:p>
          <a:p>
            <a:pPr lvl="1"/>
            <a:r>
              <a:rPr lang="en-US" dirty="0" smtClean="0"/>
              <a:t>P = 69.1%; R = 65.5%; F= 67.2% (Ning et al., EMNLP2017)</a:t>
            </a:r>
          </a:p>
          <a:p>
            <a:r>
              <a:rPr lang="en-US" dirty="0"/>
              <a:t>Temporal Event Tracking</a:t>
            </a:r>
          </a:p>
          <a:p>
            <a:pPr lvl="1"/>
            <a:r>
              <a:rPr lang="en-US" dirty="0"/>
              <a:t>Many data sets and resources have been developed (RED, EER, </a:t>
            </a:r>
            <a:r>
              <a:rPr lang="en-US" dirty="0" err="1"/>
              <a:t>TimeBank</a:t>
            </a:r>
            <a:r>
              <a:rPr lang="en-US" dirty="0"/>
              <a:t>, </a:t>
            </a:r>
            <a:r>
              <a:rPr lang="en-US" dirty="0" err="1"/>
              <a:t>etc</a:t>
            </a:r>
            <a:r>
              <a:rPr lang="en-US" dirty="0"/>
              <a:t>)</a:t>
            </a:r>
          </a:p>
          <a:p>
            <a:pPr lvl="1"/>
            <a:r>
              <a:rPr lang="en-US" dirty="0"/>
              <a:t>Relatively fewer tasks and new algorithms developed</a:t>
            </a:r>
          </a:p>
          <a:p>
            <a:pPr lvl="1"/>
            <a:r>
              <a:rPr lang="en-US" dirty="0"/>
              <a:t>Need more support to attract community research </a:t>
            </a:r>
            <a:br>
              <a:rPr lang="en-US" dirty="0"/>
            </a:br>
            <a:r>
              <a:rPr lang="en-US" dirty="0"/>
              <a:t>efforts </a:t>
            </a:r>
            <a:r>
              <a:rPr lang="en-US" dirty="0" smtClean="0"/>
              <a:t>again</a:t>
            </a:r>
          </a:p>
          <a:p>
            <a:endParaRPr lang="en-US" dirty="0"/>
          </a:p>
          <a:p>
            <a:pPr lvl="1"/>
            <a:endParaRPr lang="en-US" sz="2000" dirty="0" smtClean="0"/>
          </a:p>
          <a:p>
            <a:endParaRPr lang="en-US" sz="2400" dirty="0" smtClean="0"/>
          </a:p>
        </p:txBody>
      </p:sp>
      <p:sp>
        <p:nvSpPr>
          <p:cNvPr id="6" name="Title 1"/>
          <p:cNvSpPr txBox="1">
            <a:spLocks/>
          </p:cNvSpPr>
          <p:nvPr/>
        </p:nvSpPr>
        <p:spPr bwMode="auto">
          <a:xfrm>
            <a:off x="34506" y="0"/>
            <a:ext cx="91440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990000"/>
                </a:solidFill>
                <a:latin typeface="Palatino Linotype"/>
                <a:ea typeface="MS PGothic" pitchFamily="34" charset="-128"/>
                <a:cs typeface="Palatino Linotype"/>
              </a:defRPr>
            </a:lvl1pPr>
            <a:lvl2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2pPr>
            <a:lvl3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3pPr>
            <a:lvl4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4pPr>
            <a:lvl5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5pPr>
            <a:lvl6pPr marL="457200" algn="l" rtl="0" fontAlgn="base">
              <a:spcBef>
                <a:spcPct val="0"/>
              </a:spcBef>
              <a:spcAft>
                <a:spcPct val="0"/>
              </a:spcAft>
              <a:defRPr sz="3200">
                <a:solidFill>
                  <a:srgbClr val="990000"/>
                </a:solidFill>
                <a:latin typeface="Tahoma" charset="0"/>
                <a:ea typeface="ＭＳ Ｐゴシック" charset="0"/>
              </a:defRPr>
            </a:lvl6pPr>
            <a:lvl7pPr marL="914400" algn="l" rtl="0" fontAlgn="base">
              <a:spcBef>
                <a:spcPct val="0"/>
              </a:spcBef>
              <a:spcAft>
                <a:spcPct val="0"/>
              </a:spcAft>
              <a:defRPr sz="3200">
                <a:solidFill>
                  <a:srgbClr val="990000"/>
                </a:solidFill>
                <a:latin typeface="Tahoma" charset="0"/>
                <a:ea typeface="ＭＳ Ｐゴシック" charset="0"/>
              </a:defRPr>
            </a:lvl7pPr>
            <a:lvl8pPr marL="1371600" algn="l" rtl="0" fontAlgn="base">
              <a:spcBef>
                <a:spcPct val="0"/>
              </a:spcBef>
              <a:spcAft>
                <a:spcPct val="0"/>
              </a:spcAft>
              <a:defRPr sz="3200">
                <a:solidFill>
                  <a:srgbClr val="990000"/>
                </a:solidFill>
                <a:latin typeface="Tahoma" charset="0"/>
                <a:ea typeface="ＭＳ Ｐゴシック" charset="0"/>
              </a:defRPr>
            </a:lvl8pPr>
            <a:lvl9pPr marL="1828800" algn="l" rtl="0" fontAlgn="base">
              <a:spcBef>
                <a:spcPct val="0"/>
              </a:spcBef>
              <a:spcAft>
                <a:spcPct val="0"/>
              </a:spcAft>
              <a:defRPr sz="3200">
                <a:solidFill>
                  <a:srgbClr val="990000"/>
                </a:solidFill>
                <a:latin typeface="Tahoma" charset="0"/>
                <a:ea typeface="ＭＳ Ｐゴシック" charset="0"/>
              </a:defRPr>
            </a:lvl9pPr>
          </a:lstStyle>
          <a:p>
            <a:pPr>
              <a:defRPr/>
            </a:pPr>
            <a:r>
              <a:rPr lang="en-US" dirty="0" smtClean="0"/>
              <a:t>Where are we? State-of-the-art Supervised Models for Limited Types</a:t>
            </a:r>
            <a:endParaRPr lang="en-US" dirty="0"/>
          </a:p>
        </p:txBody>
      </p:sp>
      <p:pic>
        <p:nvPicPr>
          <p:cNvPr id="17" name="Picture 2" descr="tun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4320" y="5331036"/>
            <a:ext cx="1939680" cy="14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bd04924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844" y="5448816"/>
            <a:ext cx="8270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35</a:t>
            </a:fld>
            <a:endParaRPr lang="en-US" sz="1400" b="1" dirty="0">
              <a:solidFill>
                <a:srgbClr val="000000"/>
              </a:solidFill>
            </a:endParaRPr>
          </a:p>
        </p:txBody>
      </p:sp>
    </p:spTree>
    <p:extLst>
      <p:ext uri="{BB962C8B-B14F-4D97-AF65-F5344CB8AC3E}">
        <p14:creationId xmlns:p14="http://schemas.microsoft.com/office/powerpoint/2010/main" val="284233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22" y="1082674"/>
            <a:ext cx="8919678" cy="5010621"/>
          </a:xfrm>
        </p:spPr>
        <p:txBody>
          <a:bodyPr>
            <a:normAutofit/>
          </a:bodyPr>
          <a:lstStyle/>
          <a:p>
            <a:r>
              <a:rPr lang="en-US" dirty="0" smtClean="0"/>
              <a:t>Zero-shot Learning (from a few old types to thousands of new types)</a:t>
            </a:r>
          </a:p>
          <a:p>
            <a:pPr lvl="1"/>
            <a:r>
              <a:rPr lang="en-US" dirty="0" smtClean="0"/>
              <a:t>Event Trigger Labeling </a:t>
            </a:r>
            <a:r>
              <a:rPr lang="en-US" dirty="0"/>
              <a:t>F</a:t>
            </a:r>
            <a:r>
              <a:rPr lang="en-US" dirty="0" smtClean="0"/>
              <a:t> = 49%; Argument Labeling F= 16% (Huang et al., ACL2018)</a:t>
            </a:r>
          </a:p>
          <a:p>
            <a:r>
              <a:rPr lang="en-US" dirty="0" smtClean="0"/>
              <a:t>Open IE</a:t>
            </a:r>
          </a:p>
          <a:p>
            <a:pPr lvl="1"/>
            <a:r>
              <a:rPr lang="en-US" dirty="0" smtClean="0"/>
              <a:t>Argument slot Filling F-score 72%-86%, closer to relation extraction (</a:t>
            </a:r>
            <a:r>
              <a:rPr lang="en-US" dirty="0" err="1" smtClean="0"/>
              <a:t>Etzioni</a:t>
            </a:r>
            <a:r>
              <a:rPr lang="en-US" dirty="0" smtClean="0"/>
              <a:t> et al., IJCAI2011)</a:t>
            </a:r>
          </a:p>
          <a:p>
            <a:endParaRPr lang="en-US" dirty="0"/>
          </a:p>
          <a:p>
            <a:pPr lvl="1"/>
            <a:endParaRPr lang="en-US" sz="2000" dirty="0" smtClean="0"/>
          </a:p>
          <a:p>
            <a:endParaRPr lang="en-US" sz="2400" dirty="0" smtClean="0"/>
          </a:p>
        </p:txBody>
      </p:sp>
      <p:sp>
        <p:nvSpPr>
          <p:cNvPr id="6" name="Title 1"/>
          <p:cNvSpPr txBox="1">
            <a:spLocks/>
          </p:cNvSpPr>
          <p:nvPr/>
        </p:nvSpPr>
        <p:spPr bwMode="auto">
          <a:xfrm>
            <a:off x="34506" y="0"/>
            <a:ext cx="91440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990000"/>
                </a:solidFill>
                <a:latin typeface="Palatino Linotype"/>
                <a:ea typeface="MS PGothic" pitchFamily="34" charset="-128"/>
                <a:cs typeface="Palatino Linotype"/>
              </a:defRPr>
            </a:lvl1pPr>
            <a:lvl2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2pPr>
            <a:lvl3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3pPr>
            <a:lvl4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4pPr>
            <a:lvl5pPr algn="l" rtl="0" eaLnBrk="0" fontAlgn="base" hangingPunct="0">
              <a:spcBef>
                <a:spcPct val="0"/>
              </a:spcBef>
              <a:spcAft>
                <a:spcPct val="0"/>
              </a:spcAft>
              <a:defRPr sz="3200">
                <a:solidFill>
                  <a:srgbClr val="990000"/>
                </a:solidFill>
                <a:latin typeface="Tahoma" charset="0"/>
                <a:ea typeface="MS PGothic" pitchFamily="34" charset="-128"/>
                <a:cs typeface="ＭＳ Ｐゴシック" charset="0"/>
              </a:defRPr>
            </a:lvl5pPr>
            <a:lvl6pPr marL="457200" algn="l" rtl="0" fontAlgn="base">
              <a:spcBef>
                <a:spcPct val="0"/>
              </a:spcBef>
              <a:spcAft>
                <a:spcPct val="0"/>
              </a:spcAft>
              <a:defRPr sz="3200">
                <a:solidFill>
                  <a:srgbClr val="990000"/>
                </a:solidFill>
                <a:latin typeface="Tahoma" charset="0"/>
                <a:ea typeface="ＭＳ Ｐゴシック" charset="0"/>
              </a:defRPr>
            </a:lvl6pPr>
            <a:lvl7pPr marL="914400" algn="l" rtl="0" fontAlgn="base">
              <a:spcBef>
                <a:spcPct val="0"/>
              </a:spcBef>
              <a:spcAft>
                <a:spcPct val="0"/>
              </a:spcAft>
              <a:defRPr sz="3200">
                <a:solidFill>
                  <a:srgbClr val="990000"/>
                </a:solidFill>
                <a:latin typeface="Tahoma" charset="0"/>
                <a:ea typeface="ＭＳ Ｐゴシック" charset="0"/>
              </a:defRPr>
            </a:lvl7pPr>
            <a:lvl8pPr marL="1371600" algn="l" rtl="0" fontAlgn="base">
              <a:spcBef>
                <a:spcPct val="0"/>
              </a:spcBef>
              <a:spcAft>
                <a:spcPct val="0"/>
              </a:spcAft>
              <a:defRPr sz="3200">
                <a:solidFill>
                  <a:srgbClr val="990000"/>
                </a:solidFill>
                <a:latin typeface="Tahoma" charset="0"/>
                <a:ea typeface="ＭＳ Ｐゴシック" charset="0"/>
              </a:defRPr>
            </a:lvl8pPr>
            <a:lvl9pPr marL="1828800" algn="l" rtl="0" fontAlgn="base">
              <a:spcBef>
                <a:spcPct val="0"/>
              </a:spcBef>
              <a:spcAft>
                <a:spcPct val="0"/>
              </a:spcAft>
              <a:defRPr sz="3200">
                <a:solidFill>
                  <a:srgbClr val="990000"/>
                </a:solidFill>
                <a:latin typeface="Tahoma" charset="0"/>
                <a:ea typeface="ＭＳ Ｐゴシック" charset="0"/>
              </a:defRPr>
            </a:lvl9pPr>
          </a:lstStyle>
          <a:p>
            <a:pPr>
              <a:defRPr/>
            </a:pPr>
            <a:r>
              <a:rPr lang="en-US" dirty="0" smtClean="0"/>
              <a:t>Where are we? State-of-the-art Unsupervised Models for Open Types</a:t>
            </a:r>
            <a:endParaRPr lang="en-US"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346" y="4789661"/>
            <a:ext cx="1729784" cy="172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36</a:t>
            </a:fld>
            <a:endParaRPr lang="en-US" sz="1400" b="1" dirty="0">
              <a:solidFill>
                <a:srgbClr val="000000"/>
              </a:solidFill>
            </a:endParaRPr>
          </a:p>
        </p:txBody>
      </p:sp>
    </p:spTree>
    <p:extLst>
      <p:ext uri="{BB962C8B-B14F-4D97-AF65-F5344CB8AC3E}">
        <p14:creationId xmlns:p14="http://schemas.microsoft.com/office/powerpoint/2010/main" val="355973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4294967295"/>
          </p:nvPr>
        </p:nvSpPr>
        <p:spPr>
          <a:xfrm>
            <a:off x="533400" y="1066800"/>
            <a:ext cx="7924800" cy="4937125"/>
          </a:xfrm>
        </p:spPr>
        <p:txBody>
          <a:bodyPr/>
          <a:lstStyle/>
          <a:p>
            <a:pPr marL="381000" indent="-381000"/>
            <a:r>
              <a:rPr lang="en-US" altLang="zh-CN" sz="2800" dirty="0">
                <a:ea typeface="宋体" charset="-122"/>
              </a:rPr>
              <a:t>Staged classifiers</a:t>
            </a:r>
          </a:p>
          <a:p>
            <a:pPr marL="800100" lvl="1" indent="-342900"/>
            <a:r>
              <a:rPr lang="en-US" altLang="zh-CN" dirty="0">
                <a:ea typeface="宋体" charset="-122"/>
              </a:rPr>
              <a:t>Trigger Classifier</a:t>
            </a:r>
          </a:p>
          <a:p>
            <a:pPr marL="1219200" lvl="2" indent="-304800"/>
            <a:r>
              <a:rPr lang="en-US" altLang="zh-CN" dirty="0">
                <a:ea typeface="宋体" charset="-122"/>
              </a:rPr>
              <a:t>to distinguish event instances from non-events, to classify event instances by type</a:t>
            </a:r>
          </a:p>
          <a:p>
            <a:pPr marL="800100" lvl="1" indent="-342900"/>
            <a:r>
              <a:rPr lang="en-US" altLang="zh-CN" dirty="0">
                <a:ea typeface="宋体" charset="-122"/>
              </a:rPr>
              <a:t>Argument Classifier</a:t>
            </a:r>
          </a:p>
          <a:p>
            <a:pPr marL="1219200" lvl="2" indent="-304800"/>
            <a:r>
              <a:rPr lang="en-US" altLang="zh-CN" dirty="0">
                <a:ea typeface="宋体" charset="-122"/>
              </a:rPr>
              <a:t>to distinguish arguments from non-arguments</a:t>
            </a:r>
          </a:p>
          <a:p>
            <a:pPr marL="800100" lvl="1" indent="-342900"/>
            <a:r>
              <a:rPr lang="en-US" altLang="zh-CN" dirty="0">
                <a:ea typeface="宋体" charset="-122"/>
              </a:rPr>
              <a:t>Role Classifier</a:t>
            </a:r>
          </a:p>
          <a:p>
            <a:pPr marL="1219200" lvl="2" indent="-304800"/>
            <a:r>
              <a:rPr lang="en-US" altLang="zh-CN" dirty="0">
                <a:ea typeface="宋体" charset="-122"/>
              </a:rPr>
              <a:t>to classify arguments by argument role</a:t>
            </a:r>
          </a:p>
          <a:p>
            <a:pPr marL="800100" lvl="1" indent="-342900"/>
            <a:r>
              <a:rPr lang="en-US" altLang="zh-CN" dirty="0">
                <a:ea typeface="宋体" charset="-122"/>
              </a:rPr>
              <a:t>Reportable-Event Classifier</a:t>
            </a:r>
          </a:p>
          <a:p>
            <a:pPr marL="1219200" lvl="2" indent="-304800"/>
            <a:r>
              <a:rPr lang="en-US" altLang="zh-CN" dirty="0">
                <a:ea typeface="宋体" charset="-122"/>
              </a:rPr>
              <a:t>to determine whether there is a reportable event instance</a:t>
            </a:r>
          </a:p>
          <a:p>
            <a:pPr marL="381000" indent="-381000"/>
            <a:r>
              <a:rPr lang="en-US" altLang="zh-CN" dirty="0">
                <a:ea typeface="宋体" charset="-122"/>
              </a:rPr>
              <a:t>Can choose any supervised learning methods such as </a:t>
            </a:r>
            <a:r>
              <a:rPr lang="en-US" altLang="zh-CN" dirty="0" err="1">
                <a:ea typeface="宋体" charset="-122"/>
              </a:rPr>
              <a:t>MaxEnt</a:t>
            </a:r>
            <a:r>
              <a:rPr lang="en-US" altLang="zh-CN" dirty="0">
                <a:ea typeface="宋体" charset="-122"/>
              </a:rPr>
              <a:t> and SVMs</a:t>
            </a:r>
          </a:p>
        </p:txBody>
      </p:sp>
      <p:sp>
        <p:nvSpPr>
          <p:cNvPr id="2797572" name="Rectangle 4"/>
          <p:cNvSpPr>
            <a:spLocks noChangeArrowheads="1"/>
          </p:cNvSpPr>
          <p:nvPr/>
        </p:nvSpPr>
        <p:spPr bwMode="auto">
          <a:xfrm>
            <a:off x="5791200" y="55626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zh-CN" sz="1600" i="1">
                <a:ea typeface="宋体" charset="-122"/>
              </a:rPr>
              <a:t>(Ji and Grishman, 2008)</a:t>
            </a:r>
          </a:p>
        </p:txBody>
      </p:sp>
      <p:sp>
        <p:nvSpPr>
          <p:cNvPr id="5" name="Rectangle 3"/>
          <p:cNvSpPr txBox="1">
            <a:spLocks noChangeArrowheads="1"/>
          </p:cNvSpPr>
          <p:nvPr/>
        </p:nvSpPr>
        <p:spPr>
          <a:xfrm>
            <a:off x="228600" y="0"/>
            <a:ext cx="8229600" cy="1139825"/>
          </a:xfrm>
          <a:prstGeom prst="rect">
            <a:avLst/>
          </a:prstGeom>
          <a:noFill/>
          <a:ln/>
        </p:spPr>
        <p:txBody>
          <a:bodyPr/>
          <a:lstStyle>
            <a:lvl1pPr algn="ctr" rtl="0" eaLnBrk="1" fontAlgn="base" hangingPunct="1">
              <a:spcBef>
                <a:spcPct val="0"/>
              </a:spcBef>
              <a:spcAft>
                <a:spcPct val="0"/>
              </a:spcAft>
              <a:defRPr sz="4400" b="1">
                <a:solidFill>
                  <a:srgbClr val="170981"/>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2pPr>
            <a:lvl3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3pPr>
            <a:lvl4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4pPr>
            <a:lvl5pPr algn="ctr" rtl="0" eaLnBrk="1" fontAlgn="base" hangingPunct="1">
              <a:spcBef>
                <a:spcPct val="0"/>
              </a:spcBef>
              <a:spcAft>
                <a:spcPct val="0"/>
              </a:spcAft>
              <a:defRPr sz="4400" b="1">
                <a:solidFill>
                  <a:srgbClr val="170981"/>
                </a:solidFill>
                <a:latin typeface="Calibri" pitchFamily="34" charset="0"/>
                <a:ea typeface="MS PGothic" pitchFamily="34" charset="-128"/>
                <a:cs typeface="MS PGothic" charset="0"/>
              </a:defRPr>
            </a:lvl5pPr>
            <a:lvl6pPr marL="457200" algn="ctr" rtl="0" eaLnBrk="1" fontAlgn="base" hangingPunct="1">
              <a:spcBef>
                <a:spcPct val="0"/>
              </a:spcBef>
              <a:spcAft>
                <a:spcPct val="0"/>
              </a:spcAft>
              <a:defRPr sz="4400" b="1">
                <a:solidFill>
                  <a:srgbClr val="170981"/>
                </a:solidFill>
                <a:latin typeface="Calibri" pitchFamily="34" charset="0"/>
              </a:defRPr>
            </a:lvl6pPr>
            <a:lvl7pPr marL="914400" algn="ctr" rtl="0" eaLnBrk="1" fontAlgn="base" hangingPunct="1">
              <a:spcBef>
                <a:spcPct val="0"/>
              </a:spcBef>
              <a:spcAft>
                <a:spcPct val="0"/>
              </a:spcAft>
              <a:defRPr sz="4400" b="1">
                <a:solidFill>
                  <a:srgbClr val="170981"/>
                </a:solidFill>
                <a:latin typeface="Calibri" pitchFamily="34" charset="0"/>
              </a:defRPr>
            </a:lvl7pPr>
            <a:lvl8pPr marL="1371600" algn="ctr" rtl="0" eaLnBrk="1" fontAlgn="base" hangingPunct="1">
              <a:spcBef>
                <a:spcPct val="0"/>
              </a:spcBef>
              <a:spcAft>
                <a:spcPct val="0"/>
              </a:spcAft>
              <a:defRPr sz="4400" b="1">
                <a:solidFill>
                  <a:srgbClr val="170981"/>
                </a:solidFill>
                <a:latin typeface="Calibri" pitchFamily="34" charset="0"/>
              </a:defRPr>
            </a:lvl8pPr>
            <a:lvl9pPr marL="1828800" algn="ctr" rtl="0" eaLnBrk="1" fontAlgn="base" hangingPunct="1">
              <a:spcBef>
                <a:spcPct val="0"/>
              </a:spcBef>
              <a:spcAft>
                <a:spcPct val="0"/>
              </a:spcAft>
              <a:defRPr sz="4400" b="1">
                <a:solidFill>
                  <a:srgbClr val="170981"/>
                </a:solidFill>
                <a:latin typeface="Calibri" pitchFamily="34" charset="0"/>
              </a:defRPr>
            </a:lvl9pPr>
          </a:lstStyle>
          <a:p>
            <a:pPr algn="l" eaLnBrk="0" hangingPunct="0"/>
            <a:r>
              <a:rPr kumimoji="1" lang="en-US" altLang="zh-CN" sz="3200" b="0" dirty="0">
                <a:solidFill>
                  <a:srgbClr val="C00000"/>
                </a:solidFill>
                <a:latin typeface="Palatino Linotype"/>
                <a:cs typeface="Palatino Linotype"/>
              </a:rPr>
              <a:t>“Old” Days: Supervised Learning with Hand-</a:t>
            </a:r>
            <a:r>
              <a:rPr kumimoji="1" lang="en-US" altLang="zh-CN" sz="3200" b="0" dirty="0" err="1">
                <a:solidFill>
                  <a:srgbClr val="C00000"/>
                </a:solidFill>
                <a:latin typeface="Palatino Linotype"/>
                <a:cs typeface="Palatino Linotype"/>
              </a:rPr>
              <a:t>crafed</a:t>
            </a:r>
            <a:r>
              <a:rPr kumimoji="1" lang="en-US" altLang="zh-CN" sz="3200" b="0" dirty="0">
                <a:solidFill>
                  <a:srgbClr val="C00000"/>
                </a:solidFill>
                <a:latin typeface="Palatino Linotype"/>
                <a:cs typeface="Palatino Linotype"/>
              </a:rPr>
              <a:t> Features</a:t>
            </a:r>
          </a:p>
        </p:txBody>
      </p:sp>
    </p:spTree>
    <p:extLst>
      <p:ext uri="{BB962C8B-B14F-4D97-AF65-F5344CB8AC3E}">
        <p14:creationId xmlns:p14="http://schemas.microsoft.com/office/powerpoint/2010/main" val="27047513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03" name="Rectangle 3"/>
          <p:cNvSpPr>
            <a:spLocks noGrp="1" noChangeArrowheads="1"/>
          </p:cNvSpPr>
          <p:nvPr>
            <p:ph type="title"/>
          </p:nvPr>
        </p:nvSpPr>
        <p:spPr>
          <a:xfrm>
            <a:off x="914400" y="76200"/>
            <a:ext cx="8229600" cy="1139825"/>
          </a:xfrm>
          <a:noFill/>
          <a:ln/>
        </p:spPr>
        <p:txBody>
          <a:bodyPr>
            <a:normAutofit fontScale="90000"/>
          </a:bodyPr>
          <a:lstStyle/>
          <a:p>
            <a:r>
              <a:rPr kumimoji="1" lang="en-US" altLang="zh-CN" dirty="0" smtClean="0">
                <a:solidFill>
                  <a:schemeClr val="tx2"/>
                </a:solidFill>
              </a:rPr>
              <a:t>“Old” Days: Supervised Learning with Hand-</a:t>
            </a:r>
            <a:r>
              <a:rPr kumimoji="1" lang="en-US" altLang="zh-CN" dirty="0" err="1" smtClean="0">
                <a:solidFill>
                  <a:schemeClr val="tx2"/>
                </a:solidFill>
              </a:rPr>
              <a:t>crafed</a:t>
            </a:r>
            <a:r>
              <a:rPr kumimoji="1" lang="en-US" altLang="zh-CN" dirty="0" smtClean="0">
                <a:solidFill>
                  <a:schemeClr val="tx2"/>
                </a:solidFill>
              </a:rPr>
              <a:t> Features</a:t>
            </a:r>
            <a:endParaRPr kumimoji="1" lang="en-US" altLang="zh-CN" dirty="0">
              <a:solidFill>
                <a:schemeClr val="tx2"/>
              </a:solidFill>
            </a:endParaRPr>
          </a:p>
        </p:txBody>
      </p:sp>
      <p:sp>
        <p:nvSpPr>
          <p:cNvPr id="4"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38</a:t>
            </a:fld>
            <a:endParaRPr lang="en-US" sz="1400" b="1" dirty="0">
              <a:solidFill>
                <a:srgbClr val="000000"/>
              </a:solidFill>
            </a:endParaRPr>
          </a:p>
        </p:txBody>
      </p:sp>
      <p:pic>
        <p:nvPicPr>
          <p:cNvPr id="3" name="Picture 2"/>
          <p:cNvPicPr>
            <a:picLocks noChangeAspect="1"/>
          </p:cNvPicPr>
          <p:nvPr/>
        </p:nvPicPr>
        <p:blipFill>
          <a:blip r:embed="rId2"/>
          <a:stretch>
            <a:fillRect/>
          </a:stretch>
        </p:blipFill>
        <p:spPr>
          <a:xfrm>
            <a:off x="76200" y="1219200"/>
            <a:ext cx="9067800" cy="5541433"/>
          </a:xfrm>
          <a:prstGeom prst="rect">
            <a:avLst/>
          </a:prstGeom>
        </p:spPr>
      </p:pic>
    </p:spTree>
    <p:extLst>
      <p:ext uri="{BB962C8B-B14F-4D97-AF65-F5344CB8AC3E}">
        <p14:creationId xmlns:p14="http://schemas.microsoft.com/office/powerpoint/2010/main" val="1898168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4" name="直线箭头连接符 353"/>
          <p:cNvCxnSpPr/>
          <p:nvPr/>
        </p:nvCxnSpPr>
        <p:spPr>
          <a:xfrm>
            <a:off x="6643267" y="3022949"/>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55" name="直线箭头连接符 354"/>
          <p:cNvCxnSpPr/>
          <p:nvPr/>
        </p:nvCxnSpPr>
        <p:spPr>
          <a:xfrm>
            <a:off x="3480057" y="302044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56" name="直线箭头连接符 355"/>
          <p:cNvCxnSpPr/>
          <p:nvPr/>
        </p:nvCxnSpPr>
        <p:spPr>
          <a:xfrm>
            <a:off x="2780509" y="302044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57" name="直线箭头连接符 356"/>
          <p:cNvCxnSpPr/>
          <p:nvPr/>
        </p:nvCxnSpPr>
        <p:spPr>
          <a:xfrm>
            <a:off x="2079622" y="3008380"/>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58" name="直线箭头连接符 357"/>
          <p:cNvCxnSpPr/>
          <p:nvPr/>
        </p:nvCxnSpPr>
        <p:spPr>
          <a:xfrm>
            <a:off x="3172684" y="302044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59" name="直线箭头连接符 358"/>
          <p:cNvCxnSpPr/>
          <p:nvPr/>
        </p:nvCxnSpPr>
        <p:spPr>
          <a:xfrm>
            <a:off x="1373816" y="302044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60" name="直线箭头连接符 359"/>
          <p:cNvCxnSpPr/>
          <p:nvPr/>
        </p:nvCxnSpPr>
        <p:spPr>
          <a:xfrm rot="10800000">
            <a:off x="2050263" y="262844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62" name="直线箭头连接符 361"/>
          <p:cNvCxnSpPr/>
          <p:nvPr/>
        </p:nvCxnSpPr>
        <p:spPr>
          <a:xfrm flipH="1" flipV="1">
            <a:off x="1831838" y="3326007"/>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3" name="文本框 362"/>
          <p:cNvSpPr txBox="1"/>
          <p:nvPr/>
        </p:nvSpPr>
        <p:spPr>
          <a:xfrm>
            <a:off x="1560107" y="3983836"/>
            <a:ext cx="7064239" cy="246221"/>
          </a:xfrm>
          <a:prstGeom prst="rect">
            <a:avLst/>
          </a:prstGeom>
          <a:noFill/>
          <a:ln>
            <a:noFill/>
          </a:ln>
        </p:spPr>
        <p:txBody>
          <a:bodyPr wrap="square" rtlCol="0">
            <a:spAutoFit/>
          </a:bodyPr>
          <a:lstStyle/>
          <a:p>
            <a:pPr eaLnBrk="1" fontAlgn="auto" hangingPunct="1">
              <a:spcBef>
                <a:spcPts val="0"/>
              </a:spcBef>
              <a:spcAft>
                <a:spcPts val="0"/>
              </a:spcAft>
            </a:pPr>
            <a:r>
              <a:rPr lang="en-US" altLang="zh-CN" sz="1000" smtClean="0">
                <a:solidFill>
                  <a:prstClr val="black"/>
                </a:solidFill>
                <a:latin typeface="Times New Roman" charset="0"/>
                <a:ea typeface="Times New Roman" charset="0"/>
                <a:cs typeface="Times New Roman" charset="0"/>
              </a:rPr>
              <a:t>   </a:t>
            </a:r>
            <a:r>
              <a:rPr lang="en-US" altLang="zh-CN" sz="1000" smtClean="0">
                <a:solidFill>
                  <a:prstClr val="black"/>
                </a:solidFill>
                <a:latin typeface="Calibri"/>
                <a:ea typeface="宋体"/>
              </a:rPr>
              <a:t>The                   </a:t>
            </a:r>
            <a:r>
              <a:rPr lang="en-US" altLang="zh-CN" sz="1000" dirty="0">
                <a:solidFill>
                  <a:prstClr val="black"/>
                </a:solidFill>
                <a:latin typeface="Calibri"/>
                <a:ea typeface="宋体"/>
              </a:rPr>
              <a:t>European </a:t>
            </a:r>
            <a:r>
              <a:rPr lang="en-US" altLang="zh-CN" sz="1000" smtClean="0">
                <a:solidFill>
                  <a:prstClr val="black"/>
                </a:solidFill>
                <a:latin typeface="Calibri"/>
                <a:ea typeface="宋体"/>
              </a:rPr>
              <a:t>	  Unit </a:t>
            </a:r>
            <a:r>
              <a:rPr lang="en-US" altLang="zh-CN" sz="1000" dirty="0" smtClean="0">
                <a:solidFill>
                  <a:prstClr val="black"/>
                </a:solidFill>
                <a:latin typeface="Calibri"/>
                <a:ea typeface="宋体"/>
              </a:rPr>
              <a:t>	</a:t>
            </a:r>
            <a:r>
              <a:rPr lang="en-US" altLang="zh-CN" sz="1000" i="1" dirty="0" smtClean="0">
                <a:solidFill>
                  <a:srgbClr val="FF0000"/>
                </a:solidFill>
                <a:latin typeface="Calibri"/>
                <a:ea typeface="宋体"/>
              </a:rPr>
              <a:t>release</a:t>
            </a:r>
            <a:r>
              <a:rPr lang="en-US" altLang="zh-CN" sz="1000" dirty="0" smtClean="0">
                <a:solidFill>
                  <a:prstClr val="black"/>
                </a:solidFill>
                <a:latin typeface="Calibri"/>
                <a:ea typeface="宋体"/>
              </a:rPr>
              <a:t> </a:t>
            </a:r>
            <a:r>
              <a:rPr lang="en-US" altLang="zh-CN" sz="1000" smtClean="0">
                <a:solidFill>
                  <a:prstClr val="black"/>
                </a:solidFill>
                <a:latin typeface="Calibri"/>
                <a:ea typeface="宋体"/>
              </a:rPr>
              <a:t>	    20 	  million 	   euros         </a:t>
            </a:r>
            <a:r>
              <a:rPr lang="is-IS" altLang="zh-CN" sz="1000" dirty="0" smtClean="0">
                <a:solidFill>
                  <a:prstClr val="black"/>
                </a:solidFill>
                <a:latin typeface="Calibri"/>
                <a:ea typeface="宋体"/>
              </a:rPr>
              <a:t>…....       </a:t>
            </a:r>
            <a:r>
              <a:rPr lang="en-US" altLang="zh-CN" sz="1000" dirty="0" smtClean="0">
                <a:solidFill>
                  <a:prstClr val="black"/>
                </a:solidFill>
                <a:latin typeface="Calibri"/>
                <a:ea typeface="宋体"/>
              </a:rPr>
              <a:t>Iraq</a:t>
            </a:r>
            <a:r>
              <a:rPr lang="en-US" altLang="zh-CN" sz="1000" dirty="0">
                <a:solidFill>
                  <a:prstClr val="black"/>
                </a:solidFill>
                <a:latin typeface="Calibri"/>
                <a:ea typeface="宋体"/>
              </a:rPr>
              <a:t>. </a:t>
            </a:r>
            <a:endParaRPr kumimoji="1" lang="zh-CN" altLang="en-US" sz="1000" dirty="0">
              <a:solidFill>
                <a:prstClr val="black"/>
              </a:solidFill>
              <a:latin typeface="Calibri"/>
              <a:ea typeface="宋体"/>
            </a:endParaRPr>
          </a:p>
        </p:txBody>
      </p:sp>
      <p:grpSp>
        <p:nvGrpSpPr>
          <p:cNvPr id="365" name="组 364"/>
          <p:cNvGrpSpPr/>
          <p:nvPr/>
        </p:nvGrpSpPr>
        <p:grpSpPr>
          <a:xfrm>
            <a:off x="6065425" y="2119777"/>
            <a:ext cx="516000" cy="144000"/>
            <a:chOff x="4544401" y="4695511"/>
            <a:chExt cx="713400" cy="180000"/>
          </a:xfrm>
        </p:grpSpPr>
        <p:grpSp>
          <p:nvGrpSpPr>
            <p:cNvPr id="366" name="组 365"/>
            <p:cNvGrpSpPr>
              <a:grpSpLocks noChangeAspect="1"/>
            </p:cNvGrpSpPr>
            <p:nvPr/>
          </p:nvGrpSpPr>
          <p:grpSpPr>
            <a:xfrm>
              <a:off x="4544401" y="4695511"/>
              <a:ext cx="713400" cy="180000"/>
              <a:chOff x="2640331" y="3810000"/>
              <a:chExt cx="906018" cy="228600"/>
            </a:xfrm>
          </p:grpSpPr>
          <p:sp>
            <p:nvSpPr>
              <p:cNvPr id="368" name="可选流程 367"/>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69" name="椭圆 368"/>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70" name="椭圆 369"/>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71" name="椭圆 370"/>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67" name="椭圆 366"/>
            <p:cNvSpPr/>
            <p:nvPr/>
          </p:nvSpPr>
          <p:spPr>
            <a:xfrm>
              <a:off x="4577658" y="4727765"/>
              <a:ext cx="120001"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76" name="文本框 375"/>
          <p:cNvSpPr txBox="1"/>
          <p:nvPr/>
        </p:nvSpPr>
        <p:spPr>
          <a:xfrm>
            <a:off x="232987" y="2626263"/>
            <a:ext cx="1276026"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LSTM</a:t>
            </a:r>
            <a:r>
              <a:rPr kumimoji="1" lang="en-US" altLang="zh-CN" sz="1000" baseline="-25000" dirty="0" smtClean="0">
                <a:solidFill>
                  <a:prstClr val="black"/>
                </a:solidFill>
                <a:latin typeface="Times New Roman" charset="0"/>
                <a:ea typeface="Times New Roman" charset="0"/>
                <a:cs typeface="Times New Roman" charset="0"/>
              </a:rPr>
              <a:t>U</a:t>
            </a:r>
            <a:endParaRPr kumimoji="1" lang="zh-CN" altLang="en-US" sz="1200" baseline="-25000" dirty="0">
              <a:solidFill>
                <a:prstClr val="black"/>
              </a:solidFill>
              <a:latin typeface="Times New Roman" charset="0"/>
              <a:ea typeface="Times New Roman" charset="0"/>
              <a:cs typeface="Times New Roman" charset="0"/>
            </a:endParaRPr>
          </a:p>
        </p:txBody>
      </p:sp>
      <p:sp>
        <p:nvSpPr>
          <p:cNvPr id="377" name="文本框 376"/>
          <p:cNvSpPr txBox="1"/>
          <p:nvPr/>
        </p:nvSpPr>
        <p:spPr>
          <a:xfrm>
            <a:off x="228600" y="3158307"/>
            <a:ext cx="1464404"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LSTM</a:t>
            </a:r>
            <a:r>
              <a:rPr kumimoji="1" lang="en-US" altLang="zh-CN" sz="1000" baseline="-25000" dirty="0" smtClean="0">
                <a:solidFill>
                  <a:prstClr val="black"/>
                </a:solidFill>
                <a:latin typeface="Times New Roman" charset="0"/>
                <a:ea typeface="Times New Roman" charset="0"/>
                <a:cs typeface="Times New Roman" charset="0"/>
              </a:rPr>
              <a:t>L</a:t>
            </a:r>
            <a:endParaRPr kumimoji="1" lang="zh-CN" altLang="en-US" sz="1200" baseline="-25000" dirty="0">
              <a:solidFill>
                <a:prstClr val="black"/>
              </a:solidFill>
              <a:latin typeface="Times New Roman" charset="0"/>
              <a:ea typeface="Times New Roman" charset="0"/>
              <a:cs typeface="Times New Roman" charset="0"/>
            </a:endParaRPr>
          </a:p>
        </p:txBody>
      </p:sp>
      <p:sp>
        <p:nvSpPr>
          <p:cNvPr id="378" name="文本框 377"/>
          <p:cNvSpPr txBox="1"/>
          <p:nvPr/>
        </p:nvSpPr>
        <p:spPr>
          <a:xfrm>
            <a:off x="244648" y="3637534"/>
            <a:ext cx="1464404"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Look up</a:t>
            </a:r>
            <a:endParaRPr kumimoji="1" lang="zh-CN" altLang="en-US" sz="1000" dirty="0">
              <a:solidFill>
                <a:prstClr val="black"/>
              </a:solidFill>
              <a:latin typeface="Times New Roman" charset="0"/>
              <a:ea typeface="Times New Roman" charset="0"/>
              <a:cs typeface="Times New Roman" charset="0"/>
            </a:endParaRPr>
          </a:p>
        </p:txBody>
      </p:sp>
      <p:sp>
        <p:nvSpPr>
          <p:cNvPr id="379" name="文本框 378"/>
          <p:cNvSpPr txBox="1"/>
          <p:nvPr/>
        </p:nvSpPr>
        <p:spPr>
          <a:xfrm>
            <a:off x="6316339" y="1922547"/>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L</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sp>
        <p:nvSpPr>
          <p:cNvPr id="380" name="文本框 379"/>
          <p:cNvSpPr txBox="1"/>
          <p:nvPr/>
        </p:nvSpPr>
        <p:spPr>
          <a:xfrm>
            <a:off x="6028030" y="1918874"/>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U</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sp>
        <p:nvSpPr>
          <p:cNvPr id="394" name="文本框 393"/>
          <p:cNvSpPr txBox="1"/>
          <p:nvPr/>
        </p:nvSpPr>
        <p:spPr>
          <a:xfrm>
            <a:off x="236243" y="1943338"/>
            <a:ext cx="986433" cy="400110"/>
          </a:xfrm>
          <a:prstGeom prst="rect">
            <a:avLst/>
          </a:prstGeom>
          <a:noFill/>
        </p:spPr>
        <p:txBody>
          <a:bodyPr wrap="square" rtlCol="0">
            <a:spAutoFit/>
          </a:bodyPr>
          <a:lstStyle/>
          <a:p>
            <a:pPr eaLnBrk="1" fontAlgn="auto" hangingPunct="1">
              <a:spcBef>
                <a:spcPts val="0"/>
              </a:spcBef>
              <a:spcAft>
                <a:spcPts val="0"/>
              </a:spcAft>
            </a:pPr>
            <a:r>
              <a:rPr lang="en-US" altLang="zh-CN" sz="1000" dirty="0" smtClean="0">
                <a:solidFill>
                  <a:prstClr val="black"/>
                </a:solidFill>
                <a:latin typeface="Calibri"/>
                <a:ea typeface="宋体"/>
              </a:rPr>
              <a:t>Word </a:t>
            </a:r>
          </a:p>
          <a:p>
            <a:pPr eaLnBrk="1" fontAlgn="auto" hangingPunct="1">
              <a:spcBef>
                <a:spcPts val="0"/>
              </a:spcBef>
              <a:spcAft>
                <a:spcPts val="0"/>
              </a:spcAft>
            </a:pPr>
            <a:r>
              <a:rPr lang="en-US" altLang="zh-CN" sz="1000" dirty="0">
                <a:solidFill>
                  <a:prstClr val="black"/>
                </a:solidFill>
                <a:latin typeface="Calibri"/>
                <a:ea typeface="宋体"/>
              </a:rPr>
              <a:t>R</a:t>
            </a:r>
            <a:r>
              <a:rPr lang="en-US" altLang="zh-CN" sz="1000" dirty="0" smtClean="0">
                <a:solidFill>
                  <a:prstClr val="black"/>
                </a:solidFill>
                <a:latin typeface="Calibri"/>
                <a:ea typeface="宋体"/>
              </a:rPr>
              <a:t>epresentation</a:t>
            </a:r>
            <a:endParaRPr kumimoji="1" lang="zh-CN" altLang="en-US" sz="1000" dirty="0">
              <a:solidFill>
                <a:prstClr val="black"/>
              </a:solidFill>
              <a:latin typeface="Times New Roman" charset="0"/>
              <a:ea typeface="Times New Roman" charset="0"/>
              <a:cs typeface="Times New Roman" charset="0"/>
            </a:endParaRPr>
          </a:p>
        </p:txBody>
      </p:sp>
      <p:grpSp>
        <p:nvGrpSpPr>
          <p:cNvPr id="402" name="组 401"/>
          <p:cNvGrpSpPr>
            <a:grpSpLocks noChangeAspect="1"/>
          </p:cNvGrpSpPr>
          <p:nvPr/>
        </p:nvGrpSpPr>
        <p:grpSpPr>
          <a:xfrm rot="5400000">
            <a:off x="1621271" y="3702544"/>
            <a:ext cx="324000" cy="108000"/>
            <a:chOff x="2819402" y="3810000"/>
            <a:chExt cx="685801" cy="228600"/>
          </a:xfrm>
        </p:grpSpPr>
        <p:sp>
          <p:nvSpPr>
            <p:cNvPr id="403" name="可选流程 402"/>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04" name="椭圆 403"/>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05" name="椭圆 404"/>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06" name="椭圆 405"/>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07" name="矩形 406"/>
          <p:cNvSpPr/>
          <p:nvPr/>
        </p:nvSpPr>
        <p:spPr>
          <a:xfrm>
            <a:off x="1358162" y="3200031"/>
            <a:ext cx="486698" cy="239301"/>
          </a:xfrm>
          <a:prstGeom prst="rect">
            <a:avLst/>
          </a:prstGeom>
          <a:solidFill>
            <a:schemeClr val="bg1"/>
          </a:solid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08" name="组 407"/>
          <p:cNvGrpSpPr/>
          <p:nvPr/>
        </p:nvGrpSpPr>
        <p:grpSpPr>
          <a:xfrm rot="5400000">
            <a:off x="1904681" y="3244710"/>
            <a:ext cx="270000" cy="144000"/>
            <a:chOff x="4544404" y="4695511"/>
            <a:chExt cx="373291" cy="180000"/>
          </a:xfrm>
        </p:grpSpPr>
        <p:grpSp>
          <p:nvGrpSpPr>
            <p:cNvPr id="409" name="组 408"/>
            <p:cNvGrpSpPr>
              <a:grpSpLocks noChangeAspect="1"/>
            </p:cNvGrpSpPr>
            <p:nvPr/>
          </p:nvGrpSpPr>
          <p:grpSpPr>
            <a:xfrm>
              <a:off x="4544404" y="4695511"/>
              <a:ext cx="373291" cy="180000"/>
              <a:chOff x="2640331" y="3810000"/>
              <a:chExt cx="474079" cy="228600"/>
            </a:xfrm>
          </p:grpSpPr>
          <p:sp>
            <p:nvSpPr>
              <p:cNvPr id="411" name="可选流程 410"/>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12" name="椭圆 411"/>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10" name="椭圆 409"/>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13" name="直线箭头连接符 412"/>
          <p:cNvCxnSpPr/>
          <p:nvPr/>
        </p:nvCxnSpPr>
        <p:spPr>
          <a:xfrm flipH="1" flipV="1">
            <a:off x="2111681" y="3322272"/>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4" name="直线箭头连接符 413"/>
          <p:cNvCxnSpPr/>
          <p:nvPr/>
        </p:nvCxnSpPr>
        <p:spPr>
          <a:xfrm>
            <a:off x="3048570" y="3004645"/>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15" name="直线箭头连接符 414"/>
          <p:cNvCxnSpPr/>
          <p:nvPr/>
        </p:nvCxnSpPr>
        <p:spPr>
          <a:xfrm>
            <a:off x="2342764" y="3016709"/>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16" name="直线箭头连接符 415"/>
          <p:cNvCxnSpPr/>
          <p:nvPr/>
        </p:nvCxnSpPr>
        <p:spPr>
          <a:xfrm flipH="1" flipV="1">
            <a:off x="2730577" y="3315461"/>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7" name="矩形 416"/>
          <p:cNvSpPr/>
          <p:nvPr/>
        </p:nvSpPr>
        <p:spPr>
          <a:xfrm>
            <a:off x="2245143" y="3196018"/>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18" name="组 417"/>
          <p:cNvGrpSpPr/>
          <p:nvPr/>
        </p:nvGrpSpPr>
        <p:grpSpPr>
          <a:xfrm rot="5400000">
            <a:off x="2824494" y="3239711"/>
            <a:ext cx="270000" cy="144000"/>
            <a:chOff x="4544404" y="4695511"/>
            <a:chExt cx="373291" cy="180000"/>
          </a:xfrm>
        </p:grpSpPr>
        <p:grpSp>
          <p:nvGrpSpPr>
            <p:cNvPr id="419" name="组 418"/>
            <p:cNvGrpSpPr>
              <a:grpSpLocks noChangeAspect="1"/>
            </p:cNvGrpSpPr>
            <p:nvPr/>
          </p:nvGrpSpPr>
          <p:grpSpPr>
            <a:xfrm>
              <a:off x="4544404" y="4695511"/>
              <a:ext cx="373291" cy="180000"/>
              <a:chOff x="2640331" y="3810000"/>
              <a:chExt cx="474079" cy="228600"/>
            </a:xfrm>
          </p:grpSpPr>
          <p:sp>
            <p:nvSpPr>
              <p:cNvPr id="421" name="可选流程 420"/>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22" name="椭圆 421"/>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20" name="椭圆 419"/>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23" name="直线箭头连接符 422"/>
          <p:cNvCxnSpPr/>
          <p:nvPr/>
        </p:nvCxnSpPr>
        <p:spPr>
          <a:xfrm flipH="1" flipV="1">
            <a:off x="3048570" y="3322272"/>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4" name="直线箭头连接符 423"/>
          <p:cNvCxnSpPr/>
          <p:nvPr/>
        </p:nvCxnSpPr>
        <p:spPr>
          <a:xfrm>
            <a:off x="4021463" y="3004645"/>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25" name="直线箭头连接符 424"/>
          <p:cNvCxnSpPr/>
          <p:nvPr/>
        </p:nvCxnSpPr>
        <p:spPr>
          <a:xfrm>
            <a:off x="3315657" y="3016709"/>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26" name="直线箭头连接符 425"/>
          <p:cNvCxnSpPr/>
          <p:nvPr/>
        </p:nvCxnSpPr>
        <p:spPr>
          <a:xfrm flipH="1" flipV="1">
            <a:off x="3677027" y="3322272"/>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7" name="矩形 426"/>
          <p:cNvSpPr/>
          <p:nvPr/>
        </p:nvSpPr>
        <p:spPr>
          <a:xfrm>
            <a:off x="3190329" y="3197159"/>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28" name="组 427"/>
          <p:cNvGrpSpPr/>
          <p:nvPr/>
        </p:nvGrpSpPr>
        <p:grpSpPr>
          <a:xfrm rot="5400000">
            <a:off x="3769038" y="3239711"/>
            <a:ext cx="270000" cy="144000"/>
            <a:chOff x="4544404" y="4695511"/>
            <a:chExt cx="373291" cy="180000"/>
          </a:xfrm>
        </p:grpSpPr>
        <p:grpSp>
          <p:nvGrpSpPr>
            <p:cNvPr id="429" name="组 428"/>
            <p:cNvGrpSpPr>
              <a:grpSpLocks noChangeAspect="1"/>
            </p:cNvGrpSpPr>
            <p:nvPr/>
          </p:nvGrpSpPr>
          <p:grpSpPr>
            <a:xfrm>
              <a:off x="4544404" y="4695511"/>
              <a:ext cx="373291" cy="180000"/>
              <a:chOff x="2640331" y="3810000"/>
              <a:chExt cx="474079" cy="228600"/>
            </a:xfrm>
          </p:grpSpPr>
          <p:sp>
            <p:nvSpPr>
              <p:cNvPr id="431" name="可选流程 430"/>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32" name="椭圆 431"/>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30" name="椭圆 429"/>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33" name="直线箭头连接符 432"/>
          <p:cNvCxnSpPr/>
          <p:nvPr/>
        </p:nvCxnSpPr>
        <p:spPr>
          <a:xfrm flipH="1" flipV="1">
            <a:off x="3971409" y="3322272"/>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4" name="直线箭头连接符 433"/>
          <p:cNvCxnSpPr/>
          <p:nvPr/>
        </p:nvCxnSpPr>
        <p:spPr>
          <a:xfrm>
            <a:off x="4990411" y="301154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35" name="直线箭头连接符 434"/>
          <p:cNvCxnSpPr/>
          <p:nvPr/>
        </p:nvCxnSpPr>
        <p:spPr>
          <a:xfrm>
            <a:off x="4284605" y="3023607"/>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36" name="直线箭头连接符 435"/>
          <p:cNvCxnSpPr/>
          <p:nvPr/>
        </p:nvCxnSpPr>
        <p:spPr>
          <a:xfrm flipH="1" flipV="1">
            <a:off x="4621906" y="3306966"/>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37" name="矩形 436"/>
          <p:cNvSpPr/>
          <p:nvPr/>
        </p:nvSpPr>
        <p:spPr>
          <a:xfrm>
            <a:off x="4127684" y="3189193"/>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38" name="组 437"/>
          <p:cNvGrpSpPr/>
          <p:nvPr/>
        </p:nvGrpSpPr>
        <p:grpSpPr>
          <a:xfrm rot="5400000">
            <a:off x="4705916" y="3234966"/>
            <a:ext cx="270000" cy="144000"/>
            <a:chOff x="4544404" y="4695511"/>
            <a:chExt cx="373291" cy="180000"/>
          </a:xfrm>
        </p:grpSpPr>
        <p:grpSp>
          <p:nvGrpSpPr>
            <p:cNvPr id="439" name="组 438"/>
            <p:cNvGrpSpPr>
              <a:grpSpLocks noChangeAspect="1"/>
            </p:cNvGrpSpPr>
            <p:nvPr/>
          </p:nvGrpSpPr>
          <p:grpSpPr>
            <a:xfrm>
              <a:off x="4544404" y="4695511"/>
              <a:ext cx="373291" cy="180000"/>
              <a:chOff x="2640331" y="3810000"/>
              <a:chExt cx="474079" cy="228600"/>
            </a:xfrm>
          </p:grpSpPr>
          <p:sp>
            <p:nvSpPr>
              <p:cNvPr id="441" name="可选流程 440"/>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42" name="椭圆 441"/>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40" name="椭圆 439"/>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43" name="直线箭头连接符 442"/>
          <p:cNvCxnSpPr/>
          <p:nvPr/>
        </p:nvCxnSpPr>
        <p:spPr>
          <a:xfrm>
            <a:off x="6740152" y="2999900"/>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44" name="直线箭头连接符 443"/>
          <p:cNvCxnSpPr/>
          <p:nvPr/>
        </p:nvCxnSpPr>
        <p:spPr>
          <a:xfrm>
            <a:off x="6034346" y="301196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45" name="直线箭头连接符 444"/>
          <p:cNvCxnSpPr/>
          <p:nvPr/>
        </p:nvCxnSpPr>
        <p:spPr>
          <a:xfrm flipH="1" flipV="1">
            <a:off x="6492368" y="3317527"/>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46" name="矩形 445"/>
          <p:cNvSpPr/>
          <p:nvPr/>
        </p:nvSpPr>
        <p:spPr>
          <a:xfrm>
            <a:off x="6018692" y="3191551"/>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47" name="组 446"/>
          <p:cNvGrpSpPr/>
          <p:nvPr/>
        </p:nvGrpSpPr>
        <p:grpSpPr>
          <a:xfrm rot="5400000">
            <a:off x="6590513" y="3234966"/>
            <a:ext cx="270000" cy="144000"/>
            <a:chOff x="4544404" y="4695511"/>
            <a:chExt cx="373291" cy="180000"/>
          </a:xfrm>
        </p:grpSpPr>
        <p:grpSp>
          <p:nvGrpSpPr>
            <p:cNvPr id="448" name="组 447"/>
            <p:cNvGrpSpPr>
              <a:grpSpLocks noChangeAspect="1"/>
            </p:cNvGrpSpPr>
            <p:nvPr/>
          </p:nvGrpSpPr>
          <p:grpSpPr>
            <a:xfrm>
              <a:off x="4544404" y="4695511"/>
              <a:ext cx="373291" cy="180000"/>
              <a:chOff x="2640331" y="3810000"/>
              <a:chExt cx="474079" cy="228600"/>
            </a:xfrm>
          </p:grpSpPr>
          <p:sp>
            <p:nvSpPr>
              <p:cNvPr id="450" name="可选流程 449"/>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51" name="椭圆 450"/>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49" name="椭圆 448"/>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52" name="直线箭头连接符 451"/>
          <p:cNvCxnSpPr/>
          <p:nvPr/>
        </p:nvCxnSpPr>
        <p:spPr>
          <a:xfrm flipH="1" flipV="1">
            <a:off x="6797513" y="3317527"/>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3" name="直线箭头连接符 452"/>
          <p:cNvCxnSpPr/>
          <p:nvPr/>
        </p:nvCxnSpPr>
        <p:spPr>
          <a:xfrm>
            <a:off x="7706816" y="3000152"/>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54" name="直线箭头连接符 453"/>
          <p:cNvCxnSpPr/>
          <p:nvPr/>
        </p:nvCxnSpPr>
        <p:spPr>
          <a:xfrm>
            <a:off x="7001010" y="3012216"/>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55" name="直线箭头连接符 454"/>
          <p:cNvCxnSpPr/>
          <p:nvPr/>
        </p:nvCxnSpPr>
        <p:spPr>
          <a:xfrm flipH="1" flipV="1">
            <a:off x="7413641" y="3317747"/>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56" name="矩形 455"/>
          <p:cNvSpPr/>
          <p:nvPr/>
        </p:nvSpPr>
        <p:spPr>
          <a:xfrm>
            <a:off x="6933829" y="3183621"/>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57" name="组 456"/>
          <p:cNvGrpSpPr/>
          <p:nvPr/>
        </p:nvGrpSpPr>
        <p:grpSpPr>
          <a:xfrm rot="5400000">
            <a:off x="7511786" y="3235186"/>
            <a:ext cx="270000" cy="144000"/>
            <a:chOff x="4544404" y="4695511"/>
            <a:chExt cx="373291" cy="180000"/>
          </a:xfrm>
        </p:grpSpPr>
        <p:grpSp>
          <p:nvGrpSpPr>
            <p:cNvPr id="458" name="组 457"/>
            <p:cNvGrpSpPr>
              <a:grpSpLocks noChangeAspect="1"/>
            </p:cNvGrpSpPr>
            <p:nvPr/>
          </p:nvGrpSpPr>
          <p:grpSpPr>
            <a:xfrm>
              <a:off x="4544404" y="4695511"/>
              <a:ext cx="373291" cy="180000"/>
              <a:chOff x="2640331" y="3810000"/>
              <a:chExt cx="474079" cy="228600"/>
            </a:xfrm>
          </p:grpSpPr>
          <p:sp>
            <p:nvSpPr>
              <p:cNvPr id="460" name="可选流程 459"/>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61" name="椭圆 460"/>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59" name="椭圆 458"/>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62" name="直线箭头连接符 461"/>
          <p:cNvCxnSpPr/>
          <p:nvPr/>
        </p:nvCxnSpPr>
        <p:spPr>
          <a:xfrm>
            <a:off x="6935390" y="2606458"/>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63" name="直线箭头连接符 462"/>
          <p:cNvCxnSpPr/>
          <p:nvPr/>
        </p:nvCxnSpPr>
        <p:spPr>
          <a:xfrm>
            <a:off x="3772180" y="260395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64" name="直线箭头连接符 463"/>
          <p:cNvCxnSpPr/>
          <p:nvPr/>
        </p:nvCxnSpPr>
        <p:spPr>
          <a:xfrm>
            <a:off x="3072632" y="260395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66" name="直线箭头连接符 465"/>
          <p:cNvCxnSpPr/>
          <p:nvPr/>
        </p:nvCxnSpPr>
        <p:spPr>
          <a:xfrm>
            <a:off x="3464807" y="260395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67" name="直线箭头连接符 466"/>
          <p:cNvCxnSpPr/>
          <p:nvPr/>
        </p:nvCxnSpPr>
        <p:spPr>
          <a:xfrm>
            <a:off x="1665939" y="260395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68" name="直线箭头连接符 467"/>
          <p:cNvCxnSpPr/>
          <p:nvPr/>
        </p:nvCxnSpPr>
        <p:spPr>
          <a:xfrm flipH="1" flipV="1">
            <a:off x="2216165" y="2788530"/>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9" name="矩形 468"/>
          <p:cNvSpPr/>
          <p:nvPr/>
        </p:nvSpPr>
        <p:spPr>
          <a:xfrm>
            <a:off x="1734436" y="2662465"/>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r>
              <a:rPr kumimoji="1" lang="en-US" altLang="zh-CN" sz="800" baseline="-25000" dirty="0" smtClean="0">
                <a:solidFill>
                  <a:prstClr val="black"/>
                </a:solidFill>
                <a:latin typeface="Times New Roman" charset="0"/>
                <a:ea typeface="Times New Roman" charset="0"/>
                <a:cs typeface="Times New Roman" charset="0"/>
              </a:rPr>
              <a:t>U</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70" name="组 469"/>
          <p:cNvGrpSpPr/>
          <p:nvPr/>
        </p:nvGrpSpPr>
        <p:grpSpPr>
          <a:xfrm rot="5400000">
            <a:off x="2306661" y="2717601"/>
            <a:ext cx="270000" cy="144000"/>
            <a:chOff x="4544404" y="4695511"/>
            <a:chExt cx="373291" cy="180000"/>
          </a:xfrm>
        </p:grpSpPr>
        <p:grpSp>
          <p:nvGrpSpPr>
            <p:cNvPr id="471" name="组 470"/>
            <p:cNvGrpSpPr>
              <a:grpSpLocks noChangeAspect="1"/>
            </p:cNvGrpSpPr>
            <p:nvPr/>
          </p:nvGrpSpPr>
          <p:grpSpPr>
            <a:xfrm>
              <a:off x="4544404" y="4695511"/>
              <a:ext cx="373291" cy="180000"/>
              <a:chOff x="2640331" y="3810000"/>
              <a:chExt cx="474079" cy="228600"/>
            </a:xfrm>
          </p:grpSpPr>
          <p:sp>
            <p:nvSpPr>
              <p:cNvPr id="473" name="可选流程 47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74" name="椭圆 473"/>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72" name="椭圆 471"/>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75" name="直线箭头连接符 474"/>
          <p:cNvCxnSpPr/>
          <p:nvPr/>
        </p:nvCxnSpPr>
        <p:spPr>
          <a:xfrm flipH="1" flipV="1">
            <a:off x="2533605" y="2788530"/>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7" name="直线箭头连接符 476"/>
          <p:cNvCxnSpPr/>
          <p:nvPr/>
        </p:nvCxnSpPr>
        <p:spPr>
          <a:xfrm>
            <a:off x="2634887" y="2600218"/>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78" name="直线箭头连接符 477"/>
          <p:cNvCxnSpPr/>
          <p:nvPr/>
        </p:nvCxnSpPr>
        <p:spPr>
          <a:xfrm flipH="1" flipV="1">
            <a:off x="3165132" y="2788530"/>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79" name="矩形 478"/>
          <p:cNvSpPr/>
          <p:nvPr/>
        </p:nvSpPr>
        <p:spPr>
          <a:xfrm>
            <a:off x="2687731" y="2665508"/>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80" name="组 479"/>
          <p:cNvGrpSpPr/>
          <p:nvPr/>
        </p:nvGrpSpPr>
        <p:grpSpPr>
          <a:xfrm rot="5400000">
            <a:off x="3264996" y="2713326"/>
            <a:ext cx="270000" cy="144000"/>
            <a:chOff x="4544404" y="4695511"/>
            <a:chExt cx="373291" cy="180000"/>
          </a:xfrm>
        </p:grpSpPr>
        <p:grpSp>
          <p:nvGrpSpPr>
            <p:cNvPr id="481" name="组 480"/>
            <p:cNvGrpSpPr>
              <a:grpSpLocks noChangeAspect="1"/>
            </p:cNvGrpSpPr>
            <p:nvPr/>
          </p:nvGrpSpPr>
          <p:grpSpPr>
            <a:xfrm>
              <a:off x="4544404" y="4695511"/>
              <a:ext cx="373291" cy="180000"/>
              <a:chOff x="2640331" y="3810000"/>
              <a:chExt cx="474079" cy="228600"/>
            </a:xfrm>
          </p:grpSpPr>
          <p:sp>
            <p:nvSpPr>
              <p:cNvPr id="483" name="可选流程 48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84" name="椭圆 483"/>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82" name="椭圆 481"/>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85" name="直线箭头连接符 484"/>
          <p:cNvCxnSpPr/>
          <p:nvPr/>
        </p:nvCxnSpPr>
        <p:spPr>
          <a:xfrm flipH="1" flipV="1">
            <a:off x="3463861" y="2788530"/>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6" name="直线箭头连接符 485"/>
          <p:cNvCxnSpPr/>
          <p:nvPr/>
        </p:nvCxnSpPr>
        <p:spPr>
          <a:xfrm>
            <a:off x="4313586" y="258815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87" name="直线箭头连接符 486"/>
          <p:cNvCxnSpPr/>
          <p:nvPr/>
        </p:nvCxnSpPr>
        <p:spPr>
          <a:xfrm>
            <a:off x="3607780" y="2600218"/>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88" name="直线箭头连接符 487"/>
          <p:cNvCxnSpPr/>
          <p:nvPr/>
        </p:nvCxnSpPr>
        <p:spPr>
          <a:xfrm flipH="1" flipV="1">
            <a:off x="4090107" y="2782163"/>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9" name="矩形 488"/>
          <p:cNvSpPr/>
          <p:nvPr/>
        </p:nvSpPr>
        <p:spPr>
          <a:xfrm>
            <a:off x="3610705" y="2662466"/>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490" name="组 489"/>
          <p:cNvGrpSpPr/>
          <p:nvPr/>
        </p:nvGrpSpPr>
        <p:grpSpPr>
          <a:xfrm rot="5400000">
            <a:off x="4171107" y="2709112"/>
            <a:ext cx="270000" cy="144000"/>
            <a:chOff x="4544404" y="4695511"/>
            <a:chExt cx="373291" cy="180000"/>
          </a:xfrm>
        </p:grpSpPr>
        <p:grpSp>
          <p:nvGrpSpPr>
            <p:cNvPr id="491" name="组 490"/>
            <p:cNvGrpSpPr>
              <a:grpSpLocks noChangeAspect="1"/>
            </p:cNvGrpSpPr>
            <p:nvPr/>
          </p:nvGrpSpPr>
          <p:grpSpPr>
            <a:xfrm>
              <a:off x="4544404" y="4695511"/>
              <a:ext cx="373291" cy="180000"/>
              <a:chOff x="2640331" y="3810000"/>
              <a:chExt cx="474079" cy="228600"/>
            </a:xfrm>
          </p:grpSpPr>
          <p:sp>
            <p:nvSpPr>
              <p:cNvPr id="493" name="可选流程 49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94" name="椭圆 493"/>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92" name="椭圆 491"/>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495" name="直线箭头连接符 494"/>
          <p:cNvCxnSpPr/>
          <p:nvPr/>
        </p:nvCxnSpPr>
        <p:spPr>
          <a:xfrm flipH="1" flipV="1">
            <a:off x="4359134" y="2775207"/>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7" name="直线箭头连接符 496"/>
          <p:cNvCxnSpPr/>
          <p:nvPr/>
        </p:nvCxnSpPr>
        <p:spPr>
          <a:xfrm>
            <a:off x="4576728" y="2607116"/>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98" name="直线箭头连接符 497"/>
          <p:cNvCxnSpPr/>
          <p:nvPr/>
        </p:nvCxnSpPr>
        <p:spPr>
          <a:xfrm>
            <a:off x="7831307" y="2583409"/>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499" name="直线箭头连接符 498"/>
          <p:cNvCxnSpPr/>
          <p:nvPr/>
        </p:nvCxnSpPr>
        <p:spPr>
          <a:xfrm>
            <a:off x="6326469" y="259547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00" name="直线箭头连接符 499"/>
          <p:cNvCxnSpPr/>
          <p:nvPr/>
        </p:nvCxnSpPr>
        <p:spPr>
          <a:xfrm flipH="1" flipV="1">
            <a:off x="7701783" y="2768007"/>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01" name="组 500"/>
          <p:cNvGrpSpPr/>
          <p:nvPr/>
        </p:nvGrpSpPr>
        <p:grpSpPr>
          <a:xfrm rot="5400000">
            <a:off x="7794091" y="2709112"/>
            <a:ext cx="270000" cy="144000"/>
            <a:chOff x="4544404" y="4695511"/>
            <a:chExt cx="373291" cy="180000"/>
          </a:xfrm>
        </p:grpSpPr>
        <p:grpSp>
          <p:nvGrpSpPr>
            <p:cNvPr id="502" name="组 501"/>
            <p:cNvGrpSpPr>
              <a:grpSpLocks noChangeAspect="1"/>
            </p:cNvGrpSpPr>
            <p:nvPr/>
          </p:nvGrpSpPr>
          <p:grpSpPr>
            <a:xfrm>
              <a:off x="4544404" y="4695511"/>
              <a:ext cx="373291" cy="180000"/>
              <a:chOff x="2640331" y="3810000"/>
              <a:chExt cx="474079" cy="228600"/>
            </a:xfrm>
          </p:grpSpPr>
          <p:sp>
            <p:nvSpPr>
              <p:cNvPr id="504" name="可选流程 503"/>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05" name="椭圆 504"/>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503" name="椭圆 502"/>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506" name="直线箭头连接符 505"/>
          <p:cNvCxnSpPr/>
          <p:nvPr/>
        </p:nvCxnSpPr>
        <p:spPr>
          <a:xfrm flipH="1" flipV="1">
            <a:off x="7982118" y="2768007"/>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7" name="直线箭头连接符 506"/>
          <p:cNvCxnSpPr/>
          <p:nvPr/>
        </p:nvCxnSpPr>
        <p:spPr>
          <a:xfrm>
            <a:off x="8018810" y="2583661"/>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08" name="直线箭头连接符 507"/>
          <p:cNvCxnSpPr/>
          <p:nvPr/>
        </p:nvCxnSpPr>
        <p:spPr>
          <a:xfrm>
            <a:off x="8092165" y="2595725"/>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sp>
        <p:nvSpPr>
          <p:cNvPr id="509" name="矩形 508"/>
          <p:cNvSpPr/>
          <p:nvPr/>
        </p:nvSpPr>
        <p:spPr>
          <a:xfrm>
            <a:off x="8126118" y="2647959"/>
            <a:ext cx="486698" cy="239301"/>
          </a:xfrm>
          <a:prstGeom prst="rect">
            <a:avLst/>
          </a:prstGeom>
          <a:no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510" name="组 509"/>
          <p:cNvGrpSpPr/>
          <p:nvPr/>
        </p:nvGrpSpPr>
        <p:grpSpPr>
          <a:xfrm rot="5400000">
            <a:off x="1365422" y="2718831"/>
            <a:ext cx="270000" cy="144000"/>
            <a:chOff x="4544404" y="4695511"/>
            <a:chExt cx="373291" cy="180000"/>
          </a:xfrm>
        </p:grpSpPr>
        <p:grpSp>
          <p:nvGrpSpPr>
            <p:cNvPr id="511" name="组 510"/>
            <p:cNvGrpSpPr>
              <a:grpSpLocks noChangeAspect="1"/>
            </p:cNvGrpSpPr>
            <p:nvPr/>
          </p:nvGrpSpPr>
          <p:grpSpPr>
            <a:xfrm>
              <a:off x="4544404" y="4695511"/>
              <a:ext cx="373291" cy="180000"/>
              <a:chOff x="2640331" y="3810000"/>
              <a:chExt cx="474079" cy="228600"/>
            </a:xfrm>
          </p:grpSpPr>
          <p:sp>
            <p:nvSpPr>
              <p:cNvPr id="513" name="可选流程 51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14" name="椭圆 513"/>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512" name="椭圆 511"/>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515" name="直线箭头连接符 514"/>
          <p:cNvCxnSpPr/>
          <p:nvPr/>
        </p:nvCxnSpPr>
        <p:spPr>
          <a:xfrm flipH="1" flipV="1">
            <a:off x="1581989" y="2797503"/>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16" name="组 515"/>
          <p:cNvGrpSpPr>
            <a:grpSpLocks noChangeAspect="1"/>
          </p:cNvGrpSpPr>
          <p:nvPr/>
        </p:nvGrpSpPr>
        <p:grpSpPr>
          <a:xfrm rot="5400000">
            <a:off x="3466335" y="3708485"/>
            <a:ext cx="324000" cy="108000"/>
            <a:chOff x="2819402" y="3810000"/>
            <a:chExt cx="685801" cy="228600"/>
          </a:xfrm>
        </p:grpSpPr>
        <p:sp>
          <p:nvSpPr>
            <p:cNvPr id="517" name="可选流程 516"/>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18" name="椭圆 517"/>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19" name="椭圆 518"/>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20" name="椭圆 519"/>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521" name="组 520"/>
          <p:cNvGrpSpPr>
            <a:grpSpLocks noChangeAspect="1"/>
          </p:cNvGrpSpPr>
          <p:nvPr/>
        </p:nvGrpSpPr>
        <p:grpSpPr>
          <a:xfrm rot="5400000">
            <a:off x="2522010" y="3708823"/>
            <a:ext cx="324000" cy="108000"/>
            <a:chOff x="2819402" y="3810000"/>
            <a:chExt cx="685801" cy="228600"/>
          </a:xfrm>
        </p:grpSpPr>
        <p:sp>
          <p:nvSpPr>
            <p:cNvPr id="522" name="可选流程 521"/>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23" name="椭圆 522"/>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24" name="椭圆 523"/>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25" name="椭圆 524"/>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526" name="组 525"/>
          <p:cNvGrpSpPr>
            <a:grpSpLocks noChangeAspect="1"/>
          </p:cNvGrpSpPr>
          <p:nvPr/>
        </p:nvGrpSpPr>
        <p:grpSpPr>
          <a:xfrm rot="5400000">
            <a:off x="4386025" y="3703446"/>
            <a:ext cx="324000" cy="108000"/>
            <a:chOff x="2819402" y="3810000"/>
            <a:chExt cx="685801" cy="228600"/>
          </a:xfrm>
        </p:grpSpPr>
        <p:sp>
          <p:nvSpPr>
            <p:cNvPr id="527" name="可选流程 526"/>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28" name="椭圆 527"/>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29" name="椭圆 528"/>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30" name="椭圆 529"/>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531" name="组 530"/>
          <p:cNvGrpSpPr>
            <a:grpSpLocks noChangeAspect="1"/>
          </p:cNvGrpSpPr>
          <p:nvPr/>
        </p:nvGrpSpPr>
        <p:grpSpPr>
          <a:xfrm rot="5400000">
            <a:off x="6293559" y="3708096"/>
            <a:ext cx="324000" cy="108000"/>
            <a:chOff x="2819402" y="3810000"/>
            <a:chExt cx="685801" cy="228600"/>
          </a:xfrm>
        </p:grpSpPr>
        <p:sp>
          <p:nvSpPr>
            <p:cNvPr id="532" name="可选流程 531"/>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33" name="椭圆 532"/>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34" name="椭圆 533"/>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35" name="椭圆 534"/>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536" name="组 535"/>
          <p:cNvGrpSpPr>
            <a:grpSpLocks noChangeAspect="1"/>
          </p:cNvGrpSpPr>
          <p:nvPr/>
        </p:nvGrpSpPr>
        <p:grpSpPr>
          <a:xfrm rot="5400000">
            <a:off x="7193363" y="3707751"/>
            <a:ext cx="324000" cy="108000"/>
            <a:chOff x="2819402" y="3810000"/>
            <a:chExt cx="685801" cy="228600"/>
          </a:xfrm>
        </p:grpSpPr>
        <p:sp>
          <p:nvSpPr>
            <p:cNvPr id="537" name="可选流程 536"/>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38" name="椭圆 537"/>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39" name="椭圆 538"/>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40" name="椭圆 539"/>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541" name="直线箭头连接符 540"/>
          <p:cNvCxnSpPr/>
          <p:nvPr/>
        </p:nvCxnSpPr>
        <p:spPr>
          <a:xfrm flipH="1" flipV="1">
            <a:off x="1601511" y="3439332"/>
            <a:ext cx="181760" cy="155212"/>
          </a:xfrm>
          <a:prstGeom prst="straightConnector1">
            <a:avLst/>
          </a:prstGeom>
          <a:ln w="12700">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42" name="直线箭头连接符 541"/>
          <p:cNvCxnSpPr/>
          <p:nvPr/>
        </p:nvCxnSpPr>
        <p:spPr>
          <a:xfrm flipH="1" flipV="1">
            <a:off x="2488492" y="3435319"/>
            <a:ext cx="195518" cy="165504"/>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3" name="直线箭头连接符 542"/>
          <p:cNvCxnSpPr/>
          <p:nvPr/>
        </p:nvCxnSpPr>
        <p:spPr>
          <a:xfrm flipH="1" flipV="1">
            <a:off x="3462839" y="3436795"/>
            <a:ext cx="165496" cy="163690"/>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4" name="直线箭头连接符 543"/>
          <p:cNvCxnSpPr/>
          <p:nvPr/>
        </p:nvCxnSpPr>
        <p:spPr>
          <a:xfrm flipH="1" flipV="1">
            <a:off x="4350127" y="3426814"/>
            <a:ext cx="197898" cy="168632"/>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5" name="直线箭头连接符 544"/>
          <p:cNvCxnSpPr/>
          <p:nvPr/>
        </p:nvCxnSpPr>
        <p:spPr>
          <a:xfrm flipH="1" flipV="1">
            <a:off x="6298841" y="3421837"/>
            <a:ext cx="156718" cy="178259"/>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6" name="直线箭头连接符 545"/>
          <p:cNvCxnSpPr/>
          <p:nvPr/>
        </p:nvCxnSpPr>
        <p:spPr>
          <a:xfrm flipH="1" flipV="1">
            <a:off x="7207012" y="3430507"/>
            <a:ext cx="148351" cy="169244"/>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7" name="直线箭头连接符 546"/>
          <p:cNvCxnSpPr/>
          <p:nvPr/>
        </p:nvCxnSpPr>
        <p:spPr>
          <a:xfrm flipV="1">
            <a:off x="1783271" y="2901766"/>
            <a:ext cx="194514" cy="692778"/>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8" name="直线箭头连接符 547"/>
          <p:cNvCxnSpPr/>
          <p:nvPr/>
        </p:nvCxnSpPr>
        <p:spPr>
          <a:xfrm flipV="1">
            <a:off x="2684010" y="2904809"/>
            <a:ext cx="247070" cy="696014"/>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49" name="直线箭头连接符 548"/>
          <p:cNvCxnSpPr/>
          <p:nvPr/>
        </p:nvCxnSpPr>
        <p:spPr>
          <a:xfrm flipV="1">
            <a:off x="3628335" y="2901767"/>
            <a:ext cx="225719" cy="698718"/>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50" name="直线箭头连接符 549"/>
          <p:cNvCxnSpPr/>
          <p:nvPr/>
        </p:nvCxnSpPr>
        <p:spPr>
          <a:xfrm flipV="1">
            <a:off x="4548025" y="2898651"/>
            <a:ext cx="306005" cy="696795"/>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51" name="直线箭头连接符 550"/>
          <p:cNvCxnSpPr/>
          <p:nvPr/>
        </p:nvCxnSpPr>
        <p:spPr>
          <a:xfrm flipV="1">
            <a:off x="6455559" y="2887008"/>
            <a:ext cx="148212" cy="713088"/>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52" name="直线箭头连接符 551"/>
          <p:cNvCxnSpPr/>
          <p:nvPr/>
        </p:nvCxnSpPr>
        <p:spPr>
          <a:xfrm flipV="1">
            <a:off x="7355363" y="2894678"/>
            <a:ext cx="120154" cy="705073"/>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54" name="直线箭头连接符 553"/>
          <p:cNvCxnSpPr/>
          <p:nvPr/>
        </p:nvCxnSpPr>
        <p:spPr>
          <a:xfrm flipH="1" flipV="1">
            <a:off x="6451857" y="2299138"/>
            <a:ext cx="273656" cy="872828"/>
          </a:xfrm>
          <a:prstGeom prst="straightConnector1">
            <a:avLst/>
          </a:prstGeom>
          <a:ln w="190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直线箭头连接符 756"/>
          <p:cNvCxnSpPr/>
          <p:nvPr/>
        </p:nvCxnSpPr>
        <p:spPr>
          <a:xfrm flipV="1">
            <a:off x="6140040" y="2299138"/>
            <a:ext cx="38047" cy="355175"/>
          </a:xfrm>
          <a:prstGeom prst="straightConnector1">
            <a:avLst/>
          </a:prstGeom>
          <a:ln w="19050">
            <a:solidFill>
              <a:srgbClr val="70C5B7"/>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直线箭头连接符 757"/>
          <p:cNvCxnSpPr/>
          <p:nvPr/>
        </p:nvCxnSpPr>
        <p:spPr>
          <a:xfrm flipH="1" flipV="1">
            <a:off x="4934748" y="3308180"/>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59" name="矩形 758"/>
          <p:cNvSpPr/>
          <p:nvPr/>
        </p:nvSpPr>
        <p:spPr>
          <a:xfrm>
            <a:off x="5078748" y="3181517"/>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760" name="组 759"/>
          <p:cNvGrpSpPr/>
          <p:nvPr/>
        </p:nvGrpSpPr>
        <p:grpSpPr>
          <a:xfrm rot="5400000">
            <a:off x="5656980" y="3227290"/>
            <a:ext cx="270000" cy="144000"/>
            <a:chOff x="4544404" y="4695511"/>
            <a:chExt cx="373291" cy="180000"/>
          </a:xfrm>
        </p:grpSpPr>
        <p:grpSp>
          <p:nvGrpSpPr>
            <p:cNvPr id="761" name="组 760"/>
            <p:cNvGrpSpPr>
              <a:grpSpLocks noChangeAspect="1"/>
            </p:cNvGrpSpPr>
            <p:nvPr/>
          </p:nvGrpSpPr>
          <p:grpSpPr>
            <a:xfrm>
              <a:off x="4544404" y="4695511"/>
              <a:ext cx="373291" cy="180000"/>
              <a:chOff x="2640331" y="3810000"/>
              <a:chExt cx="474079" cy="228600"/>
            </a:xfrm>
          </p:grpSpPr>
          <p:sp>
            <p:nvSpPr>
              <p:cNvPr id="763" name="可选流程 76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64" name="椭圆 763"/>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762" name="椭圆 761"/>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765" name="直线箭头连接符 764"/>
          <p:cNvCxnSpPr/>
          <p:nvPr/>
        </p:nvCxnSpPr>
        <p:spPr>
          <a:xfrm flipH="1" flipV="1">
            <a:off x="5565446" y="3304581"/>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6" name="直线箭头连接符 765"/>
          <p:cNvCxnSpPr/>
          <p:nvPr/>
        </p:nvCxnSpPr>
        <p:spPr>
          <a:xfrm flipH="1" flipV="1">
            <a:off x="5869875" y="3311020"/>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7" name="直线箭头连接符 766"/>
          <p:cNvCxnSpPr/>
          <p:nvPr/>
        </p:nvCxnSpPr>
        <p:spPr>
          <a:xfrm flipH="1" flipV="1">
            <a:off x="7723349" y="3308039"/>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8" name="直线箭头连接符 767"/>
          <p:cNvCxnSpPr/>
          <p:nvPr/>
        </p:nvCxnSpPr>
        <p:spPr>
          <a:xfrm flipH="1" flipV="1">
            <a:off x="8339477" y="3308259"/>
            <a:ext cx="144000" cy="0"/>
          </a:xfrm>
          <a:prstGeom prst="straightConnector1">
            <a:avLst/>
          </a:prstGeom>
          <a:ln w="190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69" name="矩形 768"/>
          <p:cNvSpPr/>
          <p:nvPr/>
        </p:nvSpPr>
        <p:spPr>
          <a:xfrm>
            <a:off x="7859665" y="3174133"/>
            <a:ext cx="486698" cy="239301"/>
          </a:xfrm>
          <a:prstGeom prst="rect">
            <a:avLst/>
          </a:prstGeom>
          <a:noFill/>
          <a:ln w="158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grpSp>
        <p:nvGrpSpPr>
          <p:cNvPr id="770" name="组 769"/>
          <p:cNvGrpSpPr/>
          <p:nvPr/>
        </p:nvGrpSpPr>
        <p:grpSpPr>
          <a:xfrm rot="5400000">
            <a:off x="8417346" y="3224980"/>
            <a:ext cx="270000" cy="144000"/>
            <a:chOff x="4544404" y="4695511"/>
            <a:chExt cx="373291" cy="180000"/>
          </a:xfrm>
        </p:grpSpPr>
        <p:grpSp>
          <p:nvGrpSpPr>
            <p:cNvPr id="771" name="组 770"/>
            <p:cNvGrpSpPr>
              <a:grpSpLocks noChangeAspect="1"/>
            </p:cNvGrpSpPr>
            <p:nvPr/>
          </p:nvGrpSpPr>
          <p:grpSpPr>
            <a:xfrm>
              <a:off x="4544404" y="4695511"/>
              <a:ext cx="373291" cy="180000"/>
              <a:chOff x="2640331" y="3810000"/>
              <a:chExt cx="474079" cy="228600"/>
            </a:xfrm>
          </p:grpSpPr>
          <p:sp>
            <p:nvSpPr>
              <p:cNvPr id="773" name="可选流程 77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74" name="椭圆 773"/>
              <p:cNvSpPr/>
              <p:nvPr/>
            </p:nvSpPr>
            <p:spPr>
              <a:xfrm>
                <a:off x="2906151" y="3858755"/>
                <a:ext cx="158026"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772" name="椭圆 771"/>
            <p:cNvSpPr/>
            <p:nvPr/>
          </p:nvSpPr>
          <p:spPr>
            <a:xfrm>
              <a:off x="4577657" y="4733901"/>
              <a:ext cx="124430" cy="112500"/>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775" name="组 774"/>
          <p:cNvGrpSpPr>
            <a:grpSpLocks noChangeAspect="1"/>
          </p:cNvGrpSpPr>
          <p:nvPr/>
        </p:nvGrpSpPr>
        <p:grpSpPr>
          <a:xfrm rot="5400000">
            <a:off x="5347699" y="3707751"/>
            <a:ext cx="324000" cy="108000"/>
            <a:chOff x="2819402" y="3810000"/>
            <a:chExt cx="685801" cy="228600"/>
          </a:xfrm>
        </p:grpSpPr>
        <p:sp>
          <p:nvSpPr>
            <p:cNvPr id="776" name="可选流程 775"/>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77" name="椭圆 776"/>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78" name="椭圆 777"/>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79" name="椭圆 778"/>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780" name="组 779"/>
          <p:cNvGrpSpPr>
            <a:grpSpLocks noChangeAspect="1"/>
          </p:cNvGrpSpPr>
          <p:nvPr/>
        </p:nvGrpSpPr>
        <p:grpSpPr>
          <a:xfrm rot="5400000">
            <a:off x="8124343" y="3699496"/>
            <a:ext cx="324000" cy="108000"/>
            <a:chOff x="2819402" y="3810000"/>
            <a:chExt cx="685801" cy="228600"/>
          </a:xfrm>
        </p:grpSpPr>
        <p:sp>
          <p:nvSpPr>
            <p:cNvPr id="781" name="可选流程 780"/>
            <p:cNvSpPr/>
            <p:nvPr/>
          </p:nvSpPr>
          <p:spPr>
            <a:xfrm>
              <a:off x="2819402" y="3810000"/>
              <a:ext cx="685801" cy="228600"/>
            </a:xfrm>
            <a:prstGeom prst="flowChartAlternateProcess">
              <a:avLst/>
            </a:prstGeom>
            <a:no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82" name="椭圆 781"/>
            <p:cNvSpPr/>
            <p:nvPr/>
          </p:nvSpPr>
          <p:spPr>
            <a:xfrm>
              <a:off x="3304044" y="3848101"/>
              <a:ext cx="157419"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83" name="椭圆 782"/>
            <p:cNvSpPr/>
            <p:nvPr/>
          </p:nvSpPr>
          <p:spPr>
            <a:xfrm>
              <a:off x="3093193" y="3848098"/>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84" name="椭圆 783"/>
            <p:cNvSpPr/>
            <p:nvPr/>
          </p:nvSpPr>
          <p:spPr>
            <a:xfrm>
              <a:off x="2872213" y="3847537"/>
              <a:ext cx="152400" cy="152400"/>
            </a:xfrm>
            <a:prstGeom prst="ellipse">
              <a:avLst/>
            </a:prstGeom>
            <a:solidFill>
              <a:srgbClr val="0089EC"/>
            </a:solidFill>
            <a:ln w="15875">
              <a:solidFill>
                <a:srgbClr val="008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785" name="直线箭头连接符 784"/>
          <p:cNvCxnSpPr/>
          <p:nvPr/>
        </p:nvCxnSpPr>
        <p:spPr>
          <a:xfrm>
            <a:off x="6812866" y="3007570"/>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786" name="直线箭头连接符 785"/>
          <p:cNvCxnSpPr/>
          <p:nvPr/>
        </p:nvCxnSpPr>
        <p:spPr>
          <a:xfrm>
            <a:off x="6937357" y="2590827"/>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787" name="直线箭头连接符 786"/>
          <p:cNvCxnSpPr/>
          <p:nvPr/>
        </p:nvCxnSpPr>
        <p:spPr>
          <a:xfrm flipH="1" flipV="1">
            <a:off x="6807833" y="2775425"/>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88" name="组 787"/>
          <p:cNvGrpSpPr/>
          <p:nvPr/>
        </p:nvGrpSpPr>
        <p:grpSpPr>
          <a:xfrm rot="5400000">
            <a:off x="6900141" y="2716530"/>
            <a:ext cx="270000" cy="144000"/>
            <a:chOff x="4544404" y="4695511"/>
            <a:chExt cx="373291" cy="180000"/>
          </a:xfrm>
        </p:grpSpPr>
        <p:grpSp>
          <p:nvGrpSpPr>
            <p:cNvPr id="789" name="组 788"/>
            <p:cNvGrpSpPr>
              <a:grpSpLocks noChangeAspect="1"/>
            </p:cNvGrpSpPr>
            <p:nvPr/>
          </p:nvGrpSpPr>
          <p:grpSpPr>
            <a:xfrm>
              <a:off x="4544404" y="4695511"/>
              <a:ext cx="373291" cy="180000"/>
              <a:chOff x="2640331" y="3810000"/>
              <a:chExt cx="474079" cy="228600"/>
            </a:xfrm>
          </p:grpSpPr>
          <p:sp>
            <p:nvSpPr>
              <p:cNvPr id="791" name="可选流程 790"/>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792" name="椭圆 791"/>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790" name="椭圆 789"/>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793" name="直线箭头连接符 792"/>
          <p:cNvCxnSpPr/>
          <p:nvPr/>
        </p:nvCxnSpPr>
        <p:spPr>
          <a:xfrm flipH="1" flipV="1">
            <a:off x="7088168" y="2775425"/>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94" name="直线箭头连接符 793"/>
          <p:cNvCxnSpPr/>
          <p:nvPr/>
        </p:nvCxnSpPr>
        <p:spPr>
          <a:xfrm>
            <a:off x="7124860" y="2591079"/>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795" name="直线箭头连接符 794"/>
          <p:cNvCxnSpPr/>
          <p:nvPr/>
        </p:nvCxnSpPr>
        <p:spPr>
          <a:xfrm>
            <a:off x="7198215" y="260314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sp>
        <p:nvSpPr>
          <p:cNvPr id="796" name="矩形 795"/>
          <p:cNvSpPr/>
          <p:nvPr/>
        </p:nvSpPr>
        <p:spPr>
          <a:xfrm>
            <a:off x="7232168" y="2655377"/>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cxnSp>
        <p:nvCxnSpPr>
          <p:cNvPr id="797" name="直线箭头连接符 796"/>
          <p:cNvCxnSpPr/>
          <p:nvPr/>
        </p:nvCxnSpPr>
        <p:spPr>
          <a:xfrm>
            <a:off x="5917765" y="3008353"/>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798" name="直线箭头连接符 797"/>
          <p:cNvCxnSpPr/>
          <p:nvPr/>
        </p:nvCxnSpPr>
        <p:spPr>
          <a:xfrm>
            <a:off x="6042256" y="2591610"/>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799" name="直线箭头连接符 798"/>
          <p:cNvCxnSpPr/>
          <p:nvPr/>
        </p:nvCxnSpPr>
        <p:spPr>
          <a:xfrm flipH="1" flipV="1">
            <a:off x="5912732" y="2776208"/>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00" name="组 799"/>
          <p:cNvGrpSpPr/>
          <p:nvPr/>
        </p:nvGrpSpPr>
        <p:grpSpPr>
          <a:xfrm rot="5400000">
            <a:off x="6005040" y="2717313"/>
            <a:ext cx="270000" cy="144000"/>
            <a:chOff x="4544404" y="4695511"/>
            <a:chExt cx="373291" cy="180000"/>
          </a:xfrm>
        </p:grpSpPr>
        <p:grpSp>
          <p:nvGrpSpPr>
            <p:cNvPr id="801" name="组 800"/>
            <p:cNvGrpSpPr>
              <a:grpSpLocks noChangeAspect="1"/>
            </p:cNvGrpSpPr>
            <p:nvPr/>
          </p:nvGrpSpPr>
          <p:grpSpPr>
            <a:xfrm>
              <a:off x="4544404" y="4695511"/>
              <a:ext cx="373291" cy="180000"/>
              <a:chOff x="2640331" y="3810000"/>
              <a:chExt cx="474079" cy="228600"/>
            </a:xfrm>
          </p:grpSpPr>
          <p:sp>
            <p:nvSpPr>
              <p:cNvPr id="803" name="可选流程 80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804" name="椭圆 803"/>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802" name="椭圆 801"/>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805" name="直线箭头连接符 804"/>
          <p:cNvCxnSpPr/>
          <p:nvPr/>
        </p:nvCxnSpPr>
        <p:spPr>
          <a:xfrm flipH="1" flipV="1">
            <a:off x="6193067" y="2776208"/>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6" name="直线箭头连接符 805"/>
          <p:cNvCxnSpPr/>
          <p:nvPr/>
        </p:nvCxnSpPr>
        <p:spPr>
          <a:xfrm>
            <a:off x="6229759" y="2591862"/>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807" name="直线箭头连接符 806"/>
          <p:cNvCxnSpPr/>
          <p:nvPr/>
        </p:nvCxnSpPr>
        <p:spPr>
          <a:xfrm>
            <a:off x="6303114" y="2603926"/>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sp>
        <p:nvSpPr>
          <p:cNvPr id="808" name="矩形 807"/>
          <p:cNvSpPr/>
          <p:nvPr/>
        </p:nvSpPr>
        <p:spPr>
          <a:xfrm>
            <a:off x="6337067" y="2656160"/>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cxnSp>
        <p:nvCxnSpPr>
          <p:cNvPr id="809" name="直线箭头连接符 808"/>
          <p:cNvCxnSpPr/>
          <p:nvPr/>
        </p:nvCxnSpPr>
        <p:spPr>
          <a:xfrm>
            <a:off x="4995996" y="3012154"/>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810" name="直线箭头连接符 809"/>
          <p:cNvCxnSpPr/>
          <p:nvPr/>
        </p:nvCxnSpPr>
        <p:spPr>
          <a:xfrm>
            <a:off x="5120487" y="2595411"/>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811" name="直线箭头连接符 810"/>
          <p:cNvCxnSpPr/>
          <p:nvPr/>
        </p:nvCxnSpPr>
        <p:spPr>
          <a:xfrm flipH="1" flipV="1">
            <a:off x="4990963" y="2780009"/>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12" name="组 811"/>
          <p:cNvGrpSpPr/>
          <p:nvPr/>
        </p:nvGrpSpPr>
        <p:grpSpPr>
          <a:xfrm rot="5400000">
            <a:off x="5083271" y="2721114"/>
            <a:ext cx="270000" cy="144000"/>
            <a:chOff x="4544404" y="4695511"/>
            <a:chExt cx="373291" cy="180000"/>
          </a:xfrm>
        </p:grpSpPr>
        <p:grpSp>
          <p:nvGrpSpPr>
            <p:cNvPr id="813" name="组 812"/>
            <p:cNvGrpSpPr>
              <a:grpSpLocks noChangeAspect="1"/>
            </p:cNvGrpSpPr>
            <p:nvPr/>
          </p:nvGrpSpPr>
          <p:grpSpPr>
            <a:xfrm>
              <a:off x="4544404" y="4695511"/>
              <a:ext cx="373291" cy="180000"/>
              <a:chOff x="2640331" y="3810000"/>
              <a:chExt cx="474079" cy="228600"/>
            </a:xfrm>
          </p:grpSpPr>
          <p:sp>
            <p:nvSpPr>
              <p:cNvPr id="815" name="可选流程 814"/>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816" name="椭圆 815"/>
              <p:cNvSpPr/>
              <p:nvPr/>
            </p:nvSpPr>
            <p:spPr>
              <a:xfrm>
                <a:off x="2906151" y="3858755"/>
                <a:ext cx="158026"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814" name="椭圆 813"/>
            <p:cNvSpPr/>
            <p:nvPr/>
          </p:nvSpPr>
          <p:spPr>
            <a:xfrm>
              <a:off x="4577657" y="4733901"/>
              <a:ext cx="124430"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817" name="直线箭头连接符 816"/>
          <p:cNvCxnSpPr/>
          <p:nvPr/>
        </p:nvCxnSpPr>
        <p:spPr>
          <a:xfrm flipH="1" flipV="1">
            <a:off x="5271298" y="2780009"/>
            <a:ext cx="144000" cy="0"/>
          </a:xfrm>
          <a:prstGeom prst="straightConnector1">
            <a:avLst/>
          </a:prstGeom>
          <a:ln w="19050">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8" name="直线箭头连接符 817"/>
          <p:cNvCxnSpPr/>
          <p:nvPr/>
        </p:nvCxnSpPr>
        <p:spPr>
          <a:xfrm>
            <a:off x="5307990" y="3130039"/>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819" name="直线箭头连接符 818"/>
          <p:cNvCxnSpPr/>
          <p:nvPr/>
        </p:nvCxnSpPr>
        <p:spPr>
          <a:xfrm>
            <a:off x="5381345" y="2607727"/>
            <a:ext cx="144000" cy="0"/>
          </a:xfrm>
          <a:prstGeom prst="straightConnector1">
            <a:avLst/>
          </a:prstGeom>
          <a:ln>
            <a:solidFill>
              <a:schemeClr val="bg1"/>
            </a:solidFill>
            <a:tailEnd type="stealth" w="med" len="sm"/>
          </a:ln>
        </p:spPr>
        <p:style>
          <a:lnRef idx="1">
            <a:schemeClr val="accent1"/>
          </a:lnRef>
          <a:fillRef idx="0">
            <a:schemeClr val="accent1"/>
          </a:fillRef>
          <a:effectRef idx="0">
            <a:schemeClr val="accent1"/>
          </a:effectRef>
          <a:fontRef idx="minor">
            <a:schemeClr val="tx1"/>
          </a:fontRef>
        </p:style>
      </p:cxnSp>
      <p:sp>
        <p:nvSpPr>
          <p:cNvPr id="820" name="矩形 819"/>
          <p:cNvSpPr/>
          <p:nvPr/>
        </p:nvSpPr>
        <p:spPr>
          <a:xfrm>
            <a:off x="5415298" y="2659961"/>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sp>
        <p:nvSpPr>
          <p:cNvPr id="821" name="矩形 820"/>
          <p:cNvSpPr/>
          <p:nvPr/>
        </p:nvSpPr>
        <p:spPr>
          <a:xfrm>
            <a:off x="4508688" y="2659961"/>
            <a:ext cx="486698" cy="239301"/>
          </a:xfrm>
          <a:prstGeom prst="rect">
            <a:avLst/>
          </a:prstGeom>
          <a:solidFill>
            <a:schemeClr val="bg1"/>
          </a:solidFill>
          <a:ln w="158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r>
              <a:rPr kumimoji="1" lang="en-US" altLang="zh-CN" sz="800" dirty="0" smtClean="0">
                <a:solidFill>
                  <a:prstClr val="black"/>
                </a:solidFill>
                <a:latin typeface="Times New Roman" charset="0"/>
                <a:ea typeface="Times New Roman" charset="0"/>
                <a:cs typeface="Times New Roman" charset="0"/>
              </a:rPr>
              <a:t>LSTM</a:t>
            </a:r>
            <a:endParaRPr kumimoji="1" lang="zh-CN" altLang="en-US" sz="600" baseline="-25000" dirty="0">
              <a:solidFill>
                <a:prstClr val="black"/>
              </a:solidFill>
              <a:latin typeface="Times New Roman" charset="0"/>
              <a:ea typeface="Times New Roman" charset="0"/>
              <a:cs typeface="Times New Roman" charset="0"/>
            </a:endParaRPr>
          </a:p>
        </p:txBody>
      </p:sp>
      <p:cxnSp>
        <p:nvCxnSpPr>
          <p:cNvPr id="822" name="直线箭头连接符 821"/>
          <p:cNvCxnSpPr/>
          <p:nvPr/>
        </p:nvCxnSpPr>
        <p:spPr>
          <a:xfrm flipH="1" flipV="1">
            <a:off x="5322097" y="3420818"/>
            <a:ext cx="187602" cy="178933"/>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823" name="直线箭头连接符 822"/>
          <p:cNvCxnSpPr/>
          <p:nvPr/>
        </p:nvCxnSpPr>
        <p:spPr>
          <a:xfrm flipV="1">
            <a:off x="5509699" y="2899262"/>
            <a:ext cx="148948" cy="700489"/>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824" name="直线箭头连接符 823"/>
          <p:cNvCxnSpPr/>
          <p:nvPr/>
        </p:nvCxnSpPr>
        <p:spPr>
          <a:xfrm flipV="1">
            <a:off x="8286343" y="2887260"/>
            <a:ext cx="83124" cy="704236"/>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825" name="直线箭头连接符 824"/>
          <p:cNvCxnSpPr/>
          <p:nvPr/>
        </p:nvCxnSpPr>
        <p:spPr>
          <a:xfrm flipH="1" flipV="1">
            <a:off x="8103014" y="3413434"/>
            <a:ext cx="183329" cy="178062"/>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grpSp>
        <p:nvGrpSpPr>
          <p:cNvPr id="311" name="组 310"/>
          <p:cNvGrpSpPr/>
          <p:nvPr/>
        </p:nvGrpSpPr>
        <p:grpSpPr>
          <a:xfrm>
            <a:off x="2394256" y="2108266"/>
            <a:ext cx="516000" cy="144000"/>
            <a:chOff x="4544401" y="4695511"/>
            <a:chExt cx="713400" cy="180000"/>
          </a:xfrm>
        </p:grpSpPr>
        <p:grpSp>
          <p:nvGrpSpPr>
            <p:cNvPr id="312" name="组 311"/>
            <p:cNvGrpSpPr>
              <a:grpSpLocks noChangeAspect="1"/>
            </p:cNvGrpSpPr>
            <p:nvPr/>
          </p:nvGrpSpPr>
          <p:grpSpPr>
            <a:xfrm>
              <a:off x="4544401" y="4695511"/>
              <a:ext cx="713400" cy="180000"/>
              <a:chOff x="2640331" y="3810000"/>
              <a:chExt cx="906018" cy="228600"/>
            </a:xfrm>
          </p:grpSpPr>
          <p:sp>
            <p:nvSpPr>
              <p:cNvPr id="314" name="可选流程 313"/>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15" name="椭圆 314"/>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16" name="椭圆 315"/>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17" name="椭圆 316"/>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13" name="椭圆 312"/>
            <p:cNvSpPr/>
            <p:nvPr/>
          </p:nvSpPr>
          <p:spPr>
            <a:xfrm>
              <a:off x="4577658" y="4727765"/>
              <a:ext cx="120001"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18" name="文本框 317"/>
          <p:cNvSpPr txBox="1"/>
          <p:nvPr/>
        </p:nvSpPr>
        <p:spPr>
          <a:xfrm>
            <a:off x="2645170" y="1911036"/>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L</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sp>
        <p:nvSpPr>
          <p:cNvPr id="319" name="文本框 318"/>
          <p:cNvSpPr txBox="1"/>
          <p:nvPr/>
        </p:nvSpPr>
        <p:spPr>
          <a:xfrm>
            <a:off x="2356861" y="1907363"/>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U</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cxnSp>
        <p:nvCxnSpPr>
          <p:cNvPr id="320" name="直线箭头连接符 319"/>
          <p:cNvCxnSpPr>
            <a:stCxn id="421" idx="1"/>
          </p:cNvCxnSpPr>
          <p:nvPr/>
        </p:nvCxnSpPr>
        <p:spPr>
          <a:xfrm flipH="1" flipV="1">
            <a:off x="2780688" y="2287627"/>
            <a:ext cx="178806" cy="889084"/>
          </a:xfrm>
          <a:prstGeom prst="straightConnector1">
            <a:avLst/>
          </a:prstGeom>
          <a:ln w="190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直线箭头连接符 320"/>
          <p:cNvCxnSpPr>
            <a:stCxn id="473" idx="1"/>
          </p:cNvCxnSpPr>
          <p:nvPr/>
        </p:nvCxnSpPr>
        <p:spPr>
          <a:xfrm flipV="1">
            <a:off x="2441661" y="2287628"/>
            <a:ext cx="65257" cy="366973"/>
          </a:xfrm>
          <a:prstGeom prst="straightConnector1">
            <a:avLst/>
          </a:prstGeom>
          <a:ln w="19050">
            <a:solidFill>
              <a:srgbClr val="70C5B7"/>
            </a:solidFill>
            <a:tailEnd type="triangle"/>
          </a:ln>
        </p:spPr>
        <p:style>
          <a:lnRef idx="1">
            <a:schemeClr val="accent1"/>
          </a:lnRef>
          <a:fillRef idx="0">
            <a:schemeClr val="accent1"/>
          </a:fillRef>
          <a:effectRef idx="0">
            <a:schemeClr val="accent1"/>
          </a:effectRef>
          <a:fontRef idx="minor">
            <a:schemeClr val="tx1"/>
          </a:fontRef>
        </p:style>
      </p:cxnSp>
      <p:grpSp>
        <p:nvGrpSpPr>
          <p:cNvPr id="324" name="组 323"/>
          <p:cNvGrpSpPr/>
          <p:nvPr/>
        </p:nvGrpSpPr>
        <p:grpSpPr>
          <a:xfrm>
            <a:off x="4364218" y="2108266"/>
            <a:ext cx="516000" cy="144000"/>
            <a:chOff x="4544401" y="4695511"/>
            <a:chExt cx="713400" cy="180000"/>
          </a:xfrm>
        </p:grpSpPr>
        <p:grpSp>
          <p:nvGrpSpPr>
            <p:cNvPr id="325" name="组 324"/>
            <p:cNvGrpSpPr>
              <a:grpSpLocks noChangeAspect="1"/>
            </p:cNvGrpSpPr>
            <p:nvPr/>
          </p:nvGrpSpPr>
          <p:grpSpPr>
            <a:xfrm>
              <a:off x="4544401" y="4695511"/>
              <a:ext cx="713400" cy="180000"/>
              <a:chOff x="2640331" y="3810000"/>
              <a:chExt cx="906018" cy="228600"/>
            </a:xfrm>
          </p:grpSpPr>
          <p:sp>
            <p:nvSpPr>
              <p:cNvPr id="327" name="可选流程 326"/>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28" name="椭圆 327"/>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29" name="椭圆 328"/>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30" name="椭圆 329"/>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26" name="椭圆 325"/>
            <p:cNvSpPr/>
            <p:nvPr/>
          </p:nvSpPr>
          <p:spPr>
            <a:xfrm>
              <a:off x="4577658" y="4727765"/>
              <a:ext cx="120001"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31" name="文本框 330"/>
          <p:cNvSpPr txBox="1"/>
          <p:nvPr/>
        </p:nvSpPr>
        <p:spPr>
          <a:xfrm>
            <a:off x="4615132" y="1911036"/>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L</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sp>
        <p:nvSpPr>
          <p:cNvPr id="332" name="文本框 331"/>
          <p:cNvSpPr txBox="1"/>
          <p:nvPr/>
        </p:nvSpPr>
        <p:spPr>
          <a:xfrm>
            <a:off x="4326823" y="1907363"/>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U</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cxnSp>
        <p:nvCxnSpPr>
          <p:cNvPr id="333" name="直线箭头连接符 332"/>
          <p:cNvCxnSpPr>
            <a:stCxn id="441" idx="1"/>
          </p:cNvCxnSpPr>
          <p:nvPr/>
        </p:nvCxnSpPr>
        <p:spPr>
          <a:xfrm flipH="1" flipV="1">
            <a:off x="4750651" y="2287629"/>
            <a:ext cx="90265" cy="884337"/>
          </a:xfrm>
          <a:prstGeom prst="straightConnector1">
            <a:avLst/>
          </a:prstGeom>
          <a:ln w="190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直线箭头连接符 333"/>
          <p:cNvCxnSpPr>
            <a:stCxn id="493" idx="1"/>
          </p:cNvCxnSpPr>
          <p:nvPr/>
        </p:nvCxnSpPr>
        <p:spPr>
          <a:xfrm flipV="1">
            <a:off x="4306107" y="2287629"/>
            <a:ext cx="170773" cy="358483"/>
          </a:xfrm>
          <a:prstGeom prst="straightConnector1">
            <a:avLst/>
          </a:prstGeom>
          <a:ln w="19050">
            <a:solidFill>
              <a:srgbClr val="70C5B7"/>
            </a:solidFill>
            <a:tailEnd type="triangle"/>
          </a:ln>
        </p:spPr>
        <p:style>
          <a:lnRef idx="1">
            <a:schemeClr val="accent1"/>
          </a:lnRef>
          <a:fillRef idx="0">
            <a:schemeClr val="accent1"/>
          </a:fillRef>
          <a:effectRef idx="0">
            <a:schemeClr val="accent1"/>
          </a:effectRef>
          <a:fontRef idx="minor">
            <a:schemeClr val="tx1"/>
          </a:fontRef>
        </p:style>
      </p:cxnSp>
      <p:grpSp>
        <p:nvGrpSpPr>
          <p:cNvPr id="352" name="组 351"/>
          <p:cNvGrpSpPr/>
          <p:nvPr/>
        </p:nvGrpSpPr>
        <p:grpSpPr>
          <a:xfrm>
            <a:off x="7885864" y="2104010"/>
            <a:ext cx="516000" cy="144000"/>
            <a:chOff x="4544401" y="4695511"/>
            <a:chExt cx="713400" cy="180000"/>
          </a:xfrm>
        </p:grpSpPr>
        <p:grpSp>
          <p:nvGrpSpPr>
            <p:cNvPr id="353" name="组 352"/>
            <p:cNvGrpSpPr>
              <a:grpSpLocks noChangeAspect="1"/>
            </p:cNvGrpSpPr>
            <p:nvPr/>
          </p:nvGrpSpPr>
          <p:grpSpPr>
            <a:xfrm>
              <a:off x="4544401" y="4695511"/>
              <a:ext cx="713400" cy="180000"/>
              <a:chOff x="2640331" y="3810000"/>
              <a:chExt cx="906018" cy="228600"/>
            </a:xfrm>
          </p:grpSpPr>
          <p:sp>
            <p:nvSpPr>
              <p:cNvPr id="555" name="可选流程 554"/>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56" name="椭圆 555"/>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57" name="椭圆 556"/>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58" name="椭圆 557"/>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496" name="椭圆 495"/>
            <p:cNvSpPr/>
            <p:nvPr/>
          </p:nvSpPr>
          <p:spPr>
            <a:xfrm>
              <a:off x="4577658" y="4727765"/>
              <a:ext cx="120001" cy="1125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559" name="文本框 558"/>
          <p:cNvSpPr txBox="1"/>
          <p:nvPr/>
        </p:nvSpPr>
        <p:spPr>
          <a:xfrm>
            <a:off x="8136778" y="1906780"/>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a:solidFill>
                  <a:prstClr val="black"/>
                </a:solidFill>
                <a:latin typeface="Times New Roman" charset="0"/>
                <a:ea typeface="Times New Roman" charset="0"/>
                <a:cs typeface="Times New Roman" charset="0"/>
              </a:rPr>
              <a:t>B</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sp>
        <p:nvSpPr>
          <p:cNvPr id="560" name="文本框 559"/>
          <p:cNvSpPr txBox="1"/>
          <p:nvPr/>
        </p:nvSpPr>
        <p:spPr>
          <a:xfrm>
            <a:off x="7848469" y="1903107"/>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F</a:t>
            </a:r>
            <a:r>
              <a:rPr kumimoji="1" lang="en-US" altLang="zh-CN" sz="800" i="1" baseline="-25000" dirty="0" smtClean="0">
                <a:solidFill>
                  <a:prstClr val="black"/>
                </a:solidFill>
                <a:latin typeface="Times New Roman" charset="0"/>
                <a:ea typeface="Times New Roman" charset="0"/>
                <a:cs typeface="Times New Roman" charset="0"/>
              </a:rPr>
              <a:t>V</a:t>
            </a:r>
            <a:endParaRPr kumimoji="1" lang="zh-CN" altLang="en-US" sz="800" i="1" dirty="0">
              <a:solidFill>
                <a:prstClr val="black"/>
              </a:solidFill>
              <a:latin typeface="Times New Roman" charset="0"/>
              <a:ea typeface="Times New Roman" charset="0"/>
              <a:cs typeface="Times New Roman" charset="0"/>
            </a:endParaRPr>
          </a:p>
        </p:txBody>
      </p:sp>
      <p:cxnSp>
        <p:nvCxnSpPr>
          <p:cNvPr id="561" name="直线箭头连接符 560"/>
          <p:cNvCxnSpPr>
            <a:stCxn id="773" idx="1"/>
          </p:cNvCxnSpPr>
          <p:nvPr/>
        </p:nvCxnSpPr>
        <p:spPr>
          <a:xfrm flipH="1" flipV="1">
            <a:off x="8272296" y="2283372"/>
            <a:ext cx="280050" cy="878608"/>
          </a:xfrm>
          <a:prstGeom prst="straightConnector1">
            <a:avLst/>
          </a:prstGeom>
          <a:ln w="190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直线箭头连接符 561"/>
          <p:cNvCxnSpPr>
            <a:stCxn id="504" idx="1"/>
          </p:cNvCxnSpPr>
          <p:nvPr/>
        </p:nvCxnSpPr>
        <p:spPr>
          <a:xfrm flipV="1">
            <a:off x="7929091" y="2283372"/>
            <a:ext cx="69435" cy="362740"/>
          </a:xfrm>
          <a:prstGeom prst="straightConnector1">
            <a:avLst/>
          </a:prstGeom>
          <a:ln w="19050">
            <a:solidFill>
              <a:srgbClr val="70C5B7"/>
            </a:solidFill>
            <a:tailEnd type="triangle"/>
          </a:ln>
        </p:spPr>
        <p:style>
          <a:lnRef idx="1">
            <a:schemeClr val="accent1"/>
          </a:lnRef>
          <a:fillRef idx="0">
            <a:schemeClr val="accent1"/>
          </a:fillRef>
          <a:effectRef idx="0">
            <a:schemeClr val="accent1"/>
          </a:effectRef>
          <a:fontRef idx="minor">
            <a:schemeClr val="tx1"/>
          </a:fontRef>
        </p:style>
      </p:cxnSp>
      <p:grpSp>
        <p:nvGrpSpPr>
          <p:cNvPr id="308" name="组 307"/>
          <p:cNvGrpSpPr/>
          <p:nvPr/>
        </p:nvGrpSpPr>
        <p:grpSpPr>
          <a:xfrm>
            <a:off x="3065828" y="2100446"/>
            <a:ext cx="270000" cy="144000"/>
            <a:chOff x="4544404" y="4695511"/>
            <a:chExt cx="373291" cy="180000"/>
          </a:xfrm>
        </p:grpSpPr>
        <p:grpSp>
          <p:nvGrpSpPr>
            <p:cNvPr id="309" name="组 308"/>
            <p:cNvGrpSpPr>
              <a:grpSpLocks noChangeAspect="1"/>
            </p:cNvGrpSpPr>
            <p:nvPr/>
          </p:nvGrpSpPr>
          <p:grpSpPr>
            <a:xfrm>
              <a:off x="4544404" y="4695511"/>
              <a:ext cx="373291" cy="180000"/>
              <a:chOff x="2640331" y="3810000"/>
              <a:chExt cx="474079" cy="228600"/>
            </a:xfrm>
          </p:grpSpPr>
          <p:sp>
            <p:nvSpPr>
              <p:cNvPr id="322" name="可选流程 321"/>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23" name="椭圆 322"/>
              <p:cNvSpPr/>
              <p:nvPr/>
            </p:nvSpPr>
            <p:spPr>
              <a:xfrm>
                <a:off x="2906151" y="3848100"/>
                <a:ext cx="158026" cy="142875"/>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10" name="椭圆 309"/>
            <p:cNvSpPr/>
            <p:nvPr/>
          </p:nvSpPr>
          <p:spPr>
            <a:xfrm>
              <a:off x="4577657" y="4727765"/>
              <a:ext cx="124430" cy="1125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335" name="组 334"/>
          <p:cNvGrpSpPr/>
          <p:nvPr/>
        </p:nvGrpSpPr>
        <p:grpSpPr>
          <a:xfrm>
            <a:off x="3514340" y="2099276"/>
            <a:ext cx="270000" cy="144000"/>
            <a:chOff x="4544404" y="4695511"/>
            <a:chExt cx="373291" cy="180000"/>
          </a:xfrm>
        </p:grpSpPr>
        <p:grpSp>
          <p:nvGrpSpPr>
            <p:cNvPr id="336" name="组 335"/>
            <p:cNvGrpSpPr>
              <a:grpSpLocks noChangeAspect="1"/>
            </p:cNvGrpSpPr>
            <p:nvPr/>
          </p:nvGrpSpPr>
          <p:grpSpPr>
            <a:xfrm>
              <a:off x="4544404" y="4695511"/>
              <a:ext cx="373291" cy="180000"/>
              <a:chOff x="2640331" y="3810000"/>
              <a:chExt cx="474079" cy="228600"/>
            </a:xfrm>
          </p:grpSpPr>
          <p:sp>
            <p:nvSpPr>
              <p:cNvPr id="338" name="可选流程 337"/>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39" name="椭圆 338"/>
              <p:cNvSpPr/>
              <p:nvPr/>
            </p:nvSpPr>
            <p:spPr>
              <a:xfrm>
                <a:off x="2906151" y="3848100"/>
                <a:ext cx="158026" cy="142875"/>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37" name="椭圆 336"/>
            <p:cNvSpPr/>
            <p:nvPr/>
          </p:nvSpPr>
          <p:spPr>
            <a:xfrm>
              <a:off x="4577657" y="4727765"/>
              <a:ext cx="124430" cy="1125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40" name="文本框 339"/>
          <p:cNvSpPr txBox="1"/>
          <p:nvPr/>
        </p:nvSpPr>
        <p:spPr>
          <a:xfrm>
            <a:off x="3514340" y="1923464"/>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a:solidFill>
                  <a:prstClr val="black"/>
                </a:solidFill>
                <a:latin typeface="Times New Roman" charset="0"/>
                <a:ea typeface="Times New Roman" charset="0"/>
                <a:cs typeface="Times New Roman" charset="0"/>
              </a:rPr>
              <a:t>C</a:t>
            </a:r>
            <a:r>
              <a:rPr kumimoji="1" lang="en-US" altLang="zh-CN" sz="800" i="1" baseline="-25000" dirty="0" smtClean="0">
                <a:solidFill>
                  <a:prstClr val="black"/>
                </a:solidFill>
                <a:latin typeface="Times New Roman" charset="0"/>
                <a:ea typeface="Times New Roman" charset="0"/>
                <a:cs typeface="Times New Roman" charset="0"/>
              </a:rPr>
              <a:t>3</a:t>
            </a:r>
            <a:endParaRPr kumimoji="1" lang="zh-CN" altLang="en-US" sz="800" i="1" dirty="0">
              <a:solidFill>
                <a:prstClr val="black"/>
              </a:solidFill>
              <a:latin typeface="Times New Roman" charset="0"/>
              <a:ea typeface="Times New Roman" charset="0"/>
              <a:cs typeface="Times New Roman" charset="0"/>
            </a:endParaRPr>
          </a:p>
        </p:txBody>
      </p:sp>
      <p:sp>
        <p:nvSpPr>
          <p:cNvPr id="341" name="文本框 340"/>
          <p:cNvSpPr txBox="1"/>
          <p:nvPr/>
        </p:nvSpPr>
        <p:spPr>
          <a:xfrm>
            <a:off x="3057857" y="1911143"/>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C</a:t>
            </a:r>
            <a:r>
              <a:rPr kumimoji="1" lang="en-US" altLang="zh-CN" sz="800" i="1" baseline="-25000" dirty="0">
                <a:solidFill>
                  <a:prstClr val="black"/>
                </a:solidFill>
                <a:latin typeface="Times New Roman" charset="0"/>
                <a:ea typeface="Times New Roman" charset="0"/>
                <a:cs typeface="Times New Roman" charset="0"/>
              </a:rPr>
              <a:t>2</a:t>
            </a:r>
            <a:endParaRPr kumimoji="1" lang="zh-CN" altLang="en-US" sz="800" i="1" dirty="0">
              <a:solidFill>
                <a:prstClr val="black"/>
              </a:solidFill>
              <a:latin typeface="Times New Roman" charset="0"/>
              <a:ea typeface="Times New Roman" charset="0"/>
              <a:cs typeface="Times New Roman" charset="0"/>
            </a:endParaRPr>
          </a:p>
        </p:txBody>
      </p:sp>
      <p:grpSp>
        <p:nvGrpSpPr>
          <p:cNvPr id="342" name="组 341"/>
          <p:cNvGrpSpPr/>
          <p:nvPr/>
        </p:nvGrpSpPr>
        <p:grpSpPr>
          <a:xfrm>
            <a:off x="6709495" y="2097558"/>
            <a:ext cx="270000" cy="144000"/>
            <a:chOff x="4544404" y="4695511"/>
            <a:chExt cx="373291" cy="180000"/>
          </a:xfrm>
        </p:grpSpPr>
        <p:grpSp>
          <p:nvGrpSpPr>
            <p:cNvPr id="343" name="组 342"/>
            <p:cNvGrpSpPr>
              <a:grpSpLocks noChangeAspect="1"/>
            </p:cNvGrpSpPr>
            <p:nvPr/>
          </p:nvGrpSpPr>
          <p:grpSpPr>
            <a:xfrm>
              <a:off x="4544404" y="4695511"/>
              <a:ext cx="373291" cy="180000"/>
              <a:chOff x="2640331" y="3810000"/>
              <a:chExt cx="474079" cy="228600"/>
            </a:xfrm>
          </p:grpSpPr>
          <p:sp>
            <p:nvSpPr>
              <p:cNvPr id="345" name="可选流程 344"/>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46" name="椭圆 345"/>
              <p:cNvSpPr/>
              <p:nvPr/>
            </p:nvSpPr>
            <p:spPr>
              <a:xfrm>
                <a:off x="2906151" y="3848100"/>
                <a:ext cx="158026" cy="142875"/>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44" name="椭圆 343"/>
            <p:cNvSpPr/>
            <p:nvPr/>
          </p:nvSpPr>
          <p:spPr>
            <a:xfrm>
              <a:off x="4577657" y="4727765"/>
              <a:ext cx="124430" cy="1125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347" name="组 346"/>
          <p:cNvGrpSpPr/>
          <p:nvPr/>
        </p:nvGrpSpPr>
        <p:grpSpPr>
          <a:xfrm>
            <a:off x="7158007" y="2096388"/>
            <a:ext cx="270000" cy="144000"/>
            <a:chOff x="4544404" y="4695511"/>
            <a:chExt cx="373291" cy="180000"/>
          </a:xfrm>
        </p:grpSpPr>
        <p:grpSp>
          <p:nvGrpSpPr>
            <p:cNvPr id="348" name="组 347"/>
            <p:cNvGrpSpPr>
              <a:grpSpLocks noChangeAspect="1"/>
            </p:cNvGrpSpPr>
            <p:nvPr/>
          </p:nvGrpSpPr>
          <p:grpSpPr>
            <a:xfrm>
              <a:off x="4544404" y="4695511"/>
              <a:ext cx="373291" cy="180000"/>
              <a:chOff x="2640331" y="3810000"/>
              <a:chExt cx="474079" cy="228600"/>
            </a:xfrm>
          </p:grpSpPr>
          <p:sp>
            <p:nvSpPr>
              <p:cNvPr id="350" name="可选流程 349"/>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51" name="椭圆 350"/>
              <p:cNvSpPr/>
              <p:nvPr/>
            </p:nvSpPr>
            <p:spPr>
              <a:xfrm>
                <a:off x="2906151" y="3848100"/>
                <a:ext cx="158026" cy="142875"/>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49" name="椭圆 348"/>
            <p:cNvSpPr/>
            <p:nvPr/>
          </p:nvSpPr>
          <p:spPr>
            <a:xfrm>
              <a:off x="4577657" y="4727765"/>
              <a:ext cx="124430" cy="1125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61" name="文本框 360"/>
          <p:cNvSpPr txBox="1"/>
          <p:nvPr/>
        </p:nvSpPr>
        <p:spPr>
          <a:xfrm>
            <a:off x="7158007" y="1898461"/>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a:solidFill>
                  <a:prstClr val="black"/>
                </a:solidFill>
                <a:latin typeface="Times New Roman" charset="0"/>
                <a:ea typeface="Times New Roman" charset="0"/>
                <a:cs typeface="Times New Roman" charset="0"/>
              </a:rPr>
              <a:t>C</a:t>
            </a:r>
            <a:r>
              <a:rPr kumimoji="1" lang="en-US" altLang="zh-CN" sz="800" i="1" baseline="-25000" dirty="0" smtClean="0">
                <a:solidFill>
                  <a:prstClr val="black"/>
                </a:solidFill>
                <a:latin typeface="Times New Roman" charset="0"/>
                <a:ea typeface="Times New Roman" charset="0"/>
                <a:cs typeface="Times New Roman" charset="0"/>
              </a:rPr>
              <a:t>3</a:t>
            </a:r>
            <a:endParaRPr kumimoji="1" lang="zh-CN" altLang="en-US" sz="800" i="1" dirty="0">
              <a:solidFill>
                <a:prstClr val="black"/>
              </a:solidFill>
              <a:latin typeface="Times New Roman" charset="0"/>
              <a:ea typeface="Times New Roman" charset="0"/>
              <a:cs typeface="Times New Roman" charset="0"/>
            </a:endParaRPr>
          </a:p>
        </p:txBody>
      </p:sp>
      <p:sp>
        <p:nvSpPr>
          <p:cNvPr id="374" name="文本框 373"/>
          <p:cNvSpPr txBox="1"/>
          <p:nvPr/>
        </p:nvSpPr>
        <p:spPr>
          <a:xfrm>
            <a:off x="6694674" y="1909687"/>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C</a:t>
            </a:r>
            <a:r>
              <a:rPr kumimoji="1" lang="en-US" altLang="zh-CN" sz="800" i="1" baseline="-25000" dirty="0">
                <a:solidFill>
                  <a:prstClr val="black"/>
                </a:solidFill>
                <a:latin typeface="Times New Roman" charset="0"/>
                <a:ea typeface="Times New Roman" charset="0"/>
                <a:cs typeface="Times New Roman" charset="0"/>
              </a:rPr>
              <a:t>2</a:t>
            </a:r>
            <a:endParaRPr kumimoji="1" lang="zh-CN" altLang="en-US" sz="800" i="1" dirty="0">
              <a:solidFill>
                <a:prstClr val="black"/>
              </a:solidFill>
              <a:latin typeface="Times New Roman" charset="0"/>
              <a:ea typeface="Times New Roman" charset="0"/>
              <a:cs typeface="Times New Roman" charset="0"/>
            </a:endParaRPr>
          </a:p>
        </p:txBody>
      </p:sp>
      <p:grpSp>
        <p:nvGrpSpPr>
          <p:cNvPr id="375" name="组 374"/>
          <p:cNvGrpSpPr/>
          <p:nvPr/>
        </p:nvGrpSpPr>
        <p:grpSpPr>
          <a:xfrm>
            <a:off x="5034445" y="2117277"/>
            <a:ext cx="270000" cy="144000"/>
            <a:chOff x="4544404" y="4695511"/>
            <a:chExt cx="373291" cy="180000"/>
          </a:xfrm>
        </p:grpSpPr>
        <p:grpSp>
          <p:nvGrpSpPr>
            <p:cNvPr id="381" name="组 380"/>
            <p:cNvGrpSpPr>
              <a:grpSpLocks noChangeAspect="1"/>
            </p:cNvGrpSpPr>
            <p:nvPr/>
          </p:nvGrpSpPr>
          <p:grpSpPr>
            <a:xfrm>
              <a:off x="4544404" y="4695511"/>
              <a:ext cx="373291" cy="180000"/>
              <a:chOff x="2640331" y="3810000"/>
              <a:chExt cx="474079" cy="228600"/>
            </a:xfrm>
          </p:grpSpPr>
          <p:sp>
            <p:nvSpPr>
              <p:cNvPr id="383" name="可选流程 382"/>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84" name="椭圆 383"/>
              <p:cNvSpPr/>
              <p:nvPr/>
            </p:nvSpPr>
            <p:spPr>
              <a:xfrm>
                <a:off x="2906151" y="3848100"/>
                <a:ext cx="158026" cy="142875"/>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82" name="椭圆 381"/>
            <p:cNvSpPr/>
            <p:nvPr/>
          </p:nvSpPr>
          <p:spPr>
            <a:xfrm>
              <a:off x="4577657" y="4727765"/>
              <a:ext cx="124430" cy="1125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385" name="组 384"/>
          <p:cNvGrpSpPr/>
          <p:nvPr/>
        </p:nvGrpSpPr>
        <p:grpSpPr>
          <a:xfrm>
            <a:off x="5482957" y="2116107"/>
            <a:ext cx="270000" cy="144000"/>
            <a:chOff x="4544404" y="4695511"/>
            <a:chExt cx="373291" cy="180000"/>
          </a:xfrm>
        </p:grpSpPr>
        <p:grpSp>
          <p:nvGrpSpPr>
            <p:cNvPr id="386" name="组 385"/>
            <p:cNvGrpSpPr>
              <a:grpSpLocks noChangeAspect="1"/>
            </p:cNvGrpSpPr>
            <p:nvPr/>
          </p:nvGrpSpPr>
          <p:grpSpPr>
            <a:xfrm>
              <a:off x="4544404" y="4695511"/>
              <a:ext cx="373291" cy="180000"/>
              <a:chOff x="2640331" y="3810000"/>
              <a:chExt cx="474079" cy="228600"/>
            </a:xfrm>
          </p:grpSpPr>
          <p:sp>
            <p:nvSpPr>
              <p:cNvPr id="388" name="可选流程 387"/>
              <p:cNvSpPr/>
              <p:nvPr/>
            </p:nvSpPr>
            <p:spPr>
              <a:xfrm>
                <a:off x="2640331" y="3810000"/>
                <a:ext cx="474079"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389" name="椭圆 388"/>
              <p:cNvSpPr/>
              <p:nvPr/>
            </p:nvSpPr>
            <p:spPr>
              <a:xfrm>
                <a:off x="2906151" y="3848100"/>
                <a:ext cx="158026" cy="142875"/>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87" name="椭圆 386"/>
            <p:cNvSpPr/>
            <p:nvPr/>
          </p:nvSpPr>
          <p:spPr>
            <a:xfrm>
              <a:off x="4577657" y="4727765"/>
              <a:ext cx="124430" cy="1125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90" name="文本框 389"/>
          <p:cNvSpPr txBox="1"/>
          <p:nvPr/>
        </p:nvSpPr>
        <p:spPr>
          <a:xfrm>
            <a:off x="5482957" y="1918180"/>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a:solidFill>
                  <a:prstClr val="black"/>
                </a:solidFill>
                <a:latin typeface="Times New Roman" charset="0"/>
                <a:ea typeface="Times New Roman" charset="0"/>
                <a:cs typeface="Times New Roman" charset="0"/>
              </a:rPr>
              <a:t>C</a:t>
            </a:r>
            <a:r>
              <a:rPr kumimoji="1" lang="en-US" altLang="zh-CN" sz="800" i="1" baseline="-25000" dirty="0" smtClean="0">
                <a:solidFill>
                  <a:prstClr val="black"/>
                </a:solidFill>
                <a:latin typeface="Times New Roman" charset="0"/>
                <a:ea typeface="Times New Roman" charset="0"/>
                <a:cs typeface="Times New Roman" charset="0"/>
              </a:rPr>
              <a:t>3</a:t>
            </a:r>
            <a:endParaRPr kumimoji="1" lang="zh-CN" altLang="en-US" sz="800" i="1" dirty="0">
              <a:solidFill>
                <a:prstClr val="black"/>
              </a:solidFill>
              <a:latin typeface="Times New Roman" charset="0"/>
              <a:ea typeface="Times New Roman" charset="0"/>
              <a:cs typeface="Times New Roman" charset="0"/>
            </a:endParaRPr>
          </a:p>
        </p:txBody>
      </p:sp>
      <p:sp>
        <p:nvSpPr>
          <p:cNvPr id="391" name="文本框 390"/>
          <p:cNvSpPr txBox="1"/>
          <p:nvPr/>
        </p:nvSpPr>
        <p:spPr>
          <a:xfrm>
            <a:off x="5019624" y="1929406"/>
            <a:ext cx="359545" cy="215444"/>
          </a:xfrm>
          <a:prstGeom prst="rect">
            <a:avLst/>
          </a:prstGeom>
          <a:noFill/>
        </p:spPr>
        <p:txBody>
          <a:bodyPr wrap="square" rtlCol="0">
            <a:spAutoFit/>
          </a:bodyPr>
          <a:lstStyle/>
          <a:p>
            <a:pPr eaLnBrk="1" fontAlgn="auto" hangingPunct="1">
              <a:spcBef>
                <a:spcPts val="0"/>
              </a:spcBef>
              <a:spcAft>
                <a:spcPts val="0"/>
              </a:spcAft>
            </a:pPr>
            <a:r>
              <a:rPr kumimoji="1" lang="en-US" altLang="zh-CN" sz="800" i="1" dirty="0" smtClean="0">
                <a:solidFill>
                  <a:prstClr val="black"/>
                </a:solidFill>
                <a:latin typeface="Times New Roman" charset="0"/>
                <a:ea typeface="Times New Roman" charset="0"/>
                <a:cs typeface="Times New Roman" charset="0"/>
              </a:rPr>
              <a:t>C</a:t>
            </a:r>
            <a:r>
              <a:rPr kumimoji="1" lang="en-US" altLang="zh-CN" sz="800" i="1" baseline="-25000" dirty="0">
                <a:solidFill>
                  <a:prstClr val="black"/>
                </a:solidFill>
                <a:latin typeface="Times New Roman" charset="0"/>
                <a:ea typeface="Times New Roman" charset="0"/>
                <a:cs typeface="Times New Roman" charset="0"/>
              </a:rPr>
              <a:t>2</a:t>
            </a:r>
            <a:endParaRPr kumimoji="1" lang="zh-CN" altLang="en-US" sz="800" i="1" dirty="0">
              <a:solidFill>
                <a:prstClr val="black"/>
              </a:solidFill>
              <a:latin typeface="Times New Roman" charset="0"/>
              <a:ea typeface="Times New Roman" charset="0"/>
              <a:cs typeface="Times New Roman" charset="0"/>
            </a:endParaRPr>
          </a:p>
        </p:txBody>
      </p:sp>
      <p:sp>
        <p:nvSpPr>
          <p:cNvPr id="392" name="圆角矩形 391"/>
          <p:cNvSpPr/>
          <p:nvPr/>
        </p:nvSpPr>
        <p:spPr>
          <a:xfrm>
            <a:off x="5966045" y="1900549"/>
            <a:ext cx="1558391" cy="435971"/>
          </a:xfrm>
          <a:prstGeom prst="roundRect">
            <a:avLst/>
          </a:prstGeom>
          <a:noFill/>
          <a:ln w="158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endParaRPr>
          </a:p>
        </p:txBody>
      </p:sp>
      <p:sp>
        <p:nvSpPr>
          <p:cNvPr id="393" name="圆角矩形 392"/>
          <p:cNvSpPr/>
          <p:nvPr/>
        </p:nvSpPr>
        <p:spPr>
          <a:xfrm>
            <a:off x="2299787" y="1903529"/>
            <a:ext cx="1558391" cy="435971"/>
          </a:xfrm>
          <a:prstGeom prst="roundRect">
            <a:avLst/>
          </a:prstGeom>
          <a:noFill/>
          <a:ln w="158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endParaRPr>
          </a:p>
        </p:txBody>
      </p:sp>
      <p:sp>
        <p:nvSpPr>
          <p:cNvPr id="395" name="圆角矩形 394"/>
          <p:cNvSpPr/>
          <p:nvPr/>
        </p:nvSpPr>
        <p:spPr>
          <a:xfrm>
            <a:off x="4248502" y="1901791"/>
            <a:ext cx="1558391" cy="435971"/>
          </a:xfrm>
          <a:prstGeom prst="roundRect">
            <a:avLst/>
          </a:prstGeom>
          <a:noFill/>
          <a:ln w="158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endParaRPr>
          </a:p>
        </p:txBody>
      </p:sp>
      <p:sp>
        <p:nvSpPr>
          <p:cNvPr id="396" name="文本框 395"/>
          <p:cNvSpPr txBox="1"/>
          <p:nvPr/>
        </p:nvSpPr>
        <p:spPr>
          <a:xfrm>
            <a:off x="201246" y="1263421"/>
            <a:ext cx="1713206" cy="400110"/>
          </a:xfrm>
          <a:prstGeom prst="rect">
            <a:avLst/>
          </a:prstGeom>
          <a:noFill/>
        </p:spPr>
        <p:txBody>
          <a:bodyPr wrap="square" rtlCol="0">
            <a:spAutoFit/>
          </a:bodyPr>
          <a:lstStyle/>
          <a:p>
            <a:pPr eaLnBrk="1" fontAlgn="auto" hangingPunct="1">
              <a:spcBef>
                <a:spcPts val="0"/>
              </a:spcBef>
              <a:spcAft>
                <a:spcPts val="0"/>
              </a:spcAft>
            </a:pPr>
            <a:r>
              <a:rPr lang="en-US" altLang="zh-CN" sz="1000" dirty="0" smtClean="0">
                <a:solidFill>
                  <a:prstClr val="black"/>
                </a:solidFill>
                <a:latin typeface="Calibri"/>
                <a:ea typeface="宋体"/>
              </a:rPr>
              <a:t>Concatenate</a:t>
            </a:r>
          </a:p>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with CNN</a:t>
            </a:r>
            <a:endParaRPr kumimoji="1" lang="zh-CN" altLang="en-US" sz="1000" dirty="0">
              <a:solidFill>
                <a:prstClr val="black"/>
              </a:solidFill>
              <a:latin typeface="Times New Roman" charset="0"/>
              <a:ea typeface="Times New Roman" charset="0"/>
              <a:cs typeface="Times New Roman" charset="0"/>
            </a:endParaRPr>
          </a:p>
        </p:txBody>
      </p:sp>
      <p:grpSp>
        <p:nvGrpSpPr>
          <p:cNvPr id="2" name="组 1"/>
          <p:cNvGrpSpPr/>
          <p:nvPr/>
        </p:nvGrpSpPr>
        <p:grpSpPr>
          <a:xfrm>
            <a:off x="2556982" y="1422343"/>
            <a:ext cx="1044000" cy="144000"/>
            <a:chOff x="2811994" y="2684263"/>
            <a:chExt cx="1044000" cy="144000"/>
          </a:xfrm>
        </p:grpSpPr>
        <p:grpSp>
          <p:nvGrpSpPr>
            <p:cNvPr id="398" name="组 397"/>
            <p:cNvGrpSpPr>
              <a:grpSpLocks noChangeAspect="1"/>
            </p:cNvGrpSpPr>
            <p:nvPr/>
          </p:nvGrpSpPr>
          <p:grpSpPr>
            <a:xfrm>
              <a:off x="2811994" y="2684263"/>
              <a:ext cx="1044000" cy="144000"/>
              <a:chOff x="2640331" y="3810000"/>
              <a:chExt cx="1833112" cy="228600"/>
            </a:xfrm>
          </p:grpSpPr>
          <p:sp>
            <p:nvSpPr>
              <p:cNvPr id="400" name="可选流程 399"/>
              <p:cNvSpPr/>
              <p:nvPr/>
            </p:nvSpPr>
            <p:spPr>
              <a:xfrm>
                <a:off x="2640331" y="3810000"/>
                <a:ext cx="1833112"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01" name="椭圆 400"/>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465" name="椭圆 464"/>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53" name="椭圆 552"/>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399" name="椭圆 398"/>
            <p:cNvSpPr/>
            <p:nvPr/>
          </p:nvSpPr>
          <p:spPr>
            <a:xfrm>
              <a:off x="2836051" y="2710066"/>
              <a:ext cx="86796" cy="900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63" name="椭圆 562"/>
            <p:cNvSpPr/>
            <p:nvPr/>
          </p:nvSpPr>
          <p:spPr>
            <a:xfrm>
              <a:off x="3351167" y="2707200"/>
              <a:ext cx="90000" cy="900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64" name="椭圆 563"/>
            <p:cNvSpPr/>
            <p:nvPr/>
          </p:nvSpPr>
          <p:spPr>
            <a:xfrm>
              <a:off x="3475330" y="2707200"/>
              <a:ext cx="90000" cy="900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65" name="椭圆 564"/>
            <p:cNvSpPr/>
            <p:nvPr/>
          </p:nvSpPr>
          <p:spPr>
            <a:xfrm>
              <a:off x="3607780" y="2711164"/>
              <a:ext cx="90000" cy="900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66" name="椭圆 565"/>
            <p:cNvSpPr/>
            <p:nvPr/>
          </p:nvSpPr>
          <p:spPr>
            <a:xfrm>
              <a:off x="3739340" y="2711554"/>
              <a:ext cx="90000" cy="900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567" name="组 566"/>
          <p:cNvGrpSpPr/>
          <p:nvPr/>
        </p:nvGrpSpPr>
        <p:grpSpPr>
          <a:xfrm>
            <a:off x="4540173" y="1419640"/>
            <a:ext cx="1044000" cy="144000"/>
            <a:chOff x="2811994" y="2684263"/>
            <a:chExt cx="1044000" cy="144000"/>
          </a:xfrm>
        </p:grpSpPr>
        <p:grpSp>
          <p:nvGrpSpPr>
            <p:cNvPr id="568" name="组 567"/>
            <p:cNvGrpSpPr>
              <a:grpSpLocks noChangeAspect="1"/>
            </p:cNvGrpSpPr>
            <p:nvPr/>
          </p:nvGrpSpPr>
          <p:grpSpPr>
            <a:xfrm>
              <a:off x="2811994" y="2684263"/>
              <a:ext cx="1044000" cy="144000"/>
              <a:chOff x="2640331" y="3810000"/>
              <a:chExt cx="1833112" cy="228600"/>
            </a:xfrm>
          </p:grpSpPr>
          <p:sp>
            <p:nvSpPr>
              <p:cNvPr id="574" name="可选流程 573"/>
              <p:cNvSpPr/>
              <p:nvPr/>
            </p:nvSpPr>
            <p:spPr>
              <a:xfrm>
                <a:off x="2640331" y="3810000"/>
                <a:ext cx="1833112"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5" name="椭圆 574"/>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6" name="椭圆 575"/>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7" name="椭圆 576"/>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569" name="椭圆 568"/>
            <p:cNvSpPr/>
            <p:nvPr/>
          </p:nvSpPr>
          <p:spPr>
            <a:xfrm>
              <a:off x="2836051" y="2710066"/>
              <a:ext cx="86796" cy="900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0" name="椭圆 569"/>
            <p:cNvSpPr/>
            <p:nvPr/>
          </p:nvSpPr>
          <p:spPr>
            <a:xfrm>
              <a:off x="3351167" y="2707200"/>
              <a:ext cx="90000" cy="900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1" name="椭圆 570"/>
            <p:cNvSpPr/>
            <p:nvPr/>
          </p:nvSpPr>
          <p:spPr>
            <a:xfrm>
              <a:off x="3475330" y="2707200"/>
              <a:ext cx="90000" cy="900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2" name="椭圆 571"/>
            <p:cNvSpPr/>
            <p:nvPr/>
          </p:nvSpPr>
          <p:spPr>
            <a:xfrm>
              <a:off x="3607780" y="2711164"/>
              <a:ext cx="90000" cy="900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73" name="椭圆 572"/>
            <p:cNvSpPr/>
            <p:nvPr/>
          </p:nvSpPr>
          <p:spPr>
            <a:xfrm>
              <a:off x="3739340" y="2711554"/>
              <a:ext cx="90000" cy="900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grpSp>
        <p:nvGrpSpPr>
          <p:cNvPr id="578" name="组 577"/>
          <p:cNvGrpSpPr/>
          <p:nvPr/>
        </p:nvGrpSpPr>
        <p:grpSpPr>
          <a:xfrm>
            <a:off x="6199801" y="1414997"/>
            <a:ext cx="1044000" cy="144000"/>
            <a:chOff x="2811994" y="2684263"/>
            <a:chExt cx="1044000" cy="144000"/>
          </a:xfrm>
        </p:grpSpPr>
        <p:grpSp>
          <p:nvGrpSpPr>
            <p:cNvPr id="579" name="组 578"/>
            <p:cNvGrpSpPr>
              <a:grpSpLocks noChangeAspect="1"/>
            </p:cNvGrpSpPr>
            <p:nvPr/>
          </p:nvGrpSpPr>
          <p:grpSpPr>
            <a:xfrm>
              <a:off x="2811994" y="2684263"/>
              <a:ext cx="1044000" cy="144000"/>
              <a:chOff x="2640331" y="3810000"/>
              <a:chExt cx="1833112" cy="228600"/>
            </a:xfrm>
          </p:grpSpPr>
          <p:sp>
            <p:nvSpPr>
              <p:cNvPr id="585" name="可选流程 584"/>
              <p:cNvSpPr/>
              <p:nvPr/>
            </p:nvSpPr>
            <p:spPr>
              <a:xfrm>
                <a:off x="2640331" y="3810000"/>
                <a:ext cx="1833112"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6" name="椭圆 585"/>
              <p:cNvSpPr/>
              <p:nvPr/>
            </p:nvSpPr>
            <p:spPr>
              <a:xfrm>
                <a:off x="3352798" y="3848100"/>
                <a:ext cx="157419"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7" name="椭圆 586"/>
              <p:cNvSpPr/>
              <p:nvPr/>
            </p:nvSpPr>
            <p:spPr>
              <a:xfrm>
                <a:off x="3124201" y="3848100"/>
                <a:ext cx="152401" cy="142875"/>
              </a:xfrm>
              <a:prstGeom prst="ellipse">
                <a:avLst/>
              </a:prstGeom>
              <a:solidFill>
                <a:schemeClr val="accent5">
                  <a:lumMod val="60000"/>
                  <a:lumOff val="40000"/>
                </a:schemeClr>
              </a:solidFill>
              <a:ln w="158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8" name="椭圆 587"/>
              <p:cNvSpPr/>
              <p:nvPr/>
            </p:nvSpPr>
            <p:spPr>
              <a:xfrm>
                <a:off x="2906151" y="3848100"/>
                <a:ext cx="152401" cy="142875"/>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580" name="椭圆 579"/>
            <p:cNvSpPr/>
            <p:nvPr/>
          </p:nvSpPr>
          <p:spPr>
            <a:xfrm>
              <a:off x="2836051" y="2710066"/>
              <a:ext cx="86796" cy="90000"/>
            </a:xfrm>
            <a:prstGeom prst="ellipse">
              <a:avLst/>
            </a:prstGeom>
            <a:solidFill>
              <a:srgbClr val="70C5B7"/>
            </a:solidFill>
            <a:ln w="15875">
              <a:solidFill>
                <a:srgbClr val="70C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1" name="椭圆 580"/>
            <p:cNvSpPr/>
            <p:nvPr/>
          </p:nvSpPr>
          <p:spPr>
            <a:xfrm>
              <a:off x="3351167" y="2707200"/>
              <a:ext cx="90000" cy="900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2" name="椭圆 581"/>
            <p:cNvSpPr/>
            <p:nvPr/>
          </p:nvSpPr>
          <p:spPr>
            <a:xfrm>
              <a:off x="3475330" y="2707200"/>
              <a:ext cx="90000" cy="90000"/>
            </a:xfrm>
            <a:prstGeom prst="ellipse">
              <a:avLst/>
            </a:prstGeom>
            <a:solidFill>
              <a:schemeClr val="accent6">
                <a:lumMod val="75000"/>
              </a:schemeClr>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3" name="椭圆 582"/>
            <p:cNvSpPr/>
            <p:nvPr/>
          </p:nvSpPr>
          <p:spPr>
            <a:xfrm>
              <a:off x="3607780" y="2711164"/>
              <a:ext cx="90000" cy="900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84" name="椭圆 583"/>
            <p:cNvSpPr/>
            <p:nvPr/>
          </p:nvSpPr>
          <p:spPr>
            <a:xfrm>
              <a:off x="3739340" y="2711554"/>
              <a:ext cx="90000" cy="90000"/>
            </a:xfrm>
            <a:prstGeom prst="ellipse">
              <a:avLst/>
            </a:prstGeom>
            <a:solidFill>
              <a:schemeClr val="accent3">
                <a:lumMod val="75000"/>
              </a:schemeClr>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cxnSp>
        <p:nvCxnSpPr>
          <p:cNvPr id="589" name="直线箭头连接符 588"/>
          <p:cNvCxnSpPr>
            <a:endCxn id="400" idx="1"/>
          </p:cNvCxnSpPr>
          <p:nvPr/>
        </p:nvCxnSpPr>
        <p:spPr>
          <a:xfrm flipV="1">
            <a:off x="2311554" y="1494343"/>
            <a:ext cx="245428" cy="441094"/>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90" name="直线箭头连接符 589"/>
          <p:cNvCxnSpPr>
            <a:endCxn id="574" idx="1"/>
          </p:cNvCxnSpPr>
          <p:nvPr/>
        </p:nvCxnSpPr>
        <p:spPr>
          <a:xfrm flipV="1">
            <a:off x="4252266" y="1491640"/>
            <a:ext cx="287907" cy="467245"/>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91" name="直线箭头连接符 590"/>
          <p:cNvCxnSpPr>
            <a:endCxn id="585" idx="1"/>
          </p:cNvCxnSpPr>
          <p:nvPr/>
        </p:nvCxnSpPr>
        <p:spPr>
          <a:xfrm flipV="1">
            <a:off x="5962879" y="1486997"/>
            <a:ext cx="236922" cy="470821"/>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93" name="直线箭头连接符 592"/>
          <p:cNvCxnSpPr>
            <a:endCxn id="585" idx="3"/>
          </p:cNvCxnSpPr>
          <p:nvPr/>
        </p:nvCxnSpPr>
        <p:spPr>
          <a:xfrm flipH="1" flipV="1">
            <a:off x="7243801" y="1486997"/>
            <a:ext cx="236922" cy="431183"/>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94" name="直线箭头连接符 593"/>
          <p:cNvCxnSpPr>
            <a:endCxn id="574" idx="3"/>
          </p:cNvCxnSpPr>
          <p:nvPr/>
        </p:nvCxnSpPr>
        <p:spPr>
          <a:xfrm flipH="1" flipV="1">
            <a:off x="5584173" y="1491640"/>
            <a:ext cx="203803" cy="423293"/>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595" name="直线箭头连接符 594"/>
          <p:cNvCxnSpPr>
            <a:endCxn id="400" idx="3"/>
          </p:cNvCxnSpPr>
          <p:nvPr/>
        </p:nvCxnSpPr>
        <p:spPr>
          <a:xfrm flipH="1" flipV="1">
            <a:off x="3600982" y="1494343"/>
            <a:ext cx="217561" cy="420357"/>
          </a:xfrm>
          <a:prstGeom prst="straightConnector1">
            <a:avLst/>
          </a:prstGeom>
          <a:ln w="12700">
            <a:tailEnd type="triangle" w="sm" len="med"/>
          </a:ln>
        </p:spPr>
        <p:style>
          <a:lnRef idx="1">
            <a:schemeClr val="accent1"/>
          </a:lnRef>
          <a:fillRef idx="0">
            <a:schemeClr val="accent1"/>
          </a:fillRef>
          <a:effectRef idx="0">
            <a:schemeClr val="accent1"/>
          </a:effectRef>
          <a:fontRef idx="minor">
            <a:schemeClr val="tx1"/>
          </a:fontRef>
        </p:style>
      </p:cxnSp>
      <p:cxnSp>
        <p:nvCxnSpPr>
          <p:cNvPr id="372" name="直线箭头连接符 371"/>
          <p:cNvCxnSpPr/>
          <p:nvPr/>
        </p:nvCxnSpPr>
        <p:spPr>
          <a:xfrm>
            <a:off x="4370036" y="1097939"/>
            <a:ext cx="372556"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3" name="直线箭头连接符 372"/>
          <p:cNvCxnSpPr/>
          <p:nvPr/>
        </p:nvCxnSpPr>
        <p:spPr>
          <a:xfrm flipV="1">
            <a:off x="5052546" y="1154675"/>
            <a:ext cx="0" cy="2740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97" name="组 396"/>
          <p:cNvGrpSpPr/>
          <p:nvPr/>
        </p:nvGrpSpPr>
        <p:grpSpPr>
          <a:xfrm>
            <a:off x="4792637" y="1013763"/>
            <a:ext cx="516000" cy="144000"/>
            <a:chOff x="4544401" y="4695511"/>
            <a:chExt cx="713400" cy="180000"/>
          </a:xfrm>
        </p:grpSpPr>
        <p:grpSp>
          <p:nvGrpSpPr>
            <p:cNvPr id="476" name="组 475"/>
            <p:cNvGrpSpPr>
              <a:grpSpLocks noChangeAspect="1"/>
            </p:cNvGrpSpPr>
            <p:nvPr/>
          </p:nvGrpSpPr>
          <p:grpSpPr>
            <a:xfrm>
              <a:off x="4544401" y="4695511"/>
              <a:ext cx="713400" cy="180000"/>
              <a:chOff x="2640331" y="3810000"/>
              <a:chExt cx="906018" cy="228600"/>
            </a:xfrm>
          </p:grpSpPr>
          <p:sp>
            <p:nvSpPr>
              <p:cNvPr id="596" name="可选流程 595"/>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97" name="椭圆 596"/>
              <p:cNvSpPr/>
              <p:nvPr/>
            </p:nvSpPr>
            <p:spPr>
              <a:xfrm>
                <a:off x="3352799" y="3848100"/>
                <a:ext cx="157418"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98" name="椭圆 597"/>
              <p:cNvSpPr/>
              <p:nvPr/>
            </p:nvSpPr>
            <p:spPr>
              <a:xfrm>
                <a:off x="3124200" y="3848100"/>
                <a:ext cx="152400"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599" name="椭圆 598"/>
              <p:cNvSpPr/>
              <p:nvPr/>
            </p:nvSpPr>
            <p:spPr>
              <a:xfrm>
                <a:off x="2906151" y="3848100"/>
                <a:ext cx="152400"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592" name="椭圆 591"/>
            <p:cNvSpPr/>
            <p:nvPr/>
          </p:nvSpPr>
          <p:spPr>
            <a:xfrm>
              <a:off x="4577658" y="4727765"/>
              <a:ext cx="120000" cy="1200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600" name="文本框 599"/>
          <p:cNvSpPr txBox="1"/>
          <p:nvPr/>
        </p:nvSpPr>
        <p:spPr>
          <a:xfrm>
            <a:off x="3522843" y="955427"/>
            <a:ext cx="909563"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Event Trigger</a:t>
            </a:r>
            <a:endParaRPr kumimoji="1" lang="zh-CN" altLang="en-US" sz="1000" dirty="0">
              <a:solidFill>
                <a:prstClr val="black"/>
              </a:solidFill>
              <a:latin typeface="Times New Roman" charset="0"/>
              <a:ea typeface="Times New Roman" charset="0"/>
              <a:cs typeface="Times New Roman" charset="0"/>
            </a:endParaRPr>
          </a:p>
        </p:txBody>
      </p:sp>
      <p:cxnSp>
        <p:nvCxnSpPr>
          <p:cNvPr id="601" name="直线箭头连接符 600"/>
          <p:cNvCxnSpPr/>
          <p:nvPr/>
        </p:nvCxnSpPr>
        <p:spPr>
          <a:xfrm>
            <a:off x="2379686" y="1095995"/>
            <a:ext cx="372556"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2" name="直线箭头连接符 601"/>
          <p:cNvCxnSpPr/>
          <p:nvPr/>
        </p:nvCxnSpPr>
        <p:spPr>
          <a:xfrm flipV="1">
            <a:off x="3062196" y="1152731"/>
            <a:ext cx="0" cy="2740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603" name="组 602"/>
          <p:cNvGrpSpPr/>
          <p:nvPr/>
        </p:nvGrpSpPr>
        <p:grpSpPr>
          <a:xfrm>
            <a:off x="2802287" y="1011819"/>
            <a:ext cx="516000" cy="144000"/>
            <a:chOff x="4544401" y="4695511"/>
            <a:chExt cx="713400" cy="180000"/>
          </a:xfrm>
        </p:grpSpPr>
        <p:grpSp>
          <p:nvGrpSpPr>
            <p:cNvPr id="604" name="组 603"/>
            <p:cNvGrpSpPr>
              <a:grpSpLocks noChangeAspect="1"/>
            </p:cNvGrpSpPr>
            <p:nvPr/>
          </p:nvGrpSpPr>
          <p:grpSpPr>
            <a:xfrm>
              <a:off x="4544401" y="4695511"/>
              <a:ext cx="713400" cy="180000"/>
              <a:chOff x="2640331" y="3810000"/>
              <a:chExt cx="906018" cy="228600"/>
            </a:xfrm>
          </p:grpSpPr>
          <p:sp>
            <p:nvSpPr>
              <p:cNvPr id="606" name="可选流程 605"/>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607" name="椭圆 606"/>
              <p:cNvSpPr/>
              <p:nvPr/>
            </p:nvSpPr>
            <p:spPr>
              <a:xfrm>
                <a:off x="3352799" y="3848100"/>
                <a:ext cx="157418"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608" name="椭圆 607"/>
              <p:cNvSpPr/>
              <p:nvPr/>
            </p:nvSpPr>
            <p:spPr>
              <a:xfrm>
                <a:off x="3124200" y="3848100"/>
                <a:ext cx="152400"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609" name="椭圆 608"/>
              <p:cNvSpPr/>
              <p:nvPr/>
            </p:nvSpPr>
            <p:spPr>
              <a:xfrm>
                <a:off x="2906151" y="3848100"/>
                <a:ext cx="152400"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605" name="椭圆 604"/>
            <p:cNvSpPr/>
            <p:nvPr/>
          </p:nvSpPr>
          <p:spPr>
            <a:xfrm>
              <a:off x="4577658" y="4727765"/>
              <a:ext cx="120000" cy="1200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610" name="文本框 609"/>
          <p:cNvSpPr txBox="1"/>
          <p:nvPr/>
        </p:nvSpPr>
        <p:spPr>
          <a:xfrm>
            <a:off x="1548042" y="961860"/>
            <a:ext cx="909563"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Event Trigger</a:t>
            </a:r>
            <a:endParaRPr kumimoji="1" lang="zh-CN" altLang="en-US" sz="1000" dirty="0">
              <a:solidFill>
                <a:prstClr val="black"/>
              </a:solidFill>
              <a:latin typeface="Times New Roman" charset="0"/>
              <a:ea typeface="Times New Roman" charset="0"/>
              <a:cs typeface="Times New Roman" charset="0"/>
            </a:endParaRPr>
          </a:p>
        </p:txBody>
      </p:sp>
      <p:cxnSp>
        <p:nvCxnSpPr>
          <p:cNvPr id="611" name="直线箭头连接符 610"/>
          <p:cNvCxnSpPr/>
          <p:nvPr/>
        </p:nvCxnSpPr>
        <p:spPr>
          <a:xfrm>
            <a:off x="6995587" y="1094853"/>
            <a:ext cx="372556"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2" name="直线箭头连接符 611"/>
          <p:cNvCxnSpPr/>
          <p:nvPr/>
        </p:nvCxnSpPr>
        <p:spPr>
          <a:xfrm flipV="1">
            <a:off x="6711513" y="1163765"/>
            <a:ext cx="0" cy="2740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613" name="组 612"/>
          <p:cNvGrpSpPr/>
          <p:nvPr/>
        </p:nvGrpSpPr>
        <p:grpSpPr>
          <a:xfrm>
            <a:off x="6451604" y="1022853"/>
            <a:ext cx="516000" cy="144000"/>
            <a:chOff x="4544401" y="4695511"/>
            <a:chExt cx="713400" cy="180000"/>
          </a:xfrm>
        </p:grpSpPr>
        <p:grpSp>
          <p:nvGrpSpPr>
            <p:cNvPr id="614" name="组 613"/>
            <p:cNvGrpSpPr>
              <a:grpSpLocks noChangeAspect="1"/>
            </p:cNvGrpSpPr>
            <p:nvPr/>
          </p:nvGrpSpPr>
          <p:grpSpPr>
            <a:xfrm>
              <a:off x="4544401" y="4695511"/>
              <a:ext cx="713400" cy="180000"/>
              <a:chOff x="2640331" y="3810000"/>
              <a:chExt cx="906018" cy="228600"/>
            </a:xfrm>
          </p:grpSpPr>
          <p:sp>
            <p:nvSpPr>
              <p:cNvPr id="616" name="可选流程 615"/>
              <p:cNvSpPr/>
              <p:nvPr/>
            </p:nvSpPr>
            <p:spPr>
              <a:xfrm>
                <a:off x="2640331" y="3810000"/>
                <a:ext cx="906018" cy="228600"/>
              </a:xfrm>
              <a:prstGeom prst="flowChartAlternateProcess">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617" name="椭圆 616"/>
              <p:cNvSpPr/>
              <p:nvPr/>
            </p:nvSpPr>
            <p:spPr>
              <a:xfrm>
                <a:off x="3352799" y="3848100"/>
                <a:ext cx="157418"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618" name="椭圆 617"/>
              <p:cNvSpPr/>
              <p:nvPr/>
            </p:nvSpPr>
            <p:spPr>
              <a:xfrm>
                <a:off x="3124200" y="3848100"/>
                <a:ext cx="152400"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sp>
            <p:nvSpPr>
              <p:cNvPr id="619" name="椭圆 618"/>
              <p:cNvSpPr/>
              <p:nvPr/>
            </p:nvSpPr>
            <p:spPr>
              <a:xfrm>
                <a:off x="2906151" y="3848100"/>
                <a:ext cx="152400" cy="1524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615" name="椭圆 614"/>
            <p:cNvSpPr/>
            <p:nvPr/>
          </p:nvSpPr>
          <p:spPr>
            <a:xfrm>
              <a:off x="4577658" y="4727765"/>
              <a:ext cx="120000" cy="120000"/>
            </a:xfrm>
            <a:prstGeom prst="ellipse">
              <a:avLst/>
            </a:prstGeom>
            <a:solidFill>
              <a:srgbClr val="FFC0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800">
                <a:solidFill>
                  <a:prstClr val="white"/>
                </a:solidFill>
                <a:latin typeface="Times New Roman" charset="0"/>
                <a:ea typeface="Times New Roman" charset="0"/>
                <a:cs typeface="Times New Roman" charset="0"/>
              </a:endParaRPr>
            </a:p>
          </p:txBody>
        </p:sp>
      </p:grpSp>
      <p:sp>
        <p:nvSpPr>
          <p:cNvPr id="620" name="文本框 619"/>
          <p:cNvSpPr txBox="1"/>
          <p:nvPr/>
        </p:nvSpPr>
        <p:spPr>
          <a:xfrm>
            <a:off x="7326602" y="953592"/>
            <a:ext cx="909563"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smtClean="0">
                <a:solidFill>
                  <a:prstClr val="black"/>
                </a:solidFill>
                <a:latin typeface="Times New Roman" charset="0"/>
                <a:ea typeface="Times New Roman" charset="0"/>
                <a:cs typeface="Times New Roman" charset="0"/>
              </a:rPr>
              <a:t>Event Trigger</a:t>
            </a:r>
            <a:endParaRPr kumimoji="1" lang="zh-CN" altLang="en-US" sz="1000" dirty="0">
              <a:solidFill>
                <a:prstClr val="black"/>
              </a:solidFill>
              <a:latin typeface="Times New Roman" charset="0"/>
              <a:ea typeface="Times New Roman" charset="0"/>
              <a:cs typeface="Times New Roman" charset="0"/>
            </a:endParaRPr>
          </a:p>
        </p:txBody>
      </p:sp>
      <p:sp>
        <p:nvSpPr>
          <p:cNvPr id="621" name="文本框 620"/>
          <p:cNvSpPr txBox="1"/>
          <p:nvPr/>
        </p:nvSpPr>
        <p:spPr>
          <a:xfrm>
            <a:off x="264982" y="825500"/>
            <a:ext cx="898394" cy="246221"/>
          </a:xfrm>
          <a:prstGeom prst="rect">
            <a:avLst/>
          </a:prstGeom>
          <a:noFill/>
        </p:spPr>
        <p:txBody>
          <a:bodyPr wrap="square" rtlCol="0">
            <a:spAutoFit/>
          </a:bodyPr>
          <a:lstStyle/>
          <a:p>
            <a:pPr eaLnBrk="1" fontAlgn="auto" hangingPunct="1">
              <a:spcBef>
                <a:spcPts val="0"/>
              </a:spcBef>
              <a:spcAft>
                <a:spcPts val="0"/>
              </a:spcAft>
            </a:pPr>
            <a:r>
              <a:rPr kumimoji="1" lang="en-US" altLang="zh-CN" sz="1000" dirty="0" err="1" smtClean="0">
                <a:solidFill>
                  <a:prstClr val="black"/>
                </a:solidFill>
                <a:latin typeface="Times New Roman" charset="0"/>
                <a:ea typeface="Times New Roman" charset="0"/>
                <a:cs typeface="Times New Roman" charset="0"/>
              </a:rPr>
              <a:t>SoftMax</a:t>
            </a:r>
            <a:endParaRPr kumimoji="1" lang="zh-CN" altLang="en-US" sz="1000" dirty="0">
              <a:solidFill>
                <a:prstClr val="black"/>
              </a:solidFill>
              <a:latin typeface="Times New Roman" charset="0"/>
              <a:ea typeface="Times New Roman" charset="0"/>
              <a:cs typeface="Times New Roman" charset="0"/>
            </a:endParaRPr>
          </a:p>
        </p:txBody>
      </p:sp>
      <p:sp>
        <p:nvSpPr>
          <p:cNvPr id="622" name="Rectangle 3"/>
          <p:cNvSpPr>
            <a:spLocks noGrp="1" noChangeArrowheads="1"/>
          </p:cNvSpPr>
          <p:nvPr>
            <p:ph type="title"/>
          </p:nvPr>
        </p:nvSpPr>
        <p:spPr>
          <a:xfrm>
            <a:off x="661763" y="-152400"/>
            <a:ext cx="8494937" cy="1139825"/>
          </a:xfrm>
          <a:noFill/>
          <a:ln/>
        </p:spPr>
        <p:txBody>
          <a:bodyPr>
            <a:normAutofit fontScale="90000"/>
          </a:bodyPr>
          <a:lstStyle/>
          <a:p>
            <a:r>
              <a:rPr kumimoji="1" lang="en-US" altLang="zh-CN" dirty="0" smtClean="0">
                <a:solidFill>
                  <a:schemeClr val="tx2"/>
                </a:solidFill>
              </a:rPr>
              <a:t>A </a:t>
            </a:r>
            <a:r>
              <a:rPr kumimoji="1" lang="en-US" altLang="zh-CN" dirty="0">
                <a:solidFill>
                  <a:schemeClr val="tx2"/>
                </a:solidFill>
              </a:rPr>
              <a:t>M</a:t>
            </a:r>
            <a:r>
              <a:rPr kumimoji="1" lang="en-US" altLang="zh-CN" dirty="0" smtClean="0">
                <a:solidFill>
                  <a:schemeClr val="tx2"/>
                </a:solidFill>
              </a:rPr>
              <a:t>ore “Modern” Neural Event Extractor</a:t>
            </a:r>
            <a:endParaRPr kumimoji="1" lang="en-US" altLang="zh-CN" dirty="0">
              <a:solidFill>
                <a:schemeClr val="tx2"/>
              </a:solidFill>
            </a:endParaRPr>
          </a:p>
        </p:txBody>
      </p:sp>
      <p:sp>
        <p:nvSpPr>
          <p:cNvPr id="623" name="Rectangle 2"/>
          <p:cNvSpPr txBox="1">
            <a:spLocks noChangeArrowheads="1"/>
          </p:cNvSpPr>
          <p:nvPr/>
        </p:nvSpPr>
        <p:spPr>
          <a:xfrm>
            <a:off x="152400" y="4572000"/>
            <a:ext cx="8915400" cy="15240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130000"/>
              </a:lnSpc>
            </a:pPr>
            <a:r>
              <a:rPr lang="en-US" altLang="zh-CN" sz="1800" dirty="0" smtClean="0">
                <a:ea typeface="宋体" pitchFamily="2" charset="-122"/>
              </a:rPr>
              <a:t>Reduce feature engineering efforts to some </a:t>
            </a:r>
            <a:r>
              <a:rPr lang="en-US" altLang="zh-CN" sz="1800" dirty="0">
                <a:ea typeface="宋体" pitchFamily="2" charset="-122"/>
              </a:rPr>
              <a:t>extent (</a:t>
            </a:r>
            <a:r>
              <a:rPr lang="en-US" altLang="zh-CN" sz="1800" dirty="0" err="1">
                <a:ea typeface="宋体" pitchFamily="2" charset="-122"/>
              </a:rPr>
              <a:t>Feng</a:t>
            </a:r>
            <a:r>
              <a:rPr lang="en-US" altLang="zh-CN" sz="1800" dirty="0">
                <a:ea typeface="宋体" pitchFamily="2" charset="-122"/>
              </a:rPr>
              <a:t> et al., </a:t>
            </a:r>
            <a:r>
              <a:rPr lang="en-US" altLang="zh-CN" sz="1800" dirty="0" smtClean="0">
                <a:ea typeface="宋体" pitchFamily="2" charset="-122"/>
              </a:rPr>
              <a:t>2016)</a:t>
            </a:r>
          </a:p>
          <a:p>
            <a:pPr>
              <a:lnSpc>
                <a:spcPct val="130000"/>
              </a:lnSpc>
            </a:pPr>
            <a:r>
              <a:rPr lang="en-US" altLang="zh-CN" sz="1800" dirty="0" smtClean="0">
                <a:ea typeface="宋体" pitchFamily="2" charset="-122"/>
              </a:rPr>
              <a:t>But still rely on human annotated clean training data</a:t>
            </a:r>
            <a:r>
              <a:rPr lang="en-US" altLang="zh-CN" sz="1800" dirty="0">
                <a:ea typeface="宋体" pitchFamily="2" charset="-122"/>
              </a:rPr>
              <a:t> s</a:t>
            </a:r>
            <a:r>
              <a:rPr lang="en-US" altLang="zh-CN" sz="1800" dirty="0" smtClean="0">
                <a:ea typeface="宋体" pitchFamily="2" charset="-122"/>
              </a:rPr>
              <a:t>till fragile to noise in training data</a:t>
            </a:r>
          </a:p>
        </p:txBody>
      </p:sp>
      <p:sp>
        <p:nvSpPr>
          <p:cNvPr id="625"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39</a:t>
            </a:fld>
            <a:endParaRPr lang="en-US" sz="1400" b="1" dirty="0">
              <a:solidFill>
                <a:srgbClr val="000000"/>
              </a:solidFill>
            </a:endParaRPr>
          </a:p>
        </p:txBody>
      </p:sp>
    </p:spTree>
    <p:extLst>
      <p:ext uri="{BB962C8B-B14F-4D97-AF65-F5344CB8AC3E}">
        <p14:creationId xmlns:p14="http://schemas.microsoft.com/office/powerpoint/2010/main" val="475788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2"/>
          </p:nvPr>
        </p:nvSpPr>
        <p:spPr/>
        <p:txBody>
          <a:bodyPr/>
          <a:lstStyle/>
          <a:p>
            <a:pPr>
              <a:defRPr/>
            </a:pPr>
            <a:fld id="{F06B9D54-0695-4D54-9C28-A79F7FCE9678}" type="slidenum">
              <a:rPr lang="en-US"/>
              <a:pPr>
                <a:defRPr/>
              </a:pPr>
              <a:t>4</a:t>
            </a:fld>
            <a:endParaRPr lang="en-US" dirty="0"/>
          </a:p>
        </p:txBody>
      </p:sp>
      <p:sp>
        <p:nvSpPr>
          <p:cNvPr id="4" name="Slide Number Placeholder 3"/>
          <p:cNvSpPr txBox="1">
            <a:spLocks noGrp="1"/>
          </p:cNvSpPr>
          <p:nvPr/>
        </p:nvSpPr>
        <p:spPr bwMode="auto">
          <a:xfrm>
            <a:off x="7543800" y="6553200"/>
            <a:ext cx="914400" cy="228600"/>
          </a:xfrm>
          <a:prstGeom prst="rect">
            <a:avLst/>
          </a:prstGeom>
          <a:noFill/>
          <a:ln>
            <a:miter lim="800000"/>
            <a:headEnd/>
            <a:tailEnd/>
          </a:ln>
        </p:spPr>
        <p:txBody>
          <a:bodyPr anchor="b"/>
          <a:lstStyle/>
          <a:p>
            <a:pPr algn="r" eaLnBrk="1" fontAlgn="auto" hangingPunct="1">
              <a:spcBef>
                <a:spcPts val="0"/>
              </a:spcBef>
              <a:spcAft>
                <a:spcPts val="0"/>
              </a:spcAft>
              <a:defRPr/>
            </a:pPr>
            <a:fld id="{72A9A8C3-3552-4DE6-BCFA-3774B7D99200}" type="slidenum">
              <a:rPr lang="en-US" sz="1200">
                <a:latin typeface="+mn-lt"/>
                <a:ea typeface="Arial Unicode MS" pitchFamily="34" charset="-128"/>
                <a:cs typeface="Arial Unicode MS" pitchFamily="34" charset="-128"/>
              </a:rPr>
              <a:pPr algn="r" eaLnBrk="1" fontAlgn="auto" hangingPunct="1">
                <a:spcBef>
                  <a:spcPts val="0"/>
                </a:spcBef>
                <a:spcAft>
                  <a:spcPts val="0"/>
                </a:spcAft>
                <a:defRPr/>
              </a:pPr>
              <a:t>4</a:t>
            </a:fld>
            <a:endParaRPr lang="en-US" sz="1200">
              <a:latin typeface="+mn-lt"/>
              <a:ea typeface="Arial Unicode MS" pitchFamily="34" charset="-128"/>
              <a:cs typeface="Arial Unicode MS" pitchFamily="34" charset="-128"/>
            </a:endParaRPr>
          </a:p>
        </p:txBody>
      </p:sp>
      <p:grpSp>
        <p:nvGrpSpPr>
          <p:cNvPr id="2071555" name="Group 84"/>
          <p:cNvGrpSpPr>
            <a:grpSpLocks/>
          </p:cNvGrpSpPr>
          <p:nvPr/>
        </p:nvGrpSpPr>
        <p:grpSpPr bwMode="auto">
          <a:xfrm>
            <a:off x="1166813" y="976313"/>
            <a:ext cx="990977" cy="5509200"/>
            <a:chOff x="1235025" y="212593"/>
            <a:chExt cx="991354" cy="5508188"/>
          </a:xfrm>
        </p:grpSpPr>
        <p:sp>
          <p:nvSpPr>
            <p:cNvPr id="2071556" name="TextBox 5"/>
            <p:cNvSpPr txBox="1">
              <a:spLocks noChangeArrowheads="1"/>
            </p:cNvSpPr>
            <p:nvPr/>
          </p:nvSpPr>
          <p:spPr bwMode="auto">
            <a:xfrm>
              <a:off x="1235025" y="212593"/>
              <a:ext cx="991354" cy="55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1" hangingPunct="1"/>
              <a:r>
                <a:rPr lang="en-US" sz="1600">
                  <a:cs typeface="Arial" pitchFamily="34" charset="0"/>
                </a:rPr>
                <a:t>David</a:t>
              </a:r>
            </a:p>
            <a:p>
              <a:pPr eaLnBrk="1" hangingPunct="1"/>
              <a:r>
                <a:rPr lang="en-US" sz="1600">
                  <a:cs typeface="Arial" pitchFamily="34" charset="0"/>
                </a:rPr>
                <a:t>Cone</a:t>
              </a:r>
            </a:p>
            <a:p>
              <a:pPr eaLnBrk="1" hangingPunct="1"/>
              <a:r>
                <a:rPr lang="en-US" sz="1600">
                  <a:cs typeface="Arial" pitchFamily="34" charset="0"/>
                </a:rPr>
                <a:t>,</a:t>
              </a:r>
            </a:p>
            <a:p>
              <a:pPr eaLnBrk="1" hangingPunct="1"/>
              <a:r>
                <a:rPr lang="en-US" sz="1600">
                  <a:cs typeface="Arial" pitchFamily="34" charset="0"/>
                </a:rPr>
                <a:t>a</a:t>
              </a:r>
            </a:p>
            <a:p>
              <a:pPr eaLnBrk="1" hangingPunct="1"/>
              <a:r>
                <a:rPr lang="en-US" sz="1600">
                  <a:cs typeface="Arial" pitchFamily="34" charset="0"/>
                </a:rPr>
                <a:t>Kansas</a:t>
              </a:r>
            </a:p>
            <a:p>
              <a:pPr eaLnBrk="1" hangingPunct="1"/>
              <a:r>
                <a:rPr lang="en-US" sz="1600">
                  <a:cs typeface="Arial" pitchFamily="34" charset="0"/>
                </a:rPr>
                <a:t>City</a:t>
              </a:r>
            </a:p>
            <a:p>
              <a:pPr eaLnBrk="1" hangingPunct="1"/>
              <a:r>
                <a:rPr lang="en-US" sz="1600">
                  <a:cs typeface="Arial" pitchFamily="34" charset="0"/>
                </a:rPr>
                <a:t>native</a:t>
              </a:r>
            </a:p>
            <a:p>
              <a:pPr eaLnBrk="1" hangingPunct="1"/>
              <a:r>
                <a:rPr lang="en-US" sz="1600">
                  <a:cs typeface="Arial" pitchFamily="34" charset="0"/>
                </a:rPr>
                <a:t>,</a:t>
              </a:r>
            </a:p>
            <a:p>
              <a:pPr eaLnBrk="1" hangingPunct="1"/>
              <a:r>
                <a:rPr lang="en-US" sz="1600">
                  <a:cs typeface="Arial" pitchFamily="34" charset="0"/>
                </a:rPr>
                <a:t>was</a:t>
              </a:r>
            </a:p>
            <a:p>
              <a:pPr eaLnBrk="1" hangingPunct="1"/>
              <a:r>
                <a:rPr lang="en-US" sz="1600">
                  <a:cs typeface="Arial" pitchFamily="34" charset="0"/>
                </a:rPr>
                <a:t>originally</a:t>
              </a:r>
            </a:p>
            <a:p>
              <a:pPr eaLnBrk="1" hangingPunct="1"/>
              <a:r>
                <a:rPr lang="en-US" sz="1600">
                  <a:cs typeface="Arial" pitchFamily="34" charset="0"/>
                </a:rPr>
                <a:t>signed</a:t>
              </a:r>
            </a:p>
            <a:p>
              <a:pPr eaLnBrk="1" hangingPunct="1"/>
              <a:r>
                <a:rPr lang="en-US" sz="1600">
                  <a:cs typeface="Arial" pitchFamily="34" charset="0"/>
                </a:rPr>
                <a:t>by</a:t>
              </a:r>
            </a:p>
            <a:p>
              <a:pPr eaLnBrk="1" hangingPunct="1"/>
              <a:r>
                <a:rPr lang="en-US" sz="1600">
                  <a:cs typeface="Arial" pitchFamily="34" charset="0"/>
                </a:rPr>
                <a:t>the</a:t>
              </a:r>
            </a:p>
            <a:p>
              <a:pPr eaLnBrk="1" hangingPunct="1"/>
              <a:r>
                <a:rPr lang="en-US" sz="1600">
                  <a:cs typeface="Arial" pitchFamily="34" charset="0"/>
                </a:rPr>
                <a:t>Royals</a:t>
              </a:r>
            </a:p>
            <a:p>
              <a:pPr eaLnBrk="1" hangingPunct="1"/>
              <a:r>
                <a:rPr lang="en-US" sz="1600">
                  <a:cs typeface="Arial" pitchFamily="34" charset="0"/>
                </a:rPr>
                <a:t>and</a:t>
              </a:r>
            </a:p>
            <a:p>
              <a:pPr eaLnBrk="1" hangingPunct="1"/>
              <a:r>
                <a:rPr lang="en-US" sz="1600">
                  <a:cs typeface="Arial" pitchFamily="34" charset="0"/>
                </a:rPr>
                <a:t>broke</a:t>
              </a:r>
            </a:p>
            <a:p>
              <a:pPr eaLnBrk="1" hangingPunct="1"/>
              <a:r>
                <a:rPr lang="en-US" sz="1600">
                  <a:cs typeface="Arial" pitchFamily="34" charset="0"/>
                </a:rPr>
                <a:t>into</a:t>
              </a:r>
            </a:p>
            <a:p>
              <a:pPr eaLnBrk="1" hangingPunct="1"/>
              <a:r>
                <a:rPr lang="en-US" sz="1600">
                  <a:cs typeface="Arial" pitchFamily="34" charset="0"/>
                </a:rPr>
                <a:t>the</a:t>
              </a:r>
            </a:p>
            <a:p>
              <a:pPr eaLnBrk="1" hangingPunct="1"/>
              <a:r>
                <a:rPr lang="en-US" sz="1600">
                  <a:cs typeface="Arial" pitchFamily="34" charset="0"/>
                </a:rPr>
                <a:t>majors</a:t>
              </a:r>
            </a:p>
            <a:p>
              <a:pPr eaLnBrk="1" hangingPunct="1"/>
              <a:r>
                <a:rPr lang="en-US" sz="1600">
                  <a:cs typeface="Arial" pitchFamily="34" charset="0"/>
                </a:rPr>
                <a:t>with</a:t>
              </a:r>
            </a:p>
            <a:p>
              <a:pPr eaLnBrk="1" hangingPunct="1"/>
              <a:r>
                <a:rPr lang="en-US" sz="1600">
                  <a:cs typeface="Arial" pitchFamily="34" charset="0"/>
                </a:rPr>
                <a:t>the</a:t>
              </a:r>
            </a:p>
            <a:p>
              <a:pPr eaLnBrk="1" hangingPunct="1"/>
              <a:r>
                <a:rPr lang="en-US" sz="1600">
                  <a:cs typeface="Arial" pitchFamily="34" charset="0"/>
                </a:rPr>
                <a:t>team</a:t>
              </a:r>
            </a:p>
          </p:txBody>
        </p:sp>
        <p:sp>
          <p:nvSpPr>
            <p:cNvPr id="7" name="Rectangle 6"/>
            <p:cNvSpPr/>
            <p:nvPr/>
          </p:nvSpPr>
          <p:spPr>
            <a:xfrm>
              <a:off x="1293784" y="1247453"/>
              <a:ext cx="867105" cy="44759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
          <p:nvSpPr>
            <p:cNvPr id="8" name="Rectangle 7"/>
            <p:cNvSpPr/>
            <p:nvPr/>
          </p:nvSpPr>
          <p:spPr>
            <a:xfrm>
              <a:off x="1304902" y="269733"/>
              <a:ext cx="843283" cy="46029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
          <p:nvSpPr>
            <p:cNvPr id="9" name="Rectangle 8"/>
            <p:cNvSpPr/>
            <p:nvPr/>
          </p:nvSpPr>
          <p:spPr>
            <a:xfrm>
              <a:off x="1290608" y="1747423"/>
              <a:ext cx="870281" cy="2285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
          <p:nvSpPr>
            <p:cNvPr id="10" name="Rectangle 9"/>
            <p:cNvSpPr/>
            <p:nvPr/>
          </p:nvSpPr>
          <p:spPr>
            <a:xfrm>
              <a:off x="1304902" y="3447324"/>
              <a:ext cx="821049" cy="2317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
          <p:nvSpPr>
            <p:cNvPr id="12" name="Rectangle 11"/>
            <p:cNvSpPr/>
            <p:nvPr/>
          </p:nvSpPr>
          <p:spPr>
            <a:xfrm>
              <a:off x="1292197" y="4663125"/>
              <a:ext cx="822638" cy="24919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
          <p:nvSpPr>
            <p:cNvPr id="13" name="Rectangle 12"/>
            <p:cNvSpPr/>
            <p:nvPr/>
          </p:nvSpPr>
          <p:spPr>
            <a:xfrm>
              <a:off x="1284256" y="5398002"/>
              <a:ext cx="821050" cy="23649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cxnSp>
          <p:nvCxnSpPr>
            <p:cNvPr id="15" name="Curved Connector 14"/>
            <p:cNvCxnSpPr>
              <a:stCxn id="8" idx="3"/>
              <a:endCxn id="7" idx="3"/>
            </p:cNvCxnSpPr>
            <p:nvPr/>
          </p:nvCxnSpPr>
          <p:spPr>
            <a:xfrm>
              <a:off x="2148184" y="499877"/>
              <a:ext cx="12705" cy="971372"/>
            </a:xfrm>
            <a:prstGeom prst="curvedConnector3">
              <a:avLst>
                <a:gd name="adj1" fmla="val 2735989"/>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8" idx="3"/>
              <a:endCxn id="10" idx="3"/>
            </p:cNvCxnSpPr>
            <p:nvPr/>
          </p:nvCxnSpPr>
          <p:spPr>
            <a:xfrm flipH="1">
              <a:off x="2125951" y="499877"/>
              <a:ext cx="22233" cy="3063312"/>
            </a:xfrm>
            <a:prstGeom prst="curvedConnector3">
              <a:avLst>
                <a:gd name="adj1" fmla="val -402503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urved Connector 30"/>
            <p:cNvCxnSpPr>
              <a:stCxn id="8" idx="3"/>
              <a:endCxn id="12" idx="3"/>
            </p:cNvCxnSpPr>
            <p:nvPr/>
          </p:nvCxnSpPr>
          <p:spPr>
            <a:xfrm flipH="1">
              <a:off x="2114835" y="499877"/>
              <a:ext cx="33350" cy="4287050"/>
            </a:xfrm>
            <a:prstGeom prst="curvedConnector3">
              <a:avLst>
                <a:gd name="adj1" fmla="val -358397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8" idx="3"/>
              <a:endCxn id="13" idx="3"/>
            </p:cNvCxnSpPr>
            <p:nvPr/>
          </p:nvCxnSpPr>
          <p:spPr>
            <a:xfrm flipH="1">
              <a:off x="2105306" y="499877"/>
              <a:ext cx="42878" cy="5015579"/>
            </a:xfrm>
            <a:prstGeom prst="curvedConnector3">
              <a:avLst>
                <a:gd name="adj1" fmla="val -3595157"/>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71567" name="Title 101"/>
          <p:cNvSpPr>
            <a:spLocks noGrp="1"/>
          </p:cNvSpPr>
          <p:nvPr>
            <p:ph type="title" idx="4294967295"/>
          </p:nvPr>
        </p:nvSpPr>
        <p:spPr>
          <a:xfrm>
            <a:off x="430078" y="153797"/>
            <a:ext cx="8229600" cy="990600"/>
          </a:xfrm>
        </p:spPr>
        <p:txBody>
          <a:bodyPr>
            <a:noAutofit/>
          </a:bodyPr>
          <a:lstStyle/>
          <a:p>
            <a:r>
              <a:rPr lang="en-US" sz="2800" dirty="0"/>
              <a:t>Using Background </a:t>
            </a:r>
            <a:r>
              <a:rPr lang="en-US" sz="2800" dirty="0" smtClean="0"/>
              <a:t>Knowledge (Chan and Roth, 2010)</a:t>
            </a:r>
            <a:endParaRPr lang="en-SG" sz="2800" dirty="0"/>
          </a:p>
        </p:txBody>
      </p:sp>
      <p:sp>
        <p:nvSpPr>
          <p:cNvPr id="2071568" name="Rectangle 16"/>
          <p:cNvSpPr>
            <a:spLocks noChangeArrowheads="1"/>
          </p:cNvSpPr>
          <p:nvPr/>
        </p:nvSpPr>
        <p:spPr bwMode="auto">
          <a:xfrm>
            <a:off x="4373563" y="1087440"/>
            <a:ext cx="346075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SG" sz="1000" b="1" dirty="0">
                <a:cs typeface="Arial" pitchFamily="34" charset="0"/>
              </a:rPr>
              <a:t>David Brian Cone</a:t>
            </a:r>
            <a:r>
              <a:rPr lang="en-SG" sz="1000" dirty="0">
                <a:cs typeface="Arial" pitchFamily="34" charset="0"/>
              </a:rPr>
              <a:t> (born January 2, 1963) is a former </a:t>
            </a:r>
            <a:r>
              <a:rPr lang="en-SG" sz="1000" dirty="0">
                <a:cs typeface="Arial" pitchFamily="34" charset="0"/>
                <a:hlinkClick r:id="rId3" tooltip="Major League Baseball"/>
              </a:rPr>
              <a:t>Major League Baseball</a:t>
            </a:r>
            <a:r>
              <a:rPr lang="en-SG" sz="1000" dirty="0">
                <a:cs typeface="Arial" pitchFamily="34" charset="0"/>
              </a:rPr>
              <a:t> </a:t>
            </a:r>
            <a:r>
              <a:rPr lang="en-SG" sz="1000" dirty="0">
                <a:cs typeface="Arial" pitchFamily="34" charset="0"/>
                <a:hlinkClick r:id="rId4" tooltip="Pitcher"/>
              </a:rPr>
              <a:t>pitcher</a:t>
            </a:r>
            <a:r>
              <a:rPr lang="en-SG" sz="1000" dirty="0">
                <a:cs typeface="Arial" pitchFamily="34" charset="0"/>
              </a:rPr>
              <a:t>. He compiled an 8–3 postseason record over 21 postseason starts and was a part of five </a:t>
            </a:r>
            <a:r>
              <a:rPr lang="en-SG" sz="1000" dirty="0">
                <a:cs typeface="Arial" pitchFamily="34" charset="0"/>
                <a:hlinkClick r:id="rId5" tooltip="World Series"/>
              </a:rPr>
              <a:t>World Series</a:t>
            </a:r>
            <a:r>
              <a:rPr lang="en-SG" sz="1000" dirty="0">
                <a:cs typeface="Arial" pitchFamily="34" charset="0"/>
              </a:rPr>
              <a:t> championship teams (</a:t>
            </a:r>
            <a:r>
              <a:rPr lang="en-SG" sz="1000" dirty="0">
                <a:cs typeface="Arial" pitchFamily="34" charset="0"/>
                <a:hlinkClick r:id="rId6" tooltip="1992 World Series"/>
              </a:rPr>
              <a:t>1992</a:t>
            </a:r>
            <a:r>
              <a:rPr lang="en-SG" sz="1000" dirty="0">
                <a:cs typeface="Arial" pitchFamily="34" charset="0"/>
              </a:rPr>
              <a:t> with the </a:t>
            </a:r>
            <a:r>
              <a:rPr lang="en-SG" sz="1000" dirty="0">
                <a:cs typeface="Arial" pitchFamily="34" charset="0"/>
                <a:hlinkClick r:id="rId7" tooltip="Toronto Blue Jays"/>
              </a:rPr>
              <a:t>Toronto Blue Jays</a:t>
            </a:r>
            <a:r>
              <a:rPr lang="en-SG" sz="1000" dirty="0">
                <a:cs typeface="Arial" pitchFamily="34" charset="0"/>
              </a:rPr>
              <a:t> and </a:t>
            </a:r>
            <a:r>
              <a:rPr lang="en-SG" sz="1000" dirty="0">
                <a:cs typeface="Arial" pitchFamily="34" charset="0"/>
                <a:hlinkClick r:id="rId8" tooltip="1996 World Series"/>
              </a:rPr>
              <a:t>1996</a:t>
            </a:r>
            <a:r>
              <a:rPr lang="en-SG" sz="1000" dirty="0">
                <a:cs typeface="Arial" pitchFamily="34" charset="0"/>
              </a:rPr>
              <a:t>, </a:t>
            </a:r>
            <a:r>
              <a:rPr lang="en-SG" sz="1000" dirty="0">
                <a:cs typeface="Arial" pitchFamily="34" charset="0"/>
                <a:hlinkClick r:id="rId9" tooltip="1998 World Series"/>
              </a:rPr>
              <a:t>1998</a:t>
            </a:r>
            <a:r>
              <a:rPr lang="en-SG" sz="1000" dirty="0">
                <a:cs typeface="Arial" pitchFamily="34" charset="0"/>
              </a:rPr>
              <a:t>, </a:t>
            </a:r>
            <a:r>
              <a:rPr lang="en-SG" sz="1000" dirty="0">
                <a:cs typeface="Arial" pitchFamily="34" charset="0"/>
                <a:hlinkClick r:id="rId10" tooltip="1999 World Series"/>
              </a:rPr>
              <a:t>1999</a:t>
            </a:r>
            <a:r>
              <a:rPr lang="en-SG" sz="1000" dirty="0">
                <a:cs typeface="Arial" pitchFamily="34" charset="0"/>
              </a:rPr>
              <a:t> &amp; </a:t>
            </a:r>
            <a:r>
              <a:rPr lang="en-SG" sz="1000" dirty="0">
                <a:cs typeface="Arial" pitchFamily="34" charset="0"/>
                <a:hlinkClick r:id="rId11" tooltip="2000 World Series"/>
              </a:rPr>
              <a:t>2000</a:t>
            </a:r>
            <a:r>
              <a:rPr lang="en-SG" sz="1000" dirty="0">
                <a:cs typeface="Arial" pitchFamily="34" charset="0"/>
              </a:rPr>
              <a:t> with the </a:t>
            </a:r>
            <a:r>
              <a:rPr lang="en-SG" sz="1000" dirty="0">
                <a:cs typeface="Arial" pitchFamily="34" charset="0"/>
                <a:hlinkClick r:id="rId12" tooltip="New York Yankees"/>
              </a:rPr>
              <a:t>New York Yankees</a:t>
            </a:r>
            <a:r>
              <a:rPr lang="en-SG" sz="1000" dirty="0">
                <a:cs typeface="Arial" pitchFamily="34" charset="0"/>
              </a:rPr>
              <a:t>). He had a career postseason ERA of 3.80. He is the subject of the book </a:t>
            </a:r>
            <a:r>
              <a:rPr lang="en-SG" sz="1000" i="1" dirty="0">
                <a:cs typeface="Arial" pitchFamily="34" charset="0"/>
              </a:rPr>
              <a:t>A Pitcher's Story: Innings With David Cone</a:t>
            </a:r>
            <a:r>
              <a:rPr lang="en-SG" sz="1000" dirty="0">
                <a:cs typeface="Arial" pitchFamily="34" charset="0"/>
              </a:rPr>
              <a:t> by </a:t>
            </a:r>
            <a:r>
              <a:rPr lang="en-SG" sz="1000" dirty="0">
                <a:cs typeface="Arial" pitchFamily="34" charset="0"/>
                <a:hlinkClick r:id="rId13" tooltip="Roger Angell"/>
              </a:rPr>
              <a:t>Roger Angell</a:t>
            </a:r>
            <a:r>
              <a:rPr lang="en-SG" sz="1000" dirty="0">
                <a:cs typeface="Arial" pitchFamily="34" charset="0"/>
              </a:rPr>
              <a:t>. Fans of David are known as "</a:t>
            </a:r>
            <a:r>
              <a:rPr lang="en-SG" sz="1000" dirty="0">
                <a:cs typeface="Arial" pitchFamily="34" charset="0"/>
                <a:hlinkClick r:id="rId14" tooltip="Coneheads"/>
              </a:rPr>
              <a:t>Cone-Heads</a:t>
            </a:r>
            <a:r>
              <a:rPr lang="en-SG" sz="1000" dirty="0">
                <a:cs typeface="Arial" pitchFamily="34" charset="0"/>
              </a:rPr>
              <a:t>."</a:t>
            </a:r>
          </a:p>
          <a:p>
            <a:pPr eaLnBrk="1" hangingPunct="1"/>
            <a:r>
              <a:rPr lang="en-SG" sz="1000" dirty="0">
                <a:cs typeface="Arial" pitchFamily="34" charset="0"/>
              </a:rPr>
              <a:t>Cone lives in </a:t>
            </a:r>
            <a:r>
              <a:rPr lang="en-SG" sz="1000" dirty="0">
                <a:cs typeface="Arial" pitchFamily="34" charset="0"/>
                <a:hlinkClick r:id="rId15" tooltip="Stamford, Connecticut"/>
              </a:rPr>
              <a:t>Stamford, Connecticut</a:t>
            </a:r>
            <a:r>
              <a:rPr lang="en-SG" sz="1000" dirty="0">
                <a:cs typeface="Arial" pitchFamily="34" charset="0"/>
              </a:rPr>
              <a:t>, and is formerly a </a:t>
            </a:r>
            <a:r>
              <a:rPr lang="en-SG" sz="1000" dirty="0">
                <a:cs typeface="Arial" pitchFamily="34" charset="0"/>
                <a:hlinkClick r:id="rId16" tooltip="Color commentator"/>
              </a:rPr>
              <a:t>color commentator</a:t>
            </a:r>
            <a:r>
              <a:rPr lang="en-SG" sz="1000" dirty="0">
                <a:cs typeface="Arial" pitchFamily="34" charset="0"/>
              </a:rPr>
              <a:t> for the Yankees on the </a:t>
            </a:r>
            <a:r>
              <a:rPr lang="en-SG" sz="1000" dirty="0">
                <a:cs typeface="Arial" pitchFamily="34" charset="0"/>
                <a:hlinkClick r:id="rId17" tooltip="YES Network"/>
              </a:rPr>
              <a:t>YES Network</a:t>
            </a:r>
            <a:r>
              <a:rPr lang="en-SG" sz="1000" dirty="0">
                <a:cs typeface="Arial" pitchFamily="34" charset="0"/>
              </a:rPr>
              <a:t>.</a:t>
            </a:r>
            <a:r>
              <a:rPr lang="en-SG" sz="1000" baseline="30000" dirty="0">
                <a:cs typeface="Arial" pitchFamily="34" charset="0"/>
                <a:hlinkClick r:id="rId18"/>
              </a:rPr>
              <a:t>[1]</a:t>
            </a:r>
            <a:endParaRPr lang="en-SG" sz="1000" baseline="30000" dirty="0">
              <a:cs typeface="Arial" pitchFamily="34" charset="0"/>
            </a:endParaRPr>
          </a:p>
          <a:p>
            <a:pPr eaLnBrk="1" hangingPunct="1"/>
            <a:r>
              <a:rPr lang="en-SG" sz="1000" b="1" dirty="0">
                <a:cs typeface="Arial" pitchFamily="34" charset="0"/>
              </a:rPr>
              <a:t>Contents</a:t>
            </a:r>
          </a:p>
          <a:p>
            <a:pPr eaLnBrk="1" hangingPunct="1"/>
            <a:r>
              <a:rPr lang="en-SG" sz="1000" dirty="0">
                <a:cs typeface="Arial" pitchFamily="34" charset="0"/>
              </a:rPr>
              <a:t>[</a:t>
            </a:r>
            <a:r>
              <a:rPr lang="en-SG" sz="1000" dirty="0">
                <a:cs typeface="Arial" pitchFamily="34" charset="0"/>
                <a:hlinkClick r:id="rId19"/>
              </a:rPr>
              <a:t>hide</a:t>
            </a:r>
            <a:r>
              <a:rPr lang="en-SG" sz="1000" dirty="0">
                <a:cs typeface="Arial" pitchFamily="34" charset="0"/>
              </a:rPr>
              <a:t>]</a:t>
            </a:r>
          </a:p>
          <a:p>
            <a:pPr eaLnBrk="1" hangingPunct="1"/>
            <a:r>
              <a:rPr lang="en-SG" sz="1000" dirty="0">
                <a:cs typeface="Arial" pitchFamily="34" charset="0"/>
                <a:hlinkClick r:id="rId20"/>
              </a:rPr>
              <a:t>1 Early years</a:t>
            </a:r>
            <a:endParaRPr lang="en-SG" sz="1000" dirty="0">
              <a:cs typeface="Arial" pitchFamily="34" charset="0"/>
            </a:endParaRPr>
          </a:p>
          <a:p>
            <a:pPr eaLnBrk="1" hangingPunct="1"/>
            <a:r>
              <a:rPr lang="en-SG" sz="1000" dirty="0">
                <a:cs typeface="Arial" pitchFamily="34" charset="0"/>
                <a:hlinkClick r:id="rId21"/>
              </a:rPr>
              <a:t>2 Kansas City Royals</a:t>
            </a:r>
            <a:endParaRPr lang="en-SG" sz="1000" dirty="0">
              <a:cs typeface="Arial" pitchFamily="34" charset="0"/>
            </a:endParaRPr>
          </a:p>
          <a:p>
            <a:pPr eaLnBrk="1" hangingPunct="1"/>
            <a:r>
              <a:rPr lang="en-SG" sz="1000" dirty="0">
                <a:cs typeface="Arial" pitchFamily="34" charset="0"/>
                <a:hlinkClick r:id="rId22"/>
              </a:rPr>
              <a:t>3 New York Mets</a:t>
            </a:r>
            <a:endParaRPr lang="en-SG" sz="1000" dirty="0">
              <a:cs typeface="Arial" pitchFamily="34" charset="0"/>
            </a:endParaRPr>
          </a:p>
          <a:p>
            <a:pPr eaLnBrk="1" hangingPunct="1"/>
            <a:endParaRPr lang="en-SG" sz="1000" dirty="0">
              <a:cs typeface="Arial" pitchFamily="34" charset="0"/>
            </a:endParaRPr>
          </a:p>
        </p:txBody>
      </p:sp>
      <p:pic>
        <p:nvPicPr>
          <p:cNvPr id="2071569" name="Picture 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66050" y="1160463"/>
            <a:ext cx="762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71570" name="Picture 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69175" y="4160838"/>
            <a:ext cx="762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71571" name="TextBox 20"/>
          <p:cNvSpPr txBox="1">
            <a:spLocks noChangeArrowheads="1"/>
          </p:cNvSpPr>
          <p:nvPr/>
        </p:nvSpPr>
        <p:spPr bwMode="auto">
          <a:xfrm>
            <a:off x="4381501" y="4081464"/>
            <a:ext cx="30162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1" hangingPunct="1"/>
            <a:r>
              <a:rPr lang="en-SG" sz="1000">
                <a:cs typeface="Arial" pitchFamily="34" charset="0"/>
              </a:rPr>
              <a:t>Partly because of the resulting lack of leadership, after the 1994 season the Royals decided to reduce payroll by trading pitcher </a:t>
            </a:r>
            <a:r>
              <a:rPr lang="en-SG" sz="1000">
                <a:cs typeface="Arial" pitchFamily="34" charset="0"/>
                <a:hlinkClick r:id="rId19" tooltip="David Cone"/>
              </a:rPr>
              <a:t>David Cone</a:t>
            </a:r>
            <a:r>
              <a:rPr lang="en-SG" sz="1000">
                <a:cs typeface="Arial" pitchFamily="34" charset="0"/>
              </a:rPr>
              <a:t> and outfielder </a:t>
            </a:r>
            <a:r>
              <a:rPr lang="en-SG" sz="1000">
                <a:cs typeface="Arial" pitchFamily="34" charset="0"/>
                <a:hlinkClick r:id="rId24" tooltip="Brian McRae"/>
              </a:rPr>
              <a:t>Brian McRae</a:t>
            </a:r>
            <a:r>
              <a:rPr lang="en-SG" sz="1000">
                <a:cs typeface="Arial" pitchFamily="34" charset="0"/>
              </a:rPr>
              <a:t>, then continued their salary dump in the </a:t>
            </a:r>
            <a:r>
              <a:rPr lang="en-SG" sz="1000">
                <a:cs typeface="Arial" pitchFamily="34" charset="0"/>
                <a:hlinkClick r:id="rId25" tooltip="1995 Major League Baseball season"/>
              </a:rPr>
              <a:t>1995 season</a:t>
            </a:r>
            <a:r>
              <a:rPr lang="en-SG" sz="1000">
                <a:cs typeface="Arial" pitchFamily="34" charset="0"/>
              </a:rPr>
              <a:t>. In fact, the team payroll, which was always among the league's highest, was sliced in half from $40.5 million in 1994 (fourth-highest in the major leagues) to $18.5 million in </a:t>
            </a:r>
            <a:r>
              <a:rPr lang="en-SG" sz="1000">
                <a:cs typeface="Arial" pitchFamily="34" charset="0"/>
                <a:hlinkClick r:id="rId26" tooltip="1996 Major League Baseball season"/>
              </a:rPr>
              <a:t>1996</a:t>
            </a:r>
            <a:r>
              <a:rPr lang="en-SG" sz="1000">
                <a:cs typeface="Arial" pitchFamily="34" charset="0"/>
              </a:rPr>
              <a:t> (second-lowest in the major leagues)</a:t>
            </a:r>
          </a:p>
        </p:txBody>
      </p:sp>
      <p:sp>
        <p:nvSpPr>
          <p:cNvPr id="22" name="Right Arrow 21"/>
          <p:cNvSpPr/>
          <p:nvPr/>
        </p:nvSpPr>
        <p:spPr>
          <a:xfrm>
            <a:off x="2852738" y="1282702"/>
            <a:ext cx="1392237"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
        <p:nvSpPr>
          <p:cNvPr id="24" name="Right Arrow 23"/>
          <p:cNvSpPr/>
          <p:nvPr/>
        </p:nvSpPr>
        <p:spPr>
          <a:xfrm>
            <a:off x="2868614" y="4246565"/>
            <a:ext cx="1392237"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SG">
              <a:solidFill>
                <a:srgbClr val="FFFFFF"/>
              </a:solidFill>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3287719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40</a:t>
            </a:fld>
            <a:endParaRPr lang="en-US" sz="1400" b="1" dirty="0">
              <a:solidFill>
                <a:srgbClr val="000000"/>
              </a:solidFill>
            </a:endParaRPr>
          </a:p>
        </p:txBody>
      </p:sp>
      <p:sp>
        <p:nvSpPr>
          <p:cNvPr id="6" name="Rectangle 3"/>
          <p:cNvSpPr>
            <a:spLocks noGrp="1" noChangeArrowheads="1"/>
          </p:cNvSpPr>
          <p:nvPr>
            <p:ph type="title"/>
          </p:nvPr>
        </p:nvSpPr>
        <p:spPr>
          <a:xfrm>
            <a:off x="661763" y="-152400"/>
            <a:ext cx="8494937" cy="1139825"/>
          </a:xfrm>
          <a:noFill/>
          <a:ln/>
        </p:spPr>
        <p:txBody>
          <a:bodyPr/>
          <a:lstStyle/>
          <a:p>
            <a:r>
              <a:rPr kumimoji="1" lang="en-US" altLang="zh-CN" dirty="0" smtClean="0">
                <a:solidFill>
                  <a:schemeClr val="tx2"/>
                </a:solidFill>
              </a:rPr>
              <a:t>Or Put them Together</a:t>
            </a:r>
            <a:r>
              <a:rPr kumimoji="1" lang="is-IS" altLang="zh-CN" dirty="0" smtClean="0">
                <a:solidFill>
                  <a:schemeClr val="tx2"/>
                </a:solidFill>
              </a:rPr>
              <a:t>…</a:t>
            </a:r>
            <a:endParaRPr kumimoji="1" lang="en-US" altLang="zh-CN" dirty="0">
              <a:solidFill>
                <a:schemeClr val="tx2"/>
              </a:solidFill>
            </a:endParaRPr>
          </a:p>
        </p:txBody>
      </p:sp>
      <p:sp>
        <p:nvSpPr>
          <p:cNvPr id="7" name="Rectangle 2"/>
          <p:cNvSpPr txBox="1">
            <a:spLocks noChangeArrowheads="1"/>
          </p:cNvSpPr>
          <p:nvPr/>
        </p:nvSpPr>
        <p:spPr>
          <a:xfrm>
            <a:off x="152400" y="5562600"/>
            <a:ext cx="8915400" cy="5334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130000"/>
              </a:lnSpc>
            </a:pPr>
            <a:r>
              <a:rPr lang="en-US" altLang="zh-CN" sz="1800" dirty="0">
                <a:ea typeface="宋体" pitchFamily="2" charset="-122"/>
              </a:rPr>
              <a:t>(</a:t>
            </a:r>
            <a:r>
              <a:rPr lang="en-US" altLang="zh-CN" sz="1800" dirty="0" smtClean="0">
                <a:ea typeface="宋体" pitchFamily="2" charset="-122"/>
              </a:rPr>
              <a:t>Nguyen et al., 2016)</a:t>
            </a:r>
          </a:p>
        </p:txBody>
      </p:sp>
      <p:pic>
        <p:nvPicPr>
          <p:cNvPr id="5" name="Picture 4"/>
          <p:cNvPicPr>
            <a:picLocks noChangeAspect="1"/>
          </p:cNvPicPr>
          <p:nvPr/>
        </p:nvPicPr>
        <p:blipFill>
          <a:blip r:embed="rId2"/>
          <a:stretch>
            <a:fillRect/>
          </a:stretch>
        </p:blipFill>
        <p:spPr>
          <a:xfrm>
            <a:off x="0" y="876617"/>
            <a:ext cx="9144000" cy="4685983"/>
          </a:xfrm>
          <a:prstGeom prst="rect">
            <a:avLst/>
          </a:prstGeom>
        </p:spPr>
      </p:pic>
    </p:spTree>
    <p:extLst>
      <p:ext uri="{BB962C8B-B14F-4D97-AF65-F5344CB8AC3E}">
        <p14:creationId xmlns:p14="http://schemas.microsoft.com/office/powerpoint/2010/main" val="1270722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0701" y="0"/>
            <a:ext cx="8077200" cy="685800"/>
          </a:xfrm>
        </p:spPr>
        <p:txBody>
          <a:bodyPr>
            <a:normAutofit fontScale="90000"/>
          </a:bodyPr>
          <a:lstStyle/>
          <a:p>
            <a:pPr algn="ctr">
              <a:lnSpc>
                <a:spcPts val="4300"/>
              </a:lnSpc>
            </a:pPr>
            <a:r>
              <a:rPr kumimoji="1" lang="en-US" altLang="zh-CN" sz="2400" b="0" dirty="0" smtClean="0">
                <a:solidFill>
                  <a:srgbClr val="C00000"/>
                </a:solidFill>
                <a:latin typeface="Palatino Linotype" charset="0"/>
                <a:ea typeface="Palatino Linotype" charset="0"/>
                <a:cs typeface="Palatino Linotype" charset="0"/>
              </a:rPr>
              <a:t>Zero-shot Learning: Grounding Mentions to Event Types and Argument Roles</a:t>
            </a:r>
            <a:endParaRPr kumimoji="1" lang="zh-CN" altLang="en-US" sz="2400" b="0" dirty="0">
              <a:solidFill>
                <a:srgbClr val="C00000"/>
              </a:solidFill>
              <a:latin typeface="Palatino Linotype" charset="0"/>
              <a:ea typeface="Palatino Linotype" charset="0"/>
              <a:cs typeface="Palatino Linotype" charset="0"/>
            </a:endParaRPr>
          </a:p>
        </p:txBody>
      </p:sp>
      <p:sp>
        <p:nvSpPr>
          <p:cNvPr id="6"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41</a:t>
            </a:fld>
            <a:endParaRPr lang="en-US" sz="1400" b="1" dirty="0">
              <a:solidFill>
                <a:srgbClr val="000000"/>
              </a:solidFill>
            </a:endParaRPr>
          </a:p>
        </p:txBody>
      </p:sp>
      <p:pic>
        <p:nvPicPr>
          <p:cNvPr id="4" name="Picture 3"/>
          <p:cNvPicPr>
            <a:picLocks noChangeAspect="1"/>
          </p:cNvPicPr>
          <p:nvPr/>
        </p:nvPicPr>
        <p:blipFill>
          <a:blip r:embed="rId2"/>
          <a:stretch>
            <a:fillRect/>
          </a:stretch>
        </p:blipFill>
        <p:spPr>
          <a:xfrm>
            <a:off x="1015515" y="878889"/>
            <a:ext cx="7027572" cy="6055311"/>
          </a:xfrm>
          <a:prstGeom prst="rect">
            <a:avLst/>
          </a:prstGeom>
        </p:spPr>
      </p:pic>
    </p:spTree>
    <p:extLst>
      <p:ext uri="{BB962C8B-B14F-4D97-AF65-F5344CB8AC3E}">
        <p14:creationId xmlns:p14="http://schemas.microsoft.com/office/powerpoint/2010/main" val="326861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b="0" dirty="0" smtClean="0">
                <a:solidFill>
                  <a:srgbClr val="990000"/>
                </a:solidFill>
                <a:effectLst/>
                <a:latin typeface="Palatino Linotype"/>
              </a:rPr>
              <a:t>How to Represent Words?</a:t>
            </a:r>
            <a:endParaRPr lang="zh-CN" altLang="en-US" sz="3200" b="0" dirty="0">
              <a:solidFill>
                <a:srgbClr val="990000"/>
              </a:solidFill>
              <a:effectLst/>
              <a:latin typeface="Palatino Linotype"/>
            </a:endParaRPr>
          </a:p>
        </p:txBody>
      </p:sp>
      <p:graphicFrame>
        <p:nvGraphicFramePr>
          <p:cNvPr id="7" name="表格 6"/>
          <p:cNvGraphicFramePr>
            <a:graphicFrameLocks noGrp="1"/>
          </p:cNvGraphicFramePr>
          <p:nvPr>
            <p:extLst/>
          </p:nvPr>
        </p:nvGraphicFramePr>
        <p:xfrm>
          <a:off x="5791200" y="2759187"/>
          <a:ext cx="2614525" cy="3870959"/>
        </p:xfrm>
        <a:graphic>
          <a:graphicData uri="http://schemas.openxmlformats.org/drawingml/2006/table">
            <a:tbl>
              <a:tblPr firstRow="1" bandRow="1">
                <a:tableStyleId>{2D5ABB26-0587-4C30-8999-92F81FD0307C}</a:tableStyleId>
              </a:tblPr>
              <a:tblGrid>
                <a:gridCol w="1762861"/>
                <a:gridCol w="851664"/>
              </a:tblGrid>
              <a:tr h="350569">
                <a:tc>
                  <a:txBody>
                    <a:bodyPr/>
                    <a:lstStyle/>
                    <a:p>
                      <a:pPr algn="ctr"/>
                      <a:r>
                        <a:rPr lang="en-US" altLang="zh-CN" dirty="0" smtClean="0"/>
                        <a:t>Injure-1</a:t>
                      </a:r>
                      <a:endParaRPr lang="zh-CN"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dirty="0" smtClean="0"/>
                        <a:t>Score</a:t>
                      </a:r>
                      <a:endParaRPr lang="zh-CN"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83089">
                <a:tc>
                  <a:txBody>
                    <a:bodyPr/>
                    <a:lstStyle/>
                    <a:p>
                      <a:pPr algn="ctr"/>
                      <a:r>
                        <a:rPr lang="en-US" altLang="zh-CN" sz="1600" dirty="0" smtClean="0"/>
                        <a:t>injures</a:t>
                      </a:r>
                    </a:p>
                    <a:p>
                      <a:pPr algn="ctr"/>
                      <a:r>
                        <a:rPr lang="en-US" altLang="zh-CN" sz="1600" dirty="0" smtClean="0"/>
                        <a:t>hurt</a:t>
                      </a:r>
                    </a:p>
                    <a:p>
                      <a:pPr algn="ctr"/>
                      <a:r>
                        <a:rPr lang="en-US" altLang="zh-CN" sz="1600" dirty="0" smtClean="0"/>
                        <a:t>harm</a:t>
                      </a:r>
                    </a:p>
                    <a:p>
                      <a:pPr algn="ctr"/>
                      <a:r>
                        <a:rPr lang="en-US" altLang="zh-CN" sz="1600" dirty="0" smtClean="0"/>
                        <a:t>maim</a:t>
                      </a:r>
                    </a:p>
                    <a:p>
                      <a:pPr algn="ctr"/>
                      <a:r>
                        <a:rPr lang="en-US" altLang="zh-CN" sz="1600" dirty="0" smtClean="0"/>
                        <a:t>injuring</a:t>
                      </a:r>
                    </a:p>
                    <a:p>
                      <a:pPr algn="ctr"/>
                      <a:r>
                        <a:rPr lang="en-US" altLang="zh-CN" sz="1600" dirty="0" smtClean="0"/>
                        <a:t>endanger</a:t>
                      </a:r>
                    </a:p>
                    <a:p>
                      <a:pPr algn="ctr"/>
                      <a:r>
                        <a:rPr lang="en-US" altLang="zh-CN" sz="1600" dirty="0" smtClean="0"/>
                        <a:t>dislocate</a:t>
                      </a:r>
                    </a:p>
                    <a:p>
                      <a:pPr algn="ctr"/>
                      <a:r>
                        <a:rPr lang="en-US" altLang="zh-CN" sz="1600" dirty="0" smtClean="0"/>
                        <a:t>kill</a:t>
                      </a:r>
                    </a:p>
                    <a:p>
                      <a:pPr algn="ctr"/>
                      <a:r>
                        <a:rPr lang="en-US" altLang="zh-CN" sz="1600" dirty="0" smtClean="0"/>
                        <a:t>injured</a:t>
                      </a:r>
                    </a:p>
                    <a:p>
                      <a:pPr algn="ctr"/>
                      <a:r>
                        <a:rPr lang="en-US" altLang="zh-CN" sz="1600" dirty="0" smtClean="0"/>
                        <a:t>ravage</a:t>
                      </a:r>
                      <a:r>
                        <a:rPr lang="zh-CN" altLang="en-US" sz="1600" dirty="0" smtClean="0"/>
                        <a:t> </a:t>
                      </a:r>
                      <a:r>
                        <a:rPr lang="en-US" altLang="zh-CN" sz="1600" dirty="0" smtClean="0"/>
                        <a:t>skyscrapers</a:t>
                      </a:r>
                    </a:p>
                    <a:p>
                      <a:pPr algn="ctr"/>
                      <a:r>
                        <a:rPr lang="en-US" altLang="zh-CN" sz="1600" dirty="0" smtClean="0"/>
                        <a:t>harming</a:t>
                      </a:r>
                    </a:p>
                    <a:p>
                      <a:pPr algn="ctr"/>
                      <a:r>
                        <a:rPr lang="en-US" altLang="zh-CN" sz="1600" dirty="0" smtClean="0"/>
                        <a:t>reinjure</a:t>
                      </a:r>
                    </a:p>
                    <a:p>
                      <a:pPr algn="ctr"/>
                      <a:r>
                        <a:rPr lang="en-US" altLang="zh-CN" sz="1600" dirty="0" smtClean="0"/>
                        <a:t>…</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600" dirty="0" smtClean="0"/>
                        <a:t>0.602</a:t>
                      </a:r>
                    </a:p>
                    <a:p>
                      <a:pPr algn="ctr"/>
                      <a:r>
                        <a:rPr lang="zh-CN" altLang="zh-CN" sz="1600" dirty="0" smtClean="0"/>
                        <a:t>0</a:t>
                      </a:r>
                      <a:r>
                        <a:rPr lang="en-US" altLang="zh-CN" sz="1600" dirty="0" smtClean="0"/>
                        <a:t>.593</a:t>
                      </a:r>
                    </a:p>
                    <a:p>
                      <a:pPr algn="ctr"/>
                      <a:r>
                        <a:rPr lang="zh-CN" altLang="zh-CN" sz="1600" dirty="0" smtClean="0"/>
                        <a:t>0</a:t>
                      </a:r>
                      <a:r>
                        <a:rPr lang="en-US" altLang="zh-CN" sz="1600" dirty="0" smtClean="0"/>
                        <a:t>.592</a:t>
                      </a:r>
                    </a:p>
                    <a:p>
                      <a:pPr algn="ctr"/>
                      <a:r>
                        <a:rPr lang="zh-CN" altLang="zh-CN" sz="1600" dirty="0" smtClean="0"/>
                        <a:t>0</a:t>
                      </a:r>
                      <a:r>
                        <a:rPr lang="en-US" altLang="zh-CN" sz="1600" dirty="0" smtClean="0"/>
                        <a:t>.571</a:t>
                      </a:r>
                    </a:p>
                    <a:p>
                      <a:pPr algn="ctr"/>
                      <a:r>
                        <a:rPr lang="zh-CN" altLang="zh-CN" sz="1600" dirty="0" smtClean="0"/>
                        <a:t>0</a:t>
                      </a:r>
                      <a:r>
                        <a:rPr lang="en-US" altLang="zh-CN" sz="1600" dirty="0" smtClean="0"/>
                        <a:t>.561</a:t>
                      </a:r>
                    </a:p>
                    <a:p>
                      <a:pPr algn="ctr"/>
                      <a:r>
                        <a:rPr lang="zh-CN" altLang="zh-CN" sz="1600" dirty="0" smtClean="0"/>
                        <a:t>0</a:t>
                      </a:r>
                      <a:r>
                        <a:rPr lang="en-US" altLang="zh-CN" sz="1600" dirty="0" smtClean="0"/>
                        <a:t>.543</a:t>
                      </a:r>
                    </a:p>
                    <a:p>
                      <a:pPr algn="ctr"/>
                      <a:r>
                        <a:rPr lang="zh-CN" altLang="zh-CN" sz="1600" dirty="0" smtClean="0"/>
                        <a:t>0</a:t>
                      </a:r>
                      <a:r>
                        <a:rPr lang="en-US" altLang="zh-CN" sz="1600" dirty="0" smtClean="0"/>
                        <a:t>.529</a:t>
                      </a:r>
                    </a:p>
                    <a:p>
                      <a:pPr algn="ctr"/>
                      <a:r>
                        <a:rPr lang="zh-CN" altLang="zh-CN" sz="1600" dirty="0" smtClean="0"/>
                        <a:t>0</a:t>
                      </a:r>
                      <a:r>
                        <a:rPr lang="en-US" altLang="zh-CN" sz="1600" dirty="0" smtClean="0"/>
                        <a:t>.527</a:t>
                      </a:r>
                    </a:p>
                    <a:p>
                      <a:pPr algn="ctr"/>
                      <a:r>
                        <a:rPr lang="zh-CN" altLang="zh-CN" sz="1600" dirty="0" smtClean="0"/>
                        <a:t>0</a:t>
                      </a:r>
                      <a:r>
                        <a:rPr lang="en-US" altLang="zh-CN" sz="1600" dirty="0" smtClean="0"/>
                        <a:t>.516</a:t>
                      </a:r>
                    </a:p>
                    <a:p>
                      <a:pPr algn="ctr"/>
                      <a:r>
                        <a:rPr lang="zh-CN" altLang="zh-CN" sz="1600" dirty="0" smtClean="0"/>
                        <a:t>0</a:t>
                      </a:r>
                      <a:r>
                        <a:rPr lang="en-US" altLang="zh-CN" sz="1600" dirty="0" smtClean="0"/>
                        <a:t>.502</a:t>
                      </a:r>
                    </a:p>
                    <a:p>
                      <a:pPr algn="ctr"/>
                      <a:r>
                        <a:rPr lang="zh-CN" altLang="zh-CN" sz="1600" dirty="0" smtClean="0"/>
                        <a:t>0</a:t>
                      </a:r>
                      <a:r>
                        <a:rPr lang="en-US" altLang="zh-CN" sz="1600" dirty="0" smtClean="0"/>
                        <a:t>.501</a:t>
                      </a:r>
                    </a:p>
                    <a:p>
                      <a:pPr algn="ctr"/>
                      <a:r>
                        <a:rPr lang="zh-CN" altLang="zh-CN" sz="1600" dirty="0" smtClean="0"/>
                        <a:t>0</a:t>
                      </a:r>
                      <a:r>
                        <a:rPr lang="en-US" altLang="zh-CN" sz="1600" dirty="0" smtClean="0"/>
                        <a:t>.497</a:t>
                      </a:r>
                    </a:p>
                    <a:p>
                      <a:pPr algn="ctr"/>
                      <a:r>
                        <a:rPr lang="en-US" altLang="zh-CN" sz="1600" dirty="0" smtClean="0"/>
                        <a:t>…</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9" name="表格 3"/>
          <p:cNvGraphicFramePr>
            <a:graphicFrameLocks noGrp="1"/>
          </p:cNvGraphicFramePr>
          <p:nvPr>
            <p:extLst/>
          </p:nvPr>
        </p:nvGraphicFramePr>
        <p:xfrm>
          <a:off x="328247" y="2795965"/>
          <a:ext cx="2614525" cy="2891821"/>
        </p:xfrm>
        <a:graphic>
          <a:graphicData uri="http://schemas.openxmlformats.org/drawingml/2006/table">
            <a:tbl>
              <a:tblPr firstRow="1" bandRow="1">
                <a:tableStyleId>{2D5ABB26-0587-4C30-8999-92F81FD0307C}</a:tableStyleId>
              </a:tblPr>
              <a:tblGrid>
                <a:gridCol w="1762861"/>
                <a:gridCol w="851664"/>
              </a:tblGrid>
              <a:tr h="324260">
                <a:tc>
                  <a:txBody>
                    <a:bodyPr/>
                    <a:lstStyle/>
                    <a:p>
                      <a:pPr algn="ctr"/>
                      <a:r>
                        <a:rPr lang="en-US" altLang="zh-CN" b="1" dirty="0" smtClean="0">
                          <a:solidFill>
                            <a:srgbClr val="C00000"/>
                          </a:solidFill>
                          <a:latin typeface="Times New Roman"/>
                          <a:cs typeface="Times New Roman"/>
                        </a:rPr>
                        <a:t>Fire-1</a:t>
                      </a:r>
                      <a:endParaRPr lang="zh-CN" altLang="en-US" b="1" dirty="0">
                        <a:solidFill>
                          <a:srgbClr val="C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dirty="0" smtClean="0">
                          <a:latin typeface="Times New Roman"/>
                          <a:cs typeface="Times New Roman"/>
                        </a:rPr>
                        <a:t>Score</a:t>
                      </a:r>
                      <a:endParaRPr lang="zh-CN" alt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26061">
                <a:tc>
                  <a:txBody>
                    <a:bodyPr/>
                    <a:lstStyle/>
                    <a:p>
                      <a:pPr algn="ctr"/>
                      <a:r>
                        <a:rPr lang="en-US" altLang="zh-CN" sz="1400" dirty="0" smtClean="0">
                          <a:latin typeface="Times New Roman"/>
                          <a:cs typeface="Times New Roman"/>
                        </a:rPr>
                        <a:t>firing</a:t>
                      </a:r>
                    </a:p>
                    <a:p>
                      <a:pPr algn="ctr"/>
                      <a:r>
                        <a:rPr lang="en-US" altLang="zh-CN" sz="1400" dirty="0" smtClean="0">
                          <a:latin typeface="Times New Roman"/>
                          <a:cs typeface="Times New Roman"/>
                        </a:rPr>
                        <a:t>cannon</a:t>
                      </a:r>
                    </a:p>
                    <a:p>
                      <a:pPr algn="ctr"/>
                      <a:r>
                        <a:rPr lang="en-US" altLang="zh-CN" sz="1400" dirty="0" smtClean="0">
                          <a:latin typeface="Times New Roman"/>
                          <a:cs typeface="Times New Roman"/>
                        </a:rPr>
                        <a:t>grenades</a:t>
                      </a:r>
                    </a:p>
                    <a:p>
                      <a:pPr algn="ctr"/>
                      <a:r>
                        <a:rPr lang="en-US" altLang="zh-CN" sz="1400" dirty="0" smtClean="0">
                          <a:latin typeface="Times New Roman"/>
                          <a:cs typeface="Times New Roman"/>
                        </a:rPr>
                        <a:t>grenade</a:t>
                      </a:r>
                    </a:p>
                    <a:p>
                      <a:pPr algn="ctr"/>
                      <a:r>
                        <a:rPr lang="en-US" altLang="zh-CN" sz="1400" dirty="0" smtClean="0">
                          <a:latin typeface="Times New Roman"/>
                          <a:cs typeface="Times New Roman"/>
                        </a:rPr>
                        <a:t>gun</a:t>
                      </a:r>
                    </a:p>
                    <a:p>
                      <a:pPr algn="ctr"/>
                      <a:r>
                        <a:rPr lang="en-US" altLang="zh-CN" sz="1400" dirty="0" smtClean="0">
                          <a:latin typeface="Times New Roman"/>
                          <a:cs typeface="Times New Roman"/>
                        </a:rPr>
                        <a:t>arm</a:t>
                      </a:r>
                    </a:p>
                    <a:p>
                      <a:pPr algn="ctr"/>
                      <a:r>
                        <a:rPr lang="en-US" altLang="zh-CN" sz="1400" dirty="0" smtClean="0">
                          <a:latin typeface="Times New Roman"/>
                          <a:cs typeface="Times New Roman"/>
                        </a:rPr>
                        <a:t>explosive</a:t>
                      </a:r>
                    </a:p>
                    <a:p>
                      <a:pPr algn="ctr"/>
                      <a:r>
                        <a:rPr lang="en-US" altLang="zh-CN" sz="1400" dirty="0" smtClean="0">
                          <a:latin typeface="Times New Roman"/>
                          <a:cs typeface="Times New Roman"/>
                        </a:rPr>
                        <a:t>point-blank</a:t>
                      </a:r>
                    </a:p>
                    <a:p>
                      <a:pPr algn="ctr"/>
                      <a:r>
                        <a:rPr lang="en-US" altLang="zh-CN" sz="1400" dirty="0" smtClean="0">
                          <a:latin typeface="Times New Roman"/>
                          <a:cs typeface="Times New Roman"/>
                        </a:rPr>
                        <a:t>projectile</a:t>
                      </a:r>
                    </a:p>
                    <a:p>
                      <a:pPr algn="ctr"/>
                      <a:r>
                        <a:rPr lang="en-US" altLang="zh-CN" sz="1400" dirty="0" smtClean="0">
                          <a:latin typeface="Times New Roman"/>
                          <a:cs typeface="Times New Roman"/>
                        </a:rPr>
                        <a:t>misfired</a:t>
                      </a:r>
                    </a:p>
                    <a:p>
                      <a:pPr algn="ctr"/>
                      <a:r>
                        <a:rPr lang="en-US" altLang="zh-CN" sz="1400" dirty="0" smtClean="0">
                          <a:latin typeface="Times New Roman"/>
                          <a:cs typeface="Times New Roman"/>
                        </a:rPr>
                        <a:t>…</a:t>
                      </a:r>
                      <a:endParaRPr lang="zh-CN" altLang="en-US" sz="14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400" dirty="0" smtClean="0">
                          <a:latin typeface="Times New Roman"/>
                          <a:cs typeface="Times New Roman"/>
                        </a:rPr>
                        <a:t>0.829</a:t>
                      </a:r>
                    </a:p>
                    <a:p>
                      <a:pPr algn="ctr"/>
                      <a:r>
                        <a:rPr lang="zh-CN" altLang="zh-CN" sz="1400" dirty="0" smtClean="0">
                          <a:latin typeface="Times New Roman"/>
                          <a:cs typeface="Times New Roman"/>
                        </a:rPr>
                        <a:t>0</a:t>
                      </a:r>
                      <a:r>
                        <a:rPr lang="en-US" altLang="zh-CN" sz="1400" dirty="0" smtClean="0">
                          <a:latin typeface="Times New Roman"/>
                          <a:cs typeface="Times New Roman"/>
                        </a:rPr>
                        <a:t>.</a:t>
                      </a:r>
                      <a:r>
                        <a:rPr lang="zh-CN" altLang="zh-CN" sz="1400" dirty="0" smtClean="0">
                          <a:latin typeface="Times New Roman"/>
                          <a:cs typeface="Times New Roman"/>
                        </a:rPr>
                        <a:t>7</a:t>
                      </a:r>
                      <a:r>
                        <a:rPr lang="en-US" altLang="zh-CN" sz="1400" dirty="0" smtClean="0">
                          <a:latin typeface="Times New Roman"/>
                          <a:cs typeface="Times New Roman"/>
                        </a:rPr>
                        <a:t>74</a:t>
                      </a:r>
                    </a:p>
                    <a:p>
                      <a:pPr algn="ctr"/>
                      <a:r>
                        <a:rPr lang="zh-CN" altLang="zh-CN" sz="1400" dirty="0" smtClean="0">
                          <a:latin typeface="Times New Roman"/>
                          <a:cs typeface="Times New Roman"/>
                        </a:rPr>
                        <a:t>0</a:t>
                      </a:r>
                      <a:r>
                        <a:rPr lang="en-US" altLang="zh-CN" sz="1400" dirty="0" smtClean="0">
                          <a:latin typeface="Times New Roman"/>
                          <a:cs typeface="Times New Roman"/>
                        </a:rPr>
                        <a:t>.767</a:t>
                      </a:r>
                    </a:p>
                    <a:p>
                      <a:pPr algn="ctr"/>
                      <a:r>
                        <a:rPr lang="zh-CN" altLang="zh-CN" sz="1400" dirty="0" smtClean="0">
                          <a:latin typeface="Times New Roman"/>
                          <a:cs typeface="Times New Roman"/>
                        </a:rPr>
                        <a:t>0</a:t>
                      </a:r>
                      <a:r>
                        <a:rPr lang="en-US" altLang="zh-CN" sz="1400" dirty="0" smtClean="0">
                          <a:latin typeface="Times New Roman"/>
                          <a:cs typeface="Times New Roman"/>
                        </a:rPr>
                        <a:t>.760</a:t>
                      </a:r>
                    </a:p>
                    <a:p>
                      <a:pPr algn="ctr"/>
                      <a:r>
                        <a:rPr lang="zh-CN" altLang="zh-CN" sz="1400" dirty="0" smtClean="0">
                          <a:latin typeface="Times New Roman"/>
                          <a:cs typeface="Times New Roman"/>
                        </a:rPr>
                        <a:t>0</a:t>
                      </a:r>
                      <a:r>
                        <a:rPr lang="en-US" altLang="zh-CN" sz="1400" dirty="0" smtClean="0">
                          <a:latin typeface="Times New Roman"/>
                          <a:cs typeface="Times New Roman"/>
                        </a:rPr>
                        <a:t>.757</a:t>
                      </a:r>
                    </a:p>
                    <a:p>
                      <a:pPr algn="ctr"/>
                      <a:r>
                        <a:rPr lang="zh-CN" altLang="zh-CN" sz="1400" dirty="0" smtClean="0">
                          <a:latin typeface="Times New Roman"/>
                          <a:cs typeface="Times New Roman"/>
                        </a:rPr>
                        <a:t>0</a:t>
                      </a:r>
                      <a:r>
                        <a:rPr lang="en-US" altLang="zh-CN" sz="1400" dirty="0" smtClean="0">
                          <a:latin typeface="Times New Roman"/>
                          <a:cs typeface="Times New Roman"/>
                        </a:rPr>
                        <a:t>.755</a:t>
                      </a:r>
                    </a:p>
                    <a:p>
                      <a:pPr algn="ctr"/>
                      <a:r>
                        <a:rPr lang="zh-CN" altLang="zh-CN" sz="1400" dirty="0" smtClean="0">
                          <a:latin typeface="Times New Roman"/>
                          <a:cs typeface="Times New Roman"/>
                        </a:rPr>
                        <a:t>0</a:t>
                      </a:r>
                      <a:r>
                        <a:rPr lang="en-US" altLang="zh-CN" sz="1400" dirty="0" smtClean="0">
                          <a:latin typeface="Times New Roman"/>
                          <a:cs typeface="Times New Roman"/>
                        </a:rPr>
                        <a:t>.742</a:t>
                      </a:r>
                    </a:p>
                    <a:p>
                      <a:pPr algn="ctr"/>
                      <a:r>
                        <a:rPr lang="zh-CN" altLang="zh-CN" sz="1400" dirty="0" smtClean="0">
                          <a:latin typeface="Times New Roman"/>
                          <a:cs typeface="Times New Roman"/>
                        </a:rPr>
                        <a:t>0</a:t>
                      </a:r>
                      <a:r>
                        <a:rPr lang="en-US" altLang="zh-CN" sz="1400" dirty="0" smtClean="0">
                          <a:latin typeface="Times New Roman"/>
                          <a:cs typeface="Times New Roman"/>
                        </a:rPr>
                        <a:t>.740</a:t>
                      </a:r>
                    </a:p>
                    <a:p>
                      <a:pPr algn="ctr"/>
                      <a:r>
                        <a:rPr lang="zh-CN" altLang="zh-CN" sz="1400" dirty="0" smtClean="0">
                          <a:latin typeface="Times New Roman"/>
                          <a:cs typeface="Times New Roman"/>
                        </a:rPr>
                        <a:t>0</a:t>
                      </a:r>
                      <a:r>
                        <a:rPr lang="en-US" altLang="zh-CN" sz="1400" dirty="0" smtClean="0">
                          <a:latin typeface="Times New Roman"/>
                          <a:cs typeface="Times New Roman"/>
                        </a:rPr>
                        <a:t>.748</a:t>
                      </a:r>
                    </a:p>
                    <a:p>
                      <a:pPr algn="ctr"/>
                      <a:r>
                        <a:rPr lang="zh-CN" altLang="zh-CN" sz="1400" dirty="0" smtClean="0">
                          <a:latin typeface="Times New Roman"/>
                          <a:cs typeface="Times New Roman"/>
                        </a:rPr>
                        <a:t>0</a:t>
                      </a:r>
                      <a:r>
                        <a:rPr lang="en-US" altLang="zh-CN" sz="1400" dirty="0" smtClean="0">
                          <a:latin typeface="Times New Roman"/>
                          <a:cs typeface="Times New Roman"/>
                        </a:rPr>
                        <a:t>.729</a:t>
                      </a:r>
                    </a:p>
                    <a:p>
                      <a:pPr algn="ctr"/>
                      <a:r>
                        <a:rPr lang="en-US" altLang="zh-CN" sz="1400" dirty="0" smtClean="0">
                          <a:latin typeface="Times New Roman"/>
                          <a:cs typeface="Times New Roman"/>
                        </a:rPr>
                        <a:t>…</a:t>
                      </a:r>
                      <a:endParaRPr lang="zh-CN" altLang="en-US" sz="14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10" name="表格 4"/>
          <p:cNvGraphicFramePr>
            <a:graphicFrameLocks noGrp="1"/>
          </p:cNvGraphicFramePr>
          <p:nvPr>
            <p:extLst/>
          </p:nvPr>
        </p:nvGraphicFramePr>
        <p:xfrm>
          <a:off x="3009900" y="2759187"/>
          <a:ext cx="2614525" cy="2928599"/>
        </p:xfrm>
        <a:graphic>
          <a:graphicData uri="http://schemas.openxmlformats.org/drawingml/2006/table">
            <a:tbl>
              <a:tblPr firstRow="1" bandRow="1">
                <a:tableStyleId>{2D5ABB26-0587-4C30-8999-92F81FD0307C}</a:tableStyleId>
              </a:tblPr>
              <a:tblGrid>
                <a:gridCol w="1762861"/>
                <a:gridCol w="851664"/>
              </a:tblGrid>
              <a:tr h="328982">
                <a:tc>
                  <a:txBody>
                    <a:bodyPr/>
                    <a:lstStyle/>
                    <a:p>
                      <a:pPr algn="ctr"/>
                      <a:r>
                        <a:rPr lang="en-US" altLang="zh-CN" b="1" dirty="0" smtClean="0">
                          <a:solidFill>
                            <a:srgbClr val="C00000"/>
                          </a:solidFill>
                          <a:latin typeface="Times New Roman"/>
                          <a:cs typeface="Times New Roman"/>
                        </a:rPr>
                        <a:t>Fire-2</a:t>
                      </a:r>
                      <a:endParaRPr lang="zh-CN" altLang="en-US" b="1" dirty="0">
                        <a:solidFill>
                          <a:srgbClr val="C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dirty="0" smtClean="0">
                          <a:latin typeface="Times New Roman"/>
                          <a:cs typeface="Times New Roman"/>
                        </a:rPr>
                        <a:t>Score</a:t>
                      </a:r>
                      <a:endParaRPr lang="zh-CN" alt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62839">
                <a:tc>
                  <a:txBody>
                    <a:bodyPr/>
                    <a:lstStyle/>
                    <a:p>
                      <a:pPr algn="ctr"/>
                      <a:r>
                        <a:rPr lang="en-US" altLang="zh-CN" sz="1400" dirty="0" smtClean="0">
                          <a:latin typeface="Times New Roman"/>
                          <a:cs typeface="Times New Roman"/>
                        </a:rPr>
                        <a:t>rehired</a:t>
                      </a:r>
                    </a:p>
                    <a:p>
                      <a:pPr algn="ctr"/>
                      <a:r>
                        <a:rPr lang="en-US" altLang="zh-CN" sz="1400" dirty="0" smtClean="0">
                          <a:latin typeface="Times New Roman"/>
                          <a:cs typeface="Times New Roman"/>
                        </a:rPr>
                        <a:t>hire-1</a:t>
                      </a:r>
                    </a:p>
                    <a:p>
                      <a:pPr algn="ctr"/>
                      <a:r>
                        <a:rPr lang="en-US" altLang="zh-CN" sz="1400" dirty="0" smtClean="0">
                          <a:latin typeface="Times New Roman"/>
                          <a:cs typeface="Times New Roman"/>
                        </a:rPr>
                        <a:t>resign-1</a:t>
                      </a:r>
                    </a:p>
                    <a:p>
                      <a:pPr algn="ctr"/>
                      <a:r>
                        <a:rPr lang="en-US" altLang="zh-CN" sz="1400" dirty="0" smtClean="0">
                          <a:latin typeface="Times New Roman"/>
                          <a:cs typeface="Times New Roman"/>
                        </a:rPr>
                        <a:t>rehire</a:t>
                      </a:r>
                    </a:p>
                    <a:p>
                      <a:pPr algn="ctr"/>
                      <a:r>
                        <a:rPr lang="en-US" altLang="zh-CN" sz="1400" dirty="0" smtClean="0">
                          <a:latin typeface="Times New Roman"/>
                          <a:cs typeface="Times New Roman"/>
                        </a:rPr>
                        <a:t>sacked</a:t>
                      </a:r>
                    </a:p>
                    <a:p>
                      <a:pPr algn="ctr"/>
                      <a:r>
                        <a:rPr lang="en-US" altLang="zh-CN" sz="1400" dirty="0" smtClean="0">
                          <a:latin typeface="Times New Roman"/>
                          <a:cs typeface="Times New Roman"/>
                        </a:rPr>
                        <a:t>quit-1</a:t>
                      </a:r>
                    </a:p>
                    <a:p>
                      <a:pPr algn="ctr"/>
                      <a:r>
                        <a:rPr lang="en-US" altLang="zh-CN" sz="1400" dirty="0" smtClean="0">
                          <a:latin typeface="Times New Roman"/>
                          <a:cs typeface="Times New Roman"/>
                        </a:rPr>
                        <a:t>sack-1</a:t>
                      </a:r>
                    </a:p>
                    <a:p>
                      <a:pPr algn="ctr"/>
                      <a:r>
                        <a:rPr lang="en-US" altLang="zh-CN" sz="1400" dirty="0" smtClean="0">
                          <a:latin typeface="Times New Roman"/>
                          <a:cs typeface="Times New Roman"/>
                        </a:rPr>
                        <a:t>quits</a:t>
                      </a:r>
                    </a:p>
                    <a:p>
                      <a:pPr algn="ctr"/>
                      <a:r>
                        <a:rPr lang="en-US" altLang="zh-CN" sz="1400" dirty="0" smtClean="0">
                          <a:latin typeface="Times New Roman"/>
                          <a:cs typeface="Times New Roman"/>
                        </a:rPr>
                        <a:t>hiring</a:t>
                      </a:r>
                    </a:p>
                    <a:p>
                      <a:pPr algn="ctr"/>
                      <a:r>
                        <a:rPr lang="en-US" altLang="zh-CN" sz="1400" dirty="0" smtClean="0">
                          <a:latin typeface="Times New Roman"/>
                          <a:cs typeface="Times New Roman"/>
                        </a:rPr>
                        <a:t>dismissal</a:t>
                      </a:r>
                    </a:p>
                    <a:p>
                      <a:pPr algn="ctr"/>
                      <a:r>
                        <a:rPr lang="en-US" altLang="zh-CN" sz="1400" dirty="0" smtClean="0">
                          <a:latin typeface="Times New Roman"/>
                          <a:cs typeface="Times New Roman"/>
                        </a:rPr>
                        <a:t>…</a:t>
                      </a:r>
                      <a:endParaRPr lang="zh-CN" altLang="en-US" sz="14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400" dirty="0" smtClean="0">
                          <a:latin typeface="Times New Roman"/>
                          <a:cs typeface="Times New Roman"/>
                        </a:rPr>
                        <a:t>0.790</a:t>
                      </a:r>
                    </a:p>
                    <a:p>
                      <a:pPr algn="ctr"/>
                      <a:r>
                        <a:rPr lang="zh-CN" altLang="zh-CN" sz="1400" dirty="0" smtClean="0">
                          <a:latin typeface="Times New Roman"/>
                          <a:cs typeface="Times New Roman"/>
                        </a:rPr>
                        <a:t>0</a:t>
                      </a:r>
                      <a:r>
                        <a:rPr lang="en-US" altLang="zh-CN" sz="1400" dirty="0" smtClean="0">
                          <a:latin typeface="Times New Roman"/>
                          <a:cs typeface="Times New Roman"/>
                        </a:rPr>
                        <a:t>.626</a:t>
                      </a:r>
                    </a:p>
                    <a:p>
                      <a:pPr algn="ctr"/>
                      <a:r>
                        <a:rPr lang="zh-CN" altLang="zh-CN" sz="1400" dirty="0" smtClean="0">
                          <a:latin typeface="Times New Roman"/>
                          <a:cs typeface="Times New Roman"/>
                        </a:rPr>
                        <a:t>0</a:t>
                      </a:r>
                      <a:r>
                        <a:rPr lang="en-US" altLang="zh-CN" sz="1400" dirty="0" smtClean="0">
                          <a:latin typeface="Times New Roman"/>
                          <a:cs typeface="Times New Roman"/>
                        </a:rPr>
                        <a:t>.618</a:t>
                      </a:r>
                    </a:p>
                    <a:p>
                      <a:pPr algn="ctr"/>
                      <a:r>
                        <a:rPr lang="zh-CN" altLang="zh-CN" sz="1400" dirty="0" smtClean="0">
                          <a:latin typeface="Times New Roman"/>
                          <a:cs typeface="Times New Roman"/>
                        </a:rPr>
                        <a:t>0</a:t>
                      </a:r>
                      <a:r>
                        <a:rPr lang="en-US" altLang="zh-CN" sz="1400" dirty="0" smtClean="0">
                          <a:latin typeface="Times New Roman"/>
                          <a:cs typeface="Times New Roman"/>
                        </a:rPr>
                        <a:t>.618</a:t>
                      </a:r>
                    </a:p>
                    <a:p>
                      <a:pPr algn="ctr"/>
                      <a:r>
                        <a:rPr lang="zh-CN" altLang="zh-CN" sz="1400" dirty="0" smtClean="0">
                          <a:latin typeface="Times New Roman"/>
                          <a:cs typeface="Times New Roman"/>
                        </a:rPr>
                        <a:t>0</a:t>
                      </a:r>
                      <a:r>
                        <a:rPr lang="en-US" altLang="zh-CN" sz="1400" dirty="0" smtClean="0">
                          <a:latin typeface="Times New Roman"/>
                          <a:cs typeface="Times New Roman"/>
                        </a:rPr>
                        <a:t>.596</a:t>
                      </a:r>
                    </a:p>
                    <a:p>
                      <a:pPr algn="ctr"/>
                      <a:r>
                        <a:rPr lang="zh-CN" altLang="zh-CN" sz="1400" dirty="0" smtClean="0">
                          <a:latin typeface="Times New Roman"/>
                          <a:cs typeface="Times New Roman"/>
                        </a:rPr>
                        <a:t>0</a:t>
                      </a:r>
                      <a:r>
                        <a:rPr lang="en-US" altLang="zh-CN" sz="1400" dirty="0" smtClean="0">
                          <a:latin typeface="Times New Roman"/>
                          <a:cs typeface="Times New Roman"/>
                        </a:rPr>
                        <a:t>.591</a:t>
                      </a:r>
                    </a:p>
                    <a:p>
                      <a:pPr algn="ctr"/>
                      <a:r>
                        <a:rPr lang="zh-CN" altLang="zh-CN" sz="1400" dirty="0" smtClean="0">
                          <a:latin typeface="Times New Roman"/>
                          <a:cs typeface="Times New Roman"/>
                        </a:rPr>
                        <a:t>0</a:t>
                      </a:r>
                      <a:r>
                        <a:rPr lang="en-US" altLang="zh-CN" sz="1400" dirty="0" smtClean="0">
                          <a:latin typeface="Times New Roman"/>
                          <a:cs typeface="Times New Roman"/>
                        </a:rPr>
                        <a:t>.565</a:t>
                      </a:r>
                    </a:p>
                    <a:p>
                      <a:pPr algn="ctr"/>
                      <a:r>
                        <a:rPr lang="zh-CN" altLang="zh-CN" sz="1400" dirty="0" smtClean="0">
                          <a:latin typeface="Times New Roman"/>
                          <a:cs typeface="Times New Roman"/>
                        </a:rPr>
                        <a:t>0</a:t>
                      </a:r>
                      <a:r>
                        <a:rPr lang="en-US" altLang="zh-CN" sz="1400" dirty="0" smtClean="0">
                          <a:latin typeface="Times New Roman"/>
                          <a:cs typeface="Times New Roman"/>
                        </a:rPr>
                        <a:t>.563</a:t>
                      </a:r>
                    </a:p>
                    <a:p>
                      <a:pPr algn="ctr"/>
                      <a:r>
                        <a:rPr lang="zh-CN" altLang="zh-CN" sz="1400" dirty="0" smtClean="0">
                          <a:latin typeface="Times New Roman"/>
                          <a:cs typeface="Times New Roman"/>
                        </a:rPr>
                        <a:t>0</a:t>
                      </a:r>
                      <a:r>
                        <a:rPr lang="en-US" altLang="zh-CN" sz="1400" dirty="0" smtClean="0">
                          <a:latin typeface="Times New Roman"/>
                          <a:cs typeface="Times New Roman"/>
                        </a:rPr>
                        <a:t>.551</a:t>
                      </a:r>
                    </a:p>
                    <a:p>
                      <a:pPr algn="ctr"/>
                      <a:r>
                        <a:rPr lang="en-US" altLang="zh-CN" sz="1400" dirty="0" smtClean="0">
                          <a:latin typeface="Times New Roman"/>
                          <a:cs typeface="Times New Roman"/>
                        </a:rPr>
                        <a:t>0.546</a:t>
                      </a:r>
                    </a:p>
                    <a:p>
                      <a:pPr algn="ctr"/>
                      <a:r>
                        <a:rPr lang="en-US" altLang="zh-CN" sz="1400" dirty="0" smtClean="0">
                          <a:latin typeface="Times New Roman"/>
                          <a:cs typeface="Times New Roman"/>
                        </a:rPr>
                        <a:t>…</a:t>
                      </a:r>
                      <a:endParaRPr lang="zh-CN" altLang="en-US" sz="14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8" name="内容占位符 2"/>
          <p:cNvSpPr>
            <a:spLocks noGrp="1"/>
          </p:cNvSpPr>
          <p:nvPr>
            <p:ph idx="1"/>
          </p:nvPr>
        </p:nvSpPr>
        <p:spPr>
          <a:xfrm>
            <a:off x="381000" y="914400"/>
            <a:ext cx="8229600" cy="840516"/>
          </a:xfrm>
        </p:spPr>
        <p:txBody>
          <a:bodyPr>
            <a:noAutofit/>
          </a:bodyPr>
          <a:lstStyle/>
          <a:p>
            <a:r>
              <a:rPr lang="en-US" sz="2000" dirty="0" smtClean="0"/>
              <a:t>Distributional Semantics Theory: a </a:t>
            </a:r>
            <a:r>
              <a:rPr lang="en-US" sz="2000" dirty="0"/>
              <a:t>word is characterized by the company it </a:t>
            </a:r>
            <a:r>
              <a:rPr lang="en-US" sz="2000" dirty="0" smtClean="0"/>
              <a:t>keeps (Harris, 1954) </a:t>
            </a:r>
            <a:r>
              <a:rPr lang="en-US" sz="2000" dirty="0" smtClean="0">
                <a:sym typeface="Wingdings"/>
              </a:rPr>
              <a:t> represent each word as a vector distribution of its contextual words</a:t>
            </a:r>
            <a:endParaRPr lang="en-US" sz="2000" dirty="0" smtClean="0"/>
          </a:p>
          <a:p>
            <a:r>
              <a:rPr lang="en-US" sz="2000" dirty="0" smtClean="0"/>
              <a:t>But let’s distinguish senses of an ambiguous word</a:t>
            </a:r>
          </a:p>
          <a:p>
            <a:r>
              <a:rPr lang="en-US" altLang="zh-CN" sz="2000" dirty="0" smtClean="0">
                <a:solidFill>
                  <a:srgbClr val="990000"/>
                </a:solidFill>
                <a:latin typeface="Palatino Linotype"/>
              </a:rPr>
              <a:t>Word </a:t>
            </a:r>
            <a:r>
              <a:rPr lang="en-US" altLang="zh-CN" sz="2000" dirty="0">
                <a:solidFill>
                  <a:srgbClr val="990000"/>
                </a:solidFill>
                <a:latin typeface="Palatino Linotype"/>
              </a:rPr>
              <a:t>Sense based General </a:t>
            </a:r>
            <a:r>
              <a:rPr lang="en-US" altLang="zh-CN" sz="2000" dirty="0" err="1">
                <a:solidFill>
                  <a:srgbClr val="990000"/>
                </a:solidFill>
                <a:latin typeface="Palatino Linotype"/>
              </a:rPr>
              <a:t>Embeddings</a:t>
            </a:r>
            <a:endParaRPr lang="en-US" sz="2000" dirty="0" smtClean="0"/>
          </a:p>
        </p:txBody>
      </p:sp>
      <p:sp>
        <p:nvSpPr>
          <p:cNvPr id="11" name="内容占位符 2"/>
          <p:cNvSpPr txBox="1">
            <a:spLocks/>
          </p:cNvSpPr>
          <p:nvPr/>
        </p:nvSpPr>
        <p:spPr bwMode="auto">
          <a:xfrm>
            <a:off x="762000" y="5750784"/>
            <a:ext cx="220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170981"/>
              </a:buClr>
              <a:buSzPct val="80000"/>
              <a:buFont typeface="Wingdings" pitchFamily="2" charset="2"/>
              <a:buChar char="§"/>
              <a:defRPr sz="24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Clr>
                <a:srgbClr val="FF6600"/>
              </a:buClr>
              <a:buSzPct val="80000"/>
              <a:buFont typeface="Wingdings" pitchFamily="2" charset="2"/>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80000"/>
              <a:buFont typeface="Wingdings" pitchFamily="2" charset="2"/>
              <a:buChar char="§"/>
              <a:defRPr sz="2000">
                <a:solidFill>
                  <a:srgbClr val="120761"/>
                </a:solidFill>
                <a:latin typeface="+mn-lt"/>
                <a:ea typeface="MS PGothic" pitchFamily="34" charset="-128"/>
              </a:defRPr>
            </a:lvl3pPr>
            <a:lvl4pPr marL="1600200" indent="-228600" algn="l" rtl="0" eaLnBrk="1" fontAlgn="base" hangingPunct="1">
              <a:spcBef>
                <a:spcPct val="20000"/>
              </a:spcBef>
              <a:spcAft>
                <a:spcPct val="0"/>
              </a:spcAft>
              <a:buClr>
                <a:srgbClr val="00CC00"/>
              </a:buClr>
              <a:buSzPct val="80000"/>
              <a:buFont typeface="Wingdings" pitchFamily="2" charset="2"/>
              <a:buChar char="§"/>
              <a:defRPr sz="2000">
                <a:solidFill>
                  <a:schemeClr val="tx1"/>
                </a:solidFill>
                <a:latin typeface="+mn-lt"/>
                <a:ea typeface="MS PGothic" pitchFamily="34" charset="-128"/>
                <a:cs typeface="Arial" charset="0"/>
              </a:defRPr>
            </a:lvl4pPr>
            <a:lvl5pPr marL="2057400" indent="-228600" algn="l" rtl="0" eaLnBrk="1" fontAlgn="base" hangingPunct="1">
              <a:spcBef>
                <a:spcPct val="20000"/>
              </a:spcBef>
              <a:spcAft>
                <a:spcPct val="0"/>
              </a:spcAft>
              <a:buFont typeface="Arial" charset="0"/>
              <a:buChar char="»"/>
              <a:defRPr sz="2000">
                <a:solidFill>
                  <a:schemeClr val="tx1"/>
                </a:solidFill>
                <a:latin typeface="Arial" charset="0"/>
                <a:ea typeface="Arial" charset="0"/>
                <a:cs typeface="Arial"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6pPr>
            <a:lvl7pPr marL="29718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7pPr>
            <a:lvl8pPr marL="34290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8pPr>
            <a:lvl9pPr marL="38862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9pPr>
          </a:lstStyle>
          <a:p>
            <a:pPr marL="0" indent="0">
              <a:buNone/>
            </a:pPr>
            <a:r>
              <a:rPr lang="en-US" dirty="0" smtClean="0">
                <a:solidFill>
                  <a:srgbClr val="800000"/>
                </a:solidFill>
              </a:rPr>
              <a:t>“attack”</a:t>
            </a:r>
          </a:p>
        </p:txBody>
      </p:sp>
      <p:sp>
        <p:nvSpPr>
          <p:cNvPr id="12" name="内容占位符 2"/>
          <p:cNvSpPr txBox="1">
            <a:spLocks/>
          </p:cNvSpPr>
          <p:nvPr/>
        </p:nvSpPr>
        <p:spPr bwMode="auto">
          <a:xfrm>
            <a:off x="3026228" y="5730171"/>
            <a:ext cx="220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170981"/>
              </a:buClr>
              <a:buSzPct val="80000"/>
              <a:buFont typeface="Wingdings" pitchFamily="2" charset="2"/>
              <a:buChar char="§"/>
              <a:defRPr sz="24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Clr>
                <a:srgbClr val="FF6600"/>
              </a:buClr>
              <a:buSzPct val="80000"/>
              <a:buFont typeface="Wingdings" pitchFamily="2" charset="2"/>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80000"/>
              <a:buFont typeface="Wingdings" pitchFamily="2" charset="2"/>
              <a:buChar char="§"/>
              <a:defRPr sz="2000">
                <a:solidFill>
                  <a:srgbClr val="120761"/>
                </a:solidFill>
                <a:latin typeface="+mn-lt"/>
                <a:ea typeface="MS PGothic" pitchFamily="34" charset="-128"/>
              </a:defRPr>
            </a:lvl3pPr>
            <a:lvl4pPr marL="1600200" indent="-228600" algn="l" rtl="0" eaLnBrk="1" fontAlgn="base" hangingPunct="1">
              <a:spcBef>
                <a:spcPct val="20000"/>
              </a:spcBef>
              <a:spcAft>
                <a:spcPct val="0"/>
              </a:spcAft>
              <a:buClr>
                <a:srgbClr val="00CC00"/>
              </a:buClr>
              <a:buSzPct val="80000"/>
              <a:buFont typeface="Wingdings" pitchFamily="2" charset="2"/>
              <a:buChar char="§"/>
              <a:defRPr sz="2000">
                <a:solidFill>
                  <a:schemeClr val="tx1"/>
                </a:solidFill>
                <a:latin typeface="+mn-lt"/>
                <a:ea typeface="MS PGothic" pitchFamily="34" charset="-128"/>
                <a:cs typeface="Arial" charset="0"/>
              </a:defRPr>
            </a:lvl4pPr>
            <a:lvl5pPr marL="2057400" indent="-228600" algn="l" rtl="0" eaLnBrk="1" fontAlgn="base" hangingPunct="1">
              <a:spcBef>
                <a:spcPct val="20000"/>
              </a:spcBef>
              <a:spcAft>
                <a:spcPct val="0"/>
              </a:spcAft>
              <a:buFont typeface="Arial" charset="0"/>
              <a:buChar char="»"/>
              <a:defRPr sz="2000">
                <a:solidFill>
                  <a:schemeClr val="tx1"/>
                </a:solidFill>
                <a:latin typeface="Arial" charset="0"/>
                <a:ea typeface="Arial" charset="0"/>
                <a:cs typeface="Arial"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6pPr>
            <a:lvl7pPr marL="29718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7pPr>
            <a:lvl8pPr marL="34290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8pPr>
            <a:lvl9pPr marL="38862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9pPr>
          </a:lstStyle>
          <a:p>
            <a:pPr marL="0" indent="0">
              <a:buNone/>
            </a:pPr>
            <a:r>
              <a:rPr lang="en-US" dirty="0" smtClean="0">
                <a:solidFill>
                  <a:srgbClr val="800000"/>
                </a:solidFill>
              </a:rPr>
              <a:t>“end-position”</a:t>
            </a:r>
          </a:p>
        </p:txBody>
      </p:sp>
      <p:sp>
        <p:nvSpPr>
          <p:cNvPr id="13"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42</a:t>
            </a:fld>
            <a:endParaRPr lang="en-US" sz="1400" b="1" dirty="0">
              <a:solidFill>
                <a:srgbClr val="000000"/>
              </a:solidFill>
            </a:endParaRPr>
          </a:p>
        </p:txBody>
      </p:sp>
    </p:spTree>
    <p:extLst>
      <p:ext uri="{BB962C8B-B14F-4D97-AF65-F5344CB8AC3E}">
        <p14:creationId xmlns:p14="http://schemas.microsoft.com/office/powerpoint/2010/main" val="3508013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56582" y="4312831"/>
            <a:ext cx="3614411" cy="1346791"/>
          </a:xfrm>
          <a:prstGeom prst="rect">
            <a:avLst/>
          </a:prstGeom>
        </p:spPr>
      </p:pic>
      <p:sp>
        <p:nvSpPr>
          <p:cNvPr id="6" name="下箭头 5"/>
          <p:cNvSpPr/>
          <p:nvPr/>
        </p:nvSpPr>
        <p:spPr>
          <a:xfrm>
            <a:off x="2527746" y="3948470"/>
            <a:ext cx="274756" cy="274747"/>
          </a:xfrm>
          <a:prstGeom prst="downArrow">
            <a:avLst/>
          </a:prstGeom>
          <a:solidFill>
            <a:schemeClr val="tx2">
              <a:lumMod val="40000"/>
              <a:lumOff val="6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a:p>
        </p:txBody>
      </p:sp>
      <p:pic>
        <p:nvPicPr>
          <p:cNvPr id="7" name="图片 6"/>
          <p:cNvPicPr>
            <a:picLocks noChangeAspect="1"/>
          </p:cNvPicPr>
          <p:nvPr/>
        </p:nvPicPr>
        <p:blipFill>
          <a:blip r:embed="rId3"/>
          <a:stretch>
            <a:fillRect/>
          </a:stretch>
        </p:blipFill>
        <p:spPr>
          <a:xfrm>
            <a:off x="4219016" y="3826364"/>
            <a:ext cx="4318977" cy="2585081"/>
          </a:xfrm>
          <a:prstGeom prst="rect">
            <a:avLst/>
          </a:prstGeom>
        </p:spPr>
      </p:pic>
      <p:sp>
        <p:nvSpPr>
          <p:cNvPr id="8" name="下箭头 7"/>
          <p:cNvSpPr/>
          <p:nvPr/>
        </p:nvSpPr>
        <p:spPr>
          <a:xfrm rot="16200000">
            <a:off x="3870989" y="4925111"/>
            <a:ext cx="274756" cy="274747"/>
          </a:xfrm>
          <a:prstGeom prst="downArrow">
            <a:avLst/>
          </a:prstGeom>
          <a:solidFill>
            <a:schemeClr val="tx2">
              <a:lumMod val="40000"/>
              <a:lumOff val="6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1" name="标题 1"/>
          <p:cNvSpPr>
            <a:spLocks noGrp="1"/>
          </p:cNvSpPr>
          <p:nvPr>
            <p:ph type="title"/>
          </p:nvPr>
        </p:nvSpPr>
        <p:spPr>
          <a:xfrm>
            <a:off x="0" y="115888"/>
            <a:ext cx="9144000" cy="720725"/>
          </a:xfrm>
        </p:spPr>
        <p:txBody>
          <a:bodyPr/>
          <a:lstStyle/>
          <a:p>
            <a:r>
              <a:rPr lang="en-US" altLang="zh-CN" sz="3600" b="0" dirty="0" smtClean="0">
                <a:solidFill>
                  <a:srgbClr val="990000"/>
                </a:solidFill>
                <a:effectLst/>
                <a:latin typeface="Palatino Linotype"/>
              </a:rPr>
              <a:t>But Local Context Matters</a:t>
            </a:r>
            <a:endParaRPr lang="zh-CN" altLang="en-US" sz="3600" b="0" dirty="0">
              <a:solidFill>
                <a:srgbClr val="990000"/>
              </a:solidFill>
              <a:effectLst/>
              <a:latin typeface="Palatino Linotype"/>
            </a:endParaRPr>
          </a:p>
        </p:txBody>
      </p:sp>
      <p:sp>
        <p:nvSpPr>
          <p:cNvPr id="13" name="内容占位符 2"/>
          <p:cNvSpPr>
            <a:spLocks noGrp="1"/>
          </p:cNvSpPr>
          <p:nvPr>
            <p:ph idx="1"/>
          </p:nvPr>
        </p:nvSpPr>
        <p:spPr>
          <a:xfrm>
            <a:off x="229806" y="838200"/>
            <a:ext cx="8667750" cy="5419725"/>
          </a:xfrm>
        </p:spPr>
        <p:txBody>
          <a:bodyPr/>
          <a:lstStyle/>
          <a:p>
            <a:pPr marL="285750" indent="-285750" defTabSz="457200" fontAlgn="auto">
              <a:spcBef>
                <a:spcPts val="0"/>
              </a:spcBef>
              <a:spcAft>
                <a:spcPts val="0"/>
              </a:spcAft>
              <a:buFont typeface="Arial" pitchFamily="34" charset="0"/>
              <a:buChar char="•"/>
            </a:pPr>
            <a:r>
              <a:rPr kumimoji="1" lang="en-US" altLang="zh-CN" sz="2000" dirty="0" smtClean="0"/>
              <a:t>Borrow meanings from related </a:t>
            </a:r>
            <a:r>
              <a:rPr kumimoji="1" lang="en-US" altLang="zh-CN" sz="2000" dirty="0"/>
              <a:t>concepts in </a:t>
            </a:r>
            <a:r>
              <a:rPr kumimoji="1" lang="en-US" altLang="zh-CN" sz="2000" dirty="0" smtClean="0"/>
              <a:t>local contexts </a:t>
            </a:r>
            <a:r>
              <a:rPr kumimoji="1" lang="en-US" altLang="zh-CN" sz="2000" dirty="0" smtClean="0">
                <a:sym typeface="Wingdings"/>
              </a:rPr>
              <a:t> </a:t>
            </a:r>
            <a:r>
              <a:rPr lang="en-US" altLang="zh-CN" sz="2000" dirty="0" smtClean="0">
                <a:solidFill>
                  <a:srgbClr val="990000"/>
                </a:solidFill>
                <a:latin typeface="Palatino Linotype"/>
              </a:rPr>
              <a:t>Context-specific </a:t>
            </a:r>
            <a:r>
              <a:rPr lang="en-US" altLang="zh-CN" sz="2000" dirty="0" err="1">
                <a:solidFill>
                  <a:srgbClr val="990000"/>
                </a:solidFill>
                <a:latin typeface="Palatino Linotype"/>
              </a:rPr>
              <a:t>Embeddings</a:t>
            </a:r>
            <a:endParaRPr kumimoji="1" lang="en-US" altLang="zh-CN" sz="2000" dirty="0" smtClean="0"/>
          </a:p>
          <a:p>
            <a:pPr marL="285750" indent="-285750" defTabSz="457200" fontAlgn="auto">
              <a:spcBef>
                <a:spcPts val="0"/>
              </a:spcBef>
              <a:spcAft>
                <a:spcPts val="0"/>
              </a:spcAft>
              <a:buFont typeface="Arial" pitchFamily="34" charset="0"/>
              <a:buChar char="•"/>
            </a:pPr>
            <a:r>
              <a:rPr kumimoji="1" lang="en-US" altLang="zh-CN" sz="2000" dirty="0" smtClean="0"/>
              <a:t>But </a:t>
            </a:r>
            <a:r>
              <a:rPr kumimoji="1" lang="en-US" altLang="zh-CN" sz="2000" dirty="0"/>
              <a:t>not all words are related: Use Abstract Meaning Representation (AMR</a:t>
            </a:r>
            <a:r>
              <a:rPr kumimoji="1" lang="en-US" altLang="zh-CN" sz="2000" dirty="0" smtClean="0"/>
              <a:t>) </a:t>
            </a:r>
            <a:r>
              <a:rPr lang="en-US" altLang="zh-CN" sz="2000" dirty="0"/>
              <a:t>(</a:t>
            </a:r>
            <a:r>
              <a:rPr lang="en-US" altLang="zh-CN" sz="2000" dirty="0" err="1"/>
              <a:t>Banarescu</a:t>
            </a:r>
            <a:r>
              <a:rPr lang="en-US" altLang="zh-CN" sz="2000" dirty="0"/>
              <a:t> et al., 2013</a:t>
            </a:r>
            <a:r>
              <a:rPr lang="en-US" altLang="zh-CN" sz="2000" dirty="0">
                <a:latin typeface="Palatino Linotype" pitchFamily="18" charset="0"/>
                <a:cs typeface="Tahoma" pitchFamily="34" charset="0"/>
                <a:sym typeface="Tahoma" pitchFamily="34" charset="0"/>
              </a:rPr>
              <a:t>)</a:t>
            </a:r>
            <a:r>
              <a:rPr kumimoji="1" lang="en-US" altLang="zh-CN" sz="2000" dirty="0" smtClean="0"/>
              <a:t> </a:t>
            </a:r>
            <a:r>
              <a:rPr kumimoji="1" lang="en-US" altLang="zh-CN" sz="2000" dirty="0"/>
              <a:t>(150 semantic relations) to choose related </a:t>
            </a:r>
            <a:r>
              <a:rPr kumimoji="1" lang="en-US" altLang="zh-CN" sz="2000" dirty="0" smtClean="0"/>
              <a:t>concepts</a:t>
            </a:r>
          </a:p>
          <a:p>
            <a:pPr marL="285750" indent="-285750" defTabSz="457200" fontAlgn="auto">
              <a:spcBef>
                <a:spcPts val="0"/>
              </a:spcBef>
              <a:spcAft>
                <a:spcPts val="0"/>
              </a:spcAft>
              <a:buFont typeface="Arial" pitchFamily="34" charset="0"/>
              <a:buChar char="•"/>
            </a:pPr>
            <a:r>
              <a:rPr kumimoji="1" lang="en-US" altLang="zh-CN" sz="2000" dirty="0" smtClean="0"/>
              <a:t>Use </a:t>
            </a:r>
            <a:r>
              <a:rPr kumimoji="1" lang="en-US" altLang="zh-CN" sz="2000" dirty="0"/>
              <a:t>Tensor</a:t>
            </a:r>
            <a:r>
              <a:rPr kumimoji="1" lang="zh-CN" altLang="en-US" sz="2000" dirty="0"/>
              <a:t> </a:t>
            </a:r>
            <a:r>
              <a:rPr kumimoji="1" lang="en-US" altLang="zh-CN" sz="2000" dirty="0"/>
              <a:t>based</a:t>
            </a:r>
            <a:r>
              <a:rPr kumimoji="1" lang="zh-CN" altLang="en-US" sz="2000" dirty="0"/>
              <a:t> </a:t>
            </a:r>
            <a:r>
              <a:rPr kumimoji="1" lang="en-US" altLang="zh-CN" sz="2000" dirty="0"/>
              <a:t>Recursive</a:t>
            </a:r>
            <a:r>
              <a:rPr kumimoji="1" lang="zh-CN" altLang="en-US" sz="2000" dirty="0"/>
              <a:t> </a:t>
            </a:r>
            <a:r>
              <a:rPr kumimoji="1" lang="en-US" altLang="zh-CN" sz="2000" dirty="0"/>
              <a:t>Auto Encoder to compose </a:t>
            </a:r>
            <a:r>
              <a:rPr kumimoji="1" lang="en-US" altLang="zh-CN" sz="2000" dirty="0" err="1"/>
              <a:t>embeddings</a:t>
            </a:r>
            <a:r>
              <a:rPr kumimoji="1" lang="en-US" altLang="zh-CN" sz="2000" dirty="0"/>
              <a:t> of related concepts</a:t>
            </a:r>
          </a:p>
        </p:txBody>
      </p:sp>
      <p:pic>
        <p:nvPicPr>
          <p:cNvPr id="9" name="图片 3"/>
          <p:cNvPicPr>
            <a:picLocks noChangeAspect="1"/>
          </p:cNvPicPr>
          <p:nvPr/>
        </p:nvPicPr>
        <p:blipFill>
          <a:blip r:embed="rId4"/>
          <a:stretch>
            <a:fillRect/>
          </a:stretch>
        </p:blipFill>
        <p:spPr>
          <a:xfrm>
            <a:off x="839084" y="2818360"/>
            <a:ext cx="6762790" cy="1031749"/>
          </a:xfrm>
          <a:prstGeom prst="rect">
            <a:avLst/>
          </a:prstGeom>
        </p:spPr>
      </p:pic>
      <p:cxnSp>
        <p:nvCxnSpPr>
          <p:cNvPr id="12" name="Straight Arrow Connector 11"/>
          <p:cNvCxnSpPr/>
          <p:nvPr/>
        </p:nvCxnSpPr>
        <p:spPr bwMode="auto">
          <a:xfrm flipV="1">
            <a:off x="5321300" y="3116380"/>
            <a:ext cx="554239" cy="208026"/>
          </a:xfrm>
          <a:prstGeom prst="straightConnector1">
            <a:avLst/>
          </a:prstGeom>
          <a:solidFill>
            <a:schemeClr val="accent1"/>
          </a:solidFill>
          <a:ln w="9525" cap="flat" cmpd="sng" algn="ctr">
            <a:solidFill>
              <a:schemeClr val="accent2"/>
            </a:solidFill>
            <a:prstDash val="solid"/>
            <a:miter lim="800000"/>
            <a:headEnd type="none" w="med" len="med"/>
            <a:tailEnd type="arrow"/>
          </a:ln>
          <a:effectLst/>
        </p:spPr>
      </p:cxnSp>
      <p:sp>
        <p:nvSpPr>
          <p:cNvPr id="14" name="内容占位符 2"/>
          <p:cNvSpPr txBox="1">
            <a:spLocks/>
          </p:cNvSpPr>
          <p:nvPr/>
        </p:nvSpPr>
        <p:spPr bwMode="auto">
          <a:xfrm>
            <a:off x="5875539" y="2835552"/>
            <a:ext cx="2438400" cy="533400"/>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70981"/>
              </a:buClr>
              <a:buSzPct val="80000"/>
              <a:buFont typeface="Wingdings" pitchFamily="2" charset="2"/>
              <a:buChar char="§"/>
              <a:defRPr sz="24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Clr>
                <a:srgbClr val="FF6600"/>
              </a:buClr>
              <a:buSzPct val="80000"/>
              <a:buFont typeface="Wingdings" pitchFamily="2" charset="2"/>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80000"/>
              <a:buFont typeface="Wingdings" pitchFamily="2" charset="2"/>
              <a:buChar char="§"/>
              <a:defRPr sz="2000">
                <a:solidFill>
                  <a:srgbClr val="120761"/>
                </a:solidFill>
                <a:latin typeface="+mn-lt"/>
                <a:ea typeface="MS PGothic" pitchFamily="34" charset="-128"/>
              </a:defRPr>
            </a:lvl3pPr>
            <a:lvl4pPr marL="1600200" indent="-228600" algn="l" rtl="0" eaLnBrk="1" fontAlgn="base" hangingPunct="1">
              <a:spcBef>
                <a:spcPct val="20000"/>
              </a:spcBef>
              <a:spcAft>
                <a:spcPct val="0"/>
              </a:spcAft>
              <a:buClr>
                <a:srgbClr val="00CC00"/>
              </a:buClr>
              <a:buSzPct val="80000"/>
              <a:buFont typeface="Wingdings" pitchFamily="2" charset="2"/>
              <a:buChar char="§"/>
              <a:defRPr sz="2000">
                <a:solidFill>
                  <a:schemeClr val="tx1"/>
                </a:solidFill>
                <a:latin typeface="+mn-lt"/>
                <a:ea typeface="MS PGothic" pitchFamily="34" charset="-128"/>
                <a:cs typeface="Arial" charset="0"/>
              </a:defRPr>
            </a:lvl4pPr>
            <a:lvl5pPr marL="2057400" indent="-228600" algn="l" rtl="0" eaLnBrk="1" fontAlgn="base" hangingPunct="1">
              <a:spcBef>
                <a:spcPct val="20000"/>
              </a:spcBef>
              <a:spcAft>
                <a:spcPct val="0"/>
              </a:spcAft>
              <a:buFont typeface="Arial" charset="0"/>
              <a:buChar char="»"/>
              <a:defRPr sz="2000">
                <a:solidFill>
                  <a:schemeClr val="tx1"/>
                </a:solidFill>
                <a:latin typeface="Arial" charset="0"/>
                <a:ea typeface="Arial" charset="0"/>
                <a:cs typeface="Arial"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6pPr>
            <a:lvl7pPr marL="29718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7pPr>
            <a:lvl8pPr marL="34290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8pPr>
            <a:lvl9pPr marL="3886200" indent="-228600" algn="l" rtl="0" eaLnBrk="1" fontAlgn="base" hangingPunct="1">
              <a:spcBef>
                <a:spcPct val="20000"/>
              </a:spcBef>
              <a:spcAft>
                <a:spcPct val="0"/>
              </a:spcAft>
              <a:buFont typeface="Arial" charset="0"/>
              <a:buChar char="»"/>
              <a:defRPr sz="2000">
                <a:solidFill>
                  <a:schemeClr val="tx1"/>
                </a:solidFill>
                <a:latin typeface="Arial" charset="0"/>
                <a:cs typeface="Arial" charset="0"/>
              </a:defRPr>
            </a:lvl9pPr>
          </a:lstStyle>
          <a:p>
            <a:pPr marL="0" indent="0" defTabSz="457200" fontAlgn="auto">
              <a:spcBef>
                <a:spcPts val="0"/>
              </a:spcBef>
              <a:spcAft>
                <a:spcPts val="0"/>
              </a:spcAft>
              <a:buNone/>
            </a:pPr>
            <a:r>
              <a:rPr kumimoji="1" lang="en-US" altLang="zh-CN" sz="2000" dirty="0" smtClean="0">
                <a:solidFill>
                  <a:schemeClr val="accent2"/>
                </a:solidFill>
              </a:rPr>
              <a:t>Life-die? No</a:t>
            </a:r>
          </a:p>
        </p:txBody>
      </p:sp>
      <p:cxnSp>
        <p:nvCxnSpPr>
          <p:cNvPr id="16" name="Straight Connector 15"/>
          <p:cNvCxnSpPr/>
          <p:nvPr/>
        </p:nvCxnSpPr>
        <p:spPr bwMode="auto">
          <a:xfrm>
            <a:off x="4038600" y="3352800"/>
            <a:ext cx="990600" cy="0"/>
          </a:xfrm>
          <a:prstGeom prst="line">
            <a:avLst/>
          </a:prstGeom>
          <a:solidFill>
            <a:schemeClr val="accent1"/>
          </a:solidFill>
          <a:ln w="9525" cap="flat" cmpd="sng" algn="ctr">
            <a:solidFill>
              <a:schemeClr val="accent2"/>
            </a:solidFill>
            <a:prstDash val="solid"/>
            <a:miter lim="800000"/>
            <a:headEnd type="none" w="med" len="med"/>
            <a:tailEnd type="none" w="med" len="med"/>
          </a:ln>
          <a:effectLst/>
        </p:spPr>
      </p:cxnSp>
      <p:sp>
        <p:nvSpPr>
          <p:cNvPr id="15"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43</a:t>
            </a:fld>
            <a:endParaRPr lang="en-US" sz="1400" b="1" dirty="0">
              <a:solidFill>
                <a:srgbClr val="000000"/>
              </a:solidFill>
            </a:endParaRPr>
          </a:p>
        </p:txBody>
      </p:sp>
    </p:spTree>
    <p:extLst>
      <p:ext uri="{BB962C8B-B14F-4D97-AF65-F5344CB8AC3E}">
        <p14:creationId xmlns:p14="http://schemas.microsoft.com/office/powerpoint/2010/main" val="3533127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7492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195" y="1114648"/>
            <a:ext cx="3442623" cy="2409836"/>
          </a:xfrm>
          <a:prstGeom prst="rect">
            <a:avLst/>
          </a:prstGeom>
        </p:spPr>
      </p:pic>
      <p:pic>
        <p:nvPicPr>
          <p:cNvPr id="10" name="图片 9" descr="7859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95" y="1114648"/>
            <a:ext cx="3367784" cy="2409836"/>
          </a:xfrm>
          <a:prstGeom prst="rect">
            <a:avLst/>
          </a:prstGeom>
        </p:spPr>
      </p:pic>
      <p:sp>
        <p:nvSpPr>
          <p:cNvPr id="11" name="内容占位符 10"/>
          <p:cNvSpPr>
            <a:spLocks noGrp="1"/>
          </p:cNvSpPr>
          <p:nvPr>
            <p:ph idx="1"/>
          </p:nvPr>
        </p:nvSpPr>
        <p:spPr>
          <a:xfrm>
            <a:off x="151550" y="3671397"/>
            <a:ext cx="4469771" cy="1303429"/>
          </a:xfrm>
        </p:spPr>
        <p:txBody>
          <a:bodyPr>
            <a:normAutofit/>
          </a:bodyPr>
          <a:lstStyle/>
          <a:p>
            <a:pPr marL="0" indent="0">
              <a:buNone/>
            </a:pPr>
            <a:r>
              <a:rPr kumimoji="1" lang="en-US" altLang="zh-CN" sz="1600" dirty="0" smtClean="0"/>
              <a:t>Leader of conservative </a:t>
            </a:r>
            <a:r>
              <a:rPr kumimoji="1" lang="en-US" altLang="zh-CN" sz="1600" b="1" dirty="0" smtClean="0">
                <a:solidFill>
                  <a:srgbClr val="800000"/>
                </a:solidFill>
              </a:rPr>
              <a:t>New Democracy party</a:t>
            </a:r>
            <a:r>
              <a:rPr kumimoji="1" lang="en-US" altLang="zh-CN" sz="1600" dirty="0" smtClean="0"/>
              <a:t> </a:t>
            </a:r>
            <a:r>
              <a:rPr kumimoji="1" lang="en-US" altLang="zh-CN" sz="1600" b="1" dirty="0" smtClean="0">
                <a:solidFill>
                  <a:srgbClr val="FF0000"/>
                </a:solidFill>
              </a:rPr>
              <a:t>Antonis Samaras</a:t>
            </a:r>
            <a:r>
              <a:rPr kumimoji="1" lang="en-US" altLang="zh-CN" sz="1600" dirty="0" smtClean="0"/>
              <a:t> is </a:t>
            </a:r>
            <a:r>
              <a:rPr kumimoji="1" lang="en-US" altLang="zh-CN" sz="1600" u="sng" dirty="0" smtClean="0">
                <a:solidFill>
                  <a:schemeClr val="accent1">
                    <a:lumMod val="75000"/>
                  </a:schemeClr>
                </a:solidFill>
              </a:rPr>
              <a:t>cheered</a:t>
            </a:r>
            <a:r>
              <a:rPr kumimoji="1" lang="en-US" altLang="zh-CN" sz="1600" dirty="0" smtClean="0"/>
              <a:t> by supporters after his statement on the election results in </a:t>
            </a:r>
            <a:r>
              <a:rPr kumimoji="1" lang="en-US" altLang="zh-CN" sz="1600" b="1" dirty="0" smtClean="0">
                <a:solidFill>
                  <a:srgbClr val="984807"/>
                </a:solidFill>
              </a:rPr>
              <a:t>Athens</a:t>
            </a:r>
            <a:r>
              <a:rPr kumimoji="1" lang="en-US" altLang="zh-CN" sz="1600" b="1" dirty="0" smtClean="0"/>
              <a:t> </a:t>
            </a:r>
            <a:r>
              <a:rPr kumimoji="1" lang="en-US" altLang="zh-CN" sz="1600" b="1" dirty="0" smtClean="0">
                <a:solidFill>
                  <a:schemeClr val="accent4">
                    <a:lumMod val="75000"/>
                  </a:schemeClr>
                </a:solidFill>
              </a:rPr>
              <a:t>June 17, 2012.</a:t>
            </a:r>
            <a:endParaRPr kumimoji="1" lang="zh-CN" altLang="en-US" sz="1600" b="1" dirty="0">
              <a:solidFill>
                <a:schemeClr val="accent4">
                  <a:lumMod val="75000"/>
                </a:schemeClr>
              </a:solidFill>
            </a:endParaRPr>
          </a:p>
        </p:txBody>
      </p:sp>
      <p:sp>
        <p:nvSpPr>
          <p:cNvPr id="12" name="内容占位符 10"/>
          <p:cNvSpPr txBox="1">
            <a:spLocks/>
          </p:cNvSpPr>
          <p:nvPr/>
        </p:nvSpPr>
        <p:spPr>
          <a:xfrm>
            <a:off x="4620772" y="3689500"/>
            <a:ext cx="4306252" cy="8683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kumimoji="1" lang="en-US" altLang="zh-CN" sz="1600" dirty="0" smtClean="0">
                <a:solidFill>
                  <a:srgbClr val="000000"/>
                </a:solidFill>
              </a:rPr>
              <a:t>Turkey’s Foreign Minister </a:t>
            </a:r>
            <a:r>
              <a:rPr kumimoji="1" lang="en-US" altLang="zh-CN" sz="1600" b="1" dirty="0" smtClean="0">
                <a:solidFill>
                  <a:srgbClr val="FF0000"/>
                </a:solidFill>
              </a:rPr>
              <a:t>Ahmet </a:t>
            </a:r>
            <a:r>
              <a:rPr kumimoji="1" lang="en-US" altLang="zh-CN" sz="1600" b="1" dirty="0" err="1" smtClean="0">
                <a:solidFill>
                  <a:srgbClr val="FF0000"/>
                </a:solidFill>
              </a:rPr>
              <a:t>Davutoglu</a:t>
            </a:r>
            <a:r>
              <a:rPr kumimoji="1" lang="en-US" altLang="zh-CN" sz="1600" dirty="0" smtClean="0">
                <a:solidFill>
                  <a:srgbClr val="000000"/>
                </a:solidFill>
              </a:rPr>
              <a:t> </a:t>
            </a:r>
            <a:r>
              <a:rPr kumimoji="1" lang="en-US" altLang="zh-CN" sz="1600" u="sng" dirty="0" smtClean="0">
                <a:solidFill>
                  <a:srgbClr val="376092"/>
                </a:solidFill>
              </a:rPr>
              <a:t>greets</a:t>
            </a:r>
            <a:r>
              <a:rPr kumimoji="1" lang="en-US" altLang="zh-CN" sz="1600" dirty="0" smtClean="0">
                <a:solidFill>
                  <a:srgbClr val="000000"/>
                </a:solidFill>
              </a:rPr>
              <a:t> his supports during an election rally of his ruling </a:t>
            </a:r>
            <a:r>
              <a:rPr kumimoji="1" lang="en-US" altLang="zh-CN" sz="1600" dirty="0" smtClean="0">
                <a:solidFill>
                  <a:srgbClr val="800000"/>
                </a:solidFill>
              </a:rPr>
              <a:t>AK Party</a:t>
            </a:r>
            <a:r>
              <a:rPr kumimoji="1" lang="en-US" altLang="zh-CN" sz="1600" dirty="0" smtClean="0">
                <a:solidFill>
                  <a:srgbClr val="000000"/>
                </a:solidFill>
              </a:rPr>
              <a:t> in </a:t>
            </a:r>
            <a:r>
              <a:rPr kumimoji="1" lang="en-US" altLang="zh-CN" sz="1600" b="1" dirty="0" smtClean="0">
                <a:solidFill>
                  <a:srgbClr val="984807"/>
                </a:solidFill>
              </a:rPr>
              <a:t>Konya</a:t>
            </a:r>
            <a:r>
              <a:rPr kumimoji="1" lang="en-US" altLang="zh-CN" sz="1600" dirty="0" smtClean="0">
                <a:solidFill>
                  <a:srgbClr val="000000"/>
                </a:solidFill>
              </a:rPr>
              <a:t>, central Turkey, </a:t>
            </a:r>
            <a:r>
              <a:rPr kumimoji="1" lang="en-US" altLang="zh-CN" sz="1600" dirty="0" smtClean="0">
                <a:solidFill>
                  <a:srgbClr val="604A7B"/>
                </a:solidFill>
              </a:rPr>
              <a:t>March 28, 2014.</a:t>
            </a:r>
            <a:endParaRPr kumimoji="1" lang="zh-CN" altLang="en-US" sz="1600" dirty="0">
              <a:solidFill>
                <a:srgbClr val="604A7B"/>
              </a:solidFill>
            </a:endParaRPr>
          </a:p>
        </p:txBody>
      </p:sp>
      <p:sp>
        <p:nvSpPr>
          <p:cNvPr id="14" name="文本框 13"/>
          <p:cNvSpPr txBox="1"/>
          <p:nvPr/>
        </p:nvSpPr>
        <p:spPr>
          <a:xfrm>
            <a:off x="2328343" y="4757650"/>
            <a:ext cx="2116515" cy="1846659"/>
          </a:xfrm>
          <a:prstGeom prst="rect">
            <a:avLst/>
          </a:prstGeom>
          <a:noFill/>
          <a:ln w="6350" cmpd="sng">
            <a:solidFill>
              <a:srgbClr val="800000"/>
            </a:solidFill>
            <a:prstDash val="dashDot"/>
          </a:ln>
        </p:spPr>
        <p:txBody>
          <a:bodyPr wrap="square" rtlCol="0">
            <a:spAutoFit/>
          </a:bodyPr>
          <a:lstStyle/>
          <a:p>
            <a:pPr defTabSz="457200" eaLnBrk="1" fontAlgn="auto" hangingPunct="1">
              <a:spcBef>
                <a:spcPts val="0"/>
              </a:spcBef>
              <a:spcAft>
                <a:spcPts val="0"/>
              </a:spcAft>
            </a:pPr>
            <a:r>
              <a:rPr kumimoji="1" lang="en-US" altLang="zh-CN" sz="1300" b="1" dirty="0" err="1" smtClean="0">
                <a:solidFill>
                  <a:srgbClr val="000000"/>
                </a:solidFill>
                <a:latin typeface="Calibri"/>
              </a:rPr>
              <a:t>DBPedia</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hlinkClick r:id="rId4"/>
              </a:rPr>
              <a:t>New</a:t>
            </a:r>
            <a:r>
              <a:rPr kumimoji="1" lang="zh-CN" altLang="en-US" sz="1300" dirty="0" smtClean="0">
                <a:solidFill>
                  <a:srgbClr val="000000"/>
                </a:solidFill>
                <a:latin typeface="Calibri"/>
                <a:hlinkClick r:id="rId4"/>
              </a:rPr>
              <a:t> </a:t>
            </a:r>
            <a:r>
              <a:rPr kumimoji="1" lang="en-US" altLang="zh-CN" sz="1300" dirty="0" smtClean="0">
                <a:solidFill>
                  <a:srgbClr val="000000"/>
                </a:solidFill>
                <a:latin typeface="Calibri"/>
                <a:hlinkClick r:id="rId4"/>
              </a:rPr>
              <a:t>Democracy</a:t>
            </a:r>
            <a:r>
              <a:rPr kumimoji="1" lang="zh-CN" altLang="en-US" sz="1300" dirty="0" smtClean="0">
                <a:solidFill>
                  <a:srgbClr val="000000"/>
                </a:solidFill>
                <a:latin typeface="Calibri"/>
                <a:hlinkClick r:id="rId4"/>
              </a:rPr>
              <a:t> </a:t>
            </a:r>
            <a:r>
              <a:rPr kumimoji="1" lang="en-US" altLang="zh-CN" sz="1300" dirty="0" smtClean="0">
                <a:solidFill>
                  <a:srgbClr val="000000"/>
                </a:solidFill>
                <a:latin typeface="Calibri"/>
                <a:hlinkClick r:id="rId4"/>
              </a:rPr>
              <a:t>Party</a:t>
            </a:r>
            <a:endParaRPr kumimoji="1" lang="en-US" altLang="zh-CN" sz="1300" dirty="0" smtClean="0">
              <a:solidFill>
                <a:srgbClr val="000000"/>
              </a:solidFill>
              <a:latin typeface="Calibri"/>
            </a:endParaRPr>
          </a:p>
          <a:p>
            <a:pPr defTabSz="457200" eaLnBrk="1" fontAlgn="auto" hangingPunct="1">
              <a:spcBef>
                <a:spcPts val="600"/>
              </a:spcBef>
              <a:spcAft>
                <a:spcPts val="0"/>
              </a:spcAft>
            </a:pPr>
            <a:r>
              <a:rPr kumimoji="1" lang="en-US" altLang="zh-CN" sz="1300" b="1" dirty="0" smtClean="0">
                <a:solidFill>
                  <a:srgbClr val="000000"/>
                </a:solidFill>
                <a:latin typeface="Calibri"/>
              </a:rPr>
              <a:t>Properties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en-US" altLang="zh-CN" sz="1300" dirty="0">
              <a:solidFill>
                <a:srgbClr val="000000"/>
              </a:solidFill>
              <a:latin typeface="Calibri"/>
            </a:endParaRPr>
          </a:p>
          <a:p>
            <a:pPr defTabSz="457200" eaLnBrk="1" fontAlgn="auto" hangingPunct="1">
              <a:spcBef>
                <a:spcPts val="0"/>
              </a:spcBef>
              <a:spcAft>
                <a:spcPts val="0"/>
              </a:spcAft>
            </a:pPr>
            <a:r>
              <a:rPr kumimoji="1" lang="en-US" altLang="zh-CN" sz="1300" dirty="0" smtClean="0">
                <a:solidFill>
                  <a:srgbClr val="000000"/>
                </a:solidFill>
                <a:latin typeface="Calibri"/>
              </a:rPr>
              <a:t>Country,</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headquarter,</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president,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logo,</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founder…</a:t>
            </a:r>
          </a:p>
          <a:p>
            <a:pPr defTabSz="457200" eaLnBrk="1" fontAlgn="auto" hangingPunct="1">
              <a:spcBef>
                <a:spcPts val="600"/>
              </a:spcBef>
              <a:spcAft>
                <a:spcPts val="0"/>
              </a:spcAft>
            </a:pPr>
            <a:r>
              <a:rPr kumimoji="1" lang="en-US" altLang="zh-CN" sz="1300" b="1" dirty="0" smtClean="0">
                <a:solidFill>
                  <a:srgbClr val="000000"/>
                </a:solidFill>
                <a:latin typeface="Calibri"/>
              </a:rPr>
              <a:t>Type</a:t>
            </a:r>
            <a:r>
              <a:rPr kumimoji="1" lang="zh-CN" altLang="en-US" sz="1300" b="1" dirty="0" smtClean="0">
                <a:solidFill>
                  <a:srgbClr val="000000"/>
                </a:solidFill>
                <a:latin typeface="Calibri"/>
              </a:rPr>
              <a:t> </a:t>
            </a:r>
            <a:r>
              <a:rPr kumimoji="1" lang="en-US" altLang="zh-CN" sz="1300" b="1" dirty="0" smtClean="0">
                <a:solidFill>
                  <a:srgbClr val="000000"/>
                </a:solidFill>
                <a:latin typeface="Calibri"/>
              </a:rPr>
              <a:t>Labels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Organization,</a:t>
            </a:r>
            <a:r>
              <a:rPr kumimoji="1" lang="zh-CN" altLang="en-US" sz="1300" dirty="0" smtClean="0">
                <a:solidFill>
                  <a:srgbClr val="000000"/>
                </a:solidFill>
                <a:latin typeface="Calibri"/>
              </a:rPr>
              <a:t> </a:t>
            </a:r>
            <a:r>
              <a:rPr kumimoji="1" lang="en-US" altLang="zh-CN" sz="1300" b="1" dirty="0" err="1">
                <a:solidFill>
                  <a:srgbClr val="FF0000"/>
                </a:solidFill>
                <a:latin typeface="Calibri"/>
              </a:rPr>
              <a:t>P</a:t>
            </a:r>
            <a:r>
              <a:rPr kumimoji="1" lang="en-US" altLang="zh-CN" sz="1300" b="1" dirty="0" err="1" smtClean="0">
                <a:solidFill>
                  <a:srgbClr val="FF0000"/>
                </a:solidFill>
                <a:latin typeface="Calibri"/>
              </a:rPr>
              <a:t>oliticalParty</a:t>
            </a:r>
            <a:r>
              <a:rPr kumimoji="1" lang="en-US" altLang="zh-CN" sz="1300" b="1" dirty="0" smtClean="0">
                <a:solidFill>
                  <a:srgbClr val="FF0000"/>
                </a:solidFill>
                <a:latin typeface="Calibri"/>
              </a:rPr>
              <a:t>,</a:t>
            </a:r>
            <a:r>
              <a:rPr kumimoji="1" lang="zh-CN" altLang="en-US" sz="1300" b="1" dirty="0" smtClean="0">
                <a:solidFill>
                  <a:srgbClr val="FF0000"/>
                </a:solidFill>
                <a:latin typeface="Calibri"/>
              </a:rPr>
              <a:t> </a:t>
            </a:r>
            <a:r>
              <a:rPr kumimoji="1" lang="en-US" altLang="zh-CN" sz="1300" b="1" dirty="0" err="1" smtClean="0">
                <a:solidFill>
                  <a:srgbClr val="FF0000"/>
                </a:solidFill>
                <a:latin typeface="Calibri"/>
              </a:rPr>
              <a:t>SocialGroup</a:t>
            </a:r>
            <a:r>
              <a:rPr kumimoji="1" lang="zh-CN" altLang="zh-CN" sz="1300" b="1" dirty="0">
                <a:solidFill>
                  <a:srgbClr val="FF0000"/>
                </a:solidFill>
                <a:latin typeface="Calibri"/>
              </a:rPr>
              <a:t> </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zh-CN" altLang="en-US" sz="1300" dirty="0">
              <a:solidFill>
                <a:srgbClr val="000000"/>
              </a:solidFill>
              <a:latin typeface="Calibri"/>
            </a:endParaRPr>
          </a:p>
        </p:txBody>
      </p:sp>
      <p:cxnSp>
        <p:nvCxnSpPr>
          <p:cNvPr id="15" name="直线连接符 14"/>
          <p:cNvCxnSpPr>
            <a:stCxn id="18" idx="4"/>
            <a:endCxn id="14" idx="0"/>
          </p:cNvCxnSpPr>
          <p:nvPr/>
        </p:nvCxnSpPr>
        <p:spPr>
          <a:xfrm>
            <a:off x="3065601" y="4040109"/>
            <a:ext cx="321000" cy="717541"/>
          </a:xfrm>
          <a:prstGeom prst="line">
            <a:avLst/>
          </a:prstGeom>
          <a:ln w="12700">
            <a:solidFill>
              <a:srgbClr val="800000"/>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8" name="椭圆 17"/>
          <p:cNvSpPr/>
          <p:nvPr/>
        </p:nvSpPr>
        <p:spPr>
          <a:xfrm>
            <a:off x="2057885" y="3689099"/>
            <a:ext cx="2015432" cy="351010"/>
          </a:xfrm>
          <a:prstGeom prst="ellipse">
            <a:avLst/>
          </a:prstGeom>
          <a:noFill/>
          <a:ln w="3175">
            <a:solidFill>
              <a:srgbClr val="800000"/>
            </a:solidFill>
          </a:ln>
          <a:effectLst/>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endParaRPr lang="zh-CN" altLang="en-US" sz="1800">
              <a:solidFill>
                <a:srgbClr val="FFFFFF"/>
              </a:solidFill>
            </a:endParaRPr>
          </a:p>
        </p:txBody>
      </p:sp>
      <p:sp>
        <p:nvSpPr>
          <p:cNvPr id="20" name="文本框 19"/>
          <p:cNvSpPr txBox="1"/>
          <p:nvPr/>
        </p:nvSpPr>
        <p:spPr>
          <a:xfrm>
            <a:off x="4609013" y="4757367"/>
            <a:ext cx="2058273" cy="1846659"/>
          </a:xfrm>
          <a:prstGeom prst="rect">
            <a:avLst/>
          </a:prstGeom>
          <a:noFill/>
          <a:ln w="6350" cmpd="sng">
            <a:solidFill>
              <a:srgbClr val="800000"/>
            </a:solidFill>
            <a:prstDash val="dashDot"/>
          </a:ln>
        </p:spPr>
        <p:txBody>
          <a:bodyPr wrap="square" rtlCol="0">
            <a:spAutoFit/>
          </a:bodyPr>
          <a:lstStyle/>
          <a:p>
            <a:pPr defTabSz="457200" eaLnBrk="1" fontAlgn="auto" hangingPunct="1">
              <a:spcBef>
                <a:spcPts val="0"/>
              </a:spcBef>
              <a:spcAft>
                <a:spcPts val="0"/>
              </a:spcAft>
            </a:pPr>
            <a:r>
              <a:rPr kumimoji="1" lang="en-US" altLang="zh-CN" sz="1300" b="1" dirty="0" err="1" smtClean="0">
                <a:solidFill>
                  <a:srgbClr val="000000"/>
                </a:solidFill>
                <a:latin typeface="Calibri"/>
              </a:rPr>
              <a:t>DBPedia</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hlinkClick r:id="rId5"/>
              </a:rPr>
              <a:t>Justice</a:t>
            </a:r>
            <a:r>
              <a:rPr kumimoji="1" lang="zh-CN" altLang="en-US" sz="1300" dirty="0" smtClean="0">
                <a:solidFill>
                  <a:srgbClr val="000000"/>
                </a:solidFill>
                <a:latin typeface="Calibri"/>
                <a:hlinkClick r:id="rId5"/>
              </a:rPr>
              <a:t> </a:t>
            </a:r>
            <a:r>
              <a:rPr kumimoji="1" lang="en-US" altLang="zh-CN" sz="1300" dirty="0" smtClean="0">
                <a:solidFill>
                  <a:srgbClr val="000000"/>
                </a:solidFill>
                <a:latin typeface="Calibri"/>
                <a:hlinkClick r:id="rId5"/>
              </a:rPr>
              <a:t>and</a:t>
            </a:r>
            <a:r>
              <a:rPr kumimoji="1" lang="zh-CN" altLang="en-US" sz="1300" dirty="0" smtClean="0">
                <a:solidFill>
                  <a:srgbClr val="000000"/>
                </a:solidFill>
                <a:latin typeface="Calibri"/>
                <a:hlinkClick r:id="rId5"/>
              </a:rPr>
              <a:t> </a:t>
            </a:r>
            <a:r>
              <a:rPr kumimoji="1" lang="en-US" altLang="zh-CN" sz="1300" dirty="0" smtClean="0">
                <a:solidFill>
                  <a:srgbClr val="000000"/>
                </a:solidFill>
                <a:latin typeface="Calibri"/>
                <a:hlinkClick r:id="rId5"/>
              </a:rPr>
              <a:t>Development</a:t>
            </a:r>
            <a:r>
              <a:rPr kumimoji="1" lang="zh-CN" altLang="en-US" sz="1300" dirty="0" smtClean="0">
                <a:solidFill>
                  <a:srgbClr val="000000"/>
                </a:solidFill>
                <a:latin typeface="Calibri"/>
                <a:hlinkClick r:id="rId5"/>
              </a:rPr>
              <a:t> </a:t>
            </a:r>
            <a:r>
              <a:rPr kumimoji="1" lang="en-US" altLang="zh-CN" sz="1300" dirty="0" smtClean="0">
                <a:solidFill>
                  <a:srgbClr val="000000"/>
                </a:solidFill>
                <a:latin typeface="Calibri"/>
                <a:hlinkClick r:id="rId5"/>
              </a:rPr>
              <a:t>Party</a:t>
            </a:r>
            <a:endParaRPr kumimoji="1" lang="en-US" altLang="zh-CN" sz="1300" dirty="0" smtClean="0">
              <a:solidFill>
                <a:srgbClr val="000000"/>
              </a:solidFill>
              <a:latin typeface="Calibri"/>
            </a:endParaRPr>
          </a:p>
          <a:p>
            <a:pPr defTabSz="457200" eaLnBrk="1" fontAlgn="auto" hangingPunct="1">
              <a:spcBef>
                <a:spcPts val="600"/>
              </a:spcBef>
              <a:spcAft>
                <a:spcPts val="0"/>
              </a:spcAft>
            </a:pPr>
            <a:r>
              <a:rPr kumimoji="1" lang="en-US" altLang="zh-CN" sz="1300" b="1" dirty="0" smtClean="0">
                <a:solidFill>
                  <a:srgbClr val="000000"/>
                </a:solidFill>
                <a:latin typeface="Calibri"/>
              </a:rPr>
              <a:t>Properties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en-US" altLang="zh-CN" sz="1300" dirty="0" smtClean="0">
              <a:solidFill>
                <a:srgbClr val="000000"/>
              </a:solidFill>
              <a:latin typeface="Calibri"/>
            </a:endParaRPr>
          </a:p>
          <a:p>
            <a:pPr defTabSz="457200" eaLnBrk="1" fontAlgn="auto" hangingPunct="1">
              <a:spcBef>
                <a:spcPts val="0"/>
              </a:spcBef>
              <a:spcAft>
                <a:spcPts val="0"/>
              </a:spcAft>
            </a:pPr>
            <a:r>
              <a:rPr kumimoji="1" lang="en-US" altLang="zh-CN" sz="1300" dirty="0" smtClean="0">
                <a:solidFill>
                  <a:srgbClr val="000000"/>
                </a:solidFill>
                <a:latin typeface="Calibri"/>
              </a:rPr>
              <a:t>Country,</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headquarter,</a:t>
            </a:r>
            <a:r>
              <a:rPr kumimoji="1" lang="zh-CN" altLang="en-US" sz="1300" dirty="0" smtClean="0">
                <a:solidFill>
                  <a:srgbClr val="000000"/>
                </a:solidFill>
                <a:latin typeface="Calibri"/>
              </a:rPr>
              <a:t> </a:t>
            </a:r>
            <a:r>
              <a:rPr kumimoji="1" lang="en-US" altLang="zh-CN" sz="1300" dirty="0" err="1" smtClean="0">
                <a:solidFill>
                  <a:srgbClr val="000000"/>
                </a:solidFill>
                <a:latin typeface="Calibri"/>
              </a:rPr>
              <a:t>leaderName</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position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a:t>
            </a:r>
          </a:p>
          <a:p>
            <a:pPr defTabSz="457200" eaLnBrk="1" fontAlgn="auto" hangingPunct="1">
              <a:spcBef>
                <a:spcPts val="600"/>
              </a:spcBef>
              <a:spcAft>
                <a:spcPts val="0"/>
              </a:spcAft>
            </a:pPr>
            <a:r>
              <a:rPr kumimoji="1" lang="en-US" altLang="zh-CN" sz="1300" b="1" dirty="0" smtClean="0">
                <a:solidFill>
                  <a:srgbClr val="000000"/>
                </a:solidFill>
                <a:latin typeface="Calibri"/>
              </a:rPr>
              <a:t>Type</a:t>
            </a:r>
            <a:r>
              <a:rPr kumimoji="1" lang="zh-CN" altLang="en-US" sz="1300" b="1" dirty="0" smtClean="0">
                <a:solidFill>
                  <a:srgbClr val="000000"/>
                </a:solidFill>
                <a:latin typeface="Calibri"/>
              </a:rPr>
              <a:t> </a:t>
            </a:r>
            <a:r>
              <a:rPr kumimoji="1" lang="en-US" altLang="zh-CN" sz="1300" b="1" dirty="0" smtClean="0">
                <a:solidFill>
                  <a:srgbClr val="000000"/>
                </a:solidFill>
                <a:latin typeface="Calibri"/>
              </a:rPr>
              <a:t>Labels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Organization,</a:t>
            </a:r>
            <a:r>
              <a:rPr kumimoji="1" lang="zh-CN" altLang="en-US" sz="1300" dirty="0" smtClean="0">
                <a:solidFill>
                  <a:srgbClr val="000000"/>
                </a:solidFill>
                <a:latin typeface="Calibri"/>
              </a:rPr>
              <a:t> </a:t>
            </a:r>
            <a:r>
              <a:rPr kumimoji="1" lang="en-US" altLang="zh-CN" sz="1300" dirty="0" err="1">
                <a:solidFill>
                  <a:srgbClr val="000000"/>
                </a:solidFill>
                <a:latin typeface="Calibri"/>
              </a:rPr>
              <a:t>P</a:t>
            </a:r>
            <a:r>
              <a:rPr kumimoji="1" lang="en-US" altLang="zh-CN" sz="1300" dirty="0" err="1" smtClean="0">
                <a:solidFill>
                  <a:srgbClr val="000000"/>
                </a:solidFill>
                <a:latin typeface="Calibri"/>
              </a:rPr>
              <a:t>oliticalParty</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Agent</a:t>
            </a:r>
            <a:r>
              <a:rPr kumimoji="1" lang="zh-CN" altLang="zh-CN" sz="1300" dirty="0" smtClean="0">
                <a:solidFill>
                  <a:srgbClr val="000000"/>
                </a:solidFill>
                <a:latin typeface="Calibri"/>
              </a:rPr>
              <a:t> </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zh-CN" altLang="en-US" sz="1300" dirty="0">
              <a:solidFill>
                <a:srgbClr val="000000"/>
              </a:solidFill>
              <a:latin typeface="Calibri"/>
            </a:endParaRPr>
          </a:p>
        </p:txBody>
      </p:sp>
      <p:cxnSp>
        <p:nvCxnSpPr>
          <p:cNvPr id="21" name="直线连接符 20"/>
          <p:cNvCxnSpPr>
            <a:stCxn id="22" idx="4"/>
            <a:endCxn id="20" idx="0"/>
          </p:cNvCxnSpPr>
          <p:nvPr/>
        </p:nvCxnSpPr>
        <p:spPr>
          <a:xfrm>
            <a:off x="5563534" y="4498680"/>
            <a:ext cx="74616" cy="258687"/>
          </a:xfrm>
          <a:prstGeom prst="line">
            <a:avLst/>
          </a:prstGeom>
          <a:ln w="12700">
            <a:solidFill>
              <a:srgbClr val="800000"/>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22" name="椭圆 21"/>
          <p:cNvSpPr/>
          <p:nvPr/>
        </p:nvSpPr>
        <p:spPr>
          <a:xfrm>
            <a:off x="5141797" y="4241737"/>
            <a:ext cx="843474" cy="256943"/>
          </a:xfrm>
          <a:prstGeom prst="ellipse">
            <a:avLst/>
          </a:prstGeom>
          <a:noFill/>
          <a:ln w="3175">
            <a:solidFill>
              <a:srgbClr val="800000"/>
            </a:solidFill>
          </a:ln>
          <a:effectLst/>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endParaRPr lang="zh-CN" altLang="en-US" sz="1800">
              <a:solidFill>
                <a:srgbClr val="FFFFFF"/>
              </a:solidFill>
            </a:endParaRPr>
          </a:p>
        </p:txBody>
      </p:sp>
      <p:sp>
        <p:nvSpPr>
          <p:cNvPr id="26" name="文本框 25"/>
          <p:cNvSpPr txBox="1"/>
          <p:nvPr/>
        </p:nvSpPr>
        <p:spPr>
          <a:xfrm>
            <a:off x="89257" y="4780712"/>
            <a:ext cx="2144930" cy="1646605"/>
          </a:xfrm>
          <a:prstGeom prst="rect">
            <a:avLst/>
          </a:prstGeom>
          <a:noFill/>
          <a:ln w="6350" cmpd="sng">
            <a:solidFill>
              <a:srgbClr val="FF0000"/>
            </a:solidFill>
            <a:prstDash val="dash"/>
          </a:ln>
        </p:spPr>
        <p:txBody>
          <a:bodyPr wrap="square" rtlCol="0">
            <a:spAutoFit/>
          </a:bodyPr>
          <a:lstStyle/>
          <a:p>
            <a:pPr defTabSz="457200" eaLnBrk="1" fontAlgn="auto" hangingPunct="1">
              <a:spcBef>
                <a:spcPts val="0"/>
              </a:spcBef>
              <a:spcAft>
                <a:spcPts val="0"/>
              </a:spcAft>
            </a:pPr>
            <a:r>
              <a:rPr kumimoji="1" lang="en-US" altLang="zh-CN" sz="1300" b="1" dirty="0" err="1" smtClean="0">
                <a:solidFill>
                  <a:srgbClr val="000000"/>
                </a:solidFill>
                <a:latin typeface="Calibri"/>
              </a:rPr>
              <a:t>DBPedia</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hlinkClick r:id="rId6"/>
              </a:rPr>
              <a:t>Antonis</a:t>
            </a:r>
            <a:r>
              <a:rPr kumimoji="1" lang="zh-CN" altLang="en-US" sz="1300" dirty="0" smtClean="0">
                <a:solidFill>
                  <a:srgbClr val="000000"/>
                </a:solidFill>
                <a:latin typeface="Calibri"/>
                <a:hlinkClick r:id="rId6"/>
              </a:rPr>
              <a:t> </a:t>
            </a:r>
            <a:r>
              <a:rPr kumimoji="1" lang="en-US" altLang="zh-CN" sz="1300" dirty="0" smtClean="0">
                <a:solidFill>
                  <a:srgbClr val="000000"/>
                </a:solidFill>
                <a:latin typeface="Calibri"/>
                <a:hlinkClick r:id="rId6"/>
              </a:rPr>
              <a:t>Samarás</a:t>
            </a:r>
            <a:endParaRPr kumimoji="1" lang="en-US" altLang="zh-CN" sz="1300" dirty="0" smtClean="0">
              <a:solidFill>
                <a:srgbClr val="000000"/>
              </a:solidFill>
              <a:latin typeface="Calibri"/>
            </a:endParaRPr>
          </a:p>
          <a:p>
            <a:pPr defTabSz="457200" eaLnBrk="1" fontAlgn="auto" hangingPunct="1">
              <a:spcBef>
                <a:spcPts val="600"/>
              </a:spcBef>
              <a:spcAft>
                <a:spcPts val="0"/>
              </a:spcAft>
            </a:pPr>
            <a:r>
              <a:rPr kumimoji="1" lang="en-US" altLang="zh-CN" sz="1300" b="1" dirty="0" smtClean="0">
                <a:solidFill>
                  <a:srgbClr val="000000"/>
                </a:solidFill>
                <a:latin typeface="Calibri"/>
              </a:rPr>
              <a:t>Properties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en-US" altLang="zh-CN" sz="1300" dirty="0" smtClean="0">
              <a:solidFill>
                <a:srgbClr val="000000"/>
              </a:solidFill>
              <a:latin typeface="Calibri"/>
            </a:endParaRPr>
          </a:p>
          <a:p>
            <a:pPr defTabSz="457200" eaLnBrk="1" fontAlgn="auto" hangingPunct="1">
              <a:spcBef>
                <a:spcPts val="0"/>
              </a:spcBef>
              <a:spcAft>
                <a:spcPts val="0"/>
              </a:spcAft>
            </a:pPr>
            <a:r>
              <a:rPr kumimoji="1" lang="en-US" altLang="zh-CN" sz="1300" dirty="0" smtClean="0">
                <a:solidFill>
                  <a:srgbClr val="000000"/>
                </a:solidFill>
                <a:latin typeface="Calibri"/>
              </a:rPr>
              <a:t>Party,</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profession,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religion,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occupation,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successor,</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residence</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a:t>
            </a:r>
          </a:p>
          <a:p>
            <a:pPr defTabSz="457200" eaLnBrk="1" fontAlgn="auto" hangingPunct="1">
              <a:spcBef>
                <a:spcPts val="600"/>
              </a:spcBef>
              <a:spcAft>
                <a:spcPts val="0"/>
              </a:spcAft>
            </a:pPr>
            <a:r>
              <a:rPr kumimoji="1" lang="en-US" altLang="zh-CN" sz="1300" b="1" dirty="0" smtClean="0">
                <a:solidFill>
                  <a:srgbClr val="000000"/>
                </a:solidFill>
                <a:latin typeface="Calibri"/>
              </a:rPr>
              <a:t>Type</a:t>
            </a:r>
            <a:r>
              <a:rPr kumimoji="1" lang="zh-CN" altLang="en-US" sz="1300" b="1" dirty="0" smtClean="0">
                <a:solidFill>
                  <a:srgbClr val="000000"/>
                </a:solidFill>
                <a:latin typeface="Calibri"/>
              </a:rPr>
              <a:t> </a:t>
            </a:r>
            <a:r>
              <a:rPr kumimoji="1" lang="en-US" altLang="zh-CN" sz="1300" b="1" dirty="0" smtClean="0">
                <a:solidFill>
                  <a:srgbClr val="000000"/>
                </a:solidFill>
                <a:latin typeface="Calibri"/>
              </a:rPr>
              <a:t>Labels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Person,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Agent,</a:t>
            </a:r>
            <a:r>
              <a:rPr kumimoji="1" lang="zh-CN" altLang="en-US" sz="1300" dirty="0" smtClean="0">
                <a:solidFill>
                  <a:srgbClr val="000000"/>
                </a:solidFill>
                <a:latin typeface="Calibri"/>
              </a:rPr>
              <a:t> </a:t>
            </a:r>
            <a:r>
              <a:rPr kumimoji="1" lang="en-US" altLang="zh-CN" sz="1300" b="1" dirty="0" smtClean="0">
                <a:solidFill>
                  <a:srgbClr val="FF0000"/>
                </a:solidFill>
                <a:latin typeface="Calibri"/>
              </a:rPr>
              <a:t>Politician,</a:t>
            </a:r>
            <a:r>
              <a:rPr kumimoji="1" lang="zh-CN" altLang="en-US" sz="1300" b="1" dirty="0" smtClean="0">
                <a:solidFill>
                  <a:srgbClr val="FF0000"/>
                </a:solidFill>
                <a:latin typeface="Calibri"/>
              </a:rPr>
              <a:t> </a:t>
            </a:r>
            <a:r>
              <a:rPr kumimoji="1" lang="en-US" altLang="zh-CN" sz="1300" b="1" dirty="0" smtClean="0">
                <a:solidFill>
                  <a:srgbClr val="FF0000"/>
                </a:solidFill>
                <a:latin typeface="Calibri"/>
              </a:rPr>
              <a:t>President</a:t>
            </a:r>
            <a:r>
              <a:rPr kumimoji="1" lang="zh-CN" altLang="zh-CN" sz="1300" dirty="0" smtClean="0">
                <a:solidFill>
                  <a:srgbClr val="000000"/>
                </a:solidFill>
                <a:latin typeface="Calibri"/>
              </a:rPr>
              <a:t> </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zh-CN" altLang="en-US" sz="1300" dirty="0">
              <a:solidFill>
                <a:srgbClr val="000000"/>
              </a:solidFill>
              <a:latin typeface="Calibri"/>
            </a:endParaRPr>
          </a:p>
        </p:txBody>
      </p:sp>
      <p:sp>
        <p:nvSpPr>
          <p:cNvPr id="28" name="椭圆 27"/>
          <p:cNvSpPr/>
          <p:nvPr/>
        </p:nvSpPr>
        <p:spPr>
          <a:xfrm>
            <a:off x="124766" y="3969561"/>
            <a:ext cx="1556754" cy="283464"/>
          </a:xfrm>
          <a:prstGeom prst="ellipse">
            <a:avLst/>
          </a:prstGeom>
          <a:noFill/>
          <a:ln w="3175">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endParaRPr lang="zh-CN" altLang="en-US" sz="1800">
              <a:solidFill>
                <a:srgbClr val="FFFFFF"/>
              </a:solidFill>
            </a:endParaRPr>
          </a:p>
        </p:txBody>
      </p:sp>
      <p:sp>
        <p:nvSpPr>
          <p:cNvPr id="40" name="椭圆 39"/>
          <p:cNvSpPr/>
          <p:nvPr/>
        </p:nvSpPr>
        <p:spPr>
          <a:xfrm>
            <a:off x="6791585" y="3712614"/>
            <a:ext cx="1639531" cy="328306"/>
          </a:xfrm>
          <a:prstGeom prst="ellipse">
            <a:avLst/>
          </a:prstGeom>
          <a:noFill/>
          <a:ln w="3175">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endParaRPr lang="zh-CN" altLang="en-US" sz="1800">
              <a:solidFill>
                <a:srgbClr val="FFFFFF"/>
              </a:solidFill>
            </a:endParaRPr>
          </a:p>
        </p:txBody>
      </p:sp>
      <p:sp>
        <p:nvSpPr>
          <p:cNvPr id="47" name="文本框 46"/>
          <p:cNvSpPr txBox="1"/>
          <p:nvPr/>
        </p:nvSpPr>
        <p:spPr>
          <a:xfrm>
            <a:off x="6782094" y="4745609"/>
            <a:ext cx="2144930" cy="1846659"/>
          </a:xfrm>
          <a:prstGeom prst="rect">
            <a:avLst/>
          </a:prstGeom>
          <a:noFill/>
          <a:ln w="6350" cmpd="sng">
            <a:solidFill>
              <a:srgbClr val="FF0000"/>
            </a:solidFill>
            <a:prstDash val="dash"/>
          </a:ln>
        </p:spPr>
        <p:txBody>
          <a:bodyPr wrap="square" rtlCol="0">
            <a:spAutoFit/>
          </a:bodyPr>
          <a:lstStyle/>
          <a:p>
            <a:pPr defTabSz="457200" eaLnBrk="1" fontAlgn="auto" hangingPunct="1">
              <a:spcBef>
                <a:spcPts val="0"/>
              </a:spcBef>
              <a:spcAft>
                <a:spcPts val="0"/>
              </a:spcAft>
            </a:pPr>
            <a:r>
              <a:rPr kumimoji="1" lang="en-US" altLang="zh-CN" sz="1300" b="1" dirty="0" err="1" smtClean="0">
                <a:solidFill>
                  <a:srgbClr val="000000"/>
                </a:solidFill>
                <a:latin typeface="Calibri"/>
              </a:rPr>
              <a:t>DBPedia</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hlinkClick r:id="rId7"/>
              </a:rPr>
              <a:t>Ahmet</a:t>
            </a:r>
            <a:r>
              <a:rPr kumimoji="1" lang="zh-CN" altLang="en-US" sz="1300" dirty="0" smtClean="0">
                <a:solidFill>
                  <a:srgbClr val="000000"/>
                </a:solidFill>
                <a:latin typeface="Calibri"/>
                <a:hlinkClick r:id="rId7"/>
              </a:rPr>
              <a:t> </a:t>
            </a:r>
            <a:r>
              <a:rPr kumimoji="1" lang="en-US" altLang="zh-CN" sz="1300" dirty="0" err="1" smtClean="0">
                <a:solidFill>
                  <a:srgbClr val="000000"/>
                </a:solidFill>
                <a:latin typeface="Calibri"/>
                <a:hlinkClick r:id="rId7"/>
              </a:rPr>
              <a:t>Davutoğlu</a:t>
            </a:r>
            <a:endParaRPr kumimoji="1" lang="en-US" altLang="zh-CN" sz="1300" dirty="0" smtClean="0">
              <a:solidFill>
                <a:srgbClr val="000000"/>
              </a:solidFill>
              <a:latin typeface="Calibri"/>
            </a:endParaRPr>
          </a:p>
          <a:p>
            <a:pPr defTabSz="457200" eaLnBrk="1" fontAlgn="auto" hangingPunct="1">
              <a:spcBef>
                <a:spcPts val="600"/>
              </a:spcBef>
              <a:spcAft>
                <a:spcPts val="0"/>
              </a:spcAft>
            </a:pPr>
            <a:r>
              <a:rPr kumimoji="1" lang="en-US" altLang="zh-CN" sz="1300" b="1" dirty="0" smtClean="0">
                <a:solidFill>
                  <a:srgbClr val="000000"/>
                </a:solidFill>
                <a:latin typeface="Calibri"/>
              </a:rPr>
              <a:t>Properties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en-US" altLang="zh-CN" sz="1300" dirty="0" smtClean="0">
              <a:solidFill>
                <a:srgbClr val="000000"/>
              </a:solidFill>
              <a:latin typeface="Calibri"/>
            </a:endParaRPr>
          </a:p>
          <a:p>
            <a:pPr defTabSz="457200" eaLnBrk="1" fontAlgn="auto" hangingPunct="1">
              <a:spcBef>
                <a:spcPts val="0"/>
              </a:spcBef>
              <a:spcAft>
                <a:spcPts val="0"/>
              </a:spcAft>
            </a:pPr>
            <a:r>
              <a:rPr kumimoji="1" lang="en-US" altLang="zh-CN" sz="1300" dirty="0" err="1" smtClean="0">
                <a:solidFill>
                  <a:srgbClr val="000000"/>
                </a:solidFill>
                <a:latin typeface="Calibri"/>
              </a:rPr>
              <a:t>birthDate</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err="1" smtClean="0">
                <a:solidFill>
                  <a:srgbClr val="000000"/>
                </a:solidFill>
                <a:latin typeface="Calibri"/>
              </a:rPr>
              <a:t>birthPlace</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deputy,</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party,</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president,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successor,</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religion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a:t>
            </a:r>
          </a:p>
          <a:p>
            <a:pPr defTabSz="457200" eaLnBrk="1" fontAlgn="auto" hangingPunct="1">
              <a:spcBef>
                <a:spcPts val="600"/>
              </a:spcBef>
              <a:spcAft>
                <a:spcPts val="0"/>
              </a:spcAft>
            </a:pPr>
            <a:r>
              <a:rPr kumimoji="1" lang="en-US" altLang="zh-CN" sz="1300" b="1" dirty="0" smtClean="0">
                <a:solidFill>
                  <a:srgbClr val="000000"/>
                </a:solidFill>
                <a:latin typeface="Calibri"/>
              </a:rPr>
              <a:t>Type</a:t>
            </a:r>
            <a:r>
              <a:rPr kumimoji="1" lang="zh-CN" altLang="en-US" sz="1300" b="1" dirty="0" smtClean="0">
                <a:solidFill>
                  <a:srgbClr val="000000"/>
                </a:solidFill>
                <a:latin typeface="Calibri"/>
              </a:rPr>
              <a:t> </a:t>
            </a:r>
            <a:r>
              <a:rPr kumimoji="1" lang="en-US" altLang="zh-CN" sz="1300" b="1" dirty="0" smtClean="0">
                <a:solidFill>
                  <a:srgbClr val="000000"/>
                </a:solidFill>
                <a:latin typeface="Calibri"/>
              </a:rPr>
              <a:t>Labels</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Person,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Agent,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Politician,</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Leader,</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Writer,</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President,</a:t>
            </a:r>
            <a:r>
              <a:rPr kumimoji="1" lang="zh-CN" altLang="en-US" sz="1300" dirty="0" smtClean="0">
                <a:solidFill>
                  <a:srgbClr val="000000"/>
                </a:solidFill>
                <a:latin typeface="Calibri"/>
              </a:rPr>
              <a:t> </a:t>
            </a:r>
            <a:r>
              <a:rPr kumimoji="1" lang="en-US" altLang="zh-CN" sz="1300" dirty="0" smtClean="0">
                <a:solidFill>
                  <a:srgbClr val="000000"/>
                </a:solidFill>
                <a:latin typeface="Calibri"/>
              </a:rPr>
              <a:t>Minister</a:t>
            </a:r>
            <a:r>
              <a:rPr kumimoji="1" lang="zh-CN" altLang="zh-CN" sz="1300" dirty="0" smtClean="0">
                <a:solidFill>
                  <a:srgbClr val="000000"/>
                </a:solidFill>
                <a:latin typeface="Calibri"/>
              </a:rPr>
              <a:t> </a:t>
            </a:r>
            <a:r>
              <a:rPr kumimoji="1" lang="en-US" altLang="zh-CN" sz="1300" dirty="0" smtClean="0">
                <a:solidFill>
                  <a:srgbClr val="000000"/>
                </a:solidFill>
                <a:latin typeface="Calibri"/>
              </a:rPr>
              <a:t>…</a:t>
            </a:r>
            <a:r>
              <a:rPr kumimoji="1" lang="zh-CN" altLang="en-US" sz="1300" dirty="0" smtClean="0">
                <a:solidFill>
                  <a:srgbClr val="000000"/>
                </a:solidFill>
                <a:latin typeface="Calibri"/>
              </a:rPr>
              <a:t> </a:t>
            </a:r>
            <a:endParaRPr kumimoji="1" lang="zh-CN" altLang="en-US" sz="1300" dirty="0">
              <a:solidFill>
                <a:srgbClr val="000000"/>
              </a:solidFill>
              <a:latin typeface="Calibri"/>
            </a:endParaRPr>
          </a:p>
        </p:txBody>
      </p:sp>
      <p:cxnSp>
        <p:nvCxnSpPr>
          <p:cNvPr id="48" name="直线连接符 47"/>
          <p:cNvCxnSpPr>
            <a:stCxn id="28" idx="4"/>
            <a:endCxn id="26" idx="0"/>
          </p:cNvCxnSpPr>
          <p:nvPr/>
        </p:nvCxnSpPr>
        <p:spPr>
          <a:xfrm>
            <a:off x="903143" y="4253025"/>
            <a:ext cx="258579" cy="527687"/>
          </a:xfrm>
          <a:prstGeom prst="line">
            <a:avLst/>
          </a:prstGeom>
          <a:ln w="12700">
            <a:solidFill>
              <a:srgbClr val="FF00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0" name="直线连接符 49"/>
          <p:cNvCxnSpPr>
            <a:stCxn id="40" idx="4"/>
            <a:endCxn id="47" idx="0"/>
          </p:cNvCxnSpPr>
          <p:nvPr/>
        </p:nvCxnSpPr>
        <p:spPr>
          <a:xfrm>
            <a:off x="7611351" y="4040920"/>
            <a:ext cx="243208" cy="704689"/>
          </a:xfrm>
          <a:prstGeom prst="line">
            <a:avLst/>
          </a:prstGeom>
          <a:ln w="12700">
            <a:solidFill>
              <a:srgbClr val="FF0000"/>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52" name="椭圆 51"/>
          <p:cNvSpPr/>
          <p:nvPr/>
        </p:nvSpPr>
        <p:spPr>
          <a:xfrm>
            <a:off x="3918079" y="1876611"/>
            <a:ext cx="1272116" cy="564337"/>
          </a:xfrm>
          <a:prstGeom prst="ellipse">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r>
              <a:rPr lang="en-US" altLang="zh-CN" sz="1700" dirty="0" smtClean="0">
                <a:solidFill>
                  <a:srgbClr val="FFFFFF"/>
                </a:solidFill>
              </a:rPr>
              <a:t>Election</a:t>
            </a:r>
            <a:endParaRPr lang="zh-CN" altLang="en-US" sz="1700" dirty="0">
              <a:solidFill>
                <a:srgbClr val="FFFFFF"/>
              </a:solidFill>
            </a:endParaRPr>
          </a:p>
        </p:txBody>
      </p:sp>
      <p:sp>
        <p:nvSpPr>
          <p:cNvPr id="23" name="标题 1"/>
          <p:cNvSpPr>
            <a:spLocks noGrp="1"/>
          </p:cNvSpPr>
          <p:nvPr>
            <p:ph type="title"/>
          </p:nvPr>
        </p:nvSpPr>
        <p:spPr>
          <a:xfrm>
            <a:off x="0" y="115888"/>
            <a:ext cx="9144000" cy="720725"/>
          </a:xfrm>
        </p:spPr>
        <p:txBody>
          <a:bodyPr/>
          <a:lstStyle/>
          <a:p>
            <a:r>
              <a:rPr lang="en-US" altLang="zh-CN" sz="3200" b="0" dirty="0" smtClean="0">
                <a:solidFill>
                  <a:srgbClr val="990000"/>
                </a:solidFill>
                <a:effectLst/>
                <a:latin typeface="Palatino Linotype"/>
              </a:rPr>
              <a:t>Also Need External Knowledge</a:t>
            </a:r>
            <a:endParaRPr lang="zh-CN" altLang="en-US" sz="3200" b="0" dirty="0">
              <a:solidFill>
                <a:srgbClr val="990000"/>
              </a:solidFill>
              <a:effectLst/>
              <a:latin typeface="Palatino Linotype"/>
            </a:endParaRPr>
          </a:p>
        </p:txBody>
      </p:sp>
      <p:sp>
        <p:nvSpPr>
          <p:cNvPr id="24"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44</a:t>
            </a:fld>
            <a:endParaRPr lang="en-US" sz="1400" b="1" dirty="0">
              <a:solidFill>
                <a:srgbClr val="000000"/>
              </a:solidFill>
            </a:endParaRPr>
          </a:p>
        </p:txBody>
      </p:sp>
    </p:spTree>
    <p:extLst>
      <p:ext uri="{BB962C8B-B14F-4D97-AF65-F5344CB8AC3E}">
        <p14:creationId xmlns:p14="http://schemas.microsoft.com/office/powerpoint/2010/main" val="6088501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8600" y="990600"/>
            <a:ext cx="8915400" cy="4331053"/>
          </a:xfrm>
        </p:spPr>
        <p:txBody>
          <a:bodyPr/>
          <a:lstStyle/>
          <a:p>
            <a:r>
              <a:rPr kumimoji="1" lang="en-US" altLang="zh-CN" sz="2000" dirty="0">
                <a:latin typeface="Calibri"/>
                <a:cs typeface="Calibri"/>
              </a:rPr>
              <a:t>Event Semantics Theory (</a:t>
            </a:r>
            <a:r>
              <a:rPr kumimoji="1" lang="en-US" altLang="zh-CN" sz="2000" dirty="0" err="1">
                <a:latin typeface="Calibri"/>
                <a:cs typeface="Calibri"/>
              </a:rPr>
              <a:t>Pustejovsky</a:t>
            </a:r>
            <a:r>
              <a:rPr kumimoji="1" lang="en-US" altLang="zh-CN" sz="2000" dirty="0">
                <a:latin typeface="Calibri"/>
                <a:cs typeface="Calibri"/>
              </a:rPr>
              <a:t>, 1991): the semantics of an event structure can be generalized and mapped to event mention structures in a systematic and predictable way</a:t>
            </a:r>
          </a:p>
          <a:p>
            <a:r>
              <a:rPr kumimoji="1" lang="en-US" altLang="zh-CN" sz="2000" dirty="0" smtClean="0">
                <a:latin typeface="Calibri"/>
                <a:cs typeface="Calibri"/>
              </a:rPr>
              <a:t>The </a:t>
            </a:r>
            <a:r>
              <a:rPr kumimoji="1" lang="en-US" altLang="zh-CN" sz="2000" dirty="0">
                <a:latin typeface="Calibri"/>
                <a:cs typeface="Calibri"/>
              </a:rPr>
              <a:t>mapping function for grounding is independent of event types, </a:t>
            </a:r>
            <a:r>
              <a:rPr kumimoji="1" lang="en-US" altLang="zh-CN" sz="2000" dirty="0" smtClean="0">
                <a:latin typeface="Calibri"/>
                <a:cs typeface="Calibri"/>
              </a:rPr>
              <a:t>so we can re</a:t>
            </a:r>
            <a:r>
              <a:rPr kumimoji="1" lang="en-US" altLang="zh-CN" sz="2000" dirty="0">
                <a:latin typeface="Calibri"/>
                <a:cs typeface="Calibri"/>
              </a:rPr>
              <a:t>-use resources </a:t>
            </a:r>
            <a:r>
              <a:rPr kumimoji="1" lang="en-US" altLang="zh-CN" sz="2000" dirty="0" smtClean="0">
                <a:latin typeface="Calibri"/>
                <a:cs typeface="Calibri"/>
              </a:rPr>
              <a:t>of seen types </a:t>
            </a:r>
            <a:r>
              <a:rPr kumimoji="1" lang="en-US" altLang="zh-CN" sz="2000" dirty="0">
                <a:latin typeface="Calibri"/>
                <a:cs typeface="Calibri"/>
              </a:rPr>
              <a:t>for </a:t>
            </a:r>
            <a:r>
              <a:rPr kumimoji="1" lang="en-US" altLang="zh-CN" sz="2000" dirty="0" smtClean="0">
                <a:latin typeface="Calibri"/>
                <a:cs typeface="Calibri"/>
              </a:rPr>
              <a:t>new </a:t>
            </a:r>
            <a:r>
              <a:rPr kumimoji="1" lang="en-US" altLang="zh-CN" sz="2000" dirty="0">
                <a:latin typeface="Calibri"/>
                <a:cs typeface="Calibri"/>
              </a:rPr>
              <a:t>types, without any additional annotations</a:t>
            </a:r>
          </a:p>
          <a:p>
            <a:endParaRPr kumimoji="1" lang="en-US" altLang="zh-CN" sz="2000" dirty="0"/>
          </a:p>
          <a:p>
            <a:pPr marL="457200" lvl="1" indent="0">
              <a:buNone/>
            </a:pPr>
            <a:endParaRPr kumimoji="1" lang="en-US" altLang="zh-CN" sz="1600" dirty="0" smtClean="0"/>
          </a:p>
        </p:txBody>
      </p:sp>
      <p:pic>
        <p:nvPicPr>
          <p:cNvPr id="10" name="图片 9"/>
          <p:cNvPicPr>
            <a:picLocks noChangeAspect="1"/>
          </p:cNvPicPr>
          <p:nvPr/>
        </p:nvPicPr>
        <p:blipFill>
          <a:blip r:embed="rId3"/>
          <a:stretch>
            <a:fillRect/>
          </a:stretch>
        </p:blipFill>
        <p:spPr>
          <a:xfrm>
            <a:off x="1326622" y="2590801"/>
            <a:ext cx="6081086" cy="4267200"/>
          </a:xfrm>
          <a:prstGeom prst="rect">
            <a:avLst/>
          </a:prstGeom>
        </p:spPr>
      </p:pic>
      <p:sp>
        <p:nvSpPr>
          <p:cNvPr id="8" name="Title 1"/>
          <p:cNvSpPr txBox="1">
            <a:spLocks/>
          </p:cNvSpPr>
          <p:nvPr/>
        </p:nvSpPr>
        <p:spPr>
          <a:xfrm>
            <a:off x="114300" y="115888"/>
            <a:ext cx="9144000" cy="720725"/>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gn="ctr" defTabSz="640079">
              <a:defRPr sz="2100">
                <a:latin typeface="Arial"/>
                <a:ea typeface="Arial"/>
                <a:cs typeface="Arial"/>
                <a:sym typeface="Arial"/>
              </a:defRPr>
            </a:pPr>
            <a:r>
              <a:rPr lang="en-US" sz="3600" dirty="0">
                <a:effectLst/>
                <a:latin typeface="Palatino Linotype" charset="0"/>
                <a:ea typeface="Palatino Linotype" charset="0"/>
                <a:cs typeface="Palatino Linotype" charset="0"/>
                <a:sym typeface="Arial"/>
              </a:rPr>
              <a:t>Grounding Mention into Schema/Ontology</a:t>
            </a:r>
          </a:p>
        </p:txBody>
      </p:sp>
      <p:pic>
        <p:nvPicPr>
          <p:cNvPr id="11" name="图片 3"/>
          <p:cNvPicPr>
            <a:picLocks noChangeAspect="1"/>
          </p:cNvPicPr>
          <p:nvPr/>
        </p:nvPicPr>
        <p:blipFill>
          <a:blip r:embed="rId4"/>
          <a:stretch>
            <a:fillRect/>
          </a:stretch>
        </p:blipFill>
        <p:spPr>
          <a:xfrm>
            <a:off x="4191000" y="2971800"/>
            <a:ext cx="2133600" cy="1500878"/>
          </a:xfrm>
          <a:prstGeom prst="rect">
            <a:avLst/>
          </a:prstGeom>
          <a:solidFill>
            <a:schemeClr val="bg1"/>
          </a:solidFill>
        </p:spPr>
      </p:pic>
      <p:pic>
        <p:nvPicPr>
          <p:cNvPr id="12" name="图片 5"/>
          <p:cNvPicPr>
            <a:picLocks noChangeAspect="1"/>
          </p:cNvPicPr>
          <p:nvPr/>
        </p:nvPicPr>
        <p:blipFill>
          <a:blip r:embed="rId5"/>
          <a:stretch>
            <a:fillRect/>
          </a:stretch>
        </p:blipFill>
        <p:spPr>
          <a:xfrm>
            <a:off x="4969308" y="4946120"/>
            <a:ext cx="2438400" cy="1665464"/>
          </a:xfrm>
          <a:prstGeom prst="rect">
            <a:avLst/>
          </a:prstGeom>
          <a:solidFill>
            <a:schemeClr val="bg1"/>
          </a:solidFill>
        </p:spPr>
      </p:pic>
      <p:sp>
        <p:nvSpPr>
          <p:cNvPr id="13" name="文本框 4"/>
          <p:cNvSpPr txBox="1"/>
          <p:nvPr/>
        </p:nvSpPr>
        <p:spPr>
          <a:xfrm>
            <a:off x="5397500" y="4838700"/>
            <a:ext cx="457200" cy="338554"/>
          </a:xfrm>
          <a:prstGeom prst="rect">
            <a:avLst/>
          </a:prstGeom>
          <a:noFill/>
        </p:spPr>
        <p:txBody>
          <a:bodyPr wrap="square" rtlCol="0">
            <a:spAutoFit/>
          </a:bodyPr>
          <a:lstStyle/>
          <a:p>
            <a:pPr eaLnBrk="1" hangingPunct="1"/>
            <a:r>
              <a:rPr kumimoji="1" lang="en-US" altLang="zh-CN" sz="1600" dirty="0" smtClean="0">
                <a:solidFill>
                  <a:srgbClr val="000000"/>
                </a:solidFill>
                <a:latin typeface="Calibri"/>
                <a:cs typeface="Calibri"/>
              </a:rPr>
              <a:t>0.1</a:t>
            </a:r>
            <a:endParaRPr kumimoji="1" lang="zh-CN" altLang="en-US" sz="1600" dirty="0">
              <a:solidFill>
                <a:srgbClr val="000000"/>
              </a:solidFill>
              <a:latin typeface="Calibri"/>
              <a:cs typeface="Calibri"/>
            </a:endParaRPr>
          </a:p>
        </p:txBody>
      </p:sp>
      <p:sp>
        <p:nvSpPr>
          <p:cNvPr id="14"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45</a:t>
            </a:fld>
            <a:endParaRPr lang="en-US" sz="1400" b="1" dirty="0">
              <a:solidFill>
                <a:srgbClr val="000000"/>
              </a:solidFill>
            </a:endParaRPr>
          </a:p>
        </p:txBody>
      </p:sp>
      <p:sp>
        <p:nvSpPr>
          <p:cNvPr id="15" name="文本框 5"/>
          <p:cNvSpPr txBox="1"/>
          <p:nvPr/>
        </p:nvSpPr>
        <p:spPr>
          <a:xfrm>
            <a:off x="165100" y="3048000"/>
            <a:ext cx="1714500" cy="1384995"/>
          </a:xfrm>
          <a:prstGeom prst="rect">
            <a:avLst/>
          </a:prstGeom>
          <a:solidFill>
            <a:schemeClr val="accent2">
              <a:lumMod val="40000"/>
              <a:lumOff val="60000"/>
            </a:schemeClr>
          </a:solidFill>
        </p:spPr>
        <p:txBody>
          <a:bodyPr wrap="square" rtlCol="0">
            <a:spAutoFit/>
          </a:bodyPr>
          <a:lstStyle/>
          <a:p>
            <a:pPr eaLnBrk="1" hangingPunct="1"/>
            <a:r>
              <a:rPr kumimoji="1" lang="en-US" altLang="zh-CN" sz="1200" dirty="0">
                <a:solidFill>
                  <a:srgbClr val="000000"/>
                </a:solidFill>
                <a:latin typeface="Calibri"/>
                <a:cs typeface="Calibri"/>
              </a:rPr>
              <a:t>Iranian state television stated that the </a:t>
            </a:r>
            <a:r>
              <a:rPr kumimoji="1" lang="en-US" altLang="zh-CN" sz="1200" b="1" dirty="0">
                <a:solidFill>
                  <a:srgbClr val="000000"/>
                </a:solidFill>
                <a:latin typeface="Calibri"/>
                <a:cs typeface="Calibri"/>
              </a:rPr>
              <a:t>conflict</a:t>
            </a:r>
            <a:r>
              <a:rPr kumimoji="1" lang="en-US" altLang="zh-CN" sz="1200" dirty="0">
                <a:solidFill>
                  <a:srgbClr val="000000"/>
                </a:solidFill>
                <a:latin typeface="Calibri"/>
                <a:cs typeface="Calibri"/>
              </a:rPr>
              <a:t> between the </a:t>
            </a:r>
            <a:r>
              <a:rPr kumimoji="1" lang="en-US" altLang="zh-CN" sz="1200" i="1" u="sng" dirty="0">
                <a:solidFill>
                  <a:srgbClr val="000000"/>
                </a:solidFill>
                <a:latin typeface="Calibri"/>
                <a:cs typeface="Calibri"/>
              </a:rPr>
              <a:t>Iranian police</a:t>
            </a:r>
            <a:r>
              <a:rPr kumimoji="1" lang="en-US" altLang="zh-CN" sz="1200" dirty="0">
                <a:solidFill>
                  <a:srgbClr val="000000"/>
                </a:solidFill>
                <a:latin typeface="Calibri"/>
                <a:cs typeface="Calibri"/>
              </a:rPr>
              <a:t> and the drug </a:t>
            </a:r>
            <a:r>
              <a:rPr kumimoji="1" lang="en-US" altLang="zh-CN" sz="1200" i="1" u="sng" dirty="0">
                <a:solidFill>
                  <a:srgbClr val="000000"/>
                </a:solidFill>
                <a:latin typeface="Calibri"/>
                <a:cs typeface="Calibri"/>
              </a:rPr>
              <a:t>smugglers</a:t>
            </a:r>
            <a:r>
              <a:rPr kumimoji="1" lang="en-US" altLang="zh-CN" sz="1200" dirty="0">
                <a:solidFill>
                  <a:srgbClr val="000000"/>
                </a:solidFill>
                <a:latin typeface="Calibri"/>
                <a:cs typeface="Calibri"/>
              </a:rPr>
              <a:t> took place near the town of </a:t>
            </a:r>
            <a:r>
              <a:rPr kumimoji="1" lang="en-US" altLang="zh-CN" sz="1200" i="1" u="sng" dirty="0" err="1">
                <a:solidFill>
                  <a:srgbClr val="000000"/>
                </a:solidFill>
                <a:latin typeface="Calibri"/>
                <a:cs typeface="Calibri"/>
              </a:rPr>
              <a:t>mirjaveh</a:t>
            </a:r>
            <a:r>
              <a:rPr kumimoji="1" lang="en-US" altLang="zh-CN" sz="1200" dirty="0">
                <a:solidFill>
                  <a:srgbClr val="000000"/>
                </a:solidFill>
                <a:latin typeface="Calibri"/>
                <a:cs typeface="Calibri"/>
              </a:rPr>
              <a:t>. </a:t>
            </a:r>
            <a:endParaRPr kumimoji="1" lang="zh-CN" altLang="en-US" sz="1200" dirty="0">
              <a:solidFill>
                <a:srgbClr val="000000"/>
              </a:solidFill>
              <a:latin typeface="Calibri"/>
              <a:cs typeface="Calibri"/>
            </a:endParaRPr>
          </a:p>
        </p:txBody>
      </p:sp>
      <p:sp>
        <p:nvSpPr>
          <p:cNvPr id="16" name="文本框 4"/>
          <p:cNvSpPr txBox="1"/>
          <p:nvPr/>
        </p:nvSpPr>
        <p:spPr>
          <a:xfrm>
            <a:off x="6248400" y="3048000"/>
            <a:ext cx="1752600" cy="1219200"/>
          </a:xfrm>
          <a:prstGeom prst="rect">
            <a:avLst/>
          </a:prstGeom>
          <a:solidFill>
            <a:schemeClr val="accent2">
              <a:lumMod val="40000"/>
              <a:lumOff val="60000"/>
            </a:schemeClr>
          </a:solidFill>
        </p:spPr>
        <p:txBody>
          <a:bodyPr wrap="square" rtlCol="0">
            <a:spAutoFit/>
          </a:bodyPr>
          <a:lstStyle/>
          <a:p>
            <a:pPr eaLnBrk="1" hangingPunct="1"/>
            <a:r>
              <a:rPr kumimoji="1" lang="en-US" altLang="zh-CN" sz="1200" dirty="0">
                <a:solidFill>
                  <a:srgbClr val="000000"/>
                </a:solidFill>
                <a:latin typeface="Calibri"/>
                <a:cs typeface="Calibri"/>
              </a:rPr>
              <a:t>The Government of </a:t>
            </a:r>
            <a:r>
              <a:rPr kumimoji="1" lang="en-US" altLang="zh-CN" sz="1200" i="1" u="sng" dirty="0">
                <a:solidFill>
                  <a:srgbClr val="000000"/>
                </a:solidFill>
                <a:latin typeface="Calibri"/>
                <a:cs typeface="Calibri"/>
              </a:rPr>
              <a:t>China</a:t>
            </a:r>
            <a:r>
              <a:rPr kumimoji="1" lang="en-US" altLang="zh-CN" sz="1200" dirty="0">
                <a:solidFill>
                  <a:srgbClr val="000000"/>
                </a:solidFill>
                <a:latin typeface="Calibri"/>
                <a:cs typeface="Calibri"/>
              </a:rPr>
              <a:t> has ruled Tibet since 1951 after </a:t>
            </a:r>
            <a:r>
              <a:rPr kumimoji="1" lang="en-US" altLang="zh-CN" sz="1200" b="1" dirty="0">
                <a:solidFill>
                  <a:srgbClr val="000000"/>
                </a:solidFill>
                <a:latin typeface="Calibri"/>
                <a:cs typeface="Calibri"/>
              </a:rPr>
              <a:t>dispatching</a:t>
            </a:r>
            <a:r>
              <a:rPr kumimoji="1" lang="en-US" altLang="zh-CN" sz="1200" dirty="0">
                <a:solidFill>
                  <a:srgbClr val="000000"/>
                </a:solidFill>
                <a:latin typeface="Calibri"/>
                <a:cs typeface="Calibri"/>
              </a:rPr>
              <a:t> </a:t>
            </a:r>
            <a:r>
              <a:rPr kumimoji="1" lang="en-US" altLang="zh-CN" sz="1200" i="1" u="sng" dirty="0">
                <a:solidFill>
                  <a:srgbClr val="000000"/>
                </a:solidFill>
                <a:latin typeface="Calibri"/>
                <a:cs typeface="Calibri"/>
              </a:rPr>
              <a:t>troops</a:t>
            </a:r>
            <a:r>
              <a:rPr kumimoji="1" lang="en-US" altLang="zh-CN" sz="1200" dirty="0">
                <a:solidFill>
                  <a:srgbClr val="000000"/>
                </a:solidFill>
                <a:latin typeface="Calibri"/>
                <a:cs typeface="Calibri"/>
              </a:rPr>
              <a:t> to the </a:t>
            </a:r>
            <a:r>
              <a:rPr kumimoji="1" lang="en-US" altLang="zh-CN" sz="1200" i="1" u="sng" dirty="0">
                <a:solidFill>
                  <a:srgbClr val="000000"/>
                </a:solidFill>
                <a:latin typeface="Calibri"/>
                <a:cs typeface="Calibri"/>
              </a:rPr>
              <a:t>Himalayan</a:t>
            </a:r>
            <a:r>
              <a:rPr kumimoji="1" lang="en-US" altLang="zh-CN" sz="1200" dirty="0">
                <a:solidFill>
                  <a:srgbClr val="000000"/>
                </a:solidFill>
                <a:latin typeface="Calibri"/>
                <a:cs typeface="Calibri"/>
              </a:rPr>
              <a:t> region in </a:t>
            </a:r>
            <a:r>
              <a:rPr kumimoji="1" lang="en-US" altLang="zh-CN" sz="1200" i="1" u="sng" dirty="0">
                <a:solidFill>
                  <a:srgbClr val="000000"/>
                </a:solidFill>
                <a:latin typeface="Calibri"/>
                <a:cs typeface="Calibri"/>
              </a:rPr>
              <a:t>1950</a:t>
            </a:r>
            <a:r>
              <a:rPr kumimoji="1" lang="en-US" altLang="zh-CN" sz="1200" dirty="0">
                <a:solidFill>
                  <a:srgbClr val="000000"/>
                </a:solidFill>
                <a:latin typeface="Calibri"/>
                <a:cs typeface="Calibri"/>
              </a:rPr>
              <a:t>.</a:t>
            </a:r>
            <a:endParaRPr kumimoji="1" lang="zh-CN" altLang="en-US" sz="1200" dirty="0">
              <a:solidFill>
                <a:srgbClr val="000000"/>
              </a:solidFill>
              <a:latin typeface="Calibri"/>
              <a:cs typeface="Calibri"/>
            </a:endParaRPr>
          </a:p>
        </p:txBody>
      </p:sp>
      <p:sp>
        <p:nvSpPr>
          <p:cNvPr id="17" name="文本框 4"/>
          <p:cNvSpPr txBox="1"/>
          <p:nvPr/>
        </p:nvSpPr>
        <p:spPr>
          <a:xfrm>
            <a:off x="7331075" y="5778852"/>
            <a:ext cx="1752600" cy="369332"/>
          </a:xfrm>
          <a:prstGeom prst="rect">
            <a:avLst/>
          </a:prstGeom>
          <a:solidFill>
            <a:schemeClr val="accent2">
              <a:lumMod val="40000"/>
              <a:lumOff val="60000"/>
            </a:schemeClr>
          </a:solidFill>
        </p:spPr>
        <p:txBody>
          <a:bodyPr wrap="square" rtlCol="0">
            <a:spAutoFit/>
          </a:bodyPr>
          <a:lstStyle/>
          <a:p>
            <a:pPr eaLnBrk="1" hangingPunct="1"/>
            <a:r>
              <a:rPr kumimoji="1" lang="en-US" altLang="zh-CN" sz="1800" b="1" dirty="0" smtClean="0">
                <a:solidFill>
                  <a:srgbClr val="000000"/>
                </a:solidFill>
                <a:latin typeface="Calibri"/>
                <a:cs typeface="Calibri"/>
              </a:rPr>
              <a:t>Event Ontology</a:t>
            </a:r>
          </a:p>
        </p:txBody>
      </p:sp>
      <p:sp>
        <p:nvSpPr>
          <p:cNvPr id="18" name="文本框 4"/>
          <p:cNvSpPr txBox="1"/>
          <p:nvPr/>
        </p:nvSpPr>
        <p:spPr>
          <a:xfrm>
            <a:off x="6959599" y="4740642"/>
            <a:ext cx="2124075" cy="369332"/>
          </a:xfrm>
          <a:prstGeom prst="rect">
            <a:avLst/>
          </a:prstGeom>
          <a:solidFill>
            <a:schemeClr val="accent2">
              <a:lumMod val="40000"/>
              <a:lumOff val="60000"/>
            </a:schemeClr>
          </a:solidFill>
        </p:spPr>
        <p:txBody>
          <a:bodyPr wrap="square" rtlCol="0">
            <a:spAutoFit/>
          </a:bodyPr>
          <a:lstStyle/>
          <a:p>
            <a:pPr eaLnBrk="1" hangingPunct="1"/>
            <a:r>
              <a:rPr kumimoji="1" lang="en-US" altLang="zh-CN" sz="1800" b="1" smtClean="0">
                <a:solidFill>
                  <a:srgbClr val="000000"/>
                </a:solidFill>
                <a:latin typeface="Calibri"/>
                <a:cs typeface="Calibri"/>
              </a:rPr>
              <a:t>Compute Similarity</a:t>
            </a:r>
          </a:p>
        </p:txBody>
      </p:sp>
    </p:spTree>
    <p:extLst>
      <p:ext uri="{BB962C8B-B14F-4D97-AF65-F5344CB8AC3E}">
        <p14:creationId xmlns:p14="http://schemas.microsoft.com/office/powerpoint/2010/main" val="3463845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81000"/>
            <a:ext cx="8077200" cy="685800"/>
          </a:xfrm>
        </p:spPr>
        <p:txBody>
          <a:bodyPr/>
          <a:lstStyle/>
          <a:p>
            <a:pPr algn="ctr">
              <a:lnSpc>
                <a:spcPts val="4300"/>
              </a:lnSpc>
            </a:pPr>
            <a:r>
              <a:rPr kumimoji="1" lang="en-US" altLang="zh-CN" sz="3600" b="0" dirty="0" smtClean="0">
                <a:solidFill>
                  <a:srgbClr val="C00000"/>
                </a:solidFill>
                <a:latin typeface="Palatino Linotype" charset="0"/>
                <a:ea typeface="Palatino Linotype" charset="0"/>
                <a:cs typeface="Palatino Linotype" charset="0"/>
              </a:rPr>
              <a:t>Zero-shot Learning</a:t>
            </a:r>
            <a:endParaRPr kumimoji="1" lang="zh-CN" altLang="en-US" sz="3600" b="0" dirty="0">
              <a:solidFill>
                <a:srgbClr val="C00000"/>
              </a:solidFill>
              <a:latin typeface="Palatino Linotype" charset="0"/>
              <a:ea typeface="Palatino Linotype" charset="0"/>
              <a:cs typeface="Palatino Linotype" charset="0"/>
            </a:endParaRPr>
          </a:p>
        </p:txBody>
      </p:sp>
      <p:pic>
        <p:nvPicPr>
          <p:cNvPr id="8" name="图片 7"/>
          <p:cNvPicPr>
            <a:picLocks noChangeAspect="1"/>
          </p:cNvPicPr>
          <p:nvPr/>
        </p:nvPicPr>
        <p:blipFill>
          <a:blip r:embed="rId2"/>
          <a:stretch>
            <a:fillRect/>
          </a:stretch>
        </p:blipFill>
        <p:spPr>
          <a:xfrm>
            <a:off x="587829" y="2045230"/>
            <a:ext cx="7768399" cy="4706407"/>
          </a:xfrm>
          <a:prstGeom prst="rect">
            <a:avLst/>
          </a:prstGeom>
        </p:spPr>
      </p:pic>
      <p:sp>
        <p:nvSpPr>
          <p:cNvPr id="6"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46</a:t>
            </a:fld>
            <a:endParaRPr lang="en-US" sz="1400" b="1" dirty="0">
              <a:solidFill>
                <a:srgbClr val="000000"/>
              </a:solidFill>
            </a:endParaRPr>
          </a:p>
        </p:txBody>
      </p:sp>
      <p:sp>
        <p:nvSpPr>
          <p:cNvPr id="5" name="内容占位符 2"/>
          <p:cNvSpPr>
            <a:spLocks noGrp="1"/>
          </p:cNvSpPr>
          <p:nvPr>
            <p:ph idx="1"/>
          </p:nvPr>
        </p:nvSpPr>
        <p:spPr>
          <a:xfrm>
            <a:off x="457200" y="1252460"/>
            <a:ext cx="8686800" cy="701675"/>
          </a:xfrm>
        </p:spPr>
        <p:txBody>
          <a:bodyPr/>
          <a:lstStyle/>
          <a:p>
            <a:r>
              <a:rPr kumimoji="1" lang="en-US" altLang="zh-CN" sz="2000" dirty="0" smtClean="0">
                <a:latin typeface="Calibri"/>
                <a:cs typeface="Calibri"/>
              </a:rPr>
              <a:t>Borrow </a:t>
            </a:r>
            <a:r>
              <a:rPr kumimoji="1" lang="en-US" altLang="zh-CN" sz="2000" dirty="0">
                <a:latin typeface="Calibri"/>
                <a:cs typeface="Calibri"/>
              </a:rPr>
              <a:t>Zero Shot Transfer Learning from Vision </a:t>
            </a:r>
            <a:r>
              <a:rPr kumimoji="1" lang="nb-NO" altLang="zh-CN" sz="2000" dirty="0">
                <a:latin typeface="Calibri"/>
                <a:cs typeface="Calibri"/>
              </a:rPr>
              <a:t>(</a:t>
            </a:r>
            <a:r>
              <a:rPr kumimoji="1" lang="nb-NO" altLang="zh-CN" sz="2000" dirty="0" err="1">
                <a:latin typeface="Calibri"/>
                <a:cs typeface="Calibri"/>
              </a:rPr>
              <a:t>Frome</a:t>
            </a:r>
            <a:r>
              <a:rPr kumimoji="1" lang="nb-NO" altLang="zh-CN" sz="2000" dirty="0">
                <a:latin typeface="Calibri"/>
                <a:cs typeface="Calibri"/>
              </a:rPr>
              <a:t> et al., 2013; </a:t>
            </a:r>
            <a:r>
              <a:rPr kumimoji="1" lang="nb-NO" altLang="zh-CN" sz="2000" dirty="0" err="1">
                <a:latin typeface="Calibri"/>
                <a:cs typeface="Calibri"/>
              </a:rPr>
              <a:t>Norouzi</a:t>
            </a:r>
            <a:r>
              <a:rPr kumimoji="1" lang="nb-NO" altLang="zh-CN" sz="2000" dirty="0">
                <a:latin typeface="Calibri"/>
                <a:cs typeface="Calibri"/>
              </a:rPr>
              <a:t> et al., 2013; </a:t>
            </a:r>
            <a:r>
              <a:rPr kumimoji="1" lang="nb-NO" altLang="zh-CN" sz="2000" dirty="0" err="1">
                <a:latin typeface="Calibri"/>
                <a:cs typeface="Calibri"/>
              </a:rPr>
              <a:t>Socher</a:t>
            </a:r>
            <a:r>
              <a:rPr kumimoji="1" lang="nb-NO" altLang="zh-CN" sz="2000" dirty="0">
                <a:latin typeface="Calibri"/>
                <a:cs typeface="Calibri"/>
              </a:rPr>
              <a:t> et al., 2013</a:t>
            </a:r>
            <a:r>
              <a:rPr kumimoji="1" lang="nb-NO" altLang="zh-CN" sz="2000" dirty="0" smtClean="0">
                <a:latin typeface="Calibri"/>
                <a:cs typeface="Calibri"/>
              </a:rPr>
              <a:t>)</a:t>
            </a:r>
            <a:endParaRPr kumimoji="1" lang="en-US" altLang="zh-CN" sz="2000" dirty="0">
              <a:latin typeface="Calibri"/>
              <a:cs typeface="Calibri"/>
            </a:endParaRPr>
          </a:p>
        </p:txBody>
      </p:sp>
    </p:spTree>
    <p:extLst>
      <p:ext uri="{BB962C8B-B14F-4D97-AF65-F5344CB8AC3E}">
        <p14:creationId xmlns:p14="http://schemas.microsoft.com/office/powerpoint/2010/main" val="44710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 y="219801"/>
            <a:ext cx="9220200" cy="685800"/>
          </a:xfrm>
        </p:spPr>
        <p:txBody>
          <a:bodyPr/>
          <a:lstStyle/>
          <a:p>
            <a:r>
              <a:rPr kumimoji="1" lang="en-US" altLang="zh-CN" sz="3200" b="0" dirty="0" smtClean="0">
                <a:solidFill>
                  <a:srgbClr val="C00000"/>
                </a:solidFill>
                <a:latin typeface="Palatino Linotype" charset="0"/>
                <a:ea typeface="Palatino Linotype" charset="0"/>
                <a:cs typeface="Palatino Linotype" charset="0"/>
              </a:rPr>
              <a:t>Comparison with Traditional </a:t>
            </a:r>
            <a:r>
              <a:rPr kumimoji="1" lang="en-US" altLang="zh-CN" sz="3200" b="0" dirty="0">
                <a:solidFill>
                  <a:srgbClr val="C00000"/>
                </a:solidFill>
                <a:latin typeface="Palatino Linotype" charset="0"/>
                <a:ea typeface="Palatino Linotype" charset="0"/>
                <a:cs typeface="Palatino Linotype" charset="0"/>
              </a:rPr>
              <a:t>S</a:t>
            </a:r>
            <a:r>
              <a:rPr kumimoji="1" lang="en-US" altLang="zh-CN" sz="3200" b="0" dirty="0" smtClean="0">
                <a:solidFill>
                  <a:srgbClr val="C00000"/>
                </a:solidFill>
                <a:latin typeface="Palatino Linotype" charset="0"/>
                <a:ea typeface="Palatino Linotype" charset="0"/>
                <a:cs typeface="Palatino Linotype" charset="0"/>
              </a:rPr>
              <a:t>upervised Model</a:t>
            </a:r>
            <a:endParaRPr kumimoji="1" lang="zh-CN" altLang="en-US" sz="3200" b="0" dirty="0">
              <a:solidFill>
                <a:srgbClr val="C00000"/>
              </a:solidFill>
              <a:latin typeface="Palatino Linotype" charset="0"/>
              <a:ea typeface="Palatino Linotype" charset="0"/>
              <a:cs typeface="Palatino Linotype" charset="0"/>
            </a:endParaRPr>
          </a:p>
        </p:txBody>
      </p:sp>
      <p:sp>
        <p:nvSpPr>
          <p:cNvPr id="3" name="内容占位符 2"/>
          <p:cNvSpPr>
            <a:spLocks noGrp="1"/>
          </p:cNvSpPr>
          <p:nvPr>
            <p:ph idx="1"/>
          </p:nvPr>
        </p:nvSpPr>
        <p:spPr>
          <a:xfrm>
            <a:off x="304800" y="838201"/>
            <a:ext cx="8534400" cy="2438400"/>
          </a:xfrm>
        </p:spPr>
        <p:txBody>
          <a:bodyPr/>
          <a:lstStyle/>
          <a:p>
            <a:r>
              <a:rPr kumimoji="1" lang="en-US" altLang="zh-CN" dirty="0" smtClean="0">
                <a:latin typeface="Calibri"/>
                <a:cs typeface="Calibri"/>
              </a:rPr>
              <a:t>10 popular “seen” event types and 23 new “unseen” types </a:t>
            </a:r>
          </a:p>
          <a:p>
            <a:r>
              <a:rPr kumimoji="1" lang="en-US" altLang="zh-CN" dirty="0" smtClean="0">
                <a:latin typeface="Calibri"/>
                <a:cs typeface="Calibri"/>
              </a:rPr>
              <a:t>Supervised Model: train and test on unseen types</a:t>
            </a:r>
          </a:p>
          <a:p>
            <a:r>
              <a:rPr kumimoji="1" lang="en-US" altLang="zh-CN" dirty="0" smtClean="0">
                <a:latin typeface="Calibri"/>
                <a:cs typeface="Calibri"/>
              </a:rPr>
              <a:t>Zero-shot: no training data for unseen types</a:t>
            </a:r>
          </a:p>
          <a:p>
            <a:pPr lvl="1"/>
            <a:endParaRPr kumimoji="1" lang="en-US" altLang="zh-CN" sz="2000" dirty="0">
              <a:latin typeface="Calibri"/>
              <a:cs typeface="Calibri"/>
            </a:endParaRPr>
          </a:p>
          <a:p>
            <a:pPr lvl="1"/>
            <a:endParaRPr kumimoji="1" lang="en-US" altLang="zh-CN" sz="2000" dirty="0" smtClean="0">
              <a:latin typeface="Calibri"/>
              <a:cs typeface="Calibri"/>
            </a:endParaRPr>
          </a:p>
          <a:p>
            <a:pPr lvl="1"/>
            <a:endParaRPr kumimoji="1" lang="en-US" altLang="zh-CN" sz="2000" dirty="0">
              <a:latin typeface="Calibri"/>
              <a:cs typeface="Calibri"/>
            </a:endParaRPr>
          </a:p>
          <a:p>
            <a:pPr lvl="1"/>
            <a:endParaRPr kumimoji="1" lang="en-US" altLang="zh-CN" sz="2000" dirty="0" smtClean="0">
              <a:latin typeface="Calibri"/>
              <a:cs typeface="Calibri"/>
            </a:endParaRPr>
          </a:p>
          <a:p>
            <a:pPr lvl="1"/>
            <a:endParaRPr kumimoji="1" lang="en-US" altLang="zh-CN" sz="2000" dirty="0">
              <a:latin typeface="Calibri"/>
              <a:cs typeface="Calibri"/>
            </a:endParaRPr>
          </a:p>
          <a:p>
            <a:pPr lvl="1"/>
            <a:endParaRPr kumimoji="1" lang="en-US" altLang="zh-CN" sz="2000" dirty="0" smtClean="0">
              <a:latin typeface="Calibri"/>
              <a:cs typeface="Calibri"/>
            </a:endParaRPr>
          </a:p>
          <a:p>
            <a:pPr lvl="1"/>
            <a:endParaRPr kumimoji="1" lang="en-US" altLang="zh-CN" sz="2000" dirty="0">
              <a:latin typeface="Calibri"/>
              <a:cs typeface="Calibri"/>
            </a:endParaRPr>
          </a:p>
          <a:p>
            <a:pPr marL="457200" lvl="1" indent="0">
              <a:buNone/>
            </a:pPr>
            <a:endParaRPr kumimoji="1" lang="en-US" altLang="zh-CN" sz="2000" dirty="0" smtClean="0">
              <a:latin typeface="Calibri"/>
              <a:cs typeface="Calibri"/>
            </a:endParaRPr>
          </a:p>
          <a:p>
            <a:pPr lvl="1"/>
            <a:endParaRPr kumimoji="1" lang="en-US" altLang="zh-CN" sz="2000" dirty="0" smtClean="0">
              <a:latin typeface="Calibri"/>
              <a:cs typeface="Calibri"/>
            </a:endParaRPr>
          </a:p>
          <a:p>
            <a:pPr lvl="1"/>
            <a:endParaRPr kumimoji="1" lang="en-US" altLang="zh-CN" dirty="0" smtClean="0">
              <a:latin typeface="Calibri"/>
              <a:cs typeface="Calibri"/>
            </a:endParaRPr>
          </a:p>
          <a:p>
            <a:pPr marL="457200" lvl="1" indent="0">
              <a:buNone/>
            </a:pPr>
            <a:endParaRPr kumimoji="1" lang="en-US" altLang="zh-CN" dirty="0" smtClean="0">
              <a:latin typeface="Calibri"/>
              <a:cs typeface="Calibri"/>
            </a:endParaRPr>
          </a:p>
        </p:txBody>
      </p:sp>
      <p:pic>
        <p:nvPicPr>
          <p:cNvPr id="7" name="图片 6"/>
          <p:cNvPicPr>
            <a:picLocks noChangeAspect="1"/>
          </p:cNvPicPr>
          <p:nvPr/>
        </p:nvPicPr>
        <p:blipFill>
          <a:blip r:embed="rId3"/>
          <a:stretch>
            <a:fillRect/>
          </a:stretch>
        </p:blipFill>
        <p:spPr>
          <a:xfrm>
            <a:off x="330200" y="2514600"/>
            <a:ext cx="5238748" cy="3352800"/>
          </a:xfrm>
          <a:prstGeom prst="rect">
            <a:avLst/>
          </a:prstGeom>
        </p:spPr>
      </p:pic>
      <p:sp>
        <p:nvSpPr>
          <p:cNvPr id="5" name="文本框 4"/>
          <p:cNvSpPr txBox="1"/>
          <p:nvPr/>
        </p:nvSpPr>
        <p:spPr>
          <a:xfrm>
            <a:off x="5445126" y="2551838"/>
            <a:ext cx="3352800" cy="2031325"/>
          </a:xfrm>
          <a:prstGeom prst="rect">
            <a:avLst/>
          </a:prstGeom>
          <a:noFill/>
        </p:spPr>
        <p:txBody>
          <a:bodyPr wrap="square" rtlCol="0">
            <a:spAutoFit/>
          </a:bodyPr>
          <a:lstStyle/>
          <a:p>
            <a:pPr eaLnBrk="1" hangingPunct="1"/>
            <a:r>
              <a:rPr lang="en-US" altLang="zh-CN" sz="1800" dirty="0" smtClean="0">
                <a:solidFill>
                  <a:srgbClr val="000000"/>
                </a:solidFill>
                <a:latin typeface="Calibri"/>
                <a:cs typeface="Calibri"/>
              </a:rPr>
              <a:t>Without</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any</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annotated</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mentions,</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our approach can achieve</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performance comparable</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to</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that</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of</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LSTM,</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which</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is</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trained</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on</a:t>
            </a:r>
            <a:r>
              <a:rPr lang="zh-CN" altLang="en-US" sz="1800" dirty="0" smtClean="0">
                <a:solidFill>
                  <a:srgbClr val="000000"/>
                </a:solidFill>
                <a:latin typeface="Calibri"/>
                <a:cs typeface="Calibri"/>
              </a:rPr>
              <a:t> </a:t>
            </a:r>
            <a:r>
              <a:rPr lang="en-US" altLang="zh-CN" sz="1800" u="sng" dirty="0" smtClean="0">
                <a:solidFill>
                  <a:srgbClr val="000000"/>
                </a:solidFill>
                <a:latin typeface="Calibri"/>
                <a:cs typeface="Calibri"/>
              </a:rPr>
              <a:t>3,000</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sentences</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with</a:t>
            </a:r>
            <a:r>
              <a:rPr lang="zh-CN" altLang="en-US" sz="1800" dirty="0" smtClean="0">
                <a:solidFill>
                  <a:srgbClr val="000000"/>
                </a:solidFill>
                <a:latin typeface="Calibri"/>
                <a:cs typeface="Calibri"/>
              </a:rPr>
              <a:t> </a:t>
            </a:r>
            <a:r>
              <a:rPr lang="en-US" altLang="zh-CN" sz="1800" u="sng" dirty="0" smtClean="0">
                <a:solidFill>
                  <a:srgbClr val="000000"/>
                </a:solidFill>
                <a:latin typeface="Calibri"/>
                <a:cs typeface="Calibri"/>
              </a:rPr>
              <a:t>500</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annotated</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event</a:t>
            </a:r>
            <a:r>
              <a:rPr lang="zh-CN" altLang="en-US" sz="1800" dirty="0" smtClean="0">
                <a:solidFill>
                  <a:srgbClr val="000000"/>
                </a:solidFill>
                <a:latin typeface="Calibri"/>
                <a:cs typeface="Calibri"/>
              </a:rPr>
              <a:t> </a:t>
            </a:r>
            <a:r>
              <a:rPr lang="en-US" altLang="zh-CN" sz="1800" dirty="0" smtClean="0">
                <a:solidFill>
                  <a:srgbClr val="000000"/>
                </a:solidFill>
                <a:latin typeface="Calibri"/>
                <a:cs typeface="Calibri"/>
              </a:rPr>
              <a:t>mentions (Huang et al., ACL2018)</a:t>
            </a:r>
            <a:endParaRPr kumimoji="1" lang="zh-CN" altLang="en-US" sz="1800" dirty="0">
              <a:solidFill>
                <a:srgbClr val="000000"/>
              </a:solidFill>
              <a:latin typeface="Calibri"/>
              <a:cs typeface="Calibri"/>
            </a:endParaRPr>
          </a:p>
        </p:txBody>
      </p:sp>
      <p:sp>
        <p:nvSpPr>
          <p:cNvPr id="6"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47</a:t>
            </a:fld>
            <a:endParaRPr lang="en-US" sz="1400" b="1" dirty="0">
              <a:solidFill>
                <a:srgbClr val="000000"/>
              </a:solidFill>
            </a:endParaRPr>
          </a:p>
        </p:txBody>
      </p:sp>
    </p:spTree>
    <p:extLst>
      <p:ext uri="{BB962C8B-B14F-4D97-AF65-F5344CB8AC3E}">
        <p14:creationId xmlns:p14="http://schemas.microsoft.com/office/powerpoint/2010/main" val="118827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20725"/>
          </a:xfrm>
        </p:spPr>
        <p:txBody>
          <a:bodyPr/>
          <a:lstStyle/>
          <a:p>
            <a:r>
              <a:rPr lang="en-US" sz="3200" b="0" dirty="0" smtClean="0">
                <a:solidFill>
                  <a:srgbClr val="990000"/>
                </a:solidFill>
                <a:effectLst/>
                <a:latin typeface="Palatino Linotype"/>
              </a:rPr>
              <a:t>Move to any New Domain</a:t>
            </a:r>
            <a:endParaRPr lang="en-US" sz="3200" b="0" dirty="0">
              <a:solidFill>
                <a:srgbClr val="990000"/>
              </a:solidFill>
              <a:effectLst/>
              <a:latin typeface="Palatino Linotype"/>
            </a:endParaRPr>
          </a:p>
        </p:txBody>
      </p:sp>
      <p:sp>
        <p:nvSpPr>
          <p:cNvPr id="7" name="内容占位符 2"/>
          <p:cNvSpPr>
            <a:spLocks noGrp="1"/>
          </p:cNvSpPr>
          <p:nvPr>
            <p:ph idx="1"/>
          </p:nvPr>
        </p:nvSpPr>
        <p:spPr>
          <a:xfrm>
            <a:off x="228600" y="876300"/>
            <a:ext cx="8534400" cy="3657600"/>
          </a:xfrm>
        </p:spPr>
        <p:txBody>
          <a:bodyPr>
            <a:normAutofit/>
          </a:bodyPr>
          <a:lstStyle/>
          <a:p>
            <a:r>
              <a:rPr lang="en-US" dirty="0"/>
              <a:t>B</a:t>
            </a:r>
            <a:r>
              <a:rPr lang="en-US" dirty="0" smtClean="0"/>
              <a:t>iomedical literature: 83.1</a:t>
            </a:r>
            <a:r>
              <a:rPr lang="en-US" dirty="0"/>
              <a:t>% </a:t>
            </a:r>
            <a:r>
              <a:rPr lang="en-US" dirty="0" smtClean="0"/>
              <a:t>precision</a:t>
            </a:r>
            <a:endParaRPr lang="en-US" sz="2400" dirty="0" smtClean="0"/>
          </a:p>
        </p:txBody>
      </p:sp>
      <p:sp>
        <p:nvSpPr>
          <p:cNvPr id="8" name="Slide Number Placeholder 2"/>
          <p:cNvSpPr txBox="1">
            <a:spLocks/>
          </p:cNvSpPr>
          <p:nvPr/>
        </p:nvSpPr>
        <p:spPr>
          <a:xfrm>
            <a:off x="8207375" y="6569075"/>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smtClean="0">
                <a:solidFill>
                  <a:srgbClr val="000000"/>
                </a:solidFill>
              </a:rPr>
              <a:pPr algn="r"/>
              <a:t>48</a:t>
            </a:fld>
            <a:endParaRPr lang="en-US" sz="1400" b="1" dirty="0">
              <a:solidFill>
                <a:srgbClr val="000000"/>
              </a:solidFill>
            </a:endParaRPr>
          </a:p>
        </p:txBody>
      </p:sp>
      <p:pic>
        <p:nvPicPr>
          <p:cNvPr id="9" name="Picture 8"/>
          <p:cNvPicPr>
            <a:picLocks noChangeAspect="1"/>
          </p:cNvPicPr>
          <p:nvPr/>
        </p:nvPicPr>
        <p:blipFill>
          <a:blip r:embed="rId2"/>
          <a:stretch>
            <a:fillRect/>
          </a:stretch>
        </p:blipFill>
        <p:spPr>
          <a:xfrm>
            <a:off x="34977" y="1676400"/>
            <a:ext cx="9144000" cy="1709751"/>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339" y="3514635"/>
            <a:ext cx="5205321" cy="285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29116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Grp="1" noChangeArrowheads="1"/>
          </p:cNvSpPr>
          <p:nvPr>
            <p:ph type="title" idx="4294967295"/>
          </p:nvPr>
        </p:nvSpPr>
        <p:spPr>
          <a:xfrm>
            <a:off x="381000" y="-81046"/>
            <a:ext cx="8229600" cy="1139825"/>
          </a:xfrm>
        </p:spPr>
        <p:txBody>
          <a:bodyPr/>
          <a:lstStyle/>
          <a:p>
            <a:r>
              <a:rPr lang="en-US" altLang="zh-TW" sz="3200" b="0" kern="1200" dirty="0">
                <a:solidFill>
                  <a:srgbClr val="990000"/>
                </a:solidFill>
                <a:effectLst/>
                <a:latin typeface="Palatino Linotype"/>
              </a:rPr>
              <a:t>Summary of Event Extraction </a:t>
            </a:r>
            <a:r>
              <a:rPr lang="en-US" altLang="zh-TW" sz="3200" b="0" kern="1200" dirty="0" smtClean="0">
                <a:solidFill>
                  <a:srgbClr val="990000"/>
                </a:solidFill>
                <a:effectLst/>
                <a:latin typeface="Palatino Linotype"/>
              </a:rPr>
              <a:t>Methods</a:t>
            </a:r>
            <a:endParaRPr lang="en-US" altLang="zh-CN" sz="3200" b="0" kern="1200" dirty="0">
              <a:solidFill>
                <a:srgbClr val="990000"/>
              </a:solidFill>
              <a:effectLst/>
              <a:latin typeface="Palatino Linotype"/>
            </a:endParaRPr>
          </a:p>
        </p:txBody>
      </p:sp>
      <p:sp>
        <p:nvSpPr>
          <p:cNvPr id="1523715" name="Rectangle 3"/>
          <p:cNvSpPr>
            <a:spLocks noChangeArrowheads="1"/>
          </p:cNvSpPr>
          <p:nvPr/>
        </p:nvSpPr>
        <p:spPr bwMode="auto">
          <a:xfrm>
            <a:off x="533400" y="1066800"/>
            <a:ext cx="83820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accent1"/>
              </a:buClr>
              <a:buSzPct val="65000"/>
              <a:buFont typeface="Wingdings" charset="2"/>
              <a:buChar char="n"/>
              <a:defRPr sz="3000">
                <a:solidFill>
                  <a:schemeClr val="tx1"/>
                </a:solidFill>
                <a:latin typeface="Arial" charset="0"/>
                <a:ea typeface="Arial" charset="0"/>
                <a:cs typeface="Arial" charset="0"/>
              </a:defRPr>
            </a:lvl1pPr>
            <a:lvl2pPr marL="762000" indent="-304800">
              <a:spcBef>
                <a:spcPct val="20000"/>
              </a:spcBef>
              <a:buClr>
                <a:schemeClr val="accent2"/>
              </a:buClr>
              <a:buSzPct val="60000"/>
              <a:buFont typeface="Wingdings" charset="2"/>
              <a:buChar char="q"/>
              <a:defRPr sz="2600">
                <a:solidFill>
                  <a:schemeClr val="tx1"/>
                </a:solidFill>
                <a:latin typeface="Arial" charset="0"/>
                <a:ea typeface="Arial" charset="0"/>
                <a:cs typeface="Arial" charset="0"/>
              </a:defRPr>
            </a:lvl2pPr>
            <a:lvl3pPr>
              <a:spcBef>
                <a:spcPct val="20000"/>
              </a:spcBef>
              <a:defRPr sz="2200">
                <a:solidFill>
                  <a:schemeClr val="tx1"/>
                </a:solidFill>
                <a:latin typeface="Arial" charset="0"/>
                <a:ea typeface="Arial" charset="0"/>
                <a:cs typeface="Arial" charset="0"/>
              </a:defRPr>
            </a:lvl3pPr>
            <a:lvl4pPr>
              <a:spcBef>
                <a:spcPct val="20000"/>
              </a:spcBef>
              <a:defRPr sz="2000">
                <a:solidFill>
                  <a:schemeClr val="tx1"/>
                </a:solidFill>
                <a:latin typeface="Arial" charset="0"/>
                <a:ea typeface="Arial" charset="0"/>
                <a:cs typeface="Arial" charset="0"/>
              </a:defRPr>
            </a:lvl4pPr>
            <a:lvl5pPr>
              <a:spcBef>
                <a:spcPct val="20000"/>
              </a:spcBef>
              <a:defRPr sz="2000">
                <a:solidFill>
                  <a:schemeClr val="tx1"/>
                </a:solidFill>
                <a:latin typeface="Arial" charset="0"/>
                <a:ea typeface="Arial" charset="0"/>
                <a:cs typeface="Arial" charset="0"/>
              </a:defRPr>
            </a:lvl5pPr>
            <a:lvl6pPr marL="457200" fontAlgn="base">
              <a:spcBef>
                <a:spcPct val="20000"/>
              </a:spcBef>
              <a:spcAft>
                <a:spcPct val="0"/>
              </a:spcAft>
              <a:defRPr sz="2000">
                <a:solidFill>
                  <a:schemeClr val="tx1"/>
                </a:solidFill>
                <a:latin typeface="Arial" charset="0"/>
                <a:ea typeface="Arial" charset="0"/>
                <a:cs typeface="Arial" charset="0"/>
              </a:defRPr>
            </a:lvl6pPr>
            <a:lvl7pPr marL="914400" fontAlgn="base">
              <a:spcBef>
                <a:spcPct val="20000"/>
              </a:spcBef>
              <a:spcAft>
                <a:spcPct val="0"/>
              </a:spcAft>
              <a:defRPr sz="2000">
                <a:solidFill>
                  <a:schemeClr val="tx1"/>
                </a:solidFill>
                <a:latin typeface="Arial" charset="0"/>
                <a:ea typeface="Arial" charset="0"/>
                <a:cs typeface="Arial" charset="0"/>
              </a:defRPr>
            </a:lvl7pPr>
            <a:lvl8pPr marL="1371600" fontAlgn="base">
              <a:spcBef>
                <a:spcPct val="20000"/>
              </a:spcBef>
              <a:spcAft>
                <a:spcPct val="0"/>
              </a:spcAft>
              <a:defRPr sz="2000">
                <a:solidFill>
                  <a:schemeClr val="tx1"/>
                </a:solidFill>
                <a:latin typeface="Arial" charset="0"/>
                <a:ea typeface="Arial" charset="0"/>
                <a:cs typeface="Arial" charset="0"/>
              </a:defRPr>
            </a:lvl8pPr>
            <a:lvl9pPr marL="1828800" fontAlgn="base">
              <a:spcBef>
                <a:spcPct val="20000"/>
              </a:spcBef>
              <a:spcAft>
                <a:spcPct val="0"/>
              </a:spcAft>
              <a:defRPr sz="2000">
                <a:solidFill>
                  <a:schemeClr val="tx1"/>
                </a:solidFill>
                <a:latin typeface="Arial" charset="0"/>
                <a:ea typeface="Arial" charset="0"/>
                <a:cs typeface="Arial" charset="0"/>
              </a:defRPr>
            </a:lvl9pPr>
          </a:lstStyle>
          <a:p>
            <a:endParaRPr lang="en-US" altLang="zh-TW" sz="2800">
              <a:ea typeface="PMingLiU" charset="-120"/>
            </a:endParaRPr>
          </a:p>
        </p:txBody>
      </p:sp>
      <p:graphicFrame>
        <p:nvGraphicFramePr>
          <p:cNvPr id="2917457" name="Group 81"/>
          <p:cNvGraphicFramePr>
            <a:graphicFrameLocks noGrp="1"/>
          </p:cNvGraphicFramePr>
          <p:nvPr/>
        </p:nvGraphicFramePr>
        <p:xfrm>
          <a:off x="38101" y="1308576"/>
          <a:ext cx="8915398" cy="4556760"/>
        </p:xfrm>
        <a:graphic>
          <a:graphicData uri="http://schemas.openxmlformats.org/drawingml/2006/table">
            <a:tbl>
              <a:tblPr/>
              <a:tblGrid>
                <a:gridCol w="838199"/>
                <a:gridCol w="1066800"/>
                <a:gridCol w="1295400"/>
                <a:gridCol w="1676400"/>
                <a:gridCol w="1447800"/>
                <a:gridCol w="1143000"/>
                <a:gridCol w="1447799"/>
              </a:tblGrid>
              <a:tr h="244475">
                <a:tc gridSpan="2">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宋体" charset="-122"/>
                          <a:cs typeface="Times New Roman" charset="0"/>
                        </a:rPr>
                        <a:t>IE Methods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hMerge="1">
                  <a:txBody>
                    <a:bodyPr/>
                    <a:lstStyle/>
                    <a:p>
                      <a:endParaRPr lang="en-US"/>
                    </a:p>
                  </a:txBody>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宋体" charset="-122"/>
                          <a:cs typeface="Times New Roman" charset="0"/>
                        </a:rPr>
                        <a:t>Supervised Learning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宋体" charset="-122"/>
                          <a:cs typeface="Times New Roman" charset="0"/>
                        </a:rPr>
                        <a:t>Bootstrapping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宋体" charset="-122"/>
                          <a:cs typeface="Times New Roman" charset="0"/>
                        </a:rPr>
                        <a:t>Distant Supervision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宋体" charset="-122"/>
                          <a:cs typeface="Times New Roman" charset="0"/>
                        </a:rPr>
                        <a:t>Open </a:t>
                      </a:r>
                      <a:r>
                        <a:rPr kumimoji="0" lang="en-US" altLang="zh-CN" sz="1600" b="1" i="0" u="none" strike="noStrike" cap="none" normalizeH="0" baseline="0" dirty="0" smtClean="0">
                          <a:ln>
                            <a:noFill/>
                          </a:ln>
                          <a:solidFill>
                            <a:schemeClr val="tx1"/>
                          </a:solidFill>
                          <a:effectLst/>
                          <a:latin typeface="Arial" charset="0"/>
                          <a:ea typeface="宋体" charset="-122"/>
                          <a:cs typeface="Times New Roman" charset="0"/>
                        </a:rPr>
                        <a:t>IE/</a:t>
                      </a:r>
                      <a:br>
                        <a:rPr kumimoji="0" lang="en-US" altLang="zh-CN" sz="1600" b="1" i="0" u="none" strike="noStrike" cap="none" normalizeH="0" baseline="0" dirty="0" smtClean="0">
                          <a:ln>
                            <a:noFill/>
                          </a:ln>
                          <a:solidFill>
                            <a:schemeClr val="tx1"/>
                          </a:solidFill>
                          <a:effectLst/>
                          <a:latin typeface="Arial" charset="0"/>
                          <a:ea typeface="宋体" charset="-122"/>
                          <a:cs typeface="Times New Roman" charset="0"/>
                        </a:rPr>
                      </a:br>
                      <a:r>
                        <a:rPr kumimoji="0" lang="en-US" altLang="zh-CN" sz="1600" b="1" i="0" u="none" strike="noStrike" cap="none" normalizeH="0" baseline="0" dirty="0" smtClean="0">
                          <a:ln>
                            <a:noFill/>
                          </a:ln>
                          <a:solidFill>
                            <a:schemeClr val="tx1"/>
                          </a:solidFill>
                          <a:effectLst/>
                          <a:latin typeface="Arial" charset="0"/>
                          <a:ea typeface="宋体" charset="-122"/>
                          <a:cs typeface="Times New Roman" charset="0"/>
                        </a:rPr>
                        <a:t>Zero-shot</a:t>
                      </a:r>
                      <a:endParaRPr kumimoji="0" lang="en-US" altLang="zh-CN" sz="1600" b="1" i="0" u="none" strike="noStrike" cap="none" normalizeH="0" baseline="0" dirty="0">
                        <a:ln>
                          <a:noFill/>
                        </a:ln>
                        <a:solidFill>
                          <a:schemeClr val="tx1"/>
                        </a:solidFill>
                        <a:effectLst/>
                        <a:latin typeface="Arial" charset="0"/>
                        <a:ea typeface="宋体" charset="-122"/>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Arial" charset="0"/>
                          <a:ea typeface="宋体" charset="-122"/>
                          <a:cs typeface="Times New Roman" charset="0"/>
                        </a:rPr>
                        <a:t>Schema/</a:t>
                      </a:r>
                      <a:br>
                        <a:rPr kumimoji="0" lang="en-US" altLang="zh-CN" sz="1600" b="1" i="0" u="none" strike="noStrike" cap="none" normalizeH="0" baseline="0" dirty="0" smtClean="0">
                          <a:ln>
                            <a:noFill/>
                          </a:ln>
                          <a:solidFill>
                            <a:schemeClr val="tx1"/>
                          </a:solidFill>
                          <a:effectLst/>
                          <a:latin typeface="Arial" charset="0"/>
                          <a:ea typeface="宋体" charset="-122"/>
                          <a:cs typeface="Times New Roman" charset="0"/>
                        </a:rPr>
                      </a:br>
                      <a:r>
                        <a:rPr kumimoji="0" lang="en-US" altLang="zh-CN" sz="1600" b="1" i="0" u="none" strike="noStrike" cap="none" normalizeH="0" baseline="0" dirty="0" smtClean="0">
                          <a:ln>
                            <a:noFill/>
                          </a:ln>
                          <a:solidFill>
                            <a:schemeClr val="tx1"/>
                          </a:solidFill>
                          <a:effectLst/>
                          <a:latin typeface="Arial" charset="0"/>
                          <a:ea typeface="宋体" charset="-122"/>
                          <a:cs typeface="Times New Roman" charset="0"/>
                        </a:rPr>
                        <a:t>Discovery</a:t>
                      </a:r>
                      <a:endParaRPr kumimoji="0" lang="en-US" altLang="zh-CN" sz="1600" b="1" i="0" u="none" strike="noStrike" cap="none" normalizeH="0" baseline="0" dirty="0">
                        <a:ln>
                          <a:noFill/>
                        </a:ln>
                        <a:solidFill>
                          <a:schemeClr val="tx1"/>
                        </a:solidFill>
                        <a:effectLst/>
                        <a:latin typeface="Arial" charset="0"/>
                        <a:ea typeface="宋体" charset="-122"/>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r>
              <a:tr h="549275">
                <a:tc gridSpan="2">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Approach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Overview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Learn rules or supervised model from labeled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Send seeds to extract common patterns from unlabeled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Project large database entries into unlabeled data to obtain annotations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Open-domain IE based on syntactic patterns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Automatically discover scenarios,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event types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and templates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gridSpan="2">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Requirement of labeled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Large unstructured labeled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Small seeds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Large seeds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Small unstructured labeled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Little labeled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rowSpan="2">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Quality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Precision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High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Low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lang="en-US"/>
                    </a:p>
                  </a:txBody>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Recall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High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Difficult to measure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Low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gridSpan="2">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Portability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Poor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Good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Good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gridSpan="2">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Scalability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Poor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Moderate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Good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charset="2"/>
                        <a:defRPr sz="2600">
                          <a:solidFill>
                            <a:schemeClr val="tx1"/>
                          </a:solidFill>
                          <a:latin typeface="Arial" charset="0"/>
                          <a:ea typeface="Arial" charset="0"/>
                          <a:cs typeface="Arial" charset="0"/>
                        </a:defRPr>
                      </a:lvl1pPr>
                      <a:lvl2pPr>
                        <a:spcBef>
                          <a:spcPct val="20000"/>
                        </a:spcBef>
                        <a:buClr>
                          <a:schemeClr val="accent2"/>
                        </a:buClr>
                        <a:buSzPct val="60000"/>
                        <a:buFont typeface="Wingdings" charset="2"/>
                        <a:defRPr sz="2200">
                          <a:solidFill>
                            <a:schemeClr val="tx1"/>
                          </a:solidFill>
                          <a:latin typeface="Arial" charset="0"/>
                          <a:ea typeface="Arial" charset="0"/>
                          <a:cs typeface="Arial" charset="0"/>
                        </a:defRPr>
                      </a:lvl2pPr>
                      <a:lvl3pPr>
                        <a:spcBef>
                          <a:spcPct val="20000"/>
                        </a:spcBef>
                        <a:buClr>
                          <a:schemeClr val="accent1"/>
                        </a:buClr>
                        <a:buSzPct val="65000"/>
                        <a:buFont typeface="Wingdings" charset="2"/>
                        <a:defRPr sz="2000">
                          <a:solidFill>
                            <a:schemeClr val="tx1"/>
                          </a:solidFill>
                          <a:latin typeface="Arial" charset="0"/>
                          <a:ea typeface="Arial" charset="0"/>
                          <a:cs typeface="Arial" charset="0"/>
                        </a:defRPr>
                      </a:lvl3pPr>
                      <a:lvl4pPr>
                        <a:spcBef>
                          <a:spcPct val="20000"/>
                        </a:spcBef>
                        <a:buClr>
                          <a:schemeClr val="accent2"/>
                        </a:buClr>
                        <a:buSzPct val="70000"/>
                        <a:buFont typeface="Wingdings" charset="2"/>
                        <a:defRPr>
                          <a:solidFill>
                            <a:schemeClr val="tx1"/>
                          </a:solidFill>
                          <a:latin typeface="Arial" charset="0"/>
                          <a:ea typeface="Arial" charset="0"/>
                          <a:cs typeface="Arial" charset="0"/>
                        </a:defRPr>
                      </a:lvl4pPr>
                      <a:lvl5pPr>
                        <a:spcBef>
                          <a:spcPct val="20000"/>
                        </a:spcBef>
                        <a:buClr>
                          <a:schemeClr val="accent1"/>
                        </a:buClr>
                        <a:buSzPct val="75000"/>
                        <a:buFont typeface="Wingdings" charset="2"/>
                        <a:defRPr>
                          <a:solidFill>
                            <a:schemeClr val="tx1"/>
                          </a:solidFill>
                          <a:latin typeface="Arial" charset="0"/>
                          <a:ea typeface="Arial" charset="0"/>
                          <a:cs typeface="Arial" charset="0"/>
                        </a:defRPr>
                      </a:lvl5pPr>
                      <a:lvl6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6pPr>
                      <a:lvl7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7pPr>
                      <a:lvl8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8pPr>
                      <a:lvl9pPr fontAlgn="base">
                        <a:spcBef>
                          <a:spcPct val="20000"/>
                        </a:spcBef>
                        <a:spcAft>
                          <a:spcPct val="0"/>
                        </a:spcAft>
                        <a:buClr>
                          <a:schemeClr val="accent1"/>
                        </a:buClr>
                        <a:buSzPct val="75000"/>
                        <a:buFont typeface="Wingdings" charset="2"/>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a:ln>
                            <a:noFill/>
                          </a:ln>
                          <a:solidFill>
                            <a:schemeClr val="tx1"/>
                          </a:solidFill>
                          <a:effectLst/>
                          <a:latin typeface="Arial" charset="0"/>
                          <a:ea typeface="宋体" charset="-122"/>
                          <a:cs typeface="Times New Roman" charset="0"/>
                        </a:rPr>
                        <a:t>Good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119933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7" name="Rectangle 3"/>
          <p:cNvSpPr>
            <a:spLocks noGrp="1" noChangeArrowheads="1"/>
          </p:cNvSpPr>
          <p:nvPr>
            <p:ph type="title"/>
          </p:nvPr>
        </p:nvSpPr>
        <p:spPr>
          <a:xfrm>
            <a:off x="914400" y="457200"/>
            <a:ext cx="8229600" cy="1139825"/>
          </a:xfrm>
          <a:noFill/>
          <a:ln/>
        </p:spPr>
        <p:txBody>
          <a:bodyPr>
            <a:normAutofit fontScale="90000"/>
          </a:bodyPr>
          <a:lstStyle/>
          <a:p>
            <a:r>
              <a:rPr lang="en-US" altLang="zh-CN" sz="3800" dirty="0"/>
              <a:t>Typical </a:t>
            </a:r>
            <a:r>
              <a:rPr lang="en-US" altLang="zh-CN" sz="3800" dirty="0" smtClean="0"/>
              <a:t>DNN Models using Distributional Embedding </a:t>
            </a:r>
            <a:r>
              <a:rPr lang="en-US" altLang="zh-CN" sz="3800" dirty="0" smtClean="0"/>
              <a:t>Features (Shi et al., 2018)</a:t>
            </a:r>
            <a:endParaRPr lang="en-US" altLang="zh-CN" sz="3800" dirty="0"/>
          </a:p>
        </p:txBody>
      </p:sp>
      <p:pic>
        <p:nvPicPr>
          <p:cNvPr id="2" name="Picture 1"/>
          <p:cNvPicPr>
            <a:picLocks noChangeAspect="1"/>
          </p:cNvPicPr>
          <p:nvPr/>
        </p:nvPicPr>
        <p:blipFill>
          <a:blip r:embed="rId3"/>
          <a:stretch>
            <a:fillRect/>
          </a:stretch>
        </p:blipFill>
        <p:spPr>
          <a:xfrm>
            <a:off x="0" y="1507289"/>
            <a:ext cx="9144000" cy="3843421"/>
          </a:xfrm>
          <a:prstGeom prst="rect">
            <a:avLst/>
          </a:prstGeom>
        </p:spPr>
      </p:pic>
    </p:spTree>
    <p:extLst>
      <p:ext uri="{BB962C8B-B14F-4D97-AF65-F5344CB8AC3E}">
        <p14:creationId xmlns:p14="http://schemas.microsoft.com/office/powerpoint/2010/main" val="11370149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灯片编号占位符 5"/>
          <p:cNvSpPr txBox="1">
            <a:spLocks noGrp="1"/>
          </p:cNvSpPr>
          <p:nvPr/>
        </p:nvSpPr>
        <p:spPr bwMode="auto">
          <a:xfrm>
            <a:off x="8207375" y="6569075"/>
            <a:ext cx="936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170981"/>
              </a:buClr>
              <a:buSzPct val="80000"/>
              <a:buFont typeface="Wingdings" pitchFamily="2" charset="2"/>
              <a:buChar char="§"/>
              <a:defRPr sz="2400">
                <a:solidFill>
                  <a:schemeClr val="tx1"/>
                </a:solidFill>
                <a:latin typeface="Calibri" pitchFamily="34" charset="0"/>
                <a:ea typeface="ＭＳ Ｐゴシック" pitchFamily="34" charset="-128"/>
              </a:defRPr>
            </a:lvl1pPr>
            <a:lvl2pPr marL="742950" indent="-285750">
              <a:spcBef>
                <a:spcPct val="20000"/>
              </a:spcBef>
              <a:buClr>
                <a:srgbClr val="FF6600"/>
              </a:buClr>
              <a:buSzPct val="80000"/>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SzPct val="80000"/>
              <a:buFont typeface="Wingdings" pitchFamily="2" charset="2"/>
              <a:buChar char="§"/>
              <a:defRPr sz="2000">
                <a:solidFill>
                  <a:srgbClr val="120761"/>
                </a:solidFill>
                <a:latin typeface="Calibri" pitchFamily="34" charset="0"/>
                <a:ea typeface="ＭＳ Ｐゴシック" pitchFamily="34" charset="-128"/>
              </a:defRPr>
            </a:lvl3pPr>
            <a:lvl4pPr marL="1600200" indent="-228600">
              <a:spcBef>
                <a:spcPct val="20000"/>
              </a:spcBef>
              <a:buClr>
                <a:srgbClr val="00CC00"/>
              </a:buClr>
              <a:buSzPct val="80000"/>
              <a:buFont typeface="Wingdings" pitchFamily="2" charset="2"/>
              <a:buChar char="§"/>
              <a:defRPr sz="2000">
                <a:solidFill>
                  <a:schemeClr val="tx1"/>
                </a:solidFill>
                <a:latin typeface="Calibri" pitchFamily="34" charset="0"/>
                <a:ea typeface="ＭＳ Ｐゴシック" pitchFamily="34" charset="-128"/>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fontAlgn="base">
              <a:spcBef>
                <a:spcPct val="0"/>
              </a:spcBef>
              <a:spcAft>
                <a:spcPct val="0"/>
              </a:spcAft>
              <a:buClrTx/>
              <a:buSzTx/>
              <a:buFontTx/>
              <a:buNone/>
            </a:pPr>
            <a:fld id="{E55585EB-7516-4D09-A121-E71B52FD06FF}" type="slidenum">
              <a:rPr lang="zh-CN" altLang="en-US" sz="1400" b="1">
                <a:solidFill>
                  <a:prstClr val="black"/>
                </a:solidFill>
                <a:ea typeface="宋体" pitchFamily="2" charset="-122"/>
                <a:cs typeface="Arial" charset="0"/>
              </a:rPr>
              <a:pPr algn="r" fontAlgn="base">
                <a:spcBef>
                  <a:spcPct val="0"/>
                </a:spcBef>
                <a:spcAft>
                  <a:spcPct val="0"/>
                </a:spcAft>
                <a:buClrTx/>
                <a:buSzTx/>
                <a:buFontTx/>
                <a:buNone/>
              </a:pPr>
              <a:t>50</a:t>
            </a:fld>
            <a:r>
              <a:rPr lang="en-US" altLang="zh-CN" sz="1200" b="1" dirty="0">
                <a:solidFill>
                  <a:prstClr val="black"/>
                </a:solidFill>
                <a:latin typeface="宋体" pitchFamily="2" charset="-122"/>
                <a:ea typeface="宋体" pitchFamily="2" charset="-122"/>
                <a:cs typeface="Arial" pitchFamily="34" charset="0"/>
              </a:rPr>
              <a:t> </a:t>
            </a:r>
          </a:p>
        </p:txBody>
      </p:sp>
      <p:sp>
        <p:nvSpPr>
          <p:cNvPr id="10244" name="Content Placeholder 2"/>
          <p:cNvSpPr>
            <a:spLocks noGrp="1"/>
          </p:cNvSpPr>
          <p:nvPr>
            <p:ph idx="4294967295"/>
          </p:nvPr>
        </p:nvSpPr>
        <p:spPr>
          <a:xfrm>
            <a:off x="70530" y="1141413"/>
            <a:ext cx="9073470" cy="5426075"/>
          </a:xfrm>
          <a:prstGeom prst="rect">
            <a:avLst/>
          </a:prstGeom>
        </p:spPr>
        <p:txBody>
          <a:bodyPr>
            <a:normAutofit lnSpcReduction="10000"/>
          </a:bodyPr>
          <a:lstStyle/>
          <a:p>
            <a:pPr>
              <a:spcBef>
                <a:spcPts val="300"/>
              </a:spcBef>
              <a:spcAft>
                <a:spcPts val="300"/>
              </a:spcAft>
            </a:pPr>
            <a:r>
              <a:rPr lang="en-US" dirty="0" smtClean="0"/>
              <a:t>Three </a:t>
            </a:r>
            <a:r>
              <a:rPr lang="en-US" dirty="0"/>
              <a:t>Young </a:t>
            </a:r>
            <a:r>
              <a:rPr lang="en-US" dirty="0" err="1"/>
              <a:t>Boys,ages</a:t>
            </a:r>
            <a:r>
              <a:rPr lang="en-US" dirty="0"/>
              <a:t> 2, 5 and 10 survived and are in </a:t>
            </a:r>
            <a:r>
              <a:rPr lang="en-US" dirty="0" smtClean="0">
                <a:solidFill>
                  <a:srgbClr val="C00000"/>
                </a:solidFill>
              </a:rPr>
              <a:t>critical [injure] </a:t>
            </a:r>
            <a:r>
              <a:rPr lang="en-US" dirty="0"/>
              <a:t>condition after spending in 18 hours in the cold. </a:t>
            </a:r>
            <a:endParaRPr lang="en-US" dirty="0" smtClean="0"/>
          </a:p>
          <a:p>
            <a:pPr>
              <a:spcBef>
                <a:spcPts val="300"/>
              </a:spcBef>
              <a:spcAft>
                <a:spcPts val="300"/>
              </a:spcAft>
            </a:pPr>
            <a:endParaRPr lang="en-US" dirty="0" smtClean="0"/>
          </a:p>
          <a:p>
            <a:pPr>
              <a:spcBef>
                <a:spcPts val="300"/>
              </a:spcBef>
              <a:spcAft>
                <a:spcPts val="300"/>
              </a:spcAft>
            </a:pPr>
            <a:r>
              <a:rPr lang="en-US" dirty="0"/>
              <a:t>This was the Italian ship that was taken -- that was </a:t>
            </a:r>
            <a:r>
              <a:rPr lang="en-US" dirty="0">
                <a:solidFill>
                  <a:srgbClr val="C00000"/>
                </a:solidFill>
              </a:rPr>
              <a:t>captured [transfer-ownership] </a:t>
            </a:r>
            <a:r>
              <a:rPr lang="en-US" dirty="0" smtClean="0"/>
              <a:t>by </a:t>
            </a:r>
            <a:r>
              <a:rPr lang="en-US" dirty="0"/>
              <a:t>Palestinian terrorists back in </a:t>
            </a:r>
            <a:r>
              <a:rPr lang="en-US" dirty="0">
                <a:solidFill>
                  <a:srgbClr val="C00000"/>
                </a:solidFill>
              </a:rPr>
              <a:t>1985</a:t>
            </a:r>
            <a:r>
              <a:rPr lang="en-US" dirty="0"/>
              <a:t> </a:t>
            </a:r>
            <a:r>
              <a:rPr lang="en-US" dirty="0">
                <a:solidFill>
                  <a:srgbClr val="C00000"/>
                </a:solidFill>
              </a:rPr>
              <a:t>[</a:t>
            </a:r>
            <a:r>
              <a:rPr lang="en-US" dirty="0" err="1">
                <a:solidFill>
                  <a:srgbClr val="C00000"/>
                </a:solidFill>
              </a:rPr>
              <a:t>die_time</a:t>
            </a:r>
            <a:r>
              <a:rPr lang="en-US" dirty="0">
                <a:solidFill>
                  <a:srgbClr val="C00000"/>
                </a:solidFill>
              </a:rPr>
              <a:t>] </a:t>
            </a:r>
            <a:r>
              <a:rPr lang="en-US" dirty="0"/>
              <a:t>and some may remember the story of Leon </a:t>
            </a:r>
            <a:r>
              <a:rPr lang="en-US" dirty="0" err="1"/>
              <a:t>clinghover</a:t>
            </a:r>
            <a:r>
              <a:rPr lang="en-US" dirty="0"/>
              <a:t>, he was in a </a:t>
            </a:r>
            <a:r>
              <a:rPr lang="en-US" dirty="0" err="1"/>
              <a:t>cheal</a:t>
            </a:r>
            <a:r>
              <a:rPr lang="en-US" dirty="0"/>
              <a:t> chair and the terrorists shot him and pushed him over the side of the ship into the Mediterranean </a:t>
            </a:r>
            <a:r>
              <a:rPr lang="en-US" dirty="0">
                <a:solidFill>
                  <a:srgbClr val="C00000"/>
                </a:solidFill>
              </a:rPr>
              <a:t>[</a:t>
            </a:r>
            <a:r>
              <a:rPr lang="en-US" dirty="0" err="1">
                <a:solidFill>
                  <a:srgbClr val="C00000"/>
                </a:solidFill>
              </a:rPr>
              <a:t>die_place</a:t>
            </a:r>
            <a:r>
              <a:rPr lang="en-US" dirty="0">
                <a:solidFill>
                  <a:srgbClr val="C00000"/>
                </a:solidFill>
              </a:rPr>
              <a:t>] </a:t>
            </a:r>
            <a:r>
              <a:rPr lang="en-US" dirty="0"/>
              <a:t>where </a:t>
            </a:r>
            <a:r>
              <a:rPr lang="en-US" dirty="0">
                <a:solidFill>
                  <a:srgbClr val="C00000"/>
                </a:solidFill>
              </a:rPr>
              <a:t>he [</a:t>
            </a:r>
            <a:r>
              <a:rPr lang="en-US" dirty="0" err="1">
                <a:solidFill>
                  <a:srgbClr val="C00000"/>
                </a:solidFill>
              </a:rPr>
              <a:t>die_victim</a:t>
            </a:r>
            <a:r>
              <a:rPr lang="en-US" dirty="0">
                <a:solidFill>
                  <a:srgbClr val="C00000"/>
                </a:solidFill>
              </a:rPr>
              <a:t>]</a:t>
            </a:r>
            <a:r>
              <a:rPr lang="en-US" dirty="0"/>
              <a:t> obviously, died</a:t>
            </a:r>
            <a:r>
              <a:rPr lang="en-US" dirty="0" smtClean="0"/>
              <a:t>.</a:t>
            </a:r>
          </a:p>
          <a:p>
            <a:pPr>
              <a:spcBef>
                <a:spcPts val="300"/>
              </a:spcBef>
              <a:spcAft>
                <a:spcPts val="300"/>
              </a:spcAft>
            </a:pPr>
            <a:endParaRPr lang="en-US" dirty="0" smtClean="0"/>
          </a:p>
          <a:p>
            <a:pPr>
              <a:spcBef>
                <a:spcPts val="300"/>
              </a:spcBef>
              <a:spcAft>
                <a:spcPts val="300"/>
              </a:spcAft>
            </a:pPr>
            <a:r>
              <a:rPr lang="en-US" dirty="0" smtClean="0"/>
              <a:t>Then </a:t>
            </a:r>
            <a:r>
              <a:rPr lang="en-US" dirty="0"/>
              <a:t>police say the baby's mother pulled out a kitchen </a:t>
            </a:r>
            <a:r>
              <a:rPr lang="en-US" dirty="0">
                <a:solidFill>
                  <a:srgbClr val="C00000"/>
                </a:solidFill>
              </a:rPr>
              <a:t>knife [</a:t>
            </a:r>
            <a:r>
              <a:rPr lang="en-US" dirty="0" err="1">
                <a:solidFill>
                  <a:srgbClr val="C00000"/>
                </a:solidFill>
              </a:rPr>
              <a:t>die_instrument</a:t>
            </a:r>
            <a:r>
              <a:rPr lang="en-US" dirty="0">
                <a:solidFill>
                  <a:srgbClr val="C00000"/>
                </a:solidFill>
              </a:rPr>
              <a:t>]</a:t>
            </a:r>
            <a:r>
              <a:rPr lang="en-US" dirty="0"/>
              <a:t> opinion on the 911 tape you can hear Williams tape say "go ahead kill me." </a:t>
            </a:r>
          </a:p>
          <a:p>
            <a:pPr>
              <a:spcBef>
                <a:spcPts val="300"/>
              </a:spcBef>
              <a:spcAft>
                <a:spcPts val="300"/>
              </a:spcAft>
            </a:pPr>
            <a:r>
              <a:rPr lang="en-US" sz="2000" dirty="0"/>
              <a:t/>
            </a:r>
            <a:br>
              <a:rPr lang="en-US" sz="2000" dirty="0"/>
            </a:br>
            <a:endParaRPr lang="en-US" sz="2000" i="1" dirty="0" smtClean="0">
              <a:ea typeface="宋体" pitchFamily="2" charset="-122"/>
            </a:endParaRPr>
          </a:p>
        </p:txBody>
      </p:sp>
      <p:sp>
        <p:nvSpPr>
          <p:cNvPr id="6" name="Rectangle 1"/>
          <p:cNvSpPr txBox="1">
            <a:spLocks noChangeArrowheads="1"/>
          </p:cNvSpPr>
          <p:nvPr/>
        </p:nvSpPr>
        <p:spPr>
          <a:xfrm>
            <a:off x="12700" y="0"/>
            <a:ext cx="9175460" cy="1141413"/>
          </a:xfrm>
          <a:prstGeom prst="rect">
            <a:avLst/>
          </a:prstGeom>
        </p:spPr>
        <p:txBody>
          <a:bodyPr lIns="0" tIns="0" rIns="0" bIns="0"/>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gn="ctr" eaLnBrk="1" hangingPunct="1">
              <a:defRPr/>
            </a:pPr>
            <a:r>
              <a:rPr lang="en-US" altLang="zh-CN" dirty="0" smtClean="0">
                <a:sym typeface="Tahoma" pitchFamily="34" charset="0"/>
              </a:rPr>
              <a:t>Event Extraction Challenges: Scene Understanding</a:t>
            </a:r>
          </a:p>
        </p:txBody>
      </p:sp>
    </p:spTree>
    <p:extLst>
      <p:ext uri="{BB962C8B-B14F-4D97-AF65-F5344CB8AC3E}">
        <p14:creationId xmlns:p14="http://schemas.microsoft.com/office/powerpoint/2010/main" val="31558223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2675"/>
          </a:xfrm>
        </p:spPr>
        <p:txBody>
          <a:bodyPr/>
          <a:lstStyle/>
          <a:p>
            <a:pPr>
              <a:defRPr/>
            </a:pPr>
            <a:r>
              <a:rPr lang="en-US" dirty="0" smtClean="0"/>
              <a:t>Uncommon Ways to Express Triggers</a:t>
            </a:r>
            <a:endParaRPr lang="en-US" dirty="0"/>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51</a:t>
            </a:fld>
            <a:r>
              <a:rPr lang="en-US" altLang="zh-CN" sz="1200" dirty="0" smtClean="0">
                <a:solidFill>
                  <a:srgbClr val="000000"/>
                </a:solidFill>
                <a:latin typeface="SimSun" pitchFamily="2" charset="-122"/>
                <a:ea typeface="SimSun" pitchFamily="2" charset="-122"/>
                <a:cs typeface="Arial" charset="0"/>
              </a:rPr>
              <a:t> </a:t>
            </a:r>
          </a:p>
        </p:txBody>
      </p:sp>
      <p:sp>
        <p:nvSpPr>
          <p:cNvPr id="8" name="Content Placeholder 2"/>
          <p:cNvSpPr>
            <a:spLocks noGrp="1"/>
          </p:cNvSpPr>
          <p:nvPr>
            <p:ph idx="1"/>
          </p:nvPr>
        </p:nvSpPr>
        <p:spPr>
          <a:xfrm>
            <a:off x="224322" y="948862"/>
            <a:ext cx="8686800" cy="5680538"/>
          </a:xfrm>
        </p:spPr>
        <p:txBody>
          <a:bodyPr>
            <a:normAutofit/>
          </a:bodyPr>
          <a:lstStyle/>
          <a:p>
            <a:pPr>
              <a:lnSpc>
                <a:spcPct val="120000"/>
              </a:lnSpc>
              <a:defRPr/>
            </a:pPr>
            <a:r>
              <a:rPr lang="en-US" sz="2400" dirty="0" smtClean="0"/>
              <a:t>Non-verb and multi-word expression as triggers</a:t>
            </a:r>
          </a:p>
          <a:p>
            <a:pPr lvl="1">
              <a:lnSpc>
                <a:spcPct val="120000"/>
              </a:lnSpc>
              <a:defRPr/>
            </a:pPr>
            <a:r>
              <a:rPr lang="en-US" altLang="zh-CN" sz="2000" dirty="0">
                <a:cs typeface="Arial" pitchFamily="34" charset="0"/>
              </a:rPr>
              <a:t>his men </a:t>
            </a:r>
            <a:r>
              <a:rPr lang="en-US" altLang="zh-CN" sz="2000" dirty="0">
                <a:solidFill>
                  <a:srgbClr val="7030A0"/>
                </a:solidFill>
                <a:cs typeface="Arial" pitchFamily="34" charset="0"/>
              </a:rPr>
              <a:t>back</a:t>
            </a:r>
            <a:r>
              <a:rPr lang="en-US" altLang="zh-CN" sz="2000" dirty="0">
                <a:cs typeface="Arial" pitchFamily="34" charset="0"/>
              </a:rPr>
              <a:t> to their compound</a:t>
            </a:r>
            <a:endParaRPr lang="en-US" sz="2000" dirty="0" smtClean="0"/>
          </a:p>
          <a:p>
            <a:pPr>
              <a:lnSpc>
                <a:spcPct val="120000"/>
              </a:lnSpc>
              <a:defRPr/>
            </a:pPr>
            <a:r>
              <a:rPr lang="en-US" sz="2400" dirty="0" smtClean="0"/>
              <a:t>Knowledge scarcity - Long-tail</a:t>
            </a:r>
          </a:p>
          <a:p>
            <a:pPr lvl="1">
              <a:lnSpc>
                <a:spcPct val="120000"/>
              </a:lnSpc>
              <a:defRPr/>
            </a:pPr>
            <a:r>
              <a:rPr lang="en-US" altLang="zh-CN" sz="2000" dirty="0">
                <a:cs typeface="Arial" pitchFamily="34" charset="0"/>
              </a:rPr>
              <a:t>A suicide bomber </a:t>
            </a:r>
            <a:r>
              <a:rPr lang="en-US" altLang="zh-CN" sz="2000" dirty="0">
                <a:solidFill>
                  <a:srgbClr val="3333CC"/>
                </a:solidFill>
                <a:cs typeface="Arial" pitchFamily="34" charset="0"/>
              </a:rPr>
              <a:t>detonated</a:t>
            </a:r>
            <a:r>
              <a:rPr lang="en-US" altLang="zh-CN" sz="2000" dirty="0">
                <a:cs typeface="Arial" pitchFamily="34" charset="0"/>
              </a:rPr>
              <a:t> explosives at the entrance to a crowded</a:t>
            </a:r>
          </a:p>
          <a:p>
            <a:pPr lvl="1">
              <a:lnSpc>
                <a:spcPct val="120000"/>
              </a:lnSpc>
              <a:defRPr/>
            </a:pPr>
            <a:r>
              <a:rPr lang="en-US" altLang="zh-CN" sz="2000" dirty="0">
                <a:cs typeface="Arial" pitchFamily="34" charset="0"/>
              </a:rPr>
              <a:t>medical teams </a:t>
            </a:r>
            <a:r>
              <a:rPr lang="en-US" altLang="zh-CN" sz="2000" dirty="0">
                <a:solidFill>
                  <a:srgbClr val="3333CC"/>
                </a:solidFill>
                <a:cs typeface="Arial" pitchFamily="34" charset="0"/>
              </a:rPr>
              <a:t>carting</a:t>
            </a:r>
            <a:r>
              <a:rPr lang="en-US" altLang="zh-CN" sz="2000" dirty="0">
                <a:cs typeface="Arial" pitchFamily="34" charset="0"/>
              </a:rPr>
              <a:t> away dozens of wounded </a:t>
            </a:r>
            <a:r>
              <a:rPr lang="en-US" altLang="zh-CN" sz="2000" dirty="0" smtClean="0">
                <a:cs typeface="Arial" pitchFamily="34" charset="0"/>
              </a:rPr>
              <a:t>victims</a:t>
            </a:r>
            <a:endParaRPr lang="en-US" sz="2000" dirty="0" smtClean="0"/>
          </a:p>
          <a:p>
            <a:pPr lvl="1">
              <a:lnSpc>
                <a:spcPct val="120000"/>
              </a:lnSpc>
              <a:defRPr/>
            </a:pPr>
            <a:r>
              <a:rPr lang="en-US" sz="2000" dirty="0" smtClean="0"/>
              <a:t>Today </a:t>
            </a:r>
            <a:r>
              <a:rPr lang="en-US" sz="2000" dirty="0"/>
              <a:t>I </a:t>
            </a:r>
            <a:r>
              <a:rPr lang="en-US" sz="2000" b="1" dirty="0">
                <a:solidFill>
                  <a:srgbClr val="7030A0"/>
                </a:solidFill>
              </a:rPr>
              <a:t>was let go </a:t>
            </a:r>
            <a:r>
              <a:rPr lang="en-US" sz="2000" dirty="0"/>
              <a:t>from my job after working there for 4 1/2 years</a:t>
            </a:r>
            <a:r>
              <a:rPr lang="en-US" sz="2000" dirty="0" smtClean="0"/>
              <a:t>.</a:t>
            </a:r>
          </a:p>
          <a:p>
            <a:pPr lvl="1">
              <a:lnSpc>
                <a:spcPct val="120000"/>
              </a:lnSpc>
              <a:defRPr/>
            </a:pPr>
            <a:r>
              <a:rPr lang="en-US" sz="2000" dirty="0" smtClean="0"/>
              <a:t>This </a:t>
            </a:r>
            <a:r>
              <a:rPr lang="en-US" sz="2000" dirty="0"/>
              <a:t>morning in Michigan, a second straight night and into this morning, hundreds of people have been </a:t>
            </a:r>
            <a:r>
              <a:rPr lang="en-US" sz="2000" dirty="0" smtClean="0">
                <a:solidFill>
                  <a:srgbClr val="C00000"/>
                </a:solidFill>
              </a:rPr>
              <a:t>rioting</a:t>
            </a:r>
            <a:r>
              <a:rPr lang="en-US" sz="2000" dirty="0" smtClean="0"/>
              <a:t> </a:t>
            </a:r>
            <a:r>
              <a:rPr lang="en-US" sz="2000" dirty="0"/>
              <a:t>in Benton harbor</a:t>
            </a:r>
            <a:r>
              <a:rPr lang="en-US" sz="2000" dirty="0" smtClean="0"/>
              <a:t>.</a:t>
            </a:r>
          </a:p>
          <a:p>
            <a:pPr>
              <a:lnSpc>
                <a:spcPct val="120000"/>
              </a:lnSpc>
              <a:defRPr/>
            </a:pPr>
            <a:r>
              <a:rPr lang="en-US" dirty="0" smtClean="0"/>
              <a:t>Possible solutions</a:t>
            </a:r>
          </a:p>
          <a:p>
            <a:pPr lvl="1">
              <a:lnSpc>
                <a:spcPct val="120000"/>
              </a:lnSpc>
              <a:defRPr/>
            </a:pPr>
            <a:r>
              <a:rPr lang="en-US" dirty="0"/>
              <a:t>I</a:t>
            </a:r>
            <a:r>
              <a:rPr lang="en-US" dirty="0" smtClean="0"/>
              <a:t>ncrease coverage with </a:t>
            </a:r>
            <a:r>
              <a:rPr lang="en-US" dirty="0" err="1" smtClean="0"/>
              <a:t>FrameNet</a:t>
            </a:r>
            <a:r>
              <a:rPr lang="en-US" dirty="0" smtClean="0"/>
              <a:t>, </a:t>
            </a:r>
            <a:r>
              <a:rPr lang="en-US" dirty="0" err="1" smtClean="0"/>
              <a:t>Propbank</a:t>
            </a:r>
            <a:r>
              <a:rPr lang="en-US" dirty="0" smtClean="0"/>
              <a:t>, </a:t>
            </a:r>
            <a:r>
              <a:rPr lang="en-US" dirty="0" err="1" smtClean="0"/>
              <a:t>VerbNet</a:t>
            </a:r>
            <a:r>
              <a:rPr lang="en-US" dirty="0" smtClean="0"/>
              <a:t> </a:t>
            </a:r>
            <a:r>
              <a:rPr lang="en-US" dirty="0" err="1" smtClean="0"/>
              <a:t>etc</a:t>
            </a:r>
            <a:endParaRPr lang="en-US" dirty="0" smtClean="0"/>
          </a:p>
          <a:p>
            <a:pPr lvl="1">
              <a:lnSpc>
                <a:spcPct val="120000"/>
              </a:lnSpc>
              <a:defRPr/>
            </a:pPr>
            <a:r>
              <a:rPr lang="en-US" dirty="0" smtClean="0"/>
              <a:t>Joint trigger word and entity embedding learning</a:t>
            </a:r>
          </a:p>
          <a:p>
            <a:pPr>
              <a:lnSpc>
                <a:spcPct val="120000"/>
              </a:lnSpc>
              <a:defRPr/>
            </a:pPr>
            <a:endParaRPr lang="en-US" sz="2400" dirty="0" smtClean="0"/>
          </a:p>
          <a:p>
            <a:pPr>
              <a:lnSpc>
                <a:spcPct val="120000"/>
              </a:lnSpc>
              <a:defRPr/>
            </a:pPr>
            <a:endParaRPr lang="en-US" sz="2400" dirty="0" smtClean="0"/>
          </a:p>
        </p:txBody>
      </p:sp>
    </p:spTree>
    <p:extLst>
      <p:ext uri="{BB962C8B-B14F-4D97-AF65-F5344CB8AC3E}">
        <p14:creationId xmlns:p14="http://schemas.microsoft.com/office/powerpoint/2010/main" val="105062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2675"/>
          </a:xfrm>
        </p:spPr>
        <p:txBody>
          <a:bodyPr/>
          <a:lstStyle/>
          <a:p>
            <a:pPr>
              <a:defRPr/>
            </a:pPr>
            <a:r>
              <a:rPr lang="en-US" dirty="0" smtClean="0"/>
              <a:t>Uncommon Ways to Express Arguments</a:t>
            </a:r>
            <a:endParaRPr lang="en-US" dirty="0"/>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52</a:t>
            </a:fld>
            <a:r>
              <a:rPr lang="en-US" altLang="zh-CN" sz="1200" dirty="0" smtClean="0">
                <a:solidFill>
                  <a:srgbClr val="000000"/>
                </a:solidFill>
                <a:latin typeface="SimSun" pitchFamily="2" charset="-122"/>
                <a:ea typeface="SimSun" pitchFamily="2" charset="-122"/>
                <a:cs typeface="Arial" charset="0"/>
              </a:rPr>
              <a:t> </a:t>
            </a:r>
          </a:p>
        </p:txBody>
      </p:sp>
      <p:sp>
        <p:nvSpPr>
          <p:cNvPr id="8" name="Content Placeholder 2"/>
          <p:cNvSpPr>
            <a:spLocks noGrp="1"/>
          </p:cNvSpPr>
          <p:nvPr>
            <p:ph idx="1"/>
          </p:nvPr>
        </p:nvSpPr>
        <p:spPr>
          <a:xfrm>
            <a:off x="224322" y="948862"/>
            <a:ext cx="8686800" cy="5680538"/>
          </a:xfrm>
        </p:spPr>
        <p:txBody>
          <a:bodyPr>
            <a:normAutofit fontScale="92500"/>
          </a:bodyPr>
          <a:lstStyle/>
          <a:p>
            <a:pPr>
              <a:spcBef>
                <a:spcPts val="300"/>
              </a:spcBef>
              <a:spcAft>
                <a:spcPts val="300"/>
              </a:spcAft>
            </a:pPr>
            <a:r>
              <a:rPr lang="en-US" dirty="0"/>
              <a:t>We've seen in the past in Bosnia for example, you held elections and all of the old ethnic </a:t>
            </a:r>
            <a:r>
              <a:rPr lang="en-US" dirty="0">
                <a:solidFill>
                  <a:srgbClr val="C00000"/>
                </a:solidFill>
              </a:rPr>
              <a:t>thugs [</a:t>
            </a:r>
            <a:r>
              <a:rPr lang="en-US" dirty="0" err="1">
                <a:solidFill>
                  <a:srgbClr val="C00000"/>
                </a:solidFill>
              </a:rPr>
              <a:t>election_person</a:t>
            </a:r>
            <a:r>
              <a:rPr lang="en-US" dirty="0">
                <a:solidFill>
                  <a:srgbClr val="C00000"/>
                </a:solidFill>
              </a:rPr>
              <a:t>] </a:t>
            </a:r>
            <a:r>
              <a:rPr lang="en-US" dirty="0"/>
              <a:t>get into power because they have organization and they have money and they stop the process of genuine building of democracy.</a:t>
            </a:r>
          </a:p>
          <a:p>
            <a:pPr>
              <a:spcBef>
                <a:spcPts val="300"/>
              </a:spcBef>
              <a:spcAft>
                <a:spcPts val="300"/>
              </a:spcAft>
            </a:pPr>
            <a:r>
              <a:rPr lang="en-US" dirty="0" smtClean="0"/>
              <a:t>I </a:t>
            </a:r>
            <a:r>
              <a:rPr lang="en-US" dirty="0"/>
              <a:t>was born </a:t>
            </a:r>
            <a:r>
              <a:rPr lang="en-US" dirty="0">
                <a:solidFill>
                  <a:srgbClr val="C00000"/>
                </a:solidFill>
              </a:rPr>
              <a:t>four years too late to have slept with JFK [</a:t>
            </a:r>
            <a:r>
              <a:rPr lang="en-US" dirty="0" err="1">
                <a:solidFill>
                  <a:srgbClr val="C00000"/>
                </a:solidFill>
              </a:rPr>
              <a:t>born_time</a:t>
            </a:r>
            <a:r>
              <a:rPr lang="en-US" dirty="0">
                <a:solidFill>
                  <a:srgbClr val="C00000"/>
                </a:solidFill>
              </a:rPr>
              <a:t>]</a:t>
            </a:r>
            <a:r>
              <a:rPr lang="en-US" dirty="0"/>
              <a:t>?</a:t>
            </a:r>
          </a:p>
          <a:p>
            <a:pPr>
              <a:spcBef>
                <a:spcPts val="300"/>
              </a:spcBef>
              <a:spcAft>
                <a:spcPts val="300"/>
              </a:spcAft>
            </a:pPr>
            <a:r>
              <a:rPr lang="en-US" dirty="0"/>
              <a:t>He called the case and I'm quoting now, a judge's worst nightmare, but he noted that Maryland Parole Boards and the facility where Michael Serious was held, the institution made what the judge called the final decision on whether to release </a:t>
            </a:r>
            <a:r>
              <a:rPr lang="en-US" dirty="0">
                <a:solidFill>
                  <a:srgbClr val="C00000"/>
                </a:solidFill>
              </a:rPr>
              <a:t>serious [release-</a:t>
            </a:r>
            <a:r>
              <a:rPr lang="en-US" dirty="0" err="1">
                <a:solidFill>
                  <a:srgbClr val="C00000"/>
                </a:solidFill>
              </a:rPr>
              <a:t>parole_person</a:t>
            </a:r>
            <a:r>
              <a:rPr lang="en-US" dirty="0">
                <a:solidFill>
                  <a:srgbClr val="C00000"/>
                </a:solidFill>
              </a:rPr>
              <a:t>]</a:t>
            </a:r>
            <a:r>
              <a:rPr lang="en-US" dirty="0"/>
              <a:t>. </a:t>
            </a:r>
          </a:p>
          <a:p>
            <a:pPr>
              <a:spcBef>
                <a:spcPts val="300"/>
              </a:spcBef>
              <a:spcAft>
                <a:spcPts val="300"/>
              </a:spcAft>
            </a:pPr>
            <a:r>
              <a:rPr lang="en-US" dirty="0"/>
              <a:t>Last week Williamson, a mother of four, was found stabbed to death at a</a:t>
            </a:r>
            <a:r>
              <a:rPr lang="en-US" dirty="0">
                <a:solidFill>
                  <a:srgbClr val="C00000"/>
                </a:solidFill>
              </a:rPr>
              <a:t> condominium [</a:t>
            </a:r>
            <a:r>
              <a:rPr lang="en-US" dirty="0" err="1">
                <a:solidFill>
                  <a:srgbClr val="C00000"/>
                </a:solidFill>
              </a:rPr>
              <a:t>die_place</a:t>
            </a:r>
            <a:r>
              <a:rPr lang="en-US" dirty="0">
                <a:solidFill>
                  <a:srgbClr val="C00000"/>
                </a:solidFill>
              </a:rPr>
              <a:t>]</a:t>
            </a:r>
            <a:r>
              <a:rPr lang="en-US" dirty="0"/>
              <a:t> in Greenbelt, Maryland. </a:t>
            </a:r>
          </a:p>
          <a:p>
            <a:pPr>
              <a:spcBef>
                <a:spcPts val="300"/>
              </a:spcBef>
              <a:spcAft>
                <a:spcPts val="300"/>
              </a:spcAft>
            </a:pPr>
            <a:r>
              <a:rPr lang="en-US" dirty="0"/>
              <a:t>A source tell US Enron is considering suing its own investment bankers for </a:t>
            </a:r>
            <a:r>
              <a:rPr lang="en-US" dirty="0">
                <a:solidFill>
                  <a:srgbClr val="C00000"/>
                </a:solidFill>
              </a:rPr>
              <a:t>giving it bad financial advice [</a:t>
            </a:r>
            <a:r>
              <a:rPr lang="en-US" dirty="0" err="1">
                <a:solidFill>
                  <a:srgbClr val="C00000"/>
                </a:solidFill>
              </a:rPr>
              <a:t>Sue_crime</a:t>
            </a:r>
            <a:r>
              <a:rPr lang="en-US" dirty="0">
                <a:solidFill>
                  <a:srgbClr val="C00000"/>
                </a:solidFill>
              </a:rPr>
              <a:t>]</a:t>
            </a:r>
            <a:r>
              <a:rPr lang="en-US" dirty="0"/>
              <a:t>. </a:t>
            </a:r>
          </a:p>
        </p:txBody>
      </p:sp>
    </p:spTree>
    <p:extLst>
      <p:ext uri="{BB962C8B-B14F-4D97-AF65-F5344CB8AC3E}">
        <p14:creationId xmlns:p14="http://schemas.microsoft.com/office/powerpoint/2010/main" val="416093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448800" cy="1082675"/>
          </a:xfrm>
        </p:spPr>
        <p:txBody>
          <a:bodyPr/>
          <a:lstStyle/>
          <a:p>
            <a:pPr>
              <a:defRPr/>
            </a:pPr>
            <a:r>
              <a:rPr lang="en-US" sz="2800" smtClean="0"/>
              <a:t>Need more </a:t>
            </a:r>
            <a:r>
              <a:rPr lang="en-US" sz="2800" dirty="0" smtClean="0"/>
              <a:t>joint inference between trigger and arguments</a:t>
            </a:r>
            <a:endParaRPr lang="en-US" sz="2800" dirty="0"/>
          </a:p>
        </p:txBody>
      </p:sp>
      <p:sp>
        <p:nvSpPr>
          <p:cNvPr id="9220" name="Slide Number Placeholder 3"/>
          <p:cNvSpPr>
            <a:spLocks noGrp="1"/>
          </p:cNvSpPr>
          <p:nvPr>
            <p:ph type="sldNum" sz="quarter" idx="4294967295"/>
          </p:nvPr>
        </p:nvSpPr>
        <p:spPr bwMode="auto">
          <a:xfrm>
            <a:off x="8207375" y="6569075"/>
            <a:ext cx="9366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ACD6F423-CF64-44CA-8D30-0E533F4AF26F}" type="slidenum">
              <a:rPr lang="zh-CN" altLang="en-US" sz="1400" smtClean="0">
                <a:solidFill>
                  <a:srgbClr val="000000"/>
                </a:solidFill>
                <a:ea typeface="SimSun" pitchFamily="2" charset="-122"/>
              </a:rPr>
              <a:pPr eaLnBrk="1" hangingPunct="1"/>
              <a:t>53</a:t>
            </a:fld>
            <a:r>
              <a:rPr lang="en-US" altLang="zh-CN" sz="1200" dirty="0" smtClean="0">
                <a:solidFill>
                  <a:srgbClr val="000000"/>
                </a:solidFill>
                <a:latin typeface="SimSun" pitchFamily="2" charset="-122"/>
                <a:ea typeface="SimSun" pitchFamily="2" charset="-122"/>
                <a:cs typeface="Arial" charset="0"/>
              </a:rPr>
              <a:t> </a:t>
            </a:r>
          </a:p>
        </p:txBody>
      </p:sp>
      <p:sp>
        <p:nvSpPr>
          <p:cNvPr id="8" name="Content Placeholder 2"/>
          <p:cNvSpPr>
            <a:spLocks noGrp="1"/>
          </p:cNvSpPr>
          <p:nvPr>
            <p:ph idx="1"/>
          </p:nvPr>
        </p:nvSpPr>
        <p:spPr>
          <a:xfrm>
            <a:off x="224322" y="1219200"/>
            <a:ext cx="8686800" cy="5410200"/>
          </a:xfrm>
        </p:spPr>
        <p:txBody>
          <a:bodyPr>
            <a:normAutofit/>
          </a:bodyPr>
          <a:lstStyle/>
          <a:p>
            <a:pPr>
              <a:lnSpc>
                <a:spcPct val="120000"/>
              </a:lnSpc>
              <a:defRPr/>
            </a:pPr>
            <a:r>
              <a:rPr lang="en-US" dirty="0" smtClean="0"/>
              <a:t>I </a:t>
            </a:r>
            <a:r>
              <a:rPr lang="en-US" dirty="0"/>
              <a:t>didn't want to </a:t>
            </a:r>
            <a:r>
              <a:rPr lang="en-US" b="1" dirty="0">
                <a:solidFill>
                  <a:srgbClr val="7030A0"/>
                </a:solidFill>
              </a:rPr>
              <a:t>hurt</a:t>
            </a:r>
            <a:r>
              <a:rPr lang="en-US" dirty="0"/>
              <a:t> him </a:t>
            </a:r>
            <a:r>
              <a:rPr lang="en-US" dirty="0" smtClean="0"/>
              <a:t>. I </a:t>
            </a:r>
            <a:r>
              <a:rPr lang="en-US" dirty="0"/>
              <a:t>miss </a:t>
            </a:r>
            <a:r>
              <a:rPr lang="en-US" dirty="0" smtClean="0"/>
              <a:t>him </a:t>
            </a:r>
            <a:r>
              <a:rPr lang="en-US" dirty="0"/>
              <a:t>to </a:t>
            </a:r>
            <a:r>
              <a:rPr lang="en-US" b="1" dirty="0">
                <a:solidFill>
                  <a:srgbClr val="7030A0"/>
                </a:solidFill>
              </a:rPr>
              <a:t>death</a:t>
            </a:r>
            <a:r>
              <a:rPr lang="en-US" dirty="0" smtClean="0"/>
              <a:t>.</a:t>
            </a:r>
          </a:p>
          <a:p>
            <a:pPr>
              <a:lnSpc>
                <a:spcPct val="120000"/>
              </a:lnSpc>
              <a:defRPr/>
            </a:pPr>
            <a:r>
              <a:rPr lang="en-US" dirty="0" smtClean="0"/>
              <a:t>I </a:t>
            </a:r>
            <a:r>
              <a:rPr lang="en-US" b="1" dirty="0" smtClean="0">
                <a:solidFill>
                  <a:srgbClr val="7030A0"/>
                </a:solidFill>
              </a:rPr>
              <a:t>threw</a:t>
            </a:r>
            <a:r>
              <a:rPr lang="en-US" dirty="0" smtClean="0"/>
              <a:t> stone out of the window. vs. I </a:t>
            </a:r>
            <a:r>
              <a:rPr lang="en-US" b="1" dirty="0" smtClean="0">
                <a:solidFill>
                  <a:srgbClr val="7030A0"/>
                </a:solidFill>
              </a:rPr>
              <a:t>threw</a:t>
            </a:r>
            <a:r>
              <a:rPr lang="en-US" dirty="0" smtClean="0"/>
              <a:t> him out of the window.</a:t>
            </a:r>
          </a:p>
          <a:p>
            <a:pPr>
              <a:lnSpc>
                <a:spcPct val="120000"/>
              </a:lnSpc>
              <a:defRPr/>
            </a:pPr>
            <a:r>
              <a:rPr lang="en-US" dirty="0" smtClean="0"/>
              <a:t>Ellison </a:t>
            </a:r>
            <a:r>
              <a:rPr lang="en-US" dirty="0"/>
              <a:t>to spend $10.3 billion to </a:t>
            </a:r>
            <a:r>
              <a:rPr lang="en-US" b="1" dirty="0" smtClean="0">
                <a:solidFill>
                  <a:srgbClr val="7030A0"/>
                </a:solidFill>
              </a:rPr>
              <a:t>get</a:t>
            </a:r>
            <a:r>
              <a:rPr lang="en-US" dirty="0" smtClean="0"/>
              <a:t> </a:t>
            </a:r>
            <a:r>
              <a:rPr lang="en-US" dirty="0"/>
              <a:t>his </a:t>
            </a:r>
            <a:r>
              <a:rPr lang="en-US" dirty="0" smtClean="0"/>
              <a:t>company. </a:t>
            </a:r>
          </a:p>
          <a:p>
            <a:pPr>
              <a:lnSpc>
                <a:spcPct val="120000"/>
              </a:lnSpc>
              <a:defRPr/>
            </a:pPr>
            <a:r>
              <a:rPr lang="en-US" dirty="0"/>
              <a:t>Airlines are </a:t>
            </a:r>
            <a:r>
              <a:rPr lang="en-US" dirty="0">
                <a:solidFill>
                  <a:srgbClr val="7030A0"/>
                </a:solidFill>
              </a:rPr>
              <a:t>getting [transport]</a:t>
            </a:r>
            <a:r>
              <a:rPr lang="en-US" dirty="0"/>
              <a:t> flyers to destinations </a:t>
            </a:r>
            <a:r>
              <a:rPr lang="en-US" dirty="0" err="1"/>
              <a:t>ontime</a:t>
            </a:r>
            <a:r>
              <a:rPr lang="en-US" dirty="0"/>
              <a:t> more often. </a:t>
            </a:r>
            <a:endParaRPr lang="en-US" dirty="0" smtClean="0"/>
          </a:p>
          <a:p>
            <a:pPr>
              <a:lnSpc>
                <a:spcPct val="120000"/>
              </a:lnSpc>
              <a:defRPr/>
            </a:pPr>
            <a:r>
              <a:rPr lang="en-US" dirty="0"/>
              <a:t>We believe that the likelihood of them </a:t>
            </a:r>
            <a:r>
              <a:rPr lang="en-US" b="1" dirty="0">
                <a:solidFill>
                  <a:srgbClr val="7030A0"/>
                </a:solidFill>
              </a:rPr>
              <a:t>using</a:t>
            </a:r>
            <a:r>
              <a:rPr lang="en-US" dirty="0"/>
              <a:t> those weapons goes </a:t>
            </a:r>
            <a:r>
              <a:rPr lang="en-US" dirty="0" smtClean="0"/>
              <a:t>up.</a:t>
            </a:r>
          </a:p>
          <a:p>
            <a:pPr>
              <a:lnSpc>
                <a:spcPct val="120000"/>
              </a:lnSpc>
              <a:defRPr/>
            </a:pPr>
            <a:r>
              <a:rPr lang="en-US" altLang="zh-CN" dirty="0" smtClean="0">
                <a:cs typeface="Arial" pitchFamily="34" charset="0"/>
              </a:rPr>
              <a:t>Fifteen </a:t>
            </a:r>
            <a:r>
              <a:rPr lang="en-US" altLang="zh-CN" dirty="0">
                <a:cs typeface="Arial" pitchFamily="34" charset="0"/>
              </a:rPr>
              <a:t>people were killed and more than </a:t>
            </a:r>
            <a:r>
              <a:rPr lang="en-US" altLang="zh-CN" dirty="0">
                <a:solidFill>
                  <a:srgbClr val="3333CC"/>
                </a:solidFill>
                <a:cs typeface="Arial" pitchFamily="34" charset="0"/>
              </a:rPr>
              <a:t>30</a:t>
            </a:r>
            <a:r>
              <a:rPr lang="en-US" altLang="zh-CN" dirty="0">
                <a:cs typeface="Arial" pitchFamily="34" charset="0"/>
              </a:rPr>
              <a:t> wounded Wednesday as a suicide </a:t>
            </a:r>
            <a:r>
              <a:rPr lang="en-US" altLang="zh-CN" dirty="0">
                <a:solidFill>
                  <a:srgbClr val="3333CC"/>
                </a:solidFill>
                <a:cs typeface="Arial" pitchFamily="34" charset="0"/>
              </a:rPr>
              <a:t>bomber</a:t>
            </a:r>
            <a:r>
              <a:rPr lang="en-US" altLang="zh-CN" dirty="0">
                <a:cs typeface="Arial" pitchFamily="34" charset="0"/>
              </a:rPr>
              <a:t> blew </a:t>
            </a:r>
            <a:r>
              <a:rPr lang="en-US" altLang="zh-CN" dirty="0">
                <a:solidFill>
                  <a:srgbClr val="3333CC"/>
                </a:solidFill>
                <a:cs typeface="Arial" pitchFamily="34" charset="0"/>
              </a:rPr>
              <a:t>himself</a:t>
            </a:r>
            <a:r>
              <a:rPr lang="en-US" altLang="zh-CN" dirty="0">
                <a:cs typeface="Arial" pitchFamily="34" charset="0"/>
              </a:rPr>
              <a:t> up on a student bus in the northern </a:t>
            </a:r>
            <a:r>
              <a:rPr lang="en-US" altLang="zh-CN" dirty="0">
                <a:solidFill>
                  <a:srgbClr val="3333CC"/>
                </a:solidFill>
                <a:cs typeface="Arial" pitchFamily="34" charset="0"/>
              </a:rPr>
              <a:t>town</a:t>
            </a:r>
            <a:r>
              <a:rPr lang="en-US" altLang="zh-CN" dirty="0">
                <a:cs typeface="Arial" pitchFamily="34" charset="0"/>
              </a:rPr>
              <a:t> of </a:t>
            </a:r>
            <a:r>
              <a:rPr lang="en-US" altLang="zh-CN" dirty="0" smtClean="0">
                <a:cs typeface="Arial" pitchFamily="34" charset="0"/>
              </a:rPr>
              <a:t>Haifa</a:t>
            </a:r>
            <a:endParaRPr lang="en-US" dirty="0" smtClean="0"/>
          </a:p>
          <a:p>
            <a:pPr>
              <a:lnSpc>
                <a:spcPct val="120000"/>
              </a:lnSpc>
              <a:defRPr/>
            </a:pPr>
            <a:endParaRPr lang="en-US" sz="2400" dirty="0" smtClean="0"/>
          </a:p>
        </p:txBody>
      </p:sp>
    </p:spTree>
    <p:extLst>
      <p:ext uri="{BB962C8B-B14F-4D97-AF65-F5344CB8AC3E}">
        <p14:creationId xmlns:p14="http://schemas.microsoft.com/office/powerpoint/2010/main" val="248298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灯片编号占位符 5"/>
          <p:cNvSpPr txBox="1">
            <a:spLocks noGrp="1"/>
          </p:cNvSpPr>
          <p:nvPr/>
        </p:nvSpPr>
        <p:spPr bwMode="auto">
          <a:xfrm>
            <a:off x="8207375" y="6569075"/>
            <a:ext cx="936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170981"/>
              </a:buClr>
              <a:buSzPct val="80000"/>
              <a:buFont typeface="Wingdings" pitchFamily="2" charset="2"/>
              <a:buChar char="§"/>
              <a:defRPr sz="2400">
                <a:solidFill>
                  <a:schemeClr val="tx1"/>
                </a:solidFill>
                <a:latin typeface="Calibri" pitchFamily="34" charset="0"/>
                <a:ea typeface="ＭＳ Ｐゴシック" pitchFamily="34" charset="-128"/>
              </a:defRPr>
            </a:lvl1pPr>
            <a:lvl2pPr marL="742950" indent="-285750">
              <a:spcBef>
                <a:spcPct val="20000"/>
              </a:spcBef>
              <a:buClr>
                <a:srgbClr val="FF6600"/>
              </a:buClr>
              <a:buSzPct val="80000"/>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SzPct val="80000"/>
              <a:buFont typeface="Wingdings" pitchFamily="2" charset="2"/>
              <a:buChar char="§"/>
              <a:defRPr sz="2000">
                <a:solidFill>
                  <a:srgbClr val="120761"/>
                </a:solidFill>
                <a:latin typeface="Calibri" pitchFamily="34" charset="0"/>
                <a:ea typeface="ＭＳ Ｐゴシック" pitchFamily="34" charset="-128"/>
              </a:defRPr>
            </a:lvl3pPr>
            <a:lvl4pPr marL="1600200" indent="-228600">
              <a:spcBef>
                <a:spcPct val="20000"/>
              </a:spcBef>
              <a:buClr>
                <a:srgbClr val="00CC00"/>
              </a:buClr>
              <a:buSzPct val="80000"/>
              <a:buFont typeface="Wingdings" pitchFamily="2" charset="2"/>
              <a:buChar char="§"/>
              <a:defRPr sz="2000">
                <a:solidFill>
                  <a:schemeClr val="tx1"/>
                </a:solidFill>
                <a:latin typeface="Calibri" pitchFamily="34" charset="0"/>
                <a:ea typeface="ＭＳ Ｐゴシック" pitchFamily="34" charset="-128"/>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fontAlgn="base">
              <a:spcBef>
                <a:spcPct val="0"/>
              </a:spcBef>
              <a:spcAft>
                <a:spcPct val="0"/>
              </a:spcAft>
              <a:buClrTx/>
              <a:buSzTx/>
              <a:buFontTx/>
              <a:buNone/>
            </a:pPr>
            <a:fld id="{E55585EB-7516-4D09-A121-E71B52FD06FF}" type="slidenum">
              <a:rPr lang="zh-CN" altLang="en-US" sz="1400" b="1">
                <a:solidFill>
                  <a:prstClr val="black"/>
                </a:solidFill>
                <a:ea typeface="宋体" pitchFamily="2" charset="-122"/>
                <a:cs typeface="Arial" charset="0"/>
              </a:rPr>
              <a:pPr algn="r" fontAlgn="base">
                <a:spcBef>
                  <a:spcPct val="0"/>
                </a:spcBef>
                <a:spcAft>
                  <a:spcPct val="0"/>
                </a:spcAft>
                <a:buClrTx/>
                <a:buSzTx/>
                <a:buFontTx/>
                <a:buNone/>
              </a:pPr>
              <a:t>54</a:t>
            </a:fld>
            <a:r>
              <a:rPr lang="en-US" altLang="zh-CN" sz="1200" b="1" dirty="0">
                <a:solidFill>
                  <a:prstClr val="black"/>
                </a:solidFill>
                <a:latin typeface="宋体" pitchFamily="2" charset="-122"/>
                <a:ea typeface="宋体" pitchFamily="2" charset="-122"/>
                <a:cs typeface="Arial" pitchFamily="34" charset="0"/>
              </a:rPr>
              <a:t> </a:t>
            </a:r>
          </a:p>
        </p:txBody>
      </p:sp>
      <p:sp>
        <p:nvSpPr>
          <p:cNvPr id="10244" name="Content Placeholder 2"/>
          <p:cNvSpPr>
            <a:spLocks noGrp="1"/>
          </p:cNvSpPr>
          <p:nvPr>
            <p:ph idx="4294967295"/>
          </p:nvPr>
        </p:nvSpPr>
        <p:spPr>
          <a:xfrm>
            <a:off x="381000" y="974725"/>
            <a:ext cx="8610600" cy="5426075"/>
          </a:xfrm>
          <a:prstGeom prst="rect">
            <a:avLst/>
          </a:prstGeom>
        </p:spPr>
        <p:txBody>
          <a:bodyPr>
            <a:normAutofit fontScale="92500" lnSpcReduction="10000"/>
          </a:bodyPr>
          <a:lstStyle/>
          <a:p>
            <a:pPr>
              <a:spcBef>
                <a:spcPts val="300"/>
              </a:spcBef>
              <a:spcAft>
                <a:spcPts val="300"/>
              </a:spcAft>
            </a:pPr>
            <a:r>
              <a:rPr lang="en-US" sz="2000" dirty="0" smtClean="0"/>
              <a:t>I </a:t>
            </a:r>
            <a:r>
              <a:rPr lang="en-US" sz="2000" dirty="0"/>
              <a:t>want to </a:t>
            </a:r>
            <a:r>
              <a:rPr lang="en-US" sz="2000" dirty="0">
                <a:solidFill>
                  <a:srgbClr val="C00000"/>
                </a:solidFill>
              </a:rPr>
              <a:t>take [transport]</a:t>
            </a:r>
            <a:r>
              <a:rPr lang="en-US" sz="2000" dirty="0"/>
              <a:t> this opportunity to stand behind the Mimi and proclaim my solidarity. </a:t>
            </a:r>
          </a:p>
          <a:p>
            <a:pPr>
              <a:spcBef>
                <a:spcPts val="300"/>
              </a:spcBef>
              <a:spcAft>
                <a:spcPts val="300"/>
              </a:spcAft>
            </a:pPr>
            <a:r>
              <a:rPr lang="en-US" sz="2000" dirty="0" smtClean="0"/>
              <a:t>He's </a:t>
            </a:r>
            <a:r>
              <a:rPr lang="en-US" sz="2000" dirty="0">
                <a:solidFill>
                  <a:srgbClr val="C00000"/>
                </a:solidFill>
              </a:rPr>
              <a:t>left [transport] </a:t>
            </a:r>
            <a:r>
              <a:rPr lang="en-US" sz="2000" dirty="0"/>
              <a:t>a lot on the table. </a:t>
            </a:r>
          </a:p>
          <a:p>
            <a:pPr>
              <a:spcBef>
                <a:spcPts val="300"/>
              </a:spcBef>
              <a:spcAft>
                <a:spcPts val="300"/>
              </a:spcAft>
            </a:pPr>
            <a:r>
              <a:rPr lang="en-US" sz="2000" dirty="0" smtClean="0"/>
              <a:t>Stewart </a:t>
            </a:r>
            <a:r>
              <a:rPr lang="en-US" sz="2000" dirty="0"/>
              <a:t>has found the road to fortune wherever she has </a:t>
            </a:r>
            <a:r>
              <a:rPr lang="en-US" sz="2000" dirty="0">
                <a:solidFill>
                  <a:srgbClr val="C00000"/>
                </a:solidFill>
              </a:rPr>
              <a:t>traveled [transport].</a:t>
            </a:r>
            <a:r>
              <a:rPr lang="en-US" sz="2000" dirty="0"/>
              <a:t> </a:t>
            </a:r>
          </a:p>
          <a:p>
            <a:pPr>
              <a:spcBef>
                <a:spcPts val="300"/>
              </a:spcBef>
              <a:spcAft>
                <a:spcPts val="300"/>
              </a:spcAft>
            </a:pPr>
            <a:r>
              <a:rPr lang="en-US" sz="2000" dirty="0"/>
              <a:t>And it's hard to win back that sort of brand equity that she's </a:t>
            </a:r>
            <a:r>
              <a:rPr lang="en-US" sz="2000" dirty="0">
                <a:solidFill>
                  <a:srgbClr val="C00000"/>
                </a:solidFill>
              </a:rPr>
              <a:t>lost [end-position</a:t>
            </a:r>
            <a:r>
              <a:rPr lang="en-US" sz="2000" dirty="0" smtClean="0">
                <a:solidFill>
                  <a:srgbClr val="C00000"/>
                </a:solidFill>
              </a:rPr>
              <a:t>]</a:t>
            </a:r>
            <a:r>
              <a:rPr lang="en-US" sz="2000" dirty="0" smtClean="0"/>
              <a:t>.</a:t>
            </a:r>
          </a:p>
          <a:p>
            <a:pPr>
              <a:spcBef>
                <a:spcPts val="300"/>
              </a:spcBef>
              <a:spcAft>
                <a:spcPts val="300"/>
              </a:spcAft>
            </a:pPr>
            <a:r>
              <a:rPr lang="en-US" sz="2000" dirty="0"/>
              <a:t>Still </a:t>
            </a:r>
            <a:r>
              <a:rPr lang="en-US" sz="2000" dirty="0">
                <a:solidFill>
                  <a:srgbClr val="C00000"/>
                </a:solidFill>
              </a:rPr>
              <a:t>hurts [attack] </a:t>
            </a:r>
            <a:r>
              <a:rPr lang="en-US" sz="2000" dirty="0"/>
              <a:t>me to read this. </a:t>
            </a:r>
          </a:p>
          <a:p>
            <a:pPr>
              <a:spcBef>
                <a:spcPts val="300"/>
              </a:spcBef>
              <a:spcAft>
                <a:spcPts val="300"/>
              </a:spcAft>
            </a:pPr>
            <a:r>
              <a:rPr lang="en-US" sz="2000" dirty="0"/>
              <a:t>We happen to be at a very nice spot by the beach where this is a chance for people to </a:t>
            </a:r>
            <a:r>
              <a:rPr lang="en-US" sz="2000" dirty="0">
                <a:solidFill>
                  <a:srgbClr val="C00000"/>
                </a:solidFill>
              </a:rPr>
              <a:t>get [transport] </a:t>
            </a:r>
            <a:r>
              <a:rPr lang="en-US" sz="2000" dirty="0"/>
              <a:t>away from CNN coverage, everything, and kind of relax .</a:t>
            </a:r>
          </a:p>
          <a:p>
            <a:pPr>
              <a:spcBef>
                <a:spcPts val="300"/>
              </a:spcBef>
              <a:spcAft>
                <a:spcPts val="300"/>
              </a:spcAft>
            </a:pPr>
            <a:r>
              <a:rPr lang="en-US" sz="2000" dirty="0"/>
              <a:t>He bought the machinery, </a:t>
            </a:r>
            <a:r>
              <a:rPr lang="en-US" sz="2000" dirty="0">
                <a:solidFill>
                  <a:srgbClr val="C00000"/>
                </a:solidFill>
              </a:rPr>
              <a:t>moved [transport] </a:t>
            </a:r>
            <a:r>
              <a:rPr lang="en-US" sz="2000" dirty="0"/>
              <a:t>to a new factory, rehired some of the old workers and started heritage programs</a:t>
            </a:r>
            <a:r>
              <a:rPr lang="en-US" sz="2000" dirty="0" smtClean="0"/>
              <a:t>.</a:t>
            </a:r>
          </a:p>
          <a:p>
            <a:pPr>
              <a:spcBef>
                <a:spcPts val="300"/>
              </a:spcBef>
              <a:spcAft>
                <a:spcPts val="300"/>
              </a:spcAft>
            </a:pPr>
            <a:r>
              <a:rPr lang="en-US" sz="2000" dirty="0" smtClean="0"/>
              <a:t>Blasphemy </a:t>
            </a:r>
            <a:r>
              <a:rPr lang="en-US" sz="2000" dirty="0"/>
              <a:t>is punishable by </a:t>
            </a:r>
            <a:r>
              <a:rPr lang="en-US" sz="2000" dirty="0">
                <a:solidFill>
                  <a:srgbClr val="C00000"/>
                </a:solidFill>
              </a:rPr>
              <a:t>death [die </a:t>
            </a:r>
            <a:r>
              <a:rPr lang="en-US" sz="2000" dirty="0">
                <a:solidFill>
                  <a:srgbClr val="C00000"/>
                </a:solidFill>
                <a:sym typeface="Wingdings" pitchFamily="2" charset="2"/>
              </a:rPr>
              <a:t> execute]</a:t>
            </a:r>
            <a:r>
              <a:rPr lang="en-US" sz="2000" dirty="0">
                <a:solidFill>
                  <a:srgbClr val="C00000"/>
                </a:solidFill>
              </a:rPr>
              <a:t> </a:t>
            </a:r>
            <a:r>
              <a:rPr lang="en-US" sz="2000" dirty="0"/>
              <a:t>under the Pakistan Penal Code. </a:t>
            </a:r>
          </a:p>
          <a:p>
            <a:pPr>
              <a:spcBef>
                <a:spcPts val="300"/>
              </a:spcBef>
              <a:spcAft>
                <a:spcPts val="300"/>
              </a:spcAft>
            </a:pPr>
            <a:r>
              <a:rPr lang="en-US" sz="2000" dirty="0" smtClean="0"/>
              <a:t>Possible Solutions</a:t>
            </a:r>
          </a:p>
          <a:p>
            <a:pPr lvl="1">
              <a:spcBef>
                <a:spcPts val="300"/>
              </a:spcBef>
              <a:spcAft>
                <a:spcPts val="300"/>
              </a:spcAft>
            </a:pPr>
            <a:r>
              <a:rPr lang="en-US" sz="1800" dirty="0" smtClean="0"/>
              <a:t>Joint inference between argument labeling and trigger labeling</a:t>
            </a:r>
          </a:p>
          <a:p>
            <a:pPr lvl="1">
              <a:spcBef>
                <a:spcPts val="300"/>
              </a:spcBef>
              <a:spcAft>
                <a:spcPts val="300"/>
              </a:spcAft>
            </a:pPr>
            <a:r>
              <a:rPr lang="en-US" sz="1800" dirty="0" smtClean="0"/>
              <a:t>Apply metaphor detection?</a:t>
            </a:r>
            <a:endParaRPr lang="en-US" sz="1800" dirty="0"/>
          </a:p>
        </p:txBody>
      </p:sp>
      <p:sp>
        <p:nvSpPr>
          <p:cNvPr id="6" name="Rectangle 1"/>
          <p:cNvSpPr txBox="1">
            <a:spLocks noChangeArrowheads="1"/>
          </p:cNvSpPr>
          <p:nvPr/>
        </p:nvSpPr>
        <p:spPr>
          <a:xfrm>
            <a:off x="12700" y="0"/>
            <a:ext cx="9175460" cy="1141413"/>
          </a:xfrm>
          <a:prstGeom prst="rect">
            <a:avLst/>
          </a:prstGeom>
        </p:spPr>
        <p:txBody>
          <a:bodyPr lIns="0" tIns="0" rIns="0" bIns="0"/>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gn="ctr" eaLnBrk="1" hangingPunct="1">
              <a:defRPr/>
            </a:pPr>
            <a:r>
              <a:rPr lang="en-US" altLang="zh-CN" dirty="0" smtClean="0">
                <a:sym typeface="Tahoma" pitchFamily="34" charset="0"/>
              </a:rPr>
              <a:t>More Trigger Spurious and Classification Errors</a:t>
            </a:r>
          </a:p>
        </p:txBody>
      </p:sp>
    </p:spTree>
    <p:extLst>
      <p:ext uri="{BB962C8B-B14F-4D97-AF65-F5344CB8AC3E}">
        <p14:creationId xmlns:p14="http://schemas.microsoft.com/office/powerpoint/2010/main" val="39678310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灯片编号占位符 5"/>
          <p:cNvSpPr txBox="1">
            <a:spLocks noGrp="1"/>
          </p:cNvSpPr>
          <p:nvPr/>
        </p:nvSpPr>
        <p:spPr bwMode="auto">
          <a:xfrm>
            <a:off x="8207375" y="6569075"/>
            <a:ext cx="936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170981"/>
              </a:buClr>
              <a:buSzPct val="80000"/>
              <a:buFont typeface="Wingdings" pitchFamily="2" charset="2"/>
              <a:buChar char="§"/>
              <a:defRPr sz="2400">
                <a:solidFill>
                  <a:schemeClr val="tx1"/>
                </a:solidFill>
                <a:latin typeface="Calibri" pitchFamily="34" charset="0"/>
                <a:ea typeface="ＭＳ Ｐゴシック" pitchFamily="34" charset="-128"/>
              </a:defRPr>
            </a:lvl1pPr>
            <a:lvl2pPr marL="742950" indent="-285750">
              <a:spcBef>
                <a:spcPct val="20000"/>
              </a:spcBef>
              <a:buClr>
                <a:srgbClr val="FF6600"/>
              </a:buClr>
              <a:buSzPct val="80000"/>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SzPct val="80000"/>
              <a:buFont typeface="Wingdings" pitchFamily="2" charset="2"/>
              <a:buChar char="§"/>
              <a:defRPr sz="2000">
                <a:solidFill>
                  <a:srgbClr val="120761"/>
                </a:solidFill>
                <a:latin typeface="Calibri" pitchFamily="34" charset="0"/>
                <a:ea typeface="ＭＳ Ｐゴシック" pitchFamily="34" charset="-128"/>
              </a:defRPr>
            </a:lvl3pPr>
            <a:lvl4pPr marL="1600200" indent="-228600">
              <a:spcBef>
                <a:spcPct val="20000"/>
              </a:spcBef>
              <a:buClr>
                <a:srgbClr val="00CC00"/>
              </a:buClr>
              <a:buSzPct val="80000"/>
              <a:buFont typeface="Wingdings" pitchFamily="2" charset="2"/>
              <a:buChar char="§"/>
              <a:defRPr sz="2000">
                <a:solidFill>
                  <a:schemeClr val="tx1"/>
                </a:solidFill>
                <a:latin typeface="Calibri" pitchFamily="34" charset="0"/>
                <a:ea typeface="ＭＳ Ｐゴシック" pitchFamily="34" charset="-128"/>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fontAlgn="base">
              <a:spcBef>
                <a:spcPct val="0"/>
              </a:spcBef>
              <a:spcAft>
                <a:spcPct val="0"/>
              </a:spcAft>
              <a:buClrTx/>
              <a:buSzTx/>
              <a:buFontTx/>
              <a:buNone/>
            </a:pPr>
            <a:fld id="{E55585EB-7516-4D09-A121-E71B52FD06FF}" type="slidenum">
              <a:rPr lang="zh-CN" altLang="en-US" sz="1400" b="1">
                <a:solidFill>
                  <a:prstClr val="black"/>
                </a:solidFill>
                <a:ea typeface="宋体" pitchFamily="2" charset="-122"/>
                <a:cs typeface="Arial" charset="0"/>
              </a:rPr>
              <a:pPr algn="r" fontAlgn="base">
                <a:spcBef>
                  <a:spcPct val="0"/>
                </a:spcBef>
                <a:spcAft>
                  <a:spcPct val="0"/>
                </a:spcAft>
                <a:buClrTx/>
                <a:buSzTx/>
                <a:buFontTx/>
                <a:buNone/>
              </a:pPr>
              <a:t>55</a:t>
            </a:fld>
            <a:r>
              <a:rPr lang="en-US" altLang="zh-CN" sz="1200" b="1" dirty="0">
                <a:solidFill>
                  <a:prstClr val="black"/>
                </a:solidFill>
                <a:latin typeface="宋体" pitchFamily="2" charset="-122"/>
                <a:ea typeface="宋体" pitchFamily="2" charset="-122"/>
                <a:cs typeface="Arial" pitchFamily="34" charset="0"/>
              </a:rPr>
              <a:t> </a:t>
            </a:r>
          </a:p>
        </p:txBody>
      </p:sp>
      <p:sp>
        <p:nvSpPr>
          <p:cNvPr id="10244" name="Content Placeholder 2"/>
          <p:cNvSpPr>
            <a:spLocks noGrp="1"/>
          </p:cNvSpPr>
          <p:nvPr>
            <p:ph idx="4294967295"/>
          </p:nvPr>
        </p:nvSpPr>
        <p:spPr>
          <a:xfrm>
            <a:off x="304800" y="914400"/>
            <a:ext cx="8686800" cy="5426075"/>
          </a:xfrm>
          <a:prstGeom prst="rect">
            <a:avLst/>
          </a:prstGeom>
        </p:spPr>
        <p:txBody>
          <a:bodyPr>
            <a:normAutofit/>
          </a:bodyPr>
          <a:lstStyle/>
          <a:p>
            <a:pPr>
              <a:spcBef>
                <a:spcPts val="300"/>
              </a:spcBef>
              <a:spcAft>
                <a:spcPts val="300"/>
              </a:spcAft>
            </a:pPr>
            <a:r>
              <a:rPr lang="en-US" dirty="0" smtClean="0"/>
              <a:t>He's </a:t>
            </a:r>
            <a:r>
              <a:rPr lang="en-US" dirty="0"/>
              <a:t>been in Libya and he's been living under the protection of Saddam Hussein in </a:t>
            </a:r>
            <a:r>
              <a:rPr lang="en-US" dirty="0">
                <a:solidFill>
                  <a:srgbClr val="C00000"/>
                </a:solidFill>
              </a:rPr>
              <a:t>Baghdad [</a:t>
            </a:r>
            <a:r>
              <a:rPr lang="en-US" dirty="0" err="1">
                <a:solidFill>
                  <a:srgbClr val="C00000"/>
                </a:solidFill>
              </a:rPr>
              <a:t>die_place</a:t>
            </a:r>
            <a:r>
              <a:rPr lang="en-US" dirty="0">
                <a:solidFill>
                  <a:srgbClr val="C00000"/>
                </a:solidFill>
              </a:rPr>
              <a:t>]</a:t>
            </a:r>
            <a:r>
              <a:rPr lang="en-US" dirty="0"/>
              <a:t>, but he is wanted for murder in </a:t>
            </a:r>
            <a:r>
              <a:rPr lang="en-US" dirty="0" smtClean="0"/>
              <a:t>Italy</a:t>
            </a:r>
            <a:r>
              <a:rPr lang="en-US" dirty="0"/>
              <a:t>. </a:t>
            </a:r>
          </a:p>
          <a:p>
            <a:pPr>
              <a:spcBef>
                <a:spcPts val="300"/>
              </a:spcBef>
              <a:spcAft>
                <a:spcPts val="300"/>
              </a:spcAft>
            </a:pPr>
            <a:r>
              <a:rPr lang="en-US" dirty="0"/>
              <a:t>The EU foreign ministers met hours after U.S. President </a:t>
            </a:r>
            <a:r>
              <a:rPr lang="en-US" dirty="0">
                <a:solidFill>
                  <a:srgbClr val="C00000"/>
                </a:solidFill>
              </a:rPr>
              <a:t>George W. Bush [</a:t>
            </a:r>
            <a:r>
              <a:rPr lang="en-US" dirty="0" err="1">
                <a:solidFill>
                  <a:srgbClr val="C00000"/>
                </a:solidFill>
              </a:rPr>
              <a:t>meet_entity</a:t>
            </a:r>
            <a:r>
              <a:rPr lang="en-US" dirty="0">
                <a:solidFill>
                  <a:srgbClr val="C00000"/>
                </a:solidFill>
              </a:rPr>
              <a:t>]</a:t>
            </a:r>
            <a:r>
              <a:rPr lang="en-US" dirty="0"/>
              <a:t> gave Saddam 48 hours to leave Iraq or face invasion. </a:t>
            </a:r>
            <a:endParaRPr lang="en-US" i="1" dirty="0">
              <a:ea typeface="宋体" pitchFamily="2" charset="-122"/>
            </a:endParaRPr>
          </a:p>
          <a:p>
            <a:pPr>
              <a:spcBef>
                <a:spcPts val="300"/>
              </a:spcBef>
              <a:spcAft>
                <a:spcPts val="300"/>
              </a:spcAft>
            </a:pPr>
            <a:r>
              <a:rPr lang="en-US" dirty="0" smtClean="0"/>
              <a:t>A </a:t>
            </a:r>
            <a:r>
              <a:rPr lang="en-US" dirty="0"/>
              <a:t>cruise </a:t>
            </a:r>
            <a:r>
              <a:rPr lang="en-US" dirty="0">
                <a:solidFill>
                  <a:srgbClr val="C00000"/>
                </a:solidFill>
              </a:rPr>
              <a:t>ship [instrument </a:t>
            </a:r>
            <a:r>
              <a:rPr lang="en-US" dirty="0">
                <a:solidFill>
                  <a:srgbClr val="C00000"/>
                </a:solidFill>
                <a:sym typeface="Wingdings" pitchFamily="2" charset="2"/>
              </a:rPr>
              <a:t> target]</a:t>
            </a:r>
            <a:r>
              <a:rPr lang="en-US" dirty="0"/>
              <a:t> is being searched off the Hawaii coast after two notes threatening terrorist attack were found on board</a:t>
            </a:r>
            <a:r>
              <a:rPr lang="en-US" dirty="0" smtClean="0"/>
              <a:t>.</a:t>
            </a:r>
          </a:p>
          <a:p>
            <a:pPr>
              <a:spcBef>
                <a:spcPts val="300"/>
              </a:spcBef>
              <a:spcAft>
                <a:spcPts val="300"/>
              </a:spcAft>
            </a:pPr>
            <a:r>
              <a:rPr lang="en-US" dirty="0" smtClean="0"/>
              <a:t>Possible solutions</a:t>
            </a:r>
          </a:p>
          <a:p>
            <a:pPr lvl="1">
              <a:spcBef>
                <a:spcPts val="300"/>
              </a:spcBef>
              <a:spcAft>
                <a:spcPts val="300"/>
              </a:spcAft>
            </a:pPr>
            <a:r>
              <a:rPr lang="en-US" dirty="0" smtClean="0"/>
              <a:t>Deep understanding of structure to capture wide contexts  </a:t>
            </a:r>
            <a:endParaRPr lang="en-US" dirty="0"/>
          </a:p>
          <a:p>
            <a:pPr>
              <a:spcBef>
                <a:spcPts val="300"/>
              </a:spcBef>
              <a:spcAft>
                <a:spcPts val="300"/>
              </a:spcAft>
            </a:pPr>
            <a:endParaRPr lang="en-US" i="1" dirty="0">
              <a:ea typeface="宋体" pitchFamily="2" charset="-122"/>
            </a:endParaRPr>
          </a:p>
          <a:p>
            <a:pPr>
              <a:spcBef>
                <a:spcPts val="300"/>
              </a:spcBef>
              <a:spcAft>
                <a:spcPts val="300"/>
              </a:spcAft>
            </a:pPr>
            <a:endParaRPr lang="en-US" dirty="0" smtClean="0"/>
          </a:p>
        </p:txBody>
      </p:sp>
      <p:sp>
        <p:nvSpPr>
          <p:cNvPr id="6" name="Rectangle 1"/>
          <p:cNvSpPr txBox="1">
            <a:spLocks noChangeArrowheads="1"/>
          </p:cNvSpPr>
          <p:nvPr/>
        </p:nvSpPr>
        <p:spPr>
          <a:xfrm>
            <a:off x="12700" y="0"/>
            <a:ext cx="9175460" cy="1141413"/>
          </a:xfrm>
          <a:prstGeom prst="rect">
            <a:avLst/>
          </a:prstGeom>
        </p:spPr>
        <p:txBody>
          <a:bodyPr lIns="0" tIns="0" rIns="0" bIns="0"/>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gn="ctr" eaLnBrk="1" hangingPunct="1">
              <a:defRPr/>
            </a:pPr>
            <a:r>
              <a:rPr lang="en-US" altLang="zh-CN" sz="2800" dirty="0" smtClean="0">
                <a:sym typeface="Tahoma" pitchFamily="34" charset="0"/>
              </a:rPr>
              <a:t>More Argument Spurious and Classification Errors</a:t>
            </a:r>
            <a:endParaRPr lang="en-US" altLang="zh-CN" dirty="0" smtClean="0">
              <a:sym typeface="Tahoma" pitchFamily="34" charset="0"/>
            </a:endParaRPr>
          </a:p>
        </p:txBody>
      </p:sp>
    </p:spTree>
    <p:extLst>
      <p:ext uri="{BB962C8B-B14F-4D97-AF65-F5344CB8AC3E}">
        <p14:creationId xmlns:p14="http://schemas.microsoft.com/office/powerpoint/2010/main" val="41377654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7810" name="Rectangle 2" descr="Newsprint"/>
          <p:cNvSpPr>
            <a:spLocks noChangeArrowheads="1"/>
          </p:cNvSpPr>
          <p:nvPr/>
        </p:nvSpPr>
        <p:spPr bwMode="auto">
          <a:xfrm>
            <a:off x="2971800" y="933450"/>
            <a:ext cx="5638800" cy="2819400"/>
          </a:xfrm>
          <a:prstGeom prst="rect">
            <a:avLst/>
          </a:prstGeom>
          <a:blipFill dpi="0" rotWithShape="0">
            <a:blip r:embed="rId3"/>
            <a:srcRect/>
            <a:tile tx="0" ty="0" sx="100000" sy="100000" flip="none" algn="tl"/>
          </a:blip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1" name="Text Box 3"/>
          <p:cNvSpPr txBox="1">
            <a:spLocks noChangeArrowheads="1"/>
          </p:cNvSpPr>
          <p:nvPr/>
        </p:nvSpPr>
        <p:spPr bwMode="auto">
          <a:xfrm>
            <a:off x="457201" y="1162051"/>
            <a:ext cx="1955535" cy="769441"/>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Occurrences of </a:t>
            </a:r>
          </a:p>
          <a:p>
            <a:pPr>
              <a:spcBef>
                <a:spcPct val="20000"/>
              </a:spcBef>
            </a:pPr>
            <a:r>
              <a:rPr lang="en-US" altLang="zh-CN" sz="2000">
                <a:latin typeface="Tahoma" pitchFamily="34" charset="0"/>
                <a:cs typeface="Arial" pitchFamily="34" charset="0"/>
              </a:rPr>
              <a:t>seed tuples:</a:t>
            </a:r>
          </a:p>
        </p:txBody>
      </p:sp>
      <p:sp>
        <p:nvSpPr>
          <p:cNvPr id="2167812" name="Text Box 4"/>
          <p:cNvSpPr txBox="1">
            <a:spLocks noChangeArrowheads="1"/>
          </p:cNvSpPr>
          <p:nvPr/>
        </p:nvSpPr>
        <p:spPr bwMode="auto">
          <a:xfrm>
            <a:off x="2971800" y="857252"/>
            <a:ext cx="5562600" cy="2987675"/>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zh-CN" sz="1700">
                <a:latin typeface="Courier New" pitchFamily="49" charset="0"/>
                <a:cs typeface="Arial" pitchFamily="34" charset="0"/>
              </a:rPr>
              <a:t>Computer servers at </a:t>
            </a:r>
            <a:r>
              <a:rPr lang="en-US" altLang="zh-CN" sz="1700" b="1">
                <a:solidFill>
                  <a:srgbClr val="FF0000"/>
                </a:solidFill>
                <a:latin typeface="Courier New" pitchFamily="49" charset="0"/>
                <a:cs typeface="Arial" pitchFamily="34" charset="0"/>
              </a:rPr>
              <a:t>Microsoft</a:t>
            </a:r>
            <a:r>
              <a:rPr lang="en-US" altLang="zh-CN" sz="1700">
                <a:latin typeface="Courier New" pitchFamily="49" charset="0"/>
                <a:cs typeface="Arial" pitchFamily="34" charset="0"/>
              </a:rPr>
              <a:t>’s </a:t>
            </a:r>
            <a:br>
              <a:rPr lang="en-US" altLang="zh-CN" sz="1700">
                <a:latin typeface="Courier New" pitchFamily="49" charset="0"/>
                <a:cs typeface="Arial" pitchFamily="34" charset="0"/>
              </a:rPr>
            </a:br>
            <a:r>
              <a:rPr lang="en-US" altLang="zh-CN" sz="1700">
                <a:latin typeface="Courier New" pitchFamily="49" charset="0"/>
                <a:cs typeface="Arial" pitchFamily="34" charset="0"/>
              </a:rPr>
              <a:t>headquarters in </a:t>
            </a:r>
            <a:r>
              <a:rPr lang="en-US" altLang="zh-CN" sz="1700" b="1">
                <a:solidFill>
                  <a:srgbClr val="009900"/>
                </a:solidFill>
                <a:latin typeface="Courier New" pitchFamily="49" charset="0"/>
                <a:cs typeface="Arial" pitchFamily="34" charset="0"/>
              </a:rPr>
              <a:t>Redmond</a:t>
            </a:r>
            <a:r>
              <a:rPr lang="en-US" altLang="zh-CN" sz="1700">
                <a:latin typeface="Courier New" pitchFamily="49" charset="0"/>
                <a:cs typeface="Arial" pitchFamily="34" charset="0"/>
              </a:rPr>
              <a:t>…</a:t>
            </a:r>
          </a:p>
          <a:p>
            <a:pPr>
              <a:spcBef>
                <a:spcPct val="20000"/>
              </a:spcBef>
            </a:pPr>
            <a:r>
              <a:rPr lang="en-US" altLang="zh-CN" sz="1700">
                <a:latin typeface="Courier New" pitchFamily="49" charset="0"/>
                <a:cs typeface="Arial" pitchFamily="34" charset="0"/>
              </a:rPr>
              <a:t>In mid-afternoon trading, share of</a:t>
            </a:r>
            <a:br>
              <a:rPr lang="en-US" altLang="zh-CN" sz="1700">
                <a:latin typeface="Courier New" pitchFamily="49" charset="0"/>
                <a:cs typeface="Arial" pitchFamily="34" charset="0"/>
              </a:rPr>
            </a:br>
            <a:r>
              <a:rPr lang="en-US" altLang="zh-CN" sz="1700" b="1">
                <a:solidFill>
                  <a:srgbClr val="009900"/>
                </a:solidFill>
                <a:latin typeface="Courier New" pitchFamily="49" charset="0"/>
                <a:cs typeface="Arial" pitchFamily="34" charset="0"/>
              </a:rPr>
              <a:t>Redmond</a:t>
            </a:r>
            <a:r>
              <a:rPr lang="en-US" altLang="zh-CN" sz="1700">
                <a:latin typeface="Courier New" pitchFamily="49" charset="0"/>
                <a:cs typeface="Arial" pitchFamily="34" charset="0"/>
              </a:rPr>
              <a:t>-based </a:t>
            </a:r>
            <a:r>
              <a:rPr lang="en-US" altLang="zh-CN" sz="1700" b="1">
                <a:solidFill>
                  <a:srgbClr val="FF0000"/>
                </a:solidFill>
                <a:latin typeface="Courier New" pitchFamily="49" charset="0"/>
                <a:cs typeface="Arial" pitchFamily="34" charset="0"/>
              </a:rPr>
              <a:t>Microsoft</a:t>
            </a:r>
            <a:r>
              <a:rPr lang="en-US" altLang="zh-CN" sz="1700">
                <a:latin typeface="Courier New" pitchFamily="49" charset="0"/>
                <a:cs typeface="Arial" pitchFamily="34" charset="0"/>
              </a:rPr>
              <a:t> fell…</a:t>
            </a:r>
          </a:p>
          <a:p>
            <a:pPr>
              <a:spcBef>
                <a:spcPct val="20000"/>
              </a:spcBef>
            </a:pPr>
            <a:r>
              <a:rPr lang="en-US" altLang="zh-CN" sz="1700">
                <a:latin typeface="Courier New" pitchFamily="49" charset="0"/>
                <a:cs typeface="Arial" pitchFamily="34" charset="0"/>
              </a:rPr>
              <a:t>The </a:t>
            </a:r>
            <a:r>
              <a:rPr lang="en-US" altLang="zh-CN" sz="1700" b="1">
                <a:solidFill>
                  <a:srgbClr val="009900"/>
                </a:solidFill>
                <a:latin typeface="Courier New" pitchFamily="49" charset="0"/>
                <a:cs typeface="Arial" pitchFamily="34" charset="0"/>
              </a:rPr>
              <a:t>Armonk</a:t>
            </a:r>
            <a:r>
              <a:rPr lang="en-US" altLang="zh-CN" sz="1700">
                <a:latin typeface="Courier New" pitchFamily="49" charset="0"/>
                <a:cs typeface="Arial" pitchFamily="34" charset="0"/>
              </a:rPr>
              <a:t>-based </a:t>
            </a:r>
            <a:r>
              <a:rPr lang="en-US" altLang="zh-CN" sz="1700" b="1">
                <a:solidFill>
                  <a:srgbClr val="FF0000"/>
                </a:solidFill>
                <a:latin typeface="Courier New" pitchFamily="49" charset="0"/>
                <a:cs typeface="Arial" pitchFamily="34" charset="0"/>
              </a:rPr>
              <a:t>IBM</a:t>
            </a:r>
            <a:r>
              <a:rPr lang="en-US" altLang="zh-CN" sz="1700">
                <a:latin typeface="Courier New" pitchFamily="49" charset="0"/>
                <a:cs typeface="Arial" pitchFamily="34" charset="0"/>
              </a:rPr>
              <a:t> introduced</a:t>
            </a:r>
            <a:br>
              <a:rPr lang="en-US" altLang="zh-CN" sz="1700">
                <a:latin typeface="Courier New" pitchFamily="49" charset="0"/>
                <a:cs typeface="Arial" pitchFamily="34" charset="0"/>
              </a:rPr>
            </a:br>
            <a:r>
              <a:rPr lang="en-US" altLang="zh-CN" sz="1700">
                <a:latin typeface="Courier New" pitchFamily="49" charset="0"/>
                <a:cs typeface="Arial" pitchFamily="34" charset="0"/>
              </a:rPr>
              <a:t>a new line…</a:t>
            </a:r>
          </a:p>
          <a:p>
            <a:pPr>
              <a:spcBef>
                <a:spcPct val="20000"/>
              </a:spcBef>
            </a:pPr>
            <a:r>
              <a:rPr lang="en-US" altLang="zh-CN" sz="1700">
                <a:latin typeface="Courier New" pitchFamily="49" charset="0"/>
                <a:cs typeface="Arial" pitchFamily="34" charset="0"/>
              </a:rPr>
              <a:t>The combined company will operate</a:t>
            </a:r>
          </a:p>
          <a:p>
            <a:pPr>
              <a:spcBef>
                <a:spcPct val="20000"/>
              </a:spcBef>
            </a:pPr>
            <a:r>
              <a:rPr lang="en-US" altLang="zh-CN" sz="1700">
                <a:latin typeface="Courier New" pitchFamily="49" charset="0"/>
                <a:cs typeface="Arial" pitchFamily="34" charset="0"/>
              </a:rPr>
              <a:t>from </a:t>
            </a:r>
            <a:r>
              <a:rPr lang="en-US" altLang="zh-CN" sz="1700" b="1">
                <a:solidFill>
                  <a:srgbClr val="FF0000"/>
                </a:solidFill>
                <a:latin typeface="Courier New" pitchFamily="49" charset="0"/>
                <a:cs typeface="Arial" pitchFamily="34" charset="0"/>
              </a:rPr>
              <a:t>Boeing</a:t>
            </a:r>
            <a:r>
              <a:rPr lang="en-US" altLang="zh-CN" sz="1700">
                <a:latin typeface="Courier New" pitchFamily="49" charset="0"/>
                <a:cs typeface="Arial" pitchFamily="34" charset="0"/>
              </a:rPr>
              <a:t>’s headquarters in </a:t>
            </a:r>
            <a:r>
              <a:rPr lang="en-US" altLang="zh-CN" sz="1700" b="1">
                <a:solidFill>
                  <a:srgbClr val="009900"/>
                </a:solidFill>
                <a:latin typeface="Courier New" pitchFamily="49" charset="0"/>
                <a:cs typeface="Arial" pitchFamily="34" charset="0"/>
              </a:rPr>
              <a:t>Seattle</a:t>
            </a:r>
            <a:r>
              <a:rPr lang="en-US" altLang="zh-CN" sz="1700" b="1">
                <a:latin typeface="Courier New" pitchFamily="49" charset="0"/>
                <a:cs typeface="Arial" pitchFamily="34" charset="0"/>
              </a:rPr>
              <a:t>.</a:t>
            </a:r>
            <a:endParaRPr lang="en-US" altLang="zh-CN" sz="1700">
              <a:latin typeface="Courier New" pitchFamily="49" charset="0"/>
              <a:cs typeface="Arial" pitchFamily="34" charset="0"/>
            </a:endParaRPr>
          </a:p>
          <a:p>
            <a:pPr>
              <a:spcBef>
                <a:spcPct val="20000"/>
              </a:spcBef>
            </a:pPr>
            <a:r>
              <a:rPr lang="en-US" altLang="zh-CN" sz="1700" b="1">
                <a:solidFill>
                  <a:srgbClr val="FF0000"/>
                </a:solidFill>
                <a:latin typeface="Courier New" pitchFamily="49" charset="0"/>
                <a:cs typeface="Arial" pitchFamily="34" charset="0"/>
              </a:rPr>
              <a:t>Intel</a:t>
            </a:r>
            <a:r>
              <a:rPr lang="en-US" altLang="zh-CN" sz="1700">
                <a:latin typeface="Courier New" pitchFamily="49" charset="0"/>
                <a:cs typeface="Arial" pitchFamily="34" charset="0"/>
              </a:rPr>
              <a:t>, </a:t>
            </a:r>
            <a:r>
              <a:rPr lang="en-US" altLang="zh-CN" sz="1700" b="1">
                <a:solidFill>
                  <a:srgbClr val="009900"/>
                </a:solidFill>
                <a:latin typeface="Courier New" pitchFamily="49" charset="0"/>
                <a:cs typeface="Arial" pitchFamily="34" charset="0"/>
              </a:rPr>
              <a:t>Santa Clara</a:t>
            </a:r>
            <a:r>
              <a:rPr lang="en-US" altLang="zh-CN" sz="1700">
                <a:latin typeface="Courier New" pitchFamily="49" charset="0"/>
                <a:cs typeface="Arial" pitchFamily="34" charset="0"/>
              </a:rPr>
              <a:t>, cut prices of its</a:t>
            </a:r>
            <a:br>
              <a:rPr lang="en-US" altLang="zh-CN" sz="1700">
                <a:latin typeface="Courier New" pitchFamily="49" charset="0"/>
                <a:cs typeface="Arial" pitchFamily="34" charset="0"/>
              </a:rPr>
            </a:br>
            <a:r>
              <a:rPr lang="en-US" altLang="zh-CN" sz="1700">
                <a:latin typeface="Courier New" pitchFamily="49" charset="0"/>
                <a:cs typeface="Arial" pitchFamily="34" charset="0"/>
              </a:rPr>
              <a:t>Pentium processor.</a:t>
            </a:r>
            <a:r>
              <a:rPr lang="en-US" altLang="zh-CN" sz="2000">
                <a:latin typeface="Courier New" pitchFamily="49" charset="0"/>
                <a:cs typeface="Arial" pitchFamily="34" charset="0"/>
              </a:rPr>
              <a:t> </a:t>
            </a:r>
          </a:p>
        </p:txBody>
      </p:sp>
      <p:sp>
        <p:nvSpPr>
          <p:cNvPr id="2167813" name="Rectangle 5"/>
          <p:cNvSpPr>
            <a:spLocks noChangeArrowheads="1"/>
          </p:cNvSpPr>
          <p:nvPr/>
        </p:nvSpPr>
        <p:spPr bwMode="auto">
          <a:xfrm>
            <a:off x="2971800" y="1466850"/>
            <a:ext cx="5638800" cy="5334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4" name="Rectangle 6"/>
          <p:cNvSpPr>
            <a:spLocks noChangeArrowheads="1"/>
          </p:cNvSpPr>
          <p:nvPr/>
        </p:nvSpPr>
        <p:spPr bwMode="auto">
          <a:xfrm>
            <a:off x="2971800" y="2000250"/>
            <a:ext cx="5638800" cy="6096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5" name="Rectangle 7"/>
          <p:cNvSpPr>
            <a:spLocks noChangeArrowheads="1"/>
          </p:cNvSpPr>
          <p:nvPr/>
        </p:nvSpPr>
        <p:spPr bwMode="auto">
          <a:xfrm>
            <a:off x="2971800" y="2609850"/>
            <a:ext cx="5638800" cy="6096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6" name="Line 8"/>
          <p:cNvSpPr>
            <a:spLocks noChangeShapeType="1"/>
          </p:cNvSpPr>
          <p:nvPr/>
        </p:nvSpPr>
        <p:spPr bwMode="auto">
          <a:xfrm flipV="1">
            <a:off x="2514600" y="1238250"/>
            <a:ext cx="457200" cy="1066800"/>
          </a:xfrm>
          <a:prstGeom prst="line">
            <a:avLst/>
          </a:prstGeom>
          <a:noFill/>
          <a:ln w="19050">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7" name="Line 9"/>
          <p:cNvSpPr>
            <a:spLocks noChangeShapeType="1"/>
          </p:cNvSpPr>
          <p:nvPr/>
        </p:nvSpPr>
        <p:spPr bwMode="auto">
          <a:xfrm flipV="1">
            <a:off x="2514600" y="1771650"/>
            <a:ext cx="457200" cy="533400"/>
          </a:xfrm>
          <a:prstGeom prst="line">
            <a:avLst/>
          </a:prstGeom>
          <a:noFill/>
          <a:ln w="19050">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8" name="Line 10"/>
          <p:cNvSpPr>
            <a:spLocks noChangeShapeType="1"/>
          </p:cNvSpPr>
          <p:nvPr/>
        </p:nvSpPr>
        <p:spPr bwMode="auto">
          <a:xfrm flipV="1">
            <a:off x="2514600" y="2305050"/>
            <a:ext cx="457200" cy="228600"/>
          </a:xfrm>
          <a:prstGeom prst="line">
            <a:avLst/>
          </a:prstGeom>
          <a:noFill/>
          <a:ln w="19050">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19" name="Line 11"/>
          <p:cNvSpPr>
            <a:spLocks noChangeShapeType="1"/>
          </p:cNvSpPr>
          <p:nvPr/>
        </p:nvSpPr>
        <p:spPr bwMode="auto">
          <a:xfrm>
            <a:off x="2514600" y="2686050"/>
            <a:ext cx="457200" cy="228600"/>
          </a:xfrm>
          <a:prstGeom prst="line">
            <a:avLst/>
          </a:prstGeom>
          <a:noFill/>
          <a:ln w="19050">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20" name="Line 12"/>
          <p:cNvSpPr>
            <a:spLocks noChangeShapeType="1"/>
          </p:cNvSpPr>
          <p:nvPr/>
        </p:nvSpPr>
        <p:spPr bwMode="auto">
          <a:xfrm>
            <a:off x="2514600" y="2914650"/>
            <a:ext cx="457200" cy="609600"/>
          </a:xfrm>
          <a:prstGeom prst="line">
            <a:avLst/>
          </a:prstGeom>
          <a:noFill/>
          <a:ln w="19050">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167821" name="Object 13"/>
          <p:cNvGraphicFramePr>
            <a:graphicFrameLocks noChangeAspect="1"/>
          </p:cNvGraphicFramePr>
          <p:nvPr/>
        </p:nvGraphicFramePr>
        <p:xfrm>
          <a:off x="152400" y="2076450"/>
          <a:ext cx="2362200" cy="914400"/>
        </p:xfrm>
        <a:graphic>
          <a:graphicData uri="http://schemas.openxmlformats.org/presentationml/2006/ole">
            <mc:AlternateContent xmlns:mc="http://schemas.openxmlformats.org/markup-compatibility/2006">
              <mc:Choice xmlns:v="urn:schemas-microsoft-com:vml" Requires="v">
                <p:oleObj spid="_x0000_s1036" name="Worksheet" r:id="rId4" imgW="2162409" imgH="819447" progId="Excel.Sheet.8">
                  <p:embed/>
                </p:oleObj>
              </mc:Choice>
              <mc:Fallback>
                <p:oleObj name="Worksheet" r:id="rId4" imgW="2162409" imgH="819447"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076450"/>
                        <a:ext cx="23622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67822" name="Rectangle 14"/>
          <p:cNvSpPr>
            <a:spLocks noChangeArrowheads="1"/>
          </p:cNvSpPr>
          <p:nvPr/>
        </p:nvSpPr>
        <p:spPr bwMode="auto">
          <a:xfrm>
            <a:off x="533400" y="3981450"/>
            <a:ext cx="8077200" cy="2209800"/>
          </a:xfrm>
          <a:prstGeom prst="rect">
            <a:avLst/>
          </a:prstGeom>
          <a:solidFill>
            <a:srgbClr val="D8F0FC">
              <a:alpha val="50000"/>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23" name="Text Box 15"/>
          <p:cNvSpPr txBox="1">
            <a:spLocks noChangeArrowheads="1"/>
          </p:cNvSpPr>
          <p:nvPr/>
        </p:nvSpPr>
        <p:spPr bwMode="auto">
          <a:xfrm>
            <a:off x="609600" y="4057651"/>
            <a:ext cx="2584362"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Initial Seed Tuples</a:t>
            </a:r>
            <a:endParaRPr lang="en-US" altLang="zh-CN" sz="2000">
              <a:latin typeface="Tahoma" pitchFamily="34" charset="0"/>
              <a:cs typeface="Arial" pitchFamily="34" charset="0"/>
            </a:endParaRPr>
          </a:p>
        </p:txBody>
      </p:sp>
      <p:sp>
        <p:nvSpPr>
          <p:cNvPr id="2167824" name="Text Box 16"/>
          <p:cNvSpPr txBox="1">
            <a:spLocks noChangeArrowheads="1"/>
          </p:cNvSpPr>
          <p:nvPr/>
        </p:nvSpPr>
        <p:spPr bwMode="auto">
          <a:xfrm>
            <a:off x="3810000" y="4057651"/>
            <a:ext cx="3724096"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Occurrences of Seed Tuples</a:t>
            </a:r>
            <a:endParaRPr lang="en-US" altLang="zh-CN" sz="2000">
              <a:latin typeface="Tahoma" pitchFamily="34" charset="0"/>
              <a:cs typeface="Arial" pitchFamily="34" charset="0"/>
            </a:endParaRPr>
          </a:p>
        </p:txBody>
      </p:sp>
      <p:sp>
        <p:nvSpPr>
          <p:cNvPr id="2167825" name="Text Box 17"/>
          <p:cNvSpPr txBox="1">
            <a:spLocks noChangeArrowheads="1"/>
          </p:cNvSpPr>
          <p:nvPr/>
        </p:nvSpPr>
        <p:spPr bwMode="auto">
          <a:xfrm>
            <a:off x="4038600" y="5734051"/>
            <a:ext cx="3425361"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Generate Extraction Patterns</a:t>
            </a:r>
          </a:p>
        </p:txBody>
      </p:sp>
      <p:sp>
        <p:nvSpPr>
          <p:cNvPr id="2167826" name="Text Box 18"/>
          <p:cNvSpPr txBox="1">
            <a:spLocks noChangeArrowheads="1"/>
          </p:cNvSpPr>
          <p:nvPr/>
        </p:nvSpPr>
        <p:spPr bwMode="auto">
          <a:xfrm>
            <a:off x="1676401" y="4972051"/>
            <a:ext cx="3220369"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Generate New Seed Tuples</a:t>
            </a:r>
          </a:p>
        </p:txBody>
      </p:sp>
      <p:sp>
        <p:nvSpPr>
          <p:cNvPr id="2167827" name="Text Box 19"/>
          <p:cNvSpPr txBox="1">
            <a:spLocks noChangeArrowheads="1"/>
          </p:cNvSpPr>
          <p:nvPr/>
        </p:nvSpPr>
        <p:spPr bwMode="auto">
          <a:xfrm>
            <a:off x="593726" y="5740401"/>
            <a:ext cx="1870192"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Augment Table</a:t>
            </a:r>
          </a:p>
        </p:txBody>
      </p:sp>
      <p:sp>
        <p:nvSpPr>
          <p:cNvPr id="2167828" name="AutoShape 20"/>
          <p:cNvSpPr>
            <a:spLocks noChangeArrowheads="1"/>
          </p:cNvSpPr>
          <p:nvPr/>
        </p:nvSpPr>
        <p:spPr bwMode="auto">
          <a:xfrm>
            <a:off x="609600" y="4057650"/>
            <a:ext cx="25146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29" name="AutoShape 21"/>
          <p:cNvSpPr>
            <a:spLocks noChangeArrowheads="1"/>
          </p:cNvSpPr>
          <p:nvPr/>
        </p:nvSpPr>
        <p:spPr bwMode="auto">
          <a:xfrm>
            <a:off x="3886200" y="4057650"/>
            <a:ext cx="3657600" cy="381000"/>
          </a:xfrm>
          <a:prstGeom prst="roundRect">
            <a:avLst>
              <a:gd name="adj" fmla="val 16667"/>
            </a:avLst>
          </a:prstGeom>
          <a:solidFill>
            <a:srgbClr val="00FFFF">
              <a:alpha val="50000"/>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30" name="AutoShape 22"/>
          <p:cNvSpPr>
            <a:spLocks noChangeArrowheads="1"/>
          </p:cNvSpPr>
          <p:nvPr/>
        </p:nvSpPr>
        <p:spPr bwMode="auto">
          <a:xfrm>
            <a:off x="1676400" y="4972050"/>
            <a:ext cx="32004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31" name="AutoShape 23"/>
          <p:cNvSpPr>
            <a:spLocks noChangeArrowheads="1"/>
          </p:cNvSpPr>
          <p:nvPr/>
        </p:nvSpPr>
        <p:spPr bwMode="auto">
          <a:xfrm>
            <a:off x="4038600" y="5734050"/>
            <a:ext cx="33528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32" name="AutoShape 24"/>
          <p:cNvSpPr>
            <a:spLocks noChangeArrowheads="1"/>
          </p:cNvSpPr>
          <p:nvPr/>
        </p:nvSpPr>
        <p:spPr bwMode="auto">
          <a:xfrm>
            <a:off x="609600" y="5734050"/>
            <a:ext cx="18288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33" name="Line 25"/>
          <p:cNvSpPr>
            <a:spLocks noChangeShapeType="1"/>
          </p:cNvSpPr>
          <p:nvPr/>
        </p:nvSpPr>
        <p:spPr bwMode="auto">
          <a:xfrm>
            <a:off x="3200400" y="4210050"/>
            <a:ext cx="609600" cy="0"/>
          </a:xfrm>
          <a:prstGeom prst="line">
            <a:avLst/>
          </a:prstGeom>
          <a:noFill/>
          <a:ln w="28575">
            <a:solidFill>
              <a:srgbClr val="0099CC"/>
            </a:solidFill>
            <a:miter lim="800000"/>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67834" name="AutoShape 26"/>
          <p:cNvCxnSpPr>
            <a:cxnSpLocks noChangeShapeType="1"/>
            <a:stCxn id="2167829" idx="3"/>
            <a:endCxn id="2167831" idx="3"/>
          </p:cNvCxnSpPr>
          <p:nvPr/>
        </p:nvCxnSpPr>
        <p:spPr bwMode="auto">
          <a:xfrm flipH="1">
            <a:off x="7391400" y="4248150"/>
            <a:ext cx="152400" cy="1676400"/>
          </a:xfrm>
          <a:prstGeom prst="curvedConnector3">
            <a:avLst>
              <a:gd name="adj1" fmla="val -452083"/>
            </a:avLst>
          </a:prstGeom>
          <a:noFill/>
          <a:ln w="28575">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7835" name="AutoShape 27"/>
          <p:cNvCxnSpPr>
            <a:cxnSpLocks noChangeShapeType="1"/>
            <a:stCxn id="2167830" idx="0"/>
            <a:endCxn id="2167829" idx="1"/>
          </p:cNvCxnSpPr>
          <p:nvPr/>
        </p:nvCxnSpPr>
        <p:spPr bwMode="auto">
          <a:xfrm rot="16200000">
            <a:off x="3219450" y="4305300"/>
            <a:ext cx="723900" cy="609600"/>
          </a:xfrm>
          <a:prstGeom prst="curvedConnector2">
            <a:avLst/>
          </a:prstGeom>
          <a:noFill/>
          <a:ln w="28575">
            <a:solidFill>
              <a:srgbClr val="0099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7836" name="AutoShape 28"/>
          <p:cNvCxnSpPr>
            <a:cxnSpLocks noChangeShapeType="1"/>
          </p:cNvCxnSpPr>
          <p:nvPr/>
        </p:nvCxnSpPr>
        <p:spPr bwMode="auto">
          <a:xfrm rot="10800000">
            <a:off x="3276600" y="5353050"/>
            <a:ext cx="762000" cy="571500"/>
          </a:xfrm>
          <a:prstGeom prst="curvedConnector2">
            <a:avLst/>
          </a:prstGeom>
          <a:noFill/>
          <a:ln w="28575">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67837" name="Rectangle 29"/>
          <p:cNvSpPr>
            <a:spLocks noGrp="1" noChangeArrowheads="1"/>
          </p:cNvSpPr>
          <p:nvPr>
            <p:ph type="title"/>
          </p:nvPr>
        </p:nvSpPr>
        <p:spPr>
          <a:xfrm>
            <a:off x="83271" y="2"/>
            <a:ext cx="8229600" cy="1139825"/>
          </a:xfrm>
          <a:noFill/>
          <a:ln/>
        </p:spPr>
        <p:txBody>
          <a:bodyPr/>
          <a:lstStyle/>
          <a:p>
            <a:r>
              <a:rPr lang="en-US" altLang="zh-CN" sz="3400" dirty="0"/>
              <a:t>Bootstrapping for Relation </a:t>
            </a:r>
            <a:r>
              <a:rPr lang="en-US" altLang="zh-CN" sz="3400" dirty="0" smtClean="0"/>
              <a:t>Extraction</a:t>
            </a:r>
            <a:endParaRPr lang="en-US" altLang="zh-CN" sz="3400" dirty="0"/>
          </a:p>
        </p:txBody>
      </p:sp>
    </p:spTree>
    <p:extLst>
      <p:ext uri="{BB962C8B-B14F-4D97-AF65-F5344CB8AC3E}">
        <p14:creationId xmlns:p14="http://schemas.microsoft.com/office/powerpoint/2010/main" val="6815698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834" name="Text Box 2"/>
          <p:cNvSpPr txBox="1">
            <a:spLocks noChangeArrowheads="1"/>
          </p:cNvSpPr>
          <p:nvPr/>
        </p:nvSpPr>
        <p:spPr bwMode="auto">
          <a:xfrm>
            <a:off x="2362200" y="1143002"/>
            <a:ext cx="6248400" cy="2195513"/>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endParaRPr lang="en-US" altLang="zh-CN" sz="2800">
              <a:latin typeface="Tahoma" pitchFamily="34" charset="0"/>
              <a:cs typeface="Arial" pitchFamily="34" charset="0"/>
            </a:endParaRPr>
          </a:p>
          <a:p>
            <a:pPr>
              <a:spcBef>
                <a:spcPct val="50000"/>
              </a:spcBef>
              <a:buFontTx/>
              <a:buChar char="•"/>
            </a:pPr>
            <a:r>
              <a:rPr lang="en-US" altLang="zh-CN" sz="2000">
                <a:latin typeface="Tahoma" pitchFamily="34" charset="0"/>
                <a:cs typeface="Arial" pitchFamily="34" charset="0"/>
              </a:rPr>
              <a:t> &lt;</a:t>
            </a:r>
            <a:r>
              <a:rPr lang="en-US" altLang="zh-CN" sz="2000" i="1">
                <a:solidFill>
                  <a:srgbClr val="FF0000"/>
                </a:solidFill>
                <a:latin typeface="Tahoma" pitchFamily="34" charset="0"/>
                <a:cs typeface="Arial" pitchFamily="34" charset="0"/>
              </a:rPr>
              <a:t>STRING1</a:t>
            </a:r>
            <a:r>
              <a:rPr lang="en-US" altLang="zh-CN" sz="2000">
                <a:latin typeface="Tahoma" pitchFamily="34" charset="0"/>
                <a:cs typeface="Arial" pitchFamily="34" charset="0"/>
              </a:rPr>
              <a:t>&gt;’s headquarters in &lt;</a:t>
            </a:r>
            <a:r>
              <a:rPr lang="en-US" altLang="zh-CN" sz="2000" i="1">
                <a:solidFill>
                  <a:srgbClr val="009900"/>
                </a:solidFill>
                <a:latin typeface="Tahoma" pitchFamily="34" charset="0"/>
                <a:cs typeface="Arial" pitchFamily="34" charset="0"/>
              </a:rPr>
              <a:t>STRING2</a:t>
            </a:r>
            <a:r>
              <a:rPr lang="en-US" altLang="zh-CN" sz="2000">
                <a:latin typeface="Tahoma" pitchFamily="34" charset="0"/>
                <a:cs typeface="Arial" pitchFamily="34" charset="0"/>
              </a:rPr>
              <a:t>&gt;</a:t>
            </a:r>
          </a:p>
          <a:p>
            <a:pPr>
              <a:spcBef>
                <a:spcPct val="50000"/>
              </a:spcBef>
              <a:buFontTx/>
              <a:buChar char="•"/>
            </a:pPr>
            <a:r>
              <a:rPr lang="en-US" altLang="zh-CN" sz="2000">
                <a:latin typeface="Tahoma" pitchFamily="34" charset="0"/>
                <a:cs typeface="Arial" pitchFamily="34" charset="0"/>
              </a:rPr>
              <a:t>&lt;</a:t>
            </a:r>
            <a:r>
              <a:rPr lang="en-US" altLang="zh-CN" sz="2000" i="1">
                <a:solidFill>
                  <a:srgbClr val="009900"/>
                </a:solidFill>
                <a:latin typeface="Tahoma" pitchFamily="34" charset="0"/>
                <a:cs typeface="Arial" pitchFamily="34" charset="0"/>
              </a:rPr>
              <a:t>STRING2</a:t>
            </a:r>
            <a:r>
              <a:rPr lang="en-US" altLang="zh-CN" sz="2000">
                <a:latin typeface="Tahoma" pitchFamily="34" charset="0"/>
                <a:cs typeface="Arial" pitchFamily="34" charset="0"/>
              </a:rPr>
              <a:t>&gt; -based &lt;</a:t>
            </a:r>
            <a:r>
              <a:rPr lang="en-US" altLang="zh-CN" sz="2000" i="1">
                <a:solidFill>
                  <a:srgbClr val="FF0000"/>
                </a:solidFill>
                <a:latin typeface="Tahoma" pitchFamily="34" charset="0"/>
                <a:cs typeface="Arial" pitchFamily="34" charset="0"/>
              </a:rPr>
              <a:t>STRING1</a:t>
            </a:r>
            <a:r>
              <a:rPr lang="en-US" altLang="zh-CN" sz="2000">
                <a:latin typeface="Tahoma" pitchFamily="34" charset="0"/>
                <a:cs typeface="Arial" pitchFamily="34" charset="0"/>
              </a:rPr>
              <a:t>&gt;</a:t>
            </a:r>
          </a:p>
          <a:p>
            <a:pPr>
              <a:spcBef>
                <a:spcPct val="50000"/>
              </a:spcBef>
              <a:buFontTx/>
              <a:buChar char="•"/>
            </a:pPr>
            <a:r>
              <a:rPr lang="en-US" altLang="zh-CN" sz="2000">
                <a:latin typeface="Tahoma" pitchFamily="34" charset="0"/>
                <a:cs typeface="Arial" pitchFamily="34" charset="0"/>
              </a:rPr>
              <a:t>&lt;</a:t>
            </a:r>
            <a:r>
              <a:rPr lang="en-US" altLang="zh-CN" sz="2000" i="1">
                <a:solidFill>
                  <a:srgbClr val="FF0000"/>
                </a:solidFill>
                <a:latin typeface="Tahoma" pitchFamily="34" charset="0"/>
                <a:cs typeface="Arial" pitchFamily="34" charset="0"/>
              </a:rPr>
              <a:t>STRING1</a:t>
            </a:r>
            <a:r>
              <a:rPr lang="en-US" altLang="zh-CN" sz="2000">
                <a:latin typeface="Tahoma" pitchFamily="34" charset="0"/>
                <a:cs typeface="Arial" pitchFamily="34" charset="0"/>
              </a:rPr>
              <a:t>&gt; ,  &lt;</a:t>
            </a:r>
            <a:r>
              <a:rPr lang="en-US" altLang="zh-CN" sz="2000" i="1">
                <a:solidFill>
                  <a:srgbClr val="009900"/>
                </a:solidFill>
                <a:latin typeface="Tahoma" pitchFamily="34" charset="0"/>
                <a:cs typeface="Arial" pitchFamily="34" charset="0"/>
              </a:rPr>
              <a:t>STRING2</a:t>
            </a:r>
            <a:r>
              <a:rPr lang="en-US" altLang="zh-CN" sz="2000">
                <a:latin typeface="Tahoma" pitchFamily="34" charset="0"/>
                <a:cs typeface="Arial" pitchFamily="34" charset="0"/>
              </a:rPr>
              <a:t>&gt;</a:t>
            </a:r>
            <a:br>
              <a:rPr lang="en-US" altLang="zh-CN" sz="2000">
                <a:latin typeface="Tahoma" pitchFamily="34" charset="0"/>
                <a:cs typeface="Arial" pitchFamily="34" charset="0"/>
              </a:rPr>
            </a:br>
            <a:endParaRPr lang="en-US" altLang="zh-CN" sz="2000">
              <a:latin typeface="Tahoma" pitchFamily="34" charset="0"/>
              <a:cs typeface="Arial" pitchFamily="34" charset="0"/>
            </a:endParaRPr>
          </a:p>
        </p:txBody>
      </p:sp>
      <p:sp>
        <p:nvSpPr>
          <p:cNvPr id="2168835" name="Rectangle 3"/>
          <p:cNvSpPr>
            <a:spLocks noChangeArrowheads="1"/>
          </p:cNvSpPr>
          <p:nvPr/>
        </p:nvSpPr>
        <p:spPr bwMode="auto">
          <a:xfrm>
            <a:off x="533400" y="3848100"/>
            <a:ext cx="8077200" cy="2209800"/>
          </a:xfrm>
          <a:prstGeom prst="rect">
            <a:avLst/>
          </a:prstGeom>
          <a:solidFill>
            <a:srgbClr val="D8F0FC">
              <a:alpha val="50000"/>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36" name="Text Box 4"/>
          <p:cNvSpPr txBox="1">
            <a:spLocks noChangeArrowheads="1"/>
          </p:cNvSpPr>
          <p:nvPr/>
        </p:nvSpPr>
        <p:spPr bwMode="auto">
          <a:xfrm>
            <a:off x="609600" y="3924301"/>
            <a:ext cx="2584362"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Initial Seed Tuples</a:t>
            </a:r>
            <a:endParaRPr lang="en-US" altLang="zh-CN" sz="2000">
              <a:latin typeface="Tahoma" pitchFamily="34" charset="0"/>
              <a:cs typeface="Arial" pitchFamily="34" charset="0"/>
            </a:endParaRPr>
          </a:p>
        </p:txBody>
      </p:sp>
      <p:sp>
        <p:nvSpPr>
          <p:cNvPr id="2168837" name="Text Box 5"/>
          <p:cNvSpPr txBox="1">
            <a:spLocks noChangeArrowheads="1"/>
          </p:cNvSpPr>
          <p:nvPr/>
        </p:nvSpPr>
        <p:spPr bwMode="auto">
          <a:xfrm>
            <a:off x="3810000" y="3924301"/>
            <a:ext cx="3724096"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Occurrences of Seed Tuples</a:t>
            </a:r>
            <a:endParaRPr lang="en-US" altLang="zh-CN" sz="2000">
              <a:latin typeface="Tahoma" pitchFamily="34" charset="0"/>
              <a:cs typeface="Arial" pitchFamily="34" charset="0"/>
            </a:endParaRPr>
          </a:p>
        </p:txBody>
      </p:sp>
      <p:sp>
        <p:nvSpPr>
          <p:cNvPr id="2168838" name="Text Box 6"/>
          <p:cNvSpPr txBox="1">
            <a:spLocks noChangeArrowheads="1"/>
          </p:cNvSpPr>
          <p:nvPr/>
        </p:nvSpPr>
        <p:spPr bwMode="auto">
          <a:xfrm>
            <a:off x="3733800" y="5600701"/>
            <a:ext cx="3930884"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Generate Extraction Patterns</a:t>
            </a:r>
            <a:endParaRPr lang="en-US" altLang="zh-CN" sz="2000">
              <a:latin typeface="Tahoma" pitchFamily="34" charset="0"/>
              <a:cs typeface="Arial" pitchFamily="34" charset="0"/>
            </a:endParaRPr>
          </a:p>
        </p:txBody>
      </p:sp>
      <p:sp>
        <p:nvSpPr>
          <p:cNvPr id="2168839" name="Text Box 7"/>
          <p:cNvSpPr txBox="1">
            <a:spLocks noChangeArrowheads="1"/>
          </p:cNvSpPr>
          <p:nvPr/>
        </p:nvSpPr>
        <p:spPr bwMode="auto">
          <a:xfrm>
            <a:off x="1676401" y="4838701"/>
            <a:ext cx="3220369"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Generate New Seed Tuples</a:t>
            </a:r>
          </a:p>
        </p:txBody>
      </p:sp>
      <p:sp>
        <p:nvSpPr>
          <p:cNvPr id="2168840" name="Text Box 8"/>
          <p:cNvSpPr txBox="1">
            <a:spLocks noChangeArrowheads="1"/>
          </p:cNvSpPr>
          <p:nvPr/>
        </p:nvSpPr>
        <p:spPr bwMode="auto">
          <a:xfrm>
            <a:off x="593726" y="5607051"/>
            <a:ext cx="1870192"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Augment Table</a:t>
            </a:r>
          </a:p>
        </p:txBody>
      </p:sp>
      <p:sp>
        <p:nvSpPr>
          <p:cNvPr id="2168841" name="AutoShape 9"/>
          <p:cNvSpPr>
            <a:spLocks noChangeArrowheads="1"/>
          </p:cNvSpPr>
          <p:nvPr/>
        </p:nvSpPr>
        <p:spPr bwMode="auto">
          <a:xfrm>
            <a:off x="609600" y="3924300"/>
            <a:ext cx="25146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42" name="AutoShape 10"/>
          <p:cNvSpPr>
            <a:spLocks noChangeArrowheads="1"/>
          </p:cNvSpPr>
          <p:nvPr/>
        </p:nvSpPr>
        <p:spPr bwMode="auto">
          <a:xfrm>
            <a:off x="3886200" y="3924300"/>
            <a:ext cx="36576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43" name="AutoShape 11"/>
          <p:cNvSpPr>
            <a:spLocks noChangeArrowheads="1"/>
          </p:cNvSpPr>
          <p:nvPr/>
        </p:nvSpPr>
        <p:spPr bwMode="auto">
          <a:xfrm>
            <a:off x="1676400" y="4838700"/>
            <a:ext cx="32004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44" name="AutoShape 12"/>
          <p:cNvSpPr>
            <a:spLocks noChangeArrowheads="1"/>
          </p:cNvSpPr>
          <p:nvPr/>
        </p:nvSpPr>
        <p:spPr bwMode="auto">
          <a:xfrm>
            <a:off x="3733800" y="5600700"/>
            <a:ext cx="3886200" cy="381000"/>
          </a:xfrm>
          <a:prstGeom prst="roundRect">
            <a:avLst>
              <a:gd name="adj" fmla="val 16667"/>
            </a:avLst>
          </a:prstGeom>
          <a:solidFill>
            <a:srgbClr val="00FFFF">
              <a:alpha val="50000"/>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45" name="AutoShape 13"/>
          <p:cNvSpPr>
            <a:spLocks noChangeArrowheads="1"/>
          </p:cNvSpPr>
          <p:nvPr/>
        </p:nvSpPr>
        <p:spPr bwMode="auto">
          <a:xfrm>
            <a:off x="609600" y="5600700"/>
            <a:ext cx="18288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46" name="Line 14"/>
          <p:cNvSpPr>
            <a:spLocks noChangeShapeType="1"/>
          </p:cNvSpPr>
          <p:nvPr/>
        </p:nvSpPr>
        <p:spPr bwMode="auto">
          <a:xfrm>
            <a:off x="3200400" y="4076700"/>
            <a:ext cx="609600" cy="0"/>
          </a:xfrm>
          <a:prstGeom prst="line">
            <a:avLst/>
          </a:prstGeom>
          <a:noFill/>
          <a:ln w="28575">
            <a:solidFill>
              <a:srgbClr val="0099CC"/>
            </a:solidFill>
            <a:miter lim="800000"/>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68847" name="AutoShape 15"/>
          <p:cNvCxnSpPr>
            <a:cxnSpLocks noChangeShapeType="1"/>
            <a:stCxn id="2168842" idx="3"/>
            <a:endCxn id="2168844" idx="3"/>
          </p:cNvCxnSpPr>
          <p:nvPr/>
        </p:nvCxnSpPr>
        <p:spPr bwMode="auto">
          <a:xfrm>
            <a:off x="7543800" y="4114800"/>
            <a:ext cx="76200" cy="1676400"/>
          </a:xfrm>
          <a:prstGeom prst="curvedConnector3">
            <a:avLst>
              <a:gd name="adj1" fmla="val 941667"/>
            </a:avLst>
          </a:prstGeom>
          <a:noFill/>
          <a:ln w="28575">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8848" name="AutoShape 16"/>
          <p:cNvCxnSpPr>
            <a:cxnSpLocks noChangeShapeType="1"/>
            <a:stCxn id="2168843" idx="0"/>
            <a:endCxn id="2168842" idx="1"/>
          </p:cNvCxnSpPr>
          <p:nvPr/>
        </p:nvCxnSpPr>
        <p:spPr bwMode="auto">
          <a:xfrm rot="16200000">
            <a:off x="3219450" y="4171950"/>
            <a:ext cx="723900" cy="609600"/>
          </a:xfrm>
          <a:prstGeom prst="curvedConnector2">
            <a:avLst/>
          </a:prstGeom>
          <a:noFill/>
          <a:ln w="28575">
            <a:solidFill>
              <a:srgbClr val="0099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8849" name="AutoShape 17"/>
          <p:cNvCxnSpPr>
            <a:cxnSpLocks noChangeShapeType="1"/>
            <a:stCxn id="2168844" idx="1"/>
          </p:cNvCxnSpPr>
          <p:nvPr/>
        </p:nvCxnSpPr>
        <p:spPr bwMode="auto">
          <a:xfrm rot="10800000">
            <a:off x="3276600" y="5219700"/>
            <a:ext cx="457200" cy="571500"/>
          </a:xfrm>
          <a:prstGeom prst="curvedConnector2">
            <a:avLst/>
          </a:prstGeom>
          <a:noFill/>
          <a:ln w="28575">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68850" name="Text Box 18"/>
          <p:cNvSpPr txBox="1">
            <a:spLocks noChangeArrowheads="1"/>
          </p:cNvSpPr>
          <p:nvPr/>
        </p:nvSpPr>
        <p:spPr bwMode="auto">
          <a:xfrm>
            <a:off x="381001" y="1524001"/>
            <a:ext cx="1201098" cy="707886"/>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kumimoji="1" lang="en-US" altLang="zh-CN" sz="2000">
                <a:latin typeface="Tahoma" pitchFamily="34" charset="0"/>
                <a:cs typeface="Arial" pitchFamily="34" charset="0"/>
              </a:rPr>
              <a:t>Learned</a:t>
            </a:r>
            <a:br>
              <a:rPr kumimoji="1" lang="en-US" altLang="zh-CN" sz="2000">
                <a:latin typeface="Tahoma" pitchFamily="34" charset="0"/>
                <a:cs typeface="Arial" pitchFamily="34" charset="0"/>
              </a:rPr>
            </a:br>
            <a:r>
              <a:rPr kumimoji="1" lang="en-US" altLang="zh-CN" sz="2000">
                <a:latin typeface="Tahoma" pitchFamily="34" charset="0"/>
                <a:cs typeface="Arial" pitchFamily="34" charset="0"/>
              </a:rPr>
              <a:t>Patterns:</a:t>
            </a:r>
          </a:p>
        </p:txBody>
      </p:sp>
      <p:sp>
        <p:nvSpPr>
          <p:cNvPr id="2168851" name="Rectangle 19"/>
          <p:cNvSpPr>
            <a:spLocks noGrp="1" noChangeArrowheads="1"/>
          </p:cNvSpPr>
          <p:nvPr>
            <p:ph type="title"/>
          </p:nvPr>
        </p:nvSpPr>
        <p:spPr>
          <a:xfrm>
            <a:off x="914400" y="304802"/>
            <a:ext cx="8229600" cy="1139825"/>
          </a:xfrm>
          <a:noFill/>
          <a:ln/>
        </p:spPr>
        <p:txBody>
          <a:bodyPr/>
          <a:lstStyle/>
          <a:p>
            <a:r>
              <a:rPr lang="en-US" altLang="zh-CN" sz="3400"/>
              <a:t>Bootstrapping for Relation Extraction (Cont’)</a:t>
            </a:r>
          </a:p>
        </p:txBody>
      </p:sp>
    </p:spTree>
    <p:extLst>
      <p:ext uri="{BB962C8B-B14F-4D97-AF65-F5344CB8AC3E}">
        <p14:creationId xmlns:p14="http://schemas.microsoft.com/office/powerpoint/2010/main" val="4659899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533400" y="3981450"/>
            <a:ext cx="8077200" cy="2209800"/>
          </a:xfrm>
          <a:prstGeom prst="rect">
            <a:avLst/>
          </a:prstGeom>
          <a:solidFill>
            <a:srgbClr val="D8F0FC">
              <a:alpha val="50000"/>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59" name="Text Box 3"/>
          <p:cNvSpPr txBox="1">
            <a:spLocks noChangeArrowheads="1"/>
          </p:cNvSpPr>
          <p:nvPr/>
        </p:nvSpPr>
        <p:spPr bwMode="auto">
          <a:xfrm>
            <a:off x="609600" y="4057651"/>
            <a:ext cx="2584362"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Initial Seed Tuples</a:t>
            </a:r>
            <a:endParaRPr lang="en-US" altLang="zh-CN" sz="2000">
              <a:latin typeface="Tahoma" pitchFamily="34" charset="0"/>
              <a:cs typeface="Arial" pitchFamily="34" charset="0"/>
            </a:endParaRPr>
          </a:p>
        </p:txBody>
      </p:sp>
      <p:sp>
        <p:nvSpPr>
          <p:cNvPr id="2169860" name="Text Box 4"/>
          <p:cNvSpPr txBox="1">
            <a:spLocks noChangeArrowheads="1"/>
          </p:cNvSpPr>
          <p:nvPr/>
        </p:nvSpPr>
        <p:spPr bwMode="auto">
          <a:xfrm>
            <a:off x="3810000" y="4057651"/>
            <a:ext cx="3724096"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Occurrences of Seed Tuples</a:t>
            </a:r>
            <a:endParaRPr lang="en-US" altLang="zh-CN" sz="2000">
              <a:latin typeface="Tahoma" pitchFamily="34" charset="0"/>
              <a:cs typeface="Arial" pitchFamily="34" charset="0"/>
            </a:endParaRPr>
          </a:p>
        </p:txBody>
      </p:sp>
      <p:sp>
        <p:nvSpPr>
          <p:cNvPr id="2169861" name="Text Box 5"/>
          <p:cNvSpPr txBox="1">
            <a:spLocks noChangeArrowheads="1"/>
          </p:cNvSpPr>
          <p:nvPr/>
        </p:nvSpPr>
        <p:spPr bwMode="auto">
          <a:xfrm>
            <a:off x="3733800" y="5734051"/>
            <a:ext cx="3930884"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Generate Extraction Patterns</a:t>
            </a:r>
            <a:endParaRPr lang="en-US" altLang="zh-CN" sz="2000">
              <a:latin typeface="Tahoma" pitchFamily="34" charset="0"/>
              <a:cs typeface="Arial" pitchFamily="34" charset="0"/>
            </a:endParaRPr>
          </a:p>
        </p:txBody>
      </p:sp>
      <p:sp>
        <p:nvSpPr>
          <p:cNvPr id="2169862" name="Text Box 6"/>
          <p:cNvSpPr txBox="1">
            <a:spLocks noChangeArrowheads="1"/>
          </p:cNvSpPr>
          <p:nvPr/>
        </p:nvSpPr>
        <p:spPr bwMode="auto">
          <a:xfrm>
            <a:off x="1676400" y="4972051"/>
            <a:ext cx="3640740"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b="1">
                <a:latin typeface="Tahoma" pitchFamily="34" charset="0"/>
                <a:cs typeface="Arial" pitchFamily="34" charset="0"/>
              </a:rPr>
              <a:t>Generate New Seed Tuples</a:t>
            </a:r>
            <a:endParaRPr lang="en-US" altLang="zh-CN" sz="2000">
              <a:latin typeface="Tahoma" pitchFamily="34" charset="0"/>
              <a:cs typeface="Arial" pitchFamily="34" charset="0"/>
            </a:endParaRPr>
          </a:p>
        </p:txBody>
      </p:sp>
      <p:sp>
        <p:nvSpPr>
          <p:cNvPr id="2169863" name="Text Box 7"/>
          <p:cNvSpPr txBox="1">
            <a:spLocks noChangeArrowheads="1"/>
          </p:cNvSpPr>
          <p:nvPr/>
        </p:nvSpPr>
        <p:spPr bwMode="auto">
          <a:xfrm>
            <a:off x="593726" y="5740401"/>
            <a:ext cx="1870192" cy="400110"/>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Augment Table</a:t>
            </a:r>
          </a:p>
        </p:txBody>
      </p:sp>
      <p:sp>
        <p:nvSpPr>
          <p:cNvPr id="2169864" name="AutoShape 8"/>
          <p:cNvSpPr>
            <a:spLocks noChangeArrowheads="1"/>
          </p:cNvSpPr>
          <p:nvPr/>
        </p:nvSpPr>
        <p:spPr bwMode="auto">
          <a:xfrm>
            <a:off x="609600" y="4057650"/>
            <a:ext cx="25146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65" name="AutoShape 9"/>
          <p:cNvSpPr>
            <a:spLocks noChangeArrowheads="1"/>
          </p:cNvSpPr>
          <p:nvPr/>
        </p:nvSpPr>
        <p:spPr bwMode="auto">
          <a:xfrm>
            <a:off x="3886200" y="4057650"/>
            <a:ext cx="36576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66" name="AutoShape 10"/>
          <p:cNvSpPr>
            <a:spLocks noChangeArrowheads="1"/>
          </p:cNvSpPr>
          <p:nvPr/>
        </p:nvSpPr>
        <p:spPr bwMode="auto">
          <a:xfrm>
            <a:off x="1676400" y="4972050"/>
            <a:ext cx="3581400" cy="381000"/>
          </a:xfrm>
          <a:prstGeom prst="roundRect">
            <a:avLst>
              <a:gd name="adj" fmla="val 16667"/>
            </a:avLst>
          </a:prstGeom>
          <a:solidFill>
            <a:srgbClr val="00FFFF">
              <a:alpha val="50000"/>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67" name="AutoShape 11"/>
          <p:cNvSpPr>
            <a:spLocks noChangeArrowheads="1"/>
          </p:cNvSpPr>
          <p:nvPr/>
        </p:nvSpPr>
        <p:spPr bwMode="auto">
          <a:xfrm>
            <a:off x="3733800" y="5734050"/>
            <a:ext cx="38862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68" name="AutoShape 12"/>
          <p:cNvSpPr>
            <a:spLocks noChangeArrowheads="1"/>
          </p:cNvSpPr>
          <p:nvPr/>
        </p:nvSpPr>
        <p:spPr bwMode="auto">
          <a:xfrm>
            <a:off x="609600" y="5734050"/>
            <a:ext cx="1828800" cy="381000"/>
          </a:xfrm>
          <a:prstGeom prst="roundRect">
            <a:avLst>
              <a:gd name="adj" fmla="val 1666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00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69" name="Line 13"/>
          <p:cNvSpPr>
            <a:spLocks noChangeShapeType="1"/>
          </p:cNvSpPr>
          <p:nvPr/>
        </p:nvSpPr>
        <p:spPr bwMode="auto">
          <a:xfrm>
            <a:off x="3200400" y="4210050"/>
            <a:ext cx="609600" cy="0"/>
          </a:xfrm>
          <a:prstGeom prst="line">
            <a:avLst/>
          </a:prstGeom>
          <a:noFill/>
          <a:ln w="28575">
            <a:solidFill>
              <a:srgbClr val="0099CC"/>
            </a:solidFill>
            <a:miter lim="800000"/>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69870" name="AutoShape 14"/>
          <p:cNvCxnSpPr>
            <a:cxnSpLocks noChangeShapeType="1"/>
            <a:stCxn id="2169865" idx="3"/>
            <a:endCxn id="2169867" idx="3"/>
          </p:cNvCxnSpPr>
          <p:nvPr/>
        </p:nvCxnSpPr>
        <p:spPr bwMode="auto">
          <a:xfrm>
            <a:off x="7543800" y="4248150"/>
            <a:ext cx="76200" cy="1676400"/>
          </a:xfrm>
          <a:prstGeom prst="curvedConnector3">
            <a:avLst>
              <a:gd name="adj1" fmla="val 941667"/>
            </a:avLst>
          </a:prstGeom>
          <a:noFill/>
          <a:ln w="28575">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9871" name="AutoShape 15"/>
          <p:cNvCxnSpPr>
            <a:cxnSpLocks noChangeShapeType="1"/>
            <a:endCxn id="2169865" idx="1"/>
          </p:cNvCxnSpPr>
          <p:nvPr/>
        </p:nvCxnSpPr>
        <p:spPr bwMode="auto">
          <a:xfrm rot="16200000">
            <a:off x="3238500" y="4286250"/>
            <a:ext cx="685800" cy="609600"/>
          </a:xfrm>
          <a:prstGeom prst="curvedConnector2">
            <a:avLst/>
          </a:prstGeom>
          <a:noFill/>
          <a:ln w="28575">
            <a:solidFill>
              <a:srgbClr val="0099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9872" name="AutoShape 16"/>
          <p:cNvCxnSpPr>
            <a:cxnSpLocks noChangeShapeType="1"/>
            <a:stCxn id="2169867" idx="1"/>
          </p:cNvCxnSpPr>
          <p:nvPr/>
        </p:nvCxnSpPr>
        <p:spPr bwMode="auto">
          <a:xfrm rot="10800000">
            <a:off x="3276600" y="5353050"/>
            <a:ext cx="457200" cy="571500"/>
          </a:xfrm>
          <a:prstGeom prst="curvedConnector2">
            <a:avLst/>
          </a:prstGeom>
          <a:noFill/>
          <a:ln w="28575">
            <a:solidFill>
              <a:srgbClr val="0099CC"/>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69873" name="Text Box 17"/>
          <p:cNvSpPr txBox="1">
            <a:spLocks noChangeArrowheads="1"/>
          </p:cNvSpPr>
          <p:nvPr/>
        </p:nvSpPr>
        <p:spPr bwMode="auto">
          <a:xfrm>
            <a:off x="457201" y="1162051"/>
            <a:ext cx="1257075" cy="1631216"/>
          </a:xfrm>
          <a:prstGeom prst="rect">
            <a:avLst/>
          </a:prstGeom>
          <a:noFill/>
          <a:ln>
            <a:noFill/>
          </a:ln>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latin typeface="Tahoma" pitchFamily="34" charset="0"/>
                <a:cs typeface="Arial" pitchFamily="34" charset="0"/>
              </a:rPr>
              <a:t>Generate</a:t>
            </a:r>
            <a:br>
              <a:rPr lang="en-US" altLang="zh-CN" sz="2000">
                <a:latin typeface="Tahoma" pitchFamily="34" charset="0"/>
                <a:cs typeface="Arial" pitchFamily="34" charset="0"/>
              </a:rPr>
            </a:br>
            <a:r>
              <a:rPr lang="en-US" altLang="zh-CN" sz="2000">
                <a:latin typeface="Tahoma" pitchFamily="34" charset="0"/>
                <a:cs typeface="Arial" pitchFamily="34" charset="0"/>
              </a:rPr>
              <a:t>new seed</a:t>
            </a:r>
            <a:br>
              <a:rPr lang="en-US" altLang="zh-CN" sz="2000">
                <a:latin typeface="Tahoma" pitchFamily="34" charset="0"/>
                <a:cs typeface="Arial" pitchFamily="34" charset="0"/>
              </a:rPr>
            </a:br>
            <a:r>
              <a:rPr lang="en-US" altLang="zh-CN" sz="2000">
                <a:latin typeface="Tahoma" pitchFamily="34" charset="0"/>
                <a:cs typeface="Arial" pitchFamily="34" charset="0"/>
              </a:rPr>
              <a:t>tuples; </a:t>
            </a:r>
            <a:br>
              <a:rPr lang="en-US" altLang="zh-CN" sz="2000">
                <a:latin typeface="Tahoma" pitchFamily="34" charset="0"/>
                <a:cs typeface="Arial" pitchFamily="34" charset="0"/>
              </a:rPr>
            </a:br>
            <a:r>
              <a:rPr lang="en-US" altLang="zh-CN" sz="2000">
                <a:latin typeface="Tahoma" pitchFamily="34" charset="0"/>
                <a:cs typeface="Arial" pitchFamily="34" charset="0"/>
              </a:rPr>
              <a:t>start new</a:t>
            </a:r>
            <a:br>
              <a:rPr lang="en-US" altLang="zh-CN" sz="2000">
                <a:latin typeface="Tahoma" pitchFamily="34" charset="0"/>
                <a:cs typeface="Arial" pitchFamily="34" charset="0"/>
              </a:rPr>
            </a:br>
            <a:r>
              <a:rPr lang="en-US" altLang="zh-CN" sz="2000">
                <a:latin typeface="Tahoma" pitchFamily="34" charset="0"/>
                <a:cs typeface="Arial" pitchFamily="34" charset="0"/>
              </a:rPr>
              <a:t>iteration</a:t>
            </a:r>
          </a:p>
        </p:txBody>
      </p:sp>
      <p:graphicFrame>
        <p:nvGraphicFramePr>
          <p:cNvPr id="2169874" name="Object 18"/>
          <p:cNvGraphicFramePr>
            <a:graphicFrameLocks noChangeAspect="1"/>
          </p:cNvGraphicFramePr>
          <p:nvPr/>
        </p:nvGraphicFramePr>
        <p:xfrm>
          <a:off x="2286000" y="969965"/>
          <a:ext cx="4800600" cy="2822575"/>
        </p:xfrm>
        <a:graphic>
          <a:graphicData uri="http://schemas.openxmlformats.org/presentationml/2006/ole">
            <mc:AlternateContent xmlns:mc="http://schemas.openxmlformats.org/markup-compatibility/2006">
              <mc:Choice xmlns:v="urn:schemas-microsoft-com:vml" Requires="v">
                <p:oleObj spid="_x0000_s2060" name="Worksheet" r:id="rId3" imgW="2219847" imgH="1305205" progId="Excel.Sheet.8">
                  <p:embed/>
                </p:oleObj>
              </mc:Choice>
              <mc:Fallback>
                <p:oleObj name="Worksheet" r:id="rId3" imgW="2219847" imgH="1305205"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69965"/>
                        <a:ext cx="4800600" cy="282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69875" name="Rectangle 19"/>
          <p:cNvSpPr>
            <a:spLocks noGrp="1" noChangeArrowheads="1"/>
          </p:cNvSpPr>
          <p:nvPr>
            <p:ph type="title"/>
          </p:nvPr>
        </p:nvSpPr>
        <p:spPr>
          <a:xfrm>
            <a:off x="916983" y="38162"/>
            <a:ext cx="8229600" cy="1139825"/>
          </a:xfrm>
          <a:noFill/>
          <a:ln/>
        </p:spPr>
        <p:txBody>
          <a:bodyPr/>
          <a:lstStyle/>
          <a:p>
            <a:r>
              <a:rPr lang="en-US" altLang="zh-CN" sz="3400"/>
              <a:t>Bootstrapping for Relation Extraction (</a:t>
            </a:r>
            <a:r>
              <a:rPr lang="en-US" altLang="zh-CN" sz="3400" dirty="0" err="1"/>
              <a:t>Cont</a:t>
            </a:r>
            <a:r>
              <a:rPr lang="en-US" altLang="zh-CN" sz="3400" dirty="0"/>
              <a:t>’)</a:t>
            </a:r>
          </a:p>
        </p:txBody>
      </p:sp>
    </p:spTree>
    <p:extLst>
      <p:ext uri="{BB962C8B-B14F-4D97-AF65-F5344CB8AC3E}">
        <p14:creationId xmlns:p14="http://schemas.microsoft.com/office/powerpoint/2010/main" val="203634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Rectangle 3"/>
          <p:cNvSpPr>
            <a:spLocks noChangeArrowheads="1"/>
          </p:cNvSpPr>
          <p:nvPr/>
        </p:nvSpPr>
        <p:spPr bwMode="auto">
          <a:xfrm>
            <a:off x="533400" y="1066800"/>
            <a:ext cx="82296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a:t>
            </a:r>
            <a:r>
              <a:rPr lang="en-US" altLang="zh-CN" sz="1600" dirty="0" err="1" smtClean="0">
                <a:cs typeface="Arial" pitchFamily="34" charset="0"/>
              </a:rPr>
              <a:t>Mintz</a:t>
            </a:r>
            <a:r>
              <a:rPr lang="en-US" altLang="zh-CN" sz="1600" dirty="0" smtClean="0">
                <a:cs typeface="Arial" pitchFamily="34" charset="0"/>
              </a:rPr>
              <a:t> et al., ACL2009)</a:t>
            </a:r>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Entry in knowledge base: &lt;film-director, Steven Spielberg, Saving Private Ryan&gt;</a:t>
            </a:r>
          </a:p>
          <a:p>
            <a:pPr marL="342900" indent="-342900" eaLnBrk="1" hangingPunct="1">
              <a:spcBef>
                <a:spcPct val="20000"/>
              </a:spcBef>
              <a:buClr>
                <a:schemeClr val="accent1"/>
              </a:buClr>
              <a:buSzPct val="65000"/>
              <a:buFont typeface="Wingdings" pitchFamily="2" charset="2"/>
              <a:buChar char="n"/>
            </a:pPr>
            <a:r>
              <a:rPr lang="en-US" altLang="zh-CN" sz="1600" dirty="0" smtClean="0">
                <a:cs typeface="Arial" pitchFamily="34" charset="0"/>
              </a:rPr>
              <a:t>Project them to texts and use the noisy annotations for training:</a:t>
            </a:r>
          </a:p>
        </p:txBody>
      </p:sp>
      <p:sp>
        <p:nvSpPr>
          <p:cNvPr id="2054147" name="Rectangle 3"/>
          <p:cNvSpPr>
            <a:spLocks noGrp="1" noChangeArrowheads="1"/>
          </p:cNvSpPr>
          <p:nvPr>
            <p:ph type="title"/>
          </p:nvPr>
        </p:nvSpPr>
        <p:spPr>
          <a:xfrm>
            <a:off x="914400" y="27703"/>
            <a:ext cx="8229600" cy="886698"/>
          </a:xfrm>
          <a:noFill/>
          <a:ln/>
        </p:spPr>
        <p:txBody>
          <a:bodyPr>
            <a:normAutofit/>
          </a:bodyPr>
          <a:lstStyle/>
          <a:p>
            <a:r>
              <a:rPr lang="en-US" altLang="zh-CN" sz="3200" dirty="0" smtClean="0"/>
              <a:t>Distant Supervision</a:t>
            </a:r>
            <a:endParaRPr lang="en-US" altLang="zh-CN" sz="3200" dirty="0"/>
          </a:p>
        </p:txBody>
      </p:sp>
      <p:pic>
        <p:nvPicPr>
          <p:cNvPr id="2" name="Picture 1"/>
          <p:cNvPicPr>
            <a:picLocks noChangeAspect="1"/>
          </p:cNvPicPr>
          <p:nvPr/>
        </p:nvPicPr>
        <p:blipFill>
          <a:blip r:embed="rId3"/>
          <a:stretch>
            <a:fillRect/>
          </a:stretch>
        </p:blipFill>
        <p:spPr>
          <a:xfrm>
            <a:off x="1371600" y="2667000"/>
            <a:ext cx="5867400" cy="2241021"/>
          </a:xfrm>
          <a:prstGeom prst="rect">
            <a:avLst/>
          </a:prstGeom>
        </p:spPr>
      </p:pic>
    </p:spTree>
    <p:extLst>
      <p:ext uri="{BB962C8B-B14F-4D97-AF65-F5344CB8AC3E}">
        <p14:creationId xmlns:p14="http://schemas.microsoft.com/office/powerpoint/2010/main" val="24024329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Clarity</Template>
  <TotalTime>2478</TotalTime>
  <Words>4003</Words>
  <Application>Microsoft Macintosh PowerPoint</Application>
  <PresentationFormat>On-screen Show (4:3)</PresentationFormat>
  <Paragraphs>643</Paragraphs>
  <Slides>55</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Clarity</vt:lpstr>
      <vt:lpstr>Worksheet</vt:lpstr>
      <vt:lpstr>relation EXTRACTION</vt:lpstr>
      <vt:lpstr>PowerPoint Presentation</vt:lpstr>
      <vt:lpstr>Typical Symbolic Relation Extraction Features</vt:lpstr>
      <vt:lpstr>Using Background Knowledge (Chan and Roth, 2010)</vt:lpstr>
      <vt:lpstr>Typical DNN Models using Distributional Embedding Features (Shi et al., 2018)</vt:lpstr>
      <vt:lpstr>Bootstrapping for Relation Extraction</vt:lpstr>
      <vt:lpstr>Bootstrapping for Relation Extraction (Cont’)</vt:lpstr>
      <vt:lpstr>Bootstrapping for Relation Extraction (Cont’)</vt:lpstr>
      <vt:lpstr>Distant Supervision</vt:lpstr>
      <vt:lpstr>Adding Syntactic Relation</vt:lpstr>
      <vt:lpstr>Adding Syntactic Relation</vt:lpstr>
      <vt:lpstr>Adding Syntactic Relation</vt:lpstr>
      <vt:lpstr>Cross-document Relation Extraction Task</vt:lpstr>
      <vt:lpstr>Data</vt:lpstr>
      <vt:lpstr>Types of Reasoning Required</vt:lpstr>
      <vt:lpstr>Data</vt:lpstr>
      <vt:lpstr>Data</vt:lpstr>
      <vt:lpstr>Evaluation Metric </vt:lpstr>
      <vt:lpstr>Baseline Performance</vt:lpstr>
      <vt:lpstr>Baseline Performance</vt:lpstr>
      <vt:lpstr>Current Team Performance</vt:lpstr>
      <vt:lpstr>Possible Ways to Improve</vt:lpstr>
      <vt:lpstr>Possible Ways to Improve</vt:lpstr>
      <vt:lpstr>Challenges</vt:lpstr>
      <vt:lpstr>A similar task: Slot Filling (Ji and Grishman, ACL2011)</vt:lpstr>
      <vt:lpstr>Have the Error Sources Changed over Years?</vt:lpstr>
      <vt:lpstr>Blame Ourselves First…</vt:lpstr>
      <vt:lpstr>Then Blame Others…</vt:lpstr>
      <vt:lpstr>Then Blame Others…</vt:lpstr>
      <vt:lpstr>Then Blame Others…</vt:lpstr>
      <vt:lpstr>What we will do next week</vt:lpstr>
      <vt:lpstr>What is an event?</vt:lpstr>
      <vt:lpstr>Event Extraction</vt:lpstr>
      <vt:lpstr>Event Causality Tracking</vt:lpstr>
      <vt:lpstr>PowerPoint Presentation</vt:lpstr>
      <vt:lpstr>PowerPoint Presentation</vt:lpstr>
      <vt:lpstr>PowerPoint Presentation</vt:lpstr>
      <vt:lpstr>“Old” Days: Supervised Learning with Hand-crafed Features</vt:lpstr>
      <vt:lpstr>A More “Modern” Neural Event Extractor</vt:lpstr>
      <vt:lpstr>Or Put them Together…</vt:lpstr>
      <vt:lpstr>Zero-shot Learning: Grounding Mentions to Event Types and Argument Roles</vt:lpstr>
      <vt:lpstr>How to Represent Words?</vt:lpstr>
      <vt:lpstr>But Local Context Matters</vt:lpstr>
      <vt:lpstr>Also Need External Knowledge</vt:lpstr>
      <vt:lpstr>PowerPoint Presentation</vt:lpstr>
      <vt:lpstr>Zero-shot Learning</vt:lpstr>
      <vt:lpstr>Comparison with Traditional Supervised Model</vt:lpstr>
      <vt:lpstr>Move to any New Domain</vt:lpstr>
      <vt:lpstr>Summary of Event Extraction Methods</vt:lpstr>
      <vt:lpstr>PowerPoint Presentation</vt:lpstr>
      <vt:lpstr>Uncommon Ways to Express Triggers</vt:lpstr>
      <vt:lpstr>Uncommon Ways to Express Arguments</vt:lpstr>
      <vt:lpstr>Need more joint inference between trigger and arguments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Heng Ji</dc:creator>
  <cp:lastModifiedBy>Blender Lab</cp:lastModifiedBy>
  <cp:revision>221</cp:revision>
  <cp:lastPrinted>2014-03-19T04:30:52Z</cp:lastPrinted>
  <dcterms:created xsi:type="dcterms:W3CDTF">2014-01-22T06:07:55Z</dcterms:created>
  <dcterms:modified xsi:type="dcterms:W3CDTF">2020-09-13T19:56:14Z</dcterms:modified>
</cp:coreProperties>
</file>