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12" r:id="rId2"/>
    <p:sldMasterId id="2147483713" r:id="rId3"/>
    <p:sldMasterId id="2147483714" r:id="rId4"/>
  </p:sldMasterIdLst>
  <p:notesMasterIdLst>
    <p:notesMasterId r:id="rId35"/>
  </p:notesMasterIdLst>
  <p:sldIdLst>
    <p:sldId id="256" r:id="rId5"/>
    <p:sldId id="292" r:id="rId6"/>
    <p:sldId id="303" r:id="rId7"/>
    <p:sldId id="305" r:id="rId8"/>
    <p:sldId id="306" r:id="rId9"/>
    <p:sldId id="314" r:id="rId10"/>
    <p:sldId id="313" r:id="rId11"/>
    <p:sldId id="312" r:id="rId12"/>
    <p:sldId id="308" r:id="rId13"/>
    <p:sldId id="309" r:id="rId14"/>
    <p:sldId id="310" r:id="rId15"/>
    <p:sldId id="311" r:id="rId16"/>
    <p:sldId id="304" r:id="rId17"/>
    <p:sldId id="315" r:id="rId18"/>
    <p:sldId id="319" r:id="rId19"/>
    <p:sldId id="295" r:id="rId20"/>
    <p:sldId id="316" r:id="rId21"/>
    <p:sldId id="296" r:id="rId22"/>
    <p:sldId id="298" r:id="rId23"/>
    <p:sldId id="318" r:id="rId24"/>
    <p:sldId id="317" r:id="rId25"/>
    <p:sldId id="320" r:id="rId26"/>
    <p:sldId id="324" r:id="rId27"/>
    <p:sldId id="321" r:id="rId28"/>
    <p:sldId id="322" r:id="rId29"/>
    <p:sldId id="299" r:id="rId30"/>
    <p:sldId id="300" r:id="rId31"/>
    <p:sldId id="301" r:id="rId32"/>
    <p:sldId id="323" r:id="rId33"/>
    <p:sldId id="302" r:id="rId34"/>
  </p:sldIdLst>
  <p:sldSz cx="9144000" cy="6858000" type="screen4x3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D70DA4-39D5-4078-9D8F-BE910EBC59DA}">
  <a:tblStyle styleId="{69D70DA4-39D5-4078-9D8F-BE910EBC59D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544EF9-DB22-42E8-AEEE-D0D1C0822C5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AE05FD-6D35-460A-8059-AF1017096C3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4E8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4E8E8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0577"/>
    <p:restoredTop sz="81071"/>
  </p:normalViewPr>
  <p:slideViewPr>
    <p:cSldViewPr snapToGrid="0">
      <p:cViewPr>
        <p:scale>
          <a:sx n="66" d="100"/>
          <a:sy n="66" d="100"/>
        </p:scale>
        <p:origin x="4256" y="1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552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1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6957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9658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237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7175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7730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147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8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070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6369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52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715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5369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4857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0621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2001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5092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522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485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67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460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7789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AFCE4-5EA5-FB45-A07D-7DC601B634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8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03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81000" y="1600200"/>
            <a:ext cx="83820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0200" y="3200400"/>
            <a:ext cx="3352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4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4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"/>
          <p:cNvSpPr txBox="1">
            <a:spLocks noGrp="1"/>
          </p:cNvSpPr>
          <p:nvPr>
            <p:ph type="title"/>
          </p:nvPr>
        </p:nvSpPr>
        <p:spPr>
          <a:xfrm rot="5400000">
            <a:off x="4858544" y="2115344"/>
            <a:ext cx="628491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body" idx="1"/>
          </p:nvPr>
        </p:nvSpPr>
        <p:spPr>
          <a:xfrm rot="5400000">
            <a:off x="210344" y="-94456"/>
            <a:ext cx="6284912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1825068" y="0"/>
            <a:ext cx="5852160" cy="85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2" name="Google Shape;19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8864" y="102800"/>
            <a:ext cx="897630" cy="33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0" y="115892"/>
            <a:ext cx="9144000" cy="720727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300" b="1">
                <a:solidFill>
                  <a:srgbClr val="17098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8003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 type="title">
  <p:cSld name="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48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8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9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9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0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0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1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1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1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5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5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5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12076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0CC00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5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body" idx="1"/>
          </p:nvPr>
        </p:nvSpPr>
        <p:spPr>
          <a:xfrm>
            <a:off x="228600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55"/>
          <p:cNvSpPr txBox="1">
            <a:spLocks noGrp="1"/>
          </p:cNvSpPr>
          <p:nvPr>
            <p:ph type="body" idx="2"/>
          </p:nvPr>
        </p:nvSpPr>
        <p:spPr>
          <a:xfrm>
            <a:off x="4638675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5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5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12076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9880" algn="l" rtl="0">
              <a:spcBef>
                <a:spcPts val="320"/>
              </a:spcBef>
              <a:spcAft>
                <a:spcPts val="0"/>
              </a:spcAft>
              <a:buClr>
                <a:srgbClr val="00CC00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56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7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5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8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5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59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6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2076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6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17098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00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12076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CC00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6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1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61"/>
          <p:cNvSpPr txBox="1">
            <a:spLocks noGrp="1"/>
          </p:cNvSpPr>
          <p:nvPr>
            <p:ph type="body" idx="1"/>
          </p:nvPr>
        </p:nvSpPr>
        <p:spPr>
          <a:xfrm rot="5400000">
            <a:off x="1852613" y="-490538"/>
            <a:ext cx="5419725" cy="86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1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2"/>
          <p:cNvSpPr txBox="1">
            <a:spLocks noGrp="1"/>
          </p:cNvSpPr>
          <p:nvPr>
            <p:ph type="title"/>
          </p:nvPr>
        </p:nvSpPr>
        <p:spPr>
          <a:xfrm rot="5400000">
            <a:off x="4858544" y="2115344"/>
            <a:ext cx="628491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62"/>
          <p:cNvSpPr txBox="1">
            <a:spLocks noGrp="1"/>
          </p:cNvSpPr>
          <p:nvPr>
            <p:ph type="body" idx="1"/>
          </p:nvPr>
        </p:nvSpPr>
        <p:spPr>
          <a:xfrm rot="5400000">
            <a:off x="210344" y="-94456"/>
            <a:ext cx="6284912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62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3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4"/>
          <p:cNvSpPr txBox="1">
            <a:spLocks noGrp="1"/>
          </p:cNvSpPr>
          <p:nvPr>
            <p:ph type="ctrTitle"/>
          </p:nvPr>
        </p:nvSpPr>
        <p:spPr>
          <a:xfrm>
            <a:off x="685800" y="44624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2" name="Google Shape;272;p64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Courier New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64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6" name="Google Shape;276;p65"/>
          <p:cNvSpPr txBox="1"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234271"/>
              </a:buClr>
              <a:buSzPts val="2200"/>
              <a:buFont typeface="Courier New"/>
              <a:buChar char="o"/>
              <a:defRPr sz="2200" b="0" i="0" u="none" strike="noStrike" cap="none">
                <a:solidFill>
                  <a:srgbClr val="23427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65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6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6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6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3" name="Google Shape;283;p66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66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4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5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/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6"/>
          <p:cNvSpPr/>
          <p:nvPr/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12076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0CC00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9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1"/>
          </p:nvPr>
        </p:nvSpPr>
        <p:spPr>
          <a:xfrm>
            <a:off x="228600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2"/>
          </p:nvPr>
        </p:nvSpPr>
        <p:spPr>
          <a:xfrm>
            <a:off x="4638675" y="981075"/>
            <a:ext cx="42576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00CC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1312863"/>
            <a:ext cx="8077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95400" y="2286000"/>
            <a:ext cx="75438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306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5280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207375" y="64928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0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30"/>
          <p:cNvCxnSpPr/>
          <p:nvPr/>
        </p:nvCxnSpPr>
        <p:spPr>
          <a:xfrm>
            <a:off x="152400" y="10652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30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30"/>
          <p:cNvCxnSpPr/>
          <p:nvPr/>
        </p:nvCxnSpPr>
        <p:spPr>
          <a:xfrm>
            <a:off x="152400" y="64754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85" r:id="rId10"/>
    <p:sldLayoutId id="2147483687" r:id="rId11"/>
    <p:sldLayoutId id="2147483688" r:id="rId12"/>
    <p:sldLayoutId id="214748371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47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47"/>
          <p:cNvCxnSpPr/>
          <p:nvPr/>
        </p:nvCxnSpPr>
        <p:spPr>
          <a:xfrm>
            <a:off x="152400" y="10652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47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47"/>
          <p:cNvCxnSpPr/>
          <p:nvPr/>
        </p:nvCxnSpPr>
        <p:spPr>
          <a:xfrm>
            <a:off x="152400" y="6475413"/>
            <a:ext cx="8786813" cy="158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47"/>
          <p:cNvSpPr txBox="1"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body" idx="1"/>
          </p:nvPr>
        </p:nvSpPr>
        <p:spPr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3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3"/>
          <p:cNvSpPr/>
          <p:nvPr/>
        </p:nvSpPr>
        <p:spPr>
          <a:xfrm>
            <a:off x="250825" y="6499225"/>
            <a:ext cx="84138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3"/>
          <p:cNvSpPr txBox="1">
            <a:spLocks noGrp="1"/>
          </p:cNvSpPr>
          <p:nvPr>
            <p:ph type="title"/>
          </p:nvPr>
        </p:nvSpPr>
        <p:spPr>
          <a:xfrm>
            <a:off x="155575" y="301625"/>
            <a:ext cx="80740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8" name="Google Shape;268;p63"/>
          <p:cNvSpPr txBox="1">
            <a:spLocks noGrp="1"/>
          </p:cNvSpPr>
          <p:nvPr>
            <p:ph type="body" idx="1"/>
          </p:nvPr>
        </p:nvSpPr>
        <p:spPr>
          <a:xfrm>
            <a:off x="301625" y="1216025"/>
            <a:ext cx="82296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003366"/>
              </a:buClr>
              <a:buSzPts val="2200"/>
              <a:buFont typeface="Courier New"/>
              <a:buChar char="o"/>
              <a:defRPr sz="2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63"/>
          <p:cNvSpPr txBox="1">
            <a:spLocks noGrp="1"/>
          </p:cNvSpPr>
          <p:nvPr>
            <p:ph type="sldNum" idx="12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sz="1200">
                <a:latin typeface="SimSun"/>
                <a:ea typeface="SimSun"/>
                <a:cs typeface="SimSun"/>
                <a:sym typeface="SimSun"/>
              </a:rPr>
              <a:t> </a:t>
            </a:r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hengji@illinoi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lender.cs.illinois.edu/course/spring20/nlg.html" TargetMode="External"/><Relationship Id="rId4" Type="http://schemas.openxmlformats.org/officeDocument/2006/relationships/hyperlink" Target="http://blender.cs.illinois.edu/index.html" TargetMode="External"/><Relationship Id="rId5" Type="http://schemas.openxmlformats.org/officeDocument/2006/relationships/hyperlink" Target="https://github.com/topics/natural-language-generatio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zlbyTZsQY" TargetMode="External"/><Relationship Id="rId4" Type="http://schemas.openxmlformats.org/officeDocument/2006/relationships/hyperlink" Target="https://www.youtube.com/watch?v=mpw_FB2QrjQ" TargetMode="External"/><Relationship Id="rId5" Type="http://schemas.openxmlformats.org/officeDocument/2006/relationships/hyperlink" Target="https://www.bilibili.com/video/av6567466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8"/>
          <p:cNvSpPr txBox="1">
            <a:spLocks noGrp="1"/>
          </p:cNvSpPr>
          <p:nvPr>
            <p:ph type="ctrTitle"/>
          </p:nvPr>
        </p:nvSpPr>
        <p:spPr>
          <a:xfrm>
            <a:off x="32657" y="990600"/>
            <a:ext cx="9936162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Knowledge-driven Natural Language Generation</a:t>
            </a:r>
            <a:endParaRPr sz="3600" b="1" i="0" u="none" strike="noStrike" cap="none" dirty="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68"/>
          <p:cNvSpPr txBox="1">
            <a:spLocks noGrp="1"/>
          </p:cNvSpPr>
          <p:nvPr>
            <p:ph type="subTitle" idx="1"/>
          </p:nvPr>
        </p:nvSpPr>
        <p:spPr>
          <a:xfrm>
            <a:off x="0" y="2819400"/>
            <a:ext cx="8914258" cy="270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Heng</a:t>
            </a:r>
            <a:r>
              <a:rPr lang="en-US"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Ji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hengji@illinois.edu</a:t>
            </a:r>
            <a:endParaRPr lang="en-US" sz="3200" b="0" i="0" u="none" strike="noStrike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1;p104"/>
          <p:cNvSpPr txBox="1">
            <a:spLocks/>
          </p:cNvSpPr>
          <p:nvPr/>
        </p:nvSpPr>
        <p:spPr>
          <a:xfrm>
            <a:off x="456058" y="3760495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Deliberately constructing a natural language text in order to meet specified communicative goals</a:t>
            </a: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Acknowledgement: many slides from </a:t>
            </a:r>
            <a:r>
              <a:rPr lang="en-US" sz="222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Yoav</a:t>
            </a:r>
            <a:r>
              <a:rPr lang="en-US" sz="222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2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Goldberg INLG2018 tutorial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modern Virtual Assistant dialogue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1" y="2057401"/>
            <a:ext cx="3149300" cy="3292144"/>
          </a:xfrm>
        </p:spPr>
        <p:txBody>
          <a:bodyPr>
            <a:normAutofit/>
          </a:bodyPr>
          <a:lstStyle/>
          <a:p>
            <a:r>
              <a:rPr lang="en-US" dirty="0"/>
              <a:t>Apple </a:t>
            </a:r>
            <a:r>
              <a:rPr lang="en-US" dirty="0" err="1"/>
              <a:t>Siri</a:t>
            </a:r>
            <a:r>
              <a:rPr lang="en-US" dirty="0"/>
              <a:t> (2010)</a:t>
            </a:r>
          </a:p>
          <a:p>
            <a:pPr lvl="1"/>
            <a:r>
              <a:rPr lang="en-US" dirty="0"/>
              <a:t>Supports questions in a set of domains</a:t>
            </a:r>
          </a:p>
          <a:p>
            <a:pPr lvl="1"/>
            <a:r>
              <a:rPr lang="en-US" dirty="0"/>
              <a:t>Answers open-end questions</a:t>
            </a:r>
          </a:p>
          <a:p>
            <a:pPr lvl="1"/>
            <a:r>
              <a:rPr lang="en-US" dirty="0"/>
              <a:t>Cute “Easter egg” responses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937" y="1996870"/>
            <a:ext cx="2672063" cy="40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modern Virtual Assistant dialogue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Android Google Now (2013)</a:t>
            </a:r>
          </a:p>
          <a:p>
            <a:pPr lvl="1"/>
            <a:r>
              <a:rPr lang="en-US" dirty="0"/>
              <a:t>Predictive search assistant</a:t>
            </a:r>
          </a:p>
          <a:p>
            <a:r>
              <a:rPr lang="en-US" dirty="0"/>
              <a:t>Windows </a:t>
            </a:r>
            <a:r>
              <a:rPr lang="en-US" dirty="0" err="1"/>
              <a:t>Cortana</a:t>
            </a:r>
            <a:r>
              <a:rPr lang="en-US" dirty="0"/>
              <a:t> (2014)</a:t>
            </a:r>
          </a:p>
          <a:p>
            <a:pPr lvl="1"/>
            <a:r>
              <a:rPr lang="en-US" dirty="0"/>
              <a:t>Works across different Windows devices</a:t>
            </a:r>
          </a:p>
          <a:p>
            <a:pPr lvl="1"/>
            <a:r>
              <a:rPr lang="en-US" dirty="0"/>
              <a:t>Aims to be able to “talk about anything”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Embedded devices with dialogue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 Echo (2014) – home assistant device</a:t>
            </a:r>
          </a:p>
          <a:p>
            <a:pPr lvl="1"/>
            <a:r>
              <a:rPr lang="en-US" dirty="0"/>
              <a:t>Plays music</a:t>
            </a:r>
          </a:p>
          <a:p>
            <a:pPr lvl="2"/>
            <a:r>
              <a:rPr lang="en-US" dirty="0"/>
              <a:t>With voice commands</a:t>
            </a:r>
          </a:p>
          <a:p>
            <a:pPr lvl="1"/>
            <a:r>
              <a:rPr lang="en-US" dirty="0"/>
              <a:t>Question answering</a:t>
            </a:r>
          </a:p>
          <a:p>
            <a:pPr lvl="2"/>
            <a:r>
              <a:rPr lang="en-US" dirty="0"/>
              <a:t>Get weather, news</a:t>
            </a:r>
          </a:p>
          <a:p>
            <a:pPr lvl="2"/>
            <a:r>
              <a:rPr lang="en-US" dirty="0"/>
              <a:t>More complex questions, like </a:t>
            </a:r>
          </a:p>
          <a:p>
            <a:pPr lvl="3"/>
            <a:r>
              <a:rPr lang="en-US" dirty="0"/>
              <a:t>“how many spoons are in a cup?”</a:t>
            </a:r>
          </a:p>
          <a:p>
            <a:pPr lvl="1"/>
            <a:r>
              <a:rPr lang="en-US" dirty="0"/>
              <a:t>Setting timer</a:t>
            </a:r>
          </a:p>
          <a:p>
            <a:pPr lvl="1"/>
            <a:r>
              <a:rPr lang="en-US" dirty="0"/>
              <a:t>Manages TODO lists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438" y="2640810"/>
            <a:ext cx="1282718" cy="28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Why I’m interested in NLG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NLG = opposite of IE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Alexa Judge &amp; Amazon Scholar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err="1" smtClean="0"/>
              <a:t>Qingyun</a:t>
            </a:r>
            <a:r>
              <a:rPr lang="en-US" sz="2220" dirty="0" smtClean="0"/>
              <a:t> Wang has made us very famous</a:t>
            </a: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128" y="2408920"/>
            <a:ext cx="5933872" cy="44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Google Assistant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96" y="901780"/>
            <a:ext cx="7794978" cy="59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Describing or Generating a Painting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1" y="1807316"/>
            <a:ext cx="1365276" cy="1694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33" y="4412079"/>
            <a:ext cx="8466467" cy="12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How did people do it in old days?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Filling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1475"/>
            <a:ext cx="9144000" cy="33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How did people do it in old days?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Filling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83" y="1614790"/>
            <a:ext cx="4171880" cy="52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More Modern Methods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3470"/>
            <a:ext cx="9144000" cy="22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Toward Knowledge-driven NLG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895" y="3348294"/>
            <a:ext cx="4961105" cy="322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2937"/>
            <a:ext cx="4357369" cy="3058538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>
            <a:off x="4552545" y="2127284"/>
            <a:ext cx="1303506" cy="1221009"/>
          </a:xfrm>
          <a:prstGeom prst="curvedConnector3">
            <a:avLst>
              <a:gd name="adj1" fmla="val 1126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Some logistics &amp; mutual introductions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 smtClean="0">
                <a:hlinkClick r:id="rId3"/>
              </a:rPr>
              <a:t>Course website:</a:t>
            </a: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blender.cs.illinois.edu/course/spring20/nlg.html</a:t>
            </a:r>
            <a:endParaRPr lang="en-US" sz="2000" dirty="0" smtClean="0"/>
          </a:p>
          <a:p>
            <a:pPr marL="342900" lvl="0" indent="-342900">
              <a:spcBef>
                <a:spcPts val="0"/>
              </a:spcBef>
              <a:buSzPts val="1776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setup a mailing list and find a TA soon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This is a course designed for PhD students who have taken NLP/ML courses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If you get lost from lecture 1 and 2 and the first reading assignment, please consider dropping the course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lab page (I’m hiring RAs)</a:t>
            </a: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4"/>
              </a:rPr>
              <a:t>http://blender.cs.illinois.edu/index.html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An awesome resource list:</a:t>
            </a: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5"/>
              </a:rPr>
              <a:t>https://github.com/topics/natural-language-generation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 will study basic neural NLG models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058"/>
            <a:ext cx="9144000" cy="28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 will study basic neural NLG models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9603"/>
            <a:ext cx="9144000" cy="41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36688"/>
            <a:ext cx="6832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698"/>
            <a:ext cx="9144000" cy="41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6719"/>
            <a:ext cx="9144000" cy="46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Building Blocks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Combining </a:t>
            </a:r>
            <a:r>
              <a:rPr lang="en-US" sz="2220" dirty="0" smtClean="0"/>
              <a:t>Vectors: multi-layer RNN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899"/>
            <a:ext cx="9144000" cy="5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 will study basic neural NLG models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mechanism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err="1" smtClean="0"/>
              <a:t>Variational</a:t>
            </a:r>
            <a:r>
              <a:rPr lang="en-US" sz="2220" dirty="0" smtClean="0"/>
              <a:t> </a:t>
            </a:r>
            <a:r>
              <a:rPr lang="en-US" sz="2220" dirty="0" err="1" smtClean="0"/>
              <a:t>autoencoder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Flow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BERT generator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Then encoders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encode a list?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encode a table?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How to encode a tree?</a:t>
            </a:r>
            <a:endParaRPr lang="en-US" sz="222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How to encode a knowledge graph?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0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Then many applications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one as your term project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dirty="0" smtClean="0"/>
              <a:t>Biography generation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dirty="0" smtClean="0"/>
              <a:t>News timeline generation/abstractive summarization/history book generation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dirty="0" smtClean="0"/>
              <a:t>Knowledgeable Dialog Generation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dirty="0" smtClean="0"/>
              <a:t>Image/Video/Painting to Text and the other way around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dirty="0" smtClean="0"/>
              <a:t>Scientific Hypotheses Generation (</a:t>
            </a:r>
            <a:r>
              <a:rPr lang="en-US" dirty="0" err="1" smtClean="0"/>
              <a:t>PaperRobot</a:t>
            </a:r>
            <a:r>
              <a:rPr lang="en-US" dirty="0" smtClean="0"/>
              <a:t>) and </a:t>
            </a:r>
            <a:r>
              <a:rPr lang="en-US" dirty="0" err="1" smtClean="0"/>
              <a:t>ReviewRobot</a:t>
            </a:r>
            <a:endParaRPr lang="en-US" dirty="0" smtClean="0"/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3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Or solve a theory problem: why neural generation produces so many duplicates</a:t>
            </a:r>
            <a:b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25B5D03B-4CA6-FC4C-8F88-962C748C05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37" y="1331910"/>
            <a:ext cx="8667750" cy="5419727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>
                <a:solidFill>
                  <a:srgbClr val="800000"/>
                </a:solidFill>
              </a:rPr>
              <a:t>Before: </a:t>
            </a:r>
            <a:r>
              <a:rPr lang="en-US" altLang="zh-CN" dirty="0"/>
              <a:t>Background: The aim of this study was to compare the clinical outcome of myocardial infarction </a:t>
            </a:r>
            <a:r>
              <a:rPr lang="en-US" altLang="zh-CN" b="1" dirty="0"/>
              <a:t>(MI)</a:t>
            </a:r>
            <a:r>
              <a:rPr lang="en-US" altLang="zh-CN" dirty="0"/>
              <a:t> in patients with acute ST segment elevation</a:t>
            </a:r>
            <a:r>
              <a:rPr lang="zh-CN" altLang="en-US" dirty="0"/>
              <a:t> </a:t>
            </a:r>
            <a:r>
              <a:rPr lang="en-US" altLang="zh-CN" b="1" dirty="0"/>
              <a:t>(MI)</a:t>
            </a:r>
            <a:r>
              <a:rPr lang="en-US" altLang="zh-CN" dirty="0"/>
              <a:t>. Methods: We retrospectively reviewed the clinical records of patients with acute ST segment elevation of </a:t>
            </a:r>
            <a:r>
              <a:rPr lang="en-US" altLang="zh-CN" b="1" dirty="0"/>
              <a:t>acute ST elevation myocardial infarction</a:t>
            </a:r>
            <a:r>
              <a:rPr lang="en-US" altLang="zh-CN" dirty="0"/>
              <a:t> </a:t>
            </a:r>
            <a:r>
              <a:rPr lang="en-US" altLang="zh-CN" b="1" dirty="0"/>
              <a:t>(MI). </a:t>
            </a:r>
            <a:r>
              <a:rPr lang="en-US" altLang="zh-CN" dirty="0"/>
              <a:t>Patients with</a:t>
            </a:r>
            <a:r>
              <a:rPr lang="zh-CN" altLang="en-US" dirty="0"/>
              <a:t> </a:t>
            </a:r>
            <a:r>
              <a:rPr lang="en-US" altLang="zh-CN" b="1" dirty="0"/>
              <a:t>acute ST elevation myocardial infarction (MI)</a:t>
            </a:r>
            <a:r>
              <a:rPr lang="en-US" altLang="zh-CN" dirty="0"/>
              <a:t>, and </a:t>
            </a:r>
            <a:r>
              <a:rPr lang="en-US" altLang="zh-CN" b="1" dirty="0"/>
              <a:t>acute ST elevation myocardial infarction (MI)</a:t>
            </a:r>
            <a:r>
              <a:rPr lang="en-US" altLang="zh-CN" dirty="0"/>
              <a:t>, were included in this study. The primary endpoint was the proportion of patients with acute ST elevation myocardial infarction (MI) and coronary artery disease (CAD).</a:t>
            </a:r>
          </a:p>
          <a:p>
            <a:r>
              <a:rPr lang="en-US" altLang="zh-CN" dirty="0">
                <a:solidFill>
                  <a:srgbClr val="800000"/>
                </a:solidFill>
              </a:rPr>
              <a:t>After: </a:t>
            </a:r>
            <a:r>
              <a:rPr lang="en-US" altLang="zh-CN" dirty="0"/>
              <a:t>Background The aim of this study was to compare the prevalence of myocardial infarction (MI) in patients with acute ST. Methods : The primary endpoint was the first time of the left anterior descending coronary artery , and to evaluate the clinical utility of Protocol . We performed a retrospective analysis of a prospective, randomized controlled trial. Patients were divided into two groups (n=6). The median follow-up period was defined as the presence of the right ventricle, and the level of cardiac catheterization was evaluated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What is NLG?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Deliberately constructing a natural language text in order to meet specified communicative goals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Input: some semantic representation of information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Output: documents, reports, messages, papers, </a:t>
            </a:r>
            <a:r>
              <a:rPr lang="en-US" sz="222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Grading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assignments and one project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dirty="0" smtClean="0"/>
              <a:t>Rank based + extra credits based on novelty/soundness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2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Why it’s useful? : Chit-Chat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30200" y="1172937"/>
            <a:ext cx="8458200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www.youtube.com/watch?v=WnzlbyTZsQY</a:t>
            </a:r>
            <a:r>
              <a:rPr lang="en-US" sz="2000" dirty="0" smtClean="0"/>
              <a:t> (2011)</a:t>
            </a:r>
          </a:p>
          <a:p>
            <a:pPr marL="342900" lvl="0" indent="-342900">
              <a:spcBef>
                <a:spcPts val="0"/>
              </a:spcBef>
              <a:buSzPts val="1776"/>
            </a:pPr>
            <a:endParaRPr lang="en-US" sz="2000" dirty="0"/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www.youtube.com/watch?v=mpw_FB2QrjQ</a:t>
            </a:r>
            <a:r>
              <a:rPr lang="en-US" sz="2000" dirty="0" smtClean="0"/>
              <a:t> (2017)</a:t>
            </a:r>
          </a:p>
          <a:p>
            <a:pPr marL="342900" lvl="0" indent="-342900">
              <a:spcBef>
                <a:spcPts val="0"/>
              </a:spcBef>
              <a:buSzPts val="1776"/>
            </a:pPr>
            <a:endParaRPr lang="en-US" sz="2220" dirty="0"/>
          </a:p>
          <a:p>
            <a:pPr marL="342900" lvl="0" indent="-342900">
              <a:spcBef>
                <a:spcPts val="0"/>
              </a:spcBef>
              <a:buSzPts val="1776"/>
            </a:pPr>
            <a:r>
              <a:rPr lang="en-US" sz="2000" dirty="0">
                <a:hlinkClick r:id="rId5"/>
              </a:rPr>
              <a:t>https://www.bilibili.com/video/av6567466/</a:t>
            </a:r>
            <a:endParaRPr lang="en-US" sz="222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endParaRPr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73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Application: Autonomous Car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689100"/>
            <a:ext cx="8001000" cy="3479800"/>
          </a:xfrm>
          <a:prstGeom prst="rect">
            <a:avLst/>
          </a:prstGeom>
        </p:spPr>
      </p:pic>
      <p:sp>
        <p:nvSpPr>
          <p:cNvPr id="7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457200" y="5350213"/>
            <a:ext cx="8458200" cy="88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(Qin et al., EMNLP2019)</a:t>
            </a:r>
          </a:p>
        </p:txBody>
      </p:sp>
    </p:spTree>
    <p:extLst>
      <p:ext uri="{BB962C8B-B14F-4D97-AF65-F5344CB8AC3E}">
        <p14:creationId xmlns:p14="http://schemas.microsoft.com/office/powerpoint/2010/main" val="16647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696109"/>
            <a:ext cx="7533084" cy="401653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3EF22EAA-CC89-C54A-9E8C-07CD01EAD34C}"/>
              </a:ext>
            </a:extLst>
          </p:cNvPr>
          <p:cNvSpPr txBox="1">
            <a:spLocks/>
          </p:cNvSpPr>
          <p:nvPr/>
        </p:nvSpPr>
        <p:spPr>
          <a:xfrm>
            <a:off x="128588" y="1381651"/>
            <a:ext cx="8886825" cy="406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(Wang et al., ACL2019)</a:t>
            </a:r>
          </a:p>
        </p:txBody>
      </p:sp>
      <p:sp>
        <p:nvSpPr>
          <p:cNvPr id="7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Application: </a:t>
            </a:r>
            <a:r>
              <a:rPr lang="en-US" sz="3200" b="0" dirty="0" err="1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PaperRobot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963717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Application: Therapist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860" y="1165538"/>
            <a:ext cx="3131448" cy="56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9937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Information Seeking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23;p74" descr="mh17_June4_12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374626"/>
            <a:ext cx="8991600" cy="472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Visions of dialogue from science fiction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  “2001:  A Space Odyssey” (1968)</a:t>
            </a:r>
          </a:p>
          <a:p>
            <a:pPr lvl="1"/>
            <a:r>
              <a:rPr lang="en-US" dirty="0"/>
              <a:t>Naturally conversing computer</a:t>
            </a:r>
          </a:p>
          <a:p>
            <a:r>
              <a:rPr lang="en-US" dirty="0"/>
              <a:t>Star Trek (original 1966)</a:t>
            </a:r>
          </a:p>
          <a:p>
            <a:pPr lvl="1"/>
            <a:r>
              <a:rPr lang="en-US" dirty="0"/>
              <a:t>Natural language command and control</a:t>
            </a:r>
          </a:p>
          <a:p>
            <a:r>
              <a:rPr lang="en-US" dirty="0"/>
              <a:t>Her  (2013)</a:t>
            </a:r>
          </a:p>
          <a:p>
            <a:pPr lvl="1"/>
            <a:r>
              <a:rPr lang="en-US" dirty="0"/>
              <a:t>A virtual partner with natural dialogue capabilities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279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9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B2B2B2"/>
      </a:accent1>
      <a:accent2>
        <a:srgbClr val="FF9933"/>
      </a:accent2>
      <a:accent3>
        <a:srgbClr val="FFFFFF"/>
      </a:accent3>
      <a:accent4>
        <a:srgbClr val="000000"/>
      </a:accent4>
      <a:accent5>
        <a:srgbClr val="D5D5D5"/>
      </a:accent5>
      <a:accent6>
        <a:srgbClr val="E78A2D"/>
      </a:accent6>
      <a:hlink>
        <a:srgbClr val="FF3300"/>
      </a:hlink>
      <a:folHlink>
        <a:srgbClr val="CC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ross-Media Knowledge Columbia RPI 2015 07 14 presented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kiTutorialDR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6244</TotalTime>
  <Words>1428</Words>
  <Application>Microsoft Macintosh PowerPoint</Application>
  <PresentationFormat>On-screen Show (4:3)</PresentationFormat>
  <Paragraphs>224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Calibri</vt:lpstr>
      <vt:lpstr>Courier New</vt:lpstr>
      <vt:lpstr>Noto Sans Symbols</vt:lpstr>
      <vt:lpstr>Palatino Linotype</vt:lpstr>
      <vt:lpstr>SimSun</vt:lpstr>
      <vt:lpstr>Tahoma</vt:lpstr>
      <vt:lpstr>Times New Roman</vt:lpstr>
      <vt:lpstr>Arial</vt:lpstr>
      <vt:lpstr>1_Office Theme</vt:lpstr>
      <vt:lpstr>1_Cross-Media Knowledge Columbia RPI 2015 07 14 presented</vt:lpstr>
      <vt:lpstr>1_Office 主题</vt:lpstr>
      <vt:lpstr>WikiTutorialDR</vt:lpstr>
      <vt:lpstr>Knowledge-driven Natural Language Generation</vt:lpstr>
      <vt:lpstr>Some logistics &amp; mutual introductions</vt:lpstr>
      <vt:lpstr>What is NLG?</vt:lpstr>
      <vt:lpstr>Why it’s useful? : Chit-Chat</vt:lpstr>
      <vt:lpstr>Application: Autonomous Car</vt:lpstr>
      <vt:lpstr>Application: PaperRobot</vt:lpstr>
      <vt:lpstr>Application: Therapist</vt:lpstr>
      <vt:lpstr>Information Seeking</vt:lpstr>
      <vt:lpstr>Visions of dialogue from science fiction</vt:lpstr>
      <vt:lpstr>Examples of modern Virtual Assistant dialogue systems</vt:lpstr>
      <vt:lpstr>Examples of modern Virtual Assistant dialogue systems</vt:lpstr>
      <vt:lpstr>Embedded devices with dialogue capabilities</vt:lpstr>
      <vt:lpstr>Why I’m interested in NLG</vt:lpstr>
      <vt:lpstr>Google Assistant</vt:lpstr>
      <vt:lpstr>Describing or Generating a Painting</vt:lpstr>
      <vt:lpstr>How did people do it in old days?</vt:lpstr>
      <vt:lpstr>How did people do it in old days?</vt:lpstr>
      <vt:lpstr>More Modern Methods</vt:lpstr>
      <vt:lpstr>Toward Knowledge-driven NLG</vt:lpstr>
      <vt:lpstr>We will study basic neural NLG models</vt:lpstr>
      <vt:lpstr>We will study basic neural NLG models</vt:lpstr>
      <vt:lpstr>Building Blocks</vt:lpstr>
      <vt:lpstr>Building Blocks</vt:lpstr>
      <vt:lpstr>Building Blocks</vt:lpstr>
      <vt:lpstr>Building Blocks</vt:lpstr>
      <vt:lpstr>We will study basic neural NLG models</vt:lpstr>
      <vt:lpstr>Then encoders</vt:lpstr>
      <vt:lpstr>Then many applications</vt:lpstr>
      <vt:lpstr>Or solve a theory problem: why neural generation produces so many duplicates </vt:lpstr>
      <vt:lpstr>Grading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Information Extraction</dc:title>
  <cp:lastModifiedBy>Microsoft Office User</cp:lastModifiedBy>
  <cp:revision>208</cp:revision>
  <dcterms:modified xsi:type="dcterms:W3CDTF">2020-01-22T07:21:10Z</dcterms:modified>
</cp:coreProperties>
</file>