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527" r:id="rId2"/>
    <p:sldId id="528" r:id="rId3"/>
    <p:sldId id="529" r:id="rId4"/>
    <p:sldId id="538" r:id="rId5"/>
    <p:sldId id="539" r:id="rId6"/>
    <p:sldId id="541" r:id="rId7"/>
    <p:sldId id="542" r:id="rId8"/>
    <p:sldId id="547" r:id="rId9"/>
    <p:sldId id="548" r:id="rId10"/>
    <p:sldId id="549" r:id="rId11"/>
    <p:sldId id="543" r:id="rId12"/>
    <p:sldId id="544" r:id="rId13"/>
    <p:sldId id="546" r:id="rId14"/>
    <p:sldId id="550" r:id="rId15"/>
    <p:sldId id="552" r:id="rId16"/>
    <p:sldId id="553" r:id="rId17"/>
    <p:sldId id="554" r:id="rId18"/>
    <p:sldId id="555" r:id="rId19"/>
    <p:sldId id="556" r:id="rId20"/>
    <p:sldId id="557" r:id="rId21"/>
    <p:sldId id="558" r:id="rId22"/>
    <p:sldId id="559" r:id="rId23"/>
    <p:sldId id="560" r:id="rId24"/>
    <p:sldId id="561" r:id="rId25"/>
    <p:sldId id="562" r:id="rId26"/>
    <p:sldId id="567" r:id="rId27"/>
    <p:sldId id="568" r:id="rId28"/>
    <p:sldId id="569" r:id="rId29"/>
    <p:sldId id="570" r:id="rId30"/>
    <p:sldId id="551" r:id="rId31"/>
    <p:sldId id="563" r:id="rId32"/>
    <p:sldId id="564" r:id="rId33"/>
    <p:sldId id="565" r:id="rId34"/>
    <p:sldId id="5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07"/>
    <p:restoredTop sz="92908"/>
  </p:normalViewPr>
  <p:slideViewPr>
    <p:cSldViewPr snapToGrid="0" snapToObjects="1">
      <p:cViewPr varScale="1">
        <p:scale>
          <a:sx n="113" d="100"/>
          <a:sy n="113" d="100"/>
        </p:scale>
        <p:origin x="-2424" y="-1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2/26/20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that much data we can now generate natural sounding descriptions for a wide variety of image contents. </a:t>
            </a:r>
          </a:p>
          <a:p>
            <a:r>
              <a:rPr lang="en-US" baseline="0" dirty="0" smtClean="0"/>
              <a:t> </a:t>
            </a:r>
          </a:p>
          <a:p>
            <a:r>
              <a:rPr lang="en-US" baseline="0" dirty="0" smtClean="0"/>
              <a:t>For example for this query image, we might produce a caption like “an old gray bridge over dirty green water. Or “a stone bridge over a peaceful river”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CC26E2-EF77-9F4B-B158-EB7E88518AF0}" type="slidenum">
              <a:rPr lang="en-US" smtClean="0"/>
              <a:pPr/>
              <a:t>1</a:t>
            </a:fld>
            <a:endParaRPr lang="en-US" dirty="0"/>
          </a:p>
        </p:txBody>
      </p:sp>
    </p:spTree>
    <p:extLst>
      <p:ext uri="{BB962C8B-B14F-4D97-AF65-F5344CB8AC3E}">
        <p14:creationId xmlns:p14="http://schemas.microsoft.com/office/powerpoint/2010/main" val="323004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17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1661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8807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tried a number of methods from really simple tricks like gist and color based global matching for retrieval. </a:t>
            </a:r>
          </a:p>
          <a:p>
            <a:endParaRPr lang="en-US" baseline="0" dirty="0" smtClean="0"/>
          </a:p>
          <a:p>
            <a:r>
              <a:rPr lang="en-US" baseline="0" dirty="0" smtClean="0"/>
              <a:t>here we might caption the query with “the water is clear enough to see fish swimming around in it”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2</a:t>
            </a:fld>
            <a:endParaRPr lang="en-US" dirty="0"/>
          </a:p>
        </p:txBody>
      </p:sp>
    </p:spTree>
    <p:extLst>
      <p:ext uri="{BB962C8B-B14F-4D97-AF65-F5344CB8AC3E}">
        <p14:creationId xmlns:p14="http://schemas.microsoft.com/office/powerpoint/2010/main" val="47114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29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have a small set of globally matched images, we also try to re-rank this set using text based measures from the matched set, as well as more computationally intensive visual recognition predictions like detection and visual similarity of objects, stuff, scene, or activities.  For this query we now generate for example “the bridge over the lake on </a:t>
            </a:r>
            <a:r>
              <a:rPr lang="en-US" baseline="0" dirty="0" err="1" smtClean="0"/>
              <a:t>Suzhhou</a:t>
            </a:r>
            <a:r>
              <a:rPr lang="en-US" baseline="0" dirty="0" smtClean="0"/>
              <a:t> Street”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CC26E2-EF77-9F4B-B158-EB7E88518AF0}" type="slidenum">
              <a:rPr lang="en-US" smtClean="0"/>
              <a:pPr/>
              <a:t>3</a:t>
            </a:fld>
            <a:endParaRPr lang="en-US" dirty="0"/>
          </a:p>
        </p:txBody>
      </p:sp>
    </p:spTree>
    <p:extLst>
      <p:ext uri="{BB962C8B-B14F-4D97-AF65-F5344CB8AC3E}">
        <p14:creationId xmlns:p14="http://schemas.microsoft.com/office/powerpoint/2010/main" val="1638728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5780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0620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366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68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304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xmlns=""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xmlns=""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xmlns=""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8C2A78-DE61-4C49-9750-40BE82A3468B}"/>
              </a:ext>
            </a:extLst>
          </p:cNvPr>
          <p:cNvSpPr>
            <a:spLocks noGrp="1"/>
          </p:cNvSpPr>
          <p:nvPr>
            <p:ph type="dt" sz="half" idx="10"/>
          </p:nvPr>
        </p:nvSpPr>
        <p:spPr/>
        <p:txBody>
          <a:bodyPr/>
          <a:lstStyle/>
          <a:p>
            <a:fld id="{E64E2E36-3D31-E442-A911-D149FB6B38DD}" type="datetime1">
              <a:rPr lang="en-US" smtClean="0"/>
              <a:t>2/26/20</a:t>
            </a:fld>
            <a:endParaRPr lang="en-US"/>
          </a:p>
        </p:txBody>
      </p:sp>
      <p:sp>
        <p:nvSpPr>
          <p:cNvPr id="6" name="Slide Number Placeholder 5">
            <a:extLst>
              <a:ext uri="{FF2B5EF4-FFF2-40B4-BE49-F238E27FC236}">
                <a16:creationId xmlns:a16="http://schemas.microsoft.com/office/drawing/2014/main" xmlns=""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3A7DED-66E2-4040-ADC0-AAC48425C590}"/>
              </a:ext>
            </a:extLst>
          </p:cNvPr>
          <p:cNvSpPr>
            <a:spLocks noGrp="1"/>
          </p:cNvSpPr>
          <p:nvPr>
            <p:ph type="dt" sz="half" idx="10"/>
          </p:nvPr>
        </p:nvSpPr>
        <p:spPr/>
        <p:txBody>
          <a:bodyPr/>
          <a:lstStyle/>
          <a:p>
            <a:fld id="{76421C6E-51E1-0045-8E04-727B0E92214F}" type="datetime1">
              <a:rPr lang="en-US" smtClean="0"/>
              <a:t>2/26/20</a:t>
            </a:fld>
            <a:endParaRPr lang="en-US"/>
          </a:p>
        </p:txBody>
      </p:sp>
      <p:sp>
        <p:nvSpPr>
          <p:cNvPr id="6" name="Slide Number Placeholder 5">
            <a:extLst>
              <a:ext uri="{FF2B5EF4-FFF2-40B4-BE49-F238E27FC236}">
                <a16:creationId xmlns:a16="http://schemas.microsoft.com/office/drawing/2014/main" xmlns=""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43428-A6E0-3B41-A602-2D3BA56A0274}"/>
              </a:ext>
            </a:extLst>
          </p:cNvPr>
          <p:cNvSpPr>
            <a:spLocks noGrp="1"/>
          </p:cNvSpPr>
          <p:nvPr>
            <p:ph type="dt" sz="half" idx="10"/>
          </p:nvPr>
        </p:nvSpPr>
        <p:spPr/>
        <p:txBody>
          <a:bodyPr/>
          <a:lstStyle/>
          <a:p>
            <a:fld id="{B78DB298-2CF2-9749-B7DA-B43D8F11D612}" type="datetime1">
              <a:rPr lang="en-US" smtClean="0"/>
              <a:t>2/26/20</a:t>
            </a:fld>
            <a:endParaRPr lang="en-US"/>
          </a:p>
        </p:txBody>
      </p:sp>
      <p:sp>
        <p:nvSpPr>
          <p:cNvPr id="6" name="Slide Number Placeholder 5">
            <a:extLst>
              <a:ext uri="{FF2B5EF4-FFF2-40B4-BE49-F238E27FC236}">
                <a16:creationId xmlns:a16="http://schemas.microsoft.com/office/drawing/2014/main" xmlns=""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CC3B4A-80E8-084A-A75B-1A23F82FBC14}"/>
              </a:ext>
            </a:extLst>
          </p:cNvPr>
          <p:cNvSpPr>
            <a:spLocks noGrp="1"/>
          </p:cNvSpPr>
          <p:nvPr>
            <p:ph type="dt" sz="half" idx="10"/>
          </p:nvPr>
        </p:nvSpPr>
        <p:spPr/>
        <p:txBody>
          <a:bodyPr/>
          <a:lstStyle/>
          <a:p>
            <a:fld id="{59AAA00E-6528-9147-827F-54EABC190D3E}" type="datetime1">
              <a:rPr lang="en-US" smtClean="0"/>
              <a:t>2/26/20</a:t>
            </a:fld>
            <a:endParaRPr lang="en-US"/>
          </a:p>
        </p:txBody>
      </p:sp>
      <p:sp>
        <p:nvSpPr>
          <p:cNvPr id="6" name="Slide Number Placeholder 5">
            <a:extLst>
              <a:ext uri="{FF2B5EF4-FFF2-40B4-BE49-F238E27FC236}">
                <a16:creationId xmlns:a16="http://schemas.microsoft.com/office/drawing/2014/main" xmlns=""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188B68-6512-0A4F-A005-B60FC995BB88}"/>
              </a:ext>
            </a:extLst>
          </p:cNvPr>
          <p:cNvSpPr>
            <a:spLocks noGrp="1"/>
          </p:cNvSpPr>
          <p:nvPr>
            <p:ph type="dt" sz="half" idx="10"/>
          </p:nvPr>
        </p:nvSpPr>
        <p:spPr/>
        <p:txBody>
          <a:bodyPr/>
          <a:lstStyle/>
          <a:p>
            <a:fld id="{678C2240-76F3-E147-906E-E0ADE39AECB5}" type="datetime1">
              <a:rPr lang="en-US" smtClean="0"/>
              <a:t>2/26/20</a:t>
            </a:fld>
            <a:endParaRPr lang="en-US"/>
          </a:p>
        </p:txBody>
      </p:sp>
      <p:sp>
        <p:nvSpPr>
          <p:cNvPr id="7" name="Slide Number Placeholder 6">
            <a:extLst>
              <a:ext uri="{FF2B5EF4-FFF2-40B4-BE49-F238E27FC236}">
                <a16:creationId xmlns:a16="http://schemas.microsoft.com/office/drawing/2014/main" xmlns=""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FBA73F-E1B3-C645-A949-5D22BD577A98}"/>
              </a:ext>
            </a:extLst>
          </p:cNvPr>
          <p:cNvSpPr>
            <a:spLocks noGrp="1"/>
          </p:cNvSpPr>
          <p:nvPr>
            <p:ph type="dt" sz="half" idx="10"/>
          </p:nvPr>
        </p:nvSpPr>
        <p:spPr/>
        <p:txBody>
          <a:bodyPr/>
          <a:lstStyle/>
          <a:p>
            <a:fld id="{CA278B2C-C152-BF4E-B097-5C9983E3892C}" type="datetime1">
              <a:rPr lang="en-US" smtClean="0"/>
              <a:t>2/26/20</a:t>
            </a:fld>
            <a:endParaRPr lang="en-US"/>
          </a:p>
        </p:txBody>
      </p:sp>
      <p:sp>
        <p:nvSpPr>
          <p:cNvPr id="9" name="Slide Number Placeholder 8">
            <a:extLst>
              <a:ext uri="{FF2B5EF4-FFF2-40B4-BE49-F238E27FC236}">
                <a16:creationId xmlns:a16="http://schemas.microsoft.com/office/drawing/2014/main" xmlns=""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D23F26-F063-1945-96B6-D910113260ED}"/>
              </a:ext>
            </a:extLst>
          </p:cNvPr>
          <p:cNvSpPr>
            <a:spLocks noGrp="1"/>
          </p:cNvSpPr>
          <p:nvPr>
            <p:ph type="dt" sz="half" idx="10"/>
          </p:nvPr>
        </p:nvSpPr>
        <p:spPr/>
        <p:txBody>
          <a:bodyPr/>
          <a:lstStyle/>
          <a:p>
            <a:fld id="{52120A6D-50D7-DC49-9240-3B897313C86C}" type="datetime1">
              <a:rPr lang="en-US" smtClean="0"/>
              <a:t>2/26/20</a:t>
            </a:fld>
            <a:endParaRPr lang="en-US"/>
          </a:p>
        </p:txBody>
      </p:sp>
      <p:sp>
        <p:nvSpPr>
          <p:cNvPr id="5" name="Slide Number Placeholder 4">
            <a:extLst>
              <a:ext uri="{FF2B5EF4-FFF2-40B4-BE49-F238E27FC236}">
                <a16:creationId xmlns:a16="http://schemas.microsoft.com/office/drawing/2014/main" xmlns=""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28B80E-B106-E444-A711-8A25C56DDD4B}"/>
              </a:ext>
            </a:extLst>
          </p:cNvPr>
          <p:cNvSpPr>
            <a:spLocks noGrp="1"/>
          </p:cNvSpPr>
          <p:nvPr>
            <p:ph type="dt" sz="half" idx="10"/>
          </p:nvPr>
        </p:nvSpPr>
        <p:spPr/>
        <p:txBody>
          <a:bodyPr/>
          <a:lstStyle/>
          <a:p>
            <a:fld id="{3EC8B993-7EA8-E14C-B192-82FAF47DDB33}" type="datetime1">
              <a:rPr lang="en-US" smtClean="0"/>
              <a:t>2/26/20</a:t>
            </a:fld>
            <a:endParaRPr lang="en-US"/>
          </a:p>
        </p:txBody>
      </p:sp>
      <p:sp>
        <p:nvSpPr>
          <p:cNvPr id="4" name="Slide Number Placeholder 3">
            <a:extLst>
              <a:ext uri="{FF2B5EF4-FFF2-40B4-BE49-F238E27FC236}">
                <a16:creationId xmlns:a16="http://schemas.microsoft.com/office/drawing/2014/main" xmlns=""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F85AE9-1ED6-AC44-AC59-1FB2EF67FC52}"/>
              </a:ext>
            </a:extLst>
          </p:cNvPr>
          <p:cNvSpPr>
            <a:spLocks noGrp="1"/>
          </p:cNvSpPr>
          <p:nvPr>
            <p:ph type="dt" sz="half" idx="10"/>
          </p:nvPr>
        </p:nvSpPr>
        <p:spPr/>
        <p:txBody>
          <a:bodyPr/>
          <a:lstStyle/>
          <a:p>
            <a:fld id="{45F12868-9C68-1E4A-8153-ED8FC06C0642}" type="datetime1">
              <a:rPr lang="en-US" smtClean="0"/>
              <a:t>2/26/20</a:t>
            </a:fld>
            <a:endParaRPr lang="en-US"/>
          </a:p>
        </p:txBody>
      </p:sp>
      <p:sp>
        <p:nvSpPr>
          <p:cNvPr id="7" name="Slide Number Placeholder 6">
            <a:extLst>
              <a:ext uri="{FF2B5EF4-FFF2-40B4-BE49-F238E27FC236}">
                <a16:creationId xmlns:a16="http://schemas.microsoft.com/office/drawing/2014/main" xmlns=""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B6E73A-7F1D-CA47-91F5-AE1537B8052B}"/>
              </a:ext>
            </a:extLst>
          </p:cNvPr>
          <p:cNvSpPr>
            <a:spLocks noGrp="1"/>
          </p:cNvSpPr>
          <p:nvPr>
            <p:ph type="dt" sz="half" idx="10"/>
          </p:nvPr>
        </p:nvSpPr>
        <p:spPr/>
        <p:txBody>
          <a:bodyPr/>
          <a:lstStyle/>
          <a:p>
            <a:fld id="{0923CB2D-CAA9-E94A-90B0-BE0AA3893111}" type="datetime1">
              <a:rPr lang="en-US" smtClean="0"/>
              <a:t>2/26/20</a:t>
            </a:fld>
            <a:endParaRPr lang="en-US"/>
          </a:p>
        </p:txBody>
      </p:sp>
      <p:sp>
        <p:nvSpPr>
          <p:cNvPr id="7" name="Slide Number Placeholder 6">
            <a:extLst>
              <a:ext uri="{FF2B5EF4-FFF2-40B4-BE49-F238E27FC236}">
                <a16:creationId xmlns:a16="http://schemas.microsoft.com/office/drawing/2014/main" xmlns=""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2/26/20</a:t>
            </a:fld>
            <a:endParaRPr lang="en-US"/>
          </a:p>
        </p:txBody>
      </p:sp>
      <p:sp>
        <p:nvSpPr>
          <p:cNvPr id="6" name="Slide Number Placeholder 5">
            <a:extLst>
              <a:ext uri="{FF2B5EF4-FFF2-40B4-BE49-F238E27FC236}">
                <a16:creationId xmlns:a16="http://schemas.microsoft.com/office/drawing/2014/main" xmlns=""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jpeg"/><Relationship Id="rId5" Type="http://schemas.microsoft.com/office/2007/relationships/hdphoto" Target="../media/hdphoto1.wdp"/><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4133"/>
            <a:ext cx="8229600" cy="1104295"/>
          </a:xfrm>
        </p:spPr>
        <p:txBody>
          <a:bodyPr/>
          <a:lstStyle/>
          <a:p>
            <a:pPr>
              <a:lnSpc>
                <a:spcPct val="80000"/>
              </a:lnSpc>
            </a:pPr>
            <a:r>
              <a:rPr lang="en-US" dirty="0" smtClean="0">
                <a:ea typeface="ＭＳ Ｐゴシック" charset="0"/>
                <a:cs typeface="Helvetica Neue Light"/>
              </a:rPr>
              <a:t>Big Data Driven Generation</a:t>
            </a:r>
            <a:endParaRPr lang="en-US" dirty="0">
              <a:cs typeface="Helvetica Neue Light"/>
            </a:endParaRPr>
          </a:p>
        </p:txBody>
      </p:sp>
      <p:sp>
        <p:nvSpPr>
          <p:cNvPr id="4" name="Rectangle 3"/>
          <p:cNvSpPr/>
          <p:nvPr/>
        </p:nvSpPr>
        <p:spPr>
          <a:xfrm>
            <a:off x="6657771" y="2931982"/>
            <a:ext cx="3755551" cy="1493222"/>
          </a:xfrm>
          <a:prstGeom prst="rect">
            <a:avLst/>
          </a:prstGeom>
          <a:solidFill>
            <a:srgbClr val="F4F6FA"/>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5" name="Title 1"/>
          <p:cNvSpPr txBox="1">
            <a:spLocks/>
          </p:cNvSpPr>
          <p:nvPr/>
        </p:nvSpPr>
        <p:spPr>
          <a:xfrm>
            <a:off x="2360521" y="172139"/>
            <a:ext cx="7470961" cy="14700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pPr algn="l"/>
            <a:r>
              <a:rPr lang="en-US" sz="3200" dirty="0">
                <a:ea typeface="ＭＳ Ｐゴシック" charset="0"/>
                <a:cs typeface="Helvetica Neue Light"/>
              </a:rPr>
              <a:t/>
            </a:r>
            <a:br>
              <a:rPr lang="en-US" sz="3200" dirty="0">
                <a:ea typeface="ＭＳ Ｐゴシック" charset="0"/>
                <a:cs typeface="Helvetica Neue Light"/>
              </a:rPr>
            </a:br>
            <a:endParaRPr lang="en-US" sz="3200" dirty="0">
              <a:cs typeface="Helvetica Neue Light"/>
            </a:endParaRPr>
          </a:p>
        </p:txBody>
      </p:sp>
      <p:sp>
        <p:nvSpPr>
          <p:cNvPr id="6" name="Subtitle 2"/>
          <p:cNvSpPr txBox="1">
            <a:spLocks/>
          </p:cNvSpPr>
          <p:nvPr/>
        </p:nvSpPr>
        <p:spPr>
          <a:xfrm>
            <a:off x="2438400" y="2824650"/>
            <a:ext cx="69342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latin typeface="Helvetica Neue Light"/>
              <a:cs typeface="Helvetica Neue Light"/>
            </a:endParaRPr>
          </a:p>
        </p:txBody>
      </p:sp>
      <p:sp>
        <p:nvSpPr>
          <p:cNvPr id="8" name="AutoShape 2" descr="http://dsl1.cewit.stonybrook.edu/~vicente/images_all/images_small/508065510_73fc371bc9_226_508065510.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Neue Light"/>
              <a:cs typeface="Helvetica Neue Light"/>
            </a:endParaRPr>
          </a:p>
        </p:txBody>
      </p:sp>
      <p:pic>
        <p:nvPicPr>
          <p:cNvPr id="9"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875103" y="2443650"/>
            <a:ext cx="3352800" cy="251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6769761" y="3383229"/>
            <a:ext cx="3664583" cy="584776"/>
          </a:xfrm>
          <a:prstGeom prst="rect">
            <a:avLst/>
          </a:prstGeom>
        </p:spPr>
        <p:txBody>
          <a:bodyPr wrap="none">
            <a:spAutoFit/>
          </a:bodyPr>
          <a:lstStyle/>
          <a:p>
            <a:r>
              <a:rPr lang="en-US" sz="1600" dirty="0">
                <a:latin typeface="Helvetica Neue Light"/>
                <a:cs typeface="Helvetica Neue Light"/>
              </a:rPr>
              <a:t>One of the many stone bridges in town </a:t>
            </a:r>
            <a:br>
              <a:rPr lang="en-US" sz="1600" dirty="0">
                <a:latin typeface="Helvetica Neue Light"/>
                <a:cs typeface="Helvetica Neue Light"/>
              </a:rPr>
            </a:br>
            <a:r>
              <a:rPr lang="en-US" sz="1600" dirty="0">
                <a:latin typeface="Helvetica Neue Light"/>
                <a:cs typeface="Helvetica Neue Light"/>
              </a:rPr>
              <a:t>that carry the gravel carriage roads.</a:t>
            </a:r>
          </a:p>
        </p:txBody>
      </p:sp>
      <p:sp>
        <p:nvSpPr>
          <p:cNvPr id="11" name="Rectangle 10"/>
          <p:cNvSpPr/>
          <p:nvPr/>
        </p:nvSpPr>
        <p:spPr>
          <a:xfrm>
            <a:off x="6769761" y="2977554"/>
            <a:ext cx="3444575" cy="338554"/>
          </a:xfrm>
          <a:prstGeom prst="rect">
            <a:avLst/>
          </a:prstGeom>
        </p:spPr>
        <p:txBody>
          <a:bodyPr wrap="none">
            <a:spAutoFit/>
          </a:bodyPr>
          <a:lstStyle/>
          <a:p>
            <a:r>
              <a:rPr lang="en-US" sz="1600" dirty="0">
                <a:latin typeface="Helvetica Neue Light"/>
                <a:cs typeface="Helvetica Neue Light"/>
              </a:rPr>
              <a:t>An old bridge over dirty green water.</a:t>
            </a:r>
          </a:p>
        </p:txBody>
      </p:sp>
      <p:sp>
        <p:nvSpPr>
          <p:cNvPr id="12" name="Rectangle 11"/>
          <p:cNvSpPr/>
          <p:nvPr/>
        </p:nvSpPr>
        <p:spPr>
          <a:xfrm>
            <a:off x="6769760" y="4044204"/>
            <a:ext cx="3410306" cy="338554"/>
          </a:xfrm>
          <a:prstGeom prst="rect">
            <a:avLst/>
          </a:prstGeom>
        </p:spPr>
        <p:txBody>
          <a:bodyPr wrap="none">
            <a:spAutoFit/>
          </a:bodyPr>
          <a:lstStyle/>
          <a:p>
            <a:r>
              <a:rPr lang="en-US" sz="1600" dirty="0">
                <a:latin typeface="Helvetica Neue Light"/>
                <a:cs typeface="Helvetica Neue Light"/>
              </a:rPr>
              <a:t>A stone bridge over a peaceful river.</a:t>
            </a:r>
          </a:p>
        </p:txBody>
      </p:sp>
      <p:cxnSp>
        <p:nvCxnSpPr>
          <p:cNvPr id="13" name="Straight Arrow Connector 12"/>
          <p:cNvCxnSpPr>
            <a:stCxn id="9" idx="3"/>
          </p:cNvCxnSpPr>
          <p:nvPr/>
        </p:nvCxnSpPr>
        <p:spPr>
          <a:xfrm flipV="1">
            <a:off x="5227904" y="3674710"/>
            <a:ext cx="1407389" cy="26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1" y="5582367"/>
            <a:ext cx="8610049" cy="461665"/>
          </a:xfrm>
          <a:prstGeom prst="rect">
            <a:avLst/>
          </a:prstGeom>
          <a:noFill/>
        </p:spPr>
        <p:txBody>
          <a:bodyPr wrap="none" rtlCol="0">
            <a:spAutoFit/>
          </a:bodyPr>
          <a:lstStyle/>
          <a:p>
            <a:r>
              <a:rPr lang="en-US" sz="2400" dirty="0">
                <a:latin typeface="Helvetica Neue Light"/>
                <a:cs typeface="Helvetica Neue Light"/>
              </a:rPr>
              <a:t>Generate natural sounding descriptions using existing captions</a:t>
            </a:r>
          </a:p>
        </p:txBody>
      </p:sp>
      <p:sp>
        <p:nvSpPr>
          <p:cNvPr id="15"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21395809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832654" y="1231672"/>
            <a:ext cx="5788865" cy="5626327"/>
          </a:xfrm>
          <a:prstGeom prst="rect">
            <a:avLst/>
          </a:prstGeom>
        </p:spPr>
      </p:pic>
    </p:spTree>
    <p:extLst>
      <p:ext uri="{BB962C8B-B14F-4D97-AF65-F5344CB8AC3E}">
        <p14:creationId xmlns:p14="http://schemas.microsoft.com/office/powerpoint/2010/main" val="6703562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11</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284118" y="1053411"/>
            <a:ext cx="7447258" cy="5397740"/>
          </a:xfrm>
          <a:prstGeom prst="rect">
            <a:avLst/>
          </a:prstGeom>
        </p:spPr>
      </p:pic>
    </p:spTree>
    <p:extLst>
      <p:ext uri="{BB962C8B-B14F-4D97-AF65-F5344CB8AC3E}">
        <p14:creationId xmlns:p14="http://schemas.microsoft.com/office/powerpoint/2010/main" val="11621186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468070" y="1372477"/>
            <a:ext cx="7179434" cy="4612369"/>
          </a:xfrm>
          <a:prstGeom prst="rect">
            <a:avLst/>
          </a:prstGeom>
        </p:spPr>
      </p:pic>
    </p:spTree>
    <p:extLst>
      <p:ext uri="{BB962C8B-B14F-4D97-AF65-F5344CB8AC3E}">
        <p14:creationId xmlns:p14="http://schemas.microsoft.com/office/powerpoint/2010/main" val="4347986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972801"/>
            <a:ext cx="12192000" cy="4912397"/>
          </a:xfrm>
          <a:prstGeom prst="rect">
            <a:avLst/>
          </a:prstGeom>
        </p:spPr>
      </p:pic>
    </p:spTree>
    <p:extLst>
      <p:ext uri="{BB962C8B-B14F-4D97-AF65-F5344CB8AC3E}">
        <p14:creationId xmlns:p14="http://schemas.microsoft.com/office/powerpoint/2010/main" val="8443660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14</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rmAutofit/>
          </a:bodyPr>
          <a:lstStyle/>
          <a:p>
            <a:r>
              <a:rPr lang="en-US" dirty="0" smtClean="0"/>
              <a:t>Baseline:</a:t>
            </a:r>
            <a:endParaRPr lang="en-US" dirty="0" smtClean="0"/>
          </a:p>
        </p:txBody>
      </p:sp>
      <p:pic>
        <p:nvPicPr>
          <p:cNvPr id="3" name="Picture 2"/>
          <p:cNvPicPr>
            <a:picLocks noChangeAspect="1"/>
          </p:cNvPicPr>
          <p:nvPr/>
        </p:nvPicPr>
        <p:blipFill>
          <a:blip r:embed="rId3"/>
          <a:stretch>
            <a:fillRect/>
          </a:stretch>
        </p:blipFill>
        <p:spPr>
          <a:xfrm>
            <a:off x="1236340" y="1923740"/>
            <a:ext cx="7772669" cy="4115982"/>
          </a:xfrm>
          <a:prstGeom prst="rect">
            <a:avLst/>
          </a:prstGeom>
        </p:spPr>
      </p:pic>
    </p:spTree>
    <p:extLst>
      <p:ext uri="{BB962C8B-B14F-4D97-AF65-F5344CB8AC3E}">
        <p14:creationId xmlns:p14="http://schemas.microsoft.com/office/powerpoint/2010/main" val="6338941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Policy Model (Wang et al., ACL2018)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15</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468604" y="1198566"/>
            <a:ext cx="8262772" cy="5659433"/>
          </a:xfrm>
          <a:prstGeom prst="rect">
            <a:avLst/>
          </a:prstGeom>
        </p:spPr>
      </p:pic>
    </p:spTree>
    <p:extLst>
      <p:ext uri="{BB962C8B-B14F-4D97-AF65-F5344CB8AC3E}">
        <p14:creationId xmlns:p14="http://schemas.microsoft.com/office/powerpoint/2010/main" val="2557314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Reward</a:t>
            </a:r>
            <a:r>
              <a:rPr lang="en-US" sz="3200" dirty="0" smtClean="0">
                <a:sym typeface="Palatino Linotype"/>
              </a:rPr>
              <a:t> Model (Wang et al., ACL2018)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623371" y="1696941"/>
            <a:ext cx="6978668" cy="4009022"/>
          </a:xfrm>
          <a:prstGeom prst="rect">
            <a:avLst/>
          </a:prstGeom>
        </p:spPr>
      </p:pic>
    </p:spTree>
    <p:extLst>
      <p:ext uri="{BB962C8B-B14F-4D97-AF65-F5344CB8AC3E}">
        <p14:creationId xmlns:p14="http://schemas.microsoft.com/office/powerpoint/2010/main" val="3754517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Automatic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17</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557785" y="1198567"/>
            <a:ext cx="10896600" cy="5537200"/>
          </a:xfrm>
          <a:prstGeom prst="rect">
            <a:avLst/>
          </a:prstGeom>
        </p:spPr>
      </p:pic>
    </p:spTree>
    <p:extLst>
      <p:ext uri="{BB962C8B-B14F-4D97-AF65-F5344CB8AC3E}">
        <p14:creationId xmlns:p14="http://schemas.microsoft.com/office/powerpoint/2010/main" val="6791887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Human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2540000"/>
            <a:ext cx="12192000" cy="1769582"/>
          </a:xfrm>
          <a:prstGeom prst="rect">
            <a:avLst/>
          </a:prstGeom>
        </p:spPr>
      </p:pic>
    </p:spTree>
    <p:extLst>
      <p:ext uri="{BB962C8B-B14F-4D97-AF65-F5344CB8AC3E}">
        <p14:creationId xmlns:p14="http://schemas.microsoft.com/office/powerpoint/2010/main" val="32872593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Turing Test</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049467" y="1294943"/>
            <a:ext cx="8991600" cy="4470400"/>
          </a:xfrm>
          <a:prstGeom prst="rect">
            <a:avLst/>
          </a:prstGeom>
        </p:spPr>
      </p:pic>
    </p:spTree>
    <p:extLst>
      <p:ext uri="{BB962C8B-B14F-4D97-AF65-F5344CB8AC3E}">
        <p14:creationId xmlns:p14="http://schemas.microsoft.com/office/powerpoint/2010/main" val="25272997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7801" y="2449888"/>
            <a:ext cx="5105399" cy="4255712"/>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5" name="Rectangle 4"/>
          <p:cNvSpPr/>
          <p:nvPr/>
        </p:nvSpPr>
        <p:spPr>
          <a:xfrm>
            <a:off x="1382336" y="-3499"/>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a:cs typeface="Helvetica Neue"/>
              </a:rPr>
              <a:t>Harness the Web!</a:t>
            </a:r>
          </a:p>
        </p:txBody>
      </p:sp>
      <p:pic>
        <p:nvPicPr>
          <p:cNvPr id="6" name="Picture 6" descr="C:\Users\vincent\autogallery\polina\page_files\508065510_73fc371bc9_226_508065510.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2600" y="1949184"/>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descr="http://dsl1.cewit.stonybrook.edu/~vicente/images_all/images_small/4733923689_2049f1154f_1331_47339236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0968" y="4580728"/>
            <a:ext cx="1527683" cy="1148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83201" y="5692744"/>
            <a:ext cx="1837233" cy="646331"/>
          </a:xfrm>
          <a:prstGeom prst="rect">
            <a:avLst/>
          </a:prstGeom>
        </p:spPr>
        <p:txBody>
          <a:bodyPr wrap="square">
            <a:spAutoFit/>
          </a:bodyPr>
          <a:lstStyle/>
          <a:p>
            <a:r>
              <a:rPr lang="en-US" sz="1200" dirty="0">
                <a:latin typeface="Helvetica Neue"/>
                <a:cs typeface="Helvetica Neue"/>
              </a:rPr>
              <a:t>Smallest house in </a:t>
            </a:r>
            <a:r>
              <a:rPr lang="en-US" sz="1200" dirty="0" err="1">
                <a:latin typeface="Helvetica Neue"/>
                <a:cs typeface="Helvetica Neue"/>
              </a:rPr>
              <a:t>paris</a:t>
            </a:r>
            <a:r>
              <a:rPr lang="en-US" sz="1200" dirty="0">
                <a:latin typeface="Helvetica Neue"/>
                <a:cs typeface="Helvetica Neue"/>
              </a:rPr>
              <a:t> between red (on right) and beige (on left).</a:t>
            </a:r>
          </a:p>
        </p:txBody>
      </p:sp>
      <p:pic>
        <p:nvPicPr>
          <p:cNvPr id="9" name="Picture 14" descr="http://dsl1.cewit.stonybrook.edu/~vicente/images_all/images_small/3220210134_92af56df05_3257_32202101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4991" y="2548125"/>
            <a:ext cx="1524000" cy="11399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018408" y="3688078"/>
            <a:ext cx="1539484" cy="461665"/>
          </a:xfrm>
          <a:prstGeom prst="rect">
            <a:avLst/>
          </a:prstGeom>
        </p:spPr>
        <p:txBody>
          <a:bodyPr wrap="square">
            <a:spAutoFit/>
          </a:bodyPr>
          <a:lstStyle/>
          <a:p>
            <a:r>
              <a:rPr lang="en-US" sz="1200" dirty="0">
                <a:latin typeface="Helvetica Neue"/>
                <a:cs typeface="Helvetica Neue"/>
              </a:rPr>
              <a:t>Bridge to temple in </a:t>
            </a:r>
            <a:r>
              <a:rPr lang="en-US" sz="1200" dirty="0" err="1">
                <a:latin typeface="Helvetica Neue"/>
                <a:cs typeface="Helvetica Neue"/>
              </a:rPr>
              <a:t>Hoan</a:t>
            </a:r>
            <a:r>
              <a:rPr lang="en-US" sz="1200" dirty="0">
                <a:latin typeface="Helvetica Neue"/>
                <a:cs typeface="Helvetica Neue"/>
              </a:rPr>
              <a:t> </a:t>
            </a:r>
            <a:r>
              <a:rPr lang="en-US" sz="1200" dirty="0" err="1">
                <a:latin typeface="Helvetica Neue"/>
                <a:cs typeface="Helvetica Neue"/>
              </a:rPr>
              <a:t>Kiem</a:t>
            </a:r>
            <a:r>
              <a:rPr lang="en-US" sz="1200" dirty="0">
                <a:latin typeface="Helvetica Neue"/>
                <a:cs typeface="Helvetica Neue"/>
              </a:rPr>
              <a:t> lake.</a:t>
            </a:r>
          </a:p>
        </p:txBody>
      </p:sp>
      <p:grpSp>
        <p:nvGrpSpPr>
          <p:cNvPr id="11" name="Group 10"/>
          <p:cNvGrpSpPr/>
          <p:nvPr/>
        </p:nvGrpSpPr>
        <p:grpSpPr>
          <a:xfrm>
            <a:off x="5295899" y="2533975"/>
            <a:ext cx="1824534" cy="2004817"/>
            <a:chOff x="3747726" y="2302491"/>
            <a:chExt cx="1824534" cy="2004817"/>
          </a:xfrm>
        </p:grpSpPr>
        <p:pic>
          <p:nvPicPr>
            <p:cNvPr id="12" name="Picture 16" descr="http://dsl1.cewit.stonybrook.edu/~vicente/images_all/images_small/230726268_ace7f16f99_90_2307262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9779" y="2302491"/>
              <a:ext cx="1062049" cy="14160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747726" y="3660977"/>
              <a:ext cx="1824534" cy="646331"/>
            </a:xfrm>
            <a:prstGeom prst="rect">
              <a:avLst/>
            </a:prstGeom>
          </p:spPr>
          <p:txBody>
            <a:bodyPr wrap="square">
              <a:spAutoFit/>
            </a:bodyPr>
            <a:lstStyle/>
            <a:p>
              <a:r>
                <a:rPr lang="en-US" sz="1200" dirty="0">
                  <a:latin typeface="Helvetica Neue"/>
                  <a:cs typeface="Helvetica Neue"/>
                </a:rPr>
                <a:t>The water is clear enough to see fish swimming around in it.</a:t>
              </a:r>
            </a:p>
          </p:txBody>
        </p:sp>
      </p:grpSp>
      <p:pic>
        <p:nvPicPr>
          <p:cNvPr id="14" name="Picture 20" descr="http://dsl1.cewit.stonybrook.edu/~vicente/images_all/images_small/3891124898_8ea52c45c5_2472_38911248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2992" y="2548126"/>
            <a:ext cx="1471613" cy="11037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722992" y="3651347"/>
            <a:ext cx="1471612" cy="646331"/>
          </a:xfrm>
          <a:prstGeom prst="rect">
            <a:avLst/>
          </a:prstGeom>
        </p:spPr>
        <p:txBody>
          <a:bodyPr wrap="square">
            <a:spAutoFit/>
          </a:bodyPr>
          <a:lstStyle/>
          <a:p>
            <a:r>
              <a:rPr lang="en-US" sz="1200" dirty="0">
                <a:latin typeface="Helvetica Neue"/>
                <a:cs typeface="Helvetica Neue"/>
              </a:rPr>
              <a:t>A walk around the lake near our house with Abby.</a:t>
            </a:r>
          </a:p>
        </p:txBody>
      </p:sp>
      <p:grpSp>
        <p:nvGrpSpPr>
          <p:cNvPr id="16" name="Group 15"/>
          <p:cNvGrpSpPr/>
          <p:nvPr/>
        </p:nvGrpSpPr>
        <p:grpSpPr>
          <a:xfrm>
            <a:off x="7044300" y="4569310"/>
            <a:ext cx="1524000" cy="1604665"/>
            <a:chOff x="5546978" y="2391391"/>
            <a:chExt cx="1524000" cy="1604665"/>
          </a:xfrm>
        </p:grpSpPr>
        <p:pic>
          <p:nvPicPr>
            <p:cNvPr id="17" name="Picture 18" descr="http://dsl1.cewit.stonybrook.edu/~vicente/images_all/images_small/484975855_ba5e663297_189_48497585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1846"/>
            <a:stretch/>
          </p:blipFill>
          <p:spPr bwMode="auto">
            <a:xfrm>
              <a:off x="5546978" y="2391391"/>
              <a:ext cx="1524000" cy="115477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546979" y="3534391"/>
              <a:ext cx="1523999" cy="461665"/>
            </a:xfrm>
            <a:prstGeom prst="rect">
              <a:avLst/>
            </a:prstGeom>
          </p:spPr>
          <p:txBody>
            <a:bodyPr wrap="square">
              <a:spAutoFit/>
            </a:bodyPr>
            <a:lstStyle/>
            <a:p>
              <a:r>
                <a:rPr lang="en-US" sz="1200" dirty="0">
                  <a:latin typeface="Helvetica Neue"/>
                  <a:cs typeface="Helvetica Neue"/>
                </a:rPr>
                <a:t>Hangzhou bridge in West lake.</a:t>
              </a:r>
            </a:p>
          </p:txBody>
        </p:sp>
      </p:grpSp>
      <p:grpSp>
        <p:nvGrpSpPr>
          <p:cNvPr id="19" name="Group 18"/>
          <p:cNvGrpSpPr/>
          <p:nvPr/>
        </p:nvGrpSpPr>
        <p:grpSpPr>
          <a:xfrm>
            <a:off x="8718228" y="4620110"/>
            <a:ext cx="1476377" cy="1559713"/>
            <a:chOff x="7286714" y="2391391"/>
            <a:chExt cx="1476377" cy="1559713"/>
          </a:xfrm>
        </p:grpSpPr>
        <p:pic>
          <p:nvPicPr>
            <p:cNvPr id="20" name="Picture 22" descr="http://dsl1.cewit.stonybrook.edu/~vicente/images_all/images_small/340282720_99a8cfd862_137_3402827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9095" y="2391391"/>
              <a:ext cx="1471614" cy="11037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286714" y="3489439"/>
              <a:ext cx="1476377" cy="461665"/>
            </a:xfrm>
            <a:prstGeom prst="rect">
              <a:avLst/>
            </a:prstGeom>
          </p:spPr>
          <p:txBody>
            <a:bodyPr wrap="square">
              <a:spAutoFit/>
            </a:bodyPr>
            <a:lstStyle/>
            <a:p>
              <a:r>
                <a:rPr lang="en-US" sz="1200" dirty="0">
                  <a:latin typeface="Helvetica Neue"/>
                  <a:cs typeface="Helvetica Neue"/>
                </a:rPr>
                <a:t>The </a:t>
              </a:r>
              <a:r>
                <a:rPr lang="en-US" sz="1200" dirty="0" err="1">
                  <a:latin typeface="Helvetica Neue"/>
                  <a:cs typeface="Helvetica Neue"/>
                </a:rPr>
                <a:t>daintree</a:t>
              </a:r>
              <a:r>
                <a:rPr lang="en-US" sz="1200" dirty="0">
                  <a:latin typeface="Helvetica Neue"/>
                  <a:cs typeface="Helvetica Neue"/>
                </a:rPr>
                <a:t> river by boat.</a:t>
              </a:r>
            </a:p>
          </p:txBody>
        </p:sp>
      </p:grpSp>
      <p:sp>
        <p:nvSpPr>
          <p:cNvPr id="22" name="TextBox 21"/>
          <p:cNvSpPr txBox="1"/>
          <p:nvPr/>
        </p:nvSpPr>
        <p:spPr>
          <a:xfrm>
            <a:off x="7448767" y="5801304"/>
            <a:ext cx="574196" cy="769441"/>
          </a:xfrm>
          <a:prstGeom prst="rect">
            <a:avLst/>
          </a:prstGeom>
          <a:noFill/>
        </p:spPr>
        <p:txBody>
          <a:bodyPr wrap="none" rtlCol="0">
            <a:spAutoFit/>
          </a:bodyPr>
          <a:lstStyle/>
          <a:p>
            <a:r>
              <a:rPr lang="en-US" sz="4400" dirty="0">
                <a:cs typeface="Helvetica Neue"/>
              </a:rPr>
              <a:t>…</a:t>
            </a:r>
          </a:p>
        </p:txBody>
      </p:sp>
      <p:sp>
        <p:nvSpPr>
          <p:cNvPr id="23" name="Flowchart: Magnetic Disk 25"/>
          <p:cNvSpPr/>
          <p:nvPr/>
        </p:nvSpPr>
        <p:spPr>
          <a:xfrm>
            <a:off x="5556008" y="839219"/>
            <a:ext cx="685800" cy="707243"/>
          </a:xfrm>
          <a:prstGeom prst="flowChartMagneticDisk">
            <a:avLst/>
          </a:prstGeom>
          <a:solidFill>
            <a:srgbClr val="E9EDF4"/>
          </a:solidFill>
          <a:ln>
            <a:solidFill>
              <a:srgbClr val="7E94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a:cs typeface="Helvetica Neue"/>
            </a:endParaRPr>
          </a:p>
        </p:txBody>
      </p:sp>
      <p:sp>
        <p:nvSpPr>
          <p:cNvPr id="24" name="TextBox 23"/>
          <p:cNvSpPr txBox="1"/>
          <p:nvPr/>
        </p:nvSpPr>
        <p:spPr>
          <a:xfrm>
            <a:off x="4561911" y="1455585"/>
            <a:ext cx="3335532" cy="369332"/>
          </a:xfrm>
          <a:prstGeom prst="rect">
            <a:avLst/>
          </a:prstGeom>
          <a:noFill/>
        </p:spPr>
        <p:txBody>
          <a:bodyPr wrap="none" rtlCol="0">
            <a:spAutoFit/>
          </a:bodyPr>
          <a:lstStyle/>
          <a:p>
            <a:r>
              <a:rPr lang="en-US" dirty="0">
                <a:solidFill>
                  <a:srgbClr val="0070C0"/>
                </a:solidFill>
                <a:latin typeface="Helvetica Neue"/>
                <a:cs typeface="Helvetica Neue"/>
              </a:rPr>
              <a:t>SBU Captioned Photo Dataset</a:t>
            </a:r>
          </a:p>
        </p:txBody>
      </p:sp>
      <p:cxnSp>
        <p:nvCxnSpPr>
          <p:cNvPr id="25" name="Elbow Connector 24"/>
          <p:cNvCxnSpPr>
            <a:endCxn id="23" idx="2"/>
          </p:cNvCxnSpPr>
          <p:nvPr/>
        </p:nvCxnSpPr>
        <p:spPr>
          <a:xfrm flipV="1">
            <a:off x="2971800" y="1192841"/>
            <a:ext cx="2584208" cy="722953"/>
          </a:xfrm>
          <a:prstGeom prst="bentConnector3">
            <a:avLst>
              <a:gd name="adj1" fmla="val 24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23" idx="4"/>
          </p:cNvCxnSpPr>
          <p:nvPr/>
        </p:nvCxnSpPr>
        <p:spPr>
          <a:xfrm>
            <a:off x="6241808" y="1192840"/>
            <a:ext cx="1568692" cy="1138112"/>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511162" y="5073384"/>
            <a:ext cx="74663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33601" y="4863157"/>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9" name="TextBox 28"/>
          <p:cNvSpPr txBox="1"/>
          <p:nvPr/>
        </p:nvSpPr>
        <p:spPr>
          <a:xfrm>
            <a:off x="7957922" y="853848"/>
            <a:ext cx="2088107" cy="707886"/>
          </a:xfrm>
          <a:prstGeom prst="rect">
            <a:avLst/>
          </a:prstGeom>
          <a:noFill/>
        </p:spPr>
        <p:txBody>
          <a:bodyPr wrap="none" rtlCol="0">
            <a:spAutoFit/>
          </a:bodyPr>
          <a:lstStyle/>
          <a:p>
            <a:r>
              <a:rPr lang="en-US" sz="2000" dirty="0">
                <a:latin typeface="Helvetica Neue"/>
                <a:cs typeface="Helvetica Neue"/>
              </a:rPr>
              <a:t>Global Matching</a:t>
            </a:r>
            <a:br>
              <a:rPr lang="en-US" sz="2000" dirty="0">
                <a:latin typeface="Helvetica Neue"/>
                <a:cs typeface="Helvetica Neue"/>
              </a:rPr>
            </a:br>
            <a:r>
              <a:rPr lang="en-US" sz="2000" dirty="0">
                <a:latin typeface="Helvetica Neue"/>
                <a:cs typeface="Helvetica Neue"/>
              </a:rPr>
              <a:t>(GIST + Color)</a:t>
            </a:r>
          </a:p>
        </p:txBody>
      </p:sp>
      <p:sp>
        <p:nvSpPr>
          <p:cNvPr id="30" name="Rectangle 29"/>
          <p:cNvSpPr/>
          <p:nvPr/>
        </p:nvSpPr>
        <p:spPr>
          <a:xfrm>
            <a:off x="1905000" y="5248871"/>
            <a:ext cx="3024294" cy="1015663"/>
          </a:xfrm>
          <a:prstGeom prst="rect">
            <a:avLst/>
          </a:prstGeom>
        </p:spPr>
        <p:txBody>
          <a:bodyPr wrap="square">
            <a:spAutoFit/>
          </a:bodyPr>
          <a:lstStyle/>
          <a:p>
            <a:r>
              <a:rPr lang="en-US" sz="2000" dirty="0">
                <a:latin typeface="Helvetica Neue Light"/>
                <a:cs typeface="Helvetica Neue Light"/>
              </a:rPr>
              <a:t>e.g. “The water is clear enough to see fish swimming around in it.”</a:t>
            </a:r>
          </a:p>
        </p:txBody>
      </p:sp>
      <p:sp>
        <p:nvSpPr>
          <p:cNvPr id="31" name="TextBox 30"/>
          <p:cNvSpPr txBox="1"/>
          <p:nvPr/>
        </p:nvSpPr>
        <p:spPr>
          <a:xfrm>
            <a:off x="4796278" y="1708328"/>
            <a:ext cx="2689155" cy="338554"/>
          </a:xfrm>
          <a:prstGeom prst="rect">
            <a:avLst/>
          </a:prstGeom>
          <a:noFill/>
        </p:spPr>
        <p:txBody>
          <a:bodyPr wrap="none" rtlCol="0">
            <a:spAutoFit/>
          </a:bodyPr>
          <a:lstStyle/>
          <a:p>
            <a:r>
              <a:rPr lang="en-US" sz="1600" dirty="0">
                <a:solidFill>
                  <a:srgbClr val="0070C0"/>
                </a:solidFill>
                <a:latin typeface="Helvetica Neue"/>
                <a:cs typeface="Helvetica Neue"/>
              </a:rPr>
              <a:t>1 </a:t>
            </a:r>
            <a:r>
              <a:rPr lang="en-US" sz="1600" i="1" dirty="0">
                <a:solidFill>
                  <a:srgbClr val="0070C0"/>
                </a:solidFill>
                <a:latin typeface="Helvetica Neue"/>
                <a:cs typeface="Helvetica Neue"/>
              </a:rPr>
              <a:t>million</a:t>
            </a:r>
            <a:r>
              <a:rPr lang="en-US" sz="1600" dirty="0">
                <a:solidFill>
                  <a:srgbClr val="0070C0"/>
                </a:solidFill>
                <a:latin typeface="Helvetica Neue"/>
                <a:cs typeface="Helvetica Neue"/>
              </a:rPr>
              <a:t> captioned images!</a:t>
            </a:r>
          </a:p>
        </p:txBody>
      </p:sp>
      <p:sp>
        <p:nvSpPr>
          <p:cNvPr id="32"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2048615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5" grpId="0"/>
      <p:bldP spid="22" grpId="0"/>
      <p:bldP spid="23" grpId="0" animBg="1"/>
      <p:bldP spid="24" grpId="0"/>
      <p:bldP spid="28" grpId="0"/>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Output Example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20</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1092200"/>
            <a:ext cx="12192000" cy="4653984"/>
          </a:xfrm>
          <a:prstGeom prst="rect">
            <a:avLst/>
          </a:prstGeom>
        </p:spPr>
      </p:pic>
    </p:spTree>
    <p:extLst>
      <p:ext uri="{BB962C8B-B14F-4D97-AF65-F5344CB8AC3E}">
        <p14:creationId xmlns:p14="http://schemas.microsoft.com/office/powerpoint/2010/main" val="13306923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Pipeline Method</a:t>
            </a:r>
            <a:r>
              <a:rPr lang="en-US" sz="3200" dirty="0">
                <a:sym typeface="Palatino Linotype"/>
              </a:rPr>
              <a:t> </a:t>
            </a:r>
            <a:r>
              <a:rPr lang="en-US" sz="3200" dirty="0" smtClean="0">
                <a:sym typeface="Palatino Linotype"/>
              </a:rPr>
              <a:t>(</a:t>
            </a:r>
            <a:r>
              <a:rPr lang="en-US" sz="3200" dirty="0" err="1" smtClean="0">
                <a:sym typeface="Palatino Linotype"/>
              </a:rPr>
              <a:t>Lukin</a:t>
            </a:r>
            <a:r>
              <a:rPr lang="en-US" sz="3200" dirty="0" smtClean="0">
                <a:sym typeface="Palatino Linotype"/>
              </a:rPr>
              <a:t> et al., 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21</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09240" y="1198567"/>
            <a:ext cx="10135180" cy="5358634"/>
          </a:xfrm>
          <a:prstGeom prst="rect">
            <a:avLst/>
          </a:prstGeom>
        </p:spPr>
      </p:pic>
    </p:spTree>
    <p:extLst>
      <p:ext uri="{BB962C8B-B14F-4D97-AF65-F5344CB8AC3E}">
        <p14:creationId xmlns:p14="http://schemas.microsoft.com/office/powerpoint/2010/main" val="27167567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 Pipeline Method</a:t>
            </a:r>
            <a:r>
              <a:rPr lang="en-US" sz="3200" dirty="0">
                <a:sym typeface="Palatino Linotype"/>
              </a:rPr>
              <a:t> </a:t>
            </a:r>
            <a:r>
              <a:rPr lang="en-US" sz="3200" dirty="0" smtClean="0">
                <a:sym typeface="Palatino Linotype"/>
              </a:rPr>
              <a:t>(</a:t>
            </a:r>
            <a:r>
              <a:rPr lang="en-US" sz="3200" dirty="0" err="1" smtClean="0">
                <a:sym typeface="Palatino Linotype"/>
              </a:rPr>
              <a:t>Lukin</a:t>
            </a:r>
            <a:r>
              <a:rPr lang="en-US" sz="3200" dirty="0" smtClean="0">
                <a:sym typeface="Palatino Linotype"/>
              </a:rPr>
              <a:t> et al., 2018)</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676400"/>
            <a:ext cx="12192000" cy="3483429"/>
          </a:xfrm>
          <a:prstGeom prst="rect">
            <a:avLst/>
          </a:prstGeom>
        </p:spPr>
      </p:pic>
    </p:spTree>
    <p:extLst>
      <p:ext uri="{BB962C8B-B14F-4D97-AF65-F5344CB8AC3E}">
        <p14:creationId xmlns:p14="http://schemas.microsoft.com/office/powerpoint/2010/main" val="8393756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Object Detection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23</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232162" y="932754"/>
            <a:ext cx="3613548" cy="5925245"/>
          </a:xfrm>
          <a:prstGeom prst="rect">
            <a:avLst/>
          </a:prstGeom>
        </p:spPr>
      </p:pic>
    </p:spTree>
    <p:extLst>
      <p:ext uri="{BB962C8B-B14F-4D97-AF65-F5344CB8AC3E}">
        <p14:creationId xmlns:p14="http://schemas.microsoft.com/office/powerpoint/2010/main" val="1623720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Inference and Narrative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990688"/>
            <a:ext cx="12192000" cy="5444764"/>
          </a:xfrm>
          <a:prstGeom prst="rect">
            <a:avLst/>
          </a:prstGeom>
        </p:spPr>
      </p:pic>
    </p:spTree>
    <p:extLst>
      <p:ext uri="{BB962C8B-B14F-4D97-AF65-F5344CB8AC3E}">
        <p14:creationId xmlns:p14="http://schemas.microsoft.com/office/powerpoint/2010/main" val="24063663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Inference and Narrative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066800"/>
            <a:ext cx="12192000" cy="4703834"/>
          </a:xfrm>
          <a:prstGeom prst="rect">
            <a:avLst/>
          </a:prstGeom>
        </p:spPr>
      </p:pic>
    </p:spTree>
    <p:extLst>
      <p:ext uri="{BB962C8B-B14F-4D97-AF65-F5344CB8AC3E}">
        <p14:creationId xmlns:p14="http://schemas.microsoft.com/office/powerpoint/2010/main" val="14192694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Post-Editing</a:t>
            </a:r>
            <a:r>
              <a:rPr lang="en-US" sz="3200" dirty="0">
                <a:sym typeface="Palatino Linotype"/>
              </a:rPr>
              <a:t> </a:t>
            </a:r>
            <a:r>
              <a:rPr lang="en-US" sz="3200" dirty="0" smtClean="0">
                <a:sym typeface="Palatino Linotype"/>
              </a:rPr>
              <a:t>(Hsu et al.,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26</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70419" y="1006476"/>
            <a:ext cx="7264400" cy="5562600"/>
          </a:xfrm>
          <a:prstGeom prst="rect">
            <a:avLst/>
          </a:prstGeom>
        </p:spPr>
      </p:pic>
    </p:spTree>
    <p:extLst>
      <p:ext uri="{BB962C8B-B14F-4D97-AF65-F5344CB8AC3E}">
        <p14:creationId xmlns:p14="http://schemas.microsoft.com/office/powerpoint/2010/main" val="1763569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Post-Editing Interface</a:t>
            </a:r>
            <a:r>
              <a:rPr lang="en-US" sz="3200" dirty="0" smtClean="0">
                <a:sym typeface="Palatino Linotype"/>
              </a:rPr>
              <a:t> (Hsu et al.,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27</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27221" y="1198566"/>
            <a:ext cx="10893374" cy="4195681"/>
          </a:xfrm>
          <a:prstGeom prst="rect">
            <a:avLst/>
          </a:prstGeom>
        </p:spPr>
      </p:pic>
    </p:spTree>
    <p:extLst>
      <p:ext uri="{BB962C8B-B14F-4D97-AF65-F5344CB8AC3E}">
        <p14:creationId xmlns:p14="http://schemas.microsoft.com/office/powerpoint/2010/main" val="37827111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Evaluation Results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28</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029843" y="1795455"/>
            <a:ext cx="7188200" cy="2413000"/>
          </a:xfrm>
          <a:prstGeom prst="rect">
            <a:avLst/>
          </a:prstGeom>
        </p:spPr>
      </p:pic>
      <p:pic>
        <p:nvPicPr>
          <p:cNvPr id="4" name="Picture 3"/>
          <p:cNvPicPr>
            <a:picLocks noChangeAspect="1"/>
          </p:cNvPicPr>
          <p:nvPr/>
        </p:nvPicPr>
        <p:blipFill>
          <a:blip r:embed="rId4"/>
          <a:stretch>
            <a:fillRect/>
          </a:stretch>
        </p:blipFill>
        <p:spPr>
          <a:xfrm>
            <a:off x="2029843" y="4208455"/>
            <a:ext cx="7112000" cy="2108200"/>
          </a:xfrm>
          <a:prstGeom prst="rect">
            <a:avLst/>
          </a:prstGeom>
        </p:spPr>
      </p:pic>
    </p:spTree>
    <p:extLst>
      <p:ext uri="{BB962C8B-B14F-4D97-AF65-F5344CB8AC3E}">
        <p14:creationId xmlns:p14="http://schemas.microsoft.com/office/powerpoint/2010/main" val="3439471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Output Example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29</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921158"/>
            <a:ext cx="12192000" cy="5647918"/>
          </a:xfrm>
          <a:prstGeom prst="rect">
            <a:avLst/>
          </a:prstGeom>
        </p:spPr>
      </p:pic>
    </p:spTree>
    <p:extLst>
      <p:ext uri="{BB962C8B-B14F-4D97-AF65-F5344CB8AC3E}">
        <p14:creationId xmlns:p14="http://schemas.microsoft.com/office/powerpoint/2010/main" val="23375576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0201" y="1440359"/>
            <a:ext cx="5105399" cy="4876800"/>
          </a:xfrm>
          <a:prstGeom prst="rect">
            <a:avLst/>
          </a:prstGeom>
          <a:solidFill>
            <a:srgbClr val="F4F6FA">
              <a:alpha val="22000"/>
            </a:srgbClr>
          </a:solidFill>
          <a:ln>
            <a:solidFill>
              <a:srgbClr val="E9E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pic>
        <p:nvPicPr>
          <p:cNvPr id="5" name="Picture 2" descr="http://farm2.staticflickr.com/1169/1004779282_d08e800f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453" y="1556388"/>
            <a:ext cx="2080494" cy="1560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2336" y="157674"/>
            <a:ext cx="10967989" cy="8167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640080" rIns="640080" rtlCol="0" anchor="ctr"/>
          <a:lstStyle/>
          <a:p>
            <a:r>
              <a:rPr lang="en-US" sz="3200" dirty="0">
                <a:solidFill>
                  <a:srgbClr val="004C84"/>
                </a:solidFill>
                <a:latin typeface="Helvetica Neue Light"/>
                <a:cs typeface="Helvetica Neue Light"/>
              </a:rPr>
              <a:t>Use High Level Content to </a:t>
            </a:r>
            <a:r>
              <a:rPr lang="en-US" sz="3200" dirty="0" err="1">
                <a:solidFill>
                  <a:srgbClr val="004C84"/>
                </a:solidFill>
                <a:latin typeface="Helvetica Neue Light"/>
                <a:cs typeface="Helvetica Neue Light"/>
              </a:rPr>
              <a:t>Rerank</a:t>
            </a:r>
            <a:r>
              <a:rPr lang="en-US" sz="3200" dirty="0">
                <a:solidFill>
                  <a:srgbClr val="004C84"/>
                </a:solidFill>
                <a:latin typeface="Helvetica Neue Light"/>
                <a:cs typeface="Helvetica Neue Light"/>
              </a:rPr>
              <a:t> </a:t>
            </a:r>
            <a:br>
              <a:rPr lang="en-US" sz="3200" dirty="0">
                <a:solidFill>
                  <a:srgbClr val="004C84"/>
                </a:solidFill>
                <a:latin typeface="Helvetica Neue Light"/>
                <a:cs typeface="Helvetica Neue Light"/>
              </a:rPr>
            </a:br>
            <a:r>
              <a:rPr lang="en-US" sz="2400" dirty="0">
                <a:solidFill>
                  <a:srgbClr val="004C84"/>
                </a:solidFill>
                <a:latin typeface="Helvetica Neue Light"/>
                <a:cs typeface="Helvetica Neue Light"/>
              </a:rPr>
              <a:t>(Objects, Stuff, People, Scenes, Captions)</a:t>
            </a:r>
          </a:p>
        </p:txBody>
      </p:sp>
      <p:pic>
        <p:nvPicPr>
          <p:cNvPr id="7" name="Picture 6" descr="C:\Users\vincent\autogallery\polina\page_files\508065510_73fc371bc9_226_508065510.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54400" y="1947600"/>
            <a:ext cx="2895600" cy="2171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679124" y="3116760"/>
            <a:ext cx="2169477" cy="584775"/>
          </a:xfrm>
          <a:prstGeom prst="rect">
            <a:avLst/>
          </a:prstGeom>
        </p:spPr>
        <p:txBody>
          <a:bodyPr wrap="square">
            <a:spAutoFit/>
          </a:bodyPr>
          <a:lstStyle/>
          <a:p>
            <a:r>
              <a:rPr lang="en-US" sz="1600" dirty="0">
                <a:latin typeface="Helvetica Neue Light"/>
                <a:cs typeface="Helvetica Neue Light"/>
              </a:rPr>
              <a:t>The </a:t>
            </a:r>
            <a:r>
              <a:rPr lang="en-US" sz="1600" dirty="0">
                <a:solidFill>
                  <a:srgbClr val="FF0000"/>
                </a:solidFill>
                <a:latin typeface="Helvetica Neue Light"/>
                <a:cs typeface="Helvetica Neue Light"/>
              </a:rPr>
              <a:t>bridge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lake on Suzhou Street.</a:t>
            </a:r>
          </a:p>
        </p:txBody>
      </p:sp>
      <p:pic>
        <p:nvPicPr>
          <p:cNvPr id="9" name="Picture 4" descr="http://farm1.staticflickr.com/137/340282720_99a8cfd8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3689695"/>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62600" y="5436394"/>
            <a:ext cx="2438400" cy="584776"/>
          </a:xfrm>
          <a:prstGeom prst="rect">
            <a:avLst/>
          </a:prstGeom>
        </p:spPr>
        <p:txBody>
          <a:bodyPr wrap="square">
            <a:spAutoFit/>
          </a:bodyPr>
          <a:lstStyle/>
          <a:p>
            <a:r>
              <a:rPr lang="en-US" sz="1600" dirty="0">
                <a:latin typeface="Helvetica Neue Light"/>
                <a:cs typeface="Helvetica Neue Light"/>
              </a:rPr>
              <a:t>The </a:t>
            </a:r>
            <a:r>
              <a:rPr lang="en-US" sz="1600" dirty="0" err="1">
                <a:latin typeface="Helvetica Neue Light"/>
                <a:cs typeface="Helvetica Neue Light"/>
              </a:rPr>
              <a:t>Daintree</a:t>
            </a:r>
            <a:r>
              <a:rPr lang="en-US" sz="1600" dirty="0">
                <a:latin typeface="Helvetica Neue Light"/>
                <a:cs typeface="Helvetica Neue Light"/>
              </a:rPr>
              <a:t> </a:t>
            </a:r>
            <a:r>
              <a:rPr lang="en-US" sz="1600" dirty="0">
                <a:solidFill>
                  <a:srgbClr val="1E962C"/>
                </a:solidFill>
                <a:latin typeface="Helvetica Neue Light"/>
                <a:cs typeface="Helvetica Neue Light"/>
              </a:rPr>
              <a:t>river </a:t>
            </a:r>
            <a:r>
              <a:rPr lang="en-US" sz="1600" dirty="0">
                <a:latin typeface="Helvetica Neue Light"/>
                <a:cs typeface="Helvetica Neue Light"/>
              </a:rPr>
              <a:t>by boat.</a:t>
            </a:r>
          </a:p>
        </p:txBody>
      </p:sp>
      <p:pic>
        <p:nvPicPr>
          <p:cNvPr id="11" name="Picture 6" descr="http://farm2.staticflickr.com/1134/1043599831_db7e3cd84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1000" y="3633981"/>
            <a:ext cx="2358370" cy="176877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24801" y="5436394"/>
            <a:ext cx="2434571" cy="584776"/>
          </a:xfrm>
          <a:prstGeom prst="rect">
            <a:avLst/>
          </a:prstGeom>
        </p:spPr>
        <p:txBody>
          <a:bodyPr wrap="square">
            <a:spAutoFit/>
          </a:bodyPr>
          <a:lstStyle/>
          <a:p>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err="1">
                <a:latin typeface="Helvetica Neue Light"/>
                <a:cs typeface="Helvetica Neue Light"/>
              </a:rPr>
              <a:t>Cacapon</a:t>
            </a:r>
            <a:r>
              <a:rPr lang="en-US" sz="1600" dirty="0">
                <a:latin typeface="Helvetica Neue Light"/>
                <a:cs typeface="Helvetica Neue Light"/>
              </a:rPr>
              <a:t>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pic>
        <p:nvPicPr>
          <p:cNvPr id="13" name="Picture 10" descr="http://bridgehunter.com/photos/17/43/174368-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1782"/>
          <a:stretch/>
        </p:blipFill>
        <p:spPr bwMode="auto">
          <a:xfrm>
            <a:off x="8001001" y="1556387"/>
            <a:ext cx="2358371" cy="1560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47110" y="3116760"/>
            <a:ext cx="2744690" cy="584775"/>
          </a:xfrm>
          <a:prstGeom prst="rect">
            <a:avLst/>
          </a:prstGeom>
        </p:spPr>
        <p:txBody>
          <a:bodyPr wrap="square">
            <a:spAutoFit/>
          </a:bodyPr>
          <a:lstStyle/>
          <a:p>
            <a:r>
              <a:rPr lang="en-US" sz="1600" dirty="0">
                <a:latin typeface="Helvetica Neue Light"/>
                <a:cs typeface="Helvetica Neue Light"/>
              </a:rPr>
              <a:t>Iron </a:t>
            </a:r>
            <a:r>
              <a:rPr lang="en-US" sz="1600" dirty="0">
                <a:solidFill>
                  <a:srgbClr val="FF0000"/>
                </a:solidFill>
                <a:latin typeface="Helvetica Neue Light"/>
                <a:cs typeface="Helvetica Neue Light"/>
              </a:rPr>
              <a:t>bridge</a:t>
            </a:r>
            <a:r>
              <a:rPr lang="en-US" sz="1600" dirty="0">
                <a:latin typeface="Helvetica Neue Light"/>
                <a:cs typeface="Helvetica Neue Light"/>
              </a:rPr>
              <a:t> </a:t>
            </a:r>
            <a:r>
              <a:rPr lang="en-US" sz="1600" dirty="0">
                <a:solidFill>
                  <a:schemeClr val="accent6">
                    <a:lumMod val="75000"/>
                  </a:schemeClr>
                </a:solidFill>
                <a:latin typeface="Helvetica Neue Light"/>
                <a:cs typeface="Helvetica Neue Light"/>
              </a:rPr>
              <a:t>over </a:t>
            </a:r>
            <a:r>
              <a:rPr lang="en-US" sz="1600" dirty="0">
                <a:latin typeface="Helvetica Neue Light"/>
                <a:cs typeface="Helvetica Neue Light"/>
              </a:rPr>
              <a:t>the Duck </a:t>
            </a:r>
            <a:r>
              <a:rPr lang="en-US" sz="1600" dirty="0">
                <a:solidFill>
                  <a:srgbClr val="1E962C"/>
                </a:solidFill>
                <a:latin typeface="Helvetica Neue Light"/>
                <a:cs typeface="Helvetica Neue Light"/>
              </a:rPr>
              <a:t>river</a:t>
            </a:r>
            <a:r>
              <a:rPr lang="en-US" sz="1600" dirty="0">
                <a:latin typeface="Helvetica Neue Light"/>
                <a:cs typeface="Helvetica Neue Light"/>
              </a:rPr>
              <a:t>.</a:t>
            </a:r>
          </a:p>
        </p:txBody>
      </p:sp>
      <p:sp>
        <p:nvSpPr>
          <p:cNvPr id="15" name="Rectangle 14"/>
          <p:cNvSpPr/>
          <p:nvPr/>
        </p:nvSpPr>
        <p:spPr>
          <a:xfrm>
            <a:off x="5703454" y="2659559"/>
            <a:ext cx="1992746"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6" name="Rectangle 15"/>
          <p:cNvSpPr/>
          <p:nvPr/>
        </p:nvSpPr>
        <p:spPr>
          <a:xfrm>
            <a:off x="8153400" y="2583359"/>
            <a:ext cx="2057401" cy="457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7" name="Rectangle 16"/>
          <p:cNvSpPr/>
          <p:nvPr/>
        </p:nvSpPr>
        <p:spPr>
          <a:xfrm>
            <a:off x="8153400" y="4736010"/>
            <a:ext cx="2057401" cy="61103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8" name="Rectangle 17"/>
          <p:cNvSpPr/>
          <p:nvPr/>
        </p:nvSpPr>
        <p:spPr>
          <a:xfrm>
            <a:off x="5703455" y="4612186"/>
            <a:ext cx="2080493" cy="63817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19" name="Rectangle 18"/>
          <p:cNvSpPr/>
          <p:nvPr/>
        </p:nvSpPr>
        <p:spPr>
          <a:xfrm>
            <a:off x="1905000" y="3533774"/>
            <a:ext cx="2132110" cy="5810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0" name="Rectangle 19"/>
          <p:cNvSpPr/>
          <p:nvPr/>
        </p:nvSpPr>
        <p:spPr>
          <a:xfrm>
            <a:off x="1905000" y="2806988"/>
            <a:ext cx="2438400" cy="774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1" name="Rectangle 20"/>
          <p:cNvSpPr/>
          <p:nvPr/>
        </p:nvSpPr>
        <p:spPr>
          <a:xfrm>
            <a:off x="5791201" y="1668959"/>
            <a:ext cx="1905000" cy="895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2" name="Rectangle 21"/>
          <p:cNvSpPr/>
          <p:nvPr/>
        </p:nvSpPr>
        <p:spPr>
          <a:xfrm>
            <a:off x="8348662" y="1897560"/>
            <a:ext cx="1785938" cy="635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3" name="Rectangle 22"/>
          <p:cNvSpPr/>
          <p:nvPr/>
        </p:nvSpPr>
        <p:spPr>
          <a:xfrm>
            <a:off x="8153400" y="4183560"/>
            <a:ext cx="1981200" cy="7462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Light"/>
              <a:cs typeface="Helvetica Neue Light"/>
            </a:endParaRPr>
          </a:p>
        </p:txBody>
      </p:sp>
      <p:sp>
        <p:nvSpPr>
          <p:cNvPr id="24" name="TextBox 23"/>
          <p:cNvSpPr txBox="1"/>
          <p:nvPr/>
        </p:nvSpPr>
        <p:spPr>
          <a:xfrm>
            <a:off x="7512852" y="5555160"/>
            <a:ext cx="968983" cy="769441"/>
          </a:xfrm>
          <a:prstGeom prst="rect">
            <a:avLst/>
          </a:prstGeom>
          <a:noFill/>
        </p:spPr>
        <p:txBody>
          <a:bodyPr wrap="none" rtlCol="0">
            <a:spAutoFit/>
          </a:bodyPr>
          <a:lstStyle/>
          <a:p>
            <a:r>
              <a:rPr lang="en-US" sz="4400" dirty="0">
                <a:latin typeface="Helvetica Neue Light"/>
                <a:cs typeface="Helvetica Neue Light"/>
              </a:rPr>
              <a:t>. . .</a:t>
            </a:r>
          </a:p>
        </p:txBody>
      </p:sp>
      <p:sp>
        <p:nvSpPr>
          <p:cNvPr id="25" name="TextBox 24"/>
          <p:cNvSpPr txBox="1"/>
          <p:nvPr/>
        </p:nvSpPr>
        <p:spPr>
          <a:xfrm>
            <a:off x="2077406" y="4913880"/>
            <a:ext cx="2316689" cy="400110"/>
          </a:xfrm>
          <a:prstGeom prst="rect">
            <a:avLst/>
          </a:prstGeom>
          <a:noFill/>
        </p:spPr>
        <p:txBody>
          <a:bodyPr wrap="none" rtlCol="0">
            <a:spAutoFit/>
          </a:bodyPr>
          <a:lstStyle/>
          <a:p>
            <a:r>
              <a:rPr lang="en-US" sz="2000" dirty="0">
                <a:latin typeface="Helvetica Neue Light"/>
                <a:cs typeface="Helvetica Neue Light"/>
              </a:rPr>
              <a:t>Transfer Caption(s)</a:t>
            </a:r>
          </a:p>
        </p:txBody>
      </p:sp>
      <p:sp>
        <p:nvSpPr>
          <p:cNvPr id="26" name="Rectangle 25"/>
          <p:cNvSpPr/>
          <p:nvPr/>
        </p:nvSpPr>
        <p:spPr>
          <a:xfrm>
            <a:off x="1905001" y="5311915"/>
            <a:ext cx="2763371" cy="1015663"/>
          </a:xfrm>
          <a:prstGeom prst="rect">
            <a:avLst/>
          </a:prstGeom>
        </p:spPr>
        <p:txBody>
          <a:bodyPr wrap="square">
            <a:spAutoFit/>
          </a:bodyPr>
          <a:lstStyle/>
          <a:p>
            <a:r>
              <a:rPr lang="en-US" sz="2000" dirty="0">
                <a:latin typeface="Helvetica Neue Light"/>
                <a:cs typeface="Helvetica Neue Light"/>
              </a:rPr>
              <a:t>e.g. “The bridge over the lake on Suzhou Street.”</a:t>
            </a:r>
          </a:p>
        </p:txBody>
      </p:sp>
      <p:cxnSp>
        <p:nvCxnSpPr>
          <p:cNvPr id="27" name="Straight Arrow Connector 26"/>
          <p:cNvCxnSpPr/>
          <p:nvPr/>
        </p:nvCxnSpPr>
        <p:spPr>
          <a:xfrm flipH="1">
            <a:off x="4416304" y="5152050"/>
            <a:ext cx="9938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p:cNvCxnSpPr>
          <p:nvPr/>
        </p:nvCxnSpPr>
        <p:spPr>
          <a:xfrm>
            <a:off x="4650000" y="3033451"/>
            <a:ext cx="760200" cy="71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Footer Placeholder 28"/>
          <p:cNvSpPr txBox="1">
            <a:spLocks/>
          </p:cNvSpPr>
          <p:nvPr/>
        </p:nvSpPr>
        <p:spPr>
          <a:xfrm>
            <a:off x="7772400" y="6511842"/>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ko-KR" dirty="0"/>
              <a:t>Ordonez et al, NIPS11</a:t>
            </a:r>
            <a:endParaRPr lang="ko-KR" altLang="en-US" dirty="0"/>
          </a:p>
        </p:txBody>
      </p:sp>
    </p:spTree>
    <p:extLst>
      <p:ext uri="{BB962C8B-B14F-4D97-AF65-F5344CB8AC3E}">
        <p14:creationId xmlns:p14="http://schemas.microsoft.com/office/powerpoint/2010/main" val="74463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2"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What is Missing?</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30</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rmAutofit/>
          </a:bodyPr>
          <a:lstStyle/>
          <a:p>
            <a:r>
              <a:rPr lang="en-US" dirty="0" smtClean="0"/>
              <a:t>Emotions</a:t>
            </a:r>
          </a:p>
          <a:p>
            <a:r>
              <a:rPr lang="en-US" dirty="0" smtClean="0"/>
              <a:t>Imagination – Connecting Dots</a:t>
            </a:r>
          </a:p>
        </p:txBody>
      </p:sp>
    </p:spTree>
    <p:extLst>
      <p:ext uri="{BB962C8B-B14F-4D97-AF65-F5344CB8AC3E}">
        <p14:creationId xmlns:p14="http://schemas.microsoft.com/office/powerpoint/2010/main" val="42050443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Categories (</a:t>
            </a:r>
            <a:r>
              <a:rPr lang="en-US" sz="3200" dirty="0" err="1" smtClean="0">
                <a:sym typeface="Palatino Linotype"/>
              </a:rPr>
              <a:t>Modi</a:t>
            </a:r>
            <a:r>
              <a:rPr lang="en-US" sz="3200" dirty="0" smtClean="0">
                <a:sym typeface="Palatino Linotype"/>
              </a:rPr>
              <a:t> and </a:t>
            </a:r>
            <a:r>
              <a:rPr lang="en-US" sz="3200" dirty="0" err="1" smtClean="0">
                <a:sym typeface="Palatino Linotype"/>
              </a:rPr>
              <a:t>Parde</a:t>
            </a:r>
            <a:r>
              <a:rPr lang="en-US" sz="3200" dirty="0" smtClean="0">
                <a:sym typeface="Palatino Linotype"/>
              </a:rPr>
              <a:t>, 2019)</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31</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Autofit/>
          </a:bodyPr>
          <a:lstStyle/>
          <a:p>
            <a:r>
              <a:rPr lang="en-US" sz="2000" dirty="0"/>
              <a:t>Grammatical Errors: Incorrect use </a:t>
            </a:r>
            <a:r>
              <a:rPr lang="en-US" sz="2000" dirty="0" smtClean="0"/>
              <a:t>of verbs </a:t>
            </a:r>
            <a:r>
              <a:rPr lang="en-US" sz="2000" dirty="0"/>
              <a:t>and tenses and/or subject-verb disagreements.</a:t>
            </a:r>
          </a:p>
          <a:p>
            <a:r>
              <a:rPr lang="en-US" sz="2000" dirty="0" smtClean="0"/>
              <a:t>Contradictions</a:t>
            </a:r>
            <a:r>
              <a:rPr lang="en-US" sz="2000" dirty="0"/>
              <a:t>: Presence of </a:t>
            </a:r>
            <a:r>
              <a:rPr lang="en-US" sz="2000" dirty="0" smtClean="0"/>
              <a:t>inconsistent ideas </a:t>
            </a:r>
            <a:r>
              <a:rPr lang="en-US" sz="2000" dirty="0"/>
              <a:t>within the same story (e.g., two </a:t>
            </a:r>
            <a:r>
              <a:rPr lang="en-US" sz="2000" dirty="0" err="1" smtClean="0"/>
              <a:t>substories</a:t>
            </a:r>
            <a:r>
              <a:rPr lang="en-US" sz="2000" dirty="0"/>
              <a:t> </a:t>
            </a:r>
            <a:r>
              <a:rPr lang="en-US" sz="2000" dirty="0" smtClean="0"/>
              <a:t>that </a:t>
            </a:r>
            <a:r>
              <a:rPr lang="en-US" sz="2000" dirty="0"/>
              <a:t>are the opposite of each other).</a:t>
            </a:r>
          </a:p>
          <a:p>
            <a:r>
              <a:rPr lang="en-US" sz="2000" dirty="0"/>
              <a:t> Repetitions: These errors were further </a:t>
            </a:r>
            <a:r>
              <a:rPr lang="en-US" sz="2000" dirty="0" smtClean="0"/>
              <a:t>subdivided into </a:t>
            </a:r>
            <a:r>
              <a:rPr lang="en-US" sz="2000" dirty="0"/>
              <a:t>the following categories.</a:t>
            </a:r>
          </a:p>
          <a:p>
            <a:r>
              <a:rPr lang="en-US" sz="2000" dirty="0"/>
              <a:t>– Repetitions within Story: </a:t>
            </a:r>
            <a:r>
              <a:rPr lang="en-US" sz="2000" dirty="0" smtClean="0"/>
              <a:t>Recurrence of </a:t>
            </a:r>
            <a:r>
              <a:rPr lang="en-US" sz="2000" dirty="0"/>
              <a:t>the same sentence(s) within a story.</a:t>
            </a:r>
          </a:p>
          <a:p>
            <a:r>
              <a:rPr lang="en-US" sz="2000" dirty="0"/>
              <a:t>– Repetitions within Sentence: </a:t>
            </a:r>
            <a:r>
              <a:rPr lang="en-US" sz="2000" dirty="0" smtClean="0"/>
              <a:t>Recurrence of </a:t>
            </a:r>
            <a:r>
              <a:rPr lang="en-US" sz="2000" dirty="0"/>
              <a:t>the same phrase(s) within a </a:t>
            </a:r>
            <a:r>
              <a:rPr lang="en-US" sz="2000" dirty="0" err="1"/>
              <a:t>substory</a:t>
            </a:r>
            <a:r>
              <a:rPr lang="en-US" sz="2000" dirty="0"/>
              <a:t>.</a:t>
            </a:r>
          </a:p>
          <a:p>
            <a:r>
              <a:rPr lang="en-US" sz="2000" dirty="0"/>
              <a:t>– Repetitive Subject: The sub-</a:t>
            </a:r>
            <a:r>
              <a:rPr lang="en-US" sz="2000" dirty="0" smtClean="0"/>
              <a:t>stories have </a:t>
            </a:r>
            <a:r>
              <a:rPr lang="en-US" sz="2000" dirty="0"/>
              <a:t>the same subject and differ only </a:t>
            </a:r>
            <a:r>
              <a:rPr lang="en-US" sz="2000" dirty="0" smtClean="0"/>
              <a:t>in the </a:t>
            </a:r>
            <a:r>
              <a:rPr lang="en-US" sz="2000" dirty="0"/>
              <a:t>adjective used to describe it.</a:t>
            </a:r>
          </a:p>
          <a:p>
            <a:r>
              <a:rPr lang="en-US" sz="2000" dirty="0"/>
              <a:t>– Repetitive Sentence </a:t>
            </a:r>
            <a:r>
              <a:rPr lang="en-US" sz="2000" dirty="0" smtClean="0"/>
              <a:t>Structure: Most </a:t>
            </a:r>
            <a:r>
              <a:rPr lang="en-US" sz="2000" dirty="0"/>
              <a:t>sentences start with “the [noun</a:t>
            </a:r>
            <a:r>
              <a:rPr lang="en-US" sz="2000" dirty="0" smtClean="0"/>
              <a:t>] was</a:t>
            </a:r>
            <a:r>
              <a:rPr lang="en-US" sz="2000" dirty="0"/>
              <a:t>/were/is [adjective].” This </a:t>
            </a:r>
            <a:r>
              <a:rPr lang="en-US" sz="2000" dirty="0" smtClean="0"/>
              <a:t>leads to </a:t>
            </a:r>
            <a:r>
              <a:rPr lang="en-US" sz="2000" dirty="0"/>
              <a:t>monotonous and unoriginal stories</a:t>
            </a:r>
            <a:r>
              <a:rPr lang="en-US" sz="2000" dirty="0" smtClean="0"/>
              <a:t>.</a:t>
            </a:r>
            <a:endParaRPr lang="en-US" sz="2000" dirty="0"/>
          </a:p>
        </p:txBody>
      </p:sp>
    </p:spTree>
    <p:extLst>
      <p:ext uri="{BB962C8B-B14F-4D97-AF65-F5344CB8AC3E}">
        <p14:creationId xmlns:p14="http://schemas.microsoft.com/office/powerpoint/2010/main" val="39869503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Categories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32</a:t>
            </a:fld>
            <a:endParaRPr sz="1400" b="1">
              <a:solidFill>
                <a:srgbClr val="000000"/>
              </a:solidFill>
              <a:latin typeface="Calibri"/>
              <a:ea typeface="Calibri"/>
              <a:cs typeface="Calibri"/>
              <a:sym typeface="Calibri"/>
            </a:endParaRPr>
          </a:p>
        </p:txBody>
      </p:sp>
      <p:sp>
        <p:nvSpPr>
          <p:cNvPr id="5" name="Content Placeholder 1"/>
          <p:cNvSpPr>
            <a:spLocks noGrp="1"/>
          </p:cNvSpPr>
          <p:nvPr>
            <p:ph idx="1"/>
          </p:nvPr>
        </p:nvSpPr>
        <p:spPr>
          <a:xfrm>
            <a:off x="838200" y="1231900"/>
            <a:ext cx="10515600" cy="4945063"/>
          </a:xfrm>
        </p:spPr>
        <p:txBody>
          <a:bodyPr>
            <a:noAutofit/>
          </a:bodyPr>
          <a:lstStyle/>
          <a:p>
            <a:r>
              <a:rPr lang="en-US" sz="1800" dirty="0" smtClean="0"/>
              <a:t>Description </a:t>
            </a:r>
            <a:r>
              <a:rPr lang="en-US" sz="1800" dirty="0"/>
              <a:t>in Isolation: Most sub-</a:t>
            </a:r>
            <a:r>
              <a:rPr lang="en-US" sz="1800" dirty="0" smtClean="0"/>
              <a:t>stories start </a:t>
            </a:r>
            <a:r>
              <a:rPr lang="en-US" sz="1800" dirty="0"/>
              <a:t>with “This is a picture of....” </a:t>
            </a:r>
            <a:r>
              <a:rPr lang="en-US" sz="1800" dirty="0" smtClean="0"/>
              <a:t>Sentences of </a:t>
            </a:r>
            <a:r>
              <a:rPr lang="en-US" sz="1800" dirty="0"/>
              <a:t>this nature sound more like single </a:t>
            </a:r>
            <a:r>
              <a:rPr lang="en-US" sz="1800" dirty="0" smtClean="0"/>
              <a:t>image captions </a:t>
            </a:r>
            <a:r>
              <a:rPr lang="en-US" sz="1800" dirty="0"/>
              <a:t>than contextual stories.</a:t>
            </a:r>
          </a:p>
          <a:p>
            <a:r>
              <a:rPr lang="en-US" sz="1800" dirty="0" smtClean="0"/>
              <a:t>Singular</a:t>
            </a:r>
            <a:r>
              <a:rPr lang="en-US" sz="1800" dirty="0"/>
              <a:t>/Plural Disagreement: The </a:t>
            </a:r>
            <a:r>
              <a:rPr lang="en-US" sz="1800" dirty="0" smtClean="0"/>
              <a:t>same story </a:t>
            </a:r>
            <a:r>
              <a:rPr lang="en-US" sz="1800" dirty="0"/>
              <a:t>has one sentence with a singular </a:t>
            </a:r>
            <a:r>
              <a:rPr lang="en-US" sz="1800" dirty="0" smtClean="0"/>
              <a:t>noun and </a:t>
            </a:r>
            <a:r>
              <a:rPr lang="en-US" sz="1800" dirty="0"/>
              <a:t>another sentence with the same noun </a:t>
            </a:r>
            <a:r>
              <a:rPr lang="en-US" sz="1800" dirty="0" smtClean="0"/>
              <a:t>but in </a:t>
            </a:r>
            <a:r>
              <a:rPr lang="en-US" sz="1800" dirty="0"/>
              <a:t>plural form.</a:t>
            </a:r>
          </a:p>
          <a:p>
            <a:r>
              <a:rPr lang="en-US" sz="1800" dirty="0" smtClean="0"/>
              <a:t>Ghost </a:t>
            </a:r>
            <a:r>
              <a:rPr lang="en-US" sz="1800" dirty="0"/>
              <a:t>Entities: Some sub-stories make </a:t>
            </a:r>
            <a:r>
              <a:rPr lang="en-US" sz="1800" dirty="0" smtClean="0"/>
              <a:t>use of </a:t>
            </a:r>
            <a:r>
              <a:rPr lang="en-US" sz="1800" dirty="0"/>
              <a:t>a pronoun that has no antecedent at </a:t>
            </a:r>
            <a:r>
              <a:rPr lang="en-US" sz="1800" dirty="0" smtClean="0"/>
              <a:t>all (</a:t>
            </a:r>
            <a:r>
              <a:rPr lang="en-US" sz="1800" dirty="0"/>
              <a:t>e.g., referring to a new person who </a:t>
            </a:r>
            <a:r>
              <a:rPr lang="en-US" sz="1800" dirty="0" smtClean="0"/>
              <a:t>was not </a:t>
            </a:r>
            <a:r>
              <a:rPr lang="en-US" sz="1800" dirty="0"/>
              <a:t>introduced formally in the preceding </a:t>
            </a:r>
            <a:r>
              <a:rPr lang="en-US" sz="1800" dirty="0" err="1"/>
              <a:t>substories</a:t>
            </a:r>
            <a:r>
              <a:rPr lang="en-US" sz="1800" dirty="0"/>
              <a:t>).</a:t>
            </a:r>
          </a:p>
          <a:p>
            <a:r>
              <a:rPr lang="en-US" sz="1800" dirty="0" smtClean="0"/>
              <a:t>Personification</a:t>
            </a:r>
            <a:r>
              <a:rPr lang="en-US" sz="1800" dirty="0"/>
              <a:t>: The attribution of </a:t>
            </a:r>
            <a:r>
              <a:rPr lang="en-US" sz="1800" dirty="0" smtClean="0"/>
              <a:t>humanlike qualities </a:t>
            </a:r>
            <a:r>
              <a:rPr lang="en-US" sz="1800" dirty="0"/>
              <a:t>to something non-human due </a:t>
            </a:r>
            <a:r>
              <a:rPr lang="en-US" sz="1800" dirty="0" smtClean="0"/>
              <a:t>to lack </a:t>
            </a:r>
            <a:r>
              <a:rPr lang="en-US" sz="1800" dirty="0"/>
              <a:t>of common sense knowledge.</a:t>
            </a:r>
          </a:p>
          <a:p>
            <a:r>
              <a:rPr lang="en-US" sz="1800" dirty="0" smtClean="0"/>
              <a:t>Absurdity</a:t>
            </a:r>
            <a:r>
              <a:rPr lang="en-US" sz="1800" dirty="0"/>
              <a:t>: Nonsensical stories or </a:t>
            </a:r>
            <a:r>
              <a:rPr lang="en-US" sz="1800" dirty="0" err="1" smtClean="0"/>
              <a:t>substories</a:t>
            </a:r>
            <a:r>
              <a:rPr lang="en-US" sz="1800" dirty="0" smtClean="0"/>
              <a:t>. </a:t>
            </a:r>
          </a:p>
          <a:p>
            <a:r>
              <a:rPr lang="en-US" sz="1800" dirty="0" smtClean="0"/>
              <a:t>Incomplete </a:t>
            </a:r>
            <a:r>
              <a:rPr lang="en-US" sz="1800" dirty="0"/>
              <a:t>Stories: Stories that have </a:t>
            </a:r>
            <a:r>
              <a:rPr lang="en-US" sz="1800" dirty="0" smtClean="0"/>
              <a:t>less than </a:t>
            </a:r>
            <a:r>
              <a:rPr lang="en-US" sz="1800" dirty="0"/>
              <a:t>5 sentences.</a:t>
            </a:r>
          </a:p>
          <a:p>
            <a:r>
              <a:rPr lang="en-US" sz="1800" dirty="0" smtClean="0"/>
              <a:t>Point</a:t>
            </a:r>
            <a:r>
              <a:rPr lang="en-US" sz="1800" dirty="0"/>
              <a:t>-of-View Inconsistency: The </a:t>
            </a:r>
            <a:r>
              <a:rPr lang="en-US" sz="1800" dirty="0" smtClean="0"/>
              <a:t>narrative point </a:t>
            </a:r>
            <a:r>
              <a:rPr lang="en-US" sz="1800" dirty="0"/>
              <a:t>of view randomly changes within </a:t>
            </a:r>
            <a:r>
              <a:rPr lang="en-US" sz="1800" dirty="0" smtClean="0"/>
              <a:t>the story </a:t>
            </a:r>
            <a:r>
              <a:rPr lang="en-US" sz="1800" dirty="0"/>
              <a:t>(e.g., first person to second person), </a:t>
            </a:r>
            <a:r>
              <a:rPr lang="en-US" sz="1800" dirty="0" smtClean="0"/>
              <a:t>creating confusion</a:t>
            </a:r>
            <a:r>
              <a:rPr lang="en-US" sz="1800" dirty="0"/>
              <a:t>.</a:t>
            </a:r>
          </a:p>
          <a:p>
            <a:r>
              <a:rPr lang="en-US" sz="1800" dirty="0"/>
              <a:t> Excessive Paraphrasing: Presence of </a:t>
            </a:r>
            <a:r>
              <a:rPr lang="en-US" sz="1800" dirty="0" err="1" smtClean="0"/>
              <a:t>substories</a:t>
            </a:r>
            <a:r>
              <a:rPr lang="en-US" sz="1800" dirty="0"/>
              <a:t> </a:t>
            </a:r>
            <a:r>
              <a:rPr lang="en-US" sz="1800" dirty="0" smtClean="0"/>
              <a:t>that </a:t>
            </a:r>
            <a:r>
              <a:rPr lang="en-US" sz="1800" dirty="0"/>
              <a:t>have similar meanings but are </a:t>
            </a:r>
            <a:r>
              <a:rPr lang="en-US" sz="1800" dirty="0" smtClean="0"/>
              <a:t>expressed using </a:t>
            </a:r>
            <a:r>
              <a:rPr lang="en-US" sz="1800" dirty="0"/>
              <a:t>different words or phrases</a:t>
            </a:r>
            <a:r>
              <a:rPr lang="en-US" sz="1800" dirty="0" smtClean="0"/>
              <a:t>.</a:t>
            </a:r>
            <a:endParaRPr lang="en-US" sz="1800" dirty="0" smtClean="0"/>
          </a:p>
        </p:txBody>
      </p:sp>
    </p:spTree>
    <p:extLst>
      <p:ext uri="{BB962C8B-B14F-4D97-AF65-F5344CB8AC3E}">
        <p14:creationId xmlns:p14="http://schemas.microsoft.com/office/powerpoint/2010/main" val="41787064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Error Examples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33</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3361191" y="909643"/>
            <a:ext cx="5900121" cy="5970963"/>
          </a:xfrm>
          <a:prstGeom prst="rect">
            <a:avLst/>
          </a:prstGeom>
        </p:spPr>
      </p:pic>
    </p:spTree>
    <p:extLst>
      <p:ext uri="{BB962C8B-B14F-4D97-AF65-F5344CB8AC3E}">
        <p14:creationId xmlns:p14="http://schemas.microsoft.com/office/powerpoint/2010/main" val="39412405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Problem on Evaluation</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599525" y="909643"/>
            <a:ext cx="3708790" cy="5659433"/>
          </a:xfrm>
          <a:prstGeom prst="rect">
            <a:avLst/>
          </a:prstGeom>
        </p:spPr>
      </p:pic>
    </p:spTree>
    <p:extLst>
      <p:ext uri="{BB962C8B-B14F-4D97-AF65-F5344CB8AC3E}">
        <p14:creationId xmlns:p14="http://schemas.microsoft.com/office/powerpoint/2010/main" val="31494230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102234"/>
            <a:ext cx="12192000" cy="4653531"/>
          </a:xfrm>
          <a:prstGeom prst="rect">
            <a:avLst/>
          </a:prstGeom>
        </p:spPr>
      </p:pic>
    </p:spTree>
    <p:extLst>
      <p:ext uri="{BB962C8B-B14F-4D97-AF65-F5344CB8AC3E}">
        <p14:creationId xmlns:p14="http://schemas.microsoft.com/office/powerpoint/2010/main" val="13884997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389448" y="1091786"/>
            <a:ext cx="8576154" cy="5477290"/>
          </a:xfrm>
          <a:prstGeom prst="rect">
            <a:avLst/>
          </a:prstGeom>
        </p:spPr>
      </p:pic>
    </p:spTree>
    <p:extLst>
      <p:ext uri="{BB962C8B-B14F-4D97-AF65-F5344CB8AC3E}">
        <p14:creationId xmlns:p14="http://schemas.microsoft.com/office/powerpoint/2010/main" val="10853889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47880" y="1163478"/>
            <a:ext cx="9159131" cy="5588160"/>
          </a:xfrm>
          <a:prstGeom prst="rect">
            <a:avLst/>
          </a:prstGeom>
        </p:spPr>
      </p:pic>
    </p:spTree>
    <p:extLst>
      <p:ext uri="{BB962C8B-B14F-4D97-AF65-F5344CB8AC3E}">
        <p14:creationId xmlns:p14="http://schemas.microsoft.com/office/powerpoint/2010/main" val="7197702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Storytelling task</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7</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724284" y="1080293"/>
            <a:ext cx="8943717" cy="5607058"/>
          </a:xfrm>
          <a:prstGeom prst="rect">
            <a:avLst/>
          </a:prstGeom>
        </p:spPr>
      </p:pic>
    </p:spTree>
    <p:extLst>
      <p:ext uri="{BB962C8B-B14F-4D97-AF65-F5344CB8AC3E}">
        <p14:creationId xmlns:p14="http://schemas.microsoft.com/office/powerpoint/2010/main" val="4461914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8</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2486601"/>
            <a:ext cx="12192000" cy="1884798"/>
          </a:xfrm>
          <a:prstGeom prst="rect">
            <a:avLst/>
          </a:prstGeom>
        </p:spPr>
      </p:pic>
      <p:sp>
        <p:nvSpPr>
          <p:cNvPr id="6" name="Content Placeholder 1"/>
          <p:cNvSpPr>
            <a:spLocks noGrp="1"/>
          </p:cNvSpPr>
          <p:nvPr>
            <p:ph idx="1"/>
          </p:nvPr>
        </p:nvSpPr>
        <p:spPr>
          <a:xfrm>
            <a:off x="838200" y="1231900"/>
            <a:ext cx="10515600" cy="4945063"/>
          </a:xfrm>
        </p:spPr>
        <p:txBody>
          <a:bodyPr>
            <a:normAutofit/>
          </a:bodyPr>
          <a:lstStyle/>
          <a:p>
            <a:r>
              <a:rPr lang="en-US" dirty="0" smtClean="0"/>
              <a:t>Write a story about:</a:t>
            </a:r>
          </a:p>
        </p:txBody>
      </p:sp>
    </p:spTree>
    <p:extLst>
      <p:ext uri="{BB962C8B-B14F-4D97-AF65-F5344CB8AC3E}">
        <p14:creationId xmlns:p14="http://schemas.microsoft.com/office/powerpoint/2010/main" val="29222176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Visual Storytelling: Exercise</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9</a:t>
            </a:fld>
            <a:endParaRPr sz="1400" b="1">
              <a:solidFill>
                <a:srgbClr val="000000"/>
              </a:solidFill>
              <a:latin typeface="Calibri"/>
              <a:ea typeface="Calibri"/>
              <a:cs typeface="Calibri"/>
              <a:sym typeface="Calibri"/>
            </a:endParaRPr>
          </a:p>
        </p:txBody>
      </p:sp>
      <p:sp>
        <p:nvSpPr>
          <p:cNvPr id="6" name="Content Placeholder 1"/>
          <p:cNvSpPr>
            <a:spLocks noGrp="1"/>
          </p:cNvSpPr>
          <p:nvPr>
            <p:ph idx="1"/>
          </p:nvPr>
        </p:nvSpPr>
        <p:spPr>
          <a:xfrm>
            <a:off x="838200" y="1231900"/>
            <a:ext cx="10515600" cy="4945063"/>
          </a:xfrm>
        </p:spPr>
        <p:txBody>
          <a:bodyPr>
            <a:normAutofit/>
          </a:bodyPr>
          <a:lstStyle/>
          <a:p>
            <a:r>
              <a:rPr lang="en-US" dirty="0" smtClean="0"/>
              <a:t>Write a story about:</a:t>
            </a:r>
          </a:p>
        </p:txBody>
      </p:sp>
      <p:pic>
        <p:nvPicPr>
          <p:cNvPr id="2" name="Picture 1"/>
          <p:cNvPicPr>
            <a:picLocks noChangeAspect="1"/>
          </p:cNvPicPr>
          <p:nvPr/>
        </p:nvPicPr>
        <p:blipFill>
          <a:blip r:embed="rId3"/>
          <a:stretch>
            <a:fillRect/>
          </a:stretch>
        </p:blipFill>
        <p:spPr>
          <a:xfrm>
            <a:off x="431800" y="1955800"/>
            <a:ext cx="11315700" cy="2946400"/>
          </a:xfrm>
          <a:prstGeom prst="rect">
            <a:avLst/>
          </a:prstGeom>
        </p:spPr>
      </p:pic>
    </p:spTree>
    <p:extLst>
      <p:ext uri="{BB962C8B-B14F-4D97-AF65-F5344CB8AC3E}">
        <p14:creationId xmlns:p14="http://schemas.microsoft.com/office/powerpoint/2010/main" val="27462490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2661</TotalTime>
  <Words>2002</Words>
  <Application>Microsoft Macintosh PowerPoint</Application>
  <PresentationFormat>Custom</PresentationFormat>
  <Paragraphs>217</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Big Data Driven Generation</vt:lpstr>
      <vt:lpstr>PowerPoint Presentation</vt:lpstr>
      <vt:lpstr>PowerPoint Presentation</vt:lpstr>
      <vt:lpstr>Storytelling task</vt:lpstr>
      <vt:lpstr>Storytelling task</vt:lpstr>
      <vt:lpstr>Storytelling task</vt:lpstr>
      <vt:lpstr>Storytelling task</vt:lpstr>
      <vt:lpstr>Visual Storytelling: Exercise</vt:lpstr>
      <vt:lpstr>Visual Storytelling: Exercise</vt:lpstr>
      <vt:lpstr>Visual Storytelling: Exercise</vt:lpstr>
      <vt:lpstr>Visual Storytelling</vt:lpstr>
      <vt:lpstr>Visual Storytelling</vt:lpstr>
      <vt:lpstr>Visual Storytelling</vt:lpstr>
      <vt:lpstr>Visual Storytelling</vt:lpstr>
      <vt:lpstr>Policy Model (Wang et al., ACL2018)</vt:lpstr>
      <vt:lpstr>Reward Model (Wang et al., ACL2018)</vt:lpstr>
      <vt:lpstr>Automatic Evaluation</vt:lpstr>
      <vt:lpstr>Human Evaluation</vt:lpstr>
      <vt:lpstr>Turing Test</vt:lpstr>
      <vt:lpstr>Output Example</vt:lpstr>
      <vt:lpstr>A Pipeline Method (Lukin et al., 2018)</vt:lpstr>
      <vt:lpstr>A Pipeline Method (Lukin et al., 2018)</vt:lpstr>
      <vt:lpstr>Object Detection</vt:lpstr>
      <vt:lpstr>Inference and Narrative</vt:lpstr>
      <vt:lpstr>Inference and Narrative</vt:lpstr>
      <vt:lpstr>Post-Editing (Hsu et al., 2019)</vt:lpstr>
      <vt:lpstr>Post-Editing Interface (Hsu et al., 2019)</vt:lpstr>
      <vt:lpstr>Evaluation Results</vt:lpstr>
      <vt:lpstr>Output Example</vt:lpstr>
      <vt:lpstr>What is Missing?</vt:lpstr>
      <vt:lpstr>Error Categories (Modi and Parde, 2019)</vt:lpstr>
      <vt:lpstr>Error Categories</vt:lpstr>
      <vt:lpstr>Error Examples</vt:lpstr>
      <vt:lpstr>Problem on Evaluation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395</cp:revision>
  <cp:lastPrinted>2020-02-26T19:23:22Z</cp:lastPrinted>
  <dcterms:created xsi:type="dcterms:W3CDTF">2019-08-31T18:49:10Z</dcterms:created>
  <dcterms:modified xsi:type="dcterms:W3CDTF">2020-02-26T23:58:06Z</dcterms:modified>
</cp:coreProperties>
</file>