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7" r:id="rId3"/>
  </p:sldMasterIdLst>
  <p:notesMasterIdLst>
    <p:notesMasterId r:id="rId64"/>
  </p:notesMasterIdLst>
  <p:sldIdLst>
    <p:sldId id="663" r:id="rId4"/>
    <p:sldId id="664" r:id="rId5"/>
    <p:sldId id="665" r:id="rId6"/>
    <p:sldId id="666" r:id="rId7"/>
    <p:sldId id="667" r:id="rId8"/>
    <p:sldId id="668" r:id="rId9"/>
    <p:sldId id="669" r:id="rId10"/>
    <p:sldId id="670" r:id="rId11"/>
    <p:sldId id="671" r:id="rId12"/>
    <p:sldId id="672" r:id="rId13"/>
    <p:sldId id="673" r:id="rId14"/>
    <p:sldId id="674" r:id="rId15"/>
    <p:sldId id="675" r:id="rId16"/>
    <p:sldId id="676" r:id="rId17"/>
    <p:sldId id="677" r:id="rId18"/>
    <p:sldId id="678" r:id="rId19"/>
    <p:sldId id="679" r:id="rId20"/>
    <p:sldId id="541" r:id="rId21"/>
    <p:sldId id="600" r:id="rId22"/>
    <p:sldId id="633" r:id="rId23"/>
    <p:sldId id="652" r:id="rId24"/>
    <p:sldId id="613" r:id="rId25"/>
    <p:sldId id="656" r:id="rId26"/>
    <p:sldId id="638" r:id="rId27"/>
    <p:sldId id="637" r:id="rId28"/>
    <p:sldId id="645" r:id="rId29"/>
    <p:sldId id="644" r:id="rId30"/>
    <p:sldId id="643" r:id="rId31"/>
    <p:sldId id="639" r:id="rId32"/>
    <p:sldId id="622" r:id="rId33"/>
    <p:sldId id="623" r:id="rId34"/>
    <p:sldId id="620" r:id="rId35"/>
    <p:sldId id="621" r:id="rId36"/>
    <p:sldId id="624" r:id="rId37"/>
    <p:sldId id="559" r:id="rId38"/>
    <p:sldId id="653" r:id="rId39"/>
    <p:sldId id="657" r:id="rId40"/>
    <p:sldId id="625" r:id="rId41"/>
    <p:sldId id="627" r:id="rId42"/>
    <p:sldId id="646" r:id="rId43"/>
    <p:sldId id="619" r:id="rId44"/>
    <p:sldId id="628" r:id="rId45"/>
    <p:sldId id="551" r:id="rId46"/>
    <p:sldId id="552" r:id="rId47"/>
    <p:sldId id="553" r:id="rId48"/>
    <p:sldId id="554" r:id="rId49"/>
    <p:sldId id="555" r:id="rId50"/>
    <p:sldId id="654" r:id="rId51"/>
    <p:sldId id="647" r:id="rId52"/>
    <p:sldId id="607" r:id="rId53"/>
    <p:sldId id="608" r:id="rId54"/>
    <p:sldId id="610" r:id="rId55"/>
    <p:sldId id="611" r:id="rId56"/>
    <p:sldId id="655" r:id="rId57"/>
    <p:sldId id="650" r:id="rId58"/>
    <p:sldId id="648" r:id="rId59"/>
    <p:sldId id="556" r:id="rId60"/>
    <p:sldId id="617" r:id="rId61"/>
    <p:sldId id="618" r:id="rId62"/>
    <p:sldId id="662"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9695"/>
    <a:srgbClr val="FF73A5"/>
    <a:srgbClr val="456D7B"/>
    <a:srgbClr val="005F00"/>
    <a:srgbClr val="94FF63"/>
    <a:srgbClr val="C1FF30"/>
    <a:srgbClr val="51FF1C"/>
    <a:srgbClr val="40EEFF"/>
    <a:srgbClr val="57C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7"/>
    <p:restoredTop sz="87551" autoAdjust="0"/>
  </p:normalViewPr>
  <p:slideViewPr>
    <p:cSldViewPr snapToGrid="0" snapToObjects="1">
      <p:cViewPr>
        <p:scale>
          <a:sx n="130" d="100"/>
          <a:sy n="130" d="100"/>
        </p:scale>
        <p:origin x="-1480" y="-65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56" d="100"/>
          <a:sy n="56" d="100"/>
        </p:scale>
        <p:origin x="-282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notesMaster" Target="notesMasters/notes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tx>
            <c:strRef>
              <c:f>Sheet1!$B$1</c:f>
              <c:strCache>
                <c:ptCount val="1"/>
                <c:pt idx="0">
                  <c:v>Sales</c:v>
                </c:pt>
              </c:strCache>
            </c:strRef>
          </c:tx>
          <c:spPr>
            <a:solidFill>
              <a:srgbClr val="6076B4"/>
            </a:solidFill>
            <a:ln w="3173">
              <a:solidFill>
                <a:srgbClr val="FFFFFF"/>
              </a:solidFill>
              <a:prstDash val="solid"/>
            </a:ln>
            <a:effectLst>
              <a:outerShdw dist="35921" dir="2700000" algn="br">
                <a:srgbClr val="000000"/>
              </a:outerShdw>
            </a:effectLst>
          </c:spPr>
          <c:dPt>
            <c:idx val="0"/>
            <c:bubble3D val="0"/>
            <c:spPr>
              <a:solidFill>
                <a:srgbClr val="54689F"/>
              </a:solidFill>
              <a:ln w="3173">
                <a:solidFill>
                  <a:srgbClr val="FFFFFF"/>
                </a:solidFill>
                <a:prstDash val="solid"/>
              </a:ln>
              <a:effectLst>
                <a:outerShdw dist="35921" dir="2700000" algn="br">
                  <a:srgbClr val="000000"/>
                </a:outerShdw>
              </a:effectLst>
            </c:spPr>
          </c:dPt>
          <c:dPt>
            <c:idx val="1"/>
            <c:bubble3D val="0"/>
            <c:spPr>
              <a:solidFill>
                <a:srgbClr val="8A4848"/>
              </a:solidFill>
              <a:ln w="3173">
                <a:solidFill>
                  <a:srgbClr val="FFFFFF"/>
                </a:solidFill>
                <a:prstDash val="solid"/>
              </a:ln>
              <a:effectLst>
                <a:outerShdw dist="35921" dir="2700000" algn="br">
                  <a:srgbClr val="000000"/>
                </a:outerShdw>
              </a:effectLst>
            </c:spPr>
          </c:dPt>
          <c:dPt>
            <c:idx val="2"/>
            <c:bubble3D val="0"/>
            <c:spPr>
              <a:solidFill>
                <a:srgbClr val="CC741D"/>
              </a:solidFill>
              <a:ln w="3173">
                <a:solidFill>
                  <a:srgbClr val="FFFFFF"/>
                </a:solidFill>
                <a:prstDash val="solid"/>
              </a:ln>
              <a:effectLst>
                <a:outerShdw dist="35921" dir="2700000" algn="br">
                  <a:srgbClr val="000000"/>
                </a:outerShdw>
              </a:effectLst>
            </c:spPr>
          </c:dPt>
          <c:dPt>
            <c:idx val="3"/>
            <c:bubble3D val="0"/>
            <c:spPr>
              <a:solidFill>
                <a:srgbClr val="74593F"/>
              </a:solidFill>
              <a:ln w="3173">
                <a:solidFill>
                  <a:srgbClr val="FFFFFF"/>
                </a:solidFill>
                <a:prstDash val="solid"/>
              </a:ln>
              <a:effectLst>
                <a:outerShdw dist="35921" dir="2700000" algn="br">
                  <a:srgbClr val="000000"/>
                </a:outerShdw>
              </a:effectLst>
            </c:spPr>
          </c:dPt>
          <c:dPt>
            <c:idx val="4"/>
            <c:bubble3D val="0"/>
            <c:spPr>
              <a:solidFill>
                <a:srgbClr val="57791A"/>
              </a:solidFill>
              <a:ln w="3173">
                <a:solidFill>
                  <a:srgbClr val="FFFFFF"/>
                </a:solidFill>
                <a:prstDash val="solid"/>
              </a:ln>
              <a:effectLst>
                <a:outerShdw dist="35921" dir="2700000" algn="br">
                  <a:srgbClr val="000000"/>
                </a:outerShdw>
              </a:effectLst>
            </c:spPr>
          </c:dPt>
          <c:dPt>
            <c:idx val="5"/>
            <c:bubble3D val="0"/>
            <c:spPr>
              <a:solidFill>
                <a:srgbClr val="677175"/>
              </a:solidFill>
              <a:ln w="3173">
                <a:solidFill>
                  <a:srgbClr val="FFFFFF"/>
                </a:solidFill>
                <a:prstDash val="solid"/>
              </a:ln>
              <a:effectLst>
                <a:outerShdw dist="35921" dir="2700000" algn="br">
                  <a:srgbClr val="000000"/>
                </a:outerShdw>
              </a:effectLst>
            </c:spPr>
          </c:dPt>
          <c:dPt>
            <c:idx val="6"/>
            <c:bubble3D val="0"/>
            <c:spPr>
              <a:solidFill>
                <a:srgbClr val="99A4C9"/>
              </a:solidFill>
              <a:ln w="3173">
                <a:solidFill>
                  <a:srgbClr val="FFFFFF"/>
                </a:solidFill>
                <a:prstDash val="solid"/>
              </a:ln>
              <a:effectLst>
                <a:outerShdw dist="35921" dir="2700000" algn="br">
                  <a:srgbClr val="000000"/>
                </a:outerShdw>
              </a:effectLst>
            </c:spPr>
          </c:dPt>
          <c:dPt>
            <c:idx val="7"/>
            <c:bubble3D val="0"/>
            <c:spPr>
              <a:solidFill>
                <a:srgbClr val="B99494"/>
              </a:solidFill>
              <a:ln w="3173">
                <a:solidFill>
                  <a:srgbClr val="FFFFFF"/>
                </a:solidFill>
                <a:prstDash val="solid"/>
              </a:ln>
              <a:effectLst>
                <a:outerShdw dist="35921" dir="2700000" algn="br">
                  <a:srgbClr val="000000"/>
                </a:outerShdw>
              </a:effectLst>
            </c:spPr>
          </c:dPt>
          <c:dLbls>
            <c:dLbl>
              <c:idx val="0"/>
              <c:spPr>
                <a:noFill/>
                <a:ln w="25381">
                  <a:noFill/>
                </a:ln>
              </c:spPr>
              <c:txPr>
                <a:bodyPr/>
                <a:lstStyle/>
                <a:p>
                  <a:pPr>
                    <a:defRPr sz="1399" b="1">
                      <a:solidFill>
                        <a:srgbClr val="FFFFFF"/>
                      </a:solidFill>
                      <a:latin typeface="Times New Roman" panose="02020603050405020304" pitchFamily="18" charset="0"/>
                      <a:cs typeface="Times New Roman" panose="02020603050405020304" pitchFamily="18"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0.01429279596953"/>
                  <c:y val="-0.0152946037072476"/>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2"/>
              <c:spPr>
                <a:noFill/>
                <a:ln w="25381">
                  <a:noFill/>
                </a:ln>
              </c:spPr>
              <c:txPr>
                <a:bodyPr/>
                <a:lstStyle/>
                <a:p>
                  <a:pPr>
                    <a:defRPr sz="1399" b="1">
                      <a:solidFill>
                        <a:srgbClr val="FFFFFF"/>
                      </a:solidFill>
                      <a:latin typeface="Times New Roman" panose="02020603050405020304" pitchFamily="18" charset="0"/>
                      <a:cs typeface="Times New Roman" panose="02020603050405020304" pitchFamily="18"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0.00657187709039887"/>
                  <c:y val="-0.0350207928554386"/>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4"/>
              <c:spPr>
                <a:noFill/>
                <a:ln w="25381">
                  <a:noFill/>
                </a:ln>
              </c:spPr>
              <c:txPr>
                <a:bodyPr/>
                <a:lstStyle/>
                <a:p>
                  <a:pPr>
                    <a:defRPr sz="1399" b="1">
                      <a:solidFill>
                        <a:srgbClr val="FFFFFF"/>
                      </a:solidFill>
                      <a:latin typeface="Times New Roman" panose="02020603050405020304" pitchFamily="18" charset="0"/>
                      <a:cs typeface="Times New Roman" panose="02020603050405020304" pitchFamily="18"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0.140126201632771"/>
                  <c:y val="-0.00192640692640693"/>
                </c:manualLayout>
              </c:layout>
              <c:showLegendKey val="0"/>
              <c:showVal val="0"/>
              <c:showCatName val="1"/>
              <c:showSerName val="0"/>
              <c:showPercent val="1"/>
              <c:showBubbleSize val="0"/>
              <c:extLst>
                <c:ext xmlns:c15="http://schemas.microsoft.com/office/drawing/2012/chart" uri="{CE6537A1-D6FC-4f65-9D91-7224C49458BB}"/>
              </c:extLst>
            </c:dLbl>
            <c:dLbl>
              <c:idx val="6"/>
              <c:spPr>
                <a:noFill/>
                <a:ln w="25381">
                  <a:noFill/>
                </a:ln>
              </c:spPr>
              <c:txPr>
                <a:bodyPr/>
                <a:lstStyle/>
                <a:p>
                  <a:pPr>
                    <a:defRPr sz="1399" b="1">
                      <a:solidFill>
                        <a:srgbClr val="FFFFFF"/>
                      </a:solidFill>
                      <a:latin typeface="Times New Roman" panose="02020603050405020304" pitchFamily="18" charset="0"/>
                      <a:cs typeface="Times New Roman" panose="02020603050405020304" pitchFamily="18"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7"/>
              <c:spPr>
                <a:noFill/>
                <a:ln w="25381">
                  <a:noFill/>
                </a:ln>
              </c:spPr>
              <c:txPr>
                <a:bodyPr/>
                <a:lstStyle/>
                <a:p>
                  <a:pPr>
                    <a:defRPr sz="1399" b="1">
                      <a:solidFill>
                        <a:srgbClr val="FFFFFF"/>
                      </a:solidFill>
                      <a:latin typeface="Times New Roman" panose="02020603050405020304" pitchFamily="18" charset="0"/>
                      <a:cs typeface="Times New Roman" panose="02020603050405020304" pitchFamily="18"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spPr>
              <a:noFill/>
              <a:ln w="25381">
                <a:noFill/>
              </a:ln>
            </c:spPr>
            <c:txPr>
              <a:bodyPr/>
              <a:lstStyle/>
              <a:p>
                <a:pPr>
                  <a:defRPr sz="1399" b="1">
                    <a:latin typeface="Times New Roman" panose="02020603050405020304" pitchFamily="18" charset="0"/>
                    <a:cs typeface="Times New Roman" panose="02020603050405020304" pitchFamily="18" charset="0"/>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Sheet1!$A$2:$A$9</c:f>
              <c:strCache>
                <c:ptCount val="8"/>
                <c:pt idx="0">
                  <c:v>M1: Phonetic Substitution </c:v>
                </c:pt>
                <c:pt idx="1">
                  <c:v>M2: Spelling Decomposition </c:v>
                </c:pt>
                <c:pt idx="2">
                  <c:v>M3: Nickname Generation </c:v>
                </c:pt>
                <c:pt idx="3">
                  <c:v>M4: Translation and Transliteration </c:v>
                </c:pt>
                <c:pt idx="4">
                  <c:v>M5: Semantic Interpretation </c:v>
                </c:pt>
                <c:pt idx="5">
                  <c:v>M6: Historical Figure Mapping </c:v>
                </c:pt>
                <c:pt idx="6">
                  <c:v>M7: Characteristics Modeling </c:v>
                </c:pt>
                <c:pt idx="7">
                  <c:v>M8: Reputation and public perception </c:v>
                </c:pt>
              </c:strCache>
            </c:strRef>
          </c:cat>
          <c:val>
            <c:numRef>
              <c:f>Sheet1!$B$2:$B$9</c:f>
              <c:numCache>
                <c:formatCode>General</c:formatCode>
                <c:ptCount val="8"/>
                <c:pt idx="0">
                  <c:v>12.77</c:v>
                </c:pt>
                <c:pt idx="1">
                  <c:v>0.73</c:v>
                </c:pt>
                <c:pt idx="2">
                  <c:v>12.41</c:v>
                </c:pt>
                <c:pt idx="3">
                  <c:v>3.28</c:v>
                </c:pt>
                <c:pt idx="4">
                  <c:v>20.26</c:v>
                </c:pt>
                <c:pt idx="5">
                  <c:v>3.83</c:v>
                </c:pt>
                <c:pt idx="6">
                  <c:v>20.62</c:v>
                </c:pt>
                <c:pt idx="7">
                  <c:v>26.09</c:v>
                </c:pt>
              </c:numCache>
            </c:numRef>
          </c:val>
        </c:ser>
        <c:dLbls>
          <c:showLegendKey val="0"/>
          <c:showVal val="0"/>
          <c:showCatName val="0"/>
          <c:showSerName val="0"/>
          <c:showPercent val="0"/>
          <c:showBubbleSize val="0"/>
          <c:showLeaderLines val="1"/>
        </c:dLbls>
        <c:firstSliceAng val="0"/>
      </c:pieChart>
      <c:spPr>
        <a:noFill/>
        <a:ln w="25381">
          <a:noFill/>
        </a:ln>
      </c:spPr>
    </c:plotArea>
    <c:plotVisOnly val="1"/>
    <c:dispBlanksAs val="gap"/>
    <c:showDLblsOverMax val="0"/>
  </c:chart>
  <c:spPr>
    <a:noFill/>
    <a:ln>
      <a:noFill/>
    </a:ln>
  </c:spPr>
  <c:txPr>
    <a:bodyPr/>
    <a:lstStyle/>
    <a:p>
      <a:pPr>
        <a:defRPr sz="1799"/>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A33AF3-510B-FF40-8E5D-8CECDAF313E8}" type="datetimeFigureOut">
              <a:rPr lang="en-US" smtClean="0"/>
              <a:t>3/10/20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E10B30-01E1-B142-8B03-ED0F5C797A92}" type="slidenum">
              <a:rPr lang="en-US" smtClean="0"/>
              <a:t>‹#›</a:t>
            </a:fld>
            <a:endParaRPr lang="en-US"/>
          </a:p>
        </p:txBody>
      </p:sp>
    </p:spTree>
    <p:extLst>
      <p:ext uri="{BB962C8B-B14F-4D97-AF65-F5344CB8AC3E}">
        <p14:creationId xmlns:p14="http://schemas.microsoft.com/office/powerpoint/2010/main" val="568567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9" name="Google Shape;289;p1: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Times New Roman"/>
              <a:ea typeface="Times New Roman"/>
              <a:cs typeface="Times New Roman"/>
              <a:sym typeface="Times New Roman"/>
            </a:endParaRPr>
          </a:p>
        </p:txBody>
      </p:sp>
      <p:sp>
        <p:nvSpPr>
          <p:cNvPr id="290" name="Google Shape;290;p1: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7312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936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2746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4997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369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08627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98092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05502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62192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false alarms and filters regular posts. For example, on July 22, 2012, a heavy rainstorm in Beijing killed</a:t>
            </a:r>
          </a:p>
          <a:p>
            <a:r>
              <a:rPr lang="en-US" dirty="0" smtClean="0"/>
              <a:t>77 people partially due to the slow response from the government. General terms such as 事故(accident)</a:t>
            </a:r>
          </a:p>
          <a:p>
            <a:r>
              <a:rPr lang="en-US" dirty="0" smtClean="0"/>
              <a:t>were added into the blacklisted word lists, and thus all posts about any accidents were removed. As another</a:t>
            </a:r>
          </a:p>
          <a:p>
            <a:r>
              <a:rPr lang="en-US" dirty="0" smtClean="0"/>
              <a:t>example, on April 20, 2018, a popular humorous video app </a:t>
            </a:r>
            <a:r>
              <a:rPr lang="en-US" dirty="0" err="1" smtClean="0"/>
              <a:t>Neihan</a:t>
            </a:r>
            <a:r>
              <a:rPr lang="en-US" dirty="0" smtClean="0"/>
              <a:t> </a:t>
            </a:r>
            <a:r>
              <a:rPr lang="en-US" dirty="0" err="1" smtClean="0"/>
              <a:t>Duanzi</a:t>
            </a:r>
            <a:r>
              <a:rPr lang="en-US" dirty="0" smtClean="0"/>
              <a:t> with more than 100 million</a:t>
            </a:r>
          </a:p>
          <a:p>
            <a:r>
              <a:rPr lang="en-US" dirty="0" smtClean="0"/>
              <a:t>users was permanently shut down. Angered by the closure, many protests organized online as flash-mobs,</a:t>
            </a:r>
          </a:p>
          <a:p>
            <a:r>
              <a:rPr lang="en-US" dirty="0" smtClean="0"/>
              <a:t>using secret signals to allow </a:t>
            </a:r>
            <a:r>
              <a:rPr lang="en-US" dirty="0" err="1" smtClean="0"/>
              <a:t>Duanzi</a:t>
            </a:r>
            <a:r>
              <a:rPr lang="en-US" dirty="0" smtClean="0"/>
              <a:t> friends to recognize each other: a car-horn beeped in a specific </a:t>
            </a:r>
            <a:r>
              <a:rPr lang="en-US" dirty="0" err="1" smtClean="0"/>
              <a:t>longshort</a:t>
            </a:r>
            <a:r>
              <a:rPr lang="en-US" dirty="0" smtClean="0"/>
              <a:t>-</a:t>
            </a:r>
          </a:p>
          <a:p>
            <a:r>
              <a:rPr lang="en-US" dirty="0" smtClean="0"/>
              <a:t>short rhythm Di...di di, a double-flash of the headlights, and a coded song sung at the same time</a:t>
            </a:r>
          </a:p>
          <a:p>
            <a:r>
              <a:rPr lang="en-US" dirty="0" smtClean="0"/>
              <a:t>across the country by replacing 孤立墙(isolated wall) with 柏林墙(Berlin wall), 艳阳雪(sunshine and</a:t>
            </a:r>
          </a:p>
          <a:p>
            <a:r>
              <a:rPr lang="en-US" dirty="0" smtClean="0"/>
              <a:t>snow) with 六月雪(snow fell in June, an idiom that indicates injustice).</a:t>
            </a:r>
          </a:p>
          <a:p>
            <a:r>
              <a:rPr lang="en-US" dirty="0" smtClean="0"/>
              <a:t>In this paper we overview how humans and machines encode intent into appropriate, interesting, and</a:t>
            </a:r>
          </a:p>
          <a:p>
            <a:r>
              <a:rPr lang="en-US" dirty="0" smtClean="0"/>
              <a:t>adoptable language to enable netizens to evade censorship and freely communicate with general netizens.</a:t>
            </a:r>
          </a:p>
          <a:p>
            <a:r>
              <a:rPr lang="en-US" dirty="0" smtClean="0"/>
              <a:t>These techniques attack a fundamentally challenging problem in automatically understanding </a:t>
            </a:r>
            <a:r>
              <a:rPr lang="en-US" dirty="0" err="1" smtClean="0"/>
              <a:t>fastevolving</a:t>
            </a:r>
            <a:endParaRPr lang="en-US" dirty="0" smtClean="0"/>
          </a:p>
          <a:p>
            <a:r>
              <a:rPr lang="en-US" dirty="0" smtClean="0"/>
              <a:t>social media language, especially for netizens without culture-specific knowledge. Coded words</a:t>
            </a:r>
          </a:p>
          <a:p>
            <a:r>
              <a:rPr lang="en-US" dirty="0" smtClean="0"/>
              <a:t>have made human language evolve faster than ever, on a daily basis, due to the tension between encoding</a:t>
            </a:r>
          </a:p>
          <a:p>
            <a:r>
              <a:rPr lang="en-US" dirty="0" smtClean="0"/>
              <a:t>and decoding objectives. This opens an unexplored area of coded language processing.</a:t>
            </a:r>
          </a:p>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20</a:t>
            </a:fld>
            <a:endParaRPr lang="en-US"/>
          </a:p>
        </p:txBody>
      </p:sp>
    </p:spTree>
    <p:extLst>
      <p:ext uri="{BB962C8B-B14F-4D97-AF65-F5344CB8AC3E}">
        <p14:creationId xmlns:p14="http://schemas.microsoft.com/office/powerpoint/2010/main" val="1779394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 the dark web for human trafficking, arms dealing, and drug dealing,</a:t>
            </a:r>
          </a:p>
          <a:p>
            <a:r>
              <a:rPr lang="en-US" dirty="0" smtClean="0"/>
              <a:t>research chemical or RC is euphemistically used to discuss psychoactive chemicals that are not yet</a:t>
            </a:r>
          </a:p>
          <a:p>
            <a:r>
              <a:rPr lang="en-US" dirty="0" smtClean="0"/>
              <a:t>scheduled as narcotics. </a:t>
            </a:r>
          </a:p>
          <a:p>
            <a:pPr lvl="1"/>
            <a:r>
              <a:rPr lang="en-US" dirty="0" smtClean="0"/>
              <a:t>The majority regret their shopping sprees and vow in vain to chop off their hands should they spend their money so easily again.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23</a:t>
            </a:fld>
            <a:endParaRPr lang="en-US"/>
          </a:p>
        </p:txBody>
      </p:sp>
    </p:spTree>
    <p:extLst>
      <p:ext uri="{BB962C8B-B14F-4D97-AF65-F5344CB8AC3E}">
        <p14:creationId xmlns:p14="http://schemas.microsoft.com/office/powerpoint/2010/main" val="163264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27193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3D068F3-929C-A445-B5F3-FFC0B8FB3B06}" type="slidenum">
              <a:rPr lang="en-US"/>
              <a:pPr eaLnBrk="1" hangingPunct="1"/>
              <a:t>24</a:t>
            </a:fld>
            <a:endParaRPr lang="en-US"/>
          </a:p>
        </p:txBody>
      </p:sp>
      <p:sp>
        <p:nvSpPr>
          <p:cNvPr id="101379" name="Rectangle 2"/>
          <p:cNvSpPr>
            <a:spLocks noGrp="1" noRot="1" noChangeAspect="1" noChangeArrowheads="1" noTextEdit="1"/>
          </p:cNvSpPr>
          <p:nvPr>
            <p:ph type="sldImg"/>
          </p:nvPr>
        </p:nvSpPr>
        <p:spPr>
          <a:xfrm>
            <a:off x="1144588" y="685800"/>
            <a:ext cx="4570412" cy="3429000"/>
          </a:xfrm>
          <a:ln/>
        </p:spPr>
      </p:sp>
      <p:sp>
        <p:nvSpPr>
          <p:cNvPr id="101380"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4" tIns="45712" rIns="91424" bIns="45712"/>
          <a:lstStyle/>
          <a:p>
            <a:pPr eaLnBrk="1" hangingPunct="1"/>
            <a:endParaRPr lang="zh-CN" altLang="en-US" dirty="0">
              <a:latin typeface="Arial" charset="0"/>
              <a:ea typeface="宋体" charset="0"/>
              <a:cs typeface="宋体"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26</a:t>
            </a:fld>
            <a:endParaRPr lang="en-US"/>
          </a:p>
        </p:txBody>
      </p:sp>
    </p:spTree>
    <p:extLst>
      <p:ext uri="{BB962C8B-B14F-4D97-AF65-F5344CB8AC3E}">
        <p14:creationId xmlns:p14="http://schemas.microsoft.com/office/powerpoint/2010/main" val="735753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Zhang et al. (2014) did a preliminary study on categorizing methods to create code words that refer to</a:t>
            </a:r>
          </a:p>
          <a:p>
            <a:r>
              <a:rPr lang="en-US" dirty="0" smtClean="0"/>
              <a:t>entities. The surface forms of human created code words usually appear quite different from their target</a:t>
            </a:r>
          </a:p>
          <a:p>
            <a:r>
              <a:rPr lang="en-US" dirty="0" smtClean="0"/>
              <a:t>names. </a:t>
            </a:r>
          </a:p>
          <a:p>
            <a:r>
              <a:rPr lang="en-US" dirty="0" smtClean="0"/>
              <a:t>From these examples we can see that the most popular</a:t>
            </a:r>
          </a:p>
          <a:p>
            <a:r>
              <a:rPr lang="en-US" dirty="0" smtClean="0"/>
              <a:t>code domains are food, celebrity, animal, and cartoon. These code words tend to be innocent, cute,</a:t>
            </a:r>
          </a:p>
          <a:p>
            <a:r>
              <a:rPr lang="en-US" dirty="0" smtClean="0"/>
              <a:t>vivid, impressive, and easy to remember. The incongruity theory (Mulder and </a:t>
            </a:r>
            <a:r>
              <a:rPr lang="en-US" dirty="0" err="1" smtClean="0"/>
              <a:t>Nijholt</a:t>
            </a:r>
            <a:r>
              <a:rPr lang="en-US" dirty="0" smtClean="0"/>
              <a:t>, 2002) states that</a:t>
            </a:r>
          </a:p>
          <a:p>
            <a:r>
              <a:rPr lang="en-US" dirty="0" smtClean="0"/>
              <a:t>humor is perceived at the moment of realization of incongruity between a concept involved in a certain</a:t>
            </a:r>
          </a:p>
          <a:p>
            <a:r>
              <a:rPr lang="en-US" dirty="0" smtClean="0"/>
              <a:t>situation and the real objects thought to be in some relation to the concept. Code words created by domain</a:t>
            </a:r>
          </a:p>
          <a:p>
            <a:r>
              <a:rPr lang="en-US" dirty="0" smtClean="0"/>
              <a:t>mapping naturally match this theory because of the domain shifts between code words and the contexts.</a:t>
            </a:r>
          </a:p>
          <a:p>
            <a:r>
              <a:rPr lang="en-US" dirty="0" smtClean="0"/>
              <a:t>For example, kiwi is the most popular code word referring to Chris Evans, due to his bearded face. So</a:t>
            </a:r>
          </a:p>
          <a:p>
            <a:r>
              <a:rPr lang="en-US" dirty="0" smtClean="0"/>
              <a:t>a post like “kiwi took off his shoes!” is funnier than “Chris took off his shoes!”. Many code words are</a:t>
            </a:r>
          </a:p>
          <a:p>
            <a:r>
              <a:rPr lang="en-US" dirty="0" smtClean="0"/>
              <a:t>created based on archetypes, i.e., innate, universal prototypes. When such prototypes can be observed</a:t>
            </a:r>
          </a:p>
          <a:p>
            <a:r>
              <a:rPr lang="en-US" dirty="0" smtClean="0"/>
              <a:t>among celebrities, their names will be directly used as code words. For example, 楚霸王(</a:t>
            </a:r>
            <a:r>
              <a:rPr lang="en-US" dirty="0" err="1" smtClean="0"/>
              <a:t>Xiangyu</a:t>
            </a:r>
            <a:r>
              <a:rPr lang="en-US" dirty="0" smtClean="0"/>
              <a:t>, king</a:t>
            </a:r>
          </a:p>
          <a:p>
            <a:r>
              <a:rPr lang="en-US" dirty="0" smtClean="0"/>
              <a:t>of western Chu) is often used to refer to brave people. When no proper names could be easily found</a:t>
            </a:r>
          </a:p>
          <a:p>
            <a:r>
              <a:rPr lang="en-US" dirty="0" smtClean="0"/>
              <a:t>to represent a prototype, a new code name will be created. For example, 朝阳群众(The people of</a:t>
            </a:r>
          </a:p>
          <a:p>
            <a:r>
              <a:rPr lang="en-US" dirty="0" err="1" smtClean="0"/>
              <a:t>Chaoyang</a:t>
            </a:r>
            <a:r>
              <a:rPr lang="en-US" dirty="0" smtClean="0"/>
              <a:t> district) refers to anonymous volunteer security patrols in Beijing. They began to gain fame</a:t>
            </a:r>
          </a:p>
          <a:p>
            <a:r>
              <a:rPr lang="en-US" dirty="0" smtClean="0"/>
              <a:t>on social media after being credited by police as leading to the arrests of several celebrities involved in</a:t>
            </a:r>
          </a:p>
          <a:p>
            <a:r>
              <a:rPr lang="en-US" dirty="0" smtClean="0"/>
              <a:t>drug-related crimes.</a:t>
            </a:r>
          </a:p>
          <a:p>
            <a:r>
              <a:rPr lang="en-US" dirty="0" smtClean="0"/>
              <a:t>When using the domain-mapping strategy, code words in the same thread tend to be consistently derived</a:t>
            </a:r>
          </a:p>
          <a:p>
            <a:r>
              <a:rPr lang="en-US" dirty="0" smtClean="0"/>
              <a:t>from the same domain, and thus they are topically coherent. For instance, in a thread when ice is used to</a:t>
            </a:r>
          </a:p>
          <a:p>
            <a:r>
              <a:rPr lang="en-US" dirty="0" smtClean="0"/>
              <a:t>refer to </a:t>
            </a:r>
            <a:r>
              <a:rPr lang="en-US" dirty="0" err="1" smtClean="0"/>
              <a:t>methylamphetamine</a:t>
            </a:r>
            <a:r>
              <a:rPr lang="en-US" dirty="0" smtClean="0"/>
              <a:t>, then ice or snow related code words will be used for other drugs (e.g., Lady</a:t>
            </a:r>
          </a:p>
          <a:p>
            <a:r>
              <a:rPr lang="en-US" dirty="0" smtClean="0"/>
              <a:t>Snow for cocaine) and actions (ice cream habit for occasional use of drugs). In contrast, when juice is</a:t>
            </a:r>
          </a:p>
          <a:p>
            <a:r>
              <a:rPr lang="en-US" dirty="0" smtClean="0"/>
              <a:t>used to refer to drugs, then Pepsi habit will be used instead. Similarly when animals are used to refer</a:t>
            </a:r>
          </a:p>
          <a:p>
            <a:r>
              <a:rPr lang="en-US" dirty="0" smtClean="0"/>
              <a:t>to drugs, then chicken scratching and </a:t>
            </a:r>
            <a:r>
              <a:rPr lang="en-US" dirty="0" err="1" smtClean="0"/>
              <a:t>henpicking</a:t>
            </a:r>
            <a:r>
              <a:rPr lang="en-US" dirty="0" smtClean="0"/>
              <a:t> are used to describe a crack addict searching on their</a:t>
            </a:r>
          </a:p>
          <a:p>
            <a:r>
              <a:rPr lang="en-US" dirty="0" smtClean="0"/>
              <a:t>hands and knees for drugs; and bulls instead of the more common Big John will be used to refer to the</a:t>
            </a:r>
          </a:p>
          <a:p>
            <a:r>
              <a:rPr lang="en-US" dirty="0" smtClean="0"/>
              <a:t>police.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27</a:t>
            </a:fld>
            <a:endParaRPr lang="en-US"/>
          </a:p>
        </p:txBody>
      </p:sp>
    </p:spTree>
    <p:extLst>
      <p:ext uri="{BB962C8B-B14F-4D97-AF65-F5344CB8AC3E}">
        <p14:creationId xmlns:p14="http://schemas.microsoft.com/office/powerpoint/2010/main" val="217328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dirty="0" smtClean="0"/>
              <a:t>Likewise it is difficult to resolve to real targets</a:t>
            </a:r>
          </a:p>
          <a:p>
            <a:pPr lvl="1"/>
            <a:r>
              <a:rPr lang="en-US" dirty="0" smtClean="0"/>
              <a:t>, a major political figure during the</a:t>
            </a:r>
          </a:p>
          <a:p>
            <a:r>
              <a:rPr lang="en-US" dirty="0" smtClean="0"/>
              <a:t>Cultural Revolution by Chinese Communist Party; because the color red is associated with communism,</a:t>
            </a:r>
          </a:p>
          <a:p>
            <a:r>
              <a:rPr lang="en-US" dirty="0" smtClean="0"/>
              <a:t>and she was the fourth wife of Mao Zedong, the first Chairman of China (queen).</a:t>
            </a:r>
          </a:p>
          <a:p>
            <a:pPr marL="457200" lvl="1" indent="0">
              <a:buNone/>
            </a:pPr>
            <a:endParaRPr lang="en-US" dirty="0" smtClean="0"/>
          </a:p>
          <a:p>
            <a:pPr lvl="1"/>
            <a:r>
              <a:rPr lang="en-US" dirty="0" smtClean="0"/>
              <a:t> is a main character in </a:t>
            </a:r>
            <a:r>
              <a:rPr lang="en-US" dirty="0" err="1" smtClean="0"/>
              <a:t>Rozen</a:t>
            </a:r>
            <a:r>
              <a:rPr lang="en-US" dirty="0" smtClean="0"/>
              <a:t> Maiden, a</a:t>
            </a:r>
          </a:p>
          <a:p>
            <a:r>
              <a:rPr lang="en-US" dirty="0" smtClean="0"/>
              <a:t>Japanese manga series. It is used as a code name for</a:t>
            </a:r>
          </a:p>
          <a:p>
            <a:pPr lvl="1"/>
            <a:r>
              <a:rPr lang="en-US" dirty="0" smtClean="0"/>
              <a:t>. No sufficient mention-level code annotations exist for training an end-to-end</a:t>
            </a:r>
          </a:p>
          <a:p>
            <a:pPr lvl="1"/>
            <a:r>
              <a:rPr lang="en-US" dirty="0" smtClean="0"/>
              <a:t> = who was a historical</a:t>
            </a:r>
          </a:p>
          <a:p>
            <a:r>
              <a:rPr lang="en-US" dirty="0" smtClean="0"/>
              <a:t>figure four hundreds years ago who governed the same region as Bo and also suffered from a downfall</a:t>
            </a:r>
          </a:p>
          <a:p>
            <a:r>
              <a:rPr lang="en-US" dirty="0" smtClean="0"/>
              <a:t>and an arrest at the end of his career.</a:t>
            </a:r>
          </a:p>
          <a:p>
            <a:r>
              <a:rPr lang="en-US" dirty="0" smtClean="0"/>
              <a:t>encoder or decoder. </a:t>
            </a:r>
          </a:p>
          <a:p>
            <a:r>
              <a:rPr lang="en-US" dirty="0" smtClean="0"/>
              <a:t>after they are identified. Entity Linking techniques such as (Pan et al., 2015) resolve entity ambiguity by</a:t>
            </a:r>
          </a:p>
          <a:p>
            <a:r>
              <a:rPr lang="en-US" dirty="0" smtClean="0"/>
              <a:t>linking mentions to an external knowledge base (KB), while there is no existing KB that covers a wide</a:t>
            </a:r>
          </a:p>
          <a:p>
            <a:r>
              <a:rPr lang="en-US" dirty="0" smtClean="0"/>
              <a:t>range of target entities, implicit concepts and events referred by code words.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Less-mature metaphor detection (Wang et al., 2006; </a:t>
            </a:r>
            <a:r>
              <a:rPr lang="en-US" dirty="0" err="1" smtClean="0"/>
              <a:t>Tsvetkov</a:t>
            </a:r>
            <a:r>
              <a:rPr lang="en-US" dirty="0" smtClean="0"/>
              <a:t>, 2013; </a:t>
            </a:r>
            <a:r>
              <a:rPr lang="en-US" dirty="0" err="1" smtClean="0"/>
              <a:t>Heintz</a:t>
            </a:r>
            <a:r>
              <a:rPr lang="en-US" dirty="0" smtClean="0"/>
              <a:t> et al., 2013) techniques also have trouble with abstract coded language</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 whose name’s Chinese transliteration ends with syllables that have similar pronunciations as </a:t>
            </a:r>
            <a:r>
              <a:rPr lang="en-US" dirty="0" err="1" smtClean="0"/>
              <a:t>jie</a:t>
            </a:r>
            <a:r>
              <a:rPr lang="en-US" dirty="0" smtClean="0"/>
              <a:t> </a:t>
            </a:r>
            <a:r>
              <a:rPr lang="en-US" dirty="0" err="1" smtClean="0"/>
              <a:t>fu</a:t>
            </a:r>
            <a:endParaRPr lang="en-US" dirty="0" smtClean="0"/>
          </a:p>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29</a:t>
            </a:fld>
            <a:endParaRPr lang="en-US"/>
          </a:p>
        </p:txBody>
      </p:sp>
    </p:spTree>
    <p:extLst>
      <p:ext uri="{BB962C8B-B14F-4D97-AF65-F5344CB8AC3E}">
        <p14:creationId xmlns:p14="http://schemas.microsoft.com/office/powerpoint/2010/main" val="2983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XXX replace with </a:t>
            </a:r>
            <a:r>
              <a:rPr lang="en-US" dirty="0" err="1" smtClean="0"/>
              <a:t>pics</a:t>
            </a:r>
            <a:endParaRPr lang="en-US" dirty="0" smtClean="0"/>
          </a:p>
          <a:p>
            <a:r>
              <a:rPr lang="en-US" dirty="0" smtClean="0"/>
              <a:t>Obfuscated language is also used to encode an entire paragraph, especially for planning certain activities.</a:t>
            </a:r>
          </a:p>
          <a:p>
            <a:r>
              <a:rPr lang="en-US" dirty="0" smtClean="0"/>
              <a:t>For example, North Korean people changed the well-known rhythm song “Three Bears” to include</a:t>
            </a:r>
          </a:p>
          <a:p>
            <a:r>
              <a:rPr lang="en-US" dirty="0" smtClean="0"/>
              <a:t>satirical references to the Kim family dynasty:</a:t>
            </a:r>
          </a:p>
          <a:p>
            <a:r>
              <a:rPr lang="en-US" dirty="0" smtClean="0"/>
              <a:t>• Original version: Three bears in a house, papa bear, mama bear and baby bear. Papa Bear is fat,</a:t>
            </a:r>
          </a:p>
          <a:p>
            <a:r>
              <a:rPr lang="en-US" dirty="0" smtClean="0"/>
              <a:t>Mama Bear is thin, Baby Bear is too cute.</a:t>
            </a:r>
          </a:p>
          <a:p>
            <a:r>
              <a:rPr lang="en-US" dirty="0" smtClean="0"/>
              <a:t>Modified version: Three bears in a house, pocketing everything; grandpa bear, papa bear and</a:t>
            </a:r>
          </a:p>
          <a:p>
            <a:r>
              <a:rPr lang="en-US" dirty="0" smtClean="0"/>
              <a:t>baby bear. Grandpa Bear is fat, Papa Bear is fat, too, and Baby Bear is a </a:t>
            </a:r>
            <a:r>
              <a:rPr lang="en-US" dirty="0" err="1" smtClean="0"/>
              <a:t>doofus</a:t>
            </a:r>
            <a:r>
              <a:rPr lang="en-US" dirty="0" smtClean="0"/>
              <a:t>.</a:t>
            </a:r>
          </a:p>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33</a:t>
            </a:fld>
            <a:endParaRPr lang="en-US"/>
          </a:p>
        </p:txBody>
      </p:sp>
    </p:spTree>
    <p:extLst>
      <p:ext uri="{BB962C8B-B14F-4D97-AF65-F5344CB8AC3E}">
        <p14:creationId xmlns:p14="http://schemas.microsoft.com/office/powerpoint/2010/main" val="3202494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07250" eaLnBrk="0" hangingPunct="0">
              <a:defRPr>
                <a:solidFill>
                  <a:schemeClr val="tx1"/>
                </a:solidFill>
                <a:latin typeface="Arial" pitchFamily="34" charset="0"/>
                <a:cs typeface="Arial" pitchFamily="34" charset="0"/>
              </a:defRPr>
            </a:lvl1pPr>
            <a:lvl2pPr marL="697197" indent="-268153" defTabSz="907250" eaLnBrk="0" hangingPunct="0">
              <a:defRPr>
                <a:solidFill>
                  <a:schemeClr val="tx1"/>
                </a:solidFill>
                <a:latin typeface="Arial" pitchFamily="34" charset="0"/>
                <a:cs typeface="Arial" pitchFamily="34" charset="0"/>
              </a:defRPr>
            </a:lvl2pPr>
            <a:lvl3pPr marL="1072611" indent="-214522" defTabSz="907250" eaLnBrk="0" hangingPunct="0">
              <a:defRPr>
                <a:solidFill>
                  <a:schemeClr val="tx1"/>
                </a:solidFill>
                <a:latin typeface="Arial" pitchFamily="34" charset="0"/>
                <a:cs typeface="Arial" pitchFamily="34" charset="0"/>
              </a:defRPr>
            </a:lvl3pPr>
            <a:lvl4pPr marL="1501655" indent="-214522" defTabSz="907250" eaLnBrk="0" hangingPunct="0">
              <a:defRPr>
                <a:solidFill>
                  <a:schemeClr val="tx1"/>
                </a:solidFill>
                <a:latin typeface="Arial" pitchFamily="34" charset="0"/>
                <a:cs typeface="Arial" pitchFamily="34" charset="0"/>
              </a:defRPr>
            </a:lvl4pPr>
            <a:lvl5pPr marL="1930700" indent="-214522" defTabSz="907250" eaLnBrk="0" hangingPunct="0">
              <a:defRPr>
                <a:solidFill>
                  <a:schemeClr val="tx1"/>
                </a:solidFill>
                <a:latin typeface="Arial" pitchFamily="34" charset="0"/>
                <a:cs typeface="Arial" pitchFamily="34" charset="0"/>
              </a:defRPr>
            </a:lvl5pPr>
            <a:lvl6pPr marL="2359744" indent="-214522" defTabSz="907250" eaLnBrk="0" fontAlgn="base" hangingPunct="0">
              <a:spcBef>
                <a:spcPct val="0"/>
              </a:spcBef>
              <a:spcAft>
                <a:spcPct val="0"/>
              </a:spcAft>
              <a:defRPr>
                <a:solidFill>
                  <a:schemeClr val="tx1"/>
                </a:solidFill>
                <a:latin typeface="Arial" pitchFamily="34" charset="0"/>
                <a:cs typeface="Arial" pitchFamily="34" charset="0"/>
              </a:defRPr>
            </a:lvl6pPr>
            <a:lvl7pPr marL="2788788" indent="-214522" defTabSz="907250" eaLnBrk="0" fontAlgn="base" hangingPunct="0">
              <a:spcBef>
                <a:spcPct val="0"/>
              </a:spcBef>
              <a:spcAft>
                <a:spcPct val="0"/>
              </a:spcAft>
              <a:defRPr>
                <a:solidFill>
                  <a:schemeClr val="tx1"/>
                </a:solidFill>
                <a:latin typeface="Arial" pitchFamily="34" charset="0"/>
                <a:cs typeface="Arial" pitchFamily="34" charset="0"/>
              </a:defRPr>
            </a:lvl7pPr>
            <a:lvl8pPr marL="3217833" indent="-214522" defTabSz="907250" eaLnBrk="0" fontAlgn="base" hangingPunct="0">
              <a:spcBef>
                <a:spcPct val="0"/>
              </a:spcBef>
              <a:spcAft>
                <a:spcPct val="0"/>
              </a:spcAft>
              <a:defRPr>
                <a:solidFill>
                  <a:schemeClr val="tx1"/>
                </a:solidFill>
                <a:latin typeface="Arial" pitchFamily="34" charset="0"/>
                <a:cs typeface="Arial" pitchFamily="34" charset="0"/>
              </a:defRPr>
            </a:lvl8pPr>
            <a:lvl9pPr marL="3646877" indent="-214522" defTabSz="9072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608FDCB-B2C5-4D53-9954-8147E3080E27}" type="slidenum">
              <a:rPr lang="en-US" smtClean="0"/>
              <a:pPr eaLnBrk="1" hangingPunct="1"/>
              <a:t>35</a:t>
            </a:fld>
            <a:endParaRPr lang="en-US" smtClean="0"/>
          </a:p>
        </p:txBody>
      </p:sp>
      <p:sp>
        <p:nvSpPr>
          <p:cNvPr id="103427" name="Rectangle 2"/>
          <p:cNvSpPr>
            <a:spLocks noGrp="1" noRot="1" noChangeAspect="1" noChangeArrowheads="1" noTextEdit="1"/>
          </p:cNvSpPr>
          <p:nvPr>
            <p:ph type="sldImg"/>
          </p:nvPr>
        </p:nvSpPr>
        <p:spPr>
          <a:xfrm>
            <a:off x="1144588" y="687388"/>
            <a:ext cx="4572000" cy="3429000"/>
          </a:xfrm>
          <a:ln/>
        </p:spPr>
      </p:sp>
      <p:sp>
        <p:nvSpPr>
          <p:cNvPr id="103428" name="Rectangle 3"/>
          <p:cNvSpPr>
            <a:spLocks noGrp="1" noChangeArrowheads="1"/>
          </p:cNvSpPr>
          <p:nvPr>
            <p:ph type="body" idx="1"/>
          </p:nvPr>
        </p:nvSpPr>
        <p:spPr>
          <a:noFill/>
        </p:spPr>
        <p:txBody>
          <a:bodyPr/>
          <a:lstStyle/>
          <a:p>
            <a:r>
              <a:rPr lang="en-US" smtClean="0"/>
              <a:t>From vision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text encryption techniques focus on alphabetic substitution or transposition based on lexical</a:t>
            </a:r>
          </a:p>
          <a:p>
            <a:r>
              <a:rPr lang="en-US" dirty="0" smtClean="0"/>
              <a:t>level (</a:t>
            </a:r>
            <a:r>
              <a:rPr lang="en-US" dirty="0" err="1" smtClean="0"/>
              <a:t>Franceschini</a:t>
            </a:r>
            <a:r>
              <a:rPr lang="en-US" dirty="0" smtClean="0"/>
              <a:t> and Mukherjee, 1996; </a:t>
            </a:r>
            <a:r>
              <a:rPr lang="en-US" dirty="0" err="1" smtClean="0"/>
              <a:t>Venkateswaran</a:t>
            </a:r>
            <a:r>
              <a:rPr lang="en-US" dirty="0" smtClean="0"/>
              <a:t> and </a:t>
            </a:r>
            <a:r>
              <a:rPr lang="en-US" dirty="0" err="1" smtClean="0"/>
              <a:t>Sundaram</a:t>
            </a:r>
            <a:r>
              <a:rPr lang="en-US" dirty="0" smtClean="0"/>
              <a:t>, 2010), synonyms (Chang</a:t>
            </a:r>
          </a:p>
          <a:p>
            <a:r>
              <a:rPr lang="en-US" dirty="0" smtClean="0"/>
              <a:t>and Clark, 2014) or image-adaptive public watermarking (Sun et al., 2008). Cipher systems can also</a:t>
            </a:r>
          </a:p>
          <a:p>
            <a:r>
              <a:rPr lang="en-US" dirty="0" smtClean="0"/>
              <a:t>be potentially developed and mutated to encode messages, including compare sophisticated ciphers such</a:t>
            </a:r>
          </a:p>
          <a:p>
            <a:r>
              <a:rPr lang="en-US" dirty="0" smtClean="0"/>
              <a:t>as historical ones (Knight et al., 2011) and simple mutations such as Leet10 and Martian script11. Further</a:t>
            </a:r>
          </a:p>
          <a:p>
            <a:r>
              <a:rPr lang="en-US" dirty="0" smtClean="0"/>
              <a:t>strategies need to be developed to make them easy and fun for target human comprehension and</a:t>
            </a:r>
          </a:p>
          <a:p>
            <a:r>
              <a:rPr lang="en-US" dirty="0" smtClean="0"/>
              <a:t>widespread adoption, and difficult for automatic decoding</a:t>
            </a:r>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37</a:t>
            </a:fld>
            <a:endParaRPr lang="en-US"/>
          </a:p>
        </p:txBody>
      </p:sp>
    </p:spTree>
    <p:extLst>
      <p:ext uri="{BB962C8B-B14F-4D97-AF65-F5344CB8AC3E}">
        <p14:creationId xmlns:p14="http://schemas.microsoft.com/office/powerpoint/2010/main" val="1695456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text encryption techniques focus on alphabetic substitution or transposition based on lexical</a:t>
            </a:r>
          </a:p>
          <a:p>
            <a:r>
              <a:rPr lang="en-US" dirty="0" smtClean="0"/>
              <a:t>level (</a:t>
            </a:r>
            <a:r>
              <a:rPr lang="en-US" dirty="0" err="1" smtClean="0"/>
              <a:t>Franceschini</a:t>
            </a:r>
            <a:r>
              <a:rPr lang="en-US" dirty="0" smtClean="0"/>
              <a:t> and Mukherjee, 1996; </a:t>
            </a:r>
            <a:r>
              <a:rPr lang="en-US" dirty="0" err="1" smtClean="0"/>
              <a:t>Venkateswaran</a:t>
            </a:r>
            <a:r>
              <a:rPr lang="en-US" dirty="0" smtClean="0"/>
              <a:t> and </a:t>
            </a:r>
            <a:r>
              <a:rPr lang="en-US" dirty="0" err="1" smtClean="0"/>
              <a:t>Sundaram</a:t>
            </a:r>
            <a:r>
              <a:rPr lang="en-US" dirty="0" smtClean="0"/>
              <a:t>, 2010), synonyms (Chang</a:t>
            </a:r>
          </a:p>
          <a:p>
            <a:r>
              <a:rPr lang="en-US" dirty="0" smtClean="0"/>
              <a:t>and Clark, 2014) or image-adaptive public watermarking (Sun et al., 2008). Cipher systems can also</a:t>
            </a:r>
          </a:p>
          <a:p>
            <a:r>
              <a:rPr lang="en-US" dirty="0" smtClean="0"/>
              <a:t>be potentially developed and mutated to encode messages, including compare sophisticated ciphers such</a:t>
            </a:r>
          </a:p>
          <a:p>
            <a:r>
              <a:rPr lang="en-US" dirty="0" smtClean="0"/>
              <a:t>as historical ones (Knight et al., 2011) and simple mutations such as Leet10 and Martian script11. Further</a:t>
            </a:r>
          </a:p>
          <a:p>
            <a:r>
              <a:rPr lang="en-US" dirty="0" smtClean="0"/>
              <a:t>strategies need to be developed to make them easy and fun for target human comprehension and</a:t>
            </a:r>
          </a:p>
          <a:p>
            <a:r>
              <a:rPr lang="en-US" dirty="0" smtClean="0"/>
              <a:t>widespread adoption, and difficult for automatic decoding.</a:t>
            </a:r>
          </a:p>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38</a:t>
            </a:fld>
            <a:endParaRPr lang="en-US"/>
          </a:p>
        </p:txBody>
      </p:sp>
    </p:spTree>
    <p:extLst>
      <p:ext uri="{BB962C8B-B14F-4D97-AF65-F5344CB8AC3E}">
        <p14:creationId xmlns:p14="http://schemas.microsoft.com/office/powerpoint/2010/main" val="572765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MS PGothic" pitchFamily="34" charset="-128"/>
              </a:defRPr>
            </a:lvl1pPr>
            <a:lvl2pPr marL="737076" indent="-283491" eaLnBrk="0" hangingPunct="0">
              <a:defRPr sz="2400">
                <a:solidFill>
                  <a:schemeClr val="tx1"/>
                </a:solidFill>
                <a:latin typeface="Arial" pitchFamily="34" charset="0"/>
                <a:ea typeface="MS PGothic" pitchFamily="34" charset="-128"/>
              </a:defRPr>
            </a:lvl2pPr>
            <a:lvl3pPr marL="1133964" indent="-226793" eaLnBrk="0" hangingPunct="0">
              <a:defRPr sz="2400">
                <a:solidFill>
                  <a:schemeClr val="tx1"/>
                </a:solidFill>
                <a:latin typeface="Arial" pitchFamily="34" charset="0"/>
                <a:ea typeface="MS PGothic" pitchFamily="34" charset="-128"/>
              </a:defRPr>
            </a:lvl3pPr>
            <a:lvl4pPr marL="1587549" indent="-226793" eaLnBrk="0" hangingPunct="0">
              <a:defRPr sz="2400">
                <a:solidFill>
                  <a:schemeClr val="tx1"/>
                </a:solidFill>
                <a:latin typeface="Arial" pitchFamily="34" charset="0"/>
                <a:ea typeface="MS PGothic" pitchFamily="34" charset="-128"/>
              </a:defRPr>
            </a:lvl4pPr>
            <a:lvl5pPr marL="2041134" indent="-226793" eaLnBrk="0" hangingPunct="0">
              <a:defRPr sz="2400">
                <a:solidFill>
                  <a:schemeClr val="tx1"/>
                </a:solidFill>
                <a:latin typeface="Arial" pitchFamily="34" charset="0"/>
                <a:ea typeface="MS PGothic" pitchFamily="34" charset="-128"/>
              </a:defRPr>
            </a:lvl5pPr>
            <a:lvl6pPr marL="2494721" indent="-226793" eaLnBrk="0" fontAlgn="base" hangingPunct="0">
              <a:spcBef>
                <a:spcPct val="0"/>
              </a:spcBef>
              <a:spcAft>
                <a:spcPct val="0"/>
              </a:spcAft>
              <a:defRPr sz="2400">
                <a:solidFill>
                  <a:schemeClr val="tx1"/>
                </a:solidFill>
                <a:latin typeface="Arial" pitchFamily="34" charset="0"/>
                <a:ea typeface="MS PGothic" pitchFamily="34" charset="-128"/>
              </a:defRPr>
            </a:lvl6pPr>
            <a:lvl7pPr marL="2948306" indent="-226793" eaLnBrk="0" fontAlgn="base" hangingPunct="0">
              <a:spcBef>
                <a:spcPct val="0"/>
              </a:spcBef>
              <a:spcAft>
                <a:spcPct val="0"/>
              </a:spcAft>
              <a:defRPr sz="2400">
                <a:solidFill>
                  <a:schemeClr val="tx1"/>
                </a:solidFill>
                <a:latin typeface="Arial" pitchFamily="34" charset="0"/>
                <a:ea typeface="MS PGothic" pitchFamily="34" charset="-128"/>
              </a:defRPr>
            </a:lvl7pPr>
            <a:lvl8pPr marL="3401891" indent="-226793" eaLnBrk="0" fontAlgn="base" hangingPunct="0">
              <a:spcBef>
                <a:spcPct val="0"/>
              </a:spcBef>
              <a:spcAft>
                <a:spcPct val="0"/>
              </a:spcAft>
              <a:defRPr sz="2400">
                <a:solidFill>
                  <a:schemeClr val="tx1"/>
                </a:solidFill>
                <a:latin typeface="Arial" pitchFamily="34" charset="0"/>
                <a:ea typeface="MS PGothic" pitchFamily="34" charset="-128"/>
              </a:defRPr>
            </a:lvl8pPr>
            <a:lvl9pPr marL="3855477" indent="-226793"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C389D38-BF83-456E-B7B6-23EEDA57F681}" type="slidenum">
              <a:rPr lang="en-US" sz="1200"/>
              <a:pPr eaLnBrk="1" hangingPunct="1"/>
              <a:t>43</a:t>
            </a:fld>
            <a:endParaRPr lang="en-US" sz="1200"/>
          </a:p>
        </p:txBody>
      </p:sp>
      <p:sp>
        <p:nvSpPr>
          <p:cNvPr id="29698"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lIns="90702" tIns="45351" rIns="90702" bIns="45351" numCol="1" anchor="t" anchorCtr="0" compatLnSpc="1">
            <a:prstTxWarp prst="textNoShape">
              <a:avLst/>
            </a:prstTxWarp>
          </a:bodyPr>
          <a:lstStyle/>
          <a:p>
            <a:pPr eaLnBrk="1" hangingPunct="1">
              <a:defRPr/>
            </a:pPr>
            <a:r>
              <a:rPr lang="en-US" altLang="zh-CN" dirty="0" smtClean="0">
                <a:ea typeface="SimSun" pitchFamily="2" charset="-122"/>
              </a:rPr>
              <a:t>Her</a:t>
            </a:r>
            <a:r>
              <a:rPr lang="zh-CN" altLang="en-US" dirty="0" smtClean="0">
                <a:ea typeface="SimSun" pitchFamily="2" charset="-122"/>
              </a:rPr>
              <a:t>e </a:t>
            </a:r>
            <a:r>
              <a:rPr lang="en-US" altLang="zh-CN" dirty="0" smtClean="0">
                <a:ea typeface="SimSun" pitchFamily="2" charset="-122"/>
              </a:rPr>
              <a:t>is</a:t>
            </a:r>
            <a:r>
              <a:rPr lang="zh-CN" altLang="en-US" dirty="0" smtClean="0">
                <a:ea typeface="SimSun" pitchFamily="2" charset="-122"/>
              </a:rPr>
              <a:t> </a:t>
            </a:r>
            <a:r>
              <a:rPr lang="zh-CN" altLang="zh-CN" dirty="0" smtClean="0">
                <a:ea typeface="SimSun" pitchFamily="2" charset="-122"/>
              </a:rPr>
              <a:t>a</a:t>
            </a:r>
            <a:r>
              <a:rPr lang="zh-CN" altLang="en-US" dirty="0" smtClean="0">
                <a:ea typeface="SimSun" pitchFamily="2" charset="-122"/>
              </a:rPr>
              <a:t> </a:t>
            </a:r>
            <a:r>
              <a:rPr lang="en-US" altLang="zh-CN" dirty="0" smtClean="0">
                <a:ea typeface="SimSun" pitchFamily="2" charset="-122"/>
              </a:rPr>
              <a:t>pie</a:t>
            </a:r>
            <a:r>
              <a:rPr lang="zh-CN" altLang="en-US" dirty="0" smtClean="0">
                <a:ea typeface="SimSun" pitchFamily="2" charset="-122"/>
              </a:rPr>
              <a:t> </a:t>
            </a:r>
            <a:r>
              <a:rPr lang="en-US" altLang="zh-CN" dirty="0" smtClean="0">
                <a:ea typeface="SimSun" pitchFamily="2" charset="-122"/>
              </a:rPr>
              <a:t>chart</a:t>
            </a:r>
            <a:r>
              <a:rPr lang="zh-CN" altLang="en-US" dirty="0" smtClean="0">
                <a:ea typeface="SimSun" pitchFamily="2" charset="-122"/>
              </a:rPr>
              <a:t> </a:t>
            </a:r>
            <a:r>
              <a:rPr lang="en-US" altLang="zh-CN" dirty="0" smtClean="0">
                <a:ea typeface="SimSun" pitchFamily="2" charset="-122"/>
              </a:rPr>
              <a:t>showing</a:t>
            </a:r>
            <a:r>
              <a:rPr lang="zh-CN" altLang="en-US" dirty="0" smtClean="0">
                <a:ea typeface="SimSun" pitchFamily="2" charset="-122"/>
              </a:rPr>
              <a:t> </a:t>
            </a:r>
            <a:r>
              <a:rPr lang="en-US" altLang="zh-CN" dirty="0" smtClean="0">
                <a:ea typeface="SimSun" pitchFamily="2" charset="-122"/>
              </a:rPr>
              <a:t>different</a:t>
            </a:r>
            <a:r>
              <a:rPr lang="zh-CN" altLang="en-US" dirty="0" smtClean="0">
                <a:ea typeface="SimSun" pitchFamily="2" charset="-122"/>
              </a:rPr>
              <a:t> </a:t>
            </a:r>
            <a:r>
              <a:rPr lang="en-US" altLang="zh-CN" dirty="0" smtClean="0">
                <a:ea typeface="SimSun" pitchFamily="2" charset="-122"/>
              </a:rPr>
              <a:t>morph</a:t>
            </a:r>
            <a:r>
              <a:rPr lang="zh-CN" altLang="en-US" dirty="0" smtClean="0">
                <a:ea typeface="SimSun" pitchFamily="2" charset="-122"/>
              </a:rPr>
              <a:t> </a:t>
            </a:r>
            <a:r>
              <a:rPr lang="en-US" altLang="zh-CN" dirty="0" smtClean="0">
                <a:ea typeface="SimSun" pitchFamily="2" charset="-122"/>
              </a:rPr>
              <a:t>encoding</a:t>
            </a:r>
            <a:r>
              <a:rPr lang="zh-CN" altLang="en-US" dirty="0" smtClean="0">
                <a:ea typeface="SimSun" pitchFamily="2" charset="-122"/>
              </a:rPr>
              <a:t> </a:t>
            </a:r>
            <a:r>
              <a:rPr lang="en-US" altLang="zh-CN" dirty="0" smtClean="0">
                <a:ea typeface="SimSun" pitchFamily="2" charset="-122"/>
              </a:rPr>
              <a:t>categories</a:t>
            </a:r>
            <a:r>
              <a:rPr lang="zh-CN" altLang="en-US" dirty="0" smtClean="0">
                <a:ea typeface="SimSun" pitchFamily="2" charset="-122"/>
              </a:rPr>
              <a:t> </a:t>
            </a:r>
            <a:r>
              <a:rPr lang="en-US" altLang="zh-CN" dirty="0" smtClean="0">
                <a:ea typeface="SimSun" pitchFamily="2" charset="-122"/>
              </a:rPr>
              <a:t>that</a:t>
            </a:r>
            <a:r>
              <a:rPr lang="zh-CN" altLang="en-US" dirty="0" smtClean="0">
                <a:ea typeface="SimSun" pitchFamily="2" charset="-122"/>
              </a:rPr>
              <a:t> </a:t>
            </a:r>
            <a:r>
              <a:rPr lang="en-US" altLang="zh-CN" dirty="0" smtClean="0">
                <a:ea typeface="SimSun" pitchFamily="2" charset="-122"/>
              </a:rPr>
              <a:t>we</a:t>
            </a:r>
            <a:r>
              <a:rPr lang="zh-CN" altLang="en-US" dirty="0" smtClean="0">
                <a:ea typeface="SimSun" pitchFamily="2" charset="-122"/>
              </a:rPr>
              <a:t> </a:t>
            </a:r>
            <a:r>
              <a:rPr lang="en-US" altLang="zh-CN" dirty="0" smtClean="0">
                <a:ea typeface="SimSun" pitchFamily="2" charset="-122"/>
              </a:rPr>
              <a:t>analyzed</a:t>
            </a:r>
            <a:r>
              <a:rPr lang="zh-CN" altLang="en-US" dirty="0" smtClean="0">
                <a:ea typeface="SimSun" pitchFamily="2" charset="-122"/>
              </a:rPr>
              <a:t> </a:t>
            </a:r>
            <a:r>
              <a:rPr lang="en-US" altLang="zh-CN" dirty="0" smtClean="0">
                <a:ea typeface="SimSun" pitchFamily="2" charset="-122"/>
              </a:rPr>
              <a:t>from</a:t>
            </a:r>
            <a:r>
              <a:rPr lang="zh-CN" altLang="en-US" dirty="0" smtClean="0">
                <a:ea typeface="SimSun" pitchFamily="2" charset="-122"/>
              </a:rPr>
              <a:t> </a:t>
            </a:r>
            <a:r>
              <a:rPr lang="en-US" altLang="zh-CN" dirty="0" smtClean="0">
                <a:ea typeface="SimSun" pitchFamily="2" charset="-122"/>
              </a:rPr>
              <a:t>human</a:t>
            </a:r>
            <a:r>
              <a:rPr lang="zh-CN" altLang="en-US" dirty="0" smtClean="0">
                <a:ea typeface="SimSun" pitchFamily="2" charset="-122"/>
              </a:rPr>
              <a:t> </a:t>
            </a:r>
            <a:r>
              <a:rPr lang="en-US" altLang="zh-CN" dirty="0" smtClean="0">
                <a:ea typeface="SimSun" pitchFamily="2" charset="-122"/>
              </a:rPr>
              <a:t>created</a:t>
            </a:r>
            <a:r>
              <a:rPr lang="zh-CN" altLang="en-US" dirty="0" smtClean="0">
                <a:ea typeface="SimSun" pitchFamily="2" charset="-122"/>
              </a:rPr>
              <a:t> </a:t>
            </a:r>
            <a:r>
              <a:rPr lang="en-US" altLang="zh-CN" dirty="0" smtClean="0">
                <a:ea typeface="SimSun" pitchFamily="2" charset="-122"/>
              </a:rPr>
              <a:t>morphs.</a:t>
            </a:r>
            <a:r>
              <a:rPr lang="zh-CN" altLang="en-US" dirty="0" smtClean="0">
                <a:ea typeface="SimSun" pitchFamily="2" charset="-122"/>
              </a:rPr>
              <a:t> </a:t>
            </a:r>
            <a:r>
              <a:rPr lang="en-US" altLang="zh-CN" dirty="0" smtClean="0">
                <a:ea typeface="SimSun" pitchFamily="2" charset="-122"/>
              </a:rPr>
              <a:t>We</a:t>
            </a:r>
            <a:r>
              <a:rPr lang="zh-CN" altLang="en-US" dirty="0" smtClean="0">
                <a:ea typeface="SimSun" pitchFamily="2" charset="-122"/>
              </a:rPr>
              <a:t> </a:t>
            </a:r>
            <a:r>
              <a:rPr lang="en-US" altLang="zh-CN" dirty="0" smtClean="0">
                <a:ea typeface="SimSun" pitchFamily="2" charset="-122"/>
              </a:rPr>
              <a:t>could</a:t>
            </a:r>
            <a:r>
              <a:rPr lang="zh-CN" altLang="en-US" dirty="0" smtClean="0">
                <a:ea typeface="SimSun" pitchFamily="2" charset="-122"/>
              </a:rPr>
              <a:t> </a:t>
            </a:r>
            <a:r>
              <a:rPr lang="zh-CN" altLang="zh-CN" dirty="0" smtClean="0">
                <a:ea typeface="SimSun" pitchFamily="2" charset="-122"/>
              </a:rPr>
              <a:t>s</a:t>
            </a:r>
            <a:r>
              <a:rPr lang="en-US" altLang="zh-CN" dirty="0" err="1" smtClean="0">
                <a:ea typeface="SimSun" pitchFamily="2" charset="-122"/>
              </a:rPr>
              <a:t>ee</a:t>
            </a:r>
            <a:r>
              <a:rPr lang="zh-CN" altLang="en-US" dirty="0" smtClean="0">
                <a:ea typeface="SimSun" pitchFamily="2" charset="-122"/>
              </a:rPr>
              <a:t> </a:t>
            </a:r>
            <a:r>
              <a:rPr lang="en-US" altLang="zh-CN" dirty="0" smtClean="0">
                <a:ea typeface="SimSun" pitchFamily="2" charset="-122"/>
              </a:rPr>
              <a:t>the</a:t>
            </a:r>
            <a:r>
              <a:rPr lang="zh-CN" altLang="en-US" dirty="0" smtClean="0">
                <a:ea typeface="SimSun" pitchFamily="2" charset="-122"/>
              </a:rPr>
              <a:t> </a:t>
            </a:r>
            <a:r>
              <a:rPr lang="zh-CN" altLang="zh-CN" dirty="0" smtClean="0">
                <a:ea typeface="SimSun" pitchFamily="2" charset="-122"/>
              </a:rPr>
              <a:t>m</a:t>
            </a:r>
            <a:r>
              <a:rPr lang="en-US" altLang="zh-CN" dirty="0" err="1" smtClean="0">
                <a:ea typeface="SimSun" pitchFamily="2" charset="-122"/>
              </a:rPr>
              <a:t>ethods</a:t>
            </a:r>
            <a:r>
              <a:rPr lang="zh-CN" altLang="en-US" dirty="0" smtClean="0">
                <a:ea typeface="SimSun" pitchFamily="2" charset="-122"/>
              </a:rPr>
              <a:t> </a:t>
            </a:r>
            <a:r>
              <a:rPr lang="en-US" altLang="zh-CN" dirty="0" smtClean="0">
                <a:ea typeface="SimSun" pitchFamily="2" charset="-122"/>
              </a:rPr>
              <a:t>are</a:t>
            </a:r>
            <a:r>
              <a:rPr lang="zh-CN" altLang="en-US" dirty="0" smtClean="0">
                <a:ea typeface="SimSun" pitchFamily="2" charset="-122"/>
              </a:rPr>
              <a:t> </a:t>
            </a:r>
            <a:r>
              <a:rPr lang="en-US" altLang="zh-CN" dirty="0" smtClean="0">
                <a:ea typeface="SimSun" pitchFamily="2" charset="-122"/>
              </a:rPr>
              <a:t>various</a:t>
            </a:r>
            <a:r>
              <a:rPr lang="zh-CN" altLang="en-US" dirty="0" smtClean="0">
                <a:ea typeface="SimSun" pitchFamily="2" charset="-122"/>
              </a:rPr>
              <a:t> </a:t>
            </a:r>
            <a:r>
              <a:rPr lang="en-US" altLang="zh-CN" dirty="0" smtClean="0">
                <a:ea typeface="SimSun" pitchFamily="2" charset="-122"/>
              </a:rPr>
              <a:t>and</a:t>
            </a:r>
            <a:r>
              <a:rPr lang="zh-CN" altLang="en-US" dirty="0" smtClean="0">
                <a:ea typeface="SimSun" pitchFamily="2" charset="-122"/>
              </a:rPr>
              <a:t> </a:t>
            </a:r>
            <a:r>
              <a:rPr lang="en-US" altLang="zh-CN" dirty="0" smtClean="0">
                <a:ea typeface="SimSun" pitchFamily="2" charset="-122"/>
              </a:rPr>
              <a:t>have</a:t>
            </a:r>
            <a:r>
              <a:rPr lang="zh-CN" altLang="en-US" dirty="0" smtClean="0">
                <a:ea typeface="SimSun" pitchFamily="2" charset="-122"/>
              </a:rPr>
              <a:t> </a:t>
            </a:r>
            <a:r>
              <a:rPr lang="en-US" altLang="zh-CN" dirty="0" smtClean="0">
                <a:ea typeface="SimSun" pitchFamily="2" charset="-122"/>
              </a:rPr>
              <a:t>different</a:t>
            </a:r>
            <a:r>
              <a:rPr lang="zh-CN" altLang="en-US" dirty="0" smtClean="0">
                <a:ea typeface="SimSun" pitchFamily="2" charset="-122"/>
              </a:rPr>
              <a:t> </a:t>
            </a:r>
            <a:r>
              <a:rPr lang="en-US" altLang="zh-CN" dirty="0" smtClean="0">
                <a:ea typeface="SimSun" pitchFamily="2" charset="-122"/>
              </a:rPr>
              <a:t>distribution.</a:t>
            </a:r>
            <a:r>
              <a:rPr lang="zh-CN" altLang="en-US" dirty="0" smtClean="0">
                <a:ea typeface="SimSun" pitchFamily="2" charset="-122"/>
              </a:rPr>
              <a:t> </a:t>
            </a:r>
            <a:r>
              <a:rPr lang="zh-CN" altLang="zh-CN" dirty="0" smtClean="0">
                <a:ea typeface="SimSun" pitchFamily="2" charset="-122"/>
              </a:rPr>
              <a:t>T</a:t>
            </a:r>
            <a:r>
              <a:rPr lang="en-US" altLang="zh-CN" dirty="0" err="1" smtClean="0">
                <a:ea typeface="SimSun" pitchFamily="2" charset="-122"/>
              </a:rPr>
              <a:t>hese</a:t>
            </a:r>
            <a:r>
              <a:rPr lang="zh-CN" altLang="en-US" dirty="0" smtClean="0">
                <a:ea typeface="SimSun" pitchFamily="2" charset="-122"/>
              </a:rPr>
              <a:t> </a:t>
            </a:r>
            <a:r>
              <a:rPr lang="en-US" altLang="zh-CN" dirty="0" smtClean="0">
                <a:ea typeface="SimSun" pitchFamily="2" charset="-122"/>
              </a:rPr>
              <a:t>two</a:t>
            </a:r>
            <a:r>
              <a:rPr lang="zh-CN" altLang="en-US" dirty="0" smtClean="0">
                <a:ea typeface="SimSun" pitchFamily="2" charset="-122"/>
              </a:rPr>
              <a:t> </a:t>
            </a:r>
            <a:r>
              <a:rPr lang="en-US" altLang="zh-CN" dirty="0" smtClean="0">
                <a:ea typeface="SimSun" pitchFamily="2" charset="-122"/>
              </a:rPr>
              <a:t>examples</a:t>
            </a:r>
            <a:r>
              <a:rPr lang="zh-CN" altLang="en-US" dirty="0" smtClean="0">
                <a:ea typeface="SimSun" pitchFamily="2" charset="-122"/>
              </a:rPr>
              <a:t> </a:t>
            </a:r>
            <a:r>
              <a:rPr lang="zh-CN" altLang="zh-CN" dirty="0" smtClean="0">
                <a:ea typeface="SimSun" pitchFamily="2" charset="-122"/>
              </a:rPr>
              <a:t>a</a:t>
            </a:r>
            <a:r>
              <a:rPr lang="en-US" altLang="zh-CN" dirty="0" smtClean="0">
                <a:ea typeface="SimSun" pitchFamily="2" charset="-122"/>
              </a:rPr>
              <a:t>re</a:t>
            </a:r>
            <a:r>
              <a:rPr lang="zh-CN" altLang="en-US" dirty="0" smtClean="0">
                <a:ea typeface="SimSun" pitchFamily="2" charset="-122"/>
              </a:rPr>
              <a:t> </a:t>
            </a:r>
            <a:r>
              <a:rPr lang="en-US" altLang="zh-CN" dirty="0" smtClean="0">
                <a:ea typeface="SimSun" pitchFamily="2" charset="-122"/>
              </a:rPr>
              <a:t>from</a:t>
            </a:r>
            <a:r>
              <a:rPr lang="zh-CN" altLang="en-US" dirty="0" smtClean="0">
                <a:ea typeface="SimSun" pitchFamily="2" charset="-122"/>
              </a:rPr>
              <a:t> </a:t>
            </a:r>
            <a:r>
              <a:rPr lang="en-US" altLang="zh-CN" dirty="0" smtClean="0">
                <a:ea typeface="SimSun" pitchFamily="2" charset="-122"/>
              </a:rPr>
              <a:t>social</a:t>
            </a:r>
            <a:r>
              <a:rPr lang="zh-CN" altLang="en-US" dirty="0" smtClean="0">
                <a:ea typeface="SimSun" pitchFamily="2" charset="-122"/>
              </a:rPr>
              <a:t> </a:t>
            </a:r>
            <a:r>
              <a:rPr lang="en-US" altLang="zh-CN" dirty="0" smtClean="0">
                <a:ea typeface="SimSun" pitchFamily="2" charset="-122"/>
              </a:rPr>
              <a:t>media.</a:t>
            </a:r>
          </a:p>
        </p:txBody>
      </p:sp>
    </p:spTree>
    <p:extLst>
      <p:ext uri="{BB962C8B-B14F-4D97-AF65-F5344CB8AC3E}">
        <p14:creationId xmlns:p14="http://schemas.microsoft.com/office/powerpoint/2010/main" val="780785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a:t>
            </a:r>
            <a:r>
              <a:rPr lang="zh-CN" altLang="en-US" dirty="0" smtClean="0"/>
              <a:t> </a:t>
            </a:r>
            <a:r>
              <a:rPr lang="en-US" altLang="zh-CN" dirty="0" smtClean="0"/>
              <a:t>first</a:t>
            </a:r>
            <a:r>
              <a:rPr lang="zh-CN" altLang="en-US" dirty="0" smtClean="0"/>
              <a:t> </a:t>
            </a:r>
            <a:r>
              <a:rPr lang="en-US" altLang="zh-CN" dirty="0" smtClean="0"/>
              <a:t>category</a:t>
            </a:r>
            <a:r>
              <a:rPr lang="zh-CN" altLang="en-US" dirty="0" smtClean="0"/>
              <a:t> </a:t>
            </a:r>
            <a:r>
              <a:rPr lang="en-US" altLang="zh-CN" dirty="0" smtClean="0"/>
              <a:t>is</a:t>
            </a:r>
            <a:r>
              <a:rPr lang="zh-CN" altLang="en-US" dirty="0" smtClean="0"/>
              <a:t> </a:t>
            </a:r>
            <a:r>
              <a:rPr lang="en-US" altLang="zh-CN" dirty="0" smtClean="0"/>
              <a:t>phonetic</a:t>
            </a:r>
            <a:r>
              <a:rPr lang="zh-CN" altLang="en-US" dirty="0" smtClean="0"/>
              <a:t> </a:t>
            </a:r>
            <a:r>
              <a:rPr lang="en-US" altLang="zh-CN" dirty="0" smtClean="0"/>
              <a:t>substitution.</a:t>
            </a:r>
            <a:r>
              <a:rPr lang="zh-CN" altLang="en-US" dirty="0" smtClean="0"/>
              <a:t> </a:t>
            </a:r>
            <a:r>
              <a:rPr lang="en-US" altLang="zh-CN" dirty="0" smtClean="0"/>
              <a:t>In</a:t>
            </a:r>
            <a:r>
              <a:rPr lang="zh-CN" altLang="en-US" dirty="0" smtClean="0"/>
              <a:t> </a:t>
            </a:r>
            <a:r>
              <a:rPr lang="en-US" altLang="zh-CN" dirty="0" smtClean="0"/>
              <a:t>the</a:t>
            </a:r>
            <a:r>
              <a:rPr lang="zh-CN" altLang="en-US" dirty="0" smtClean="0"/>
              <a:t> </a:t>
            </a:r>
            <a:r>
              <a:rPr lang="en-US" altLang="zh-CN" dirty="0" smtClean="0"/>
              <a:t>example,</a:t>
            </a:r>
            <a:r>
              <a:rPr lang="zh-CN" altLang="en-US" dirty="0" smtClean="0"/>
              <a:t> </a:t>
            </a:r>
            <a:r>
              <a:rPr lang="en-US" altLang="zh-CN" dirty="0" smtClean="0"/>
              <a:t>bill</a:t>
            </a:r>
            <a:r>
              <a:rPr lang="zh-CN" altLang="en-US" dirty="0" smtClean="0"/>
              <a:t> </a:t>
            </a:r>
            <a:r>
              <a:rPr lang="en-US" altLang="zh-CN" dirty="0" smtClean="0"/>
              <a:t>gates</a:t>
            </a:r>
            <a:r>
              <a:rPr lang="zh-CN" altLang="en-US" dirty="0" smtClean="0"/>
              <a:t> </a:t>
            </a:r>
            <a:r>
              <a:rPr lang="en-US" altLang="zh-CN" dirty="0" smtClean="0"/>
              <a:t>is</a:t>
            </a:r>
            <a:r>
              <a:rPr lang="zh-CN" altLang="en-US" dirty="0" smtClean="0"/>
              <a:t> </a:t>
            </a:r>
            <a:r>
              <a:rPr lang="en-US" altLang="zh-CN" dirty="0" smtClean="0"/>
              <a:t>encoded</a:t>
            </a:r>
            <a:r>
              <a:rPr lang="zh-CN" altLang="en-US" dirty="0" smtClean="0"/>
              <a:t> </a:t>
            </a:r>
            <a:r>
              <a:rPr lang="en-US" altLang="zh-CN" dirty="0" smtClean="0"/>
              <a:t>to</a:t>
            </a:r>
            <a:r>
              <a:rPr lang="zh-CN" altLang="en-US" dirty="0" smtClean="0"/>
              <a:t> </a:t>
            </a:r>
            <a:r>
              <a:rPr lang="en-US" altLang="zh-CN" dirty="0" smtClean="0"/>
              <a:t>bill</a:t>
            </a:r>
            <a:r>
              <a:rPr lang="zh-CN" altLang="en-US" dirty="0" smtClean="0"/>
              <a:t> </a:t>
            </a:r>
            <a:r>
              <a:rPr lang="en-US" altLang="zh-CN" dirty="0" smtClean="0"/>
              <a:t>lid.</a:t>
            </a:r>
            <a:r>
              <a:rPr lang="zh-CN" altLang="en-US" dirty="0" smtClean="0"/>
              <a:t> </a:t>
            </a:r>
            <a:r>
              <a:rPr lang="en-US" altLang="zh-CN" dirty="0" smtClean="0"/>
              <a:t>What</a:t>
            </a:r>
            <a:r>
              <a:rPr lang="zh-CN" altLang="en-US" dirty="0" smtClean="0"/>
              <a:t> </a:t>
            </a:r>
            <a:r>
              <a:rPr lang="en-US" altLang="zh-CN" dirty="0" smtClean="0"/>
              <a:t>we</a:t>
            </a:r>
            <a:r>
              <a:rPr lang="zh-CN" altLang="en-US" dirty="0" smtClean="0"/>
              <a:t> </a:t>
            </a:r>
            <a:r>
              <a:rPr lang="en-US" altLang="zh-CN" dirty="0" smtClean="0"/>
              <a:t>do</a:t>
            </a:r>
            <a:r>
              <a:rPr lang="zh-CN" altLang="en-US" dirty="0" smtClean="0"/>
              <a:t> </a:t>
            </a:r>
            <a:r>
              <a:rPr lang="en-US" altLang="zh-CN" dirty="0" smtClean="0"/>
              <a:t>here</a:t>
            </a:r>
            <a:r>
              <a:rPr lang="zh-CN" altLang="en-US" dirty="0" smtClean="0"/>
              <a:t> </a:t>
            </a:r>
            <a:r>
              <a:rPr lang="en-US" altLang="zh-CN" dirty="0" smtClean="0"/>
              <a:t>is</a:t>
            </a:r>
            <a:r>
              <a:rPr lang="zh-CN" altLang="en-US" dirty="0" smtClean="0"/>
              <a:t> </a:t>
            </a:r>
            <a:r>
              <a:rPr lang="en-US" altLang="zh-CN" dirty="0" smtClean="0"/>
              <a:t>we</a:t>
            </a:r>
            <a:r>
              <a:rPr lang="zh-CN" altLang="en-US" dirty="0" smtClean="0"/>
              <a:t> </a:t>
            </a:r>
            <a:r>
              <a:rPr lang="en-US" altLang="zh-CN" dirty="0" smtClean="0"/>
              <a:t>first</a:t>
            </a:r>
            <a:r>
              <a:rPr lang="zh-CN" altLang="en-US" dirty="0" smtClean="0"/>
              <a:t> </a:t>
            </a:r>
            <a:r>
              <a:rPr lang="en-US" altLang="zh-CN" dirty="0" smtClean="0"/>
              <a:t>get</a:t>
            </a:r>
            <a:r>
              <a:rPr lang="zh-CN" altLang="en-US" dirty="0" smtClean="0"/>
              <a:t> </a:t>
            </a:r>
            <a:r>
              <a:rPr lang="en-US" altLang="zh-CN" dirty="0" smtClean="0"/>
              <a:t>the</a:t>
            </a:r>
            <a:r>
              <a:rPr lang="zh-CN" altLang="en-US" dirty="0" smtClean="0"/>
              <a:t> </a:t>
            </a:r>
            <a:r>
              <a:rPr lang="en-US" altLang="zh-CN" dirty="0" err="1" smtClean="0"/>
              <a:t>chinese</a:t>
            </a:r>
            <a:r>
              <a:rPr lang="zh-CN" altLang="en-US" dirty="0" smtClean="0"/>
              <a:t> </a:t>
            </a:r>
            <a:r>
              <a:rPr lang="en-US" altLang="zh-CN" dirty="0" smtClean="0"/>
              <a:t>phonetic</a:t>
            </a:r>
            <a:r>
              <a:rPr lang="zh-CN" altLang="en-US" dirty="0" smtClean="0"/>
              <a:t> </a:t>
            </a:r>
            <a:r>
              <a:rPr lang="en-US" altLang="zh-CN" dirty="0" smtClean="0"/>
              <a:t>transcription,</a:t>
            </a:r>
            <a:r>
              <a:rPr lang="zh-CN" altLang="en-US" dirty="0" smtClean="0"/>
              <a:t> </a:t>
            </a:r>
            <a:r>
              <a:rPr lang="en-US" altLang="zh-CN" dirty="0" smtClean="0"/>
              <a:t>and</a:t>
            </a:r>
            <a:r>
              <a:rPr lang="zh-CN" altLang="en-US" dirty="0" smtClean="0"/>
              <a:t> </a:t>
            </a:r>
            <a:r>
              <a:rPr lang="en-US" altLang="zh-CN" dirty="0" smtClean="0"/>
              <a:t>then</a:t>
            </a:r>
            <a:r>
              <a:rPr lang="zh-CN" altLang="en-US" dirty="0" smtClean="0"/>
              <a:t> </a:t>
            </a:r>
            <a:r>
              <a:rPr lang="en-US" altLang="zh-CN" dirty="0" smtClean="0"/>
              <a:t>look</a:t>
            </a:r>
            <a:r>
              <a:rPr lang="zh-CN" altLang="en-US" dirty="0" smtClean="0"/>
              <a:t> </a:t>
            </a:r>
            <a:r>
              <a:rPr lang="en-US" altLang="zh-CN" dirty="0" smtClean="0"/>
              <a:t>up</a:t>
            </a:r>
            <a:r>
              <a:rPr lang="zh-CN" altLang="en-US" dirty="0" smtClean="0"/>
              <a:t> </a:t>
            </a:r>
            <a:r>
              <a:rPr lang="en-US" altLang="zh-CN" dirty="0" smtClean="0"/>
              <a:t>in</a:t>
            </a:r>
            <a:r>
              <a:rPr lang="zh-CN" altLang="en-US" dirty="0" smtClean="0"/>
              <a:t> </a:t>
            </a:r>
            <a:r>
              <a:rPr lang="en-US" altLang="zh-CN" dirty="0" smtClean="0"/>
              <a:t>a</a:t>
            </a:r>
            <a:r>
              <a:rPr lang="zh-CN" altLang="en-US" dirty="0" smtClean="0"/>
              <a:t> </a:t>
            </a:r>
            <a:r>
              <a:rPr lang="en-US" altLang="zh-CN" dirty="0" smtClean="0"/>
              <a:t>term</a:t>
            </a:r>
            <a:r>
              <a:rPr lang="zh-CN" altLang="en-US" dirty="0" smtClean="0"/>
              <a:t> </a:t>
            </a:r>
            <a:r>
              <a:rPr lang="en-US" altLang="zh-CN" dirty="0" smtClean="0"/>
              <a:t>frequency</a:t>
            </a:r>
            <a:r>
              <a:rPr lang="zh-CN" altLang="en-US" dirty="0" smtClean="0"/>
              <a:t> </a:t>
            </a:r>
            <a:r>
              <a:rPr lang="en-US" altLang="zh-CN" dirty="0" smtClean="0"/>
              <a:t>table</a:t>
            </a:r>
            <a:r>
              <a:rPr lang="zh-CN" altLang="en-US" dirty="0" smtClean="0"/>
              <a:t> </a:t>
            </a:r>
            <a:r>
              <a:rPr lang="en-US" altLang="zh-CN" dirty="0" smtClean="0"/>
              <a:t>to</a:t>
            </a:r>
            <a:r>
              <a:rPr lang="zh-CN" altLang="en-US" dirty="0" smtClean="0"/>
              <a:t> </a:t>
            </a:r>
            <a:r>
              <a:rPr lang="en-US" altLang="zh-CN" dirty="0" smtClean="0"/>
              <a:t>find</a:t>
            </a:r>
            <a:r>
              <a:rPr lang="zh-CN" altLang="en-US" dirty="0" smtClean="0"/>
              <a:t> </a:t>
            </a:r>
            <a:r>
              <a:rPr lang="en-US" altLang="zh-CN" dirty="0" smtClean="0"/>
              <a:t>words</a:t>
            </a:r>
            <a:r>
              <a:rPr lang="zh-CN" altLang="en-US" dirty="0" smtClean="0"/>
              <a:t> </a:t>
            </a:r>
            <a:r>
              <a:rPr lang="en-US" altLang="zh-CN" dirty="0" smtClean="0"/>
              <a:t>that</a:t>
            </a:r>
            <a:r>
              <a:rPr lang="zh-CN" altLang="en-US" dirty="0" smtClean="0"/>
              <a:t> </a:t>
            </a:r>
            <a:r>
              <a:rPr lang="en-US" altLang="zh-CN" dirty="0" smtClean="0"/>
              <a:t>have</a:t>
            </a:r>
            <a:r>
              <a:rPr lang="zh-CN" altLang="en-US" dirty="0" smtClean="0"/>
              <a:t> </a:t>
            </a:r>
            <a:r>
              <a:rPr lang="en-US" altLang="zh-CN" dirty="0" smtClean="0"/>
              <a:t>same</a:t>
            </a:r>
            <a:r>
              <a:rPr lang="zh-CN" altLang="en-US" dirty="0" smtClean="0"/>
              <a:t> </a:t>
            </a:r>
            <a:r>
              <a:rPr lang="en-US" altLang="zh-CN" dirty="0" smtClean="0"/>
              <a:t>pronunciation.</a:t>
            </a:r>
            <a:r>
              <a:rPr lang="zh-CN" altLang="en-US" dirty="0" smtClean="0"/>
              <a:t> </a:t>
            </a:r>
            <a:r>
              <a:rPr lang="en-US" altLang="zh-CN" dirty="0" smtClean="0"/>
              <a:t>Then</a:t>
            </a:r>
            <a:r>
              <a:rPr lang="zh-CN" altLang="en-US" dirty="0" smtClean="0"/>
              <a:t> </a:t>
            </a:r>
            <a:r>
              <a:rPr lang="en-US" altLang="zh-CN" dirty="0" smtClean="0"/>
              <a:t>based</a:t>
            </a:r>
            <a:r>
              <a:rPr lang="zh-CN" altLang="en-US" dirty="0" smtClean="0"/>
              <a:t> </a:t>
            </a:r>
            <a:r>
              <a:rPr lang="en-US" altLang="zh-CN" dirty="0" smtClean="0"/>
              <a:t>on</a:t>
            </a:r>
            <a:r>
              <a:rPr lang="zh-CN" altLang="en-US" dirty="0" smtClean="0"/>
              <a:t> </a:t>
            </a:r>
            <a:r>
              <a:rPr lang="en-US" altLang="zh-CN" dirty="0" err="1" smtClean="0"/>
              <a:t>Valituti’s</a:t>
            </a:r>
            <a:r>
              <a:rPr lang="zh-CN" altLang="en-US" dirty="0" smtClean="0"/>
              <a:t> </a:t>
            </a:r>
            <a:r>
              <a:rPr lang="en-US" altLang="zh-CN" dirty="0" smtClean="0"/>
              <a:t>paper</a:t>
            </a:r>
            <a:r>
              <a:rPr lang="zh-CN" altLang="en-US" dirty="0" smtClean="0"/>
              <a:t> </a:t>
            </a:r>
            <a:r>
              <a:rPr lang="en-US" altLang="zh-CN" dirty="0" smtClean="0"/>
              <a:t>that</a:t>
            </a:r>
            <a:r>
              <a:rPr lang="zh-CN" altLang="en-US" dirty="0" smtClean="0"/>
              <a:t> </a:t>
            </a:r>
            <a:r>
              <a:rPr lang="en-US" altLang="zh-CN" dirty="0" smtClean="0"/>
              <a:t>saying</a:t>
            </a:r>
            <a:r>
              <a:rPr lang="zh-CN" altLang="en-US" dirty="0" smtClean="0"/>
              <a:t> </a:t>
            </a:r>
            <a:r>
              <a:rPr lang="en-US" altLang="zh-CN" dirty="0" smtClean="0"/>
              <a:t>less</a:t>
            </a:r>
            <a:r>
              <a:rPr lang="zh-CN" altLang="en-US" dirty="0" smtClean="0"/>
              <a:t> </a:t>
            </a:r>
            <a:r>
              <a:rPr lang="en-US" altLang="zh-CN" dirty="0" smtClean="0"/>
              <a:t>common</a:t>
            </a:r>
            <a:r>
              <a:rPr lang="zh-CN" altLang="en-US" dirty="0" smtClean="0"/>
              <a:t> </a:t>
            </a:r>
            <a:r>
              <a:rPr lang="en-US" altLang="zh-CN" dirty="0" smtClean="0"/>
              <a:t>word</a:t>
            </a:r>
            <a:r>
              <a:rPr lang="zh-CN" altLang="en-US" dirty="0" smtClean="0"/>
              <a:t> </a:t>
            </a:r>
            <a:r>
              <a:rPr lang="en-US" altLang="zh-CN" dirty="0" smtClean="0"/>
              <a:t>is</a:t>
            </a:r>
            <a:r>
              <a:rPr lang="zh-CN" altLang="en-US" dirty="0" smtClean="0"/>
              <a:t> </a:t>
            </a:r>
            <a:r>
              <a:rPr lang="en-US" altLang="zh-CN" dirty="0" smtClean="0"/>
              <a:t>more</a:t>
            </a:r>
            <a:r>
              <a:rPr lang="zh-CN" altLang="en-US" dirty="0" smtClean="0"/>
              <a:t> </a:t>
            </a:r>
            <a:r>
              <a:rPr lang="en-US" altLang="zh-CN" dirty="0" err="1" smtClean="0"/>
              <a:t>humourous</a:t>
            </a:r>
            <a:r>
              <a:rPr lang="en-US" altLang="zh-CN" dirty="0" smtClean="0"/>
              <a:t>,</a:t>
            </a:r>
            <a:r>
              <a:rPr lang="zh-CN" altLang="en-US" dirty="0" smtClean="0"/>
              <a:t> </a:t>
            </a:r>
            <a:r>
              <a:rPr lang="en-US" altLang="zh-CN" dirty="0" smtClean="0"/>
              <a:t>we</a:t>
            </a:r>
            <a:r>
              <a:rPr lang="zh-CN" altLang="en-US" dirty="0" smtClean="0"/>
              <a:t> </a:t>
            </a:r>
            <a:r>
              <a:rPr lang="en-US" altLang="zh-CN" dirty="0" smtClean="0"/>
              <a:t>pick</a:t>
            </a:r>
            <a:r>
              <a:rPr lang="zh-CN" altLang="en-US" dirty="0" smtClean="0"/>
              <a:t> </a:t>
            </a:r>
            <a:r>
              <a:rPr lang="en-US" altLang="zh-CN" dirty="0" smtClean="0"/>
              <a:t>the</a:t>
            </a:r>
            <a:r>
              <a:rPr lang="zh-CN" altLang="en-US" dirty="0" smtClean="0"/>
              <a:t> </a:t>
            </a:r>
            <a:r>
              <a:rPr lang="en-US" altLang="zh-CN" dirty="0" smtClean="0"/>
              <a:t>one</a:t>
            </a:r>
            <a:r>
              <a:rPr lang="zh-CN" altLang="en-US" dirty="0" smtClean="0"/>
              <a:t> </a:t>
            </a:r>
            <a:r>
              <a:rPr lang="en-US" altLang="zh-CN" dirty="0" smtClean="0"/>
              <a:t>with</a:t>
            </a:r>
            <a:r>
              <a:rPr lang="zh-CN" altLang="en-US" dirty="0" smtClean="0"/>
              <a:t> </a:t>
            </a:r>
            <a:r>
              <a:rPr lang="en-US" altLang="zh-CN" dirty="0" smtClean="0"/>
              <a:t>less</a:t>
            </a:r>
            <a:r>
              <a:rPr lang="zh-CN" altLang="en-US" dirty="0" smtClean="0"/>
              <a:t> </a:t>
            </a:r>
            <a:r>
              <a:rPr lang="zh-CN" altLang="zh-CN" dirty="0" smtClean="0"/>
              <a:t>f</a:t>
            </a:r>
            <a:r>
              <a:rPr lang="en-US" altLang="zh-CN" dirty="0" err="1" smtClean="0"/>
              <a:t>requency</a:t>
            </a:r>
            <a:r>
              <a:rPr lang="zh-CN" altLang="zh-CN" dirty="0" smtClean="0"/>
              <a:t>,</a:t>
            </a:r>
            <a:r>
              <a:rPr lang="zh-CN" altLang="en-US" dirty="0" smtClean="0"/>
              <a:t> </a:t>
            </a:r>
            <a:r>
              <a:rPr lang="en-US" altLang="zh-CN" dirty="0" smtClean="0"/>
              <a:t>lid,</a:t>
            </a:r>
            <a:r>
              <a:rPr lang="zh-CN" altLang="en-US" dirty="0" smtClean="0"/>
              <a:t> </a:t>
            </a:r>
            <a:r>
              <a:rPr lang="en-US" altLang="zh-CN" dirty="0" smtClean="0"/>
              <a:t>and</a:t>
            </a:r>
            <a:r>
              <a:rPr lang="zh-CN" altLang="en-US" dirty="0" smtClean="0"/>
              <a:t> </a:t>
            </a:r>
            <a:r>
              <a:rPr lang="en-US" altLang="zh-CN" dirty="0" smtClean="0"/>
              <a:t>append</a:t>
            </a:r>
            <a:r>
              <a:rPr lang="zh-CN" altLang="en-US" dirty="0" smtClean="0"/>
              <a:t> </a:t>
            </a:r>
            <a:r>
              <a:rPr lang="en-US" altLang="zh-CN" dirty="0" smtClean="0"/>
              <a:t>it</a:t>
            </a:r>
            <a:r>
              <a:rPr lang="zh-CN" altLang="en-US" dirty="0" smtClean="0"/>
              <a:t> </a:t>
            </a:r>
            <a:r>
              <a:rPr lang="en-US" altLang="zh-CN" dirty="0" smtClean="0"/>
              <a:t>after</a:t>
            </a:r>
            <a:r>
              <a:rPr lang="zh-CN" altLang="en-US" dirty="0" smtClean="0"/>
              <a:t> </a:t>
            </a:r>
            <a:r>
              <a:rPr lang="zh-CN" altLang="zh-CN" dirty="0" smtClean="0"/>
              <a:t>B</a:t>
            </a:r>
            <a:r>
              <a:rPr lang="en-US" altLang="zh-CN" dirty="0" smtClean="0"/>
              <a:t>ill.</a:t>
            </a:r>
            <a:r>
              <a:rPr lang="zh-CN" altLang="en-US" dirty="0" smtClean="0"/>
              <a:t> </a:t>
            </a:r>
            <a:r>
              <a:rPr lang="en-US" altLang="zh-CN" dirty="0" smtClean="0"/>
              <a:t>And</a:t>
            </a:r>
            <a:r>
              <a:rPr lang="zh-CN" altLang="en-US" dirty="0" smtClean="0"/>
              <a:t> </a:t>
            </a:r>
            <a:r>
              <a:rPr lang="en-US" altLang="zh-CN" dirty="0" smtClean="0"/>
              <a:t>we</a:t>
            </a:r>
            <a:r>
              <a:rPr lang="zh-CN" altLang="en-US" dirty="0" smtClean="0"/>
              <a:t> </a:t>
            </a:r>
            <a:r>
              <a:rPr lang="en-US" altLang="zh-CN" dirty="0" smtClean="0"/>
              <a:t>get</a:t>
            </a:r>
            <a:r>
              <a:rPr lang="zh-CN" altLang="en-US" dirty="0" smtClean="0"/>
              <a:t> </a:t>
            </a:r>
            <a:r>
              <a:rPr lang="en-US" altLang="zh-CN" dirty="0" smtClean="0"/>
              <a:t>the</a:t>
            </a:r>
            <a:r>
              <a:rPr lang="zh-CN" altLang="en-US" dirty="0" smtClean="0"/>
              <a:t> </a:t>
            </a:r>
            <a:r>
              <a:rPr lang="en-US" altLang="zh-CN" dirty="0" smtClean="0"/>
              <a:t>new</a:t>
            </a:r>
            <a:r>
              <a:rPr lang="zh-CN" altLang="en-US" dirty="0" smtClean="0"/>
              <a:t> </a:t>
            </a:r>
            <a:r>
              <a:rPr lang="en-US" altLang="zh-CN" dirty="0" smtClean="0"/>
              <a:t>morph,</a:t>
            </a:r>
            <a:r>
              <a:rPr lang="zh-CN" altLang="en-US" dirty="0" smtClean="0"/>
              <a:t> </a:t>
            </a:r>
            <a:r>
              <a:rPr lang="en-US" altLang="zh-CN" dirty="0" smtClean="0"/>
              <a:t>bill</a:t>
            </a:r>
            <a:r>
              <a:rPr lang="zh-CN" altLang="en-US" dirty="0" smtClean="0"/>
              <a:t> </a:t>
            </a:r>
            <a:r>
              <a:rPr lang="en-US" altLang="zh-CN" dirty="0" smtClean="0"/>
              <a:t>lid.</a:t>
            </a:r>
          </a:p>
          <a:p>
            <a:r>
              <a:rPr lang="zh-CN" altLang="zh-CN" dirty="0" smtClean="0"/>
              <a:t>T</a:t>
            </a:r>
            <a:r>
              <a:rPr lang="en-US" altLang="zh-CN" dirty="0" smtClean="0"/>
              <a:t>he</a:t>
            </a:r>
            <a:r>
              <a:rPr lang="zh-CN" altLang="en-US" dirty="0" smtClean="0"/>
              <a:t> </a:t>
            </a:r>
            <a:r>
              <a:rPr lang="en-US" altLang="zh-CN" dirty="0" smtClean="0"/>
              <a:t>table</a:t>
            </a:r>
            <a:r>
              <a:rPr lang="zh-CN" altLang="en-US" dirty="0" smtClean="0"/>
              <a:t> </a:t>
            </a:r>
            <a:r>
              <a:rPr lang="en-US" altLang="zh-CN" dirty="0" smtClean="0"/>
              <a:t>below</a:t>
            </a:r>
            <a:r>
              <a:rPr lang="zh-CN" altLang="en-US" dirty="0" smtClean="0"/>
              <a:t> </a:t>
            </a:r>
            <a:r>
              <a:rPr lang="en-US" altLang="zh-CN" dirty="0" smtClean="0"/>
              <a:t>is</a:t>
            </a:r>
            <a:r>
              <a:rPr lang="zh-CN" altLang="en-US" dirty="0" smtClean="0"/>
              <a:t> </a:t>
            </a:r>
            <a:r>
              <a:rPr lang="en-US" altLang="zh-CN" dirty="0" err="1" smtClean="0"/>
              <a:t>sylable</a:t>
            </a:r>
            <a:r>
              <a:rPr lang="zh-CN" altLang="en-US" dirty="0" smtClean="0"/>
              <a:t> </a:t>
            </a:r>
            <a:r>
              <a:rPr lang="en-US" altLang="zh-CN" dirty="0" smtClean="0"/>
              <a:t>mapping</a:t>
            </a:r>
            <a:r>
              <a:rPr lang="zh-CN" altLang="en-US" dirty="0" smtClean="0"/>
              <a:t> </a:t>
            </a:r>
            <a:r>
              <a:rPr lang="en-US" altLang="zh-CN" dirty="0" smtClean="0"/>
              <a:t>table</a:t>
            </a:r>
            <a:r>
              <a:rPr lang="zh-CN" altLang="en-US" dirty="0" smtClean="0"/>
              <a:t> </a:t>
            </a:r>
            <a:r>
              <a:rPr lang="en-US" altLang="zh-CN" dirty="0" smtClean="0"/>
              <a:t>used</a:t>
            </a:r>
            <a:r>
              <a:rPr lang="zh-CN" altLang="en-US" dirty="0" smtClean="0"/>
              <a:t> </a:t>
            </a:r>
            <a:r>
              <a:rPr lang="en-US" altLang="zh-CN" dirty="0" smtClean="0"/>
              <a:t>when</a:t>
            </a:r>
            <a:r>
              <a:rPr lang="zh-CN" altLang="en-US" dirty="0" smtClean="0"/>
              <a:t> </a:t>
            </a:r>
            <a:r>
              <a:rPr lang="en-US" altLang="zh-CN" dirty="0" smtClean="0"/>
              <a:t>comparing</a:t>
            </a:r>
            <a:r>
              <a:rPr lang="zh-CN" altLang="en-US" dirty="0" smtClean="0"/>
              <a:t> </a:t>
            </a:r>
            <a:r>
              <a:rPr lang="en-US" altLang="zh-CN" dirty="0" smtClean="0"/>
              <a:t>pronunciation.</a:t>
            </a:r>
            <a:endParaRPr lang="en-US" dirty="0"/>
          </a:p>
        </p:txBody>
      </p:sp>
      <p:sp>
        <p:nvSpPr>
          <p:cNvPr id="4" name="Slide Number Placeholder 3"/>
          <p:cNvSpPr>
            <a:spLocks noGrp="1"/>
          </p:cNvSpPr>
          <p:nvPr>
            <p:ph type="sldNum" sz="quarter" idx="10"/>
          </p:nvPr>
        </p:nvSpPr>
        <p:spPr/>
        <p:txBody>
          <a:bodyPr/>
          <a:lstStyle/>
          <a:p>
            <a:fld id="{8A09940F-40E2-4FAA-B17D-663BC1252F14}" type="slidenum">
              <a:rPr lang="en-US" smtClean="0"/>
              <a:pPr/>
              <a:t>44</a:t>
            </a:fld>
            <a:endParaRPr lang="en-US"/>
          </a:p>
        </p:txBody>
      </p:sp>
    </p:spTree>
    <p:extLst>
      <p:ext uri="{BB962C8B-B14F-4D97-AF65-F5344CB8AC3E}">
        <p14:creationId xmlns:p14="http://schemas.microsoft.com/office/powerpoint/2010/main" val="2893490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77559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dirty="0" smtClean="0"/>
              <a:t>T</a:t>
            </a:r>
            <a:r>
              <a:rPr lang="en-US" altLang="zh-CN" dirty="0" smtClean="0"/>
              <a:t>he</a:t>
            </a:r>
            <a:r>
              <a:rPr lang="zh-CN" altLang="en-US" dirty="0" smtClean="0"/>
              <a:t> </a:t>
            </a:r>
            <a:r>
              <a:rPr lang="en-US" altLang="zh-CN" dirty="0" smtClean="0"/>
              <a:t>third</a:t>
            </a:r>
            <a:r>
              <a:rPr lang="zh-CN" altLang="en-US" dirty="0" smtClean="0"/>
              <a:t> </a:t>
            </a:r>
            <a:r>
              <a:rPr lang="en-US" altLang="zh-CN" dirty="0" smtClean="0"/>
              <a:t>category</a:t>
            </a:r>
            <a:r>
              <a:rPr lang="zh-CN" altLang="en-US" dirty="0" smtClean="0"/>
              <a:t> </a:t>
            </a:r>
            <a:r>
              <a:rPr lang="en-US" altLang="zh-CN" dirty="0" smtClean="0"/>
              <a:t>is</a:t>
            </a:r>
            <a:r>
              <a:rPr lang="zh-CN" altLang="en-US" dirty="0" smtClean="0"/>
              <a:t> </a:t>
            </a:r>
            <a:r>
              <a:rPr lang="en-US" altLang="zh-CN" dirty="0" smtClean="0"/>
              <a:t>nickname</a:t>
            </a:r>
            <a:r>
              <a:rPr lang="zh-CN" altLang="en-US" dirty="0" smtClean="0"/>
              <a:t> </a:t>
            </a:r>
            <a:r>
              <a:rPr lang="zh-CN" altLang="zh-CN" dirty="0" smtClean="0"/>
              <a:t>g</a:t>
            </a:r>
            <a:r>
              <a:rPr lang="en-US" altLang="zh-CN" dirty="0" err="1" smtClean="0"/>
              <a:t>eneration</a:t>
            </a:r>
            <a:r>
              <a:rPr lang="en-US" altLang="zh-CN" dirty="0" smtClean="0"/>
              <a:t>.</a:t>
            </a:r>
            <a:r>
              <a:rPr lang="zh-CN" altLang="en-US" dirty="0" smtClean="0"/>
              <a:t> </a:t>
            </a:r>
            <a:r>
              <a:rPr lang="en-US" altLang="zh-CN" dirty="0" smtClean="0"/>
              <a:t>It</a:t>
            </a:r>
            <a:r>
              <a:rPr lang="zh-CN" altLang="en-US" dirty="0" smtClean="0"/>
              <a:t> </a:t>
            </a:r>
            <a:r>
              <a:rPr lang="en-US" altLang="zh-CN" dirty="0" smtClean="0"/>
              <a:t>originates</a:t>
            </a:r>
            <a:r>
              <a:rPr lang="zh-CN" altLang="en-US" dirty="0" smtClean="0"/>
              <a:t> </a:t>
            </a:r>
            <a:r>
              <a:rPr lang="en-US" altLang="zh-CN" dirty="0" smtClean="0"/>
              <a:t>from</a:t>
            </a:r>
            <a:r>
              <a:rPr lang="zh-CN" altLang="en-US" dirty="0" smtClean="0"/>
              <a:t> </a:t>
            </a:r>
            <a:r>
              <a:rPr lang="en-US" altLang="zh-CN" dirty="0" smtClean="0"/>
              <a:t>baby</a:t>
            </a:r>
            <a:r>
              <a:rPr lang="zh-CN" altLang="en-US" dirty="0" smtClean="0"/>
              <a:t> </a:t>
            </a:r>
            <a:r>
              <a:rPr lang="en-US" altLang="zh-CN" dirty="0" smtClean="0"/>
              <a:t>talk.</a:t>
            </a:r>
            <a:r>
              <a:rPr lang="zh-CN" altLang="en-US" dirty="0" smtClean="0"/>
              <a:t> </a:t>
            </a:r>
            <a:r>
              <a:rPr lang="zh-CN" altLang="zh-CN" dirty="0" smtClean="0"/>
              <a:t>B</a:t>
            </a:r>
            <a:r>
              <a:rPr lang="en-US" altLang="zh-CN" dirty="0" err="1" smtClean="0"/>
              <a:t>ecause</a:t>
            </a:r>
            <a:r>
              <a:rPr lang="zh-CN" altLang="en-US" dirty="0" smtClean="0"/>
              <a:t> </a:t>
            </a:r>
            <a:r>
              <a:rPr lang="en-US" altLang="zh-CN" dirty="0" smtClean="0"/>
              <a:t>in</a:t>
            </a:r>
            <a:r>
              <a:rPr lang="zh-CN" altLang="en-US" dirty="0" smtClean="0"/>
              <a:t> </a:t>
            </a:r>
            <a:r>
              <a:rPr lang="en-US" altLang="zh-CN" dirty="0" smtClean="0"/>
              <a:t>baby</a:t>
            </a:r>
            <a:r>
              <a:rPr lang="zh-CN" altLang="en-US" dirty="0" smtClean="0"/>
              <a:t> </a:t>
            </a:r>
            <a:r>
              <a:rPr lang="en-US" altLang="zh-CN" dirty="0" smtClean="0"/>
              <a:t>talk,</a:t>
            </a:r>
            <a:r>
              <a:rPr lang="zh-CN" altLang="en-US" dirty="0" smtClean="0"/>
              <a:t> </a:t>
            </a:r>
            <a:r>
              <a:rPr lang="en-US" altLang="zh-CN" dirty="0" smtClean="0"/>
              <a:t>parents</a:t>
            </a:r>
            <a:r>
              <a:rPr lang="zh-CN" altLang="en-US" dirty="0" smtClean="0"/>
              <a:t> </a:t>
            </a:r>
            <a:r>
              <a:rPr lang="en-US" altLang="zh-CN" dirty="0" smtClean="0"/>
              <a:t>tend</a:t>
            </a:r>
            <a:r>
              <a:rPr lang="zh-CN" altLang="en-US" dirty="0" smtClean="0"/>
              <a:t> </a:t>
            </a:r>
            <a:r>
              <a:rPr lang="en-US" altLang="zh-CN" dirty="0" smtClean="0"/>
              <a:t>to</a:t>
            </a:r>
            <a:r>
              <a:rPr lang="zh-CN" altLang="en-US" dirty="0" smtClean="0"/>
              <a:t> </a:t>
            </a:r>
            <a:r>
              <a:rPr lang="en-US" altLang="zh-CN" dirty="0" smtClean="0"/>
              <a:t>give</a:t>
            </a:r>
            <a:r>
              <a:rPr lang="zh-CN" altLang="en-US" dirty="0" smtClean="0"/>
              <a:t> </a:t>
            </a:r>
            <a:r>
              <a:rPr lang="en-US" altLang="zh-CN" dirty="0" smtClean="0"/>
              <a:t>kids</a:t>
            </a:r>
            <a:r>
              <a:rPr lang="zh-CN" altLang="en-US" dirty="0" smtClean="0"/>
              <a:t> </a:t>
            </a:r>
            <a:r>
              <a:rPr lang="en-US" altLang="zh-CN" dirty="0" smtClean="0"/>
              <a:t>lovely</a:t>
            </a:r>
            <a:r>
              <a:rPr lang="zh-CN" altLang="en-US" dirty="0" smtClean="0"/>
              <a:t> </a:t>
            </a:r>
            <a:r>
              <a:rPr lang="zh-CN" altLang="zh-CN" dirty="0" smtClean="0"/>
              <a:t>n</a:t>
            </a:r>
            <a:r>
              <a:rPr lang="en-US" altLang="zh-CN" dirty="0" smtClean="0"/>
              <a:t>ick</a:t>
            </a:r>
            <a:r>
              <a:rPr lang="zh-CN" altLang="en-US" dirty="0" smtClean="0"/>
              <a:t> </a:t>
            </a:r>
            <a:r>
              <a:rPr lang="en-US" altLang="zh-CN" dirty="0" smtClean="0"/>
              <a:t>name</a:t>
            </a:r>
            <a:r>
              <a:rPr lang="zh-CN" altLang="en-US" dirty="0" smtClean="0"/>
              <a:t> </a:t>
            </a:r>
            <a:r>
              <a:rPr lang="en-US" altLang="zh-CN" dirty="0" smtClean="0"/>
              <a:t>by</a:t>
            </a:r>
            <a:r>
              <a:rPr lang="zh-CN" altLang="en-US" dirty="0" smtClean="0"/>
              <a:t> </a:t>
            </a:r>
            <a:r>
              <a:rPr lang="en-US" altLang="zh-CN" dirty="0" smtClean="0"/>
              <a:t>repeating</a:t>
            </a:r>
            <a:r>
              <a:rPr lang="zh-CN" altLang="en-US" dirty="0" smtClean="0"/>
              <a:t> </a:t>
            </a:r>
            <a:r>
              <a:rPr lang="zh-CN" altLang="zh-CN" dirty="0" smtClean="0"/>
              <a:t>t</a:t>
            </a:r>
            <a:r>
              <a:rPr lang="en-US" altLang="zh-CN" dirty="0" smtClean="0"/>
              <a:t>he</a:t>
            </a:r>
            <a:r>
              <a:rPr lang="zh-CN" altLang="en-US" dirty="0" smtClean="0"/>
              <a:t> </a:t>
            </a:r>
            <a:r>
              <a:rPr lang="en-US" altLang="zh-CN" dirty="0" smtClean="0"/>
              <a:t>last</a:t>
            </a:r>
            <a:r>
              <a:rPr lang="zh-CN" altLang="en-US" dirty="0" smtClean="0"/>
              <a:t> </a:t>
            </a:r>
            <a:r>
              <a:rPr lang="en-US" altLang="zh-CN" dirty="0" smtClean="0"/>
              <a:t>character</a:t>
            </a:r>
            <a:r>
              <a:rPr lang="zh-CN" altLang="en-US" dirty="0" smtClean="0"/>
              <a:t>. </a:t>
            </a:r>
            <a:r>
              <a:rPr lang="en-US" altLang="zh-CN" dirty="0" smtClean="0"/>
              <a:t>Usually</a:t>
            </a:r>
            <a:r>
              <a:rPr lang="zh-CN" altLang="en-US" dirty="0" smtClean="0"/>
              <a:t> </a:t>
            </a:r>
            <a:r>
              <a:rPr lang="en-US" altLang="zh-CN" dirty="0" smtClean="0"/>
              <a:t>the</a:t>
            </a:r>
            <a:r>
              <a:rPr lang="zh-CN" altLang="en-US" dirty="0" smtClean="0"/>
              <a:t> </a:t>
            </a:r>
            <a:r>
              <a:rPr lang="en-US" altLang="zh-CN" dirty="0" smtClean="0"/>
              <a:t>nickname</a:t>
            </a:r>
            <a:r>
              <a:rPr lang="zh-CN" altLang="en-US" dirty="0" smtClean="0"/>
              <a:t> </a:t>
            </a:r>
            <a:r>
              <a:rPr lang="en-US" altLang="zh-CN" dirty="0" smtClean="0"/>
              <a:t>reflects</a:t>
            </a:r>
            <a:r>
              <a:rPr lang="zh-CN" altLang="en-US" dirty="0" smtClean="0"/>
              <a:t> </a:t>
            </a:r>
            <a:r>
              <a:rPr lang="en-US" altLang="zh-CN" dirty="0" smtClean="0"/>
              <a:t>affection</a:t>
            </a:r>
            <a:r>
              <a:rPr lang="zh-CN" altLang="en-US" dirty="0" smtClean="0"/>
              <a:t> </a:t>
            </a:r>
            <a:r>
              <a:rPr lang="en-US" altLang="zh-CN" dirty="0" smtClean="0"/>
              <a:t>and</a:t>
            </a:r>
            <a:r>
              <a:rPr lang="zh-CN" altLang="en-US" dirty="0" smtClean="0"/>
              <a:t> </a:t>
            </a:r>
            <a:r>
              <a:rPr lang="en-US" altLang="zh-CN" dirty="0" smtClean="0"/>
              <a:t>adoration.</a:t>
            </a:r>
            <a:endParaRPr lang="en-US" dirty="0"/>
          </a:p>
        </p:txBody>
      </p:sp>
      <p:sp>
        <p:nvSpPr>
          <p:cNvPr id="4" name="Slide Number Placeholder 3"/>
          <p:cNvSpPr>
            <a:spLocks noGrp="1"/>
          </p:cNvSpPr>
          <p:nvPr>
            <p:ph type="sldNum" sz="quarter" idx="10"/>
          </p:nvPr>
        </p:nvSpPr>
        <p:spPr/>
        <p:txBody>
          <a:bodyPr/>
          <a:lstStyle/>
          <a:p>
            <a:fld id="{8A09940F-40E2-4FAA-B17D-663BC1252F14}" type="slidenum">
              <a:rPr lang="en-US" smtClean="0"/>
              <a:pPr/>
              <a:t>45</a:t>
            </a:fld>
            <a:endParaRPr lang="en-US"/>
          </a:p>
        </p:txBody>
      </p:sp>
    </p:spTree>
    <p:extLst>
      <p:ext uri="{BB962C8B-B14F-4D97-AF65-F5344CB8AC3E}">
        <p14:creationId xmlns:p14="http://schemas.microsoft.com/office/powerpoint/2010/main" val="3280800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For</a:t>
            </a:r>
            <a:r>
              <a:rPr lang="en-US" baseline="0" dirty="0" smtClean="0"/>
              <a:t> this category, we’ll be using </a:t>
            </a:r>
            <a:r>
              <a:rPr lang="en-US" baseline="0" dirty="0" err="1" smtClean="0"/>
              <a:t>google’s</a:t>
            </a:r>
            <a:r>
              <a:rPr lang="en-US" baseline="0" dirty="0" smtClean="0"/>
              <a:t> word2vec tool to measure entity and candidate similarity. First we collect a positive and negative corpora, and then use word2vec to compute the semantic similarity between the query entity and each word from the corpora. We then obtained a positive or negative word that well describes the query entity, finally append the word to entity’s family name to form a new morph.</a:t>
            </a:r>
            <a:endParaRPr lang="en-US" dirty="0" smtClean="0"/>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37076" indent="-283491" eaLnBrk="0" hangingPunct="0">
              <a:defRPr sz="2400">
                <a:solidFill>
                  <a:schemeClr val="tx1"/>
                </a:solidFill>
                <a:latin typeface="Arial" pitchFamily="34" charset="0"/>
                <a:ea typeface="MS PGothic" pitchFamily="34" charset="-128"/>
              </a:defRPr>
            </a:lvl2pPr>
            <a:lvl3pPr marL="1133964" indent="-226793" eaLnBrk="0" hangingPunct="0">
              <a:defRPr sz="2400">
                <a:solidFill>
                  <a:schemeClr val="tx1"/>
                </a:solidFill>
                <a:latin typeface="Arial" pitchFamily="34" charset="0"/>
                <a:ea typeface="MS PGothic" pitchFamily="34" charset="-128"/>
              </a:defRPr>
            </a:lvl3pPr>
            <a:lvl4pPr marL="1587549" indent="-226793" eaLnBrk="0" hangingPunct="0">
              <a:defRPr sz="2400">
                <a:solidFill>
                  <a:schemeClr val="tx1"/>
                </a:solidFill>
                <a:latin typeface="Arial" pitchFamily="34" charset="0"/>
                <a:ea typeface="MS PGothic" pitchFamily="34" charset="-128"/>
              </a:defRPr>
            </a:lvl4pPr>
            <a:lvl5pPr marL="2041134" indent="-226793" eaLnBrk="0" hangingPunct="0">
              <a:defRPr sz="2400">
                <a:solidFill>
                  <a:schemeClr val="tx1"/>
                </a:solidFill>
                <a:latin typeface="Arial" pitchFamily="34" charset="0"/>
                <a:ea typeface="MS PGothic" pitchFamily="34" charset="-128"/>
              </a:defRPr>
            </a:lvl5pPr>
            <a:lvl6pPr marL="2494721" indent="-226793" eaLnBrk="0" fontAlgn="base" hangingPunct="0">
              <a:spcBef>
                <a:spcPct val="0"/>
              </a:spcBef>
              <a:spcAft>
                <a:spcPct val="0"/>
              </a:spcAft>
              <a:defRPr sz="2400">
                <a:solidFill>
                  <a:schemeClr val="tx1"/>
                </a:solidFill>
                <a:latin typeface="Arial" pitchFamily="34" charset="0"/>
                <a:ea typeface="MS PGothic" pitchFamily="34" charset="-128"/>
              </a:defRPr>
            </a:lvl6pPr>
            <a:lvl7pPr marL="2948306" indent="-226793" eaLnBrk="0" fontAlgn="base" hangingPunct="0">
              <a:spcBef>
                <a:spcPct val="0"/>
              </a:spcBef>
              <a:spcAft>
                <a:spcPct val="0"/>
              </a:spcAft>
              <a:defRPr sz="2400">
                <a:solidFill>
                  <a:schemeClr val="tx1"/>
                </a:solidFill>
                <a:latin typeface="Arial" pitchFamily="34" charset="0"/>
                <a:ea typeface="MS PGothic" pitchFamily="34" charset="-128"/>
              </a:defRPr>
            </a:lvl7pPr>
            <a:lvl8pPr marL="3401891" indent="-226793" eaLnBrk="0" fontAlgn="base" hangingPunct="0">
              <a:spcBef>
                <a:spcPct val="0"/>
              </a:spcBef>
              <a:spcAft>
                <a:spcPct val="0"/>
              </a:spcAft>
              <a:defRPr sz="2400">
                <a:solidFill>
                  <a:schemeClr val="tx1"/>
                </a:solidFill>
                <a:latin typeface="Arial" pitchFamily="34" charset="0"/>
                <a:ea typeface="MS PGothic" pitchFamily="34" charset="-128"/>
              </a:defRPr>
            </a:lvl8pPr>
            <a:lvl9pPr marL="3855477" indent="-226793"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E640783-D893-43AC-982E-A4EE07319708}" type="slidenum">
              <a:rPr lang="en-US" sz="1200"/>
              <a:pPr eaLnBrk="1" hangingPunct="1"/>
              <a:t>47</a:t>
            </a:fld>
            <a:endParaRPr lang="en-US" sz="1200"/>
          </a:p>
        </p:txBody>
      </p:sp>
    </p:spTree>
    <p:extLst>
      <p:ext uri="{BB962C8B-B14F-4D97-AF65-F5344CB8AC3E}">
        <p14:creationId xmlns:p14="http://schemas.microsoft.com/office/powerpoint/2010/main" val="4256850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XXX only keep some interesting examples from later</a:t>
            </a:r>
          </a:p>
          <a:p>
            <a:r>
              <a:rPr lang="en-US" dirty="0" smtClean="0"/>
              <a:t>Huang et al. (2013), Zhang et al. (2014) and Zhang et al. (2015) study a problem of encoding and decoding</a:t>
            </a:r>
          </a:p>
          <a:p>
            <a:r>
              <a:rPr lang="en-US" dirty="0" smtClean="0"/>
              <a:t>entity morph, which is a special case of coded name alias to hide the original entities for expressing strong</a:t>
            </a:r>
          </a:p>
          <a:p>
            <a:r>
              <a:rPr lang="en-US" dirty="0" smtClean="0"/>
              <a:t>sentiment or evading censorship in Chinese social media. They propose a variety of novel approaches to</a:t>
            </a:r>
          </a:p>
          <a:p>
            <a:r>
              <a:rPr lang="en-US" dirty="0" smtClean="0"/>
              <a:t>automatically encode proper and interesting morphs (Zhang et al., 2014), including Phonetic Substitution,</a:t>
            </a:r>
          </a:p>
          <a:p>
            <a:r>
              <a:rPr lang="en-US" dirty="0" smtClean="0"/>
              <a:t>Spelling Decomposition, Nickname Generation, Translation and Transliteration and Historical Figure</a:t>
            </a:r>
          </a:p>
          <a:p>
            <a:r>
              <a:rPr lang="en-US" dirty="0" smtClean="0"/>
              <a:t>Mapping, which can effectively pass decoding tests. They also develop an effective morph decoder,</a:t>
            </a:r>
          </a:p>
          <a:p>
            <a:r>
              <a:rPr lang="en-US" dirty="0" smtClean="0"/>
              <a:t>which can automatically identify and resolve entity morphs to their real targets (Huang et al., 2013; Zhang</a:t>
            </a:r>
          </a:p>
          <a:p>
            <a:r>
              <a:rPr lang="en-US" dirty="0" smtClean="0"/>
              <a:t>et al., 2015) and released manually annotated data sets for encoding12 and decoding13 experiments. They</a:t>
            </a:r>
          </a:p>
          <a:p>
            <a:r>
              <a:rPr lang="en-US" dirty="0" smtClean="0"/>
              <a:t>capture implicit attributes of entities using word </a:t>
            </a:r>
            <a:r>
              <a:rPr lang="en-US" dirty="0" err="1" smtClean="0"/>
              <a:t>embeddings</a:t>
            </a:r>
            <a:r>
              <a:rPr lang="en-US" dirty="0" smtClean="0"/>
              <a:t>. For example, they automatically encode 姚</a:t>
            </a:r>
          </a:p>
          <a:p>
            <a:r>
              <a:rPr lang="en-US" dirty="0" smtClean="0"/>
              <a:t>明(Yao Ming) as 姚奇才(Yao Wizard). However, this simple approach based on general distributional</a:t>
            </a:r>
          </a:p>
          <a:p>
            <a:r>
              <a:rPr lang="en-US" dirty="0" smtClean="0"/>
              <a:t>semantics only receives 52% overall human satisfaction rate, which is significantly lower than that of human</a:t>
            </a:r>
          </a:p>
          <a:p>
            <a:r>
              <a:rPr lang="en-US" dirty="0" smtClean="0"/>
              <a:t>encoding methods (77%). They found that human methods are much better than automatic methods</a:t>
            </a:r>
          </a:p>
          <a:p>
            <a:r>
              <a:rPr lang="en-US" dirty="0" smtClean="0"/>
              <a:t>12http://</a:t>
            </a:r>
            <a:r>
              <a:rPr lang="en-US" dirty="0" err="1" smtClean="0"/>
              <a:t>nlp.cs.rpi.edu</a:t>
            </a:r>
            <a:r>
              <a:rPr lang="en-US" dirty="0" smtClean="0"/>
              <a:t>/data/</a:t>
            </a:r>
            <a:r>
              <a:rPr lang="en-US" dirty="0" err="1" smtClean="0"/>
              <a:t>morphencoding.tar.gz</a:t>
            </a:r>
            <a:endParaRPr lang="en-US" dirty="0" smtClean="0"/>
          </a:p>
          <a:p>
            <a:r>
              <a:rPr lang="en-US" dirty="0" smtClean="0"/>
              <a:t>13http://</a:t>
            </a:r>
            <a:r>
              <a:rPr lang="en-US" dirty="0" err="1" smtClean="0"/>
              <a:t>nlp.cs.rpi.edu</a:t>
            </a:r>
            <a:r>
              <a:rPr lang="en-US" dirty="0" smtClean="0"/>
              <a:t>/data/</a:t>
            </a:r>
            <a:r>
              <a:rPr lang="en-US" dirty="0" err="1" smtClean="0"/>
              <a:t>morphdecoding.zip</a:t>
            </a:r>
            <a:endParaRPr lang="en-US" dirty="0" smtClean="0"/>
          </a:p>
          <a:p>
            <a:r>
              <a:rPr lang="en-US" dirty="0" smtClean="0"/>
              <a:t>Figure 1: Encoding and Decoding as Prisoners Problem</a:t>
            </a:r>
          </a:p>
          <a:p>
            <a:r>
              <a:rPr lang="en-US" dirty="0" smtClean="0"/>
              <a:t>at quickly picking up the best attributes for encoding, as well as connecting dots (seemingly irrelevant</a:t>
            </a:r>
          </a:p>
          <a:p>
            <a:r>
              <a:rPr lang="en-US" dirty="0" smtClean="0"/>
              <a:t>attributes) for decoding.</a:t>
            </a:r>
          </a:p>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49</a:t>
            </a:fld>
            <a:endParaRPr lang="en-US"/>
          </a:p>
        </p:txBody>
      </p:sp>
    </p:spTree>
    <p:extLst>
      <p:ext uri="{BB962C8B-B14F-4D97-AF65-F5344CB8AC3E}">
        <p14:creationId xmlns:p14="http://schemas.microsoft.com/office/powerpoint/2010/main" val="2558231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defTabSz="914324" eaLnBrk="0" hangingPunct="0">
              <a:defRPr>
                <a:solidFill>
                  <a:schemeClr val="tx1"/>
                </a:solidFill>
                <a:latin typeface="Arial" pitchFamily="34" charset="0"/>
                <a:cs typeface="Arial" pitchFamily="34" charset="0"/>
              </a:defRPr>
            </a:lvl1pPr>
            <a:lvl2pPr marL="702632" indent="-270244" defTabSz="914324" eaLnBrk="0" hangingPunct="0">
              <a:defRPr>
                <a:solidFill>
                  <a:schemeClr val="tx1"/>
                </a:solidFill>
                <a:latin typeface="Arial" pitchFamily="34" charset="0"/>
                <a:cs typeface="Arial" pitchFamily="34" charset="0"/>
              </a:defRPr>
            </a:lvl2pPr>
            <a:lvl3pPr marL="1080975" indent="-216195" defTabSz="914324" eaLnBrk="0" hangingPunct="0">
              <a:defRPr>
                <a:solidFill>
                  <a:schemeClr val="tx1"/>
                </a:solidFill>
                <a:latin typeface="Arial" pitchFamily="34" charset="0"/>
                <a:cs typeface="Arial" pitchFamily="34" charset="0"/>
              </a:defRPr>
            </a:lvl3pPr>
            <a:lvl4pPr marL="1513363" indent="-216195" defTabSz="914324" eaLnBrk="0" hangingPunct="0">
              <a:defRPr>
                <a:solidFill>
                  <a:schemeClr val="tx1"/>
                </a:solidFill>
                <a:latin typeface="Arial" pitchFamily="34" charset="0"/>
                <a:cs typeface="Arial" pitchFamily="34" charset="0"/>
              </a:defRPr>
            </a:lvl4pPr>
            <a:lvl5pPr marL="1945754" indent="-216195" defTabSz="914324" eaLnBrk="0" hangingPunct="0">
              <a:defRPr>
                <a:solidFill>
                  <a:schemeClr val="tx1"/>
                </a:solidFill>
                <a:latin typeface="Arial" pitchFamily="34" charset="0"/>
                <a:cs typeface="Arial" pitchFamily="34" charset="0"/>
              </a:defRPr>
            </a:lvl5pPr>
            <a:lvl6pPr marL="2378143" indent="-216195" defTabSz="914324" eaLnBrk="0" fontAlgn="base" hangingPunct="0">
              <a:spcBef>
                <a:spcPct val="0"/>
              </a:spcBef>
              <a:spcAft>
                <a:spcPct val="0"/>
              </a:spcAft>
              <a:defRPr>
                <a:solidFill>
                  <a:schemeClr val="tx1"/>
                </a:solidFill>
                <a:latin typeface="Arial" pitchFamily="34" charset="0"/>
                <a:cs typeface="Arial" pitchFamily="34" charset="0"/>
              </a:defRPr>
            </a:lvl6pPr>
            <a:lvl7pPr marL="2810532" indent="-216195" defTabSz="914324" eaLnBrk="0" fontAlgn="base" hangingPunct="0">
              <a:spcBef>
                <a:spcPct val="0"/>
              </a:spcBef>
              <a:spcAft>
                <a:spcPct val="0"/>
              </a:spcAft>
              <a:defRPr>
                <a:solidFill>
                  <a:schemeClr val="tx1"/>
                </a:solidFill>
                <a:latin typeface="Arial" pitchFamily="34" charset="0"/>
                <a:cs typeface="Arial" pitchFamily="34" charset="0"/>
              </a:defRPr>
            </a:lvl7pPr>
            <a:lvl8pPr marL="3242922" indent="-216195" defTabSz="914324" eaLnBrk="0" fontAlgn="base" hangingPunct="0">
              <a:spcBef>
                <a:spcPct val="0"/>
              </a:spcBef>
              <a:spcAft>
                <a:spcPct val="0"/>
              </a:spcAft>
              <a:defRPr>
                <a:solidFill>
                  <a:schemeClr val="tx1"/>
                </a:solidFill>
                <a:latin typeface="Arial" pitchFamily="34" charset="0"/>
                <a:cs typeface="Arial" pitchFamily="34" charset="0"/>
              </a:defRPr>
            </a:lvl8pPr>
            <a:lvl9pPr marL="3675311" indent="-216195" defTabSz="91432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AEB1D6B-E664-4DFF-AFA1-4662030C5988}" type="slidenum">
              <a:rPr lang="en-US" smtClean="0">
                <a:solidFill>
                  <a:prstClr val="black"/>
                </a:solidFill>
              </a:rPr>
              <a:pPr eaLnBrk="1" hangingPunct="1"/>
              <a:t>50</a:t>
            </a:fld>
            <a:endParaRPr lang="en-US" smtClean="0">
              <a:solidFill>
                <a:prstClr val="black"/>
              </a:solidFill>
            </a:endParaRPr>
          </a:p>
        </p:txBody>
      </p:sp>
      <p:sp>
        <p:nvSpPr>
          <p:cNvPr id="115715" name="Rectangle 2"/>
          <p:cNvSpPr>
            <a:spLocks noGrp="1" noRot="1" noChangeAspect="1" noChangeArrowheads="1" noTextEdit="1"/>
          </p:cNvSpPr>
          <p:nvPr>
            <p:ph type="sldImg"/>
          </p:nvPr>
        </p:nvSpPr>
        <p:spPr>
          <a:xfrm>
            <a:off x="1143000" y="684213"/>
            <a:ext cx="4573588" cy="3429000"/>
          </a:xfrm>
          <a:ln/>
        </p:spPr>
      </p:sp>
      <p:sp>
        <p:nvSpPr>
          <p:cNvPr id="115716" name="Rectangle 3"/>
          <p:cNvSpPr>
            <a:spLocks noGrp="1" noChangeArrowheads="1"/>
          </p:cNvSpPr>
          <p:nvPr>
            <p:ph type="body" idx="1"/>
          </p:nvPr>
        </p:nvSpPr>
        <p:spPr>
          <a:noFill/>
        </p:spPr>
        <p:txBody>
          <a:bodyPr lIns="91408" tIns="45704" rIns="91408" bIns="45704"/>
          <a:lstStyle/>
          <a:p>
            <a:pPr eaLnBrk="1" hangingPunct="1"/>
            <a:r>
              <a:rPr lang="en-US" altLang="zh-CN" smtClean="0"/>
              <a:t>In order to further narrow down the target scope, we can use temporal correlation, the idea is the morph and target should have strong temporal correltaion across sources. E.g. here not thick highly correlates with its target boxilai.</a:t>
            </a:r>
          </a:p>
        </p:txBody>
      </p:sp>
    </p:spTree>
    <p:extLst>
      <p:ext uri="{BB962C8B-B14F-4D97-AF65-F5344CB8AC3E}">
        <p14:creationId xmlns:p14="http://schemas.microsoft.com/office/powerpoint/2010/main" val="2195347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14324" eaLnBrk="0" hangingPunct="0">
              <a:defRPr>
                <a:solidFill>
                  <a:schemeClr val="tx1"/>
                </a:solidFill>
                <a:latin typeface="Arial" pitchFamily="34" charset="0"/>
                <a:cs typeface="Arial" pitchFamily="34" charset="0"/>
              </a:defRPr>
            </a:lvl1pPr>
            <a:lvl2pPr marL="702632" indent="-270244" defTabSz="914324" eaLnBrk="0" hangingPunct="0">
              <a:defRPr>
                <a:solidFill>
                  <a:schemeClr val="tx1"/>
                </a:solidFill>
                <a:latin typeface="Arial" pitchFamily="34" charset="0"/>
                <a:cs typeface="Arial" pitchFamily="34" charset="0"/>
              </a:defRPr>
            </a:lvl2pPr>
            <a:lvl3pPr marL="1080975" indent="-216195" defTabSz="914324" eaLnBrk="0" hangingPunct="0">
              <a:defRPr>
                <a:solidFill>
                  <a:schemeClr val="tx1"/>
                </a:solidFill>
                <a:latin typeface="Arial" pitchFamily="34" charset="0"/>
                <a:cs typeface="Arial" pitchFamily="34" charset="0"/>
              </a:defRPr>
            </a:lvl3pPr>
            <a:lvl4pPr marL="1513363" indent="-216195" defTabSz="914324" eaLnBrk="0" hangingPunct="0">
              <a:defRPr>
                <a:solidFill>
                  <a:schemeClr val="tx1"/>
                </a:solidFill>
                <a:latin typeface="Arial" pitchFamily="34" charset="0"/>
                <a:cs typeface="Arial" pitchFamily="34" charset="0"/>
              </a:defRPr>
            </a:lvl4pPr>
            <a:lvl5pPr marL="1945754" indent="-216195" defTabSz="914324" eaLnBrk="0" hangingPunct="0">
              <a:defRPr>
                <a:solidFill>
                  <a:schemeClr val="tx1"/>
                </a:solidFill>
                <a:latin typeface="Arial" pitchFamily="34" charset="0"/>
                <a:cs typeface="Arial" pitchFamily="34" charset="0"/>
              </a:defRPr>
            </a:lvl5pPr>
            <a:lvl6pPr marL="2378143" indent="-216195" defTabSz="914324" eaLnBrk="0" fontAlgn="base" hangingPunct="0">
              <a:spcBef>
                <a:spcPct val="0"/>
              </a:spcBef>
              <a:spcAft>
                <a:spcPct val="0"/>
              </a:spcAft>
              <a:defRPr>
                <a:solidFill>
                  <a:schemeClr val="tx1"/>
                </a:solidFill>
                <a:latin typeface="Arial" pitchFamily="34" charset="0"/>
                <a:cs typeface="Arial" pitchFamily="34" charset="0"/>
              </a:defRPr>
            </a:lvl6pPr>
            <a:lvl7pPr marL="2810532" indent="-216195" defTabSz="914324" eaLnBrk="0" fontAlgn="base" hangingPunct="0">
              <a:spcBef>
                <a:spcPct val="0"/>
              </a:spcBef>
              <a:spcAft>
                <a:spcPct val="0"/>
              </a:spcAft>
              <a:defRPr>
                <a:solidFill>
                  <a:schemeClr val="tx1"/>
                </a:solidFill>
                <a:latin typeface="Arial" pitchFamily="34" charset="0"/>
                <a:cs typeface="Arial" pitchFamily="34" charset="0"/>
              </a:defRPr>
            </a:lvl7pPr>
            <a:lvl8pPr marL="3242922" indent="-216195" defTabSz="914324" eaLnBrk="0" fontAlgn="base" hangingPunct="0">
              <a:spcBef>
                <a:spcPct val="0"/>
              </a:spcBef>
              <a:spcAft>
                <a:spcPct val="0"/>
              </a:spcAft>
              <a:defRPr>
                <a:solidFill>
                  <a:schemeClr val="tx1"/>
                </a:solidFill>
                <a:latin typeface="Arial" pitchFamily="34" charset="0"/>
                <a:cs typeface="Arial" pitchFamily="34" charset="0"/>
              </a:defRPr>
            </a:lvl8pPr>
            <a:lvl9pPr marL="3675311" indent="-216195" defTabSz="91432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F9ACF86-1FF2-4AE7-ABD4-8000E4519FD2}" type="slidenum">
              <a:rPr lang="en-US" smtClean="0">
                <a:solidFill>
                  <a:prstClr val="black"/>
                </a:solidFill>
              </a:rPr>
              <a:pPr eaLnBrk="1" hangingPunct="1"/>
              <a:t>51</a:t>
            </a:fld>
            <a:endParaRPr lang="en-US" smtClean="0">
              <a:solidFill>
                <a:prstClr val="black"/>
              </a:solidFill>
            </a:endParaRPr>
          </a:p>
        </p:txBody>
      </p:sp>
      <p:sp>
        <p:nvSpPr>
          <p:cNvPr id="116739" name="Rectangle 2"/>
          <p:cNvSpPr>
            <a:spLocks noGrp="1" noRot="1" noChangeAspect="1" noChangeArrowheads="1" noTextEdit="1"/>
          </p:cNvSpPr>
          <p:nvPr>
            <p:ph type="sldImg"/>
          </p:nvPr>
        </p:nvSpPr>
        <p:spPr>
          <a:xfrm>
            <a:off x="1143000" y="684213"/>
            <a:ext cx="4573588" cy="3429000"/>
          </a:xfrm>
          <a:ln/>
        </p:spPr>
      </p:sp>
      <p:sp>
        <p:nvSpPr>
          <p:cNvPr id="116740" name="Rectangle 3"/>
          <p:cNvSpPr>
            <a:spLocks noGrp="1" noChangeArrowheads="1"/>
          </p:cNvSpPr>
          <p:nvPr>
            <p:ph type="body" idx="1"/>
          </p:nvPr>
        </p:nvSpPr>
        <p:spPr>
          <a:noFill/>
        </p:spPr>
        <p:txBody>
          <a:bodyPr lIns="91408" tIns="45704" rIns="91408" bIns="45704"/>
          <a:lstStyle/>
          <a:p>
            <a:pPr eaLnBrk="1" hangingPunct="1"/>
            <a:r>
              <a:rPr lang="en-US" altLang="zh-CN" smtClean="0"/>
              <a:t>We can also explore social media by checking whether the users posted the morph and the target candidate have close social correlation. The social distance can be computed from explicit social networks, but it can be also inferred by checking the content similarity of the message the users posted. By checking the temporal and social corelations, we can reduce the number of candidates into 1%, but keep the correct targets in the pool.</a:t>
            </a:r>
          </a:p>
        </p:txBody>
      </p:sp>
    </p:spTree>
    <p:extLst>
      <p:ext uri="{BB962C8B-B14F-4D97-AF65-F5344CB8AC3E}">
        <p14:creationId xmlns:p14="http://schemas.microsoft.com/office/powerpoint/2010/main" val="1455609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14324" eaLnBrk="0" hangingPunct="0">
              <a:defRPr>
                <a:solidFill>
                  <a:schemeClr val="tx1"/>
                </a:solidFill>
                <a:latin typeface="Arial" pitchFamily="34" charset="0"/>
                <a:cs typeface="Arial" pitchFamily="34" charset="0"/>
              </a:defRPr>
            </a:lvl1pPr>
            <a:lvl2pPr marL="702632" indent="-270244" defTabSz="914324" eaLnBrk="0" hangingPunct="0">
              <a:defRPr>
                <a:solidFill>
                  <a:schemeClr val="tx1"/>
                </a:solidFill>
                <a:latin typeface="Arial" pitchFamily="34" charset="0"/>
                <a:cs typeface="Arial" pitchFamily="34" charset="0"/>
              </a:defRPr>
            </a:lvl2pPr>
            <a:lvl3pPr marL="1080975" indent="-216195" defTabSz="914324" eaLnBrk="0" hangingPunct="0">
              <a:defRPr>
                <a:solidFill>
                  <a:schemeClr val="tx1"/>
                </a:solidFill>
                <a:latin typeface="Arial" pitchFamily="34" charset="0"/>
                <a:cs typeface="Arial" pitchFamily="34" charset="0"/>
              </a:defRPr>
            </a:lvl3pPr>
            <a:lvl4pPr marL="1513363" indent="-216195" defTabSz="914324" eaLnBrk="0" hangingPunct="0">
              <a:defRPr>
                <a:solidFill>
                  <a:schemeClr val="tx1"/>
                </a:solidFill>
                <a:latin typeface="Arial" pitchFamily="34" charset="0"/>
                <a:cs typeface="Arial" pitchFamily="34" charset="0"/>
              </a:defRPr>
            </a:lvl4pPr>
            <a:lvl5pPr marL="1945754" indent="-216195" defTabSz="914324" eaLnBrk="0" hangingPunct="0">
              <a:defRPr>
                <a:solidFill>
                  <a:schemeClr val="tx1"/>
                </a:solidFill>
                <a:latin typeface="Arial" pitchFamily="34" charset="0"/>
                <a:cs typeface="Arial" pitchFamily="34" charset="0"/>
              </a:defRPr>
            </a:lvl5pPr>
            <a:lvl6pPr marL="2378143" indent="-216195" defTabSz="914324" eaLnBrk="0" fontAlgn="base" hangingPunct="0">
              <a:spcBef>
                <a:spcPct val="0"/>
              </a:spcBef>
              <a:spcAft>
                <a:spcPct val="0"/>
              </a:spcAft>
              <a:defRPr>
                <a:solidFill>
                  <a:schemeClr val="tx1"/>
                </a:solidFill>
                <a:latin typeface="Arial" pitchFamily="34" charset="0"/>
                <a:cs typeface="Arial" pitchFamily="34" charset="0"/>
              </a:defRPr>
            </a:lvl6pPr>
            <a:lvl7pPr marL="2810532" indent="-216195" defTabSz="914324" eaLnBrk="0" fontAlgn="base" hangingPunct="0">
              <a:spcBef>
                <a:spcPct val="0"/>
              </a:spcBef>
              <a:spcAft>
                <a:spcPct val="0"/>
              </a:spcAft>
              <a:defRPr>
                <a:solidFill>
                  <a:schemeClr val="tx1"/>
                </a:solidFill>
                <a:latin typeface="Arial" pitchFamily="34" charset="0"/>
                <a:cs typeface="Arial" pitchFamily="34" charset="0"/>
              </a:defRPr>
            </a:lvl7pPr>
            <a:lvl8pPr marL="3242922" indent="-216195" defTabSz="914324" eaLnBrk="0" fontAlgn="base" hangingPunct="0">
              <a:spcBef>
                <a:spcPct val="0"/>
              </a:spcBef>
              <a:spcAft>
                <a:spcPct val="0"/>
              </a:spcAft>
              <a:defRPr>
                <a:solidFill>
                  <a:schemeClr val="tx1"/>
                </a:solidFill>
                <a:latin typeface="Arial" pitchFamily="34" charset="0"/>
                <a:cs typeface="Arial" pitchFamily="34" charset="0"/>
              </a:defRPr>
            </a:lvl8pPr>
            <a:lvl9pPr marL="3675311" indent="-216195" defTabSz="91432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7A7DE46-019E-4C8C-92C4-FEF6994C8FC7}" type="slidenum">
              <a:rPr lang="en-US" smtClean="0">
                <a:solidFill>
                  <a:prstClr val="black"/>
                </a:solidFill>
              </a:rPr>
              <a:pPr eaLnBrk="1" hangingPunct="1"/>
              <a:t>52</a:t>
            </a:fld>
            <a:endParaRPr lang="en-US" smtClean="0">
              <a:solidFill>
                <a:prstClr val="black"/>
              </a:solidFill>
            </a:endParaRPr>
          </a:p>
        </p:txBody>
      </p:sp>
      <p:sp>
        <p:nvSpPr>
          <p:cNvPr id="118787" name="Rectangle 2"/>
          <p:cNvSpPr>
            <a:spLocks noGrp="1" noRot="1" noChangeAspect="1" noChangeArrowheads="1" noTextEdit="1"/>
          </p:cNvSpPr>
          <p:nvPr>
            <p:ph type="sldImg"/>
          </p:nvPr>
        </p:nvSpPr>
        <p:spPr>
          <a:xfrm>
            <a:off x="1143000" y="684213"/>
            <a:ext cx="4573588" cy="3429000"/>
          </a:xfrm>
          <a:ln/>
        </p:spPr>
      </p:sp>
      <p:sp>
        <p:nvSpPr>
          <p:cNvPr id="118788" name="Rectangle 3"/>
          <p:cNvSpPr>
            <a:spLocks noGrp="1" noChangeArrowheads="1"/>
          </p:cNvSpPr>
          <p:nvPr>
            <p:ph type="body" idx="1"/>
          </p:nvPr>
        </p:nvSpPr>
        <p:spPr>
          <a:noFill/>
        </p:spPr>
        <p:txBody>
          <a:bodyPr lIns="91408" tIns="45704" rIns="91408" bIns="45704"/>
          <a:lstStyle/>
          <a:p>
            <a:pPr eaLnBrk="1" hangingPunct="1"/>
            <a:r>
              <a:rPr lang="en-US" altLang="zh-CN" smtClean="0"/>
              <a:t>So that means, in most cases, the morphs are about some ongoing hot topics.  So we can find the candidate targets in other sources which are not under censorship. E.g. english twitter or news. E.g. we can see the morphs have corresponding targets in other genres. Blind man refers to chen guangcheng, etc.</a:t>
            </a:r>
          </a:p>
        </p:txBody>
      </p:sp>
    </p:spTree>
    <p:extLst>
      <p:ext uri="{BB962C8B-B14F-4D97-AF65-F5344CB8AC3E}">
        <p14:creationId xmlns:p14="http://schemas.microsoft.com/office/powerpoint/2010/main" val="700109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14324" eaLnBrk="0" hangingPunct="0">
              <a:defRPr>
                <a:solidFill>
                  <a:schemeClr val="tx1"/>
                </a:solidFill>
                <a:latin typeface="Arial" pitchFamily="34" charset="0"/>
                <a:cs typeface="Arial" pitchFamily="34" charset="0"/>
              </a:defRPr>
            </a:lvl1pPr>
            <a:lvl2pPr marL="702632" indent="-270244" defTabSz="914324" eaLnBrk="0" hangingPunct="0">
              <a:defRPr>
                <a:solidFill>
                  <a:schemeClr val="tx1"/>
                </a:solidFill>
                <a:latin typeface="Arial" pitchFamily="34" charset="0"/>
                <a:cs typeface="Arial" pitchFamily="34" charset="0"/>
              </a:defRPr>
            </a:lvl2pPr>
            <a:lvl3pPr marL="1080975" indent="-216195" defTabSz="914324" eaLnBrk="0" hangingPunct="0">
              <a:defRPr>
                <a:solidFill>
                  <a:schemeClr val="tx1"/>
                </a:solidFill>
                <a:latin typeface="Arial" pitchFamily="34" charset="0"/>
                <a:cs typeface="Arial" pitchFamily="34" charset="0"/>
              </a:defRPr>
            </a:lvl3pPr>
            <a:lvl4pPr marL="1513363" indent="-216195" defTabSz="914324" eaLnBrk="0" hangingPunct="0">
              <a:defRPr>
                <a:solidFill>
                  <a:schemeClr val="tx1"/>
                </a:solidFill>
                <a:latin typeface="Arial" pitchFamily="34" charset="0"/>
                <a:cs typeface="Arial" pitchFamily="34" charset="0"/>
              </a:defRPr>
            </a:lvl4pPr>
            <a:lvl5pPr marL="1945754" indent="-216195" defTabSz="914324" eaLnBrk="0" hangingPunct="0">
              <a:defRPr>
                <a:solidFill>
                  <a:schemeClr val="tx1"/>
                </a:solidFill>
                <a:latin typeface="Arial" pitchFamily="34" charset="0"/>
                <a:cs typeface="Arial" pitchFamily="34" charset="0"/>
              </a:defRPr>
            </a:lvl5pPr>
            <a:lvl6pPr marL="2378143" indent="-216195" defTabSz="914324" eaLnBrk="0" fontAlgn="base" hangingPunct="0">
              <a:spcBef>
                <a:spcPct val="0"/>
              </a:spcBef>
              <a:spcAft>
                <a:spcPct val="0"/>
              </a:spcAft>
              <a:defRPr>
                <a:solidFill>
                  <a:schemeClr val="tx1"/>
                </a:solidFill>
                <a:latin typeface="Arial" pitchFamily="34" charset="0"/>
                <a:cs typeface="Arial" pitchFamily="34" charset="0"/>
              </a:defRPr>
            </a:lvl6pPr>
            <a:lvl7pPr marL="2810532" indent="-216195" defTabSz="914324" eaLnBrk="0" fontAlgn="base" hangingPunct="0">
              <a:spcBef>
                <a:spcPct val="0"/>
              </a:spcBef>
              <a:spcAft>
                <a:spcPct val="0"/>
              </a:spcAft>
              <a:defRPr>
                <a:solidFill>
                  <a:schemeClr val="tx1"/>
                </a:solidFill>
                <a:latin typeface="Arial" pitchFamily="34" charset="0"/>
                <a:cs typeface="Arial" pitchFamily="34" charset="0"/>
              </a:defRPr>
            </a:lvl7pPr>
            <a:lvl8pPr marL="3242922" indent="-216195" defTabSz="914324" eaLnBrk="0" fontAlgn="base" hangingPunct="0">
              <a:spcBef>
                <a:spcPct val="0"/>
              </a:spcBef>
              <a:spcAft>
                <a:spcPct val="0"/>
              </a:spcAft>
              <a:defRPr>
                <a:solidFill>
                  <a:schemeClr val="tx1"/>
                </a:solidFill>
                <a:latin typeface="Arial" pitchFamily="34" charset="0"/>
                <a:cs typeface="Arial" pitchFamily="34" charset="0"/>
              </a:defRPr>
            </a:lvl8pPr>
            <a:lvl9pPr marL="3675311" indent="-216195" defTabSz="91432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2C70841-0F5D-47F8-9DF1-3327C435DCE7}" type="slidenum">
              <a:rPr lang="en-US" smtClean="0">
                <a:solidFill>
                  <a:prstClr val="black"/>
                </a:solidFill>
              </a:rPr>
              <a:pPr eaLnBrk="1" hangingPunct="1"/>
              <a:t>53</a:t>
            </a:fld>
            <a:endParaRPr lang="en-US" smtClean="0">
              <a:solidFill>
                <a:prstClr val="black"/>
              </a:solidFill>
            </a:endParaRPr>
          </a:p>
        </p:txBody>
      </p:sp>
      <p:sp>
        <p:nvSpPr>
          <p:cNvPr id="119811" name="Rectangle 2"/>
          <p:cNvSpPr>
            <a:spLocks noGrp="1" noRot="1" noChangeAspect="1" noChangeArrowheads="1" noTextEdit="1"/>
          </p:cNvSpPr>
          <p:nvPr>
            <p:ph type="sldImg"/>
          </p:nvPr>
        </p:nvSpPr>
        <p:spPr>
          <a:xfrm>
            <a:off x="1143000" y="684213"/>
            <a:ext cx="4573588" cy="3429000"/>
          </a:xfrm>
          <a:ln/>
        </p:spPr>
      </p:sp>
      <p:sp>
        <p:nvSpPr>
          <p:cNvPr id="119812" name="Rectangle 3"/>
          <p:cNvSpPr>
            <a:spLocks noGrp="1" noChangeArrowheads="1"/>
          </p:cNvSpPr>
          <p:nvPr>
            <p:ph type="body" idx="1"/>
          </p:nvPr>
        </p:nvSpPr>
        <p:spPr>
          <a:noFill/>
        </p:spPr>
        <p:txBody>
          <a:bodyPr lIns="91408" tIns="45704" rIns="91408" bIns="45704"/>
          <a:lstStyle/>
          <a:p>
            <a:pPr eaLnBrk="1" hangingPunct="1"/>
            <a:r>
              <a:rPr lang="en-US" altLang="zh-CN" sz="900"/>
              <a:t>Now we can compute the similarity  between the morph and each target candidate. We try to use the meta-path idea, but we extract the labels of the links using all kinds of NLP techniques, such as semantic relations, events, sentimen, semantic role, dependency relation, etc. e.g. the morph peace west king can be connected to its target boxilai by multiple paths.</a:t>
            </a:r>
          </a:p>
          <a:p>
            <a:pPr eaLnBrk="1" hangingPunct="1"/>
            <a:endParaRPr lang="en-US" altLang="zh-CN" sz="900"/>
          </a:p>
          <a:p>
            <a:pPr eaLnBrk="1" hangingPunct="1"/>
            <a:r>
              <a:rPr lang="en-US" altLang="zh-CN" sz="900"/>
              <a:t>Semantic Feature: content analysis may provide additional evidence beyond surface feature</a:t>
            </a:r>
            <a:endParaRPr lang="zh-CN" altLang="en-US" sz="900"/>
          </a:p>
        </p:txBody>
      </p:sp>
    </p:spTree>
    <p:extLst>
      <p:ext uri="{BB962C8B-B14F-4D97-AF65-F5344CB8AC3E}">
        <p14:creationId xmlns:p14="http://schemas.microsoft.com/office/powerpoint/2010/main" val="2668695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easy to remember. For example, </a:t>
            </a:r>
            <a:r>
              <a:rPr lang="en-US" dirty="0" err="1" smtClean="0"/>
              <a:t>Kimchi</a:t>
            </a:r>
            <a:r>
              <a:rPr lang="en-US" dirty="0" smtClean="0"/>
              <a:t> Country is a good code name for</a:t>
            </a:r>
          </a:p>
          <a:p>
            <a:r>
              <a:rPr lang="en-US" dirty="0" smtClean="0"/>
              <a:t>South Korea. Terror code words often use the names of fruits and vegetables for weapons of similar</a:t>
            </a:r>
          </a:p>
          <a:p>
            <a:r>
              <a:rPr lang="en-US" dirty="0" smtClean="0"/>
              <a:t>shapes. (Lin et al., 2015) ranked the attributes in a typical human created knowledge base based on how</a:t>
            </a:r>
          </a:p>
          <a:p>
            <a:r>
              <a:rPr lang="en-US" dirty="0" smtClean="0"/>
              <a:t>well each attribute can distinguish entities. The top ranked ones include a person’s social security number</a:t>
            </a:r>
          </a:p>
          <a:p>
            <a:r>
              <a:rPr lang="en-US" dirty="0" smtClean="0"/>
              <a:t>or an organization’s website. However, such attributes will be easily caught by an automatic decoder. </a:t>
            </a:r>
          </a:p>
          <a:p>
            <a:endParaRPr lang="en-US" dirty="0" smtClean="0"/>
          </a:p>
          <a:p>
            <a:r>
              <a:rPr lang="en-US" dirty="0" smtClean="0"/>
              <a:t>XXX put in two videos</a:t>
            </a:r>
          </a:p>
          <a:p>
            <a:r>
              <a:rPr lang="en-US" dirty="0" smtClean="0"/>
              <a:t>Many interesting challenges remain to be explored for effective </a:t>
            </a:r>
            <a:r>
              <a:rPr lang="en-US" dirty="0" err="1" smtClean="0"/>
              <a:t>crezative</a:t>
            </a:r>
            <a:r>
              <a:rPr lang="en-US" dirty="0" smtClean="0"/>
              <a:t> language encoding.</a:t>
            </a:r>
          </a:p>
          <a:p>
            <a:r>
              <a:rPr lang="en-US" dirty="0" smtClean="0"/>
              <a:t>Prisoners Problem: The first basic goal is to make sure the target human receiver (e.g., Bob in Figure 1)</a:t>
            </a:r>
          </a:p>
          <a:p>
            <a:r>
              <a:rPr lang="en-US" dirty="0" smtClean="0"/>
              <a:t>can successfully receive and decode the code words from the sender (Alice) by passing the censor (Willie).</a:t>
            </a:r>
          </a:p>
          <a:p>
            <a:r>
              <a:rPr lang="en-US" dirty="0" smtClean="0"/>
              <a:t>Creative language is used to communicate confidential information without encryption. Shannon’s maxim</a:t>
            </a:r>
          </a:p>
          <a:p>
            <a:r>
              <a:rPr lang="en-US" dirty="0" smtClean="0"/>
              <a:t>“the enemy knows the system” does not always hold. There is usually no chance for the sender and the</a:t>
            </a:r>
          </a:p>
          <a:p>
            <a:r>
              <a:rPr lang="en-US" dirty="0" smtClean="0"/>
              <a:t>potential recipient to agree on a common code-book or secret key in advance. A smart encoder should</a:t>
            </a:r>
          </a:p>
          <a:p>
            <a:r>
              <a:rPr lang="en-US" dirty="0" smtClean="0"/>
              <a:t>go far beyond surface changes on spellings or pronunciations. It must be on-topic, containing clues for a</a:t>
            </a:r>
          </a:p>
          <a:p>
            <a:r>
              <a:rPr lang="en-US" dirty="0" smtClean="0"/>
              <a:t>human receiver to understand without specialized background knowledge.</a:t>
            </a:r>
          </a:p>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56</a:t>
            </a:fld>
            <a:endParaRPr lang="en-US"/>
          </a:p>
        </p:txBody>
      </p:sp>
    </p:spTree>
    <p:extLst>
      <p:ext uri="{BB962C8B-B14F-4D97-AF65-F5344CB8AC3E}">
        <p14:creationId xmlns:p14="http://schemas.microsoft.com/office/powerpoint/2010/main" val="4109979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This</a:t>
            </a:r>
            <a:r>
              <a:rPr lang="zh-CN" altLang="en-US" dirty="0" smtClean="0"/>
              <a:t> </a:t>
            </a:r>
            <a:r>
              <a:rPr lang="en-US" altLang="zh-CN" dirty="0" smtClean="0"/>
              <a:t>is</a:t>
            </a:r>
            <a:r>
              <a:rPr lang="zh-CN" altLang="en-US" dirty="0" smtClean="0"/>
              <a:t> </a:t>
            </a:r>
            <a:r>
              <a:rPr lang="zh-CN" altLang="zh-CN" dirty="0" smtClean="0"/>
              <a:t>a</a:t>
            </a:r>
            <a:r>
              <a:rPr lang="en-US" altLang="zh-CN" dirty="0" err="1" smtClean="0"/>
              <a:t>lso</a:t>
            </a:r>
            <a:r>
              <a:rPr lang="zh-CN" altLang="en-US" dirty="0" smtClean="0"/>
              <a:t> </a:t>
            </a:r>
            <a:r>
              <a:rPr lang="en-US" altLang="zh-CN" dirty="0" smtClean="0"/>
              <a:t>a</a:t>
            </a:r>
            <a:r>
              <a:rPr lang="zh-CN" altLang="en-US" dirty="0" smtClean="0"/>
              <a:t> </a:t>
            </a:r>
            <a:r>
              <a:rPr lang="en-US" altLang="zh-CN" dirty="0" smtClean="0"/>
              <a:t>very</a:t>
            </a:r>
            <a:r>
              <a:rPr lang="zh-CN" altLang="en-US" dirty="0" smtClean="0"/>
              <a:t> </a:t>
            </a:r>
            <a:r>
              <a:rPr lang="zh-CN" altLang="zh-CN" dirty="0" smtClean="0"/>
              <a:t>i</a:t>
            </a:r>
            <a:r>
              <a:rPr lang="en-US" altLang="zh-CN" dirty="0" err="1" smtClean="0"/>
              <a:t>nteresting</a:t>
            </a:r>
            <a:r>
              <a:rPr lang="zh-CN" altLang="en-US" dirty="0" smtClean="0"/>
              <a:t> </a:t>
            </a:r>
            <a:r>
              <a:rPr lang="en-US" altLang="zh-CN" dirty="0" smtClean="0"/>
              <a:t>category.</a:t>
            </a:r>
            <a:r>
              <a:rPr lang="zh-CN" altLang="en-US" dirty="0" smtClean="0"/>
              <a:t> </a:t>
            </a:r>
            <a:r>
              <a:rPr lang="zh-CN" altLang="zh-CN" dirty="0" smtClean="0"/>
              <a:t>M</a:t>
            </a:r>
            <a:r>
              <a:rPr lang="en-US" altLang="zh-CN" dirty="0" err="1" smtClean="0"/>
              <a:t>orph</a:t>
            </a:r>
            <a:r>
              <a:rPr lang="zh-CN" altLang="en-US" dirty="0" smtClean="0"/>
              <a:t> </a:t>
            </a:r>
            <a:r>
              <a:rPr lang="zh-CN" altLang="zh-CN" dirty="0" smtClean="0"/>
              <a:t>c</a:t>
            </a:r>
            <a:r>
              <a:rPr lang="en-US" altLang="zh-CN" dirty="0" err="1" smtClean="0"/>
              <a:t>ould</a:t>
            </a:r>
            <a:r>
              <a:rPr lang="zh-CN" altLang="en-US" dirty="0" smtClean="0"/>
              <a:t> </a:t>
            </a:r>
            <a:r>
              <a:rPr lang="en-US" altLang="zh-CN" dirty="0" smtClean="0"/>
              <a:t>be</a:t>
            </a:r>
            <a:r>
              <a:rPr lang="zh-CN" altLang="en-US" dirty="0" smtClean="0"/>
              <a:t> </a:t>
            </a:r>
            <a:r>
              <a:rPr lang="en-US" altLang="zh-CN" dirty="0" smtClean="0"/>
              <a:t>created</a:t>
            </a:r>
            <a:r>
              <a:rPr lang="zh-CN" altLang="en-US" dirty="0" smtClean="0"/>
              <a:t> </a:t>
            </a:r>
            <a:r>
              <a:rPr lang="en-US" altLang="zh-CN" dirty="0" smtClean="0"/>
              <a:t>either</a:t>
            </a:r>
            <a:r>
              <a:rPr lang="zh-CN" altLang="en-US" dirty="0" smtClean="0"/>
              <a:t> </a:t>
            </a:r>
            <a:r>
              <a:rPr lang="zh-CN" altLang="zh-CN" dirty="0" smtClean="0"/>
              <a:t>f</a:t>
            </a:r>
            <a:r>
              <a:rPr lang="en-US" altLang="zh-CN" dirty="0" smtClean="0"/>
              <a:t>rom</a:t>
            </a:r>
            <a:r>
              <a:rPr lang="zh-CN" altLang="en-US" dirty="0" smtClean="0"/>
              <a:t> </a:t>
            </a:r>
            <a:r>
              <a:rPr lang="zh-CN" altLang="zh-CN" dirty="0" smtClean="0"/>
              <a:t>a</a:t>
            </a:r>
            <a:r>
              <a:rPr lang="zh-CN" altLang="en-US" dirty="0" smtClean="0"/>
              <a:t> </a:t>
            </a:r>
            <a:r>
              <a:rPr lang="en-US" altLang="zh-CN" dirty="0" smtClean="0"/>
              <a:t>story</a:t>
            </a:r>
            <a:r>
              <a:rPr lang="zh-CN" altLang="en-US" dirty="0" smtClean="0"/>
              <a:t> </a:t>
            </a:r>
            <a:r>
              <a:rPr lang="en-US" altLang="zh-CN" dirty="0" smtClean="0"/>
              <a:t>or</a:t>
            </a:r>
            <a:r>
              <a:rPr lang="zh-CN" altLang="en-US" dirty="0" smtClean="0"/>
              <a:t> </a:t>
            </a:r>
            <a:r>
              <a:rPr lang="en-US" altLang="zh-CN" dirty="0" smtClean="0"/>
              <a:t>entity’s</a:t>
            </a:r>
            <a:r>
              <a:rPr lang="zh-CN" altLang="en-US" dirty="0" smtClean="0"/>
              <a:t> </a:t>
            </a:r>
            <a:r>
              <a:rPr lang="en-US" altLang="zh-CN" dirty="0" smtClean="0"/>
              <a:t>public</a:t>
            </a:r>
            <a:r>
              <a:rPr lang="zh-CN" altLang="en-US" dirty="0" smtClean="0"/>
              <a:t> </a:t>
            </a:r>
            <a:r>
              <a:rPr lang="en-US" altLang="zh-CN" dirty="0" smtClean="0"/>
              <a:t>reputation</a:t>
            </a:r>
            <a:r>
              <a:rPr lang="zh-CN" altLang="en-US" dirty="0" smtClean="0"/>
              <a:t> </a:t>
            </a:r>
            <a:r>
              <a:rPr lang="zh-CN" altLang="zh-CN" dirty="0" smtClean="0"/>
              <a:t>a</a:t>
            </a:r>
            <a:r>
              <a:rPr lang="en-US" altLang="zh-CN" dirty="0" err="1" smtClean="0"/>
              <a:t>nd</a:t>
            </a:r>
            <a:r>
              <a:rPr lang="zh-CN" altLang="en-US" dirty="0" smtClean="0"/>
              <a:t> </a:t>
            </a:r>
            <a:r>
              <a:rPr lang="en-US" altLang="zh-CN" dirty="0" smtClean="0"/>
              <a:t>perception.</a:t>
            </a:r>
            <a:r>
              <a:rPr lang="zh-CN" altLang="en-US" dirty="0" smtClean="0"/>
              <a:t> </a:t>
            </a:r>
            <a:r>
              <a:rPr lang="zh-CN" altLang="zh-CN" dirty="0" smtClean="0"/>
              <a:t>S</a:t>
            </a:r>
            <a:r>
              <a:rPr lang="en-US" altLang="zh-CN" dirty="0" err="1" smtClean="0"/>
              <a:t>uarez</a:t>
            </a:r>
            <a:r>
              <a:rPr lang="zh-CN" altLang="en-US" dirty="0" smtClean="0"/>
              <a:t> </a:t>
            </a:r>
            <a:r>
              <a:rPr lang="en-US" altLang="zh-CN" dirty="0" smtClean="0"/>
              <a:t>is</a:t>
            </a:r>
            <a:r>
              <a:rPr lang="zh-CN" altLang="en-US" dirty="0" smtClean="0"/>
              <a:t> </a:t>
            </a:r>
            <a:r>
              <a:rPr lang="en-US" altLang="zh-CN" dirty="0" smtClean="0"/>
              <a:t>a</a:t>
            </a:r>
            <a:r>
              <a:rPr lang="zh-CN" altLang="en-US" dirty="0" smtClean="0"/>
              <a:t> </a:t>
            </a:r>
            <a:r>
              <a:rPr lang="en-US" altLang="zh-CN" dirty="0" smtClean="0"/>
              <a:t>forward</a:t>
            </a:r>
            <a:r>
              <a:rPr lang="zh-CN" altLang="en-US" dirty="0" smtClean="0"/>
              <a:t> </a:t>
            </a:r>
            <a:r>
              <a:rPr lang="en-US" altLang="zh-CN" dirty="0" smtClean="0"/>
              <a:t>in</a:t>
            </a:r>
            <a:r>
              <a:rPr lang="zh-CN" altLang="en-US" dirty="0" smtClean="0"/>
              <a:t> </a:t>
            </a:r>
            <a:r>
              <a:rPr lang="en-US" altLang="zh-CN" dirty="0" smtClean="0"/>
              <a:t>Uruguay.</a:t>
            </a:r>
            <a:r>
              <a:rPr lang="zh-CN" altLang="en-US" dirty="0" smtClean="0"/>
              <a:t> </a:t>
            </a:r>
            <a:r>
              <a:rPr lang="zh-CN" altLang="zh-CN" dirty="0" smtClean="0"/>
              <a:t>B</a:t>
            </a:r>
            <a:r>
              <a:rPr lang="en-US" altLang="zh-CN" dirty="0" smtClean="0"/>
              <a:t>y</a:t>
            </a:r>
            <a:r>
              <a:rPr lang="zh-CN" altLang="en-US" dirty="0" smtClean="0"/>
              <a:t> </a:t>
            </a:r>
            <a:r>
              <a:rPr lang="en-US" altLang="zh-CN" dirty="0" smtClean="0"/>
              <a:t>using</a:t>
            </a:r>
            <a:r>
              <a:rPr lang="zh-CN" altLang="en-US" dirty="0" smtClean="0"/>
              <a:t> </a:t>
            </a:r>
            <a:r>
              <a:rPr lang="en-US" altLang="zh-CN" dirty="0" smtClean="0"/>
              <a:t>weapon</a:t>
            </a:r>
            <a:r>
              <a:rPr lang="zh-CN" altLang="en-US" dirty="0" smtClean="0"/>
              <a:t> </a:t>
            </a:r>
            <a:r>
              <a:rPr lang="en-US" altLang="zh-CN" dirty="0" smtClean="0"/>
              <a:t>of</a:t>
            </a:r>
            <a:r>
              <a:rPr lang="zh-CN" altLang="en-US" dirty="0" smtClean="0"/>
              <a:t> </a:t>
            </a:r>
            <a:r>
              <a:rPr lang="en-US" altLang="zh-CN" dirty="0" smtClean="0"/>
              <a:t>mass</a:t>
            </a:r>
            <a:r>
              <a:rPr lang="zh-CN" altLang="en-US" dirty="0" smtClean="0"/>
              <a:t> </a:t>
            </a:r>
            <a:r>
              <a:rPr lang="en-US" altLang="zh-CN" dirty="0" smtClean="0"/>
              <a:t>destruction,</a:t>
            </a:r>
            <a:r>
              <a:rPr lang="zh-CN" altLang="en-US" dirty="0" smtClean="0"/>
              <a:t> </a:t>
            </a:r>
            <a:r>
              <a:rPr lang="en-US" altLang="zh-CN" dirty="0" smtClean="0"/>
              <a:t>his</a:t>
            </a:r>
            <a:r>
              <a:rPr lang="zh-CN" altLang="en-US" dirty="0" smtClean="0"/>
              <a:t> </a:t>
            </a:r>
            <a:r>
              <a:rPr lang="en-US" altLang="zh-CN" dirty="0" smtClean="0"/>
              <a:t>teeth,</a:t>
            </a:r>
            <a:r>
              <a:rPr lang="zh-CN" altLang="en-US" dirty="0" smtClean="0"/>
              <a:t> </a:t>
            </a:r>
            <a:r>
              <a:rPr lang="en-US" altLang="zh-CN" dirty="0" smtClean="0"/>
              <a:t>he</a:t>
            </a:r>
            <a:r>
              <a:rPr lang="zh-CN" altLang="en-US" dirty="0" smtClean="0"/>
              <a:t> </a:t>
            </a:r>
            <a:r>
              <a:rPr lang="zh-CN" altLang="zh-CN" dirty="0" smtClean="0"/>
              <a:t>b</a:t>
            </a:r>
            <a:r>
              <a:rPr lang="en-US" altLang="zh-CN" dirty="0" err="1" smtClean="0"/>
              <a:t>ite</a:t>
            </a:r>
            <a:r>
              <a:rPr lang="zh-CN" altLang="en-US" dirty="0" smtClean="0"/>
              <a:t> </a:t>
            </a:r>
            <a:r>
              <a:rPr lang="zh-CN" altLang="zh-CN" dirty="0" smtClean="0"/>
              <a:t>t</a:t>
            </a:r>
            <a:r>
              <a:rPr lang="en-US" altLang="zh-CN" dirty="0" smtClean="0"/>
              <a:t>he</a:t>
            </a:r>
            <a:r>
              <a:rPr lang="zh-CN" altLang="en-US" dirty="0" smtClean="0"/>
              <a:t> </a:t>
            </a:r>
            <a:r>
              <a:rPr lang="zh-CN" altLang="zh-CN" dirty="0" smtClean="0"/>
              <a:t>s</a:t>
            </a:r>
            <a:r>
              <a:rPr lang="en-US" altLang="zh-CN" dirty="0" err="1" smtClean="0"/>
              <a:t>occer</a:t>
            </a:r>
            <a:r>
              <a:rPr lang="zh-CN" altLang="en-US" dirty="0" smtClean="0"/>
              <a:t> </a:t>
            </a:r>
            <a:r>
              <a:rPr lang="en-US" altLang="zh-CN" dirty="0" smtClean="0"/>
              <a:t>play</a:t>
            </a:r>
            <a:r>
              <a:rPr lang="zh-CN" altLang="en-US" dirty="0" smtClean="0"/>
              <a:t>e</a:t>
            </a:r>
            <a:r>
              <a:rPr lang="en-US" altLang="zh-CN" dirty="0" smtClean="0"/>
              <a:t>r</a:t>
            </a:r>
            <a:r>
              <a:rPr lang="zh-CN" altLang="en-US" dirty="0" smtClean="0"/>
              <a:t> </a:t>
            </a:r>
            <a:r>
              <a:rPr lang="en-US" altLang="zh-CN" dirty="0" smtClean="0"/>
              <a:t>of</a:t>
            </a:r>
            <a:r>
              <a:rPr lang="zh-CN" altLang="en-US" dirty="0" smtClean="0"/>
              <a:t> </a:t>
            </a:r>
            <a:r>
              <a:rPr lang="en-US" altLang="zh-CN" dirty="0" err="1" smtClean="0"/>
              <a:t>Itatly</a:t>
            </a:r>
            <a:r>
              <a:rPr lang="zh-CN" altLang="en-US" dirty="0" smtClean="0"/>
              <a:t> </a:t>
            </a:r>
            <a:r>
              <a:rPr lang="en-US" altLang="zh-CN" dirty="0" smtClean="0"/>
              <a:t>on</a:t>
            </a:r>
            <a:r>
              <a:rPr lang="zh-CN" altLang="en-US" dirty="0" smtClean="0"/>
              <a:t> </a:t>
            </a:r>
            <a:r>
              <a:rPr lang="en-US" altLang="zh-CN" dirty="0" smtClean="0"/>
              <a:t>World</a:t>
            </a:r>
            <a:r>
              <a:rPr lang="zh-CN" altLang="en-US" dirty="0" smtClean="0"/>
              <a:t> </a:t>
            </a:r>
            <a:r>
              <a:rPr lang="en-US" altLang="zh-CN" dirty="0" smtClean="0"/>
              <a:t>Cup</a:t>
            </a:r>
            <a:r>
              <a:rPr lang="zh-CN" altLang="en-US" dirty="0" smtClean="0"/>
              <a:t> </a:t>
            </a:r>
            <a:r>
              <a:rPr lang="en-US" altLang="zh-CN" dirty="0" smtClean="0"/>
              <a:t>yesterday,</a:t>
            </a:r>
            <a:r>
              <a:rPr lang="zh-CN" altLang="en-US" dirty="0" smtClean="0"/>
              <a:t> </a:t>
            </a:r>
            <a:r>
              <a:rPr lang="en-US" altLang="zh-CN" dirty="0" smtClean="0"/>
              <a:t>and</a:t>
            </a:r>
            <a:r>
              <a:rPr lang="zh-CN" altLang="en-US" dirty="0" smtClean="0"/>
              <a:t> </a:t>
            </a:r>
            <a:r>
              <a:rPr lang="zh-CN" altLang="zh-CN" dirty="0" smtClean="0"/>
              <a:t>f</a:t>
            </a:r>
            <a:r>
              <a:rPr lang="en-US" altLang="zh-CN" dirty="0" err="1" smtClean="0"/>
              <a:t>inally</a:t>
            </a:r>
            <a:r>
              <a:rPr lang="zh-CN" altLang="en-US" dirty="0" smtClean="0"/>
              <a:t> </a:t>
            </a:r>
            <a:r>
              <a:rPr lang="en-US" altLang="zh-CN" dirty="0" smtClean="0"/>
              <a:t>ensured</a:t>
            </a:r>
            <a:r>
              <a:rPr lang="zh-CN" altLang="en-US" dirty="0" smtClean="0"/>
              <a:t> </a:t>
            </a:r>
            <a:r>
              <a:rPr lang="en-US" altLang="zh-CN" dirty="0" smtClean="0"/>
              <a:t>his</a:t>
            </a:r>
            <a:r>
              <a:rPr lang="zh-CN" altLang="en-US" dirty="0" smtClean="0"/>
              <a:t> </a:t>
            </a:r>
            <a:r>
              <a:rPr lang="en-US" altLang="zh-CN" dirty="0" smtClean="0"/>
              <a:t>team</a:t>
            </a:r>
            <a:r>
              <a:rPr lang="zh-CN" altLang="en-US" dirty="0" smtClean="0"/>
              <a:t> </a:t>
            </a:r>
            <a:r>
              <a:rPr lang="zh-CN" altLang="zh-CN" dirty="0" smtClean="0"/>
              <a:t>t</a:t>
            </a:r>
            <a:r>
              <a:rPr lang="en-US" altLang="zh-CN" dirty="0" smtClean="0"/>
              <a:t>o</a:t>
            </a:r>
            <a:r>
              <a:rPr lang="zh-CN" altLang="en-US" dirty="0" smtClean="0"/>
              <a:t> </a:t>
            </a:r>
            <a:r>
              <a:rPr lang="en-US" altLang="zh-CN" dirty="0" smtClean="0"/>
              <a:t>the</a:t>
            </a:r>
            <a:r>
              <a:rPr lang="zh-CN" altLang="en-US" dirty="0" smtClean="0"/>
              <a:t> </a:t>
            </a:r>
            <a:r>
              <a:rPr lang="en-US" altLang="zh-CN" dirty="0" smtClean="0"/>
              <a:t>next</a:t>
            </a:r>
            <a:r>
              <a:rPr lang="zh-CN" altLang="en-US" dirty="0" smtClean="0"/>
              <a:t> </a:t>
            </a:r>
            <a:r>
              <a:rPr lang="en-US" altLang="zh-CN" dirty="0" smtClean="0"/>
              <a:t>round.</a:t>
            </a:r>
            <a:endParaRPr lang="en-US" dirty="0"/>
          </a:p>
        </p:txBody>
      </p:sp>
      <p:sp>
        <p:nvSpPr>
          <p:cNvPr id="4" name="Slide Number Placeholder 3"/>
          <p:cNvSpPr>
            <a:spLocks noGrp="1"/>
          </p:cNvSpPr>
          <p:nvPr>
            <p:ph type="sldNum" sz="quarter" idx="10"/>
          </p:nvPr>
        </p:nvSpPr>
        <p:spPr/>
        <p:txBody>
          <a:bodyPr/>
          <a:lstStyle/>
          <a:p>
            <a:fld id="{8A09940F-40E2-4FAA-B17D-663BC1252F14}" type="slidenum">
              <a:rPr lang="en-US" smtClean="0"/>
              <a:pPr/>
              <a:t>57</a:t>
            </a:fld>
            <a:endParaRPr lang="en-US"/>
          </a:p>
        </p:txBody>
      </p:sp>
    </p:spTree>
    <p:extLst>
      <p:ext uri="{BB962C8B-B14F-4D97-AF65-F5344CB8AC3E}">
        <p14:creationId xmlns:p14="http://schemas.microsoft.com/office/powerpoint/2010/main" val="2944554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Time-sensitivity: Figure 2 shows the code frequency change for targets Bo </a:t>
            </a:r>
            <a:r>
              <a:rPr lang="en-US" dirty="0" err="1" smtClean="0"/>
              <a:t>Xilai</a:t>
            </a:r>
            <a:r>
              <a:rPr lang="en-US" dirty="0" smtClean="0"/>
              <a:t> at </a:t>
            </a:r>
            <a:r>
              <a:rPr lang="en-US" dirty="0" err="1" smtClean="0"/>
              <a:t>Sina</a:t>
            </a:r>
            <a:r>
              <a:rPr lang="en-US" dirty="0" smtClean="0"/>
              <a:t> </a:t>
            </a:r>
            <a:r>
              <a:rPr lang="en-US" dirty="0" err="1" smtClean="0"/>
              <a:t>Weibo</a:t>
            </a:r>
            <a:r>
              <a:rPr lang="en-US" dirty="0" smtClean="0"/>
              <a:t>. We can</a:t>
            </a:r>
          </a:p>
          <a:p>
            <a:r>
              <a:rPr lang="en-US" dirty="0" smtClean="0"/>
              <a:t>see the drops in the frequency of code words around sensitive dates (June 4, the anniversary of Tiananmen</a:t>
            </a:r>
          </a:p>
          <a:p>
            <a:r>
              <a:rPr lang="en-US" dirty="0" smtClean="0"/>
              <a:t>Square protests of 198914, </a:t>
            </a:r>
            <a:r>
              <a:rPr lang="en-US" dirty="0" err="1" smtClean="0"/>
              <a:t>etc</a:t>
            </a:r>
            <a:r>
              <a:rPr lang="en-US" dirty="0" smtClean="0"/>
              <a:t>). The censorship system is highly flexible. Certain code words may be</a:t>
            </a:r>
          </a:p>
          <a:p>
            <a:r>
              <a:rPr lang="en-US" dirty="0" smtClean="0"/>
              <a:t>blocked during politically-sensitive periods of the year, while others may be blacklisted for just a short</a:t>
            </a:r>
          </a:p>
          <a:p>
            <a:r>
              <a:rPr lang="en-US" dirty="0" smtClean="0"/>
              <a:t>time due to some contemporary relevant issue. </a:t>
            </a:r>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58</a:t>
            </a:fld>
            <a:endParaRPr lang="en-US"/>
          </a:p>
        </p:txBody>
      </p:sp>
    </p:spTree>
    <p:extLst>
      <p:ext uri="{BB962C8B-B14F-4D97-AF65-F5344CB8AC3E}">
        <p14:creationId xmlns:p14="http://schemas.microsoft.com/office/powerpoint/2010/main" val="394185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34716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(gender, origin, education, moral value, power, belief, religion, social norm, current interests, culture, sense of humor, work intensity, </a:t>
            </a:r>
            <a:r>
              <a:rPr lang="en-US" sz="1200" dirty="0" err="1" smtClean="0"/>
              <a:t>etc</a:t>
            </a:r>
            <a:r>
              <a:rPr lang="en-US" sz="1200" dirty="0" smtClean="0"/>
              <a:t>), as recognized by user profile, social network information, target log history, previous posts, location, and time, into the encoder’s short-term memory</a:t>
            </a:r>
          </a:p>
          <a:p>
            <a:endParaRPr lang="en-US" dirty="0"/>
          </a:p>
        </p:txBody>
      </p:sp>
      <p:sp>
        <p:nvSpPr>
          <p:cNvPr id="4" name="Slide Number Placeholder 3"/>
          <p:cNvSpPr>
            <a:spLocks noGrp="1"/>
          </p:cNvSpPr>
          <p:nvPr>
            <p:ph type="sldNum" sz="quarter" idx="10"/>
          </p:nvPr>
        </p:nvSpPr>
        <p:spPr/>
        <p:txBody>
          <a:bodyPr/>
          <a:lstStyle/>
          <a:p>
            <a:fld id="{A2E10B30-01E1-B142-8B03-ED0F5C797A92}" type="slidenum">
              <a:rPr lang="en-US" smtClean="0"/>
              <a:t>60</a:t>
            </a:fld>
            <a:endParaRPr lang="en-US"/>
          </a:p>
        </p:txBody>
      </p:sp>
    </p:spTree>
    <p:extLst>
      <p:ext uri="{BB962C8B-B14F-4D97-AF65-F5344CB8AC3E}">
        <p14:creationId xmlns:p14="http://schemas.microsoft.com/office/powerpoint/2010/main" val="410997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77785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Change low resource IL to a language which is not in </a:t>
            </a:r>
            <a:r>
              <a:rPr lang="en-US" sz="1200" b="0" i="0" u="none" strike="noStrike" cap="none" dirty="0" err="1">
                <a:solidFill>
                  <a:schemeClr val="dk1"/>
                </a:solidFill>
                <a:latin typeface="Times New Roman"/>
                <a:ea typeface="Times New Roman"/>
                <a:cs typeface="Times New Roman"/>
                <a:sym typeface="Times New Roman"/>
              </a:rPr>
              <a:t>wikipedia</a:t>
            </a:r>
            <a:endParaRPr sz="1200" b="0" i="0" u="none" strike="noStrike" cap="none" dirty="0">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Word-level: from bi-lingual </a:t>
            </a:r>
            <a:r>
              <a:rPr lang="en-US" sz="1200" b="0" i="0" u="none" strike="noStrike" cap="none" dirty="0" err="1">
                <a:solidFill>
                  <a:schemeClr val="dk1"/>
                </a:solidFill>
                <a:latin typeface="Times New Roman"/>
                <a:ea typeface="Times New Roman"/>
                <a:cs typeface="Times New Roman"/>
                <a:sym typeface="Times New Roman"/>
              </a:rPr>
              <a:t>dicts</a:t>
            </a:r>
            <a:r>
              <a:rPr lang="en-US" sz="1200" b="0" i="0" u="none" strike="noStrike" cap="none" dirty="0">
                <a:solidFill>
                  <a:schemeClr val="dk1"/>
                </a:solidFill>
                <a:latin typeface="Times New Roman"/>
                <a:ea typeface="Times New Roman"/>
                <a:cs typeface="Times New Roman"/>
                <a:sym typeface="Times New Roman"/>
              </a:rPr>
              <a:t> and alignment; structure-level comes from </a:t>
            </a:r>
            <a:r>
              <a:rPr lang="en-US" sz="1200" b="0" i="0" u="none" strike="noStrike" cap="none" dirty="0" err="1">
                <a:solidFill>
                  <a:schemeClr val="dk1"/>
                </a:solidFill>
                <a:latin typeface="Times New Roman"/>
                <a:ea typeface="Times New Roman"/>
                <a:cs typeface="Times New Roman"/>
                <a:sym typeface="Times New Roman"/>
              </a:rPr>
              <a:t>wals</a:t>
            </a:r>
            <a:r>
              <a:rPr lang="en-US" sz="1200" b="0" i="0" u="none" strike="noStrike" cap="none" dirty="0">
                <a:solidFill>
                  <a:schemeClr val="dk1"/>
                </a:solidFill>
                <a:latin typeface="Times New Roman"/>
                <a:ea typeface="Times New Roman"/>
                <a:cs typeface="Times New Roman"/>
                <a:sym typeface="Times New Roman"/>
              </a:rPr>
              <a:t>; multi-level alignment</a:t>
            </a: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4112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53822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1020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11191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22047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9" name="Rectangle 11"/>
          <p:cNvSpPr>
            <a:spLocks noGrp="1" noChangeArrowheads="1"/>
          </p:cNvSpPr>
          <p:nvPr>
            <p:ph type="subTitle" sz="quarter" idx="1"/>
          </p:nvPr>
        </p:nvSpPr>
        <p:spPr>
          <a:xfrm>
            <a:off x="5410200" y="3200400"/>
            <a:ext cx="3352800" cy="22860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buFont typeface="Wingdings" charset="0"/>
              <a:buNone/>
              <a:defRPr>
                <a:solidFill>
                  <a:schemeClr val="bg1"/>
                </a:solidFill>
                <a:latin typeface="Arial"/>
                <a:cs typeface="Arial"/>
              </a:defRPr>
            </a:lvl1pPr>
          </a:lstStyle>
          <a:p>
            <a:pPr lvl="0"/>
            <a:r>
              <a:rPr lang="en-US" noProof="0" dirty="0" smtClean="0"/>
              <a:t>Click to edit Master subtitle style</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0889167"/>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0364834"/>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312863"/>
            <a:ext cx="2019300" cy="4706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0100" y="1312863"/>
            <a:ext cx="5905500" cy="4706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2254897"/>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bg>
      <p:bgRef idx="1001">
        <a:schemeClr val="bg1"/>
      </p:bgRef>
    </p:bg>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81000" y="1600200"/>
            <a:ext cx="8382000" cy="12954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3600" b="0" i="0" u="none" strike="noStrike" cap="none">
                <a:solidFill>
                  <a:srgbClr val="99000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rgbClr val="990000"/>
                </a:solidFill>
                <a:latin typeface="Tahoma"/>
                <a:ea typeface="Tahoma"/>
                <a:cs typeface="Tahoma"/>
                <a:sym typeface="Tahoma"/>
              </a:defRPr>
            </a:lvl2pPr>
            <a:lvl3pPr marR="0" lvl="2" algn="l" rtl="0">
              <a:spcBef>
                <a:spcPts val="0"/>
              </a:spcBef>
              <a:spcAft>
                <a:spcPts val="0"/>
              </a:spcAft>
              <a:buSzPts val="1400"/>
              <a:buNone/>
              <a:defRPr sz="3200" b="0" i="0" u="none" strike="noStrike" cap="none">
                <a:solidFill>
                  <a:srgbClr val="990000"/>
                </a:solidFill>
                <a:latin typeface="Tahoma"/>
                <a:ea typeface="Tahoma"/>
                <a:cs typeface="Tahoma"/>
                <a:sym typeface="Tahoma"/>
              </a:defRPr>
            </a:lvl3pPr>
            <a:lvl4pPr marR="0" lvl="3" algn="l" rtl="0">
              <a:spcBef>
                <a:spcPts val="0"/>
              </a:spcBef>
              <a:spcAft>
                <a:spcPts val="0"/>
              </a:spcAft>
              <a:buSzPts val="1400"/>
              <a:buNone/>
              <a:defRPr sz="3200" b="0" i="0" u="none" strike="noStrike" cap="none">
                <a:solidFill>
                  <a:srgbClr val="990000"/>
                </a:solidFill>
                <a:latin typeface="Tahoma"/>
                <a:ea typeface="Tahoma"/>
                <a:cs typeface="Tahoma"/>
                <a:sym typeface="Tahoma"/>
              </a:defRPr>
            </a:lvl4pPr>
            <a:lvl5pPr marR="0" lvl="4" algn="l" rtl="0">
              <a:spcBef>
                <a:spcPts val="0"/>
              </a:spcBef>
              <a:spcAft>
                <a:spcPts val="0"/>
              </a:spcAft>
              <a:buSzPts val="1400"/>
              <a:buNone/>
              <a:defRPr sz="3200" b="0" i="0" u="none" strike="noStrike" cap="none">
                <a:solidFill>
                  <a:srgbClr val="990000"/>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rgbClr val="990000"/>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rgbClr val="990000"/>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rgbClr val="990000"/>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rgbClr val="990000"/>
                </a:solidFill>
                <a:latin typeface="Tahoma"/>
                <a:ea typeface="Tahoma"/>
                <a:cs typeface="Tahoma"/>
                <a:sym typeface="Tahoma"/>
              </a:defRPr>
            </a:lvl9pPr>
          </a:lstStyle>
          <a:p>
            <a:endParaRPr/>
          </a:p>
        </p:txBody>
      </p:sp>
      <p:sp>
        <p:nvSpPr>
          <p:cNvPr id="15" name="Google Shape;15;p2"/>
          <p:cNvSpPr txBox="1">
            <a:spLocks noGrp="1"/>
          </p:cNvSpPr>
          <p:nvPr>
            <p:ph type="subTitle" idx="1"/>
          </p:nvPr>
        </p:nvSpPr>
        <p:spPr>
          <a:xfrm>
            <a:off x="5410200" y="3200400"/>
            <a:ext cx="3352800" cy="22860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rgbClr val="990000"/>
              </a:buClr>
              <a:buSzPts val="1960"/>
              <a:buFont typeface="Noto Sans Symbols"/>
              <a:buNone/>
              <a:defRPr sz="2800" b="0" i="0" u="none" strike="noStrike" cap="none">
                <a:solidFill>
                  <a:schemeClr val="lt1"/>
                </a:solidFill>
                <a:latin typeface="Arial"/>
                <a:ea typeface="Arial"/>
                <a:cs typeface="Arial"/>
                <a:sym typeface="Arial"/>
              </a:defRPr>
            </a:lvl1pPr>
            <a:lvl2pPr marR="0" lvl="1" algn="l" rtl="0">
              <a:spcBef>
                <a:spcPts val="480"/>
              </a:spcBef>
              <a:spcAft>
                <a:spcPts val="0"/>
              </a:spcAft>
              <a:buClr>
                <a:srgbClr val="990000"/>
              </a:buClr>
              <a:buSzPts val="1680"/>
              <a:buFont typeface="Noto Sans Symbols"/>
              <a:buChar char="▪"/>
              <a:defRPr sz="2400" b="0" i="0" u="none" strike="noStrike" cap="none">
                <a:solidFill>
                  <a:schemeClr val="dk1"/>
                </a:solidFill>
                <a:latin typeface="Tahoma"/>
                <a:ea typeface="Tahoma"/>
                <a:cs typeface="Tahoma"/>
                <a:sym typeface="Tahoma"/>
              </a:defRPr>
            </a:lvl2pPr>
            <a:lvl3pPr marR="0" lvl="2" algn="l" rtl="0">
              <a:spcBef>
                <a:spcPts val="480"/>
              </a:spcBef>
              <a:spcAft>
                <a:spcPts val="0"/>
              </a:spcAft>
              <a:buClr>
                <a:srgbClr val="990000"/>
              </a:buClr>
              <a:buSzPts val="1680"/>
              <a:buFont typeface="Noto Sans Symbols"/>
              <a:buChar char="▪"/>
              <a:defRPr sz="2400" b="0" i="0" u="none" strike="noStrike" cap="none">
                <a:solidFill>
                  <a:schemeClr val="dk1"/>
                </a:solidFill>
                <a:latin typeface="Tahoma"/>
                <a:ea typeface="Tahoma"/>
                <a:cs typeface="Tahoma"/>
                <a:sym typeface="Tahoma"/>
              </a:defRPr>
            </a:lvl3pPr>
            <a:lvl4pPr marR="0" lvl="3" algn="l" rtl="0">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4pPr>
            <a:lvl5pPr marR="0" lvl="4" algn="l" rtl="0">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5pPr>
            <a:lvl6pPr marR="0" lvl="5" algn="l" rtl="0">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6pPr>
            <a:lvl7pPr marR="0" lvl="6" algn="l" rtl="0">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7pPr>
            <a:lvl8pPr marR="0" lvl="7" algn="l" rtl="0">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8pPr>
            <a:lvl9pPr marR="0" lvl="8" algn="l" rtl="0">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9pPr>
          </a:lstStyle>
          <a:p>
            <a:endParaRPr/>
          </a:p>
        </p:txBody>
      </p:sp>
    </p:spTree>
    <p:extLst>
      <p:ext uri="{BB962C8B-B14F-4D97-AF65-F5344CB8AC3E}">
        <p14:creationId xmlns:p14="http://schemas.microsoft.com/office/powerpoint/2010/main" val="1899858798"/>
      </p:ext>
    </p:extLst>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8676642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8245221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959796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0222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_and_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333500" y="6550026"/>
            <a:ext cx="6477000" cy="298450"/>
          </a:xfrm>
          <a:prstGeom prst="rect">
            <a:avLst/>
          </a:prstGeom>
        </p:spPr>
        <p:txBody>
          <a:bodyPr/>
          <a:lstStyle/>
          <a:p>
            <a:pPr>
              <a:defRPr/>
            </a:pPr>
            <a:r>
              <a:rPr lang="en-US" dirty="0" smtClean="0"/>
              <a:t>Distribution Statement</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10"/>
          <p:cNvSpPr>
            <a:spLocks noGrp="1"/>
          </p:cNvSpPr>
          <p:nvPr>
            <p:ph sz="quarter" idx="13"/>
          </p:nvPr>
        </p:nvSpPr>
        <p:spPr>
          <a:xfrm>
            <a:off x="419100" y="1143000"/>
            <a:ext cx="8305800" cy="5334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p:nvPr>
        </p:nvSpPr>
        <p:spPr>
          <a:xfrm>
            <a:off x="1622425" y="151418"/>
            <a:ext cx="7140575"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486856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381000" y="908720"/>
            <a:ext cx="8382000" cy="1295400"/>
          </a:xfrm>
        </p:spPr>
        <p:txBody>
          <a:bodyPr lIns="0" tIns="0" rIns="0" bIns="0" anchor="t"/>
          <a:lstStyle>
            <a:lvl1pPr algn="ctr">
              <a:defRPr sz="3600">
                <a:latin typeface="Arial"/>
                <a:cs typeface="Arial"/>
              </a:defRPr>
            </a:lvl1pPr>
          </a:lstStyle>
          <a:p>
            <a:pPr lvl="0"/>
            <a:r>
              <a:rPr lang="en-US" noProof="0" dirty="0" smtClean="0"/>
              <a:t>Click to edit Master title style</a:t>
            </a:r>
          </a:p>
        </p:txBody>
      </p:sp>
      <p:sp>
        <p:nvSpPr>
          <p:cNvPr id="27659" name="Rectangle 11"/>
          <p:cNvSpPr>
            <a:spLocks noGrp="1" noChangeArrowheads="1"/>
          </p:cNvSpPr>
          <p:nvPr>
            <p:ph type="subTitle" sz="quarter" idx="1"/>
          </p:nvPr>
        </p:nvSpPr>
        <p:spPr>
          <a:xfrm>
            <a:off x="5410200" y="3200400"/>
            <a:ext cx="3352800" cy="22860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buFont typeface="Wingdings" charset="0"/>
              <a:buNone/>
              <a:defRPr>
                <a:solidFill>
                  <a:schemeClr val="bg1"/>
                </a:solidFill>
                <a:latin typeface="Arial"/>
                <a:cs typeface="Arial"/>
              </a:defRPr>
            </a:lvl1pPr>
          </a:lstStyle>
          <a:p>
            <a:pPr lvl="0"/>
            <a:r>
              <a:rPr lang="en-US" noProof="0" dirty="0" smtClean="0"/>
              <a:t>Click to edit Master subtitle style</a:t>
            </a:r>
          </a:p>
        </p:txBody>
      </p:sp>
    </p:spTree>
    <p:extLst>
      <p:ext uri="{BB962C8B-B14F-4D97-AF65-F5344CB8AC3E}">
        <p14:creationId xmlns:p14="http://schemas.microsoft.com/office/powerpoint/2010/main" val="528922415"/>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6"/>
          <p:cNvSpPr>
            <a:spLocks noGrp="1"/>
          </p:cNvSpPr>
          <p:nvPr>
            <p:ph type="dt" sz="half" idx="10"/>
          </p:nvPr>
        </p:nvSpPr>
        <p:spPr/>
        <p:txBody>
          <a:bodyPr/>
          <a:lstStyle>
            <a:lvl1pPr algn="l">
              <a:defRPr/>
            </a:lvl1pPr>
          </a:lstStyle>
          <a:p>
            <a:endParaRPr lang="en-US"/>
          </a:p>
        </p:txBody>
      </p:sp>
      <p:sp>
        <p:nvSpPr>
          <p:cNvPr id="5" name="Slide Number Placeholder 7"/>
          <p:cNvSpPr>
            <a:spLocks noGrp="1"/>
          </p:cNvSpPr>
          <p:nvPr>
            <p:ph type="sldNum" sz="quarter" idx="11"/>
          </p:nvPr>
        </p:nvSpPr>
        <p:spPr/>
        <p:txBody>
          <a:bodyPr/>
          <a:lstStyle>
            <a:lvl1pPr algn="r">
              <a:defRPr/>
            </a:lvl1pPr>
          </a:lstStyle>
          <a:p>
            <a:fld id="{59DFEF2A-3673-4434-B971-A614FF383FFA}" type="slidenum">
              <a:rPr lang="en-US"/>
              <a:pPr/>
              <a:t>‹#›</a:t>
            </a:fld>
            <a:endParaRPr lang="en-US">
              <a:solidFill>
                <a:srgbClr val="2C5490"/>
              </a:solidFill>
            </a:endParaRPr>
          </a:p>
        </p:txBody>
      </p:sp>
      <p:sp>
        <p:nvSpPr>
          <p:cNvPr id="6" name="Footer Placeholder 8"/>
          <p:cNvSpPr>
            <a:spLocks noGrp="1"/>
          </p:cNvSpPr>
          <p:nvPr>
            <p:ph type="ftr" sz="quarter" idx="12"/>
          </p:nvPr>
        </p:nvSpPr>
        <p:spPr>
          <a:xfrm>
            <a:off x="1219200" y="6381750"/>
            <a:ext cx="2847975" cy="365125"/>
          </a:xfrm>
          <a:prstGeom prst="rect">
            <a:avLst/>
          </a:prstGeom>
        </p:spPr>
        <p:txBody>
          <a:bodyPr vert="horz" wrap="square" lIns="45720" tIns="45720" rIns="91440" bIns="45720" numCol="1" anchor="ctr" anchorCtr="0" compatLnSpc="1">
            <a:prstTxWarp prst="textNoShape">
              <a:avLst/>
            </a:prstTxWarp>
          </a:bodyPr>
          <a:lstStyle>
            <a:lvl1pPr>
              <a:defRPr sz="1400">
                <a:solidFill>
                  <a:srgbClr val="595959"/>
                </a:solidFill>
                <a:latin typeface="Century Gothic" pitchFamily="34" charset="0"/>
              </a:defRPr>
            </a:lvl1pPr>
          </a:lstStyle>
          <a:p>
            <a:pPr defTabSz="914400" fontAlgn="base">
              <a:spcBef>
                <a:spcPct val="0"/>
              </a:spcBef>
              <a:spcAft>
                <a:spcPct val="0"/>
              </a:spcAft>
            </a:pPr>
            <a:endParaRPr lang="en-US">
              <a:ea typeface="MS PGothic" pitchFamily="34" charset="-128"/>
            </a:endParaRPr>
          </a:p>
        </p:txBody>
      </p:sp>
    </p:spTree>
    <p:extLst>
      <p:ext uri="{BB962C8B-B14F-4D97-AF65-F5344CB8AC3E}">
        <p14:creationId xmlns:p14="http://schemas.microsoft.com/office/powerpoint/2010/main" val="86597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Palatino Linotype"/>
                <a:cs typeface="Palatino Linotype"/>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Palatino Linotype"/>
                <a:cs typeface="Palatino Linotype"/>
              </a:defRPr>
            </a:lvl1pPr>
            <a:lvl2pPr>
              <a:defRPr>
                <a:latin typeface="Palatino Linotype"/>
                <a:cs typeface="Palatino Linotype"/>
              </a:defRPr>
            </a:lvl2pPr>
            <a:lvl3pPr>
              <a:defRPr>
                <a:latin typeface="Palatino Linotype"/>
                <a:cs typeface="Palatino Linotype"/>
              </a:defRPr>
            </a:lvl3pPr>
            <a:lvl4pPr>
              <a:defRPr>
                <a:latin typeface="Palatino Linotype"/>
                <a:cs typeface="Palatino Linotype"/>
              </a:defRPr>
            </a:lvl4pPr>
            <a:lvl5pPr>
              <a:defRPr>
                <a:latin typeface="Palatino Linotype"/>
                <a:cs typeface="Palatino Linotyp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784" y="6381750"/>
            <a:ext cx="360363" cy="38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3484449"/>
      </p:ext>
    </p:extLst>
  </p:cSld>
  <p:clrMapOvr>
    <a:overrideClrMapping bg1="lt1" tx1="dk1" bg2="lt2" tx2="dk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a:prstGeom prst="rect">
            <a:avLst/>
          </a:prstGeom>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3000">
                <a:solidFill>
                  <a:schemeClr val="tx1"/>
                </a:solidFill>
              </a:defRPr>
            </a:lvl1pPr>
            <a:lvl2pPr>
              <a:defRPr sz="2600">
                <a:solidFill>
                  <a:schemeClr val="tx2">
                    <a:lumMod val="75000"/>
                  </a:schemeClr>
                </a:solidFill>
              </a:defRPr>
            </a:lvl2pPr>
            <a:lvl3pPr>
              <a:defRPr sz="2400">
                <a:solidFill>
                  <a:srgbClr val="800000"/>
                </a:solidFill>
              </a:defRPr>
            </a:lvl3pPr>
            <a:lvl5pPr>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07080A14-4AF0-4F61-9E26-889F01B88C09}" type="slidenum">
              <a:rPr lang="en-US"/>
              <a:pPr/>
              <a:t>‹#›</a:t>
            </a:fld>
            <a:endParaRPr lang="en-US"/>
          </a:p>
        </p:txBody>
      </p:sp>
    </p:spTree>
    <p:extLst>
      <p:ext uri="{BB962C8B-B14F-4D97-AF65-F5344CB8AC3E}">
        <p14:creationId xmlns:p14="http://schemas.microsoft.com/office/powerpoint/2010/main" val="3953944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pPr>
            <a:endParaRPr lang="en-US">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pPr>
            <a:endParaRPr lang="en-US">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pPr>
            <a:endParaRPr lang="en-US">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lgn="l">
              <a:defRPr/>
            </a:lvl1pPr>
          </a:lstStyle>
          <a:p>
            <a:endParaRPr lang="en-US"/>
          </a:p>
        </p:txBody>
      </p:sp>
      <p:sp>
        <p:nvSpPr>
          <p:cNvPr id="8" name="Footer Placeholder 4"/>
          <p:cNvSpPr>
            <a:spLocks noGrp="1"/>
          </p:cNvSpPr>
          <p:nvPr>
            <p:ph type="ftr" sz="quarter" idx="11"/>
          </p:nvPr>
        </p:nvSpPr>
        <p:spPr>
          <a:xfrm>
            <a:off x="1219200" y="6381750"/>
            <a:ext cx="2847975" cy="365125"/>
          </a:xfrm>
          <a:prstGeom prst="rect">
            <a:avLst/>
          </a:prstGeom>
        </p:spPr>
        <p:txBody>
          <a:bodyPr vert="horz" wrap="square" lIns="45720" tIns="45720" rIns="91440" bIns="45720" numCol="1" anchor="ctr" anchorCtr="0" compatLnSpc="1">
            <a:prstTxWarp prst="textNoShape">
              <a:avLst/>
            </a:prstTxWarp>
          </a:bodyPr>
          <a:lstStyle>
            <a:lvl1pPr>
              <a:defRPr sz="1400">
                <a:solidFill>
                  <a:srgbClr val="595959"/>
                </a:solidFill>
                <a:latin typeface="Century Gothic" pitchFamily="34" charset="0"/>
              </a:defRPr>
            </a:lvl1pPr>
          </a:lstStyle>
          <a:p>
            <a:pPr defTabSz="914400" fontAlgn="base">
              <a:spcBef>
                <a:spcPct val="0"/>
              </a:spcBef>
              <a:spcAft>
                <a:spcPct val="0"/>
              </a:spcAft>
            </a:pPr>
            <a:endParaRPr lang="en-US">
              <a:ea typeface="MS PGothic" pitchFamily="34" charset="-128"/>
            </a:endParaRPr>
          </a:p>
        </p:txBody>
      </p:sp>
      <p:sp>
        <p:nvSpPr>
          <p:cNvPr id="9" name="Slide Number Placeholder 5"/>
          <p:cNvSpPr>
            <a:spLocks noGrp="1"/>
          </p:cNvSpPr>
          <p:nvPr>
            <p:ph type="sldNum" sz="quarter" idx="12"/>
          </p:nvPr>
        </p:nvSpPr>
        <p:spPr/>
        <p:txBody>
          <a:bodyPr/>
          <a:lstStyle>
            <a:lvl1pPr algn="r">
              <a:defRPr/>
            </a:lvl1pPr>
          </a:lstStyle>
          <a:p>
            <a:fld id="{EE2CD93E-083D-4E94-B3B4-26C0F6396A2A}" type="slidenum">
              <a:rPr lang="en-US"/>
              <a:pPr/>
              <a:t>‹#›</a:t>
            </a:fld>
            <a:endParaRPr lang="en-US">
              <a:solidFill>
                <a:srgbClr val="2C5490"/>
              </a:solidFill>
            </a:endParaRPr>
          </a:p>
        </p:txBody>
      </p:sp>
    </p:spTree>
    <p:extLst>
      <p:ext uri="{BB962C8B-B14F-4D97-AF65-F5344CB8AC3E}">
        <p14:creationId xmlns:p14="http://schemas.microsoft.com/office/powerpoint/2010/main" val="3025907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p:txBody>
          <a:bodyPr/>
          <a:lstStyle>
            <a:lvl1pPr>
              <a:defRPr/>
            </a:lvl1pPr>
          </a:lstStyle>
          <a:p>
            <a:endParaRPr lang="en-US"/>
          </a:p>
        </p:txBody>
      </p:sp>
      <p:sp>
        <p:nvSpPr>
          <p:cNvPr id="6" name="Slide Number Placeholder 5"/>
          <p:cNvSpPr>
            <a:spLocks noGrp="1"/>
          </p:cNvSpPr>
          <p:nvPr>
            <p:ph type="sldNum" sz="quarter" idx="15"/>
          </p:nvPr>
        </p:nvSpPr>
        <p:spPr/>
        <p:txBody>
          <a:bodyPr/>
          <a:lstStyle>
            <a:lvl1pPr>
              <a:defRPr/>
            </a:lvl1pPr>
          </a:lstStyle>
          <a:p>
            <a:fld id="{7E72ECF9-70E9-4D5A-84DE-6AED8A4B8415}" type="slidenum">
              <a:rPr lang="en-US"/>
              <a:pPr/>
              <a:t>‹#›</a:t>
            </a:fld>
            <a:endParaRPr lang="en-US"/>
          </a:p>
        </p:txBody>
      </p:sp>
    </p:spTree>
    <p:extLst>
      <p:ext uri="{BB962C8B-B14F-4D97-AF65-F5344CB8AC3E}">
        <p14:creationId xmlns:p14="http://schemas.microsoft.com/office/powerpoint/2010/main" val="2806489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a:prstGeom prst="rect">
            <a:avLst/>
          </a:prstGeo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a:prstGeom prst="rect">
            <a:avLst/>
          </a:prstGeo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457200" y="2212848"/>
            <a:ext cx="4041648" cy="391363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5"/>
          </p:nvPr>
        </p:nvSpPr>
        <p:spPr/>
        <p:txBody>
          <a:bodyPr/>
          <a:lstStyle>
            <a:lvl1pPr>
              <a:defRPr/>
            </a:lvl1pPr>
          </a:lstStyle>
          <a:p>
            <a:endParaRPr lang="en-US"/>
          </a:p>
        </p:txBody>
      </p:sp>
      <p:sp>
        <p:nvSpPr>
          <p:cNvPr id="8" name="Slide Number Placeholder 5"/>
          <p:cNvSpPr>
            <a:spLocks noGrp="1"/>
          </p:cNvSpPr>
          <p:nvPr>
            <p:ph type="sldNum" sz="quarter" idx="16"/>
          </p:nvPr>
        </p:nvSpPr>
        <p:spPr/>
        <p:txBody>
          <a:bodyPr/>
          <a:lstStyle>
            <a:lvl1pPr>
              <a:defRPr/>
            </a:lvl1pPr>
          </a:lstStyle>
          <a:p>
            <a:fld id="{0ED4946B-7475-443E-99BB-57EDF783148F}" type="slidenum">
              <a:rPr lang="en-US"/>
              <a:pPr/>
              <a:t>‹#›</a:t>
            </a:fld>
            <a:endParaRPr lang="en-US"/>
          </a:p>
        </p:txBody>
      </p:sp>
    </p:spTree>
    <p:extLst>
      <p:ext uri="{BB962C8B-B14F-4D97-AF65-F5344CB8AC3E}">
        <p14:creationId xmlns:p14="http://schemas.microsoft.com/office/powerpoint/2010/main" val="1319035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endParaRPr lang="en-US"/>
          </a:p>
        </p:txBody>
      </p:sp>
      <p:sp>
        <p:nvSpPr>
          <p:cNvPr id="4" name="Slide Number Placeholder 5"/>
          <p:cNvSpPr>
            <a:spLocks noGrp="1"/>
          </p:cNvSpPr>
          <p:nvPr>
            <p:ph type="sldNum" sz="quarter" idx="11"/>
          </p:nvPr>
        </p:nvSpPr>
        <p:spPr/>
        <p:txBody>
          <a:bodyPr/>
          <a:lstStyle>
            <a:lvl1pPr>
              <a:defRPr/>
            </a:lvl1pPr>
          </a:lstStyle>
          <a:p>
            <a:fld id="{E4AF4334-725C-4053-A77C-40B16CBA9F22}" type="slidenum">
              <a:rPr lang="en-US"/>
              <a:pPr/>
              <a:t>‹#›</a:t>
            </a:fld>
            <a:endParaRPr lang="en-US"/>
          </a:p>
        </p:txBody>
      </p:sp>
    </p:spTree>
    <p:extLst>
      <p:ext uri="{BB962C8B-B14F-4D97-AF65-F5344CB8AC3E}">
        <p14:creationId xmlns:p14="http://schemas.microsoft.com/office/powerpoint/2010/main" val="253388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Slide Number Placeholder 5"/>
          <p:cNvSpPr>
            <a:spLocks noGrp="1"/>
          </p:cNvSpPr>
          <p:nvPr>
            <p:ph type="sldNum" sz="quarter" idx="11"/>
          </p:nvPr>
        </p:nvSpPr>
        <p:spPr/>
        <p:txBody>
          <a:bodyPr/>
          <a:lstStyle>
            <a:lvl1pPr>
              <a:defRPr/>
            </a:lvl1pPr>
          </a:lstStyle>
          <a:p>
            <a:fld id="{A2BD62A7-1285-450F-8989-A16B23C6FCF7}" type="slidenum">
              <a:rPr lang="en-US"/>
              <a:pPr/>
              <a:t>‹#›</a:t>
            </a:fld>
            <a:endParaRPr lang="en-US"/>
          </a:p>
        </p:txBody>
      </p:sp>
    </p:spTree>
    <p:extLst>
      <p:ext uri="{BB962C8B-B14F-4D97-AF65-F5344CB8AC3E}">
        <p14:creationId xmlns:p14="http://schemas.microsoft.com/office/powerpoint/2010/main" val="3686402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a:prstGeom prst="rect">
            <a:avLst/>
          </a:prstGeo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a:prstGeom prst="rect">
            <a:avLst/>
          </a:prstGeo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3C9AEFE2-392C-48CB-A777-CC3600DDA995}" type="slidenum">
              <a:rPr lang="en-US"/>
              <a:pPr/>
              <a:t>‹#›</a:t>
            </a:fld>
            <a:endParaRPr lang="en-US"/>
          </a:p>
        </p:txBody>
      </p:sp>
    </p:spTree>
    <p:extLst>
      <p:ext uri="{BB962C8B-B14F-4D97-AF65-F5344CB8AC3E}">
        <p14:creationId xmlns:p14="http://schemas.microsoft.com/office/powerpoint/2010/main" val="2607329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a:prstGeom prst="rect">
            <a:avLst/>
          </a:prstGeom>
        </p:spPr>
        <p:txBody>
          <a:bodyPr/>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prstGeom prst="rect">
            <a:avLst/>
          </a:prstGeo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679576" y="5810250"/>
            <a:ext cx="5711824" cy="533400"/>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F9DF3A58-1CDF-40A8-B897-6597AD5083E1}" type="slidenum">
              <a:rPr lang="en-US"/>
              <a:pPr/>
              <a:t>‹#›</a:t>
            </a:fld>
            <a:endParaRPr lang="en-US"/>
          </a:p>
        </p:txBody>
      </p:sp>
    </p:spTree>
    <p:extLst>
      <p:ext uri="{BB962C8B-B14F-4D97-AF65-F5344CB8AC3E}">
        <p14:creationId xmlns:p14="http://schemas.microsoft.com/office/powerpoint/2010/main" val="2839017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D933E86D-93C1-407B-BF17-FC5ECA722BCA}" type="slidenum">
              <a:rPr lang="en-US"/>
              <a:pPr/>
              <a:t>‹#›</a:t>
            </a:fld>
            <a:endParaRPr lang="en-US"/>
          </a:p>
        </p:txBody>
      </p:sp>
    </p:spTree>
    <p:extLst>
      <p:ext uri="{BB962C8B-B14F-4D97-AF65-F5344CB8AC3E}">
        <p14:creationId xmlns:p14="http://schemas.microsoft.com/office/powerpoint/2010/main" val="274450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61305517-5FAF-46C2-8EBD-6EC497ADCFC8}" type="slidenum">
              <a:rPr lang="en-US"/>
              <a:pPr/>
              <a:t>‹#›</a:t>
            </a:fld>
            <a:endParaRPr lang="en-US"/>
          </a:p>
        </p:txBody>
      </p:sp>
    </p:spTree>
    <p:extLst>
      <p:ext uri="{BB962C8B-B14F-4D97-AF65-F5344CB8AC3E}">
        <p14:creationId xmlns:p14="http://schemas.microsoft.com/office/powerpoint/2010/main" val="405204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4663529"/>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_and_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10"/>
          <p:cNvSpPr>
            <a:spLocks noGrp="1"/>
          </p:cNvSpPr>
          <p:nvPr>
            <p:ph sz="quarter" idx="13"/>
          </p:nvPr>
        </p:nvSpPr>
        <p:spPr>
          <a:xfrm>
            <a:off x="419100" y="1143000"/>
            <a:ext cx="8305800" cy="5334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p:nvPr>
        </p:nvSpPr>
        <p:spPr>
          <a:xfrm>
            <a:off x="1622425" y="151418"/>
            <a:ext cx="7140575"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7238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2286000"/>
            <a:ext cx="36957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2286000"/>
            <a:ext cx="36957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7156527"/>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8018104"/>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5204705"/>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80923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306959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9078083"/>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theme" Target="../theme/theme3.xml"/><Relationship Id="rId15" Type="http://schemas.openxmlformats.org/officeDocument/2006/relationships/image" Target="../media/image5.pn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0100" y="1312863"/>
            <a:ext cx="8077200" cy="685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2286000"/>
            <a:ext cx="7543800" cy="3733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61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3" r:id="rId12"/>
  </p:sldLayoutIdLst>
  <p:transition>
    <p:wipe dir="r"/>
  </p:transition>
  <p:txStyles>
    <p:titleStyle>
      <a:lvl1pPr algn="l" rtl="0" eaLnBrk="0" fontAlgn="base" hangingPunct="0">
        <a:spcBef>
          <a:spcPct val="0"/>
        </a:spcBef>
        <a:spcAft>
          <a:spcPct val="0"/>
        </a:spcAft>
        <a:defRPr sz="3200">
          <a:solidFill>
            <a:srgbClr val="990000"/>
          </a:solidFill>
          <a:latin typeface="+mj-lt"/>
          <a:ea typeface="+mj-ea"/>
          <a:cs typeface="ＭＳ Ｐゴシック" charset="0"/>
        </a:defRPr>
      </a:lvl1pPr>
      <a:lvl2pPr algn="l" rtl="0" eaLnBrk="0" fontAlgn="base" hangingPunct="0">
        <a:spcBef>
          <a:spcPct val="0"/>
        </a:spcBef>
        <a:spcAft>
          <a:spcPct val="0"/>
        </a:spcAft>
        <a:defRPr sz="3200">
          <a:solidFill>
            <a:srgbClr val="990000"/>
          </a:solidFill>
          <a:latin typeface="Tahoma" charset="0"/>
          <a:ea typeface="ＭＳ Ｐゴシック" charset="0"/>
          <a:cs typeface="ＭＳ Ｐゴシック" charset="0"/>
        </a:defRPr>
      </a:lvl2pPr>
      <a:lvl3pPr algn="l" rtl="0" eaLnBrk="0" fontAlgn="base" hangingPunct="0">
        <a:spcBef>
          <a:spcPct val="0"/>
        </a:spcBef>
        <a:spcAft>
          <a:spcPct val="0"/>
        </a:spcAft>
        <a:defRPr sz="3200">
          <a:solidFill>
            <a:srgbClr val="990000"/>
          </a:solidFill>
          <a:latin typeface="Tahoma" charset="0"/>
          <a:ea typeface="ＭＳ Ｐゴシック" charset="0"/>
          <a:cs typeface="ＭＳ Ｐゴシック" charset="0"/>
        </a:defRPr>
      </a:lvl3pPr>
      <a:lvl4pPr algn="l" rtl="0" eaLnBrk="0" fontAlgn="base" hangingPunct="0">
        <a:spcBef>
          <a:spcPct val="0"/>
        </a:spcBef>
        <a:spcAft>
          <a:spcPct val="0"/>
        </a:spcAft>
        <a:defRPr sz="3200">
          <a:solidFill>
            <a:srgbClr val="990000"/>
          </a:solidFill>
          <a:latin typeface="Tahoma" charset="0"/>
          <a:ea typeface="ＭＳ Ｐゴシック" charset="0"/>
          <a:cs typeface="ＭＳ Ｐゴシック" charset="0"/>
        </a:defRPr>
      </a:lvl4pPr>
      <a:lvl5pPr algn="l" rtl="0" eaLnBrk="0" fontAlgn="base" hangingPunct="0">
        <a:spcBef>
          <a:spcPct val="0"/>
        </a:spcBef>
        <a:spcAft>
          <a:spcPct val="0"/>
        </a:spcAft>
        <a:defRPr sz="3200">
          <a:solidFill>
            <a:srgbClr val="990000"/>
          </a:solidFill>
          <a:latin typeface="Tahoma" charset="0"/>
          <a:ea typeface="ＭＳ Ｐゴシック" charset="0"/>
          <a:cs typeface="ＭＳ Ｐゴシック" charset="0"/>
        </a:defRPr>
      </a:lvl5pPr>
      <a:lvl6pPr marL="457200" algn="l" rtl="0" fontAlgn="base">
        <a:spcBef>
          <a:spcPct val="0"/>
        </a:spcBef>
        <a:spcAft>
          <a:spcPct val="0"/>
        </a:spcAft>
        <a:defRPr sz="3200">
          <a:solidFill>
            <a:srgbClr val="990000"/>
          </a:solidFill>
          <a:latin typeface="Tahoma" charset="0"/>
          <a:ea typeface="ＭＳ Ｐゴシック" charset="0"/>
        </a:defRPr>
      </a:lvl6pPr>
      <a:lvl7pPr marL="914400" algn="l" rtl="0" fontAlgn="base">
        <a:spcBef>
          <a:spcPct val="0"/>
        </a:spcBef>
        <a:spcAft>
          <a:spcPct val="0"/>
        </a:spcAft>
        <a:defRPr sz="3200">
          <a:solidFill>
            <a:srgbClr val="990000"/>
          </a:solidFill>
          <a:latin typeface="Tahoma" charset="0"/>
          <a:ea typeface="ＭＳ Ｐゴシック" charset="0"/>
        </a:defRPr>
      </a:lvl7pPr>
      <a:lvl8pPr marL="1371600" algn="l" rtl="0" fontAlgn="base">
        <a:spcBef>
          <a:spcPct val="0"/>
        </a:spcBef>
        <a:spcAft>
          <a:spcPct val="0"/>
        </a:spcAft>
        <a:defRPr sz="3200">
          <a:solidFill>
            <a:srgbClr val="990000"/>
          </a:solidFill>
          <a:latin typeface="Tahoma" charset="0"/>
          <a:ea typeface="ＭＳ Ｐゴシック" charset="0"/>
        </a:defRPr>
      </a:lvl8pPr>
      <a:lvl9pPr marL="1828800" algn="l" rtl="0" fontAlgn="base">
        <a:spcBef>
          <a:spcPct val="0"/>
        </a:spcBef>
        <a:spcAft>
          <a:spcPct val="0"/>
        </a:spcAft>
        <a:defRPr sz="3200">
          <a:solidFill>
            <a:srgbClr val="990000"/>
          </a:solidFill>
          <a:latin typeface="Tahoma" charset="0"/>
          <a:ea typeface="ＭＳ Ｐゴシック" charset="0"/>
        </a:defRPr>
      </a:lvl9pPr>
    </p:titleStyle>
    <p:bodyStyle>
      <a:lvl1pPr marL="342900" indent="-342900" algn="l" rtl="0" eaLnBrk="0" fontAlgn="base" hangingPunct="0">
        <a:spcBef>
          <a:spcPct val="20000"/>
        </a:spcBef>
        <a:spcAft>
          <a:spcPct val="0"/>
        </a:spcAft>
        <a:buClr>
          <a:srgbClr val="990000"/>
        </a:buClr>
        <a:buSzPct val="70000"/>
        <a:buFont typeface="Wingdings"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990000"/>
        </a:buClr>
        <a:buSzPct val="70000"/>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990000"/>
        </a:buClr>
        <a:buSzPct val="70000"/>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990000"/>
        </a:buClr>
        <a:buSzPct val="70000"/>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990000"/>
        </a:buClr>
        <a:buSzPct val="70000"/>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990000"/>
        </a:buClr>
        <a:buSzPct val="7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defTabSz="914400" eaLnBrk="0" fontAlgn="base" hangingPunct="0">
              <a:spcBef>
                <a:spcPct val="0"/>
              </a:spcBef>
              <a:spcAft>
                <a:spcPct val="0"/>
              </a:spcAft>
              <a:defRPr/>
            </a:pPr>
            <a:fld id="{949EA72D-AFDA-4341-B72A-4A95FB1F0E84}" type="slidenum">
              <a:rPr lang="en-US" altLang="zh-TW" smtClean="0">
                <a:solidFill>
                  <a:prstClr val="black"/>
                </a:solidFill>
                <a:latin typeface="Arial" panose="020B0604020202020204" pitchFamily="34" charset="0"/>
                <a:ea typeface="MS PGothic" panose="020B0600070205080204" pitchFamily="34" charset="-128"/>
              </a:rPr>
              <a:pPr defTabSz="914400" eaLnBrk="0" fontAlgn="base" hangingPunct="0">
                <a:spcBef>
                  <a:spcPct val="0"/>
                </a:spcBef>
                <a:spcAft>
                  <a:spcPct val="0"/>
                </a:spcAft>
                <a:defRPr/>
              </a:pPr>
              <a:t>‹#›</a:t>
            </a:fld>
            <a:endParaRPr lang="en-US" altLang="zh-TW"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97407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91" r:id="rId5"/>
  </p:sldLayoutIdLst>
  <p:timing>
    <p:tnLst>
      <p:par>
        <p:cT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362700" y="6356350"/>
            <a:ext cx="2085975" cy="365125"/>
          </a:xfrm>
          <a:prstGeom prst="rect">
            <a:avLst/>
          </a:prstGeom>
        </p:spPr>
        <p:txBody>
          <a:bodyPr vert="horz" wrap="square" lIns="91440" tIns="45720" rIns="45720" bIns="45720" numCol="1" anchor="ctr" anchorCtr="0" compatLnSpc="1">
            <a:prstTxWarp prst="textNoShape">
              <a:avLst/>
            </a:prstTxWarp>
          </a:bodyPr>
          <a:lstStyle>
            <a:lvl1pPr algn="r">
              <a:defRPr sz="1200">
                <a:solidFill>
                  <a:srgbClr val="595959"/>
                </a:solidFill>
                <a:latin typeface="Century Gothic" pitchFamily="34" charset="0"/>
              </a:defRPr>
            </a:lvl1pPr>
          </a:lstStyle>
          <a:p>
            <a:pPr defTabSz="914400"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a:defRPr sz="1200">
                <a:solidFill>
                  <a:srgbClr val="595959"/>
                </a:solidFill>
                <a:latin typeface="Century Gothic" pitchFamily="34" charset="0"/>
              </a:defRPr>
            </a:lvl1pPr>
          </a:lstStyle>
          <a:p>
            <a:pPr defTabSz="914400" fontAlgn="base">
              <a:spcBef>
                <a:spcPct val="0"/>
              </a:spcBef>
              <a:spcAft>
                <a:spcPct val="0"/>
              </a:spcAft>
            </a:pPr>
            <a:fld id="{D65A6786-796B-42AB-8396-7392751C103B}" type="slidenum">
              <a:rPr lang="en-US">
                <a:ea typeface="MS PGothic" pitchFamily="34" charset="-128"/>
              </a:rPr>
              <a:pPr defTabSz="914400" fontAlgn="base">
                <a:spcBef>
                  <a:spcPct val="0"/>
                </a:spcBef>
                <a:spcAft>
                  <a:spcPct val="0"/>
                </a:spcAft>
              </a:pPr>
              <a:t>‹#›</a:t>
            </a:fld>
            <a:endParaRPr lang="en-US">
              <a:ea typeface="MS PGothic" pitchFamily="34" charset="-128"/>
            </a:endParaRPr>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pPr>
            <a:endParaRPr lang="en-US">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pPr>
            <a:endParaRPr lang="en-US">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pic>
        <p:nvPicPr>
          <p:cNvPr id="1032" name="Picture 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918325" y="131763"/>
            <a:ext cx="219075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56447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2" r:id="rId13"/>
  </p:sldLayoutIdLst>
  <p:hf hdr="0" ftr="0" dt="0"/>
  <p:txStyles>
    <p:titleStyle>
      <a:lvl1pPr algn="l" rtl="0" eaLnBrk="0" fontAlgn="base" hangingPunct="0">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0" fontAlgn="base" hangingPunct="0">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0" fontAlgn="base" hangingPunct="0">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0" fontAlgn="base" hangingPunct="0">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0" fontAlgn="base" hangingPunct="0">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0" fontAlgn="base" hangingPunct="0">
        <a:spcBef>
          <a:spcPct val="20000"/>
        </a:spcBef>
        <a:spcAft>
          <a:spcPct val="0"/>
        </a:spcAft>
        <a:buFont typeface="Arial"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0" fontAlgn="base" hangingPunct="0">
        <a:spcBef>
          <a:spcPct val="20000"/>
        </a:spcBef>
        <a:spcAft>
          <a:spcPct val="0"/>
        </a:spcAft>
        <a:buFont typeface="Courier New"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0" fontAlgn="base" hangingPunct="0">
        <a:spcBef>
          <a:spcPct val="20000"/>
        </a:spcBef>
        <a:spcAft>
          <a:spcPct val="0"/>
        </a:spcAft>
        <a:buFont typeface="Arial"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mailto:hengji@illinois.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NUL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4.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png"/><Relationship Id="rId10" Type="http://schemas.openxmlformats.org/officeDocument/2006/relationships/image" Target="../media/image37.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hyperlink" Target="https://exchange.rpi.edu/owa/redir.aspx?C=VqyMKoC1MkW4mPdvkQDrQkf2mUyEXNIIJHceR5tTCVgG1VTC9t8JUwA3o_QatGzcKxIU0IhX6fw.&amp;URL=http://www.guabu.com/cangtoushi/" TargetMode="External"/><Relationship Id="rId3" Type="http://schemas.openxmlformats.org/officeDocument/2006/relationships/hyperlink" Target="https://exchange.rpi.edu/owa/redir.aspx?C=VqyMKoC1MkW4mPdvkQDrQkf2mUyEXNIIJHceR5tTCVgG1VTC9t8JUwA3o_QatGzcKxIU0IhX6fw.&amp;URL=http://www.acrosticpoem.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30.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30.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9.png"/><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34.jpeg"/><Relationship Id="rId13" Type="http://schemas.openxmlformats.org/officeDocument/2006/relationships/image" Target="../media/image60.png"/><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jpeg"/><Relationship Id="rId9" Type="http://schemas.openxmlformats.org/officeDocument/2006/relationships/image" Target="../media/image57.png"/><Relationship Id="rId10"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30.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 Type="http://schemas.openxmlformats.org/officeDocument/2006/relationships/slideLayout" Target="../slideLayouts/slideLayout30.xml"/><Relationship Id="rId2" Type="http://schemas.openxmlformats.org/officeDocument/2006/relationships/image" Target="../media/image6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77.jpg"/><Relationship Id="rId5" Type="http://schemas.openxmlformats.org/officeDocument/2006/relationships/image" Target="../media/image78.jpeg"/><Relationship Id="rId6" Type="http://schemas.openxmlformats.org/officeDocument/2006/relationships/image" Target="../media/image79.jpg"/><Relationship Id="rId7" Type="http://schemas.openxmlformats.org/officeDocument/2006/relationships/image" Target="../media/image80.jpeg"/><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g"/><Relationship Id="rId5" Type="http://schemas.openxmlformats.org/officeDocument/2006/relationships/image" Target="../media/image83.jpg"/><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84.jpeg"/><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16.xml"/><Relationship Id="rId2"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16.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jpeg"/><Relationship Id="rId1" Type="http://schemas.openxmlformats.org/officeDocument/2006/relationships/slideLayout" Target="../slideLayouts/slideLayout16.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16.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eg"/><Relationship Id="rId5" Type="http://schemas.openxmlformats.org/officeDocument/2006/relationships/image" Target="../media/image106.png"/><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10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tiff"/></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8"/>
          <p:cNvSpPr txBox="1">
            <a:spLocks noGrp="1"/>
          </p:cNvSpPr>
          <p:nvPr>
            <p:ph type="ctrTitle"/>
          </p:nvPr>
        </p:nvSpPr>
        <p:spPr>
          <a:xfrm>
            <a:off x="32657" y="990600"/>
            <a:ext cx="9936162" cy="145732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b="1" dirty="0" smtClean="0"/>
              <a:t>Knowledge-aware</a:t>
            </a:r>
            <a:r>
              <a:rPr lang="en-US" b="1" dirty="0" smtClean="0"/>
              <a:t> </a:t>
            </a:r>
            <a:r>
              <a:rPr lang="en-US" b="1" dirty="0" smtClean="0"/>
              <a:t>Dialogue</a:t>
            </a:r>
            <a:r>
              <a:rPr lang="en-US" b="1" dirty="0"/>
              <a:t> </a:t>
            </a:r>
            <a:r>
              <a:rPr lang="en-US" b="1" dirty="0" smtClean="0"/>
              <a:t>Generation</a:t>
            </a:r>
            <a:br>
              <a:rPr lang="en-US" b="1" dirty="0" smtClean="0"/>
            </a:br>
            <a:r>
              <a:rPr lang="en-US" b="1" dirty="0" smtClean="0"/>
              <a:t>and Morph Generation</a:t>
            </a:r>
            <a:endParaRPr sz="3600" b="1" i="0" u="none" strike="noStrike" cap="none" dirty="0">
              <a:solidFill>
                <a:srgbClr val="990000"/>
              </a:solidFill>
              <a:latin typeface="Arial"/>
              <a:ea typeface="Arial"/>
              <a:cs typeface="Arial"/>
              <a:sym typeface="Arial"/>
            </a:endParaRPr>
          </a:p>
        </p:txBody>
      </p:sp>
      <p:sp>
        <p:nvSpPr>
          <p:cNvPr id="293" name="Google Shape;293;p68"/>
          <p:cNvSpPr txBox="1">
            <a:spLocks noGrp="1"/>
          </p:cNvSpPr>
          <p:nvPr>
            <p:ph type="subTitle" idx="1"/>
          </p:nvPr>
        </p:nvSpPr>
        <p:spPr>
          <a:xfrm>
            <a:off x="0" y="2819400"/>
            <a:ext cx="8914258" cy="2704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90000"/>
              </a:buClr>
              <a:buSzPts val="2240"/>
              <a:buFont typeface="Noto Sans Symbols"/>
              <a:buNone/>
            </a:pPr>
            <a:r>
              <a:rPr lang="en-US" sz="3200" b="0" i="0" u="none" strike="noStrike" cap="none" dirty="0" err="1">
                <a:solidFill>
                  <a:schemeClr val="tx1"/>
                </a:solidFill>
                <a:latin typeface="Arial"/>
                <a:ea typeface="Arial"/>
                <a:cs typeface="Arial"/>
                <a:sym typeface="Arial"/>
              </a:rPr>
              <a:t>Heng</a:t>
            </a:r>
            <a:r>
              <a:rPr lang="en-US" sz="3200" b="0" i="0" u="none" strike="noStrike" cap="none" dirty="0">
                <a:solidFill>
                  <a:schemeClr val="tx1"/>
                </a:solidFill>
                <a:latin typeface="Arial"/>
                <a:ea typeface="Arial"/>
                <a:cs typeface="Arial"/>
                <a:sym typeface="Arial"/>
              </a:rPr>
              <a:t> </a:t>
            </a:r>
            <a:r>
              <a:rPr lang="en-US" sz="3200" b="0" i="0" u="none" strike="noStrike" cap="none" dirty="0" smtClean="0">
                <a:solidFill>
                  <a:schemeClr val="tx1"/>
                </a:solidFill>
                <a:latin typeface="Arial"/>
                <a:ea typeface="Arial"/>
                <a:cs typeface="Arial"/>
                <a:sym typeface="Arial"/>
              </a:rPr>
              <a:t>Ji</a:t>
            </a:r>
          </a:p>
          <a:p>
            <a:pPr marL="0" marR="0" lvl="0" indent="0" algn="ctr" rtl="0">
              <a:spcBef>
                <a:spcPts val="640"/>
              </a:spcBef>
              <a:spcAft>
                <a:spcPts val="0"/>
              </a:spcAft>
              <a:buClr>
                <a:srgbClr val="990000"/>
              </a:buClr>
              <a:buSzPts val="2240"/>
              <a:buFont typeface="Noto Sans Symbols"/>
              <a:buNone/>
            </a:pPr>
            <a:r>
              <a:rPr lang="en-US" sz="3200" b="0" i="0" u="none" strike="noStrike" cap="none" dirty="0" smtClean="0">
                <a:solidFill>
                  <a:schemeClr val="tx1"/>
                </a:solidFill>
                <a:latin typeface="Arial"/>
                <a:ea typeface="Arial"/>
                <a:cs typeface="Arial"/>
                <a:sym typeface="Arial"/>
                <a:hlinkClick r:id="rId3"/>
              </a:rPr>
              <a:t>hengji@illinois.edu</a:t>
            </a:r>
            <a:endParaRPr lang="en-US" sz="3200" b="0" i="0" u="none" strike="noStrike" cap="none" dirty="0" smtClean="0">
              <a:solidFill>
                <a:schemeClr val="tx1"/>
              </a:solidFill>
              <a:latin typeface="Arial"/>
              <a:ea typeface="Arial"/>
              <a:cs typeface="Arial"/>
              <a:sym typeface="Arial"/>
            </a:endParaRPr>
          </a:p>
        </p:txBody>
      </p:sp>
    </p:spTree>
    <p:extLst>
      <p:ext uri="{BB962C8B-B14F-4D97-AF65-F5344CB8AC3E}">
        <p14:creationId xmlns:p14="http://schemas.microsoft.com/office/powerpoint/2010/main" val="2139954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Adding Speakers</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10</a:t>
            </a:fld>
            <a:endParaRPr sz="1400" b="1">
              <a:solidFill>
                <a:srgbClr val="000000"/>
              </a:solidFill>
              <a:latin typeface="Calibri"/>
              <a:ea typeface="Calibri"/>
              <a:cs typeface="Calibri"/>
              <a:sym typeface="Calibri"/>
            </a:endParaRPr>
          </a:p>
        </p:txBody>
      </p:sp>
      <p:sp>
        <p:nvSpPr>
          <p:cNvPr id="4" name="Google Shape;293;p68"/>
          <p:cNvSpPr txBox="1">
            <a:spLocks/>
          </p:cNvSpPr>
          <p:nvPr/>
        </p:nvSpPr>
        <p:spPr>
          <a:xfrm>
            <a:off x="0" y="1010032"/>
            <a:ext cx="8914258" cy="2704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Clr>
                <a:srgbClr val="990000"/>
              </a:buClr>
              <a:buSzPts val="2240"/>
              <a:buFont typeface="Noto Sans Symbols"/>
              <a:buNone/>
            </a:pPr>
            <a:r>
              <a:rPr lang="en-US" sz="2000" dirty="0" smtClean="0">
                <a:solidFill>
                  <a:schemeClr val="tx1"/>
                </a:solidFill>
                <a:latin typeface="Arial"/>
                <a:ea typeface="Arial"/>
                <a:cs typeface="Arial"/>
                <a:sym typeface="Arial"/>
              </a:rPr>
              <a:t>Li et al., ACL2016</a:t>
            </a:r>
          </a:p>
        </p:txBody>
      </p:sp>
      <p:pic>
        <p:nvPicPr>
          <p:cNvPr id="3" name="Picture 2"/>
          <p:cNvPicPr>
            <a:picLocks noChangeAspect="1"/>
          </p:cNvPicPr>
          <p:nvPr/>
        </p:nvPicPr>
        <p:blipFill>
          <a:blip r:embed="rId3"/>
          <a:stretch>
            <a:fillRect/>
          </a:stretch>
        </p:blipFill>
        <p:spPr>
          <a:xfrm>
            <a:off x="0" y="1942032"/>
            <a:ext cx="9144000" cy="2973936"/>
          </a:xfrm>
          <a:prstGeom prst="rect">
            <a:avLst/>
          </a:prstGeom>
        </p:spPr>
      </p:pic>
    </p:spTree>
    <p:extLst>
      <p:ext uri="{BB962C8B-B14F-4D97-AF65-F5344CB8AC3E}">
        <p14:creationId xmlns:p14="http://schemas.microsoft.com/office/powerpoint/2010/main" val="810852061"/>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Adding Speakers</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11</a:t>
            </a:fld>
            <a:endParaRPr sz="1400" b="1">
              <a:solidFill>
                <a:srgbClr val="000000"/>
              </a:solidFill>
              <a:latin typeface="Calibri"/>
              <a:ea typeface="Calibri"/>
              <a:cs typeface="Calibri"/>
              <a:sym typeface="Calibri"/>
            </a:endParaRPr>
          </a:p>
        </p:txBody>
      </p:sp>
      <p:sp>
        <p:nvSpPr>
          <p:cNvPr id="4" name="Google Shape;293;p68"/>
          <p:cNvSpPr txBox="1">
            <a:spLocks/>
          </p:cNvSpPr>
          <p:nvPr/>
        </p:nvSpPr>
        <p:spPr>
          <a:xfrm>
            <a:off x="0" y="1010032"/>
            <a:ext cx="8914258" cy="2704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Clr>
                <a:srgbClr val="990000"/>
              </a:buClr>
              <a:buSzPts val="2240"/>
              <a:buFont typeface="Noto Sans Symbols"/>
              <a:buNone/>
            </a:pPr>
            <a:r>
              <a:rPr lang="en-US" sz="2000" dirty="0" smtClean="0">
                <a:solidFill>
                  <a:schemeClr val="tx1"/>
                </a:solidFill>
                <a:latin typeface="Arial"/>
                <a:ea typeface="Arial"/>
                <a:cs typeface="Arial"/>
                <a:sym typeface="Arial"/>
              </a:rPr>
              <a:t>Li et al., ACL2016</a:t>
            </a:r>
          </a:p>
        </p:txBody>
      </p:sp>
      <p:pic>
        <p:nvPicPr>
          <p:cNvPr id="2" name="Picture 1"/>
          <p:cNvPicPr>
            <a:picLocks noChangeAspect="1"/>
          </p:cNvPicPr>
          <p:nvPr/>
        </p:nvPicPr>
        <p:blipFill>
          <a:blip r:embed="rId3"/>
          <a:stretch>
            <a:fillRect/>
          </a:stretch>
        </p:blipFill>
        <p:spPr>
          <a:xfrm>
            <a:off x="0" y="1563626"/>
            <a:ext cx="8940800" cy="4927600"/>
          </a:xfrm>
          <a:prstGeom prst="rect">
            <a:avLst/>
          </a:prstGeom>
        </p:spPr>
      </p:pic>
    </p:spTree>
    <p:extLst>
      <p:ext uri="{BB962C8B-B14F-4D97-AF65-F5344CB8AC3E}">
        <p14:creationId xmlns:p14="http://schemas.microsoft.com/office/powerpoint/2010/main" val="1321277347"/>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Adding Speakers</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12</a:t>
            </a:fld>
            <a:endParaRPr sz="1400" b="1">
              <a:solidFill>
                <a:srgbClr val="000000"/>
              </a:solidFill>
              <a:latin typeface="Calibri"/>
              <a:ea typeface="Calibri"/>
              <a:cs typeface="Calibri"/>
              <a:sym typeface="Calibri"/>
            </a:endParaRPr>
          </a:p>
        </p:txBody>
      </p:sp>
      <p:sp>
        <p:nvSpPr>
          <p:cNvPr id="4" name="Google Shape;293;p68"/>
          <p:cNvSpPr txBox="1">
            <a:spLocks/>
          </p:cNvSpPr>
          <p:nvPr/>
        </p:nvSpPr>
        <p:spPr>
          <a:xfrm>
            <a:off x="0" y="1010032"/>
            <a:ext cx="8914258" cy="2704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Clr>
                <a:srgbClr val="990000"/>
              </a:buClr>
              <a:buSzPts val="2240"/>
              <a:buFont typeface="Noto Sans Symbols"/>
              <a:buNone/>
            </a:pPr>
            <a:r>
              <a:rPr lang="en-US" sz="2000" dirty="0" smtClean="0">
                <a:solidFill>
                  <a:schemeClr val="tx1"/>
                </a:solidFill>
                <a:latin typeface="Arial"/>
                <a:ea typeface="Arial"/>
                <a:cs typeface="Arial"/>
                <a:sym typeface="Arial"/>
              </a:rPr>
              <a:t>Li et al., ACL2016</a:t>
            </a:r>
          </a:p>
        </p:txBody>
      </p:sp>
      <p:pic>
        <p:nvPicPr>
          <p:cNvPr id="2" name="Picture 1"/>
          <p:cNvPicPr>
            <a:picLocks noChangeAspect="1"/>
          </p:cNvPicPr>
          <p:nvPr/>
        </p:nvPicPr>
        <p:blipFill>
          <a:blip r:embed="rId3"/>
          <a:stretch>
            <a:fillRect/>
          </a:stretch>
        </p:blipFill>
        <p:spPr>
          <a:xfrm>
            <a:off x="252858" y="1703326"/>
            <a:ext cx="8661400" cy="4648200"/>
          </a:xfrm>
          <a:prstGeom prst="rect">
            <a:avLst/>
          </a:prstGeom>
        </p:spPr>
      </p:pic>
    </p:spTree>
    <p:extLst>
      <p:ext uri="{BB962C8B-B14F-4D97-AF65-F5344CB8AC3E}">
        <p14:creationId xmlns:p14="http://schemas.microsoft.com/office/powerpoint/2010/main" val="1606426750"/>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Overall Framework</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13</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54000" y="1016000"/>
            <a:ext cx="8636000" cy="4826000"/>
          </a:xfrm>
          <a:prstGeom prst="rect">
            <a:avLst/>
          </a:prstGeom>
        </p:spPr>
      </p:pic>
    </p:spTree>
    <p:extLst>
      <p:ext uri="{BB962C8B-B14F-4D97-AF65-F5344CB8AC3E}">
        <p14:creationId xmlns:p14="http://schemas.microsoft.com/office/powerpoint/2010/main" val="1093101563"/>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Overall Framework</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14</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181855" y="0"/>
            <a:ext cx="6780289" cy="6858000"/>
          </a:xfrm>
          <a:prstGeom prst="rect">
            <a:avLst/>
          </a:prstGeom>
        </p:spPr>
      </p:pic>
    </p:spTree>
    <p:extLst>
      <p:ext uri="{BB962C8B-B14F-4D97-AF65-F5344CB8AC3E}">
        <p14:creationId xmlns:p14="http://schemas.microsoft.com/office/powerpoint/2010/main" val="1745599020"/>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Overall Framework</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15</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304800" y="76200"/>
            <a:ext cx="8534400" cy="6705600"/>
          </a:xfrm>
          <a:prstGeom prst="rect">
            <a:avLst/>
          </a:prstGeom>
        </p:spPr>
      </p:pic>
    </p:spTree>
    <p:extLst>
      <p:ext uri="{BB962C8B-B14F-4D97-AF65-F5344CB8AC3E}">
        <p14:creationId xmlns:p14="http://schemas.microsoft.com/office/powerpoint/2010/main" val="162518582"/>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Overall Framework</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16</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92100" y="50800"/>
            <a:ext cx="8559800" cy="6756400"/>
          </a:xfrm>
          <a:prstGeom prst="rect">
            <a:avLst/>
          </a:prstGeom>
        </p:spPr>
      </p:pic>
    </p:spTree>
    <p:extLst>
      <p:ext uri="{BB962C8B-B14F-4D97-AF65-F5344CB8AC3E}">
        <p14:creationId xmlns:p14="http://schemas.microsoft.com/office/powerpoint/2010/main" val="1736119820"/>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Overall Framework</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17</a:t>
            </a:fld>
            <a:endParaRPr sz="1400" b="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9583613"/>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18</a:t>
            </a:fld>
            <a:endParaRPr lang="en-US" altLang="zh-TW" dirty="0">
              <a:solidFill>
                <a:prstClr val="black"/>
              </a:solidFill>
            </a:endParaRPr>
          </a:p>
        </p:txBody>
      </p:sp>
      <p:sp>
        <p:nvSpPr>
          <p:cNvPr id="3" name="Title 2"/>
          <p:cNvSpPr>
            <a:spLocks noGrp="1"/>
          </p:cNvSpPr>
          <p:nvPr>
            <p:ph type="title"/>
          </p:nvPr>
        </p:nvSpPr>
        <p:spPr/>
        <p:txBody>
          <a:bodyPr/>
          <a:lstStyle/>
          <a:p>
            <a:r>
              <a:rPr lang="en-US" dirty="0" smtClean="0"/>
              <a:t>Is That Really You?</a:t>
            </a:r>
            <a:endParaRPr lang="en-US" dirty="0"/>
          </a:p>
        </p:txBody>
      </p:sp>
      <p:sp>
        <p:nvSpPr>
          <p:cNvPr id="4" name="Content Placeholder 3"/>
          <p:cNvSpPr>
            <a:spLocks noGrp="1"/>
          </p:cNvSpPr>
          <p:nvPr>
            <p:ph idx="1"/>
          </p:nvPr>
        </p:nvSpPr>
        <p:spPr>
          <a:xfrm>
            <a:off x="247340" y="1049794"/>
            <a:ext cx="4781860" cy="5001419"/>
          </a:xfrm>
        </p:spPr>
        <p:txBody>
          <a:bodyPr/>
          <a:lstStyle/>
          <a:p>
            <a:r>
              <a:rPr lang="en-US" sz="2800" dirty="0" smtClean="0"/>
              <a:t>People </a:t>
            </a:r>
            <a:r>
              <a:rPr lang="en-US" sz="2800" dirty="0"/>
              <a:t>communicate and behave differently online vs. offline [Wilcox and Stephen, </a:t>
            </a:r>
            <a:r>
              <a:rPr lang="en-US" sz="2800" dirty="0" smtClean="0"/>
              <a:t>2012]</a:t>
            </a:r>
          </a:p>
          <a:p>
            <a:r>
              <a:rPr lang="en-US" sz="2800" dirty="0" smtClean="0"/>
              <a:t>Censorship</a:t>
            </a:r>
            <a:r>
              <a:rPr lang="en-US" sz="2800" dirty="0"/>
              <a:t>, social multiplicity, </a:t>
            </a:r>
            <a:r>
              <a:rPr lang="en-US" sz="2800" dirty="0" err="1" smtClean="0"/>
              <a:t>recordability</a:t>
            </a:r>
            <a:endParaRPr lang="en-US" sz="2800" dirty="0" smtClean="0"/>
          </a:p>
          <a:p>
            <a:r>
              <a:rPr lang="en-US" sz="2800" dirty="0" smtClean="0"/>
              <a:t>The </a:t>
            </a:r>
            <a:r>
              <a:rPr lang="en-US" sz="2800" dirty="0"/>
              <a:t>influence of the </a:t>
            </a:r>
            <a:r>
              <a:rPr lang="en-US" sz="2800" dirty="0" smtClean="0"/>
              <a:t>group</a:t>
            </a:r>
          </a:p>
          <a:p>
            <a:r>
              <a:rPr lang="en-US" sz="2800" dirty="0" smtClean="0"/>
              <a:t>Reduced sensations</a:t>
            </a:r>
          </a:p>
          <a:p>
            <a:r>
              <a:rPr lang="en-US" sz="2800" dirty="0" smtClean="0"/>
              <a:t>Temporal </a:t>
            </a:r>
            <a:r>
              <a:rPr lang="en-US" sz="2800" dirty="0"/>
              <a:t>and identity </a:t>
            </a:r>
            <a:r>
              <a:rPr lang="en-US" sz="2800" dirty="0" smtClean="0"/>
              <a:t>flexibility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74164"/>
            <a:ext cx="4017817" cy="4598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3473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a:t>
            </a:fld>
            <a:endParaRPr lang="en-US" altLang="zh-TW" dirty="0">
              <a:solidFill>
                <a:prstClr val="black"/>
              </a:solidFill>
            </a:endParaRPr>
          </a:p>
        </p:txBody>
      </p:sp>
      <p:sp>
        <p:nvSpPr>
          <p:cNvPr id="3" name="Title 2"/>
          <p:cNvSpPr>
            <a:spLocks noGrp="1"/>
          </p:cNvSpPr>
          <p:nvPr>
            <p:ph type="title"/>
          </p:nvPr>
        </p:nvSpPr>
        <p:spPr/>
        <p:txBody>
          <a:bodyPr/>
          <a:lstStyle/>
          <a:p>
            <a:r>
              <a:rPr lang="en-US" dirty="0" smtClean="0"/>
              <a:t>Creative Language Generation</a:t>
            </a:r>
            <a:endParaRPr lang="en-US" dirty="0"/>
          </a:p>
        </p:txBody>
      </p:sp>
      <p:sp>
        <p:nvSpPr>
          <p:cNvPr id="4" name="Content Placeholder 3"/>
          <p:cNvSpPr>
            <a:spLocks noGrp="1"/>
          </p:cNvSpPr>
          <p:nvPr>
            <p:ph idx="1"/>
          </p:nvPr>
        </p:nvSpPr>
        <p:spPr>
          <a:xfrm>
            <a:off x="247340" y="1124744"/>
            <a:ext cx="8229600" cy="5001419"/>
          </a:xfrm>
        </p:spPr>
        <p:txBody>
          <a:bodyPr/>
          <a:lstStyle/>
          <a:p>
            <a:r>
              <a:rPr lang="en-US" dirty="0" smtClean="0"/>
              <a:t>Avoid Internet censorship</a:t>
            </a:r>
            <a:endParaRPr lang="en-US" dirty="0"/>
          </a:p>
          <a:p>
            <a:r>
              <a:rPr lang="en-US" dirty="0"/>
              <a:t>S</a:t>
            </a:r>
            <a:r>
              <a:rPr lang="en-US" dirty="0" smtClean="0"/>
              <a:t>hare </a:t>
            </a:r>
            <a:r>
              <a:rPr lang="en-US" dirty="0"/>
              <a:t>sensitive </a:t>
            </a:r>
            <a:r>
              <a:rPr lang="en-US" dirty="0" smtClean="0"/>
              <a:t>information</a:t>
            </a:r>
          </a:p>
          <a:p>
            <a:r>
              <a:rPr lang="en-US" dirty="0"/>
              <a:t>E</a:t>
            </a:r>
            <a:r>
              <a:rPr lang="en-US" dirty="0" smtClean="0"/>
              <a:t>xpress </a:t>
            </a:r>
            <a:r>
              <a:rPr lang="en-US" dirty="0"/>
              <a:t>strong sentiment or </a:t>
            </a:r>
            <a:r>
              <a:rPr lang="en-US" dirty="0" smtClean="0"/>
              <a:t>emotion</a:t>
            </a:r>
          </a:p>
          <a:p>
            <a:r>
              <a:rPr lang="en-US" dirty="0"/>
              <a:t>P</a:t>
            </a:r>
            <a:r>
              <a:rPr lang="en-US" dirty="0" smtClean="0"/>
              <a:t>lan </a:t>
            </a:r>
            <a:r>
              <a:rPr lang="en-US" dirty="0"/>
              <a:t>for secret </a:t>
            </a:r>
            <a:r>
              <a:rPr lang="en-US" dirty="0" smtClean="0"/>
              <a:t>actions</a:t>
            </a:r>
          </a:p>
          <a:p>
            <a:r>
              <a:rPr lang="en-US" dirty="0"/>
              <a:t>T</a:t>
            </a:r>
            <a:r>
              <a:rPr lang="en-US" dirty="0" smtClean="0"/>
              <a:t>rade illegal products</a:t>
            </a:r>
          </a:p>
          <a:p>
            <a:r>
              <a:rPr lang="en-US" dirty="0" smtClean="0"/>
              <a:t>Convert </a:t>
            </a:r>
            <a:r>
              <a:rPr lang="en-US" dirty="0"/>
              <a:t>regular intent to fun and interesting languages</a:t>
            </a:r>
          </a:p>
          <a:p>
            <a:r>
              <a:rPr lang="en-US" dirty="0" smtClean="0"/>
              <a:t>Our goals</a:t>
            </a:r>
            <a:endParaRPr lang="en-US" dirty="0"/>
          </a:p>
          <a:p>
            <a:pPr lvl="1"/>
            <a:r>
              <a:rPr lang="en-US" sz="2000" dirty="0"/>
              <a:t>S</a:t>
            </a:r>
            <a:r>
              <a:rPr lang="en-US" sz="2000" dirty="0" smtClean="0"/>
              <a:t>ystematically categorize </a:t>
            </a:r>
            <a:r>
              <a:rPr lang="en-US" sz="2000" dirty="0"/>
              <a:t>human-created obfuscated language on various levels, investigate their basic </a:t>
            </a:r>
            <a:r>
              <a:rPr lang="en-US" sz="2000" dirty="0" smtClean="0"/>
              <a:t>mechanisms</a:t>
            </a:r>
          </a:p>
          <a:p>
            <a:pPr lvl="1"/>
            <a:r>
              <a:rPr lang="en-US" sz="2000" dirty="0"/>
              <a:t>O</a:t>
            </a:r>
            <a:r>
              <a:rPr lang="en-US" sz="2000" dirty="0" smtClean="0"/>
              <a:t>verview </a:t>
            </a:r>
            <a:r>
              <a:rPr lang="en-US" sz="2000" dirty="0"/>
              <a:t>on automated techniques needed to simulate human </a:t>
            </a:r>
            <a:r>
              <a:rPr lang="en-US" sz="2000" dirty="0" smtClean="0"/>
              <a:t>encoding</a:t>
            </a:r>
          </a:p>
          <a:p>
            <a:pPr lvl="1"/>
            <a:r>
              <a:rPr lang="en-US" sz="2000" dirty="0"/>
              <a:t>S</a:t>
            </a:r>
            <a:r>
              <a:rPr lang="en-US" sz="2000" dirty="0" smtClean="0"/>
              <a:t>ummarize </a:t>
            </a:r>
            <a:r>
              <a:rPr lang="en-US" sz="2000" dirty="0"/>
              <a:t>remaining </a:t>
            </a:r>
            <a:r>
              <a:rPr lang="en-US" sz="2000" dirty="0" smtClean="0"/>
              <a:t>challenges for </a:t>
            </a:r>
            <a:r>
              <a:rPr lang="en-US" sz="2000" dirty="0"/>
              <a:t>future research on </a:t>
            </a:r>
            <a:r>
              <a:rPr lang="en-US" sz="2000" dirty="0" smtClean="0"/>
              <a:t>coded language processing, and the </a:t>
            </a:r>
            <a:r>
              <a:rPr lang="en-US" sz="2000" dirty="0"/>
              <a:t>interaction between </a:t>
            </a:r>
            <a:r>
              <a:rPr lang="en-US" sz="2000" dirty="0" smtClean="0"/>
              <a:t>NLP and encryption</a:t>
            </a:r>
          </a:p>
        </p:txBody>
      </p:sp>
    </p:spTree>
    <p:extLst>
      <p:ext uri="{BB962C8B-B14F-4D97-AF65-F5344CB8AC3E}">
        <p14:creationId xmlns:p14="http://schemas.microsoft.com/office/powerpoint/2010/main" val="2011152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Recap: End-to-End Dialogue System</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2</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1334757"/>
            <a:ext cx="9144000" cy="4188486"/>
          </a:xfrm>
          <a:prstGeom prst="rect">
            <a:avLst/>
          </a:prstGeom>
        </p:spPr>
      </p:pic>
    </p:spTree>
    <p:extLst>
      <p:ext uri="{BB962C8B-B14F-4D97-AF65-F5344CB8AC3E}">
        <p14:creationId xmlns:p14="http://schemas.microsoft.com/office/powerpoint/2010/main" val="403423161"/>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20</a:t>
            </a:fld>
            <a:endParaRPr lang="en-US" altLang="zh-TW" dirty="0">
              <a:solidFill>
                <a:prstClr val="black"/>
              </a:solidFill>
            </a:endParaRPr>
          </a:p>
        </p:txBody>
      </p:sp>
      <p:sp>
        <p:nvSpPr>
          <p:cNvPr id="3" name="Title 2"/>
          <p:cNvSpPr>
            <a:spLocks noGrp="1"/>
          </p:cNvSpPr>
          <p:nvPr>
            <p:ph type="title"/>
          </p:nvPr>
        </p:nvSpPr>
        <p:spPr>
          <a:xfrm>
            <a:off x="247341" y="0"/>
            <a:ext cx="8761722" cy="980728"/>
          </a:xfrm>
        </p:spPr>
        <p:txBody>
          <a:bodyPr/>
          <a:lstStyle/>
          <a:p>
            <a:r>
              <a:rPr lang="en-US" dirty="0" smtClean="0"/>
              <a:t>Creative Language Encoding under Censorship</a:t>
            </a:r>
            <a:endParaRPr lang="en-US" dirty="0"/>
          </a:p>
        </p:txBody>
      </p:sp>
      <p:sp>
        <p:nvSpPr>
          <p:cNvPr id="4" name="Content Placeholder 3"/>
          <p:cNvSpPr>
            <a:spLocks noGrp="1"/>
          </p:cNvSpPr>
          <p:nvPr>
            <p:ph idx="1"/>
          </p:nvPr>
        </p:nvSpPr>
        <p:spPr>
          <a:xfrm>
            <a:off x="247340" y="1124744"/>
            <a:ext cx="8229600" cy="5001419"/>
          </a:xfrm>
        </p:spPr>
        <p:txBody>
          <a:bodyPr/>
          <a:lstStyle/>
          <a:p>
            <a:r>
              <a:rPr lang="en-US" dirty="0" smtClean="0"/>
              <a:t>67</a:t>
            </a:r>
            <a:r>
              <a:rPr lang="en-US" dirty="0"/>
              <a:t>% of netizens live in countries where criticism </a:t>
            </a:r>
            <a:r>
              <a:rPr lang="en-US" dirty="0" smtClean="0"/>
              <a:t>of the </a:t>
            </a:r>
            <a:r>
              <a:rPr lang="en-US" dirty="0"/>
              <a:t>government, military, or ruling family is subject to </a:t>
            </a:r>
            <a:r>
              <a:rPr lang="en-US" dirty="0" smtClean="0"/>
              <a:t>censorship</a:t>
            </a:r>
          </a:p>
          <a:p>
            <a:r>
              <a:rPr lang="en-US" dirty="0"/>
              <a:t>https://</a:t>
            </a:r>
            <a:r>
              <a:rPr lang="en-US" dirty="0" err="1" smtClean="0"/>
              <a:t>www.youtube.com</a:t>
            </a:r>
            <a:r>
              <a:rPr lang="en-US" dirty="0" smtClean="0"/>
              <a:t>/</a:t>
            </a:r>
            <a:r>
              <a:rPr lang="en-US" dirty="0" err="1" smtClean="0"/>
              <a:t>watch?v</a:t>
            </a:r>
            <a:r>
              <a:rPr lang="en-US" dirty="0" smtClean="0"/>
              <a:t>=zUuhT3nb1NQ</a:t>
            </a:r>
            <a:endParaRPr lang="en-US" dirty="0"/>
          </a:p>
        </p:txBody>
      </p:sp>
      <p:pic>
        <p:nvPicPr>
          <p:cNvPr id="5" name="Picture 4"/>
          <p:cNvPicPr>
            <a:picLocks noChangeAspect="1"/>
          </p:cNvPicPr>
          <p:nvPr/>
        </p:nvPicPr>
        <p:blipFill>
          <a:blip r:embed="rId3"/>
          <a:stretch>
            <a:fillRect/>
          </a:stretch>
        </p:blipFill>
        <p:spPr>
          <a:xfrm>
            <a:off x="618066" y="2421521"/>
            <a:ext cx="5528733" cy="4031815"/>
          </a:xfrm>
          <a:prstGeom prst="rect">
            <a:avLst/>
          </a:prstGeom>
        </p:spPr>
      </p:pic>
      <p:sp>
        <p:nvSpPr>
          <p:cNvPr id="6" name="Rectangle 5"/>
          <p:cNvSpPr/>
          <p:nvPr/>
        </p:nvSpPr>
        <p:spPr>
          <a:xfrm>
            <a:off x="6146799" y="2676436"/>
            <a:ext cx="4572000" cy="2308324"/>
          </a:xfrm>
          <a:prstGeom prst="rect">
            <a:avLst/>
          </a:prstGeom>
        </p:spPr>
        <p:txBody>
          <a:bodyPr>
            <a:spAutoFit/>
          </a:bodyPr>
          <a:lstStyle/>
          <a:p>
            <a:r>
              <a:rPr lang="en-US" dirty="0"/>
              <a:t>孤立墙(isolated wall) </a:t>
            </a:r>
            <a:r>
              <a:rPr lang="en-US" dirty="0" smtClean="0">
                <a:sym typeface="Wingdings"/>
              </a:rPr>
              <a:t></a:t>
            </a:r>
          </a:p>
          <a:p>
            <a:r>
              <a:rPr lang="en-US" dirty="0" smtClean="0"/>
              <a:t>柏林墙</a:t>
            </a:r>
            <a:r>
              <a:rPr lang="en-US" dirty="0"/>
              <a:t>(Berlin wall</a:t>
            </a:r>
            <a:r>
              <a:rPr lang="en-US" dirty="0" smtClean="0"/>
              <a:t>)</a:t>
            </a:r>
          </a:p>
          <a:p>
            <a:endParaRPr lang="en-US" dirty="0"/>
          </a:p>
          <a:p>
            <a:r>
              <a:rPr lang="en-US" dirty="0" smtClean="0"/>
              <a:t>艳阳雪</a:t>
            </a:r>
            <a:r>
              <a:rPr lang="en-US" dirty="0"/>
              <a:t>(sunshine and</a:t>
            </a:r>
          </a:p>
          <a:p>
            <a:r>
              <a:rPr lang="en-US" dirty="0"/>
              <a:t>snow) </a:t>
            </a:r>
            <a:r>
              <a:rPr lang="en-US" dirty="0" smtClean="0">
                <a:sym typeface="Wingdings"/>
              </a:rPr>
              <a:t></a:t>
            </a:r>
          </a:p>
          <a:p>
            <a:r>
              <a:rPr lang="en-US" dirty="0" smtClean="0"/>
              <a:t>六月雪</a:t>
            </a:r>
            <a:r>
              <a:rPr lang="en-US" dirty="0"/>
              <a:t>(snow fell in June, </a:t>
            </a:r>
            <a:r>
              <a:rPr lang="en-US" dirty="0" smtClean="0"/>
              <a:t/>
            </a:r>
            <a:br>
              <a:rPr lang="en-US" dirty="0" smtClean="0"/>
            </a:br>
            <a:r>
              <a:rPr lang="en-US" dirty="0" smtClean="0"/>
              <a:t>an </a:t>
            </a:r>
            <a:r>
              <a:rPr lang="en-US" dirty="0"/>
              <a:t>idiom that indicates </a:t>
            </a:r>
            <a:r>
              <a:rPr lang="en-US" dirty="0" smtClean="0"/>
              <a:t/>
            </a:r>
            <a:br>
              <a:rPr lang="en-US" dirty="0" smtClean="0"/>
            </a:br>
            <a:r>
              <a:rPr lang="en-US" dirty="0" smtClean="0"/>
              <a:t>injustice</a:t>
            </a:r>
            <a:r>
              <a:rPr lang="en-US" dirty="0"/>
              <a:t>)</a:t>
            </a:r>
          </a:p>
        </p:txBody>
      </p:sp>
    </p:spTree>
    <p:extLst>
      <p:ext uri="{BB962C8B-B14F-4D97-AF65-F5344CB8AC3E}">
        <p14:creationId xmlns:p14="http://schemas.microsoft.com/office/powerpoint/2010/main" val="3548538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21</a:t>
            </a:fld>
            <a:endParaRPr lang="en-US" altLang="zh-TW" dirty="0">
              <a:solidFill>
                <a:prstClr val="black"/>
              </a:solidFill>
            </a:endParaRPr>
          </a:p>
        </p:txBody>
      </p:sp>
      <p:sp>
        <p:nvSpPr>
          <p:cNvPr id="3" name="Title 2"/>
          <p:cNvSpPr>
            <a:spLocks noGrp="1"/>
          </p:cNvSpPr>
          <p:nvPr>
            <p:ph type="title"/>
          </p:nvPr>
        </p:nvSpPr>
        <p:spPr>
          <a:xfrm>
            <a:off x="755341" y="2304143"/>
            <a:ext cx="8761722" cy="980728"/>
          </a:xfrm>
        </p:spPr>
        <p:txBody>
          <a:bodyPr/>
          <a:lstStyle/>
          <a:p>
            <a:r>
              <a:rPr lang="en-US" dirty="0" smtClean="0"/>
              <a:t>Human Encoding</a:t>
            </a:r>
            <a:endParaRPr lang="en-US" dirty="0"/>
          </a:p>
        </p:txBody>
      </p:sp>
    </p:spTree>
    <p:extLst>
      <p:ext uri="{BB962C8B-B14F-4D97-AF65-F5344CB8AC3E}">
        <p14:creationId xmlns:p14="http://schemas.microsoft.com/office/powerpoint/2010/main" val="1407478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22</a:t>
            </a:fld>
            <a:endParaRPr lang="en-US" altLang="zh-TW" dirty="0">
              <a:solidFill>
                <a:prstClr val="black"/>
              </a:solidFill>
            </a:endParaRPr>
          </a:p>
        </p:txBody>
      </p:sp>
      <p:pic>
        <p:nvPicPr>
          <p:cNvPr id="8" name="Picture 7"/>
          <p:cNvPicPr>
            <a:picLocks noChangeAspect="1"/>
          </p:cNvPicPr>
          <p:nvPr/>
        </p:nvPicPr>
        <p:blipFill>
          <a:blip r:embed="rId2"/>
          <a:stretch>
            <a:fillRect/>
          </a:stretch>
        </p:blipFill>
        <p:spPr>
          <a:xfrm>
            <a:off x="181165" y="2385134"/>
            <a:ext cx="2249067" cy="3307451"/>
          </a:xfrm>
          <a:prstGeom prst="rect">
            <a:avLst/>
          </a:prstGeom>
          <a:ln w="28575" cmpd="sng">
            <a:solidFill>
              <a:schemeClr val="bg2">
                <a:lumMod val="50000"/>
              </a:schemeClr>
            </a:solidFill>
          </a:ln>
        </p:spPr>
      </p:pic>
      <p:pic>
        <p:nvPicPr>
          <p:cNvPr id="9" name="Picture 8"/>
          <p:cNvPicPr>
            <a:picLocks noChangeAspect="1"/>
          </p:cNvPicPr>
          <p:nvPr/>
        </p:nvPicPr>
        <p:blipFill>
          <a:blip r:embed="rId3"/>
          <a:stretch>
            <a:fillRect/>
          </a:stretch>
        </p:blipFill>
        <p:spPr>
          <a:xfrm>
            <a:off x="7209101" y="2385134"/>
            <a:ext cx="1876245" cy="2501659"/>
          </a:xfrm>
          <a:prstGeom prst="rect">
            <a:avLst/>
          </a:prstGeom>
          <a:ln w="28575" cmpd="sng">
            <a:solidFill>
              <a:schemeClr val="bg2">
                <a:lumMod val="50000"/>
              </a:schemeClr>
            </a:solidFill>
          </a:ln>
        </p:spPr>
      </p:pic>
      <p:pic>
        <p:nvPicPr>
          <p:cNvPr id="10" name="Picture 9"/>
          <p:cNvPicPr>
            <a:picLocks noChangeAspect="1"/>
          </p:cNvPicPr>
          <p:nvPr/>
        </p:nvPicPr>
        <p:blipFill>
          <a:blip r:embed="rId4"/>
          <a:stretch>
            <a:fillRect/>
          </a:stretch>
        </p:blipFill>
        <p:spPr>
          <a:xfrm>
            <a:off x="2797596" y="2385134"/>
            <a:ext cx="4070527" cy="2710971"/>
          </a:xfrm>
          <a:prstGeom prst="rect">
            <a:avLst/>
          </a:prstGeom>
          <a:ln w="28575" cmpd="sng">
            <a:solidFill>
              <a:schemeClr val="bg2">
                <a:lumMod val="50000"/>
              </a:schemeClr>
            </a:solidFill>
          </a:ln>
        </p:spPr>
      </p:pic>
      <p:sp>
        <p:nvSpPr>
          <p:cNvPr id="12" name="TextBox 2"/>
          <p:cNvSpPr txBox="1">
            <a:spLocks noChangeArrowheads="1"/>
          </p:cNvSpPr>
          <p:nvPr/>
        </p:nvSpPr>
        <p:spPr bwMode="auto">
          <a:xfrm>
            <a:off x="277320" y="1846817"/>
            <a:ext cx="23403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重庆</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(Chongqing)</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13" name="TextBox 2"/>
          <p:cNvSpPr txBox="1">
            <a:spLocks noChangeArrowheads="1"/>
          </p:cNvSpPr>
          <p:nvPr/>
        </p:nvSpPr>
        <p:spPr bwMode="auto">
          <a:xfrm>
            <a:off x="3457733" y="1924608"/>
            <a:ext cx="322788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西</a:t>
            </a:r>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红市</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(West Red City)</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14" name="TextBox 2"/>
          <p:cNvSpPr txBox="1">
            <a:spLocks noChangeArrowheads="1"/>
          </p:cNvSpPr>
          <p:nvPr/>
        </p:nvSpPr>
        <p:spPr bwMode="auto">
          <a:xfrm>
            <a:off x="7222823" y="1924608"/>
            <a:ext cx="21535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西红柿</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(Tomato)</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16" name="Straight Arrow Connector 15"/>
          <p:cNvCxnSpPr/>
          <p:nvPr/>
        </p:nvCxnSpPr>
        <p:spPr>
          <a:xfrm>
            <a:off x="2430232" y="2079693"/>
            <a:ext cx="10275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195322" y="2124663"/>
            <a:ext cx="10275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itle 2"/>
          <p:cNvSpPr>
            <a:spLocks noGrp="1"/>
          </p:cNvSpPr>
          <p:nvPr>
            <p:ph type="title"/>
          </p:nvPr>
        </p:nvSpPr>
        <p:spPr>
          <a:xfrm>
            <a:off x="247341" y="0"/>
            <a:ext cx="8761722" cy="980728"/>
          </a:xfrm>
        </p:spPr>
        <p:txBody>
          <a:bodyPr/>
          <a:lstStyle/>
          <a:p>
            <a:r>
              <a:rPr lang="en-US" dirty="0" smtClean="0"/>
              <a:t>Human Encoding: Purposes</a:t>
            </a:r>
            <a:endParaRPr lang="en-US" dirty="0"/>
          </a:p>
        </p:txBody>
      </p:sp>
      <p:sp>
        <p:nvSpPr>
          <p:cNvPr id="18" name="Content Placeholder 3"/>
          <p:cNvSpPr>
            <a:spLocks noGrp="1"/>
          </p:cNvSpPr>
          <p:nvPr>
            <p:ph idx="1"/>
          </p:nvPr>
        </p:nvSpPr>
        <p:spPr>
          <a:xfrm>
            <a:off x="247340" y="1124744"/>
            <a:ext cx="8229600" cy="5001419"/>
          </a:xfrm>
        </p:spPr>
        <p:txBody>
          <a:bodyPr/>
          <a:lstStyle/>
          <a:p>
            <a:r>
              <a:rPr lang="en-US" dirty="0" smtClean="0"/>
              <a:t>Discussing </a:t>
            </a:r>
            <a:r>
              <a:rPr lang="en-US" dirty="0"/>
              <a:t>sensitive information and evading </a:t>
            </a:r>
            <a:r>
              <a:rPr lang="en-US" dirty="0" smtClean="0"/>
              <a:t>censorship</a:t>
            </a:r>
          </a:p>
          <a:p>
            <a:pPr marL="0" indent="0">
              <a:buNone/>
            </a:pPr>
            <a:endParaRPr lang="en-US" dirty="0" smtClean="0"/>
          </a:p>
        </p:txBody>
      </p:sp>
    </p:spTree>
    <p:extLst>
      <p:ext uri="{BB962C8B-B14F-4D97-AF65-F5344CB8AC3E}">
        <p14:creationId xmlns:p14="http://schemas.microsoft.com/office/powerpoint/2010/main" val="2015530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23</a:t>
            </a:fld>
            <a:endParaRPr lang="en-US" altLang="zh-TW" dirty="0">
              <a:solidFill>
                <a:prstClr val="black"/>
              </a:solidFill>
            </a:endParaRPr>
          </a:p>
        </p:txBody>
      </p:sp>
      <p:sp>
        <p:nvSpPr>
          <p:cNvPr id="3" name="Title 2"/>
          <p:cNvSpPr>
            <a:spLocks noGrp="1"/>
          </p:cNvSpPr>
          <p:nvPr>
            <p:ph type="title"/>
          </p:nvPr>
        </p:nvSpPr>
        <p:spPr>
          <a:xfrm>
            <a:off x="247341" y="0"/>
            <a:ext cx="8761722" cy="980728"/>
          </a:xfrm>
        </p:spPr>
        <p:txBody>
          <a:bodyPr/>
          <a:lstStyle/>
          <a:p>
            <a:r>
              <a:rPr lang="en-US" dirty="0" smtClean="0"/>
              <a:t>Human Encoding: Purposes</a:t>
            </a:r>
            <a:endParaRPr lang="en-US" dirty="0"/>
          </a:p>
        </p:txBody>
      </p:sp>
      <p:sp>
        <p:nvSpPr>
          <p:cNvPr id="4" name="Content Placeholder 3"/>
          <p:cNvSpPr>
            <a:spLocks noGrp="1"/>
          </p:cNvSpPr>
          <p:nvPr>
            <p:ph idx="1"/>
          </p:nvPr>
        </p:nvSpPr>
        <p:spPr>
          <a:xfrm>
            <a:off x="247340" y="1124744"/>
            <a:ext cx="8229600" cy="5001419"/>
          </a:xfrm>
        </p:spPr>
        <p:txBody>
          <a:bodyPr/>
          <a:lstStyle/>
          <a:p>
            <a:r>
              <a:rPr lang="en-US" dirty="0" smtClean="0"/>
              <a:t>Plain </a:t>
            </a:r>
            <a:r>
              <a:rPr lang="en-US" dirty="0"/>
              <a:t>slang in a particular domain, community, youth language, or cutesy </a:t>
            </a:r>
            <a:r>
              <a:rPr lang="en-US" dirty="0" smtClean="0"/>
              <a:t>language</a:t>
            </a:r>
          </a:p>
          <a:p>
            <a:pPr lvl="1"/>
            <a:r>
              <a:rPr lang="en-US" dirty="0" smtClean="0"/>
              <a:t>In sports gambling</a:t>
            </a:r>
            <a:r>
              <a:rPr lang="en-US" dirty="0"/>
              <a:t>, getting down =</a:t>
            </a:r>
            <a:r>
              <a:rPr lang="en-US" dirty="0" smtClean="0"/>
              <a:t> </a:t>
            </a:r>
            <a:r>
              <a:rPr lang="en-US" dirty="0"/>
              <a:t>placing a </a:t>
            </a:r>
            <a:r>
              <a:rPr lang="en-US" dirty="0" smtClean="0"/>
              <a:t>bet</a:t>
            </a:r>
          </a:p>
          <a:p>
            <a:pPr lvl="1"/>
            <a:r>
              <a:rPr lang="en-US" dirty="0" smtClean="0"/>
              <a:t>Japanese </a:t>
            </a:r>
            <a:r>
              <a:rPr lang="en-US" dirty="0"/>
              <a:t>cartoon and </a:t>
            </a:r>
            <a:r>
              <a:rPr lang="en-US" dirty="0" smtClean="0"/>
              <a:t>games: 電波</a:t>
            </a:r>
            <a:r>
              <a:rPr lang="en-US" dirty="0"/>
              <a:t>(Radio wave</a:t>
            </a:r>
            <a:r>
              <a:rPr lang="en-US" dirty="0" smtClean="0"/>
              <a:t>)</a:t>
            </a:r>
            <a:br>
              <a:rPr lang="en-US" dirty="0" smtClean="0"/>
            </a:br>
            <a:r>
              <a:rPr lang="en-US" dirty="0" smtClean="0"/>
              <a:t>=weird </a:t>
            </a:r>
            <a:r>
              <a:rPr lang="en-US" dirty="0"/>
              <a:t>but charming characters who mind-</a:t>
            </a:r>
            <a:r>
              <a:rPr lang="en-US" dirty="0" smtClean="0"/>
              <a:t>control</a:t>
            </a:r>
            <a:br>
              <a:rPr lang="en-US" dirty="0" smtClean="0"/>
            </a:br>
            <a:r>
              <a:rPr lang="en-US" dirty="0" smtClean="0"/>
              <a:t>others </a:t>
            </a:r>
            <a:r>
              <a:rPr lang="en-US" dirty="0"/>
              <a:t>by doing unexpected </a:t>
            </a:r>
            <a:r>
              <a:rPr lang="en-US" dirty="0" smtClean="0"/>
              <a:t>things</a:t>
            </a:r>
          </a:p>
          <a:p>
            <a:pPr lvl="1"/>
            <a:r>
              <a:rPr lang="en-US" dirty="0"/>
              <a:t>T</a:t>
            </a:r>
            <a:r>
              <a:rPr lang="en-US" dirty="0" smtClean="0"/>
              <a:t>eens</a:t>
            </a:r>
            <a:r>
              <a:rPr lang="en-US" dirty="0"/>
              <a:t>’ secret language, </a:t>
            </a:r>
            <a:r>
              <a:rPr lang="en-US" dirty="0" smtClean="0"/>
              <a:t>ABFL = a big </a:t>
            </a:r>
            <a:r>
              <a:rPr lang="en-US" dirty="0"/>
              <a:t>fat lady, </a:t>
            </a:r>
            <a:r>
              <a:rPr lang="en-US" dirty="0" smtClean="0"/>
              <a:t/>
            </a:r>
            <a:br>
              <a:rPr lang="en-US" dirty="0" smtClean="0"/>
            </a:br>
            <a:r>
              <a:rPr lang="en-US" dirty="0" smtClean="0"/>
              <a:t>POTS = </a:t>
            </a:r>
            <a:r>
              <a:rPr lang="en-US" dirty="0"/>
              <a:t>parents over the </a:t>
            </a:r>
            <a:r>
              <a:rPr lang="en-US" dirty="0" smtClean="0"/>
              <a:t>shoulder</a:t>
            </a:r>
          </a:p>
          <a:p>
            <a:r>
              <a:rPr lang="en-US" dirty="0" smtClean="0"/>
              <a:t>Expressing </a:t>
            </a:r>
            <a:r>
              <a:rPr lang="en-US" dirty="0"/>
              <a:t>strong emotion and sentiment, or making </a:t>
            </a:r>
            <a:r>
              <a:rPr lang="en-US" dirty="0" smtClean="0"/>
              <a:t>fun </a:t>
            </a:r>
          </a:p>
          <a:p>
            <a:pPr lvl="1"/>
            <a:r>
              <a:rPr lang="en-US" dirty="0" smtClean="0"/>
              <a:t>剁</a:t>
            </a:r>
            <a:r>
              <a:rPr lang="en-US" dirty="0"/>
              <a:t>手党(hand-chopping party) </a:t>
            </a:r>
            <a:r>
              <a:rPr lang="en-US" dirty="0" smtClean="0"/>
              <a:t>= a </a:t>
            </a:r>
            <a:r>
              <a:rPr lang="en-US" dirty="0"/>
              <a:t>group of people </a:t>
            </a:r>
            <a:r>
              <a:rPr lang="en-US" dirty="0" smtClean="0"/>
              <a:t/>
            </a:r>
            <a:br>
              <a:rPr lang="en-US" dirty="0" smtClean="0"/>
            </a:br>
            <a:r>
              <a:rPr lang="en-US" dirty="0" smtClean="0"/>
              <a:t>who are </a:t>
            </a:r>
            <a:r>
              <a:rPr lang="en-US" dirty="0"/>
              <a:t>addicted to online shopping. </a:t>
            </a:r>
            <a:endParaRPr lang="en-US" dirty="0" smtClean="0"/>
          </a:p>
        </p:txBody>
      </p:sp>
      <p:pic>
        <p:nvPicPr>
          <p:cNvPr id="5" name="Picture 4"/>
          <p:cNvPicPr>
            <a:picLocks noChangeAspect="1"/>
          </p:cNvPicPr>
          <p:nvPr/>
        </p:nvPicPr>
        <p:blipFill>
          <a:blip r:embed="rId3"/>
          <a:stretch>
            <a:fillRect/>
          </a:stretch>
        </p:blipFill>
        <p:spPr>
          <a:xfrm>
            <a:off x="6885214" y="2455333"/>
            <a:ext cx="2341564" cy="1557140"/>
          </a:xfrm>
          <a:prstGeom prst="rect">
            <a:avLst/>
          </a:prstGeom>
        </p:spPr>
      </p:pic>
      <p:pic>
        <p:nvPicPr>
          <p:cNvPr id="7" name="Picture 6"/>
          <p:cNvPicPr>
            <a:picLocks noChangeAspect="1"/>
          </p:cNvPicPr>
          <p:nvPr/>
        </p:nvPicPr>
        <p:blipFill>
          <a:blip r:embed="rId4"/>
          <a:stretch>
            <a:fillRect/>
          </a:stretch>
        </p:blipFill>
        <p:spPr>
          <a:xfrm>
            <a:off x="6912684" y="4668079"/>
            <a:ext cx="2231316" cy="2013857"/>
          </a:xfrm>
          <a:prstGeom prst="rect">
            <a:avLst/>
          </a:prstGeom>
        </p:spPr>
      </p:pic>
    </p:spTree>
    <p:extLst>
      <p:ext uri="{BB962C8B-B14F-4D97-AF65-F5344CB8AC3E}">
        <p14:creationId xmlns:p14="http://schemas.microsoft.com/office/powerpoint/2010/main" val="1607758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4294967295"/>
          </p:nvPr>
        </p:nvSpPr>
        <p:spPr>
          <a:xfrm>
            <a:off x="6553200" y="6248400"/>
            <a:ext cx="2133600" cy="457200"/>
          </a:xfrm>
          <a:prstGeom prst="rect">
            <a:avLst/>
          </a:prstGeo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B732A53-2A26-7B41-A75B-766A1F458A6C}" type="slidenum">
              <a:rPr lang="en-US">
                <a:latin typeface="Garamond" charset="0"/>
                <a:ea typeface="MS PGothic" charset="0"/>
                <a:cs typeface="MS PGothic" charset="0"/>
              </a:rPr>
              <a:pPr eaLnBrk="1" hangingPunct="1"/>
              <a:t>24</a:t>
            </a:fld>
            <a:endParaRPr lang="en-US">
              <a:latin typeface="Garamond" charset="0"/>
              <a:ea typeface="MS PGothic" charset="0"/>
              <a:cs typeface="MS PGothic" charset="0"/>
            </a:endParaRPr>
          </a:p>
        </p:txBody>
      </p:sp>
      <p:sp>
        <p:nvSpPr>
          <p:cNvPr id="35843" name="Rectangle 3"/>
          <p:cNvSpPr>
            <a:spLocks noGrp="1" noChangeArrowheads="1"/>
          </p:cNvSpPr>
          <p:nvPr>
            <p:ph type="body" idx="4294967295"/>
          </p:nvPr>
        </p:nvSpPr>
        <p:spPr>
          <a:xfrm>
            <a:off x="382588" y="1046163"/>
            <a:ext cx="8839200" cy="5024437"/>
          </a:xfrm>
        </p:spPr>
        <p:txBody>
          <a:bodyPr/>
          <a:lstStyle/>
          <a:p>
            <a:pPr eaLnBrk="1" hangingPunct="1">
              <a:lnSpc>
                <a:spcPct val="80000"/>
              </a:lnSpc>
              <a:buFont typeface="Wingdings" charset="0"/>
              <a:buNone/>
            </a:pPr>
            <a:r>
              <a:rPr lang="en-US" altLang="zh-CN" sz="2800" dirty="0">
                <a:latin typeface="Arial" charset="0"/>
                <a:ea typeface="宋体" charset="0"/>
                <a:cs typeface="宋体" charset="0"/>
              </a:rPr>
              <a:t>To German girlfriend:</a:t>
            </a:r>
          </a:p>
          <a:p>
            <a:pPr eaLnBrk="1" hangingPunct="1">
              <a:lnSpc>
                <a:spcPct val="80000"/>
              </a:lnSpc>
              <a:buFont typeface="Wingdings" charset="0"/>
              <a:buNone/>
            </a:pPr>
            <a:endParaRPr lang="en-US" altLang="zh-CN" sz="2800" dirty="0">
              <a:latin typeface="Arial" charset="0"/>
              <a:ea typeface="宋体" charset="0"/>
              <a:cs typeface="宋体" charset="0"/>
            </a:endParaRPr>
          </a:p>
          <a:p>
            <a:pPr eaLnBrk="1" hangingPunct="1">
              <a:lnSpc>
                <a:spcPct val="80000"/>
              </a:lnSpc>
              <a:buFont typeface="Wingdings" charset="0"/>
              <a:buNone/>
            </a:pPr>
            <a:r>
              <a:rPr lang="en-US" altLang="zh-CN" sz="2800" dirty="0">
                <a:latin typeface="Arial" charset="0"/>
                <a:ea typeface="宋体" charset="0"/>
                <a:cs typeface="宋体" charset="0"/>
              </a:rPr>
              <a:t>“The first semester commences in three weeks. </a:t>
            </a:r>
          </a:p>
          <a:p>
            <a:pPr eaLnBrk="1" hangingPunct="1">
              <a:lnSpc>
                <a:spcPct val="80000"/>
              </a:lnSpc>
              <a:buFont typeface="Wingdings" charset="0"/>
              <a:buNone/>
            </a:pPr>
            <a:r>
              <a:rPr lang="en-US" altLang="zh-CN" sz="2800" dirty="0">
                <a:latin typeface="Arial" charset="0"/>
                <a:ea typeface="宋体" charset="0"/>
                <a:cs typeface="宋体" charset="0"/>
              </a:rPr>
              <a:t>Two high schools and two universities... </a:t>
            </a:r>
          </a:p>
          <a:p>
            <a:pPr eaLnBrk="1" hangingPunct="1">
              <a:lnSpc>
                <a:spcPct val="80000"/>
              </a:lnSpc>
              <a:buFont typeface="Wingdings" charset="0"/>
              <a:buNone/>
            </a:pPr>
            <a:r>
              <a:rPr lang="en-US" altLang="zh-CN" sz="2800" dirty="0">
                <a:latin typeface="Arial" charset="0"/>
                <a:ea typeface="宋体" charset="0"/>
                <a:cs typeface="宋体" charset="0"/>
              </a:rPr>
              <a:t>This summer will surely be hot ...</a:t>
            </a:r>
          </a:p>
          <a:p>
            <a:pPr eaLnBrk="1" hangingPunct="1">
              <a:lnSpc>
                <a:spcPct val="80000"/>
              </a:lnSpc>
              <a:buFont typeface="Wingdings" charset="0"/>
              <a:buNone/>
            </a:pPr>
            <a:r>
              <a:rPr lang="en-US" altLang="zh-CN" sz="2800" dirty="0">
                <a:latin typeface="Arial" charset="0"/>
                <a:ea typeface="宋体" charset="0"/>
                <a:cs typeface="宋体" charset="0"/>
              </a:rPr>
              <a:t>19 certificates for private education and four exams. </a:t>
            </a:r>
          </a:p>
          <a:p>
            <a:pPr eaLnBrk="1" hangingPunct="1">
              <a:lnSpc>
                <a:spcPct val="80000"/>
              </a:lnSpc>
              <a:buFont typeface="Wingdings" charset="0"/>
              <a:buNone/>
            </a:pPr>
            <a:r>
              <a:rPr lang="en-US" altLang="zh-CN" sz="2800" dirty="0">
                <a:latin typeface="Arial" charset="0"/>
                <a:ea typeface="宋体" charset="0"/>
                <a:cs typeface="宋体" charset="0"/>
              </a:rPr>
              <a:t>Regards to the professor.</a:t>
            </a:r>
          </a:p>
          <a:p>
            <a:pPr eaLnBrk="1" hangingPunct="1">
              <a:lnSpc>
                <a:spcPct val="80000"/>
              </a:lnSpc>
              <a:buFont typeface="Wingdings" charset="0"/>
              <a:buNone/>
            </a:pPr>
            <a:r>
              <a:rPr lang="en-US" altLang="zh-CN" sz="2800" dirty="0">
                <a:latin typeface="Arial" charset="0"/>
                <a:ea typeface="宋体" charset="0"/>
                <a:cs typeface="宋体" charset="0"/>
              </a:rPr>
              <a:t>Goodbye. </a:t>
            </a:r>
          </a:p>
          <a:p>
            <a:pPr eaLnBrk="1" hangingPunct="1">
              <a:lnSpc>
                <a:spcPct val="80000"/>
              </a:lnSpc>
              <a:buFont typeface="Wingdings" charset="0"/>
              <a:buNone/>
            </a:pPr>
            <a:endParaRPr lang="en-US" altLang="zh-CN" sz="2800" dirty="0">
              <a:latin typeface="Arial" charset="0"/>
              <a:ea typeface="宋体" charset="0"/>
              <a:cs typeface="宋体" charset="0"/>
            </a:endParaRPr>
          </a:p>
          <a:p>
            <a:pPr eaLnBrk="1" hangingPunct="1">
              <a:lnSpc>
                <a:spcPct val="80000"/>
              </a:lnSpc>
              <a:buFont typeface="Wingdings" charset="0"/>
              <a:buNone/>
            </a:pPr>
            <a:r>
              <a:rPr lang="en-US" altLang="zh-CN" sz="2800" dirty="0">
                <a:latin typeface="Arial" charset="0"/>
                <a:ea typeface="宋体" charset="0"/>
                <a:cs typeface="宋体" charset="0"/>
              </a:rPr>
              <a:t>boyfriend</a:t>
            </a:r>
          </a:p>
        </p:txBody>
      </p:sp>
      <p:sp>
        <p:nvSpPr>
          <p:cNvPr id="2710532" name="Rectangle 4"/>
          <p:cNvSpPr>
            <a:spLocks noChangeArrowheads="1"/>
          </p:cNvSpPr>
          <p:nvPr/>
        </p:nvSpPr>
        <p:spPr bwMode="auto">
          <a:xfrm>
            <a:off x="937078" y="1049338"/>
            <a:ext cx="2845707"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tLang="zh-CN" sz="2400" dirty="0" err="1">
                <a:ea typeface="宋体" charset="0"/>
                <a:cs typeface="宋体" charset="0"/>
              </a:rPr>
              <a:t>Ramzi</a:t>
            </a:r>
            <a:r>
              <a:rPr lang="en-US" altLang="zh-CN" sz="2400" dirty="0">
                <a:ea typeface="宋体" charset="0"/>
                <a:cs typeface="宋体" charset="0"/>
              </a:rPr>
              <a:t> bin al-</a:t>
            </a:r>
            <a:r>
              <a:rPr lang="en-US" altLang="zh-CN" sz="2400" dirty="0" err="1">
                <a:ea typeface="宋体" charset="0"/>
                <a:cs typeface="宋体" charset="0"/>
              </a:rPr>
              <a:t>Shibh</a:t>
            </a:r>
            <a:r>
              <a:rPr lang="en-US" altLang="zh-CN" sz="2400" dirty="0">
                <a:ea typeface="宋体" charset="0"/>
                <a:cs typeface="宋体" charset="0"/>
              </a:rPr>
              <a:t> </a:t>
            </a:r>
          </a:p>
        </p:txBody>
      </p:sp>
      <p:sp>
        <p:nvSpPr>
          <p:cNvPr id="2710533" name="Rectangle 5"/>
          <p:cNvSpPr>
            <a:spLocks noChangeArrowheads="1"/>
          </p:cNvSpPr>
          <p:nvPr/>
        </p:nvSpPr>
        <p:spPr bwMode="auto">
          <a:xfrm>
            <a:off x="5948137" y="1870075"/>
            <a:ext cx="253365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tLang="zh-CN" sz="2400" dirty="0">
                <a:ea typeface="宋体" charset="0"/>
                <a:cs typeface="宋体" charset="0"/>
              </a:rPr>
              <a:t>on September 11</a:t>
            </a:r>
          </a:p>
        </p:txBody>
      </p:sp>
      <p:sp>
        <p:nvSpPr>
          <p:cNvPr id="2710534" name="Rectangle 6"/>
          <p:cNvSpPr>
            <a:spLocks noChangeArrowheads="1"/>
          </p:cNvSpPr>
          <p:nvPr/>
        </p:nvSpPr>
        <p:spPr bwMode="auto">
          <a:xfrm>
            <a:off x="409575" y="2311400"/>
            <a:ext cx="2867025"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tLang="zh-CN" sz="2400">
                <a:ea typeface="宋体" charset="0"/>
                <a:cs typeface="宋体" charset="0"/>
              </a:rPr>
              <a:t>World Trade Center</a:t>
            </a:r>
          </a:p>
        </p:txBody>
      </p:sp>
      <p:sp>
        <p:nvSpPr>
          <p:cNvPr id="2710535" name="Rectangle 7"/>
          <p:cNvSpPr>
            <a:spLocks noChangeArrowheads="1"/>
          </p:cNvSpPr>
          <p:nvPr/>
        </p:nvSpPr>
        <p:spPr bwMode="auto">
          <a:xfrm>
            <a:off x="4014788" y="2344738"/>
            <a:ext cx="2986087" cy="3476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tLang="zh-CN" sz="2400">
                <a:ea typeface="宋体" charset="0"/>
                <a:cs typeface="宋体" charset="0"/>
              </a:rPr>
              <a:t>Pentagon and Capitol</a:t>
            </a:r>
          </a:p>
        </p:txBody>
      </p:sp>
      <p:sp>
        <p:nvSpPr>
          <p:cNvPr id="2710536" name="Rectangle 8"/>
          <p:cNvSpPr>
            <a:spLocks noChangeArrowheads="1"/>
          </p:cNvSpPr>
          <p:nvPr/>
        </p:nvSpPr>
        <p:spPr bwMode="auto">
          <a:xfrm>
            <a:off x="409575" y="3186113"/>
            <a:ext cx="2333625" cy="3476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tLang="zh-CN" sz="2400">
                <a:ea typeface="宋体" charset="0"/>
                <a:cs typeface="宋体" charset="0"/>
              </a:rPr>
              <a:t>19 hijackers</a:t>
            </a:r>
          </a:p>
        </p:txBody>
      </p:sp>
      <p:sp>
        <p:nvSpPr>
          <p:cNvPr id="2710537" name="Rectangle 9"/>
          <p:cNvSpPr>
            <a:spLocks noChangeArrowheads="1"/>
          </p:cNvSpPr>
          <p:nvPr/>
        </p:nvSpPr>
        <p:spPr bwMode="auto">
          <a:xfrm>
            <a:off x="6724650" y="3182938"/>
            <a:ext cx="1866900" cy="3476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tLang="zh-CN" sz="2400">
                <a:ea typeface="宋体" charset="0"/>
                <a:cs typeface="宋体" charset="0"/>
              </a:rPr>
              <a:t>four planes</a:t>
            </a:r>
          </a:p>
        </p:txBody>
      </p:sp>
      <p:sp>
        <p:nvSpPr>
          <p:cNvPr id="2710538" name="Rectangle 10"/>
          <p:cNvSpPr>
            <a:spLocks noChangeArrowheads="1"/>
          </p:cNvSpPr>
          <p:nvPr/>
        </p:nvSpPr>
        <p:spPr bwMode="auto">
          <a:xfrm>
            <a:off x="2325688" y="3662588"/>
            <a:ext cx="2195512" cy="347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tLang="zh-CN" sz="2400" dirty="0">
                <a:ea typeface="宋体" charset="0"/>
                <a:cs typeface="宋体" charset="0"/>
              </a:rPr>
              <a:t>Bin Laden</a:t>
            </a:r>
          </a:p>
        </p:txBody>
      </p:sp>
      <p:sp>
        <p:nvSpPr>
          <p:cNvPr id="2710539" name="Rectangle 11"/>
          <p:cNvSpPr>
            <a:spLocks noChangeArrowheads="1"/>
          </p:cNvSpPr>
          <p:nvPr/>
        </p:nvSpPr>
        <p:spPr bwMode="auto">
          <a:xfrm>
            <a:off x="247341" y="4921250"/>
            <a:ext cx="2410588" cy="412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tLang="zh-CN" sz="2400" dirty="0">
                <a:ea typeface="宋体" charset="0"/>
                <a:cs typeface="宋体" charset="0"/>
              </a:rPr>
              <a:t>Abu Abdul </a:t>
            </a:r>
            <a:r>
              <a:rPr lang="en-US" altLang="zh-CN" sz="2400" dirty="0" err="1">
                <a:ea typeface="宋体" charset="0"/>
                <a:cs typeface="宋体" charset="0"/>
              </a:rPr>
              <a:t>Rahman</a:t>
            </a:r>
            <a:r>
              <a:rPr lang="en-US" altLang="zh-CN" sz="2400" dirty="0">
                <a:ea typeface="宋体" charset="0"/>
                <a:cs typeface="宋体" charset="0"/>
              </a:rPr>
              <a:t> </a:t>
            </a:r>
          </a:p>
        </p:txBody>
      </p:sp>
      <p:pic>
        <p:nvPicPr>
          <p:cNvPr id="271054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419600"/>
            <a:ext cx="2619375"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1054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450" y="4438650"/>
            <a:ext cx="2605088" cy="117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itle 2"/>
          <p:cNvSpPr txBox="1">
            <a:spLocks/>
          </p:cNvSpPr>
          <p:nvPr/>
        </p:nvSpPr>
        <p:spPr>
          <a:xfrm>
            <a:off x="247341" y="0"/>
            <a:ext cx="8761722" cy="980728"/>
          </a:xfrm>
          <a:prstGeom prst="rect">
            <a:avLst/>
          </a:prstGeom>
        </p:spPr>
        <p:txBody>
          <a:bodyPr/>
          <a:lst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dirty="0" smtClean="0"/>
              <a:t>Human Encoding Purposes: </a:t>
            </a:r>
            <a:r>
              <a:rPr lang="en-US" dirty="0"/>
              <a:t>Terror plots</a:t>
            </a:r>
          </a:p>
        </p:txBody>
      </p:sp>
    </p:spTree>
    <p:extLst>
      <p:ext uri="{BB962C8B-B14F-4D97-AF65-F5344CB8AC3E}">
        <p14:creationId xmlns:p14="http://schemas.microsoft.com/office/powerpoint/2010/main" val="3170495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0532"/>
                                        </p:tgtEl>
                                        <p:attrNameLst>
                                          <p:attrName>style.visibility</p:attrName>
                                        </p:attrNameLst>
                                      </p:cBhvr>
                                      <p:to>
                                        <p:strVal val="visible"/>
                                      </p:to>
                                    </p:set>
                                    <p:animEffect transition="in" filter="blinds(horizontal)">
                                      <p:cBhvr>
                                        <p:cTn id="7" dur="500"/>
                                        <p:tgtEl>
                                          <p:spTgt spid="2710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10533"/>
                                        </p:tgtEl>
                                        <p:attrNameLst>
                                          <p:attrName>style.visibility</p:attrName>
                                        </p:attrNameLst>
                                      </p:cBhvr>
                                      <p:to>
                                        <p:strVal val="visible"/>
                                      </p:to>
                                    </p:set>
                                    <p:animEffect transition="in" filter="blinds(horizontal)">
                                      <p:cBhvr>
                                        <p:cTn id="12" dur="500"/>
                                        <p:tgtEl>
                                          <p:spTgt spid="27105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10534"/>
                                        </p:tgtEl>
                                        <p:attrNameLst>
                                          <p:attrName>style.visibility</p:attrName>
                                        </p:attrNameLst>
                                      </p:cBhvr>
                                      <p:to>
                                        <p:strVal val="visible"/>
                                      </p:to>
                                    </p:set>
                                    <p:animEffect transition="in" filter="blinds(horizontal)">
                                      <p:cBhvr>
                                        <p:cTn id="17" dur="500"/>
                                        <p:tgtEl>
                                          <p:spTgt spid="2710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10535"/>
                                        </p:tgtEl>
                                        <p:attrNameLst>
                                          <p:attrName>style.visibility</p:attrName>
                                        </p:attrNameLst>
                                      </p:cBhvr>
                                      <p:to>
                                        <p:strVal val="visible"/>
                                      </p:to>
                                    </p:set>
                                    <p:animEffect transition="in" filter="blinds(horizontal)">
                                      <p:cBhvr>
                                        <p:cTn id="22" dur="500"/>
                                        <p:tgtEl>
                                          <p:spTgt spid="27105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10536"/>
                                        </p:tgtEl>
                                        <p:attrNameLst>
                                          <p:attrName>style.visibility</p:attrName>
                                        </p:attrNameLst>
                                      </p:cBhvr>
                                      <p:to>
                                        <p:strVal val="visible"/>
                                      </p:to>
                                    </p:set>
                                    <p:animEffect transition="in" filter="blinds(horizontal)">
                                      <p:cBhvr>
                                        <p:cTn id="27" dur="500"/>
                                        <p:tgtEl>
                                          <p:spTgt spid="27105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710537"/>
                                        </p:tgtEl>
                                        <p:attrNameLst>
                                          <p:attrName>style.visibility</p:attrName>
                                        </p:attrNameLst>
                                      </p:cBhvr>
                                      <p:to>
                                        <p:strVal val="visible"/>
                                      </p:to>
                                    </p:set>
                                    <p:animEffect transition="in" filter="blinds(horizontal)">
                                      <p:cBhvr>
                                        <p:cTn id="32" dur="500"/>
                                        <p:tgtEl>
                                          <p:spTgt spid="271053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710538"/>
                                        </p:tgtEl>
                                        <p:attrNameLst>
                                          <p:attrName>style.visibility</p:attrName>
                                        </p:attrNameLst>
                                      </p:cBhvr>
                                      <p:to>
                                        <p:strVal val="visible"/>
                                      </p:to>
                                    </p:set>
                                    <p:animEffect transition="in" filter="blinds(horizontal)">
                                      <p:cBhvr>
                                        <p:cTn id="37" dur="500"/>
                                        <p:tgtEl>
                                          <p:spTgt spid="27105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710539"/>
                                        </p:tgtEl>
                                        <p:attrNameLst>
                                          <p:attrName>style.visibility</p:attrName>
                                        </p:attrNameLst>
                                      </p:cBhvr>
                                      <p:to>
                                        <p:strVal val="visible"/>
                                      </p:to>
                                    </p:set>
                                    <p:animEffect transition="in" filter="blinds(horizontal)">
                                      <p:cBhvr>
                                        <p:cTn id="42" dur="500"/>
                                        <p:tgtEl>
                                          <p:spTgt spid="271053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2710540"/>
                                        </p:tgtEl>
                                      </p:cBhvr>
                                    </p:animEffect>
                                    <p:set>
                                      <p:cBhvr>
                                        <p:cTn id="47" dur="1" fill="hold">
                                          <p:stCondLst>
                                            <p:cond delay="499"/>
                                          </p:stCondLst>
                                        </p:cTn>
                                        <p:tgtEl>
                                          <p:spTgt spid="2710540"/>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2710541"/>
                                        </p:tgtEl>
                                        <p:attrNameLst>
                                          <p:attrName>style.visibility</p:attrName>
                                        </p:attrNameLst>
                                      </p:cBhvr>
                                      <p:to>
                                        <p:strVal val="visible"/>
                                      </p:to>
                                    </p:set>
                                    <p:animEffect transition="in" filter="blinds(horizontal)">
                                      <p:cBhvr>
                                        <p:cTn id="52" dur="500"/>
                                        <p:tgtEl>
                                          <p:spTgt spid="271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0532" grpId="0" animBg="1"/>
      <p:bldP spid="2710533" grpId="0" animBg="1"/>
      <p:bldP spid="2710534" grpId="0" animBg="1"/>
      <p:bldP spid="2710535" grpId="0" animBg="1"/>
      <p:bldP spid="2710536" grpId="0" animBg="1"/>
      <p:bldP spid="2710537" grpId="0" animBg="1"/>
      <p:bldP spid="2710538" grpId="0" animBg="1"/>
      <p:bldP spid="27105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25</a:t>
            </a:fld>
            <a:endParaRPr lang="en-US" altLang="zh-TW" dirty="0">
              <a:solidFill>
                <a:prstClr val="black"/>
              </a:solidFill>
            </a:endParaRPr>
          </a:p>
        </p:txBody>
      </p:sp>
      <p:sp>
        <p:nvSpPr>
          <p:cNvPr id="3" name="Title 2"/>
          <p:cNvSpPr>
            <a:spLocks noGrp="1"/>
          </p:cNvSpPr>
          <p:nvPr>
            <p:ph type="title"/>
          </p:nvPr>
        </p:nvSpPr>
        <p:spPr>
          <a:xfrm>
            <a:off x="247341" y="0"/>
            <a:ext cx="8761722" cy="980728"/>
          </a:xfrm>
        </p:spPr>
        <p:txBody>
          <a:bodyPr/>
          <a:lstStyle/>
          <a:p>
            <a:r>
              <a:rPr lang="en-US" dirty="0" smtClean="0"/>
              <a:t>Example of Terror Code Words</a:t>
            </a:r>
            <a:endParaRPr lang="en-US" dirty="0"/>
          </a:p>
        </p:txBody>
      </p:sp>
      <p:pic>
        <p:nvPicPr>
          <p:cNvPr id="6" name="Picture 5"/>
          <p:cNvPicPr>
            <a:picLocks noChangeAspect="1"/>
          </p:cNvPicPr>
          <p:nvPr/>
        </p:nvPicPr>
        <p:blipFill>
          <a:blip r:embed="rId2"/>
          <a:stretch>
            <a:fillRect/>
          </a:stretch>
        </p:blipFill>
        <p:spPr>
          <a:xfrm>
            <a:off x="0" y="990600"/>
            <a:ext cx="9144000" cy="4872537"/>
          </a:xfrm>
          <a:prstGeom prst="rect">
            <a:avLst/>
          </a:prstGeom>
        </p:spPr>
      </p:pic>
    </p:spTree>
    <p:extLst>
      <p:ext uri="{BB962C8B-B14F-4D97-AF65-F5344CB8AC3E}">
        <p14:creationId xmlns:p14="http://schemas.microsoft.com/office/powerpoint/2010/main" val="91505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26</a:t>
            </a:fld>
            <a:endParaRPr lang="en-US" altLang="zh-TW" dirty="0">
              <a:solidFill>
                <a:prstClr val="black"/>
              </a:solidFill>
            </a:endParaRPr>
          </a:p>
        </p:txBody>
      </p:sp>
      <p:sp>
        <p:nvSpPr>
          <p:cNvPr id="3" name="Title 2"/>
          <p:cNvSpPr>
            <a:spLocks noGrp="1"/>
          </p:cNvSpPr>
          <p:nvPr>
            <p:ph type="title"/>
          </p:nvPr>
        </p:nvSpPr>
        <p:spPr>
          <a:xfrm>
            <a:off x="247341" y="0"/>
            <a:ext cx="8761722" cy="980728"/>
          </a:xfrm>
        </p:spPr>
        <p:txBody>
          <a:bodyPr/>
          <a:lstStyle/>
          <a:p>
            <a:r>
              <a:rPr lang="en-US" dirty="0" smtClean="0"/>
              <a:t>Human Entity Encoding</a:t>
            </a:r>
            <a:endParaRPr lang="en-US" dirty="0"/>
          </a:p>
        </p:txBody>
      </p:sp>
      <p:sp>
        <p:nvSpPr>
          <p:cNvPr id="4" name="Content Placeholder 3"/>
          <p:cNvSpPr>
            <a:spLocks noGrp="1"/>
          </p:cNvSpPr>
          <p:nvPr>
            <p:ph idx="1"/>
          </p:nvPr>
        </p:nvSpPr>
        <p:spPr>
          <a:xfrm>
            <a:off x="247341" y="980728"/>
            <a:ext cx="8229600" cy="5001419"/>
          </a:xfrm>
        </p:spPr>
        <p:txBody>
          <a:bodyPr/>
          <a:lstStyle/>
          <a:p>
            <a:r>
              <a:rPr lang="en-US" sz="2000" dirty="0" smtClean="0"/>
              <a:t>26</a:t>
            </a:r>
            <a:r>
              <a:rPr lang="en-US" sz="2000" dirty="0"/>
              <a:t>% of human encoded entity mentions are based on the entity’s reputation and public perception</a:t>
            </a:r>
            <a:r>
              <a:rPr lang="en-US" sz="2000" dirty="0" smtClean="0"/>
              <a:t>, and </a:t>
            </a:r>
            <a:r>
              <a:rPr lang="en-US" sz="2000" dirty="0"/>
              <a:t>21% of them are based on modeling the entity’s </a:t>
            </a:r>
            <a:r>
              <a:rPr lang="en-US" sz="2000" dirty="0" smtClean="0"/>
              <a:t>characteristics</a:t>
            </a:r>
          </a:p>
          <a:p>
            <a:r>
              <a:rPr lang="en-US" sz="2000" dirty="0"/>
              <a:t>I</a:t>
            </a:r>
            <a:r>
              <a:rPr lang="en-US" sz="2000" dirty="0" smtClean="0"/>
              <a:t>n </a:t>
            </a:r>
            <a:r>
              <a:rPr lang="en-US" sz="2000" dirty="0"/>
              <a:t>1,500 randomly sampled tweets that include 10,098 unique terms, there are 1,342 coded </a:t>
            </a:r>
            <a:r>
              <a:rPr lang="en-US" sz="2000" dirty="0" smtClean="0"/>
              <a:t>mentions that </a:t>
            </a:r>
            <a:r>
              <a:rPr lang="en-US" sz="2000" dirty="0"/>
              <a:t>refer to 250 unique </a:t>
            </a:r>
            <a:r>
              <a:rPr lang="en-US" sz="2000" dirty="0" smtClean="0"/>
              <a:t>entities</a:t>
            </a:r>
          </a:p>
        </p:txBody>
      </p:sp>
      <p:sp>
        <p:nvSpPr>
          <p:cNvPr id="6" name="TextBox 1"/>
          <p:cNvSpPr txBox="1">
            <a:spLocks noChangeArrowheads="1"/>
          </p:cNvSpPr>
          <p:nvPr/>
        </p:nvSpPr>
        <p:spPr bwMode="auto">
          <a:xfrm>
            <a:off x="613446" y="2822898"/>
            <a:ext cx="16432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奥巴马 </a:t>
            </a:r>
            <a:r>
              <a:rPr lang="en-US" altLang="zh-CN"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(Obama)</a:t>
            </a:r>
            <a:endParaRPr 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7" name="TextBox 3"/>
          <p:cNvSpPr txBox="1">
            <a:spLocks noChangeArrowheads="1"/>
          </p:cNvSpPr>
          <p:nvPr/>
        </p:nvSpPr>
        <p:spPr bwMode="auto">
          <a:xfrm>
            <a:off x="2458147" y="2841858"/>
            <a:ext cx="230017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观海 </a:t>
            </a:r>
            <a:r>
              <a:rPr lang="en-US" altLang="zh-CN"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(Staring at the sea)</a:t>
            </a:r>
            <a:endParaRPr 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5890" y="3161452"/>
            <a:ext cx="1662018" cy="778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5"/>
          <p:cNvSpPr txBox="1">
            <a:spLocks noChangeArrowheads="1"/>
          </p:cNvSpPr>
          <p:nvPr/>
        </p:nvSpPr>
        <p:spPr bwMode="auto">
          <a:xfrm>
            <a:off x="2616916" y="4051418"/>
            <a:ext cx="309147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400" i="1" dirty="0" smtClean="0">
                <a:solidFill>
                  <a:srgbClr val="000000"/>
                </a:solidFill>
                <a:latin typeface="Times New Roman" panose="02020603050405020304" pitchFamily="18" charset="0"/>
                <a:cs typeface="Times New Roman" panose="02020603050405020304" pitchFamily="18" charset="0"/>
                <a:sym typeface="Tahoma" pitchFamily="34" charset="0"/>
              </a:rPr>
              <a:t>“Staring </a:t>
            </a:r>
            <a:r>
              <a:rPr lang="en-US" sz="1400" i="1" dirty="0">
                <a:solidFill>
                  <a:srgbClr val="000000"/>
                </a:solidFill>
                <a:latin typeface="Times New Roman" panose="02020603050405020304" pitchFamily="18" charset="0"/>
                <a:cs typeface="Times New Roman" panose="02020603050405020304" pitchFamily="18" charset="0"/>
                <a:sym typeface="Tahoma" pitchFamily="34" charset="0"/>
              </a:rPr>
              <a:t>at the sea, </a:t>
            </a:r>
            <a:r>
              <a:rPr lang="en-US" sz="1400" i="1" dirty="0" smtClean="0">
                <a:solidFill>
                  <a:srgbClr val="000000"/>
                </a:solidFill>
                <a:latin typeface="Times New Roman" panose="02020603050405020304" pitchFamily="18" charset="0"/>
                <a:cs typeface="Times New Roman" panose="02020603050405020304" pitchFamily="18" charset="0"/>
                <a:sym typeface="Tahoma" pitchFamily="34" charset="0"/>
              </a:rPr>
              <a:t/>
            </a:r>
            <a:br>
              <a:rPr lang="en-US" sz="1400" i="1" dirty="0" smtClean="0">
                <a:solidFill>
                  <a:srgbClr val="000000"/>
                </a:solidFill>
                <a:latin typeface="Times New Roman" panose="02020603050405020304" pitchFamily="18" charset="0"/>
                <a:cs typeface="Times New Roman" panose="02020603050405020304" pitchFamily="18" charset="0"/>
                <a:sym typeface="Tahoma" pitchFamily="34" charset="0"/>
              </a:rPr>
            </a:br>
            <a:r>
              <a:rPr lang="en-US" sz="1400" i="1" dirty="0" smtClean="0">
                <a:solidFill>
                  <a:srgbClr val="000000"/>
                </a:solidFill>
                <a:latin typeface="Times New Roman" panose="02020603050405020304" pitchFamily="18" charset="0"/>
                <a:cs typeface="Times New Roman" panose="02020603050405020304" pitchFamily="18" charset="0"/>
                <a:sym typeface="Tahoma" pitchFamily="34" charset="0"/>
              </a:rPr>
              <a:t>listening </a:t>
            </a:r>
            <a:r>
              <a:rPr lang="en-US" sz="1400" i="1" dirty="0">
                <a:solidFill>
                  <a:srgbClr val="000000"/>
                </a:solidFill>
                <a:latin typeface="Times New Roman" panose="02020603050405020304" pitchFamily="18" charset="0"/>
                <a:cs typeface="Times New Roman" panose="02020603050405020304" pitchFamily="18" charset="0"/>
                <a:sym typeface="Tahoma" pitchFamily="34" charset="0"/>
              </a:rPr>
              <a:t>to the </a:t>
            </a:r>
            <a:r>
              <a:rPr lang="en-US" sz="1400" i="1" dirty="0" smtClean="0">
                <a:solidFill>
                  <a:srgbClr val="000000"/>
                </a:solidFill>
                <a:latin typeface="Times New Roman" panose="02020603050405020304" pitchFamily="18" charset="0"/>
                <a:cs typeface="Times New Roman" panose="02020603050405020304" pitchFamily="18" charset="0"/>
                <a:sym typeface="Tahoma" pitchFamily="34" charset="0"/>
              </a:rPr>
              <a:t>surf”</a:t>
            </a:r>
            <a:endParaRPr lang="en-US" sz="1400" i="1" dirty="0">
              <a:solidFill>
                <a:srgbClr val="000000"/>
              </a:solidFill>
              <a:latin typeface="Times New Roman" panose="02020603050405020304" pitchFamily="18" charset="0"/>
              <a:cs typeface="Times New Roman" panose="02020603050405020304" pitchFamily="18" charset="0"/>
              <a:sym typeface="Tahoma" pitchFamily="34" charset="0"/>
            </a:endParaRPr>
          </a:p>
        </p:txBody>
      </p:sp>
      <p:cxnSp>
        <p:nvCxnSpPr>
          <p:cNvPr id="10" name="Straight Arrow Connector 7"/>
          <p:cNvCxnSpPr>
            <a:cxnSpLocks noChangeShapeType="1"/>
          </p:cNvCxnSpPr>
          <p:nvPr/>
        </p:nvCxnSpPr>
        <p:spPr bwMode="auto">
          <a:xfrm>
            <a:off x="2140425" y="3011135"/>
            <a:ext cx="332736"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1" name="TextBox 1"/>
          <p:cNvSpPr txBox="1">
            <a:spLocks noChangeArrowheads="1"/>
          </p:cNvSpPr>
          <p:nvPr/>
        </p:nvSpPr>
        <p:spPr bwMode="auto">
          <a:xfrm>
            <a:off x="2883877" y="3851984"/>
            <a:ext cx="152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400" dirty="0">
                <a:solidFill>
                  <a:srgbClr val="000000"/>
                </a:solidFill>
                <a:latin typeface="Times New Roman" panose="02020603050405020304" pitchFamily="18" charset="0"/>
                <a:cs typeface="Times New Roman" panose="02020603050405020304" pitchFamily="18" charset="0"/>
                <a:sym typeface="Tahoma" pitchFamily="34" charset="0"/>
              </a:rPr>
              <a:t>Calligraphy</a:t>
            </a:r>
          </a:p>
        </p:txBody>
      </p:sp>
      <p:pic>
        <p:nvPicPr>
          <p:cNvPr id="12" name="Picture 1" descr="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250" y="3161452"/>
            <a:ext cx="874470" cy="1174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
          <p:cNvSpPr txBox="1">
            <a:spLocks noChangeArrowheads="1"/>
          </p:cNvSpPr>
          <p:nvPr/>
        </p:nvSpPr>
        <p:spPr bwMode="auto">
          <a:xfrm>
            <a:off x="4747861" y="2890703"/>
            <a:ext cx="26040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马景涛 </a:t>
            </a:r>
            <a:r>
              <a:rPr lang="en-US" altLang="zh-CN"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(Ma </a:t>
            </a:r>
            <a:r>
              <a:rPr lang="en-US" altLang="zh-CN" sz="1600" dirty="0" err="1"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Jingtao</a:t>
            </a:r>
            <a:r>
              <a:rPr lang="en-US" altLang="zh-CN"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15" name="Straight Arrow Connector 7"/>
          <p:cNvCxnSpPr>
            <a:cxnSpLocks noChangeShapeType="1"/>
          </p:cNvCxnSpPr>
          <p:nvPr/>
        </p:nvCxnSpPr>
        <p:spPr bwMode="auto">
          <a:xfrm>
            <a:off x="6589984" y="3082786"/>
            <a:ext cx="355939"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6" name="TextBox 3"/>
          <p:cNvSpPr txBox="1">
            <a:spLocks noChangeArrowheads="1"/>
          </p:cNvSpPr>
          <p:nvPr/>
        </p:nvSpPr>
        <p:spPr bwMode="auto">
          <a:xfrm>
            <a:off x="6894071" y="2899152"/>
            <a:ext cx="221085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咆哮教主 </a:t>
            </a:r>
            <a:r>
              <a:rPr lang="en-US" altLang="zh-CN"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(Roar Bishop)</a:t>
            </a:r>
            <a:endParaRPr 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5197" y="3289189"/>
            <a:ext cx="1421744" cy="1064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9654" y="3276782"/>
            <a:ext cx="957136" cy="1150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TextBox 1"/>
          <p:cNvSpPr txBox="1">
            <a:spLocks noChangeArrowheads="1"/>
          </p:cNvSpPr>
          <p:nvPr/>
        </p:nvSpPr>
        <p:spPr bwMode="auto">
          <a:xfrm>
            <a:off x="2196546" y="4654402"/>
            <a:ext cx="314251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平西王 </a:t>
            </a:r>
            <a:r>
              <a:rPr lang="en-US" altLang="zh-CN"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zh-CN"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Conquer West King)</a:t>
            </a:r>
            <a:endParaRPr 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23" name="TextBox 3"/>
          <p:cNvSpPr txBox="1">
            <a:spLocks noChangeArrowheads="1"/>
          </p:cNvSpPr>
          <p:nvPr/>
        </p:nvSpPr>
        <p:spPr bwMode="auto">
          <a:xfrm>
            <a:off x="525947" y="4625095"/>
            <a:ext cx="17954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薄熙来 </a:t>
            </a:r>
            <a:r>
              <a:rPr lang="en-US" altLang="zh-CN"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zh-CN"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Bo </a:t>
            </a:r>
            <a:r>
              <a:rPr lang="en-US" altLang="zh-CN" sz="1600" dirty="0" err="1">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Xilai</a:t>
            </a:r>
            <a:r>
              <a:rPr lang="en-US" altLang="zh-CN"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pic>
        <p:nvPicPr>
          <p:cNvPr id="2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1661" y="4963649"/>
            <a:ext cx="881331" cy="1213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3877" y="4992956"/>
            <a:ext cx="887046" cy="1184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 name="Straight Arrow Connector 7"/>
          <p:cNvCxnSpPr>
            <a:cxnSpLocks noChangeShapeType="1"/>
          </p:cNvCxnSpPr>
          <p:nvPr/>
        </p:nvCxnSpPr>
        <p:spPr bwMode="auto">
          <a:xfrm>
            <a:off x="2140425" y="4823679"/>
            <a:ext cx="332736"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27" name="TextBox 3"/>
          <p:cNvSpPr txBox="1">
            <a:spLocks noChangeArrowheads="1"/>
          </p:cNvSpPr>
          <p:nvPr/>
        </p:nvSpPr>
        <p:spPr bwMode="auto">
          <a:xfrm>
            <a:off x="5029201" y="4654402"/>
            <a:ext cx="25028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温家宝</a:t>
            </a:r>
            <a:r>
              <a:rPr lang="en-US" altLang="zh-CN"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altLang="zh-CN"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(Wen </a:t>
            </a:r>
            <a:r>
              <a:rPr lang="en-US" altLang="zh-CN" sz="1600" dirty="0" err="1"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Jiabao</a:t>
            </a:r>
            <a:r>
              <a:rPr lang="en-US" altLang="zh-CN"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p>
        </p:txBody>
      </p:sp>
      <p:sp>
        <p:nvSpPr>
          <p:cNvPr id="29" name="TextBox 3"/>
          <p:cNvSpPr txBox="1">
            <a:spLocks noChangeArrowheads="1"/>
          </p:cNvSpPr>
          <p:nvPr/>
        </p:nvSpPr>
        <p:spPr bwMode="auto">
          <a:xfrm>
            <a:off x="7351952" y="4653912"/>
            <a:ext cx="179204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宝宝</a:t>
            </a:r>
            <a:r>
              <a:rPr lang="en-US" altLang="zh-CN" sz="16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altLang="zh-CN" sz="16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(Baby)</a:t>
            </a:r>
          </a:p>
        </p:txBody>
      </p:sp>
      <p:pic>
        <p:nvPicPr>
          <p:cNvPr id="30" name="Picture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3273" y="5067748"/>
            <a:ext cx="973668" cy="110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9871" y="5067747"/>
            <a:ext cx="906254" cy="110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 name="Straight Arrow Connector 7"/>
          <p:cNvCxnSpPr>
            <a:cxnSpLocks noChangeShapeType="1"/>
          </p:cNvCxnSpPr>
          <p:nvPr/>
        </p:nvCxnSpPr>
        <p:spPr bwMode="auto">
          <a:xfrm>
            <a:off x="6888829" y="4838209"/>
            <a:ext cx="332736"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083594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27</a:t>
            </a:fld>
            <a:endParaRPr lang="en-US" altLang="zh-TW" dirty="0">
              <a:solidFill>
                <a:prstClr val="black"/>
              </a:solidFill>
            </a:endParaRPr>
          </a:p>
        </p:txBody>
      </p:sp>
      <p:sp>
        <p:nvSpPr>
          <p:cNvPr id="3" name="Title 2"/>
          <p:cNvSpPr>
            <a:spLocks noGrp="1"/>
          </p:cNvSpPr>
          <p:nvPr>
            <p:ph type="title"/>
          </p:nvPr>
        </p:nvSpPr>
        <p:spPr>
          <a:xfrm>
            <a:off x="247341" y="0"/>
            <a:ext cx="8761722" cy="980728"/>
          </a:xfrm>
        </p:spPr>
        <p:txBody>
          <a:bodyPr/>
          <a:lstStyle/>
          <a:p>
            <a:r>
              <a:rPr lang="en-US" dirty="0"/>
              <a:t>Domain Mapping Examples for Drug Dealing</a:t>
            </a:r>
          </a:p>
        </p:txBody>
      </p:sp>
      <p:pic>
        <p:nvPicPr>
          <p:cNvPr id="7" name="Picture 6"/>
          <p:cNvPicPr>
            <a:picLocks noChangeAspect="1"/>
          </p:cNvPicPr>
          <p:nvPr/>
        </p:nvPicPr>
        <p:blipFill>
          <a:blip r:embed="rId3"/>
          <a:stretch>
            <a:fillRect/>
          </a:stretch>
        </p:blipFill>
        <p:spPr>
          <a:xfrm>
            <a:off x="572512" y="983265"/>
            <a:ext cx="5396488" cy="5727042"/>
          </a:xfrm>
          <a:prstGeom prst="rect">
            <a:avLst/>
          </a:prstGeom>
        </p:spPr>
      </p:pic>
      <p:cxnSp>
        <p:nvCxnSpPr>
          <p:cNvPr id="8" name="Straight Arrow Connector 7"/>
          <p:cNvCxnSpPr/>
          <p:nvPr/>
        </p:nvCxnSpPr>
        <p:spPr>
          <a:xfrm>
            <a:off x="5894613" y="5719563"/>
            <a:ext cx="5624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894614" y="2184400"/>
            <a:ext cx="5624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Content Placeholder 3"/>
          <p:cNvSpPr>
            <a:spLocks noGrp="1"/>
          </p:cNvSpPr>
          <p:nvPr>
            <p:ph idx="1"/>
          </p:nvPr>
        </p:nvSpPr>
        <p:spPr>
          <a:xfrm>
            <a:off x="6457042" y="1776692"/>
            <a:ext cx="2686957" cy="815415"/>
          </a:xfrm>
        </p:spPr>
        <p:txBody>
          <a:bodyPr/>
          <a:lstStyle/>
          <a:p>
            <a:pPr marL="0" indent="0">
              <a:buNone/>
            </a:pPr>
            <a:r>
              <a:rPr lang="en-US" sz="1600" dirty="0" err="1" smtClean="0"/>
              <a:t>Henpicking</a:t>
            </a:r>
            <a:r>
              <a:rPr lang="en-US" sz="1600" dirty="0" smtClean="0"/>
              <a:t> = searching on their hands and legs for drugs</a:t>
            </a:r>
          </a:p>
          <a:p>
            <a:pPr marL="0" indent="0">
              <a:buNone/>
            </a:pPr>
            <a:r>
              <a:rPr lang="en-US" sz="1600" dirty="0" smtClean="0"/>
              <a:t>Bulls = police</a:t>
            </a:r>
          </a:p>
        </p:txBody>
      </p:sp>
      <p:sp>
        <p:nvSpPr>
          <p:cNvPr id="13" name="Content Placeholder 3"/>
          <p:cNvSpPr txBox="1">
            <a:spLocks/>
          </p:cNvSpPr>
          <p:nvPr/>
        </p:nvSpPr>
        <p:spPr bwMode="auto">
          <a:xfrm>
            <a:off x="6457042" y="5529063"/>
            <a:ext cx="2552020" cy="8154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anose="020B0604020202020204" pitchFamily="34" charset="0"/>
              <a:buNone/>
            </a:pPr>
            <a:r>
              <a:rPr lang="en-US" sz="1600" dirty="0" smtClean="0"/>
              <a:t>Ice cream habit = occasional use of drugs</a:t>
            </a:r>
          </a:p>
          <a:p>
            <a:pPr marL="0" indent="0">
              <a:buFont typeface="Arial" panose="020B0604020202020204" pitchFamily="34" charset="0"/>
              <a:buNone/>
            </a:pPr>
            <a:r>
              <a:rPr lang="en-US" sz="1600" dirty="0" smtClean="0"/>
              <a:t>Big John = police</a:t>
            </a:r>
          </a:p>
        </p:txBody>
      </p:sp>
      <p:pic>
        <p:nvPicPr>
          <p:cNvPr id="14" name="Picture 13"/>
          <p:cNvPicPr>
            <a:picLocks noChangeAspect="1"/>
          </p:cNvPicPr>
          <p:nvPr/>
        </p:nvPicPr>
        <p:blipFill>
          <a:blip r:embed="rId4"/>
          <a:stretch>
            <a:fillRect/>
          </a:stretch>
        </p:blipFill>
        <p:spPr>
          <a:xfrm>
            <a:off x="6366329" y="3202214"/>
            <a:ext cx="2572281" cy="1716413"/>
          </a:xfrm>
          <a:prstGeom prst="rect">
            <a:avLst/>
          </a:prstGeom>
        </p:spPr>
      </p:pic>
    </p:spTree>
    <p:extLst>
      <p:ext uri="{BB962C8B-B14F-4D97-AF65-F5344CB8AC3E}">
        <p14:creationId xmlns:p14="http://schemas.microsoft.com/office/powerpoint/2010/main" val="10835944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28</a:t>
            </a:fld>
            <a:endParaRPr lang="en-US" altLang="zh-TW" dirty="0">
              <a:solidFill>
                <a:prstClr val="black"/>
              </a:solidFill>
            </a:endParaRPr>
          </a:p>
        </p:txBody>
      </p:sp>
      <p:sp>
        <p:nvSpPr>
          <p:cNvPr id="3" name="Title 2"/>
          <p:cNvSpPr>
            <a:spLocks noGrp="1"/>
          </p:cNvSpPr>
          <p:nvPr>
            <p:ph type="title"/>
          </p:nvPr>
        </p:nvSpPr>
        <p:spPr>
          <a:xfrm>
            <a:off x="247340" y="0"/>
            <a:ext cx="8896659" cy="980728"/>
          </a:xfrm>
        </p:spPr>
        <p:txBody>
          <a:bodyPr/>
          <a:lstStyle/>
          <a:p>
            <a:r>
              <a:rPr lang="en-US" dirty="0" smtClean="0"/>
              <a:t>Domain </a:t>
            </a:r>
            <a:r>
              <a:rPr lang="en-US" dirty="0"/>
              <a:t>Mapping Examples for Other Purposes</a:t>
            </a:r>
          </a:p>
        </p:txBody>
      </p:sp>
      <p:pic>
        <p:nvPicPr>
          <p:cNvPr id="6" name="Picture 5"/>
          <p:cNvPicPr>
            <a:picLocks noChangeAspect="1"/>
          </p:cNvPicPr>
          <p:nvPr/>
        </p:nvPicPr>
        <p:blipFill>
          <a:blip r:embed="rId2"/>
          <a:stretch>
            <a:fillRect/>
          </a:stretch>
        </p:blipFill>
        <p:spPr>
          <a:xfrm>
            <a:off x="247340" y="980728"/>
            <a:ext cx="6950028" cy="5299025"/>
          </a:xfrm>
          <a:prstGeom prst="rect">
            <a:avLst/>
          </a:prstGeom>
        </p:spPr>
      </p:pic>
      <p:pic>
        <p:nvPicPr>
          <p:cNvPr id="8" name="Picture 7"/>
          <p:cNvPicPr>
            <a:picLocks noChangeAspect="1"/>
          </p:cNvPicPr>
          <p:nvPr/>
        </p:nvPicPr>
        <p:blipFill>
          <a:blip r:embed="rId3"/>
          <a:stretch>
            <a:fillRect/>
          </a:stretch>
        </p:blipFill>
        <p:spPr>
          <a:xfrm>
            <a:off x="7429499" y="3265714"/>
            <a:ext cx="1568143" cy="1716314"/>
          </a:xfrm>
          <a:prstGeom prst="rect">
            <a:avLst/>
          </a:prstGeom>
        </p:spPr>
      </p:pic>
      <p:pic>
        <p:nvPicPr>
          <p:cNvPr id="9" name="Picture 8"/>
          <p:cNvPicPr>
            <a:picLocks noChangeAspect="1"/>
          </p:cNvPicPr>
          <p:nvPr/>
        </p:nvPicPr>
        <p:blipFill>
          <a:blip r:embed="rId4"/>
          <a:stretch>
            <a:fillRect/>
          </a:stretch>
        </p:blipFill>
        <p:spPr>
          <a:xfrm>
            <a:off x="7429499" y="1254120"/>
            <a:ext cx="1365152" cy="1264030"/>
          </a:xfrm>
          <a:prstGeom prst="rect">
            <a:avLst/>
          </a:prstGeom>
        </p:spPr>
      </p:pic>
      <p:cxnSp>
        <p:nvCxnSpPr>
          <p:cNvPr id="11" name="Straight Arrow Connector 10"/>
          <p:cNvCxnSpPr/>
          <p:nvPr/>
        </p:nvCxnSpPr>
        <p:spPr>
          <a:xfrm flipH="1">
            <a:off x="8091714" y="2630714"/>
            <a:ext cx="9072" cy="526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35944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29</a:t>
            </a:fld>
            <a:endParaRPr lang="en-US" altLang="zh-TW" dirty="0">
              <a:solidFill>
                <a:prstClr val="black"/>
              </a:solidFill>
            </a:endParaRPr>
          </a:p>
        </p:txBody>
      </p:sp>
      <p:sp>
        <p:nvSpPr>
          <p:cNvPr id="3" name="Title 2"/>
          <p:cNvSpPr>
            <a:spLocks noGrp="1"/>
          </p:cNvSpPr>
          <p:nvPr>
            <p:ph type="title"/>
          </p:nvPr>
        </p:nvSpPr>
        <p:spPr>
          <a:xfrm>
            <a:off x="247341" y="0"/>
            <a:ext cx="8761722" cy="980728"/>
          </a:xfrm>
        </p:spPr>
        <p:txBody>
          <a:bodyPr/>
          <a:lstStyle/>
          <a:p>
            <a:r>
              <a:rPr lang="en-US" dirty="0"/>
              <a:t>Challenges for </a:t>
            </a:r>
            <a:r>
              <a:rPr lang="en-US" dirty="0" smtClean="0"/>
              <a:t>Decoding/Censorship</a:t>
            </a:r>
            <a:endParaRPr lang="en-US" dirty="0"/>
          </a:p>
        </p:txBody>
      </p:sp>
      <p:sp>
        <p:nvSpPr>
          <p:cNvPr id="4" name="Content Placeholder 3"/>
          <p:cNvSpPr>
            <a:spLocks noGrp="1"/>
          </p:cNvSpPr>
          <p:nvPr>
            <p:ph idx="1"/>
          </p:nvPr>
        </p:nvSpPr>
        <p:spPr>
          <a:xfrm>
            <a:off x="247340" y="1021087"/>
            <a:ext cx="8229600" cy="5001419"/>
          </a:xfrm>
        </p:spPr>
        <p:txBody>
          <a:bodyPr/>
          <a:lstStyle/>
          <a:p>
            <a:r>
              <a:rPr lang="en-US" dirty="0" smtClean="0"/>
              <a:t>Synonymy </a:t>
            </a:r>
            <a:r>
              <a:rPr lang="en-US" dirty="0"/>
              <a:t>and </a:t>
            </a:r>
            <a:r>
              <a:rPr lang="en-US" dirty="0" smtClean="0"/>
              <a:t>Polysemy</a:t>
            </a:r>
          </a:p>
          <a:p>
            <a:pPr lvl="1"/>
            <a:r>
              <a:rPr lang="en-US" sz="2000" dirty="0"/>
              <a:t>D</a:t>
            </a:r>
            <a:r>
              <a:rPr lang="en-US" sz="2000" dirty="0" smtClean="0"/>
              <a:t>efeats </a:t>
            </a:r>
            <a:r>
              <a:rPr lang="en-US" sz="2000" dirty="0"/>
              <a:t>most contextual features used by </a:t>
            </a:r>
            <a:r>
              <a:rPr lang="en-US" sz="2000" dirty="0" smtClean="0"/>
              <a:t>IE, </a:t>
            </a:r>
            <a:r>
              <a:rPr lang="en-US" sz="2000" dirty="0"/>
              <a:t>metaphor detection </a:t>
            </a:r>
            <a:r>
              <a:rPr lang="en-US" sz="2000" dirty="0" smtClean="0"/>
              <a:t>and word sense </a:t>
            </a:r>
            <a:r>
              <a:rPr lang="en-US" sz="2000" dirty="0"/>
              <a:t>disambiguation </a:t>
            </a:r>
            <a:r>
              <a:rPr lang="en-US" sz="2000" dirty="0" smtClean="0"/>
              <a:t>techniques</a:t>
            </a:r>
          </a:p>
          <a:p>
            <a:r>
              <a:rPr lang="en-US" dirty="0" smtClean="0"/>
              <a:t>Large </a:t>
            </a:r>
            <a:r>
              <a:rPr lang="en-US" dirty="0"/>
              <a:t>number of </a:t>
            </a:r>
            <a:r>
              <a:rPr lang="en-US" dirty="0" smtClean="0"/>
              <a:t>candidates</a:t>
            </a:r>
          </a:p>
          <a:p>
            <a:pPr lvl="1"/>
            <a:r>
              <a:rPr lang="en-US" sz="2000" dirty="0" smtClean="0"/>
              <a:t>Coded </a:t>
            </a:r>
            <a:r>
              <a:rPr lang="en-US" sz="2000" dirty="0"/>
              <a:t>language effectively hides in plain sight because anything </a:t>
            </a:r>
            <a:r>
              <a:rPr lang="en-US" sz="2000" dirty="0" smtClean="0"/>
              <a:t>can be </a:t>
            </a:r>
            <a:r>
              <a:rPr lang="en-US" sz="2000" dirty="0"/>
              <a:t>a candidate to the </a:t>
            </a:r>
            <a:r>
              <a:rPr lang="en-US" sz="2000" dirty="0" smtClean="0"/>
              <a:t>decoder</a:t>
            </a:r>
          </a:p>
          <a:p>
            <a:r>
              <a:rPr lang="en-US" dirty="0" smtClean="0"/>
              <a:t>Moreover</a:t>
            </a:r>
            <a:r>
              <a:rPr lang="en-US" dirty="0"/>
              <a:t>, common words and phrases </a:t>
            </a:r>
            <a:r>
              <a:rPr lang="en-US" dirty="0" smtClean="0"/>
              <a:t>are often </a:t>
            </a:r>
            <a:r>
              <a:rPr lang="en-US" dirty="0"/>
              <a:t>used as code words to avoid </a:t>
            </a:r>
            <a:r>
              <a:rPr lang="en-US" dirty="0" smtClean="0"/>
              <a:t>censorship</a:t>
            </a:r>
          </a:p>
          <a:p>
            <a:pPr lvl="1"/>
            <a:r>
              <a:rPr lang="en-US" sz="2000" dirty="0" smtClean="0"/>
              <a:t>姐夫</a:t>
            </a:r>
            <a:r>
              <a:rPr lang="en-US" sz="2000" dirty="0"/>
              <a:t>(</a:t>
            </a:r>
            <a:r>
              <a:rPr lang="en-US" sz="2000" dirty="0" err="1"/>
              <a:t>jie</a:t>
            </a:r>
            <a:r>
              <a:rPr lang="en-US" sz="2000" dirty="0"/>
              <a:t> </a:t>
            </a:r>
            <a:r>
              <a:rPr lang="en-US" sz="2000" dirty="0" err="1" smtClean="0"/>
              <a:t>fu</a:t>
            </a:r>
            <a:r>
              <a:rPr lang="en-US" sz="2000" dirty="0"/>
              <a:t>, brother‐in‐</a:t>
            </a:r>
            <a:r>
              <a:rPr lang="en-US" sz="2000" dirty="0" smtClean="0"/>
              <a:t>law) = </a:t>
            </a:r>
            <a:r>
              <a:rPr lang="en-US" sz="2000" dirty="0" err="1" smtClean="0"/>
              <a:t>Medvedev</a:t>
            </a:r>
            <a:endParaRPr lang="en-US" sz="2000" dirty="0" smtClean="0"/>
          </a:p>
          <a:p>
            <a:r>
              <a:rPr lang="en-US" dirty="0" smtClean="0"/>
              <a:t>Lack </a:t>
            </a:r>
            <a:r>
              <a:rPr lang="en-US" dirty="0"/>
              <a:t>of labeled </a:t>
            </a:r>
            <a:r>
              <a:rPr lang="en-US" dirty="0" smtClean="0"/>
              <a:t>data</a:t>
            </a:r>
          </a:p>
          <a:p>
            <a:pPr lvl="1"/>
            <a:r>
              <a:rPr lang="en-US" sz="2000" dirty="0" smtClean="0"/>
              <a:t>Manual </a:t>
            </a:r>
            <a:r>
              <a:rPr lang="en-US" sz="2000" dirty="0"/>
              <a:t>code annotations require native speakers who have cultural </a:t>
            </a:r>
            <a:r>
              <a:rPr lang="en-US" sz="2000" dirty="0" smtClean="0"/>
              <a:t>background</a:t>
            </a:r>
            <a:r>
              <a:rPr lang="en-US" sz="2000" dirty="0"/>
              <a:t>: </a:t>
            </a:r>
            <a:r>
              <a:rPr lang="en-US" sz="2000" dirty="0" smtClean="0"/>
              <a:t>真</a:t>
            </a:r>
            <a:r>
              <a:rPr lang="en-US" sz="2000" dirty="0"/>
              <a:t>红女王(Truly Red Queen</a:t>
            </a:r>
            <a:r>
              <a:rPr lang="en-US" sz="2000" dirty="0" smtClean="0"/>
              <a:t>) = 江青</a:t>
            </a:r>
            <a:r>
              <a:rPr lang="en-US" sz="2000" dirty="0"/>
              <a:t>(Jiang Qing</a:t>
            </a:r>
            <a:r>
              <a:rPr lang="en-US" sz="2000" dirty="0" smtClean="0"/>
              <a:t>)</a:t>
            </a:r>
          </a:p>
        </p:txBody>
      </p:sp>
    </p:spTree>
    <p:extLst>
      <p:ext uri="{BB962C8B-B14F-4D97-AF65-F5344CB8AC3E}">
        <p14:creationId xmlns:p14="http://schemas.microsoft.com/office/powerpoint/2010/main" val="3626721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Semantic Controlled LSTM cell</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3</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945532" y="903850"/>
            <a:ext cx="6193051" cy="5954150"/>
          </a:xfrm>
          <a:prstGeom prst="rect">
            <a:avLst/>
          </a:prstGeom>
        </p:spPr>
      </p:pic>
      <p:sp>
        <p:nvSpPr>
          <p:cNvPr id="5" name="Google Shape;293;p68"/>
          <p:cNvSpPr txBox="1">
            <a:spLocks/>
          </p:cNvSpPr>
          <p:nvPr/>
        </p:nvSpPr>
        <p:spPr>
          <a:xfrm>
            <a:off x="0" y="971121"/>
            <a:ext cx="8914258" cy="2704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Clr>
                <a:srgbClr val="990000"/>
              </a:buClr>
              <a:buSzPts val="2240"/>
              <a:buFont typeface="Noto Sans Symbols"/>
              <a:buNone/>
            </a:pPr>
            <a:r>
              <a:rPr lang="en-US" sz="2000" dirty="0" smtClean="0">
                <a:solidFill>
                  <a:schemeClr val="tx1"/>
                </a:solidFill>
                <a:latin typeface="Arial"/>
                <a:ea typeface="Arial"/>
                <a:cs typeface="Arial"/>
                <a:sym typeface="Arial"/>
              </a:rPr>
              <a:t>(Wen et al., EMNLP2015)</a:t>
            </a:r>
          </a:p>
        </p:txBody>
      </p:sp>
    </p:spTree>
    <p:extLst>
      <p:ext uri="{BB962C8B-B14F-4D97-AF65-F5344CB8AC3E}">
        <p14:creationId xmlns:p14="http://schemas.microsoft.com/office/powerpoint/2010/main" val="609164759"/>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30</a:t>
            </a:fld>
            <a:endParaRPr lang="en-US"/>
          </a:p>
        </p:txBody>
      </p:sp>
      <p:sp>
        <p:nvSpPr>
          <p:cNvPr id="34" name="Title 33"/>
          <p:cNvSpPr>
            <a:spLocks noGrp="1"/>
          </p:cNvSpPr>
          <p:nvPr>
            <p:ph type="ctrTitle"/>
          </p:nvPr>
        </p:nvSpPr>
        <p:spPr/>
        <p:txBody>
          <a:bodyPr>
            <a:noAutofit/>
          </a:bodyPr>
          <a:lstStyle/>
          <a:p>
            <a:r>
              <a:rPr lang="en-US" sz="3200" dirty="0" smtClean="0"/>
              <a:t>Story Encoding: </a:t>
            </a:r>
            <a:r>
              <a:rPr lang="en-US" sz="3200" dirty="0"/>
              <a:t>Acrostic </a:t>
            </a:r>
            <a:r>
              <a:rPr lang="en-US" sz="3200" dirty="0" smtClean="0"/>
              <a:t>Poems</a:t>
            </a:r>
            <a:endParaRPr lang="en-US" sz="3200" dirty="0"/>
          </a:p>
        </p:txBody>
      </p:sp>
      <p:sp>
        <p:nvSpPr>
          <p:cNvPr id="8" name="Content Placeholder 34"/>
          <p:cNvSpPr>
            <a:spLocks noGrp="1"/>
          </p:cNvSpPr>
          <p:nvPr>
            <p:ph sz="quarter" idx="13"/>
          </p:nvPr>
        </p:nvSpPr>
        <p:spPr>
          <a:xfrm>
            <a:off x="4034588" y="1207168"/>
            <a:ext cx="3914273" cy="1407695"/>
          </a:xfrm>
        </p:spPr>
        <p:txBody>
          <a:bodyPr/>
          <a:lstStyle/>
          <a:p>
            <a:r>
              <a:rPr lang="en-US" dirty="0" smtClean="0"/>
              <a:t>By Edgar </a:t>
            </a:r>
            <a:r>
              <a:rPr lang="en-US" dirty="0"/>
              <a:t>Allan Poe (1809-1849) </a:t>
            </a:r>
            <a:endParaRPr lang="en-US" dirty="0" smtClean="0"/>
          </a:p>
          <a:p>
            <a:endParaRPr lang="en-US" sz="2000" dirty="0"/>
          </a:p>
        </p:txBody>
      </p:sp>
      <p:sp>
        <p:nvSpPr>
          <p:cNvPr id="4" name="Rectangle 3"/>
          <p:cNvSpPr/>
          <p:nvPr/>
        </p:nvSpPr>
        <p:spPr>
          <a:xfrm>
            <a:off x="4034588" y="1602665"/>
            <a:ext cx="5109411" cy="2585323"/>
          </a:xfrm>
          <a:prstGeom prst="rect">
            <a:avLst/>
          </a:prstGeom>
        </p:spPr>
        <p:txBody>
          <a:bodyPr wrap="square">
            <a:spAutoFit/>
          </a:bodyPr>
          <a:lstStyle/>
          <a:p>
            <a:r>
              <a:rPr lang="en-US" b="1" dirty="0"/>
              <a:t>E</a:t>
            </a:r>
            <a:r>
              <a:rPr lang="en-US" dirty="0"/>
              <a:t>lizabeth it is in vain you say</a:t>
            </a:r>
            <a:br>
              <a:rPr lang="en-US" dirty="0"/>
            </a:br>
            <a:r>
              <a:rPr lang="en-US" dirty="0"/>
              <a:t>"</a:t>
            </a:r>
            <a:r>
              <a:rPr lang="en-US" b="1" dirty="0"/>
              <a:t>L</a:t>
            </a:r>
            <a:r>
              <a:rPr lang="en-US" dirty="0"/>
              <a:t>ove not"—thou </a:t>
            </a:r>
            <a:r>
              <a:rPr lang="en-US" dirty="0" err="1"/>
              <a:t>sayest</a:t>
            </a:r>
            <a:r>
              <a:rPr lang="en-US" dirty="0"/>
              <a:t> it in so sweet a way:</a:t>
            </a:r>
            <a:br>
              <a:rPr lang="en-US" dirty="0"/>
            </a:br>
            <a:r>
              <a:rPr lang="en-US" b="1" dirty="0"/>
              <a:t>I</a:t>
            </a:r>
            <a:r>
              <a:rPr lang="en-US" dirty="0"/>
              <a:t>n vain those words from thee or L.E.L.</a:t>
            </a:r>
            <a:br>
              <a:rPr lang="en-US" dirty="0"/>
            </a:br>
            <a:r>
              <a:rPr lang="en-US" b="1" dirty="0" err="1"/>
              <a:t>Z</a:t>
            </a:r>
            <a:r>
              <a:rPr lang="en-US" dirty="0" err="1"/>
              <a:t>antippe's</a:t>
            </a:r>
            <a:r>
              <a:rPr lang="en-US" dirty="0"/>
              <a:t> talents had enforced so well:</a:t>
            </a:r>
            <a:br>
              <a:rPr lang="en-US" dirty="0"/>
            </a:br>
            <a:r>
              <a:rPr lang="en-US" b="1" dirty="0"/>
              <a:t>A</a:t>
            </a:r>
            <a:r>
              <a:rPr lang="en-US" dirty="0"/>
              <a:t>h! if that language from thy heart arise,</a:t>
            </a:r>
            <a:br>
              <a:rPr lang="en-US" dirty="0"/>
            </a:br>
            <a:r>
              <a:rPr lang="en-US" b="1" dirty="0"/>
              <a:t>B</a:t>
            </a:r>
            <a:r>
              <a:rPr lang="en-US" dirty="0"/>
              <a:t>reath it less gently forth—and veil </a:t>
            </a:r>
            <a:r>
              <a:rPr lang="en-US" dirty="0" err="1"/>
              <a:t>thine</a:t>
            </a:r>
            <a:r>
              <a:rPr lang="en-US" dirty="0"/>
              <a:t> eyes.</a:t>
            </a:r>
            <a:br>
              <a:rPr lang="en-US" dirty="0"/>
            </a:br>
            <a:r>
              <a:rPr lang="en-US" b="1" dirty="0" err="1"/>
              <a:t>E</a:t>
            </a:r>
            <a:r>
              <a:rPr lang="en-US" dirty="0" err="1"/>
              <a:t>ndymion</a:t>
            </a:r>
            <a:r>
              <a:rPr lang="en-US" dirty="0"/>
              <a:t>, recollect, when Luna tried</a:t>
            </a:r>
            <a:br>
              <a:rPr lang="en-US" dirty="0"/>
            </a:br>
            <a:r>
              <a:rPr lang="en-US" b="1" dirty="0"/>
              <a:t>T</a:t>
            </a:r>
            <a:r>
              <a:rPr lang="en-US" dirty="0"/>
              <a:t>o cure his love—was cured of all beside—</a:t>
            </a:r>
            <a:br>
              <a:rPr lang="en-US" dirty="0"/>
            </a:br>
            <a:r>
              <a:rPr lang="en-US" b="1" dirty="0"/>
              <a:t>H</a:t>
            </a:r>
            <a:r>
              <a:rPr lang="en-US" dirty="0"/>
              <a:t>is </a:t>
            </a:r>
            <a:r>
              <a:rPr lang="en-US" dirty="0" err="1"/>
              <a:t>follie</a:t>
            </a:r>
            <a:r>
              <a:rPr lang="en-US" dirty="0"/>
              <a:t>—pride—and passion—for he died.</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27" y="1602665"/>
            <a:ext cx="3420226" cy="31619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Content Placeholder 34"/>
          <p:cNvSpPr txBox="1">
            <a:spLocks/>
          </p:cNvSpPr>
          <p:nvPr/>
        </p:nvSpPr>
        <p:spPr bwMode="auto">
          <a:xfrm>
            <a:off x="120315" y="1207168"/>
            <a:ext cx="3914273" cy="1407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From Tang Dynasty</a:t>
            </a:r>
            <a:endParaRPr lang="en-US" sz="2000" dirty="0"/>
          </a:p>
        </p:txBody>
      </p:sp>
    </p:spTree>
    <p:extLst>
      <p:ext uri="{BB962C8B-B14F-4D97-AF65-F5344CB8AC3E}">
        <p14:creationId xmlns:p14="http://schemas.microsoft.com/office/powerpoint/2010/main" val="723005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31</a:t>
            </a:fld>
            <a:endParaRPr lang="en-US"/>
          </a:p>
        </p:txBody>
      </p:sp>
      <p:sp>
        <p:nvSpPr>
          <p:cNvPr id="34" name="Title 33"/>
          <p:cNvSpPr>
            <a:spLocks noGrp="1"/>
          </p:cNvSpPr>
          <p:nvPr>
            <p:ph type="ctrTitle"/>
          </p:nvPr>
        </p:nvSpPr>
        <p:spPr/>
        <p:txBody>
          <a:bodyPr>
            <a:noAutofit/>
          </a:bodyPr>
          <a:lstStyle/>
          <a:p>
            <a:r>
              <a:rPr lang="en-US" sz="2800" dirty="0"/>
              <a:t>Story Encoding: </a:t>
            </a:r>
            <a:r>
              <a:rPr lang="en-US" sz="2800" dirty="0" smtClean="0"/>
              <a:t>Acrostic Poems</a:t>
            </a:r>
            <a:endParaRPr lang="en-US" sz="2800" dirty="0"/>
          </a:p>
        </p:txBody>
      </p:sp>
      <p:sp>
        <p:nvSpPr>
          <p:cNvPr id="8" name="Content Placeholder 34"/>
          <p:cNvSpPr>
            <a:spLocks noGrp="1"/>
          </p:cNvSpPr>
          <p:nvPr>
            <p:ph sz="quarter" idx="13"/>
          </p:nvPr>
        </p:nvSpPr>
        <p:spPr>
          <a:xfrm>
            <a:off x="513347" y="1143000"/>
            <a:ext cx="8211553" cy="5334000"/>
          </a:xfrm>
        </p:spPr>
        <p:txBody>
          <a:bodyPr/>
          <a:lstStyle/>
          <a:p>
            <a:endParaRPr lang="it-IT" sz="2000" dirty="0" smtClean="0"/>
          </a:p>
          <a:p>
            <a:endParaRPr lang="it-IT" sz="2000" dirty="0"/>
          </a:p>
          <a:p>
            <a:endParaRPr lang="it-IT" sz="2000" dirty="0" smtClean="0"/>
          </a:p>
          <a:p>
            <a:endParaRPr lang="it-IT" sz="2000" dirty="0"/>
          </a:p>
          <a:p>
            <a:endParaRPr lang="it-IT" sz="2000" dirty="0" smtClean="0"/>
          </a:p>
          <a:p>
            <a:endParaRPr lang="it-IT" sz="2000" dirty="0"/>
          </a:p>
          <a:p>
            <a:endParaRPr lang="it-IT" sz="2000" dirty="0" smtClean="0"/>
          </a:p>
          <a:p>
            <a:endParaRPr lang="it-IT" sz="2000" dirty="0"/>
          </a:p>
          <a:p>
            <a:endParaRPr lang="it-IT" sz="2000" dirty="0" smtClean="0"/>
          </a:p>
          <a:p>
            <a:pPr marL="0" indent="0">
              <a:buNone/>
            </a:pPr>
            <a:r>
              <a:rPr lang="it-IT" sz="2000" dirty="0" smtClean="0"/>
              <a:t>                  </a:t>
            </a:r>
            <a:r>
              <a:rPr lang="zh-CN" altLang="en-US" sz="2400" dirty="0"/>
              <a:t>薄熙来锒铛入</a:t>
            </a:r>
            <a:r>
              <a:rPr lang="zh-CN" altLang="en-US" sz="2400" dirty="0" smtClean="0"/>
              <a:t>狱 </a:t>
            </a:r>
            <a:r>
              <a:rPr lang="en-US" altLang="zh-CN" sz="2400" dirty="0" smtClean="0"/>
              <a:t>(</a:t>
            </a:r>
            <a:r>
              <a:rPr lang="it-IT" sz="2400" dirty="0" smtClean="0"/>
              <a:t>Bo Xilai is put in jail).</a:t>
            </a:r>
            <a:endParaRPr lang="it-IT" sz="2400" dirty="0"/>
          </a:p>
          <a:p>
            <a:endParaRPr lang="it-IT" sz="2000" dirty="0" smtClean="0"/>
          </a:p>
          <a:p>
            <a:r>
              <a:rPr lang="it-IT" sz="2000" dirty="0" smtClean="0"/>
              <a:t>Automatic generators:</a:t>
            </a:r>
            <a:endParaRPr lang="it-IT" sz="2000" dirty="0"/>
          </a:p>
          <a:p>
            <a:pPr lvl="1"/>
            <a:r>
              <a:rPr lang="it-IT" dirty="0" smtClean="0"/>
              <a:t>Chinese</a:t>
            </a:r>
            <a:r>
              <a:rPr lang="it-IT" dirty="0"/>
              <a:t>: </a:t>
            </a:r>
            <a:r>
              <a:rPr lang="it-IT" dirty="0">
                <a:hlinkClick r:id="rId2"/>
              </a:rPr>
              <a:t>http://www.guabu.com/cangtoushi</a:t>
            </a:r>
            <a:r>
              <a:rPr lang="it-IT" dirty="0" smtClean="0">
                <a:hlinkClick r:id="rId2"/>
              </a:rPr>
              <a:t>/</a:t>
            </a:r>
            <a:endParaRPr lang="it-IT" dirty="0"/>
          </a:p>
          <a:p>
            <a:pPr lvl="1"/>
            <a:r>
              <a:rPr lang="it-IT" dirty="0"/>
              <a:t>English: </a:t>
            </a:r>
            <a:r>
              <a:rPr lang="it-IT" dirty="0">
                <a:hlinkClick r:id="rId3"/>
              </a:rPr>
              <a:t>http://www.acrosticpoem.org/</a:t>
            </a:r>
            <a:endParaRPr lang="it-IT" dirty="0"/>
          </a:p>
          <a:p>
            <a:endParaRPr lang="en-US" sz="2000" dirty="0" smtClean="0"/>
          </a:p>
        </p:txBody>
      </p:sp>
      <p:sp>
        <p:nvSpPr>
          <p:cNvPr id="4" name="Rectangle 3"/>
          <p:cNvSpPr/>
          <p:nvPr/>
        </p:nvSpPr>
        <p:spPr>
          <a:xfrm>
            <a:off x="216573" y="1221213"/>
            <a:ext cx="2667000" cy="2677656"/>
          </a:xfrm>
          <a:prstGeom prst="rect">
            <a:avLst/>
          </a:prstGeom>
        </p:spPr>
        <p:txBody>
          <a:bodyPr wrap="square">
            <a:spAutoFit/>
          </a:bodyPr>
          <a:lstStyle/>
          <a:p>
            <a:r>
              <a:rPr lang="zh-CN" altLang="en-US" sz="2400" b="1" dirty="0">
                <a:solidFill>
                  <a:srgbClr val="C00000"/>
                </a:solidFill>
              </a:rPr>
              <a:t>薄</a:t>
            </a:r>
            <a:r>
              <a:rPr lang="zh-CN" altLang="en-US" sz="2400" dirty="0"/>
              <a:t>暮人争渡口船</a:t>
            </a:r>
            <a:r>
              <a:rPr lang="en-US" altLang="zh-CN" sz="2400" dirty="0"/>
              <a:t>,</a:t>
            </a:r>
          </a:p>
          <a:p>
            <a:r>
              <a:rPr lang="zh-CN" altLang="en-US" sz="2400" b="1" dirty="0">
                <a:solidFill>
                  <a:srgbClr val="C00000"/>
                </a:solidFill>
              </a:rPr>
              <a:t>熙</a:t>
            </a:r>
            <a:r>
              <a:rPr lang="zh-CN" altLang="en-US" sz="2400" dirty="0"/>
              <a:t>熙万国屡丰年</a:t>
            </a:r>
            <a:r>
              <a:rPr lang="en-US" altLang="zh-CN" sz="2400" dirty="0"/>
              <a:t>,</a:t>
            </a:r>
          </a:p>
          <a:p>
            <a:r>
              <a:rPr lang="zh-CN" altLang="en-US" sz="2400" b="1" dirty="0">
                <a:solidFill>
                  <a:srgbClr val="C00000"/>
                </a:solidFill>
              </a:rPr>
              <a:t>来</a:t>
            </a:r>
            <a:r>
              <a:rPr lang="zh-CN" altLang="en-US" sz="2400" dirty="0"/>
              <a:t>时畏有他人上</a:t>
            </a:r>
            <a:r>
              <a:rPr lang="en-US" altLang="zh-CN" sz="2400" dirty="0"/>
              <a:t>,</a:t>
            </a:r>
          </a:p>
          <a:p>
            <a:r>
              <a:rPr lang="zh-CN" altLang="en-US" sz="2400" b="1" dirty="0">
                <a:solidFill>
                  <a:srgbClr val="C00000"/>
                </a:solidFill>
              </a:rPr>
              <a:t>郎</a:t>
            </a:r>
            <a:r>
              <a:rPr lang="zh-CN" altLang="en-US" sz="2400" dirty="0"/>
              <a:t>年五十封公侯</a:t>
            </a:r>
            <a:r>
              <a:rPr lang="en-US" altLang="zh-CN" sz="2400" dirty="0"/>
              <a:t>,</a:t>
            </a:r>
          </a:p>
          <a:p>
            <a:r>
              <a:rPr lang="zh-CN" altLang="en-US" sz="2400" b="1" dirty="0">
                <a:solidFill>
                  <a:srgbClr val="C00000"/>
                </a:solidFill>
              </a:rPr>
              <a:t>铛</a:t>
            </a:r>
            <a:r>
              <a:rPr lang="zh-CN" altLang="en-US" sz="2400" dirty="0"/>
              <a:t>脚三州何处会</a:t>
            </a:r>
            <a:r>
              <a:rPr lang="en-US" altLang="zh-CN" sz="2400" dirty="0"/>
              <a:t>,</a:t>
            </a:r>
          </a:p>
          <a:p>
            <a:r>
              <a:rPr lang="zh-CN" altLang="en-US" sz="2400" b="1" dirty="0">
                <a:solidFill>
                  <a:srgbClr val="C00000"/>
                </a:solidFill>
              </a:rPr>
              <a:t>入</a:t>
            </a:r>
            <a:r>
              <a:rPr lang="zh-CN" altLang="en-US" sz="2400" dirty="0"/>
              <a:t>洞夏里披貂裘</a:t>
            </a:r>
            <a:r>
              <a:rPr lang="en-US" altLang="zh-CN" sz="2400" dirty="0"/>
              <a:t>,</a:t>
            </a:r>
          </a:p>
          <a:p>
            <a:r>
              <a:rPr lang="zh-CN" altLang="en-US" sz="2400" b="1" dirty="0">
                <a:solidFill>
                  <a:srgbClr val="C00000"/>
                </a:solidFill>
              </a:rPr>
              <a:t>狱</a:t>
            </a:r>
            <a:r>
              <a:rPr lang="zh-CN" altLang="en-US" sz="2400" dirty="0"/>
              <a:t>成冤雪晚云开</a:t>
            </a:r>
            <a:r>
              <a:rPr lang="en-US" altLang="zh-CN" sz="2400" dirty="0"/>
              <a:t>. </a:t>
            </a:r>
          </a:p>
        </p:txBody>
      </p:sp>
      <p:sp>
        <p:nvSpPr>
          <p:cNvPr id="5" name="Rectangle 4"/>
          <p:cNvSpPr/>
          <p:nvPr/>
        </p:nvSpPr>
        <p:spPr>
          <a:xfrm>
            <a:off x="216572" y="1221213"/>
            <a:ext cx="457202" cy="28053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cxnSp>
        <p:nvCxnSpPr>
          <p:cNvPr id="7" name="Curved Connector 6"/>
          <p:cNvCxnSpPr/>
          <p:nvPr/>
        </p:nvCxnSpPr>
        <p:spPr bwMode="auto">
          <a:xfrm>
            <a:off x="673774" y="4026570"/>
            <a:ext cx="1299405" cy="657725"/>
          </a:xfrm>
          <a:prstGeom prst="curvedConnector3">
            <a:avLst/>
          </a:prstGeom>
          <a:noFill/>
          <a:ln w="22225">
            <a:solidFill>
              <a:schemeClr val="tx1"/>
            </a:solidFill>
            <a:round/>
            <a:headEnd/>
            <a:tailEnd type="arrow"/>
          </a:ln>
          <a:extLst>
            <a:ext uri="{909E8E84-426E-40dd-AFC4-6F175D3DCCD1}">
              <a14:hiddenFill xmlns:a14="http://schemas.microsoft.com/office/drawing/2010/main" xmlns="">
                <a:noFill/>
              </a14:hiddenFill>
            </a:ext>
          </a:extLst>
        </p:spPr>
      </p:cxnSp>
      <p:sp>
        <p:nvSpPr>
          <p:cNvPr id="9" name="Rectangle 8"/>
          <p:cNvSpPr/>
          <p:nvPr/>
        </p:nvSpPr>
        <p:spPr>
          <a:xfrm>
            <a:off x="6400797" y="1221213"/>
            <a:ext cx="2967790" cy="2677656"/>
          </a:xfrm>
          <a:prstGeom prst="rect">
            <a:avLst/>
          </a:prstGeom>
        </p:spPr>
        <p:txBody>
          <a:bodyPr wrap="square">
            <a:spAutoFit/>
          </a:bodyPr>
          <a:lstStyle/>
          <a:p>
            <a:r>
              <a:rPr lang="zh-CN" altLang="en-US" sz="2400" dirty="0"/>
              <a:t>蛾眉半敛千金</a:t>
            </a:r>
            <a:r>
              <a:rPr lang="zh-CN" altLang="en-US" sz="2400" b="1" dirty="0">
                <a:solidFill>
                  <a:srgbClr val="C00000"/>
                </a:solidFill>
              </a:rPr>
              <a:t>薄</a:t>
            </a:r>
            <a:r>
              <a:rPr lang="zh-CN" altLang="en-US" sz="2400" dirty="0"/>
              <a:t>，</a:t>
            </a:r>
          </a:p>
          <a:p>
            <a:r>
              <a:rPr lang="zh-CN" altLang="en-US" sz="2400" dirty="0"/>
              <a:t>晨陶陶兮暮熙</a:t>
            </a:r>
            <a:r>
              <a:rPr lang="zh-CN" altLang="en-US" sz="2400" b="1" dirty="0">
                <a:solidFill>
                  <a:srgbClr val="C00000"/>
                </a:solidFill>
              </a:rPr>
              <a:t>熙</a:t>
            </a:r>
            <a:r>
              <a:rPr lang="zh-CN" altLang="en-US" sz="2400" dirty="0"/>
              <a:t>。</a:t>
            </a:r>
          </a:p>
          <a:p>
            <a:r>
              <a:rPr lang="zh-CN" altLang="en-US" sz="2400" dirty="0"/>
              <a:t>遥闻语笑自天</a:t>
            </a:r>
            <a:r>
              <a:rPr lang="zh-CN" altLang="en-US" sz="2400" b="1" dirty="0">
                <a:solidFill>
                  <a:srgbClr val="C00000"/>
                </a:solidFill>
              </a:rPr>
              <a:t>来</a:t>
            </a:r>
            <a:r>
              <a:rPr lang="zh-CN" altLang="en-US" sz="2400" dirty="0"/>
              <a:t>，</a:t>
            </a:r>
          </a:p>
          <a:p>
            <a:r>
              <a:rPr lang="zh-CN" altLang="en-US" sz="2400" dirty="0"/>
              <a:t>有时风卷鼎湖</a:t>
            </a:r>
            <a:r>
              <a:rPr lang="zh-CN" altLang="en-US" sz="2400" b="1" dirty="0">
                <a:solidFill>
                  <a:srgbClr val="C00000"/>
                </a:solidFill>
              </a:rPr>
              <a:t>浪</a:t>
            </a:r>
            <a:r>
              <a:rPr lang="zh-CN" altLang="en-US" sz="2400" dirty="0"/>
              <a:t>。</a:t>
            </a:r>
          </a:p>
          <a:p>
            <a:r>
              <a:rPr lang="zh-CN" altLang="en-US" sz="2400" dirty="0"/>
              <a:t>鼻似烟窗耳似</a:t>
            </a:r>
            <a:r>
              <a:rPr lang="zh-CN" altLang="en-US" sz="2400" b="1" dirty="0">
                <a:solidFill>
                  <a:srgbClr val="C00000"/>
                </a:solidFill>
              </a:rPr>
              <a:t>铛</a:t>
            </a:r>
            <a:r>
              <a:rPr lang="zh-CN" altLang="en-US" sz="2400" dirty="0"/>
              <a:t>，</a:t>
            </a:r>
          </a:p>
          <a:p>
            <a:r>
              <a:rPr lang="zh-CN" altLang="en-US" sz="2400" dirty="0"/>
              <a:t>楼上舟中声暗</a:t>
            </a:r>
            <a:r>
              <a:rPr lang="zh-CN" altLang="en-US" sz="2400" b="1" dirty="0">
                <a:solidFill>
                  <a:srgbClr val="C00000"/>
                </a:solidFill>
              </a:rPr>
              <a:t>入</a:t>
            </a:r>
            <a:r>
              <a:rPr lang="zh-CN" altLang="en-US" sz="2400" dirty="0"/>
              <a:t>。</a:t>
            </a:r>
          </a:p>
          <a:p>
            <a:r>
              <a:rPr lang="zh-CN" altLang="en-US" sz="2400" dirty="0"/>
              <a:t>斗间紫气龙埋</a:t>
            </a:r>
            <a:r>
              <a:rPr lang="zh-CN" altLang="en-US" sz="2400" b="1" dirty="0">
                <a:solidFill>
                  <a:srgbClr val="C00000"/>
                </a:solidFill>
              </a:rPr>
              <a:t>狱</a:t>
            </a:r>
            <a:r>
              <a:rPr lang="zh-CN" altLang="en-US" sz="2400" dirty="0"/>
              <a:t>，</a:t>
            </a:r>
          </a:p>
        </p:txBody>
      </p:sp>
      <p:sp>
        <p:nvSpPr>
          <p:cNvPr id="10" name="Rectangle 9"/>
          <p:cNvSpPr/>
          <p:nvPr/>
        </p:nvSpPr>
        <p:spPr>
          <a:xfrm>
            <a:off x="3200399" y="1221213"/>
            <a:ext cx="4572000" cy="2677656"/>
          </a:xfrm>
          <a:prstGeom prst="rect">
            <a:avLst/>
          </a:prstGeom>
        </p:spPr>
        <p:txBody>
          <a:bodyPr>
            <a:spAutoFit/>
          </a:bodyPr>
          <a:lstStyle/>
          <a:p>
            <a:r>
              <a:rPr lang="zh-CN" altLang="en-US" sz="2400" dirty="0"/>
              <a:t>狐裘不暖锦衾</a:t>
            </a:r>
            <a:r>
              <a:rPr lang="zh-CN" altLang="en-US" sz="2400" b="1" dirty="0">
                <a:solidFill>
                  <a:srgbClr val="C00000"/>
                </a:solidFill>
              </a:rPr>
              <a:t>薄</a:t>
            </a:r>
            <a:r>
              <a:rPr lang="zh-CN" altLang="en-US" sz="2400" dirty="0"/>
              <a:t>，</a:t>
            </a:r>
          </a:p>
          <a:p>
            <a:r>
              <a:rPr lang="zh-CN" altLang="en-US" sz="2400" dirty="0"/>
              <a:t>冲虚道士陈</a:t>
            </a:r>
            <a:r>
              <a:rPr lang="zh-CN" altLang="en-US" sz="2400" b="1" dirty="0">
                <a:solidFill>
                  <a:srgbClr val="C00000"/>
                </a:solidFill>
              </a:rPr>
              <a:t>熙</a:t>
            </a:r>
            <a:r>
              <a:rPr lang="zh-CN" altLang="en-US" sz="2400" dirty="0"/>
              <a:t>明。</a:t>
            </a:r>
          </a:p>
          <a:p>
            <a:r>
              <a:rPr lang="zh-CN" altLang="en-US" sz="2400" dirty="0"/>
              <a:t>海北蛮夷</a:t>
            </a:r>
            <a:r>
              <a:rPr lang="zh-CN" altLang="en-US" sz="2400" b="1" dirty="0">
                <a:solidFill>
                  <a:srgbClr val="C00000"/>
                </a:solidFill>
              </a:rPr>
              <a:t>来</a:t>
            </a:r>
            <a:r>
              <a:rPr lang="zh-CN" altLang="en-US" sz="2400" dirty="0"/>
              <a:t>舞蹈，</a:t>
            </a:r>
          </a:p>
          <a:p>
            <a:r>
              <a:rPr lang="zh-CN" altLang="en-US" sz="2400" dirty="0"/>
              <a:t>况复萧</a:t>
            </a:r>
            <a:r>
              <a:rPr lang="zh-CN" altLang="en-US" sz="2400" b="1" dirty="0">
                <a:solidFill>
                  <a:srgbClr val="C00000"/>
                </a:solidFill>
              </a:rPr>
              <a:t>郎</a:t>
            </a:r>
            <a:r>
              <a:rPr lang="zh-CN" altLang="en-US" sz="2400" dirty="0"/>
              <a:t>有情思。</a:t>
            </a:r>
          </a:p>
          <a:p>
            <a:r>
              <a:rPr lang="zh-CN" altLang="en-US" sz="2400" dirty="0"/>
              <a:t>二升</a:t>
            </a:r>
            <a:r>
              <a:rPr lang="zh-CN" altLang="en-US" sz="2400" b="1" dirty="0">
                <a:solidFill>
                  <a:srgbClr val="C00000"/>
                </a:solidFill>
              </a:rPr>
              <a:t>铛</a:t>
            </a:r>
            <a:r>
              <a:rPr lang="zh-CN" altLang="en-US" sz="2400" dirty="0"/>
              <a:t>内煮山川，</a:t>
            </a:r>
          </a:p>
          <a:p>
            <a:r>
              <a:rPr lang="zh-CN" altLang="en-US" sz="2400" dirty="0"/>
              <a:t>欲</a:t>
            </a:r>
            <a:r>
              <a:rPr lang="zh-CN" altLang="en-US" sz="2400" b="1" dirty="0">
                <a:solidFill>
                  <a:srgbClr val="C00000"/>
                </a:solidFill>
              </a:rPr>
              <a:t>入</a:t>
            </a:r>
            <a:r>
              <a:rPr lang="zh-CN" altLang="en-US" sz="2400" dirty="0"/>
              <a:t>中门泪满巾。</a:t>
            </a:r>
          </a:p>
          <a:p>
            <a:r>
              <a:rPr lang="zh-CN" altLang="en-US" sz="2400" b="1" dirty="0">
                <a:solidFill>
                  <a:srgbClr val="C00000"/>
                </a:solidFill>
              </a:rPr>
              <a:t>狱</a:t>
            </a:r>
            <a:r>
              <a:rPr lang="zh-CN" altLang="en-US" sz="2400" dirty="0"/>
              <a:t>成冤雪晚云开，</a:t>
            </a:r>
          </a:p>
        </p:txBody>
      </p:sp>
      <p:sp>
        <p:nvSpPr>
          <p:cNvPr id="15" name="Rectangle 14"/>
          <p:cNvSpPr/>
          <p:nvPr/>
        </p:nvSpPr>
        <p:spPr>
          <a:xfrm>
            <a:off x="8341898" y="1093512"/>
            <a:ext cx="457202" cy="28053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cxnSp>
        <p:nvCxnSpPr>
          <p:cNvPr id="13" name="Curved Connector 12"/>
          <p:cNvCxnSpPr>
            <a:stCxn id="15" idx="2"/>
          </p:cNvCxnSpPr>
          <p:nvPr/>
        </p:nvCxnSpPr>
        <p:spPr bwMode="auto">
          <a:xfrm rot="5400000">
            <a:off x="7477947" y="3591743"/>
            <a:ext cx="785426" cy="1399678"/>
          </a:xfrm>
          <a:prstGeom prst="curvedConnector2">
            <a:avLst/>
          </a:prstGeom>
          <a:noFill/>
          <a:ln w="22225">
            <a:solidFill>
              <a:schemeClr val="tx1"/>
            </a:solidFill>
            <a:round/>
            <a:headEnd/>
            <a:tailEnd type="arrow"/>
          </a:ln>
          <a:extLst>
            <a:ext uri="{909E8E84-426E-40dd-AFC4-6F175D3DCCD1}">
              <a14:hiddenFill xmlns:a14="http://schemas.microsoft.com/office/drawing/2010/main" xmlns="">
                <a:noFill/>
              </a14:hiddenFill>
            </a:ext>
          </a:extLst>
        </p:spPr>
      </p:cxnSp>
      <p:cxnSp>
        <p:nvCxnSpPr>
          <p:cNvPr id="17" name="Curved Connector 16"/>
          <p:cNvCxnSpPr/>
          <p:nvPr/>
        </p:nvCxnSpPr>
        <p:spPr bwMode="auto">
          <a:xfrm rot="16200000" flipH="1">
            <a:off x="3400929" y="3818022"/>
            <a:ext cx="737936" cy="673766"/>
          </a:xfrm>
          <a:prstGeom prst="curvedConnector3">
            <a:avLst/>
          </a:prstGeom>
          <a:noFill/>
          <a:ln w="22225">
            <a:solidFill>
              <a:schemeClr val="tx1"/>
            </a:solidFill>
            <a:round/>
            <a:headEnd/>
            <a:tailEnd type="arrow"/>
          </a:ln>
          <a:extLst>
            <a:ext uri="{909E8E84-426E-40dd-AFC4-6F175D3DCCD1}">
              <a14:hiddenFill xmlns:a14="http://schemas.microsoft.com/office/drawing/2010/main" xmlns="">
                <a:noFill/>
              </a14:hiddenFill>
            </a:ext>
          </a:extLst>
        </p:spPr>
      </p:cxnSp>
      <p:sp>
        <p:nvSpPr>
          <p:cNvPr id="6" name="Oval 5"/>
          <p:cNvSpPr/>
          <p:nvPr/>
        </p:nvSpPr>
        <p:spPr>
          <a:xfrm>
            <a:off x="8313829" y="2358190"/>
            <a:ext cx="457202" cy="4170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Oval 15"/>
          <p:cNvSpPr/>
          <p:nvPr/>
        </p:nvSpPr>
        <p:spPr>
          <a:xfrm>
            <a:off x="4106780" y="2351494"/>
            <a:ext cx="457202" cy="4170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8" name="Oval 17"/>
          <p:cNvSpPr/>
          <p:nvPr/>
        </p:nvSpPr>
        <p:spPr>
          <a:xfrm>
            <a:off x="368972" y="2510590"/>
            <a:ext cx="457202" cy="4170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Tree>
    <p:extLst>
      <p:ext uri="{BB962C8B-B14F-4D97-AF65-F5344CB8AC3E}">
        <p14:creationId xmlns:p14="http://schemas.microsoft.com/office/powerpoint/2010/main" val="2048816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32</a:t>
            </a:fld>
            <a:endParaRPr lang="en-US"/>
          </a:p>
        </p:txBody>
      </p:sp>
      <p:sp>
        <p:nvSpPr>
          <p:cNvPr id="34" name="Title 33"/>
          <p:cNvSpPr>
            <a:spLocks noGrp="1"/>
          </p:cNvSpPr>
          <p:nvPr>
            <p:ph type="ctrTitle"/>
          </p:nvPr>
        </p:nvSpPr>
        <p:spPr/>
        <p:txBody>
          <a:bodyPr>
            <a:noAutofit/>
          </a:bodyPr>
          <a:lstStyle/>
          <a:p>
            <a:r>
              <a:rPr lang="en-US" sz="2800" dirty="0" smtClean="0"/>
              <a:t>New Morphing: Nursery Rhymes</a:t>
            </a:r>
            <a:endParaRPr lang="en-US" sz="2800" dirty="0"/>
          </a:p>
        </p:txBody>
      </p:sp>
      <p:sp>
        <p:nvSpPr>
          <p:cNvPr id="11" name="Content Placeholder 34"/>
          <p:cNvSpPr txBox="1">
            <a:spLocks/>
          </p:cNvSpPr>
          <p:nvPr/>
        </p:nvSpPr>
        <p:spPr bwMode="auto">
          <a:xfrm>
            <a:off x="86603" y="1107363"/>
            <a:ext cx="3914273" cy="1407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London Bridge is Falling Down</a:t>
            </a:r>
            <a:endParaRPr 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08" y="1562852"/>
            <a:ext cx="5905500" cy="2352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Content Placeholder 34"/>
          <p:cNvSpPr txBox="1">
            <a:spLocks/>
          </p:cNvSpPr>
          <p:nvPr/>
        </p:nvSpPr>
        <p:spPr bwMode="auto">
          <a:xfrm>
            <a:off x="239001" y="4094636"/>
            <a:ext cx="5280650" cy="1407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1014 Viking attack? Child Sacrifice?</a:t>
            </a:r>
            <a:endParaRPr lang="en-US" sz="20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801" y="4267977"/>
            <a:ext cx="2851195" cy="24353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95" y="4397431"/>
            <a:ext cx="3225800"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2795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33</a:t>
            </a:fld>
            <a:endParaRPr lang="en-US"/>
          </a:p>
        </p:txBody>
      </p:sp>
      <p:sp>
        <p:nvSpPr>
          <p:cNvPr id="34" name="Title 33"/>
          <p:cNvSpPr>
            <a:spLocks noGrp="1"/>
          </p:cNvSpPr>
          <p:nvPr>
            <p:ph type="ctrTitle"/>
          </p:nvPr>
        </p:nvSpPr>
        <p:spPr/>
        <p:txBody>
          <a:bodyPr>
            <a:noAutofit/>
          </a:bodyPr>
          <a:lstStyle/>
          <a:p>
            <a:r>
              <a:rPr lang="en-US" sz="3200" dirty="0" smtClean="0"/>
              <a:t>Story Encoding: Nursery Rhymes</a:t>
            </a:r>
            <a:endParaRPr lang="en-US" sz="3200" dirty="0"/>
          </a:p>
        </p:txBody>
      </p:sp>
      <p:sp>
        <p:nvSpPr>
          <p:cNvPr id="11" name="Content Placeholder 34"/>
          <p:cNvSpPr txBox="1">
            <a:spLocks/>
          </p:cNvSpPr>
          <p:nvPr/>
        </p:nvSpPr>
        <p:spPr bwMode="auto">
          <a:xfrm>
            <a:off x="86603" y="1107363"/>
            <a:ext cx="6715250" cy="1407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Satirical Song “Three Bears” in North Korea, referring to the Kim family:</a:t>
            </a:r>
            <a:endParaRPr lang="en-US" sz="2800" dirty="0"/>
          </a:p>
        </p:txBody>
      </p:sp>
      <p:sp>
        <p:nvSpPr>
          <p:cNvPr id="4" name="Rectangle 3"/>
          <p:cNvSpPr/>
          <p:nvPr/>
        </p:nvSpPr>
        <p:spPr>
          <a:xfrm>
            <a:off x="1124115" y="2274426"/>
            <a:ext cx="6929022" cy="1569660"/>
          </a:xfrm>
          <a:prstGeom prst="rect">
            <a:avLst/>
          </a:prstGeom>
        </p:spPr>
        <p:txBody>
          <a:bodyPr wrap="square">
            <a:spAutoFit/>
          </a:bodyPr>
          <a:lstStyle/>
          <a:p>
            <a:r>
              <a:rPr lang="en-US" sz="2400" i="1" dirty="0">
                <a:solidFill>
                  <a:srgbClr val="C00000"/>
                </a:solidFill>
              </a:rPr>
              <a:t>Three bears in a house, pocketing everything; grandpa bear, papa bear and baby bear. Grandpa Bear is fat, Papa Bear is fat, too, and Baby Bear is a </a:t>
            </a:r>
            <a:r>
              <a:rPr lang="en-US" sz="2400" i="1" dirty="0" err="1">
                <a:solidFill>
                  <a:srgbClr val="C00000"/>
                </a:solidFill>
              </a:rPr>
              <a:t>doofus</a:t>
            </a:r>
            <a:endParaRPr lang="en-US" sz="2400" i="1" dirty="0">
              <a:solidFill>
                <a:srgbClr val="C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626" y="3972092"/>
            <a:ext cx="3698540" cy="2110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02948"/>
            <a:ext cx="3673140" cy="2448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ight Arrow 4"/>
          <p:cNvSpPr/>
          <p:nvPr/>
        </p:nvSpPr>
        <p:spPr>
          <a:xfrm>
            <a:off x="3554694" y="4958213"/>
            <a:ext cx="935267" cy="45907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Tree>
    <p:extLst>
      <p:ext uri="{BB962C8B-B14F-4D97-AF65-F5344CB8AC3E}">
        <p14:creationId xmlns:p14="http://schemas.microsoft.com/office/powerpoint/2010/main" val="1963151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34</a:t>
            </a:fld>
            <a:endParaRPr lang="en-US"/>
          </a:p>
        </p:txBody>
      </p:sp>
      <p:sp>
        <p:nvSpPr>
          <p:cNvPr id="34" name="Title 33"/>
          <p:cNvSpPr>
            <a:spLocks noGrp="1"/>
          </p:cNvSpPr>
          <p:nvPr>
            <p:ph type="ctrTitle"/>
          </p:nvPr>
        </p:nvSpPr>
        <p:spPr>
          <a:xfrm>
            <a:off x="1622425" y="15347"/>
            <a:ext cx="7140575" cy="612648"/>
          </a:xfrm>
        </p:spPr>
        <p:txBody>
          <a:bodyPr>
            <a:noAutofit/>
          </a:bodyPr>
          <a:lstStyle/>
          <a:p>
            <a:r>
              <a:rPr lang="en-US" sz="3200" dirty="0"/>
              <a:t>Story Encoding: Acrostic </a:t>
            </a:r>
            <a:r>
              <a:rPr lang="en-US" sz="3200" dirty="0" smtClean="0"/>
              <a:t>Articles</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14" y="764683"/>
            <a:ext cx="4815089" cy="2905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13" y="3669787"/>
            <a:ext cx="4408557" cy="30916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ontent Placeholder 34"/>
          <p:cNvSpPr>
            <a:spLocks noGrp="1"/>
          </p:cNvSpPr>
          <p:nvPr>
            <p:ph sz="quarter" idx="13"/>
          </p:nvPr>
        </p:nvSpPr>
        <p:spPr>
          <a:xfrm>
            <a:off x="5254580" y="1143000"/>
            <a:ext cx="3470320" cy="5334000"/>
          </a:xfrm>
        </p:spPr>
        <p:txBody>
          <a:bodyPr/>
          <a:lstStyle/>
          <a:p>
            <a:r>
              <a:rPr lang="en-US" sz="2000" dirty="0" smtClean="0"/>
              <a:t>These documents contain a lot of positive comments about some politicians in Taiwan</a:t>
            </a:r>
          </a:p>
          <a:p>
            <a:endParaRPr lang="en-US" sz="2000" dirty="0"/>
          </a:p>
          <a:p>
            <a:r>
              <a:rPr lang="en-US" sz="2000" dirty="0" smtClean="0"/>
              <a:t>But the characters within the red boxes (“KMT” means </a:t>
            </a:r>
            <a:r>
              <a:rPr lang="en-US" sz="2000" dirty="0" err="1" smtClean="0"/>
              <a:t>Kuo</a:t>
            </a:r>
            <a:r>
              <a:rPr lang="en-US" sz="2000" dirty="0" smtClean="0"/>
              <a:t> Min Tang, a political party in Taiwan) are all negative comments</a:t>
            </a:r>
          </a:p>
        </p:txBody>
      </p:sp>
    </p:spTree>
    <p:extLst>
      <p:ext uri="{BB962C8B-B14F-4D97-AF65-F5344CB8AC3E}">
        <p14:creationId xmlns:p14="http://schemas.microsoft.com/office/powerpoint/2010/main" val="831781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8400"/>
            <a:ext cx="2133600" cy="457200"/>
          </a:xfrm>
          <a:prstGeom prst="rect">
            <a:avLst/>
          </a:prstGeom>
        </p:spPr>
        <p:txBody>
          <a:bodyPr/>
          <a:lstStyle/>
          <a:p>
            <a:pPr>
              <a:defRPr/>
            </a:pPr>
            <a:fld id="{E4EE7FED-1FED-4CD6-9591-DBA54089F473}" type="slidenum">
              <a:rPr lang="en-US"/>
              <a:pPr>
                <a:defRPr/>
              </a:pPr>
              <a:t>35</a:t>
            </a:fld>
            <a:endParaRPr lang="en-US"/>
          </a:p>
        </p:txBody>
      </p:sp>
      <p:pic>
        <p:nvPicPr>
          <p:cNvPr id="176130" name="Picture 2"/>
          <p:cNvPicPr>
            <a:picLocks noChangeAspect="1" noChangeArrowheads="1"/>
          </p:cNvPicPr>
          <p:nvPr/>
        </p:nvPicPr>
        <p:blipFill>
          <a:blip r:embed="rId3"/>
          <a:srcRect/>
          <a:stretch>
            <a:fillRect/>
          </a:stretch>
        </p:blipFill>
        <p:spPr bwMode="auto">
          <a:xfrm>
            <a:off x="0" y="1066800"/>
            <a:ext cx="9448800" cy="5410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 Box 2"/>
          <p:cNvSpPr txBox="1">
            <a:spLocks noChangeArrowheads="1"/>
          </p:cNvSpPr>
          <p:nvPr/>
        </p:nvSpPr>
        <p:spPr bwMode="auto">
          <a:xfrm>
            <a:off x="129373" y="119063"/>
            <a:ext cx="8713787"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MS PGothic" pitchFamily="34" charset="-128"/>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MS PGothic" pitchFamily="34" charset="-128"/>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MS PGothic" pitchFamily="34" charset="-128"/>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MS PGothic" pitchFamily="34" charset="-128"/>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MS PGothic" pitchFamily="34" charset="-128"/>
              </a:defRPr>
            </a:lvl9pPr>
          </a:lstStyle>
          <a:p>
            <a:pPr>
              <a:buSzPct val="100000"/>
            </a:pPr>
            <a:r>
              <a:rPr lang="en-US" altLang="zh-CN" sz="3200" dirty="0" smtClean="0">
                <a:solidFill>
                  <a:srgbClr val="990000"/>
                </a:solidFill>
                <a:effectLst>
                  <a:outerShdw blurRad="38100" dist="38100" dir="2700000" algn="tl">
                    <a:srgbClr val="C0C0C0"/>
                  </a:outerShdw>
                </a:effectLst>
                <a:latin typeface="Palatino"/>
                <a:cs typeface="Palatino"/>
              </a:rPr>
              <a:t>Story Encoding: Hotpot Party </a:t>
            </a:r>
            <a:r>
              <a:rPr lang="en-US" altLang="zh-CN" sz="3200" dirty="0" smtClean="0">
                <a:solidFill>
                  <a:srgbClr val="990000"/>
                </a:solidFill>
                <a:effectLst>
                  <a:outerShdw blurRad="38100" dist="38100" dir="2700000" algn="tl">
                    <a:srgbClr val="C0C0C0"/>
                  </a:outerShdw>
                </a:effectLst>
                <a:latin typeface="Palatino"/>
                <a:cs typeface="Palatino"/>
                <a:sym typeface="Wingdings" pitchFamily="2" charset="2"/>
              </a:rPr>
              <a:t> </a:t>
            </a:r>
            <a:r>
              <a:rPr lang="en-US" altLang="zh-CN" sz="3200" dirty="0">
                <a:solidFill>
                  <a:srgbClr val="990000"/>
                </a:solidFill>
                <a:effectLst>
                  <a:outerShdw blurRad="38100" dist="38100" dir="2700000" algn="tl">
                    <a:srgbClr val="C0C0C0"/>
                  </a:outerShdw>
                </a:effectLst>
                <a:latin typeface="Palatino"/>
                <a:cs typeface="Palatino"/>
              </a:rPr>
              <a:t>Political </a:t>
            </a:r>
            <a:r>
              <a:rPr lang="en-US" altLang="zh-CN" sz="3200" dirty="0" smtClean="0">
                <a:solidFill>
                  <a:srgbClr val="990000"/>
                </a:solidFill>
                <a:effectLst>
                  <a:outerShdw blurRad="38100" dist="38100" dir="2700000" algn="tl">
                    <a:srgbClr val="C0C0C0"/>
                  </a:outerShdw>
                </a:effectLst>
                <a:latin typeface="Palatino"/>
                <a:cs typeface="Palatino"/>
              </a:rPr>
              <a:t>Fight</a:t>
            </a:r>
            <a:endParaRPr lang="en-US" altLang="zh-CN" sz="3200" dirty="0">
              <a:solidFill>
                <a:srgbClr val="990000"/>
              </a:solidFill>
              <a:effectLst>
                <a:outerShdw blurRad="38100" dist="38100" dir="2700000" algn="tl">
                  <a:srgbClr val="C0C0C0"/>
                </a:outerShdw>
              </a:effectLst>
              <a:latin typeface="Palatino"/>
              <a:cs typeface="Palatino"/>
            </a:endParaRPr>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030267"/>
            <a:ext cx="1729482" cy="1907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1631" y="1076827"/>
            <a:ext cx="2160240" cy="1890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861" y="4000500"/>
            <a:ext cx="3055076" cy="2007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9257" y="3935185"/>
            <a:ext cx="2154722" cy="21547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descr="5.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7167" y="1129164"/>
            <a:ext cx="1442363" cy="178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7167" y="4000500"/>
            <a:ext cx="1655169" cy="2043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5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59832" y="2163858"/>
            <a:ext cx="2756362" cy="2177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5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832" y="2240460"/>
            <a:ext cx="2879164" cy="1760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34754" y="3899269"/>
            <a:ext cx="1590920" cy="219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4754" y="1125678"/>
            <a:ext cx="1419787" cy="1910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Content Placeholder 3"/>
          <p:cNvSpPr>
            <a:spLocks noGrp="1"/>
          </p:cNvSpPr>
          <p:nvPr>
            <p:ph idx="1"/>
          </p:nvPr>
        </p:nvSpPr>
        <p:spPr>
          <a:xfrm>
            <a:off x="247340" y="1124744"/>
            <a:ext cx="8229600" cy="5001419"/>
          </a:xfrm>
        </p:spPr>
        <p:txBody>
          <a:bodyPr/>
          <a:lstStyle/>
          <a:p>
            <a:r>
              <a:rPr lang="en-US" dirty="0" smtClean="0"/>
              <a:t>A </a:t>
            </a:r>
            <a:r>
              <a:rPr lang="en-US" dirty="0"/>
              <a:t>few days ago, Beijing was hosting an innovative tug-of-war for the elderly; </a:t>
            </a:r>
            <a:r>
              <a:rPr lang="en-US" dirty="0" smtClean="0"/>
              <a:t>this game </a:t>
            </a:r>
            <a:r>
              <a:rPr lang="en-US" dirty="0"/>
              <a:t>has nine contestants in all. The first round of the contest is still intense …The </a:t>
            </a:r>
            <a:r>
              <a:rPr lang="en-US" dirty="0" err="1"/>
              <a:t>teletubby</a:t>
            </a:r>
            <a:r>
              <a:rPr lang="en-US" dirty="0"/>
              <a:t> </a:t>
            </a:r>
            <a:r>
              <a:rPr lang="en-US" dirty="0" smtClean="0"/>
              <a:t>team noticeably has the advantage and, relatively, the Master Kang team is obviously falling short.</a:t>
            </a:r>
          </a:p>
          <a:p>
            <a:r>
              <a:rPr lang="en-US" dirty="0" smtClean="0"/>
              <a:t>Tomato </a:t>
            </a:r>
            <a:r>
              <a:rPr lang="en-US" dirty="0"/>
              <a:t>has retreated; what </a:t>
            </a:r>
            <a:r>
              <a:rPr lang="en-US" dirty="0" err="1"/>
              <a:t>flavour</a:t>
            </a:r>
            <a:r>
              <a:rPr lang="en-US" dirty="0"/>
              <a:t> will Master Kang still have</a:t>
            </a:r>
            <a:r>
              <a:rPr lang="en-US" dirty="0" smtClean="0"/>
              <a:t>?</a:t>
            </a:r>
            <a:endParaRPr lang="en-US" dirty="0"/>
          </a:p>
        </p:txBody>
      </p:sp>
    </p:spTree>
    <p:extLst>
      <p:ext uri="{BB962C8B-B14F-4D97-AF65-F5344CB8AC3E}">
        <p14:creationId xmlns:p14="http://schemas.microsoft.com/office/powerpoint/2010/main" val="35604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76130"/>
                                        </p:tgtEl>
                                      </p:cBhvr>
                                    </p:animEffect>
                                    <p:set>
                                      <p:cBhvr>
                                        <p:cTn id="7" dur="1" fill="hold">
                                          <p:stCondLst>
                                            <p:cond delay="499"/>
                                          </p:stCondLst>
                                        </p:cTn>
                                        <p:tgtEl>
                                          <p:spTgt spid="1761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6">
                                            <p:txEl>
                                              <p:pRg st="0" end="0"/>
                                            </p:txEl>
                                          </p:spTgt>
                                        </p:tgtEl>
                                      </p:cBhvr>
                                    </p:animEffect>
                                    <p:set>
                                      <p:cBhvr>
                                        <p:cTn id="20" dur="1" fill="hold">
                                          <p:stCondLst>
                                            <p:cond delay="499"/>
                                          </p:stCondLst>
                                        </p:cTn>
                                        <p:tgtEl>
                                          <p:spTgt spid="16">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16">
                                            <p:txEl>
                                              <p:pRg st="1" end="1"/>
                                            </p:txEl>
                                          </p:spTgt>
                                        </p:tgtEl>
                                      </p:cBhvr>
                                    </p:animEffect>
                                    <p:set>
                                      <p:cBhvr>
                                        <p:cTn id="25" dur="1" fill="hold">
                                          <p:stCondLst>
                                            <p:cond delay="499"/>
                                          </p:stCondLst>
                                        </p:cTn>
                                        <p:tgtEl>
                                          <p:spTgt spid="16">
                                            <p:txEl>
                                              <p:pRg st="1" end="1"/>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174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174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175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75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175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174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31747"/>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1750"/>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31751"/>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175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175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175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1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6" grpI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4114800" y="6453336"/>
            <a:ext cx="914400" cy="228600"/>
          </a:xfrm>
          <a:prstGeom prst="rect">
            <a:avLst/>
          </a:prstGeom>
        </p:spPr>
        <p:txBody>
          <a:bodyPr/>
          <a:lstStyle/>
          <a:p>
            <a:pPr>
              <a:defRPr/>
            </a:pPr>
            <a:fld id="{949EA72D-AFDA-4341-B72A-4A95FB1F0E84}" type="slidenum">
              <a:rPr lang="en-US" altLang="zh-TW" smtClean="0">
                <a:solidFill>
                  <a:prstClr val="black"/>
                </a:solidFill>
              </a:rPr>
              <a:pPr>
                <a:defRPr/>
              </a:pPr>
              <a:t>36</a:t>
            </a:fld>
            <a:endParaRPr lang="en-US" altLang="zh-TW" dirty="0">
              <a:solidFill>
                <a:prstClr val="black"/>
              </a:solidFill>
            </a:endParaRPr>
          </a:p>
        </p:txBody>
      </p:sp>
      <p:sp>
        <p:nvSpPr>
          <p:cNvPr id="3" name="Title 2"/>
          <p:cNvSpPr>
            <a:spLocks noGrp="1"/>
          </p:cNvSpPr>
          <p:nvPr>
            <p:ph type="title"/>
          </p:nvPr>
        </p:nvSpPr>
        <p:spPr>
          <a:xfrm>
            <a:off x="755341" y="2304143"/>
            <a:ext cx="8761722" cy="980728"/>
          </a:xfrm>
        </p:spPr>
        <p:txBody>
          <a:bodyPr/>
          <a:lstStyle/>
          <a:p>
            <a:r>
              <a:rPr lang="en-US" dirty="0" smtClean="0"/>
              <a:t>System Encoding</a:t>
            </a:r>
            <a:endParaRPr lang="en-US" dirty="0"/>
          </a:p>
        </p:txBody>
      </p:sp>
    </p:spTree>
    <p:extLst>
      <p:ext uri="{BB962C8B-B14F-4D97-AF65-F5344CB8AC3E}">
        <p14:creationId xmlns:p14="http://schemas.microsoft.com/office/powerpoint/2010/main" val="24633313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4"/>
          <p:cNvSpPr txBox="1">
            <a:spLocks/>
          </p:cNvSpPr>
          <p:nvPr/>
        </p:nvSpPr>
        <p:spPr bwMode="auto">
          <a:xfrm>
            <a:off x="300432" y="5161518"/>
            <a:ext cx="8461421" cy="2707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err="1" smtClean="0"/>
              <a:t>Dongba</a:t>
            </a:r>
            <a:r>
              <a:rPr lang="en-US" sz="2000" dirty="0" smtClean="0"/>
              <a:t>: a pictogram language</a:t>
            </a:r>
          </a:p>
          <a:p>
            <a:endParaRPr lang="en-US" sz="2000" dirty="0" smtClean="0"/>
          </a:p>
          <a:p>
            <a:endParaRPr lang="en-US" sz="2000" dirty="0" smtClean="0"/>
          </a:p>
          <a:p>
            <a:endParaRPr lang="en-US" sz="2000" dirty="0" smtClean="0"/>
          </a:p>
        </p:txBody>
      </p:sp>
      <p:sp>
        <p:nvSpPr>
          <p:cNvPr id="3" name="Slide Number Placeholder 2"/>
          <p:cNvSpPr>
            <a:spLocks noGrp="1"/>
          </p:cNvSpPr>
          <p:nvPr>
            <p:ph type="sldNum" sz="quarter" idx="11"/>
          </p:nvPr>
        </p:nvSpPr>
        <p:spPr/>
        <p:txBody>
          <a:bodyPr/>
          <a:lstStyle/>
          <a:p>
            <a:fld id="{231CC523-8BC6-4921-807A-66BD262F34AB}" type="slidenum">
              <a:rPr lang="en-US" smtClean="0"/>
              <a:pPr/>
              <a:t>37</a:t>
            </a:fld>
            <a:endParaRPr lang="en-US"/>
          </a:p>
        </p:txBody>
      </p:sp>
      <p:sp>
        <p:nvSpPr>
          <p:cNvPr id="34" name="Title 33"/>
          <p:cNvSpPr>
            <a:spLocks noGrp="1"/>
          </p:cNvSpPr>
          <p:nvPr>
            <p:ph type="ctrTitle"/>
          </p:nvPr>
        </p:nvSpPr>
        <p:spPr>
          <a:xfrm>
            <a:off x="170913" y="151418"/>
            <a:ext cx="8592087" cy="612648"/>
          </a:xfrm>
        </p:spPr>
        <p:txBody>
          <a:bodyPr>
            <a:noAutofit/>
          </a:bodyPr>
          <a:lstStyle/>
          <a:p>
            <a:r>
              <a:rPr lang="en-US" sz="2800" dirty="0"/>
              <a:t>Cipher for Encoding: </a:t>
            </a:r>
            <a:r>
              <a:rPr lang="en-US" sz="2800" dirty="0" smtClean="0"/>
              <a:t>Constructed Languages</a:t>
            </a:r>
            <a:endParaRPr lang="en-US" sz="2800" dirty="0"/>
          </a:p>
        </p:txBody>
      </p:sp>
      <p:sp>
        <p:nvSpPr>
          <p:cNvPr id="8" name="Content Placeholder 34"/>
          <p:cNvSpPr>
            <a:spLocks noGrp="1"/>
          </p:cNvSpPr>
          <p:nvPr>
            <p:ph sz="quarter" idx="13"/>
          </p:nvPr>
        </p:nvSpPr>
        <p:spPr>
          <a:xfrm>
            <a:off x="170913" y="866273"/>
            <a:ext cx="8461421" cy="2707106"/>
          </a:xfrm>
        </p:spPr>
        <p:txBody>
          <a:bodyPr/>
          <a:lstStyle/>
          <a:p>
            <a:r>
              <a:rPr lang="en-US" sz="2000" dirty="0" err="1" smtClean="0"/>
              <a:t>Nyushu</a:t>
            </a:r>
            <a:r>
              <a:rPr lang="en-US" sz="2000" dirty="0" smtClean="0"/>
              <a:t> (“women’s </a:t>
            </a:r>
            <a:r>
              <a:rPr lang="en-US" sz="2000" dirty="0"/>
              <a:t>writing”) </a:t>
            </a:r>
            <a:r>
              <a:rPr lang="en-US" sz="2000" dirty="0" smtClean="0"/>
              <a:t>was </a:t>
            </a:r>
            <a:r>
              <a:rPr lang="en-US" sz="2000" dirty="0"/>
              <a:t>specially created </a:t>
            </a:r>
            <a:r>
              <a:rPr lang="en-US" sz="2000" dirty="0" smtClean="0"/>
              <a:t>by &amp; for women </a:t>
            </a:r>
            <a:r>
              <a:rPr lang="en-US" sz="2000" dirty="0"/>
              <a:t>in the ancient Hunan province of </a:t>
            </a:r>
            <a:r>
              <a:rPr lang="en-US" sz="2000" dirty="0" smtClean="0"/>
              <a:t>China to communicate with </a:t>
            </a:r>
            <a:r>
              <a:rPr lang="en-US" sz="2000" dirty="0"/>
              <a:t>each </a:t>
            </a:r>
            <a:r>
              <a:rPr lang="en-US" sz="2000" dirty="0" smtClean="0"/>
              <a:t>other</a:t>
            </a:r>
          </a:p>
          <a:p>
            <a:r>
              <a:rPr lang="en-US" sz="2000" dirty="0" smtClean="0"/>
              <a:t>It </a:t>
            </a:r>
            <a:r>
              <a:rPr lang="en-US" sz="2000" dirty="0"/>
              <a:t>appeared as </a:t>
            </a:r>
            <a:r>
              <a:rPr lang="en-US" sz="2000" dirty="0" smtClean="0"/>
              <a:t>normal decoration </a:t>
            </a:r>
            <a:r>
              <a:rPr lang="en-US" sz="2000" dirty="0"/>
              <a:t>to men who did not understand or know of the existence of </a:t>
            </a:r>
            <a:r>
              <a:rPr lang="en-US" sz="2000" dirty="0" err="1" smtClean="0"/>
              <a:t>Nyushu</a:t>
            </a:r>
            <a:r>
              <a:rPr lang="en-US" sz="2000" dirty="0" smtClean="0"/>
              <a:t> </a:t>
            </a:r>
          </a:p>
          <a:p>
            <a:r>
              <a:rPr lang="en-US" sz="2000" dirty="0"/>
              <a:t>T</a:t>
            </a:r>
            <a:r>
              <a:rPr lang="en-US" sz="2000" dirty="0" smtClean="0"/>
              <a:t>ranslate </a:t>
            </a:r>
            <a:r>
              <a:rPr lang="en-US" sz="2000" dirty="0" err="1" smtClean="0"/>
              <a:t>Nyushu</a:t>
            </a:r>
            <a:r>
              <a:rPr lang="en-US" sz="2000" dirty="0"/>
              <a:t> </a:t>
            </a:r>
            <a:r>
              <a:rPr lang="en-US" sz="2000" dirty="0" smtClean="0"/>
              <a:t>(Zhang et al., 2015)</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4559" y="2514569"/>
            <a:ext cx="1338168" cy="2362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21" y="2893214"/>
            <a:ext cx="3376921" cy="2131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086" y="2888877"/>
            <a:ext cx="593338" cy="921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
          <p:cNvSpPr txBox="1">
            <a:spLocks noChangeArrowheads="1"/>
          </p:cNvSpPr>
          <p:nvPr/>
        </p:nvSpPr>
        <p:spPr bwMode="auto">
          <a:xfrm>
            <a:off x="4129452" y="3149532"/>
            <a:ext cx="260409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心 </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(heart)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12" name="Straight Arrow Connector 5"/>
          <p:cNvCxnSpPr>
            <a:cxnSpLocks noChangeShapeType="1"/>
          </p:cNvCxnSpPr>
          <p:nvPr/>
        </p:nvCxnSpPr>
        <p:spPr bwMode="auto">
          <a:xfrm>
            <a:off x="5205197" y="3399927"/>
            <a:ext cx="439334"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pic>
        <p:nvPicPr>
          <p:cNvPr id="14" name="图片 741"/>
          <p:cNvPicPr/>
          <p:nvPr/>
        </p:nvPicPr>
        <p:blipFill>
          <a:blip r:embed="rId6">
            <a:extLst>
              <a:ext uri="{28A0092B-C50C-407E-A947-70E740481C1C}">
                <a14:useLocalDpi xmlns:a14="http://schemas.microsoft.com/office/drawing/2010/main" val="0"/>
              </a:ext>
            </a:extLst>
          </a:blip>
          <a:stretch>
            <a:fillRect/>
          </a:stretch>
        </p:blipFill>
        <p:spPr>
          <a:xfrm>
            <a:off x="6341264" y="5767763"/>
            <a:ext cx="784559" cy="605589"/>
          </a:xfrm>
          <a:prstGeom prst="rect">
            <a:avLst/>
          </a:prstGeom>
        </p:spPr>
      </p:pic>
      <p:sp>
        <p:nvSpPr>
          <p:cNvPr id="15" name="TextBox 1"/>
          <p:cNvSpPr txBox="1">
            <a:spLocks noChangeArrowheads="1"/>
          </p:cNvSpPr>
          <p:nvPr/>
        </p:nvSpPr>
        <p:spPr bwMode="auto">
          <a:xfrm>
            <a:off x="5039219" y="5835887"/>
            <a:ext cx="260409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dead</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16" name="Straight Arrow Connector 5"/>
          <p:cNvCxnSpPr>
            <a:cxnSpLocks noChangeShapeType="1"/>
          </p:cNvCxnSpPr>
          <p:nvPr/>
        </p:nvCxnSpPr>
        <p:spPr bwMode="auto">
          <a:xfrm>
            <a:off x="5770090" y="6039720"/>
            <a:ext cx="439334"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pic>
        <p:nvPicPr>
          <p:cNvPr id="17" name="图片 704"/>
          <p:cNvPicPr/>
          <p:nvPr/>
        </p:nvPicPr>
        <p:blipFill>
          <a:blip r:embed="rId7">
            <a:extLst>
              <a:ext uri="{28A0092B-C50C-407E-A947-70E740481C1C}">
                <a14:useLocalDpi xmlns:a14="http://schemas.microsoft.com/office/drawing/2010/main" val="0"/>
              </a:ext>
            </a:extLst>
          </a:blip>
          <a:stretch>
            <a:fillRect/>
          </a:stretch>
        </p:blipFill>
        <p:spPr>
          <a:xfrm>
            <a:off x="1990223" y="5876102"/>
            <a:ext cx="608597" cy="534373"/>
          </a:xfrm>
          <a:prstGeom prst="rect">
            <a:avLst/>
          </a:prstGeom>
        </p:spPr>
      </p:pic>
      <p:sp>
        <p:nvSpPr>
          <p:cNvPr id="18" name="TextBox 1"/>
          <p:cNvSpPr txBox="1">
            <a:spLocks noChangeArrowheads="1"/>
          </p:cNvSpPr>
          <p:nvPr/>
        </p:nvSpPr>
        <p:spPr bwMode="auto">
          <a:xfrm>
            <a:off x="730032" y="5802734"/>
            <a:ext cx="713757" cy="415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good</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19" name="Straight Arrow Connector 5"/>
          <p:cNvCxnSpPr>
            <a:cxnSpLocks noChangeShapeType="1"/>
          </p:cNvCxnSpPr>
          <p:nvPr/>
        </p:nvCxnSpPr>
        <p:spPr bwMode="auto">
          <a:xfrm>
            <a:off x="1397485" y="6032029"/>
            <a:ext cx="439334"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pic>
        <p:nvPicPr>
          <p:cNvPr id="20" name="图片 1964"/>
          <p:cNvPicPr/>
          <p:nvPr/>
        </p:nvPicPr>
        <p:blipFill>
          <a:blip r:embed="rId8">
            <a:extLst>
              <a:ext uri="{28A0092B-C50C-407E-A947-70E740481C1C}">
                <a14:useLocalDpi xmlns:a14="http://schemas.microsoft.com/office/drawing/2010/main" val="0"/>
              </a:ext>
            </a:extLst>
          </a:blip>
          <a:stretch>
            <a:fillRect/>
          </a:stretch>
        </p:blipFill>
        <p:spPr>
          <a:xfrm>
            <a:off x="4042609" y="5796601"/>
            <a:ext cx="523875" cy="600075"/>
          </a:xfrm>
          <a:prstGeom prst="rect">
            <a:avLst/>
          </a:prstGeom>
        </p:spPr>
      </p:pic>
      <p:sp>
        <p:nvSpPr>
          <p:cNvPr id="21" name="TextBox 1"/>
          <p:cNvSpPr txBox="1">
            <a:spLocks noChangeArrowheads="1"/>
          </p:cNvSpPr>
          <p:nvPr/>
        </p:nvSpPr>
        <p:spPr bwMode="auto">
          <a:xfrm>
            <a:off x="2951864" y="5830458"/>
            <a:ext cx="85011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family</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22" name="Straight Arrow Connector 5"/>
          <p:cNvCxnSpPr>
            <a:cxnSpLocks noChangeShapeType="1"/>
          </p:cNvCxnSpPr>
          <p:nvPr/>
        </p:nvCxnSpPr>
        <p:spPr bwMode="auto">
          <a:xfrm>
            <a:off x="3603275" y="6070558"/>
            <a:ext cx="439334"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255027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38</a:t>
            </a:fld>
            <a:endParaRPr lang="en-US"/>
          </a:p>
        </p:txBody>
      </p:sp>
      <p:sp>
        <p:nvSpPr>
          <p:cNvPr id="8" name="Content Placeholder 34"/>
          <p:cNvSpPr>
            <a:spLocks noGrp="1"/>
          </p:cNvSpPr>
          <p:nvPr>
            <p:ph sz="quarter" idx="13"/>
          </p:nvPr>
        </p:nvSpPr>
        <p:spPr>
          <a:xfrm>
            <a:off x="0" y="5396894"/>
            <a:ext cx="8339889" cy="541421"/>
          </a:xfrm>
        </p:spPr>
        <p:txBody>
          <a:bodyPr/>
          <a:lstStyle/>
          <a:p>
            <a:r>
              <a:rPr lang="en-US" sz="2000" dirty="0" smtClean="0"/>
              <a:t>Can </a:t>
            </a:r>
            <a:r>
              <a:rPr lang="en-US" sz="2000" dirty="0"/>
              <a:t>new ones be developed and mutated quickly</a:t>
            </a:r>
            <a:r>
              <a:rPr lang="en-US" sz="2000" dirty="0" smtClean="0"/>
              <a:t>?</a:t>
            </a:r>
            <a:endParaRPr lang="en-US" sz="20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9" y="911894"/>
            <a:ext cx="8827566" cy="4205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2078" y="4606090"/>
            <a:ext cx="2830118" cy="2123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itle 33"/>
          <p:cNvSpPr>
            <a:spLocks noGrp="1"/>
          </p:cNvSpPr>
          <p:nvPr>
            <p:ph type="ctrTitle"/>
          </p:nvPr>
        </p:nvSpPr>
        <p:spPr>
          <a:xfrm>
            <a:off x="170913" y="151418"/>
            <a:ext cx="8592087" cy="612648"/>
          </a:xfrm>
        </p:spPr>
        <p:txBody>
          <a:bodyPr>
            <a:noAutofit/>
          </a:bodyPr>
          <a:lstStyle/>
          <a:p>
            <a:r>
              <a:rPr lang="en-US" sz="2800" dirty="0"/>
              <a:t>Cipher for Encoding: </a:t>
            </a:r>
            <a:r>
              <a:rPr lang="en-US" sz="2800" dirty="0" smtClean="0"/>
              <a:t>Constructed Languages</a:t>
            </a:r>
            <a:endParaRPr lang="en-US" sz="2800" dirty="0"/>
          </a:p>
        </p:txBody>
      </p:sp>
    </p:spTree>
    <p:extLst>
      <p:ext uri="{BB962C8B-B14F-4D97-AF65-F5344CB8AC3E}">
        <p14:creationId xmlns:p14="http://schemas.microsoft.com/office/powerpoint/2010/main" val="4036757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39</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721" y="1184944"/>
            <a:ext cx="2697528" cy="1285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969" y="1061786"/>
            <a:ext cx="2476500" cy="2190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057" y="1116013"/>
            <a:ext cx="1807940" cy="2136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301" y="2755780"/>
            <a:ext cx="1903469" cy="2046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721" y="4802521"/>
            <a:ext cx="2414337" cy="18513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6895" y="3076072"/>
            <a:ext cx="5715000"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7469" y="4802521"/>
            <a:ext cx="2723649" cy="2095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0058" y="2418348"/>
            <a:ext cx="3013675" cy="4407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itle 33"/>
          <p:cNvSpPr>
            <a:spLocks noGrp="1"/>
          </p:cNvSpPr>
          <p:nvPr>
            <p:ph type="ctrTitle"/>
          </p:nvPr>
        </p:nvSpPr>
        <p:spPr>
          <a:xfrm>
            <a:off x="170913" y="151418"/>
            <a:ext cx="8592087" cy="612648"/>
          </a:xfrm>
        </p:spPr>
        <p:txBody>
          <a:bodyPr>
            <a:noAutofit/>
          </a:bodyPr>
          <a:lstStyle/>
          <a:p>
            <a:r>
              <a:rPr lang="en-US" sz="2800" dirty="0"/>
              <a:t>Cipher for Encoding: </a:t>
            </a:r>
            <a:r>
              <a:rPr lang="en-US" sz="2800" dirty="0" smtClean="0"/>
              <a:t>Constructed Languages</a:t>
            </a:r>
            <a:endParaRPr lang="en-US" sz="2800" dirty="0"/>
          </a:p>
        </p:txBody>
      </p:sp>
    </p:spTree>
    <p:extLst>
      <p:ext uri="{BB962C8B-B14F-4D97-AF65-F5344CB8AC3E}">
        <p14:creationId xmlns:p14="http://schemas.microsoft.com/office/powerpoint/2010/main" val="1827183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Deep LSTM generator</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a:t>
            </a:fld>
            <a:endParaRPr sz="1400" b="1">
              <a:solidFill>
                <a:srgbClr val="000000"/>
              </a:solidFill>
              <a:latin typeface="Calibri"/>
              <a:ea typeface="Calibri"/>
              <a:cs typeface="Calibri"/>
              <a:sym typeface="Calibri"/>
            </a:endParaRPr>
          </a:p>
        </p:txBody>
      </p:sp>
      <p:sp>
        <p:nvSpPr>
          <p:cNvPr id="5" name="Google Shape;293;p68"/>
          <p:cNvSpPr txBox="1">
            <a:spLocks/>
          </p:cNvSpPr>
          <p:nvPr/>
        </p:nvSpPr>
        <p:spPr>
          <a:xfrm>
            <a:off x="0" y="971121"/>
            <a:ext cx="8914258" cy="2704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Clr>
                <a:srgbClr val="990000"/>
              </a:buClr>
              <a:buSzPts val="2240"/>
              <a:buFont typeface="Noto Sans Symbols"/>
              <a:buNone/>
            </a:pPr>
            <a:r>
              <a:rPr lang="en-US" sz="2000" dirty="0" smtClean="0">
                <a:solidFill>
                  <a:schemeClr val="tx1"/>
                </a:solidFill>
                <a:latin typeface="Arial"/>
                <a:ea typeface="Arial"/>
                <a:cs typeface="Arial"/>
                <a:sym typeface="Arial"/>
              </a:rPr>
              <a:t>Stack multiple LSTM layers on top of DA cell</a:t>
            </a:r>
          </a:p>
        </p:txBody>
      </p:sp>
      <p:pic>
        <p:nvPicPr>
          <p:cNvPr id="2" name="Picture 1"/>
          <p:cNvPicPr>
            <a:picLocks noChangeAspect="1"/>
          </p:cNvPicPr>
          <p:nvPr/>
        </p:nvPicPr>
        <p:blipFill>
          <a:blip r:embed="rId3"/>
          <a:stretch>
            <a:fillRect/>
          </a:stretch>
        </p:blipFill>
        <p:spPr>
          <a:xfrm>
            <a:off x="778213" y="1508716"/>
            <a:ext cx="7665396" cy="5060359"/>
          </a:xfrm>
          <a:prstGeom prst="rect">
            <a:avLst/>
          </a:prstGeom>
        </p:spPr>
      </p:pic>
    </p:spTree>
    <p:extLst>
      <p:ext uri="{BB962C8B-B14F-4D97-AF65-F5344CB8AC3E}">
        <p14:creationId xmlns:p14="http://schemas.microsoft.com/office/powerpoint/2010/main" val="29259296"/>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40</a:t>
            </a:fld>
            <a:endParaRPr lang="en-US" altLang="zh-TW" dirty="0">
              <a:solidFill>
                <a:prstClr val="black"/>
              </a:solidFill>
            </a:endParaRPr>
          </a:p>
        </p:txBody>
      </p:sp>
      <p:sp>
        <p:nvSpPr>
          <p:cNvPr id="3" name="Title 2"/>
          <p:cNvSpPr>
            <a:spLocks noGrp="1"/>
          </p:cNvSpPr>
          <p:nvPr>
            <p:ph type="title"/>
          </p:nvPr>
        </p:nvSpPr>
        <p:spPr>
          <a:xfrm>
            <a:off x="247341" y="0"/>
            <a:ext cx="8761722" cy="980728"/>
          </a:xfrm>
        </p:spPr>
        <p:txBody>
          <a:bodyPr/>
          <a:lstStyle/>
          <a:p>
            <a:r>
              <a:rPr lang="en-US" dirty="0" smtClean="0"/>
              <a:t>Natural </a:t>
            </a:r>
            <a:r>
              <a:rPr lang="en-US" dirty="0"/>
              <a:t>Language Generation for Encoding</a:t>
            </a:r>
          </a:p>
        </p:txBody>
      </p:sp>
      <p:sp>
        <p:nvSpPr>
          <p:cNvPr id="4" name="Content Placeholder 3"/>
          <p:cNvSpPr>
            <a:spLocks noGrp="1"/>
          </p:cNvSpPr>
          <p:nvPr>
            <p:ph idx="1"/>
          </p:nvPr>
        </p:nvSpPr>
        <p:spPr>
          <a:xfrm>
            <a:off x="247340" y="1124744"/>
            <a:ext cx="8229600" cy="5001419"/>
          </a:xfrm>
        </p:spPr>
        <p:txBody>
          <a:bodyPr/>
          <a:lstStyle/>
          <a:p>
            <a:r>
              <a:rPr lang="en-US" dirty="0" smtClean="0"/>
              <a:t>Portmanteau </a:t>
            </a:r>
            <a:r>
              <a:rPr lang="en-US" dirty="0"/>
              <a:t>neologism </a:t>
            </a:r>
            <a:r>
              <a:rPr lang="en-US" dirty="0" smtClean="0"/>
              <a:t>creation (</a:t>
            </a:r>
            <a:r>
              <a:rPr lang="en-US" dirty="0"/>
              <a:t>Deri </a:t>
            </a:r>
            <a:r>
              <a:rPr lang="en-US" dirty="0" smtClean="0"/>
              <a:t>and Knight</a:t>
            </a:r>
            <a:r>
              <a:rPr lang="en-US" dirty="0"/>
              <a:t>, 2015</a:t>
            </a:r>
            <a:r>
              <a:rPr lang="en-US" dirty="0" smtClean="0"/>
              <a:t>)</a:t>
            </a:r>
          </a:p>
          <a:p>
            <a:pPr lvl="1"/>
            <a:r>
              <a:rPr lang="en-US" dirty="0" smtClean="0"/>
              <a:t>Frenemy = friend + enemy</a:t>
            </a:r>
          </a:p>
          <a:p>
            <a:pPr lvl="1"/>
            <a:r>
              <a:rPr lang="en-US" dirty="0" smtClean="0"/>
              <a:t>暖男</a:t>
            </a:r>
            <a:r>
              <a:rPr lang="en-US" dirty="0"/>
              <a:t>(warm + man</a:t>
            </a:r>
            <a:r>
              <a:rPr lang="en-US" dirty="0" smtClean="0"/>
              <a:t>)</a:t>
            </a:r>
          </a:p>
          <a:p>
            <a:pPr lvl="1"/>
            <a:r>
              <a:rPr lang="en-US" dirty="0" smtClean="0"/>
              <a:t>渣男</a:t>
            </a:r>
            <a:r>
              <a:rPr lang="en-US" dirty="0"/>
              <a:t>(dirt + man</a:t>
            </a:r>
            <a:r>
              <a:rPr lang="en-US" dirty="0" smtClean="0"/>
              <a:t>)</a:t>
            </a:r>
          </a:p>
          <a:p>
            <a:r>
              <a:rPr lang="en-US" dirty="0" smtClean="0"/>
              <a:t>Poetry passwords (</a:t>
            </a:r>
            <a:r>
              <a:rPr lang="en-US" dirty="0" err="1"/>
              <a:t>Ghazvininejad</a:t>
            </a:r>
            <a:r>
              <a:rPr lang="en-US" dirty="0"/>
              <a:t> and Knight, 2015</a:t>
            </a:r>
            <a:r>
              <a:rPr lang="en-US" dirty="0" smtClean="0"/>
              <a:t>)</a:t>
            </a:r>
          </a:p>
          <a:p>
            <a:pPr lvl="1"/>
            <a:r>
              <a:rPr lang="en-US" dirty="0" smtClean="0"/>
              <a:t>a </a:t>
            </a:r>
            <a:r>
              <a:rPr lang="en-US" dirty="0"/>
              <a:t>random 60-bit </a:t>
            </a:r>
            <a:r>
              <a:rPr lang="en-US" dirty="0" smtClean="0"/>
              <a:t>password -&gt; The </a:t>
            </a:r>
            <a:r>
              <a:rPr lang="en-US" dirty="0"/>
              <a:t>legendary Japanese // </a:t>
            </a:r>
            <a:r>
              <a:rPr lang="en-US" dirty="0" smtClean="0"/>
              <a:t>subsidiaries overseas</a:t>
            </a:r>
          </a:p>
          <a:p>
            <a:r>
              <a:rPr lang="en-US" dirty="0" smtClean="0"/>
              <a:t>Adversarial passage creation (Brennan </a:t>
            </a:r>
            <a:r>
              <a:rPr lang="en-US" dirty="0"/>
              <a:t>et </a:t>
            </a:r>
            <a:r>
              <a:rPr lang="en-US" dirty="0" smtClean="0"/>
              <a:t>al., 2012)</a:t>
            </a:r>
          </a:p>
          <a:p>
            <a:pPr lvl="1"/>
            <a:r>
              <a:rPr lang="en-US" dirty="0" smtClean="0"/>
              <a:t>obfuscation</a:t>
            </a:r>
            <a:r>
              <a:rPr lang="en-US" dirty="0"/>
              <a:t>, </a:t>
            </a:r>
            <a:r>
              <a:rPr lang="en-US" dirty="0" smtClean="0"/>
              <a:t>imitation, translation (not very effective)</a:t>
            </a:r>
          </a:p>
          <a:p>
            <a:r>
              <a:rPr lang="en-US" dirty="0" smtClean="0"/>
              <a:t>Potash </a:t>
            </a:r>
            <a:r>
              <a:rPr lang="en-US" dirty="0"/>
              <a:t>et al. (2015) develop a </a:t>
            </a:r>
            <a:r>
              <a:rPr lang="en-US" dirty="0" err="1"/>
              <a:t>GhostWriter</a:t>
            </a:r>
            <a:r>
              <a:rPr lang="en-US" dirty="0"/>
              <a:t> system that can take a given </a:t>
            </a:r>
            <a:r>
              <a:rPr lang="en-US" dirty="0" smtClean="0"/>
              <a:t>artist’s rap </a:t>
            </a:r>
            <a:r>
              <a:rPr lang="en-US" dirty="0"/>
              <a:t>lyrics and generate similar yet unique </a:t>
            </a:r>
            <a:r>
              <a:rPr lang="en-US" dirty="0" smtClean="0"/>
              <a:t>lyrics</a:t>
            </a:r>
          </a:p>
        </p:txBody>
      </p:sp>
    </p:spTree>
    <p:extLst>
      <p:ext uri="{BB962C8B-B14F-4D97-AF65-F5344CB8AC3E}">
        <p14:creationId xmlns:p14="http://schemas.microsoft.com/office/powerpoint/2010/main" val="740443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41</a:t>
            </a:fld>
            <a:endParaRPr lang="en-US"/>
          </a:p>
        </p:txBody>
      </p:sp>
      <p:sp>
        <p:nvSpPr>
          <p:cNvPr id="34" name="Title 33"/>
          <p:cNvSpPr>
            <a:spLocks noGrp="1"/>
          </p:cNvSpPr>
          <p:nvPr>
            <p:ph type="ctrTitle"/>
          </p:nvPr>
        </p:nvSpPr>
        <p:spPr>
          <a:xfrm>
            <a:off x="129507" y="151418"/>
            <a:ext cx="8633494" cy="612648"/>
          </a:xfrm>
        </p:spPr>
        <p:txBody>
          <a:bodyPr>
            <a:noAutofit/>
          </a:bodyPr>
          <a:lstStyle/>
          <a:p>
            <a:r>
              <a:rPr lang="en-US" sz="2600" dirty="0">
                <a:latin typeface="Palatino Linotype"/>
                <a:ea typeface="MS PGothic" pitchFamily="34" charset="-128"/>
                <a:cs typeface="MS PGothic" charset="0"/>
              </a:rPr>
              <a:t>Natural Language Generation for Encoding: “Chinglish”</a:t>
            </a:r>
          </a:p>
        </p:txBody>
      </p:sp>
      <p:sp>
        <p:nvSpPr>
          <p:cNvPr id="11" name="Content Placeholder 34"/>
          <p:cNvSpPr txBox="1">
            <a:spLocks/>
          </p:cNvSpPr>
          <p:nvPr/>
        </p:nvSpPr>
        <p:spPr bwMode="auto">
          <a:xfrm>
            <a:off x="86602" y="979027"/>
            <a:ext cx="9057398" cy="1407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3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Speak a foreign language in your own language (Shi et al., 2014)</a:t>
            </a:r>
          </a:p>
          <a:p>
            <a:pPr lvl="1"/>
            <a:r>
              <a:rPr lang="en-US" dirty="0" smtClean="0"/>
              <a:t>Chinese </a:t>
            </a:r>
            <a:r>
              <a:rPr lang="en-US" dirty="0"/>
              <a:t>people can write English using Chinese characters!</a:t>
            </a:r>
          </a:p>
          <a:p>
            <a:pPr lvl="1"/>
            <a:r>
              <a:rPr lang="en-US" dirty="0" smtClean="0"/>
              <a:t>machines </a:t>
            </a:r>
            <a:r>
              <a:rPr lang="en-US" dirty="0"/>
              <a:t>can even assist with production of such "</a:t>
            </a:r>
            <a:r>
              <a:rPr lang="en-US" dirty="0" err="1"/>
              <a:t>Chinglish</a:t>
            </a:r>
            <a:r>
              <a:rPr lang="en-US" dirty="0"/>
              <a:t>", starting from original </a:t>
            </a:r>
            <a:r>
              <a:rPr lang="en-US" dirty="0" smtClean="0"/>
              <a:t>Chinese:</a:t>
            </a:r>
          </a:p>
          <a:p>
            <a:r>
              <a:rPr lang="en-US" dirty="0"/>
              <a:t>V</a:t>
            </a:r>
            <a:r>
              <a:rPr lang="en-US" dirty="0" smtClean="0"/>
              <a:t>ery </a:t>
            </a:r>
            <a:r>
              <a:rPr lang="en-US" dirty="0"/>
              <a:t>fun for users</a:t>
            </a:r>
            <a:r>
              <a:rPr lang="en-US" dirty="0" smtClean="0"/>
              <a:t>!</a:t>
            </a:r>
          </a:p>
          <a:p>
            <a:r>
              <a:rPr lang="en-US" dirty="0" smtClean="0"/>
              <a:t>Foils </a:t>
            </a:r>
            <a:r>
              <a:rPr lang="en-US" dirty="0"/>
              <a:t>Language ID -- it looks like people are writing Chinese, not English</a:t>
            </a:r>
          </a:p>
          <a:p>
            <a:r>
              <a:rPr lang="en-US" dirty="0" smtClean="0"/>
              <a:t>Machines </a:t>
            </a:r>
            <a:r>
              <a:rPr lang="en-US" dirty="0"/>
              <a:t>cannot currently process such text</a:t>
            </a:r>
          </a:p>
          <a:p>
            <a:r>
              <a:rPr lang="en-US" dirty="0" smtClean="0"/>
              <a:t>It </a:t>
            </a:r>
            <a:r>
              <a:rPr lang="en-US" dirty="0"/>
              <a:t>would be great to extend this to other languages</a:t>
            </a:r>
          </a:p>
          <a:p>
            <a:r>
              <a:rPr lang="en-US" dirty="0" smtClean="0"/>
              <a:t>Side </a:t>
            </a:r>
            <a:r>
              <a:rPr lang="en-US" dirty="0"/>
              <a:t>benefit: with this technology, a US soldier could use his own voice to say whatever he wants, in any language</a:t>
            </a:r>
            <a:endParaRPr lang="en-US" dirty="0" smtClean="0"/>
          </a:p>
        </p:txBody>
      </p:sp>
      <p:sp>
        <p:nvSpPr>
          <p:cNvPr id="4" name="Rectangle 3"/>
          <p:cNvSpPr/>
          <p:nvPr/>
        </p:nvSpPr>
        <p:spPr>
          <a:xfrm>
            <a:off x="129506" y="4215520"/>
            <a:ext cx="8677609" cy="2308324"/>
          </a:xfrm>
          <a:prstGeom prst="rect">
            <a:avLst/>
          </a:prstGeom>
          <a:solidFill>
            <a:schemeClr val="tx2">
              <a:lumMod val="20000"/>
              <a:lumOff val="80000"/>
            </a:schemeClr>
          </a:solidFill>
        </p:spPr>
        <p:txBody>
          <a:bodyPr wrap="square">
            <a:spAutoFit/>
          </a:bodyPr>
          <a:lstStyle/>
          <a:p>
            <a:pPr marL="342900" indent="-342900">
              <a:buFont typeface="Arial" pitchFamily="34" charset="0"/>
              <a:buChar char="•"/>
            </a:pPr>
            <a:r>
              <a:rPr lang="en-US" altLang="zh-CN" i="1" dirty="0" smtClean="0"/>
              <a:t>Chinese: </a:t>
            </a:r>
            <a:r>
              <a:rPr lang="zh-CN" altLang="en-US" i="1" dirty="0" smtClean="0">
                <a:solidFill>
                  <a:srgbClr val="C00000"/>
                </a:solidFill>
              </a:rPr>
              <a:t>明天下午三点到鼓楼大街集合。</a:t>
            </a:r>
            <a:endParaRPr lang="en-US" altLang="zh-CN" i="1" dirty="0" smtClean="0">
              <a:solidFill>
                <a:srgbClr val="C00000"/>
              </a:solidFill>
            </a:endParaRPr>
          </a:p>
          <a:p>
            <a:pPr marL="342900" indent="-342900">
              <a:buFont typeface="Arial" pitchFamily="34" charset="0"/>
              <a:buChar char="•"/>
            </a:pPr>
            <a:r>
              <a:rPr lang="en-US" altLang="zh-CN" i="1" dirty="0" smtClean="0"/>
              <a:t>English translation: </a:t>
            </a:r>
            <a:r>
              <a:rPr lang="en-US" i="1" dirty="0" smtClean="0">
                <a:solidFill>
                  <a:srgbClr val="C00000"/>
                </a:solidFill>
              </a:rPr>
              <a:t>Let’s gather together at the Bell Tower Street at three pm tomorrow.</a:t>
            </a:r>
          </a:p>
          <a:p>
            <a:pPr marL="342900" indent="-342900">
              <a:buFont typeface="Arial" pitchFamily="34" charset="0"/>
              <a:buChar char="•"/>
            </a:pPr>
            <a:r>
              <a:rPr lang="en-US" altLang="zh-CN" i="1" dirty="0" smtClean="0"/>
              <a:t>Pronounce English in Chinese phonetic system (pinyin): </a:t>
            </a:r>
            <a:r>
              <a:rPr lang="en-US" altLang="zh-CN" i="1" dirty="0" err="1" smtClean="0">
                <a:solidFill>
                  <a:srgbClr val="C00000"/>
                </a:solidFill>
              </a:rPr>
              <a:t>Laici</a:t>
            </a:r>
            <a:r>
              <a:rPr lang="en-US" altLang="zh-CN" i="1" dirty="0" smtClean="0">
                <a:solidFill>
                  <a:srgbClr val="C00000"/>
                </a:solidFill>
              </a:rPr>
              <a:t> </a:t>
            </a:r>
            <a:r>
              <a:rPr lang="en-US" altLang="zh-CN" i="1" dirty="0" err="1" smtClean="0">
                <a:solidFill>
                  <a:srgbClr val="C00000"/>
                </a:solidFill>
              </a:rPr>
              <a:t>galete</a:t>
            </a:r>
            <a:r>
              <a:rPr lang="en-US" altLang="zh-CN" i="1" dirty="0" smtClean="0">
                <a:solidFill>
                  <a:srgbClr val="C00000"/>
                </a:solidFill>
              </a:rPr>
              <a:t> </a:t>
            </a:r>
            <a:r>
              <a:rPr lang="en-US" altLang="zh-CN" i="1" dirty="0" err="1" smtClean="0">
                <a:solidFill>
                  <a:srgbClr val="C00000"/>
                </a:solidFill>
              </a:rPr>
              <a:t>tegaile</a:t>
            </a:r>
            <a:r>
              <a:rPr lang="en-US" altLang="zh-CN" i="1" dirty="0" smtClean="0">
                <a:solidFill>
                  <a:srgbClr val="C00000"/>
                </a:solidFill>
              </a:rPr>
              <a:t> ate de </a:t>
            </a:r>
            <a:r>
              <a:rPr lang="en-US" altLang="zh-CN" i="1" dirty="0" err="1" smtClean="0">
                <a:solidFill>
                  <a:srgbClr val="C00000"/>
                </a:solidFill>
              </a:rPr>
              <a:t>beier</a:t>
            </a:r>
            <a:r>
              <a:rPr lang="en-US" altLang="zh-CN" i="1" dirty="0" smtClean="0">
                <a:solidFill>
                  <a:srgbClr val="C00000"/>
                </a:solidFill>
              </a:rPr>
              <a:t> </a:t>
            </a:r>
            <a:r>
              <a:rPr lang="en-US" altLang="zh-CN" i="1" dirty="0" err="1" smtClean="0">
                <a:solidFill>
                  <a:srgbClr val="C00000"/>
                </a:solidFill>
              </a:rPr>
              <a:t>taoer</a:t>
            </a:r>
            <a:r>
              <a:rPr lang="en-US" altLang="zh-CN" i="1" dirty="0" smtClean="0">
                <a:solidFill>
                  <a:srgbClr val="C00000"/>
                </a:solidFill>
              </a:rPr>
              <a:t> </a:t>
            </a:r>
            <a:r>
              <a:rPr lang="en-US" altLang="zh-CN" i="1" dirty="0" err="1" smtClean="0">
                <a:solidFill>
                  <a:srgbClr val="C00000"/>
                </a:solidFill>
              </a:rPr>
              <a:t>sijute</a:t>
            </a:r>
            <a:r>
              <a:rPr lang="en-US" altLang="zh-CN" i="1" dirty="0" smtClean="0">
                <a:solidFill>
                  <a:srgbClr val="C00000"/>
                </a:solidFill>
              </a:rPr>
              <a:t> </a:t>
            </a:r>
            <a:r>
              <a:rPr lang="en-US" altLang="zh-CN" i="1" dirty="0" err="1" smtClean="0">
                <a:solidFill>
                  <a:srgbClr val="C00000"/>
                </a:solidFill>
              </a:rPr>
              <a:t>aite</a:t>
            </a:r>
            <a:r>
              <a:rPr lang="en-US" altLang="zh-CN" i="1" dirty="0" smtClean="0">
                <a:solidFill>
                  <a:srgbClr val="C00000"/>
                </a:solidFill>
              </a:rPr>
              <a:t> </a:t>
            </a:r>
            <a:r>
              <a:rPr lang="en-US" altLang="zh-CN" i="1" dirty="0" err="1" smtClean="0">
                <a:solidFill>
                  <a:srgbClr val="C00000"/>
                </a:solidFill>
              </a:rPr>
              <a:t>teli</a:t>
            </a:r>
            <a:r>
              <a:rPr lang="en-US" altLang="zh-CN" i="1" dirty="0" smtClean="0">
                <a:solidFill>
                  <a:srgbClr val="C00000"/>
                </a:solidFill>
              </a:rPr>
              <a:t> </a:t>
            </a:r>
            <a:r>
              <a:rPr lang="en-US" altLang="zh-CN" i="1" dirty="0" err="1" smtClean="0">
                <a:solidFill>
                  <a:srgbClr val="C00000"/>
                </a:solidFill>
              </a:rPr>
              <a:t>piaimu</a:t>
            </a:r>
            <a:r>
              <a:rPr lang="en-US" altLang="zh-CN" i="1" dirty="0" smtClean="0">
                <a:solidFill>
                  <a:srgbClr val="C00000"/>
                </a:solidFill>
              </a:rPr>
              <a:t> </a:t>
            </a:r>
            <a:r>
              <a:rPr lang="en-US" altLang="zh-CN" i="1" dirty="0" err="1" smtClean="0">
                <a:solidFill>
                  <a:srgbClr val="C00000"/>
                </a:solidFill>
              </a:rPr>
              <a:t>temoluo</a:t>
            </a:r>
            <a:r>
              <a:rPr lang="en-US" altLang="zh-CN" i="1" dirty="0" smtClean="0">
                <a:solidFill>
                  <a:srgbClr val="C00000"/>
                </a:solidFill>
              </a:rPr>
              <a:t>.</a:t>
            </a:r>
          </a:p>
          <a:p>
            <a:pPr marL="342900" indent="-342900">
              <a:buFont typeface="Arial" pitchFamily="34" charset="0"/>
              <a:buChar char="•"/>
            </a:pPr>
            <a:endParaRPr lang="en-US" altLang="zh-CN" i="1" dirty="0">
              <a:solidFill>
                <a:srgbClr val="C00000"/>
              </a:solidFill>
            </a:endParaRPr>
          </a:p>
          <a:p>
            <a:pPr marL="342900" indent="-342900">
              <a:buFont typeface="Arial" pitchFamily="34" charset="0"/>
              <a:buChar char="•"/>
            </a:pPr>
            <a:r>
              <a:rPr lang="en-US" altLang="zh-CN" i="1" dirty="0" smtClean="0"/>
              <a:t>Morph: spell out pinyin:</a:t>
            </a:r>
            <a:r>
              <a:rPr lang="zh-CN" altLang="en-US" i="1" dirty="0" smtClean="0">
                <a:solidFill>
                  <a:srgbClr val="C00000"/>
                </a:solidFill>
              </a:rPr>
              <a:t>来此盖乐特</a:t>
            </a:r>
            <a:r>
              <a:rPr lang="zh-CN" altLang="en-US" i="1" dirty="0">
                <a:solidFill>
                  <a:srgbClr val="C00000"/>
                </a:solidFill>
              </a:rPr>
              <a:t>盖</a:t>
            </a:r>
            <a:r>
              <a:rPr lang="zh-CN" altLang="en-US" i="1" dirty="0" smtClean="0">
                <a:solidFill>
                  <a:srgbClr val="C00000"/>
                </a:solidFill>
              </a:rPr>
              <a:t>乐爱特得贝尔套儿思聚特</a:t>
            </a:r>
            <a:r>
              <a:rPr lang="zh-CN" altLang="en-US" i="1" dirty="0">
                <a:solidFill>
                  <a:srgbClr val="C00000"/>
                </a:solidFill>
              </a:rPr>
              <a:t>爱</a:t>
            </a:r>
            <a:r>
              <a:rPr lang="zh-CN" altLang="en-US" i="1" dirty="0" smtClean="0">
                <a:solidFill>
                  <a:srgbClr val="C00000"/>
                </a:solidFill>
              </a:rPr>
              <a:t>特特例皮埃姆特摩罗。</a:t>
            </a:r>
            <a:endParaRPr lang="en-US" altLang="zh-CN" i="1" dirty="0" smtClean="0">
              <a:solidFill>
                <a:srgbClr val="C00000"/>
              </a:solidFill>
            </a:endParaRPr>
          </a:p>
        </p:txBody>
      </p:sp>
    </p:spTree>
    <p:extLst>
      <p:ext uri="{BB962C8B-B14F-4D97-AF65-F5344CB8AC3E}">
        <p14:creationId xmlns:p14="http://schemas.microsoft.com/office/powerpoint/2010/main" val="23343679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42</a:t>
            </a:fld>
            <a:endParaRPr lang="en-US"/>
          </a:p>
        </p:txBody>
      </p:sp>
      <p:sp>
        <p:nvSpPr>
          <p:cNvPr id="35" name="Content Placeholder 34"/>
          <p:cNvSpPr>
            <a:spLocks noGrp="1"/>
          </p:cNvSpPr>
          <p:nvPr>
            <p:ph sz="quarter" idx="13"/>
          </p:nvPr>
        </p:nvSpPr>
        <p:spPr>
          <a:xfrm>
            <a:off x="419100" y="1143000"/>
            <a:ext cx="8305800" cy="4928016"/>
          </a:xfrm>
        </p:spPr>
        <p:txBody>
          <a:bodyPr/>
          <a:lstStyle/>
          <a:p>
            <a:r>
              <a:rPr lang="en-US" sz="2400" dirty="0" err="1" smtClean="0">
                <a:latin typeface="Calibri"/>
                <a:cs typeface="Calibri"/>
              </a:rPr>
              <a:t>Netizens</a:t>
            </a:r>
            <a:r>
              <a:rPr lang="en-US" sz="2400" dirty="0" smtClean="0">
                <a:latin typeface="Calibri"/>
                <a:cs typeface="Calibri"/>
              </a:rPr>
              <a:t> </a:t>
            </a:r>
            <a:r>
              <a:rPr lang="en-US" sz="2400" dirty="0">
                <a:latin typeface="Calibri"/>
                <a:cs typeface="Calibri"/>
              </a:rPr>
              <a:t>can use foreign language as a cipher</a:t>
            </a:r>
          </a:p>
          <a:p>
            <a:r>
              <a:rPr lang="en-US" sz="2400" dirty="0" smtClean="0">
                <a:latin typeface="Calibri"/>
                <a:cs typeface="Calibri"/>
              </a:rPr>
              <a:t>US </a:t>
            </a:r>
            <a:r>
              <a:rPr lang="en-US" sz="2400" dirty="0">
                <a:latin typeface="Calibri"/>
                <a:cs typeface="Calibri"/>
              </a:rPr>
              <a:t>armed forces used Navajo code talkers</a:t>
            </a:r>
          </a:p>
          <a:p>
            <a:r>
              <a:rPr lang="en-US" sz="2400" dirty="0" smtClean="0">
                <a:latin typeface="Calibri"/>
                <a:cs typeface="Calibri"/>
              </a:rPr>
              <a:t>Censors </a:t>
            </a:r>
            <a:r>
              <a:rPr lang="en-US" sz="2400" dirty="0">
                <a:latin typeface="Calibri"/>
                <a:cs typeface="Calibri"/>
              </a:rPr>
              <a:t>can use Language ID, but they may not have human resources to understand the content</a:t>
            </a:r>
          </a:p>
          <a:p>
            <a:r>
              <a:rPr lang="en-US" sz="2400" dirty="0" smtClean="0">
                <a:latin typeface="Calibri"/>
                <a:cs typeface="Calibri"/>
              </a:rPr>
              <a:t>Censors </a:t>
            </a:r>
            <a:r>
              <a:rPr lang="en-US" sz="2400" dirty="0">
                <a:latin typeface="Calibri"/>
                <a:cs typeface="Calibri"/>
              </a:rPr>
              <a:t>can use Machine Translation (MT)</a:t>
            </a:r>
          </a:p>
          <a:p>
            <a:pPr lvl="1"/>
            <a:r>
              <a:rPr lang="en-US" sz="2000" dirty="0" smtClean="0">
                <a:latin typeface="Calibri"/>
                <a:cs typeface="Calibri"/>
              </a:rPr>
              <a:t>What </a:t>
            </a:r>
            <a:r>
              <a:rPr lang="en-US" sz="2000" dirty="0">
                <a:latin typeface="Calibri"/>
                <a:cs typeface="Calibri"/>
              </a:rPr>
              <a:t>can </a:t>
            </a:r>
            <a:r>
              <a:rPr lang="en-US" sz="2000" dirty="0" err="1">
                <a:latin typeface="Calibri"/>
                <a:cs typeface="Calibri"/>
              </a:rPr>
              <a:t>netizens</a:t>
            </a:r>
            <a:r>
              <a:rPr lang="en-US" sz="2000" dirty="0">
                <a:latin typeface="Calibri"/>
                <a:cs typeface="Calibri"/>
              </a:rPr>
              <a:t> do to foil MT systems, while still being able to </a:t>
            </a:r>
            <a:r>
              <a:rPr lang="en-US" sz="2000" dirty="0" smtClean="0">
                <a:latin typeface="Calibri"/>
                <a:cs typeface="Calibri"/>
              </a:rPr>
              <a:t>communicate?</a:t>
            </a:r>
          </a:p>
          <a:p>
            <a:pPr lvl="1"/>
            <a:r>
              <a:rPr lang="en-US" sz="2000" dirty="0" smtClean="0">
                <a:latin typeface="Calibri"/>
                <a:cs typeface="Calibri"/>
              </a:rPr>
              <a:t>Plenty</a:t>
            </a:r>
            <a:r>
              <a:rPr lang="en-US" sz="2000" dirty="0">
                <a:latin typeface="Calibri"/>
                <a:cs typeface="Calibri"/>
              </a:rPr>
              <a:t>! </a:t>
            </a:r>
            <a:endParaRPr lang="en-US" sz="2000" dirty="0" smtClean="0">
              <a:latin typeface="Calibri"/>
              <a:cs typeface="Calibri"/>
            </a:endParaRPr>
          </a:p>
          <a:p>
            <a:pPr lvl="2"/>
            <a:r>
              <a:rPr lang="en-US" sz="1800" dirty="0" smtClean="0">
                <a:latin typeface="Calibri"/>
                <a:cs typeface="Calibri"/>
              </a:rPr>
              <a:t>E.g</a:t>
            </a:r>
            <a:r>
              <a:rPr lang="en-US" sz="1800" dirty="0">
                <a:latin typeface="Calibri"/>
                <a:cs typeface="Calibri"/>
              </a:rPr>
              <a:t>., MT systems can translate Greek, but maybe not misspelled, </a:t>
            </a:r>
            <a:r>
              <a:rPr lang="en-US" sz="1800" dirty="0" err="1">
                <a:latin typeface="Calibri"/>
                <a:cs typeface="Calibri"/>
              </a:rPr>
              <a:t>romanized</a:t>
            </a:r>
            <a:r>
              <a:rPr lang="en-US" sz="1800" dirty="0">
                <a:latin typeface="Calibri"/>
                <a:cs typeface="Calibri"/>
              </a:rPr>
              <a:t> </a:t>
            </a:r>
            <a:r>
              <a:rPr lang="en-US" sz="1800" dirty="0" smtClean="0">
                <a:latin typeface="Calibri"/>
                <a:cs typeface="Calibri"/>
              </a:rPr>
              <a:t>Greek?</a:t>
            </a:r>
          </a:p>
          <a:p>
            <a:pPr lvl="1"/>
            <a:r>
              <a:rPr lang="en-US" sz="2000" dirty="0" smtClean="0">
                <a:latin typeface="Calibri"/>
                <a:cs typeface="Calibri"/>
              </a:rPr>
              <a:t>Understanding </a:t>
            </a:r>
            <a:r>
              <a:rPr lang="en-US" sz="2000" dirty="0">
                <a:latin typeface="Calibri"/>
                <a:cs typeface="Calibri"/>
              </a:rPr>
              <a:t>how users can foil MT is an important topic in its own </a:t>
            </a:r>
            <a:r>
              <a:rPr lang="en-US" sz="2000" dirty="0" smtClean="0">
                <a:latin typeface="Calibri"/>
                <a:cs typeface="Calibri"/>
              </a:rPr>
              <a:t>right</a:t>
            </a:r>
          </a:p>
          <a:p>
            <a:pPr lvl="1"/>
            <a:r>
              <a:rPr lang="en-US" sz="2000" dirty="0" smtClean="0">
                <a:latin typeface="Calibri"/>
                <a:cs typeface="Calibri"/>
              </a:rPr>
              <a:t>Restricted </a:t>
            </a:r>
            <a:r>
              <a:rPr lang="en-US" sz="2000" dirty="0">
                <a:latin typeface="Calibri"/>
                <a:cs typeface="Calibri"/>
              </a:rPr>
              <a:t>to subgroups who speak another language or </a:t>
            </a:r>
            <a:r>
              <a:rPr lang="en-US" sz="2000" dirty="0" smtClean="0">
                <a:latin typeface="Calibri"/>
                <a:cs typeface="Calibri"/>
              </a:rPr>
              <a:t>dialect</a:t>
            </a:r>
            <a:endParaRPr lang="en-US" sz="2000" dirty="0">
              <a:latin typeface="Calibri"/>
              <a:cs typeface="Calibri"/>
            </a:endParaRPr>
          </a:p>
        </p:txBody>
      </p:sp>
      <p:sp>
        <p:nvSpPr>
          <p:cNvPr id="34" name="Title 33"/>
          <p:cNvSpPr>
            <a:spLocks noGrp="1"/>
          </p:cNvSpPr>
          <p:nvPr>
            <p:ph type="ctrTitle"/>
          </p:nvPr>
        </p:nvSpPr>
        <p:spPr>
          <a:xfrm>
            <a:off x="1001712" y="245018"/>
            <a:ext cx="7140575" cy="612648"/>
          </a:xfrm>
        </p:spPr>
        <p:txBody>
          <a:bodyPr>
            <a:noAutofit/>
          </a:bodyPr>
          <a:lstStyle/>
          <a:p>
            <a:r>
              <a:rPr lang="en-US" sz="2800" smtClean="0"/>
              <a:t>Encoding based on </a:t>
            </a:r>
            <a:r>
              <a:rPr lang="en-US" sz="2800" dirty="0" smtClean="0"/>
              <a:t>Foreign Languages</a:t>
            </a:r>
            <a:endParaRPr lang="en-US" sz="2800" dirty="0"/>
          </a:p>
        </p:txBody>
      </p:sp>
    </p:spTree>
    <p:extLst>
      <p:ext uri="{BB962C8B-B14F-4D97-AF65-F5344CB8AC3E}">
        <p14:creationId xmlns:p14="http://schemas.microsoft.com/office/powerpoint/2010/main" val="1220147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
          <p:cNvGraphicFramePr>
            <a:graphicFrameLocks/>
          </p:cNvGraphicFramePr>
          <p:nvPr>
            <p:extLst>
              <p:ext uri="{D42A27DB-BD31-4B8C-83A1-F6EECF244321}">
                <p14:modId xmlns:p14="http://schemas.microsoft.com/office/powerpoint/2010/main" val="3896765032"/>
              </p:ext>
            </p:extLst>
          </p:nvPr>
        </p:nvGraphicFramePr>
        <p:xfrm>
          <a:off x="366598" y="783949"/>
          <a:ext cx="8458314"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294967295"/>
          </p:nvPr>
        </p:nvSpPr>
        <p:spPr>
          <a:xfrm>
            <a:off x="8543925" y="6356350"/>
            <a:ext cx="561975" cy="365125"/>
          </a:xfrm>
          <a:prstGeom prst="rect">
            <a:avLst/>
          </a:prstGeom>
        </p:spPr>
        <p:txBody>
          <a:bodyPr/>
          <a:lstStyle/>
          <a:p>
            <a:fld id="{A2BD62A7-1285-450F-8989-A16B23C6FCF7}" type="slidenum">
              <a:rPr lang="en-US" smtClean="0">
                <a:latin typeface="Times New Roman" panose="02020603050405020304" pitchFamily="18" charset="0"/>
                <a:cs typeface="Times New Roman" panose="02020603050405020304" pitchFamily="18" charset="0"/>
              </a:rPr>
              <a:pPr/>
              <a:t>43</a:t>
            </a:fld>
            <a:endParaRPr lang="en-US">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5202576"/>
            <a:ext cx="940344" cy="117426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725144"/>
            <a:ext cx="1257712" cy="70746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457" y="4221088"/>
            <a:ext cx="853440" cy="119481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577" y="4732555"/>
            <a:ext cx="825209" cy="1400104"/>
          </a:xfrm>
          <a:prstGeom prst="rect">
            <a:avLst/>
          </a:prstGeom>
        </p:spPr>
      </p:pic>
      <p:sp>
        <p:nvSpPr>
          <p:cNvPr id="4" name="TextBox 3"/>
          <p:cNvSpPr txBox="1"/>
          <p:nvPr/>
        </p:nvSpPr>
        <p:spPr>
          <a:xfrm>
            <a:off x="6660232" y="6343572"/>
            <a:ext cx="1296144"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Larry Bird</a:t>
            </a:r>
            <a:endParaRPr lang="en-US" sz="1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049139" y="5432607"/>
            <a:ext cx="640137"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Bird</a:t>
            </a:r>
            <a:endParaRPr lang="en-US" sz="1400" dirty="0">
              <a:latin typeface="Times New Roman" panose="02020603050405020304" pitchFamily="18" charset="0"/>
              <a:cs typeface="Times New Roman" panose="02020603050405020304" pitchFamily="18" charset="0"/>
            </a:endParaRPr>
          </a:p>
        </p:txBody>
      </p:sp>
      <p:sp>
        <p:nvSpPr>
          <p:cNvPr id="12" name="TextBox 3"/>
          <p:cNvSpPr txBox="1"/>
          <p:nvPr/>
        </p:nvSpPr>
        <p:spPr>
          <a:xfrm>
            <a:off x="-49290" y="5432607"/>
            <a:ext cx="1380930"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altLang="zh-CN" sz="1400" dirty="0" smtClean="0">
                <a:latin typeface="Times New Roman" panose="02020603050405020304" pitchFamily="18" charset="0"/>
                <a:cs typeface="Times New Roman" panose="02020603050405020304" pitchFamily="18" charset="0"/>
              </a:rPr>
              <a:t>Chairman Mao</a:t>
            </a:r>
            <a:endParaRPr lang="en-US" sz="1400" dirty="0">
              <a:latin typeface="Times New Roman" panose="02020603050405020304" pitchFamily="18" charset="0"/>
              <a:cs typeface="Times New Roman" panose="02020603050405020304" pitchFamily="18" charset="0"/>
            </a:endParaRPr>
          </a:p>
        </p:txBody>
      </p:sp>
      <p:sp>
        <p:nvSpPr>
          <p:cNvPr id="13" name="TextBox 3"/>
          <p:cNvSpPr txBox="1"/>
          <p:nvPr/>
        </p:nvSpPr>
        <p:spPr>
          <a:xfrm>
            <a:off x="1032416" y="6140070"/>
            <a:ext cx="1287530"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altLang="zh-CN" sz="1400" dirty="0">
                <a:latin typeface="Times New Roman" panose="02020603050405020304" pitchFamily="18" charset="0"/>
                <a:cs typeface="Times New Roman" panose="02020603050405020304" pitchFamily="18" charset="0"/>
              </a:rPr>
              <a:t>First emperor</a:t>
            </a:r>
            <a:endParaRPr lang="en-US" sz="1400" dirty="0">
              <a:latin typeface="Times New Roman" panose="02020603050405020304" pitchFamily="18" charset="0"/>
              <a:cs typeface="Times New Roman" panose="02020603050405020304" pitchFamily="18" charset="0"/>
            </a:endParaRPr>
          </a:p>
        </p:txBody>
      </p:sp>
      <p:cxnSp>
        <p:nvCxnSpPr>
          <p:cNvPr id="15" name="Elbow Connector 14"/>
          <p:cNvCxnSpPr>
            <a:stCxn id="12" idx="2"/>
            <a:endCxn id="13" idx="1"/>
          </p:cNvCxnSpPr>
          <p:nvPr/>
        </p:nvCxnSpPr>
        <p:spPr>
          <a:xfrm rot="16200000" flipH="1">
            <a:off x="560008" y="5821550"/>
            <a:ext cx="553575" cy="391241"/>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5400000" flipH="1" flipV="1">
            <a:off x="7555370" y="5748938"/>
            <a:ext cx="757077" cy="739970"/>
          </a:xfrm>
          <a:prstGeom prst="bentConnector3">
            <a:avLst>
              <a:gd name="adj1" fmla="val 70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itle 2"/>
          <p:cNvSpPr txBox="1">
            <a:spLocks/>
          </p:cNvSpPr>
          <p:nvPr/>
        </p:nvSpPr>
        <p:spPr>
          <a:xfrm>
            <a:off x="247341" y="0"/>
            <a:ext cx="8761722" cy="980728"/>
          </a:xfrm>
          <a:prstGeom prst="rect">
            <a:avLst/>
          </a:prstGeom>
        </p:spPr>
        <p:txBody>
          <a:bodyPr/>
          <a:lst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dirty="0" smtClean="0"/>
              <a:t>Entity Encoding</a:t>
            </a:r>
            <a:endParaRPr lang="en-US" dirty="0"/>
          </a:p>
        </p:txBody>
      </p:sp>
      <p:sp>
        <p:nvSpPr>
          <p:cNvPr id="18" name="Content Placeholder 34"/>
          <p:cNvSpPr txBox="1">
            <a:spLocks/>
          </p:cNvSpPr>
          <p:nvPr/>
        </p:nvSpPr>
        <p:spPr>
          <a:xfrm>
            <a:off x="419100" y="1143000"/>
            <a:ext cx="8305800" cy="492801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smtClean="0">
                <a:latin typeface="Calibri"/>
                <a:cs typeface="Calibri"/>
              </a:rPr>
              <a:t>(Zhang et al., ACL2014)</a:t>
            </a:r>
          </a:p>
        </p:txBody>
      </p:sp>
    </p:spTree>
    <p:extLst>
      <p:ext uri="{BB962C8B-B14F-4D97-AF65-F5344CB8AC3E}">
        <p14:creationId xmlns:p14="http://schemas.microsoft.com/office/powerpoint/2010/main" val="276455068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a:off x="1503649" y="1817170"/>
            <a:ext cx="0" cy="247962"/>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p:cNvCxnSpPr>
          <p:nvPr/>
        </p:nvCxnSpPr>
        <p:spPr>
          <a:xfrm>
            <a:off x="1934977" y="2227863"/>
            <a:ext cx="404775"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720" name="TextBox 30719"/>
          <p:cNvSpPr txBox="1"/>
          <p:nvPr/>
        </p:nvSpPr>
        <p:spPr>
          <a:xfrm>
            <a:off x="3833258" y="1914029"/>
            <a:ext cx="160132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l</a:t>
            </a:r>
            <a:r>
              <a:rPr lang="en-US" sz="1400" dirty="0" smtClean="0">
                <a:latin typeface="Times New Roman" panose="02020603050405020304" pitchFamily="18" charset="0"/>
                <a:cs typeface="Times New Roman" panose="02020603050405020304" pitchFamily="18" charset="0"/>
              </a:rPr>
              <a:t>ess common word</a:t>
            </a:r>
            <a:endParaRPr lang="en-US" sz="1400" dirty="0">
              <a:latin typeface="Times New Roman" panose="02020603050405020304" pitchFamily="18" charset="0"/>
              <a:cs typeface="Times New Roman" panose="02020603050405020304" pitchFamily="18" charset="0"/>
            </a:endParaRPr>
          </a:p>
        </p:txBody>
      </p:sp>
      <p:sp>
        <p:nvSpPr>
          <p:cNvPr id="30721" name="Slide Number Placeholder 1"/>
          <p:cNvSpPr>
            <a:spLocks noGrp="1"/>
          </p:cNvSpPr>
          <p:nvPr>
            <p:ph type="sldNum" sz="quarter" idx="4294967295"/>
          </p:nvPr>
        </p:nvSpPr>
        <p:spPr bwMode="auto">
          <a:xfrm>
            <a:off x="8543925" y="6356350"/>
            <a:ext cx="561975"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05B6D10-56FD-4335-8641-60EF1CE7EF2F}" type="slidenum">
              <a:rPr lang="en-US" sz="1200">
                <a:solidFill>
                  <a:srgbClr val="595959"/>
                </a:solidFill>
                <a:latin typeface="Times New Roman" panose="02020603050405020304" pitchFamily="18" charset="0"/>
                <a:cs typeface="Times New Roman" panose="02020603050405020304" pitchFamily="18" charset="0"/>
              </a:rPr>
              <a:pPr eaLnBrk="1" hangingPunct="1"/>
              <a:t>44</a:t>
            </a:fld>
            <a:endParaRPr lang="en-US" sz="1200">
              <a:solidFill>
                <a:srgbClr val="595959"/>
              </a:solidFill>
              <a:latin typeface="Times New Roman" panose="02020603050405020304" pitchFamily="18" charset="0"/>
              <a:cs typeface="Times New Roman" panose="02020603050405020304" pitchFamily="18" charset="0"/>
            </a:endParaRPr>
          </a:p>
        </p:txBody>
      </p:sp>
      <p:sp>
        <p:nvSpPr>
          <p:cNvPr id="30722" name="AutoShape 2"/>
          <p:cNvSpPr>
            <a:spLocks/>
          </p:cNvSpPr>
          <p:nvPr/>
        </p:nvSpPr>
        <p:spPr bwMode="auto">
          <a:xfrm>
            <a:off x="163513" y="78904"/>
            <a:ext cx="8077200" cy="685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r>
              <a:rPr lang="en-US" sz="36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Entity </a:t>
            </a:r>
            <a:r>
              <a:rPr lang="en-US" sz="3600" dirty="0" smtClean="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Encoding: </a:t>
            </a:r>
            <a:r>
              <a:rPr lang="en-US" sz="36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Phonetic Substitution</a:t>
            </a:r>
          </a:p>
        </p:txBody>
      </p:sp>
      <p:sp>
        <p:nvSpPr>
          <p:cNvPr id="30723" name="TextBox 2"/>
          <p:cNvSpPr txBox="1">
            <a:spLocks noChangeArrowheads="1"/>
          </p:cNvSpPr>
          <p:nvPr/>
        </p:nvSpPr>
        <p:spPr bwMode="auto">
          <a:xfrm>
            <a:off x="493564" y="1052736"/>
            <a:ext cx="2667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比尔盖茨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(Bill </a:t>
            </a:r>
            <a:r>
              <a:rPr lang="en-US" altLang="zh-CN"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Gates</a:t>
            </a:r>
            <a:r>
              <a:rPr lang="en-US" altLang="zh-CN" sz="2000" dirty="0">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30724" name="TextBox 4"/>
          <p:cNvSpPr txBox="1">
            <a:spLocks noChangeArrowheads="1"/>
          </p:cNvSpPr>
          <p:nvPr/>
        </p:nvSpPr>
        <p:spPr bwMode="auto">
          <a:xfrm>
            <a:off x="6951362" y="1058014"/>
            <a:ext cx="2590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比尔盖子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(Bill </a:t>
            </a:r>
            <a:r>
              <a:rPr lang="en-US" altLang="zh-CN"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Lid</a:t>
            </a:r>
            <a:r>
              <a:rPr lang="en-US" altLang="zh-CN" sz="2000" dirty="0">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30725" name="TextBox 3"/>
          <p:cNvSpPr txBox="1">
            <a:spLocks noChangeArrowheads="1"/>
          </p:cNvSpPr>
          <p:nvPr/>
        </p:nvSpPr>
        <p:spPr bwMode="auto">
          <a:xfrm>
            <a:off x="341164" y="1451199"/>
            <a:ext cx="18589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[Bi </a:t>
            </a:r>
            <a:r>
              <a:rPr lang="en-US" sz="2000" dirty="0" err="1">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Er</a:t>
            </a:r>
            <a:r>
              <a:rPr 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sz="2000" u="sng" dirty="0" err="1">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Gai</a:t>
            </a:r>
            <a:r>
              <a:rPr lang="en-US" sz="2000" u="sng"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 Ci</a:t>
            </a:r>
            <a:r>
              <a:rPr 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p>
        </p:txBody>
      </p:sp>
      <p:sp>
        <p:nvSpPr>
          <p:cNvPr id="30726" name="TextBox 6"/>
          <p:cNvSpPr txBox="1">
            <a:spLocks noChangeArrowheads="1"/>
          </p:cNvSpPr>
          <p:nvPr/>
        </p:nvSpPr>
        <p:spPr bwMode="auto">
          <a:xfrm>
            <a:off x="6787849" y="1445364"/>
            <a:ext cx="1866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[Bi </a:t>
            </a:r>
            <a:r>
              <a:rPr lang="en-US" sz="2000" dirty="0" err="1">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Er</a:t>
            </a:r>
            <a:r>
              <a:rPr 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sz="2000" u="sng" dirty="0" err="1">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Gai</a:t>
            </a:r>
            <a:r>
              <a:rPr lang="en-US" sz="2000" u="sng"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sz="2000" u="sng" dirty="0" err="1">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Zi</a:t>
            </a:r>
            <a:r>
              <a:rPr 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p>
        </p:txBody>
      </p:sp>
      <p:grpSp>
        <p:nvGrpSpPr>
          <p:cNvPr id="2" name="Group 1"/>
          <p:cNvGrpSpPr/>
          <p:nvPr/>
        </p:nvGrpSpPr>
        <p:grpSpPr>
          <a:xfrm>
            <a:off x="341164" y="4290468"/>
            <a:ext cx="5061286" cy="1874836"/>
            <a:chOff x="1447800" y="2681288"/>
            <a:chExt cx="6248400" cy="2314575"/>
          </a:xfrm>
        </p:grpSpPr>
        <p:pic>
          <p:nvPicPr>
            <p:cNvPr id="3072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81288"/>
              <a:ext cx="6248400" cy="231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8" name="Rectangle 7"/>
            <p:cNvSpPr>
              <a:spLocks noChangeArrowheads="1"/>
            </p:cNvSpPr>
            <p:nvPr/>
          </p:nvSpPr>
          <p:spPr bwMode="auto">
            <a:xfrm>
              <a:off x="2743200" y="3373438"/>
              <a:ext cx="381000" cy="431800"/>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457200"/>
              <a:endParaRPr lang="en-US">
                <a:latin typeface="Times New Roman" panose="02020603050405020304" pitchFamily="18" charset="0"/>
                <a:ea typeface="Microsoft YaHei" pitchFamily="34" charset="-122"/>
                <a:cs typeface="Times New Roman" panose="02020603050405020304" pitchFamily="18" charset="0"/>
              </a:endParaRPr>
            </a:p>
          </p:txBody>
        </p:sp>
        <p:sp>
          <p:nvSpPr>
            <p:cNvPr id="30729" name="Rectangle 9"/>
            <p:cNvSpPr>
              <a:spLocks noChangeArrowheads="1"/>
            </p:cNvSpPr>
            <p:nvPr/>
          </p:nvSpPr>
          <p:spPr bwMode="auto">
            <a:xfrm>
              <a:off x="4419600" y="3381375"/>
              <a:ext cx="381000" cy="415925"/>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457200"/>
              <a:endParaRPr lang="en-US">
                <a:latin typeface="Times New Roman" panose="02020603050405020304" pitchFamily="18" charset="0"/>
                <a:ea typeface="Microsoft YaHei" pitchFamily="34" charset="-122"/>
                <a:cs typeface="Times New Roman" panose="02020603050405020304" pitchFamily="18" charset="0"/>
              </a:endParaRPr>
            </a:p>
          </p:txBody>
        </p:sp>
        <p:sp>
          <p:nvSpPr>
            <p:cNvPr id="30730" name="Rectangle 10"/>
            <p:cNvSpPr>
              <a:spLocks noChangeArrowheads="1"/>
            </p:cNvSpPr>
            <p:nvPr/>
          </p:nvSpPr>
          <p:spPr bwMode="auto">
            <a:xfrm>
              <a:off x="4419600" y="3848100"/>
              <a:ext cx="381000" cy="427038"/>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457200"/>
              <a:endParaRPr lang="en-US">
                <a:latin typeface="Times New Roman" panose="02020603050405020304" pitchFamily="18" charset="0"/>
                <a:ea typeface="Microsoft YaHei" pitchFamily="34" charset="-122"/>
                <a:cs typeface="Times New Roman" panose="02020603050405020304" pitchFamily="18" charset="0"/>
              </a:endParaRPr>
            </a:p>
          </p:txBody>
        </p:sp>
        <p:sp>
          <p:nvSpPr>
            <p:cNvPr id="30731" name="Rectangle 11"/>
            <p:cNvSpPr>
              <a:spLocks noChangeArrowheads="1"/>
            </p:cNvSpPr>
            <p:nvPr/>
          </p:nvSpPr>
          <p:spPr bwMode="auto">
            <a:xfrm>
              <a:off x="5383213" y="3848100"/>
              <a:ext cx="381000" cy="396875"/>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457200"/>
              <a:endParaRPr lang="en-US">
                <a:latin typeface="Times New Roman" panose="02020603050405020304" pitchFamily="18" charset="0"/>
                <a:ea typeface="Microsoft YaHei" pitchFamily="34" charset="-122"/>
                <a:cs typeface="Times New Roman" panose="02020603050405020304" pitchFamily="18" charset="0"/>
              </a:endParaRPr>
            </a:p>
          </p:txBody>
        </p:sp>
        <p:sp>
          <p:nvSpPr>
            <p:cNvPr id="30732" name="Rectangle 12"/>
            <p:cNvSpPr>
              <a:spLocks noChangeArrowheads="1"/>
            </p:cNvSpPr>
            <p:nvPr/>
          </p:nvSpPr>
          <p:spPr bwMode="auto">
            <a:xfrm>
              <a:off x="6532563" y="3817938"/>
              <a:ext cx="325437" cy="457200"/>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457200"/>
              <a:endParaRPr lang="en-US">
                <a:latin typeface="Times New Roman" panose="02020603050405020304" pitchFamily="18" charset="0"/>
                <a:ea typeface="Microsoft YaHei" pitchFamily="34" charset="-122"/>
                <a:cs typeface="Times New Roman" panose="02020603050405020304" pitchFamily="18" charset="0"/>
              </a:endParaRPr>
            </a:p>
          </p:txBody>
        </p:sp>
        <p:sp>
          <p:nvSpPr>
            <p:cNvPr id="30733" name="Rectangle 13"/>
            <p:cNvSpPr>
              <a:spLocks noChangeArrowheads="1"/>
            </p:cNvSpPr>
            <p:nvPr/>
          </p:nvSpPr>
          <p:spPr bwMode="auto">
            <a:xfrm>
              <a:off x="5362575" y="4298950"/>
              <a:ext cx="876300" cy="180975"/>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457200"/>
              <a:endParaRPr lang="en-US">
                <a:latin typeface="Times New Roman" panose="02020603050405020304" pitchFamily="18" charset="0"/>
                <a:ea typeface="Microsoft YaHei" pitchFamily="34" charset="-122"/>
                <a:cs typeface="Times New Roman" panose="02020603050405020304" pitchFamily="18" charset="0"/>
              </a:endParaRPr>
            </a:p>
          </p:txBody>
        </p:sp>
        <p:sp>
          <p:nvSpPr>
            <p:cNvPr id="30734" name="Rectangle 14"/>
            <p:cNvSpPr>
              <a:spLocks noChangeArrowheads="1"/>
            </p:cNvSpPr>
            <p:nvPr/>
          </p:nvSpPr>
          <p:spPr bwMode="auto">
            <a:xfrm>
              <a:off x="7226300" y="3360738"/>
              <a:ext cx="338138" cy="457200"/>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pPr marL="457200"/>
              <a:endParaRPr lang="en-US">
                <a:latin typeface="Times New Roman" panose="02020603050405020304" pitchFamily="18" charset="0"/>
                <a:ea typeface="Microsoft YaHei" pitchFamily="34" charset="-122"/>
                <a:cs typeface="Times New Roman" panose="02020603050405020304" pitchFamily="18" charset="0"/>
              </a:endParaRPr>
            </a:p>
          </p:txBody>
        </p:sp>
      </p:grpSp>
      <p:sp>
        <p:nvSpPr>
          <p:cNvPr id="30736" name="TextBox 2"/>
          <p:cNvSpPr txBox="1">
            <a:spLocks noChangeArrowheads="1"/>
          </p:cNvSpPr>
          <p:nvPr/>
        </p:nvSpPr>
        <p:spPr bwMode="auto">
          <a:xfrm>
            <a:off x="5652120" y="4205987"/>
            <a:ext cx="321689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285750" indent="-285750" eaLnBrk="1" hangingPunct="1">
              <a:buFont typeface="Arial" pitchFamily="34" charset="0"/>
              <a:buChar char="•"/>
            </a:pPr>
            <a:r>
              <a:rPr lang="en-US" sz="1800" dirty="0">
                <a:latin typeface="Times New Roman" panose="02020603050405020304" pitchFamily="18" charset="0"/>
                <a:cs typeface="Times New Roman" panose="02020603050405020304" pitchFamily="18" charset="0"/>
              </a:rPr>
              <a:t>Replace </a:t>
            </a:r>
            <a:r>
              <a:rPr lang="en-US" sz="1800" dirty="0" smtClean="0">
                <a:latin typeface="Times New Roman" panose="02020603050405020304" pitchFamily="18" charset="0"/>
                <a:cs typeface="Times New Roman" panose="02020603050405020304" pitchFamily="18" charset="0"/>
              </a:rPr>
              <a:t>the phonetically </a:t>
            </a:r>
            <a:r>
              <a:rPr lang="en-US" sz="1800" dirty="0">
                <a:latin typeface="Times New Roman" panose="02020603050405020304" pitchFamily="18" charset="0"/>
                <a:cs typeface="Times New Roman" panose="02020603050405020304" pitchFamily="18" charset="0"/>
              </a:rPr>
              <a:t>similar part </a:t>
            </a:r>
            <a:r>
              <a:rPr lang="en-US" altLang="zh-CN" sz="1800" dirty="0">
                <a:latin typeface="Times New Roman" panose="02020603050405020304" pitchFamily="18" charset="0"/>
                <a:cs typeface="Times New Roman" panose="02020603050405020304" pitchFamily="18" charset="0"/>
              </a:rPr>
              <a:t>of</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the</a:t>
            </a:r>
            <a:r>
              <a:rPr lang="zh-CN" altLang="en-US"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entity </a:t>
            </a:r>
            <a:r>
              <a:rPr lang="en-US" sz="1800" dirty="0" smtClean="0">
                <a:latin typeface="Times New Roman" panose="02020603050405020304" pitchFamily="18" charset="0"/>
                <a:cs typeface="Times New Roman" panose="02020603050405020304" pitchFamily="18" charset="0"/>
              </a:rPr>
              <a:t>name</a:t>
            </a:r>
          </a:p>
          <a:p>
            <a:pPr marL="285750" indent="-285750" eaLnBrk="1" hangingPunct="1">
              <a:buFont typeface="Arial" pitchFamily="34" charset="0"/>
              <a:buChar char="•"/>
            </a:pPr>
            <a:r>
              <a:rPr lang="en-US" sz="1800" dirty="0" smtClean="0">
                <a:latin typeface="Times New Roman"/>
                <a:cs typeface="Times New Roman"/>
              </a:rPr>
              <a:t>Prefer candidates including more negative words (derived from </a:t>
            </a:r>
            <a:r>
              <a:rPr lang="en-US" sz="1800" dirty="0" err="1" smtClean="0">
                <a:latin typeface="Times New Roman"/>
                <a:cs typeface="Times New Roman"/>
              </a:rPr>
              <a:t>HowNet</a:t>
            </a:r>
            <a:r>
              <a:rPr lang="en-US" sz="1800" dirty="0" smtClean="0">
                <a:latin typeface="Times New Roman"/>
                <a:cs typeface="Times New Roman"/>
              </a:rPr>
              <a:t> (Dong and Dong, 1999)) or rare words</a:t>
            </a:r>
            <a:r>
              <a:rPr lang="zh-CN" altLang="en-US" sz="1800" dirty="0" smtClean="0">
                <a:latin typeface="Times New Roman"/>
                <a:cs typeface="Times New Roman"/>
              </a:rPr>
              <a:t> </a:t>
            </a:r>
            <a:r>
              <a:rPr lang="en-US" altLang="zh-CN" sz="1800" dirty="0" smtClean="0">
                <a:latin typeface="Times New Roman"/>
                <a:cs typeface="Times New Roman"/>
              </a:rPr>
              <a:t>(</a:t>
            </a:r>
            <a:r>
              <a:rPr lang="en-US" sz="1800" dirty="0" err="1">
                <a:latin typeface="Times New Roman"/>
                <a:cs typeface="Times New Roman"/>
              </a:rPr>
              <a:t>Valitutti</a:t>
            </a:r>
            <a:r>
              <a:rPr lang="en-US" sz="1800" dirty="0">
                <a:latin typeface="Times New Roman"/>
                <a:cs typeface="Times New Roman"/>
              </a:rPr>
              <a:t> et al., </a:t>
            </a:r>
            <a:r>
              <a:rPr lang="en-US" sz="1800" dirty="0" smtClean="0">
                <a:latin typeface="Times New Roman"/>
                <a:cs typeface="Times New Roman"/>
              </a:rPr>
              <a:t>2013</a:t>
            </a:r>
            <a:r>
              <a:rPr lang="en-US" sz="1800" dirty="0">
                <a:latin typeface="Times New Roman"/>
                <a:cs typeface="Times New Roman"/>
              </a:rPr>
              <a:t>)</a:t>
            </a:r>
          </a:p>
        </p:txBody>
      </p:sp>
      <p:grpSp>
        <p:nvGrpSpPr>
          <p:cNvPr id="13" name="Group 12"/>
          <p:cNvGrpSpPr/>
          <p:nvPr/>
        </p:nvGrpSpPr>
        <p:grpSpPr>
          <a:xfrm>
            <a:off x="2627784" y="1518676"/>
            <a:ext cx="1170385" cy="1538630"/>
            <a:chOff x="1115616" y="2293938"/>
            <a:chExt cx="1170385" cy="1538630"/>
          </a:xfrm>
        </p:grpSpPr>
        <p:sp>
          <p:nvSpPr>
            <p:cNvPr id="3" name="Rectangle 2"/>
            <p:cNvSpPr/>
            <p:nvPr/>
          </p:nvSpPr>
          <p:spPr>
            <a:xfrm>
              <a:off x="1115616" y="2293938"/>
              <a:ext cx="1170385" cy="153863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259632" y="2492896"/>
              <a:ext cx="94049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59632" y="2631368"/>
              <a:ext cx="7200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59632" y="2783768"/>
              <a:ext cx="57606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59632" y="2936168"/>
              <a:ext cx="4320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59632" y="3096953"/>
              <a:ext cx="28803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259335" y="3246713"/>
              <a:ext cx="14401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052327" y="2027808"/>
            <a:ext cx="882650" cy="400110"/>
          </a:xfrm>
          <a:prstGeom prst="rect">
            <a:avLst/>
          </a:prstGeom>
          <a:noFill/>
        </p:spPr>
        <p:txBody>
          <a:bodyPr wrap="square" rtlCol="0">
            <a:spAutoFit/>
          </a:bodyPr>
          <a:lstStyle/>
          <a:p>
            <a:r>
              <a:rPr lang="en-US" sz="2000" u="sng" dirty="0" err="1">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Gai</a:t>
            </a:r>
            <a:r>
              <a:rPr lang="en-US" sz="2000" u="sng"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sz="2000" u="sng" dirty="0" err="1">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Zi</a:t>
            </a:r>
            <a:endParaRPr lang="en-US" sz="2000" dirty="0">
              <a:latin typeface="Times New Roman" panose="02020603050405020304" pitchFamily="18" charset="0"/>
              <a:cs typeface="Times New Roman" panose="02020603050405020304" pitchFamily="18" charset="0"/>
            </a:endParaRPr>
          </a:p>
        </p:txBody>
      </p:sp>
      <p:cxnSp>
        <p:nvCxnSpPr>
          <p:cNvPr id="45" name="Straight Arrow Connector 44"/>
          <p:cNvCxnSpPr/>
          <p:nvPr/>
        </p:nvCxnSpPr>
        <p:spPr>
          <a:xfrm>
            <a:off x="3923928" y="2218502"/>
            <a:ext cx="1411298"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
          <p:cNvSpPr txBox="1">
            <a:spLocks noChangeArrowheads="1"/>
          </p:cNvSpPr>
          <p:nvPr/>
        </p:nvSpPr>
        <p:spPr bwMode="auto">
          <a:xfrm>
            <a:off x="5395328" y="2015009"/>
            <a:ext cx="140892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盖</a:t>
            </a:r>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子 </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zh-CN" sz="2000" dirty="0" smtClean="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Lid</a:t>
            </a:r>
            <a:r>
              <a:rPr lang="en-US" altLang="zh-CN" sz="2000" dirty="0">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48" name="TextBox 6"/>
          <p:cNvSpPr txBox="1">
            <a:spLocks noChangeArrowheads="1"/>
          </p:cNvSpPr>
          <p:nvPr/>
        </p:nvSpPr>
        <p:spPr bwMode="auto">
          <a:xfrm>
            <a:off x="5236694" y="2390720"/>
            <a:ext cx="1866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sz="2000" u="sng" dirty="0" err="1" smtClean="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Gai</a:t>
            </a:r>
            <a:r>
              <a:rPr lang="en-US" sz="2000" u="sng" dirty="0" smtClean="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sz="2000" u="sng" dirty="0" err="1">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Zi</a:t>
            </a:r>
            <a:r>
              <a:rPr 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p>
        </p:txBody>
      </p:sp>
      <p:cxnSp>
        <p:nvCxnSpPr>
          <p:cNvPr id="27" name="Straight Connector 26"/>
          <p:cNvCxnSpPr>
            <a:stCxn id="47" idx="3"/>
          </p:cNvCxnSpPr>
          <p:nvPr/>
        </p:nvCxnSpPr>
        <p:spPr>
          <a:xfrm>
            <a:off x="6804248" y="2215034"/>
            <a:ext cx="840212" cy="346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644460" y="1817170"/>
            <a:ext cx="0" cy="401332"/>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739" name="TextBox 30738"/>
          <p:cNvSpPr txBox="1"/>
          <p:nvPr/>
        </p:nvSpPr>
        <p:spPr>
          <a:xfrm>
            <a:off x="2538504" y="3045520"/>
            <a:ext cx="1492116"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a:t>
            </a:r>
            <a:r>
              <a:rPr lang="en-US" sz="1400" dirty="0" smtClean="0">
                <a:latin typeface="Times New Roman" panose="02020603050405020304" pitchFamily="18" charset="0"/>
                <a:cs typeface="Times New Roman" panose="02020603050405020304" pitchFamily="18" charset="0"/>
              </a:rPr>
              <a:t>erm frequency table</a:t>
            </a:r>
            <a:endParaRPr lang="en-US" sz="1400" dirty="0">
              <a:latin typeface="Times New Roman" panose="02020603050405020304" pitchFamily="18" charset="0"/>
              <a:cs typeface="Times New Roman" panose="02020603050405020304" pitchFamily="18" charset="0"/>
            </a:endParaRPr>
          </a:p>
        </p:txBody>
      </p:sp>
      <p:pic>
        <p:nvPicPr>
          <p:cNvPr id="30740" name="Picture 307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53" y="2590745"/>
            <a:ext cx="1317743" cy="1317743"/>
          </a:xfrm>
          <a:prstGeom prst="rect">
            <a:avLst/>
          </a:prstGeom>
        </p:spPr>
      </p:pic>
      <p:pic>
        <p:nvPicPr>
          <p:cNvPr id="30741" name="Picture 307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939" y="2452053"/>
            <a:ext cx="1774119" cy="1169890"/>
          </a:xfrm>
          <a:prstGeom prst="rect">
            <a:avLst/>
          </a:prstGeom>
        </p:spPr>
      </p:pic>
      <p:sp>
        <p:nvSpPr>
          <p:cNvPr id="38" name="TextBox 37"/>
          <p:cNvSpPr txBox="1"/>
          <p:nvPr/>
        </p:nvSpPr>
        <p:spPr>
          <a:xfrm>
            <a:off x="3851920" y="2185119"/>
            <a:ext cx="1601329"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same pronunciation</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266602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1"/>
          <p:cNvSpPr>
            <a:spLocks noGrp="1"/>
          </p:cNvSpPr>
          <p:nvPr>
            <p:ph type="sldNum" sz="quarter" idx="4294967295"/>
          </p:nvPr>
        </p:nvSpPr>
        <p:spPr bwMode="auto">
          <a:xfrm>
            <a:off x="8543925" y="6356350"/>
            <a:ext cx="561975"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A3D8C5F-998F-483E-8CDB-C478ADC39580}" type="slidenum">
              <a:rPr lang="en-US" sz="1200">
                <a:solidFill>
                  <a:srgbClr val="595959"/>
                </a:solidFill>
                <a:latin typeface="Times New Roman" panose="02020603050405020304" pitchFamily="18" charset="0"/>
                <a:cs typeface="Times New Roman" panose="02020603050405020304" pitchFamily="18" charset="0"/>
              </a:rPr>
              <a:pPr eaLnBrk="1" hangingPunct="1"/>
              <a:t>45</a:t>
            </a:fld>
            <a:endParaRPr lang="en-US" sz="1200">
              <a:solidFill>
                <a:srgbClr val="595959"/>
              </a:solidFill>
              <a:latin typeface="Times New Roman" panose="02020603050405020304" pitchFamily="18" charset="0"/>
              <a:cs typeface="Times New Roman" panose="02020603050405020304" pitchFamily="18" charset="0"/>
            </a:endParaRPr>
          </a:p>
        </p:txBody>
      </p:sp>
      <p:sp>
        <p:nvSpPr>
          <p:cNvPr id="31746" name="AutoShape 2"/>
          <p:cNvSpPr>
            <a:spLocks/>
          </p:cNvSpPr>
          <p:nvPr/>
        </p:nvSpPr>
        <p:spPr bwMode="auto">
          <a:xfrm>
            <a:off x="130991" y="44624"/>
            <a:ext cx="8077200" cy="685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r>
              <a:rPr lang="en-US" sz="36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Entity </a:t>
            </a:r>
            <a:r>
              <a:rPr lang="en-US" sz="3600" dirty="0" smtClean="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Encoding: </a:t>
            </a:r>
            <a:r>
              <a:rPr lang="en-US" sz="36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Spelling Decompos</a:t>
            </a:r>
            <a:r>
              <a:rPr lang="en-US" altLang="zh-CN" sz="36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a:t>
            </a:r>
            <a:r>
              <a:rPr lang="en-US" sz="36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tion </a:t>
            </a:r>
          </a:p>
        </p:txBody>
      </p:sp>
      <p:sp>
        <p:nvSpPr>
          <p:cNvPr id="31747" name="TextBox 1"/>
          <p:cNvSpPr txBox="1">
            <a:spLocks noChangeArrowheads="1"/>
          </p:cNvSpPr>
          <p:nvPr/>
        </p:nvSpPr>
        <p:spPr bwMode="auto">
          <a:xfrm>
            <a:off x="2305050" y="1066800"/>
            <a:ext cx="2362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FF0000"/>
                </a:solidFill>
                <a:latin typeface="+mj-ea"/>
                <a:ea typeface="+mj-ea"/>
                <a:cs typeface="Times New Roman" panose="02020603050405020304" pitchFamily="18" charset="0"/>
                <a:sym typeface="Tahoma" pitchFamily="34" charset="0"/>
              </a:rPr>
              <a:t>胡</a:t>
            </a:r>
            <a:r>
              <a:rPr lang="zh-CN" altLang="en-US" sz="2000" dirty="0">
                <a:solidFill>
                  <a:srgbClr val="000000"/>
                </a:solidFill>
                <a:latin typeface="+mj-ea"/>
                <a:ea typeface="+mj-ea"/>
                <a:cs typeface="Times New Roman" panose="02020603050405020304" pitchFamily="18" charset="0"/>
                <a:sym typeface="Tahoma" pitchFamily="34" charset="0"/>
              </a:rPr>
              <a:t>锦涛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zh-CN"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Hu</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Jintao)</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31748" name="TextBox 2"/>
          <p:cNvSpPr txBox="1">
            <a:spLocks noChangeArrowheads="1"/>
          </p:cNvSpPr>
          <p:nvPr/>
        </p:nvSpPr>
        <p:spPr bwMode="auto">
          <a:xfrm>
            <a:off x="2308743" y="2184181"/>
            <a:ext cx="10103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胡</a:t>
            </a:r>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zh-CN"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Hu</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31749" name="TextBox 5"/>
          <p:cNvSpPr txBox="1">
            <a:spLocks noChangeArrowheads="1"/>
          </p:cNvSpPr>
          <p:nvPr/>
        </p:nvSpPr>
        <p:spPr bwMode="auto">
          <a:xfrm>
            <a:off x="5702837" y="1052513"/>
            <a:ext cx="224747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古月</a:t>
            </a:r>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zh-CN" altLang="ja-JP"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G</a:t>
            </a:r>
            <a:r>
              <a:rPr lang="en-US" altLang="zh-CN"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u</a:t>
            </a:r>
            <a:r>
              <a:rPr lang="zh-CN" alt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altLang="zh-CN"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Yue</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31750" name="Straight Arrow Connector 6"/>
          <p:cNvCxnSpPr>
            <a:cxnSpLocks noChangeShapeType="1"/>
          </p:cNvCxnSpPr>
          <p:nvPr/>
        </p:nvCxnSpPr>
        <p:spPr bwMode="auto">
          <a:xfrm>
            <a:off x="2544763" y="1466850"/>
            <a:ext cx="0" cy="685800"/>
          </a:xfrm>
          <a:prstGeom prst="straightConnector1">
            <a:avLst/>
          </a:prstGeom>
          <a:noFill/>
          <a:ln w="25400">
            <a:solidFill>
              <a:schemeClr val="accent1"/>
            </a:solidFill>
            <a:round/>
            <a:headEnd/>
            <a:tailEnd type="triangle" w="med" len="med"/>
          </a:ln>
          <a:extLst>
            <a:ext uri="{909E8E84-426E-40dd-AFC4-6F175D3DCCD1}">
              <a14:hiddenFill xmlns:a14="http://schemas.microsoft.com/office/drawing/2010/main" xmlns="">
                <a:noFill/>
              </a14:hiddenFill>
            </a:ext>
          </a:extLst>
        </p:spPr>
      </p:cxnSp>
      <p:cxnSp>
        <p:nvCxnSpPr>
          <p:cNvPr id="11" name="Straight Arrow Connector 10"/>
          <p:cNvCxnSpPr/>
          <p:nvPr/>
        </p:nvCxnSpPr>
        <p:spPr bwMode="auto">
          <a:xfrm flipV="1">
            <a:off x="6040081" y="1443232"/>
            <a:ext cx="0" cy="450546"/>
          </a:xfrm>
          <a:prstGeom prst="straightConnector1">
            <a:avLst/>
          </a:prstGeom>
          <a:ln w="28575">
            <a:headEnd type="none" w="med" len="med"/>
            <a:tailEnd type="triangle"/>
          </a:ln>
          <a:ex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a:off x="3319106" y="2387745"/>
            <a:ext cx="538870" cy="0"/>
          </a:xfrm>
          <a:prstGeom prst="straightConnector1">
            <a:avLst/>
          </a:prstGeom>
          <a:ln w="28575">
            <a:headEnd type="none" w="med" len="med"/>
            <a:tailEnd type="triangle"/>
          </a:ln>
          <a:extLst/>
        </p:spPr>
        <p:style>
          <a:lnRef idx="1">
            <a:schemeClr val="accent1"/>
          </a:lnRef>
          <a:fillRef idx="0">
            <a:schemeClr val="accent1"/>
          </a:fillRef>
          <a:effectRef idx="0">
            <a:schemeClr val="accent1"/>
          </a:effectRef>
          <a:fontRef idx="minor">
            <a:schemeClr val="tx1"/>
          </a:fontRef>
        </p:style>
      </p:cxnSp>
      <p:sp>
        <p:nvSpPr>
          <p:cNvPr id="31754" name="AutoShape 2"/>
          <p:cNvSpPr>
            <a:spLocks/>
          </p:cNvSpPr>
          <p:nvPr/>
        </p:nvSpPr>
        <p:spPr bwMode="auto">
          <a:xfrm>
            <a:off x="179512" y="4077072"/>
            <a:ext cx="8077200" cy="685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r>
              <a:rPr lang="en-US" sz="3600" dirty="0" smtClean="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Nickname </a:t>
            </a:r>
            <a:r>
              <a:rPr lang="en-US" sz="36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Generation</a:t>
            </a:r>
          </a:p>
        </p:txBody>
      </p:sp>
      <p:sp>
        <p:nvSpPr>
          <p:cNvPr id="31755" name="TextBox 1"/>
          <p:cNvSpPr txBox="1">
            <a:spLocks noChangeArrowheads="1"/>
          </p:cNvSpPr>
          <p:nvPr/>
        </p:nvSpPr>
        <p:spPr bwMode="auto">
          <a:xfrm>
            <a:off x="2528888" y="4899025"/>
            <a:ext cx="1981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杨</a:t>
            </a:r>
            <a:r>
              <a:rPr lang="zh-CN" alt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幂</a:t>
            </a:r>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(Yang </a:t>
            </a:r>
            <a:r>
              <a:rPr lang="en-US" altLang="zh-CN" sz="2000" dirty="0" err="1">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Mi</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31756" name="TextBox 3"/>
          <p:cNvSpPr txBox="1">
            <a:spLocks noChangeArrowheads="1"/>
          </p:cNvSpPr>
          <p:nvPr/>
        </p:nvSpPr>
        <p:spPr bwMode="auto">
          <a:xfrm>
            <a:off x="5129019" y="4899025"/>
            <a:ext cx="1828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幂 幂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zh-CN"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Mimi</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grpSp>
        <p:nvGrpSpPr>
          <p:cNvPr id="31757" name="Group 4"/>
          <p:cNvGrpSpPr>
            <a:grpSpLocks/>
          </p:cNvGrpSpPr>
          <p:nvPr/>
        </p:nvGrpSpPr>
        <p:grpSpPr bwMode="auto">
          <a:xfrm>
            <a:off x="2986088" y="5299075"/>
            <a:ext cx="2514600" cy="361950"/>
            <a:chOff x="2743200" y="2438809"/>
            <a:chExt cx="3200400" cy="304391"/>
          </a:xfrm>
        </p:grpSpPr>
        <p:cxnSp>
          <p:nvCxnSpPr>
            <p:cNvPr id="18" name="Straight Arrow Connector 17"/>
            <p:cNvCxnSpPr/>
            <p:nvPr/>
          </p:nvCxnSpPr>
          <p:spPr bwMode="auto">
            <a:xfrm flipV="1">
              <a:off x="5943600" y="2438809"/>
              <a:ext cx="0" cy="304391"/>
            </a:xfrm>
            <a:prstGeom prst="straightConnector1">
              <a:avLst/>
            </a:prstGeom>
            <a:ln w="28575">
              <a:solidFill>
                <a:schemeClr val="tx2"/>
              </a:solidFill>
              <a:headEnd type="none" w="med" len="med"/>
              <a:tailEnd type="triangle"/>
            </a:ln>
            <a:ex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2743200" y="2438809"/>
              <a:ext cx="0" cy="304391"/>
            </a:xfrm>
            <a:prstGeom prst="straightConnector1">
              <a:avLst/>
            </a:prstGeom>
            <a:ln w="28575">
              <a:solidFill>
                <a:schemeClr val="tx2"/>
              </a:solidFill>
              <a:headEnd type="none" w="med" len="med"/>
              <a:tailEnd type="triangle"/>
            </a:ln>
            <a:ex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2743200" y="2743200"/>
              <a:ext cx="3200400" cy="0"/>
            </a:xfrm>
            <a:prstGeom prst="line">
              <a:avLst/>
            </a:prstGeom>
            <a:ln w="28575">
              <a:solidFill>
                <a:schemeClr val="tx2"/>
              </a:solidFill>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grpSp>
      <p:pic>
        <p:nvPicPr>
          <p:cNvPr id="31758" name="Picture 2" descr="5.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72" y="930592"/>
            <a:ext cx="1774825"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9" name="Picture 6" descr="0.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61858" y="992551"/>
            <a:ext cx="1370211" cy="1826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60" name="TextBox 8"/>
          <p:cNvSpPr txBox="1">
            <a:spLocks noChangeArrowheads="1"/>
          </p:cNvSpPr>
          <p:nvPr/>
        </p:nvSpPr>
        <p:spPr bwMode="auto">
          <a:xfrm>
            <a:off x="244015" y="3657895"/>
            <a:ext cx="77062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285750" indent="-285750" eaLnBrk="1" hangingPunct="1">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Decompose </a:t>
            </a:r>
            <a:r>
              <a:rPr lang="en-US" altLang="zh-CN" sz="1800" dirty="0">
                <a:latin typeface="Times New Roman" panose="02020603050405020304" pitchFamily="18" charset="0"/>
                <a:cs typeface="Times New Roman" panose="02020603050405020304" pitchFamily="18" charset="0"/>
              </a:rPr>
              <a:t>complex</a:t>
            </a:r>
            <a:r>
              <a:rPr lang="zh-CN" altLang="en-US"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character </a:t>
            </a:r>
            <a:r>
              <a:rPr lang="en-US" sz="1800" dirty="0" smtClean="0">
                <a:latin typeface="Times New Roman" panose="02020603050405020304" pitchFamily="18" charset="0"/>
                <a:cs typeface="Times New Roman" panose="02020603050405020304" pitchFamily="18" charset="0"/>
              </a:rPr>
              <a:t>to </a:t>
            </a:r>
            <a:r>
              <a:rPr lang="en-US" sz="1800" dirty="0">
                <a:latin typeface="Times New Roman" panose="02020603050405020304" pitchFamily="18" charset="0"/>
                <a:cs typeface="Times New Roman" panose="02020603050405020304" pitchFamily="18" charset="0"/>
              </a:rPr>
              <a:t>simple </a:t>
            </a:r>
            <a:r>
              <a:rPr lang="en-US" sz="1800" dirty="0" smtClean="0">
                <a:latin typeface="Times New Roman" panose="02020603050405020304" pitchFamily="18" charset="0"/>
                <a:cs typeface="Times New Roman" panose="02020603050405020304" pitchFamily="18" charset="0"/>
              </a:rPr>
              <a:t>radicals; or intentional </a:t>
            </a:r>
            <a:r>
              <a:rPr lang="en-US" sz="1800" dirty="0" err="1" smtClean="0">
                <a:latin typeface="Times New Roman" panose="02020603050405020304" pitchFamily="18" charset="0"/>
                <a:cs typeface="Times New Roman" panose="02020603050405020304" pitchFamily="18" charset="0"/>
              </a:rPr>
              <a:t>mis</a:t>
            </a:r>
            <a:r>
              <a:rPr lang="en-US" sz="1800" dirty="0" smtClean="0">
                <a:latin typeface="Times New Roman" panose="02020603050405020304" pitchFamily="18" charset="0"/>
                <a:cs typeface="Times New Roman" panose="02020603050405020304" pitchFamily="18" charset="0"/>
              </a:rPr>
              <a:t>-spellings </a:t>
            </a:r>
            <a:endParaRPr lang="en-US" sz="1800" dirty="0">
              <a:latin typeface="Times New Roman" panose="02020603050405020304" pitchFamily="18" charset="0"/>
              <a:cs typeface="Times New Roman" panose="02020603050405020304" pitchFamily="18" charset="0"/>
            </a:endParaRPr>
          </a:p>
        </p:txBody>
      </p:sp>
      <p:sp>
        <p:nvSpPr>
          <p:cNvPr id="31761" name="TextBox 9"/>
          <p:cNvSpPr txBox="1">
            <a:spLocks noChangeArrowheads="1"/>
          </p:cNvSpPr>
          <p:nvPr/>
        </p:nvSpPr>
        <p:spPr bwMode="auto">
          <a:xfrm>
            <a:off x="247727" y="5844884"/>
            <a:ext cx="834285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285750" indent="-285750" eaLnBrk="1" hangingPunct="1">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In baby talk, parents give kids lovely nick name </a:t>
            </a:r>
            <a:r>
              <a:rPr lang="en-US" sz="1800" dirty="0">
                <a:latin typeface="Times New Roman" panose="02020603050405020304" pitchFamily="18" charset="0"/>
                <a:cs typeface="Times New Roman" panose="02020603050405020304" pitchFamily="18" charset="0"/>
              </a:rPr>
              <a:t>by </a:t>
            </a:r>
            <a:r>
              <a:rPr lang="en-US" sz="1800" dirty="0" smtClean="0">
                <a:latin typeface="Times New Roman" panose="02020603050405020304" pitchFamily="18" charset="0"/>
                <a:cs typeface="Times New Roman" panose="02020603050405020304" pitchFamily="18" charset="0"/>
              </a:rPr>
              <a:t>repeating </a:t>
            </a:r>
            <a:r>
              <a:rPr lang="en-US" altLang="zh-CN" sz="1800" dirty="0" smtClean="0">
                <a:latin typeface="Times New Roman" panose="02020603050405020304" pitchFamily="18" charset="0"/>
                <a:cs typeface="Times New Roman" panose="02020603050405020304" pitchFamily="18" charset="0"/>
              </a:rPr>
              <a:t>the</a:t>
            </a:r>
            <a:r>
              <a:rPr lang="zh-CN" altLang="en-US" sz="1800" dirty="0" smtClean="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last</a:t>
            </a:r>
            <a:r>
              <a:rPr lang="zh-CN" altLang="en-US"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character </a:t>
            </a:r>
            <a:r>
              <a:rPr lang="en-US" altLang="zh-CN" sz="1800" dirty="0">
                <a:latin typeface="Times New Roman" panose="02020603050405020304" pitchFamily="18" charset="0"/>
                <a:cs typeface="Times New Roman" panose="02020603050405020304" pitchFamily="18" charset="0"/>
              </a:rPr>
              <a:t>of</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the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name</a:t>
            </a:r>
            <a:r>
              <a:rPr lang="en-US" altLang="zh-CN"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3952961" y="1700808"/>
            <a:ext cx="1170385" cy="1316347"/>
            <a:chOff x="3653072" y="1680605"/>
            <a:chExt cx="1170385" cy="1316347"/>
          </a:xfrm>
        </p:grpSpPr>
        <p:sp>
          <p:nvSpPr>
            <p:cNvPr id="23" name="Rectangle 22"/>
            <p:cNvSpPr/>
            <p:nvPr/>
          </p:nvSpPr>
          <p:spPr>
            <a:xfrm>
              <a:off x="3653072" y="1680605"/>
              <a:ext cx="1170385" cy="131634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7" name="Straight Connector 26"/>
            <p:cNvCxnSpPr/>
            <p:nvPr/>
          </p:nvCxnSpPr>
          <p:spPr>
            <a:xfrm>
              <a:off x="3761250" y="180975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294064" y="180975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61250" y="196215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4064" y="196215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61250" y="2120965"/>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94064" y="2120965"/>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750397" y="2276872"/>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283211" y="2276872"/>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761250" y="244992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294064" y="244992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750397" y="260232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83211" y="260232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50397" y="275472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283211" y="2754720"/>
              <a:ext cx="43204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3854560" y="3011803"/>
            <a:ext cx="1770556"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a:t>
            </a:r>
            <a:r>
              <a:rPr lang="en-US" sz="1400" dirty="0" smtClean="0">
                <a:latin typeface="Times New Roman" panose="02020603050405020304" pitchFamily="18" charset="0"/>
                <a:cs typeface="Times New Roman" panose="02020603050405020304" pitchFamily="18" charset="0"/>
              </a:rPr>
              <a:t>haracter radical decomposition table</a:t>
            </a:r>
            <a:endParaRPr lang="en-US" sz="1400" dirty="0">
              <a:latin typeface="Times New Roman" panose="02020603050405020304" pitchFamily="18" charset="0"/>
              <a:cs typeface="Times New Roman" panose="02020603050405020304" pitchFamily="18" charset="0"/>
            </a:endParaRPr>
          </a:p>
        </p:txBody>
      </p:sp>
      <p:sp>
        <p:nvSpPr>
          <p:cNvPr id="50" name="TextBox 2"/>
          <p:cNvSpPr txBox="1">
            <a:spLocks noChangeArrowheads="1"/>
          </p:cNvSpPr>
          <p:nvPr/>
        </p:nvSpPr>
        <p:spPr bwMode="auto">
          <a:xfrm>
            <a:off x="5738395" y="2118575"/>
            <a:ext cx="1219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dirty="0">
                <a:solidFill>
                  <a:schemeClr val="bg1">
                    <a:lumMod val="75000"/>
                  </a:schemeClr>
                </a:solidFill>
                <a:latin typeface="Times New Roman" panose="02020603050405020304" pitchFamily="18" charset="0"/>
                <a:ea typeface="Microsoft YaHei" pitchFamily="34" charset="-122"/>
                <a:cs typeface="Times New Roman" panose="02020603050405020304" pitchFamily="18" charset="0"/>
                <a:sym typeface="Tahoma" pitchFamily="34" charset="0"/>
              </a:rPr>
              <a:t>胡</a:t>
            </a:r>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zh-CN"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Hu</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53" name="Straight Arrow Connector 52"/>
          <p:cNvCxnSpPr/>
          <p:nvPr/>
        </p:nvCxnSpPr>
        <p:spPr bwMode="auto">
          <a:xfrm>
            <a:off x="5183965" y="2384236"/>
            <a:ext cx="538870" cy="0"/>
          </a:xfrm>
          <a:prstGeom prst="straightConnector1">
            <a:avLst/>
          </a:prstGeom>
          <a:ln w="28575">
            <a:headEnd type="none" w="med" len="med"/>
            <a:tailEnd type="triangle"/>
          </a:ln>
          <a:ex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35044" y="2118575"/>
            <a:ext cx="0" cy="656348"/>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28349" y="5353248"/>
            <a:ext cx="161933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r</a:t>
            </a:r>
            <a:r>
              <a:rPr lang="en-US" sz="1400" dirty="0" smtClean="0">
                <a:latin typeface="Times New Roman" panose="02020603050405020304" pitchFamily="18" charset="0"/>
                <a:cs typeface="Times New Roman" panose="02020603050405020304" pitchFamily="18" charset="0"/>
              </a:rPr>
              <a:t>epeat character</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436133"/>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1"/>
          <p:cNvSpPr>
            <a:spLocks noGrp="1"/>
          </p:cNvSpPr>
          <p:nvPr>
            <p:ph type="sldNum" sz="quarter" idx="4294967295"/>
          </p:nvPr>
        </p:nvSpPr>
        <p:spPr bwMode="auto">
          <a:xfrm>
            <a:off x="8543925" y="6356350"/>
            <a:ext cx="561975"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CFCAD7C-EF76-4F1D-B569-DF485244FE7B}" type="slidenum">
              <a:rPr lang="en-US" sz="1200">
                <a:solidFill>
                  <a:srgbClr val="595959"/>
                </a:solidFill>
                <a:latin typeface="Times New Roman" panose="02020603050405020304" pitchFamily="18" charset="0"/>
                <a:cs typeface="Times New Roman" panose="02020603050405020304" pitchFamily="18" charset="0"/>
              </a:rPr>
              <a:pPr eaLnBrk="1" hangingPunct="1"/>
              <a:t>46</a:t>
            </a:fld>
            <a:endParaRPr lang="en-US" sz="1200">
              <a:solidFill>
                <a:srgbClr val="595959"/>
              </a:solidFill>
              <a:latin typeface="Times New Roman" panose="02020603050405020304" pitchFamily="18" charset="0"/>
              <a:cs typeface="Times New Roman" panose="02020603050405020304" pitchFamily="18" charset="0"/>
            </a:endParaRPr>
          </a:p>
        </p:txBody>
      </p:sp>
      <p:sp>
        <p:nvSpPr>
          <p:cNvPr id="32770" name="AutoShape 2"/>
          <p:cNvSpPr>
            <a:spLocks/>
          </p:cNvSpPr>
          <p:nvPr/>
        </p:nvSpPr>
        <p:spPr bwMode="auto">
          <a:xfrm>
            <a:off x="131428" y="30778"/>
            <a:ext cx="9349456" cy="685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r>
              <a:rPr lang="en-US" sz="36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Entity Encoding: Translation &amp; Transliteration</a:t>
            </a:r>
          </a:p>
        </p:txBody>
      </p:sp>
      <p:sp>
        <p:nvSpPr>
          <p:cNvPr id="32771" name="TextBox 2"/>
          <p:cNvSpPr txBox="1">
            <a:spLocks noChangeArrowheads="1"/>
          </p:cNvSpPr>
          <p:nvPr/>
        </p:nvSpPr>
        <p:spPr bwMode="auto">
          <a:xfrm>
            <a:off x="163513" y="1082321"/>
            <a:ext cx="147964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布什</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(Bush)</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32772" name="TextBox 6"/>
          <p:cNvSpPr txBox="1">
            <a:spLocks noChangeArrowheads="1"/>
          </p:cNvSpPr>
          <p:nvPr/>
        </p:nvSpPr>
        <p:spPr bwMode="auto">
          <a:xfrm>
            <a:off x="6851848" y="1082321"/>
            <a:ext cx="1752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灌木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(shrub)</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32773" name="TextBox 5"/>
          <p:cNvSpPr txBox="1">
            <a:spLocks noChangeArrowheads="1"/>
          </p:cNvSpPr>
          <p:nvPr/>
        </p:nvSpPr>
        <p:spPr bwMode="auto">
          <a:xfrm>
            <a:off x="2637235" y="1097402"/>
            <a:ext cx="7826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18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Bush</a:t>
            </a:r>
            <a:endParaRPr lang="en-US" sz="1800" dirty="0">
              <a:solidFill>
                <a:srgbClr val="000000"/>
              </a:solidFill>
              <a:latin typeface="Times New Roman" panose="02020603050405020304" pitchFamily="18" charset="0"/>
              <a:cs typeface="Times New Roman" panose="02020603050405020304" pitchFamily="18" charset="0"/>
              <a:sym typeface="Tahoma" pitchFamily="34" charset="0"/>
            </a:endParaRPr>
          </a:p>
        </p:txBody>
      </p:sp>
      <p:sp>
        <p:nvSpPr>
          <p:cNvPr id="32774" name="TextBox 8"/>
          <p:cNvSpPr txBox="1">
            <a:spLocks noChangeArrowheads="1"/>
          </p:cNvSpPr>
          <p:nvPr/>
        </p:nvSpPr>
        <p:spPr bwMode="auto">
          <a:xfrm>
            <a:off x="4723407" y="1123711"/>
            <a:ext cx="838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180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bush</a:t>
            </a:r>
            <a:endParaRPr lang="en-US" sz="1800">
              <a:solidFill>
                <a:srgbClr val="000000"/>
              </a:solidFill>
              <a:latin typeface="Times New Roman" panose="02020603050405020304" pitchFamily="18" charset="0"/>
              <a:cs typeface="Times New Roman" panose="02020603050405020304" pitchFamily="18" charset="0"/>
              <a:sym typeface="Tahoma" pitchFamily="34" charset="0"/>
            </a:endParaRPr>
          </a:p>
        </p:txBody>
      </p:sp>
      <p:cxnSp>
        <p:nvCxnSpPr>
          <p:cNvPr id="32775" name="Straight Arrow Connector 9"/>
          <p:cNvCxnSpPr>
            <a:cxnSpLocks noChangeShapeType="1"/>
          </p:cNvCxnSpPr>
          <p:nvPr/>
        </p:nvCxnSpPr>
        <p:spPr bwMode="auto">
          <a:xfrm>
            <a:off x="1628541" y="1308654"/>
            <a:ext cx="927235"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cxnSp>
        <p:nvCxnSpPr>
          <p:cNvPr id="32776" name="Straight Arrow Connector 14"/>
          <p:cNvCxnSpPr>
            <a:cxnSpLocks noChangeShapeType="1"/>
          </p:cNvCxnSpPr>
          <p:nvPr/>
        </p:nvCxnSpPr>
        <p:spPr bwMode="auto">
          <a:xfrm>
            <a:off x="3521670" y="1302757"/>
            <a:ext cx="1054100"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cxnSp>
        <p:nvCxnSpPr>
          <p:cNvPr id="32777" name="Straight Arrow Connector 16"/>
          <p:cNvCxnSpPr>
            <a:cxnSpLocks noChangeShapeType="1"/>
          </p:cNvCxnSpPr>
          <p:nvPr/>
        </p:nvCxnSpPr>
        <p:spPr bwMode="auto">
          <a:xfrm>
            <a:off x="5385271" y="1308654"/>
            <a:ext cx="1374304"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32778" name="AutoShape 2"/>
          <p:cNvSpPr>
            <a:spLocks/>
          </p:cNvSpPr>
          <p:nvPr/>
        </p:nvSpPr>
        <p:spPr bwMode="auto">
          <a:xfrm>
            <a:off x="228600" y="3723319"/>
            <a:ext cx="8077200" cy="685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r>
              <a:rPr lang="en-US" sz="3600" dirty="0" smtClean="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Semantic </a:t>
            </a:r>
            <a:r>
              <a:rPr lang="en-US" sz="36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Interpretation</a:t>
            </a:r>
          </a:p>
        </p:txBody>
      </p:sp>
      <p:sp>
        <p:nvSpPr>
          <p:cNvPr id="32779" name="TextBox 2"/>
          <p:cNvSpPr txBox="1">
            <a:spLocks noChangeArrowheads="1"/>
          </p:cNvSpPr>
          <p:nvPr/>
        </p:nvSpPr>
        <p:spPr bwMode="auto">
          <a:xfrm>
            <a:off x="-71963" y="5242062"/>
            <a:ext cx="174563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金</a:t>
            </a:r>
            <a:r>
              <a:rPr lang="zh-CN" alt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日</a:t>
            </a:r>
            <a:r>
              <a:rPr lang="zh-CN" altLang="en-US" sz="2000" dirty="0" smtClean="0">
                <a:solidFill>
                  <a:srgbClr val="0070C0"/>
                </a:solidFill>
                <a:latin typeface="Times New Roman" panose="02020603050405020304" pitchFamily="18" charset="0"/>
                <a:ea typeface="Microsoft YaHei" pitchFamily="34" charset="-122"/>
                <a:cs typeface="Times New Roman" panose="02020603050405020304" pitchFamily="18" charset="0"/>
                <a:sym typeface="Tahoma" pitchFamily="34" charset="0"/>
              </a:rPr>
              <a:t>成</a:t>
            </a:r>
            <a:endParaRPr lang="en-US" altLang="zh-CN" sz="2000" dirty="0" smtClean="0">
              <a:solidFill>
                <a:srgbClr val="0070C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a:p>
            <a:pPr algn="ctr" eaLnBrk="1" hangingPunct="1"/>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ja-JP"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Kim Il-sung)</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32780" name="TextBox 3"/>
          <p:cNvSpPr txBox="1">
            <a:spLocks noChangeArrowheads="1"/>
          </p:cNvSpPr>
          <p:nvPr/>
        </p:nvSpPr>
        <p:spPr bwMode="auto">
          <a:xfrm>
            <a:off x="6524646" y="4662396"/>
            <a:ext cx="22098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金</a:t>
            </a:r>
            <a:r>
              <a:rPr lang="zh-CN" altLang="en-US"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太阳</a:t>
            </a:r>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ja-JP"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Kim </a:t>
            </a:r>
            <a:r>
              <a:rPr lang="en-US" altLang="ja-JP" sz="2000"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Sun</a:t>
            </a:r>
            <a:r>
              <a:rPr lang="en-US" altLang="ja-JP"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32781" name="TextBox 4"/>
          <p:cNvSpPr txBox="1">
            <a:spLocks noChangeArrowheads="1"/>
          </p:cNvSpPr>
          <p:nvPr/>
        </p:nvSpPr>
        <p:spPr bwMode="auto">
          <a:xfrm>
            <a:off x="6533977" y="5296498"/>
            <a:ext cx="2754312"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金</a:t>
            </a:r>
            <a:r>
              <a:rPr lang="zh-CN" altLang="en-US" sz="2000" dirty="0">
                <a:solidFill>
                  <a:srgbClr val="0070C0"/>
                </a:solidFill>
                <a:latin typeface="Times New Roman" panose="02020603050405020304" pitchFamily="18" charset="0"/>
                <a:ea typeface="Microsoft YaHei" pitchFamily="34" charset="-122"/>
                <a:cs typeface="Times New Roman" panose="02020603050405020304" pitchFamily="18" charset="0"/>
                <a:sym typeface="Tahoma" pitchFamily="34" charset="0"/>
              </a:rPr>
              <a:t>成功</a:t>
            </a:r>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ja-JP"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Kim </a:t>
            </a:r>
            <a:r>
              <a:rPr lang="en-US" altLang="ja-JP" sz="2000" dirty="0">
                <a:solidFill>
                  <a:srgbClr val="0070C0"/>
                </a:solidFill>
                <a:latin typeface="Times New Roman" panose="02020603050405020304" pitchFamily="18" charset="0"/>
                <a:ea typeface="Microsoft YaHei" pitchFamily="34" charset="-122"/>
                <a:cs typeface="Times New Roman" panose="02020603050405020304" pitchFamily="18" charset="0"/>
                <a:sym typeface="Tahoma" pitchFamily="34" charset="0"/>
              </a:rPr>
              <a:t>Success</a:t>
            </a:r>
            <a:r>
              <a:rPr lang="en-US" altLang="ja-JP"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pic>
        <p:nvPicPr>
          <p:cNvPr id="32784" name="Picture 1" descr="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118" y="1621486"/>
            <a:ext cx="1385923" cy="1793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5" name="Picture 2" descr="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1967" y="1552999"/>
            <a:ext cx="2309793" cy="153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6" name="Picture 18" descr="3.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177" y="3089699"/>
            <a:ext cx="1716235" cy="1285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7" name="TextBox 4"/>
          <p:cNvSpPr txBox="1">
            <a:spLocks noChangeArrowheads="1"/>
          </p:cNvSpPr>
          <p:nvPr/>
        </p:nvSpPr>
        <p:spPr bwMode="auto">
          <a:xfrm>
            <a:off x="511558" y="6383069"/>
            <a:ext cx="82228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285750" indent="-285750" eaLnBrk="1" hangingPunct="1">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Interpret</a:t>
            </a:r>
            <a:r>
              <a:rPr lang="zh-CN" altLang="en-US" sz="1800" dirty="0">
                <a:latin typeface="Times New Roman" panose="02020603050405020304" pitchFamily="18" charset="0"/>
                <a:cs typeface="Times New Roman" panose="02020603050405020304" pitchFamily="18" charset="0"/>
              </a:rPr>
              <a:t>e </a:t>
            </a:r>
            <a:r>
              <a:rPr lang="en-US" altLang="zh-CN" sz="1800" dirty="0">
                <a:latin typeface="Times New Roman" panose="02020603050405020304" pitchFamily="18" charset="0"/>
                <a:cs typeface="Times New Roman" panose="02020603050405020304" pitchFamily="18" charset="0"/>
              </a:rPr>
              <a:t>one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character</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of</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the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entity</a:t>
            </a:r>
            <a:r>
              <a:rPr lang="zh-CN" altLang="en-US" sz="1800" dirty="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name based on Xinhua character dictionary.</a:t>
            </a:r>
            <a:endParaRPr lang="en-US" sz="1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16570" y="774674"/>
            <a:ext cx="1283222" cy="523220"/>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Translated to English</a:t>
            </a:r>
            <a:endParaRPr lang="en-US" sz="1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292080" y="764704"/>
            <a:ext cx="1478981" cy="523220"/>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Translated back to Chinese</a:t>
            </a:r>
            <a:endParaRPr lang="en-US" sz="1400" dirty="0">
              <a:latin typeface="Times New Roman" panose="02020603050405020304" pitchFamily="18" charset="0"/>
              <a:cs typeface="Times New Roman" panose="02020603050405020304" pitchFamily="18" charset="0"/>
            </a:endParaRPr>
          </a:p>
        </p:txBody>
      </p:sp>
      <p:cxnSp>
        <p:nvCxnSpPr>
          <p:cNvPr id="3" name="Elbow Connector 2"/>
          <p:cNvCxnSpPr/>
          <p:nvPr/>
        </p:nvCxnSpPr>
        <p:spPr>
          <a:xfrm rot="5400000" flipH="1" flipV="1">
            <a:off x="1167209" y="4441870"/>
            <a:ext cx="444910" cy="1177619"/>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331640" y="5456296"/>
            <a:ext cx="646832"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78474" y="4623558"/>
            <a:ext cx="415498" cy="369332"/>
          </a:xfrm>
          <a:prstGeom prst="rect">
            <a:avLst/>
          </a:prstGeom>
          <a:noFill/>
        </p:spPr>
        <p:txBody>
          <a:bodyPr wrap="none" rtlCol="0">
            <a:spAutoFit/>
          </a:bodyPr>
          <a:lstStyle/>
          <a:p>
            <a:r>
              <a:rPr lang="zh-CN" altLang="en-US"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日</a:t>
            </a:r>
            <a:endParaRPr lang="en-US"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978472" y="5273355"/>
            <a:ext cx="415498" cy="369332"/>
          </a:xfrm>
          <a:prstGeom prst="rect">
            <a:avLst/>
          </a:prstGeom>
          <a:noFill/>
        </p:spPr>
        <p:txBody>
          <a:bodyPr wrap="none" rtlCol="0">
            <a:spAutoFit/>
          </a:bodyPr>
          <a:lstStyle/>
          <a:p>
            <a:pPr algn="ctr" eaLnBrk="1" hangingPunct="1"/>
            <a:r>
              <a:rPr lang="zh-CN" altLang="en-US" dirty="0">
                <a:solidFill>
                  <a:srgbClr val="0070C0"/>
                </a:solidFill>
                <a:latin typeface="Times New Roman" panose="02020603050405020304" pitchFamily="18" charset="0"/>
                <a:ea typeface="Microsoft YaHei" pitchFamily="34" charset="-122"/>
                <a:cs typeface="Times New Roman" panose="02020603050405020304" pitchFamily="18" charset="0"/>
                <a:sym typeface="Tahoma" pitchFamily="34" charset="0"/>
              </a:rPr>
              <a:t>成</a:t>
            </a:r>
            <a:endParaRPr lang="en-US" altLang="zh-CN" dirty="0">
              <a:solidFill>
                <a:srgbClr val="0070C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grpSp>
        <p:nvGrpSpPr>
          <p:cNvPr id="30" name="Group 29"/>
          <p:cNvGrpSpPr/>
          <p:nvPr/>
        </p:nvGrpSpPr>
        <p:grpSpPr>
          <a:xfrm>
            <a:off x="3020865" y="4572985"/>
            <a:ext cx="1009298" cy="1316347"/>
            <a:chOff x="3653072" y="1680605"/>
            <a:chExt cx="1170385" cy="1316347"/>
          </a:xfrm>
        </p:grpSpPr>
        <p:sp>
          <p:nvSpPr>
            <p:cNvPr id="32" name="Rectangle 31"/>
            <p:cNvSpPr/>
            <p:nvPr/>
          </p:nvSpPr>
          <p:spPr>
            <a:xfrm>
              <a:off x="3653072" y="1680605"/>
              <a:ext cx="1170385" cy="1316347"/>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33" name="Straight Connector 32"/>
            <p:cNvCxnSpPr/>
            <p:nvPr/>
          </p:nvCxnSpPr>
          <p:spPr>
            <a:xfrm>
              <a:off x="3761250" y="180975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94064" y="180975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761250" y="196215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294064" y="196215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761250" y="2120965"/>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294064" y="2120965"/>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750397" y="2276872"/>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83211" y="2276872"/>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61250" y="244992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294064" y="244992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750397" y="260232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83211" y="260232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750397" y="275472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83211" y="2754720"/>
              <a:ext cx="4320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2779316" y="5914766"/>
            <a:ext cx="1774676" cy="523220"/>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Chinese character dictionary</a:t>
            </a:r>
            <a:endParaRPr lang="en-US" sz="1400" dirty="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2321744" y="4808224"/>
            <a:ext cx="60136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355999" y="5476309"/>
            <a:ext cx="60136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121944" y="4808224"/>
            <a:ext cx="60136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4121944" y="5476309"/>
            <a:ext cx="60136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96044" y="4641770"/>
            <a:ext cx="1120820" cy="369332"/>
          </a:xfrm>
          <a:prstGeom prst="rect">
            <a:avLst/>
          </a:prstGeom>
          <a:noFill/>
        </p:spPr>
        <p:txBody>
          <a:bodyPr wrap="none" rtlCol="0">
            <a:spAutoFit/>
          </a:bodyPr>
          <a:lstStyle/>
          <a:p>
            <a:r>
              <a:rPr lang="zh-CN" altLang="en-US" dirty="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太</a:t>
            </a:r>
            <a:r>
              <a:rPr lang="zh-CN" altLang="en-US" dirty="0" smtClean="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阳</a:t>
            </a:r>
            <a:r>
              <a:rPr lang="en-US" altLang="zh-CN" dirty="0" smtClean="0">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zh-CN" dirty="0" smtClean="0">
                <a:solidFill>
                  <a:srgbClr val="FF0000"/>
                </a:solidFill>
                <a:latin typeface="Times New Roman" panose="02020603050405020304" pitchFamily="18" charset="0"/>
                <a:ea typeface="Microsoft YaHei" pitchFamily="34" charset="-122"/>
                <a:cs typeface="Times New Roman" panose="02020603050405020304" pitchFamily="18" charset="0"/>
                <a:sym typeface="Tahoma" pitchFamily="34" charset="0"/>
              </a:rPr>
              <a:t>sun</a:t>
            </a:r>
            <a:r>
              <a:rPr lang="en-US" altLang="zh-CN" dirty="0" smtClean="0">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dirty="0">
              <a:latin typeface="Times New Roman" panose="02020603050405020304" pitchFamily="18" charset="0"/>
              <a:cs typeface="Times New Roman" panose="02020603050405020304" pitchFamily="18" charset="0"/>
            </a:endParaRPr>
          </a:p>
        </p:txBody>
      </p:sp>
      <p:sp>
        <p:nvSpPr>
          <p:cNvPr id="53" name="TextBox 52"/>
          <p:cNvSpPr txBox="1"/>
          <p:nvPr/>
        </p:nvSpPr>
        <p:spPr>
          <a:xfrm>
            <a:off x="4694238" y="5302988"/>
            <a:ext cx="1492716" cy="369332"/>
          </a:xfrm>
          <a:prstGeom prst="rect">
            <a:avLst/>
          </a:prstGeom>
          <a:noFill/>
        </p:spPr>
        <p:txBody>
          <a:bodyPr wrap="none" rtlCol="0">
            <a:spAutoFit/>
          </a:bodyPr>
          <a:lstStyle/>
          <a:p>
            <a:r>
              <a:rPr lang="zh-CN" altLang="en-US" dirty="0">
                <a:solidFill>
                  <a:srgbClr val="0070C0"/>
                </a:solidFill>
                <a:latin typeface="Times New Roman" panose="02020603050405020304" pitchFamily="18" charset="0"/>
                <a:ea typeface="Microsoft YaHei" pitchFamily="34" charset="-122"/>
                <a:cs typeface="Times New Roman" panose="02020603050405020304" pitchFamily="18" charset="0"/>
                <a:sym typeface="Tahoma" pitchFamily="34" charset="0"/>
              </a:rPr>
              <a:t>成功</a:t>
            </a:r>
            <a:r>
              <a:rPr lang="en-US" altLang="zh-CN" dirty="0" smtClean="0">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altLang="zh-CN" dirty="0" smtClean="0">
                <a:solidFill>
                  <a:srgbClr val="0070C0"/>
                </a:solidFill>
                <a:latin typeface="Times New Roman" panose="02020603050405020304" pitchFamily="18" charset="0"/>
                <a:ea typeface="Microsoft YaHei" pitchFamily="34" charset="-122"/>
                <a:cs typeface="Times New Roman" panose="02020603050405020304" pitchFamily="18" charset="0"/>
                <a:sym typeface="Tahoma" pitchFamily="34" charset="0"/>
              </a:rPr>
              <a:t>s</a:t>
            </a:r>
            <a:r>
              <a:rPr lang="en-US" altLang="ja-JP" dirty="0" smtClean="0">
                <a:solidFill>
                  <a:srgbClr val="0070C0"/>
                </a:solidFill>
                <a:latin typeface="Times New Roman" panose="02020603050405020304" pitchFamily="18" charset="0"/>
                <a:ea typeface="Microsoft YaHei" pitchFamily="34" charset="-122"/>
                <a:cs typeface="Times New Roman" panose="02020603050405020304" pitchFamily="18" charset="0"/>
                <a:sym typeface="Tahoma" pitchFamily="34" charset="0"/>
              </a:rPr>
              <a:t>uccess</a:t>
            </a:r>
            <a:r>
              <a:rPr lang="en-US" altLang="zh-CN" dirty="0" smtClean="0">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dirty="0">
              <a:latin typeface="Times New Roman" panose="02020603050405020304" pitchFamily="18" charset="0"/>
              <a:cs typeface="Times New Roman" panose="02020603050405020304" pitchFamily="18" charset="0"/>
            </a:endParaRPr>
          </a:p>
        </p:txBody>
      </p:sp>
      <p:cxnSp>
        <p:nvCxnSpPr>
          <p:cNvPr id="54" name="Straight Arrow Connector 53"/>
          <p:cNvCxnSpPr/>
          <p:nvPr/>
        </p:nvCxnSpPr>
        <p:spPr>
          <a:xfrm>
            <a:off x="5923278" y="4835493"/>
            <a:ext cx="60136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3" idx="3"/>
          </p:cNvCxnSpPr>
          <p:nvPr/>
        </p:nvCxnSpPr>
        <p:spPr>
          <a:xfrm>
            <a:off x="6186954" y="5487654"/>
            <a:ext cx="377087" cy="704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906276"/>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1"/>
          <p:cNvSpPr>
            <a:spLocks noGrp="1"/>
          </p:cNvSpPr>
          <p:nvPr>
            <p:ph type="sldNum" sz="quarter" idx="4294967295"/>
          </p:nvPr>
        </p:nvSpPr>
        <p:spPr bwMode="auto">
          <a:xfrm>
            <a:off x="8543925" y="6356350"/>
            <a:ext cx="561975"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4DA94BA-155E-4D49-B894-9C0B8670227D}" type="slidenum">
              <a:rPr lang="en-US" sz="1200">
                <a:solidFill>
                  <a:srgbClr val="595959"/>
                </a:solidFill>
                <a:latin typeface="Times New Roman" panose="02020603050405020304" pitchFamily="18" charset="0"/>
                <a:cs typeface="Times New Roman" panose="02020603050405020304" pitchFamily="18" charset="0"/>
              </a:rPr>
              <a:pPr eaLnBrk="1" hangingPunct="1"/>
              <a:t>47</a:t>
            </a:fld>
            <a:endParaRPr lang="en-US" sz="1200">
              <a:solidFill>
                <a:srgbClr val="595959"/>
              </a:solidFill>
              <a:latin typeface="Times New Roman" panose="02020603050405020304" pitchFamily="18" charset="0"/>
              <a:cs typeface="Times New Roman" panose="02020603050405020304" pitchFamily="18" charset="0"/>
            </a:endParaRPr>
          </a:p>
        </p:txBody>
      </p:sp>
      <p:sp>
        <p:nvSpPr>
          <p:cNvPr id="34818" name="AutoShape 2"/>
          <p:cNvSpPr>
            <a:spLocks/>
          </p:cNvSpPr>
          <p:nvPr/>
        </p:nvSpPr>
        <p:spPr bwMode="auto">
          <a:xfrm>
            <a:off x="163513" y="44624"/>
            <a:ext cx="8467140" cy="685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r>
              <a:rPr lang="en-US" sz="32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Entity Encoding</a:t>
            </a:r>
            <a:r>
              <a:rPr lang="en-US" altLang="zh-CN" sz="3400" dirty="0" smtClean="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zh-CN" sz="34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Characteristics Modeling</a:t>
            </a:r>
            <a:endParaRPr lang="en-US" sz="3400"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34819" name="TextBox 1"/>
          <p:cNvSpPr txBox="1">
            <a:spLocks noChangeArrowheads="1"/>
          </p:cNvSpPr>
          <p:nvPr/>
        </p:nvSpPr>
        <p:spPr bwMode="auto">
          <a:xfrm>
            <a:off x="5363143" y="2666773"/>
            <a:ext cx="274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金正恩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Kim Jong-un)</a:t>
            </a:r>
          </a:p>
        </p:txBody>
      </p:sp>
      <p:sp>
        <p:nvSpPr>
          <p:cNvPr id="34820" name="TextBox 3"/>
          <p:cNvSpPr txBox="1">
            <a:spLocks noChangeArrowheads="1"/>
          </p:cNvSpPr>
          <p:nvPr/>
        </p:nvSpPr>
        <p:spPr bwMode="auto">
          <a:xfrm>
            <a:off x="5379147" y="3051494"/>
            <a:ext cx="2590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金胖子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r>
              <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Kim Fat)</a:t>
            </a:r>
          </a:p>
        </p:txBody>
      </p:sp>
      <p:pic>
        <p:nvPicPr>
          <p:cNvPr id="348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8879" y="858452"/>
            <a:ext cx="2906424" cy="1798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822" name="Straight Arrow Connector 5"/>
          <p:cNvCxnSpPr>
            <a:cxnSpLocks noChangeShapeType="1"/>
          </p:cNvCxnSpPr>
          <p:nvPr/>
        </p:nvCxnSpPr>
        <p:spPr bwMode="auto">
          <a:xfrm>
            <a:off x="7731177" y="2867481"/>
            <a:ext cx="439334"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128" y="1182008"/>
            <a:ext cx="2151365" cy="1475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
          <p:cNvSpPr txBox="1">
            <a:spLocks noChangeArrowheads="1"/>
          </p:cNvSpPr>
          <p:nvPr/>
        </p:nvSpPr>
        <p:spPr bwMode="auto">
          <a:xfrm>
            <a:off x="567627" y="2683468"/>
            <a:ext cx="2743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姚明 </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(Yao Ming</a:t>
            </a:r>
            <a:r>
              <a:rPr 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5" name="TextBox 4"/>
          <p:cNvSpPr txBox="1"/>
          <p:nvPr/>
        </p:nvSpPr>
        <p:spPr>
          <a:xfrm>
            <a:off x="562224" y="3024501"/>
            <a:ext cx="2306751" cy="400110"/>
          </a:xfrm>
          <a:prstGeom prst="rect">
            <a:avLst/>
          </a:prstGeom>
          <a:noFill/>
        </p:spPr>
        <p:txBody>
          <a:bodyPr wrap="square" rtlCol="0">
            <a:spAutoFit/>
          </a:bodyPr>
          <a:lstStyle/>
          <a:p>
            <a:r>
              <a:rPr lang="zh-CN" altLang="en-US" sz="2000" dirty="0">
                <a:solidFill>
                  <a:srgbClr val="000000"/>
                </a:solidFill>
                <a:latin typeface="Times New Roman" panose="02020603050405020304" pitchFamily="18" charset="0"/>
                <a:ea typeface="Microsoft YaHei" pitchFamily="34" charset="-122"/>
                <a:cs typeface="Times New Roman" panose="02020603050405020304" pitchFamily="18" charset="0"/>
              </a:rPr>
              <a:t>姚奇才 </a:t>
            </a:r>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rPr>
              <a:t>(Yao Wizard)</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endParaRPr>
          </a:p>
        </p:txBody>
      </p:sp>
      <p:pic>
        <p:nvPicPr>
          <p:cNvPr id="24"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3847" y="4306829"/>
            <a:ext cx="1142252" cy="1142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0827" y="4252389"/>
            <a:ext cx="1120286" cy="1142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Rectangle 4"/>
          <p:cNvSpPr>
            <a:spLocks noChangeArrowheads="1"/>
          </p:cNvSpPr>
          <p:nvPr/>
        </p:nvSpPr>
        <p:spPr bwMode="auto">
          <a:xfrm>
            <a:off x="4539768" y="4567867"/>
            <a:ext cx="4572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r>
              <a:rPr lang="en-US" altLang="zh-CN" sz="3600" dirty="0">
                <a:solidFill>
                  <a:schemeClr val="tx2"/>
                </a:solidFill>
                <a:latin typeface="Times New Roman" panose="02020603050405020304" pitchFamily="18" charset="0"/>
                <a:ea typeface="宋体" charset="0"/>
                <a:cs typeface="Times New Roman" panose="02020603050405020304" pitchFamily="18" charset="0"/>
              </a:rPr>
              <a:t>=</a:t>
            </a:r>
          </a:p>
        </p:txBody>
      </p:sp>
      <p:sp>
        <p:nvSpPr>
          <p:cNvPr id="28" name="TextBox 1"/>
          <p:cNvSpPr txBox="1">
            <a:spLocks noChangeArrowheads="1"/>
          </p:cNvSpPr>
          <p:nvPr/>
        </p:nvSpPr>
        <p:spPr bwMode="auto">
          <a:xfrm>
            <a:off x="2727081" y="5495269"/>
            <a:ext cx="2743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杨幂 </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(Yang </a:t>
            </a:r>
            <a:r>
              <a:rPr lang="en-US" altLang="zh-CN" sz="2000" dirty="0" err="1"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Mi</a:t>
            </a:r>
            <a:r>
              <a:rPr 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29" name="Straight Arrow Connector 5"/>
          <p:cNvCxnSpPr>
            <a:cxnSpLocks noChangeShapeType="1"/>
          </p:cNvCxnSpPr>
          <p:nvPr/>
        </p:nvCxnSpPr>
        <p:spPr bwMode="auto">
          <a:xfrm>
            <a:off x="4539768" y="5695324"/>
            <a:ext cx="439334"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cxnSp>
        <p:nvCxnSpPr>
          <p:cNvPr id="30" name="Straight Arrow Connector 5"/>
          <p:cNvCxnSpPr>
            <a:cxnSpLocks noChangeShapeType="1"/>
          </p:cNvCxnSpPr>
          <p:nvPr/>
        </p:nvCxnSpPr>
        <p:spPr bwMode="auto">
          <a:xfrm>
            <a:off x="2509851" y="2883523"/>
            <a:ext cx="439334" cy="0"/>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31" name="TextBox 1"/>
          <p:cNvSpPr txBox="1">
            <a:spLocks noChangeArrowheads="1"/>
          </p:cNvSpPr>
          <p:nvPr/>
        </p:nvSpPr>
        <p:spPr bwMode="auto">
          <a:xfrm>
            <a:off x="5054146" y="5512159"/>
            <a:ext cx="384922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嫩牛五方 </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(Tender Beef Pentagon</a:t>
            </a:r>
            <a:r>
              <a:rPr 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Tree>
    <p:extLst>
      <p:ext uri="{BB962C8B-B14F-4D97-AF65-F5344CB8AC3E}">
        <p14:creationId xmlns:p14="http://schemas.microsoft.com/office/powerpoint/2010/main" val="2548637259"/>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4114800" y="6453336"/>
            <a:ext cx="914400" cy="228600"/>
          </a:xfrm>
          <a:prstGeom prst="rect">
            <a:avLst/>
          </a:prstGeom>
        </p:spPr>
        <p:txBody>
          <a:bodyPr/>
          <a:lstStyle/>
          <a:p>
            <a:pPr>
              <a:defRPr/>
            </a:pPr>
            <a:fld id="{949EA72D-AFDA-4341-B72A-4A95FB1F0E84}" type="slidenum">
              <a:rPr lang="en-US" altLang="zh-TW" smtClean="0">
                <a:solidFill>
                  <a:prstClr val="black"/>
                </a:solidFill>
              </a:rPr>
              <a:pPr>
                <a:defRPr/>
              </a:pPr>
              <a:t>48</a:t>
            </a:fld>
            <a:endParaRPr lang="en-US" altLang="zh-TW" dirty="0">
              <a:solidFill>
                <a:prstClr val="black"/>
              </a:solidFill>
            </a:endParaRPr>
          </a:p>
        </p:txBody>
      </p:sp>
      <p:sp>
        <p:nvSpPr>
          <p:cNvPr id="3" name="Title 2"/>
          <p:cNvSpPr>
            <a:spLocks noGrp="1"/>
          </p:cNvSpPr>
          <p:nvPr>
            <p:ph type="title"/>
          </p:nvPr>
        </p:nvSpPr>
        <p:spPr>
          <a:xfrm>
            <a:off x="755341" y="2304143"/>
            <a:ext cx="8761722" cy="980728"/>
          </a:xfrm>
        </p:spPr>
        <p:txBody>
          <a:bodyPr/>
          <a:lstStyle/>
          <a:p>
            <a:r>
              <a:rPr lang="en-US" dirty="0" smtClean="0"/>
              <a:t>System Decoding</a:t>
            </a:r>
            <a:endParaRPr lang="en-US" dirty="0"/>
          </a:p>
        </p:txBody>
      </p:sp>
    </p:spTree>
    <p:extLst>
      <p:ext uri="{BB962C8B-B14F-4D97-AF65-F5344CB8AC3E}">
        <p14:creationId xmlns:p14="http://schemas.microsoft.com/office/powerpoint/2010/main" val="19592250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49</a:t>
            </a:fld>
            <a:endParaRPr lang="en-US" altLang="zh-TW" dirty="0">
              <a:solidFill>
                <a:prstClr val="black"/>
              </a:solidFill>
            </a:endParaRPr>
          </a:p>
        </p:txBody>
      </p:sp>
      <p:sp>
        <p:nvSpPr>
          <p:cNvPr id="3" name="Title 2"/>
          <p:cNvSpPr>
            <a:spLocks noGrp="1"/>
          </p:cNvSpPr>
          <p:nvPr>
            <p:ph type="title"/>
          </p:nvPr>
        </p:nvSpPr>
        <p:spPr>
          <a:xfrm>
            <a:off x="247341" y="0"/>
            <a:ext cx="8761722" cy="980728"/>
          </a:xfrm>
        </p:spPr>
        <p:txBody>
          <a:bodyPr/>
          <a:lstStyle/>
          <a:p>
            <a:r>
              <a:rPr lang="en-US" dirty="0" smtClean="0"/>
              <a:t>System Decoding</a:t>
            </a:r>
            <a:endParaRPr lang="en-US" dirty="0"/>
          </a:p>
        </p:txBody>
      </p:sp>
      <p:sp>
        <p:nvSpPr>
          <p:cNvPr id="4" name="Content Placeholder 3"/>
          <p:cNvSpPr>
            <a:spLocks noGrp="1"/>
          </p:cNvSpPr>
          <p:nvPr>
            <p:ph idx="1"/>
          </p:nvPr>
        </p:nvSpPr>
        <p:spPr>
          <a:xfrm>
            <a:off x="247340" y="980728"/>
            <a:ext cx="8896660" cy="5001419"/>
          </a:xfrm>
        </p:spPr>
        <p:txBody>
          <a:bodyPr/>
          <a:lstStyle/>
          <a:p>
            <a:r>
              <a:rPr lang="en-US" sz="1800" dirty="0" smtClean="0"/>
              <a:t>Detect </a:t>
            </a:r>
            <a:r>
              <a:rPr lang="en-US" sz="1800" dirty="0"/>
              <a:t>word obfuscation in </a:t>
            </a:r>
            <a:r>
              <a:rPr lang="en-US" sz="1800" dirty="0" smtClean="0"/>
              <a:t>adversarial communication </a:t>
            </a:r>
            <a:r>
              <a:rPr lang="en-US" sz="1800" dirty="0"/>
              <a:t>(</a:t>
            </a:r>
            <a:r>
              <a:rPr lang="en-US" sz="1800" dirty="0" err="1"/>
              <a:t>Roussinov</a:t>
            </a:r>
            <a:r>
              <a:rPr lang="en-US" sz="1800" dirty="0"/>
              <a:t> et al., 2007; Fong et al., 2008; Jabbari et al., 2008; </a:t>
            </a:r>
            <a:r>
              <a:rPr lang="en-US" sz="1800" dirty="0" err="1"/>
              <a:t>Deshmukh</a:t>
            </a:r>
            <a:r>
              <a:rPr lang="en-US" sz="1800" dirty="0"/>
              <a:t> et al., 2014</a:t>
            </a:r>
            <a:r>
              <a:rPr lang="en-US" sz="1800" dirty="0" smtClean="0"/>
              <a:t>; </a:t>
            </a:r>
            <a:r>
              <a:rPr lang="en-US" sz="1800" dirty="0" err="1" smtClean="0"/>
              <a:t>Agarwal</a:t>
            </a:r>
            <a:r>
              <a:rPr lang="en-US" sz="1800" dirty="0" smtClean="0"/>
              <a:t> </a:t>
            </a:r>
            <a:r>
              <a:rPr lang="en-US" sz="1800" dirty="0"/>
              <a:t>and </a:t>
            </a:r>
            <a:r>
              <a:rPr lang="en-US" sz="1800" dirty="0" err="1"/>
              <a:t>Sureka</a:t>
            </a:r>
            <a:r>
              <a:rPr lang="en-US" sz="1800" dirty="0"/>
              <a:t>, 2015) using existing commonsense k</a:t>
            </a:r>
            <a:r>
              <a:rPr lang="en-US" sz="1800" dirty="0" smtClean="0"/>
              <a:t>nowledge bases </a:t>
            </a:r>
            <a:r>
              <a:rPr lang="en-US" sz="1800" dirty="0"/>
              <a:t>such as </a:t>
            </a:r>
            <a:r>
              <a:rPr lang="en-US" sz="1800" dirty="0" err="1"/>
              <a:t>ConceptNet</a:t>
            </a:r>
            <a:r>
              <a:rPr lang="en-US" sz="1800" dirty="0"/>
              <a:t> (Agarwal and </a:t>
            </a:r>
            <a:r>
              <a:rPr lang="en-US" sz="1800" dirty="0" err="1"/>
              <a:t>Sureka</a:t>
            </a:r>
            <a:r>
              <a:rPr lang="en-US" sz="1800" dirty="0" smtClean="0"/>
              <a:t>, </a:t>
            </a:r>
            <a:r>
              <a:rPr lang="is-IS" sz="1800" dirty="0" smtClean="0"/>
              <a:t>2015)</a:t>
            </a:r>
          </a:p>
          <a:p>
            <a:r>
              <a:rPr lang="en-US" altLang="zh-CN" sz="1800" dirty="0">
                <a:sym typeface="Helvetica" charset="0"/>
              </a:rPr>
              <a:t>Entity </a:t>
            </a:r>
            <a:r>
              <a:rPr lang="en-US" altLang="zh-CN" sz="1800" dirty="0" smtClean="0">
                <a:sym typeface="Helvetica" charset="0"/>
              </a:rPr>
              <a:t>Decoding based on distributional semantics (</a:t>
            </a:r>
            <a:r>
              <a:rPr lang="en-US" altLang="zh-CN" sz="1800" dirty="0">
                <a:sym typeface="Helvetica" charset="0"/>
              </a:rPr>
              <a:t>Zhang et al., 2015)</a:t>
            </a:r>
            <a:endParaRPr lang="en-US" sz="1800" dirty="0">
              <a:sym typeface="Helvetica" charset="0"/>
            </a:endParaRPr>
          </a:p>
          <a:p>
            <a:endParaRPr lang="is-IS" dirty="0" smtClean="0"/>
          </a:p>
          <a:p>
            <a:endParaRPr lang="is-IS" dirty="0"/>
          </a:p>
          <a:p>
            <a:endParaRPr lang="en-US" dirty="0"/>
          </a:p>
          <a:p>
            <a:endParaRPr lang="en-US"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91" y="2312238"/>
            <a:ext cx="8202677" cy="4141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40443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Pre-defined Ontologies</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5</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410173" y="1329710"/>
            <a:ext cx="6797202" cy="5082592"/>
          </a:xfrm>
          <a:prstGeom prst="rect">
            <a:avLst/>
          </a:prstGeom>
        </p:spPr>
      </p:pic>
    </p:spTree>
    <p:extLst>
      <p:ext uri="{BB962C8B-B14F-4D97-AF65-F5344CB8AC3E}">
        <p14:creationId xmlns:p14="http://schemas.microsoft.com/office/powerpoint/2010/main" val="168504863"/>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6553200" y="6356359"/>
            <a:ext cx="2133600" cy="365125"/>
          </a:xfrm>
          <a:prstGeom prst="rect">
            <a:avLst/>
          </a:prstGeom>
        </p:spPr>
        <p:txBody>
          <a:bodyPr/>
          <a:lstStyle/>
          <a:p>
            <a:pPr>
              <a:defRPr/>
            </a:pPr>
            <a:fld id="{04510DCB-6ADA-42B8-858F-D03CE6AB9ABF}" type="slidenum">
              <a:rPr lang="en-US">
                <a:solidFill>
                  <a:prstClr val="black">
                    <a:tint val="75000"/>
                  </a:prstClr>
                </a:solidFill>
              </a:rPr>
              <a:pPr>
                <a:defRPr/>
              </a:pPr>
              <a:t>50</a:t>
            </a:fld>
            <a:endParaRPr lang="en-US">
              <a:solidFill>
                <a:prstClr val="black">
                  <a:tint val="75000"/>
                </a:prstClr>
              </a:solidFill>
            </a:endParaRPr>
          </a:p>
        </p:txBody>
      </p:sp>
      <p:sp>
        <p:nvSpPr>
          <p:cNvPr id="50179" name="Rectangle 2"/>
          <p:cNvSpPr>
            <a:spLocks noGrp="1" noChangeArrowheads="1"/>
          </p:cNvSpPr>
          <p:nvPr>
            <p:ph type="title" idx="4294967295"/>
          </p:nvPr>
        </p:nvSpPr>
        <p:spPr>
          <a:xfrm>
            <a:off x="167640" y="74950"/>
            <a:ext cx="8229600" cy="685800"/>
          </a:xfrm>
          <a:solidFill>
            <a:schemeClr val="bg1"/>
          </a:solidFill>
        </p:spPr>
        <p:txBody>
          <a:bodyPr>
            <a:noAutofit/>
          </a:bodyPr>
          <a:lstStyle/>
          <a:p>
            <a:pPr eaLnBrk="1" hangingPunct="1"/>
            <a:r>
              <a:rPr lang="en-US" dirty="0">
                <a:effectLst>
                  <a:outerShdw blurRad="38100" dist="38100" dir="2700000" algn="tl">
                    <a:srgbClr val="C0C0C0"/>
                  </a:outerShdw>
                </a:effectLst>
                <a:latin typeface="Palatino"/>
                <a:cs typeface="Palatino"/>
              </a:rPr>
              <a:t>Target Candidate Identification</a:t>
            </a:r>
            <a:endParaRPr lang="en-US" altLang="zh-CN" dirty="0">
              <a:effectLst>
                <a:outerShdw blurRad="38100" dist="38100" dir="2700000" algn="tl">
                  <a:srgbClr val="C0C0C0"/>
                </a:outerShdw>
              </a:effectLst>
              <a:latin typeface="Palatino"/>
              <a:cs typeface="Palatino"/>
            </a:endParaRP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06" y="1203156"/>
            <a:ext cx="7996834" cy="537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5774024"/>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4294967295"/>
          </p:nvPr>
        </p:nvSpPr>
        <p:spPr>
          <a:xfrm>
            <a:off x="6527132" y="6455107"/>
            <a:ext cx="2133600" cy="365125"/>
          </a:xfrm>
          <a:prstGeom prst="rect">
            <a:avLst/>
          </a:prstGeom>
        </p:spPr>
        <p:txBody>
          <a:bodyPr/>
          <a:lstStyle/>
          <a:p>
            <a:pPr>
              <a:defRPr/>
            </a:pPr>
            <a:fld id="{08B9F94F-1D00-449F-8AF7-55BA07BAF168}" type="slidenum">
              <a:rPr lang="en-US">
                <a:solidFill>
                  <a:prstClr val="black">
                    <a:tint val="75000"/>
                  </a:prstClr>
                </a:solidFill>
              </a:rPr>
              <a:pPr>
                <a:defRPr/>
              </a:pPr>
              <a:t>51</a:t>
            </a:fld>
            <a:endParaRPr lang="en-US" dirty="0">
              <a:solidFill>
                <a:prstClr val="black">
                  <a:tint val="75000"/>
                </a:prstClr>
              </a:solidFill>
            </a:endParaRPr>
          </a:p>
        </p:txBody>
      </p:sp>
      <p:sp>
        <p:nvSpPr>
          <p:cNvPr id="51206" name="Rectangle 2"/>
          <p:cNvSpPr>
            <a:spLocks noGrp="1" noChangeArrowheads="1"/>
          </p:cNvSpPr>
          <p:nvPr>
            <p:ph type="title" idx="4294967295"/>
          </p:nvPr>
        </p:nvSpPr>
        <p:spPr>
          <a:xfrm>
            <a:off x="914400" y="-19050"/>
            <a:ext cx="8229600" cy="1139825"/>
          </a:xfrm>
        </p:spPr>
        <p:txBody>
          <a:bodyPr>
            <a:normAutofit/>
          </a:bodyPr>
          <a:lstStyle/>
          <a:p>
            <a:r>
              <a:rPr lang="en-US" altLang="zh-CN" dirty="0">
                <a:effectLst>
                  <a:outerShdw blurRad="38100" dist="38100" dir="2700000" algn="tl">
                    <a:srgbClr val="C0C0C0"/>
                  </a:outerShdw>
                </a:effectLst>
                <a:latin typeface="Palatino"/>
                <a:cs typeface="Palatino"/>
              </a:rPr>
              <a:t>Further Narrow down by Social Correlation</a:t>
            </a:r>
          </a:p>
        </p:txBody>
      </p:sp>
      <p:sp>
        <p:nvSpPr>
          <p:cNvPr id="51203" name="Oval 2"/>
          <p:cNvSpPr>
            <a:spLocks noChangeArrowheads="1"/>
          </p:cNvSpPr>
          <p:nvPr/>
        </p:nvSpPr>
        <p:spPr bwMode="auto">
          <a:xfrm>
            <a:off x="2286000" y="3869154"/>
            <a:ext cx="4191000" cy="297180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endParaRPr lang="en-US">
              <a:solidFill>
                <a:prstClr val="black"/>
              </a:solidFill>
              <a:ea typeface="MS PGothic" pitchFamily="34" charset="-128"/>
            </a:endParaRPr>
          </a:p>
        </p:txBody>
      </p:sp>
      <p:sp>
        <p:nvSpPr>
          <p:cNvPr id="51204" name="Oval 3"/>
          <p:cNvSpPr>
            <a:spLocks noChangeArrowheads="1"/>
          </p:cNvSpPr>
          <p:nvPr/>
        </p:nvSpPr>
        <p:spPr bwMode="auto">
          <a:xfrm>
            <a:off x="4800600" y="1183102"/>
            <a:ext cx="4038600" cy="2971800"/>
          </a:xfrm>
          <a:prstGeom prst="ellipse">
            <a:avLst/>
          </a:prstGeom>
          <a:solidFill>
            <a:srgbClr val="E2C5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endParaRPr lang="en-US">
              <a:solidFill>
                <a:prstClr val="black"/>
              </a:solidFill>
              <a:ea typeface="MS PGothic" pitchFamily="34" charset="-128"/>
            </a:endParaRPr>
          </a:p>
        </p:txBody>
      </p:sp>
      <p:sp>
        <p:nvSpPr>
          <p:cNvPr id="51205" name="Oval 4"/>
          <p:cNvSpPr>
            <a:spLocks noChangeArrowheads="1"/>
          </p:cNvSpPr>
          <p:nvPr/>
        </p:nvSpPr>
        <p:spPr bwMode="auto">
          <a:xfrm>
            <a:off x="381000" y="1183102"/>
            <a:ext cx="4114800" cy="2971800"/>
          </a:xfrm>
          <a:prstGeom prst="ellipse">
            <a:avLst/>
          </a:prstGeom>
          <a:solidFill>
            <a:srgbClr val="E8FFB9"/>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endParaRPr lang="en-US">
              <a:solidFill>
                <a:prstClr val="black"/>
              </a:solidFill>
              <a:ea typeface="MS PGothic" pitchFamily="34" charset="-128"/>
            </a:endParaRPr>
          </a:p>
        </p:txBody>
      </p:sp>
      <p:pic>
        <p:nvPicPr>
          <p:cNvPr id="5120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64103"/>
            <a:ext cx="2819400"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487902"/>
            <a:ext cx="3124200" cy="216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122820"/>
            <a:ext cx="3352800" cy="236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5102"/>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1868902"/>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5145502"/>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9127147"/>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294967295"/>
          </p:nvPr>
        </p:nvSpPr>
        <p:spPr>
          <a:xfrm>
            <a:off x="6553200" y="6889759"/>
            <a:ext cx="2133600" cy="365125"/>
          </a:xfrm>
          <a:prstGeom prst="rect">
            <a:avLst/>
          </a:prstGeom>
        </p:spPr>
        <p:txBody>
          <a:bodyPr/>
          <a:lstStyle/>
          <a:p>
            <a:pPr>
              <a:defRPr/>
            </a:pPr>
            <a:fld id="{5E366BD9-E575-4DAC-BC78-AE6AC83E92B8}" type="slidenum">
              <a:rPr lang="en-US">
                <a:solidFill>
                  <a:prstClr val="black">
                    <a:tint val="75000"/>
                  </a:prstClr>
                </a:solidFill>
              </a:rPr>
              <a:pPr>
                <a:defRPr/>
              </a:pPr>
              <a:t>52</a:t>
            </a:fld>
            <a:endParaRPr lang="en-US">
              <a:solidFill>
                <a:prstClr val="black">
                  <a:tint val="75000"/>
                </a:prstClr>
              </a:solidFill>
            </a:endParaRPr>
          </a:p>
        </p:txBody>
      </p:sp>
      <p:sp>
        <p:nvSpPr>
          <p:cNvPr id="53251" name="Rectangle 3"/>
          <p:cNvSpPr>
            <a:spLocks noChangeArrowheads="1"/>
          </p:cNvSpPr>
          <p:nvPr/>
        </p:nvSpPr>
        <p:spPr bwMode="auto">
          <a:xfrm>
            <a:off x="304800" y="2127252"/>
            <a:ext cx="4191000" cy="5040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defTabSz="457178">
              <a:spcBef>
                <a:spcPct val="20000"/>
              </a:spcBef>
              <a:buClr>
                <a:srgbClr val="4F81BD"/>
              </a:buClr>
              <a:buSzPct val="65000"/>
              <a:buFont typeface="Wingdings" pitchFamily="2" charset="2"/>
              <a:buChar char="n"/>
            </a:pPr>
            <a:r>
              <a:rPr lang="en-US" altLang="zh-CN" b="1" i="1">
                <a:solidFill>
                  <a:srgbClr val="C0504D"/>
                </a:solidFill>
              </a:rPr>
              <a:t>Conquer West King</a:t>
            </a:r>
            <a:r>
              <a:rPr lang="en-US" altLang="zh-CN">
                <a:solidFill>
                  <a:prstClr val="black"/>
                </a:solidFill>
              </a:rPr>
              <a:t> from </a:t>
            </a:r>
            <a:r>
              <a:rPr lang="en-US" altLang="zh-CN" b="1" i="1">
                <a:solidFill>
                  <a:prstClr val="black"/>
                </a:solidFill>
              </a:rPr>
              <a:t>Chongqing</a:t>
            </a:r>
            <a:r>
              <a:rPr lang="en-US" altLang="zh-CN" i="1">
                <a:solidFill>
                  <a:prstClr val="black"/>
                </a:solidFill>
              </a:rPr>
              <a:t> </a:t>
            </a:r>
            <a:r>
              <a:rPr lang="en-US" altLang="zh-CN" b="1" i="1">
                <a:solidFill>
                  <a:prstClr val="black"/>
                </a:solidFill>
              </a:rPr>
              <a:t>fell from power</a:t>
            </a:r>
            <a:r>
              <a:rPr lang="en-US" altLang="zh-CN">
                <a:solidFill>
                  <a:prstClr val="black"/>
                </a:solidFill>
              </a:rPr>
              <a:t>, still need to </a:t>
            </a:r>
            <a:r>
              <a:rPr lang="en-US" altLang="zh-CN" b="1" i="1">
                <a:solidFill>
                  <a:prstClr val="black"/>
                </a:solidFill>
              </a:rPr>
              <a:t>sing red songs</a:t>
            </a:r>
            <a:r>
              <a:rPr lang="en-US" altLang="zh-CN">
                <a:solidFill>
                  <a:prstClr val="black"/>
                </a:solidFill>
              </a:rPr>
              <a:t>?</a:t>
            </a:r>
          </a:p>
          <a:p>
            <a:pPr marL="342900" indent="-342900" defTabSz="457178">
              <a:spcBef>
                <a:spcPct val="20000"/>
              </a:spcBef>
              <a:buClr>
                <a:srgbClr val="4F81BD"/>
              </a:buClr>
              <a:buSzPct val="65000"/>
              <a:buFont typeface="Wingdings" pitchFamily="2" charset="2"/>
              <a:buChar char="n"/>
            </a:pPr>
            <a:r>
              <a:rPr lang="en-US" altLang="zh-CN">
                <a:solidFill>
                  <a:prstClr val="black"/>
                </a:solidFill>
              </a:rPr>
              <a:t>There is no difference between that guy’s plagiarism and </a:t>
            </a:r>
            <a:r>
              <a:rPr lang="en-US" altLang="zh-CN" b="1" i="1">
                <a:solidFill>
                  <a:srgbClr val="C0504D"/>
                </a:solidFill>
              </a:rPr>
              <a:t>Buhou</a:t>
            </a:r>
            <a:r>
              <a:rPr lang="en-US" altLang="zh-CN">
                <a:solidFill>
                  <a:prstClr val="black"/>
                </a:solidFill>
              </a:rPr>
              <a:t>’s </a:t>
            </a:r>
            <a:r>
              <a:rPr lang="en-US" altLang="zh-CN" b="1" i="1">
                <a:solidFill>
                  <a:prstClr val="black"/>
                </a:solidFill>
              </a:rPr>
              <a:t>gang crackdown</a:t>
            </a:r>
            <a:r>
              <a:rPr lang="en-US" altLang="zh-CN">
                <a:solidFill>
                  <a:prstClr val="black"/>
                </a:solidFill>
              </a:rPr>
              <a:t>.</a:t>
            </a:r>
          </a:p>
          <a:p>
            <a:pPr marL="342900" indent="-342900" defTabSz="457178">
              <a:spcBef>
                <a:spcPct val="20000"/>
              </a:spcBef>
              <a:buClr>
                <a:srgbClr val="4F81BD"/>
              </a:buClr>
              <a:buSzPct val="65000"/>
              <a:buFont typeface="Wingdings" pitchFamily="2" charset="2"/>
              <a:buChar char="n"/>
            </a:pPr>
            <a:r>
              <a:rPr lang="en-US" altLang="zh-CN">
                <a:solidFill>
                  <a:prstClr val="black"/>
                </a:solidFill>
              </a:rPr>
              <a:t>Remember that </a:t>
            </a:r>
            <a:r>
              <a:rPr lang="en-US" altLang="zh-CN" b="1" i="1">
                <a:solidFill>
                  <a:srgbClr val="C0504D"/>
                </a:solidFill>
              </a:rPr>
              <a:t>Buhou</a:t>
            </a:r>
            <a:r>
              <a:rPr lang="en-US" altLang="zh-CN">
                <a:solidFill>
                  <a:prstClr val="black"/>
                </a:solidFill>
              </a:rPr>
              <a:t> said that his family was not rich at the press conference a few days before he </a:t>
            </a:r>
            <a:r>
              <a:rPr lang="en-US" altLang="zh-CN" b="1" i="1">
                <a:solidFill>
                  <a:prstClr val="black"/>
                </a:solidFill>
              </a:rPr>
              <a:t>fell from power</a:t>
            </a:r>
            <a:r>
              <a:rPr lang="en-US" altLang="zh-CN">
                <a:solidFill>
                  <a:prstClr val="black"/>
                </a:solidFill>
              </a:rPr>
              <a:t>. </a:t>
            </a:r>
            <a:r>
              <a:rPr lang="en-US" altLang="zh-CN" b="1" i="1">
                <a:solidFill>
                  <a:prstClr val="black"/>
                </a:solidFill>
              </a:rPr>
              <a:t>His son</a:t>
            </a:r>
            <a:r>
              <a:rPr lang="en-US" altLang="zh-CN" i="1">
                <a:solidFill>
                  <a:prstClr val="black"/>
                </a:solidFill>
              </a:rPr>
              <a:t> </a:t>
            </a:r>
            <a:r>
              <a:rPr lang="en-US" altLang="zh-CN" b="1" i="1">
                <a:solidFill>
                  <a:prstClr val="black"/>
                </a:solidFill>
              </a:rPr>
              <a:t>Bo Guagua</a:t>
            </a:r>
            <a:r>
              <a:rPr lang="en-US" altLang="zh-CN">
                <a:solidFill>
                  <a:prstClr val="black"/>
                </a:solidFill>
              </a:rPr>
              <a:t> is supported by his scholarship.</a:t>
            </a:r>
          </a:p>
        </p:txBody>
      </p:sp>
      <p:sp>
        <p:nvSpPr>
          <p:cNvPr id="2" name="Rectangle 3"/>
          <p:cNvSpPr>
            <a:spLocks noChangeArrowheads="1"/>
          </p:cNvSpPr>
          <p:nvPr/>
        </p:nvSpPr>
        <p:spPr bwMode="auto">
          <a:xfrm>
            <a:off x="4362450" y="2057401"/>
            <a:ext cx="4495800" cy="41725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defTabSz="457178">
              <a:spcBef>
                <a:spcPct val="20000"/>
              </a:spcBef>
              <a:buClr>
                <a:srgbClr val="4F81BD"/>
              </a:buClr>
              <a:buSzPct val="65000"/>
              <a:buFont typeface="Wingdings" pitchFamily="2" charset="2"/>
              <a:buChar char="n"/>
            </a:pPr>
            <a:r>
              <a:rPr lang="en-US" altLang="zh-CN" b="1" i="1">
                <a:solidFill>
                  <a:srgbClr val="C0504D"/>
                </a:solidFill>
              </a:rPr>
              <a:t>Bo Xilai</a:t>
            </a:r>
            <a:r>
              <a:rPr lang="en-US" altLang="zh-CN">
                <a:solidFill>
                  <a:prstClr val="black"/>
                </a:solidFill>
              </a:rPr>
              <a:t>: ten thousand letters of accusation have been received during </a:t>
            </a:r>
            <a:r>
              <a:rPr lang="en-US" altLang="zh-CN" b="1" i="1">
                <a:solidFill>
                  <a:prstClr val="black"/>
                </a:solidFill>
              </a:rPr>
              <a:t>Chongqing</a:t>
            </a:r>
            <a:r>
              <a:rPr lang="en-US" altLang="zh-CN" i="1">
                <a:solidFill>
                  <a:prstClr val="black"/>
                </a:solidFill>
              </a:rPr>
              <a:t> </a:t>
            </a:r>
            <a:r>
              <a:rPr lang="en-US" altLang="zh-CN" b="1" i="1">
                <a:solidFill>
                  <a:prstClr val="black"/>
                </a:solidFill>
              </a:rPr>
              <a:t>gang crackdown</a:t>
            </a:r>
            <a:r>
              <a:rPr lang="en-US" altLang="zh-CN">
                <a:solidFill>
                  <a:prstClr val="black"/>
                </a:solidFill>
              </a:rPr>
              <a:t>.</a:t>
            </a:r>
          </a:p>
          <a:p>
            <a:pPr marL="342900" indent="-342900" defTabSz="457178">
              <a:spcBef>
                <a:spcPct val="20000"/>
              </a:spcBef>
              <a:buClr>
                <a:srgbClr val="4F81BD"/>
              </a:buClr>
              <a:buSzPct val="65000"/>
              <a:buFont typeface="Wingdings" pitchFamily="2" charset="2"/>
              <a:buChar char="n"/>
            </a:pPr>
            <a:r>
              <a:rPr lang="en-US" altLang="zh-CN">
                <a:solidFill>
                  <a:prstClr val="black"/>
                </a:solidFill>
              </a:rPr>
              <a:t>The webpage of “Tianze Economic Study Institute” owned by the liberal party has been closed. This is the first affected website of the liberal party after </a:t>
            </a:r>
            <a:r>
              <a:rPr lang="en-US" altLang="zh-CN" b="1" i="1">
                <a:solidFill>
                  <a:srgbClr val="C0504D"/>
                </a:solidFill>
              </a:rPr>
              <a:t>Bo Xilai</a:t>
            </a:r>
            <a:r>
              <a:rPr lang="en-US" altLang="zh-CN">
                <a:solidFill>
                  <a:prstClr val="black"/>
                </a:solidFill>
              </a:rPr>
              <a:t> </a:t>
            </a:r>
            <a:r>
              <a:rPr lang="en-US" altLang="zh-CN" b="1" i="1">
                <a:solidFill>
                  <a:prstClr val="black"/>
                </a:solidFill>
              </a:rPr>
              <a:t>fell from power</a:t>
            </a:r>
            <a:r>
              <a:rPr lang="en-US" altLang="zh-CN">
                <a:solidFill>
                  <a:prstClr val="black"/>
                </a:solidFill>
              </a:rPr>
              <a:t>.</a:t>
            </a:r>
          </a:p>
          <a:p>
            <a:pPr marL="342900" indent="-342900" defTabSz="457178">
              <a:spcBef>
                <a:spcPct val="20000"/>
              </a:spcBef>
              <a:buClr>
                <a:srgbClr val="4F81BD"/>
              </a:buClr>
              <a:buSzPct val="65000"/>
              <a:buFont typeface="Wingdings" pitchFamily="2" charset="2"/>
              <a:buChar char="n"/>
            </a:pPr>
            <a:r>
              <a:rPr lang="en-US" altLang="zh-CN" b="1" i="1">
                <a:solidFill>
                  <a:srgbClr val="C0504D"/>
                </a:solidFill>
              </a:rPr>
              <a:t>Bo Xilai</a:t>
            </a:r>
            <a:r>
              <a:rPr lang="en-US" altLang="zh-CN">
                <a:solidFill>
                  <a:prstClr val="black"/>
                </a:solidFill>
              </a:rPr>
              <a:t> gave an explanation about the source of </a:t>
            </a:r>
            <a:r>
              <a:rPr lang="en-US" altLang="zh-CN" b="1" i="1">
                <a:solidFill>
                  <a:prstClr val="black"/>
                </a:solidFill>
              </a:rPr>
              <a:t>his</a:t>
            </a:r>
            <a:r>
              <a:rPr lang="en-US" altLang="zh-CN">
                <a:solidFill>
                  <a:prstClr val="black"/>
                </a:solidFill>
              </a:rPr>
              <a:t> </a:t>
            </a:r>
            <a:r>
              <a:rPr lang="en-US" altLang="zh-CN" b="1" i="1">
                <a:solidFill>
                  <a:prstClr val="black"/>
                </a:solidFill>
              </a:rPr>
              <a:t>son, Bo Guagua</a:t>
            </a:r>
            <a:r>
              <a:rPr lang="en-US" altLang="zh-CN">
                <a:solidFill>
                  <a:prstClr val="black"/>
                </a:solidFill>
              </a:rPr>
              <a:t>’s tuition.</a:t>
            </a:r>
          </a:p>
          <a:p>
            <a:pPr marL="342900" indent="-342900" defTabSz="457178">
              <a:spcBef>
                <a:spcPct val="20000"/>
              </a:spcBef>
              <a:buClr>
                <a:srgbClr val="4F81BD"/>
              </a:buClr>
              <a:buSzPct val="65000"/>
              <a:buFont typeface="Wingdings" pitchFamily="2" charset="2"/>
              <a:buChar char="n"/>
            </a:pPr>
            <a:r>
              <a:rPr lang="en-US" altLang="zh-CN" b="1" i="1">
                <a:solidFill>
                  <a:srgbClr val="C0504D"/>
                </a:solidFill>
              </a:rPr>
              <a:t>Bo Xilai</a:t>
            </a:r>
            <a:r>
              <a:rPr lang="en-US" altLang="zh-CN">
                <a:solidFill>
                  <a:prstClr val="black"/>
                </a:solidFill>
              </a:rPr>
              <a:t> led </a:t>
            </a:r>
            <a:r>
              <a:rPr lang="en-US" altLang="zh-CN" b="1" i="1">
                <a:solidFill>
                  <a:prstClr val="black"/>
                </a:solidFill>
              </a:rPr>
              <a:t>Chongqing </a:t>
            </a:r>
            <a:r>
              <a:rPr lang="en-US" altLang="zh-CN">
                <a:solidFill>
                  <a:prstClr val="black"/>
                </a:solidFill>
              </a:rPr>
              <a:t>city leaders and 40 district and county party and government leaders to </a:t>
            </a:r>
            <a:r>
              <a:rPr lang="en-US" altLang="zh-CN" b="1" i="1">
                <a:solidFill>
                  <a:prstClr val="black"/>
                </a:solidFill>
              </a:rPr>
              <a:t>sing red songs</a:t>
            </a:r>
            <a:r>
              <a:rPr lang="en-US" altLang="zh-CN">
                <a:solidFill>
                  <a:prstClr val="black"/>
                </a:solidFill>
              </a:rPr>
              <a:t>.</a:t>
            </a:r>
          </a:p>
        </p:txBody>
      </p:sp>
      <p:pic>
        <p:nvPicPr>
          <p:cNvPr id="2727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1219202"/>
            <a:ext cx="3200400"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69068"/>
            <a:ext cx="1066800" cy="99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79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219200"/>
            <a:ext cx="74453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6" name="Rectangle 7"/>
          <p:cNvSpPr>
            <a:spLocks noChangeArrowheads="1"/>
          </p:cNvSpPr>
          <p:nvPr/>
        </p:nvSpPr>
        <p:spPr bwMode="auto">
          <a:xfrm>
            <a:off x="304801" y="5699762"/>
            <a:ext cx="3884612" cy="5302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ltLang="zh-CN" sz="1600" b="1" i="1">
                <a:solidFill>
                  <a:prstClr val="black"/>
                </a:solidFill>
              </a:rPr>
              <a:t>Weibo (censored)</a:t>
            </a:r>
            <a:r>
              <a:rPr lang="en-US" altLang="zh-CN" sz="1600">
                <a:solidFill>
                  <a:prstClr val="black"/>
                </a:solidFill>
              </a:rPr>
              <a:t> </a:t>
            </a:r>
          </a:p>
        </p:txBody>
      </p:sp>
      <p:sp>
        <p:nvSpPr>
          <p:cNvPr id="53257" name="Rectangle 8"/>
          <p:cNvSpPr>
            <a:spLocks noChangeArrowheads="1"/>
          </p:cNvSpPr>
          <p:nvPr/>
        </p:nvSpPr>
        <p:spPr bwMode="auto">
          <a:xfrm>
            <a:off x="4667250" y="5696586"/>
            <a:ext cx="388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ltLang="zh-CN" sz="1600" b="1" i="1">
                <a:solidFill>
                  <a:prstClr val="black"/>
                </a:solidFill>
              </a:rPr>
              <a:t>Twitter and Chinese News (uncensored)</a:t>
            </a:r>
          </a:p>
        </p:txBody>
      </p:sp>
      <p:sp>
        <p:nvSpPr>
          <p:cNvPr id="53258" name="Text Box 2"/>
          <p:cNvSpPr txBox="1">
            <a:spLocks noChangeArrowheads="1"/>
          </p:cNvSpPr>
          <p:nvPr/>
        </p:nvSpPr>
        <p:spPr bwMode="auto">
          <a:xfrm>
            <a:off x="1039813" y="119065"/>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a:buSzPct val="100000"/>
            </a:pPr>
            <a:r>
              <a:rPr lang="en-US" altLang="zh-CN" sz="3200" dirty="0">
                <a:solidFill>
                  <a:srgbClr val="990000"/>
                </a:solidFill>
                <a:effectLst>
                  <a:outerShdw blurRad="38100" dist="38100" dir="2700000" algn="tl">
                    <a:srgbClr val="C0C0C0"/>
                  </a:outerShdw>
                </a:effectLst>
                <a:latin typeface="Palatino"/>
                <a:ea typeface="MS PGothic" pitchFamily="34" charset="-128"/>
                <a:cs typeface="Palatino"/>
              </a:rPr>
              <a:t>Cross-genre Comparable Corpora</a:t>
            </a:r>
          </a:p>
        </p:txBody>
      </p:sp>
    </p:spTree>
    <p:extLst>
      <p:ext uri="{BB962C8B-B14F-4D97-AF65-F5344CB8AC3E}">
        <p14:creationId xmlns:p14="http://schemas.microsoft.com/office/powerpoint/2010/main" val="1281906999"/>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4294967295"/>
          </p:nvPr>
        </p:nvSpPr>
        <p:spPr>
          <a:xfrm>
            <a:off x="6553200" y="6356359"/>
            <a:ext cx="2133600" cy="365125"/>
          </a:xfrm>
          <a:prstGeom prst="rect">
            <a:avLst/>
          </a:prstGeom>
        </p:spPr>
        <p:txBody>
          <a:bodyPr/>
          <a:lstStyle/>
          <a:p>
            <a:pPr>
              <a:defRPr/>
            </a:pPr>
            <a:fld id="{447685DE-A9D0-47D4-A7E8-D4C1332A8357}" type="slidenum">
              <a:rPr lang="en-US">
                <a:solidFill>
                  <a:prstClr val="black">
                    <a:tint val="75000"/>
                  </a:prstClr>
                </a:solidFill>
              </a:rPr>
              <a:pPr>
                <a:defRPr/>
              </a:pPr>
              <a:t>53</a:t>
            </a:fld>
            <a:endParaRPr lang="en-US">
              <a:solidFill>
                <a:prstClr val="black">
                  <a:tint val="75000"/>
                </a:prstClr>
              </a:solidFill>
            </a:endParaRPr>
          </a:p>
        </p:txBody>
      </p:sp>
      <p:sp>
        <p:nvSpPr>
          <p:cNvPr id="54275" name="Oval 2"/>
          <p:cNvSpPr>
            <a:spLocks noChangeArrowheads="1"/>
          </p:cNvSpPr>
          <p:nvPr/>
        </p:nvSpPr>
        <p:spPr bwMode="auto">
          <a:xfrm>
            <a:off x="739775" y="2574925"/>
            <a:ext cx="838200" cy="762000"/>
          </a:xfrm>
          <a:prstGeom prst="ellipse">
            <a:avLst/>
          </a:prstGeom>
          <a:noFill/>
          <a:ln w="9525">
            <a:solidFill>
              <a:schemeClr val="tx1"/>
            </a:solidFill>
            <a:round/>
            <a:headEnd/>
            <a:tailEnd/>
          </a:ln>
          <a:effectLst/>
          <a:extLst>
            <a:ext uri="{909E8E84-426E-40dd-AFC4-6F175D3DCCD1}">
              <a14:hiddenFill xmlns:a14="http://schemas.microsoft.com/office/drawing/2010/main" xmlns="">
                <a:solidFill>
                  <a:srgbClr val="CC99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Bo </a:t>
            </a:r>
          </a:p>
          <a:p>
            <a:pPr algn="ctr" defTabSz="457178"/>
            <a:r>
              <a:rPr lang="en-US">
                <a:solidFill>
                  <a:prstClr val="black"/>
                </a:solidFill>
                <a:ea typeface="MS PGothic" pitchFamily="34" charset="-128"/>
              </a:rPr>
              <a:t>Guagua</a:t>
            </a:r>
          </a:p>
        </p:txBody>
      </p:sp>
      <p:sp>
        <p:nvSpPr>
          <p:cNvPr id="54276" name="Oval 3"/>
          <p:cNvSpPr>
            <a:spLocks noChangeArrowheads="1"/>
          </p:cNvSpPr>
          <p:nvPr/>
        </p:nvSpPr>
        <p:spPr bwMode="auto">
          <a:xfrm>
            <a:off x="1692275" y="1835150"/>
            <a:ext cx="1143000" cy="7620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Conquer</a:t>
            </a:r>
          </a:p>
          <a:p>
            <a:pPr algn="ctr" defTabSz="457178"/>
            <a:r>
              <a:rPr lang="en-US">
                <a:solidFill>
                  <a:prstClr val="black"/>
                </a:solidFill>
                <a:ea typeface="MS PGothic" pitchFamily="34" charset="-128"/>
              </a:rPr>
              <a:t>West King</a:t>
            </a:r>
          </a:p>
        </p:txBody>
      </p:sp>
      <p:sp>
        <p:nvSpPr>
          <p:cNvPr id="54277" name="Oval 4"/>
          <p:cNvSpPr>
            <a:spLocks noChangeArrowheads="1"/>
          </p:cNvSpPr>
          <p:nvPr/>
        </p:nvSpPr>
        <p:spPr bwMode="auto">
          <a:xfrm>
            <a:off x="3505200" y="27305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Chongqing</a:t>
            </a:r>
          </a:p>
        </p:txBody>
      </p:sp>
      <p:sp>
        <p:nvSpPr>
          <p:cNvPr id="54278" name="Oval 5"/>
          <p:cNvSpPr>
            <a:spLocks noChangeArrowheads="1"/>
          </p:cNvSpPr>
          <p:nvPr/>
        </p:nvSpPr>
        <p:spPr bwMode="auto">
          <a:xfrm>
            <a:off x="3228975" y="1708150"/>
            <a:ext cx="1143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Earth </a:t>
            </a:r>
          </a:p>
          <a:p>
            <a:pPr algn="ctr" defTabSz="457178"/>
            <a:r>
              <a:rPr lang="en-US">
                <a:solidFill>
                  <a:prstClr val="black"/>
                </a:solidFill>
                <a:ea typeface="MS PGothic" pitchFamily="34" charset="-128"/>
              </a:rPr>
              <a:t>Common</a:t>
            </a:r>
          </a:p>
        </p:txBody>
      </p:sp>
      <p:sp>
        <p:nvSpPr>
          <p:cNvPr id="54279" name="Oval 6"/>
          <p:cNvSpPr>
            <a:spLocks noChangeArrowheads="1"/>
          </p:cNvSpPr>
          <p:nvPr/>
        </p:nvSpPr>
        <p:spPr bwMode="auto">
          <a:xfrm>
            <a:off x="1679575" y="3270250"/>
            <a:ext cx="1143000" cy="7620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Bo Xilai</a:t>
            </a:r>
          </a:p>
        </p:txBody>
      </p:sp>
      <p:sp>
        <p:nvSpPr>
          <p:cNvPr id="54280" name="Oval 7"/>
          <p:cNvSpPr>
            <a:spLocks noChangeArrowheads="1"/>
          </p:cNvSpPr>
          <p:nvPr/>
        </p:nvSpPr>
        <p:spPr bwMode="auto">
          <a:xfrm>
            <a:off x="3292475" y="3502025"/>
            <a:ext cx="1143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CCP </a:t>
            </a:r>
          </a:p>
        </p:txBody>
      </p:sp>
      <p:sp>
        <p:nvSpPr>
          <p:cNvPr id="54281" name="Oval 8"/>
          <p:cNvSpPr>
            <a:spLocks noChangeArrowheads="1"/>
          </p:cNvSpPr>
          <p:nvPr/>
        </p:nvSpPr>
        <p:spPr bwMode="auto">
          <a:xfrm>
            <a:off x="5216525" y="3260725"/>
            <a:ext cx="1143000" cy="762000"/>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Wen </a:t>
            </a:r>
          </a:p>
          <a:p>
            <a:pPr algn="ctr" defTabSz="457178"/>
            <a:r>
              <a:rPr lang="en-US">
                <a:solidFill>
                  <a:prstClr val="black"/>
                </a:solidFill>
                <a:ea typeface="MS PGothic" pitchFamily="34" charset="-128"/>
              </a:rPr>
              <a:t>Jiabao</a:t>
            </a:r>
          </a:p>
        </p:txBody>
      </p:sp>
      <p:sp>
        <p:nvSpPr>
          <p:cNvPr id="54282" name="Oval 9"/>
          <p:cNvSpPr>
            <a:spLocks noChangeArrowheads="1"/>
          </p:cNvSpPr>
          <p:nvPr/>
        </p:nvSpPr>
        <p:spPr bwMode="auto">
          <a:xfrm>
            <a:off x="5108575" y="2133600"/>
            <a:ext cx="1143000" cy="762000"/>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Best </a:t>
            </a:r>
          </a:p>
          <a:p>
            <a:pPr algn="ctr" defTabSz="457178"/>
            <a:r>
              <a:rPr lang="en-US">
                <a:solidFill>
                  <a:prstClr val="black"/>
                </a:solidFill>
                <a:ea typeface="MS PGothic" pitchFamily="34" charset="-128"/>
              </a:rPr>
              <a:t>Actor</a:t>
            </a:r>
          </a:p>
        </p:txBody>
      </p:sp>
      <p:sp>
        <p:nvSpPr>
          <p:cNvPr id="54283" name="Oval 10"/>
          <p:cNvSpPr>
            <a:spLocks noChangeArrowheads="1"/>
          </p:cNvSpPr>
          <p:nvPr/>
        </p:nvSpPr>
        <p:spPr bwMode="auto">
          <a:xfrm>
            <a:off x="7026275" y="252095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China</a:t>
            </a:r>
          </a:p>
        </p:txBody>
      </p:sp>
      <p:cxnSp>
        <p:nvCxnSpPr>
          <p:cNvPr id="54284" name="AutoShape 11"/>
          <p:cNvCxnSpPr>
            <a:cxnSpLocks noChangeShapeType="1"/>
            <a:stCxn id="54275" idx="0"/>
            <a:endCxn id="54276" idx="2"/>
          </p:cNvCxnSpPr>
          <p:nvPr/>
        </p:nvCxnSpPr>
        <p:spPr bwMode="auto">
          <a:xfrm rot="-5400000">
            <a:off x="1246188" y="2128838"/>
            <a:ext cx="358775" cy="533400"/>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85" name="AutoShape 12"/>
          <p:cNvCxnSpPr>
            <a:cxnSpLocks noChangeShapeType="1"/>
            <a:stCxn id="54275" idx="4"/>
          </p:cNvCxnSpPr>
          <p:nvPr/>
        </p:nvCxnSpPr>
        <p:spPr bwMode="auto">
          <a:xfrm rot="16200000" flipH="1">
            <a:off x="1213645" y="3282158"/>
            <a:ext cx="561975" cy="671513"/>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86" name="AutoShape 13"/>
          <p:cNvCxnSpPr>
            <a:cxnSpLocks noChangeShapeType="1"/>
          </p:cNvCxnSpPr>
          <p:nvPr/>
        </p:nvCxnSpPr>
        <p:spPr bwMode="auto">
          <a:xfrm flipV="1">
            <a:off x="2286000" y="1736725"/>
            <a:ext cx="1498600" cy="127000"/>
          </a:xfrm>
          <a:prstGeom prst="curvedConnector4">
            <a:avLst>
              <a:gd name="adj1" fmla="val 30931"/>
              <a:gd name="adj2" fmla="val 280000"/>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87" name="AutoShape 14"/>
          <p:cNvCxnSpPr>
            <a:cxnSpLocks noChangeShapeType="1"/>
            <a:stCxn id="54279" idx="4"/>
          </p:cNvCxnSpPr>
          <p:nvPr/>
        </p:nvCxnSpPr>
        <p:spPr bwMode="auto">
          <a:xfrm rot="16200000" flipH="1">
            <a:off x="2855119" y="3428207"/>
            <a:ext cx="203200" cy="1411288"/>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88" name="AutoShape 15"/>
          <p:cNvCxnSpPr>
            <a:cxnSpLocks noChangeShapeType="1"/>
            <a:stCxn id="54282" idx="0"/>
          </p:cNvCxnSpPr>
          <p:nvPr/>
        </p:nvCxnSpPr>
        <p:spPr bwMode="auto">
          <a:xfrm rot="5400000" flipH="1">
            <a:off x="4835525" y="1289051"/>
            <a:ext cx="215900" cy="1473200"/>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89" name="AutoShape 16"/>
          <p:cNvCxnSpPr>
            <a:cxnSpLocks noChangeShapeType="1"/>
            <a:stCxn id="54281" idx="4"/>
            <a:endCxn id="54280" idx="6"/>
          </p:cNvCxnSpPr>
          <p:nvPr/>
        </p:nvCxnSpPr>
        <p:spPr bwMode="auto">
          <a:xfrm rot="16200000" flipV="1">
            <a:off x="5041900" y="3276600"/>
            <a:ext cx="139700" cy="1352550"/>
          </a:xfrm>
          <a:prstGeom prst="curvedConnector4">
            <a:avLst>
              <a:gd name="adj1" fmla="val -163634"/>
              <a:gd name="adj2" fmla="val 71125"/>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90" name="AutoShape 17"/>
          <p:cNvCxnSpPr>
            <a:cxnSpLocks noChangeShapeType="1"/>
            <a:stCxn id="54282" idx="7"/>
            <a:endCxn id="54283" idx="1"/>
          </p:cNvCxnSpPr>
          <p:nvPr/>
        </p:nvCxnSpPr>
        <p:spPr bwMode="auto">
          <a:xfrm rot="5400000" flipV="1">
            <a:off x="6445251" y="1884364"/>
            <a:ext cx="387350" cy="1108075"/>
          </a:xfrm>
          <a:prstGeom prst="curvedConnector3">
            <a:avLst>
              <a:gd name="adj1" fmla="val -87704"/>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91" name="AutoShape 18"/>
          <p:cNvCxnSpPr>
            <a:cxnSpLocks noChangeShapeType="1"/>
            <a:stCxn id="54281" idx="5"/>
          </p:cNvCxnSpPr>
          <p:nvPr/>
        </p:nvCxnSpPr>
        <p:spPr bwMode="auto">
          <a:xfrm rot="5400000" flipH="1" flipV="1">
            <a:off x="6387307" y="2993233"/>
            <a:ext cx="723900" cy="1112837"/>
          </a:xfrm>
          <a:prstGeom prst="curvedConnector4">
            <a:avLst>
              <a:gd name="adj1" fmla="val -7241"/>
              <a:gd name="adj2" fmla="val 9586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92" name="AutoShape 19"/>
          <p:cNvCxnSpPr>
            <a:cxnSpLocks noChangeShapeType="1"/>
            <a:stCxn id="54279" idx="7"/>
            <a:endCxn id="54277" idx="2"/>
          </p:cNvCxnSpPr>
          <p:nvPr/>
        </p:nvCxnSpPr>
        <p:spPr bwMode="auto">
          <a:xfrm rot="-5400000">
            <a:off x="2945607" y="2821782"/>
            <a:ext cx="269875" cy="849312"/>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93" name="AutoShape 20"/>
          <p:cNvCxnSpPr>
            <a:cxnSpLocks noChangeShapeType="1"/>
            <a:endCxn id="54283" idx="2"/>
          </p:cNvCxnSpPr>
          <p:nvPr/>
        </p:nvCxnSpPr>
        <p:spPr bwMode="auto">
          <a:xfrm flipV="1">
            <a:off x="4648200" y="2901950"/>
            <a:ext cx="2378075" cy="13335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94" name="AutoShape 21"/>
          <p:cNvCxnSpPr>
            <a:cxnSpLocks noChangeShapeType="1"/>
            <a:stCxn id="54278" idx="7"/>
            <a:endCxn id="54283" idx="0"/>
          </p:cNvCxnSpPr>
          <p:nvPr/>
        </p:nvCxnSpPr>
        <p:spPr bwMode="auto">
          <a:xfrm rot="5400000" flipV="1">
            <a:off x="5550695" y="473870"/>
            <a:ext cx="701675" cy="3392487"/>
          </a:xfrm>
          <a:prstGeom prst="curvedConnector3">
            <a:avLst>
              <a:gd name="adj1" fmla="val -48417"/>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295" name="AutoShape 22"/>
          <p:cNvCxnSpPr>
            <a:cxnSpLocks noChangeShapeType="1"/>
            <a:stCxn id="54280" idx="5"/>
            <a:endCxn id="54283" idx="4"/>
          </p:cNvCxnSpPr>
          <p:nvPr/>
        </p:nvCxnSpPr>
        <p:spPr bwMode="auto">
          <a:xfrm rot="5400000" flipH="1" flipV="1">
            <a:off x="5498307" y="2053433"/>
            <a:ext cx="869950" cy="3328987"/>
          </a:xfrm>
          <a:prstGeom prst="curvedConnector3">
            <a:avLst>
              <a:gd name="adj1" fmla="val -3905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 name="Content Placeholder 2"/>
          <p:cNvSpPr>
            <a:spLocks/>
          </p:cNvSpPr>
          <p:nvPr/>
        </p:nvSpPr>
        <p:spPr bwMode="auto">
          <a:xfrm>
            <a:off x="457200" y="4855377"/>
            <a:ext cx="8382000" cy="37322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182563" indent="-182563" defTabSz="457178" eaLnBrk="0" hangingPunct="0">
              <a:spcBef>
                <a:spcPct val="20000"/>
              </a:spcBef>
              <a:buClr>
                <a:srgbClr val="4F81BD"/>
              </a:buClr>
              <a:buSzPct val="65000"/>
              <a:buFont typeface="Wingdings" pitchFamily="2" charset="2"/>
              <a:buChar char="n"/>
            </a:pPr>
            <a:r>
              <a:rPr lang="en-US" sz="2000" dirty="0">
                <a:solidFill>
                  <a:prstClr val="black"/>
                </a:solidFill>
              </a:rPr>
              <a:t>Each node is an entity</a:t>
            </a:r>
          </a:p>
          <a:p>
            <a:pPr marL="182563" indent="-182563" defTabSz="457178" eaLnBrk="0" hangingPunct="0">
              <a:spcBef>
                <a:spcPct val="20000"/>
              </a:spcBef>
              <a:buClr>
                <a:srgbClr val="4F81BD"/>
              </a:buClr>
              <a:buSzPct val="65000"/>
              <a:buFont typeface="Wingdings" pitchFamily="2" charset="2"/>
              <a:buChar char="n"/>
            </a:pPr>
            <a:r>
              <a:rPr lang="en-US" sz="2000" dirty="0">
                <a:solidFill>
                  <a:prstClr val="black"/>
                </a:solidFill>
              </a:rPr>
              <a:t>An edge: a semantic relation, event, sentiment, semantic role, dependency relation or co-occurrence, associated with confidence </a:t>
            </a:r>
            <a:r>
              <a:rPr lang="en-US" sz="2000" dirty="0" smtClean="0">
                <a:solidFill>
                  <a:prstClr val="black"/>
                </a:solidFill>
              </a:rPr>
              <a:t>values</a:t>
            </a:r>
          </a:p>
          <a:p>
            <a:pPr marL="182563" indent="-182563" defTabSz="457178" eaLnBrk="0" hangingPunct="0">
              <a:spcBef>
                <a:spcPct val="20000"/>
              </a:spcBef>
              <a:buClr>
                <a:srgbClr val="4F81BD"/>
              </a:buClr>
              <a:buSzPct val="65000"/>
              <a:buFont typeface="Wingdings" pitchFamily="2" charset="2"/>
              <a:buChar char="n"/>
            </a:pPr>
            <a:r>
              <a:rPr lang="en-US" sz="2000" dirty="0" smtClean="0">
                <a:solidFill>
                  <a:prstClr val="black"/>
                </a:solidFill>
              </a:rPr>
              <a:t>Graph walk based similarity measures for resolution</a:t>
            </a:r>
            <a:endParaRPr lang="en-US" sz="2000" dirty="0">
              <a:solidFill>
                <a:prstClr val="black"/>
              </a:solidFill>
            </a:endParaRPr>
          </a:p>
        </p:txBody>
      </p:sp>
      <p:cxnSp>
        <p:nvCxnSpPr>
          <p:cNvPr id="54297" name="AutoShape 24"/>
          <p:cNvCxnSpPr>
            <a:cxnSpLocks noChangeShapeType="1"/>
            <a:stCxn id="54276" idx="5"/>
            <a:endCxn id="54277" idx="1"/>
          </p:cNvCxnSpPr>
          <p:nvPr/>
        </p:nvCxnSpPr>
        <p:spPr bwMode="auto">
          <a:xfrm rot="16200000" flipH="1">
            <a:off x="2992438" y="2162176"/>
            <a:ext cx="355600" cy="100330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4298" name="Rectangle 25"/>
          <p:cNvSpPr>
            <a:spLocks noChangeArrowheads="1"/>
          </p:cNvSpPr>
          <p:nvPr/>
        </p:nvSpPr>
        <p:spPr bwMode="auto">
          <a:xfrm>
            <a:off x="0" y="28035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PER</a:t>
            </a:r>
          </a:p>
        </p:txBody>
      </p:sp>
      <p:sp>
        <p:nvSpPr>
          <p:cNvPr id="54299" name="Rectangle 26"/>
          <p:cNvSpPr>
            <a:spLocks noChangeArrowheads="1"/>
          </p:cNvSpPr>
          <p:nvPr/>
        </p:nvSpPr>
        <p:spPr bwMode="auto">
          <a:xfrm>
            <a:off x="8058150" y="2724150"/>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GPE</a:t>
            </a:r>
          </a:p>
        </p:txBody>
      </p:sp>
      <p:sp>
        <p:nvSpPr>
          <p:cNvPr id="54300" name="Rectangle 27"/>
          <p:cNvSpPr>
            <a:spLocks noChangeArrowheads="1"/>
          </p:cNvSpPr>
          <p:nvPr/>
        </p:nvSpPr>
        <p:spPr bwMode="auto">
          <a:xfrm>
            <a:off x="3886200" y="24987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GPE</a:t>
            </a:r>
          </a:p>
        </p:txBody>
      </p:sp>
      <p:sp>
        <p:nvSpPr>
          <p:cNvPr id="54301" name="Rectangle 28"/>
          <p:cNvSpPr>
            <a:spLocks noChangeArrowheads="1"/>
          </p:cNvSpPr>
          <p:nvPr/>
        </p:nvSpPr>
        <p:spPr bwMode="auto">
          <a:xfrm>
            <a:off x="1600200" y="40227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PER</a:t>
            </a:r>
          </a:p>
        </p:txBody>
      </p:sp>
      <p:sp>
        <p:nvSpPr>
          <p:cNvPr id="54302" name="Rectangle 29"/>
          <p:cNvSpPr>
            <a:spLocks noChangeArrowheads="1"/>
          </p:cNvSpPr>
          <p:nvPr/>
        </p:nvSpPr>
        <p:spPr bwMode="auto">
          <a:xfrm>
            <a:off x="3581400" y="42513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ORG</a:t>
            </a:r>
          </a:p>
        </p:txBody>
      </p:sp>
      <p:sp>
        <p:nvSpPr>
          <p:cNvPr id="54303" name="Rectangle 30"/>
          <p:cNvSpPr>
            <a:spLocks noChangeArrowheads="1"/>
          </p:cNvSpPr>
          <p:nvPr/>
        </p:nvSpPr>
        <p:spPr bwMode="auto">
          <a:xfrm>
            <a:off x="5641975" y="3975100"/>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a:solidFill>
                  <a:prstClr val="black"/>
                </a:solidFill>
                <a:ea typeface="MS PGothic" pitchFamily="34" charset="-128"/>
              </a:rPr>
              <a:t>PER</a:t>
            </a:r>
          </a:p>
        </p:txBody>
      </p:sp>
      <p:sp>
        <p:nvSpPr>
          <p:cNvPr id="54304" name="Rectangle 31"/>
          <p:cNvSpPr>
            <a:spLocks noChangeArrowheads="1"/>
          </p:cNvSpPr>
          <p:nvPr/>
        </p:nvSpPr>
        <p:spPr bwMode="auto">
          <a:xfrm>
            <a:off x="762000" y="34893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Children</a:t>
            </a:r>
          </a:p>
        </p:txBody>
      </p:sp>
      <p:sp>
        <p:nvSpPr>
          <p:cNvPr id="54305" name="Rectangle 32"/>
          <p:cNvSpPr>
            <a:spLocks noChangeArrowheads="1"/>
          </p:cNvSpPr>
          <p:nvPr/>
        </p:nvSpPr>
        <p:spPr bwMode="auto">
          <a:xfrm>
            <a:off x="838200" y="21177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Children</a:t>
            </a:r>
          </a:p>
        </p:txBody>
      </p:sp>
      <p:sp>
        <p:nvSpPr>
          <p:cNvPr id="54306" name="Rectangle 33"/>
          <p:cNvSpPr>
            <a:spLocks noChangeArrowheads="1"/>
          </p:cNvSpPr>
          <p:nvPr/>
        </p:nvSpPr>
        <p:spPr bwMode="auto">
          <a:xfrm>
            <a:off x="2743200" y="24987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Top_employee</a:t>
            </a:r>
          </a:p>
        </p:txBody>
      </p:sp>
      <p:sp>
        <p:nvSpPr>
          <p:cNvPr id="54307" name="Rectangle 34"/>
          <p:cNvSpPr>
            <a:spLocks noChangeArrowheads="1"/>
          </p:cNvSpPr>
          <p:nvPr/>
        </p:nvSpPr>
        <p:spPr bwMode="auto">
          <a:xfrm>
            <a:off x="2438400" y="30321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Top_employee</a:t>
            </a:r>
          </a:p>
        </p:txBody>
      </p:sp>
      <p:sp>
        <p:nvSpPr>
          <p:cNvPr id="54308" name="Rectangle 35"/>
          <p:cNvSpPr>
            <a:spLocks noChangeArrowheads="1"/>
          </p:cNvSpPr>
          <p:nvPr/>
        </p:nvSpPr>
        <p:spPr bwMode="auto">
          <a:xfrm>
            <a:off x="2514600" y="14319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Justice</a:t>
            </a:r>
          </a:p>
        </p:txBody>
      </p:sp>
      <p:sp>
        <p:nvSpPr>
          <p:cNvPr id="54309" name="Rectangle 36"/>
          <p:cNvSpPr>
            <a:spLocks noChangeArrowheads="1"/>
          </p:cNvSpPr>
          <p:nvPr/>
        </p:nvSpPr>
        <p:spPr bwMode="auto">
          <a:xfrm>
            <a:off x="2514600" y="40989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Justice</a:t>
            </a:r>
          </a:p>
        </p:txBody>
      </p:sp>
      <p:sp>
        <p:nvSpPr>
          <p:cNvPr id="54310" name="Rectangle 37"/>
          <p:cNvSpPr>
            <a:spLocks noChangeArrowheads="1"/>
          </p:cNvSpPr>
          <p:nvPr/>
        </p:nvSpPr>
        <p:spPr bwMode="auto">
          <a:xfrm>
            <a:off x="5257800" y="12795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Affiliation</a:t>
            </a:r>
          </a:p>
        </p:txBody>
      </p:sp>
      <p:sp>
        <p:nvSpPr>
          <p:cNvPr id="54311" name="Rectangle 38"/>
          <p:cNvSpPr>
            <a:spLocks noChangeArrowheads="1"/>
          </p:cNvSpPr>
          <p:nvPr/>
        </p:nvSpPr>
        <p:spPr bwMode="auto">
          <a:xfrm>
            <a:off x="5105400" y="28797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Located</a:t>
            </a:r>
          </a:p>
        </p:txBody>
      </p:sp>
      <p:sp>
        <p:nvSpPr>
          <p:cNvPr id="54312" name="Rectangle 39"/>
          <p:cNvSpPr>
            <a:spLocks noChangeArrowheads="1"/>
          </p:cNvSpPr>
          <p:nvPr/>
        </p:nvSpPr>
        <p:spPr bwMode="auto">
          <a:xfrm>
            <a:off x="4572000" y="17367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Member</a:t>
            </a:r>
          </a:p>
        </p:txBody>
      </p:sp>
      <p:sp>
        <p:nvSpPr>
          <p:cNvPr id="54313" name="Rectangle 40"/>
          <p:cNvSpPr>
            <a:spLocks noChangeArrowheads="1"/>
          </p:cNvSpPr>
          <p:nvPr/>
        </p:nvSpPr>
        <p:spPr bwMode="auto">
          <a:xfrm>
            <a:off x="4556125" y="3721100"/>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Member</a:t>
            </a:r>
          </a:p>
        </p:txBody>
      </p:sp>
      <p:sp>
        <p:nvSpPr>
          <p:cNvPr id="54314" name="Rectangle 41"/>
          <p:cNvSpPr>
            <a:spLocks noChangeArrowheads="1"/>
          </p:cNvSpPr>
          <p:nvPr/>
        </p:nvSpPr>
        <p:spPr bwMode="auto">
          <a:xfrm>
            <a:off x="5715000" y="4489450"/>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Affiliation</a:t>
            </a:r>
          </a:p>
        </p:txBody>
      </p:sp>
      <p:sp>
        <p:nvSpPr>
          <p:cNvPr id="54315" name="Rectangle 42"/>
          <p:cNvSpPr>
            <a:spLocks noChangeArrowheads="1"/>
          </p:cNvSpPr>
          <p:nvPr/>
        </p:nvSpPr>
        <p:spPr bwMode="auto">
          <a:xfrm>
            <a:off x="6248400" y="18891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Top-employee</a:t>
            </a:r>
          </a:p>
        </p:txBody>
      </p:sp>
      <p:sp>
        <p:nvSpPr>
          <p:cNvPr id="54316" name="Rectangle 43"/>
          <p:cNvSpPr>
            <a:spLocks noChangeArrowheads="1"/>
          </p:cNvSpPr>
          <p:nvPr/>
        </p:nvSpPr>
        <p:spPr bwMode="auto">
          <a:xfrm>
            <a:off x="6629400" y="3565525"/>
            <a:ext cx="762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457178"/>
            <a:r>
              <a:rPr lang="en-US" sz="1600" i="1">
                <a:solidFill>
                  <a:srgbClr val="0000FF"/>
                </a:solidFill>
                <a:ea typeface="MS PGothic" pitchFamily="34" charset="-128"/>
              </a:rPr>
              <a:t>Top-employee</a:t>
            </a:r>
          </a:p>
        </p:txBody>
      </p:sp>
      <p:sp>
        <p:nvSpPr>
          <p:cNvPr id="54317" name="Rectangle 44"/>
          <p:cNvSpPr>
            <a:spLocks noChangeArrowheads="1"/>
          </p:cNvSpPr>
          <p:nvPr/>
        </p:nvSpPr>
        <p:spPr bwMode="auto">
          <a:xfrm>
            <a:off x="-531149" y="204533"/>
            <a:ext cx="1007351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457178"/>
            <a:r>
              <a:rPr lang="zh-CN" altLang="en-US" sz="3800" dirty="0">
                <a:solidFill>
                  <a:srgbClr val="1F497D"/>
                </a:solidFill>
                <a:latin typeface="Garamond" pitchFamily="18" charset="0"/>
              </a:rPr>
              <a:t>   </a:t>
            </a:r>
            <a:r>
              <a:rPr lang="en-US" altLang="zh-CN" sz="2800" dirty="0">
                <a:solidFill>
                  <a:srgbClr val="990000"/>
                </a:solidFill>
                <a:effectLst>
                  <a:outerShdw blurRad="38100" dist="38100" dir="2700000" algn="tl">
                    <a:srgbClr val="C0C0C0"/>
                  </a:outerShdw>
                </a:effectLst>
                <a:latin typeface="Palatino"/>
                <a:ea typeface="MS PGothic" pitchFamily="34" charset="-128"/>
                <a:cs typeface="Palatino"/>
              </a:rPr>
              <a:t>Constructing Heterogeneous Information Networks</a:t>
            </a:r>
          </a:p>
        </p:txBody>
      </p:sp>
    </p:spTree>
    <p:extLst>
      <p:ext uri="{BB962C8B-B14F-4D97-AF65-F5344CB8AC3E}">
        <p14:creationId xmlns:p14="http://schemas.microsoft.com/office/powerpoint/2010/main" val="3967005351"/>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4114800" y="6453336"/>
            <a:ext cx="914400" cy="228600"/>
          </a:xfrm>
          <a:prstGeom prst="rect">
            <a:avLst/>
          </a:prstGeom>
        </p:spPr>
        <p:txBody>
          <a:bodyPr/>
          <a:lstStyle/>
          <a:p>
            <a:pPr>
              <a:defRPr/>
            </a:pPr>
            <a:fld id="{949EA72D-AFDA-4341-B72A-4A95FB1F0E84}" type="slidenum">
              <a:rPr lang="en-US" altLang="zh-TW" smtClean="0">
                <a:solidFill>
                  <a:prstClr val="black"/>
                </a:solidFill>
              </a:rPr>
              <a:pPr>
                <a:defRPr/>
              </a:pPr>
              <a:t>54</a:t>
            </a:fld>
            <a:endParaRPr lang="en-US" altLang="zh-TW" dirty="0">
              <a:solidFill>
                <a:prstClr val="black"/>
              </a:solidFill>
            </a:endParaRPr>
          </a:p>
        </p:txBody>
      </p:sp>
      <p:sp>
        <p:nvSpPr>
          <p:cNvPr id="3" name="Title 2"/>
          <p:cNvSpPr>
            <a:spLocks noGrp="1"/>
          </p:cNvSpPr>
          <p:nvPr>
            <p:ph type="title"/>
          </p:nvPr>
        </p:nvSpPr>
        <p:spPr>
          <a:xfrm>
            <a:off x="755341" y="2304143"/>
            <a:ext cx="8761722" cy="980728"/>
          </a:xfrm>
        </p:spPr>
        <p:txBody>
          <a:bodyPr/>
          <a:lstStyle/>
          <a:p>
            <a:r>
              <a:rPr lang="en-US" dirty="0" smtClean="0"/>
              <a:t>Remaining Problems</a:t>
            </a:r>
            <a:endParaRPr lang="en-US" dirty="0"/>
          </a:p>
        </p:txBody>
      </p:sp>
    </p:spTree>
    <p:extLst>
      <p:ext uri="{BB962C8B-B14F-4D97-AF65-F5344CB8AC3E}">
        <p14:creationId xmlns:p14="http://schemas.microsoft.com/office/powerpoint/2010/main" val="23437743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55</a:t>
            </a:fld>
            <a:endParaRPr lang="en-US" altLang="zh-TW" dirty="0">
              <a:solidFill>
                <a:prstClr val="black"/>
              </a:solidFill>
            </a:endParaRPr>
          </a:p>
        </p:txBody>
      </p:sp>
      <p:sp>
        <p:nvSpPr>
          <p:cNvPr id="3" name="Title 2"/>
          <p:cNvSpPr>
            <a:spLocks noGrp="1"/>
          </p:cNvSpPr>
          <p:nvPr>
            <p:ph type="title"/>
          </p:nvPr>
        </p:nvSpPr>
        <p:spPr>
          <a:xfrm>
            <a:off x="247341" y="0"/>
            <a:ext cx="8761722" cy="980728"/>
          </a:xfrm>
        </p:spPr>
        <p:txBody>
          <a:bodyPr/>
          <a:lstStyle/>
          <a:p>
            <a:r>
              <a:rPr lang="en-US" dirty="0"/>
              <a:t>Remaining </a:t>
            </a:r>
            <a:r>
              <a:rPr lang="en-US" dirty="0" smtClean="0"/>
              <a:t>Problems: Prisoners </a:t>
            </a:r>
            <a:r>
              <a:rPr lang="en-US" dirty="0"/>
              <a:t>Problem</a:t>
            </a:r>
          </a:p>
        </p:txBody>
      </p:sp>
      <p:pic>
        <p:nvPicPr>
          <p:cNvPr id="5" name="Picture 4"/>
          <p:cNvPicPr>
            <a:picLocks noChangeAspect="1"/>
          </p:cNvPicPr>
          <p:nvPr/>
        </p:nvPicPr>
        <p:blipFill>
          <a:blip r:embed="rId2"/>
          <a:stretch>
            <a:fillRect/>
          </a:stretch>
        </p:blipFill>
        <p:spPr>
          <a:xfrm>
            <a:off x="0" y="1536700"/>
            <a:ext cx="9144000" cy="3761772"/>
          </a:xfrm>
          <a:prstGeom prst="rect">
            <a:avLst/>
          </a:prstGeom>
        </p:spPr>
      </p:pic>
    </p:spTree>
    <p:extLst>
      <p:ext uri="{BB962C8B-B14F-4D97-AF65-F5344CB8AC3E}">
        <p14:creationId xmlns:p14="http://schemas.microsoft.com/office/powerpoint/2010/main" val="6585002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56</a:t>
            </a:fld>
            <a:endParaRPr lang="en-US" altLang="zh-TW" dirty="0">
              <a:solidFill>
                <a:prstClr val="black"/>
              </a:solidFill>
            </a:endParaRPr>
          </a:p>
        </p:txBody>
      </p:sp>
      <p:sp>
        <p:nvSpPr>
          <p:cNvPr id="3" name="Title 2"/>
          <p:cNvSpPr>
            <a:spLocks noGrp="1"/>
          </p:cNvSpPr>
          <p:nvPr>
            <p:ph type="title"/>
          </p:nvPr>
        </p:nvSpPr>
        <p:spPr>
          <a:xfrm>
            <a:off x="247340" y="0"/>
            <a:ext cx="9170197" cy="980728"/>
          </a:xfrm>
        </p:spPr>
        <p:txBody>
          <a:bodyPr/>
          <a:lstStyle/>
          <a:p>
            <a:r>
              <a:rPr lang="en-US" sz="2800" dirty="0" smtClean="0"/>
              <a:t>Remaining Problems: Make Code Words Representative</a:t>
            </a:r>
            <a:endParaRPr lang="en-US" sz="2800" dirty="0"/>
          </a:p>
        </p:txBody>
      </p:sp>
      <p:sp>
        <p:nvSpPr>
          <p:cNvPr id="4" name="Content Placeholder 3"/>
          <p:cNvSpPr>
            <a:spLocks noGrp="1"/>
          </p:cNvSpPr>
          <p:nvPr>
            <p:ph idx="1"/>
          </p:nvPr>
        </p:nvSpPr>
        <p:spPr>
          <a:xfrm>
            <a:off x="247340" y="1124744"/>
            <a:ext cx="8229600" cy="5001419"/>
          </a:xfrm>
        </p:spPr>
        <p:txBody>
          <a:bodyPr/>
          <a:lstStyle/>
          <a:p>
            <a:r>
              <a:rPr lang="en-US" dirty="0" smtClean="0"/>
              <a:t>Code </a:t>
            </a:r>
            <a:r>
              <a:rPr lang="en-US" dirty="0"/>
              <a:t>words should be unique, expressive, discriminative, vivid to indicate what </a:t>
            </a:r>
            <a:r>
              <a:rPr lang="en-US" dirty="0" smtClean="0"/>
              <a:t>the target </a:t>
            </a:r>
            <a:r>
              <a:rPr lang="en-US" dirty="0"/>
              <a:t>is well-known </a:t>
            </a:r>
            <a:r>
              <a:rPr lang="en-US" dirty="0" smtClean="0"/>
              <a:t>for</a:t>
            </a:r>
          </a:p>
          <a:p>
            <a:r>
              <a:rPr lang="en-US" dirty="0" smtClean="0"/>
              <a:t>They </a:t>
            </a:r>
            <a:r>
              <a:rPr lang="en-US" dirty="0"/>
              <a:t>must be up-to-date for a </a:t>
            </a:r>
            <a:r>
              <a:rPr lang="en-US" dirty="0" smtClean="0"/>
              <a:t>certain burst </a:t>
            </a:r>
            <a:r>
              <a:rPr lang="en-US" dirty="0"/>
              <a:t>event, topic, life snapshot, domain, or reputation during a certain time </a:t>
            </a:r>
            <a:r>
              <a:rPr lang="en-US" dirty="0" smtClean="0"/>
              <a:t>period</a:t>
            </a:r>
            <a:endParaRPr lang="en-US" dirty="0"/>
          </a:p>
        </p:txBody>
      </p:sp>
      <p:graphicFrame>
        <p:nvGraphicFramePr>
          <p:cNvPr id="5" name="Group 11"/>
          <p:cNvGraphicFramePr>
            <a:graphicFrameLocks/>
          </p:cNvGraphicFramePr>
          <p:nvPr>
            <p:extLst>
              <p:ext uri="{D42A27DB-BD31-4B8C-83A1-F6EECF244321}">
                <p14:modId xmlns:p14="http://schemas.microsoft.com/office/powerpoint/2010/main" val="1602890111"/>
              </p:ext>
            </p:extLst>
          </p:nvPr>
        </p:nvGraphicFramePr>
        <p:xfrm>
          <a:off x="704540" y="3032994"/>
          <a:ext cx="7772400" cy="2682876"/>
        </p:xfrm>
        <a:graphic>
          <a:graphicData uri="http://schemas.openxmlformats.org/drawingml/2006/table">
            <a:tbl>
              <a:tblPr/>
              <a:tblGrid>
                <a:gridCol w="3141663"/>
                <a:gridCol w="2954337"/>
                <a:gridCol w="1676400"/>
              </a:tblGrid>
              <a:tr h="45730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2200" b="0" i="0" u="none" strike="noStrike" cap="none" normalizeH="0" baseline="0" dirty="0" smtClean="0">
                          <a:ln>
                            <a:noFill/>
                          </a:ln>
                          <a:solidFill>
                            <a:schemeClr val="tx1"/>
                          </a:solidFill>
                          <a:effectLst/>
                          <a:latin typeface="Arial" pitchFamily="34" charset="0"/>
                          <a:ea typeface="宋体" pitchFamily="2" charset="-122"/>
                          <a:cs typeface="Arial" pitchFamily="34" charset="0"/>
                        </a:rPr>
                        <a:t>Code Words</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1E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2200" b="0" i="0" u="none" strike="noStrike" cap="none" normalizeH="0" baseline="0" smtClean="0">
                          <a:ln>
                            <a:noFill/>
                          </a:ln>
                          <a:solidFill>
                            <a:schemeClr val="tx1"/>
                          </a:solidFill>
                          <a:effectLst/>
                          <a:latin typeface="Arial" pitchFamily="34" charset="0"/>
                          <a:ea typeface="宋体" pitchFamily="2" charset="-122"/>
                          <a:cs typeface="Arial" pitchFamily="34" charset="0"/>
                        </a:rPr>
                        <a:t>Target</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FB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2200" b="0" i="0" u="none" strike="noStrike" cap="none" normalizeH="0" baseline="0" dirty="0" smtClean="0">
                          <a:ln>
                            <a:noFill/>
                          </a:ln>
                          <a:solidFill>
                            <a:schemeClr val="tx1"/>
                          </a:solidFill>
                          <a:effectLst/>
                          <a:latin typeface="Arial" pitchFamily="34" charset="0"/>
                          <a:ea typeface="宋体" pitchFamily="2" charset="-122"/>
                          <a:cs typeface="Arial" pitchFamily="34" charset="0"/>
                        </a:rPr>
                        <a:t>Motivation</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38109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Blind Man (</a:t>
                      </a:r>
                      <a:r>
                        <a:rPr kumimoji="0" lang="zh-CN" altLang="en-US" sz="1800" b="0" i="0" u="none" strike="noStrike" cap="none" normalizeH="0" baseline="0" smtClean="0">
                          <a:ln>
                            <a:noFill/>
                          </a:ln>
                          <a:solidFill>
                            <a:schemeClr val="tx1"/>
                          </a:solidFill>
                          <a:effectLst/>
                          <a:latin typeface="Arial" pitchFamily="34" charset="0"/>
                          <a:ea typeface="宋体" pitchFamily="2" charset="-122"/>
                          <a:cs typeface="Arial" pitchFamily="34" charset="0"/>
                        </a:rPr>
                        <a:t>瞎子</a:t>
                      </a: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1E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Chen Guangcheng(</a:t>
                      </a:r>
                      <a:r>
                        <a:rPr kumimoji="0" lang="zh-CN" altLang="en-US" sz="1800" b="0" i="0" u="none" strike="noStrike" cap="none" normalizeH="0" baseline="0" smtClean="0">
                          <a:ln>
                            <a:noFill/>
                          </a:ln>
                          <a:solidFill>
                            <a:schemeClr val="tx1"/>
                          </a:solidFill>
                          <a:effectLst/>
                          <a:latin typeface="Arial" pitchFamily="34" charset="0"/>
                          <a:ea typeface="宋体" pitchFamily="2" charset="-122"/>
                          <a:cs typeface="Arial" pitchFamily="34" charset="0"/>
                        </a:rPr>
                        <a:t>陈光诚</a:t>
                      </a: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FB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Arial" pitchFamily="34" charset="0"/>
                        </a:rPr>
                        <a:t>Sensitive</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38109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First Emperor (</a:t>
                      </a:r>
                      <a:r>
                        <a:rPr kumimoji="0" lang="zh-CN" altLang="en-US" sz="1800" b="0" i="0" u="none" strike="noStrike" cap="none" normalizeH="0" baseline="0" smtClean="0">
                          <a:ln>
                            <a:noFill/>
                          </a:ln>
                          <a:solidFill>
                            <a:schemeClr val="tx1"/>
                          </a:solidFill>
                          <a:effectLst/>
                          <a:latin typeface="Arial" pitchFamily="34" charset="0"/>
                          <a:ea typeface="宋体" pitchFamily="2" charset="-122"/>
                          <a:cs typeface="Arial" pitchFamily="34" charset="0"/>
                        </a:rPr>
                        <a:t>元祖</a:t>
                      </a: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1E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Mao Zedong (</a:t>
                      </a:r>
                      <a:r>
                        <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Arial" pitchFamily="34" charset="0"/>
                        </a:rPr>
                        <a:t>毛泽东</a:t>
                      </a:r>
                      <a:r>
                        <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FB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Arial" pitchFamily="34" charset="0"/>
                        </a:rPr>
                        <a:t>Vivid</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36584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Kimchi Country (</a:t>
                      </a:r>
                      <a:r>
                        <a:rPr kumimoji="0" lang="zh-CN" altLang="en-US" sz="1800" b="0" i="0" u="none" strike="noStrike" cap="none" normalizeH="0" baseline="0" smtClean="0">
                          <a:ln>
                            <a:noFill/>
                          </a:ln>
                          <a:solidFill>
                            <a:schemeClr val="tx1"/>
                          </a:solidFill>
                          <a:effectLst/>
                          <a:latin typeface="Arial" pitchFamily="34" charset="0"/>
                          <a:ea typeface="宋体" pitchFamily="2" charset="-122"/>
                          <a:cs typeface="Arial" pitchFamily="34" charset="0"/>
                        </a:rPr>
                        <a:t>泡菜国</a:t>
                      </a: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1E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Korea (</a:t>
                      </a:r>
                      <a:r>
                        <a:rPr kumimoji="0" lang="zh-CN" altLang="en-US" sz="1800" b="0" i="0" u="none" strike="noStrike" cap="none" normalizeH="0" baseline="0" smtClean="0">
                          <a:ln>
                            <a:noFill/>
                          </a:ln>
                          <a:solidFill>
                            <a:schemeClr val="tx1"/>
                          </a:solidFill>
                          <a:effectLst/>
                          <a:latin typeface="Arial" pitchFamily="34" charset="0"/>
                          <a:ea typeface="宋体" pitchFamily="2" charset="-122"/>
                          <a:cs typeface="Arial" pitchFamily="34" charset="0"/>
                        </a:rPr>
                        <a:t>韩国</a:t>
                      </a: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FB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Arial" pitchFamily="34" charset="0"/>
                        </a:rPr>
                        <a:t>Vivid</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36584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Rice Country (</a:t>
                      </a:r>
                      <a:r>
                        <a:rPr kumimoji="0" lang="zh-CN" altLang="en-US" sz="1800" b="0" i="0" u="none" strike="noStrike" cap="none" normalizeH="0" baseline="0" smtClean="0">
                          <a:ln>
                            <a:noFill/>
                          </a:ln>
                          <a:solidFill>
                            <a:schemeClr val="tx1"/>
                          </a:solidFill>
                          <a:effectLst/>
                          <a:latin typeface="Arial" pitchFamily="34" charset="0"/>
                          <a:ea typeface="宋体" pitchFamily="2" charset="-122"/>
                          <a:cs typeface="Arial" pitchFamily="34" charset="0"/>
                        </a:rPr>
                        <a:t>米国</a:t>
                      </a: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1E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United States (</a:t>
                      </a:r>
                      <a:r>
                        <a:rPr kumimoji="0" lang="zh-CN" altLang="en-US" sz="1800" b="0" i="0" u="none" strike="noStrike" cap="none" normalizeH="0" baseline="0" smtClean="0">
                          <a:ln>
                            <a:noFill/>
                          </a:ln>
                          <a:solidFill>
                            <a:schemeClr val="tx1"/>
                          </a:solidFill>
                          <a:effectLst/>
                          <a:latin typeface="Arial" pitchFamily="34" charset="0"/>
                          <a:ea typeface="宋体" pitchFamily="2" charset="-122"/>
                          <a:cs typeface="Arial" pitchFamily="34" charset="0"/>
                        </a:rPr>
                        <a:t>美国</a:t>
                      </a: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FB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Arial" pitchFamily="34" charset="0"/>
                        </a:rPr>
                        <a:t>Pronunciation</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36584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Kim Third Fat (</a:t>
                      </a:r>
                      <a:r>
                        <a:rPr kumimoji="0" lang="zh-CN" altLang="en-US" sz="1800" b="0" i="0" u="none" strike="noStrike" cap="none" normalizeH="0" baseline="0" smtClean="0">
                          <a:ln>
                            <a:noFill/>
                          </a:ln>
                          <a:solidFill>
                            <a:schemeClr val="tx1"/>
                          </a:solidFill>
                          <a:effectLst/>
                          <a:latin typeface="Arial" pitchFamily="34" charset="0"/>
                          <a:ea typeface="宋体" pitchFamily="2" charset="-122"/>
                          <a:cs typeface="Arial" pitchFamily="34" charset="0"/>
                        </a:rPr>
                        <a:t>金三胖</a:t>
                      </a: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1E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Kim Jong-un  (</a:t>
                      </a:r>
                      <a:r>
                        <a:rPr kumimoji="0" lang="zh-CN" altLang="en-US" sz="1800" b="0" i="0" u="none" strike="noStrike" cap="none" normalizeH="0" baseline="0" smtClean="0">
                          <a:ln>
                            <a:noFill/>
                          </a:ln>
                          <a:solidFill>
                            <a:schemeClr val="tx1"/>
                          </a:solidFill>
                          <a:effectLst/>
                          <a:latin typeface="Arial" pitchFamily="34" charset="0"/>
                          <a:ea typeface="宋体" pitchFamily="2" charset="-122"/>
                          <a:cs typeface="Arial" pitchFamily="34" charset="0"/>
                        </a:rPr>
                        <a:t>金正恩</a:t>
                      </a: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Arial" pitchFamily="34" charset="0"/>
                        </a:rPr>
                        <a:t>)</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FB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Arial" pitchFamily="34" charset="0"/>
                        </a:rPr>
                        <a:t>Negative</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36584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cs typeface="Arial" pitchFamily="34" charset="0"/>
                        </a:rPr>
                        <a:t>Miracle Brother (</a:t>
                      </a:r>
                      <a:r>
                        <a:rPr kumimoji="0" lang="zh-CN" altLang="en-US" sz="1800" b="0" i="0" u="none" strike="noStrike" cap="none" normalizeH="0" baseline="0" smtClean="0">
                          <a:ln>
                            <a:noFill/>
                          </a:ln>
                          <a:solidFill>
                            <a:srgbClr val="000000"/>
                          </a:solidFill>
                          <a:effectLst/>
                          <a:latin typeface="Arial" pitchFamily="34" charset="0"/>
                          <a:ea typeface="宋体" pitchFamily="2" charset="-122"/>
                          <a:cs typeface="Arial" pitchFamily="34" charset="0"/>
                        </a:rPr>
                        <a:t>奇迹哥</a:t>
                      </a:r>
                      <a:r>
                        <a:rPr kumimoji="0" lang="en-US" altLang="zh-CN" sz="1800" b="0" i="0" u="none" strike="noStrike" cap="none" normalizeH="0" baseline="0" smtClean="0">
                          <a:ln>
                            <a:noFill/>
                          </a:ln>
                          <a:solidFill>
                            <a:srgbClr val="000000"/>
                          </a:solidFill>
                          <a:effectLst/>
                          <a:latin typeface="Arial" pitchFamily="34" charset="0"/>
                          <a:ea typeface="宋体" pitchFamily="2" charset="-122"/>
                          <a:cs typeface="Arial" pitchFamily="34" charset="0"/>
                        </a:rPr>
                        <a:t>)</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1E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cs typeface="Arial" pitchFamily="34" charset="0"/>
                        </a:rPr>
                        <a:t>Wang Yongping (</a:t>
                      </a:r>
                      <a:r>
                        <a:rPr kumimoji="0" lang="zh-CN" altLang="en-US" sz="1800" b="0" i="0" u="none" strike="noStrike" cap="none" normalizeH="0" baseline="0" smtClean="0">
                          <a:ln>
                            <a:noFill/>
                          </a:ln>
                          <a:solidFill>
                            <a:srgbClr val="000000"/>
                          </a:solidFill>
                          <a:effectLst/>
                          <a:latin typeface="Arial" pitchFamily="34" charset="0"/>
                          <a:ea typeface="宋体" pitchFamily="2" charset="-122"/>
                          <a:cs typeface="Arial" pitchFamily="34" charset="0"/>
                        </a:rPr>
                        <a:t>王勇平</a:t>
                      </a:r>
                      <a:r>
                        <a:rPr kumimoji="0" lang="en-US" altLang="zh-CN" sz="1800" b="0" i="0" u="none" strike="noStrike" cap="none" normalizeH="0" baseline="0" smtClean="0">
                          <a:ln>
                            <a:noFill/>
                          </a:ln>
                          <a:solidFill>
                            <a:srgbClr val="000000"/>
                          </a:solidFill>
                          <a:effectLst/>
                          <a:latin typeface="Arial" pitchFamily="34" charset="0"/>
                          <a:ea typeface="宋体" pitchFamily="2" charset="-122"/>
                          <a:cs typeface="Arial" pitchFamily="34" charset="0"/>
                        </a:rPr>
                        <a:t>)</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FFB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Arial" pitchFamily="34" charset="0"/>
                        </a:rPr>
                        <a:t>Irony</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Tree>
    <p:extLst>
      <p:ext uri="{BB962C8B-B14F-4D97-AF65-F5344CB8AC3E}">
        <p14:creationId xmlns:p14="http://schemas.microsoft.com/office/powerpoint/2010/main" val="19383161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543925" y="6356350"/>
            <a:ext cx="561975" cy="365125"/>
          </a:xfrm>
          <a:prstGeom prst="rect">
            <a:avLst/>
          </a:prstGeom>
        </p:spPr>
        <p:txBody>
          <a:bodyPr/>
          <a:lstStyle/>
          <a:p>
            <a:fld id="{A2BD62A7-1285-450F-8989-A16B23C6FCF7}" type="slidenum">
              <a:rPr lang="en-US" smtClean="0"/>
              <a:pPr/>
              <a:t>57</a:t>
            </a:fld>
            <a:endParaRPr lang="en-US"/>
          </a:p>
        </p:txBody>
      </p:sp>
      <p:pic>
        <p:nvPicPr>
          <p:cNvPr id="8" name="Picture 7" descr="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385" y="2499702"/>
            <a:ext cx="3383546" cy="1522596"/>
          </a:xfrm>
          <a:prstGeom prst="rect">
            <a:avLst/>
          </a:prstGeom>
        </p:spPr>
      </p:pic>
      <p:pic>
        <p:nvPicPr>
          <p:cNvPr id="10" name="Picture 9" descr="56732_59943_78100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45" y="4459953"/>
            <a:ext cx="3109436" cy="2160240"/>
          </a:xfrm>
          <a:prstGeom prst="rect">
            <a:avLst/>
          </a:prstGeom>
        </p:spPr>
      </p:pic>
      <p:pic>
        <p:nvPicPr>
          <p:cNvPr id="11" name="Picture 10" descr="QQ20140625-1@2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2189" y="4184695"/>
            <a:ext cx="2366035" cy="2536780"/>
          </a:xfrm>
          <a:prstGeom prst="rect">
            <a:avLst/>
          </a:prstGeom>
        </p:spPr>
      </p:pic>
      <p:sp>
        <p:nvSpPr>
          <p:cNvPr id="15" name="TextBox 3"/>
          <p:cNvSpPr txBox="1">
            <a:spLocks noChangeArrowheads="1"/>
          </p:cNvSpPr>
          <p:nvPr/>
        </p:nvSpPr>
        <p:spPr bwMode="auto">
          <a:xfrm>
            <a:off x="6680238" y="3492061"/>
            <a:ext cx="24637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苏亚雷斯</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(Suarez)</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16" name="TextBox 3"/>
          <p:cNvSpPr txBox="1">
            <a:spLocks noChangeArrowheads="1"/>
          </p:cNvSpPr>
          <p:nvPr/>
        </p:nvSpPr>
        <p:spPr bwMode="auto">
          <a:xfrm>
            <a:off x="6754301" y="5375066"/>
            <a:ext cx="216734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苏牙</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(Su-tooth)</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4" name="Down Arrow 3"/>
          <p:cNvSpPr/>
          <p:nvPr/>
        </p:nvSpPr>
        <p:spPr>
          <a:xfrm>
            <a:off x="7343632" y="4184695"/>
            <a:ext cx="368969" cy="1090863"/>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 name="Title 2"/>
          <p:cNvSpPr txBox="1">
            <a:spLocks/>
          </p:cNvSpPr>
          <p:nvPr/>
        </p:nvSpPr>
        <p:spPr>
          <a:xfrm>
            <a:off x="247340" y="0"/>
            <a:ext cx="9170197" cy="980728"/>
          </a:xfrm>
          <a:prstGeom prst="rect">
            <a:avLst/>
          </a:prstGeom>
        </p:spPr>
        <p:txBody>
          <a:bodyPr/>
          <a:lst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sz="2800" smtClean="0"/>
              <a:t>Remaining Problems: Make Code Words Adoptable</a:t>
            </a:r>
            <a:endParaRPr lang="en-US" sz="2800"/>
          </a:p>
        </p:txBody>
      </p:sp>
      <p:sp>
        <p:nvSpPr>
          <p:cNvPr id="13" name="Content Placeholder 3"/>
          <p:cNvSpPr txBox="1">
            <a:spLocks/>
          </p:cNvSpPr>
          <p:nvPr/>
        </p:nvSpPr>
        <p:spPr>
          <a:xfrm>
            <a:off x="247340" y="1124744"/>
            <a:ext cx="8229600" cy="5001419"/>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mtClean="0"/>
              <a:t>Popular code words tend to include unusual combinations of characters or words, negative sentiment and sarcasm</a:t>
            </a:r>
          </a:p>
          <a:p>
            <a:r>
              <a:rPr lang="en-US" smtClean="0"/>
              <a:t>They are usually simple, cute and easy to remember</a:t>
            </a:r>
            <a:endParaRPr lang="en-US" dirty="0" smtClean="0"/>
          </a:p>
        </p:txBody>
      </p:sp>
    </p:spTree>
    <p:extLst>
      <p:ext uri="{BB962C8B-B14F-4D97-AF65-F5344CB8AC3E}">
        <p14:creationId xmlns:p14="http://schemas.microsoft.com/office/powerpoint/2010/main" val="33374650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58</a:t>
            </a:fld>
            <a:endParaRPr lang="en-US"/>
          </a:p>
        </p:txBody>
      </p:sp>
      <p:sp>
        <p:nvSpPr>
          <p:cNvPr id="34" name="Title 33"/>
          <p:cNvSpPr>
            <a:spLocks noGrp="1"/>
          </p:cNvSpPr>
          <p:nvPr>
            <p:ph type="ctrTitle"/>
          </p:nvPr>
        </p:nvSpPr>
        <p:spPr>
          <a:xfrm>
            <a:off x="659567" y="151418"/>
            <a:ext cx="8103433" cy="612648"/>
          </a:xfrm>
        </p:spPr>
        <p:txBody>
          <a:bodyPr>
            <a:noAutofit/>
          </a:bodyPr>
          <a:lstStyle/>
          <a:p>
            <a:r>
              <a:rPr lang="en-US" sz="3200" dirty="0"/>
              <a:t>Remaining Problems: Time-</a:t>
            </a:r>
            <a:r>
              <a:rPr lang="en-US" sz="3200" dirty="0" smtClean="0"/>
              <a:t>sensitivity</a:t>
            </a:r>
            <a:endParaRPr lang="en-U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66789"/>
            <a:ext cx="9144000" cy="47039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0450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1CC523-8BC6-4921-807A-66BD262F34AB}" type="slidenum">
              <a:rPr lang="en-US" smtClean="0"/>
              <a:pPr/>
              <a:t>59</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0600"/>
            <a:ext cx="9190906" cy="39378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33"/>
          <p:cNvSpPr txBox="1">
            <a:spLocks/>
          </p:cNvSpPr>
          <p:nvPr/>
        </p:nvSpPr>
        <p:spPr>
          <a:xfrm>
            <a:off x="659567" y="181131"/>
            <a:ext cx="8103433" cy="612648"/>
          </a:xfrm>
          <a:prstGeom prst="rect">
            <a:avLst/>
          </a:prstGeom>
        </p:spPr>
        <p:txBody>
          <a:bodyPr vert="horz" lIns="91440" tIns="45720" rIns="91440" bIns="45720" rtlCol="0" anchor="ctr">
            <a:noAutofit/>
          </a:bodyPr>
          <a:lstStyle>
            <a:lvl1pPr algn="l" rtl="0" fontAlgn="base">
              <a:lnSpc>
                <a:spcPts val="5800"/>
              </a:lnSpc>
              <a:spcBef>
                <a:spcPct val="0"/>
              </a:spcBef>
              <a:spcAft>
                <a:spcPct val="0"/>
              </a:spcAft>
              <a:defRPr lang="en-US" sz="2400" b="0" kern="1200">
                <a:solidFill>
                  <a:srgbClr val="990000"/>
                </a:solidFill>
                <a:effectLst>
                  <a:outerShdw blurRad="63500" dist="38100" dir="5400000" algn="t" rotWithShape="0">
                    <a:prstClr val="black">
                      <a:alpha val="25000"/>
                    </a:prstClr>
                  </a:outerShdw>
                </a:effectLst>
                <a:latin typeface="Tahoma" pitchFamily="34" charset="0"/>
                <a:ea typeface="Tahoma" pitchFamily="34" charset="0"/>
                <a:cs typeface="Tahoma" pitchFamily="34"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sz="3200" dirty="0" smtClean="0"/>
              <a:t>Morph Decoding and Encoding Co-Evolution</a:t>
            </a:r>
            <a:endParaRPr lang="en-US" sz="3200" dirty="0"/>
          </a:p>
        </p:txBody>
      </p:sp>
      <p:sp>
        <p:nvSpPr>
          <p:cNvPr id="5" name="Content Placeholder 3"/>
          <p:cNvSpPr>
            <a:spLocks noGrp="1"/>
          </p:cNvSpPr>
          <p:nvPr>
            <p:ph idx="4294967295"/>
          </p:nvPr>
        </p:nvSpPr>
        <p:spPr>
          <a:xfrm>
            <a:off x="403647" y="4778437"/>
            <a:ext cx="8229600" cy="1806026"/>
          </a:xfrm>
          <a:prstGeom prst="rect">
            <a:avLst/>
          </a:prstGeom>
        </p:spPr>
        <p:txBody>
          <a:bodyPr/>
          <a:lstStyle/>
          <a:p>
            <a:r>
              <a:rPr lang="en-US" sz="1800" dirty="0"/>
              <a:t>C</a:t>
            </a:r>
            <a:r>
              <a:rPr lang="en-US" sz="1800" dirty="0" smtClean="0"/>
              <a:t>ode </a:t>
            </a:r>
            <a:r>
              <a:rPr lang="en-US" sz="1800" dirty="0"/>
              <a:t>words need to rapidly co-evolve </a:t>
            </a:r>
            <a:r>
              <a:rPr lang="en-US" sz="1800" dirty="0" smtClean="0"/>
              <a:t>with machine </a:t>
            </a:r>
            <a:r>
              <a:rPr lang="en-US" sz="1800" dirty="0"/>
              <a:t>or human decoder over time, as some code words are discovered and blocked by </a:t>
            </a:r>
            <a:r>
              <a:rPr lang="en-US" sz="1800" dirty="0" smtClean="0"/>
              <a:t>censorship and </a:t>
            </a:r>
            <a:r>
              <a:rPr lang="en-US" sz="1800" dirty="0"/>
              <a:t>newly created code words </a:t>
            </a:r>
            <a:r>
              <a:rPr lang="en-US" sz="1800" dirty="0" smtClean="0"/>
              <a:t>emerge</a:t>
            </a:r>
          </a:p>
          <a:p>
            <a:r>
              <a:rPr lang="en-US" sz="1800" dirty="0"/>
              <a:t>A</a:t>
            </a:r>
            <a:r>
              <a:rPr lang="en-US" sz="1800" dirty="0" smtClean="0"/>
              <a:t> </a:t>
            </a:r>
            <a:r>
              <a:rPr lang="en-US" sz="1800" dirty="0"/>
              <a:t>never-</a:t>
            </a:r>
            <a:r>
              <a:rPr lang="en-US" sz="1800" dirty="0" smtClean="0"/>
              <a:t>ending learning </a:t>
            </a:r>
            <a:r>
              <a:rPr lang="en-US" sz="1800" dirty="0"/>
              <a:t>component is needed to discover and select novel, salient and anomaly entities and events, </a:t>
            </a:r>
            <a:r>
              <a:rPr lang="en-US" sz="1800" dirty="0" smtClean="0"/>
              <a:t>update their </a:t>
            </a:r>
            <a:r>
              <a:rPr lang="en-US" sz="1800" dirty="0"/>
              <a:t>profiles over time, rank and select the most discriminative characteristics of the targets for </a:t>
            </a:r>
            <a:r>
              <a:rPr lang="en-US" sz="1800" dirty="0" smtClean="0"/>
              <a:t>encoding</a:t>
            </a:r>
            <a:endParaRPr lang="en-US" sz="1800" dirty="0"/>
          </a:p>
        </p:txBody>
      </p:sp>
    </p:spTree>
    <p:extLst>
      <p:ext uri="{BB962C8B-B14F-4D97-AF65-F5344CB8AC3E}">
        <p14:creationId xmlns:p14="http://schemas.microsoft.com/office/powerpoint/2010/main" val="3713725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Negotiation Dialogue</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6</a:t>
            </a:fld>
            <a:endParaRPr sz="1400" b="1">
              <a:solidFill>
                <a:srgbClr val="000000"/>
              </a:solidFill>
              <a:latin typeface="Calibri"/>
              <a:ea typeface="Calibri"/>
              <a:cs typeface="Calibri"/>
              <a:sym typeface="Calibri"/>
            </a:endParaRPr>
          </a:p>
        </p:txBody>
      </p:sp>
      <p:sp>
        <p:nvSpPr>
          <p:cNvPr id="4" name="Google Shape;293;p68"/>
          <p:cNvSpPr txBox="1">
            <a:spLocks/>
          </p:cNvSpPr>
          <p:nvPr/>
        </p:nvSpPr>
        <p:spPr>
          <a:xfrm>
            <a:off x="0" y="1010032"/>
            <a:ext cx="8914258" cy="2704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Clr>
                <a:srgbClr val="990000"/>
              </a:buClr>
              <a:buSzPts val="2240"/>
              <a:buFont typeface="Noto Sans Symbols"/>
              <a:buNone/>
            </a:pPr>
            <a:r>
              <a:rPr lang="en-US" sz="2000" dirty="0" smtClean="0">
                <a:solidFill>
                  <a:schemeClr val="tx1"/>
                </a:solidFill>
                <a:latin typeface="Arial"/>
                <a:ea typeface="Arial"/>
                <a:cs typeface="Arial"/>
                <a:sym typeface="Arial"/>
              </a:rPr>
              <a:t>Lewis et al., EMNLP2017</a:t>
            </a:r>
          </a:p>
        </p:txBody>
      </p:sp>
      <p:pic>
        <p:nvPicPr>
          <p:cNvPr id="2" name="Picture 1"/>
          <p:cNvPicPr>
            <a:picLocks noChangeAspect="1"/>
          </p:cNvPicPr>
          <p:nvPr/>
        </p:nvPicPr>
        <p:blipFill>
          <a:blip r:embed="rId3"/>
          <a:stretch>
            <a:fillRect/>
          </a:stretch>
        </p:blipFill>
        <p:spPr>
          <a:xfrm>
            <a:off x="-114871" y="1630246"/>
            <a:ext cx="9144000" cy="4840172"/>
          </a:xfrm>
          <a:prstGeom prst="rect">
            <a:avLst/>
          </a:prstGeom>
        </p:spPr>
      </p:pic>
    </p:spTree>
    <p:extLst>
      <p:ext uri="{BB962C8B-B14F-4D97-AF65-F5344CB8AC3E}">
        <p14:creationId xmlns:p14="http://schemas.microsoft.com/office/powerpoint/2010/main" val="2083890755"/>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60</a:t>
            </a:fld>
            <a:endParaRPr lang="en-US" altLang="zh-TW" dirty="0">
              <a:solidFill>
                <a:prstClr val="black"/>
              </a:solidFill>
            </a:endParaRPr>
          </a:p>
        </p:txBody>
      </p:sp>
      <p:sp>
        <p:nvSpPr>
          <p:cNvPr id="3" name="Title 2"/>
          <p:cNvSpPr>
            <a:spLocks noGrp="1"/>
          </p:cNvSpPr>
          <p:nvPr>
            <p:ph type="title"/>
          </p:nvPr>
        </p:nvSpPr>
        <p:spPr>
          <a:xfrm>
            <a:off x="247340" y="0"/>
            <a:ext cx="9170197" cy="980728"/>
          </a:xfrm>
        </p:spPr>
        <p:txBody>
          <a:bodyPr/>
          <a:lstStyle/>
          <a:p>
            <a:r>
              <a:rPr lang="en-US" sz="2800" dirty="0" smtClean="0"/>
              <a:t>Remaining Problems</a:t>
            </a:r>
            <a:r>
              <a:rPr lang="en-US" sz="2800" dirty="0"/>
              <a:t>: </a:t>
            </a:r>
            <a:r>
              <a:rPr lang="en-US" sz="2800" dirty="0" smtClean="0"/>
              <a:t>Personalization and Multi-lingual</a:t>
            </a:r>
            <a:endParaRPr lang="en-US" sz="2800" dirty="0"/>
          </a:p>
        </p:txBody>
      </p:sp>
      <p:sp>
        <p:nvSpPr>
          <p:cNvPr id="4" name="Content Placeholder 3"/>
          <p:cNvSpPr>
            <a:spLocks noGrp="1"/>
          </p:cNvSpPr>
          <p:nvPr>
            <p:ph idx="1"/>
          </p:nvPr>
        </p:nvSpPr>
        <p:spPr>
          <a:xfrm>
            <a:off x="247340" y="1124744"/>
            <a:ext cx="8229600" cy="5001419"/>
          </a:xfrm>
        </p:spPr>
        <p:txBody>
          <a:bodyPr/>
          <a:lstStyle/>
          <a:p>
            <a:r>
              <a:rPr lang="en-US" sz="2000" dirty="0" smtClean="0"/>
              <a:t>An </a:t>
            </a:r>
            <a:r>
              <a:rPr lang="en-US" sz="2000" dirty="0"/>
              <a:t>ideal encoder should act as </a:t>
            </a:r>
            <a:r>
              <a:rPr lang="en-US" sz="2000" dirty="0" smtClean="0"/>
              <a:t>a friend </a:t>
            </a:r>
            <a:r>
              <a:rPr lang="en-US" sz="2000" dirty="0"/>
              <a:t>instead of a servant or a co-</a:t>
            </a:r>
            <a:r>
              <a:rPr lang="en-US" sz="2000" dirty="0" smtClean="0"/>
              <a:t>worker</a:t>
            </a:r>
          </a:p>
          <a:p>
            <a:r>
              <a:rPr lang="en-US" sz="2000" dirty="0" smtClean="0"/>
              <a:t>It </a:t>
            </a:r>
            <a:r>
              <a:rPr lang="en-US" sz="2000" dirty="0"/>
              <a:t>should be a user-oriented, real-time, interactive </a:t>
            </a:r>
            <a:r>
              <a:rPr lang="en-US" sz="2000" dirty="0" smtClean="0"/>
              <a:t>encoding framework </a:t>
            </a:r>
            <a:r>
              <a:rPr lang="en-US" sz="2000" dirty="0"/>
              <a:t>customized for both the sender and the </a:t>
            </a:r>
            <a:r>
              <a:rPr lang="en-US" sz="2000" dirty="0" smtClean="0"/>
              <a:t>receiver</a:t>
            </a:r>
          </a:p>
          <a:p>
            <a:r>
              <a:rPr lang="en-US" sz="2000" dirty="0" smtClean="0"/>
              <a:t>The </a:t>
            </a:r>
            <a:r>
              <a:rPr lang="en-US" sz="2000" dirty="0"/>
              <a:t>encoder should also incorporate </a:t>
            </a:r>
            <a:r>
              <a:rPr lang="en-US" sz="2000" dirty="0" smtClean="0"/>
              <a:t>the target </a:t>
            </a:r>
            <a:r>
              <a:rPr lang="en-US" sz="2000" dirty="0"/>
              <a:t>reader’s cultural background and psychological </a:t>
            </a:r>
            <a:r>
              <a:rPr lang="en-US" sz="2000" dirty="0" smtClean="0"/>
              <a:t>traits</a:t>
            </a:r>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r>
              <a:rPr lang="en-US" sz="2000" dirty="0" smtClean="0"/>
              <a:t>Extend encoding methods </a:t>
            </a:r>
            <a:r>
              <a:rPr lang="en-US" sz="2000" dirty="0"/>
              <a:t>to a wide range of </a:t>
            </a:r>
            <a:r>
              <a:rPr lang="en-US" sz="2000" dirty="0" smtClean="0"/>
              <a:t>languages </a:t>
            </a:r>
            <a:r>
              <a:rPr lang="en-US" sz="2000" dirty="0"/>
              <a:t>in countries and regions with Internet censorship such as Arabic, Burmese, Farsi</a:t>
            </a:r>
            <a:r>
              <a:rPr lang="en-US" sz="2000" dirty="0" smtClean="0"/>
              <a:t>, Russian</a:t>
            </a:r>
            <a:r>
              <a:rPr lang="en-US" sz="2000" dirty="0"/>
              <a:t>, Turkish, Uyghur, Urdu, and Vietnamese</a:t>
            </a:r>
            <a:r>
              <a:rPr lang="en-US" sz="2000" dirty="0" smtClean="0"/>
              <a:t> </a:t>
            </a:r>
          </a:p>
        </p:txBody>
      </p:sp>
      <p:pic>
        <p:nvPicPr>
          <p:cNvPr id="5" name="Picture 4"/>
          <p:cNvPicPr>
            <a:picLocks noChangeAspect="1"/>
          </p:cNvPicPr>
          <p:nvPr/>
        </p:nvPicPr>
        <p:blipFill>
          <a:blip r:embed="rId3"/>
          <a:stretch>
            <a:fillRect/>
          </a:stretch>
        </p:blipFill>
        <p:spPr>
          <a:xfrm>
            <a:off x="4417646" y="3005017"/>
            <a:ext cx="3431822" cy="1930400"/>
          </a:xfrm>
          <a:prstGeom prst="rect">
            <a:avLst/>
          </a:prstGeom>
        </p:spPr>
      </p:pic>
      <p:pic>
        <p:nvPicPr>
          <p:cNvPr id="6" name="Picture 5"/>
          <p:cNvPicPr>
            <a:picLocks noChangeAspect="1"/>
          </p:cNvPicPr>
          <p:nvPr/>
        </p:nvPicPr>
        <p:blipFill>
          <a:blip r:embed="rId4"/>
          <a:stretch>
            <a:fillRect/>
          </a:stretch>
        </p:blipFill>
        <p:spPr>
          <a:xfrm>
            <a:off x="928077" y="3005017"/>
            <a:ext cx="2032000" cy="2032000"/>
          </a:xfrm>
          <a:prstGeom prst="rect">
            <a:avLst/>
          </a:prstGeom>
        </p:spPr>
      </p:pic>
    </p:spTree>
    <p:extLst>
      <p:ext uri="{BB962C8B-B14F-4D97-AF65-F5344CB8AC3E}">
        <p14:creationId xmlns:p14="http://schemas.microsoft.com/office/powerpoint/2010/main" val="2845389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7</a:t>
            </a:fld>
            <a:endParaRPr sz="1400" b="1">
              <a:solidFill>
                <a:srgbClr val="000000"/>
              </a:solidFill>
              <a:latin typeface="Calibri"/>
              <a:ea typeface="Calibri"/>
              <a:cs typeface="Calibri"/>
              <a:sym typeface="Calibri"/>
            </a:endParaRPr>
          </a:p>
        </p:txBody>
      </p:sp>
      <p:sp>
        <p:nvSpPr>
          <p:cNvPr id="5"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Negotiation Dialogue</a:t>
            </a:r>
            <a:endParaRPr sz="3200" b="0" i="0" u="none" strike="noStrike" cap="none" dirty="0">
              <a:solidFill>
                <a:srgbClr val="C00000"/>
              </a:solidFill>
              <a:latin typeface="Palatino Linotype"/>
              <a:ea typeface="Palatino Linotype"/>
              <a:cs typeface="Palatino Linotype"/>
              <a:sym typeface="Palatino Linotype"/>
            </a:endParaRPr>
          </a:p>
        </p:txBody>
      </p:sp>
      <p:pic>
        <p:nvPicPr>
          <p:cNvPr id="3" name="Picture 2"/>
          <p:cNvPicPr>
            <a:picLocks noChangeAspect="1"/>
          </p:cNvPicPr>
          <p:nvPr/>
        </p:nvPicPr>
        <p:blipFill>
          <a:blip r:embed="rId3"/>
          <a:stretch>
            <a:fillRect/>
          </a:stretch>
        </p:blipFill>
        <p:spPr>
          <a:xfrm>
            <a:off x="0" y="1248396"/>
            <a:ext cx="9144000" cy="2160830"/>
          </a:xfrm>
          <a:prstGeom prst="rect">
            <a:avLst/>
          </a:prstGeom>
        </p:spPr>
      </p:pic>
      <p:sp>
        <p:nvSpPr>
          <p:cNvPr id="7" name="Google Shape;293;p68"/>
          <p:cNvSpPr txBox="1">
            <a:spLocks/>
          </p:cNvSpPr>
          <p:nvPr/>
        </p:nvSpPr>
        <p:spPr>
          <a:xfrm>
            <a:off x="229742" y="3484685"/>
            <a:ext cx="8914258" cy="2704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342900" indent="-342900">
              <a:spcBef>
                <a:spcPts val="0"/>
              </a:spcBef>
              <a:buClr>
                <a:srgbClr val="990000"/>
              </a:buClr>
              <a:buSzPts val="2240"/>
            </a:pPr>
            <a:r>
              <a:rPr lang="en-US" dirty="0" smtClean="0">
                <a:solidFill>
                  <a:schemeClr val="tx1"/>
                </a:solidFill>
                <a:latin typeface="Arial"/>
                <a:ea typeface="Arial"/>
                <a:cs typeface="Arial"/>
              </a:rPr>
              <a:t>Tokens are predicted conditioned on previous words and the input, then the output </a:t>
            </a:r>
            <a:r>
              <a:rPr lang="en-US" dirty="0">
                <a:solidFill>
                  <a:schemeClr val="tx1"/>
                </a:solidFill>
                <a:latin typeface="Arial"/>
                <a:ea typeface="Arial"/>
                <a:cs typeface="Arial"/>
              </a:rPr>
              <a:t>is predicted using attention over the complete </a:t>
            </a:r>
            <a:r>
              <a:rPr lang="en-US" dirty="0" smtClean="0">
                <a:solidFill>
                  <a:schemeClr val="tx1"/>
                </a:solidFill>
                <a:latin typeface="Arial"/>
                <a:ea typeface="Arial"/>
                <a:cs typeface="Arial"/>
              </a:rPr>
              <a:t>dialogue</a:t>
            </a:r>
          </a:p>
          <a:p>
            <a:pPr marL="342900" indent="-342900">
              <a:spcBef>
                <a:spcPts val="0"/>
              </a:spcBef>
              <a:buClr>
                <a:srgbClr val="990000"/>
              </a:buClr>
              <a:buSzPts val="2240"/>
            </a:pPr>
            <a:r>
              <a:rPr lang="en-US" dirty="0" smtClean="0">
                <a:solidFill>
                  <a:schemeClr val="tx1"/>
                </a:solidFill>
                <a:latin typeface="Arial"/>
                <a:ea typeface="Arial"/>
                <a:cs typeface="Arial"/>
              </a:rPr>
              <a:t>In </a:t>
            </a:r>
            <a:r>
              <a:rPr lang="en-US" dirty="0">
                <a:solidFill>
                  <a:schemeClr val="tx1"/>
                </a:solidFill>
                <a:latin typeface="Arial"/>
                <a:ea typeface="Arial"/>
                <a:cs typeface="Arial"/>
              </a:rPr>
              <a:t>supervised </a:t>
            </a:r>
            <a:r>
              <a:rPr lang="en-US" dirty="0" smtClean="0">
                <a:solidFill>
                  <a:schemeClr val="tx1"/>
                </a:solidFill>
                <a:latin typeface="Arial"/>
                <a:ea typeface="Arial"/>
                <a:cs typeface="Arial"/>
              </a:rPr>
              <a:t>training, train </a:t>
            </a:r>
            <a:r>
              <a:rPr lang="en-US" dirty="0">
                <a:solidFill>
                  <a:schemeClr val="tx1"/>
                </a:solidFill>
                <a:latin typeface="Arial"/>
                <a:ea typeface="Arial"/>
                <a:cs typeface="Arial"/>
              </a:rPr>
              <a:t>the model to predict the tokens of both </a:t>
            </a:r>
            <a:r>
              <a:rPr lang="en-US" dirty="0" smtClean="0">
                <a:solidFill>
                  <a:schemeClr val="tx1"/>
                </a:solidFill>
                <a:latin typeface="Arial"/>
                <a:ea typeface="Arial"/>
                <a:cs typeface="Arial"/>
              </a:rPr>
              <a:t>agents</a:t>
            </a:r>
          </a:p>
          <a:p>
            <a:pPr marL="342900" indent="-342900">
              <a:spcBef>
                <a:spcPts val="0"/>
              </a:spcBef>
              <a:buClr>
                <a:srgbClr val="990000"/>
              </a:buClr>
              <a:buSzPts val="2240"/>
            </a:pPr>
            <a:r>
              <a:rPr lang="en-US" dirty="0" smtClean="0">
                <a:solidFill>
                  <a:schemeClr val="tx1"/>
                </a:solidFill>
                <a:latin typeface="Arial"/>
                <a:ea typeface="Arial"/>
                <a:cs typeface="Arial"/>
              </a:rPr>
              <a:t>During </a:t>
            </a:r>
            <a:r>
              <a:rPr lang="en-US" dirty="0">
                <a:solidFill>
                  <a:schemeClr val="tx1"/>
                </a:solidFill>
                <a:latin typeface="Arial"/>
                <a:ea typeface="Arial"/>
                <a:cs typeface="Arial"/>
              </a:rPr>
              <a:t>decoding and reinforcement learning </a:t>
            </a:r>
            <a:r>
              <a:rPr lang="en-US" dirty="0" smtClean="0">
                <a:solidFill>
                  <a:schemeClr val="tx1"/>
                </a:solidFill>
                <a:latin typeface="Arial"/>
                <a:ea typeface="Arial"/>
                <a:cs typeface="Arial"/>
              </a:rPr>
              <a:t>some </a:t>
            </a:r>
            <a:r>
              <a:rPr lang="en-US" dirty="0">
                <a:solidFill>
                  <a:schemeClr val="tx1"/>
                </a:solidFill>
                <a:latin typeface="Arial"/>
                <a:ea typeface="Arial"/>
                <a:cs typeface="Arial"/>
              </a:rPr>
              <a:t>tokens are sampled from the model, but some are generated by the other agent and are only encoded by the </a:t>
            </a:r>
            <a:r>
              <a:rPr lang="en-US" dirty="0" smtClean="0">
                <a:solidFill>
                  <a:schemeClr val="tx1"/>
                </a:solidFill>
                <a:latin typeface="Arial"/>
                <a:ea typeface="Arial"/>
                <a:cs typeface="Arial"/>
              </a:rPr>
              <a:t>model</a:t>
            </a:r>
            <a:endParaRPr lang="en-US" dirty="0">
              <a:solidFill>
                <a:schemeClr val="tx1"/>
              </a:solidFill>
              <a:latin typeface="Arial"/>
              <a:ea typeface="Arial"/>
              <a:cs typeface="Arial"/>
            </a:endParaRPr>
          </a:p>
        </p:txBody>
      </p:sp>
    </p:spTree>
    <p:extLst>
      <p:ext uri="{BB962C8B-B14F-4D97-AF65-F5344CB8AC3E}">
        <p14:creationId xmlns:p14="http://schemas.microsoft.com/office/powerpoint/2010/main" val="1384467135"/>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8</a:t>
            </a:fld>
            <a:endParaRPr sz="1400" b="1">
              <a:solidFill>
                <a:srgbClr val="000000"/>
              </a:solidFill>
              <a:latin typeface="Calibri"/>
              <a:ea typeface="Calibri"/>
              <a:cs typeface="Calibri"/>
              <a:sym typeface="Calibri"/>
            </a:endParaRPr>
          </a:p>
        </p:txBody>
      </p:sp>
      <p:sp>
        <p:nvSpPr>
          <p:cNvPr id="5"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Negotiation Dialogue</a:t>
            </a:r>
            <a:endParaRPr sz="3200" b="0" i="0" u="none" strike="noStrike" cap="none" dirty="0">
              <a:solidFill>
                <a:srgbClr val="C00000"/>
              </a:solidFill>
              <a:latin typeface="Palatino Linotype"/>
              <a:ea typeface="Palatino Linotype"/>
              <a:cs typeface="Palatino Linotype"/>
              <a:sym typeface="Palatino Linotype"/>
            </a:endParaRPr>
          </a:p>
        </p:txBody>
      </p:sp>
      <p:pic>
        <p:nvPicPr>
          <p:cNvPr id="3" name="Picture 2"/>
          <p:cNvPicPr>
            <a:picLocks noChangeAspect="1"/>
          </p:cNvPicPr>
          <p:nvPr/>
        </p:nvPicPr>
        <p:blipFill>
          <a:blip r:embed="rId3"/>
          <a:stretch>
            <a:fillRect/>
          </a:stretch>
        </p:blipFill>
        <p:spPr>
          <a:xfrm>
            <a:off x="0" y="2057400"/>
            <a:ext cx="9144000" cy="2743200"/>
          </a:xfrm>
          <a:prstGeom prst="rect">
            <a:avLst/>
          </a:prstGeom>
        </p:spPr>
      </p:pic>
    </p:spTree>
    <p:extLst>
      <p:ext uri="{BB962C8B-B14F-4D97-AF65-F5344CB8AC3E}">
        <p14:creationId xmlns:p14="http://schemas.microsoft.com/office/powerpoint/2010/main" val="1492085247"/>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9937"/>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Adding Speakers</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5" y="6569075"/>
            <a:ext cx="936625"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9</a:t>
            </a:fld>
            <a:endParaRPr sz="1400" b="1">
              <a:solidFill>
                <a:srgbClr val="000000"/>
              </a:solidFill>
              <a:latin typeface="Calibri"/>
              <a:ea typeface="Calibri"/>
              <a:cs typeface="Calibri"/>
              <a:sym typeface="Calibri"/>
            </a:endParaRPr>
          </a:p>
        </p:txBody>
      </p:sp>
      <p:sp>
        <p:nvSpPr>
          <p:cNvPr id="4" name="Google Shape;293;p68"/>
          <p:cNvSpPr txBox="1">
            <a:spLocks/>
          </p:cNvSpPr>
          <p:nvPr/>
        </p:nvSpPr>
        <p:spPr>
          <a:xfrm>
            <a:off x="0" y="1010032"/>
            <a:ext cx="8914258" cy="2704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Clr>
                <a:srgbClr val="990000"/>
              </a:buClr>
              <a:buSzPts val="2240"/>
              <a:buFont typeface="Noto Sans Symbols"/>
              <a:buNone/>
            </a:pPr>
            <a:r>
              <a:rPr lang="en-US" sz="2000" dirty="0" smtClean="0">
                <a:solidFill>
                  <a:schemeClr val="tx1"/>
                </a:solidFill>
                <a:latin typeface="Arial"/>
                <a:ea typeface="Arial"/>
                <a:cs typeface="Arial"/>
                <a:sym typeface="Arial"/>
              </a:rPr>
              <a:t>Li et al., ACL2016</a:t>
            </a:r>
          </a:p>
        </p:txBody>
      </p:sp>
      <p:pic>
        <p:nvPicPr>
          <p:cNvPr id="2" name="Picture 1"/>
          <p:cNvPicPr>
            <a:picLocks noChangeAspect="1"/>
          </p:cNvPicPr>
          <p:nvPr/>
        </p:nvPicPr>
        <p:blipFill>
          <a:blip r:embed="rId3"/>
          <a:stretch>
            <a:fillRect/>
          </a:stretch>
        </p:blipFill>
        <p:spPr>
          <a:xfrm>
            <a:off x="0" y="1921960"/>
            <a:ext cx="9144000" cy="3898092"/>
          </a:xfrm>
          <a:prstGeom prst="rect">
            <a:avLst/>
          </a:prstGeom>
        </p:spPr>
      </p:pic>
    </p:spTree>
    <p:extLst>
      <p:ext uri="{BB962C8B-B14F-4D97-AF65-F5344CB8AC3E}">
        <p14:creationId xmlns:p14="http://schemas.microsoft.com/office/powerpoint/2010/main" val="239293832"/>
      </p:ext>
    </p:extLst>
  </p:cSld>
  <p:clrMapOvr>
    <a:masterClrMapping/>
  </p:clrMapOvr>
  <p:transition>
    <p:wipe dir="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Office Theme 9">
      <a:dk1>
        <a:srgbClr val="000000"/>
      </a:dk1>
      <a:lt1>
        <a:srgbClr val="FFFFFF"/>
      </a:lt1>
      <a:dk2>
        <a:srgbClr val="990000"/>
      </a:dk2>
      <a:lt2>
        <a:srgbClr val="808080"/>
      </a:lt2>
      <a:accent1>
        <a:srgbClr val="B2B2B2"/>
      </a:accent1>
      <a:accent2>
        <a:srgbClr val="FF9933"/>
      </a:accent2>
      <a:accent3>
        <a:srgbClr val="FFFFFF"/>
      </a:accent3>
      <a:accent4>
        <a:srgbClr val="000000"/>
      </a:accent4>
      <a:accent5>
        <a:srgbClr val="D5D5D5"/>
      </a:accent5>
      <a:accent6>
        <a:srgbClr val="E78A2D"/>
      </a:accent6>
      <a:hlink>
        <a:srgbClr val="FF3300"/>
      </a:hlink>
      <a:folHlink>
        <a:srgbClr val="CC9900"/>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1" i="0" u="none" strike="noStrike" cap="none" normalizeH="0" baseline="0">
            <a:ln>
              <a:noFill/>
            </a:ln>
            <a:solidFill>
              <a:srgbClr val="990000"/>
            </a:solidFill>
            <a:effectLst/>
            <a:latin typeface="Tahom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1" i="0" u="none" strike="noStrike" cap="none" normalizeH="0" baseline="0">
            <a:ln>
              <a:noFill/>
            </a:ln>
            <a:solidFill>
              <a:srgbClr val="990000"/>
            </a:solidFill>
            <a:effectLst/>
            <a:latin typeface="Tahoma" charset="0"/>
            <a:ea typeface="ＭＳ Ｐゴシック"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FFFFFF"/>
        </a:lt2>
        <a:accent1>
          <a:srgbClr val="FF9900"/>
        </a:accent1>
        <a:accent2>
          <a:srgbClr val="FFCC00"/>
        </a:accent2>
        <a:accent3>
          <a:srgbClr val="AAAAAA"/>
        </a:accent3>
        <a:accent4>
          <a:srgbClr val="DADADA"/>
        </a:accent4>
        <a:accent5>
          <a:srgbClr val="FFCAAA"/>
        </a:accent5>
        <a:accent6>
          <a:srgbClr val="E7B900"/>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990000"/>
        </a:dk2>
        <a:lt2>
          <a:srgbClr val="808080"/>
        </a:lt2>
        <a:accent1>
          <a:srgbClr val="B2B2B2"/>
        </a:accent1>
        <a:accent2>
          <a:srgbClr val="FF9933"/>
        </a:accent2>
        <a:accent3>
          <a:srgbClr val="FFFFFF"/>
        </a:accent3>
        <a:accent4>
          <a:srgbClr val="000000"/>
        </a:accent4>
        <a:accent5>
          <a:srgbClr val="D5D5D5"/>
        </a:accent5>
        <a:accent6>
          <a:srgbClr val="E78A2D"/>
        </a:accent6>
        <a:hlink>
          <a:srgbClr val="FF33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hj" id="{9043732E-B489-4716-BF12-D81D4C50DCA3}" vid="{0535E868-830B-4D6A-9D4C-89863B64E9C1}"/>
    </a:ext>
  </a:extLst>
</a:theme>
</file>

<file path=ppt/theme/theme3.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10546</TotalTime>
  <Words>5610</Words>
  <Application>Microsoft Macintosh PowerPoint</Application>
  <PresentationFormat>On-screen Show (4:3)</PresentationFormat>
  <Paragraphs>644</Paragraphs>
  <Slides>60</Slides>
  <Notes>40</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60</vt:i4>
      </vt:variant>
    </vt:vector>
  </HeadingPairs>
  <TitlesOfParts>
    <vt:vector size="81" baseType="lpstr">
      <vt:lpstr>Calibri</vt:lpstr>
      <vt:lpstr>Century Gothic</vt:lpstr>
      <vt:lpstr>Courier New</vt:lpstr>
      <vt:lpstr>Garamond</vt:lpstr>
      <vt:lpstr>Helvetica</vt:lpstr>
      <vt:lpstr>Microsoft YaHei</vt:lpstr>
      <vt:lpstr>MS PGothic</vt:lpstr>
      <vt:lpstr>ＭＳ Ｐゴシック</vt:lpstr>
      <vt:lpstr>Noto Sans Symbols</vt:lpstr>
      <vt:lpstr>Palatino</vt:lpstr>
      <vt:lpstr>Palatino Linotype</vt:lpstr>
      <vt:lpstr>SimSun</vt:lpstr>
      <vt:lpstr>Tahoma</vt:lpstr>
      <vt:lpstr>Times New Roman</vt:lpstr>
      <vt:lpstr>Wingdings</vt:lpstr>
      <vt:lpstr>宋体</vt:lpstr>
      <vt:lpstr>新細明體</vt:lpstr>
      <vt:lpstr>Arial</vt:lpstr>
      <vt:lpstr>1_Office Theme</vt:lpstr>
      <vt:lpstr>WikiTutorialDR</vt:lpstr>
      <vt:lpstr>Executive</vt:lpstr>
      <vt:lpstr>Knowledge-aware Dialogue Generation and Morph Generation</vt:lpstr>
      <vt:lpstr>Recap: End-to-End Dialogue System</vt:lpstr>
      <vt:lpstr>Semantic Controlled LSTM cell</vt:lpstr>
      <vt:lpstr>Deep LSTM generator</vt:lpstr>
      <vt:lpstr>Pre-defined Ontologies</vt:lpstr>
      <vt:lpstr>Negotiation Dialogue</vt:lpstr>
      <vt:lpstr>Negotiation Dialogue</vt:lpstr>
      <vt:lpstr>Negotiation Dialogue</vt:lpstr>
      <vt:lpstr>Adding Speakers</vt:lpstr>
      <vt:lpstr>Adding Speakers</vt:lpstr>
      <vt:lpstr>Adding Speakers</vt:lpstr>
      <vt:lpstr>Adding Speakers</vt:lpstr>
      <vt:lpstr>Overall Framework</vt:lpstr>
      <vt:lpstr>Overall Framework</vt:lpstr>
      <vt:lpstr>Overall Framework</vt:lpstr>
      <vt:lpstr>Overall Framework</vt:lpstr>
      <vt:lpstr>Overall Framework</vt:lpstr>
      <vt:lpstr>Is That Really You?</vt:lpstr>
      <vt:lpstr>Creative Language Generation</vt:lpstr>
      <vt:lpstr>Creative Language Encoding under Censorship</vt:lpstr>
      <vt:lpstr>Human Encoding</vt:lpstr>
      <vt:lpstr>Human Encoding: Purposes</vt:lpstr>
      <vt:lpstr>Human Encoding: Purposes</vt:lpstr>
      <vt:lpstr>PowerPoint Presentation</vt:lpstr>
      <vt:lpstr>Example of Terror Code Words</vt:lpstr>
      <vt:lpstr>Human Entity Encoding</vt:lpstr>
      <vt:lpstr>Domain Mapping Examples for Drug Dealing</vt:lpstr>
      <vt:lpstr>Domain Mapping Examples for Other Purposes</vt:lpstr>
      <vt:lpstr>Challenges for Decoding/Censorship</vt:lpstr>
      <vt:lpstr>Story Encoding: Acrostic Poems</vt:lpstr>
      <vt:lpstr>Story Encoding: Acrostic Poems</vt:lpstr>
      <vt:lpstr>New Morphing: Nursery Rhymes</vt:lpstr>
      <vt:lpstr>Story Encoding: Nursery Rhymes</vt:lpstr>
      <vt:lpstr>Story Encoding: Acrostic Articles</vt:lpstr>
      <vt:lpstr>PowerPoint Presentation</vt:lpstr>
      <vt:lpstr>System Encoding</vt:lpstr>
      <vt:lpstr>Cipher for Encoding: Constructed Languages</vt:lpstr>
      <vt:lpstr>Cipher for Encoding: Constructed Languages</vt:lpstr>
      <vt:lpstr>Cipher for Encoding: Constructed Languages</vt:lpstr>
      <vt:lpstr>Natural Language Generation for Encoding</vt:lpstr>
      <vt:lpstr>Natural Language Generation for Encoding: “Chinglish”</vt:lpstr>
      <vt:lpstr>Encoding based on Foreign Languages</vt:lpstr>
      <vt:lpstr>PowerPoint Presentation</vt:lpstr>
      <vt:lpstr>PowerPoint Presentation</vt:lpstr>
      <vt:lpstr>PowerPoint Presentation</vt:lpstr>
      <vt:lpstr>PowerPoint Presentation</vt:lpstr>
      <vt:lpstr>PowerPoint Presentation</vt:lpstr>
      <vt:lpstr>System Decoding</vt:lpstr>
      <vt:lpstr>System Decoding</vt:lpstr>
      <vt:lpstr>Target Candidate Identification</vt:lpstr>
      <vt:lpstr>Further Narrow down by Social Correlation</vt:lpstr>
      <vt:lpstr>PowerPoint Presentation</vt:lpstr>
      <vt:lpstr>PowerPoint Presentation</vt:lpstr>
      <vt:lpstr>Remaining Problems</vt:lpstr>
      <vt:lpstr>Remaining Problems: Prisoners Problem</vt:lpstr>
      <vt:lpstr>Remaining Problems: Make Code Words Representative</vt:lpstr>
      <vt:lpstr>PowerPoint Presentation</vt:lpstr>
      <vt:lpstr>Remaining Problems: Time-sensitivity</vt:lpstr>
      <vt:lpstr>PowerPoint Presentation</vt:lpstr>
      <vt:lpstr>Remaining Problems: Personalization and Multi-lingual</vt:lpstr>
    </vt:vector>
  </TitlesOfParts>
  <Company>RPI</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Yulia Tyshchuk</dc:creator>
  <cp:lastModifiedBy>Microsoft Office User</cp:lastModifiedBy>
  <cp:revision>514</cp:revision>
  <dcterms:created xsi:type="dcterms:W3CDTF">2014-02-03T20:43:05Z</dcterms:created>
  <dcterms:modified xsi:type="dcterms:W3CDTF">2020-03-11T03:47:53Z</dcterms:modified>
</cp:coreProperties>
</file>