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460" r:id="rId2"/>
    <p:sldId id="682" r:id="rId3"/>
    <p:sldId id="683" r:id="rId4"/>
    <p:sldId id="684" r:id="rId5"/>
    <p:sldId id="685" r:id="rId6"/>
    <p:sldId id="686" r:id="rId7"/>
    <p:sldId id="687" r:id="rId8"/>
    <p:sldId id="688" r:id="rId9"/>
    <p:sldId id="689" r:id="rId10"/>
    <p:sldId id="690" r:id="rId11"/>
    <p:sldId id="691" r:id="rId12"/>
    <p:sldId id="692" r:id="rId13"/>
    <p:sldId id="695" r:id="rId14"/>
    <p:sldId id="694" r:id="rId15"/>
    <p:sldId id="696" r:id="rId16"/>
    <p:sldId id="697" r:id="rId17"/>
    <p:sldId id="698" r:id="rId18"/>
    <p:sldId id="699" r:id="rId19"/>
    <p:sldId id="700" r:id="rId20"/>
    <p:sldId id="701" r:id="rId21"/>
    <p:sldId id="702" r:id="rId22"/>
    <p:sldId id="703" r:id="rId23"/>
    <p:sldId id="704" r:id="rId24"/>
    <p:sldId id="705" r:id="rId25"/>
    <p:sldId id="706" r:id="rId26"/>
    <p:sldId id="707" r:id="rId27"/>
    <p:sldId id="708" r:id="rId28"/>
    <p:sldId id="709" r:id="rId29"/>
    <p:sldId id="710" r:id="rId30"/>
    <p:sldId id="711" r:id="rId31"/>
    <p:sldId id="712" r:id="rId32"/>
    <p:sldId id="713"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3"/>
    <p:restoredTop sz="92908"/>
  </p:normalViewPr>
  <p:slideViewPr>
    <p:cSldViewPr>
      <p:cViewPr varScale="1">
        <p:scale>
          <a:sx n="128" d="100"/>
          <a:sy n="128" d="100"/>
        </p:scale>
        <p:origin x="-1472"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3B6F699-F6EA-45EF-A251-8831DE3CDC5D}" type="datetimeFigureOut">
              <a:rPr lang="en-US" smtClean="0"/>
              <a:t>4/2/20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D9F5FDD-0637-47F5-9986-3E70B6C2FE40}" type="slidenum">
              <a:rPr lang="en-US" smtClean="0"/>
              <a:t>‹#›</a:t>
            </a:fld>
            <a:endParaRPr lang="en-US"/>
          </a:p>
        </p:txBody>
      </p:sp>
    </p:spTree>
    <p:extLst>
      <p:ext uri="{BB962C8B-B14F-4D97-AF65-F5344CB8AC3E}">
        <p14:creationId xmlns:p14="http://schemas.microsoft.com/office/powerpoint/2010/main" val="75028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90DFA7B-C8DD-473B-BE96-39C7ABC8AB25}" type="datetime1">
              <a:rPr lang="en-US" smtClean="0"/>
              <a:t>4/2/20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D8E4E00-0EEE-4792-8933-D0F265C39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835151" y="1125538"/>
            <a:ext cx="7489825" cy="2209800"/>
          </a:xfrm>
        </p:spPr>
        <p:txBody>
          <a:bodyPr/>
          <a:lstStyle/>
          <a:p>
            <a:r>
              <a:rPr lang="en-US" altLang="zh-CN" sz="3000" dirty="0" smtClean="0">
                <a:latin typeface="Verdana" pitchFamily="34" charset="0"/>
              </a:rPr>
              <a:t>Abstractive summarization</a:t>
            </a:r>
            <a:br>
              <a:rPr lang="en-US" altLang="zh-CN" sz="3000" dirty="0" smtClean="0">
                <a:latin typeface="Verdana" pitchFamily="34" charset="0"/>
              </a:rPr>
            </a:br>
            <a:endParaRPr lang="en-US" altLang="zh-CN" sz="3000" dirty="0" smtClean="0">
              <a:latin typeface="Verdana" pitchFamily="34" charset="0"/>
            </a:endParaRPr>
          </a:p>
        </p:txBody>
      </p:sp>
      <p:sp>
        <p:nvSpPr>
          <p:cNvPr id="3076" name="Rectangle 3"/>
          <p:cNvSpPr>
            <a:spLocks noGrp="1" noChangeArrowheads="1"/>
          </p:cNvSpPr>
          <p:nvPr>
            <p:ph type="subTitle" idx="1"/>
          </p:nvPr>
        </p:nvSpPr>
        <p:spPr>
          <a:xfrm>
            <a:off x="1944689" y="4148138"/>
            <a:ext cx="6110287" cy="1947862"/>
          </a:xfrm>
        </p:spPr>
        <p:txBody>
          <a:bodyPr/>
          <a:lstStyle/>
          <a:p>
            <a:pPr eaLnBrk="1" hangingPunct="1">
              <a:lnSpc>
                <a:spcPct val="80000"/>
              </a:lnSpc>
            </a:pPr>
            <a:r>
              <a:rPr lang="en-US" altLang="zh-CN" sz="2000" dirty="0" err="1" smtClean="0"/>
              <a:t>Heng</a:t>
            </a:r>
            <a:r>
              <a:rPr lang="en-US" altLang="zh-CN" sz="2000" dirty="0" smtClean="0"/>
              <a:t> </a:t>
            </a:r>
            <a:r>
              <a:rPr lang="en-US" altLang="zh-CN" sz="2000" dirty="0" err="1" smtClean="0"/>
              <a:t>Ji</a:t>
            </a:r>
            <a:endParaRPr lang="en-US" altLang="zh-CN" sz="2000" dirty="0" smtClean="0"/>
          </a:p>
          <a:p>
            <a:pPr eaLnBrk="1" hangingPunct="1">
              <a:lnSpc>
                <a:spcPct val="80000"/>
              </a:lnSpc>
            </a:pPr>
            <a:endParaRPr lang="en-US" altLang="zh-CN" sz="1000" dirty="0" smtClean="0"/>
          </a:p>
          <a:p>
            <a:pPr eaLnBrk="1" hangingPunct="1">
              <a:lnSpc>
                <a:spcPct val="80000"/>
              </a:lnSpc>
            </a:pPr>
            <a:r>
              <a:rPr lang="en-US" altLang="zh-CN" sz="1800" dirty="0" err="1" smtClean="0">
                <a:hlinkClick r:id="rId2"/>
              </a:rPr>
              <a:t>hengji@illinois.edu</a:t>
            </a:r>
            <a:endParaRPr lang="en-US" altLang="zh-CN" sz="1400" dirty="0" smtClean="0"/>
          </a:p>
          <a:p>
            <a:pPr eaLnBrk="1" hangingPunct="1">
              <a:lnSpc>
                <a:spcPct val="80000"/>
              </a:lnSpc>
            </a:pPr>
            <a:r>
              <a:rPr lang="en-US" altLang="zh-CN" sz="1400" dirty="0" smtClean="0"/>
              <a:t>April 3</a:t>
            </a:r>
            <a:r>
              <a:rPr lang="en-US" altLang="zh-CN" sz="1400" dirty="0" smtClean="0"/>
              <a:t>, </a:t>
            </a:r>
            <a:r>
              <a:rPr lang="en-US" altLang="zh-CN" sz="1400" dirty="0" smtClean="0"/>
              <a:t>2020</a:t>
            </a:r>
          </a:p>
          <a:p>
            <a:pPr eaLnBrk="1" hangingPunct="1">
              <a:lnSpc>
                <a:spcPct val="80000"/>
              </a:lnSpc>
            </a:pPr>
            <a:endParaRPr lang="en-US" altLang="zh-CN" sz="1400" dirty="0"/>
          </a:p>
        </p:txBody>
      </p:sp>
    </p:spTree>
    <p:extLst>
      <p:ext uri="{BB962C8B-B14F-4D97-AF65-F5344CB8AC3E}">
        <p14:creationId xmlns:p14="http://schemas.microsoft.com/office/powerpoint/2010/main" val="2705705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33649797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5581996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549400"/>
            <a:ext cx="9144000" cy="3745574"/>
          </a:xfrm>
          <a:prstGeom prst="rect">
            <a:avLst/>
          </a:prstGeom>
        </p:spPr>
      </p:pic>
    </p:spTree>
    <p:extLst>
      <p:ext uri="{BB962C8B-B14F-4D97-AF65-F5344CB8AC3E}">
        <p14:creationId xmlns:p14="http://schemas.microsoft.com/office/powerpoint/2010/main" val="13604545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Entity Encoding </a:t>
            </a:r>
            <a:r>
              <a:rPr lang="en-US" sz="3600" b="0" dirty="0" err="1" smtClean="0">
                <a:solidFill>
                  <a:srgbClr val="990000"/>
                </a:solidFill>
                <a:effectLst/>
                <a:latin typeface="Palatino Linotype"/>
              </a:rPr>
              <a:t>Submodule</a:t>
            </a:r>
            <a:endParaRPr lang="zh-CN" altLang="en-US" sz="3600" b="0" dirty="0">
              <a:solidFill>
                <a:srgbClr val="990000"/>
              </a:solidFill>
              <a:effectLst/>
              <a:latin typeface="Palatino Linotype"/>
            </a:endParaRPr>
          </a:p>
        </p:txBody>
      </p:sp>
      <p:pic>
        <p:nvPicPr>
          <p:cNvPr id="3" name="Content Placeholder 2"/>
          <p:cNvPicPr>
            <a:picLocks noGrp="1" noChangeAspect="1"/>
          </p:cNvPicPr>
          <p:nvPr>
            <p:ph idx="1"/>
          </p:nvPr>
        </p:nvPicPr>
        <p:blipFill>
          <a:blip r:embed="rId3"/>
          <a:srcRect t="6485" b="6485"/>
          <a:stretch>
            <a:fillRect/>
          </a:stretch>
        </p:blipFill>
        <p:spPr/>
      </p:pic>
    </p:spTree>
    <p:extLst>
      <p:ext uri="{BB962C8B-B14F-4D97-AF65-F5344CB8AC3E}">
        <p14:creationId xmlns:p14="http://schemas.microsoft.com/office/powerpoint/2010/main" val="269034233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1524000" y="1295400"/>
            <a:ext cx="5648158" cy="5171807"/>
          </a:xfrm>
          <a:prstGeom prst="rect">
            <a:avLst/>
          </a:prstGeom>
        </p:spPr>
      </p:pic>
    </p:spTree>
    <p:extLst>
      <p:ext uri="{BB962C8B-B14F-4D97-AF65-F5344CB8AC3E}">
        <p14:creationId xmlns:p14="http://schemas.microsoft.com/office/powerpoint/2010/main" val="336269992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Human Evaluation</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342900" y="2159000"/>
            <a:ext cx="8458200" cy="2540000"/>
          </a:xfrm>
          <a:prstGeom prst="rect">
            <a:avLst/>
          </a:prstGeom>
        </p:spPr>
      </p:pic>
    </p:spTree>
    <p:extLst>
      <p:ext uri="{BB962C8B-B14F-4D97-AF65-F5344CB8AC3E}">
        <p14:creationId xmlns:p14="http://schemas.microsoft.com/office/powerpoint/2010/main" val="231626952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616200"/>
            <a:ext cx="9144000" cy="1621911"/>
          </a:xfrm>
          <a:prstGeom prst="rect">
            <a:avLst/>
          </a:prstGeom>
        </p:spPr>
      </p:pic>
    </p:spTree>
    <p:extLst>
      <p:ext uri="{BB962C8B-B14F-4D97-AF65-F5344CB8AC3E}">
        <p14:creationId xmlns:p14="http://schemas.microsoft.com/office/powerpoint/2010/main" val="300896374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425700"/>
            <a:ext cx="9144000" cy="1986144"/>
          </a:xfrm>
          <a:prstGeom prst="rect">
            <a:avLst/>
          </a:prstGeom>
        </p:spPr>
      </p:pic>
    </p:spTree>
    <p:extLst>
      <p:ext uri="{BB962C8B-B14F-4D97-AF65-F5344CB8AC3E}">
        <p14:creationId xmlns:p14="http://schemas.microsoft.com/office/powerpoint/2010/main" val="300896374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 Examples with highest/lowest </a:t>
            </a:r>
            <a:r>
              <a:rPr lang="en-US" sz="2000" dirty="0" smtClean="0"/>
              <a:t>disambiguation gate </a:t>
            </a:r>
            <a:r>
              <a:rPr lang="en-US" sz="2000" dirty="0"/>
              <a:t>d </a:t>
            </a:r>
            <a:r>
              <a:rPr lang="en-US" sz="2000" dirty="0" smtClean="0"/>
              <a:t>values </a:t>
            </a:r>
            <a:r>
              <a:rPr lang="en-US" sz="2000" dirty="0"/>
              <a:t>of two example entities (United </a:t>
            </a:r>
            <a:r>
              <a:rPr lang="en-US" sz="2000" dirty="0" smtClean="0"/>
              <a:t>States and gold).</a:t>
            </a:r>
          </a:p>
        </p:txBody>
      </p:sp>
      <p:pic>
        <p:nvPicPr>
          <p:cNvPr id="4" name="Picture 3"/>
          <p:cNvPicPr>
            <a:picLocks noChangeAspect="1"/>
          </p:cNvPicPr>
          <p:nvPr/>
        </p:nvPicPr>
        <p:blipFill>
          <a:blip r:embed="rId3"/>
          <a:stretch>
            <a:fillRect/>
          </a:stretch>
        </p:blipFill>
        <p:spPr>
          <a:xfrm>
            <a:off x="462808" y="2209800"/>
            <a:ext cx="8661400" cy="4648200"/>
          </a:xfrm>
          <a:prstGeom prst="rect">
            <a:avLst/>
          </a:prstGeom>
        </p:spPr>
      </p:pic>
    </p:spTree>
    <p:extLst>
      <p:ext uri="{BB962C8B-B14F-4D97-AF65-F5344CB8AC3E}">
        <p14:creationId xmlns:p14="http://schemas.microsoft.com/office/powerpoint/2010/main" val="339780901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fontScale="90000"/>
          </a:bodyPr>
          <a:lstStyle/>
          <a:p>
            <a:r>
              <a:rPr lang="en-US" sz="3600" b="0" dirty="0" smtClean="0">
                <a:solidFill>
                  <a:srgbClr val="990000"/>
                </a:solidFill>
                <a:effectLst/>
                <a:latin typeface="Palatino Linotype"/>
              </a:rPr>
              <a:t>Unifying Extractive and Abstractive Summarization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smtClean="0"/>
              <a:t>(Hsu et al., ACL2018)</a:t>
            </a:r>
          </a:p>
        </p:txBody>
      </p:sp>
      <p:pic>
        <p:nvPicPr>
          <p:cNvPr id="5" name="Picture 4"/>
          <p:cNvPicPr>
            <a:picLocks noChangeAspect="1"/>
          </p:cNvPicPr>
          <p:nvPr/>
        </p:nvPicPr>
        <p:blipFill>
          <a:blip r:embed="rId3"/>
          <a:stretch>
            <a:fillRect/>
          </a:stretch>
        </p:blipFill>
        <p:spPr>
          <a:xfrm>
            <a:off x="2971800" y="1447800"/>
            <a:ext cx="4528395" cy="5257800"/>
          </a:xfrm>
          <a:prstGeom prst="rect">
            <a:avLst/>
          </a:prstGeom>
        </p:spPr>
      </p:pic>
    </p:spTree>
    <p:extLst>
      <p:ext uri="{BB962C8B-B14F-4D97-AF65-F5344CB8AC3E}">
        <p14:creationId xmlns:p14="http://schemas.microsoft.com/office/powerpoint/2010/main" val="18731931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fontScale="90000"/>
          </a:bodyPr>
          <a:lstStyle/>
          <a:p>
            <a:r>
              <a:rPr lang="en-US" sz="3600" b="0" dirty="0" smtClean="0">
                <a:solidFill>
                  <a:srgbClr val="990000"/>
                </a:solidFill>
                <a:effectLst/>
                <a:latin typeface="Palatino Linotype"/>
              </a:rPr>
              <a:t>Bottom-up Abstractive Summarization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smtClean="0"/>
              <a:t>(</a:t>
            </a:r>
            <a:r>
              <a:rPr lang="en-US" sz="2000" dirty="0" err="1" smtClean="0"/>
              <a:t>Gerhrmann</a:t>
            </a:r>
            <a:r>
              <a:rPr lang="en-US" sz="2000" dirty="0" smtClean="0"/>
              <a:t> </a:t>
            </a:r>
            <a:r>
              <a:rPr lang="en-US" sz="2000" dirty="0" smtClean="0"/>
              <a:t>et al., </a:t>
            </a:r>
            <a:r>
              <a:rPr lang="en-US" sz="2000" dirty="0" smtClean="0"/>
              <a:t>EMNLP2018)</a:t>
            </a:r>
          </a:p>
          <a:p>
            <a:endParaRPr lang="en-US" sz="2000" dirty="0"/>
          </a:p>
          <a:p>
            <a:r>
              <a:rPr lang="en-US" sz="2000" dirty="0"/>
              <a:t>Current state-of-the-art neural </a:t>
            </a:r>
            <a:r>
              <a:rPr lang="en-US" sz="2000" dirty="0" smtClean="0"/>
              <a:t>abstractive summarization </a:t>
            </a:r>
            <a:r>
              <a:rPr lang="en-US" sz="2000" dirty="0"/>
              <a:t>models combine </a:t>
            </a:r>
            <a:r>
              <a:rPr lang="en-US" sz="2000" dirty="0" smtClean="0"/>
              <a:t>extractive and </a:t>
            </a:r>
            <a:r>
              <a:rPr lang="en-US" sz="2000" dirty="0"/>
              <a:t>abstractive techniques by using </a:t>
            </a:r>
            <a:r>
              <a:rPr lang="en-US" sz="2000" dirty="0" smtClean="0"/>
              <a:t>pointer generator</a:t>
            </a:r>
            <a:r>
              <a:rPr lang="en-US" sz="2000" dirty="0"/>
              <a:t> </a:t>
            </a:r>
            <a:r>
              <a:rPr lang="en-US" sz="2000" dirty="0" smtClean="0"/>
              <a:t>style </a:t>
            </a:r>
            <a:r>
              <a:rPr lang="en-US" sz="2000" dirty="0"/>
              <a:t>models which can copy </a:t>
            </a:r>
            <a:r>
              <a:rPr lang="en-US" sz="2000" dirty="0" smtClean="0"/>
              <a:t>words from </a:t>
            </a:r>
            <a:r>
              <a:rPr lang="en-US" sz="2000" dirty="0"/>
              <a:t>the source document (</a:t>
            </a:r>
            <a:r>
              <a:rPr lang="en-US" sz="2000" dirty="0" err="1"/>
              <a:t>Gu</a:t>
            </a:r>
            <a:r>
              <a:rPr lang="en-US" sz="2000" dirty="0"/>
              <a:t> et al., 2016; </a:t>
            </a:r>
            <a:r>
              <a:rPr lang="en-US" sz="2000" dirty="0" err="1" smtClean="0"/>
              <a:t>Seeet</a:t>
            </a:r>
            <a:r>
              <a:rPr lang="en-US" sz="2000" dirty="0" smtClean="0"/>
              <a:t> </a:t>
            </a:r>
            <a:r>
              <a:rPr lang="en-US" sz="2000" dirty="0"/>
              <a:t>al., 2017</a:t>
            </a:r>
            <a:r>
              <a:rPr lang="en-US" sz="2000" dirty="0" smtClean="0"/>
              <a:t>)</a:t>
            </a:r>
          </a:p>
          <a:p>
            <a:endParaRPr lang="en-US" sz="2000" dirty="0"/>
          </a:p>
          <a:p>
            <a:r>
              <a:rPr lang="en-US" sz="2000" dirty="0" smtClean="0"/>
              <a:t>These </a:t>
            </a:r>
            <a:r>
              <a:rPr lang="en-US" sz="2000" dirty="0"/>
              <a:t>end-to-end models </a:t>
            </a:r>
            <a:r>
              <a:rPr lang="en-US" sz="2000" dirty="0" smtClean="0"/>
              <a:t>produce fluent </a:t>
            </a:r>
            <a:r>
              <a:rPr lang="en-US" sz="2000" dirty="0"/>
              <a:t>abstractive summaries but have had </a:t>
            </a:r>
            <a:r>
              <a:rPr lang="en-US" sz="2000" dirty="0" smtClean="0"/>
              <a:t>mixed success </a:t>
            </a:r>
            <a:r>
              <a:rPr lang="en-US" sz="2000" dirty="0"/>
              <a:t>in content selection, i.e. deciding what </a:t>
            </a:r>
            <a:r>
              <a:rPr lang="en-US" sz="2000" dirty="0" smtClean="0"/>
              <a:t>to summarize</a:t>
            </a:r>
            <a:r>
              <a:rPr lang="en-US" sz="2000" dirty="0"/>
              <a:t>, compared to fully extractive models.</a:t>
            </a:r>
            <a:endParaRPr lang="en-US" sz="2000" dirty="0" smtClean="0"/>
          </a:p>
          <a:p>
            <a:pPr marL="0" indent="0">
              <a:buNone/>
            </a:pPr>
            <a:endParaRPr lang="en-US" sz="2000" dirty="0" smtClean="0"/>
          </a:p>
          <a:p>
            <a:endParaRPr lang="en-US" sz="2000" dirty="0" smtClean="0"/>
          </a:p>
          <a:p>
            <a:pPr marL="0" indent="0">
              <a:buNone/>
            </a:pPr>
            <a:endParaRPr lang="en-US" sz="2000" dirty="0" smtClean="0"/>
          </a:p>
        </p:txBody>
      </p:sp>
    </p:spTree>
    <p:extLst>
      <p:ext uri="{BB962C8B-B14F-4D97-AF65-F5344CB8AC3E}">
        <p14:creationId xmlns:p14="http://schemas.microsoft.com/office/powerpoint/2010/main" val="22263410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b="0" dirty="0" smtClean="0">
                <a:solidFill>
                  <a:srgbClr val="990000"/>
                </a:solidFill>
                <a:effectLst/>
                <a:latin typeface="Palatino Linotype"/>
              </a:rPr>
              <a:t>Combining Attentions</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0" y="2387600"/>
            <a:ext cx="9144000" cy="2079625"/>
          </a:xfrm>
          <a:prstGeom prst="rect">
            <a:avLst/>
          </a:prstGeom>
        </p:spPr>
      </p:pic>
    </p:spTree>
    <p:extLst>
      <p:ext uri="{BB962C8B-B14F-4D97-AF65-F5344CB8AC3E}">
        <p14:creationId xmlns:p14="http://schemas.microsoft.com/office/powerpoint/2010/main" val="37553336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b="0" dirty="0" smtClean="0">
                <a:solidFill>
                  <a:srgbClr val="990000"/>
                </a:solidFill>
                <a:effectLst/>
                <a:latin typeface="Palatino Linotype"/>
              </a:rPr>
              <a:t>Architecture of Extractor</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1003300" y="1587500"/>
            <a:ext cx="7137400" cy="3683000"/>
          </a:xfrm>
          <a:prstGeom prst="rect">
            <a:avLst/>
          </a:prstGeom>
        </p:spPr>
      </p:pic>
    </p:spTree>
    <p:extLst>
      <p:ext uri="{BB962C8B-B14F-4D97-AF65-F5344CB8AC3E}">
        <p14:creationId xmlns:p14="http://schemas.microsoft.com/office/powerpoint/2010/main" val="16502743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b="0" dirty="0" smtClean="0">
                <a:solidFill>
                  <a:srgbClr val="990000"/>
                </a:solidFill>
                <a:effectLst/>
                <a:latin typeface="Palatino Linotype"/>
              </a:rPr>
              <a:t>Decoding in Abstractor</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1104900" y="1854200"/>
            <a:ext cx="6934200" cy="3149600"/>
          </a:xfrm>
          <a:prstGeom prst="rect">
            <a:avLst/>
          </a:prstGeom>
        </p:spPr>
      </p:pic>
    </p:spTree>
    <p:extLst>
      <p:ext uri="{BB962C8B-B14F-4D97-AF65-F5344CB8AC3E}">
        <p14:creationId xmlns:p14="http://schemas.microsoft.com/office/powerpoint/2010/main" val="40782534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dirty="0" smtClean="0">
                <a:solidFill>
                  <a:srgbClr val="990000"/>
                </a:solidFill>
                <a:latin typeface="Palatino Linotype"/>
              </a:rPr>
              <a:t>Results of Extracted Sentences</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235200"/>
            <a:ext cx="9144000" cy="2375338"/>
          </a:xfrm>
          <a:prstGeom prst="rect">
            <a:avLst/>
          </a:prstGeom>
        </p:spPr>
      </p:pic>
    </p:spTree>
    <p:extLst>
      <p:ext uri="{BB962C8B-B14F-4D97-AF65-F5344CB8AC3E}">
        <p14:creationId xmlns:p14="http://schemas.microsoft.com/office/powerpoint/2010/main" val="153617452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dirty="0" smtClean="0">
                <a:solidFill>
                  <a:srgbClr val="990000"/>
                </a:solidFill>
                <a:latin typeface="Palatino Linotype"/>
              </a:rPr>
              <a:t>Results of Abstractive Summaries</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0" y="1663700"/>
            <a:ext cx="9144000" cy="3509424"/>
          </a:xfrm>
          <a:prstGeom prst="rect">
            <a:avLst/>
          </a:prstGeom>
        </p:spPr>
      </p:pic>
    </p:spTree>
    <p:extLst>
      <p:ext uri="{BB962C8B-B14F-4D97-AF65-F5344CB8AC3E}">
        <p14:creationId xmlns:p14="http://schemas.microsoft.com/office/powerpoint/2010/main" val="299757303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a:bodyPr>
          <a:lstStyle/>
          <a:p>
            <a:r>
              <a:rPr lang="en-US" sz="3600" dirty="0" smtClean="0">
                <a:solidFill>
                  <a:srgbClr val="990000"/>
                </a:solidFill>
                <a:latin typeface="Palatino Linotype"/>
              </a:rPr>
              <a:t>Human Evaluation</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171700"/>
            <a:ext cx="9144000" cy="2513150"/>
          </a:xfrm>
          <a:prstGeom prst="rect">
            <a:avLst/>
          </a:prstGeom>
        </p:spPr>
      </p:pic>
    </p:spTree>
    <p:extLst>
      <p:ext uri="{BB962C8B-B14F-4D97-AF65-F5344CB8AC3E}">
        <p14:creationId xmlns:p14="http://schemas.microsoft.com/office/powerpoint/2010/main" val="285102714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9144000" cy="1143000"/>
          </a:xfrm>
        </p:spPr>
        <p:txBody>
          <a:bodyPr>
            <a:normAutofit fontScale="90000"/>
          </a:bodyPr>
          <a:lstStyle/>
          <a:p>
            <a:r>
              <a:rPr lang="en-US" sz="3600" dirty="0" smtClean="0">
                <a:solidFill>
                  <a:srgbClr val="990000"/>
                </a:solidFill>
                <a:latin typeface="Palatino Linotype"/>
              </a:rPr>
              <a:t>Consistency between Sentence and Word Attentions</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1371600" y="1312476"/>
            <a:ext cx="6985000" cy="5545524"/>
          </a:xfrm>
          <a:prstGeom prst="rect">
            <a:avLst/>
          </a:prstGeom>
        </p:spPr>
      </p:pic>
    </p:spTree>
    <p:extLst>
      <p:ext uri="{BB962C8B-B14F-4D97-AF65-F5344CB8AC3E}">
        <p14:creationId xmlns:p14="http://schemas.microsoft.com/office/powerpoint/2010/main" val="19636318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3600" dirty="0" smtClean="0">
                <a:solidFill>
                  <a:srgbClr val="990000"/>
                </a:solidFill>
                <a:latin typeface="Palatino Linotype"/>
              </a:rPr>
              <a:t>Output Example</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76200" y="914400"/>
            <a:ext cx="9144000" cy="5671794"/>
          </a:xfrm>
          <a:prstGeom prst="rect">
            <a:avLst/>
          </a:prstGeom>
        </p:spPr>
      </p:pic>
    </p:spTree>
    <p:extLst>
      <p:ext uri="{BB962C8B-B14F-4D97-AF65-F5344CB8AC3E}">
        <p14:creationId xmlns:p14="http://schemas.microsoft.com/office/powerpoint/2010/main" val="390933384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fontScale="90000"/>
          </a:bodyPr>
          <a:lstStyle/>
          <a:p>
            <a:r>
              <a:rPr lang="en-US" sz="3600" dirty="0" smtClean="0">
                <a:solidFill>
                  <a:srgbClr val="990000"/>
                </a:solidFill>
                <a:latin typeface="Palatino Linotype"/>
              </a:rPr>
              <a:t>Global Encoding for Abstractive Summarization</a:t>
            </a:r>
            <a:endParaRPr lang="zh-CN" altLang="en-US" sz="3600" b="0" dirty="0">
              <a:solidFill>
                <a:srgbClr val="990000"/>
              </a:solidFill>
              <a:effectLst/>
              <a:latin typeface="Palatino Linotype"/>
            </a:endParaRPr>
          </a:p>
        </p:txBody>
      </p:sp>
      <p:sp>
        <p:nvSpPr>
          <p:cNvPr id="4" name="内容占位符 2"/>
          <p:cNvSpPr>
            <a:spLocks noGrp="1"/>
          </p:cNvSpPr>
          <p:nvPr>
            <p:ph idx="1"/>
          </p:nvPr>
        </p:nvSpPr>
        <p:spPr>
          <a:xfrm>
            <a:off x="36541" y="1304516"/>
            <a:ext cx="8903153" cy="5588397"/>
          </a:xfrm>
        </p:spPr>
        <p:txBody>
          <a:bodyPr>
            <a:noAutofit/>
          </a:bodyPr>
          <a:lstStyle/>
          <a:p>
            <a:r>
              <a:rPr lang="en-US" sz="2000" dirty="0" smtClean="0"/>
              <a:t>(Lin, ACL2018)</a:t>
            </a:r>
          </a:p>
          <a:p>
            <a:r>
              <a:rPr lang="en-US" sz="2000" dirty="0" smtClean="0"/>
              <a:t>Repetitions in attention based seq2seq model</a:t>
            </a:r>
          </a:p>
        </p:txBody>
      </p:sp>
      <p:pic>
        <p:nvPicPr>
          <p:cNvPr id="5" name="Picture 4"/>
          <p:cNvPicPr>
            <a:picLocks noChangeAspect="1"/>
          </p:cNvPicPr>
          <p:nvPr/>
        </p:nvPicPr>
        <p:blipFill>
          <a:blip r:embed="rId3"/>
          <a:stretch>
            <a:fillRect/>
          </a:stretch>
        </p:blipFill>
        <p:spPr>
          <a:xfrm>
            <a:off x="762000" y="2362200"/>
            <a:ext cx="7188200" cy="3683000"/>
          </a:xfrm>
          <a:prstGeom prst="rect">
            <a:avLst/>
          </a:prstGeom>
        </p:spPr>
      </p:pic>
    </p:spTree>
    <p:extLst>
      <p:ext uri="{BB962C8B-B14F-4D97-AF65-F5344CB8AC3E}">
        <p14:creationId xmlns:p14="http://schemas.microsoft.com/office/powerpoint/2010/main" val="346395248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3600" dirty="0" smtClean="0">
                <a:solidFill>
                  <a:srgbClr val="990000"/>
                </a:solidFill>
                <a:latin typeface="Palatino Linotype"/>
              </a:rPr>
              <a:t>Convolutional Gated Unit</a:t>
            </a:r>
            <a:endParaRPr lang="zh-CN" altLang="en-US" sz="3600" b="0" dirty="0">
              <a:solidFill>
                <a:srgbClr val="990000"/>
              </a:solidFill>
              <a:effectLst/>
              <a:latin typeface="Palatino Linotype"/>
            </a:endParaRPr>
          </a:p>
        </p:txBody>
      </p:sp>
      <p:sp>
        <p:nvSpPr>
          <p:cNvPr id="4" name="内容占位符 2"/>
          <p:cNvSpPr>
            <a:spLocks noGrp="1"/>
          </p:cNvSpPr>
          <p:nvPr>
            <p:ph idx="1"/>
          </p:nvPr>
        </p:nvSpPr>
        <p:spPr>
          <a:xfrm>
            <a:off x="36541" y="1304516"/>
            <a:ext cx="8903153" cy="5588397"/>
          </a:xfrm>
        </p:spPr>
        <p:txBody>
          <a:bodyPr>
            <a:noAutofit/>
          </a:bodyPr>
          <a:lstStyle/>
          <a:p>
            <a:r>
              <a:rPr lang="en-US" sz="2000" dirty="0" smtClean="0"/>
              <a:t>1-dimensional convolution over the output of RNN encoder</a:t>
            </a:r>
          </a:p>
          <a:p>
            <a:r>
              <a:rPr lang="en-US" sz="2000" dirty="0" smtClean="0"/>
              <a:t>K = kernel size</a:t>
            </a:r>
          </a:p>
        </p:txBody>
      </p:sp>
      <p:pic>
        <p:nvPicPr>
          <p:cNvPr id="3" name="Picture 2"/>
          <p:cNvPicPr>
            <a:picLocks noChangeAspect="1"/>
          </p:cNvPicPr>
          <p:nvPr/>
        </p:nvPicPr>
        <p:blipFill>
          <a:blip r:embed="rId3"/>
          <a:stretch>
            <a:fillRect/>
          </a:stretch>
        </p:blipFill>
        <p:spPr>
          <a:xfrm>
            <a:off x="2743200" y="1706526"/>
            <a:ext cx="5105400" cy="4808574"/>
          </a:xfrm>
          <a:prstGeom prst="rect">
            <a:avLst/>
          </a:prstGeom>
        </p:spPr>
      </p:pic>
    </p:spTree>
    <p:extLst>
      <p:ext uri="{BB962C8B-B14F-4D97-AF65-F5344CB8AC3E}">
        <p14:creationId xmlns:p14="http://schemas.microsoft.com/office/powerpoint/2010/main" val="94551359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fontScale="90000"/>
          </a:bodyPr>
          <a:lstStyle/>
          <a:p>
            <a:r>
              <a:rPr lang="en-US" sz="3600" b="0" dirty="0" smtClean="0">
                <a:solidFill>
                  <a:srgbClr val="990000"/>
                </a:solidFill>
                <a:effectLst/>
                <a:latin typeface="Palatino Linotype"/>
              </a:rPr>
              <a:t>Bottom-up Abstractive Summarization</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2973525" y="1219200"/>
            <a:ext cx="4060864" cy="5638800"/>
          </a:xfrm>
          <a:prstGeom prst="rect">
            <a:avLst/>
          </a:prstGeom>
        </p:spPr>
      </p:pic>
    </p:spTree>
    <p:extLst>
      <p:ext uri="{BB962C8B-B14F-4D97-AF65-F5344CB8AC3E}">
        <p14:creationId xmlns:p14="http://schemas.microsoft.com/office/powerpoint/2010/main" val="7545282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3600" dirty="0" smtClean="0">
                <a:solidFill>
                  <a:srgbClr val="990000"/>
                </a:solidFill>
                <a:latin typeface="Palatino Linotype"/>
              </a:rPr>
              <a:t>Results</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4419600" y="2057400"/>
            <a:ext cx="4441809" cy="3340100"/>
          </a:xfrm>
          <a:prstGeom prst="rect">
            <a:avLst/>
          </a:prstGeom>
        </p:spPr>
      </p:pic>
      <p:pic>
        <p:nvPicPr>
          <p:cNvPr id="7" name="Picture 6"/>
          <p:cNvPicPr>
            <a:picLocks noChangeAspect="1"/>
          </p:cNvPicPr>
          <p:nvPr/>
        </p:nvPicPr>
        <p:blipFill>
          <a:blip r:embed="rId4"/>
          <a:stretch>
            <a:fillRect/>
          </a:stretch>
        </p:blipFill>
        <p:spPr>
          <a:xfrm>
            <a:off x="152400" y="1981200"/>
            <a:ext cx="4360439" cy="2819400"/>
          </a:xfrm>
          <a:prstGeom prst="rect">
            <a:avLst/>
          </a:prstGeom>
        </p:spPr>
      </p:pic>
    </p:spTree>
    <p:extLst>
      <p:ext uri="{BB962C8B-B14F-4D97-AF65-F5344CB8AC3E}">
        <p14:creationId xmlns:p14="http://schemas.microsoft.com/office/powerpoint/2010/main" val="93607994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3600" dirty="0" smtClean="0">
                <a:solidFill>
                  <a:srgbClr val="990000"/>
                </a:solidFill>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1676400" y="914400"/>
            <a:ext cx="5959186" cy="5638800"/>
          </a:xfrm>
          <a:prstGeom prst="rect">
            <a:avLst/>
          </a:prstGeom>
        </p:spPr>
      </p:pic>
    </p:spTree>
    <p:extLst>
      <p:ext uri="{BB962C8B-B14F-4D97-AF65-F5344CB8AC3E}">
        <p14:creationId xmlns:p14="http://schemas.microsoft.com/office/powerpoint/2010/main" val="155982870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3600" dirty="0" smtClean="0">
                <a:solidFill>
                  <a:srgbClr val="990000"/>
                </a:solidFill>
                <a:latin typeface="Palatino Linotype"/>
              </a:rPr>
              <a:t>Percentage of Duplicates</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1295400" y="1066800"/>
            <a:ext cx="6654800" cy="5461000"/>
          </a:xfrm>
          <a:prstGeom prst="rect">
            <a:avLst/>
          </a:prstGeom>
        </p:spPr>
      </p:pic>
    </p:spTree>
    <p:extLst>
      <p:ext uri="{BB962C8B-B14F-4D97-AF65-F5344CB8AC3E}">
        <p14:creationId xmlns:p14="http://schemas.microsoft.com/office/powerpoint/2010/main" val="338538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Content Selection 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smtClean="0"/>
              <a:t>How to select content?</a:t>
            </a:r>
          </a:p>
          <a:p>
            <a:r>
              <a:rPr lang="en-US" sz="2000" dirty="0" smtClean="0"/>
              <a:t>Incorporate </a:t>
            </a:r>
            <a:r>
              <a:rPr lang="en-US" sz="2000" dirty="0"/>
              <a:t>a separate </a:t>
            </a:r>
            <a:r>
              <a:rPr lang="en-US" sz="2000" dirty="0" smtClean="0"/>
              <a:t>content selection </a:t>
            </a:r>
            <a:r>
              <a:rPr lang="en-US" sz="2000" dirty="0"/>
              <a:t>system to decide on relevant aspects </a:t>
            </a:r>
            <a:r>
              <a:rPr lang="en-US" sz="2000" dirty="0" smtClean="0"/>
              <a:t>of the </a:t>
            </a:r>
            <a:r>
              <a:rPr lang="en-US" sz="2000" dirty="0"/>
              <a:t>source </a:t>
            </a:r>
            <a:r>
              <a:rPr lang="en-US" sz="2000" dirty="0" smtClean="0"/>
              <a:t>document  </a:t>
            </a:r>
            <a:r>
              <a:rPr lang="en-US" sz="2000" dirty="0" smtClean="0">
                <a:sym typeface="Wingdings"/>
              </a:rPr>
              <a:t></a:t>
            </a:r>
          </a:p>
          <a:p>
            <a:r>
              <a:rPr lang="en-US" sz="2000" dirty="0" smtClean="0"/>
              <a:t>Frame </a:t>
            </a:r>
            <a:r>
              <a:rPr lang="en-US" sz="2000" dirty="0"/>
              <a:t>this selection </a:t>
            </a:r>
            <a:r>
              <a:rPr lang="en-US" sz="2000" dirty="0" smtClean="0"/>
              <a:t>task as </a:t>
            </a:r>
            <a:r>
              <a:rPr lang="en-US" sz="2000" dirty="0"/>
              <a:t>a sequence-tagging problem, with the </a:t>
            </a:r>
            <a:r>
              <a:rPr lang="en-US" sz="2000" dirty="0" smtClean="0"/>
              <a:t>objective of </a:t>
            </a:r>
            <a:r>
              <a:rPr lang="en-US" sz="2000" dirty="0"/>
              <a:t>identifying tokens from a document </a:t>
            </a:r>
            <a:r>
              <a:rPr lang="en-US" sz="2000" dirty="0" smtClean="0"/>
              <a:t>that are </a:t>
            </a:r>
            <a:r>
              <a:rPr lang="en-US" sz="2000" dirty="0"/>
              <a:t>part of its </a:t>
            </a:r>
            <a:r>
              <a:rPr lang="en-US" sz="2000" dirty="0" smtClean="0"/>
              <a:t>summary</a:t>
            </a:r>
          </a:p>
          <a:p>
            <a:r>
              <a:rPr lang="en-US" sz="2000" dirty="0" smtClean="0"/>
              <a:t>Content selection </a:t>
            </a:r>
            <a:r>
              <a:rPr lang="en-US" sz="2000" dirty="0"/>
              <a:t>model that builds on contextual </a:t>
            </a:r>
            <a:r>
              <a:rPr lang="en-US" sz="2000" dirty="0" smtClean="0"/>
              <a:t>word </a:t>
            </a:r>
            <a:r>
              <a:rPr lang="en-US" sz="2000" dirty="0" err="1" smtClean="0"/>
              <a:t>embeddings</a:t>
            </a:r>
            <a:r>
              <a:rPr lang="en-US" sz="2000" dirty="0" smtClean="0"/>
              <a:t> </a:t>
            </a:r>
            <a:r>
              <a:rPr lang="en-US" sz="2000" dirty="0"/>
              <a:t>(Peters et al., 2018) can identify </a:t>
            </a:r>
            <a:r>
              <a:rPr lang="en-US" sz="2000" dirty="0" smtClean="0"/>
              <a:t>correct tokens </a:t>
            </a:r>
            <a:r>
              <a:rPr lang="en-US" sz="2000" dirty="0"/>
              <a:t>with a recall of over 60%, and a </a:t>
            </a:r>
            <a:r>
              <a:rPr lang="en-US" sz="2000" dirty="0" smtClean="0"/>
              <a:t>precision of </a:t>
            </a:r>
            <a:r>
              <a:rPr lang="en-US" sz="2000" dirty="0"/>
              <a:t>over 50</a:t>
            </a:r>
            <a:r>
              <a:rPr lang="en-US" sz="2000" dirty="0" smtClean="0"/>
              <a:t>%</a:t>
            </a:r>
          </a:p>
          <a:p>
            <a:endParaRPr lang="en-US" sz="2000" dirty="0"/>
          </a:p>
          <a:p>
            <a:r>
              <a:rPr lang="en-US" sz="2000" dirty="0" smtClean="0"/>
              <a:t>Define a </a:t>
            </a:r>
            <a:r>
              <a:rPr lang="en-US" sz="2000" dirty="0"/>
              <a:t>word x</a:t>
            </a:r>
            <a:r>
              <a:rPr lang="en-US" sz="2000" baseline="-25000" dirty="0"/>
              <a:t>i</a:t>
            </a:r>
            <a:r>
              <a:rPr lang="en-US" sz="2000" dirty="0"/>
              <a:t> </a:t>
            </a:r>
            <a:r>
              <a:rPr lang="en-US" sz="2000" dirty="0" smtClean="0"/>
              <a:t>as </a:t>
            </a:r>
            <a:r>
              <a:rPr lang="fi-FI" sz="2000" dirty="0" err="1" smtClean="0"/>
              <a:t>copied</a:t>
            </a:r>
            <a:r>
              <a:rPr lang="fi-FI" sz="2000" dirty="0" smtClean="0"/>
              <a:t> </a:t>
            </a:r>
            <a:r>
              <a:rPr lang="fi-FI" sz="2000" dirty="0" err="1"/>
              <a:t>if</a:t>
            </a:r>
            <a:r>
              <a:rPr lang="fi-FI" sz="2000" dirty="0"/>
              <a:t> (1) </a:t>
            </a:r>
            <a:r>
              <a:rPr lang="fi-FI" sz="2000" dirty="0" err="1"/>
              <a:t>it</a:t>
            </a:r>
            <a:r>
              <a:rPr lang="fi-FI" sz="2000" dirty="0"/>
              <a:t> is </a:t>
            </a:r>
            <a:r>
              <a:rPr lang="fi-FI" sz="2000" dirty="0" err="1"/>
              <a:t>part</a:t>
            </a:r>
            <a:r>
              <a:rPr lang="fi-FI" sz="2000" dirty="0"/>
              <a:t> of the </a:t>
            </a:r>
            <a:r>
              <a:rPr lang="fi-FI" sz="2000" dirty="0" err="1"/>
              <a:t>longest</a:t>
            </a:r>
            <a:r>
              <a:rPr lang="fi-FI" sz="2000" dirty="0"/>
              <a:t> </a:t>
            </a:r>
            <a:r>
              <a:rPr lang="fi-FI" sz="2000" dirty="0" err="1"/>
              <a:t>possible</a:t>
            </a:r>
            <a:r>
              <a:rPr lang="fi-FI" sz="2000" dirty="0"/>
              <a:t> </a:t>
            </a:r>
            <a:r>
              <a:rPr lang="fi-FI" sz="2000" dirty="0" err="1" smtClean="0"/>
              <a:t>subsequence</a:t>
            </a:r>
            <a:r>
              <a:rPr lang="fi-FI" sz="2000" dirty="0"/>
              <a:t> </a:t>
            </a:r>
            <a:r>
              <a:rPr lang="fi-FI" sz="2000" dirty="0" smtClean="0"/>
              <a:t>of </a:t>
            </a:r>
            <a:r>
              <a:rPr lang="fi-FI" sz="2000" dirty="0" err="1"/>
              <a:t>tokens</a:t>
            </a:r>
            <a:r>
              <a:rPr lang="fi-FI" sz="2000" dirty="0"/>
              <a:t> s = </a:t>
            </a:r>
            <a:r>
              <a:rPr lang="fi-FI" sz="2000" dirty="0" err="1" smtClean="0"/>
              <a:t>x</a:t>
            </a:r>
            <a:r>
              <a:rPr lang="fi-FI" sz="2000" baseline="-25000" dirty="0" err="1" smtClean="0"/>
              <a:t>i-j:i:i</a:t>
            </a:r>
            <a:r>
              <a:rPr lang="fi-FI" sz="2000" baseline="-25000" dirty="0" err="1"/>
              <a:t>+k</a:t>
            </a:r>
            <a:r>
              <a:rPr lang="fi-FI" sz="2000" dirty="0"/>
              <a:t>, for </a:t>
            </a:r>
            <a:r>
              <a:rPr lang="fi-FI" sz="2000" dirty="0" err="1" smtClean="0"/>
              <a:t>integers</a:t>
            </a:r>
            <a:r>
              <a:rPr lang="fi-FI" sz="2000" dirty="0"/>
              <a:t> </a:t>
            </a:r>
            <a:r>
              <a:rPr lang="en-US" sz="2000" dirty="0" smtClean="0"/>
              <a:t>j&lt;=</a:t>
            </a:r>
            <a:r>
              <a:rPr lang="en-US" sz="2000" dirty="0" err="1" smtClean="0"/>
              <a:t>i</a:t>
            </a:r>
            <a:r>
              <a:rPr lang="en-US" sz="2000" dirty="0"/>
              <a:t>; k </a:t>
            </a:r>
            <a:r>
              <a:rPr lang="en-US" sz="2000" dirty="0" smtClean="0"/>
              <a:t>&lt;= </a:t>
            </a:r>
            <a:r>
              <a:rPr lang="en-US" sz="2000" dirty="0"/>
              <a:t>(</a:t>
            </a:r>
            <a:r>
              <a:rPr lang="en-US" sz="2000" dirty="0" smtClean="0"/>
              <a:t>n-</a:t>
            </a:r>
            <a:r>
              <a:rPr lang="en-US" sz="2000" dirty="0" err="1" smtClean="0"/>
              <a:t>i</a:t>
            </a:r>
            <a:r>
              <a:rPr lang="en-US" sz="2000" dirty="0"/>
              <a:t>), if s </a:t>
            </a:r>
            <a:r>
              <a:rPr lang="en-US" sz="2000" dirty="0" smtClean="0"/>
              <a:t>is part of </a:t>
            </a:r>
            <a:r>
              <a:rPr lang="en-US" sz="2000" dirty="0"/>
              <a:t>x and </a:t>
            </a:r>
            <a:r>
              <a:rPr lang="en-US" sz="2000" dirty="0" smtClean="0"/>
              <a:t>y (</a:t>
            </a:r>
            <a:r>
              <a:rPr lang="en-US" sz="2000" dirty="0"/>
              <a:t>2) there exists no earlier sequence u with s = u</a:t>
            </a:r>
            <a:r>
              <a:rPr lang="en-US" sz="2000" dirty="0" smtClean="0"/>
              <a:t>.</a:t>
            </a:r>
          </a:p>
          <a:p>
            <a:endParaRPr lang="en-US" sz="2000" dirty="0"/>
          </a:p>
          <a:p>
            <a:r>
              <a:rPr lang="en-US" sz="2000" dirty="0" smtClean="0"/>
              <a:t>LSTM for sequence labeling</a:t>
            </a:r>
          </a:p>
        </p:txBody>
      </p:sp>
    </p:spTree>
    <p:extLst>
      <p:ext uri="{BB962C8B-B14F-4D97-AF65-F5344CB8AC3E}">
        <p14:creationId xmlns:p14="http://schemas.microsoft.com/office/powerpoint/2010/main" val="26817603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fontScale="90000"/>
          </a:bodyPr>
          <a:lstStyle/>
          <a:p>
            <a:r>
              <a:rPr lang="en-US" sz="3600" b="0" dirty="0" smtClean="0">
                <a:solidFill>
                  <a:srgbClr val="990000"/>
                </a:solidFill>
                <a:effectLst/>
                <a:latin typeface="Palatino Linotype"/>
              </a:rPr>
              <a:t>How to Incorporat</a:t>
            </a:r>
            <a:r>
              <a:rPr lang="en-US" sz="3600" dirty="0" smtClean="0">
                <a:solidFill>
                  <a:srgbClr val="990000"/>
                </a:solidFill>
                <a:latin typeface="Palatino Linotype"/>
              </a:rPr>
              <a:t>e Content Selection?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E</a:t>
            </a:r>
            <a:r>
              <a:rPr lang="en-US" sz="2000" dirty="0" smtClean="0"/>
              <a:t>mploy </a:t>
            </a:r>
            <a:r>
              <a:rPr lang="en-US" sz="2000" dirty="0"/>
              <a:t>masking to constrain copying </a:t>
            </a:r>
            <a:r>
              <a:rPr lang="en-US" sz="2000" dirty="0" smtClean="0"/>
              <a:t>words to </a:t>
            </a:r>
            <a:r>
              <a:rPr lang="en-US" sz="2000" dirty="0"/>
              <a:t>the selected parts of the text, which </a:t>
            </a:r>
            <a:r>
              <a:rPr lang="en-US" sz="2000" dirty="0" smtClean="0"/>
              <a:t>produces grammatical outputs</a:t>
            </a:r>
          </a:p>
          <a:p>
            <a:endParaRPr lang="en-US" sz="2000" dirty="0" smtClean="0"/>
          </a:p>
        </p:txBody>
      </p:sp>
      <p:pic>
        <p:nvPicPr>
          <p:cNvPr id="4" name="Picture 3"/>
          <p:cNvPicPr>
            <a:picLocks noChangeAspect="1"/>
          </p:cNvPicPr>
          <p:nvPr/>
        </p:nvPicPr>
        <p:blipFill>
          <a:blip r:embed="rId3"/>
          <a:stretch>
            <a:fillRect/>
          </a:stretch>
        </p:blipFill>
        <p:spPr>
          <a:xfrm>
            <a:off x="304800" y="2133600"/>
            <a:ext cx="8509000" cy="4267200"/>
          </a:xfrm>
          <a:prstGeom prst="rect">
            <a:avLst/>
          </a:prstGeom>
        </p:spPr>
      </p:pic>
    </p:spTree>
    <p:extLst>
      <p:ext uri="{BB962C8B-B14F-4D97-AF65-F5344CB8AC3E}">
        <p14:creationId xmlns:p14="http://schemas.microsoft.com/office/powerpoint/2010/main" val="7978529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E</a:t>
            </a:r>
            <a:r>
              <a:rPr lang="en-US" sz="2000" dirty="0" smtClean="0"/>
              <a:t>mploy </a:t>
            </a:r>
            <a:r>
              <a:rPr lang="en-US" sz="2000" dirty="0"/>
              <a:t>masking to constrain copying </a:t>
            </a:r>
            <a:r>
              <a:rPr lang="en-US" sz="2000" dirty="0" smtClean="0"/>
              <a:t>words to </a:t>
            </a:r>
            <a:r>
              <a:rPr lang="en-US" sz="2000" dirty="0"/>
              <a:t>the selected parts of the text, which </a:t>
            </a:r>
            <a:r>
              <a:rPr lang="en-US" sz="2000" dirty="0" smtClean="0"/>
              <a:t>produces grammatical outputs</a:t>
            </a:r>
          </a:p>
          <a:p>
            <a:endParaRPr lang="en-US" sz="2000" dirty="0" smtClean="0"/>
          </a:p>
        </p:txBody>
      </p:sp>
      <p:pic>
        <p:nvPicPr>
          <p:cNvPr id="4" name="Picture 3"/>
          <p:cNvPicPr>
            <a:picLocks noChangeAspect="1"/>
          </p:cNvPicPr>
          <p:nvPr/>
        </p:nvPicPr>
        <p:blipFill>
          <a:blip r:embed="rId3"/>
          <a:stretch>
            <a:fillRect/>
          </a:stretch>
        </p:blipFill>
        <p:spPr>
          <a:xfrm>
            <a:off x="762000" y="1981200"/>
            <a:ext cx="7322000" cy="4768687"/>
          </a:xfrm>
          <a:prstGeom prst="rect">
            <a:avLst/>
          </a:prstGeom>
        </p:spPr>
      </p:pic>
    </p:spTree>
    <p:extLst>
      <p:ext uri="{BB962C8B-B14F-4D97-AF65-F5344CB8AC3E}">
        <p14:creationId xmlns:p14="http://schemas.microsoft.com/office/powerpoint/2010/main" val="25888061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AUC of Content Selection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a:t>E</a:t>
            </a:r>
            <a:r>
              <a:rPr lang="en-US" sz="2000" dirty="0" smtClean="0"/>
              <a:t>mploy </a:t>
            </a:r>
            <a:r>
              <a:rPr lang="en-US" sz="2000" dirty="0"/>
              <a:t>masking to constrain copying </a:t>
            </a:r>
            <a:r>
              <a:rPr lang="en-US" sz="2000" dirty="0" smtClean="0"/>
              <a:t>words to </a:t>
            </a:r>
            <a:r>
              <a:rPr lang="en-US" sz="2000" dirty="0"/>
              <a:t>the selected parts of the text, which </a:t>
            </a:r>
            <a:r>
              <a:rPr lang="en-US" sz="2000" dirty="0" smtClean="0"/>
              <a:t>produces grammatical outputs</a:t>
            </a:r>
          </a:p>
          <a:p>
            <a:endParaRPr lang="en-US" sz="2000" dirty="0" smtClean="0"/>
          </a:p>
        </p:txBody>
      </p:sp>
      <p:pic>
        <p:nvPicPr>
          <p:cNvPr id="5" name="Picture 4"/>
          <p:cNvPicPr>
            <a:picLocks noChangeAspect="1"/>
          </p:cNvPicPr>
          <p:nvPr/>
        </p:nvPicPr>
        <p:blipFill>
          <a:blip r:embed="rId3"/>
          <a:stretch>
            <a:fillRect/>
          </a:stretch>
        </p:blipFill>
        <p:spPr>
          <a:xfrm>
            <a:off x="914400" y="2057400"/>
            <a:ext cx="7899400" cy="4544534"/>
          </a:xfrm>
          <a:prstGeom prst="rect">
            <a:avLst/>
          </a:prstGeom>
        </p:spPr>
      </p:pic>
    </p:spTree>
    <p:extLst>
      <p:ext uri="{BB962C8B-B14F-4D97-AF65-F5344CB8AC3E}">
        <p14:creationId xmlns:p14="http://schemas.microsoft.com/office/powerpoint/2010/main" val="128956190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Domain Transfer 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smtClean="0"/>
              <a:t>Add various size of NYT data</a:t>
            </a:r>
          </a:p>
          <a:p>
            <a:endParaRPr lang="en-US" sz="2000" dirty="0" smtClean="0"/>
          </a:p>
        </p:txBody>
      </p:sp>
      <p:pic>
        <p:nvPicPr>
          <p:cNvPr id="4" name="Picture 3"/>
          <p:cNvPicPr>
            <a:picLocks noChangeAspect="1"/>
          </p:cNvPicPr>
          <p:nvPr/>
        </p:nvPicPr>
        <p:blipFill>
          <a:blip r:embed="rId3"/>
          <a:stretch>
            <a:fillRect/>
          </a:stretch>
        </p:blipFill>
        <p:spPr>
          <a:xfrm>
            <a:off x="762000" y="2057400"/>
            <a:ext cx="7543800" cy="3505200"/>
          </a:xfrm>
          <a:prstGeom prst="rect">
            <a:avLst/>
          </a:prstGeom>
        </p:spPr>
      </p:pic>
    </p:spTree>
    <p:extLst>
      <p:ext uri="{BB962C8B-B14F-4D97-AF65-F5344CB8AC3E}">
        <p14:creationId xmlns:p14="http://schemas.microsoft.com/office/powerpoint/2010/main" val="252568473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304800"/>
            <a:ext cx="7162800" cy="1143000"/>
          </a:xfrm>
        </p:spPr>
        <p:txBody>
          <a:bodyPr>
            <a:normAutofit/>
          </a:bodyPr>
          <a:lstStyle/>
          <a:p>
            <a:r>
              <a:rPr lang="en-US" sz="3600" b="0" dirty="0" smtClean="0">
                <a:solidFill>
                  <a:srgbClr val="990000"/>
                </a:solidFill>
                <a:effectLst/>
                <a:latin typeface="Palatino Linotype"/>
              </a:rPr>
              <a:t>Incorporating Entity Commonsense</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36541" y="1304516"/>
            <a:ext cx="8903153" cy="5588397"/>
          </a:xfrm>
        </p:spPr>
        <p:txBody>
          <a:bodyPr>
            <a:noAutofit/>
          </a:bodyPr>
          <a:lstStyle/>
          <a:p>
            <a:r>
              <a:rPr lang="en-US" sz="2000" dirty="0" smtClean="0"/>
              <a:t>(</a:t>
            </a:r>
            <a:r>
              <a:rPr lang="en-US" sz="2000" dirty="0" err="1" smtClean="0"/>
              <a:t>Gerhrmann</a:t>
            </a:r>
            <a:r>
              <a:rPr lang="en-US" sz="2000" dirty="0" smtClean="0"/>
              <a:t> </a:t>
            </a:r>
            <a:r>
              <a:rPr lang="en-US" sz="2000" dirty="0" smtClean="0"/>
              <a:t>et al., </a:t>
            </a:r>
            <a:r>
              <a:rPr lang="en-US" sz="2000" dirty="0" smtClean="0"/>
              <a:t>EMNLP2018)</a:t>
            </a:r>
            <a:endParaRPr lang="en-US" sz="2000" dirty="0" smtClean="0"/>
          </a:p>
          <a:p>
            <a:r>
              <a:rPr lang="en-US" sz="2000" dirty="0"/>
              <a:t> transforms a list of entities into </a:t>
            </a:r>
            <a:r>
              <a:rPr lang="en-US" sz="2000" dirty="0" smtClean="0"/>
              <a:t>a vector </a:t>
            </a:r>
            <a:r>
              <a:rPr lang="en-US" sz="2000" dirty="0"/>
              <a:t>representation of the topic of the summary</a:t>
            </a:r>
            <a:r>
              <a:rPr lang="en-US" sz="2000" dirty="0" smtClean="0"/>
              <a:t>.</a:t>
            </a:r>
          </a:p>
          <a:p>
            <a:pPr marL="0" indent="0">
              <a:buNone/>
            </a:pPr>
            <a:endParaRPr lang="en-US" sz="2000" dirty="0" smtClean="0"/>
          </a:p>
          <a:p>
            <a:endParaRPr lang="en-US" sz="2000" dirty="0" smtClean="0"/>
          </a:p>
          <a:p>
            <a:pPr marL="0" indent="0">
              <a:buNone/>
            </a:pPr>
            <a:endParaRPr lang="en-US" sz="2000" dirty="0" smtClean="0"/>
          </a:p>
        </p:txBody>
      </p:sp>
      <p:pic>
        <p:nvPicPr>
          <p:cNvPr id="4" name="Picture 3"/>
          <p:cNvPicPr>
            <a:picLocks noChangeAspect="1"/>
          </p:cNvPicPr>
          <p:nvPr/>
        </p:nvPicPr>
        <p:blipFill>
          <a:blip r:embed="rId3"/>
          <a:stretch>
            <a:fillRect/>
          </a:stretch>
        </p:blipFill>
        <p:spPr>
          <a:xfrm>
            <a:off x="2514600" y="2178443"/>
            <a:ext cx="4828761" cy="4679557"/>
          </a:xfrm>
          <a:prstGeom prst="rect">
            <a:avLst/>
          </a:prstGeom>
        </p:spPr>
      </p:pic>
    </p:spTree>
    <p:extLst>
      <p:ext uri="{BB962C8B-B14F-4D97-AF65-F5344CB8AC3E}">
        <p14:creationId xmlns:p14="http://schemas.microsoft.com/office/powerpoint/2010/main" val="15182693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3984</TotalTime>
  <Words>6097</Words>
  <Application>Microsoft Macintosh PowerPoint</Application>
  <PresentationFormat>On-screen Show (4:3)</PresentationFormat>
  <Paragraphs>195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Abstractive summarization </vt:lpstr>
      <vt:lpstr>Bottom-up Abstractive Summarization</vt:lpstr>
      <vt:lpstr>Bottom-up Abstractive Summarization</vt:lpstr>
      <vt:lpstr>Content Selection Method</vt:lpstr>
      <vt:lpstr>How to Incorporate Content Selection?</vt:lpstr>
      <vt:lpstr>Results</vt:lpstr>
      <vt:lpstr>AUC of Content Selection</vt:lpstr>
      <vt:lpstr>Domain Transfer Results</vt:lpstr>
      <vt:lpstr>Incorporating Entity Commonsense</vt:lpstr>
      <vt:lpstr>Method</vt:lpstr>
      <vt:lpstr>Method</vt:lpstr>
      <vt:lpstr>Method</vt:lpstr>
      <vt:lpstr>Entity Encoding Submodule</vt:lpstr>
      <vt:lpstr>Results</vt:lpstr>
      <vt:lpstr>Human Evaluation</vt:lpstr>
      <vt:lpstr>Example output</vt:lpstr>
      <vt:lpstr>Example output</vt:lpstr>
      <vt:lpstr>Example output</vt:lpstr>
      <vt:lpstr>Unifying Extractive and Abstractive Summarization</vt:lpstr>
      <vt:lpstr>Combining Attentions</vt:lpstr>
      <vt:lpstr>Architecture of Extractor</vt:lpstr>
      <vt:lpstr>Decoding in Abstractor</vt:lpstr>
      <vt:lpstr>Results of Extracted Sentences</vt:lpstr>
      <vt:lpstr>Results of Abstractive Summaries</vt:lpstr>
      <vt:lpstr>Human Evaluation</vt:lpstr>
      <vt:lpstr>Consistency between Sentence and Word Attentions</vt:lpstr>
      <vt:lpstr>Output Example</vt:lpstr>
      <vt:lpstr>Global Encoding for Abstractive Summarization</vt:lpstr>
      <vt:lpstr>Convolutional Gated Unit</vt:lpstr>
      <vt:lpstr>Results</vt:lpstr>
      <vt:lpstr>Example Output</vt:lpstr>
      <vt:lpstr>Percentage of Duplicates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Heng Ji</dc:creator>
  <cp:lastModifiedBy>Blender Lab</cp:lastModifiedBy>
  <cp:revision>386</cp:revision>
  <cp:lastPrinted>2020-02-05T19:02:43Z</cp:lastPrinted>
  <dcterms:created xsi:type="dcterms:W3CDTF">2014-01-22T06:07:55Z</dcterms:created>
  <dcterms:modified xsi:type="dcterms:W3CDTF">2020-04-03T23:49:47Z</dcterms:modified>
</cp:coreProperties>
</file>