
<file path=[Content_Types].xml><?xml version="1.0" encoding="utf-8"?>
<Types xmlns="http://schemas.openxmlformats.org/package/2006/content-types">
  <Default Extension="xml" ContentType="application/xml"/>
  <Default Extension="svg" ContentType="image/svg+xml"/>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56" r:id="rId2"/>
    <p:sldId id="560" r:id="rId3"/>
    <p:sldId id="561" r:id="rId4"/>
    <p:sldId id="595" r:id="rId5"/>
    <p:sldId id="596" r:id="rId6"/>
    <p:sldId id="611" r:id="rId7"/>
    <p:sldId id="592" r:id="rId8"/>
    <p:sldId id="612" r:id="rId9"/>
    <p:sldId id="610" r:id="rId10"/>
    <p:sldId id="616" r:id="rId11"/>
    <p:sldId id="572" r:id="rId12"/>
    <p:sldId id="573" r:id="rId13"/>
    <p:sldId id="585" r:id="rId14"/>
    <p:sldId id="586" r:id="rId15"/>
    <p:sldId id="587" r:id="rId16"/>
    <p:sldId id="609" r:id="rId17"/>
    <p:sldId id="593" r:id="rId18"/>
    <p:sldId id="578" r:id="rId19"/>
    <p:sldId id="590" r:id="rId20"/>
    <p:sldId id="579" r:id="rId21"/>
    <p:sldId id="602" r:id="rId22"/>
    <p:sldId id="581" r:id="rId23"/>
    <p:sldId id="607" r:id="rId24"/>
    <p:sldId id="588" r:id="rId25"/>
    <p:sldId id="600" r:id="rId26"/>
    <p:sldId id="580" r:id="rId27"/>
    <p:sldId id="617" r:id="rId28"/>
    <p:sldId id="310" r:id="rId29"/>
    <p:sldId id="308" r:id="rId30"/>
    <p:sldId id="312" r:id="rId31"/>
    <p:sldId id="314" r:id="rId32"/>
    <p:sldId id="315" r:id="rId33"/>
    <p:sldId id="273" r:id="rId34"/>
    <p:sldId id="318" r:id="rId35"/>
    <p:sldId id="276" r:id="rId36"/>
    <p:sldId id="316" r:id="rId37"/>
    <p:sldId id="317" r:id="rId38"/>
    <p:sldId id="279" r:id="rId39"/>
    <p:sldId id="319" r:id="rId40"/>
    <p:sldId id="277" r:id="rId41"/>
    <p:sldId id="280" r:id="rId42"/>
    <p:sldId id="282" r:id="rId43"/>
    <p:sldId id="320" r:id="rId44"/>
    <p:sldId id="283" r:id="rId45"/>
    <p:sldId id="321" r:id="rId46"/>
    <p:sldId id="284" r:id="rId47"/>
    <p:sldId id="322" r:id="rId48"/>
    <p:sldId id="285" r:id="rId49"/>
    <p:sldId id="326" r:id="rId50"/>
    <p:sldId id="324" r:id="rId51"/>
    <p:sldId id="286" r:id="rId52"/>
    <p:sldId id="336" r:id="rId53"/>
    <p:sldId id="327" r:id="rId54"/>
    <p:sldId id="328" r:id="rId55"/>
    <p:sldId id="297" r:id="rId56"/>
    <p:sldId id="329" r:id="rId57"/>
    <p:sldId id="330" r:id="rId58"/>
    <p:sldId id="332" r:id="rId59"/>
    <p:sldId id="333" r:id="rId60"/>
    <p:sldId id="303" r:id="rId61"/>
    <p:sldId id="613"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D8"/>
    <a:srgbClr val="D883FF"/>
    <a:srgbClr val="FFE9F8"/>
    <a:srgbClr val="F9CBEB"/>
    <a:srgbClr val="FDADE6"/>
    <a:srgbClr val="73FB79"/>
    <a:srgbClr val="FF2F92"/>
    <a:srgbClr val="945200"/>
    <a:srgbClr val="73FD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46"/>
    <p:restoredTop sz="84354"/>
  </p:normalViewPr>
  <p:slideViewPr>
    <p:cSldViewPr snapToGrid="0" snapToObjects="1">
      <p:cViewPr varScale="1">
        <p:scale>
          <a:sx n="116" d="100"/>
          <a:sy n="116" d="100"/>
        </p:scale>
        <p:origin x="-96"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406F6-3EBE-E042-96F4-FFA708EBA4C9}" type="datetimeFigureOut">
              <a:rPr lang="en-US" smtClean="0"/>
              <a:t>4/4/20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2739A-8E88-194E-B12D-1A01A7215691}" type="slidenum">
              <a:rPr lang="en-US" smtClean="0"/>
              <a:t>‹#›</a:t>
            </a:fld>
            <a:endParaRPr lang="en-US"/>
          </a:p>
        </p:txBody>
      </p:sp>
    </p:spTree>
    <p:extLst>
      <p:ext uri="{BB962C8B-B14F-4D97-AF65-F5344CB8AC3E}">
        <p14:creationId xmlns:p14="http://schemas.microsoft.com/office/powerpoint/2010/main" val="2137374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dirty="0"/>
              <a:t>Fabricated content, near-extract, focus on the beginning of the article</a:t>
            </a:r>
            <a:endParaRPr lang="en-US" dirty="0"/>
          </a:p>
        </p:txBody>
      </p:sp>
      <p:sp>
        <p:nvSpPr>
          <p:cNvPr id="4" name="Slide Number Placeholder 3"/>
          <p:cNvSpPr>
            <a:spLocks noGrp="1"/>
          </p:cNvSpPr>
          <p:nvPr>
            <p:ph type="sldNum" sz="quarter" idx="5"/>
          </p:nvPr>
        </p:nvSpPr>
        <p:spPr/>
        <p:txBody>
          <a:bodyPr/>
          <a:lstStyle/>
          <a:p>
            <a:fld id="{AF1A16B1-E19F-6F47-90A6-CA6DE52A7DA2}" type="slidenum">
              <a:rPr lang="en-US" smtClean="0"/>
              <a:t>2</a:t>
            </a:fld>
            <a:endParaRPr lang="en-US"/>
          </a:p>
        </p:txBody>
      </p:sp>
    </p:spTree>
    <p:extLst>
      <p:ext uri="{BB962C8B-B14F-4D97-AF65-F5344CB8AC3E}">
        <p14:creationId xmlns:p14="http://schemas.microsoft.com/office/powerpoint/2010/main" val="905548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We therefore propose a two-step neural abstractive summarization framework to emulate the way humans construct summaries with the goal of improving both informativeness and coherence of the generated abstracts. As shown in Fig. 2, an </a:t>
            </a:r>
            <a:r>
              <a:rPr lang="en-US" dirty="0" err="1"/>
              <a:t>entityaware</a:t>
            </a:r>
            <a:r>
              <a:rPr lang="en-US" dirty="0"/>
              <a:t> content selection component first selects important sentences from the input that includes references to salient entities. An abstract generation component then produces coherent summaries by conducting cross-sentence information ordering, compression, and revision.</a:t>
            </a:r>
          </a:p>
        </p:txBody>
      </p:sp>
      <p:sp>
        <p:nvSpPr>
          <p:cNvPr id="4" name="Slide Number Placeholder 3"/>
          <p:cNvSpPr>
            <a:spLocks noGrp="1"/>
          </p:cNvSpPr>
          <p:nvPr>
            <p:ph type="sldNum" sz="quarter" idx="5"/>
          </p:nvPr>
        </p:nvSpPr>
        <p:spPr/>
        <p:txBody>
          <a:bodyPr/>
          <a:lstStyle/>
          <a:p>
            <a:fld id="{90F2739A-8E88-194E-B12D-1A01A7215691}" type="slidenum">
              <a:rPr lang="en-US" smtClean="0"/>
              <a:t>35</a:t>
            </a:fld>
            <a:endParaRPr lang="en-US"/>
          </a:p>
        </p:txBody>
      </p:sp>
    </p:spTree>
    <p:extLst>
      <p:ext uri="{BB962C8B-B14F-4D97-AF65-F5344CB8AC3E}">
        <p14:creationId xmlns:p14="http://schemas.microsoft.com/office/powerpoint/2010/main" val="2890064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Diagram of the framework</a:t>
            </a:r>
          </a:p>
          <a:p>
            <a:pPr marL="228600" indent="-228600">
              <a:buAutoNum type="arabicParenR"/>
            </a:pPr>
            <a:r>
              <a:rPr lang="en-US" dirty="0"/>
              <a:t>We therefore propose a two-step neural abstractive summarization framework to emulate the way humans construct summaries with the goal of improving both informativeness and coherence of the generated abstracts. As shown in Fig. 2, an </a:t>
            </a:r>
            <a:r>
              <a:rPr lang="en-US" dirty="0" err="1"/>
              <a:t>entityaware</a:t>
            </a:r>
            <a:r>
              <a:rPr lang="en-US" dirty="0"/>
              <a:t> content selection component first selects important sentences from the input that includes references to salient entities. An abstract generation component then produces coherent summaries by conducting cross-sentence information ordering, compression, and revision.</a:t>
            </a:r>
          </a:p>
        </p:txBody>
      </p:sp>
      <p:sp>
        <p:nvSpPr>
          <p:cNvPr id="4" name="Slide Number Placeholder 3"/>
          <p:cNvSpPr>
            <a:spLocks noGrp="1"/>
          </p:cNvSpPr>
          <p:nvPr>
            <p:ph type="sldNum" sz="quarter" idx="5"/>
          </p:nvPr>
        </p:nvSpPr>
        <p:spPr/>
        <p:txBody>
          <a:bodyPr/>
          <a:lstStyle/>
          <a:p>
            <a:fld id="{90F2739A-8E88-194E-B12D-1A01A7215691}" type="slidenum">
              <a:rPr lang="en-US" smtClean="0"/>
              <a:t>36</a:t>
            </a:fld>
            <a:endParaRPr lang="en-US"/>
          </a:p>
        </p:txBody>
      </p:sp>
    </p:spTree>
    <p:extLst>
      <p:ext uri="{BB962C8B-B14F-4D97-AF65-F5344CB8AC3E}">
        <p14:creationId xmlns:p14="http://schemas.microsoft.com/office/powerpoint/2010/main" val="2307043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Diagram of the framework</a:t>
            </a:r>
          </a:p>
          <a:p>
            <a:pPr marL="228600" indent="-228600">
              <a:buAutoNum type="arabicParenR"/>
            </a:pPr>
            <a:r>
              <a:rPr lang="en-US" dirty="0"/>
              <a:t>We therefore propose a two-step neural abstractive summarization framework to emulate the way humans construct summaries with the goal of improving both informativeness and coherence of the generated abstracts. As shown in Fig. 2, an </a:t>
            </a:r>
            <a:r>
              <a:rPr lang="en-US" dirty="0" err="1"/>
              <a:t>entityaware</a:t>
            </a:r>
            <a:r>
              <a:rPr lang="en-US" dirty="0"/>
              <a:t> content selection component first selects important sentences from the input that includes references to salient entities. An abstract generation component then produces coherent summaries by conducting cross-sentence information ordering, compression, and revision.</a:t>
            </a:r>
          </a:p>
        </p:txBody>
      </p:sp>
      <p:sp>
        <p:nvSpPr>
          <p:cNvPr id="4" name="Slide Number Placeholder 3"/>
          <p:cNvSpPr>
            <a:spLocks noGrp="1"/>
          </p:cNvSpPr>
          <p:nvPr>
            <p:ph type="sldNum" sz="quarter" idx="5"/>
          </p:nvPr>
        </p:nvSpPr>
        <p:spPr/>
        <p:txBody>
          <a:bodyPr/>
          <a:lstStyle/>
          <a:p>
            <a:fld id="{90F2739A-8E88-194E-B12D-1A01A7215691}" type="slidenum">
              <a:rPr lang="en-US" smtClean="0"/>
              <a:t>37</a:t>
            </a:fld>
            <a:endParaRPr lang="en-US"/>
          </a:p>
        </p:txBody>
      </p:sp>
    </p:spTree>
    <p:extLst>
      <p:ext uri="{BB962C8B-B14F-4D97-AF65-F5344CB8AC3E}">
        <p14:creationId xmlns:p14="http://schemas.microsoft.com/office/powerpoint/2010/main" val="987816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We design our content selection component to capture the interaction between entity mentions and the input article. Our model learns to identify salient content by aligning entity mentions and their contexts with human summaries. Concretely, we employ two encoders: one learns entity representations by encoding their mention clusters and the other learns sentence representations. A pointer-network-based decoder (</a:t>
            </a:r>
            <a:r>
              <a:rPr lang="en-US" dirty="0" err="1"/>
              <a:t>Vinyals</a:t>
            </a:r>
            <a:r>
              <a:rPr lang="en-US" dirty="0"/>
              <a:t> et al., 2015b) selects a sequence of important sentences by jointly attending to the entities and the input, as depicted in Fig. 3.</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90F2739A-8E88-194E-B12D-1A01A7215691}" type="slidenum">
              <a:rPr lang="en-US" smtClean="0"/>
              <a:t>38</a:t>
            </a:fld>
            <a:endParaRPr lang="en-US"/>
          </a:p>
        </p:txBody>
      </p:sp>
    </p:spTree>
    <p:extLst>
      <p:ext uri="{BB962C8B-B14F-4D97-AF65-F5344CB8AC3E}">
        <p14:creationId xmlns:p14="http://schemas.microsoft.com/office/powerpoint/2010/main" val="160375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Diagram of the extractor- entity part</a:t>
            </a:r>
          </a:p>
          <a:p>
            <a:pPr marL="228600" indent="-228600">
              <a:buAutoNum type="arabicParenR"/>
            </a:pPr>
            <a:r>
              <a:rPr lang="en-US" dirty="0"/>
              <a:t>Getting the entities. (this slides)</a:t>
            </a:r>
          </a:p>
          <a:p>
            <a:pPr marL="228600" indent="-228600">
              <a:buAutoNum type="arabicParenR"/>
            </a:pPr>
            <a:r>
              <a:rPr lang="en-US" dirty="0"/>
              <a:t>entity representations </a:t>
            </a:r>
            <a:r>
              <a:rPr lang="en-US" dirty="0" err="1"/>
              <a:t>ei</a:t>
            </a:r>
            <a:r>
              <a:rPr lang="en-US" dirty="0"/>
              <a:t> for the </a:t>
            </a:r>
            <a:r>
              <a:rPr lang="en-US" dirty="0" err="1"/>
              <a:t>i-th</a:t>
            </a:r>
            <a:r>
              <a:rPr lang="en-US" dirty="0"/>
              <a:t> entity by encoding each cluster via a temporal convolutional model </a:t>
            </a:r>
          </a:p>
          <a:p>
            <a:pPr marL="228600" indent="-228600">
              <a:buAutoNum type="arabicParenR"/>
            </a:pPr>
            <a:endParaRPr lang="en-US" dirty="0"/>
          </a:p>
          <a:p>
            <a:pPr marL="228600" indent="-228600">
              <a:buAutoNum type="arabicParenR"/>
            </a:pPr>
            <a:r>
              <a:rPr lang="en-US" dirty="0"/>
              <a:t>Stanford </a:t>
            </a:r>
            <a:r>
              <a:rPr lang="en-US" dirty="0" err="1"/>
              <a:t>CoreNLP</a:t>
            </a:r>
            <a:r>
              <a:rPr lang="en-US" dirty="0"/>
              <a:t> (Manning et al., 2014) on the input articles to extract entities, each represented as a cluster of mentions. Specifically, from each input article, we extract the </a:t>
            </a:r>
            <a:r>
              <a:rPr lang="en-US" dirty="0" err="1"/>
              <a:t>coreferenced</a:t>
            </a:r>
            <a:r>
              <a:rPr lang="en-US" dirty="0"/>
              <a:t> entities, and construct the mention clusters for all the mentions of each entity in that article. We also consider non </a:t>
            </a:r>
            <a:r>
              <a:rPr lang="en-US" dirty="0" err="1"/>
              <a:t>coreferenced</a:t>
            </a:r>
            <a:r>
              <a:rPr lang="en-US" dirty="0"/>
              <a:t> entity mentions as singleton entity mention clusters. Among all these mention clusters, for our experiments, we only consider salient entity mention clusters. We label clusters as “salient” based on two rules: (1) mention clusters with entities appearing in the first three sentences of the article, and (2) top k clusters containing most numbers of mentions. We experimented with different values of k and found that k = 6 gives us the best set of salient mention clusters having an optimal overlap with entity mentions in the ground truth summary</a:t>
            </a:r>
          </a:p>
        </p:txBody>
      </p:sp>
      <p:sp>
        <p:nvSpPr>
          <p:cNvPr id="4" name="Slide Number Placeholder 3"/>
          <p:cNvSpPr>
            <a:spLocks noGrp="1"/>
          </p:cNvSpPr>
          <p:nvPr>
            <p:ph type="sldNum" sz="quarter" idx="5"/>
          </p:nvPr>
        </p:nvSpPr>
        <p:spPr/>
        <p:txBody>
          <a:bodyPr/>
          <a:lstStyle/>
          <a:p>
            <a:fld id="{90F2739A-8E88-194E-B12D-1A01A7215691}" type="slidenum">
              <a:rPr lang="en-US" smtClean="0"/>
              <a:t>39</a:t>
            </a:fld>
            <a:endParaRPr lang="en-US"/>
          </a:p>
        </p:txBody>
      </p:sp>
    </p:spTree>
    <p:extLst>
      <p:ext uri="{BB962C8B-B14F-4D97-AF65-F5344CB8AC3E}">
        <p14:creationId xmlns:p14="http://schemas.microsoft.com/office/powerpoint/2010/main" val="3332529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Diagram of the extractor – entity part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entity representations </a:t>
            </a:r>
            <a:r>
              <a:rPr lang="en-US" dirty="0" err="1"/>
              <a:t>ei</a:t>
            </a:r>
            <a:r>
              <a:rPr lang="en-US" dirty="0"/>
              <a:t> for the </a:t>
            </a:r>
            <a:r>
              <a:rPr lang="en-US" dirty="0" err="1"/>
              <a:t>i-th</a:t>
            </a:r>
            <a:r>
              <a:rPr lang="en-US" dirty="0"/>
              <a:t> entity by encoding each cluster via a temporal convolutional model </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90F2739A-8E88-194E-B12D-1A01A7215691}" type="slidenum">
              <a:rPr lang="en-US" smtClean="0"/>
              <a:t>40</a:t>
            </a:fld>
            <a:endParaRPr lang="en-US"/>
          </a:p>
        </p:txBody>
      </p:sp>
    </p:spTree>
    <p:extLst>
      <p:ext uri="{BB962C8B-B14F-4D97-AF65-F5344CB8AC3E}">
        <p14:creationId xmlns:p14="http://schemas.microsoft.com/office/powerpoint/2010/main" val="3959163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Diagram of the extractor- sentence part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Input Article Encoder (this slides)</a:t>
            </a:r>
          </a:p>
          <a:p>
            <a:pPr marL="228600" indent="-228600">
              <a:buAutoNum type="arabicParenR"/>
            </a:pPr>
            <a:r>
              <a:rPr lang="en-US" dirty="0"/>
              <a:t>Sentence Selection Decoder</a:t>
            </a:r>
          </a:p>
        </p:txBody>
      </p:sp>
      <p:sp>
        <p:nvSpPr>
          <p:cNvPr id="4" name="Slide Number Placeholder 3"/>
          <p:cNvSpPr>
            <a:spLocks noGrp="1"/>
          </p:cNvSpPr>
          <p:nvPr>
            <p:ph type="sldNum" sz="quarter" idx="5"/>
          </p:nvPr>
        </p:nvSpPr>
        <p:spPr/>
        <p:txBody>
          <a:bodyPr/>
          <a:lstStyle/>
          <a:p>
            <a:fld id="{90F2739A-8E88-194E-B12D-1A01A7215691}" type="slidenum">
              <a:rPr lang="en-US" smtClean="0"/>
              <a:t>41</a:t>
            </a:fld>
            <a:endParaRPr lang="en-US"/>
          </a:p>
        </p:txBody>
      </p:sp>
    </p:spTree>
    <p:extLst>
      <p:ext uri="{BB962C8B-B14F-4D97-AF65-F5344CB8AC3E}">
        <p14:creationId xmlns:p14="http://schemas.microsoft.com/office/powerpoint/2010/main" val="2441982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Diagram of the extractor- sentence part</a:t>
            </a:r>
          </a:p>
          <a:p>
            <a:pPr marL="228600" indent="-228600">
              <a:buAutoNum type="arabicParenR"/>
            </a:pPr>
            <a:r>
              <a:rPr lang="en-US" dirty="0"/>
              <a:t>Input Article Encoder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Sentence Selection Decoder (this slides)</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90F2739A-8E88-194E-B12D-1A01A7215691}" type="slidenum">
              <a:rPr lang="en-US" smtClean="0"/>
              <a:t>42</a:t>
            </a:fld>
            <a:endParaRPr lang="en-US"/>
          </a:p>
        </p:txBody>
      </p:sp>
    </p:spTree>
    <p:extLst>
      <p:ext uri="{BB962C8B-B14F-4D97-AF65-F5344CB8AC3E}">
        <p14:creationId xmlns:p14="http://schemas.microsoft.com/office/powerpoint/2010/main" val="1882188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90F2739A-8E88-194E-B12D-1A01A7215691}" type="slidenum">
              <a:rPr lang="en-US" smtClean="0"/>
              <a:t>43</a:t>
            </a:fld>
            <a:endParaRPr lang="en-US"/>
          </a:p>
        </p:txBody>
      </p:sp>
    </p:spTree>
    <p:extLst>
      <p:ext uri="{BB962C8B-B14F-4D97-AF65-F5344CB8AC3E}">
        <p14:creationId xmlns:p14="http://schemas.microsoft.com/office/powerpoint/2010/main" val="169766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Diagram of the extractor- sentence part</a:t>
            </a:r>
          </a:p>
          <a:p>
            <a:pPr marL="228600" indent="-228600">
              <a:buAutoNum type="arabicParenR"/>
            </a:pPr>
            <a:r>
              <a:rPr lang="en-US" dirty="0"/>
              <a:t>Input Article Encoder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Sentence Selection Decoder</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Selection Label Construction  (this slides)</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90F2739A-8E88-194E-B12D-1A01A7215691}" type="slidenum">
              <a:rPr lang="en-US" smtClean="0"/>
              <a:t>44</a:t>
            </a:fld>
            <a:endParaRPr lang="en-US"/>
          </a:p>
        </p:txBody>
      </p:sp>
    </p:spTree>
    <p:extLst>
      <p:ext uri="{BB962C8B-B14F-4D97-AF65-F5344CB8AC3E}">
        <p14:creationId xmlns:p14="http://schemas.microsoft.com/office/powerpoint/2010/main" val="165739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summary contains long repeating text, it should be penalized</a:t>
            </a:r>
          </a:p>
          <a:p>
            <a:r>
              <a:rPr lang="en-US" dirty="0"/>
              <a:t>We also consider whether the current generation has reflected the previously generated semantic information</a:t>
            </a:r>
          </a:p>
        </p:txBody>
      </p:sp>
      <p:sp>
        <p:nvSpPr>
          <p:cNvPr id="4" name="Slide Number Placeholder 3"/>
          <p:cNvSpPr>
            <a:spLocks noGrp="1"/>
          </p:cNvSpPr>
          <p:nvPr>
            <p:ph type="sldNum" sz="quarter" idx="5"/>
          </p:nvPr>
        </p:nvSpPr>
        <p:spPr/>
        <p:txBody>
          <a:bodyPr/>
          <a:lstStyle/>
          <a:p>
            <a:fld id="{AF1A16B1-E19F-6F47-90A6-CA6DE52A7DA2}" type="slidenum">
              <a:rPr lang="en-US" smtClean="0"/>
              <a:t>17</a:t>
            </a:fld>
            <a:endParaRPr lang="en-US"/>
          </a:p>
        </p:txBody>
      </p:sp>
    </p:spTree>
    <p:extLst>
      <p:ext uri="{BB962C8B-B14F-4D97-AF65-F5344CB8AC3E}">
        <p14:creationId xmlns:p14="http://schemas.microsoft.com/office/powerpoint/2010/main" val="2119271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90F2739A-8E88-194E-B12D-1A01A7215691}" type="slidenum">
              <a:rPr lang="en-US" smtClean="0"/>
              <a:t>45</a:t>
            </a:fld>
            <a:endParaRPr lang="en-US"/>
          </a:p>
        </p:txBody>
      </p:sp>
    </p:spTree>
    <p:extLst>
      <p:ext uri="{BB962C8B-B14F-4D97-AF65-F5344CB8AC3E}">
        <p14:creationId xmlns:p14="http://schemas.microsoft.com/office/powerpoint/2010/main" val="3001417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Formulation</a:t>
            </a:r>
          </a:p>
        </p:txBody>
      </p:sp>
      <p:sp>
        <p:nvSpPr>
          <p:cNvPr id="4" name="Slide Number Placeholder 3"/>
          <p:cNvSpPr>
            <a:spLocks noGrp="1"/>
          </p:cNvSpPr>
          <p:nvPr>
            <p:ph type="sldNum" sz="quarter" idx="5"/>
          </p:nvPr>
        </p:nvSpPr>
        <p:spPr/>
        <p:txBody>
          <a:bodyPr/>
          <a:lstStyle/>
          <a:p>
            <a:fld id="{90F2739A-8E88-194E-B12D-1A01A7215691}" type="slidenum">
              <a:rPr lang="en-US" smtClean="0"/>
              <a:t>46</a:t>
            </a:fld>
            <a:endParaRPr lang="en-US"/>
          </a:p>
        </p:txBody>
      </p:sp>
    </p:spTree>
    <p:extLst>
      <p:ext uri="{BB962C8B-B14F-4D97-AF65-F5344CB8AC3E}">
        <p14:creationId xmlns:p14="http://schemas.microsoft.com/office/powerpoint/2010/main" val="1098258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Formulation</a:t>
            </a:r>
          </a:p>
        </p:txBody>
      </p:sp>
      <p:sp>
        <p:nvSpPr>
          <p:cNvPr id="4" name="Slide Number Placeholder 3"/>
          <p:cNvSpPr>
            <a:spLocks noGrp="1"/>
          </p:cNvSpPr>
          <p:nvPr>
            <p:ph type="sldNum" sz="quarter" idx="5"/>
          </p:nvPr>
        </p:nvSpPr>
        <p:spPr/>
        <p:txBody>
          <a:bodyPr/>
          <a:lstStyle/>
          <a:p>
            <a:fld id="{90F2739A-8E88-194E-B12D-1A01A7215691}" type="slidenum">
              <a:rPr lang="en-US" smtClean="0"/>
              <a:t>47</a:t>
            </a:fld>
            <a:endParaRPr lang="en-US"/>
          </a:p>
        </p:txBody>
      </p:sp>
    </p:spTree>
    <p:extLst>
      <p:ext uri="{BB962C8B-B14F-4D97-AF65-F5344CB8AC3E}">
        <p14:creationId xmlns:p14="http://schemas.microsoft.com/office/powerpoint/2010/main" val="3368398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 separately trained coherence model to score summaries and guide our abstract generator to produce more coherent outputs by adding a reward </a:t>
            </a:r>
            <a:r>
              <a:rPr lang="en-US" dirty="0" err="1"/>
              <a:t>RCoh</a:t>
            </a:r>
            <a:r>
              <a:rPr lang="en-US" dirty="0"/>
              <a:t> in the aforementioned RL training process. The new reward takes the following form</a:t>
            </a:r>
          </a:p>
        </p:txBody>
      </p:sp>
      <p:sp>
        <p:nvSpPr>
          <p:cNvPr id="4" name="Slide Number Placeholder 3"/>
          <p:cNvSpPr>
            <a:spLocks noGrp="1"/>
          </p:cNvSpPr>
          <p:nvPr>
            <p:ph type="sldNum" sz="quarter" idx="5"/>
          </p:nvPr>
        </p:nvSpPr>
        <p:spPr/>
        <p:txBody>
          <a:bodyPr/>
          <a:lstStyle/>
          <a:p>
            <a:fld id="{90F2739A-8E88-194E-B12D-1A01A7215691}" type="slidenum">
              <a:rPr lang="en-US" smtClean="0"/>
              <a:t>48</a:t>
            </a:fld>
            <a:endParaRPr lang="en-US"/>
          </a:p>
        </p:txBody>
      </p:sp>
    </p:spTree>
    <p:extLst>
      <p:ext uri="{BB962C8B-B14F-4D97-AF65-F5344CB8AC3E}">
        <p14:creationId xmlns:p14="http://schemas.microsoft.com/office/powerpoint/2010/main" val="2289849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 separately trained coherence model to score summaries and guide our abstract generator to produce more coherent outputs by adding a reward </a:t>
            </a:r>
            <a:r>
              <a:rPr lang="en-US" dirty="0" err="1"/>
              <a:t>RCoh</a:t>
            </a:r>
            <a:r>
              <a:rPr lang="en-US" dirty="0"/>
              <a:t> in the aforementioned RL training process. The new reward takes the following form</a:t>
            </a:r>
          </a:p>
        </p:txBody>
      </p:sp>
      <p:sp>
        <p:nvSpPr>
          <p:cNvPr id="4" name="Slide Number Placeholder 3"/>
          <p:cNvSpPr>
            <a:spLocks noGrp="1"/>
          </p:cNvSpPr>
          <p:nvPr>
            <p:ph type="sldNum" sz="quarter" idx="5"/>
          </p:nvPr>
        </p:nvSpPr>
        <p:spPr/>
        <p:txBody>
          <a:bodyPr/>
          <a:lstStyle/>
          <a:p>
            <a:fld id="{90F2739A-8E88-194E-B12D-1A01A7215691}" type="slidenum">
              <a:rPr lang="en-US" smtClean="0"/>
              <a:t>49</a:t>
            </a:fld>
            <a:endParaRPr lang="en-US"/>
          </a:p>
        </p:txBody>
      </p:sp>
    </p:spTree>
    <p:extLst>
      <p:ext uri="{BB962C8B-B14F-4D97-AF65-F5344CB8AC3E}">
        <p14:creationId xmlns:p14="http://schemas.microsoft.com/office/powerpoint/2010/main" val="1597015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 separately trained coherence model to score summaries and guide our abstract generator to produce more coherent outputs by adding a reward </a:t>
            </a:r>
            <a:r>
              <a:rPr lang="en-US" dirty="0" err="1"/>
              <a:t>RCoh</a:t>
            </a:r>
            <a:r>
              <a:rPr lang="en-US" dirty="0"/>
              <a:t> in the aforementioned RL training process. The new reward takes the following form</a:t>
            </a:r>
          </a:p>
        </p:txBody>
      </p:sp>
      <p:sp>
        <p:nvSpPr>
          <p:cNvPr id="4" name="Slide Number Placeholder 3"/>
          <p:cNvSpPr>
            <a:spLocks noGrp="1"/>
          </p:cNvSpPr>
          <p:nvPr>
            <p:ph type="sldNum" sz="quarter" idx="5"/>
          </p:nvPr>
        </p:nvSpPr>
        <p:spPr/>
        <p:txBody>
          <a:bodyPr/>
          <a:lstStyle/>
          <a:p>
            <a:fld id="{90F2739A-8E88-194E-B12D-1A01A7215691}" type="slidenum">
              <a:rPr lang="en-US" smtClean="0"/>
              <a:t>50</a:t>
            </a:fld>
            <a:endParaRPr lang="en-US"/>
          </a:p>
        </p:txBody>
      </p:sp>
    </p:spTree>
    <p:extLst>
      <p:ext uri="{BB962C8B-B14F-4D97-AF65-F5344CB8AC3E}">
        <p14:creationId xmlns:p14="http://schemas.microsoft.com/office/powerpoint/2010/main" val="30715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Linguistic Quality Rewards(</a:t>
            </a:r>
            <a:r>
              <a:rPr lang="en-US" dirty="0" err="1"/>
              <a:t>RRef</a:t>
            </a:r>
            <a:r>
              <a:rPr lang="en-US" dirty="0"/>
              <a:t> &amp; </a:t>
            </a:r>
            <a:r>
              <a:rPr lang="en-US" dirty="0" err="1"/>
              <a:t>RApp</a:t>
            </a:r>
            <a:r>
              <a:rPr lang="en-US" dirty="0"/>
              <a:t>). We further consider two linguistically-informed rewards to further improve summary clarity and conciseness by penalizing (1) improper usage of referential pronouns, and (2) redundancy introduced by non-restrictive appositives and relative clause</a:t>
            </a:r>
          </a:p>
        </p:txBody>
      </p:sp>
      <p:sp>
        <p:nvSpPr>
          <p:cNvPr id="4" name="Slide Number Placeholder 3"/>
          <p:cNvSpPr>
            <a:spLocks noGrp="1"/>
          </p:cNvSpPr>
          <p:nvPr>
            <p:ph type="sldNum" sz="quarter" idx="5"/>
          </p:nvPr>
        </p:nvSpPr>
        <p:spPr/>
        <p:txBody>
          <a:bodyPr/>
          <a:lstStyle/>
          <a:p>
            <a:fld id="{90F2739A-8E88-194E-B12D-1A01A7215691}" type="slidenum">
              <a:rPr lang="en-US" smtClean="0"/>
              <a:t>51</a:t>
            </a:fld>
            <a:endParaRPr lang="en-US"/>
          </a:p>
        </p:txBody>
      </p:sp>
    </p:spTree>
    <p:extLst>
      <p:ext uri="{BB962C8B-B14F-4D97-AF65-F5344CB8AC3E}">
        <p14:creationId xmlns:p14="http://schemas.microsoft.com/office/powerpoint/2010/main" val="3807539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Linguistic Quality Rewards(</a:t>
            </a:r>
            <a:r>
              <a:rPr lang="en-US" dirty="0" err="1"/>
              <a:t>RRef</a:t>
            </a:r>
            <a:r>
              <a:rPr lang="en-US" dirty="0"/>
              <a:t> &amp; </a:t>
            </a:r>
            <a:r>
              <a:rPr lang="en-US" dirty="0" err="1"/>
              <a:t>RApp</a:t>
            </a:r>
            <a:r>
              <a:rPr lang="en-US" dirty="0"/>
              <a:t>). We further consider two linguistically-informed rewards to further improve summary clarity and conciseness by penalizing (1) improper usage of referential pronouns, and (2) redundancy introduced by non-restrictive appositives and relative clause</a:t>
            </a:r>
          </a:p>
        </p:txBody>
      </p:sp>
      <p:sp>
        <p:nvSpPr>
          <p:cNvPr id="4" name="Slide Number Placeholder 3"/>
          <p:cNvSpPr>
            <a:spLocks noGrp="1"/>
          </p:cNvSpPr>
          <p:nvPr>
            <p:ph type="sldNum" sz="quarter" idx="5"/>
          </p:nvPr>
        </p:nvSpPr>
        <p:spPr/>
        <p:txBody>
          <a:bodyPr/>
          <a:lstStyle/>
          <a:p>
            <a:fld id="{90F2739A-8E88-194E-B12D-1A01A7215691}" type="slidenum">
              <a:rPr lang="en-US" smtClean="0"/>
              <a:t>52</a:t>
            </a:fld>
            <a:endParaRPr lang="en-US"/>
          </a:p>
        </p:txBody>
      </p:sp>
    </p:spTree>
    <p:extLst>
      <p:ext uri="{BB962C8B-B14F-4D97-AF65-F5344CB8AC3E}">
        <p14:creationId xmlns:p14="http://schemas.microsoft.com/office/powerpoint/2010/main" val="2032509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 separately trained coherence model to score summaries and guide our abstract generator to produce more coherent outputs by adding a reward </a:t>
            </a:r>
            <a:r>
              <a:rPr lang="en-US" dirty="0" err="1"/>
              <a:t>RCoh</a:t>
            </a:r>
            <a:r>
              <a:rPr lang="en-US" dirty="0"/>
              <a:t> in the aforementioned RL training process. The new reward takes the following form</a:t>
            </a:r>
          </a:p>
        </p:txBody>
      </p:sp>
      <p:sp>
        <p:nvSpPr>
          <p:cNvPr id="4" name="Slide Number Placeholder 3"/>
          <p:cNvSpPr>
            <a:spLocks noGrp="1"/>
          </p:cNvSpPr>
          <p:nvPr>
            <p:ph type="sldNum" sz="quarter" idx="5"/>
          </p:nvPr>
        </p:nvSpPr>
        <p:spPr/>
        <p:txBody>
          <a:bodyPr/>
          <a:lstStyle/>
          <a:p>
            <a:fld id="{90F2739A-8E88-194E-B12D-1A01A7215691}" type="slidenum">
              <a:rPr lang="en-US" smtClean="0"/>
              <a:t>53</a:t>
            </a:fld>
            <a:endParaRPr lang="en-US"/>
          </a:p>
        </p:txBody>
      </p:sp>
    </p:spTree>
    <p:extLst>
      <p:ext uri="{BB962C8B-B14F-4D97-AF65-F5344CB8AC3E}">
        <p14:creationId xmlns:p14="http://schemas.microsoft.com/office/powerpoint/2010/main" val="2322158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Diagram of the framework</a:t>
            </a:r>
          </a:p>
          <a:p>
            <a:pPr marL="228600" indent="-228600">
              <a:buAutoNum type="arabicParenR"/>
            </a:pPr>
            <a:r>
              <a:rPr lang="en-US" dirty="0"/>
              <a:t>We therefore propose a two-step neural abstractive summarization framework to emulate the way humans construct summaries with the goal of improving both informativeness and coherence of the generated abstracts. As shown in Fig. 2, an </a:t>
            </a:r>
            <a:r>
              <a:rPr lang="en-US" dirty="0" err="1"/>
              <a:t>entityaware</a:t>
            </a:r>
            <a:r>
              <a:rPr lang="en-US" dirty="0"/>
              <a:t> content selection component first selects important sentences from the input that includes references to salient entities. An abstract generation component then produces coherent summaries by conducting cross-sentence information ordering, compression, and revision.</a:t>
            </a:r>
          </a:p>
        </p:txBody>
      </p:sp>
      <p:sp>
        <p:nvSpPr>
          <p:cNvPr id="4" name="Slide Number Placeholder 3"/>
          <p:cNvSpPr>
            <a:spLocks noGrp="1"/>
          </p:cNvSpPr>
          <p:nvPr>
            <p:ph type="sldNum" sz="quarter" idx="5"/>
          </p:nvPr>
        </p:nvSpPr>
        <p:spPr/>
        <p:txBody>
          <a:bodyPr/>
          <a:lstStyle/>
          <a:p>
            <a:fld id="{90F2739A-8E88-194E-B12D-1A01A7215691}" type="slidenum">
              <a:rPr lang="en-US" smtClean="0"/>
              <a:t>54</a:t>
            </a:fld>
            <a:endParaRPr lang="en-US"/>
          </a:p>
        </p:txBody>
      </p:sp>
    </p:spTree>
    <p:extLst>
      <p:ext uri="{BB962C8B-B14F-4D97-AF65-F5344CB8AC3E}">
        <p14:creationId xmlns:p14="http://schemas.microsoft.com/office/powerpoint/2010/main" val="126651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a:p>
            <a:pPr marL="228600" indent="-228600">
              <a:buAutoNum type="arabicParenR"/>
            </a:pPr>
            <a:r>
              <a:rPr lang="en-US" dirty="0"/>
              <a:t>Make sense of what’s going on</a:t>
            </a:r>
          </a:p>
        </p:txBody>
      </p:sp>
      <p:sp>
        <p:nvSpPr>
          <p:cNvPr id="4" name="Slide Number Placeholder 3"/>
          <p:cNvSpPr>
            <a:spLocks noGrp="1"/>
          </p:cNvSpPr>
          <p:nvPr>
            <p:ph type="sldNum" sz="quarter" idx="5"/>
          </p:nvPr>
        </p:nvSpPr>
        <p:spPr/>
        <p:txBody>
          <a:bodyPr/>
          <a:lstStyle/>
          <a:p>
            <a:fld id="{90F2739A-8E88-194E-B12D-1A01A7215691}" type="slidenum">
              <a:rPr lang="en-US" smtClean="0"/>
              <a:t>28</a:t>
            </a:fld>
            <a:endParaRPr lang="en-US"/>
          </a:p>
        </p:txBody>
      </p:sp>
    </p:spTree>
    <p:extLst>
      <p:ext uri="{BB962C8B-B14F-4D97-AF65-F5344CB8AC3E}">
        <p14:creationId xmlns:p14="http://schemas.microsoft.com/office/powerpoint/2010/main" val="1047202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F2739A-8E88-194E-B12D-1A01A7215691}" type="slidenum">
              <a:rPr lang="en-US" smtClean="0"/>
              <a:t>55</a:t>
            </a:fld>
            <a:endParaRPr lang="en-US"/>
          </a:p>
        </p:txBody>
      </p:sp>
    </p:spTree>
    <p:extLst>
      <p:ext uri="{BB962C8B-B14F-4D97-AF65-F5344CB8AC3E}">
        <p14:creationId xmlns:p14="http://schemas.microsoft.com/office/powerpoint/2010/main" val="1032085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will evaluate the coherence model and then our whole system against other </a:t>
            </a:r>
            <a:r>
              <a:rPr lang="en-US" dirty="0" err="1"/>
              <a:t>systs</a:t>
            </a:r>
            <a:r>
              <a:rPr lang="en-US" dirty="0"/>
              <a:t>.</a:t>
            </a:r>
          </a:p>
        </p:txBody>
      </p:sp>
      <p:sp>
        <p:nvSpPr>
          <p:cNvPr id="4" name="Slide Number Placeholder 3"/>
          <p:cNvSpPr>
            <a:spLocks noGrp="1"/>
          </p:cNvSpPr>
          <p:nvPr>
            <p:ph type="sldNum" sz="quarter" idx="5"/>
          </p:nvPr>
        </p:nvSpPr>
        <p:spPr/>
        <p:txBody>
          <a:bodyPr/>
          <a:lstStyle/>
          <a:p>
            <a:fld id="{90F2739A-8E88-194E-B12D-1A01A7215691}" type="slidenum">
              <a:rPr lang="en-US" smtClean="0"/>
              <a:t>56</a:t>
            </a:fld>
            <a:endParaRPr lang="en-US"/>
          </a:p>
        </p:txBody>
      </p:sp>
    </p:spTree>
    <p:extLst>
      <p:ext uri="{BB962C8B-B14F-4D97-AF65-F5344CB8AC3E}">
        <p14:creationId xmlns:p14="http://schemas.microsoft.com/office/powerpoint/2010/main" val="1879392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will evaluate the coherence model and then our whole system against other </a:t>
            </a:r>
            <a:r>
              <a:rPr lang="en-US" dirty="0" err="1"/>
              <a:t>systs</a:t>
            </a:r>
            <a:r>
              <a:rPr lang="en-US" dirty="0"/>
              <a:t>.</a:t>
            </a:r>
          </a:p>
        </p:txBody>
      </p:sp>
      <p:sp>
        <p:nvSpPr>
          <p:cNvPr id="4" name="Slide Number Placeholder 3"/>
          <p:cNvSpPr>
            <a:spLocks noGrp="1"/>
          </p:cNvSpPr>
          <p:nvPr>
            <p:ph type="sldNum" sz="quarter" idx="5"/>
          </p:nvPr>
        </p:nvSpPr>
        <p:spPr/>
        <p:txBody>
          <a:bodyPr/>
          <a:lstStyle/>
          <a:p>
            <a:fld id="{90F2739A-8E88-194E-B12D-1A01A7215691}" type="slidenum">
              <a:rPr lang="en-US" smtClean="0"/>
              <a:t>57</a:t>
            </a:fld>
            <a:endParaRPr lang="en-US"/>
          </a:p>
        </p:txBody>
      </p:sp>
    </p:spTree>
    <p:extLst>
      <p:ext uri="{BB962C8B-B14F-4D97-AF65-F5344CB8AC3E}">
        <p14:creationId xmlns:p14="http://schemas.microsoft.com/office/powerpoint/2010/main" val="2606408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will evaluate the coherence model and then our whole system against other </a:t>
            </a:r>
            <a:r>
              <a:rPr lang="en-US" dirty="0" err="1"/>
              <a:t>systs</a:t>
            </a:r>
            <a:r>
              <a:rPr lang="en-US" dirty="0"/>
              <a:t>.</a:t>
            </a:r>
          </a:p>
        </p:txBody>
      </p:sp>
      <p:sp>
        <p:nvSpPr>
          <p:cNvPr id="4" name="Slide Number Placeholder 3"/>
          <p:cNvSpPr>
            <a:spLocks noGrp="1"/>
          </p:cNvSpPr>
          <p:nvPr>
            <p:ph type="sldNum" sz="quarter" idx="5"/>
          </p:nvPr>
        </p:nvSpPr>
        <p:spPr/>
        <p:txBody>
          <a:bodyPr/>
          <a:lstStyle/>
          <a:p>
            <a:fld id="{90F2739A-8E88-194E-B12D-1A01A7215691}" type="slidenum">
              <a:rPr lang="en-US" smtClean="0"/>
              <a:t>58</a:t>
            </a:fld>
            <a:endParaRPr lang="en-US"/>
          </a:p>
        </p:txBody>
      </p:sp>
    </p:spTree>
    <p:extLst>
      <p:ext uri="{BB962C8B-B14F-4D97-AF65-F5344CB8AC3E}">
        <p14:creationId xmlns:p14="http://schemas.microsoft.com/office/powerpoint/2010/main" val="7767114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will evaluate the coherence model and then our whole system against other </a:t>
            </a:r>
            <a:r>
              <a:rPr lang="en-US" dirty="0" err="1"/>
              <a:t>systs</a:t>
            </a:r>
            <a:r>
              <a:rPr lang="en-US" dirty="0"/>
              <a:t>.</a:t>
            </a:r>
          </a:p>
        </p:txBody>
      </p:sp>
      <p:sp>
        <p:nvSpPr>
          <p:cNvPr id="4" name="Slide Number Placeholder 3"/>
          <p:cNvSpPr>
            <a:spLocks noGrp="1"/>
          </p:cNvSpPr>
          <p:nvPr>
            <p:ph type="sldNum" sz="quarter" idx="5"/>
          </p:nvPr>
        </p:nvSpPr>
        <p:spPr/>
        <p:txBody>
          <a:bodyPr/>
          <a:lstStyle/>
          <a:p>
            <a:fld id="{90F2739A-8E88-194E-B12D-1A01A7215691}" type="slidenum">
              <a:rPr lang="en-US" smtClean="0"/>
              <a:t>59</a:t>
            </a:fld>
            <a:endParaRPr lang="en-US"/>
          </a:p>
        </p:txBody>
      </p:sp>
    </p:spTree>
    <p:extLst>
      <p:ext uri="{BB962C8B-B14F-4D97-AF65-F5344CB8AC3E}">
        <p14:creationId xmlns:p14="http://schemas.microsoft.com/office/powerpoint/2010/main" val="3596497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Firstly, frequently mentioned entities from the input, along with their contextual information, underscores the salient content of the article (</a:t>
            </a:r>
            <a:r>
              <a:rPr lang="en-US" dirty="0" err="1"/>
              <a:t>Nenkova</a:t>
            </a:r>
            <a:r>
              <a:rPr lang="en-US" dirty="0"/>
              <a:t>, 2008). Mentions of the same entity are colored. </a:t>
            </a:r>
          </a:p>
        </p:txBody>
      </p:sp>
      <p:sp>
        <p:nvSpPr>
          <p:cNvPr id="4" name="Slide Number Placeholder 3"/>
          <p:cNvSpPr>
            <a:spLocks noGrp="1"/>
          </p:cNvSpPr>
          <p:nvPr>
            <p:ph type="sldNum" sz="quarter" idx="5"/>
          </p:nvPr>
        </p:nvSpPr>
        <p:spPr/>
        <p:txBody>
          <a:bodyPr/>
          <a:lstStyle/>
          <a:p>
            <a:fld id="{90F2739A-8E88-194E-B12D-1A01A7215691}" type="slidenum">
              <a:rPr lang="en-US" smtClean="0"/>
              <a:t>29</a:t>
            </a:fld>
            <a:endParaRPr lang="en-US"/>
          </a:p>
        </p:txBody>
      </p:sp>
    </p:spTree>
    <p:extLst>
      <p:ext uri="{BB962C8B-B14F-4D97-AF65-F5344CB8AC3E}">
        <p14:creationId xmlns:p14="http://schemas.microsoft.com/office/powerpoint/2010/main" val="133830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the human often optimizes on conciseness by referring to entities with pronouns (e.g., “he”) or last names (e.g., “Ahern”) without losing clarity.</a:t>
            </a:r>
          </a:p>
        </p:txBody>
      </p:sp>
      <p:sp>
        <p:nvSpPr>
          <p:cNvPr id="4" name="Slide Number Placeholder 3"/>
          <p:cNvSpPr>
            <a:spLocks noGrp="1"/>
          </p:cNvSpPr>
          <p:nvPr>
            <p:ph type="sldNum" sz="quarter" idx="5"/>
          </p:nvPr>
        </p:nvSpPr>
        <p:spPr/>
        <p:txBody>
          <a:bodyPr/>
          <a:lstStyle/>
          <a:p>
            <a:fld id="{90F2739A-8E88-194E-B12D-1A01A7215691}" type="slidenum">
              <a:rPr lang="en-US" smtClean="0"/>
              <a:t>30</a:t>
            </a:fld>
            <a:endParaRPr lang="en-US"/>
          </a:p>
        </p:txBody>
      </p:sp>
    </p:spTree>
    <p:extLst>
      <p:ext uri="{BB962C8B-B14F-4D97-AF65-F5344CB8AC3E}">
        <p14:creationId xmlns:p14="http://schemas.microsoft.com/office/powerpoint/2010/main" val="1336299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For instance, a human writer places the underlined sentence in the input article next to the first sentence in the summary to improve topical coherence as they are about the same topic (“elections”). Moreover, </a:t>
            </a:r>
          </a:p>
        </p:txBody>
      </p:sp>
      <p:sp>
        <p:nvSpPr>
          <p:cNvPr id="4" name="Slide Number Placeholder 3"/>
          <p:cNvSpPr>
            <a:spLocks noGrp="1"/>
          </p:cNvSpPr>
          <p:nvPr>
            <p:ph type="sldNum" sz="quarter" idx="5"/>
          </p:nvPr>
        </p:nvSpPr>
        <p:spPr/>
        <p:txBody>
          <a:bodyPr/>
          <a:lstStyle/>
          <a:p>
            <a:fld id="{90F2739A-8E88-194E-B12D-1A01A7215691}" type="slidenum">
              <a:rPr lang="en-US" smtClean="0"/>
              <a:t>31</a:t>
            </a:fld>
            <a:endParaRPr lang="en-US"/>
          </a:p>
        </p:txBody>
      </p:sp>
    </p:spTree>
    <p:extLst>
      <p:ext uri="{BB962C8B-B14F-4D97-AF65-F5344CB8AC3E}">
        <p14:creationId xmlns:p14="http://schemas.microsoft.com/office/powerpoint/2010/main" val="995127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90F2739A-8E88-194E-B12D-1A01A7215691}" type="slidenum">
              <a:rPr lang="en-US" smtClean="0"/>
              <a:t>32</a:t>
            </a:fld>
            <a:endParaRPr lang="en-US"/>
          </a:p>
        </p:txBody>
      </p:sp>
    </p:spTree>
    <p:extLst>
      <p:ext uri="{BB962C8B-B14F-4D97-AF65-F5344CB8AC3E}">
        <p14:creationId xmlns:p14="http://schemas.microsoft.com/office/powerpoint/2010/main" val="315302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90F2739A-8E88-194E-B12D-1A01A7215691}" type="slidenum">
              <a:rPr lang="en-US" smtClean="0"/>
              <a:t>33</a:t>
            </a:fld>
            <a:endParaRPr lang="en-US"/>
          </a:p>
        </p:txBody>
      </p:sp>
    </p:spTree>
    <p:extLst>
      <p:ext uri="{BB962C8B-B14F-4D97-AF65-F5344CB8AC3E}">
        <p14:creationId xmlns:p14="http://schemas.microsoft.com/office/powerpoint/2010/main" val="3184715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F2739A-8E88-194E-B12D-1A01A7215691}" type="slidenum">
              <a:rPr lang="en-US" smtClean="0"/>
              <a:t>34</a:t>
            </a:fld>
            <a:endParaRPr lang="en-US"/>
          </a:p>
        </p:txBody>
      </p:sp>
    </p:spTree>
    <p:extLst>
      <p:ext uri="{BB962C8B-B14F-4D97-AF65-F5344CB8AC3E}">
        <p14:creationId xmlns:p14="http://schemas.microsoft.com/office/powerpoint/2010/main" val="686618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5A2F73-6716-184A-8F5F-87A075A495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FD6EFFA-AFFC-5E46-A1CB-E2872B5566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789BD4E-8259-484D-ABBF-5E38E83F74B7}"/>
              </a:ext>
            </a:extLst>
          </p:cNvPr>
          <p:cNvSpPr>
            <a:spLocks noGrp="1"/>
          </p:cNvSpPr>
          <p:nvPr>
            <p:ph type="dt" sz="half" idx="10"/>
          </p:nvPr>
        </p:nvSpPr>
        <p:spPr/>
        <p:txBody>
          <a:bodyPr/>
          <a:lstStyle/>
          <a:p>
            <a:fld id="{B25839F6-1B69-5A40-81D4-5C5DCB3960F8}" type="datetimeFigureOut">
              <a:rPr lang="en-US" smtClean="0"/>
              <a:t>4/4/20</a:t>
            </a:fld>
            <a:endParaRPr lang="en-US"/>
          </a:p>
        </p:txBody>
      </p:sp>
      <p:sp>
        <p:nvSpPr>
          <p:cNvPr id="5" name="Footer Placeholder 4">
            <a:extLst>
              <a:ext uri="{FF2B5EF4-FFF2-40B4-BE49-F238E27FC236}">
                <a16:creationId xmlns:a16="http://schemas.microsoft.com/office/drawing/2014/main" xmlns="" id="{168FB4D0-55F9-7444-BDEB-5B60E4671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AAB0712-A609-8348-A332-3EDB15FA0838}"/>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23384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3B2DB0-B0C6-934A-99D9-070AF88B51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AE555F1-68EF-634B-9CFE-5E2F6B4248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872F7D5-0238-B745-B789-11889CD9ECBD}"/>
              </a:ext>
            </a:extLst>
          </p:cNvPr>
          <p:cNvSpPr>
            <a:spLocks noGrp="1"/>
          </p:cNvSpPr>
          <p:nvPr>
            <p:ph type="dt" sz="half" idx="10"/>
          </p:nvPr>
        </p:nvSpPr>
        <p:spPr/>
        <p:txBody>
          <a:bodyPr/>
          <a:lstStyle/>
          <a:p>
            <a:fld id="{B25839F6-1B69-5A40-81D4-5C5DCB3960F8}" type="datetimeFigureOut">
              <a:rPr lang="en-US" smtClean="0"/>
              <a:t>4/4/20</a:t>
            </a:fld>
            <a:endParaRPr lang="en-US"/>
          </a:p>
        </p:txBody>
      </p:sp>
      <p:sp>
        <p:nvSpPr>
          <p:cNvPr id="5" name="Footer Placeholder 4">
            <a:extLst>
              <a:ext uri="{FF2B5EF4-FFF2-40B4-BE49-F238E27FC236}">
                <a16:creationId xmlns:a16="http://schemas.microsoft.com/office/drawing/2014/main" xmlns="" id="{4EDA87B3-8062-FA49-8CD8-202E3FB6BB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A26C7D-CEA0-B747-A5B5-A6B84EC4835A}"/>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87556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CB78623-8396-094A-B7F7-DECEEAD9B9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5BB9D52-A76A-314B-8184-657B1A1E4C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F742ACA-27E3-8D4E-8A62-85B1199FAF37}"/>
              </a:ext>
            </a:extLst>
          </p:cNvPr>
          <p:cNvSpPr>
            <a:spLocks noGrp="1"/>
          </p:cNvSpPr>
          <p:nvPr>
            <p:ph type="dt" sz="half" idx="10"/>
          </p:nvPr>
        </p:nvSpPr>
        <p:spPr/>
        <p:txBody>
          <a:bodyPr/>
          <a:lstStyle/>
          <a:p>
            <a:fld id="{B25839F6-1B69-5A40-81D4-5C5DCB3960F8}" type="datetimeFigureOut">
              <a:rPr lang="en-US" smtClean="0"/>
              <a:t>4/4/20</a:t>
            </a:fld>
            <a:endParaRPr lang="en-US"/>
          </a:p>
        </p:txBody>
      </p:sp>
      <p:sp>
        <p:nvSpPr>
          <p:cNvPr id="5" name="Footer Placeholder 4">
            <a:extLst>
              <a:ext uri="{FF2B5EF4-FFF2-40B4-BE49-F238E27FC236}">
                <a16:creationId xmlns:a16="http://schemas.microsoft.com/office/drawing/2014/main" xmlns="" id="{02640E01-A20A-2748-973C-5E41AB1C0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02B67D0-0C52-2D44-A9EB-DC64DD04974C}"/>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61236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525DD2-A68B-E64F-AA50-512CB7C47D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D3BCB9B-ABC4-5D41-B5A0-2A31494C1E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4FD9B3-4285-4748-86EF-54E430ECB52F}"/>
              </a:ext>
            </a:extLst>
          </p:cNvPr>
          <p:cNvSpPr>
            <a:spLocks noGrp="1"/>
          </p:cNvSpPr>
          <p:nvPr>
            <p:ph type="dt" sz="half" idx="10"/>
          </p:nvPr>
        </p:nvSpPr>
        <p:spPr/>
        <p:txBody>
          <a:bodyPr/>
          <a:lstStyle/>
          <a:p>
            <a:fld id="{B25839F6-1B69-5A40-81D4-5C5DCB3960F8}" type="datetimeFigureOut">
              <a:rPr lang="en-US" smtClean="0"/>
              <a:t>4/4/20</a:t>
            </a:fld>
            <a:endParaRPr lang="en-US"/>
          </a:p>
        </p:txBody>
      </p:sp>
      <p:sp>
        <p:nvSpPr>
          <p:cNvPr id="5" name="Footer Placeholder 4">
            <a:extLst>
              <a:ext uri="{FF2B5EF4-FFF2-40B4-BE49-F238E27FC236}">
                <a16:creationId xmlns:a16="http://schemas.microsoft.com/office/drawing/2014/main" xmlns="" id="{1DF09534-27CD-6641-9CCC-E33AF3BC5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4DF4A0-AF5F-3A43-B445-EB11E1D29266}"/>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3954382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D5505C-2BDF-F244-9D1C-5096C9155A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A630FAD-B372-AA45-8585-C8C4CCDFCD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BA1610F-15EC-2E41-828D-1B71684C2E52}"/>
              </a:ext>
            </a:extLst>
          </p:cNvPr>
          <p:cNvSpPr>
            <a:spLocks noGrp="1"/>
          </p:cNvSpPr>
          <p:nvPr>
            <p:ph type="dt" sz="half" idx="10"/>
          </p:nvPr>
        </p:nvSpPr>
        <p:spPr/>
        <p:txBody>
          <a:bodyPr/>
          <a:lstStyle/>
          <a:p>
            <a:fld id="{B25839F6-1B69-5A40-81D4-5C5DCB3960F8}" type="datetimeFigureOut">
              <a:rPr lang="en-US" smtClean="0"/>
              <a:t>4/4/20</a:t>
            </a:fld>
            <a:endParaRPr lang="en-US"/>
          </a:p>
        </p:txBody>
      </p:sp>
      <p:sp>
        <p:nvSpPr>
          <p:cNvPr id="5" name="Footer Placeholder 4">
            <a:extLst>
              <a:ext uri="{FF2B5EF4-FFF2-40B4-BE49-F238E27FC236}">
                <a16:creationId xmlns:a16="http://schemas.microsoft.com/office/drawing/2014/main" xmlns="" id="{CAA78F13-21F1-6046-B928-E20102803F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30FD1D-91E0-7D43-9C72-222C96265AB9}"/>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50277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E233E-7553-784F-B861-5E25D506F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6C2FA06-306A-A845-A534-61E82E637A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F6831E5-F6B9-C743-B909-E69EFF0749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EC3F212-7EC0-464C-9740-04EC6D8E7598}"/>
              </a:ext>
            </a:extLst>
          </p:cNvPr>
          <p:cNvSpPr>
            <a:spLocks noGrp="1"/>
          </p:cNvSpPr>
          <p:nvPr>
            <p:ph type="dt" sz="half" idx="10"/>
          </p:nvPr>
        </p:nvSpPr>
        <p:spPr/>
        <p:txBody>
          <a:bodyPr/>
          <a:lstStyle/>
          <a:p>
            <a:fld id="{B25839F6-1B69-5A40-81D4-5C5DCB3960F8}" type="datetimeFigureOut">
              <a:rPr lang="en-US" smtClean="0"/>
              <a:t>4/4/20</a:t>
            </a:fld>
            <a:endParaRPr lang="en-US"/>
          </a:p>
        </p:txBody>
      </p:sp>
      <p:sp>
        <p:nvSpPr>
          <p:cNvPr id="6" name="Footer Placeholder 5">
            <a:extLst>
              <a:ext uri="{FF2B5EF4-FFF2-40B4-BE49-F238E27FC236}">
                <a16:creationId xmlns:a16="http://schemas.microsoft.com/office/drawing/2014/main" xmlns="" id="{995D60E3-670E-DA4D-852D-0C8D131CE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4CD96E8-9E0B-0941-8F5F-F9210FD17DAA}"/>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22558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2EF8C-E1DE-E14D-9548-40413C6470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17B456A-9169-5749-A1CF-EE1643CBE8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C0409C0-E251-7446-8FEE-859DC4F74A4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3EF1A7E-26C2-DD4E-9499-8EDAB2590F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024C5F7-30E2-E54B-BBDC-0E9BDC754E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BA8BEF5-621D-1F44-A984-E055F7DA6183}"/>
              </a:ext>
            </a:extLst>
          </p:cNvPr>
          <p:cNvSpPr>
            <a:spLocks noGrp="1"/>
          </p:cNvSpPr>
          <p:nvPr>
            <p:ph type="dt" sz="half" idx="10"/>
          </p:nvPr>
        </p:nvSpPr>
        <p:spPr/>
        <p:txBody>
          <a:bodyPr/>
          <a:lstStyle/>
          <a:p>
            <a:fld id="{B25839F6-1B69-5A40-81D4-5C5DCB3960F8}" type="datetimeFigureOut">
              <a:rPr lang="en-US" smtClean="0"/>
              <a:t>4/4/20</a:t>
            </a:fld>
            <a:endParaRPr lang="en-US"/>
          </a:p>
        </p:txBody>
      </p:sp>
      <p:sp>
        <p:nvSpPr>
          <p:cNvPr id="8" name="Footer Placeholder 7">
            <a:extLst>
              <a:ext uri="{FF2B5EF4-FFF2-40B4-BE49-F238E27FC236}">
                <a16:creationId xmlns:a16="http://schemas.microsoft.com/office/drawing/2014/main" xmlns="" id="{AE221E23-ACC5-2044-9E3C-7E476BEEC9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497557F-2CCF-4246-BA74-89AE79F529AD}"/>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260025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AF2D8B-A9BC-1C4F-81E3-97FA2D12C9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0B6408-B42B-114C-8B53-8A95E0156481}"/>
              </a:ext>
            </a:extLst>
          </p:cNvPr>
          <p:cNvSpPr>
            <a:spLocks noGrp="1"/>
          </p:cNvSpPr>
          <p:nvPr>
            <p:ph type="dt" sz="half" idx="10"/>
          </p:nvPr>
        </p:nvSpPr>
        <p:spPr/>
        <p:txBody>
          <a:bodyPr/>
          <a:lstStyle/>
          <a:p>
            <a:fld id="{B25839F6-1B69-5A40-81D4-5C5DCB3960F8}" type="datetimeFigureOut">
              <a:rPr lang="en-US" smtClean="0"/>
              <a:t>4/4/20</a:t>
            </a:fld>
            <a:endParaRPr lang="en-US"/>
          </a:p>
        </p:txBody>
      </p:sp>
      <p:sp>
        <p:nvSpPr>
          <p:cNvPr id="4" name="Footer Placeholder 3">
            <a:extLst>
              <a:ext uri="{FF2B5EF4-FFF2-40B4-BE49-F238E27FC236}">
                <a16:creationId xmlns:a16="http://schemas.microsoft.com/office/drawing/2014/main" xmlns="" id="{9B77C6E4-B362-5543-95BA-624D88ACDE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7A19387-2012-424A-8D5B-8A2409377D04}"/>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56291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55AD43D-B708-0F49-BBF7-B516F774EDAE}"/>
              </a:ext>
            </a:extLst>
          </p:cNvPr>
          <p:cNvSpPr>
            <a:spLocks noGrp="1"/>
          </p:cNvSpPr>
          <p:nvPr>
            <p:ph type="dt" sz="half" idx="10"/>
          </p:nvPr>
        </p:nvSpPr>
        <p:spPr/>
        <p:txBody>
          <a:bodyPr/>
          <a:lstStyle/>
          <a:p>
            <a:fld id="{B25839F6-1B69-5A40-81D4-5C5DCB3960F8}" type="datetimeFigureOut">
              <a:rPr lang="en-US" smtClean="0"/>
              <a:t>4/4/20</a:t>
            </a:fld>
            <a:endParaRPr lang="en-US"/>
          </a:p>
        </p:txBody>
      </p:sp>
      <p:sp>
        <p:nvSpPr>
          <p:cNvPr id="3" name="Footer Placeholder 2">
            <a:extLst>
              <a:ext uri="{FF2B5EF4-FFF2-40B4-BE49-F238E27FC236}">
                <a16:creationId xmlns:a16="http://schemas.microsoft.com/office/drawing/2014/main" xmlns="" id="{0C44A42F-7121-D640-BB6B-62700E163E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01F1EE5-84A4-3440-980C-DF6986EE9A08}"/>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992334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6AA54A-0E79-9740-AB9E-BFDC1024A8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308F6B4-0E7B-B849-8C3C-488F025AC6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B9B7738-1113-A34A-940C-5F7100FEA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2CAFBC8-BCF9-C44E-AC00-AFA014DA5441}"/>
              </a:ext>
            </a:extLst>
          </p:cNvPr>
          <p:cNvSpPr>
            <a:spLocks noGrp="1"/>
          </p:cNvSpPr>
          <p:nvPr>
            <p:ph type="dt" sz="half" idx="10"/>
          </p:nvPr>
        </p:nvSpPr>
        <p:spPr/>
        <p:txBody>
          <a:bodyPr/>
          <a:lstStyle/>
          <a:p>
            <a:fld id="{B25839F6-1B69-5A40-81D4-5C5DCB3960F8}" type="datetimeFigureOut">
              <a:rPr lang="en-US" smtClean="0"/>
              <a:t>4/4/20</a:t>
            </a:fld>
            <a:endParaRPr lang="en-US"/>
          </a:p>
        </p:txBody>
      </p:sp>
      <p:sp>
        <p:nvSpPr>
          <p:cNvPr id="6" name="Footer Placeholder 5">
            <a:extLst>
              <a:ext uri="{FF2B5EF4-FFF2-40B4-BE49-F238E27FC236}">
                <a16:creationId xmlns:a16="http://schemas.microsoft.com/office/drawing/2014/main" xmlns="" id="{E6EF245D-0067-2649-9231-53DB187175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F6C5E2D-27AC-4D4D-8E8F-C55DA6ACB2E3}"/>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3318813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29D539-0E9B-814B-B4CE-17817A7BFD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D1C448E-113F-AC4E-9964-7B440FD9B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7B6CF44-25F4-8944-B448-0A0D71FF4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57C4083-A1F1-D041-8131-814B91AF4F56}"/>
              </a:ext>
            </a:extLst>
          </p:cNvPr>
          <p:cNvSpPr>
            <a:spLocks noGrp="1"/>
          </p:cNvSpPr>
          <p:nvPr>
            <p:ph type="dt" sz="half" idx="10"/>
          </p:nvPr>
        </p:nvSpPr>
        <p:spPr/>
        <p:txBody>
          <a:bodyPr/>
          <a:lstStyle/>
          <a:p>
            <a:fld id="{B25839F6-1B69-5A40-81D4-5C5DCB3960F8}" type="datetimeFigureOut">
              <a:rPr lang="en-US" smtClean="0"/>
              <a:t>4/4/20</a:t>
            </a:fld>
            <a:endParaRPr lang="en-US"/>
          </a:p>
        </p:txBody>
      </p:sp>
      <p:sp>
        <p:nvSpPr>
          <p:cNvPr id="6" name="Footer Placeholder 5">
            <a:extLst>
              <a:ext uri="{FF2B5EF4-FFF2-40B4-BE49-F238E27FC236}">
                <a16:creationId xmlns:a16="http://schemas.microsoft.com/office/drawing/2014/main" xmlns="" id="{3DBA248E-2412-1747-A356-B6D42A16AD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D00D3AB-F869-7840-8CE2-0F0BD1BF7F39}"/>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0376770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5F569E8-28EE-3A4F-8EEC-23C16324A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23CF729-59CE-8A4C-8458-D4E1DF4EC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2334EBB-3414-BA47-B259-D8AA6FA4AF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839F6-1B69-5A40-81D4-5C5DCB3960F8}" type="datetimeFigureOut">
              <a:rPr lang="en-US" smtClean="0"/>
              <a:t>4/4/20</a:t>
            </a:fld>
            <a:endParaRPr lang="en-US"/>
          </a:p>
        </p:txBody>
      </p:sp>
      <p:sp>
        <p:nvSpPr>
          <p:cNvPr id="5" name="Footer Placeholder 4">
            <a:extLst>
              <a:ext uri="{FF2B5EF4-FFF2-40B4-BE49-F238E27FC236}">
                <a16:creationId xmlns:a16="http://schemas.microsoft.com/office/drawing/2014/main" xmlns="" id="{DB49B580-8600-3242-8EEC-D51347869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D2ECC7A-679D-BE45-9DFA-DF7273C59E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DA1E1-3E33-F64D-A06F-BCBB4FD426C7}" type="slidenum">
              <a:rPr lang="en-US" smtClean="0"/>
              <a:t>‹#›</a:t>
            </a:fld>
            <a:endParaRPr lang="en-US"/>
          </a:p>
        </p:txBody>
      </p:sp>
    </p:spTree>
    <p:extLst>
      <p:ext uri="{BB962C8B-B14F-4D97-AF65-F5344CB8AC3E}">
        <p14:creationId xmlns:p14="http://schemas.microsoft.com/office/powerpoint/2010/main" val="4147948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ccs.neu.edu/home/luwa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4.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5" Type="http://schemas.openxmlformats.org/officeDocument/2006/relationships/image" Target="../media/image10.tiff"/><Relationship Id="rId6" Type="http://schemas.openxmlformats.org/officeDocument/2006/relationships/image" Target="../media/image11.tiff"/><Relationship Id="rId7"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nn.com/2018/10/23/politics/donald-trump-mid-term-election-immigration-ted-cruz/index.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research.zalando.com/welcome/mission/research-projects/flair-nlp/" TargetMode="External"/><Relationship Id="rId4" Type="http://schemas.openxmlformats.org/officeDocument/2006/relationships/image" Target="../media/image20.tif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6.svg"/><Relationship Id="rId5" Type="http://schemas.openxmlformats.org/officeDocument/2006/relationships/image" Target="../media/image22.png"/><Relationship Id="rId6" Type="http://schemas.openxmlformats.org/officeDocument/2006/relationships/image" Target="../media/image28.svg"/><Relationship Id="rId7" Type="http://schemas.openxmlformats.org/officeDocument/2006/relationships/image" Target="../media/image23.png"/><Relationship Id="rId8" Type="http://schemas.openxmlformats.org/officeDocument/2006/relationships/image" Target="../media/image30.svg"/><Relationship Id="rId9"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23.png"/><Relationship Id="rId5" Type="http://schemas.openxmlformats.org/officeDocument/2006/relationships/image" Target="../media/image30.sv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cs.neu.edu/home/luwang/publications.html" TargetMode="External"/><Relationship Id="rId3" Type="http://schemas.openxmlformats.org/officeDocument/2006/relationships/hyperlink" Target="https://github.com/luyang-huang96/EntityDrivenSum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 Id="rId3"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BE439-1171-3147-8E5D-22D9C6650B69}"/>
              </a:ext>
            </a:extLst>
          </p:cNvPr>
          <p:cNvSpPr>
            <a:spLocks noGrp="1"/>
          </p:cNvSpPr>
          <p:nvPr>
            <p:ph type="ctrTitle"/>
          </p:nvPr>
        </p:nvSpPr>
        <p:spPr>
          <a:xfrm>
            <a:off x="260602" y="2191657"/>
            <a:ext cx="11670795" cy="1237343"/>
          </a:xfrm>
        </p:spPr>
        <p:txBody>
          <a:bodyPr>
            <a:normAutofit/>
          </a:bodyPr>
          <a:lstStyle/>
          <a:p>
            <a:r>
              <a:rPr lang="en-US" sz="4200" dirty="0"/>
              <a:t>Semantic-Driven Text Summarization and Generation</a:t>
            </a:r>
          </a:p>
        </p:txBody>
      </p:sp>
      <p:sp>
        <p:nvSpPr>
          <p:cNvPr id="3" name="Subtitle 2">
            <a:extLst>
              <a:ext uri="{FF2B5EF4-FFF2-40B4-BE49-F238E27FC236}">
                <a16:creationId xmlns:a16="http://schemas.microsoft.com/office/drawing/2014/main" xmlns="" id="{EE326875-5A93-FB46-8B52-55B9DEE37FE5}"/>
              </a:ext>
            </a:extLst>
          </p:cNvPr>
          <p:cNvSpPr>
            <a:spLocks noGrp="1"/>
          </p:cNvSpPr>
          <p:nvPr>
            <p:ph type="subTitle" idx="1"/>
          </p:nvPr>
        </p:nvSpPr>
        <p:spPr>
          <a:xfrm>
            <a:off x="1524000" y="3963761"/>
            <a:ext cx="9144000" cy="2206651"/>
          </a:xfrm>
        </p:spPr>
        <p:txBody>
          <a:bodyPr>
            <a:normAutofit lnSpcReduction="10000"/>
          </a:bodyPr>
          <a:lstStyle/>
          <a:p>
            <a:r>
              <a:rPr lang="en-US" dirty="0"/>
              <a:t>Lu Wang</a:t>
            </a:r>
          </a:p>
          <a:p>
            <a:r>
              <a:rPr lang="en-US" dirty="0"/>
              <a:t>Assistant Professor</a:t>
            </a:r>
          </a:p>
          <a:p>
            <a:r>
              <a:rPr lang="en-US" dirty="0"/>
              <a:t>Khoury College of Computer Sciences</a:t>
            </a:r>
          </a:p>
          <a:p>
            <a:r>
              <a:rPr lang="en-US" dirty="0"/>
              <a:t>Northeastern University</a:t>
            </a:r>
          </a:p>
          <a:p>
            <a:r>
              <a:rPr lang="en-US" dirty="0"/>
              <a:t>Website: </a:t>
            </a:r>
            <a:r>
              <a:rPr lang="en-US" dirty="0">
                <a:hlinkClick r:id="rId2"/>
              </a:rPr>
              <a:t>http://www.ccs.neu.edu/home/luwang/</a:t>
            </a:r>
            <a:endParaRPr lang="en-US" dirty="0"/>
          </a:p>
          <a:p>
            <a:endParaRPr lang="en-US" dirty="0"/>
          </a:p>
          <a:p>
            <a:endParaRPr lang="en-US" dirty="0"/>
          </a:p>
        </p:txBody>
      </p:sp>
    </p:spTree>
    <p:extLst>
      <p:ext uri="{BB962C8B-B14F-4D97-AF65-F5344CB8AC3E}">
        <p14:creationId xmlns:p14="http://schemas.microsoft.com/office/powerpoint/2010/main" val="1143679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A6D914-229C-F84D-9804-52AD407D04C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xmlns="" id="{29E510C3-A241-DF4A-99DC-84FE4F750D09}"/>
              </a:ext>
            </a:extLst>
          </p:cNvPr>
          <p:cNvSpPr>
            <a:spLocks noGrp="1"/>
          </p:cNvSpPr>
          <p:nvPr>
            <p:ph idx="1"/>
          </p:nvPr>
        </p:nvSpPr>
        <p:spPr/>
        <p:txBody>
          <a:bodyPr/>
          <a:lstStyle/>
          <a:p>
            <a:r>
              <a:rPr lang="en-US" dirty="0"/>
              <a:t>Problems for Existing Neural Abstractive Summarization Models</a:t>
            </a:r>
          </a:p>
          <a:p>
            <a:endParaRPr lang="en-US" dirty="0"/>
          </a:p>
          <a:p>
            <a:r>
              <a:rPr lang="en-US" dirty="0"/>
              <a:t>Multi-task Learning with Semantic Parsing as Auxiliary Task</a:t>
            </a:r>
          </a:p>
          <a:p>
            <a:endParaRPr lang="en-US" dirty="0"/>
          </a:p>
          <a:p>
            <a:r>
              <a:rPr lang="en-US" dirty="0"/>
              <a:t>Entity-Driven Abstractive Summarization</a:t>
            </a:r>
          </a:p>
        </p:txBody>
      </p:sp>
      <p:sp>
        <p:nvSpPr>
          <p:cNvPr id="4" name="Right Arrow 3">
            <a:extLst>
              <a:ext uri="{FF2B5EF4-FFF2-40B4-BE49-F238E27FC236}">
                <a16:creationId xmlns:a16="http://schemas.microsoft.com/office/drawing/2014/main" xmlns="" id="{B8CB2153-2AEF-2A42-AF96-5AF4BC2CE269}"/>
              </a:ext>
            </a:extLst>
          </p:cNvPr>
          <p:cNvSpPr/>
          <p:nvPr/>
        </p:nvSpPr>
        <p:spPr>
          <a:xfrm>
            <a:off x="304800" y="2960915"/>
            <a:ext cx="533400" cy="2540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333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ADF849-8184-AA46-85B3-C4A99610188D}"/>
              </a:ext>
            </a:extLst>
          </p:cNvPr>
          <p:cNvSpPr>
            <a:spLocks noGrp="1"/>
          </p:cNvSpPr>
          <p:nvPr>
            <p:ph type="title"/>
          </p:nvPr>
        </p:nvSpPr>
        <p:spPr/>
        <p:txBody>
          <a:bodyPr/>
          <a:lstStyle/>
          <a:p>
            <a:r>
              <a:rPr lang="en-US" dirty="0"/>
              <a:t>Our Models</a:t>
            </a:r>
          </a:p>
        </p:txBody>
      </p:sp>
      <p:sp>
        <p:nvSpPr>
          <p:cNvPr id="5" name="Content Placeholder 4">
            <a:extLst>
              <a:ext uri="{FF2B5EF4-FFF2-40B4-BE49-F238E27FC236}">
                <a16:creationId xmlns:a16="http://schemas.microsoft.com/office/drawing/2014/main" xmlns="" id="{FEEDCF71-C871-9C4E-9F05-8BBFD1F52469}"/>
              </a:ext>
            </a:extLst>
          </p:cNvPr>
          <p:cNvSpPr>
            <a:spLocks noGrp="1"/>
          </p:cNvSpPr>
          <p:nvPr>
            <p:ph idx="1"/>
          </p:nvPr>
        </p:nvSpPr>
        <p:spPr/>
        <p:txBody>
          <a:bodyPr/>
          <a:lstStyle/>
          <a:p>
            <a:r>
              <a:rPr lang="en-US" dirty="0"/>
              <a:t>The idea: allow the model to learn semantic interpretation over salient content</a:t>
            </a:r>
          </a:p>
          <a:p>
            <a:endParaRPr lang="en-US" dirty="0"/>
          </a:p>
          <a:p>
            <a:r>
              <a:rPr lang="en-US" b="1" dirty="0"/>
              <a:t>Input</a:t>
            </a:r>
            <a:r>
              <a:rPr lang="en-US" dirty="0"/>
              <a:t>: </a:t>
            </a:r>
            <a:r>
              <a:rPr lang="en-US" i="1" dirty="0">
                <a:solidFill>
                  <a:schemeClr val="accent2"/>
                </a:solidFill>
              </a:rPr>
              <a:t>the Senate </a:t>
            </a:r>
            <a:r>
              <a:rPr lang="en-US" i="1" dirty="0">
                <a:solidFill>
                  <a:schemeClr val="accent1"/>
                </a:solidFill>
              </a:rPr>
              <a:t>proposed</a:t>
            </a:r>
            <a:r>
              <a:rPr lang="en-US" i="1" dirty="0"/>
              <a:t> a </a:t>
            </a:r>
            <a:r>
              <a:rPr lang="en-US" i="1" dirty="0">
                <a:solidFill>
                  <a:schemeClr val="accent6"/>
                </a:solidFill>
              </a:rPr>
              <a:t>tax bill </a:t>
            </a:r>
            <a:r>
              <a:rPr lang="en-US" i="1" dirty="0"/>
              <a:t>on Tuesday</a:t>
            </a:r>
          </a:p>
          <a:p>
            <a:r>
              <a:rPr lang="en-US" b="1" dirty="0"/>
              <a:t>Output</a:t>
            </a:r>
            <a:r>
              <a:rPr lang="en-US" dirty="0"/>
              <a:t>:</a:t>
            </a:r>
          </a:p>
          <a:p>
            <a:pPr lvl="1"/>
            <a:r>
              <a:rPr lang="en-US" dirty="0"/>
              <a:t>Semantic structure: </a:t>
            </a:r>
          </a:p>
          <a:p>
            <a:pPr lvl="2"/>
            <a:r>
              <a:rPr lang="en-US" dirty="0">
                <a:solidFill>
                  <a:schemeClr val="accent1"/>
                </a:solidFill>
              </a:rPr>
              <a:t>proposed</a:t>
            </a:r>
            <a:r>
              <a:rPr lang="en-US" dirty="0"/>
              <a:t> &lt;ARG0&gt; </a:t>
            </a:r>
            <a:r>
              <a:rPr lang="en-US" dirty="0">
                <a:solidFill>
                  <a:schemeClr val="accent2"/>
                </a:solidFill>
              </a:rPr>
              <a:t>the Senate </a:t>
            </a:r>
            <a:r>
              <a:rPr lang="en-US" dirty="0"/>
              <a:t>&lt;ARG1&gt; </a:t>
            </a:r>
            <a:r>
              <a:rPr lang="en-US" dirty="0">
                <a:solidFill>
                  <a:schemeClr val="accent6"/>
                </a:solidFill>
              </a:rPr>
              <a:t>tax bill</a:t>
            </a:r>
          </a:p>
          <a:p>
            <a:pPr lvl="1"/>
            <a:r>
              <a:rPr lang="en-US" dirty="0"/>
              <a:t>Summary: </a:t>
            </a:r>
          </a:p>
          <a:p>
            <a:pPr lvl="2"/>
            <a:r>
              <a:rPr lang="en-US" dirty="0"/>
              <a:t>Senate proposes bill</a:t>
            </a:r>
          </a:p>
        </p:txBody>
      </p:sp>
    </p:spTree>
    <p:extLst>
      <p:ext uri="{BB962C8B-B14F-4D97-AF65-F5344CB8AC3E}">
        <p14:creationId xmlns:p14="http://schemas.microsoft.com/office/powerpoint/2010/main" val="12419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96C17-BC7F-3F4D-AD8C-4D9CE487142E}"/>
              </a:ext>
            </a:extLst>
          </p:cNvPr>
          <p:cNvSpPr>
            <a:spLocks noGrp="1"/>
          </p:cNvSpPr>
          <p:nvPr>
            <p:ph type="title"/>
          </p:nvPr>
        </p:nvSpPr>
        <p:spPr/>
        <p:txBody>
          <a:bodyPr/>
          <a:lstStyle/>
          <a:p>
            <a:r>
              <a:rPr lang="en-US" dirty="0"/>
              <a:t>Our Models</a:t>
            </a:r>
          </a:p>
        </p:txBody>
      </p:sp>
      <p:sp>
        <p:nvSpPr>
          <p:cNvPr id="7" name="Content Placeholder 6">
            <a:extLst>
              <a:ext uri="{FF2B5EF4-FFF2-40B4-BE49-F238E27FC236}">
                <a16:creationId xmlns:a16="http://schemas.microsoft.com/office/drawing/2014/main" xmlns="" id="{69E2E146-40D9-D944-851C-F335F2D8A73C}"/>
              </a:ext>
            </a:extLst>
          </p:cNvPr>
          <p:cNvSpPr>
            <a:spLocks noGrp="1"/>
          </p:cNvSpPr>
          <p:nvPr>
            <p:ph idx="1"/>
          </p:nvPr>
        </p:nvSpPr>
        <p:spPr>
          <a:xfrm>
            <a:off x="403484" y="1750674"/>
            <a:ext cx="6057275" cy="4351338"/>
          </a:xfrm>
        </p:spPr>
        <p:txBody>
          <a:bodyPr/>
          <a:lstStyle/>
          <a:p>
            <a:r>
              <a:rPr lang="en-US" b="1" dirty="0"/>
              <a:t>Input</a:t>
            </a:r>
            <a:r>
              <a:rPr lang="en-US" dirty="0"/>
              <a:t>: </a:t>
            </a:r>
            <a:r>
              <a:rPr lang="en-US" i="1" dirty="0">
                <a:solidFill>
                  <a:schemeClr val="accent2"/>
                </a:solidFill>
              </a:rPr>
              <a:t>the Senate </a:t>
            </a:r>
            <a:r>
              <a:rPr lang="en-US" i="1" dirty="0">
                <a:solidFill>
                  <a:schemeClr val="accent1"/>
                </a:solidFill>
              </a:rPr>
              <a:t>proposed</a:t>
            </a:r>
            <a:r>
              <a:rPr lang="en-US" i="1" dirty="0"/>
              <a:t> a </a:t>
            </a:r>
            <a:r>
              <a:rPr lang="en-US" i="1" dirty="0">
                <a:solidFill>
                  <a:schemeClr val="accent6"/>
                </a:solidFill>
              </a:rPr>
              <a:t>tax bill </a:t>
            </a:r>
            <a:r>
              <a:rPr lang="en-US" i="1" dirty="0"/>
              <a:t>on Tuesday</a:t>
            </a:r>
          </a:p>
          <a:p>
            <a:r>
              <a:rPr lang="en-US" b="1" dirty="0"/>
              <a:t>Output</a:t>
            </a:r>
            <a:r>
              <a:rPr lang="en-US" dirty="0"/>
              <a:t>:</a:t>
            </a:r>
          </a:p>
          <a:p>
            <a:pPr lvl="1"/>
            <a:r>
              <a:rPr lang="en-US" dirty="0"/>
              <a:t>Semantic structure: </a:t>
            </a:r>
          </a:p>
          <a:p>
            <a:pPr lvl="2"/>
            <a:r>
              <a:rPr lang="en-US" dirty="0">
                <a:solidFill>
                  <a:schemeClr val="accent1"/>
                </a:solidFill>
              </a:rPr>
              <a:t>proposed</a:t>
            </a:r>
            <a:r>
              <a:rPr lang="en-US" dirty="0"/>
              <a:t> &lt;ARG0&gt; </a:t>
            </a:r>
            <a:r>
              <a:rPr lang="en-US" dirty="0">
                <a:solidFill>
                  <a:schemeClr val="accent2"/>
                </a:solidFill>
              </a:rPr>
              <a:t>the Senate </a:t>
            </a:r>
            <a:r>
              <a:rPr lang="en-US" dirty="0"/>
              <a:t>&lt;ARG1&gt; </a:t>
            </a:r>
            <a:r>
              <a:rPr lang="en-US" dirty="0">
                <a:solidFill>
                  <a:schemeClr val="accent6"/>
                </a:solidFill>
              </a:rPr>
              <a:t>tax bill</a:t>
            </a:r>
          </a:p>
          <a:p>
            <a:pPr lvl="1"/>
            <a:r>
              <a:rPr lang="en-US" dirty="0"/>
              <a:t>Summary: </a:t>
            </a:r>
          </a:p>
          <a:p>
            <a:pPr lvl="2"/>
            <a:r>
              <a:rPr lang="en-US" dirty="0"/>
              <a:t>Senate proposes bill</a:t>
            </a:r>
          </a:p>
        </p:txBody>
      </p:sp>
      <p:pic>
        <p:nvPicPr>
          <p:cNvPr id="4" name="Picture 3">
            <a:extLst>
              <a:ext uri="{FF2B5EF4-FFF2-40B4-BE49-F238E27FC236}">
                <a16:creationId xmlns:a16="http://schemas.microsoft.com/office/drawing/2014/main" xmlns="" id="{CB6563D5-B40D-C446-9354-9A00FFCEB129}"/>
              </a:ext>
            </a:extLst>
          </p:cNvPr>
          <p:cNvPicPr>
            <a:picLocks noChangeAspect="1"/>
          </p:cNvPicPr>
          <p:nvPr/>
        </p:nvPicPr>
        <p:blipFill>
          <a:blip r:embed="rId2"/>
          <a:stretch>
            <a:fillRect/>
          </a:stretch>
        </p:blipFill>
        <p:spPr>
          <a:xfrm>
            <a:off x="6684363" y="218766"/>
            <a:ext cx="5104153" cy="3707577"/>
          </a:xfrm>
          <a:prstGeom prst="rect">
            <a:avLst/>
          </a:prstGeom>
        </p:spPr>
      </p:pic>
    </p:spTree>
    <p:extLst>
      <p:ext uri="{BB962C8B-B14F-4D97-AF65-F5344CB8AC3E}">
        <p14:creationId xmlns:p14="http://schemas.microsoft.com/office/powerpoint/2010/main" val="4149870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96C17-BC7F-3F4D-AD8C-4D9CE487142E}"/>
              </a:ext>
            </a:extLst>
          </p:cNvPr>
          <p:cNvSpPr>
            <a:spLocks noGrp="1"/>
          </p:cNvSpPr>
          <p:nvPr>
            <p:ph type="title"/>
          </p:nvPr>
        </p:nvSpPr>
        <p:spPr/>
        <p:txBody>
          <a:bodyPr/>
          <a:lstStyle/>
          <a:p>
            <a:r>
              <a:rPr lang="en-US" dirty="0"/>
              <a:t>Our Models</a:t>
            </a:r>
          </a:p>
        </p:txBody>
      </p:sp>
      <p:sp>
        <p:nvSpPr>
          <p:cNvPr id="7" name="Content Placeholder 6">
            <a:extLst>
              <a:ext uri="{FF2B5EF4-FFF2-40B4-BE49-F238E27FC236}">
                <a16:creationId xmlns:a16="http://schemas.microsoft.com/office/drawing/2014/main" xmlns="" id="{69E2E146-40D9-D944-851C-F335F2D8A73C}"/>
              </a:ext>
            </a:extLst>
          </p:cNvPr>
          <p:cNvSpPr>
            <a:spLocks noGrp="1"/>
          </p:cNvSpPr>
          <p:nvPr>
            <p:ph idx="1"/>
          </p:nvPr>
        </p:nvSpPr>
        <p:spPr>
          <a:xfrm>
            <a:off x="403484" y="1750674"/>
            <a:ext cx="6057275" cy="4351338"/>
          </a:xfrm>
        </p:spPr>
        <p:txBody>
          <a:bodyPr>
            <a:normAutofit/>
          </a:bodyPr>
          <a:lstStyle/>
          <a:p>
            <a:r>
              <a:rPr lang="en-US" dirty="0"/>
              <a:t>Input: a sequence of tokens from the article</a:t>
            </a:r>
          </a:p>
          <a:p>
            <a:r>
              <a:rPr lang="en-US" dirty="0"/>
              <a:t>Output:</a:t>
            </a:r>
          </a:p>
          <a:p>
            <a:pPr lvl="1"/>
            <a:r>
              <a:rPr lang="en-US" dirty="0"/>
              <a:t>Semantic: </a:t>
            </a:r>
          </a:p>
          <a:p>
            <a:pPr lvl="1"/>
            <a:r>
              <a:rPr lang="en-US" dirty="0"/>
              <a:t>Summary: </a:t>
            </a:r>
          </a:p>
          <a:p>
            <a:pPr marL="0" indent="0">
              <a:buNone/>
            </a:pPr>
            <a:endParaRPr lang="en-US" dirty="0"/>
          </a:p>
          <a:p>
            <a:r>
              <a:rPr lang="en-US" dirty="0"/>
              <a:t>Encoder: Bi-LSTM (same structure as in prior work)</a:t>
            </a:r>
          </a:p>
          <a:p>
            <a:r>
              <a:rPr lang="en-US" dirty="0"/>
              <a:t>Decoders: LSTM</a:t>
            </a:r>
          </a:p>
        </p:txBody>
      </p:sp>
      <p:pic>
        <p:nvPicPr>
          <p:cNvPr id="3" name="Picture 2">
            <a:extLst>
              <a:ext uri="{FF2B5EF4-FFF2-40B4-BE49-F238E27FC236}">
                <a16:creationId xmlns:a16="http://schemas.microsoft.com/office/drawing/2014/main" xmlns="" id="{E14A336D-B9AE-024F-87D5-5F42B3BBB396}"/>
              </a:ext>
            </a:extLst>
          </p:cNvPr>
          <p:cNvPicPr>
            <a:picLocks noChangeAspect="1"/>
          </p:cNvPicPr>
          <p:nvPr/>
        </p:nvPicPr>
        <p:blipFill>
          <a:blip r:embed="rId2"/>
          <a:stretch>
            <a:fillRect/>
          </a:stretch>
        </p:blipFill>
        <p:spPr>
          <a:xfrm>
            <a:off x="1724389" y="2167847"/>
            <a:ext cx="2486360" cy="440441"/>
          </a:xfrm>
          <a:prstGeom prst="rect">
            <a:avLst/>
          </a:prstGeom>
        </p:spPr>
      </p:pic>
      <p:pic>
        <p:nvPicPr>
          <p:cNvPr id="5" name="Picture 4">
            <a:extLst>
              <a:ext uri="{FF2B5EF4-FFF2-40B4-BE49-F238E27FC236}">
                <a16:creationId xmlns:a16="http://schemas.microsoft.com/office/drawing/2014/main" xmlns="" id="{1987DA0F-1CA2-904D-BE18-6EA89555EC3D}"/>
              </a:ext>
            </a:extLst>
          </p:cNvPr>
          <p:cNvPicPr>
            <a:picLocks noChangeAspect="1"/>
          </p:cNvPicPr>
          <p:nvPr/>
        </p:nvPicPr>
        <p:blipFill>
          <a:blip r:embed="rId3"/>
          <a:stretch>
            <a:fillRect/>
          </a:stretch>
        </p:blipFill>
        <p:spPr>
          <a:xfrm>
            <a:off x="2532327" y="3059189"/>
            <a:ext cx="2628900" cy="444500"/>
          </a:xfrm>
          <a:prstGeom prst="rect">
            <a:avLst/>
          </a:prstGeom>
        </p:spPr>
      </p:pic>
      <p:pic>
        <p:nvPicPr>
          <p:cNvPr id="8" name="Picture 7">
            <a:extLst>
              <a:ext uri="{FF2B5EF4-FFF2-40B4-BE49-F238E27FC236}">
                <a16:creationId xmlns:a16="http://schemas.microsoft.com/office/drawing/2014/main" xmlns="" id="{1AD38C58-5A75-8146-8496-CAFCD47E15DB}"/>
              </a:ext>
            </a:extLst>
          </p:cNvPr>
          <p:cNvPicPr>
            <a:picLocks noChangeAspect="1"/>
          </p:cNvPicPr>
          <p:nvPr/>
        </p:nvPicPr>
        <p:blipFill>
          <a:blip r:embed="rId4"/>
          <a:stretch>
            <a:fillRect/>
          </a:stretch>
        </p:blipFill>
        <p:spPr>
          <a:xfrm>
            <a:off x="2532327" y="3461289"/>
            <a:ext cx="2375837" cy="480091"/>
          </a:xfrm>
          <a:prstGeom prst="rect">
            <a:avLst/>
          </a:prstGeom>
        </p:spPr>
      </p:pic>
      <p:pic>
        <p:nvPicPr>
          <p:cNvPr id="9" name="Picture 8">
            <a:extLst>
              <a:ext uri="{FF2B5EF4-FFF2-40B4-BE49-F238E27FC236}">
                <a16:creationId xmlns:a16="http://schemas.microsoft.com/office/drawing/2014/main" xmlns="" id="{92C048BE-2D86-C641-AAF8-9CAD156561EF}"/>
              </a:ext>
            </a:extLst>
          </p:cNvPr>
          <p:cNvPicPr>
            <a:picLocks noChangeAspect="1"/>
          </p:cNvPicPr>
          <p:nvPr/>
        </p:nvPicPr>
        <p:blipFill>
          <a:blip r:embed="rId5"/>
          <a:stretch>
            <a:fillRect/>
          </a:stretch>
        </p:blipFill>
        <p:spPr>
          <a:xfrm>
            <a:off x="6684363" y="218766"/>
            <a:ext cx="5104153" cy="3707577"/>
          </a:xfrm>
          <a:prstGeom prst="rect">
            <a:avLst/>
          </a:prstGeom>
        </p:spPr>
      </p:pic>
    </p:spTree>
    <p:extLst>
      <p:ext uri="{BB962C8B-B14F-4D97-AF65-F5344CB8AC3E}">
        <p14:creationId xmlns:p14="http://schemas.microsoft.com/office/powerpoint/2010/main" val="3347522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96C17-BC7F-3F4D-AD8C-4D9CE487142E}"/>
              </a:ext>
            </a:extLst>
          </p:cNvPr>
          <p:cNvSpPr>
            <a:spLocks noGrp="1"/>
          </p:cNvSpPr>
          <p:nvPr>
            <p:ph type="title"/>
          </p:nvPr>
        </p:nvSpPr>
        <p:spPr/>
        <p:txBody>
          <a:bodyPr/>
          <a:lstStyle/>
          <a:p>
            <a:r>
              <a:rPr lang="en-US" dirty="0"/>
              <a:t>Dual Attention</a:t>
            </a:r>
          </a:p>
        </p:txBody>
      </p:sp>
      <p:sp>
        <p:nvSpPr>
          <p:cNvPr id="7" name="Content Placeholder 6">
            <a:extLst>
              <a:ext uri="{FF2B5EF4-FFF2-40B4-BE49-F238E27FC236}">
                <a16:creationId xmlns:a16="http://schemas.microsoft.com/office/drawing/2014/main" xmlns="" id="{69E2E146-40D9-D944-851C-F335F2D8A73C}"/>
              </a:ext>
            </a:extLst>
          </p:cNvPr>
          <p:cNvSpPr>
            <a:spLocks noGrp="1"/>
          </p:cNvSpPr>
          <p:nvPr>
            <p:ph idx="1"/>
          </p:nvPr>
        </p:nvSpPr>
        <p:spPr>
          <a:xfrm>
            <a:off x="665812" y="1595386"/>
            <a:ext cx="10824150" cy="4912455"/>
          </a:xfrm>
        </p:spPr>
        <p:txBody>
          <a:bodyPr>
            <a:normAutofit fontScale="92500" lnSpcReduction="10000"/>
          </a:bodyPr>
          <a:lstStyle/>
          <a:p>
            <a:r>
              <a:rPr lang="en-US" dirty="0"/>
              <a:t>Consider both input and semantics for summary generation</a:t>
            </a:r>
          </a:p>
          <a:p>
            <a:r>
              <a:rPr lang="en-US" dirty="0"/>
              <a:t>Attention over input:</a:t>
            </a:r>
          </a:p>
          <a:p>
            <a:endParaRPr lang="en-US" dirty="0"/>
          </a:p>
          <a:p>
            <a:endParaRPr lang="en-US" dirty="0"/>
          </a:p>
          <a:p>
            <a:pPr marL="0" indent="0">
              <a:buNone/>
            </a:pPr>
            <a:endParaRPr lang="en-US" dirty="0"/>
          </a:p>
          <a:p>
            <a:endParaRPr lang="en-US" dirty="0"/>
          </a:p>
          <a:p>
            <a:r>
              <a:rPr lang="en-US" dirty="0"/>
              <a:t>Additional attention over semantic structures:</a:t>
            </a:r>
          </a:p>
          <a:p>
            <a:endParaRPr lang="en-US" dirty="0"/>
          </a:p>
          <a:p>
            <a:endParaRPr lang="en-US" dirty="0"/>
          </a:p>
          <a:p>
            <a:endParaRPr lang="en-US" dirty="0"/>
          </a:p>
          <a:p>
            <a:r>
              <a:rPr lang="en-US" dirty="0"/>
              <a:t>Extension with multi-heads</a:t>
            </a:r>
          </a:p>
          <a:p>
            <a:endParaRPr lang="en-US" dirty="0"/>
          </a:p>
        </p:txBody>
      </p:sp>
      <p:pic>
        <p:nvPicPr>
          <p:cNvPr id="4" name="Picture 3">
            <a:extLst>
              <a:ext uri="{FF2B5EF4-FFF2-40B4-BE49-F238E27FC236}">
                <a16:creationId xmlns:a16="http://schemas.microsoft.com/office/drawing/2014/main" xmlns="" id="{CB6563D5-B40D-C446-9354-9A00FFCEB129}"/>
              </a:ext>
            </a:extLst>
          </p:cNvPr>
          <p:cNvPicPr>
            <a:picLocks noChangeAspect="1"/>
          </p:cNvPicPr>
          <p:nvPr/>
        </p:nvPicPr>
        <p:blipFill>
          <a:blip r:embed="rId2"/>
          <a:stretch>
            <a:fillRect/>
          </a:stretch>
        </p:blipFill>
        <p:spPr>
          <a:xfrm>
            <a:off x="8967609" y="187375"/>
            <a:ext cx="2966117" cy="2154541"/>
          </a:xfrm>
          <a:prstGeom prst="rect">
            <a:avLst/>
          </a:prstGeom>
        </p:spPr>
      </p:pic>
      <p:pic>
        <p:nvPicPr>
          <p:cNvPr id="5" name="Picture 4">
            <a:extLst>
              <a:ext uri="{FF2B5EF4-FFF2-40B4-BE49-F238E27FC236}">
                <a16:creationId xmlns:a16="http://schemas.microsoft.com/office/drawing/2014/main" xmlns="" id="{DEDD7C57-F1A8-F24D-877C-100DFE2ED5B2}"/>
              </a:ext>
            </a:extLst>
          </p:cNvPr>
          <p:cNvPicPr>
            <a:picLocks noChangeAspect="1"/>
          </p:cNvPicPr>
          <p:nvPr/>
        </p:nvPicPr>
        <p:blipFill>
          <a:blip r:embed="rId3"/>
          <a:stretch>
            <a:fillRect/>
          </a:stretch>
        </p:blipFill>
        <p:spPr>
          <a:xfrm>
            <a:off x="956352" y="2512740"/>
            <a:ext cx="1917700" cy="850900"/>
          </a:xfrm>
          <a:prstGeom prst="rect">
            <a:avLst/>
          </a:prstGeom>
        </p:spPr>
      </p:pic>
      <p:pic>
        <p:nvPicPr>
          <p:cNvPr id="8" name="Picture 7">
            <a:extLst>
              <a:ext uri="{FF2B5EF4-FFF2-40B4-BE49-F238E27FC236}">
                <a16:creationId xmlns:a16="http://schemas.microsoft.com/office/drawing/2014/main" xmlns="" id="{0926B1D4-5DBE-6544-A940-33F8337EDA71}"/>
              </a:ext>
            </a:extLst>
          </p:cNvPr>
          <p:cNvPicPr>
            <a:picLocks noChangeAspect="1"/>
          </p:cNvPicPr>
          <p:nvPr/>
        </p:nvPicPr>
        <p:blipFill>
          <a:blip r:embed="rId4"/>
          <a:stretch>
            <a:fillRect/>
          </a:stretch>
        </p:blipFill>
        <p:spPr>
          <a:xfrm>
            <a:off x="838200" y="4679415"/>
            <a:ext cx="1964648" cy="826590"/>
          </a:xfrm>
          <a:prstGeom prst="rect">
            <a:avLst/>
          </a:prstGeom>
        </p:spPr>
      </p:pic>
      <p:pic>
        <p:nvPicPr>
          <p:cNvPr id="9" name="Picture 8">
            <a:extLst>
              <a:ext uri="{FF2B5EF4-FFF2-40B4-BE49-F238E27FC236}">
                <a16:creationId xmlns:a16="http://schemas.microsoft.com/office/drawing/2014/main" xmlns="" id="{BA3FE9EE-AFDC-4B46-BA9B-B0EB892ABBE0}"/>
              </a:ext>
            </a:extLst>
          </p:cNvPr>
          <p:cNvPicPr>
            <a:picLocks noChangeAspect="1"/>
          </p:cNvPicPr>
          <p:nvPr/>
        </p:nvPicPr>
        <p:blipFill>
          <a:blip r:embed="rId5"/>
          <a:stretch>
            <a:fillRect/>
          </a:stretch>
        </p:blipFill>
        <p:spPr>
          <a:xfrm>
            <a:off x="1033697" y="3309080"/>
            <a:ext cx="2463800" cy="381000"/>
          </a:xfrm>
          <a:prstGeom prst="rect">
            <a:avLst/>
          </a:prstGeom>
        </p:spPr>
      </p:pic>
      <p:pic>
        <p:nvPicPr>
          <p:cNvPr id="10" name="Picture 9">
            <a:extLst>
              <a:ext uri="{FF2B5EF4-FFF2-40B4-BE49-F238E27FC236}">
                <a16:creationId xmlns:a16="http://schemas.microsoft.com/office/drawing/2014/main" xmlns="" id="{409ECA7D-6A9F-7A40-BCD1-22C0E1242F68}"/>
              </a:ext>
            </a:extLst>
          </p:cNvPr>
          <p:cNvPicPr>
            <a:picLocks noChangeAspect="1"/>
          </p:cNvPicPr>
          <p:nvPr/>
        </p:nvPicPr>
        <p:blipFill>
          <a:blip r:embed="rId6"/>
          <a:stretch>
            <a:fillRect/>
          </a:stretch>
        </p:blipFill>
        <p:spPr>
          <a:xfrm>
            <a:off x="1011212" y="3788545"/>
            <a:ext cx="3403600" cy="419100"/>
          </a:xfrm>
          <a:prstGeom prst="rect">
            <a:avLst/>
          </a:prstGeom>
        </p:spPr>
      </p:pic>
      <p:pic>
        <p:nvPicPr>
          <p:cNvPr id="11" name="Picture 10">
            <a:extLst>
              <a:ext uri="{FF2B5EF4-FFF2-40B4-BE49-F238E27FC236}">
                <a16:creationId xmlns:a16="http://schemas.microsoft.com/office/drawing/2014/main" xmlns="" id="{AC880F29-BEEB-0841-BF14-37D80DB8E295}"/>
              </a:ext>
            </a:extLst>
          </p:cNvPr>
          <p:cNvPicPr>
            <a:picLocks noChangeAspect="1"/>
          </p:cNvPicPr>
          <p:nvPr/>
        </p:nvPicPr>
        <p:blipFill>
          <a:blip r:embed="rId7"/>
          <a:stretch>
            <a:fillRect/>
          </a:stretch>
        </p:blipFill>
        <p:spPr>
          <a:xfrm>
            <a:off x="956352" y="5476480"/>
            <a:ext cx="3403601" cy="563654"/>
          </a:xfrm>
          <a:prstGeom prst="rect">
            <a:avLst/>
          </a:prstGeom>
        </p:spPr>
      </p:pic>
      <p:sp>
        <p:nvSpPr>
          <p:cNvPr id="12" name="TextBox 11">
            <a:extLst>
              <a:ext uri="{FF2B5EF4-FFF2-40B4-BE49-F238E27FC236}">
                <a16:creationId xmlns:a16="http://schemas.microsoft.com/office/drawing/2014/main" xmlns="" id="{35DC0A88-898E-7047-9E8D-7C635D962EF6}"/>
              </a:ext>
            </a:extLst>
          </p:cNvPr>
          <p:cNvSpPr txBox="1"/>
          <p:nvPr/>
        </p:nvSpPr>
        <p:spPr>
          <a:xfrm>
            <a:off x="3627455" y="2738135"/>
            <a:ext cx="5300234" cy="400110"/>
          </a:xfrm>
          <a:prstGeom prst="rect">
            <a:avLst/>
          </a:prstGeom>
          <a:noFill/>
        </p:spPr>
        <p:txBody>
          <a:bodyPr wrap="none" rtlCol="0">
            <a:spAutoFit/>
          </a:bodyPr>
          <a:lstStyle/>
          <a:p>
            <a:r>
              <a:rPr lang="en-US" sz="2000" b="1" dirty="0">
                <a:solidFill>
                  <a:schemeClr val="accent1"/>
                </a:solidFill>
              </a:rPr>
              <a:t>h</a:t>
            </a:r>
            <a:r>
              <a:rPr lang="en-US" sz="2000" i="1" baseline="-25000" dirty="0">
                <a:solidFill>
                  <a:schemeClr val="accent1"/>
                </a:solidFill>
              </a:rPr>
              <a:t>i</a:t>
            </a:r>
            <a:r>
              <a:rPr lang="en-US" sz="2000" dirty="0">
                <a:solidFill>
                  <a:schemeClr val="accent1"/>
                </a:solidFill>
              </a:rPr>
              <a:t> is the encoder state, </a:t>
            </a:r>
            <a:r>
              <a:rPr lang="en-US" sz="2000" b="1" dirty="0" err="1">
                <a:solidFill>
                  <a:schemeClr val="accent1"/>
                </a:solidFill>
              </a:rPr>
              <a:t>c</a:t>
            </a:r>
            <a:r>
              <a:rPr lang="en-US" sz="2000" i="1" baseline="-25000" dirty="0" err="1">
                <a:solidFill>
                  <a:schemeClr val="accent1"/>
                </a:solidFill>
              </a:rPr>
              <a:t>t</a:t>
            </a:r>
            <a:r>
              <a:rPr lang="en-US" sz="2000" baseline="30000" dirty="0" err="1">
                <a:solidFill>
                  <a:schemeClr val="accent1"/>
                </a:solidFill>
              </a:rPr>
              <a:t>inp</a:t>
            </a:r>
            <a:r>
              <a:rPr lang="en-US" sz="2000" baseline="30000" dirty="0">
                <a:solidFill>
                  <a:schemeClr val="accent1"/>
                </a:solidFill>
              </a:rPr>
              <a:t> </a:t>
            </a:r>
            <a:r>
              <a:rPr lang="en-US" sz="2000" dirty="0">
                <a:solidFill>
                  <a:schemeClr val="accent1"/>
                </a:solidFill>
              </a:rPr>
              <a:t>is the context of input</a:t>
            </a:r>
          </a:p>
        </p:txBody>
      </p:sp>
      <p:sp>
        <p:nvSpPr>
          <p:cNvPr id="13" name="TextBox 12">
            <a:extLst>
              <a:ext uri="{FF2B5EF4-FFF2-40B4-BE49-F238E27FC236}">
                <a16:creationId xmlns:a16="http://schemas.microsoft.com/office/drawing/2014/main" xmlns="" id="{CB05893D-D8B4-0C49-A53E-22B8FE58B55F}"/>
              </a:ext>
            </a:extLst>
          </p:cNvPr>
          <p:cNvSpPr txBox="1"/>
          <p:nvPr/>
        </p:nvSpPr>
        <p:spPr>
          <a:xfrm>
            <a:off x="3639847" y="3254114"/>
            <a:ext cx="2495748" cy="400110"/>
          </a:xfrm>
          <a:prstGeom prst="rect">
            <a:avLst/>
          </a:prstGeom>
          <a:noFill/>
        </p:spPr>
        <p:txBody>
          <a:bodyPr wrap="none" rtlCol="0">
            <a:spAutoFit/>
          </a:bodyPr>
          <a:lstStyle/>
          <a:p>
            <a:r>
              <a:rPr lang="en-US" sz="2000" b="1" dirty="0" err="1">
                <a:solidFill>
                  <a:schemeClr val="accent1"/>
                </a:solidFill>
              </a:rPr>
              <a:t>s</a:t>
            </a:r>
            <a:r>
              <a:rPr lang="en-US" sz="2000" i="1" baseline="-25000" dirty="0" err="1">
                <a:solidFill>
                  <a:schemeClr val="accent1"/>
                </a:solidFill>
              </a:rPr>
              <a:t>t</a:t>
            </a:r>
            <a:r>
              <a:rPr lang="en-US" sz="2000" dirty="0">
                <a:solidFill>
                  <a:schemeClr val="accent1"/>
                </a:solidFill>
              </a:rPr>
              <a:t> is the decoder state</a:t>
            </a:r>
          </a:p>
        </p:txBody>
      </p:sp>
      <p:sp>
        <p:nvSpPr>
          <p:cNvPr id="14" name="TextBox 13">
            <a:extLst>
              <a:ext uri="{FF2B5EF4-FFF2-40B4-BE49-F238E27FC236}">
                <a16:creationId xmlns:a16="http://schemas.microsoft.com/office/drawing/2014/main" xmlns="" id="{A69C133C-9D1E-F54A-8E03-09BA4A7386F0}"/>
              </a:ext>
            </a:extLst>
          </p:cNvPr>
          <p:cNvSpPr txBox="1"/>
          <p:nvPr/>
        </p:nvSpPr>
        <p:spPr>
          <a:xfrm>
            <a:off x="5043269" y="5178188"/>
            <a:ext cx="4726807" cy="400110"/>
          </a:xfrm>
          <a:prstGeom prst="rect">
            <a:avLst/>
          </a:prstGeom>
          <a:noFill/>
        </p:spPr>
        <p:txBody>
          <a:bodyPr wrap="none" rtlCol="0">
            <a:spAutoFit/>
          </a:bodyPr>
          <a:lstStyle/>
          <a:p>
            <a:r>
              <a:rPr lang="en-US" sz="2000" dirty="0">
                <a:solidFill>
                  <a:schemeClr val="accent1"/>
                </a:solidFill>
              </a:rPr>
              <a:t>adding attention over semantic information</a:t>
            </a:r>
          </a:p>
        </p:txBody>
      </p:sp>
      <p:cxnSp>
        <p:nvCxnSpPr>
          <p:cNvPr id="6" name="Straight Arrow Connector 5">
            <a:extLst>
              <a:ext uri="{FF2B5EF4-FFF2-40B4-BE49-F238E27FC236}">
                <a16:creationId xmlns:a16="http://schemas.microsoft.com/office/drawing/2014/main" xmlns="" id="{67016C90-F1A7-204B-A9A2-E7BE0B965B60}"/>
              </a:ext>
            </a:extLst>
          </p:cNvPr>
          <p:cNvCxnSpPr>
            <a:cxnSpLocks/>
          </p:cNvCxnSpPr>
          <p:nvPr/>
        </p:nvCxnSpPr>
        <p:spPr>
          <a:xfrm flipH="1">
            <a:off x="3627455" y="5378243"/>
            <a:ext cx="1415814" cy="202287"/>
          </a:xfrm>
          <a:prstGeom prst="straightConnector1">
            <a:avLst/>
          </a:prstGeom>
          <a:ln w="25400">
            <a:tailEnd type="triangle"/>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xmlns="" id="{9AE32E9B-34E6-2249-9401-CA38518E2CCE}"/>
              </a:ext>
            </a:extLst>
          </p:cNvPr>
          <p:cNvSpPr txBox="1"/>
          <p:nvPr/>
        </p:nvSpPr>
        <p:spPr>
          <a:xfrm>
            <a:off x="2970788" y="4847473"/>
            <a:ext cx="3511282" cy="400110"/>
          </a:xfrm>
          <a:prstGeom prst="rect">
            <a:avLst/>
          </a:prstGeom>
          <a:noFill/>
        </p:spPr>
        <p:txBody>
          <a:bodyPr wrap="none" rtlCol="0">
            <a:spAutoFit/>
          </a:bodyPr>
          <a:lstStyle/>
          <a:p>
            <a:r>
              <a:rPr lang="en-US" sz="2000" b="1" dirty="0" err="1">
                <a:solidFill>
                  <a:schemeClr val="accent1"/>
                </a:solidFill>
              </a:rPr>
              <a:t>s</a:t>
            </a:r>
            <a:r>
              <a:rPr lang="en-US" sz="2000" baseline="30000" dirty="0" err="1">
                <a:solidFill>
                  <a:schemeClr val="accent1"/>
                </a:solidFill>
              </a:rPr>
              <a:t>s</a:t>
            </a:r>
            <a:r>
              <a:rPr lang="en-US" sz="2000" i="1" baseline="-25000" dirty="0" err="1">
                <a:solidFill>
                  <a:schemeClr val="accent1"/>
                </a:solidFill>
              </a:rPr>
              <a:t>j</a:t>
            </a:r>
            <a:r>
              <a:rPr lang="en-US" sz="2000" dirty="0">
                <a:solidFill>
                  <a:schemeClr val="accent1"/>
                </a:solidFill>
              </a:rPr>
              <a:t> is the semantic decoder state</a:t>
            </a:r>
          </a:p>
        </p:txBody>
      </p:sp>
    </p:spTree>
    <p:extLst>
      <p:ext uri="{BB962C8B-B14F-4D97-AF65-F5344CB8AC3E}">
        <p14:creationId xmlns:p14="http://schemas.microsoft.com/office/powerpoint/2010/main" val="1251839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96C17-BC7F-3F4D-AD8C-4D9CE487142E}"/>
              </a:ext>
            </a:extLst>
          </p:cNvPr>
          <p:cNvSpPr>
            <a:spLocks noGrp="1"/>
          </p:cNvSpPr>
          <p:nvPr>
            <p:ph type="title"/>
          </p:nvPr>
        </p:nvSpPr>
        <p:spPr/>
        <p:txBody>
          <a:bodyPr/>
          <a:lstStyle/>
          <a:p>
            <a:r>
              <a:rPr lang="en-US" dirty="0"/>
              <a:t>Our Models</a:t>
            </a:r>
          </a:p>
        </p:txBody>
      </p:sp>
      <p:sp>
        <p:nvSpPr>
          <p:cNvPr id="7" name="Content Placeholder 6">
            <a:extLst>
              <a:ext uri="{FF2B5EF4-FFF2-40B4-BE49-F238E27FC236}">
                <a16:creationId xmlns:a16="http://schemas.microsoft.com/office/drawing/2014/main" xmlns="" id="{69E2E146-40D9-D944-851C-F335F2D8A73C}"/>
              </a:ext>
            </a:extLst>
          </p:cNvPr>
          <p:cNvSpPr>
            <a:spLocks noGrp="1"/>
          </p:cNvSpPr>
          <p:nvPr>
            <p:ph idx="1"/>
          </p:nvPr>
        </p:nvSpPr>
        <p:spPr>
          <a:xfrm>
            <a:off x="665812" y="1758170"/>
            <a:ext cx="10824150" cy="692870"/>
          </a:xfrm>
        </p:spPr>
        <p:txBody>
          <a:bodyPr>
            <a:normAutofit/>
          </a:bodyPr>
          <a:lstStyle/>
          <a:p>
            <a:r>
              <a:rPr lang="en-US" sz="3200" dirty="0"/>
              <a:t>Loss function</a:t>
            </a:r>
          </a:p>
        </p:txBody>
      </p:sp>
      <p:pic>
        <p:nvPicPr>
          <p:cNvPr id="3" name="Picture 2">
            <a:extLst>
              <a:ext uri="{FF2B5EF4-FFF2-40B4-BE49-F238E27FC236}">
                <a16:creationId xmlns:a16="http://schemas.microsoft.com/office/drawing/2014/main" xmlns="" id="{A546BA86-4B01-6C49-90EC-9B4603466610}"/>
              </a:ext>
            </a:extLst>
          </p:cNvPr>
          <p:cNvPicPr>
            <a:picLocks noChangeAspect="1"/>
          </p:cNvPicPr>
          <p:nvPr/>
        </p:nvPicPr>
        <p:blipFill>
          <a:blip r:embed="rId2"/>
          <a:stretch>
            <a:fillRect/>
          </a:stretch>
        </p:blipFill>
        <p:spPr>
          <a:xfrm>
            <a:off x="1918741" y="2451040"/>
            <a:ext cx="6572354" cy="810442"/>
          </a:xfrm>
          <a:prstGeom prst="rect">
            <a:avLst/>
          </a:prstGeom>
        </p:spPr>
      </p:pic>
      <p:pic>
        <p:nvPicPr>
          <p:cNvPr id="6" name="Picture 5">
            <a:extLst>
              <a:ext uri="{FF2B5EF4-FFF2-40B4-BE49-F238E27FC236}">
                <a16:creationId xmlns:a16="http://schemas.microsoft.com/office/drawing/2014/main" xmlns="" id="{E9088FE7-D5B4-C14A-978C-D2C67F255180}"/>
              </a:ext>
            </a:extLst>
          </p:cNvPr>
          <p:cNvPicPr>
            <a:picLocks noChangeAspect="1"/>
          </p:cNvPicPr>
          <p:nvPr/>
        </p:nvPicPr>
        <p:blipFill>
          <a:blip r:embed="rId3"/>
          <a:stretch>
            <a:fillRect/>
          </a:stretch>
        </p:blipFill>
        <p:spPr>
          <a:xfrm>
            <a:off x="8967609" y="187375"/>
            <a:ext cx="2966117" cy="2154541"/>
          </a:xfrm>
          <a:prstGeom prst="rect">
            <a:avLst/>
          </a:prstGeom>
        </p:spPr>
      </p:pic>
      <p:sp>
        <p:nvSpPr>
          <p:cNvPr id="5" name="Left Brace 4">
            <a:extLst>
              <a:ext uri="{FF2B5EF4-FFF2-40B4-BE49-F238E27FC236}">
                <a16:creationId xmlns:a16="http://schemas.microsoft.com/office/drawing/2014/main" xmlns="" id="{485292A4-C0A2-D747-AB8C-C77458693438}"/>
              </a:ext>
            </a:extLst>
          </p:cNvPr>
          <p:cNvSpPr/>
          <p:nvPr/>
        </p:nvSpPr>
        <p:spPr>
          <a:xfrm rot="16200000">
            <a:off x="4523724" y="2455272"/>
            <a:ext cx="472234" cy="1612420"/>
          </a:xfrm>
          <a:prstGeom prst="leftBrace">
            <a:avLst/>
          </a:prstGeom>
          <a:ln w="2540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D706D66E-D188-A74C-84F2-2D63576DCDD5}"/>
              </a:ext>
            </a:extLst>
          </p:cNvPr>
          <p:cNvSpPr txBox="1"/>
          <p:nvPr/>
        </p:nvSpPr>
        <p:spPr>
          <a:xfrm>
            <a:off x="3855009" y="3497600"/>
            <a:ext cx="1989327" cy="400110"/>
          </a:xfrm>
          <a:prstGeom prst="rect">
            <a:avLst/>
          </a:prstGeom>
          <a:noFill/>
        </p:spPr>
        <p:txBody>
          <a:bodyPr wrap="none" rtlCol="0">
            <a:spAutoFit/>
          </a:bodyPr>
          <a:lstStyle/>
          <a:p>
            <a:r>
              <a:rPr lang="en-US" altLang="zh-CN" sz="2000" dirty="0"/>
              <a:t>Loss on summary</a:t>
            </a:r>
            <a:endParaRPr lang="en-US" sz="2000" dirty="0"/>
          </a:p>
        </p:txBody>
      </p:sp>
      <p:sp>
        <p:nvSpPr>
          <p:cNvPr id="10" name="Left Brace 9">
            <a:extLst>
              <a:ext uri="{FF2B5EF4-FFF2-40B4-BE49-F238E27FC236}">
                <a16:creationId xmlns:a16="http://schemas.microsoft.com/office/drawing/2014/main" xmlns="" id="{D0FB00D2-5E30-AC42-B3D1-BDE5EF792906}"/>
              </a:ext>
            </a:extLst>
          </p:cNvPr>
          <p:cNvSpPr/>
          <p:nvPr/>
        </p:nvSpPr>
        <p:spPr>
          <a:xfrm rot="16200000">
            <a:off x="6846687" y="2455272"/>
            <a:ext cx="472234" cy="1612420"/>
          </a:xfrm>
          <a:prstGeom prst="leftBrace">
            <a:avLst/>
          </a:prstGeom>
          <a:ln w="2540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xmlns="" id="{ACFC3677-111D-3E4C-B133-8D70CE7F08F9}"/>
              </a:ext>
            </a:extLst>
          </p:cNvPr>
          <p:cNvSpPr txBox="1"/>
          <p:nvPr/>
        </p:nvSpPr>
        <p:spPr>
          <a:xfrm>
            <a:off x="6901541" y="3315522"/>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xmlns="" id="{B35A8084-E9D7-5F4B-8BC5-B1F1DFDAA97D}"/>
              </a:ext>
            </a:extLst>
          </p:cNvPr>
          <p:cNvSpPr txBox="1"/>
          <p:nvPr/>
        </p:nvSpPr>
        <p:spPr>
          <a:xfrm>
            <a:off x="5904090" y="3498963"/>
            <a:ext cx="2970044" cy="400110"/>
          </a:xfrm>
          <a:prstGeom prst="rect">
            <a:avLst/>
          </a:prstGeom>
          <a:noFill/>
        </p:spPr>
        <p:txBody>
          <a:bodyPr wrap="none" rtlCol="0">
            <a:spAutoFit/>
          </a:bodyPr>
          <a:lstStyle/>
          <a:p>
            <a:r>
              <a:rPr lang="en-US" altLang="zh-CN" sz="2000" dirty="0"/>
              <a:t>Loss on semantic structure</a:t>
            </a:r>
            <a:endParaRPr lang="en-US" sz="2000" dirty="0"/>
          </a:p>
        </p:txBody>
      </p:sp>
    </p:spTree>
    <p:extLst>
      <p:ext uri="{BB962C8B-B14F-4D97-AF65-F5344CB8AC3E}">
        <p14:creationId xmlns:p14="http://schemas.microsoft.com/office/powerpoint/2010/main" val="1717657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96C17-BC7F-3F4D-AD8C-4D9CE487142E}"/>
              </a:ext>
            </a:extLst>
          </p:cNvPr>
          <p:cNvSpPr>
            <a:spLocks noGrp="1"/>
          </p:cNvSpPr>
          <p:nvPr>
            <p:ph type="title"/>
          </p:nvPr>
        </p:nvSpPr>
        <p:spPr/>
        <p:txBody>
          <a:bodyPr/>
          <a:lstStyle/>
          <a:p>
            <a:r>
              <a:rPr lang="en-US" dirty="0"/>
              <a:t>Our Models</a:t>
            </a:r>
          </a:p>
        </p:txBody>
      </p:sp>
      <p:sp>
        <p:nvSpPr>
          <p:cNvPr id="7" name="Content Placeholder 6">
            <a:extLst>
              <a:ext uri="{FF2B5EF4-FFF2-40B4-BE49-F238E27FC236}">
                <a16:creationId xmlns:a16="http://schemas.microsoft.com/office/drawing/2014/main" xmlns="" id="{69E2E146-40D9-D944-851C-F335F2D8A73C}"/>
              </a:ext>
            </a:extLst>
          </p:cNvPr>
          <p:cNvSpPr>
            <a:spLocks noGrp="1"/>
          </p:cNvSpPr>
          <p:nvPr>
            <p:ph idx="1"/>
          </p:nvPr>
        </p:nvSpPr>
        <p:spPr>
          <a:xfrm>
            <a:off x="665812" y="1758170"/>
            <a:ext cx="10824150" cy="4467818"/>
          </a:xfrm>
        </p:spPr>
        <p:txBody>
          <a:bodyPr>
            <a:normAutofit/>
          </a:bodyPr>
          <a:lstStyle/>
          <a:p>
            <a:r>
              <a:rPr lang="en-US" sz="3200" dirty="0"/>
              <a:t>Loss function</a:t>
            </a:r>
          </a:p>
          <a:p>
            <a:endParaRPr lang="en-US" sz="3200" dirty="0"/>
          </a:p>
          <a:p>
            <a:endParaRPr lang="en-US" sz="3200" dirty="0"/>
          </a:p>
          <a:p>
            <a:endParaRPr lang="en-US" sz="3200" dirty="0"/>
          </a:p>
          <a:p>
            <a:endParaRPr lang="en-US" sz="3200" dirty="0"/>
          </a:p>
          <a:p>
            <a:r>
              <a:rPr lang="en-US" sz="3200" dirty="0"/>
              <a:t>Semantic structures are extracted from summaries with semantic parsing.</a:t>
            </a:r>
          </a:p>
        </p:txBody>
      </p:sp>
      <p:pic>
        <p:nvPicPr>
          <p:cNvPr id="3" name="Picture 2">
            <a:extLst>
              <a:ext uri="{FF2B5EF4-FFF2-40B4-BE49-F238E27FC236}">
                <a16:creationId xmlns:a16="http://schemas.microsoft.com/office/drawing/2014/main" xmlns="" id="{A546BA86-4B01-6C49-90EC-9B4603466610}"/>
              </a:ext>
            </a:extLst>
          </p:cNvPr>
          <p:cNvPicPr>
            <a:picLocks noChangeAspect="1"/>
          </p:cNvPicPr>
          <p:nvPr/>
        </p:nvPicPr>
        <p:blipFill>
          <a:blip r:embed="rId2"/>
          <a:stretch>
            <a:fillRect/>
          </a:stretch>
        </p:blipFill>
        <p:spPr>
          <a:xfrm>
            <a:off x="1918741" y="2451040"/>
            <a:ext cx="6572354" cy="810442"/>
          </a:xfrm>
          <a:prstGeom prst="rect">
            <a:avLst/>
          </a:prstGeom>
        </p:spPr>
      </p:pic>
      <p:pic>
        <p:nvPicPr>
          <p:cNvPr id="6" name="Picture 5">
            <a:extLst>
              <a:ext uri="{FF2B5EF4-FFF2-40B4-BE49-F238E27FC236}">
                <a16:creationId xmlns:a16="http://schemas.microsoft.com/office/drawing/2014/main" xmlns="" id="{E9088FE7-D5B4-C14A-978C-D2C67F255180}"/>
              </a:ext>
            </a:extLst>
          </p:cNvPr>
          <p:cNvPicPr>
            <a:picLocks noChangeAspect="1"/>
          </p:cNvPicPr>
          <p:nvPr/>
        </p:nvPicPr>
        <p:blipFill>
          <a:blip r:embed="rId3"/>
          <a:stretch>
            <a:fillRect/>
          </a:stretch>
        </p:blipFill>
        <p:spPr>
          <a:xfrm>
            <a:off x="8967609" y="187375"/>
            <a:ext cx="2966117" cy="2154541"/>
          </a:xfrm>
          <a:prstGeom prst="rect">
            <a:avLst/>
          </a:prstGeom>
        </p:spPr>
      </p:pic>
      <p:sp>
        <p:nvSpPr>
          <p:cNvPr id="5" name="Left Brace 4">
            <a:extLst>
              <a:ext uri="{FF2B5EF4-FFF2-40B4-BE49-F238E27FC236}">
                <a16:creationId xmlns:a16="http://schemas.microsoft.com/office/drawing/2014/main" xmlns="" id="{485292A4-C0A2-D747-AB8C-C77458693438}"/>
              </a:ext>
            </a:extLst>
          </p:cNvPr>
          <p:cNvSpPr/>
          <p:nvPr/>
        </p:nvSpPr>
        <p:spPr>
          <a:xfrm rot="16200000">
            <a:off x="4523724" y="2455272"/>
            <a:ext cx="472234" cy="1612420"/>
          </a:xfrm>
          <a:prstGeom prst="leftBrace">
            <a:avLst/>
          </a:prstGeom>
          <a:ln w="2540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D706D66E-D188-A74C-84F2-2D63576DCDD5}"/>
              </a:ext>
            </a:extLst>
          </p:cNvPr>
          <p:cNvSpPr txBox="1"/>
          <p:nvPr/>
        </p:nvSpPr>
        <p:spPr>
          <a:xfrm>
            <a:off x="3855009" y="3497600"/>
            <a:ext cx="1989327" cy="400110"/>
          </a:xfrm>
          <a:prstGeom prst="rect">
            <a:avLst/>
          </a:prstGeom>
          <a:noFill/>
        </p:spPr>
        <p:txBody>
          <a:bodyPr wrap="none" rtlCol="0">
            <a:spAutoFit/>
          </a:bodyPr>
          <a:lstStyle/>
          <a:p>
            <a:r>
              <a:rPr lang="en-US" altLang="zh-CN" sz="2000" dirty="0"/>
              <a:t>Loss on summary</a:t>
            </a:r>
            <a:endParaRPr lang="en-US" sz="2000" dirty="0"/>
          </a:p>
        </p:txBody>
      </p:sp>
      <p:sp>
        <p:nvSpPr>
          <p:cNvPr id="10" name="Left Brace 9">
            <a:extLst>
              <a:ext uri="{FF2B5EF4-FFF2-40B4-BE49-F238E27FC236}">
                <a16:creationId xmlns:a16="http://schemas.microsoft.com/office/drawing/2014/main" xmlns="" id="{D0FB00D2-5E30-AC42-B3D1-BDE5EF792906}"/>
              </a:ext>
            </a:extLst>
          </p:cNvPr>
          <p:cNvSpPr/>
          <p:nvPr/>
        </p:nvSpPr>
        <p:spPr>
          <a:xfrm rot="16200000">
            <a:off x="6846687" y="2455272"/>
            <a:ext cx="472234" cy="1612420"/>
          </a:xfrm>
          <a:prstGeom prst="leftBrace">
            <a:avLst/>
          </a:prstGeom>
          <a:ln w="2540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xmlns="" id="{ACFC3677-111D-3E4C-B133-8D70CE7F08F9}"/>
              </a:ext>
            </a:extLst>
          </p:cNvPr>
          <p:cNvSpPr txBox="1"/>
          <p:nvPr/>
        </p:nvSpPr>
        <p:spPr>
          <a:xfrm>
            <a:off x="6901541" y="3315522"/>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xmlns="" id="{B35A8084-E9D7-5F4B-8BC5-B1F1DFDAA97D}"/>
              </a:ext>
            </a:extLst>
          </p:cNvPr>
          <p:cNvSpPr txBox="1"/>
          <p:nvPr/>
        </p:nvSpPr>
        <p:spPr>
          <a:xfrm>
            <a:off x="5904090" y="3498963"/>
            <a:ext cx="2970044" cy="400110"/>
          </a:xfrm>
          <a:prstGeom prst="rect">
            <a:avLst/>
          </a:prstGeom>
          <a:noFill/>
        </p:spPr>
        <p:txBody>
          <a:bodyPr wrap="none" rtlCol="0">
            <a:spAutoFit/>
          </a:bodyPr>
          <a:lstStyle/>
          <a:p>
            <a:r>
              <a:rPr lang="en-US" altLang="zh-CN" sz="2000" dirty="0"/>
              <a:t>Loss on semantic structure</a:t>
            </a:r>
            <a:endParaRPr lang="en-US" sz="2000" dirty="0"/>
          </a:p>
        </p:txBody>
      </p:sp>
    </p:spTree>
    <p:extLst>
      <p:ext uri="{BB962C8B-B14F-4D97-AF65-F5344CB8AC3E}">
        <p14:creationId xmlns:p14="http://schemas.microsoft.com/office/powerpoint/2010/main" val="1746967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1A5BC7-7D3D-3B4C-8A27-4F7A531BEB4C}"/>
              </a:ext>
            </a:extLst>
          </p:cNvPr>
          <p:cNvSpPr>
            <a:spLocks noGrp="1"/>
          </p:cNvSpPr>
          <p:nvPr>
            <p:ph type="title"/>
          </p:nvPr>
        </p:nvSpPr>
        <p:spPr/>
        <p:txBody>
          <a:bodyPr/>
          <a:lstStyle/>
          <a:p>
            <a:r>
              <a:rPr lang="en-US" dirty="0"/>
              <a:t>Reranking-based Decoder</a:t>
            </a:r>
          </a:p>
        </p:txBody>
      </p:sp>
      <p:sp>
        <p:nvSpPr>
          <p:cNvPr id="3" name="Content Placeholder 2">
            <a:extLst>
              <a:ext uri="{FF2B5EF4-FFF2-40B4-BE49-F238E27FC236}">
                <a16:creationId xmlns:a16="http://schemas.microsoft.com/office/drawing/2014/main" xmlns="" id="{8C4F5F93-1C58-FA45-91D5-5526EB8002F6}"/>
              </a:ext>
            </a:extLst>
          </p:cNvPr>
          <p:cNvSpPr>
            <a:spLocks noGrp="1"/>
          </p:cNvSpPr>
          <p:nvPr>
            <p:ph idx="1"/>
          </p:nvPr>
        </p:nvSpPr>
        <p:spPr>
          <a:xfrm>
            <a:off x="838200" y="1825625"/>
            <a:ext cx="10515600" cy="2225870"/>
          </a:xfrm>
        </p:spPr>
        <p:txBody>
          <a:bodyPr/>
          <a:lstStyle/>
          <a:p>
            <a:r>
              <a:rPr lang="en-US" dirty="0"/>
              <a:t>Regular beam search chooses the hypotheses for the next timestep solely based on conditional likelihood </a:t>
            </a:r>
            <a:r>
              <a:rPr lang="en-US" dirty="0">
                <a:sym typeface="Wingdings" pitchFamily="2" charset="2"/>
              </a:rPr>
              <a:t> repetition!</a:t>
            </a:r>
            <a:endParaRPr lang="en-US" dirty="0"/>
          </a:p>
          <a:p>
            <a:r>
              <a:rPr lang="en-US" altLang="zh-CN" dirty="0"/>
              <a:t>We </a:t>
            </a:r>
            <a:r>
              <a:rPr lang="en-US" altLang="zh-CN" dirty="0" err="1"/>
              <a:t>rerank</a:t>
            </a:r>
            <a:r>
              <a:rPr lang="en-US" altLang="zh-CN" dirty="0"/>
              <a:t> for every R timestamp (R=10), based on</a:t>
            </a:r>
          </a:p>
          <a:p>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xmlns="" id="{EF0EB73F-E042-7F4A-A9D5-26E05C06F57D}"/>
              </a:ext>
            </a:extLst>
          </p:cNvPr>
          <p:cNvPicPr>
            <a:picLocks noChangeAspect="1"/>
          </p:cNvPicPr>
          <p:nvPr/>
        </p:nvPicPr>
        <p:blipFill>
          <a:blip r:embed="rId3"/>
          <a:stretch>
            <a:fillRect/>
          </a:stretch>
        </p:blipFill>
        <p:spPr>
          <a:xfrm>
            <a:off x="3573194" y="3324777"/>
            <a:ext cx="4592577" cy="487568"/>
          </a:xfrm>
          <a:prstGeom prst="rect">
            <a:avLst/>
          </a:prstGeom>
        </p:spPr>
      </p:pic>
      <p:pic>
        <p:nvPicPr>
          <p:cNvPr id="6" name="Picture 5">
            <a:extLst>
              <a:ext uri="{FF2B5EF4-FFF2-40B4-BE49-F238E27FC236}">
                <a16:creationId xmlns:a16="http://schemas.microsoft.com/office/drawing/2014/main" xmlns="" id="{4F94C54F-21BF-3746-8E67-8E8963CD29A0}"/>
              </a:ext>
            </a:extLst>
          </p:cNvPr>
          <p:cNvPicPr>
            <a:picLocks noChangeAspect="1"/>
          </p:cNvPicPr>
          <p:nvPr/>
        </p:nvPicPr>
        <p:blipFill>
          <a:blip r:embed="rId4"/>
          <a:stretch>
            <a:fillRect/>
          </a:stretch>
        </p:blipFill>
        <p:spPr>
          <a:xfrm>
            <a:off x="4210764" y="4270838"/>
            <a:ext cx="3289300" cy="609600"/>
          </a:xfrm>
          <a:prstGeom prst="rect">
            <a:avLst/>
          </a:prstGeom>
        </p:spPr>
      </p:pic>
      <p:sp>
        <p:nvSpPr>
          <p:cNvPr id="7" name="TextBox 6">
            <a:extLst>
              <a:ext uri="{FF2B5EF4-FFF2-40B4-BE49-F238E27FC236}">
                <a16:creationId xmlns:a16="http://schemas.microsoft.com/office/drawing/2014/main" xmlns="" id="{05452EDA-A87E-3642-AFEA-59E5AC42542F}"/>
              </a:ext>
            </a:extLst>
          </p:cNvPr>
          <p:cNvSpPr txBox="1"/>
          <p:nvPr/>
        </p:nvSpPr>
        <p:spPr>
          <a:xfrm>
            <a:off x="7514132" y="4224336"/>
            <a:ext cx="3495822" cy="646331"/>
          </a:xfrm>
          <a:prstGeom prst="rect">
            <a:avLst/>
          </a:prstGeom>
          <a:noFill/>
        </p:spPr>
        <p:txBody>
          <a:bodyPr wrap="square" rtlCol="0">
            <a:spAutoFit/>
          </a:bodyPr>
          <a:lstStyle/>
          <a:p>
            <a:r>
              <a:rPr lang="en-US" dirty="0"/>
              <a:t>Percentage of words in semantic structure is reused in the summary</a:t>
            </a:r>
          </a:p>
        </p:txBody>
      </p:sp>
      <p:cxnSp>
        <p:nvCxnSpPr>
          <p:cNvPr id="9" name="Straight Arrow Connector 8">
            <a:extLst>
              <a:ext uri="{FF2B5EF4-FFF2-40B4-BE49-F238E27FC236}">
                <a16:creationId xmlns:a16="http://schemas.microsoft.com/office/drawing/2014/main" xmlns="" id="{F25AE4F5-855D-8843-B06A-01FBF7C01C42}"/>
              </a:ext>
            </a:extLst>
          </p:cNvPr>
          <p:cNvCxnSpPr>
            <a:cxnSpLocks/>
          </p:cNvCxnSpPr>
          <p:nvPr/>
        </p:nvCxnSpPr>
        <p:spPr>
          <a:xfrm flipH="1">
            <a:off x="6096000" y="3671668"/>
            <a:ext cx="980050" cy="5147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xmlns="" id="{7A15CB9F-E0CE-994A-AE6A-84D12A7E6028}"/>
              </a:ext>
            </a:extLst>
          </p:cNvPr>
          <p:cNvCxnSpPr>
            <a:endCxn id="7" idx="0"/>
          </p:cNvCxnSpPr>
          <p:nvPr/>
        </p:nvCxnSpPr>
        <p:spPr>
          <a:xfrm>
            <a:off x="7723163" y="3685735"/>
            <a:ext cx="1538880" cy="5386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xmlns="" id="{05FADF35-D323-E04C-AB30-EC8E380D15A9}"/>
              </a:ext>
            </a:extLst>
          </p:cNvPr>
          <p:cNvSpPr txBox="1"/>
          <p:nvPr/>
        </p:nvSpPr>
        <p:spPr>
          <a:xfrm>
            <a:off x="4210764" y="5007290"/>
            <a:ext cx="3173946" cy="369332"/>
          </a:xfrm>
          <a:prstGeom prst="rect">
            <a:avLst/>
          </a:prstGeom>
          <a:noFill/>
        </p:spPr>
        <p:txBody>
          <a:bodyPr wrap="none" rtlCol="0">
            <a:spAutoFit/>
          </a:bodyPr>
          <a:lstStyle/>
          <a:p>
            <a:r>
              <a:rPr lang="en-US" altLang="zh-CN" dirty="0"/>
              <a:t>LRS:</a:t>
            </a:r>
            <a:r>
              <a:rPr lang="zh-CN" altLang="en-US" dirty="0"/>
              <a:t> </a:t>
            </a:r>
            <a:r>
              <a:rPr lang="en-US" altLang="zh-CN" dirty="0"/>
              <a:t>longest repeating substring</a:t>
            </a:r>
            <a:endParaRPr lang="en-US" dirty="0"/>
          </a:p>
        </p:txBody>
      </p:sp>
    </p:spTree>
    <p:extLst>
      <p:ext uri="{BB962C8B-B14F-4D97-AF65-F5344CB8AC3E}">
        <p14:creationId xmlns:p14="http://schemas.microsoft.com/office/powerpoint/2010/main" val="3322978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408FF1-97BE-7F42-B80D-172A2CE46A23}"/>
              </a:ext>
            </a:extLst>
          </p:cNvPr>
          <p:cNvSpPr>
            <a:spLocks noGrp="1"/>
          </p:cNvSpPr>
          <p:nvPr>
            <p:ph type="title"/>
          </p:nvPr>
        </p:nvSpPr>
        <p:spPr/>
        <p:txBody>
          <a:bodyPr/>
          <a:lstStyle/>
          <a:p>
            <a:r>
              <a:rPr lang="en-US" dirty="0"/>
              <a:t>Datasets</a:t>
            </a:r>
          </a:p>
        </p:txBody>
      </p:sp>
      <p:sp>
        <p:nvSpPr>
          <p:cNvPr id="3" name="Content Placeholder 2">
            <a:extLst>
              <a:ext uri="{FF2B5EF4-FFF2-40B4-BE49-F238E27FC236}">
                <a16:creationId xmlns:a16="http://schemas.microsoft.com/office/drawing/2014/main" xmlns="" id="{0AE96B53-E711-1449-ACD6-7196DF0A9BD4}"/>
              </a:ext>
            </a:extLst>
          </p:cNvPr>
          <p:cNvSpPr>
            <a:spLocks noGrp="1"/>
          </p:cNvSpPr>
          <p:nvPr>
            <p:ph idx="1"/>
          </p:nvPr>
        </p:nvSpPr>
        <p:spPr/>
        <p:txBody>
          <a:bodyPr/>
          <a:lstStyle/>
          <a:p>
            <a:r>
              <a:rPr lang="en-US" dirty="0"/>
              <a:t>New York Times annotated corpus</a:t>
            </a:r>
          </a:p>
          <a:p>
            <a:pPr lvl="1"/>
            <a:r>
              <a:rPr lang="en-US" dirty="0"/>
              <a:t>About 589K articles annotated with human-written abstracts</a:t>
            </a:r>
          </a:p>
          <a:p>
            <a:pPr lvl="1"/>
            <a:r>
              <a:rPr lang="en-US" dirty="0"/>
              <a:t>Each article is labeled with topic information, e.g. politics, business, sports, arts, …</a:t>
            </a:r>
          </a:p>
          <a:p>
            <a:r>
              <a:rPr lang="en-US" dirty="0"/>
              <a:t>CNN/</a:t>
            </a:r>
            <a:r>
              <a:rPr lang="en-US" dirty="0" err="1"/>
              <a:t>DailyMail</a:t>
            </a:r>
            <a:endParaRPr lang="en-US" dirty="0"/>
          </a:p>
          <a:p>
            <a:pPr lvl="1"/>
            <a:r>
              <a:rPr lang="en-US" dirty="0"/>
              <a:t>About 312k articles with summaries (bullet points)</a:t>
            </a:r>
          </a:p>
          <a:p>
            <a:pPr lvl="1"/>
            <a:r>
              <a:rPr lang="en-US" dirty="0"/>
              <a:t>The URL contains topic information, e.g. </a:t>
            </a:r>
            <a:r>
              <a:rPr lang="en-US" sz="1800" dirty="0">
                <a:hlinkClick r:id="rId2"/>
              </a:rPr>
              <a:t>https://www.cnn.com/2018/10/23/</a:t>
            </a:r>
            <a:r>
              <a:rPr lang="en-US" sz="1800" b="1" dirty="0">
                <a:hlinkClick r:id="rId2"/>
              </a:rPr>
              <a:t>politics</a:t>
            </a:r>
            <a:r>
              <a:rPr lang="en-US" sz="1800" dirty="0">
                <a:hlinkClick r:id="rId2"/>
              </a:rPr>
              <a:t>/donald-trump-mid-term-election-immigration-ted-cruz/index.html</a:t>
            </a:r>
            <a:endParaRPr lang="en-US" dirty="0"/>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648317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A67F6-6BF7-734A-B9D1-2D54DAF25E59}"/>
              </a:ext>
            </a:extLst>
          </p:cNvPr>
          <p:cNvSpPr>
            <a:spLocks noGrp="1"/>
          </p:cNvSpPr>
          <p:nvPr>
            <p:ph type="title"/>
          </p:nvPr>
        </p:nvSpPr>
        <p:spPr/>
        <p:txBody>
          <a:bodyPr/>
          <a:lstStyle/>
          <a:p>
            <a:r>
              <a:rPr lang="en-US" dirty="0"/>
              <a:t>Comparisons</a:t>
            </a:r>
          </a:p>
        </p:txBody>
      </p:sp>
      <p:sp>
        <p:nvSpPr>
          <p:cNvPr id="3" name="Content Placeholder 2">
            <a:extLst>
              <a:ext uri="{FF2B5EF4-FFF2-40B4-BE49-F238E27FC236}">
                <a16:creationId xmlns:a16="http://schemas.microsoft.com/office/drawing/2014/main" xmlns="" id="{668ED904-ABEC-294C-AD68-803D83E08B68}"/>
              </a:ext>
            </a:extLst>
          </p:cNvPr>
          <p:cNvSpPr>
            <a:spLocks noGrp="1"/>
          </p:cNvSpPr>
          <p:nvPr>
            <p:ph idx="1"/>
          </p:nvPr>
        </p:nvSpPr>
        <p:spPr/>
        <p:txBody>
          <a:bodyPr/>
          <a:lstStyle/>
          <a:p>
            <a:r>
              <a:rPr lang="en-US" dirty="0"/>
              <a:t>Seq2seq: sequence-to-sequence model with regular input attention</a:t>
            </a:r>
          </a:p>
          <a:p>
            <a:r>
              <a:rPr lang="en-US" dirty="0"/>
              <a:t>Pointer-generator: seq2seq model that allows copying words directly from input (See et al., 2017)</a:t>
            </a:r>
          </a:p>
          <a:p>
            <a:endParaRPr lang="en-US" dirty="0"/>
          </a:p>
          <a:p>
            <a:endParaRPr lang="en-US" dirty="0"/>
          </a:p>
        </p:txBody>
      </p:sp>
    </p:spTree>
    <p:extLst>
      <p:ext uri="{BB962C8B-B14F-4D97-AF65-F5344CB8AC3E}">
        <p14:creationId xmlns:p14="http://schemas.microsoft.com/office/powerpoint/2010/main" val="259851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35C687-F6D1-8843-BCB5-5B15BCAE1547}"/>
              </a:ext>
            </a:extLst>
          </p:cNvPr>
          <p:cNvSpPr>
            <a:spLocks noGrp="1"/>
          </p:cNvSpPr>
          <p:nvPr>
            <p:ph type="title"/>
          </p:nvPr>
        </p:nvSpPr>
        <p:spPr>
          <a:xfrm>
            <a:off x="838200" y="365125"/>
            <a:ext cx="10951564" cy="1325563"/>
          </a:xfrm>
        </p:spPr>
        <p:txBody>
          <a:bodyPr>
            <a:normAutofit/>
          </a:bodyPr>
          <a:lstStyle/>
          <a:p>
            <a:r>
              <a:rPr lang="en-US" sz="3200" dirty="0"/>
              <a:t>Problems for Existing Neural Abstractive Summarization Models</a:t>
            </a:r>
          </a:p>
        </p:txBody>
      </p:sp>
      <p:sp>
        <p:nvSpPr>
          <p:cNvPr id="3" name="TextBox 2">
            <a:extLst>
              <a:ext uri="{FF2B5EF4-FFF2-40B4-BE49-F238E27FC236}">
                <a16:creationId xmlns:a16="http://schemas.microsoft.com/office/drawing/2014/main" xmlns="" id="{066AA59C-ACFC-354C-93FA-D91A09AFD021}"/>
              </a:ext>
            </a:extLst>
          </p:cNvPr>
          <p:cNvSpPr txBox="1"/>
          <p:nvPr/>
        </p:nvSpPr>
        <p:spPr>
          <a:xfrm>
            <a:off x="564779" y="1475281"/>
            <a:ext cx="5150225" cy="4832092"/>
          </a:xfrm>
          <a:prstGeom prst="rect">
            <a:avLst/>
          </a:prstGeom>
          <a:noFill/>
          <a:ln w="19050">
            <a:solidFill>
              <a:schemeClr val="accent1">
                <a:lumMod val="60000"/>
                <a:lumOff val="40000"/>
              </a:schemeClr>
            </a:solidFill>
          </a:ln>
        </p:spPr>
        <p:txBody>
          <a:bodyPr wrap="square" rtlCol="0">
            <a:spAutoFit/>
          </a:bodyPr>
          <a:lstStyle/>
          <a:p>
            <a:pPr algn="just"/>
            <a:r>
              <a:rPr lang="en-US" sz="2200" b="1" dirty="0"/>
              <a:t>Input Article:</a:t>
            </a:r>
          </a:p>
          <a:p>
            <a:pPr algn="just"/>
            <a:r>
              <a:rPr lang="en-US" sz="2200" dirty="0">
                <a:solidFill>
                  <a:schemeClr val="accent1"/>
                </a:solidFill>
              </a:rPr>
              <a:t>A plan </a:t>
            </a:r>
            <a:r>
              <a:rPr lang="en-US" sz="2200" dirty="0"/>
              <a:t>by the City Sanitation Department to build a trash-transfer station at the site of a former incinerator on the </a:t>
            </a:r>
            <a:r>
              <a:rPr lang="en-US" sz="2200" dirty="0" err="1"/>
              <a:t>Bensonhurst</a:t>
            </a:r>
            <a:r>
              <a:rPr lang="en-US" sz="2200" dirty="0"/>
              <a:t> waterfront </a:t>
            </a:r>
            <a:r>
              <a:rPr lang="en-US" sz="2200" dirty="0">
                <a:solidFill>
                  <a:schemeClr val="accent1"/>
                </a:solidFill>
              </a:rPr>
              <a:t>was denounced </a:t>
            </a:r>
            <a:r>
              <a:rPr lang="en-US" sz="2200" dirty="0"/>
              <a:t>yesterday </a:t>
            </a:r>
            <a:r>
              <a:rPr lang="en-US" sz="2200" dirty="0">
                <a:solidFill>
                  <a:schemeClr val="accent1"/>
                </a:solidFill>
              </a:rPr>
              <a:t>by Assemblyman William Colton</a:t>
            </a:r>
            <a:r>
              <a:rPr lang="en-US" sz="2200" dirty="0"/>
              <a:t>, the chairman of the State Legislative Commission on Solid Waste Management.</a:t>
            </a:r>
          </a:p>
          <a:p>
            <a:pPr algn="just"/>
            <a:r>
              <a:rPr lang="en-US" sz="2200" dirty="0"/>
              <a:t>…</a:t>
            </a:r>
          </a:p>
          <a:p>
            <a:pPr algn="just"/>
            <a:r>
              <a:rPr lang="en-US" sz="2200" dirty="0"/>
              <a:t>The new facility would require repeated dredging of the bay, which Mr. Colton said would stir up toxins and harm birds and aquatic creatures.</a:t>
            </a:r>
          </a:p>
          <a:p>
            <a:pPr algn="just"/>
            <a:r>
              <a:rPr lang="en-US" sz="2200" dirty="0"/>
              <a:t>…</a:t>
            </a:r>
          </a:p>
        </p:txBody>
      </p:sp>
      <p:grpSp>
        <p:nvGrpSpPr>
          <p:cNvPr id="5" name="Group 4">
            <a:extLst>
              <a:ext uri="{FF2B5EF4-FFF2-40B4-BE49-F238E27FC236}">
                <a16:creationId xmlns:a16="http://schemas.microsoft.com/office/drawing/2014/main" xmlns="" id="{7C116521-449A-6B47-B8B3-669048C45D46}"/>
              </a:ext>
            </a:extLst>
          </p:cNvPr>
          <p:cNvGrpSpPr/>
          <p:nvPr/>
        </p:nvGrpSpPr>
        <p:grpSpPr>
          <a:xfrm>
            <a:off x="5847163" y="2346701"/>
            <a:ext cx="5942601" cy="2604889"/>
            <a:chOff x="5782235" y="1595682"/>
            <a:chExt cx="5942601" cy="2604889"/>
          </a:xfrm>
        </p:grpSpPr>
        <p:sp>
          <p:nvSpPr>
            <p:cNvPr id="6" name="Rounded Rectangle 5">
              <a:extLst>
                <a:ext uri="{FF2B5EF4-FFF2-40B4-BE49-F238E27FC236}">
                  <a16:creationId xmlns:a16="http://schemas.microsoft.com/office/drawing/2014/main" xmlns="" id="{9117E533-1A3F-7E47-A3E3-CFD4086685D6}"/>
                </a:ext>
              </a:extLst>
            </p:cNvPr>
            <p:cNvSpPr/>
            <p:nvPr/>
          </p:nvSpPr>
          <p:spPr>
            <a:xfrm>
              <a:off x="5782235" y="1595682"/>
              <a:ext cx="5942601" cy="2604889"/>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FBE2AFDE-3CFE-BF4E-AA62-6A5960A0BC9A}"/>
                </a:ext>
              </a:extLst>
            </p:cNvPr>
            <p:cNvSpPr txBox="1"/>
            <p:nvPr/>
          </p:nvSpPr>
          <p:spPr>
            <a:xfrm>
              <a:off x="5876365" y="1738358"/>
              <a:ext cx="5848471" cy="2462213"/>
            </a:xfrm>
            <a:prstGeom prst="rect">
              <a:avLst/>
            </a:prstGeom>
            <a:noFill/>
          </p:spPr>
          <p:txBody>
            <a:bodyPr wrap="square" rtlCol="0">
              <a:spAutoFit/>
            </a:bodyPr>
            <a:lstStyle/>
            <a:p>
              <a:r>
                <a:rPr lang="en-US" sz="2200" b="1" dirty="0"/>
                <a:t>Abstractive summary by a popular neural model: </a:t>
              </a:r>
            </a:p>
            <a:p>
              <a:r>
                <a:rPr lang="en-US" sz="2200" dirty="0">
                  <a:solidFill>
                    <a:schemeClr val="accent1"/>
                  </a:solidFill>
                </a:rPr>
                <a:t>Assemblyman William Colton</a:t>
              </a:r>
              <a:r>
                <a:rPr lang="en-US" sz="2200" dirty="0"/>
                <a:t>, chairman of State Legislative Commission on Solid Waste Management, </a:t>
              </a:r>
              <a:r>
                <a:rPr lang="en-US" sz="2200" dirty="0">
                  <a:solidFill>
                    <a:schemeClr val="accent1"/>
                  </a:solidFill>
                </a:rPr>
                <a:t>denounced by New York City Sanitation Department </a:t>
              </a:r>
              <a:r>
                <a:rPr lang="en-US" sz="2200" dirty="0"/>
                <a:t>to build trash-transfer station at site of former incinerator on </a:t>
              </a:r>
              <a:r>
                <a:rPr lang="en-US" sz="2200" dirty="0" err="1"/>
                <a:t>Bensonhurst</a:t>
              </a:r>
              <a:r>
                <a:rPr lang="en-US" sz="2200" dirty="0"/>
                <a:t> waterfront.</a:t>
              </a:r>
            </a:p>
          </p:txBody>
        </p:sp>
      </p:grpSp>
    </p:spTree>
    <p:extLst>
      <p:ext uri="{BB962C8B-B14F-4D97-AF65-F5344CB8AC3E}">
        <p14:creationId xmlns:p14="http://schemas.microsoft.com/office/powerpoint/2010/main" val="1848481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8ACE8B-E4A1-1F4B-AAA6-8221317230A6}"/>
              </a:ext>
            </a:extLst>
          </p:cNvPr>
          <p:cNvSpPr>
            <a:spLocks noGrp="1"/>
          </p:cNvSpPr>
          <p:nvPr>
            <p:ph type="title"/>
          </p:nvPr>
        </p:nvSpPr>
        <p:spPr/>
        <p:txBody>
          <a:bodyPr/>
          <a:lstStyle/>
          <a:p>
            <a:r>
              <a:rPr lang="en-US" dirty="0"/>
              <a:t>Evaluation against Adversarial Information</a:t>
            </a:r>
          </a:p>
        </p:txBody>
      </p:sp>
      <p:sp>
        <p:nvSpPr>
          <p:cNvPr id="4" name="TextBox 3">
            <a:extLst>
              <a:ext uri="{FF2B5EF4-FFF2-40B4-BE49-F238E27FC236}">
                <a16:creationId xmlns:a16="http://schemas.microsoft.com/office/drawing/2014/main" xmlns="" id="{C320F79C-7E28-7D4A-8108-415D5DFF4F4A}"/>
              </a:ext>
            </a:extLst>
          </p:cNvPr>
          <p:cNvSpPr txBox="1"/>
          <p:nvPr/>
        </p:nvSpPr>
        <p:spPr>
          <a:xfrm>
            <a:off x="659567" y="1512756"/>
            <a:ext cx="5089157" cy="4585871"/>
          </a:xfrm>
          <a:prstGeom prst="rect">
            <a:avLst/>
          </a:prstGeom>
          <a:noFill/>
          <a:ln w="19050">
            <a:solidFill>
              <a:schemeClr val="accent1">
                <a:lumMod val="60000"/>
                <a:lumOff val="40000"/>
              </a:schemeClr>
            </a:solidFill>
          </a:ln>
        </p:spPr>
        <p:txBody>
          <a:bodyPr wrap="square" rtlCol="0">
            <a:spAutoFit/>
          </a:bodyPr>
          <a:lstStyle/>
          <a:p>
            <a:pPr algn="just"/>
            <a:r>
              <a:rPr lang="en-US" sz="2200" b="1" dirty="0"/>
              <a:t>Input Article:</a:t>
            </a:r>
          </a:p>
          <a:p>
            <a:r>
              <a:rPr lang="en-US" dirty="0">
                <a:solidFill>
                  <a:schemeClr val="accent1"/>
                </a:solidFill>
              </a:rPr>
              <a:t>For years Joe DiMaggio was always introduced at Yankee Stadium as “baseball’s greatest living player.” But with his memory joining those of Babe Ruth, Lou Gehrig, Mickey Mantle and Miller Huggins.</a:t>
            </a:r>
            <a:r>
              <a:rPr lang="en-US" dirty="0"/>
              <a:t> Canada’s Minister of Defense resigned today, a day after an army official testified that top military officials had altered documents to cover up responsibility for the beating death of a Somali teen-ager at the hands of Canadian peacekeeping troops in 1993. Defense minister David </a:t>
            </a:r>
            <a:r>
              <a:rPr lang="en-US" dirty="0" err="1"/>
              <a:t>Collenette</a:t>
            </a:r>
            <a:r>
              <a:rPr lang="en-US" dirty="0"/>
              <a:t> insisted that his resignation had nothing to do with the Somalia scandal. </a:t>
            </a:r>
            <a:r>
              <a:rPr lang="en-US" dirty="0">
                <a:solidFill>
                  <a:schemeClr val="accent1"/>
                </a:solidFill>
              </a:rPr>
              <a:t>Ted Williams was the first name to come to mind, and he’s the greatest living hitter. </a:t>
            </a:r>
            <a:r>
              <a:rPr lang="en-US" dirty="0"/>
              <a:t>...</a:t>
            </a:r>
          </a:p>
          <a:p>
            <a:r>
              <a:rPr lang="en-US" dirty="0"/>
              <a:t>(The rest of the article with additional 300 words is all about David </a:t>
            </a:r>
            <a:r>
              <a:rPr lang="en-US" dirty="0" err="1"/>
              <a:t>Collenette’s</a:t>
            </a:r>
            <a:r>
              <a:rPr lang="en-US" dirty="0"/>
              <a:t> resignation.)</a:t>
            </a:r>
          </a:p>
        </p:txBody>
      </p:sp>
      <p:cxnSp>
        <p:nvCxnSpPr>
          <p:cNvPr id="6" name="Straight Arrow Connector 5">
            <a:extLst>
              <a:ext uri="{FF2B5EF4-FFF2-40B4-BE49-F238E27FC236}">
                <a16:creationId xmlns:a16="http://schemas.microsoft.com/office/drawing/2014/main" xmlns="" id="{9F228584-DBEF-EA48-9194-2125BE96EC46}"/>
              </a:ext>
            </a:extLst>
          </p:cNvPr>
          <p:cNvCxnSpPr>
            <a:cxnSpLocks/>
          </p:cNvCxnSpPr>
          <p:nvPr/>
        </p:nvCxnSpPr>
        <p:spPr>
          <a:xfrm flipH="1">
            <a:off x="5621308" y="1933731"/>
            <a:ext cx="1051809" cy="202367"/>
          </a:xfrm>
          <a:prstGeom prst="straightConnector1">
            <a:avLst/>
          </a:prstGeom>
          <a:ln w="44450">
            <a:tailEnd type="triangle"/>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xmlns="" id="{D85C54A8-E391-EE43-923C-8394D2D0BE30}"/>
              </a:ext>
            </a:extLst>
          </p:cNvPr>
          <p:cNvSpPr txBox="1"/>
          <p:nvPr/>
        </p:nvSpPr>
        <p:spPr>
          <a:xfrm>
            <a:off x="6690456" y="1549010"/>
            <a:ext cx="3560164" cy="1446550"/>
          </a:xfrm>
          <a:prstGeom prst="rect">
            <a:avLst/>
          </a:prstGeom>
          <a:noFill/>
        </p:spPr>
        <p:txBody>
          <a:bodyPr wrap="square" rtlCol="0">
            <a:spAutoFit/>
          </a:bodyPr>
          <a:lstStyle/>
          <a:p>
            <a:r>
              <a:rPr lang="en-US" sz="2200" dirty="0"/>
              <a:t>Irrelevant sentences (e.g. basketball game) are inserted into the articles (e.g. about politics).</a:t>
            </a:r>
          </a:p>
        </p:txBody>
      </p:sp>
      <p:sp>
        <p:nvSpPr>
          <p:cNvPr id="9" name="TextBox 8">
            <a:extLst>
              <a:ext uri="{FF2B5EF4-FFF2-40B4-BE49-F238E27FC236}">
                <a16:creationId xmlns:a16="http://schemas.microsoft.com/office/drawing/2014/main" xmlns="" id="{F8AEC32F-EFF5-774B-B219-57F297187EFE}"/>
              </a:ext>
            </a:extLst>
          </p:cNvPr>
          <p:cNvSpPr txBox="1"/>
          <p:nvPr/>
        </p:nvSpPr>
        <p:spPr>
          <a:xfrm>
            <a:off x="6355830" y="3044279"/>
            <a:ext cx="5089158" cy="1107996"/>
          </a:xfrm>
          <a:prstGeom prst="rect">
            <a:avLst/>
          </a:prstGeom>
          <a:noFill/>
        </p:spPr>
        <p:txBody>
          <a:bodyPr wrap="square" rtlCol="0">
            <a:spAutoFit/>
          </a:bodyPr>
          <a:lstStyle/>
          <a:p>
            <a:r>
              <a:rPr lang="en-US" sz="2200" dirty="0"/>
              <a:t>If a summarization model really understands the input, it would ignore the inserted off-topic information. </a:t>
            </a:r>
          </a:p>
        </p:txBody>
      </p:sp>
    </p:spTree>
    <p:extLst>
      <p:ext uri="{BB962C8B-B14F-4D97-AF65-F5344CB8AC3E}">
        <p14:creationId xmlns:p14="http://schemas.microsoft.com/office/powerpoint/2010/main" val="294324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8ACE8B-E4A1-1F4B-AAA6-8221317230A6}"/>
              </a:ext>
            </a:extLst>
          </p:cNvPr>
          <p:cNvSpPr>
            <a:spLocks noGrp="1"/>
          </p:cNvSpPr>
          <p:nvPr>
            <p:ph type="title"/>
          </p:nvPr>
        </p:nvSpPr>
        <p:spPr/>
        <p:txBody>
          <a:bodyPr/>
          <a:lstStyle/>
          <a:p>
            <a:r>
              <a:rPr lang="en-US" dirty="0"/>
              <a:t>Evaluation against Adversarial Information</a:t>
            </a:r>
          </a:p>
        </p:txBody>
      </p:sp>
      <p:sp>
        <p:nvSpPr>
          <p:cNvPr id="4" name="TextBox 3">
            <a:extLst>
              <a:ext uri="{FF2B5EF4-FFF2-40B4-BE49-F238E27FC236}">
                <a16:creationId xmlns:a16="http://schemas.microsoft.com/office/drawing/2014/main" xmlns="" id="{C320F79C-7E28-7D4A-8108-415D5DFF4F4A}"/>
              </a:ext>
            </a:extLst>
          </p:cNvPr>
          <p:cNvSpPr txBox="1"/>
          <p:nvPr/>
        </p:nvSpPr>
        <p:spPr>
          <a:xfrm>
            <a:off x="659567" y="1512756"/>
            <a:ext cx="5089157" cy="4585871"/>
          </a:xfrm>
          <a:prstGeom prst="rect">
            <a:avLst/>
          </a:prstGeom>
          <a:noFill/>
          <a:ln w="19050">
            <a:solidFill>
              <a:schemeClr val="accent1">
                <a:lumMod val="60000"/>
                <a:lumOff val="40000"/>
              </a:schemeClr>
            </a:solidFill>
          </a:ln>
        </p:spPr>
        <p:txBody>
          <a:bodyPr wrap="square" rtlCol="0">
            <a:spAutoFit/>
          </a:bodyPr>
          <a:lstStyle/>
          <a:p>
            <a:pPr algn="just"/>
            <a:r>
              <a:rPr lang="en-US" sz="2200" b="1" dirty="0"/>
              <a:t>Input Article:</a:t>
            </a:r>
          </a:p>
          <a:p>
            <a:r>
              <a:rPr lang="en-US" dirty="0">
                <a:solidFill>
                  <a:schemeClr val="accent1"/>
                </a:solidFill>
              </a:rPr>
              <a:t>For years Joe DiMaggio was always introduced at Yankee Stadium as “baseball’s greatest living player.” But with his memory joining those of Babe Ruth, Lou Gehrig, Mickey Mantle and Miller Huggins.</a:t>
            </a:r>
            <a:r>
              <a:rPr lang="en-US" dirty="0"/>
              <a:t> Canada’s Minister of Defense resigned today, a day after an army official testified that top military officials had altered documents to cover up responsibility for the beating death of a Somali teen-ager at the hands of Canadian peacekeeping troops in 1993. Defense minister David </a:t>
            </a:r>
            <a:r>
              <a:rPr lang="en-US" dirty="0" err="1"/>
              <a:t>Collenette</a:t>
            </a:r>
            <a:r>
              <a:rPr lang="en-US" dirty="0"/>
              <a:t> insisted that his resignation had nothing to do with the Somalia scandal. </a:t>
            </a:r>
            <a:r>
              <a:rPr lang="en-US" dirty="0">
                <a:solidFill>
                  <a:schemeClr val="accent1"/>
                </a:solidFill>
              </a:rPr>
              <a:t>Ted Williams was the first name to come to mind, and he’s the greatest living hitter. </a:t>
            </a:r>
            <a:r>
              <a:rPr lang="en-US" dirty="0"/>
              <a:t>...</a:t>
            </a:r>
          </a:p>
          <a:p>
            <a:r>
              <a:rPr lang="en-US" dirty="0"/>
              <a:t>(The rest of the article with additional 300 words is all about David </a:t>
            </a:r>
            <a:r>
              <a:rPr lang="en-US" dirty="0" err="1"/>
              <a:t>Collenette’s</a:t>
            </a:r>
            <a:r>
              <a:rPr lang="en-US" dirty="0"/>
              <a:t> resignation.)</a:t>
            </a:r>
          </a:p>
        </p:txBody>
      </p:sp>
      <p:sp>
        <p:nvSpPr>
          <p:cNvPr id="9" name="TextBox 8">
            <a:extLst>
              <a:ext uri="{FF2B5EF4-FFF2-40B4-BE49-F238E27FC236}">
                <a16:creationId xmlns:a16="http://schemas.microsoft.com/office/drawing/2014/main" xmlns="" id="{F8AEC32F-EFF5-774B-B219-57F297187EFE}"/>
              </a:ext>
            </a:extLst>
          </p:cNvPr>
          <p:cNvSpPr txBox="1"/>
          <p:nvPr/>
        </p:nvSpPr>
        <p:spPr>
          <a:xfrm>
            <a:off x="6007175" y="1432444"/>
            <a:ext cx="5802651" cy="2462213"/>
          </a:xfrm>
          <a:prstGeom prst="rect">
            <a:avLst/>
          </a:prstGeom>
          <a:noFill/>
        </p:spPr>
        <p:txBody>
          <a:bodyPr wrap="square" rtlCol="0">
            <a:spAutoFit/>
          </a:bodyPr>
          <a:lstStyle/>
          <a:p>
            <a:pPr marL="342900" indent="-342900">
              <a:buFont typeface="Arial" panose="020B0604020202020204" pitchFamily="34" charset="0"/>
              <a:buChar char="•"/>
            </a:pPr>
            <a:r>
              <a:rPr lang="en-US" sz="2200" dirty="0"/>
              <a:t>5000 articles from CNN/</a:t>
            </a:r>
            <a:r>
              <a:rPr lang="en-US" sz="2200" dirty="0" err="1"/>
              <a:t>DailyMail</a:t>
            </a:r>
            <a:r>
              <a:rPr lang="en-US" sz="2200" dirty="0"/>
              <a:t> test set and 5000 articles from NYT (labeled with topic </a:t>
            </a:r>
            <a:r>
              <a:rPr lang="en-US" sz="2200" i="1" dirty="0"/>
              <a:t>politics</a:t>
            </a:r>
            <a:r>
              <a:rPr lang="en-US" sz="2200" dirty="0"/>
              <a:t>)</a:t>
            </a:r>
          </a:p>
          <a:p>
            <a:pPr marL="800100" lvl="1" indent="-342900">
              <a:buFont typeface="Arial" panose="020B0604020202020204" pitchFamily="34" charset="0"/>
              <a:buChar char="•"/>
            </a:pPr>
            <a:r>
              <a:rPr lang="en-US" sz="2200" dirty="0"/>
              <a:t>Each article is inserted with n (1-4) sentences collected from the beginning of another article labeled with topic </a:t>
            </a:r>
            <a:r>
              <a:rPr lang="en-US" sz="2200" i="1" dirty="0"/>
              <a:t>arts, sports, </a:t>
            </a:r>
            <a:r>
              <a:rPr lang="en-US" sz="2200" dirty="0"/>
              <a:t>or</a:t>
            </a:r>
            <a:r>
              <a:rPr lang="en-US" sz="2200" i="1" dirty="0"/>
              <a:t> technology</a:t>
            </a:r>
          </a:p>
        </p:txBody>
      </p:sp>
    </p:spTree>
    <p:extLst>
      <p:ext uri="{BB962C8B-B14F-4D97-AF65-F5344CB8AC3E}">
        <p14:creationId xmlns:p14="http://schemas.microsoft.com/office/powerpoint/2010/main" val="2679587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8ACE8B-E4A1-1F4B-AAA6-8221317230A6}"/>
              </a:ext>
            </a:extLst>
          </p:cNvPr>
          <p:cNvSpPr>
            <a:spLocks noGrp="1"/>
          </p:cNvSpPr>
          <p:nvPr>
            <p:ph type="title"/>
          </p:nvPr>
        </p:nvSpPr>
        <p:spPr>
          <a:xfrm>
            <a:off x="838200" y="365125"/>
            <a:ext cx="10515600" cy="1325563"/>
          </a:xfrm>
        </p:spPr>
        <p:txBody>
          <a:bodyPr/>
          <a:lstStyle/>
          <a:p>
            <a:r>
              <a:rPr lang="en-US"/>
              <a:t>Evaluation against Adversarial Information</a:t>
            </a:r>
            <a:endParaRPr lang="en-US" dirty="0"/>
          </a:p>
        </p:txBody>
      </p:sp>
      <p:grpSp>
        <p:nvGrpSpPr>
          <p:cNvPr id="10" name="Group 9">
            <a:extLst>
              <a:ext uri="{FF2B5EF4-FFF2-40B4-BE49-F238E27FC236}">
                <a16:creationId xmlns:a16="http://schemas.microsoft.com/office/drawing/2014/main" xmlns="" id="{A1A7B6A9-9CFC-EF48-86B1-5D193813A454}"/>
              </a:ext>
            </a:extLst>
          </p:cNvPr>
          <p:cNvGrpSpPr/>
          <p:nvPr/>
        </p:nvGrpSpPr>
        <p:grpSpPr>
          <a:xfrm>
            <a:off x="3502825" y="1301637"/>
            <a:ext cx="3935151" cy="2853504"/>
            <a:chOff x="81944" y="1584025"/>
            <a:chExt cx="3184758" cy="2463466"/>
          </a:xfrm>
        </p:grpSpPr>
        <p:pic>
          <p:nvPicPr>
            <p:cNvPr id="5" name="Picture 4">
              <a:extLst>
                <a:ext uri="{FF2B5EF4-FFF2-40B4-BE49-F238E27FC236}">
                  <a16:creationId xmlns:a16="http://schemas.microsoft.com/office/drawing/2014/main" xmlns="" id="{039DFB87-D375-104B-A8B2-553AB00D9145}"/>
                </a:ext>
              </a:extLst>
            </p:cNvPr>
            <p:cNvPicPr>
              <a:picLocks noChangeAspect="1"/>
            </p:cNvPicPr>
            <p:nvPr/>
          </p:nvPicPr>
          <p:blipFill>
            <a:blip r:embed="rId2"/>
            <a:stretch>
              <a:fillRect/>
            </a:stretch>
          </p:blipFill>
          <p:spPr>
            <a:xfrm>
              <a:off x="344479" y="1584025"/>
              <a:ext cx="2922223" cy="2463466"/>
            </a:xfrm>
            <a:prstGeom prst="rect">
              <a:avLst/>
            </a:prstGeom>
          </p:spPr>
        </p:pic>
        <p:sp>
          <p:nvSpPr>
            <p:cNvPr id="3" name="TextBox 2">
              <a:extLst>
                <a:ext uri="{FF2B5EF4-FFF2-40B4-BE49-F238E27FC236}">
                  <a16:creationId xmlns:a16="http://schemas.microsoft.com/office/drawing/2014/main" xmlns="" id="{B84D4BCC-68CC-C84A-85B4-F5197F9C1A1A}"/>
                </a:ext>
              </a:extLst>
            </p:cNvPr>
            <p:cNvSpPr txBox="1"/>
            <p:nvPr/>
          </p:nvSpPr>
          <p:spPr>
            <a:xfrm rot="16200000">
              <a:off x="-281072" y="2669491"/>
              <a:ext cx="1126142" cy="400110"/>
            </a:xfrm>
            <a:prstGeom prst="rect">
              <a:avLst/>
            </a:prstGeom>
            <a:noFill/>
          </p:spPr>
          <p:txBody>
            <a:bodyPr wrap="none" rtlCol="0">
              <a:spAutoFit/>
            </a:bodyPr>
            <a:lstStyle/>
            <a:p>
              <a:r>
                <a:rPr lang="en-US" sz="2000" dirty="0"/>
                <a:t>ROUGE-L</a:t>
              </a:r>
            </a:p>
          </p:txBody>
        </p:sp>
      </p:grpSp>
      <p:grpSp>
        <p:nvGrpSpPr>
          <p:cNvPr id="8" name="Group 7">
            <a:extLst>
              <a:ext uri="{FF2B5EF4-FFF2-40B4-BE49-F238E27FC236}">
                <a16:creationId xmlns:a16="http://schemas.microsoft.com/office/drawing/2014/main" xmlns="" id="{643654F8-3085-5B42-917A-B2283846F4DC}"/>
              </a:ext>
            </a:extLst>
          </p:cNvPr>
          <p:cNvGrpSpPr/>
          <p:nvPr/>
        </p:nvGrpSpPr>
        <p:grpSpPr>
          <a:xfrm>
            <a:off x="7545555" y="1691675"/>
            <a:ext cx="3997808" cy="2536578"/>
            <a:chOff x="4744426" y="1919149"/>
            <a:chExt cx="3261056" cy="2128342"/>
          </a:xfrm>
        </p:grpSpPr>
        <p:pic>
          <p:nvPicPr>
            <p:cNvPr id="7" name="Picture 6">
              <a:extLst>
                <a:ext uri="{FF2B5EF4-FFF2-40B4-BE49-F238E27FC236}">
                  <a16:creationId xmlns:a16="http://schemas.microsoft.com/office/drawing/2014/main" xmlns="" id="{F55DF9A9-7CF9-AA40-9150-A2D758DE349A}"/>
                </a:ext>
              </a:extLst>
            </p:cNvPr>
            <p:cNvPicPr>
              <a:picLocks noChangeAspect="1"/>
            </p:cNvPicPr>
            <p:nvPr/>
          </p:nvPicPr>
          <p:blipFill>
            <a:blip r:embed="rId3"/>
            <a:stretch>
              <a:fillRect/>
            </a:stretch>
          </p:blipFill>
          <p:spPr>
            <a:xfrm>
              <a:off x="5144535" y="1919149"/>
              <a:ext cx="2860947" cy="2128342"/>
            </a:xfrm>
            <a:prstGeom prst="rect">
              <a:avLst/>
            </a:prstGeom>
          </p:spPr>
        </p:pic>
        <p:sp>
          <p:nvSpPr>
            <p:cNvPr id="15" name="TextBox 14">
              <a:extLst>
                <a:ext uri="{FF2B5EF4-FFF2-40B4-BE49-F238E27FC236}">
                  <a16:creationId xmlns:a16="http://schemas.microsoft.com/office/drawing/2014/main" xmlns="" id="{2DA5AD37-FC1F-9548-853A-B8339E6D1967}"/>
                </a:ext>
              </a:extLst>
            </p:cNvPr>
            <p:cNvSpPr txBox="1"/>
            <p:nvPr/>
          </p:nvSpPr>
          <p:spPr>
            <a:xfrm rot="16200000">
              <a:off x="4402120" y="2783265"/>
              <a:ext cx="1084721" cy="400110"/>
            </a:xfrm>
            <a:prstGeom prst="rect">
              <a:avLst/>
            </a:prstGeom>
            <a:noFill/>
          </p:spPr>
          <p:txBody>
            <a:bodyPr wrap="none" rtlCol="0">
              <a:spAutoFit/>
            </a:bodyPr>
            <a:lstStyle/>
            <a:p>
              <a:r>
                <a:rPr lang="en-US" sz="2000" dirty="0"/>
                <a:t>METEOR</a:t>
              </a:r>
            </a:p>
          </p:txBody>
        </p:sp>
      </p:grpSp>
      <p:sp>
        <p:nvSpPr>
          <p:cNvPr id="17" name="TextBox 16">
            <a:extLst>
              <a:ext uri="{FF2B5EF4-FFF2-40B4-BE49-F238E27FC236}">
                <a16:creationId xmlns:a16="http://schemas.microsoft.com/office/drawing/2014/main" xmlns="" id="{D573533C-703B-414E-90A1-CAD32FC37356}"/>
              </a:ext>
            </a:extLst>
          </p:cNvPr>
          <p:cNvSpPr txBox="1"/>
          <p:nvPr/>
        </p:nvSpPr>
        <p:spPr>
          <a:xfrm>
            <a:off x="604676" y="1713796"/>
            <a:ext cx="2661306" cy="492443"/>
          </a:xfrm>
          <a:prstGeom prst="rect">
            <a:avLst/>
          </a:prstGeom>
          <a:noFill/>
        </p:spPr>
        <p:txBody>
          <a:bodyPr wrap="none" rtlCol="0">
            <a:spAutoFit/>
          </a:bodyPr>
          <a:lstStyle/>
          <a:p>
            <a:r>
              <a:rPr lang="en-US" sz="2600" dirty="0"/>
              <a:t>On CNN/</a:t>
            </a:r>
            <a:r>
              <a:rPr lang="en-US" sz="2600" dirty="0" err="1"/>
              <a:t>DailyMail</a:t>
            </a:r>
            <a:endParaRPr lang="en-US" sz="2600" dirty="0"/>
          </a:p>
        </p:txBody>
      </p:sp>
    </p:spTree>
    <p:extLst>
      <p:ext uri="{BB962C8B-B14F-4D97-AF65-F5344CB8AC3E}">
        <p14:creationId xmlns:p14="http://schemas.microsoft.com/office/powerpoint/2010/main" val="2096826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8ACE8B-E4A1-1F4B-AAA6-8221317230A6}"/>
              </a:ext>
            </a:extLst>
          </p:cNvPr>
          <p:cNvSpPr>
            <a:spLocks noGrp="1"/>
          </p:cNvSpPr>
          <p:nvPr>
            <p:ph type="title"/>
          </p:nvPr>
        </p:nvSpPr>
        <p:spPr>
          <a:xfrm>
            <a:off x="838200" y="365125"/>
            <a:ext cx="10515600" cy="1325563"/>
          </a:xfrm>
        </p:spPr>
        <p:txBody>
          <a:bodyPr/>
          <a:lstStyle/>
          <a:p>
            <a:r>
              <a:rPr lang="en-US"/>
              <a:t>Evaluation against Adversarial Information</a:t>
            </a:r>
            <a:endParaRPr lang="en-US" dirty="0"/>
          </a:p>
        </p:txBody>
      </p:sp>
      <p:grpSp>
        <p:nvGrpSpPr>
          <p:cNvPr id="10" name="Group 9">
            <a:extLst>
              <a:ext uri="{FF2B5EF4-FFF2-40B4-BE49-F238E27FC236}">
                <a16:creationId xmlns:a16="http://schemas.microsoft.com/office/drawing/2014/main" xmlns="" id="{A1A7B6A9-9CFC-EF48-86B1-5D193813A454}"/>
              </a:ext>
            </a:extLst>
          </p:cNvPr>
          <p:cNvGrpSpPr/>
          <p:nvPr/>
        </p:nvGrpSpPr>
        <p:grpSpPr>
          <a:xfrm>
            <a:off x="3502825" y="1301637"/>
            <a:ext cx="3935151" cy="2853504"/>
            <a:chOff x="81944" y="1584025"/>
            <a:chExt cx="3184758" cy="2463466"/>
          </a:xfrm>
        </p:grpSpPr>
        <p:pic>
          <p:nvPicPr>
            <p:cNvPr id="5" name="Picture 4">
              <a:extLst>
                <a:ext uri="{FF2B5EF4-FFF2-40B4-BE49-F238E27FC236}">
                  <a16:creationId xmlns:a16="http://schemas.microsoft.com/office/drawing/2014/main" xmlns="" id="{039DFB87-D375-104B-A8B2-553AB00D9145}"/>
                </a:ext>
              </a:extLst>
            </p:cNvPr>
            <p:cNvPicPr>
              <a:picLocks noChangeAspect="1"/>
            </p:cNvPicPr>
            <p:nvPr/>
          </p:nvPicPr>
          <p:blipFill>
            <a:blip r:embed="rId2"/>
            <a:stretch>
              <a:fillRect/>
            </a:stretch>
          </p:blipFill>
          <p:spPr>
            <a:xfrm>
              <a:off x="344479" y="1584025"/>
              <a:ext cx="2922223" cy="2463466"/>
            </a:xfrm>
            <a:prstGeom prst="rect">
              <a:avLst/>
            </a:prstGeom>
          </p:spPr>
        </p:pic>
        <p:sp>
          <p:nvSpPr>
            <p:cNvPr id="3" name="TextBox 2">
              <a:extLst>
                <a:ext uri="{FF2B5EF4-FFF2-40B4-BE49-F238E27FC236}">
                  <a16:creationId xmlns:a16="http://schemas.microsoft.com/office/drawing/2014/main" xmlns="" id="{B84D4BCC-68CC-C84A-85B4-F5197F9C1A1A}"/>
                </a:ext>
              </a:extLst>
            </p:cNvPr>
            <p:cNvSpPr txBox="1"/>
            <p:nvPr/>
          </p:nvSpPr>
          <p:spPr>
            <a:xfrm rot="16200000">
              <a:off x="-281072" y="2669491"/>
              <a:ext cx="1126142" cy="400110"/>
            </a:xfrm>
            <a:prstGeom prst="rect">
              <a:avLst/>
            </a:prstGeom>
            <a:noFill/>
          </p:spPr>
          <p:txBody>
            <a:bodyPr wrap="none" rtlCol="0">
              <a:spAutoFit/>
            </a:bodyPr>
            <a:lstStyle/>
            <a:p>
              <a:r>
                <a:rPr lang="en-US" sz="2000" dirty="0"/>
                <a:t>ROUGE-L</a:t>
              </a:r>
            </a:p>
          </p:txBody>
        </p:sp>
      </p:grpSp>
      <p:grpSp>
        <p:nvGrpSpPr>
          <p:cNvPr id="4" name="Group 3">
            <a:extLst>
              <a:ext uri="{FF2B5EF4-FFF2-40B4-BE49-F238E27FC236}">
                <a16:creationId xmlns:a16="http://schemas.microsoft.com/office/drawing/2014/main" xmlns="" id="{E429438B-9AE2-1F4F-BF33-DB5CBACA4B06}"/>
              </a:ext>
            </a:extLst>
          </p:cNvPr>
          <p:cNvGrpSpPr/>
          <p:nvPr/>
        </p:nvGrpSpPr>
        <p:grpSpPr>
          <a:xfrm>
            <a:off x="3554124" y="4207392"/>
            <a:ext cx="3904368" cy="2536578"/>
            <a:chOff x="3507296" y="4623945"/>
            <a:chExt cx="3200189" cy="2149443"/>
          </a:xfrm>
        </p:grpSpPr>
        <p:pic>
          <p:nvPicPr>
            <p:cNvPr id="9" name="Picture 8">
              <a:extLst>
                <a:ext uri="{FF2B5EF4-FFF2-40B4-BE49-F238E27FC236}">
                  <a16:creationId xmlns:a16="http://schemas.microsoft.com/office/drawing/2014/main" xmlns="" id="{C85078FC-9650-CD46-9C30-C87DBEF64BDF}"/>
                </a:ext>
              </a:extLst>
            </p:cNvPr>
            <p:cNvPicPr>
              <a:picLocks noChangeAspect="1"/>
            </p:cNvPicPr>
            <p:nvPr/>
          </p:nvPicPr>
          <p:blipFill>
            <a:blip r:embed="rId3"/>
            <a:stretch>
              <a:fillRect/>
            </a:stretch>
          </p:blipFill>
          <p:spPr>
            <a:xfrm>
              <a:off x="3826724" y="4623945"/>
              <a:ext cx="2880761" cy="2149443"/>
            </a:xfrm>
            <a:prstGeom prst="rect">
              <a:avLst/>
            </a:prstGeom>
          </p:spPr>
        </p:pic>
        <p:sp>
          <p:nvSpPr>
            <p:cNvPr id="14" name="TextBox 13">
              <a:extLst>
                <a:ext uri="{FF2B5EF4-FFF2-40B4-BE49-F238E27FC236}">
                  <a16:creationId xmlns:a16="http://schemas.microsoft.com/office/drawing/2014/main" xmlns="" id="{BBCF569A-2507-F64C-BDD3-CF5E2260D989}"/>
                </a:ext>
              </a:extLst>
            </p:cNvPr>
            <p:cNvSpPr txBox="1"/>
            <p:nvPr/>
          </p:nvSpPr>
          <p:spPr>
            <a:xfrm rot="16200000">
              <a:off x="3144280" y="5431376"/>
              <a:ext cx="1126142" cy="400110"/>
            </a:xfrm>
            <a:prstGeom prst="rect">
              <a:avLst/>
            </a:prstGeom>
            <a:noFill/>
          </p:spPr>
          <p:txBody>
            <a:bodyPr wrap="none" rtlCol="0">
              <a:spAutoFit/>
            </a:bodyPr>
            <a:lstStyle/>
            <a:p>
              <a:r>
                <a:rPr lang="en-US" sz="2000" dirty="0"/>
                <a:t>ROUGE-L</a:t>
              </a:r>
            </a:p>
          </p:txBody>
        </p:sp>
      </p:grpSp>
      <p:grpSp>
        <p:nvGrpSpPr>
          <p:cNvPr id="8" name="Group 7">
            <a:extLst>
              <a:ext uri="{FF2B5EF4-FFF2-40B4-BE49-F238E27FC236}">
                <a16:creationId xmlns:a16="http://schemas.microsoft.com/office/drawing/2014/main" xmlns="" id="{643654F8-3085-5B42-917A-B2283846F4DC}"/>
              </a:ext>
            </a:extLst>
          </p:cNvPr>
          <p:cNvGrpSpPr/>
          <p:nvPr/>
        </p:nvGrpSpPr>
        <p:grpSpPr>
          <a:xfrm>
            <a:off x="7545555" y="1691675"/>
            <a:ext cx="3997808" cy="2536578"/>
            <a:chOff x="4744426" y="1919149"/>
            <a:chExt cx="3261056" cy="2128342"/>
          </a:xfrm>
        </p:grpSpPr>
        <p:pic>
          <p:nvPicPr>
            <p:cNvPr id="7" name="Picture 6">
              <a:extLst>
                <a:ext uri="{FF2B5EF4-FFF2-40B4-BE49-F238E27FC236}">
                  <a16:creationId xmlns:a16="http://schemas.microsoft.com/office/drawing/2014/main" xmlns="" id="{F55DF9A9-7CF9-AA40-9150-A2D758DE349A}"/>
                </a:ext>
              </a:extLst>
            </p:cNvPr>
            <p:cNvPicPr>
              <a:picLocks noChangeAspect="1"/>
            </p:cNvPicPr>
            <p:nvPr/>
          </p:nvPicPr>
          <p:blipFill>
            <a:blip r:embed="rId4"/>
            <a:stretch>
              <a:fillRect/>
            </a:stretch>
          </p:blipFill>
          <p:spPr>
            <a:xfrm>
              <a:off x="5144535" y="1919149"/>
              <a:ext cx="2860947" cy="2128342"/>
            </a:xfrm>
            <a:prstGeom prst="rect">
              <a:avLst/>
            </a:prstGeom>
          </p:spPr>
        </p:pic>
        <p:sp>
          <p:nvSpPr>
            <p:cNvPr id="15" name="TextBox 14">
              <a:extLst>
                <a:ext uri="{FF2B5EF4-FFF2-40B4-BE49-F238E27FC236}">
                  <a16:creationId xmlns:a16="http://schemas.microsoft.com/office/drawing/2014/main" xmlns="" id="{2DA5AD37-FC1F-9548-853A-B8339E6D1967}"/>
                </a:ext>
              </a:extLst>
            </p:cNvPr>
            <p:cNvSpPr txBox="1"/>
            <p:nvPr/>
          </p:nvSpPr>
          <p:spPr>
            <a:xfrm rot="16200000">
              <a:off x="4402120" y="2783265"/>
              <a:ext cx="1084721" cy="400110"/>
            </a:xfrm>
            <a:prstGeom prst="rect">
              <a:avLst/>
            </a:prstGeom>
            <a:noFill/>
          </p:spPr>
          <p:txBody>
            <a:bodyPr wrap="none" rtlCol="0">
              <a:spAutoFit/>
            </a:bodyPr>
            <a:lstStyle/>
            <a:p>
              <a:r>
                <a:rPr lang="en-US" sz="2000" dirty="0"/>
                <a:t>METEOR</a:t>
              </a:r>
            </a:p>
          </p:txBody>
        </p:sp>
      </p:grpSp>
      <p:grpSp>
        <p:nvGrpSpPr>
          <p:cNvPr id="6" name="Group 5">
            <a:extLst>
              <a:ext uri="{FF2B5EF4-FFF2-40B4-BE49-F238E27FC236}">
                <a16:creationId xmlns:a16="http://schemas.microsoft.com/office/drawing/2014/main" xmlns="" id="{35C8585E-6074-594D-9BCE-E6B99D5A3D86}"/>
              </a:ext>
            </a:extLst>
          </p:cNvPr>
          <p:cNvGrpSpPr/>
          <p:nvPr/>
        </p:nvGrpSpPr>
        <p:grpSpPr>
          <a:xfrm>
            <a:off x="7585895" y="4220839"/>
            <a:ext cx="3997809" cy="2610267"/>
            <a:chOff x="7157138" y="4684685"/>
            <a:chExt cx="3122207" cy="2071191"/>
          </a:xfrm>
        </p:grpSpPr>
        <p:pic>
          <p:nvPicPr>
            <p:cNvPr id="11" name="Picture 10">
              <a:extLst>
                <a:ext uri="{FF2B5EF4-FFF2-40B4-BE49-F238E27FC236}">
                  <a16:creationId xmlns:a16="http://schemas.microsoft.com/office/drawing/2014/main" xmlns="" id="{9B77884E-D5AD-114F-8F3E-4736A58537C8}"/>
                </a:ext>
              </a:extLst>
            </p:cNvPr>
            <p:cNvPicPr>
              <a:picLocks noChangeAspect="1"/>
            </p:cNvPicPr>
            <p:nvPr/>
          </p:nvPicPr>
          <p:blipFill>
            <a:blip r:embed="rId5"/>
            <a:stretch>
              <a:fillRect/>
            </a:stretch>
          </p:blipFill>
          <p:spPr>
            <a:xfrm>
              <a:off x="7503459" y="4684685"/>
              <a:ext cx="2775886" cy="2071191"/>
            </a:xfrm>
            <a:prstGeom prst="rect">
              <a:avLst/>
            </a:prstGeom>
          </p:spPr>
        </p:pic>
        <p:sp>
          <p:nvSpPr>
            <p:cNvPr id="16" name="TextBox 15">
              <a:extLst>
                <a:ext uri="{FF2B5EF4-FFF2-40B4-BE49-F238E27FC236}">
                  <a16:creationId xmlns:a16="http://schemas.microsoft.com/office/drawing/2014/main" xmlns="" id="{DF2D672C-0BDE-264C-BC5F-3D2E8CC9086A}"/>
                </a:ext>
              </a:extLst>
            </p:cNvPr>
            <p:cNvSpPr txBox="1"/>
            <p:nvPr/>
          </p:nvSpPr>
          <p:spPr>
            <a:xfrm rot="16200000">
              <a:off x="6814832" y="5410664"/>
              <a:ext cx="1084721" cy="400110"/>
            </a:xfrm>
            <a:prstGeom prst="rect">
              <a:avLst/>
            </a:prstGeom>
            <a:noFill/>
          </p:spPr>
          <p:txBody>
            <a:bodyPr wrap="none" rtlCol="0">
              <a:spAutoFit/>
            </a:bodyPr>
            <a:lstStyle/>
            <a:p>
              <a:r>
                <a:rPr lang="en-US" sz="2000" dirty="0"/>
                <a:t>METEOR</a:t>
              </a:r>
            </a:p>
          </p:txBody>
        </p:sp>
      </p:grpSp>
      <p:sp>
        <p:nvSpPr>
          <p:cNvPr id="17" name="TextBox 16">
            <a:extLst>
              <a:ext uri="{FF2B5EF4-FFF2-40B4-BE49-F238E27FC236}">
                <a16:creationId xmlns:a16="http://schemas.microsoft.com/office/drawing/2014/main" xmlns="" id="{D573533C-703B-414E-90A1-CAD32FC37356}"/>
              </a:ext>
            </a:extLst>
          </p:cNvPr>
          <p:cNvSpPr txBox="1"/>
          <p:nvPr/>
        </p:nvSpPr>
        <p:spPr>
          <a:xfrm>
            <a:off x="604676" y="1713796"/>
            <a:ext cx="2661306" cy="492443"/>
          </a:xfrm>
          <a:prstGeom prst="rect">
            <a:avLst/>
          </a:prstGeom>
          <a:noFill/>
        </p:spPr>
        <p:txBody>
          <a:bodyPr wrap="none" rtlCol="0">
            <a:spAutoFit/>
          </a:bodyPr>
          <a:lstStyle/>
          <a:p>
            <a:r>
              <a:rPr lang="en-US" sz="2600" dirty="0"/>
              <a:t>On CNN/</a:t>
            </a:r>
            <a:r>
              <a:rPr lang="en-US" sz="2600" dirty="0" err="1"/>
              <a:t>DailyMail</a:t>
            </a:r>
            <a:endParaRPr lang="en-US" sz="2600" dirty="0"/>
          </a:p>
        </p:txBody>
      </p:sp>
      <p:sp>
        <p:nvSpPr>
          <p:cNvPr id="22" name="TextBox 21">
            <a:extLst>
              <a:ext uri="{FF2B5EF4-FFF2-40B4-BE49-F238E27FC236}">
                <a16:creationId xmlns:a16="http://schemas.microsoft.com/office/drawing/2014/main" xmlns="" id="{25B0ED41-A8D1-4A44-98AC-22C237648CE6}"/>
              </a:ext>
            </a:extLst>
          </p:cNvPr>
          <p:cNvSpPr txBox="1"/>
          <p:nvPr/>
        </p:nvSpPr>
        <p:spPr>
          <a:xfrm>
            <a:off x="684390" y="4207392"/>
            <a:ext cx="1194558" cy="492443"/>
          </a:xfrm>
          <a:prstGeom prst="rect">
            <a:avLst/>
          </a:prstGeom>
          <a:noFill/>
        </p:spPr>
        <p:txBody>
          <a:bodyPr wrap="none" rtlCol="0">
            <a:spAutoFit/>
          </a:bodyPr>
          <a:lstStyle/>
          <a:p>
            <a:r>
              <a:rPr lang="en-US" sz="2600" dirty="0"/>
              <a:t>On NYT</a:t>
            </a:r>
          </a:p>
        </p:txBody>
      </p:sp>
    </p:spTree>
    <p:extLst>
      <p:ext uri="{BB962C8B-B14F-4D97-AF65-F5344CB8AC3E}">
        <p14:creationId xmlns:p14="http://schemas.microsoft.com/office/powerpoint/2010/main" val="331409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82DC3F-D314-9E42-8A71-E49BDB4701C3}"/>
              </a:ext>
            </a:extLst>
          </p:cNvPr>
          <p:cNvSpPr>
            <a:spLocks noGrp="1"/>
          </p:cNvSpPr>
          <p:nvPr>
            <p:ph type="title"/>
          </p:nvPr>
        </p:nvSpPr>
        <p:spPr/>
        <p:txBody>
          <a:bodyPr/>
          <a:lstStyle/>
          <a:p>
            <a:r>
              <a:rPr lang="en-US" dirty="0"/>
              <a:t>Evaluation against Adversarial Information</a:t>
            </a:r>
          </a:p>
        </p:txBody>
      </p:sp>
      <p:sp>
        <p:nvSpPr>
          <p:cNvPr id="3" name="TextBox 2">
            <a:extLst>
              <a:ext uri="{FF2B5EF4-FFF2-40B4-BE49-F238E27FC236}">
                <a16:creationId xmlns:a16="http://schemas.microsoft.com/office/drawing/2014/main" xmlns="" id="{1B8A3E3A-50E3-2345-8C7B-B4F84A975DA3}"/>
              </a:ext>
            </a:extLst>
          </p:cNvPr>
          <p:cNvSpPr txBox="1"/>
          <p:nvPr/>
        </p:nvSpPr>
        <p:spPr>
          <a:xfrm>
            <a:off x="268941" y="1418627"/>
            <a:ext cx="4688015" cy="5386090"/>
          </a:xfrm>
          <a:prstGeom prst="rect">
            <a:avLst/>
          </a:prstGeom>
          <a:noFill/>
          <a:ln w="19050">
            <a:solidFill>
              <a:schemeClr val="accent1">
                <a:lumMod val="60000"/>
                <a:lumOff val="40000"/>
              </a:schemeClr>
            </a:solidFill>
          </a:ln>
        </p:spPr>
        <p:txBody>
          <a:bodyPr wrap="square" rtlCol="0">
            <a:spAutoFit/>
          </a:bodyPr>
          <a:lstStyle/>
          <a:p>
            <a:pPr algn="just"/>
            <a:r>
              <a:rPr lang="en-US" sz="2000" b="1" dirty="0"/>
              <a:t>Input Article:</a:t>
            </a:r>
          </a:p>
          <a:p>
            <a:r>
              <a:rPr lang="en-US" dirty="0">
                <a:solidFill>
                  <a:schemeClr val="accent1"/>
                </a:solidFill>
              </a:rPr>
              <a:t>For years Joe DiMaggio was always introduced at Yankee Stadium as “baseball’s greatest living player.” But with his memory joining those of Babe Ruth, Lou Gehrig, Mickey Mantle and Miller Huggins.</a:t>
            </a:r>
            <a:r>
              <a:rPr lang="en-US" dirty="0"/>
              <a:t> Canada’s Minister of Defense resigned today, a day after an army official testified that top military officials had altered documents to cover up responsibility for the beating death of a Somali teen-ager at the hands of Canadian peacekeeping troops in 1993. Defense minister David </a:t>
            </a:r>
            <a:r>
              <a:rPr lang="en-US" dirty="0" err="1"/>
              <a:t>Collenette</a:t>
            </a:r>
            <a:r>
              <a:rPr lang="en-US" dirty="0"/>
              <a:t> insisted that his resignation had nothing to do with the Somalia scandal. </a:t>
            </a:r>
            <a:r>
              <a:rPr lang="en-US" dirty="0">
                <a:solidFill>
                  <a:schemeClr val="accent1"/>
                </a:solidFill>
              </a:rPr>
              <a:t>Ted Williams was the first name to come to mind, and he’s the greatest living hitter. </a:t>
            </a:r>
            <a:r>
              <a:rPr lang="en-US" dirty="0"/>
              <a:t>...</a:t>
            </a:r>
          </a:p>
          <a:p>
            <a:r>
              <a:rPr lang="en-US" dirty="0"/>
              <a:t>(The rest of the article with additional 300 words is all about David </a:t>
            </a:r>
            <a:r>
              <a:rPr lang="en-US" dirty="0" err="1"/>
              <a:t>Collenette’s</a:t>
            </a:r>
            <a:r>
              <a:rPr lang="en-US" dirty="0"/>
              <a:t> resignation.)</a:t>
            </a:r>
          </a:p>
        </p:txBody>
      </p:sp>
      <p:grpSp>
        <p:nvGrpSpPr>
          <p:cNvPr id="4" name="Group 3">
            <a:extLst>
              <a:ext uri="{FF2B5EF4-FFF2-40B4-BE49-F238E27FC236}">
                <a16:creationId xmlns:a16="http://schemas.microsoft.com/office/drawing/2014/main" xmlns="" id="{9B76C807-4506-DC4A-AE46-F8D27BFF2CEB}"/>
              </a:ext>
            </a:extLst>
          </p:cNvPr>
          <p:cNvGrpSpPr/>
          <p:nvPr/>
        </p:nvGrpSpPr>
        <p:grpSpPr>
          <a:xfrm>
            <a:off x="5062208" y="1411070"/>
            <a:ext cx="7078546" cy="1482032"/>
            <a:chOff x="5811026" y="1724108"/>
            <a:chExt cx="5814257" cy="1768576"/>
          </a:xfrm>
        </p:grpSpPr>
        <p:sp>
          <p:nvSpPr>
            <p:cNvPr id="5" name="Rounded Rectangle 4">
              <a:extLst>
                <a:ext uri="{FF2B5EF4-FFF2-40B4-BE49-F238E27FC236}">
                  <a16:creationId xmlns:a16="http://schemas.microsoft.com/office/drawing/2014/main" xmlns="" id="{01714B83-A2BF-D14B-AE95-8722AE271537}"/>
                </a:ext>
              </a:extLst>
            </p:cNvPr>
            <p:cNvSpPr/>
            <p:nvPr/>
          </p:nvSpPr>
          <p:spPr>
            <a:xfrm>
              <a:off x="5811026" y="1724108"/>
              <a:ext cx="5748918" cy="1754326"/>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0A8C7A80-00F5-8B4D-8908-6B1F578065E5}"/>
                </a:ext>
              </a:extLst>
            </p:cNvPr>
            <p:cNvSpPr txBox="1"/>
            <p:nvPr/>
          </p:nvSpPr>
          <p:spPr>
            <a:xfrm>
              <a:off x="5876365" y="1738358"/>
              <a:ext cx="5748918" cy="1754326"/>
            </a:xfrm>
            <a:prstGeom prst="rect">
              <a:avLst/>
            </a:prstGeom>
            <a:noFill/>
          </p:spPr>
          <p:txBody>
            <a:bodyPr wrap="square" rtlCol="0">
              <a:spAutoFit/>
            </a:bodyPr>
            <a:lstStyle/>
            <a:p>
              <a:r>
                <a:rPr lang="en-US" b="1" dirty="0"/>
                <a:t>Seq2seq+attention: </a:t>
              </a:r>
            </a:p>
            <a:p>
              <a:r>
                <a:rPr lang="en-US" dirty="0">
                  <a:solidFill>
                    <a:schemeClr val="accent1"/>
                  </a:solidFill>
                </a:rPr>
                <a:t>George </a:t>
              </a:r>
              <a:r>
                <a:rPr lang="en-US" dirty="0" err="1">
                  <a:solidFill>
                    <a:schemeClr val="accent1"/>
                  </a:solidFill>
                </a:rPr>
                <a:t>Vecsey</a:t>
              </a:r>
              <a:r>
                <a:rPr lang="en-US" dirty="0">
                  <a:solidFill>
                    <a:schemeClr val="accent1"/>
                  </a:solidFill>
                </a:rPr>
                <a:t> sports of The Times column on New York State’s naming of late baseball legend Joe DiMaggio as “baseball’s greatest living player,” but with his memory joining those of Babe Ruth, Lou Gehrig, Mickey Mantle and Miller Huggins.</a:t>
              </a:r>
            </a:p>
          </p:txBody>
        </p:sp>
      </p:grpSp>
      <p:grpSp>
        <p:nvGrpSpPr>
          <p:cNvPr id="7" name="Group 6">
            <a:extLst>
              <a:ext uri="{FF2B5EF4-FFF2-40B4-BE49-F238E27FC236}">
                <a16:creationId xmlns:a16="http://schemas.microsoft.com/office/drawing/2014/main" xmlns="" id="{F640B8E2-C8E0-2241-A0F0-712CF3EA5D41}"/>
              </a:ext>
            </a:extLst>
          </p:cNvPr>
          <p:cNvGrpSpPr/>
          <p:nvPr/>
        </p:nvGrpSpPr>
        <p:grpSpPr>
          <a:xfrm>
            <a:off x="5062207" y="3090680"/>
            <a:ext cx="7078545" cy="1489173"/>
            <a:chOff x="5811026" y="1724108"/>
            <a:chExt cx="5814256" cy="1791532"/>
          </a:xfrm>
        </p:grpSpPr>
        <p:sp>
          <p:nvSpPr>
            <p:cNvPr id="8" name="Rounded Rectangle 7">
              <a:extLst>
                <a:ext uri="{FF2B5EF4-FFF2-40B4-BE49-F238E27FC236}">
                  <a16:creationId xmlns:a16="http://schemas.microsoft.com/office/drawing/2014/main" xmlns="" id="{99F5063A-8C46-9044-80C9-F6C56409F2AA}"/>
                </a:ext>
              </a:extLst>
            </p:cNvPr>
            <p:cNvSpPr/>
            <p:nvPr/>
          </p:nvSpPr>
          <p:spPr>
            <a:xfrm>
              <a:off x="5811026" y="1724108"/>
              <a:ext cx="5748918" cy="1754326"/>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B7245A71-B9CB-BC40-ADA9-AB322E5F325A}"/>
                </a:ext>
              </a:extLst>
            </p:cNvPr>
            <p:cNvSpPr txBox="1"/>
            <p:nvPr/>
          </p:nvSpPr>
          <p:spPr>
            <a:xfrm>
              <a:off x="5876365" y="1738358"/>
              <a:ext cx="5748917" cy="1777282"/>
            </a:xfrm>
            <a:prstGeom prst="rect">
              <a:avLst/>
            </a:prstGeom>
            <a:noFill/>
          </p:spPr>
          <p:txBody>
            <a:bodyPr wrap="square" rtlCol="0">
              <a:spAutoFit/>
            </a:bodyPr>
            <a:lstStyle/>
            <a:p>
              <a:r>
                <a:rPr lang="en-US" b="1" dirty="0"/>
                <a:t>Pointer-generator: </a:t>
              </a:r>
            </a:p>
            <a:p>
              <a:r>
                <a:rPr lang="en-US" dirty="0">
                  <a:solidFill>
                    <a:schemeClr val="accent1"/>
                  </a:solidFill>
                </a:rPr>
                <a:t>Joe DiMaggio is first name to come to mind, and Ted Williams is first name to come to mind, and he’s greatest living hitter</a:t>
              </a:r>
              <a:r>
                <a:rPr lang="en-US" dirty="0"/>
                <a:t>; he will be replaced by human resources minister, Doug Young, and will keep his Parliament seat for governing Liberal Party.</a:t>
              </a:r>
            </a:p>
          </p:txBody>
        </p:sp>
      </p:grpSp>
      <p:grpSp>
        <p:nvGrpSpPr>
          <p:cNvPr id="10" name="Group 9">
            <a:extLst>
              <a:ext uri="{FF2B5EF4-FFF2-40B4-BE49-F238E27FC236}">
                <a16:creationId xmlns:a16="http://schemas.microsoft.com/office/drawing/2014/main" xmlns="" id="{5AEA9F9C-3D6A-0D47-B5FF-DBD9DBDD98B6}"/>
              </a:ext>
            </a:extLst>
          </p:cNvPr>
          <p:cNvGrpSpPr/>
          <p:nvPr/>
        </p:nvGrpSpPr>
        <p:grpSpPr>
          <a:xfrm>
            <a:off x="5036503" y="4735882"/>
            <a:ext cx="7345371" cy="1489173"/>
            <a:chOff x="5811026" y="1724108"/>
            <a:chExt cx="5993328" cy="1791532"/>
          </a:xfrm>
        </p:grpSpPr>
        <p:sp>
          <p:nvSpPr>
            <p:cNvPr id="11" name="Rounded Rectangle 10">
              <a:extLst>
                <a:ext uri="{FF2B5EF4-FFF2-40B4-BE49-F238E27FC236}">
                  <a16:creationId xmlns:a16="http://schemas.microsoft.com/office/drawing/2014/main" xmlns="" id="{2279682D-F473-A64D-AA53-E86881FB3ADC}"/>
                </a:ext>
              </a:extLst>
            </p:cNvPr>
            <p:cNvSpPr/>
            <p:nvPr/>
          </p:nvSpPr>
          <p:spPr>
            <a:xfrm>
              <a:off x="5811026" y="1724108"/>
              <a:ext cx="5748918" cy="1754326"/>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8DFA6EAA-CA6C-AB42-A595-D6DBA7326122}"/>
                </a:ext>
              </a:extLst>
            </p:cNvPr>
            <p:cNvSpPr txBox="1"/>
            <p:nvPr/>
          </p:nvSpPr>
          <p:spPr>
            <a:xfrm>
              <a:off x="5876364" y="1738358"/>
              <a:ext cx="5927990" cy="1777282"/>
            </a:xfrm>
            <a:prstGeom prst="rect">
              <a:avLst/>
            </a:prstGeom>
            <a:noFill/>
          </p:spPr>
          <p:txBody>
            <a:bodyPr wrap="square" rtlCol="0">
              <a:spAutoFit/>
            </a:bodyPr>
            <a:lstStyle/>
            <a:p>
              <a:r>
                <a:rPr lang="en-US" b="1" dirty="0"/>
                <a:t>Our Model: </a:t>
              </a:r>
            </a:p>
            <a:p>
              <a:r>
                <a:rPr lang="en-US" dirty="0"/>
                <a:t>Former Canadian Defense Min David </a:t>
              </a:r>
              <a:r>
                <a:rPr lang="en-US" dirty="0" err="1"/>
                <a:t>Collenette</a:t>
              </a:r>
              <a:r>
                <a:rPr lang="en-US" dirty="0"/>
                <a:t> resigns day after army official testifies that top military officials altered documents to cover up responsibility for beating death of Somali teen-ager at hands of Canadian peacekeeping troops in 1993.</a:t>
              </a:r>
            </a:p>
          </p:txBody>
        </p:sp>
      </p:grpSp>
    </p:spTree>
    <p:extLst>
      <p:ext uri="{BB962C8B-B14F-4D97-AF65-F5344CB8AC3E}">
        <p14:creationId xmlns:p14="http://schemas.microsoft.com/office/powerpoint/2010/main" val="609454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461A05-E69D-AF40-977E-2838FB6C6AB9}"/>
              </a:ext>
            </a:extLst>
          </p:cNvPr>
          <p:cNvSpPr>
            <a:spLocks noGrp="1"/>
          </p:cNvSpPr>
          <p:nvPr>
            <p:ph type="title"/>
          </p:nvPr>
        </p:nvSpPr>
        <p:spPr/>
        <p:txBody>
          <a:bodyPr/>
          <a:lstStyle/>
          <a:p>
            <a:r>
              <a:rPr lang="en-US" dirty="0"/>
              <a:t>Human Evaluation (Initial Results)</a:t>
            </a:r>
          </a:p>
        </p:txBody>
      </p:sp>
      <p:graphicFrame>
        <p:nvGraphicFramePr>
          <p:cNvPr id="3" name="Table 2">
            <a:extLst>
              <a:ext uri="{FF2B5EF4-FFF2-40B4-BE49-F238E27FC236}">
                <a16:creationId xmlns:a16="http://schemas.microsoft.com/office/drawing/2014/main" xmlns="" id="{53B599BD-C667-C54C-ADA5-DBEC2E87877C}"/>
              </a:ext>
            </a:extLst>
          </p:cNvPr>
          <p:cNvGraphicFramePr>
            <a:graphicFrameLocks noGrp="1"/>
          </p:cNvGraphicFramePr>
          <p:nvPr/>
        </p:nvGraphicFramePr>
        <p:xfrm>
          <a:off x="880989" y="1600216"/>
          <a:ext cx="10430021" cy="2092592"/>
        </p:xfrm>
        <a:graphic>
          <a:graphicData uri="http://schemas.openxmlformats.org/drawingml/2006/table">
            <a:tbl>
              <a:tblPr firstRow="1" bandRow="1">
                <a:tableStyleId>{5C22544A-7EE6-4342-B048-85BDC9FD1C3A}</a:tableStyleId>
              </a:tblPr>
              <a:tblGrid>
                <a:gridCol w="1724965">
                  <a:extLst>
                    <a:ext uri="{9D8B030D-6E8A-4147-A177-3AD203B41FA5}">
                      <a16:colId xmlns:a16="http://schemas.microsoft.com/office/drawing/2014/main" xmlns="" val="3553719339"/>
                    </a:ext>
                  </a:extLst>
                </a:gridCol>
                <a:gridCol w="2447044">
                  <a:extLst>
                    <a:ext uri="{9D8B030D-6E8A-4147-A177-3AD203B41FA5}">
                      <a16:colId xmlns:a16="http://schemas.microsoft.com/office/drawing/2014/main" xmlns="" val="1638834755"/>
                    </a:ext>
                  </a:extLst>
                </a:gridCol>
                <a:gridCol w="2086004">
                  <a:extLst>
                    <a:ext uri="{9D8B030D-6E8A-4147-A177-3AD203B41FA5}">
                      <a16:colId xmlns:a16="http://schemas.microsoft.com/office/drawing/2014/main" xmlns="" val="3822006865"/>
                    </a:ext>
                  </a:extLst>
                </a:gridCol>
                <a:gridCol w="2086004">
                  <a:extLst>
                    <a:ext uri="{9D8B030D-6E8A-4147-A177-3AD203B41FA5}">
                      <a16:colId xmlns:a16="http://schemas.microsoft.com/office/drawing/2014/main" xmlns="" val="182703409"/>
                    </a:ext>
                  </a:extLst>
                </a:gridCol>
                <a:gridCol w="2086004">
                  <a:extLst>
                    <a:ext uri="{9D8B030D-6E8A-4147-A177-3AD203B41FA5}">
                      <a16:colId xmlns:a16="http://schemas.microsoft.com/office/drawing/2014/main" xmlns="" val="69334053"/>
                    </a:ext>
                  </a:extLst>
                </a:gridCol>
              </a:tblGrid>
              <a:tr h="581597">
                <a:tc>
                  <a:txBody>
                    <a:bodyPr/>
                    <a:lstStyle/>
                    <a:p>
                      <a:endParaRPr lang="en-US" sz="2200" dirty="0"/>
                    </a:p>
                  </a:txBody>
                  <a:tcPr/>
                </a:tc>
                <a:tc>
                  <a:txBody>
                    <a:bodyPr/>
                    <a:lstStyle/>
                    <a:p>
                      <a:r>
                        <a:rPr lang="en-US" sz="2200" dirty="0"/>
                        <a:t>Non-Redundancy</a:t>
                      </a:r>
                    </a:p>
                  </a:txBody>
                  <a:tcPr/>
                </a:tc>
                <a:tc>
                  <a:txBody>
                    <a:bodyPr/>
                    <a:lstStyle/>
                    <a:p>
                      <a:r>
                        <a:rPr lang="en-US" sz="2200" dirty="0"/>
                        <a:t>Fluency</a:t>
                      </a:r>
                    </a:p>
                  </a:txBody>
                  <a:tcPr/>
                </a:tc>
                <a:tc>
                  <a:txBody>
                    <a:bodyPr/>
                    <a:lstStyle/>
                    <a:p>
                      <a:r>
                        <a:rPr lang="en-US" sz="2200" dirty="0"/>
                        <a:t>Faithfulness</a:t>
                      </a:r>
                    </a:p>
                  </a:txBody>
                  <a:tcPr/>
                </a:tc>
                <a:tc>
                  <a:txBody>
                    <a:bodyPr/>
                    <a:lstStyle/>
                    <a:p>
                      <a:r>
                        <a:rPr lang="en-US" sz="2200" dirty="0"/>
                        <a:t>Informativeness</a:t>
                      </a:r>
                    </a:p>
                  </a:txBody>
                  <a:tcPr/>
                </a:tc>
                <a:extLst>
                  <a:ext uri="{0D108BD9-81ED-4DB2-BD59-A6C34878D82A}">
                    <a16:rowId xmlns:a16="http://schemas.microsoft.com/office/drawing/2014/main" xmlns="" val="2962876419"/>
                  </a:ext>
                </a:extLst>
              </a:tr>
              <a:tr h="503665">
                <a:tc>
                  <a:txBody>
                    <a:bodyPr/>
                    <a:lstStyle/>
                    <a:p>
                      <a:r>
                        <a:rPr lang="en-US" sz="2200" dirty="0"/>
                        <a:t>Human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1.4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1.5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1.5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1.6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0.8</a:t>
                      </a:r>
                    </a:p>
                  </a:txBody>
                  <a:tcPr/>
                </a:tc>
                <a:extLst>
                  <a:ext uri="{0D108BD9-81ED-4DB2-BD59-A6C34878D82A}">
                    <a16:rowId xmlns:a16="http://schemas.microsoft.com/office/drawing/2014/main" xmlns="" val="517732821"/>
                  </a:ext>
                </a:extLst>
              </a:tr>
              <a:tr h="503665">
                <a:tc>
                  <a:txBody>
                    <a:bodyPr/>
                    <a:lstStyle/>
                    <a:p>
                      <a:r>
                        <a:rPr lang="en-US" sz="2200" dirty="0"/>
                        <a:t>Seq2seq</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2.0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2.4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2.1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2.4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extLst>
                  <a:ext uri="{0D108BD9-81ED-4DB2-BD59-A6C34878D82A}">
                    <a16:rowId xmlns:a16="http://schemas.microsoft.com/office/drawing/2014/main" xmlns="" val="333830090"/>
                  </a:ext>
                </a:extLst>
              </a:tr>
              <a:tr h="503665">
                <a:tc>
                  <a:txBody>
                    <a:bodyPr/>
                    <a:lstStyle/>
                    <a:p>
                      <a:r>
                        <a:rPr lang="en-US" sz="2200" dirty="0"/>
                        <a:t>Our Model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1.6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2.1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1.9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2.0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extLst>
                  <a:ext uri="{0D108BD9-81ED-4DB2-BD59-A6C34878D82A}">
                    <a16:rowId xmlns:a16="http://schemas.microsoft.com/office/drawing/2014/main" xmlns="" val="3055954011"/>
                  </a:ext>
                </a:extLst>
              </a:tr>
            </a:tbl>
          </a:graphicData>
        </a:graphic>
      </p:graphicFrame>
      <p:sp>
        <p:nvSpPr>
          <p:cNvPr id="7" name="TextBox 6">
            <a:extLst>
              <a:ext uri="{FF2B5EF4-FFF2-40B4-BE49-F238E27FC236}">
                <a16:creationId xmlns:a16="http://schemas.microsoft.com/office/drawing/2014/main" xmlns="" id="{AA27F728-7179-9A43-B4BB-13FC957ACF6E}"/>
              </a:ext>
            </a:extLst>
          </p:cNvPr>
          <p:cNvSpPr txBox="1"/>
          <p:nvPr/>
        </p:nvSpPr>
        <p:spPr>
          <a:xfrm>
            <a:off x="838200" y="3928348"/>
            <a:ext cx="7458452" cy="430887"/>
          </a:xfrm>
          <a:prstGeom prst="rect">
            <a:avLst/>
          </a:prstGeom>
          <a:noFill/>
        </p:spPr>
        <p:txBody>
          <a:bodyPr wrap="none" rtlCol="0">
            <a:spAutoFit/>
          </a:bodyPr>
          <a:lstStyle/>
          <a:p>
            <a:r>
              <a:rPr lang="en-US" sz="2200" dirty="0"/>
              <a:t>Two human judges read and ranked summaries: lower</a:t>
            </a:r>
            <a:r>
              <a:rPr lang="en-US" sz="2200" dirty="0">
                <a:sym typeface="Wingdings" pitchFamily="2" charset="2"/>
              </a:rPr>
              <a:t> better.</a:t>
            </a:r>
            <a:endParaRPr lang="en-US" sz="2200" dirty="0"/>
          </a:p>
        </p:txBody>
      </p:sp>
    </p:spTree>
    <p:extLst>
      <p:ext uri="{BB962C8B-B14F-4D97-AF65-F5344CB8AC3E}">
        <p14:creationId xmlns:p14="http://schemas.microsoft.com/office/powerpoint/2010/main" val="1477104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138348-7944-954A-BCB7-337C3AB0B309}"/>
              </a:ext>
            </a:extLst>
          </p:cNvPr>
          <p:cNvSpPr>
            <a:spLocks noGrp="1"/>
          </p:cNvSpPr>
          <p:nvPr>
            <p:ph type="title"/>
          </p:nvPr>
        </p:nvSpPr>
        <p:spPr/>
        <p:txBody>
          <a:bodyPr/>
          <a:lstStyle/>
          <a:p>
            <a:r>
              <a:rPr lang="en-US" dirty="0"/>
              <a:t>So far</a:t>
            </a:r>
          </a:p>
        </p:txBody>
      </p:sp>
      <p:sp>
        <p:nvSpPr>
          <p:cNvPr id="3" name="Content Placeholder 2">
            <a:extLst>
              <a:ext uri="{FF2B5EF4-FFF2-40B4-BE49-F238E27FC236}">
                <a16:creationId xmlns:a16="http://schemas.microsoft.com/office/drawing/2014/main" xmlns="" id="{F2BE0DC7-579C-EC44-A46F-C9ECCAA078DB}"/>
              </a:ext>
            </a:extLst>
          </p:cNvPr>
          <p:cNvSpPr>
            <a:spLocks noGrp="1"/>
          </p:cNvSpPr>
          <p:nvPr>
            <p:ph idx="1"/>
          </p:nvPr>
        </p:nvSpPr>
        <p:spPr/>
        <p:txBody>
          <a:bodyPr/>
          <a:lstStyle/>
          <a:p>
            <a:r>
              <a:rPr lang="en-US" dirty="0"/>
              <a:t>Enforcing semantic understanding is useful for </a:t>
            </a:r>
          </a:p>
          <a:p>
            <a:pPr lvl="1"/>
            <a:r>
              <a:rPr lang="en-US" dirty="0"/>
              <a:t>separating irrelevant information from relevance content</a:t>
            </a:r>
          </a:p>
          <a:p>
            <a:pPr lvl="1"/>
            <a:r>
              <a:rPr lang="en-US" dirty="0"/>
              <a:t>generating more informative summaries</a:t>
            </a:r>
          </a:p>
          <a:p>
            <a:pPr lvl="1"/>
            <a:endParaRPr lang="en-US" dirty="0"/>
          </a:p>
        </p:txBody>
      </p:sp>
    </p:spTree>
    <p:extLst>
      <p:ext uri="{BB962C8B-B14F-4D97-AF65-F5344CB8AC3E}">
        <p14:creationId xmlns:p14="http://schemas.microsoft.com/office/powerpoint/2010/main" val="2015688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A6D914-229C-F84D-9804-52AD407D04C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xmlns="" id="{29E510C3-A241-DF4A-99DC-84FE4F750D09}"/>
              </a:ext>
            </a:extLst>
          </p:cNvPr>
          <p:cNvSpPr>
            <a:spLocks noGrp="1"/>
          </p:cNvSpPr>
          <p:nvPr>
            <p:ph idx="1"/>
          </p:nvPr>
        </p:nvSpPr>
        <p:spPr/>
        <p:txBody>
          <a:bodyPr/>
          <a:lstStyle/>
          <a:p>
            <a:r>
              <a:rPr lang="en-US" dirty="0"/>
              <a:t>Problems for Existing Neural Abstractive Summarization Models</a:t>
            </a:r>
          </a:p>
          <a:p>
            <a:endParaRPr lang="en-US" dirty="0"/>
          </a:p>
          <a:p>
            <a:r>
              <a:rPr lang="en-US" dirty="0"/>
              <a:t>Multi-task Learning with Semantic Parsing as Auxiliary Task</a:t>
            </a:r>
          </a:p>
          <a:p>
            <a:endParaRPr lang="en-US" dirty="0"/>
          </a:p>
          <a:p>
            <a:r>
              <a:rPr lang="en-US" dirty="0"/>
              <a:t>Entity-Driven Abstractive Summarization</a:t>
            </a:r>
          </a:p>
        </p:txBody>
      </p:sp>
      <p:sp>
        <p:nvSpPr>
          <p:cNvPr id="4" name="Right Arrow 3">
            <a:extLst>
              <a:ext uri="{FF2B5EF4-FFF2-40B4-BE49-F238E27FC236}">
                <a16:creationId xmlns:a16="http://schemas.microsoft.com/office/drawing/2014/main" xmlns="" id="{B8CB2153-2AEF-2A42-AF96-5AF4BC2CE269}"/>
              </a:ext>
            </a:extLst>
          </p:cNvPr>
          <p:cNvSpPr/>
          <p:nvPr/>
        </p:nvSpPr>
        <p:spPr>
          <a:xfrm>
            <a:off x="304800" y="3947887"/>
            <a:ext cx="533400" cy="2540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836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8903A6E-30E9-CE44-A6BC-59F24B039A81}"/>
              </a:ext>
            </a:extLst>
          </p:cNvPr>
          <p:cNvSpPr txBox="1"/>
          <p:nvPr/>
        </p:nvSpPr>
        <p:spPr>
          <a:xfrm>
            <a:off x="2891560" y="421292"/>
            <a:ext cx="6408879" cy="523220"/>
          </a:xfrm>
          <a:prstGeom prst="rect">
            <a:avLst/>
          </a:prstGeom>
          <a:noFill/>
        </p:spPr>
        <p:txBody>
          <a:bodyPr wrap="square" rtlCol="0">
            <a:spAutoFit/>
          </a:bodyPr>
          <a:lstStyle/>
          <a:p>
            <a:pPr algn="ctr"/>
            <a:r>
              <a:rPr lang="en-US" sz="2800" b="1" dirty="0">
                <a:solidFill>
                  <a:schemeClr val="tx2">
                    <a:lumMod val="75000"/>
                  </a:schemeClr>
                </a:solidFill>
                <a:latin typeface="Palatino" pitchFamily="2" charset="77"/>
                <a:ea typeface="Palatino" pitchFamily="2" charset="77"/>
              </a:rPr>
              <a:t>Role of Entities in Summarization</a:t>
            </a:r>
            <a:endParaRPr lang="en-US" sz="3200" b="1" dirty="0">
              <a:solidFill>
                <a:schemeClr val="tx2">
                  <a:lumMod val="75000"/>
                </a:schemeClr>
              </a:solidFill>
              <a:latin typeface="Palatino" pitchFamily="2" charset="77"/>
              <a:ea typeface="Palatino" pitchFamily="2" charset="77"/>
            </a:endParaRPr>
          </a:p>
        </p:txBody>
      </p:sp>
      <p:sp>
        <p:nvSpPr>
          <p:cNvPr id="5" name="TextBox 4">
            <a:extLst>
              <a:ext uri="{FF2B5EF4-FFF2-40B4-BE49-F238E27FC236}">
                <a16:creationId xmlns:a16="http://schemas.microsoft.com/office/drawing/2014/main" xmlns="" id="{E267C7F8-21DA-F04C-ADEB-18C4C0F3C89E}"/>
              </a:ext>
            </a:extLst>
          </p:cNvPr>
          <p:cNvSpPr txBox="1"/>
          <p:nvPr/>
        </p:nvSpPr>
        <p:spPr>
          <a:xfrm>
            <a:off x="1781956" y="1223682"/>
            <a:ext cx="8628085" cy="523220"/>
          </a:xfrm>
          <a:prstGeom prst="rect">
            <a:avLst/>
          </a:prstGeom>
          <a:noFill/>
        </p:spPr>
        <p:txBody>
          <a:bodyPr wrap="square" rtlCol="0">
            <a:spAutoFit/>
          </a:bodyPr>
          <a:lstStyle/>
          <a:p>
            <a:pPr algn="ctr"/>
            <a:r>
              <a:rPr lang="en-US" sz="2800" i="1" dirty="0">
                <a:solidFill>
                  <a:schemeClr val="accent2">
                    <a:lumMod val="75000"/>
                  </a:schemeClr>
                </a:solidFill>
                <a:latin typeface="Palatino" pitchFamily="2" charset="77"/>
                <a:ea typeface="Palatino" pitchFamily="2" charset="77"/>
              </a:rPr>
              <a:t>Entities in a text carry useful contextual information</a:t>
            </a:r>
          </a:p>
        </p:txBody>
      </p:sp>
      <p:sp>
        <p:nvSpPr>
          <p:cNvPr id="2" name="TextBox 1">
            <a:extLst>
              <a:ext uri="{FF2B5EF4-FFF2-40B4-BE49-F238E27FC236}">
                <a16:creationId xmlns:a16="http://schemas.microsoft.com/office/drawing/2014/main" xmlns="" id="{82D7CCEB-4BB9-E84B-AD19-7B76F1C4E7F0}"/>
              </a:ext>
            </a:extLst>
          </p:cNvPr>
          <p:cNvSpPr txBox="1"/>
          <p:nvPr/>
        </p:nvSpPr>
        <p:spPr>
          <a:xfrm>
            <a:off x="888118" y="6454588"/>
            <a:ext cx="9425165" cy="861774"/>
          </a:xfrm>
          <a:prstGeom prst="rect">
            <a:avLst/>
          </a:prstGeom>
          <a:noFill/>
        </p:spPr>
        <p:txBody>
          <a:bodyPr wrap="square" rtlCol="0">
            <a:spAutoFit/>
          </a:bodyPr>
          <a:lstStyle/>
          <a:p>
            <a:pPr algn="ctr"/>
            <a:r>
              <a:rPr lang="en-US" sz="1200" i="1" dirty="0">
                <a:latin typeface="Palatino" pitchFamily="2" charset="77"/>
                <a:ea typeface="Palatino" pitchFamily="2" charset="77"/>
              </a:rPr>
              <a:t>* Image source : </a:t>
            </a:r>
            <a:r>
              <a:rPr lang="en-US" sz="1200" b="1" i="1" dirty="0">
                <a:latin typeface="Palatino" pitchFamily="2" charset="77"/>
                <a:ea typeface="Palatino" pitchFamily="2" charset="77"/>
                <a:hlinkClick r:id="rId3"/>
              </a:rPr>
              <a:t>Flair: State-of-the-Art Natural Language Processing (NLP)</a:t>
            </a:r>
            <a:endParaRPr lang="en-US" sz="1200" b="1" i="1" dirty="0">
              <a:latin typeface="Palatino" pitchFamily="2" charset="77"/>
              <a:ea typeface="Palatino" pitchFamily="2" charset="77"/>
            </a:endParaRPr>
          </a:p>
          <a:p>
            <a:endParaRPr lang="en-US" b="1" dirty="0"/>
          </a:p>
          <a:p>
            <a:endParaRPr lang="en-US" dirty="0"/>
          </a:p>
        </p:txBody>
      </p:sp>
      <p:sp>
        <p:nvSpPr>
          <p:cNvPr id="128" name="Rectangle 127">
            <a:extLst>
              <a:ext uri="{FF2B5EF4-FFF2-40B4-BE49-F238E27FC236}">
                <a16:creationId xmlns:a16="http://schemas.microsoft.com/office/drawing/2014/main" xmlns="" id="{6B717E92-A4AB-7F4F-834C-4E0F2FE15162}"/>
              </a:ext>
            </a:extLst>
          </p:cNvPr>
          <p:cNvSpPr/>
          <p:nvPr/>
        </p:nvSpPr>
        <p:spPr>
          <a:xfrm>
            <a:off x="36061344" y="12852870"/>
            <a:ext cx="1659290" cy="3577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xmlns="" id="{279757D6-7C5F-1B48-836B-6718F59A9E68}"/>
              </a:ext>
            </a:extLst>
          </p:cNvPr>
          <p:cNvSpPr/>
          <p:nvPr/>
        </p:nvSpPr>
        <p:spPr>
          <a:xfrm>
            <a:off x="32518776" y="12318573"/>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xmlns="" id="{62D7ADAB-6C62-1945-A4F8-98A57FE70A8C}"/>
              </a:ext>
            </a:extLst>
          </p:cNvPr>
          <p:cNvSpPr/>
          <p:nvPr/>
        </p:nvSpPr>
        <p:spPr>
          <a:xfrm>
            <a:off x="32276805" y="15941495"/>
            <a:ext cx="1659290" cy="3577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xmlns="" id="{F5CA2E8F-0298-484E-A2B5-EB7DE765BB00}"/>
              </a:ext>
            </a:extLst>
          </p:cNvPr>
          <p:cNvSpPr/>
          <p:nvPr/>
        </p:nvSpPr>
        <p:spPr>
          <a:xfrm>
            <a:off x="32148597" y="13383819"/>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xmlns="" id="{29ADD383-3C01-AB45-A38C-0B78607494FD}"/>
              </a:ext>
            </a:extLst>
          </p:cNvPr>
          <p:cNvSpPr/>
          <p:nvPr/>
        </p:nvSpPr>
        <p:spPr>
          <a:xfrm>
            <a:off x="37163130" y="13882325"/>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xmlns="" id="{1422D68F-39CA-4542-AC43-46D98D1C11A4}"/>
              </a:ext>
            </a:extLst>
          </p:cNvPr>
          <p:cNvSpPr/>
          <p:nvPr/>
        </p:nvSpPr>
        <p:spPr>
          <a:xfrm>
            <a:off x="32792421" y="15422740"/>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xmlns="" id="{A76F916E-6461-DE49-9B2E-CF82FD9FB932}"/>
              </a:ext>
            </a:extLst>
          </p:cNvPr>
          <p:cNvSpPr/>
          <p:nvPr/>
        </p:nvSpPr>
        <p:spPr>
          <a:xfrm>
            <a:off x="38558728" y="12829365"/>
            <a:ext cx="1737361" cy="4588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xmlns="" id="{4A89CC88-C338-0442-A536-DF732AD56869}"/>
              </a:ext>
            </a:extLst>
          </p:cNvPr>
          <p:cNvSpPr/>
          <p:nvPr/>
        </p:nvSpPr>
        <p:spPr>
          <a:xfrm>
            <a:off x="41364050" y="13417692"/>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xmlns="" id="{3910C934-EDE9-AF4D-AB16-ADFF6DF3A0E8}"/>
              </a:ext>
            </a:extLst>
          </p:cNvPr>
          <p:cNvSpPr/>
          <p:nvPr/>
        </p:nvSpPr>
        <p:spPr>
          <a:xfrm>
            <a:off x="41063052" y="13929199"/>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xmlns="" id="{3334D97B-FF05-F148-BAA5-2F9BFBBDAB71}"/>
              </a:ext>
            </a:extLst>
          </p:cNvPr>
          <p:cNvSpPr/>
          <p:nvPr/>
        </p:nvSpPr>
        <p:spPr>
          <a:xfrm>
            <a:off x="36931198" y="14970958"/>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xmlns="" id="{2EC3E882-06B6-C74B-8302-D14DE5FEC011}"/>
              </a:ext>
            </a:extLst>
          </p:cNvPr>
          <p:cNvSpPr/>
          <p:nvPr/>
        </p:nvSpPr>
        <p:spPr>
          <a:xfrm>
            <a:off x="36825071" y="14391432"/>
            <a:ext cx="1737361" cy="4588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6" name="Straight Connector 175">
            <a:extLst>
              <a:ext uri="{FF2B5EF4-FFF2-40B4-BE49-F238E27FC236}">
                <a16:creationId xmlns:a16="http://schemas.microsoft.com/office/drawing/2014/main" xmlns="" id="{35774E7A-01B1-F546-B6AC-FE5E6F2F9D1F}"/>
              </a:ext>
            </a:extLst>
          </p:cNvPr>
          <p:cNvCxnSpPr>
            <a:cxnSpLocks/>
          </p:cNvCxnSpPr>
          <p:nvPr/>
        </p:nvCxnSpPr>
        <p:spPr>
          <a:xfrm>
            <a:off x="28314025" y="7636637"/>
            <a:ext cx="2463268"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xmlns="" id="{D0530A72-9D30-1D49-92E9-6AB3569FF790}"/>
              </a:ext>
            </a:extLst>
          </p:cNvPr>
          <p:cNvSpPr txBox="1"/>
          <p:nvPr/>
        </p:nvSpPr>
        <p:spPr>
          <a:xfrm>
            <a:off x="32434367" y="18323503"/>
            <a:ext cx="10231453" cy="1877437"/>
          </a:xfrm>
          <a:prstGeom prst="rect">
            <a:avLst/>
          </a:prstGeom>
          <a:noFill/>
        </p:spPr>
        <p:txBody>
          <a:bodyPr wrap="square" rtlCol="0">
            <a:spAutoFit/>
          </a:bodyPr>
          <a:lstStyle>
            <a:defPPr>
              <a:defRPr kern="1200" smtId="4294967295"/>
            </a:defPPr>
          </a:lstStyle>
          <a:p>
            <a:r>
              <a:rPr lang="en-US" sz="4000" b="1" dirty="0">
                <a:solidFill>
                  <a:schemeClr val="accent2">
                    <a:lumMod val="75000"/>
                  </a:schemeClr>
                </a:solidFill>
                <a:latin typeface="Times New Roman" panose="02020603050405020304" pitchFamily="18" charset="0"/>
                <a:cs typeface="Times New Roman" panose="02020603050405020304" pitchFamily="18" charset="0"/>
              </a:rPr>
              <a:t>Benchmarking B</a:t>
            </a:r>
            <a:r>
              <a:rPr lang="en-US" sz="3200" b="1" dirty="0">
                <a:solidFill>
                  <a:schemeClr val="accent2">
                    <a:lumMod val="75000"/>
                  </a:schemeClr>
                </a:solidFill>
                <a:latin typeface="Times New Roman" panose="02020603050405020304" pitchFamily="18" charset="0"/>
                <a:cs typeface="Times New Roman" panose="02020603050405020304" pitchFamily="18" charset="0"/>
              </a:rPr>
              <a:t>IG</a:t>
            </a:r>
            <a:r>
              <a:rPr lang="en-US" sz="4000" b="1" dirty="0">
                <a:solidFill>
                  <a:schemeClr val="accent2">
                    <a:lumMod val="75000"/>
                  </a:schemeClr>
                </a:solidFill>
                <a:latin typeface="Times New Roman" panose="02020603050405020304" pitchFamily="18" charset="0"/>
                <a:cs typeface="Times New Roman" panose="02020603050405020304" pitchFamily="18" charset="0"/>
              </a:rPr>
              <a:t>P</a:t>
            </a:r>
            <a:r>
              <a:rPr lang="en-US" sz="3200" b="1" dirty="0">
                <a:solidFill>
                  <a:schemeClr val="accent2">
                    <a:lumMod val="75000"/>
                  </a:schemeClr>
                </a:solidFill>
                <a:latin typeface="Times New Roman" panose="02020603050405020304" pitchFamily="18" charset="0"/>
                <a:cs typeface="Times New Roman" panose="02020603050405020304" pitchFamily="18" charset="0"/>
              </a:rPr>
              <a:t>ATENT</a:t>
            </a:r>
            <a:r>
              <a:rPr lang="en-US" sz="4000" b="1" dirty="0">
                <a:solidFill>
                  <a:schemeClr val="accent2">
                    <a:lumMod val="75000"/>
                  </a:schemeClr>
                </a:solidFill>
                <a:latin typeface="Times New Roman" panose="02020603050405020304" pitchFamily="18" charset="0"/>
                <a:cs typeface="Times New Roman" panose="02020603050405020304" pitchFamily="18" charset="0"/>
              </a:rPr>
              <a:t> with baselines and popular summarization models</a:t>
            </a:r>
          </a:p>
          <a:p>
            <a:endParaRPr lang="en-US" sz="3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xmlns="" id="{5455BE29-6049-FA4B-97C8-7FE843DE52AA}"/>
              </a:ext>
            </a:extLst>
          </p:cNvPr>
          <p:cNvSpPr txBox="1"/>
          <p:nvPr/>
        </p:nvSpPr>
        <p:spPr>
          <a:xfrm>
            <a:off x="33140980" y="16363370"/>
            <a:ext cx="9137470" cy="1846659"/>
          </a:xfrm>
          <a:prstGeom prst="rect">
            <a:avLst/>
          </a:prstGeom>
          <a:solidFill>
            <a:schemeClr val="bg1"/>
          </a:solidFill>
        </p:spPr>
        <p:txBody>
          <a:bodyPr wrap="square" rtlCol="0">
            <a:spAutoFit/>
          </a:bodyPr>
          <a:lstStyle/>
          <a:p>
            <a:r>
              <a:rPr lang="en-US" sz="3800" b="1" dirty="0">
                <a:solidFill>
                  <a:schemeClr val="tx2">
                    <a:lumMod val="75000"/>
                  </a:schemeClr>
                </a:solidFill>
                <a:latin typeface="Times New Roman" panose="02020603050405020304" pitchFamily="18" charset="0"/>
                <a:cs typeface="Times New Roman" panose="02020603050405020304" pitchFamily="18" charset="0"/>
              </a:rPr>
              <a:t>B</a:t>
            </a:r>
            <a:r>
              <a:rPr lang="en-US" sz="3200" b="1" dirty="0">
                <a:solidFill>
                  <a:schemeClr val="tx2">
                    <a:lumMod val="75000"/>
                  </a:schemeClr>
                </a:solidFill>
                <a:latin typeface="Times New Roman" panose="02020603050405020304" pitchFamily="18" charset="0"/>
                <a:cs typeface="Times New Roman" panose="02020603050405020304" pitchFamily="18" charset="0"/>
              </a:rPr>
              <a:t>IG</a:t>
            </a:r>
            <a:r>
              <a:rPr lang="en-US" sz="3800" b="1" dirty="0">
                <a:solidFill>
                  <a:schemeClr val="tx2">
                    <a:lumMod val="75000"/>
                  </a:schemeClr>
                </a:solidFill>
                <a:latin typeface="Times New Roman" panose="02020603050405020304" pitchFamily="18" charset="0"/>
                <a:cs typeface="Times New Roman" panose="02020603050405020304" pitchFamily="18" charset="0"/>
              </a:rPr>
              <a:t>P</a:t>
            </a:r>
            <a:r>
              <a:rPr lang="en-US" sz="3200" b="1" dirty="0">
                <a:solidFill>
                  <a:schemeClr val="tx2">
                    <a:lumMod val="75000"/>
                  </a:schemeClr>
                </a:solidFill>
                <a:latin typeface="Times New Roman" panose="02020603050405020304" pitchFamily="18" charset="0"/>
                <a:cs typeface="Times New Roman" panose="02020603050405020304" pitchFamily="18" charset="0"/>
              </a:rPr>
              <a:t>ATENT </a:t>
            </a:r>
            <a:r>
              <a:rPr lang="en-US" sz="3800" b="1" dirty="0">
                <a:solidFill>
                  <a:schemeClr val="tx2">
                    <a:lumMod val="75000"/>
                  </a:schemeClr>
                </a:solidFill>
                <a:latin typeface="Times New Roman" panose="02020603050405020304" pitchFamily="18" charset="0"/>
                <a:cs typeface="Times New Roman" panose="02020603050405020304" pitchFamily="18" charset="0"/>
              </a:rPr>
              <a:t>has richer discourse structure with entities recurring in multiple subsequent sentences.</a:t>
            </a:r>
          </a:p>
        </p:txBody>
      </p:sp>
      <p:sp>
        <p:nvSpPr>
          <p:cNvPr id="179" name="TextBox 178">
            <a:extLst>
              <a:ext uri="{FF2B5EF4-FFF2-40B4-BE49-F238E27FC236}">
                <a16:creationId xmlns:a16="http://schemas.microsoft.com/office/drawing/2014/main" xmlns="" id="{413B05D0-012D-D94B-896B-F6483D3CE2FE}"/>
              </a:ext>
            </a:extLst>
          </p:cNvPr>
          <p:cNvSpPr txBox="1"/>
          <p:nvPr/>
        </p:nvSpPr>
        <p:spPr>
          <a:xfrm>
            <a:off x="33760587" y="19898724"/>
            <a:ext cx="8903772" cy="3385542"/>
          </a:xfrm>
          <a:prstGeom prst="rect">
            <a:avLst/>
          </a:prstGeom>
          <a:noFill/>
        </p:spPr>
        <p:txBody>
          <a:bodyPr wrap="square" rtlCol="0">
            <a:spAutoFit/>
          </a:bodyPr>
          <a:lstStyle>
            <a:defPPr>
              <a:defRPr kern="1200" smtId="4294967295"/>
            </a:defPPr>
          </a:lstStyle>
          <a:p>
            <a:r>
              <a:rPr lang="en-US" sz="3600" b="1" dirty="0">
                <a:solidFill>
                  <a:schemeClr val="tx2">
                    <a:lumMod val="75000"/>
                  </a:schemeClr>
                </a:solidFill>
                <a:latin typeface="Times New Roman" panose="02020603050405020304" pitchFamily="18" charset="0"/>
                <a:cs typeface="Times New Roman" panose="02020603050405020304" pitchFamily="18" charset="0"/>
              </a:rPr>
              <a:t>Noticeably lower ROUGE scores on B</a:t>
            </a:r>
            <a:r>
              <a:rPr lang="en-US" sz="2801" b="1" dirty="0">
                <a:solidFill>
                  <a:schemeClr val="tx2">
                    <a:lumMod val="75000"/>
                  </a:schemeClr>
                </a:solidFill>
                <a:latin typeface="Times New Roman" panose="02020603050405020304" pitchFamily="18" charset="0"/>
                <a:cs typeface="Times New Roman" panose="02020603050405020304" pitchFamily="18" charset="0"/>
              </a:rPr>
              <a:t>IG</a:t>
            </a:r>
            <a:r>
              <a:rPr lang="en-US" sz="3600" b="1" dirty="0">
                <a:solidFill>
                  <a:schemeClr val="tx2">
                    <a:lumMod val="75000"/>
                  </a:schemeClr>
                </a:solidFill>
                <a:latin typeface="Times New Roman" panose="02020603050405020304" pitchFamily="18" charset="0"/>
                <a:cs typeface="Times New Roman" panose="02020603050405020304" pitchFamily="18" charset="0"/>
              </a:rPr>
              <a:t>P</a:t>
            </a:r>
            <a:r>
              <a:rPr lang="en-US" sz="2801" b="1" dirty="0">
                <a:solidFill>
                  <a:schemeClr val="tx2">
                    <a:lumMod val="75000"/>
                  </a:schemeClr>
                </a:solidFill>
                <a:latin typeface="Times New Roman" panose="02020603050405020304" pitchFamily="18" charset="0"/>
                <a:cs typeface="Times New Roman" panose="02020603050405020304" pitchFamily="18" charset="0"/>
              </a:rPr>
              <a:t>ATENT</a:t>
            </a:r>
            <a:r>
              <a:rPr lang="en-US" sz="3600" b="1" dirty="0">
                <a:solidFill>
                  <a:schemeClr val="tx2">
                    <a:lumMod val="75000"/>
                  </a:schemeClr>
                </a:solidFill>
                <a:latin typeface="Times New Roman" panose="02020603050405020304" pitchFamily="18" charset="0"/>
                <a:cs typeface="Times New Roman" panose="02020603050405020304" pitchFamily="18" charset="0"/>
              </a:rPr>
              <a:t> than on the news datasets.</a:t>
            </a:r>
            <a:r>
              <a:rPr lang="en-US" sz="2801" b="1" dirty="0">
                <a:solidFill>
                  <a:schemeClr val="tx2">
                    <a:lumMod val="75000"/>
                  </a:schemeClr>
                </a:solidFill>
                <a:latin typeface="Times New Roman" panose="02020603050405020304" pitchFamily="18" charset="0"/>
                <a:cs typeface="Times New Roman" panose="02020603050405020304" pitchFamily="18" charset="0"/>
              </a:rPr>
              <a:t> </a:t>
            </a:r>
          </a:p>
          <a:p>
            <a:endParaRPr lang="en-US" sz="1600" b="1" dirty="0">
              <a:solidFill>
                <a:schemeClr val="tx2">
                  <a:lumMod val="75000"/>
                </a:schemeClr>
              </a:solidFill>
              <a:latin typeface="Times New Roman" panose="02020603050405020304" pitchFamily="18" charset="0"/>
              <a:cs typeface="Times New Roman" panose="02020603050405020304" pitchFamily="18" charset="0"/>
            </a:endParaRPr>
          </a:p>
          <a:p>
            <a:r>
              <a:rPr lang="en-US" sz="3600" b="1" dirty="0">
                <a:solidFill>
                  <a:schemeClr val="tx2">
                    <a:lumMod val="75000"/>
                  </a:schemeClr>
                </a:solidFill>
                <a:latin typeface="Times New Roman" panose="02020603050405020304" pitchFamily="18" charset="0"/>
                <a:cs typeface="Times New Roman" panose="02020603050405020304" pitchFamily="18" charset="0"/>
              </a:rPr>
              <a:t>Irrelevant discourse entities excessively repeated.</a:t>
            </a:r>
          </a:p>
          <a:p>
            <a:endParaRPr lang="en-US" sz="1800" b="1" dirty="0">
              <a:solidFill>
                <a:schemeClr val="tx2">
                  <a:lumMod val="75000"/>
                </a:schemeClr>
              </a:solidFill>
              <a:latin typeface="Times New Roman" panose="02020603050405020304" pitchFamily="18" charset="0"/>
              <a:cs typeface="Times New Roman" panose="02020603050405020304" pitchFamily="18" charset="0"/>
            </a:endParaRPr>
          </a:p>
          <a:p>
            <a:r>
              <a:rPr lang="en-US" sz="3600" b="1" dirty="0">
                <a:solidFill>
                  <a:schemeClr val="tx2">
                    <a:lumMod val="75000"/>
                  </a:schemeClr>
                </a:solidFill>
                <a:latin typeface="Times New Roman" panose="02020603050405020304" pitchFamily="18" charset="0"/>
                <a:cs typeface="Times New Roman" panose="02020603050405020304" pitchFamily="18" charset="0"/>
              </a:rPr>
              <a:t>Fabricated information.</a:t>
            </a:r>
            <a:endParaRPr lang="en-US" sz="3600" b="1" dirty="0">
              <a:solidFill>
                <a:schemeClr val="tx2">
                  <a:lumMod val="75000"/>
                </a:schemeClr>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80" name="Right Arrow 179">
            <a:extLst>
              <a:ext uri="{FF2B5EF4-FFF2-40B4-BE49-F238E27FC236}">
                <a16:creationId xmlns:a16="http://schemas.microsoft.com/office/drawing/2014/main" xmlns="" id="{E90D9EC4-8BC2-C04A-8CD9-2C3CAA9603C3}"/>
              </a:ext>
            </a:extLst>
          </p:cNvPr>
          <p:cNvSpPr/>
          <p:nvPr/>
        </p:nvSpPr>
        <p:spPr>
          <a:xfrm>
            <a:off x="32844746" y="20036850"/>
            <a:ext cx="616274" cy="554202"/>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181" name="Right Arrow 180">
            <a:extLst>
              <a:ext uri="{FF2B5EF4-FFF2-40B4-BE49-F238E27FC236}">
                <a16:creationId xmlns:a16="http://schemas.microsoft.com/office/drawing/2014/main" xmlns="" id="{885A77D6-3156-2C48-AE3D-F2849B3F3B89}"/>
              </a:ext>
            </a:extLst>
          </p:cNvPr>
          <p:cNvSpPr/>
          <p:nvPr/>
        </p:nvSpPr>
        <p:spPr>
          <a:xfrm>
            <a:off x="32850277" y="21343664"/>
            <a:ext cx="616274" cy="554202"/>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182" name="Right Arrow 181">
            <a:extLst>
              <a:ext uri="{FF2B5EF4-FFF2-40B4-BE49-F238E27FC236}">
                <a16:creationId xmlns:a16="http://schemas.microsoft.com/office/drawing/2014/main" xmlns="" id="{2393B905-AD6A-D740-9586-BA12BF346D6E}"/>
              </a:ext>
            </a:extLst>
          </p:cNvPr>
          <p:cNvSpPr/>
          <p:nvPr/>
        </p:nvSpPr>
        <p:spPr>
          <a:xfrm>
            <a:off x="32844746" y="22721543"/>
            <a:ext cx="616274" cy="554202"/>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183" name="Rectangle 182">
            <a:extLst>
              <a:ext uri="{FF2B5EF4-FFF2-40B4-BE49-F238E27FC236}">
                <a16:creationId xmlns:a16="http://schemas.microsoft.com/office/drawing/2014/main" xmlns="" id="{E2AA609B-A316-DE48-95F0-4555A7299982}"/>
              </a:ext>
            </a:extLst>
          </p:cNvPr>
          <p:cNvSpPr/>
          <p:nvPr/>
        </p:nvSpPr>
        <p:spPr>
          <a:xfrm>
            <a:off x="36061344" y="12852870"/>
            <a:ext cx="1659290" cy="3577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xmlns="" id="{633B020E-90B8-8047-8C42-F68825802C81}"/>
              </a:ext>
            </a:extLst>
          </p:cNvPr>
          <p:cNvSpPr/>
          <p:nvPr/>
        </p:nvSpPr>
        <p:spPr>
          <a:xfrm>
            <a:off x="32518776" y="12318573"/>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a:extLst>
              <a:ext uri="{FF2B5EF4-FFF2-40B4-BE49-F238E27FC236}">
                <a16:creationId xmlns:a16="http://schemas.microsoft.com/office/drawing/2014/main" xmlns="" id="{258227C5-FFD5-2348-B6A3-6D0833D24B1E}"/>
              </a:ext>
            </a:extLst>
          </p:cNvPr>
          <p:cNvSpPr/>
          <p:nvPr/>
        </p:nvSpPr>
        <p:spPr>
          <a:xfrm>
            <a:off x="32276805" y="15941495"/>
            <a:ext cx="1659290" cy="3577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xmlns="" id="{6E6ADDD5-AC95-2848-BF31-A606E2E39BF0}"/>
              </a:ext>
            </a:extLst>
          </p:cNvPr>
          <p:cNvSpPr/>
          <p:nvPr/>
        </p:nvSpPr>
        <p:spPr>
          <a:xfrm>
            <a:off x="32148597" y="13383819"/>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186">
            <a:extLst>
              <a:ext uri="{FF2B5EF4-FFF2-40B4-BE49-F238E27FC236}">
                <a16:creationId xmlns:a16="http://schemas.microsoft.com/office/drawing/2014/main" xmlns="" id="{4F821A22-34E8-5641-A58E-299A8146095D}"/>
              </a:ext>
            </a:extLst>
          </p:cNvPr>
          <p:cNvSpPr/>
          <p:nvPr/>
        </p:nvSpPr>
        <p:spPr>
          <a:xfrm>
            <a:off x="37163130" y="13882325"/>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a:extLst>
              <a:ext uri="{FF2B5EF4-FFF2-40B4-BE49-F238E27FC236}">
                <a16:creationId xmlns:a16="http://schemas.microsoft.com/office/drawing/2014/main" xmlns="" id="{3FE63331-F9E8-EC4A-8D2E-C6F6C6915B5C}"/>
              </a:ext>
            </a:extLst>
          </p:cNvPr>
          <p:cNvSpPr/>
          <p:nvPr/>
        </p:nvSpPr>
        <p:spPr>
          <a:xfrm>
            <a:off x="32792421" y="15422740"/>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a:extLst>
              <a:ext uri="{FF2B5EF4-FFF2-40B4-BE49-F238E27FC236}">
                <a16:creationId xmlns:a16="http://schemas.microsoft.com/office/drawing/2014/main" xmlns="" id="{F8CFD6CD-AFAB-0349-AC89-6A3FFA096F48}"/>
              </a:ext>
            </a:extLst>
          </p:cNvPr>
          <p:cNvSpPr/>
          <p:nvPr/>
        </p:nvSpPr>
        <p:spPr>
          <a:xfrm>
            <a:off x="38558728" y="12829365"/>
            <a:ext cx="1737361" cy="4588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xmlns="" id="{476E53FE-FDD2-134D-ADD0-4EFD2B7DE78D}"/>
              </a:ext>
            </a:extLst>
          </p:cNvPr>
          <p:cNvSpPr/>
          <p:nvPr/>
        </p:nvSpPr>
        <p:spPr>
          <a:xfrm>
            <a:off x="41364050" y="13417692"/>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xmlns="" id="{175287AE-3CB1-7744-AD64-20AB0C91D1AA}"/>
              </a:ext>
            </a:extLst>
          </p:cNvPr>
          <p:cNvSpPr/>
          <p:nvPr/>
        </p:nvSpPr>
        <p:spPr>
          <a:xfrm>
            <a:off x="41063052" y="13929199"/>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xmlns="" id="{33E837DB-A0B7-FE44-90C4-7224F5300AA1}"/>
              </a:ext>
            </a:extLst>
          </p:cNvPr>
          <p:cNvSpPr/>
          <p:nvPr/>
        </p:nvSpPr>
        <p:spPr>
          <a:xfrm>
            <a:off x="36931198" y="14970958"/>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xmlns="" id="{42D2A676-C23E-6240-8539-5F056EA189C4}"/>
              </a:ext>
            </a:extLst>
          </p:cNvPr>
          <p:cNvSpPr/>
          <p:nvPr/>
        </p:nvSpPr>
        <p:spPr>
          <a:xfrm>
            <a:off x="32774492" y="8370362"/>
            <a:ext cx="1645920" cy="457200"/>
          </a:xfrm>
          <a:prstGeom prst="rect">
            <a:avLst/>
          </a:prstGeom>
          <a:solidFill>
            <a:srgbClr val="F8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xmlns="" id="{E26FB42F-E0D3-024C-883E-9F12770A75A9}"/>
              </a:ext>
            </a:extLst>
          </p:cNvPr>
          <p:cNvSpPr/>
          <p:nvPr/>
        </p:nvSpPr>
        <p:spPr>
          <a:xfrm>
            <a:off x="37781488" y="9419168"/>
            <a:ext cx="1645920" cy="457200"/>
          </a:xfrm>
          <a:prstGeom prst="rect">
            <a:avLst/>
          </a:prstGeom>
          <a:solidFill>
            <a:srgbClr val="F8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xmlns="" id="{FFFFF9C3-6AA0-FB4F-83C8-B49DC5A5F8F4}"/>
              </a:ext>
            </a:extLst>
          </p:cNvPr>
          <p:cNvSpPr/>
          <p:nvPr/>
        </p:nvSpPr>
        <p:spPr>
          <a:xfrm>
            <a:off x="35220455" y="9935430"/>
            <a:ext cx="1645920" cy="457200"/>
          </a:xfrm>
          <a:prstGeom prst="rect">
            <a:avLst/>
          </a:prstGeom>
          <a:solidFill>
            <a:srgbClr val="F8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xmlns="" id="{2E3CD69C-1B86-D34E-92AC-6269916D3984}"/>
              </a:ext>
            </a:extLst>
          </p:cNvPr>
          <p:cNvSpPr/>
          <p:nvPr/>
        </p:nvSpPr>
        <p:spPr>
          <a:xfrm>
            <a:off x="36825071" y="14391432"/>
            <a:ext cx="1737361" cy="4588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a:extLst>
              <a:ext uri="{FF2B5EF4-FFF2-40B4-BE49-F238E27FC236}">
                <a16:creationId xmlns:a16="http://schemas.microsoft.com/office/drawing/2014/main" xmlns="" id="{62EA98A8-B5C3-9440-9191-E1465DC2F0BE}"/>
              </a:ext>
            </a:extLst>
          </p:cNvPr>
          <p:cNvSpPr txBox="1"/>
          <p:nvPr/>
        </p:nvSpPr>
        <p:spPr>
          <a:xfrm>
            <a:off x="32066306" y="7664569"/>
            <a:ext cx="10495262" cy="8802410"/>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Sample CNN/Daily Mail News Summary </a:t>
            </a:r>
          </a:p>
          <a:p>
            <a:r>
              <a:rPr lang="en-US" sz="3400" dirty="0">
                <a:latin typeface="Times New Roman" panose="02020603050405020304" pitchFamily="18" charset="0"/>
                <a:cs typeface="Times New Roman" panose="02020603050405020304" pitchFamily="18" charset="0"/>
              </a:rPr>
              <a:t>An </a:t>
            </a:r>
            <a:r>
              <a:rPr lang="en-US" sz="3400" i="1" dirty="0">
                <a:latin typeface="Times New Roman" panose="02020603050405020304" pitchFamily="18" charset="0"/>
                <a:cs typeface="Times New Roman" panose="02020603050405020304" pitchFamily="18" charset="0"/>
              </a:rPr>
              <a:t>explosion</a:t>
            </a:r>
            <a:r>
              <a:rPr lang="en-US" sz="3400" dirty="0">
                <a:latin typeface="Times New Roman" panose="02020603050405020304" pitchFamily="18" charset="0"/>
                <a:cs typeface="Times New Roman" panose="02020603050405020304" pitchFamily="18" charset="0"/>
              </a:rPr>
              <a:t> rocks a </a:t>
            </a:r>
            <a:r>
              <a:rPr lang="en-US" sz="3400" u="sng" dirty="0">
                <a:latin typeface="Times New Roman" panose="02020603050405020304" pitchFamily="18" charset="0"/>
                <a:cs typeface="Times New Roman" panose="02020603050405020304" pitchFamily="18" charset="0"/>
              </a:rPr>
              <a:t>chemical plant in China’s southeastern Fujian province</a:t>
            </a:r>
            <a:r>
              <a:rPr lang="en-US" sz="3400" dirty="0">
                <a:latin typeface="Times New Roman" panose="02020603050405020304" pitchFamily="18" charset="0"/>
                <a:cs typeface="Times New Roman" panose="02020603050405020304" pitchFamily="18" charset="0"/>
              </a:rPr>
              <a:t> for the second time in two years. Six were injured after the explosion and are being hospitalized. The explosion was triggered by </a:t>
            </a:r>
            <a:r>
              <a:rPr lang="en-US" sz="3400" u="sng" dirty="0">
                <a:latin typeface="Times New Roman" panose="02020603050405020304" pitchFamily="18" charset="0"/>
                <a:cs typeface="Times New Roman" panose="02020603050405020304" pitchFamily="18" charset="0"/>
              </a:rPr>
              <a:t>an oil leak</a:t>
            </a:r>
            <a:r>
              <a:rPr lang="en-US" sz="3400" dirty="0">
                <a:latin typeface="Times New Roman" panose="02020603050405020304" pitchFamily="18" charset="0"/>
                <a:cs typeface="Times New Roman" panose="02020603050405020304" pitchFamily="18" charset="0"/>
              </a:rPr>
              <a:t>, though </a:t>
            </a:r>
            <a:r>
              <a:rPr lang="en-US" sz="3400" u="sng" dirty="0">
                <a:latin typeface="Times New Roman" panose="02020603050405020304" pitchFamily="18" charset="0"/>
                <a:cs typeface="Times New Roman" panose="02020603050405020304" pitchFamily="18" charset="0"/>
              </a:rPr>
              <a:t>local media has not reported any toxic chemical spills</a:t>
            </a:r>
            <a:r>
              <a:rPr lang="en-US" sz="3400" dirty="0">
                <a:latin typeface="Times New Roman" panose="02020603050405020304" pitchFamily="18" charset="0"/>
                <a:cs typeface="Times New Roman" panose="02020603050405020304" pitchFamily="18" charset="0"/>
              </a:rPr>
              <a:t>. </a:t>
            </a:r>
          </a:p>
          <a:p>
            <a:endParaRPr lang="en-US" sz="1800"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Sample B</a:t>
            </a:r>
            <a:r>
              <a:rPr lang="en-US" sz="2801" b="1" dirty="0">
                <a:latin typeface="Times New Roman" panose="02020603050405020304" pitchFamily="18" charset="0"/>
                <a:cs typeface="Times New Roman" panose="02020603050405020304" pitchFamily="18" charset="0"/>
              </a:rPr>
              <a:t>IG</a:t>
            </a:r>
            <a:r>
              <a:rPr lang="en-US" sz="3600" b="1" dirty="0">
                <a:latin typeface="Times New Roman" panose="02020603050405020304" pitchFamily="18" charset="0"/>
                <a:cs typeface="Times New Roman" panose="02020603050405020304" pitchFamily="18" charset="0"/>
              </a:rPr>
              <a:t>P</a:t>
            </a:r>
            <a:r>
              <a:rPr lang="en-US" sz="2801" b="1" dirty="0">
                <a:latin typeface="Times New Roman" panose="02020603050405020304" pitchFamily="18" charset="0"/>
                <a:cs typeface="Times New Roman" panose="02020603050405020304" pitchFamily="18" charset="0"/>
              </a:rPr>
              <a:t>ATENT</a:t>
            </a:r>
            <a:r>
              <a:rPr lang="en-US" sz="3600" b="1" dirty="0">
                <a:latin typeface="Times New Roman" panose="02020603050405020304" pitchFamily="18" charset="0"/>
                <a:cs typeface="Times New Roman" panose="02020603050405020304" pitchFamily="18" charset="0"/>
              </a:rPr>
              <a:t> Summary </a:t>
            </a:r>
          </a:p>
          <a:p>
            <a:r>
              <a:rPr lang="en-US" sz="3400" dirty="0">
                <a:latin typeface="Times New Roman" panose="02020603050405020304" pitchFamily="18" charset="0"/>
                <a:cs typeface="Times New Roman" panose="02020603050405020304" pitchFamily="18" charset="0"/>
              </a:rPr>
              <a:t>A shoelace cover incorporating an interchangeable fashion panel for covering the shoelaces of a gym shoe. The shoelace cover is </a:t>
            </a:r>
            <a:r>
              <a:rPr lang="en-US" sz="3400" u="sng" dirty="0">
                <a:latin typeface="Times New Roman" panose="02020603050405020304" pitchFamily="18" charset="0"/>
                <a:cs typeface="Times New Roman" panose="02020603050405020304" pitchFamily="18" charset="0"/>
              </a:rPr>
              <a:t>secured to the shoe</a:t>
            </a:r>
            <a:r>
              <a:rPr lang="en-US" sz="3400" dirty="0">
                <a:latin typeface="Times New Roman" panose="02020603050405020304" pitchFamily="18" charset="0"/>
                <a:cs typeface="Times New Roman" panose="02020603050405020304" pitchFamily="18" charset="0"/>
              </a:rPr>
              <a:t> by a number of straps </a:t>
            </a:r>
            <a:r>
              <a:rPr lang="en-US" sz="3400" u="sng" dirty="0">
                <a:latin typeface="Times New Roman" panose="02020603050405020304" pitchFamily="18" charset="0"/>
                <a:cs typeface="Times New Roman" panose="02020603050405020304" pitchFamily="18" charset="0"/>
              </a:rPr>
              <a:t>threaded through</a:t>
            </a:r>
            <a:r>
              <a:rPr lang="en-US" sz="3400" dirty="0">
                <a:latin typeface="Times New Roman" panose="02020603050405020304" pitchFamily="18" charset="0"/>
                <a:cs typeface="Times New Roman" panose="02020603050405020304" pitchFamily="18" charset="0"/>
              </a:rPr>
              <a:t> slots in the shoelace cover. These straps secured to each side of the gym shoe include </a:t>
            </a:r>
            <a:r>
              <a:rPr lang="en-US" sz="3400" u="sng" dirty="0">
                <a:latin typeface="Times New Roman" panose="02020603050405020304" pitchFamily="18" charset="0"/>
                <a:cs typeface="Times New Roman" panose="02020603050405020304" pitchFamily="18" charset="0"/>
              </a:rPr>
              <a:t>a loop</a:t>
            </a:r>
            <a:r>
              <a:rPr lang="en-US" sz="3400" dirty="0">
                <a:latin typeface="Times New Roman" panose="02020603050405020304" pitchFamily="18" charset="0"/>
                <a:cs typeface="Times New Roman" panose="02020603050405020304" pitchFamily="18" charset="0"/>
              </a:rPr>
              <a:t> and </a:t>
            </a:r>
            <a:r>
              <a:rPr lang="en-US" sz="3400" u="sng" dirty="0">
                <a:latin typeface="Times New Roman" panose="02020603050405020304" pitchFamily="18" charset="0"/>
                <a:cs typeface="Times New Roman" panose="02020603050405020304" pitchFamily="18" charset="0"/>
              </a:rPr>
              <a:t>hook material</a:t>
            </a:r>
            <a:r>
              <a:rPr lang="en-US" sz="3400" dirty="0">
                <a:latin typeface="Times New Roman" panose="02020603050405020304" pitchFamily="18" charset="0"/>
                <a:cs typeface="Times New Roman" panose="02020603050405020304" pitchFamily="18" charset="0"/>
              </a:rPr>
              <a:t> such that the straps can be disengaged and the shoelace cover can be drawn back to expose the shoelaces. . .</a:t>
            </a:r>
          </a:p>
        </p:txBody>
      </p:sp>
      <p:sp>
        <p:nvSpPr>
          <p:cNvPr id="198" name="Right Arrow 197">
            <a:extLst>
              <a:ext uri="{FF2B5EF4-FFF2-40B4-BE49-F238E27FC236}">
                <a16:creationId xmlns:a16="http://schemas.microsoft.com/office/drawing/2014/main" xmlns="" id="{C799DC84-5F54-6A46-9256-FDB152C6737C}"/>
              </a:ext>
            </a:extLst>
          </p:cNvPr>
          <p:cNvSpPr/>
          <p:nvPr/>
        </p:nvSpPr>
        <p:spPr>
          <a:xfrm>
            <a:off x="32294906" y="16444978"/>
            <a:ext cx="616274" cy="554202"/>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cxnSp>
        <p:nvCxnSpPr>
          <p:cNvPr id="199" name="Straight Connector 198">
            <a:extLst>
              <a:ext uri="{FF2B5EF4-FFF2-40B4-BE49-F238E27FC236}">
                <a16:creationId xmlns:a16="http://schemas.microsoft.com/office/drawing/2014/main" xmlns="" id="{D513139F-D9AF-6145-A8A4-577CDCCA1185}"/>
              </a:ext>
            </a:extLst>
          </p:cNvPr>
          <p:cNvCxnSpPr>
            <a:cxnSpLocks/>
          </p:cNvCxnSpPr>
          <p:nvPr/>
        </p:nvCxnSpPr>
        <p:spPr>
          <a:xfrm>
            <a:off x="28466425" y="7789037"/>
            <a:ext cx="2463268"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xmlns="" id="{5D8B5846-B79F-D347-82C2-880AD02A7118}"/>
              </a:ext>
            </a:extLst>
          </p:cNvPr>
          <p:cNvSpPr txBox="1"/>
          <p:nvPr/>
        </p:nvSpPr>
        <p:spPr>
          <a:xfrm>
            <a:off x="32432365" y="5299034"/>
            <a:ext cx="9649494" cy="2616101"/>
          </a:xfrm>
          <a:prstGeom prst="rect">
            <a:avLst/>
          </a:prstGeom>
          <a:noFill/>
        </p:spPr>
        <p:txBody>
          <a:bodyPr wrap="square" rtlCol="0">
            <a:spAutoFit/>
          </a:bodyPr>
          <a:lstStyle/>
          <a:p>
            <a:pPr algn="ctr"/>
            <a:r>
              <a:rPr lang="en-US" sz="4000" b="1" dirty="0">
                <a:solidFill>
                  <a:schemeClr val="accent2">
                    <a:lumMod val="75000"/>
                  </a:schemeClr>
                </a:solidFill>
                <a:latin typeface="Times New Roman" panose="02020603050405020304" pitchFamily="18" charset="0"/>
                <a:cs typeface="Times New Roman" panose="02020603050405020304" pitchFamily="18" charset="0"/>
              </a:rPr>
              <a:t>Extractive fragments from input are </a:t>
            </a:r>
            <a:r>
              <a:rPr lang="en-US" sz="4000" b="1" u="sng" dirty="0">
                <a:solidFill>
                  <a:schemeClr val="accent2">
                    <a:lumMod val="75000"/>
                  </a:schemeClr>
                </a:solidFill>
                <a:latin typeface="Times New Roman" panose="02020603050405020304" pitchFamily="18" charset="0"/>
                <a:cs typeface="Times New Roman" panose="02020603050405020304" pitchFamily="18" charset="0"/>
              </a:rPr>
              <a:t>underlined</a:t>
            </a:r>
            <a:r>
              <a:rPr lang="en-US" sz="4000" b="1" dirty="0">
                <a:solidFill>
                  <a:schemeClr val="accent2">
                    <a:lumMod val="75000"/>
                  </a:schemeClr>
                </a:solidFill>
                <a:latin typeface="Times New Roman" panose="02020603050405020304" pitchFamily="18" charset="0"/>
                <a:cs typeface="Times New Roman" panose="02020603050405020304" pitchFamily="18" charset="0"/>
              </a:rPr>
              <a:t>. Repeated entities indicating discourse structure are highlighted in respective colors.</a:t>
            </a:r>
          </a:p>
        </p:txBody>
      </p:sp>
      <p:sp>
        <p:nvSpPr>
          <p:cNvPr id="201" name="TextBox 200">
            <a:extLst>
              <a:ext uri="{FF2B5EF4-FFF2-40B4-BE49-F238E27FC236}">
                <a16:creationId xmlns:a16="http://schemas.microsoft.com/office/drawing/2014/main" xmlns="" id="{6347995A-0731-A447-8F68-F0A2E6A33EC8}"/>
              </a:ext>
            </a:extLst>
          </p:cNvPr>
          <p:cNvSpPr txBox="1"/>
          <p:nvPr/>
        </p:nvSpPr>
        <p:spPr>
          <a:xfrm>
            <a:off x="32586767" y="18475903"/>
            <a:ext cx="10231453" cy="1877437"/>
          </a:xfrm>
          <a:prstGeom prst="rect">
            <a:avLst/>
          </a:prstGeom>
          <a:noFill/>
        </p:spPr>
        <p:txBody>
          <a:bodyPr wrap="square" rtlCol="0">
            <a:spAutoFit/>
          </a:bodyPr>
          <a:lstStyle>
            <a:defPPr>
              <a:defRPr kern="1200" smtId="4294967295"/>
            </a:defPPr>
          </a:lstStyle>
          <a:p>
            <a:r>
              <a:rPr lang="en-US" sz="4000" b="1" dirty="0">
                <a:solidFill>
                  <a:schemeClr val="accent2">
                    <a:lumMod val="75000"/>
                  </a:schemeClr>
                </a:solidFill>
                <a:latin typeface="Times New Roman" panose="02020603050405020304" pitchFamily="18" charset="0"/>
                <a:cs typeface="Times New Roman" panose="02020603050405020304" pitchFamily="18" charset="0"/>
              </a:rPr>
              <a:t>Benchmarking B</a:t>
            </a:r>
            <a:r>
              <a:rPr lang="en-US" sz="3200" b="1" dirty="0">
                <a:solidFill>
                  <a:schemeClr val="accent2">
                    <a:lumMod val="75000"/>
                  </a:schemeClr>
                </a:solidFill>
                <a:latin typeface="Times New Roman" panose="02020603050405020304" pitchFamily="18" charset="0"/>
                <a:cs typeface="Times New Roman" panose="02020603050405020304" pitchFamily="18" charset="0"/>
              </a:rPr>
              <a:t>IG</a:t>
            </a:r>
            <a:r>
              <a:rPr lang="en-US" sz="4000" b="1" dirty="0">
                <a:solidFill>
                  <a:schemeClr val="accent2">
                    <a:lumMod val="75000"/>
                  </a:schemeClr>
                </a:solidFill>
                <a:latin typeface="Times New Roman" panose="02020603050405020304" pitchFamily="18" charset="0"/>
                <a:cs typeface="Times New Roman" panose="02020603050405020304" pitchFamily="18" charset="0"/>
              </a:rPr>
              <a:t>P</a:t>
            </a:r>
            <a:r>
              <a:rPr lang="en-US" sz="3200" b="1" dirty="0">
                <a:solidFill>
                  <a:schemeClr val="accent2">
                    <a:lumMod val="75000"/>
                  </a:schemeClr>
                </a:solidFill>
                <a:latin typeface="Times New Roman" panose="02020603050405020304" pitchFamily="18" charset="0"/>
                <a:cs typeface="Times New Roman" panose="02020603050405020304" pitchFamily="18" charset="0"/>
              </a:rPr>
              <a:t>ATENT</a:t>
            </a:r>
            <a:r>
              <a:rPr lang="en-US" sz="4000" b="1" dirty="0">
                <a:solidFill>
                  <a:schemeClr val="accent2">
                    <a:lumMod val="75000"/>
                  </a:schemeClr>
                </a:solidFill>
                <a:latin typeface="Times New Roman" panose="02020603050405020304" pitchFamily="18" charset="0"/>
                <a:cs typeface="Times New Roman" panose="02020603050405020304" pitchFamily="18" charset="0"/>
              </a:rPr>
              <a:t> with baselines and popular summarization models</a:t>
            </a:r>
          </a:p>
          <a:p>
            <a:endParaRPr lang="en-US" sz="3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02" name="TextBox 201">
            <a:extLst>
              <a:ext uri="{FF2B5EF4-FFF2-40B4-BE49-F238E27FC236}">
                <a16:creationId xmlns:a16="http://schemas.microsoft.com/office/drawing/2014/main" xmlns="" id="{D9A2AF2D-4512-7F47-8175-4B93F7A5FEAF}"/>
              </a:ext>
            </a:extLst>
          </p:cNvPr>
          <p:cNvSpPr txBox="1"/>
          <p:nvPr/>
        </p:nvSpPr>
        <p:spPr>
          <a:xfrm>
            <a:off x="33293380" y="16515770"/>
            <a:ext cx="9137470" cy="1846659"/>
          </a:xfrm>
          <a:prstGeom prst="rect">
            <a:avLst/>
          </a:prstGeom>
          <a:solidFill>
            <a:schemeClr val="bg1"/>
          </a:solidFill>
        </p:spPr>
        <p:txBody>
          <a:bodyPr wrap="square" rtlCol="0">
            <a:spAutoFit/>
          </a:bodyPr>
          <a:lstStyle/>
          <a:p>
            <a:r>
              <a:rPr lang="en-US" sz="3800" b="1" dirty="0">
                <a:solidFill>
                  <a:schemeClr val="tx2">
                    <a:lumMod val="75000"/>
                  </a:schemeClr>
                </a:solidFill>
                <a:latin typeface="Times New Roman" panose="02020603050405020304" pitchFamily="18" charset="0"/>
                <a:cs typeface="Times New Roman" panose="02020603050405020304" pitchFamily="18" charset="0"/>
              </a:rPr>
              <a:t>B</a:t>
            </a:r>
            <a:r>
              <a:rPr lang="en-US" sz="3200" b="1" dirty="0">
                <a:solidFill>
                  <a:schemeClr val="tx2">
                    <a:lumMod val="75000"/>
                  </a:schemeClr>
                </a:solidFill>
                <a:latin typeface="Times New Roman" panose="02020603050405020304" pitchFamily="18" charset="0"/>
                <a:cs typeface="Times New Roman" panose="02020603050405020304" pitchFamily="18" charset="0"/>
              </a:rPr>
              <a:t>IG</a:t>
            </a:r>
            <a:r>
              <a:rPr lang="en-US" sz="3800" b="1" dirty="0">
                <a:solidFill>
                  <a:schemeClr val="tx2">
                    <a:lumMod val="75000"/>
                  </a:schemeClr>
                </a:solidFill>
                <a:latin typeface="Times New Roman" panose="02020603050405020304" pitchFamily="18" charset="0"/>
                <a:cs typeface="Times New Roman" panose="02020603050405020304" pitchFamily="18" charset="0"/>
              </a:rPr>
              <a:t>P</a:t>
            </a:r>
            <a:r>
              <a:rPr lang="en-US" sz="3200" b="1" dirty="0">
                <a:solidFill>
                  <a:schemeClr val="tx2">
                    <a:lumMod val="75000"/>
                  </a:schemeClr>
                </a:solidFill>
                <a:latin typeface="Times New Roman" panose="02020603050405020304" pitchFamily="18" charset="0"/>
                <a:cs typeface="Times New Roman" panose="02020603050405020304" pitchFamily="18" charset="0"/>
              </a:rPr>
              <a:t>ATENT </a:t>
            </a:r>
            <a:r>
              <a:rPr lang="en-US" sz="3800" b="1" dirty="0">
                <a:solidFill>
                  <a:schemeClr val="tx2">
                    <a:lumMod val="75000"/>
                  </a:schemeClr>
                </a:solidFill>
                <a:latin typeface="Times New Roman" panose="02020603050405020304" pitchFamily="18" charset="0"/>
                <a:cs typeface="Times New Roman" panose="02020603050405020304" pitchFamily="18" charset="0"/>
              </a:rPr>
              <a:t>has richer discourse structure with entities recurring in multiple subsequent sentences.</a:t>
            </a:r>
          </a:p>
        </p:txBody>
      </p:sp>
      <p:sp>
        <p:nvSpPr>
          <p:cNvPr id="203" name="Right Arrow 202">
            <a:extLst>
              <a:ext uri="{FF2B5EF4-FFF2-40B4-BE49-F238E27FC236}">
                <a16:creationId xmlns:a16="http://schemas.microsoft.com/office/drawing/2014/main" xmlns="" id="{B087D412-C687-284A-862B-8E57FDA58883}"/>
              </a:ext>
            </a:extLst>
          </p:cNvPr>
          <p:cNvSpPr/>
          <p:nvPr/>
        </p:nvSpPr>
        <p:spPr>
          <a:xfrm>
            <a:off x="32997146" y="20189250"/>
            <a:ext cx="616274" cy="554202"/>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04" name="Right Arrow 203">
            <a:extLst>
              <a:ext uri="{FF2B5EF4-FFF2-40B4-BE49-F238E27FC236}">
                <a16:creationId xmlns:a16="http://schemas.microsoft.com/office/drawing/2014/main" xmlns="" id="{9718C9B0-7617-1E46-B94B-965397D64B44}"/>
              </a:ext>
            </a:extLst>
          </p:cNvPr>
          <p:cNvSpPr/>
          <p:nvPr/>
        </p:nvSpPr>
        <p:spPr>
          <a:xfrm>
            <a:off x="33002677" y="21496064"/>
            <a:ext cx="616274" cy="554202"/>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05" name="Rectangle 204">
            <a:extLst>
              <a:ext uri="{FF2B5EF4-FFF2-40B4-BE49-F238E27FC236}">
                <a16:creationId xmlns:a16="http://schemas.microsoft.com/office/drawing/2014/main" xmlns="" id="{5E6220B5-D002-F443-B641-44D57B97C181}"/>
              </a:ext>
            </a:extLst>
          </p:cNvPr>
          <p:cNvSpPr/>
          <p:nvPr/>
        </p:nvSpPr>
        <p:spPr>
          <a:xfrm>
            <a:off x="36213744" y="13005270"/>
            <a:ext cx="1659290" cy="3577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xmlns="" id="{4D854A83-337F-A04D-98BE-B98E8D56C539}"/>
              </a:ext>
            </a:extLst>
          </p:cNvPr>
          <p:cNvSpPr/>
          <p:nvPr/>
        </p:nvSpPr>
        <p:spPr>
          <a:xfrm>
            <a:off x="32671176" y="12470973"/>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Rectangle 206">
            <a:extLst>
              <a:ext uri="{FF2B5EF4-FFF2-40B4-BE49-F238E27FC236}">
                <a16:creationId xmlns:a16="http://schemas.microsoft.com/office/drawing/2014/main" xmlns="" id="{D3C04972-B6B2-6842-ACDC-4525A20B1622}"/>
              </a:ext>
            </a:extLst>
          </p:cNvPr>
          <p:cNvSpPr/>
          <p:nvPr/>
        </p:nvSpPr>
        <p:spPr>
          <a:xfrm>
            <a:off x="32429205" y="16093895"/>
            <a:ext cx="1659290" cy="3577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xmlns="" id="{E329BC4A-DD28-5A4F-8F50-FE0C350D04C2}"/>
              </a:ext>
            </a:extLst>
          </p:cNvPr>
          <p:cNvSpPr/>
          <p:nvPr/>
        </p:nvSpPr>
        <p:spPr>
          <a:xfrm>
            <a:off x="32300997" y="13536219"/>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Rectangle 208">
            <a:extLst>
              <a:ext uri="{FF2B5EF4-FFF2-40B4-BE49-F238E27FC236}">
                <a16:creationId xmlns:a16="http://schemas.microsoft.com/office/drawing/2014/main" xmlns="" id="{D44E7414-51FD-D043-819D-4F671C06AFC3}"/>
              </a:ext>
            </a:extLst>
          </p:cNvPr>
          <p:cNvSpPr/>
          <p:nvPr/>
        </p:nvSpPr>
        <p:spPr>
          <a:xfrm>
            <a:off x="37315530" y="14034725"/>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Rectangle 209">
            <a:extLst>
              <a:ext uri="{FF2B5EF4-FFF2-40B4-BE49-F238E27FC236}">
                <a16:creationId xmlns:a16="http://schemas.microsoft.com/office/drawing/2014/main" xmlns="" id="{286E9E5C-2D72-C04D-A422-C17836619F9F}"/>
              </a:ext>
            </a:extLst>
          </p:cNvPr>
          <p:cNvSpPr/>
          <p:nvPr/>
        </p:nvSpPr>
        <p:spPr>
          <a:xfrm>
            <a:off x="32944821" y="15575140"/>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Rectangle 210">
            <a:extLst>
              <a:ext uri="{FF2B5EF4-FFF2-40B4-BE49-F238E27FC236}">
                <a16:creationId xmlns:a16="http://schemas.microsoft.com/office/drawing/2014/main" xmlns="" id="{6096BCC5-64FA-B842-9F3B-A9F2B9868940}"/>
              </a:ext>
            </a:extLst>
          </p:cNvPr>
          <p:cNvSpPr/>
          <p:nvPr/>
        </p:nvSpPr>
        <p:spPr>
          <a:xfrm>
            <a:off x="38711128" y="12981765"/>
            <a:ext cx="1737361" cy="4588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xmlns="" id="{4F0CC177-8FDD-AE43-9AE9-412153BEF7F0}"/>
              </a:ext>
            </a:extLst>
          </p:cNvPr>
          <p:cNvSpPr/>
          <p:nvPr/>
        </p:nvSpPr>
        <p:spPr>
          <a:xfrm>
            <a:off x="41516450" y="13570092"/>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xmlns="" id="{7B2C11F5-6084-864A-8671-27063FB124C0}"/>
              </a:ext>
            </a:extLst>
          </p:cNvPr>
          <p:cNvSpPr/>
          <p:nvPr/>
        </p:nvSpPr>
        <p:spPr>
          <a:xfrm>
            <a:off x="41215452" y="14081599"/>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xmlns="" id="{82931EBF-B97F-BF4B-B4EB-E930310CFAE2}"/>
              </a:ext>
            </a:extLst>
          </p:cNvPr>
          <p:cNvSpPr/>
          <p:nvPr/>
        </p:nvSpPr>
        <p:spPr>
          <a:xfrm>
            <a:off x="37083598" y="15123358"/>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xmlns="" id="{8055BEF4-9849-4E41-B5AF-F0C5FED5BA67}"/>
              </a:ext>
            </a:extLst>
          </p:cNvPr>
          <p:cNvSpPr/>
          <p:nvPr/>
        </p:nvSpPr>
        <p:spPr>
          <a:xfrm>
            <a:off x="32926892" y="8522762"/>
            <a:ext cx="1645920" cy="457200"/>
          </a:xfrm>
          <a:prstGeom prst="rect">
            <a:avLst/>
          </a:prstGeom>
          <a:solidFill>
            <a:srgbClr val="F8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xmlns="" id="{6B252E0B-EEE4-C342-884D-E897EAEB7123}"/>
              </a:ext>
            </a:extLst>
          </p:cNvPr>
          <p:cNvSpPr/>
          <p:nvPr/>
        </p:nvSpPr>
        <p:spPr>
          <a:xfrm>
            <a:off x="37933888" y="9571568"/>
            <a:ext cx="1645920" cy="457200"/>
          </a:xfrm>
          <a:prstGeom prst="rect">
            <a:avLst/>
          </a:prstGeom>
          <a:solidFill>
            <a:srgbClr val="F8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xmlns="" id="{47CB11E4-E0E4-9746-B0D6-674D438317FD}"/>
              </a:ext>
            </a:extLst>
          </p:cNvPr>
          <p:cNvSpPr/>
          <p:nvPr/>
        </p:nvSpPr>
        <p:spPr>
          <a:xfrm>
            <a:off x="35372855" y="10087830"/>
            <a:ext cx="1645920" cy="457200"/>
          </a:xfrm>
          <a:prstGeom prst="rect">
            <a:avLst/>
          </a:prstGeom>
          <a:solidFill>
            <a:srgbClr val="F8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xmlns="" id="{6CF6179C-ABFD-4D4B-9F5B-88A02E3FD454}"/>
              </a:ext>
            </a:extLst>
          </p:cNvPr>
          <p:cNvSpPr/>
          <p:nvPr/>
        </p:nvSpPr>
        <p:spPr>
          <a:xfrm>
            <a:off x="36977471" y="14543832"/>
            <a:ext cx="1737361" cy="4588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Box 218">
            <a:extLst>
              <a:ext uri="{FF2B5EF4-FFF2-40B4-BE49-F238E27FC236}">
                <a16:creationId xmlns:a16="http://schemas.microsoft.com/office/drawing/2014/main" xmlns="" id="{28EE1405-50D9-F34C-B322-E4AAE5944630}"/>
              </a:ext>
            </a:extLst>
          </p:cNvPr>
          <p:cNvSpPr txBox="1"/>
          <p:nvPr/>
        </p:nvSpPr>
        <p:spPr>
          <a:xfrm>
            <a:off x="32218706" y="7816969"/>
            <a:ext cx="10495262" cy="8802410"/>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Sample CNN/Daily Mail News Summary </a:t>
            </a:r>
          </a:p>
          <a:p>
            <a:r>
              <a:rPr lang="en-US" sz="3400" dirty="0">
                <a:latin typeface="Times New Roman" panose="02020603050405020304" pitchFamily="18" charset="0"/>
                <a:cs typeface="Times New Roman" panose="02020603050405020304" pitchFamily="18" charset="0"/>
              </a:rPr>
              <a:t>An </a:t>
            </a:r>
            <a:r>
              <a:rPr lang="en-US" sz="3400" i="1" dirty="0">
                <a:latin typeface="Times New Roman" panose="02020603050405020304" pitchFamily="18" charset="0"/>
                <a:cs typeface="Times New Roman" panose="02020603050405020304" pitchFamily="18" charset="0"/>
              </a:rPr>
              <a:t>explosion</a:t>
            </a:r>
            <a:r>
              <a:rPr lang="en-US" sz="3400" dirty="0">
                <a:latin typeface="Times New Roman" panose="02020603050405020304" pitchFamily="18" charset="0"/>
                <a:cs typeface="Times New Roman" panose="02020603050405020304" pitchFamily="18" charset="0"/>
              </a:rPr>
              <a:t> rocks a </a:t>
            </a:r>
            <a:r>
              <a:rPr lang="en-US" sz="3400" u="sng" dirty="0">
                <a:latin typeface="Times New Roman" panose="02020603050405020304" pitchFamily="18" charset="0"/>
                <a:cs typeface="Times New Roman" panose="02020603050405020304" pitchFamily="18" charset="0"/>
              </a:rPr>
              <a:t>chemical plant in China’s southeastern Fujian province</a:t>
            </a:r>
            <a:r>
              <a:rPr lang="en-US" sz="3400" dirty="0">
                <a:latin typeface="Times New Roman" panose="02020603050405020304" pitchFamily="18" charset="0"/>
                <a:cs typeface="Times New Roman" panose="02020603050405020304" pitchFamily="18" charset="0"/>
              </a:rPr>
              <a:t> for the second time in two years. Six were injured after the explosion and are being hospitalized. The explosion was triggered by </a:t>
            </a:r>
            <a:r>
              <a:rPr lang="en-US" sz="3400" u="sng" dirty="0">
                <a:latin typeface="Times New Roman" panose="02020603050405020304" pitchFamily="18" charset="0"/>
                <a:cs typeface="Times New Roman" panose="02020603050405020304" pitchFamily="18" charset="0"/>
              </a:rPr>
              <a:t>an oil leak</a:t>
            </a:r>
            <a:r>
              <a:rPr lang="en-US" sz="3400" dirty="0">
                <a:latin typeface="Times New Roman" panose="02020603050405020304" pitchFamily="18" charset="0"/>
                <a:cs typeface="Times New Roman" panose="02020603050405020304" pitchFamily="18" charset="0"/>
              </a:rPr>
              <a:t>, though </a:t>
            </a:r>
            <a:r>
              <a:rPr lang="en-US" sz="3400" u="sng" dirty="0">
                <a:latin typeface="Times New Roman" panose="02020603050405020304" pitchFamily="18" charset="0"/>
                <a:cs typeface="Times New Roman" panose="02020603050405020304" pitchFamily="18" charset="0"/>
              </a:rPr>
              <a:t>local media has not reported any toxic chemical spills</a:t>
            </a:r>
            <a:r>
              <a:rPr lang="en-US" sz="3400" dirty="0">
                <a:latin typeface="Times New Roman" panose="02020603050405020304" pitchFamily="18" charset="0"/>
                <a:cs typeface="Times New Roman" panose="02020603050405020304" pitchFamily="18" charset="0"/>
              </a:rPr>
              <a:t>. </a:t>
            </a:r>
          </a:p>
          <a:p>
            <a:endParaRPr lang="en-US" sz="1800"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Sample B</a:t>
            </a:r>
            <a:r>
              <a:rPr lang="en-US" sz="2801" b="1" dirty="0">
                <a:latin typeface="Times New Roman" panose="02020603050405020304" pitchFamily="18" charset="0"/>
                <a:cs typeface="Times New Roman" panose="02020603050405020304" pitchFamily="18" charset="0"/>
              </a:rPr>
              <a:t>IG</a:t>
            </a:r>
            <a:r>
              <a:rPr lang="en-US" sz="3600" b="1" dirty="0">
                <a:latin typeface="Times New Roman" panose="02020603050405020304" pitchFamily="18" charset="0"/>
                <a:cs typeface="Times New Roman" panose="02020603050405020304" pitchFamily="18" charset="0"/>
              </a:rPr>
              <a:t>P</a:t>
            </a:r>
            <a:r>
              <a:rPr lang="en-US" sz="2801" b="1" dirty="0">
                <a:latin typeface="Times New Roman" panose="02020603050405020304" pitchFamily="18" charset="0"/>
                <a:cs typeface="Times New Roman" panose="02020603050405020304" pitchFamily="18" charset="0"/>
              </a:rPr>
              <a:t>ATENT</a:t>
            </a:r>
            <a:r>
              <a:rPr lang="en-US" sz="3600" b="1" dirty="0">
                <a:latin typeface="Times New Roman" panose="02020603050405020304" pitchFamily="18" charset="0"/>
                <a:cs typeface="Times New Roman" panose="02020603050405020304" pitchFamily="18" charset="0"/>
              </a:rPr>
              <a:t> Summary </a:t>
            </a:r>
          </a:p>
          <a:p>
            <a:r>
              <a:rPr lang="en-US" sz="3400" dirty="0">
                <a:latin typeface="Times New Roman" panose="02020603050405020304" pitchFamily="18" charset="0"/>
                <a:cs typeface="Times New Roman" panose="02020603050405020304" pitchFamily="18" charset="0"/>
              </a:rPr>
              <a:t>A shoelace cover incorporating an interchangeable fashion panel for covering the shoelaces of a gym shoe. The shoelace cover is </a:t>
            </a:r>
            <a:r>
              <a:rPr lang="en-US" sz="3400" u="sng" dirty="0">
                <a:latin typeface="Times New Roman" panose="02020603050405020304" pitchFamily="18" charset="0"/>
                <a:cs typeface="Times New Roman" panose="02020603050405020304" pitchFamily="18" charset="0"/>
              </a:rPr>
              <a:t>secured to the shoe</a:t>
            </a:r>
            <a:r>
              <a:rPr lang="en-US" sz="3400" dirty="0">
                <a:latin typeface="Times New Roman" panose="02020603050405020304" pitchFamily="18" charset="0"/>
                <a:cs typeface="Times New Roman" panose="02020603050405020304" pitchFamily="18" charset="0"/>
              </a:rPr>
              <a:t> by a number of straps </a:t>
            </a:r>
            <a:r>
              <a:rPr lang="en-US" sz="3400" u="sng" dirty="0">
                <a:latin typeface="Times New Roman" panose="02020603050405020304" pitchFamily="18" charset="0"/>
                <a:cs typeface="Times New Roman" panose="02020603050405020304" pitchFamily="18" charset="0"/>
              </a:rPr>
              <a:t>threaded through</a:t>
            </a:r>
            <a:r>
              <a:rPr lang="en-US" sz="3400" dirty="0">
                <a:latin typeface="Times New Roman" panose="02020603050405020304" pitchFamily="18" charset="0"/>
                <a:cs typeface="Times New Roman" panose="02020603050405020304" pitchFamily="18" charset="0"/>
              </a:rPr>
              <a:t> slots in the shoelace cover. These straps secured to each side of the gym shoe include </a:t>
            </a:r>
            <a:r>
              <a:rPr lang="en-US" sz="3400" u="sng" dirty="0">
                <a:latin typeface="Times New Roman" panose="02020603050405020304" pitchFamily="18" charset="0"/>
                <a:cs typeface="Times New Roman" panose="02020603050405020304" pitchFamily="18" charset="0"/>
              </a:rPr>
              <a:t>a loop</a:t>
            </a:r>
            <a:r>
              <a:rPr lang="en-US" sz="3400" dirty="0">
                <a:latin typeface="Times New Roman" panose="02020603050405020304" pitchFamily="18" charset="0"/>
                <a:cs typeface="Times New Roman" panose="02020603050405020304" pitchFamily="18" charset="0"/>
              </a:rPr>
              <a:t> and </a:t>
            </a:r>
            <a:r>
              <a:rPr lang="en-US" sz="3400" u="sng" dirty="0">
                <a:latin typeface="Times New Roman" panose="02020603050405020304" pitchFamily="18" charset="0"/>
                <a:cs typeface="Times New Roman" panose="02020603050405020304" pitchFamily="18" charset="0"/>
              </a:rPr>
              <a:t>hook material</a:t>
            </a:r>
            <a:r>
              <a:rPr lang="en-US" sz="3400" dirty="0">
                <a:latin typeface="Times New Roman" panose="02020603050405020304" pitchFamily="18" charset="0"/>
                <a:cs typeface="Times New Roman" panose="02020603050405020304" pitchFamily="18" charset="0"/>
              </a:rPr>
              <a:t> such that the straps can be disengaged and the shoelace cover can be drawn back to expose the shoelaces. . .</a:t>
            </a:r>
          </a:p>
        </p:txBody>
      </p:sp>
      <p:sp>
        <p:nvSpPr>
          <p:cNvPr id="220" name="Right Arrow 219">
            <a:extLst>
              <a:ext uri="{FF2B5EF4-FFF2-40B4-BE49-F238E27FC236}">
                <a16:creationId xmlns:a16="http://schemas.microsoft.com/office/drawing/2014/main" xmlns="" id="{298637CF-DA09-8842-8824-ED0DB9D989B4}"/>
              </a:ext>
            </a:extLst>
          </p:cNvPr>
          <p:cNvSpPr/>
          <p:nvPr/>
        </p:nvSpPr>
        <p:spPr>
          <a:xfrm>
            <a:off x="32447306" y="16597378"/>
            <a:ext cx="616274" cy="554202"/>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cxnSp>
        <p:nvCxnSpPr>
          <p:cNvPr id="221" name="Straight Connector 220">
            <a:extLst>
              <a:ext uri="{FF2B5EF4-FFF2-40B4-BE49-F238E27FC236}">
                <a16:creationId xmlns:a16="http://schemas.microsoft.com/office/drawing/2014/main" xmlns="" id="{80AB277B-B789-9F47-98ED-BA1ACF4C0EA8}"/>
              </a:ext>
            </a:extLst>
          </p:cNvPr>
          <p:cNvCxnSpPr>
            <a:cxnSpLocks/>
          </p:cNvCxnSpPr>
          <p:nvPr/>
        </p:nvCxnSpPr>
        <p:spPr>
          <a:xfrm>
            <a:off x="28618825" y="7941437"/>
            <a:ext cx="2463268"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22" name="Rectangle 221">
            <a:extLst>
              <a:ext uri="{FF2B5EF4-FFF2-40B4-BE49-F238E27FC236}">
                <a16:creationId xmlns:a16="http://schemas.microsoft.com/office/drawing/2014/main" xmlns="" id="{87568E00-F59F-AB49-AE72-2B65C71A9DAE}"/>
              </a:ext>
            </a:extLst>
          </p:cNvPr>
          <p:cNvSpPr/>
          <p:nvPr/>
        </p:nvSpPr>
        <p:spPr>
          <a:xfrm>
            <a:off x="36366144" y="13157670"/>
            <a:ext cx="1659290" cy="3577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xmlns="" id="{64B36531-6207-E742-958E-9DD836B1FE83}"/>
              </a:ext>
            </a:extLst>
          </p:cNvPr>
          <p:cNvSpPr/>
          <p:nvPr/>
        </p:nvSpPr>
        <p:spPr>
          <a:xfrm>
            <a:off x="32823576" y="12623373"/>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Rectangle 223">
            <a:extLst>
              <a:ext uri="{FF2B5EF4-FFF2-40B4-BE49-F238E27FC236}">
                <a16:creationId xmlns:a16="http://schemas.microsoft.com/office/drawing/2014/main" xmlns="" id="{C640578C-E34B-FE4B-811C-7582AE1D80D1}"/>
              </a:ext>
            </a:extLst>
          </p:cNvPr>
          <p:cNvSpPr/>
          <p:nvPr/>
        </p:nvSpPr>
        <p:spPr>
          <a:xfrm>
            <a:off x="32581605" y="16246295"/>
            <a:ext cx="1659290" cy="3577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xmlns="" id="{08CF5A9B-EF0B-DE42-BFB5-426819FAC00C}"/>
              </a:ext>
            </a:extLst>
          </p:cNvPr>
          <p:cNvSpPr/>
          <p:nvPr/>
        </p:nvSpPr>
        <p:spPr>
          <a:xfrm>
            <a:off x="32453397" y="13688619"/>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ectangle 225">
            <a:extLst>
              <a:ext uri="{FF2B5EF4-FFF2-40B4-BE49-F238E27FC236}">
                <a16:creationId xmlns:a16="http://schemas.microsoft.com/office/drawing/2014/main" xmlns="" id="{ABDF55E7-1BEE-8A47-8227-895FE388A8A9}"/>
              </a:ext>
            </a:extLst>
          </p:cNvPr>
          <p:cNvSpPr/>
          <p:nvPr/>
        </p:nvSpPr>
        <p:spPr>
          <a:xfrm>
            <a:off x="37467930" y="14187125"/>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Rectangle 226">
            <a:extLst>
              <a:ext uri="{FF2B5EF4-FFF2-40B4-BE49-F238E27FC236}">
                <a16:creationId xmlns:a16="http://schemas.microsoft.com/office/drawing/2014/main" xmlns="" id="{61C0F55A-2561-C042-975D-EC08EBB458E9}"/>
              </a:ext>
            </a:extLst>
          </p:cNvPr>
          <p:cNvSpPr/>
          <p:nvPr/>
        </p:nvSpPr>
        <p:spPr>
          <a:xfrm>
            <a:off x="33097221" y="15727540"/>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ectangle 227">
            <a:extLst>
              <a:ext uri="{FF2B5EF4-FFF2-40B4-BE49-F238E27FC236}">
                <a16:creationId xmlns:a16="http://schemas.microsoft.com/office/drawing/2014/main" xmlns="" id="{15CD1FE3-A684-1041-8373-F3674D8DC7FD}"/>
              </a:ext>
            </a:extLst>
          </p:cNvPr>
          <p:cNvSpPr/>
          <p:nvPr/>
        </p:nvSpPr>
        <p:spPr>
          <a:xfrm>
            <a:off x="38863528" y="13134165"/>
            <a:ext cx="1737361" cy="4588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xmlns="" id="{1ACE04F5-AB3E-484E-8D84-09BA7A3F9E46}"/>
              </a:ext>
            </a:extLst>
          </p:cNvPr>
          <p:cNvSpPr/>
          <p:nvPr/>
        </p:nvSpPr>
        <p:spPr>
          <a:xfrm>
            <a:off x="41668850" y="13722492"/>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xmlns="" id="{5D41D1B0-791E-D64E-9866-54EA53FC4EB7}"/>
              </a:ext>
            </a:extLst>
          </p:cNvPr>
          <p:cNvSpPr/>
          <p:nvPr/>
        </p:nvSpPr>
        <p:spPr>
          <a:xfrm>
            <a:off x="41367852" y="14233999"/>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xmlns="" id="{D75D7C82-3353-EE42-AF39-6F24D6549C8F}"/>
              </a:ext>
            </a:extLst>
          </p:cNvPr>
          <p:cNvSpPr/>
          <p:nvPr/>
        </p:nvSpPr>
        <p:spPr>
          <a:xfrm>
            <a:off x="37235998" y="15275758"/>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xmlns="" id="{0E52CFB2-98D0-F244-B111-C16C57B189DA}"/>
              </a:ext>
            </a:extLst>
          </p:cNvPr>
          <p:cNvSpPr/>
          <p:nvPr/>
        </p:nvSpPr>
        <p:spPr>
          <a:xfrm>
            <a:off x="33079292" y="8675162"/>
            <a:ext cx="1645920" cy="457200"/>
          </a:xfrm>
          <a:prstGeom prst="rect">
            <a:avLst/>
          </a:prstGeom>
          <a:solidFill>
            <a:srgbClr val="F8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xmlns="" id="{08537063-2A39-B141-B2C4-E189EFDA8236}"/>
              </a:ext>
            </a:extLst>
          </p:cNvPr>
          <p:cNvSpPr/>
          <p:nvPr/>
        </p:nvSpPr>
        <p:spPr>
          <a:xfrm>
            <a:off x="38086288" y="9723968"/>
            <a:ext cx="1645920" cy="457200"/>
          </a:xfrm>
          <a:prstGeom prst="rect">
            <a:avLst/>
          </a:prstGeom>
          <a:solidFill>
            <a:srgbClr val="F8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xmlns="" id="{6BE4E72E-EEA6-2244-9BE7-3FD597D356AD}"/>
              </a:ext>
            </a:extLst>
          </p:cNvPr>
          <p:cNvSpPr/>
          <p:nvPr/>
        </p:nvSpPr>
        <p:spPr>
          <a:xfrm>
            <a:off x="35525255" y="10240230"/>
            <a:ext cx="1645920" cy="457200"/>
          </a:xfrm>
          <a:prstGeom prst="rect">
            <a:avLst/>
          </a:prstGeom>
          <a:solidFill>
            <a:srgbClr val="F8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xmlns="" id="{E1DC6DC1-34BD-C543-B98F-6C8B8F5E54FA}"/>
              </a:ext>
            </a:extLst>
          </p:cNvPr>
          <p:cNvSpPr/>
          <p:nvPr/>
        </p:nvSpPr>
        <p:spPr>
          <a:xfrm>
            <a:off x="37129871" y="14696232"/>
            <a:ext cx="1737361" cy="4588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extBox 235">
            <a:extLst>
              <a:ext uri="{FF2B5EF4-FFF2-40B4-BE49-F238E27FC236}">
                <a16:creationId xmlns:a16="http://schemas.microsoft.com/office/drawing/2014/main" xmlns="" id="{5596A782-E2D3-1042-944E-ADE0157AF11C}"/>
              </a:ext>
            </a:extLst>
          </p:cNvPr>
          <p:cNvSpPr txBox="1"/>
          <p:nvPr/>
        </p:nvSpPr>
        <p:spPr>
          <a:xfrm>
            <a:off x="32371106" y="7969369"/>
            <a:ext cx="10495262" cy="8802410"/>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Sample CNN/Daily Mail News Summary </a:t>
            </a:r>
          </a:p>
          <a:p>
            <a:r>
              <a:rPr lang="en-US" sz="3400" dirty="0">
                <a:latin typeface="Times New Roman" panose="02020603050405020304" pitchFamily="18" charset="0"/>
                <a:cs typeface="Times New Roman" panose="02020603050405020304" pitchFamily="18" charset="0"/>
              </a:rPr>
              <a:t>An </a:t>
            </a:r>
            <a:r>
              <a:rPr lang="en-US" sz="3400" i="1" dirty="0">
                <a:latin typeface="Times New Roman" panose="02020603050405020304" pitchFamily="18" charset="0"/>
                <a:cs typeface="Times New Roman" panose="02020603050405020304" pitchFamily="18" charset="0"/>
              </a:rPr>
              <a:t>explosion</a:t>
            </a:r>
            <a:r>
              <a:rPr lang="en-US" sz="3400" dirty="0">
                <a:latin typeface="Times New Roman" panose="02020603050405020304" pitchFamily="18" charset="0"/>
                <a:cs typeface="Times New Roman" panose="02020603050405020304" pitchFamily="18" charset="0"/>
              </a:rPr>
              <a:t> rocks a </a:t>
            </a:r>
            <a:r>
              <a:rPr lang="en-US" sz="3400" u="sng" dirty="0">
                <a:latin typeface="Times New Roman" panose="02020603050405020304" pitchFamily="18" charset="0"/>
                <a:cs typeface="Times New Roman" panose="02020603050405020304" pitchFamily="18" charset="0"/>
              </a:rPr>
              <a:t>chemical plant in China’s southeastern Fujian province</a:t>
            </a:r>
            <a:r>
              <a:rPr lang="en-US" sz="3400" dirty="0">
                <a:latin typeface="Times New Roman" panose="02020603050405020304" pitchFamily="18" charset="0"/>
                <a:cs typeface="Times New Roman" panose="02020603050405020304" pitchFamily="18" charset="0"/>
              </a:rPr>
              <a:t> for the second time in two years. Six were injured after the explosion and are being hospitalized. The explosion was triggered by </a:t>
            </a:r>
            <a:r>
              <a:rPr lang="en-US" sz="3400" u="sng" dirty="0">
                <a:latin typeface="Times New Roman" panose="02020603050405020304" pitchFamily="18" charset="0"/>
                <a:cs typeface="Times New Roman" panose="02020603050405020304" pitchFamily="18" charset="0"/>
              </a:rPr>
              <a:t>an oil leak</a:t>
            </a:r>
            <a:r>
              <a:rPr lang="en-US" sz="3400" dirty="0">
                <a:latin typeface="Times New Roman" panose="02020603050405020304" pitchFamily="18" charset="0"/>
                <a:cs typeface="Times New Roman" panose="02020603050405020304" pitchFamily="18" charset="0"/>
              </a:rPr>
              <a:t>, though </a:t>
            </a:r>
            <a:r>
              <a:rPr lang="en-US" sz="3400" u="sng" dirty="0">
                <a:latin typeface="Times New Roman" panose="02020603050405020304" pitchFamily="18" charset="0"/>
                <a:cs typeface="Times New Roman" panose="02020603050405020304" pitchFamily="18" charset="0"/>
              </a:rPr>
              <a:t>local media has not reported any toxic chemical spills</a:t>
            </a:r>
            <a:r>
              <a:rPr lang="en-US" sz="3400" dirty="0">
                <a:latin typeface="Times New Roman" panose="02020603050405020304" pitchFamily="18" charset="0"/>
                <a:cs typeface="Times New Roman" panose="02020603050405020304" pitchFamily="18" charset="0"/>
              </a:rPr>
              <a:t>. </a:t>
            </a:r>
          </a:p>
          <a:p>
            <a:endParaRPr lang="en-US" sz="1800"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Sample B</a:t>
            </a:r>
            <a:r>
              <a:rPr lang="en-US" sz="2801" b="1" dirty="0">
                <a:latin typeface="Times New Roman" panose="02020603050405020304" pitchFamily="18" charset="0"/>
                <a:cs typeface="Times New Roman" panose="02020603050405020304" pitchFamily="18" charset="0"/>
              </a:rPr>
              <a:t>IG</a:t>
            </a:r>
            <a:r>
              <a:rPr lang="en-US" sz="3600" b="1" dirty="0">
                <a:latin typeface="Times New Roman" panose="02020603050405020304" pitchFamily="18" charset="0"/>
                <a:cs typeface="Times New Roman" panose="02020603050405020304" pitchFamily="18" charset="0"/>
              </a:rPr>
              <a:t>P</a:t>
            </a:r>
            <a:r>
              <a:rPr lang="en-US" sz="2801" b="1" dirty="0">
                <a:latin typeface="Times New Roman" panose="02020603050405020304" pitchFamily="18" charset="0"/>
                <a:cs typeface="Times New Roman" panose="02020603050405020304" pitchFamily="18" charset="0"/>
              </a:rPr>
              <a:t>ATENT</a:t>
            </a:r>
            <a:r>
              <a:rPr lang="en-US" sz="3600" b="1" dirty="0">
                <a:latin typeface="Times New Roman" panose="02020603050405020304" pitchFamily="18" charset="0"/>
                <a:cs typeface="Times New Roman" panose="02020603050405020304" pitchFamily="18" charset="0"/>
              </a:rPr>
              <a:t> Summary </a:t>
            </a:r>
          </a:p>
          <a:p>
            <a:r>
              <a:rPr lang="en-US" sz="3400" dirty="0">
                <a:latin typeface="Times New Roman" panose="02020603050405020304" pitchFamily="18" charset="0"/>
                <a:cs typeface="Times New Roman" panose="02020603050405020304" pitchFamily="18" charset="0"/>
              </a:rPr>
              <a:t>A shoelace cover incorporating an interchangeable fashion panel for covering the shoelaces of a gym shoe. The shoelace cover is </a:t>
            </a:r>
            <a:r>
              <a:rPr lang="en-US" sz="3400" u="sng" dirty="0">
                <a:latin typeface="Times New Roman" panose="02020603050405020304" pitchFamily="18" charset="0"/>
                <a:cs typeface="Times New Roman" panose="02020603050405020304" pitchFamily="18" charset="0"/>
              </a:rPr>
              <a:t>secured to the shoe</a:t>
            </a:r>
            <a:r>
              <a:rPr lang="en-US" sz="3400" dirty="0">
                <a:latin typeface="Times New Roman" panose="02020603050405020304" pitchFamily="18" charset="0"/>
                <a:cs typeface="Times New Roman" panose="02020603050405020304" pitchFamily="18" charset="0"/>
              </a:rPr>
              <a:t> by a number of straps </a:t>
            </a:r>
            <a:r>
              <a:rPr lang="en-US" sz="3400" u="sng" dirty="0">
                <a:latin typeface="Times New Roman" panose="02020603050405020304" pitchFamily="18" charset="0"/>
                <a:cs typeface="Times New Roman" panose="02020603050405020304" pitchFamily="18" charset="0"/>
              </a:rPr>
              <a:t>threaded through</a:t>
            </a:r>
            <a:r>
              <a:rPr lang="en-US" sz="3400" dirty="0">
                <a:latin typeface="Times New Roman" panose="02020603050405020304" pitchFamily="18" charset="0"/>
                <a:cs typeface="Times New Roman" panose="02020603050405020304" pitchFamily="18" charset="0"/>
              </a:rPr>
              <a:t> slots in the shoelace cover. These straps secured to each side of the gym shoe include </a:t>
            </a:r>
            <a:r>
              <a:rPr lang="en-US" sz="3400" u="sng" dirty="0">
                <a:latin typeface="Times New Roman" panose="02020603050405020304" pitchFamily="18" charset="0"/>
                <a:cs typeface="Times New Roman" panose="02020603050405020304" pitchFamily="18" charset="0"/>
              </a:rPr>
              <a:t>a loop</a:t>
            </a:r>
            <a:r>
              <a:rPr lang="en-US" sz="3400" dirty="0">
                <a:latin typeface="Times New Roman" panose="02020603050405020304" pitchFamily="18" charset="0"/>
                <a:cs typeface="Times New Roman" panose="02020603050405020304" pitchFamily="18" charset="0"/>
              </a:rPr>
              <a:t> and </a:t>
            </a:r>
            <a:r>
              <a:rPr lang="en-US" sz="3400" u="sng" dirty="0">
                <a:latin typeface="Times New Roman" panose="02020603050405020304" pitchFamily="18" charset="0"/>
                <a:cs typeface="Times New Roman" panose="02020603050405020304" pitchFamily="18" charset="0"/>
              </a:rPr>
              <a:t>hook material</a:t>
            </a:r>
            <a:r>
              <a:rPr lang="en-US" sz="3400" dirty="0">
                <a:latin typeface="Times New Roman" panose="02020603050405020304" pitchFamily="18" charset="0"/>
                <a:cs typeface="Times New Roman" panose="02020603050405020304" pitchFamily="18" charset="0"/>
              </a:rPr>
              <a:t> such that the straps can be disengaged and the shoelace cover can be drawn back to expose the shoelaces. . .</a:t>
            </a:r>
          </a:p>
        </p:txBody>
      </p:sp>
      <p:pic>
        <p:nvPicPr>
          <p:cNvPr id="9" name="Picture 8">
            <a:extLst>
              <a:ext uri="{FF2B5EF4-FFF2-40B4-BE49-F238E27FC236}">
                <a16:creationId xmlns:a16="http://schemas.microsoft.com/office/drawing/2014/main" xmlns="" id="{1AC1AA4F-19CA-6A45-B94E-67277FB821DB}"/>
              </a:ext>
            </a:extLst>
          </p:cNvPr>
          <p:cNvPicPr>
            <a:picLocks noChangeAspect="1"/>
          </p:cNvPicPr>
          <p:nvPr/>
        </p:nvPicPr>
        <p:blipFill>
          <a:blip r:embed="rId4"/>
          <a:stretch>
            <a:fillRect/>
          </a:stretch>
        </p:blipFill>
        <p:spPr>
          <a:xfrm>
            <a:off x="1155698" y="2026072"/>
            <a:ext cx="9880600" cy="4305300"/>
          </a:xfrm>
          <a:prstGeom prst="rect">
            <a:avLst/>
          </a:prstGeom>
        </p:spPr>
      </p:pic>
      <p:sp>
        <p:nvSpPr>
          <p:cNvPr id="10" name="TextBox 9">
            <a:extLst>
              <a:ext uri="{FF2B5EF4-FFF2-40B4-BE49-F238E27FC236}">
                <a16:creationId xmlns:a16="http://schemas.microsoft.com/office/drawing/2014/main" xmlns="" id="{15F98B8C-0123-9342-A03B-EA8D5C6E96CA}"/>
              </a:ext>
            </a:extLst>
          </p:cNvPr>
          <p:cNvSpPr txBox="1"/>
          <p:nvPr/>
        </p:nvSpPr>
        <p:spPr>
          <a:xfrm>
            <a:off x="4823010" y="2826738"/>
            <a:ext cx="1855694" cy="369332"/>
          </a:xfrm>
          <a:prstGeom prst="rect">
            <a:avLst/>
          </a:prstGeom>
          <a:noFill/>
        </p:spPr>
        <p:txBody>
          <a:bodyPr wrap="square" rtlCol="0">
            <a:spAutoFit/>
          </a:bodyPr>
          <a:lstStyle/>
          <a:p>
            <a:r>
              <a:rPr lang="en-US" dirty="0">
                <a:solidFill>
                  <a:schemeClr val="bg2">
                    <a:lumMod val="50000"/>
                  </a:schemeClr>
                </a:solidFill>
              </a:rPr>
              <a:t>………….</a:t>
            </a:r>
          </a:p>
        </p:txBody>
      </p:sp>
      <p:sp>
        <p:nvSpPr>
          <p:cNvPr id="237" name="TextBox 236">
            <a:extLst>
              <a:ext uri="{FF2B5EF4-FFF2-40B4-BE49-F238E27FC236}">
                <a16:creationId xmlns:a16="http://schemas.microsoft.com/office/drawing/2014/main" xmlns="" id="{3EAC3685-B1AA-764F-9648-6135ECD15998}"/>
              </a:ext>
            </a:extLst>
          </p:cNvPr>
          <p:cNvSpPr txBox="1"/>
          <p:nvPr/>
        </p:nvSpPr>
        <p:spPr>
          <a:xfrm>
            <a:off x="4823010" y="4366067"/>
            <a:ext cx="1855694" cy="369332"/>
          </a:xfrm>
          <a:prstGeom prst="rect">
            <a:avLst/>
          </a:prstGeom>
          <a:noFill/>
        </p:spPr>
        <p:txBody>
          <a:bodyPr wrap="square" rtlCol="0">
            <a:spAutoFit/>
          </a:bodyPr>
          <a:lstStyle/>
          <a:p>
            <a:r>
              <a:rPr lang="en-US" dirty="0">
                <a:solidFill>
                  <a:schemeClr val="bg2">
                    <a:lumMod val="50000"/>
                  </a:schemeClr>
                </a:solidFill>
              </a:rPr>
              <a:t>………….</a:t>
            </a:r>
          </a:p>
        </p:txBody>
      </p:sp>
      <p:sp>
        <p:nvSpPr>
          <p:cNvPr id="238" name="TextBox 237">
            <a:extLst>
              <a:ext uri="{FF2B5EF4-FFF2-40B4-BE49-F238E27FC236}">
                <a16:creationId xmlns:a16="http://schemas.microsoft.com/office/drawing/2014/main" xmlns="" id="{E8C32BD9-D4BB-7247-A97D-6F4DCE915D72}"/>
              </a:ext>
            </a:extLst>
          </p:cNvPr>
          <p:cNvSpPr txBox="1"/>
          <p:nvPr/>
        </p:nvSpPr>
        <p:spPr>
          <a:xfrm>
            <a:off x="4823010" y="4929702"/>
            <a:ext cx="1855694" cy="369332"/>
          </a:xfrm>
          <a:prstGeom prst="rect">
            <a:avLst/>
          </a:prstGeom>
          <a:noFill/>
        </p:spPr>
        <p:txBody>
          <a:bodyPr wrap="square" rtlCol="0">
            <a:spAutoFit/>
          </a:bodyPr>
          <a:lstStyle/>
          <a:p>
            <a:r>
              <a:rPr lang="en-US" dirty="0">
                <a:solidFill>
                  <a:schemeClr val="bg2">
                    <a:lumMod val="50000"/>
                  </a:schemeClr>
                </a:solidFill>
              </a:rPr>
              <a:t>………….</a:t>
            </a:r>
          </a:p>
        </p:txBody>
      </p:sp>
    </p:spTree>
    <p:extLst>
      <p:ext uri="{BB962C8B-B14F-4D97-AF65-F5344CB8AC3E}">
        <p14:creationId xmlns:p14="http://schemas.microsoft.com/office/powerpoint/2010/main" val="483895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D90691B-5554-AA44-A1A1-6CE950671E20}"/>
              </a:ext>
            </a:extLst>
          </p:cNvPr>
          <p:cNvSpPr txBox="1"/>
          <p:nvPr/>
        </p:nvSpPr>
        <p:spPr>
          <a:xfrm>
            <a:off x="6871448" y="951398"/>
            <a:ext cx="5320552" cy="5447645"/>
          </a:xfrm>
          <a:prstGeom prst="rect">
            <a:avLst/>
          </a:prstGeom>
          <a:noFill/>
        </p:spPr>
        <p:txBody>
          <a:bodyPr wrap="square" rtlCol="0">
            <a:spAutoFit/>
          </a:bodyPr>
          <a:lstStyle/>
          <a:p>
            <a:r>
              <a:rPr lang="en-US" sz="2000" dirty="0">
                <a:latin typeface="Palatino" pitchFamily="2" charset="77"/>
                <a:ea typeface="Palatino" pitchFamily="2" charset="77"/>
              </a:rPr>
              <a:t>1) </a:t>
            </a:r>
            <a:r>
              <a:rPr lang="en-US" sz="2000" dirty="0">
                <a:solidFill>
                  <a:srgbClr val="00B0F0"/>
                </a:solidFill>
                <a:latin typeface="Palatino" pitchFamily="2" charset="77"/>
                <a:ea typeface="Palatino" pitchFamily="2" charset="77"/>
              </a:rPr>
              <a:t>Prime Minister Bertie Ahern</a:t>
            </a:r>
            <a:r>
              <a:rPr lang="en-US" sz="2000" dirty="0">
                <a:latin typeface="Palatino" pitchFamily="2" charset="77"/>
                <a:ea typeface="Palatino" pitchFamily="2" charset="77"/>
              </a:rPr>
              <a:t> of Ireland calls for general election on May 24.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2) </a:t>
            </a:r>
            <a:r>
              <a:rPr lang="en-US" sz="2000" dirty="0">
                <a:solidFill>
                  <a:srgbClr val="00B0F0"/>
                </a:solidFill>
                <a:latin typeface="Palatino" pitchFamily="2" charset="77"/>
                <a:ea typeface="Palatino" pitchFamily="2" charset="77"/>
              </a:rPr>
              <a:t>He</a:t>
            </a:r>
            <a:r>
              <a:rPr lang="en-US" sz="2000" dirty="0">
                <a:latin typeface="Palatino" pitchFamily="2" charset="77"/>
                <a:ea typeface="Palatino" pitchFamily="2" charset="77"/>
              </a:rPr>
              <a:t> is required by law to call elections by midsummer.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3) Opinion polls suggest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centrist government is in danger of losing its majority in Parliament because of public disgruntlement about overburdened public services.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4) </a:t>
            </a:r>
            <a:r>
              <a:rPr lang="en-US" sz="2000" dirty="0">
                <a:solidFill>
                  <a:srgbClr val="00B0F0"/>
                </a:solidFill>
                <a:latin typeface="Palatino" pitchFamily="2" charset="77"/>
                <a:ea typeface="Palatino" pitchFamily="2" charset="77"/>
              </a:rPr>
              <a:t>Ahern</a:t>
            </a:r>
            <a:r>
              <a:rPr lang="en-US" sz="2000" dirty="0">
                <a:latin typeface="Palatino" pitchFamily="2" charset="77"/>
                <a:ea typeface="Palatino" pitchFamily="2" charset="77"/>
              </a:rPr>
              <a:t> says </a:t>
            </a:r>
            <a:r>
              <a:rPr lang="en-US" sz="2000" dirty="0">
                <a:solidFill>
                  <a:srgbClr val="00B0F0"/>
                </a:solidFill>
                <a:latin typeface="Palatino" pitchFamily="2" charset="77"/>
                <a:ea typeface="Palatino" pitchFamily="2" charset="77"/>
              </a:rPr>
              <a:t>he</a:t>
            </a:r>
            <a:r>
              <a:rPr lang="en-US" sz="2000" dirty="0">
                <a:latin typeface="Palatino" pitchFamily="2" charset="77"/>
                <a:ea typeface="Palatino" pitchFamily="2" charset="77"/>
              </a:rPr>
              <a:t> would base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campaign for reelection on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work to strengthen economy and his efforts to revive </a:t>
            </a:r>
            <a:r>
              <a:rPr lang="en-US" sz="2000" dirty="0">
                <a:solidFill>
                  <a:srgbClr val="FF0000"/>
                </a:solidFill>
                <a:latin typeface="Palatino" pitchFamily="2" charset="77"/>
                <a:ea typeface="Palatino" pitchFamily="2" charset="77"/>
              </a:rPr>
              <a:t>Northern Ireland’s</a:t>
            </a:r>
            <a:r>
              <a:rPr lang="en-US" sz="2000" dirty="0">
                <a:latin typeface="Palatino" pitchFamily="2" charset="77"/>
                <a:ea typeface="Palatino" pitchFamily="2" charset="77"/>
              </a:rPr>
              <a:t> stalled peace process.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5) Analysts expect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work in </a:t>
            </a:r>
            <a:r>
              <a:rPr lang="en-US" sz="2000" dirty="0">
                <a:solidFill>
                  <a:srgbClr val="FF0000"/>
                </a:solidFill>
                <a:latin typeface="Palatino" pitchFamily="2" charset="77"/>
                <a:ea typeface="Palatino" pitchFamily="2" charset="77"/>
              </a:rPr>
              <a:t>Northern Ireland</a:t>
            </a:r>
            <a:r>
              <a:rPr lang="en-US" sz="2000" dirty="0">
                <a:latin typeface="Palatino" pitchFamily="2" charset="77"/>
                <a:ea typeface="Palatino" pitchFamily="2" charset="77"/>
              </a:rPr>
              <a:t> to be asset.</a:t>
            </a:r>
          </a:p>
        </p:txBody>
      </p:sp>
      <p:sp>
        <p:nvSpPr>
          <p:cNvPr id="4" name="TextBox 3">
            <a:extLst>
              <a:ext uri="{FF2B5EF4-FFF2-40B4-BE49-F238E27FC236}">
                <a16:creationId xmlns:a16="http://schemas.microsoft.com/office/drawing/2014/main" xmlns="" id="{4B2D91B8-974A-5A42-AA21-114ED45AAB03}"/>
              </a:ext>
            </a:extLst>
          </p:cNvPr>
          <p:cNvSpPr txBox="1"/>
          <p:nvPr/>
        </p:nvSpPr>
        <p:spPr>
          <a:xfrm>
            <a:off x="233083" y="951398"/>
            <a:ext cx="6575612" cy="4770537"/>
          </a:xfrm>
          <a:prstGeom prst="rect">
            <a:avLst/>
          </a:prstGeom>
          <a:noFill/>
        </p:spPr>
        <p:txBody>
          <a:bodyPr wrap="square" rtlCol="0">
            <a:spAutoFit/>
          </a:bodyPr>
          <a:lstStyle/>
          <a:p>
            <a:endParaRPr lang="en-US" sz="2400" dirty="0">
              <a:solidFill>
                <a:schemeClr val="tx2">
                  <a:lumMod val="75000"/>
                </a:schemeClr>
              </a:solidFill>
              <a:latin typeface="Palatino" pitchFamily="2" charset="77"/>
              <a:ea typeface="Palatino" pitchFamily="2" charset="77"/>
            </a:endParaRPr>
          </a:p>
          <a:p>
            <a:r>
              <a:rPr lang="en-US" sz="2000" dirty="0">
                <a:solidFill>
                  <a:schemeClr val="tx2">
                    <a:lumMod val="75000"/>
                  </a:schemeClr>
                </a:solidFill>
                <a:latin typeface="Palatino" pitchFamily="2" charset="77"/>
                <a:ea typeface="Palatino" pitchFamily="2" charset="77"/>
              </a:rPr>
              <a:t>			. . . </a:t>
            </a:r>
          </a:p>
          <a:p>
            <a:pPr algn="just"/>
            <a:r>
              <a:rPr lang="en-US" sz="2000" dirty="0">
                <a:solidFill>
                  <a:srgbClr val="00B0F0"/>
                </a:solidFill>
                <a:latin typeface="Palatino" pitchFamily="2" charset="77"/>
                <a:ea typeface="Palatino" pitchFamily="2" charset="77"/>
              </a:rPr>
              <a:t>Prime Minister Bertie Ahern </a:t>
            </a:r>
            <a:r>
              <a:rPr lang="en-US" sz="2000" dirty="0">
                <a:solidFill>
                  <a:schemeClr val="tx2">
                    <a:lumMod val="75000"/>
                  </a:schemeClr>
                </a:solidFill>
                <a:latin typeface="Palatino" pitchFamily="2" charset="77"/>
                <a:ea typeface="Palatino" pitchFamily="2" charset="77"/>
              </a:rPr>
              <a:t>of Ireland called Sunday for a general election on May 24. </a:t>
            </a:r>
            <a:r>
              <a:rPr lang="en-US" sz="2000" dirty="0">
                <a:solidFill>
                  <a:srgbClr val="00B0F0"/>
                </a:solidFill>
                <a:latin typeface="Palatino" pitchFamily="2" charset="77"/>
                <a:ea typeface="Palatino" pitchFamily="2" charset="77"/>
              </a:rPr>
              <a:t>Mr. Ahern </a:t>
            </a:r>
            <a:r>
              <a:rPr lang="en-US" sz="2000" dirty="0">
                <a:solidFill>
                  <a:schemeClr val="tx2">
                    <a:lumMod val="75000"/>
                  </a:schemeClr>
                </a:solidFill>
                <a:latin typeface="Palatino" pitchFamily="2" charset="77"/>
                <a:ea typeface="Palatino" pitchFamily="2" charset="77"/>
              </a:rPr>
              <a:t>and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centrist party have governed in a coalition government since 1197</a:t>
            </a:r>
          </a:p>
          <a:p>
            <a:pPr algn="just"/>
            <a:r>
              <a:rPr lang="en-US" sz="2000" dirty="0">
                <a:solidFill>
                  <a:schemeClr val="tx2">
                    <a:lumMod val="75000"/>
                  </a:schemeClr>
                </a:solidFill>
                <a:latin typeface="Palatino" pitchFamily="2" charset="77"/>
                <a:ea typeface="Palatino" pitchFamily="2" charset="77"/>
              </a:rPr>
              <a:t>                                           . . .</a:t>
            </a:r>
          </a:p>
          <a:p>
            <a:pPr algn="just"/>
            <a:r>
              <a:rPr lang="en-US" sz="2000" dirty="0">
                <a:solidFill>
                  <a:schemeClr val="tx2">
                    <a:lumMod val="75000"/>
                  </a:schemeClr>
                </a:solidFill>
                <a:latin typeface="Palatino" pitchFamily="2" charset="77"/>
                <a:ea typeface="Palatino" pitchFamily="2" charset="77"/>
              </a:rPr>
              <a:t> Under Irish law, which requires legislative elections every five years, </a:t>
            </a:r>
            <a:r>
              <a:rPr lang="en-US" sz="2000" dirty="0">
                <a:solidFill>
                  <a:srgbClr val="00B0F0"/>
                </a:solidFill>
                <a:latin typeface="Palatino" pitchFamily="2" charset="77"/>
                <a:ea typeface="Palatino" pitchFamily="2" charset="77"/>
              </a:rPr>
              <a:t>Mr. Ahern </a:t>
            </a:r>
            <a:r>
              <a:rPr lang="en-US" sz="2000" dirty="0">
                <a:solidFill>
                  <a:schemeClr val="tx2">
                    <a:lumMod val="75000"/>
                  </a:schemeClr>
                </a:solidFill>
                <a:latin typeface="Palatino" pitchFamily="2" charset="77"/>
                <a:ea typeface="Palatino" pitchFamily="2" charset="77"/>
              </a:rPr>
              <a:t>had to call elections by midsummer. On Sunday, </a:t>
            </a:r>
            <a:r>
              <a:rPr lang="en-US" sz="2000" dirty="0">
                <a:solidFill>
                  <a:srgbClr val="00B0F0"/>
                </a:solidFill>
                <a:latin typeface="Palatino" pitchFamily="2" charset="77"/>
                <a:ea typeface="Palatino" pitchFamily="2" charset="77"/>
              </a:rPr>
              <a:t>he</a:t>
            </a:r>
            <a:r>
              <a:rPr lang="en-US" sz="2000" dirty="0">
                <a:solidFill>
                  <a:schemeClr val="tx2">
                    <a:lumMod val="75000"/>
                  </a:schemeClr>
                </a:solidFill>
                <a:latin typeface="Palatino" pitchFamily="2" charset="77"/>
                <a:ea typeface="Palatino" pitchFamily="2" charset="77"/>
              </a:rPr>
              <a:t> said </a:t>
            </a:r>
            <a:r>
              <a:rPr lang="en-US" sz="2000" dirty="0">
                <a:solidFill>
                  <a:srgbClr val="00B0F0"/>
                </a:solidFill>
                <a:latin typeface="Palatino" pitchFamily="2" charset="77"/>
                <a:ea typeface="Palatino" pitchFamily="2" charset="77"/>
              </a:rPr>
              <a:t>he</a:t>
            </a:r>
            <a:r>
              <a:rPr lang="en-US" sz="2000" dirty="0">
                <a:solidFill>
                  <a:schemeClr val="tx2">
                    <a:lumMod val="75000"/>
                  </a:schemeClr>
                </a:solidFill>
                <a:latin typeface="Palatino" pitchFamily="2" charset="77"/>
                <a:ea typeface="Palatino" pitchFamily="2" charset="77"/>
              </a:rPr>
              <a:t> would base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campaign for reelection on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work to strengthen the economy and efforts to revive </a:t>
            </a:r>
            <a:r>
              <a:rPr lang="en-US" sz="2000" dirty="0">
                <a:solidFill>
                  <a:srgbClr val="FF0000"/>
                </a:solidFill>
                <a:latin typeface="Palatino" pitchFamily="2" charset="77"/>
                <a:ea typeface="Palatino" pitchFamily="2" charset="77"/>
              </a:rPr>
              <a:t>Northern Ireland’s </a:t>
            </a:r>
            <a:r>
              <a:rPr lang="en-US" sz="2000" dirty="0">
                <a:solidFill>
                  <a:schemeClr val="tx2">
                    <a:lumMod val="75000"/>
                  </a:schemeClr>
                </a:solidFill>
                <a:latin typeface="Palatino" pitchFamily="2" charset="77"/>
                <a:ea typeface="Palatino" pitchFamily="2" charset="77"/>
              </a:rPr>
              <a:t>stalled peace process this year. Political analysts said they expected </a:t>
            </a:r>
            <a:r>
              <a:rPr lang="en-US" sz="2000" dirty="0">
                <a:solidFill>
                  <a:srgbClr val="00B0F0"/>
                </a:solidFill>
                <a:latin typeface="Palatino" pitchFamily="2" charset="77"/>
                <a:ea typeface="Palatino" pitchFamily="2" charset="77"/>
              </a:rPr>
              <a:t>Mr. Ahern’s</a:t>
            </a:r>
            <a:r>
              <a:rPr lang="en-US" sz="2000" dirty="0">
                <a:solidFill>
                  <a:schemeClr val="tx2">
                    <a:lumMod val="75000"/>
                  </a:schemeClr>
                </a:solidFill>
                <a:latin typeface="Palatino" pitchFamily="2" charset="77"/>
                <a:ea typeface="Palatino" pitchFamily="2" charset="77"/>
              </a:rPr>
              <a:t> work in </a:t>
            </a:r>
            <a:r>
              <a:rPr lang="en-US" sz="2000" dirty="0">
                <a:solidFill>
                  <a:srgbClr val="FF0000"/>
                </a:solidFill>
                <a:latin typeface="Palatino" pitchFamily="2" charset="77"/>
                <a:ea typeface="Palatino" pitchFamily="2" charset="77"/>
              </a:rPr>
              <a:t>Northern Ireland</a:t>
            </a:r>
            <a:r>
              <a:rPr lang="en-US" sz="2000" dirty="0">
                <a:solidFill>
                  <a:schemeClr val="tx2">
                    <a:lumMod val="75000"/>
                  </a:schemeClr>
                </a:solidFill>
                <a:latin typeface="Palatino" pitchFamily="2" charset="77"/>
                <a:ea typeface="Palatino" pitchFamily="2" charset="77"/>
              </a:rPr>
              <a:t> to be an asset . . .</a:t>
            </a:r>
          </a:p>
        </p:txBody>
      </p:sp>
      <p:sp>
        <p:nvSpPr>
          <p:cNvPr id="5" name="TextBox 4">
            <a:extLst>
              <a:ext uri="{FF2B5EF4-FFF2-40B4-BE49-F238E27FC236}">
                <a16:creationId xmlns:a16="http://schemas.microsoft.com/office/drawing/2014/main" xmlns="" id="{F23D455B-0FE6-6649-A8F5-4DC6502CB6AD}"/>
              </a:ext>
            </a:extLst>
          </p:cNvPr>
          <p:cNvSpPr txBox="1"/>
          <p:nvPr/>
        </p:nvSpPr>
        <p:spPr>
          <a:xfrm>
            <a:off x="2680447" y="166568"/>
            <a:ext cx="6831105" cy="523220"/>
          </a:xfrm>
          <a:prstGeom prst="rect">
            <a:avLst/>
          </a:prstGeom>
          <a:noFill/>
        </p:spPr>
        <p:txBody>
          <a:bodyPr wrap="square" rtlCol="0">
            <a:spAutoFit/>
          </a:bodyPr>
          <a:lstStyle/>
          <a:p>
            <a:pPr algn="ctr"/>
            <a:r>
              <a:rPr lang="en-US" sz="2800" b="1" dirty="0">
                <a:solidFill>
                  <a:schemeClr val="tx2">
                    <a:lumMod val="75000"/>
                  </a:schemeClr>
                </a:solidFill>
                <a:latin typeface="Palatino" pitchFamily="2" charset="77"/>
                <a:ea typeface="Palatino" pitchFamily="2" charset="77"/>
              </a:rPr>
              <a:t>How human writes summary?</a:t>
            </a:r>
          </a:p>
        </p:txBody>
      </p:sp>
      <p:sp>
        <p:nvSpPr>
          <p:cNvPr id="6" name="TextBox 5">
            <a:extLst>
              <a:ext uri="{FF2B5EF4-FFF2-40B4-BE49-F238E27FC236}">
                <a16:creationId xmlns:a16="http://schemas.microsoft.com/office/drawing/2014/main" xmlns="" id="{ABE7453A-B23D-B243-A565-AFC9ED5E1511}"/>
              </a:ext>
            </a:extLst>
          </p:cNvPr>
          <p:cNvSpPr txBox="1"/>
          <p:nvPr/>
        </p:nvSpPr>
        <p:spPr>
          <a:xfrm>
            <a:off x="1586754" y="6291321"/>
            <a:ext cx="3993777"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Snippet from an input article</a:t>
            </a:r>
          </a:p>
        </p:txBody>
      </p:sp>
      <p:sp>
        <p:nvSpPr>
          <p:cNvPr id="7" name="TextBox 6">
            <a:extLst>
              <a:ext uri="{FF2B5EF4-FFF2-40B4-BE49-F238E27FC236}">
                <a16:creationId xmlns:a16="http://schemas.microsoft.com/office/drawing/2014/main" xmlns="" id="{4A36BC88-7DA6-474B-885C-F270B80EB444}"/>
              </a:ext>
            </a:extLst>
          </p:cNvPr>
          <p:cNvSpPr txBox="1"/>
          <p:nvPr/>
        </p:nvSpPr>
        <p:spPr>
          <a:xfrm>
            <a:off x="7077637" y="6293448"/>
            <a:ext cx="3993777"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Summary for the input article</a:t>
            </a:r>
          </a:p>
        </p:txBody>
      </p:sp>
      <p:cxnSp>
        <p:nvCxnSpPr>
          <p:cNvPr id="9" name="Straight Connector 8">
            <a:extLst>
              <a:ext uri="{FF2B5EF4-FFF2-40B4-BE49-F238E27FC236}">
                <a16:creationId xmlns:a16="http://schemas.microsoft.com/office/drawing/2014/main" xmlns="" id="{EB0B989C-EC61-0843-8682-7085A51266A2}"/>
              </a:ext>
            </a:extLst>
          </p:cNvPr>
          <p:cNvCxnSpPr/>
          <p:nvPr/>
        </p:nvCxnSpPr>
        <p:spPr>
          <a:xfrm>
            <a:off x="6808695" y="1072421"/>
            <a:ext cx="0" cy="5339923"/>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95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9E71B8-B813-B74B-B3DA-A90D5082EB54}"/>
              </a:ext>
            </a:extLst>
          </p:cNvPr>
          <p:cNvSpPr>
            <a:spLocks noGrp="1"/>
          </p:cNvSpPr>
          <p:nvPr>
            <p:ph type="title"/>
          </p:nvPr>
        </p:nvSpPr>
        <p:spPr>
          <a:xfrm>
            <a:off x="838200" y="365125"/>
            <a:ext cx="10927976" cy="1325563"/>
          </a:xfrm>
        </p:spPr>
        <p:txBody>
          <a:bodyPr>
            <a:normAutofit/>
          </a:bodyPr>
          <a:lstStyle/>
          <a:p>
            <a:r>
              <a:rPr lang="en-US" sz="3200" dirty="0"/>
              <a:t>Problems for Existing Neural Abstractive Summarization Models</a:t>
            </a:r>
          </a:p>
        </p:txBody>
      </p:sp>
      <p:sp>
        <p:nvSpPr>
          <p:cNvPr id="3" name="Content Placeholder 2">
            <a:extLst>
              <a:ext uri="{FF2B5EF4-FFF2-40B4-BE49-F238E27FC236}">
                <a16:creationId xmlns:a16="http://schemas.microsoft.com/office/drawing/2014/main" xmlns="" id="{C04F410F-18E0-CC48-9C39-4766D9ACECD7}"/>
              </a:ext>
            </a:extLst>
          </p:cNvPr>
          <p:cNvSpPr>
            <a:spLocks noGrp="1"/>
          </p:cNvSpPr>
          <p:nvPr>
            <p:ph idx="1"/>
          </p:nvPr>
        </p:nvSpPr>
        <p:spPr>
          <a:xfrm>
            <a:off x="838200" y="1825625"/>
            <a:ext cx="10515600" cy="4351338"/>
          </a:xfrm>
        </p:spPr>
        <p:txBody>
          <a:bodyPr>
            <a:normAutofit fontScale="92500" lnSpcReduction="10000"/>
          </a:bodyPr>
          <a:lstStyle/>
          <a:p>
            <a:r>
              <a:rPr lang="en-US" dirty="0"/>
              <a:t>Fabricated content </a:t>
            </a:r>
          </a:p>
          <a:p>
            <a:pPr lvl="1"/>
            <a:r>
              <a:rPr lang="en-US" dirty="0"/>
              <a:t>About 30% of the summaries contain unfaithful information by state-of-the-art models (Cao et al, 2018)</a:t>
            </a:r>
          </a:p>
          <a:p>
            <a:endParaRPr lang="en-US" dirty="0"/>
          </a:p>
          <a:p>
            <a:r>
              <a:rPr lang="en-US" dirty="0"/>
              <a:t>Near-extractive and limited correct paraphrasing (See et al., 2017; </a:t>
            </a:r>
            <a:r>
              <a:rPr lang="en-US" dirty="0" err="1"/>
              <a:t>Kryscinski</a:t>
            </a:r>
            <a:r>
              <a:rPr lang="en-US" dirty="0"/>
              <a:t> et al., 2018)</a:t>
            </a:r>
          </a:p>
          <a:p>
            <a:endParaRPr lang="en-US" dirty="0"/>
          </a:p>
          <a:p>
            <a:r>
              <a:rPr lang="en-US" dirty="0"/>
              <a:t>Relying on position information, e.g. hardly including salient content from later part of the articles</a:t>
            </a:r>
          </a:p>
          <a:p>
            <a:endParaRPr lang="en-US" dirty="0"/>
          </a:p>
          <a:p>
            <a:r>
              <a:rPr lang="en-US" dirty="0"/>
              <a:t>Poor linguistic quality, e.g. lack of coherence</a:t>
            </a:r>
          </a:p>
          <a:p>
            <a:endParaRPr lang="en-US" dirty="0"/>
          </a:p>
        </p:txBody>
      </p:sp>
    </p:spTree>
    <p:extLst>
      <p:ext uri="{BB962C8B-B14F-4D97-AF65-F5344CB8AC3E}">
        <p14:creationId xmlns:p14="http://schemas.microsoft.com/office/powerpoint/2010/main" val="2491993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D90691B-5554-AA44-A1A1-6CE950671E20}"/>
              </a:ext>
            </a:extLst>
          </p:cNvPr>
          <p:cNvSpPr txBox="1"/>
          <p:nvPr/>
        </p:nvSpPr>
        <p:spPr>
          <a:xfrm>
            <a:off x="6871448" y="951398"/>
            <a:ext cx="5320552" cy="5447645"/>
          </a:xfrm>
          <a:prstGeom prst="rect">
            <a:avLst/>
          </a:prstGeom>
          <a:noFill/>
        </p:spPr>
        <p:txBody>
          <a:bodyPr wrap="square" rtlCol="0">
            <a:spAutoFit/>
          </a:bodyPr>
          <a:lstStyle/>
          <a:p>
            <a:r>
              <a:rPr lang="en-US" sz="2000" dirty="0">
                <a:latin typeface="Palatino" pitchFamily="2" charset="77"/>
                <a:ea typeface="Palatino" pitchFamily="2" charset="77"/>
              </a:rPr>
              <a:t>1) </a:t>
            </a:r>
            <a:r>
              <a:rPr lang="en-US" sz="2000" dirty="0">
                <a:solidFill>
                  <a:srgbClr val="00B0F0"/>
                </a:solidFill>
                <a:latin typeface="Palatino" pitchFamily="2" charset="77"/>
                <a:ea typeface="Palatino" pitchFamily="2" charset="77"/>
              </a:rPr>
              <a:t>Prime Minister Bertie Ahern</a:t>
            </a:r>
            <a:r>
              <a:rPr lang="en-US" sz="2000" dirty="0">
                <a:latin typeface="Palatino" pitchFamily="2" charset="77"/>
                <a:ea typeface="Palatino" pitchFamily="2" charset="77"/>
              </a:rPr>
              <a:t> of Ireland calls for general election on May 24.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2) </a:t>
            </a:r>
            <a:r>
              <a:rPr lang="en-US" sz="2000" dirty="0">
                <a:solidFill>
                  <a:srgbClr val="00B0F0"/>
                </a:solidFill>
                <a:highlight>
                  <a:srgbClr val="FFFF00"/>
                </a:highlight>
                <a:latin typeface="Palatino" pitchFamily="2" charset="77"/>
                <a:ea typeface="Palatino" pitchFamily="2" charset="77"/>
              </a:rPr>
              <a:t>He</a:t>
            </a:r>
            <a:r>
              <a:rPr lang="en-US" sz="2000" dirty="0">
                <a:latin typeface="Palatino" pitchFamily="2" charset="77"/>
                <a:ea typeface="Palatino" pitchFamily="2" charset="77"/>
              </a:rPr>
              <a:t> is required by law to call elections by midsummer.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3) Opinion polls suggest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centrist government is in danger of losing its majority in Parliament because of public disgruntlement about overburdened public services.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4) </a:t>
            </a:r>
            <a:r>
              <a:rPr lang="en-US" sz="2000" dirty="0">
                <a:solidFill>
                  <a:srgbClr val="00B0F0"/>
                </a:solidFill>
                <a:highlight>
                  <a:srgbClr val="00FF00"/>
                </a:highlight>
                <a:latin typeface="Palatino" pitchFamily="2" charset="77"/>
                <a:ea typeface="Palatino" pitchFamily="2" charset="77"/>
              </a:rPr>
              <a:t>Ahern</a:t>
            </a:r>
            <a:r>
              <a:rPr lang="en-US" sz="2000" dirty="0">
                <a:latin typeface="Palatino" pitchFamily="2" charset="77"/>
                <a:ea typeface="Palatino" pitchFamily="2" charset="77"/>
              </a:rPr>
              <a:t> says </a:t>
            </a:r>
            <a:r>
              <a:rPr lang="en-US" sz="2000" dirty="0">
                <a:solidFill>
                  <a:srgbClr val="00B0F0"/>
                </a:solidFill>
                <a:latin typeface="Palatino" pitchFamily="2" charset="77"/>
                <a:ea typeface="Palatino" pitchFamily="2" charset="77"/>
              </a:rPr>
              <a:t>he</a:t>
            </a:r>
            <a:r>
              <a:rPr lang="en-US" sz="2000" dirty="0">
                <a:latin typeface="Palatino" pitchFamily="2" charset="77"/>
                <a:ea typeface="Palatino" pitchFamily="2" charset="77"/>
              </a:rPr>
              <a:t> would base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campaign for reelection on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work to strengthen economy and his efforts to revive </a:t>
            </a:r>
            <a:r>
              <a:rPr lang="en-US" sz="2000" dirty="0">
                <a:solidFill>
                  <a:srgbClr val="FF0000"/>
                </a:solidFill>
                <a:latin typeface="Palatino" pitchFamily="2" charset="77"/>
                <a:ea typeface="Palatino" pitchFamily="2" charset="77"/>
              </a:rPr>
              <a:t>Northern Ireland’s</a:t>
            </a:r>
            <a:r>
              <a:rPr lang="en-US" sz="2000" dirty="0">
                <a:latin typeface="Palatino" pitchFamily="2" charset="77"/>
                <a:ea typeface="Palatino" pitchFamily="2" charset="77"/>
              </a:rPr>
              <a:t> stalled peace process.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5) Analysts expect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work in </a:t>
            </a:r>
            <a:r>
              <a:rPr lang="en-US" sz="2000" dirty="0">
                <a:solidFill>
                  <a:srgbClr val="FF0000"/>
                </a:solidFill>
                <a:latin typeface="Palatino" pitchFamily="2" charset="77"/>
                <a:ea typeface="Palatino" pitchFamily="2" charset="77"/>
              </a:rPr>
              <a:t>Northern Ireland</a:t>
            </a:r>
            <a:r>
              <a:rPr lang="en-US" sz="2000" dirty="0">
                <a:latin typeface="Palatino" pitchFamily="2" charset="77"/>
                <a:ea typeface="Palatino" pitchFamily="2" charset="77"/>
              </a:rPr>
              <a:t> to be asset.</a:t>
            </a:r>
          </a:p>
        </p:txBody>
      </p:sp>
      <p:sp>
        <p:nvSpPr>
          <p:cNvPr id="4" name="TextBox 3">
            <a:extLst>
              <a:ext uri="{FF2B5EF4-FFF2-40B4-BE49-F238E27FC236}">
                <a16:creationId xmlns:a16="http://schemas.microsoft.com/office/drawing/2014/main" xmlns="" id="{4B2D91B8-974A-5A42-AA21-114ED45AAB03}"/>
              </a:ext>
            </a:extLst>
          </p:cNvPr>
          <p:cNvSpPr txBox="1"/>
          <p:nvPr/>
        </p:nvSpPr>
        <p:spPr>
          <a:xfrm>
            <a:off x="192742" y="935821"/>
            <a:ext cx="6575612" cy="4832092"/>
          </a:xfrm>
          <a:prstGeom prst="rect">
            <a:avLst/>
          </a:prstGeom>
          <a:noFill/>
        </p:spPr>
        <p:txBody>
          <a:bodyPr wrap="square" rtlCol="0">
            <a:spAutoFit/>
          </a:bodyPr>
          <a:lstStyle/>
          <a:p>
            <a:endParaRPr lang="en-US" sz="2400" dirty="0">
              <a:solidFill>
                <a:schemeClr val="tx2">
                  <a:lumMod val="75000"/>
                </a:schemeClr>
              </a:solidFill>
              <a:latin typeface="Palatino" pitchFamily="2" charset="77"/>
              <a:ea typeface="Palatino" pitchFamily="2" charset="77"/>
            </a:endParaRPr>
          </a:p>
          <a:p>
            <a:r>
              <a:rPr lang="en-US" sz="2400" dirty="0">
                <a:solidFill>
                  <a:schemeClr val="tx2">
                    <a:lumMod val="75000"/>
                  </a:schemeClr>
                </a:solidFill>
                <a:latin typeface="Palatino" pitchFamily="2" charset="77"/>
                <a:ea typeface="Palatino" pitchFamily="2" charset="77"/>
              </a:rPr>
              <a:t>			. . . </a:t>
            </a:r>
          </a:p>
          <a:p>
            <a:pPr algn="just"/>
            <a:r>
              <a:rPr lang="en-US" sz="2000" dirty="0">
                <a:solidFill>
                  <a:srgbClr val="00B0F0"/>
                </a:solidFill>
                <a:latin typeface="Palatino" pitchFamily="2" charset="77"/>
                <a:ea typeface="Palatino" pitchFamily="2" charset="77"/>
              </a:rPr>
              <a:t>Prime Minister Bertie Ahern </a:t>
            </a:r>
            <a:r>
              <a:rPr lang="en-US" sz="2000" dirty="0">
                <a:solidFill>
                  <a:schemeClr val="tx2">
                    <a:lumMod val="75000"/>
                  </a:schemeClr>
                </a:solidFill>
                <a:latin typeface="Palatino" pitchFamily="2" charset="77"/>
                <a:ea typeface="Palatino" pitchFamily="2" charset="77"/>
              </a:rPr>
              <a:t>of Ireland called Sunday for a general election on May 24. </a:t>
            </a:r>
            <a:r>
              <a:rPr lang="en-US" sz="2000" dirty="0">
                <a:solidFill>
                  <a:srgbClr val="00B0F0"/>
                </a:solidFill>
                <a:highlight>
                  <a:srgbClr val="FFFF00"/>
                </a:highlight>
                <a:latin typeface="Palatino" pitchFamily="2" charset="77"/>
                <a:ea typeface="Palatino" pitchFamily="2" charset="77"/>
              </a:rPr>
              <a:t>Mr. Ahern</a:t>
            </a:r>
            <a:r>
              <a:rPr lang="en-US" sz="2000" dirty="0">
                <a:solidFill>
                  <a:srgbClr val="00B0F0"/>
                </a:solidFill>
                <a:latin typeface="Palatino" pitchFamily="2" charset="77"/>
                <a:ea typeface="Palatino" pitchFamily="2" charset="77"/>
              </a:rPr>
              <a:t> </a:t>
            </a:r>
            <a:r>
              <a:rPr lang="en-US" sz="2000" dirty="0">
                <a:solidFill>
                  <a:schemeClr val="tx2">
                    <a:lumMod val="75000"/>
                  </a:schemeClr>
                </a:solidFill>
                <a:latin typeface="Palatino" pitchFamily="2" charset="77"/>
                <a:ea typeface="Palatino" pitchFamily="2" charset="77"/>
              </a:rPr>
              <a:t>and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centrist party have governed in a coalition government since 1197</a:t>
            </a:r>
          </a:p>
          <a:p>
            <a:pPr algn="just"/>
            <a:r>
              <a:rPr lang="en-US" sz="2000" dirty="0">
                <a:solidFill>
                  <a:schemeClr val="tx2">
                    <a:lumMod val="75000"/>
                  </a:schemeClr>
                </a:solidFill>
                <a:latin typeface="Palatino" pitchFamily="2" charset="77"/>
                <a:ea typeface="Palatino" pitchFamily="2" charset="77"/>
              </a:rPr>
              <a:t>                                           . . .</a:t>
            </a:r>
          </a:p>
          <a:p>
            <a:pPr algn="just"/>
            <a:r>
              <a:rPr lang="en-US" sz="2000" dirty="0">
                <a:solidFill>
                  <a:schemeClr val="tx2">
                    <a:lumMod val="75000"/>
                  </a:schemeClr>
                </a:solidFill>
                <a:latin typeface="Palatino" pitchFamily="2" charset="77"/>
                <a:ea typeface="Palatino" pitchFamily="2" charset="77"/>
              </a:rPr>
              <a:t> Under Irish law, which requires legislative elections every five years, </a:t>
            </a:r>
            <a:r>
              <a:rPr lang="en-US" sz="2000" dirty="0">
                <a:solidFill>
                  <a:srgbClr val="00B0F0"/>
                </a:solidFill>
                <a:highlight>
                  <a:srgbClr val="FFFF00"/>
                </a:highlight>
                <a:latin typeface="Palatino" pitchFamily="2" charset="77"/>
                <a:ea typeface="Palatino" pitchFamily="2" charset="77"/>
              </a:rPr>
              <a:t>Mr. Ahern </a:t>
            </a:r>
            <a:r>
              <a:rPr lang="en-US" sz="2000" dirty="0">
                <a:solidFill>
                  <a:schemeClr val="tx2">
                    <a:lumMod val="75000"/>
                  </a:schemeClr>
                </a:solidFill>
                <a:latin typeface="Palatino" pitchFamily="2" charset="77"/>
                <a:ea typeface="Palatino" pitchFamily="2" charset="77"/>
              </a:rPr>
              <a:t>had to call elections by midsummer. On Sunday, </a:t>
            </a:r>
            <a:r>
              <a:rPr lang="en-US" sz="2000" dirty="0">
                <a:solidFill>
                  <a:srgbClr val="00B0F0"/>
                </a:solidFill>
                <a:highlight>
                  <a:srgbClr val="00FF00"/>
                </a:highlight>
                <a:latin typeface="Palatino" pitchFamily="2" charset="77"/>
                <a:ea typeface="Palatino" pitchFamily="2" charset="77"/>
              </a:rPr>
              <a:t>he</a:t>
            </a:r>
            <a:r>
              <a:rPr lang="en-US" sz="2000" dirty="0">
                <a:solidFill>
                  <a:schemeClr val="tx2">
                    <a:lumMod val="75000"/>
                  </a:schemeClr>
                </a:solidFill>
                <a:latin typeface="Palatino" pitchFamily="2" charset="77"/>
                <a:ea typeface="Palatino" pitchFamily="2" charset="77"/>
              </a:rPr>
              <a:t> said </a:t>
            </a:r>
            <a:r>
              <a:rPr lang="en-US" sz="2000" dirty="0">
                <a:solidFill>
                  <a:srgbClr val="00B0F0"/>
                </a:solidFill>
                <a:latin typeface="Palatino" pitchFamily="2" charset="77"/>
                <a:ea typeface="Palatino" pitchFamily="2" charset="77"/>
              </a:rPr>
              <a:t>he</a:t>
            </a:r>
            <a:r>
              <a:rPr lang="en-US" sz="2000" dirty="0">
                <a:solidFill>
                  <a:schemeClr val="tx2">
                    <a:lumMod val="75000"/>
                  </a:schemeClr>
                </a:solidFill>
                <a:latin typeface="Palatino" pitchFamily="2" charset="77"/>
                <a:ea typeface="Palatino" pitchFamily="2" charset="77"/>
              </a:rPr>
              <a:t> would base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campaign for reelection on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work to strengthen the economy and efforts to revive </a:t>
            </a:r>
            <a:r>
              <a:rPr lang="en-US" sz="2000" dirty="0">
                <a:solidFill>
                  <a:srgbClr val="FF0000"/>
                </a:solidFill>
                <a:latin typeface="Palatino" pitchFamily="2" charset="77"/>
                <a:ea typeface="Palatino" pitchFamily="2" charset="77"/>
              </a:rPr>
              <a:t>Northern Ireland’s </a:t>
            </a:r>
            <a:r>
              <a:rPr lang="en-US" sz="2000" dirty="0">
                <a:solidFill>
                  <a:schemeClr val="tx2">
                    <a:lumMod val="75000"/>
                  </a:schemeClr>
                </a:solidFill>
                <a:latin typeface="Palatino" pitchFamily="2" charset="77"/>
                <a:ea typeface="Palatino" pitchFamily="2" charset="77"/>
              </a:rPr>
              <a:t>stalled peace process this year. Political analysts said they expected </a:t>
            </a:r>
            <a:r>
              <a:rPr lang="en-US" sz="2000" dirty="0">
                <a:solidFill>
                  <a:srgbClr val="00B0F0"/>
                </a:solidFill>
                <a:latin typeface="Palatino" pitchFamily="2" charset="77"/>
                <a:ea typeface="Palatino" pitchFamily="2" charset="77"/>
              </a:rPr>
              <a:t>Mr. Ahern’s</a:t>
            </a:r>
            <a:r>
              <a:rPr lang="en-US" sz="2000" dirty="0">
                <a:solidFill>
                  <a:schemeClr val="tx2">
                    <a:lumMod val="75000"/>
                  </a:schemeClr>
                </a:solidFill>
                <a:latin typeface="Palatino" pitchFamily="2" charset="77"/>
                <a:ea typeface="Palatino" pitchFamily="2" charset="77"/>
              </a:rPr>
              <a:t> work in </a:t>
            </a:r>
            <a:r>
              <a:rPr lang="en-US" sz="2000" dirty="0">
                <a:solidFill>
                  <a:srgbClr val="FF0000"/>
                </a:solidFill>
                <a:latin typeface="Palatino" pitchFamily="2" charset="77"/>
                <a:ea typeface="Palatino" pitchFamily="2" charset="77"/>
              </a:rPr>
              <a:t>Northern Ireland</a:t>
            </a:r>
            <a:r>
              <a:rPr lang="en-US" sz="2000" dirty="0">
                <a:solidFill>
                  <a:schemeClr val="tx2">
                    <a:lumMod val="75000"/>
                  </a:schemeClr>
                </a:solidFill>
                <a:latin typeface="Palatino" pitchFamily="2" charset="77"/>
                <a:ea typeface="Palatino" pitchFamily="2" charset="77"/>
              </a:rPr>
              <a:t> to be an asset . . .</a:t>
            </a:r>
          </a:p>
        </p:txBody>
      </p:sp>
      <p:sp>
        <p:nvSpPr>
          <p:cNvPr id="5" name="TextBox 4">
            <a:extLst>
              <a:ext uri="{FF2B5EF4-FFF2-40B4-BE49-F238E27FC236}">
                <a16:creationId xmlns:a16="http://schemas.microsoft.com/office/drawing/2014/main" xmlns="" id="{F23D455B-0FE6-6649-A8F5-4DC6502CB6AD}"/>
              </a:ext>
            </a:extLst>
          </p:cNvPr>
          <p:cNvSpPr txBox="1"/>
          <p:nvPr/>
        </p:nvSpPr>
        <p:spPr>
          <a:xfrm>
            <a:off x="2680447" y="166568"/>
            <a:ext cx="6831105" cy="523220"/>
          </a:xfrm>
          <a:prstGeom prst="rect">
            <a:avLst/>
          </a:prstGeom>
          <a:noFill/>
        </p:spPr>
        <p:txBody>
          <a:bodyPr wrap="square" rtlCol="0">
            <a:spAutoFit/>
          </a:bodyPr>
          <a:lstStyle/>
          <a:p>
            <a:r>
              <a:rPr lang="en-US" sz="2800" b="1" dirty="0">
                <a:solidFill>
                  <a:schemeClr val="tx2">
                    <a:lumMod val="75000"/>
                  </a:schemeClr>
                </a:solidFill>
                <a:latin typeface="Palatino" pitchFamily="2" charset="77"/>
                <a:ea typeface="Palatino" pitchFamily="2" charset="77"/>
              </a:rPr>
              <a:t>Sample from New York Times corpus</a:t>
            </a:r>
          </a:p>
        </p:txBody>
      </p:sp>
      <p:sp>
        <p:nvSpPr>
          <p:cNvPr id="6" name="TextBox 5">
            <a:extLst>
              <a:ext uri="{FF2B5EF4-FFF2-40B4-BE49-F238E27FC236}">
                <a16:creationId xmlns:a16="http://schemas.microsoft.com/office/drawing/2014/main" xmlns="" id="{ABE7453A-B23D-B243-A565-AFC9ED5E1511}"/>
              </a:ext>
            </a:extLst>
          </p:cNvPr>
          <p:cNvSpPr txBox="1"/>
          <p:nvPr/>
        </p:nvSpPr>
        <p:spPr>
          <a:xfrm>
            <a:off x="1586754" y="6291321"/>
            <a:ext cx="3993777"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Snippet from an input article</a:t>
            </a:r>
          </a:p>
        </p:txBody>
      </p:sp>
      <p:sp>
        <p:nvSpPr>
          <p:cNvPr id="7" name="TextBox 6">
            <a:extLst>
              <a:ext uri="{FF2B5EF4-FFF2-40B4-BE49-F238E27FC236}">
                <a16:creationId xmlns:a16="http://schemas.microsoft.com/office/drawing/2014/main" xmlns="" id="{4A36BC88-7DA6-474B-885C-F270B80EB444}"/>
              </a:ext>
            </a:extLst>
          </p:cNvPr>
          <p:cNvSpPr txBox="1"/>
          <p:nvPr/>
        </p:nvSpPr>
        <p:spPr>
          <a:xfrm>
            <a:off x="7077637" y="6293448"/>
            <a:ext cx="3993777"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Summary for the input article</a:t>
            </a:r>
          </a:p>
        </p:txBody>
      </p:sp>
      <p:cxnSp>
        <p:nvCxnSpPr>
          <p:cNvPr id="9" name="Straight Connector 8">
            <a:extLst>
              <a:ext uri="{FF2B5EF4-FFF2-40B4-BE49-F238E27FC236}">
                <a16:creationId xmlns:a16="http://schemas.microsoft.com/office/drawing/2014/main" xmlns="" id="{EB0B989C-EC61-0843-8682-7085A51266A2}"/>
              </a:ext>
            </a:extLst>
          </p:cNvPr>
          <p:cNvCxnSpPr/>
          <p:nvPr/>
        </p:nvCxnSpPr>
        <p:spPr>
          <a:xfrm>
            <a:off x="6808695" y="1072421"/>
            <a:ext cx="0" cy="5339923"/>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582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D90691B-5554-AA44-A1A1-6CE950671E20}"/>
              </a:ext>
            </a:extLst>
          </p:cNvPr>
          <p:cNvSpPr txBox="1"/>
          <p:nvPr/>
        </p:nvSpPr>
        <p:spPr>
          <a:xfrm>
            <a:off x="6871448" y="951398"/>
            <a:ext cx="5320552" cy="5447645"/>
          </a:xfrm>
          <a:prstGeom prst="rect">
            <a:avLst/>
          </a:prstGeom>
          <a:noFill/>
        </p:spPr>
        <p:txBody>
          <a:bodyPr wrap="square" rtlCol="0">
            <a:spAutoFit/>
          </a:bodyPr>
          <a:lstStyle/>
          <a:p>
            <a:r>
              <a:rPr lang="en-US" sz="2000" dirty="0">
                <a:latin typeface="Palatino" pitchFamily="2" charset="77"/>
                <a:ea typeface="Palatino" pitchFamily="2" charset="77"/>
              </a:rPr>
              <a:t>1) </a:t>
            </a:r>
            <a:r>
              <a:rPr lang="en-US" sz="2000" dirty="0">
                <a:solidFill>
                  <a:srgbClr val="00B0F0"/>
                </a:solidFill>
                <a:latin typeface="Palatino" pitchFamily="2" charset="77"/>
                <a:ea typeface="Palatino" pitchFamily="2" charset="77"/>
              </a:rPr>
              <a:t>Prime Minister Bertie Ahern</a:t>
            </a:r>
            <a:r>
              <a:rPr lang="en-US" sz="2000" dirty="0">
                <a:latin typeface="Palatino" pitchFamily="2" charset="77"/>
                <a:ea typeface="Palatino" pitchFamily="2" charset="77"/>
              </a:rPr>
              <a:t> of Ireland calls for </a:t>
            </a:r>
            <a:r>
              <a:rPr lang="en-US" sz="2000" dirty="0">
                <a:highlight>
                  <a:srgbClr val="00FF00"/>
                </a:highlight>
                <a:latin typeface="Palatino" pitchFamily="2" charset="77"/>
                <a:ea typeface="Palatino" pitchFamily="2" charset="77"/>
              </a:rPr>
              <a:t>general election </a:t>
            </a:r>
            <a:r>
              <a:rPr lang="en-US" sz="2000" dirty="0">
                <a:latin typeface="Palatino" pitchFamily="2" charset="77"/>
                <a:ea typeface="Palatino" pitchFamily="2" charset="77"/>
              </a:rPr>
              <a:t>on May 24.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2) </a:t>
            </a:r>
            <a:r>
              <a:rPr lang="en-US" sz="2000" dirty="0">
                <a:solidFill>
                  <a:srgbClr val="00B0F0"/>
                </a:solidFill>
                <a:highlight>
                  <a:srgbClr val="FFFF00"/>
                </a:highlight>
                <a:latin typeface="Palatino" pitchFamily="2" charset="77"/>
                <a:ea typeface="Palatino" pitchFamily="2" charset="77"/>
              </a:rPr>
              <a:t>He</a:t>
            </a:r>
            <a:r>
              <a:rPr lang="en-US" sz="2000" dirty="0">
                <a:highlight>
                  <a:srgbClr val="FFFF00"/>
                </a:highlight>
                <a:latin typeface="Palatino" pitchFamily="2" charset="77"/>
                <a:ea typeface="Palatino" pitchFamily="2" charset="77"/>
              </a:rPr>
              <a:t> is required by law to call elections by midsummer.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3) Opinion polls suggest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centrist government is in danger of losing its majority in Parliament because of public disgruntlement about overburdened public services.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4) </a:t>
            </a:r>
            <a:r>
              <a:rPr lang="en-US" sz="2000" dirty="0">
                <a:solidFill>
                  <a:srgbClr val="00B0F0"/>
                </a:solidFill>
                <a:latin typeface="Palatino" pitchFamily="2" charset="77"/>
                <a:ea typeface="Palatino" pitchFamily="2" charset="77"/>
              </a:rPr>
              <a:t>Ahern</a:t>
            </a:r>
            <a:r>
              <a:rPr lang="en-US" sz="2000" dirty="0">
                <a:latin typeface="Palatino" pitchFamily="2" charset="77"/>
                <a:ea typeface="Palatino" pitchFamily="2" charset="77"/>
              </a:rPr>
              <a:t> says </a:t>
            </a:r>
            <a:r>
              <a:rPr lang="en-US" sz="2000" dirty="0">
                <a:solidFill>
                  <a:srgbClr val="00B0F0"/>
                </a:solidFill>
                <a:latin typeface="Palatino" pitchFamily="2" charset="77"/>
                <a:ea typeface="Palatino" pitchFamily="2" charset="77"/>
              </a:rPr>
              <a:t>he</a:t>
            </a:r>
            <a:r>
              <a:rPr lang="en-US" sz="2000" dirty="0">
                <a:latin typeface="Palatino" pitchFamily="2" charset="77"/>
                <a:ea typeface="Palatino" pitchFamily="2" charset="77"/>
              </a:rPr>
              <a:t> would base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campaign for reelection on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work to strengthen economy and his efforts to revive </a:t>
            </a:r>
            <a:r>
              <a:rPr lang="en-US" sz="2000" dirty="0">
                <a:solidFill>
                  <a:srgbClr val="FF0000"/>
                </a:solidFill>
                <a:latin typeface="Palatino" pitchFamily="2" charset="77"/>
                <a:ea typeface="Palatino" pitchFamily="2" charset="77"/>
              </a:rPr>
              <a:t>Northern Ireland’s</a:t>
            </a:r>
            <a:r>
              <a:rPr lang="en-US" sz="2000" dirty="0">
                <a:latin typeface="Palatino" pitchFamily="2" charset="77"/>
                <a:ea typeface="Palatino" pitchFamily="2" charset="77"/>
              </a:rPr>
              <a:t> stalled peace process.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5) Analysts expect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work in </a:t>
            </a:r>
            <a:r>
              <a:rPr lang="en-US" sz="2000" dirty="0">
                <a:solidFill>
                  <a:srgbClr val="FF0000"/>
                </a:solidFill>
                <a:latin typeface="Palatino" pitchFamily="2" charset="77"/>
                <a:ea typeface="Palatino" pitchFamily="2" charset="77"/>
              </a:rPr>
              <a:t>Northern Ireland</a:t>
            </a:r>
            <a:r>
              <a:rPr lang="en-US" sz="2000" dirty="0">
                <a:latin typeface="Palatino" pitchFamily="2" charset="77"/>
                <a:ea typeface="Palatino" pitchFamily="2" charset="77"/>
              </a:rPr>
              <a:t> to be asset.</a:t>
            </a:r>
          </a:p>
        </p:txBody>
      </p:sp>
      <p:sp>
        <p:nvSpPr>
          <p:cNvPr id="4" name="TextBox 3">
            <a:extLst>
              <a:ext uri="{FF2B5EF4-FFF2-40B4-BE49-F238E27FC236}">
                <a16:creationId xmlns:a16="http://schemas.microsoft.com/office/drawing/2014/main" xmlns="" id="{4B2D91B8-974A-5A42-AA21-114ED45AAB03}"/>
              </a:ext>
            </a:extLst>
          </p:cNvPr>
          <p:cNvSpPr txBox="1"/>
          <p:nvPr/>
        </p:nvSpPr>
        <p:spPr>
          <a:xfrm>
            <a:off x="233083" y="1136064"/>
            <a:ext cx="6575612" cy="4708981"/>
          </a:xfrm>
          <a:prstGeom prst="rect">
            <a:avLst/>
          </a:prstGeom>
          <a:noFill/>
        </p:spPr>
        <p:txBody>
          <a:bodyPr wrap="square" rtlCol="0">
            <a:spAutoFit/>
          </a:bodyPr>
          <a:lstStyle/>
          <a:p>
            <a:endParaRPr lang="en-US" sz="2000" dirty="0">
              <a:solidFill>
                <a:schemeClr val="tx2">
                  <a:lumMod val="75000"/>
                </a:schemeClr>
              </a:solidFill>
              <a:latin typeface="Palatino" pitchFamily="2" charset="77"/>
              <a:ea typeface="Palatino" pitchFamily="2" charset="77"/>
            </a:endParaRPr>
          </a:p>
          <a:p>
            <a:r>
              <a:rPr lang="en-US" sz="2000" dirty="0">
                <a:solidFill>
                  <a:schemeClr val="tx2">
                    <a:lumMod val="75000"/>
                  </a:schemeClr>
                </a:solidFill>
                <a:latin typeface="Palatino" pitchFamily="2" charset="77"/>
                <a:ea typeface="Palatino" pitchFamily="2" charset="77"/>
              </a:rPr>
              <a:t>				. . . </a:t>
            </a:r>
          </a:p>
          <a:p>
            <a:pPr algn="just"/>
            <a:r>
              <a:rPr lang="en-US" sz="2000" dirty="0">
                <a:solidFill>
                  <a:srgbClr val="00B0F0"/>
                </a:solidFill>
                <a:latin typeface="Palatino" pitchFamily="2" charset="77"/>
                <a:ea typeface="Palatino" pitchFamily="2" charset="77"/>
              </a:rPr>
              <a:t>Prime Minister Bertie Ahern </a:t>
            </a:r>
            <a:r>
              <a:rPr lang="en-US" sz="2000" dirty="0">
                <a:solidFill>
                  <a:schemeClr val="tx2">
                    <a:lumMod val="75000"/>
                  </a:schemeClr>
                </a:solidFill>
                <a:latin typeface="Palatino" pitchFamily="2" charset="77"/>
                <a:ea typeface="Palatino" pitchFamily="2" charset="77"/>
              </a:rPr>
              <a:t>of Ireland called Sunday for a </a:t>
            </a:r>
            <a:r>
              <a:rPr lang="en-US" sz="2000" dirty="0">
                <a:solidFill>
                  <a:schemeClr val="tx2">
                    <a:lumMod val="75000"/>
                  </a:schemeClr>
                </a:solidFill>
                <a:highlight>
                  <a:srgbClr val="00FF00"/>
                </a:highlight>
                <a:latin typeface="Palatino" pitchFamily="2" charset="77"/>
                <a:ea typeface="Palatino" pitchFamily="2" charset="77"/>
              </a:rPr>
              <a:t>general election </a:t>
            </a:r>
            <a:r>
              <a:rPr lang="en-US" sz="2000" dirty="0">
                <a:solidFill>
                  <a:schemeClr val="tx2">
                    <a:lumMod val="75000"/>
                  </a:schemeClr>
                </a:solidFill>
                <a:latin typeface="Palatino" pitchFamily="2" charset="77"/>
                <a:ea typeface="Palatino" pitchFamily="2" charset="77"/>
              </a:rPr>
              <a:t>on May 24. </a:t>
            </a:r>
            <a:r>
              <a:rPr lang="en-US" sz="2000" dirty="0">
                <a:solidFill>
                  <a:srgbClr val="00B0F0"/>
                </a:solidFill>
                <a:latin typeface="Palatino" pitchFamily="2" charset="77"/>
                <a:ea typeface="Palatino" pitchFamily="2" charset="77"/>
              </a:rPr>
              <a:t>Mr. Ahern </a:t>
            </a:r>
            <a:r>
              <a:rPr lang="en-US" sz="2000" dirty="0">
                <a:solidFill>
                  <a:schemeClr val="tx2">
                    <a:lumMod val="75000"/>
                  </a:schemeClr>
                </a:solidFill>
                <a:latin typeface="Palatino" pitchFamily="2" charset="77"/>
                <a:ea typeface="Palatino" pitchFamily="2" charset="77"/>
              </a:rPr>
              <a:t>and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centrist party have governed in a coalition government since 1197</a:t>
            </a:r>
          </a:p>
          <a:p>
            <a:pPr algn="just"/>
            <a:r>
              <a:rPr lang="en-US" sz="2000" dirty="0">
                <a:solidFill>
                  <a:schemeClr val="tx2">
                    <a:lumMod val="75000"/>
                  </a:schemeClr>
                </a:solidFill>
                <a:latin typeface="Palatino" pitchFamily="2" charset="77"/>
                <a:ea typeface="Palatino" pitchFamily="2" charset="77"/>
              </a:rPr>
              <a:t>                                                 . . .</a:t>
            </a:r>
          </a:p>
          <a:p>
            <a:pPr algn="just"/>
            <a:r>
              <a:rPr lang="en-US" sz="2000" dirty="0">
                <a:solidFill>
                  <a:schemeClr val="tx2">
                    <a:lumMod val="75000"/>
                  </a:schemeClr>
                </a:solidFill>
                <a:latin typeface="Palatino" pitchFamily="2" charset="77"/>
                <a:ea typeface="Palatino" pitchFamily="2" charset="77"/>
              </a:rPr>
              <a:t> Under Irish law, which requires legislative elections every five years, </a:t>
            </a:r>
            <a:r>
              <a:rPr lang="en-US" sz="2000" dirty="0">
                <a:solidFill>
                  <a:srgbClr val="00B0F0"/>
                </a:solidFill>
                <a:highlight>
                  <a:srgbClr val="FFFF00"/>
                </a:highlight>
                <a:latin typeface="Palatino" pitchFamily="2" charset="77"/>
                <a:ea typeface="Palatino" pitchFamily="2" charset="77"/>
              </a:rPr>
              <a:t>Mr. Ahern </a:t>
            </a:r>
            <a:r>
              <a:rPr lang="en-US" sz="2000" dirty="0">
                <a:solidFill>
                  <a:schemeClr val="tx2">
                    <a:lumMod val="75000"/>
                  </a:schemeClr>
                </a:solidFill>
                <a:highlight>
                  <a:srgbClr val="FFFF00"/>
                </a:highlight>
                <a:latin typeface="Palatino" pitchFamily="2" charset="77"/>
                <a:ea typeface="Palatino" pitchFamily="2" charset="77"/>
              </a:rPr>
              <a:t>had to call elections by midsummer.</a:t>
            </a:r>
            <a:r>
              <a:rPr lang="en-US" sz="2000" dirty="0">
                <a:solidFill>
                  <a:schemeClr val="tx2">
                    <a:lumMod val="75000"/>
                  </a:schemeClr>
                </a:solidFill>
                <a:latin typeface="Palatino" pitchFamily="2" charset="77"/>
                <a:ea typeface="Palatino" pitchFamily="2" charset="77"/>
              </a:rPr>
              <a:t> On Sunday, </a:t>
            </a:r>
            <a:r>
              <a:rPr lang="en-US" sz="2000" dirty="0">
                <a:solidFill>
                  <a:srgbClr val="00B0F0"/>
                </a:solidFill>
                <a:latin typeface="Palatino" pitchFamily="2" charset="77"/>
                <a:ea typeface="Palatino" pitchFamily="2" charset="77"/>
              </a:rPr>
              <a:t>he</a:t>
            </a:r>
            <a:r>
              <a:rPr lang="en-US" sz="2000" dirty="0">
                <a:solidFill>
                  <a:schemeClr val="tx2">
                    <a:lumMod val="75000"/>
                  </a:schemeClr>
                </a:solidFill>
                <a:latin typeface="Palatino" pitchFamily="2" charset="77"/>
                <a:ea typeface="Palatino" pitchFamily="2" charset="77"/>
              </a:rPr>
              <a:t> said </a:t>
            </a:r>
            <a:r>
              <a:rPr lang="en-US" sz="2000" dirty="0">
                <a:solidFill>
                  <a:srgbClr val="00B0F0"/>
                </a:solidFill>
                <a:latin typeface="Palatino" pitchFamily="2" charset="77"/>
                <a:ea typeface="Palatino" pitchFamily="2" charset="77"/>
              </a:rPr>
              <a:t>he</a:t>
            </a:r>
            <a:r>
              <a:rPr lang="en-US" sz="2000" dirty="0">
                <a:solidFill>
                  <a:schemeClr val="tx2">
                    <a:lumMod val="75000"/>
                  </a:schemeClr>
                </a:solidFill>
                <a:latin typeface="Palatino" pitchFamily="2" charset="77"/>
                <a:ea typeface="Palatino" pitchFamily="2" charset="77"/>
              </a:rPr>
              <a:t> would base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campaign for reelection on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work to strengthen the economy and efforts to revive </a:t>
            </a:r>
            <a:r>
              <a:rPr lang="en-US" sz="2000" dirty="0">
                <a:solidFill>
                  <a:srgbClr val="FF0000"/>
                </a:solidFill>
                <a:latin typeface="Palatino" pitchFamily="2" charset="77"/>
                <a:ea typeface="Palatino" pitchFamily="2" charset="77"/>
              </a:rPr>
              <a:t>Northern Ireland’s </a:t>
            </a:r>
            <a:r>
              <a:rPr lang="en-US" sz="2000" dirty="0">
                <a:solidFill>
                  <a:schemeClr val="tx2">
                    <a:lumMod val="75000"/>
                  </a:schemeClr>
                </a:solidFill>
                <a:latin typeface="Palatino" pitchFamily="2" charset="77"/>
                <a:ea typeface="Palatino" pitchFamily="2" charset="77"/>
              </a:rPr>
              <a:t>stalled peace process this year. Political analysts said they expected </a:t>
            </a:r>
            <a:r>
              <a:rPr lang="en-US" sz="2000" dirty="0">
                <a:solidFill>
                  <a:srgbClr val="00B0F0"/>
                </a:solidFill>
                <a:latin typeface="Palatino" pitchFamily="2" charset="77"/>
                <a:ea typeface="Palatino" pitchFamily="2" charset="77"/>
              </a:rPr>
              <a:t>Mr. Ahern’s</a:t>
            </a:r>
            <a:r>
              <a:rPr lang="en-US" sz="2000" dirty="0">
                <a:solidFill>
                  <a:schemeClr val="tx2">
                    <a:lumMod val="75000"/>
                  </a:schemeClr>
                </a:solidFill>
                <a:latin typeface="Palatino" pitchFamily="2" charset="77"/>
                <a:ea typeface="Palatino" pitchFamily="2" charset="77"/>
              </a:rPr>
              <a:t> work in </a:t>
            </a:r>
            <a:r>
              <a:rPr lang="en-US" sz="2000" dirty="0">
                <a:solidFill>
                  <a:srgbClr val="FF0000"/>
                </a:solidFill>
                <a:latin typeface="Palatino" pitchFamily="2" charset="77"/>
                <a:ea typeface="Palatino" pitchFamily="2" charset="77"/>
              </a:rPr>
              <a:t>Northern Ireland</a:t>
            </a:r>
            <a:r>
              <a:rPr lang="en-US" sz="2000" dirty="0">
                <a:solidFill>
                  <a:schemeClr val="tx2">
                    <a:lumMod val="75000"/>
                  </a:schemeClr>
                </a:solidFill>
                <a:latin typeface="Palatino" pitchFamily="2" charset="77"/>
                <a:ea typeface="Palatino" pitchFamily="2" charset="77"/>
              </a:rPr>
              <a:t> to be an asset . . .</a:t>
            </a:r>
          </a:p>
        </p:txBody>
      </p:sp>
      <p:sp>
        <p:nvSpPr>
          <p:cNvPr id="5" name="TextBox 4">
            <a:extLst>
              <a:ext uri="{FF2B5EF4-FFF2-40B4-BE49-F238E27FC236}">
                <a16:creationId xmlns:a16="http://schemas.microsoft.com/office/drawing/2014/main" xmlns="" id="{F23D455B-0FE6-6649-A8F5-4DC6502CB6AD}"/>
              </a:ext>
            </a:extLst>
          </p:cNvPr>
          <p:cNvSpPr txBox="1"/>
          <p:nvPr/>
        </p:nvSpPr>
        <p:spPr>
          <a:xfrm>
            <a:off x="2680447" y="166568"/>
            <a:ext cx="6831105" cy="523220"/>
          </a:xfrm>
          <a:prstGeom prst="rect">
            <a:avLst/>
          </a:prstGeom>
          <a:noFill/>
        </p:spPr>
        <p:txBody>
          <a:bodyPr wrap="square" rtlCol="0">
            <a:spAutoFit/>
          </a:bodyPr>
          <a:lstStyle/>
          <a:p>
            <a:r>
              <a:rPr lang="en-US" sz="2800" b="1" dirty="0">
                <a:solidFill>
                  <a:schemeClr val="tx2">
                    <a:lumMod val="75000"/>
                  </a:schemeClr>
                </a:solidFill>
                <a:latin typeface="Palatino" pitchFamily="2" charset="77"/>
                <a:ea typeface="Palatino" pitchFamily="2" charset="77"/>
              </a:rPr>
              <a:t>Sample from New York Times corpus</a:t>
            </a:r>
          </a:p>
        </p:txBody>
      </p:sp>
      <p:sp>
        <p:nvSpPr>
          <p:cNvPr id="6" name="TextBox 5">
            <a:extLst>
              <a:ext uri="{FF2B5EF4-FFF2-40B4-BE49-F238E27FC236}">
                <a16:creationId xmlns:a16="http://schemas.microsoft.com/office/drawing/2014/main" xmlns="" id="{ABE7453A-B23D-B243-A565-AFC9ED5E1511}"/>
              </a:ext>
            </a:extLst>
          </p:cNvPr>
          <p:cNvSpPr txBox="1"/>
          <p:nvPr/>
        </p:nvSpPr>
        <p:spPr>
          <a:xfrm>
            <a:off x="1586754" y="6291321"/>
            <a:ext cx="3993777"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Snippet from an input article</a:t>
            </a:r>
          </a:p>
        </p:txBody>
      </p:sp>
      <p:sp>
        <p:nvSpPr>
          <p:cNvPr id="7" name="TextBox 6">
            <a:extLst>
              <a:ext uri="{FF2B5EF4-FFF2-40B4-BE49-F238E27FC236}">
                <a16:creationId xmlns:a16="http://schemas.microsoft.com/office/drawing/2014/main" xmlns="" id="{4A36BC88-7DA6-474B-885C-F270B80EB444}"/>
              </a:ext>
            </a:extLst>
          </p:cNvPr>
          <p:cNvSpPr txBox="1"/>
          <p:nvPr/>
        </p:nvSpPr>
        <p:spPr>
          <a:xfrm>
            <a:off x="7077637" y="6293448"/>
            <a:ext cx="3993777"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Summary for the input article</a:t>
            </a:r>
          </a:p>
        </p:txBody>
      </p:sp>
      <p:cxnSp>
        <p:nvCxnSpPr>
          <p:cNvPr id="9" name="Straight Connector 8">
            <a:extLst>
              <a:ext uri="{FF2B5EF4-FFF2-40B4-BE49-F238E27FC236}">
                <a16:creationId xmlns:a16="http://schemas.microsoft.com/office/drawing/2014/main" xmlns="" id="{EB0B989C-EC61-0843-8682-7085A51266A2}"/>
              </a:ext>
            </a:extLst>
          </p:cNvPr>
          <p:cNvCxnSpPr/>
          <p:nvPr/>
        </p:nvCxnSpPr>
        <p:spPr>
          <a:xfrm>
            <a:off x="6808695" y="1072421"/>
            <a:ext cx="0" cy="5339923"/>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Curved Connector 7">
            <a:extLst>
              <a:ext uri="{FF2B5EF4-FFF2-40B4-BE49-F238E27FC236}">
                <a16:creationId xmlns:a16="http://schemas.microsoft.com/office/drawing/2014/main" xmlns="" id="{84C3ACFE-7CE0-5946-B9D2-C4500D5514F7}"/>
              </a:ext>
            </a:extLst>
          </p:cNvPr>
          <p:cNvCxnSpPr/>
          <p:nvPr/>
        </p:nvCxnSpPr>
        <p:spPr>
          <a:xfrm flipV="1">
            <a:off x="5320553" y="2049863"/>
            <a:ext cx="1634185" cy="1537398"/>
          </a:xfrm>
          <a:prstGeom prst="curvedConnector3">
            <a:avLst>
              <a:gd name="adj1" fmla="val 38317"/>
            </a:avLst>
          </a:prstGeom>
          <a:ln w="825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593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D90691B-5554-AA44-A1A1-6CE950671E20}"/>
              </a:ext>
            </a:extLst>
          </p:cNvPr>
          <p:cNvSpPr txBox="1"/>
          <p:nvPr/>
        </p:nvSpPr>
        <p:spPr>
          <a:xfrm>
            <a:off x="6871448" y="951398"/>
            <a:ext cx="5320552" cy="5447645"/>
          </a:xfrm>
          <a:prstGeom prst="rect">
            <a:avLst/>
          </a:prstGeom>
          <a:noFill/>
        </p:spPr>
        <p:txBody>
          <a:bodyPr wrap="square" rtlCol="0">
            <a:spAutoFit/>
          </a:bodyPr>
          <a:lstStyle/>
          <a:p>
            <a:r>
              <a:rPr lang="en-US" sz="2000" dirty="0">
                <a:latin typeface="Palatino" pitchFamily="2" charset="77"/>
                <a:ea typeface="Palatino" pitchFamily="2" charset="77"/>
              </a:rPr>
              <a:t>1) </a:t>
            </a:r>
            <a:r>
              <a:rPr lang="en-US" sz="2000" dirty="0">
                <a:solidFill>
                  <a:srgbClr val="00B0F0"/>
                </a:solidFill>
                <a:latin typeface="Palatino" pitchFamily="2" charset="77"/>
                <a:ea typeface="Palatino" pitchFamily="2" charset="77"/>
              </a:rPr>
              <a:t>Prime Minister Bertie Ahern</a:t>
            </a:r>
            <a:r>
              <a:rPr lang="en-US" sz="2000" dirty="0">
                <a:latin typeface="Palatino" pitchFamily="2" charset="77"/>
                <a:ea typeface="Palatino" pitchFamily="2" charset="77"/>
              </a:rPr>
              <a:t> of Ireland calls for general election on May 24.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2) </a:t>
            </a:r>
            <a:r>
              <a:rPr lang="en-US" sz="2000" dirty="0">
                <a:solidFill>
                  <a:srgbClr val="00B0F0"/>
                </a:solidFill>
                <a:highlight>
                  <a:srgbClr val="FFFF00"/>
                </a:highlight>
                <a:latin typeface="Palatino" pitchFamily="2" charset="77"/>
                <a:ea typeface="Palatino" pitchFamily="2" charset="77"/>
              </a:rPr>
              <a:t>He</a:t>
            </a:r>
            <a:r>
              <a:rPr lang="en-US" sz="2000" dirty="0">
                <a:highlight>
                  <a:srgbClr val="FFFF00"/>
                </a:highlight>
                <a:latin typeface="Palatino" pitchFamily="2" charset="77"/>
                <a:ea typeface="Palatino" pitchFamily="2" charset="77"/>
              </a:rPr>
              <a:t> is required by law to call elections by midsummer.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3) Opinion polls suggest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centrist government is in danger of losing its majority in Parliament because of public disgruntlement about overburdened public services.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4) </a:t>
            </a:r>
            <a:r>
              <a:rPr lang="en-US" sz="2000" dirty="0">
                <a:solidFill>
                  <a:srgbClr val="00B0F0"/>
                </a:solidFill>
                <a:latin typeface="Palatino" pitchFamily="2" charset="77"/>
                <a:ea typeface="Palatino" pitchFamily="2" charset="77"/>
              </a:rPr>
              <a:t>Ahern</a:t>
            </a:r>
            <a:r>
              <a:rPr lang="en-US" sz="2000" dirty="0">
                <a:latin typeface="Palatino" pitchFamily="2" charset="77"/>
                <a:ea typeface="Palatino" pitchFamily="2" charset="77"/>
              </a:rPr>
              <a:t> says </a:t>
            </a:r>
            <a:r>
              <a:rPr lang="en-US" sz="2000" dirty="0">
                <a:solidFill>
                  <a:srgbClr val="00B0F0"/>
                </a:solidFill>
                <a:latin typeface="Palatino" pitchFamily="2" charset="77"/>
                <a:ea typeface="Palatino" pitchFamily="2" charset="77"/>
              </a:rPr>
              <a:t>he</a:t>
            </a:r>
            <a:r>
              <a:rPr lang="en-US" sz="2000" dirty="0">
                <a:latin typeface="Palatino" pitchFamily="2" charset="77"/>
                <a:ea typeface="Palatino" pitchFamily="2" charset="77"/>
              </a:rPr>
              <a:t> would base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campaign for reelection on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work to strengthen economy and his efforts to revive </a:t>
            </a:r>
            <a:r>
              <a:rPr lang="en-US" sz="2000" dirty="0">
                <a:solidFill>
                  <a:srgbClr val="FF0000"/>
                </a:solidFill>
                <a:latin typeface="Palatino" pitchFamily="2" charset="77"/>
                <a:ea typeface="Palatino" pitchFamily="2" charset="77"/>
              </a:rPr>
              <a:t>Northern Ireland’s</a:t>
            </a:r>
            <a:r>
              <a:rPr lang="en-US" sz="2000" dirty="0">
                <a:latin typeface="Palatino" pitchFamily="2" charset="77"/>
                <a:ea typeface="Palatino" pitchFamily="2" charset="77"/>
              </a:rPr>
              <a:t> stalled peace process.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5) Analysts expect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work in </a:t>
            </a:r>
            <a:r>
              <a:rPr lang="en-US" sz="2000" dirty="0">
                <a:solidFill>
                  <a:srgbClr val="FF0000"/>
                </a:solidFill>
                <a:latin typeface="Palatino" pitchFamily="2" charset="77"/>
                <a:ea typeface="Palatino" pitchFamily="2" charset="77"/>
              </a:rPr>
              <a:t>Northern Ireland</a:t>
            </a:r>
            <a:r>
              <a:rPr lang="en-US" sz="2000" dirty="0">
                <a:latin typeface="Palatino" pitchFamily="2" charset="77"/>
                <a:ea typeface="Palatino" pitchFamily="2" charset="77"/>
              </a:rPr>
              <a:t> to be asset.</a:t>
            </a:r>
          </a:p>
        </p:txBody>
      </p:sp>
      <p:sp>
        <p:nvSpPr>
          <p:cNvPr id="4" name="TextBox 3">
            <a:extLst>
              <a:ext uri="{FF2B5EF4-FFF2-40B4-BE49-F238E27FC236}">
                <a16:creationId xmlns:a16="http://schemas.microsoft.com/office/drawing/2014/main" xmlns="" id="{4B2D91B8-974A-5A42-AA21-114ED45AAB03}"/>
              </a:ext>
            </a:extLst>
          </p:cNvPr>
          <p:cNvSpPr txBox="1"/>
          <p:nvPr/>
        </p:nvSpPr>
        <p:spPr>
          <a:xfrm>
            <a:off x="233083" y="1136064"/>
            <a:ext cx="6575612" cy="4708981"/>
          </a:xfrm>
          <a:prstGeom prst="rect">
            <a:avLst/>
          </a:prstGeom>
          <a:noFill/>
        </p:spPr>
        <p:txBody>
          <a:bodyPr wrap="square" rtlCol="0">
            <a:spAutoFit/>
          </a:bodyPr>
          <a:lstStyle/>
          <a:p>
            <a:endParaRPr lang="en-US" sz="2000" dirty="0">
              <a:solidFill>
                <a:schemeClr val="tx2">
                  <a:lumMod val="75000"/>
                </a:schemeClr>
              </a:solidFill>
              <a:latin typeface="Palatino" pitchFamily="2" charset="77"/>
              <a:ea typeface="Palatino" pitchFamily="2" charset="77"/>
            </a:endParaRPr>
          </a:p>
          <a:p>
            <a:r>
              <a:rPr lang="en-US" sz="2000" dirty="0">
                <a:solidFill>
                  <a:schemeClr val="tx2">
                    <a:lumMod val="75000"/>
                  </a:schemeClr>
                </a:solidFill>
                <a:latin typeface="Palatino" pitchFamily="2" charset="77"/>
                <a:ea typeface="Palatino" pitchFamily="2" charset="77"/>
              </a:rPr>
              <a:t>				. . . </a:t>
            </a:r>
          </a:p>
          <a:p>
            <a:pPr algn="just"/>
            <a:r>
              <a:rPr lang="en-US" sz="2000" dirty="0">
                <a:solidFill>
                  <a:srgbClr val="00B0F0"/>
                </a:solidFill>
                <a:latin typeface="Palatino" pitchFamily="2" charset="77"/>
                <a:ea typeface="Palatino" pitchFamily="2" charset="77"/>
              </a:rPr>
              <a:t>Prime Minister Bertie Ahern </a:t>
            </a:r>
            <a:r>
              <a:rPr lang="en-US" sz="2000" dirty="0">
                <a:solidFill>
                  <a:schemeClr val="tx2">
                    <a:lumMod val="75000"/>
                  </a:schemeClr>
                </a:solidFill>
                <a:latin typeface="Palatino" pitchFamily="2" charset="77"/>
                <a:ea typeface="Palatino" pitchFamily="2" charset="77"/>
              </a:rPr>
              <a:t>of Ireland called Sunday for a general election on May 24. </a:t>
            </a:r>
            <a:r>
              <a:rPr lang="en-US" sz="2000" dirty="0">
                <a:solidFill>
                  <a:srgbClr val="00B0F0"/>
                </a:solidFill>
                <a:latin typeface="Palatino" pitchFamily="2" charset="77"/>
                <a:ea typeface="Palatino" pitchFamily="2" charset="77"/>
              </a:rPr>
              <a:t>Mr. Ahern </a:t>
            </a:r>
            <a:r>
              <a:rPr lang="en-US" sz="2000" dirty="0">
                <a:solidFill>
                  <a:schemeClr val="tx2">
                    <a:lumMod val="75000"/>
                  </a:schemeClr>
                </a:solidFill>
                <a:latin typeface="Palatino" pitchFamily="2" charset="77"/>
                <a:ea typeface="Palatino" pitchFamily="2" charset="77"/>
              </a:rPr>
              <a:t>and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centrist party have governed in a coalition government since 1197</a:t>
            </a:r>
          </a:p>
          <a:p>
            <a:pPr algn="just"/>
            <a:r>
              <a:rPr lang="en-US" sz="2000" dirty="0">
                <a:solidFill>
                  <a:schemeClr val="tx2">
                    <a:lumMod val="75000"/>
                  </a:schemeClr>
                </a:solidFill>
                <a:latin typeface="Palatino" pitchFamily="2" charset="77"/>
                <a:ea typeface="Palatino" pitchFamily="2" charset="77"/>
              </a:rPr>
              <a:t>                                                 . . .</a:t>
            </a:r>
          </a:p>
          <a:p>
            <a:pPr algn="just"/>
            <a:r>
              <a:rPr lang="en-US" sz="2000" dirty="0">
                <a:solidFill>
                  <a:schemeClr val="tx2">
                    <a:lumMod val="75000"/>
                  </a:schemeClr>
                </a:solidFill>
                <a:latin typeface="Palatino" pitchFamily="2" charset="77"/>
                <a:ea typeface="Palatino" pitchFamily="2" charset="77"/>
              </a:rPr>
              <a:t> Under Irish law, which requires legislative elections every five years, </a:t>
            </a:r>
            <a:r>
              <a:rPr lang="en-US" sz="2000" dirty="0">
                <a:solidFill>
                  <a:srgbClr val="00B0F0"/>
                </a:solidFill>
                <a:highlight>
                  <a:srgbClr val="FFFF00"/>
                </a:highlight>
                <a:latin typeface="Palatino" pitchFamily="2" charset="77"/>
                <a:ea typeface="Palatino" pitchFamily="2" charset="77"/>
              </a:rPr>
              <a:t>Mr. Ahern </a:t>
            </a:r>
            <a:r>
              <a:rPr lang="en-US" sz="2000" dirty="0">
                <a:solidFill>
                  <a:schemeClr val="tx2">
                    <a:lumMod val="75000"/>
                  </a:schemeClr>
                </a:solidFill>
                <a:highlight>
                  <a:srgbClr val="FFFF00"/>
                </a:highlight>
                <a:latin typeface="Palatino" pitchFamily="2" charset="77"/>
                <a:ea typeface="Palatino" pitchFamily="2" charset="77"/>
              </a:rPr>
              <a:t>had to call elections by midsummer.</a:t>
            </a:r>
            <a:r>
              <a:rPr lang="en-US" sz="2000" dirty="0">
                <a:solidFill>
                  <a:schemeClr val="tx2">
                    <a:lumMod val="75000"/>
                  </a:schemeClr>
                </a:solidFill>
                <a:latin typeface="Palatino" pitchFamily="2" charset="77"/>
                <a:ea typeface="Palatino" pitchFamily="2" charset="77"/>
              </a:rPr>
              <a:t> On Sunday, </a:t>
            </a:r>
            <a:r>
              <a:rPr lang="en-US" sz="2000" dirty="0">
                <a:solidFill>
                  <a:srgbClr val="00B0F0"/>
                </a:solidFill>
                <a:latin typeface="Palatino" pitchFamily="2" charset="77"/>
                <a:ea typeface="Palatino" pitchFamily="2" charset="77"/>
              </a:rPr>
              <a:t>he</a:t>
            </a:r>
            <a:r>
              <a:rPr lang="en-US" sz="2000" dirty="0">
                <a:solidFill>
                  <a:schemeClr val="tx2">
                    <a:lumMod val="75000"/>
                  </a:schemeClr>
                </a:solidFill>
                <a:latin typeface="Palatino" pitchFamily="2" charset="77"/>
                <a:ea typeface="Palatino" pitchFamily="2" charset="77"/>
              </a:rPr>
              <a:t> said </a:t>
            </a:r>
            <a:r>
              <a:rPr lang="en-US" sz="2000" dirty="0">
                <a:solidFill>
                  <a:srgbClr val="00B0F0"/>
                </a:solidFill>
                <a:latin typeface="Palatino" pitchFamily="2" charset="77"/>
                <a:ea typeface="Palatino" pitchFamily="2" charset="77"/>
              </a:rPr>
              <a:t>he</a:t>
            </a:r>
            <a:r>
              <a:rPr lang="en-US" sz="2000" dirty="0">
                <a:solidFill>
                  <a:schemeClr val="tx2">
                    <a:lumMod val="75000"/>
                  </a:schemeClr>
                </a:solidFill>
                <a:latin typeface="Palatino" pitchFamily="2" charset="77"/>
                <a:ea typeface="Palatino" pitchFamily="2" charset="77"/>
              </a:rPr>
              <a:t> would base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campaign for reelection on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work to strengthen the economy and efforts to revive </a:t>
            </a:r>
            <a:r>
              <a:rPr lang="en-US" sz="2000" dirty="0">
                <a:solidFill>
                  <a:srgbClr val="FF0000"/>
                </a:solidFill>
                <a:latin typeface="Palatino" pitchFamily="2" charset="77"/>
                <a:ea typeface="Palatino" pitchFamily="2" charset="77"/>
              </a:rPr>
              <a:t>Northern Ireland’s </a:t>
            </a:r>
            <a:r>
              <a:rPr lang="en-US" sz="2000" dirty="0">
                <a:solidFill>
                  <a:schemeClr val="tx2">
                    <a:lumMod val="75000"/>
                  </a:schemeClr>
                </a:solidFill>
                <a:latin typeface="Palatino" pitchFamily="2" charset="77"/>
                <a:ea typeface="Palatino" pitchFamily="2" charset="77"/>
              </a:rPr>
              <a:t>stalled peace process this year. Political analysts said they expected </a:t>
            </a:r>
            <a:r>
              <a:rPr lang="en-US" sz="2000" dirty="0">
                <a:solidFill>
                  <a:srgbClr val="00B0F0"/>
                </a:solidFill>
                <a:latin typeface="Palatino" pitchFamily="2" charset="77"/>
                <a:ea typeface="Palatino" pitchFamily="2" charset="77"/>
              </a:rPr>
              <a:t>Mr. Ahern’s</a:t>
            </a:r>
            <a:r>
              <a:rPr lang="en-US" sz="2000" dirty="0">
                <a:solidFill>
                  <a:schemeClr val="tx2">
                    <a:lumMod val="75000"/>
                  </a:schemeClr>
                </a:solidFill>
                <a:latin typeface="Palatino" pitchFamily="2" charset="77"/>
                <a:ea typeface="Palatino" pitchFamily="2" charset="77"/>
              </a:rPr>
              <a:t> work in </a:t>
            </a:r>
            <a:r>
              <a:rPr lang="en-US" sz="2000" dirty="0">
                <a:solidFill>
                  <a:srgbClr val="FF0000"/>
                </a:solidFill>
                <a:latin typeface="Palatino" pitchFamily="2" charset="77"/>
                <a:ea typeface="Palatino" pitchFamily="2" charset="77"/>
              </a:rPr>
              <a:t>Northern Ireland</a:t>
            </a:r>
            <a:r>
              <a:rPr lang="en-US" sz="2000" dirty="0">
                <a:solidFill>
                  <a:schemeClr val="tx2">
                    <a:lumMod val="75000"/>
                  </a:schemeClr>
                </a:solidFill>
                <a:latin typeface="Palatino" pitchFamily="2" charset="77"/>
                <a:ea typeface="Palatino" pitchFamily="2" charset="77"/>
              </a:rPr>
              <a:t> to be an asset . . .</a:t>
            </a:r>
          </a:p>
        </p:txBody>
      </p:sp>
      <p:sp>
        <p:nvSpPr>
          <p:cNvPr id="5" name="TextBox 4">
            <a:extLst>
              <a:ext uri="{FF2B5EF4-FFF2-40B4-BE49-F238E27FC236}">
                <a16:creationId xmlns:a16="http://schemas.microsoft.com/office/drawing/2014/main" xmlns="" id="{F23D455B-0FE6-6649-A8F5-4DC6502CB6AD}"/>
              </a:ext>
            </a:extLst>
          </p:cNvPr>
          <p:cNvSpPr txBox="1"/>
          <p:nvPr/>
        </p:nvSpPr>
        <p:spPr>
          <a:xfrm>
            <a:off x="2680447" y="166568"/>
            <a:ext cx="6831105" cy="523220"/>
          </a:xfrm>
          <a:prstGeom prst="rect">
            <a:avLst/>
          </a:prstGeom>
          <a:noFill/>
        </p:spPr>
        <p:txBody>
          <a:bodyPr wrap="square" rtlCol="0">
            <a:spAutoFit/>
          </a:bodyPr>
          <a:lstStyle/>
          <a:p>
            <a:r>
              <a:rPr lang="en-US" sz="2800" b="1" dirty="0">
                <a:solidFill>
                  <a:schemeClr val="tx2">
                    <a:lumMod val="75000"/>
                  </a:schemeClr>
                </a:solidFill>
                <a:latin typeface="Palatino" pitchFamily="2" charset="77"/>
                <a:ea typeface="Palatino" pitchFamily="2" charset="77"/>
              </a:rPr>
              <a:t>Sample from New York Times corpus</a:t>
            </a:r>
          </a:p>
        </p:txBody>
      </p:sp>
      <p:sp>
        <p:nvSpPr>
          <p:cNvPr id="6" name="TextBox 5">
            <a:extLst>
              <a:ext uri="{FF2B5EF4-FFF2-40B4-BE49-F238E27FC236}">
                <a16:creationId xmlns:a16="http://schemas.microsoft.com/office/drawing/2014/main" xmlns="" id="{ABE7453A-B23D-B243-A565-AFC9ED5E1511}"/>
              </a:ext>
            </a:extLst>
          </p:cNvPr>
          <p:cNvSpPr txBox="1"/>
          <p:nvPr/>
        </p:nvSpPr>
        <p:spPr>
          <a:xfrm>
            <a:off x="1586754" y="6291321"/>
            <a:ext cx="3993777" cy="400110"/>
          </a:xfrm>
          <a:prstGeom prst="rect">
            <a:avLst/>
          </a:prstGeom>
          <a:noFill/>
        </p:spPr>
        <p:txBody>
          <a:bodyPr wrap="square" rtlCol="0">
            <a:spAutoFit/>
          </a:bodyPr>
          <a:lstStyle/>
          <a:p>
            <a:pPr algn="ctr"/>
            <a:r>
              <a:rPr lang="en-US" sz="2000" b="1" dirty="0">
                <a:solidFill>
                  <a:srgbClr val="C00000"/>
                </a:solidFill>
                <a:latin typeface="Palatino" pitchFamily="2" charset="77"/>
                <a:ea typeface="Palatino" pitchFamily="2" charset="77"/>
              </a:rPr>
              <a:t>Snippet from an input article</a:t>
            </a:r>
          </a:p>
        </p:txBody>
      </p:sp>
      <p:sp>
        <p:nvSpPr>
          <p:cNvPr id="7" name="TextBox 6">
            <a:extLst>
              <a:ext uri="{FF2B5EF4-FFF2-40B4-BE49-F238E27FC236}">
                <a16:creationId xmlns:a16="http://schemas.microsoft.com/office/drawing/2014/main" xmlns="" id="{4A36BC88-7DA6-474B-885C-F270B80EB444}"/>
              </a:ext>
            </a:extLst>
          </p:cNvPr>
          <p:cNvSpPr txBox="1"/>
          <p:nvPr/>
        </p:nvSpPr>
        <p:spPr>
          <a:xfrm>
            <a:off x="7077637" y="6293448"/>
            <a:ext cx="3993777" cy="400110"/>
          </a:xfrm>
          <a:prstGeom prst="rect">
            <a:avLst/>
          </a:prstGeom>
          <a:noFill/>
        </p:spPr>
        <p:txBody>
          <a:bodyPr wrap="square" rtlCol="0">
            <a:spAutoFit/>
          </a:bodyPr>
          <a:lstStyle/>
          <a:p>
            <a:pPr algn="ctr"/>
            <a:r>
              <a:rPr lang="en-US" sz="2000" b="1" dirty="0">
                <a:solidFill>
                  <a:srgbClr val="C00000"/>
                </a:solidFill>
                <a:latin typeface="Palatino" pitchFamily="2" charset="77"/>
                <a:ea typeface="Palatino" pitchFamily="2" charset="77"/>
              </a:rPr>
              <a:t>Summary for the input article</a:t>
            </a:r>
          </a:p>
        </p:txBody>
      </p:sp>
      <p:cxnSp>
        <p:nvCxnSpPr>
          <p:cNvPr id="9" name="Straight Connector 8">
            <a:extLst>
              <a:ext uri="{FF2B5EF4-FFF2-40B4-BE49-F238E27FC236}">
                <a16:creationId xmlns:a16="http://schemas.microsoft.com/office/drawing/2014/main" xmlns="" id="{EB0B989C-EC61-0843-8682-7085A51266A2}"/>
              </a:ext>
            </a:extLst>
          </p:cNvPr>
          <p:cNvCxnSpPr/>
          <p:nvPr/>
        </p:nvCxnSpPr>
        <p:spPr>
          <a:xfrm>
            <a:off x="6808695" y="1072421"/>
            <a:ext cx="0" cy="5339923"/>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CA5F6FD4-61B5-BE4B-9443-C0A00BFB5FFC}"/>
              </a:ext>
            </a:extLst>
          </p:cNvPr>
          <p:cNvSpPr/>
          <p:nvPr/>
        </p:nvSpPr>
        <p:spPr>
          <a:xfrm>
            <a:off x="0" y="0"/>
            <a:ext cx="12192000" cy="6858000"/>
          </a:xfrm>
          <a:prstGeom prst="rect">
            <a:avLst/>
          </a:prstGeom>
          <a:solidFill>
            <a:schemeClr val="bg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EB18B762-52E3-7646-8CD6-D640A5983C05}"/>
              </a:ext>
            </a:extLst>
          </p:cNvPr>
          <p:cNvSpPr txBox="1"/>
          <p:nvPr/>
        </p:nvSpPr>
        <p:spPr>
          <a:xfrm>
            <a:off x="0" y="2823882"/>
            <a:ext cx="12192000" cy="584775"/>
          </a:xfrm>
          <a:prstGeom prst="rect">
            <a:avLst/>
          </a:prstGeom>
          <a:solidFill>
            <a:schemeClr val="accent4">
              <a:lumMod val="40000"/>
              <a:lumOff val="60000"/>
            </a:schemeClr>
          </a:solid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So how do we emulate this human way of summarizing?</a:t>
            </a:r>
          </a:p>
        </p:txBody>
      </p:sp>
    </p:spTree>
    <p:extLst>
      <p:ext uri="{BB962C8B-B14F-4D97-AF65-F5344CB8AC3E}">
        <p14:creationId xmlns:p14="http://schemas.microsoft.com/office/powerpoint/2010/main" val="4262154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2A7B18A-F338-1944-8CB8-AF3A87284872}"/>
              </a:ext>
            </a:extLst>
          </p:cNvPr>
          <p:cNvSpPr txBox="1"/>
          <p:nvPr/>
        </p:nvSpPr>
        <p:spPr>
          <a:xfrm>
            <a:off x="4539264" y="172982"/>
            <a:ext cx="3255666"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What do we do?</a:t>
            </a:r>
          </a:p>
        </p:txBody>
      </p:sp>
      <p:grpSp>
        <p:nvGrpSpPr>
          <p:cNvPr id="4" name="Group 3">
            <a:extLst>
              <a:ext uri="{FF2B5EF4-FFF2-40B4-BE49-F238E27FC236}">
                <a16:creationId xmlns:a16="http://schemas.microsoft.com/office/drawing/2014/main" xmlns="" id="{288AAE9C-5031-614C-9066-5B65A173100E}"/>
              </a:ext>
            </a:extLst>
          </p:cNvPr>
          <p:cNvGrpSpPr/>
          <p:nvPr/>
        </p:nvGrpSpPr>
        <p:grpSpPr>
          <a:xfrm>
            <a:off x="390587" y="4831054"/>
            <a:ext cx="2216176" cy="1730623"/>
            <a:chOff x="965295" y="2240327"/>
            <a:chExt cx="2380035" cy="2285044"/>
          </a:xfrm>
        </p:grpSpPr>
        <p:cxnSp>
          <p:nvCxnSpPr>
            <p:cNvPr id="5" name="Straight Connector 4">
              <a:extLst>
                <a:ext uri="{FF2B5EF4-FFF2-40B4-BE49-F238E27FC236}">
                  <a16:creationId xmlns:a16="http://schemas.microsoft.com/office/drawing/2014/main" xmlns="" id="{19FF5849-DC4B-1545-AC64-6B28820DC432}"/>
                </a:ext>
              </a:extLst>
            </p:cNvPr>
            <p:cNvCxnSpPr>
              <a:cxnSpLocks/>
            </p:cNvCxnSpPr>
            <p:nvPr/>
          </p:nvCxnSpPr>
          <p:spPr>
            <a:xfrm>
              <a:off x="1221455" y="3173863"/>
              <a:ext cx="863289" cy="0"/>
            </a:xfrm>
            <a:prstGeom prst="line">
              <a:avLst/>
            </a:prstGeom>
            <a:ln w="79375">
              <a:solidFill>
                <a:srgbClr val="C00000">
                  <a:alpha val="59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BD15FEB6-EA86-8842-970F-732CEFAF8546}"/>
                </a:ext>
              </a:extLst>
            </p:cNvPr>
            <p:cNvCxnSpPr>
              <a:cxnSpLocks/>
            </p:cNvCxnSpPr>
            <p:nvPr/>
          </p:nvCxnSpPr>
          <p:spPr>
            <a:xfrm>
              <a:off x="1221455" y="3484748"/>
              <a:ext cx="863289" cy="0"/>
            </a:xfrm>
            <a:prstGeom prst="line">
              <a:avLst/>
            </a:prstGeom>
            <a:ln w="79375">
              <a:solidFill>
                <a:schemeClr val="accent1">
                  <a:lumMod val="75000"/>
                  <a:alpha val="62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1B9C0793-8C81-B64F-B7EC-875A4973FCF8}"/>
                </a:ext>
              </a:extLst>
            </p:cNvPr>
            <p:cNvCxnSpPr>
              <a:cxnSpLocks/>
            </p:cNvCxnSpPr>
            <p:nvPr/>
          </p:nvCxnSpPr>
          <p:spPr>
            <a:xfrm>
              <a:off x="1221455" y="3597352"/>
              <a:ext cx="533608" cy="0"/>
            </a:xfrm>
            <a:prstGeom prst="line">
              <a:avLst/>
            </a:prstGeom>
            <a:ln w="79375">
              <a:solidFill>
                <a:schemeClr val="accent1">
                  <a:lumMod val="75000"/>
                  <a:alpha val="62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5B80CA99-C1A8-6340-B327-3DD2B7F64C4D}"/>
                </a:ext>
              </a:extLst>
            </p:cNvPr>
            <p:cNvCxnSpPr>
              <a:cxnSpLocks/>
            </p:cNvCxnSpPr>
            <p:nvPr/>
          </p:nvCxnSpPr>
          <p:spPr>
            <a:xfrm>
              <a:off x="1221455" y="2721973"/>
              <a:ext cx="533608" cy="0"/>
            </a:xfrm>
            <a:prstGeom prst="line">
              <a:avLst/>
            </a:prstGeom>
            <a:ln w="79375">
              <a:solidFill>
                <a:srgbClr val="C00000">
                  <a:alpha val="59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4D8E81A4-B54D-DA4F-8B12-96863DC944BF}"/>
                </a:ext>
              </a:extLst>
            </p:cNvPr>
            <p:cNvCxnSpPr>
              <a:cxnSpLocks/>
            </p:cNvCxnSpPr>
            <p:nvPr/>
          </p:nvCxnSpPr>
          <p:spPr>
            <a:xfrm>
              <a:off x="1221455" y="2874965"/>
              <a:ext cx="533608" cy="0"/>
            </a:xfrm>
            <a:prstGeom prst="line">
              <a:avLst/>
            </a:prstGeom>
            <a:ln w="79375">
              <a:solidFill>
                <a:schemeClr val="accent1">
                  <a:lumMod val="75000"/>
                  <a:alpha val="62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22E2A10-8ECB-7E40-851D-85E62762CA1A}"/>
                </a:ext>
              </a:extLst>
            </p:cNvPr>
            <p:cNvCxnSpPr>
              <a:cxnSpLocks/>
            </p:cNvCxnSpPr>
            <p:nvPr/>
          </p:nvCxnSpPr>
          <p:spPr>
            <a:xfrm>
              <a:off x="1221455" y="3329062"/>
              <a:ext cx="676357" cy="0"/>
            </a:xfrm>
            <a:prstGeom prst="line">
              <a:avLst/>
            </a:prstGeom>
            <a:ln w="79375">
              <a:solidFill>
                <a:srgbClr val="C00000">
                  <a:alpha val="59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0BD22A83-E7F7-9946-A805-B84ECB3FB6D0}"/>
                </a:ext>
              </a:extLst>
            </p:cNvPr>
            <p:cNvCxnSpPr>
              <a:cxnSpLocks/>
            </p:cNvCxnSpPr>
            <p:nvPr/>
          </p:nvCxnSpPr>
          <p:spPr>
            <a:xfrm>
              <a:off x="1221455" y="3034328"/>
              <a:ext cx="676357" cy="0"/>
            </a:xfrm>
            <a:prstGeom prst="line">
              <a:avLst/>
            </a:prstGeom>
            <a:ln w="79375">
              <a:solidFill>
                <a:schemeClr val="accent1">
                  <a:lumMod val="75000"/>
                  <a:alpha val="62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CA81AE4-D382-AA43-9248-B74CC444C42A}"/>
                </a:ext>
              </a:extLst>
            </p:cNvPr>
            <p:cNvCxnSpPr>
              <a:cxnSpLocks/>
            </p:cNvCxnSpPr>
            <p:nvPr/>
          </p:nvCxnSpPr>
          <p:spPr>
            <a:xfrm>
              <a:off x="2152716" y="3484748"/>
              <a:ext cx="533608" cy="0"/>
            </a:xfrm>
            <a:prstGeom prst="line">
              <a:avLst/>
            </a:prstGeom>
            <a:ln w="79375">
              <a:solidFill>
                <a:srgbClr val="C00000">
                  <a:alpha val="59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9D6FA19D-4A0B-1048-8E12-625F9D421604}"/>
                </a:ext>
              </a:extLst>
            </p:cNvPr>
            <p:cNvCxnSpPr>
              <a:cxnSpLocks/>
            </p:cNvCxnSpPr>
            <p:nvPr/>
          </p:nvCxnSpPr>
          <p:spPr>
            <a:xfrm>
              <a:off x="1999738" y="3329062"/>
              <a:ext cx="676357" cy="0"/>
            </a:xfrm>
            <a:prstGeom prst="line">
              <a:avLst/>
            </a:prstGeom>
            <a:ln w="79375">
              <a:solidFill>
                <a:schemeClr val="accent1">
                  <a:lumMod val="75000"/>
                  <a:alpha val="62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BB371963-3AFE-264D-9E13-9DC2C7D178D5}"/>
                </a:ext>
              </a:extLst>
            </p:cNvPr>
            <p:cNvCxnSpPr>
              <a:cxnSpLocks/>
            </p:cNvCxnSpPr>
            <p:nvPr/>
          </p:nvCxnSpPr>
          <p:spPr>
            <a:xfrm>
              <a:off x="1840385" y="3597352"/>
              <a:ext cx="863289" cy="0"/>
            </a:xfrm>
            <a:prstGeom prst="line">
              <a:avLst/>
            </a:prstGeom>
            <a:ln w="79375">
              <a:solidFill>
                <a:srgbClr val="C00000">
                  <a:alpha val="59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59B7126D-AED5-3C41-BF80-606C0C5DF700}"/>
                </a:ext>
              </a:extLst>
            </p:cNvPr>
            <p:cNvCxnSpPr>
              <a:cxnSpLocks/>
            </p:cNvCxnSpPr>
            <p:nvPr/>
          </p:nvCxnSpPr>
          <p:spPr>
            <a:xfrm>
              <a:off x="1841021" y="2893324"/>
              <a:ext cx="808570" cy="0"/>
            </a:xfrm>
            <a:prstGeom prst="line">
              <a:avLst/>
            </a:prstGeom>
            <a:ln w="79375">
              <a:solidFill>
                <a:srgbClr val="C00000">
                  <a:alpha val="59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03703ECF-B57C-9C44-8311-EC07E06DB3D8}"/>
                </a:ext>
              </a:extLst>
            </p:cNvPr>
            <p:cNvCxnSpPr>
              <a:cxnSpLocks/>
            </p:cNvCxnSpPr>
            <p:nvPr/>
          </p:nvCxnSpPr>
          <p:spPr>
            <a:xfrm>
              <a:off x="2081968" y="2721973"/>
              <a:ext cx="557739" cy="0"/>
            </a:xfrm>
            <a:prstGeom prst="line">
              <a:avLst/>
            </a:prstGeom>
            <a:ln w="79375">
              <a:solidFill>
                <a:srgbClr val="C00000">
                  <a:alpha val="59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4CF5D56-3924-3944-B2A1-062A58543C61}"/>
                </a:ext>
              </a:extLst>
            </p:cNvPr>
            <p:cNvCxnSpPr>
              <a:cxnSpLocks/>
            </p:cNvCxnSpPr>
            <p:nvPr/>
          </p:nvCxnSpPr>
          <p:spPr>
            <a:xfrm>
              <a:off x="1826042" y="2721973"/>
              <a:ext cx="153795" cy="0"/>
            </a:xfrm>
            <a:prstGeom prst="line">
              <a:avLst/>
            </a:prstGeom>
            <a:ln w="79375">
              <a:solidFill>
                <a:schemeClr val="accent1">
                  <a:lumMod val="75000"/>
                  <a:alpha val="62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C52CD2B5-B342-554E-B937-2EC09CF630A6}"/>
                </a:ext>
              </a:extLst>
            </p:cNvPr>
            <p:cNvCxnSpPr>
              <a:cxnSpLocks/>
            </p:cNvCxnSpPr>
            <p:nvPr/>
          </p:nvCxnSpPr>
          <p:spPr>
            <a:xfrm>
              <a:off x="1986992" y="3034328"/>
              <a:ext cx="676357" cy="0"/>
            </a:xfrm>
            <a:prstGeom prst="line">
              <a:avLst/>
            </a:prstGeom>
            <a:ln w="79375">
              <a:solidFill>
                <a:schemeClr val="accent1">
                  <a:lumMod val="75000"/>
                  <a:alpha val="62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1A7133-ADFB-8645-A3C5-AA420132E8FE}"/>
                </a:ext>
              </a:extLst>
            </p:cNvPr>
            <p:cNvCxnSpPr>
              <a:cxnSpLocks/>
            </p:cNvCxnSpPr>
            <p:nvPr/>
          </p:nvCxnSpPr>
          <p:spPr>
            <a:xfrm>
              <a:off x="2127218" y="3171412"/>
              <a:ext cx="533608" cy="0"/>
            </a:xfrm>
            <a:prstGeom prst="line">
              <a:avLst/>
            </a:prstGeom>
            <a:ln w="79375">
              <a:solidFill>
                <a:schemeClr val="accent1">
                  <a:lumMod val="75000"/>
                  <a:alpha val="62000"/>
                </a:schemeClr>
              </a:solidFill>
            </a:ln>
          </p:spPr>
          <p:style>
            <a:lnRef idx="1">
              <a:schemeClr val="accent1"/>
            </a:lnRef>
            <a:fillRef idx="0">
              <a:schemeClr val="accent1"/>
            </a:fillRef>
            <a:effectRef idx="0">
              <a:schemeClr val="accent1"/>
            </a:effectRef>
            <a:fontRef idx="minor">
              <a:schemeClr val="tx1"/>
            </a:fontRef>
          </p:style>
        </p:cxnSp>
        <p:pic>
          <p:nvPicPr>
            <p:cNvPr id="20" name="Graphic 19" descr="Magnifying glass">
              <a:extLst>
                <a:ext uri="{FF2B5EF4-FFF2-40B4-BE49-F238E27FC236}">
                  <a16:creationId xmlns:a16="http://schemas.microsoft.com/office/drawing/2014/main" xmlns="" id="{2B58609D-9148-6148-865F-F59545FF3E8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65295" y="2240327"/>
              <a:ext cx="2380035" cy="2285044"/>
            </a:xfrm>
            <a:prstGeom prst="rect">
              <a:avLst/>
            </a:prstGeom>
          </p:spPr>
        </p:pic>
      </p:grpSp>
      <p:grpSp>
        <p:nvGrpSpPr>
          <p:cNvPr id="21" name="Group 20">
            <a:extLst>
              <a:ext uri="{FF2B5EF4-FFF2-40B4-BE49-F238E27FC236}">
                <a16:creationId xmlns:a16="http://schemas.microsoft.com/office/drawing/2014/main" xmlns="" id="{AEBCA5AF-AEFB-5A46-A1E4-9E406AF43D56}"/>
              </a:ext>
            </a:extLst>
          </p:cNvPr>
          <p:cNvGrpSpPr/>
          <p:nvPr/>
        </p:nvGrpSpPr>
        <p:grpSpPr>
          <a:xfrm>
            <a:off x="3641907" y="4831054"/>
            <a:ext cx="2326187" cy="1401254"/>
            <a:chOff x="4192026" y="2426392"/>
            <a:chExt cx="2697788" cy="1848757"/>
          </a:xfrm>
        </p:grpSpPr>
        <p:cxnSp>
          <p:nvCxnSpPr>
            <p:cNvPr id="22" name="Straight Connector 21">
              <a:extLst>
                <a:ext uri="{FF2B5EF4-FFF2-40B4-BE49-F238E27FC236}">
                  <a16:creationId xmlns:a16="http://schemas.microsoft.com/office/drawing/2014/main" xmlns="" id="{5CD06509-6A87-2E48-B389-40BFAE801AC6}"/>
                </a:ext>
              </a:extLst>
            </p:cNvPr>
            <p:cNvCxnSpPr>
              <a:cxnSpLocks/>
            </p:cNvCxnSpPr>
            <p:nvPr/>
          </p:nvCxnSpPr>
          <p:spPr>
            <a:xfrm>
              <a:off x="4283221" y="3317774"/>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66913F01-B783-F94B-BBA6-7072529BF0B3}"/>
                </a:ext>
              </a:extLst>
            </p:cNvPr>
            <p:cNvCxnSpPr>
              <a:cxnSpLocks/>
            </p:cNvCxnSpPr>
            <p:nvPr/>
          </p:nvCxnSpPr>
          <p:spPr>
            <a:xfrm>
              <a:off x="4283221" y="3613868"/>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E92E30A-09D8-F546-A8A1-E9E42B655EBF}"/>
                </a:ext>
              </a:extLst>
            </p:cNvPr>
            <p:cNvCxnSpPr>
              <a:cxnSpLocks/>
            </p:cNvCxnSpPr>
            <p:nvPr/>
          </p:nvCxnSpPr>
          <p:spPr>
            <a:xfrm>
              <a:off x="4283221" y="3761917"/>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27577C46-AB1A-FB49-9944-0B878100808A}"/>
                </a:ext>
              </a:extLst>
            </p:cNvPr>
            <p:cNvCxnSpPr>
              <a:cxnSpLocks/>
            </p:cNvCxnSpPr>
            <p:nvPr/>
          </p:nvCxnSpPr>
          <p:spPr>
            <a:xfrm>
              <a:off x="4283221" y="3472787"/>
              <a:ext cx="312773"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E0581021-8919-AE4D-ABD3-51928366948E}"/>
                </a:ext>
              </a:extLst>
            </p:cNvPr>
            <p:cNvCxnSpPr>
              <a:cxnSpLocks/>
            </p:cNvCxnSpPr>
            <p:nvPr/>
          </p:nvCxnSpPr>
          <p:spPr>
            <a:xfrm>
              <a:off x="5343489" y="3613868"/>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B9983C35-E363-A046-A56D-A9E2890574CC}"/>
                </a:ext>
              </a:extLst>
            </p:cNvPr>
            <p:cNvCxnSpPr>
              <a:cxnSpLocks/>
            </p:cNvCxnSpPr>
            <p:nvPr/>
          </p:nvCxnSpPr>
          <p:spPr>
            <a:xfrm>
              <a:off x="5605303" y="3472787"/>
              <a:ext cx="336595"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553AC9AC-5CAF-C64B-BADE-E28E207A7CC6}"/>
                </a:ext>
              </a:extLst>
            </p:cNvPr>
            <p:cNvCxnSpPr>
              <a:cxnSpLocks/>
            </p:cNvCxnSpPr>
            <p:nvPr/>
          </p:nvCxnSpPr>
          <p:spPr>
            <a:xfrm>
              <a:off x="5343489" y="3317774"/>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72D6BB1A-C131-E041-8DD2-523B6046B976}"/>
                </a:ext>
              </a:extLst>
            </p:cNvPr>
            <p:cNvCxnSpPr>
              <a:cxnSpLocks/>
            </p:cNvCxnSpPr>
            <p:nvPr/>
          </p:nvCxnSpPr>
          <p:spPr>
            <a:xfrm>
              <a:off x="4970775" y="3761917"/>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1742E582-EFAE-C843-AFED-A06D549D9902}"/>
                </a:ext>
              </a:extLst>
            </p:cNvPr>
            <p:cNvCxnSpPr>
              <a:cxnSpLocks/>
            </p:cNvCxnSpPr>
            <p:nvPr/>
          </p:nvCxnSpPr>
          <p:spPr>
            <a:xfrm>
              <a:off x="4675831" y="3472787"/>
              <a:ext cx="770021"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xmlns="" id="{D0D0786F-0C0C-3E4F-BE7F-6E9550ACA1CA}"/>
                </a:ext>
              </a:extLst>
            </p:cNvPr>
            <p:cNvSpPr/>
            <p:nvPr/>
          </p:nvSpPr>
          <p:spPr>
            <a:xfrm>
              <a:off x="4192026" y="3142859"/>
              <a:ext cx="1870475" cy="783769"/>
            </a:xfrm>
            <a:prstGeom prst="rect">
              <a:avLst/>
            </a:prstGeom>
            <a:noFill/>
            <a:ln w="47625">
              <a:solidFill>
                <a:schemeClr val="tx1">
                  <a:alpha val="5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Lightbulb and gear">
              <a:extLst>
                <a:ext uri="{FF2B5EF4-FFF2-40B4-BE49-F238E27FC236}">
                  <a16:creationId xmlns:a16="http://schemas.microsoft.com/office/drawing/2014/main" xmlns="" id="{B212058C-E53A-854F-B547-441767F1009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041057" y="2426392"/>
              <a:ext cx="1848757" cy="1848757"/>
            </a:xfrm>
            <a:prstGeom prst="rect">
              <a:avLst/>
            </a:prstGeom>
          </p:spPr>
        </p:pic>
      </p:grpSp>
      <p:sp>
        <p:nvSpPr>
          <p:cNvPr id="33" name="TextBox 32">
            <a:extLst>
              <a:ext uri="{FF2B5EF4-FFF2-40B4-BE49-F238E27FC236}">
                <a16:creationId xmlns:a16="http://schemas.microsoft.com/office/drawing/2014/main" xmlns="" id="{C1DE6048-B5C1-6646-8EA1-7E4942324BA7}"/>
              </a:ext>
            </a:extLst>
          </p:cNvPr>
          <p:cNvSpPr txBox="1"/>
          <p:nvPr/>
        </p:nvSpPr>
        <p:spPr>
          <a:xfrm>
            <a:off x="59520" y="6354298"/>
            <a:ext cx="2975120" cy="400110"/>
          </a:xfrm>
          <a:prstGeom prst="rect">
            <a:avLst/>
          </a:prstGeom>
          <a:noFill/>
        </p:spPr>
        <p:txBody>
          <a:bodyPr wrap="square" rtlCol="0">
            <a:spAutoFit/>
          </a:bodyPr>
          <a:lstStyle/>
          <a:p>
            <a:pPr algn="ctr"/>
            <a:r>
              <a:rPr lang="en-US" sz="2000" b="1" dirty="0">
                <a:solidFill>
                  <a:schemeClr val="tx2">
                    <a:lumMod val="75000"/>
                  </a:schemeClr>
                </a:solidFill>
                <a:latin typeface="Palatino" pitchFamily="2" charset="77"/>
                <a:ea typeface="Palatino" pitchFamily="2" charset="77"/>
              </a:rPr>
              <a:t>Informativeness</a:t>
            </a:r>
          </a:p>
        </p:txBody>
      </p:sp>
      <p:grpSp>
        <p:nvGrpSpPr>
          <p:cNvPr id="34" name="Group 33">
            <a:extLst>
              <a:ext uri="{FF2B5EF4-FFF2-40B4-BE49-F238E27FC236}">
                <a16:creationId xmlns:a16="http://schemas.microsoft.com/office/drawing/2014/main" xmlns="" id="{3E3DF462-D7A7-A540-97A0-EE5AFFBF9823}"/>
              </a:ext>
            </a:extLst>
          </p:cNvPr>
          <p:cNvGrpSpPr/>
          <p:nvPr/>
        </p:nvGrpSpPr>
        <p:grpSpPr>
          <a:xfrm>
            <a:off x="6461479" y="4831054"/>
            <a:ext cx="2464578" cy="1445203"/>
            <a:chOff x="6176709" y="2571898"/>
            <a:chExt cx="2749348" cy="1714203"/>
          </a:xfrm>
        </p:grpSpPr>
        <p:cxnSp>
          <p:nvCxnSpPr>
            <p:cNvPr id="35" name="Straight Connector 34">
              <a:extLst>
                <a:ext uri="{FF2B5EF4-FFF2-40B4-BE49-F238E27FC236}">
                  <a16:creationId xmlns:a16="http://schemas.microsoft.com/office/drawing/2014/main" xmlns="" id="{B86C32F8-EB99-B848-AB3C-FC2A789AB853}"/>
                </a:ext>
              </a:extLst>
            </p:cNvPr>
            <p:cNvCxnSpPr>
              <a:cxnSpLocks/>
            </p:cNvCxnSpPr>
            <p:nvPr/>
          </p:nvCxnSpPr>
          <p:spPr>
            <a:xfrm>
              <a:off x="6267904" y="3285869"/>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D923078D-169B-8545-A341-265F7D16DAC9}"/>
                </a:ext>
              </a:extLst>
            </p:cNvPr>
            <p:cNvCxnSpPr>
              <a:cxnSpLocks/>
            </p:cNvCxnSpPr>
            <p:nvPr/>
          </p:nvCxnSpPr>
          <p:spPr>
            <a:xfrm>
              <a:off x="6267904" y="3581963"/>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A42629B9-FE93-2A44-BB4F-355A53DAC4FB}"/>
                </a:ext>
              </a:extLst>
            </p:cNvPr>
            <p:cNvCxnSpPr>
              <a:cxnSpLocks/>
            </p:cNvCxnSpPr>
            <p:nvPr/>
          </p:nvCxnSpPr>
          <p:spPr>
            <a:xfrm>
              <a:off x="6267904" y="3730012"/>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E5B2A6E2-FBDE-734C-B56F-7FBC081AE9F1}"/>
                </a:ext>
              </a:extLst>
            </p:cNvPr>
            <p:cNvCxnSpPr>
              <a:cxnSpLocks/>
            </p:cNvCxnSpPr>
            <p:nvPr/>
          </p:nvCxnSpPr>
          <p:spPr>
            <a:xfrm>
              <a:off x="6267904" y="3440882"/>
              <a:ext cx="312773"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7C630934-96CF-6346-A04E-579156EE3F5A}"/>
                </a:ext>
              </a:extLst>
            </p:cNvPr>
            <p:cNvCxnSpPr>
              <a:cxnSpLocks/>
            </p:cNvCxnSpPr>
            <p:nvPr/>
          </p:nvCxnSpPr>
          <p:spPr>
            <a:xfrm>
              <a:off x="7328172" y="3581963"/>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807B58BD-286A-6947-B39B-3205D501E40F}"/>
                </a:ext>
              </a:extLst>
            </p:cNvPr>
            <p:cNvCxnSpPr>
              <a:cxnSpLocks/>
            </p:cNvCxnSpPr>
            <p:nvPr/>
          </p:nvCxnSpPr>
          <p:spPr>
            <a:xfrm>
              <a:off x="7589986" y="3440882"/>
              <a:ext cx="336595"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6AC7BD2B-113A-4C4D-AF32-A7C81C5683C6}"/>
                </a:ext>
              </a:extLst>
            </p:cNvPr>
            <p:cNvCxnSpPr>
              <a:cxnSpLocks/>
            </p:cNvCxnSpPr>
            <p:nvPr/>
          </p:nvCxnSpPr>
          <p:spPr>
            <a:xfrm>
              <a:off x="7328172" y="3285869"/>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F47D0479-128C-C347-92BD-2683227AE24A}"/>
                </a:ext>
              </a:extLst>
            </p:cNvPr>
            <p:cNvCxnSpPr>
              <a:cxnSpLocks/>
            </p:cNvCxnSpPr>
            <p:nvPr/>
          </p:nvCxnSpPr>
          <p:spPr>
            <a:xfrm>
              <a:off x="6955458" y="3730012"/>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5565E91E-AB75-B84F-8018-1EED96AE1164}"/>
                </a:ext>
              </a:extLst>
            </p:cNvPr>
            <p:cNvCxnSpPr>
              <a:cxnSpLocks/>
            </p:cNvCxnSpPr>
            <p:nvPr/>
          </p:nvCxnSpPr>
          <p:spPr>
            <a:xfrm>
              <a:off x="6660514" y="3440882"/>
              <a:ext cx="770021"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xmlns="" id="{1C0D2315-4251-4D4B-8523-39EC82048936}"/>
                </a:ext>
              </a:extLst>
            </p:cNvPr>
            <p:cNvSpPr/>
            <p:nvPr/>
          </p:nvSpPr>
          <p:spPr>
            <a:xfrm>
              <a:off x="6176709" y="3110954"/>
              <a:ext cx="1870475" cy="783769"/>
            </a:xfrm>
            <a:prstGeom prst="rect">
              <a:avLst/>
            </a:prstGeom>
            <a:noFill/>
            <a:ln w="47625">
              <a:solidFill>
                <a:schemeClr val="tx1">
                  <a:alpha val="5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descr="Head with gears">
              <a:extLst>
                <a:ext uri="{FF2B5EF4-FFF2-40B4-BE49-F238E27FC236}">
                  <a16:creationId xmlns:a16="http://schemas.microsoft.com/office/drawing/2014/main" xmlns="" id="{311195C9-8CBD-3944-B383-1517BD17E7E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211854" y="2571898"/>
              <a:ext cx="1714203" cy="1714203"/>
            </a:xfrm>
            <a:prstGeom prst="rect">
              <a:avLst/>
            </a:prstGeom>
          </p:spPr>
        </p:pic>
      </p:grpSp>
      <p:grpSp>
        <p:nvGrpSpPr>
          <p:cNvPr id="46" name="Group 45">
            <a:extLst>
              <a:ext uri="{FF2B5EF4-FFF2-40B4-BE49-F238E27FC236}">
                <a16:creationId xmlns:a16="http://schemas.microsoft.com/office/drawing/2014/main" xmlns="" id="{8944D7FC-84E9-0741-87F4-FB920549B354}"/>
              </a:ext>
            </a:extLst>
          </p:cNvPr>
          <p:cNvGrpSpPr/>
          <p:nvPr/>
        </p:nvGrpSpPr>
        <p:grpSpPr>
          <a:xfrm>
            <a:off x="9505670" y="4961962"/>
            <a:ext cx="2069053" cy="1006187"/>
            <a:chOff x="9378616" y="4145258"/>
            <a:chExt cx="2196107" cy="1052732"/>
          </a:xfrm>
        </p:grpSpPr>
        <p:cxnSp>
          <p:nvCxnSpPr>
            <p:cNvPr id="47" name="Straight Connector 46">
              <a:extLst>
                <a:ext uri="{FF2B5EF4-FFF2-40B4-BE49-F238E27FC236}">
                  <a16:creationId xmlns:a16="http://schemas.microsoft.com/office/drawing/2014/main" xmlns="" id="{42868583-F9D6-D34E-B3FA-F425F745AA9B}"/>
                </a:ext>
              </a:extLst>
            </p:cNvPr>
            <p:cNvCxnSpPr>
              <a:cxnSpLocks/>
            </p:cNvCxnSpPr>
            <p:nvPr/>
          </p:nvCxnSpPr>
          <p:spPr>
            <a:xfrm>
              <a:off x="9469811" y="4589136"/>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2023D28E-2DD8-7443-93C6-6984164F276A}"/>
                </a:ext>
              </a:extLst>
            </p:cNvPr>
            <p:cNvCxnSpPr>
              <a:cxnSpLocks/>
            </p:cNvCxnSpPr>
            <p:nvPr/>
          </p:nvCxnSpPr>
          <p:spPr>
            <a:xfrm>
              <a:off x="9469811" y="4885230"/>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B774558A-8EC9-9B47-80F4-8773A06ECFCB}"/>
                </a:ext>
              </a:extLst>
            </p:cNvPr>
            <p:cNvCxnSpPr>
              <a:cxnSpLocks/>
            </p:cNvCxnSpPr>
            <p:nvPr/>
          </p:nvCxnSpPr>
          <p:spPr>
            <a:xfrm>
              <a:off x="9469811" y="5033279"/>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90A1CDC9-4705-3D46-97D8-92D194B06C40}"/>
                </a:ext>
              </a:extLst>
            </p:cNvPr>
            <p:cNvCxnSpPr>
              <a:cxnSpLocks/>
            </p:cNvCxnSpPr>
            <p:nvPr/>
          </p:nvCxnSpPr>
          <p:spPr>
            <a:xfrm>
              <a:off x="9469811" y="4744149"/>
              <a:ext cx="312773"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EF73B809-2A1F-F74D-991D-3C64165ED1E1}"/>
                </a:ext>
              </a:extLst>
            </p:cNvPr>
            <p:cNvCxnSpPr>
              <a:cxnSpLocks/>
            </p:cNvCxnSpPr>
            <p:nvPr/>
          </p:nvCxnSpPr>
          <p:spPr>
            <a:xfrm>
              <a:off x="10530079" y="4885230"/>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9ADB4D69-FE73-CD42-B786-3D443354F412}"/>
                </a:ext>
              </a:extLst>
            </p:cNvPr>
            <p:cNvCxnSpPr>
              <a:cxnSpLocks/>
            </p:cNvCxnSpPr>
            <p:nvPr/>
          </p:nvCxnSpPr>
          <p:spPr>
            <a:xfrm>
              <a:off x="10791893" y="4744149"/>
              <a:ext cx="336595"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B11B156D-12F3-BA4E-9470-3954005FFBEA}"/>
                </a:ext>
              </a:extLst>
            </p:cNvPr>
            <p:cNvCxnSpPr>
              <a:cxnSpLocks/>
            </p:cNvCxnSpPr>
            <p:nvPr/>
          </p:nvCxnSpPr>
          <p:spPr>
            <a:xfrm>
              <a:off x="10530079" y="4589136"/>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87482157-A3C7-1E46-A3E0-160BE27E3A1B}"/>
                </a:ext>
              </a:extLst>
            </p:cNvPr>
            <p:cNvCxnSpPr>
              <a:cxnSpLocks/>
            </p:cNvCxnSpPr>
            <p:nvPr/>
          </p:nvCxnSpPr>
          <p:spPr>
            <a:xfrm>
              <a:off x="10157365" y="5033279"/>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41AC039A-A803-3941-B9E4-40E3C736BDB3}"/>
                </a:ext>
              </a:extLst>
            </p:cNvPr>
            <p:cNvCxnSpPr>
              <a:cxnSpLocks/>
            </p:cNvCxnSpPr>
            <p:nvPr/>
          </p:nvCxnSpPr>
          <p:spPr>
            <a:xfrm>
              <a:off x="9862421" y="4744149"/>
              <a:ext cx="770021"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xmlns="" id="{419A97B0-D695-F74E-830A-7A33614142F2}"/>
                </a:ext>
              </a:extLst>
            </p:cNvPr>
            <p:cNvSpPr/>
            <p:nvPr/>
          </p:nvSpPr>
          <p:spPr>
            <a:xfrm>
              <a:off x="9378616" y="4414221"/>
              <a:ext cx="1870475" cy="783769"/>
            </a:xfrm>
            <a:prstGeom prst="rect">
              <a:avLst/>
            </a:prstGeom>
            <a:noFill/>
            <a:ln w="47625">
              <a:solidFill>
                <a:schemeClr val="tx1">
                  <a:alpha val="5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xmlns="" id="{3E636223-1165-5643-931E-7C19C6D871CF}"/>
                </a:ext>
              </a:extLst>
            </p:cNvPr>
            <p:cNvGrpSpPr/>
            <p:nvPr/>
          </p:nvGrpSpPr>
          <p:grpSpPr>
            <a:xfrm>
              <a:off x="10660322" y="4145258"/>
              <a:ext cx="914401" cy="753328"/>
              <a:chOff x="10383843" y="1376969"/>
              <a:chExt cx="914401" cy="753328"/>
            </a:xfrm>
          </p:grpSpPr>
          <p:cxnSp>
            <p:nvCxnSpPr>
              <p:cNvPr id="58" name="Straight Arrow Connector 57">
                <a:extLst>
                  <a:ext uri="{FF2B5EF4-FFF2-40B4-BE49-F238E27FC236}">
                    <a16:creationId xmlns:a16="http://schemas.microsoft.com/office/drawing/2014/main" xmlns="" id="{62833BC7-A4FD-9342-9B60-48B27E170D7C}"/>
                  </a:ext>
                </a:extLst>
              </p:cNvPr>
              <p:cNvCxnSpPr>
                <a:cxnSpLocks/>
              </p:cNvCxnSpPr>
              <p:nvPr/>
            </p:nvCxnSpPr>
            <p:spPr>
              <a:xfrm>
                <a:off x="10383844" y="1408188"/>
                <a:ext cx="914400" cy="0"/>
              </a:xfrm>
              <a:prstGeom prst="straightConnector1">
                <a:avLst/>
              </a:prstGeom>
              <a:ln w="88900">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xmlns="" id="{B7E7A26A-0375-AF48-93A9-B6FC78D9447B}"/>
                  </a:ext>
                </a:extLst>
              </p:cNvPr>
              <p:cNvCxnSpPr>
                <a:cxnSpLocks/>
              </p:cNvCxnSpPr>
              <p:nvPr/>
            </p:nvCxnSpPr>
            <p:spPr>
              <a:xfrm>
                <a:off x="11254700" y="1376969"/>
                <a:ext cx="0" cy="619058"/>
              </a:xfrm>
              <a:prstGeom prst="straightConnector1">
                <a:avLst/>
              </a:prstGeom>
              <a:ln w="889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xmlns="" id="{1DF68B8C-12F5-ED4F-AC4F-6244257FFB72}"/>
                  </a:ext>
                </a:extLst>
              </p:cNvPr>
              <p:cNvCxnSpPr>
                <a:cxnSpLocks/>
              </p:cNvCxnSpPr>
              <p:nvPr/>
            </p:nvCxnSpPr>
            <p:spPr>
              <a:xfrm>
                <a:off x="10383843" y="2099816"/>
                <a:ext cx="892630" cy="0"/>
              </a:xfrm>
              <a:prstGeom prst="straightConnector1">
                <a:avLst/>
              </a:prstGeom>
              <a:ln w="88900">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xmlns="" id="{8EAEA92B-F17B-8E46-BC84-8D495199AFA8}"/>
                  </a:ext>
                </a:extLst>
              </p:cNvPr>
              <p:cNvCxnSpPr>
                <a:cxnSpLocks/>
              </p:cNvCxnSpPr>
              <p:nvPr/>
            </p:nvCxnSpPr>
            <p:spPr>
              <a:xfrm flipV="1">
                <a:off x="10412870" y="1480283"/>
                <a:ext cx="0" cy="650014"/>
              </a:xfrm>
              <a:prstGeom prst="straightConnector1">
                <a:avLst/>
              </a:prstGeom>
              <a:ln w="889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2" name="TextBox 61">
            <a:extLst>
              <a:ext uri="{FF2B5EF4-FFF2-40B4-BE49-F238E27FC236}">
                <a16:creationId xmlns:a16="http://schemas.microsoft.com/office/drawing/2014/main" xmlns="" id="{BD1A134C-2961-0648-893E-D748B7D5F156}"/>
              </a:ext>
            </a:extLst>
          </p:cNvPr>
          <p:cNvSpPr txBox="1"/>
          <p:nvPr/>
        </p:nvSpPr>
        <p:spPr>
          <a:xfrm>
            <a:off x="3039179" y="6313801"/>
            <a:ext cx="2975120" cy="400110"/>
          </a:xfrm>
          <a:prstGeom prst="rect">
            <a:avLst/>
          </a:prstGeom>
          <a:noFill/>
        </p:spPr>
        <p:txBody>
          <a:bodyPr wrap="square" rtlCol="0">
            <a:spAutoFit/>
          </a:bodyPr>
          <a:lstStyle/>
          <a:p>
            <a:pPr algn="ctr"/>
            <a:r>
              <a:rPr lang="en-US" sz="2000" b="1" dirty="0" err="1">
                <a:solidFill>
                  <a:schemeClr val="tx2">
                    <a:lumMod val="75000"/>
                  </a:schemeClr>
                </a:solidFill>
                <a:latin typeface="Palatino" pitchFamily="2" charset="77"/>
                <a:ea typeface="Palatino" pitchFamily="2" charset="77"/>
              </a:rPr>
              <a:t>Abstractiveness</a:t>
            </a:r>
            <a:endParaRPr lang="en-US" sz="2000" b="1" dirty="0">
              <a:solidFill>
                <a:schemeClr val="tx2">
                  <a:lumMod val="75000"/>
                </a:schemeClr>
              </a:solidFill>
              <a:latin typeface="Palatino" pitchFamily="2" charset="77"/>
              <a:ea typeface="Palatino" pitchFamily="2" charset="77"/>
            </a:endParaRPr>
          </a:p>
        </p:txBody>
      </p:sp>
      <p:sp>
        <p:nvSpPr>
          <p:cNvPr id="63" name="TextBox 62">
            <a:extLst>
              <a:ext uri="{FF2B5EF4-FFF2-40B4-BE49-F238E27FC236}">
                <a16:creationId xmlns:a16="http://schemas.microsoft.com/office/drawing/2014/main" xmlns="" id="{EADC65E1-8D35-054A-BBF8-02CAC73916F1}"/>
              </a:ext>
            </a:extLst>
          </p:cNvPr>
          <p:cNvSpPr txBox="1"/>
          <p:nvPr/>
        </p:nvSpPr>
        <p:spPr>
          <a:xfrm>
            <a:off x="5824508" y="6319960"/>
            <a:ext cx="2975120" cy="400110"/>
          </a:xfrm>
          <a:prstGeom prst="rect">
            <a:avLst/>
          </a:prstGeom>
          <a:noFill/>
        </p:spPr>
        <p:txBody>
          <a:bodyPr wrap="square" rtlCol="0">
            <a:spAutoFit/>
          </a:bodyPr>
          <a:lstStyle/>
          <a:p>
            <a:pPr algn="ctr"/>
            <a:r>
              <a:rPr lang="en-US" sz="2000" b="1" dirty="0">
                <a:solidFill>
                  <a:schemeClr val="tx2">
                    <a:lumMod val="75000"/>
                  </a:schemeClr>
                </a:solidFill>
                <a:latin typeface="Palatino" pitchFamily="2" charset="77"/>
                <a:ea typeface="Palatino" pitchFamily="2" charset="77"/>
              </a:rPr>
              <a:t>Readability</a:t>
            </a:r>
          </a:p>
        </p:txBody>
      </p:sp>
      <p:sp>
        <p:nvSpPr>
          <p:cNvPr id="64" name="TextBox 63">
            <a:extLst>
              <a:ext uri="{FF2B5EF4-FFF2-40B4-BE49-F238E27FC236}">
                <a16:creationId xmlns:a16="http://schemas.microsoft.com/office/drawing/2014/main" xmlns="" id="{1AB35515-CBBF-584C-A53E-563FC52F9A3F}"/>
              </a:ext>
            </a:extLst>
          </p:cNvPr>
          <p:cNvSpPr txBox="1"/>
          <p:nvPr/>
        </p:nvSpPr>
        <p:spPr>
          <a:xfrm>
            <a:off x="8931033" y="6276257"/>
            <a:ext cx="2975120" cy="400110"/>
          </a:xfrm>
          <a:prstGeom prst="rect">
            <a:avLst/>
          </a:prstGeom>
          <a:noFill/>
        </p:spPr>
        <p:txBody>
          <a:bodyPr wrap="square" rtlCol="0">
            <a:spAutoFit/>
          </a:bodyPr>
          <a:lstStyle/>
          <a:p>
            <a:pPr algn="ctr"/>
            <a:r>
              <a:rPr lang="en-US" sz="2000" b="1" dirty="0">
                <a:solidFill>
                  <a:schemeClr val="tx2">
                    <a:lumMod val="75000"/>
                  </a:schemeClr>
                </a:solidFill>
                <a:latin typeface="Palatino" pitchFamily="2" charset="77"/>
                <a:ea typeface="Palatino" pitchFamily="2" charset="77"/>
              </a:rPr>
              <a:t>Coherence</a:t>
            </a:r>
          </a:p>
        </p:txBody>
      </p:sp>
      <p:pic>
        <p:nvPicPr>
          <p:cNvPr id="65" name="Picture 64" descr="A close up of a sign&#10;&#10;Description automatically generated">
            <a:extLst>
              <a:ext uri="{FF2B5EF4-FFF2-40B4-BE49-F238E27FC236}">
                <a16:creationId xmlns:a16="http://schemas.microsoft.com/office/drawing/2014/main" xmlns="" id="{192B6282-E9C3-D149-AB9D-D4073A372168}"/>
              </a:ext>
            </a:extLst>
          </p:cNvPr>
          <p:cNvPicPr>
            <a:picLocks noChangeAspect="1"/>
          </p:cNvPicPr>
          <p:nvPr/>
        </p:nvPicPr>
        <p:blipFill>
          <a:blip r:embed="rId9"/>
          <a:stretch>
            <a:fillRect/>
          </a:stretch>
        </p:blipFill>
        <p:spPr>
          <a:xfrm>
            <a:off x="336050" y="5509539"/>
            <a:ext cx="918285" cy="873514"/>
          </a:xfrm>
          <a:prstGeom prst="rect">
            <a:avLst/>
          </a:prstGeom>
        </p:spPr>
      </p:pic>
      <p:pic>
        <p:nvPicPr>
          <p:cNvPr id="66" name="Picture 65" descr="A close up of a sign&#10;&#10;Description automatically generated">
            <a:extLst>
              <a:ext uri="{FF2B5EF4-FFF2-40B4-BE49-F238E27FC236}">
                <a16:creationId xmlns:a16="http://schemas.microsoft.com/office/drawing/2014/main" xmlns="" id="{1F744136-4E42-1242-9D21-CFE671BB90AC}"/>
              </a:ext>
            </a:extLst>
          </p:cNvPr>
          <p:cNvPicPr>
            <a:picLocks noChangeAspect="1"/>
          </p:cNvPicPr>
          <p:nvPr/>
        </p:nvPicPr>
        <p:blipFill>
          <a:blip r:embed="rId9"/>
          <a:stretch>
            <a:fillRect/>
          </a:stretch>
        </p:blipFill>
        <p:spPr>
          <a:xfrm>
            <a:off x="3380677" y="5509971"/>
            <a:ext cx="918285" cy="873514"/>
          </a:xfrm>
          <a:prstGeom prst="rect">
            <a:avLst/>
          </a:prstGeom>
        </p:spPr>
      </p:pic>
      <p:pic>
        <p:nvPicPr>
          <p:cNvPr id="67" name="Picture 66" descr="A close up of a sign&#10;&#10;Description automatically generated">
            <a:extLst>
              <a:ext uri="{FF2B5EF4-FFF2-40B4-BE49-F238E27FC236}">
                <a16:creationId xmlns:a16="http://schemas.microsoft.com/office/drawing/2014/main" xmlns="" id="{ABFB3054-F50E-5B41-91DF-5F88C98295EC}"/>
              </a:ext>
            </a:extLst>
          </p:cNvPr>
          <p:cNvPicPr>
            <a:picLocks noChangeAspect="1"/>
          </p:cNvPicPr>
          <p:nvPr/>
        </p:nvPicPr>
        <p:blipFill>
          <a:blip r:embed="rId9"/>
          <a:stretch>
            <a:fillRect/>
          </a:stretch>
        </p:blipFill>
        <p:spPr>
          <a:xfrm>
            <a:off x="6167097" y="5553242"/>
            <a:ext cx="918285" cy="873514"/>
          </a:xfrm>
          <a:prstGeom prst="rect">
            <a:avLst/>
          </a:prstGeom>
        </p:spPr>
      </p:pic>
      <p:pic>
        <p:nvPicPr>
          <p:cNvPr id="68" name="Picture 67" descr="A close up of a sign&#10;&#10;Description automatically generated">
            <a:extLst>
              <a:ext uri="{FF2B5EF4-FFF2-40B4-BE49-F238E27FC236}">
                <a16:creationId xmlns:a16="http://schemas.microsoft.com/office/drawing/2014/main" xmlns="" id="{FEA9ECBD-1D85-F347-BFEF-B452BFCA37B7}"/>
              </a:ext>
            </a:extLst>
          </p:cNvPr>
          <p:cNvPicPr>
            <a:picLocks noChangeAspect="1"/>
          </p:cNvPicPr>
          <p:nvPr/>
        </p:nvPicPr>
        <p:blipFill>
          <a:blip r:embed="rId9"/>
          <a:stretch>
            <a:fillRect/>
          </a:stretch>
        </p:blipFill>
        <p:spPr>
          <a:xfrm>
            <a:off x="9274793" y="5539584"/>
            <a:ext cx="918285" cy="873514"/>
          </a:xfrm>
          <a:prstGeom prst="rect">
            <a:avLst/>
          </a:prstGeom>
        </p:spPr>
      </p:pic>
      <p:sp>
        <p:nvSpPr>
          <p:cNvPr id="69" name="TextBox 68">
            <a:extLst>
              <a:ext uri="{FF2B5EF4-FFF2-40B4-BE49-F238E27FC236}">
                <a16:creationId xmlns:a16="http://schemas.microsoft.com/office/drawing/2014/main" xmlns="" id="{5080F3DF-36CF-1D4F-B602-5852043E0969}"/>
              </a:ext>
            </a:extLst>
          </p:cNvPr>
          <p:cNvSpPr txBox="1"/>
          <p:nvPr/>
        </p:nvSpPr>
        <p:spPr>
          <a:xfrm>
            <a:off x="478625" y="1138374"/>
            <a:ext cx="11376944" cy="523220"/>
          </a:xfrm>
          <a:prstGeom prst="rect">
            <a:avLst/>
          </a:prstGeom>
          <a:noFill/>
        </p:spPr>
        <p:txBody>
          <a:bodyPr wrap="square" rtlCol="0">
            <a:spAutoFit/>
          </a:bodyPr>
          <a:lstStyle/>
          <a:p>
            <a:pPr algn="ctr"/>
            <a:r>
              <a:rPr lang="en-US" sz="2800" dirty="0">
                <a:solidFill>
                  <a:schemeClr val="accent2">
                    <a:lumMod val="75000"/>
                  </a:schemeClr>
                </a:solidFill>
                <a:latin typeface="Palatino" pitchFamily="2" charset="77"/>
                <a:ea typeface="Palatino" pitchFamily="2" charset="77"/>
              </a:rPr>
              <a:t>Entity-based document modelling + linguistic qualities of summaries</a:t>
            </a:r>
          </a:p>
        </p:txBody>
      </p:sp>
      <p:cxnSp>
        <p:nvCxnSpPr>
          <p:cNvPr id="70" name="Straight Arrow Connector 69">
            <a:extLst>
              <a:ext uri="{FF2B5EF4-FFF2-40B4-BE49-F238E27FC236}">
                <a16:creationId xmlns:a16="http://schemas.microsoft.com/office/drawing/2014/main" xmlns="" id="{AD636279-ECEF-D943-AB5C-3DDE5C00E73B}"/>
              </a:ext>
            </a:extLst>
          </p:cNvPr>
          <p:cNvCxnSpPr/>
          <p:nvPr/>
        </p:nvCxnSpPr>
        <p:spPr>
          <a:xfrm>
            <a:off x="6268261" y="1740902"/>
            <a:ext cx="0" cy="779929"/>
          </a:xfrm>
          <a:prstGeom prst="straightConnector1">
            <a:avLst/>
          </a:prstGeom>
          <a:ln w="1333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xmlns="" id="{8F80268D-BD31-0644-87DE-64849A7F3F78}"/>
              </a:ext>
            </a:extLst>
          </p:cNvPr>
          <p:cNvSpPr txBox="1"/>
          <p:nvPr/>
        </p:nvSpPr>
        <p:spPr>
          <a:xfrm>
            <a:off x="1744692" y="2520831"/>
            <a:ext cx="9145797" cy="461665"/>
          </a:xfrm>
          <a:prstGeom prst="rect">
            <a:avLst/>
          </a:prstGeom>
          <a:noFill/>
        </p:spPr>
        <p:txBody>
          <a:bodyPr wrap="square" rtlCol="0">
            <a:spAutoFit/>
          </a:bodyPr>
          <a:lstStyle/>
          <a:p>
            <a:pPr algn="ctr"/>
            <a:r>
              <a:rPr lang="en-US" sz="2400" b="1" i="1" dirty="0">
                <a:solidFill>
                  <a:schemeClr val="accent2">
                    <a:lumMod val="75000"/>
                  </a:schemeClr>
                </a:solidFill>
                <a:latin typeface="Palatino" pitchFamily="2" charset="77"/>
                <a:ea typeface="Palatino" pitchFamily="2" charset="77"/>
              </a:rPr>
              <a:t>Global Content Modeling</a:t>
            </a:r>
          </a:p>
        </p:txBody>
      </p:sp>
      <p:sp>
        <p:nvSpPr>
          <p:cNvPr id="73" name="TextBox 72">
            <a:extLst>
              <a:ext uri="{FF2B5EF4-FFF2-40B4-BE49-F238E27FC236}">
                <a16:creationId xmlns:a16="http://schemas.microsoft.com/office/drawing/2014/main" xmlns="" id="{29D0C956-2E1C-D04D-9F6F-9BEE677E7F87}"/>
              </a:ext>
            </a:extLst>
          </p:cNvPr>
          <p:cNvSpPr txBox="1"/>
          <p:nvPr/>
        </p:nvSpPr>
        <p:spPr>
          <a:xfrm>
            <a:off x="1792514" y="3072507"/>
            <a:ext cx="9145797" cy="461665"/>
          </a:xfrm>
          <a:prstGeom prst="rect">
            <a:avLst/>
          </a:prstGeom>
          <a:noFill/>
        </p:spPr>
        <p:txBody>
          <a:bodyPr wrap="square" rtlCol="0">
            <a:spAutoFit/>
          </a:bodyPr>
          <a:lstStyle/>
          <a:p>
            <a:pPr algn="ctr"/>
            <a:r>
              <a:rPr lang="en-US" sz="2400" b="1" i="1" dirty="0">
                <a:solidFill>
                  <a:schemeClr val="accent2">
                    <a:lumMod val="75000"/>
                  </a:schemeClr>
                </a:solidFill>
                <a:latin typeface="Palatino" pitchFamily="2" charset="77"/>
                <a:ea typeface="Palatino" pitchFamily="2" charset="77"/>
              </a:rPr>
              <a:t>Discourse-aware Text Planning</a:t>
            </a:r>
          </a:p>
        </p:txBody>
      </p:sp>
      <p:cxnSp>
        <p:nvCxnSpPr>
          <p:cNvPr id="74" name="Straight Arrow Connector 73">
            <a:extLst>
              <a:ext uri="{FF2B5EF4-FFF2-40B4-BE49-F238E27FC236}">
                <a16:creationId xmlns:a16="http://schemas.microsoft.com/office/drawing/2014/main" xmlns="" id="{A69082F7-8E53-EC4B-B835-49ABC1750B1A}"/>
              </a:ext>
            </a:extLst>
          </p:cNvPr>
          <p:cNvCxnSpPr/>
          <p:nvPr/>
        </p:nvCxnSpPr>
        <p:spPr>
          <a:xfrm>
            <a:off x="6305444" y="3804382"/>
            <a:ext cx="0" cy="779929"/>
          </a:xfrm>
          <a:prstGeom prst="straightConnector1">
            <a:avLst/>
          </a:prstGeom>
          <a:ln w="1333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134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7AD430-807F-0042-AD48-242DA606BAD1}"/>
              </a:ext>
            </a:extLst>
          </p:cNvPr>
          <p:cNvSpPr>
            <a:spLocks noGrp="1"/>
          </p:cNvSpPr>
          <p:nvPr>
            <p:ph type="title"/>
          </p:nvPr>
        </p:nvSpPr>
        <p:spPr>
          <a:xfrm>
            <a:off x="0" y="4721973"/>
            <a:ext cx="12192000" cy="1325563"/>
          </a:xfrm>
        </p:spPr>
        <p:txBody>
          <a:bodyPr>
            <a:normAutofit/>
          </a:bodyPr>
          <a:lstStyle/>
          <a:p>
            <a:pPr algn="ctr"/>
            <a:r>
              <a:rPr lang="en-US" sz="3600" dirty="0">
                <a:solidFill>
                  <a:schemeClr val="tx2">
                    <a:lumMod val="75000"/>
                  </a:schemeClr>
                </a:solidFill>
                <a:latin typeface="Palatino" pitchFamily="2" charset="77"/>
                <a:ea typeface="Palatino" pitchFamily="2" charset="77"/>
              </a:rPr>
              <a:t>System for </a:t>
            </a:r>
            <a:r>
              <a:rPr lang="en-US" sz="3600" dirty="0" err="1">
                <a:solidFill>
                  <a:schemeClr val="tx2">
                    <a:lumMod val="75000"/>
                  </a:schemeClr>
                </a:solidFill>
                <a:latin typeface="Palatino" pitchFamily="2" charset="77"/>
                <a:ea typeface="Palatino" pitchFamily="2" charset="77"/>
              </a:rPr>
              <a:t>ENtity</a:t>
            </a:r>
            <a:r>
              <a:rPr lang="en-US" sz="3600" dirty="0">
                <a:solidFill>
                  <a:schemeClr val="tx2">
                    <a:lumMod val="75000"/>
                  </a:schemeClr>
                </a:solidFill>
                <a:latin typeface="Palatino" pitchFamily="2" charset="77"/>
                <a:ea typeface="Palatino" pitchFamily="2" charset="77"/>
              </a:rPr>
              <a:t> </a:t>
            </a:r>
            <a:r>
              <a:rPr lang="en-US" sz="3600" dirty="0" err="1">
                <a:solidFill>
                  <a:schemeClr val="tx2">
                    <a:lumMod val="75000"/>
                  </a:schemeClr>
                </a:solidFill>
                <a:latin typeface="Palatino" pitchFamily="2" charset="77"/>
                <a:ea typeface="Palatino" pitchFamily="2" charset="77"/>
              </a:rPr>
              <a:t>drivEn</a:t>
            </a:r>
            <a:r>
              <a:rPr lang="en-US" sz="3600" dirty="0">
                <a:solidFill>
                  <a:schemeClr val="tx2">
                    <a:lumMod val="75000"/>
                  </a:schemeClr>
                </a:solidFill>
                <a:latin typeface="Palatino" pitchFamily="2" charset="77"/>
                <a:ea typeface="Palatino" pitchFamily="2" charset="77"/>
              </a:rPr>
              <a:t> Coherent Abstractive summarization framework</a:t>
            </a:r>
          </a:p>
        </p:txBody>
      </p:sp>
      <p:pic>
        <p:nvPicPr>
          <p:cNvPr id="3" name="Picture 2" descr="A close up of a sign&#10;&#10;Description automatically generated">
            <a:extLst>
              <a:ext uri="{FF2B5EF4-FFF2-40B4-BE49-F238E27FC236}">
                <a16:creationId xmlns:a16="http://schemas.microsoft.com/office/drawing/2014/main" xmlns="" id="{8327E0C6-1537-694B-A581-CE6BC4ADE453}"/>
              </a:ext>
            </a:extLst>
          </p:cNvPr>
          <p:cNvPicPr>
            <a:picLocks noChangeAspect="1"/>
          </p:cNvPicPr>
          <p:nvPr/>
        </p:nvPicPr>
        <p:blipFill>
          <a:blip r:embed="rId3">
            <a:alphaModFix amt="86000"/>
          </a:blip>
          <a:stretch>
            <a:fillRect/>
          </a:stretch>
        </p:blipFill>
        <p:spPr>
          <a:xfrm>
            <a:off x="1449342" y="-322728"/>
            <a:ext cx="9293315" cy="6951096"/>
          </a:xfrm>
          <a:prstGeom prst="rect">
            <a:avLst/>
          </a:prstGeom>
        </p:spPr>
      </p:pic>
    </p:spTree>
    <p:extLst>
      <p:ext uri="{BB962C8B-B14F-4D97-AF65-F5344CB8AC3E}">
        <p14:creationId xmlns:p14="http://schemas.microsoft.com/office/powerpoint/2010/main" val="2110303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xmlns="" id="{6A7D3267-CFE9-6F47-8F92-339DC18A4188}"/>
              </a:ext>
            </a:extLst>
          </p:cNvPr>
          <p:cNvPicPr>
            <a:picLocks noChangeAspect="1"/>
          </p:cNvPicPr>
          <p:nvPr/>
        </p:nvPicPr>
        <p:blipFill>
          <a:blip r:embed="rId3">
            <a:alphaModFix amt="86000"/>
          </a:blip>
          <a:stretch>
            <a:fillRect/>
          </a:stretch>
        </p:blipFill>
        <p:spPr>
          <a:xfrm>
            <a:off x="5229509" y="-578583"/>
            <a:ext cx="2801566" cy="2095480"/>
          </a:xfrm>
          <a:prstGeom prst="rect">
            <a:avLst/>
          </a:prstGeom>
        </p:spPr>
      </p:pic>
      <p:grpSp>
        <p:nvGrpSpPr>
          <p:cNvPr id="14" name="Group 13">
            <a:extLst>
              <a:ext uri="{FF2B5EF4-FFF2-40B4-BE49-F238E27FC236}">
                <a16:creationId xmlns:a16="http://schemas.microsoft.com/office/drawing/2014/main" xmlns="" id="{B26D99DA-2EEB-8144-91ED-116B9D10893A}"/>
              </a:ext>
            </a:extLst>
          </p:cNvPr>
          <p:cNvGrpSpPr/>
          <p:nvPr/>
        </p:nvGrpSpPr>
        <p:grpSpPr>
          <a:xfrm>
            <a:off x="707837" y="268945"/>
            <a:ext cx="4213784" cy="3496236"/>
            <a:chOff x="344768" y="1385046"/>
            <a:chExt cx="4213784" cy="3496236"/>
          </a:xfrm>
        </p:grpSpPr>
        <p:sp>
          <p:nvSpPr>
            <p:cNvPr id="6" name="Folded Corner 5">
              <a:extLst>
                <a:ext uri="{FF2B5EF4-FFF2-40B4-BE49-F238E27FC236}">
                  <a16:creationId xmlns:a16="http://schemas.microsoft.com/office/drawing/2014/main" xmlns="" id="{788466B8-9932-F440-8162-824E8A097126}"/>
                </a:ext>
              </a:extLst>
            </p:cNvPr>
            <p:cNvSpPr/>
            <p:nvPr/>
          </p:nvSpPr>
          <p:spPr>
            <a:xfrm>
              <a:off x="344768" y="1532217"/>
              <a:ext cx="4213784" cy="3349065"/>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rgbClr val="00B0F0"/>
                </a:solidFill>
                <a:latin typeface="Palatino" pitchFamily="2" charset="77"/>
                <a:ea typeface="Palatino" pitchFamily="2" charset="77"/>
              </a:endParaRPr>
            </a:p>
            <a:p>
              <a:pPr algn="just"/>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Prime Minister Bertie Ahern </a:t>
              </a:r>
              <a:r>
                <a:rPr lang="en-US" sz="1400" dirty="0">
                  <a:solidFill>
                    <a:schemeClr val="tx2">
                      <a:lumMod val="75000"/>
                    </a:schemeClr>
                  </a:solidFill>
                  <a:latin typeface="Palatino" pitchFamily="2" charset="77"/>
                  <a:ea typeface="Palatino" pitchFamily="2" charset="77"/>
                </a:rPr>
                <a:t>of </a:t>
              </a:r>
              <a:r>
                <a:rPr lang="en-US" sz="1400" dirty="0">
                  <a:solidFill>
                    <a:srgbClr val="FF0000"/>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called Sunday for a general election on May 24.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and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centrist party have governed in a coalition government since 1197. . .Under Irish law, which requires legislative elections every five years,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had to call elections by midsummer. On Sunday,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said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would base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campaign for reelection on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work to strengthen the economy and efforts to revive </a:t>
              </a:r>
              <a:r>
                <a:rPr lang="en-US" sz="1400" dirty="0">
                  <a:solidFill>
                    <a:srgbClr val="FF0000"/>
                  </a:solidFill>
                  <a:latin typeface="Palatino" pitchFamily="2" charset="77"/>
                  <a:ea typeface="Palatino" pitchFamily="2" charset="77"/>
                </a:rPr>
                <a:t>Northern Ireland’s </a:t>
              </a:r>
              <a:r>
                <a:rPr lang="en-US" sz="1400" dirty="0">
                  <a:solidFill>
                    <a:schemeClr val="tx2">
                      <a:lumMod val="75000"/>
                    </a:schemeClr>
                  </a:solidFill>
                  <a:latin typeface="Palatino" pitchFamily="2" charset="77"/>
                  <a:ea typeface="Palatino" pitchFamily="2" charset="77"/>
                </a:rPr>
                <a:t>stalled peace process this year. Political analysts said they expected </a:t>
              </a:r>
              <a:r>
                <a:rPr lang="en-US" sz="1400" dirty="0">
                  <a:solidFill>
                    <a:srgbClr val="00B0F0"/>
                  </a:solidFill>
                  <a:latin typeface="Palatino" pitchFamily="2" charset="77"/>
                  <a:ea typeface="Palatino" pitchFamily="2" charset="77"/>
                </a:rPr>
                <a:t>Mr. Ahern’s</a:t>
              </a:r>
              <a:r>
                <a:rPr lang="en-US" sz="1400" dirty="0">
                  <a:solidFill>
                    <a:schemeClr val="tx2">
                      <a:lumMod val="75000"/>
                    </a:schemeClr>
                  </a:solidFill>
                  <a:latin typeface="Palatino" pitchFamily="2" charset="77"/>
                  <a:ea typeface="Palatino" pitchFamily="2" charset="77"/>
                </a:rPr>
                <a:t> work in </a:t>
              </a:r>
              <a:r>
                <a:rPr lang="en-US" sz="1400" dirty="0">
                  <a:solidFill>
                    <a:srgbClr val="FF0000"/>
                  </a:solidFill>
                  <a:latin typeface="Palatino" pitchFamily="2" charset="77"/>
                  <a:ea typeface="Palatino" pitchFamily="2" charset="77"/>
                </a:rPr>
                <a:t>Northern Ireland</a:t>
              </a:r>
              <a:r>
                <a:rPr lang="en-US" sz="1400" dirty="0">
                  <a:solidFill>
                    <a:schemeClr val="tx2">
                      <a:lumMod val="75000"/>
                    </a:schemeClr>
                  </a:solidFill>
                  <a:latin typeface="Palatino" pitchFamily="2" charset="77"/>
                  <a:ea typeface="Palatino" pitchFamily="2" charset="77"/>
                </a:rPr>
                <a:t> to be an asset . . .</a:t>
              </a:r>
            </a:p>
          </p:txBody>
        </p:sp>
        <p:sp>
          <p:nvSpPr>
            <p:cNvPr id="7" name="Rounded Rectangle 6">
              <a:extLst>
                <a:ext uri="{FF2B5EF4-FFF2-40B4-BE49-F238E27FC236}">
                  <a16:creationId xmlns:a16="http://schemas.microsoft.com/office/drawing/2014/main" xmlns="" id="{2F95B35C-8C4B-2841-AFE9-BE300873E5CC}"/>
                </a:ext>
              </a:extLst>
            </p:cNvPr>
            <p:cNvSpPr/>
            <p:nvPr/>
          </p:nvSpPr>
          <p:spPr>
            <a:xfrm>
              <a:off x="1304084" y="1385046"/>
              <a:ext cx="2218765" cy="29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Input Article</a:t>
              </a:r>
            </a:p>
          </p:txBody>
        </p:sp>
      </p:grpSp>
      <p:grpSp>
        <p:nvGrpSpPr>
          <p:cNvPr id="11" name="Group 10">
            <a:extLst>
              <a:ext uri="{FF2B5EF4-FFF2-40B4-BE49-F238E27FC236}">
                <a16:creationId xmlns:a16="http://schemas.microsoft.com/office/drawing/2014/main" xmlns="" id="{58D00FF0-8290-2247-8AF1-B30B66AB196B}"/>
              </a:ext>
            </a:extLst>
          </p:cNvPr>
          <p:cNvGrpSpPr/>
          <p:nvPr/>
        </p:nvGrpSpPr>
        <p:grpSpPr>
          <a:xfrm>
            <a:off x="707836" y="3617267"/>
            <a:ext cx="4213785" cy="1153732"/>
            <a:chOff x="344767" y="5419165"/>
            <a:chExt cx="4213785" cy="1153732"/>
          </a:xfrm>
        </p:grpSpPr>
        <p:sp>
          <p:nvSpPr>
            <p:cNvPr id="9" name="Rounded Rectangle 8">
              <a:extLst>
                <a:ext uri="{FF2B5EF4-FFF2-40B4-BE49-F238E27FC236}">
                  <a16:creationId xmlns:a16="http://schemas.microsoft.com/office/drawing/2014/main" xmlns="" id="{35407408-D1A1-FB4A-9D61-92BAB06568B3}"/>
                </a:ext>
              </a:extLst>
            </p:cNvPr>
            <p:cNvSpPr/>
            <p:nvPr/>
          </p:nvSpPr>
          <p:spPr>
            <a:xfrm>
              <a:off x="344767" y="5647765"/>
              <a:ext cx="4213785" cy="925132"/>
            </a:xfrm>
            <a:prstGeom prst="roundRect">
              <a:avLst/>
            </a:prstGeom>
            <a:solidFill>
              <a:srgbClr val="FF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a:t>
              </a:r>
              <a:r>
                <a:rPr lang="en-US" sz="1400" dirty="0">
                  <a:solidFill>
                    <a:srgbClr val="00B0F0"/>
                  </a:solidFill>
                  <a:latin typeface="Palatino" pitchFamily="2" charset="77"/>
                  <a:ea typeface="Palatino" pitchFamily="2" charset="77"/>
                </a:rPr>
                <a:t>Prime Minister Bertie Ahern</a:t>
              </a:r>
              <a:r>
                <a:rPr lang="en-US" sz="1400" dirty="0">
                  <a:solidFill>
                    <a:schemeClr val="tx2">
                      <a:lumMod val="75000"/>
                    </a:schemeClr>
                  </a:solidFill>
                  <a:latin typeface="Palatino" pitchFamily="2" charset="77"/>
                  <a:ea typeface="Palatino" pitchFamily="2" charset="77"/>
                </a:rPr>
                <a:t>, </a:t>
              </a:r>
              <a:r>
                <a:rPr lang="en-US" sz="1400" dirty="0">
                  <a:solidFill>
                    <a:srgbClr val="00B0F0"/>
                  </a:solidFill>
                  <a:latin typeface="Palatino" pitchFamily="2" charset="77"/>
                  <a:ea typeface="Palatino" pitchFamily="2" charset="77"/>
                </a:rPr>
                <a:t>Mr. Ahern, he,</a:t>
              </a:r>
            </a:p>
            <a:p>
              <a:r>
                <a:rPr lang="en-US" sz="1400" dirty="0">
                  <a:solidFill>
                    <a:srgbClr val="00B0F0"/>
                  </a:solidFill>
                  <a:latin typeface="Palatino" pitchFamily="2" charset="77"/>
                  <a:ea typeface="Palatino" pitchFamily="2" charset="77"/>
                </a:rPr>
                <a:t>he, his, Mr. Ahern’s</a:t>
              </a:r>
              <a:r>
                <a:rPr lang="en-US" sz="1400" dirty="0">
                  <a:solidFill>
                    <a:schemeClr val="tx2">
                      <a:lumMod val="75000"/>
                    </a:schemeClr>
                  </a:solidFill>
                  <a:latin typeface="Palatino" pitchFamily="2" charset="77"/>
                  <a:ea typeface="Palatino" pitchFamily="2" charset="77"/>
                </a:rPr>
                <a:t>}</a:t>
              </a:r>
            </a:p>
            <a:p>
              <a:r>
                <a:rPr lang="en-US" sz="1400" dirty="0">
                  <a:solidFill>
                    <a:schemeClr val="tx2">
                      <a:lumMod val="75000"/>
                    </a:schemeClr>
                  </a:solidFill>
                  <a:latin typeface="Palatino" pitchFamily="2" charset="77"/>
                  <a:ea typeface="Palatino" pitchFamily="2" charset="77"/>
                </a:rPr>
                <a:t>{</a:t>
              </a:r>
              <a:r>
                <a:rPr lang="en-US" sz="1400" dirty="0">
                  <a:solidFill>
                    <a:srgbClr val="FF0000"/>
                  </a:solidFill>
                  <a:latin typeface="Palatino" pitchFamily="2" charset="77"/>
                  <a:ea typeface="Palatino" pitchFamily="2" charset="77"/>
                </a:rPr>
                <a:t>Ireland, Northern Ireland, Northern Ireland’s</a:t>
              </a:r>
              <a:r>
                <a:rPr lang="en-US" sz="1400" dirty="0">
                  <a:solidFill>
                    <a:schemeClr val="tx2">
                      <a:lumMod val="75000"/>
                    </a:schemeClr>
                  </a:solidFill>
                  <a:latin typeface="Palatino" pitchFamily="2" charset="77"/>
                  <a:ea typeface="Palatino" pitchFamily="2" charset="77"/>
                </a:rPr>
                <a:t>}</a:t>
              </a:r>
            </a:p>
          </p:txBody>
        </p:sp>
        <p:sp>
          <p:nvSpPr>
            <p:cNvPr id="13" name="Rounded Rectangle 12">
              <a:extLst>
                <a:ext uri="{FF2B5EF4-FFF2-40B4-BE49-F238E27FC236}">
                  <a16:creationId xmlns:a16="http://schemas.microsoft.com/office/drawing/2014/main" xmlns="" id="{0494ED77-C36B-EC45-936B-09EFAF02C7C0}"/>
                </a:ext>
              </a:extLst>
            </p:cNvPr>
            <p:cNvSpPr/>
            <p:nvPr/>
          </p:nvSpPr>
          <p:spPr>
            <a:xfrm>
              <a:off x="1141504" y="5419165"/>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Entity Mention Cluster</a:t>
              </a:r>
            </a:p>
          </p:txBody>
        </p:sp>
      </p:grpSp>
      <p:sp>
        <p:nvSpPr>
          <p:cNvPr id="15" name="Rectangle 14">
            <a:extLst>
              <a:ext uri="{FF2B5EF4-FFF2-40B4-BE49-F238E27FC236}">
                <a16:creationId xmlns:a16="http://schemas.microsoft.com/office/drawing/2014/main" xmlns="" id="{796D6F85-BC6A-C948-9840-4A14EB6CD19B}"/>
              </a:ext>
            </a:extLst>
          </p:cNvPr>
          <p:cNvSpPr/>
          <p:nvPr/>
        </p:nvSpPr>
        <p:spPr>
          <a:xfrm>
            <a:off x="590173" y="92639"/>
            <a:ext cx="4465920" cy="48424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xmlns="" id="{96F6B2BC-7274-2E4E-9044-FCEA5327F5AD}"/>
              </a:ext>
            </a:extLst>
          </p:cNvPr>
          <p:cNvSpPr/>
          <p:nvPr/>
        </p:nvSpPr>
        <p:spPr>
          <a:xfrm rot="10800000">
            <a:off x="4709555" y="4039491"/>
            <a:ext cx="1039907" cy="537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7CB3BF7C-80FE-CB4B-9EA0-8602B6413007}"/>
              </a:ext>
            </a:extLst>
          </p:cNvPr>
          <p:cNvSpPr txBox="1"/>
          <p:nvPr/>
        </p:nvSpPr>
        <p:spPr>
          <a:xfrm>
            <a:off x="5749461" y="4039491"/>
            <a:ext cx="2896997" cy="830997"/>
          </a:xfrm>
          <a:prstGeom prst="rect">
            <a:avLst/>
          </a:prstGeom>
          <a:noFill/>
        </p:spPr>
        <p:txBody>
          <a:bodyPr wrap="square" rtlCol="0">
            <a:spAutoFit/>
          </a:bodyPr>
          <a:lstStyle/>
          <a:p>
            <a:r>
              <a:rPr lang="en-US" sz="2400" b="1" dirty="0">
                <a:solidFill>
                  <a:schemeClr val="accent2">
                    <a:lumMod val="75000"/>
                  </a:schemeClr>
                </a:solidFill>
                <a:latin typeface="Palatino" pitchFamily="2" charset="77"/>
                <a:ea typeface="Palatino" pitchFamily="2" charset="77"/>
              </a:rPr>
              <a:t>Extracted Entity Mention Clusters</a:t>
            </a:r>
          </a:p>
        </p:txBody>
      </p:sp>
    </p:spTree>
    <p:extLst>
      <p:ext uri="{BB962C8B-B14F-4D97-AF65-F5344CB8AC3E}">
        <p14:creationId xmlns:p14="http://schemas.microsoft.com/office/powerpoint/2010/main" val="113237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ent Arrow 25">
            <a:extLst>
              <a:ext uri="{FF2B5EF4-FFF2-40B4-BE49-F238E27FC236}">
                <a16:creationId xmlns:a16="http://schemas.microsoft.com/office/drawing/2014/main" xmlns="" id="{44650AB2-F191-A34E-A3E9-470790021535}"/>
              </a:ext>
            </a:extLst>
          </p:cNvPr>
          <p:cNvSpPr/>
          <p:nvPr/>
        </p:nvSpPr>
        <p:spPr>
          <a:xfrm rot="5400000">
            <a:off x="6804098" y="38835"/>
            <a:ext cx="1854678" cy="530218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20">
            <a:extLst>
              <a:ext uri="{FF2B5EF4-FFF2-40B4-BE49-F238E27FC236}">
                <a16:creationId xmlns:a16="http://schemas.microsoft.com/office/drawing/2014/main" xmlns="" id="{498DF338-BC23-684B-8CD9-7852749C53D1}"/>
              </a:ext>
            </a:extLst>
          </p:cNvPr>
          <p:cNvSpPr/>
          <p:nvPr/>
        </p:nvSpPr>
        <p:spPr>
          <a:xfrm>
            <a:off x="8822153" y="3968447"/>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Political analysis …</a:t>
            </a:r>
          </a:p>
        </p:txBody>
      </p:sp>
      <p:pic>
        <p:nvPicPr>
          <p:cNvPr id="3" name="Picture 2" descr="A close up of a sign&#10;&#10;Description automatically generated">
            <a:extLst>
              <a:ext uri="{FF2B5EF4-FFF2-40B4-BE49-F238E27FC236}">
                <a16:creationId xmlns:a16="http://schemas.microsoft.com/office/drawing/2014/main" xmlns="" id="{6A7D3267-CFE9-6F47-8F92-339DC18A4188}"/>
              </a:ext>
            </a:extLst>
          </p:cNvPr>
          <p:cNvPicPr>
            <a:picLocks noChangeAspect="1"/>
          </p:cNvPicPr>
          <p:nvPr/>
        </p:nvPicPr>
        <p:blipFill>
          <a:blip r:embed="rId3">
            <a:alphaModFix amt="86000"/>
          </a:blip>
          <a:stretch>
            <a:fillRect/>
          </a:stretch>
        </p:blipFill>
        <p:spPr>
          <a:xfrm>
            <a:off x="5229509" y="-578583"/>
            <a:ext cx="2801566" cy="2095480"/>
          </a:xfrm>
          <a:prstGeom prst="rect">
            <a:avLst/>
          </a:prstGeom>
        </p:spPr>
      </p:pic>
      <p:grpSp>
        <p:nvGrpSpPr>
          <p:cNvPr id="14" name="Group 13">
            <a:extLst>
              <a:ext uri="{FF2B5EF4-FFF2-40B4-BE49-F238E27FC236}">
                <a16:creationId xmlns:a16="http://schemas.microsoft.com/office/drawing/2014/main" xmlns="" id="{B26D99DA-2EEB-8144-91ED-116B9D10893A}"/>
              </a:ext>
            </a:extLst>
          </p:cNvPr>
          <p:cNvGrpSpPr/>
          <p:nvPr/>
        </p:nvGrpSpPr>
        <p:grpSpPr>
          <a:xfrm>
            <a:off x="707837" y="268945"/>
            <a:ext cx="4213784" cy="3496236"/>
            <a:chOff x="344768" y="1385046"/>
            <a:chExt cx="4213784" cy="3496236"/>
          </a:xfrm>
        </p:grpSpPr>
        <p:sp>
          <p:nvSpPr>
            <p:cNvPr id="6" name="Folded Corner 5">
              <a:extLst>
                <a:ext uri="{FF2B5EF4-FFF2-40B4-BE49-F238E27FC236}">
                  <a16:creationId xmlns:a16="http://schemas.microsoft.com/office/drawing/2014/main" xmlns="" id="{788466B8-9932-F440-8162-824E8A097126}"/>
                </a:ext>
              </a:extLst>
            </p:cNvPr>
            <p:cNvSpPr/>
            <p:nvPr/>
          </p:nvSpPr>
          <p:spPr>
            <a:xfrm>
              <a:off x="344768" y="1532217"/>
              <a:ext cx="4213784" cy="3349065"/>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rgbClr val="00B0F0"/>
                </a:solidFill>
                <a:latin typeface="Palatino" pitchFamily="2" charset="77"/>
                <a:ea typeface="Palatino" pitchFamily="2" charset="77"/>
              </a:endParaRPr>
            </a:p>
            <a:p>
              <a:pPr algn="just"/>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Prime Minister Bertie Ahern </a:t>
              </a:r>
              <a:r>
                <a:rPr lang="en-US" sz="1400" dirty="0">
                  <a:solidFill>
                    <a:schemeClr val="tx2">
                      <a:lumMod val="75000"/>
                    </a:schemeClr>
                  </a:solidFill>
                  <a:latin typeface="Palatino" pitchFamily="2" charset="77"/>
                  <a:ea typeface="Palatino" pitchFamily="2" charset="77"/>
                </a:rPr>
                <a:t>of </a:t>
              </a:r>
              <a:r>
                <a:rPr lang="en-US" sz="1400" dirty="0">
                  <a:solidFill>
                    <a:srgbClr val="FF0000"/>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called Sunday for a general election on May 24.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and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centrist party have governed in a coalition government since 1197. . .Under Irish law, which requires legislative elections every five years,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had to call elections by midsummer. On Sunday,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said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would base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campaign for reelection on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work to strengthen the economy and efforts to revive </a:t>
              </a:r>
              <a:r>
                <a:rPr lang="en-US" sz="1400" dirty="0">
                  <a:solidFill>
                    <a:srgbClr val="FF0000"/>
                  </a:solidFill>
                  <a:latin typeface="Palatino" pitchFamily="2" charset="77"/>
                  <a:ea typeface="Palatino" pitchFamily="2" charset="77"/>
                </a:rPr>
                <a:t>Northern Ireland’s </a:t>
              </a:r>
              <a:r>
                <a:rPr lang="en-US" sz="1400" dirty="0">
                  <a:solidFill>
                    <a:schemeClr val="tx2">
                      <a:lumMod val="75000"/>
                    </a:schemeClr>
                  </a:solidFill>
                  <a:latin typeface="Palatino" pitchFamily="2" charset="77"/>
                  <a:ea typeface="Palatino" pitchFamily="2" charset="77"/>
                </a:rPr>
                <a:t>stalled peace process this year. Political analysts said they expected </a:t>
              </a:r>
              <a:r>
                <a:rPr lang="en-US" sz="1400" dirty="0">
                  <a:solidFill>
                    <a:srgbClr val="00B0F0"/>
                  </a:solidFill>
                  <a:latin typeface="Palatino" pitchFamily="2" charset="77"/>
                  <a:ea typeface="Palatino" pitchFamily="2" charset="77"/>
                </a:rPr>
                <a:t>Mr. Ahern’s</a:t>
              </a:r>
              <a:r>
                <a:rPr lang="en-US" sz="1400" dirty="0">
                  <a:solidFill>
                    <a:schemeClr val="tx2">
                      <a:lumMod val="75000"/>
                    </a:schemeClr>
                  </a:solidFill>
                  <a:latin typeface="Palatino" pitchFamily="2" charset="77"/>
                  <a:ea typeface="Palatino" pitchFamily="2" charset="77"/>
                </a:rPr>
                <a:t> work in </a:t>
              </a:r>
              <a:r>
                <a:rPr lang="en-US" sz="1400" dirty="0">
                  <a:solidFill>
                    <a:srgbClr val="FF0000"/>
                  </a:solidFill>
                  <a:latin typeface="Palatino" pitchFamily="2" charset="77"/>
                  <a:ea typeface="Palatino" pitchFamily="2" charset="77"/>
                </a:rPr>
                <a:t>Northern Ireland</a:t>
              </a:r>
              <a:r>
                <a:rPr lang="en-US" sz="1400" dirty="0">
                  <a:solidFill>
                    <a:schemeClr val="tx2">
                      <a:lumMod val="75000"/>
                    </a:schemeClr>
                  </a:solidFill>
                  <a:latin typeface="Palatino" pitchFamily="2" charset="77"/>
                  <a:ea typeface="Palatino" pitchFamily="2" charset="77"/>
                </a:rPr>
                <a:t> to be an asset . . .</a:t>
              </a:r>
            </a:p>
          </p:txBody>
        </p:sp>
        <p:sp>
          <p:nvSpPr>
            <p:cNvPr id="7" name="Rounded Rectangle 6">
              <a:extLst>
                <a:ext uri="{FF2B5EF4-FFF2-40B4-BE49-F238E27FC236}">
                  <a16:creationId xmlns:a16="http://schemas.microsoft.com/office/drawing/2014/main" xmlns="" id="{2F95B35C-8C4B-2841-AFE9-BE300873E5CC}"/>
                </a:ext>
              </a:extLst>
            </p:cNvPr>
            <p:cNvSpPr/>
            <p:nvPr/>
          </p:nvSpPr>
          <p:spPr>
            <a:xfrm>
              <a:off x="1304084" y="1385046"/>
              <a:ext cx="2218765" cy="29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Input Article</a:t>
              </a:r>
            </a:p>
          </p:txBody>
        </p:sp>
      </p:grpSp>
      <p:grpSp>
        <p:nvGrpSpPr>
          <p:cNvPr id="11" name="Group 10">
            <a:extLst>
              <a:ext uri="{FF2B5EF4-FFF2-40B4-BE49-F238E27FC236}">
                <a16:creationId xmlns:a16="http://schemas.microsoft.com/office/drawing/2014/main" xmlns="" id="{58D00FF0-8290-2247-8AF1-B30B66AB196B}"/>
              </a:ext>
            </a:extLst>
          </p:cNvPr>
          <p:cNvGrpSpPr/>
          <p:nvPr/>
        </p:nvGrpSpPr>
        <p:grpSpPr>
          <a:xfrm>
            <a:off x="707836" y="3617267"/>
            <a:ext cx="4213785" cy="1153732"/>
            <a:chOff x="344767" y="5419165"/>
            <a:chExt cx="4213785" cy="1153732"/>
          </a:xfrm>
        </p:grpSpPr>
        <p:sp>
          <p:nvSpPr>
            <p:cNvPr id="9" name="Rounded Rectangle 8">
              <a:extLst>
                <a:ext uri="{FF2B5EF4-FFF2-40B4-BE49-F238E27FC236}">
                  <a16:creationId xmlns:a16="http://schemas.microsoft.com/office/drawing/2014/main" xmlns="" id="{35407408-D1A1-FB4A-9D61-92BAB06568B3}"/>
                </a:ext>
              </a:extLst>
            </p:cNvPr>
            <p:cNvSpPr/>
            <p:nvPr/>
          </p:nvSpPr>
          <p:spPr>
            <a:xfrm>
              <a:off x="344767" y="5647765"/>
              <a:ext cx="4213785" cy="925132"/>
            </a:xfrm>
            <a:prstGeom prst="roundRect">
              <a:avLst/>
            </a:prstGeom>
            <a:solidFill>
              <a:srgbClr val="FF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a:t>
              </a:r>
              <a:r>
                <a:rPr lang="en-US" sz="1400" dirty="0">
                  <a:solidFill>
                    <a:srgbClr val="00B0F0"/>
                  </a:solidFill>
                  <a:latin typeface="Palatino" pitchFamily="2" charset="77"/>
                  <a:ea typeface="Palatino" pitchFamily="2" charset="77"/>
                </a:rPr>
                <a:t>Prime Minister Bertie Ahern</a:t>
              </a:r>
              <a:r>
                <a:rPr lang="en-US" sz="1400" dirty="0">
                  <a:solidFill>
                    <a:schemeClr val="tx2">
                      <a:lumMod val="75000"/>
                    </a:schemeClr>
                  </a:solidFill>
                  <a:latin typeface="Palatino" pitchFamily="2" charset="77"/>
                  <a:ea typeface="Palatino" pitchFamily="2" charset="77"/>
                </a:rPr>
                <a:t>, </a:t>
              </a:r>
              <a:r>
                <a:rPr lang="en-US" sz="1400" dirty="0">
                  <a:solidFill>
                    <a:srgbClr val="00B0F0"/>
                  </a:solidFill>
                  <a:latin typeface="Palatino" pitchFamily="2" charset="77"/>
                  <a:ea typeface="Palatino" pitchFamily="2" charset="77"/>
                </a:rPr>
                <a:t>Mr. Ahern, he,</a:t>
              </a:r>
            </a:p>
            <a:p>
              <a:r>
                <a:rPr lang="en-US" sz="1400" dirty="0">
                  <a:solidFill>
                    <a:srgbClr val="00B0F0"/>
                  </a:solidFill>
                  <a:latin typeface="Palatino" pitchFamily="2" charset="77"/>
                  <a:ea typeface="Palatino" pitchFamily="2" charset="77"/>
                </a:rPr>
                <a:t>he, his, Mr. Ahern’s</a:t>
              </a:r>
              <a:r>
                <a:rPr lang="en-US" sz="1400" dirty="0">
                  <a:solidFill>
                    <a:schemeClr val="tx2">
                      <a:lumMod val="75000"/>
                    </a:schemeClr>
                  </a:solidFill>
                  <a:latin typeface="Palatino" pitchFamily="2" charset="77"/>
                  <a:ea typeface="Palatino" pitchFamily="2" charset="77"/>
                </a:rPr>
                <a:t>}</a:t>
              </a:r>
            </a:p>
            <a:p>
              <a:r>
                <a:rPr lang="en-US" sz="1400" dirty="0">
                  <a:solidFill>
                    <a:schemeClr val="tx2">
                      <a:lumMod val="75000"/>
                    </a:schemeClr>
                  </a:solidFill>
                  <a:latin typeface="Palatino" pitchFamily="2" charset="77"/>
                  <a:ea typeface="Palatino" pitchFamily="2" charset="77"/>
                </a:rPr>
                <a:t>{</a:t>
              </a:r>
              <a:r>
                <a:rPr lang="en-US" sz="1400" dirty="0">
                  <a:solidFill>
                    <a:srgbClr val="FF0000"/>
                  </a:solidFill>
                  <a:latin typeface="Palatino" pitchFamily="2" charset="77"/>
                  <a:ea typeface="Palatino" pitchFamily="2" charset="77"/>
                </a:rPr>
                <a:t>Ireland, Northern Ireland, Northern Ireland’s</a:t>
              </a:r>
              <a:r>
                <a:rPr lang="en-US" sz="1400" dirty="0">
                  <a:solidFill>
                    <a:schemeClr val="tx2">
                      <a:lumMod val="75000"/>
                    </a:schemeClr>
                  </a:solidFill>
                  <a:latin typeface="Palatino" pitchFamily="2" charset="77"/>
                  <a:ea typeface="Palatino" pitchFamily="2" charset="77"/>
                </a:rPr>
                <a:t>}</a:t>
              </a:r>
            </a:p>
          </p:txBody>
        </p:sp>
        <p:sp>
          <p:nvSpPr>
            <p:cNvPr id="13" name="Rounded Rectangle 12">
              <a:extLst>
                <a:ext uri="{FF2B5EF4-FFF2-40B4-BE49-F238E27FC236}">
                  <a16:creationId xmlns:a16="http://schemas.microsoft.com/office/drawing/2014/main" xmlns="" id="{0494ED77-C36B-EC45-936B-09EFAF02C7C0}"/>
                </a:ext>
              </a:extLst>
            </p:cNvPr>
            <p:cNvSpPr/>
            <p:nvPr/>
          </p:nvSpPr>
          <p:spPr>
            <a:xfrm>
              <a:off x="1141504" y="5419165"/>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Entity Mention Cluster</a:t>
              </a:r>
            </a:p>
          </p:txBody>
        </p:sp>
      </p:grpSp>
      <p:sp>
        <p:nvSpPr>
          <p:cNvPr id="15" name="Rectangle 14">
            <a:extLst>
              <a:ext uri="{FF2B5EF4-FFF2-40B4-BE49-F238E27FC236}">
                <a16:creationId xmlns:a16="http://schemas.microsoft.com/office/drawing/2014/main" xmlns="" id="{796D6F85-BC6A-C948-9840-4A14EB6CD19B}"/>
              </a:ext>
            </a:extLst>
          </p:cNvPr>
          <p:cNvSpPr/>
          <p:nvPr/>
        </p:nvSpPr>
        <p:spPr>
          <a:xfrm>
            <a:off x="590173" y="92639"/>
            <a:ext cx="4465920" cy="48424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xmlns="" id="{C62AB172-466D-7B48-A239-AF54BD457B4C}"/>
              </a:ext>
            </a:extLst>
          </p:cNvPr>
          <p:cNvSpPr/>
          <p:nvPr/>
        </p:nvSpPr>
        <p:spPr>
          <a:xfrm>
            <a:off x="5878609" y="1398794"/>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Entity-aware Content Selector</a:t>
            </a:r>
          </a:p>
        </p:txBody>
      </p:sp>
      <p:sp>
        <p:nvSpPr>
          <p:cNvPr id="20" name="Rounded Rectangle 19">
            <a:extLst>
              <a:ext uri="{FF2B5EF4-FFF2-40B4-BE49-F238E27FC236}">
                <a16:creationId xmlns:a16="http://schemas.microsoft.com/office/drawing/2014/main" xmlns="" id="{7E4C80B2-7AB8-3A4D-A6E8-B2F95E504376}"/>
              </a:ext>
            </a:extLst>
          </p:cNvPr>
          <p:cNvSpPr/>
          <p:nvPr/>
        </p:nvSpPr>
        <p:spPr>
          <a:xfrm>
            <a:off x="8564744" y="3671046"/>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Extracted Sentences</a:t>
            </a:r>
          </a:p>
        </p:txBody>
      </p:sp>
      <p:sp>
        <p:nvSpPr>
          <p:cNvPr id="22" name="Rounded Rectangle 21">
            <a:extLst>
              <a:ext uri="{FF2B5EF4-FFF2-40B4-BE49-F238E27FC236}">
                <a16:creationId xmlns:a16="http://schemas.microsoft.com/office/drawing/2014/main" xmlns="" id="{42E4BBD3-AA40-8848-ABC4-AB6E1C2CDBA5}"/>
              </a:ext>
            </a:extLst>
          </p:cNvPr>
          <p:cNvSpPr/>
          <p:nvPr/>
        </p:nvSpPr>
        <p:spPr>
          <a:xfrm>
            <a:off x="9126065" y="4225708"/>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On Sunday, </a:t>
            </a:r>
            <a:r>
              <a:rPr lang="en-US" sz="1600" dirty="0">
                <a:solidFill>
                  <a:srgbClr val="00B0F0"/>
                </a:solidFill>
                <a:latin typeface="Palatino" pitchFamily="2" charset="77"/>
                <a:ea typeface="Palatino" pitchFamily="2" charset="77"/>
              </a:rPr>
              <a:t>he</a:t>
            </a:r>
            <a:r>
              <a:rPr lang="en-US" sz="1600" dirty="0">
                <a:solidFill>
                  <a:schemeClr val="tx1"/>
                </a:solidFill>
                <a:latin typeface="Palatino" pitchFamily="2" charset="77"/>
                <a:ea typeface="Palatino" pitchFamily="2" charset="77"/>
              </a:rPr>
              <a:t> said …</a:t>
            </a:r>
          </a:p>
        </p:txBody>
      </p:sp>
      <p:sp>
        <p:nvSpPr>
          <p:cNvPr id="23" name="Rounded Rectangle 22">
            <a:extLst>
              <a:ext uri="{FF2B5EF4-FFF2-40B4-BE49-F238E27FC236}">
                <a16:creationId xmlns:a16="http://schemas.microsoft.com/office/drawing/2014/main" xmlns="" id="{B08900C8-CD53-D147-BFCC-375FE248590B}"/>
              </a:ext>
            </a:extLst>
          </p:cNvPr>
          <p:cNvSpPr/>
          <p:nvPr/>
        </p:nvSpPr>
        <p:spPr>
          <a:xfrm>
            <a:off x="9545865" y="4548940"/>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F0"/>
                </a:solidFill>
                <a:latin typeface="Palatino" pitchFamily="2" charset="77"/>
                <a:ea typeface="Palatino" pitchFamily="2" charset="77"/>
              </a:rPr>
              <a:t>Mr. Ahern </a:t>
            </a:r>
            <a:r>
              <a:rPr lang="en-US" sz="1600" dirty="0">
                <a:solidFill>
                  <a:schemeClr val="tx1"/>
                </a:solidFill>
                <a:latin typeface="Palatino" pitchFamily="2" charset="77"/>
                <a:ea typeface="Palatino" pitchFamily="2" charset="77"/>
              </a:rPr>
              <a:t>and </a:t>
            </a:r>
            <a:r>
              <a:rPr lang="en-US" sz="1600" dirty="0">
                <a:solidFill>
                  <a:srgbClr val="00B0F0"/>
                </a:solidFill>
                <a:latin typeface="Palatino" pitchFamily="2" charset="77"/>
                <a:ea typeface="Palatino" pitchFamily="2" charset="77"/>
              </a:rPr>
              <a:t>his</a:t>
            </a:r>
            <a:r>
              <a:rPr lang="en-US" sz="1600" dirty="0">
                <a:solidFill>
                  <a:schemeClr val="tx1"/>
                </a:solidFill>
                <a:latin typeface="Palatino" pitchFamily="2" charset="77"/>
                <a:ea typeface="Palatino" pitchFamily="2" charset="77"/>
              </a:rPr>
              <a:t> …</a:t>
            </a:r>
          </a:p>
        </p:txBody>
      </p:sp>
      <p:sp>
        <p:nvSpPr>
          <p:cNvPr id="24" name="Right Arrow 23">
            <a:extLst>
              <a:ext uri="{FF2B5EF4-FFF2-40B4-BE49-F238E27FC236}">
                <a16:creationId xmlns:a16="http://schemas.microsoft.com/office/drawing/2014/main" xmlns="" id="{893F5278-3AE7-D44D-AB7D-4C82CFA0C7F5}"/>
              </a:ext>
            </a:extLst>
          </p:cNvPr>
          <p:cNvSpPr/>
          <p:nvPr/>
        </p:nvSpPr>
        <p:spPr>
          <a:xfrm rot="8265913">
            <a:off x="8182718" y="611195"/>
            <a:ext cx="1039907" cy="537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0B91EF1F-BFA7-7E44-B0A7-9576B5C1AC49}"/>
              </a:ext>
            </a:extLst>
          </p:cNvPr>
          <p:cNvSpPr txBox="1"/>
          <p:nvPr/>
        </p:nvSpPr>
        <p:spPr>
          <a:xfrm>
            <a:off x="9268418" y="145991"/>
            <a:ext cx="2801566" cy="707886"/>
          </a:xfrm>
          <a:prstGeom prst="rect">
            <a:avLst/>
          </a:prstGeom>
          <a:noFill/>
        </p:spPr>
        <p:txBody>
          <a:bodyPr wrap="square" rtlCol="0">
            <a:spAutoFit/>
          </a:bodyPr>
          <a:lstStyle/>
          <a:p>
            <a:r>
              <a:rPr lang="en-US" sz="2000" b="1" dirty="0">
                <a:solidFill>
                  <a:schemeClr val="accent2">
                    <a:lumMod val="75000"/>
                  </a:schemeClr>
                </a:solidFill>
                <a:latin typeface="Palatino" pitchFamily="2" charset="77"/>
                <a:ea typeface="Palatino" pitchFamily="2" charset="77"/>
              </a:rPr>
              <a:t>Salient sentence extraction</a:t>
            </a:r>
          </a:p>
        </p:txBody>
      </p:sp>
    </p:spTree>
    <p:extLst>
      <p:ext uri="{BB962C8B-B14F-4D97-AF65-F5344CB8AC3E}">
        <p14:creationId xmlns:p14="http://schemas.microsoft.com/office/powerpoint/2010/main" val="3110776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ent Arrow 26">
            <a:extLst>
              <a:ext uri="{FF2B5EF4-FFF2-40B4-BE49-F238E27FC236}">
                <a16:creationId xmlns:a16="http://schemas.microsoft.com/office/drawing/2014/main" xmlns="" id="{9EAD2939-72F0-4C4A-97AE-BC29E5501782}"/>
              </a:ext>
            </a:extLst>
          </p:cNvPr>
          <p:cNvSpPr/>
          <p:nvPr/>
        </p:nvSpPr>
        <p:spPr>
          <a:xfrm rot="10800000">
            <a:off x="5177113" y="4886236"/>
            <a:ext cx="5070771" cy="1557141"/>
          </a:xfrm>
          <a:prstGeom prst="bentArrow">
            <a:avLst>
              <a:gd name="adj1" fmla="val 25000"/>
              <a:gd name="adj2" fmla="val 25000"/>
              <a:gd name="adj3" fmla="val 25000"/>
              <a:gd name="adj4" fmla="val 45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25">
            <a:extLst>
              <a:ext uri="{FF2B5EF4-FFF2-40B4-BE49-F238E27FC236}">
                <a16:creationId xmlns:a16="http://schemas.microsoft.com/office/drawing/2014/main" xmlns="" id="{44650AB2-F191-A34E-A3E9-470790021535}"/>
              </a:ext>
            </a:extLst>
          </p:cNvPr>
          <p:cNvSpPr/>
          <p:nvPr/>
        </p:nvSpPr>
        <p:spPr>
          <a:xfrm rot="5400000">
            <a:off x="6804098" y="38835"/>
            <a:ext cx="1854678" cy="530218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20">
            <a:extLst>
              <a:ext uri="{FF2B5EF4-FFF2-40B4-BE49-F238E27FC236}">
                <a16:creationId xmlns:a16="http://schemas.microsoft.com/office/drawing/2014/main" xmlns="" id="{498DF338-BC23-684B-8CD9-7852749C53D1}"/>
              </a:ext>
            </a:extLst>
          </p:cNvPr>
          <p:cNvSpPr/>
          <p:nvPr/>
        </p:nvSpPr>
        <p:spPr>
          <a:xfrm>
            <a:off x="8822153" y="3968447"/>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Political analysis …</a:t>
            </a:r>
          </a:p>
        </p:txBody>
      </p:sp>
      <p:pic>
        <p:nvPicPr>
          <p:cNvPr id="3" name="Picture 2" descr="A close up of a sign&#10;&#10;Description automatically generated">
            <a:extLst>
              <a:ext uri="{FF2B5EF4-FFF2-40B4-BE49-F238E27FC236}">
                <a16:creationId xmlns:a16="http://schemas.microsoft.com/office/drawing/2014/main" xmlns="" id="{6A7D3267-CFE9-6F47-8F92-339DC18A4188}"/>
              </a:ext>
            </a:extLst>
          </p:cNvPr>
          <p:cNvPicPr>
            <a:picLocks noChangeAspect="1"/>
          </p:cNvPicPr>
          <p:nvPr/>
        </p:nvPicPr>
        <p:blipFill>
          <a:blip r:embed="rId3">
            <a:alphaModFix amt="86000"/>
          </a:blip>
          <a:stretch>
            <a:fillRect/>
          </a:stretch>
        </p:blipFill>
        <p:spPr>
          <a:xfrm>
            <a:off x="5229509" y="-578583"/>
            <a:ext cx="2801566" cy="2095480"/>
          </a:xfrm>
          <a:prstGeom prst="rect">
            <a:avLst/>
          </a:prstGeom>
        </p:spPr>
      </p:pic>
      <p:grpSp>
        <p:nvGrpSpPr>
          <p:cNvPr id="14" name="Group 13">
            <a:extLst>
              <a:ext uri="{FF2B5EF4-FFF2-40B4-BE49-F238E27FC236}">
                <a16:creationId xmlns:a16="http://schemas.microsoft.com/office/drawing/2014/main" xmlns="" id="{B26D99DA-2EEB-8144-91ED-116B9D10893A}"/>
              </a:ext>
            </a:extLst>
          </p:cNvPr>
          <p:cNvGrpSpPr/>
          <p:nvPr/>
        </p:nvGrpSpPr>
        <p:grpSpPr>
          <a:xfrm>
            <a:off x="707837" y="268945"/>
            <a:ext cx="4213784" cy="3496236"/>
            <a:chOff x="344768" y="1385046"/>
            <a:chExt cx="4213784" cy="3496236"/>
          </a:xfrm>
        </p:grpSpPr>
        <p:sp>
          <p:nvSpPr>
            <p:cNvPr id="6" name="Folded Corner 5">
              <a:extLst>
                <a:ext uri="{FF2B5EF4-FFF2-40B4-BE49-F238E27FC236}">
                  <a16:creationId xmlns:a16="http://schemas.microsoft.com/office/drawing/2014/main" xmlns="" id="{788466B8-9932-F440-8162-824E8A097126}"/>
                </a:ext>
              </a:extLst>
            </p:cNvPr>
            <p:cNvSpPr/>
            <p:nvPr/>
          </p:nvSpPr>
          <p:spPr>
            <a:xfrm>
              <a:off x="344768" y="1532217"/>
              <a:ext cx="4213784" cy="3349065"/>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rgbClr val="00B0F0"/>
                </a:solidFill>
                <a:latin typeface="Palatino" pitchFamily="2" charset="77"/>
                <a:ea typeface="Palatino" pitchFamily="2" charset="77"/>
              </a:endParaRPr>
            </a:p>
            <a:p>
              <a:pPr algn="just"/>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Prime Minister Bertie Ahern </a:t>
              </a:r>
              <a:r>
                <a:rPr lang="en-US" sz="1400" dirty="0">
                  <a:solidFill>
                    <a:schemeClr val="tx2">
                      <a:lumMod val="75000"/>
                    </a:schemeClr>
                  </a:solidFill>
                  <a:latin typeface="Palatino" pitchFamily="2" charset="77"/>
                  <a:ea typeface="Palatino" pitchFamily="2" charset="77"/>
                </a:rPr>
                <a:t>of </a:t>
              </a:r>
              <a:r>
                <a:rPr lang="en-US" sz="1400" dirty="0">
                  <a:solidFill>
                    <a:srgbClr val="FF0000"/>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called Sunday for a general election on May 24.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and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centrist party have governed in a coalition government since 1197. . .Under Irish law, which requires legislative elections every five years,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had to call elections by midsummer. On Sunday,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said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would base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campaign for reelection on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work to strengthen the economy and efforts to revive </a:t>
              </a:r>
              <a:r>
                <a:rPr lang="en-US" sz="1400" dirty="0">
                  <a:solidFill>
                    <a:srgbClr val="FF0000"/>
                  </a:solidFill>
                  <a:latin typeface="Palatino" pitchFamily="2" charset="77"/>
                  <a:ea typeface="Palatino" pitchFamily="2" charset="77"/>
                </a:rPr>
                <a:t>Northern Ireland’s </a:t>
              </a:r>
              <a:r>
                <a:rPr lang="en-US" sz="1400" dirty="0">
                  <a:solidFill>
                    <a:schemeClr val="tx2">
                      <a:lumMod val="75000"/>
                    </a:schemeClr>
                  </a:solidFill>
                  <a:latin typeface="Palatino" pitchFamily="2" charset="77"/>
                  <a:ea typeface="Palatino" pitchFamily="2" charset="77"/>
                </a:rPr>
                <a:t>stalled peace process this year. Political analysts said they expected </a:t>
              </a:r>
              <a:r>
                <a:rPr lang="en-US" sz="1400" dirty="0">
                  <a:solidFill>
                    <a:srgbClr val="00B0F0"/>
                  </a:solidFill>
                  <a:latin typeface="Palatino" pitchFamily="2" charset="77"/>
                  <a:ea typeface="Palatino" pitchFamily="2" charset="77"/>
                </a:rPr>
                <a:t>Mr. Ahern’s</a:t>
              </a:r>
              <a:r>
                <a:rPr lang="en-US" sz="1400" dirty="0">
                  <a:solidFill>
                    <a:schemeClr val="tx2">
                      <a:lumMod val="75000"/>
                    </a:schemeClr>
                  </a:solidFill>
                  <a:latin typeface="Palatino" pitchFamily="2" charset="77"/>
                  <a:ea typeface="Palatino" pitchFamily="2" charset="77"/>
                </a:rPr>
                <a:t> work in </a:t>
              </a:r>
              <a:r>
                <a:rPr lang="en-US" sz="1400" dirty="0">
                  <a:solidFill>
                    <a:srgbClr val="FF0000"/>
                  </a:solidFill>
                  <a:latin typeface="Palatino" pitchFamily="2" charset="77"/>
                  <a:ea typeface="Palatino" pitchFamily="2" charset="77"/>
                </a:rPr>
                <a:t>Northern Ireland</a:t>
              </a:r>
              <a:r>
                <a:rPr lang="en-US" sz="1400" dirty="0">
                  <a:solidFill>
                    <a:schemeClr val="tx2">
                      <a:lumMod val="75000"/>
                    </a:schemeClr>
                  </a:solidFill>
                  <a:latin typeface="Palatino" pitchFamily="2" charset="77"/>
                  <a:ea typeface="Palatino" pitchFamily="2" charset="77"/>
                </a:rPr>
                <a:t> to be an asset . . .</a:t>
              </a:r>
            </a:p>
          </p:txBody>
        </p:sp>
        <p:sp>
          <p:nvSpPr>
            <p:cNvPr id="7" name="Rounded Rectangle 6">
              <a:extLst>
                <a:ext uri="{FF2B5EF4-FFF2-40B4-BE49-F238E27FC236}">
                  <a16:creationId xmlns:a16="http://schemas.microsoft.com/office/drawing/2014/main" xmlns="" id="{2F95B35C-8C4B-2841-AFE9-BE300873E5CC}"/>
                </a:ext>
              </a:extLst>
            </p:cNvPr>
            <p:cNvSpPr/>
            <p:nvPr/>
          </p:nvSpPr>
          <p:spPr>
            <a:xfrm>
              <a:off x="1304084" y="1385046"/>
              <a:ext cx="2218765" cy="29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Input Article</a:t>
              </a:r>
            </a:p>
          </p:txBody>
        </p:sp>
      </p:grpSp>
      <p:grpSp>
        <p:nvGrpSpPr>
          <p:cNvPr id="11" name="Group 10">
            <a:extLst>
              <a:ext uri="{FF2B5EF4-FFF2-40B4-BE49-F238E27FC236}">
                <a16:creationId xmlns:a16="http://schemas.microsoft.com/office/drawing/2014/main" xmlns="" id="{58D00FF0-8290-2247-8AF1-B30B66AB196B}"/>
              </a:ext>
            </a:extLst>
          </p:cNvPr>
          <p:cNvGrpSpPr/>
          <p:nvPr/>
        </p:nvGrpSpPr>
        <p:grpSpPr>
          <a:xfrm>
            <a:off x="707836" y="3617267"/>
            <a:ext cx="4213785" cy="1153732"/>
            <a:chOff x="344767" y="5419165"/>
            <a:chExt cx="4213785" cy="1153732"/>
          </a:xfrm>
        </p:grpSpPr>
        <p:sp>
          <p:nvSpPr>
            <p:cNvPr id="9" name="Rounded Rectangle 8">
              <a:extLst>
                <a:ext uri="{FF2B5EF4-FFF2-40B4-BE49-F238E27FC236}">
                  <a16:creationId xmlns:a16="http://schemas.microsoft.com/office/drawing/2014/main" xmlns="" id="{35407408-D1A1-FB4A-9D61-92BAB06568B3}"/>
                </a:ext>
              </a:extLst>
            </p:cNvPr>
            <p:cNvSpPr/>
            <p:nvPr/>
          </p:nvSpPr>
          <p:spPr>
            <a:xfrm>
              <a:off x="344767" y="5647765"/>
              <a:ext cx="4213785" cy="925132"/>
            </a:xfrm>
            <a:prstGeom prst="roundRect">
              <a:avLst/>
            </a:prstGeom>
            <a:solidFill>
              <a:srgbClr val="FF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a:t>
              </a:r>
              <a:r>
                <a:rPr lang="en-US" sz="1400" dirty="0">
                  <a:solidFill>
                    <a:srgbClr val="00B0F0"/>
                  </a:solidFill>
                  <a:latin typeface="Palatino" pitchFamily="2" charset="77"/>
                  <a:ea typeface="Palatino" pitchFamily="2" charset="77"/>
                </a:rPr>
                <a:t>Prime Minister Bertie Ahern</a:t>
              </a:r>
              <a:r>
                <a:rPr lang="en-US" sz="1400" dirty="0">
                  <a:solidFill>
                    <a:schemeClr val="tx2">
                      <a:lumMod val="75000"/>
                    </a:schemeClr>
                  </a:solidFill>
                  <a:latin typeface="Palatino" pitchFamily="2" charset="77"/>
                  <a:ea typeface="Palatino" pitchFamily="2" charset="77"/>
                </a:rPr>
                <a:t>, </a:t>
              </a:r>
              <a:r>
                <a:rPr lang="en-US" sz="1400" dirty="0">
                  <a:solidFill>
                    <a:srgbClr val="00B0F0"/>
                  </a:solidFill>
                  <a:latin typeface="Palatino" pitchFamily="2" charset="77"/>
                  <a:ea typeface="Palatino" pitchFamily="2" charset="77"/>
                </a:rPr>
                <a:t>Mr. Ahern, he,</a:t>
              </a:r>
            </a:p>
            <a:p>
              <a:r>
                <a:rPr lang="en-US" sz="1400" dirty="0">
                  <a:solidFill>
                    <a:srgbClr val="00B0F0"/>
                  </a:solidFill>
                  <a:latin typeface="Palatino" pitchFamily="2" charset="77"/>
                  <a:ea typeface="Palatino" pitchFamily="2" charset="77"/>
                </a:rPr>
                <a:t>he, his, Mr. Ahern’s</a:t>
              </a:r>
              <a:r>
                <a:rPr lang="en-US" sz="1400" dirty="0">
                  <a:solidFill>
                    <a:schemeClr val="tx2">
                      <a:lumMod val="75000"/>
                    </a:schemeClr>
                  </a:solidFill>
                  <a:latin typeface="Palatino" pitchFamily="2" charset="77"/>
                  <a:ea typeface="Palatino" pitchFamily="2" charset="77"/>
                </a:rPr>
                <a:t>}</a:t>
              </a:r>
            </a:p>
            <a:p>
              <a:r>
                <a:rPr lang="en-US" sz="1400" dirty="0">
                  <a:solidFill>
                    <a:schemeClr val="tx2">
                      <a:lumMod val="75000"/>
                    </a:schemeClr>
                  </a:solidFill>
                  <a:latin typeface="Palatino" pitchFamily="2" charset="77"/>
                  <a:ea typeface="Palatino" pitchFamily="2" charset="77"/>
                </a:rPr>
                <a:t>{</a:t>
              </a:r>
              <a:r>
                <a:rPr lang="en-US" sz="1400" dirty="0">
                  <a:solidFill>
                    <a:srgbClr val="FF0000"/>
                  </a:solidFill>
                  <a:latin typeface="Palatino" pitchFamily="2" charset="77"/>
                  <a:ea typeface="Palatino" pitchFamily="2" charset="77"/>
                </a:rPr>
                <a:t>Ireland, Northern Ireland, Northern Ireland’s</a:t>
              </a:r>
              <a:r>
                <a:rPr lang="en-US" sz="1400" dirty="0">
                  <a:solidFill>
                    <a:schemeClr val="tx2">
                      <a:lumMod val="75000"/>
                    </a:schemeClr>
                  </a:solidFill>
                  <a:latin typeface="Palatino" pitchFamily="2" charset="77"/>
                  <a:ea typeface="Palatino" pitchFamily="2" charset="77"/>
                </a:rPr>
                <a:t>}</a:t>
              </a:r>
            </a:p>
          </p:txBody>
        </p:sp>
        <p:sp>
          <p:nvSpPr>
            <p:cNvPr id="13" name="Rounded Rectangle 12">
              <a:extLst>
                <a:ext uri="{FF2B5EF4-FFF2-40B4-BE49-F238E27FC236}">
                  <a16:creationId xmlns:a16="http://schemas.microsoft.com/office/drawing/2014/main" xmlns="" id="{0494ED77-C36B-EC45-936B-09EFAF02C7C0}"/>
                </a:ext>
              </a:extLst>
            </p:cNvPr>
            <p:cNvSpPr/>
            <p:nvPr/>
          </p:nvSpPr>
          <p:spPr>
            <a:xfrm>
              <a:off x="1141504" y="5419165"/>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Entity Mention Cluster</a:t>
              </a:r>
            </a:p>
          </p:txBody>
        </p:sp>
      </p:grpSp>
      <p:sp>
        <p:nvSpPr>
          <p:cNvPr id="15" name="Rectangle 14">
            <a:extLst>
              <a:ext uri="{FF2B5EF4-FFF2-40B4-BE49-F238E27FC236}">
                <a16:creationId xmlns:a16="http://schemas.microsoft.com/office/drawing/2014/main" xmlns="" id="{796D6F85-BC6A-C948-9840-4A14EB6CD19B}"/>
              </a:ext>
            </a:extLst>
          </p:cNvPr>
          <p:cNvSpPr/>
          <p:nvPr/>
        </p:nvSpPr>
        <p:spPr>
          <a:xfrm>
            <a:off x="590173" y="92639"/>
            <a:ext cx="4465920" cy="48424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xmlns="" id="{06D6E1A0-CC70-2341-8DDD-4DEF18EB0EF8}"/>
              </a:ext>
            </a:extLst>
          </p:cNvPr>
          <p:cNvSpPr/>
          <p:nvPr/>
        </p:nvSpPr>
        <p:spPr>
          <a:xfrm>
            <a:off x="543576" y="5174409"/>
            <a:ext cx="4633540" cy="1643250"/>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prime min </a:t>
            </a:r>
            <a:r>
              <a:rPr lang="en-US" sz="1400" dirty="0" err="1">
                <a:solidFill>
                  <a:schemeClr val="tx2">
                    <a:lumMod val="75000"/>
                  </a:schemeClr>
                </a:solidFill>
                <a:latin typeface="Palatino" pitchFamily="2" charset="77"/>
                <a:ea typeface="Palatino" pitchFamily="2" charset="77"/>
              </a:rPr>
              <a:t>bertie</a:t>
            </a:r>
            <a:r>
              <a:rPr lang="en-US" sz="1400" dirty="0">
                <a:solidFill>
                  <a:schemeClr val="tx2">
                    <a:lumMod val="75000"/>
                  </a:schemeClr>
                </a:solidFill>
                <a:latin typeface="Palatino" pitchFamily="2" charset="77"/>
                <a:ea typeface="Palatino" pitchFamily="2" charset="77"/>
              </a:rPr>
              <a:t>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of </a:t>
            </a:r>
            <a:r>
              <a:rPr lang="en-US" sz="1400" dirty="0" err="1">
                <a:solidFill>
                  <a:schemeClr val="tx2">
                    <a:lumMod val="75000"/>
                  </a:schemeClr>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calls for general election on may 0.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and his centrist party, have governed in coalition government since 0. …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says he would base his campaign for re-election on his work to strengthen economy and his efforts to revive northern </a:t>
            </a:r>
            <a:r>
              <a:rPr lang="en-US" sz="1400" dirty="0" err="1">
                <a:solidFill>
                  <a:schemeClr val="tx2">
                    <a:lumMod val="75000"/>
                  </a:schemeClr>
                </a:solidFill>
                <a:latin typeface="Palatino" pitchFamily="2" charset="77"/>
                <a:ea typeface="Palatino" pitchFamily="2" charset="77"/>
              </a:rPr>
              <a:t>ireland’s</a:t>
            </a:r>
            <a:r>
              <a:rPr lang="en-US" sz="1400" dirty="0">
                <a:solidFill>
                  <a:schemeClr val="tx2">
                    <a:lumMod val="75000"/>
                  </a:schemeClr>
                </a:solidFill>
                <a:latin typeface="Palatino" pitchFamily="2" charset="77"/>
                <a:ea typeface="Palatino" pitchFamily="2" charset="77"/>
              </a:rPr>
              <a:t> stalled peace process.</a:t>
            </a:r>
          </a:p>
        </p:txBody>
      </p:sp>
      <p:sp>
        <p:nvSpPr>
          <p:cNvPr id="17" name="Rounded Rectangle 16">
            <a:extLst>
              <a:ext uri="{FF2B5EF4-FFF2-40B4-BE49-F238E27FC236}">
                <a16:creationId xmlns:a16="http://schemas.microsoft.com/office/drawing/2014/main" xmlns="" id="{62C33FCE-9A5B-FD4C-817A-DD38B03D7992}"/>
              </a:ext>
            </a:extLst>
          </p:cNvPr>
          <p:cNvSpPr/>
          <p:nvPr/>
        </p:nvSpPr>
        <p:spPr>
          <a:xfrm>
            <a:off x="1656973" y="4979897"/>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Output Summary</a:t>
            </a:r>
          </a:p>
        </p:txBody>
      </p:sp>
      <p:sp>
        <p:nvSpPr>
          <p:cNvPr id="18" name="Rounded Rectangle 17">
            <a:extLst>
              <a:ext uri="{FF2B5EF4-FFF2-40B4-BE49-F238E27FC236}">
                <a16:creationId xmlns:a16="http://schemas.microsoft.com/office/drawing/2014/main" xmlns="" id="{C62AB172-466D-7B48-A239-AF54BD457B4C}"/>
              </a:ext>
            </a:extLst>
          </p:cNvPr>
          <p:cNvSpPr/>
          <p:nvPr/>
        </p:nvSpPr>
        <p:spPr>
          <a:xfrm>
            <a:off x="5878609" y="1398794"/>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Entity-aware Content Selector</a:t>
            </a:r>
          </a:p>
        </p:txBody>
      </p:sp>
      <p:sp>
        <p:nvSpPr>
          <p:cNvPr id="19" name="Rounded Rectangle 18">
            <a:extLst>
              <a:ext uri="{FF2B5EF4-FFF2-40B4-BE49-F238E27FC236}">
                <a16:creationId xmlns:a16="http://schemas.microsoft.com/office/drawing/2014/main" xmlns="" id="{C87A0EEE-96EF-9E4E-9204-75C62562FD85}"/>
              </a:ext>
            </a:extLst>
          </p:cNvPr>
          <p:cNvSpPr/>
          <p:nvPr/>
        </p:nvSpPr>
        <p:spPr>
          <a:xfrm>
            <a:off x="6039878" y="5500965"/>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Abstract Generator</a:t>
            </a:r>
          </a:p>
        </p:txBody>
      </p:sp>
      <p:sp>
        <p:nvSpPr>
          <p:cNvPr id="20" name="Rounded Rectangle 19">
            <a:extLst>
              <a:ext uri="{FF2B5EF4-FFF2-40B4-BE49-F238E27FC236}">
                <a16:creationId xmlns:a16="http://schemas.microsoft.com/office/drawing/2014/main" xmlns="" id="{7E4C80B2-7AB8-3A4D-A6E8-B2F95E504376}"/>
              </a:ext>
            </a:extLst>
          </p:cNvPr>
          <p:cNvSpPr/>
          <p:nvPr/>
        </p:nvSpPr>
        <p:spPr>
          <a:xfrm>
            <a:off x="8564744" y="3671046"/>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Extracted Sentences</a:t>
            </a:r>
          </a:p>
        </p:txBody>
      </p:sp>
      <p:sp>
        <p:nvSpPr>
          <p:cNvPr id="22" name="Rounded Rectangle 21">
            <a:extLst>
              <a:ext uri="{FF2B5EF4-FFF2-40B4-BE49-F238E27FC236}">
                <a16:creationId xmlns:a16="http://schemas.microsoft.com/office/drawing/2014/main" xmlns="" id="{42E4BBD3-AA40-8848-ABC4-AB6E1C2CDBA5}"/>
              </a:ext>
            </a:extLst>
          </p:cNvPr>
          <p:cNvSpPr/>
          <p:nvPr/>
        </p:nvSpPr>
        <p:spPr>
          <a:xfrm>
            <a:off x="9126065" y="4225708"/>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On Sunday, </a:t>
            </a:r>
            <a:r>
              <a:rPr lang="en-US" sz="1600" dirty="0">
                <a:solidFill>
                  <a:srgbClr val="00B0F0"/>
                </a:solidFill>
                <a:latin typeface="Palatino" pitchFamily="2" charset="77"/>
                <a:ea typeface="Palatino" pitchFamily="2" charset="77"/>
              </a:rPr>
              <a:t>he</a:t>
            </a:r>
            <a:r>
              <a:rPr lang="en-US" sz="1600" dirty="0">
                <a:solidFill>
                  <a:schemeClr val="tx1"/>
                </a:solidFill>
                <a:latin typeface="Palatino" pitchFamily="2" charset="77"/>
                <a:ea typeface="Palatino" pitchFamily="2" charset="77"/>
              </a:rPr>
              <a:t> said …</a:t>
            </a:r>
          </a:p>
        </p:txBody>
      </p:sp>
      <p:sp>
        <p:nvSpPr>
          <p:cNvPr id="23" name="Rounded Rectangle 22">
            <a:extLst>
              <a:ext uri="{FF2B5EF4-FFF2-40B4-BE49-F238E27FC236}">
                <a16:creationId xmlns:a16="http://schemas.microsoft.com/office/drawing/2014/main" xmlns="" id="{B08900C8-CD53-D147-BFCC-375FE248590B}"/>
              </a:ext>
            </a:extLst>
          </p:cNvPr>
          <p:cNvSpPr/>
          <p:nvPr/>
        </p:nvSpPr>
        <p:spPr>
          <a:xfrm>
            <a:off x="9545865" y="4548940"/>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F0"/>
                </a:solidFill>
                <a:latin typeface="Palatino" pitchFamily="2" charset="77"/>
                <a:ea typeface="Palatino" pitchFamily="2" charset="77"/>
              </a:rPr>
              <a:t>Mr. Ahern </a:t>
            </a:r>
            <a:r>
              <a:rPr lang="en-US" sz="1600" dirty="0">
                <a:solidFill>
                  <a:schemeClr val="tx1"/>
                </a:solidFill>
                <a:latin typeface="Palatino" pitchFamily="2" charset="77"/>
                <a:ea typeface="Palatino" pitchFamily="2" charset="77"/>
              </a:rPr>
              <a:t>and </a:t>
            </a:r>
            <a:r>
              <a:rPr lang="en-US" sz="1600" dirty="0">
                <a:solidFill>
                  <a:srgbClr val="00B0F0"/>
                </a:solidFill>
                <a:latin typeface="Palatino" pitchFamily="2" charset="77"/>
                <a:ea typeface="Palatino" pitchFamily="2" charset="77"/>
              </a:rPr>
              <a:t>his</a:t>
            </a:r>
            <a:r>
              <a:rPr lang="en-US" sz="1600" dirty="0">
                <a:solidFill>
                  <a:schemeClr val="tx1"/>
                </a:solidFill>
                <a:latin typeface="Palatino" pitchFamily="2" charset="77"/>
                <a:ea typeface="Palatino" pitchFamily="2" charset="77"/>
              </a:rPr>
              <a:t> …</a:t>
            </a:r>
          </a:p>
        </p:txBody>
      </p:sp>
      <p:sp>
        <p:nvSpPr>
          <p:cNvPr id="24" name="Right Arrow 23">
            <a:extLst>
              <a:ext uri="{FF2B5EF4-FFF2-40B4-BE49-F238E27FC236}">
                <a16:creationId xmlns:a16="http://schemas.microsoft.com/office/drawing/2014/main" xmlns="" id="{B4038AF4-CEF8-5245-B199-2DC198653682}"/>
              </a:ext>
            </a:extLst>
          </p:cNvPr>
          <p:cNvSpPr/>
          <p:nvPr/>
        </p:nvSpPr>
        <p:spPr>
          <a:xfrm rot="3607105">
            <a:off x="6521255" y="4810549"/>
            <a:ext cx="771252" cy="537883"/>
          </a:xfrm>
          <a:prstGeom prst="rightArrow">
            <a:avLst>
              <a:gd name="adj1" fmla="val 5828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D05C220-A8D0-9542-A3D8-61B34C1CA004}"/>
              </a:ext>
            </a:extLst>
          </p:cNvPr>
          <p:cNvSpPr txBox="1"/>
          <p:nvPr/>
        </p:nvSpPr>
        <p:spPr>
          <a:xfrm>
            <a:off x="5409635" y="3992775"/>
            <a:ext cx="2801566" cy="707886"/>
          </a:xfrm>
          <a:prstGeom prst="rect">
            <a:avLst/>
          </a:prstGeom>
          <a:noFill/>
        </p:spPr>
        <p:txBody>
          <a:bodyPr wrap="square" rtlCol="0">
            <a:spAutoFit/>
          </a:bodyPr>
          <a:lstStyle/>
          <a:p>
            <a:r>
              <a:rPr lang="en-US" sz="2000" b="1" dirty="0">
                <a:solidFill>
                  <a:schemeClr val="accent2">
                    <a:lumMod val="75000"/>
                  </a:schemeClr>
                </a:solidFill>
                <a:latin typeface="Palatino" pitchFamily="2" charset="77"/>
                <a:ea typeface="Palatino" pitchFamily="2" charset="77"/>
              </a:rPr>
              <a:t>Coherent abstract generation</a:t>
            </a:r>
          </a:p>
        </p:txBody>
      </p:sp>
    </p:spTree>
    <p:extLst>
      <p:ext uri="{BB962C8B-B14F-4D97-AF65-F5344CB8AC3E}">
        <p14:creationId xmlns:p14="http://schemas.microsoft.com/office/powerpoint/2010/main" val="882204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Bent Arrow 99">
            <a:extLst>
              <a:ext uri="{FF2B5EF4-FFF2-40B4-BE49-F238E27FC236}">
                <a16:creationId xmlns:a16="http://schemas.microsoft.com/office/drawing/2014/main" xmlns="" id="{3A527F98-B18B-6748-A0E7-8BBB46860186}"/>
              </a:ext>
            </a:extLst>
          </p:cNvPr>
          <p:cNvSpPr/>
          <p:nvPr/>
        </p:nvSpPr>
        <p:spPr>
          <a:xfrm rot="10800000">
            <a:off x="5177113" y="4886236"/>
            <a:ext cx="5070771" cy="1557141"/>
          </a:xfrm>
          <a:prstGeom prst="bentArrow">
            <a:avLst>
              <a:gd name="adj1" fmla="val 25000"/>
              <a:gd name="adj2" fmla="val 25000"/>
              <a:gd name="adj3" fmla="val 25000"/>
              <a:gd name="adj4" fmla="val 45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Bent Arrow 100">
            <a:extLst>
              <a:ext uri="{FF2B5EF4-FFF2-40B4-BE49-F238E27FC236}">
                <a16:creationId xmlns:a16="http://schemas.microsoft.com/office/drawing/2014/main" xmlns="" id="{2DD2ABAB-2F8B-6040-8805-5A721144F57E}"/>
              </a:ext>
            </a:extLst>
          </p:cNvPr>
          <p:cNvSpPr/>
          <p:nvPr/>
        </p:nvSpPr>
        <p:spPr>
          <a:xfrm rot="5400000">
            <a:off x="6804098" y="38835"/>
            <a:ext cx="1854678" cy="530218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Rounded Rectangle 101">
            <a:extLst>
              <a:ext uri="{FF2B5EF4-FFF2-40B4-BE49-F238E27FC236}">
                <a16:creationId xmlns:a16="http://schemas.microsoft.com/office/drawing/2014/main" xmlns="" id="{80BEA43C-5902-9340-9541-95DDCBF70423}"/>
              </a:ext>
            </a:extLst>
          </p:cNvPr>
          <p:cNvSpPr/>
          <p:nvPr/>
        </p:nvSpPr>
        <p:spPr>
          <a:xfrm>
            <a:off x="8822153" y="3968447"/>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Political analysis …</a:t>
            </a:r>
          </a:p>
        </p:txBody>
      </p:sp>
      <p:grpSp>
        <p:nvGrpSpPr>
          <p:cNvPr id="103" name="Group 102">
            <a:extLst>
              <a:ext uri="{FF2B5EF4-FFF2-40B4-BE49-F238E27FC236}">
                <a16:creationId xmlns:a16="http://schemas.microsoft.com/office/drawing/2014/main" xmlns="" id="{0E393E06-2596-5F45-8D2D-B77101302232}"/>
              </a:ext>
            </a:extLst>
          </p:cNvPr>
          <p:cNvGrpSpPr/>
          <p:nvPr/>
        </p:nvGrpSpPr>
        <p:grpSpPr>
          <a:xfrm>
            <a:off x="707837" y="268945"/>
            <a:ext cx="4213784" cy="3496236"/>
            <a:chOff x="344768" y="1385046"/>
            <a:chExt cx="4213784" cy="3496236"/>
          </a:xfrm>
        </p:grpSpPr>
        <p:sp>
          <p:nvSpPr>
            <p:cNvPr id="104" name="Folded Corner 103">
              <a:extLst>
                <a:ext uri="{FF2B5EF4-FFF2-40B4-BE49-F238E27FC236}">
                  <a16:creationId xmlns:a16="http://schemas.microsoft.com/office/drawing/2014/main" xmlns="" id="{37ACDCCA-CE39-3240-AB45-6BCA17491B0F}"/>
                </a:ext>
              </a:extLst>
            </p:cNvPr>
            <p:cNvSpPr/>
            <p:nvPr/>
          </p:nvSpPr>
          <p:spPr>
            <a:xfrm>
              <a:off x="344768" y="1532217"/>
              <a:ext cx="4213784" cy="3349065"/>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rgbClr val="00B0F0"/>
                </a:solidFill>
                <a:latin typeface="Palatino" pitchFamily="2" charset="77"/>
                <a:ea typeface="Palatino" pitchFamily="2" charset="77"/>
              </a:endParaRPr>
            </a:p>
            <a:p>
              <a:pPr algn="just"/>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Prime Minister Bertie Ahern </a:t>
              </a:r>
              <a:r>
                <a:rPr lang="en-US" sz="1400" dirty="0">
                  <a:solidFill>
                    <a:schemeClr val="tx2">
                      <a:lumMod val="75000"/>
                    </a:schemeClr>
                  </a:solidFill>
                  <a:latin typeface="Palatino" pitchFamily="2" charset="77"/>
                  <a:ea typeface="Palatino" pitchFamily="2" charset="77"/>
                </a:rPr>
                <a:t>of </a:t>
              </a:r>
              <a:r>
                <a:rPr lang="en-US" sz="1400" dirty="0">
                  <a:solidFill>
                    <a:srgbClr val="FF0000"/>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called Sunday for a general election on May 24.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and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centrist party have governed in a coalition government since 1197. . .Under Irish law, which requires legislative elections every five years,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had to call elections by midsummer. On Sunday,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said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would base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campaign for reelection on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work to strengthen the economy and efforts to revive </a:t>
              </a:r>
              <a:r>
                <a:rPr lang="en-US" sz="1400" dirty="0">
                  <a:solidFill>
                    <a:srgbClr val="FF0000"/>
                  </a:solidFill>
                  <a:latin typeface="Palatino" pitchFamily="2" charset="77"/>
                  <a:ea typeface="Palatino" pitchFamily="2" charset="77"/>
                </a:rPr>
                <a:t>Northern Ireland’s </a:t>
              </a:r>
              <a:r>
                <a:rPr lang="en-US" sz="1400" dirty="0">
                  <a:solidFill>
                    <a:schemeClr val="tx2">
                      <a:lumMod val="75000"/>
                    </a:schemeClr>
                  </a:solidFill>
                  <a:latin typeface="Palatino" pitchFamily="2" charset="77"/>
                  <a:ea typeface="Palatino" pitchFamily="2" charset="77"/>
                </a:rPr>
                <a:t>stalled peace process this year. Political analysts said they expected </a:t>
              </a:r>
              <a:r>
                <a:rPr lang="en-US" sz="1400" dirty="0">
                  <a:solidFill>
                    <a:srgbClr val="00B0F0"/>
                  </a:solidFill>
                  <a:latin typeface="Palatino" pitchFamily="2" charset="77"/>
                  <a:ea typeface="Palatino" pitchFamily="2" charset="77"/>
                </a:rPr>
                <a:t>Mr. Ahern’s</a:t>
              </a:r>
              <a:r>
                <a:rPr lang="en-US" sz="1400" dirty="0">
                  <a:solidFill>
                    <a:schemeClr val="tx2">
                      <a:lumMod val="75000"/>
                    </a:schemeClr>
                  </a:solidFill>
                  <a:latin typeface="Palatino" pitchFamily="2" charset="77"/>
                  <a:ea typeface="Palatino" pitchFamily="2" charset="77"/>
                </a:rPr>
                <a:t> work in </a:t>
              </a:r>
              <a:r>
                <a:rPr lang="en-US" sz="1400" dirty="0">
                  <a:solidFill>
                    <a:srgbClr val="FF0000"/>
                  </a:solidFill>
                  <a:latin typeface="Palatino" pitchFamily="2" charset="77"/>
                  <a:ea typeface="Palatino" pitchFamily="2" charset="77"/>
                </a:rPr>
                <a:t>Northern Ireland</a:t>
              </a:r>
              <a:r>
                <a:rPr lang="en-US" sz="1400" dirty="0">
                  <a:solidFill>
                    <a:schemeClr val="tx2">
                      <a:lumMod val="75000"/>
                    </a:schemeClr>
                  </a:solidFill>
                  <a:latin typeface="Palatino" pitchFamily="2" charset="77"/>
                  <a:ea typeface="Palatino" pitchFamily="2" charset="77"/>
                </a:rPr>
                <a:t> to be an asset . . .</a:t>
              </a:r>
            </a:p>
          </p:txBody>
        </p:sp>
        <p:sp>
          <p:nvSpPr>
            <p:cNvPr id="105" name="Rounded Rectangle 104">
              <a:extLst>
                <a:ext uri="{FF2B5EF4-FFF2-40B4-BE49-F238E27FC236}">
                  <a16:creationId xmlns:a16="http://schemas.microsoft.com/office/drawing/2014/main" xmlns="" id="{B1D98D03-8F74-9F41-8F07-2D59EAF957C3}"/>
                </a:ext>
              </a:extLst>
            </p:cNvPr>
            <p:cNvSpPr/>
            <p:nvPr/>
          </p:nvSpPr>
          <p:spPr>
            <a:xfrm>
              <a:off x="1304084" y="1385046"/>
              <a:ext cx="2218765" cy="29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Input Article</a:t>
              </a:r>
            </a:p>
          </p:txBody>
        </p:sp>
      </p:grpSp>
      <p:grpSp>
        <p:nvGrpSpPr>
          <p:cNvPr id="106" name="Group 105">
            <a:extLst>
              <a:ext uri="{FF2B5EF4-FFF2-40B4-BE49-F238E27FC236}">
                <a16:creationId xmlns:a16="http://schemas.microsoft.com/office/drawing/2014/main" xmlns="" id="{5803ED84-9864-F84B-B384-A417E5849238}"/>
              </a:ext>
            </a:extLst>
          </p:cNvPr>
          <p:cNvGrpSpPr/>
          <p:nvPr/>
        </p:nvGrpSpPr>
        <p:grpSpPr>
          <a:xfrm>
            <a:off x="707836" y="3617267"/>
            <a:ext cx="4213785" cy="1153732"/>
            <a:chOff x="344767" y="5419165"/>
            <a:chExt cx="4213785" cy="1153732"/>
          </a:xfrm>
        </p:grpSpPr>
        <p:sp>
          <p:nvSpPr>
            <p:cNvPr id="107" name="Rounded Rectangle 106">
              <a:extLst>
                <a:ext uri="{FF2B5EF4-FFF2-40B4-BE49-F238E27FC236}">
                  <a16:creationId xmlns:a16="http://schemas.microsoft.com/office/drawing/2014/main" xmlns="" id="{4FFF4EC2-2190-4F45-B06E-EBE6BC7E2A00}"/>
                </a:ext>
              </a:extLst>
            </p:cNvPr>
            <p:cNvSpPr/>
            <p:nvPr/>
          </p:nvSpPr>
          <p:spPr>
            <a:xfrm>
              <a:off x="344767" y="5647765"/>
              <a:ext cx="4213785" cy="925132"/>
            </a:xfrm>
            <a:prstGeom prst="roundRect">
              <a:avLst/>
            </a:prstGeom>
            <a:solidFill>
              <a:srgbClr val="FF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a:t>
              </a:r>
              <a:r>
                <a:rPr lang="en-US" sz="1400" dirty="0">
                  <a:solidFill>
                    <a:srgbClr val="00B0F0"/>
                  </a:solidFill>
                  <a:latin typeface="Palatino" pitchFamily="2" charset="77"/>
                  <a:ea typeface="Palatino" pitchFamily="2" charset="77"/>
                </a:rPr>
                <a:t>Prime Minister Bertie Ahern</a:t>
              </a:r>
              <a:r>
                <a:rPr lang="en-US" sz="1400" dirty="0">
                  <a:solidFill>
                    <a:schemeClr val="tx2">
                      <a:lumMod val="75000"/>
                    </a:schemeClr>
                  </a:solidFill>
                  <a:latin typeface="Palatino" pitchFamily="2" charset="77"/>
                  <a:ea typeface="Palatino" pitchFamily="2" charset="77"/>
                </a:rPr>
                <a:t>, </a:t>
              </a:r>
              <a:r>
                <a:rPr lang="en-US" sz="1400" dirty="0">
                  <a:solidFill>
                    <a:srgbClr val="00B0F0"/>
                  </a:solidFill>
                  <a:latin typeface="Palatino" pitchFamily="2" charset="77"/>
                  <a:ea typeface="Palatino" pitchFamily="2" charset="77"/>
                </a:rPr>
                <a:t>Mr. Ahern, he,</a:t>
              </a:r>
            </a:p>
            <a:p>
              <a:r>
                <a:rPr lang="en-US" sz="1400" dirty="0">
                  <a:solidFill>
                    <a:srgbClr val="00B0F0"/>
                  </a:solidFill>
                  <a:latin typeface="Palatino" pitchFamily="2" charset="77"/>
                  <a:ea typeface="Palatino" pitchFamily="2" charset="77"/>
                </a:rPr>
                <a:t>he, his, Mr. Ahern’s</a:t>
              </a:r>
              <a:r>
                <a:rPr lang="en-US" sz="1400" dirty="0">
                  <a:solidFill>
                    <a:schemeClr val="tx2">
                      <a:lumMod val="75000"/>
                    </a:schemeClr>
                  </a:solidFill>
                  <a:latin typeface="Palatino" pitchFamily="2" charset="77"/>
                  <a:ea typeface="Palatino" pitchFamily="2" charset="77"/>
                </a:rPr>
                <a:t>}</a:t>
              </a:r>
            </a:p>
            <a:p>
              <a:r>
                <a:rPr lang="en-US" sz="1400" dirty="0">
                  <a:solidFill>
                    <a:schemeClr val="tx2">
                      <a:lumMod val="75000"/>
                    </a:schemeClr>
                  </a:solidFill>
                  <a:latin typeface="Palatino" pitchFamily="2" charset="77"/>
                  <a:ea typeface="Palatino" pitchFamily="2" charset="77"/>
                </a:rPr>
                <a:t>{</a:t>
              </a:r>
              <a:r>
                <a:rPr lang="en-US" sz="1400" dirty="0">
                  <a:solidFill>
                    <a:srgbClr val="FF0000"/>
                  </a:solidFill>
                  <a:latin typeface="Palatino" pitchFamily="2" charset="77"/>
                  <a:ea typeface="Palatino" pitchFamily="2" charset="77"/>
                </a:rPr>
                <a:t>Ireland, Northern Ireland, Northern Ireland’s</a:t>
              </a:r>
              <a:r>
                <a:rPr lang="en-US" sz="1400" dirty="0">
                  <a:solidFill>
                    <a:schemeClr val="tx2">
                      <a:lumMod val="75000"/>
                    </a:schemeClr>
                  </a:solidFill>
                  <a:latin typeface="Palatino" pitchFamily="2" charset="77"/>
                  <a:ea typeface="Palatino" pitchFamily="2" charset="77"/>
                </a:rPr>
                <a:t>}</a:t>
              </a:r>
            </a:p>
          </p:txBody>
        </p:sp>
        <p:sp>
          <p:nvSpPr>
            <p:cNvPr id="108" name="Rounded Rectangle 107">
              <a:extLst>
                <a:ext uri="{FF2B5EF4-FFF2-40B4-BE49-F238E27FC236}">
                  <a16:creationId xmlns:a16="http://schemas.microsoft.com/office/drawing/2014/main" xmlns="" id="{1B969EB6-A354-D34D-BFA5-E2A05B5107ED}"/>
                </a:ext>
              </a:extLst>
            </p:cNvPr>
            <p:cNvSpPr/>
            <p:nvPr/>
          </p:nvSpPr>
          <p:spPr>
            <a:xfrm>
              <a:off x="1141504" y="5419165"/>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Entity Mention Cluster</a:t>
              </a:r>
            </a:p>
          </p:txBody>
        </p:sp>
      </p:grpSp>
      <p:sp>
        <p:nvSpPr>
          <p:cNvPr id="109" name="Rectangle 108">
            <a:extLst>
              <a:ext uri="{FF2B5EF4-FFF2-40B4-BE49-F238E27FC236}">
                <a16:creationId xmlns:a16="http://schemas.microsoft.com/office/drawing/2014/main" xmlns="" id="{1E91E68C-A739-714D-8F0F-B178BB708445}"/>
              </a:ext>
            </a:extLst>
          </p:cNvPr>
          <p:cNvSpPr/>
          <p:nvPr/>
        </p:nvSpPr>
        <p:spPr>
          <a:xfrm>
            <a:off x="590173" y="92639"/>
            <a:ext cx="4465920" cy="48424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a:extLst>
              <a:ext uri="{FF2B5EF4-FFF2-40B4-BE49-F238E27FC236}">
                <a16:creationId xmlns:a16="http://schemas.microsoft.com/office/drawing/2014/main" xmlns="" id="{BB90CE27-27D4-F945-A3E1-D7DECFA31E89}"/>
              </a:ext>
            </a:extLst>
          </p:cNvPr>
          <p:cNvSpPr/>
          <p:nvPr/>
        </p:nvSpPr>
        <p:spPr>
          <a:xfrm>
            <a:off x="543576" y="5174409"/>
            <a:ext cx="4633540" cy="1643250"/>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prime min </a:t>
            </a:r>
            <a:r>
              <a:rPr lang="en-US" sz="1400" dirty="0" err="1">
                <a:solidFill>
                  <a:schemeClr val="tx2">
                    <a:lumMod val="75000"/>
                  </a:schemeClr>
                </a:solidFill>
                <a:latin typeface="Palatino" pitchFamily="2" charset="77"/>
                <a:ea typeface="Palatino" pitchFamily="2" charset="77"/>
              </a:rPr>
              <a:t>bertie</a:t>
            </a:r>
            <a:r>
              <a:rPr lang="en-US" sz="1400" dirty="0">
                <a:solidFill>
                  <a:schemeClr val="tx2">
                    <a:lumMod val="75000"/>
                  </a:schemeClr>
                </a:solidFill>
                <a:latin typeface="Palatino" pitchFamily="2" charset="77"/>
                <a:ea typeface="Palatino" pitchFamily="2" charset="77"/>
              </a:rPr>
              <a:t>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of </a:t>
            </a:r>
            <a:r>
              <a:rPr lang="en-US" sz="1400" dirty="0" err="1">
                <a:solidFill>
                  <a:schemeClr val="tx2">
                    <a:lumMod val="75000"/>
                  </a:schemeClr>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calls for general election on may 0.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and his centrist party, have governed in coalition government since 0. …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says he would base his campaign for re-election on his work to strengthen economy and his efforts to revive northern </a:t>
            </a:r>
            <a:r>
              <a:rPr lang="en-US" sz="1400" dirty="0" err="1">
                <a:solidFill>
                  <a:schemeClr val="tx2">
                    <a:lumMod val="75000"/>
                  </a:schemeClr>
                </a:solidFill>
                <a:latin typeface="Palatino" pitchFamily="2" charset="77"/>
                <a:ea typeface="Palatino" pitchFamily="2" charset="77"/>
              </a:rPr>
              <a:t>ireland’s</a:t>
            </a:r>
            <a:r>
              <a:rPr lang="en-US" sz="1400" dirty="0">
                <a:solidFill>
                  <a:schemeClr val="tx2">
                    <a:lumMod val="75000"/>
                  </a:schemeClr>
                </a:solidFill>
                <a:latin typeface="Palatino" pitchFamily="2" charset="77"/>
                <a:ea typeface="Palatino" pitchFamily="2" charset="77"/>
              </a:rPr>
              <a:t> stalled peace process.</a:t>
            </a:r>
          </a:p>
        </p:txBody>
      </p:sp>
      <p:sp>
        <p:nvSpPr>
          <p:cNvPr id="111" name="Rounded Rectangle 110">
            <a:extLst>
              <a:ext uri="{FF2B5EF4-FFF2-40B4-BE49-F238E27FC236}">
                <a16:creationId xmlns:a16="http://schemas.microsoft.com/office/drawing/2014/main" xmlns="" id="{E1ADEDCE-961E-734F-85BE-9009192B79E0}"/>
              </a:ext>
            </a:extLst>
          </p:cNvPr>
          <p:cNvSpPr/>
          <p:nvPr/>
        </p:nvSpPr>
        <p:spPr>
          <a:xfrm>
            <a:off x="1656973" y="4979897"/>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Output Summary</a:t>
            </a:r>
          </a:p>
        </p:txBody>
      </p:sp>
      <p:sp>
        <p:nvSpPr>
          <p:cNvPr id="112" name="Rounded Rectangle 111">
            <a:extLst>
              <a:ext uri="{FF2B5EF4-FFF2-40B4-BE49-F238E27FC236}">
                <a16:creationId xmlns:a16="http://schemas.microsoft.com/office/drawing/2014/main" xmlns="" id="{ED228CF4-9FCB-304A-8168-A1AD86A4F615}"/>
              </a:ext>
            </a:extLst>
          </p:cNvPr>
          <p:cNvSpPr/>
          <p:nvPr/>
        </p:nvSpPr>
        <p:spPr>
          <a:xfrm>
            <a:off x="5878609" y="1398794"/>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Entity-aware Content Selector</a:t>
            </a:r>
          </a:p>
        </p:txBody>
      </p:sp>
      <p:sp>
        <p:nvSpPr>
          <p:cNvPr id="113" name="Rounded Rectangle 112">
            <a:extLst>
              <a:ext uri="{FF2B5EF4-FFF2-40B4-BE49-F238E27FC236}">
                <a16:creationId xmlns:a16="http://schemas.microsoft.com/office/drawing/2014/main" xmlns="" id="{5C5F4092-7B01-924C-B731-35C09938E897}"/>
              </a:ext>
            </a:extLst>
          </p:cNvPr>
          <p:cNvSpPr/>
          <p:nvPr/>
        </p:nvSpPr>
        <p:spPr>
          <a:xfrm>
            <a:off x="6039878" y="5500965"/>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Abstract Generator</a:t>
            </a:r>
          </a:p>
        </p:txBody>
      </p:sp>
      <p:sp>
        <p:nvSpPr>
          <p:cNvPr id="114" name="Rounded Rectangle 113">
            <a:extLst>
              <a:ext uri="{FF2B5EF4-FFF2-40B4-BE49-F238E27FC236}">
                <a16:creationId xmlns:a16="http://schemas.microsoft.com/office/drawing/2014/main" xmlns="" id="{7C352DBF-6E37-C44C-9C59-937EECF8CF77}"/>
              </a:ext>
            </a:extLst>
          </p:cNvPr>
          <p:cNvSpPr/>
          <p:nvPr/>
        </p:nvSpPr>
        <p:spPr>
          <a:xfrm>
            <a:off x="8564744" y="3671046"/>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Extracted Sentences</a:t>
            </a:r>
          </a:p>
        </p:txBody>
      </p:sp>
      <p:sp>
        <p:nvSpPr>
          <p:cNvPr id="115" name="Rounded Rectangle 114">
            <a:extLst>
              <a:ext uri="{FF2B5EF4-FFF2-40B4-BE49-F238E27FC236}">
                <a16:creationId xmlns:a16="http://schemas.microsoft.com/office/drawing/2014/main" xmlns="" id="{A95CFC5E-72D3-0748-8AE4-CC23A706F1A6}"/>
              </a:ext>
            </a:extLst>
          </p:cNvPr>
          <p:cNvSpPr/>
          <p:nvPr/>
        </p:nvSpPr>
        <p:spPr>
          <a:xfrm>
            <a:off x="9126065" y="4225708"/>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On Sunday, </a:t>
            </a:r>
            <a:r>
              <a:rPr lang="en-US" sz="1600" dirty="0">
                <a:solidFill>
                  <a:srgbClr val="00B0F0"/>
                </a:solidFill>
                <a:latin typeface="Palatino" pitchFamily="2" charset="77"/>
                <a:ea typeface="Palatino" pitchFamily="2" charset="77"/>
              </a:rPr>
              <a:t>he</a:t>
            </a:r>
            <a:r>
              <a:rPr lang="en-US" sz="1600" dirty="0">
                <a:solidFill>
                  <a:schemeClr val="tx1"/>
                </a:solidFill>
                <a:latin typeface="Palatino" pitchFamily="2" charset="77"/>
                <a:ea typeface="Palatino" pitchFamily="2" charset="77"/>
              </a:rPr>
              <a:t> said …</a:t>
            </a:r>
          </a:p>
        </p:txBody>
      </p:sp>
      <p:sp>
        <p:nvSpPr>
          <p:cNvPr id="116" name="Rounded Rectangle 115">
            <a:extLst>
              <a:ext uri="{FF2B5EF4-FFF2-40B4-BE49-F238E27FC236}">
                <a16:creationId xmlns:a16="http://schemas.microsoft.com/office/drawing/2014/main" xmlns="" id="{032AF164-62C0-4144-BBF5-CE4A24E8EBBE}"/>
              </a:ext>
            </a:extLst>
          </p:cNvPr>
          <p:cNvSpPr/>
          <p:nvPr/>
        </p:nvSpPr>
        <p:spPr>
          <a:xfrm>
            <a:off x="9545865" y="4548940"/>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F0"/>
                </a:solidFill>
                <a:latin typeface="Palatino" pitchFamily="2" charset="77"/>
                <a:ea typeface="Palatino" pitchFamily="2" charset="77"/>
              </a:rPr>
              <a:t>Mr. Ahern </a:t>
            </a:r>
            <a:r>
              <a:rPr lang="en-US" sz="1600" dirty="0">
                <a:solidFill>
                  <a:schemeClr val="tx1"/>
                </a:solidFill>
                <a:latin typeface="Palatino" pitchFamily="2" charset="77"/>
                <a:ea typeface="Palatino" pitchFamily="2" charset="77"/>
              </a:rPr>
              <a:t>and </a:t>
            </a:r>
            <a:r>
              <a:rPr lang="en-US" sz="1600" dirty="0">
                <a:solidFill>
                  <a:srgbClr val="00B0F0"/>
                </a:solidFill>
                <a:latin typeface="Palatino" pitchFamily="2" charset="77"/>
                <a:ea typeface="Palatino" pitchFamily="2" charset="77"/>
              </a:rPr>
              <a:t>his</a:t>
            </a:r>
            <a:r>
              <a:rPr lang="en-US" sz="1600" dirty="0">
                <a:solidFill>
                  <a:schemeClr val="tx1"/>
                </a:solidFill>
                <a:latin typeface="Palatino" pitchFamily="2" charset="77"/>
                <a:ea typeface="Palatino" pitchFamily="2" charset="77"/>
              </a:rPr>
              <a:t> …</a:t>
            </a:r>
          </a:p>
        </p:txBody>
      </p:sp>
      <p:sp>
        <p:nvSpPr>
          <p:cNvPr id="119" name="Rectangle 118">
            <a:extLst>
              <a:ext uri="{FF2B5EF4-FFF2-40B4-BE49-F238E27FC236}">
                <a16:creationId xmlns:a16="http://schemas.microsoft.com/office/drawing/2014/main" xmlns="" id="{914FB8D9-A19F-A14A-8CB4-5C5D56F8ED5E}"/>
              </a:ext>
            </a:extLst>
          </p:cNvPr>
          <p:cNvSpPr/>
          <p:nvPr/>
        </p:nvSpPr>
        <p:spPr>
          <a:xfrm>
            <a:off x="301451" y="92639"/>
            <a:ext cx="5108184" cy="672502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xmlns="" id="{A1B8E7E5-B047-124D-92E1-2FF07017D9AC}"/>
              </a:ext>
            </a:extLst>
          </p:cNvPr>
          <p:cNvSpPr/>
          <p:nvPr/>
        </p:nvSpPr>
        <p:spPr>
          <a:xfrm>
            <a:off x="5389282" y="4206805"/>
            <a:ext cx="3526883" cy="2637743"/>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ight Arrow 120">
            <a:extLst>
              <a:ext uri="{FF2B5EF4-FFF2-40B4-BE49-F238E27FC236}">
                <a16:creationId xmlns:a16="http://schemas.microsoft.com/office/drawing/2014/main" xmlns="" id="{25E29E66-D110-E74A-AD99-53B25F69315C}"/>
              </a:ext>
            </a:extLst>
          </p:cNvPr>
          <p:cNvSpPr/>
          <p:nvPr/>
        </p:nvSpPr>
        <p:spPr>
          <a:xfrm rot="7197500">
            <a:off x="8032881" y="694014"/>
            <a:ext cx="804164" cy="537883"/>
          </a:xfrm>
          <a:prstGeom prst="rightArrow">
            <a:avLst>
              <a:gd name="adj1" fmla="val 58286"/>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924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528A851-56BB-8A4E-9D27-A4138FFD6937}"/>
              </a:ext>
            </a:extLst>
          </p:cNvPr>
          <p:cNvSpPr txBox="1"/>
          <p:nvPr/>
        </p:nvSpPr>
        <p:spPr>
          <a:xfrm>
            <a:off x="2974691" y="233272"/>
            <a:ext cx="6561195"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Entity Encoder</a:t>
            </a:r>
          </a:p>
        </p:txBody>
      </p:sp>
      <p:sp>
        <p:nvSpPr>
          <p:cNvPr id="4" name="Folded Corner 3">
            <a:extLst>
              <a:ext uri="{FF2B5EF4-FFF2-40B4-BE49-F238E27FC236}">
                <a16:creationId xmlns:a16="http://schemas.microsoft.com/office/drawing/2014/main" xmlns="" id="{A0FC4FEC-6F80-B441-9A03-77DD07D97B76}"/>
              </a:ext>
            </a:extLst>
          </p:cNvPr>
          <p:cNvSpPr/>
          <p:nvPr/>
        </p:nvSpPr>
        <p:spPr>
          <a:xfrm>
            <a:off x="758079" y="978823"/>
            <a:ext cx="4213784" cy="2226601"/>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rgbClr val="00B0F0"/>
                </a:solidFill>
                <a:latin typeface="Palatino" pitchFamily="2" charset="77"/>
                <a:ea typeface="Palatino" pitchFamily="2" charset="77"/>
              </a:rPr>
              <a:t>   </a:t>
            </a:r>
          </a:p>
          <a:p>
            <a:pPr algn="just"/>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   </a:t>
            </a:r>
          </a:p>
          <a:p>
            <a:pPr algn="just"/>
            <a:r>
              <a:rPr lang="en-US" sz="1400" dirty="0">
                <a:solidFill>
                  <a:srgbClr val="00B0F0"/>
                </a:solidFill>
                <a:latin typeface="Palatino" pitchFamily="2" charset="77"/>
                <a:ea typeface="Palatino" pitchFamily="2" charset="77"/>
              </a:rPr>
              <a:t>   Prime Minister Bertie Ahern </a:t>
            </a:r>
            <a:r>
              <a:rPr lang="en-US" sz="1400" dirty="0">
                <a:solidFill>
                  <a:schemeClr val="tx2">
                    <a:lumMod val="75000"/>
                  </a:schemeClr>
                </a:solidFill>
                <a:latin typeface="Palatino" pitchFamily="2" charset="77"/>
                <a:ea typeface="Palatino" pitchFamily="2" charset="77"/>
              </a:rPr>
              <a:t>of </a:t>
            </a:r>
            <a:r>
              <a:rPr lang="en-US" sz="1400" dirty="0">
                <a:solidFill>
                  <a:srgbClr val="FF0000"/>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a:t>
            </a:r>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  </a:t>
            </a:r>
          </a:p>
          <a:p>
            <a:pPr algn="just"/>
            <a:r>
              <a:rPr lang="en-US" sz="1400" dirty="0">
                <a:solidFill>
                  <a:srgbClr val="00B0F0"/>
                </a:solidFill>
                <a:latin typeface="Palatino" pitchFamily="2" charset="77"/>
                <a:ea typeface="Palatino" pitchFamily="2" charset="77"/>
              </a:rPr>
              <a:t>   Mr. Ahern </a:t>
            </a:r>
            <a:r>
              <a:rPr lang="en-US" sz="1400" dirty="0">
                <a:solidFill>
                  <a:schemeClr val="tx2">
                    <a:lumMod val="75000"/>
                  </a:schemeClr>
                </a:solidFill>
                <a:latin typeface="Palatino" pitchFamily="2" charset="77"/>
                <a:ea typeface="Palatino" pitchFamily="2" charset="77"/>
              </a:rPr>
              <a:t>and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centrist party…..</a:t>
            </a:r>
            <a:r>
              <a:rPr lang="en-US" sz="1400" dirty="0">
                <a:solidFill>
                  <a:srgbClr val="00B0F0"/>
                </a:solidFill>
                <a:latin typeface="Palatino" pitchFamily="2" charset="77"/>
                <a:ea typeface="Palatino" pitchFamily="2" charset="77"/>
              </a:rPr>
              <a:t>   </a:t>
            </a:r>
          </a:p>
          <a:p>
            <a:pPr algn="just"/>
            <a:endParaRPr lang="en-US" sz="1400" dirty="0">
              <a:solidFill>
                <a:srgbClr val="00B0F0"/>
              </a:solidFill>
              <a:latin typeface="Palatino" pitchFamily="2" charset="77"/>
              <a:ea typeface="Palatino" pitchFamily="2" charset="77"/>
            </a:endParaRPr>
          </a:p>
          <a:p>
            <a:pPr algn="just"/>
            <a:r>
              <a:rPr lang="en-US" sz="1400" dirty="0">
                <a:solidFill>
                  <a:schemeClr val="tx2">
                    <a:lumMod val="75000"/>
                  </a:schemeClr>
                </a:solidFill>
                <a:latin typeface="Palatino" pitchFamily="2" charset="77"/>
                <a:ea typeface="Palatino" pitchFamily="2" charset="77"/>
              </a:rPr>
              <a:t>   On Sunday,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said </a:t>
            </a:r>
            <a:r>
              <a:rPr lang="en-US" sz="1400" dirty="0">
                <a:solidFill>
                  <a:srgbClr val="00B0F0"/>
                </a:solidFill>
                <a:latin typeface="Palatino" pitchFamily="2" charset="77"/>
                <a:ea typeface="Palatino" pitchFamily="2" charset="77"/>
              </a:rPr>
              <a:t>he</a:t>
            </a:r>
            <a:r>
              <a:rPr lang="en-US" sz="1400" dirty="0">
                <a:solidFill>
                  <a:schemeClr val="tx1"/>
                </a:solidFill>
                <a:latin typeface="Palatino" pitchFamily="2" charset="77"/>
                <a:ea typeface="Palatino" pitchFamily="2" charset="77"/>
              </a:rPr>
              <a:t>……</a:t>
            </a:r>
          </a:p>
          <a:p>
            <a:pPr algn="just"/>
            <a:endParaRPr lang="en-US" sz="1400" dirty="0">
              <a:solidFill>
                <a:schemeClr val="tx2">
                  <a:lumMod val="75000"/>
                </a:schemeClr>
              </a:solidFill>
              <a:latin typeface="Palatino" pitchFamily="2" charset="77"/>
              <a:ea typeface="Palatino" pitchFamily="2" charset="77"/>
            </a:endParaRPr>
          </a:p>
          <a:p>
            <a:pPr algn="just"/>
            <a:r>
              <a:rPr lang="en-US" sz="1400" dirty="0">
                <a:solidFill>
                  <a:schemeClr val="tx2">
                    <a:lumMod val="75000"/>
                  </a:schemeClr>
                </a:solidFill>
                <a:latin typeface="Palatino" pitchFamily="2" charset="77"/>
                <a:ea typeface="Palatino" pitchFamily="2" charset="77"/>
              </a:rPr>
              <a:t>   Political analysts said they….</a:t>
            </a:r>
          </a:p>
        </p:txBody>
      </p:sp>
      <p:sp>
        <p:nvSpPr>
          <p:cNvPr id="5" name="Rounded Rectangle 4">
            <a:extLst>
              <a:ext uri="{FF2B5EF4-FFF2-40B4-BE49-F238E27FC236}">
                <a16:creationId xmlns:a16="http://schemas.microsoft.com/office/drawing/2014/main" xmlns="" id="{1214AF38-44EB-0140-AE55-94815F24AEED}"/>
              </a:ext>
            </a:extLst>
          </p:cNvPr>
          <p:cNvSpPr/>
          <p:nvPr/>
        </p:nvSpPr>
        <p:spPr>
          <a:xfrm>
            <a:off x="1717395" y="831652"/>
            <a:ext cx="2218765" cy="29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Input Article</a:t>
            </a:r>
          </a:p>
        </p:txBody>
      </p:sp>
      <p:sp>
        <p:nvSpPr>
          <p:cNvPr id="6" name="Rectangle 5">
            <a:extLst>
              <a:ext uri="{FF2B5EF4-FFF2-40B4-BE49-F238E27FC236}">
                <a16:creationId xmlns:a16="http://schemas.microsoft.com/office/drawing/2014/main" xmlns="" id="{FE8E0820-D6EE-5E4D-B8A6-AABAC70DA480}"/>
              </a:ext>
            </a:extLst>
          </p:cNvPr>
          <p:cNvSpPr/>
          <p:nvPr/>
        </p:nvSpPr>
        <p:spPr>
          <a:xfrm>
            <a:off x="875881" y="1312146"/>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A71FC07B-0C4E-9C40-BC8B-0C7EE709A7A1}"/>
              </a:ext>
            </a:extLst>
          </p:cNvPr>
          <p:cNvSpPr/>
          <p:nvPr/>
        </p:nvSpPr>
        <p:spPr>
          <a:xfrm>
            <a:off x="875880" y="1744782"/>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B54A1C2F-313B-5B4E-B3D5-C08123EC2847}"/>
              </a:ext>
            </a:extLst>
          </p:cNvPr>
          <p:cNvSpPr/>
          <p:nvPr/>
        </p:nvSpPr>
        <p:spPr>
          <a:xfrm>
            <a:off x="875880" y="2177418"/>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CEF05992-0186-4E42-9D14-F47309F2262E}"/>
              </a:ext>
            </a:extLst>
          </p:cNvPr>
          <p:cNvSpPr/>
          <p:nvPr/>
        </p:nvSpPr>
        <p:spPr>
          <a:xfrm>
            <a:off x="875880" y="2610054"/>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xmlns="" id="{F5423BFD-5406-A84D-BC73-52C48AED511C}"/>
              </a:ext>
            </a:extLst>
          </p:cNvPr>
          <p:cNvSpPr/>
          <p:nvPr/>
        </p:nvSpPr>
        <p:spPr>
          <a:xfrm>
            <a:off x="719885" y="3546145"/>
            <a:ext cx="4213784" cy="1739293"/>
          </a:xfrm>
          <a:prstGeom prst="roundRect">
            <a:avLst/>
          </a:prstGeom>
          <a:solidFill>
            <a:srgbClr val="FF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00B0F0"/>
                </a:solidFill>
                <a:latin typeface="Palatino" pitchFamily="2" charset="77"/>
                <a:ea typeface="Palatino" pitchFamily="2" charset="77"/>
              </a:rPr>
              <a:t>Prime Minister Bertie Ahern </a:t>
            </a:r>
            <a:r>
              <a:rPr lang="en-US" sz="1400" dirty="0">
                <a:solidFill>
                  <a:schemeClr val="tx1"/>
                </a:solidFill>
                <a:latin typeface="Palatino" pitchFamily="2" charset="77"/>
                <a:ea typeface="Palatino" pitchFamily="2" charset="77"/>
              </a:rPr>
              <a:t>&lt;MENT&gt;</a:t>
            </a:r>
            <a:r>
              <a:rPr lang="en-US" sz="1400" dirty="0">
                <a:solidFill>
                  <a:schemeClr val="tx2">
                    <a:lumMod val="75000"/>
                  </a:schemeClr>
                </a:solidFill>
                <a:latin typeface="Palatino" pitchFamily="2" charset="77"/>
                <a:ea typeface="Palatino" pitchFamily="2" charset="77"/>
              </a:rPr>
              <a:t>, </a:t>
            </a:r>
            <a:r>
              <a:rPr lang="en-US" sz="1400" dirty="0">
                <a:solidFill>
                  <a:srgbClr val="00B0F0"/>
                </a:solidFill>
                <a:latin typeface="Palatino" pitchFamily="2" charset="77"/>
                <a:ea typeface="Palatino" pitchFamily="2" charset="77"/>
              </a:rPr>
              <a:t>Mr. Ahern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he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he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his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Mr. Ahern’s </a:t>
            </a:r>
            <a:r>
              <a:rPr lang="en-US" sz="1400" dirty="0">
                <a:solidFill>
                  <a:schemeClr val="tx1"/>
                </a:solidFill>
                <a:latin typeface="Palatino" pitchFamily="2" charset="77"/>
                <a:ea typeface="Palatino" pitchFamily="2" charset="77"/>
              </a:rPr>
              <a:t>&lt;MENT&gt;</a:t>
            </a:r>
          </a:p>
          <a:p>
            <a:endParaRPr lang="en-US" sz="1400" dirty="0">
              <a:solidFill>
                <a:schemeClr val="tx2">
                  <a:lumMod val="75000"/>
                </a:schemeClr>
              </a:solidFill>
              <a:latin typeface="Palatino" pitchFamily="2" charset="77"/>
              <a:ea typeface="Palatino" pitchFamily="2" charset="77"/>
            </a:endParaRPr>
          </a:p>
          <a:p>
            <a:r>
              <a:rPr lang="en-US" sz="1400" dirty="0">
                <a:solidFill>
                  <a:srgbClr val="FF0000"/>
                </a:solidFill>
                <a:latin typeface="Palatino" pitchFamily="2" charset="77"/>
                <a:ea typeface="Palatino" pitchFamily="2" charset="77"/>
              </a:rPr>
              <a:t>Ireland </a:t>
            </a:r>
            <a:r>
              <a:rPr lang="en-US" sz="1400" dirty="0">
                <a:solidFill>
                  <a:schemeClr val="tx1"/>
                </a:solidFill>
                <a:latin typeface="Palatino" pitchFamily="2" charset="77"/>
                <a:ea typeface="Palatino" pitchFamily="2" charset="77"/>
              </a:rPr>
              <a:t>&lt;MENT&gt;</a:t>
            </a:r>
            <a:r>
              <a:rPr lang="en-US" sz="1400" dirty="0">
                <a:solidFill>
                  <a:srgbClr val="FF0000"/>
                </a:solidFill>
                <a:latin typeface="Palatino" pitchFamily="2" charset="77"/>
                <a:ea typeface="Palatino" pitchFamily="2" charset="77"/>
              </a:rPr>
              <a:t>, Northern Ireland </a:t>
            </a:r>
            <a:r>
              <a:rPr lang="en-US" sz="1400" dirty="0">
                <a:solidFill>
                  <a:schemeClr val="tx1"/>
                </a:solidFill>
                <a:latin typeface="Palatino" pitchFamily="2" charset="77"/>
                <a:ea typeface="Palatino" pitchFamily="2" charset="77"/>
              </a:rPr>
              <a:t>&lt;MENT&gt;</a:t>
            </a:r>
          </a:p>
          <a:p>
            <a:r>
              <a:rPr lang="en-US" sz="1400" dirty="0">
                <a:solidFill>
                  <a:srgbClr val="FF0000"/>
                </a:solidFill>
                <a:latin typeface="Palatino" pitchFamily="2" charset="77"/>
                <a:ea typeface="Palatino" pitchFamily="2" charset="77"/>
              </a:rPr>
              <a:t>, Northern Ireland’s </a:t>
            </a:r>
            <a:r>
              <a:rPr lang="en-US" sz="1400" dirty="0">
                <a:solidFill>
                  <a:schemeClr val="tx1"/>
                </a:solidFill>
                <a:latin typeface="Palatino" pitchFamily="2" charset="77"/>
                <a:ea typeface="Palatino" pitchFamily="2" charset="77"/>
              </a:rPr>
              <a:t>&lt;MENT&gt;</a:t>
            </a:r>
          </a:p>
        </p:txBody>
      </p:sp>
      <p:sp>
        <p:nvSpPr>
          <p:cNvPr id="11" name="Rounded Rectangle 10">
            <a:extLst>
              <a:ext uri="{FF2B5EF4-FFF2-40B4-BE49-F238E27FC236}">
                <a16:creationId xmlns:a16="http://schemas.microsoft.com/office/drawing/2014/main" xmlns="" id="{FB0EA690-A256-E54D-8487-CE38200783E7}"/>
              </a:ext>
            </a:extLst>
          </p:cNvPr>
          <p:cNvSpPr/>
          <p:nvPr/>
        </p:nvSpPr>
        <p:spPr>
          <a:xfrm>
            <a:off x="1588467" y="3337304"/>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Entity Mention Cluster</a:t>
            </a:r>
          </a:p>
        </p:txBody>
      </p:sp>
      <p:sp>
        <p:nvSpPr>
          <p:cNvPr id="12" name="Rectangle 11">
            <a:extLst>
              <a:ext uri="{FF2B5EF4-FFF2-40B4-BE49-F238E27FC236}">
                <a16:creationId xmlns:a16="http://schemas.microsoft.com/office/drawing/2014/main" xmlns="" id="{47ADCD6E-1D90-934A-824B-E4B191BF40CF}"/>
              </a:ext>
            </a:extLst>
          </p:cNvPr>
          <p:cNvSpPr/>
          <p:nvPr/>
        </p:nvSpPr>
        <p:spPr>
          <a:xfrm>
            <a:off x="875879" y="3740279"/>
            <a:ext cx="3969099" cy="721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8D538E63-DEA8-E642-91A8-D808C5419D2A}"/>
              </a:ext>
            </a:extLst>
          </p:cNvPr>
          <p:cNvSpPr/>
          <p:nvPr/>
        </p:nvSpPr>
        <p:spPr>
          <a:xfrm>
            <a:off x="876258" y="4586842"/>
            <a:ext cx="3969099" cy="5535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xmlns="" id="{6DD59DCD-B928-0940-A5D3-457A0D215B63}"/>
              </a:ext>
            </a:extLst>
          </p:cNvPr>
          <p:cNvSpPr txBox="1"/>
          <p:nvPr/>
        </p:nvSpPr>
        <p:spPr>
          <a:xfrm>
            <a:off x="5320229" y="868063"/>
            <a:ext cx="6151886" cy="6678751"/>
          </a:xfrm>
          <a:prstGeom prst="rect">
            <a:avLst/>
          </a:prstGeom>
          <a:noFill/>
        </p:spPr>
        <p:txBody>
          <a:bodyPr wrap="square" rtlCol="0">
            <a:spAutoFit/>
          </a:bodyPr>
          <a:lstStyle/>
          <a:p>
            <a:pPr marL="285750" indent="-285750">
              <a:buFont typeface="Wingdings" pitchFamily="2" charset="2"/>
              <a:buChar char="v"/>
            </a:pPr>
            <a:r>
              <a:rPr lang="en-US" sz="2000" dirty="0">
                <a:solidFill>
                  <a:schemeClr val="accent2">
                    <a:lumMod val="75000"/>
                  </a:schemeClr>
                </a:solidFill>
                <a:latin typeface="Palatino" pitchFamily="2" charset="77"/>
                <a:ea typeface="Palatino" pitchFamily="2" charset="77"/>
              </a:rPr>
              <a:t> </a:t>
            </a:r>
            <a:r>
              <a:rPr lang="en-US" sz="2400" dirty="0">
                <a:solidFill>
                  <a:schemeClr val="accent2">
                    <a:lumMod val="75000"/>
                  </a:schemeClr>
                </a:solidFill>
                <a:latin typeface="Palatino" pitchFamily="2" charset="77"/>
                <a:ea typeface="Palatino" pitchFamily="2" charset="77"/>
              </a:rPr>
              <a:t>Stanford </a:t>
            </a:r>
            <a:r>
              <a:rPr lang="en-US" sz="2400" dirty="0" err="1">
                <a:solidFill>
                  <a:schemeClr val="accent2">
                    <a:lumMod val="75000"/>
                  </a:schemeClr>
                </a:solidFill>
                <a:latin typeface="Palatino" pitchFamily="2" charset="77"/>
                <a:ea typeface="Palatino" pitchFamily="2" charset="77"/>
              </a:rPr>
              <a:t>CoreNLP</a:t>
            </a:r>
            <a:r>
              <a:rPr lang="en-US" sz="2400" dirty="0">
                <a:solidFill>
                  <a:schemeClr val="accent2">
                    <a:lumMod val="75000"/>
                  </a:schemeClr>
                </a:solidFill>
                <a:latin typeface="Palatino" pitchFamily="2" charset="77"/>
                <a:ea typeface="Palatino" pitchFamily="2" charset="77"/>
              </a:rPr>
              <a:t> to extract </a:t>
            </a:r>
            <a:r>
              <a:rPr lang="en-US" sz="3200" b="1" dirty="0">
                <a:solidFill>
                  <a:schemeClr val="accent2">
                    <a:lumMod val="75000"/>
                  </a:schemeClr>
                </a:solidFill>
                <a:latin typeface="Palatino" pitchFamily="2" charset="77"/>
                <a:ea typeface="Palatino" pitchFamily="2" charset="77"/>
              </a:rPr>
              <a:t>entities </a:t>
            </a:r>
            <a:r>
              <a:rPr lang="en-US" sz="2400" dirty="0">
                <a:solidFill>
                  <a:schemeClr val="accent2">
                    <a:lumMod val="75000"/>
                  </a:schemeClr>
                </a:solidFill>
                <a:latin typeface="Palatino" pitchFamily="2" charset="77"/>
                <a:ea typeface="Palatino" pitchFamily="2" charset="77"/>
              </a:rPr>
              <a:t>from input article.</a:t>
            </a:r>
          </a:p>
          <a:p>
            <a:endParaRPr lang="en-US" sz="2400" dirty="0">
              <a:solidFill>
                <a:schemeClr val="accent2">
                  <a:lumMod val="75000"/>
                </a:schemeClr>
              </a:solidFill>
              <a:latin typeface="Palatino" pitchFamily="2" charset="77"/>
              <a:ea typeface="Palatino" pitchFamily="2" charset="77"/>
            </a:endParaRPr>
          </a:p>
          <a:p>
            <a:pPr marL="285750" indent="-285750">
              <a:buFont typeface="Wingdings" pitchFamily="2" charset="2"/>
              <a:buChar char="v"/>
            </a:pPr>
            <a:r>
              <a:rPr lang="en-US" sz="2400" dirty="0">
                <a:solidFill>
                  <a:schemeClr val="accent2">
                    <a:lumMod val="75000"/>
                  </a:schemeClr>
                </a:solidFill>
                <a:latin typeface="Palatino" pitchFamily="2" charset="77"/>
                <a:ea typeface="Palatino" pitchFamily="2" charset="77"/>
              </a:rPr>
              <a:t>Construct the </a:t>
            </a:r>
            <a:r>
              <a:rPr lang="en-US" sz="3200" b="1" dirty="0">
                <a:solidFill>
                  <a:schemeClr val="accent2">
                    <a:lumMod val="75000"/>
                  </a:schemeClr>
                </a:solidFill>
                <a:latin typeface="Palatino" pitchFamily="2" charset="77"/>
                <a:ea typeface="Palatino" pitchFamily="2" charset="77"/>
              </a:rPr>
              <a:t>mention clusters</a:t>
            </a:r>
            <a:r>
              <a:rPr lang="en-US" sz="2800" dirty="0">
                <a:solidFill>
                  <a:schemeClr val="accent2">
                    <a:lumMod val="75000"/>
                  </a:schemeClr>
                </a:solidFill>
                <a:latin typeface="Palatino" pitchFamily="2" charset="77"/>
                <a:ea typeface="Palatino" pitchFamily="2" charset="77"/>
              </a:rPr>
              <a:t> </a:t>
            </a:r>
            <a:r>
              <a:rPr lang="en-US" sz="2400" dirty="0">
                <a:solidFill>
                  <a:schemeClr val="accent2">
                    <a:lumMod val="75000"/>
                  </a:schemeClr>
                </a:solidFill>
                <a:latin typeface="Palatino" pitchFamily="2" charset="77"/>
                <a:ea typeface="Palatino" pitchFamily="2" charset="77"/>
              </a:rPr>
              <a:t>for all the mentions of each entity in that article</a:t>
            </a:r>
          </a:p>
          <a:p>
            <a:endParaRPr lang="en-US" sz="2400" dirty="0">
              <a:solidFill>
                <a:schemeClr val="accent2">
                  <a:lumMod val="75000"/>
                </a:schemeClr>
              </a:solidFill>
              <a:latin typeface="Palatino" pitchFamily="2" charset="77"/>
              <a:ea typeface="Palatino" pitchFamily="2" charset="77"/>
            </a:endParaRPr>
          </a:p>
          <a:p>
            <a:pPr marL="285750" indent="-285750">
              <a:buFont typeface="Wingdings" pitchFamily="2" charset="2"/>
              <a:buChar char="v"/>
            </a:pPr>
            <a:r>
              <a:rPr lang="en-US" sz="2400" dirty="0">
                <a:solidFill>
                  <a:schemeClr val="accent2">
                    <a:lumMod val="75000"/>
                  </a:schemeClr>
                </a:solidFill>
                <a:latin typeface="Palatino" pitchFamily="2" charset="77"/>
                <a:ea typeface="Palatino" pitchFamily="2" charset="77"/>
              </a:rPr>
              <a:t>Filter </a:t>
            </a:r>
            <a:r>
              <a:rPr lang="en-US" sz="3200" b="1" dirty="0">
                <a:solidFill>
                  <a:schemeClr val="accent2">
                    <a:lumMod val="75000"/>
                  </a:schemeClr>
                </a:solidFill>
                <a:latin typeface="Palatino" pitchFamily="2" charset="77"/>
                <a:ea typeface="Palatino" pitchFamily="2" charset="77"/>
              </a:rPr>
              <a:t>salient mention clusters:</a:t>
            </a:r>
          </a:p>
          <a:p>
            <a:pPr marL="742950" lvl="1" indent="-285750">
              <a:buFont typeface="Wingdings" pitchFamily="2" charset="2"/>
              <a:buChar char="v"/>
            </a:pPr>
            <a:r>
              <a:rPr lang="en-US" sz="3200" dirty="0">
                <a:solidFill>
                  <a:schemeClr val="accent2">
                    <a:lumMod val="75000"/>
                  </a:schemeClr>
                </a:solidFill>
                <a:latin typeface="Palatino" pitchFamily="2" charset="77"/>
                <a:ea typeface="Palatino" pitchFamily="2" charset="77"/>
              </a:rPr>
              <a:t> </a:t>
            </a:r>
            <a:r>
              <a:rPr lang="en-US" sz="2400" dirty="0">
                <a:solidFill>
                  <a:schemeClr val="accent2">
                    <a:lumMod val="75000"/>
                  </a:schemeClr>
                </a:solidFill>
                <a:latin typeface="Palatino" pitchFamily="2" charset="77"/>
                <a:ea typeface="Palatino" pitchFamily="2" charset="77"/>
              </a:rPr>
              <a:t>mention clusters with entities appearing in the </a:t>
            </a:r>
            <a:r>
              <a:rPr lang="en-US" sz="2400" b="1" dirty="0">
                <a:solidFill>
                  <a:schemeClr val="accent2">
                    <a:lumMod val="75000"/>
                  </a:schemeClr>
                </a:solidFill>
                <a:latin typeface="Palatino" pitchFamily="2" charset="77"/>
                <a:ea typeface="Palatino" pitchFamily="2" charset="77"/>
              </a:rPr>
              <a:t>first three sentences </a:t>
            </a:r>
            <a:r>
              <a:rPr lang="en-US" sz="2400" dirty="0">
                <a:solidFill>
                  <a:schemeClr val="accent2">
                    <a:lumMod val="75000"/>
                  </a:schemeClr>
                </a:solidFill>
                <a:latin typeface="Palatino" pitchFamily="2" charset="77"/>
                <a:ea typeface="Palatino" pitchFamily="2" charset="77"/>
              </a:rPr>
              <a:t>of the article</a:t>
            </a:r>
          </a:p>
          <a:p>
            <a:pPr marL="742950" lvl="1" indent="-285750">
              <a:buFont typeface="Wingdings" pitchFamily="2" charset="2"/>
              <a:buChar char="v"/>
            </a:pPr>
            <a:r>
              <a:rPr lang="en-US" sz="2400" dirty="0">
                <a:solidFill>
                  <a:schemeClr val="accent2">
                    <a:lumMod val="75000"/>
                  </a:schemeClr>
                </a:solidFill>
                <a:latin typeface="Palatino" pitchFamily="2" charset="77"/>
                <a:ea typeface="Palatino" pitchFamily="2" charset="77"/>
              </a:rPr>
              <a:t> </a:t>
            </a:r>
            <a:r>
              <a:rPr lang="en-US" sz="2400" b="1" dirty="0">
                <a:solidFill>
                  <a:schemeClr val="accent2">
                    <a:lumMod val="75000"/>
                  </a:schemeClr>
                </a:solidFill>
                <a:latin typeface="Palatino" pitchFamily="2" charset="77"/>
                <a:ea typeface="Palatino" pitchFamily="2" charset="77"/>
              </a:rPr>
              <a:t>top k clusters </a:t>
            </a:r>
            <a:r>
              <a:rPr lang="en-US" sz="2400" dirty="0">
                <a:solidFill>
                  <a:schemeClr val="accent2">
                    <a:lumMod val="75000"/>
                  </a:schemeClr>
                </a:solidFill>
                <a:latin typeface="Palatino" pitchFamily="2" charset="77"/>
                <a:ea typeface="Palatino" pitchFamily="2" charset="77"/>
              </a:rPr>
              <a:t>containing most numbers of mentions (k = 6)</a:t>
            </a:r>
          </a:p>
          <a:p>
            <a:pPr marL="742950" lvl="1" indent="-285750">
              <a:buFont typeface="Wingdings" pitchFamily="2" charset="2"/>
              <a:buChar char="v"/>
            </a:pPr>
            <a:endParaRPr lang="en-US" sz="2800" b="1"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v"/>
            </a:pPr>
            <a:endParaRPr lang="en-US" sz="2000" b="1" dirty="0">
              <a:solidFill>
                <a:schemeClr val="accent2">
                  <a:lumMod val="75000"/>
                </a:schemeClr>
              </a:solidFill>
              <a:latin typeface="Palatino" pitchFamily="2" charset="77"/>
              <a:ea typeface="Palatino" pitchFamily="2" charset="77"/>
            </a:endParaRPr>
          </a:p>
          <a:p>
            <a:pPr marL="285750" indent="-285750">
              <a:buFont typeface="Wingdings" pitchFamily="2" charset="2"/>
              <a:buChar char="v"/>
            </a:pPr>
            <a:endParaRPr lang="en-US" dirty="0">
              <a:solidFill>
                <a:schemeClr val="accent2">
                  <a:lumMod val="75000"/>
                </a:schemeClr>
              </a:solidFill>
              <a:latin typeface="Palatino" pitchFamily="2" charset="77"/>
              <a:ea typeface="Palatino" pitchFamily="2" charset="77"/>
            </a:endParaRPr>
          </a:p>
          <a:p>
            <a:pPr marL="285750" indent="-285750">
              <a:buFont typeface="Wingdings" pitchFamily="2" charset="2"/>
              <a:buChar char="v"/>
            </a:pPr>
            <a:endParaRPr lang="en-US" dirty="0">
              <a:solidFill>
                <a:schemeClr val="accent2">
                  <a:lumMod val="75000"/>
                </a:schemeClr>
              </a:solidFill>
              <a:latin typeface="Palatino" pitchFamily="2" charset="77"/>
              <a:ea typeface="Palatino" pitchFamily="2" charset="77"/>
            </a:endParaRPr>
          </a:p>
        </p:txBody>
      </p:sp>
    </p:spTree>
    <p:extLst>
      <p:ext uri="{BB962C8B-B14F-4D97-AF65-F5344CB8AC3E}">
        <p14:creationId xmlns:p14="http://schemas.microsoft.com/office/powerpoint/2010/main" val="3040700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B3E17-4E3E-A74A-972B-AAA20A491A4F}"/>
              </a:ext>
            </a:extLst>
          </p:cNvPr>
          <p:cNvSpPr>
            <a:spLocks noGrp="1"/>
          </p:cNvSpPr>
          <p:nvPr>
            <p:ph type="title"/>
          </p:nvPr>
        </p:nvSpPr>
        <p:spPr/>
        <p:txBody>
          <a:bodyPr/>
          <a:lstStyle/>
          <a:p>
            <a:r>
              <a:rPr lang="en-US" dirty="0"/>
              <a:t>Near-extractive Summaries</a:t>
            </a:r>
          </a:p>
        </p:txBody>
      </p:sp>
      <p:pic>
        <p:nvPicPr>
          <p:cNvPr id="4" name="Picture 3">
            <a:extLst>
              <a:ext uri="{FF2B5EF4-FFF2-40B4-BE49-F238E27FC236}">
                <a16:creationId xmlns:a16="http://schemas.microsoft.com/office/drawing/2014/main" xmlns="" id="{FB77A924-A59E-2443-A242-9A71D1169624}"/>
              </a:ext>
            </a:extLst>
          </p:cNvPr>
          <p:cNvPicPr>
            <a:picLocks noChangeAspect="1"/>
          </p:cNvPicPr>
          <p:nvPr/>
        </p:nvPicPr>
        <p:blipFill>
          <a:blip r:embed="rId2"/>
          <a:stretch>
            <a:fillRect/>
          </a:stretch>
        </p:blipFill>
        <p:spPr>
          <a:xfrm>
            <a:off x="838200" y="1736091"/>
            <a:ext cx="6495562" cy="4568455"/>
          </a:xfrm>
          <a:prstGeom prst="rect">
            <a:avLst/>
          </a:prstGeom>
        </p:spPr>
      </p:pic>
      <p:sp>
        <p:nvSpPr>
          <p:cNvPr id="5" name="TextBox 4">
            <a:extLst>
              <a:ext uri="{FF2B5EF4-FFF2-40B4-BE49-F238E27FC236}">
                <a16:creationId xmlns:a16="http://schemas.microsoft.com/office/drawing/2014/main" xmlns="" id="{B14CE041-EAB2-A741-B689-79B67262239F}"/>
              </a:ext>
            </a:extLst>
          </p:cNvPr>
          <p:cNvSpPr txBox="1"/>
          <p:nvPr/>
        </p:nvSpPr>
        <p:spPr>
          <a:xfrm>
            <a:off x="7557184" y="1990578"/>
            <a:ext cx="4407388" cy="1938992"/>
          </a:xfrm>
          <a:prstGeom prst="rect">
            <a:avLst/>
          </a:prstGeom>
          <a:noFill/>
        </p:spPr>
        <p:txBody>
          <a:bodyPr wrap="square" rtlCol="0">
            <a:spAutoFit/>
          </a:bodyPr>
          <a:lstStyle/>
          <a:p>
            <a:r>
              <a:rPr lang="en-US" sz="2000" b="1" dirty="0"/>
              <a:t>Seq2seq</a:t>
            </a:r>
            <a:r>
              <a:rPr lang="en-US" sz="2000" dirty="0"/>
              <a:t>: sequence-to-sequence model with regular attention</a:t>
            </a:r>
          </a:p>
          <a:p>
            <a:r>
              <a:rPr lang="en-US" sz="2000" b="1" dirty="0"/>
              <a:t>Chen &amp; Bansal</a:t>
            </a:r>
            <a:r>
              <a:rPr lang="en-US" sz="2000" dirty="0"/>
              <a:t>: Reinforcement learning-based model</a:t>
            </a:r>
          </a:p>
          <a:p>
            <a:r>
              <a:rPr lang="en-US" sz="2000" b="1" dirty="0"/>
              <a:t>Point-gen</a:t>
            </a:r>
            <a:r>
              <a:rPr lang="en-US" sz="2000" dirty="0"/>
              <a:t>: pointer-generator model with copying mechanism added on seq2seq</a:t>
            </a:r>
          </a:p>
        </p:txBody>
      </p:sp>
    </p:spTree>
    <p:extLst>
      <p:ext uri="{BB962C8B-B14F-4D97-AF65-F5344CB8AC3E}">
        <p14:creationId xmlns:p14="http://schemas.microsoft.com/office/powerpoint/2010/main" val="2618465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a:extLst>
              <a:ext uri="{FF2B5EF4-FFF2-40B4-BE49-F238E27FC236}">
                <a16:creationId xmlns:a16="http://schemas.microsoft.com/office/drawing/2014/main" xmlns="" id="{6E29C3F9-3D1A-1F4F-BB76-8F9CC4E832C4}"/>
              </a:ext>
            </a:extLst>
          </p:cNvPr>
          <p:cNvSpPr/>
          <p:nvPr/>
        </p:nvSpPr>
        <p:spPr>
          <a:xfrm>
            <a:off x="758079" y="1501336"/>
            <a:ext cx="4213784" cy="2226601"/>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rgbClr val="00B0F0"/>
                </a:solidFill>
                <a:latin typeface="Palatino" pitchFamily="2" charset="77"/>
                <a:ea typeface="Palatino" pitchFamily="2" charset="77"/>
              </a:rPr>
              <a:t>   </a:t>
            </a:r>
          </a:p>
          <a:p>
            <a:pPr algn="just"/>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   </a:t>
            </a:r>
          </a:p>
          <a:p>
            <a:pPr algn="just"/>
            <a:r>
              <a:rPr lang="en-US" sz="1400" dirty="0">
                <a:solidFill>
                  <a:srgbClr val="00B0F0"/>
                </a:solidFill>
                <a:latin typeface="Palatino" pitchFamily="2" charset="77"/>
                <a:ea typeface="Palatino" pitchFamily="2" charset="77"/>
              </a:rPr>
              <a:t>   Prime Minister Bertie Ahern </a:t>
            </a:r>
            <a:r>
              <a:rPr lang="en-US" sz="1400" dirty="0">
                <a:solidFill>
                  <a:schemeClr val="tx2">
                    <a:lumMod val="75000"/>
                  </a:schemeClr>
                </a:solidFill>
                <a:latin typeface="Palatino" pitchFamily="2" charset="77"/>
                <a:ea typeface="Palatino" pitchFamily="2" charset="77"/>
              </a:rPr>
              <a:t>of </a:t>
            </a:r>
            <a:r>
              <a:rPr lang="en-US" sz="1400" dirty="0">
                <a:solidFill>
                  <a:srgbClr val="FF0000"/>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a:t>
            </a:r>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  </a:t>
            </a:r>
          </a:p>
          <a:p>
            <a:pPr algn="just"/>
            <a:r>
              <a:rPr lang="en-US" sz="1400" dirty="0">
                <a:solidFill>
                  <a:srgbClr val="00B0F0"/>
                </a:solidFill>
                <a:latin typeface="Palatino" pitchFamily="2" charset="77"/>
                <a:ea typeface="Palatino" pitchFamily="2" charset="77"/>
              </a:rPr>
              <a:t>   Mr. Ahern </a:t>
            </a:r>
            <a:r>
              <a:rPr lang="en-US" sz="1400" dirty="0">
                <a:solidFill>
                  <a:schemeClr val="tx2">
                    <a:lumMod val="75000"/>
                  </a:schemeClr>
                </a:solidFill>
                <a:latin typeface="Palatino" pitchFamily="2" charset="77"/>
                <a:ea typeface="Palatino" pitchFamily="2" charset="77"/>
              </a:rPr>
              <a:t>and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centrist party…..</a:t>
            </a:r>
            <a:r>
              <a:rPr lang="en-US" sz="1400" dirty="0">
                <a:solidFill>
                  <a:srgbClr val="00B0F0"/>
                </a:solidFill>
                <a:latin typeface="Palatino" pitchFamily="2" charset="77"/>
                <a:ea typeface="Palatino" pitchFamily="2" charset="77"/>
              </a:rPr>
              <a:t>   </a:t>
            </a:r>
          </a:p>
          <a:p>
            <a:pPr algn="just"/>
            <a:endParaRPr lang="en-US" sz="1400" dirty="0">
              <a:solidFill>
                <a:srgbClr val="00B0F0"/>
              </a:solidFill>
              <a:latin typeface="Palatino" pitchFamily="2" charset="77"/>
              <a:ea typeface="Palatino" pitchFamily="2" charset="77"/>
            </a:endParaRPr>
          </a:p>
          <a:p>
            <a:pPr algn="just"/>
            <a:r>
              <a:rPr lang="en-US" sz="1400" dirty="0">
                <a:solidFill>
                  <a:schemeClr val="tx2">
                    <a:lumMod val="75000"/>
                  </a:schemeClr>
                </a:solidFill>
                <a:latin typeface="Palatino" pitchFamily="2" charset="77"/>
                <a:ea typeface="Palatino" pitchFamily="2" charset="77"/>
              </a:rPr>
              <a:t>   On Sunday,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said </a:t>
            </a:r>
            <a:r>
              <a:rPr lang="en-US" sz="1400" dirty="0">
                <a:solidFill>
                  <a:srgbClr val="00B0F0"/>
                </a:solidFill>
                <a:latin typeface="Palatino" pitchFamily="2" charset="77"/>
                <a:ea typeface="Palatino" pitchFamily="2" charset="77"/>
              </a:rPr>
              <a:t>he</a:t>
            </a:r>
            <a:r>
              <a:rPr lang="en-US" sz="1400" dirty="0">
                <a:solidFill>
                  <a:schemeClr val="tx1"/>
                </a:solidFill>
                <a:latin typeface="Palatino" pitchFamily="2" charset="77"/>
                <a:ea typeface="Palatino" pitchFamily="2" charset="77"/>
              </a:rPr>
              <a:t>……</a:t>
            </a:r>
          </a:p>
          <a:p>
            <a:pPr algn="just"/>
            <a:endParaRPr lang="en-US" sz="1400" dirty="0">
              <a:solidFill>
                <a:schemeClr val="tx2">
                  <a:lumMod val="75000"/>
                </a:schemeClr>
              </a:solidFill>
              <a:latin typeface="Palatino" pitchFamily="2" charset="77"/>
              <a:ea typeface="Palatino" pitchFamily="2" charset="77"/>
            </a:endParaRPr>
          </a:p>
          <a:p>
            <a:pPr algn="just"/>
            <a:r>
              <a:rPr lang="en-US" sz="1400" dirty="0">
                <a:solidFill>
                  <a:schemeClr val="tx2">
                    <a:lumMod val="75000"/>
                  </a:schemeClr>
                </a:solidFill>
                <a:latin typeface="Palatino" pitchFamily="2" charset="77"/>
                <a:ea typeface="Palatino" pitchFamily="2" charset="77"/>
              </a:rPr>
              <a:t>   Political analysts said they….</a:t>
            </a:r>
          </a:p>
        </p:txBody>
      </p:sp>
      <p:sp>
        <p:nvSpPr>
          <p:cNvPr id="4" name="Rounded Rectangle 3">
            <a:extLst>
              <a:ext uri="{FF2B5EF4-FFF2-40B4-BE49-F238E27FC236}">
                <a16:creationId xmlns:a16="http://schemas.microsoft.com/office/drawing/2014/main" xmlns="" id="{A683D86B-5056-C443-875F-2C7FB97AA436}"/>
              </a:ext>
            </a:extLst>
          </p:cNvPr>
          <p:cNvSpPr/>
          <p:nvPr/>
        </p:nvSpPr>
        <p:spPr>
          <a:xfrm>
            <a:off x="1717395" y="1354165"/>
            <a:ext cx="2218765" cy="29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Input Article</a:t>
            </a:r>
          </a:p>
        </p:txBody>
      </p:sp>
      <p:sp>
        <p:nvSpPr>
          <p:cNvPr id="5" name="Rectangle 4">
            <a:extLst>
              <a:ext uri="{FF2B5EF4-FFF2-40B4-BE49-F238E27FC236}">
                <a16:creationId xmlns:a16="http://schemas.microsoft.com/office/drawing/2014/main" xmlns="" id="{5B171DF4-ED08-CB44-B846-008C5A84BD79}"/>
              </a:ext>
            </a:extLst>
          </p:cNvPr>
          <p:cNvSpPr/>
          <p:nvPr/>
        </p:nvSpPr>
        <p:spPr>
          <a:xfrm>
            <a:off x="875881" y="1834659"/>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910DB059-C492-6A4E-9EC6-FB0A81B7D52D}"/>
              </a:ext>
            </a:extLst>
          </p:cNvPr>
          <p:cNvSpPr/>
          <p:nvPr/>
        </p:nvSpPr>
        <p:spPr>
          <a:xfrm>
            <a:off x="875880" y="2267295"/>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34EEB17A-1950-7746-8013-BA78D1B55F64}"/>
              </a:ext>
            </a:extLst>
          </p:cNvPr>
          <p:cNvSpPr/>
          <p:nvPr/>
        </p:nvSpPr>
        <p:spPr>
          <a:xfrm>
            <a:off x="875880" y="2699931"/>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17868EEE-2579-AD46-8395-167D1DF66EEB}"/>
              </a:ext>
            </a:extLst>
          </p:cNvPr>
          <p:cNvSpPr/>
          <p:nvPr/>
        </p:nvSpPr>
        <p:spPr>
          <a:xfrm>
            <a:off x="875880" y="3132567"/>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xmlns="" id="{B5608E76-249A-E843-BAB6-C8C00B0F2ECC}"/>
              </a:ext>
            </a:extLst>
          </p:cNvPr>
          <p:cNvSpPr/>
          <p:nvPr/>
        </p:nvSpPr>
        <p:spPr>
          <a:xfrm>
            <a:off x="719885" y="4068658"/>
            <a:ext cx="4213784" cy="1739293"/>
          </a:xfrm>
          <a:prstGeom prst="roundRect">
            <a:avLst/>
          </a:prstGeom>
          <a:solidFill>
            <a:srgbClr val="FF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00B0F0"/>
                </a:solidFill>
                <a:latin typeface="Palatino" pitchFamily="2" charset="77"/>
                <a:ea typeface="Palatino" pitchFamily="2" charset="77"/>
              </a:rPr>
              <a:t>Prime Minister Bertie Ahern </a:t>
            </a:r>
            <a:r>
              <a:rPr lang="en-US" sz="1400" dirty="0">
                <a:solidFill>
                  <a:schemeClr val="tx1"/>
                </a:solidFill>
                <a:latin typeface="Palatino" pitchFamily="2" charset="77"/>
                <a:ea typeface="Palatino" pitchFamily="2" charset="77"/>
              </a:rPr>
              <a:t>&lt;MENT&gt;</a:t>
            </a:r>
            <a:r>
              <a:rPr lang="en-US" sz="1400" dirty="0">
                <a:solidFill>
                  <a:schemeClr val="tx2">
                    <a:lumMod val="75000"/>
                  </a:schemeClr>
                </a:solidFill>
                <a:latin typeface="Palatino" pitchFamily="2" charset="77"/>
                <a:ea typeface="Palatino" pitchFamily="2" charset="77"/>
              </a:rPr>
              <a:t>, </a:t>
            </a:r>
            <a:r>
              <a:rPr lang="en-US" sz="1400" dirty="0">
                <a:solidFill>
                  <a:srgbClr val="00B0F0"/>
                </a:solidFill>
                <a:latin typeface="Palatino" pitchFamily="2" charset="77"/>
                <a:ea typeface="Palatino" pitchFamily="2" charset="77"/>
              </a:rPr>
              <a:t>Mr. Ahern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he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he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his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Mr. Ahern’s </a:t>
            </a:r>
            <a:r>
              <a:rPr lang="en-US" sz="1400" dirty="0">
                <a:solidFill>
                  <a:schemeClr val="tx1"/>
                </a:solidFill>
                <a:latin typeface="Palatino" pitchFamily="2" charset="77"/>
                <a:ea typeface="Palatino" pitchFamily="2" charset="77"/>
              </a:rPr>
              <a:t>&lt;MENT&gt;</a:t>
            </a:r>
          </a:p>
          <a:p>
            <a:endParaRPr lang="en-US" sz="1400" dirty="0">
              <a:solidFill>
                <a:schemeClr val="tx2">
                  <a:lumMod val="75000"/>
                </a:schemeClr>
              </a:solidFill>
              <a:latin typeface="Palatino" pitchFamily="2" charset="77"/>
              <a:ea typeface="Palatino" pitchFamily="2" charset="77"/>
            </a:endParaRPr>
          </a:p>
          <a:p>
            <a:r>
              <a:rPr lang="en-US" sz="1400" dirty="0">
                <a:solidFill>
                  <a:srgbClr val="FF0000"/>
                </a:solidFill>
                <a:latin typeface="Palatino" pitchFamily="2" charset="77"/>
                <a:ea typeface="Palatino" pitchFamily="2" charset="77"/>
              </a:rPr>
              <a:t>Ireland </a:t>
            </a:r>
            <a:r>
              <a:rPr lang="en-US" sz="1400" dirty="0">
                <a:solidFill>
                  <a:schemeClr val="tx1"/>
                </a:solidFill>
                <a:latin typeface="Palatino" pitchFamily="2" charset="77"/>
                <a:ea typeface="Palatino" pitchFamily="2" charset="77"/>
              </a:rPr>
              <a:t>&lt;MENT&gt;</a:t>
            </a:r>
            <a:r>
              <a:rPr lang="en-US" sz="1400" dirty="0">
                <a:solidFill>
                  <a:srgbClr val="FF0000"/>
                </a:solidFill>
                <a:latin typeface="Palatino" pitchFamily="2" charset="77"/>
                <a:ea typeface="Palatino" pitchFamily="2" charset="77"/>
              </a:rPr>
              <a:t>, Northern Ireland </a:t>
            </a:r>
            <a:r>
              <a:rPr lang="en-US" sz="1400" dirty="0">
                <a:solidFill>
                  <a:schemeClr val="tx1"/>
                </a:solidFill>
                <a:latin typeface="Palatino" pitchFamily="2" charset="77"/>
                <a:ea typeface="Palatino" pitchFamily="2" charset="77"/>
              </a:rPr>
              <a:t>&lt;MENT&gt;</a:t>
            </a:r>
          </a:p>
          <a:p>
            <a:r>
              <a:rPr lang="en-US" sz="1400" dirty="0">
                <a:solidFill>
                  <a:srgbClr val="FF0000"/>
                </a:solidFill>
                <a:latin typeface="Palatino" pitchFamily="2" charset="77"/>
                <a:ea typeface="Palatino" pitchFamily="2" charset="77"/>
              </a:rPr>
              <a:t>, Northern Ireland’s </a:t>
            </a:r>
            <a:r>
              <a:rPr lang="en-US" sz="1400" dirty="0">
                <a:solidFill>
                  <a:schemeClr val="tx1"/>
                </a:solidFill>
                <a:latin typeface="Palatino" pitchFamily="2" charset="77"/>
                <a:ea typeface="Palatino" pitchFamily="2" charset="77"/>
              </a:rPr>
              <a:t>&lt;MENT&gt;</a:t>
            </a:r>
          </a:p>
        </p:txBody>
      </p:sp>
      <p:sp>
        <p:nvSpPr>
          <p:cNvPr id="10" name="Rounded Rectangle 9">
            <a:extLst>
              <a:ext uri="{FF2B5EF4-FFF2-40B4-BE49-F238E27FC236}">
                <a16:creationId xmlns:a16="http://schemas.microsoft.com/office/drawing/2014/main" xmlns="" id="{5190A3C3-BD4D-7145-B1C3-40C7EE445EAF}"/>
              </a:ext>
            </a:extLst>
          </p:cNvPr>
          <p:cNvSpPr/>
          <p:nvPr/>
        </p:nvSpPr>
        <p:spPr>
          <a:xfrm>
            <a:off x="1588467" y="3859817"/>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Entity Mention Cluster</a:t>
            </a:r>
          </a:p>
        </p:txBody>
      </p:sp>
      <p:sp>
        <p:nvSpPr>
          <p:cNvPr id="11" name="Rectangle 10">
            <a:extLst>
              <a:ext uri="{FF2B5EF4-FFF2-40B4-BE49-F238E27FC236}">
                <a16:creationId xmlns:a16="http://schemas.microsoft.com/office/drawing/2014/main" xmlns="" id="{75E36F35-BBDE-8843-B470-6D5F8AED78B9}"/>
              </a:ext>
            </a:extLst>
          </p:cNvPr>
          <p:cNvSpPr/>
          <p:nvPr/>
        </p:nvSpPr>
        <p:spPr>
          <a:xfrm>
            <a:off x="875879" y="4262792"/>
            <a:ext cx="3969099" cy="721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C7022C93-F8D4-AD4A-9880-4F0133C099E3}"/>
              </a:ext>
            </a:extLst>
          </p:cNvPr>
          <p:cNvSpPr/>
          <p:nvPr/>
        </p:nvSpPr>
        <p:spPr>
          <a:xfrm>
            <a:off x="876258" y="5109355"/>
            <a:ext cx="3969099" cy="5535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Manual Operation 12">
            <a:extLst>
              <a:ext uri="{FF2B5EF4-FFF2-40B4-BE49-F238E27FC236}">
                <a16:creationId xmlns:a16="http://schemas.microsoft.com/office/drawing/2014/main" xmlns="" id="{704F4D10-4B18-9147-972C-E4F513D0DDED}"/>
              </a:ext>
            </a:extLst>
          </p:cNvPr>
          <p:cNvSpPr/>
          <p:nvPr/>
        </p:nvSpPr>
        <p:spPr>
          <a:xfrm rot="16200000">
            <a:off x="5660292" y="4370718"/>
            <a:ext cx="1657978" cy="764232"/>
          </a:xfrm>
          <a:prstGeom prst="flowChartManualOpe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anual Operation 13">
            <a:extLst>
              <a:ext uri="{FF2B5EF4-FFF2-40B4-BE49-F238E27FC236}">
                <a16:creationId xmlns:a16="http://schemas.microsoft.com/office/drawing/2014/main" xmlns="" id="{1876C448-B86E-224F-A653-16314D0B24A6}"/>
              </a:ext>
            </a:extLst>
          </p:cNvPr>
          <p:cNvSpPr/>
          <p:nvPr/>
        </p:nvSpPr>
        <p:spPr>
          <a:xfrm rot="16200000">
            <a:off x="5761053" y="4503280"/>
            <a:ext cx="1657978" cy="764232"/>
          </a:xfrm>
          <a:prstGeom prst="flowChartManualOpe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anual Operation 14">
            <a:extLst>
              <a:ext uri="{FF2B5EF4-FFF2-40B4-BE49-F238E27FC236}">
                <a16:creationId xmlns:a16="http://schemas.microsoft.com/office/drawing/2014/main" xmlns="" id="{FB2AEB2F-976B-2940-B98D-031FFC41A1ED}"/>
              </a:ext>
            </a:extLst>
          </p:cNvPr>
          <p:cNvSpPr/>
          <p:nvPr/>
        </p:nvSpPr>
        <p:spPr>
          <a:xfrm rot="16200000">
            <a:off x="5861814" y="4650936"/>
            <a:ext cx="1657978" cy="764232"/>
          </a:xfrm>
          <a:prstGeom prst="flowChartManualOpe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a:latin typeface="Palatino" pitchFamily="2" charset="77"/>
                <a:ea typeface="Palatino" pitchFamily="2" charset="77"/>
              </a:rPr>
              <a:t>CONV</a:t>
            </a:r>
            <a:endParaRPr lang="en-US" dirty="0">
              <a:latin typeface="Palatino" pitchFamily="2" charset="77"/>
              <a:ea typeface="Palatino" pitchFamily="2" charset="77"/>
            </a:endParaRPr>
          </a:p>
        </p:txBody>
      </p:sp>
      <p:sp>
        <p:nvSpPr>
          <p:cNvPr id="16" name="Rectangle 15">
            <a:extLst>
              <a:ext uri="{FF2B5EF4-FFF2-40B4-BE49-F238E27FC236}">
                <a16:creationId xmlns:a16="http://schemas.microsoft.com/office/drawing/2014/main" xmlns="" id="{C7E11DCF-B61D-3A44-9B11-B9D8DF272DFE}"/>
              </a:ext>
            </a:extLst>
          </p:cNvPr>
          <p:cNvSpPr/>
          <p:nvPr/>
        </p:nvSpPr>
        <p:spPr>
          <a:xfrm>
            <a:off x="8162233" y="4435907"/>
            <a:ext cx="1276140" cy="31597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r>
              <a:rPr lang="en-US" baseline="-25000" dirty="0"/>
              <a:t>1</a:t>
            </a:r>
            <a:endParaRPr lang="en-US" dirty="0"/>
          </a:p>
        </p:txBody>
      </p:sp>
      <p:sp>
        <p:nvSpPr>
          <p:cNvPr id="17" name="Rectangle 16">
            <a:extLst>
              <a:ext uri="{FF2B5EF4-FFF2-40B4-BE49-F238E27FC236}">
                <a16:creationId xmlns:a16="http://schemas.microsoft.com/office/drawing/2014/main" xmlns="" id="{AE2CD026-86AC-3D40-A1D6-56FFC0CBFBD6}"/>
              </a:ext>
            </a:extLst>
          </p:cNvPr>
          <p:cNvSpPr/>
          <p:nvPr/>
        </p:nvSpPr>
        <p:spPr>
          <a:xfrm>
            <a:off x="8162233" y="4874966"/>
            <a:ext cx="1276140" cy="31597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r>
              <a:rPr lang="en-US" baseline="-25000" dirty="0"/>
              <a:t>2</a:t>
            </a:r>
            <a:endParaRPr lang="en-US" dirty="0"/>
          </a:p>
        </p:txBody>
      </p:sp>
      <p:cxnSp>
        <p:nvCxnSpPr>
          <p:cNvPr id="18" name="Straight Arrow Connector 17">
            <a:extLst>
              <a:ext uri="{FF2B5EF4-FFF2-40B4-BE49-F238E27FC236}">
                <a16:creationId xmlns:a16="http://schemas.microsoft.com/office/drawing/2014/main" xmlns="" id="{04E41737-FF4A-8D47-8ADE-7EFBD1BFB015}"/>
              </a:ext>
            </a:extLst>
          </p:cNvPr>
          <p:cNvCxnSpPr/>
          <p:nvPr/>
        </p:nvCxnSpPr>
        <p:spPr>
          <a:xfrm flipV="1">
            <a:off x="7369587" y="4593087"/>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A0964108-4143-2C44-A452-95C3D16518DA}"/>
              </a:ext>
            </a:extLst>
          </p:cNvPr>
          <p:cNvCxnSpPr/>
          <p:nvPr/>
        </p:nvCxnSpPr>
        <p:spPr>
          <a:xfrm flipV="1">
            <a:off x="7388332" y="5051596"/>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49150753-D238-2747-9634-823592861FE9}"/>
              </a:ext>
            </a:extLst>
          </p:cNvPr>
          <p:cNvCxnSpPr/>
          <p:nvPr/>
        </p:nvCxnSpPr>
        <p:spPr>
          <a:xfrm flipV="1">
            <a:off x="5222339" y="4593087"/>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1C8FEA61-A052-D448-B1DC-33A6238F9532}"/>
              </a:ext>
            </a:extLst>
          </p:cNvPr>
          <p:cNvCxnSpPr/>
          <p:nvPr/>
        </p:nvCxnSpPr>
        <p:spPr>
          <a:xfrm flipV="1">
            <a:off x="5241084" y="5051596"/>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2649FFAF-3C69-8F4E-AA80-7BBF62ECFA48}"/>
              </a:ext>
            </a:extLst>
          </p:cNvPr>
          <p:cNvSpPr txBox="1"/>
          <p:nvPr/>
        </p:nvSpPr>
        <p:spPr>
          <a:xfrm>
            <a:off x="2974691" y="233272"/>
            <a:ext cx="6242617"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Entity Encoder</a:t>
            </a:r>
          </a:p>
        </p:txBody>
      </p:sp>
      <p:sp>
        <p:nvSpPr>
          <p:cNvPr id="24" name="TextBox 23">
            <a:extLst>
              <a:ext uri="{FF2B5EF4-FFF2-40B4-BE49-F238E27FC236}">
                <a16:creationId xmlns:a16="http://schemas.microsoft.com/office/drawing/2014/main" xmlns="" id="{C2D40F11-A752-F34D-A620-116E8983B0CB}"/>
              </a:ext>
            </a:extLst>
          </p:cNvPr>
          <p:cNvSpPr txBox="1"/>
          <p:nvPr/>
        </p:nvSpPr>
        <p:spPr>
          <a:xfrm>
            <a:off x="5241084" y="1335169"/>
            <a:ext cx="6759711" cy="830997"/>
          </a:xfrm>
          <a:prstGeom prst="rect">
            <a:avLst/>
          </a:prstGeom>
          <a:noFill/>
        </p:spPr>
        <p:txBody>
          <a:bodyPr wrap="square" rtlCol="0">
            <a:spAutoFit/>
          </a:bodyPr>
          <a:lstStyle/>
          <a:p>
            <a:pPr marL="342900" indent="-342900">
              <a:buFont typeface="Wingdings" pitchFamily="2" charset="2"/>
              <a:buChar char="Ø"/>
            </a:pPr>
            <a:r>
              <a:rPr lang="en-US" sz="2400" dirty="0">
                <a:solidFill>
                  <a:schemeClr val="accent2">
                    <a:lumMod val="75000"/>
                  </a:schemeClr>
                </a:solidFill>
                <a:latin typeface="Palatino" pitchFamily="2" charset="77"/>
                <a:ea typeface="Palatino" pitchFamily="2" charset="77"/>
              </a:rPr>
              <a:t>Get entity representations by encoding each cluster via a </a:t>
            </a:r>
            <a:r>
              <a:rPr lang="en-US" sz="2400" b="1" dirty="0">
                <a:solidFill>
                  <a:schemeClr val="accent2">
                    <a:lumMod val="75000"/>
                  </a:schemeClr>
                </a:solidFill>
                <a:latin typeface="Palatino" pitchFamily="2" charset="77"/>
                <a:ea typeface="Palatino" pitchFamily="2" charset="77"/>
              </a:rPr>
              <a:t>temporal convolutional mo</a:t>
            </a:r>
            <a:r>
              <a:rPr lang="en-US" sz="2400" dirty="0">
                <a:solidFill>
                  <a:schemeClr val="accent2">
                    <a:lumMod val="75000"/>
                  </a:schemeClr>
                </a:solidFill>
                <a:latin typeface="Palatino" pitchFamily="2" charset="77"/>
                <a:ea typeface="Palatino" pitchFamily="2" charset="77"/>
              </a:rPr>
              <a:t>del</a:t>
            </a:r>
            <a:endParaRPr lang="en-US" sz="2800" b="1" dirty="0">
              <a:solidFill>
                <a:schemeClr val="accent2">
                  <a:lumMod val="75000"/>
                </a:schemeClr>
              </a:solidFill>
              <a:latin typeface="Palatino" pitchFamily="2" charset="77"/>
              <a:ea typeface="Palatino" pitchFamily="2" charset="77"/>
            </a:endParaRPr>
          </a:p>
        </p:txBody>
      </p:sp>
    </p:spTree>
    <p:extLst>
      <p:ext uri="{BB962C8B-B14F-4D97-AF65-F5344CB8AC3E}">
        <p14:creationId xmlns:p14="http://schemas.microsoft.com/office/powerpoint/2010/main" val="213127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E39CA9A-AD7B-D841-A6C9-1C0C4B02E415}"/>
              </a:ext>
            </a:extLst>
          </p:cNvPr>
          <p:cNvSpPr txBox="1"/>
          <p:nvPr/>
        </p:nvSpPr>
        <p:spPr>
          <a:xfrm>
            <a:off x="2974691" y="213175"/>
            <a:ext cx="6242617"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Input Sentence Encoder</a:t>
            </a:r>
          </a:p>
        </p:txBody>
      </p:sp>
      <p:sp>
        <p:nvSpPr>
          <p:cNvPr id="4" name="Rectangle 3">
            <a:extLst>
              <a:ext uri="{FF2B5EF4-FFF2-40B4-BE49-F238E27FC236}">
                <a16:creationId xmlns:a16="http://schemas.microsoft.com/office/drawing/2014/main" xmlns="" id="{A92849A7-3C82-494B-9814-2DAE50C09FC5}"/>
              </a:ext>
            </a:extLst>
          </p:cNvPr>
          <p:cNvSpPr/>
          <p:nvPr/>
        </p:nvSpPr>
        <p:spPr>
          <a:xfrm>
            <a:off x="7836155" y="978822"/>
            <a:ext cx="1810263" cy="1988785"/>
          </a:xfrm>
          <a:prstGeom prst="rect">
            <a:avLst/>
          </a:prstGeom>
          <a:noFill/>
          <a:ln w="158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lded Corner 4">
            <a:extLst>
              <a:ext uri="{FF2B5EF4-FFF2-40B4-BE49-F238E27FC236}">
                <a16:creationId xmlns:a16="http://schemas.microsoft.com/office/drawing/2014/main" xmlns="" id="{B6C43690-1A16-0745-9CEC-D7C144336BED}"/>
              </a:ext>
            </a:extLst>
          </p:cNvPr>
          <p:cNvSpPr/>
          <p:nvPr/>
        </p:nvSpPr>
        <p:spPr>
          <a:xfrm>
            <a:off x="758079" y="978823"/>
            <a:ext cx="4213784" cy="2226601"/>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rgbClr val="00B0F0"/>
                </a:solidFill>
                <a:latin typeface="Palatino" pitchFamily="2" charset="77"/>
                <a:ea typeface="Palatino" pitchFamily="2" charset="77"/>
              </a:rPr>
              <a:t>   </a:t>
            </a:r>
          </a:p>
          <a:p>
            <a:pPr algn="just"/>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   </a:t>
            </a:r>
          </a:p>
          <a:p>
            <a:pPr algn="just"/>
            <a:r>
              <a:rPr lang="en-US" sz="1400" dirty="0">
                <a:solidFill>
                  <a:srgbClr val="00B0F0"/>
                </a:solidFill>
                <a:latin typeface="Palatino" pitchFamily="2" charset="77"/>
                <a:ea typeface="Palatino" pitchFamily="2" charset="77"/>
              </a:rPr>
              <a:t>   Prime Minister Bertie Ahern </a:t>
            </a:r>
            <a:r>
              <a:rPr lang="en-US" sz="1400" dirty="0">
                <a:solidFill>
                  <a:schemeClr val="tx2">
                    <a:lumMod val="75000"/>
                  </a:schemeClr>
                </a:solidFill>
                <a:latin typeface="Palatino" pitchFamily="2" charset="77"/>
                <a:ea typeface="Palatino" pitchFamily="2" charset="77"/>
              </a:rPr>
              <a:t>of </a:t>
            </a:r>
            <a:r>
              <a:rPr lang="en-US" sz="1400" dirty="0">
                <a:solidFill>
                  <a:srgbClr val="FF0000"/>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a:t>
            </a:r>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  </a:t>
            </a:r>
          </a:p>
          <a:p>
            <a:pPr algn="just"/>
            <a:r>
              <a:rPr lang="en-US" sz="1400" dirty="0">
                <a:solidFill>
                  <a:srgbClr val="00B0F0"/>
                </a:solidFill>
                <a:latin typeface="Palatino" pitchFamily="2" charset="77"/>
                <a:ea typeface="Palatino" pitchFamily="2" charset="77"/>
              </a:rPr>
              <a:t>   Mr. Ahern </a:t>
            </a:r>
            <a:r>
              <a:rPr lang="en-US" sz="1400" dirty="0">
                <a:solidFill>
                  <a:schemeClr val="tx2">
                    <a:lumMod val="75000"/>
                  </a:schemeClr>
                </a:solidFill>
                <a:latin typeface="Palatino" pitchFamily="2" charset="77"/>
                <a:ea typeface="Palatino" pitchFamily="2" charset="77"/>
              </a:rPr>
              <a:t>and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centrist party…..</a:t>
            </a:r>
            <a:r>
              <a:rPr lang="en-US" sz="1400" dirty="0">
                <a:solidFill>
                  <a:srgbClr val="00B0F0"/>
                </a:solidFill>
                <a:latin typeface="Palatino" pitchFamily="2" charset="77"/>
                <a:ea typeface="Palatino" pitchFamily="2" charset="77"/>
              </a:rPr>
              <a:t>   </a:t>
            </a:r>
          </a:p>
          <a:p>
            <a:pPr algn="just"/>
            <a:endParaRPr lang="en-US" sz="1400" dirty="0">
              <a:solidFill>
                <a:srgbClr val="00B0F0"/>
              </a:solidFill>
              <a:latin typeface="Palatino" pitchFamily="2" charset="77"/>
              <a:ea typeface="Palatino" pitchFamily="2" charset="77"/>
            </a:endParaRPr>
          </a:p>
          <a:p>
            <a:pPr algn="just"/>
            <a:r>
              <a:rPr lang="en-US" sz="1400" dirty="0">
                <a:solidFill>
                  <a:schemeClr val="tx2">
                    <a:lumMod val="75000"/>
                  </a:schemeClr>
                </a:solidFill>
                <a:latin typeface="Palatino" pitchFamily="2" charset="77"/>
                <a:ea typeface="Palatino" pitchFamily="2" charset="77"/>
              </a:rPr>
              <a:t>   On Sunday,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said </a:t>
            </a:r>
            <a:r>
              <a:rPr lang="en-US" sz="1400" dirty="0">
                <a:solidFill>
                  <a:srgbClr val="00B0F0"/>
                </a:solidFill>
                <a:latin typeface="Palatino" pitchFamily="2" charset="77"/>
                <a:ea typeface="Palatino" pitchFamily="2" charset="77"/>
              </a:rPr>
              <a:t>he</a:t>
            </a:r>
            <a:r>
              <a:rPr lang="en-US" sz="1400" dirty="0">
                <a:solidFill>
                  <a:schemeClr val="tx1"/>
                </a:solidFill>
                <a:latin typeface="Palatino" pitchFamily="2" charset="77"/>
                <a:ea typeface="Palatino" pitchFamily="2" charset="77"/>
              </a:rPr>
              <a:t>……</a:t>
            </a:r>
          </a:p>
          <a:p>
            <a:pPr algn="just"/>
            <a:endParaRPr lang="en-US" sz="1400" dirty="0">
              <a:solidFill>
                <a:schemeClr val="tx2">
                  <a:lumMod val="75000"/>
                </a:schemeClr>
              </a:solidFill>
              <a:latin typeface="Palatino" pitchFamily="2" charset="77"/>
              <a:ea typeface="Palatino" pitchFamily="2" charset="77"/>
            </a:endParaRPr>
          </a:p>
          <a:p>
            <a:pPr algn="just"/>
            <a:r>
              <a:rPr lang="en-US" sz="1400" dirty="0">
                <a:solidFill>
                  <a:schemeClr val="tx2">
                    <a:lumMod val="75000"/>
                  </a:schemeClr>
                </a:solidFill>
                <a:latin typeface="Palatino" pitchFamily="2" charset="77"/>
                <a:ea typeface="Palatino" pitchFamily="2" charset="77"/>
              </a:rPr>
              <a:t>   Political analysts said they….</a:t>
            </a:r>
          </a:p>
        </p:txBody>
      </p:sp>
      <p:sp>
        <p:nvSpPr>
          <p:cNvPr id="6" name="Rounded Rectangle 5">
            <a:extLst>
              <a:ext uri="{FF2B5EF4-FFF2-40B4-BE49-F238E27FC236}">
                <a16:creationId xmlns:a16="http://schemas.microsoft.com/office/drawing/2014/main" xmlns="" id="{BDAC08CF-A7C9-2A4E-9F49-B3D4BDD70313}"/>
              </a:ext>
            </a:extLst>
          </p:cNvPr>
          <p:cNvSpPr/>
          <p:nvPr/>
        </p:nvSpPr>
        <p:spPr>
          <a:xfrm>
            <a:off x="1717395" y="831652"/>
            <a:ext cx="2218765" cy="29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Input Article</a:t>
            </a:r>
          </a:p>
        </p:txBody>
      </p:sp>
      <p:sp>
        <p:nvSpPr>
          <p:cNvPr id="7" name="Rectangle 6">
            <a:extLst>
              <a:ext uri="{FF2B5EF4-FFF2-40B4-BE49-F238E27FC236}">
                <a16:creationId xmlns:a16="http://schemas.microsoft.com/office/drawing/2014/main" xmlns="" id="{F6DDD7E7-8B70-B94B-9F75-44DB3D965E90}"/>
              </a:ext>
            </a:extLst>
          </p:cNvPr>
          <p:cNvSpPr/>
          <p:nvPr/>
        </p:nvSpPr>
        <p:spPr>
          <a:xfrm>
            <a:off x="875881" y="1312146"/>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88364208-9304-424F-9F23-8D092D94B117}"/>
              </a:ext>
            </a:extLst>
          </p:cNvPr>
          <p:cNvSpPr/>
          <p:nvPr/>
        </p:nvSpPr>
        <p:spPr>
          <a:xfrm>
            <a:off x="875880" y="1744782"/>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DCA05E73-7E60-F744-AC13-AC1C77F0B5A5}"/>
              </a:ext>
            </a:extLst>
          </p:cNvPr>
          <p:cNvSpPr/>
          <p:nvPr/>
        </p:nvSpPr>
        <p:spPr>
          <a:xfrm>
            <a:off x="875880" y="2177418"/>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B497FAFB-9888-3744-A92E-35B51BBB2E7D}"/>
              </a:ext>
            </a:extLst>
          </p:cNvPr>
          <p:cNvSpPr/>
          <p:nvPr/>
        </p:nvSpPr>
        <p:spPr>
          <a:xfrm>
            <a:off x="875880" y="2610054"/>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Manual Operation 10">
            <a:extLst>
              <a:ext uri="{FF2B5EF4-FFF2-40B4-BE49-F238E27FC236}">
                <a16:creationId xmlns:a16="http://schemas.microsoft.com/office/drawing/2014/main" xmlns="" id="{A01833AF-701B-2547-9D8F-8A01032ADC3D}"/>
              </a:ext>
            </a:extLst>
          </p:cNvPr>
          <p:cNvSpPr/>
          <p:nvPr/>
        </p:nvSpPr>
        <p:spPr>
          <a:xfrm rot="16200000">
            <a:off x="5559808" y="1476284"/>
            <a:ext cx="1657978" cy="764232"/>
          </a:xfrm>
          <a:prstGeom prst="flowChartManualOperation">
            <a:avLst/>
          </a:prstGeom>
          <a:solidFill>
            <a:srgbClr val="FF8A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anual Operation 11">
            <a:extLst>
              <a:ext uri="{FF2B5EF4-FFF2-40B4-BE49-F238E27FC236}">
                <a16:creationId xmlns:a16="http://schemas.microsoft.com/office/drawing/2014/main" xmlns="" id="{0A05151F-34F6-B546-B750-67E7D9BBB339}"/>
              </a:ext>
            </a:extLst>
          </p:cNvPr>
          <p:cNvSpPr/>
          <p:nvPr/>
        </p:nvSpPr>
        <p:spPr>
          <a:xfrm rot="16200000">
            <a:off x="5660569" y="1608846"/>
            <a:ext cx="1657978" cy="764232"/>
          </a:xfrm>
          <a:prstGeom prst="flowChartManualOperation">
            <a:avLst/>
          </a:prstGeom>
          <a:solidFill>
            <a:srgbClr val="FF8A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anual Operation 12">
            <a:extLst>
              <a:ext uri="{FF2B5EF4-FFF2-40B4-BE49-F238E27FC236}">
                <a16:creationId xmlns:a16="http://schemas.microsoft.com/office/drawing/2014/main" xmlns="" id="{07C8F9A6-3958-F748-B148-6C0CED13082F}"/>
              </a:ext>
            </a:extLst>
          </p:cNvPr>
          <p:cNvSpPr/>
          <p:nvPr/>
        </p:nvSpPr>
        <p:spPr>
          <a:xfrm rot="16200000">
            <a:off x="5761330" y="1756502"/>
            <a:ext cx="1657978" cy="764232"/>
          </a:xfrm>
          <a:prstGeom prst="flowChartManualOperation">
            <a:avLst/>
          </a:prstGeom>
          <a:solidFill>
            <a:srgbClr val="FF8AD8"/>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a:latin typeface="Palatino" pitchFamily="2" charset="77"/>
                <a:ea typeface="Palatino" pitchFamily="2" charset="77"/>
              </a:rPr>
              <a:t>CONV</a:t>
            </a:r>
            <a:endParaRPr lang="en-US" dirty="0">
              <a:latin typeface="Palatino" pitchFamily="2" charset="77"/>
              <a:ea typeface="Palatino" pitchFamily="2" charset="77"/>
            </a:endParaRPr>
          </a:p>
        </p:txBody>
      </p:sp>
      <p:sp>
        <p:nvSpPr>
          <p:cNvPr id="14" name="Rectangle 13">
            <a:extLst>
              <a:ext uri="{FF2B5EF4-FFF2-40B4-BE49-F238E27FC236}">
                <a16:creationId xmlns:a16="http://schemas.microsoft.com/office/drawing/2014/main" xmlns="" id="{4CD2A1BA-CDE8-C247-9004-87A9DE10C98B}"/>
              </a:ext>
            </a:extLst>
          </p:cNvPr>
          <p:cNvSpPr/>
          <p:nvPr/>
        </p:nvSpPr>
        <p:spPr>
          <a:xfrm>
            <a:off x="8225491" y="1162104"/>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1</a:t>
            </a:r>
            <a:endParaRPr lang="en-US" dirty="0"/>
          </a:p>
        </p:txBody>
      </p:sp>
      <p:sp>
        <p:nvSpPr>
          <p:cNvPr id="15" name="Rectangle 14">
            <a:extLst>
              <a:ext uri="{FF2B5EF4-FFF2-40B4-BE49-F238E27FC236}">
                <a16:creationId xmlns:a16="http://schemas.microsoft.com/office/drawing/2014/main" xmlns="" id="{CF3EC59C-6F51-3A4B-BF8D-0220A4C6F4B5}"/>
              </a:ext>
            </a:extLst>
          </p:cNvPr>
          <p:cNvSpPr/>
          <p:nvPr/>
        </p:nvSpPr>
        <p:spPr>
          <a:xfrm>
            <a:off x="8225491" y="1601858"/>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2</a:t>
            </a:r>
            <a:endParaRPr lang="en-US" dirty="0"/>
          </a:p>
        </p:txBody>
      </p:sp>
      <p:sp>
        <p:nvSpPr>
          <p:cNvPr id="16" name="Rectangle 15">
            <a:extLst>
              <a:ext uri="{FF2B5EF4-FFF2-40B4-BE49-F238E27FC236}">
                <a16:creationId xmlns:a16="http://schemas.microsoft.com/office/drawing/2014/main" xmlns="" id="{369F28D3-E12A-2E44-9B9A-738B83176612}"/>
              </a:ext>
            </a:extLst>
          </p:cNvPr>
          <p:cNvSpPr/>
          <p:nvPr/>
        </p:nvSpPr>
        <p:spPr>
          <a:xfrm>
            <a:off x="8225491" y="2040917"/>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3</a:t>
            </a:r>
            <a:endParaRPr lang="en-US" dirty="0"/>
          </a:p>
        </p:txBody>
      </p:sp>
      <p:sp>
        <p:nvSpPr>
          <p:cNvPr id="17" name="Rectangle 16">
            <a:extLst>
              <a:ext uri="{FF2B5EF4-FFF2-40B4-BE49-F238E27FC236}">
                <a16:creationId xmlns:a16="http://schemas.microsoft.com/office/drawing/2014/main" xmlns="" id="{FD4BAD2E-133C-3546-B890-98B20C16B381}"/>
              </a:ext>
            </a:extLst>
          </p:cNvPr>
          <p:cNvSpPr/>
          <p:nvPr/>
        </p:nvSpPr>
        <p:spPr>
          <a:xfrm>
            <a:off x="8238509" y="2481366"/>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4</a:t>
            </a:r>
            <a:endParaRPr lang="en-US" dirty="0"/>
          </a:p>
        </p:txBody>
      </p:sp>
      <p:sp>
        <p:nvSpPr>
          <p:cNvPr id="18" name="TextBox 17">
            <a:extLst>
              <a:ext uri="{FF2B5EF4-FFF2-40B4-BE49-F238E27FC236}">
                <a16:creationId xmlns:a16="http://schemas.microsoft.com/office/drawing/2014/main" xmlns="" id="{84EBD316-871E-614E-8E7D-23E9E0879529}"/>
              </a:ext>
            </a:extLst>
          </p:cNvPr>
          <p:cNvSpPr txBox="1"/>
          <p:nvPr/>
        </p:nvSpPr>
        <p:spPr>
          <a:xfrm rot="5400000">
            <a:off x="7360920" y="1806296"/>
            <a:ext cx="1185705" cy="369332"/>
          </a:xfrm>
          <a:prstGeom prst="rect">
            <a:avLst/>
          </a:prstGeom>
          <a:noFill/>
        </p:spPr>
        <p:txBody>
          <a:bodyPr wrap="square" rtlCol="0">
            <a:spAutoFit/>
          </a:bodyPr>
          <a:lstStyle/>
          <a:p>
            <a:r>
              <a:rPr lang="en-US" dirty="0">
                <a:latin typeface="Palatino" pitchFamily="2" charset="77"/>
                <a:ea typeface="Palatino" pitchFamily="2" charset="77"/>
              </a:rPr>
              <a:t>bi-LSTM</a:t>
            </a:r>
          </a:p>
        </p:txBody>
      </p:sp>
      <p:grpSp>
        <p:nvGrpSpPr>
          <p:cNvPr id="19" name="Group 18">
            <a:extLst>
              <a:ext uri="{FF2B5EF4-FFF2-40B4-BE49-F238E27FC236}">
                <a16:creationId xmlns:a16="http://schemas.microsoft.com/office/drawing/2014/main" xmlns="" id="{E25439B3-F900-074C-A1AA-083CA34E32F8}"/>
              </a:ext>
            </a:extLst>
          </p:cNvPr>
          <p:cNvGrpSpPr/>
          <p:nvPr/>
        </p:nvGrpSpPr>
        <p:grpSpPr>
          <a:xfrm>
            <a:off x="7111465" y="1320089"/>
            <a:ext cx="460872" cy="1367300"/>
            <a:chOff x="7111465" y="1320089"/>
            <a:chExt cx="460872" cy="1367300"/>
          </a:xfrm>
        </p:grpSpPr>
        <p:cxnSp>
          <p:nvCxnSpPr>
            <p:cNvPr id="20" name="Straight Arrow Connector 19">
              <a:extLst>
                <a:ext uri="{FF2B5EF4-FFF2-40B4-BE49-F238E27FC236}">
                  <a16:creationId xmlns:a16="http://schemas.microsoft.com/office/drawing/2014/main" xmlns="" id="{DF75B2F4-892B-2945-9ED4-90D330085D37}"/>
                </a:ext>
              </a:extLst>
            </p:cNvPr>
            <p:cNvCxnSpPr/>
            <p:nvPr/>
          </p:nvCxnSpPr>
          <p:spPr>
            <a:xfrm flipV="1">
              <a:off x="7121787" y="132008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922C4801-EB75-B242-8ECF-FD21A02BD8F8}"/>
                </a:ext>
              </a:extLst>
            </p:cNvPr>
            <p:cNvCxnSpPr/>
            <p:nvPr/>
          </p:nvCxnSpPr>
          <p:spPr>
            <a:xfrm flipV="1">
              <a:off x="7111465" y="178045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7CB5ED03-E4B2-4C48-B9F1-076F4FB6EEDB}"/>
                </a:ext>
              </a:extLst>
            </p:cNvPr>
            <p:cNvCxnSpPr/>
            <p:nvPr/>
          </p:nvCxnSpPr>
          <p:spPr>
            <a:xfrm flipV="1">
              <a:off x="7111465" y="221842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6042FB74-E590-214B-80AD-C9079B732505}"/>
                </a:ext>
              </a:extLst>
            </p:cNvPr>
            <p:cNvCxnSpPr/>
            <p:nvPr/>
          </p:nvCxnSpPr>
          <p:spPr>
            <a:xfrm flipV="1">
              <a:off x="7130210" y="267692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a:extLst>
              <a:ext uri="{FF2B5EF4-FFF2-40B4-BE49-F238E27FC236}">
                <a16:creationId xmlns:a16="http://schemas.microsoft.com/office/drawing/2014/main" xmlns="" id="{BD31DC9D-9100-EA4B-B4AC-6065BFF9DF8C}"/>
              </a:ext>
            </a:extLst>
          </p:cNvPr>
          <p:cNvCxnSpPr/>
          <p:nvPr/>
        </p:nvCxnSpPr>
        <p:spPr>
          <a:xfrm flipV="1">
            <a:off x="5154833" y="133054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3CC6D242-5986-0340-BB14-517C91DFEA78}"/>
              </a:ext>
            </a:extLst>
          </p:cNvPr>
          <p:cNvCxnSpPr/>
          <p:nvPr/>
        </p:nvCxnSpPr>
        <p:spPr>
          <a:xfrm flipV="1">
            <a:off x="5144511" y="179091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A0B5295D-3D1D-ED4A-A87C-E1C1885C9E85}"/>
              </a:ext>
            </a:extLst>
          </p:cNvPr>
          <p:cNvCxnSpPr/>
          <p:nvPr/>
        </p:nvCxnSpPr>
        <p:spPr>
          <a:xfrm flipV="1">
            <a:off x="5144511" y="222888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C7FB488E-3EF0-E744-A01A-F381E9D0EF4C}"/>
              </a:ext>
            </a:extLst>
          </p:cNvPr>
          <p:cNvCxnSpPr/>
          <p:nvPr/>
        </p:nvCxnSpPr>
        <p:spPr>
          <a:xfrm flipV="1">
            <a:off x="5163256" y="268738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C5495A5D-4C12-404A-8419-61B7BBB48572}"/>
              </a:ext>
            </a:extLst>
          </p:cNvPr>
          <p:cNvSpPr txBox="1"/>
          <p:nvPr/>
        </p:nvSpPr>
        <p:spPr>
          <a:xfrm>
            <a:off x="2317580" y="3940185"/>
            <a:ext cx="6759711" cy="1631216"/>
          </a:xfrm>
          <a:prstGeom prst="rect">
            <a:avLst/>
          </a:prstGeom>
          <a:noFill/>
        </p:spPr>
        <p:txBody>
          <a:bodyPr wrap="square" rtlCol="0">
            <a:spAutoFit/>
          </a:bodyPr>
          <a:lstStyle/>
          <a:p>
            <a:pPr marL="342900" indent="-342900">
              <a:buFont typeface="Wingdings" pitchFamily="2" charset="2"/>
              <a:buChar char="Ø"/>
            </a:pPr>
            <a:r>
              <a:rPr lang="en-US" sz="2000" dirty="0">
                <a:solidFill>
                  <a:schemeClr val="accent2">
                    <a:lumMod val="75000"/>
                  </a:schemeClr>
                </a:solidFill>
                <a:latin typeface="Palatino" pitchFamily="2" charset="77"/>
                <a:ea typeface="Palatino" pitchFamily="2" charset="77"/>
              </a:rPr>
              <a:t>Learn sentence representations by encoding words in a sentence with </a:t>
            </a:r>
            <a:r>
              <a:rPr lang="en-US" sz="2000" b="1" dirty="0">
                <a:solidFill>
                  <a:schemeClr val="accent2">
                    <a:lumMod val="75000"/>
                  </a:schemeClr>
                </a:solidFill>
                <a:latin typeface="Palatino" pitchFamily="2" charset="77"/>
                <a:ea typeface="Palatino" pitchFamily="2" charset="77"/>
              </a:rPr>
              <a:t>temporal convolutional model </a:t>
            </a:r>
          </a:p>
          <a:p>
            <a:pPr marL="342900" indent="-342900">
              <a:buFont typeface="Wingdings" pitchFamily="2" charset="2"/>
              <a:buChar char="Ø"/>
            </a:pPr>
            <a:endParaRPr lang="en-US" sz="2000" dirty="0">
              <a:solidFill>
                <a:schemeClr val="accent2">
                  <a:lumMod val="75000"/>
                </a:schemeClr>
              </a:solidFill>
              <a:latin typeface="Palatino" pitchFamily="2" charset="77"/>
              <a:ea typeface="Palatino" pitchFamily="2" charset="77"/>
            </a:endParaRPr>
          </a:p>
          <a:p>
            <a:pPr marL="342900" indent="-342900">
              <a:buFont typeface="Wingdings" pitchFamily="2" charset="2"/>
              <a:buChar char="Ø"/>
            </a:pPr>
            <a:r>
              <a:rPr lang="en-US" sz="2000" dirty="0">
                <a:solidFill>
                  <a:schemeClr val="accent2">
                    <a:lumMod val="75000"/>
                  </a:schemeClr>
                </a:solidFill>
                <a:latin typeface="Palatino" pitchFamily="2" charset="77"/>
                <a:ea typeface="Palatino" pitchFamily="2" charset="77"/>
              </a:rPr>
              <a:t>Use a</a:t>
            </a:r>
            <a:r>
              <a:rPr lang="en-US" sz="2000" b="1" dirty="0">
                <a:solidFill>
                  <a:schemeClr val="accent2">
                    <a:lumMod val="75000"/>
                  </a:schemeClr>
                </a:solidFill>
                <a:latin typeface="Palatino" pitchFamily="2" charset="77"/>
                <a:ea typeface="Palatino" pitchFamily="2" charset="77"/>
              </a:rPr>
              <a:t> bi-LSTM </a:t>
            </a:r>
            <a:r>
              <a:rPr lang="en-US" sz="2000" dirty="0">
                <a:solidFill>
                  <a:schemeClr val="accent2">
                    <a:lumMod val="75000"/>
                  </a:schemeClr>
                </a:solidFill>
                <a:latin typeface="Palatino" pitchFamily="2" charset="77"/>
                <a:ea typeface="Palatino" pitchFamily="2" charset="77"/>
              </a:rPr>
              <a:t>to aggregate sentences into a sequence of hidden states.</a:t>
            </a:r>
            <a:endParaRPr lang="en-US" sz="2000" b="1" dirty="0">
              <a:solidFill>
                <a:schemeClr val="accent2">
                  <a:lumMod val="75000"/>
                </a:schemeClr>
              </a:solidFill>
              <a:latin typeface="Palatino" pitchFamily="2" charset="77"/>
              <a:ea typeface="Palatino" pitchFamily="2" charset="77"/>
            </a:endParaRPr>
          </a:p>
        </p:txBody>
      </p:sp>
    </p:spTree>
    <p:extLst>
      <p:ext uri="{BB962C8B-B14F-4D97-AF65-F5344CB8AC3E}">
        <p14:creationId xmlns:p14="http://schemas.microsoft.com/office/powerpoint/2010/main" val="2665807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87797F8-98EF-C44D-81F5-2AD54200EA90}"/>
              </a:ext>
            </a:extLst>
          </p:cNvPr>
          <p:cNvSpPr txBox="1"/>
          <p:nvPr/>
        </p:nvSpPr>
        <p:spPr>
          <a:xfrm>
            <a:off x="2974691" y="213175"/>
            <a:ext cx="6242617"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Sentence Selection Decoder</a:t>
            </a:r>
          </a:p>
        </p:txBody>
      </p:sp>
      <p:sp>
        <p:nvSpPr>
          <p:cNvPr id="4" name="Rectangle 3">
            <a:extLst>
              <a:ext uri="{FF2B5EF4-FFF2-40B4-BE49-F238E27FC236}">
                <a16:creationId xmlns:a16="http://schemas.microsoft.com/office/drawing/2014/main" xmlns="" id="{C58842B2-BE5C-8444-94F2-3BBAD1D1E555}"/>
              </a:ext>
            </a:extLst>
          </p:cNvPr>
          <p:cNvSpPr/>
          <p:nvPr/>
        </p:nvSpPr>
        <p:spPr>
          <a:xfrm>
            <a:off x="7836155" y="978822"/>
            <a:ext cx="1810263" cy="1988785"/>
          </a:xfrm>
          <a:prstGeom prst="rect">
            <a:avLst/>
          </a:prstGeom>
          <a:noFill/>
          <a:ln w="158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lded Corner 4">
            <a:extLst>
              <a:ext uri="{FF2B5EF4-FFF2-40B4-BE49-F238E27FC236}">
                <a16:creationId xmlns:a16="http://schemas.microsoft.com/office/drawing/2014/main" xmlns="" id="{564268E8-22CA-2448-B0F0-1B81DF9AC47D}"/>
              </a:ext>
            </a:extLst>
          </p:cNvPr>
          <p:cNvSpPr/>
          <p:nvPr/>
        </p:nvSpPr>
        <p:spPr>
          <a:xfrm>
            <a:off x="758079" y="978823"/>
            <a:ext cx="4213784" cy="2226601"/>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rgbClr val="00B0F0"/>
                </a:solidFill>
                <a:latin typeface="Palatino" pitchFamily="2" charset="77"/>
                <a:ea typeface="Palatino" pitchFamily="2" charset="77"/>
              </a:rPr>
              <a:t>   </a:t>
            </a:r>
          </a:p>
          <a:p>
            <a:pPr algn="just"/>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   </a:t>
            </a:r>
          </a:p>
          <a:p>
            <a:pPr algn="just"/>
            <a:r>
              <a:rPr lang="en-US" sz="1400" dirty="0">
                <a:solidFill>
                  <a:srgbClr val="00B0F0"/>
                </a:solidFill>
                <a:latin typeface="Palatino" pitchFamily="2" charset="77"/>
                <a:ea typeface="Palatino" pitchFamily="2" charset="77"/>
              </a:rPr>
              <a:t>   Prime Minister Bertie Ahern </a:t>
            </a:r>
            <a:r>
              <a:rPr lang="en-US" sz="1400" dirty="0">
                <a:solidFill>
                  <a:schemeClr val="tx2">
                    <a:lumMod val="75000"/>
                  </a:schemeClr>
                </a:solidFill>
                <a:latin typeface="Palatino" pitchFamily="2" charset="77"/>
                <a:ea typeface="Palatino" pitchFamily="2" charset="77"/>
              </a:rPr>
              <a:t>of </a:t>
            </a:r>
            <a:r>
              <a:rPr lang="en-US" sz="1400" dirty="0">
                <a:solidFill>
                  <a:srgbClr val="FF0000"/>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a:t>
            </a:r>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  </a:t>
            </a:r>
          </a:p>
          <a:p>
            <a:pPr algn="just"/>
            <a:r>
              <a:rPr lang="en-US" sz="1400" dirty="0">
                <a:solidFill>
                  <a:srgbClr val="00B0F0"/>
                </a:solidFill>
                <a:latin typeface="Palatino" pitchFamily="2" charset="77"/>
                <a:ea typeface="Palatino" pitchFamily="2" charset="77"/>
              </a:rPr>
              <a:t>   Mr. Ahern </a:t>
            </a:r>
            <a:r>
              <a:rPr lang="en-US" sz="1400" dirty="0">
                <a:solidFill>
                  <a:schemeClr val="tx2">
                    <a:lumMod val="75000"/>
                  </a:schemeClr>
                </a:solidFill>
                <a:latin typeface="Palatino" pitchFamily="2" charset="77"/>
                <a:ea typeface="Palatino" pitchFamily="2" charset="77"/>
              </a:rPr>
              <a:t>and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centrist party…..</a:t>
            </a:r>
            <a:r>
              <a:rPr lang="en-US" sz="1400" dirty="0">
                <a:solidFill>
                  <a:srgbClr val="00B0F0"/>
                </a:solidFill>
                <a:latin typeface="Palatino" pitchFamily="2" charset="77"/>
                <a:ea typeface="Palatino" pitchFamily="2" charset="77"/>
              </a:rPr>
              <a:t>   </a:t>
            </a:r>
          </a:p>
          <a:p>
            <a:pPr algn="just"/>
            <a:endParaRPr lang="en-US" sz="1400" dirty="0">
              <a:solidFill>
                <a:srgbClr val="00B0F0"/>
              </a:solidFill>
              <a:latin typeface="Palatino" pitchFamily="2" charset="77"/>
              <a:ea typeface="Palatino" pitchFamily="2" charset="77"/>
            </a:endParaRPr>
          </a:p>
          <a:p>
            <a:pPr algn="just"/>
            <a:r>
              <a:rPr lang="en-US" sz="1400" dirty="0">
                <a:solidFill>
                  <a:schemeClr val="tx2">
                    <a:lumMod val="75000"/>
                  </a:schemeClr>
                </a:solidFill>
                <a:latin typeface="Palatino" pitchFamily="2" charset="77"/>
                <a:ea typeface="Palatino" pitchFamily="2" charset="77"/>
              </a:rPr>
              <a:t>   On Sunday,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said </a:t>
            </a:r>
            <a:r>
              <a:rPr lang="en-US" sz="1400" dirty="0">
                <a:solidFill>
                  <a:srgbClr val="00B0F0"/>
                </a:solidFill>
                <a:latin typeface="Palatino" pitchFamily="2" charset="77"/>
                <a:ea typeface="Palatino" pitchFamily="2" charset="77"/>
              </a:rPr>
              <a:t>he</a:t>
            </a:r>
            <a:r>
              <a:rPr lang="en-US" sz="1400" dirty="0">
                <a:solidFill>
                  <a:schemeClr val="tx1"/>
                </a:solidFill>
                <a:latin typeface="Palatino" pitchFamily="2" charset="77"/>
                <a:ea typeface="Palatino" pitchFamily="2" charset="77"/>
              </a:rPr>
              <a:t>……</a:t>
            </a:r>
          </a:p>
          <a:p>
            <a:pPr algn="just"/>
            <a:endParaRPr lang="en-US" sz="1400" dirty="0">
              <a:solidFill>
                <a:schemeClr val="tx2">
                  <a:lumMod val="75000"/>
                </a:schemeClr>
              </a:solidFill>
              <a:latin typeface="Palatino" pitchFamily="2" charset="77"/>
              <a:ea typeface="Palatino" pitchFamily="2" charset="77"/>
            </a:endParaRPr>
          </a:p>
          <a:p>
            <a:pPr algn="just"/>
            <a:r>
              <a:rPr lang="en-US" sz="1400" dirty="0">
                <a:solidFill>
                  <a:schemeClr val="tx2">
                    <a:lumMod val="75000"/>
                  </a:schemeClr>
                </a:solidFill>
                <a:latin typeface="Palatino" pitchFamily="2" charset="77"/>
                <a:ea typeface="Palatino" pitchFamily="2" charset="77"/>
              </a:rPr>
              <a:t>   Political analysts said they….</a:t>
            </a:r>
          </a:p>
        </p:txBody>
      </p:sp>
      <p:sp>
        <p:nvSpPr>
          <p:cNvPr id="6" name="Rounded Rectangle 5">
            <a:extLst>
              <a:ext uri="{FF2B5EF4-FFF2-40B4-BE49-F238E27FC236}">
                <a16:creationId xmlns:a16="http://schemas.microsoft.com/office/drawing/2014/main" xmlns="" id="{4C70A199-C433-7845-970E-5EBB956FE36D}"/>
              </a:ext>
            </a:extLst>
          </p:cNvPr>
          <p:cNvSpPr/>
          <p:nvPr/>
        </p:nvSpPr>
        <p:spPr>
          <a:xfrm>
            <a:off x="1717395" y="831652"/>
            <a:ext cx="2218765" cy="29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Input Article</a:t>
            </a:r>
          </a:p>
        </p:txBody>
      </p:sp>
      <p:sp>
        <p:nvSpPr>
          <p:cNvPr id="7" name="Rectangle 6">
            <a:extLst>
              <a:ext uri="{FF2B5EF4-FFF2-40B4-BE49-F238E27FC236}">
                <a16:creationId xmlns:a16="http://schemas.microsoft.com/office/drawing/2014/main" xmlns="" id="{CB2C8046-7E61-CA47-A04B-A25C1996F290}"/>
              </a:ext>
            </a:extLst>
          </p:cNvPr>
          <p:cNvSpPr/>
          <p:nvPr/>
        </p:nvSpPr>
        <p:spPr>
          <a:xfrm>
            <a:off x="875881" y="1312146"/>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065A0B32-2B81-214D-8C4B-3804634B3AAC}"/>
              </a:ext>
            </a:extLst>
          </p:cNvPr>
          <p:cNvSpPr/>
          <p:nvPr/>
        </p:nvSpPr>
        <p:spPr>
          <a:xfrm>
            <a:off x="875880" y="1744782"/>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68BAAAAE-1A5B-5044-82F4-FB85CF306B44}"/>
              </a:ext>
            </a:extLst>
          </p:cNvPr>
          <p:cNvSpPr/>
          <p:nvPr/>
        </p:nvSpPr>
        <p:spPr>
          <a:xfrm>
            <a:off x="875880" y="2177418"/>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BAE8D052-230B-3E46-BC95-D6AD41B89AC2}"/>
              </a:ext>
            </a:extLst>
          </p:cNvPr>
          <p:cNvSpPr/>
          <p:nvPr/>
        </p:nvSpPr>
        <p:spPr>
          <a:xfrm>
            <a:off x="875880" y="2610054"/>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Manual Operation 10">
            <a:extLst>
              <a:ext uri="{FF2B5EF4-FFF2-40B4-BE49-F238E27FC236}">
                <a16:creationId xmlns:a16="http://schemas.microsoft.com/office/drawing/2014/main" xmlns="" id="{6319E780-7D30-704C-8AB8-B9100433497C}"/>
              </a:ext>
            </a:extLst>
          </p:cNvPr>
          <p:cNvSpPr/>
          <p:nvPr/>
        </p:nvSpPr>
        <p:spPr>
          <a:xfrm rot="16200000">
            <a:off x="5559808" y="1476284"/>
            <a:ext cx="1657978" cy="764232"/>
          </a:xfrm>
          <a:prstGeom prst="flowChartManualOperation">
            <a:avLst/>
          </a:prstGeom>
          <a:solidFill>
            <a:srgbClr val="FF8A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anual Operation 11">
            <a:extLst>
              <a:ext uri="{FF2B5EF4-FFF2-40B4-BE49-F238E27FC236}">
                <a16:creationId xmlns:a16="http://schemas.microsoft.com/office/drawing/2014/main" xmlns="" id="{AA9D010A-FCA7-2247-A388-E6B9792403D9}"/>
              </a:ext>
            </a:extLst>
          </p:cNvPr>
          <p:cNvSpPr/>
          <p:nvPr/>
        </p:nvSpPr>
        <p:spPr>
          <a:xfrm rot="16200000">
            <a:off x="5660569" y="1608846"/>
            <a:ext cx="1657978" cy="764232"/>
          </a:xfrm>
          <a:prstGeom prst="flowChartManualOperation">
            <a:avLst/>
          </a:prstGeom>
          <a:solidFill>
            <a:srgbClr val="FF8A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anual Operation 12">
            <a:extLst>
              <a:ext uri="{FF2B5EF4-FFF2-40B4-BE49-F238E27FC236}">
                <a16:creationId xmlns:a16="http://schemas.microsoft.com/office/drawing/2014/main" xmlns="" id="{552CD15F-9684-A745-8DDD-3C6BD52B0542}"/>
              </a:ext>
            </a:extLst>
          </p:cNvPr>
          <p:cNvSpPr/>
          <p:nvPr/>
        </p:nvSpPr>
        <p:spPr>
          <a:xfrm rot="16200000">
            <a:off x="5761330" y="1756502"/>
            <a:ext cx="1657978" cy="764232"/>
          </a:xfrm>
          <a:prstGeom prst="flowChartManualOperation">
            <a:avLst/>
          </a:prstGeom>
          <a:solidFill>
            <a:srgbClr val="FF8AD8"/>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a:latin typeface="Palatino" pitchFamily="2" charset="77"/>
                <a:ea typeface="Palatino" pitchFamily="2" charset="77"/>
              </a:rPr>
              <a:t>CONV</a:t>
            </a:r>
            <a:endParaRPr lang="en-US" dirty="0">
              <a:latin typeface="Palatino" pitchFamily="2" charset="77"/>
              <a:ea typeface="Palatino" pitchFamily="2" charset="77"/>
            </a:endParaRPr>
          </a:p>
        </p:txBody>
      </p:sp>
      <p:sp>
        <p:nvSpPr>
          <p:cNvPr id="14" name="Rectangle 13">
            <a:extLst>
              <a:ext uri="{FF2B5EF4-FFF2-40B4-BE49-F238E27FC236}">
                <a16:creationId xmlns:a16="http://schemas.microsoft.com/office/drawing/2014/main" xmlns="" id="{C8EEB7B2-C3E6-BC44-BCD6-9D59F5760998}"/>
              </a:ext>
            </a:extLst>
          </p:cNvPr>
          <p:cNvSpPr/>
          <p:nvPr/>
        </p:nvSpPr>
        <p:spPr>
          <a:xfrm>
            <a:off x="8225491" y="1162104"/>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1</a:t>
            </a:r>
            <a:endParaRPr lang="en-US" dirty="0"/>
          </a:p>
        </p:txBody>
      </p:sp>
      <p:sp>
        <p:nvSpPr>
          <p:cNvPr id="15" name="Rectangle 14">
            <a:extLst>
              <a:ext uri="{FF2B5EF4-FFF2-40B4-BE49-F238E27FC236}">
                <a16:creationId xmlns:a16="http://schemas.microsoft.com/office/drawing/2014/main" xmlns="" id="{9E37EFE2-21C6-8044-A3BF-A1B041F32AC5}"/>
              </a:ext>
            </a:extLst>
          </p:cNvPr>
          <p:cNvSpPr/>
          <p:nvPr/>
        </p:nvSpPr>
        <p:spPr>
          <a:xfrm>
            <a:off x="8225491" y="1601858"/>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2</a:t>
            </a:r>
            <a:endParaRPr lang="en-US" dirty="0"/>
          </a:p>
        </p:txBody>
      </p:sp>
      <p:sp>
        <p:nvSpPr>
          <p:cNvPr id="16" name="Rectangle 15">
            <a:extLst>
              <a:ext uri="{FF2B5EF4-FFF2-40B4-BE49-F238E27FC236}">
                <a16:creationId xmlns:a16="http://schemas.microsoft.com/office/drawing/2014/main" xmlns="" id="{12C273FA-D235-4249-8BB5-0BEC10D0B141}"/>
              </a:ext>
            </a:extLst>
          </p:cNvPr>
          <p:cNvSpPr/>
          <p:nvPr/>
        </p:nvSpPr>
        <p:spPr>
          <a:xfrm>
            <a:off x="8225491" y="2040917"/>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3</a:t>
            </a:r>
            <a:endParaRPr lang="en-US" dirty="0"/>
          </a:p>
        </p:txBody>
      </p:sp>
      <p:sp>
        <p:nvSpPr>
          <p:cNvPr id="17" name="Rectangle 16">
            <a:extLst>
              <a:ext uri="{FF2B5EF4-FFF2-40B4-BE49-F238E27FC236}">
                <a16:creationId xmlns:a16="http://schemas.microsoft.com/office/drawing/2014/main" xmlns="" id="{7429194B-E7B2-1E40-8078-F00B5950CFAC}"/>
              </a:ext>
            </a:extLst>
          </p:cNvPr>
          <p:cNvSpPr/>
          <p:nvPr/>
        </p:nvSpPr>
        <p:spPr>
          <a:xfrm>
            <a:off x="8238509" y="2481366"/>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4</a:t>
            </a:r>
            <a:endParaRPr lang="en-US" dirty="0"/>
          </a:p>
        </p:txBody>
      </p:sp>
      <p:sp>
        <p:nvSpPr>
          <p:cNvPr id="18" name="TextBox 17">
            <a:extLst>
              <a:ext uri="{FF2B5EF4-FFF2-40B4-BE49-F238E27FC236}">
                <a16:creationId xmlns:a16="http://schemas.microsoft.com/office/drawing/2014/main" xmlns="" id="{711AFE80-F93B-1949-86A6-B6D0E2B74F70}"/>
              </a:ext>
            </a:extLst>
          </p:cNvPr>
          <p:cNvSpPr txBox="1"/>
          <p:nvPr/>
        </p:nvSpPr>
        <p:spPr>
          <a:xfrm rot="5400000">
            <a:off x="7360920" y="1806296"/>
            <a:ext cx="1185705" cy="369332"/>
          </a:xfrm>
          <a:prstGeom prst="rect">
            <a:avLst/>
          </a:prstGeom>
          <a:noFill/>
        </p:spPr>
        <p:txBody>
          <a:bodyPr wrap="square" rtlCol="0">
            <a:spAutoFit/>
          </a:bodyPr>
          <a:lstStyle/>
          <a:p>
            <a:r>
              <a:rPr lang="en-US" dirty="0">
                <a:latin typeface="Palatino" pitchFamily="2" charset="77"/>
                <a:ea typeface="Palatino" pitchFamily="2" charset="77"/>
              </a:rPr>
              <a:t>bi-LSTM</a:t>
            </a:r>
          </a:p>
        </p:txBody>
      </p:sp>
      <p:grpSp>
        <p:nvGrpSpPr>
          <p:cNvPr id="19" name="Group 18">
            <a:extLst>
              <a:ext uri="{FF2B5EF4-FFF2-40B4-BE49-F238E27FC236}">
                <a16:creationId xmlns:a16="http://schemas.microsoft.com/office/drawing/2014/main" xmlns="" id="{6F7126A8-BB27-5A4C-AB0C-581AC790CE35}"/>
              </a:ext>
            </a:extLst>
          </p:cNvPr>
          <p:cNvGrpSpPr/>
          <p:nvPr/>
        </p:nvGrpSpPr>
        <p:grpSpPr>
          <a:xfrm>
            <a:off x="7111465" y="1320089"/>
            <a:ext cx="460872" cy="1367300"/>
            <a:chOff x="7111465" y="1320089"/>
            <a:chExt cx="460872" cy="1367300"/>
          </a:xfrm>
        </p:grpSpPr>
        <p:cxnSp>
          <p:nvCxnSpPr>
            <p:cNvPr id="20" name="Straight Arrow Connector 19">
              <a:extLst>
                <a:ext uri="{FF2B5EF4-FFF2-40B4-BE49-F238E27FC236}">
                  <a16:creationId xmlns:a16="http://schemas.microsoft.com/office/drawing/2014/main" xmlns="" id="{BE3C085E-A320-2747-8730-CA98AA1DA454}"/>
                </a:ext>
              </a:extLst>
            </p:cNvPr>
            <p:cNvCxnSpPr/>
            <p:nvPr/>
          </p:nvCxnSpPr>
          <p:spPr>
            <a:xfrm flipV="1">
              <a:off x="7121787" y="132008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A45F9633-E17A-A349-9F40-4A1C331A0F28}"/>
                </a:ext>
              </a:extLst>
            </p:cNvPr>
            <p:cNvCxnSpPr/>
            <p:nvPr/>
          </p:nvCxnSpPr>
          <p:spPr>
            <a:xfrm flipV="1">
              <a:off x="7111465" y="178045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1934E1C1-3D90-4742-9E0D-6277494B5879}"/>
                </a:ext>
              </a:extLst>
            </p:cNvPr>
            <p:cNvCxnSpPr/>
            <p:nvPr/>
          </p:nvCxnSpPr>
          <p:spPr>
            <a:xfrm flipV="1">
              <a:off x="7111465" y="221842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A02891EA-520A-524F-A9DC-E4A40520EB95}"/>
                </a:ext>
              </a:extLst>
            </p:cNvPr>
            <p:cNvCxnSpPr/>
            <p:nvPr/>
          </p:nvCxnSpPr>
          <p:spPr>
            <a:xfrm flipV="1">
              <a:off x="7130210" y="267692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a:extLst>
              <a:ext uri="{FF2B5EF4-FFF2-40B4-BE49-F238E27FC236}">
                <a16:creationId xmlns:a16="http://schemas.microsoft.com/office/drawing/2014/main" xmlns="" id="{C59D8688-6423-F349-B923-D329ED97E0BA}"/>
              </a:ext>
            </a:extLst>
          </p:cNvPr>
          <p:cNvCxnSpPr/>
          <p:nvPr/>
        </p:nvCxnSpPr>
        <p:spPr>
          <a:xfrm flipV="1">
            <a:off x="5154833" y="133054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C9B764DC-F13F-F344-82C7-C07C10A191D5}"/>
              </a:ext>
            </a:extLst>
          </p:cNvPr>
          <p:cNvCxnSpPr/>
          <p:nvPr/>
        </p:nvCxnSpPr>
        <p:spPr>
          <a:xfrm flipV="1">
            <a:off x="5144511" y="179091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F5EFA6A1-6A97-7E45-B086-A0346D4B1210}"/>
              </a:ext>
            </a:extLst>
          </p:cNvPr>
          <p:cNvCxnSpPr/>
          <p:nvPr/>
        </p:nvCxnSpPr>
        <p:spPr>
          <a:xfrm flipV="1">
            <a:off x="5144511" y="222888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3D5F91BB-5ADF-FD49-91A6-DC3E3D94A3F0}"/>
              </a:ext>
            </a:extLst>
          </p:cNvPr>
          <p:cNvCxnSpPr/>
          <p:nvPr/>
        </p:nvCxnSpPr>
        <p:spPr>
          <a:xfrm flipV="1">
            <a:off x="5163256" y="268738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7">
            <a:extLst>
              <a:ext uri="{FF2B5EF4-FFF2-40B4-BE49-F238E27FC236}">
                <a16:creationId xmlns:a16="http://schemas.microsoft.com/office/drawing/2014/main" xmlns="" id="{1E6597E0-C9A5-2748-AF60-F80F95A33540}"/>
              </a:ext>
            </a:extLst>
          </p:cNvPr>
          <p:cNvSpPr/>
          <p:nvPr/>
        </p:nvSpPr>
        <p:spPr>
          <a:xfrm>
            <a:off x="719885" y="3676775"/>
            <a:ext cx="4213784" cy="1739293"/>
          </a:xfrm>
          <a:prstGeom prst="roundRect">
            <a:avLst/>
          </a:prstGeom>
          <a:solidFill>
            <a:srgbClr val="FF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00B0F0"/>
                </a:solidFill>
                <a:latin typeface="Palatino" pitchFamily="2" charset="77"/>
                <a:ea typeface="Palatino" pitchFamily="2" charset="77"/>
              </a:rPr>
              <a:t>Prime Minister Bertie Ahern </a:t>
            </a:r>
            <a:r>
              <a:rPr lang="en-US" sz="1400" dirty="0">
                <a:solidFill>
                  <a:schemeClr val="tx1"/>
                </a:solidFill>
                <a:latin typeface="Palatino" pitchFamily="2" charset="77"/>
                <a:ea typeface="Palatino" pitchFamily="2" charset="77"/>
              </a:rPr>
              <a:t>&lt;MENT&gt;</a:t>
            </a:r>
            <a:r>
              <a:rPr lang="en-US" sz="1400" dirty="0">
                <a:solidFill>
                  <a:schemeClr val="tx2">
                    <a:lumMod val="75000"/>
                  </a:schemeClr>
                </a:solidFill>
                <a:latin typeface="Palatino" pitchFamily="2" charset="77"/>
                <a:ea typeface="Palatino" pitchFamily="2" charset="77"/>
              </a:rPr>
              <a:t>, </a:t>
            </a:r>
            <a:r>
              <a:rPr lang="en-US" sz="1400" dirty="0">
                <a:solidFill>
                  <a:srgbClr val="00B0F0"/>
                </a:solidFill>
                <a:latin typeface="Palatino" pitchFamily="2" charset="77"/>
                <a:ea typeface="Palatino" pitchFamily="2" charset="77"/>
              </a:rPr>
              <a:t>Mr. Ahern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he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he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his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Mr. Ahern’s </a:t>
            </a:r>
            <a:r>
              <a:rPr lang="en-US" sz="1400" dirty="0">
                <a:solidFill>
                  <a:schemeClr val="tx1"/>
                </a:solidFill>
                <a:latin typeface="Palatino" pitchFamily="2" charset="77"/>
                <a:ea typeface="Palatino" pitchFamily="2" charset="77"/>
              </a:rPr>
              <a:t>&lt;MENT&gt;</a:t>
            </a:r>
          </a:p>
          <a:p>
            <a:endParaRPr lang="en-US" sz="1400" dirty="0">
              <a:solidFill>
                <a:schemeClr val="tx2">
                  <a:lumMod val="75000"/>
                </a:schemeClr>
              </a:solidFill>
              <a:latin typeface="Palatino" pitchFamily="2" charset="77"/>
              <a:ea typeface="Palatino" pitchFamily="2" charset="77"/>
            </a:endParaRPr>
          </a:p>
          <a:p>
            <a:r>
              <a:rPr lang="en-US" sz="1400" dirty="0">
                <a:solidFill>
                  <a:srgbClr val="FF0000"/>
                </a:solidFill>
                <a:latin typeface="Palatino" pitchFamily="2" charset="77"/>
                <a:ea typeface="Palatino" pitchFamily="2" charset="77"/>
              </a:rPr>
              <a:t>Ireland </a:t>
            </a:r>
            <a:r>
              <a:rPr lang="en-US" sz="1400" dirty="0">
                <a:solidFill>
                  <a:schemeClr val="tx1"/>
                </a:solidFill>
                <a:latin typeface="Palatino" pitchFamily="2" charset="77"/>
                <a:ea typeface="Palatino" pitchFamily="2" charset="77"/>
              </a:rPr>
              <a:t>&lt;MENT&gt;</a:t>
            </a:r>
            <a:r>
              <a:rPr lang="en-US" sz="1400" dirty="0">
                <a:solidFill>
                  <a:srgbClr val="FF0000"/>
                </a:solidFill>
                <a:latin typeface="Palatino" pitchFamily="2" charset="77"/>
                <a:ea typeface="Palatino" pitchFamily="2" charset="77"/>
              </a:rPr>
              <a:t>, Northern Ireland </a:t>
            </a:r>
            <a:r>
              <a:rPr lang="en-US" sz="1400" dirty="0">
                <a:solidFill>
                  <a:schemeClr val="tx1"/>
                </a:solidFill>
                <a:latin typeface="Palatino" pitchFamily="2" charset="77"/>
                <a:ea typeface="Palatino" pitchFamily="2" charset="77"/>
              </a:rPr>
              <a:t>&lt;MENT&gt;</a:t>
            </a:r>
          </a:p>
          <a:p>
            <a:r>
              <a:rPr lang="en-US" sz="1400" dirty="0">
                <a:solidFill>
                  <a:srgbClr val="FF0000"/>
                </a:solidFill>
                <a:latin typeface="Palatino" pitchFamily="2" charset="77"/>
                <a:ea typeface="Palatino" pitchFamily="2" charset="77"/>
              </a:rPr>
              <a:t>, Northern Ireland’s </a:t>
            </a:r>
            <a:r>
              <a:rPr lang="en-US" sz="1400" dirty="0">
                <a:solidFill>
                  <a:schemeClr val="tx1"/>
                </a:solidFill>
                <a:latin typeface="Palatino" pitchFamily="2" charset="77"/>
                <a:ea typeface="Palatino" pitchFamily="2" charset="77"/>
              </a:rPr>
              <a:t>&lt;MENT&gt;</a:t>
            </a:r>
          </a:p>
        </p:txBody>
      </p:sp>
      <p:sp>
        <p:nvSpPr>
          <p:cNvPr id="29" name="Rounded Rectangle 28">
            <a:extLst>
              <a:ext uri="{FF2B5EF4-FFF2-40B4-BE49-F238E27FC236}">
                <a16:creationId xmlns:a16="http://schemas.microsoft.com/office/drawing/2014/main" xmlns="" id="{F0B81324-7993-2440-B974-E6791F3002B9}"/>
              </a:ext>
            </a:extLst>
          </p:cNvPr>
          <p:cNvSpPr/>
          <p:nvPr/>
        </p:nvSpPr>
        <p:spPr>
          <a:xfrm>
            <a:off x="1588467" y="3467934"/>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Entity Mention Cluster</a:t>
            </a:r>
          </a:p>
        </p:txBody>
      </p:sp>
      <p:sp>
        <p:nvSpPr>
          <p:cNvPr id="30" name="Rectangle 29">
            <a:extLst>
              <a:ext uri="{FF2B5EF4-FFF2-40B4-BE49-F238E27FC236}">
                <a16:creationId xmlns:a16="http://schemas.microsoft.com/office/drawing/2014/main" xmlns="" id="{0382F15F-440C-C54E-8401-50214705105E}"/>
              </a:ext>
            </a:extLst>
          </p:cNvPr>
          <p:cNvSpPr/>
          <p:nvPr/>
        </p:nvSpPr>
        <p:spPr>
          <a:xfrm>
            <a:off x="875879" y="3870909"/>
            <a:ext cx="3969099" cy="721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xmlns="" id="{E88FDA2C-94E7-5349-BD17-2A9DFB9A5B84}"/>
              </a:ext>
            </a:extLst>
          </p:cNvPr>
          <p:cNvSpPr/>
          <p:nvPr/>
        </p:nvSpPr>
        <p:spPr>
          <a:xfrm>
            <a:off x="876258" y="4717472"/>
            <a:ext cx="3969099" cy="5535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Manual Operation 31">
            <a:extLst>
              <a:ext uri="{FF2B5EF4-FFF2-40B4-BE49-F238E27FC236}">
                <a16:creationId xmlns:a16="http://schemas.microsoft.com/office/drawing/2014/main" xmlns="" id="{DB4A237D-DAB9-5B4B-A859-B0F546043EC0}"/>
              </a:ext>
            </a:extLst>
          </p:cNvPr>
          <p:cNvSpPr/>
          <p:nvPr/>
        </p:nvSpPr>
        <p:spPr>
          <a:xfrm rot="16200000">
            <a:off x="5660292" y="3978835"/>
            <a:ext cx="1657978" cy="764232"/>
          </a:xfrm>
          <a:prstGeom prst="flowChartManualOpe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anual Operation 32">
            <a:extLst>
              <a:ext uri="{FF2B5EF4-FFF2-40B4-BE49-F238E27FC236}">
                <a16:creationId xmlns:a16="http://schemas.microsoft.com/office/drawing/2014/main" xmlns="" id="{0BB559F2-DF52-3B40-AECE-B0A674D70BF9}"/>
              </a:ext>
            </a:extLst>
          </p:cNvPr>
          <p:cNvSpPr/>
          <p:nvPr/>
        </p:nvSpPr>
        <p:spPr>
          <a:xfrm rot="16200000">
            <a:off x="5761053" y="4111397"/>
            <a:ext cx="1657978" cy="764232"/>
          </a:xfrm>
          <a:prstGeom prst="flowChartManualOpe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anual Operation 33">
            <a:extLst>
              <a:ext uri="{FF2B5EF4-FFF2-40B4-BE49-F238E27FC236}">
                <a16:creationId xmlns:a16="http://schemas.microsoft.com/office/drawing/2014/main" xmlns="" id="{D767BF08-5A1C-E943-83F6-6238A53E12EF}"/>
              </a:ext>
            </a:extLst>
          </p:cNvPr>
          <p:cNvSpPr/>
          <p:nvPr/>
        </p:nvSpPr>
        <p:spPr>
          <a:xfrm rot="16200000">
            <a:off x="5861814" y="4259053"/>
            <a:ext cx="1657978" cy="764232"/>
          </a:xfrm>
          <a:prstGeom prst="flowChartManualOpe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a:latin typeface="Palatino" pitchFamily="2" charset="77"/>
                <a:ea typeface="Palatino" pitchFamily="2" charset="77"/>
              </a:rPr>
              <a:t>CONV</a:t>
            </a:r>
            <a:endParaRPr lang="en-US" dirty="0">
              <a:latin typeface="Palatino" pitchFamily="2" charset="77"/>
              <a:ea typeface="Palatino" pitchFamily="2" charset="77"/>
            </a:endParaRPr>
          </a:p>
        </p:txBody>
      </p:sp>
      <p:sp>
        <p:nvSpPr>
          <p:cNvPr id="35" name="Rectangle 34">
            <a:extLst>
              <a:ext uri="{FF2B5EF4-FFF2-40B4-BE49-F238E27FC236}">
                <a16:creationId xmlns:a16="http://schemas.microsoft.com/office/drawing/2014/main" xmlns="" id="{6F780364-75FE-3546-8EC3-7ED1DD636303}"/>
              </a:ext>
            </a:extLst>
          </p:cNvPr>
          <p:cNvSpPr/>
          <p:nvPr/>
        </p:nvSpPr>
        <p:spPr>
          <a:xfrm>
            <a:off x="8162233" y="4044024"/>
            <a:ext cx="1276140" cy="31597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r>
              <a:rPr lang="en-US" baseline="-25000" dirty="0"/>
              <a:t>1</a:t>
            </a:r>
            <a:endParaRPr lang="en-US" dirty="0"/>
          </a:p>
        </p:txBody>
      </p:sp>
      <p:sp>
        <p:nvSpPr>
          <p:cNvPr id="36" name="Rectangle 35">
            <a:extLst>
              <a:ext uri="{FF2B5EF4-FFF2-40B4-BE49-F238E27FC236}">
                <a16:creationId xmlns:a16="http://schemas.microsoft.com/office/drawing/2014/main" xmlns="" id="{F7C70804-3691-2C44-AE5C-784CE63C6E26}"/>
              </a:ext>
            </a:extLst>
          </p:cNvPr>
          <p:cNvSpPr/>
          <p:nvPr/>
        </p:nvSpPr>
        <p:spPr>
          <a:xfrm>
            <a:off x="8162233" y="4483083"/>
            <a:ext cx="1276140" cy="31597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r>
              <a:rPr lang="en-US" baseline="-25000" dirty="0"/>
              <a:t>2</a:t>
            </a:r>
            <a:endParaRPr lang="en-US" dirty="0"/>
          </a:p>
        </p:txBody>
      </p:sp>
      <p:cxnSp>
        <p:nvCxnSpPr>
          <p:cNvPr id="37" name="Straight Arrow Connector 36">
            <a:extLst>
              <a:ext uri="{FF2B5EF4-FFF2-40B4-BE49-F238E27FC236}">
                <a16:creationId xmlns:a16="http://schemas.microsoft.com/office/drawing/2014/main" xmlns="" id="{2FA1EE61-A209-534F-B751-06080AEFF89C}"/>
              </a:ext>
            </a:extLst>
          </p:cNvPr>
          <p:cNvCxnSpPr/>
          <p:nvPr/>
        </p:nvCxnSpPr>
        <p:spPr>
          <a:xfrm flipV="1">
            <a:off x="7369587" y="4201204"/>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FBF44981-F80C-7B4C-950B-BA9F986BF4AF}"/>
              </a:ext>
            </a:extLst>
          </p:cNvPr>
          <p:cNvCxnSpPr/>
          <p:nvPr/>
        </p:nvCxnSpPr>
        <p:spPr>
          <a:xfrm flipV="1">
            <a:off x="7388332" y="4659713"/>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0B376DE0-1FC7-6940-9659-3F187FA7CBE5}"/>
              </a:ext>
            </a:extLst>
          </p:cNvPr>
          <p:cNvCxnSpPr/>
          <p:nvPr/>
        </p:nvCxnSpPr>
        <p:spPr>
          <a:xfrm flipV="1">
            <a:off x="5222339" y="4201204"/>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xmlns="" id="{082E6E3E-CA20-4248-A5BF-558049152EF5}"/>
              </a:ext>
            </a:extLst>
          </p:cNvPr>
          <p:cNvCxnSpPr/>
          <p:nvPr/>
        </p:nvCxnSpPr>
        <p:spPr>
          <a:xfrm flipV="1">
            <a:off x="5241084" y="4659713"/>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322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B9F77E0F-FDC0-E448-9A1C-B090A87B59D8}"/>
              </a:ext>
            </a:extLst>
          </p:cNvPr>
          <p:cNvSpPr/>
          <p:nvPr/>
        </p:nvSpPr>
        <p:spPr>
          <a:xfrm>
            <a:off x="7836155" y="862911"/>
            <a:ext cx="1810263" cy="1988785"/>
          </a:xfrm>
          <a:prstGeom prst="rect">
            <a:avLst/>
          </a:prstGeom>
          <a:noFill/>
          <a:ln w="158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lded Corner 3">
            <a:extLst>
              <a:ext uri="{FF2B5EF4-FFF2-40B4-BE49-F238E27FC236}">
                <a16:creationId xmlns:a16="http://schemas.microsoft.com/office/drawing/2014/main" xmlns="" id="{19713C95-FC27-CF49-BCC5-EAFE9DC2F685}"/>
              </a:ext>
            </a:extLst>
          </p:cNvPr>
          <p:cNvSpPr/>
          <p:nvPr/>
        </p:nvSpPr>
        <p:spPr>
          <a:xfrm>
            <a:off x="758079" y="862912"/>
            <a:ext cx="4213784" cy="2226601"/>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rgbClr val="00B0F0"/>
                </a:solidFill>
                <a:latin typeface="Palatino" pitchFamily="2" charset="77"/>
                <a:ea typeface="Palatino" pitchFamily="2" charset="77"/>
              </a:rPr>
              <a:t>   </a:t>
            </a:r>
          </a:p>
          <a:p>
            <a:pPr algn="just"/>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   </a:t>
            </a:r>
          </a:p>
          <a:p>
            <a:pPr algn="just"/>
            <a:r>
              <a:rPr lang="en-US" sz="1400" dirty="0">
                <a:solidFill>
                  <a:srgbClr val="00B0F0"/>
                </a:solidFill>
                <a:latin typeface="Palatino" pitchFamily="2" charset="77"/>
                <a:ea typeface="Palatino" pitchFamily="2" charset="77"/>
              </a:rPr>
              <a:t>   Prime Minister Bertie Ahern </a:t>
            </a:r>
            <a:r>
              <a:rPr lang="en-US" sz="1400" dirty="0">
                <a:solidFill>
                  <a:schemeClr val="tx2">
                    <a:lumMod val="75000"/>
                  </a:schemeClr>
                </a:solidFill>
                <a:latin typeface="Palatino" pitchFamily="2" charset="77"/>
                <a:ea typeface="Palatino" pitchFamily="2" charset="77"/>
              </a:rPr>
              <a:t>of </a:t>
            </a:r>
            <a:r>
              <a:rPr lang="en-US" sz="1400" dirty="0">
                <a:solidFill>
                  <a:srgbClr val="FF0000"/>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a:t>
            </a:r>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  </a:t>
            </a:r>
          </a:p>
          <a:p>
            <a:pPr algn="just"/>
            <a:r>
              <a:rPr lang="en-US" sz="1400" dirty="0">
                <a:solidFill>
                  <a:srgbClr val="00B0F0"/>
                </a:solidFill>
                <a:latin typeface="Palatino" pitchFamily="2" charset="77"/>
                <a:ea typeface="Palatino" pitchFamily="2" charset="77"/>
              </a:rPr>
              <a:t>   Mr. Ahern </a:t>
            </a:r>
            <a:r>
              <a:rPr lang="en-US" sz="1400" dirty="0">
                <a:solidFill>
                  <a:schemeClr val="tx2">
                    <a:lumMod val="75000"/>
                  </a:schemeClr>
                </a:solidFill>
                <a:latin typeface="Palatino" pitchFamily="2" charset="77"/>
                <a:ea typeface="Palatino" pitchFamily="2" charset="77"/>
              </a:rPr>
              <a:t>and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centrist party…..</a:t>
            </a:r>
            <a:r>
              <a:rPr lang="en-US" sz="1400" dirty="0">
                <a:solidFill>
                  <a:srgbClr val="00B0F0"/>
                </a:solidFill>
                <a:latin typeface="Palatino" pitchFamily="2" charset="77"/>
                <a:ea typeface="Palatino" pitchFamily="2" charset="77"/>
              </a:rPr>
              <a:t>   </a:t>
            </a:r>
          </a:p>
          <a:p>
            <a:pPr algn="just"/>
            <a:endParaRPr lang="en-US" sz="1400" dirty="0">
              <a:solidFill>
                <a:srgbClr val="00B0F0"/>
              </a:solidFill>
              <a:latin typeface="Palatino" pitchFamily="2" charset="77"/>
              <a:ea typeface="Palatino" pitchFamily="2" charset="77"/>
            </a:endParaRPr>
          </a:p>
          <a:p>
            <a:pPr algn="just"/>
            <a:r>
              <a:rPr lang="en-US" sz="1400" dirty="0">
                <a:solidFill>
                  <a:schemeClr val="tx2">
                    <a:lumMod val="75000"/>
                  </a:schemeClr>
                </a:solidFill>
                <a:latin typeface="Palatino" pitchFamily="2" charset="77"/>
                <a:ea typeface="Palatino" pitchFamily="2" charset="77"/>
              </a:rPr>
              <a:t>   On Sunday,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said </a:t>
            </a:r>
            <a:r>
              <a:rPr lang="en-US" sz="1400" dirty="0">
                <a:solidFill>
                  <a:srgbClr val="00B0F0"/>
                </a:solidFill>
                <a:latin typeface="Palatino" pitchFamily="2" charset="77"/>
                <a:ea typeface="Palatino" pitchFamily="2" charset="77"/>
              </a:rPr>
              <a:t>he</a:t>
            </a:r>
            <a:r>
              <a:rPr lang="en-US" sz="1400" dirty="0">
                <a:solidFill>
                  <a:schemeClr val="tx1"/>
                </a:solidFill>
                <a:latin typeface="Palatino" pitchFamily="2" charset="77"/>
                <a:ea typeface="Palatino" pitchFamily="2" charset="77"/>
              </a:rPr>
              <a:t>……</a:t>
            </a:r>
          </a:p>
          <a:p>
            <a:pPr algn="just"/>
            <a:endParaRPr lang="en-US" sz="1400" dirty="0">
              <a:solidFill>
                <a:schemeClr val="tx2">
                  <a:lumMod val="75000"/>
                </a:schemeClr>
              </a:solidFill>
              <a:latin typeface="Palatino" pitchFamily="2" charset="77"/>
              <a:ea typeface="Palatino" pitchFamily="2" charset="77"/>
            </a:endParaRPr>
          </a:p>
          <a:p>
            <a:pPr algn="just"/>
            <a:r>
              <a:rPr lang="en-US" sz="1400" dirty="0">
                <a:solidFill>
                  <a:schemeClr val="tx2">
                    <a:lumMod val="75000"/>
                  </a:schemeClr>
                </a:solidFill>
                <a:latin typeface="Palatino" pitchFamily="2" charset="77"/>
                <a:ea typeface="Palatino" pitchFamily="2" charset="77"/>
              </a:rPr>
              <a:t>   Political analysts said they….</a:t>
            </a:r>
          </a:p>
        </p:txBody>
      </p:sp>
      <p:sp>
        <p:nvSpPr>
          <p:cNvPr id="5" name="Rounded Rectangle 4">
            <a:extLst>
              <a:ext uri="{FF2B5EF4-FFF2-40B4-BE49-F238E27FC236}">
                <a16:creationId xmlns:a16="http://schemas.microsoft.com/office/drawing/2014/main" xmlns="" id="{475FE3FE-A130-0B4A-8D4A-5716ADE4FC3E}"/>
              </a:ext>
            </a:extLst>
          </p:cNvPr>
          <p:cNvSpPr/>
          <p:nvPr/>
        </p:nvSpPr>
        <p:spPr>
          <a:xfrm>
            <a:off x="1717395" y="715741"/>
            <a:ext cx="2218765" cy="29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Input Article</a:t>
            </a:r>
          </a:p>
        </p:txBody>
      </p:sp>
      <p:sp>
        <p:nvSpPr>
          <p:cNvPr id="6" name="Rectangle 5">
            <a:extLst>
              <a:ext uri="{FF2B5EF4-FFF2-40B4-BE49-F238E27FC236}">
                <a16:creationId xmlns:a16="http://schemas.microsoft.com/office/drawing/2014/main" xmlns="" id="{112712AC-7235-F948-846E-12355A951FB8}"/>
              </a:ext>
            </a:extLst>
          </p:cNvPr>
          <p:cNvSpPr/>
          <p:nvPr/>
        </p:nvSpPr>
        <p:spPr>
          <a:xfrm>
            <a:off x="875881" y="1196235"/>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7808C3A0-1FB0-7A49-A801-FAAA7432045D}"/>
              </a:ext>
            </a:extLst>
          </p:cNvPr>
          <p:cNvSpPr/>
          <p:nvPr/>
        </p:nvSpPr>
        <p:spPr>
          <a:xfrm>
            <a:off x="875880" y="1628871"/>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C6AFC19C-34F6-8340-A3C1-351EDD478944}"/>
              </a:ext>
            </a:extLst>
          </p:cNvPr>
          <p:cNvSpPr/>
          <p:nvPr/>
        </p:nvSpPr>
        <p:spPr>
          <a:xfrm>
            <a:off x="875880" y="2061507"/>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A12CDC97-DA35-054E-B501-2D43CF1F15F1}"/>
              </a:ext>
            </a:extLst>
          </p:cNvPr>
          <p:cNvSpPr/>
          <p:nvPr/>
        </p:nvSpPr>
        <p:spPr>
          <a:xfrm>
            <a:off x="875880" y="2494143"/>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xmlns="" id="{EE7E2D9B-3ED1-324F-859B-8D5198FEA5AE}"/>
              </a:ext>
            </a:extLst>
          </p:cNvPr>
          <p:cNvSpPr/>
          <p:nvPr/>
        </p:nvSpPr>
        <p:spPr>
          <a:xfrm>
            <a:off x="719885" y="3430234"/>
            <a:ext cx="4213784" cy="1739293"/>
          </a:xfrm>
          <a:prstGeom prst="roundRect">
            <a:avLst/>
          </a:prstGeom>
          <a:solidFill>
            <a:srgbClr val="FF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00B0F0"/>
                </a:solidFill>
                <a:latin typeface="Palatino" pitchFamily="2" charset="77"/>
                <a:ea typeface="Palatino" pitchFamily="2" charset="77"/>
              </a:rPr>
              <a:t>Prime Minister Bertie Ahern </a:t>
            </a:r>
            <a:r>
              <a:rPr lang="en-US" sz="1400" dirty="0">
                <a:solidFill>
                  <a:schemeClr val="tx1"/>
                </a:solidFill>
                <a:latin typeface="Palatino" pitchFamily="2" charset="77"/>
                <a:ea typeface="Palatino" pitchFamily="2" charset="77"/>
              </a:rPr>
              <a:t>&lt;MENT&gt;</a:t>
            </a:r>
            <a:r>
              <a:rPr lang="en-US" sz="1400" dirty="0">
                <a:solidFill>
                  <a:schemeClr val="tx2">
                    <a:lumMod val="75000"/>
                  </a:schemeClr>
                </a:solidFill>
                <a:latin typeface="Palatino" pitchFamily="2" charset="77"/>
                <a:ea typeface="Palatino" pitchFamily="2" charset="77"/>
              </a:rPr>
              <a:t>, </a:t>
            </a:r>
            <a:r>
              <a:rPr lang="en-US" sz="1400" dirty="0">
                <a:solidFill>
                  <a:srgbClr val="00B0F0"/>
                </a:solidFill>
                <a:latin typeface="Palatino" pitchFamily="2" charset="77"/>
                <a:ea typeface="Palatino" pitchFamily="2" charset="77"/>
              </a:rPr>
              <a:t>Mr. Ahern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he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he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his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Mr. Ahern’s </a:t>
            </a:r>
            <a:r>
              <a:rPr lang="en-US" sz="1400" dirty="0">
                <a:solidFill>
                  <a:schemeClr val="tx1"/>
                </a:solidFill>
                <a:latin typeface="Palatino" pitchFamily="2" charset="77"/>
                <a:ea typeface="Palatino" pitchFamily="2" charset="77"/>
              </a:rPr>
              <a:t>&lt;MENT&gt;</a:t>
            </a:r>
          </a:p>
          <a:p>
            <a:endParaRPr lang="en-US" sz="1400" dirty="0">
              <a:solidFill>
                <a:schemeClr val="tx2">
                  <a:lumMod val="75000"/>
                </a:schemeClr>
              </a:solidFill>
              <a:latin typeface="Palatino" pitchFamily="2" charset="77"/>
              <a:ea typeface="Palatino" pitchFamily="2" charset="77"/>
            </a:endParaRPr>
          </a:p>
          <a:p>
            <a:r>
              <a:rPr lang="en-US" sz="1400" dirty="0">
                <a:solidFill>
                  <a:srgbClr val="FF0000"/>
                </a:solidFill>
                <a:latin typeface="Palatino" pitchFamily="2" charset="77"/>
                <a:ea typeface="Palatino" pitchFamily="2" charset="77"/>
              </a:rPr>
              <a:t>Ireland </a:t>
            </a:r>
            <a:r>
              <a:rPr lang="en-US" sz="1400" dirty="0">
                <a:solidFill>
                  <a:schemeClr val="tx1"/>
                </a:solidFill>
                <a:latin typeface="Palatino" pitchFamily="2" charset="77"/>
                <a:ea typeface="Palatino" pitchFamily="2" charset="77"/>
              </a:rPr>
              <a:t>&lt;MENT&gt;</a:t>
            </a:r>
            <a:r>
              <a:rPr lang="en-US" sz="1400" dirty="0">
                <a:solidFill>
                  <a:srgbClr val="FF0000"/>
                </a:solidFill>
                <a:latin typeface="Palatino" pitchFamily="2" charset="77"/>
                <a:ea typeface="Palatino" pitchFamily="2" charset="77"/>
              </a:rPr>
              <a:t>, Northern Ireland </a:t>
            </a:r>
            <a:r>
              <a:rPr lang="en-US" sz="1400" dirty="0">
                <a:solidFill>
                  <a:schemeClr val="tx1"/>
                </a:solidFill>
                <a:latin typeface="Palatino" pitchFamily="2" charset="77"/>
                <a:ea typeface="Palatino" pitchFamily="2" charset="77"/>
              </a:rPr>
              <a:t>&lt;MENT&gt;</a:t>
            </a:r>
          </a:p>
          <a:p>
            <a:r>
              <a:rPr lang="en-US" sz="1400" dirty="0">
                <a:solidFill>
                  <a:srgbClr val="FF0000"/>
                </a:solidFill>
                <a:latin typeface="Palatino" pitchFamily="2" charset="77"/>
                <a:ea typeface="Palatino" pitchFamily="2" charset="77"/>
              </a:rPr>
              <a:t>, Northern Ireland’s </a:t>
            </a:r>
            <a:r>
              <a:rPr lang="en-US" sz="1400" dirty="0">
                <a:solidFill>
                  <a:schemeClr val="tx1"/>
                </a:solidFill>
                <a:latin typeface="Palatino" pitchFamily="2" charset="77"/>
                <a:ea typeface="Palatino" pitchFamily="2" charset="77"/>
              </a:rPr>
              <a:t>&lt;MENT&gt;</a:t>
            </a:r>
          </a:p>
        </p:txBody>
      </p:sp>
      <p:sp>
        <p:nvSpPr>
          <p:cNvPr id="10" name="Rounded Rectangle 9">
            <a:extLst>
              <a:ext uri="{FF2B5EF4-FFF2-40B4-BE49-F238E27FC236}">
                <a16:creationId xmlns:a16="http://schemas.microsoft.com/office/drawing/2014/main" xmlns="" id="{746ECFD0-4CFF-5941-A30D-116C796EBCFF}"/>
              </a:ext>
            </a:extLst>
          </p:cNvPr>
          <p:cNvSpPr/>
          <p:nvPr/>
        </p:nvSpPr>
        <p:spPr>
          <a:xfrm>
            <a:off x="1588467" y="3221393"/>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Entity Mention Cluster</a:t>
            </a:r>
          </a:p>
        </p:txBody>
      </p:sp>
      <p:sp>
        <p:nvSpPr>
          <p:cNvPr id="13" name="Rectangle 12">
            <a:extLst>
              <a:ext uri="{FF2B5EF4-FFF2-40B4-BE49-F238E27FC236}">
                <a16:creationId xmlns:a16="http://schemas.microsoft.com/office/drawing/2014/main" xmlns="" id="{BC48DCA5-82AE-2B41-B25E-37BBC420E3EE}"/>
              </a:ext>
            </a:extLst>
          </p:cNvPr>
          <p:cNvSpPr/>
          <p:nvPr/>
        </p:nvSpPr>
        <p:spPr>
          <a:xfrm>
            <a:off x="875879" y="3624368"/>
            <a:ext cx="3969099" cy="721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09681389-34CF-6445-BA60-05DCDCFDCBDB}"/>
              </a:ext>
            </a:extLst>
          </p:cNvPr>
          <p:cNvSpPr/>
          <p:nvPr/>
        </p:nvSpPr>
        <p:spPr>
          <a:xfrm>
            <a:off x="876258" y="4470931"/>
            <a:ext cx="3969099" cy="5535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xmlns="" id="{D61706E2-B018-A341-809D-DE7E572E413A}"/>
              </a:ext>
            </a:extLst>
          </p:cNvPr>
          <p:cNvSpPr/>
          <p:nvPr/>
        </p:nvSpPr>
        <p:spPr>
          <a:xfrm>
            <a:off x="1926262" y="5606768"/>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Political analysis …</a:t>
            </a:r>
          </a:p>
        </p:txBody>
      </p:sp>
      <p:sp>
        <p:nvSpPr>
          <p:cNvPr id="16" name="Rounded Rectangle 15">
            <a:extLst>
              <a:ext uri="{FF2B5EF4-FFF2-40B4-BE49-F238E27FC236}">
                <a16:creationId xmlns:a16="http://schemas.microsoft.com/office/drawing/2014/main" xmlns="" id="{0B70BD62-7CD6-BE44-8129-C5F75168886D}"/>
              </a:ext>
            </a:extLst>
          </p:cNvPr>
          <p:cNvSpPr/>
          <p:nvPr/>
        </p:nvSpPr>
        <p:spPr>
          <a:xfrm>
            <a:off x="1668853" y="5309367"/>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Extracted Sentences</a:t>
            </a:r>
          </a:p>
        </p:txBody>
      </p:sp>
      <p:sp>
        <p:nvSpPr>
          <p:cNvPr id="17" name="Rounded Rectangle 16">
            <a:extLst>
              <a:ext uri="{FF2B5EF4-FFF2-40B4-BE49-F238E27FC236}">
                <a16:creationId xmlns:a16="http://schemas.microsoft.com/office/drawing/2014/main" xmlns="" id="{2C36E075-A71C-E64A-B014-216509CCFA5F}"/>
              </a:ext>
            </a:extLst>
          </p:cNvPr>
          <p:cNvSpPr/>
          <p:nvPr/>
        </p:nvSpPr>
        <p:spPr>
          <a:xfrm>
            <a:off x="2230174" y="5864029"/>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On </a:t>
            </a:r>
            <a:r>
              <a:rPr lang="en-US" sz="1600" dirty="0" err="1">
                <a:solidFill>
                  <a:schemeClr val="tx1"/>
                </a:solidFill>
                <a:latin typeface="Palatino" pitchFamily="2" charset="77"/>
                <a:ea typeface="Palatino" pitchFamily="2" charset="77"/>
              </a:rPr>
              <a:t>sunday</a:t>
            </a:r>
            <a:r>
              <a:rPr lang="en-US" sz="1600" dirty="0">
                <a:solidFill>
                  <a:schemeClr val="tx1"/>
                </a:solidFill>
                <a:latin typeface="Palatino" pitchFamily="2" charset="77"/>
                <a:ea typeface="Palatino" pitchFamily="2" charset="77"/>
              </a:rPr>
              <a:t>, </a:t>
            </a:r>
            <a:r>
              <a:rPr lang="en-US" sz="1600" dirty="0">
                <a:solidFill>
                  <a:srgbClr val="00B0F0"/>
                </a:solidFill>
                <a:latin typeface="Palatino" pitchFamily="2" charset="77"/>
                <a:ea typeface="Palatino" pitchFamily="2" charset="77"/>
              </a:rPr>
              <a:t>he</a:t>
            </a:r>
            <a:r>
              <a:rPr lang="en-US" sz="1600" dirty="0">
                <a:solidFill>
                  <a:schemeClr val="tx1"/>
                </a:solidFill>
                <a:latin typeface="Palatino" pitchFamily="2" charset="77"/>
                <a:ea typeface="Palatino" pitchFamily="2" charset="77"/>
              </a:rPr>
              <a:t> said …</a:t>
            </a:r>
          </a:p>
        </p:txBody>
      </p:sp>
      <p:sp>
        <p:nvSpPr>
          <p:cNvPr id="18" name="Rounded Rectangle 17">
            <a:extLst>
              <a:ext uri="{FF2B5EF4-FFF2-40B4-BE49-F238E27FC236}">
                <a16:creationId xmlns:a16="http://schemas.microsoft.com/office/drawing/2014/main" xmlns="" id="{D9AEA00C-B743-AB4F-8560-1F42ACCF3407}"/>
              </a:ext>
            </a:extLst>
          </p:cNvPr>
          <p:cNvSpPr/>
          <p:nvPr/>
        </p:nvSpPr>
        <p:spPr>
          <a:xfrm>
            <a:off x="2649974" y="6187261"/>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F0"/>
                </a:solidFill>
                <a:latin typeface="Palatino" pitchFamily="2" charset="77"/>
                <a:ea typeface="Palatino" pitchFamily="2" charset="77"/>
              </a:rPr>
              <a:t>Mr. Ahern </a:t>
            </a:r>
            <a:r>
              <a:rPr lang="en-US" sz="1600" dirty="0">
                <a:solidFill>
                  <a:schemeClr val="tx1"/>
                </a:solidFill>
                <a:latin typeface="Palatino" pitchFamily="2" charset="77"/>
                <a:ea typeface="Palatino" pitchFamily="2" charset="77"/>
              </a:rPr>
              <a:t>and </a:t>
            </a:r>
            <a:r>
              <a:rPr lang="en-US" sz="1600" dirty="0">
                <a:solidFill>
                  <a:srgbClr val="00B0F0"/>
                </a:solidFill>
                <a:latin typeface="Palatino" pitchFamily="2" charset="77"/>
                <a:ea typeface="Palatino" pitchFamily="2" charset="77"/>
              </a:rPr>
              <a:t>his</a:t>
            </a:r>
            <a:r>
              <a:rPr lang="en-US" sz="1600" dirty="0">
                <a:solidFill>
                  <a:schemeClr val="tx1"/>
                </a:solidFill>
                <a:latin typeface="Palatino" pitchFamily="2" charset="77"/>
                <a:ea typeface="Palatino" pitchFamily="2" charset="77"/>
              </a:rPr>
              <a:t> …</a:t>
            </a:r>
          </a:p>
        </p:txBody>
      </p:sp>
      <p:sp>
        <p:nvSpPr>
          <p:cNvPr id="19" name="Manual Operation 18">
            <a:extLst>
              <a:ext uri="{FF2B5EF4-FFF2-40B4-BE49-F238E27FC236}">
                <a16:creationId xmlns:a16="http://schemas.microsoft.com/office/drawing/2014/main" xmlns="" id="{53DE407B-CE38-A542-8175-794AF330ADFE}"/>
              </a:ext>
            </a:extLst>
          </p:cNvPr>
          <p:cNvSpPr/>
          <p:nvPr/>
        </p:nvSpPr>
        <p:spPr>
          <a:xfrm rot="16200000">
            <a:off x="5559808" y="1360373"/>
            <a:ext cx="1657978" cy="764232"/>
          </a:xfrm>
          <a:prstGeom prst="flowChartManualOperation">
            <a:avLst/>
          </a:prstGeom>
          <a:solidFill>
            <a:srgbClr val="FF8A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anual Operation 19">
            <a:extLst>
              <a:ext uri="{FF2B5EF4-FFF2-40B4-BE49-F238E27FC236}">
                <a16:creationId xmlns:a16="http://schemas.microsoft.com/office/drawing/2014/main" xmlns="" id="{3CC35C51-4C39-8940-BD36-D5BB069E8507}"/>
              </a:ext>
            </a:extLst>
          </p:cNvPr>
          <p:cNvSpPr/>
          <p:nvPr/>
        </p:nvSpPr>
        <p:spPr>
          <a:xfrm rot="16200000">
            <a:off x="5660569" y="1492935"/>
            <a:ext cx="1657978" cy="764232"/>
          </a:xfrm>
          <a:prstGeom prst="flowChartManualOperation">
            <a:avLst/>
          </a:prstGeom>
          <a:solidFill>
            <a:srgbClr val="FF8A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anual Operation 20">
            <a:extLst>
              <a:ext uri="{FF2B5EF4-FFF2-40B4-BE49-F238E27FC236}">
                <a16:creationId xmlns:a16="http://schemas.microsoft.com/office/drawing/2014/main" xmlns="" id="{BED6B172-F5BB-DC49-A16C-B3ABB9901955}"/>
              </a:ext>
            </a:extLst>
          </p:cNvPr>
          <p:cNvSpPr/>
          <p:nvPr/>
        </p:nvSpPr>
        <p:spPr>
          <a:xfrm rot="16200000">
            <a:off x="5761330" y="1640591"/>
            <a:ext cx="1657978" cy="764232"/>
          </a:xfrm>
          <a:prstGeom prst="flowChartManualOperation">
            <a:avLst/>
          </a:prstGeom>
          <a:solidFill>
            <a:srgbClr val="FF8AD8"/>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a:latin typeface="Palatino" pitchFamily="2" charset="77"/>
                <a:ea typeface="Palatino" pitchFamily="2" charset="77"/>
              </a:rPr>
              <a:t>CONV</a:t>
            </a:r>
            <a:endParaRPr lang="en-US" dirty="0">
              <a:latin typeface="Palatino" pitchFamily="2" charset="77"/>
              <a:ea typeface="Palatino" pitchFamily="2" charset="77"/>
            </a:endParaRPr>
          </a:p>
        </p:txBody>
      </p:sp>
      <p:sp>
        <p:nvSpPr>
          <p:cNvPr id="22" name="Manual Operation 21">
            <a:extLst>
              <a:ext uri="{FF2B5EF4-FFF2-40B4-BE49-F238E27FC236}">
                <a16:creationId xmlns:a16="http://schemas.microsoft.com/office/drawing/2014/main" xmlns="" id="{4632F01D-33D5-4742-A67C-3CCF1B42030C}"/>
              </a:ext>
            </a:extLst>
          </p:cNvPr>
          <p:cNvSpPr/>
          <p:nvPr/>
        </p:nvSpPr>
        <p:spPr>
          <a:xfrm rot="16200000">
            <a:off x="5660292" y="3631812"/>
            <a:ext cx="1657978" cy="764232"/>
          </a:xfrm>
          <a:prstGeom prst="flowChartManualOpe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anual Operation 22">
            <a:extLst>
              <a:ext uri="{FF2B5EF4-FFF2-40B4-BE49-F238E27FC236}">
                <a16:creationId xmlns:a16="http://schemas.microsoft.com/office/drawing/2014/main" xmlns="" id="{4BEB3E51-F7C9-C144-B740-AECD67D04AC1}"/>
              </a:ext>
            </a:extLst>
          </p:cNvPr>
          <p:cNvSpPr/>
          <p:nvPr/>
        </p:nvSpPr>
        <p:spPr>
          <a:xfrm rot="16200000">
            <a:off x="5761053" y="3764374"/>
            <a:ext cx="1657978" cy="764232"/>
          </a:xfrm>
          <a:prstGeom prst="flowChartManualOpe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anual Operation 23">
            <a:extLst>
              <a:ext uri="{FF2B5EF4-FFF2-40B4-BE49-F238E27FC236}">
                <a16:creationId xmlns:a16="http://schemas.microsoft.com/office/drawing/2014/main" xmlns="" id="{C6E9136A-09E2-FF4B-928E-C833AC02A2D3}"/>
              </a:ext>
            </a:extLst>
          </p:cNvPr>
          <p:cNvSpPr/>
          <p:nvPr/>
        </p:nvSpPr>
        <p:spPr>
          <a:xfrm rot="16200000">
            <a:off x="5861814" y="3912030"/>
            <a:ext cx="1657978" cy="764232"/>
          </a:xfrm>
          <a:prstGeom prst="flowChartManualOpe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a:latin typeface="Palatino" pitchFamily="2" charset="77"/>
                <a:ea typeface="Palatino" pitchFamily="2" charset="77"/>
              </a:rPr>
              <a:t>CONV</a:t>
            </a:r>
            <a:endParaRPr lang="en-US" dirty="0">
              <a:latin typeface="Palatino" pitchFamily="2" charset="77"/>
              <a:ea typeface="Palatino" pitchFamily="2" charset="77"/>
            </a:endParaRPr>
          </a:p>
        </p:txBody>
      </p:sp>
      <p:sp>
        <p:nvSpPr>
          <p:cNvPr id="27" name="Rectangle 26">
            <a:extLst>
              <a:ext uri="{FF2B5EF4-FFF2-40B4-BE49-F238E27FC236}">
                <a16:creationId xmlns:a16="http://schemas.microsoft.com/office/drawing/2014/main" xmlns="" id="{364CE9A7-8304-2943-AB86-20B0D1B57E8C}"/>
              </a:ext>
            </a:extLst>
          </p:cNvPr>
          <p:cNvSpPr/>
          <p:nvPr/>
        </p:nvSpPr>
        <p:spPr>
          <a:xfrm>
            <a:off x="8225491" y="1046193"/>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1</a:t>
            </a:r>
            <a:endParaRPr lang="en-US" dirty="0"/>
          </a:p>
        </p:txBody>
      </p:sp>
      <p:sp>
        <p:nvSpPr>
          <p:cNvPr id="28" name="Rectangle 27">
            <a:extLst>
              <a:ext uri="{FF2B5EF4-FFF2-40B4-BE49-F238E27FC236}">
                <a16:creationId xmlns:a16="http://schemas.microsoft.com/office/drawing/2014/main" xmlns="" id="{CC08E0D0-1C34-A149-8734-74ED07DCF57C}"/>
              </a:ext>
            </a:extLst>
          </p:cNvPr>
          <p:cNvSpPr/>
          <p:nvPr/>
        </p:nvSpPr>
        <p:spPr>
          <a:xfrm>
            <a:off x="8225491" y="1485947"/>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2</a:t>
            </a:r>
            <a:endParaRPr lang="en-US" dirty="0"/>
          </a:p>
        </p:txBody>
      </p:sp>
      <p:sp>
        <p:nvSpPr>
          <p:cNvPr id="29" name="Rectangle 28">
            <a:extLst>
              <a:ext uri="{FF2B5EF4-FFF2-40B4-BE49-F238E27FC236}">
                <a16:creationId xmlns:a16="http://schemas.microsoft.com/office/drawing/2014/main" xmlns="" id="{A05D68B6-4C3F-7949-9795-8E982A6E81F1}"/>
              </a:ext>
            </a:extLst>
          </p:cNvPr>
          <p:cNvSpPr/>
          <p:nvPr/>
        </p:nvSpPr>
        <p:spPr>
          <a:xfrm>
            <a:off x="8225491" y="1925006"/>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3</a:t>
            </a:r>
            <a:endParaRPr lang="en-US" dirty="0"/>
          </a:p>
        </p:txBody>
      </p:sp>
      <p:sp>
        <p:nvSpPr>
          <p:cNvPr id="30" name="Rectangle 29">
            <a:extLst>
              <a:ext uri="{FF2B5EF4-FFF2-40B4-BE49-F238E27FC236}">
                <a16:creationId xmlns:a16="http://schemas.microsoft.com/office/drawing/2014/main" xmlns="" id="{AF66A461-86DF-B241-9002-A02EC38A44AC}"/>
              </a:ext>
            </a:extLst>
          </p:cNvPr>
          <p:cNvSpPr/>
          <p:nvPr/>
        </p:nvSpPr>
        <p:spPr>
          <a:xfrm>
            <a:off x="8238509" y="2365455"/>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4</a:t>
            </a:r>
            <a:endParaRPr lang="en-US" dirty="0"/>
          </a:p>
        </p:txBody>
      </p:sp>
      <p:sp>
        <p:nvSpPr>
          <p:cNvPr id="32" name="Rectangle 31">
            <a:extLst>
              <a:ext uri="{FF2B5EF4-FFF2-40B4-BE49-F238E27FC236}">
                <a16:creationId xmlns:a16="http://schemas.microsoft.com/office/drawing/2014/main" xmlns="" id="{9DED5286-2417-1140-AD09-85E866FE1EE0}"/>
              </a:ext>
            </a:extLst>
          </p:cNvPr>
          <p:cNvSpPr/>
          <p:nvPr/>
        </p:nvSpPr>
        <p:spPr>
          <a:xfrm>
            <a:off x="5747657" y="5292937"/>
            <a:ext cx="1766834" cy="1377761"/>
          </a:xfrm>
          <a:prstGeom prst="rect">
            <a:avLst/>
          </a:pr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BB223CD8-06A8-FD49-91AC-92804681F082}"/>
              </a:ext>
            </a:extLst>
          </p:cNvPr>
          <p:cNvSpPr/>
          <p:nvPr/>
        </p:nvSpPr>
        <p:spPr>
          <a:xfrm>
            <a:off x="6050782" y="5384774"/>
            <a:ext cx="1276140" cy="31597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2</a:t>
            </a:r>
            <a:endParaRPr lang="en-US" dirty="0"/>
          </a:p>
        </p:txBody>
      </p:sp>
      <p:sp>
        <p:nvSpPr>
          <p:cNvPr id="35" name="Rectangle 34">
            <a:extLst>
              <a:ext uri="{FF2B5EF4-FFF2-40B4-BE49-F238E27FC236}">
                <a16:creationId xmlns:a16="http://schemas.microsoft.com/office/drawing/2014/main" xmlns="" id="{A9D2CB89-80FA-714B-857B-AC8B58F6CEA3}"/>
              </a:ext>
            </a:extLst>
          </p:cNvPr>
          <p:cNvSpPr/>
          <p:nvPr/>
        </p:nvSpPr>
        <p:spPr>
          <a:xfrm>
            <a:off x="6050782" y="5823833"/>
            <a:ext cx="1276140" cy="31597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3</a:t>
            </a:r>
            <a:endParaRPr lang="en-US" dirty="0"/>
          </a:p>
        </p:txBody>
      </p:sp>
      <p:sp>
        <p:nvSpPr>
          <p:cNvPr id="36" name="Rectangle 35">
            <a:extLst>
              <a:ext uri="{FF2B5EF4-FFF2-40B4-BE49-F238E27FC236}">
                <a16:creationId xmlns:a16="http://schemas.microsoft.com/office/drawing/2014/main" xmlns="" id="{CE66FE08-A70A-D040-9C68-193D27070F56}"/>
              </a:ext>
            </a:extLst>
          </p:cNvPr>
          <p:cNvSpPr/>
          <p:nvPr/>
        </p:nvSpPr>
        <p:spPr>
          <a:xfrm>
            <a:off x="6073848" y="6264282"/>
            <a:ext cx="1276140" cy="31597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4</a:t>
            </a:r>
            <a:endParaRPr lang="en-US" dirty="0"/>
          </a:p>
        </p:txBody>
      </p:sp>
      <p:sp>
        <p:nvSpPr>
          <p:cNvPr id="37" name="Rectangle 36">
            <a:extLst>
              <a:ext uri="{FF2B5EF4-FFF2-40B4-BE49-F238E27FC236}">
                <a16:creationId xmlns:a16="http://schemas.microsoft.com/office/drawing/2014/main" xmlns="" id="{A9AED984-28B3-0A48-BD38-92673EB98DFF}"/>
              </a:ext>
            </a:extLst>
          </p:cNvPr>
          <p:cNvSpPr/>
          <p:nvPr/>
        </p:nvSpPr>
        <p:spPr>
          <a:xfrm>
            <a:off x="8162233" y="3697001"/>
            <a:ext cx="1276140" cy="31597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r>
              <a:rPr lang="en-US" baseline="-25000" dirty="0"/>
              <a:t>1</a:t>
            </a:r>
            <a:endParaRPr lang="en-US" dirty="0"/>
          </a:p>
        </p:txBody>
      </p:sp>
      <p:sp>
        <p:nvSpPr>
          <p:cNvPr id="38" name="Rectangle 37">
            <a:extLst>
              <a:ext uri="{FF2B5EF4-FFF2-40B4-BE49-F238E27FC236}">
                <a16:creationId xmlns:a16="http://schemas.microsoft.com/office/drawing/2014/main" xmlns="" id="{29034F96-E0E8-4A45-8331-7034BB5CF2F2}"/>
              </a:ext>
            </a:extLst>
          </p:cNvPr>
          <p:cNvSpPr/>
          <p:nvPr/>
        </p:nvSpPr>
        <p:spPr>
          <a:xfrm>
            <a:off x="8162233" y="4136060"/>
            <a:ext cx="1276140" cy="31597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r>
              <a:rPr lang="en-US" baseline="-25000" dirty="0"/>
              <a:t>2</a:t>
            </a:r>
            <a:endParaRPr lang="en-US" dirty="0"/>
          </a:p>
        </p:txBody>
      </p:sp>
      <p:sp>
        <p:nvSpPr>
          <p:cNvPr id="39" name="TextBox 38">
            <a:extLst>
              <a:ext uri="{FF2B5EF4-FFF2-40B4-BE49-F238E27FC236}">
                <a16:creationId xmlns:a16="http://schemas.microsoft.com/office/drawing/2014/main" xmlns="" id="{5B07D243-50FA-254B-BF83-1069B189D4E7}"/>
              </a:ext>
            </a:extLst>
          </p:cNvPr>
          <p:cNvSpPr txBox="1"/>
          <p:nvPr/>
        </p:nvSpPr>
        <p:spPr>
          <a:xfrm rot="5400000">
            <a:off x="7360920" y="1690385"/>
            <a:ext cx="1185705" cy="369332"/>
          </a:xfrm>
          <a:prstGeom prst="rect">
            <a:avLst/>
          </a:prstGeom>
          <a:noFill/>
        </p:spPr>
        <p:txBody>
          <a:bodyPr wrap="square" rtlCol="0">
            <a:spAutoFit/>
          </a:bodyPr>
          <a:lstStyle/>
          <a:p>
            <a:r>
              <a:rPr lang="en-US" dirty="0">
                <a:latin typeface="Palatino" pitchFamily="2" charset="77"/>
                <a:ea typeface="Palatino" pitchFamily="2" charset="77"/>
              </a:rPr>
              <a:t>bi-LSTM</a:t>
            </a:r>
          </a:p>
        </p:txBody>
      </p:sp>
      <p:grpSp>
        <p:nvGrpSpPr>
          <p:cNvPr id="51" name="Group 50">
            <a:extLst>
              <a:ext uri="{FF2B5EF4-FFF2-40B4-BE49-F238E27FC236}">
                <a16:creationId xmlns:a16="http://schemas.microsoft.com/office/drawing/2014/main" xmlns="" id="{D1F3615F-6E8A-D041-88DC-7A5B7E0073E7}"/>
              </a:ext>
            </a:extLst>
          </p:cNvPr>
          <p:cNvGrpSpPr/>
          <p:nvPr/>
        </p:nvGrpSpPr>
        <p:grpSpPr>
          <a:xfrm>
            <a:off x="7111465" y="1204178"/>
            <a:ext cx="460872" cy="1367300"/>
            <a:chOff x="7111465" y="1320089"/>
            <a:chExt cx="460872" cy="1367300"/>
          </a:xfrm>
        </p:grpSpPr>
        <p:cxnSp>
          <p:nvCxnSpPr>
            <p:cNvPr id="47" name="Straight Arrow Connector 46">
              <a:extLst>
                <a:ext uri="{FF2B5EF4-FFF2-40B4-BE49-F238E27FC236}">
                  <a16:creationId xmlns:a16="http://schemas.microsoft.com/office/drawing/2014/main" xmlns="" id="{84E846DB-2AF3-9244-B297-4031A5EB9D5A}"/>
                </a:ext>
              </a:extLst>
            </p:cNvPr>
            <p:cNvCxnSpPr/>
            <p:nvPr/>
          </p:nvCxnSpPr>
          <p:spPr>
            <a:xfrm flipV="1">
              <a:off x="7121787" y="132008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ECE86F91-694D-FA43-A3F4-C14F753215BD}"/>
                </a:ext>
              </a:extLst>
            </p:cNvPr>
            <p:cNvCxnSpPr/>
            <p:nvPr/>
          </p:nvCxnSpPr>
          <p:spPr>
            <a:xfrm flipV="1">
              <a:off x="7111465" y="178045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xmlns="" id="{CE67F46A-8F4B-A948-AFAA-67CF1A18D158}"/>
                </a:ext>
              </a:extLst>
            </p:cNvPr>
            <p:cNvCxnSpPr/>
            <p:nvPr/>
          </p:nvCxnSpPr>
          <p:spPr>
            <a:xfrm flipV="1">
              <a:off x="7111465" y="221842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xmlns="" id="{BE75DBC1-BDC5-4146-81DA-C79A86C2E648}"/>
                </a:ext>
              </a:extLst>
            </p:cNvPr>
            <p:cNvCxnSpPr/>
            <p:nvPr/>
          </p:nvCxnSpPr>
          <p:spPr>
            <a:xfrm flipV="1">
              <a:off x="7130210" y="267692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53" name="Straight Arrow Connector 52">
            <a:extLst>
              <a:ext uri="{FF2B5EF4-FFF2-40B4-BE49-F238E27FC236}">
                <a16:creationId xmlns:a16="http://schemas.microsoft.com/office/drawing/2014/main" xmlns="" id="{96DD1CBE-AACD-7C4F-9B3C-2E6BBF1A8EA1}"/>
              </a:ext>
            </a:extLst>
          </p:cNvPr>
          <p:cNvCxnSpPr/>
          <p:nvPr/>
        </p:nvCxnSpPr>
        <p:spPr>
          <a:xfrm flipV="1">
            <a:off x="5154833" y="1214638"/>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3FCB19AF-6D15-6D41-B620-5CE9A8F75274}"/>
              </a:ext>
            </a:extLst>
          </p:cNvPr>
          <p:cNvCxnSpPr/>
          <p:nvPr/>
        </p:nvCxnSpPr>
        <p:spPr>
          <a:xfrm flipV="1">
            <a:off x="5144511" y="1675008"/>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20D90702-711B-F84D-A7D0-6C166F8EE70E}"/>
              </a:ext>
            </a:extLst>
          </p:cNvPr>
          <p:cNvCxnSpPr/>
          <p:nvPr/>
        </p:nvCxnSpPr>
        <p:spPr>
          <a:xfrm flipV="1">
            <a:off x="5144511" y="211296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xmlns="" id="{A7BB5121-52B7-E34F-ADC9-31B0C7EC8CE5}"/>
              </a:ext>
            </a:extLst>
          </p:cNvPr>
          <p:cNvCxnSpPr/>
          <p:nvPr/>
        </p:nvCxnSpPr>
        <p:spPr>
          <a:xfrm flipV="1">
            <a:off x="5163256" y="2571478"/>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xmlns="" id="{56E8D826-BC0B-1141-89A7-B36189A64162}"/>
              </a:ext>
            </a:extLst>
          </p:cNvPr>
          <p:cNvCxnSpPr/>
          <p:nvPr/>
        </p:nvCxnSpPr>
        <p:spPr>
          <a:xfrm flipV="1">
            <a:off x="7369587" y="3854181"/>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xmlns="" id="{B75A9E60-A612-7748-8B15-B72CD91E4D16}"/>
              </a:ext>
            </a:extLst>
          </p:cNvPr>
          <p:cNvCxnSpPr/>
          <p:nvPr/>
        </p:nvCxnSpPr>
        <p:spPr>
          <a:xfrm flipV="1">
            <a:off x="7388332" y="431269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xmlns="" id="{F15B3916-A237-214B-A069-FE61FFB96F52}"/>
              </a:ext>
            </a:extLst>
          </p:cNvPr>
          <p:cNvCxnSpPr/>
          <p:nvPr/>
        </p:nvCxnSpPr>
        <p:spPr>
          <a:xfrm flipV="1">
            <a:off x="5222339" y="3854181"/>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xmlns="" id="{4ABA6D6C-8206-9043-9DA0-A9EE6698FA16}"/>
              </a:ext>
            </a:extLst>
          </p:cNvPr>
          <p:cNvCxnSpPr/>
          <p:nvPr/>
        </p:nvCxnSpPr>
        <p:spPr>
          <a:xfrm flipV="1">
            <a:off x="5241084" y="431269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6E5C0985-F092-B84C-888B-0E8F11AF11B2}"/>
              </a:ext>
            </a:extLst>
          </p:cNvPr>
          <p:cNvCxnSpPr>
            <a:cxnSpLocks/>
            <a:stCxn id="34" idx="3"/>
          </p:cNvCxnSpPr>
          <p:nvPr/>
        </p:nvCxnSpPr>
        <p:spPr>
          <a:xfrm>
            <a:off x="7326922" y="5542760"/>
            <a:ext cx="40532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DDFB393E-045F-054B-959A-E8B534B0E8FD}"/>
              </a:ext>
            </a:extLst>
          </p:cNvPr>
          <p:cNvCxnSpPr>
            <a:cxnSpLocks/>
            <a:stCxn id="35" idx="3"/>
          </p:cNvCxnSpPr>
          <p:nvPr/>
        </p:nvCxnSpPr>
        <p:spPr>
          <a:xfrm>
            <a:off x="7326922" y="5981819"/>
            <a:ext cx="3445464" cy="1749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EF93A3C8-B366-1040-A6F4-9433C12C4112}"/>
              </a:ext>
            </a:extLst>
          </p:cNvPr>
          <p:cNvCxnSpPr>
            <a:cxnSpLocks/>
            <a:stCxn id="36" idx="3"/>
          </p:cNvCxnSpPr>
          <p:nvPr/>
        </p:nvCxnSpPr>
        <p:spPr>
          <a:xfrm>
            <a:off x="7349988" y="6422268"/>
            <a:ext cx="2831222" cy="16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73B68B65-38F7-854B-9DAD-ED3D75D1F9FF}"/>
              </a:ext>
            </a:extLst>
          </p:cNvPr>
          <p:cNvCxnSpPr/>
          <p:nvPr/>
        </p:nvCxnSpPr>
        <p:spPr>
          <a:xfrm flipV="1">
            <a:off x="11380214" y="913500"/>
            <a:ext cx="0" cy="4629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8B44CA3F-F5C7-5042-AAB5-4326B6C2E4D7}"/>
              </a:ext>
            </a:extLst>
          </p:cNvPr>
          <p:cNvCxnSpPr/>
          <p:nvPr/>
        </p:nvCxnSpPr>
        <p:spPr>
          <a:xfrm flipV="1">
            <a:off x="10798319" y="930997"/>
            <a:ext cx="0" cy="5068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7D8243B6-2858-0B42-A9F2-87D49B1572A0}"/>
              </a:ext>
            </a:extLst>
          </p:cNvPr>
          <p:cNvCxnSpPr/>
          <p:nvPr/>
        </p:nvCxnSpPr>
        <p:spPr>
          <a:xfrm flipV="1">
            <a:off x="10187632" y="913500"/>
            <a:ext cx="0" cy="5525730"/>
          </a:xfrm>
          <a:prstGeom prst="line">
            <a:avLst/>
          </a:prstGeom>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xmlns="" id="{748867AD-906D-964D-A1C4-571C0A049626}"/>
              </a:ext>
            </a:extLst>
          </p:cNvPr>
          <p:cNvGrpSpPr/>
          <p:nvPr/>
        </p:nvGrpSpPr>
        <p:grpSpPr>
          <a:xfrm rot="10800000">
            <a:off x="9686567" y="1156140"/>
            <a:ext cx="460872" cy="1367300"/>
            <a:chOff x="7111465" y="1320089"/>
            <a:chExt cx="460872" cy="1367300"/>
          </a:xfrm>
        </p:grpSpPr>
        <p:cxnSp>
          <p:nvCxnSpPr>
            <p:cNvPr id="76" name="Straight Arrow Connector 75">
              <a:extLst>
                <a:ext uri="{FF2B5EF4-FFF2-40B4-BE49-F238E27FC236}">
                  <a16:creationId xmlns:a16="http://schemas.microsoft.com/office/drawing/2014/main" xmlns="" id="{0497D30E-F821-0F4D-A3D1-D4F202D2ACA4}"/>
                </a:ext>
              </a:extLst>
            </p:cNvPr>
            <p:cNvCxnSpPr/>
            <p:nvPr/>
          </p:nvCxnSpPr>
          <p:spPr>
            <a:xfrm flipV="1">
              <a:off x="7121787" y="132008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xmlns="" id="{486970FA-65C0-B14D-8479-3BD4E7BBA3E9}"/>
                </a:ext>
              </a:extLst>
            </p:cNvPr>
            <p:cNvCxnSpPr/>
            <p:nvPr/>
          </p:nvCxnSpPr>
          <p:spPr>
            <a:xfrm flipV="1">
              <a:off x="7111465" y="178045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xmlns="" id="{6B3AF442-4CA5-7547-98E8-F8B2D97103F2}"/>
                </a:ext>
              </a:extLst>
            </p:cNvPr>
            <p:cNvCxnSpPr/>
            <p:nvPr/>
          </p:nvCxnSpPr>
          <p:spPr>
            <a:xfrm flipV="1">
              <a:off x="7111465" y="221842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xmlns="" id="{B7778CF5-6542-D949-8390-2068EFDE4221}"/>
                </a:ext>
              </a:extLst>
            </p:cNvPr>
            <p:cNvCxnSpPr/>
            <p:nvPr/>
          </p:nvCxnSpPr>
          <p:spPr>
            <a:xfrm flipV="1">
              <a:off x="7130210" y="267692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xmlns="" id="{931A1960-78EF-9D4A-ADB1-1980F07F5592}"/>
              </a:ext>
            </a:extLst>
          </p:cNvPr>
          <p:cNvGrpSpPr/>
          <p:nvPr/>
        </p:nvGrpSpPr>
        <p:grpSpPr>
          <a:xfrm rot="10800000">
            <a:off x="10285581" y="1172028"/>
            <a:ext cx="460872" cy="1367300"/>
            <a:chOff x="7111465" y="1320089"/>
            <a:chExt cx="460872" cy="1367300"/>
          </a:xfrm>
        </p:grpSpPr>
        <p:cxnSp>
          <p:nvCxnSpPr>
            <p:cNvPr id="81" name="Straight Arrow Connector 80">
              <a:extLst>
                <a:ext uri="{FF2B5EF4-FFF2-40B4-BE49-F238E27FC236}">
                  <a16:creationId xmlns:a16="http://schemas.microsoft.com/office/drawing/2014/main" xmlns="" id="{2B2E4E1A-2EC8-C44A-BC10-933C2A2ACA0C}"/>
                </a:ext>
              </a:extLst>
            </p:cNvPr>
            <p:cNvCxnSpPr/>
            <p:nvPr/>
          </p:nvCxnSpPr>
          <p:spPr>
            <a:xfrm flipV="1">
              <a:off x="7121787" y="132008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xmlns="" id="{E1B57FC0-BE24-E149-8901-206B2812A666}"/>
                </a:ext>
              </a:extLst>
            </p:cNvPr>
            <p:cNvCxnSpPr/>
            <p:nvPr/>
          </p:nvCxnSpPr>
          <p:spPr>
            <a:xfrm flipV="1">
              <a:off x="7111465" y="178045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xmlns="" id="{6F0F5EA6-D564-3749-867E-EBB21A8572E1}"/>
                </a:ext>
              </a:extLst>
            </p:cNvPr>
            <p:cNvCxnSpPr/>
            <p:nvPr/>
          </p:nvCxnSpPr>
          <p:spPr>
            <a:xfrm flipV="1">
              <a:off x="7111465" y="221842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xmlns="" id="{0914518F-E84B-B74E-B9EE-5CBFEAAA796D}"/>
                </a:ext>
              </a:extLst>
            </p:cNvPr>
            <p:cNvCxnSpPr/>
            <p:nvPr/>
          </p:nvCxnSpPr>
          <p:spPr>
            <a:xfrm flipV="1">
              <a:off x="7130210" y="267692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xmlns="" id="{11E76C4E-0506-3E4D-999C-F2C1C7AB63D0}"/>
              </a:ext>
            </a:extLst>
          </p:cNvPr>
          <p:cNvGrpSpPr/>
          <p:nvPr/>
        </p:nvGrpSpPr>
        <p:grpSpPr>
          <a:xfrm rot="10800000">
            <a:off x="10877522" y="1173653"/>
            <a:ext cx="460872" cy="1367300"/>
            <a:chOff x="7111465" y="1320089"/>
            <a:chExt cx="460872" cy="1367300"/>
          </a:xfrm>
        </p:grpSpPr>
        <p:cxnSp>
          <p:nvCxnSpPr>
            <p:cNvPr id="86" name="Straight Arrow Connector 85">
              <a:extLst>
                <a:ext uri="{FF2B5EF4-FFF2-40B4-BE49-F238E27FC236}">
                  <a16:creationId xmlns:a16="http://schemas.microsoft.com/office/drawing/2014/main" xmlns="" id="{53EC8992-9C22-C542-8090-0A3D90BFA273}"/>
                </a:ext>
              </a:extLst>
            </p:cNvPr>
            <p:cNvCxnSpPr/>
            <p:nvPr/>
          </p:nvCxnSpPr>
          <p:spPr>
            <a:xfrm flipV="1">
              <a:off x="7121787" y="132008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xmlns="" id="{97DBDF0D-24BB-8A43-82A1-EE0FFC24AB22}"/>
                </a:ext>
              </a:extLst>
            </p:cNvPr>
            <p:cNvCxnSpPr/>
            <p:nvPr/>
          </p:nvCxnSpPr>
          <p:spPr>
            <a:xfrm flipV="1">
              <a:off x="7111465" y="178045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xmlns="" id="{7948F0FD-3244-FB48-903D-D4BDB49C79F7}"/>
                </a:ext>
              </a:extLst>
            </p:cNvPr>
            <p:cNvCxnSpPr/>
            <p:nvPr/>
          </p:nvCxnSpPr>
          <p:spPr>
            <a:xfrm flipV="1">
              <a:off x="7111465" y="221842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xmlns="" id="{088122C3-CD37-1B47-90B3-20777DB08FD3}"/>
                </a:ext>
              </a:extLst>
            </p:cNvPr>
            <p:cNvCxnSpPr/>
            <p:nvPr/>
          </p:nvCxnSpPr>
          <p:spPr>
            <a:xfrm flipV="1">
              <a:off x="7130210" y="267692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96" name="TextBox 95">
            <a:extLst>
              <a:ext uri="{FF2B5EF4-FFF2-40B4-BE49-F238E27FC236}">
                <a16:creationId xmlns:a16="http://schemas.microsoft.com/office/drawing/2014/main" xmlns="" id="{CCB7C433-99D9-CE42-824D-D381AB2FBF77}"/>
              </a:ext>
            </a:extLst>
          </p:cNvPr>
          <p:cNvSpPr txBox="1"/>
          <p:nvPr/>
        </p:nvSpPr>
        <p:spPr>
          <a:xfrm rot="5400000">
            <a:off x="5264129" y="5787232"/>
            <a:ext cx="1185705" cy="369332"/>
          </a:xfrm>
          <a:prstGeom prst="rect">
            <a:avLst/>
          </a:prstGeom>
          <a:noFill/>
        </p:spPr>
        <p:txBody>
          <a:bodyPr wrap="square" rtlCol="0">
            <a:spAutoFit/>
          </a:bodyPr>
          <a:lstStyle/>
          <a:p>
            <a:pPr algn="ctr"/>
            <a:r>
              <a:rPr lang="en-US" dirty="0">
                <a:latin typeface="Palatino" pitchFamily="2" charset="77"/>
                <a:ea typeface="Palatino" pitchFamily="2" charset="77"/>
              </a:rPr>
              <a:t>LSTM</a:t>
            </a:r>
          </a:p>
        </p:txBody>
      </p:sp>
      <p:sp>
        <p:nvSpPr>
          <p:cNvPr id="97" name="Rectangle 96">
            <a:extLst>
              <a:ext uri="{FF2B5EF4-FFF2-40B4-BE49-F238E27FC236}">
                <a16:creationId xmlns:a16="http://schemas.microsoft.com/office/drawing/2014/main" xmlns="" id="{0FD2DFB9-56E8-5245-8022-FC0E8187B200}"/>
              </a:ext>
            </a:extLst>
          </p:cNvPr>
          <p:cNvSpPr/>
          <p:nvPr/>
        </p:nvSpPr>
        <p:spPr>
          <a:xfrm>
            <a:off x="10559745" y="5809296"/>
            <a:ext cx="212641" cy="139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98" name="Rectangle 97">
            <a:extLst>
              <a:ext uri="{FF2B5EF4-FFF2-40B4-BE49-F238E27FC236}">
                <a16:creationId xmlns:a16="http://schemas.microsoft.com/office/drawing/2014/main" xmlns="" id="{510B5B28-9B5A-B749-BE72-C74627786F12}"/>
              </a:ext>
            </a:extLst>
          </p:cNvPr>
          <p:cNvSpPr/>
          <p:nvPr/>
        </p:nvSpPr>
        <p:spPr>
          <a:xfrm>
            <a:off x="11167573" y="5339183"/>
            <a:ext cx="212641" cy="139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99" name="Rectangle 98">
            <a:extLst>
              <a:ext uri="{FF2B5EF4-FFF2-40B4-BE49-F238E27FC236}">
                <a16:creationId xmlns:a16="http://schemas.microsoft.com/office/drawing/2014/main" xmlns="" id="{806F5E8D-A77E-C240-A4DA-AE286E6B1C2C}"/>
              </a:ext>
            </a:extLst>
          </p:cNvPr>
          <p:cNvSpPr/>
          <p:nvPr/>
        </p:nvSpPr>
        <p:spPr>
          <a:xfrm>
            <a:off x="9968569" y="6263145"/>
            <a:ext cx="212641" cy="139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73" name="TextBox 72">
            <a:extLst>
              <a:ext uri="{FF2B5EF4-FFF2-40B4-BE49-F238E27FC236}">
                <a16:creationId xmlns:a16="http://schemas.microsoft.com/office/drawing/2014/main" xmlns="" id="{4BD00626-33B5-E04F-8E42-89A2CBA87C45}"/>
              </a:ext>
            </a:extLst>
          </p:cNvPr>
          <p:cNvSpPr txBox="1"/>
          <p:nvPr/>
        </p:nvSpPr>
        <p:spPr>
          <a:xfrm>
            <a:off x="2974691" y="19301"/>
            <a:ext cx="6242617"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Sentence Selection Decoder</a:t>
            </a:r>
          </a:p>
        </p:txBody>
      </p:sp>
      <p:grpSp>
        <p:nvGrpSpPr>
          <p:cNvPr id="90" name="Group 89">
            <a:extLst>
              <a:ext uri="{FF2B5EF4-FFF2-40B4-BE49-F238E27FC236}">
                <a16:creationId xmlns:a16="http://schemas.microsoft.com/office/drawing/2014/main" xmlns="" id="{DDDE380D-5563-754A-B4C9-C85D991CBE8F}"/>
              </a:ext>
            </a:extLst>
          </p:cNvPr>
          <p:cNvGrpSpPr/>
          <p:nvPr/>
        </p:nvGrpSpPr>
        <p:grpSpPr>
          <a:xfrm rot="10800000">
            <a:off x="9554672" y="3798954"/>
            <a:ext cx="460872" cy="468969"/>
            <a:chOff x="7111465" y="2218420"/>
            <a:chExt cx="460872" cy="468969"/>
          </a:xfrm>
        </p:grpSpPr>
        <p:cxnSp>
          <p:nvCxnSpPr>
            <p:cNvPr id="93" name="Straight Arrow Connector 92">
              <a:extLst>
                <a:ext uri="{FF2B5EF4-FFF2-40B4-BE49-F238E27FC236}">
                  <a16:creationId xmlns:a16="http://schemas.microsoft.com/office/drawing/2014/main" xmlns="" id="{E9ECD957-8717-F347-8B55-EDA3C25286DF}"/>
                </a:ext>
              </a:extLst>
            </p:cNvPr>
            <p:cNvCxnSpPr/>
            <p:nvPr/>
          </p:nvCxnSpPr>
          <p:spPr>
            <a:xfrm flipV="1">
              <a:off x="7111465" y="221842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xmlns="" id="{98F65141-C1AC-194F-B3E4-AC0C3C317AB4}"/>
                </a:ext>
              </a:extLst>
            </p:cNvPr>
            <p:cNvCxnSpPr/>
            <p:nvPr/>
          </p:nvCxnSpPr>
          <p:spPr>
            <a:xfrm flipV="1">
              <a:off x="7130210" y="267692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xmlns="" id="{ECAC9F8A-C779-2448-B8E3-8857D2F0690A}"/>
              </a:ext>
            </a:extLst>
          </p:cNvPr>
          <p:cNvGrpSpPr/>
          <p:nvPr/>
        </p:nvGrpSpPr>
        <p:grpSpPr>
          <a:xfrm rot="10800000">
            <a:off x="10238148" y="3798955"/>
            <a:ext cx="460872" cy="468969"/>
            <a:chOff x="7111465" y="2218420"/>
            <a:chExt cx="460872" cy="468969"/>
          </a:xfrm>
        </p:grpSpPr>
        <p:cxnSp>
          <p:nvCxnSpPr>
            <p:cNvPr id="100" name="Straight Arrow Connector 99">
              <a:extLst>
                <a:ext uri="{FF2B5EF4-FFF2-40B4-BE49-F238E27FC236}">
                  <a16:creationId xmlns:a16="http://schemas.microsoft.com/office/drawing/2014/main" xmlns="" id="{EEEF8283-F9E3-6E4C-82D0-068BBF71EB67}"/>
                </a:ext>
              </a:extLst>
            </p:cNvPr>
            <p:cNvCxnSpPr/>
            <p:nvPr/>
          </p:nvCxnSpPr>
          <p:spPr>
            <a:xfrm flipV="1">
              <a:off x="7111465" y="221842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xmlns="" id="{FB6B4492-4E12-C642-B2CD-AADE38BDE16E}"/>
                </a:ext>
              </a:extLst>
            </p:cNvPr>
            <p:cNvCxnSpPr/>
            <p:nvPr/>
          </p:nvCxnSpPr>
          <p:spPr>
            <a:xfrm flipV="1">
              <a:off x="7130210" y="267692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xmlns="" id="{214E16A7-A0C2-544F-B024-EE7CEF1EE7CC}"/>
              </a:ext>
            </a:extLst>
          </p:cNvPr>
          <p:cNvGrpSpPr/>
          <p:nvPr/>
        </p:nvGrpSpPr>
        <p:grpSpPr>
          <a:xfrm rot="10800000">
            <a:off x="10855249" y="3798955"/>
            <a:ext cx="460872" cy="468969"/>
            <a:chOff x="7111465" y="2218420"/>
            <a:chExt cx="460872" cy="468969"/>
          </a:xfrm>
        </p:grpSpPr>
        <p:cxnSp>
          <p:nvCxnSpPr>
            <p:cNvPr id="103" name="Straight Arrow Connector 102">
              <a:extLst>
                <a:ext uri="{FF2B5EF4-FFF2-40B4-BE49-F238E27FC236}">
                  <a16:creationId xmlns:a16="http://schemas.microsoft.com/office/drawing/2014/main" xmlns="" id="{7A367614-7273-1C4E-A59A-D7838A678E71}"/>
                </a:ext>
              </a:extLst>
            </p:cNvPr>
            <p:cNvCxnSpPr/>
            <p:nvPr/>
          </p:nvCxnSpPr>
          <p:spPr>
            <a:xfrm flipV="1">
              <a:off x="7111465" y="221842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xmlns="" id="{A125A947-3B29-8348-A2DC-AA9F8FB1A480}"/>
                </a:ext>
              </a:extLst>
            </p:cNvPr>
            <p:cNvCxnSpPr/>
            <p:nvPr/>
          </p:nvCxnSpPr>
          <p:spPr>
            <a:xfrm flipV="1">
              <a:off x="7130210" y="267692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5647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FE853EA-3EEE-364B-A8CE-316224A8B5FA}"/>
              </a:ext>
            </a:extLst>
          </p:cNvPr>
          <p:cNvSpPr txBox="1"/>
          <p:nvPr/>
        </p:nvSpPr>
        <p:spPr>
          <a:xfrm>
            <a:off x="2974691" y="213175"/>
            <a:ext cx="6242617"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Sentence Selection Decoder</a:t>
            </a:r>
          </a:p>
        </p:txBody>
      </p:sp>
      <p:sp>
        <p:nvSpPr>
          <p:cNvPr id="4" name="TextBox 3">
            <a:extLst>
              <a:ext uri="{FF2B5EF4-FFF2-40B4-BE49-F238E27FC236}">
                <a16:creationId xmlns:a16="http://schemas.microsoft.com/office/drawing/2014/main" xmlns="" id="{77CC3460-1021-034A-BF30-36FFAAE38D35}"/>
              </a:ext>
            </a:extLst>
          </p:cNvPr>
          <p:cNvSpPr txBox="1"/>
          <p:nvPr/>
        </p:nvSpPr>
        <p:spPr>
          <a:xfrm>
            <a:off x="1239892" y="1856875"/>
            <a:ext cx="10947042" cy="1107996"/>
          </a:xfrm>
          <a:prstGeom prst="rect">
            <a:avLst/>
          </a:prstGeom>
          <a:noFill/>
        </p:spPr>
        <p:txBody>
          <a:bodyPr wrap="square" rtlCol="0">
            <a:spAutoFit/>
          </a:bodyPr>
          <a:lstStyle/>
          <a:p>
            <a:r>
              <a:rPr lang="en-US" sz="2400" dirty="0">
                <a:solidFill>
                  <a:schemeClr val="accent2">
                    <a:lumMod val="75000"/>
                  </a:schemeClr>
                </a:solidFill>
                <a:latin typeface="Palatino" pitchFamily="2" charset="77"/>
                <a:ea typeface="Palatino" pitchFamily="2" charset="77"/>
              </a:rPr>
              <a:t>Sentence extraction probabilities using both entity and input context </a:t>
            </a:r>
          </a:p>
          <a:p>
            <a:r>
              <a:rPr lang="en-US" sz="2400" dirty="0">
                <a:solidFill>
                  <a:schemeClr val="accent2">
                    <a:lumMod val="75000"/>
                  </a:schemeClr>
                </a:solidFill>
                <a:latin typeface="Palatino" pitchFamily="2" charset="77"/>
                <a:ea typeface="Palatino" pitchFamily="2" charset="77"/>
              </a:rPr>
              <a:t>are calculated as:</a:t>
            </a:r>
          </a:p>
          <a:p>
            <a:endParaRPr lang="en-US" dirty="0">
              <a:solidFill>
                <a:schemeClr val="accent2">
                  <a:lumMod val="75000"/>
                </a:schemeClr>
              </a:solidFill>
            </a:endParaRPr>
          </a:p>
        </p:txBody>
      </p:sp>
      <p:grpSp>
        <p:nvGrpSpPr>
          <p:cNvPr id="11" name="Group 10">
            <a:extLst>
              <a:ext uri="{FF2B5EF4-FFF2-40B4-BE49-F238E27FC236}">
                <a16:creationId xmlns:a16="http://schemas.microsoft.com/office/drawing/2014/main" xmlns="" id="{E524AC5E-DAE3-6A4C-8E6E-5DAA50C726F9}"/>
              </a:ext>
            </a:extLst>
          </p:cNvPr>
          <p:cNvGrpSpPr/>
          <p:nvPr/>
        </p:nvGrpSpPr>
        <p:grpSpPr>
          <a:xfrm>
            <a:off x="1239892" y="2924688"/>
            <a:ext cx="9712214" cy="1763010"/>
            <a:chOff x="1935296" y="2898931"/>
            <a:chExt cx="9712214" cy="1763010"/>
          </a:xfrm>
        </p:grpSpPr>
        <p:pic>
          <p:nvPicPr>
            <p:cNvPr id="7" name="Picture 6">
              <a:extLst>
                <a:ext uri="{FF2B5EF4-FFF2-40B4-BE49-F238E27FC236}">
                  <a16:creationId xmlns:a16="http://schemas.microsoft.com/office/drawing/2014/main" xmlns="" id="{B4438377-1AB2-F34B-9C0D-971ACAB36402}"/>
                </a:ext>
              </a:extLst>
            </p:cNvPr>
            <p:cNvPicPr>
              <a:picLocks noChangeAspect="1"/>
            </p:cNvPicPr>
            <p:nvPr/>
          </p:nvPicPr>
          <p:blipFill>
            <a:blip r:embed="rId3"/>
            <a:stretch>
              <a:fillRect/>
            </a:stretch>
          </p:blipFill>
          <p:spPr>
            <a:xfrm>
              <a:off x="1935296" y="2898931"/>
              <a:ext cx="8321407" cy="1763010"/>
            </a:xfrm>
            <a:prstGeom prst="rect">
              <a:avLst/>
            </a:prstGeom>
          </p:spPr>
        </p:pic>
        <p:sp>
          <p:nvSpPr>
            <p:cNvPr id="8" name="Rectangle 7">
              <a:extLst>
                <a:ext uri="{FF2B5EF4-FFF2-40B4-BE49-F238E27FC236}">
                  <a16:creationId xmlns:a16="http://schemas.microsoft.com/office/drawing/2014/main" xmlns="" id="{B64AB48F-F57E-1149-B007-014A62FE190F}"/>
                </a:ext>
              </a:extLst>
            </p:cNvPr>
            <p:cNvSpPr/>
            <p:nvPr/>
          </p:nvSpPr>
          <p:spPr>
            <a:xfrm>
              <a:off x="8049718" y="3780436"/>
              <a:ext cx="1993692" cy="611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xmlns="" id="{6D1B81D1-A903-1841-9443-80C5B14F5D95}"/>
                </a:ext>
              </a:extLst>
            </p:cNvPr>
            <p:cNvPicPr>
              <a:picLocks noChangeAspect="1"/>
            </p:cNvPicPr>
            <p:nvPr/>
          </p:nvPicPr>
          <p:blipFill>
            <a:blip r:embed="rId4"/>
            <a:stretch>
              <a:fillRect/>
            </a:stretch>
          </p:blipFill>
          <p:spPr>
            <a:xfrm>
              <a:off x="9920310" y="3132736"/>
              <a:ext cx="1727200" cy="647700"/>
            </a:xfrm>
            <a:prstGeom prst="rect">
              <a:avLst/>
            </a:prstGeom>
          </p:spPr>
        </p:pic>
      </p:grpSp>
      <p:sp>
        <p:nvSpPr>
          <p:cNvPr id="12" name="TextBox 11">
            <a:extLst>
              <a:ext uri="{FF2B5EF4-FFF2-40B4-BE49-F238E27FC236}">
                <a16:creationId xmlns:a16="http://schemas.microsoft.com/office/drawing/2014/main" xmlns="" id="{1DDAC0A0-317A-E44B-B3D2-EAB9B331B2D2}"/>
              </a:ext>
            </a:extLst>
          </p:cNvPr>
          <p:cNvSpPr txBox="1"/>
          <p:nvPr/>
        </p:nvSpPr>
        <p:spPr>
          <a:xfrm>
            <a:off x="9348006" y="4503032"/>
            <a:ext cx="2503895" cy="369332"/>
          </a:xfrm>
          <a:prstGeom prst="rect">
            <a:avLst/>
          </a:prstGeom>
          <a:noFill/>
        </p:spPr>
        <p:txBody>
          <a:bodyPr wrap="square" rtlCol="0">
            <a:spAutoFit/>
          </a:bodyPr>
          <a:lstStyle/>
          <a:p>
            <a:r>
              <a:rPr lang="en-US" b="1" dirty="0">
                <a:solidFill>
                  <a:schemeClr val="accent2">
                    <a:lumMod val="75000"/>
                  </a:schemeClr>
                </a:solidFill>
                <a:latin typeface="Palatino" pitchFamily="2" charset="77"/>
                <a:ea typeface="Palatino" pitchFamily="2" charset="77"/>
              </a:rPr>
              <a:t>entity context vector</a:t>
            </a:r>
          </a:p>
        </p:txBody>
      </p:sp>
      <p:sp>
        <p:nvSpPr>
          <p:cNvPr id="13" name="TextBox 12">
            <a:extLst>
              <a:ext uri="{FF2B5EF4-FFF2-40B4-BE49-F238E27FC236}">
                <a16:creationId xmlns:a16="http://schemas.microsoft.com/office/drawing/2014/main" xmlns="" id="{C1B59574-62F8-B24A-ADDF-6D318E22D7BA}"/>
              </a:ext>
            </a:extLst>
          </p:cNvPr>
          <p:cNvSpPr txBox="1"/>
          <p:nvPr/>
        </p:nvSpPr>
        <p:spPr>
          <a:xfrm>
            <a:off x="6500860" y="4521403"/>
            <a:ext cx="2503895" cy="369332"/>
          </a:xfrm>
          <a:prstGeom prst="rect">
            <a:avLst/>
          </a:prstGeom>
          <a:noFill/>
        </p:spPr>
        <p:txBody>
          <a:bodyPr wrap="square" rtlCol="0">
            <a:spAutoFit/>
          </a:bodyPr>
          <a:lstStyle/>
          <a:p>
            <a:r>
              <a:rPr lang="en-US" b="1" dirty="0">
                <a:solidFill>
                  <a:schemeClr val="accent2">
                    <a:lumMod val="75000"/>
                  </a:schemeClr>
                </a:solidFill>
                <a:latin typeface="Palatino" pitchFamily="2" charset="77"/>
                <a:ea typeface="Palatino" pitchFamily="2" charset="77"/>
              </a:rPr>
              <a:t>input context vector</a:t>
            </a:r>
          </a:p>
        </p:txBody>
      </p:sp>
      <p:sp>
        <p:nvSpPr>
          <p:cNvPr id="14" name="Right Arrow 13">
            <a:extLst>
              <a:ext uri="{FF2B5EF4-FFF2-40B4-BE49-F238E27FC236}">
                <a16:creationId xmlns:a16="http://schemas.microsoft.com/office/drawing/2014/main" xmlns="" id="{110BD4BF-8CD0-8D4E-82FD-4BAD8F9186D9}"/>
              </a:ext>
            </a:extLst>
          </p:cNvPr>
          <p:cNvSpPr/>
          <p:nvPr/>
        </p:nvSpPr>
        <p:spPr>
          <a:xfrm rot="19387857">
            <a:off x="8135018" y="3821944"/>
            <a:ext cx="695883" cy="430188"/>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xmlns="" id="{378D0AB1-E3DD-BC4B-9301-8629C3CB0AC4}"/>
              </a:ext>
            </a:extLst>
          </p:cNvPr>
          <p:cNvSpPr/>
          <p:nvPr/>
        </p:nvSpPr>
        <p:spPr>
          <a:xfrm rot="15395448">
            <a:off x="9908761" y="3808702"/>
            <a:ext cx="695883" cy="430188"/>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586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Bent Arrow 99">
            <a:extLst>
              <a:ext uri="{FF2B5EF4-FFF2-40B4-BE49-F238E27FC236}">
                <a16:creationId xmlns:a16="http://schemas.microsoft.com/office/drawing/2014/main" xmlns="" id="{3A527F98-B18B-6748-A0E7-8BBB46860186}"/>
              </a:ext>
            </a:extLst>
          </p:cNvPr>
          <p:cNvSpPr/>
          <p:nvPr/>
        </p:nvSpPr>
        <p:spPr>
          <a:xfrm rot="10800000">
            <a:off x="5177113" y="4886236"/>
            <a:ext cx="5070771" cy="1557141"/>
          </a:xfrm>
          <a:prstGeom prst="bentArrow">
            <a:avLst>
              <a:gd name="adj1" fmla="val 25000"/>
              <a:gd name="adj2" fmla="val 25000"/>
              <a:gd name="adj3" fmla="val 25000"/>
              <a:gd name="adj4" fmla="val 45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Bent Arrow 100">
            <a:extLst>
              <a:ext uri="{FF2B5EF4-FFF2-40B4-BE49-F238E27FC236}">
                <a16:creationId xmlns:a16="http://schemas.microsoft.com/office/drawing/2014/main" xmlns="" id="{2DD2ABAB-2F8B-6040-8805-5A721144F57E}"/>
              </a:ext>
            </a:extLst>
          </p:cNvPr>
          <p:cNvSpPr/>
          <p:nvPr/>
        </p:nvSpPr>
        <p:spPr>
          <a:xfrm rot="5400000">
            <a:off x="6804098" y="38835"/>
            <a:ext cx="1854678" cy="530218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Rounded Rectangle 101">
            <a:extLst>
              <a:ext uri="{FF2B5EF4-FFF2-40B4-BE49-F238E27FC236}">
                <a16:creationId xmlns:a16="http://schemas.microsoft.com/office/drawing/2014/main" xmlns="" id="{80BEA43C-5902-9340-9541-95DDCBF70423}"/>
              </a:ext>
            </a:extLst>
          </p:cNvPr>
          <p:cNvSpPr/>
          <p:nvPr/>
        </p:nvSpPr>
        <p:spPr>
          <a:xfrm>
            <a:off x="8822153" y="3968447"/>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Political analysis …</a:t>
            </a:r>
          </a:p>
        </p:txBody>
      </p:sp>
      <p:grpSp>
        <p:nvGrpSpPr>
          <p:cNvPr id="103" name="Group 102">
            <a:extLst>
              <a:ext uri="{FF2B5EF4-FFF2-40B4-BE49-F238E27FC236}">
                <a16:creationId xmlns:a16="http://schemas.microsoft.com/office/drawing/2014/main" xmlns="" id="{0E393E06-2596-5F45-8D2D-B77101302232}"/>
              </a:ext>
            </a:extLst>
          </p:cNvPr>
          <p:cNvGrpSpPr/>
          <p:nvPr/>
        </p:nvGrpSpPr>
        <p:grpSpPr>
          <a:xfrm>
            <a:off x="707837" y="268945"/>
            <a:ext cx="4213784" cy="3496236"/>
            <a:chOff x="344768" y="1385046"/>
            <a:chExt cx="4213784" cy="3496236"/>
          </a:xfrm>
        </p:grpSpPr>
        <p:sp>
          <p:nvSpPr>
            <p:cNvPr id="104" name="Folded Corner 103">
              <a:extLst>
                <a:ext uri="{FF2B5EF4-FFF2-40B4-BE49-F238E27FC236}">
                  <a16:creationId xmlns:a16="http://schemas.microsoft.com/office/drawing/2014/main" xmlns="" id="{37ACDCCA-CE39-3240-AB45-6BCA17491B0F}"/>
                </a:ext>
              </a:extLst>
            </p:cNvPr>
            <p:cNvSpPr/>
            <p:nvPr/>
          </p:nvSpPr>
          <p:spPr>
            <a:xfrm>
              <a:off x="344768" y="1532217"/>
              <a:ext cx="4213784" cy="3349065"/>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rgbClr val="00B0F0"/>
                </a:solidFill>
                <a:latin typeface="Palatino" pitchFamily="2" charset="77"/>
                <a:ea typeface="Palatino" pitchFamily="2" charset="77"/>
              </a:endParaRPr>
            </a:p>
            <a:p>
              <a:pPr algn="just"/>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Prime Minister Bertie Ahern </a:t>
              </a:r>
              <a:r>
                <a:rPr lang="en-US" sz="1400" dirty="0">
                  <a:solidFill>
                    <a:schemeClr val="tx2">
                      <a:lumMod val="75000"/>
                    </a:schemeClr>
                  </a:solidFill>
                  <a:latin typeface="Palatino" pitchFamily="2" charset="77"/>
                  <a:ea typeface="Palatino" pitchFamily="2" charset="77"/>
                </a:rPr>
                <a:t>of </a:t>
              </a:r>
              <a:r>
                <a:rPr lang="en-US" sz="1400" dirty="0">
                  <a:solidFill>
                    <a:srgbClr val="FF0000"/>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called Sunday for a general election on May 24.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and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centrist party have governed in a coalition government since 1197. . .Under Irish law, which requires legislative elections every five years,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had to call elections by midsummer. On Sunday,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said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would base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campaign for reelection on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work to strengthen the economy and efforts to revive </a:t>
              </a:r>
              <a:r>
                <a:rPr lang="en-US" sz="1400" dirty="0">
                  <a:solidFill>
                    <a:srgbClr val="FF0000"/>
                  </a:solidFill>
                  <a:latin typeface="Palatino" pitchFamily="2" charset="77"/>
                  <a:ea typeface="Palatino" pitchFamily="2" charset="77"/>
                </a:rPr>
                <a:t>Northern Ireland’s </a:t>
              </a:r>
              <a:r>
                <a:rPr lang="en-US" sz="1400" dirty="0">
                  <a:solidFill>
                    <a:schemeClr val="tx2">
                      <a:lumMod val="75000"/>
                    </a:schemeClr>
                  </a:solidFill>
                  <a:latin typeface="Palatino" pitchFamily="2" charset="77"/>
                  <a:ea typeface="Palatino" pitchFamily="2" charset="77"/>
                </a:rPr>
                <a:t>stalled peace process this year. Political analysts said they expected </a:t>
              </a:r>
              <a:r>
                <a:rPr lang="en-US" sz="1400" dirty="0">
                  <a:solidFill>
                    <a:srgbClr val="00B0F0"/>
                  </a:solidFill>
                  <a:latin typeface="Palatino" pitchFamily="2" charset="77"/>
                  <a:ea typeface="Palatino" pitchFamily="2" charset="77"/>
                </a:rPr>
                <a:t>Mr. Ahern’s</a:t>
              </a:r>
              <a:r>
                <a:rPr lang="en-US" sz="1400" dirty="0">
                  <a:solidFill>
                    <a:schemeClr val="tx2">
                      <a:lumMod val="75000"/>
                    </a:schemeClr>
                  </a:solidFill>
                  <a:latin typeface="Palatino" pitchFamily="2" charset="77"/>
                  <a:ea typeface="Palatino" pitchFamily="2" charset="77"/>
                </a:rPr>
                <a:t> work in </a:t>
              </a:r>
              <a:r>
                <a:rPr lang="en-US" sz="1400" dirty="0">
                  <a:solidFill>
                    <a:srgbClr val="FF0000"/>
                  </a:solidFill>
                  <a:latin typeface="Palatino" pitchFamily="2" charset="77"/>
                  <a:ea typeface="Palatino" pitchFamily="2" charset="77"/>
                </a:rPr>
                <a:t>Northern Ireland</a:t>
              </a:r>
              <a:r>
                <a:rPr lang="en-US" sz="1400" dirty="0">
                  <a:solidFill>
                    <a:schemeClr val="tx2">
                      <a:lumMod val="75000"/>
                    </a:schemeClr>
                  </a:solidFill>
                  <a:latin typeface="Palatino" pitchFamily="2" charset="77"/>
                  <a:ea typeface="Palatino" pitchFamily="2" charset="77"/>
                </a:rPr>
                <a:t> to be an asset . . .</a:t>
              </a:r>
            </a:p>
          </p:txBody>
        </p:sp>
        <p:sp>
          <p:nvSpPr>
            <p:cNvPr id="105" name="Rounded Rectangle 104">
              <a:extLst>
                <a:ext uri="{FF2B5EF4-FFF2-40B4-BE49-F238E27FC236}">
                  <a16:creationId xmlns:a16="http://schemas.microsoft.com/office/drawing/2014/main" xmlns="" id="{B1D98D03-8F74-9F41-8F07-2D59EAF957C3}"/>
                </a:ext>
              </a:extLst>
            </p:cNvPr>
            <p:cNvSpPr/>
            <p:nvPr/>
          </p:nvSpPr>
          <p:spPr>
            <a:xfrm>
              <a:off x="1304084" y="1385046"/>
              <a:ext cx="2218765" cy="29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Input Article</a:t>
              </a:r>
            </a:p>
          </p:txBody>
        </p:sp>
      </p:grpSp>
      <p:grpSp>
        <p:nvGrpSpPr>
          <p:cNvPr id="106" name="Group 105">
            <a:extLst>
              <a:ext uri="{FF2B5EF4-FFF2-40B4-BE49-F238E27FC236}">
                <a16:creationId xmlns:a16="http://schemas.microsoft.com/office/drawing/2014/main" xmlns="" id="{5803ED84-9864-F84B-B384-A417E5849238}"/>
              </a:ext>
            </a:extLst>
          </p:cNvPr>
          <p:cNvGrpSpPr/>
          <p:nvPr/>
        </p:nvGrpSpPr>
        <p:grpSpPr>
          <a:xfrm>
            <a:off x="707836" y="3617267"/>
            <a:ext cx="4213785" cy="1153732"/>
            <a:chOff x="344767" y="5419165"/>
            <a:chExt cx="4213785" cy="1153732"/>
          </a:xfrm>
        </p:grpSpPr>
        <p:sp>
          <p:nvSpPr>
            <p:cNvPr id="107" name="Rounded Rectangle 106">
              <a:extLst>
                <a:ext uri="{FF2B5EF4-FFF2-40B4-BE49-F238E27FC236}">
                  <a16:creationId xmlns:a16="http://schemas.microsoft.com/office/drawing/2014/main" xmlns="" id="{4FFF4EC2-2190-4F45-B06E-EBE6BC7E2A00}"/>
                </a:ext>
              </a:extLst>
            </p:cNvPr>
            <p:cNvSpPr/>
            <p:nvPr/>
          </p:nvSpPr>
          <p:spPr>
            <a:xfrm>
              <a:off x="344767" y="5647765"/>
              <a:ext cx="4213785" cy="925132"/>
            </a:xfrm>
            <a:prstGeom prst="roundRect">
              <a:avLst/>
            </a:prstGeom>
            <a:solidFill>
              <a:srgbClr val="FF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a:t>
              </a:r>
              <a:r>
                <a:rPr lang="en-US" sz="1400" dirty="0">
                  <a:solidFill>
                    <a:srgbClr val="00B0F0"/>
                  </a:solidFill>
                  <a:latin typeface="Palatino" pitchFamily="2" charset="77"/>
                  <a:ea typeface="Palatino" pitchFamily="2" charset="77"/>
                </a:rPr>
                <a:t>Prime Minister Bertie Ahern</a:t>
              </a:r>
              <a:r>
                <a:rPr lang="en-US" sz="1400" dirty="0">
                  <a:solidFill>
                    <a:schemeClr val="tx2">
                      <a:lumMod val="75000"/>
                    </a:schemeClr>
                  </a:solidFill>
                  <a:latin typeface="Palatino" pitchFamily="2" charset="77"/>
                  <a:ea typeface="Palatino" pitchFamily="2" charset="77"/>
                </a:rPr>
                <a:t>, </a:t>
              </a:r>
              <a:r>
                <a:rPr lang="en-US" sz="1400" dirty="0">
                  <a:solidFill>
                    <a:srgbClr val="00B0F0"/>
                  </a:solidFill>
                  <a:latin typeface="Palatino" pitchFamily="2" charset="77"/>
                  <a:ea typeface="Palatino" pitchFamily="2" charset="77"/>
                </a:rPr>
                <a:t>Mr. Ahern, he,</a:t>
              </a:r>
            </a:p>
            <a:p>
              <a:r>
                <a:rPr lang="en-US" sz="1400" dirty="0">
                  <a:solidFill>
                    <a:srgbClr val="00B0F0"/>
                  </a:solidFill>
                  <a:latin typeface="Palatino" pitchFamily="2" charset="77"/>
                  <a:ea typeface="Palatino" pitchFamily="2" charset="77"/>
                </a:rPr>
                <a:t>he, his, Mr. Ahern’s</a:t>
              </a:r>
              <a:r>
                <a:rPr lang="en-US" sz="1400" dirty="0">
                  <a:solidFill>
                    <a:schemeClr val="tx2">
                      <a:lumMod val="75000"/>
                    </a:schemeClr>
                  </a:solidFill>
                  <a:latin typeface="Palatino" pitchFamily="2" charset="77"/>
                  <a:ea typeface="Palatino" pitchFamily="2" charset="77"/>
                </a:rPr>
                <a:t>}</a:t>
              </a:r>
            </a:p>
            <a:p>
              <a:r>
                <a:rPr lang="en-US" sz="1400" dirty="0">
                  <a:solidFill>
                    <a:schemeClr val="tx2">
                      <a:lumMod val="75000"/>
                    </a:schemeClr>
                  </a:solidFill>
                  <a:latin typeface="Palatino" pitchFamily="2" charset="77"/>
                  <a:ea typeface="Palatino" pitchFamily="2" charset="77"/>
                </a:rPr>
                <a:t>{</a:t>
              </a:r>
              <a:r>
                <a:rPr lang="en-US" sz="1400" dirty="0">
                  <a:solidFill>
                    <a:srgbClr val="FF0000"/>
                  </a:solidFill>
                  <a:latin typeface="Palatino" pitchFamily="2" charset="77"/>
                  <a:ea typeface="Palatino" pitchFamily="2" charset="77"/>
                </a:rPr>
                <a:t>Ireland, Northern Ireland, Northern Ireland’s</a:t>
              </a:r>
              <a:r>
                <a:rPr lang="en-US" sz="1400" dirty="0">
                  <a:solidFill>
                    <a:schemeClr val="tx2">
                      <a:lumMod val="75000"/>
                    </a:schemeClr>
                  </a:solidFill>
                  <a:latin typeface="Palatino" pitchFamily="2" charset="77"/>
                  <a:ea typeface="Palatino" pitchFamily="2" charset="77"/>
                </a:rPr>
                <a:t>}</a:t>
              </a:r>
            </a:p>
          </p:txBody>
        </p:sp>
        <p:sp>
          <p:nvSpPr>
            <p:cNvPr id="108" name="Rounded Rectangle 107">
              <a:extLst>
                <a:ext uri="{FF2B5EF4-FFF2-40B4-BE49-F238E27FC236}">
                  <a16:creationId xmlns:a16="http://schemas.microsoft.com/office/drawing/2014/main" xmlns="" id="{1B969EB6-A354-D34D-BFA5-E2A05B5107ED}"/>
                </a:ext>
              </a:extLst>
            </p:cNvPr>
            <p:cNvSpPr/>
            <p:nvPr/>
          </p:nvSpPr>
          <p:spPr>
            <a:xfrm>
              <a:off x="1141504" y="5419165"/>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Entity Mention Cluster</a:t>
              </a:r>
            </a:p>
          </p:txBody>
        </p:sp>
      </p:grpSp>
      <p:sp>
        <p:nvSpPr>
          <p:cNvPr id="109" name="Rectangle 108">
            <a:extLst>
              <a:ext uri="{FF2B5EF4-FFF2-40B4-BE49-F238E27FC236}">
                <a16:creationId xmlns:a16="http://schemas.microsoft.com/office/drawing/2014/main" xmlns="" id="{1E91E68C-A739-714D-8F0F-B178BB708445}"/>
              </a:ext>
            </a:extLst>
          </p:cNvPr>
          <p:cNvSpPr/>
          <p:nvPr/>
        </p:nvSpPr>
        <p:spPr>
          <a:xfrm>
            <a:off x="590173" y="92639"/>
            <a:ext cx="4465920" cy="48424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a:extLst>
              <a:ext uri="{FF2B5EF4-FFF2-40B4-BE49-F238E27FC236}">
                <a16:creationId xmlns:a16="http://schemas.microsoft.com/office/drawing/2014/main" xmlns="" id="{BB90CE27-27D4-F945-A3E1-D7DECFA31E89}"/>
              </a:ext>
            </a:extLst>
          </p:cNvPr>
          <p:cNvSpPr/>
          <p:nvPr/>
        </p:nvSpPr>
        <p:spPr>
          <a:xfrm>
            <a:off x="543576" y="5174409"/>
            <a:ext cx="4633540" cy="1643250"/>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prime min </a:t>
            </a:r>
            <a:r>
              <a:rPr lang="en-US" sz="1400" dirty="0" err="1">
                <a:solidFill>
                  <a:schemeClr val="tx2">
                    <a:lumMod val="75000"/>
                  </a:schemeClr>
                </a:solidFill>
                <a:latin typeface="Palatino" pitchFamily="2" charset="77"/>
                <a:ea typeface="Palatino" pitchFamily="2" charset="77"/>
              </a:rPr>
              <a:t>bertie</a:t>
            </a:r>
            <a:r>
              <a:rPr lang="en-US" sz="1400" dirty="0">
                <a:solidFill>
                  <a:schemeClr val="tx2">
                    <a:lumMod val="75000"/>
                  </a:schemeClr>
                </a:solidFill>
                <a:latin typeface="Palatino" pitchFamily="2" charset="77"/>
                <a:ea typeface="Palatino" pitchFamily="2" charset="77"/>
              </a:rPr>
              <a:t>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of </a:t>
            </a:r>
            <a:r>
              <a:rPr lang="en-US" sz="1400" dirty="0" err="1">
                <a:solidFill>
                  <a:schemeClr val="tx2">
                    <a:lumMod val="75000"/>
                  </a:schemeClr>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calls for general election on may 0.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and his centrist party, have governed in coalition government since 0. …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says he would base his campaign for re-election on his work to strengthen economy and his efforts to revive northern </a:t>
            </a:r>
            <a:r>
              <a:rPr lang="en-US" sz="1400" dirty="0" err="1">
                <a:solidFill>
                  <a:schemeClr val="tx2">
                    <a:lumMod val="75000"/>
                  </a:schemeClr>
                </a:solidFill>
                <a:latin typeface="Palatino" pitchFamily="2" charset="77"/>
                <a:ea typeface="Palatino" pitchFamily="2" charset="77"/>
              </a:rPr>
              <a:t>ireland’s</a:t>
            </a:r>
            <a:r>
              <a:rPr lang="en-US" sz="1400" dirty="0">
                <a:solidFill>
                  <a:schemeClr val="tx2">
                    <a:lumMod val="75000"/>
                  </a:schemeClr>
                </a:solidFill>
                <a:latin typeface="Palatino" pitchFamily="2" charset="77"/>
                <a:ea typeface="Palatino" pitchFamily="2" charset="77"/>
              </a:rPr>
              <a:t> stalled peace process.</a:t>
            </a:r>
          </a:p>
        </p:txBody>
      </p:sp>
      <p:sp>
        <p:nvSpPr>
          <p:cNvPr id="111" name="Rounded Rectangle 110">
            <a:extLst>
              <a:ext uri="{FF2B5EF4-FFF2-40B4-BE49-F238E27FC236}">
                <a16:creationId xmlns:a16="http://schemas.microsoft.com/office/drawing/2014/main" xmlns="" id="{E1ADEDCE-961E-734F-85BE-9009192B79E0}"/>
              </a:ext>
            </a:extLst>
          </p:cNvPr>
          <p:cNvSpPr/>
          <p:nvPr/>
        </p:nvSpPr>
        <p:spPr>
          <a:xfrm>
            <a:off x="1656973" y="4979897"/>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Output Summary</a:t>
            </a:r>
          </a:p>
        </p:txBody>
      </p:sp>
      <p:sp>
        <p:nvSpPr>
          <p:cNvPr id="112" name="Rounded Rectangle 111">
            <a:extLst>
              <a:ext uri="{FF2B5EF4-FFF2-40B4-BE49-F238E27FC236}">
                <a16:creationId xmlns:a16="http://schemas.microsoft.com/office/drawing/2014/main" xmlns="" id="{ED228CF4-9FCB-304A-8168-A1AD86A4F615}"/>
              </a:ext>
            </a:extLst>
          </p:cNvPr>
          <p:cNvSpPr/>
          <p:nvPr/>
        </p:nvSpPr>
        <p:spPr>
          <a:xfrm>
            <a:off x="5878609" y="1398794"/>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Entity-aware Content Selector</a:t>
            </a:r>
          </a:p>
        </p:txBody>
      </p:sp>
      <p:sp>
        <p:nvSpPr>
          <p:cNvPr id="113" name="Rounded Rectangle 112">
            <a:extLst>
              <a:ext uri="{FF2B5EF4-FFF2-40B4-BE49-F238E27FC236}">
                <a16:creationId xmlns:a16="http://schemas.microsoft.com/office/drawing/2014/main" xmlns="" id="{5C5F4092-7B01-924C-B731-35C09938E897}"/>
              </a:ext>
            </a:extLst>
          </p:cNvPr>
          <p:cNvSpPr/>
          <p:nvPr/>
        </p:nvSpPr>
        <p:spPr>
          <a:xfrm>
            <a:off x="6039878" y="5500965"/>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Abstract Generator</a:t>
            </a:r>
          </a:p>
        </p:txBody>
      </p:sp>
      <p:sp>
        <p:nvSpPr>
          <p:cNvPr id="114" name="Rounded Rectangle 113">
            <a:extLst>
              <a:ext uri="{FF2B5EF4-FFF2-40B4-BE49-F238E27FC236}">
                <a16:creationId xmlns:a16="http://schemas.microsoft.com/office/drawing/2014/main" xmlns="" id="{7C352DBF-6E37-C44C-9C59-937EECF8CF77}"/>
              </a:ext>
            </a:extLst>
          </p:cNvPr>
          <p:cNvSpPr/>
          <p:nvPr/>
        </p:nvSpPr>
        <p:spPr>
          <a:xfrm>
            <a:off x="8564744" y="3671046"/>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Extracted Sentences</a:t>
            </a:r>
          </a:p>
        </p:txBody>
      </p:sp>
      <p:sp>
        <p:nvSpPr>
          <p:cNvPr id="115" name="Rounded Rectangle 114">
            <a:extLst>
              <a:ext uri="{FF2B5EF4-FFF2-40B4-BE49-F238E27FC236}">
                <a16:creationId xmlns:a16="http://schemas.microsoft.com/office/drawing/2014/main" xmlns="" id="{A95CFC5E-72D3-0748-8AE4-CC23A706F1A6}"/>
              </a:ext>
            </a:extLst>
          </p:cNvPr>
          <p:cNvSpPr/>
          <p:nvPr/>
        </p:nvSpPr>
        <p:spPr>
          <a:xfrm>
            <a:off x="9126065" y="4225708"/>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On </a:t>
            </a:r>
            <a:r>
              <a:rPr lang="en-US" sz="1600" dirty="0" err="1">
                <a:solidFill>
                  <a:schemeClr val="tx1"/>
                </a:solidFill>
                <a:latin typeface="Palatino" pitchFamily="2" charset="77"/>
                <a:ea typeface="Palatino" pitchFamily="2" charset="77"/>
              </a:rPr>
              <a:t>sunday</a:t>
            </a:r>
            <a:r>
              <a:rPr lang="en-US" sz="1600" dirty="0">
                <a:solidFill>
                  <a:schemeClr val="tx1"/>
                </a:solidFill>
                <a:latin typeface="Palatino" pitchFamily="2" charset="77"/>
                <a:ea typeface="Palatino" pitchFamily="2" charset="77"/>
              </a:rPr>
              <a:t>, </a:t>
            </a:r>
            <a:r>
              <a:rPr lang="en-US" sz="1600" dirty="0">
                <a:solidFill>
                  <a:srgbClr val="00B0F0"/>
                </a:solidFill>
                <a:latin typeface="Palatino" pitchFamily="2" charset="77"/>
                <a:ea typeface="Palatino" pitchFamily="2" charset="77"/>
              </a:rPr>
              <a:t>he</a:t>
            </a:r>
            <a:r>
              <a:rPr lang="en-US" sz="1600" dirty="0">
                <a:solidFill>
                  <a:schemeClr val="tx1"/>
                </a:solidFill>
                <a:latin typeface="Palatino" pitchFamily="2" charset="77"/>
                <a:ea typeface="Palatino" pitchFamily="2" charset="77"/>
              </a:rPr>
              <a:t> said …</a:t>
            </a:r>
          </a:p>
        </p:txBody>
      </p:sp>
      <p:sp>
        <p:nvSpPr>
          <p:cNvPr id="116" name="Rounded Rectangle 115">
            <a:extLst>
              <a:ext uri="{FF2B5EF4-FFF2-40B4-BE49-F238E27FC236}">
                <a16:creationId xmlns:a16="http://schemas.microsoft.com/office/drawing/2014/main" xmlns="" id="{032AF164-62C0-4144-BBF5-CE4A24E8EBBE}"/>
              </a:ext>
            </a:extLst>
          </p:cNvPr>
          <p:cNvSpPr/>
          <p:nvPr/>
        </p:nvSpPr>
        <p:spPr>
          <a:xfrm>
            <a:off x="9545865" y="4548940"/>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F0"/>
                </a:solidFill>
                <a:latin typeface="Palatino" pitchFamily="2" charset="77"/>
                <a:ea typeface="Palatino" pitchFamily="2" charset="77"/>
              </a:rPr>
              <a:t>Mr. Ahern </a:t>
            </a:r>
            <a:r>
              <a:rPr lang="en-US" sz="1600" dirty="0">
                <a:solidFill>
                  <a:schemeClr val="tx1"/>
                </a:solidFill>
                <a:latin typeface="Palatino" pitchFamily="2" charset="77"/>
                <a:ea typeface="Palatino" pitchFamily="2" charset="77"/>
              </a:rPr>
              <a:t>and </a:t>
            </a:r>
            <a:r>
              <a:rPr lang="en-US" sz="1600" dirty="0">
                <a:solidFill>
                  <a:srgbClr val="00B0F0"/>
                </a:solidFill>
                <a:latin typeface="Palatino" pitchFamily="2" charset="77"/>
                <a:ea typeface="Palatino" pitchFamily="2" charset="77"/>
              </a:rPr>
              <a:t>his</a:t>
            </a:r>
            <a:r>
              <a:rPr lang="en-US" sz="1600" dirty="0">
                <a:solidFill>
                  <a:schemeClr val="tx1"/>
                </a:solidFill>
                <a:latin typeface="Palatino" pitchFamily="2" charset="77"/>
                <a:ea typeface="Palatino" pitchFamily="2" charset="77"/>
              </a:rPr>
              <a:t> …</a:t>
            </a:r>
          </a:p>
        </p:txBody>
      </p:sp>
      <p:sp>
        <p:nvSpPr>
          <p:cNvPr id="119" name="Rectangle 118">
            <a:extLst>
              <a:ext uri="{FF2B5EF4-FFF2-40B4-BE49-F238E27FC236}">
                <a16:creationId xmlns:a16="http://schemas.microsoft.com/office/drawing/2014/main" xmlns="" id="{914FB8D9-A19F-A14A-8CB4-5C5D56F8ED5E}"/>
              </a:ext>
            </a:extLst>
          </p:cNvPr>
          <p:cNvSpPr/>
          <p:nvPr/>
        </p:nvSpPr>
        <p:spPr>
          <a:xfrm>
            <a:off x="301451" y="92639"/>
            <a:ext cx="5108184" cy="672502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xmlns="" id="{A1B8E7E5-B047-124D-92E1-2FF07017D9AC}"/>
              </a:ext>
            </a:extLst>
          </p:cNvPr>
          <p:cNvSpPr/>
          <p:nvPr/>
        </p:nvSpPr>
        <p:spPr>
          <a:xfrm>
            <a:off x="5409635" y="815938"/>
            <a:ext cx="3526883" cy="2637743"/>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ight Arrow 120">
            <a:extLst>
              <a:ext uri="{FF2B5EF4-FFF2-40B4-BE49-F238E27FC236}">
                <a16:creationId xmlns:a16="http://schemas.microsoft.com/office/drawing/2014/main" xmlns="" id="{25E29E66-D110-E74A-AD99-53B25F69315C}"/>
              </a:ext>
            </a:extLst>
          </p:cNvPr>
          <p:cNvSpPr/>
          <p:nvPr/>
        </p:nvSpPr>
        <p:spPr>
          <a:xfrm rot="5147995">
            <a:off x="6835026" y="4184711"/>
            <a:ext cx="994087" cy="818784"/>
          </a:xfrm>
          <a:prstGeom prst="rightArrow">
            <a:avLst>
              <a:gd name="adj1" fmla="val 58286"/>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136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81E69FD-50CF-4042-AF1B-94D5CBE4AEA8}"/>
              </a:ext>
            </a:extLst>
          </p:cNvPr>
          <p:cNvSpPr txBox="1"/>
          <p:nvPr/>
        </p:nvSpPr>
        <p:spPr>
          <a:xfrm>
            <a:off x="1051727" y="235506"/>
            <a:ext cx="10088545"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Abstract Generation with Reinforcement Learning</a:t>
            </a:r>
          </a:p>
        </p:txBody>
      </p:sp>
      <p:sp>
        <p:nvSpPr>
          <p:cNvPr id="7" name="Rounded Rectangle 6">
            <a:extLst>
              <a:ext uri="{FF2B5EF4-FFF2-40B4-BE49-F238E27FC236}">
                <a16:creationId xmlns:a16="http://schemas.microsoft.com/office/drawing/2014/main" xmlns="" id="{4DB95016-BD46-9D4D-BCDF-C1FE65A0108C}"/>
              </a:ext>
            </a:extLst>
          </p:cNvPr>
          <p:cNvSpPr/>
          <p:nvPr/>
        </p:nvSpPr>
        <p:spPr>
          <a:xfrm>
            <a:off x="348671" y="1663141"/>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Political analysis …</a:t>
            </a:r>
          </a:p>
        </p:txBody>
      </p:sp>
      <p:sp>
        <p:nvSpPr>
          <p:cNvPr id="8" name="Rounded Rectangle 7">
            <a:extLst>
              <a:ext uri="{FF2B5EF4-FFF2-40B4-BE49-F238E27FC236}">
                <a16:creationId xmlns:a16="http://schemas.microsoft.com/office/drawing/2014/main" xmlns="" id="{DC31FD5C-E44A-404A-9182-7B540B5A5AA3}"/>
              </a:ext>
            </a:extLst>
          </p:cNvPr>
          <p:cNvSpPr/>
          <p:nvPr/>
        </p:nvSpPr>
        <p:spPr>
          <a:xfrm>
            <a:off x="91262" y="1365740"/>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Extracted Sentences</a:t>
            </a:r>
          </a:p>
        </p:txBody>
      </p:sp>
      <p:sp>
        <p:nvSpPr>
          <p:cNvPr id="9" name="Rounded Rectangle 8">
            <a:extLst>
              <a:ext uri="{FF2B5EF4-FFF2-40B4-BE49-F238E27FC236}">
                <a16:creationId xmlns:a16="http://schemas.microsoft.com/office/drawing/2014/main" xmlns="" id="{09CEFD01-B3E1-684A-A641-26D894C319FB}"/>
              </a:ext>
            </a:extLst>
          </p:cNvPr>
          <p:cNvSpPr/>
          <p:nvPr/>
        </p:nvSpPr>
        <p:spPr>
          <a:xfrm>
            <a:off x="652583" y="1920402"/>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On </a:t>
            </a:r>
            <a:r>
              <a:rPr lang="en-US" sz="1600" dirty="0" err="1">
                <a:solidFill>
                  <a:schemeClr val="tx1"/>
                </a:solidFill>
                <a:latin typeface="Palatino" pitchFamily="2" charset="77"/>
                <a:ea typeface="Palatino" pitchFamily="2" charset="77"/>
              </a:rPr>
              <a:t>sunday</a:t>
            </a:r>
            <a:r>
              <a:rPr lang="en-US" sz="1600" dirty="0">
                <a:solidFill>
                  <a:schemeClr val="tx1"/>
                </a:solidFill>
                <a:latin typeface="Palatino" pitchFamily="2" charset="77"/>
                <a:ea typeface="Palatino" pitchFamily="2" charset="77"/>
              </a:rPr>
              <a:t>, </a:t>
            </a:r>
            <a:r>
              <a:rPr lang="en-US" sz="1600" dirty="0">
                <a:solidFill>
                  <a:srgbClr val="00B0F0"/>
                </a:solidFill>
                <a:latin typeface="Palatino" pitchFamily="2" charset="77"/>
                <a:ea typeface="Palatino" pitchFamily="2" charset="77"/>
              </a:rPr>
              <a:t>he</a:t>
            </a:r>
            <a:r>
              <a:rPr lang="en-US" sz="1600" dirty="0">
                <a:solidFill>
                  <a:schemeClr val="tx1"/>
                </a:solidFill>
                <a:latin typeface="Palatino" pitchFamily="2" charset="77"/>
                <a:ea typeface="Palatino" pitchFamily="2" charset="77"/>
              </a:rPr>
              <a:t> said …</a:t>
            </a:r>
          </a:p>
        </p:txBody>
      </p:sp>
      <p:sp>
        <p:nvSpPr>
          <p:cNvPr id="10" name="Rounded Rectangle 9">
            <a:extLst>
              <a:ext uri="{FF2B5EF4-FFF2-40B4-BE49-F238E27FC236}">
                <a16:creationId xmlns:a16="http://schemas.microsoft.com/office/drawing/2014/main" xmlns="" id="{ADBF2DCB-D74C-4140-9A68-058D09EF2A1F}"/>
              </a:ext>
            </a:extLst>
          </p:cNvPr>
          <p:cNvSpPr/>
          <p:nvPr/>
        </p:nvSpPr>
        <p:spPr>
          <a:xfrm>
            <a:off x="1072383" y="2243634"/>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F0"/>
                </a:solidFill>
                <a:latin typeface="Palatino" pitchFamily="2" charset="77"/>
                <a:ea typeface="Palatino" pitchFamily="2" charset="77"/>
              </a:rPr>
              <a:t>Mr. Ahern </a:t>
            </a:r>
            <a:r>
              <a:rPr lang="en-US" sz="1600" dirty="0">
                <a:solidFill>
                  <a:schemeClr val="tx1"/>
                </a:solidFill>
                <a:latin typeface="Palatino" pitchFamily="2" charset="77"/>
                <a:ea typeface="Palatino" pitchFamily="2" charset="77"/>
              </a:rPr>
              <a:t>and </a:t>
            </a:r>
            <a:r>
              <a:rPr lang="en-US" sz="1600" dirty="0">
                <a:solidFill>
                  <a:srgbClr val="00B0F0"/>
                </a:solidFill>
                <a:latin typeface="Palatino" pitchFamily="2" charset="77"/>
                <a:ea typeface="Palatino" pitchFamily="2" charset="77"/>
              </a:rPr>
              <a:t>his</a:t>
            </a:r>
            <a:r>
              <a:rPr lang="en-US" sz="1600" dirty="0">
                <a:solidFill>
                  <a:schemeClr val="tx1"/>
                </a:solidFill>
                <a:latin typeface="Palatino" pitchFamily="2" charset="77"/>
                <a:ea typeface="Palatino" pitchFamily="2" charset="77"/>
              </a:rPr>
              <a:t> …</a:t>
            </a:r>
          </a:p>
        </p:txBody>
      </p:sp>
      <p:sp>
        <p:nvSpPr>
          <p:cNvPr id="11" name="Rounded Rectangle 10">
            <a:extLst>
              <a:ext uri="{FF2B5EF4-FFF2-40B4-BE49-F238E27FC236}">
                <a16:creationId xmlns:a16="http://schemas.microsoft.com/office/drawing/2014/main" xmlns="" id="{393C3639-D653-A147-9622-84736352C710}"/>
              </a:ext>
            </a:extLst>
          </p:cNvPr>
          <p:cNvSpPr/>
          <p:nvPr/>
        </p:nvSpPr>
        <p:spPr>
          <a:xfrm>
            <a:off x="4116221" y="1345487"/>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Abstract Generator</a:t>
            </a:r>
          </a:p>
        </p:txBody>
      </p:sp>
      <p:sp>
        <p:nvSpPr>
          <p:cNvPr id="12" name="Right Arrow 11">
            <a:extLst>
              <a:ext uri="{FF2B5EF4-FFF2-40B4-BE49-F238E27FC236}">
                <a16:creationId xmlns:a16="http://schemas.microsoft.com/office/drawing/2014/main" xmlns="" id="{D711458B-B6A0-8F46-A8B9-2559F9F8D47A}"/>
              </a:ext>
            </a:extLst>
          </p:cNvPr>
          <p:cNvSpPr/>
          <p:nvPr/>
        </p:nvSpPr>
        <p:spPr>
          <a:xfrm>
            <a:off x="3419699" y="1562847"/>
            <a:ext cx="579872" cy="537883"/>
          </a:xfrm>
          <a:prstGeom prst="rightArrow">
            <a:avLst>
              <a:gd name="adj1" fmla="val 58286"/>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xmlns="" id="{A4B95034-02A6-2C43-A0E1-AED24FABABAF}"/>
              </a:ext>
            </a:extLst>
          </p:cNvPr>
          <p:cNvSpPr/>
          <p:nvPr/>
        </p:nvSpPr>
        <p:spPr>
          <a:xfrm>
            <a:off x="6728653" y="1551167"/>
            <a:ext cx="556402" cy="537883"/>
          </a:xfrm>
          <a:prstGeom prst="rightArrow">
            <a:avLst>
              <a:gd name="adj1" fmla="val 58286"/>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xmlns="" id="{E16179E3-3799-5647-96C9-5531B0AC64EB}"/>
              </a:ext>
            </a:extLst>
          </p:cNvPr>
          <p:cNvSpPr/>
          <p:nvPr/>
        </p:nvSpPr>
        <p:spPr>
          <a:xfrm>
            <a:off x="7426446" y="1135369"/>
            <a:ext cx="4633540" cy="1643250"/>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prime min </a:t>
            </a:r>
            <a:r>
              <a:rPr lang="en-US" sz="1400" dirty="0" err="1">
                <a:solidFill>
                  <a:schemeClr val="tx2">
                    <a:lumMod val="75000"/>
                  </a:schemeClr>
                </a:solidFill>
                <a:latin typeface="Palatino" pitchFamily="2" charset="77"/>
                <a:ea typeface="Palatino" pitchFamily="2" charset="77"/>
              </a:rPr>
              <a:t>bertie</a:t>
            </a:r>
            <a:r>
              <a:rPr lang="en-US" sz="1400" dirty="0">
                <a:solidFill>
                  <a:schemeClr val="tx2">
                    <a:lumMod val="75000"/>
                  </a:schemeClr>
                </a:solidFill>
                <a:latin typeface="Palatino" pitchFamily="2" charset="77"/>
                <a:ea typeface="Palatino" pitchFamily="2" charset="77"/>
              </a:rPr>
              <a:t>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of </a:t>
            </a:r>
            <a:r>
              <a:rPr lang="en-US" sz="1400" dirty="0" err="1">
                <a:solidFill>
                  <a:schemeClr val="tx2">
                    <a:lumMod val="75000"/>
                  </a:schemeClr>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calls for general election on may 0.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and his centrist party, have governed in coalition government since 0. …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says he would base his campaign for re-election on his work to strengthen economy and his efforts to revive northern </a:t>
            </a:r>
            <a:r>
              <a:rPr lang="en-US" sz="1400" dirty="0" err="1">
                <a:solidFill>
                  <a:schemeClr val="tx2">
                    <a:lumMod val="75000"/>
                  </a:schemeClr>
                </a:solidFill>
                <a:latin typeface="Palatino" pitchFamily="2" charset="77"/>
                <a:ea typeface="Palatino" pitchFamily="2" charset="77"/>
              </a:rPr>
              <a:t>ireland’s</a:t>
            </a:r>
            <a:r>
              <a:rPr lang="en-US" sz="1400" dirty="0">
                <a:solidFill>
                  <a:schemeClr val="tx2">
                    <a:lumMod val="75000"/>
                  </a:schemeClr>
                </a:solidFill>
                <a:latin typeface="Palatino" pitchFamily="2" charset="77"/>
                <a:ea typeface="Palatino" pitchFamily="2" charset="77"/>
              </a:rPr>
              <a:t> stalled peace process.</a:t>
            </a:r>
          </a:p>
        </p:txBody>
      </p:sp>
      <p:sp>
        <p:nvSpPr>
          <p:cNvPr id="15" name="Rounded Rectangle 14">
            <a:extLst>
              <a:ext uri="{FF2B5EF4-FFF2-40B4-BE49-F238E27FC236}">
                <a16:creationId xmlns:a16="http://schemas.microsoft.com/office/drawing/2014/main" xmlns="" id="{31615D2E-65FB-A449-97FC-670E822B02ED}"/>
              </a:ext>
            </a:extLst>
          </p:cNvPr>
          <p:cNvSpPr/>
          <p:nvPr/>
        </p:nvSpPr>
        <p:spPr>
          <a:xfrm>
            <a:off x="8539843" y="940857"/>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Output Summary</a:t>
            </a:r>
          </a:p>
        </p:txBody>
      </p:sp>
      <p:sp>
        <p:nvSpPr>
          <p:cNvPr id="16" name="TextBox 15">
            <a:extLst>
              <a:ext uri="{FF2B5EF4-FFF2-40B4-BE49-F238E27FC236}">
                <a16:creationId xmlns:a16="http://schemas.microsoft.com/office/drawing/2014/main" xmlns="" id="{DEAB25D7-9AD6-DA4B-A2C7-8159F3FBC0E0}"/>
              </a:ext>
            </a:extLst>
          </p:cNvPr>
          <p:cNvSpPr txBox="1"/>
          <p:nvPr/>
        </p:nvSpPr>
        <p:spPr>
          <a:xfrm>
            <a:off x="2060003" y="3232476"/>
            <a:ext cx="7882488" cy="1938992"/>
          </a:xfrm>
          <a:prstGeom prst="rect">
            <a:avLst/>
          </a:prstGeom>
          <a:noFill/>
        </p:spPr>
        <p:txBody>
          <a:bodyPr wrap="square" rtlCol="0">
            <a:spAutoFit/>
          </a:bodyPr>
          <a:lstStyle/>
          <a:p>
            <a:pPr marL="342900" indent="-342900">
              <a:buFont typeface="Wingdings" pitchFamily="2" charset="2"/>
              <a:buChar char="Ø"/>
            </a:pPr>
            <a:r>
              <a:rPr lang="en-US" sz="2000" dirty="0">
                <a:solidFill>
                  <a:schemeClr val="accent2">
                    <a:lumMod val="75000"/>
                  </a:schemeClr>
                </a:solidFill>
                <a:latin typeface="Palatino" pitchFamily="2" charset="77"/>
                <a:ea typeface="Palatino" pitchFamily="2" charset="77"/>
              </a:rPr>
              <a:t>Sequence-to-sequence network with attention over input</a:t>
            </a:r>
          </a:p>
          <a:p>
            <a:pPr marL="342900" indent="-342900">
              <a:buFont typeface="Wingdings" pitchFamily="2" charset="2"/>
              <a:buChar char="Ø"/>
            </a:pPr>
            <a:endParaRPr lang="en-US" sz="2000" dirty="0">
              <a:solidFill>
                <a:schemeClr val="accent2">
                  <a:lumMod val="75000"/>
                </a:schemeClr>
              </a:solidFill>
              <a:latin typeface="Palatino" pitchFamily="2" charset="77"/>
              <a:ea typeface="Palatino" pitchFamily="2" charset="77"/>
            </a:endParaRPr>
          </a:p>
          <a:p>
            <a:pPr marL="342900" indent="-342900">
              <a:buFont typeface="Wingdings" pitchFamily="2" charset="2"/>
              <a:buChar char="Ø"/>
            </a:pPr>
            <a:r>
              <a:rPr lang="en-US" sz="2000" dirty="0">
                <a:solidFill>
                  <a:schemeClr val="accent2">
                    <a:lumMod val="75000"/>
                  </a:schemeClr>
                </a:solidFill>
                <a:latin typeface="Palatino" pitchFamily="2" charset="77"/>
                <a:ea typeface="Palatino" pitchFamily="2" charset="77"/>
              </a:rPr>
              <a:t>Copying mechanism used to allow out-of-vocabulary words to appear in the output.</a:t>
            </a:r>
          </a:p>
          <a:p>
            <a:pPr marL="342900" indent="-342900">
              <a:buFont typeface="Wingdings" pitchFamily="2" charset="2"/>
              <a:buChar char="Ø"/>
            </a:pPr>
            <a:endParaRPr lang="en-US" sz="2000" dirty="0">
              <a:solidFill>
                <a:schemeClr val="accent2">
                  <a:lumMod val="75000"/>
                </a:schemeClr>
              </a:solidFill>
              <a:latin typeface="Palatino" pitchFamily="2" charset="77"/>
              <a:ea typeface="Palatino" pitchFamily="2" charset="77"/>
            </a:endParaRPr>
          </a:p>
          <a:p>
            <a:pPr marL="342900" indent="-342900">
              <a:buFont typeface="Wingdings" pitchFamily="2" charset="2"/>
              <a:buChar char="Ø"/>
            </a:pPr>
            <a:r>
              <a:rPr lang="en-US" sz="2000" dirty="0">
                <a:solidFill>
                  <a:schemeClr val="accent2">
                    <a:lumMod val="75000"/>
                  </a:schemeClr>
                </a:solidFill>
                <a:latin typeface="Palatino" pitchFamily="2" charset="77"/>
                <a:ea typeface="Palatino" pitchFamily="2" charset="77"/>
              </a:rPr>
              <a:t>First trained with ML loss using teacher forcing algorithm :</a:t>
            </a:r>
          </a:p>
        </p:txBody>
      </p:sp>
      <p:pic>
        <p:nvPicPr>
          <p:cNvPr id="18" name="Picture 17" descr="A close up of a logo&#10;&#10;Description automatically generated">
            <a:extLst>
              <a:ext uri="{FF2B5EF4-FFF2-40B4-BE49-F238E27FC236}">
                <a16:creationId xmlns:a16="http://schemas.microsoft.com/office/drawing/2014/main" xmlns="" id="{8B8CF4E8-C0D6-3C48-8E92-EB6A0FAF7278}"/>
              </a:ext>
            </a:extLst>
          </p:cNvPr>
          <p:cNvPicPr>
            <a:picLocks noChangeAspect="1"/>
          </p:cNvPicPr>
          <p:nvPr/>
        </p:nvPicPr>
        <p:blipFill>
          <a:blip r:embed="rId3"/>
          <a:stretch>
            <a:fillRect/>
          </a:stretch>
        </p:blipFill>
        <p:spPr>
          <a:xfrm>
            <a:off x="3303789" y="5376114"/>
            <a:ext cx="4813300" cy="927100"/>
          </a:xfrm>
          <a:prstGeom prst="rect">
            <a:avLst/>
          </a:prstGeom>
        </p:spPr>
      </p:pic>
    </p:spTree>
    <p:extLst>
      <p:ext uri="{BB962C8B-B14F-4D97-AF65-F5344CB8AC3E}">
        <p14:creationId xmlns:p14="http://schemas.microsoft.com/office/powerpoint/2010/main" val="725404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81E69FD-50CF-4042-AF1B-94D5CBE4AEA8}"/>
              </a:ext>
            </a:extLst>
          </p:cNvPr>
          <p:cNvSpPr txBox="1"/>
          <p:nvPr/>
        </p:nvSpPr>
        <p:spPr>
          <a:xfrm>
            <a:off x="1051727" y="235506"/>
            <a:ext cx="10088545"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Abstract Generation with Reinforcement Learning</a:t>
            </a:r>
          </a:p>
        </p:txBody>
      </p:sp>
      <p:sp>
        <p:nvSpPr>
          <p:cNvPr id="7" name="Rounded Rectangle 6">
            <a:extLst>
              <a:ext uri="{FF2B5EF4-FFF2-40B4-BE49-F238E27FC236}">
                <a16:creationId xmlns:a16="http://schemas.microsoft.com/office/drawing/2014/main" xmlns="" id="{4DB95016-BD46-9D4D-BCDF-C1FE65A0108C}"/>
              </a:ext>
            </a:extLst>
          </p:cNvPr>
          <p:cNvSpPr/>
          <p:nvPr/>
        </p:nvSpPr>
        <p:spPr>
          <a:xfrm>
            <a:off x="348671" y="1663141"/>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Political analysis …</a:t>
            </a:r>
          </a:p>
        </p:txBody>
      </p:sp>
      <p:sp>
        <p:nvSpPr>
          <p:cNvPr id="8" name="Rounded Rectangle 7">
            <a:extLst>
              <a:ext uri="{FF2B5EF4-FFF2-40B4-BE49-F238E27FC236}">
                <a16:creationId xmlns:a16="http://schemas.microsoft.com/office/drawing/2014/main" xmlns="" id="{DC31FD5C-E44A-404A-9182-7B540B5A5AA3}"/>
              </a:ext>
            </a:extLst>
          </p:cNvPr>
          <p:cNvSpPr/>
          <p:nvPr/>
        </p:nvSpPr>
        <p:spPr>
          <a:xfrm>
            <a:off x="91262" y="1365740"/>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Extracted Sentences</a:t>
            </a:r>
          </a:p>
        </p:txBody>
      </p:sp>
      <p:sp>
        <p:nvSpPr>
          <p:cNvPr id="9" name="Rounded Rectangle 8">
            <a:extLst>
              <a:ext uri="{FF2B5EF4-FFF2-40B4-BE49-F238E27FC236}">
                <a16:creationId xmlns:a16="http://schemas.microsoft.com/office/drawing/2014/main" xmlns="" id="{09CEFD01-B3E1-684A-A641-26D894C319FB}"/>
              </a:ext>
            </a:extLst>
          </p:cNvPr>
          <p:cNvSpPr/>
          <p:nvPr/>
        </p:nvSpPr>
        <p:spPr>
          <a:xfrm>
            <a:off x="652583" y="1920402"/>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On </a:t>
            </a:r>
            <a:r>
              <a:rPr lang="en-US" sz="1600" dirty="0" err="1">
                <a:solidFill>
                  <a:schemeClr val="tx1"/>
                </a:solidFill>
                <a:latin typeface="Palatino" pitchFamily="2" charset="77"/>
                <a:ea typeface="Palatino" pitchFamily="2" charset="77"/>
              </a:rPr>
              <a:t>sunday</a:t>
            </a:r>
            <a:r>
              <a:rPr lang="en-US" sz="1600" dirty="0">
                <a:solidFill>
                  <a:schemeClr val="tx1"/>
                </a:solidFill>
                <a:latin typeface="Palatino" pitchFamily="2" charset="77"/>
                <a:ea typeface="Palatino" pitchFamily="2" charset="77"/>
              </a:rPr>
              <a:t>, </a:t>
            </a:r>
            <a:r>
              <a:rPr lang="en-US" sz="1600" dirty="0">
                <a:solidFill>
                  <a:srgbClr val="00B0F0"/>
                </a:solidFill>
                <a:latin typeface="Palatino" pitchFamily="2" charset="77"/>
                <a:ea typeface="Palatino" pitchFamily="2" charset="77"/>
              </a:rPr>
              <a:t>he</a:t>
            </a:r>
            <a:r>
              <a:rPr lang="en-US" sz="1600" dirty="0">
                <a:solidFill>
                  <a:schemeClr val="tx1"/>
                </a:solidFill>
                <a:latin typeface="Palatino" pitchFamily="2" charset="77"/>
                <a:ea typeface="Palatino" pitchFamily="2" charset="77"/>
              </a:rPr>
              <a:t> said …</a:t>
            </a:r>
          </a:p>
        </p:txBody>
      </p:sp>
      <p:sp>
        <p:nvSpPr>
          <p:cNvPr id="10" name="Rounded Rectangle 9">
            <a:extLst>
              <a:ext uri="{FF2B5EF4-FFF2-40B4-BE49-F238E27FC236}">
                <a16:creationId xmlns:a16="http://schemas.microsoft.com/office/drawing/2014/main" xmlns="" id="{ADBF2DCB-D74C-4140-9A68-058D09EF2A1F}"/>
              </a:ext>
            </a:extLst>
          </p:cNvPr>
          <p:cNvSpPr/>
          <p:nvPr/>
        </p:nvSpPr>
        <p:spPr>
          <a:xfrm>
            <a:off x="1072383" y="2243634"/>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F0"/>
                </a:solidFill>
                <a:latin typeface="Palatino" pitchFamily="2" charset="77"/>
                <a:ea typeface="Palatino" pitchFamily="2" charset="77"/>
              </a:rPr>
              <a:t>Mr. Ahern </a:t>
            </a:r>
            <a:r>
              <a:rPr lang="en-US" sz="1600" dirty="0">
                <a:solidFill>
                  <a:schemeClr val="tx1"/>
                </a:solidFill>
                <a:latin typeface="Palatino" pitchFamily="2" charset="77"/>
                <a:ea typeface="Palatino" pitchFamily="2" charset="77"/>
              </a:rPr>
              <a:t>and </a:t>
            </a:r>
            <a:r>
              <a:rPr lang="en-US" sz="1600" dirty="0">
                <a:solidFill>
                  <a:srgbClr val="00B0F0"/>
                </a:solidFill>
                <a:latin typeface="Palatino" pitchFamily="2" charset="77"/>
                <a:ea typeface="Palatino" pitchFamily="2" charset="77"/>
              </a:rPr>
              <a:t>his</a:t>
            </a:r>
            <a:r>
              <a:rPr lang="en-US" sz="1600" dirty="0">
                <a:solidFill>
                  <a:schemeClr val="tx1"/>
                </a:solidFill>
                <a:latin typeface="Palatino" pitchFamily="2" charset="77"/>
                <a:ea typeface="Palatino" pitchFamily="2" charset="77"/>
              </a:rPr>
              <a:t> …</a:t>
            </a:r>
          </a:p>
        </p:txBody>
      </p:sp>
      <p:sp>
        <p:nvSpPr>
          <p:cNvPr id="11" name="Rounded Rectangle 10">
            <a:extLst>
              <a:ext uri="{FF2B5EF4-FFF2-40B4-BE49-F238E27FC236}">
                <a16:creationId xmlns:a16="http://schemas.microsoft.com/office/drawing/2014/main" xmlns="" id="{393C3639-D653-A147-9622-84736352C710}"/>
              </a:ext>
            </a:extLst>
          </p:cNvPr>
          <p:cNvSpPr/>
          <p:nvPr/>
        </p:nvSpPr>
        <p:spPr>
          <a:xfrm>
            <a:off x="4116221" y="1345487"/>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Abstract Generator</a:t>
            </a:r>
          </a:p>
        </p:txBody>
      </p:sp>
      <p:sp>
        <p:nvSpPr>
          <p:cNvPr id="12" name="Right Arrow 11">
            <a:extLst>
              <a:ext uri="{FF2B5EF4-FFF2-40B4-BE49-F238E27FC236}">
                <a16:creationId xmlns:a16="http://schemas.microsoft.com/office/drawing/2014/main" xmlns="" id="{D711458B-B6A0-8F46-A8B9-2559F9F8D47A}"/>
              </a:ext>
            </a:extLst>
          </p:cNvPr>
          <p:cNvSpPr/>
          <p:nvPr/>
        </p:nvSpPr>
        <p:spPr>
          <a:xfrm>
            <a:off x="3419699" y="1562847"/>
            <a:ext cx="579872" cy="537883"/>
          </a:xfrm>
          <a:prstGeom prst="rightArrow">
            <a:avLst>
              <a:gd name="adj1" fmla="val 58286"/>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xmlns="" id="{A4B95034-02A6-2C43-A0E1-AED24FABABAF}"/>
              </a:ext>
            </a:extLst>
          </p:cNvPr>
          <p:cNvSpPr/>
          <p:nvPr/>
        </p:nvSpPr>
        <p:spPr>
          <a:xfrm>
            <a:off x="6728653" y="1551167"/>
            <a:ext cx="556402" cy="537883"/>
          </a:xfrm>
          <a:prstGeom prst="rightArrow">
            <a:avLst>
              <a:gd name="adj1" fmla="val 58286"/>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xmlns="" id="{E16179E3-3799-5647-96C9-5531B0AC64EB}"/>
              </a:ext>
            </a:extLst>
          </p:cNvPr>
          <p:cNvSpPr/>
          <p:nvPr/>
        </p:nvSpPr>
        <p:spPr>
          <a:xfrm>
            <a:off x="7426446" y="1135369"/>
            <a:ext cx="4633540" cy="1643250"/>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prime min </a:t>
            </a:r>
            <a:r>
              <a:rPr lang="en-US" sz="1400" dirty="0" err="1">
                <a:solidFill>
                  <a:schemeClr val="tx2">
                    <a:lumMod val="75000"/>
                  </a:schemeClr>
                </a:solidFill>
                <a:latin typeface="Palatino" pitchFamily="2" charset="77"/>
                <a:ea typeface="Palatino" pitchFamily="2" charset="77"/>
              </a:rPr>
              <a:t>bertie</a:t>
            </a:r>
            <a:r>
              <a:rPr lang="en-US" sz="1400" dirty="0">
                <a:solidFill>
                  <a:schemeClr val="tx2">
                    <a:lumMod val="75000"/>
                  </a:schemeClr>
                </a:solidFill>
                <a:latin typeface="Palatino" pitchFamily="2" charset="77"/>
                <a:ea typeface="Palatino" pitchFamily="2" charset="77"/>
              </a:rPr>
              <a:t>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of </a:t>
            </a:r>
            <a:r>
              <a:rPr lang="en-US" sz="1400" dirty="0" err="1">
                <a:solidFill>
                  <a:schemeClr val="tx2">
                    <a:lumMod val="75000"/>
                  </a:schemeClr>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calls for general election on may 0.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and his centrist party, have governed in coalition government since 0. …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says he would base his campaign for re-election on his work to strengthen economy and his efforts to revive northern </a:t>
            </a:r>
            <a:r>
              <a:rPr lang="en-US" sz="1400" dirty="0" err="1">
                <a:solidFill>
                  <a:schemeClr val="tx2">
                    <a:lumMod val="75000"/>
                  </a:schemeClr>
                </a:solidFill>
                <a:latin typeface="Palatino" pitchFamily="2" charset="77"/>
                <a:ea typeface="Palatino" pitchFamily="2" charset="77"/>
              </a:rPr>
              <a:t>ireland’s</a:t>
            </a:r>
            <a:r>
              <a:rPr lang="en-US" sz="1400" dirty="0">
                <a:solidFill>
                  <a:schemeClr val="tx2">
                    <a:lumMod val="75000"/>
                  </a:schemeClr>
                </a:solidFill>
                <a:latin typeface="Palatino" pitchFamily="2" charset="77"/>
                <a:ea typeface="Palatino" pitchFamily="2" charset="77"/>
              </a:rPr>
              <a:t> stalled peace process.</a:t>
            </a:r>
          </a:p>
        </p:txBody>
      </p:sp>
      <p:sp>
        <p:nvSpPr>
          <p:cNvPr id="15" name="Rounded Rectangle 14">
            <a:extLst>
              <a:ext uri="{FF2B5EF4-FFF2-40B4-BE49-F238E27FC236}">
                <a16:creationId xmlns:a16="http://schemas.microsoft.com/office/drawing/2014/main" xmlns="" id="{31615D2E-65FB-A449-97FC-670E822B02ED}"/>
              </a:ext>
            </a:extLst>
          </p:cNvPr>
          <p:cNvSpPr/>
          <p:nvPr/>
        </p:nvSpPr>
        <p:spPr>
          <a:xfrm>
            <a:off x="8539843" y="940857"/>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Output Summary</a:t>
            </a:r>
          </a:p>
        </p:txBody>
      </p:sp>
      <p:sp>
        <p:nvSpPr>
          <p:cNvPr id="16" name="TextBox 15">
            <a:extLst>
              <a:ext uri="{FF2B5EF4-FFF2-40B4-BE49-F238E27FC236}">
                <a16:creationId xmlns:a16="http://schemas.microsoft.com/office/drawing/2014/main" xmlns="" id="{DEAB25D7-9AD6-DA4B-A2C7-8159F3FBC0E0}"/>
              </a:ext>
            </a:extLst>
          </p:cNvPr>
          <p:cNvSpPr txBox="1"/>
          <p:nvPr/>
        </p:nvSpPr>
        <p:spPr>
          <a:xfrm>
            <a:off x="2060003" y="3232476"/>
            <a:ext cx="8307490" cy="1323439"/>
          </a:xfrm>
          <a:prstGeom prst="rect">
            <a:avLst/>
          </a:prstGeom>
          <a:noFill/>
        </p:spPr>
        <p:txBody>
          <a:bodyPr wrap="square" rtlCol="0">
            <a:spAutoFit/>
          </a:bodyPr>
          <a:lstStyle/>
          <a:p>
            <a:pPr marL="342900" indent="-342900">
              <a:buFont typeface="Wingdings" pitchFamily="2" charset="2"/>
              <a:buChar char="Ø"/>
            </a:pPr>
            <a:r>
              <a:rPr lang="en-US" sz="2000" dirty="0">
                <a:solidFill>
                  <a:schemeClr val="accent2">
                    <a:lumMod val="75000"/>
                  </a:schemeClr>
                </a:solidFill>
                <a:latin typeface="Palatino" pitchFamily="2" charset="77"/>
                <a:ea typeface="Palatino" pitchFamily="2" charset="77"/>
              </a:rPr>
              <a:t>Additional training with </a:t>
            </a:r>
            <a:r>
              <a:rPr lang="en-US" sz="2000" b="1" dirty="0">
                <a:solidFill>
                  <a:schemeClr val="accent2">
                    <a:lumMod val="75000"/>
                  </a:schemeClr>
                </a:solidFill>
                <a:latin typeface="Palatino" pitchFamily="2" charset="77"/>
                <a:ea typeface="Palatino" pitchFamily="2" charset="77"/>
              </a:rPr>
              <a:t>policy-based reinforcement learning</a:t>
            </a:r>
          </a:p>
          <a:p>
            <a:pPr marL="800100" lvl="1" indent="-342900">
              <a:buFont typeface="Wingdings" pitchFamily="2" charset="2"/>
              <a:buChar char="Ø"/>
            </a:pPr>
            <a:r>
              <a:rPr lang="en-US" sz="2000" dirty="0">
                <a:solidFill>
                  <a:schemeClr val="accent2">
                    <a:lumMod val="75000"/>
                  </a:schemeClr>
                </a:solidFill>
                <a:latin typeface="Palatino" pitchFamily="2" charset="77"/>
                <a:ea typeface="Palatino" pitchFamily="2" charset="77"/>
              </a:rPr>
              <a:t>Use </a:t>
            </a:r>
            <a:r>
              <a:rPr lang="en-US" sz="2000" b="1" dirty="0">
                <a:solidFill>
                  <a:schemeClr val="accent2">
                    <a:lumMod val="75000"/>
                  </a:schemeClr>
                </a:solidFill>
                <a:latin typeface="Palatino" pitchFamily="2" charset="77"/>
                <a:ea typeface="Palatino" pitchFamily="2" charset="77"/>
              </a:rPr>
              <a:t>self-critical training algorithm </a:t>
            </a:r>
            <a:r>
              <a:rPr lang="en-US" sz="2000" dirty="0">
                <a:solidFill>
                  <a:schemeClr val="accent2">
                    <a:lumMod val="75000"/>
                  </a:schemeClr>
                </a:solidFill>
                <a:latin typeface="Palatino" pitchFamily="2" charset="77"/>
                <a:ea typeface="Palatino" pitchFamily="2" charset="77"/>
              </a:rPr>
              <a:t>based on policy gradients to use discrete metrics (average of ROUGE-L and ROUGE-2) as rewards.</a:t>
            </a:r>
          </a:p>
        </p:txBody>
      </p:sp>
      <p:pic>
        <p:nvPicPr>
          <p:cNvPr id="4" name="Picture 3" descr="A close up of a logo&#10;&#10;Description automatically generated">
            <a:extLst>
              <a:ext uri="{FF2B5EF4-FFF2-40B4-BE49-F238E27FC236}">
                <a16:creationId xmlns:a16="http://schemas.microsoft.com/office/drawing/2014/main" xmlns="" id="{E6F17CB1-8EFD-5240-8899-D4083E0FEF1D}"/>
              </a:ext>
            </a:extLst>
          </p:cNvPr>
          <p:cNvPicPr>
            <a:picLocks noChangeAspect="1"/>
          </p:cNvPicPr>
          <p:nvPr/>
        </p:nvPicPr>
        <p:blipFill>
          <a:blip r:embed="rId3"/>
          <a:stretch>
            <a:fillRect/>
          </a:stretch>
        </p:blipFill>
        <p:spPr>
          <a:xfrm>
            <a:off x="2705099" y="4685993"/>
            <a:ext cx="6781800" cy="876300"/>
          </a:xfrm>
          <a:prstGeom prst="rect">
            <a:avLst/>
          </a:prstGeom>
        </p:spPr>
      </p:pic>
    </p:spTree>
    <p:extLst>
      <p:ext uri="{BB962C8B-B14F-4D97-AF65-F5344CB8AC3E}">
        <p14:creationId xmlns:p14="http://schemas.microsoft.com/office/powerpoint/2010/main" val="28500198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text on a white background&#10;&#10;Description automatically generated">
            <a:extLst>
              <a:ext uri="{FF2B5EF4-FFF2-40B4-BE49-F238E27FC236}">
                <a16:creationId xmlns:a16="http://schemas.microsoft.com/office/drawing/2014/main" xmlns="" id="{C64C97CF-ED12-9B4D-A521-02ACFA8320A3}"/>
              </a:ext>
            </a:extLst>
          </p:cNvPr>
          <p:cNvPicPr>
            <a:picLocks noChangeAspect="1"/>
          </p:cNvPicPr>
          <p:nvPr/>
        </p:nvPicPr>
        <p:blipFill>
          <a:blip r:embed="rId3"/>
          <a:stretch>
            <a:fillRect/>
          </a:stretch>
        </p:blipFill>
        <p:spPr>
          <a:xfrm>
            <a:off x="0" y="3766546"/>
            <a:ext cx="8015940" cy="3086474"/>
          </a:xfrm>
          <a:prstGeom prst="rect">
            <a:avLst/>
          </a:prstGeom>
        </p:spPr>
      </p:pic>
      <p:sp>
        <p:nvSpPr>
          <p:cNvPr id="5" name="TextBox 4">
            <a:extLst>
              <a:ext uri="{FF2B5EF4-FFF2-40B4-BE49-F238E27FC236}">
                <a16:creationId xmlns:a16="http://schemas.microsoft.com/office/drawing/2014/main" xmlns="" id="{14AC0EF4-DCFF-3B4F-BAB4-21CC266ACFE2}"/>
              </a:ext>
            </a:extLst>
          </p:cNvPr>
          <p:cNvSpPr txBox="1"/>
          <p:nvPr/>
        </p:nvSpPr>
        <p:spPr>
          <a:xfrm>
            <a:off x="-216697" y="284373"/>
            <a:ext cx="12625393" cy="646331"/>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Abstract Generation with Reinforcement Learning </a:t>
            </a:r>
            <a:r>
              <a:rPr lang="en-US" sz="3600" b="1" dirty="0">
                <a:solidFill>
                  <a:schemeClr val="tx2">
                    <a:lumMod val="75000"/>
                  </a:schemeClr>
                </a:solidFill>
                <a:latin typeface="Palatino" pitchFamily="2" charset="77"/>
                <a:ea typeface="Palatino" pitchFamily="2" charset="77"/>
              </a:rPr>
              <a:t>+ Coherence</a:t>
            </a:r>
            <a:endParaRPr lang="en-US" sz="3200" b="1" dirty="0">
              <a:solidFill>
                <a:schemeClr val="tx2">
                  <a:lumMod val="75000"/>
                </a:schemeClr>
              </a:solidFill>
              <a:latin typeface="Palatino" pitchFamily="2" charset="77"/>
              <a:ea typeface="Palatino" pitchFamily="2" charset="77"/>
            </a:endParaRPr>
          </a:p>
        </p:txBody>
      </p:sp>
      <p:sp>
        <p:nvSpPr>
          <p:cNvPr id="15" name="TextBox 14">
            <a:extLst>
              <a:ext uri="{FF2B5EF4-FFF2-40B4-BE49-F238E27FC236}">
                <a16:creationId xmlns:a16="http://schemas.microsoft.com/office/drawing/2014/main" xmlns="" id="{458C6A8D-3504-1F47-A104-B628F0A2753D}"/>
              </a:ext>
            </a:extLst>
          </p:cNvPr>
          <p:cNvSpPr txBox="1"/>
          <p:nvPr/>
        </p:nvSpPr>
        <p:spPr>
          <a:xfrm>
            <a:off x="288578" y="947366"/>
            <a:ext cx="8184630" cy="523220"/>
          </a:xfrm>
          <a:prstGeom prst="rect">
            <a:avLst/>
          </a:prstGeom>
          <a:noFill/>
        </p:spPr>
        <p:txBody>
          <a:bodyPr wrap="square" rtlCol="0">
            <a:spAutoFit/>
          </a:bodyPr>
          <a:lstStyle/>
          <a:p>
            <a:r>
              <a:rPr lang="en-US" sz="2800" b="1" dirty="0">
                <a:solidFill>
                  <a:schemeClr val="accent2">
                    <a:lumMod val="75000"/>
                  </a:schemeClr>
                </a:solidFill>
                <a:latin typeface="Palatino" pitchFamily="2" charset="77"/>
                <a:ea typeface="Palatino" pitchFamily="2" charset="77"/>
              </a:rPr>
              <a:t>Entity-Based Coherence Reward (</a:t>
            </a:r>
            <a:r>
              <a:rPr lang="en-US" sz="2800" b="1" dirty="0" err="1">
                <a:solidFill>
                  <a:schemeClr val="accent2">
                    <a:lumMod val="75000"/>
                  </a:schemeClr>
                </a:solidFill>
                <a:latin typeface="Palatino" pitchFamily="2" charset="77"/>
                <a:ea typeface="Palatino" pitchFamily="2" charset="77"/>
              </a:rPr>
              <a:t>R</a:t>
            </a:r>
            <a:r>
              <a:rPr lang="en-US" sz="2800" b="1" baseline="-25000" dirty="0" err="1">
                <a:solidFill>
                  <a:schemeClr val="accent2">
                    <a:lumMod val="75000"/>
                  </a:schemeClr>
                </a:solidFill>
                <a:latin typeface="Palatino" pitchFamily="2" charset="77"/>
                <a:ea typeface="Palatino" pitchFamily="2" charset="77"/>
              </a:rPr>
              <a:t>Coh</a:t>
            </a:r>
            <a:r>
              <a:rPr lang="en-US" sz="2800" b="1" dirty="0">
                <a:solidFill>
                  <a:schemeClr val="accent2">
                    <a:lumMod val="75000"/>
                  </a:schemeClr>
                </a:solidFill>
                <a:latin typeface="Palatino" pitchFamily="2" charset="77"/>
                <a:ea typeface="Palatino" pitchFamily="2" charset="77"/>
              </a:rPr>
              <a:t>)</a:t>
            </a:r>
          </a:p>
        </p:txBody>
      </p:sp>
      <p:sp>
        <p:nvSpPr>
          <p:cNvPr id="16" name="TextBox 15">
            <a:extLst>
              <a:ext uri="{FF2B5EF4-FFF2-40B4-BE49-F238E27FC236}">
                <a16:creationId xmlns:a16="http://schemas.microsoft.com/office/drawing/2014/main" xmlns="" id="{0C38F27F-F28C-CB47-A19F-817E4A38FFDF}"/>
              </a:ext>
            </a:extLst>
          </p:cNvPr>
          <p:cNvSpPr txBox="1"/>
          <p:nvPr/>
        </p:nvSpPr>
        <p:spPr>
          <a:xfrm>
            <a:off x="161476" y="1487248"/>
            <a:ext cx="12030524" cy="3231654"/>
          </a:xfrm>
          <a:prstGeom prst="rect">
            <a:avLst/>
          </a:prstGeom>
          <a:noFill/>
        </p:spPr>
        <p:txBody>
          <a:bodyPr wrap="square" rtlCol="0">
            <a:spAutoFit/>
          </a:bodyPr>
          <a:lstStyle/>
          <a:p>
            <a:pPr marL="285750" indent="-285750">
              <a:buFont typeface="Wingdings" pitchFamily="2" charset="2"/>
              <a:buChar char="Ø"/>
            </a:pPr>
            <a:r>
              <a:rPr lang="en-US" dirty="0">
                <a:solidFill>
                  <a:schemeClr val="accent2">
                    <a:lumMod val="75000"/>
                  </a:schemeClr>
                </a:solidFill>
                <a:latin typeface="Palatino" pitchFamily="2" charset="77"/>
                <a:ea typeface="Palatino" pitchFamily="2" charset="77"/>
              </a:rPr>
              <a:t>Train separate coherence model to score summaries to capture both </a:t>
            </a:r>
            <a:r>
              <a:rPr lang="en-US" sz="2000" b="1" dirty="0">
                <a:solidFill>
                  <a:schemeClr val="accent2">
                    <a:lumMod val="75000"/>
                  </a:schemeClr>
                </a:solidFill>
                <a:latin typeface="Palatino" pitchFamily="2" charset="77"/>
                <a:ea typeface="Palatino" pitchFamily="2" charset="77"/>
              </a:rPr>
              <a:t>entity distribution patterns </a:t>
            </a:r>
            <a:r>
              <a:rPr lang="en-US" dirty="0">
                <a:solidFill>
                  <a:schemeClr val="accent2">
                    <a:lumMod val="75000"/>
                  </a:schemeClr>
                </a:solidFill>
                <a:latin typeface="Palatino" pitchFamily="2" charset="77"/>
                <a:ea typeface="Palatino" pitchFamily="2" charset="77"/>
              </a:rPr>
              <a:t>and </a:t>
            </a:r>
            <a:r>
              <a:rPr lang="en-US" sz="2000" b="1" dirty="0">
                <a:solidFill>
                  <a:schemeClr val="accent2">
                    <a:lumMod val="75000"/>
                  </a:schemeClr>
                </a:solidFill>
                <a:latin typeface="Palatino" pitchFamily="2" charset="77"/>
                <a:ea typeface="Palatino" pitchFamily="2" charset="77"/>
              </a:rPr>
              <a:t>topical continuity.</a:t>
            </a:r>
          </a:p>
          <a:p>
            <a:pPr marL="285750" indent="-285750">
              <a:buFont typeface="Wingdings" pitchFamily="2" charset="2"/>
              <a:buChar char="Ø"/>
            </a:pPr>
            <a:endParaRPr lang="en-US" sz="2000" b="1"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r>
              <a:rPr lang="en-US" sz="2000" dirty="0">
                <a:solidFill>
                  <a:schemeClr val="accent2">
                    <a:lumMod val="75000"/>
                  </a:schemeClr>
                </a:solidFill>
                <a:latin typeface="Palatino" pitchFamily="2" charset="77"/>
                <a:ea typeface="Palatino" pitchFamily="2" charset="77"/>
              </a:rPr>
              <a:t>Adopt architecture of </a:t>
            </a:r>
            <a:r>
              <a:rPr lang="en-US" sz="2000" b="1" dirty="0">
                <a:solidFill>
                  <a:schemeClr val="accent2">
                    <a:lumMod val="75000"/>
                  </a:schemeClr>
                </a:solidFill>
                <a:latin typeface="Palatino" pitchFamily="2" charset="77"/>
                <a:ea typeface="Palatino" pitchFamily="2" charset="77"/>
              </a:rPr>
              <a:t>neural coherence model </a:t>
            </a:r>
            <a:r>
              <a:rPr lang="en-US" sz="2000" dirty="0">
                <a:solidFill>
                  <a:schemeClr val="accent2">
                    <a:lumMod val="75000"/>
                  </a:schemeClr>
                </a:solidFill>
                <a:latin typeface="Palatino" pitchFamily="2" charset="77"/>
                <a:ea typeface="Palatino" pitchFamily="2" charset="77"/>
              </a:rPr>
              <a:t>developed by Wu and Hu (2018).</a:t>
            </a:r>
            <a:endParaRPr lang="en-US" sz="2000" b="1"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endParaRPr lang="en-US" b="1"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r>
              <a:rPr lang="en-US" dirty="0">
                <a:solidFill>
                  <a:schemeClr val="accent2">
                    <a:lumMod val="75000"/>
                  </a:schemeClr>
                </a:solidFill>
                <a:latin typeface="Palatino" pitchFamily="2" charset="77"/>
                <a:ea typeface="Palatino" pitchFamily="2" charset="77"/>
              </a:rPr>
              <a:t>Build coherence model on top of </a:t>
            </a:r>
            <a:r>
              <a:rPr lang="en-US" sz="2000" b="1" dirty="0">
                <a:solidFill>
                  <a:schemeClr val="accent2">
                    <a:lumMod val="75000"/>
                  </a:schemeClr>
                </a:solidFill>
                <a:latin typeface="Palatino" pitchFamily="2" charset="77"/>
                <a:ea typeface="Palatino" pitchFamily="2" charset="77"/>
              </a:rPr>
              <a:t>local coherence estimation for pairwise sentence.</a:t>
            </a:r>
          </a:p>
          <a:p>
            <a:pPr marL="742950" lvl="1" indent="-285750">
              <a:buFont typeface="Wingdings" pitchFamily="2" charset="2"/>
              <a:buChar char="Ø"/>
            </a:pPr>
            <a:endParaRPr lang="en-US" sz="1200" b="1"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r>
              <a:rPr lang="en-US" sz="2000" dirty="0">
                <a:solidFill>
                  <a:schemeClr val="accent2">
                    <a:lumMod val="75000"/>
                  </a:schemeClr>
                </a:solidFill>
                <a:latin typeface="Palatino" pitchFamily="2" charset="77"/>
                <a:ea typeface="Palatino" pitchFamily="2" charset="77"/>
              </a:rPr>
              <a:t>Training data contains positive (S</a:t>
            </a:r>
            <a:r>
              <a:rPr lang="en-US" sz="2000" baseline="-25000" dirty="0">
                <a:solidFill>
                  <a:schemeClr val="accent2">
                    <a:lumMod val="75000"/>
                  </a:schemeClr>
                </a:solidFill>
                <a:latin typeface="Palatino" pitchFamily="2" charset="77"/>
                <a:ea typeface="Palatino" pitchFamily="2" charset="77"/>
              </a:rPr>
              <a:t>A</a:t>
            </a:r>
            <a:r>
              <a:rPr lang="en-US" sz="2000" dirty="0">
                <a:solidFill>
                  <a:schemeClr val="accent2">
                    <a:lumMod val="75000"/>
                  </a:schemeClr>
                </a:solidFill>
                <a:latin typeface="Palatino" pitchFamily="2" charset="77"/>
                <a:ea typeface="Palatino" pitchFamily="2" charset="77"/>
              </a:rPr>
              <a:t> and S</a:t>
            </a:r>
            <a:r>
              <a:rPr lang="en-US" sz="2000" baseline="-25000" dirty="0">
                <a:solidFill>
                  <a:schemeClr val="accent2">
                    <a:lumMod val="75000"/>
                  </a:schemeClr>
                </a:solidFill>
                <a:latin typeface="Palatino" pitchFamily="2" charset="77"/>
                <a:ea typeface="Palatino" pitchFamily="2" charset="77"/>
              </a:rPr>
              <a:t>B</a:t>
            </a:r>
            <a:r>
              <a:rPr lang="en-US" sz="2000" baseline="30000" dirty="0">
                <a:solidFill>
                  <a:schemeClr val="accent2">
                    <a:lumMod val="75000"/>
                  </a:schemeClr>
                </a:solidFill>
                <a:latin typeface="Palatino" pitchFamily="2" charset="77"/>
                <a:ea typeface="Palatino" pitchFamily="2" charset="77"/>
              </a:rPr>
              <a:t>+</a:t>
            </a:r>
            <a:r>
              <a:rPr lang="en-US" sz="2000" dirty="0">
                <a:solidFill>
                  <a:schemeClr val="accent2">
                    <a:lumMod val="75000"/>
                  </a:schemeClr>
                </a:solidFill>
                <a:latin typeface="Palatino" pitchFamily="2" charset="77"/>
                <a:ea typeface="Palatino" pitchFamily="2" charset="77"/>
              </a:rPr>
              <a:t>) and negative pairs (S</a:t>
            </a:r>
            <a:r>
              <a:rPr lang="en-US" sz="2000" baseline="-25000" dirty="0">
                <a:solidFill>
                  <a:schemeClr val="accent2">
                    <a:lumMod val="75000"/>
                  </a:schemeClr>
                </a:solidFill>
                <a:latin typeface="Palatino" pitchFamily="2" charset="77"/>
                <a:ea typeface="Palatino" pitchFamily="2" charset="77"/>
              </a:rPr>
              <a:t>A</a:t>
            </a:r>
            <a:r>
              <a:rPr lang="en-US" sz="2000" dirty="0">
                <a:solidFill>
                  <a:schemeClr val="accent2">
                    <a:lumMod val="75000"/>
                  </a:schemeClr>
                </a:solidFill>
                <a:latin typeface="Palatino" pitchFamily="2" charset="77"/>
                <a:ea typeface="Palatino" pitchFamily="2" charset="77"/>
              </a:rPr>
              <a:t> and S</a:t>
            </a:r>
            <a:r>
              <a:rPr lang="en-US" sz="2000" baseline="-25000" dirty="0">
                <a:solidFill>
                  <a:schemeClr val="accent2">
                    <a:lumMod val="75000"/>
                  </a:schemeClr>
                </a:solidFill>
                <a:latin typeface="Palatino" pitchFamily="2" charset="77"/>
                <a:ea typeface="Palatino" pitchFamily="2" charset="77"/>
              </a:rPr>
              <a:t>B</a:t>
            </a:r>
            <a:r>
              <a:rPr lang="en-US" sz="2000" baseline="30000" dirty="0">
                <a:solidFill>
                  <a:schemeClr val="accent2">
                    <a:lumMod val="75000"/>
                  </a:schemeClr>
                </a:solidFill>
                <a:latin typeface="Palatino" pitchFamily="2" charset="77"/>
                <a:ea typeface="Palatino" pitchFamily="2" charset="77"/>
              </a:rPr>
              <a:t>-</a:t>
            </a:r>
            <a:r>
              <a:rPr lang="en-US" sz="2000" dirty="0">
                <a:solidFill>
                  <a:schemeClr val="accent2">
                    <a:lumMod val="75000"/>
                  </a:schemeClr>
                </a:solidFill>
                <a:latin typeface="Palatino" pitchFamily="2" charset="77"/>
                <a:ea typeface="Palatino" pitchFamily="2" charset="77"/>
              </a:rPr>
              <a:t>) for the same target (S</a:t>
            </a:r>
            <a:r>
              <a:rPr lang="en-US" sz="2000" baseline="-25000" dirty="0">
                <a:solidFill>
                  <a:schemeClr val="accent2">
                    <a:lumMod val="75000"/>
                  </a:schemeClr>
                </a:solidFill>
                <a:latin typeface="Palatino" pitchFamily="2" charset="77"/>
                <a:ea typeface="Palatino" pitchFamily="2" charset="77"/>
              </a:rPr>
              <a:t>A</a:t>
            </a:r>
            <a:r>
              <a:rPr lang="en-US" sz="2000" dirty="0">
                <a:solidFill>
                  <a:schemeClr val="accent2">
                    <a:lumMod val="75000"/>
                  </a:schemeClr>
                </a:solidFill>
                <a:latin typeface="Palatino" pitchFamily="2" charset="77"/>
                <a:ea typeface="Palatino" pitchFamily="2" charset="77"/>
              </a:rPr>
              <a:t>) </a:t>
            </a:r>
            <a:endParaRPr lang="en-US"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endParaRPr lang="en-US" dirty="0">
              <a:solidFill>
                <a:schemeClr val="accent2">
                  <a:lumMod val="75000"/>
                </a:schemeClr>
              </a:solidFill>
              <a:latin typeface="Palatino" pitchFamily="2" charset="77"/>
              <a:ea typeface="Palatino" pitchFamily="2" charset="77"/>
            </a:endParaRPr>
          </a:p>
          <a:p>
            <a:endParaRPr lang="en-US"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endParaRPr lang="en-US" dirty="0">
              <a:solidFill>
                <a:schemeClr val="accent2">
                  <a:lumMod val="75000"/>
                </a:schemeClr>
              </a:solidFill>
              <a:latin typeface="Palatino" pitchFamily="2" charset="77"/>
              <a:ea typeface="Palatino" pitchFamily="2" charset="77"/>
            </a:endParaRPr>
          </a:p>
        </p:txBody>
      </p:sp>
      <p:sp>
        <p:nvSpPr>
          <p:cNvPr id="18" name="TextBox 17">
            <a:extLst>
              <a:ext uri="{FF2B5EF4-FFF2-40B4-BE49-F238E27FC236}">
                <a16:creationId xmlns:a16="http://schemas.microsoft.com/office/drawing/2014/main" xmlns="" id="{B05E2088-4E73-064F-A385-9AB38CF1125D}"/>
              </a:ext>
            </a:extLst>
          </p:cNvPr>
          <p:cNvSpPr txBox="1"/>
          <p:nvPr/>
        </p:nvSpPr>
        <p:spPr>
          <a:xfrm>
            <a:off x="4735133" y="6534987"/>
            <a:ext cx="7456867" cy="276999"/>
          </a:xfrm>
          <a:prstGeom prst="rect">
            <a:avLst/>
          </a:prstGeom>
          <a:noFill/>
        </p:spPr>
        <p:txBody>
          <a:bodyPr wrap="square" rtlCol="0">
            <a:spAutoFit/>
          </a:bodyPr>
          <a:lstStyle/>
          <a:p>
            <a:pPr algn="r"/>
            <a:r>
              <a:rPr lang="en-US" sz="1200" i="1" dirty="0">
                <a:solidFill>
                  <a:schemeClr val="tx2">
                    <a:lumMod val="75000"/>
                  </a:schemeClr>
                </a:solidFill>
                <a:latin typeface="Palatino" pitchFamily="2" charset="77"/>
                <a:ea typeface="Palatino" pitchFamily="2" charset="77"/>
              </a:rPr>
              <a:t>* Image Source : Wu and Hu (2018). </a:t>
            </a:r>
          </a:p>
        </p:txBody>
      </p:sp>
      <p:pic>
        <p:nvPicPr>
          <p:cNvPr id="22" name="Picture 21">
            <a:extLst>
              <a:ext uri="{FF2B5EF4-FFF2-40B4-BE49-F238E27FC236}">
                <a16:creationId xmlns:a16="http://schemas.microsoft.com/office/drawing/2014/main" xmlns="" id="{EA2ED6A4-A22E-2F4F-8E07-133473E8EF89}"/>
              </a:ext>
            </a:extLst>
          </p:cNvPr>
          <p:cNvPicPr>
            <a:picLocks noChangeAspect="1"/>
          </p:cNvPicPr>
          <p:nvPr/>
        </p:nvPicPr>
        <p:blipFill>
          <a:blip r:embed="rId4"/>
          <a:stretch>
            <a:fillRect/>
          </a:stretch>
        </p:blipFill>
        <p:spPr>
          <a:xfrm>
            <a:off x="3783797" y="4097988"/>
            <a:ext cx="5283200" cy="584200"/>
          </a:xfrm>
          <a:prstGeom prst="rect">
            <a:avLst/>
          </a:prstGeom>
        </p:spPr>
      </p:pic>
      <p:pic>
        <p:nvPicPr>
          <p:cNvPr id="20" name="Picture 19" descr="A picture containing clipart&#10;&#10;Description automatically generated">
            <a:extLst>
              <a:ext uri="{FF2B5EF4-FFF2-40B4-BE49-F238E27FC236}">
                <a16:creationId xmlns:a16="http://schemas.microsoft.com/office/drawing/2014/main" xmlns="" id="{9BA61B10-7E11-7341-9EB9-E5613BD8799B}"/>
              </a:ext>
            </a:extLst>
          </p:cNvPr>
          <p:cNvPicPr>
            <a:picLocks noChangeAspect="1"/>
          </p:cNvPicPr>
          <p:nvPr/>
        </p:nvPicPr>
        <p:blipFill>
          <a:blip r:embed="rId5"/>
          <a:stretch>
            <a:fillRect/>
          </a:stretch>
        </p:blipFill>
        <p:spPr>
          <a:xfrm>
            <a:off x="9066997" y="4167838"/>
            <a:ext cx="2108200" cy="444500"/>
          </a:xfrm>
          <a:prstGeom prst="rect">
            <a:avLst/>
          </a:prstGeom>
        </p:spPr>
      </p:pic>
    </p:spTree>
    <p:extLst>
      <p:ext uri="{BB962C8B-B14F-4D97-AF65-F5344CB8AC3E}">
        <p14:creationId xmlns:p14="http://schemas.microsoft.com/office/powerpoint/2010/main" val="2854181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4AC0EF4-DCFF-3B4F-BAB4-21CC266ACFE2}"/>
              </a:ext>
            </a:extLst>
          </p:cNvPr>
          <p:cNvSpPr txBox="1"/>
          <p:nvPr/>
        </p:nvSpPr>
        <p:spPr>
          <a:xfrm>
            <a:off x="-216697" y="284373"/>
            <a:ext cx="12625393" cy="646331"/>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Abstract Generation with Reinforcement Learning </a:t>
            </a:r>
            <a:r>
              <a:rPr lang="en-US" sz="3600" b="1" dirty="0">
                <a:solidFill>
                  <a:schemeClr val="tx2">
                    <a:lumMod val="75000"/>
                  </a:schemeClr>
                </a:solidFill>
                <a:latin typeface="Palatino" pitchFamily="2" charset="77"/>
                <a:ea typeface="Palatino" pitchFamily="2" charset="77"/>
              </a:rPr>
              <a:t>+ Coherence</a:t>
            </a:r>
            <a:endParaRPr lang="en-US" sz="3200" b="1" dirty="0">
              <a:solidFill>
                <a:schemeClr val="tx2">
                  <a:lumMod val="75000"/>
                </a:schemeClr>
              </a:solidFill>
              <a:latin typeface="Palatino" pitchFamily="2" charset="77"/>
              <a:ea typeface="Palatino" pitchFamily="2" charset="77"/>
            </a:endParaRPr>
          </a:p>
        </p:txBody>
      </p:sp>
      <p:sp>
        <p:nvSpPr>
          <p:cNvPr id="15" name="TextBox 14">
            <a:extLst>
              <a:ext uri="{FF2B5EF4-FFF2-40B4-BE49-F238E27FC236}">
                <a16:creationId xmlns:a16="http://schemas.microsoft.com/office/drawing/2014/main" xmlns="" id="{458C6A8D-3504-1F47-A104-B628F0A2753D}"/>
              </a:ext>
            </a:extLst>
          </p:cNvPr>
          <p:cNvSpPr txBox="1"/>
          <p:nvPr/>
        </p:nvSpPr>
        <p:spPr>
          <a:xfrm>
            <a:off x="288578" y="1463439"/>
            <a:ext cx="8184630" cy="523220"/>
          </a:xfrm>
          <a:prstGeom prst="rect">
            <a:avLst/>
          </a:prstGeom>
          <a:noFill/>
        </p:spPr>
        <p:txBody>
          <a:bodyPr wrap="square" rtlCol="0">
            <a:spAutoFit/>
          </a:bodyPr>
          <a:lstStyle/>
          <a:p>
            <a:r>
              <a:rPr lang="en-US" sz="2800" b="1" dirty="0">
                <a:solidFill>
                  <a:schemeClr val="accent2">
                    <a:lumMod val="75000"/>
                  </a:schemeClr>
                </a:solidFill>
                <a:latin typeface="Palatino" pitchFamily="2" charset="77"/>
                <a:ea typeface="Palatino" pitchFamily="2" charset="77"/>
              </a:rPr>
              <a:t>Entity-Based Coherence Reward (</a:t>
            </a:r>
            <a:r>
              <a:rPr lang="en-US" sz="2800" b="1" dirty="0" err="1">
                <a:solidFill>
                  <a:schemeClr val="accent2">
                    <a:lumMod val="75000"/>
                  </a:schemeClr>
                </a:solidFill>
                <a:latin typeface="Palatino" pitchFamily="2" charset="77"/>
                <a:ea typeface="Palatino" pitchFamily="2" charset="77"/>
              </a:rPr>
              <a:t>R</a:t>
            </a:r>
            <a:r>
              <a:rPr lang="en-US" sz="2800" b="1" baseline="-25000" dirty="0" err="1">
                <a:solidFill>
                  <a:schemeClr val="accent2">
                    <a:lumMod val="75000"/>
                  </a:schemeClr>
                </a:solidFill>
                <a:latin typeface="Palatino" pitchFamily="2" charset="77"/>
                <a:ea typeface="Palatino" pitchFamily="2" charset="77"/>
              </a:rPr>
              <a:t>Coh</a:t>
            </a:r>
            <a:r>
              <a:rPr lang="en-US" sz="2800" b="1" dirty="0">
                <a:solidFill>
                  <a:schemeClr val="accent2">
                    <a:lumMod val="75000"/>
                  </a:schemeClr>
                </a:solidFill>
                <a:latin typeface="Palatino" pitchFamily="2" charset="77"/>
                <a:ea typeface="Palatino" pitchFamily="2" charset="77"/>
              </a:rPr>
              <a:t>)</a:t>
            </a:r>
          </a:p>
        </p:txBody>
      </p:sp>
      <p:sp>
        <p:nvSpPr>
          <p:cNvPr id="16" name="TextBox 15">
            <a:extLst>
              <a:ext uri="{FF2B5EF4-FFF2-40B4-BE49-F238E27FC236}">
                <a16:creationId xmlns:a16="http://schemas.microsoft.com/office/drawing/2014/main" xmlns="" id="{0C38F27F-F28C-CB47-A19F-817E4A38FFDF}"/>
              </a:ext>
            </a:extLst>
          </p:cNvPr>
          <p:cNvSpPr txBox="1"/>
          <p:nvPr/>
        </p:nvSpPr>
        <p:spPr>
          <a:xfrm>
            <a:off x="288578" y="1797977"/>
            <a:ext cx="11444076" cy="5232202"/>
          </a:xfrm>
          <a:prstGeom prst="rect">
            <a:avLst/>
          </a:prstGeom>
          <a:noFill/>
        </p:spPr>
        <p:txBody>
          <a:bodyPr wrap="square" rtlCol="0">
            <a:spAutoFit/>
          </a:bodyPr>
          <a:lstStyle/>
          <a:p>
            <a:endParaRPr lang="en-US"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r>
              <a:rPr lang="en-US" sz="2000" b="1" dirty="0">
                <a:solidFill>
                  <a:schemeClr val="accent2">
                    <a:lumMod val="75000"/>
                  </a:schemeClr>
                </a:solidFill>
                <a:latin typeface="Palatino" pitchFamily="2" charset="77"/>
                <a:ea typeface="Palatino" pitchFamily="2" charset="77"/>
              </a:rPr>
              <a:t>Training samples construction altered </a:t>
            </a:r>
            <a:r>
              <a:rPr lang="en-US" sz="2000" dirty="0">
                <a:solidFill>
                  <a:schemeClr val="accent2">
                    <a:lumMod val="75000"/>
                  </a:schemeClr>
                </a:solidFill>
                <a:latin typeface="Palatino" pitchFamily="2" charset="77"/>
                <a:ea typeface="Palatino" pitchFamily="2" charset="77"/>
              </a:rPr>
              <a:t>to enable coherence modeling based on entity presence and their context.</a:t>
            </a:r>
          </a:p>
          <a:p>
            <a:pPr marL="285750" indent="-285750">
              <a:buFont typeface="Wingdings" pitchFamily="2" charset="2"/>
              <a:buChar char="Ø"/>
            </a:pPr>
            <a:endParaRPr lang="en-US" sz="2000"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r>
              <a:rPr lang="en-US" sz="2000" dirty="0">
                <a:solidFill>
                  <a:schemeClr val="accent2">
                    <a:lumMod val="75000"/>
                  </a:schemeClr>
                </a:solidFill>
                <a:latin typeface="Palatino" pitchFamily="2" charset="77"/>
                <a:ea typeface="Palatino" pitchFamily="2" charset="77"/>
              </a:rPr>
              <a:t>Consider:</a:t>
            </a:r>
          </a:p>
          <a:p>
            <a:pPr marL="742950" lvl="1" indent="-285750">
              <a:buFont typeface="Wingdings" pitchFamily="2" charset="2"/>
              <a:buChar char="Ø"/>
            </a:pPr>
            <a:endParaRPr lang="en-US" sz="2000"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r>
              <a:rPr lang="en-US" sz="2000" dirty="0">
                <a:solidFill>
                  <a:schemeClr val="accent2">
                    <a:lumMod val="75000"/>
                  </a:schemeClr>
                </a:solidFill>
                <a:latin typeface="Palatino" pitchFamily="2" charset="77"/>
                <a:ea typeface="Palatino" pitchFamily="2" charset="77"/>
              </a:rPr>
              <a:t>S</a:t>
            </a:r>
            <a:r>
              <a:rPr lang="en-US" sz="2000" baseline="-25000" dirty="0">
                <a:solidFill>
                  <a:schemeClr val="accent2">
                    <a:lumMod val="75000"/>
                  </a:schemeClr>
                </a:solidFill>
                <a:latin typeface="Palatino" pitchFamily="2" charset="77"/>
                <a:ea typeface="Palatino" pitchFamily="2" charset="77"/>
              </a:rPr>
              <a:t>A</a:t>
            </a:r>
            <a:r>
              <a:rPr lang="en-US" sz="2000" dirty="0">
                <a:solidFill>
                  <a:schemeClr val="accent2">
                    <a:lumMod val="75000"/>
                  </a:schemeClr>
                </a:solidFill>
                <a:latin typeface="Palatino" pitchFamily="2" charset="77"/>
                <a:ea typeface="Palatino" pitchFamily="2" charset="77"/>
              </a:rPr>
              <a:t> and S</a:t>
            </a:r>
            <a:r>
              <a:rPr lang="en-US" sz="2000" baseline="-25000" dirty="0">
                <a:solidFill>
                  <a:schemeClr val="accent2">
                    <a:lumMod val="75000"/>
                  </a:schemeClr>
                </a:solidFill>
                <a:latin typeface="Palatino" pitchFamily="2" charset="77"/>
                <a:ea typeface="Palatino" pitchFamily="2" charset="77"/>
              </a:rPr>
              <a:t>B</a:t>
            </a:r>
            <a:r>
              <a:rPr lang="en-US" sz="2000" baseline="30000" dirty="0">
                <a:solidFill>
                  <a:schemeClr val="accent2">
                    <a:lumMod val="75000"/>
                  </a:schemeClr>
                </a:solidFill>
                <a:latin typeface="Palatino" pitchFamily="2" charset="77"/>
                <a:ea typeface="Palatino" pitchFamily="2" charset="77"/>
              </a:rPr>
              <a:t>+</a:t>
            </a:r>
            <a:r>
              <a:rPr lang="en-US" sz="2000" dirty="0">
                <a:solidFill>
                  <a:schemeClr val="accent2">
                    <a:lumMod val="75000"/>
                  </a:schemeClr>
                </a:solidFill>
                <a:latin typeface="Palatino" pitchFamily="2" charset="77"/>
                <a:ea typeface="Palatino" pitchFamily="2" charset="77"/>
              </a:rPr>
              <a:t> must be adjacent and S</a:t>
            </a:r>
            <a:r>
              <a:rPr lang="en-US" sz="2000" baseline="-25000" dirty="0">
                <a:solidFill>
                  <a:schemeClr val="accent2">
                    <a:lumMod val="75000"/>
                  </a:schemeClr>
                </a:solidFill>
                <a:latin typeface="Palatino" pitchFamily="2" charset="77"/>
                <a:ea typeface="Palatino" pitchFamily="2" charset="77"/>
              </a:rPr>
              <a:t>A</a:t>
            </a:r>
            <a:r>
              <a:rPr lang="en-US" sz="2000" dirty="0">
                <a:solidFill>
                  <a:schemeClr val="accent2">
                    <a:lumMod val="75000"/>
                  </a:schemeClr>
                </a:solidFill>
                <a:latin typeface="Palatino" pitchFamily="2" charset="77"/>
                <a:ea typeface="Palatino" pitchFamily="2" charset="77"/>
              </a:rPr>
              <a:t> and S</a:t>
            </a:r>
            <a:r>
              <a:rPr lang="en-US" sz="2000" baseline="-25000" dirty="0">
                <a:solidFill>
                  <a:schemeClr val="accent2">
                    <a:lumMod val="75000"/>
                  </a:schemeClr>
                </a:solidFill>
                <a:latin typeface="Palatino" pitchFamily="2" charset="77"/>
                <a:ea typeface="Palatino" pitchFamily="2" charset="77"/>
              </a:rPr>
              <a:t>B</a:t>
            </a:r>
            <a:r>
              <a:rPr lang="en-US" sz="2000" baseline="30000" dirty="0">
                <a:solidFill>
                  <a:schemeClr val="accent2">
                    <a:lumMod val="75000"/>
                  </a:schemeClr>
                </a:solidFill>
                <a:latin typeface="Palatino" pitchFamily="2" charset="77"/>
                <a:ea typeface="Palatino" pitchFamily="2" charset="77"/>
              </a:rPr>
              <a:t>-</a:t>
            </a:r>
            <a:r>
              <a:rPr lang="en-US" sz="2000" dirty="0">
                <a:solidFill>
                  <a:schemeClr val="accent2">
                    <a:lumMod val="75000"/>
                  </a:schemeClr>
                </a:solidFill>
                <a:latin typeface="Palatino" pitchFamily="2" charset="77"/>
                <a:ea typeface="Palatino" pitchFamily="2" charset="77"/>
              </a:rPr>
              <a:t> are at most 9 sentences away with S</a:t>
            </a:r>
            <a:r>
              <a:rPr lang="en-US" sz="2000" baseline="-25000" dirty="0">
                <a:solidFill>
                  <a:schemeClr val="accent2">
                    <a:lumMod val="75000"/>
                  </a:schemeClr>
                </a:solidFill>
                <a:latin typeface="Palatino" pitchFamily="2" charset="77"/>
                <a:ea typeface="Palatino" pitchFamily="2" charset="77"/>
              </a:rPr>
              <a:t>B</a:t>
            </a:r>
            <a:r>
              <a:rPr lang="en-US" sz="2000" baseline="30000" dirty="0">
                <a:solidFill>
                  <a:schemeClr val="accent2">
                    <a:lumMod val="75000"/>
                  </a:schemeClr>
                </a:solidFill>
                <a:latin typeface="Palatino" pitchFamily="2" charset="77"/>
                <a:ea typeface="Palatino" pitchFamily="2" charset="77"/>
              </a:rPr>
              <a:t>- </a:t>
            </a:r>
            <a:r>
              <a:rPr lang="en-US" sz="2000" dirty="0">
                <a:solidFill>
                  <a:schemeClr val="accent2">
                    <a:lumMod val="75000"/>
                  </a:schemeClr>
                </a:solidFill>
                <a:latin typeface="Palatino" pitchFamily="2" charset="77"/>
                <a:ea typeface="Palatino" pitchFamily="2" charset="77"/>
              </a:rPr>
              <a:t>randomly picked.</a:t>
            </a:r>
          </a:p>
          <a:p>
            <a:pPr marL="742950" lvl="1" indent="-285750">
              <a:buFont typeface="Wingdings" pitchFamily="2" charset="2"/>
              <a:buChar char="Ø"/>
            </a:pPr>
            <a:endParaRPr lang="en-US" sz="2000"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r>
              <a:rPr lang="en-US" sz="2000" dirty="0">
                <a:solidFill>
                  <a:schemeClr val="accent2">
                    <a:lumMod val="75000"/>
                  </a:schemeClr>
                </a:solidFill>
                <a:latin typeface="Palatino" pitchFamily="2" charset="77"/>
                <a:ea typeface="Palatino" pitchFamily="2" charset="77"/>
              </a:rPr>
              <a:t>S</a:t>
            </a:r>
            <a:r>
              <a:rPr lang="en-US" sz="2000" baseline="-25000" dirty="0">
                <a:solidFill>
                  <a:schemeClr val="accent2">
                    <a:lumMod val="75000"/>
                  </a:schemeClr>
                </a:solidFill>
                <a:latin typeface="Palatino" pitchFamily="2" charset="77"/>
                <a:ea typeface="Palatino" pitchFamily="2" charset="77"/>
              </a:rPr>
              <a:t>A</a:t>
            </a:r>
            <a:r>
              <a:rPr lang="en-US" sz="2000" dirty="0">
                <a:solidFill>
                  <a:schemeClr val="accent2">
                    <a:lumMod val="75000"/>
                  </a:schemeClr>
                </a:solidFill>
                <a:latin typeface="Palatino" pitchFamily="2" charset="77"/>
                <a:ea typeface="Palatino" pitchFamily="2" charset="77"/>
              </a:rPr>
              <a:t> and S</a:t>
            </a:r>
            <a:r>
              <a:rPr lang="en-US" sz="2000" baseline="-25000" dirty="0">
                <a:solidFill>
                  <a:schemeClr val="accent2">
                    <a:lumMod val="75000"/>
                  </a:schemeClr>
                </a:solidFill>
                <a:latin typeface="Palatino" pitchFamily="2" charset="77"/>
                <a:ea typeface="Palatino" pitchFamily="2" charset="77"/>
              </a:rPr>
              <a:t>B</a:t>
            </a:r>
            <a:r>
              <a:rPr lang="en-US" sz="2000" baseline="30000" dirty="0">
                <a:solidFill>
                  <a:schemeClr val="accent2">
                    <a:lumMod val="75000"/>
                  </a:schemeClr>
                </a:solidFill>
                <a:latin typeface="Palatino" pitchFamily="2" charset="77"/>
                <a:ea typeface="Palatino" pitchFamily="2" charset="77"/>
              </a:rPr>
              <a:t>+ </a:t>
            </a:r>
            <a:r>
              <a:rPr lang="en-US" sz="2000" dirty="0">
                <a:solidFill>
                  <a:schemeClr val="accent2">
                    <a:lumMod val="75000"/>
                  </a:schemeClr>
                </a:solidFill>
                <a:latin typeface="Palatino" pitchFamily="2" charset="77"/>
                <a:ea typeface="Palatino" pitchFamily="2" charset="77"/>
              </a:rPr>
              <a:t>have at least one </a:t>
            </a:r>
            <a:r>
              <a:rPr lang="en-US" sz="2000" dirty="0" err="1">
                <a:solidFill>
                  <a:schemeClr val="accent2">
                    <a:lumMod val="75000"/>
                  </a:schemeClr>
                </a:solidFill>
                <a:latin typeface="Palatino" pitchFamily="2" charset="77"/>
                <a:ea typeface="Palatino" pitchFamily="2" charset="77"/>
              </a:rPr>
              <a:t>coreferred</a:t>
            </a:r>
            <a:r>
              <a:rPr lang="en-US" sz="2000" dirty="0">
                <a:solidFill>
                  <a:schemeClr val="accent2">
                    <a:lumMod val="75000"/>
                  </a:schemeClr>
                </a:solidFill>
                <a:latin typeface="Palatino" pitchFamily="2" charset="77"/>
                <a:ea typeface="Palatino" pitchFamily="2" charset="77"/>
              </a:rPr>
              <a:t> entity and S</a:t>
            </a:r>
            <a:r>
              <a:rPr lang="en-US" sz="2000" baseline="-25000" dirty="0">
                <a:solidFill>
                  <a:schemeClr val="accent2">
                    <a:lumMod val="75000"/>
                  </a:schemeClr>
                </a:solidFill>
                <a:latin typeface="Palatino" pitchFamily="2" charset="77"/>
                <a:ea typeface="Palatino" pitchFamily="2" charset="77"/>
              </a:rPr>
              <a:t>B</a:t>
            </a:r>
            <a:r>
              <a:rPr lang="en-US" sz="2000" baseline="30000" dirty="0">
                <a:solidFill>
                  <a:schemeClr val="accent2">
                    <a:lumMod val="75000"/>
                  </a:schemeClr>
                </a:solidFill>
                <a:latin typeface="Palatino" pitchFamily="2" charset="77"/>
                <a:ea typeface="Palatino" pitchFamily="2" charset="77"/>
              </a:rPr>
              <a:t>- </a:t>
            </a:r>
            <a:r>
              <a:rPr lang="en-US" sz="2000" dirty="0">
                <a:solidFill>
                  <a:schemeClr val="accent2">
                    <a:lumMod val="75000"/>
                  </a:schemeClr>
                </a:solidFill>
                <a:latin typeface="Palatino" pitchFamily="2" charset="77"/>
                <a:ea typeface="Palatino" pitchFamily="2" charset="77"/>
              </a:rPr>
              <a:t>does not.</a:t>
            </a:r>
          </a:p>
          <a:p>
            <a:pPr marL="742950" lvl="1" indent="-285750">
              <a:buFont typeface="Wingdings" pitchFamily="2" charset="2"/>
              <a:buChar char="Ø"/>
            </a:pPr>
            <a:endParaRPr lang="en-US" sz="2000"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r>
              <a:rPr lang="en-US" sz="2000" dirty="0">
                <a:solidFill>
                  <a:schemeClr val="accent2">
                    <a:lumMod val="75000"/>
                  </a:schemeClr>
                </a:solidFill>
                <a:latin typeface="Palatino" pitchFamily="2" charset="77"/>
                <a:ea typeface="Palatino" pitchFamily="2" charset="77"/>
              </a:rPr>
              <a:t>Adding S</a:t>
            </a:r>
            <a:r>
              <a:rPr lang="en-US" sz="2000" baseline="-25000" dirty="0">
                <a:solidFill>
                  <a:schemeClr val="accent2">
                    <a:lumMod val="75000"/>
                  </a:schemeClr>
                </a:solidFill>
                <a:latin typeface="Palatino" pitchFamily="2" charset="77"/>
                <a:ea typeface="Palatino" pitchFamily="2" charset="77"/>
              </a:rPr>
              <a:t>A </a:t>
            </a:r>
            <a:r>
              <a:rPr lang="en-US" sz="2000" dirty="0">
                <a:solidFill>
                  <a:schemeClr val="accent2">
                    <a:lumMod val="75000"/>
                  </a:schemeClr>
                </a:solidFill>
                <a:latin typeface="Palatino" pitchFamily="2" charset="77"/>
                <a:ea typeface="Palatino" pitchFamily="2" charset="77"/>
              </a:rPr>
              <a:t>as S</a:t>
            </a:r>
            <a:r>
              <a:rPr lang="en-US" sz="2000" baseline="-25000" dirty="0">
                <a:solidFill>
                  <a:schemeClr val="accent2">
                    <a:lumMod val="75000"/>
                  </a:schemeClr>
                </a:solidFill>
                <a:latin typeface="Palatino" pitchFamily="2" charset="77"/>
                <a:ea typeface="Palatino" pitchFamily="2" charset="77"/>
              </a:rPr>
              <a:t>B</a:t>
            </a:r>
            <a:r>
              <a:rPr lang="en-US" sz="2000" baseline="30000" dirty="0">
                <a:solidFill>
                  <a:schemeClr val="accent2">
                    <a:lumMod val="75000"/>
                  </a:schemeClr>
                </a:solidFill>
                <a:latin typeface="Palatino" pitchFamily="2" charset="77"/>
                <a:ea typeface="Palatino" pitchFamily="2" charset="77"/>
              </a:rPr>
              <a:t>-</a:t>
            </a:r>
            <a:r>
              <a:rPr lang="en-US" sz="2000" dirty="0">
                <a:solidFill>
                  <a:schemeClr val="accent2">
                    <a:lumMod val="75000"/>
                  </a:schemeClr>
                </a:solidFill>
                <a:latin typeface="Palatino" pitchFamily="2" charset="77"/>
                <a:ea typeface="Palatino" pitchFamily="2" charset="77"/>
              </a:rPr>
              <a:t/>
            </a:r>
            <a:br>
              <a:rPr lang="en-US" sz="2000" dirty="0">
                <a:solidFill>
                  <a:schemeClr val="accent2">
                    <a:lumMod val="75000"/>
                  </a:schemeClr>
                </a:solidFill>
                <a:latin typeface="Palatino" pitchFamily="2" charset="77"/>
                <a:ea typeface="Palatino" pitchFamily="2" charset="77"/>
              </a:rPr>
            </a:br>
            <a:endParaRPr lang="en-US" sz="2000"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r>
              <a:rPr lang="en-US" sz="2000" b="1" dirty="0">
                <a:solidFill>
                  <a:schemeClr val="accent2">
                    <a:lumMod val="75000"/>
                  </a:schemeClr>
                </a:solidFill>
                <a:latin typeface="Palatino" pitchFamily="2" charset="77"/>
                <a:ea typeface="Palatino" pitchFamily="2" charset="77"/>
              </a:rPr>
              <a:t>Average of pairwise coherence scores</a:t>
            </a:r>
            <a:r>
              <a:rPr lang="en-US" sz="2000" dirty="0">
                <a:solidFill>
                  <a:schemeClr val="accent2">
                    <a:lumMod val="75000"/>
                  </a:schemeClr>
                </a:solidFill>
                <a:latin typeface="Palatino" pitchFamily="2" charset="77"/>
                <a:ea typeface="Palatino" pitchFamily="2" charset="77"/>
              </a:rPr>
              <a:t> of all adjacent sentence pairs’.</a:t>
            </a:r>
          </a:p>
          <a:p>
            <a:pPr marL="742950" lvl="1" indent="-285750">
              <a:buFont typeface="Wingdings" pitchFamily="2" charset="2"/>
              <a:buChar char="Ø"/>
            </a:pPr>
            <a:endParaRPr lang="en-US" sz="2000"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endParaRPr lang="en-US"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endParaRPr lang="en-US" dirty="0">
              <a:solidFill>
                <a:schemeClr val="accent2">
                  <a:lumMod val="75000"/>
                </a:schemeClr>
              </a:solidFill>
              <a:latin typeface="Palatino" pitchFamily="2" charset="77"/>
              <a:ea typeface="Palatino" pitchFamily="2" charset="77"/>
            </a:endParaRPr>
          </a:p>
        </p:txBody>
      </p:sp>
    </p:spTree>
    <p:extLst>
      <p:ext uri="{BB962C8B-B14F-4D97-AF65-F5344CB8AC3E}">
        <p14:creationId xmlns:p14="http://schemas.microsoft.com/office/powerpoint/2010/main" val="3396957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B3E17-4E3E-A74A-972B-AAA20A491A4F}"/>
              </a:ext>
            </a:extLst>
          </p:cNvPr>
          <p:cNvSpPr>
            <a:spLocks noGrp="1"/>
          </p:cNvSpPr>
          <p:nvPr>
            <p:ph type="title"/>
          </p:nvPr>
        </p:nvSpPr>
        <p:spPr/>
        <p:txBody>
          <a:bodyPr/>
          <a:lstStyle/>
          <a:p>
            <a:r>
              <a:rPr lang="en-US" dirty="0"/>
              <a:t>Near-extractive Summaries</a:t>
            </a:r>
          </a:p>
        </p:txBody>
      </p:sp>
      <p:pic>
        <p:nvPicPr>
          <p:cNvPr id="4" name="Picture 3">
            <a:extLst>
              <a:ext uri="{FF2B5EF4-FFF2-40B4-BE49-F238E27FC236}">
                <a16:creationId xmlns:a16="http://schemas.microsoft.com/office/drawing/2014/main" xmlns="" id="{FB77A924-A59E-2443-A242-9A71D1169624}"/>
              </a:ext>
            </a:extLst>
          </p:cNvPr>
          <p:cNvPicPr>
            <a:picLocks noChangeAspect="1"/>
          </p:cNvPicPr>
          <p:nvPr/>
        </p:nvPicPr>
        <p:blipFill>
          <a:blip r:embed="rId2"/>
          <a:stretch>
            <a:fillRect/>
          </a:stretch>
        </p:blipFill>
        <p:spPr>
          <a:xfrm>
            <a:off x="838200" y="1736091"/>
            <a:ext cx="6495562" cy="4568455"/>
          </a:xfrm>
          <a:prstGeom prst="rect">
            <a:avLst/>
          </a:prstGeom>
        </p:spPr>
      </p:pic>
      <p:sp>
        <p:nvSpPr>
          <p:cNvPr id="5" name="TextBox 4">
            <a:extLst>
              <a:ext uri="{FF2B5EF4-FFF2-40B4-BE49-F238E27FC236}">
                <a16:creationId xmlns:a16="http://schemas.microsoft.com/office/drawing/2014/main" xmlns="" id="{B14CE041-EAB2-A741-B689-79B67262239F}"/>
              </a:ext>
            </a:extLst>
          </p:cNvPr>
          <p:cNvSpPr txBox="1"/>
          <p:nvPr/>
        </p:nvSpPr>
        <p:spPr>
          <a:xfrm>
            <a:off x="7557184" y="1990578"/>
            <a:ext cx="4407388" cy="1938992"/>
          </a:xfrm>
          <a:prstGeom prst="rect">
            <a:avLst/>
          </a:prstGeom>
          <a:noFill/>
        </p:spPr>
        <p:txBody>
          <a:bodyPr wrap="square" rtlCol="0">
            <a:spAutoFit/>
          </a:bodyPr>
          <a:lstStyle/>
          <a:p>
            <a:r>
              <a:rPr lang="en-US" sz="2000" b="1" dirty="0"/>
              <a:t>Seq2seq</a:t>
            </a:r>
            <a:r>
              <a:rPr lang="en-US" sz="2000" dirty="0"/>
              <a:t>: sequence-to-sequence model with regular attention</a:t>
            </a:r>
          </a:p>
          <a:p>
            <a:r>
              <a:rPr lang="en-US" sz="2000" b="1" dirty="0"/>
              <a:t>Chen &amp; Bansal</a:t>
            </a:r>
            <a:r>
              <a:rPr lang="en-US" sz="2000" dirty="0"/>
              <a:t>: Reinforcement learning-based model</a:t>
            </a:r>
          </a:p>
          <a:p>
            <a:r>
              <a:rPr lang="en-US" sz="2000" b="1" dirty="0"/>
              <a:t>Point-gen</a:t>
            </a:r>
            <a:r>
              <a:rPr lang="en-US" sz="2000" dirty="0"/>
              <a:t>: pointer-generator model with copying mechanism added on seq2seq</a:t>
            </a:r>
          </a:p>
        </p:txBody>
      </p:sp>
      <p:sp>
        <p:nvSpPr>
          <p:cNvPr id="3" name="TextBox 2">
            <a:extLst>
              <a:ext uri="{FF2B5EF4-FFF2-40B4-BE49-F238E27FC236}">
                <a16:creationId xmlns:a16="http://schemas.microsoft.com/office/drawing/2014/main" xmlns="" id="{136244F8-1334-FD4F-9E59-D1A72C3EE29E}"/>
              </a:ext>
            </a:extLst>
          </p:cNvPr>
          <p:cNvSpPr txBox="1"/>
          <p:nvPr/>
        </p:nvSpPr>
        <p:spPr>
          <a:xfrm>
            <a:off x="7976864" y="4044794"/>
            <a:ext cx="3568028" cy="369332"/>
          </a:xfrm>
          <a:prstGeom prst="rect">
            <a:avLst/>
          </a:prstGeom>
          <a:noFill/>
        </p:spPr>
        <p:txBody>
          <a:bodyPr wrap="none" rtlCol="0">
            <a:spAutoFit/>
          </a:bodyPr>
          <a:lstStyle/>
          <a:p>
            <a:r>
              <a:rPr lang="en-US" i="1" dirty="0"/>
              <a:t>Also contain fabricated information!</a:t>
            </a:r>
          </a:p>
        </p:txBody>
      </p:sp>
    </p:spTree>
    <p:extLst>
      <p:ext uri="{BB962C8B-B14F-4D97-AF65-F5344CB8AC3E}">
        <p14:creationId xmlns:p14="http://schemas.microsoft.com/office/powerpoint/2010/main" val="2486088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4AC0EF4-DCFF-3B4F-BAB4-21CC266ACFE2}"/>
              </a:ext>
            </a:extLst>
          </p:cNvPr>
          <p:cNvSpPr txBox="1"/>
          <p:nvPr/>
        </p:nvSpPr>
        <p:spPr>
          <a:xfrm>
            <a:off x="-216697" y="254393"/>
            <a:ext cx="12625393" cy="646331"/>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Abstract Generation with Reinforcement Learning </a:t>
            </a:r>
            <a:r>
              <a:rPr lang="en-US" sz="3600" b="1" dirty="0">
                <a:solidFill>
                  <a:schemeClr val="tx2">
                    <a:lumMod val="75000"/>
                  </a:schemeClr>
                </a:solidFill>
                <a:latin typeface="Palatino" pitchFamily="2" charset="77"/>
                <a:ea typeface="Palatino" pitchFamily="2" charset="77"/>
              </a:rPr>
              <a:t>+ Coherence</a:t>
            </a:r>
            <a:endParaRPr lang="en-US" sz="3200" b="1" dirty="0">
              <a:solidFill>
                <a:schemeClr val="tx2">
                  <a:lumMod val="75000"/>
                </a:schemeClr>
              </a:solidFill>
              <a:latin typeface="Palatino" pitchFamily="2" charset="77"/>
              <a:ea typeface="Palatino" pitchFamily="2" charset="77"/>
            </a:endParaRPr>
          </a:p>
        </p:txBody>
      </p:sp>
      <p:sp>
        <p:nvSpPr>
          <p:cNvPr id="6" name="Rounded Rectangle 5">
            <a:extLst>
              <a:ext uri="{FF2B5EF4-FFF2-40B4-BE49-F238E27FC236}">
                <a16:creationId xmlns:a16="http://schemas.microsoft.com/office/drawing/2014/main" xmlns="" id="{470F1BF6-F272-0248-9225-BAED671A04B6}"/>
              </a:ext>
            </a:extLst>
          </p:cNvPr>
          <p:cNvSpPr/>
          <p:nvPr/>
        </p:nvSpPr>
        <p:spPr>
          <a:xfrm>
            <a:off x="348671" y="1738091"/>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Political analysis …</a:t>
            </a:r>
          </a:p>
        </p:txBody>
      </p:sp>
      <p:sp>
        <p:nvSpPr>
          <p:cNvPr id="7" name="Rounded Rectangle 6">
            <a:extLst>
              <a:ext uri="{FF2B5EF4-FFF2-40B4-BE49-F238E27FC236}">
                <a16:creationId xmlns:a16="http://schemas.microsoft.com/office/drawing/2014/main" xmlns="" id="{FD465D21-9A0F-1545-B238-60543AB166A3}"/>
              </a:ext>
            </a:extLst>
          </p:cNvPr>
          <p:cNvSpPr/>
          <p:nvPr/>
        </p:nvSpPr>
        <p:spPr>
          <a:xfrm>
            <a:off x="91262" y="1440690"/>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Extracted Sentences</a:t>
            </a:r>
          </a:p>
        </p:txBody>
      </p:sp>
      <p:sp>
        <p:nvSpPr>
          <p:cNvPr id="8" name="Rounded Rectangle 7">
            <a:extLst>
              <a:ext uri="{FF2B5EF4-FFF2-40B4-BE49-F238E27FC236}">
                <a16:creationId xmlns:a16="http://schemas.microsoft.com/office/drawing/2014/main" xmlns="" id="{090C0E22-DC43-5E4C-82B0-FEAA09935849}"/>
              </a:ext>
            </a:extLst>
          </p:cNvPr>
          <p:cNvSpPr/>
          <p:nvPr/>
        </p:nvSpPr>
        <p:spPr>
          <a:xfrm>
            <a:off x="652583" y="1995352"/>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On </a:t>
            </a:r>
            <a:r>
              <a:rPr lang="en-US" sz="1600" dirty="0" err="1">
                <a:solidFill>
                  <a:schemeClr val="tx1"/>
                </a:solidFill>
                <a:latin typeface="Palatino" pitchFamily="2" charset="77"/>
                <a:ea typeface="Palatino" pitchFamily="2" charset="77"/>
              </a:rPr>
              <a:t>sunday</a:t>
            </a:r>
            <a:r>
              <a:rPr lang="en-US" sz="1600" dirty="0">
                <a:solidFill>
                  <a:schemeClr val="tx1"/>
                </a:solidFill>
                <a:latin typeface="Palatino" pitchFamily="2" charset="77"/>
                <a:ea typeface="Palatino" pitchFamily="2" charset="77"/>
              </a:rPr>
              <a:t>, </a:t>
            </a:r>
            <a:r>
              <a:rPr lang="en-US" sz="1600" dirty="0">
                <a:solidFill>
                  <a:srgbClr val="00B0F0"/>
                </a:solidFill>
                <a:latin typeface="Palatino" pitchFamily="2" charset="77"/>
                <a:ea typeface="Palatino" pitchFamily="2" charset="77"/>
              </a:rPr>
              <a:t>he</a:t>
            </a:r>
            <a:r>
              <a:rPr lang="en-US" sz="1600" dirty="0">
                <a:solidFill>
                  <a:schemeClr val="tx1"/>
                </a:solidFill>
                <a:latin typeface="Palatino" pitchFamily="2" charset="77"/>
                <a:ea typeface="Palatino" pitchFamily="2" charset="77"/>
              </a:rPr>
              <a:t> said …</a:t>
            </a:r>
          </a:p>
        </p:txBody>
      </p:sp>
      <p:sp>
        <p:nvSpPr>
          <p:cNvPr id="9" name="Rounded Rectangle 8">
            <a:extLst>
              <a:ext uri="{FF2B5EF4-FFF2-40B4-BE49-F238E27FC236}">
                <a16:creationId xmlns:a16="http://schemas.microsoft.com/office/drawing/2014/main" xmlns="" id="{063FC449-90B4-EB4B-9E25-E001E4474059}"/>
              </a:ext>
            </a:extLst>
          </p:cNvPr>
          <p:cNvSpPr/>
          <p:nvPr/>
        </p:nvSpPr>
        <p:spPr>
          <a:xfrm>
            <a:off x="1072383" y="2318584"/>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F0"/>
                </a:solidFill>
                <a:latin typeface="Palatino" pitchFamily="2" charset="77"/>
                <a:ea typeface="Palatino" pitchFamily="2" charset="77"/>
              </a:rPr>
              <a:t>Mr. Ahern </a:t>
            </a:r>
            <a:r>
              <a:rPr lang="en-US" sz="1600" dirty="0">
                <a:solidFill>
                  <a:schemeClr val="tx1"/>
                </a:solidFill>
                <a:latin typeface="Palatino" pitchFamily="2" charset="77"/>
                <a:ea typeface="Palatino" pitchFamily="2" charset="77"/>
              </a:rPr>
              <a:t>and </a:t>
            </a:r>
            <a:r>
              <a:rPr lang="en-US" sz="1600" dirty="0">
                <a:solidFill>
                  <a:srgbClr val="00B0F0"/>
                </a:solidFill>
                <a:latin typeface="Palatino" pitchFamily="2" charset="77"/>
                <a:ea typeface="Palatino" pitchFamily="2" charset="77"/>
              </a:rPr>
              <a:t>his</a:t>
            </a:r>
            <a:r>
              <a:rPr lang="en-US" sz="1600" dirty="0">
                <a:solidFill>
                  <a:schemeClr val="tx1"/>
                </a:solidFill>
                <a:latin typeface="Palatino" pitchFamily="2" charset="77"/>
                <a:ea typeface="Palatino" pitchFamily="2" charset="77"/>
              </a:rPr>
              <a:t> …</a:t>
            </a:r>
          </a:p>
        </p:txBody>
      </p:sp>
      <p:sp>
        <p:nvSpPr>
          <p:cNvPr id="10" name="Rounded Rectangle 9">
            <a:extLst>
              <a:ext uri="{FF2B5EF4-FFF2-40B4-BE49-F238E27FC236}">
                <a16:creationId xmlns:a16="http://schemas.microsoft.com/office/drawing/2014/main" xmlns="" id="{C9E333DD-7807-044C-875C-683A8D0B272D}"/>
              </a:ext>
            </a:extLst>
          </p:cNvPr>
          <p:cNvSpPr/>
          <p:nvPr/>
        </p:nvSpPr>
        <p:spPr>
          <a:xfrm>
            <a:off x="4116221" y="1420437"/>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Abstract Generator</a:t>
            </a:r>
          </a:p>
        </p:txBody>
      </p:sp>
      <p:sp>
        <p:nvSpPr>
          <p:cNvPr id="11" name="Right Arrow 10">
            <a:extLst>
              <a:ext uri="{FF2B5EF4-FFF2-40B4-BE49-F238E27FC236}">
                <a16:creationId xmlns:a16="http://schemas.microsoft.com/office/drawing/2014/main" xmlns="" id="{8ED22BED-41C9-FA41-BA77-F8BF387FF8A3}"/>
              </a:ext>
            </a:extLst>
          </p:cNvPr>
          <p:cNvSpPr/>
          <p:nvPr/>
        </p:nvSpPr>
        <p:spPr>
          <a:xfrm>
            <a:off x="3419699" y="1637797"/>
            <a:ext cx="579872" cy="537883"/>
          </a:xfrm>
          <a:prstGeom prst="rightArrow">
            <a:avLst>
              <a:gd name="adj1" fmla="val 58286"/>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xmlns="" id="{75285B36-F34B-534C-B861-DFC993DF8A8E}"/>
              </a:ext>
            </a:extLst>
          </p:cNvPr>
          <p:cNvSpPr/>
          <p:nvPr/>
        </p:nvSpPr>
        <p:spPr>
          <a:xfrm>
            <a:off x="6728653" y="1626117"/>
            <a:ext cx="556402" cy="537883"/>
          </a:xfrm>
          <a:prstGeom prst="rightArrow">
            <a:avLst>
              <a:gd name="adj1" fmla="val 58286"/>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xmlns="" id="{CD2D9C6A-FE4B-B54E-8FBD-15FFC8AE90CA}"/>
              </a:ext>
            </a:extLst>
          </p:cNvPr>
          <p:cNvSpPr/>
          <p:nvPr/>
        </p:nvSpPr>
        <p:spPr>
          <a:xfrm>
            <a:off x="7426446" y="1210319"/>
            <a:ext cx="4633540" cy="1643250"/>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prime min </a:t>
            </a:r>
            <a:r>
              <a:rPr lang="en-US" sz="1400" dirty="0" err="1">
                <a:solidFill>
                  <a:schemeClr val="tx2">
                    <a:lumMod val="75000"/>
                  </a:schemeClr>
                </a:solidFill>
                <a:latin typeface="Palatino" pitchFamily="2" charset="77"/>
                <a:ea typeface="Palatino" pitchFamily="2" charset="77"/>
              </a:rPr>
              <a:t>bertie</a:t>
            </a:r>
            <a:r>
              <a:rPr lang="en-US" sz="1400" dirty="0">
                <a:solidFill>
                  <a:schemeClr val="tx2">
                    <a:lumMod val="75000"/>
                  </a:schemeClr>
                </a:solidFill>
                <a:latin typeface="Palatino" pitchFamily="2" charset="77"/>
                <a:ea typeface="Palatino" pitchFamily="2" charset="77"/>
              </a:rPr>
              <a:t>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of </a:t>
            </a:r>
            <a:r>
              <a:rPr lang="en-US" sz="1400" dirty="0" err="1">
                <a:solidFill>
                  <a:schemeClr val="tx2">
                    <a:lumMod val="75000"/>
                  </a:schemeClr>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calls for general election on may 0.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and his centrist party, have governed in coalition government since 0. …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says he would base his campaign for re-election on his work to strengthen economy and his efforts to revive northern </a:t>
            </a:r>
            <a:r>
              <a:rPr lang="en-US" sz="1400" dirty="0" err="1">
                <a:solidFill>
                  <a:schemeClr val="tx2">
                    <a:lumMod val="75000"/>
                  </a:schemeClr>
                </a:solidFill>
                <a:latin typeface="Palatino" pitchFamily="2" charset="77"/>
                <a:ea typeface="Palatino" pitchFamily="2" charset="77"/>
              </a:rPr>
              <a:t>ireland’s</a:t>
            </a:r>
            <a:r>
              <a:rPr lang="en-US" sz="1400" dirty="0">
                <a:solidFill>
                  <a:schemeClr val="tx2">
                    <a:lumMod val="75000"/>
                  </a:schemeClr>
                </a:solidFill>
                <a:latin typeface="Palatino" pitchFamily="2" charset="77"/>
                <a:ea typeface="Palatino" pitchFamily="2" charset="77"/>
              </a:rPr>
              <a:t> stalled peace process.</a:t>
            </a:r>
          </a:p>
        </p:txBody>
      </p:sp>
      <p:sp>
        <p:nvSpPr>
          <p:cNvPr id="14" name="Rounded Rectangle 13">
            <a:extLst>
              <a:ext uri="{FF2B5EF4-FFF2-40B4-BE49-F238E27FC236}">
                <a16:creationId xmlns:a16="http://schemas.microsoft.com/office/drawing/2014/main" xmlns="" id="{73E73968-1B6B-C043-A91F-135C3014806F}"/>
              </a:ext>
            </a:extLst>
          </p:cNvPr>
          <p:cNvSpPr/>
          <p:nvPr/>
        </p:nvSpPr>
        <p:spPr>
          <a:xfrm>
            <a:off x="8539843" y="1015807"/>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Output Summary</a:t>
            </a:r>
          </a:p>
        </p:txBody>
      </p:sp>
      <p:pic>
        <p:nvPicPr>
          <p:cNvPr id="3" name="Picture 2" descr="A picture containing object&#10;&#10;Description automatically generated">
            <a:extLst>
              <a:ext uri="{FF2B5EF4-FFF2-40B4-BE49-F238E27FC236}">
                <a16:creationId xmlns:a16="http://schemas.microsoft.com/office/drawing/2014/main" xmlns="" id="{D73717A9-2473-5243-B31E-F9F9A89B2F60}"/>
              </a:ext>
            </a:extLst>
          </p:cNvPr>
          <p:cNvPicPr>
            <a:picLocks noChangeAspect="1"/>
          </p:cNvPicPr>
          <p:nvPr/>
        </p:nvPicPr>
        <p:blipFill>
          <a:blip r:embed="rId3"/>
          <a:stretch>
            <a:fillRect/>
          </a:stretch>
        </p:blipFill>
        <p:spPr>
          <a:xfrm>
            <a:off x="3378076" y="5565194"/>
            <a:ext cx="4368800" cy="508000"/>
          </a:xfrm>
          <a:prstGeom prst="rect">
            <a:avLst/>
          </a:prstGeom>
        </p:spPr>
      </p:pic>
      <p:sp>
        <p:nvSpPr>
          <p:cNvPr id="15" name="Cross 14">
            <a:extLst>
              <a:ext uri="{FF2B5EF4-FFF2-40B4-BE49-F238E27FC236}">
                <a16:creationId xmlns:a16="http://schemas.microsoft.com/office/drawing/2014/main" xmlns="" id="{DDC5D5E7-8639-314B-A9F3-4414480D05A1}"/>
              </a:ext>
            </a:extLst>
          </p:cNvPr>
          <p:cNvSpPr/>
          <p:nvPr/>
        </p:nvSpPr>
        <p:spPr>
          <a:xfrm>
            <a:off x="5036011" y="2720295"/>
            <a:ext cx="476146" cy="508001"/>
          </a:xfrm>
          <a:prstGeom prst="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nvGrpSpPr>
          <p:cNvPr id="16" name="Group 15">
            <a:extLst>
              <a:ext uri="{FF2B5EF4-FFF2-40B4-BE49-F238E27FC236}">
                <a16:creationId xmlns:a16="http://schemas.microsoft.com/office/drawing/2014/main" xmlns="" id="{935F4014-9138-DA47-A8EC-86653A428065}"/>
              </a:ext>
            </a:extLst>
          </p:cNvPr>
          <p:cNvGrpSpPr/>
          <p:nvPr/>
        </p:nvGrpSpPr>
        <p:grpSpPr>
          <a:xfrm>
            <a:off x="4477630" y="3179907"/>
            <a:ext cx="2069053" cy="1006187"/>
            <a:chOff x="9378616" y="4145258"/>
            <a:chExt cx="2196107" cy="1052732"/>
          </a:xfrm>
        </p:grpSpPr>
        <p:cxnSp>
          <p:nvCxnSpPr>
            <p:cNvPr id="17" name="Straight Connector 16">
              <a:extLst>
                <a:ext uri="{FF2B5EF4-FFF2-40B4-BE49-F238E27FC236}">
                  <a16:creationId xmlns:a16="http://schemas.microsoft.com/office/drawing/2014/main" xmlns="" id="{62970298-FB27-FE49-B45C-149BA8817C2A}"/>
                </a:ext>
              </a:extLst>
            </p:cNvPr>
            <p:cNvCxnSpPr>
              <a:cxnSpLocks/>
            </p:cNvCxnSpPr>
            <p:nvPr/>
          </p:nvCxnSpPr>
          <p:spPr>
            <a:xfrm>
              <a:off x="9469811" y="4589136"/>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8C76B282-C298-9147-A785-64F2DEA48AD7}"/>
                </a:ext>
              </a:extLst>
            </p:cNvPr>
            <p:cNvCxnSpPr>
              <a:cxnSpLocks/>
            </p:cNvCxnSpPr>
            <p:nvPr/>
          </p:nvCxnSpPr>
          <p:spPr>
            <a:xfrm>
              <a:off x="9469811" y="4885230"/>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1B063DC2-27D5-6848-AB2E-822536BB3740}"/>
                </a:ext>
              </a:extLst>
            </p:cNvPr>
            <p:cNvCxnSpPr>
              <a:cxnSpLocks/>
            </p:cNvCxnSpPr>
            <p:nvPr/>
          </p:nvCxnSpPr>
          <p:spPr>
            <a:xfrm>
              <a:off x="9469811" y="5033279"/>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4D5DC5E9-B0C8-0D4A-A780-A1B6173FA16F}"/>
                </a:ext>
              </a:extLst>
            </p:cNvPr>
            <p:cNvCxnSpPr>
              <a:cxnSpLocks/>
            </p:cNvCxnSpPr>
            <p:nvPr/>
          </p:nvCxnSpPr>
          <p:spPr>
            <a:xfrm>
              <a:off x="9469811" y="4744149"/>
              <a:ext cx="312773"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099D8A8B-7918-A64B-8B41-E46A6DA1241B}"/>
                </a:ext>
              </a:extLst>
            </p:cNvPr>
            <p:cNvCxnSpPr>
              <a:cxnSpLocks/>
            </p:cNvCxnSpPr>
            <p:nvPr/>
          </p:nvCxnSpPr>
          <p:spPr>
            <a:xfrm>
              <a:off x="10530079" y="4885230"/>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AD5F0CC8-58B5-D048-BC53-D68C92033928}"/>
                </a:ext>
              </a:extLst>
            </p:cNvPr>
            <p:cNvCxnSpPr>
              <a:cxnSpLocks/>
            </p:cNvCxnSpPr>
            <p:nvPr/>
          </p:nvCxnSpPr>
          <p:spPr>
            <a:xfrm>
              <a:off x="10791893" y="4744149"/>
              <a:ext cx="336595"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0F6D7BAF-EB7D-764A-93CC-728BAE55FE23}"/>
                </a:ext>
              </a:extLst>
            </p:cNvPr>
            <p:cNvCxnSpPr>
              <a:cxnSpLocks/>
            </p:cNvCxnSpPr>
            <p:nvPr/>
          </p:nvCxnSpPr>
          <p:spPr>
            <a:xfrm>
              <a:off x="10530079" y="4589136"/>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5B15A187-5737-D94B-9074-CB03989A2631}"/>
                </a:ext>
              </a:extLst>
            </p:cNvPr>
            <p:cNvCxnSpPr>
              <a:cxnSpLocks/>
            </p:cNvCxnSpPr>
            <p:nvPr/>
          </p:nvCxnSpPr>
          <p:spPr>
            <a:xfrm>
              <a:off x="10157365" y="5033279"/>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DBC2A78B-2E64-F24B-8A78-796AAB79D138}"/>
                </a:ext>
              </a:extLst>
            </p:cNvPr>
            <p:cNvCxnSpPr>
              <a:cxnSpLocks/>
            </p:cNvCxnSpPr>
            <p:nvPr/>
          </p:nvCxnSpPr>
          <p:spPr>
            <a:xfrm>
              <a:off x="9862421" y="4744149"/>
              <a:ext cx="770021"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xmlns="" id="{9647F4EB-EC03-CA4A-9C3F-7E640457CB9F}"/>
                </a:ext>
              </a:extLst>
            </p:cNvPr>
            <p:cNvSpPr/>
            <p:nvPr/>
          </p:nvSpPr>
          <p:spPr>
            <a:xfrm>
              <a:off x="9378616" y="4414221"/>
              <a:ext cx="1870475" cy="783769"/>
            </a:xfrm>
            <a:prstGeom prst="rect">
              <a:avLst/>
            </a:prstGeom>
            <a:noFill/>
            <a:ln w="47625">
              <a:solidFill>
                <a:schemeClr val="tx1">
                  <a:alpha val="5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xmlns="" id="{1EA42C4C-CFA9-D240-86DF-8AD6D6C7A79E}"/>
                </a:ext>
              </a:extLst>
            </p:cNvPr>
            <p:cNvGrpSpPr/>
            <p:nvPr/>
          </p:nvGrpSpPr>
          <p:grpSpPr>
            <a:xfrm>
              <a:off x="10660322" y="4145258"/>
              <a:ext cx="914401" cy="753328"/>
              <a:chOff x="10383843" y="1376969"/>
              <a:chExt cx="914401" cy="753328"/>
            </a:xfrm>
          </p:grpSpPr>
          <p:cxnSp>
            <p:nvCxnSpPr>
              <p:cNvPr id="28" name="Straight Arrow Connector 27">
                <a:extLst>
                  <a:ext uri="{FF2B5EF4-FFF2-40B4-BE49-F238E27FC236}">
                    <a16:creationId xmlns:a16="http://schemas.microsoft.com/office/drawing/2014/main" xmlns="" id="{7D3141F8-D046-7045-85E1-B8B7B4BCE2D1}"/>
                  </a:ext>
                </a:extLst>
              </p:cNvPr>
              <p:cNvCxnSpPr>
                <a:cxnSpLocks/>
              </p:cNvCxnSpPr>
              <p:nvPr/>
            </p:nvCxnSpPr>
            <p:spPr>
              <a:xfrm>
                <a:off x="10383844" y="1408188"/>
                <a:ext cx="914400" cy="0"/>
              </a:xfrm>
              <a:prstGeom prst="straightConnector1">
                <a:avLst/>
              </a:prstGeom>
              <a:ln w="88900">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556384BB-07AA-1644-A9EF-44B1D68D3CF0}"/>
                  </a:ext>
                </a:extLst>
              </p:cNvPr>
              <p:cNvCxnSpPr>
                <a:cxnSpLocks/>
              </p:cNvCxnSpPr>
              <p:nvPr/>
            </p:nvCxnSpPr>
            <p:spPr>
              <a:xfrm>
                <a:off x="11254700" y="1376969"/>
                <a:ext cx="0" cy="619058"/>
              </a:xfrm>
              <a:prstGeom prst="straightConnector1">
                <a:avLst/>
              </a:prstGeom>
              <a:ln w="889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8FE0F4D6-99B8-A74C-B70B-CCD94D3EBFF1}"/>
                  </a:ext>
                </a:extLst>
              </p:cNvPr>
              <p:cNvCxnSpPr>
                <a:cxnSpLocks/>
              </p:cNvCxnSpPr>
              <p:nvPr/>
            </p:nvCxnSpPr>
            <p:spPr>
              <a:xfrm>
                <a:off x="10383843" y="2099816"/>
                <a:ext cx="892630" cy="0"/>
              </a:xfrm>
              <a:prstGeom prst="straightConnector1">
                <a:avLst/>
              </a:prstGeom>
              <a:ln w="88900">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4D394D87-DF89-6D45-AD02-8B0CEA2DAF5E}"/>
                  </a:ext>
                </a:extLst>
              </p:cNvPr>
              <p:cNvCxnSpPr>
                <a:cxnSpLocks/>
              </p:cNvCxnSpPr>
              <p:nvPr/>
            </p:nvCxnSpPr>
            <p:spPr>
              <a:xfrm flipV="1">
                <a:off x="10412870" y="1480283"/>
                <a:ext cx="0" cy="650014"/>
              </a:xfrm>
              <a:prstGeom prst="straightConnector1">
                <a:avLst/>
              </a:prstGeom>
              <a:ln w="889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2" name="TextBox 31">
            <a:extLst>
              <a:ext uri="{FF2B5EF4-FFF2-40B4-BE49-F238E27FC236}">
                <a16:creationId xmlns:a16="http://schemas.microsoft.com/office/drawing/2014/main" xmlns="" id="{9569BC5C-30DE-4749-871E-ACFD46A6545C}"/>
              </a:ext>
            </a:extLst>
          </p:cNvPr>
          <p:cNvSpPr txBox="1"/>
          <p:nvPr/>
        </p:nvSpPr>
        <p:spPr>
          <a:xfrm>
            <a:off x="2344345" y="4838180"/>
            <a:ext cx="6195498" cy="461665"/>
          </a:xfrm>
          <a:prstGeom prst="rect">
            <a:avLst/>
          </a:prstGeom>
          <a:noFill/>
        </p:spPr>
        <p:txBody>
          <a:bodyPr wrap="square" rtlCol="0">
            <a:spAutoFit/>
          </a:bodyPr>
          <a:lstStyle/>
          <a:p>
            <a:pPr algn="ctr"/>
            <a:r>
              <a:rPr lang="en-US" sz="2400" b="1" dirty="0">
                <a:solidFill>
                  <a:schemeClr val="accent2">
                    <a:lumMod val="75000"/>
                  </a:schemeClr>
                </a:solidFill>
                <a:latin typeface="Palatino" pitchFamily="2" charset="77"/>
                <a:ea typeface="Palatino" pitchFamily="2" charset="77"/>
              </a:rPr>
              <a:t>The new RL reward becomes</a:t>
            </a:r>
          </a:p>
        </p:txBody>
      </p:sp>
      <p:sp>
        <p:nvSpPr>
          <p:cNvPr id="33" name="Rectangle 32">
            <a:extLst>
              <a:ext uri="{FF2B5EF4-FFF2-40B4-BE49-F238E27FC236}">
                <a16:creationId xmlns:a16="http://schemas.microsoft.com/office/drawing/2014/main" xmlns="" id="{126084C0-C321-4B44-81EB-9C20B146AEA3}"/>
              </a:ext>
            </a:extLst>
          </p:cNvPr>
          <p:cNvSpPr/>
          <p:nvPr/>
        </p:nvSpPr>
        <p:spPr>
          <a:xfrm>
            <a:off x="5967704" y="5565194"/>
            <a:ext cx="1650877" cy="50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A3EAD3A0-3D18-3F43-8DAB-5BB96DCA05BC}"/>
              </a:ext>
            </a:extLst>
          </p:cNvPr>
          <p:cNvSpPr txBox="1"/>
          <p:nvPr/>
        </p:nvSpPr>
        <p:spPr>
          <a:xfrm>
            <a:off x="3954534" y="4280642"/>
            <a:ext cx="2975120" cy="400110"/>
          </a:xfrm>
          <a:prstGeom prst="rect">
            <a:avLst/>
          </a:prstGeom>
          <a:noFill/>
        </p:spPr>
        <p:txBody>
          <a:bodyPr wrap="square" rtlCol="0">
            <a:spAutoFit/>
          </a:bodyPr>
          <a:lstStyle/>
          <a:p>
            <a:pPr algn="ctr"/>
            <a:r>
              <a:rPr lang="en-US" sz="2000" b="1" dirty="0">
                <a:solidFill>
                  <a:schemeClr val="tx2">
                    <a:lumMod val="75000"/>
                  </a:schemeClr>
                </a:solidFill>
                <a:latin typeface="Palatino" pitchFamily="2" charset="77"/>
                <a:ea typeface="Palatino" pitchFamily="2" charset="77"/>
              </a:rPr>
              <a:t>Coherence</a:t>
            </a:r>
          </a:p>
        </p:txBody>
      </p:sp>
    </p:spTree>
    <p:extLst>
      <p:ext uri="{BB962C8B-B14F-4D97-AF65-F5344CB8AC3E}">
        <p14:creationId xmlns:p14="http://schemas.microsoft.com/office/powerpoint/2010/main" val="918333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7876570-B4EA-8246-8EBC-EE553D74DCAF}"/>
              </a:ext>
            </a:extLst>
          </p:cNvPr>
          <p:cNvSpPr txBox="1"/>
          <p:nvPr/>
        </p:nvSpPr>
        <p:spPr>
          <a:xfrm>
            <a:off x="-216697" y="254393"/>
            <a:ext cx="12625393" cy="1077218"/>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Abstract Generation with Reinforcement Learning</a:t>
            </a:r>
          </a:p>
          <a:p>
            <a:pPr algn="ctr"/>
            <a:r>
              <a:rPr lang="en-US" sz="3200" b="1" dirty="0">
                <a:solidFill>
                  <a:schemeClr val="tx2">
                    <a:lumMod val="75000"/>
                  </a:schemeClr>
                </a:solidFill>
                <a:latin typeface="Palatino" pitchFamily="2" charset="77"/>
                <a:ea typeface="Palatino" pitchFamily="2" charset="77"/>
              </a:rPr>
              <a:t>With Linguistic Quality Rewards</a:t>
            </a:r>
          </a:p>
        </p:txBody>
      </p:sp>
      <p:sp>
        <p:nvSpPr>
          <p:cNvPr id="6" name="TextBox 5">
            <a:extLst>
              <a:ext uri="{FF2B5EF4-FFF2-40B4-BE49-F238E27FC236}">
                <a16:creationId xmlns:a16="http://schemas.microsoft.com/office/drawing/2014/main" xmlns="" id="{70D09409-C7B5-CC47-870B-505BF63CA1CD}"/>
              </a:ext>
            </a:extLst>
          </p:cNvPr>
          <p:cNvSpPr txBox="1"/>
          <p:nvPr/>
        </p:nvSpPr>
        <p:spPr>
          <a:xfrm>
            <a:off x="301456" y="1949805"/>
            <a:ext cx="8184630" cy="523220"/>
          </a:xfrm>
          <a:prstGeom prst="rect">
            <a:avLst/>
          </a:prstGeom>
          <a:noFill/>
        </p:spPr>
        <p:txBody>
          <a:bodyPr wrap="square" rtlCol="0">
            <a:spAutoFit/>
          </a:bodyPr>
          <a:lstStyle/>
          <a:p>
            <a:r>
              <a:rPr lang="en-US" sz="2800" b="1" dirty="0">
                <a:solidFill>
                  <a:schemeClr val="tx2">
                    <a:lumMod val="75000"/>
                  </a:schemeClr>
                </a:solidFill>
                <a:latin typeface="Palatino" pitchFamily="2" charset="77"/>
                <a:ea typeface="Palatino" pitchFamily="2" charset="77"/>
              </a:rPr>
              <a:t>Pronominal Referential Clarity (</a:t>
            </a:r>
            <a:r>
              <a:rPr lang="en-US" sz="2800" b="1" dirty="0" err="1">
                <a:solidFill>
                  <a:schemeClr val="tx2">
                    <a:lumMod val="75000"/>
                  </a:schemeClr>
                </a:solidFill>
                <a:latin typeface="Palatino" pitchFamily="2" charset="77"/>
                <a:ea typeface="Palatino" pitchFamily="2" charset="77"/>
              </a:rPr>
              <a:t>R</a:t>
            </a:r>
            <a:r>
              <a:rPr lang="en-US" sz="2800" b="1" baseline="-25000" dirty="0" err="1">
                <a:solidFill>
                  <a:schemeClr val="tx2">
                    <a:lumMod val="75000"/>
                  </a:schemeClr>
                </a:solidFill>
                <a:latin typeface="Palatino" pitchFamily="2" charset="77"/>
                <a:ea typeface="Palatino" pitchFamily="2" charset="77"/>
              </a:rPr>
              <a:t>Ref</a:t>
            </a:r>
            <a:r>
              <a:rPr lang="en-US" sz="2800" b="1" dirty="0">
                <a:solidFill>
                  <a:schemeClr val="tx2">
                    <a:lumMod val="75000"/>
                  </a:schemeClr>
                </a:solidFill>
                <a:latin typeface="Palatino" pitchFamily="2" charset="77"/>
                <a:ea typeface="Palatino" pitchFamily="2" charset="77"/>
              </a:rPr>
              <a:t>)</a:t>
            </a:r>
          </a:p>
        </p:txBody>
      </p:sp>
      <p:sp>
        <p:nvSpPr>
          <p:cNvPr id="9" name="TextBox 8">
            <a:extLst>
              <a:ext uri="{FF2B5EF4-FFF2-40B4-BE49-F238E27FC236}">
                <a16:creationId xmlns:a16="http://schemas.microsoft.com/office/drawing/2014/main" xmlns="" id="{1FF1C100-E762-8A46-816B-DAB95FB14A2E}"/>
              </a:ext>
            </a:extLst>
          </p:cNvPr>
          <p:cNvSpPr txBox="1"/>
          <p:nvPr/>
        </p:nvSpPr>
        <p:spPr>
          <a:xfrm>
            <a:off x="301456" y="2748002"/>
            <a:ext cx="11977352" cy="3077766"/>
          </a:xfrm>
          <a:prstGeom prst="rect">
            <a:avLst/>
          </a:prstGeom>
          <a:noFill/>
        </p:spPr>
        <p:txBody>
          <a:bodyPr wrap="square" rtlCol="0">
            <a:spAutoFit/>
          </a:bodyPr>
          <a:lstStyle/>
          <a:p>
            <a:pPr marL="285750" indent="-285750">
              <a:buFont typeface="Wingdings" pitchFamily="2" charset="2"/>
              <a:buChar char="Ø"/>
            </a:pPr>
            <a:r>
              <a:rPr lang="en-US" dirty="0">
                <a:solidFill>
                  <a:schemeClr val="accent2">
                    <a:lumMod val="75000"/>
                  </a:schemeClr>
                </a:solidFill>
                <a:latin typeface="Palatino" pitchFamily="2" charset="77"/>
                <a:ea typeface="Palatino" pitchFamily="2" charset="77"/>
              </a:rPr>
              <a:t>Referential pronouns occurring </a:t>
            </a:r>
            <a:r>
              <a:rPr lang="en-US" b="1" dirty="0">
                <a:solidFill>
                  <a:schemeClr val="accent2">
                    <a:lumMod val="75000"/>
                  </a:schemeClr>
                </a:solidFill>
                <a:latin typeface="Palatino" pitchFamily="2" charset="77"/>
                <a:ea typeface="Palatino" pitchFamily="2" charset="77"/>
              </a:rPr>
              <a:t>without the antecedents in a summary </a:t>
            </a:r>
            <a:r>
              <a:rPr lang="en-US" dirty="0">
                <a:solidFill>
                  <a:schemeClr val="accent2">
                    <a:lumMod val="75000"/>
                  </a:schemeClr>
                </a:solidFill>
                <a:latin typeface="Palatino" pitchFamily="2" charset="77"/>
                <a:ea typeface="Palatino" pitchFamily="2" charset="77"/>
              </a:rPr>
              <a:t>decreases its readability.</a:t>
            </a:r>
          </a:p>
          <a:p>
            <a:pPr marL="285750" indent="-285750">
              <a:buFont typeface="Wingdings" pitchFamily="2" charset="2"/>
              <a:buChar char="Ø"/>
            </a:pPr>
            <a:endParaRPr lang="en-US" sz="1600"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r>
              <a:rPr lang="en-US" b="1" dirty="0">
                <a:solidFill>
                  <a:schemeClr val="accent2">
                    <a:lumMod val="75000"/>
                  </a:schemeClr>
                </a:solidFill>
                <a:latin typeface="Palatino" pitchFamily="2" charset="77"/>
                <a:ea typeface="Palatino" pitchFamily="2" charset="77"/>
              </a:rPr>
              <a:t>Improper usage </a:t>
            </a:r>
            <a:r>
              <a:rPr lang="en-US" dirty="0">
                <a:solidFill>
                  <a:schemeClr val="accent2">
                    <a:lumMod val="75000"/>
                  </a:schemeClr>
                </a:solidFill>
                <a:latin typeface="Palatino" pitchFamily="2" charset="77"/>
                <a:ea typeface="Palatino" pitchFamily="2" charset="77"/>
              </a:rPr>
              <a:t>- presence of a third personal pronoun or a possessive pronoun before any noun phrase occurs.</a:t>
            </a:r>
          </a:p>
          <a:p>
            <a:pPr marL="285750" indent="-285750">
              <a:buFont typeface="Wingdings" pitchFamily="2" charset="2"/>
              <a:buChar char="Ø"/>
            </a:pPr>
            <a:endParaRPr lang="en-US"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r>
              <a:rPr lang="en-US" b="1" i="1" dirty="0">
                <a:solidFill>
                  <a:schemeClr val="accent2">
                    <a:lumMod val="75000"/>
                  </a:schemeClr>
                </a:solidFill>
                <a:latin typeface="Palatino" pitchFamily="2" charset="77"/>
                <a:ea typeface="Palatino" pitchFamily="2" charset="77"/>
              </a:rPr>
              <a:t>Incorrect : </a:t>
            </a:r>
            <a:r>
              <a:rPr lang="en-US" i="1" dirty="0">
                <a:solidFill>
                  <a:schemeClr val="accent2">
                    <a:lumMod val="75000"/>
                  </a:schemeClr>
                </a:solidFill>
                <a:latin typeface="Palatino" pitchFamily="2" charset="77"/>
                <a:ea typeface="Palatino" pitchFamily="2" charset="77"/>
              </a:rPr>
              <a:t>When </a:t>
            </a:r>
            <a:r>
              <a:rPr lang="en-US" b="1" i="1" u="sng" dirty="0">
                <a:solidFill>
                  <a:schemeClr val="accent2">
                    <a:lumMod val="75000"/>
                  </a:schemeClr>
                </a:solidFill>
                <a:latin typeface="Palatino" pitchFamily="2" charset="77"/>
                <a:ea typeface="Palatino" pitchFamily="2" charset="77"/>
              </a:rPr>
              <a:t>he</a:t>
            </a:r>
            <a:r>
              <a:rPr lang="en-US" i="1" dirty="0">
                <a:solidFill>
                  <a:schemeClr val="accent2">
                    <a:lumMod val="75000"/>
                  </a:schemeClr>
                </a:solidFill>
                <a:latin typeface="Palatino" pitchFamily="2" charset="77"/>
                <a:ea typeface="Palatino" pitchFamily="2" charset="77"/>
              </a:rPr>
              <a:t> was called for a costly technical foul in overtime Saturday. </a:t>
            </a:r>
            <a:r>
              <a:rPr lang="en-US" b="1" i="1" u="sng" dirty="0">
                <a:solidFill>
                  <a:schemeClr val="accent2">
                    <a:lumMod val="75000"/>
                  </a:schemeClr>
                </a:solidFill>
                <a:latin typeface="Palatino" pitchFamily="2" charset="77"/>
                <a:ea typeface="Palatino" pitchFamily="2" charset="77"/>
              </a:rPr>
              <a:t>He</a:t>
            </a:r>
            <a:r>
              <a:rPr lang="en-US" i="1" dirty="0">
                <a:solidFill>
                  <a:schemeClr val="accent2">
                    <a:lumMod val="75000"/>
                  </a:schemeClr>
                </a:solidFill>
                <a:latin typeface="Palatino" pitchFamily="2" charset="77"/>
                <a:ea typeface="Palatino" pitchFamily="2" charset="77"/>
              </a:rPr>
              <a:t> screamed at a referee.</a:t>
            </a:r>
          </a:p>
          <a:p>
            <a:pPr marL="742950" lvl="1" indent="-285750">
              <a:buFont typeface="Wingdings" pitchFamily="2" charset="2"/>
              <a:buChar char="Ø"/>
            </a:pPr>
            <a:endParaRPr lang="en-US" i="1"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r>
              <a:rPr lang="en-US" b="1" i="1" dirty="0">
                <a:solidFill>
                  <a:schemeClr val="accent2">
                    <a:lumMod val="75000"/>
                  </a:schemeClr>
                </a:solidFill>
                <a:latin typeface="Palatino" pitchFamily="2" charset="77"/>
                <a:ea typeface="Palatino" pitchFamily="2" charset="77"/>
              </a:rPr>
              <a:t>Correct: </a:t>
            </a:r>
            <a:r>
              <a:rPr lang="en-US" i="1" dirty="0">
                <a:solidFill>
                  <a:schemeClr val="accent2">
                    <a:lumMod val="75000"/>
                  </a:schemeClr>
                </a:solidFill>
                <a:latin typeface="Palatino" pitchFamily="2" charset="77"/>
                <a:ea typeface="Palatino" pitchFamily="2" charset="77"/>
              </a:rPr>
              <a:t>When </a:t>
            </a:r>
            <a:r>
              <a:rPr lang="en-US" b="1" i="1" u="sng" dirty="0">
                <a:solidFill>
                  <a:schemeClr val="accent2">
                    <a:lumMod val="75000"/>
                  </a:schemeClr>
                </a:solidFill>
                <a:latin typeface="Palatino" pitchFamily="2" charset="77"/>
                <a:ea typeface="Palatino" pitchFamily="2" charset="77"/>
              </a:rPr>
              <a:t>David</a:t>
            </a:r>
            <a:r>
              <a:rPr lang="en-US" i="1" dirty="0">
                <a:solidFill>
                  <a:schemeClr val="accent2">
                    <a:lumMod val="75000"/>
                  </a:schemeClr>
                </a:solidFill>
                <a:latin typeface="Palatino" pitchFamily="2" charset="77"/>
                <a:ea typeface="Palatino" pitchFamily="2" charset="77"/>
              </a:rPr>
              <a:t> was called for a costly technical foul in overtime Saturday. </a:t>
            </a:r>
            <a:r>
              <a:rPr lang="en-US" b="1" i="1" u="sng" dirty="0">
                <a:solidFill>
                  <a:schemeClr val="accent2">
                    <a:lumMod val="75000"/>
                  </a:schemeClr>
                </a:solidFill>
                <a:latin typeface="Palatino" pitchFamily="2" charset="77"/>
                <a:ea typeface="Palatino" pitchFamily="2" charset="77"/>
              </a:rPr>
              <a:t>He</a:t>
            </a:r>
            <a:r>
              <a:rPr lang="en-US" i="1" dirty="0">
                <a:solidFill>
                  <a:schemeClr val="accent2">
                    <a:lumMod val="75000"/>
                  </a:schemeClr>
                </a:solidFill>
                <a:latin typeface="Palatino" pitchFamily="2" charset="77"/>
                <a:ea typeface="Palatino" pitchFamily="2" charset="77"/>
              </a:rPr>
              <a:t> screamed at a referee.</a:t>
            </a:r>
          </a:p>
          <a:p>
            <a:pPr marL="285750" indent="-285750">
              <a:buFont typeface="Wingdings" pitchFamily="2" charset="2"/>
              <a:buChar char="Ø"/>
            </a:pPr>
            <a:endParaRPr lang="en-US" sz="1600"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r>
              <a:rPr lang="en-US" dirty="0">
                <a:solidFill>
                  <a:schemeClr val="accent2">
                    <a:lumMod val="75000"/>
                  </a:schemeClr>
                </a:solidFill>
                <a:latin typeface="Palatino" pitchFamily="2" charset="77"/>
                <a:ea typeface="Palatino" pitchFamily="2" charset="77"/>
              </a:rPr>
              <a:t>Summary given </a:t>
            </a:r>
            <a:r>
              <a:rPr lang="en-US" b="1" dirty="0">
                <a:solidFill>
                  <a:schemeClr val="accent2">
                    <a:lumMod val="75000"/>
                  </a:schemeClr>
                </a:solidFill>
                <a:latin typeface="Palatino" pitchFamily="2" charset="77"/>
                <a:ea typeface="Palatino" pitchFamily="2" charset="77"/>
              </a:rPr>
              <a:t>a score of −1 for such improper usage</a:t>
            </a:r>
            <a:r>
              <a:rPr lang="en-US" dirty="0">
                <a:solidFill>
                  <a:schemeClr val="accent2">
                    <a:lumMod val="75000"/>
                  </a:schemeClr>
                </a:solidFill>
                <a:latin typeface="Palatino" pitchFamily="2" charset="77"/>
                <a:ea typeface="Palatino" pitchFamily="2" charset="77"/>
              </a:rPr>
              <a:t>, or give 0 otherwise.</a:t>
            </a:r>
          </a:p>
          <a:p>
            <a:pPr marL="285750" indent="-285750">
              <a:buFont typeface="Wingdings" pitchFamily="2" charset="2"/>
              <a:buChar char="Ø"/>
            </a:pPr>
            <a:endParaRPr lang="en-US" dirty="0">
              <a:solidFill>
                <a:schemeClr val="accent2">
                  <a:lumMod val="75000"/>
                </a:schemeClr>
              </a:solidFill>
            </a:endParaRPr>
          </a:p>
          <a:p>
            <a:pPr marL="285750" indent="-285750">
              <a:buFont typeface="Wingdings" pitchFamily="2" charset="2"/>
              <a:buChar char="Ø"/>
            </a:pPr>
            <a:endParaRPr lang="en-US" dirty="0">
              <a:solidFill>
                <a:schemeClr val="accent2">
                  <a:lumMod val="75000"/>
                </a:schemeClr>
              </a:solidFill>
            </a:endParaRPr>
          </a:p>
        </p:txBody>
      </p:sp>
    </p:spTree>
    <p:extLst>
      <p:ext uri="{BB962C8B-B14F-4D97-AF65-F5344CB8AC3E}">
        <p14:creationId xmlns:p14="http://schemas.microsoft.com/office/powerpoint/2010/main" val="559067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7876570-B4EA-8246-8EBC-EE553D74DCAF}"/>
              </a:ext>
            </a:extLst>
          </p:cNvPr>
          <p:cNvSpPr txBox="1"/>
          <p:nvPr/>
        </p:nvSpPr>
        <p:spPr>
          <a:xfrm>
            <a:off x="-216697" y="254393"/>
            <a:ext cx="12625393" cy="1077218"/>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Abstract Generation with Reinforcement Learning</a:t>
            </a:r>
          </a:p>
          <a:p>
            <a:pPr algn="ctr"/>
            <a:r>
              <a:rPr lang="en-US" sz="3200" b="1" dirty="0">
                <a:solidFill>
                  <a:schemeClr val="tx2">
                    <a:lumMod val="75000"/>
                  </a:schemeClr>
                </a:solidFill>
                <a:latin typeface="Palatino" pitchFamily="2" charset="77"/>
                <a:ea typeface="Palatino" pitchFamily="2" charset="77"/>
              </a:rPr>
              <a:t>With Linguistic Quality Rewards</a:t>
            </a:r>
          </a:p>
        </p:txBody>
      </p:sp>
      <p:sp>
        <p:nvSpPr>
          <p:cNvPr id="8" name="TextBox 7">
            <a:extLst>
              <a:ext uri="{FF2B5EF4-FFF2-40B4-BE49-F238E27FC236}">
                <a16:creationId xmlns:a16="http://schemas.microsoft.com/office/drawing/2014/main" xmlns="" id="{9C5A98E9-234C-814B-9174-B07935E2610D}"/>
              </a:ext>
            </a:extLst>
          </p:cNvPr>
          <p:cNvSpPr txBox="1"/>
          <p:nvPr/>
        </p:nvSpPr>
        <p:spPr>
          <a:xfrm>
            <a:off x="301456" y="2182385"/>
            <a:ext cx="8184630" cy="523220"/>
          </a:xfrm>
          <a:prstGeom prst="rect">
            <a:avLst/>
          </a:prstGeom>
          <a:noFill/>
        </p:spPr>
        <p:txBody>
          <a:bodyPr wrap="square" rtlCol="0">
            <a:spAutoFit/>
          </a:bodyPr>
          <a:lstStyle/>
          <a:p>
            <a:r>
              <a:rPr lang="en-US" sz="2800" b="1" dirty="0">
                <a:solidFill>
                  <a:schemeClr val="tx2">
                    <a:lumMod val="75000"/>
                  </a:schemeClr>
                </a:solidFill>
                <a:latin typeface="Palatino" pitchFamily="2" charset="77"/>
                <a:ea typeface="Palatino" pitchFamily="2" charset="77"/>
              </a:rPr>
              <a:t>Apposition</a:t>
            </a:r>
            <a:r>
              <a:rPr lang="en-US" sz="2800" dirty="0">
                <a:solidFill>
                  <a:schemeClr val="tx2">
                    <a:lumMod val="75000"/>
                  </a:schemeClr>
                </a:solidFill>
              </a:rPr>
              <a:t> </a:t>
            </a:r>
            <a:r>
              <a:rPr lang="en-US" sz="2800" b="1" dirty="0">
                <a:solidFill>
                  <a:schemeClr val="tx2">
                    <a:lumMod val="75000"/>
                  </a:schemeClr>
                </a:solidFill>
                <a:latin typeface="Palatino" pitchFamily="2" charset="77"/>
                <a:ea typeface="Palatino" pitchFamily="2" charset="77"/>
              </a:rPr>
              <a:t>(</a:t>
            </a:r>
            <a:r>
              <a:rPr lang="en-US" sz="2800" b="1" dirty="0" err="1">
                <a:solidFill>
                  <a:schemeClr val="tx2">
                    <a:lumMod val="75000"/>
                  </a:schemeClr>
                </a:solidFill>
                <a:latin typeface="Palatino" pitchFamily="2" charset="77"/>
                <a:ea typeface="Palatino" pitchFamily="2" charset="77"/>
              </a:rPr>
              <a:t>R</a:t>
            </a:r>
            <a:r>
              <a:rPr lang="en-US" sz="2800" b="1" baseline="-25000" dirty="0" err="1">
                <a:solidFill>
                  <a:schemeClr val="tx2">
                    <a:lumMod val="75000"/>
                  </a:schemeClr>
                </a:solidFill>
                <a:latin typeface="Palatino" pitchFamily="2" charset="77"/>
                <a:ea typeface="Palatino" pitchFamily="2" charset="77"/>
              </a:rPr>
              <a:t>App</a:t>
            </a:r>
            <a:r>
              <a:rPr lang="en-US" sz="2800" b="1" dirty="0">
                <a:solidFill>
                  <a:schemeClr val="tx2">
                    <a:lumMod val="75000"/>
                  </a:schemeClr>
                </a:solidFill>
                <a:latin typeface="Palatino" pitchFamily="2" charset="77"/>
                <a:ea typeface="Palatino" pitchFamily="2" charset="77"/>
              </a:rPr>
              <a:t>)</a:t>
            </a:r>
          </a:p>
        </p:txBody>
      </p:sp>
      <p:sp>
        <p:nvSpPr>
          <p:cNvPr id="10" name="TextBox 9">
            <a:extLst>
              <a:ext uri="{FF2B5EF4-FFF2-40B4-BE49-F238E27FC236}">
                <a16:creationId xmlns:a16="http://schemas.microsoft.com/office/drawing/2014/main" xmlns="" id="{69ECE0AE-BC77-3C48-A755-F36929C7E5EF}"/>
              </a:ext>
            </a:extLst>
          </p:cNvPr>
          <p:cNvSpPr txBox="1"/>
          <p:nvPr/>
        </p:nvSpPr>
        <p:spPr>
          <a:xfrm>
            <a:off x="301456" y="2837663"/>
            <a:ext cx="11890544" cy="3631763"/>
          </a:xfrm>
          <a:prstGeom prst="rect">
            <a:avLst/>
          </a:prstGeom>
          <a:noFill/>
        </p:spPr>
        <p:txBody>
          <a:bodyPr wrap="square" rtlCol="0">
            <a:spAutoFit/>
          </a:bodyPr>
          <a:lstStyle/>
          <a:p>
            <a:pPr marL="285750" indent="-285750">
              <a:buFont typeface="Wingdings" pitchFamily="2" charset="2"/>
              <a:buChar char="Ø"/>
            </a:pPr>
            <a:r>
              <a:rPr lang="en-US" dirty="0">
                <a:solidFill>
                  <a:schemeClr val="accent2">
                    <a:lumMod val="75000"/>
                  </a:schemeClr>
                </a:solidFill>
                <a:latin typeface="Palatino" pitchFamily="2" charset="77"/>
                <a:ea typeface="Palatino" pitchFamily="2" charset="77"/>
              </a:rPr>
              <a:t>Non-restrictive appositives and relative clauses carry noncritical information and reduce summary conciseness.</a:t>
            </a:r>
          </a:p>
          <a:p>
            <a:pPr marL="285750" indent="-285750">
              <a:buFont typeface="Wingdings" pitchFamily="2" charset="2"/>
              <a:buChar char="Ø"/>
            </a:pPr>
            <a:endParaRPr lang="en-US" sz="1400"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r>
              <a:rPr lang="en-US" dirty="0">
                <a:solidFill>
                  <a:schemeClr val="accent2">
                    <a:lumMod val="75000"/>
                  </a:schemeClr>
                </a:solidFill>
                <a:latin typeface="Palatino" pitchFamily="2" charset="77"/>
                <a:ea typeface="Palatino" pitchFamily="2" charset="77"/>
              </a:rPr>
              <a:t>Sentence contains a non-restrictive appositives or relative clauses if </a:t>
            </a:r>
          </a:p>
          <a:p>
            <a:pPr marL="742950" lvl="1" indent="-285750">
              <a:buFont typeface="Wingdings" pitchFamily="2" charset="2"/>
              <a:buChar char="Ø"/>
            </a:pPr>
            <a:r>
              <a:rPr lang="en-US" dirty="0">
                <a:solidFill>
                  <a:schemeClr val="accent2">
                    <a:lumMod val="75000"/>
                  </a:schemeClr>
                </a:solidFill>
                <a:latin typeface="Palatino" pitchFamily="2" charset="77"/>
                <a:ea typeface="Palatino" pitchFamily="2" charset="77"/>
              </a:rPr>
              <a:t>it contains two commas and,</a:t>
            </a:r>
          </a:p>
          <a:p>
            <a:pPr marL="742950" lvl="1" indent="-285750">
              <a:buFont typeface="Wingdings" pitchFamily="2" charset="2"/>
              <a:buChar char="Ø"/>
            </a:pPr>
            <a:r>
              <a:rPr lang="en-US" dirty="0">
                <a:solidFill>
                  <a:schemeClr val="accent2">
                    <a:lumMod val="75000"/>
                  </a:schemeClr>
                </a:solidFill>
                <a:latin typeface="Palatino" pitchFamily="2" charset="77"/>
                <a:ea typeface="Palatino" pitchFamily="2" charset="77"/>
              </a:rPr>
              <a:t>the word after first comma is a possessive pronoun or a determinant, or a wh-word.</a:t>
            </a:r>
          </a:p>
          <a:p>
            <a:endParaRPr lang="en-US"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r>
              <a:rPr lang="en-US" b="1" i="1" dirty="0">
                <a:solidFill>
                  <a:schemeClr val="accent2">
                    <a:lumMod val="75000"/>
                  </a:schemeClr>
                </a:solidFill>
                <a:latin typeface="Palatino" pitchFamily="2" charset="77"/>
                <a:ea typeface="Palatino" pitchFamily="2" charset="77"/>
              </a:rPr>
              <a:t>Non-restrictive appositive : </a:t>
            </a:r>
            <a:r>
              <a:rPr lang="en-US" i="1" dirty="0">
                <a:solidFill>
                  <a:schemeClr val="accent2">
                    <a:lumMod val="75000"/>
                  </a:schemeClr>
                </a:solidFill>
                <a:latin typeface="Palatino" pitchFamily="2" charset="77"/>
                <a:ea typeface="Palatino" pitchFamily="2" charset="77"/>
              </a:rPr>
              <a:t>Amanda, </a:t>
            </a:r>
            <a:r>
              <a:rPr lang="en-US" b="1" i="1" u="sng" dirty="0">
                <a:solidFill>
                  <a:schemeClr val="accent2">
                    <a:lumMod val="75000"/>
                  </a:schemeClr>
                </a:solidFill>
                <a:latin typeface="Palatino" pitchFamily="2" charset="77"/>
                <a:ea typeface="Palatino" pitchFamily="2" charset="77"/>
              </a:rPr>
              <a:t>my friend</a:t>
            </a:r>
            <a:r>
              <a:rPr lang="en-US" i="1" dirty="0">
                <a:solidFill>
                  <a:schemeClr val="accent2">
                    <a:lumMod val="75000"/>
                  </a:schemeClr>
                </a:solidFill>
                <a:latin typeface="Palatino" pitchFamily="2" charset="77"/>
                <a:ea typeface="Palatino" pitchFamily="2" charset="77"/>
              </a:rPr>
              <a:t>, is on the honor roll again.</a:t>
            </a:r>
          </a:p>
          <a:p>
            <a:pPr marL="742950" lvl="1" indent="-285750">
              <a:buFont typeface="Wingdings" pitchFamily="2" charset="2"/>
              <a:buChar char="Ø"/>
            </a:pPr>
            <a:endParaRPr lang="en-US" i="1"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r>
              <a:rPr lang="en-US" b="1" i="1" dirty="0">
                <a:solidFill>
                  <a:schemeClr val="accent2">
                    <a:lumMod val="75000"/>
                  </a:schemeClr>
                </a:solidFill>
                <a:latin typeface="Palatino" pitchFamily="2" charset="77"/>
                <a:ea typeface="Palatino" pitchFamily="2" charset="77"/>
              </a:rPr>
              <a:t>Relative clauses : </a:t>
            </a:r>
            <a:r>
              <a:rPr lang="en-US" i="1" dirty="0">
                <a:solidFill>
                  <a:schemeClr val="accent2">
                    <a:lumMod val="75000"/>
                  </a:schemeClr>
                </a:solidFill>
                <a:latin typeface="Palatino" pitchFamily="2" charset="77"/>
                <a:ea typeface="Palatino" pitchFamily="2" charset="77"/>
              </a:rPr>
              <a:t>The play, </a:t>
            </a:r>
            <a:r>
              <a:rPr lang="en-US" b="1" i="1" u="sng" dirty="0">
                <a:solidFill>
                  <a:schemeClr val="accent2">
                    <a:lumMod val="75000"/>
                  </a:schemeClr>
                </a:solidFill>
                <a:latin typeface="Palatino" pitchFamily="2" charset="77"/>
                <a:ea typeface="Palatino" pitchFamily="2" charset="77"/>
              </a:rPr>
              <a:t>which debuted last week</a:t>
            </a:r>
            <a:r>
              <a:rPr lang="en-US" i="1" dirty="0">
                <a:solidFill>
                  <a:schemeClr val="accent2">
                    <a:lumMod val="75000"/>
                  </a:schemeClr>
                </a:solidFill>
                <a:latin typeface="Palatino" pitchFamily="2" charset="77"/>
                <a:ea typeface="Palatino" pitchFamily="2" charset="77"/>
              </a:rPr>
              <a:t>, has been sold out last night.</a:t>
            </a:r>
          </a:p>
          <a:p>
            <a:pPr lvl="1"/>
            <a:r>
              <a:rPr lang="en-US" i="1" dirty="0">
                <a:solidFill>
                  <a:schemeClr val="accent2">
                    <a:lumMod val="75000"/>
                  </a:schemeClr>
                </a:solidFill>
                <a:latin typeface="Palatino" pitchFamily="2" charset="77"/>
                <a:ea typeface="Palatino" pitchFamily="2" charset="77"/>
              </a:rPr>
              <a:t> </a:t>
            </a:r>
            <a:endParaRPr lang="en-US" sz="1400"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r>
              <a:rPr lang="en-US" dirty="0">
                <a:solidFill>
                  <a:schemeClr val="accent2">
                    <a:lumMod val="75000"/>
                  </a:schemeClr>
                </a:solidFill>
                <a:latin typeface="Palatino" pitchFamily="2" charset="77"/>
                <a:ea typeface="Palatino" pitchFamily="2" charset="77"/>
              </a:rPr>
              <a:t>Summary given </a:t>
            </a:r>
            <a:r>
              <a:rPr lang="en-US" b="1" dirty="0">
                <a:solidFill>
                  <a:schemeClr val="accent2">
                    <a:lumMod val="75000"/>
                  </a:schemeClr>
                </a:solidFill>
                <a:latin typeface="Palatino" pitchFamily="2" charset="77"/>
                <a:ea typeface="Palatino" pitchFamily="2" charset="77"/>
              </a:rPr>
              <a:t>a score </a:t>
            </a:r>
            <a:r>
              <a:rPr lang="en-US" dirty="0">
                <a:solidFill>
                  <a:schemeClr val="accent2">
                    <a:lumMod val="75000"/>
                  </a:schemeClr>
                </a:solidFill>
                <a:latin typeface="Palatino" pitchFamily="2" charset="77"/>
                <a:ea typeface="Palatino" pitchFamily="2" charset="77"/>
              </a:rPr>
              <a:t>of −1 for using non-restrictive appositives and relative clauses, or give 0 otherwise.</a:t>
            </a:r>
          </a:p>
          <a:p>
            <a:pPr marL="285750" indent="-285750">
              <a:buFont typeface="Wingdings" pitchFamily="2" charset="2"/>
              <a:buChar char="Ø"/>
            </a:pPr>
            <a:endParaRPr lang="en-US" dirty="0">
              <a:solidFill>
                <a:schemeClr val="accent2">
                  <a:lumMod val="75000"/>
                </a:schemeClr>
              </a:solidFill>
            </a:endParaRPr>
          </a:p>
          <a:p>
            <a:pPr marL="285750" indent="-285750">
              <a:buFont typeface="Wingdings" pitchFamily="2" charset="2"/>
              <a:buChar char="Ø"/>
            </a:pPr>
            <a:endParaRPr lang="en-US" dirty="0">
              <a:solidFill>
                <a:schemeClr val="accent2">
                  <a:lumMod val="75000"/>
                </a:schemeClr>
              </a:solidFill>
            </a:endParaRPr>
          </a:p>
        </p:txBody>
      </p:sp>
    </p:spTree>
    <p:extLst>
      <p:ext uri="{BB962C8B-B14F-4D97-AF65-F5344CB8AC3E}">
        <p14:creationId xmlns:p14="http://schemas.microsoft.com/office/powerpoint/2010/main" val="40849884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bject&#10;&#10;Description automatically generated">
            <a:extLst>
              <a:ext uri="{FF2B5EF4-FFF2-40B4-BE49-F238E27FC236}">
                <a16:creationId xmlns:a16="http://schemas.microsoft.com/office/drawing/2014/main" xmlns="" id="{D73717A9-2473-5243-B31E-F9F9A89B2F60}"/>
              </a:ext>
            </a:extLst>
          </p:cNvPr>
          <p:cNvPicPr>
            <a:picLocks noChangeAspect="1"/>
          </p:cNvPicPr>
          <p:nvPr/>
        </p:nvPicPr>
        <p:blipFill>
          <a:blip r:embed="rId3"/>
          <a:stretch>
            <a:fillRect/>
          </a:stretch>
        </p:blipFill>
        <p:spPr>
          <a:xfrm>
            <a:off x="440890" y="6121353"/>
            <a:ext cx="4368800" cy="508000"/>
          </a:xfrm>
          <a:prstGeom prst="rect">
            <a:avLst/>
          </a:prstGeom>
        </p:spPr>
      </p:pic>
      <p:grpSp>
        <p:nvGrpSpPr>
          <p:cNvPr id="2" name="Group 1">
            <a:extLst>
              <a:ext uri="{FF2B5EF4-FFF2-40B4-BE49-F238E27FC236}">
                <a16:creationId xmlns:a16="http://schemas.microsoft.com/office/drawing/2014/main" xmlns="" id="{1BDFFFD0-E867-224F-998E-09F1269BF678}"/>
              </a:ext>
            </a:extLst>
          </p:cNvPr>
          <p:cNvGrpSpPr/>
          <p:nvPr/>
        </p:nvGrpSpPr>
        <p:grpSpPr>
          <a:xfrm>
            <a:off x="378074" y="1209723"/>
            <a:ext cx="11383814" cy="2105163"/>
            <a:chOff x="91262" y="1581853"/>
            <a:chExt cx="11968724" cy="2238872"/>
          </a:xfrm>
        </p:grpSpPr>
        <p:sp>
          <p:nvSpPr>
            <p:cNvPr id="6" name="Rounded Rectangle 5">
              <a:extLst>
                <a:ext uri="{FF2B5EF4-FFF2-40B4-BE49-F238E27FC236}">
                  <a16:creationId xmlns:a16="http://schemas.microsoft.com/office/drawing/2014/main" xmlns="" id="{470F1BF6-F272-0248-9225-BAED671A04B6}"/>
                </a:ext>
              </a:extLst>
            </p:cNvPr>
            <p:cNvSpPr/>
            <p:nvPr/>
          </p:nvSpPr>
          <p:spPr>
            <a:xfrm>
              <a:off x="348671" y="2382036"/>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Political analysis …</a:t>
              </a:r>
            </a:p>
          </p:txBody>
        </p:sp>
        <p:sp>
          <p:nvSpPr>
            <p:cNvPr id="7" name="Rounded Rectangle 6">
              <a:extLst>
                <a:ext uri="{FF2B5EF4-FFF2-40B4-BE49-F238E27FC236}">
                  <a16:creationId xmlns:a16="http://schemas.microsoft.com/office/drawing/2014/main" xmlns="" id="{FD465D21-9A0F-1545-B238-60543AB166A3}"/>
                </a:ext>
              </a:extLst>
            </p:cNvPr>
            <p:cNvSpPr/>
            <p:nvPr/>
          </p:nvSpPr>
          <p:spPr>
            <a:xfrm>
              <a:off x="91262" y="2084635"/>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Extracted Sentences</a:t>
              </a:r>
            </a:p>
          </p:txBody>
        </p:sp>
        <p:sp>
          <p:nvSpPr>
            <p:cNvPr id="8" name="Rounded Rectangle 7">
              <a:extLst>
                <a:ext uri="{FF2B5EF4-FFF2-40B4-BE49-F238E27FC236}">
                  <a16:creationId xmlns:a16="http://schemas.microsoft.com/office/drawing/2014/main" xmlns="" id="{090C0E22-DC43-5E4C-82B0-FEAA09935849}"/>
                </a:ext>
              </a:extLst>
            </p:cNvPr>
            <p:cNvSpPr/>
            <p:nvPr/>
          </p:nvSpPr>
          <p:spPr>
            <a:xfrm>
              <a:off x="652583" y="2639297"/>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On </a:t>
              </a:r>
              <a:r>
                <a:rPr lang="en-US" sz="1600" dirty="0" err="1">
                  <a:solidFill>
                    <a:schemeClr val="tx1"/>
                  </a:solidFill>
                  <a:latin typeface="Palatino" pitchFamily="2" charset="77"/>
                  <a:ea typeface="Palatino" pitchFamily="2" charset="77"/>
                </a:rPr>
                <a:t>sunday</a:t>
              </a:r>
              <a:r>
                <a:rPr lang="en-US" sz="1600" dirty="0">
                  <a:solidFill>
                    <a:schemeClr val="tx1"/>
                  </a:solidFill>
                  <a:latin typeface="Palatino" pitchFamily="2" charset="77"/>
                  <a:ea typeface="Palatino" pitchFamily="2" charset="77"/>
                </a:rPr>
                <a:t>, </a:t>
              </a:r>
              <a:r>
                <a:rPr lang="en-US" sz="1600" dirty="0">
                  <a:solidFill>
                    <a:srgbClr val="00B0F0"/>
                  </a:solidFill>
                  <a:latin typeface="Palatino" pitchFamily="2" charset="77"/>
                  <a:ea typeface="Palatino" pitchFamily="2" charset="77"/>
                </a:rPr>
                <a:t>he</a:t>
              </a:r>
              <a:r>
                <a:rPr lang="en-US" sz="1600" dirty="0">
                  <a:solidFill>
                    <a:schemeClr val="tx1"/>
                  </a:solidFill>
                  <a:latin typeface="Palatino" pitchFamily="2" charset="77"/>
                  <a:ea typeface="Palatino" pitchFamily="2" charset="77"/>
                </a:rPr>
                <a:t> said …</a:t>
              </a:r>
            </a:p>
          </p:txBody>
        </p:sp>
        <p:sp>
          <p:nvSpPr>
            <p:cNvPr id="9" name="Rounded Rectangle 8">
              <a:extLst>
                <a:ext uri="{FF2B5EF4-FFF2-40B4-BE49-F238E27FC236}">
                  <a16:creationId xmlns:a16="http://schemas.microsoft.com/office/drawing/2014/main" xmlns="" id="{063FC449-90B4-EB4B-9E25-E001E4474059}"/>
                </a:ext>
              </a:extLst>
            </p:cNvPr>
            <p:cNvSpPr/>
            <p:nvPr/>
          </p:nvSpPr>
          <p:spPr>
            <a:xfrm>
              <a:off x="1072383" y="2962529"/>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F0"/>
                  </a:solidFill>
                  <a:latin typeface="Palatino" pitchFamily="2" charset="77"/>
                  <a:ea typeface="Palatino" pitchFamily="2" charset="77"/>
                </a:rPr>
                <a:t>Mr. Ahern </a:t>
              </a:r>
              <a:r>
                <a:rPr lang="en-US" sz="1600" dirty="0">
                  <a:solidFill>
                    <a:schemeClr val="tx1"/>
                  </a:solidFill>
                  <a:latin typeface="Palatino" pitchFamily="2" charset="77"/>
                  <a:ea typeface="Palatino" pitchFamily="2" charset="77"/>
                </a:rPr>
                <a:t>and </a:t>
              </a:r>
              <a:r>
                <a:rPr lang="en-US" sz="1600" dirty="0">
                  <a:solidFill>
                    <a:srgbClr val="00B0F0"/>
                  </a:solidFill>
                  <a:latin typeface="Palatino" pitchFamily="2" charset="77"/>
                  <a:ea typeface="Palatino" pitchFamily="2" charset="77"/>
                </a:rPr>
                <a:t>his</a:t>
              </a:r>
              <a:r>
                <a:rPr lang="en-US" sz="1600" dirty="0">
                  <a:solidFill>
                    <a:schemeClr val="tx1"/>
                  </a:solidFill>
                  <a:latin typeface="Palatino" pitchFamily="2" charset="77"/>
                  <a:ea typeface="Palatino" pitchFamily="2" charset="77"/>
                </a:rPr>
                <a:t> …</a:t>
              </a:r>
            </a:p>
          </p:txBody>
        </p:sp>
        <p:sp>
          <p:nvSpPr>
            <p:cNvPr id="10" name="Rounded Rectangle 9">
              <a:extLst>
                <a:ext uri="{FF2B5EF4-FFF2-40B4-BE49-F238E27FC236}">
                  <a16:creationId xmlns:a16="http://schemas.microsoft.com/office/drawing/2014/main" xmlns="" id="{C9E333DD-7807-044C-875C-683A8D0B272D}"/>
                </a:ext>
              </a:extLst>
            </p:cNvPr>
            <p:cNvSpPr/>
            <p:nvPr/>
          </p:nvSpPr>
          <p:spPr>
            <a:xfrm>
              <a:off x="4116221" y="2064382"/>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Abstract Generator</a:t>
              </a:r>
            </a:p>
          </p:txBody>
        </p:sp>
        <p:sp>
          <p:nvSpPr>
            <p:cNvPr id="11" name="Right Arrow 10">
              <a:extLst>
                <a:ext uri="{FF2B5EF4-FFF2-40B4-BE49-F238E27FC236}">
                  <a16:creationId xmlns:a16="http://schemas.microsoft.com/office/drawing/2014/main" xmlns="" id="{8ED22BED-41C9-FA41-BA77-F8BF387FF8A3}"/>
                </a:ext>
              </a:extLst>
            </p:cNvPr>
            <p:cNvSpPr/>
            <p:nvPr/>
          </p:nvSpPr>
          <p:spPr>
            <a:xfrm>
              <a:off x="3419699" y="2281742"/>
              <a:ext cx="579872" cy="537883"/>
            </a:xfrm>
            <a:prstGeom prst="rightArrow">
              <a:avLst>
                <a:gd name="adj1" fmla="val 58286"/>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xmlns="" id="{75285B36-F34B-534C-B861-DFC993DF8A8E}"/>
                </a:ext>
              </a:extLst>
            </p:cNvPr>
            <p:cNvSpPr/>
            <p:nvPr/>
          </p:nvSpPr>
          <p:spPr>
            <a:xfrm>
              <a:off x="6728653" y="2270062"/>
              <a:ext cx="556402" cy="537883"/>
            </a:xfrm>
            <a:prstGeom prst="rightArrow">
              <a:avLst>
                <a:gd name="adj1" fmla="val 58286"/>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xmlns="" id="{CD2D9C6A-FE4B-B54E-8FBD-15FFC8AE90CA}"/>
                </a:ext>
              </a:extLst>
            </p:cNvPr>
            <p:cNvSpPr/>
            <p:nvPr/>
          </p:nvSpPr>
          <p:spPr>
            <a:xfrm>
              <a:off x="7426446" y="1854264"/>
              <a:ext cx="4633540" cy="1643250"/>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prime min </a:t>
              </a:r>
              <a:r>
                <a:rPr lang="en-US" sz="1400" dirty="0" err="1">
                  <a:solidFill>
                    <a:schemeClr val="tx2">
                      <a:lumMod val="75000"/>
                    </a:schemeClr>
                  </a:solidFill>
                  <a:latin typeface="Palatino" pitchFamily="2" charset="77"/>
                  <a:ea typeface="Palatino" pitchFamily="2" charset="77"/>
                </a:rPr>
                <a:t>bertie</a:t>
              </a:r>
              <a:r>
                <a:rPr lang="en-US" sz="1400" dirty="0">
                  <a:solidFill>
                    <a:schemeClr val="tx2">
                      <a:lumMod val="75000"/>
                    </a:schemeClr>
                  </a:solidFill>
                  <a:latin typeface="Palatino" pitchFamily="2" charset="77"/>
                  <a:ea typeface="Palatino" pitchFamily="2" charset="77"/>
                </a:rPr>
                <a:t>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of </a:t>
              </a:r>
              <a:r>
                <a:rPr lang="en-US" sz="1400" dirty="0" err="1">
                  <a:solidFill>
                    <a:schemeClr val="tx2">
                      <a:lumMod val="75000"/>
                    </a:schemeClr>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calls for general election on may 0.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and his centrist party, have governed in coalition government since 0. …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says he would base his campaign for re-election on his work to strengthen economy and his efforts to revive northern </a:t>
              </a:r>
              <a:r>
                <a:rPr lang="en-US" sz="1400" dirty="0" err="1">
                  <a:solidFill>
                    <a:schemeClr val="tx2">
                      <a:lumMod val="75000"/>
                    </a:schemeClr>
                  </a:solidFill>
                  <a:latin typeface="Palatino" pitchFamily="2" charset="77"/>
                  <a:ea typeface="Palatino" pitchFamily="2" charset="77"/>
                </a:rPr>
                <a:t>ireland’s</a:t>
              </a:r>
              <a:r>
                <a:rPr lang="en-US" sz="1400" dirty="0">
                  <a:solidFill>
                    <a:schemeClr val="tx2">
                      <a:lumMod val="75000"/>
                    </a:schemeClr>
                  </a:solidFill>
                  <a:latin typeface="Palatino" pitchFamily="2" charset="77"/>
                  <a:ea typeface="Palatino" pitchFamily="2" charset="77"/>
                </a:rPr>
                <a:t> stalled peace process.</a:t>
              </a:r>
            </a:p>
          </p:txBody>
        </p:sp>
        <p:sp>
          <p:nvSpPr>
            <p:cNvPr id="14" name="Rounded Rectangle 13">
              <a:extLst>
                <a:ext uri="{FF2B5EF4-FFF2-40B4-BE49-F238E27FC236}">
                  <a16:creationId xmlns:a16="http://schemas.microsoft.com/office/drawing/2014/main" xmlns="" id="{73E73968-1B6B-C043-A91F-135C3014806F}"/>
                </a:ext>
              </a:extLst>
            </p:cNvPr>
            <p:cNvSpPr/>
            <p:nvPr/>
          </p:nvSpPr>
          <p:spPr>
            <a:xfrm>
              <a:off x="8471253" y="1581853"/>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Output Summary</a:t>
              </a:r>
            </a:p>
          </p:txBody>
        </p:sp>
        <p:sp>
          <p:nvSpPr>
            <p:cNvPr id="15" name="Cross 14">
              <a:extLst>
                <a:ext uri="{FF2B5EF4-FFF2-40B4-BE49-F238E27FC236}">
                  <a16:creationId xmlns:a16="http://schemas.microsoft.com/office/drawing/2014/main" xmlns="" id="{DDC5D5E7-8639-314B-A9F3-4414480D05A1}"/>
                </a:ext>
              </a:extLst>
            </p:cNvPr>
            <p:cNvSpPr/>
            <p:nvPr/>
          </p:nvSpPr>
          <p:spPr>
            <a:xfrm>
              <a:off x="5023132" y="3312724"/>
              <a:ext cx="476146" cy="508001"/>
            </a:xfrm>
            <a:prstGeom prst="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32" name="TextBox 31">
            <a:extLst>
              <a:ext uri="{FF2B5EF4-FFF2-40B4-BE49-F238E27FC236}">
                <a16:creationId xmlns:a16="http://schemas.microsoft.com/office/drawing/2014/main" xmlns="" id="{9569BC5C-30DE-4749-871E-ACFD46A6545C}"/>
              </a:ext>
            </a:extLst>
          </p:cNvPr>
          <p:cNvSpPr txBox="1"/>
          <p:nvPr/>
        </p:nvSpPr>
        <p:spPr>
          <a:xfrm>
            <a:off x="-295755" y="5616016"/>
            <a:ext cx="6195498" cy="461665"/>
          </a:xfrm>
          <a:prstGeom prst="rect">
            <a:avLst/>
          </a:prstGeom>
          <a:noFill/>
        </p:spPr>
        <p:txBody>
          <a:bodyPr wrap="square" rtlCol="0">
            <a:spAutoFit/>
          </a:bodyPr>
          <a:lstStyle/>
          <a:p>
            <a:pPr algn="ctr"/>
            <a:r>
              <a:rPr lang="en-US" sz="2400" b="1" dirty="0">
                <a:solidFill>
                  <a:schemeClr val="accent2">
                    <a:lumMod val="75000"/>
                  </a:schemeClr>
                </a:solidFill>
                <a:latin typeface="Palatino" pitchFamily="2" charset="77"/>
                <a:ea typeface="Palatino" pitchFamily="2" charset="77"/>
              </a:rPr>
              <a:t>The new RL reward becomes</a:t>
            </a:r>
          </a:p>
        </p:txBody>
      </p:sp>
      <p:sp>
        <p:nvSpPr>
          <p:cNvPr id="35" name="TextBox 34">
            <a:extLst>
              <a:ext uri="{FF2B5EF4-FFF2-40B4-BE49-F238E27FC236}">
                <a16:creationId xmlns:a16="http://schemas.microsoft.com/office/drawing/2014/main" xmlns="" id="{87756897-9B28-8347-BBE5-2735EC933E23}"/>
              </a:ext>
            </a:extLst>
          </p:cNvPr>
          <p:cNvSpPr txBox="1"/>
          <p:nvPr/>
        </p:nvSpPr>
        <p:spPr>
          <a:xfrm>
            <a:off x="-216697" y="114081"/>
            <a:ext cx="12625393" cy="954107"/>
          </a:xfrm>
          <a:prstGeom prst="rect">
            <a:avLst/>
          </a:prstGeom>
          <a:noFill/>
        </p:spPr>
        <p:txBody>
          <a:bodyPr wrap="square" rtlCol="0">
            <a:spAutoFit/>
          </a:bodyPr>
          <a:lstStyle/>
          <a:p>
            <a:pPr algn="ctr"/>
            <a:r>
              <a:rPr lang="en-US" sz="2800" b="1" dirty="0">
                <a:solidFill>
                  <a:schemeClr val="tx2">
                    <a:lumMod val="75000"/>
                  </a:schemeClr>
                </a:solidFill>
                <a:latin typeface="Palatino" pitchFamily="2" charset="77"/>
                <a:ea typeface="Palatino" pitchFamily="2" charset="77"/>
              </a:rPr>
              <a:t>Abstract Generation with Reinforcement Learning</a:t>
            </a:r>
          </a:p>
          <a:p>
            <a:pPr algn="ctr"/>
            <a:r>
              <a:rPr lang="en-US" sz="2800" b="1" dirty="0">
                <a:solidFill>
                  <a:schemeClr val="tx2">
                    <a:lumMod val="75000"/>
                  </a:schemeClr>
                </a:solidFill>
                <a:latin typeface="Palatino" pitchFamily="2" charset="77"/>
                <a:ea typeface="Palatino" pitchFamily="2" charset="77"/>
              </a:rPr>
              <a:t>With Linguistic Quality Rewards</a:t>
            </a:r>
          </a:p>
        </p:txBody>
      </p:sp>
      <p:grpSp>
        <p:nvGrpSpPr>
          <p:cNvPr id="36" name="Group 35">
            <a:extLst>
              <a:ext uri="{FF2B5EF4-FFF2-40B4-BE49-F238E27FC236}">
                <a16:creationId xmlns:a16="http://schemas.microsoft.com/office/drawing/2014/main" xmlns="" id="{AC83C2EE-9DE0-1044-82FA-EF56CC444083}"/>
              </a:ext>
            </a:extLst>
          </p:cNvPr>
          <p:cNvGrpSpPr/>
          <p:nvPr/>
        </p:nvGrpSpPr>
        <p:grpSpPr>
          <a:xfrm>
            <a:off x="4503890" y="3003420"/>
            <a:ext cx="2193124" cy="1315676"/>
            <a:chOff x="6176709" y="2571898"/>
            <a:chExt cx="2749348" cy="1714203"/>
          </a:xfrm>
        </p:grpSpPr>
        <p:cxnSp>
          <p:nvCxnSpPr>
            <p:cNvPr id="37" name="Straight Connector 36">
              <a:extLst>
                <a:ext uri="{FF2B5EF4-FFF2-40B4-BE49-F238E27FC236}">
                  <a16:creationId xmlns:a16="http://schemas.microsoft.com/office/drawing/2014/main" xmlns="" id="{5738D3C4-459A-0149-957D-2661C71413C7}"/>
                </a:ext>
              </a:extLst>
            </p:cNvPr>
            <p:cNvCxnSpPr>
              <a:cxnSpLocks/>
            </p:cNvCxnSpPr>
            <p:nvPr/>
          </p:nvCxnSpPr>
          <p:spPr>
            <a:xfrm>
              <a:off x="6267904" y="3285869"/>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E879FC20-77F7-4D40-8379-D976623B372F}"/>
                </a:ext>
              </a:extLst>
            </p:cNvPr>
            <p:cNvCxnSpPr>
              <a:cxnSpLocks/>
            </p:cNvCxnSpPr>
            <p:nvPr/>
          </p:nvCxnSpPr>
          <p:spPr>
            <a:xfrm>
              <a:off x="6267904" y="3581963"/>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0549422F-1E35-CA46-A029-E398872F389B}"/>
                </a:ext>
              </a:extLst>
            </p:cNvPr>
            <p:cNvCxnSpPr>
              <a:cxnSpLocks/>
            </p:cNvCxnSpPr>
            <p:nvPr/>
          </p:nvCxnSpPr>
          <p:spPr>
            <a:xfrm>
              <a:off x="6267904" y="3730012"/>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2DEBCBC9-EB0A-044A-8D1F-8D953DF43BA3}"/>
                </a:ext>
              </a:extLst>
            </p:cNvPr>
            <p:cNvCxnSpPr>
              <a:cxnSpLocks/>
            </p:cNvCxnSpPr>
            <p:nvPr/>
          </p:nvCxnSpPr>
          <p:spPr>
            <a:xfrm>
              <a:off x="6267904" y="3440882"/>
              <a:ext cx="312773"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452A9F41-0372-284F-B22E-83295610363F}"/>
                </a:ext>
              </a:extLst>
            </p:cNvPr>
            <p:cNvCxnSpPr>
              <a:cxnSpLocks/>
            </p:cNvCxnSpPr>
            <p:nvPr/>
          </p:nvCxnSpPr>
          <p:spPr>
            <a:xfrm>
              <a:off x="7328172" y="3581963"/>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C162F661-6562-264F-8A1E-4C4C5E39C62A}"/>
                </a:ext>
              </a:extLst>
            </p:cNvPr>
            <p:cNvCxnSpPr>
              <a:cxnSpLocks/>
            </p:cNvCxnSpPr>
            <p:nvPr/>
          </p:nvCxnSpPr>
          <p:spPr>
            <a:xfrm>
              <a:off x="7589986" y="3440882"/>
              <a:ext cx="336595"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E9CB59A0-28E3-9F4C-B005-A2ABCA8C9355}"/>
                </a:ext>
              </a:extLst>
            </p:cNvPr>
            <p:cNvCxnSpPr>
              <a:cxnSpLocks/>
            </p:cNvCxnSpPr>
            <p:nvPr/>
          </p:nvCxnSpPr>
          <p:spPr>
            <a:xfrm>
              <a:off x="7328172" y="3285869"/>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F080EC07-2FBA-444B-BABE-A53F8F3B64F7}"/>
                </a:ext>
              </a:extLst>
            </p:cNvPr>
            <p:cNvCxnSpPr>
              <a:cxnSpLocks/>
            </p:cNvCxnSpPr>
            <p:nvPr/>
          </p:nvCxnSpPr>
          <p:spPr>
            <a:xfrm>
              <a:off x="6955458" y="3730012"/>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BE79AE6F-E94F-F04A-A902-62EE9141266A}"/>
                </a:ext>
              </a:extLst>
            </p:cNvPr>
            <p:cNvCxnSpPr>
              <a:cxnSpLocks/>
            </p:cNvCxnSpPr>
            <p:nvPr/>
          </p:nvCxnSpPr>
          <p:spPr>
            <a:xfrm>
              <a:off x="6660514" y="3440882"/>
              <a:ext cx="770021"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xmlns="" id="{68EB34D0-C0AD-3E4D-9EAE-AD317856FB17}"/>
                </a:ext>
              </a:extLst>
            </p:cNvPr>
            <p:cNvSpPr/>
            <p:nvPr/>
          </p:nvSpPr>
          <p:spPr>
            <a:xfrm>
              <a:off x="6176709" y="3110954"/>
              <a:ext cx="1870475" cy="783769"/>
            </a:xfrm>
            <a:prstGeom prst="rect">
              <a:avLst/>
            </a:prstGeom>
            <a:noFill/>
            <a:ln w="47625">
              <a:solidFill>
                <a:schemeClr val="tx1">
                  <a:alpha val="5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Head with gears">
              <a:extLst>
                <a:ext uri="{FF2B5EF4-FFF2-40B4-BE49-F238E27FC236}">
                  <a16:creationId xmlns:a16="http://schemas.microsoft.com/office/drawing/2014/main" xmlns="" id="{67C5A50F-0D11-8340-A4E7-86296D2A541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211854" y="2571898"/>
              <a:ext cx="1714203" cy="1714203"/>
            </a:xfrm>
            <a:prstGeom prst="rect">
              <a:avLst/>
            </a:prstGeom>
          </p:spPr>
        </p:pic>
      </p:grpSp>
      <p:sp>
        <p:nvSpPr>
          <p:cNvPr id="48" name="TextBox 47">
            <a:extLst>
              <a:ext uri="{FF2B5EF4-FFF2-40B4-BE49-F238E27FC236}">
                <a16:creationId xmlns:a16="http://schemas.microsoft.com/office/drawing/2014/main" xmlns="" id="{C1AB652E-460B-454F-9E35-B51D3597390E}"/>
              </a:ext>
            </a:extLst>
          </p:cNvPr>
          <p:cNvSpPr txBox="1"/>
          <p:nvPr/>
        </p:nvSpPr>
        <p:spPr>
          <a:xfrm>
            <a:off x="3842054" y="4328330"/>
            <a:ext cx="2975120" cy="400110"/>
          </a:xfrm>
          <a:prstGeom prst="rect">
            <a:avLst/>
          </a:prstGeom>
          <a:noFill/>
        </p:spPr>
        <p:txBody>
          <a:bodyPr wrap="square" rtlCol="0">
            <a:spAutoFit/>
          </a:bodyPr>
          <a:lstStyle/>
          <a:p>
            <a:pPr algn="ctr"/>
            <a:r>
              <a:rPr lang="en-US" sz="2000" b="1" dirty="0">
                <a:solidFill>
                  <a:schemeClr val="tx2">
                    <a:lumMod val="75000"/>
                  </a:schemeClr>
                </a:solidFill>
                <a:latin typeface="Palatino" pitchFamily="2" charset="77"/>
                <a:ea typeface="Palatino" pitchFamily="2" charset="77"/>
              </a:rPr>
              <a:t>Readability</a:t>
            </a:r>
          </a:p>
        </p:txBody>
      </p:sp>
      <p:sp>
        <p:nvSpPr>
          <p:cNvPr id="49" name="TextBox 48">
            <a:extLst>
              <a:ext uri="{FF2B5EF4-FFF2-40B4-BE49-F238E27FC236}">
                <a16:creationId xmlns:a16="http://schemas.microsoft.com/office/drawing/2014/main" xmlns="" id="{0E93DF66-6F09-3B40-8832-5E65074ECCFF}"/>
              </a:ext>
            </a:extLst>
          </p:cNvPr>
          <p:cNvSpPr txBox="1"/>
          <p:nvPr/>
        </p:nvSpPr>
        <p:spPr>
          <a:xfrm>
            <a:off x="-1294638" y="4944689"/>
            <a:ext cx="8184630" cy="461665"/>
          </a:xfrm>
          <a:prstGeom prst="rect">
            <a:avLst/>
          </a:prstGeom>
          <a:noFill/>
        </p:spPr>
        <p:txBody>
          <a:bodyPr wrap="square" rtlCol="0">
            <a:spAutoFit/>
          </a:bodyPr>
          <a:lstStyle/>
          <a:p>
            <a:pPr algn="ctr"/>
            <a:r>
              <a:rPr lang="en-US" sz="2400" b="1" dirty="0">
                <a:solidFill>
                  <a:schemeClr val="accent2">
                    <a:lumMod val="75000"/>
                  </a:schemeClr>
                </a:solidFill>
                <a:latin typeface="Palatino" pitchFamily="2" charset="77"/>
                <a:ea typeface="Palatino" pitchFamily="2" charset="77"/>
              </a:rPr>
              <a:t>Pronominal Referential Clarity (</a:t>
            </a:r>
            <a:r>
              <a:rPr lang="en-US" sz="2400" b="1" dirty="0" err="1">
                <a:solidFill>
                  <a:schemeClr val="accent2">
                    <a:lumMod val="75000"/>
                  </a:schemeClr>
                </a:solidFill>
                <a:latin typeface="Palatino" pitchFamily="2" charset="77"/>
                <a:ea typeface="Palatino" pitchFamily="2" charset="77"/>
              </a:rPr>
              <a:t>R</a:t>
            </a:r>
            <a:r>
              <a:rPr lang="en-US" sz="2400" b="1" baseline="-25000" dirty="0" err="1">
                <a:solidFill>
                  <a:schemeClr val="accent2">
                    <a:lumMod val="75000"/>
                  </a:schemeClr>
                </a:solidFill>
                <a:latin typeface="Palatino" pitchFamily="2" charset="77"/>
                <a:ea typeface="Palatino" pitchFamily="2" charset="77"/>
              </a:rPr>
              <a:t>Ref</a:t>
            </a:r>
            <a:r>
              <a:rPr lang="en-US" sz="2400" b="1" dirty="0">
                <a:solidFill>
                  <a:schemeClr val="accent2">
                    <a:lumMod val="75000"/>
                  </a:schemeClr>
                </a:solidFill>
                <a:latin typeface="Palatino" pitchFamily="2" charset="77"/>
                <a:ea typeface="Palatino" pitchFamily="2" charset="77"/>
              </a:rPr>
              <a:t>)</a:t>
            </a:r>
          </a:p>
        </p:txBody>
      </p:sp>
      <p:pic>
        <p:nvPicPr>
          <p:cNvPr id="50" name="Picture 49" descr="A close up of a clock&#10;&#10;Description automatically generated">
            <a:extLst>
              <a:ext uri="{FF2B5EF4-FFF2-40B4-BE49-F238E27FC236}">
                <a16:creationId xmlns:a16="http://schemas.microsoft.com/office/drawing/2014/main" xmlns="" id="{5F183EC3-083C-D14F-A75F-9D733B18C0BA}"/>
              </a:ext>
            </a:extLst>
          </p:cNvPr>
          <p:cNvPicPr>
            <a:picLocks noChangeAspect="1"/>
          </p:cNvPicPr>
          <p:nvPr/>
        </p:nvPicPr>
        <p:blipFill>
          <a:blip r:embed="rId6"/>
          <a:stretch>
            <a:fillRect/>
          </a:stretch>
        </p:blipFill>
        <p:spPr>
          <a:xfrm>
            <a:off x="1468157" y="6134429"/>
            <a:ext cx="3341533" cy="484986"/>
          </a:xfrm>
          <a:prstGeom prst="rect">
            <a:avLst/>
          </a:prstGeom>
        </p:spPr>
      </p:pic>
      <p:sp>
        <p:nvSpPr>
          <p:cNvPr id="33" name="Rectangle 32">
            <a:extLst>
              <a:ext uri="{FF2B5EF4-FFF2-40B4-BE49-F238E27FC236}">
                <a16:creationId xmlns:a16="http://schemas.microsoft.com/office/drawing/2014/main" xmlns="" id="{126084C0-C321-4B44-81EB-9C20B146AEA3}"/>
              </a:ext>
            </a:extLst>
          </p:cNvPr>
          <p:cNvSpPr/>
          <p:nvPr/>
        </p:nvSpPr>
        <p:spPr>
          <a:xfrm>
            <a:off x="3200475" y="6148068"/>
            <a:ext cx="1650877" cy="50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xmlns="" id="{8DFB3CBF-CDB6-3D44-B655-331FD33B9A63}"/>
              </a:ext>
            </a:extLst>
          </p:cNvPr>
          <p:cNvSpPr txBox="1"/>
          <p:nvPr/>
        </p:nvSpPr>
        <p:spPr>
          <a:xfrm>
            <a:off x="7669573" y="4930470"/>
            <a:ext cx="8184630" cy="461665"/>
          </a:xfrm>
          <a:prstGeom prst="rect">
            <a:avLst/>
          </a:prstGeom>
          <a:noFill/>
        </p:spPr>
        <p:txBody>
          <a:bodyPr wrap="square" rtlCol="0">
            <a:spAutoFit/>
          </a:bodyPr>
          <a:lstStyle/>
          <a:p>
            <a:r>
              <a:rPr lang="en-US" sz="2400" b="1" dirty="0">
                <a:solidFill>
                  <a:schemeClr val="accent2">
                    <a:lumMod val="75000"/>
                  </a:schemeClr>
                </a:solidFill>
                <a:latin typeface="Palatino" pitchFamily="2" charset="77"/>
                <a:ea typeface="Palatino" pitchFamily="2" charset="77"/>
              </a:rPr>
              <a:t>Apposition</a:t>
            </a:r>
            <a:r>
              <a:rPr lang="en-US" sz="2400" dirty="0">
                <a:solidFill>
                  <a:schemeClr val="accent2">
                    <a:lumMod val="75000"/>
                  </a:schemeClr>
                </a:solidFill>
              </a:rPr>
              <a:t> </a:t>
            </a:r>
            <a:r>
              <a:rPr lang="en-US" sz="2400" b="1" dirty="0">
                <a:solidFill>
                  <a:schemeClr val="accent2">
                    <a:lumMod val="75000"/>
                  </a:schemeClr>
                </a:solidFill>
                <a:latin typeface="Palatino" pitchFamily="2" charset="77"/>
                <a:ea typeface="Palatino" pitchFamily="2" charset="77"/>
              </a:rPr>
              <a:t>(</a:t>
            </a:r>
            <a:r>
              <a:rPr lang="en-US" sz="2400" b="1" dirty="0" err="1">
                <a:solidFill>
                  <a:schemeClr val="accent2">
                    <a:lumMod val="75000"/>
                  </a:schemeClr>
                </a:solidFill>
                <a:latin typeface="Palatino" pitchFamily="2" charset="77"/>
                <a:ea typeface="Palatino" pitchFamily="2" charset="77"/>
              </a:rPr>
              <a:t>R</a:t>
            </a:r>
            <a:r>
              <a:rPr lang="en-US" sz="2400" b="1" baseline="-25000" dirty="0" err="1">
                <a:solidFill>
                  <a:schemeClr val="accent2">
                    <a:lumMod val="75000"/>
                  </a:schemeClr>
                </a:solidFill>
                <a:latin typeface="Palatino" pitchFamily="2" charset="77"/>
                <a:ea typeface="Palatino" pitchFamily="2" charset="77"/>
              </a:rPr>
              <a:t>App</a:t>
            </a:r>
            <a:r>
              <a:rPr lang="en-US" sz="2400" b="1" dirty="0">
                <a:solidFill>
                  <a:schemeClr val="accent2">
                    <a:lumMod val="75000"/>
                  </a:schemeClr>
                </a:solidFill>
                <a:latin typeface="Palatino" pitchFamily="2" charset="77"/>
                <a:ea typeface="Palatino" pitchFamily="2" charset="77"/>
              </a:rPr>
              <a:t>)</a:t>
            </a:r>
          </a:p>
        </p:txBody>
      </p:sp>
      <p:pic>
        <p:nvPicPr>
          <p:cNvPr id="53" name="Picture 52" descr="A picture containing object&#10;&#10;Description automatically generated">
            <a:extLst>
              <a:ext uri="{FF2B5EF4-FFF2-40B4-BE49-F238E27FC236}">
                <a16:creationId xmlns:a16="http://schemas.microsoft.com/office/drawing/2014/main" xmlns="" id="{DBDAB518-270D-0E40-8646-CF9C0E402BAA}"/>
              </a:ext>
            </a:extLst>
          </p:cNvPr>
          <p:cNvPicPr>
            <a:picLocks noChangeAspect="1"/>
          </p:cNvPicPr>
          <p:nvPr/>
        </p:nvPicPr>
        <p:blipFill>
          <a:blip r:embed="rId3"/>
          <a:stretch>
            <a:fillRect/>
          </a:stretch>
        </p:blipFill>
        <p:spPr>
          <a:xfrm>
            <a:off x="6540346" y="6121551"/>
            <a:ext cx="4368800" cy="508000"/>
          </a:xfrm>
          <a:prstGeom prst="rect">
            <a:avLst/>
          </a:prstGeom>
        </p:spPr>
      </p:pic>
      <p:sp>
        <p:nvSpPr>
          <p:cNvPr id="54" name="TextBox 53">
            <a:extLst>
              <a:ext uri="{FF2B5EF4-FFF2-40B4-BE49-F238E27FC236}">
                <a16:creationId xmlns:a16="http://schemas.microsoft.com/office/drawing/2014/main" xmlns="" id="{15911215-BC35-1F48-9148-447C9159BC30}"/>
              </a:ext>
            </a:extLst>
          </p:cNvPr>
          <p:cNvSpPr txBox="1"/>
          <p:nvPr/>
        </p:nvSpPr>
        <p:spPr>
          <a:xfrm>
            <a:off x="5803701" y="5616214"/>
            <a:ext cx="6195498" cy="461665"/>
          </a:xfrm>
          <a:prstGeom prst="rect">
            <a:avLst/>
          </a:prstGeom>
          <a:noFill/>
        </p:spPr>
        <p:txBody>
          <a:bodyPr wrap="square" rtlCol="0">
            <a:spAutoFit/>
          </a:bodyPr>
          <a:lstStyle/>
          <a:p>
            <a:pPr algn="ctr"/>
            <a:r>
              <a:rPr lang="en-US" sz="2400" b="1" dirty="0">
                <a:solidFill>
                  <a:schemeClr val="accent2">
                    <a:lumMod val="75000"/>
                  </a:schemeClr>
                </a:solidFill>
                <a:latin typeface="Palatino" pitchFamily="2" charset="77"/>
                <a:ea typeface="Palatino" pitchFamily="2" charset="77"/>
              </a:rPr>
              <a:t>The new RL reward becomes</a:t>
            </a:r>
          </a:p>
        </p:txBody>
      </p:sp>
      <p:pic>
        <p:nvPicPr>
          <p:cNvPr id="58" name="Picture 57">
            <a:extLst>
              <a:ext uri="{FF2B5EF4-FFF2-40B4-BE49-F238E27FC236}">
                <a16:creationId xmlns:a16="http://schemas.microsoft.com/office/drawing/2014/main" xmlns="" id="{701597A7-7C4E-344D-A18B-607E785579A8}"/>
              </a:ext>
            </a:extLst>
          </p:cNvPr>
          <p:cNvPicPr>
            <a:picLocks noChangeAspect="1"/>
          </p:cNvPicPr>
          <p:nvPr/>
        </p:nvPicPr>
        <p:blipFill>
          <a:blip r:embed="rId7"/>
          <a:stretch>
            <a:fillRect/>
          </a:stretch>
        </p:blipFill>
        <p:spPr>
          <a:xfrm>
            <a:off x="9119636" y="6141525"/>
            <a:ext cx="1648503" cy="404149"/>
          </a:xfrm>
          <a:prstGeom prst="rect">
            <a:avLst/>
          </a:prstGeom>
        </p:spPr>
      </p:pic>
      <p:sp>
        <p:nvSpPr>
          <p:cNvPr id="56" name="Rectangle 55">
            <a:extLst>
              <a:ext uri="{FF2B5EF4-FFF2-40B4-BE49-F238E27FC236}">
                <a16:creationId xmlns:a16="http://schemas.microsoft.com/office/drawing/2014/main" xmlns="" id="{F6268767-0300-3646-8842-AA7D445CE91D}"/>
              </a:ext>
            </a:extLst>
          </p:cNvPr>
          <p:cNvSpPr/>
          <p:nvPr/>
        </p:nvSpPr>
        <p:spPr>
          <a:xfrm>
            <a:off x="9119636" y="6106225"/>
            <a:ext cx="1650877" cy="50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329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ent Arrow 26">
            <a:extLst>
              <a:ext uri="{FF2B5EF4-FFF2-40B4-BE49-F238E27FC236}">
                <a16:creationId xmlns:a16="http://schemas.microsoft.com/office/drawing/2014/main" xmlns="" id="{9EAD2939-72F0-4C4A-97AE-BC29E5501782}"/>
              </a:ext>
            </a:extLst>
          </p:cNvPr>
          <p:cNvSpPr/>
          <p:nvPr/>
        </p:nvSpPr>
        <p:spPr>
          <a:xfrm rot="10800000">
            <a:off x="5177113" y="4886236"/>
            <a:ext cx="5070771" cy="1557141"/>
          </a:xfrm>
          <a:prstGeom prst="bentArrow">
            <a:avLst>
              <a:gd name="adj1" fmla="val 25000"/>
              <a:gd name="adj2" fmla="val 25000"/>
              <a:gd name="adj3" fmla="val 25000"/>
              <a:gd name="adj4" fmla="val 45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25">
            <a:extLst>
              <a:ext uri="{FF2B5EF4-FFF2-40B4-BE49-F238E27FC236}">
                <a16:creationId xmlns:a16="http://schemas.microsoft.com/office/drawing/2014/main" xmlns="" id="{44650AB2-F191-A34E-A3E9-470790021535}"/>
              </a:ext>
            </a:extLst>
          </p:cNvPr>
          <p:cNvSpPr/>
          <p:nvPr/>
        </p:nvSpPr>
        <p:spPr>
          <a:xfrm rot="5400000">
            <a:off x="6804098" y="38835"/>
            <a:ext cx="1854678" cy="530218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20">
            <a:extLst>
              <a:ext uri="{FF2B5EF4-FFF2-40B4-BE49-F238E27FC236}">
                <a16:creationId xmlns:a16="http://schemas.microsoft.com/office/drawing/2014/main" xmlns="" id="{498DF338-BC23-684B-8CD9-7852749C53D1}"/>
              </a:ext>
            </a:extLst>
          </p:cNvPr>
          <p:cNvSpPr/>
          <p:nvPr/>
        </p:nvSpPr>
        <p:spPr>
          <a:xfrm>
            <a:off x="8822153" y="3968447"/>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Political analysis …</a:t>
            </a:r>
          </a:p>
        </p:txBody>
      </p:sp>
      <p:pic>
        <p:nvPicPr>
          <p:cNvPr id="3" name="Picture 2" descr="A close up of a sign&#10;&#10;Description automatically generated">
            <a:extLst>
              <a:ext uri="{FF2B5EF4-FFF2-40B4-BE49-F238E27FC236}">
                <a16:creationId xmlns:a16="http://schemas.microsoft.com/office/drawing/2014/main" xmlns="" id="{6A7D3267-CFE9-6F47-8F92-339DC18A4188}"/>
              </a:ext>
            </a:extLst>
          </p:cNvPr>
          <p:cNvPicPr>
            <a:picLocks noChangeAspect="1"/>
          </p:cNvPicPr>
          <p:nvPr/>
        </p:nvPicPr>
        <p:blipFill>
          <a:blip r:embed="rId3">
            <a:alphaModFix amt="86000"/>
          </a:blip>
          <a:stretch>
            <a:fillRect/>
          </a:stretch>
        </p:blipFill>
        <p:spPr>
          <a:xfrm>
            <a:off x="5229509" y="-578583"/>
            <a:ext cx="2801566" cy="2095480"/>
          </a:xfrm>
          <a:prstGeom prst="rect">
            <a:avLst/>
          </a:prstGeom>
        </p:spPr>
      </p:pic>
      <p:grpSp>
        <p:nvGrpSpPr>
          <p:cNvPr id="14" name="Group 13">
            <a:extLst>
              <a:ext uri="{FF2B5EF4-FFF2-40B4-BE49-F238E27FC236}">
                <a16:creationId xmlns:a16="http://schemas.microsoft.com/office/drawing/2014/main" xmlns="" id="{B26D99DA-2EEB-8144-91ED-116B9D10893A}"/>
              </a:ext>
            </a:extLst>
          </p:cNvPr>
          <p:cNvGrpSpPr/>
          <p:nvPr/>
        </p:nvGrpSpPr>
        <p:grpSpPr>
          <a:xfrm>
            <a:off x="707837" y="268945"/>
            <a:ext cx="4213784" cy="3496236"/>
            <a:chOff x="344768" y="1385046"/>
            <a:chExt cx="4213784" cy="3496236"/>
          </a:xfrm>
        </p:grpSpPr>
        <p:sp>
          <p:nvSpPr>
            <p:cNvPr id="6" name="Folded Corner 5">
              <a:extLst>
                <a:ext uri="{FF2B5EF4-FFF2-40B4-BE49-F238E27FC236}">
                  <a16:creationId xmlns:a16="http://schemas.microsoft.com/office/drawing/2014/main" xmlns="" id="{788466B8-9932-F440-8162-824E8A097126}"/>
                </a:ext>
              </a:extLst>
            </p:cNvPr>
            <p:cNvSpPr/>
            <p:nvPr/>
          </p:nvSpPr>
          <p:spPr>
            <a:xfrm>
              <a:off x="344768" y="1532217"/>
              <a:ext cx="4213784" cy="3349065"/>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rgbClr val="00B0F0"/>
                </a:solidFill>
                <a:latin typeface="Palatino" pitchFamily="2" charset="77"/>
                <a:ea typeface="Palatino" pitchFamily="2" charset="77"/>
              </a:endParaRPr>
            </a:p>
            <a:p>
              <a:pPr algn="just"/>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Prime Minister Bertie Ahern </a:t>
              </a:r>
              <a:r>
                <a:rPr lang="en-US" sz="1400" dirty="0">
                  <a:solidFill>
                    <a:schemeClr val="tx2">
                      <a:lumMod val="75000"/>
                    </a:schemeClr>
                  </a:solidFill>
                  <a:latin typeface="Palatino" pitchFamily="2" charset="77"/>
                  <a:ea typeface="Palatino" pitchFamily="2" charset="77"/>
                </a:rPr>
                <a:t>of </a:t>
              </a:r>
              <a:r>
                <a:rPr lang="en-US" sz="1400" dirty="0">
                  <a:solidFill>
                    <a:srgbClr val="FF0000"/>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called Sunday for a general election on May 24.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and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centrist party have governed in a coalition government since 1197. . .Under Irish law, which requires legislative elections every five years,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had to call elections by midsummer. On Sunday,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said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would base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campaign for reelection on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work to strengthen the economy and efforts to revive </a:t>
              </a:r>
              <a:r>
                <a:rPr lang="en-US" sz="1400" dirty="0">
                  <a:solidFill>
                    <a:srgbClr val="FF0000"/>
                  </a:solidFill>
                  <a:latin typeface="Palatino" pitchFamily="2" charset="77"/>
                  <a:ea typeface="Palatino" pitchFamily="2" charset="77"/>
                </a:rPr>
                <a:t>Northern Ireland’s </a:t>
              </a:r>
              <a:r>
                <a:rPr lang="en-US" sz="1400" dirty="0">
                  <a:solidFill>
                    <a:schemeClr val="tx2">
                      <a:lumMod val="75000"/>
                    </a:schemeClr>
                  </a:solidFill>
                  <a:latin typeface="Palatino" pitchFamily="2" charset="77"/>
                  <a:ea typeface="Palatino" pitchFamily="2" charset="77"/>
                </a:rPr>
                <a:t>stalled peace process this year. Political analysts said they expected </a:t>
              </a:r>
              <a:r>
                <a:rPr lang="en-US" sz="1400" dirty="0">
                  <a:solidFill>
                    <a:srgbClr val="00B0F0"/>
                  </a:solidFill>
                  <a:latin typeface="Palatino" pitchFamily="2" charset="77"/>
                  <a:ea typeface="Palatino" pitchFamily="2" charset="77"/>
                </a:rPr>
                <a:t>Mr. Ahern’s</a:t>
              </a:r>
              <a:r>
                <a:rPr lang="en-US" sz="1400" dirty="0">
                  <a:solidFill>
                    <a:schemeClr val="tx2">
                      <a:lumMod val="75000"/>
                    </a:schemeClr>
                  </a:solidFill>
                  <a:latin typeface="Palatino" pitchFamily="2" charset="77"/>
                  <a:ea typeface="Palatino" pitchFamily="2" charset="77"/>
                </a:rPr>
                <a:t> work in </a:t>
              </a:r>
              <a:r>
                <a:rPr lang="en-US" sz="1400" dirty="0">
                  <a:solidFill>
                    <a:srgbClr val="FF0000"/>
                  </a:solidFill>
                  <a:latin typeface="Palatino" pitchFamily="2" charset="77"/>
                  <a:ea typeface="Palatino" pitchFamily="2" charset="77"/>
                </a:rPr>
                <a:t>Northern Ireland</a:t>
              </a:r>
              <a:r>
                <a:rPr lang="en-US" sz="1400" dirty="0">
                  <a:solidFill>
                    <a:schemeClr val="tx2">
                      <a:lumMod val="75000"/>
                    </a:schemeClr>
                  </a:solidFill>
                  <a:latin typeface="Palatino" pitchFamily="2" charset="77"/>
                  <a:ea typeface="Palatino" pitchFamily="2" charset="77"/>
                </a:rPr>
                <a:t> to be an asset . . .</a:t>
              </a:r>
            </a:p>
          </p:txBody>
        </p:sp>
        <p:sp>
          <p:nvSpPr>
            <p:cNvPr id="7" name="Rounded Rectangle 6">
              <a:extLst>
                <a:ext uri="{FF2B5EF4-FFF2-40B4-BE49-F238E27FC236}">
                  <a16:creationId xmlns:a16="http://schemas.microsoft.com/office/drawing/2014/main" xmlns="" id="{2F95B35C-8C4B-2841-AFE9-BE300873E5CC}"/>
                </a:ext>
              </a:extLst>
            </p:cNvPr>
            <p:cNvSpPr/>
            <p:nvPr/>
          </p:nvSpPr>
          <p:spPr>
            <a:xfrm>
              <a:off x="1304084" y="1385046"/>
              <a:ext cx="2218765" cy="29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Input Article</a:t>
              </a:r>
            </a:p>
          </p:txBody>
        </p:sp>
      </p:grpSp>
      <p:grpSp>
        <p:nvGrpSpPr>
          <p:cNvPr id="11" name="Group 10">
            <a:extLst>
              <a:ext uri="{FF2B5EF4-FFF2-40B4-BE49-F238E27FC236}">
                <a16:creationId xmlns:a16="http://schemas.microsoft.com/office/drawing/2014/main" xmlns="" id="{58D00FF0-8290-2247-8AF1-B30B66AB196B}"/>
              </a:ext>
            </a:extLst>
          </p:cNvPr>
          <p:cNvGrpSpPr/>
          <p:nvPr/>
        </p:nvGrpSpPr>
        <p:grpSpPr>
          <a:xfrm>
            <a:off x="707836" y="3617267"/>
            <a:ext cx="4213785" cy="1153732"/>
            <a:chOff x="344767" y="5419165"/>
            <a:chExt cx="4213785" cy="1153732"/>
          </a:xfrm>
        </p:grpSpPr>
        <p:sp>
          <p:nvSpPr>
            <p:cNvPr id="9" name="Rounded Rectangle 8">
              <a:extLst>
                <a:ext uri="{FF2B5EF4-FFF2-40B4-BE49-F238E27FC236}">
                  <a16:creationId xmlns:a16="http://schemas.microsoft.com/office/drawing/2014/main" xmlns="" id="{35407408-D1A1-FB4A-9D61-92BAB06568B3}"/>
                </a:ext>
              </a:extLst>
            </p:cNvPr>
            <p:cNvSpPr/>
            <p:nvPr/>
          </p:nvSpPr>
          <p:spPr>
            <a:xfrm>
              <a:off x="344767" y="5647765"/>
              <a:ext cx="4213785" cy="925132"/>
            </a:xfrm>
            <a:prstGeom prst="roundRect">
              <a:avLst/>
            </a:prstGeom>
            <a:solidFill>
              <a:srgbClr val="FF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a:t>
              </a:r>
              <a:r>
                <a:rPr lang="en-US" sz="1400" dirty="0">
                  <a:solidFill>
                    <a:srgbClr val="00B0F0"/>
                  </a:solidFill>
                  <a:latin typeface="Palatino" pitchFamily="2" charset="77"/>
                  <a:ea typeface="Palatino" pitchFamily="2" charset="77"/>
                </a:rPr>
                <a:t>Prime Minister Bertie Ahern</a:t>
              </a:r>
              <a:r>
                <a:rPr lang="en-US" sz="1400" dirty="0">
                  <a:solidFill>
                    <a:schemeClr val="tx2">
                      <a:lumMod val="75000"/>
                    </a:schemeClr>
                  </a:solidFill>
                  <a:latin typeface="Palatino" pitchFamily="2" charset="77"/>
                  <a:ea typeface="Palatino" pitchFamily="2" charset="77"/>
                </a:rPr>
                <a:t>, </a:t>
              </a:r>
              <a:r>
                <a:rPr lang="en-US" sz="1400" dirty="0">
                  <a:solidFill>
                    <a:srgbClr val="00B0F0"/>
                  </a:solidFill>
                  <a:latin typeface="Palatino" pitchFamily="2" charset="77"/>
                  <a:ea typeface="Palatino" pitchFamily="2" charset="77"/>
                </a:rPr>
                <a:t>Mr. Ahern, he,</a:t>
              </a:r>
            </a:p>
            <a:p>
              <a:r>
                <a:rPr lang="en-US" sz="1400" dirty="0">
                  <a:solidFill>
                    <a:srgbClr val="00B0F0"/>
                  </a:solidFill>
                  <a:latin typeface="Palatino" pitchFamily="2" charset="77"/>
                  <a:ea typeface="Palatino" pitchFamily="2" charset="77"/>
                </a:rPr>
                <a:t>he, his, Mr. Ahern’s</a:t>
              </a:r>
              <a:r>
                <a:rPr lang="en-US" sz="1400" dirty="0">
                  <a:solidFill>
                    <a:schemeClr val="tx2">
                      <a:lumMod val="75000"/>
                    </a:schemeClr>
                  </a:solidFill>
                  <a:latin typeface="Palatino" pitchFamily="2" charset="77"/>
                  <a:ea typeface="Palatino" pitchFamily="2" charset="77"/>
                </a:rPr>
                <a:t>}</a:t>
              </a:r>
            </a:p>
            <a:p>
              <a:r>
                <a:rPr lang="en-US" sz="1400" dirty="0">
                  <a:solidFill>
                    <a:schemeClr val="tx2">
                      <a:lumMod val="75000"/>
                    </a:schemeClr>
                  </a:solidFill>
                  <a:latin typeface="Palatino" pitchFamily="2" charset="77"/>
                  <a:ea typeface="Palatino" pitchFamily="2" charset="77"/>
                </a:rPr>
                <a:t>{</a:t>
              </a:r>
              <a:r>
                <a:rPr lang="en-US" sz="1400" dirty="0">
                  <a:solidFill>
                    <a:srgbClr val="FF0000"/>
                  </a:solidFill>
                  <a:latin typeface="Palatino" pitchFamily="2" charset="77"/>
                  <a:ea typeface="Palatino" pitchFamily="2" charset="77"/>
                </a:rPr>
                <a:t>Ireland, Northern Ireland, Northern Ireland’s</a:t>
              </a:r>
              <a:r>
                <a:rPr lang="en-US" sz="1400" dirty="0">
                  <a:solidFill>
                    <a:schemeClr val="tx2">
                      <a:lumMod val="75000"/>
                    </a:schemeClr>
                  </a:solidFill>
                  <a:latin typeface="Palatino" pitchFamily="2" charset="77"/>
                  <a:ea typeface="Palatino" pitchFamily="2" charset="77"/>
                </a:rPr>
                <a:t>}</a:t>
              </a:r>
            </a:p>
          </p:txBody>
        </p:sp>
        <p:sp>
          <p:nvSpPr>
            <p:cNvPr id="13" name="Rounded Rectangle 12">
              <a:extLst>
                <a:ext uri="{FF2B5EF4-FFF2-40B4-BE49-F238E27FC236}">
                  <a16:creationId xmlns:a16="http://schemas.microsoft.com/office/drawing/2014/main" xmlns="" id="{0494ED77-C36B-EC45-936B-09EFAF02C7C0}"/>
                </a:ext>
              </a:extLst>
            </p:cNvPr>
            <p:cNvSpPr/>
            <p:nvPr/>
          </p:nvSpPr>
          <p:spPr>
            <a:xfrm>
              <a:off x="1141504" y="5419165"/>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Entity Mention Cluster</a:t>
              </a:r>
            </a:p>
          </p:txBody>
        </p:sp>
      </p:grpSp>
      <p:sp>
        <p:nvSpPr>
          <p:cNvPr id="15" name="Rectangle 14">
            <a:extLst>
              <a:ext uri="{FF2B5EF4-FFF2-40B4-BE49-F238E27FC236}">
                <a16:creationId xmlns:a16="http://schemas.microsoft.com/office/drawing/2014/main" xmlns="" id="{796D6F85-BC6A-C948-9840-4A14EB6CD19B}"/>
              </a:ext>
            </a:extLst>
          </p:cNvPr>
          <p:cNvSpPr/>
          <p:nvPr/>
        </p:nvSpPr>
        <p:spPr>
          <a:xfrm>
            <a:off x="590173" y="92639"/>
            <a:ext cx="4465920" cy="48424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xmlns="" id="{06D6E1A0-CC70-2341-8DDD-4DEF18EB0EF8}"/>
              </a:ext>
            </a:extLst>
          </p:cNvPr>
          <p:cNvSpPr/>
          <p:nvPr/>
        </p:nvSpPr>
        <p:spPr>
          <a:xfrm>
            <a:off x="543576" y="5174409"/>
            <a:ext cx="4633540" cy="1643250"/>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prime min </a:t>
            </a:r>
            <a:r>
              <a:rPr lang="en-US" sz="1400" dirty="0" err="1">
                <a:solidFill>
                  <a:schemeClr val="tx2">
                    <a:lumMod val="75000"/>
                  </a:schemeClr>
                </a:solidFill>
                <a:latin typeface="Palatino" pitchFamily="2" charset="77"/>
                <a:ea typeface="Palatino" pitchFamily="2" charset="77"/>
              </a:rPr>
              <a:t>bertie</a:t>
            </a:r>
            <a:r>
              <a:rPr lang="en-US" sz="1400" dirty="0">
                <a:solidFill>
                  <a:schemeClr val="tx2">
                    <a:lumMod val="75000"/>
                  </a:schemeClr>
                </a:solidFill>
                <a:latin typeface="Palatino" pitchFamily="2" charset="77"/>
                <a:ea typeface="Palatino" pitchFamily="2" charset="77"/>
              </a:rPr>
              <a:t>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of </a:t>
            </a:r>
            <a:r>
              <a:rPr lang="en-US" sz="1400" dirty="0" err="1">
                <a:solidFill>
                  <a:schemeClr val="tx2">
                    <a:lumMod val="75000"/>
                  </a:schemeClr>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calls for general election on may 0.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and his centrist party, have governed in coalition government since 0. …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says he would base his campaign for re-election on his work to strengthen economy and his efforts to revive northern </a:t>
            </a:r>
            <a:r>
              <a:rPr lang="en-US" sz="1400" dirty="0" err="1">
                <a:solidFill>
                  <a:schemeClr val="tx2">
                    <a:lumMod val="75000"/>
                  </a:schemeClr>
                </a:solidFill>
                <a:latin typeface="Palatino" pitchFamily="2" charset="77"/>
                <a:ea typeface="Palatino" pitchFamily="2" charset="77"/>
              </a:rPr>
              <a:t>ireland’s</a:t>
            </a:r>
            <a:r>
              <a:rPr lang="en-US" sz="1400" dirty="0">
                <a:solidFill>
                  <a:schemeClr val="tx2">
                    <a:lumMod val="75000"/>
                  </a:schemeClr>
                </a:solidFill>
                <a:latin typeface="Palatino" pitchFamily="2" charset="77"/>
                <a:ea typeface="Palatino" pitchFamily="2" charset="77"/>
              </a:rPr>
              <a:t> stalled peace process.</a:t>
            </a:r>
          </a:p>
        </p:txBody>
      </p:sp>
      <p:sp>
        <p:nvSpPr>
          <p:cNvPr id="17" name="Rounded Rectangle 16">
            <a:extLst>
              <a:ext uri="{FF2B5EF4-FFF2-40B4-BE49-F238E27FC236}">
                <a16:creationId xmlns:a16="http://schemas.microsoft.com/office/drawing/2014/main" xmlns="" id="{62C33FCE-9A5B-FD4C-817A-DD38B03D7992}"/>
              </a:ext>
            </a:extLst>
          </p:cNvPr>
          <p:cNvSpPr/>
          <p:nvPr/>
        </p:nvSpPr>
        <p:spPr>
          <a:xfrm>
            <a:off x="1656973" y="4979897"/>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Output Summary</a:t>
            </a:r>
          </a:p>
        </p:txBody>
      </p:sp>
      <p:sp>
        <p:nvSpPr>
          <p:cNvPr id="18" name="Rounded Rectangle 17">
            <a:extLst>
              <a:ext uri="{FF2B5EF4-FFF2-40B4-BE49-F238E27FC236}">
                <a16:creationId xmlns:a16="http://schemas.microsoft.com/office/drawing/2014/main" xmlns="" id="{C62AB172-466D-7B48-A239-AF54BD457B4C}"/>
              </a:ext>
            </a:extLst>
          </p:cNvPr>
          <p:cNvSpPr/>
          <p:nvPr/>
        </p:nvSpPr>
        <p:spPr>
          <a:xfrm>
            <a:off x="5878609" y="1398794"/>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Entity-aware Content Selector</a:t>
            </a:r>
          </a:p>
        </p:txBody>
      </p:sp>
      <p:sp>
        <p:nvSpPr>
          <p:cNvPr id="19" name="Rounded Rectangle 18">
            <a:extLst>
              <a:ext uri="{FF2B5EF4-FFF2-40B4-BE49-F238E27FC236}">
                <a16:creationId xmlns:a16="http://schemas.microsoft.com/office/drawing/2014/main" xmlns="" id="{C87A0EEE-96EF-9E4E-9204-75C62562FD85}"/>
              </a:ext>
            </a:extLst>
          </p:cNvPr>
          <p:cNvSpPr/>
          <p:nvPr/>
        </p:nvSpPr>
        <p:spPr>
          <a:xfrm>
            <a:off x="6039878" y="5500965"/>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Abstract Generator</a:t>
            </a:r>
          </a:p>
        </p:txBody>
      </p:sp>
      <p:sp>
        <p:nvSpPr>
          <p:cNvPr id="20" name="Rounded Rectangle 19">
            <a:extLst>
              <a:ext uri="{FF2B5EF4-FFF2-40B4-BE49-F238E27FC236}">
                <a16:creationId xmlns:a16="http://schemas.microsoft.com/office/drawing/2014/main" xmlns="" id="{7E4C80B2-7AB8-3A4D-A6E8-B2F95E504376}"/>
              </a:ext>
            </a:extLst>
          </p:cNvPr>
          <p:cNvSpPr/>
          <p:nvPr/>
        </p:nvSpPr>
        <p:spPr>
          <a:xfrm>
            <a:off x="8564744" y="3671046"/>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Extracted Sentences</a:t>
            </a:r>
          </a:p>
        </p:txBody>
      </p:sp>
      <p:sp>
        <p:nvSpPr>
          <p:cNvPr id="22" name="Rounded Rectangle 21">
            <a:extLst>
              <a:ext uri="{FF2B5EF4-FFF2-40B4-BE49-F238E27FC236}">
                <a16:creationId xmlns:a16="http://schemas.microsoft.com/office/drawing/2014/main" xmlns="" id="{42E4BBD3-AA40-8848-ABC4-AB6E1C2CDBA5}"/>
              </a:ext>
            </a:extLst>
          </p:cNvPr>
          <p:cNvSpPr/>
          <p:nvPr/>
        </p:nvSpPr>
        <p:spPr>
          <a:xfrm>
            <a:off x="9126065" y="4225708"/>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On </a:t>
            </a:r>
            <a:r>
              <a:rPr lang="en-US" sz="1600" dirty="0" err="1">
                <a:solidFill>
                  <a:schemeClr val="tx1"/>
                </a:solidFill>
                <a:latin typeface="Palatino" pitchFamily="2" charset="77"/>
                <a:ea typeface="Palatino" pitchFamily="2" charset="77"/>
              </a:rPr>
              <a:t>sunday</a:t>
            </a:r>
            <a:r>
              <a:rPr lang="en-US" sz="1600" dirty="0">
                <a:solidFill>
                  <a:schemeClr val="tx1"/>
                </a:solidFill>
                <a:latin typeface="Palatino" pitchFamily="2" charset="77"/>
                <a:ea typeface="Palatino" pitchFamily="2" charset="77"/>
              </a:rPr>
              <a:t>, </a:t>
            </a:r>
            <a:r>
              <a:rPr lang="en-US" sz="1600" dirty="0">
                <a:solidFill>
                  <a:srgbClr val="00B0F0"/>
                </a:solidFill>
                <a:latin typeface="Palatino" pitchFamily="2" charset="77"/>
                <a:ea typeface="Palatino" pitchFamily="2" charset="77"/>
              </a:rPr>
              <a:t>he</a:t>
            </a:r>
            <a:r>
              <a:rPr lang="en-US" sz="1600" dirty="0">
                <a:solidFill>
                  <a:schemeClr val="tx1"/>
                </a:solidFill>
                <a:latin typeface="Palatino" pitchFamily="2" charset="77"/>
                <a:ea typeface="Palatino" pitchFamily="2" charset="77"/>
              </a:rPr>
              <a:t> said …</a:t>
            </a:r>
          </a:p>
        </p:txBody>
      </p:sp>
      <p:sp>
        <p:nvSpPr>
          <p:cNvPr id="23" name="Rounded Rectangle 22">
            <a:extLst>
              <a:ext uri="{FF2B5EF4-FFF2-40B4-BE49-F238E27FC236}">
                <a16:creationId xmlns:a16="http://schemas.microsoft.com/office/drawing/2014/main" xmlns="" id="{B08900C8-CD53-D147-BFCC-375FE248590B}"/>
              </a:ext>
            </a:extLst>
          </p:cNvPr>
          <p:cNvSpPr/>
          <p:nvPr/>
        </p:nvSpPr>
        <p:spPr>
          <a:xfrm>
            <a:off x="9545865" y="4548940"/>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F0"/>
                </a:solidFill>
                <a:latin typeface="Palatino" pitchFamily="2" charset="77"/>
                <a:ea typeface="Palatino" pitchFamily="2" charset="77"/>
              </a:rPr>
              <a:t>Mr. Ahern </a:t>
            </a:r>
            <a:r>
              <a:rPr lang="en-US" sz="1600" dirty="0">
                <a:solidFill>
                  <a:schemeClr val="tx1"/>
                </a:solidFill>
                <a:latin typeface="Palatino" pitchFamily="2" charset="77"/>
                <a:ea typeface="Palatino" pitchFamily="2" charset="77"/>
              </a:rPr>
              <a:t>and </a:t>
            </a:r>
            <a:r>
              <a:rPr lang="en-US" sz="1600" dirty="0">
                <a:solidFill>
                  <a:srgbClr val="00B0F0"/>
                </a:solidFill>
                <a:latin typeface="Palatino" pitchFamily="2" charset="77"/>
                <a:ea typeface="Palatino" pitchFamily="2" charset="77"/>
              </a:rPr>
              <a:t>his</a:t>
            </a:r>
            <a:r>
              <a:rPr lang="en-US" sz="1600" dirty="0">
                <a:solidFill>
                  <a:schemeClr val="tx1"/>
                </a:solidFill>
                <a:latin typeface="Palatino" pitchFamily="2" charset="77"/>
                <a:ea typeface="Palatino" pitchFamily="2" charset="77"/>
              </a:rPr>
              <a:t> …</a:t>
            </a:r>
          </a:p>
        </p:txBody>
      </p:sp>
      <p:sp>
        <p:nvSpPr>
          <p:cNvPr id="2" name="Rectangle 1">
            <a:extLst>
              <a:ext uri="{FF2B5EF4-FFF2-40B4-BE49-F238E27FC236}">
                <a16:creationId xmlns:a16="http://schemas.microsoft.com/office/drawing/2014/main" xmlns="" id="{A6E6D5AE-62E0-6241-BFD6-A635B96B8C88}"/>
              </a:ext>
            </a:extLst>
          </p:cNvPr>
          <p:cNvSpPr/>
          <p:nvPr/>
        </p:nvSpPr>
        <p:spPr>
          <a:xfrm>
            <a:off x="-102211" y="26428"/>
            <a:ext cx="12192000" cy="685800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70D08440-CA1F-7C41-B69F-8F5607ED5B86}"/>
              </a:ext>
            </a:extLst>
          </p:cNvPr>
          <p:cNvSpPr txBox="1"/>
          <p:nvPr/>
        </p:nvSpPr>
        <p:spPr>
          <a:xfrm>
            <a:off x="-216697" y="254393"/>
            <a:ext cx="12625393"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Connecting Selection and Abstraction</a:t>
            </a:r>
          </a:p>
        </p:txBody>
      </p:sp>
      <p:sp>
        <p:nvSpPr>
          <p:cNvPr id="5" name="TextBox 4">
            <a:extLst>
              <a:ext uri="{FF2B5EF4-FFF2-40B4-BE49-F238E27FC236}">
                <a16:creationId xmlns:a16="http://schemas.microsoft.com/office/drawing/2014/main" xmlns="" id="{3C07E5E1-3B19-F747-86CA-700340149E6F}"/>
              </a:ext>
            </a:extLst>
          </p:cNvPr>
          <p:cNvSpPr txBox="1"/>
          <p:nvPr/>
        </p:nvSpPr>
        <p:spPr>
          <a:xfrm>
            <a:off x="565922" y="1184223"/>
            <a:ext cx="11104067" cy="4339650"/>
          </a:xfrm>
          <a:prstGeom prst="rect">
            <a:avLst/>
          </a:prstGeom>
          <a:noFill/>
        </p:spPr>
        <p:txBody>
          <a:bodyPr wrap="square" rtlCol="0">
            <a:spAutoFit/>
          </a:bodyPr>
          <a:lstStyle/>
          <a:p>
            <a:pPr marL="285750" indent="-285750">
              <a:buFont typeface="Wingdings" pitchFamily="2" charset="2"/>
              <a:buChar char="Ø"/>
            </a:pPr>
            <a:r>
              <a:rPr lang="en-US" sz="2400" dirty="0">
                <a:solidFill>
                  <a:schemeClr val="accent2">
                    <a:lumMod val="75000"/>
                  </a:schemeClr>
                </a:solidFill>
                <a:latin typeface="Palatino" pitchFamily="2" charset="77"/>
                <a:ea typeface="Palatino" pitchFamily="2" charset="77"/>
              </a:rPr>
              <a:t>Entity-aware content selection component </a:t>
            </a:r>
            <a:r>
              <a:rPr lang="en-US" sz="2800" b="1" dirty="0">
                <a:solidFill>
                  <a:schemeClr val="accent2">
                    <a:lumMod val="75000"/>
                  </a:schemeClr>
                </a:solidFill>
                <a:latin typeface="Palatino" pitchFamily="2" charset="77"/>
                <a:ea typeface="Palatino" pitchFamily="2" charset="77"/>
              </a:rPr>
              <a:t>extracts salient sentences.</a:t>
            </a:r>
          </a:p>
          <a:p>
            <a:pPr marL="285750" indent="-285750">
              <a:buFont typeface="Wingdings" pitchFamily="2" charset="2"/>
              <a:buChar char="Ø"/>
            </a:pPr>
            <a:endParaRPr lang="en-US" sz="2400"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r>
              <a:rPr lang="en-US" sz="2400" dirty="0">
                <a:solidFill>
                  <a:schemeClr val="accent2">
                    <a:lumMod val="75000"/>
                  </a:schemeClr>
                </a:solidFill>
                <a:latin typeface="Palatino" pitchFamily="2" charset="77"/>
                <a:ea typeface="Palatino" pitchFamily="2" charset="77"/>
              </a:rPr>
              <a:t>Abstract generation component </a:t>
            </a:r>
            <a:r>
              <a:rPr lang="en-US" sz="2800" b="1" dirty="0">
                <a:solidFill>
                  <a:schemeClr val="accent2">
                    <a:lumMod val="75000"/>
                  </a:schemeClr>
                </a:solidFill>
                <a:latin typeface="Palatino" pitchFamily="2" charset="77"/>
                <a:ea typeface="Palatino" pitchFamily="2" charset="77"/>
              </a:rPr>
              <a:t>compresses and paraphrases </a:t>
            </a:r>
            <a:r>
              <a:rPr lang="en-US" sz="2400" dirty="0">
                <a:solidFill>
                  <a:schemeClr val="accent2">
                    <a:lumMod val="75000"/>
                  </a:schemeClr>
                </a:solidFill>
                <a:latin typeface="Palatino" pitchFamily="2" charset="77"/>
                <a:ea typeface="Palatino" pitchFamily="2" charset="77"/>
              </a:rPr>
              <a:t>them.</a:t>
            </a:r>
          </a:p>
          <a:p>
            <a:pPr marL="285750" indent="-285750">
              <a:buFont typeface="Wingdings" pitchFamily="2" charset="2"/>
              <a:buChar char="Ø"/>
            </a:pPr>
            <a:endParaRPr lang="en-US" sz="2400"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r>
              <a:rPr lang="en-US" sz="2400" dirty="0">
                <a:solidFill>
                  <a:schemeClr val="accent2">
                    <a:lumMod val="75000"/>
                  </a:schemeClr>
                </a:solidFill>
                <a:latin typeface="Palatino" pitchFamily="2" charset="77"/>
                <a:ea typeface="Palatino" pitchFamily="2" charset="77"/>
              </a:rPr>
              <a:t>Now, </a:t>
            </a:r>
            <a:r>
              <a:rPr lang="en-US" sz="2800" b="1" dirty="0">
                <a:solidFill>
                  <a:schemeClr val="accent2">
                    <a:lumMod val="75000"/>
                  </a:schemeClr>
                </a:solidFill>
                <a:latin typeface="Palatino" pitchFamily="2" charset="77"/>
                <a:ea typeface="Palatino" pitchFamily="2" charset="77"/>
              </a:rPr>
              <a:t>connect these two networks </a:t>
            </a:r>
            <a:r>
              <a:rPr lang="en-US" sz="2400" dirty="0">
                <a:solidFill>
                  <a:schemeClr val="accent2">
                    <a:lumMod val="75000"/>
                  </a:schemeClr>
                </a:solidFill>
                <a:latin typeface="Palatino" pitchFamily="2" charset="77"/>
                <a:ea typeface="Palatino" pitchFamily="2" charset="77"/>
              </a:rPr>
              <a:t>by training them together via the self-critical learning algorithm based on policy gradient</a:t>
            </a:r>
          </a:p>
          <a:p>
            <a:pPr marL="285750" indent="-285750">
              <a:buFont typeface="Wingdings" pitchFamily="2" charset="2"/>
              <a:buChar char="Ø"/>
            </a:pPr>
            <a:endParaRPr lang="en-US" sz="2400"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r>
              <a:rPr lang="en-US" sz="2400" dirty="0">
                <a:solidFill>
                  <a:schemeClr val="accent2">
                    <a:lumMod val="75000"/>
                  </a:schemeClr>
                </a:solidFill>
                <a:latin typeface="Palatino" pitchFamily="2" charset="77"/>
                <a:ea typeface="Palatino" pitchFamily="2" charset="77"/>
              </a:rPr>
              <a:t>If content selector accurately selects salient sentences, the abstract generator would produce a high quality summary.</a:t>
            </a:r>
          </a:p>
          <a:p>
            <a:pPr marL="742950" lvl="1" indent="-285750">
              <a:buFont typeface="Wingdings" pitchFamily="2" charset="2"/>
              <a:buChar char="Ø"/>
            </a:pPr>
            <a:endParaRPr lang="en-US" sz="2400"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r>
              <a:rPr lang="en-US" sz="2400" dirty="0">
                <a:solidFill>
                  <a:schemeClr val="accent2">
                    <a:lumMod val="75000"/>
                  </a:schemeClr>
                </a:solidFill>
                <a:latin typeface="Palatino" pitchFamily="2" charset="77"/>
                <a:ea typeface="Palatino" pitchFamily="2" charset="77"/>
              </a:rPr>
              <a:t>Otherwise, action resulting in inferior selections is discouraged.</a:t>
            </a:r>
          </a:p>
        </p:txBody>
      </p:sp>
    </p:spTree>
    <p:extLst>
      <p:ext uri="{BB962C8B-B14F-4D97-AF65-F5344CB8AC3E}">
        <p14:creationId xmlns:p14="http://schemas.microsoft.com/office/powerpoint/2010/main" val="3514660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 screen with text&#10;&#10;Description automatically generated">
            <a:extLst>
              <a:ext uri="{FF2B5EF4-FFF2-40B4-BE49-F238E27FC236}">
                <a16:creationId xmlns:a16="http://schemas.microsoft.com/office/drawing/2014/main" xmlns="" id="{224FB9B5-56BF-6841-BF93-934160805994}"/>
              </a:ext>
            </a:extLst>
          </p:cNvPr>
          <p:cNvPicPr>
            <a:picLocks noChangeAspect="1"/>
          </p:cNvPicPr>
          <p:nvPr/>
        </p:nvPicPr>
        <p:blipFill>
          <a:blip r:embed="rId3"/>
          <a:stretch>
            <a:fillRect/>
          </a:stretch>
        </p:blipFill>
        <p:spPr>
          <a:xfrm>
            <a:off x="3060800" y="1229734"/>
            <a:ext cx="6035273" cy="5373873"/>
          </a:xfrm>
          <a:prstGeom prst="rect">
            <a:avLst/>
          </a:prstGeom>
        </p:spPr>
      </p:pic>
      <p:sp>
        <p:nvSpPr>
          <p:cNvPr id="5" name="TextBox 4">
            <a:extLst>
              <a:ext uri="{FF2B5EF4-FFF2-40B4-BE49-F238E27FC236}">
                <a16:creationId xmlns:a16="http://schemas.microsoft.com/office/drawing/2014/main" xmlns="" id="{9A86F828-820A-3A4B-91F6-4F715DE974DA}"/>
              </a:ext>
            </a:extLst>
          </p:cNvPr>
          <p:cNvSpPr txBox="1"/>
          <p:nvPr/>
        </p:nvSpPr>
        <p:spPr>
          <a:xfrm>
            <a:off x="-216697" y="254393"/>
            <a:ext cx="12625393"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Automatic Summary Evaluation</a:t>
            </a:r>
          </a:p>
        </p:txBody>
      </p:sp>
      <p:sp>
        <p:nvSpPr>
          <p:cNvPr id="9" name="TextBox 8">
            <a:extLst>
              <a:ext uri="{FF2B5EF4-FFF2-40B4-BE49-F238E27FC236}">
                <a16:creationId xmlns:a16="http://schemas.microsoft.com/office/drawing/2014/main" xmlns="" id="{E7916775-C1FB-3B47-BCB4-535B6B832339}"/>
              </a:ext>
            </a:extLst>
          </p:cNvPr>
          <p:cNvSpPr txBox="1"/>
          <p:nvPr/>
        </p:nvSpPr>
        <p:spPr>
          <a:xfrm>
            <a:off x="-442868" y="983887"/>
            <a:ext cx="12625393"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New York Times Dataset</a:t>
            </a:r>
          </a:p>
        </p:txBody>
      </p:sp>
      <p:sp>
        <p:nvSpPr>
          <p:cNvPr id="12" name="Rectangle 11">
            <a:extLst>
              <a:ext uri="{FF2B5EF4-FFF2-40B4-BE49-F238E27FC236}">
                <a16:creationId xmlns:a16="http://schemas.microsoft.com/office/drawing/2014/main" xmlns="" id="{50B02E4D-BA5F-6947-BD7C-6515A86BE1A0}"/>
              </a:ext>
            </a:extLst>
          </p:cNvPr>
          <p:cNvSpPr/>
          <p:nvPr/>
        </p:nvSpPr>
        <p:spPr>
          <a:xfrm>
            <a:off x="5911403" y="1306865"/>
            <a:ext cx="3552669" cy="521961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D2919240-B8DF-4A40-85EB-8D9BDF598F68}"/>
              </a:ext>
            </a:extLst>
          </p:cNvPr>
          <p:cNvSpPr/>
          <p:nvPr/>
        </p:nvSpPr>
        <p:spPr>
          <a:xfrm>
            <a:off x="3059934" y="4326245"/>
            <a:ext cx="2851469" cy="2177586"/>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2159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 screen with text&#10;&#10;Description automatically generated">
            <a:extLst>
              <a:ext uri="{FF2B5EF4-FFF2-40B4-BE49-F238E27FC236}">
                <a16:creationId xmlns:a16="http://schemas.microsoft.com/office/drawing/2014/main" xmlns="" id="{57377966-6B59-6B40-BCF6-AB8E41F81D4C}"/>
              </a:ext>
            </a:extLst>
          </p:cNvPr>
          <p:cNvPicPr>
            <a:picLocks noChangeAspect="1"/>
          </p:cNvPicPr>
          <p:nvPr/>
        </p:nvPicPr>
        <p:blipFill>
          <a:blip r:embed="rId3"/>
          <a:stretch>
            <a:fillRect/>
          </a:stretch>
        </p:blipFill>
        <p:spPr>
          <a:xfrm>
            <a:off x="3060800" y="1229734"/>
            <a:ext cx="6035273" cy="5373873"/>
          </a:xfrm>
          <a:prstGeom prst="rect">
            <a:avLst/>
          </a:prstGeom>
        </p:spPr>
      </p:pic>
      <p:sp>
        <p:nvSpPr>
          <p:cNvPr id="5" name="TextBox 4">
            <a:extLst>
              <a:ext uri="{FF2B5EF4-FFF2-40B4-BE49-F238E27FC236}">
                <a16:creationId xmlns:a16="http://schemas.microsoft.com/office/drawing/2014/main" xmlns="" id="{9A86F828-820A-3A4B-91F6-4F715DE974DA}"/>
              </a:ext>
            </a:extLst>
          </p:cNvPr>
          <p:cNvSpPr txBox="1"/>
          <p:nvPr/>
        </p:nvSpPr>
        <p:spPr>
          <a:xfrm>
            <a:off x="-216697" y="254393"/>
            <a:ext cx="12625393"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Automatic Summary Evaluation</a:t>
            </a:r>
          </a:p>
        </p:txBody>
      </p:sp>
      <p:sp>
        <p:nvSpPr>
          <p:cNvPr id="9" name="TextBox 8">
            <a:extLst>
              <a:ext uri="{FF2B5EF4-FFF2-40B4-BE49-F238E27FC236}">
                <a16:creationId xmlns:a16="http://schemas.microsoft.com/office/drawing/2014/main" xmlns="" id="{E7916775-C1FB-3B47-BCB4-535B6B832339}"/>
              </a:ext>
            </a:extLst>
          </p:cNvPr>
          <p:cNvSpPr txBox="1"/>
          <p:nvPr/>
        </p:nvSpPr>
        <p:spPr>
          <a:xfrm>
            <a:off x="-216697" y="983887"/>
            <a:ext cx="12625393"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New York Times Dataset</a:t>
            </a:r>
          </a:p>
        </p:txBody>
      </p:sp>
      <p:sp>
        <p:nvSpPr>
          <p:cNvPr id="6" name="Right Arrow 5">
            <a:extLst>
              <a:ext uri="{FF2B5EF4-FFF2-40B4-BE49-F238E27FC236}">
                <a16:creationId xmlns:a16="http://schemas.microsoft.com/office/drawing/2014/main" xmlns="" id="{C797C08D-63AD-5E4D-BB6F-1C8E38D4D71D}"/>
              </a:ext>
            </a:extLst>
          </p:cNvPr>
          <p:cNvSpPr/>
          <p:nvPr/>
        </p:nvSpPr>
        <p:spPr>
          <a:xfrm rot="5147995" flipV="1">
            <a:off x="6968164" y="4079795"/>
            <a:ext cx="243848" cy="288975"/>
          </a:xfrm>
          <a:prstGeom prst="rightArrow">
            <a:avLst>
              <a:gd name="adj1" fmla="val 58286"/>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xmlns="" id="{7B944A37-85EA-1540-8FD6-F2448B964733}"/>
              </a:ext>
            </a:extLst>
          </p:cNvPr>
          <p:cNvSpPr/>
          <p:nvPr/>
        </p:nvSpPr>
        <p:spPr>
          <a:xfrm rot="9546553" flipV="1">
            <a:off x="8214843" y="5729626"/>
            <a:ext cx="243848" cy="288975"/>
          </a:xfrm>
          <a:prstGeom prst="rightArrow">
            <a:avLst>
              <a:gd name="adj1" fmla="val 58286"/>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a:extLst>
              <a:ext uri="{FF2B5EF4-FFF2-40B4-BE49-F238E27FC236}">
                <a16:creationId xmlns:a16="http://schemas.microsoft.com/office/drawing/2014/main" xmlns="" id="{7AD16063-77B6-9241-AAAA-8ED8BFA86F19}"/>
              </a:ext>
            </a:extLst>
          </p:cNvPr>
          <p:cNvSpPr/>
          <p:nvPr/>
        </p:nvSpPr>
        <p:spPr>
          <a:xfrm>
            <a:off x="9002255" y="2992682"/>
            <a:ext cx="3054834" cy="1124262"/>
          </a:xfrm>
          <a:prstGeom prst="wedgeRoundRectCallout">
            <a:avLst>
              <a:gd name="adj1" fmla="val -50471"/>
              <a:gd name="adj2" fmla="val 113609"/>
              <a:gd name="adj3"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New State-of-the-Art</a:t>
            </a:r>
          </a:p>
          <a:p>
            <a:pPr algn="ctr"/>
            <a:r>
              <a:rPr lang="en-US" b="1" dirty="0">
                <a:latin typeface="Palatino" pitchFamily="2" charset="77"/>
                <a:ea typeface="Palatino" pitchFamily="2" charset="77"/>
              </a:rPr>
              <a:t>on Rouge-2 and Rouge-L (by EMNLP camera-ready)</a:t>
            </a:r>
          </a:p>
        </p:txBody>
      </p:sp>
    </p:spTree>
    <p:extLst>
      <p:ext uri="{BB962C8B-B14F-4D97-AF65-F5344CB8AC3E}">
        <p14:creationId xmlns:p14="http://schemas.microsoft.com/office/powerpoint/2010/main" val="34256382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 screen with text&#10;&#10;Description automatically generated">
            <a:extLst>
              <a:ext uri="{FF2B5EF4-FFF2-40B4-BE49-F238E27FC236}">
                <a16:creationId xmlns:a16="http://schemas.microsoft.com/office/drawing/2014/main" xmlns="" id="{2B6320D6-59BE-694E-B376-3B39BBB47EFA}"/>
              </a:ext>
            </a:extLst>
          </p:cNvPr>
          <p:cNvPicPr>
            <a:picLocks noChangeAspect="1"/>
          </p:cNvPicPr>
          <p:nvPr/>
        </p:nvPicPr>
        <p:blipFill>
          <a:blip r:embed="rId3"/>
          <a:stretch>
            <a:fillRect/>
          </a:stretch>
        </p:blipFill>
        <p:spPr>
          <a:xfrm>
            <a:off x="2764583" y="1242613"/>
            <a:ext cx="6035273" cy="5373873"/>
          </a:xfrm>
          <a:prstGeom prst="rect">
            <a:avLst/>
          </a:prstGeom>
        </p:spPr>
      </p:pic>
      <p:sp>
        <p:nvSpPr>
          <p:cNvPr id="5" name="TextBox 4">
            <a:extLst>
              <a:ext uri="{FF2B5EF4-FFF2-40B4-BE49-F238E27FC236}">
                <a16:creationId xmlns:a16="http://schemas.microsoft.com/office/drawing/2014/main" xmlns="" id="{9A86F828-820A-3A4B-91F6-4F715DE974DA}"/>
              </a:ext>
            </a:extLst>
          </p:cNvPr>
          <p:cNvSpPr txBox="1"/>
          <p:nvPr/>
        </p:nvSpPr>
        <p:spPr>
          <a:xfrm>
            <a:off x="-216697" y="254393"/>
            <a:ext cx="12625393"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Automatic Summary Evaluation</a:t>
            </a:r>
          </a:p>
        </p:txBody>
      </p:sp>
      <p:sp>
        <p:nvSpPr>
          <p:cNvPr id="11" name="Rectangle 10">
            <a:extLst>
              <a:ext uri="{FF2B5EF4-FFF2-40B4-BE49-F238E27FC236}">
                <a16:creationId xmlns:a16="http://schemas.microsoft.com/office/drawing/2014/main" xmlns="" id="{FB121A5A-540B-F141-A11B-BD8530F11776}"/>
              </a:ext>
            </a:extLst>
          </p:cNvPr>
          <p:cNvSpPr/>
          <p:nvPr/>
        </p:nvSpPr>
        <p:spPr>
          <a:xfrm>
            <a:off x="8172777" y="4176951"/>
            <a:ext cx="536508" cy="230470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E7916775-C1FB-3B47-BCB4-535B6B832339}"/>
              </a:ext>
            </a:extLst>
          </p:cNvPr>
          <p:cNvSpPr txBox="1"/>
          <p:nvPr/>
        </p:nvSpPr>
        <p:spPr>
          <a:xfrm>
            <a:off x="-442868" y="983887"/>
            <a:ext cx="12625393"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New York Times Dataset</a:t>
            </a:r>
          </a:p>
        </p:txBody>
      </p:sp>
      <p:sp>
        <p:nvSpPr>
          <p:cNvPr id="7" name="Rounded Rectangular Callout 6">
            <a:extLst>
              <a:ext uri="{FF2B5EF4-FFF2-40B4-BE49-F238E27FC236}">
                <a16:creationId xmlns:a16="http://schemas.microsoft.com/office/drawing/2014/main" xmlns="" id="{E52B2C8F-7B78-8E4D-B294-9BFB67DE87B9}"/>
              </a:ext>
            </a:extLst>
          </p:cNvPr>
          <p:cNvSpPr/>
          <p:nvPr/>
        </p:nvSpPr>
        <p:spPr>
          <a:xfrm>
            <a:off x="9084038" y="3459455"/>
            <a:ext cx="2683241" cy="869429"/>
          </a:xfrm>
          <a:prstGeom prst="wedgeRoundRectCallout">
            <a:avLst>
              <a:gd name="adj1" fmla="val -61266"/>
              <a:gd name="adj2" fmla="val 128276"/>
              <a:gd name="adj3"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SENECA models are more coherent!</a:t>
            </a:r>
          </a:p>
        </p:txBody>
      </p:sp>
    </p:spTree>
    <p:extLst>
      <p:ext uri="{BB962C8B-B14F-4D97-AF65-F5344CB8AC3E}">
        <p14:creationId xmlns:p14="http://schemas.microsoft.com/office/powerpoint/2010/main" val="14157715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 screen with text&#10;&#10;Description automatically generated">
            <a:extLst>
              <a:ext uri="{FF2B5EF4-FFF2-40B4-BE49-F238E27FC236}">
                <a16:creationId xmlns:a16="http://schemas.microsoft.com/office/drawing/2014/main" xmlns="" id="{4B37727D-D0DD-AC4B-9612-6BD27EBF3489}"/>
              </a:ext>
            </a:extLst>
          </p:cNvPr>
          <p:cNvPicPr>
            <a:picLocks noChangeAspect="1"/>
          </p:cNvPicPr>
          <p:nvPr/>
        </p:nvPicPr>
        <p:blipFill>
          <a:blip r:embed="rId3"/>
          <a:stretch>
            <a:fillRect/>
          </a:stretch>
        </p:blipFill>
        <p:spPr>
          <a:xfrm>
            <a:off x="3060800" y="1229734"/>
            <a:ext cx="6035273" cy="5373873"/>
          </a:xfrm>
          <a:prstGeom prst="rect">
            <a:avLst/>
          </a:prstGeom>
        </p:spPr>
      </p:pic>
      <p:sp>
        <p:nvSpPr>
          <p:cNvPr id="5" name="TextBox 4">
            <a:extLst>
              <a:ext uri="{FF2B5EF4-FFF2-40B4-BE49-F238E27FC236}">
                <a16:creationId xmlns:a16="http://schemas.microsoft.com/office/drawing/2014/main" xmlns="" id="{9A86F828-820A-3A4B-91F6-4F715DE974DA}"/>
              </a:ext>
            </a:extLst>
          </p:cNvPr>
          <p:cNvSpPr txBox="1"/>
          <p:nvPr/>
        </p:nvSpPr>
        <p:spPr>
          <a:xfrm>
            <a:off x="-216697" y="254393"/>
            <a:ext cx="12625393"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Automatic Summary Evaluation</a:t>
            </a:r>
          </a:p>
        </p:txBody>
      </p:sp>
      <p:sp>
        <p:nvSpPr>
          <p:cNvPr id="11" name="Rectangle 10">
            <a:extLst>
              <a:ext uri="{FF2B5EF4-FFF2-40B4-BE49-F238E27FC236}">
                <a16:creationId xmlns:a16="http://schemas.microsoft.com/office/drawing/2014/main" xmlns="" id="{FB121A5A-540B-F141-A11B-BD8530F11776}"/>
              </a:ext>
            </a:extLst>
          </p:cNvPr>
          <p:cNvSpPr/>
          <p:nvPr/>
        </p:nvSpPr>
        <p:spPr>
          <a:xfrm rot="16200000">
            <a:off x="5765986" y="1678669"/>
            <a:ext cx="635216" cy="5943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E7916775-C1FB-3B47-BCB4-535B6B832339}"/>
              </a:ext>
            </a:extLst>
          </p:cNvPr>
          <p:cNvSpPr txBox="1"/>
          <p:nvPr/>
        </p:nvSpPr>
        <p:spPr>
          <a:xfrm>
            <a:off x="-442868" y="983887"/>
            <a:ext cx="12625393"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New York Times Dataset</a:t>
            </a:r>
          </a:p>
        </p:txBody>
      </p:sp>
      <p:sp>
        <p:nvSpPr>
          <p:cNvPr id="7" name="Rounded Rectangular Callout 6">
            <a:extLst>
              <a:ext uri="{FF2B5EF4-FFF2-40B4-BE49-F238E27FC236}">
                <a16:creationId xmlns:a16="http://schemas.microsoft.com/office/drawing/2014/main" xmlns="" id="{50D6A5A4-3EE6-F54D-938C-B3164DB198C7}"/>
              </a:ext>
            </a:extLst>
          </p:cNvPr>
          <p:cNvSpPr/>
          <p:nvPr/>
        </p:nvSpPr>
        <p:spPr>
          <a:xfrm>
            <a:off x="9135554" y="3309257"/>
            <a:ext cx="2938073" cy="710955"/>
          </a:xfrm>
          <a:prstGeom prst="wedgeRoundRectCallout">
            <a:avLst>
              <a:gd name="adj1" fmla="val -51880"/>
              <a:gd name="adj2" fmla="val 152774"/>
              <a:gd name="adj3"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Entity guidance is useful.</a:t>
            </a:r>
            <a:endParaRPr lang="en-US" b="1" dirty="0">
              <a:latin typeface="Palatino" pitchFamily="2" charset="77"/>
              <a:ea typeface="Palatino" pitchFamily="2" charset="77"/>
            </a:endParaRPr>
          </a:p>
        </p:txBody>
      </p:sp>
    </p:spTree>
    <p:extLst>
      <p:ext uri="{BB962C8B-B14F-4D97-AF65-F5344CB8AC3E}">
        <p14:creationId xmlns:p14="http://schemas.microsoft.com/office/powerpoint/2010/main" val="8875562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 screen with text&#10;&#10;Description automatically generated">
            <a:extLst>
              <a:ext uri="{FF2B5EF4-FFF2-40B4-BE49-F238E27FC236}">
                <a16:creationId xmlns:a16="http://schemas.microsoft.com/office/drawing/2014/main" xmlns="" id="{58A7A64D-AEE3-4D49-BAEC-96598CE635BA}"/>
              </a:ext>
            </a:extLst>
          </p:cNvPr>
          <p:cNvPicPr>
            <a:picLocks noChangeAspect="1"/>
          </p:cNvPicPr>
          <p:nvPr/>
        </p:nvPicPr>
        <p:blipFill>
          <a:blip r:embed="rId3"/>
          <a:stretch>
            <a:fillRect/>
          </a:stretch>
        </p:blipFill>
        <p:spPr>
          <a:xfrm>
            <a:off x="2816099" y="1229734"/>
            <a:ext cx="6035273" cy="5373873"/>
          </a:xfrm>
          <a:prstGeom prst="rect">
            <a:avLst/>
          </a:prstGeom>
        </p:spPr>
      </p:pic>
      <p:sp>
        <p:nvSpPr>
          <p:cNvPr id="5" name="TextBox 4">
            <a:extLst>
              <a:ext uri="{FF2B5EF4-FFF2-40B4-BE49-F238E27FC236}">
                <a16:creationId xmlns:a16="http://schemas.microsoft.com/office/drawing/2014/main" xmlns="" id="{9A86F828-820A-3A4B-91F6-4F715DE974DA}"/>
              </a:ext>
            </a:extLst>
          </p:cNvPr>
          <p:cNvSpPr txBox="1"/>
          <p:nvPr/>
        </p:nvSpPr>
        <p:spPr>
          <a:xfrm>
            <a:off x="-216697" y="254393"/>
            <a:ext cx="12625393"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Automatic Summary Evaluation</a:t>
            </a:r>
          </a:p>
        </p:txBody>
      </p:sp>
      <p:sp>
        <p:nvSpPr>
          <p:cNvPr id="11" name="Rectangle 10">
            <a:extLst>
              <a:ext uri="{FF2B5EF4-FFF2-40B4-BE49-F238E27FC236}">
                <a16:creationId xmlns:a16="http://schemas.microsoft.com/office/drawing/2014/main" xmlns="" id="{FB121A5A-540B-F141-A11B-BD8530F11776}"/>
              </a:ext>
            </a:extLst>
          </p:cNvPr>
          <p:cNvSpPr/>
          <p:nvPr/>
        </p:nvSpPr>
        <p:spPr>
          <a:xfrm rot="16200000">
            <a:off x="5569009" y="3203131"/>
            <a:ext cx="601639" cy="5943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E7916775-C1FB-3B47-BCB4-535B6B832339}"/>
              </a:ext>
            </a:extLst>
          </p:cNvPr>
          <p:cNvSpPr txBox="1"/>
          <p:nvPr/>
        </p:nvSpPr>
        <p:spPr>
          <a:xfrm>
            <a:off x="-442868" y="983887"/>
            <a:ext cx="12625393"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New York Times Dataset</a:t>
            </a:r>
          </a:p>
        </p:txBody>
      </p:sp>
      <p:sp>
        <p:nvSpPr>
          <p:cNvPr id="7" name="Rounded Rectangular Callout 6">
            <a:extLst>
              <a:ext uri="{FF2B5EF4-FFF2-40B4-BE49-F238E27FC236}">
                <a16:creationId xmlns:a16="http://schemas.microsoft.com/office/drawing/2014/main" xmlns="" id="{B8583C9F-B984-8144-8193-527E24DBB1D5}"/>
              </a:ext>
            </a:extLst>
          </p:cNvPr>
          <p:cNvSpPr/>
          <p:nvPr/>
        </p:nvSpPr>
        <p:spPr>
          <a:xfrm>
            <a:off x="9082049" y="4508766"/>
            <a:ext cx="2938073" cy="869429"/>
          </a:xfrm>
          <a:prstGeom prst="wedgeRoundRectCallout">
            <a:avLst>
              <a:gd name="adj1" fmla="val -61266"/>
              <a:gd name="adj2" fmla="val 128276"/>
              <a:gd name="adj3"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Notice increase in coherence and Rouge-L</a:t>
            </a:r>
          </a:p>
        </p:txBody>
      </p:sp>
    </p:spTree>
    <p:extLst>
      <p:ext uri="{BB962C8B-B14F-4D97-AF65-F5344CB8AC3E}">
        <p14:creationId xmlns:p14="http://schemas.microsoft.com/office/powerpoint/2010/main" val="381747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9E71B8-B813-B74B-B3DA-A90D5082EB54}"/>
              </a:ext>
            </a:extLst>
          </p:cNvPr>
          <p:cNvSpPr>
            <a:spLocks noGrp="1"/>
          </p:cNvSpPr>
          <p:nvPr>
            <p:ph type="title"/>
          </p:nvPr>
        </p:nvSpPr>
        <p:spPr>
          <a:xfrm>
            <a:off x="838200" y="365125"/>
            <a:ext cx="10927976" cy="1325563"/>
          </a:xfrm>
        </p:spPr>
        <p:txBody>
          <a:bodyPr>
            <a:normAutofit/>
          </a:bodyPr>
          <a:lstStyle/>
          <a:p>
            <a:r>
              <a:rPr lang="en-US" sz="3200" dirty="0"/>
              <a:t>Problems for Existing Neural Abstractive Summarization Models</a:t>
            </a:r>
          </a:p>
        </p:txBody>
      </p:sp>
      <p:sp>
        <p:nvSpPr>
          <p:cNvPr id="3" name="Content Placeholder 2">
            <a:extLst>
              <a:ext uri="{FF2B5EF4-FFF2-40B4-BE49-F238E27FC236}">
                <a16:creationId xmlns:a16="http://schemas.microsoft.com/office/drawing/2014/main" xmlns="" id="{C04F410F-18E0-CC48-9C39-4766D9ACECD7}"/>
              </a:ext>
            </a:extLst>
          </p:cNvPr>
          <p:cNvSpPr>
            <a:spLocks noGrp="1"/>
          </p:cNvSpPr>
          <p:nvPr>
            <p:ph idx="1"/>
          </p:nvPr>
        </p:nvSpPr>
        <p:spPr>
          <a:xfrm>
            <a:off x="838200" y="1825625"/>
            <a:ext cx="10515600" cy="4351338"/>
          </a:xfrm>
        </p:spPr>
        <p:txBody>
          <a:bodyPr>
            <a:normAutofit fontScale="92500" lnSpcReduction="10000"/>
          </a:bodyPr>
          <a:lstStyle/>
          <a:p>
            <a:r>
              <a:rPr lang="en-US" dirty="0"/>
              <a:t>Fabricated content </a:t>
            </a:r>
          </a:p>
          <a:p>
            <a:pPr lvl="1"/>
            <a:r>
              <a:rPr lang="en-US" dirty="0"/>
              <a:t>About 30% of the summaries contain unfaithful information by state-of-the-art models (Cao et al, 2018)</a:t>
            </a:r>
          </a:p>
          <a:p>
            <a:endParaRPr lang="en-US" dirty="0"/>
          </a:p>
          <a:p>
            <a:r>
              <a:rPr lang="en-US" dirty="0"/>
              <a:t>Near-extractive and limited correct paraphrasing (See et al., 2017; </a:t>
            </a:r>
            <a:r>
              <a:rPr lang="en-US" dirty="0" err="1"/>
              <a:t>Kryscinski</a:t>
            </a:r>
            <a:r>
              <a:rPr lang="en-US" dirty="0"/>
              <a:t> et al., 2018)</a:t>
            </a:r>
          </a:p>
          <a:p>
            <a:endParaRPr lang="en-US" dirty="0"/>
          </a:p>
          <a:p>
            <a:r>
              <a:rPr lang="en-US" dirty="0"/>
              <a:t>Relying on position information, e.g. hardly including salient content from later part of the articles</a:t>
            </a:r>
          </a:p>
          <a:p>
            <a:endParaRPr lang="en-US" dirty="0"/>
          </a:p>
          <a:p>
            <a:r>
              <a:rPr lang="en-US" dirty="0"/>
              <a:t>Poor linguistic quality, e.g. lack of coherence</a:t>
            </a:r>
          </a:p>
          <a:p>
            <a:endParaRPr lang="en-US" dirty="0"/>
          </a:p>
        </p:txBody>
      </p:sp>
    </p:spTree>
    <p:extLst>
      <p:ext uri="{BB962C8B-B14F-4D97-AF65-F5344CB8AC3E}">
        <p14:creationId xmlns:p14="http://schemas.microsoft.com/office/powerpoint/2010/main" val="27049049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704A01A-21C9-234F-AF62-3FBA4B7C6AAD}"/>
              </a:ext>
            </a:extLst>
          </p:cNvPr>
          <p:cNvSpPr txBox="1"/>
          <p:nvPr/>
        </p:nvSpPr>
        <p:spPr>
          <a:xfrm>
            <a:off x="-667720" y="1720790"/>
            <a:ext cx="12625393"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New York Times Dataset</a:t>
            </a:r>
          </a:p>
        </p:txBody>
      </p:sp>
      <p:sp>
        <p:nvSpPr>
          <p:cNvPr id="6" name="TextBox 5">
            <a:extLst>
              <a:ext uri="{FF2B5EF4-FFF2-40B4-BE49-F238E27FC236}">
                <a16:creationId xmlns:a16="http://schemas.microsoft.com/office/drawing/2014/main" xmlns="" id="{A48A8BD4-6BF7-ED47-9FD5-E18EDB223B86}"/>
              </a:ext>
            </a:extLst>
          </p:cNvPr>
          <p:cNvSpPr txBox="1"/>
          <p:nvPr/>
        </p:nvSpPr>
        <p:spPr>
          <a:xfrm>
            <a:off x="-433393" y="935960"/>
            <a:ext cx="12625393"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Human Evaluation</a:t>
            </a:r>
          </a:p>
        </p:txBody>
      </p:sp>
      <p:sp>
        <p:nvSpPr>
          <p:cNvPr id="9" name="TextBox 8">
            <a:extLst>
              <a:ext uri="{FF2B5EF4-FFF2-40B4-BE49-F238E27FC236}">
                <a16:creationId xmlns:a16="http://schemas.microsoft.com/office/drawing/2014/main" xmlns="" id="{36FD1990-A433-9E49-967E-B0FA5C3A0416}"/>
              </a:ext>
            </a:extLst>
          </p:cNvPr>
          <p:cNvSpPr txBox="1"/>
          <p:nvPr/>
        </p:nvSpPr>
        <p:spPr>
          <a:xfrm>
            <a:off x="2424891" y="5846164"/>
            <a:ext cx="6670622" cy="646331"/>
          </a:xfrm>
          <a:prstGeom prst="rect">
            <a:avLst/>
          </a:prstGeom>
          <a:noFill/>
        </p:spPr>
        <p:txBody>
          <a:bodyPr wrap="square" rtlCol="0">
            <a:spAutoFit/>
          </a:bodyPr>
          <a:lstStyle/>
          <a:p>
            <a:pPr algn="ctr"/>
            <a:r>
              <a:rPr lang="en-US" i="1" dirty="0">
                <a:solidFill>
                  <a:schemeClr val="accent2">
                    <a:lumMod val="75000"/>
                  </a:schemeClr>
                </a:solidFill>
                <a:latin typeface="Palatino" pitchFamily="2" charset="77"/>
                <a:ea typeface="Palatino" pitchFamily="2" charset="77"/>
              </a:rPr>
              <a:t>Human evaluation on informativeness (Inf.), grammaticality (Gram.) and coherence (</a:t>
            </a:r>
            <a:r>
              <a:rPr lang="en-US" i="1" dirty="0" err="1">
                <a:solidFill>
                  <a:schemeClr val="accent2">
                    <a:lumMod val="75000"/>
                  </a:schemeClr>
                </a:solidFill>
                <a:latin typeface="Palatino" pitchFamily="2" charset="77"/>
                <a:ea typeface="Palatino" pitchFamily="2" charset="77"/>
              </a:rPr>
              <a:t>Coh</a:t>
            </a:r>
            <a:r>
              <a:rPr lang="en-US" i="1" dirty="0">
                <a:solidFill>
                  <a:schemeClr val="accent2">
                    <a:lumMod val="75000"/>
                  </a:schemeClr>
                </a:solidFill>
                <a:latin typeface="Palatino" pitchFamily="2" charset="77"/>
                <a:ea typeface="Palatino" pitchFamily="2" charset="77"/>
              </a:rPr>
              <a:t>.). Best results among systems are in bold</a:t>
            </a:r>
          </a:p>
        </p:txBody>
      </p:sp>
      <p:grpSp>
        <p:nvGrpSpPr>
          <p:cNvPr id="12" name="Group 11">
            <a:extLst>
              <a:ext uri="{FF2B5EF4-FFF2-40B4-BE49-F238E27FC236}">
                <a16:creationId xmlns:a16="http://schemas.microsoft.com/office/drawing/2014/main" xmlns="" id="{AD9D0F00-F1B2-8A42-97FE-0BD8F6724B4D}"/>
              </a:ext>
            </a:extLst>
          </p:cNvPr>
          <p:cNvGrpSpPr/>
          <p:nvPr/>
        </p:nvGrpSpPr>
        <p:grpSpPr>
          <a:xfrm>
            <a:off x="2306195" y="2120900"/>
            <a:ext cx="6908014" cy="3725264"/>
            <a:chOff x="2306195" y="2120900"/>
            <a:chExt cx="6908014" cy="3725264"/>
          </a:xfrm>
        </p:grpSpPr>
        <p:pic>
          <p:nvPicPr>
            <p:cNvPr id="4" name="Picture 3" descr="A screenshot of a cell phone&#10;&#10;Description automatically generated">
              <a:extLst>
                <a:ext uri="{FF2B5EF4-FFF2-40B4-BE49-F238E27FC236}">
                  <a16:creationId xmlns:a16="http://schemas.microsoft.com/office/drawing/2014/main" xmlns="" id="{94966E0D-6F76-DD4E-904C-343324D833FF}"/>
                </a:ext>
              </a:extLst>
            </p:cNvPr>
            <p:cNvPicPr>
              <a:picLocks noChangeAspect="1"/>
            </p:cNvPicPr>
            <p:nvPr/>
          </p:nvPicPr>
          <p:blipFill>
            <a:blip r:embed="rId2"/>
            <a:stretch>
              <a:fillRect/>
            </a:stretch>
          </p:blipFill>
          <p:spPr>
            <a:xfrm>
              <a:off x="2306195" y="2120900"/>
              <a:ext cx="6908014" cy="3725264"/>
            </a:xfrm>
            <a:prstGeom prst="rect">
              <a:avLst/>
            </a:prstGeom>
          </p:spPr>
        </p:pic>
        <p:sp>
          <p:nvSpPr>
            <p:cNvPr id="10" name="Rectangle 9">
              <a:extLst>
                <a:ext uri="{FF2B5EF4-FFF2-40B4-BE49-F238E27FC236}">
                  <a16:creationId xmlns:a16="http://schemas.microsoft.com/office/drawing/2014/main" xmlns="" id="{D71F7E57-09EE-0141-98EC-2D0D05FEFD60}"/>
                </a:ext>
              </a:extLst>
            </p:cNvPr>
            <p:cNvSpPr/>
            <p:nvPr/>
          </p:nvSpPr>
          <p:spPr>
            <a:xfrm>
              <a:off x="6400800" y="4991167"/>
              <a:ext cx="194872" cy="254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B86B4EEE-9383-054C-ADF7-B11E792FF0FB}"/>
                </a:ext>
              </a:extLst>
            </p:cNvPr>
            <p:cNvSpPr/>
            <p:nvPr/>
          </p:nvSpPr>
          <p:spPr>
            <a:xfrm>
              <a:off x="8741762" y="4991167"/>
              <a:ext cx="194872" cy="254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84473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813F89B-8EF2-E446-A3FC-8D21B62D3B33}"/>
              </a:ext>
            </a:extLst>
          </p:cNvPr>
          <p:cNvSpPr>
            <a:spLocks noGrp="1"/>
          </p:cNvSpPr>
          <p:nvPr>
            <p:ph type="title"/>
          </p:nvPr>
        </p:nvSpPr>
        <p:spPr/>
        <p:txBody>
          <a:bodyPr/>
          <a:lstStyle/>
          <a:p>
            <a:r>
              <a:rPr lang="en-US" dirty="0"/>
              <a:t>Conclusion</a:t>
            </a:r>
          </a:p>
        </p:txBody>
      </p:sp>
      <p:sp>
        <p:nvSpPr>
          <p:cNvPr id="6" name="Content Placeholder 5">
            <a:extLst>
              <a:ext uri="{FF2B5EF4-FFF2-40B4-BE49-F238E27FC236}">
                <a16:creationId xmlns:a16="http://schemas.microsoft.com/office/drawing/2014/main" xmlns="" id="{ABFE5C98-0CF2-FE49-9648-CB472E181F54}"/>
              </a:ext>
            </a:extLst>
          </p:cNvPr>
          <p:cNvSpPr>
            <a:spLocks noGrp="1"/>
          </p:cNvSpPr>
          <p:nvPr>
            <p:ph idx="1"/>
          </p:nvPr>
        </p:nvSpPr>
        <p:spPr/>
        <p:txBody>
          <a:bodyPr>
            <a:normAutofit fontScale="92500" lnSpcReduction="20000"/>
          </a:bodyPr>
          <a:lstStyle/>
          <a:p>
            <a:r>
              <a:rPr lang="en-US" dirty="0"/>
              <a:t>It is important to explicitly model and evaluate various aspects of text summarization models (not only informativeness, but also linguistic qualities).</a:t>
            </a:r>
          </a:p>
          <a:p>
            <a:r>
              <a:rPr lang="en-US" dirty="0"/>
              <a:t>Separating content selection and abstract generation is useful for improving neural abstractive summarization. Better interpretability too!</a:t>
            </a:r>
          </a:p>
          <a:p>
            <a:r>
              <a:rPr lang="en-US" dirty="0"/>
              <a:t>Future work: knowledge-grounded summarization and generation.</a:t>
            </a:r>
          </a:p>
          <a:p>
            <a:endParaRPr lang="en-US" dirty="0"/>
          </a:p>
          <a:p>
            <a:pPr marL="0" indent="0">
              <a:buNone/>
            </a:pPr>
            <a:endParaRPr lang="en-US" dirty="0"/>
          </a:p>
          <a:p>
            <a:r>
              <a:rPr lang="en-US" dirty="0"/>
              <a:t>Papers and project page URLs can be found at</a:t>
            </a:r>
          </a:p>
          <a:p>
            <a:pPr marL="0" indent="0">
              <a:buNone/>
            </a:pPr>
            <a:r>
              <a:rPr lang="en-US" dirty="0">
                <a:hlinkClick r:id="rId2"/>
              </a:rPr>
              <a:t>http://www.ccs.neu.edu/home/luwang/publications.html</a:t>
            </a:r>
            <a:endParaRPr lang="en-US" dirty="0"/>
          </a:p>
          <a:p>
            <a:pPr marL="0" indent="0">
              <a:buNone/>
            </a:pPr>
            <a:r>
              <a:rPr lang="en-US" dirty="0">
                <a:hlinkClick r:id="rId3"/>
              </a:rPr>
              <a:t>https://github.com/luyang-huang96/EntityDrivenSumm</a:t>
            </a:r>
            <a:endParaRPr lang="en-US" dirty="0"/>
          </a:p>
        </p:txBody>
      </p:sp>
    </p:spTree>
    <p:extLst>
      <p:ext uri="{BB962C8B-B14F-4D97-AF65-F5344CB8AC3E}">
        <p14:creationId xmlns:p14="http://schemas.microsoft.com/office/powerpoint/2010/main" val="132704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3B8995-955D-0541-9AF9-0A4E7D4B7AAB}"/>
              </a:ext>
            </a:extLst>
          </p:cNvPr>
          <p:cNvSpPr>
            <a:spLocks noGrp="1"/>
          </p:cNvSpPr>
          <p:nvPr>
            <p:ph type="title"/>
          </p:nvPr>
        </p:nvSpPr>
        <p:spPr/>
        <p:txBody>
          <a:bodyPr>
            <a:normAutofit/>
          </a:bodyPr>
          <a:lstStyle/>
          <a:p>
            <a:r>
              <a:rPr lang="en-US" sz="3600" dirty="0"/>
              <a:t>Summary-worthy Content and its Position in News</a:t>
            </a:r>
          </a:p>
        </p:txBody>
      </p:sp>
      <p:pic>
        <p:nvPicPr>
          <p:cNvPr id="4" name="Picture 3">
            <a:extLst>
              <a:ext uri="{FF2B5EF4-FFF2-40B4-BE49-F238E27FC236}">
                <a16:creationId xmlns:a16="http://schemas.microsoft.com/office/drawing/2014/main" xmlns="" id="{D7E8E6ED-B5A7-2147-A01A-331618AD244D}"/>
              </a:ext>
            </a:extLst>
          </p:cNvPr>
          <p:cNvPicPr>
            <a:picLocks noChangeAspect="1"/>
          </p:cNvPicPr>
          <p:nvPr/>
        </p:nvPicPr>
        <p:blipFill>
          <a:blip r:embed="rId2"/>
          <a:stretch>
            <a:fillRect/>
          </a:stretch>
        </p:blipFill>
        <p:spPr>
          <a:xfrm>
            <a:off x="481084" y="2098057"/>
            <a:ext cx="5513321" cy="3428682"/>
          </a:xfrm>
          <a:prstGeom prst="rect">
            <a:avLst/>
          </a:prstGeom>
        </p:spPr>
      </p:pic>
      <p:pic>
        <p:nvPicPr>
          <p:cNvPr id="6" name="Picture 5">
            <a:extLst>
              <a:ext uri="{FF2B5EF4-FFF2-40B4-BE49-F238E27FC236}">
                <a16:creationId xmlns:a16="http://schemas.microsoft.com/office/drawing/2014/main" xmlns="" id="{A0688E7D-31BE-124B-806D-909E43029ED5}"/>
              </a:ext>
            </a:extLst>
          </p:cNvPr>
          <p:cNvPicPr>
            <a:picLocks noChangeAspect="1"/>
          </p:cNvPicPr>
          <p:nvPr/>
        </p:nvPicPr>
        <p:blipFill>
          <a:blip r:embed="rId3"/>
          <a:stretch>
            <a:fillRect/>
          </a:stretch>
        </p:blipFill>
        <p:spPr>
          <a:xfrm>
            <a:off x="6332547" y="2098058"/>
            <a:ext cx="5513319" cy="3428681"/>
          </a:xfrm>
          <a:prstGeom prst="rect">
            <a:avLst/>
          </a:prstGeom>
        </p:spPr>
      </p:pic>
    </p:spTree>
    <p:extLst>
      <p:ext uri="{BB962C8B-B14F-4D97-AF65-F5344CB8AC3E}">
        <p14:creationId xmlns:p14="http://schemas.microsoft.com/office/powerpoint/2010/main" val="3271612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9E71B8-B813-B74B-B3DA-A90D5082EB54}"/>
              </a:ext>
            </a:extLst>
          </p:cNvPr>
          <p:cNvSpPr>
            <a:spLocks noGrp="1"/>
          </p:cNvSpPr>
          <p:nvPr>
            <p:ph type="title"/>
          </p:nvPr>
        </p:nvSpPr>
        <p:spPr>
          <a:xfrm>
            <a:off x="838200" y="365125"/>
            <a:ext cx="10927976" cy="1325563"/>
          </a:xfrm>
        </p:spPr>
        <p:txBody>
          <a:bodyPr>
            <a:normAutofit/>
          </a:bodyPr>
          <a:lstStyle/>
          <a:p>
            <a:r>
              <a:rPr lang="en-US" sz="3200" dirty="0"/>
              <a:t>Problems for Existing Neural Abstractive Summarization Models</a:t>
            </a:r>
          </a:p>
        </p:txBody>
      </p:sp>
      <p:sp>
        <p:nvSpPr>
          <p:cNvPr id="3" name="Content Placeholder 2">
            <a:extLst>
              <a:ext uri="{FF2B5EF4-FFF2-40B4-BE49-F238E27FC236}">
                <a16:creationId xmlns:a16="http://schemas.microsoft.com/office/drawing/2014/main" xmlns="" id="{C04F410F-18E0-CC48-9C39-4766D9ACECD7}"/>
              </a:ext>
            </a:extLst>
          </p:cNvPr>
          <p:cNvSpPr>
            <a:spLocks noGrp="1"/>
          </p:cNvSpPr>
          <p:nvPr>
            <p:ph idx="1"/>
          </p:nvPr>
        </p:nvSpPr>
        <p:spPr>
          <a:xfrm>
            <a:off x="838200" y="1825625"/>
            <a:ext cx="10515600" cy="4351338"/>
          </a:xfrm>
        </p:spPr>
        <p:txBody>
          <a:bodyPr>
            <a:normAutofit fontScale="92500" lnSpcReduction="10000"/>
          </a:bodyPr>
          <a:lstStyle/>
          <a:p>
            <a:r>
              <a:rPr lang="en-US" dirty="0"/>
              <a:t>Fabricated content </a:t>
            </a:r>
          </a:p>
          <a:p>
            <a:pPr lvl="1"/>
            <a:r>
              <a:rPr lang="en-US" dirty="0"/>
              <a:t>About 30% of the summaries contain unfaithful information by state-of-the-art models (Cao et al, 2018)</a:t>
            </a:r>
          </a:p>
          <a:p>
            <a:endParaRPr lang="en-US" dirty="0"/>
          </a:p>
          <a:p>
            <a:r>
              <a:rPr lang="en-US" dirty="0"/>
              <a:t>Near-extractive and limited correct paraphrasing (See et al., 2017; </a:t>
            </a:r>
            <a:r>
              <a:rPr lang="en-US" dirty="0" err="1"/>
              <a:t>Kryscinski</a:t>
            </a:r>
            <a:r>
              <a:rPr lang="en-US" dirty="0"/>
              <a:t> et al., 2018)</a:t>
            </a:r>
          </a:p>
          <a:p>
            <a:endParaRPr lang="en-US" dirty="0"/>
          </a:p>
          <a:p>
            <a:r>
              <a:rPr lang="en-US" dirty="0"/>
              <a:t>Relying on position information, e.g. hardly including salient content from later part of the articles</a:t>
            </a:r>
          </a:p>
          <a:p>
            <a:endParaRPr lang="en-US" dirty="0"/>
          </a:p>
          <a:p>
            <a:r>
              <a:rPr lang="en-US" dirty="0"/>
              <a:t>Poor linguistic quality, e.g. lack of coherence</a:t>
            </a:r>
          </a:p>
          <a:p>
            <a:endParaRPr lang="en-US" dirty="0"/>
          </a:p>
        </p:txBody>
      </p:sp>
    </p:spTree>
    <p:extLst>
      <p:ext uri="{BB962C8B-B14F-4D97-AF65-F5344CB8AC3E}">
        <p14:creationId xmlns:p14="http://schemas.microsoft.com/office/powerpoint/2010/main" val="19906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A6D914-229C-F84D-9804-52AD407D04C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xmlns="" id="{29E510C3-A241-DF4A-99DC-84FE4F750D09}"/>
              </a:ext>
            </a:extLst>
          </p:cNvPr>
          <p:cNvSpPr>
            <a:spLocks noGrp="1"/>
          </p:cNvSpPr>
          <p:nvPr>
            <p:ph idx="1"/>
          </p:nvPr>
        </p:nvSpPr>
        <p:spPr/>
        <p:txBody>
          <a:bodyPr/>
          <a:lstStyle/>
          <a:p>
            <a:r>
              <a:rPr lang="en-US" dirty="0"/>
              <a:t>Problems for Existing Neural Abstractive Summarization Models</a:t>
            </a:r>
          </a:p>
          <a:p>
            <a:endParaRPr lang="en-US" dirty="0"/>
          </a:p>
          <a:p>
            <a:r>
              <a:rPr lang="en-US" dirty="0"/>
              <a:t>Multi-task Learning with Semantic Parsing as Auxiliary Task</a:t>
            </a:r>
          </a:p>
          <a:p>
            <a:endParaRPr lang="en-US" dirty="0"/>
          </a:p>
          <a:p>
            <a:r>
              <a:rPr lang="en-US" dirty="0"/>
              <a:t>Entity-Driven Abstractive Summarization</a:t>
            </a:r>
          </a:p>
        </p:txBody>
      </p:sp>
    </p:spTree>
    <p:extLst>
      <p:ext uri="{BB962C8B-B14F-4D97-AF65-F5344CB8AC3E}">
        <p14:creationId xmlns:p14="http://schemas.microsoft.com/office/powerpoint/2010/main" val="1229326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6820</Words>
  <Application>Microsoft Macintosh PowerPoint</Application>
  <PresentationFormat>Custom</PresentationFormat>
  <Paragraphs>744</Paragraphs>
  <Slides>61</Slides>
  <Notes>34</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Semantic-Driven Text Summarization and Generation</vt:lpstr>
      <vt:lpstr>Problems for Existing Neural Abstractive Summarization Models</vt:lpstr>
      <vt:lpstr>Problems for Existing Neural Abstractive Summarization Models</vt:lpstr>
      <vt:lpstr>Near-extractive Summaries</vt:lpstr>
      <vt:lpstr>Near-extractive Summaries</vt:lpstr>
      <vt:lpstr>Problems for Existing Neural Abstractive Summarization Models</vt:lpstr>
      <vt:lpstr>Summary-worthy Content and its Position in News</vt:lpstr>
      <vt:lpstr>Problems for Existing Neural Abstractive Summarization Models</vt:lpstr>
      <vt:lpstr>Outline</vt:lpstr>
      <vt:lpstr>Outline</vt:lpstr>
      <vt:lpstr>Our Models</vt:lpstr>
      <vt:lpstr>Our Models</vt:lpstr>
      <vt:lpstr>Our Models</vt:lpstr>
      <vt:lpstr>Dual Attention</vt:lpstr>
      <vt:lpstr>Our Models</vt:lpstr>
      <vt:lpstr>Our Models</vt:lpstr>
      <vt:lpstr>Reranking-based Decoder</vt:lpstr>
      <vt:lpstr>Datasets</vt:lpstr>
      <vt:lpstr>Comparisons</vt:lpstr>
      <vt:lpstr>Evaluation against Adversarial Information</vt:lpstr>
      <vt:lpstr>Evaluation against Adversarial Information</vt:lpstr>
      <vt:lpstr>Evaluation against Adversarial Information</vt:lpstr>
      <vt:lpstr>Evaluation against Adversarial Information</vt:lpstr>
      <vt:lpstr>Evaluation against Adversarial Information</vt:lpstr>
      <vt:lpstr>Human Evaluation (Initial Results)</vt:lpstr>
      <vt:lpstr>So far</vt:lpstr>
      <vt:lpstr>Outline</vt:lpstr>
      <vt:lpstr>PowerPoint Presentation</vt:lpstr>
      <vt:lpstr>PowerPoint Presentation</vt:lpstr>
      <vt:lpstr>PowerPoint Presentation</vt:lpstr>
      <vt:lpstr>PowerPoint Presentation</vt:lpstr>
      <vt:lpstr>PowerPoint Presentation</vt:lpstr>
      <vt:lpstr>PowerPoint Presentation</vt:lpstr>
      <vt:lpstr>System for ENtity drivEn Coherent Abstractive summarization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Entity-Driven Framework for Abstractive Summarization</dc:title>
  <dc:creator>Eva Sharma</dc:creator>
  <cp:lastModifiedBy>Blender Lab</cp:lastModifiedBy>
  <cp:revision>152</cp:revision>
  <dcterms:created xsi:type="dcterms:W3CDTF">2019-09-17T22:17:00Z</dcterms:created>
  <dcterms:modified xsi:type="dcterms:W3CDTF">2020-04-05T04:07:48Z</dcterms:modified>
</cp:coreProperties>
</file>