
<file path=[Content_Types].xml><?xml version="1.0" encoding="utf-8"?>
<Types xmlns="http://schemas.openxmlformats.org/package/2006/content-types">
  <Default Extension="xml" ContentType="application/xml"/>
  <Default Extension="svg" ContentType="image/svg+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602" r:id="rId3"/>
    <p:sldId id="538" r:id="rId4"/>
    <p:sldId id="635" r:id="rId5"/>
    <p:sldId id="603" r:id="rId6"/>
    <p:sldId id="551" r:id="rId7"/>
    <p:sldId id="550" r:id="rId8"/>
    <p:sldId id="604" r:id="rId9"/>
    <p:sldId id="541" r:id="rId10"/>
    <p:sldId id="540" r:id="rId11"/>
    <p:sldId id="628" r:id="rId12"/>
    <p:sldId id="536" r:id="rId13"/>
    <p:sldId id="636" r:id="rId14"/>
    <p:sldId id="542" r:id="rId15"/>
    <p:sldId id="544" r:id="rId16"/>
    <p:sldId id="458" r:id="rId17"/>
    <p:sldId id="621" r:id="rId18"/>
    <p:sldId id="620" r:id="rId19"/>
    <p:sldId id="622" r:id="rId20"/>
    <p:sldId id="629" r:id="rId21"/>
    <p:sldId id="630" r:id="rId22"/>
    <p:sldId id="487" r:id="rId23"/>
    <p:sldId id="631" r:id="rId24"/>
    <p:sldId id="293" r:id="rId25"/>
    <p:sldId id="333" r:id="rId26"/>
    <p:sldId id="385" r:id="rId27"/>
    <p:sldId id="463" r:id="rId28"/>
    <p:sldId id="285" r:id="rId29"/>
    <p:sldId id="617" r:id="rId30"/>
    <p:sldId id="632" r:id="rId31"/>
    <p:sldId id="447" r:id="rId32"/>
    <p:sldId id="448" r:id="rId33"/>
    <p:sldId id="633" r:id="rId34"/>
    <p:sldId id="488" r:id="rId35"/>
    <p:sldId id="489" r:id="rId36"/>
    <p:sldId id="490" r:id="rId37"/>
    <p:sldId id="491" r:id="rId38"/>
    <p:sldId id="492" r:id="rId39"/>
    <p:sldId id="493" r:id="rId40"/>
    <p:sldId id="494" r:id="rId41"/>
    <p:sldId id="634" r:id="rId42"/>
    <p:sldId id="461" r:id="rId43"/>
    <p:sldId id="500" r:id="rId44"/>
    <p:sldId id="466" r:id="rId45"/>
    <p:sldId id="501" r:id="rId46"/>
    <p:sldId id="465" r:id="rId47"/>
    <p:sldId id="520" r:id="rId48"/>
    <p:sldId id="521" r:id="rId49"/>
    <p:sldId id="522" r:id="rId50"/>
    <p:sldId id="468" r:id="rId51"/>
    <p:sldId id="502" r:id="rId52"/>
    <p:sldId id="473" r:id="rId53"/>
    <p:sldId id="499" r:id="rId54"/>
    <p:sldId id="474" r:id="rId55"/>
    <p:sldId id="475" r:id="rId56"/>
    <p:sldId id="504" r:id="rId57"/>
    <p:sldId id="477" r:id="rId58"/>
    <p:sldId id="479" r:id="rId59"/>
    <p:sldId id="478" r:id="rId60"/>
    <p:sldId id="289" r:id="rId61"/>
    <p:sldId id="469" r:id="rId62"/>
    <p:sldId id="304" r:id="rId63"/>
    <p:sldId id="327" r:id="rId64"/>
    <p:sldId id="517" r:id="rId65"/>
    <p:sldId id="625" r:id="rId66"/>
    <p:sldId id="626" r:id="rId67"/>
    <p:sldId id="627" r:id="rId68"/>
    <p:sldId id="430" r:id="rId69"/>
    <p:sldId id="438" r:id="rId70"/>
    <p:sldId id="418" r:id="rId71"/>
    <p:sldId id="288" r:id="rId72"/>
    <p:sldId id="514" r:id="rId73"/>
    <p:sldId id="342" r:id="rId74"/>
    <p:sldId id="613" r:id="rId75"/>
    <p:sldId id="615" r:id="rId76"/>
    <p:sldId id="614" r:id="rId77"/>
    <p:sldId id="439" r:id="rId78"/>
    <p:sldId id="530"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p:restoredTop sz="84386"/>
  </p:normalViewPr>
  <p:slideViewPr>
    <p:cSldViewPr snapToGrid="0" snapToObjects="1">
      <p:cViewPr varScale="1">
        <p:scale>
          <a:sx n="78" d="100"/>
          <a:sy n="78" d="100"/>
        </p:scale>
        <p:origin x="-120" y="-9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FD429-210F-404F-B8BC-F2A055A5A20E}" type="datetimeFigureOut">
              <a:rPr lang="en-US" smtClean="0"/>
              <a:t>4/10/20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A16B1-E19F-6F47-90A6-CA6DE52A7DA2}" type="slidenum">
              <a:rPr lang="en-US" smtClean="0"/>
              <a:t>‹#›</a:t>
            </a:fld>
            <a:endParaRPr lang="en-US"/>
          </a:p>
        </p:txBody>
      </p:sp>
    </p:spTree>
    <p:extLst>
      <p:ext uri="{BB962C8B-B14F-4D97-AF65-F5344CB8AC3E}">
        <p14:creationId xmlns:p14="http://schemas.microsoft.com/office/powerpoint/2010/main" val="136112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a brief discussion on what makes an argument. Informally, an argument usually contains reasons to persuade others on whether an action or an idea is right or wrong. </a:t>
            </a:r>
          </a:p>
        </p:txBody>
      </p:sp>
      <p:sp>
        <p:nvSpPr>
          <p:cNvPr id="4" name="Slide Number Placeholder 3"/>
          <p:cNvSpPr>
            <a:spLocks noGrp="1"/>
          </p:cNvSpPr>
          <p:nvPr>
            <p:ph type="sldNum" sz="quarter" idx="10"/>
          </p:nvPr>
        </p:nvSpPr>
        <p:spPr/>
        <p:txBody>
          <a:bodyPr/>
          <a:lstStyle/>
          <a:p>
            <a:fld id="{6ECBEA9E-10E5-174B-BA20-39CADFA38C15}" type="slidenum">
              <a:rPr lang="en-US" smtClean="0"/>
              <a:t>3</a:t>
            </a:fld>
            <a:endParaRPr lang="en-US"/>
          </a:p>
        </p:txBody>
      </p:sp>
    </p:spTree>
    <p:extLst>
      <p:ext uri="{BB962C8B-B14F-4D97-AF65-F5344CB8AC3E}">
        <p14:creationId xmlns:p14="http://schemas.microsoft.com/office/powerpoint/2010/main" val="120700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Arial" panose="020B0604020202020204" pitchFamily="34" charset="0"/>
              </a:rPr>
              <a:t>The first one tries to understand what are important components for an argument. And this is a relatively new research area in NLP, which is called argument mining. It studies the classification of major components in an argument, such as propositions and evidence. It also studies how the components are used together to make a coherent argument. </a:t>
            </a:r>
          </a:p>
          <a:p>
            <a:r>
              <a:rPr lang="en-US" dirty="0">
                <a:cs typeface="Arial" panose="020B0604020202020204" pitchFamily="34" charset="0"/>
              </a:rPr>
              <a:t>The second direction is called argument generation, where text generation models are built to automatically construct arguments as done by human. </a:t>
            </a:r>
            <a:r>
              <a:rPr lang="en-US" sz="1200" kern="1200" dirty="0">
                <a:solidFill>
                  <a:schemeClr val="tx1"/>
                </a:solidFill>
                <a:effectLst/>
                <a:latin typeface="+mn-lt"/>
                <a:ea typeface="+mn-ea"/>
                <a:cs typeface="+mn-cs"/>
              </a:rPr>
              <a:t>typically</a:t>
            </a:r>
          </a:p>
          <a:p>
            <a:r>
              <a:rPr lang="en-US" sz="1200" kern="1200" dirty="0">
                <a:solidFill>
                  <a:schemeClr val="tx1"/>
                </a:solidFill>
                <a:effectLst/>
                <a:latin typeface="+mn-lt"/>
                <a:ea typeface="+mn-ea"/>
                <a:cs typeface="+mn-cs"/>
              </a:rPr>
              <a:t>produce a collection of sentences from disparate sources, thus fall short of coherence and conciseness.</a:t>
            </a:r>
            <a:endParaRPr lang="en-US" dirty="0">
              <a:cs typeface="Arial" panose="020B0604020202020204" pitchFamily="34" charset="0"/>
            </a:endParaRPr>
          </a:p>
          <a:p>
            <a:pPr marL="0" indent="0">
              <a:buNone/>
            </a:pPr>
            <a:r>
              <a:rPr lang="en-US" dirty="0">
                <a:cs typeface="Arial" panose="020B0604020202020204" pitchFamily="34" charset="0"/>
              </a:rPr>
              <a:t>Recently, IBM project debater has shown that machines can have real-time debate with human on limited topics. The debate system consists of many components that cover different aspects of arguments. </a:t>
            </a:r>
          </a:p>
          <a:p>
            <a:pPr marL="0" indent="0">
              <a:buNone/>
            </a:pPr>
            <a:r>
              <a:rPr lang="en-US" dirty="0">
                <a:cs typeface="Arial" panose="020B0604020202020204" pitchFamily="34" charset="0"/>
              </a:rPr>
              <a:t>I’m going to focus on this direction.</a:t>
            </a:r>
          </a:p>
          <a:p>
            <a:pPr marL="0" indent="0">
              <a:buNone/>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CBEA9E-10E5-174B-BA20-39CADFA38C15}" type="slidenum">
              <a:rPr lang="en-US" smtClean="0"/>
              <a:t>13</a:t>
            </a:fld>
            <a:endParaRPr lang="en-US"/>
          </a:p>
        </p:txBody>
      </p:sp>
    </p:spTree>
    <p:extLst>
      <p:ext uri="{BB962C8B-B14F-4D97-AF65-F5344CB8AC3E}">
        <p14:creationId xmlns:p14="http://schemas.microsoft.com/office/powerpoint/2010/main" val="266991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14</a:t>
            </a:fld>
            <a:endParaRPr lang="en-US"/>
          </a:p>
        </p:txBody>
      </p:sp>
    </p:spTree>
    <p:extLst>
      <p:ext uri="{BB962C8B-B14F-4D97-AF65-F5344CB8AC3E}">
        <p14:creationId xmlns:p14="http://schemas.microsoft.com/office/powerpoint/2010/main" val="385287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tell, this is not an easy task. It requires the collection of relevant knowledge and the properly organizing the information. How is a machine supposed to know what information can be used to counterargue a statement? And importantly, where can we learn this behavior?</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15</a:t>
            </a:fld>
            <a:endParaRPr lang="en-US"/>
          </a:p>
        </p:txBody>
      </p:sp>
    </p:spTree>
    <p:extLst>
      <p:ext uri="{BB962C8B-B14F-4D97-AF65-F5344CB8AC3E}">
        <p14:creationId xmlns:p14="http://schemas.microsoft.com/office/powerpoint/2010/main" val="82907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16</a:t>
            </a:fld>
            <a:endParaRPr lang="en-US"/>
          </a:p>
        </p:txBody>
      </p:sp>
    </p:spTree>
    <p:extLst>
      <p:ext uri="{BB962C8B-B14F-4D97-AF65-F5344CB8AC3E}">
        <p14:creationId xmlns:p14="http://schemas.microsoft.com/office/powerpoint/2010/main" val="298920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17</a:t>
            </a:fld>
            <a:endParaRPr lang="en-US"/>
          </a:p>
        </p:txBody>
      </p:sp>
    </p:spTree>
    <p:extLst>
      <p:ext uri="{BB962C8B-B14F-4D97-AF65-F5344CB8AC3E}">
        <p14:creationId xmlns:p14="http://schemas.microsoft.com/office/powerpoint/2010/main" val="255257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18</a:t>
            </a:fld>
            <a:endParaRPr lang="en-US"/>
          </a:p>
        </p:txBody>
      </p:sp>
    </p:spTree>
    <p:extLst>
      <p:ext uri="{BB962C8B-B14F-4D97-AF65-F5344CB8AC3E}">
        <p14:creationId xmlns:p14="http://schemas.microsoft.com/office/powerpoint/2010/main" val="405252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arguments from Reddit subcommunity change my view. It’s a community that focuses on facilitating open discussions on a wide range of disputed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CMV is structured as discussion threads, where the original post starts with a viewpoint on a controversial topic, followed with detailed reasons, then other users reply with counter-arguments and try to persuade OP to change her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want to leverage this type of argument and counter-argument pairs to learn the generation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Concretely, the OP will become our input statement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high quality human arguments will be treated as learning target for generation.</a:t>
            </a: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19</a:t>
            </a:fld>
            <a:endParaRPr lang="en-US"/>
          </a:p>
        </p:txBody>
      </p:sp>
    </p:spTree>
    <p:extLst>
      <p:ext uri="{BB962C8B-B14F-4D97-AF65-F5344CB8AC3E}">
        <p14:creationId xmlns:p14="http://schemas.microsoft.com/office/powerpoint/2010/main" val="79010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22</a:t>
            </a:fld>
            <a:endParaRPr lang="en-US"/>
          </a:p>
        </p:txBody>
      </p:sp>
    </p:spTree>
    <p:extLst>
      <p:ext uri="{BB962C8B-B14F-4D97-AF65-F5344CB8AC3E}">
        <p14:creationId xmlns:p14="http://schemas.microsoft.com/office/powerpoint/2010/main" val="137613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23</a:t>
            </a:fld>
            <a:endParaRPr lang="en-US"/>
          </a:p>
        </p:txBody>
      </p:sp>
    </p:spTree>
    <p:extLst>
      <p:ext uri="{BB962C8B-B14F-4D97-AF65-F5344CB8AC3E}">
        <p14:creationId xmlns:p14="http://schemas.microsoft.com/office/powerpoint/2010/main" val="429210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24</a:t>
            </a:fld>
            <a:endParaRPr lang="en-US"/>
          </a:p>
        </p:txBody>
      </p:sp>
    </p:spTree>
    <p:extLst>
      <p:ext uri="{BB962C8B-B14F-4D97-AF65-F5344CB8AC3E}">
        <p14:creationId xmlns:p14="http://schemas.microsoft.com/office/powerpoint/2010/main" val="35353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a brief discussion on what makes an argument. Informally, an argument usually contains reasons to persuade others on whether an action or an idea is right or wrong. </a:t>
            </a:r>
          </a:p>
        </p:txBody>
      </p:sp>
      <p:sp>
        <p:nvSpPr>
          <p:cNvPr id="4" name="Slide Number Placeholder 3"/>
          <p:cNvSpPr>
            <a:spLocks noGrp="1"/>
          </p:cNvSpPr>
          <p:nvPr>
            <p:ph type="sldNum" sz="quarter" idx="10"/>
          </p:nvPr>
        </p:nvSpPr>
        <p:spPr/>
        <p:txBody>
          <a:bodyPr/>
          <a:lstStyle/>
          <a:p>
            <a:fld id="{6ECBEA9E-10E5-174B-BA20-39CADFA38C15}" type="slidenum">
              <a:rPr lang="en-US" smtClean="0"/>
              <a:t>4</a:t>
            </a:fld>
            <a:endParaRPr lang="en-US"/>
          </a:p>
        </p:txBody>
      </p:sp>
    </p:spTree>
    <p:extLst>
      <p:ext uri="{BB962C8B-B14F-4D97-AF65-F5344CB8AC3E}">
        <p14:creationId xmlns:p14="http://schemas.microsoft.com/office/powerpoint/2010/main" val="365960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this we collect a variety of online resources, which totals 12 million documents.</a:t>
            </a:r>
          </a:p>
        </p:txBody>
      </p:sp>
      <p:sp>
        <p:nvSpPr>
          <p:cNvPr id="4" name="Slide Number Placeholder 3"/>
          <p:cNvSpPr>
            <a:spLocks noGrp="1"/>
          </p:cNvSpPr>
          <p:nvPr>
            <p:ph type="sldNum" sz="quarter" idx="10"/>
          </p:nvPr>
        </p:nvSpPr>
        <p:spPr/>
        <p:txBody>
          <a:bodyPr/>
          <a:lstStyle/>
          <a:p>
            <a:fld id="{C01ECC10-5D40-6841-ACCA-F95FB7A80F07}" type="slidenum">
              <a:rPr lang="en-US" smtClean="0"/>
              <a:t>25</a:t>
            </a:fld>
            <a:endParaRPr lang="en-US"/>
          </a:p>
        </p:txBody>
      </p:sp>
    </p:spTree>
    <p:extLst>
      <p:ext uri="{BB962C8B-B14F-4D97-AF65-F5344CB8AC3E}">
        <p14:creationId xmlns:p14="http://schemas.microsoft.com/office/powerpoint/2010/main" val="1945841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 a generally fact based corpus from Wikipedia</a:t>
            </a:r>
          </a:p>
        </p:txBody>
      </p:sp>
      <p:sp>
        <p:nvSpPr>
          <p:cNvPr id="4" name="Slide Number Placeholder 3"/>
          <p:cNvSpPr>
            <a:spLocks noGrp="1"/>
          </p:cNvSpPr>
          <p:nvPr>
            <p:ph type="sldNum" sz="quarter" idx="10"/>
          </p:nvPr>
        </p:nvSpPr>
        <p:spPr/>
        <p:txBody>
          <a:bodyPr/>
          <a:lstStyle/>
          <a:p>
            <a:fld id="{C01ECC10-5D40-6841-ACCA-F95FB7A80F07}" type="slidenum">
              <a:rPr lang="en-US" smtClean="0"/>
              <a:t>26</a:t>
            </a:fld>
            <a:endParaRPr lang="en-US"/>
          </a:p>
        </p:txBody>
      </p:sp>
    </p:spTree>
    <p:extLst>
      <p:ext uri="{BB962C8B-B14F-4D97-AF65-F5344CB8AC3E}">
        <p14:creationId xmlns:p14="http://schemas.microsoft.com/office/powerpoint/2010/main" val="254433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four news </a:t>
            </a:r>
            <a:r>
              <a:rPr lang="en-US"/>
              <a:t>portals which are more subjective, sorted </a:t>
            </a:r>
            <a:r>
              <a:rPr lang="en-US" dirty="0"/>
              <a:t>from left to right based on their political leanings</a:t>
            </a:r>
          </a:p>
        </p:txBody>
      </p:sp>
      <p:sp>
        <p:nvSpPr>
          <p:cNvPr id="4" name="Slide Number Placeholder 3"/>
          <p:cNvSpPr>
            <a:spLocks noGrp="1"/>
          </p:cNvSpPr>
          <p:nvPr>
            <p:ph type="sldNum" sz="quarter" idx="10"/>
          </p:nvPr>
        </p:nvSpPr>
        <p:spPr/>
        <p:txBody>
          <a:bodyPr/>
          <a:lstStyle/>
          <a:p>
            <a:fld id="{C01ECC10-5D40-6841-ACCA-F95FB7A80F07}" type="slidenum">
              <a:rPr lang="en-US" smtClean="0"/>
              <a:t>27</a:t>
            </a:fld>
            <a:endParaRPr lang="en-US"/>
          </a:p>
        </p:txBody>
      </p:sp>
    </p:spTree>
    <p:extLst>
      <p:ext uri="{BB962C8B-B14F-4D97-AF65-F5344CB8AC3E}">
        <p14:creationId xmlns:p14="http://schemas.microsoft.com/office/powerpoint/2010/main" val="355774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retrieval, we first break down the documents into passages of 3 sentences with a sliding window of 2 sentences</a:t>
            </a:r>
          </a:p>
        </p:txBody>
      </p:sp>
      <p:sp>
        <p:nvSpPr>
          <p:cNvPr id="4" name="Slide Number Placeholder 3"/>
          <p:cNvSpPr>
            <a:spLocks noGrp="1"/>
          </p:cNvSpPr>
          <p:nvPr>
            <p:ph type="sldNum" sz="quarter" idx="10"/>
          </p:nvPr>
        </p:nvSpPr>
        <p:spPr/>
        <p:txBody>
          <a:bodyPr/>
          <a:lstStyle/>
          <a:p>
            <a:fld id="{C01ECC10-5D40-6841-ACCA-F95FB7A80F07}" type="slidenum">
              <a:rPr lang="en-US" smtClean="0"/>
              <a:t>28</a:t>
            </a:fld>
            <a:endParaRPr lang="en-US"/>
          </a:p>
        </p:txBody>
      </p:sp>
    </p:spTree>
    <p:extLst>
      <p:ext uri="{BB962C8B-B14F-4D97-AF65-F5344CB8AC3E}">
        <p14:creationId xmlns:p14="http://schemas.microsoft.com/office/powerpoint/2010/main" val="56354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retrieval, we first breakdown the documents into passages of 3 sentences with a sliding window of 2 sentences</a:t>
            </a:r>
          </a:p>
        </p:txBody>
      </p:sp>
      <p:sp>
        <p:nvSpPr>
          <p:cNvPr id="4" name="Slide Number Placeholder 3"/>
          <p:cNvSpPr>
            <a:spLocks noGrp="1"/>
          </p:cNvSpPr>
          <p:nvPr>
            <p:ph type="sldNum" sz="quarter" idx="10"/>
          </p:nvPr>
        </p:nvSpPr>
        <p:spPr/>
        <p:txBody>
          <a:bodyPr/>
          <a:lstStyle/>
          <a:p>
            <a:fld id="{C01ECC10-5D40-6841-ACCA-F95FB7A80F07}" type="slidenum">
              <a:rPr lang="en-US" smtClean="0"/>
              <a:t>29</a:t>
            </a:fld>
            <a:endParaRPr lang="en-US"/>
          </a:p>
        </p:txBody>
      </p:sp>
    </p:spTree>
    <p:extLst>
      <p:ext uri="{BB962C8B-B14F-4D97-AF65-F5344CB8AC3E}">
        <p14:creationId xmlns:p14="http://schemas.microsoft.com/office/powerpoint/2010/main" val="1119811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retrieval, we first breakdown the documents into passages of 3 sentences with a sliding window of 2 sentences</a:t>
            </a:r>
          </a:p>
        </p:txBody>
      </p:sp>
      <p:sp>
        <p:nvSpPr>
          <p:cNvPr id="4" name="Slide Number Placeholder 3"/>
          <p:cNvSpPr>
            <a:spLocks noGrp="1"/>
          </p:cNvSpPr>
          <p:nvPr>
            <p:ph type="sldNum" sz="quarter" idx="10"/>
          </p:nvPr>
        </p:nvSpPr>
        <p:spPr/>
        <p:txBody>
          <a:bodyPr/>
          <a:lstStyle/>
          <a:p>
            <a:fld id="{C01ECC10-5D40-6841-ACCA-F95FB7A80F07}" type="slidenum">
              <a:rPr lang="en-US" smtClean="0"/>
              <a:t>30</a:t>
            </a:fld>
            <a:endParaRPr lang="en-US"/>
          </a:p>
        </p:txBody>
      </p:sp>
    </p:spTree>
    <p:extLst>
      <p:ext uri="{BB962C8B-B14F-4D97-AF65-F5344CB8AC3E}">
        <p14:creationId xmlns:p14="http://schemas.microsoft.com/office/powerpoint/2010/main" val="137725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31</a:t>
            </a:fld>
            <a:endParaRPr lang="en-US"/>
          </a:p>
        </p:txBody>
      </p:sp>
    </p:spTree>
    <p:extLst>
      <p:ext uri="{BB962C8B-B14F-4D97-AF65-F5344CB8AC3E}">
        <p14:creationId xmlns:p14="http://schemas.microsoft.com/office/powerpoint/2010/main" val="88685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32</a:t>
            </a:fld>
            <a:endParaRPr lang="en-US"/>
          </a:p>
        </p:txBody>
      </p:sp>
    </p:spTree>
    <p:extLst>
      <p:ext uri="{BB962C8B-B14F-4D97-AF65-F5344CB8AC3E}">
        <p14:creationId xmlns:p14="http://schemas.microsoft.com/office/powerpoint/2010/main" val="950870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33</a:t>
            </a:fld>
            <a:endParaRPr lang="en-US"/>
          </a:p>
        </p:txBody>
      </p:sp>
    </p:spTree>
    <p:extLst>
      <p:ext uri="{BB962C8B-B14F-4D97-AF65-F5344CB8AC3E}">
        <p14:creationId xmlns:p14="http://schemas.microsoft.com/office/powerpoint/2010/main" val="104172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text planner that selects talking points to cover for each sentence to be generated</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35</a:t>
            </a:fld>
            <a:endParaRPr lang="en-US"/>
          </a:p>
        </p:txBody>
      </p:sp>
    </p:spTree>
    <p:extLst>
      <p:ext uri="{BB962C8B-B14F-4D97-AF65-F5344CB8AC3E}">
        <p14:creationId xmlns:p14="http://schemas.microsoft.com/office/powerpoint/2010/main" val="102130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Arguments are closely related with opinions. The key difference is that an opinion can be one’s own personal feelings, which means it does not have to be supportable. An argument is an assertion or a claim that is supported with concrete, real-world evidence.</a:t>
            </a:r>
          </a:p>
        </p:txBody>
      </p:sp>
      <p:sp>
        <p:nvSpPr>
          <p:cNvPr id="4" name="Slide Number Placeholder 3"/>
          <p:cNvSpPr>
            <a:spLocks noGrp="1"/>
          </p:cNvSpPr>
          <p:nvPr>
            <p:ph type="sldNum" sz="quarter" idx="10"/>
          </p:nvPr>
        </p:nvSpPr>
        <p:spPr/>
        <p:txBody>
          <a:bodyPr/>
          <a:lstStyle/>
          <a:p>
            <a:fld id="{6ECBEA9E-10E5-174B-BA20-39CADFA38C15}" type="slidenum">
              <a:rPr lang="en-US" smtClean="0"/>
              <a:t>5</a:t>
            </a:fld>
            <a:endParaRPr lang="en-US"/>
          </a:p>
        </p:txBody>
      </p:sp>
    </p:spTree>
    <p:extLst>
      <p:ext uri="{BB962C8B-B14F-4D97-AF65-F5344CB8AC3E}">
        <p14:creationId xmlns:p14="http://schemas.microsoft.com/office/powerpoint/2010/main" val="3201856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Realization component that produces a fluent argument sentence by sentence to reflect decisions made by the text planner</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36</a:t>
            </a:fld>
            <a:endParaRPr lang="en-US"/>
          </a:p>
        </p:txBody>
      </p:sp>
    </p:spTree>
    <p:extLst>
      <p:ext uri="{BB962C8B-B14F-4D97-AF65-F5344CB8AC3E}">
        <p14:creationId xmlns:p14="http://schemas.microsoft.com/office/powerpoint/2010/main" val="1270618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42</a:t>
            </a:fld>
            <a:endParaRPr lang="en-US"/>
          </a:p>
        </p:txBody>
      </p:sp>
    </p:spTree>
    <p:extLst>
      <p:ext uri="{BB962C8B-B14F-4D97-AF65-F5344CB8AC3E}">
        <p14:creationId xmlns:p14="http://schemas.microsoft.com/office/powerpoint/2010/main" val="2559249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46</a:t>
            </a:fld>
            <a:endParaRPr lang="en-US"/>
          </a:p>
        </p:txBody>
      </p:sp>
    </p:spTree>
    <p:extLst>
      <p:ext uri="{BB962C8B-B14F-4D97-AF65-F5344CB8AC3E}">
        <p14:creationId xmlns:p14="http://schemas.microsoft.com/office/powerpoint/2010/main" val="3653142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47</a:t>
            </a:fld>
            <a:endParaRPr lang="en-US"/>
          </a:p>
        </p:txBody>
      </p:sp>
    </p:spTree>
    <p:extLst>
      <p:ext uri="{BB962C8B-B14F-4D97-AF65-F5344CB8AC3E}">
        <p14:creationId xmlns:p14="http://schemas.microsoft.com/office/powerpoint/2010/main" val="4241230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48</a:t>
            </a:fld>
            <a:endParaRPr lang="en-US"/>
          </a:p>
        </p:txBody>
      </p:sp>
    </p:spTree>
    <p:extLst>
      <p:ext uri="{BB962C8B-B14F-4D97-AF65-F5344CB8AC3E}">
        <p14:creationId xmlns:p14="http://schemas.microsoft.com/office/powerpoint/2010/main" val="405768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49</a:t>
            </a:fld>
            <a:endParaRPr lang="en-US"/>
          </a:p>
        </p:txBody>
      </p:sp>
    </p:spTree>
    <p:extLst>
      <p:ext uri="{BB962C8B-B14F-4D97-AF65-F5344CB8AC3E}">
        <p14:creationId xmlns:p14="http://schemas.microsoft.com/office/powerpoint/2010/main" val="2045556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ECC10-5D40-6841-ACCA-F95FB7A80F07}" type="slidenum">
              <a:rPr lang="en-US" smtClean="0"/>
              <a:t>62</a:t>
            </a:fld>
            <a:endParaRPr lang="en-US"/>
          </a:p>
        </p:txBody>
      </p:sp>
    </p:spTree>
    <p:extLst>
      <p:ext uri="{BB962C8B-B14F-4D97-AF65-F5344CB8AC3E}">
        <p14:creationId xmlns:p14="http://schemas.microsoft.com/office/powerpoint/2010/main" val="375039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64</a:t>
            </a:fld>
            <a:endParaRPr lang="en-US"/>
          </a:p>
        </p:txBody>
      </p:sp>
    </p:spTree>
    <p:extLst>
      <p:ext uri="{BB962C8B-B14F-4D97-AF65-F5344CB8AC3E}">
        <p14:creationId xmlns:p14="http://schemas.microsoft.com/office/powerpoint/2010/main" val="218405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65</a:t>
            </a:fld>
            <a:endParaRPr lang="en-US"/>
          </a:p>
        </p:txBody>
      </p:sp>
    </p:spTree>
    <p:extLst>
      <p:ext uri="{BB962C8B-B14F-4D97-AF65-F5344CB8AC3E}">
        <p14:creationId xmlns:p14="http://schemas.microsoft.com/office/powerpoint/2010/main" val="3956500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66</a:t>
            </a:fld>
            <a:endParaRPr lang="en-US"/>
          </a:p>
        </p:txBody>
      </p:sp>
    </p:spTree>
    <p:extLst>
      <p:ext uri="{BB962C8B-B14F-4D97-AF65-F5344CB8AC3E}">
        <p14:creationId xmlns:p14="http://schemas.microsoft.com/office/powerpoint/2010/main" val="264424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Argument understanding, assessment, and construction are crucial elements for decision-making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think about it, even for making a very simple decision such as which movie to watch, the reasons can be multidimensional, for instance, we’ll want to know the genre, the cast, the plot, the rating.</a:t>
            </a:r>
          </a:p>
          <a:p>
            <a:endParaRPr lang="en-US" dirty="0"/>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6</a:t>
            </a:fld>
            <a:endParaRPr lang="en-US"/>
          </a:p>
        </p:txBody>
      </p:sp>
    </p:spTree>
    <p:extLst>
      <p:ext uri="{BB962C8B-B14F-4D97-AF65-F5344CB8AC3E}">
        <p14:creationId xmlns:p14="http://schemas.microsoft.com/office/powerpoint/2010/main" val="1701257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67</a:t>
            </a:fld>
            <a:endParaRPr lang="en-US"/>
          </a:p>
        </p:txBody>
      </p:sp>
    </p:spTree>
    <p:extLst>
      <p:ext uri="{BB962C8B-B14F-4D97-AF65-F5344CB8AC3E}">
        <p14:creationId xmlns:p14="http://schemas.microsoft.com/office/powerpoint/2010/main" val="2745899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3A9F-B070-0942-8617-EC63E1928F9F}" type="slidenum">
              <a:rPr lang="en-US" smtClean="0"/>
              <a:t>72</a:t>
            </a:fld>
            <a:endParaRPr lang="en-US"/>
          </a:p>
        </p:txBody>
      </p:sp>
    </p:spTree>
    <p:extLst>
      <p:ext uri="{BB962C8B-B14F-4D97-AF65-F5344CB8AC3E}">
        <p14:creationId xmlns:p14="http://schemas.microsoft.com/office/powerpoint/2010/main" val="355101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x axis label only show once</a:t>
            </a:r>
          </a:p>
        </p:txBody>
      </p:sp>
      <p:sp>
        <p:nvSpPr>
          <p:cNvPr id="4" name="Slide Number Placeholder 3"/>
          <p:cNvSpPr>
            <a:spLocks noGrp="1"/>
          </p:cNvSpPr>
          <p:nvPr>
            <p:ph type="sldNum" sz="quarter" idx="10"/>
          </p:nvPr>
        </p:nvSpPr>
        <p:spPr/>
        <p:txBody>
          <a:bodyPr/>
          <a:lstStyle/>
          <a:p>
            <a:fld id="{BC203A9F-B070-0942-8617-EC63E1928F9F}" type="slidenum">
              <a:rPr lang="en-US" smtClean="0"/>
              <a:t>73</a:t>
            </a:fld>
            <a:endParaRPr lang="en-US"/>
          </a:p>
        </p:txBody>
      </p:sp>
    </p:spTree>
    <p:extLst>
      <p:ext uri="{BB962C8B-B14F-4D97-AF65-F5344CB8AC3E}">
        <p14:creationId xmlns:p14="http://schemas.microsoft.com/office/powerpoint/2010/main" val="307555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Discourse</a:t>
            </a:r>
          </a:p>
          <a:p>
            <a:pPr lvl="1"/>
            <a:r>
              <a:rPr lang="en-US" dirty="0"/>
              <a:t>Knowledge</a:t>
            </a:r>
          </a:p>
          <a:p>
            <a:pPr lvl="1"/>
            <a:r>
              <a:rPr lang="en-US" dirty="0"/>
              <a:t>Controllability</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74</a:t>
            </a:fld>
            <a:endParaRPr lang="en-US"/>
          </a:p>
        </p:txBody>
      </p:sp>
    </p:spTree>
    <p:extLst>
      <p:ext uri="{BB962C8B-B14F-4D97-AF65-F5344CB8AC3E}">
        <p14:creationId xmlns:p14="http://schemas.microsoft.com/office/powerpoint/2010/main" val="226301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Arguments are prevalent, we can find them in online product reviews, patent documents, they help us understand court decisions, we hear arguments in political campaigns to decide which presidential candidate to vote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time, they help us form our opinions on complex and controversial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BEA9E-10E5-174B-BA20-39CADFA38C15}" type="slidenum">
              <a:rPr lang="en-US" smtClean="0"/>
              <a:t>7</a:t>
            </a:fld>
            <a:endParaRPr lang="en-US"/>
          </a:p>
        </p:txBody>
      </p:sp>
    </p:spTree>
    <p:extLst>
      <p:ext uri="{BB962C8B-B14F-4D97-AF65-F5344CB8AC3E}">
        <p14:creationId xmlns:p14="http://schemas.microsoft.com/office/powerpoint/2010/main" val="196282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Arguments usually don’t exist by themselves, but rather interact with other arguments. The process where arguments are constructed, exchanged and evaluated along with other arguments is called argumentation. </a:t>
            </a:r>
            <a:endParaRPr lang="en-US" dirty="0">
              <a:cs typeface="Arial" panose="020B0604020202020204" pitchFamily="34" charset="0"/>
            </a:endParaRPr>
          </a:p>
          <a:p>
            <a:r>
              <a:rPr lang="en-US" dirty="0">
                <a:cs typeface="Arial" panose="020B0604020202020204" pitchFamily="34" charset="0"/>
              </a:rPr>
              <a:t>If we want to make the machines to be more intelligent, I believe it would be necessary to teach them to synthesize information and evidence from massive amount of data, based on which also perform reasoning and argumentation.</a:t>
            </a:r>
          </a:p>
          <a:p>
            <a:endParaRPr lang="en-US" dirty="0"/>
          </a:p>
        </p:txBody>
      </p:sp>
      <p:sp>
        <p:nvSpPr>
          <p:cNvPr id="4" name="Slide Number Placeholder 3"/>
          <p:cNvSpPr>
            <a:spLocks noGrp="1"/>
          </p:cNvSpPr>
          <p:nvPr>
            <p:ph type="sldNum" sz="quarter" idx="5"/>
          </p:nvPr>
        </p:nvSpPr>
        <p:spPr/>
        <p:txBody>
          <a:bodyPr/>
          <a:lstStyle/>
          <a:p>
            <a:fld id="{AF1A16B1-E19F-6F47-90A6-CA6DE52A7DA2}" type="slidenum">
              <a:rPr lang="en-US" smtClean="0"/>
              <a:t>8</a:t>
            </a:fld>
            <a:endParaRPr lang="en-US"/>
          </a:p>
        </p:txBody>
      </p:sp>
    </p:spTree>
    <p:extLst>
      <p:ext uri="{BB962C8B-B14F-4D97-AF65-F5344CB8AC3E}">
        <p14:creationId xmlns:p14="http://schemas.microsoft.com/office/powerpoint/2010/main" val="323585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argumentation research has many applications, such as building refined search engine, detecting misinformation with unsupported claims, debate coaching, and improve critical thinking in general.</a:t>
            </a:r>
          </a:p>
        </p:txBody>
      </p:sp>
      <p:sp>
        <p:nvSpPr>
          <p:cNvPr id="4" name="Slide Number Placeholder 3"/>
          <p:cNvSpPr>
            <a:spLocks noGrp="1"/>
          </p:cNvSpPr>
          <p:nvPr>
            <p:ph type="sldNum" sz="quarter" idx="10"/>
          </p:nvPr>
        </p:nvSpPr>
        <p:spPr/>
        <p:txBody>
          <a:bodyPr/>
          <a:lstStyle/>
          <a:p>
            <a:fld id="{6ECBEA9E-10E5-174B-BA20-39CADFA38C15}" type="slidenum">
              <a:rPr lang="en-US" smtClean="0"/>
              <a:t>9</a:t>
            </a:fld>
            <a:endParaRPr lang="en-US"/>
          </a:p>
        </p:txBody>
      </p:sp>
    </p:spTree>
    <p:extLst>
      <p:ext uri="{BB962C8B-B14F-4D97-AF65-F5344CB8AC3E}">
        <p14:creationId xmlns:p14="http://schemas.microsoft.com/office/powerpoint/2010/main" val="357171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project our group is working on, our goal is to teach machines to reason and argue like a human.</a:t>
            </a:r>
          </a:p>
        </p:txBody>
      </p:sp>
      <p:sp>
        <p:nvSpPr>
          <p:cNvPr id="4" name="Slide Number Placeholder 3"/>
          <p:cNvSpPr>
            <a:spLocks noGrp="1"/>
          </p:cNvSpPr>
          <p:nvPr>
            <p:ph type="sldNum" sz="quarter" idx="10"/>
          </p:nvPr>
        </p:nvSpPr>
        <p:spPr/>
        <p:txBody>
          <a:bodyPr/>
          <a:lstStyle/>
          <a:p>
            <a:fld id="{6ECBEA9E-10E5-174B-BA20-39CADFA38C15}" type="slidenum">
              <a:rPr lang="en-US" smtClean="0"/>
              <a:t>10</a:t>
            </a:fld>
            <a:endParaRPr lang="en-US"/>
          </a:p>
        </p:txBody>
      </p:sp>
    </p:spTree>
    <p:extLst>
      <p:ext uri="{BB962C8B-B14F-4D97-AF65-F5344CB8AC3E}">
        <p14:creationId xmlns:p14="http://schemas.microsoft.com/office/powerpoint/2010/main" val="410608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Arial" panose="020B0604020202020204" pitchFamily="34" charset="0"/>
              </a:rPr>
              <a:t>The first one tries to understand what are important components for an argument. And this is a relatively new research area in NLP, which is called argument mining. It studies the classification of major components in an argument, such as propositions and evidence. It also studies how the components are used together to make a coherent argument. </a:t>
            </a:r>
          </a:p>
          <a:p>
            <a:r>
              <a:rPr lang="en-US" dirty="0">
                <a:cs typeface="Arial" panose="020B0604020202020204" pitchFamily="34" charset="0"/>
              </a:rPr>
              <a:t>The second direction is called argument generation, where text generation models are built to automatically construct arguments as done by human. </a:t>
            </a:r>
            <a:r>
              <a:rPr lang="en-US" sz="1200" kern="1200" dirty="0">
                <a:solidFill>
                  <a:schemeClr val="tx1"/>
                </a:solidFill>
                <a:effectLst/>
                <a:latin typeface="+mn-lt"/>
                <a:ea typeface="+mn-ea"/>
                <a:cs typeface="+mn-cs"/>
              </a:rPr>
              <a:t>typically</a:t>
            </a:r>
          </a:p>
          <a:p>
            <a:r>
              <a:rPr lang="en-US" sz="1200" kern="1200" dirty="0">
                <a:solidFill>
                  <a:schemeClr val="tx1"/>
                </a:solidFill>
                <a:effectLst/>
                <a:latin typeface="+mn-lt"/>
                <a:ea typeface="+mn-ea"/>
                <a:cs typeface="+mn-cs"/>
              </a:rPr>
              <a:t>produce a collection of sentences from disparate sources, thus fall short of coherence and conciseness.</a:t>
            </a:r>
            <a:endParaRPr lang="en-US" dirty="0">
              <a:cs typeface="Arial" panose="020B0604020202020204" pitchFamily="34" charset="0"/>
            </a:endParaRPr>
          </a:p>
          <a:p>
            <a:pPr marL="0" indent="0">
              <a:buNone/>
            </a:pPr>
            <a:r>
              <a:rPr lang="en-US" dirty="0">
                <a:cs typeface="Arial" panose="020B0604020202020204" pitchFamily="34" charset="0"/>
              </a:rPr>
              <a:t>Recently, IBM project debater has shown that machines can have real-time debate with human on limited topics. The debate system consists of many components that cover different aspects of arguments. </a:t>
            </a:r>
          </a:p>
          <a:p>
            <a:pPr marL="0" indent="0">
              <a:buNone/>
            </a:pPr>
            <a:r>
              <a:rPr lang="en-US" dirty="0">
                <a:cs typeface="Arial" panose="020B0604020202020204" pitchFamily="34" charset="0"/>
              </a:rPr>
              <a:t>I’m going to focus on this direction.</a:t>
            </a:r>
          </a:p>
          <a:p>
            <a:pPr marL="0" indent="0">
              <a:buNone/>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CBEA9E-10E5-174B-BA20-39CADFA38C15}" type="slidenum">
              <a:rPr lang="en-US" smtClean="0"/>
              <a:t>12</a:t>
            </a:fld>
            <a:endParaRPr lang="en-US"/>
          </a:p>
        </p:txBody>
      </p:sp>
    </p:spTree>
    <p:extLst>
      <p:ext uri="{BB962C8B-B14F-4D97-AF65-F5344CB8AC3E}">
        <p14:creationId xmlns:p14="http://schemas.microsoft.com/office/powerpoint/2010/main" val="266991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F84B48-5BDD-9F44-9606-9310F666E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8CB0F2-04D7-084E-9170-366744C73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F19EB3C-FD17-1D4F-B397-7A6793A3F350}"/>
              </a:ext>
            </a:extLst>
          </p:cNvPr>
          <p:cNvSpPr>
            <a:spLocks noGrp="1"/>
          </p:cNvSpPr>
          <p:nvPr>
            <p:ph type="dt" sz="half" idx="10"/>
          </p:nvPr>
        </p:nvSpPr>
        <p:spPr/>
        <p:txBody>
          <a:bodyPr/>
          <a:lstStyle/>
          <a:p>
            <a:fld id="{12781EA6-77EE-A74F-8AB7-A2479FB58477}" type="datetime1">
              <a:rPr lang="en-US" smtClean="0"/>
              <a:t>4/10/20</a:t>
            </a:fld>
            <a:endParaRPr lang="en-US"/>
          </a:p>
        </p:txBody>
      </p:sp>
      <p:sp>
        <p:nvSpPr>
          <p:cNvPr id="5" name="Footer Placeholder 4">
            <a:extLst>
              <a:ext uri="{FF2B5EF4-FFF2-40B4-BE49-F238E27FC236}">
                <a16:creationId xmlns="" xmlns:a16="http://schemas.microsoft.com/office/drawing/2014/main" id="{D48FA2F5-79C3-5D4D-BF24-E71452807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23A71-1F29-9D4E-AD02-237018CA29D5}"/>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290768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7F038C-BFA5-1445-A462-FA72B5DEF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DE27FA-21A4-0F4E-84CE-61D72F2AF9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A58C70-ADC4-CF4E-ACFD-7B5D711E71D4}"/>
              </a:ext>
            </a:extLst>
          </p:cNvPr>
          <p:cNvSpPr>
            <a:spLocks noGrp="1"/>
          </p:cNvSpPr>
          <p:nvPr>
            <p:ph type="dt" sz="half" idx="10"/>
          </p:nvPr>
        </p:nvSpPr>
        <p:spPr/>
        <p:txBody>
          <a:bodyPr/>
          <a:lstStyle/>
          <a:p>
            <a:fld id="{A172A7EF-D69B-D346-8D89-E836AAF25419}" type="datetime1">
              <a:rPr lang="en-US" smtClean="0"/>
              <a:t>4/10/20</a:t>
            </a:fld>
            <a:endParaRPr lang="en-US"/>
          </a:p>
        </p:txBody>
      </p:sp>
      <p:sp>
        <p:nvSpPr>
          <p:cNvPr id="5" name="Footer Placeholder 4">
            <a:extLst>
              <a:ext uri="{FF2B5EF4-FFF2-40B4-BE49-F238E27FC236}">
                <a16:creationId xmlns="" xmlns:a16="http://schemas.microsoft.com/office/drawing/2014/main" id="{E9223C15-7F89-2E47-B0E5-779C2F3BF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687686-5613-264A-8FAA-82801DC8ADA7}"/>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162819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2947C3-A90C-2F40-8966-035916B02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DB982FE-40C4-B043-8FE7-69F5F433A4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10D1A1-9DA9-C143-A198-38EB6120890C}"/>
              </a:ext>
            </a:extLst>
          </p:cNvPr>
          <p:cNvSpPr>
            <a:spLocks noGrp="1"/>
          </p:cNvSpPr>
          <p:nvPr>
            <p:ph type="dt" sz="half" idx="10"/>
          </p:nvPr>
        </p:nvSpPr>
        <p:spPr/>
        <p:txBody>
          <a:bodyPr/>
          <a:lstStyle/>
          <a:p>
            <a:fld id="{E0226EF5-5DEB-A047-AD4B-674717ECD04B}" type="datetime1">
              <a:rPr lang="en-US" smtClean="0"/>
              <a:t>4/10/20</a:t>
            </a:fld>
            <a:endParaRPr lang="en-US"/>
          </a:p>
        </p:txBody>
      </p:sp>
      <p:sp>
        <p:nvSpPr>
          <p:cNvPr id="5" name="Footer Placeholder 4">
            <a:extLst>
              <a:ext uri="{FF2B5EF4-FFF2-40B4-BE49-F238E27FC236}">
                <a16:creationId xmlns="" xmlns:a16="http://schemas.microsoft.com/office/drawing/2014/main" id="{02ACCB07-6846-6E48-AF67-9212058F3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98577AE-2CF2-4C49-8609-242DFCC04838}"/>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38911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 bar, full image and slide #">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 xmlns:a16="http://schemas.microsoft.com/office/drawing/2014/main" id="{B77A7977-7A05-3B4C-AA4B-82C29482F0BB}"/>
              </a:ext>
            </a:extLst>
          </p:cNvPr>
          <p:cNvSpPr>
            <a:spLocks noGrp="1"/>
          </p:cNvSpPr>
          <p:nvPr>
            <p:ph type="sldNum" sz="quarter" idx="12"/>
          </p:nvPr>
        </p:nvSpPr>
        <p:spPr>
          <a:xfrm>
            <a:off x="9187399" y="6422456"/>
            <a:ext cx="2844800" cy="365125"/>
          </a:xfrm>
        </p:spPr>
        <p:txBody>
          <a:bodyPr/>
          <a:lstStyle>
            <a:lvl1pPr marL="0" indent="0">
              <a:buFont typeface="Arial" panose="020B0604020202020204" pitchFamily="34" charset="0"/>
              <a:buNone/>
              <a:defRPr sz="1200" b="1">
                <a:solidFill>
                  <a:schemeClr val="accent1"/>
                </a:solidFill>
                <a:latin typeface="Segoe" panose="020B0502040504020203" pitchFamily="34" charset="0"/>
              </a:defRPr>
            </a:lvl1pPr>
          </a:lstStyle>
          <a:p>
            <a:fld id="{29B38565-61F5-344D-85D7-BB1C68405AF0}" type="slidenum">
              <a:rPr lang="en-US" smtClean="0"/>
              <a:pPr/>
              <a:t>‹#›</a:t>
            </a:fld>
            <a:endParaRPr lang="en-US" dirty="0"/>
          </a:p>
        </p:txBody>
      </p:sp>
      <p:pic>
        <p:nvPicPr>
          <p:cNvPr id="11" name="Picture 10">
            <a:extLst>
              <a:ext uri="{FF2B5EF4-FFF2-40B4-BE49-F238E27FC236}">
                <a16:creationId xmlns="" xmlns:a16="http://schemas.microsoft.com/office/drawing/2014/main" id="{1130BB5C-F294-894E-8859-4F6282AFF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5000"/>
          </a:xfrm>
          <a:prstGeom prst="rect">
            <a:avLst/>
          </a:prstGeom>
        </p:spPr>
      </p:pic>
      <p:sp>
        <p:nvSpPr>
          <p:cNvPr id="12" name="TextBox 11">
            <a:extLst>
              <a:ext uri="{FF2B5EF4-FFF2-40B4-BE49-F238E27FC236}">
                <a16:creationId xmlns="" xmlns:a16="http://schemas.microsoft.com/office/drawing/2014/main" id="{E9155AF8-3A84-C343-A724-034B0F8875C1}"/>
              </a:ext>
            </a:extLst>
          </p:cNvPr>
          <p:cNvSpPr txBox="1"/>
          <p:nvPr userDrawn="1"/>
        </p:nvSpPr>
        <p:spPr>
          <a:xfrm>
            <a:off x="4834468" y="232584"/>
            <a:ext cx="1891553" cy="658533"/>
          </a:xfrm>
          <a:prstGeom prst="rect">
            <a:avLst/>
          </a:prstGeom>
          <a:noFill/>
        </p:spPr>
        <p:txBody>
          <a:bodyPr wrap="square" lIns="0" tIns="0" rIns="0" bIns="0" rtlCol="0">
            <a:noAutofit/>
          </a:bodyPr>
          <a:lstStyle/>
          <a:p>
            <a:pPr lvl="0"/>
            <a:r>
              <a:rPr lang="en-US" sz="1867" b="1" dirty="0">
                <a:solidFill>
                  <a:schemeClr val="tx2"/>
                </a:solidFill>
                <a:latin typeface="+mn-lt"/>
              </a:rPr>
              <a:t>Lu Wang</a:t>
            </a:r>
          </a:p>
        </p:txBody>
      </p:sp>
    </p:spTree>
    <p:extLst>
      <p:ext uri="{BB962C8B-B14F-4D97-AF65-F5344CB8AC3E}">
        <p14:creationId xmlns:p14="http://schemas.microsoft.com/office/powerpoint/2010/main" val="231831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C0A93D-B33F-174A-A849-617B1C07E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711E9C-4608-2042-BD86-929B778012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BE1A04-EF6E-4D43-845F-D43B179EDCB0}"/>
              </a:ext>
            </a:extLst>
          </p:cNvPr>
          <p:cNvSpPr>
            <a:spLocks noGrp="1"/>
          </p:cNvSpPr>
          <p:nvPr>
            <p:ph type="dt" sz="half" idx="10"/>
          </p:nvPr>
        </p:nvSpPr>
        <p:spPr/>
        <p:txBody>
          <a:bodyPr/>
          <a:lstStyle/>
          <a:p>
            <a:fld id="{169E955B-1D6A-CE44-9AFE-1201485BB68B}" type="datetime1">
              <a:rPr lang="en-US" smtClean="0"/>
              <a:t>4/10/20</a:t>
            </a:fld>
            <a:endParaRPr lang="en-US"/>
          </a:p>
        </p:txBody>
      </p:sp>
      <p:sp>
        <p:nvSpPr>
          <p:cNvPr id="5" name="Footer Placeholder 4">
            <a:extLst>
              <a:ext uri="{FF2B5EF4-FFF2-40B4-BE49-F238E27FC236}">
                <a16:creationId xmlns="" xmlns:a16="http://schemas.microsoft.com/office/drawing/2014/main" id="{9E4E12F8-5F60-844D-916C-DE141A3D3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6ADAAC-B3B6-C14E-9E9A-8639E806263E}"/>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404307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088811-3E5D-364B-914B-4FFF48437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419C35F-5F0A-DA46-915C-8C088697B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80EA209-14F1-7649-842D-B00D9F415724}"/>
              </a:ext>
            </a:extLst>
          </p:cNvPr>
          <p:cNvSpPr>
            <a:spLocks noGrp="1"/>
          </p:cNvSpPr>
          <p:nvPr>
            <p:ph type="dt" sz="half" idx="10"/>
          </p:nvPr>
        </p:nvSpPr>
        <p:spPr/>
        <p:txBody>
          <a:bodyPr/>
          <a:lstStyle/>
          <a:p>
            <a:fld id="{A1EE0450-6437-484B-9A4F-04CEB1200B92}" type="datetime1">
              <a:rPr lang="en-US" smtClean="0"/>
              <a:t>4/10/20</a:t>
            </a:fld>
            <a:endParaRPr lang="en-US"/>
          </a:p>
        </p:txBody>
      </p:sp>
      <p:sp>
        <p:nvSpPr>
          <p:cNvPr id="5" name="Footer Placeholder 4">
            <a:extLst>
              <a:ext uri="{FF2B5EF4-FFF2-40B4-BE49-F238E27FC236}">
                <a16:creationId xmlns="" xmlns:a16="http://schemas.microsoft.com/office/drawing/2014/main" id="{81CC642F-30E4-194C-81EC-5225CE8ED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3B3E42-F9DD-6A46-A9FE-5589D9E5D207}"/>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33794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515592-5766-FB4D-AF81-9637C97E2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8385DCF-81BF-1348-8F44-D6C0A4C495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927CCDD-0446-444F-A17A-9E437A26FB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73D4AC8-7738-9C4F-B460-23FAC8C6F2D4}"/>
              </a:ext>
            </a:extLst>
          </p:cNvPr>
          <p:cNvSpPr>
            <a:spLocks noGrp="1"/>
          </p:cNvSpPr>
          <p:nvPr>
            <p:ph type="dt" sz="half" idx="10"/>
          </p:nvPr>
        </p:nvSpPr>
        <p:spPr/>
        <p:txBody>
          <a:bodyPr/>
          <a:lstStyle/>
          <a:p>
            <a:fld id="{58A0495C-1A61-084F-B7F8-9B82DCD38E97}" type="datetime1">
              <a:rPr lang="en-US" smtClean="0"/>
              <a:t>4/10/20</a:t>
            </a:fld>
            <a:endParaRPr lang="en-US"/>
          </a:p>
        </p:txBody>
      </p:sp>
      <p:sp>
        <p:nvSpPr>
          <p:cNvPr id="6" name="Footer Placeholder 5">
            <a:extLst>
              <a:ext uri="{FF2B5EF4-FFF2-40B4-BE49-F238E27FC236}">
                <a16:creationId xmlns="" xmlns:a16="http://schemas.microsoft.com/office/drawing/2014/main" id="{E9FA45EB-0D40-FF45-967D-8B7CE25FA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25D3F2-60B9-4048-9307-BD76F6DF4BBB}"/>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157881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129AF-8EED-C54E-9DC9-6D4E563EF0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14EC16B-132E-6C45-B6B9-1F1E6B4E6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7ADA396-26C6-5C47-B83A-000D51FB1F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5D344B9-3338-5B4C-8EF1-E083B8B23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2E78E00-46E5-9E4A-8334-72BC4477E2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0884042-870D-314C-9E93-7F96F5BF7A68}"/>
              </a:ext>
            </a:extLst>
          </p:cNvPr>
          <p:cNvSpPr>
            <a:spLocks noGrp="1"/>
          </p:cNvSpPr>
          <p:nvPr>
            <p:ph type="dt" sz="half" idx="10"/>
          </p:nvPr>
        </p:nvSpPr>
        <p:spPr/>
        <p:txBody>
          <a:bodyPr/>
          <a:lstStyle/>
          <a:p>
            <a:fld id="{D7215DF4-AE21-464D-8B67-86D17D1D9C75}" type="datetime1">
              <a:rPr lang="en-US" smtClean="0"/>
              <a:t>4/10/20</a:t>
            </a:fld>
            <a:endParaRPr lang="en-US"/>
          </a:p>
        </p:txBody>
      </p:sp>
      <p:sp>
        <p:nvSpPr>
          <p:cNvPr id="8" name="Footer Placeholder 7">
            <a:extLst>
              <a:ext uri="{FF2B5EF4-FFF2-40B4-BE49-F238E27FC236}">
                <a16:creationId xmlns="" xmlns:a16="http://schemas.microsoft.com/office/drawing/2014/main" id="{709A3D44-8BD0-1C41-AA99-059C56972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EDDE280-CBAA-8742-9416-EA14997AAE93}"/>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46460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20B7A-4441-F94C-8122-61113CA77C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CC1B514-1F75-8F4C-BF89-3E383E7EDF1F}"/>
              </a:ext>
            </a:extLst>
          </p:cNvPr>
          <p:cNvSpPr>
            <a:spLocks noGrp="1"/>
          </p:cNvSpPr>
          <p:nvPr>
            <p:ph type="dt" sz="half" idx="10"/>
          </p:nvPr>
        </p:nvSpPr>
        <p:spPr/>
        <p:txBody>
          <a:bodyPr/>
          <a:lstStyle/>
          <a:p>
            <a:fld id="{EEA74BD6-BF0B-1D49-A387-CD32D5301EBA}" type="datetime1">
              <a:rPr lang="en-US" smtClean="0"/>
              <a:t>4/10/20</a:t>
            </a:fld>
            <a:endParaRPr lang="en-US"/>
          </a:p>
        </p:txBody>
      </p:sp>
      <p:sp>
        <p:nvSpPr>
          <p:cNvPr id="4" name="Footer Placeholder 3">
            <a:extLst>
              <a:ext uri="{FF2B5EF4-FFF2-40B4-BE49-F238E27FC236}">
                <a16:creationId xmlns="" xmlns:a16="http://schemas.microsoft.com/office/drawing/2014/main" id="{7DDF2E66-06C0-7C4A-A6D0-FCF723445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DD940FC-8FE2-B746-A76A-4D11221163B6}"/>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60577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D807428-3831-2D43-BED5-2077B8974787}"/>
              </a:ext>
            </a:extLst>
          </p:cNvPr>
          <p:cNvSpPr>
            <a:spLocks noGrp="1"/>
          </p:cNvSpPr>
          <p:nvPr>
            <p:ph type="dt" sz="half" idx="10"/>
          </p:nvPr>
        </p:nvSpPr>
        <p:spPr/>
        <p:txBody>
          <a:bodyPr/>
          <a:lstStyle/>
          <a:p>
            <a:fld id="{2599AFFC-44A4-1E49-9581-48641EE3968C}" type="datetime1">
              <a:rPr lang="en-US" smtClean="0"/>
              <a:t>4/10/20</a:t>
            </a:fld>
            <a:endParaRPr lang="en-US"/>
          </a:p>
        </p:txBody>
      </p:sp>
      <p:sp>
        <p:nvSpPr>
          <p:cNvPr id="3" name="Footer Placeholder 2">
            <a:extLst>
              <a:ext uri="{FF2B5EF4-FFF2-40B4-BE49-F238E27FC236}">
                <a16:creationId xmlns="" xmlns:a16="http://schemas.microsoft.com/office/drawing/2014/main" id="{1C7B6F3C-F40D-0041-B915-BEC61B0B7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AE66BCF-2FE8-F848-AA23-AF22DB71B8DC}"/>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96255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3F1DA-5E9C-1344-AD73-AE3A612C0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A6D6504-042C-E14A-B507-DDFE881B1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D8D65ED-4146-684D-810C-4E6F09EF3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CA771E4-A1D4-8545-ACA9-C8C12B1DAEE3}"/>
              </a:ext>
            </a:extLst>
          </p:cNvPr>
          <p:cNvSpPr>
            <a:spLocks noGrp="1"/>
          </p:cNvSpPr>
          <p:nvPr>
            <p:ph type="dt" sz="half" idx="10"/>
          </p:nvPr>
        </p:nvSpPr>
        <p:spPr/>
        <p:txBody>
          <a:bodyPr/>
          <a:lstStyle/>
          <a:p>
            <a:fld id="{8A7C3611-FBDA-3A41-895F-71DE9B7602B9}" type="datetime1">
              <a:rPr lang="en-US" smtClean="0"/>
              <a:t>4/10/20</a:t>
            </a:fld>
            <a:endParaRPr lang="en-US"/>
          </a:p>
        </p:txBody>
      </p:sp>
      <p:sp>
        <p:nvSpPr>
          <p:cNvPr id="6" name="Footer Placeholder 5">
            <a:extLst>
              <a:ext uri="{FF2B5EF4-FFF2-40B4-BE49-F238E27FC236}">
                <a16:creationId xmlns="" xmlns:a16="http://schemas.microsoft.com/office/drawing/2014/main" id="{E17CEE42-422F-FA46-9020-73E3E2F9D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2A5B9AD-60C1-2343-AD41-3E62BAD5654D}"/>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388144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24F65-B656-B040-B998-B504B458D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72597EF-9CB6-2443-B4DB-DFD6A19A3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93A67E1-D744-534F-AA63-2905AC8EF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7AD73C8-CE43-9F48-BFFB-4121FE99EA47}"/>
              </a:ext>
            </a:extLst>
          </p:cNvPr>
          <p:cNvSpPr>
            <a:spLocks noGrp="1"/>
          </p:cNvSpPr>
          <p:nvPr>
            <p:ph type="dt" sz="half" idx="10"/>
          </p:nvPr>
        </p:nvSpPr>
        <p:spPr/>
        <p:txBody>
          <a:bodyPr/>
          <a:lstStyle/>
          <a:p>
            <a:fld id="{8922300B-1CFB-0945-9F86-919C05188DD1}" type="datetime1">
              <a:rPr lang="en-US" smtClean="0"/>
              <a:t>4/10/20</a:t>
            </a:fld>
            <a:endParaRPr lang="en-US"/>
          </a:p>
        </p:txBody>
      </p:sp>
      <p:sp>
        <p:nvSpPr>
          <p:cNvPr id="6" name="Footer Placeholder 5">
            <a:extLst>
              <a:ext uri="{FF2B5EF4-FFF2-40B4-BE49-F238E27FC236}">
                <a16:creationId xmlns="" xmlns:a16="http://schemas.microsoft.com/office/drawing/2014/main" id="{E4F28EE2-3A3B-A846-BDBF-A04F3B4CB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2D4274-537B-DE44-B8B8-60ED6D21422F}"/>
              </a:ext>
            </a:extLst>
          </p:cNvPr>
          <p:cNvSpPr>
            <a:spLocks noGrp="1"/>
          </p:cNvSpPr>
          <p:nvPr>
            <p:ph type="sldNum" sz="quarter" idx="12"/>
          </p:nvPr>
        </p:nvSpPr>
        <p:spPr/>
        <p:txBody>
          <a:bodyPr/>
          <a:lstStyle/>
          <a:p>
            <a:fld id="{391A368A-8021-7240-8E73-CEC7D73EAB83}" type="slidenum">
              <a:rPr lang="en-US" smtClean="0"/>
              <a:t>‹#›</a:t>
            </a:fld>
            <a:endParaRPr lang="en-US"/>
          </a:p>
        </p:txBody>
      </p:sp>
    </p:spTree>
    <p:extLst>
      <p:ext uri="{BB962C8B-B14F-4D97-AF65-F5344CB8AC3E}">
        <p14:creationId xmlns:p14="http://schemas.microsoft.com/office/powerpoint/2010/main" val="23070656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030836-5329-1C49-AB21-F504A8632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E98D072-D435-BF49-B8EE-DB0686E22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1793CB-9C50-C848-A999-639A9AA62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3788C-AADE-B14F-B547-BCB15020F22C}" type="datetime1">
              <a:rPr lang="en-US" smtClean="0"/>
              <a:t>4/10/20</a:t>
            </a:fld>
            <a:endParaRPr lang="en-US"/>
          </a:p>
        </p:txBody>
      </p:sp>
      <p:sp>
        <p:nvSpPr>
          <p:cNvPr id="5" name="Footer Placeholder 4">
            <a:extLst>
              <a:ext uri="{FF2B5EF4-FFF2-40B4-BE49-F238E27FC236}">
                <a16:creationId xmlns="" xmlns:a16="http://schemas.microsoft.com/office/drawing/2014/main" id="{62FEB259-77F9-4543-9C6E-B0DD3F868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0638AB2-F903-9D4A-9166-5A5EA3AFD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A368A-8021-7240-8E73-CEC7D73EAB83}" type="slidenum">
              <a:rPr lang="en-US" smtClean="0"/>
              <a:t>‹#›</a:t>
            </a:fld>
            <a:endParaRPr lang="en-US"/>
          </a:p>
        </p:txBody>
      </p:sp>
    </p:spTree>
    <p:extLst>
      <p:ext uri="{BB962C8B-B14F-4D97-AF65-F5344CB8AC3E}">
        <p14:creationId xmlns:p14="http://schemas.microsoft.com/office/powerpoint/2010/main" val="80464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cs.neu.edu/home/luwa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svg"/><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svg"/><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svg"/><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0.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3.emf"/><Relationship Id="rId6" Type="http://schemas.openxmlformats.org/officeDocument/2006/relationships/image" Target="../media/image18.emf"/><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3.svg"/><Relationship Id="rId5" Type="http://schemas.openxmlformats.org/officeDocument/2006/relationships/image" Target="../media/image30.png"/><Relationship Id="rId6" Type="http://schemas.openxmlformats.org/officeDocument/2006/relationships/image" Target="../media/image35.sv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hyperlink" Target="http://www.ccs.neu.edu/home/luwang/publications.html" TargetMode="External"/><Relationship Id="rId4" Type="http://schemas.openxmlformats.org/officeDocument/2006/relationships/hyperlink" Target="http://www.ccs.neu.edu/home/luwang/nsf_argument.html"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BE439-1171-3147-8E5D-22D9C6650B69}"/>
              </a:ext>
            </a:extLst>
          </p:cNvPr>
          <p:cNvSpPr>
            <a:spLocks noGrp="1"/>
          </p:cNvSpPr>
          <p:nvPr>
            <p:ph type="ctrTitle"/>
          </p:nvPr>
        </p:nvSpPr>
        <p:spPr>
          <a:xfrm>
            <a:off x="644577" y="1122363"/>
            <a:ext cx="10882859" cy="2387600"/>
          </a:xfrm>
        </p:spPr>
        <p:txBody>
          <a:bodyPr>
            <a:normAutofit/>
          </a:bodyPr>
          <a:lstStyle/>
          <a:p>
            <a:r>
              <a:rPr lang="en-US" sz="4600" dirty="0"/>
              <a:t>Convince Me If You Can: </a:t>
            </a:r>
            <a:br>
              <a:rPr lang="en-US" sz="4600" dirty="0"/>
            </a:br>
            <a:r>
              <a:rPr lang="en-US" sz="4600" dirty="0"/>
              <a:t>Argument Generation with Content Planning and Style Specification</a:t>
            </a:r>
          </a:p>
        </p:txBody>
      </p:sp>
      <p:sp>
        <p:nvSpPr>
          <p:cNvPr id="3" name="Subtitle 2">
            <a:extLst>
              <a:ext uri="{FF2B5EF4-FFF2-40B4-BE49-F238E27FC236}">
                <a16:creationId xmlns="" xmlns:a16="http://schemas.microsoft.com/office/drawing/2014/main" id="{EE326875-5A93-FB46-8B52-55B9DEE37FE5}"/>
              </a:ext>
            </a:extLst>
          </p:cNvPr>
          <p:cNvSpPr>
            <a:spLocks noGrp="1"/>
          </p:cNvSpPr>
          <p:nvPr>
            <p:ph type="subTitle" idx="1"/>
          </p:nvPr>
        </p:nvSpPr>
        <p:spPr>
          <a:xfrm>
            <a:off x="1524000" y="3963761"/>
            <a:ext cx="9144000" cy="2206651"/>
          </a:xfrm>
        </p:spPr>
        <p:txBody>
          <a:bodyPr>
            <a:normAutofit lnSpcReduction="10000"/>
          </a:bodyPr>
          <a:lstStyle/>
          <a:p>
            <a:r>
              <a:rPr lang="en-US" dirty="0"/>
              <a:t>Lu Wang</a:t>
            </a:r>
          </a:p>
          <a:p>
            <a:r>
              <a:rPr lang="en-US" dirty="0"/>
              <a:t>Assistant Professor</a:t>
            </a:r>
          </a:p>
          <a:p>
            <a:r>
              <a:rPr lang="en-US" dirty="0"/>
              <a:t>Khoury College of Computer Sciences</a:t>
            </a:r>
          </a:p>
          <a:p>
            <a:r>
              <a:rPr lang="en-US" dirty="0"/>
              <a:t>Northeastern University</a:t>
            </a:r>
          </a:p>
          <a:p>
            <a:r>
              <a:rPr lang="en-US" dirty="0"/>
              <a:t>Website: </a:t>
            </a:r>
            <a:r>
              <a:rPr lang="en-US" dirty="0">
                <a:hlinkClick r:id="rId2"/>
              </a:rPr>
              <a:t>http://www.ccs.neu.edu/home/luwang/</a:t>
            </a:r>
            <a:endParaRPr lang="en-US" dirty="0"/>
          </a:p>
          <a:p>
            <a:endParaRPr lang="en-US" dirty="0"/>
          </a:p>
          <a:p>
            <a:endParaRPr lang="en-US" dirty="0"/>
          </a:p>
        </p:txBody>
      </p:sp>
    </p:spTree>
    <p:extLst>
      <p:ext uri="{BB962C8B-B14F-4D97-AF65-F5344CB8AC3E}">
        <p14:creationId xmlns:p14="http://schemas.microsoft.com/office/powerpoint/2010/main" val="177876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Research Goal</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p:txBody>
          <a:bodyPr>
            <a:normAutofit/>
          </a:bodyPr>
          <a:lstStyle/>
          <a:p>
            <a:pPr marL="0" indent="0">
              <a:buNone/>
            </a:pPr>
            <a:r>
              <a:rPr lang="en-US" sz="3400" dirty="0"/>
              <a:t>How can we teach a machine to argue like a human? </a:t>
            </a:r>
          </a:p>
        </p:txBody>
      </p:sp>
    </p:spTree>
    <p:extLst>
      <p:ext uri="{BB962C8B-B14F-4D97-AF65-F5344CB8AC3E}">
        <p14:creationId xmlns:p14="http://schemas.microsoft.com/office/powerpoint/2010/main" val="68276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49917B-9CF6-D541-89FC-EB17657A91F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DB2153D6-5897-6340-B27F-562BDF1EFB63}"/>
              </a:ext>
            </a:extLst>
          </p:cNvPr>
          <p:cNvSpPr>
            <a:spLocks noGrp="1"/>
          </p:cNvSpPr>
          <p:nvPr>
            <p:ph idx="1"/>
          </p:nvPr>
        </p:nvSpPr>
        <p:spPr/>
        <p:txBody>
          <a:bodyPr/>
          <a:lstStyle/>
          <a:p>
            <a:r>
              <a:rPr lang="en-US" dirty="0"/>
              <a:t>Why study arguments?</a:t>
            </a:r>
          </a:p>
          <a:p>
            <a:endParaRPr lang="en-US" dirty="0"/>
          </a:p>
          <a:p>
            <a:r>
              <a:rPr lang="en-US" dirty="0"/>
              <a:t>Prior work on argument mining and generation</a:t>
            </a:r>
          </a:p>
          <a:p>
            <a:endParaRPr lang="en-US" dirty="0"/>
          </a:p>
          <a:p>
            <a:r>
              <a:rPr lang="en-US" dirty="0"/>
              <a:t>Argument generation with content selection and style control</a:t>
            </a:r>
          </a:p>
          <a:p>
            <a:endParaRPr lang="en-US" dirty="0"/>
          </a:p>
          <a:p>
            <a:endParaRPr lang="en-US" dirty="0"/>
          </a:p>
        </p:txBody>
      </p:sp>
      <p:sp>
        <p:nvSpPr>
          <p:cNvPr id="4" name="Right Arrow 3">
            <a:extLst>
              <a:ext uri="{FF2B5EF4-FFF2-40B4-BE49-F238E27FC236}">
                <a16:creationId xmlns="" xmlns:a16="http://schemas.microsoft.com/office/drawing/2014/main" id="{9B7D8DBA-4C70-0B47-974C-1E5DAFF2BF1E}"/>
              </a:ext>
            </a:extLst>
          </p:cNvPr>
          <p:cNvSpPr/>
          <p:nvPr/>
        </p:nvSpPr>
        <p:spPr>
          <a:xfrm>
            <a:off x="204952" y="2900855"/>
            <a:ext cx="633248" cy="31531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857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Existing Work</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p:txBody>
          <a:bodyPr/>
          <a:lstStyle/>
          <a:p>
            <a:r>
              <a:rPr lang="en-US" altLang="zh-CN" dirty="0"/>
              <a:t>A</a:t>
            </a:r>
            <a:r>
              <a:rPr lang="en-US" dirty="0"/>
              <a:t>rgument</a:t>
            </a:r>
            <a:r>
              <a:rPr lang="zh-CN" altLang="en-US" dirty="0"/>
              <a:t> </a:t>
            </a:r>
            <a:r>
              <a:rPr lang="en-US" altLang="zh-CN" dirty="0"/>
              <a:t>u</a:t>
            </a:r>
            <a:r>
              <a:rPr lang="en-US" dirty="0"/>
              <a:t>nderstanding </a:t>
            </a:r>
          </a:p>
          <a:p>
            <a:pPr lvl="1"/>
            <a:r>
              <a:rPr lang="en-US" dirty="0"/>
              <a:t>a new research area: </a:t>
            </a:r>
            <a:r>
              <a:rPr lang="en-US" b="1" dirty="0"/>
              <a:t>Argument Mining</a:t>
            </a:r>
          </a:p>
          <a:p>
            <a:pPr lvl="1"/>
            <a:r>
              <a:rPr lang="en-US" i="1" dirty="0"/>
              <a:t>Argument components</a:t>
            </a:r>
            <a:r>
              <a:rPr lang="en-US" dirty="0"/>
              <a:t>: what types of information is used in an argument? (Stab and </a:t>
            </a:r>
            <a:r>
              <a:rPr lang="en-US" dirty="0" err="1"/>
              <a:t>Gurevych</a:t>
            </a:r>
            <a:r>
              <a:rPr lang="en-US" dirty="0"/>
              <a:t>, 2014)</a:t>
            </a:r>
          </a:p>
          <a:p>
            <a:pPr lvl="1"/>
            <a:r>
              <a:rPr lang="en-US" i="1" dirty="0"/>
              <a:t>Argument structure</a:t>
            </a:r>
            <a:r>
              <a:rPr lang="en-US" dirty="0"/>
              <a:t>: how is the information organized? (Park and </a:t>
            </a:r>
            <a:r>
              <a:rPr lang="en-US" dirty="0" err="1"/>
              <a:t>Cardie</a:t>
            </a:r>
            <a:r>
              <a:rPr lang="en-US" dirty="0"/>
              <a:t>, 2014; </a:t>
            </a:r>
            <a:r>
              <a:rPr lang="en-US" dirty="0" err="1"/>
              <a:t>Niculae</a:t>
            </a:r>
            <a:r>
              <a:rPr lang="en-US" dirty="0"/>
              <a:t> et al, 2017)</a:t>
            </a:r>
          </a:p>
          <a:p>
            <a:r>
              <a:rPr lang="en-US" dirty="0"/>
              <a:t>Argument generation</a:t>
            </a:r>
          </a:p>
          <a:p>
            <a:pPr lvl="1"/>
            <a:r>
              <a:rPr lang="en-US" dirty="0">
                <a:cs typeface="Arial" panose="020B0604020202020204" pitchFamily="34" charset="0"/>
              </a:rPr>
              <a:t>Retrieval-based argument generation (Sato et al., 2015; </a:t>
            </a:r>
            <a:r>
              <a:rPr lang="en-US" dirty="0" err="1">
                <a:cs typeface="Arial" panose="020B0604020202020204" pitchFamily="34" charset="0"/>
              </a:rPr>
              <a:t>Reisert</a:t>
            </a:r>
            <a:r>
              <a:rPr lang="en-US" dirty="0">
                <a:cs typeface="Arial" panose="020B0604020202020204" pitchFamily="34" charset="0"/>
              </a:rPr>
              <a:t> et al., 2015; Yanase et al., 2015)</a:t>
            </a:r>
            <a:endParaRPr lang="en-US" dirty="0"/>
          </a:p>
          <a:p>
            <a:pPr lvl="1"/>
            <a:r>
              <a:rPr lang="en-US" dirty="0"/>
              <a:t>IBM Project Debater: real-time debate with human</a:t>
            </a:r>
          </a:p>
          <a:p>
            <a:pPr lvl="1"/>
            <a:endParaRPr lang="en-US" dirty="0"/>
          </a:p>
          <a:p>
            <a:pPr lvl="1"/>
            <a:endParaRPr lang="en-US" dirty="0"/>
          </a:p>
        </p:txBody>
      </p:sp>
    </p:spTree>
    <p:extLst>
      <p:ext uri="{BB962C8B-B14F-4D97-AF65-F5344CB8AC3E}">
        <p14:creationId xmlns:p14="http://schemas.microsoft.com/office/powerpoint/2010/main" val="245820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smtClean="0"/>
              <a:t>IBM Debater Demo</a:t>
            </a:r>
            <a:endParaRPr lang="en-US" dirty="0"/>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p:txBody>
          <a:bodyPr/>
          <a:lstStyle/>
          <a:p>
            <a:pPr lvl="1"/>
            <a:r>
              <a:rPr lang="en-US" dirty="0"/>
              <a:t>https://</a:t>
            </a:r>
            <a:r>
              <a:rPr lang="en-US" dirty="0" err="1"/>
              <a:t>www.youtube.com</a:t>
            </a:r>
            <a:r>
              <a:rPr lang="en-US" dirty="0"/>
              <a:t>/</a:t>
            </a:r>
            <a:r>
              <a:rPr lang="en-US" dirty="0" err="1"/>
              <a:t>watch?v</a:t>
            </a:r>
            <a:r>
              <a:rPr lang="en-US" dirty="0"/>
              <a:t>=m3u-1yttrVw</a:t>
            </a:r>
            <a:endParaRPr lang="en-US" dirty="0"/>
          </a:p>
        </p:txBody>
      </p:sp>
    </p:spTree>
    <p:extLst>
      <p:ext uri="{BB962C8B-B14F-4D97-AF65-F5344CB8AC3E}">
        <p14:creationId xmlns:p14="http://schemas.microsoft.com/office/powerpoint/2010/main" val="12388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Our Project: Counter-argument Generation</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p:txBody>
          <a:bodyPr/>
          <a:lstStyle/>
          <a:p>
            <a:r>
              <a:rPr lang="en-US" dirty="0"/>
              <a:t>Input: a statement of belief on some controversial topic</a:t>
            </a:r>
          </a:p>
          <a:p>
            <a:r>
              <a:rPr lang="en-US" dirty="0"/>
              <a:t>Output: a counterargument refuting the statement</a:t>
            </a:r>
          </a:p>
        </p:txBody>
      </p:sp>
    </p:spTree>
    <p:extLst>
      <p:ext uri="{BB962C8B-B14F-4D97-AF65-F5344CB8AC3E}">
        <p14:creationId xmlns:p14="http://schemas.microsoft.com/office/powerpoint/2010/main" val="152548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Our Project: Counter-argument Generation</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p:txBody>
          <a:bodyPr/>
          <a:lstStyle/>
          <a:p>
            <a:r>
              <a:rPr lang="en-US" b="1" dirty="0"/>
              <a:t>Input</a:t>
            </a:r>
            <a:r>
              <a:rPr lang="en-US" dirty="0"/>
              <a:t>: Death penalty is more rational than life in prison.</a:t>
            </a:r>
          </a:p>
          <a:p>
            <a:r>
              <a:rPr lang="en-US" b="1" dirty="0"/>
              <a:t>Output</a:t>
            </a:r>
            <a:r>
              <a:rPr lang="en-US" dirty="0"/>
              <a:t>: In theory I agree with you. But in reality we will never have a perfect justice system. Unreliable evidence is used when there is no witnesses, which could result in wrongful convictions. In the US, there had been 156 death row inmates who were exonerated since 1973. If we execute them, we can never undo it.</a:t>
            </a:r>
          </a:p>
        </p:txBody>
      </p:sp>
    </p:spTree>
    <p:extLst>
      <p:ext uri="{BB962C8B-B14F-4D97-AF65-F5344CB8AC3E}">
        <p14:creationId xmlns:p14="http://schemas.microsoft.com/office/powerpoint/2010/main" val="35007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 xmlns:a16="http://schemas.microsoft.com/office/drawing/2014/main"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 xmlns:a16="http://schemas.microsoft.com/office/drawing/2014/main" id="{DD0668D6-701D-7445-A5FC-5432A7882190}"/>
              </a:ext>
            </a:extLst>
          </p:cNvPr>
          <p:cNvSpPr txBox="1"/>
          <p:nvPr/>
        </p:nvSpPr>
        <p:spPr>
          <a:xfrm>
            <a:off x="1751265" y="4162977"/>
            <a:ext cx="9036040" cy="830997"/>
          </a:xfrm>
          <a:prstGeom prst="rect">
            <a:avLst/>
          </a:prstGeom>
          <a:noFill/>
          <a:ln w="19050">
            <a:solidFill>
              <a:schemeClr val="tx1"/>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 xmlns:a16="http://schemas.microsoft.com/office/drawing/2014/main"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 xmlns:a16="http://schemas.microsoft.com/office/drawing/2014/main"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19050">
            <a:solidFill>
              <a:schemeClr val="tx1"/>
            </a:solidFill>
          </a:ln>
        </p:spPr>
      </p:pic>
    </p:spTree>
    <p:extLst>
      <p:ext uri="{BB962C8B-B14F-4D97-AF65-F5344CB8AC3E}">
        <p14:creationId xmlns:p14="http://schemas.microsoft.com/office/powerpoint/2010/main" val="261952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 xmlns:a16="http://schemas.microsoft.com/office/drawing/2014/main"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 xmlns:a16="http://schemas.microsoft.com/office/drawing/2014/main" id="{DD0668D6-701D-7445-A5FC-5432A7882190}"/>
              </a:ext>
            </a:extLst>
          </p:cNvPr>
          <p:cNvSpPr txBox="1"/>
          <p:nvPr/>
        </p:nvSpPr>
        <p:spPr>
          <a:xfrm>
            <a:off x="1751265" y="4162977"/>
            <a:ext cx="9036040" cy="830997"/>
          </a:xfrm>
          <a:prstGeom prst="rect">
            <a:avLst/>
          </a:prstGeom>
          <a:noFill/>
          <a:ln w="19050">
            <a:solidFill>
              <a:schemeClr val="tx1"/>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 xmlns:a16="http://schemas.microsoft.com/office/drawing/2014/main"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 xmlns:a16="http://schemas.microsoft.com/office/drawing/2014/main"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57150">
            <a:solidFill>
              <a:srgbClr val="FF0000"/>
            </a:solidFill>
          </a:ln>
        </p:spPr>
      </p:pic>
      <p:sp>
        <p:nvSpPr>
          <p:cNvPr id="2" name="TextBox 1">
            <a:extLst>
              <a:ext uri="{FF2B5EF4-FFF2-40B4-BE49-F238E27FC236}">
                <a16:creationId xmlns="" xmlns:a16="http://schemas.microsoft.com/office/drawing/2014/main" id="{92545AE9-E17B-0044-9A40-9569BA9DAB97}"/>
              </a:ext>
            </a:extLst>
          </p:cNvPr>
          <p:cNvSpPr txBox="1"/>
          <p:nvPr/>
        </p:nvSpPr>
        <p:spPr>
          <a:xfrm>
            <a:off x="277090" y="153807"/>
            <a:ext cx="2722284" cy="553998"/>
          </a:xfrm>
          <a:prstGeom prst="rect">
            <a:avLst/>
          </a:prstGeom>
          <a:noFill/>
        </p:spPr>
        <p:txBody>
          <a:bodyPr wrap="none" rtlCol="0">
            <a:spAutoFit/>
          </a:bodyPr>
          <a:lstStyle/>
          <a:p>
            <a:r>
              <a:rPr lang="en-US" sz="3000" dirty="0"/>
              <a:t>Input Statement</a:t>
            </a:r>
          </a:p>
        </p:txBody>
      </p:sp>
    </p:spTree>
    <p:extLst>
      <p:ext uri="{BB962C8B-B14F-4D97-AF65-F5344CB8AC3E}">
        <p14:creationId xmlns:p14="http://schemas.microsoft.com/office/powerpoint/2010/main" val="299759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 xmlns:a16="http://schemas.microsoft.com/office/drawing/2014/main"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 xmlns:a16="http://schemas.microsoft.com/office/drawing/2014/main" id="{DD0668D6-701D-7445-A5FC-5432A7882190}"/>
              </a:ext>
            </a:extLst>
          </p:cNvPr>
          <p:cNvSpPr txBox="1"/>
          <p:nvPr/>
        </p:nvSpPr>
        <p:spPr>
          <a:xfrm>
            <a:off x="1751265" y="4162977"/>
            <a:ext cx="9036040" cy="830997"/>
          </a:xfrm>
          <a:prstGeom prst="rect">
            <a:avLst/>
          </a:prstGeom>
          <a:noFill/>
          <a:ln w="57150">
            <a:solidFill>
              <a:srgbClr val="FF0000"/>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 xmlns:a16="http://schemas.microsoft.com/office/drawing/2014/main"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 xmlns:a16="http://schemas.microsoft.com/office/drawing/2014/main"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19050">
            <a:solidFill>
              <a:schemeClr val="tx1"/>
            </a:solidFill>
          </a:ln>
        </p:spPr>
      </p:pic>
      <p:sp>
        <p:nvSpPr>
          <p:cNvPr id="8" name="TextBox 7">
            <a:extLst>
              <a:ext uri="{FF2B5EF4-FFF2-40B4-BE49-F238E27FC236}">
                <a16:creationId xmlns="" xmlns:a16="http://schemas.microsoft.com/office/drawing/2014/main" id="{9DB5A4B9-F2F5-8346-BBE5-B87D2B28C00E}"/>
              </a:ext>
            </a:extLst>
          </p:cNvPr>
          <p:cNvSpPr txBox="1"/>
          <p:nvPr/>
        </p:nvSpPr>
        <p:spPr>
          <a:xfrm>
            <a:off x="390123" y="5080941"/>
            <a:ext cx="2797817" cy="553998"/>
          </a:xfrm>
          <a:prstGeom prst="rect">
            <a:avLst/>
          </a:prstGeom>
          <a:noFill/>
        </p:spPr>
        <p:txBody>
          <a:bodyPr wrap="none" rtlCol="0">
            <a:spAutoFit/>
          </a:bodyPr>
          <a:lstStyle/>
          <a:p>
            <a:r>
              <a:rPr lang="en-US" sz="3000" dirty="0"/>
              <a:t>Target Argument</a:t>
            </a:r>
          </a:p>
        </p:txBody>
      </p:sp>
    </p:spTree>
    <p:extLst>
      <p:ext uri="{BB962C8B-B14F-4D97-AF65-F5344CB8AC3E}">
        <p14:creationId xmlns:p14="http://schemas.microsoft.com/office/powerpoint/2010/main" val="66795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0204650-FBBB-0E42-8BEC-15DE566D1AA6}"/>
              </a:ext>
            </a:extLst>
          </p:cNvPr>
          <p:cNvPicPr>
            <a:picLocks noChangeAspect="1"/>
          </p:cNvPicPr>
          <p:nvPr/>
        </p:nvPicPr>
        <p:blipFill>
          <a:blip r:embed="rId3"/>
          <a:stretch>
            <a:fillRect/>
          </a:stretch>
        </p:blipFill>
        <p:spPr>
          <a:xfrm>
            <a:off x="7462861" y="189961"/>
            <a:ext cx="3221789" cy="463567"/>
          </a:xfrm>
          <a:prstGeom prst="rect">
            <a:avLst/>
          </a:prstGeom>
        </p:spPr>
      </p:pic>
      <p:sp>
        <p:nvSpPr>
          <p:cNvPr id="7" name="TextBox 6">
            <a:extLst>
              <a:ext uri="{FF2B5EF4-FFF2-40B4-BE49-F238E27FC236}">
                <a16:creationId xmlns="" xmlns:a16="http://schemas.microsoft.com/office/drawing/2014/main" id="{3CA79280-5CD9-4D43-8115-16CC51F6CBFF}"/>
              </a:ext>
            </a:extLst>
          </p:cNvPr>
          <p:cNvSpPr txBox="1"/>
          <p:nvPr/>
        </p:nvSpPr>
        <p:spPr>
          <a:xfrm>
            <a:off x="1751265" y="3160388"/>
            <a:ext cx="9036040" cy="830997"/>
          </a:xfrm>
          <a:prstGeom prst="rect">
            <a:avLst/>
          </a:prstGeom>
          <a:noFill/>
          <a:ln w="19050">
            <a:solidFill>
              <a:schemeClr val="tx1"/>
            </a:solidFill>
          </a:ln>
        </p:spPr>
        <p:txBody>
          <a:bodyPr wrap="square" rtlCol="0">
            <a:spAutoFit/>
          </a:bodyPr>
          <a:lstStyle/>
          <a:p>
            <a:r>
              <a:rPr lang="en-US" sz="2400" b="1" dirty="0"/>
              <a:t>[U1] </a:t>
            </a:r>
            <a:r>
              <a:rPr lang="en-US" sz="2400" dirty="0"/>
              <a:t>Because if the US government did, then really bad shit would happen, in short. </a:t>
            </a:r>
          </a:p>
        </p:txBody>
      </p:sp>
      <p:sp>
        <p:nvSpPr>
          <p:cNvPr id="9" name="TextBox 8">
            <a:extLst>
              <a:ext uri="{FF2B5EF4-FFF2-40B4-BE49-F238E27FC236}">
                <a16:creationId xmlns="" xmlns:a16="http://schemas.microsoft.com/office/drawing/2014/main" id="{DD0668D6-701D-7445-A5FC-5432A7882190}"/>
              </a:ext>
            </a:extLst>
          </p:cNvPr>
          <p:cNvSpPr txBox="1"/>
          <p:nvPr/>
        </p:nvSpPr>
        <p:spPr>
          <a:xfrm>
            <a:off x="1751265" y="4162977"/>
            <a:ext cx="9036040" cy="830997"/>
          </a:xfrm>
          <a:prstGeom prst="rect">
            <a:avLst/>
          </a:prstGeom>
          <a:noFill/>
          <a:ln w="57150">
            <a:solidFill>
              <a:srgbClr val="FF0000"/>
            </a:solidFill>
          </a:ln>
        </p:spPr>
        <p:txBody>
          <a:bodyPr wrap="square" rtlCol="0">
            <a:spAutoFit/>
          </a:bodyPr>
          <a:lstStyle/>
          <a:p>
            <a:r>
              <a:rPr lang="en-US" sz="2400" b="1" dirty="0"/>
              <a:t>[U2] </a:t>
            </a:r>
            <a:r>
              <a:rPr lang="en-US" sz="2400" dirty="0"/>
              <a:t>Foreign aid allows for allies in places that are economically advantageous. …</a:t>
            </a:r>
          </a:p>
        </p:txBody>
      </p:sp>
      <p:sp>
        <p:nvSpPr>
          <p:cNvPr id="11" name="TextBox 10">
            <a:extLst>
              <a:ext uri="{FF2B5EF4-FFF2-40B4-BE49-F238E27FC236}">
                <a16:creationId xmlns="" xmlns:a16="http://schemas.microsoft.com/office/drawing/2014/main" id="{403F810B-7A85-F844-92EA-42899EDF9792}"/>
              </a:ext>
            </a:extLst>
          </p:cNvPr>
          <p:cNvSpPr txBox="1"/>
          <p:nvPr/>
        </p:nvSpPr>
        <p:spPr>
          <a:xfrm>
            <a:off x="5237013" y="5034775"/>
            <a:ext cx="5595519" cy="1200329"/>
          </a:xfrm>
          <a:prstGeom prst="rect">
            <a:avLst/>
          </a:prstGeom>
          <a:solidFill>
            <a:schemeClr val="bg1"/>
          </a:solidFill>
          <a:ln w="38100">
            <a:solidFill>
              <a:schemeClr val="tx1"/>
            </a:solidFill>
          </a:ln>
        </p:spPr>
        <p:txBody>
          <a:bodyPr wrap="square" rtlCol="0">
            <a:spAutoFit/>
          </a:bodyPr>
          <a:lstStyle/>
          <a:p>
            <a:r>
              <a:rPr lang="el-GR" sz="2400" dirty="0"/>
              <a:t>Δ</a:t>
            </a:r>
            <a:endParaRPr lang="en-US" sz="2400" dirty="0"/>
          </a:p>
          <a:p>
            <a:r>
              <a:rPr lang="en-US" sz="2400" dirty="0"/>
              <a:t>I saved this answer for a Reddit Gold. It did change my opinion - I never thought that…</a:t>
            </a:r>
            <a:endParaRPr lang="en-US" sz="3200" dirty="0">
              <a:cs typeface="Gill Sans Light" panose="020B0302020104020203" pitchFamily="34" charset="-79"/>
            </a:endParaRPr>
          </a:p>
        </p:txBody>
      </p:sp>
      <p:pic>
        <p:nvPicPr>
          <p:cNvPr id="12" name="Picture 11">
            <a:extLst>
              <a:ext uri="{FF2B5EF4-FFF2-40B4-BE49-F238E27FC236}">
                <a16:creationId xmlns="" xmlns:a16="http://schemas.microsoft.com/office/drawing/2014/main" id="{81DDF81E-F8AF-A44E-A637-73711644ADA6}"/>
              </a:ext>
            </a:extLst>
          </p:cNvPr>
          <p:cNvPicPr>
            <a:picLocks noChangeAspect="1"/>
          </p:cNvPicPr>
          <p:nvPr/>
        </p:nvPicPr>
        <p:blipFill>
          <a:blip r:embed="rId4"/>
          <a:stretch>
            <a:fillRect/>
          </a:stretch>
        </p:blipFill>
        <p:spPr>
          <a:xfrm>
            <a:off x="1751265" y="748606"/>
            <a:ext cx="9036040" cy="2221627"/>
          </a:xfrm>
          <a:prstGeom prst="rect">
            <a:avLst/>
          </a:prstGeom>
          <a:ln w="19050">
            <a:solidFill>
              <a:schemeClr val="tx1"/>
            </a:solidFill>
          </a:ln>
        </p:spPr>
      </p:pic>
      <p:sp>
        <p:nvSpPr>
          <p:cNvPr id="8" name="TextBox 7">
            <a:extLst>
              <a:ext uri="{FF2B5EF4-FFF2-40B4-BE49-F238E27FC236}">
                <a16:creationId xmlns="" xmlns:a16="http://schemas.microsoft.com/office/drawing/2014/main" id="{9DB5A4B9-F2F5-8346-BBE5-B87D2B28C00E}"/>
              </a:ext>
            </a:extLst>
          </p:cNvPr>
          <p:cNvSpPr txBox="1"/>
          <p:nvPr/>
        </p:nvSpPr>
        <p:spPr>
          <a:xfrm>
            <a:off x="390123" y="5080941"/>
            <a:ext cx="4434125" cy="1015663"/>
          </a:xfrm>
          <a:prstGeom prst="rect">
            <a:avLst/>
          </a:prstGeom>
          <a:noFill/>
        </p:spPr>
        <p:txBody>
          <a:bodyPr wrap="square" rtlCol="0">
            <a:spAutoFit/>
          </a:bodyPr>
          <a:lstStyle/>
          <a:p>
            <a:r>
              <a:rPr lang="en-US" sz="3000" dirty="0"/>
              <a:t>~286K Input and target argument pairs.</a:t>
            </a:r>
          </a:p>
        </p:txBody>
      </p:sp>
    </p:spTree>
    <p:extLst>
      <p:ext uri="{BB962C8B-B14F-4D97-AF65-F5344CB8AC3E}">
        <p14:creationId xmlns:p14="http://schemas.microsoft.com/office/powerpoint/2010/main" val="160998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49917B-9CF6-D541-89FC-EB17657A91F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DB2153D6-5897-6340-B27F-562BDF1EFB63}"/>
              </a:ext>
            </a:extLst>
          </p:cNvPr>
          <p:cNvSpPr>
            <a:spLocks noGrp="1"/>
          </p:cNvSpPr>
          <p:nvPr>
            <p:ph idx="1"/>
          </p:nvPr>
        </p:nvSpPr>
        <p:spPr/>
        <p:txBody>
          <a:bodyPr/>
          <a:lstStyle/>
          <a:p>
            <a:r>
              <a:rPr lang="en-US" dirty="0"/>
              <a:t>Why study arguments?</a:t>
            </a:r>
          </a:p>
          <a:p>
            <a:endParaRPr lang="en-US" dirty="0"/>
          </a:p>
          <a:p>
            <a:r>
              <a:rPr lang="en-US" dirty="0"/>
              <a:t>Prior work on argument mining and generation</a:t>
            </a:r>
          </a:p>
          <a:p>
            <a:endParaRPr lang="en-US" dirty="0"/>
          </a:p>
          <a:p>
            <a:r>
              <a:rPr lang="en-US" dirty="0"/>
              <a:t>Argument generation with content selection and style control</a:t>
            </a:r>
          </a:p>
          <a:p>
            <a:endParaRPr lang="en-US" dirty="0"/>
          </a:p>
          <a:p>
            <a:endParaRPr lang="en-US" dirty="0"/>
          </a:p>
        </p:txBody>
      </p:sp>
    </p:spTree>
    <p:extLst>
      <p:ext uri="{BB962C8B-B14F-4D97-AF65-F5344CB8AC3E}">
        <p14:creationId xmlns:p14="http://schemas.microsoft.com/office/powerpoint/2010/main" val="118050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49917B-9CF6-D541-89FC-EB17657A91F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DB2153D6-5897-6340-B27F-562BDF1EFB63}"/>
              </a:ext>
            </a:extLst>
          </p:cNvPr>
          <p:cNvSpPr>
            <a:spLocks noGrp="1"/>
          </p:cNvSpPr>
          <p:nvPr>
            <p:ph idx="1"/>
          </p:nvPr>
        </p:nvSpPr>
        <p:spPr/>
        <p:txBody>
          <a:bodyPr/>
          <a:lstStyle/>
          <a:p>
            <a:r>
              <a:rPr lang="en-US" dirty="0"/>
              <a:t>Why study arguments?</a:t>
            </a:r>
          </a:p>
          <a:p>
            <a:endParaRPr lang="en-US" dirty="0"/>
          </a:p>
          <a:p>
            <a:r>
              <a:rPr lang="en-US" dirty="0"/>
              <a:t>Prior work on argument mining and generation</a:t>
            </a:r>
          </a:p>
          <a:p>
            <a:endParaRPr lang="en-US" dirty="0"/>
          </a:p>
          <a:p>
            <a:r>
              <a:rPr lang="en-US" dirty="0"/>
              <a:t>Argument generation with content selection and style control</a:t>
            </a:r>
          </a:p>
          <a:p>
            <a:endParaRPr lang="en-US" dirty="0"/>
          </a:p>
          <a:p>
            <a:endParaRPr lang="en-US" dirty="0"/>
          </a:p>
        </p:txBody>
      </p:sp>
      <p:sp>
        <p:nvSpPr>
          <p:cNvPr id="4" name="Right Arrow 3">
            <a:extLst>
              <a:ext uri="{FF2B5EF4-FFF2-40B4-BE49-F238E27FC236}">
                <a16:creationId xmlns="" xmlns:a16="http://schemas.microsoft.com/office/drawing/2014/main" id="{9B7D8DBA-4C70-0B47-974C-1E5DAFF2BF1E}"/>
              </a:ext>
            </a:extLst>
          </p:cNvPr>
          <p:cNvSpPr/>
          <p:nvPr/>
        </p:nvSpPr>
        <p:spPr>
          <a:xfrm>
            <a:off x="204952" y="3932338"/>
            <a:ext cx="633248" cy="315311"/>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TextBox 4">
            <a:extLst>
              <a:ext uri="{FF2B5EF4-FFF2-40B4-BE49-F238E27FC236}">
                <a16:creationId xmlns="" xmlns:a16="http://schemas.microsoft.com/office/drawing/2014/main" id="{3F2F4D67-CC14-3543-9E52-042CEC1547DB}"/>
              </a:ext>
            </a:extLst>
          </p:cNvPr>
          <p:cNvSpPr txBox="1"/>
          <p:nvPr/>
        </p:nvSpPr>
        <p:spPr>
          <a:xfrm>
            <a:off x="-236483" y="3720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5880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55D60-0212-9443-9BA0-2B2DB251ADF4}"/>
              </a:ext>
            </a:extLst>
          </p:cNvPr>
          <p:cNvSpPr>
            <a:spLocks noGrp="1"/>
          </p:cNvSpPr>
          <p:nvPr>
            <p:ph type="title"/>
          </p:nvPr>
        </p:nvSpPr>
        <p:spPr/>
        <p:txBody>
          <a:bodyPr/>
          <a:lstStyle/>
          <a:p>
            <a:r>
              <a:rPr lang="en-US" dirty="0"/>
              <a:t>Our Objectives</a:t>
            </a:r>
          </a:p>
        </p:txBody>
      </p:sp>
      <p:sp>
        <p:nvSpPr>
          <p:cNvPr id="3" name="Content Placeholder 2">
            <a:extLst>
              <a:ext uri="{FF2B5EF4-FFF2-40B4-BE49-F238E27FC236}">
                <a16:creationId xmlns="" xmlns:a16="http://schemas.microsoft.com/office/drawing/2014/main" id="{B3187405-4DB6-C74C-BC70-8EE6039B683D}"/>
              </a:ext>
            </a:extLst>
          </p:cNvPr>
          <p:cNvSpPr>
            <a:spLocks noGrp="1"/>
          </p:cNvSpPr>
          <p:nvPr>
            <p:ph idx="1"/>
          </p:nvPr>
        </p:nvSpPr>
        <p:spPr/>
        <p:txBody>
          <a:bodyPr/>
          <a:lstStyle/>
          <a:p>
            <a:r>
              <a:rPr lang="en-US" dirty="0"/>
              <a:t>Objective 1: enrich the content (combating generic generations)</a:t>
            </a:r>
          </a:p>
          <a:p>
            <a:endParaRPr lang="en-US" dirty="0"/>
          </a:p>
          <a:p>
            <a:r>
              <a:rPr lang="en-US" dirty="0"/>
              <a:t>Objective 2: better control over generation (improving relevance)</a:t>
            </a:r>
          </a:p>
        </p:txBody>
      </p:sp>
    </p:spTree>
    <p:extLst>
      <p:ext uri="{BB962C8B-B14F-4D97-AF65-F5344CB8AC3E}">
        <p14:creationId xmlns:p14="http://schemas.microsoft.com/office/powerpoint/2010/main" val="44805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Our Proposed Pipeline</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6" name="TextBox 5">
            <a:extLst>
              <a:ext uri="{FF2B5EF4-FFF2-40B4-BE49-F238E27FC236}">
                <a16:creationId xmlns="" xmlns:a16="http://schemas.microsoft.com/office/drawing/2014/main" id="{6A729E24-C23D-B747-81E0-A07E7F880E58}"/>
              </a:ext>
            </a:extLst>
          </p:cNvPr>
          <p:cNvSpPr txBox="1"/>
          <p:nvPr/>
        </p:nvSpPr>
        <p:spPr>
          <a:xfrm>
            <a:off x="2486552" y="3535695"/>
            <a:ext cx="3697433" cy="1938992"/>
          </a:xfrm>
          <a:prstGeom prst="rect">
            <a:avLst/>
          </a:prstGeom>
          <a:noFill/>
        </p:spPr>
        <p:txBody>
          <a:bodyPr wrap="square" rtlCol="0">
            <a:spAutoFit/>
          </a:bodyPr>
          <a:lstStyle/>
          <a:p>
            <a:r>
              <a:rPr lang="en-US" sz="2400" dirty="0"/>
              <a:t>2011 saw 49.5B in spending on foreign aid. Why is the US government taking money from citizens and spending it on others?</a:t>
            </a:r>
            <a:endParaRPr lang="en-US" sz="4267" i="1" dirty="0">
              <a:solidFill>
                <a:schemeClr val="accent1"/>
              </a:solidFill>
              <a:ea typeface="Open Sans" panose="020B0606030504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5656C7C8-52E1-2C41-8B6B-F49A7A482CAF}"/>
              </a:ext>
            </a:extLst>
          </p:cNvPr>
          <p:cNvPicPr>
            <a:picLocks noChangeAspect="1"/>
          </p:cNvPicPr>
          <p:nvPr/>
        </p:nvPicPr>
        <p:blipFill>
          <a:blip r:embed="rId3"/>
          <a:stretch>
            <a:fillRect/>
          </a:stretch>
        </p:blipFill>
        <p:spPr>
          <a:xfrm>
            <a:off x="49884" y="2960643"/>
            <a:ext cx="2540000" cy="2540000"/>
          </a:xfrm>
          <a:prstGeom prst="rect">
            <a:avLst/>
          </a:prstGeom>
        </p:spPr>
      </p:pic>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ounded Rectangular Callout 7">
            <a:extLst>
              <a:ext uri="{FF2B5EF4-FFF2-40B4-BE49-F238E27FC236}">
                <a16:creationId xmlns="" xmlns:a16="http://schemas.microsoft.com/office/drawing/2014/main" id="{029A8A36-BF94-8749-AEE4-61057D299A9E}"/>
              </a:ext>
            </a:extLst>
          </p:cNvPr>
          <p:cNvSpPr/>
          <p:nvPr/>
        </p:nvSpPr>
        <p:spPr>
          <a:xfrm>
            <a:off x="2262434" y="3327401"/>
            <a:ext cx="3921551" cy="2341251"/>
          </a:xfrm>
          <a:prstGeom prst="wedgeRoundRectCallout">
            <a:avLst>
              <a:gd name="adj1" fmla="val -60763"/>
              <a:gd name="adj2" fmla="val -3906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ight Arrow 8">
            <a:extLst>
              <a:ext uri="{FF2B5EF4-FFF2-40B4-BE49-F238E27FC236}">
                <a16:creationId xmlns="" xmlns:a16="http://schemas.microsoft.com/office/drawing/2014/main" id="{4EB28F5E-810E-094D-A328-E87C16616BCC}"/>
              </a:ext>
            </a:extLst>
          </p:cNvPr>
          <p:cNvSpPr/>
          <p:nvPr/>
        </p:nvSpPr>
        <p:spPr>
          <a:xfrm>
            <a:off x="5152784" y="2282880"/>
            <a:ext cx="2610936"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2" name="Graphic 11" descr="database">
            <a:extLst>
              <a:ext uri="{FF2B5EF4-FFF2-40B4-BE49-F238E27FC236}">
                <a16:creationId xmlns="" xmlns:a16="http://schemas.microsoft.com/office/drawing/2014/main" id="{1634EB49-7E19-C74A-9BA0-A08DC5D9CFD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817458" y="1426046"/>
            <a:ext cx="899619" cy="899619"/>
          </a:xfrm>
          <a:prstGeom prst="rect">
            <a:avLst/>
          </a:prstGeom>
        </p:spPr>
      </p:pic>
      <p:sp>
        <p:nvSpPr>
          <p:cNvPr id="13" name="Right Arrow 12">
            <a:extLst>
              <a:ext uri="{FF2B5EF4-FFF2-40B4-BE49-F238E27FC236}">
                <a16:creationId xmlns="" xmlns:a16="http://schemas.microsoft.com/office/drawing/2014/main" id="{3234002B-B43F-9D4F-95DF-90B93DCB3BAE}"/>
              </a:ext>
            </a:extLst>
          </p:cNvPr>
          <p:cNvSpPr/>
          <p:nvPr/>
        </p:nvSpPr>
        <p:spPr>
          <a:xfrm rot="20169985">
            <a:off x="6169323" y="2909290"/>
            <a:ext cx="1859763"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13">
            <a:extLst>
              <a:ext uri="{FF2B5EF4-FFF2-40B4-BE49-F238E27FC236}">
                <a16:creationId xmlns="" xmlns:a16="http://schemas.microsoft.com/office/drawing/2014/main" id="{AEC3AF9A-A072-6D4E-B48F-7CA3666075DE}"/>
              </a:ext>
            </a:extLst>
          </p:cNvPr>
          <p:cNvPicPr>
            <a:picLocks noChangeAspect="1"/>
          </p:cNvPicPr>
          <p:nvPr/>
        </p:nvPicPr>
        <p:blipFill>
          <a:blip r:embed="rId6"/>
          <a:stretch>
            <a:fillRect/>
          </a:stretch>
        </p:blipFill>
        <p:spPr>
          <a:xfrm>
            <a:off x="7782667" y="1481354"/>
            <a:ext cx="1083316" cy="1083316"/>
          </a:xfrm>
          <a:prstGeom prst="rect">
            <a:avLst/>
          </a:prstGeom>
        </p:spPr>
      </p:pic>
      <p:sp>
        <p:nvSpPr>
          <p:cNvPr id="15" name="TextBox 14">
            <a:extLst>
              <a:ext uri="{FF2B5EF4-FFF2-40B4-BE49-F238E27FC236}">
                <a16:creationId xmlns="" xmlns:a16="http://schemas.microsoft.com/office/drawing/2014/main" id="{9E03D3CF-A93D-0E45-A9A3-7F8D426055B0}"/>
              </a:ext>
            </a:extLst>
          </p:cNvPr>
          <p:cNvSpPr txBox="1"/>
          <p:nvPr/>
        </p:nvSpPr>
        <p:spPr>
          <a:xfrm>
            <a:off x="9813409" y="1398871"/>
            <a:ext cx="2095842" cy="1785104"/>
          </a:xfrm>
          <a:prstGeom prst="rect">
            <a:avLst/>
          </a:prstGeom>
          <a:solidFill>
            <a:schemeClr val="accent4">
              <a:lumMod val="20000"/>
              <a:lumOff val="80000"/>
            </a:schemeClr>
          </a:solidFill>
        </p:spPr>
        <p:txBody>
          <a:bodyPr wrap="square" rtlCol="0">
            <a:spAutoFit/>
          </a:bodyPr>
          <a:lstStyle/>
          <a:p>
            <a:r>
              <a:rPr lang="en-US" sz="2200" dirty="0">
                <a:latin typeface="Calibri" panose="020F0502020204030204" pitchFamily="34" charset="0"/>
                <a:cs typeface="Calibri" panose="020F0502020204030204" pitchFamily="34" charset="0"/>
              </a:rPr>
              <a:t>External passages from major news media and Wikipedia</a:t>
            </a:r>
          </a:p>
        </p:txBody>
      </p:sp>
      <p:pic>
        <p:nvPicPr>
          <p:cNvPr id="16" name="Picture 15">
            <a:extLst>
              <a:ext uri="{FF2B5EF4-FFF2-40B4-BE49-F238E27FC236}">
                <a16:creationId xmlns="" xmlns:a16="http://schemas.microsoft.com/office/drawing/2014/main" id="{3BEA7F76-FC10-5340-A1C4-5497E3E9B346}"/>
              </a:ext>
            </a:extLst>
          </p:cNvPr>
          <p:cNvPicPr>
            <a:picLocks noChangeAspect="1"/>
          </p:cNvPicPr>
          <p:nvPr/>
        </p:nvPicPr>
        <p:blipFill>
          <a:blip r:embed="rId6"/>
          <a:stretch>
            <a:fillRect/>
          </a:stretch>
        </p:blipFill>
        <p:spPr>
          <a:xfrm>
            <a:off x="8730092" y="1481354"/>
            <a:ext cx="1083316" cy="1083316"/>
          </a:xfrm>
          <a:prstGeom prst="rect">
            <a:avLst/>
          </a:prstGeom>
        </p:spPr>
      </p:pic>
      <p:sp>
        <p:nvSpPr>
          <p:cNvPr id="17" name="Right Arrow 16">
            <a:extLst>
              <a:ext uri="{FF2B5EF4-FFF2-40B4-BE49-F238E27FC236}">
                <a16:creationId xmlns="" xmlns:a16="http://schemas.microsoft.com/office/drawing/2014/main" id="{9A76A041-2C2E-C749-9842-A9E0F4DEB3F2}"/>
              </a:ext>
            </a:extLst>
          </p:cNvPr>
          <p:cNvSpPr/>
          <p:nvPr/>
        </p:nvSpPr>
        <p:spPr>
          <a:xfrm rot="5400000">
            <a:off x="8179239" y="3390625"/>
            <a:ext cx="1044133" cy="271123"/>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E00D1B71-158A-6A48-85A2-37EF241E8247}"/>
              </a:ext>
            </a:extLst>
          </p:cNvPr>
          <p:cNvSpPr txBox="1"/>
          <p:nvPr/>
        </p:nvSpPr>
        <p:spPr>
          <a:xfrm>
            <a:off x="6982766" y="4443148"/>
            <a:ext cx="515934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It can be a useful political bargaining chip. US threatened to cut off financial aid to Uganda. Because it planed to criminalize homosexuality. Please consider change your mind!</a:t>
            </a:r>
          </a:p>
        </p:txBody>
      </p:sp>
      <p:sp>
        <p:nvSpPr>
          <p:cNvPr id="19" name="Rounded Rectangle 18">
            <a:extLst>
              <a:ext uri="{FF2B5EF4-FFF2-40B4-BE49-F238E27FC236}">
                <a16:creationId xmlns="" xmlns:a16="http://schemas.microsoft.com/office/drawing/2014/main" id="{07F1459F-4215-0F44-A093-246207AC2226}"/>
              </a:ext>
            </a:extLst>
          </p:cNvPr>
          <p:cNvSpPr/>
          <p:nvPr/>
        </p:nvSpPr>
        <p:spPr>
          <a:xfrm>
            <a:off x="7925600" y="606145"/>
            <a:ext cx="2598229"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Retrieval</a:t>
            </a:r>
          </a:p>
        </p:txBody>
      </p:sp>
      <p:sp>
        <p:nvSpPr>
          <p:cNvPr id="20" name="Rounded Rectangle 19">
            <a:extLst>
              <a:ext uri="{FF2B5EF4-FFF2-40B4-BE49-F238E27FC236}">
                <a16:creationId xmlns="" xmlns:a16="http://schemas.microsoft.com/office/drawing/2014/main" id="{075340F6-0F16-0E41-ACCA-1AE5B232C9A6}"/>
              </a:ext>
            </a:extLst>
          </p:cNvPr>
          <p:cNvSpPr/>
          <p:nvPr/>
        </p:nvSpPr>
        <p:spPr>
          <a:xfrm>
            <a:off x="9099630" y="3457046"/>
            <a:ext cx="2508895"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Generation</a:t>
            </a:r>
          </a:p>
        </p:txBody>
      </p:sp>
    </p:spTree>
    <p:extLst>
      <p:ext uri="{BB962C8B-B14F-4D97-AF65-F5344CB8AC3E}">
        <p14:creationId xmlns:p14="http://schemas.microsoft.com/office/powerpoint/2010/main" val="209006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Our Proposed Pipeline</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6" name="TextBox 5">
            <a:extLst>
              <a:ext uri="{FF2B5EF4-FFF2-40B4-BE49-F238E27FC236}">
                <a16:creationId xmlns="" xmlns:a16="http://schemas.microsoft.com/office/drawing/2014/main" id="{6A729E24-C23D-B747-81E0-A07E7F880E58}"/>
              </a:ext>
            </a:extLst>
          </p:cNvPr>
          <p:cNvSpPr txBox="1"/>
          <p:nvPr/>
        </p:nvSpPr>
        <p:spPr>
          <a:xfrm>
            <a:off x="2486552" y="3535695"/>
            <a:ext cx="3697433" cy="1938992"/>
          </a:xfrm>
          <a:prstGeom prst="rect">
            <a:avLst/>
          </a:prstGeom>
          <a:noFill/>
        </p:spPr>
        <p:txBody>
          <a:bodyPr wrap="square" rtlCol="0">
            <a:spAutoFit/>
          </a:bodyPr>
          <a:lstStyle/>
          <a:p>
            <a:r>
              <a:rPr lang="en-US" sz="2400" dirty="0"/>
              <a:t>2011 saw 49.5B in spending on foreign aid. Why is the US government taking money from citizens and spending it on others?</a:t>
            </a:r>
            <a:endParaRPr lang="en-US" sz="4267" i="1" dirty="0">
              <a:solidFill>
                <a:schemeClr val="accent1"/>
              </a:solidFill>
              <a:ea typeface="Open Sans" panose="020B0606030504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5656C7C8-52E1-2C41-8B6B-F49A7A482CAF}"/>
              </a:ext>
            </a:extLst>
          </p:cNvPr>
          <p:cNvPicPr>
            <a:picLocks noChangeAspect="1"/>
          </p:cNvPicPr>
          <p:nvPr/>
        </p:nvPicPr>
        <p:blipFill>
          <a:blip r:embed="rId3"/>
          <a:stretch>
            <a:fillRect/>
          </a:stretch>
        </p:blipFill>
        <p:spPr>
          <a:xfrm>
            <a:off x="49884" y="2960643"/>
            <a:ext cx="2540000" cy="2540000"/>
          </a:xfrm>
          <a:prstGeom prst="rect">
            <a:avLst/>
          </a:prstGeom>
        </p:spPr>
      </p:pic>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ounded Rectangular Callout 7">
            <a:extLst>
              <a:ext uri="{FF2B5EF4-FFF2-40B4-BE49-F238E27FC236}">
                <a16:creationId xmlns="" xmlns:a16="http://schemas.microsoft.com/office/drawing/2014/main" id="{029A8A36-BF94-8749-AEE4-61057D299A9E}"/>
              </a:ext>
            </a:extLst>
          </p:cNvPr>
          <p:cNvSpPr/>
          <p:nvPr/>
        </p:nvSpPr>
        <p:spPr>
          <a:xfrm>
            <a:off x="2262434" y="3327401"/>
            <a:ext cx="3921551" cy="2341251"/>
          </a:xfrm>
          <a:prstGeom prst="wedgeRoundRectCallout">
            <a:avLst>
              <a:gd name="adj1" fmla="val -60763"/>
              <a:gd name="adj2" fmla="val -3906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ight Arrow 8">
            <a:extLst>
              <a:ext uri="{FF2B5EF4-FFF2-40B4-BE49-F238E27FC236}">
                <a16:creationId xmlns="" xmlns:a16="http://schemas.microsoft.com/office/drawing/2014/main" id="{4EB28F5E-810E-094D-A328-E87C16616BCC}"/>
              </a:ext>
            </a:extLst>
          </p:cNvPr>
          <p:cNvSpPr/>
          <p:nvPr/>
        </p:nvSpPr>
        <p:spPr>
          <a:xfrm>
            <a:off x="5152784" y="2282880"/>
            <a:ext cx="2610936"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2" name="Graphic 11" descr="database">
            <a:extLst>
              <a:ext uri="{FF2B5EF4-FFF2-40B4-BE49-F238E27FC236}">
                <a16:creationId xmlns="" xmlns:a16="http://schemas.microsoft.com/office/drawing/2014/main" id="{1634EB49-7E19-C74A-9BA0-A08DC5D9CFD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817458" y="1426046"/>
            <a:ext cx="899619" cy="899619"/>
          </a:xfrm>
          <a:prstGeom prst="rect">
            <a:avLst/>
          </a:prstGeom>
        </p:spPr>
      </p:pic>
      <p:sp>
        <p:nvSpPr>
          <p:cNvPr id="13" name="Right Arrow 12">
            <a:extLst>
              <a:ext uri="{FF2B5EF4-FFF2-40B4-BE49-F238E27FC236}">
                <a16:creationId xmlns="" xmlns:a16="http://schemas.microsoft.com/office/drawing/2014/main" id="{3234002B-B43F-9D4F-95DF-90B93DCB3BAE}"/>
              </a:ext>
            </a:extLst>
          </p:cNvPr>
          <p:cNvSpPr/>
          <p:nvPr/>
        </p:nvSpPr>
        <p:spPr>
          <a:xfrm rot="20169985">
            <a:off x="6169323" y="2909290"/>
            <a:ext cx="1859763"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13">
            <a:extLst>
              <a:ext uri="{FF2B5EF4-FFF2-40B4-BE49-F238E27FC236}">
                <a16:creationId xmlns="" xmlns:a16="http://schemas.microsoft.com/office/drawing/2014/main" id="{AEC3AF9A-A072-6D4E-B48F-7CA3666075DE}"/>
              </a:ext>
            </a:extLst>
          </p:cNvPr>
          <p:cNvPicPr>
            <a:picLocks noChangeAspect="1"/>
          </p:cNvPicPr>
          <p:nvPr/>
        </p:nvPicPr>
        <p:blipFill>
          <a:blip r:embed="rId6"/>
          <a:stretch>
            <a:fillRect/>
          </a:stretch>
        </p:blipFill>
        <p:spPr>
          <a:xfrm>
            <a:off x="7782667" y="1481354"/>
            <a:ext cx="1083316" cy="1083316"/>
          </a:xfrm>
          <a:prstGeom prst="rect">
            <a:avLst/>
          </a:prstGeom>
        </p:spPr>
      </p:pic>
      <p:sp>
        <p:nvSpPr>
          <p:cNvPr id="15" name="TextBox 14">
            <a:extLst>
              <a:ext uri="{FF2B5EF4-FFF2-40B4-BE49-F238E27FC236}">
                <a16:creationId xmlns="" xmlns:a16="http://schemas.microsoft.com/office/drawing/2014/main" id="{9E03D3CF-A93D-0E45-A9A3-7F8D426055B0}"/>
              </a:ext>
            </a:extLst>
          </p:cNvPr>
          <p:cNvSpPr txBox="1"/>
          <p:nvPr/>
        </p:nvSpPr>
        <p:spPr>
          <a:xfrm>
            <a:off x="9813409" y="1398871"/>
            <a:ext cx="2095842" cy="1785104"/>
          </a:xfrm>
          <a:prstGeom prst="rect">
            <a:avLst/>
          </a:prstGeom>
          <a:solidFill>
            <a:schemeClr val="accent4">
              <a:lumMod val="20000"/>
              <a:lumOff val="80000"/>
            </a:schemeClr>
          </a:solidFill>
        </p:spPr>
        <p:txBody>
          <a:bodyPr wrap="square" rtlCol="0">
            <a:spAutoFit/>
          </a:bodyPr>
          <a:lstStyle/>
          <a:p>
            <a:r>
              <a:rPr lang="en-US" sz="2200" dirty="0">
                <a:latin typeface="Calibri" panose="020F0502020204030204" pitchFamily="34" charset="0"/>
                <a:cs typeface="Calibri" panose="020F0502020204030204" pitchFamily="34" charset="0"/>
              </a:rPr>
              <a:t>External passages from major news media and Wikipedia</a:t>
            </a:r>
          </a:p>
        </p:txBody>
      </p:sp>
      <p:pic>
        <p:nvPicPr>
          <p:cNvPr id="16" name="Picture 15">
            <a:extLst>
              <a:ext uri="{FF2B5EF4-FFF2-40B4-BE49-F238E27FC236}">
                <a16:creationId xmlns="" xmlns:a16="http://schemas.microsoft.com/office/drawing/2014/main" id="{3BEA7F76-FC10-5340-A1C4-5497E3E9B346}"/>
              </a:ext>
            </a:extLst>
          </p:cNvPr>
          <p:cNvPicPr>
            <a:picLocks noChangeAspect="1"/>
          </p:cNvPicPr>
          <p:nvPr/>
        </p:nvPicPr>
        <p:blipFill>
          <a:blip r:embed="rId6"/>
          <a:stretch>
            <a:fillRect/>
          </a:stretch>
        </p:blipFill>
        <p:spPr>
          <a:xfrm>
            <a:off x="8730092" y="1481354"/>
            <a:ext cx="1083316" cy="1083316"/>
          </a:xfrm>
          <a:prstGeom prst="rect">
            <a:avLst/>
          </a:prstGeom>
        </p:spPr>
      </p:pic>
      <p:sp>
        <p:nvSpPr>
          <p:cNvPr id="17" name="Right Arrow 16">
            <a:extLst>
              <a:ext uri="{FF2B5EF4-FFF2-40B4-BE49-F238E27FC236}">
                <a16:creationId xmlns="" xmlns:a16="http://schemas.microsoft.com/office/drawing/2014/main" id="{9A76A041-2C2E-C749-9842-A9E0F4DEB3F2}"/>
              </a:ext>
            </a:extLst>
          </p:cNvPr>
          <p:cNvSpPr/>
          <p:nvPr/>
        </p:nvSpPr>
        <p:spPr>
          <a:xfrm rot="5400000">
            <a:off x="8179239" y="3390625"/>
            <a:ext cx="1044133" cy="271123"/>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E00D1B71-158A-6A48-85A2-37EF241E8247}"/>
              </a:ext>
            </a:extLst>
          </p:cNvPr>
          <p:cNvSpPr txBox="1"/>
          <p:nvPr/>
        </p:nvSpPr>
        <p:spPr>
          <a:xfrm>
            <a:off x="6982766" y="4443148"/>
            <a:ext cx="515934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It can be a useful political bargaining chip. US threatened to cut off financial aid to Uganda. Because it planed to criminalize homosexuality. Please consider change your mind!</a:t>
            </a:r>
          </a:p>
        </p:txBody>
      </p:sp>
      <p:sp>
        <p:nvSpPr>
          <p:cNvPr id="19" name="Rounded Rectangle 18">
            <a:extLst>
              <a:ext uri="{FF2B5EF4-FFF2-40B4-BE49-F238E27FC236}">
                <a16:creationId xmlns="" xmlns:a16="http://schemas.microsoft.com/office/drawing/2014/main" id="{07F1459F-4215-0F44-A093-246207AC2226}"/>
              </a:ext>
            </a:extLst>
          </p:cNvPr>
          <p:cNvSpPr/>
          <p:nvPr/>
        </p:nvSpPr>
        <p:spPr>
          <a:xfrm>
            <a:off x="7925600" y="606145"/>
            <a:ext cx="2598229" cy="733594"/>
          </a:xfrm>
          <a:prstGeom prst="roundRect">
            <a:avLst/>
          </a:prstGeom>
          <a:ln w="50800">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Retrieval</a:t>
            </a:r>
          </a:p>
        </p:txBody>
      </p:sp>
      <p:sp>
        <p:nvSpPr>
          <p:cNvPr id="20" name="Rounded Rectangle 19">
            <a:extLst>
              <a:ext uri="{FF2B5EF4-FFF2-40B4-BE49-F238E27FC236}">
                <a16:creationId xmlns="" xmlns:a16="http://schemas.microsoft.com/office/drawing/2014/main" id="{075340F6-0F16-0E41-ACCA-1AE5B232C9A6}"/>
              </a:ext>
            </a:extLst>
          </p:cNvPr>
          <p:cNvSpPr/>
          <p:nvPr/>
        </p:nvSpPr>
        <p:spPr>
          <a:xfrm>
            <a:off x="9099630" y="3457046"/>
            <a:ext cx="2508895"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Generation</a:t>
            </a:r>
          </a:p>
        </p:txBody>
      </p:sp>
    </p:spTree>
    <p:extLst>
      <p:ext uri="{BB962C8B-B14F-4D97-AF65-F5344CB8AC3E}">
        <p14:creationId xmlns:p14="http://schemas.microsoft.com/office/powerpoint/2010/main" val="353947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p:txBody>
          <a:bodyPr/>
          <a:lstStyle/>
          <a:p>
            <a:r>
              <a:rPr lang="en-US" dirty="0"/>
              <a:t>We want to leverage resources with both subjective and factual content to form talking points.</a:t>
            </a:r>
          </a:p>
        </p:txBody>
      </p:sp>
    </p:spTree>
    <p:extLst>
      <p:ext uri="{BB962C8B-B14F-4D97-AF65-F5344CB8AC3E}">
        <p14:creationId xmlns:p14="http://schemas.microsoft.com/office/powerpoint/2010/main" val="341042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p:txBody>
          <a:bodyPr/>
          <a:lstStyle/>
          <a:p>
            <a:r>
              <a:rPr lang="en-US" dirty="0"/>
              <a:t>Indexed data: </a:t>
            </a:r>
          </a:p>
        </p:txBody>
      </p:sp>
      <p:graphicFrame>
        <p:nvGraphicFramePr>
          <p:cNvPr id="6" name="Table 5">
            <a:extLst>
              <a:ext uri="{FF2B5EF4-FFF2-40B4-BE49-F238E27FC236}">
                <a16:creationId xmlns="" xmlns:a16="http://schemas.microsoft.com/office/drawing/2014/main" id="{9F975CA2-C50B-BA44-BC19-2B2C81B97FEC}"/>
              </a:ext>
            </a:extLst>
          </p:cNvPr>
          <p:cNvGraphicFramePr>
            <a:graphicFrameLocks noGrp="1"/>
          </p:cNvGraphicFramePr>
          <p:nvPr/>
        </p:nvGraphicFramePr>
        <p:xfrm>
          <a:off x="3910263" y="2710556"/>
          <a:ext cx="6732240" cy="3627119"/>
        </p:xfrm>
        <a:graphic>
          <a:graphicData uri="http://schemas.openxmlformats.org/drawingml/2006/table">
            <a:tbl>
              <a:tblPr firstRow="1" bandRow="1">
                <a:tableStyleId>{7DF18680-E054-41AD-8BC1-D1AEF772440D}</a:tableStyleId>
              </a:tblPr>
              <a:tblGrid>
                <a:gridCol w="3582640">
                  <a:extLst>
                    <a:ext uri="{9D8B030D-6E8A-4147-A177-3AD203B41FA5}">
                      <a16:colId xmlns="" xmlns:a16="http://schemas.microsoft.com/office/drawing/2014/main" val="1133582475"/>
                    </a:ext>
                  </a:extLst>
                </a:gridCol>
                <a:gridCol w="3149600">
                  <a:extLst>
                    <a:ext uri="{9D8B030D-6E8A-4147-A177-3AD203B41FA5}">
                      <a16:colId xmlns="" xmlns:a16="http://schemas.microsoft.com/office/drawing/2014/main" val="3988200330"/>
                    </a:ext>
                  </a:extLst>
                </a:gridCol>
              </a:tblGrid>
              <a:tr h="460001">
                <a:tc>
                  <a:txBody>
                    <a:bodyPr/>
                    <a:lstStyle/>
                    <a:p>
                      <a:pPr algn="ctr"/>
                      <a:r>
                        <a:rPr lang="en-US" sz="2800" b="1" i="0" dirty="0">
                          <a:latin typeface="Arial" panose="020B0604020202020204" pitchFamily="34" charset="0"/>
                          <a:cs typeface="Arial" panose="020B0604020202020204" pitchFamily="34" charset="0"/>
                        </a:rPr>
                        <a:t>Source</a:t>
                      </a:r>
                    </a:p>
                  </a:txBody>
                  <a:tcPr/>
                </a:tc>
                <a:tc>
                  <a:txBody>
                    <a:bodyPr/>
                    <a:lstStyle/>
                    <a:p>
                      <a:pPr algn="ctr"/>
                      <a:r>
                        <a:rPr lang="en-US" sz="2800" b="1" i="0" dirty="0">
                          <a:latin typeface="Arial" panose="020B0604020202020204" pitchFamily="34" charset="0"/>
                          <a:cs typeface="Arial" panose="020B0604020202020204" pitchFamily="34" charset="0"/>
                        </a:rPr>
                        <a:t># documents</a:t>
                      </a:r>
                    </a:p>
                  </a:txBody>
                  <a:tcPr/>
                </a:tc>
                <a:extLst>
                  <a:ext uri="{0D108BD9-81ED-4DB2-BD59-A6C34878D82A}">
                    <a16:rowId xmlns="" xmlns:a16="http://schemas.microsoft.com/office/drawing/2014/main" val="2906239765"/>
                  </a:ext>
                </a:extLst>
              </a:tr>
              <a:tr h="460001">
                <a:tc>
                  <a:txBody>
                    <a:bodyPr/>
                    <a:lstStyle/>
                    <a:p>
                      <a:pPr algn="l"/>
                      <a:r>
                        <a:rPr lang="en-US" sz="2800" dirty="0">
                          <a:latin typeface="Arial" panose="020B0604020202020204" pitchFamily="34" charset="0"/>
                          <a:cs typeface="Arial" panose="020B0604020202020204" pitchFamily="34" charset="0"/>
                        </a:rPr>
                        <a:t>Wikipedia</a:t>
                      </a:r>
                    </a:p>
                  </a:txBody>
                  <a:tcPr/>
                </a:tc>
                <a:tc>
                  <a:txBody>
                    <a:bodyPr/>
                    <a:lstStyle/>
                    <a:p>
                      <a:pPr algn="l"/>
                      <a:r>
                        <a:rPr lang="en-US" sz="2800" dirty="0"/>
                        <a:t>5,743,901</a:t>
                      </a:r>
                    </a:p>
                  </a:txBody>
                  <a:tcPr/>
                </a:tc>
                <a:extLst>
                  <a:ext uri="{0D108BD9-81ED-4DB2-BD59-A6C34878D82A}">
                    <a16:rowId xmlns="" xmlns:a16="http://schemas.microsoft.com/office/drawing/2014/main" val="1372587755"/>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Washington Post</a:t>
                      </a:r>
                    </a:p>
                  </a:txBody>
                  <a:tcPr/>
                </a:tc>
                <a:tc>
                  <a:txBody>
                    <a:bodyPr/>
                    <a:lstStyle/>
                    <a:p>
                      <a:pPr algn="l"/>
                      <a:r>
                        <a:rPr lang="en-US" sz="2800" dirty="0"/>
                        <a:t>1,109,672</a:t>
                      </a:r>
                    </a:p>
                  </a:txBody>
                  <a:tcPr/>
                </a:tc>
                <a:extLst>
                  <a:ext uri="{0D108BD9-81ED-4DB2-BD59-A6C34878D82A}">
                    <a16:rowId xmlns="" xmlns:a16="http://schemas.microsoft.com/office/drawing/2014/main" val="1729045711"/>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The New York Times</a:t>
                      </a:r>
                    </a:p>
                  </a:txBody>
                  <a:tcPr/>
                </a:tc>
                <a:tc>
                  <a:txBody>
                    <a:bodyPr/>
                    <a:lstStyle/>
                    <a:p>
                      <a:pPr algn="l"/>
                      <a:r>
                        <a:rPr lang="en-US" sz="2800" dirty="0"/>
                        <a:t>1,952,446</a:t>
                      </a:r>
                    </a:p>
                  </a:txBody>
                  <a:tcPr/>
                </a:tc>
                <a:extLst>
                  <a:ext uri="{0D108BD9-81ED-4DB2-BD59-A6C34878D82A}">
                    <a16:rowId xmlns="" xmlns:a16="http://schemas.microsoft.com/office/drawing/2014/main" val="1170526370"/>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Reuters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1,052,592</a:t>
                      </a:r>
                    </a:p>
                  </a:txBody>
                  <a:tcPr/>
                </a:tc>
                <a:extLst>
                  <a:ext uri="{0D108BD9-81ED-4DB2-BD59-A6C34878D82A}">
                    <a16:rowId xmlns="" xmlns:a16="http://schemas.microsoft.com/office/drawing/2014/main" val="1463884066"/>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Wall Street Journal </a:t>
                      </a:r>
                    </a:p>
                  </a:txBody>
                  <a:tcPr/>
                </a:tc>
                <a:tc>
                  <a:txBody>
                    <a:bodyPr/>
                    <a:lstStyle/>
                    <a:p>
                      <a:pPr algn="l"/>
                      <a:r>
                        <a:rPr lang="en-US" sz="2800" dirty="0"/>
                        <a:t>2,059,128</a:t>
                      </a:r>
                    </a:p>
                  </a:txBody>
                  <a:tcPr/>
                </a:tc>
                <a:extLst>
                  <a:ext uri="{0D108BD9-81ED-4DB2-BD59-A6C34878D82A}">
                    <a16:rowId xmlns="" xmlns:a16="http://schemas.microsoft.com/office/drawing/2014/main" val="1624577775"/>
                  </a:ext>
                </a:extLst>
              </a:tr>
              <a:tr h="460001">
                <a:tc>
                  <a:txBody>
                    <a:bodyPr/>
                    <a:lstStyle/>
                    <a:p>
                      <a:pPr algn="l"/>
                      <a:r>
                        <a:rPr lang="en-US" sz="2800" b="1" dirty="0"/>
                        <a:t>Total</a:t>
                      </a:r>
                    </a:p>
                  </a:txBody>
                  <a:tcPr/>
                </a:tc>
                <a:tc>
                  <a:txBody>
                    <a:bodyPr/>
                    <a:lstStyle/>
                    <a:p>
                      <a:pPr algn="l"/>
                      <a:r>
                        <a:rPr lang="en-US" sz="2800" b="1" dirty="0"/>
                        <a:t>11,917,739</a:t>
                      </a:r>
                    </a:p>
                  </a:txBody>
                  <a:tcPr/>
                </a:tc>
                <a:extLst>
                  <a:ext uri="{0D108BD9-81ED-4DB2-BD59-A6C34878D82A}">
                    <a16:rowId xmlns="" xmlns:a16="http://schemas.microsoft.com/office/drawing/2014/main" val="2660032517"/>
                  </a:ext>
                </a:extLst>
              </a:tr>
            </a:tbl>
          </a:graphicData>
        </a:graphic>
      </p:graphicFrame>
    </p:spTree>
    <p:extLst>
      <p:ext uri="{BB962C8B-B14F-4D97-AF65-F5344CB8AC3E}">
        <p14:creationId xmlns:p14="http://schemas.microsoft.com/office/powerpoint/2010/main" val="2632352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p:txBody>
          <a:bodyPr/>
          <a:lstStyle/>
          <a:p>
            <a:r>
              <a:rPr lang="en-US" dirty="0"/>
              <a:t>Indexed data: </a:t>
            </a:r>
          </a:p>
        </p:txBody>
      </p:sp>
      <p:sp>
        <p:nvSpPr>
          <p:cNvPr id="7" name="TextBox 6">
            <a:extLst>
              <a:ext uri="{FF2B5EF4-FFF2-40B4-BE49-F238E27FC236}">
                <a16:creationId xmlns="" xmlns:a16="http://schemas.microsoft.com/office/drawing/2014/main" id="{FDC74FF4-A5C6-CD4C-8A67-F2A052FE7DF6}"/>
              </a:ext>
            </a:extLst>
          </p:cNvPr>
          <p:cNvSpPr txBox="1"/>
          <p:nvPr/>
        </p:nvSpPr>
        <p:spPr>
          <a:xfrm>
            <a:off x="744638" y="3198167"/>
            <a:ext cx="3684414" cy="461665"/>
          </a:xfrm>
          <a:prstGeom prst="rect">
            <a:avLst/>
          </a:prstGeom>
          <a:noFill/>
          <a:ln w="19050">
            <a:noFill/>
          </a:ln>
        </p:spPr>
        <p:txBody>
          <a:bodyPr wrap="square" rtlCol="0">
            <a:spAutoFit/>
          </a:bodyPr>
          <a:lstStyle/>
          <a:p>
            <a:r>
              <a:rPr lang="en-US" sz="2400" dirty="0"/>
              <a:t>Objective, fact-based</a:t>
            </a:r>
          </a:p>
        </p:txBody>
      </p:sp>
      <p:graphicFrame>
        <p:nvGraphicFramePr>
          <p:cNvPr id="12" name="Table 11">
            <a:extLst>
              <a:ext uri="{FF2B5EF4-FFF2-40B4-BE49-F238E27FC236}">
                <a16:creationId xmlns="" xmlns:a16="http://schemas.microsoft.com/office/drawing/2014/main" id="{AB8AB54D-EFC5-C74A-8CD8-61F691B701D4}"/>
              </a:ext>
            </a:extLst>
          </p:cNvPr>
          <p:cNvGraphicFramePr>
            <a:graphicFrameLocks noGrp="1"/>
          </p:cNvGraphicFramePr>
          <p:nvPr/>
        </p:nvGraphicFramePr>
        <p:xfrm>
          <a:off x="3910263" y="2710556"/>
          <a:ext cx="6732240" cy="3627119"/>
        </p:xfrm>
        <a:graphic>
          <a:graphicData uri="http://schemas.openxmlformats.org/drawingml/2006/table">
            <a:tbl>
              <a:tblPr firstRow="1" bandRow="1">
                <a:tableStyleId>{7DF18680-E054-41AD-8BC1-D1AEF772440D}</a:tableStyleId>
              </a:tblPr>
              <a:tblGrid>
                <a:gridCol w="3582640">
                  <a:extLst>
                    <a:ext uri="{9D8B030D-6E8A-4147-A177-3AD203B41FA5}">
                      <a16:colId xmlns="" xmlns:a16="http://schemas.microsoft.com/office/drawing/2014/main" val="1133582475"/>
                    </a:ext>
                  </a:extLst>
                </a:gridCol>
                <a:gridCol w="3149600">
                  <a:extLst>
                    <a:ext uri="{9D8B030D-6E8A-4147-A177-3AD203B41FA5}">
                      <a16:colId xmlns="" xmlns:a16="http://schemas.microsoft.com/office/drawing/2014/main" val="3988200330"/>
                    </a:ext>
                  </a:extLst>
                </a:gridCol>
              </a:tblGrid>
              <a:tr h="460001">
                <a:tc>
                  <a:txBody>
                    <a:bodyPr/>
                    <a:lstStyle/>
                    <a:p>
                      <a:pPr algn="ctr"/>
                      <a:r>
                        <a:rPr lang="en-US" sz="2800" b="1" i="0" dirty="0">
                          <a:latin typeface="Arial" panose="020B0604020202020204" pitchFamily="34" charset="0"/>
                          <a:cs typeface="Arial" panose="020B0604020202020204" pitchFamily="34" charset="0"/>
                        </a:rPr>
                        <a:t>Source</a:t>
                      </a:r>
                    </a:p>
                  </a:txBody>
                  <a:tcPr/>
                </a:tc>
                <a:tc>
                  <a:txBody>
                    <a:bodyPr/>
                    <a:lstStyle/>
                    <a:p>
                      <a:pPr algn="ctr"/>
                      <a:r>
                        <a:rPr lang="en-US" sz="2800" b="1" i="0" dirty="0">
                          <a:latin typeface="Arial" panose="020B0604020202020204" pitchFamily="34" charset="0"/>
                          <a:cs typeface="Arial" panose="020B0604020202020204" pitchFamily="34" charset="0"/>
                        </a:rPr>
                        <a:t># documents</a:t>
                      </a:r>
                    </a:p>
                  </a:txBody>
                  <a:tcPr/>
                </a:tc>
                <a:extLst>
                  <a:ext uri="{0D108BD9-81ED-4DB2-BD59-A6C34878D82A}">
                    <a16:rowId xmlns="" xmlns:a16="http://schemas.microsoft.com/office/drawing/2014/main" val="2906239765"/>
                  </a:ext>
                </a:extLst>
              </a:tr>
              <a:tr h="460001">
                <a:tc>
                  <a:txBody>
                    <a:bodyPr/>
                    <a:lstStyle/>
                    <a:p>
                      <a:pPr algn="l"/>
                      <a:r>
                        <a:rPr lang="en-US" sz="2800" dirty="0">
                          <a:latin typeface="Arial" panose="020B0604020202020204" pitchFamily="34" charset="0"/>
                          <a:cs typeface="Arial" panose="020B0604020202020204" pitchFamily="34" charset="0"/>
                        </a:rPr>
                        <a:t>Wikipedia</a:t>
                      </a:r>
                    </a:p>
                  </a:txBody>
                  <a:tcPr/>
                </a:tc>
                <a:tc>
                  <a:txBody>
                    <a:bodyPr/>
                    <a:lstStyle/>
                    <a:p>
                      <a:pPr algn="l"/>
                      <a:r>
                        <a:rPr lang="en-US" sz="2800" dirty="0"/>
                        <a:t>5,743,901</a:t>
                      </a:r>
                    </a:p>
                  </a:txBody>
                  <a:tcPr/>
                </a:tc>
                <a:extLst>
                  <a:ext uri="{0D108BD9-81ED-4DB2-BD59-A6C34878D82A}">
                    <a16:rowId xmlns="" xmlns:a16="http://schemas.microsoft.com/office/drawing/2014/main" val="1372587755"/>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Washington Post</a:t>
                      </a:r>
                    </a:p>
                  </a:txBody>
                  <a:tcPr/>
                </a:tc>
                <a:tc>
                  <a:txBody>
                    <a:bodyPr/>
                    <a:lstStyle/>
                    <a:p>
                      <a:pPr algn="l"/>
                      <a:r>
                        <a:rPr lang="en-US" sz="2800" dirty="0"/>
                        <a:t>1,109,672</a:t>
                      </a:r>
                    </a:p>
                  </a:txBody>
                  <a:tcPr/>
                </a:tc>
                <a:extLst>
                  <a:ext uri="{0D108BD9-81ED-4DB2-BD59-A6C34878D82A}">
                    <a16:rowId xmlns="" xmlns:a16="http://schemas.microsoft.com/office/drawing/2014/main" val="1729045711"/>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The New York Times</a:t>
                      </a:r>
                    </a:p>
                  </a:txBody>
                  <a:tcPr/>
                </a:tc>
                <a:tc>
                  <a:txBody>
                    <a:bodyPr/>
                    <a:lstStyle/>
                    <a:p>
                      <a:pPr algn="l"/>
                      <a:r>
                        <a:rPr lang="en-US" sz="2800" dirty="0"/>
                        <a:t>1,952,446</a:t>
                      </a:r>
                    </a:p>
                  </a:txBody>
                  <a:tcPr/>
                </a:tc>
                <a:extLst>
                  <a:ext uri="{0D108BD9-81ED-4DB2-BD59-A6C34878D82A}">
                    <a16:rowId xmlns="" xmlns:a16="http://schemas.microsoft.com/office/drawing/2014/main" val="1170526370"/>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Reuters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1,052,592</a:t>
                      </a:r>
                    </a:p>
                  </a:txBody>
                  <a:tcPr/>
                </a:tc>
                <a:extLst>
                  <a:ext uri="{0D108BD9-81ED-4DB2-BD59-A6C34878D82A}">
                    <a16:rowId xmlns="" xmlns:a16="http://schemas.microsoft.com/office/drawing/2014/main" val="1463884066"/>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Wall Street Journal </a:t>
                      </a:r>
                    </a:p>
                  </a:txBody>
                  <a:tcPr/>
                </a:tc>
                <a:tc>
                  <a:txBody>
                    <a:bodyPr/>
                    <a:lstStyle/>
                    <a:p>
                      <a:pPr algn="l"/>
                      <a:r>
                        <a:rPr lang="en-US" sz="2800" dirty="0"/>
                        <a:t>2,059,128</a:t>
                      </a:r>
                    </a:p>
                  </a:txBody>
                  <a:tcPr/>
                </a:tc>
                <a:extLst>
                  <a:ext uri="{0D108BD9-81ED-4DB2-BD59-A6C34878D82A}">
                    <a16:rowId xmlns="" xmlns:a16="http://schemas.microsoft.com/office/drawing/2014/main" val="1624577775"/>
                  </a:ext>
                </a:extLst>
              </a:tr>
              <a:tr h="460001">
                <a:tc>
                  <a:txBody>
                    <a:bodyPr/>
                    <a:lstStyle/>
                    <a:p>
                      <a:pPr algn="l"/>
                      <a:r>
                        <a:rPr lang="en-US" sz="2800" b="1" dirty="0"/>
                        <a:t>Total</a:t>
                      </a:r>
                    </a:p>
                  </a:txBody>
                  <a:tcPr/>
                </a:tc>
                <a:tc>
                  <a:txBody>
                    <a:bodyPr/>
                    <a:lstStyle/>
                    <a:p>
                      <a:pPr algn="l"/>
                      <a:r>
                        <a:rPr lang="en-US" sz="2800" b="1" dirty="0"/>
                        <a:t>11,917,739</a:t>
                      </a:r>
                    </a:p>
                  </a:txBody>
                  <a:tcPr/>
                </a:tc>
                <a:extLst>
                  <a:ext uri="{0D108BD9-81ED-4DB2-BD59-A6C34878D82A}">
                    <a16:rowId xmlns="" xmlns:a16="http://schemas.microsoft.com/office/drawing/2014/main" val="2660032517"/>
                  </a:ext>
                </a:extLst>
              </a:tr>
            </a:tbl>
          </a:graphicData>
        </a:graphic>
      </p:graphicFrame>
      <p:sp>
        <p:nvSpPr>
          <p:cNvPr id="5" name="Rectangle 4">
            <a:extLst>
              <a:ext uri="{FF2B5EF4-FFF2-40B4-BE49-F238E27FC236}">
                <a16:creationId xmlns="" xmlns:a16="http://schemas.microsoft.com/office/drawing/2014/main" id="{2C9E9E07-1FC3-264F-A8CD-830B75A32068}"/>
              </a:ext>
            </a:extLst>
          </p:cNvPr>
          <p:cNvSpPr/>
          <p:nvPr/>
        </p:nvSpPr>
        <p:spPr>
          <a:xfrm>
            <a:off x="3910263" y="3315268"/>
            <a:ext cx="2185737" cy="344563"/>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314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Argument Retrieval</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p:txBody>
          <a:bodyPr/>
          <a:lstStyle/>
          <a:p>
            <a:r>
              <a:rPr lang="en-US" dirty="0"/>
              <a:t>Indexed data: </a:t>
            </a:r>
          </a:p>
        </p:txBody>
      </p:sp>
      <p:sp>
        <p:nvSpPr>
          <p:cNvPr id="7" name="TextBox 6">
            <a:extLst>
              <a:ext uri="{FF2B5EF4-FFF2-40B4-BE49-F238E27FC236}">
                <a16:creationId xmlns="" xmlns:a16="http://schemas.microsoft.com/office/drawing/2014/main" id="{FDC74FF4-A5C6-CD4C-8A67-F2A052FE7DF6}"/>
              </a:ext>
            </a:extLst>
          </p:cNvPr>
          <p:cNvSpPr txBox="1"/>
          <p:nvPr/>
        </p:nvSpPr>
        <p:spPr>
          <a:xfrm>
            <a:off x="744638" y="3198167"/>
            <a:ext cx="3684414" cy="461665"/>
          </a:xfrm>
          <a:prstGeom prst="rect">
            <a:avLst/>
          </a:prstGeom>
          <a:noFill/>
          <a:ln w="19050">
            <a:noFill/>
          </a:ln>
        </p:spPr>
        <p:txBody>
          <a:bodyPr wrap="square" rtlCol="0">
            <a:spAutoFit/>
          </a:bodyPr>
          <a:lstStyle/>
          <a:p>
            <a:r>
              <a:rPr lang="en-US" sz="2400" dirty="0"/>
              <a:t>Objective, fact-based</a:t>
            </a:r>
          </a:p>
        </p:txBody>
      </p:sp>
      <p:cxnSp>
        <p:nvCxnSpPr>
          <p:cNvPr id="8" name="Straight Arrow Connector 7">
            <a:extLst>
              <a:ext uri="{FF2B5EF4-FFF2-40B4-BE49-F238E27FC236}">
                <a16:creationId xmlns="" xmlns:a16="http://schemas.microsoft.com/office/drawing/2014/main" id="{DA513A4B-BA0B-6640-860F-BF3FE487594D}"/>
              </a:ext>
            </a:extLst>
          </p:cNvPr>
          <p:cNvCxnSpPr/>
          <p:nvPr/>
        </p:nvCxnSpPr>
        <p:spPr>
          <a:xfrm>
            <a:off x="2827421" y="3829262"/>
            <a:ext cx="0" cy="187370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EF8BE234-C8D6-B64D-84DC-FA993A8FCC5D}"/>
              </a:ext>
            </a:extLst>
          </p:cNvPr>
          <p:cNvSpPr txBox="1"/>
          <p:nvPr/>
        </p:nvSpPr>
        <p:spPr>
          <a:xfrm>
            <a:off x="1903725" y="3796387"/>
            <a:ext cx="989254" cy="461665"/>
          </a:xfrm>
          <a:prstGeom prst="rect">
            <a:avLst/>
          </a:prstGeom>
          <a:noFill/>
          <a:ln w="19050">
            <a:noFill/>
          </a:ln>
        </p:spPr>
        <p:txBody>
          <a:bodyPr wrap="square" rtlCol="0">
            <a:spAutoFit/>
          </a:bodyPr>
          <a:lstStyle/>
          <a:p>
            <a:r>
              <a:rPr lang="en-US" sz="2400" dirty="0"/>
              <a:t>Left</a:t>
            </a:r>
          </a:p>
        </p:txBody>
      </p:sp>
      <p:sp>
        <p:nvSpPr>
          <p:cNvPr id="10" name="TextBox 9">
            <a:extLst>
              <a:ext uri="{FF2B5EF4-FFF2-40B4-BE49-F238E27FC236}">
                <a16:creationId xmlns="" xmlns:a16="http://schemas.microsoft.com/office/drawing/2014/main" id="{D46D8F0D-5273-744D-875C-24315DCD9923}"/>
              </a:ext>
            </a:extLst>
          </p:cNvPr>
          <p:cNvSpPr txBox="1"/>
          <p:nvPr/>
        </p:nvSpPr>
        <p:spPr>
          <a:xfrm>
            <a:off x="1840942" y="4986675"/>
            <a:ext cx="986479" cy="461665"/>
          </a:xfrm>
          <a:prstGeom prst="rect">
            <a:avLst/>
          </a:prstGeom>
          <a:noFill/>
          <a:ln w="19050">
            <a:noFill/>
          </a:ln>
        </p:spPr>
        <p:txBody>
          <a:bodyPr wrap="square" rtlCol="0">
            <a:spAutoFit/>
          </a:bodyPr>
          <a:lstStyle/>
          <a:p>
            <a:r>
              <a:rPr lang="en-US" sz="2400" dirty="0"/>
              <a:t>Right</a:t>
            </a:r>
          </a:p>
        </p:txBody>
      </p:sp>
      <p:sp>
        <p:nvSpPr>
          <p:cNvPr id="11" name="TextBox 10">
            <a:extLst>
              <a:ext uri="{FF2B5EF4-FFF2-40B4-BE49-F238E27FC236}">
                <a16:creationId xmlns="" xmlns:a16="http://schemas.microsoft.com/office/drawing/2014/main" id="{041652C2-D8CB-704C-8EEA-95D5B18302D6}"/>
              </a:ext>
            </a:extLst>
          </p:cNvPr>
          <p:cNvSpPr txBox="1"/>
          <p:nvPr/>
        </p:nvSpPr>
        <p:spPr>
          <a:xfrm>
            <a:off x="275527" y="5762451"/>
            <a:ext cx="5462336" cy="369332"/>
          </a:xfrm>
          <a:prstGeom prst="rect">
            <a:avLst/>
          </a:prstGeom>
          <a:noFill/>
        </p:spPr>
        <p:txBody>
          <a:bodyPr wrap="square" rtlCol="0">
            <a:spAutoFit/>
          </a:bodyPr>
          <a:lstStyle/>
          <a:p>
            <a:r>
              <a:rPr lang="en-US" dirty="0"/>
              <a:t>By </a:t>
            </a:r>
            <a:r>
              <a:rPr lang="en-US" dirty="0">
                <a:solidFill>
                  <a:schemeClr val="accent1"/>
                </a:solidFill>
              </a:rPr>
              <a:t>https: //</a:t>
            </a:r>
            <a:r>
              <a:rPr lang="en-US" dirty="0" err="1">
                <a:solidFill>
                  <a:schemeClr val="accent1"/>
                </a:solidFill>
              </a:rPr>
              <a:t>www.adfontesmedia.com</a:t>
            </a:r>
            <a:r>
              <a:rPr lang="en-US" dirty="0">
                <a:solidFill>
                  <a:schemeClr val="accent1"/>
                </a:solidFill>
              </a:rPr>
              <a:t>/</a:t>
            </a:r>
          </a:p>
        </p:txBody>
      </p:sp>
      <p:graphicFrame>
        <p:nvGraphicFramePr>
          <p:cNvPr id="12" name="Table 11">
            <a:extLst>
              <a:ext uri="{FF2B5EF4-FFF2-40B4-BE49-F238E27FC236}">
                <a16:creationId xmlns="" xmlns:a16="http://schemas.microsoft.com/office/drawing/2014/main" id="{AB8AB54D-EFC5-C74A-8CD8-61F691B701D4}"/>
              </a:ext>
            </a:extLst>
          </p:cNvPr>
          <p:cNvGraphicFramePr>
            <a:graphicFrameLocks noGrp="1"/>
          </p:cNvGraphicFramePr>
          <p:nvPr/>
        </p:nvGraphicFramePr>
        <p:xfrm>
          <a:off x="3910263" y="2710556"/>
          <a:ext cx="6732240" cy="3627119"/>
        </p:xfrm>
        <a:graphic>
          <a:graphicData uri="http://schemas.openxmlformats.org/drawingml/2006/table">
            <a:tbl>
              <a:tblPr firstRow="1" bandRow="1">
                <a:tableStyleId>{7DF18680-E054-41AD-8BC1-D1AEF772440D}</a:tableStyleId>
              </a:tblPr>
              <a:tblGrid>
                <a:gridCol w="3582640">
                  <a:extLst>
                    <a:ext uri="{9D8B030D-6E8A-4147-A177-3AD203B41FA5}">
                      <a16:colId xmlns="" xmlns:a16="http://schemas.microsoft.com/office/drawing/2014/main" val="1133582475"/>
                    </a:ext>
                  </a:extLst>
                </a:gridCol>
                <a:gridCol w="3149600">
                  <a:extLst>
                    <a:ext uri="{9D8B030D-6E8A-4147-A177-3AD203B41FA5}">
                      <a16:colId xmlns="" xmlns:a16="http://schemas.microsoft.com/office/drawing/2014/main" val="3988200330"/>
                    </a:ext>
                  </a:extLst>
                </a:gridCol>
              </a:tblGrid>
              <a:tr h="460001">
                <a:tc>
                  <a:txBody>
                    <a:bodyPr/>
                    <a:lstStyle/>
                    <a:p>
                      <a:pPr algn="ctr"/>
                      <a:r>
                        <a:rPr lang="en-US" sz="2800" b="1" i="0" dirty="0">
                          <a:latin typeface="Arial" panose="020B0604020202020204" pitchFamily="34" charset="0"/>
                          <a:cs typeface="Arial" panose="020B0604020202020204" pitchFamily="34" charset="0"/>
                        </a:rPr>
                        <a:t>Source</a:t>
                      </a:r>
                    </a:p>
                  </a:txBody>
                  <a:tcPr/>
                </a:tc>
                <a:tc>
                  <a:txBody>
                    <a:bodyPr/>
                    <a:lstStyle/>
                    <a:p>
                      <a:pPr algn="ctr"/>
                      <a:r>
                        <a:rPr lang="en-US" sz="2800" b="1" i="0" dirty="0">
                          <a:latin typeface="Arial" panose="020B0604020202020204" pitchFamily="34" charset="0"/>
                          <a:cs typeface="Arial" panose="020B0604020202020204" pitchFamily="34" charset="0"/>
                        </a:rPr>
                        <a:t># documents</a:t>
                      </a:r>
                    </a:p>
                  </a:txBody>
                  <a:tcPr/>
                </a:tc>
                <a:extLst>
                  <a:ext uri="{0D108BD9-81ED-4DB2-BD59-A6C34878D82A}">
                    <a16:rowId xmlns="" xmlns:a16="http://schemas.microsoft.com/office/drawing/2014/main" val="2906239765"/>
                  </a:ext>
                </a:extLst>
              </a:tr>
              <a:tr h="460001">
                <a:tc>
                  <a:txBody>
                    <a:bodyPr/>
                    <a:lstStyle/>
                    <a:p>
                      <a:pPr algn="l"/>
                      <a:r>
                        <a:rPr lang="en-US" sz="2800" dirty="0">
                          <a:latin typeface="Arial" panose="020B0604020202020204" pitchFamily="34" charset="0"/>
                          <a:cs typeface="Arial" panose="020B0604020202020204" pitchFamily="34" charset="0"/>
                        </a:rPr>
                        <a:t>Wikipedia</a:t>
                      </a:r>
                    </a:p>
                  </a:txBody>
                  <a:tcPr/>
                </a:tc>
                <a:tc>
                  <a:txBody>
                    <a:bodyPr/>
                    <a:lstStyle/>
                    <a:p>
                      <a:pPr algn="l"/>
                      <a:r>
                        <a:rPr lang="en-US" sz="2800" dirty="0"/>
                        <a:t>5,743,901</a:t>
                      </a:r>
                    </a:p>
                  </a:txBody>
                  <a:tcPr/>
                </a:tc>
                <a:extLst>
                  <a:ext uri="{0D108BD9-81ED-4DB2-BD59-A6C34878D82A}">
                    <a16:rowId xmlns="" xmlns:a16="http://schemas.microsoft.com/office/drawing/2014/main" val="1372587755"/>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Washington Post</a:t>
                      </a:r>
                    </a:p>
                  </a:txBody>
                  <a:tcPr/>
                </a:tc>
                <a:tc>
                  <a:txBody>
                    <a:bodyPr/>
                    <a:lstStyle/>
                    <a:p>
                      <a:pPr algn="l"/>
                      <a:r>
                        <a:rPr lang="en-US" sz="2800" dirty="0"/>
                        <a:t>1,109,672</a:t>
                      </a:r>
                    </a:p>
                  </a:txBody>
                  <a:tcPr/>
                </a:tc>
                <a:extLst>
                  <a:ext uri="{0D108BD9-81ED-4DB2-BD59-A6C34878D82A}">
                    <a16:rowId xmlns="" xmlns:a16="http://schemas.microsoft.com/office/drawing/2014/main" val="1729045711"/>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The New York Times</a:t>
                      </a:r>
                    </a:p>
                  </a:txBody>
                  <a:tcPr/>
                </a:tc>
                <a:tc>
                  <a:txBody>
                    <a:bodyPr/>
                    <a:lstStyle/>
                    <a:p>
                      <a:pPr algn="l"/>
                      <a:r>
                        <a:rPr lang="en-US" sz="2800" dirty="0"/>
                        <a:t>1,952,446</a:t>
                      </a:r>
                    </a:p>
                  </a:txBody>
                  <a:tcPr/>
                </a:tc>
                <a:extLst>
                  <a:ext uri="{0D108BD9-81ED-4DB2-BD59-A6C34878D82A}">
                    <a16:rowId xmlns="" xmlns:a16="http://schemas.microsoft.com/office/drawing/2014/main" val="1170526370"/>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Reuters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1,052,592</a:t>
                      </a:r>
                    </a:p>
                  </a:txBody>
                  <a:tcPr/>
                </a:tc>
                <a:extLst>
                  <a:ext uri="{0D108BD9-81ED-4DB2-BD59-A6C34878D82A}">
                    <a16:rowId xmlns="" xmlns:a16="http://schemas.microsoft.com/office/drawing/2014/main" val="1463884066"/>
                  </a:ext>
                </a:extLst>
              </a:tr>
              <a:tr h="460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Wall Street Journal </a:t>
                      </a:r>
                    </a:p>
                  </a:txBody>
                  <a:tcPr/>
                </a:tc>
                <a:tc>
                  <a:txBody>
                    <a:bodyPr/>
                    <a:lstStyle/>
                    <a:p>
                      <a:pPr algn="l"/>
                      <a:r>
                        <a:rPr lang="en-US" sz="2800" dirty="0"/>
                        <a:t>2,059,128</a:t>
                      </a:r>
                    </a:p>
                  </a:txBody>
                  <a:tcPr/>
                </a:tc>
                <a:extLst>
                  <a:ext uri="{0D108BD9-81ED-4DB2-BD59-A6C34878D82A}">
                    <a16:rowId xmlns="" xmlns:a16="http://schemas.microsoft.com/office/drawing/2014/main" val="1624577775"/>
                  </a:ext>
                </a:extLst>
              </a:tr>
              <a:tr h="460001">
                <a:tc>
                  <a:txBody>
                    <a:bodyPr/>
                    <a:lstStyle/>
                    <a:p>
                      <a:pPr algn="l"/>
                      <a:r>
                        <a:rPr lang="en-US" sz="2800" b="1" dirty="0"/>
                        <a:t>Total</a:t>
                      </a:r>
                    </a:p>
                  </a:txBody>
                  <a:tcPr/>
                </a:tc>
                <a:tc>
                  <a:txBody>
                    <a:bodyPr/>
                    <a:lstStyle/>
                    <a:p>
                      <a:pPr algn="l"/>
                      <a:r>
                        <a:rPr lang="en-US" sz="2800" b="1" dirty="0"/>
                        <a:t>11,917,739</a:t>
                      </a:r>
                    </a:p>
                  </a:txBody>
                  <a:tcPr/>
                </a:tc>
                <a:extLst>
                  <a:ext uri="{0D108BD9-81ED-4DB2-BD59-A6C34878D82A}">
                    <a16:rowId xmlns="" xmlns:a16="http://schemas.microsoft.com/office/drawing/2014/main" val="2660032517"/>
                  </a:ext>
                </a:extLst>
              </a:tr>
            </a:tbl>
          </a:graphicData>
        </a:graphic>
      </p:graphicFrame>
      <p:sp>
        <p:nvSpPr>
          <p:cNvPr id="13" name="Rectangle 12">
            <a:extLst>
              <a:ext uri="{FF2B5EF4-FFF2-40B4-BE49-F238E27FC236}">
                <a16:creationId xmlns="" xmlns:a16="http://schemas.microsoft.com/office/drawing/2014/main" id="{DAD6DA2A-3EF4-6147-93D7-ED0D039FD516}"/>
              </a:ext>
            </a:extLst>
          </p:cNvPr>
          <p:cNvSpPr/>
          <p:nvPr/>
        </p:nvSpPr>
        <p:spPr>
          <a:xfrm>
            <a:off x="3958504" y="3807457"/>
            <a:ext cx="3397639" cy="195499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329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60"/>
            <a:ext cx="11252200" cy="4695404"/>
          </a:xfrm>
        </p:spPr>
        <p:txBody>
          <a:bodyPr>
            <a:normAutofit/>
          </a:bodyPr>
          <a:lstStyle/>
          <a:p>
            <a:r>
              <a:rPr lang="en-US" sz="3000" b="1" dirty="0"/>
              <a:t>Step 1</a:t>
            </a:r>
            <a:r>
              <a:rPr lang="en-US" sz="3000" dirty="0"/>
              <a:t>: Documents are segmented into passages (of 3 sentences).</a:t>
            </a:r>
          </a:p>
          <a:p>
            <a:endParaRPr lang="en-US" sz="3000" dirty="0"/>
          </a:p>
          <a:p>
            <a:endParaRPr lang="en-US" sz="3000" dirty="0"/>
          </a:p>
        </p:txBody>
      </p:sp>
      <p:sp>
        <p:nvSpPr>
          <p:cNvPr id="10" name="TextBox 9">
            <a:extLst>
              <a:ext uri="{FF2B5EF4-FFF2-40B4-BE49-F238E27FC236}">
                <a16:creationId xmlns="" xmlns:a16="http://schemas.microsoft.com/office/drawing/2014/main" id="{972B54EF-FFDD-7A49-B7FD-A4E17F1124ED}"/>
              </a:ext>
            </a:extLst>
          </p:cNvPr>
          <p:cNvSpPr txBox="1"/>
          <p:nvPr/>
        </p:nvSpPr>
        <p:spPr>
          <a:xfrm>
            <a:off x="1343526" y="2305768"/>
            <a:ext cx="9504947" cy="28931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en-US" sz="2600" dirty="0"/>
              <a:t>President Donald J. Trump has repeatedly called for deep cuts to foreign assistance programs. It raises pointed questions about the role the United States should play around the world. There has long been broad bipartisan agreement on the moral and strategic significance of foreign aid. Aid levels rose sharply after the 9/11 attacks. Policymakers see global economic development as a way to promote U.S. national security.</a:t>
            </a:r>
          </a:p>
        </p:txBody>
      </p:sp>
    </p:spTree>
    <p:extLst>
      <p:ext uri="{BB962C8B-B14F-4D97-AF65-F5344CB8AC3E}">
        <p14:creationId xmlns:p14="http://schemas.microsoft.com/office/powerpoint/2010/main" val="181206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60"/>
            <a:ext cx="11252200" cy="4695404"/>
          </a:xfrm>
        </p:spPr>
        <p:txBody>
          <a:bodyPr>
            <a:normAutofit/>
          </a:bodyPr>
          <a:lstStyle/>
          <a:p>
            <a:r>
              <a:rPr lang="en-US" sz="3000" b="1" dirty="0"/>
              <a:t>Step 1</a:t>
            </a:r>
            <a:r>
              <a:rPr lang="en-US" sz="3000" dirty="0"/>
              <a:t>: Documents are segmented into passages (of 3 sentences).</a:t>
            </a:r>
          </a:p>
          <a:p>
            <a:endParaRPr lang="en-US" sz="3000" dirty="0"/>
          </a:p>
          <a:p>
            <a:endParaRPr lang="en-US" sz="3000" dirty="0"/>
          </a:p>
        </p:txBody>
      </p:sp>
      <p:sp>
        <p:nvSpPr>
          <p:cNvPr id="10" name="TextBox 9">
            <a:extLst>
              <a:ext uri="{FF2B5EF4-FFF2-40B4-BE49-F238E27FC236}">
                <a16:creationId xmlns="" xmlns:a16="http://schemas.microsoft.com/office/drawing/2014/main" id="{972B54EF-FFDD-7A49-B7FD-A4E17F1124ED}"/>
              </a:ext>
            </a:extLst>
          </p:cNvPr>
          <p:cNvSpPr txBox="1"/>
          <p:nvPr/>
        </p:nvSpPr>
        <p:spPr>
          <a:xfrm>
            <a:off x="1343526" y="2305768"/>
            <a:ext cx="9504947" cy="28931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en-US" sz="2600" dirty="0">
                <a:solidFill>
                  <a:schemeClr val="accent6"/>
                </a:solidFill>
              </a:rPr>
              <a:t>President Donald J. Trump has repeatedly called for deep cuts to foreign assistance programs. It raises pointed questions about the role the United States should play around the world. There has long been broad bipartisan agreement on the moral and strategic significance of foreign aid. </a:t>
            </a:r>
            <a:r>
              <a:rPr lang="en-US" sz="2600" dirty="0"/>
              <a:t>Aid levels rose sharply after the 9/11 attacks. Policymakers see global economic development as a way to promote U.S. national security.</a:t>
            </a:r>
          </a:p>
        </p:txBody>
      </p:sp>
    </p:spTree>
    <p:extLst>
      <p:ext uri="{BB962C8B-B14F-4D97-AF65-F5344CB8AC3E}">
        <p14:creationId xmlns:p14="http://schemas.microsoft.com/office/powerpoint/2010/main" val="19635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a:xfrm>
            <a:off x="838200" y="1825625"/>
            <a:ext cx="8138886" cy="4351338"/>
          </a:xfrm>
        </p:spPr>
        <p:txBody>
          <a:bodyPr/>
          <a:lstStyle/>
          <a:p>
            <a:r>
              <a:rPr lang="en-US" dirty="0"/>
              <a:t>Argument: a reason or set of reasons given with the aim of persuading others that an action or an idea is right or wrong</a:t>
            </a:r>
          </a:p>
        </p:txBody>
      </p:sp>
      <p:pic>
        <p:nvPicPr>
          <p:cNvPr id="4" name="Picture 3">
            <a:extLst>
              <a:ext uri="{FF2B5EF4-FFF2-40B4-BE49-F238E27FC236}">
                <a16:creationId xmlns="" xmlns:a16="http://schemas.microsoft.com/office/drawing/2014/main" id="{26BD1F5C-D9E7-224B-B1C2-6F3DA6CDAD9C}"/>
              </a:ext>
            </a:extLst>
          </p:cNvPr>
          <p:cNvPicPr>
            <a:picLocks noChangeAspect="1"/>
          </p:cNvPicPr>
          <p:nvPr/>
        </p:nvPicPr>
        <p:blipFill>
          <a:blip r:embed="rId3"/>
          <a:stretch>
            <a:fillRect/>
          </a:stretch>
        </p:blipFill>
        <p:spPr>
          <a:xfrm>
            <a:off x="8077200" y="3020291"/>
            <a:ext cx="3144982" cy="2021774"/>
          </a:xfrm>
          <a:prstGeom prst="rect">
            <a:avLst/>
          </a:prstGeom>
        </p:spPr>
      </p:pic>
    </p:spTree>
    <p:extLst>
      <p:ext uri="{BB962C8B-B14F-4D97-AF65-F5344CB8AC3E}">
        <p14:creationId xmlns:p14="http://schemas.microsoft.com/office/powerpoint/2010/main" val="160167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60"/>
            <a:ext cx="11252200" cy="4695404"/>
          </a:xfrm>
        </p:spPr>
        <p:txBody>
          <a:bodyPr>
            <a:normAutofit/>
          </a:bodyPr>
          <a:lstStyle/>
          <a:p>
            <a:r>
              <a:rPr lang="en-US" sz="3000" b="1" dirty="0"/>
              <a:t>Step 1</a:t>
            </a:r>
            <a:r>
              <a:rPr lang="en-US" sz="3000" dirty="0"/>
              <a:t>: Documents are segmented into passages (of 3 sentences).</a:t>
            </a:r>
          </a:p>
          <a:p>
            <a:endParaRPr lang="en-US" sz="3000" dirty="0"/>
          </a:p>
          <a:p>
            <a:endParaRPr lang="en-US" sz="3000" dirty="0"/>
          </a:p>
        </p:txBody>
      </p:sp>
      <p:sp>
        <p:nvSpPr>
          <p:cNvPr id="10" name="TextBox 9">
            <a:extLst>
              <a:ext uri="{FF2B5EF4-FFF2-40B4-BE49-F238E27FC236}">
                <a16:creationId xmlns="" xmlns:a16="http://schemas.microsoft.com/office/drawing/2014/main" id="{972B54EF-FFDD-7A49-B7FD-A4E17F1124ED}"/>
              </a:ext>
            </a:extLst>
          </p:cNvPr>
          <p:cNvSpPr txBox="1"/>
          <p:nvPr/>
        </p:nvSpPr>
        <p:spPr>
          <a:xfrm>
            <a:off x="1343526" y="2305768"/>
            <a:ext cx="9504947" cy="28931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en-US" sz="2600" dirty="0"/>
              <a:t>President Donald J. Trump has repeatedly called for deep cuts to foreign assistance programs. It raises pointed questions about the role the United States should play around the world. </a:t>
            </a:r>
            <a:r>
              <a:rPr lang="en-US" sz="2600" dirty="0">
                <a:solidFill>
                  <a:schemeClr val="accent6"/>
                </a:solidFill>
              </a:rPr>
              <a:t>There has long been broad bipartisan agreement on the moral and strategic significance of foreign aid. Aid levels rose sharply after the 9/11 attacks. Policymakers see global economic development as a way to promote U.S. national security.</a:t>
            </a:r>
          </a:p>
        </p:txBody>
      </p:sp>
    </p:spTree>
    <p:extLst>
      <p:ext uri="{BB962C8B-B14F-4D97-AF65-F5344CB8AC3E}">
        <p14:creationId xmlns:p14="http://schemas.microsoft.com/office/powerpoint/2010/main" val="268739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60"/>
            <a:ext cx="11353800" cy="4695404"/>
          </a:xfrm>
        </p:spPr>
        <p:txBody>
          <a:bodyPr>
            <a:normAutofit/>
          </a:bodyPr>
          <a:lstStyle/>
          <a:p>
            <a:r>
              <a:rPr lang="en-US" sz="3000" b="1" dirty="0"/>
              <a:t>Step 1</a:t>
            </a:r>
            <a:r>
              <a:rPr lang="en-US" sz="3000" dirty="0"/>
              <a:t>: Documents are segmented into passages (of 3 sentences).</a:t>
            </a:r>
          </a:p>
          <a:p>
            <a:r>
              <a:rPr lang="en-US" sz="3000" b="1" dirty="0"/>
              <a:t>Step 2</a:t>
            </a:r>
            <a:r>
              <a:rPr lang="en-US" sz="3000" dirty="0"/>
              <a:t>: Passages are retrieved and ranked based on input queries.</a:t>
            </a:r>
          </a:p>
          <a:p>
            <a:endParaRPr lang="en-US" sz="3000" dirty="0"/>
          </a:p>
          <a:p>
            <a:endParaRPr lang="en-US" sz="3000" dirty="0"/>
          </a:p>
        </p:txBody>
      </p:sp>
      <p:sp>
        <p:nvSpPr>
          <p:cNvPr id="5" name="Rounded Rectangle 4">
            <a:extLst>
              <a:ext uri="{FF2B5EF4-FFF2-40B4-BE49-F238E27FC236}">
                <a16:creationId xmlns="" xmlns:a16="http://schemas.microsoft.com/office/drawing/2014/main" id="{58075753-512E-4543-909C-63642326E0F9}"/>
              </a:ext>
            </a:extLst>
          </p:cNvPr>
          <p:cNvSpPr/>
          <p:nvPr/>
        </p:nvSpPr>
        <p:spPr>
          <a:xfrm>
            <a:off x="250262" y="3479886"/>
            <a:ext cx="3351053" cy="1990695"/>
          </a:xfrm>
          <a:prstGeom prst="roundRect">
            <a:avLst>
              <a:gd name="adj" fmla="val 4591"/>
            </a:avLst>
          </a:prstGeom>
          <a:solidFill>
            <a:schemeClr val="bg1">
              <a:lumMod val="95000"/>
            </a:schemeClr>
          </a:solidFill>
          <a:ln w="635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i="1" dirty="0">
                <a:solidFill>
                  <a:schemeClr val="tx1"/>
                </a:solidFill>
                <a:latin typeface="+mj-lt"/>
                <a:ea typeface="DejaVu Sans Mono for Powerline " panose="020B0609030804020204" pitchFamily="49" charset="0"/>
                <a:cs typeface="Arial Narrow" panose="020B0604020202020204" pitchFamily="34" charset="0"/>
              </a:rPr>
              <a:t>US should cut off foreign aid completely.</a:t>
            </a:r>
          </a:p>
        </p:txBody>
      </p:sp>
      <p:sp>
        <p:nvSpPr>
          <p:cNvPr id="6" name="Right Arrow 5">
            <a:extLst>
              <a:ext uri="{FF2B5EF4-FFF2-40B4-BE49-F238E27FC236}">
                <a16:creationId xmlns="" xmlns:a16="http://schemas.microsoft.com/office/drawing/2014/main" id="{35ECDBB8-04B1-514F-9F3C-DB28CF63F1A3}"/>
              </a:ext>
            </a:extLst>
          </p:cNvPr>
          <p:cNvSpPr/>
          <p:nvPr/>
        </p:nvSpPr>
        <p:spPr>
          <a:xfrm>
            <a:off x="3713322" y="4173334"/>
            <a:ext cx="818176" cy="391860"/>
          </a:xfrm>
          <a:prstGeom prst="rightArrow">
            <a:avLst>
              <a:gd name="adj1" fmla="val 50000"/>
              <a:gd name="adj2" fmla="val 907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D16319B0-D4FE-9E47-A0E4-DBCBEB3B0DF6}"/>
              </a:ext>
            </a:extLst>
          </p:cNvPr>
          <p:cNvSpPr txBox="1"/>
          <p:nvPr/>
        </p:nvSpPr>
        <p:spPr>
          <a:xfrm>
            <a:off x="4531498" y="3724280"/>
            <a:ext cx="3396341" cy="1077218"/>
          </a:xfrm>
          <a:prstGeom prst="rect">
            <a:avLst/>
          </a:prstGeom>
          <a:noFill/>
        </p:spPr>
        <p:txBody>
          <a:bodyPr wrap="square" rtlCol="0">
            <a:spAutoFit/>
          </a:bodyPr>
          <a:lstStyle/>
          <a:p>
            <a:r>
              <a:rPr lang="en-US" sz="3200" dirty="0">
                <a:latin typeface="Courier" pitchFamily="2" charset="0"/>
                <a:cs typeface="Times New Roman" panose="02020603050405020304" pitchFamily="18" charset="0"/>
              </a:rPr>
              <a:t>US cut foreign aid</a:t>
            </a:r>
          </a:p>
        </p:txBody>
      </p:sp>
      <p:sp>
        <p:nvSpPr>
          <p:cNvPr id="8" name="Rectangle 7">
            <a:extLst>
              <a:ext uri="{FF2B5EF4-FFF2-40B4-BE49-F238E27FC236}">
                <a16:creationId xmlns="" xmlns:a16="http://schemas.microsoft.com/office/drawing/2014/main" id="{75F31569-5B79-0C4D-8C64-C1E120577700}"/>
              </a:ext>
            </a:extLst>
          </p:cNvPr>
          <p:cNvSpPr/>
          <p:nvPr/>
        </p:nvSpPr>
        <p:spPr>
          <a:xfrm>
            <a:off x="4570517" y="2892637"/>
            <a:ext cx="3244218"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QUERY</a:t>
            </a:r>
          </a:p>
        </p:txBody>
      </p:sp>
      <p:sp>
        <p:nvSpPr>
          <p:cNvPr id="9" name="Right Arrow 8">
            <a:extLst>
              <a:ext uri="{FF2B5EF4-FFF2-40B4-BE49-F238E27FC236}">
                <a16:creationId xmlns="" xmlns:a16="http://schemas.microsoft.com/office/drawing/2014/main" id="{0CBFA3A6-7E15-8545-BF8C-51B4A4A9BAE4}"/>
              </a:ext>
            </a:extLst>
          </p:cNvPr>
          <p:cNvSpPr/>
          <p:nvPr/>
        </p:nvSpPr>
        <p:spPr>
          <a:xfrm>
            <a:off x="8259738" y="4173334"/>
            <a:ext cx="818176" cy="391860"/>
          </a:xfrm>
          <a:prstGeom prst="rightArrow">
            <a:avLst>
              <a:gd name="adj1" fmla="val 50000"/>
              <a:gd name="adj2" fmla="val 907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a:extLst>
              <a:ext uri="{FF2B5EF4-FFF2-40B4-BE49-F238E27FC236}">
                <a16:creationId xmlns="" xmlns:a16="http://schemas.microsoft.com/office/drawing/2014/main" id="{976A9B66-9521-D84F-9D24-886021EB2C50}"/>
              </a:ext>
            </a:extLst>
          </p:cNvPr>
          <p:cNvSpPr/>
          <p:nvPr/>
        </p:nvSpPr>
        <p:spPr>
          <a:xfrm>
            <a:off x="9210328" y="3640195"/>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3" name="Snip Single Corner Rectangle 12">
            <a:extLst>
              <a:ext uri="{FF2B5EF4-FFF2-40B4-BE49-F238E27FC236}">
                <a16:creationId xmlns="" xmlns:a16="http://schemas.microsoft.com/office/drawing/2014/main" id="{DA083624-20A2-D246-9CAD-BCF29D91BEE3}"/>
              </a:ext>
            </a:extLst>
          </p:cNvPr>
          <p:cNvSpPr/>
          <p:nvPr/>
        </p:nvSpPr>
        <p:spPr>
          <a:xfrm>
            <a:off x="9355740" y="3812475"/>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4" name="Snip Single Corner Rectangle 13">
            <a:extLst>
              <a:ext uri="{FF2B5EF4-FFF2-40B4-BE49-F238E27FC236}">
                <a16:creationId xmlns="" xmlns:a16="http://schemas.microsoft.com/office/drawing/2014/main" id="{0C92B0E9-BECD-2640-960D-1002F70FFB23}"/>
              </a:ext>
            </a:extLst>
          </p:cNvPr>
          <p:cNvSpPr/>
          <p:nvPr/>
        </p:nvSpPr>
        <p:spPr>
          <a:xfrm>
            <a:off x="9489676" y="4011305"/>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5" name="Snip Single Corner Rectangle 14">
            <a:extLst>
              <a:ext uri="{FF2B5EF4-FFF2-40B4-BE49-F238E27FC236}">
                <a16:creationId xmlns="" xmlns:a16="http://schemas.microsoft.com/office/drawing/2014/main" id="{CA5B1AF4-2396-4B41-BEAF-A5BF5228CACA}"/>
              </a:ext>
            </a:extLst>
          </p:cNvPr>
          <p:cNvSpPr/>
          <p:nvPr/>
        </p:nvSpPr>
        <p:spPr>
          <a:xfrm>
            <a:off x="9643070" y="4123872"/>
            <a:ext cx="911047" cy="1066277"/>
          </a:xfrm>
          <a:prstGeom prst="snip1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6" name="Rectangle 15">
            <a:extLst>
              <a:ext uri="{FF2B5EF4-FFF2-40B4-BE49-F238E27FC236}">
                <a16:creationId xmlns="" xmlns:a16="http://schemas.microsoft.com/office/drawing/2014/main" id="{5CD6DFFB-1AAA-EA4A-A038-07626D0C879B}"/>
              </a:ext>
            </a:extLst>
          </p:cNvPr>
          <p:cNvSpPr/>
          <p:nvPr/>
        </p:nvSpPr>
        <p:spPr>
          <a:xfrm>
            <a:off x="9156737" y="2863783"/>
            <a:ext cx="2138055"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PASSAGES</a:t>
            </a:r>
          </a:p>
        </p:txBody>
      </p:sp>
      <p:sp>
        <p:nvSpPr>
          <p:cNvPr id="17" name="Rectangle 16">
            <a:extLst>
              <a:ext uri="{FF2B5EF4-FFF2-40B4-BE49-F238E27FC236}">
                <a16:creationId xmlns="" xmlns:a16="http://schemas.microsoft.com/office/drawing/2014/main" id="{312FB397-F619-A647-A997-128DBD6FF633}"/>
              </a:ext>
            </a:extLst>
          </p:cNvPr>
          <p:cNvSpPr/>
          <p:nvPr/>
        </p:nvSpPr>
        <p:spPr>
          <a:xfrm>
            <a:off x="294190" y="2879271"/>
            <a:ext cx="3244218"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INPUT SENT</a:t>
            </a:r>
          </a:p>
        </p:txBody>
      </p:sp>
      <p:sp>
        <p:nvSpPr>
          <p:cNvPr id="18" name="TextBox 17">
            <a:extLst>
              <a:ext uri="{FF2B5EF4-FFF2-40B4-BE49-F238E27FC236}">
                <a16:creationId xmlns="" xmlns:a16="http://schemas.microsoft.com/office/drawing/2014/main" id="{A289F454-D904-5D44-A6EF-70AA40C102E7}"/>
              </a:ext>
            </a:extLst>
          </p:cNvPr>
          <p:cNvSpPr txBox="1"/>
          <p:nvPr/>
        </p:nvSpPr>
        <p:spPr>
          <a:xfrm>
            <a:off x="8104175" y="4639661"/>
            <a:ext cx="1052562" cy="461665"/>
          </a:xfrm>
          <a:prstGeom prst="rect">
            <a:avLst/>
          </a:prstGeom>
          <a:solidFill>
            <a:schemeClr val="bg1"/>
          </a:solidFill>
        </p:spPr>
        <p:txBody>
          <a:bodyPr wrap="square" rtlCol="0">
            <a:spAutoFit/>
          </a:bodyPr>
          <a:lstStyle/>
          <a:p>
            <a:pPr algn="ctr"/>
            <a:r>
              <a:rPr lang="en-US" sz="2400" dirty="0"/>
              <a:t>BM25</a:t>
            </a:r>
          </a:p>
        </p:txBody>
      </p:sp>
    </p:spTree>
    <p:extLst>
      <p:ext uri="{BB962C8B-B14F-4D97-AF65-F5344CB8AC3E}">
        <p14:creationId xmlns:p14="http://schemas.microsoft.com/office/powerpoint/2010/main" val="372234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Ranking and Filtering</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60"/>
            <a:ext cx="11353800" cy="4695404"/>
          </a:xfrm>
        </p:spPr>
        <p:txBody>
          <a:bodyPr>
            <a:normAutofit/>
          </a:bodyPr>
          <a:lstStyle/>
          <a:p>
            <a:r>
              <a:rPr lang="en-US" sz="3000" b="1" dirty="0"/>
              <a:t>Step 1</a:t>
            </a:r>
            <a:r>
              <a:rPr lang="en-US" sz="3000" dirty="0"/>
              <a:t>: Documents are segmented into passages (of 3 sentences).</a:t>
            </a:r>
          </a:p>
          <a:p>
            <a:r>
              <a:rPr lang="en-US" sz="3000" b="1" dirty="0"/>
              <a:t>Step 2</a:t>
            </a:r>
            <a:r>
              <a:rPr lang="en-US" sz="3000" dirty="0"/>
              <a:t>: Passages are retrieved and ranked based on input queries.</a:t>
            </a:r>
          </a:p>
          <a:p>
            <a:r>
              <a:rPr lang="en-US" sz="3000" b="1" dirty="0"/>
              <a:t>Step 3</a:t>
            </a:r>
            <a:r>
              <a:rPr lang="en-US" sz="3000" dirty="0"/>
              <a:t>: Passages with wrong stance are discarded.</a:t>
            </a:r>
          </a:p>
          <a:p>
            <a:endParaRPr lang="en-US" sz="3000" dirty="0"/>
          </a:p>
          <a:p>
            <a:endParaRPr lang="en-US" sz="3000" dirty="0"/>
          </a:p>
          <a:p>
            <a:endParaRPr lang="en-US" sz="3000" dirty="0"/>
          </a:p>
        </p:txBody>
      </p:sp>
      <p:sp>
        <p:nvSpPr>
          <p:cNvPr id="5" name="Rounded Rectangle 4">
            <a:extLst>
              <a:ext uri="{FF2B5EF4-FFF2-40B4-BE49-F238E27FC236}">
                <a16:creationId xmlns="" xmlns:a16="http://schemas.microsoft.com/office/drawing/2014/main" id="{58075753-512E-4543-909C-63642326E0F9}"/>
              </a:ext>
            </a:extLst>
          </p:cNvPr>
          <p:cNvSpPr/>
          <p:nvPr/>
        </p:nvSpPr>
        <p:spPr>
          <a:xfrm>
            <a:off x="1072114" y="3940625"/>
            <a:ext cx="3445296" cy="1990695"/>
          </a:xfrm>
          <a:prstGeom prst="roundRect">
            <a:avLst>
              <a:gd name="adj" fmla="val 4591"/>
            </a:avLst>
          </a:prstGeom>
          <a:solidFill>
            <a:schemeClr val="bg1">
              <a:lumMod val="95000"/>
            </a:schemeClr>
          </a:solidFill>
          <a:ln w="635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i="1" dirty="0">
                <a:solidFill>
                  <a:schemeClr val="tx1"/>
                </a:solidFill>
                <a:latin typeface="+mj-lt"/>
                <a:ea typeface="DejaVu Sans Mono for Powerline " panose="020B0609030804020204" pitchFamily="49" charset="0"/>
                <a:cs typeface="Arial Narrow" panose="020B0604020202020204" pitchFamily="34" charset="0"/>
              </a:rPr>
              <a:t>US should cut off foreign aid completely.</a:t>
            </a:r>
          </a:p>
        </p:txBody>
      </p:sp>
      <p:sp>
        <p:nvSpPr>
          <p:cNvPr id="16" name="Rectangle 15">
            <a:extLst>
              <a:ext uri="{FF2B5EF4-FFF2-40B4-BE49-F238E27FC236}">
                <a16:creationId xmlns="" xmlns:a16="http://schemas.microsoft.com/office/drawing/2014/main" id="{5CD6DFFB-1AAA-EA4A-A038-07626D0C879B}"/>
              </a:ext>
            </a:extLst>
          </p:cNvPr>
          <p:cNvSpPr/>
          <p:nvPr/>
        </p:nvSpPr>
        <p:spPr>
          <a:xfrm>
            <a:off x="9312417" y="3337571"/>
            <a:ext cx="2138055"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PASSAGES</a:t>
            </a:r>
          </a:p>
        </p:txBody>
      </p:sp>
      <p:sp>
        <p:nvSpPr>
          <p:cNvPr id="17" name="Rectangle 16">
            <a:extLst>
              <a:ext uri="{FF2B5EF4-FFF2-40B4-BE49-F238E27FC236}">
                <a16:creationId xmlns="" xmlns:a16="http://schemas.microsoft.com/office/drawing/2014/main" id="{312FB397-F619-A647-A997-128DBD6FF633}"/>
              </a:ext>
            </a:extLst>
          </p:cNvPr>
          <p:cNvSpPr/>
          <p:nvPr/>
        </p:nvSpPr>
        <p:spPr>
          <a:xfrm>
            <a:off x="1125530" y="3360645"/>
            <a:ext cx="3244218" cy="549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INPUT SENT</a:t>
            </a:r>
          </a:p>
        </p:txBody>
      </p:sp>
      <p:sp>
        <p:nvSpPr>
          <p:cNvPr id="19" name="Rectangle 18">
            <a:extLst>
              <a:ext uri="{FF2B5EF4-FFF2-40B4-BE49-F238E27FC236}">
                <a16:creationId xmlns="" xmlns:a16="http://schemas.microsoft.com/office/drawing/2014/main" id="{081AFDCA-CCD1-DF48-B214-1F49AE5D8580}"/>
              </a:ext>
            </a:extLst>
          </p:cNvPr>
          <p:cNvSpPr/>
          <p:nvPr/>
        </p:nvSpPr>
        <p:spPr>
          <a:xfrm>
            <a:off x="4942046" y="3881049"/>
            <a:ext cx="6508426" cy="1906030"/>
          </a:xfrm>
          <a:prstGeom prst="rect">
            <a:avLst/>
          </a:prstGeom>
          <a:solidFill>
            <a:schemeClr val="bg1"/>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solidFill>
              </a:rPr>
              <a:t>President Trump has criticized foreign aid </a:t>
            </a:r>
            <a:r>
              <a:rPr lang="en-US" sz="2800" dirty="0">
                <a:solidFill>
                  <a:schemeClr val="tx1"/>
                </a:solidFill>
              </a:rPr>
              <a:t>in general, cutting aid to Palestinian refugees and three Central American countries, among others.</a:t>
            </a:r>
          </a:p>
        </p:txBody>
      </p:sp>
    </p:spTree>
    <p:extLst>
      <p:ext uri="{BB962C8B-B14F-4D97-AF65-F5344CB8AC3E}">
        <p14:creationId xmlns:p14="http://schemas.microsoft.com/office/powerpoint/2010/main" val="418929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Our Proposed Pipeline</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6" name="TextBox 5">
            <a:extLst>
              <a:ext uri="{FF2B5EF4-FFF2-40B4-BE49-F238E27FC236}">
                <a16:creationId xmlns="" xmlns:a16="http://schemas.microsoft.com/office/drawing/2014/main" id="{6A729E24-C23D-B747-81E0-A07E7F880E58}"/>
              </a:ext>
            </a:extLst>
          </p:cNvPr>
          <p:cNvSpPr txBox="1"/>
          <p:nvPr/>
        </p:nvSpPr>
        <p:spPr>
          <a:xfrm>
            <a:off x="2486552" y="3535695"/>
            <a:ext cx="3697433" cy="1938992"/>
          </a:xfrm>
          <a:prstGeom prst="rect">
            <a:avLst/>
          </a:prstGeom>
          <a:noFill/>
        </p:spPr>
        <p:txBody>
          <a:bodyPr wrap="square" rtlCol="0">
            <a:spAutoFit/>
          </a:bodyPr>
          <a:lstStyle/>
          <a:p>
            <a:r>
              <a:rPr lang="en-US" sz="2400" dirty="0"/>
              <a:t>2011 saw 49.5B in spending on foreign aid. Why is the US government taking money from citizens and spending it on others?</a:t>
            </a:r>
            <a:endParaRPr lang="en-US" sz="4267" i="1" dirty="0">
              <a:solidFill>
                <a:schemeClr val="accent1"/>
              </a:solidFill>
              <a:ea typeface="Open Sans" panose="020B0606030504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5656C7C8-52E1-2C41-8B6B-F49A7A482CAF}"/>
              </a:ext>
            </a:extLst>
          </p:cNvPr>
          <p:cNvPicPr>
            <a:picLocks noChangeAspect="1"/>
          </p:cNvPicPr>
          <p:nvPr/>
        </p:nvPicPr>
        <p:blipFill>
          <a:blip r:embed="rId3"/>
          <a:stretch>
            <a:fillRect/>
          </a:stretch>
        </p:blipFill>
        <p:spPr>
          <a:xfrm>
            <a:off x="49884" y="2960643"/>
            <a:ext cx="2540000" cy="2540000"/>
          </a:xfrm>
          <a:prstGeom prst="rect">
            <a:avLst/>
          </a:prstGeom>
        </p:spPr>
      </p:pic>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Rounded Rectangular Callout 7">
            <a:extLst>
              <a:ext uri="{FF2B5EF4-FFF2-40B4-BE49-F238E27FC236}">
                <a16:creationId xmlns="" xmlns:a16="http://schemas.microsoft.com/office/drawing/2014/main" id="{029A8A36-BF94-8749-AEE4-61057D299A9E}"/>
              </a:ext>
            </a:extLst>
          </p:cNvPr>
          <p:cNvSpPr/>
          <p:nvPr/>
        </p:nvSpPr>
        <p:spPr>
          <a:xfrm>
            <a:off x="2262434" y="3327401"/>
            <a:ext cx="3921551" cy="2341251"/>
          </a:xfrm>
          <a:prstGeom prst="wedgeRoundRectCallout">
            <a:avLst>
              <a:gd name="adj1" fmla="val -60763"/>
              <a:gd name="adj2" fmla="val -3906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ight Arrow 8">
            <a:extLst>
              <a:ext uri="{FF2B5EF4-FFF2-40B4-BE49-F238E27FC236}">
                <a16:creationId xmlns="" xmlns:a16="http://schemas.microsoft.com/office/drawing/2014/main" id="{4EB28F5E-810E-094D-A328-E87C16616BCC}"/>
              </a:ext>
            </a:extLst>
          </p:cNvPr>
          <p:cNvSpPr/>
          <p:nvPr/>
        </p:nvSpPr>
        <p:spPr>
          <a:xfrm>
            <a:off x="5152784" y="2282880"/>
            <a:ext cx="2610936"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2" name="Graphic 11" descr="database">
            <a:extLst>
              <a:ext uri="{FF2B5EF4-FFF2-40B4-BE49-F238E27FC236}">
                <a16:creationId xmlns="" xmlns:a16="http://schemas.microsoft.com/office/drawing/2014/main" id="{1634EB49-7E19-C74A-9BA0-A08DC5D9CFD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817458" y="1426046"/>
            <a:ext cx="899619" cy="899619"/>
          </a:xfrm>
          <a:prstGeom prst="rect">
            <a:avLst/>
          </a:prstGeom>
        </p:spPr>
      </p:pic>
      <p:sp>
        <p:nvSpPr>
          <p:cNvPr id="13" name="Right Arrow 12">
            <a:extLst>
              <a:ext uri="{FF2B5EF4-FFF2-40B4-BE49-F238E27FC236}">
                <a16:creationId xmlns="" xmlns:a16="http://schemas.microsoft.com/office/drawing/2014/main" id="{3234002B-B43F-9D4F-95DF-90B93DCB3BAE}"/>
              </a:ext>
            </a:extLst>
          </p:cNvPr>
          <p:cNvSpPr/>
          <p:nvPr/>
        </p:nvSpPr>
        <p:spPr>
          <a:xfrm rot="20169985">
            <a:off x="6169323" y="2909290"/>
            <a:ext cx="1859763" cy="319917"/>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4" name="Picture 13">
            <a:extLst>
              <a:ext uri="{FF2B5EF4-FFF2-40B4-BE49-F238E27FC236}">
                <a16:creationId xmlns="" xmlns:a16="http://schemas.microsoft.com/office/drawing/2014/main" id="{AEC3AF9A-A072-6D4E-B48F-7CA3666075DE}"/>
              </a:ext>
            </a:extLst>
          </p:cNvPr>
          <p:cNvPicPr>
            <a:picLocks noChangeAspect="1"/>
          </p:cNvPicPr>
          <p:nvPr/>
        </p:nvPicPr>
        <p:blipFill>
          <a:blip r:embed="rId6"/>
          <a:stretch>
            <a:fillRect/>
          </a:stretch>
        </p:blipFill>
        <p:spPr>
          <a:xfrm>
            <a:off x="7782667" y="1481354"/>
            <a:ext cx="1083316" cy="1083316"/>
          </a:xfrm>
          <a:prstGeom prst="rect">
            <a:avLst/>
          </a:prstGeom>
        </p:spPr>
      </p:pic>
      <p:sp>
        <p:nvSpPr>
          <p:cNvPr id="15" name="TextBox 14">
            <a:extLst>
              <a:ext uri="{FF2B5EF4-FFF2-40B4-BE49-F238E27FC236}">
                <a16:creationId xmlns="" xmlns:a16="http://schemas.microsoft.com/office/drawing/2014/main" id="{9E03D3CF-A93D-0E45-A9A3-7F8D426055B0}"/>
              </a:ext>
            </a:extLst>
          </p:cNvPr>
          <p:cNvSpPr txBox="1"/>
          <p:nvPr/>
        </p:nvSpPr>
        <p:spPr>
          <a:xfrm>
            <a:off x="9813409" y="1398871"/>
            <a:ext cx="2095842" cy="1785104"/>
          </a:xfrm>
          <a:prstGeom prst="rect">
            <a:avLst/>
          </a:prstGeom>
          <a:solidFill>
            <a:schemeClr val="accent4">
              <a:lumMod val="20000"/>
              <a:lumOff val="80000"/>
            </a:schemeClr>
          </a:solidFill>
        </p:spPr>
        <p:txBody>
          <a:bodyPr wrap="square" rtlCol="0">
            <a:spAutoFit/>
          </a:bodyPr>
          <a:lstStyle/>
          <a:p>
            <a:r>
              <a:rPr lang="en-US" sz="2200" dirty="0">
                <a:latin typeface="Calibri" panose="020F0502020204030204" pitchFamily="34" charset="0"/>
                <a:cs typeface="Calibri" panose="020F0502020204030204" pitchFamily="34" charset="0"/>
              </a:rPr>
              <a:t>External passages from major news media and Wikipedia</a:t>
            </a:r>
          </a:p>
        </p:txBody>
      </p:sp>
      <p:pic>
        <p:nvPicPr>
          <p:cNvPr id="16" name="Picture 15">
            <a:extLst>
              <a:ext uri="{FF2B5EF4-FFF2-40B4-BE49-F238E27FC236}">
                <a16:creationId xmlns="" xmlns:a16="http://schemas.microsoft.com/office/drawing/2014/main" id="{3BEA7F76-FC10-5340-A1C4-5497E3E9B346}"/>
              </a:ext>
            </a:extLst>
          </p:cNvPr>
          <p:cNvPicPr>
            <a:picLocks noChangeAspect="1"/>
          </p:cNvPicPr>
          <p:nvPr/>
        </p:nvPicPr>
        <p:blipFill>
          <a:blip r:embed="rId6"/>
          <a:stretch>
            <a:fillRect/>
          </a:stretch>
        </p:blipFill>
        <p:spPr>
          <a:xfrm>
            <a:off x="8730092" y="1481354"/>
            <a:ext cx="1083316" cy="1083316"/>
          </a:xfrm>
          <a:prstGeom prst="rect">
            <a:avLst/>
          </a:prstGeom>
        </p:spPr>
      </p:pic>
      <p:sp>
        <p:nvSpPr>
          <p:cNvPr id="17" name="Right Arrow 16">
            <a:extLst>
              <a:ext uri="{FF2B5EF4-FFF2-40B4-BE49-F238E27FC236}">
                <a16:creationId xmlns="" xmlns:a16="http://schemas.microsoft.com/office/drawing/2014/main" id="{9A76A041-2C2E-C749-9842-A9E0F4DEB3F2}"/>
              </a:ext>
            </a:extLst>
          </p:cNvPr>
          <p:cNvSpPr/>
          <p:nvPr/>
        </p:nvSpPr>
        <p:spPr>
          <a:xfrm rot="5400000">
            <a:off x="8179239" y="3390625"/>
            <a:ext cx="1044133" cy="271123"/>
          </a:xfrm>
          <a:prstGeom prst="rightArrow">
            <a:avLst>
              <a:gd name="adj1" fmla="val 50000"/>
              <a:gd name="adj2" fmla="val 20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E00D1B71-158A-6A48-85A2-37EF241E8247}"/>
              </a:ext>
            </a:extLst>
          </p:cNvPr>
          <p:cNvSpPr txBox="1"/>
          <p:nvPr/>
        </p:nvSpPr>
        <p:spPr>
          <a:xfrm>
            <a:off x="6982766" y="4443148"/>
            <a:ext cx="5159349"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It can be a useful political bargaining chip. US threatened to cut off financial aid to Uganda. Because it planed to criminalize homosexuality. Please consider to change your mind!</a:t>
            </a:r>
          </a:p>
        </p:txBody>
      </p:sp>
      <p:sp>
        <p:nvSpPr>
          <p:cNvPr id="19" name="Rounded Rectangle 18">
            <a:extLst>
              <a:ext uri="{FF2B5EF4-FFF2-40B4-BE49-F238E27FC236}">
                <a16:creationId xmlns="" xmlns:a16="http://schemas.microsoft.com/office/drawing/2014/main" id="{07F1459F-4215-0F44-A093-246207AC2226}"/>
              </a:ext>
            </a:extLst>
          </p:cNvPr>
          <p:cNvSpPr/>
          <p:nvPr/>
        </p:nvSpPr>
        <p:spPr>
          <a:xfrm>
            <a:off x="7925600" y="606145"/>
            <a:ext cx="2598229" cy="733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Retrieval</a:t>
            </a:r>
          </a:p>
        </p:txBody>
      </p:sp>
      <p:sp>
        <p:nvSpPr>
          <p:cNvPr id="20" name="Rounded Rectangle 19">
            <a:extLst>
              <a:ext uri="{FF2B5EF4-FFF2-40B4-BE49-F238E27FC236}">
                <a16:creationId xmlns="" xmlns:a16="http://schemas.microsoft.com/office/drawing/2014/main" id="{075340F6-0F16-0E41-ACCA-1AE5B232C9A6}"/>
              </a:ext>
            </a:extLst>
          </p:cNvPr>
          <p:cNvSpPr/>
          <p:nvPr/>
        </p:nvSpPr>
        <p:spPr>
          <a:xfrm>
            <a:off x="9099630" y="3457046"/>
            <a:ext cx="2508895" cy="733594"/>
          </a:xfrm>
          <a:prstGeom prst="roundRect">
            <a:avLst/>
          </a:prstGeom>
          <a:ln w="50800">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Argument Generation</a:t>
            </a:r>
          </a:p>
        </p:txBody>
      </p:sp>
    </p:spTree>
    <p:extLst>
      <p:ext uri="{BB962C8B-B14F-4D97-AF65-F5344CB8AC3E}">
        <p14:creationId xmlns:p14="http://schemas.microsoft.com/office/powerpoint/2010/main" val="893305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0B78F1-D046-DB41-98C3-307E217E6D65}"/>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pic>
        <p:nvPicPr>
          <p:cNvPr id="14" name="Picture 13">
            <a:extLst>
              <a:ext uri="{FF2B5EF4-FFF2-40B4-BE49-F238E27FC236}">
                <a16:creationId xmlns="" xmlns:a16="http://schemas.microsoft.com/office/drawing/2014/main" id="{AEC3AF9A-A072-6D4E-B48F-7CA3666075DE}"/>
              </a:ext>
            </a:extLst>
          </p:cNvPr>
          <p:cNvPicPr>
            <a:picLocks noChangeAspect="1"/>
          </p:cNvPicPr>
          <p:nvPr/>
        </p:nvPicPr>
        <p:blipFill>
          <a:blip r:embed="rId3"/>
          <a:stretch>
            <a:fillRect/>
          </a:stretch>
        </p:blipFill>
        <p:spPr>
          <a:xfrm>
            <a:off x="8032050" y="1093422"/>
            <a:ext cx="1083316" cy="1083316"/>
          </a:xfrm>
          <a:prstGeom prst="rect">
            <a:avLst/>
          </a:prstGeom>
        </p:spPr>
      </p:pic>
      <p:pic>
        <p:nvPicPr>
          <p:cNvPr id="16" name="Picture 15">
            <a:extLst>
              <a:ext uri="{FF2B5EF4-FFF2-40B4-BE49-F238E27FC236}">
                <a16:creationId xmlns="" xmlns:a16="http://schemas.microsoft.com/office/drawing/2014/main" id="{3BEA7F76-FC10-5340-A1C4-5497E3E9B346}"/>
              </a:ext>
            </a:extLst>
          </p:cNvPr>
          <p:cNvPicPr>
            <a:picLocks noChangeAspect="1"/>
          </p:cNvPicPr>
          <p:nvPr/>
        </p:nvPicPr>
        <p:blipFill>
          <a:blip r:embed="rId3"/>
          <a:stretch>
            <a:fillRect/>
          </a:stretch>
        </p:blipFill>
        <p:spPr>
          <a:xfrm>
            <a:off x="8979475" y="1093422"/>
            <a:ext cx="1083316" cy="1083316"/>
          </a:xfrm>
          <a:prstGeom prst="rect">
            <a:avLst/>
          </a:prstGeom>
        </p:spPr>
      </p:pic>
      <p:sp>
        <p:nvSpPr>
          <p:cNvPr id="17" name="Bent-Up Arrow 16">
            <a:extLst>
              <a:ext uri="{FF2B5EF4-FFF2-40B4-BE49-F238E27FC236}">
                <a16:creationId xmlns="" xmlns:a16="http://schemas.microsoft.com/office/drawing/2014/main" id="{32CAC1E3-FE51-5647-A89A-AE65AE5D6CAE}"/>
              </a:ext>
            </a:extLst>
          </p:cNvPr>
          <p:cNvSpPr/>
          <p:nvPr/>
        </p:nvSpPr>
        <p:spPr>
          <a:xfrm rot="5400000" flipV="1">
            <a:off x="7948937" y="2664189"/>
            <a:ext cx="1805723" cy="1112423"/>
          </a:xfrm>
          <a:prstGeom prst="bentUpArrow">
            <a:avLst>
              <a:gd name="adj1" fmla="val 1472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8" name="TextBox 17">
            <a:extLst>
              <a:ext uri="{FF2B5EF4-FFF2-40B4-BE49-F238E27FC236}">
                <a16:creationId xmlns="" xmlns:a16="http://schemas.microsoft.com/office/drawing/2014/main" id="{A5F03B49-CD37-3F49-993E-A48B6694B69A}"/>
              </a:ext>
            </a:extLst>
          </p:cNvPr>
          <p:cNvSpPr txBox="1"/>
          <p:nvPr/>
        </p:nvSpPr>
        <p:spPr>
          <a:xfrm>
            <a:off x="3250283" y="3896744"/>
            <a:ext cx="4889499" cy="2144498"/>
          </a:xfrm>
          <a:prstGeom prst="rect">
            <a:avLst/>
          </a:prstGeom>
          <a:noFill/>
          <a:ln w="38100">
            <a:solidFill>
              <a:schemeClr val="accent6">
                <a:lumMod val="75000"/>
              </a:schemeClr>
            </a:solidFill>
          </a:ln>
        </p:spPr>
        <p:txBody>
          <a:bodyPr wrap="square" rtlCol="0">
            <a:spAutoFit/>
          </a:bodyPr>
          <a:lstStyle/>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cut financial aid</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make homosexuality a crime</a:t>
            </a:r>
          </a:p>
          <a:p>
            <a:pPr marL="380990" indent="-380990">
              <a:buFontTx/>
              <a:buChar char="-"/>
            </a:pPr>
            <a:r>
              <a:rPr lang="en-US" sz="2667" dirty="0" err="1">
                <a:latin typeface="Candara" panose="020E0502030303020204" pitchFamily="34" charset="0"/>
                <a:ea typeface="Open Sans" panose="020B0606030504020204" pitchFamily="34" charset="0"/>
                <a:cs typeface="Open Sans" panose="020B0606030504020204" pitchFamily="34" charset="0"/>
              </a:rPr>
              <a:t>uganda</a:t>
            </a:r>
            <a:endParaRPr lang="en-US" sz="2667" dirty="0">
              <a:latin typeface="Candara" panose="020E0502030303020204" pitchFamily="34" charset="0"/>
              <a:ea typeface="Open Sans" panose="020B0606030504020204" pitchFamily="34" charset="0"/>
              <a:cs typeface="Open Sans" panose="020B0606030504020204" pitchFamily="34" charset="0"/>
            </a:endParaRP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political bargaining chip</a:t>
            </a:r>
          </a:p>
        </p:txBody>
      </p:sp>
      <p:sp>
        <p:nvSpPr>
          <p:cNvPr id="3" name="TextBox 2">
            <a:extLst>
              <a:ext uri="{FF2B5EF4-FFF2-40B4-BE49-F238E27FC236}">
                <a16:creationId xmlns="" xmlns:a16="http://schemas.microsoft.com/office/drawing/2014/main" id="{F0AA9E1F-4286-F342-B07C-A22FAE3DF734}"/>
              </a:ext>
            </a:extLst>
          </p:cNvPr>
          <p:cNvSpPr txBox="1"/>
          <p:nvPr/>
        </p:nvSpPr>
        <p:spPr>
          <a:xfrm>
            <a:off x="9679192" y="2757779"/>
            <a:ext cx="2385848" cy="1692771"/>
          </a:xfrm>
          <a:prstGeom prst="rect">
            <a:avLst/>
          </a:prstGeom>
          <a:noFill/>
        </p:spPr>
        <p:txBody>
          <a:bodyPr wrap="square" rtlCol="0">
            <a:spAutoFit/>
          </a:bodyPr>
          <a:lstStyle/>
          <a:p>
            <a:r>
              <a:rPr lang="en-US" sz="2600" dirty="0" err="1"/>
              <a:t>Keyphases</a:t>
            </a:r>
            <a:r>
              <a:rPr lang="en-US" sz="2600" dirty="0"/>
              <a:t> are extracted based on topic signatures.</a:t>
            </a:r>
          </a:p>
        </p:txBody>
      </p:sp>
    </p:spTree>
    <p:extLst>
      <p:ext uri="{BB962C8B-B14F-4D97-AF65-F5344CB8AC3E}">
        <p14:creationId xmlns:p14="http://schemas.microsoft.com/office/powerpoint/2010/main" val="981129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6A02855-5637-124B-93C4-C2A9C117DE8E}"/>
              </a:ext>
            </a:extLst>
          </p:cNvPr>
          <p:cNvPicPr>
            <a:picLocks noChangeAspect="1"/>
          </p:cNvPicPr>
          <p:nvPr/>
        </p:nvPicPr>
        <p:blipFill>
          <a:blip r:embed="rId3"/>
          <a:stretch>
            <a:fillRect/>
          </a:stretch>
        </p:blipFill>
        <p:spPr>
          <a:xfrm>
            <a:off x="49884" y="2960643"/>
            <a:ext cx="2540000" cy="2540000"/>
          </a:xfrm>
          <a:prstGeom prst="rect">
            <a:avLst/>
          </a:prstGeom>
        </p:spPr>
      </p:pic>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7" name="Bent-Up Arrow 16">
            <a:extLst>
              <a:ext uri="{FF2B5EF4-FFF2-40B4-BE49-F238E27FC236}">
                <a16:creationId xmlns="" xmlns:a16="http://schemas.microsoft.com/office/drawing/2014/main" id="{32CAC1E3-FE51-5647-A89A-AE65AE5D6CAE}"/>
              </a:ext>
            </a:extLst>
          </p:cNvPr>
          <p:cNvSpPr/>
          <p:nvPr/>
        </p:nvSpPr>
        <p:spPr>
          <a:xfrm rot="10800000" flipH="1" flipV="1">
            <a:off x="8258941" y="3746271"/>
            <a:ext cx="1698515" cy="1112423"/>
          </a:xfrm>
          <a:prstGeom prst="bentUpArrow">
            <a:avLst>
              <a:gd name="adj1" fmla="val 1472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2" name="TextBox 11">
            <a:extLst>
              <a:ext uri="{FF2B5EF4-FFF2-40B4-BE49-F238E27FC236}">
                <a16:creationId xmlns="" xmlns:a16="http://schemas.microsoft.com/office/drawing/2014/main" id="{720D596C-2D8F-5C42-B78E-CC9893A5A066}"/>
              </a:ext>
            </a:extLst>
          </p:cNvPr>
          <p:cNvSpPr txBox="1"/>
          <p:nvPr/>
        </p:nvSpPr>
        <p:spPr>
          <a:xfrm>
            <a:off x="3250283" y="3896744"/>
            <a:ext cx="4889499" cy="2144498"/>
          </a:xfrm>
          <a:prstGeom prst="rect">
            <a:avLst/>
          </a:prstGeom>
          <a:noFill/>
          <a:ln w="38100">
            <a:solidFill>
              <a:schemeClr val="accent6">
                <a:lumMod val="75000"/>
              </a:schemeClr>
            </a:solidFill>
          </a:ln>
        </p:spPr>
        <p:txBody>
          <a:bodyPr wrap="square" rtlCol="0">
            <a:spAutoFit/>
          </a:bodyPr>
          <a:lstStyle/>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cut financial aid</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make homosexuality a crime</a:t>
            </a:r>
          </a:p>
          <a:p>
            <a:pPr marL="380990" indent="-380990">
              <a:buFontTx/>
              <a:buChar char="-"/>
            </a:pPr>
            <a:r>
              <a:rPr lang="en-US" sz="2667" dirty="0" err="1">
                <a:latin typeface="Candara" panose="020E0502030303020204" pitchFamily="34" charset="0"/>
                <a:ea typeface="Open Sans" panose="020B0606030504020204" pitchFamily="34" charset="0"/>
                <a:cs typeface="Open Sans" panose="020B0606030504020204" pitchFamily="34" charset="0"/>
              </a:rPr>
              <a:t>uganda</a:t>
            </a:r>
            <a:endParaRPr lang="en-US" sz="2667" dirty="0">
              <a:latin typeface="Candara" panose="020E0502030303020204" pitchFamily="34" charset="0"/>
              <a:ea typeface="Open Sans" panose="020B0606030504020204" pitchFamily="34" charset="0"/>
              <a:cs typeface="Open Sans" panose="020B0606030504020204" pitchFamily="34" charset="0"/>
            </a:endParaRP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a:t>
            </a:r>
          </a:p>
          <a:p>
            <a:pPr marL="380990" indent="-380990">
              <a:buFontTx/>
              <a:buChar char="-"/>
            </a:pPr>
            <a:r>
              <a:rPr lang="en-US" sz="2667" dirty="0">
                <a:latin typeface="Candara" panose="020E0502030303020204" pitchFamily="34" charset="0"/>
                <a:ea typeface="Open Sans" panose="020B0606030504020204" pitchFamily="34" charset="0"/>
                <a:cs typeface="Open Sans" panose="020B0606030504020204" pitchFamily="34" charset="0"/>
              </a:rPr>
              <a:t>political bargaining chip</a:t>
            </a:r>
          </a:p>
        </p:txBody>
      </p:sp>
    </p:spTree>
    <p:extLst>
      <p:ext uri="{BB962C8B-B14F-4D97-AF65-F5344CB8AC3E}">
        <p14:creationId xmlns:p14="http://schemas.microsoft.com/office/powerpoint/2010/main" val="12302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6A0941CE-B230-0548-8E50-3837F0BA93F9}"/>
              </a:ext>
            </a:extLst>
          </p:cNvPr>
          <p:cNvPicPr>
            <a:picLocks noChangeAspect="1"/>
          </p:cNvPicPr>
          <p:nvPr/>
        </p:nvPicPr>
        <p:blipFill>
          <a:blip r:embed="rId3"/>
          <a:stretch>
            <a:fillRect/>
          </a:stretch>
        </p:blipFill>
        <p:spPr>
          <a:xfrm>
            <a:off x="49884" y="2960643"/>
            <a:ext cx="2540000" cy="2540000"/>
          </a:xfrm>
          <a:prstGeom prst="rect">
            <a:avLst/>
          </a:prstGeom>
        </p:spPr>
      </p:pic>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 xmlns:a16="http://schemas.microsoft.com/office/drawing/2014/main" id="{32CAC1E3-FE51-5647-A89A-AE65AE5D6CAE}"/>
              </a:ext>
            </a:extLst>
          </p:cNvPr>
          <p:cNvSpPr/>
          <p:nvPr/>
        </p:nvSpPr>
        <p:spPr>
          <a:xfrm flipH="1" flipV="1">
            <a:off x="5347224" y="1282044"/>
            <a:ext cx="1269477" cy="2576659"/>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9" name="TextBox 8">
            <a:extLst>
              <a:ext uri="{FF2B5EF4-FFF2-40B4-BE49-F238E27FC236}">
                <a16:creationId xmlns="" xmlns:a16="http://schemas.microsoft.com/office/drawing/2014/main" id="{B61814A6-1194-A745-8800-A2BA7B66B5CF}"/>
              </a:ext>
            </a:extLst>
          </p:cNvPr>
          <p:cNvSpPr txBox="1"/>
          <p:nvPr/>
        </p:nvSpPr>
        <p:spPr>
          <a:xfrm>
            <a:off x="3665792" y="4004527"/>
            <a:ext cx="8216897" cy="830997"/>
          </a:xfrm>
          <a:prstGeom prst="rect">
            <a:avLst/>
          </a:prstGeom>
          <a:noFill/>
        </p:spPr>
        <p:txBody>
          <a:bodyPr wrap="square" rtlCol="0">
            <a:spAutoFit/>
          </a:bodyPr>
          <a:lstStyle/>
          <a:p>
            <a:r>
              <a:rPr lang="en-US" sz="2400" u="sng" dirty="0"/>
              <a:t>Sentence 1</a:t>
            </a:r>
            <a:r>
              <a:rPr lang="en-US" sz="2400" dirty="0"/>
              <a:t>: </a:t>
            </a:r>
            <a:r>
              <a:rPr lang="en-US" sz="2400" dirty="0">
                <a:latin typeface="Candara" panose="020E0502030303020204" pitchFamily="34" charset="0"/>
              </a:rPr>
              <a:t>It can be a useful </a:t>
            </a:r>
            <a:r>
              <a:rPr lang="en-US" sz="2400" dirty="0">
                <a:solidFill>
                  <a:schemeClr val="accent1"/>
                </a:solidFill>
                <a:latin typeface="Candara" panose="020E0502030303020204" pitchFamily="34" charset="0"/>
              </a:rPr>
              <a:t>political bargaining chip</a:t>
            </a:r>
            <a:r>
              <a:rPr lang="en-US" sz="2400" dirty="0">
                <a:latin typeface="Candara" panose="020E0502030303020204" pitchFamily="34" charset="0"/>
              </a:rPr>
              <a:t>.</a:t>
            </a:r>
          </a:p>
          <a:p>
            <a:endParaRPr lang="en-US" sz="2400" dirty="0"/>
          </a:p>
        </p:txBody>
      </p:sp>
    </p:spTree>
    <p:extLst>
      <p:ext uri="{BB962C8B-B14F-4D97-AF65-F5344CB8AC3E}">
        <p14:creationId xmlns:p14="http://schemas.microsoft.com/office/powerpoint/2010/main" val="201918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E16FDE3-E186-324A-AD7A-EDCB474E530A}"/>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 xmlns:a16="http://schemas.microsoft.com/office/drawing/2014/main" id="{32CAC1E3-FE51-5647-A89A-AE65AE5D6CAE}"/>
              </a:ext>
            </a:extLst>
          </p:cNvPr>
          <p:cNvSpPr/>
          <p:nvPr/>
        </p:nvSpPr>
        <p:spPr>
          <a:xfrm flipH="1" flipV="1">
            <a:off x="5347224" y="1897930"/>
            <a:ext cx="1269477" cy="1960773"/>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a:t>
            </a:r>
            <a:r>
              <a:rPr lang="en-US" sz="2400" dirty="0">
                <a:latin typeface="Candara" panose="020E0502030303020204" pitchFamily="34" charset="0"/>
              </a:rPr>
              <a:t>;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2" name="TextBox 11">
            <a:extLst>
              <a:ext uri="{FF2B5EF4-FFF2-40B4-BE49-F238E27FC236}">
                <a16:creationId xmlns="" xmlns:a16="http://schemas.microsoft.com/office/drawing/2014/main" id="{24FA28A7-A9EA-BC48-A505-7F90D8CC3D99}"/>
              </a:ext>
            </a:extLst>
          </p:cNvPr>
          <p:cNvSpPr txBox="1"/>
          <p:nvPr/>
        </p:nvSpPr>
        <p:spPr>
          <a:xfrm>
            <a:off x="3665792" y="4004527"/>
            <a:ext cx="8216897" cy="1569660"/>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It can be a useful political bargaining chip.</a:t>
            </a:r>
          </a:p>
          <a:p>
            <a:endParaRPr lang="en-US" sz="2400" dirty="0"/>
          </a:p>
          <a:p>
            <a:r>
              <a:rPr lang="en-US" sz="2400" u="sng" dirty="0"/>
              <a:t>Sentence 2</a:t>
            </a:r>
            <a:r>
              <a:rPr lang="en-US" sz="2400" dirty="0"/>
              <a:t>: </a:t>
            </a:r>
            <a:r>
              <a:rPr lang="en-US" sz="2400" dirty="0">
                <a:latin typeface="Candara" panose="020E0502030303020204" pitchFamily="34" charset="0"/>
              </a:rPr>
              <a:t>US threatened to </a:t>
            </a:r>
            <a:r>
              <a:rPr lang="en-US" sz="2400" dirty="0">
                <a:solidFill>
                  <a:schemeClr val="accent1"/>
                </a:solidFill>
                <a:latin typeface="Candara" panose="020E0502030303020204" pitchFamily="34" charset="0"/>
              </a:rPr>
              <a:t>cut off financial aid </a:t>
            </a:r>
            <a:r>
              <a:rPr lang="en-US" sz="2400" dirty="0">
                <a:latin typeface="Candara" panose="020E0502030303020204" pitchFamily="34" charset="0"/>
              </a:rPr>
              <a:t>to </a:t>
            </a:r>
            <a:r>
              <a:rPr lang="en-US" sz="2400" dirty="0">
                <a:solidFill>
                  <a:schemeClr val="accent1"/>
                </a:solidFill>
                <a:latin typeface="Candara" panose="020E0502030303020204" pitchFamily="34" charset="0"/>
              </a:rPr>
              <a:t>Uganda</a:t>
            </a:r>
            <a:r>
              <a:rPr lang="en-US" sz="2400" dirty="0">
                <a:latin typeface="Candara" panose="020E0502030303020204" pitchFamily="34" charset="0"/>
              </a:rPr>
              <a:t>.</a:t>
            </a:r>
          </a:p>
          <a:p>
            <a:endParaRPr lang="en-US" sz="2400" dirty="0">
              <a:latin typeface="Candara" panose="020E0502030303020204" pitchFamily="34" charset="0"/>
            </a:endParaRPr>
          </a:p>
        </p:txBody>
      </p:sp>
    </p:spTree>
    <p:extLst>
      <p:ext uri="{BB962C8B-B14F-4D97-AF65-F5344CB8AC3E}">
        <p14:creationId xmlns:p14="http://schemas.microsoft.com/office/powerpoint/2010/main" val="391020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54F54D50-30F7-294F-A8D0-9F8EC953E020}"/>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 xmlns:a16="http://schemas.microsoft.com/office/drawing/2014/main" id="{32CAC1E3-FE51-5647-A89A-AE65AE5D6CAE}"/>
              </a:ext>
            </a:extLst>
          </p:cNvPr>
          <p:cNvSpPr/>
          <p:nvPr/>
        </p:nvSpPr>
        <p:spPr>
          <a:xfrm flipH="1" flipV="1">
            <a:off x="5347224" y="1897930"/>
            <a:ext cx="1269477" cy="1960773"/>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u="sng" dirty="0"/>
              <a:t>Sentence 3</a:t>
            </a:r>
            <a:r>
              <a:rPr lang="en-US" sz="2400" dirty="0"/>
              <a:t>: [</a:t>
            </a:r>
            <a:r>
              <a:rPr lang="en-US" sz="2400" b="1" dirty="0">
                <a:solidFill>
                  <a:schemeClr val="accent1"/>
                </a:solidFill>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9" name="TextBox 8">
            <a:extLst>
              <a:ext uri="{FF2B5EF4-FFF2-40B4-BE49-F238E27FC236}">
                <a16:creationId xmlns="" xmlns:a16="http://schemas.microsoft.com/office/drawing/2014/main" id="{FFE24AB8-2FFA-6245-AEA8-348D40B2D2F2}"/>
              </a:ext>
            </a:extLst>
          </p:cNvPr>
          <p:cNvSpPr txBox="1"/>
          <p:nvPr/>
        </p:nvSpPr>
        <p:spPr>
          <a:xfrm>
            <a:off x="3665792" y="4004527"/>
            <a:ext cx="8216897" cy="2308324"/>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It can be a useful political bargaining chip.</a:t>
            </a:r>
          </a:p>
          <a:p>
            <a:endParaRPr lang="en-US" sz="2400" dirty="0"/>
          </a:p>
          <a:p>
            <a:r>
              <a:rPr lang="en-US" sz="2400" dirty="0"/>
              <a:t>Sentence 2: </a:t>
            </a:r>
            <a:r>
              <a:rPr lang="en-US" sz="2400" dirty="0">
                <a:latin typeface="Candara" panose="020E0502030303020204" pitchFamily="34" charset="0"/>
              </a:rPr>
              <a:t>US threatened to cut off financial aid to Uganda.</a:t>
            </a:r>
          </a:p>
          <a:p>
            <a:endParaRPr lang="en-US" sz="2400" dirty="0">
              <a:latin typeface="Candara" panose="020E0502030303020204" pitchFamily="34" charset="0"/>
            </a:endParaRPr>
          </a:p>
          <a:p>
            <a:r>
              <a:rPr lang="en-US" sz="2400" u="sng" dirty="0"/>
              <a:t>Sentence 3</a:t>
            </a:r>
            <a:r>
              <a:rPr lang="en-US" sz="2400" dirty="0"/>
              <a:t>: </a:t>
            </a:r>
            <a:r>
              <a:rPr lang="en-US" sz="2400" dirty="0">
                <a:latin typeface="Candara" panose="020E0502030303020204" pitchFamily="34" charset="0"/>
              </a:rPr>
              <a:t>Because it planed to </a:t>
            </a:r>
            <a:r>
              <a:rPr lang="en-US" sz="2400" dirty="0">
                <a:solidFill>
                  <a:schemeClr val="accent1"/>
                </a:solidFill>
                <a:latin typeface="Candara" panose="020E0502030303020204" pitchFamily="34" charset="0"/>
              </a:rPr>
              <a:t>criminalize homosexuality</a:t>
            </a:r>
            <a:r>
              <a:rPr lang="en-US" sz="2400" dirty="0">
                <a:latin typeface="Candara" panose="020E0502030303020204" pitchFamily="34" charset="0"/>
              </a:rPr>
              <a:t>.</a:t>
            </a:r>
          </a:p>
          <a:p>
            <a:endParaRPr lang="en-US" sz="2400" dirty="0"/>
          </a:p>
        </p:txBody>
      </p:sp>
    </p:spTree>
    <p:extLst>
      <p:ext uri="{BB962C8B-B14F-4D97-AF65-F5344CB8AC3E}">
        <p14:creationId xmlns:p14="http://schemas.microsoft.com/office/powerpoint/2010/main" val="2891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E56DF42F-B1BC-114D-8862-CA533F81F288}"/>
              </a:ext>
            </a:extLst>
          </p:cNvPr>
          <p:cNvPicPr>
            <a:picLocks noChangeAspect="1"/>
          </p:cNvPicPr>
          <p:nvPr/>
        </p:nvPicPr>
        <p:blipFill>
          <a:blip r:embed="rId2"/>
          <a:stretch>
            <a:fillRect/>
          </a:stretch>
        </p:blipFill>
        <p:spPr>
          <a:xfrm>
            <a:off x="49884" y="2960643"/>
            <a:ext cx="2540000" cy="2540000"/>
          </a:xfrm>
          <a:prstGeom prst="rect">
            <a:avLst/>
          </a:prstGeom>
        </p:spPr>
      </p:pic>
      <p:sp>
        <p:nvSpPr>
          <p:cNvPr id="2" name="Title 1">
            <a:extLst>
              <a:ext uri="{FF2B5EF4-FFF2-40B4-BE49-F238E27FC236}">
                <a16:creationId xmlns="" xmlns:a16="http://schemas.microsoft.com/office/drawing/2014/main" id="{0975B9F6-9E6F-E748-8947-8DF9EE9D57D0}"/>
              </a:ext>
            </a:extLst>
          </p:cNvPr>
          <p:cNvSpPr>
            <a:spLocks noGrp="1"/>
          </p:cNvSpPr>
          <p:nvPr>
            <p:ph type="title"/>
          </p:nvPr>
        </p:nvSpPr>
        <p:spPr/>
        <p:txBody>
          <a:bodyPr>
            <a:normAutofit/>
          </a:bodyPr>
          <a:lstStyle/>
          <a:p>
            <a:r>
              <a:rPr lang="en-US" dirty="0"/>
              <a:t>Argument Generation</a:t>
            </a:r>
          </a:p>
        </p:txBody>
      </p:sp>
      <p:sp>
        <p:nvSpPr>
          <p:cNvPr id="4" name="TextBox 3">
            <a:extLst>
              <a:ext uri="{FF2B5EF4-FFF2-40B4-BE49-F238E27FC236}">
                <a16:creationId xmlns="" xmlns:a16="http://schemas.microsoft.com/office/drawing/2014/main" id="{4619F0B7-CBBF-B04D-891B-F50E1F81D30C}"/>
              </a:ext>
            </a:extLst>
          </p:cNvPr>
          <p:cNvSpPr txBox="1"/>
          <p:nvPr/>
        </p:nvSpPr>
        <p:spPr>
          <a:xfrm>
            <a:off x="1535785" y="1635080"/>
            <a:ext cx="3428999" cy="913199"/>
          </a:xfrm>
          <a:prstGeom prst="rect">
            <a:avLst/>
          </a:prstGeom>
          <a:noFill/>
        </p:spPr>
        <p:txBody>
          <a:bodyPr wrap="square" rtlCol="0">
            <a:spAutoFit/>
          </a:bodyPr>
          <a:lstStyle/>
          <a:p>
            <a:r>
              <a:rPr lang="en-US" sz="2667" i="1" dirty="0">
                <a:solidFill>
                  <a:schemeClr val="accent1"/>
                </a:solidFill>
                <a:ea typeface="Open Sans" panose="020B0606030504020204" pitchFamily="34" charset="0"/>
                <a:cs typeface="Arial" panose="020B0604020202020204" pitchFamily="34" charset="0"/>
              </a:rPr>
              <a:t>US should cut off </a:t>
            </a:r>
          </a:p>
          <a:p>
            <a:r>
              <a:rPr lang="en-US" sz="2667" i="1" dirty="0">
                <a:solidFill>
                  <a:schemeClr val="accent1"/>
                </a:solidFill>
                <a:ea typeface="Open Sans" panose="020B0606030504020204" pitchFamily="34" charset="0"/>
                <a:cs typeface="Arial" panose="020B0604020202020204" pitchFamily="34" charset="0"/>
              </a:rPr>
              <a:t>foreign aid completely!</a:t>
            </a:r>
          </a:p>
        </p:txBody>
      </p:sp>
      <p:sp>
        <p:nvSpPr>
          <p:cNvPr id="10" name="Rounded Rectangular Callout 9">
            <a:extLst>
              <a:ext uri="{FF2B5EF4-FFF2-40B4-BE49-F238E27FC236}">
                <a16:creationId xmlns="" xmlns:a16="http://schemas.microsoft.com/office/drawing/2014/main" id="{290E5D61-7F2F-B04F-BE58-496A0B749F73}"/>
              </a:ext>
            </a:extLst>
          </p:cNvPr>
          <p:cNvSpPr/>
          <p:nvPr/>
        </p:nvSpPr>
        <p:spPr>
          <a:xfrm>
            <a:off x="1319884" y="1427555"/>
            <a:ext cx="3644899" cy="1358900"/>
          </a:xfrm>
          <a:prstGeom prst="wedgeRoundRectCallout">
            <a:avLst>
              <a:gd name="adj1" fmla="val -39074"/>
              <a:gd name="adj2" fmla="val 74490"/>
              <a:gd name="adj3" fmla="val 16667"/>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7" name="Bent-Up Arrow 16">
            <a:extLst>
              <a:ext uri="{FF2B5EF4-FFF2-40B4-BE49-F238E27FC236}">
                <a16:creationId xmlns="" xmlns:a16="http://schemas.microsoft.com/office/drawing/2014/main" id="{32CAC1E3-FE51-5647-A89A-AE65AE5D6CAE}"/>
              </a:ext>
            </a:extLst>
          </p:cNvPr>
          <p:cNvSpPr/>
          <p:nvPr/>
        </p:nvSpPr>
        <p:spPr>
          <a:xfrm flipH="1" flipV="1">
            <a:off x="5347224" y="1897930"/>
            <a:ext cx="1269477" cy="1960773"/>
          </a:xfrm>
          <a:prstGeom prst="bentUpArrow">
            <a:avLst>
              <a:gd name="adj1" fmla="val 12743"/>
              <a:gd name="adj2" fmla="val 17058"/>
              <a:gd name="adj3" fmla="val 418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extBox 10">
            <a:extLst>
              <a:ext uri="{FF2B5EF4-FFF2-40B4-BE49-F238E27FC236}">
                <a16:creationId xmlns="" xmlns:a16="http://schemas.microsoft.com/office/drawing/2014/main" id="{11763CE2-F81B-7E4A-B6A9-7CA372631C43}"/>
              </a:ext>
            </a:extLst>
          </p:cNvPr>
          <p:cNvSpPr txBox="1"/>
          <p:nvPr/>
        </p:nvSpPr>
        <p:spPr>
          <a:xfrm>
            <a:off x="6616701" y="1037837"/>
            <a:ext cx="5842000"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u="sng" dirty="0"/>
              <a:t>Sentence 4</a:t>
            </a:r>
            <a:r>
              <a:rPr lang="en-US" sz="2400" dirty="0"/>
              <a:t>: [</a:t>
            </a:r>
            <a:r>
              <a:rPr lang="en-US" sz="2400" b="1" dirty="0">
                <a:solidFill>
                  <a:schemeClr val="accent1"/>
                </a:solidFill>
              </a:rPr>
              <a:t>NULL</a:t>
            </a:r>
            <a:r>
              <a:rPr lang="en-US" sz="2400" dirty="0"/>
              <a:t>]</a:t>
            </a:r>
          </a:p>
        </p:txBody>
      </p:sp>
      <p:sp>
        <p:nvSpPr>
          <p:cNvPr id="9" name="TextBox 8">
            <a:extLst>
              <a:ext uri="{FF2B5EF4-FFF2-40B4-BE49-F238E27FC236}">
                <a16:creationId xmlns="" xmlns:a16="http://schemas.microsoft.com/office/drawing/2014/main" id="{70A6DC75-9D42-4241-98BC-2A899B9FD676}"/>
              </a:ext>
            </a:extLst>
          </p:cNvPr>
          <p:cNvSpPr txBox="1"/>
          <p:nvPr/>
        </p:nvSpPr>
        <p:spPr>
          <a:xfrm>
            <a:off x="3665792" y="4004527"/>
            <a:ext cx="821689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It can be a useful political bargaining chip.</a:t>
            </a:r>
          </a:p>
          <a:p>
            <a:endParaRPr lang="en-US" sz="2400" dirty="0"/>
          </a:p>
          <a:p>
            <a:r>
              <a:rPr lang="en-US" sz="2400" dirty="0"/>
              <a:t>Sentence 2: </a:t>
            </a:r>
            <a:r>
              <a:rPr lang="en-US" sz="2400" dirty="0">
                <a:latin typeface="Candara" panose="020E0502030303020204" pitchFamily="34" charset="0"/>
              </a:rPr>
              <a:t>US threatened to cut off financial aid to Uganda.</a:t>
            </a:r>
          </a:p>
          <a:p>
            <a:endParaRPr lang="en-US" sz="2400" dirty="0">
              <a:latin typeface="Candara" panose="020E0502030303020204" pitchFamily="34" charset="0"/>
            </a:endParaRPr>
          </a:p>
          <a:p>
            <a:r>
              <a:rPr lang="en-US" sz="2400" dirty="0"/>
              <a:t>Sentence 3: </a:t>
            </a:r>
            <a:r>
              <a:rPr lang="en-US" sz="2400" dirty="0">
                <a:latin typeface="Candara" panose="020E0502030303020204" pitchFamily="34" charset="0"/>
              </a:rPr>
              <a:t>Because it planed to criminalize homosexuality.</a:t>
            </a:r>
          </a:p>
          <a:p>
            <a:endParaRPr lang="en-US" sz="2400" dirty="0"/>
          </a:p>
          <a:p>
            <a:r>
              <a:rPr lang="en-US" sz="2400" u="sng" dirty="0"/>
              <a:t>Sentence 4</a:t>
            </a:r>
            <a:r>
              <a:rPr lang="en-US" sz="2400" dirty="0"/>
              <a:t>: </a:t>
            </a:r>
            <a:r>
              <a:rPr lang="en-US" sz="2400" dirty="0">
                <a:latin typeface="Candara" panose="020E0502030303020204" pitchFamily="34" charset="0"/>
              </a:rPr>
              <a:t>Please consider to change your mind!</a:t>
            </a:r>
          </a:p>
        </p:txBody>
      </p:sp>
    </p:spTree>
    <p:extLst>
      <p:ext uri="{BB962C8B-B14F-4D97-AF65-F5344CB8AC3E}">
        <p14:creationId xmlns:p14="http://schemas.microsoft.com/office/powerpoint/2010/main" val="404276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a:xfrm>
            <a:off x="838200" y="1825625"/>
            <a:ext cx="8138886" cy="4351338"/>
          </a:xfrm>
        </p:spPr>
        <p:txBody>
          <a:bodyPr/>
          <a:lstStyle/>
          <a:p>
            <a:r>
              <a:rPr lang="en-US" dirty="0"/>
              <a:t>Argument: a reason or set of reasons given with the aim of persuading others that an action or an idea is right or wrong</a:t>
            </a:r>
          </a:p>
          <a:p>
            <a:pPr lvl="1"/>
            <a:r>
              <a:rPr lang="en-US" dirty="0"/>
              <a:t>From online discussion forum:</a:t>
            </a:r>
          </a:p>
          <a:p>
            <a:pPr lvl="1"/>
            <a:endParaRPr lang="en-US" dirty="0"/>
          </a:p>
        </p:txBody>
      </p:sp>
      <p:pic>
        <p:nvPicPr>
          <p:cNvPr id="4" name="Picture 3">
            <a:extLst>
              <a:ext uri="{FF2B5EF4-FFF2-40B4-BE49-F238E27FC236}">
                <a16:creationId xmlns="" xmlns:a16="http://schemas.microsoft.com/office/drawing/2014/main" id="{26BD1F5C-D9E7-224B-B1C2-6F3DA6CDAD9C}"/>
              </a:ext>
            </a:extLst>
          </p:cNvPr>
          <p:cNvPicPr>
            <a:picLocks noChangeAspect="1"/>
          </p:cNvPicPr>
          <p:nvPr/>
        </p:nvPicPr>
        <p:blipFill>
          <a:blip r:embed="rId3"/>
          <a:stretch>
            <a:fillRect/>
          </a:stretch>
        </p:blipFill>
        <p:spPr>
          <a:xfrm>
            <a:off x="8077200" y="3020291"/>
            <a:ext cx="3144982" cy="2021774"/>
          </a:xfrm>
          <a:prstGeom prst="rect">
            <a:avLst/>
          </a:prstGeom>
        </p:spPr>
      </p:pic>
      <p:sp>
        <p:nvSpPr>
          <p:cNvPr id="8" name="TextBox 7">
            <a:extLst>
              <a:ext uri="{FF2B5EF4-FFF2-40B4-BE49-F238E27FC236}">
                <a16:creationId xmlns="" xmlns:a16="http://schemas.microsoft.com/office/drawing/2014/main" id="{2B0D8C98-1D67-FA41-835A-D55E71FF75AE}"/>
              </a:ext>
            </a:extLst>
          </p:cNvPr>
          <p:cNvSpPr txBox="1"/>
          <p:nvPr/>
        </p:nvSpPr>
        <p:spPr>
          <a:xfrm>
            <a:off x="1434605" y="3428999"/>
            <a:ext cx="5938652" cy="2554545"/>
          </a:xfrm>
          <a:prstGeom prst="rect">
            <a:avLst/>
          </a:prstGeom>
          <a:noFill/>
        </p:spPr>
        <p:txBody>
          <a:bodyPr wrap="square" rtlCol="0">
            <a:spAutoFit/>
          </a:bodyPr>
          <a:lstStyle/>
          <a:p>
            <a:r>
              <a:rPr lang="en-US" sz="2000" i="1" dirty="0">
                <a:solidFill>
                  <a:schemeClr val="accent2"/>
                </a:solidFill>
              </a:rPr>
              <a:t>More gun control laws would reduce gun deaths. </a:t>
            </a:r>
            <a:r>
              <a:rPr lang="en-US" sz="2000" i="1" dirty="0">
                <a:solidFill>
                  <a:schemeClr val="accent1"/>
                </a:solidFill>
              </a:rPr>
              <a:t>There were 572,537 total gun deaths between 1999 and 2016: 336,579 suicides (58.8% of total gun deaths); 213,175 homicides (37.2%); and 11,428 unintentional deaths (2.0%). A study in the New England Journal of Medicine found that firearms were the second leading cause of deaths for children, responsible for 15% of child deaths compared to 20% in motor vehicle crashes.</a:t>
            </a:r>
          </a:p>
        </p:txBody>
      </p:sp>
    </p:spTree>
    <p:extLst>
      <p:ext uri="{BB962C8B-B14F-4D97-AF65-F5344CB8AC3E}">
        <p14:creationId xmlns:p14="http://schemas.microsoft.com/office/powerpoint/2010/main" val="381707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FF0AE-DD68-A340-8FF9-87C47A4E728A}"/>
              </a:ext>
            </a:extLst>
          </p:cNvPr>
          <p:cNvSpPr>
            <a:spLocks noGrp="1"/>
          </p:cNvSpPr>
          <p:nvPr>
            <p:ph type="title"/>
          </p:nvPr>
        </p:nvSpPr>
        <p:spPr>
          <a:xfrm>
            <a:off x="715024" y="15156"/>
            <a:ext cx="10515600" cy="1325563"/>
          </a:xfrm>
        </p:spPr>
        <p:txBody>
          <a:bodyPr>
            <a:normAutofit/>
          </a:bodyPr>
          <a:lstStyle/>
          <a:p>
            <a:r>
              <a:rPr lang="en-US" dirty="0"/>
              <a:t>Argument Generation Model</a:t>
            </a:r>
          </a:p>
        </p:txBody>
      </p:sp>
      <p:sp>
        <p:nvSpPr>
          <p:cNvPr id="7" name="Rounded Rectangle 6">
            <a:extLst>
              <a:ext uri="{FF2B5EF4-FFF2-40B4-BE49-F238E27FC236}">
                <a16:creationId xmlns="" xmlns:a16="http://schemas.microsoft.com/office/drawing/2014/main" id="{FCBEFBE6-E786-F941-95D9-C215E9258319}"/>
              </a:ext>
            </a:extLst>
          </p:cNvPr>
          <p:cNvSpPr/>
          <p:nvPr/>
        </p:nvSpPr>
        <p:spPr>
          <a:xfrm>
            <a:off x="4268459" y="3882571"/>
            <a:ext cx="1047451" cy="1820773"/>
          </a:xfrm>
          <a:prstGeom prst="roundRect">
            <a:avLst>
              <a:gd name="adj" fmla="val 7276"/>
            </a:avLst>
          </a:prstGeom>
          <a:solidFill>
            <a:schemeClr val="bg2">
              <a:lumMod val="9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6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 xmlns:a16="http://schemas.microsoft.com/office/drawing/2014/main" id="{1A34C26E-69F6-6947-ACF7-9A3FC8B51737}"/>
                  </a:ext>
                </a:extLst>
              </p:cNvPr>
              <p:cNvSpPr/>
              <p:nvPr/>
            </p:nvSpPr>
            <p:spPr>
              <a:xfrm>
                <a:off x="4268458" y="4453905"/>
                <a:ext cx="904973" cy="678105"/>
              </a:xfrm>
              <a:prstGeom prst="roundRect">
                <a:avLst>
                  <a:gd name="adj" fmla="val 7276"/>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 xmlns:m="http://schemas.openxmlformats.org/officeDocument/2006/math">
                    <m:oMathParaPr>
                      <m:jc m:val="right"/>
                    </m:oMathParaPr>
                    <m:oMath xmlns:m="http://schemas.openxmlformats.org/officeDocument/2006/math">
                      <m:nary>
                        <m:naryPr>
                          <m:chr m:val="∑"/>
                          <m:subHide m:val="on"/>
                          <m:supHide m:val="on"/>
                          <m:ctrlPr>
                            <a:rPr lang="en-US" sz="2667" i="1">
                              <a:solidFill>
                                <a:schemeClr val="tx1"/>
                              </a:solidFill>
                              <a:latin typeface="Cambria Math" panose="02040503050406030204" pitchFamily="18" charset="0"/>
                              <a:cs typeface="Consolas" panose="020B0609020204030204" pitchFamily="49" charset="0"/>
                            </a:rPr>
                          </m:ctrlPr>
                        </m:naryPr>
                        <m:sub/>
                        <m:sup/>
                        <m:e>
                          <m:sSub>
                            <m:sSubPr>
                              <m:ctrlPr>
                                <a:rPr lang="en-US" sz="2667" i="1">
                                  <a:solidFill>
                                    <a:schemeClr val="tx1"/>
                                  </a:solidFill>
                                  <a:latin typeface="Cambria Math" panose="02040503050406030204" pitchFamily="18" charset="0"/>
                                  <a:cs typeface="Consolas" panose="020B0609020204030204" pitchFamily="49" charset="0"/>
                                </a:rPr>
                              </m:ctrlPr>
                            </m:sSubPr>
                            <m:e>
                              <m:r>
                                <a:rPr lang="en-US" sz="2667" i="1">
                                  <a:solidFill>
                                    <a:schemeClr val="tx1"/>
                                  </a:solidFill>
                                  <a:latin typeface="Cambria Math" panose="02040503050406030204" pitchFamily="18" charset="0"/>
                                  <a:cs typeface="Consolas" panose="020B0609020204030204" pitchFamily="49" charset="0"/>
                                </a:rPr>
                                <m:t>𝑤</m:t>
                              </m:r>
                            </m:e>
                            <m:sub>
                              <m:r>
                                <a:rPr lang="en-US" sz="2667" i="1">
                                  <a:solidFill>
                                    <a:schemeClr val="tx1"/>
                                  </a:solidFill>
                                  <a:latin typeface="Cambria Math" panose="02040503050406030204" pitchFamily="18" charset="0"/>
                                  <a:cs typeface="Consolas" panose="020B0609020204030204" pitchFamily="49" charset="0"/>
                                </a:rPr>
                                <m:t>𝑒</m:t>
                              </m:r>
                            </m:sub>
                          </m:sSub>
                        </m:e>
                      </m:nary>
                    </m:oMath>
                  </m:oMathPara>
                </a14:m>
                <a:endParaRPr lang="en-US" sz="2667" dirty="0">
                  <a:solidFill>
                    <a:schemeClr val="tx1"/>
                  </a:solidFill>
                  <a:latin typeface="Consolas" panose="020B0609020204030204" pitchFamily="49" charset="0"/>
                  <a:cs typeface="Consolas" panose="020B0609020204030204" pitchFamily="49" charset="0"/>
                </a:endParaRPr>
              </a:p>
            </p:txBody>
          </p:sp>
        </mc:Choice>
        <mc:Fallback xmlns="">
          <p:sp>
            <p:nvSpPr>
              <p:cNvPr id="8" name="Rounded Rectangle 7">
                <a:extLst>
                  <a:ext uri="{FF2B5EF4-FFF2-40B4-BE49-F238E27FC236}">
                    <a16:creationId xmlns:a16="http://schemas.microsoft.com/office/drawing/2014/main" id="{1A34C26E-69F6-6947-ACF7-9A3FC8B51737}"/>
                  </a:ext>
                </a:extLst>
              </p:cNvPr>
              <p:cNvSpPr>
                <a:spLocks noRot="1" noChangeAspect="1" noMove="1" noResize="1" noEditPoints="1" noAdjustHandles="1" noChangeArrowheads="1" noChangeShapeType="1" noTextEdit="1"/>
              </p:cNvSpPr>
              <p:nvPr/>
            </p:nvSpPr>
            <p:spPr>
              <a:xfrm>
                <a:off x="4268458" y="4453905"/>
                <a:ext cx="904973" cy="678105"/>
              </a:xfrm>
              <a:prstGeom prst="roundRect">
                <a:avLst>
                  <a:gd name="adj" fmla="val 7276"/>
                </a:avLst>
              </a:prstGeom>
              <a:blipFill>
                <a:blip r:embed="rId2"/>
                <a:stretch>
                  <a:fillRect l="-135211" t="-244444" r="-59155" b="-329630"/>
                </a:stretch>
              </a:blipFill>
              <a:ln>
                <a:noFill/>
              </a:ln>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3CAEA85A-84F4-B141-84B9-16AF32E2C65A}"/>
              </a:ext>
            </a:extLst>
          </p:cNvPr>
          <p:cNvPicPr>
            <a:picLocks noChangeAspect="1"/>
          </p:cNvPicPr>
          <p:nvPr/>
        </p:nvPicPr>
        <p:blipFill>
          <a:blip r:embed="rId3"/>
          <a:stretch>
            <a:fillRect/>
          </a:stretch>
        </p:blipFill>
        <p:spPr>
          <a:xfrm>
            <a:off x="6629738" y="1205940"/>
            <a:ext cx="5460609" cy="3653408"/>
          </a:xfrm>
          <a:prstGeom prst="rect">
            <a:avLst/>
          </a:prstGeom>
        </p:spPr>
      </p:pic>
      <p:pic>
        <p:nvPicPr>
          <p:cNvPr id="14" name="Picture 13">
            <a:extLst>
              <a:ext uri="{FF2B5EF4-FFF2-40B4-BE49-F238E27FC236}">
                <a16:creationId xmlns="" xmlns:a16="http://schemas.microsoft.com/office/drawing/2014/main" id="{42618685-3D16-5740-9A4C-7799280FC23D}"/>
              </a:ext>
            </a:extLst>
          </p:cNvPr>
          <p:cNvPicPr>
            <a:picLocks noChangeAspect="1"/>
          </p:cNvPicPr>
          <p:nvPr/>
        </p:nvPicPr>
        <p:blipFill>
          <a:blip r:embed="rId4"/>
          <a:stretch>
            <a:fillRect/>
          </a:stretch>
        </p:blipFill>
        <p:spPr>
          <a:xfrm>
            <a:off x="452042" y="3852102"/>
            <a:ext cx="3581319" cy="2014492"/>
          </a:xfrm>
          <a:prstGeom prst="rect">
            <a:avLst/>
          </a:prstGeom>
        </p:spPr>
      </p:pic>
      <p:pic>
        <p:nvPicPr>
          <p:cNvPr id="15" name="Picture 14">
            <a:extLst>
              <a:ext uri="{FF2B5EF4-FFF2-40B4-BE49-F238E27FC236}">
                <a16:creationId xmlns="" xmlns:a16="http://schemas.microsoft.com/office/drawing/2014/main" id="{DD3EF785-12BD-A44D-AB11-D63B1D4102EC}"/>
              </a:ext>
            </a:extLst>
          </p:cNvPr>
          <p:cNvPicPr>
            <a:picLocks noChangeAspect="1"/>
          </p:cNvPicPr>
          <p:nvPr/>
        </p:nvPicPr>
        <p:blipFill>
          <a:blip r:embed="rId5"/>
          <a:stretch>
            <a:fillRect/>
          </a:stretch>
        </p:blipFill>
        <p:spPr>
          <a:xfrm>
            <a:off x="5315910" y="3962006"/>
            <a:ext cx="1560180" cy="1731159"/>
          </a:xfrm>
          <a:prstGeom prst="rect">
            <a:avLst/>
          </a:prstGeom>
        </p:spPr>
      </p:pic>
      <p:pic>
        <p:nvPicPr>
          <p:cNvPr id="19" name="Picture 18">
            <a:extLst>
              <a:ext uri="{FF2B5EF4-FFF2-40B4-BE49-F238E27FC236}">
                <a16:creationId xmlns="" xmlns:a16="http://schemas.microsoft.com/office/drawing/2014/main" id="{806571DE-F44F-B846-B1E1-07D6FA719740}"/>
              </a:ext>
            </a:extLst>
          </p:cNvPr>
          <p:cNvPicPr>
            <a:picLocks noChangeAspect="1"/>
          </p:cNvPicPr>
          <p:nvPr/>
        </p:nvPicPr>
        <p:blipFill>
          <a:blip r:embed="rId6"/>
          <a:stretch>
            <a:fillRect/>
          </a:stretch>
        </p:blipFill>
        <p:spPr>
          <a:xfrm>
            <a:off x="3299956" y="1700415"/>
            <a:ext cx="3329781" cy="1432295"/>
          </a:xfrm>
          <a:prstGeom prst="rect">
            <a:avLst/>
          </a:prstGeom>
        </p:spPr>
      </p:pic>
      <p:sp>
        <p:nvSpPr>
          <p:cNvPr id="21" name="TextBox 20">
            <a:extLst>
              <a:ext uri="{FF2B5EF4-FFF2-40B4-BE49-F238E27FC236}">
                <a16:creationId xmlns="" xmlns:a16="http://schemas.microsoft.com/office/drawing/2014/main" id="{9F33AEAC-334A-4C4E-B44B-20599A19A4BE}"/>
              </a:ext>
            </a:extLst>
          </p:cNvPr>
          <p:cNvSpPr txBox="1"/>
          <p:nvPr/>
        </p:nvSpPr>
        <p:spPr>
          <a:xfrm>
            <a:off x="3869087" y="2960182"/>
            <a:ext cx="229045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Input encoder</a:t>
            </a:r>
          </a:p>
        </p:txBody>
      </p:sp>
      <p:sp>
        <p:nvSpPr>
          <p:cNvPr id="22" name="TextBox 21">
            <a:extLst>
              <a:ext uri="{FF2B5EF4-FFF2-40B4-BE49-F238E27FC236}">
                <a16:creationId xmlns="" xmlns:a16="http://schemas.microsoft.com/office/drawing/2014/main" id="{C90E86ED-E871-284F-B490-9C054C358E73}"/>
              </a:ext>
            </a:extLst>
          </p:cNvPr>
          <p:cNvSpPr txBox="1"/>
          <p:nvPr/>
        </p:nvSpPr>
        <p:spPr>
          <a:xfrm>
            <a:off x="4070657" y="5798199"/>
            <a:ext cx="2805433"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Phrase encoder</a:t>
            </a:r>
          </a:p>
        </p:txBody>
      </p:sp>
      <p:sp>
        <p:nvSpPr>
          <p:cNvPr id="23" name="TextBox 22">
            <a:extLst>
              <a:ext uri="{FF2B5EF4-FFF2-40B4-BE49-F238E27FC236}">
                <a16:creationId xmlns="" xmlns:a16="http://schemas.microsoft.com/office/drawing/2014/main" id="{57F4B1BD-C4E0-6D40-BCB4-41A4825BFBC0}"/>
              </a:ext>
            </a:extLst>
          </p:cNvPr>
          <p:cNvSpPr txBox="1"/>
          <p:nvPr/>
        </p:nvSpPr>
        <p:spPr>
          <a:xfrm>
            <a:off x="10094625" y="1912129"/>
            <a:ext cx="131644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Planner</a:t>
            </a:r>
          </a:p>
        </p:txBody>
      </p:sp>
      <p:sp>
        <p:nvSpPr>
          <p:cNvPr id="24" name="TextBox 23">
            <a:extLst>
              <a:ext uri="{FF2B5EF4-FFF2-40B4-BE49-F238E27FC236}">
                <a16:creationId xmlns="" xmlns:a16="http://schemas.microsoft.com/office/drawing/2014/main" id="{B8EC4915-9C06-BE43-9ED1-773B52E55939}"/>
              </a:ext>
            </a:extLst>
          </p:cNvPr>
          <p:cNvSpPr txBox="1"/>
          <p:nvPr/>
        </p:nvSpPr>
        <p:spPr>
          <a:xfrm>
            <a:off x="9078624" y="5132010"/>
            <a:ext cx="189417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Realizer</a:t>
            </a:r>
          </a:p>
        </p:txBody>
      </p:sp>
      <p:cxnSp>
        <p:nvCxnSpPr>
          <p:cNvPr id="25" name="Straight Arrow Connector 24">
            <a:extLst>
              <a:ext uri="{FF2B5EF4-FFF2-40B4-BE49-F238E27FC236}">
                <a16:creationId xmlns="" xmlns:a16="http://schemas.microsoft.com/office/drawing/2014/main" id="{EA3C1604-1F08-794E-B1CB-E65E6A53768F}"/>
              </a:ext>
            </a:extLst>
          </p:cNvPr>
          <p:cNvCxnSpPr>
            <a:cxnSpLocks/>
          </p:cNvCxnSpPr>
          <p:nvPr/>
        </p:nvCxnSpPr>
        <p:spPr>
          <a:xfrm>
            <a:off x="6521736" y="2173401"/>
            <a:ext cx="503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 xmlns:a16="http://schemas.microsoft.com/office/drawing/2014/main" id="{1E1B8B44-024D-B949-8BC1-670C6596F150}"/>
              </a:ext>
            </a:extLst>
          </p:cNvPr>
          <p:cNvCxnSpPr>
            <a:cxnSpLocks/>
          </p:cNvCxnSpPr>
          <p:nvPr/>
        </p:nvCxnSpPr>
        <p:spPr>
          <a:xfrm rot="16200000" flipH="1">
            <a:off x="6363778" y="2538296"/>
            <a:ext cx="1400221" cy="6704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 xmlns:a16="http://schemas.microsoft.com/office/drawing/2014/main" id="{4DF6658B-6344-1440-A08D-236CA78188A1}"/>
              </a:ext>
            </a:extLst>
          </p:cNvPr>
          <p:cNvSpPr/>
          <p:nvPr/>
        </p:nvSpPr>
        <p:spPr>
          <a:xfrm rot="5400000">
            <a:off x="1757382" y="3364648"/>
            <a:ext cx="668565" cy="306341"/>
          </a:xfrm>
          <a:prstGeom prst="rightArrow">
            <a:avLst>
              <a:gd name="adj1" fmla="val 50000"/>
              <a:gd name="adj2" fmla="val 1080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TextBox 33">
            <a:extLst>
              <a:ext uri="{FF2B5EF4-FFF2-40B4-BE49-F238E27FC236}">
                <a16:creationId xmlns="" xmlns:a16="http://schemas.microsoft.com/office/drawing/2014/main" id="{21C79A86-8FC0-BC42-B26D-E068CA1DBDF7}"/>
              </a:ext>
            </a:extLst>
          </p:cNvPr>
          <p:cNvSpPr txBox="1"/>
          <p:nvPr/>
        </p:nvSpPr>
        <p:spPr>
          <a:xfrm>
            <a:off x="7633809" y="4072350"/>
            <a:ext cx="869403" cy="584775"/>
          </a:xfrm>
          <a:prstGeom prst="rect">
            <a:avLst/>
          </a:prstGeom>
          <a:noFill/>
        </p:spPr>
        <p:txBody>
          <a:bodyPr wrap="square" rtlCol="0">
            <a:spAutoFit/>
          </a:bodyPr>
          <a:lstStyle/>
          <a:p>
            <a:pPr algn="ctr"/>
            <a:r>
              <a:rPr lang="en-US" sz="3200" dirty="0"/>
              <a:t>…</a:t>
            </a:r>
          </a:p>
        </p:txBody>
      </p:sp>
      <p:sp>
        <p:nvSpPr>
          <p:cNvPr id="35" name="TextBox 34">
            <a:extLst>
              <a:ext uri="{FF2B5EF4-FFF2-40B4-BE49-F238E27FC236}">
                <a16:creationId xmlns="" xmlns:a16="http://schemas.microsoft.com/office/drawing/2014/main" id="{224A2B1B-8C6E-1D47-A1DD-CD48777F90FA}"/>
              </a:ext>
            </a:extLst>
          </p:cNvPr>
          <p:cNvSpPr txBox="1"/>
          <p:nvPr/>
        </p:nvSpPr>
        <p:spPr>
          <a:xfrm>
            <a:off x="11099589" y="4072350"/>
            <a:ext cx="869403" cy="584775"/>
          </a:xfrm>
          <a:prstGeom prst="rect">
            <a:avLst/>
          </a:prstGeom>
          <a:noFill/>
        </p:spPr>
        <p:txBody>
          <a:bodyPr wrap="square" rtlCol="0">
            <a:spAutoFit/>
          </a:bodyPr>
          <a:lstStyle/>
          <a:p>
            <a:pPr algn="ctr"/>
            <a:r>
              <a:rPr lang="en-US" sz="3200" dirty="0"/>
              <a:t>…</a:t>
            </a:r>
          </a:p>
        </p:txBody>
      </p:sp>
      <p:pic>
        <p:nvPicPr>
          <p:cNvPr id="20" name="Picture 19">
            <a:extLst>
              <a:ext uri="{FF2B5EF4-FFF2-40B4-BE49-F238E27FC236}">
                <a16:creationId xmlns="" xmlns:a16="http://schemas.microsoft.com/office/drawing/2014/main" id="{D83EC878-2FB6-7D4E-87BB-18361B45E6C8}"/>
              </a:ext>
            </a:extLst>
          </p:cNvPr>
          <p:cNvPicPr>
            <a:picLocks noChangeAspect="1"/>
          </p:cNvPicPr>
          <p:nvPr/>
        </p:nvPicPr>
        <p:blipFill>
          <a:blip r:embed="rId7"/>
          <a:stretch>
            <a:fillRect/>
          </a:stretch>
        </p:blipFill>
        <p:spPr>
          <a:xfrm>
            <a:off x="84293" y="1011232"/>
            <a:ext cx="3166195" cy="2210603"/>
          </a:xfrm>
          <a:prstGeom prst="rect">
            <a:avLst/>
          </a:prstGeom>
        </p:spPr>
      </p:pic>
    </p:spTree>
    <p:extLst>
      <p:ext uri="{BB962C8B-B14F-4D97-AF65-F5344CB8AC3E}">
        <p14:creationId xmlns:p14="http://schemas.microsoft.com/office/powerpoint/2010/main" val="89664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FF0AE-DD68-A340-8FF9-87C47A4E728A}"/>
              </a:ext>
            </a:extLst>
          </p:cNvPr>
          <p:cNvSpPr>
            <a:spLocks noGrp="1"/>
          </p:cNvSpPr>
          <p:nvPr>
            <p:ph type="title"/>
          </p:nvPr>
        </p:nvSpPr>
        <p:spPr>
          <a:xfrm>
            <a:off x="715024" y="15156"/>
            <a:ext cx="10515600" cy="1325563"/>
          </a:xfrm>
        </p:spPr>
        <p:txBody>
          <a:bodyPr>
            <a:normAutofit/>
          </a:bodyPr>
          <a:lstStyle/>
          <a:p>
            <a:r>
              <a:rPr lang="en-US" dirty="0"/>
              <a:t>Argument Generation Model</a:t>
            </a:r>
          </a:p>
        </p:txBody>
      </p:sp>
      <p:sp>
        <p:nvSpPr>
          <p:cNvPr id="7" name="Rounded Rectangle 6">
            <a:extLst>
              <a:ext uri="{FF2B5EF4-FFF2-40B4-BE49-F238E27FC236}">
                <a16:creationId xmlns="" xmlns:a16="http://schemas.microsoft.com/office/drawing/2014/main" id="{FCBEFBE6-E786-F941-95D9-C215E9258319}"/>
              </a:ext>
            </a:extLst>
          </p:cNvPr>
          <p:cNvSpPr/>
          <p:nvPr/>
        </p:nvSpPr>
        <p:spPr>
          <a:xfrm>
            <a:off x="4268459" y="3882571"/>
            <a:ext cx="1047451" cy="1820773"/>
          </a:xfrm>
          <a:prstGeom prst="roundRect">
            <a:avLst>
              <a:gd name="adj" fmla="val 7276"/>
            </a:avLst>
          </a:prstGeom>
          <a:solidFill>
            <a:schemeClr val="bg2">
              <a:lumMod val="9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6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 xmlns:a16="http://schemas.microsoft.com/office/drawing/2014/main" id="{1A34C26E-69F6-6947-ACF7-9A3FC8B51737}"/>
                  </a:ext>
                </a:extLst>
              </p:cNvPr>
              <p:cNvSpPr/>
              <p:nvPr/>
            </p:nvSpPr>
            <p:spPr>
              <a:xfrm>
                <a:off x="4268458" y="4453905"/>
                <a:ext cx="904973" cy="678105"/>
              </a:xfrm>
              <a:prstGeom prst="roundRect">
                <a:avLst>
                  <a:gd name="adj" fmla="val 7276"/>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 xmlns:m="http://schemas.openxmlformats.org/officeDocument/2006/math">
                    <m:oMathParaPr>
                      <m:jc m:val="right"/>
                    </m:oMathParaPr>
                    <m:oMath xmlns:m="http://schemas.openxmlformats.org/officeDocument/2006/math">
                      <m:nary>
                        <m:naryPr>
                          <m:chr m:val="∑"/>
                          <m:subHide m:val="on"/>
                          <m:supHide m:val="on"/>
                          <m:ctrlPr>
                            <a:rPr lang="en-US" sz="2667" i="1">
                              <a:solidFill>
                                <a:schemeClr val="tx1"/>
                              </a:solidFill>
                              <a:latin typeface="Cambria Math" panose="02040503050406030204" pitchFamily="18" charset="0"/>
                              <a:cs typeface="Consolas" panose="020B0609020204030204" pitchFamily="49" charset="0"/>
                            </a:rPr>
                          </m:ctrlPr>
                        </m:naryPr>
                        <m:sub/>
                        <m:sup/>
                        <m:e>
                          <m:sSub>
                            <m:sSubPr>
                              <m:ctrlPr>
                                <a:rPr lang="en-US" sz="2667" i="1">
                                  <a:solidFill>
                                    <a:schemeClr val="tx1"/>
                                  </a:solidFill>
                                  <a:latin typeface="Cambria Math" panose="02040503050406030204" pitchFamily="18" charset="0"/>
                                  <a:cs typeface="Consolas" panose="020B0609020204030204" pitchFamily="49" charset="0"/>
                                </a:rPr>
                              </m:ctrlPr>
                            </m:sSubPr>
                            <m:e>
                              <m:r>
                                <a:rPr lang="en-US" sz="2667" i="1">
                                  <a:solidFill>
                                    <a:schemeClr val="tx1"/>
                                  </a:solidFill>
                                  <a:latin typeface="Cambria Math" panose="02040503050406030204" pitchFamily="18" charset="0"/>
                                  <a:cs typeface="Consolas" panose="020B0609020204030204" pitchFamily="49" charset="0"/>
                                </a:rPr>
                                <m:t>𝑤</m:t>
                              </m:r>
                            </m:e>
                            <m:sub>
                              <m:r>
                                <a:rPr lang="en-US" sz="2667" i="1">
                                  <a:solidFill>
                                    <a:schemeClr val="tx1"/>
                                  </a:solidFill>
                                  <a:latin typeface="Cambria Math" panose="02040503050406030204" pitchFamily="18" charset="0"/>
                                  <a:cs typeface="Consolas" panose="020B0609020204030204" pitchFamily="49" charset="0"/>
                                </a:rPr>
                                <m:t>𝑒</m:t>
                              </m:r>
                            </m:sub>
                          </m:sSub>
                        </m:e>
                      </m:nary>
                    </m:oMath>
                  </m:oMathPara>
                </a14:m>
                <a:endParaRPr lang="en-US" sz="2667" dirty="0">
                  <a:solidFill>
                    <a:schemeClr val="tx1"/>
                  </a:solidFill>
                  <a:latin typeface="Consolas" panose="020B0609020204030204" pitchFamily="49" charset="0"/>
                  <a:cs typeface="Consolas" panose="020B0609020204030204" pitchFamily="49" charset="0"/>
                </a:endParaRPr>
              </a:p>
            </p:txBody>
          </p:sp>
        </mc:Choice>
        <mc:Fallback xmlns="">
          <p:sp>
            <p:nvSpPr>
              <p:cNvPr id="8" name="Rounded Rectangle 7">
                <a:extLst>
                  <a:ext uri="{FF2B5EF4-FFF2-40B4-BE49-F238E27FC236}">
                    <a16:creationId xmlns:a16="http://schemas.microsoft.com/office/drawing/2014/main" id="{1A34C26E-69F6-6947-ACF7-9A3FC8B51737}"/>
                  </a:ext>
                </a:extLst>
              </p:cNvPr>
              <p:cNvSpPr>
                <a:spLocks noRot="1" noChangeAspect="1" noMove="1" noResize="1" noEditPoints="1" noAdjustHandles="1" noChangeArrowheads="1" noChangeShapeType="1" noTextEdit="1"/>
              </p:cNvSpPr>
              <p:nvPr/>
            </p:nvSpPr>
            <p:spPr>
              <a:xfrm>
                <a:off x="4268458" y="4453905"/>
                <a:ext cx="904973" cy="678105"/>
              </a:xfrm>
              <a:prstGeom prst="roundRect">
                <a:avLst>
                  <a:gd name="adj" fmla="val 7276"/>
                </a:avLst>
              </a:prstGeom>
              <a:blipFill>
                <a:blip r:embed="rId2"/>
                <a:stretch>
                  <a:fillRect l="-135211" t="-244444" r="-59155" b="-329630"/>
                </a:stretch>
              </a:blipFill>
              <a:ln>
                <a:noFill/>
              </a:ln>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3CAEA85A-84F4-B141-84B9-16AF32E2C65A}"/>
              </a:ext>
            </a:extLst>
          </p:cNvPr>
          <p:cNvPicPr>
            <a:picLocks noChangeAspect="1"/>
          </p:cNvPicPr>
          <p:nvPr/>
        </p:nvPicPr>
        <p:blipFill>
          <a:blip r:embed="rId3"/>
          <a:stretch>
            <a:fillRect/>
          </a:stretch>
        </p:blipFill>
        <p:spPr>
          <a:xfrm>
            <a:off x="6629738" y="1205940"/>
            <a:ext cx="5460609" cy="3653408"/>
          </a:xfrm>
          <a:prstGeom prst="rect">
            <a:avLst/>
          </a:prstGeom>
        </p:spPr>
      </p:pic>
      <p:pic>
        <p:nvPicPr>
          <p:cNvPr id="14" name="Picture 13">
            <a:extLst>
              <a:ext uri="{FF2B5EF4-FFF2-40B4-BE49-F238E27FC236}">
                <a16:creationId xmlns="" xmlns:a16="http://schemas.microsoft.com/office/drawing/2014/main" id="{42618685-3D16-5740-9A4C-7799280FC23D}"/>
              </a:ext>
            </a:extLst>
          </p:cNvPr>
          <p:cNvPicPr>
            <a:picLocks noChangeAspect="1"/>
          </p:cNvPicPr>
          <p:nvPr/>
        </p:nvPicPr>
        <p:blipFill>
          <a:blip r:embed="rId4"/>
          <a:stretch>
            <a:fillRect/>
          </a:stretch>
        </p:blipFill>
        <p:spPr>
          <a:xfrm>
            <a:off x="452042" y="3852102"/>
            <a:ext cx="3581319" cy="2014492"/>
          </a:xfrm>
          <a:prstGeom prst="rect">
            <a:avLst/>
          </a:prstGeom>
        </p:spPr>
      </p:pic>
      <p:pic>
        <p:nvPicPr>
          <p:cNvPr id="15" name="Picture 14">
            <a:extLst>
              <a:ext uri="{FF2B5EF4-FFF2-40B4-BE49-F238E27FC236}">
                <a16:creationId xmlns="" xmlns:a16="http://schemas.microsoft.com/office/drawing/2014/main" id="{DD3EF785-12BD-A44D-AB11-D63B1D4102EC}"/>
              </a:ext>
            </a:extLst>
          </p:cNvPr>
          <p:cNvPicPr>
            <a:picLocks noChangeAspect="1"/>
          </p:cNvPicPr>
          <p:nvPr/>
        </p:nvPicPr>
        <p:blipFill>
          <a:blip r:embed="rId5"/>
          <a:stretch>
            <a:fillRect/>
          </a:stretch>
        </p:blipFill>
        <p:spPr>
          <a:xfrm>
            <a:off x="5315910" y="3962006"/>
            <a:ext cx="1560180" cy="1731159"/>
          </a:xfrm>
          <a:prstGeom prst="rect">
            <a:avLst/>
          </a:prstGeom>
        </p:spPr>
      </p:pic>
      <p:pic>
        <p:nvPicPr>
          <p:cNvPr id="19" name="Picture 18">
            <a:extLst>
              <a:ext uri="{FF2B5EF4-FFF2-40B4-BE49-F238E27FC236}">
                <a16:creationId xmlns="" xmlns:a16="http://schemas.microsoft.com/office/drawing/2014/main" id="{806571DE-F44F-B846-B1E1-07D6FA719740}"/>
              </a:ext>
            </a:extLst>
          </p:cNvPr>
          <p:cNvPicPr>
            <a:picLocks noChangeAspect="1"/>
          </p:cNvPicPr>
          <p:nvPr/>
        </p:nvPicPr>
        <p:blipFill>
          <a:blip r:embed="rId6"/>
          <a:stretch>
            <a:fillRect/>
          </a:stretch>
        </p:blipFill>
        <p:spPr>
          <a:xfrm>
            <a:off x="3299956" y="1700415"/>
            <a:ext cx="3329781" cy="1432295"/>
          </a:xfrm>
          <a:prstGeom prst="rect">
            <a:avLst/>
          </a:prstGeom>
        </p:spPr>
      </p:pic>
      <p:sp>
        <p:nvSpPr>
          <p:cNvPr id="21" name="TextBox 20">
            <a:extLst>
              <a:ext uri="{FF2B5EF4-FFF2-40B4-BE49-F238E27FC236}">
                <a16:creationId xmlns="" xmlns:a16="http://schemas.microsoft.com/office/drawing/2014/main" id="{9F33AEAC-334A-4C4E-B44B-20599A19A4BE}"/>
              </a:ext>
            </a:extLst>
          </p:cNvPr>
          <p:cNvSpPr txBox="1"/>
          <p:nvPr/>
        </p:nvSpPr>
        <p:spPr>
          <a:xfrm>
            <a:off x="3869087" y="2960182"/>
            <a:ext cx="229045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Input encoder</a:t>
            </a:r>
          </a:p>
        </p:txBody>
      </p:sp>
      <p:sp>
        <p:nvSpPr>
          <p:cNvPr id="22" name="TextBox 21">
            <a:extLst>
              <a:ext uri="{FF2B5EF4-FFF2-40B4-BE49-F238E27FC236}">
                <a16:creationId xmlns="" xmlns:a16="http://schemas.microsoft.com/office/drawing/2014/main" id="{C90E86ED-E871-284F-B490-9C054C358E73}"/>
              </a:ext>
            </a:extLst>
          </p:cNvPr>
          <p:cNvSpPr txBox="1"/>
          <p:nvPr/>
        </p:nvSpPr>
        <p:spPr>
          <a:xfrm>
            <a:off x="4070657" y="5798199"/>
            <a:ext cx="2805433"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Phrase encoder</a:t>
            </a:r>
          </a:p>
        </p:txBody>
      </p:sp>
      <p:sp>
        <p:nvSpPr>
          <p:cNvPr id="23" name="TextBox 22">
            <a:extLst>
              <a:ext uri="{FF2B5EF4-FFF2-40B4-BE49-F238E27FC236}">
                <a16:creationId xmlns="" xmlns:a16="http://schemas.microsoft.com/office/drawing/2014/main" id="{57F4B1BD-C4E0-6D40-BCB4-41A4825BFBC0}"/>
              </a:ext>
            </a:extLst>
          </p:cNvPr>
          <p:cNvSpPr txBox="1"/>
          <p:nvPr/>
        </p:nvSpPr>
        <p:spPr>
          <a:xfrm>
            <a:off x="10094625" y="1912129"/>
            <a:ext cx="131644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Planner</a:t>
            </a:r>
          </a:p>
        </p:txBody>
      </p:sp>
      <p:sp>
        <p:nvSpPr>
          <p:cNvPr id="24" name="TextBox 23">
            <a:extLst>
              <a:ext uri="{FF2B5EF4-FFF2-40B4-BE49-F238E27FC236}">
                <a16:creationId xmlns="" xmlns:a16="http://schemas.microsoft.com/office/drawing/2014/main" id="{B8EC4915-9C06-BE43-9ED1-773B52E55939}"/>
              </a:ext>
            </a:extLst>
          </p:cNvPr>
          <p:cNvSpPr txBox="1"/>
          <p:nvPr/>
        </p:nvSpPr>
        <p:spPr>
          <a:xfrm>
            <a:off x="9078624" y="5132010"/>
            <a:ext cx="189417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Realizer</a:t>
            </a:r>
          </a:p>
        </p:txBody>
      </p:sp>
      <p:cxnSp>
        <p:nvCxnSpPr>
          <p:cNvPr id="25" name="Straight Arrow Connector 24">
            <a:extLst>
              <a:ext uri="{FF2B5EF4-FFF2-40B4-BE49-F238E27FC236}">
                <a16:creationId xmlns="" xmlns:a16="http://schemas.microsoft.com/office/drawing/2014/main" id="{EA3C1604-1F08-794E-B1CB-E65E6A53768F}"/>
              </a:ext>
            </a:extLst>
          </p:cNvPr>
          <p:cNvCxnSpPr>
            <a:cxnSpLocks/>
          </p:cNvCxnSpPr>
          <p:nvPr/>
        </p:nvCxnSpPr>
        <p:spPr>
          <a:xfrm>
            <a:off x="6521736" y="2173401"/>
            <a:ext cx="503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 xmlns:a16="http://schemas.microsoft.com/office/drawing/2014/main" id="{1E1B8B44-024D-B949-8BC1-670C6596F150}"/>
              </a:ext>
            </a:extLst>
          </p:cNvPr>
          <p:cNvCxnSpPr>
            <a:cxnSpLocks/>
          </p:cNvCxnSpPr>
          <p:nvPr/>
        </p:nvCxnSpPr>
        <p:spPr>
          <a:xfrm rot="16200000" flipH="1">
            <a:off x="6363778" y="2538296"/>
            <a:ext cx="1400221" cy="6704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 xmlns:a16="http://schemas.microsoft.com/office/drawing/2014/main" id="{4DF6658B-6344-1440-A08D-236CA78188A1}"/>
              </a:ext>
            </a:extLst>
          </p:cNvPr>
          <p:cNvSpPr/>
          <p:nvPr/>
        </p:nvSpPr>
        <p:spPr>
          <a:xfrm rot="5400000">
            <a:off x="1757382" y="3364648"/>
            <a:ext cx="668565" cy="306341"/>
          </a:xfrm>
          <a:prstGeom prst="rightArrow">
            <a:avLst>
              <a:gd name="adj1" fmla="val 50000"/>
              <a:gd name="adj2" fmla="val 1080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TextBox 33">
            <a:extLst>
              <a:ext uri="{FF2B5EF4-FFF2-40B4-BE49-F238E27FC236}">
                <a16:creationId xmlns="" xmlns:a16="http://schemas.microsoft.com/office/drawing/2014/main" id="{21C79A86-8FC0-BC42-B26D-E068CA1DBDF7}"/>
              </a:ext>
            </a:extLst>
          </p:cNvPr>
          <p:cNvSpPr txBox="1"/>
          <p:nvPr/>
        </p:nvSpPr>
        <p:spPr>
          <a:xfrm>
            <a:off x="7633809" y="4072350"/>
            <a:ext cx="869403" cy="584775"/>
          </a:xfrm>
          <a:prstGeom prst="rect">
            <a:avLst/>
          </a:prstGeom>
          <a:noFill/>
        </p:spPr>
        <p:txBody>
          <a:bodyPr wrap="square" rtlCol="0">
            <a:spAutoFit/>
          </a:bodyPr>
          <a:lstStyle/>
          <a:p>
            <a:pPr algn="ctr"/>
            <a:r>
              <a:rPr lang="en-US" sz="3200" dirty="0"/>
              <a:t>…</a:t>
            </a:r>
          </a:p>
        </p:txBody>
      </p:sp>
      <p:sp>
        <p:nvSpPr>
          <p:cNvPr id="35" name="TextBox 34">
            <a:extLst>
              <a:ext uri="{FF2B5EF4-FFF2-40B4-BE49-F238E27FC236}">
                <a16:creationId xmlns="" xmlns:a16="http://schemas.microsoft.com/office/drawing/2014/main" id="{224A2B1B-8C6E-1D47-A1DD-CD48777F90FA}"/>
              </a:ext>
            </a:extLst>
          </p:cNvPr>
          <p:cNvSpPr txBox="1"/>
          <p:nvPr/>
        </p:nvSpPr>
        <p:spPr>
          <a:xfrm>
            <a:off x="11099589" y="4072350"/>
            <a:ext cx="869403" cy="584775"/>
          </a:xfrm>
          <a:prstGeom prst="rect">
            <a:avLst/>
          </a:prstGeom>
          <a:noFill/>
        </p:spPr>
        <p:txBody>
          <a:bodyPr wrap="square" rtlCol="0">
            <a:spAutoFit/>
          </a:bodyPr>
          <a:lstStyle/>
          <a:p>
            <a:pPr algn="ctr"/>
            <a:r>
              <a:rPr lang="en-US" sz="3200" dirty="0"/>
              <a:t>…</a:t>
            </a:r>
          </a:p>
        </p:txBody>
      </p:sp>
      <p:pic>
        <p:nvPicPr>
          <p:cNvPr id="20" name="Picture 19">
            <a:extLst>
              <a:ext uri="{FF2B5EF4-FFF2-40B4-BE49-F238E27FC236}">
                <a16:creationId xmlns="" xmlns:a16="http://schemas.microsoft.com/office/drawing/2014/main" id="{D83EC878-2FB6-7D4E-87BB-18361B45E6C8}"/>
              </a:ext>
            </a:extLst>
          </p:cNvPr>
          <p:cNvPicPr>
            <a:picLocks noChangeAspect="1"/>
          </p:cNvPicPr>
          <p:nvPr/>
        </p:nvPicPr>
        <p:blipFill>
          <a:blip r:embed="rId7"/>
          <a:stretch>
            <a:fillRect/>
          </a:stretch>
        </p:blipFill>
        <p:spPr>
          <a:xfrm>
            <a:off x="84293" y="1011232"/>
            <a:ext cx="3166195" cy="2210603"/>
          </a:xfrm>
          <a:prstGeom prst="rect">
            <a:avLst/>
          </a:prstGeom>
        </p:spPr>
      </p:pic>
    </p:spTree>
    <p:extLst>
      <p:ext uri="{BB962C8B-B14F-4D97-AF65-F5344CB8AC3E}">
        <p14:creationId xmlns:p14="http://schemas.microsoft.com/office/powerpoint/2010/main" val="58172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73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64321561-5D64-F548-ACA8-FD74BE183EF6}"/>
              </a:ext>
            </a:extLst>
          </p:cNvPr>
          <p:cNvSpPr txBox="1"/>
          <p:nvPr/>
        </p:nvSpPr>
        <p:spPr>
          <a:xfrm>
            <a:off x="7448650" y="3081179"/>
            <a:ext cx="3561001"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Planner’s hidden states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200385E0-07E3-364A-81BB-F5D6BF141F14}"/>
                  </a:ext>
                </a:extLst>
              </p:cNvPr>
              <p:cNvSpPr txBox="1"/>
              <p:nvPr/>
            </p:nvSpPr>
            <p:spPr>
              <a:xfrm>
                <a:off x="7414747" y="2200544"/>
                <a:ext cx="502124" cy="621004"/>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oMath>
                  </m:oMathPara>
                </a14:m>
                <a:endParaRPr lang="en-US" sz="3733" dirty="0"/>
              </a:p>
            </p:txBody>
          </p:sp>
        </mc:Choice>
        <mc:Fallback xmlns="">
          <p:sp>
            <p:nvSpPr>
              <p:cNvPr id="16" name="TextBox 15">
                <a:extLst>
                  <a:ext uri="{FF2B5EF4-FFF2-40B4-BE49-F238E27FC236}">
                    <a16:creationId xmlns:a16="http://schemas.microsoft.com/office/drawing/2014/main" id="{200385E0-07E3-364A-81BB-F5D6BF141F14}"/>
                  </a:ext>
                </a:extLst>
              </p:cNvPr>
              <p:cNvSpPr txBox="1">
                <a:spLocks noRot="1" noChangeAspect="1" noMove="1" noResize="1" noEditPoints="1" noAdjustHandles="1" noChangeArrowheads="1" noChangeShapeType="1" noTextEdit="1"/>
              </p:cNvSpPr>
              <p:nvPr/>
            </p:nvSpPr>
            <p:spPr>
              <a:xfrm>
                <a:off x="7414747" y="2200544"/>
                <a:ext cx="502124" cy="621004"/>
              </a:xfrm>
              <a:prstGeom prst="rect">
                <a:avLst/>
              </a:prstGeom>
              <a:blipFill>
                <a:blip r:embed="rId2"/>
                <a:stretch>
                  <a:fillRect l="-12500" r="-12500" b="-24000"/>
                </a:stretch>
              </a:blipFill>
            </p:spPr>
            <p:txBody>
              <a:bodyPr/>
              <a:lstStyle/>
              <a:p>
                <a:r>
                  <a:rPr lang="en-US">
                    <a:noFill/>
                  </a:rPr>
                  <a:t> </a:t>
                </a:r>
              </a:p>
            </p:txBody>
          </p:sp>
        </mc:Fallback>
      </mc:AlternateContent>
    </p:spTree>
    <p:extLst>
      <p:ext uri="{BB962C8B-B14F-4D97-AF65-F5344CB8AC3E}">
        <p14:creationId xmlns:p14="http://schemas.microsoft.com/office/powerpoint/2010/main" val="1177576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FC96FAB2-8B14-CE4E-8149-1A504319B413}"/>
                  </a:ext>
                </a:extLst>
              </p:cNvPr>
              <p:cNvSpPr txBox="1"/>
              <p:nvPr/>
            </p:nvSpPr>
            <p:spPr>
              <a:xfrm>
                <a:off x="7342645" y="4159833"/>
                <a:ext cx="4574480" cy="621004"/>
              </a:xfrm>
              <a:prstGeom prst="rect">
                <a:avLst/>
              </a:prstGeom>
              <a:noFill/>
            </p:spPr>
            <p:txBody>
              <a:bodyPr wrap="square" lIns="0" tIns="0" rIns="0" bIns="0" rtlCol="0">
                <a:spAutoFit/>
              </a:bodyPr>
              <a:lstStyle/>
              <a:p>
                <a14:m>
                  <m:oMathPara xmlns="" xmlns:m="http://schemas.openxmlformats.org/officeDocument/2006/math">
                    <m:oMathParaPr>
                      <m:jc m:val="left"/>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r>
                        <a:rPr lang="en-US" sz="3733" i="1">
                          <a:latin typeface="Cambria Math" panose="02040503050406030204" pitchFamily="18" charset="0"/>
                        </a:rPr>
                        <m:t>=</m:t>
                      </m:r>
                      <m:r>
                        <a:rPr lang="en-US" sz="3733" i="1">
                          <a:latin typeface="Cambria Math" panose="02040503050406030204" pitchFamily="18" charset="0"/>
                        </a:rPr>
                        <m:t>𝐿𝑆𝑇𝑀</m:t>
                      </m:r>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r>
                            <a:rPr lang="en-US" sz="3733" i="1">
                              <a:latin typeface="Cambria Math" panose="02040503050406030204" pitchFamily="18" charset="0"/>
                            </a:rPr>
                            <m:t>−1</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𝒎</m:t>
                          </m:r>
                        </m:e>
                        <m:sub>
                          <m:r>
                            <a:rPr lang="en-US" sz="3733" i="1">
                              <a:latin typeface="Cambria Math" panose="02040503050406030204" pitchFamily="18" charset="0"/>
                            </a:rPr>
                            <m:t>𝑗</m:t>
                          </m:r>
                        </m:sub>
                      </m:sSub>
                      <m:r>
                        <a:rPr lang="en-US" sz="3733" i="1">
                          <a:latin typeface="Cambria Math" panose="02040503050406030204" pitchFamily="18" charset="0"/>
                        </a:rPr>
                        <m:t>)</m:t>
                      </m:r>
                    </m:oMath>
                  </m:oMathPara>
                </a14:m>
                <a:endParaRPr lang="en-US" sz="3733" dirty="0"/>
              </a:p>
            </p:txBody>
          </p:sp>
        </mc:Choice>
        <mc:Fallback xmlns="">
          <p:sp>
            <p:nvSpPr>
              <p:cNvPr id="11" name="TextBox 10">
                <a:extLst>
                  <a:ext uri="{FF2B5EF4-FFF2-40B4-BE49-F238E27FC236}">
                    <a16:creationId xmlns:a16="http://schemas.microsoft.com/office/drawing/2014/main" id="{FC96FAB2-8B14-CE4E-8149-1A504319B413}"/>
                  </a:ext>
                </a:extLst>
              </p:cNvPr>
              <p:cNvSpPr txBox="1">
                <a:spLocks noRot="1" noChangeAspect="1" noMove="1" noResize="1" noEditPoints="1" noAdjustHandles="1" noChangeArrowheads="1" noChangeShapeType="1" noTextEdit="1"/>
              </p:cNvSpPr>
              <p:nvPr/>
            </p:nvSpPr>
            <p:spPr>
              <a:xfrm>
                <a:off x="7342645" y="4159833"/>
                <a:ext cx="4574480" cy="621004"/>
              </a:xfrm>
              <a:prstGeom prst="rect">
                <a:avLst/>
              </a:prstGeom>
              <a:blipFill>
                <a:blip r:embed="rId2"/>
                <a:stretch>
                  <a:fillRect l="-2493"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436B8FCB-F2D5-D143-ADA1-C08C3E8AE4FD}"/>
                  </a:ext>
                </a:extLst>
              </p:cNvPr>
              <p:cNvSpPr txBox="1"/>
              <p:nvPr/>
            </p:nvSpPr>
            <p:spPr>
              <a:xfrm>
                <a:off x="7414747" y="2200544"/>
                <a:ext cx="502124" cy="621004"/>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oMath>
                  </m:oMathPara>
                </a14:m>
                <a:endParaRPr lang="en-US" sz="3733" dirty="0"/>
              </a:p>
            </p:txBody>
          </p:sp>
        </mc:Choice>
        <mc:Fallback xmlns="">
          <p:sp>
            <p:nvSpPr>
              <p:cNvPr id="14" name="TextBox 13">
                <a:extLst>
                  <a:ext uri="{FF2B5EF4-FFF2-40B4-BE49-F238E27FC236}">
                    <a16:creationId xmlns:a16="http://schemas.microsoft.com/office/drawing/2014/main" id="{436B8FCB-F2D5-D143-ADA1-C08C3E8AE4FD}"/>
                  </a:ext>
                </a:extLst>
              </p:cNvPr>
              <p:cNvSpPr txBox="1">
                <a:spLocks noRot="1" noChangeAspect="1" noMove="1" noResize="1" noEditPoints="1" noAdjustHandles="1" noChangeArrowheads="1" noChangeShapeType="1" noTextEdit="1"/>
              </p:cNvSpPr>
              <p:nvPr/>
            </p:nvSpPr>
            <p:spPr>
              <a:xfrm>
                <a:off x="7414747" y="2200544"/>
                <a:ext cx="502124" cy="621004"/>
              </a:xfrm>
              <a:prstGeom prst="rect">
                <a:avLst/>
              </a:prstGeom>
              <a:blipFill>
                <a:blip r:embed="rId3"/>
                <a:stretch>
                  <a:fillRect l="-12500" r="-12500" b="-24000"/>
                </a:stretch>
              </a:blipFill>
            </p:spPr>
            <p:txBody>
              <a:bodyPr/>
              <a:lstStyle/>
              <a:p>
                <a:r>
                  <a:rPr lang="en-US">
                    <a:noFill/>
                  </a:rPr>
                  <a:t> </a:t>
                </a:r>
              </a:p>
            </p:txBody>
          </p:sp>
        </mc:Fallback>
      </mc:AlternateContent>
    </p:spTree>
    <p:extLst>
      <p:ext uri="{BB962C8B-B14F-4D97-AF65-F5344CB8AC3E}">
        <p14:creationId xmlns:p14="http://schemas.microsoft.com/office/powerpoint/2010/main" val="1231520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830997"/>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FC96FAB2-8B14-CE4E-8149-1A504319B413}"/>
                  </a:ext>
                </a:extLst>
              </p:cNvPr>
              <p:cNvSpPr txBox="1"/>
              <p:nvPr/>
            </p:nvSpPr>
            <p:spPr>
              <a:xfrm>
                <a:off x="7342645" y="4159832"/>
                <a:ext cx="4682631" cy="1720920"/>
              </a:xfrm>
              <a:prstGeom prst="rect">
                <a:avLst/>
              </a:prstGeom>
              <a:noFill/>
              <a:ln>
                <a:noFill/>
              </a:ln>
            </p:spPr>
            <p:txBody>
              <a:bodyPr wrap="square" lIns="0" tIns="0" rIns="0" bIns="0" rtlCol="0">
                <a:spAutoFit/>
              </a:bodyPr>
              <a:lstStyle/>
              <a:p>
                <a14:m>
                  <m:oMathPara xmlns="" xmlns:m="http://schemas.openxmlformats.org/officeDocument/2006/math">
                    <m:oMathParaPr>
                      <m:jc m:val="left"/>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r>
                        <a:rPr lang="en-US" sz="3733" i="1">
                          <a:latin typeface="Cambria Math" panose="02040503050406030204" pitchFamily="18" charset="0"/>
                        </a:rPr>
                        <m:t>=</m:t>
                      </m:r>
                      <m:r>
                        <a:rPr lang="en-US" sz="3733" i="1">
                          <a:latin typeface="Cambria Math" panose="02040503050406030204" pitchFamily="18" charset="0"/>
                        </a:rPr>
                        <m:t>𝐿𝑆𝑇𝑀</m:t>
                      </m:r>
                      <m:d>
                        <m:dPr>
                          <m:ctrlPr>
                            <a:rPr lang="en-US" sz="3733" i="1">
                              <a:latin typeface="Cambria Math" panose="02040503050406030204" pitchFamily="18" charset="0"/>
                            </a:rPr>
                          </m:ctrlPr>
                        </m:dPr>
                        <m:e>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r>
                                <a:rPr lang="en-US" sz="3733" i="1">
                                  <a:latin typeface="Cambria Math" panose="02040503050406030204" pitchFamily="18" charset="0"/>
                                </a:rPr>
                                <m:t>−1</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𝒎</m:t>
                              </m:r>
                            </m:e>
                            <m:sub>
                              <m:r>
                                <a:rPr lang="en-US" sz="3733" i="1">
                                  <a:latin typeface="Cambria Math" panose="02040503050406030204" pitchFamily="18" charset="0"/>
                                </a:rPr>
                                <m:t>𝑗</m:t>
                              </m:r>
                            </m:sub>
                          </m:sSub>
                        </m:e>
                      </m:d>
                    </m:oMath>
                  </m:oMathPara>
                </a14:m>
                <a:endParaRPr lang="en-US" sz="3733" dirty="0"/>
              </a:p>
              <a:p>
                <a14:m>
                  <m:oMathPara xmlns="" xmlns:m="http://schemas.openxmlformats.org/officeDocument/2006/math">
                    <m:oMathParaPr>
                      <m:jc m:val="left"/>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𝒎</m:t>
                          </m:r>
                        </m:e>
                        <m:sub>
                          <m:r>
                            <a:rPr lang="en-US" sz="3733" i="1">
                              <a:latin typeface="Cambria Math" panose="02040503050406030204" pitchFamily="18" charset="0"/>
                            </a:rPr>
                            <m:t>𝑗</m:t>
                          </m:r>
                        </m:sub>
                      </m:sSub>
                      <m:r>
                        <a:rPr lang="en-US" sz="3733" i="1">
                          <a:latin typeface="Cambria Math" panose="02040503050406030204" pitchFamily="18" charset="0"/>
                        </a:rPr>
                        <m:t>=</m:t>
                      </m:r>
                      <m:nary>
                        <m:naryPr>
                          <m:chr m:val="∑"/>
                          <m:limLoc m:val="subSup"/>
                          <m:subHide m:val="on"/>
                          <m:supHide m:val="on"/>
                          <m:ctrlPr>
                            <a:rPr lang="en-US" sz="3733" i="1">
                              <a:latin typeface="Cambria Math" panose="02040503050406030204" pitchFamily="18" charset="0"/>
                            </a:rPr>
                          </m:ctrlPr>
                        </m:naryPr>
                        <m:sub/>
                        <m:sup/>
                        <m:e>
                          <m:sSubSup>
                            <m:sSubSupPr>
                              <m:ctrlPr>
                                <a:rPr lang="en-US" sz="3733" i="1">
                                  <a:latin typeface="Cambria Math" panose="02040503050406030204" pitchFamily="18" charset="0"/>
                                </a:rPr>
                              </m:ctrlPr>
                            </m:sSubSupPr>
                            <m:e>
                              <m:r>
                                <a:rPr lang="en-US" sz="3733" b="1" i="1">
                                  <a:latin typeface="Cambria Math" panose="02040503050406030204" pitchFamily="18" charset="0"/>
                                </a:rPr>
                                <m:t>𝒉</m:t>
                              </m:r>
                            </m:e>
                            <m:sub>
                              <m:r>
                                <a:rPr lang="en-US" sz="3733" i="1">
                                  <a:latin typeface="Cambria Math" panose="02040503050406030204" pitchFamily="18" charset="0"/>
                                </a:rPr>
                                <m:t>𝑘</m:t>
                              </m:r>
                            </m:sub>
                            <m:sup>
                              <m:r>
                                <a:rPr lang="en-US" sz="3733" i="1">
                                  <a:latin typeface="Cambria Math" panose="02040503050406030204" pitchFamily="18" charset="0"/>
                                </a:rPr>
                                <m:t>𝑒</m:t>
                              </m:r>
                            </m:sup>
                          </m:sSubSup>
                        </m:e>
                      </m:nary>
                    </m:oMath>
                  </m:oMathPara>
                </a14:m>
                <a:endParaRPr lang="en-US" sz="3733" dirty="0"/>
              </a:p>
            </p:txBody>
          </p:sp>
        </mc:Choice>
        <mc:Fallback xmlns="">
          <p:sp>
            <p:nvSpPr>
              <p:cNvPr id="11" name="TextBox 10">
                <a:extLst>
                  <a:ext uri="{FF2B5EF4-FFF2-40B4-BE49-F238E27FC236}">
                    <a16:creationId xmlns:a16="http://schemas.microsoft.com/office/drawing/2014/main" id="{FC96FAB2-8B14-CE4E-8149-1A504319B413}"/>
                  </a:ext>
                </a:extLst>
              </p:cNvPr>
              <p:cNvSpPr txBox="1">
                <a:spLocks noRot="1" noChangeAspect="1" noMove="1" noResize="1" noEditPoints="1" noAdjustHandles="1" noChangeArrowheads="1" noChangeShapeType="1" noTextEdit="1"/>
              </p:cNvSpPr>
              <p:nvPr/>
            </p:nvSpPr>
            <p:spPr>
              <a:xfrm>
                <a:off x="7342645" y="4159832"/>
                <a:ext cx="4682631" cy="1720920"/>
              </a:xfrm>
              <a:prstGeom prst="rect">
                <a:avLst/>
              </a:prstGeom>
              <a:blipFill>
                <a:blip r:embed="rId2"/>
                <a:stretch>
                  <a:fillRect l="-12703" t="-88235" b="-1772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436B8FCB-F2D5-D143-ADA1-C08C3E8AE4FD}"/>
                  </a:ext>
                </a:extLst>
              </p:cNvPr>
              <p:cNvSpPr txBox="1"/>
              <p:nvPr/>
            </p:nvSpPr>
            <p:spPr>
              <a:xfrm>
                <a:off x="7414747" y="2200544"/>
                <a:ext cx="502124" cy="621004"/>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𝑗</m:t>
                          </m:r>
                        </m:sub>
                      </m:sSub>
                    </m:oMath>
                  </m:oMathPara>
                </a14:m>
                <a:endParaRPr lang="en-US" sz="3733" dirty="0"/>
              </a:p>
            </p:txBody>
          </p:sp>
        </mc:Choice>
        <mc:Fallback xmlns="">
          <p:sp>
            <p:nvSpPr>
              <p:cNvPr id="14" name="TextBox 13">
                <a:extLst>
                  <a:ext uri="{FF2B5EF4-FFF2-40B4-BE49-F238E27FC236}">
                    <a16:creationId xmlns:a16="http://schemas.microsoft.com/office/drawing/2014/main" id="{436B8FCB-F2D5-D143-ADA1-C08C3E8AE4FD}"/>
                  </a:ext>
                </a:extLst>
              </p:cNvPr>
              <p:cNvSpPr txBox="1">
                <a:spLocks noRot="1" noChangeAspect="1" noMove="1" noResize="1" noEditPoints="1" noAdjustHandles="1" noChangeArrowheads="1" noChangeShapeType="1" noTextEdit="1"/>
              </p:cNvSpPr>
              <p:nvPr/>
            </p:nvSpPr>
            <p:spPr>
              <a:xfrm>
                <a:off x="7414747" y="2200544"/>
                <a:ext cx="502124" cy="621004"/>
              </a:xfrm>
              <a:prstGeom prst="rect">
                <a:avLst/>
              </a:prstGeom>
              <a:blipFill>
                <a:blip r:embed="rId3"/>
                <a:stretch>
                  <a:fillRect l="-12500" r="-12500" b="-24000"/>
                </a:stretch>
              </a:blipFill>
            </p:spPr>
            <p:txBody>
              <a:bodyPr/>
              <a:lstStyle/>
              <a:p>
                <a:r>
                  <a:rPr lang="en-US">
                    <a:noFill/>
                  </a:rPr>
                  <a:t> </a:t>
                </a:r>
              </a:p>
            </p:txBody>
          </p:sp>
        </mc:Fallback>
      </mc:AlternateContent>
      <p:sp>
        <p:nvSpPr>
          <p:cNvPr id="3" name="TextBox 2">
            <a:extLst>
              <a:ext uri="{FF2B5EF4-FFF2-40B4-BE49-F238E27FC236}">
                <a16:creationId xmlns="" xmlns:a16="http://schemas.microsoft.com/office/drawing/2014/main" id="{DC38651A-3B88-D94E-966C-2DEB9F9A1724}"/>
              </a:ext>
            </a:extLst>
          </p:cNvPr>
          <p:cNvSpPr txBox="1"/>
          <p:nvPr/>
        </p:nvSpPr>
        <p:spPr>
          <a:xfrm>
            <a:off x="8339959" y="5880752"/>
            <a:ext cx="1572354" cy="830997"/>
          </a:xfrm>
          <a:prstGeom prst="rect">
            <a:avLst/>
          </a:prstGeom>
          <a:noFill/>
        </p:spPr>
        <p:txBody>
          <a:bodyPr wrap="none" rtlCol="0">
            <a:spAutoFit/>
          </a:bodyPr>
          <a:lstStyle/>
          <a:p>
            <a:r>
              <a:rPr lang="en-US" sz="2400" dirty="0"/>
              <a:t>Selected </a:t>
            </a:r>
          </a:p>
          <a:p>
            <a:r>
              <a:rPr lang="en-US" sz="2400" dirty="0" err="1"/>
              <a:t>keyphrases</a:t>
            </a:r>
            <a:endParaRPr lang="en-US" sz="2400" dirty="0"/>
          </a:p>
        </p:txBody>
      </p:sp>
    </p:spTree>
    <p:extLst>
      <p:ext uri="{BB962C8B-B14F-4D97-AF65-F5344CB8AC3E}">
        <p14:creationId xmlns:p14="http://schemas.microsoft.com/office/powerpoint/2010/main" val="3313977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rocess 13">
            <a:extLst>
              <a:ext uri="{FF2B5EF4-FFF2-40B4-BE49-F238E27FC236}">
                <a16:creationId xmlns="" xmlns:a16="http://schemas.microsoft.com/office/drawing/2014/main" id="{94617991-40E6-5B4D-99CE-E56FFF0B9C72}"/>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15" name="Process 14">
            <a:extLst>
              <a:ext uri="{FF2B5EF4-FFF2-40B4-BE49-F238E27FC236}">
                <a16:creationId xmlns="" xmlns:a16="http://schemas.microsoft.com/office/drawing/2014/main" id="{25EE3741-0ADA-154C-B7CA-59CBD4677FDA}"/>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16" name="Process 15">
            <a:extLst>
              <a:ext uri="{FF2B5EF4-FFF2-40B4-BE49-F238E27FC236}">
                <a16:creationId xmlns="" xmlns:a16="http://schemas.microsoft.com/office/drawing/2014/main" id="{F4F47276-5C78-EA42-9132-ECBB0B66383F}"/>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cxnSp>
        <p:nvCxnSpPr>
          <p:cNvPr id="17" name="Elbow Connector 16">
            <a:extLst>
              <a:ext uri="{FF2B5EF4-FFF2-40B4-BE49-F238E27FC236}">
                <a16:creationId xmlns="" xmlns:a16="http://schemas.microsoft.com/office/drawing/2014/main"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Tree>
    <p:extLst>
      <p:ext uri="{BB962C8B-B14F-4D97-AF65-F5344CB8AC3E}">
        <p14:creationId xmlns:p14="http://schemas.microsoft.com/office/powerpoint/2010/main" val="682695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
        <p:nvSpPr>
          <p:cNvPr id="18" name="TextBox 17">
            <a:extLst>
              <a:ext uri="{FF2B5EF4-FFF2-40B4-BE49-F238E27FC236}">
                <a16:creationId xmlns="" xmlns:a16="http://schemas.microsoft.com/office/drawing/2014/main" id="{950DC158-ABEB-2549-98C4-1E626DBCFA1D}"/>
              </a:ext>
            </a:extLst>
          </p:cNvPr>
          <p:cNvSpPr txBox="1"/>
          <p:nvPr/>
        </p:nvSpPr>
        <p:spPr>
          <a:xfrm>
            <a:off x="7287180" y="3144485"/>
            <a:ext cx="4573600" cy="913199"/>
          </a:xfrm>
          <a:prstGeom prst="rect">
            <a:avLst/>
          </a:prstGeom>
          <a:solidFill>
            <a:schemeClr val="accent2">
              <a:lumMod val="20000"/>
              <a:lumOff val="80000"/>
            </a:schemeClr>
          </a:solidFill>
        </p:spPr>
        <p:txBody>
          <a:bodyPr wrap="square" rtlCol="0">
            <a:spAutoFit/>
          </a:bodyPr>
          <a:lstStyle/>
          <a:p>
            <a:r>
              <a:rPr lang="en-US" sz="2667" u="sng" dirty="0">
                <a:latin typeface="Times New Roman" panose="02020603050405020304" pitchFamily="18" charset="0"/>
                <a:cs typeface="Times New Roman" panose="02020603050405020304" pitchFamily="18" charset="0"/>
              </a:rPr>
              <a:t>CLAIM</a:t>
            </a:r>
            <a:r>
              <a:rPr lang="en-US" sz="2667" dirty="0"/>
              <a:t>: </a:t>
            </a:r>
            <a:r>
              <a:rPr lang="en-US" sz="2667" dirty="0">
                <a:latin typeface="Arial" panose="020B0604020202020204" pitchFamily="34" charset="0"/>
                <a:cs typeface="Arial" panose="020B0604020202020204" pitchFamily="34" charset="0"/>
              </a:rPr>
              <a:t>“</a:t>
            </a:r>
            <a:r>
              <a:rPr lang="en-US" sz="2667" dirty="0">
                <a:latin typeface="Times New Roman" panose="02020603050405020304" pitchFamily="18" charset="0"/>
                <a:ea typeface="Open Sans" panose="020B0606030504020204" pitchFamily="34" charset="0"/>
                <a:cs typeface="Times New Roman" panose="02020603050405020304" pitchFamily="18" charset="0"/>
              </a:rPr>
              <a:t>I believe foreign aid is a useful bargaining chip</a:t>
            </a:r>
            <a:r>
              <a:rPr lang="en-US" sz="2667" dirty="0">
                <a:latin typeface="Arial" panose="020B0604020202020204" pitchFamily="34" charset="0"/>
                <a:cs typeface="Arial" panose="020B0604020202020204" pitchFamily="34" charset="0"/>
              </a:rPr>
              <a:t>.”</a:t>
            </a:r>
          </a:p>
        </p:txBody>
      </p:sp>
      <p:sp>
        <p:nvSpPr>
          <p:cNvPr id="19" name="Process 18">
            <a:extLst>
              <a:ext uri="{FF2B5EF4-FFF2-40B4-BE49-F238E27FC236}">
                <a16:creationId xmlns="" xmlns:a16="http://schemas.microsoft.com/office/drawing/2014/main" id="{08DEB8F4-6928-C64F-AE11-7792EE14D4E1}"/>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1" name="Process 20">
            <a:extLst>
              <a:ext uri="{FF2B5EF4-FFF2-40B4-BE49-F238E27FC236}">
                <a16:creationId xmlns="" xmlns:a16="http://schemas.microsoft.com/office/drawing/2014/main" id="{DF3B18F4-7DFD-8846-B51F-CA68D9205227}"/>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2" name="Process 21">
            <a:extLst>
              <a:ext uri="{FF2B5EF4-FFF2-40B4-BE49-F238E27FC236}">
                <a16:creationId xmlns="" xmlns:a16="http://schemas.microsoft.com/office/drawing/2014/main" id="{35525014-2F0D-214D-B7B1-A7DFE854C51D}"/>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139447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
        <p:nvSpPr>
          <p:cNvPr id="18" name="TextBox 17">
            <a:extLst>
              <a:ext uri="{FF2B5EF4-FFF2-40B4-BE49-F238E27FC236}">
                <a16:creationId xmlns="" xmlns:a16="http://schemas.microsoft.com/office/drawing/2014/main" id="{9A3DC93B-7A41-9A4D-85B0-2C13EB29940B}"/>
              </a:ext>
            </a:extLst>
          </p:cNvPr>
          <p:cNvSpPr txBox="1"/>
          <p:nvPr/>
        </p:nvSpPr>
        <p:spPr>
          <a:xfrm>
            <a:off x="7201078" y="3181449"/>
            <a:ext cx="4935785" cy="913199"/>
          </a:xfrm>
          <a:prstGeom prst="rect">
            <a:avLst/>
          </a:prstGeom>
          <a:solidFill>
            <a:schemeClr val="accent2">
              <a:lumMod val="20000"/>
              <a:lumOff val="80000"/>
            </a:schemeClr>
          </a:solidFill>
        </p:spPr>
        <p:txBody>
          <a:bodyPr wrap="square" rtlCol="0">
            <a:spAutoFit/>
          </a:bodyPr>
          <a:lstStyle/>
          <a:p>
            <a:r>
              <a:rPr lang="en-US" sz="2667" u="sng" dirty="0">
                <a:latin typeface="Times New Roman" panose="02020603050405020304" pitchFamily="18" charset="0"/>
                <a:cs typeface="Times New Roman" panose="02020603050405020304" pitchFamily="18" charset="0"/>
              </a:rPr>
              <a:t>PREMISE</a:t>
            </a:r>
            <a:r>
              <a:rPr lang="en-US" sz="2667" dirty="0"/>
              <a:t>: </a:t>
            </a:r>
            <a:r>
              <a:rPr lang="en-US" sz="2667" dirty="0">
                <a:latin typeface="Arial" panose="020B0604020202020204" pitchFamily="34" charset="0"/>
                <a:cs typeface="Arial" panose="020B0604020202020204" pitchFamily="34" charset="0"/>
              </a:rPr>
              <a:t>“</a:t>
            </a:r>
            <a:r>
              <a:rPr lang="en-US" sz="2667" dirty="0">
                <a:latin typeface="Times New Roman" panose="02020603050405020304" pitchFamily="18" charset="0"/>
                <a:ea typeface="Open Sans" panose="020B0606030504020204" pitchFamily="34" charset="0"/>
                <a:cs typeface="Times New Roman" panose="02020603050405020304" pitchFamily="18" charset="0"/>
              </a:rPr>
              <a:t>In 2014, the US cuts aid to Uganda over anti-gay law</a:t>
            </a:r>
            <a:r>
              <a:rPr lang="en-US" sz="2667" dirty="0">
                <a:latin typeface="Arial" panose="020B0604020202020204" pitchFamily="34" charset="0"/>
                <a:cs typeface="Arial" panose="020B0604020202020204" pitchFamily="34" charset="0"/>
              </a:rPr>
              <a:t>.”</a:t>
            </a:r>
          </a:p>
        </p:txBody>
      </p:sp>
      <p:sp>
        <p:nvSpPr>
          <p:cNvPr id="19" name="Process 18">
            <a:extLst>
              <a:ext uri="{FF2B5EF4-FFF2-40B4-BE49-F238E27FC236}">
                <a16:creationId xmlns="" xmlns:a16="http://schemas.microsoft.com/office/drawing/2014/main" id="{877636FE-AF3B-7C4C-ADAD-C949D629AC47}"/>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1" name="Process 20">
            <a:extLst>
              <a:ext uri="{FF2B5EF4-FFF2-40B4-BE49-F238E27FC236}">
                <a16:creationId xmlns="" xmlns:a16="http://schemas.microsoft.com/office/drawing/2014/main" id="{413A624B-7E29-C245-AF8E-F6F9BF7587A5}"/>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2" name="Process 21">
            <a:extLst>
              <a:ext uri="{FF2B5EF4-FFF2-40B4-BE49-F238E27FC236}">
                <a16:creationId xmlns="" xmlns:a16="http://schemas.microsoft.com/office/drawing/2014/main" id="{419D4752-47F1-9242-9C08-7A8F912311AB}"/>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3701376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691CA0E-9820-814D-A1E6-4E1D34D53BB2}"/>
              </a:ext>
            </a:extLst>
          </p:cNvPr>
          <p:cNvSpPr txBox="1"/>
          <p:nvPr/>
        </p:nvSpPr>
        <p:spPr>
          <a:xfrm>
            <a:off x="2946108" y="2764934"/>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specification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72534594-84FF-4243-AE16-C6935B6A26A1}"/>
                  </a:ext>
                </a:extLst>
              </p:cNvPr>
              <p:cNvSpPr txBox="1"/>
              <p:nvPr/>
            </p:nvSpPr>
            <p:spPr>
              <a:xfrm>
                <a:off x="1461562" y="2111121"/>
                <a:ext cx="5152180" cy="497252"/>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2933" i="1">
                          <a:latin typeface="Cambria Math" panose="02040503050406030204" pitchFamily="18" charset="0"/>
                        </a:rPr>
                        <m:t>𝑠𝑜𝑓𝑡𝑚𝑎𝑥</m:t>
                      </m:r>
                      <m:r>
                        <a:rPr lang="en-US" sz="2933" i="1">
                          <a:latin typeface="Cambria Math" panose="02040503050406030204" pitchFamily="18" charset="0"/>
                        </a:rPr>
                        <m:t>(</m:t>
                      </m:r>
                      <m:sSubSup>
                        <m:sSubSupPr>
                          <m:ctrlPr>
                            <a:rPr lang="en-US" sz="2933" i="1">
                              <a:latin typeface="Cambria Math" panose="02040503050406030204" pitchFamily="18" charset="0"/>
                            </a:rPr>
                          </m:ctrlPr>
                        </m:sSubSupPr>
                        <m:e>
                          <m:r>
                            <a:rPr lang="en-US" sz="2933" b="1">
                              <a:latin typeface="Cambria Math" panose="02040503050406030204" pitchFamily="18" charset="0"/>
                            </a:rPr>
                            <m:t>𝐰</m:t>
                          </m:r>
                        </m:e>
                        <m:sub>
                          <m:r>
                            <a:rPr lang="en-US" sz="2933" i="1">
                              <a:latin typeface="Cambria Math" panose="02040503050406030204" pitchFamily="18" charset="0"/>
                            </a:rPr>
                            <m:t>𝑠</m:t>
                          </m:r>
                        </m:sub>
                        <m:sup>
                          <m:r>
                            <a:rPr lang="en-US" sz="2933" i="1">
                              <a:latin typeface="Cambria Math" panose="02040503050406030204" pitchFamily="18" charset="0"/>
                            </a:rPr>
                            <m:t>𝑇</m:t>
                          </m:r>
                        </m:sup>
                      </m:sSubSup>
                      <m:r>
                        <m:rPr>
                          <m:sty m:val="p"/>
                        </m:rPr>
                        <a:rPr lang="en-US" sz="2933">
                          <a:latin typeface="Cambria Math" panose="02040503050406030204" pitchFamily="18" charset="0"/>
                        </a:rPr>
                        <m:t>tanh</m:t>
                      </m:r>
                      <m:r>
                        <a:rPr lang="en-US" sz="2933" i="1">
                          <a:latin typeface="Cambria Math" panose="02040503050406030204" pitchFamily="18" charset="0"/>
                        </a:rPr>
                        <m:t>⁡(</m:t>
                      </m:r>
                      <m:sSup>
                        <m:sSupPr>
                          <m:ctrlPr>
                            <a:rPr lang="en-US" sz="2933" i="1">
                              <a:latin typeface="Cambria Math" panose="02040503050406030204" pitchFamily="18" charset="0"/>
                            </a:rPr>
                          </m:ctrlPr>
                        </m:sSupPr>
                        <m:e>
                          <m:r>
                            <a:rPr lang="en-US" sz="2933" b="1">
                              <a:latin typeface="Cambria Math" panose="02040503050406030204" pitchFamily="18" charset="0"/>
                            </a:rPr>
                            <m:t>𝐖</m:t>
                          </m:r>
                        </m:e>
                        <m:sup>
                          <m:r>
                            <a:rPr lang="en-US" sz="2933" i="1">
                              <a:latin typeface="Cambria Math" panose="02040503050406030204" pitchFamily="18" charset="0"/>
                            </a:rPr>
                            <m:t>𝑠</m:t>
                          </m:r>
                        </m:sup>
                      </m:sSup>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𝒎</m:t>
                          </m:r>
                        </m:e>
                        <m:sub>
                          <m:r>
                            <a:rPr lang="en-US" sz="2933" i="1">
                              <a:latin typeface="Cambria Math" panose="02040503050406030204" pitchFamily="18" charset="0"/>
                            </a:rPr>
                            <m:t>𝑗</m:t>
                          </m:r>
                        </m:sub>
                      </m:sSub>
                      <m:r>
                        <a:rPr lang="en-US" sz="2933" i="1">
                          <a:latin typeface="Cambria Math" panose="02040503050406030204" pitchFamily="18" charset="0"/>
                        </a:rPr>
                        <m:t>;</m:t>
                      </m:r>
                      <m:sSub>
                        <m:sSubPr>
                          <m:ctrlPr>
                            <a:rPr lang="en-US" sz="2933" i="1">
                              <a:latin typeface="Cambria Math" panose="02040503050406030204" pitchFamily="18" charset="0"/>
                            </a:rPr>
                          </m:ctrlPr>
                        </m:sSubPr>
                        <m:e>
                          <m:r>
                            <a:rPr lang="en-US" sz="2933" b="1" i="1">
                              <a:latin typeface="Cambria Math" panose="02040503050406030204" pitchFamily="18" charset="0"/>
                            </a:rPr>
                            <m:t>𝒔</m:t>
                          </m:r>
                        </m:e>
                        <m:sub>
                          <m:r>
                            <a:rPr lang="en-US" sz="2933" i="1">
                              <a:latin typeface="Cambria Math" panose="02040503050406030204" pitchFamily="18" charset="0"/>
                            </a:rPr>
                            <m:t>𝑗</m:t>
                          </m:r>
                        </m:sub>
                      </m:sSub>
                      <m:r>
                        <a:rPr lang="en-US" sz="2933" i="1">
                          <a:latin typeface="Cambria Math" panose="02040503050406030204" pitchFamily="18" charset="0"/>
                        </a:rPr>
                        <m:t>]))</m:t>
                      </m:r>
                    </m:oMath>
                  </m:oMathPara>
                </a14:m>
                <a:endParaRPr lang="en-US" sz="2933" dirty="0"/>
              </a:p>
            </p:txBody>
          </p:sp>
        </mc:Choice>
        <mc:Fallback xmlns="">
          <p:sp>
            <p:nvSpPr>
              <p:cNvPr id="11" name="TextBox 10">
                <a:extLst>
                  <a:ext uri="{FF2B5EF4-FFF2-40B4-BE49-F238E27FC236}">
                    <a16:creationId xmlns:a16="http://schemas.microsoft.com/office/drawing/2014/main" id="{72534594-84FF-4243-AE16-C6935B6A26A1}"/>
                  </a:ext>
                </a:extLst>
              </p:cNvPr>
              <p:cNvSpPr txBox="1">
                <a:spLocks noRot="1" noChangeAspect="1" noMove="1" noResize="1" noEditPoints="1" noAdjustHandles="1" noChangeArrowheads="1" noChangeShapeType="1" noTextEdit="1"/>
              </p:cNvSpPr>
              <p:nvPr/>
            </p:nvSpPr>
            <p:spPr>
              <a:xfrm>
                <a:off x="1461562" y="2111121"/>
                <a:ext cx="5152180" cy="497252"/>
              </a:xfrm>
              <a:prstGeom prst="rect">
                <a:avLst/>
              </a:prstGeom>
              <a:blipFill>
                <a:blip r:embed="rId3"/>
                <a:stretch>
                  <a:fillRect l="-1966" r="-1966" b="-27500"/>
                </a:stretch>
              </a:blipFill>
            </p:spPr>
            <p:txBody>
              <a:bodyPr/>
              <a:lstStyle/>
              <a:p>
                <a:r>
                  <a:rPr lang="en-US">
                    <a:noFill/>
                  </a:rPr>
                  <a:t> </a:t>
                </a:r>
              </a:p>
            </p:txBody>
          </p:sp>
        </mc:Fallback>
      </mc:AlternateContent>
      <p:sp>
        <p:nvSpPr>
          <p:cNvPr id="18" name="TextBox 17">
            <a:extLst>
              <a:ext uri="{FF2B5EF4-FFF2-40B4-BE49-F238E27FC236}">
                <a16:creationId xmlns="" xmlns:a16="http://schemas.microsoft.com/office/drawing/2014/main" id="{E321D53A-5609-2347-AC12-91C6B55499D1}"/>
              </a:ext>
            </a:extLst>
          </p:cNvPr>
          <p:cNvSpPr txBox="1"/>
          <p:nvPr/>
        </p:nvSpPr>
        <p:spPr>
          <a:xfrm>
            <a:off x="7394376" y="3186497"/>
            <a:ext cx="3616131" cy="913199"/>
          </a:xfrm>
          <a:prstGeom prst="rect">
            <a:avLst/>
          </a:prstGeom>
          <a:solidFill>
            <a:schemeClr val="accent2">
              <a:lumMod val="20000"/>
              <a:lumOff val="80000"/>
            </a:schemeClr>
          </a:solidFill>
        </p:spPr>
        <p:txBody>
          <a:bodyPr wrap="square" rtlCol="0">
            <a:spAutoFit/>
          </a:bodyPr>
          <a:lstStyle/>
          <a:p>
            <a:r>
              <a:rPr lang="en-US" sz="2667" u="sng" dirty="0">
                <a:latin typeface="Times New Roman" panose="02020603050405020304" pitchFamily="18" charset="0"/>
                <a:cs typeface="Times New Roman" panose="02020603050405020304" pitchFamily="18" charset="0"/>
              </a:rPr>
              <a:t>FUNCTIONAL</a:t>
            </a:r>
            <a:r>
              <a:rPr lang="en-US" sz="2667" dirty="0"/>
              <a:t>: </a:t>
            </a:r>
            <a:r>
              <a:rPr lang="en-US" sz="2667" dirty="0">
                <a:latin typeface="Arial" panose="020B0604020202020204" pitchFamily="34" charset="0"/>
                <a:cs typeface="Arial" panose="020B0604020202020204" pitchFamily="34" charset="0"/>
              </a:rPr>
              <a:t>“</a:t>
            </a:r>
            <a:r>
              <a:rPr lang="en-US" sz="2667" dirty="0">
                <a:latin typeface="Times New Roman" panose="02020603050405020304" pitchFamily="18" charset="0"/>
                <a:ea typeface="Open Sans" panose="020B0606030504020204" pitchFamily="34" charset="0"/>
                <a:cs typeface="Times New Roman" panose="02020603050405020304" pitchFamily="18" charset="0"/>
              </a:rPr>
              <a:t>Please change your mind!</a:t>
            </a:r>
            <a:r>
              <a:rPr lang="en-US" sz="2667" dirty="0">
                <a:latin typeface="Arial" panose="020B0604020202020204" pitchFamily="34" charset="0"/>
                <a:cs typeface="Arial" panose="020B0604020202020204" pitchFamily="34" charset="0"/>
              </a:rPr>
              <a:t>”</a:t>
            </a:r>
          </a:p>
        </p:txBody>
      </p:sp>
      <p:sp>
        <p:nvSpPr>
          <p:cNvPr id="19" name="Process 18">
            <a:extLst>
              <a:ext uri="{FF2B5EF4-FFF2-40B4-BE49-F238E27FC236}">
                <a16:creationId xmlns="" xmlns:a16="http://schemas.microsoft.com/office/drawing/2014/main" id="{C8EB61FD-2695-D148-A20D-C3CAB8868DE0}"/>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1" name="Process 20">
            <a:extLst>
              <a:ext uri="{FF2B5EF4-FFF2-40B4-BE49-F238E27FC236}">
                <a16:creationId xmlns="" xmlns:a16="http://schemas.microsoft.com/office/drawing/2014/main" id="{E76E938A-5B7E-CC42-876E-DAB9D6FA8CDB}"/>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2" name="Process 21">
            <a:extLst>
              <a:ext uri="{FF2B5EF4-FFF2-40B4-BE49-F238E27FC236}">
                <a16:creationId xmlns="" xmlns:a16="http://schemas.microsoft.com/office/drawing/2014/main" id="{5829D152-DFA9-8746-8B7C-FE056068494F}"/>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91600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a:xfrm>
            <a:off x="838200" y="1825625"/>
            <a:ext cx="8131629" cy="4351338"/>
          </a:xfrm>
        </p:spPr>
        <p:txBody>
          <a:bodyPr/>
          <a:lstStyle/>
          <a:p>
            <a:r>
              <a:rPr lang="en-US" dirty="0"/>
              <a:t>Argument: a reason or set of reasons given with the aim of persuading others that an action or an idea is right or wrong</a:t>
            </a:r>
          </a:p>
          <a:p>
            <a:endParaRPr lang="en-US" dirty="0"/>
          </a:p>
          <a:p>
            <a:r>
              <a:rPr lang="en-US" dirty="0"/>
              <a:t>Arguments vs. Opinions</a:t>
            </a:r>
          </a:p>
          <a:p>
            <a:pPr lvl="1"/>
            <a:r>
              <a:rPr lang="en-US" dirty="0"/>
              <a:t>Related concepts</a:t>
            </a:r>
          </a:p>
          <a:p>
            <a:pPr lvl="1"/>
            <a:r>
              <a:rPr lang="en-US" dirty="0"/>
              <a:t>An opinion does not have to be supportable</a:t>
            </a:r>
          </a:p>
          <a:p>
            <a:pPr lvl="1"/>
            <a:r>
              <a:rPr lang="en-US" dirty="0"/>
              <a:t>An argument is an assertion that is supported with concrete, real-world evidence</a:t>
            </a:r>
          </a:p>
          <a:p>
            <a:pPr lvl="1"/>
            <a:endParaRPr lang="en-US" dirty="0"/>
          </a:p>
          <a:p>
            <a:pPr lvl="1"/>
            <a:endParaRPr lang="en-US" dirty="0"/>
          </a:p>
          <a:p>
            <a:pPr lvl="1"/>
            <a:endParaRPr lang="en-US" dirty="0"/>
          </a:p>
        </p:txBody>
      </p:sp>
      <p:pic>
        <p:nvPicPr>
          <p:cNvPr id="5" name="Picture 4">
            <a:extLst>
              <a:ext uri="{FF2B5EF4-FFF2-40B4-BE49-F238E27FC236}">
                <a16:creationId xmlns="" xmlns:a16="http://schemas.microsoft.com/office/drawing/2014/main" id="{28003E51-D259-AE46-89F4-291D689C6EFC}"/>
              </a:ext>
            </a:extLst>
          </p:cNvPr>
          <p:cNvPicPr>
            <a:picLocks noChangeAspect="1"/>
          </p:cNvPicPr>
          <p:nvPr/>
        </p:nvPicPr>
        <p:blipFill>
          <a:blip r:embed="rId3"/>
          <a:stretch>
            <a:fillRect/>
          </a:stretch>
        </p:blipFill>
        <p:spPr>
          <a:xfrm>
            <a:off x="8077200" y="3020291"/>
            <a:ext cx="3144982" cy="2021774"/>
          </a:xfrm>
          <a:prstGeom prst="rect">
            <a:avLst/>
          </a:prstGeom>
        </p:spPr>
      </p:pic>
    </p:spTree>
    <p:extLst>
      <p:ext uri="{BB962C8B-B14F-4D97-AF65-F5344CB8AC3E}">
        <p14:creationId xmlns:p14="http://schemas.microsoft.com/office/powerpoint/2010/main" val="2984048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691CA0E-9820-814D-A1E6-4E1D34D53BB2}"/>
              </a:ext>
            </a:extLst>
          </p:cNvPr>
          <p:cNvSpPr txBox="1"/>
          <p:nvPr/>
        </p:nvSpPr>
        <p:spPr>
          <a:xfrm>
            <a:off x="7378463" y="4270453"/>
            <a:ext cx="3569199"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err="1">
                <a:latin typeface="Arial" panose="020B0604020202020204" pitchFamily="34" charset="0"/>
                <a:cs typeface="Arial" panose="020B0604020202020204" pitchFamily="34" charset="0"/>
              </a:rPr>
              <a:t>Keyphrase</a:t>
            </a:r>
            <a:r>
              <a:rPr lang="en-US" sz="2400" dirty="0">
                <a:latin typeface="Arial" panose="020B0604020202020204" pitchFamily="34" charset="0"/>
                <a:cs typeface="Arial" panose="020B0604020202020204" pitchFamily="34" charset="0"/>
              </a:rPr>
              <a:t> selection</a:t>
            </a:r>
          </a:p>
        </p:txBody>
      </p:sp>
      <p:cxnSp>
        <p:nvCxnSpPr>
          <p:cNvPr id="18" name="Elbow Connector 17">
            <a:extLst>
              <a:ext uri="{FF2B5EF4-FFF2-40B4-BE49-F238E27FC236}">
                <a16:creationId xmlns="" xmlns:a16="http://schemas.microsoft.com/office/drawing/2014/main" id="{A1F31DC5-6165-7943-AD0E-5347FAFD0EC6}"/>
              </a:ext>
            </a:extLst>
          </p:cNvPr>
          <p:cNvCxnSpPr>
            <a:cxnSpLocks/>
          </p:cNvCxnSpPr>
          <p:nvPr/>
        </p:nvCxnSpPr>
        <p:spPr>
          <a:xfrm rot="5400000">
            <a:off x="5713003" y="3096384"/>
            <a:ext cx="1724853" cy="1423501"/>
          </a:xfrm>
          <a:prstGeom prst="bentConnector3">
            <a:avLst>
              <a:gd name="adj1" fmla="val 9933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AC6B95C2-76A3-E549-82DE-BBBD82052F02}"/>
                  </a:ext>
                </a:extLst>
              </p:cNvPr>
              <p:cNvSpPr txBox="1"/>
              <p:nvPr/>
            </p:nvSpPr>
            <p:spPr>
              <a:xfrm>
                <a:off x="5863680" y="4908864"/>
                <a:ext cx="6066469" cy="472630"/>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𝑃</m:t>
                      </m:r>
                      <m:d>
                        <m:dPr>
                          <m:ctrlPr>
                            <a:rPr lang="en-US" sz="2667" i="1">
                              <a:latin typeface="Cambria Math" panose="02040503050406030204" pitchFamily="18" charset="0"/>
                            </a:rPr>
                          </m:ctrlPr>
                        </m:dPr>
                        <m:e>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𝑗</m:t>
                              </m:r>
                              <m:r>
                                <a:rPr lang="en-US" sz="2667" i="1">
                                  <a:latin typeface="Cambria Math" panose="02040503050406030204" pitchFamily="18" charset="0"/>
                                </a:rPr>
                                <m:t>+1,</m:t>
                              </m:r>
                              <m:r>
                                <a:rPr lang="en-US" sz="2667" i="1">
                                  <a:latin typeface="Cambria Math" panose="02040503050406030204" pitchFamily="18" charset="0"/>
                                </a:rPr>
                                <m:t>𝑘</m:t>
                              </m:r>
                            </m:sub>
                          </m:sSub>
                          <m:r>
                            <a:rPr lang="en-US" sz="2667" i="1">
                              <a:latin typeface="Cambria Math" panose="02040503050406030204" pitchFamily="18" charset="0"/>
                            </a:rPr>
                            <m:t>=1|</m:t>
                          </m:r>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1:</m:t>
                              </m:r>
                              <m:r>
                                <a:rPr lang="en-US" sz="2667" i="1">
                                  <a:latin typeface="Cambria Math" panose="02040503050406030204" pitchFamily="18" charset="0"/>
                                </a:rPr>
                                <m:t>𝑗</m:t>
                              </m:r>
                            </m:sub>
                          </m:sSub>
                        </m:e>
                      </m:d>
                      <m:r>
                        <a:rPr lang="en-US" sz="2667" i="1">
                          <a:latin typeface="Cambria Math" panose="02040503050406030204" pitchFamily="18" charset="0"/>
                        </a:rPr>
                        <m:t>=</m:t>
                      </m:r>
                      <m:r>
                        <a:rPr lang="en-US" sz="2667" i="1">
                          <a:latin typeface="Cambria Math" panose="02040503050406030204" pitchFamily="18" charset="0"/>
                        </a:rPr>
                        <m:t>𝜎</m:t>
                      </m:r>
                      <m:r>
                        <a:rPr lang="en-US" sz="2667" i="1">
                          <a:latin typeface="Cambria Math" panose="02040503050406030204" pitchFamily="18" charset="0"/>
                        </a:rPr>
                        <m:t>(</m:t>
                      </m:r>
                      <m:sSubSup>
                        <m:sSubSupPr>
                          <m:ctrlPr>
                            <a:rPr lang="en-US" sz="2667" i="1">
                              <a:latin typeface="Cambria Math" panose="02040503050406030204" pitchFamily="18" charset="0"/>
                            </a:rPr>
                          </m:ctrlPr>
                        </m:sSubSupPr>
                        <m:e>
                          <m:r>
                            <a:rPr lang="en-US" sz="2667" b="1">
                              <a:latin typeface="Cambria Math" panose="02040503050406030204" pitchFamily="18" charset="0"/>
                            </a:rPr>
                            <m:t>𝐰</m:t>
                          </m:r>
                        </m:e>
                        <m:sub>
                          <m:r>
                            <a:rPr lang="en-US" sz="2667" i="1">
                              <a:latin typeface="Cambria Math" panose="02040503050406030204" pitchFamily="18" charset="0"/>
                            </a:rPr>
                            <m:t>𝑣</m:t>
                          </m:r>
                        </m:sub>
                        <m:sup>
                          <m:r>
                            <a:rPr lang="en-US" sz="2667" i="1">
                              <a:latin typeface="Cambria Math" panose="02040503050406030204" pitchFamily="18" charset="0"/>
                            </a:rPr>
                            <m:t>𝑇</m:t>
                          </m:r>
                        </m:sup>
                      </m:sSubSup>
                      <m:sSub>
                        <m:sSubPr>
                          <m:ctrlPr>
                            <a:rPr lang="en-US" sz="2667" i="1">
                              <a:latin typeface="Cambria Math" panose="02040503050406030204" pitchFamily="18" charset="0"/>
                            </a:rPr>
                          </m:ctrlPr>
                        </m:sSubPr>
                        <m:e>
                          <m:r>
                            <a:rPr lang="en-US" sz="2667" b="1" i="1">
                              <a:latin typeface="Cambria Math" panose="02040503050406030204" pitchFamily="18" charset="0"/>
                            </a:rPr>
                            <m:t>𝒔</m:t>
                          </m:r>
                        </m:e>
                        <m:sub>
                          <m:r>
                            <a:rPr lang="en-US" sz="2667" i="1">
                              <a:latin typeface="Cambria Math" panose="02040503050406030204" pitchFamily="18" charset="0"/>
                            </a:rPr>
                            <m:t>𝑗</m:t>
                          </m:r>
                        </m:sub>
                      </m:sSub>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b="1" i="1">
                              <a:latin typeface="Cambria Math" panose="02040503050406030204" pitchFamily="18" charset="0"/>
                            </a:rPr>
                            <m:t>𝒒</m:t>
                          </m:r>
                        </m:e>
                        <m:sub>
                          <m:r>
                            <a:rPr lang="en-US" sz="2667" i="1">
                              <a:latin typeface="Cambria Math" panose="02040503050406030204" pitchFamily="18" charset="0"/>
                            </a:rPr>
                            <m:t>𝑗</m:t>
                          </m:r>
                        </m:sub>
                      </m:sSub>
                      <m:sSup>
                        <m:sSupPr>
                          <m:ctrlPr>
                            <a:rPr lang="en-US" sz="2667" i="1">
                              <a:latin typeface="Cambria Math" panose="02040503050406030204" pitchFamily="18" charset="0"/>
                            </a:rPr>
                          </m:ctrlPr>
                        </m:sSupPr>
                        <m:e>
                          <m:r>
                            <a:rPr lang="en-US" sz="2667" b="1">
                              <a:latin typeface="Cambria Math" panose="02040503050406030204" pitchFamily="18" charset="0"/>
                            </a:rPr>
                            <m:t>𝐖</m:t>
                          </m:r>
                        </m:e>
                        <m:sup>
                          <m:r>
                            <a:rPr lang="en-US" sz="2667" i="1">
                              <a:latin typeface="Cambria Math" panose="02040503050406030204" pitchFamily="18" charset="0"/>
                            </a:rPr>
                            <m:t>𝑐</m:t>
                          </m:r>
                        </m:sup>
                      </m:sSup>
                      <m:sSubSup>
                        <m:sSubSupPr>
                          <m:ctrlPr>
                            <a:rPr lang="en-US" sz="2667" i="1">
                              <a:latin typeface="Cambria Math" panose="02040503050406030204" pitchFamily="18" charset="0"/>
                            </a:rPr>
                          </m:ctrlPr>
                        </m:sSubSupPr>
                        <m:e>
                          <m:r>
                            <a:rPr lang="en-US" sz="2667" b="1" i="1">
                              <a:latin typeface="Cambria Math" panose="02040503050406030204" pitchFamily="18" charset="0"/>
                            </a:rPr>
                            <m:t>𝒉</m:t>
                          </m:r>
                        </m:e>
                        <m:sub>
                          <m:r>
                            <a:rPr lang="en-US" sz="2667" i="1">
                              <a:latin typeface="Cambria Math" panose="02040503050406030204" pitchFamily="18" charset="0"/>
                            </a:rPr>
                            <m:t>𝑘</m:t>
                          </m:r>
                        </m:sub>
                        <m:sup>
                          <m:r>
                            <a:rPr lang="en-US" sz="2667" i="1">
                              <a:latin typeface="Cambria Math" panose="02040503050406030204" pitchFamily="18" charset="0"/>
                            </a:rPr>
                            <m:t>𝑒</m:t>
                          </m:r>
                        </m:sup>
                      </m:sSubSup>
                      <m:r>
                        <a:rPr lang="en-US" sz="2667" i="1">
                          <a:latin typeface="Cambria Math" panose="02040503050406030204" pitchFamily="18" charset="0"/>
                        </a:rPr>
                        <m:t>)</m:t>
                      </m:r>
                    </m:oMath>
                  </m:oMathPara>
                </a14:m>
                <a:endParaRPr lang="en-US" sz="2667" dirty="0"/>
              </a:p>
            </p:txBody>
          </p:sp>
        </mc:Choice>
        <mc:Fallback xmlns="">
          <p:sp>
            <p:nvSpPr>
              <p:cNvPr id="11" name="TextBox 10">
                <a:extLst>
                  <a:ext uri="{FF2B5EF4-FFF2-40B4-BE49-F238E27FC236}">
                    <a16:creationId xmlns:a16="http://schemas.microsoft.com/office/drawing/2014/main" id="{AC6B95C2-76A3-E549-82DE-BBBD82052F02}"/>
                  </a:ext>
                </a:extLst>
              </p:cNvPr>
              <p:cNvSpPr txBox="1">
                <a:spLocks noRot="1" noChangeAspect="1" noMove="1" noResize="1" noEditPoints="1" noAdjustHandles="1" noChangeArrowheads="1" noChangeShapeType="1" noTextEdit="1"/>
              </p:cNvSpPr>
              <p:nvPr/>
            </p:nvSpPr>
            <p:spPr>
              <a:xfrm>
                <a:off x="5863680" y="4908864"/>
                <a:ext cx="6066469" cy="472630"/>
              </a:xfrm>
              <a:prstGeom prst="rect">
                <a:avLst/>
              </a:prstGeom>
              <a:blipFill>
                <a:blip r:embed="rId2"/>
                <a:stretch>
                  <a:fillRect l="-837" r="-1464" b="-23684"/>
                </a:stretch>
              </a:blipFill>
            </p:spPr>
            <p:txBody>
              <a:bodyPr/>
              <a:lstStyle/>
              <a:p>
                <a:r>
                  <a:rPr lang="en-US">
                    <a:noFill/>
                  </a:rPr>
                  <a:t> </a:t>
                </a:r>
              </a:p>
            </p:txBody>
          </p:sp>
        </mc:Fallback>
      </mc:AlternateContent>
      <p:sp>
        <p:nvSpPr>
          <p:cNvPr id="21" name="Rectangle 20">
            <a:extLst>
              <a:ext uri="{FF2B5EF4-FFF2-40B4-BE49-F238E27FC236}">
                <a16:creationId xmlns="" xmlns:a16="http://schemas.microsoft.com/office/drawing/2014/main" id="{B187BD14-43FF-8843-8710-A2FFD71F3337}"/>
              </a:ext>
            </a:extLst>
          </p:cNvPr>
          <p:cNvSpPr/>
          <p:nvPr/>
        </p:nvSpPr>
        <p:spPr>
          <a:xfrm>
            <a:off x="6284537" y="4993096"/>
            <a:ext cx="861744" cy="4207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 xmlns:a16="http://schemas.microsoft.com/office/drawing/2014/main" id="{951392D3-B90F-0741-955E-A874AB77D3DC}"/>
              </a:ext>
            </a:extLst>
          </p:cNvPr>
          <p:cNvSpPr txBox="1"/>
          <p:nvPr/>
        </p:nvSpPr>
        <p:spPr>
          <a:xfrm>
            <a:off x="5146295" y="5498047"/>
            <a:ext cx="3755780" cy="830997"/>
          </a:xfrm>
          <a:prstGeom prst="rect">
            <a:avLst/>
          </a:prstGeom>
          <a:solidFill>
            <a:schemeClr val="accent2">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select </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phrase in (</a:t>
            </a:r>
            <a:r>
              <a:rPr lang="en-US" sz="2400" i="1" dirty="0">
                <a:latin typeface="Arial" panose="020B0604020202020204" pitchFamily="34" charset="0"/>
                <a:cs typeface="Arial" panose="020B0604020202020204" pitchFamily="34" charset="0"/>
              </a:rPr>
              <a:t>j</a:t>
            </a:r>
            <a:r>
              <a:rPr lang="en-US" sz="2400" dirty="0">
                <a:latin typeface="Arial" panose="020B0604020202020204" pitchFamily="34" charset="0"/>
                <a:cs typeface="Arial" panose="020B0604020202020204" pitchFamily="34" charset="0"/>
              </a:rPr>
              <a:t>+1)-</a:t>
            </a:r>
            <a:r>
              <a:rPr lang="en-US" sz="2400"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sentence</a:t>
            </a:r>
          </a:p>
        </p:txBody>
      </p:sp>
      <p:sp>
        <p:nvSpPr>
          <p:cNvPr id="19" name="Process 18">
            <a:extLst>
              <a:ext uri="{FF2B5EF4-FFF2-40B4-BE49-F238E27FC236}">
                <a16:creationId xmlns="" xmlns:a16="http://schemas.microsoft.com/office/drawing/2014/main" id="{7EE6D2CE-65B0-3A48-8303-BAC36987431E}"/>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3" name="Process 22">
            <a:extLst>
              <a:ext uri="{FF2B5EF4-FFF2-40B4-BE49-F238E27FC236}">
                <a16:creationId xmlns="" xmlns:a16="http://schemas.microsoft.com/office/drawing/2014/main" id="{75411FBF-B08F-3D41-9B3B-294C91242691}"/>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4" name="Process 23">
            <a:extLst>
              <a:ext uri="{FF2B5EF4-FFF2-40B4-BE49-F238E27FC236}">
                <a16:creationId xmlns="" xmlns:a16="http://schemas.microsoft.com/office/drawing/2014/main" id="{9D019FF9-DC22-5641-9321-673E8A6851D5}"/>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2750425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6"/>
            <a:ext cx="5718107" cy="1569660"/>
          </a:xfrm>
          <a:prstGeom prst="rect">
            <a:avLst/>
          </a:prstGeom>
          <a:noFill/>
        </p:spPr>
        <p:txBody>
          <a:bodyPr wrap="square" rtlCol="0">
            <a:spAutoFit/>
          </a:bodyPr>
          <a:lstStyle/>
          <a:p>
            <a:r>
              <a:rPr lang="en-US" sz="2400" u="sng" dirty="0"/>
              <a:t>Sentence 1</a:t>
            </a:r>
            <a:r>
              <a:rPr lang="en-US" sz="2400" dirty="0"/>
              <a:t>: [</a:t>
            </a:r>
            <a:r>
              <a:rPr lang="en-US" sz="2400" b="1" dirty="0">
                <a:solidFill>
                  <a:schemeClr val="accent1"/>
                </a:solidFill>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5722777" y="2952723"/>
            <a:ext cx="1423505" cy="1078101"/>
          </a:xfrm>
          <a:prstGeom prst="bentConnector3">
            <a:avLst>
              <a:gd name="adj1" fmla="val 998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 xmlns:a16="http://schemas.microsoft.com/office/drawing/2014/main" id="{2DCAEA04-98D5-744C-A1AD-B32A5C8430B3}"/>
              </a:ext>
            </a:extLst>
          </p:cNvPr>
          <p:cNvCxnSpPr>
            <a:cxnSpLocks/>
            <a:stCxn id="4" idx="1"/>
          </p:cNvCxnSpPr>
          <p:nvPr/>
        </p:nvCxnSpPr>
        <p:spPr>
          <a:xfrm rot="5400000" flipH="1" flipV="1">
            <a:off x="7150931" y="1206521"/>
            <a:ext cx="856524" cy="8658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691CA0E-9820-814D-A1E6-4E1D34D53BB2}"/>
              </a:ext>
            </a:extLst>
          </p:cNvPr>
          <p:cNvSpPr txBox="1"/>
          <p:nvPr/>
        </p:nvSpPr>
        <p:spPr>
          <a:xfrm>
            <a:off x="7378463" y="4270453"/>
            <a:ext cx="3569199"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err="1">
                <a:latin typeface="Arial" panose="020B0604020202020204" pitchFamily="34" charset="0"/>
                <a:cs typeface="Arial" panose="020B0604020202020204" pitchFamily="34" charset="0"/>
              </a:rPr>
              <a:t>Keyphrase</a:t>
            </a:r>
            <a:r>
              <a:rPr lang="en-US" sz="2400" dirty="0">
                <a:latin typeface="Arial" panose="020B0604020202020204" pitchFamily="34" charset="0"/>
                <a:cs typeface="Arial" panose="020B0604020202020204" pitchFamily="34" charset="0"/>
              </a:rPr>
              <a:t> selection</a:t>
            </a:r>
          </a:p>
        </p:txBody>
      </p:sp>
      <p:cxnSp>
        <p:nvCxnSpPr>
          <p:cNvPr id="18" name="Elbow Connector 17">
            <a:extLst>
              <a:ext uri="{FF2B5EF4-FFF2-40B4-BE49-F238E27FC236}">
                <a16:creationId xmlns="" xmlns:a16="http://schemas.microsoft.com/office/drawing/2014/main" id="{A1F31DC5-6165-7943-AD0E-5347FAFD0EC6}"/>
              </a:ext>
            </a:extLst>
          </p:cNvPr>
          <p:cNvCxnSpPr>
            <a:cxnSpLocks/>
          </p:cNvCxnSpPr>
          <p:nvPr/>
        </p:nvCxnSpPr>
        <p:spPr>
          <a:xfrm rot="5400000">
            <a:off x="5713003" y="3096384"/>
            <a:ext cx="1724853" cy="1423501"/>
          </a:xfrm>
          <a:prstGeom prst="bentConnector3">
            <a:avLst>
              <a:gd name="adj1" fmla="val 9933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AC6B95C2-76A3-E549-82DE-BBBD82052F02}"/>
                  </a:ext>
                </a:extLst>
              </p:cNvPr>
              <p:cNvSpPr txBox="1"/>
              <p:nvPr/>
            </p:nvSpPr>
            <p:spPr>
              <a:xfrm>
                <a:off x="5863680" y="4908864"/>
                <a:ext cx="6066469" cy="472630"/>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𝑃</m:t>
                      </m:r>
                      <m:d>
                        <m:dPr>
                          <m:ctrlPr>
                            <a:rPr lang="en-US" sz="2667" i="1">
                              <a:latin typeface="Cambria Math" panose="02040503050406030204" pitchFamily="18" charset="0"/>
                            </a:rPr>
                          </m:ctrlPr>
                        </m:dPr>
                        <m:e>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𝑗</m:t>
                              </m:r>
                              <m:r>
                                <a:rPr lang="en-US" sz="2667" i="1">
                                  <a:latin typeface="Cambria Math" panose="02040503050406030204" pitchFamily="18" charset="0"/>
                                </a:rPr>
                                <m:t>+1,</m:t>
                              </m:r>
                              <m:r>
                                <a:rPr lang="en-US" sz="2667" i="1">
                                  <a:latin typeface="Cambria Math" panose="02040503050406030204" pitchFamily="18" charset="0"/>
                                </a:rPr>
                                <m:t>𝑘</m:t>
                              </m:r>
                            </m:sub>
                          </m:sSub>
                          <m:r>
                            <a:rPr lang="en-US" sz="2667" i="1">
                              <a:latin typeface="Cambria Math" panose="02040503050406030204" pitchFamily="18" charset="0"/>
                            </a:rPr>
                            <m:t>=1|</m:t>
                          </m:r>
                          <m:sSub>
                            <m:sSubPr>
                              <m:ctrlPr>
                                <a:rPr lang="en-US" sz="2667" i="1">
                                  <a:latin typeface="Cambria Math" panose="02040503050406030204" pitchFamily="18" charset="0"/>
                                </a:rPr>
                              </m:ctrlPr>
                            </m:sSubPr>
                            <m:e>
                              <m:r>
                                <a:rPr lang="en-US" sz="2667" b="1" i="1">
                                  <a:latin typeface="Cambria Math" panose="02040503050406030204" pitchFamily="18" charset="0"/>
                                </a:rPr>
                                <m:t>𝒗</m:t>
                              </m:r>
                            </m:e>
                            <m:sub>
                              <m:r>
                                <a:rPr lang="en-US" sz="2667" i="1">
                                  <a:latin typeface="Cambria Math" panose="02040503050406030204" pitchFamily="18" charset="0"/>
                                </a:rPr>
                                <m:t>1:</m:t>
                              </m:r>
                              <m:r>
                                <a:rPr lang="en-US" sz="2667" i="1">
                                  <a:latin typeface="Cambria Math" panose="02040503050406030204" pitchFamily="18" charset="0"/>
                                </a:rPr>
                                <m:t>𝑗</m:t>
                              </m:r>
                            </m:sub>
                          </m:sSub>
                        </m:e>
                      </m:d>
                      <m:r>
                        <a:rPr lang="en-US" sz="2667" i="1">
                          <a:latin typeface="Cambria Math" panose="02040503050406030204" pitchFamily="18" charset="0"/>
                        </a:rPr>
                        <m:t>=</m:t>
                      </m:r>
                      <m:r>
                        <a:rPr lang="en-US" sz="2667" i="1">
                          <a:latin typeface="Cambria Math" panose="02040503050406030204" pitchFamily="18" charset="0"/>
                        </a:rPr>
                        <m:t>𝜎</m:t>
                      </m:r>
                      <m:r>
                        <a:rPr lang="en-US" sz="2667" i="1">
                          <a:latin typeface="Cambria Math" panose="02040503050406030204" pitchFamily="18" charset="0"/>
                        </a:rPr>
                        <m:t>(</m:t>
                      </m:r>
                      <m:sSubSup>
                        <m:sSubSupPr>
                          <m:ctrlPr>
                            <a:rPr lang="en-US" sz="2667" i="1">
                              <a:latin typeface="Cambria Math" panose="02040503050406030204" pitchFamily="18" charset="0"/>
                            </a:rPr>
                          </m:ctrlPr>
                        </m:sSubSupPr>
                        <m:e>
                          <m:r>
                            <a:rPr lang="en-US" sz="2667" b="1">
                              <a:latin typeface="Cambria Math" panose="02040503050406030204" pitchFamily="18" charset="0"/>
                            </a:rPr>
                            <m:t>𝐰</m:t>
                          </m:r>
                        </m:e>
                        <m:sub>
                          <m:r>
                            <a:rPr lang="en-US" sz="2667" i="1">
                              <a:latin typeface="Cambria Math" panose="02040503050406030204" pitchFamily="18" charset="0"/>
                            </a:rPr>
                            <m:t>𝑣</m:t>
                          </m:r>
                        </m:sub>
                        <m:sup>
                          <m:r>
                            <a:rPr lang="en-US" sz="2667" i="1">
                              <a:latin typeface="Cambria Math" panose="02040503050406030204" pitchFamily="18" charset="0"/>
                            </a:rPr>
                            <m:t>𝑇</m:t>
                          </m:r>
                        </m:sup>
                      </m:sSubSup>
                      <m:sSub>
                        <m:sSubPr>
                          <m:ctrlPr>
                            <a:rPr lang="en-US" sz="2667" i="1">
                              <a:latin typeface="Cambria Math" panose="02040503050406030204" pitchFamily="18" charset="0"/>
                            </a:rPr>
                          </m:ctrlPr>
                        </m:sSubPr>
                        <m:e>
                          <m:r>
                            <a:rPr lang="en-US" sz="2667" b="1" i="1">
                              <a:latin typeface="Cambria Math" panose="02040503050406030204" pitchFamily="18" charset="0"/>
                            </a:rPr>
                            <m:t>𝒔</m:t>
                          </m:r>
                        </m:e>
                        <m:sub>
                          <m:r>
                            <a:rPr lang="en-US" sz="2667" i="1">
                              <a:latin typeface="Cambria Math" panose="02040503050406030204" pitchFamily="18" charset="0"/>
                            </a:rPr>
                            <m:t>𝑗</m:t>
                          </m:r>
                        </m:sub>
                      </m:sSub>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b="1" i="1">
                              <a:latin typeface="Cambria Math" panose="02040503050406030204" pitchFamily="18" charset="0"/>
                            </a:rPr>
                            <m:t>𝒒</m:t>
                          </m:r>
                        </m:e>
                        <m:sub>
                          <m:r>
                            <a:rPr lang="en-US" sz="2667" i="1">
                              <a:latin typeface="Cambria Math" panose="02040503050406030204" pitchFamily="18" charset="0"/>
                            </a:rPr>
                            <m:t>𝑗</m:t>
                          </m:r>
                        </m:sub>
                      </m:sSub>
                      <m:sSup>
                        <m:sSupPr>
                          <m:ctrlPr>
                            <a:rPr lang="en-US" sz="2667" i="1">
                              <a:latin typeface="Cambria Math" panose="02040503050406030204" pitchFamily="18" charset="0"/>
                            </a:rPr>
                          </m:ctrlPr>
                        </m:sSupPr>
                        <m:e>
                          <m:r>
                            <a:rPr lang="en-US" sz="2667" b="1">
                              <a:latin typeface="Cambria Math" panose="02040503050406030204" pitchFamily="18" charset="0"/>
                            </a:rPr>
                            <m:t>𝐖</m:t>
                          </m:r>
                        </m:e>
                        <m:sup>
                          <m:r>
                            <a:rPr lang="en-US" sz="2667" i="1">
                              <a:latin typeface="Cambria Math" panose="02040503050406030204" pitchFamily="18" charset="0"/>
                            </a:rPr>
                            <m:t>𝑐</m:t>
                          </m:r>
                        </m:sup>
                      </m:sSup>
                      <m:sSubSup>
                        <m:sSubSupPr>
                          <m:ctrlPr>
                            <a:rPr lang="en-US" sz="2667" i="1">
                              <a:latin typeface="Cambria Math" panose="02040503050406030204" pitchFamily="18" charset="0"/>
                            </a:rPr>
                          </m:ctrlPr>
                        </m:sSubSupPr>
                        <m:e>
                          <m:r>
                            <a:rPr lang="en-US" sz="2667" b="1" i="1">
                              <a:latin typeface="Cambria Math" panose="02040503050406030204" pitchFamily="18" charset="0"/>
                            </a:rPr>
                            <m:t>𝒉</m:t>
                          </m:r>
                        </m:e>
                        <m:sub>
                          <m:r>
                            <a:rPr lang="en-US" sz="2667" i="1">
                              <a:latin typeface="Cambria Math" panose="02040503050406030204" pitchFamily="18" charset="0"/>
                            </a:rPr>
                            <m:t>𝑘</m:t>
                          </m:r>
                        </m:sub>
                        <m:sup>
                          <m:r>
                            <a:rPr lang="en-US" sz="2667" i="1">
                              <a:latin typeface="Cambria Math" panose="02040503050406030204" pitchFamily="18" charset="0"/>
                            </a:rPr>
                            <m:t>𝑒</m:t>
                          </m:r>
                        </m:sup>
                      </m:sSubSup>
                      <m:r>
                        <a:rPr lang="en-US" sz="2667" i="1">
                          <a:latin typeface="Cambria Math" panose="02040503050406030204" pitchFamily="18" charset="0"/>
                        </a:rPr>
                        <m:t>)</m:t>
                      </m:r>
                    </m:oMath>
                  </m:oMathPara>
                </a14:m>
                <a:endParaRPr lang="en-US" sz="2667" dirty="0"/>
              </a:p>
            </p:txBody>
          </p:sp>
        </mc:Choice>
        <mc:Fallback xmlns="">
          <p:sp>
            <p:nvSpPr>
              <p:cNvPr id="11" name="TextBox 10">
                <a:extLst>
                  <a:ext uri="{FF2B5EF4-FFF2-40B4-BE49-F238E27FC236}">
                    <a16:creationId xmlns:a16="http://schemas.microsoft.com/office/drawing/2014/main" id="{AC6B95C2-76A3-E549-82DE-BBBD82052F02}"/>
                  </a:ext>
                </a:extLst>
              </p:cNvPr>
              <p:cNvSpPr txBox="1">
                <a:spLocks noRot="1" noChangeAspect="1" noMove="1" noResize="1" noEditPoints="1" noAdjustHandles="1" noChangeArrowheads="1" noChangeShapeType="1" noTextEdit="1"/>
              </p:cNvSpPr>
              <p:nvPr/>
            </p:nvSpPr>
            <p:spPr>
              <a:xfrm>
                <a:off x="5863680" y="4908864"/>
                <a:ext cx="6066469" cy="472630"/>
              </a:xfrm>
              <a:prstGeom prst="rect">
                <a:avLst/>
              </a:prstGeom>
              <a:blipFill>
                <a:blip r:embed="rId2"/>
                <a:stretch>
                  <a:fillRect l="-837" r="-1464" b="-23684"/>
                </a:stretch>
              </a:blipFill>
            </p:spPr>
            <p:txBody>
              <a:bodyPr/>
              <a:lstStyle/>
              <a:p>
                <a:r>
                  <a:rPr lang="en-US">
                    <a:noFill/>
                  </a:rPr>
                  <a:t> </a:t>
                </a:r>
              </a:p>
            </p:txBody>
          </p:sp>
        </mc:Fallback>
      </mc:AlternateContent>
      <p:sp>
        <p:nvSpPr>
          <p:cNvPr id="21" name="Rectangle 20">
            <a:extLst>
              <a:ext uri="{FF2B5EF4-FFF2-40B4-BE49-F238E27FC236}">
                <a16:creationId xmlns="" xmlns:a16="http://schemas.microsoft.com/office/drawing/2014/main" id="{B187BD14-43FF-8843-8710-A2FFD71F3337}"/>
              </a:ext>
            </a:extLst>
          </p:cNvPr>
          <p:cNvSpPr/>
          <p:nvPr/>
        </p:nvSpPr>
        <p:spPr>
          <a:xfrm>
            <a:off x="6284537" y="4993096"/>
            <a:ext cx="861744" cy="4207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 xmlns:a16="http://schemas.microsoft.com/office/drawing/2014/main" id="{ADDE855C-457F-CE42-9E2F-7763BFC82DBB}"/>
              </a:ext>
            </a:extLst>
          </p:cNvPr>
          <p:cNvSpPr/>
          <p:nvPr/>
        </p:nvSpPr>
        <p:spPr>
          <a:xfrm>
            <a:off x="10421856" y="4934893"/>
            <a:ext cx="525805" cy="4789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 xmlns:a16="http://schemas.microsoft.com/office/drawing/2014/main" id="{BCA78D76-4A1F-6545-A385-E401C7B2767A}"/>
              </a:ext>
            </a:extLst>
          </p:cNvPr>
          <p:cNvSpPr txBox="1"/>
          <p:nvPr/>
        </p:nvSpPr>
        <p:spPr>
          <a:xfrm>
            <a:off x="8961748" y="5518553"/>
            <a:ext cx="2978723" cy="461665"/>
          </a:xfrm>
          <a:prstGeom prst="rect">
            <a:avLst/>
          </a:prstGeom>
          <a:solidFill>
            <a:schemeClr val="accent2">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Selection history</a:t>
            </a:r>
          </a:p>
        </p:txBody>
      </p:sp>
      <p:sp>
        <p:nvSpPr>
          <p:cNvPr id="22" name="Process 21">
            <a:extLst>
              <a:ext uri="{FF2B5EF4-FFF2-40B4-BE49-F238E27FC236}">
                <a16:creationId xmlns="" xmlns:a16="http://schemas.microsoft.com/office/drawing/2014/main" id="{82495939-A1D6-F046-A282-A1900E7D8A40}"/>
              </a:ext>
            </a:extLst>
          </p:cNvPr>
          <p:cNvSpPr/>
          <p:nvPr/>
        </p:nvSpPr>
        <p:spPr>
          <a:xfrm>
            <a:off x="8013790" y="1028939"/>
            <a:ext cx="1082351"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CLAIM</a:t>
            </a:r>
          </a:p>
        </p:txBody>
      </p:sp>
      <p:sp>
        <p:nvSpPr>
          <p:cNvPr id="24" name="Process 23">
            <a:extLst>
              <a:ext uri="{FF2B5EF4-FFF2-40B4-BE49-F238E27FC236}">
                <a16:creationId xmlns="" xmlns:a16="http://schemas.microsoft.com/office/drawing/2014/main" id="{DF9C1D0A-9BFF-C841-94BE-A1B5335B1968}"/>
              </a:ext>
            </a:extLst>
          </p:cNvPr>
          <p:cNvSpPr/>
          <p:nvPr/>
        </p:nvSpPr>
        <p:spPr>
          <a:xfrm>
            <a:off x="8013789" y="1512491"/>
            <a:ext cx="1466680"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PREMISE</a:t>
            </a:r>
          </a:p>
        </p:txBody>
      </p:sp>
      <p:sp>
        <p:nvSpPr>
          <p:cNvPr id="25" name="Process 24">
            <a:extLst>
              <a:ext uri="{FF2B5EF4-FFF2-40B4-BE49-F238E27FC236}">
                <a16:creationId xmlns="" xmlns:a16="http://schemas.microsoft.com/office/drawing/2014/main" id="{3112691B-84E8-7748-AB21-F83D6E87A0A3}"/>
              </a:ext>
            </a:extLst>
          </p:cNvPr>
          <p:cNvSpPr/>
          <p:nvPr/>
        </p:nvSpPr>
        <p:spPr>
          <a:xfrm>
            <a:off x="8012101" y="1996043"/>
            <a:ext cx="2140892" cy="37297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FUNCTIONAL</a:t>
            </a:r>
          </a:p>
        </p:txBody>
      </p:sp>
    </p:spTree>
    <p:extLst>
      <p:ext uri="{BB962C8B-B14F-4D97-AF65-F5344CB8AC3E}">
        <p14:creationId xmlns:p14="http://schemas.microsoft.com/office/powerpoint/2010/main" val="3486937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63164-0DAD-1948-BAA5-D13286EF8634}"/>
              </a:ext>
            </a:extLst>
          </p:cNvPr>
          <p:cNvSpPr>
            <a:spLocks noGrp="1"/>
          </p:cNvSpPr>
          <p:nvPr>
            <p:ph type="title"/>
          </p:nvPr>
        </p:nvSpPr>
        <p:spPr/>
        <p:txBody>
          <a:bodyPr>
            <a:normAutofit/>
          </a:bodyPr>
          <a:lstStyle/>
          <a:p>
            <a:r>
              <a:rPr lang="en-US" dirty="0"/>
              <a:t>Content Planning</a:t>
            </a:r>
          </a:p>
        </p:txBody>
      </p:sp>
      <p:sp>
        <p:nvSpPr>
          <p:cNvPr id="3" name="Content Placeholder 2">
            <a:extLst>
              <a:ext uri="{FF2B5EF4-FFF2-40B4-BE49-F238E27FC236}">
                <a16:creationId xmlns="" xmlns:a16="http://schemas.microsoft.com/office/drawing/2014/main" id="{4244BD99-DF96-A140-A466-27DFB7756473}"/>
              </a:ext>
            </a:extLst>
          </p:cNvPr>
          <p:cNvSpPr>
            <a:spLocks noGrp="1"/>
          </p:cNvSpPr>
          <p:nvPr>
            <p:ph idx="1"/>
          </p:nvPr>
        </p:nvSpPr>
        <p:spPr/>
        <p:txBody>
          <a:bodyPr/>
          <a:lstStyle/>
          <a:p>
            <a:r>
              <a:rPr lang="en-US" dirty="0"/>
              <a:t>Content selection decoding</a:t>
            </a:r>
          </a:p>
        </p:txBody>
      </p:sp>
      <p:sp>
        <p:nvSpPr>
          <p:cNvPr id="4" name="Process 3">
            <a:extLst>
              <a:ext uri="{FF2B5EF4-FFF2-40B4-BE49-F238E27FC236}">
                <a16:creationId xmlns="" xmlns:a16="http://schemas.microsoft.com/office/drawing/2014/main" id="{13716BCA-4362-F047-B86D-06511157641F}"/>
              </a:ext>
            </a:extLst>
          </p:cNvPr>
          <p:cNvSpPr/>
          <p:nvPr/>
        </p:nvSpPr>
        <p:spPr>
          <a:xfrm rot="5400000">
            <a:off x="6714964" y="2302651"/>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5" name="Oval 4">
            <a:extLst>
              <a:ext uri="{FF2B5EF4-FFF2-40B4-BE49-F238E27FC236}">
                <a16:creationId xmlns="" xmlns:a16="http://schemas.microsoft.com/office/drawing/2014/main" id="{1E2A4B97-3A9D-944F-BC6E-8B5377A606D1}"/>
              </a:ext>
            </a:extLst>
          </p:cNvPr>
          <p:cNvSpPr/>
          <p:nvPr/>
        </p:nvSpPr>
        <p:spPr>
          <a:xfrm rot="5400000">
            <a:off x="7011137" y="215057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 xmlns:a16="http://schemas.microsoft.com/office/drawing/2014/main" id="{F3F414A8-7415-B245-BD97-15414B833D4B}"/>
              </a:ext>
            </a:extLst>
          </p:cNvPr>
          <p:cNvSpPr/>
          <p:nvPr/>
        </p:nvSpPr>
        <p:spPr>
          <a:xfrm rot="5400000">
            <a:off x="7011135" y="254526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 xmlns:a16="http://schemas.microsoft.com/office/drawing/2014/main" id="{C5ADD117-CC49-B64C-BE1C-37CA4516CCA0}"/>
              </a:ext>
            </a:extLst>
          </p:cNvPr>
          <p:cNvSpPr txBox="1"/>
          <p:nvPr/>
        </p:nvSpPr>
        <p:spPr>
          <a:xfrm>
            <a:off x="732195" y="372894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dirty="0"/>
              <a:t>Sentence 2: [</a:t>
            </a:r>
            <a:r>
              <a:rPr lang="en-US" sz="2400" dirty="0">
                <a:latin typeface="Candara" panose="020E0502030303020204" pitchFamily="34" charset="0"/>
              </a:rPr>
              <a:t>cut financial aid; </a:t>
            </a:r>
            <a:r>
              <a:rPr lang="en-US" sz="2400" dirty="0" err="1">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u="sng" dirty="0"/>
              <a:t>Sentence 4</a:t>
            </a:r>
            <a:r>
              <a:rPr lang="en-US" sz="2400" dirty="0"/>
              <a:t>: [</a:t>
            </a:r>
            <a:r>
              <a:rPr lang="en-US" sz="2400" b="1" dirty="0">
                <a:solidFill>
                  <a:schemeClr val="accent1"/>
                </a:solidFill>
              </a:rPr>
              <a:t>NULL</a:t>
            </a:r>
            <a:r>
              <a:rPr lang="en-US" sz="2400" dirty="0"/>
              <a:t>]</a:t>
            </a:r>
          </a:p>
        </p:txBody>
      </p:sp>
      <p:cxnSp>
        <p:nvCxnSpPr>
          <p:cNvPr id="8" name="Elbow Connector 7">
            <a:extLst>
              <a:ext uri="{FF2B5EF4-FFF2-40B4-BE49-F238E27FC236}">
                <a16:creationId xmlns="" xmlns:a16="http://schemas.microsoft.com/office/drawing/2014/main" id="{AC32AD67-106D-8F48-ADC4-8AAD9BBA150A}"/>
              </a:ext>
            </a:extLst>
          </p:cNvPr>
          <p:cNvCxnSpPr>
            <a:cxnSpLocks/>
          </p:cNvCxnSpPr>
          <p:nvPr/>
        </p:nvCxnSpPr>
        <p:spPr>
          <a:xfrm flipV="1">
            <a:off x="3182309" y="2938177"/>
            <a:ext cx="7463531" cy="3297524"/>
          </a:xfrm>
          <a:prstGeom prst="bentConnector3">
            <a:avLst>
              <a:gd name="adj1" fmla="val 10002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cess 18">
            <a:extLst>
              <a:ext uri="{FF2B5EF4-FFF2-40B4-BE49-F238E27FC236}">
                <a16:creationId xmlns="" xmlns:a16="http://schemas.microsoft.com/office/drawing/2014/main" id="{05C2AD94-A8F3-2E46-9E3B-5477196DB2F3}"/>
              </a:ext>
            </a:extLst>
          </p:cNvPr>
          <p:cNvSpPr/>
          <p:nvPr/>
        </p:nvSpPr>
        <p:spPr>
          <a:xfrm rot="5400000">
            <a:off x="7887180" y="229445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 xmlns:a16="http://schemas.microsoft.com/office/drawing/2014/main" id="{40D16AFB-5ACF-F449-B0F3-0BBAC10A0CAA}"/>
              </a:ext>
            </a:extLst>
          </p:cNvPr>
          <p:cNvSpPr/>
          <p:nvPr/>
        </p:nvSpPr>
        <p:spPr>
          <a:xfrm rot="5400000">
            <a:off x="8183353" y="2142382"/>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 xmlns:a16="http://schemas.microsoft.com/office/drawing/2014/main" id="{E7DB808C-ADA1-604E-A55F-9C25EB1D5F8E}"/>
              </a:ext>
            </a:extLst>
          </p:cNvPr>
          <p:cNvSpPr/>
          <p:nvPr/>
        </p:nvSpPr>
        <p:spPr>
          <a:xfrm rot="5400000">
            <a:off x="8183351" y="253707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 xmlns:a16="http://schemas.microsoft.com/office/drawing/2014/main" id="{25DFFBE5-1F3E-C042-9108-2155F418AE3C}"/>
              </a:ext>
            </a:extLst>
          </p:cNvPr>
          <p:cNvSpPr/>
          <p:nvPr/>
        </p:nvSpPr>
        <p:spPr>
          <a:xfrm rot="5400000">
            <a:off x="9055984" y="229445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 xmlns:a16="http://schemas.microsoft.com/office/drawing/2014/main" id="{24A4E13E-2991-E34C-8C0E-06EA411B4788}"/>
              </a:ext>
            </a:extLst>
          </p:cNvPr>
          <p:cNvSpPr/>
          <p:nvPr/>
        </p:nvSpPr>
        <p:spPr>
          <a:xfrm rot="5400000">
            <a:off x="9352157" y="2142382"/>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 xmlns:a16="http://schemas.microsoft.com/office/drawing/2014/main" id="{3341D1B2-AAB4-E74C-9DDE-BEF6A14144E1}"/>
              </a:ext>
            </a:extLst>
          </p:cNvPr>
          <p:cNvSpPr/>
          <p:nvPr/>
        </p:nvSpPr>
        <p:spPr>
          <a:xfrm rot="5400000">
            <a:off x="9352155" y="253707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Process 25">
            <a:extLst>
              <a:ext uri="{FF2B5EF4-FFF2-40B4-BE49-F238E27FC236}">
                <a16:creationId xmlns="" xmlns:a16="http://schemas.microsoft.com/office/drawing/2014/main" id="{F9C266FA-10AE-F749-AC39-37F47F5425D6}"/>
              </a:ext>
            </a:extLst>
          </p:cNvPr>
          <p:cNvSpPr/>
          <p:nvPr/>
        </p:nvSpPr>
        <p:spPr>
          <a:xfrm rot="5400000">
            <a:off x="10221363" y="2294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7" name="Oval 26">
            <a:extLst>
              <a:ext uri="{FF2B5EF4-FFF2-40B4-BE49-F238E27FC236}">
                <a16:creationId xmlns="" xmlns:a16="http://schemas.microsoft.com/office/drawing/2014/main" id="{1BDF44CD-09F6-EB49-93BB-1756FF6C5995}"/>
              </a:ext>
            </a:extLst>
          </p:cNvPr>
          <p:cNvSpPr/>
          <p:nvPr/>
        </p:nvSpPr>
        <p:spPr>
          <a:xfrm rot="5400000">
            <a:off x="10517535" y="2142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a:extLst>
              <a:ext uri="{FF2B5EF4-FFF2-40B4-BE49-F238E27FC236}">
                <a16:creationId xmlns="" xmlns:a16="http://schemas.microsoft.com/office/drawing/2014/main" id="{8E6EBE5E-37C8-0A42-A2AE-2AB8C76F6296}"/>
              </a:ext>
            </a:extLst>
          </p:cNvPr>
          <p:cNvSpPr/>
          <p:nvPr/>
        </p:nvSpPr>
        <p:spPr>
          <a:xfrm rot="5400000">
            <a:off x="10517534" y="2537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9" name="Straight Arrow Connector 28">
            <a:extLst>
              <a:ext uri="{FF2B5EF4-FFF2-40B4-BE49-F238E27FC236}">
                <a16:creationId xmlns="" xmlns:a16="http://schemas.microsoft.com/office/drawing/2014/main" id="{2A2EA25C-0183-4541-9632-6DC5BA97C342}"/>
              </a:ext>
            </a:extLst>
          </p:cNvPr>
          <p:cNvCxnSpPr>
            <a:cxnSpLocks/>
          </p:cNvCxnSpPr>
          <p:nvPr/>
        </p:nvCxnSpPr>
        <p:spPr>
          <a:xfrm>
            <a:off x="7342644" y="2540599"/>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B938B086-1008-0F4B-A62B-EC553A10F4A6}"/>
              </a:ext>
            </a:extLst>
          </p:cNvPr>
          <p:cNvCxnSpPr>
            <a:cxnSpLocks/>
          </p:cNvCxnSpPr>
          <p:nvPr/>
        </p:nvCxnSpPr>
        <p:spPr>
          <a:xfrm>
            <a:off x="8514860" y="254282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EE11135B-A717-B94B-8E02-6EAFC33C147B}"/>
              </a:ext>
            </a:extLst>
          </p:cNvPr>
          <p:cNvCxnSpPr>
            <a:cxnSpLocks/>
          </p:cNvCxnSpPr>
          <p:nvPr/>
        </p:nvCxnSpPr>
        <p:spPr>
          <a:xfrm>
            <a:off x="9683664" y="254282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1270805F-CDD3-4049-9AEB-BC8F2FBA802A}"/>
              </a:ext>
            </a:extLst>
          </p:cNvPr>
          <p:cNvCxnSpPr>
            <a:cxnSpLocks/>
          </p:cNvCxnSpPr>
          <p:nvPr/>
        </p:nvCxnSpPr>
        <p:spPr>
          <a:xfrm flipV="1">
            <a:off x="711200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876E91BB-85DE-2A4C-A860-6B3B7D187E34}"/>
              </a:ext>
            </a:extLst>
          </p:cNvPr>
          <p:cNvCxnSpPr>
            <a:cxnSpLocks/>
          </p:cNvCxnSpPr>
          <p:nvPr/>
        </p:nvCxnSpPr>
        <p:spPr>
          <a:xfrm flipV="1">
            <a:off x="831850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B0B0983F-A3E1-024F-A903-903F78BC3020}"/>
              </a:ext>
            </a:extLst>
          </p:cNvPr>
          <p:cNvCxnSpPr>
            <a:cxnSpLocks/>
          </p:cNvCxnSpPr>
          <p:nvPr/>
        </p:nvCxnSpPr>
        <p:spPr>
          <a:xfrm flipV="1">
            <a:off x="947420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5E54CF4D-5D83-4842-9486-6DE782DC9CDB}"/>
              </a:ext>
            </a:extLst>
          </p:cNvPr>
          <p:cNvCxnSpPr>
            <a:cxnSpLocks/>
          </p:cNvCxnSpPr>
          <p:nvPr/>
        </p:nvCxnSpPr>
        <p:spPr>
          <a:xfrm flipV="1">
            <a:off x="10645840" y="1714501"/>
            <a:ext cx="0" cy="3531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Process 35">
            <a:extLst>
              <a:ext uri="{FF2B5EF4-FFF2-40B4-BE49-F238E27FC236}">
                <a16:creationId xmlns="" xmlns:a16="http://schemas.microsoft.com/office/drawing/2014/main" id="{E10ED39F-88DD-2E48-B8D4-52A72A9F484A}"/>
              </a:ext>
            </a:extLst>
          </p:cNvPr>
          <p:cNvSpPr/>
          <p:nvPr/>
        </p:nvSpPr>
        <p:spPr>
          <a:xfrm>
            <a:off x="6480796" y="1333930"/>
            <a:ext cx="1049176" cy="363567"/>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CLAIM</a:t>
            </a:r>
          </a:p>
        </p:txBody>
      </p:sp>
      <p:sp>
        <p:nvSpPr>
          <p:cNvPr id="37" name="Process 36">
            <a:extLst>
              <a:ext uri="{FF2B5EF4-FFF2-40B4-BE49-F238E27FC236}">
                <a16:creationId xmlns="" xmlns:a16="http://schemas.microsoft.com/office/drawing/2014/main" id="{3D5039DC-28F0-8A4B-878E-EE255D1A2048}"/>
              </a:ext>
            </a:extLst>
          </p:cNvPr>
          <p:cNvSpPr/>
          <p:nvPr/>
        </p:nvSpPr>
        <p:spPr>
          <a:xfrm>
            <a:off x="7575517" y="1333826"/>
            <a:ext cx="1297784"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PREMISE</a:t>
            </a:r>
          </a:p>
        </p:txBody>
      </p:sp>
      <p:sp>
        <p:nvSpPr>
          <p:cNvPr id="39" name="Process 38">
            <a:extLst>
              <a:ext uri="{FF2B5EF4-FFF2-40B4-BE49-F238E27FC236}">
                <a16:creationId xmlns="" xmlns:a16="http://schemas.microsoft.com/office/drawing/2014/main" id="{8E0B18D0-8A96-0040-8F8A-E107956F2EAA}"/>
              </a:ext>
            </a:extLst>
          </p:cNvPr>
          <p:cNvSpPr/>
          <p:nvPr/>
        </p:nvSpPr>
        <p:spPr>
          <a:xfrm>
            <a:off x="8918847" y="1341457"/>
            <a:ext cx="1297784" cy="363567"/>
          </a:xfrm>
          <a:prstGeom prst="flowChart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PREMISE</a:t>
            </a:r>
          </a:p>
        </p:txBody>
      </p:sp>
      <p:sp>
        <p:nvSpPr>
          <p:cNvPr id="40" name="Process 39">
            <a:extLst>
              <a:ext uri="{FF2B5EF4-FFF2-40B4-BE49-F238E27FC236}">
                <a16:creationId xmlns="" xmlns:a16="http://schemas.microsoft.com/office/drawing/2014/main" id="{37418E8E-2B13-3840-83F5-2C3E34A0D229}"/>
              </a:ext>
            </a:extLst>
          </p:cNvPr>
          <p:cNvSpPr/>
          <p:nvPr/>
        </p:nvSpPr>
        <p:spPr>
          <a:xfrm>
            <a:off x="10241289" y="1345965"/>
            <a:ext cx="1869363" cy="3635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FUNCTIONAL</a:t>
            </a:r>
          </a:p>
        </p:txBody>
      </p:sp>
      <p:cxnSp>
        <p:nvCxnSpPr>
          <p:cNvPr id="41" name="Elbow Connector 40">
            <a:extLst>
              <a:ext uri="{FF2B5EF4-FFF2-40B4-BE49-F238E27FC236}">
                <a16:creationId xmlns="" xmlns:a16="http://schemas.microsoft.com/office/drawing/2014/main" id="{6E3FD8C5-B235-184D-AA8B-A1FEFC87BD88}"/>
              </a:ext>
            </a:extLst>
          </p:cNvPr>
          <p:cNvCxnSpPr>
            <a:cxnSpLocks/>
          </p:cNvCxnSpPr>
          <p:nvPr/>
        </p:nvCxnSpPr>
        <p:spPr>
          <a:xfrm rot="5400000">
            <a:off x="5556784" y="3096384"/>
            <a:ext cx="1724853" cy="1423501"/>
          </a:xfrm>
          <a:prstGeom prst="bentConnector3">
            <a:avLst>
              <a:gd name="adj1" fmla="val 9933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 xmlns:a16="http://schemas.microsoft.com/office/drawing/2014/main" id="{1EEA8053-E10B-CB42-9204-D5ABDA05AA32}"/>
              </a:ext>
            </a:extLst>
          </p:cNvPr>
          <p:cNvCxnSpPr>
            <a:cxnSpLocks/>
          </p:cNvCxnSpPr>
          <p:nvPr/>
        </p:nvCxnSpPr>
        <p:spPr>
          <a:xfrm rot="5400000">
            <a:off x="5981984" y="3131372"/>
            <a:ext cx="2535171" cy="2137859"/>
          </a:xfrm>
          <a:prstGeom prst="bentConnector2">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 xmlns:a16="http://schemas.microsoft.com/office/drawing/2014/main" id="{1BFAA18F-D424-BB4C-A214-4FC1731B9CDA}"/>
              </a:ext>
            </a:extLst>
          </p:cNvPr>
          <p:cNvCxnSpPr>
            <a:cxnSpLocks/>
          </p:cNvCxnSpPr>
          <p:nvPr/>
        </p:nvCxnSpPr>
        <p:spPr>
          <a:xfrm rot="10800000" flipV="1">
            <a:off x="3169208" y="2851771"/>
            <a:ext cx="6304992" cy="3271915"/>
          </a:xfrm>
          <a:prstGeom prst="bentConnector3">
            <a:avLst>
              <a:gd name="adj1" fmla="val 46"/>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351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 xmlns:a16="http://schemas.microsoft.com/office/drawing/2014/main" id="{FCBEFBE6-E786-F941-95D9-C215E9258319}"/>
              </a:ext>
            </a:extLst>
          </p:cNvPr>
          <p:cNvSpPr/>
          <p:nvPr/>
        </p:nvSpPr>
        <p:spPr>
          <a:xfrm>
            <a:off x="4268459" y="3882571"/>
            <a:ext cx="1047451" cy="1820773"/>
          </a:xfrm>
          <a:prstGeom prst="roundRect">
            <a:avLst>
              <a:gd name="adj" fmla="val 7276"/>
            </a:avLst>
          </a:prstGeom>
          <a:solidFill>
            <a:schemeClr val="bg2">
              <a:lumMod val="9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667"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 xmlns:a16="http://schemas.microsoft.com/office/drawing/2014/main" id="{1A34C26E-69F6-6947-ACF7-9A3FC8B51737}"/>
                  </a:ext>
                </a:extLst>
              </p:cNvPr>
              <p:cNvSpPr/>
              <p:nvPr/>
            </p:nvSpPr>
            <p:spPr>
              <a:xfrm>
                <a:off x="4268458" y="4453905"/>
                <a:ext cx="904973" cy="678105"/>
              </a:xfrm>
              <a:prstGeom prst="roundRect">
                <a:avLst>
                  <a:gd name="adj" fmla="val 7276"/>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 xmlns:m="http://schemas.openxmlformats.org/officeDocument/2006/math">
                    <m:oMathParaPr>
                      <m:jc m:val="right"/>
                    </m:oMathParaPr>
                    <m:oMath xmlns:m="http://schemas.openxmlformats.org/officeDocument/2006/math">
                      <m:nary>
                        <m:naryPr>
                          <m:chr m:val="∑"/>
                          <m:subHide m:val="on"/>
                          <m:supHide m:val="on"/>
                          <m:ctrlPr>
                            <a:rPr lang="en-US" sz="2667" i="1">
                              <a:solidFill>
                                <a:schemeClr val="tx1"/>
                              </a:solidFill>
                              <a:latin typeface="Cambria Math" panose="02040503050406030204" pitchFamily="18" charset="0"/>
                              <a:cs typeface="Consolas" panose="020B0609020204030204" pitchFamily="49" charset="0"/>
                            </a:rPr>
                          </m:ctrlPr>
                        </m:naryPr>
                        <m:sub/>
                        <m:sup/>
                        <m:e>
                          <m:sSub>
                            <m:sSubPr>
                              <m:ctrlPr>
                                <a:rPr lang="en-US" sz="2667" i="1">
                                  <a:solidFill>
                                    <a:schemeClr val="tx1"/>
                                  </a:solidFill>
                                  <a:latin typeface="Cambria Math" panose="02040503050406030204" pitchFamily="18" charset="0"/>
                                  <a:cs typeface="Consolas" panose="020B0609020204030204" pitchFamily="49" charset="0"/>
                                </a:rPr>
                              </m:ctrlPr>
                            </m:sSubPr>
                            <m:e>
                              <m:r>
                                <a:rPr lang="en-US" sz="2667" i="1">
                                  <a:solidFill>
                                    <a:schemeClr val="tx1"/>
                                  </a:solidFill>
                                  <a:latin typeface="Cambria Math" panose="02040503050406030204" pitchFamily="18" charset="0"/>
                                  <a:cs typeface="Consolas" panose="020B0609020204030204" pitchFamily="49" charset="0"/>
                                </a:rPr>
                                <m:t>𝑤</m:t>
                              </m:r>
                            </m:e>
                            <m:sub>
                              <m:r>
                                <a:rPr lang="en-US" sz="2667" i="1">
                                  <a:solidFill>
                                    <a:schemeClr val="tx1"/>
                                  </a:solidFill>
                                  <a:latin typeface="Cambria Math" panose="02040503050406030204" pitchFamily="18" charset="0"/>
                                  <a:cs typeface="Consolas" panose="020B0609020204030204" pitchFamily="49" charset="0"/>
                                </a:rPr>
                                <m:t>𝑒</m:t>
                              </m:r>
                            </m:sub>
                          </m:sSub>
                        </m:e>
                      </m:nary>
                    </m:oMath>
                  </m:oMathPara>
                </a14:m>
                <a:endParaRPr lang="en-US" sz="2667" dirty="0">
                  <a:solidFill>
                    <a:schemeClr val="tx1"/>
                  </a:solidFill>
                  <a:latin typeface="Consolas" panose="020B0609020204030204" pitchFamily="49" charset="0"/>
                  <a:cs typeface="Consolas" panose="020B0609020204030204" pitchFamily="49" charset="0"/>
                </a:endParaRPr>
              </a:p>
            </p:txBody>
          </p:sp>
        </mc:Choice>
        <mc:Fallback xmlns="">
          <p:sp>
            <p:nvSpPr>
              <p:cNvPr id="8" name="Rounded Rectangle 7">
                <a:extLst>
                  <a:ext uri="{FF2B5EF4-FFF2-40B4-BE49-F238E27FC236}">
                    <a16:creationId xmlns:a16="http://schemas.microsoft.com/office/drawing/2014/main" id="{1A34C26E-69F6-6947-ACF7-9A3FC8B51737}"/>
                  </a:ext>
                </a:extLst>
              </p:cNvPr>
              <p:cNvSpPr>
                <a:spLocks noRot="1" noChangeAspect="1" noMove="1" noResize="1" noEditPoints="1" noAdjustHandles="1" noChangeArrowheads="1" noChangeShapeType="1" noTextEdit="1"/>
              </p:cNvSpPr>
              <p:nvPr/>
            </p:nvSpPr>
            <p:spPr>
              <a:xfrm>
                <a:off x="4268458" y="4453905"/>
                <a:ext cx="904973" cy="678105"/>
              </a:xfrm>
              <a:prstGeom prst="roundRect">
                <a:avLst>
                  <a:gd name="adj" fmla="val 7276"/>
                </a:avLst>
              </a:prstGeom>
              <a:blipFill>
                <a:blip r:embed="rId2"/>
                <a:stretch>
                  <a:fillRect l="-135211" t="-244444" r="-59155" b="-329630"/>
                </a:stretch>
              </a:blipFill>
              <a:ln>
                <a:noFill/>
              </a:ln>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3CAEA85A-84F4-B141-84B9-16AF32E2C65A}"/>
              </a:ext>
            </a:extLst>
          </p:cNvPr>
          <p:cNvPicPr>
            <a:picLocks noChangeAspect="1"/>
          </p:cNvPicPr>
          <p:nvPr/>
        </p:nvPicPr>
        <p:blipFill>
          <a:blip r:embed="rId3"/>
          <a:stretch>
            <a:fillRect/>
          </a:stretch>
        </p:blipFill>
        <p:spPr>
          <a:xfrm>
            <a:off x="6629738" y="1205940"/>
            <a:ext cx="5460609" cy="3653408"/>
          </a:xfrm>
          <a:prstGeom prst="rect">
            <a:avLst/>
          </a:prstGeom>
        </p:spPr>
      </p:pic>
      <p:pic>
        <p:nvPicPr>
          <p:cNvPr id="14" name="Picture 13">
            <a:extLst>
              <a:ext uri="{FF2B5EF4-FFF2-40B4-BE49-F238E27FC236}">
                <a16:creationId xmlns="" xmlns:a16="http://schemas.microsoft.com/office/drawing/2014/main" id="{42618685-3D16-5740-9A4C-7799280FC23D}"/>
              </a:ext>
            </a:extLst>
          </p:cNvPr>
          <p:cNvPicPr>
            <a:picLocks noChangeAspect="1"/>
          </p:cNvPicPr>
          <p:nvPr/>
        </p:nvPicPr>
        <p:blipFill>
          <a:blip r:embed="rId4"/>
          <a:stretch>
            <a:fillRect/>
          </a:stretch>
        </p:blipFill>
        <p:spPr>
          <a:xfrm>
            <a:off x="452042" y="3852102"/>
            <a:ext cx="3581319" cy="2014492"/>
          </a:xfrm>
          <a:prstGeom prst="rect">
            <a:avLst/>
          </a:prstGeom>
        </p:spPr>
      </p:pic>
      <p:pic>
        <p:nvPicPr>
          <p:cNvPr id="15" name="Picture 14">
            <a:extLst>
              <a:ext uri="{FF2B5EF4-FFF2-40B4-BE49-F238E27FC236}">
                <a16:creationId xmlns="" xmlns:a16="http://schemas.microsoft.com/office/drawing/2014/main" id="{DD3EF785-12BD-A44D-AB11-D63B1D4102EC}"/>
              </a:ext>
            </a:extLst>
          </p:cNvPr>
          <p:cNvPicPr>
            <a:picLocks noChangeAspect="1"/>
          </p:cNvPicPr>
          <p:nvPr/>
        </p:nvPicPr>
        <p:blipFill>
          <a:blip r:embed="rId5"/>
          <a:stretch>
            <a:fillRect/>
          </a:stretch>
        </p:blipFill>
        <p:spPr>
          <a:xfrm>
            <a:off x="5315910" y="3962006"/>
            <a:ext cx="1560180" cy="1731159"/>
          </a:xfrm>
          <a:prstGeom prst="rect">
            <a:avLst/>
          </a:prstGeom>
        </p:spPr>
      </p:pic>
      <p:pic>
        <p:nvPicPr>
          <p:cNvPr id="19" name="Picture 18">
            <a:extLst>
              <a:ext uri="{FF2B5EF4-FFF2-40B4-BE49-F238E27FC236}">
                <a16:creationId xmlns="" xmlns:a16="http://schemas.microsoft.com/office/drawing/2014/main" id="{806571DE-F44F-B846-B1E1-07D6FA719740}"/>
              </a:ext>
            </a:extLst>
          </p:cNvPr>
          <p:cNvPicPr>
            <a:picLocks noChangeAspect="1"/>
          </p:cNvPicPr>
          <p:nvPr/>
        </p:nvPicPr>
        <p:blipFill>
          <a:blip r:embed="rId6"/>
          <a:stretch>
            <a:fillRect/>
          </a:stretch>
        </p:blipFill>
        <p:spPr>
          <a:xfrm>
            <a:off x="3299956" y="1700415"/>
            <a:ext cx="3329781" cy="1432295"/>
          </a:xfrm>
          <a:prstGeom prst="rect">
            <a:avLst/>
          </a:prstGeom>
        </p:spPr>
      </p:pic>
      <p:sp>
        <p:nvSpPr>
          <p:cNvPr id="21" name="TextBox 20">
            <a:extLst>
              <a:ext uri="{FF2B5EF4-FFF2-40B4-BE49-F238E27FC236}">
                <a16:creationId xmlns="" xmlns:a16="http://schemas.microsoft.com/office/drawing/2014/main" id="{9F33AEAC-334A-4C4E-B44B-20599A19A4BE}"/>
              </a:ext>
            </a:extLst>
          </p:cNvPr>
          <p:cNvSpPr txBox="1"/>
          <p:nvPr/>
        </p:nvSpPr>
        <p:spPr>
          <a:xfrm>
            <a:off x="3869087" y="2960182"/>
            <a:ext cx="229045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Input encoder</a:t>
            </a:r>
          </a:p>
        </p:txBody>
      </p:sp>
      <p:sp>
        <p:nvSpPr>
          <p:cNvPr id="22" name="TextBox 21">
            <a:extLst>
              <a:ext uri="{FF2B5EF4-FFF2-40B4-BE49-F238E27FC236}">
                <a16:creationId xmlns="" xmlns:a16="http://schemas.microsoft.com/office/drawing/2014/main" id="{C90E86ED-E871-284F-B490-9C054C358E73}"/>
              </a:ext>
            </a:extLst>
          </p:cNvPr>
          <p:cNvSpPr txBox="1"/>
          <p:nvPr/>
        </p:nvSpPr>
        <p:spPr>
          <a:xfrm>
            <a:off x="4070657" y="5798199"/>
            <a:ext cx="2805433"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Phrase encoder</a:t>
            </a:r>
          </a:p>
        </p:txBody>
      </p:sp>
      <p:sp>
        <p:nvSpPr>
          <p:cNvPr id="23" name="TextBox 22">
            <a:extLst>
              <a:ext uri="{FF2B5EF4-FFF2-40B4-BE49-F238E27FC236}">
                <a16:creationId xmlns="" xmlns:a16="http://schemas.microsoft.com/office/drawing/2014/main" id="{57F4B1BD-C4E0-6D40-BCB4-41A4825BFBC0}"/>
              </a:ext>
            </a:extLst>
          </p:cNvPr>
          <p:cNvSpPr txBox="1"/>
          <p:nvPr/>
        </p:nvSpPr>
        <p:spPr>
          <a:xfrm>
            <a:off x="10094625" y="1912129"/>
            <a:ext cx="131644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Planner</a:t>
            </a:r>
          </a:p>
        </p:txBody>
      </p:sp>
      <p:sp>
        <p:nvSpPr>
          <p:cNvPr id="24" name="TextBox 23">
            <a:extLst>
              <a:ext uri="{FF2B5EF4-FFF2-40B4-BE49-F238E27FC236}">
                <a16:creationId xmlns="" xmlns:a16="http://schemas.microsoft.com/office/drawing/2014/main" id="{B8EC4915-9C06-BE43-9ED1-773B52E55939}"/>
              </a:ext>
            </a:extLst>
          </p:cNvPr>
          <p:cNvSpPr txBox="1"/>
          <p:nvPr/>
        </p:nvSpPr>
        <p:spPr>
          <a:xfrm>
            <a:off x="9078624" y="5132010"/>
            <a:ext cx="1894176"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Realizer</a:t>
            </a:r>
          </a:p>
        </p:txBody>
      </p:sp>
      <p:cxnSp>
        <p:nvCxnSpPr>
          <p:cNvPr id="25" name="Straight Arrow Connector 24">
            <a:extLst>
              <a:ext uri="{FF2B5EF4-FFF2-40B4-BE49-F238E27FC236}">
                <a16:creationId xmlns="" xmlns:a16="http://schemas.microsoft.com/office/drawing/2014/main" id="{EA3C1604-1F08-794E-B1CB-E65E6A53768F}"/>
              </a:ext>
            </a:extLst>
          </p:cNvPr>
          <p:cNvCxnSpPr>
            <a:cxnSpLocks/>
          </p:cNvCxnSpPr>
          <p:nvPr/>
        </p:nvCxnSpPr>
        <p:spPr>
          <a:xfrm>
            <a:off x="6521736" y="2173401"/>
            <a:ext cx="503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 xmlns:a16="http://schemas.microsoft.com/office/drawing/2014/main" id="{1E1B8B44-024D-B949-8BC1-670C6596F150}"/>
              </a:ext>
            </a:extLst>
          </p:cNvPr>
          <p:cNvCxnSpPr>
            <a:cxnSpLocks/>
          </p:cNvCxnSpPr>
          <p:nvPr/>
        </p:nvCxnSpPr>
        <p:spPr>
          <a:xfrm rot="16200000" flipH="1">
            <a:off x="6363778" y="2538296"/>
            <a:ext cx="1400221" cy="6704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 xmlns:a16="http://schemas.microsoft.com/office/drawing/2014/main" id="{4DF6658B-6344-1440-A08D-236CA78188A1}"/>
              </a:ext>
            </a:extLst>
          </p:cNvPr>
          <p:cNvSpPr/>
          <p:nvPr/>
        </p:nvSpPr>
        <p:spPr>
          <a:xfrm rot="5400000">
            <a:off x="1757382" y="3364648"/>
            <a:ext cx="668565" cy="306341"/>
          </a:xfrm>
          <a:prstGeom prst="rightArrow">
            <a:avLst>
              <a:gd name="adj1" fmla="val 50000"/>
              <a:gd name="adj2" fmla="val 10809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TextBox 33">
            <a:extLst>
              <a:ext uri="{FF2B5EF4-FFF2-40B4-BE49-F238E27FC236}">
                <a16:creationId xmlns="" xmlns:a16="http://schemas.microsoft.com/office/drawing/2014/main" id="{21C79A86-8FC0-BC42-B26D-E068CA1DBDF7}"/>
              </a:ext>
            </a:extLst>
          </p:cNvPr>
          <p:cNvSpPr txBox="1"/>
          <p:nvPr/>
        </p:nvSpPr>
        <p:spPr>
          <a:xfrm>
            <a:off x="7633809" y="4072350"/>
            <a:ext cx="869403" cy="584775"/>
          </a:xfrm>
          <a:prstGeom prst="rect">
            <a:avLst/>
          </a:prstGeom>
          <a:noFill/>
        </p:spPr>
        <p:txBody>
          <a:bodyPr wrap="square" rtlCol="0">
            <a:spAutoFit/>
          </a:bodyPr>
          <a:lstStyle/>
          <a:p>
            <a:pPr algn="ctr"/>
            <a:r>
              <a:rPr lang="en-US" sz="3200" dirty="0"/>
              <a:t>…</a:t>
            </a:r>
          </a:p>
        </p:txBody>
      </p:sp>
      <p:sp>
        <p:nvSpPr>
          <p:cNvPr id="35" name="TextBox 34">
            <a:extLst>
              <a:ext uri="{FF2B5EF4-FFF2-40B4-BE49-F238E27FC236}">
                <a16:creationId xmlns="" xmlns:a16="http://schemas.microsoft.com/office/drawing/2014/main" id="{224A2B1B-8C6E-1D47-A1DD-CD48777F90FA}"/>
              </a:ext>
            </a:extLst>
          </p:cNvPr>
          <p:cNvSpPr txBox="1"/>
          <p:nvPr/>
        </p:nvSpPr>
        <p:spPr>
          <a:xfrm>
            <a:off x="11099589" y="4072350"/>
            <a:ext cx="869403" cy="584775"/>
          </a:xfrm>
          <a:prstGeom prst="rect">
            <a:avLst/>
          </a:prstGeom>
          <a:noFill/>
        </p:spPr>
        <p:txBody>
          <a:bodyPr wrap="square" rtlCol="0">
            <a:spAutoFit/>
          </a:bodyPr>
          <a:lstStyle/>
          <a:p>
            <a:pPr algn="ctr"/>
            <a:r>
              <a:rPr lang="en-US" sz="3200" dirty="0"/>
              <a:t>…</a:t>
            </a:r>
          </a:p>
        </p:txBody>
      </p:sp>
      <p:sp>
        <p:nvSpPr>
          <p:cNvPr id="5" name="Title 4">
            <a:extLst>
              <a:ext uri="{FF2B5EF4-FFF2-40B4-BE49-F238E27FC236}">
                <a16:creationId xmlns="" xmlns:a16="http://schemas.microsoft.com/office/drawing/2014/main" id="{59C0C3A2-D53E-0B42-83DA-A48F52FAE7F9}"/>
              </a:ext>
            </a:extLst>
          </p:cNvPr>
          <p:cNvSpPr>
            <a:spLocks noGrp="1"/>
          </p:cNvSpPr>
          <p:nvPr>
            <p:ph type="title"/>
          </p:nvPr>
        </p:nvSpPr>
        <p:spPr/>
        <p:txBody>
          <a:bodyPr/>
          <a:lstStyle/>
          <a:p>
            <a:endParaRPr lang="en-US"/>
          </a:p>
        </p:txBody>
      </p:sp>
      <p:pic>
        <p:nvPicPr>
          <p:cNvPr id="27" name="Picture 26">
            <a:extLst>
              <a:ext uri="{FF2B5EF4-FFF2-40B4-BE49-F238E27FC236}">
                <a16:creationId xmlns="" xmlns:a16="http://schemas.microsoft.com/office/drawing/2014/main" id="{3514F78E-2FEC-BC4D-A517-2376606FADE9}"/>
              </a:ext>
            </a:extLst>
          </p:cNvPr>
          <p:cNvPicPr>
            <a:picLocks noChangeAspect="1"/>
          </p:cNvPicPr>
          <p:nvPr/>
        </p:nvPicPr>
        <p:blipFill>
          <a:blip r:embed="rId7"/>
          <a:stretch>
            <a:fillRect/>
          </a:stretch>
        </p:blipFill>
        <p:spPr>
          <a:xfrm>
            <a:off x="84293" y="822041"/>
            <a:ext cx="3166195" cy="2210603"/>
          </a:xfrm>
          <a:prstGeom prst="rect">
            <a:avLst/>
          </a:prstGeom>
        </p:spPr>
      </p:pic>
    </p:spTree>
    <p:extLst>
      <p:ext uri="{BB962C8B-B14F-4D97-AF65-F5344CB8AC3E}">
        <p14:creationId xmlns:p14="http://schemas.microsoft.com/office/powerpoint/2010/main" val="4111511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 xmlns:a16="http://schemas.microsoft.com/office/drawing/2014/main"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 xmlns:a16="http://schemas.microsoft.com/office/drawing/2014/main"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 xmlns:a16="http://schemas.microsoft.com/office/drawing/2014/main"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 xmlns:a16="http://schemas.microsoft.com/office/drawing/2014/main"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 xmlns:a16="http://schemas.microsoft.com/office/drawing/2014/main"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 xmlns:a16="http://schemas.microsoft.com/office/drawing/2014/main"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 xmlns:a16="http://schemas.microsoft.com/office/drawing/2014/main"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 xmlns:a16="http://schemas.microsoft.com/office/drawing/2014/main"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 xmlns:a16="http://schemas.microsoft.com/office/drawing/2014/main"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 xmlns:a16="http://schemas.microsoft.com/office/drawing/2014/main"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 xmlns:a16="http://schemas.microsoft.com/office/drawing/2014/main"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 xmlns:a16="http://schemas.microsoft.com/office/drawing/2014/main"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 xmlns:a16="http://schemas.microsoft.com/office/drawing/2014/main"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 xmlns:a16="http://schemas.microsoft.com/office/drawing/2014/main"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 xmlns:a16="http://schemas.microsoft.com/office/drawing/2014/main"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 xmlns:a16="http://schemas.microsoft.com/office/drawing/2014/main"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 xmlns:a16="http://schemas.microsoft.com/office/drawing/2014/main"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 xmlns:a16="http://schemas.microsoft.com/office/drawing/2014/main"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 xmlns:a16="http://schemas.microsoft.com/office/drawing/2014/main"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 xmlns:a16="http://schemas.microsoft.com/office/drawing/2014/main"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 xmlns:a16="http://schemas.microsoft.com/office/drawing/2014/main"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 xmlns:a16="http://schemas.microsoft.com/office/drawing/2014/main"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 xmlns:a16="http://schemas.microsoft.com/office/drawing/2014/main"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 xmlns:a16="http://schemas.microsoft.com/office/drawing/2014/main"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 xmlns:a16="http://schemas.microsoft.com/office/drawing/2014/main"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 xmlns:a16="http://schemas.microsoft.com/office/drawing/2014/main"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 xmlns:a16="http://schemas.microsoft.com/office/drawing/2014/main"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 xmlns:a16="http://schemas.microsoft.com/office/drawing/2014/main"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 xmlns:a16="http://schemas.microsoft.com/office/drawing/2014/main"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 xmlns:a16="http://schemas.microsoft.com/office/drawing/2014/main"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 xmlns:a16="http://schemas.microsoft.com/office/drawing/2014/main"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 xmlns:a16="http://schemas.microsoft.com/office/drawing/2014/main"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9694272D-96F6-CA4C-9DF7-101ECE92C7E9}"/>
              </a:ext>
            </a:extLst>
          </p:cNvPr>
          <p:cNvCxnSpPr>
            <a:cxnSpLocks/>
          </p:cNvCxnSpPr>
          <p:nvPr/>
        </p:nvCxnSpPr>
        <p:spPr>
          <a:xfrm>
            <a:off x="849656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C3966CB0-9D4E-ED41-937A-73219718F6DC}"/>
              </a:ext>
            </a:extLst>
          </p:cNvPr>
          <p:cNvCxnSpPr>
            <a:cxnSpLocks/>
          </p:cNvCxnSpPr>
          <p:nvPr/>
        </p:nvCxnSpPr>
        <p:spPr>
          <a:xfrm>
            <a:off x="9328107" y="3866312"/>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45E058F0-6D02-BA4F-BFDB-71620754967E}"/>
              </a:ext>
            </a:extLst>
          </p:cNvPr>
          <p:cNvCxnSpPr>
            <a:cxnSpLocks/>
          </p:cNvCxnSpPr>
          <p:nvPr/>
        </p:nvCxnSpPr>
        <p:spPr>
          <a:xfrm>
            <a:off x="10157116" y="3868316"/>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C5E30FA4-7727-9D42-A299-92A2CAC84DEA}"/>
              </a:ext>
            </a:extLst>
          </p:cNvPr>
          <p:cNvCxnSpPr>
            <a:cxnSpLocks/>
          </p:cNvCxnSpPr>
          <p:nvPr/>
        </p:nvCxnSpPr>
        <p:spPr>
          <a:xfrm>
            <a:off x="1097131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 xmlns:a16="http://schemas.microsoft.com/office/drawing/2014/main"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 xmlns:a16="http://schemas.microsoft.com/office/drawing/2014/main"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 xmlns:a16="http://schemas.microsoft.com/office/drawing/2014/main"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 xmlns:a16="http://schemas.microsoft.com/office/drawing/2014/main"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33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 xmlns:a16="http://schemas.microsoft.com/office/drawing/2014/main"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 xmlns:a16="http://schemas.microsoft.com/office/drawing/2014/main"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 xmlns:a16="http://schemas.microsoft.com/office/drawing/2014/main"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 xmlns:a16="http://schemas.microsoft.com/office/drawing/2014/main"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 xmlns:a16="http://schemas.microsoft.com/office/drawing/2014/main"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 xmlns:a16="http://schemas.microsoft.com/office/drawing/2014/main"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 xmlns:a16="http://schemas.microsoft.com/office/drawing/2014/main"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 xmlns:a16="http://schemas.microsoft.com/office/drawing/2014/main"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 xmlns:a16="http://schemas.microsoft.com/office/drawing/2014/main"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 xmlns:a16="http://schemas.microsoft.com/office/drawing/2014/main"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 xmlns:a16="http://schemas.microsoft.com/office/drawing/2014/main"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 xmlns:a16="http://schemas.microsoft.com/office/drawing/2014/main"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 xmlns:a16="http://schemas.microsoft.com/office/drawing/2014/main"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 xmlns:a16="http://schemas.microsoft.com/office/drawing/2014/main"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 xmlns:a16="http://schemas.microsoft.com/office/drawing/2014/main"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 xmlns:a16="http://schemas.microsoft.com/office/drawing/2014/main"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 xmlns:a16="http://schemas.microsoft.com/office/drawing/2014/main"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 xmlns:a16="http://schemas.microsoft.com/office/drawing/2014/main"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 xmlns:a16="http://schemas.microsoft.com/office/drawing/2014/main"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 xmlns:a16="http://schemas.microsoft.com/office/drawing/2014/main"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 xmlns:a16="http://schemas.microsoft.com/office/drawing/2014/main"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 xmlns:a16="http://schemas.microsoft.com/office/drawing/2014/main"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 xmlns:a16="http://schemas.microsoft.com/office/drawing/2014/main"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 xmlns:a16="http://schemas.microsoft.com/office/drawing/2014/main"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 xmlns:a16="http://schemas.microsoft.com/office/drawing/2014/main"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 xmlns:a16="http://schemas.microsoft.com/office/drawing/2014/main"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 xmlns:a16="http://schemas.microsoft.com/office/drawing/2014/main"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 xmlns:a16="http://schemas.microsoft.com/office/drawing/2014/main"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 xmlns:a16="http://schemas.microsoft.com/office/drawing/2014/main"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 xmlns:a16="http://schemas.microsoft.com/office/drawing/2014/main"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 xmlns:a16="http://schemas.microsoft.com/office/drawing/2014/main"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 xmlns:a16="http://schemas.microsoft.com/office/drawing/2014/main"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9694272D-96F6-CA4C-9DF7-101ECE92C7E9}"/>
              </a:ext>
            </a:extLst>
          </p:cNvPr>
          <p:cNvCxnSpPr>
            <a:cxnSpLocks/>
          </p:cNvCxnSpPr>
          <p:nvPr/>
        </p:nvCxnSpPr>
        <p:spPr>
          <a:xfrm>
            <a:off x="849656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C3966CB0-9D4E-ED41-937A-73219718F6DC}"/>
              </a:ext>
            </a:extLst>
          </p:cNvPr>
          <p:cNvCxnSpPr>
            <a:cxnSpLocks/>
          </p:cNvCxnSpPr>
          <p:nvPr/>
        </p:nvCxnSpPr>
        <p:spPr>
          <a:xfrm>
            <a:off x="9328107" y="3866312"/>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45E058F0-6D02-BA4F-BFDB-71620754967E}"/>
              </a:ext>
            </a:extLst>
          </p:cNvPr>
          <p:cNvCxnSpPr>
            <a:cxnSpLocks/>
          </p:cNvCxnSpPr>
          <p:nvPr/>
        </p:nvCxnSpPr>
        <p:spPr>
          <a:xfrm>
            <a:off x="10157116" y="3868316"/>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C5E30FA4-7727-9D42-A299-92A2CAC84DEA}"/>
              </a:ext>
            </a:extLst>
          </p:cNvPr>
          <p:cNvCxnSpPr>
            <a:cxnSpLocks/>
          </p:cNvCxnSpPr>
          <p:nvPr/>
        </p:nvCxnSpPr>
        <p:spPr>
          <a:xfrm>
            <a:off x="1097131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 xmlns:a16="http://schemas.microsoft.com/office/drawing/2014/main"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 xmlns:a16="http://schemas.microsoft.com/office/drawing/2014/main"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 xmlns:a16="http://schemas.microsoft.com/office/drawing/2014/main"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 xmlns:a16="http://schemas.microsoft.com/office/drawing/2014/main"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8F3E81DF-3EF9-0947-8C10-B86E09A28EF2}"/>
                  </a:ext>
                </a:extLst>
              </p:cNvPr>
              <p:cNvSpPr txBox="1"/>
              <p:nvPr/>
            </p:nvSpPr>
            <p:spPr>
              <a:xfrm>
                <a:off x="11141812" y="3196822"/>
                <a:ext cx="538994" cy="57445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oMath>
                  </m:oMathPara>
                </a14:m>
                <a:endParaRPr lang="en-US" sz="3733" dirty="0"/>
              </a:p>
            </p:txBody>
          </p:sp>
        </mc:Choice>
        <mc:Fallback xmlns="">
          <p:sp>
            <p:nvSpPr>
              <p:cNvPr id="5" name="TextBox 4">
                <a:extLst>
                  <a:ext uri="{FF2B5EF4-FFF2-40B4-BE49-F238E27FC236}">
                    <a16:creationId xmlns:a16="http://schemas.microsoft.com/office/drawing/2014/main" id="{8F3E81DF-3EF9-0947-8C10-B86E09A28EF2}"/>
                  </a:ext>
                </a:extLst>
              </p:cNvPr>
              <p:cNvSpPr txBox="1">
                <a:spLocks noRot="1" noChangeAspect="1" noMove="1" noResize="1" noEditPoints="1" noAdjustHandles="1" noChangeArrowheads="1" noChangeShapeType="1" noTextEdit="1"/>
              </p:cNvSpPr>
              <p:nvPr/>
            </p:nvSpPr>
            <p:spPr>
              <a:xfrm>
                <a:off x="11141812" y="3196822"/>
                <a:ext cx="538994" cy="574453"/>
              </a:xfrm>
              <a:prstGeom prst="rect">
                <a:avLst/>
              </a:prstGeom>
              <a:blipFill>
                <a:blip r:embed="rId2"/>
                <a:stretch>
                  <a:fillRect l="-9091" r="-227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34FAE202-6847-5048-99B2-1724EA573B32}"/>
                  </a:ext>
                </a:extLst>
              </p:cNvPr>
              <p:cNvSpPr txBox="1"/>
              <p:nvPr/>
            </p:nvSpPr>
            <p:spPr>
              <a:xfrm>
                <a:off x="1045129" y="5188998"/>
                <a:ext cx="9574481" cy="615040"/>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r>
                        <a:rPr lang="en-US" sz="3733" i="1">
                          <a:latin typeface="Cambria Math" panose="02040503050406030204" pitchFamily="18" charset="0"/>
                        </a:rPr>
                        <m:t>=</m:t>
                      </m:r>
                      <m:r>
                        <a:rPr lang="en-US" sz="3733" i="1">
                          <a:latin typeface="Cambria Math" panose="02040503050406030204" pitchFamily="18" charset="0"/>
                        </a:rPr>
                        <m:t>𝐿𝑆𝑇𝑀</m:t>
                      </m:r>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r>
                        <m:rPr>
                          <m:sty m:val="p"/>
                        </m:rPr>
                        <a:rPr lang="en-US" sz="3733">
                          <a:latin typeface="Cambria Math" panose="02040503050406030204" pitchFamily="18" charset="0"/>
                        </a:rPr>
                        <m:t>tanh</m:t>
                      </m:r>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𝑤𝑠</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𝐽</m:t>
                          </m:r>
                          <m:d>
                            <m:dPr>
                              <m:ctrlPr>
                                <a:rPr lang="en-US" sz="3733" i="1">
                                  <a:latin typeface="Cambria Math" panose="02040503050406030204" pitchFamily="18" charset="0"/>
                                </a:rPr>
                              </m:ctrlPr>
                            </m:dPr>
                            <m:e>
                              <m:r>
                                <a:rPr lang="en-US" sz="3733" i="1">
                                  <a:latin typeface="Cambria Math" panose="02040503050406030204" pitchFamily="18" charset="0"/>
                                </a:rPr>
                                <m:t>𝑡</m:t>
                              </m:r>
                            </m:e>
                          </m:d>
                        </m:sub>
                      </m:sSub>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𝑤𝑤</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𝒚</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oMath>
                  </m:oMathPara>
                </a14:m>
                <a:endParaRPr lang="en-US" sz="3733" dirty="0"/>
              </a:p>
            </p:txBody>
          </p:sp>
        </mc:Choice>
        <mc:Fallback xmlns="">
          <p:sp>
            <p:nvSpPr>
              <p:cNvPr id="7" name="TextBox 6">
                <a:extLst>
                  <a:ext uri="{FF2B5EF4-FFF2-40B4-BE49-F238E27FC236}">
                    <a16:creationId xmlns:a16="http://schemas.microsoft.com/office/drawing/2014/main" id="{34FAE202-6847-5048-99B2-1724EA573B32}"/>
                  </a:ext>
                </a:extLst>
              </p:cNvPr>
              <p:cNvSpPr txBox="1">
                <a:spLocks noRot="1" noChangeAspect="1" noMove="1" noResize="1" noEditPoints="1" noAdjustHandles="1" noChangeArrowheads="1" noChangeShapeType="1" noTextEdit="1"/>
              </p:cNvSpPr>
              <p:nvPr/>
            </p:nvSpPr>
            <p:spPr>
              <a:xfrm>
                <a:off x="1045129" y="5188998"/>
                <a:ext cx="9574481" cy="615040"/>
              </a:xfrm>
              <a:prstGeom prst="rect">
                <a:avLst/>
              </a:prstGeom>
              <a:blipFill>
                <a:blip r:embed="rId3"/>
                <a:stretch>
                  <a:fillRect t="-6122" r="-1192" b="-26531"/>
                </a:stretch>
              </a:blipFill>
            </p:spPr>
            <p:txBody>
              <a:bodyPr/>
              <a:lstStyle/>
              <a:p>
                <a:r>
                  <a:rPr lang="en-US">
                    <a:noFill/>
                  </a:rPr>
                  <a:t> </a:t>
                </a:r>
              </a:p>
            </p:txBody>
          </p:sp>
        </mc:Fallback>
      </mc:AlternateContent>
    </p:spTree>
    <p:extLst>
      <p:ext uri="{BB962C8B-B14F-4D97-AF65-F5344CB8AC3E}">
        <p14:creationId xmlns:p14="http://schemas.microsoft.com/office/powerpoint/2010/main" val="678636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 xmlns:a16="http://schemas.microsoft.com/office/drawing/2014/main"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 xmlns:a16="http://schemas.microsoft.com/office/drawing/2014/main"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 xmlns:a16="http://schemas.microsoft.com/office/drawing/2014/main"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 xmlns:a16="http://schemas.microsoft.com/office/drawing/2014/main"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 xmlns:a16="http://schemas.microsoft.com/office/drawing/2014/main"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 xmlns:a16="http://schemas.microsoft.com/office/drawing/2014/main"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 xmlns:a16="http://schemas.microsoft.com/office/drawing/2014/main"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 xmlns:a16="http://schemas.microsoft.com/office/drawing/2014/main"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 xmlns:a16="http://schemas.microsoft.com/office/drawing/2014/main"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 xmlns:a16="http://schemas.microsoft.com/office/drawing/2014/main"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 xmlns:a16="http://schemas.microsoft.com/office/drawing/2014/main"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 xmlns:a16="http://schemas.microsoft.com/office/drawing/2014/main"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 xmlns:a16="http://schemas.microsoft.com/office/drawing/2014/main"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 xmlns:a16="http://schemas.microsoft.com/office/drawing/2014/main"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 xmlns:a16="http://schemas.microsoft.com/office/drawing/2014/main"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 xmlns:a16="http://schemas.microsoft.com/office/drawing/2014/main"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 xmlns:a16="http://schemas.microsoft.com/office/drawing/2014/main"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 xmlns:a16="http://schemas.microsoft.com/office/drawing/2014/main"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 xmlns:a16="http://schemas.microsoft.com/office/drawing/2014/main"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 xmlns:a16="http://schemas.microsoft.com/office/drawing/2014/main"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 xmlns:a16="http://schemas.microsoft.com/office/drawing/2014/main"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 xmlns:a16="http://schemas.microsoft.com/office/drawing/2014/main"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 xmlns:a16="http://schemas.microsoft.com/office/drawing/2014/main"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 xmlns:a16="http://schemas.microsoft.com/office/drawing/2014/main"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 xmlns:a16="http://schemas.microsoft.com/office/drawing/2014/main"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 xmlns:a16="http://schemas.microsoft.com/office/drawing/2014/main"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 xmlns:a16="http://schemas.microsoft.com/office/drawing/2014/main"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 xmlns:a16="http://schemas.microsoft.com/office/drawing/2014/main"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 xmlns:a16="http://schemas.microsoft.com/office/drawing/2014/main"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 xmlns:a16="http://schemas.microsoft.com/office/drawing/2014/main"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 xmlns:a16="http://schemas.microsoft.com/office/drawing/2014/main"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 xmlns:a16="http://schemas.microsoft.com/office/drawing/2014/main"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9694272D-96F6-CA4C-9DF7-101ECE92C7E9}"/>
              </a:ext>
            </a:extLst>
          </p:cNvPr>
          <p:cNvCxnSpPr>
            <a:cxnSpLocks/>
          </p:cNvCxnSpPr>
          <p:nvPr/>
        </p:nvCxnSpPr>
        <p:spPr>
          <a:xfrm>
            <a:off x="849656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C3966CB0-9D4E-ED41-937A-73219718F6DC}"/>
              </a:ext>
            </a:extLst>
          </p:cNvPr>
          <p:cNvCxnSpPr>
            <a:cxnSpLocks/>
          </p:cNvCxnSpPr>
          <p:nvPr/>
        </p:nvCxnSpPr>
        <p:spPr>
          <a:xfrm>
            <a:off x="9328107" y="3866312"/>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45E058F0-6D02-BA4F-BFDB-71620754967E}"/>
              </a:ext>
            </a:extLst>
          </p:cNvPr>
          <p:cNvCxnSpPr>
            <a:cxnSpLocks/>
          </p:cNvCxnSpPr>
          <p:nvPr/>
        </p:nvCxnSpPr>
        <p:spPr>
          <a:xfrm>
            <a:off x="10157116" y="3868316"/>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C5E30FA4-7727-9D42-A299-92A2CAC84DEA}"/>
              </a:ext>
            </a:extLst>
          </p:cNvPr>
          <p:cNvCxnSpPr>
            <a:cxnSpLocks/>
          </p:cNvCxnSpPr>
          <p:nvPr/>
        </p:nvCxnSpPr>
        <p:spPr>
          <a:xfrm>
            <a:off x="10971315" y="3856093"/>
            <a:ext cx="0" cy="390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 xmlns:a16="http://schemas.microsoft.com/office/drawing/2014/main"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 xmlns:a16="http://schemas.microsoft.com/office/drawing/2014/main"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 xmlns:a16="http://schemas.microsoft.com/office/drawing/2014/main"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 xmlns:a16="http://schemas.microsoft.com/office/drawing/2014/main"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 xmlns:a16="http://schemas.microsoft.com/office/drawing/2014/main" id="{A82576FD-D1BC-DE4B-9FB9-A9388182EC69}"/>
              </a:ext>
            </a:extLst>
          </p:cNvPr>
          <p:cNvSpPr/>
          <p:nvPr/>
        </p:nvSpPr>
        <p:spPr>
          <a:xfrm>
            <a:off x="6746857" y="5327856"/>
            <a:ext cx="923537" cy="5156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extLst>
              <a:ext uri="{FF2B5EF4-FFF2-40B4-BE49-F238E27FC236}">
                <a16:creationId xmlns="" xmlns:a16="http://schemas.microsoft.com/office/drawing/2014/main" id="{FF4125FA-6DEE-1E41-8B32-7B287D9F8D13}"/>
              </a:ext>
            </a:extLst>
          </p:cNvPr>
          <p:cNvSpPr txBox="1"/>
          <p:nvPr/>
        </p:nvSpPr>
        <p:spPr>
          <a:xfrm>
            <a:off x="5932329" y="5923897"/>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Content control</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8F3E81DF-3EF9-0947-8C10-B86E09A28EF2}"/>
                  </a:ext>
                </a:extLst>
              </p:cNvPr>
              <p:cNvSpPr txBox="1"/>
              <p:nvPr/>
            </p:nvSpPr>
            <p:spPr>
              <a:xfrm>
                <a:off x="11141812" y="3196822"/>
                <a:ext cx="538994" cy="57445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oMath>
                  </m:oMathPara>
                </a14:m>
                <a:endParaRPr lang="en-US" sz="3733" dirty="0"/>
              </a:p>
            </p:txBody>
          </p:sp>
        </mc:Choice>
        <mc:Fallback xmlns="">
          <p:sp>
            <p:nvSpPr>
              <p:cNvPr id="5" name="TextBox 4">
                <a:extLst>
                  <a:ext uri="{FF2B5EF4-FFF2-40B4-BE49-F238E27FC236}">
                    <a16:creationId xmlns:a16="http://schemas.microsoft.com/office/drawing/2014/main" id="{8F3E81DF-3EF9-0947-8C10-B86E09A28EF2}"/>
                  </a:ext>
                </a:extLst>
              </p:cNvPr>
              <p:cNvSpPr txBox="1">
                <a:spLocks noRot="1" noChangeAspect="1" noMove="1" noResize="1" noEditPoints="1" noAdjustHandles="1" noChangeArrowheads="1" noChangeShapeType="1" noTextEdit="1"/>
              </p:cNvSpPr>
              <p:nvPr/>
            </p:nvSpPr>
            <p:spPr>
              <a:xfrm>
                <a:off x="11141812" y="3196822"/>
                <a:ext cx="538994" cy="574453"/>
              </a:xfrm>
              <a:prstGeom prst="rect">
                <a:avLst/>
              </a:prstGeom>
              <a:blipFill>
                <a:blip r:embed="rId2"/>
                <a:stretch>
                  <a:fillRect l="-9091" r="-2273"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34FAE202-6847-5048-99B2-1724EA573B32}"/>
                  </a:ext>
                </a:extLst>
              </p:cNvPr>
              <p:cNvSpPr txBox="1"/>
              <p:nvPr/>
            </p:nvSpPr>
            <p:spPr>
              <a:xfrm>
                <a:off x="1045129" y="5188998"/>
                <a:ext cx="9574481" cy="615040"/>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r>
                        <a:rPr lang="en-US" sz="3733" i="1">
                          <a:latin typeface="Cambria Math" panose="02040503050406030204" pitchFamily="18" charset="0"/>
                        </a:rPr>
                        <m:t>=</m:t>
                      </m:r>
                      <m:r>
                        <a:rPr lang="en-US" sz="3733" i="1">
                          <a:latin typeface="Cambria Math" panose="02040503050406030204" pitchFamily="18" charset="0"/>
                        </a:rPr>
                        <m:t>𝐿𝑆𝑇𝑀</m:t>
                      </m:r>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r>
                        <m:rPr>
                          <m:sty m:val="p"/>
                        </m:rPr>
                        <a:rPr lang="en-US" sz="3733">
                          <a:latin typeface="Cambria Math" panose="02040503050406030204" pitchFamily="18" charset="0"/>
                        </a:rPr>
                        <m:t>tanh</m:t>
                      </m:r>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𝑤𝑠</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𝒔</m:t>
                          </m:r>
                        </m:e>
                        <m:sub>
                          <m:r>
                            <a:rPr lang="en-US" sz="3733" i="1">
                              <a:latin typeface="Cambria Math" panose="02040503050406030204" pitchFamily="18" charset="0"/>
                            </a:rPr>
                            <m:t>𝐽</m:t>
                          </m:r>
                          <m:d>
                            <m:dPr>
                              <m:ctrlPr>
                                <a:rPr lang="en-US" sz="3733" i="1">
                                  <a:latin typeface="Cambria Math" panose="02040503050406030204" pitchFamily="18" charset="0"/>
                                </a:rPr>
                              </m:ctrlPr>
                            </m:dPr>
                            <m:e>
                              <m:r>
                                <a:rPr lang="en-US" sz="3733" i="1">
                                  <a:latin typeface="Cambria Math" panose="02040503050406030204" pitchFamily="18" charset="0"/>
                                </a:rPr>
                                <m:t>𝑡</m:t>
                              </m:r>
                            </m:e>
                          </m:d>
                        </m:sub>
                      </m:sSub>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𝑤𝑤</m:t>
                          </m:r>
                        </m:sup>
                      </m:sSup>
                      <m:sSub>
                        <m:sSubPr>
                          <m:ctrlPr>
                            <a:rPr lang="en-US" sz="3733" i="1">
                              <a:latin typeface="Cambria Math" panose="02040503050406030204" pitchFamily="18" charset="0"/>
                            </a:rPr>
                          </m:ctrlPr>
                        </m:sSubPr>
                        <m:e>
                          <m:r>
                            <a:rPr lang="en-US" sz="3733" b="1" i="1">
                              <a:latin typeface="Cambria Math" panose="02040503050406030204" pitchFamily="18" charset="0"/>
                            </a:rPr>
                            <m:t>𝒚</m:t>
                          </m:r>
                        </m:e>
                        <m:sub>
                          <m:r>
                            <a:rPr lang="en-US" sz="3733" i="1">
                              <a:latin typeface="Cambria Math" panose="02040503050406030204" pitchFamily="18" charset="0"/>
                            </a:rPr>
                            <m:t>𝑡</m:t>
                          </m:r>
                          <m:r>
                            <a:rPr lang="en-US" sz="3733" i="1">
                              <a:latin typeface="Cambria Math" panose="02040503050406030204" pitchFamily="18" charset="0"/>
                            </a:rPr>
                            <m:t>−1</m:t>
                          </m:r>
                        </m:sub>
                      </m:sSub>
                      <m:r>
                        <a:rPr lang="en-US" sz="3733" i="1">
                          <a:latin typeface="Cambria Math" panose="02040503050406030204" pitchFamily="18" charset="0"/>
                        </a:rPr>
                        <m:t>))</m:t>
                      </m:r>
                    </m:oMath>
                  </m:oMathPara>
                </a14:m>
                <a:endParaRPr lang="en-US" sz="3733" dirty="0"/>
              </a:p>
            </p:txBody>
          </p:sp>
        </mc:Choice>
        <mc:Fallback xmlns="">
          <p:sp>
            <p:nvSpPr>
              <p:cNvPr id="7" name="TextBox 6">
                <a:extLst>
                  <a:ext uri="{FF2B5EF4-FFF2-40B4-BE49-F238E27FC236}">
                    <a16:creationId xmlns:a16="http://schemas.microsoft.com/office/drawing/2014/main" id="{34FAE202-6847-5048-99B2-1724EA573B32}"/>
                  </a:ext>
                </a:extLst>
              </p:cNvPr>
              <p:cNvSpPr txBox="1">
                <a:spLocks noRot="1" noChangeAspect="1" noMove="1" noResize="1" noEditPoints="1" noAdjustHandles="1" noChangeArrowheads="1" noChangeShapeType="1" noTextEdit="1"/>
              </p:cNvSpPr>
              <p:nvPr/>
            </p:nvSpPr>
            <p:spPr>
              <a:xfrm>
                <a:off x="1045129" y="5188998"/>
                <a:ext cx="9574481" cy="615040"/>
              </a:xfrm>
              <a:prstGeom prst="rect">
                <a:avLst/>
              </a:prstGeom>
              <a:blipFill>
                <a:blip r:embed="rId3"/>
                <a:stretch>
                  <a:fillRect t="-6122" r="-1192" b="-26531"/>
                </a:stretch>
              </a:blipFill>
            </p:spPr>
            <p:txBody>
              <a:bodyPr/>
              <a:lstStyle/>
              <a:p>
                <a:r>
                  <a:rPr lang="en-US">
                    <a:noFill/>
                  </a:rPr>
                  <a:t> </a:t>
                </a:r>
              </a:p>
            </p:txBody>
          </p:sp>
        </mc:Fallback>
      </mc:AlternateContent>
    </p:spTree>
    <p:extLst>
      <p:ext uri="{BB962C8B-B14F-4D97-AF65-F5344CB8AC3E}">
        <p14:creationId xmlns:p14="http://schemas.microsoft.com/office/powerpoint/2010/main" val="4106629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C9926E-4B6F-9747-809E-774F0FE2885B}"/>
              </a:ext>
            </a:extLst>
          </p:cNvPr>
          <p:cNvSpPr>
            <a:spLocks noGrp="1"/>
          </p:cNvSpPr>
          <p:nvPr>
            <p:ph type="title"/>
          </p:nvPr>
        </p:nvSpPr>
        <p:spPr/>
        <p:txBody>
          <a:bodyPr>
            <a:normAutofit/>
          </a:bodyPr>
          <a:lstStyle/>
          <a:p>
            <a:r>
              <a:rPr lang="en-US" dirty="0"/>
              <a:t>Surface Realization</a:t>
            </a:r>
          </a:p>
        </p:txBody>
      </p:sp>
      <p:sp>
        <p:nvSpPr>
          <p:cNvPr id="3" name="Content Placeholder 2">
            <a:extLst>
              <a:ext uri="{FF2B5EF4-FFF2-40B4-BE49-F238E27FC236}">
                <a16:creationId xmlns="" xmlns:a16="http://schemas.microsoft.com/office/drawing/2014/main" id="{605E6491-80FC-954B-BD61-850E121D44F7}"/>
              </a:ext>
            </a:extLst>
          </p:cNvPr>
          <p:cNvSpPr>
            <a:spLocks noGrp="1"/>
          </p:cNvSpPr>
          <p:nvPr>
            <p:ph idx="1"/>
          </p:nvPr>
        </p:nvSpPr>
        <p:spPr/>
        <p:txBody>
          <a:bodyPr/>
          <a:lstStyle/>
          <a:p>
            <a:endParaRPr lang="en-US" dirty="0"/>
          </a:p>
        </p:txBody>
      </p:sp>
      <p:sp>
        <p:nvSpPr>
          <p:cNvPr id="4" name="TextBox 3">
            <a:extLst>
              <a:ext uri="{FF2B5EF4-FFF2-40B4-BE49-F238E27FC236}">
                <a16:creationId xmlns="" xmlns:a16="http://schemas.microsoft.com/office/drawing/2014/main" id="{37735B10-B6C7-554D-A58B-FB7114F439E5}"/>
              </a:ext>
            </a:extLst>
          </p:cNvPr>
          <p:cNvSpPr txBox="1"/>
          <p:nvPr/>
        </p:nvSpPr>
        <p:spPr>
          <a:xfrm>
            <a:off x="377893" y="2251435"/>
            <a:ext cx="5718107" cy="2677656"/>
          </a:xfrm>
          <a:prstGeom prst="rect">
            <a:avLst/>
          </a:prstGeom>
          <a:noFill/>
        </p:spPr>
        <p:txBody>
          <a:bodyPr wrap="square" rtlCol="0">
            <a:spAutoFit/>
          </a:bodyPr>
          <a:lstStyle/>
          <a:p>
            <a:r>
              <a:rPr lang="en-US" sz="2400" dirty="0"/>
              <a:t>Sentence 1: [</a:t>
            </a:r>
            <a:r>
              <a:rPr lang="en-US" sz="2400" dirty="0">
                <a:latin typeface="Candara" panose="020E0502030303020204" pitchFamily="34" charset="0"/>
              </a:rPr>
              <a:t>political bargaining chip</a:t>
            </a:r>
            <a:r>
              <a:rPr lang="en-US" sz="2400" dirty="0"/>
              <a:t>]</a:t>
            </a:r>
          </a:p>
          <a:p>
            <a:endParaRPr lang="en-US" sz="2400" dirty="0"/>
          </a:p>
          <a:p>
            <a:r>
              <a:rPr lang="en-US" sz="2400" u="sng" dirty="0"/>
              <a:t>Sentence 2</a:t>
            </a:r>
            <a:r>
              <a:rPr lang="en-US" sz="2400" dirty="0"/>
              <a:t>: [</a:t>
            </a:r>
            <a:r>
              <a:rPr lang="en-US" sz="2400" b="1" dirty="0">
                <a:solidFill>
                  <a:schemeClr val="accent1"/>
                </a:solidFill>
                <a:latin typeface="Candara" panose="020E0502030303020204" pitchFamily="34" charset="0"/>
              </a:rPr>
              <a:t>cut financial aid; </a:t>
            </a:r>
            <a:r>
              <a:rPr lang="en-US" sz="2400" b="1" dirty="0" err="1">
                <a:solidFill>
                  <a:schemeClr val="accent1"/>
                </a:solidFill>
                <a:latin typeface="Candara" panose="020E0502030303020204" pitchFamily="34" charset="0"/>
                <a:ea typeface="Open Sans" panose="020B0606030504020204" pitchFamily="34" charset="0"/>
                <a:cs typeface="Open Sans" panose="020B0606030504020204" pitchFamily="34" charset="0"/>
              </a:rPr>
              <a:t>uganda</a:t>
            </a:r>
            <a:r>
              <a:rPr lang="en-US" sz="2400" dirty="0"/>
              <a:t>]</a:t>
            </a:r>
          </a:p>
          <a:p>
            <a:endParaRPr lang="en-US" sz="2400" dirty="0"/>
          </a:p>
          <a:p>
            <a:r>
              <a:rPr lang="en-US" sz="2400" dirty="0"/>
              <a:t>Sentence 3: [</a:t>
            </a:r>
            <a:r>
              <a:rPr lang="en-US" sz="2400" dirty="0">
                <a:latin typeface="Candara" panose="020E0502030303020204" pitchFamily="34" charset="0"/>
              </a:rPr>
              <a:t>make homosexuality a crime</a:t>
            </a:r>
            <a:r>
              <a:rPr lang="en-US" sz="2400" dirty="0"/>
              <a:t>]</a:t>
            </a:r>
          </a:p>
          <a:p>
            <a:endParaRPr lang="en-US" sz="2400" dirty="0"/>
          </a:p>
          <a:p>
            <a:r>
              <a:rPr lang="en-US" sz="2400" dirty="0"/>
              <a:t>Sentence 4: [NULL]</a:t>
            </a:r>
          </a:p>
        </p:txBody>
      </p:sp>
      <p:sp>
        <p:nvSpPr>
          <p:cNvPr id="14" name="Process 13">
            <a:extLst>
              <a:ext uri="{FF2B5EF4-FFF2-40B4-BE49-F238E27FC236}">
                <a16:creationId xmlns="" xmlns:a16="http://schemas.microsoft.com/office/drawing/2014/main" id="{0328F345-1155-084A-8D0F-6760D39663D3}"/>
              </a:ext>
            </a:extLst>
          </p:cNvPr>
          <p:cNvSpPr/>
          <p:nvPr/>
        </p:nvSpPr>
        <p:spPr>
          <a:xfrm rot="5400000">
            <a:off x="5925961" y="1469460"/>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Oval 14">
            <a:extLst>
              <a:ext uri="{FF2B5EF4-FFF2-40B4-BE49-F238E27FC236}">
                <a16:creationId xmlns="" xmlns:a16="http://schemas.microsoft.com/office/drawing/2014/main" id="{E88E75C6-B2D7-7B43-8E28-75017A0BF8EA}"/>
              </a:ext>
            </a:extLst>
          </p:cNvPr>
          <p:cNvSpPr/>
          <p:nvPr/>
        </p:nvSpPr>
        <p:spPr>
          <a:xfrm rot="5400000">
            <a:off x="6222134" y="1317389"/>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 xmlns:a16="http://schemas.microsoft.com/office/drawing/2014/main" id="{72CFF6FF-BE89-884B-A6F2-AF1CA03B89EC}"/>
              </a:ext>
            </a:extLst>
          </p:cNvPr>
          <p:cNvSpPr/>
          <p:nvPr/>
        </p:nvSpPr>
        <p:spPr>
          <a:xfrm rot="5400000">
            <a:off x="6222133" y="171207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Process 16">
            <a:extLst>
              <a:ext uri="{FF2B5EF4-FFF2-40B4-BE49-F238E27FC236}">
                <a16:creationId xmlns="" xmlns:a16="http://schemas.microsoft.com/office/drawing/2014/main" id="{AFAE8BF1-E604-EF4E-BA64-EBA06AACAA7E}"/>
              </a:ext>
            </a:extLst>
          </p:cNvPr>
          <p:cNvSpPr/>
          <p:nvPr/>
        </p:nvSpPr>
        <p:spPr>
          <a:xfrm rot="5400000">
            <a:off x="7098177"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8" name="Oval 17">
            <a:extLst>
              <a:ext uri="{FF2B5EF4-FFF2-40B4-BE49-F238E27FC236}">
                <a16:creationId xmlns="" xmlns:a16="http://schemas.microsoft.com/office/drawing/2014/main" id="{9294E782-12E7-8048-829C-BBB1E0AD9C9B}"/>
              </a:ext>
            </a:extLst>
          </p:cNvPr>
          <p:cNvSpPr/>
          <p:nvPr/>
        </p:nvSpPr>
        <p:spPr>
          <a:xfrm rot="5400000">
            <a:off x="7394350"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 xmlns:a16="http://schemas.microsoft.com/office/drawing/2014/main" id="{6D829973-36A5-1246-AA0E-158AC5E0D624}"/>
              </a:ext>
            </a:extLst>
          </p:cNvPr>
          <p:cNvSpPr/>
          <p:nvPr/>
        </p:nvSpPr>
        <p:spPr>
          <a:xfrm rot="5400000">
            <a:off x="7394349"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Process 19">
            <a:extLst>
              <a:ext uri="{FF2B5EF4-FFF2-40B4-BE49-F238E27FC236}">
                <a16:creationId xmlns="" xmlns:a16="http://schemas.microsoft.com/office/drawing/2014/main" id="{62624BA9-788C-4944-BE27-0A911AAC17AD}"/>
              </a:ext>
            </a:extLst>
          </p:cNvPr>
          <p:cNvSpPr/>
          <p:nvPr/>
        </p:nvSpPr>
        <p:spPr>
          <a:xfrm rot="5400000">
            <a:off x="8266981" y="1461263"/>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1" name="Oval 20">
            <a:extLst>
              <a:ext uri="{FF2B5EF4-FFF2-40B4-BE49-F238E27FC236}">
                <a16:creationId xmlns="" xmlns:a16="http://schemas.microsoft.com/office/drawing/2014/main" id="{EF7CCABE-E478-8742-B10D-7A84ED76190A}"/>
              </a:ext>
            </a:extLst>
          </p:cNvPr>
          <p:cNvSpPr/>
          <p:nvPr/>
        </p:nvSpPr>
        <p:spPr>
          <a:xfrm rot="5400000">
            <a:off x="8563154" y="130919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 xmlns:a16="http://schemas.microsoft.com/office/drawing/2014/main" id="{B84E4099-E2EA-824F-9D54-96FFE5EA2606}"/>
              </a:ext>
            </a:extLst>
          </p:cNvPr>
          <p:cNvSpPr/>
          <p:nvPr/>
        </p:nvSpPr>
        <p:spPr>
          <a:xfrm rot="5400000">
            <a:off x="8563153" y="1703881"/>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rocess 22">
            <a:extLst>
              <a:ext uri="{FF2B5EF4-FFF2-40B4-BE49-F238E27FC236}">
                <a16:creationId xmlns="" xmlns:a16="http://schemas.microsoft.com/office/drawing/2014/main" id="{95F9D9B8-75EB-4E42-AABA-1742C7DF1E67}"/>
              </a:ext>
            </a:extLst>
          </p:cNvPr>
          <p:cNvSpPr/>
          <p:nvPr/>
        </p:nvSpPr>
        <p:spPr>
          <a:xfrm rot="5400000">
            <a:off x="9432360" y="1461269"/>
            <a:ext cx="862640" cy="392720"/>
          </a:xfrm>
          <a:prstGeom prst="flowChartProcess">
            <a:avLst/>
          </a:prstGeom>
          <a:solidFill>
            <a:srgbClr val="F3CEC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24" name="Oval 23">
            <a:extLst>
              <a:ext uri="{FF2B5EF4-FFF2-40B4-BE49-F238E27FC236}">
                <a16:creationId xmlns="" xmlns:a16="http://schemas.microsoft.com/office/drawing/2014/main" id="{8AEE19A7-ACE2-A941-B1E8-C5BEA2E52786}"/>
              </a:ext>
            </a:extLst>
          </p:cNvPr>
          <p:cNvSpPr/>
          <p:nvPr/>
        </p:nvSpPr>
        <p:spPr>
          <a:xfrm rot="5400000">
            <a:off x="9728533" y="1309198"/>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 xmlns:a16="http://schemas.microsoft.com/office/drawing/2014/main" id="{04806470-5510-9D41-959A-3F833944101A}"/>
              </a:ext>
            </a:extLst>
          </p:cNvPr>
          <p:cNvSpPr/>
          <p:nvPr/>
        </p:nvSpPr>
        <p:spPr>
          <a:xfrm rot="5400000">
            <a:off x="9728531" y="1703887"/>
            <a:ext cx="270295" cy="28179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Arrow Connector 25">
            <a:extLst>
              <a:ext uri="{FF2B5EF4-FFF2-40B4-BE49-F238E27FC236}">
                <a16:creationId xmlns="" xmlns:a16="http://schemas.microsoft.com/office/drawing/2014/main" id="{C4F586AB-9BF7-6C4A-9E6A-57FCEF0AA78A}"/>
              </a:ext>
            </a:extLst>
          </p:cNvPr>
          <p:cNvCxnSpPr>
            <a:cxnSpLocks/>
          </p:cNvCxnSpPr>
          <p:nvPr/>
        </p:nvCxnSpPr>
        <p:spPr>
          <a:xfrm>
            <a:off x="6553641" y="1707408"/>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117D8D7-CC35-7F41-B9B0-20FBFF06E602}"/>
              </a:ext>
            </a:extLst>
          </p:cNvPr>
          <p:cNvCxnSpPr>
            <a:cxnSpLocks/>
          </p:cNvCxnSpPr>
          <p:nvPr/>
        </p:nvCxnSpPr>
        <p:spPr>
          <a:xfrm>
            <a:off x="7725857"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8A6B3E1A-95B3-A643-A6FF-A5EB42E4693A}"/>
              </a:ext>
            </a:extLst>
          </p:cNvPr>
          <p:cNvCxnSpPr>
            <a:cxnSpLocks/>
          </p:cNvCxnSpPr>
          <p:nvPr/>
        </p:nvCxnSpPr>
        <p:spPr>
          <a:xfrm>
            <a:off x="8894661" y="1709631"/>
            <a:ext cx="7726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Process 28">
            <a:extLst>
              <a:ext uri="{FF2B5EF4-FFF2-40B4-BE49-F238E27FC236}">
                <a16:creationId xmlns="" xmlns:a16="http://schemas.microsoft.com/office/drawing/2014/main" id="{63B147F9-1466-3041-B195-E7BD4BDFC973}"/>
              </a:ext>
            </a:extLst>
          </p:cNvPr>
          <p:cNvSpPr/>
          <p:nvPr/>
        </p:nvSpPr>
        <p:spPr>
          <a:xfrm rot="5400000">
            <a:off x="7323174"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0" name="Oval 29">
            <a:extLst>
              <a:ext uri="{FF2B5EF4-FFF2-40B4-BE49-F238E27FC236}">
                <a16:creationId xmlns="" xmlns:a16="http://schemas.microsoft.com/office/drawing/2014/main" id="{CA92E9E1-C039-B54D-A826-6B6F43B10D88}"/>
              </a:ext>
            </a:extLst>
          </p:cNvPr>
          <p:cNvSpPr/>
          <p:nvPr/>
        </p:nvSpPr>
        <p:spPr>
          <a:xfrm rot="5400000">
            <a:off x="7557324"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 xmlns:a16="http://schemas.microsoft.com/office/drawing/2014/main" id="{B724498B-693C-4049-9AC1-7A8F4A63B61E}"/>
              </a:ext>
            </a:extLst>
          </p:cNvPr>
          <p:cNvSpPr/>
          <p:nvPr/>
        </p:nvSpPr>
        <p:spPr>
          <a:xfrm rot="5400000">
            <a:off x="7557324"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Process 31">
            <a:extLst>
              <a:ext uri="{FF2B5EF4-FFF2-40B4-BE49-F238E27FC236}">
                <a16:creationId xmlns="" xmlns:a16="http://schemas.microsoft.com/office/drawing/2014/main" id="{8EC7D5B0-4730-894C-9193-71D43344957E}"/>
              </a:ext>
            </a:extLst>
          </p:cNvPr>
          <p:cNvSpPr/>
          <p:nvPr/>
        </p:nvSpPr>
        <p:spPr>
          <a:xfrm rot="5400000">
            <a:off x="8152687"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3" name="Oval 32">
            <a:extLst>
              <a:ext uri="{FF2B5EF4-FFF2-40B4-BE49-F238E27FC236}">
                <a16:creationId xmlns="" xmlns:a16="http://schemas.microsoft.com/office/drawing/2014/main" id="{C48C4337-60F7-E746-B1BC-AF8D24C52839}"/>
              </a:ext>
            </a:extLst>
          </p:cNvPr>
          <p:cNvSpPr/>
          <p:nvPr/>
        </p:nvSpPr>
        <p:spPr>
          <a:xfrm rot="5400000">
            <a:off x="8386837"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Oval 33">
            <a:extLst>
              <a:ext uri="{FF2B5EF4-FFF2-40B4-BE49-F238E27FC236}">
                <a16:creationId xmlns="" xmlns:a16="http://schemas.microsoft.com/office/drawing/2014/main" id="{0214D4A2-FC92-4045-9EDD-59E77E21BD3B}"/>
              </a:ext>
            </a:extLst>
          </p:cNvPr>
          <p:cNvSpPr/>
          <p:nvPr/>
        </p:nvSpPr>
        <p:spPr>
          <a:xfrm rot="5400000">
            <a:off x="8386837"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Process 34">
            <a:extLst>
              <a:ext uri="{FF2B5EF4-FFF2-40B4-BE49-F238E27FC236}">
                <a16:creationId xmlns="" xmlns:a16="http://schemas.microsoft.com/office/drawing/2014/main" id="{CA8CF672-27EB-AB46-9309-CF7239F80B12}"/>
              </a:ext>
            </a:extLst>
          </p:cNvPr>
          <p:cNvSpPr/>
          <p:nvPr/>
        </p:nvSpPr>
        <p:spPr>
          <a:xfrm rot="5400000">
            <a:off x="8984228"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6" name="Oval 35">
            <a:extLst>
              <a:ext uri="{FF2B5EF4-FFF2-40B4-BE49-F238E27FC236}">
                <a16:creationId xmlns="" xmlns:a16="http://schemas.microsoft.com/office/drawing/2014/main" id="{590DF901-84E2-EC41-BB6C-71A09609A14E}"/>
              </a:ext>
            </a:extLst>
          </p:cNvPr>
          <p:cNvSpPr/>
          <p:nvPr/>
        </p:nvSpPr>
        <p:spPr>
          <a:xfrm rot="5400000">
            <a:off x="9218379"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 xmlns:a16="http://schemas.microsoft.com/office/drawing/2014/main" id="{30A4947B-D12D-FB44-A7DC-C7FC1B09670A}"/>
              </a:ext>
            </a:extLst>
          </p:cNvPr>
          <p:cNvSpPr/>
          <p:nvPr/>
        </p:nvSpPr>
        <p:spPr>
          <a:xfrm rot="5400000">
            <a:off x="9218379"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rocess 37">
            <a:extLst>
              <a:ext uri="{FF2B5EF4-FFF2-40B4-BE49-F238E27FC236}">
                <a16:creationId xmlns="" xmlns:a16="http://schemas.microsoft.com/office/drawing/2014/main" id="{34BE2F92-F894-C645-BF37-330CA197B676}"/>
              </a:ext>
            </a:extLst>
          </p:cNvPr>
          <p:cNvSpPr/>
          <p:nvPr/>
        </p:nvSpPr>
        <p:spPr>
          <a:xfrm rot="5400000">
            <a:off x="9813742" y="3369389"/>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39" name="Oval 38">
            <a:extLst>
              <a:ext uri="{FF2B5EF4-FFF2-40B4-BE49-F238E27FC236}">
                <a16:creationId xmlns="" xmlns:a16="http://schemas.microsoft.com/office/drawing/2014/main" id="{2F9C29F2-8650-B741-BF8E-DB7FF774FD18}"/>
              </a:ext>
            </a:extLst>
          </p:cNvPr>
          <p:cNvSpPr/>
          <p:nvPr/>
        </p:nvSpPr>
        <p:spPr>
          <a:xfrm rot="5400000">
            <a:off x="10047892" y="3268472"/>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Oval 39">
            <a:extLst>
              <a:ext uri="{FF2B5EF4-FFF2-40B4-BE49-F238E27FC236}">
                <a16:creationId xmlns="" xmlns:a16="http://schemas.microsoft.com/office/drawing/2014/main" id="{209EEF88-D36F-D54D-89CF-EDCC9EF06991}"/>
              </a:ext>
            </a:extLst>
          </p:cNvPr>
          <p:cNvSpPr/>
          <p:nvPr/>
        </p:nvSpPr>
        <p:spPr>
          <a:xfrm rot="5400000">
            <a:off x="10047892" y="3550283"/>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1" name="Straight Arrow Connector 40">
            <a:extLst>
              <a:ext uri="{FF2B5EF4-FFF2-40B4-BE49-F238E27FC236}">
                <a16:creationId xmlns="" xmlns:a16="http://schemas.microsoft.com/office/drawing/2014/main" id="{D4D9AEC7-9CD1-6448-B6C6-86B1B9D4B217}"/>
              </a:ext>
            </a:extLst>
          </p:cNvPr>
          <p:cNvCxnSpPr>
            <a:cxnSpLocks/>
          </p:cNvCxnSpPr>
          <p:nvPr/>
        </p:nvCxnSpPr>
        <p:spPr>
          <a:xfrm>
            <a:off x="8669801" y="3514737"/>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8D1B70C3-7E07-FF48-944F-4BE95731D7B7}"/>
              </a:ext>
            </a:extLst>
          </p:cNvPr>
          <p:cNvSpPr txBox="1"/>
          <p:nvPr/>
        </p:nvSpPr>
        <p:spPr>
          <a:xfrm>
            <a:off x="7607219" y="3115999"/>
            <a:ext cx="869403" cy="584775"/>
          </a:xfrm>
          <a:prstGeom prst="rect">
            <a:avLst/>
          </a:prstGeom>
          <a:noFill/>
        </p:spPr>
        <p:txBody>
          <a:bodyPr wrap="square" rtlCol="0">
            <a:spAutoFit/>
          </a:bodyPr>
          <a:lstStyle/>
          <a:p>
            <a:pPr algn="ctr"/>
            <a:r>
              <a:rPr lang="en-US" sz="3200" dirty="0"/>
              <a:t>…</a:t>
            </a:r>
          </a:p>
        </p:txBody>
      </p:sp>
      <p:sp>
        <p:nvSpPr>
          <p:cNvPr id="43" name="Process 42">
            <a:extLst>
              <a:ext uri="{FF2B5EF4-FFF2-40B4-BE49-F238E27FC236}">
                <a16:creationId xmlns="" xmlns:a16="http://schemas.microsoft.com/office/drawing/2014/main" id="{FE1E82CB-CBEA-6149-863D-1179FCEA1FBB}"/>
              </a:ext>
            </a:extLst>
          </p:cNvPr>
          <p:cNvSpPr/>
          <p:nvPr/>
        </p:nvSpPr>
        <p:spPr>
          <a:xfrm rot="5400000">
            <a:off x="10614572" y="3365541"/>
            <a:ext cx="687757" cy="306088"/>
          </a:xfrm>
          <a:prstGeom prst="flowChart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44" name="Oval 43">
            <a:extLst>
              <a:ext uri="{FF2B5EF4-FFF2-40B4-BE49-F238E27FC236}">
                <a16:creationId xmlns="" xmlns:a16="http://schemas.microsoft.com/office/drawing/2014/main" id="{F0FE50CF-8109-024C-95BB-10191C5F73D0}"/>
              </a:ext>
            </a:extLst>
          </p:cNvPr>
          <p:cNvSpPr/>
          <p:nvPr/>
        </p:nvSpPr>
        <p:spPr>
          <a:xfrm rot="5400000">
            <a:off x="10848723" y="3264624"/>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 xmlns:a16="http://schemas.microsoft.com/office/drawing/2014/main" id="{DCCA642E-8CAC-6544-8AFC-B83FAB23409B}"/>
              </a:ext>
            </a:extLst>
          </p:cNvPr>
          <p:cNvSpPr/>
          <p:nvPr/>
        </p:nvSpPr>
        <p:spPr>
          <a:xfrm rot="5400000">
            <a:off x="10848723" y="3546435"/>
            <a:ext cx="219456" cy="21945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6" name="Straight Arrow Connector 45">
            <a:extLst>
              <a:ext uri="{FF2B5EF4-FFF2-40B4-BE49-F238E27FC236}">
                <a16:creationId xmlns="" xmlns:a16="http://schemas.microsoft.com/office/drawing/2014/main" id="{EC179B3E-0562-5445-B2C5-F6488BDCC7C7}"/>
              </a:ext>
            </a:extLst>
          </p:cNvPr>
          <p:cNvCxnSpPr>
            <a:cxnSpLocks/>
          </p:cNvCxnSpPr>
          <p:nvPr/>
        </p:nvCxnSpPr>
        <p:spPr>
          <a:xfrm>
            <a:off x="9500877" y="3510889"/>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45CEE1D4-9941-3B4B-8C56-5D1486493199}"/>
              </a:ext>
            </a:extLst>
          </p:cNvPr>
          <p:cNvCxnSpPr>
            <a:cxnSpLocks/>
          </p:cNvCxnSpPr>
          <p:nvPr/>
        </p:nvCxnSpPr>
        <p:spPr>
          <a:xfrm>
            <a:off x="10300104" y="3518585"/>
            <a:ext cx="523425" cy="3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9694272D-96F6-CA4C-9DF7-101ECE92C7E9}"/>
              </a:ext>
            </a:extLst>
          </p:cNvPr>
          <p:cNvCxnSpPr>
            <a:cxnSpLocks/>
          </p:cNvCxnSpPr>
          <p:nvPr/>
        </p:nvCxnSpPr>
        <p:spPr>
          <a:xfrm>
            <a:off x="8496565" y="3856093"/>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C3966CB0-9D4E-ED41-937A-73219718F6DC}"/>
              </a:ext>
            </a:extLst>
          </p:cNvPr>
          <p:cNvCxnSpPr>
            <a:cxnSpLocks/>
          </p:cNvCxnSpPr>
          <p:nvPr/>
        </p:nvCxnSpPr>
        <p:spPr>
          <a:xfrm>
            <a:off x="9328107" y="3866312"/>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45E058F0-6D02-BA4F-BFDB-71620754967E}"/>
              </a:ext>
            </a:extLst>
          </p:cNvPr>
          <p:cNvCxnSpPr>
            <a:cxnSpLocks/>
          </p:cNvCxnSpPr>
          <p:nvPr/>
        </p:nvCxnSpPr>
        <p:spPr>
          <a:xfrm>
            <a:off x="10157116" y="3868316"/>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C5E30FA4-7727-9D42-A299-92A2CAC84DEA}"/>
              </a:ext>
            </a:extLst>
          </p:cNvPr>
          <p:cNvCxnSpPr>
            <a:cxnSpLocks/>
          </p:cNvCxnSpPr>
          <p:nvPr/>
        </p:nvCxnSpPr>
        <p:spPr>
          <a:xfrm>
            <a:off x="10971315" y="3856093"/>
            <a:ext cx="0" cy="3900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C4FA577C-C0F7-A446-97AF-77979ADC443A}"/>
              </a:ext>
            </a:extLst>
          </p:cNvPr>
          <p:cNvSpPr txBox="1"/>
          <p:nvPr/>
        </p:nvSpPr>
        <p:spPr>
          <a:xfrm>
            <a:off x="7643019" y="4252066"/>
            <a:ext cx="4306243" cy="830997"/>
          </a:xfrm>
          <a:prstGeom prst="rect">
            <a:avLst/>
          </a:prstGeom>
          <a:noFill/>
          <a:ln>
            <a:solidFill>
              <a:schemeClr val="tx1"/>
            </a:solidFill>
          </a:ln>
        </p:spPr>
        <p:txBody>
          <a:bodyPr wrap="square" rtlCol="0">
            <a:spAutoFit/>
          </a:bodyPr>
          <a:lstStyle/>
          <a:p>
            <a:pPr algn="ctr"/>
            <a:r>
              <a:rPr lang="en-US" sz="2400" dirty="0">
                <a:latin typeface="Candara" panose="020E0502030303020204" pitchFamily="34" charset="0"/>
              </a:rPr>
              <a:t>US threatened to cut off financial aid to Uganda.</a:t>
            </a:r>
          </a:p>
        </p:txBody>
      </p:sp>
      <p:cxnSp>
        <p:nvCxnSpPr>
          <p:cNvPr id="53" name="Elbow Connector 52">
            <a:extLst>
              <a:ext uri="{FF2B5EF4-FFF2-40B4-BE49-F238E27FC236}">
                <a16:creationId xmlns="" xmlns:a16="http://schemas.microsoft.com/office/drawing/2014/main" id="{7A7AA70E-A2A8-B141-9E12-2C518DC6F34C}"/>
              </a:ext>
            </a:extLst>
          </p:cNvPr>
          <p:cNvCxnSpPr>
            <a:cxnSpLocks/>
            <a:endCxn id="32" idx="1"/>
          </p:cNvCxnSpPr>
          <p:nvPr/>
        </p:nvCxnSpPr>
        <p:spPr>
          <a:xfrm rot="16200000" flipH="1">
            <a:off x="7466816" y="2148806"/>
            <a:ext cx="1090723" cy="96877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 xmlns:a16="http://schemas.microsoft.com/office/drawing/2014/main" id="{2F009546-531B-2845-A19A-81CE7C910049}"/>
              </a:ext>
            </a:extLst>
          </p:cNvPr>
          <p:cNvCxnSpPr>
            <a:cxnSpLocks/>
            <a:endCxn id="35" idx="1"/>
          </p:cNvCxnSpPr>
          <p:nvPr/>
        </p:nvCxnSpPr>
        <p:spPr>
          <a:xfrm>
            <a:off x="8476243" y="2625558"/>
            <a:ext cx="851864"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 xmlns:a16="http://schemas.microsoft.com/office/drawing/2014/main" id="{137BA2E4-4C52-C24A-8039-FEF3AC31C315}"/>
              </a:ext>
            </a:extLst>
          </p:cNvPr>
          <p:cNvCxnSpPr>
            <a:cxnSpLocks/>
            <a:endCxn id="38" idx="1"/>
          </p:cNvCxnSpPr>
          <p:nvPr/>
        </p:nvCxnSpPr>
        <p:spPr>
          <a:xfrm>
            <a:off x="8476244" y="2625558"/>
            <a:ext cx="1681377" cy="55299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 xmlns:a16="http://schemas.microsoft.com/office/drawing/2014/main" id="{D866C7E6-B803-3745-99A8-10A5451D7ADB}"/>
              </a:ext>
            </a:extLst>
          </p:cNvPr>
          <p:cNvCxnSpPr>
            <a:cxnSpLocks/>
            <a:endCxn id="43" idx="1"/>
          </p:cNvCxnSpPr>
          <p:nvPr/>
        </p:nvCxnSpPr>
        <p:spPr>
          <a:xfrm>
            <a:off x="8476243" y="2625558"/>
            <a:ext cx="2482208" cy="5491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8674B4A5-0DED-514A-8F68-319A295C3170}"/>
              </a:ext>
            </a:extLst>
          </p:cNvPr>
          <p:cNvSpPr txBox="1"/>
          <p:nvPr/>
        </p:nvSpPr>
        <p:spPr>
          <a:xfrm>
            <a:off x="8261078" y="6057290"/>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control</a:t>
            </a:r>
          </a:p>
        </p:txBody>
      </p:sp>
      <p:sp>
        <p:nvSpPr>
          <p:cNvPr id="56" name="Rectangle 55">
            <a:extLst>
              <a:ext uri="{FF2B5EF4-FFF2-40B4-BE49-F238E27FC236}">
                <a16:creationId xmlns="" xmlns:a16="http://schemas.microsoft.com/office/drawing/2014/main" id="{A162297A-FF35-4840-969E-98D400B8E7AE}"/>
              </a:ext>
            </a:extLst>
          </p:cNvPr>
          <p:cNvSpPr/>
          <p:nvPr/>
        </p:nvSpPr>
        <p:spPr>
          <a:xfrm>
            <a:off x="9927818" y="5495875"/>
            <a:ext cx="877589" cy="5145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 xmlns:a16="http://schemas.microsoft.com/office/drawing/2014/main" id="{799D16BF-3065-FD4D-AF81-930E92474B43}"/>
              </a:ext>
            </a:extLst>
          </p:cNvPr>
          <p:cNvSpPr txBox="1"/>
          <p:nvPr/>
        </p:nvSpPr>
        <p:spPr>
          <a:xfrm>
            <a:off x="1438438" y="4959869"/>
            <a:ext cx="2912537" cy="461665"/>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Output layer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A2219930-08CF-084F-AF05-7308D8627ABE}"/>
                  </a:ext>
                </a:extLst>
              </p:cNvPr>
              <p:cNvSpPr txBox="1"/>
              <p:nvPr/>
            </p:nvSpPr>
            <p:spPr>
              <a:xfrm>
                <a:off x="1571700" y="5380620"/>
                <a:ext cx="9935862" cy="630044"/>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US" sz="3733" i="1">
                          <a:latin typeface="Cambria Math" panose="02040503050406030204" pitchFamily="18" charset="0"/>
                        </a:rPr>
                        <m:t>𝑃</m:t>
                      </m:r>
                      <m:d>
                        <m:dPr>
                          <m:ctrlPr>
                            <a:rPr lang="en-US" sz="3733" i="1">
                              <a:latin typeface="Cambria Math" panose="02040503050406030204" pitchFamily="18" charset="0"/>
                            </a:rPr>
                          </m:ctrlPr>
                        </m:dPr>
                        <m:e>
                          <m:sSub>
                            <m:sSubPr>
                              <m:ctrlPr>
                                <a:rPr lang="en-US" sz="3733" i="1">
                                  <a:latin typeface="Cambria Math" panose="02040503050406030204" pitchFamily="18" charset="0"/>
                                </a:rPr>
                              </m:ctrlPr>
                            </m:sSubPr>
                            <m:e>
                              <m:r>
                                <a:rPr lang="en-US" sz="3733" i="1">
                                  <a:latin typeface="Cambria Math" panose="02040503050406030204" pitchFamily="18" charset="0"/>
                                </a:rPr>
                                <m:t>𝑦</m:t>
                              </m:r>
                            </m:e>
                            <m:sub>
                              <m:r>
                                <a:rPr lang="en-US" sz="3733" i="1">
                                  <a:latin typeface="Cambria Math" panose="02040503050406030204" pitchFamily="18" charset="0"/>
                                </a:rPr>
                                <m:t>𝑡</m:t>
                              </m:r>
                            </m:sub>
                          </m:sSub>
                        </m:e>
                        <m:e>
                          <m:sSub>
                            <m:sSubPr>
                              <m:ctrlPr>
                                <a:rPr lang="en-US" sz="3733" i="1">
                                  <a:latin typeface="Cambria Math" panose="02040503050406030204" pitchFamily="18" charset="0"/>
                                </a:rPr>
                              </m:ctrlPr>
                            </m:sSubPr>
                            <m:e>
                              <m:r>
                                <a:rPr lang="en-US" sz="3733" i="1">
                                  <a:latin typeface="Cambria Math" panose="02040503050406030204" pitchFamily="18" charset="0"/>
                                </a:rPr>
                                <m:t>𝑦</m:t>
                              </m:r>
                            </m:e>
                            <m:sub>
                              <m:r>
                                <a:rPr lang="en-US" sz="3733" i="1">
                                  <a:latin typeface="Cambria Math" panose="02040503050406030204" pitchFamily="18" charset="0"/>
                                </a:rPr>
                                <m:t>1:</m:t>
                              </m:r>
                              <m:r>
                                <a:rPr lang="en-US" sz="3733" i="1">
                                  <a:latin typeface="Cambria Math" panose="02040503050406030204" pitchFamily="18" charset="0"/>
                                </a:rPr>
                                <m:t>𝑡</m:t>
                              </m:r>
                              <m:r>
                                <a:rPr lang="en-US" sz="3733" i="1">
                                  <a:latin typeface="Cambria Math" panose="02040503050406030204" pitchFamily="18" charset="0"/>
                                </a:rPr>
                                <m:t>−1</m:t>
                              </m:r>
                            </m:sub>
                          </m:sSub>
                        </m:e>
                      </m:d>
                      <m:r>
                        <a:rPr lang="en-US" sz="3733" i="1">
                          <a:latin typeface="Cambria Math" panose="02040503050406030204" pitchFamily="18" charset="0"/>
                        </a:rPr>
                        <m:t>=</m:t>
                      </m:r>
                      <m:r>
                        <a:rPr lang="en-US" sz="3733" i="1">
                          <a:latin typeface="Cambria Math" panose="02040503050406030204" pitchFamily="18" charset="0"/>
                        </a:rPr>
                        <m:t>𝑠𝑜𝑓𝑡𝑚𝑎𝑥</m:t>
                      </m:r>
                      <m:r>
                        <a:rPr lang="en-US" sz="3733" i="1">
                          <a:latin typeface="Cambria Math" panose="02040503050406030204" pitchFamily="18" charset="0"/>
                        </a:rPr>
                        <m:t>(</m:t>
                      </m:r>
                      <m:r>
                        <m:rPr>
                          <m:sty m:val="p"/>
                        </m:rPr>
                        <a:rPr lang="en-US" sz="3733">
                          <a:latin typeface="Cambria Math" panose="02040503050406030204" pitchFamily="18" charset="0"/>
                        </a:rPr>
                        <m:t>tanh</m:t>
                      </m:r>
                      <m:r>
                        <a:rPr lang="en-US" sz="3733" i="1">
                          <a:latin typeface="Cambria Math" panose="02040503050406030204" pitchFamily="18" charset="0"/>
                        </a:rPr>
                        <m:t>⁡(</m:t>
                      </m:r>
                      <m:sSup>
                        <m:sSupPr>
                          <m:ctrlPr>
                            <a:rPr lang="en-US" sz="3733" i="1">
                              <a:latin typeface="Cambria Math" panose="02040503050406030204" pitchFamily="18" charset="0"/>
                            </a:rPr>
                          </m:ctrlPr>
                        </m:sSupPr>
                        <m:e>
                          <m:r>
                            <a:rPr lang="en-US" sz="3733" b="1">
                              <a:latin typeface="Cambria Math" panose="02040503050406030204" pitchFamily="18" charset="0"/>
                            </a:rPr>
                            <m:t>𝐖</m:t>
                          </m:r>
                        </m:e>
                        <m:sup>
                          <m:r>
                            <a:rPr lang="en-US" sz="3733" i="1">
                              <a:latin typeface="Cambria Math" panose="02040503050406030204" pitchFamily="18" charset="0"/>
                            </a:rPr>
                            <m:t>𝑜</m:t>
                          </m:r>
                        </m:sup>
                      </m:sSup>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𝒛</m:t>
                          </m:r>
                        </m:e>
                        <m:sub>
                          <m:r>
                            <a:rPr lang="en-US" sz="3733" i="1">
                              <a:latin typeface="Cambria Math" panose="02040503050406030204" pitchFamily="18" charset="0"/>
                            </a:rPr>
                            <m:t>𝑡</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𝒄</m:t>
                          </m:r>
                        </m:e>
                        <m:sub>
                          <m:r>
                            <a:rPr lang="en-US" sz="3733" i="1">
                              <a:latin typeface="Cambria Math" panose="02040503050406030204" pitchFamily="18" charset="0"/>
                            </a:rPr>
                            <m:t>𝑡</m:t>
                          </m:r>
                        </m:sub>
                      </m:sSub>
                      <m:r>
                        <a:rPr lang="en-US" sz="3733" i="1">
                          <a:latin typeface="Cambria Math" panose="02040503050406030204" pitchFamily="18" charset="0"/>
                        </a:rPr>
                        <m:t>;</m:t>
                      </m:r>
                      <m:sSub>
                        <m:sSubPr>
                          <m:ctrlPr>
                            <a:rPr lang="en-US" sz="3733" i="1">
                              <a:latin typeface="Cambria Math" panose="02040503050406030204" pitchFamily="18" charset="0"/>
                            </a:rPr>
                          </m:ctrlPr>
                        </m:sSubPr>
                        <m:e>
                          <m:r>
                            <a:rPr lang="en-US" sz="3733" b="1" i="1">
                              <a:latin typeface="Cambria Math" panose="02040503050406030204" pitchFamily="18" charset="0"/>
                            </a:rPr>
                            <m:t>𝒕</m:t>
                          </m:r>
                        </m:e>
                        <m:sub>
                          <m:r>
                            <a:rPr lang="en-US" sz="3733" i="1">
                              <a:latin typeface="Cambria Math" panose="02040503050406030204" pitchFamily="18" charset="0"/>
                            </a:rPr>
                            <m:t>𝐽</m:t>
                          </m:r>
                          <m:r>
                            <a:rPr lang="en-US" sz="3733" i="1">
                              <a:latin typeface="Cambria Math" panose="02040503050406030204" pitchFamily="18" charset="0"/>
                            </a:rPr>
                            <m:t>(</m:t>
                          </m:r>
                          <m:r>
                            <a:rPr lang="en-US" sz="3733" i="1">
                              <a:latin typeface="Cambria Math" panose="02040503050406030204" pitchFamily="18" charset="0"/>
                            </a:rPr>
                            <m:t>𝑡</m:t>
                          </m:r>
                          <m:r>
                            <a:rPr lang="en-US" sz="3733" i="1">
                              <a:latin typeface="Cambria Math" panose="02040503050406030204" pitchFamily="18" charset="0"/>
                            </a:rPr>
                            <m:t>)</m:t>
                          </m:r>
                        </m:sub>
                      </m:sSub>
                      <m:r>
                        <a:rPr lang="en-US" sz="3733" i="1">
                          <a:latin typeface="Cambria Math" panose="02040503050406030204" pitchFamily="18" charset="0"/>
                        </a:rPr>
                        <m:t>]))</m:t>
                      </m:r>
                    </m:oMath>
                  </m:oMathPara>
                </a14:m>
                <a:endParaRPr lang="en-US" sz="3733" dirty="0"/>
              </a:p>
            </p:txBody>
          </p:sp>
        </mc:Choice>
        <mc:Fallback xmlns="">
          <p:sp>
            <p:nvSpPr>
              <p:cNvPr id="5" name="TextBox 4">
                <a:extLst>
                  <a:ext uri="{FF2B5EF4-FFF2-40B4-BE49-F238E27FC236}">
                    <a16:creationId xmlns:a16="http://schemas.microsoft.com/office/drawing/2014/main" id="{A2219930-08CF-084F-AF05-7308D8627ABE}"/>
                  </a:ext>
                </a:extLst>
              </p:cNvPr>
              <p:cNvSpPr txBox="1">
                <a:spLocks noRot="1" noChangeAspect="1" noMove="1" noResize="1" noEditPoints="1" noAdjustHandles="1" noChangeArrowheads="1" noChangeShapeType="1" noTextEdit="1"/>
              </p:cNvSpPr>
              <p:nvPr/>
            </p:nvSpPr>
            <p:spPr>
              <a:xfrm>
                <a:off x="1571700" y="5380620"/>
                <a:ext cx="9935862" cy="630044"/>
              </a:xfrm>
              <a:prstGeom prst="rect">
                <a:avLst/>
              </a:prstGeom>
              <a:blipFill>
                <a:blip r:embed="rId2"/>
                <a:stretch>
                  <a:fillRect l="-511" t="-6000" r="-1149" b="-24000"/>
                </a:stretch>
              </a:blipFill>
            </p:spPr>
            <p:txBody>
              <a:bodyPr/>
              <a:lstStyle/>
              <a:p>
                <a:r>
                  <a:rPr lang="en-US">
                    <a:noFill/>
                  </a:rPr>
                  <a:t> </a:t>
                </a:r>
              </a:p>
            </p:txBody>
          </p:sp>
        </mc:Fallback>
      </mc:AlternateContent>
    </p:spTree>
    <p:extLst>
      <p:ext uri="{BB962C8B-B14F-4D97-AF65-F5344CB8AC3E}">
        <p14:creationId xmlns:p14="http://schemas.microsoft.com/office/powerpoint/2010/main" val="750290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90F6B9A-0E73-BC43-AABD-5BEFE2C663CE}"/>
              </a:ext>
            </a:extLst>
          </p:cNvPr>
          <p:cNvPicPr>
            <a:picLocks noChangeAspect="1"/>
          </p:cNvPicPr>
          <p:nvPr/>
        </p:nvPicPr>
        <p:blipFill>
          <a:blip r:embed="rId2"/>
          <a:stretch>
            <a:fillRect/>
          </a:stretch>
        </p:blipFill>
        <p:spPr>
          <a:xfrm>
            <a:off x="1559054" y="2643988"/>
            <a:ext cx="9366628" cy="133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 xmlns:a16="http://schemas.microsoft.com/office/drawing/2014/main" id="{3BF07ED4-1F4C-0640-B90C-349AC18E7B07}"/>
              </a:ext>
            </a:extLst>
          </p:cNvPr>
          <p:cNvSpPr>
            <a:spLocks noGrp="1"/>
          </p:cNvSpPr>
          <p:nvPr>
            <p:ph type="title"/>
          </p:nvPr>
        </p:nvSpPr>
        <p:spPr/>
        <p:txBody>
          <a:bodyPr>
            <a:normAutofit/>
          </a:bodyPr>
          <a:lstStyle/>
          <a:p>
            <a:r>
              <a:rPr lang="en-US" dirty="0"/>
              <a:t>Argument Generation</a:t>
            </a:r>
          </a:p>
        </p:txBody>
      </p:sp>
      <p:sp>
        <p:nvSpPr>
          <p:cNvPr id="3" name="Content Placeholder 2">
            <a:extLst>
              <a:ext uri="{FF2B5EF4-FFF2-40B4-BE49-F238E27FC236}">
                <a16:creationId xmlns="" xmlns:a16="http://schemas.microsoft.com/office/drawing/2014/main" id="{16824CA7-F695-C649-9B3F-019066F7C4D3}"/>
              </a:ext>
            </a:extLst>
          </p:cNvPr>
          <p:cNvSpPr>
            <a:spLocks noGrp="1"/>
          </p:cNvSpPr>
          <p:nvPr>
            <p:ph idx="1"/>
          </p:nvPr>
        </p:nvSpPr>
        <p:spPr/>
        <p:txBody>
          <a:bodyPr/>
          <a:lstStyle/>
          <a:p>
            <a:r>
              <a:rPr lang="en-US" dirty="0"/>
              <a:t>Training objective</a:t>
            </a: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F5E7A04C-D7A2-7A4F-B189-7149A4E887E8}"/>
                  </a:ext>
                </a:extLst>
              </p:cNvPr>
              <p:cNvSpPr txBox="1"/>
              <p:nvPr/>
            </p:nvSpPr>
            <p:spPr>
              <a:xfrm>
                <a:off x="1701800" y="2782054"/>
                <a:ext cx="9118600" cy="1192378"/>
              </a:xfrm>
              <a:prstGeom prst="rect">
                <a:avLst/>
              </a:prstGeom>
              <a:solidFill>
                <a:schemeClr val="bg1"/>
              </a:solidFill>
            </p:spPr>
            <p:txBody>
              <a:bodyPr wrap="square" lIns="0" tIns="0" rIns="0" bIns="0" rtlCol="0">
                <a:spAutoFit/>
              </a:bodyPr>
              <a:lstStyle/>
              <a:p>
                <a14:m>
                  <m:oMathPara xmlns=""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nary>
                        <m:naryPr>
                          <m:chr m:val="∑"/>
                          <m:subHide m:val="on"/>
                          <m:supHide m:val="on"/>
                          <m:ctrlPr>
                            <a:rPr lang="en-US" sz="3200" i="1">
                              <a:latin typeface="Cambria Math" panose="02040503050406030204" pitchFamily="18" charset="0"/>
                            </a:rPr>
                          </m:ctrlPr>
                        </m:naryPr>
                        <m:sub/>
                        <m:sup/>
                        <m:e>
                          <m:func>
                            <m:funcPr>
                              <m:ctrlPr>
                                <a:rPr lang="en-US" sz="3200" i="1">
                                  <a:latin typeface="Cambria Math" panose="02040503050406030204" pitchFamily="18" charset="0"/>
                                </a:rPr>
                              </m:ctrlPr>
                            </m:funcPr>
                            <m:fName>
                              <m:r>
                                <a:rPr lang="en-US" sz="3200">
                                  <a:latin typeface="Cambria Math" panose="02040503050406030204" pitchFamily="18" charset="0"/>
                                </a:rPr>
                                <m:t>−</m:t>
                              </m:r>
                              <m:r>
                                <m:rPr>
                                  <m:sty m:val="p"/>
                                </m:rPr>
                                <a:rPr lang="en-US" sz="3200">
                                  <a:latin typeface="Cambria Math" panose="02040503050406030204" pitchFamily="18" charset="0"/>
                                </a:rPr>
                                <m:t>log</m:t>
                              </m:r>
                            </m:fName>
                            <m:e>
                              <m:r>
                                <a:rPr lang="en-US" sz="3200" i="1">
                                  <a:latin typeface="Cambria Math" panose="02040503050406030204" pitchFamily="18" charset="0"/>
                                </a:rPr>
                                <m:t>𝑃</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m:t>
                                      </m:r>
                                    </m:sup>
                                  </m:sSup>
                                </m:e>
                                <m:e>
                                  <m:r>
                                    <a:rPr lang="en-US" sz="3200" i="1">
                                      <a:latin typeface="Cambria Math" panose="02040503050406030204" pitchFamily="18" charset="0"/>
                                    </a:rPr>
                                    <m:t>𝑋</m:t>
                                  </m:r>
                                  <m:r>
                                    <a:rPr lang="en-US" sz="3200" i="1">
                                      <a:latin typeface="Cambria Math" panose="02040503050406030204" pitchFamily="18" charset="0"/>
                                    </a:rPr>
                                    <m:t>;</m:t>
                                  </m:r>
                                  <m:r>
                                    <a:rPr lang="en-US" sz="3200" i="1">
                                      <a:latin typeface="Cambria Math" panose="02040503050406030204" pitchFamily="18" charset="0"/>
                                    </a:rPr>
                                    <m:t>𝜃</m:t>
                                  </m:r>
                                </m:e>
                              </m:d>
                            </m:e>
                          </m:func>
                          <m:r>
                            <a:rPr lang="en-US" sz="3200" i="1">
                              <a:latin typeface="Cambria Math" panose="02040503050406030204" pitchFamily="18" charset="0"/>
                            </a:rPr>
                            <m:t>+</m:t>
                          </m:r>
                          <m:r>
                            <a:rPr lang="en-US" sz="3200" i="1">
                              <a:latin typeface="Cambria Math" panose="02040503050406030204" pitchFamily="18" charset="0"/>
                            </a:rPr>
                            <m:t>𝛾</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𝑠𝑡𝑦𝑙𝑒</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r>
                            <a:rPr lang="en-US" sz="3200" i="1">
                              <a:latin typeface="Cambria Math" panose="02040503050406030204" pitchFamily="18" charset="0"/>
                            </a:rPr>
                            <m:t>𝜂</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𝑠𝑒𝑙</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e>
                      </m:nary>
                    </m:oMath>
                  </m:oMathPara>
                </a14:m>
                <a:endParaRPr lang="en-US" sz="2400" dirty="0"/>
              </a:p>
            </p:txBody>
          </p:sp>
        </mc:Choice>
        <mc:Fallback xmlns="">
          <p:sp>
            <p:nvSpPr>
              <p:cNvPr id="4" name="TextBox 3">
                <a:extLst>
                  <a:ext uri="{FF2B5EF4-FFF2-40B4-BE49-F238E27FC236}">
                    <a16:creationId xmlns:a16="http://schemas.microsoft.com/office/drawing/2014/main" id="{F5E7A04C-D7A2-7A4F-B189-7149A4E887E8}"/>
                  </a:ext>
                </a:extLst>
              </p:cNvPr>
              <p:cNvSpPr txBox="1">
                <a:spLocks noRot="1" noChangeAspect="1" noMove="1" noResize="1" noEditPoints="1" noAdjustHandles="1" noChangeArrowheads="1" noChangeShapeType="1" noTextEdit="1"/>
              </p:cNvSpPr>
              <p:nvPr/>
            </p:nvSpPr>
            <p:spPr>
              <a:xfrm>
                <a:off x="1701800" y="2782054"/>
                <a:ext cx="9118600" cy="1192378"/>
              </a:xfrm>
              <a:prstGeom prst="rect">
                <a:avLst/>
              </a:prstGeom>
              <a:blipFill>
                <a:blip r:embed="rId3"/>
                <a:stretch>
                  <a:fillRect l="-834" t="-147368" b="-203158"/>
                </a:stretch>
              </a:blipFill>
            </p:spPr>
            <p:txBody>
              <a:bodyPr/>
              <a:lstStyle/>
              <a:p>
                <a:r>
                  <a:rPr lang="en-US">
                    <a:noFill/>
                  </a:rPr>
                  <a:t> </a:t>
                </a:r>
              </a:p>
            </p:txBody>
          </p:sp>
        </mc:Fallback>
      </mc:AlternateContent>
    </p:spTree>
    <p:extLst>
      <p:ext uri="{BB962C8B-B14F-4D97-AF65-F5344CB8AC3E}">
        <p14:creationId xmlns:p14="http://schemas.microsoft.com/office/powerpoint/2010/main" val="468668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90F6B9A-0E73-BC43-AABD-5BEFE2C663CE}"/>
              </a:ext>
            </a:extLst>
          </p:cNvPr>
          <p:cNvPicPr>
            <a:picLocks noChangeAspect="1"/>
          </p:cNvPicPr>
          <p:nvPr/>
        </p:nvPicPr>
        <p:blipFill>
          <a:blip r:embed="rId2"/>
          <a:stretch>
            <a:fillRect/>
          </a:stretch>
        </p:blipFill>
        <p:spPr>
          <a:xfrm>
            <a:off x="1559054" y="2643988"/>
            <a:ext cx="9366628" cy="133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 xmlns:a16="http://schemas.microsoft.com/office/drawing/2014/main" id="{3BF07ED4-1F4C-0640-B90C-349AC18E7B07}"/>
              </a:ext>
            </a:extLst>
          </p:cNvPr>
          <p:cNvSpPr>
            <a:spLocks noGrp="1"/>
          </p:cNvSpPr>
          <p:nvPr>
            <p:ph type="title"/>
          </p:nvPr>
        </p:nvSpPr>
        <p:spPr/>
        <p:txBody>
          <a:bodyPr>
            <a:normAutofit/>
          </a:bodyPr>
          <a:lstStyle/>
          <a:p>
            <a:r>
              <a:rPr lang="en-US" dirty="0"/>
              <a:t>Argument Generation</a:t>
            </a:r>
          </a:p>
        </p:txBody>
      </p:sp>
      <p:sp>
        <p:nvSpPr>
          <p:cNvPr id="3" name="Content Placeholder 2">
            <a:extLst>
              <a:ext uri="{FF2B5EF4-FFF2-40B4-BE49-F238E27FC236}">
                <a16:creationId xmlns="" xmlns:a16="http://schemas.microsoft.com/office/drawing/2014/main" id="{16824CA7-F695-C649-9B3F-019066F7C4D3}"/>
              </a:ext>
            </a:extLst>
          </p:cNvPr>
          <p:cNvSpPr>
            <a:spLocks noGrp="1"/>
          </p:cNvSpPr>
          <p:nvPr>
            <p:ph idx="1"/>
          </p:nvPr>
        </p:nvSpPr>
        <p:spPr/>
        <p:txBody>
          <a:bodyPr/>
          <a:lstStyle/>
          <a:p>
            <a:r>
              <a:rPr lang="en-US" dirty="0"/>
              <a:t>Training objective</a:t>
            </a: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F5E7A04C-D7A2-7A4F-B189-7149A4E887E8}"/>
                  </a:ext>
                </a:extLst>
              </p:cNvPr>
              <p:cNvSpPr txBox="1"/>
              <p:nvPr/>
            </p:nvSpPr>
            <p:spPr>
              <a:xfrm>
                <a:off x="1701800" y="2782054"/>
                <a:ext cx="9118600" cy="1192378"/>
              </a:xfrm>
              <a:prstGeom prst="rect">
                <a:avLst/>
              </a:prstGeom>
              <a:solidFill>
                <a:schemeClr val="bg1"/>
              </a:solidFill>
            </p:spPr>
            <p:txBody>
              <a:bodyPr wrap="square" lIns="0" tIns="0" rIns="0" bIns="0" rtlCol="0">
                <a:spAutoFit/>
              </a:bodyPr>
              <a:lstStyle/>
              <a:p>
                <a14:m>
                  <m:oMathPara xmlns=""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nary>
                        <m:naryPr>
                          <m:chr m:val="∑"/>
                          <m:subHide m:val="on"/>
                          <m:supHide m:val="on"/>
                          <m:ctrlPr>
                            <a:rPr lang="en-US" sz="3200" i="1">
                              <a:latin typeface="Cambria Math" panose="02040503050406030204" pitchFamily="18" charset="0"/>
                            </a:rPr>
                          </m:ctrlPr>
                        </m:naryPr>
                        <m:sub/>
                        <m:sup/>
                        <m:e>
                          <m:func>
                            <m:funcPr>
                              <m:ctrlPr>
                                <a:rPr lang="en-US" sz="3200" i="1">
                                  <a:latin typeface="Cambria Math" panose="02040503050406030204" pitchFamily="18" charset="0"/>
                                </a:rPr>
                              </m:ctrlPr>
                            </m:funcPr>
                            <m:fName>
                              <m:r>
                                <a:rPr lang="en-US" sz="3200">
                                  <a:latin typeface="Cambria Math" panose="02040503050406030204" pitchFamily="18" charset="0"/>
                                </a:rPr>
                                <m:t>−</m:t>
                              </m:r>
                              <m:r>
                                <m:rPr>
                                  <m:sty m:val="p"/>
                                </m:rPr>
                                <a:rPr lang="en-US" sz="3200">
                                  <a:latin typeface="Cambria Math" panose="02040503050406030204" pitchFamily="18" charset="0"/>
                                </a:rPr>
                                <m:t>log</m:t>
                              </m:r>
                            </m:fName>
                            <m:e>
                              <m:r>
                                <a:rPr lang="en-US" sz="3200" i="1">
                                  <a:latin typeface="Cambria Math" panose="02040503050406030204" pitchFamily="18" charset="0"/>
                                </a:rPr>
                                <m:t>𝑃</m:t>
                              </m:r>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m:t>
                                      </m:r>
                                    </m:sup>
                                  </m:sSup>
                                </m:e>
                                <m:e>
                                  <m:r>
                                    <a:rPr lang="en-US" sz="3200" i="1">
                                      <a:latin typeface="Cambria Math" panose="02040503050406030204" pitchFamily="18" charset="0"/>
                                    </a:rPr>
                                    <m:t>𝑋</m:t>
                                  </m:r>
                                  <m:r>
                                    <a:rPr lang="en-US" sz="3200" i="1">
                                      <a:latin typeface="Cambria Math" panose="02040503050406030204" pitchFamily="18" charset="0"/>
                                    </a:rPr>
                                    <m:t>;</m:t>
                                  </m:r>
                                  <m:r>
                                    <a:rPr lang="en-US" sz="3200" i="1">
                                      <a:latin typeface="Cambria Math" panose="02040503050406030204" pitchFamily="18" charset="0"/>
                                    </a:rPr>
                                    <m:t>𝜃</m:t>
                                  </m:r>
                                </m:e>
                              </m:d>
                            </m:e>
                          </m:func>
                          <m:r>
                            <a:rPr lang="en-US" sz="3200" i="1">
                              <a:latin typeface="Cambria Math" panose="02040503050406030204" pitchFamily="18" charset="0"/>
                            </a:rPr>
                            <m:t>+</m:t>
                          </m:r>
                          <m:r>
                            <a:rPr lang="en-US" sz="3200" i="1">
                              <a:latin typeface="Cambria Math" panose="02040503050406030204" pitchFamily="18" charset="0"/>
                            </a:rPr>
                            <m:t>𝛾</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𝑠𝑡𝑦𝑙𝑒</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r>
                            <a:rPr lang="en-US" sz="3200" i="1">
                              <a:latin typeface="Cambria Math" panose="02040503050406030204" pitchFamily="18" charset="0"/>
                            </a:rPr>
                            <m:t>+</m:t>
                          </m:r>
                          <m:r>
                            <a:rPr lang="en-US" sz="3200" i="1">
                              <a:latin typeface="Cambria Math" panose="02040503050406030204" pitchFamily="18" charset="0"/>
                            </a:rPr>
                            <m:t>𝜂</m:t>
                          </m:r>
                          <m:sSub>
                            <m:sSubPr>
                              <m:ctrlPr>
                                <a:rPr lang="en-US" sz="3200" i="1">
                                  <a:latin typeface="Cambria Math" panose="02040503050406030204" pitchFamily="18" charset="0"/>
                                </a:rPr>
                              </m:ctrlPr>
                            </m:sSubPr>
                            <m:e>
                              <m:r>
                                <a:rPr lang="en-US" sz="3200" i="1">
                                  <a:latin typeface="Cambria Math" panose="02040503050406030204" pitchFamily="18" charset="0"/>
                                </a:rPr>
                                <m:t>𝐿</m:t>
                              </m:r>
                            </m:e>
                            <m:sub>
                              <m:r>
                                <a:rPr lang="en-US" sz="3200" i="1">
                                  <a:latin typeface="Cambria Math" panose="02040503050406030204" pitchFamily="18" charset="0"/>
                                </a:rPr>
                                <m:t>𝑠𝑒𝑙</m:t>
                              </m:r>
                            </m:sub>
                          </m:sSub>
                          <m:d>
                            <m:dPr>
                              <m:ctrlPr>
                                <a:rPr lang="en-US" sz="3200" i="1">
                                  <a:latin typeface="Cambria Math" panose="02040503050406030204" pitchFamily="18" charset="0"/>
                                </a:rPr>
                              </m:ctrlPr>
                            </m:dPr>
                            <m:e>
                              <m:r>
                                <a:rPr lang="en-US" sz="3200" i="1">
                                  <a:latin typeface="Cambria Math" panose="02040503050406030204" pitchFamily="18" charset="0"/>
                                </a:rPr>
                                <m:t>𝜃</m:t>
                              </m:r>
                            </m:e>
                          </m:d>
                        </m:e>
                      </m:nary>
                    </m:oMath>
                  </m:oMathPara>
                </a14:m>
                <a:endParaRPr lang="en-US" sz="2400" dirty="0"/>
              </a:p>
            </p:txBody>
          </p:sp>
        </mc:Choice>
        <mc:Fallback xmlns="">
          <p:sp>
            <p:nvSpPr>
              <p:cNvPr id="4" name="TextBox 3">
                <a:extLst>
                  <a:ext uri="{FF2B5EF4-FFF2-40B4-BE49-F238E27FC236}">
                    <a16:creationId xmlns:a16="http://schemas.microsoft.com/office/drawing/2014/main" id="{F5E7A04C-D7A2-7A4F-B189-7149A4E887E8}"/>
                  </a:ext>
                </a:extLst>
              </p:cNvPr>
              <p:cNvSpPr txBox="1">
                <a:spLocks noRot="1" noChangeAspect="1" noMove="1" noResize="1" noEditPoints="1" noAdjustHandles="1" noChangeArrowheads="1" noChangeShapeType="1" noTextEdit="1"/>
              </p:cNvSpPr>
              <p:nvPr/>
            </p:nvSpPr>
            <p:spPr>
              <a:xfrm>
                <a:off x="1701800" y="2782054"/>
                <a:ext cx="9118600" cy="1192378"/>
              </a:xfrm>
              <a:prstGeom prst="rect">
                <a:avLst/>
              </a:prstGeom>
              <a:blipFill>
                <a:blip r:embed="rId3"/>
                <a:stretch>
                  <a:fillRect l="-834" t="-147368" b="-203158"/>
                </a:stretch>
              </a:blipFill>
            </p:spPr>
            <p:txBody>
              <a:bodyPr/>
              <a:lstStyle/>
              <a:p>
                <a:r>
                  <a:rPr lang="en-US">
                    <a:noFill/>
                  </a:rPr>
                  <a:t> </a:t>
                </a:r>
              </a:p>
            </p:txBody>
          </p:sp>
        </mc:Fallback>
      </mc:AlternateContent>
      <p:sp>
        <p:nvSpPr>
          <p:cNvPr id="7" name="Rectangle 6">
            <a:extLst>
              <a:ext uri="{FF2B5EF4-FFF2-40B4-BE49-F238E27FC236}">
                <a16:creationId xmlns="" xmlns:a16="http://schemas.microsoft.com/office/drawing/2014/main" id="{85DDA031-D53B-8048-A734-EAF8CEDBF062}"/>
              </a:ext>
            </a:extLst>
          </p:cNvPr>
          <p:cNvSpPr/>
          <p:nvPr/>
        </p:nvSpPr>
        <p:spPr>
          <a:xfrm>
            <a:off x="3102540" y="2782053"/>
            <a:ext cx="3412560" cy="1027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 xmlns:a16="http://schemas.microsoft.com/office/drawing/2014/main" id="{E0D0063D-811E-1348-A6ED-CD8A426CC9E9}"/>
              </a:ext>
            </a:extLst>
          </p:cNvPr>
          <p:cNvSpPr/>
          <p:nvPr/>
        </p:nvSpPr>
        <p:spPr>
          <a:xfrm>
            <a:off x="7124700" y="2795193"/>
            <a:ext cx="1701800" cy="1027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 xmlns:a16="http://schemas.microsoft.com/office/drawing/2014/main" id="{84EF6E69-EC47-5F4E-AFDD-44F7ED9C00ED}"/>
              </a:ext>
            </a:extLst>
          </p:cNvPr>
          <p:cNvSpPr txBox="1"/>
          <p:nvPr/>
        </p:nvSpPr>
        <p:spPr>
          <a:xfrm>
            <a:off x="3403601" y="4125689"/>
            <a:ext cx="2543988" cy="830997"/>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Token level cross-entropy</a:t>
            </a:r>
          </a:p>
        </p:txBody>
      </p:sp>
      <p:sp>
        <p:nvSpPr>
          <p:cNvPr id="10" name="TextBox 9">
            <a:extLst>
              <a:ext uri="{FF2B5EF4-FFF2-40B4-BE49-F238E27FC236}">
                <a16:creationId xmlns="" xmlns:a16="http://schemas.microsoft.com/office/drawing/2014/main" id="{07D50225-0B00-C843-8ECF-29EDA6C764C0}"/>
              </a:ext>
            </a:extLst>
          </p:cNvPr>
          <p:cNvSpPr txBox="1"/>
          <p:nvPr/>
        </p:nvSpPr>
        <p:spPr>
          <a:xfrm>
            <a:off x="6390462" y="4125689"/>
            <a:ext cx="2543988" cy="830997"/>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Style </a:t>
            </a:r>
          </a:p>
          <a:p>
            <a:pPr algn="ctr"/>
            <a:r>
              <a:rPr lang="en-US" sz="2400" dirty="0">
                <a:latin typeface="Arial" panose="020B0604020202020204" pitchFamily="34" charset="0"/>
                <a:cs typeface="Arial" panose="020B0604020202020204" pitchFamily="34" charset="0"/>
              </a:rPr>
              <a:t>cross-entropy</a:t>
            </a:r>
          </a:p>
        </p:txBody>
      </p:sp>
      <p:sp>
        <p:nvSpPr>
          <p:cNvPr id="11" name="TextBox 10">
            <a:extLst>
              <a:ext uri="{FF2B5EF4-FFF2-40B4-BE49-F238E27FC236}">
                <a16:creationId xmlns="" xmlns:a16="http://schemas.microsoft.com/office/drawing/2014/main" id="{10ECA30A-9447-EF4C-A1CD-5BF6B79857F1}"/>
              </a:ext>
            </a:extLst>
          </p:cNvPr>
          <p:cNvSpPr txBox="1"/>
          <p:nvPr/>
        </p:nvSpPr>
        <p:spPr>
          <a:xfrm>
            <a:off x="9252686" y="4125688"/>
            <a:ext cx="2543988" cy="830997"/>
          </a:xfrm>
          <a:prstGeom prst="rect">
            <a:avLst/>
          </a:prstGeom>
          <a:solidFill>
            <a:schemeClr val="accent4">
              <a:lumMod val="20000"/>
              <a:lumOff val="80000"/>
            </a:schemeClr>
          </a:solidFill>
          <a:ln w="28575">
            <a:noFill/>
          </a:ln>
        </p:spPr>
        <p:txBody>
          <a:bodyPr wrap="square" rtlCol="0">
            <a:spAutoFit/>
          </a:bodyPr>
          <a:lstStyle/>
          <a:p>
            <a:pPr algn="ctr"/>
            <a:r>
              <a:rPr lang="en-US" sz="2400" dirty="0">
                <a:latin typeface="Arial" panose="020B0604020202020204" pitchFamily="34" charset="0"/>
                <a:cs typeface="Arial" panose="020B0604020202020204" pitchFamily="34" charset="0"/>
              </a:rPr>
              <a:t>Selection, binary cross-entropy</a:t>
            </a:r>
          </a:p>
        </p:txBody>
      </p:sp>
      <p:sp>
        <p:nvSpPr>
          <p:cNvPr id="12" name="Rectangle 11">
            <a:extLst>
              <a:ext uri="{FF2B5EF4-FFF2-40B4-BE49-F238E27FC236}">
                <a16:creationId xmlns="" xmlns:a16="http://schemas.microsoft.com/office/drawing/2014/main" id="{5896BE51-1734-D24B-A981-D9DB9B08ABFA}"/>
              </a:ext>
            </a:extLst>
          </p:cNvPr>
          <p:cNvSpPr/>
          <p:nvPr/>
        </p:nvSpPr>
        <p:spPr>
          <a:xfrm>
            <a:off x="9423401" y="2782053"/>
            <a:ext cx="1308100" cy="1027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848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a:xfrm>
            <a:off x="838200" y="1825625"/>
            <a:ext cx="8189686" cy="4351338"/>
          </a:xfrm>
        </p:spPr>
        <p:txBody>
          <a:bodyPr/>
          <a:lstStyle/>
          <a:p>
            <a:r>
              <a:rPr lang="en-US" dirty="0"/>
              <a:t>Argument: a reason or set of reasons given with the aim of persuading others that an action or an idea is right or wrong</a:t>
            </a:r>
          </a:p>
          <a:p>
            <a:r>
              <a:rPr lang="en-US" dirty="0"/>
              <a:t>Why do we study arguments?</a:t>
            </a:r>
          </a:p>
          <a:p>
            <a:pPr lvl="1"/>
            <a:r>
              <a:rPr lang="en-US" dirty="0"/>
              <a:t>Problem-solving and decision-making</a:t>
            </a:r>
          </a:p>
          <a:p>
            <a:pPr lvl="2"/>
            <a:r>
              <a:rPr lang="en-US" dirty="0"/>
              <a:t>Which disease treatment to follow?</a:t>
            </a:r>
          </a:p>
          <a:p>
            <a:pPr lvl="2"/>
            <a:r>
              <a:rPr lang="en-US" dirty="0"/>
              <a:t>Which product to purchase?</a:t>
            </a:r>
          </a:p>
          <a:p>
            <a:pPr lvl="2"/>
            <a:r>
              <a:rPr lang="en-US" dirty="0"/>
              <a:t>Or should I watch that new movie?</a:t>
            </a:r>
          </a:p>
        </p:txBody>
      </p:sp>
    </p:spTree>
    <p:extLst>
      <p:ext uri="{BB962C8B-B14F-4D97-AF65-F5344CB8AC3E}">
        <p14:creationId xmlns:p14="http://schemas.microsoft.com/office/powerpoint/2010/main" val="1367452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60"/>
            <a:ext cx="11011930" cy="4695404"/>
          </a:xfrm>
        </p:spPr>
        <p:txBody>
          <a:bodyPr>
            <a:normAutofit/>
          </a:bodyPr>
          <a:lstStyle/>
          <a:p>
            <a:r>
              <a:rPr lang="en-US" dirty="0"/>
              <a:t>Dataset: input statement-argument pairs from </a:t>
            </a:r>
            <a:r>
              <a:rPr lang="en-US" dirty="0">
                <a:latin typeface="Courier" pitchFamily="2" charset="0"/>
              </a:rPr>
              <a:t>/r/</a:t>
            </a:r>
            <a:r>
              <a:rPr lang="en-US" dirty="0" err="1">
                <a:latin typeface="Courier" pitchFamily="2" charset="0"/>
              </a:rPr>
              <a:t>ChangeMyView</a:t>
            </a:r>
            <a:r>
              <a:rPr lang="en-US" dirty="0">
                <a:latin typeface="Courier" pitchFamily="2" charset="0"/>
              </a:rPr>
              <a:t> </a:t>
            </a:r>
            <a:r>
              <a:rPr lang="en-US" dirty="0"/>
              <a:t>community </a:t>
            </a:r>
          </a:p>
          <a:p>
            <a:r>
              <a:rPr lang="en-US" dirty="0"/>
              <a:t>217K pairs for train, 33K and 36K for dev and test</a:t>
            </a:r>
          </a:p>
          <a:p>
            <a:r>
              <a:rPr lang="en-US" dirty="0"/>
              <a:t>LM pre-training: an extended set of replies (353K)</a:t>
            </a:r>
          </a:p>
        </p:txBody>
      </p:sp>
    </p:spTree>
    <p:extLst>
      <p:ext uri="{BB962C8B-B14F-4D97-AF65-F5344CB8AC3E}">
        <p14:creationId xmlns:p14="http://schemas.microsoft.com/office/powerpoint/2010/main" val="367271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 xmlns:a16="http://schemas.microsoft.com/office/drawing/2014/main" id="{B058E95C-7923-1544-8578-25EF33D48B60}"/>
              </a:ext>
            </a:extLst>
          </p:cNvPr>
          <p:cNvSpPr>
            <a:spLocks noGrp="1"/>
          </p:cNvSpPr>
          <p:nvPr>
            <p:ph idx="1"/>
          </p:nvPr>
        </p:nvSpPr>
        <p:spPr>
          <a:xfrm>
            <a:off x="838200" y="1481559"/>
            <a:ext cx="11011930" cy="5239915"/>
          </a:xfrm>
        </p:spPr>
        <p:txBody>
          <a:bodyPr>
            <a:normAutofit/>
          </a:bodyPr>
          <a:lstStyle/>
          <a:p>
            <a:r>
              <a:rPr lang="en-US" dirty="0"/>
              <a:t>Dataset: input statement-argument pairs from </a:t>
            </a:r>
            <a:r>
              <a:rPr lang="en-US" dirty="0">
                <a:latin typeface="Courier" pitchFamily="2" charset="0"/>
              </a:rPr>
              <a:t>/r/</a:t>
            </a:r>
            <a:r>
              <a:rPr lang="en-US" dirty="0" err="1">
                <a:latin typeface="Courier" pitchFamily="2" charset="0"/>
              </a:rPr>
              <a:t>ChangeMyView</a:t>
            </a:r>
            <a:r>
              <a:rPr lang="en-US" dirty="0">
                <a:latin typeface="Courier" pitchFamily="2" charset="0"/>
              </a:rPr>
              <a:t> </a:t>
            </a:r>
            <a:r>
              <a:rPr lang="en-US" dirty="0"/>
              <a:t>community </a:t>
            </a:r>
          </a:p>
          <a:p>
            <a:r>
              <a:rPr lang="en-US" dirty="0"/>
              <a:t>217K pairs for train, 33K and 36K for dev and test</a:t>
            </a:r>
          </a:p>
          <a:p>
            <a:r>
              <a:rPr lang="en-US" dirty="0"/>
              <a:t>LM pre-training: an extended set of replies (353K)</a:t>
            </a:r>
          </a:p>
          <a:p>
            <a:r>
              <a:rPr lang="en-US" dirty="0"/>
              <a:t>Topics: politics and policy making related</a:t>
            </a:r>
          </a:p>
          <a:p>
            <a:r>
              <a:rPr lang="en-US" dirty="0" err="1"/>
              <a:t>Keyphrases</a:t>
            </a:r>
            <a:r>
              <a:rPr lang="en-US" dirty="0"/>
              <a:t>: noun phrases/verb phrases that contains a Wikipedia title OR a topic signature word [</a:t>
            </a:r>
            <a:r>
              <a:rPr lang="en-US" dirty="0">
                <a:solidFill>
                  <a:schemeClr val="accent1"/>
                </a:solidFill>
              </a:rPr>
              <a:t>Lin and </a:t>
            </a:r>
            <a:r>
              <a:rPr lang="en-US" dirty="0" err="1">
                <a:solidFill>
                  <a:schemeClr val="accent1"/>
                </a:solidFill>
              </a:rPr>
              <a:t>Hovy</a:t>
            </a:r>
            <a:r>
              <a:rPr lang="en-US" dirty="0">
                <a:solidFill>
                  <a:schemeClr val="accent1"/>
                </a:solidFill>
              </a:rPr>
              <a:t>, 2000</a:t>
            </a:r>
            <a:r>
              <a:rPr lang="en-US" dirty="0"/>
              <a:t>]</a:t>
            </a:r>
          </a:p>
        </p:txBody>
      </p:sp>
    </p:spTree>
    <p:extLst>
      <p:ext uri="{BB962C8B-B14F-4D97-AF65-F5344CB8AC3E}">
        <p14:creationId xmlns:p14="http://schemas.microsoft.com/office/powerpoint/2010/main" val="518605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2DE3DF-FD37-5A48-8FD0-465DA9B23645}"/>
              </a:ext>
            </a:extLst>
          </p:cNvPr>
          <p:cNvSpPr>
            <a:spLocks noGrp="1"/>
          </p:cNvSpPr>
          <p:nvPr>
            <p:ph type="title"/>
          </p:nvPr>
        </p:nvSpPr>
        <p:spPr/>
        <p:txBody>
          <a:bodyPr/>
          <a:lstStyle/>
          <a:p>
            <a:r>
              <a:rPr lang="en-US" dirty="0"/>
              <a:t>Experiments</a:t>
            </a:r>
          </a:p>
        </p:txBody>
      </p:sp>
      <p:graphicFrame>
        <p:nvGraphicFramePr>
          <p:cNvPr id="5" name="Table 4">
            <a:extLst>
              <a:ext uri="{FF2B5EF4-FFF2-40B4-BE49-F238E27FC236}">
                <a16:creationId xmlns="" xmlns:a16="http://schemas.microsoft.com/office/drawing/2014/main" id="{52A8561C-0036-B147-ABD0-F5B7555395DD}"/>
              </a:ext>
            </a:extLst>
          </p:cNvPr>
          <p:cNvGraphicFramePr>
            <a:graphicFrameLocks noGrp="1"/>
          </p:cNvGraphicFramePr>
          <p:nvPr/>
        </p:nvGraphicFramePr>
        <p:xfrm>
          <a:off x="2620318" y="2072274"/>
          <a:ext cx="6951363" cy="2789652"/>
        </p:xfrm>
        <a:graphic>
          <a:graphicData uri="http://schemas.openxmlformats.org/drawingml/2006/table">
            <a:tbl>
              <a:tblPr firstRow="1" bandRow="1">
                <a:tableStyleId>{69CF1AB2-1976-4502-BF36-3FF5EA218861}</a:tableStyleId>
              </a:tblPr>
              <a:tblGrid>
                <a:gridCol w="5567071">
                  <a:extLst>
                    <a:ext uri="{9D8B030D-6E8A-4147-A177-3AD203B41FA5}">
                      <a16:colId xmlns="" xmlns:a16="http://schemas.microsoft.com/office/drawing/2014/main" val="414824603"/>
                    </a:ext>
                  </a:extLst>
                </a:gridCol>
                <a:gridCol w="1384292">
                  <a:extLst>
                    <a:ext uri="{9D8B030D-6E8A-4147-A177-3AD203B41FA5}">
                      <a16:colId xmlns="" xmlns:a16="http://schemas.microsoft.com/office/drawing/2014/main" val="1813541996"/>
                    </a:ext>
                  </a:extLst>
                </a:gridCol>
              </a:tblGrid>
              <a:tr h="697413">
                <a:tc>
                  <a:txBody>
                    <a:bodyPr/>
                    <a:lstStyle/>
                    <a:p>
                      <a:r>
                        <a:rPr lang="en-US" sz="2800" b="0" dirty="0">
                          <a:solidFill>
                            <a:schemeClr val="tx1"/>
                          </a:solidFill>
                        </a:rPr>
                        <a:t>Average # words per statement</a:t>
                      </a:r>
                    </a:p>
                  </a:txBody>
                  <a:tcPr>
                    <a:lnL w="5715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rPr>
                        <a:t>383.7</a:t>
                      </a:r>
                    </a:p>
                  </a:txBody>
                  <a:tcPr>
                    <a:lnL w="12700" cmpd="sng">
                      <a:noFill/>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69351591"/>
                  </a:ext>
                </a:extLst>
              </a:tr>
              <a:tr h="697413">
                <a:tc>
                  <a:txBody>
                    <a:bodyPr/>
                    <a:lstStyle/>
                    <a:p>
                      <a:r>
                        <a:rPr lang="en-US" sz="2800" dirty="0">
                          <a:solidFill>
                            <a:schemeClr val="tx1"/>
                          </a:solidFill>
                        </a:rPr>
                        <a:t>Average # words per argument</a:t>
                      </a:r>
                    </a:p>
                  </a:txBody>
                  <a:tcP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tx1"/>
                          </a:solidFill>
                        </a:rPr>
                        <a:t>66.0</a:t>
                      </a:r>
                    </a:p>
                  </a:txBody>
                  <a:tcP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80353032"/>
                  </a:ext>
                </a:extLst>
              </a:tr>
              <a:tr h="697413">
                <a:tc>
                  <a:txBody>
                    <a:bodyPr/>
                    <a:lstStyle/>
                    <a:p>
                      <a:r>
                        <a:rPr lang="en-US" sz="2800" dirty="0">
                          <a:solidFill>
                            <a:schemeClr val="tx1"/>
                          </a:solidFill>
                        </a:rPr>
                        <a:t>Average # passage</a:t>
                      </a:r>
                    </a:p>
                  </a:txBody>
                  <a:tcP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tx1"/>
                          </a:solidFill>
                        </a:rPr>
                        <a:t>4.3</a:t>
                      </a:r>
                    </a:p>
                  </a:txBody>
                  <a:tcP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0371639"/>
                  </a:ext>
                </a:extLst>
              </a:tr>
              <a:tr h="697413">
                <a:tc>
                  <a:txBody>
                    <a:bodyPr/>
                    <a:lstStyle/>
                    <a:p>
                      <a:r>
                        <a:rPr lang="en-US" sz="2800" dirty="0">
                          <a:solidFill>
                            <a:schemeClr val="tx1"/>
                          </a:solidFill>
                        </a:rPr>
                        <a:t>Average # </a:t>
                      </a:r>
                      <a:r>
                        <a:rPr lang="en-US" sz="2800" dirty="0" err="1">
                          <a:solidFill>
                            <a:schemeClr val="tx1"/>
                          </a:solidFill>
                        </a:rPr>
                        <a:t>keyphrase</a:t>
                      </a:r>
                      <a:endParaRPr lang="en-US" sz="2800" dirty="0">
                        <a:solidFill>
                          <a:schemeClr val="tx1"/>
                        </a:solidFill>
                      </a:endParaRPr>
                    </a:p>
                  </a:txBody>
                  <a:tcPr>
                    <a:lnL w="57150" cap="flat" cmpd="sng" algn="ctr">
                      <a:solidFill>
                        <a:schemeClr val="tx1"/>
                      </a:solidFill>
                      <a:prstDash val="solid"/>
                      <a:round/>
                      <a:headEnd type="none" w="med" len="med"/>
                      <a:tailEnd type="none" w="med" len="med"/>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57.1</a:t>
                      </a:r>
                    </a:p>
                  </a:txBody>
                  <a:tcPr>
                    <a:lnL w="12700" cmpd="sng">
                      <a:noFill/>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0719227"/>
                  </a:ext>
                </a:extLst>
              </a:tr>
            </a:tbl>
          </a:graphicData>
        </a:graphic>
      </p:graphicFrame>
      <p:sp>
        <p:nvSpPr>
          <p:cNvPr id="6" name="Rounded Rectangle 5">
            <a:extLst>
              <a:ext uri="{FF2B5EF4-FFF2-40B4-BE49-F238E27FC236}">
                <a16:creationId xmlns="" xmlns:a16="http://schemas.microsoft.com/office/drawing/2014/main" id="{332165E7-B988-D647-B133-E29D79F50077}"/>
              </a:ext>
            </a:extLst>
          </p:cNvPr>
          <p:cNvSpPr/>
          <p:nvPr/>
        </p:nvSpPr>
        <p:spPr>
          <a:xfrm>
            <a:off x="1352420" y="1980843"/>
            <a:ext cx="1267898" cy="734106"/>
          </a:xfrm>
          <a:prstGeom prst="roundRect">
            <a:avLst>
              <a:gd name="adj" fmla="val 4591"/>
            </a:avLst>
          </a:prstGeom>
          <a:noFill/>
          <a:ln w="635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chemeClr val="tx1"/>
                </a:solidFill>
                <a:latin typeface="+mj-lt"/>
                <a:ea typeface="DejaVu Sans Mono for Powerline " panose="020B0609030804020204" pitchFamily="49" charset="0"/>
                <a:cs typeface="Arial Narrow" panose="020B0604020202020204" pitchFamily="34" charset="0"/>
              </a:rPr>
              <a:t>Input</a:t>
            </a:r>
          </a:p>
        </p:txBody>
      </p:sp>
      <p:sp>
        <p:nvSpPr>
          <p:cNvPr id="7" name="Rounded Rectangle 6">
            <a:extLst>
              <a:ext uri="{FF2B5EF4-FFF2-40B4-BE49-F238E27FC236}">
                <a16:creationId xmlns="" xmlns:a16="http://schemas.microsoft.com/office/drawing/2014/main" id="{A674BD7C-B75C-E146-BC05-24F21FA88873}"/>
              </a:ext>
            </a:extLst>
          </p:cNvPr>
          <p:cNvSpPr/>
          <p:nvPr/>
        </p:nvSpPr>
        <p:spPr>
          <a:xfrm>
            <a:off x="1186249" y="2687278"/>
            <a:ext cx="1434069" cy="734106"/>
          </a:xfrm>
          <a:prstGeom prst="roundRect">
            <a:avLst>
              <a:gd name="adj" fmla="val 4591"/>
            </a:avLst>
          </a:prstGeom>
          <a:noFill/>
          <a:ln w="635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chemeClr val="tx1"/>
                </a:solidFill>
                <a:latin typeface="+mj-lt"/>
                <a:ea typeface="DejaVu Sans Mono for Powerline " panose="020B0609030804020204" pitchFamily="49" charset="0"/>
                <a:cs typeface="Arial Narrow" panose="020B0604020202020204" pitchFamily="34" charset="0"/>
              </a:rPr>
              <a:t>Output</a:t>
            </a:r>
          </a:p>
        </p:txBody>
      </p:sp>
      <p:sp>
        <p:nvSpPr>
          <p:cNvPr id="8" name="Rounded Rectangle 7">
            <a:extLst>
              <a:ext uri="{FF2B5EF4-FFF2-40B4-BE49-F238E27FC236}">
                <a16:creationId xmlns="" xmlns:a16="http://schemas.microsoft.com/office/drawing/2014/main" id="{BE4FCA6A-A6AA-0245-B368-39C04F443BF3}"/>
              </a:ext>
            </a:extLst>
          </p:cNvPr>
          <p:cNvSpPr/>
          <p:nvPr/>
        </p:nvSpPr>
        <p:spPr>
          <a:xfrm>
            <a:off x="662152" y="3467100"/>
            <a:ext cx="2194649" cy="1088021"/>
          </a:xfrm>
          <a:prstGeom prst="roundRect">
            <a:avLst>
              <a:gd name="adj" fmla="val 4591"/>
            </a:avLst>
          </a:prstGeom>
          <a:noFill/>
          <a:ln w="635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b="1" dirty="0">
                <a:solidFill>
                  <a:schemeClr val="tx1"/>
                </a:solidFill>
                <a:latin typeface="+mj-lt"/>
                <a:ea typeface="DejaVu Sans Mono for Powerline " panose="020B0609030804020204" pitchFamily="49" charset="0"/>
                <a:cs typeface="Arial Narrow" panose="020B0604020202020204" pitchFamily="34" charset="0"/>
              </a:rPr>
              <a:t>Additional Input</a:t>
            </a:r>
          </a:p>
        </p:txBody>
      </p:sp>
    </p:spTree>
    <p:extLst>
      <p:ext uri="{BB962C8B-B14F-4D97-AF65-F5344CB8AC3E}">
        <p14:creationId xmlns:p14="http://schemas.microsoft.com/office/powerpoint/2010/main" val="3250614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AFFBD-7AFF-6749-AEFF-9740E1257A7E}"/>
              </a:ext>
            </a:extLst>
          </p:cNvPr>
          <p:cNvSpPr>
            <a:spLocks noGrp="1"/>
          </p:cNvSpPr>
          <p:nvPr>
            <p:ph type="title"/>
          </p:nvPr>
        </p:nvSpPr>
        <p:spPr/>
        <p:txBody>
          <a:bodyPr>
            <a:normAutofit/>
          </a:bodyPr>
          <a:lstStyle/>
          <a:p>
            <a:r>
              <a:rPr lang="en-US" dirty="0"/>
              <a:t>Experiments</a:t>
            </a:r>
          </a:p>
        </p:txBody>
      </p:sp>
      <p:sp>
        <p:nvSpPr>
          <p:cNvPr id="3" name="Content Placeholder 2">
            <a:extLst>
              <a:ext uri="{FF2B5EF4-FFF2-40B4-BE49-F238E27FC236}">
                <a16:creationId xmlns="" xmlns:a16="http://schemas.microsoft.com/office/drawing/2014/main" id="{B189A172-277B-E94A-BDFD-DC3C05D848D5}"/>
              </a:ext>
            </a:extLst>
          </p:cNvPr>
          <p:cNvSpPr>
            <a:spLocks noGrp="1"/>
          </p:cNvSpPr>
          <p:nvPr>
            <p:ph idx="1"/>
          </p:nvPr>
        </p:nvSpPr>
        <p:spPr/>
        <p:txBody>
          <a:bodyPr/>
          <a:lstStyle/>
          <a:p>
            <a:r>
              <a:rPr lang="en-US" dirty="0"/>
              <a:t>Comparisons </a:t>
            </a:r>
          </a:p>
          <a:p>
            <a:pPr lvl="1"/>
            <a:r>
              <a:rPr lang="en-US" dirty="0">
                <a:latin typeface="Times New Roman" panose="02020603050405020304" pitchFamily="18" charset="0"/>
                <a:cs typeface="Times New Roman" panose="02020603050405020304" pitchFamily="18" charset="0"/>
              </a:rPr>
              <a:t>RETRIEVAL</a:t>
            </a:r>
            <a:r>
              <a:rPr lang="en-US" dirty="0"/>
              <a:t>: returns the highest ranked passage as output</a:t>
            </a:r>
          </a:p>
          <a:p>
            <a:pPr lvl="1"/>
            <a:r>
              <a:rPr lang="en-US" dirty="0">
                <a:latin typeface="Times New Roman" panose="02020603050405020304" pitchFamily="18" charset="0"/>
                <a:cs typeface="Times New Roman" panose="02020603050405020304" pitchFamily="18" charset="0"/>
              </a:rPr>
              <a:t>SEQ2SEQ</a:t>
            </a:r>
            <a:r>
              <a:rPr lang="en-US" dirty="0"/>
              <a:t>: encodes input and </a:t>
            </a:r>
            <a:r>
              <a:rPr lang="en-US" dirty="0" err="1"/>
              <a:t>keyphrases</a:t>
            </a:r>
            <a:endParaRPr lang="en-US" dirty="0"/>
          </a:p>
          <a:p>
            <a:pPr lvl="1"/>
            <a:r>
              <a:rPr lang="en-US" dirty="0"/>
              <a:t>Our ACL 2018 model (</a:t>
            </a:r>
            <a:r>
              <a:rPr lang="en-US" dirty="0">
                <a:latin typeface="Times New Roman" panose="02020603050405020304" pitchFamily="18" charset="0"/>
                <a:cs typeface="Times New Roman" panose="02020603050405020304" pitchFamily="18" charset="0"/>
              </a:rPr>
              <a:t>Multi-task Gen.</a:t>
            </a:r>
            <a:r>
              <a:rPr lang="en-US" dirty="0"/>
              <a:t>): generates </a:t>
            </a:r>
            <a:r>
              <a:rPr lang="en-US" dirty="0" err="1"/>
              <a:t>keyphrases</a:t>
            </a:r>
            <a:r>
              <a:rPr lang="en-US" dirty="0"/>
              <a:t> as an auxiliary task</a:t>
            </a:r>
          </a:p>
        </p:txBody>
      </p:sp>
    </p:spTree>
    <p:extLst>
      <p:ext uri="{BB962C8B-B14F-4D97-AF65-F5344CB8AC3E}">
        <p14:creationId xmlns:p14="http://schemas.microsoft.com/office/powerpoint/2010/main" val="608958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 xmlns:a16="http://schemas.microsoft.com/office/drawing/2014/main" id="{6B4CDD5A-C5E9-3F44-A20E-45557E25820F}"/>
              </a:ext>
            </a:extLst>
          </p:cNvPr>
          <p:cNvGraphicFramePr>
            <a:graphicFrameLocks noGrp="1"/>
          </p:cNvGraphicFramePr>
          <p:nvPr>
            <p:extLst>
              <p:ext uri="{D42A27DB-BD31-4B8C-83A1-F6EECF244321}">
                <p14:modId xmlns:p14="http://schemas.microsoft.com/office/powerpoint/2010/main" val="2521401444"/>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 xmlns:a16="http://schemas.microsoft.com/office/drawing/2014/main" val="2090059426"/>
                    </a:ext>
                  </a:extLst>
                </a:gridCol>
                <a:gridCol w="2087356">
                  <a:extLst>
                    <a:ext uri="{9D8B030D-6E8A-4147-A177-3AD203B41FA5}">
                      <a16:colId xmlns="" xmlns:a16="http://schemas.microsoft.com/office/drawing/2014/main" val="1629373970"/>
                    </a:ext>
                  </a:extLst>
                </a:gridCol>
                <a:gridCol w="2215581">
                  <a:extLst>
                    <a:ext uri="{9D8B030D-6E8A-4147-A177-3AD203B41FA5}">
                      <a16:colId xmlns="" xmlns:a16="http://schemas.microsoft.com/office/drawing/2014/main" val="85770485"/>
                    </a:ext>
                  </a:extLst>
                </a:gridCol>
                <a:gridCol w="2215581">
                  <a:extLst>
                    <a:ext uri="{9D8B030D-6E8A-4147-A177-3AD203B41FA5}">
                      <a16:colId xmlns="" xmlns:a16="http://schemas.microsoft.com/office/drawing/2014/main" val="187626179"/>
                    </a:ext>
                  </a:extLst>
                </a:gridCol>
                <a:gridCol w="2215581">
                  <a:extLst>
                    <a:ext uri="{9D8B030D-6E8A-4147-A177-3AD203B41FA5}">
                      <a16:colId xmlns="" xmlns:a16="http://schemas.microsoft.com/office/drawing/2014/main"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40267401"/>
                  </a:ext>
                </a:extLst>
              </a:tr>
            </a:tbl>
          </a:graphicData>
        </a:graphic>
      </p:graphicFrame>
      <p:sp>
        <p:nvSpPr>
          <p:cNvPr id="4" name="TextBox 3">
            <a:extLst>
              <a:ext uri="{FF2B5EF4-FFF2-40B4-BE49-F238E27FC236}">
                <a16:creationId xmlns="" xmlns:a16="http://schemas.microsoft.com/office/drawing/2014/main" id="{C137B4CC-9DAB-6C47-A7B4-45CF92FE70F8}"/>
              </a:ext>
            </a:extLst>
          </p:cNvPr>
          <p:cNvSpPr txBox="1"/>
          <p:nvPr/>
        </p:nvSpPr>
        <p:spPr>
          <a:xfrm>
            <a:off x="7938655" y="6044165"/>
            <a:ext cx="3855992" cy="430887"/>
          </a:xfrm>
          <a:prstGeom prst="rect">
            <a:avLst/>
          </a:prstGeom>
          <a:noFill/>
        </p:spPr>
        <p:txBody>
          <a:bodyPr wrap="none" rtlCol="0">
            <a:spAutoFit/>
          </a:bodyPr>
          <a:lstStyle/>
          <a:p>
            <a:r>
              <a:rPr lang="en-US" sz="2200" dirty="0"/>
              <a:t>Human argument length is 66.0.</a:t>
            </a:r>
          </a:p>
        </p:txBody>
      </p:sp>
    </p:spTree>
    <p:extLst>
      <p:ext uri="{BB962C8B-B14F-4D97-AF65-F5344CB8AC3E}">
        <p14:creationId xmlns:p14="http://schemas.microsoft.com/office/powerpoint/2010/main" val="259372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 xmlns:a16="http://schemas.microsoft.com/office/drawing/2014/main" id="{6B4CDD5A-C5E9-3F44-A20E-45557E25820F}"/>
              </a:ext>
            </a:extLst>
          </p:cNvPr>
          <p:cNvGraphicFramePr>
            <a:graphicFrameLocks noGrp="1"/>
          </p:cNvGraphicFramePr>
          <p:nvPr>
            <p:extLst>
              <p:ext uri="{D42A27DB-BD31-4B8C-83A1-F6EECF244321}">
                <p14:modId xmlns:p14="http://schemas.microsoft.com/office/powerpoint/2010/main" val="1496297800"/>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 xmlns:a16="http://schemas.microsoft.com/office/drawing/2014/main" val="2090059426"/>
                    </a:ext>
                  </a:extLst>
                </a:gridCol>
                <a:gridCol w="2087356">
                  <a:extLst>
                    <a:ext uri="{9D8B030D-6E8A-4147-A177-3AD203B41FA5}">
                      <a16:colId xmlns="" xmlns:a16="http://schemas.microsoft.com/office/drawing/2014/main" val="1629373970"/>
                    </a:ext>
                  </a:extLst>
                </a:gridCol>
                <a:gridCol w="2215581">
                  <a:extLst>
                    <a:ext uri="{9D8B030D-6E8A-4147-A177-3AD203B41FA5}">
                      <a16:colId xmlns="" xmlns:a16="http://schemas.microsoft.com/office/drawing/2014/main" val="85770485"/>
                    </a:ext>
                  </a:extLst>
                </a:gridCol>
                <a:gridCol w="2215581">
                  <a:extLst>
                    <a:ext uri="{9D8B030D-6E8A-4147-A177-3AD203B41FA5}">
                      <a16:colId xmlns="" xmlns:a16="http://schemas.microsoft.com/office/drawing/2014/main" val="187626179"/>
                    </a:ext>
                  </a:extLst>
                </a:gridCol>
                <a:gridCol w="2215581">
                  <a:extLst>
                    <a:ext uri="{9D8B030D-6E8A-4147-A177-3AD203B41FA5}">
                      <a16:colId xmlns="" xmlns:a16="http://schemas.microsoft.com/office/drawing/2014/main"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40267401"/>
                  </a:ext>
                </a:extLst>
              </a:tr>
            </a:tbl>
          </a:graphicData>
        </a:graphic>
      </p:graphicFrame>
      <p:sp>
        <p:nvSpPr>
          <p:cNvPr id="4" name="TextBox 3">
            <a:extLst>
              <a:ext uri="{FF2B5EF4-FFF2-40B4-BE49-F238E27FC236}">
                <a16:creationId xmlns="" xmlns:a16="http://schemas.microsoft.com/office/drawing/2014/main" id="{C137B4CC-9DAB-6C47-A7B4-45CF92FE70F8}"/>
              </a:ext>
            </a:extLst>
          </p:cNvPr>
          <p:cNvSpPr txBox="1"/>
          <p:nvPr/>
        </p:nvSpPr>
        <p:spPr>
          <a:xfrm>
            <a:off x="7938655" y="6044165"/>
            <a:ext cx="3855992" cy="430887"/>
          </a:xfrm>
          <a:prstGeom prst="rect">
            <a:avLst/>
          </a:prstGeom>
          <a:noFill/>
        </p:spPr>
        <p:txBody>
          <a:bodyPr wrap="none" rtlCol="0">
            <a:spAutoFit/>
          </a:bodyPr>
          <a:lstStyle/>
          <a:p>
            <a:r>
              <a:rPr lang="en-US" sz="2200" dirty="0"/>
              <a:t>Human argument length is 66.0.</a:t>
            </a:r>
          </a:p>
        </p:txBody>
      </p:sp>
      <p:sp>
        <p:nvSpPr>
          <p:cNvPr id="3" name="Rectangle 2">
            <a:extLst>
              <a:ext uri="{FF2B5EF4-FFF2-40B4-BE49-F238E27FC236}">
                <a16:creationId xmlns="" xmlns:a16="http://schemas.microsoft.com/office/drawing/2014/main" id="{EE409D7B-B083-C94B-9B1B-425E9A4F5E74}"/>
              </a:ext>
            </a:extLst>
          </p:cNvPr>
          <p:cNvSpPr/>
          <p:nvPr/>
        </p:nvSpPr>
        <p:spPr>
          <a:xfrm>
            <a:off x="9869213" y="2790498"/>
            <a:ext cx="1453055" cy="3058510"/>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96850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 xmlns:a16="http://schemas.microsoft.com/office/drawing/2014/main" id="{6B4CDD5A-C5E9-3F44-A20E-45557E25820F}"/>
              </a:ext>
            </a:extLst>
          </p:cNvPr>
          <p:cNvGraphicFramePr>
            <a:graphicFrameLocks noGrp="1"/>
          </p:cNvGraphicFramePr>
          <p:nvPr>
            <p:extLst>
              <p:ext uri="{D42A27DB-BD31-4B8C-83A1-F6EECF244321}">
                <p14:modId xmlns:p14="http://schemas.microsoft.com/office/powerpoint/2010/main" val="4200272778"/>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 xmlns:a16="http://schemas.microsoft.com/office/drawing/2014/main" val="2090059426"/>
                    </a:ext>
                  </a:extLst>
                </a:gridCol>
                <a:gridCol w="2087356">
                  <a:extLst>
                    <a:ext uri="{9D8B030D-6E8A-4147-A177-3AD203B41FA5}">
                      <a16:colId xmlns="" xmlns:a16="http://schemas.microsoft.com/office/drawing/2014/main" val="1629373970"/>
                    </a:ext>
                  </a:extLst>
                </a:gridCol>
                <a:gridCol w="2215581">
                  <a:extLst>
                    <a:ext uri="{9D8B030D-6E8A-4147-A177-3AD203B41FA5}">
                      <a16:colId xmlns="" xmlns:a16="http://schemas.microsoft.com/office/drawing/2014/main" val="85770485"/>
                    </a:ext>
                  </a:extLst>
                </a:gridCol>
                <a:gridCol w="2215581">
                  <a:extLst>
                    <a:ext uri="{9D8B030D-6E8A-4147-A177-3AD203B41FA5}">
                      <a16:colId xmlns="" xmlns:a16="http://schemas.microsoft.com/office/drawing/2014/main" val="187626179"/>
                    </a:ext>
                  </a:extLst>
                </a:gridCol>
                <a:gridCol w="2215581">
                  <a:extLst>
                    <a:ext uri="{9D8B030D-6E8A-4147-A177-3AD203B41FA5}">
                      <a16:colId xmlns="" xmlns:a16="http://schemas.microsoft.com/office/drawing/2014/main"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40267401"/>
                  </a:ext>
                </a:extLst>
              </a:tr>
            </a:tbl>
          </a:graphicData>
        </a:graphic>
      </p:graphicFrame>
      <p:sp>
        <p:nvSpPr>
          <p:cNvPr id="5" name="Rectangle 4">
            <a:extLst>
              <a:ext uri="{FF2B5EF4-FFF2-40B4-BE49-F238E27FC236}">
                <a16:creationId xmlns="" xmlns:a16="http://schemas.microsoft.com/office/drawing/2014/main" id="{DE3A3446-1CE7-4747-B244-BEA1942B83B7}"/>
              </a:ext>
            </a:extLst>
          </p:cNvPr>
          <p:cNvSpPr/>
          <p:nvPr/>
        </p:nvSpPr>
        <p:spPr>
          <a:xfrm>
            <a:off x="1008993" y="4398577"/>
            <a:ext cx="10074166" cy="993229"/>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 xmlns:a16="http://schemas.microsoft.com/office/drawing/2014/main" id="{B877AEB9-A4A7-6146-93DA-AD5DA640E007}"/>
              </a:ext>
            </a:extLst>
          </p:cNvPr>
          <p:cNvSpPr txBox="1"/>
          <p:nvPr/>
        </p:nvSpPr>
        <p:spPr>
          <a:xfrm>
            <a:off x="596862" y="6125050"/>
            <a:ext cx="10657020" cy="430887"/>
          </a:xfrm>
          <a:prstGeom prst="rect">
            <a:avLst/>
          </a:prstGeom>
          <a:noFill/>
        </p:spPr>
        <p:txBody>
          <a:bodyPr wrap="none" rtlCol="0">
            <a:spAutoFit/>
          </a:bodyPr>
          <a:lstStyle/>
          <a:p>
            <a:r>
              <a:rPr lang="en-US" sz="2200" dirty="0"/>
              <a:t>Adding style control in general leads to better generation. The outputs are also more fluent.</a:t>
            </a:r>
          </a:p>
        </p:txBody>
      </p:sp>
    </p:spTree>
    <p:extLst>
      <p:ext uri="{BB962C8B-B14F-4D97-AF65-F5344CB8AC3E}">
        <p14:creationId xmlns:p14="http://schemas.microsoft.com/office/powerpoint/2010/main" val="920973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E3FB0-19D8-224D-B268-BA9103A99785}"/>
              </a:ext>
            </a:extLst>
          </p:cNvPr>
          <p:cNvSpPr>
            <a:spLocks noGrp="1"/>
          </p:cNvSpPr>
          <p:nvPr>
            <p:ph type="title"/>
          </p:nvPr>
        </p:nvSpPr>
        <p:spPr/>
        <p:txBody>
          <a:bodyPr>
            <a:normAutofit/>
          </a:bodyPr>
          <a:lstStyle/>
          <a:p>
            <a:r>
              <a:rPr lang="en-US" dirty="0"/>
              <a:t>Automatic Evaluation</a:t>
            </a:r>
          </a:p>
        </p:txBody>
      </p:sp>
      <p:graphicFrame>
        <p:nvGraphicFramePr>
          <p:cNvPr id="6" name="Table 5">
            <a:extLst>
              <a:ext uri="{FF2B5EF4-FFF2-40B4-BE49-F238E27FC236}">
                <a16:creationId xmlns="" xmlns:a16="http://schemas.microsoft.com/office/drawing/2014/main" id="{6B4CDD5A-C5E9-3F44-A20E-45557E25820F}"/>
              </a:ext>
            </a:extLst>
          </p:cNvPr>
          <p:cNvGraphicFramePr>
            <a:graphicFrameLocks noGrp="1"/>
          </p:cNvGraphicFramePr>
          <p:nvPr>
            <p:extLst>
              <p:ext uri="{D42A27DB-BD31-4B8C-83A1-F6EECF244321}">
                <p14:modId xmlns:p14="http://schemas.microsoft.com/office/powerpoint/2010/main" val="3252529833"/>
              </p:ext>
            </p:extLst>
          </p:nvPr>
        </p:nvGraphicFramePr>
        <p:xfrm>
          <a:off x="599089" y="2192867"/>
          <a:ext cx="11077906" cy="3733800"/>
        </p:xfrm>
        <a:graphic>
          <a:graphicData uri="http://schemas.openxmlformats.org/drawingml/2006/table">
            <a:tbl>
              <a:tblPr firstRow="1" bandRow="1">
                <a:tableStyleId>{5C22544A-7EE6-4342-B048-85BDC9FD1C3A}</a:tableStyleId>
              </a:tblPr>
              <a:tblGrid>
                <a:gridCol w="2343807">
                  <a:extLst>
                    <a:ext uri="{9D8B030D-6E8A-4147-A177-3AD203B41FA5}">
                      <a16:colId xmlns="" xmlns:a16="http://schemas.microsoft.com/office/drawing/2014/main" val="2090059426"/>
                    </a:ext>
                  </a:extLst>
                </a:gridCol>
                <a:gridCol w="2087356">
                  <a:extLst>
                    <a:ext uri="{9D8B030D-6E8A-4147-A177-3AD203B41FA5}">
                      <a16:colId xmlns="" xmlns:a16="http://schemas.microsoft.com/office/drawing/2014/main" val="1629373970"/>
                    </a:ext>
                  </a:extLst>
                </a:gridCol>
                <a:gridCol w="2215581">
                  <a:extLst>
                    <a:ext uri="{9D8B030D-6E8A-4147-A177-3AD203B41FA5}">
                      <a16:colId xmlns="" xmlns:a16="http://schemas.microsoft.com/office/drawing/2014/main" val="85770485"/>
                    </a:ext>
                  </a:extLst>
                </a:gridCol>
                <a:gridCol w="2215581">
                  <a:extLst>
                    <a:ext uri="{9D8B030D-6E8A-4147-A177-3AD203B41FA5}">
                      <a16:colId xmlns="" xmlns:a16="http://schemas.microsoft.com/office/drawing/2014/main" val="187626179"/>
                    </a:ext>
                  </a:extLst>
                </a:gridCol>
                <a:gridCol w="2215581">
                  <a:extLst>
                    <a:ext uri="{9D8B030D-6E8A-4147-A177-3AD203B41FA5}">
                      <a16:colId xmlns="" xmlns:a16="http://schemas.microsoft.com/office/drawing/2014/main"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BLEU-2</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ROUGE-L</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METEOR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Length</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RETRIEVAL</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7.81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15.68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10.59</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150.0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33202244"/>
                  </a:ext>
                </a:extLst>
              </a:tr>
              <a:tr h="528320">
                <a:tc>
                  <a:txBody>
                    <a:bodyPr/>
                    <a:lstStyle/>
                    <a:p>
                      <a:pPr algn="ctr"/>
                      <a:r>
                        <a:rPr lang="en-US" sz="2400" dirty="0">
                          <a:latin typeface="Times New Roman" panose="02020603050405020304" pitchFamily="18" charset="0"/>
                          <a:cs typeface="Times New Roman" panose="02020603050405020304" pitchFamily="18" charset="0"/>
                        </a:rPr>
                        <a:t>SEQ2SEQ</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19.00</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9.85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51.7</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1339622"/>
                  </a:ext>
                </a:extLst>
              </a:tr>
              <a:tr h="528320">
                <a:tc>
                  <a:txBody>
                    <a:bodyPr/>
                    <a:lstStyle/>
                    <a:p>
                      <a:pPr algn="ctr"/>
                      <a:r>
                        <a:rPr lang="en-US" sz="2400" dirty="0">
                          <a:latin typeface="Times New Roman" panose="02020603050405020304" pitchFamily="18" charset="0"/>
                          <a:cs typeface="Times New Roman" panose="02020603050405020304" pitchFamily="18" charset="0"/>
                        </a:rPr>
                        <a:t>Multi-task Gen.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5.73</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14.44</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3.82</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36.5</a:t>
                      </a:r>
                    </a:p>
                  </a:txBody>
                  <a:tcPr marL="121920" marR="121920" marT="60960" marB="6096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455583505"/>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13.19</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20.15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10.42</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12.61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20.28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9.03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21110058"/>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 Oracle Plan</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16.30</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20.25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b="1" dirty="0">
                          <a:solidFill>
                            <a:schemeClr val="tx1"/>
                          </a:solidFill>
                          <a:latin typeface="Arial" panose="020B0604020202020204" pitchFamily="34" charset="0"/>
                          <a:cs typeface="Arial" panose="020B0604020202020204" pitchFamily="34" charset="0"/>
                        </a:rPr>
                        <a:t>11.61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700" dirty="0">
                          <a:solidFill>
                            <a:schemeClr val="tx1"/>
                          </a:solidFill>
                          <a:latin typeface="Arial" panose="020B0604020202020204" pitchFamily="34" charset="0"/>
                          <a:cs typeface="Arial" panose="020B0604020202020204" pitchFamily="34" charset="0"/>
                        </a:rPr>
                        <a:t>65.5</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40267401"/>
                  </a:ext>
                </a:extLst>
              </a:tr>
            </a:tbl>
          </a:graphicData>
        </a:graphic>
      </p:graphicFrame>
      <p:sp>
        <p:nvSpPr>
          <p:cNvPr id="5" name="Rectangle 4">
            <a:extLst>
              <a:ext uri="{FF2B5EF4-FFF2-40B4-BE49-F238E27FC236}">
                <a16:creationId xmlns="" xmlns:a16="http://schemas.microsoft.com/office/drawing/2014/main" id="{DE3A3446-1CE7-4747-B244-BEA1942B83B7}"/>
              </a:ext>
            </a:extLst>
          </p:cNvPr>
          <p:cNvSpPr/>
          <p:nvPr/>
        </p:nvSpPr>
        <p:spPr>
          <a:xfrm>
            <a:off x="1008993" y="4398578"/>
            <a:ext cx="10074166" cy="472968"/>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 xmlns:a16="http://schemas.microsoft.com/office/drawing/2014/main" id="{FE1485E4-9E0B-6841-AA37-3E24B520507C}"/>
              </a:ext>
            </a:extLst>
          </p:cNvPr>
          <p:cNvSpPr txBox="1"/>
          <p:nvPr/>
        </p:nvSpPr>
        <p:spPr>
          <a:xfrm>
            <a:off x="504497" y="624314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 xmlns:a16="http://schemas.microsoft.com/office/drawing/2014/main" id="{B877AEB9-A4A7-6146-93DA-AD5DA640E007}"/>
              </a:ext>
            </a:extLst>
          </p:cNvPr>
          <p:cNvSpPr txBox="1"/>
          <p:nvPr/>
        </p:nvSpPr>
        <p:spPr>
          <a:xfrm>
            <a:off x="596862" y="6125050"/>
            <a:ext cx="5912516" cy="430887"/>
          </a:xfrm>
          <a:prstGeom prst="rect">
            <a:avLst/>
          </a:prstGeom>
          <a:noFill/>
        </p:spPr>
        <p:txBody>
          <a:bodyPr wrap="none" rtlCol="0">
            <a:spAutoFit/>
          </a:bodyPr>
          <a:lstStyle/>
          <a:p>
            <a:r>
              <a:rPr lang="en-US" sz="2200" dirty="0"/>
              <a:t>Better planning can further improve performance.</a:t>
            </a:r>
          </a:p>
        </p:txBody>
      </p:sp>
      <p:sp>
        <p:nvSpPr>
          <p:cNvPr id="8" name="Rectangle 7">
            <a:extLst>
              <a:ext uri="{FF2B5EF4-FFF2-40B4-BE49-F238E27FC236}">
                <a16:creationId xmlns="" xmlns:a16="http://schemas.microsoft.com/office/drawing/2014/main" id="{85449A50-3A47-594D-B2DD-83910EDB7952}"/>
              </a:ext>
            </a:extLst>
          </p:cNvPr>
          <p:cNvSpPr/>
          <p:nvPr/>
        </p:nvSpPr>
        <p:spPr>
          <a:xfrm>
            <a:off x="673461" y="5406401"/>
            <a:ext cx="10393931" cy="472968"/>
          </a:xfrm>
          <a:prstGeom prst="rect">
            <a:avLst/>
          </a:prstGeom>
          <a:noFill/>
          <a:ln w="508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0218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54D24-89E0-FC4D-96D3-6246AC07F131}"/>
              </a:ext>
            </a:extLst>
          </p:cNvPr>
          <p:cNvSpPr>
            <a:spLocks noGrp="1"/>
          </p:cNvSpPr>
          <p:nvPr>
            <p:ph type="title"/>
          </p:nvPr>
        </p:nvSpPr>
        <p:spPr/>
        <p:txBody>
          <a:bodyPr>
            <a:normAutofit/>
          </a:bodyPr>
          <a:lstStyle/>
          <a:p>
            <a:r>
              <a:rPr lang="en-US" dirty="0"/>
              <a:t>Human Evaluation</a:t>
            </a:r>
          </a:p>
        </p:txBody>
      </p:sp>
      <p:sp>
        <p:nvSpPr>
          <p:cNvPr id="3" name="Content Placeholder 2">
            <a:extLst>
              <a:ext uri="{FF2B5EF4-FFF2-40B4-BE49-F238E27FC236}">
                <a16:creationId xmlns="" xmlns:a16="http://schemas.microsoft.com/office/drawing/2014/main" id="{6596F433-ACC9-8D4D-ACE4-2B90B3213EBB}"/>
              </a:ext>
            </a:extLst>
          </p:cNvPr>
          <p:cNvSpPr>
            <a:spLocks noGrp="1"/>
          </p:cNvSpPr>
          <p:nvPr>
            <p:ph idx="1"/>
          </p:nvPr>
        </p:nvSpPr>
        <p:spPr/>
        <p:txBody>
          <a:bodyPr/>
          <a:lstStyle/>
          <a:p>
            <a:r>
              <a:rPr lang="en-US" dirty="0"/>
              <a:t>Grammaticality (1-5): fluency, free of grammar errors</a:t>
            </a:r>
          </a:p>
          <a:p>
            <a:r>
              <a:rPr lang="en-US" dirty="0"/>
              <a:t>Correctness (1-5): non-contradictory, right stance</a:t>
            </a:r>
          </a:p>
          <a:p>
            <a:r>
              <a:rPr lang="en-US" dirty="0"/>
              <a:t>Content richness (1-5): coverage of relevant points (too generic generation will also get low scores)</a:t>
            </a:r>
          </a:p>
          <a:p>
            <a:r>
              <a:rPr lang="en-US" dirty="0"/>
              <a:t>30 topics</a:t>
            </a:r>
          </a:p>
        </p:txBody>
      </p:sp>
      <p:graphicFrame>
        <p:nvGraphicFramePr>
          <p:cNvPr id="4" name="Table 3">
            <a:extLst>
              <a:ext uri="{FF2B5EF4-FFF2-40B4-BE49-F238E27FC236}">
                <a16:creationId xmlns="" xmlns:a16="http://schemas.microsoft.com/office/drawing/2014/main" id="{E785650F-9CB6-874C-8BE0-66F8A169AB6D}"/>
              </a:ext>
            </a:extLst>
          </p:cNvPr>
          <p:cNvGraphicFramePr>
            <a:graphicFrameLocks noGrp="1"/>
          </p:cNvGraphicFramePr>
          <p:nvPr>
            <p:extLst>
              <p:ext uri="{D42A27DB-BD31-4B8C-83A1-F6EECF244321}">
                <p14:modId xmlns:p14="http://schemas.microsoft.com/office/powerpoint/2010/main" val="3543735553"/>
              </p:ext>
            </p:extLst>
          </p:nvPr>
        </p:nvGraphicFramePr>
        <p:xfrm>
          <a:off x="1373989" y="4359275"/>
          <a:ext cx="9022082" cy="2133600"/>
        </p:xfrm>
        <a:graphic>
          <a:graphicData uri="http://schemas.openxmlformats.org/drawingml/2006/table">
            <a:tbl>
              <a:tblPr firstRow="1" bandRow="1">
                <a:tableStyleId>{5C22544A-7EE6-4342-B048-85BDC9FD1C3A}</a:tableStyleId>
              </a:tblPr>
              <a:tblGrid>
                <a:gridCol w="2375339">
                  <a:extLst>
                    <a:ext uri="{9D8B030D-6E8A-4147-A177-3AD203B41FA5}">
                      <a16:colId xmlns="" xmlns:a16="http://schemas.microsoft.com/office/drawing/2014/main" val="2090059426"/>
                    </a:ext>
                  </a:extLst>
                </a:gridCol>
                <a:gridCol w="2215581">
                  <a:extLst>
                    <a:ext uri="{9D8B030D-6E8A-4147-A177-3AD203B41FA5}">
                      <a16:colId xmlns="" xmlns:a16="http://schemas.microsoft.com/office/drawing/2014/main" val="85770485"/>
                    </a:ext>
                  </a:extLst>
                </a:gridCol>
                <a:gridCol w="2215581">
                  <a:extLst>
                    <a:ext uri="{9D8B030D-6E8A-4147-A177-3AD203B41FA5}">
                      <a16:colId xmlns="" xmlns:a16="http://schemas.microsoft.com/office/drawing/2014/main" val="187626179"/>
                    </a:ext>
                  </a:extLst>
                </a:gridCol>
                <a:gridCol w="2215581">
                  <a:extLst>
                    <a:ext uri="{9D8B030D-6E8A-4147-A177-3AD203B41FA5}">
                      <a16:colId xmlns="" xmlns:a16="http://schemas.microsoft.com/office/drawing/2014/main" val="4134451874"/>
                    </a:ext>
                  </a:extLst>
                </a:gridCol>
              </a:tblGrid>
              <a:tr h="52832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Gram.</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Arial" panose="020B0604020202020204" pitchFamily="34" charset="0"/>
                          <a:cs typeface="Arial" panose="020B0604020202020204" pitchFamily="34" charset="0"/>
                        </a:rPr>
                        <a:t>Corr.</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a:solidFill>
                            <a:schemeClr val="tx1"/>
                          </a:solidFill>
                          <a:latin typeface="Palatino" pitchFamily="2" charset="77"/>
                          <a:ea typeface="Palatino" pitchFamily="2" charset="77"/>
                          <a:cs typeface="Arial" panose="020B0604020202020204" pitchFamily="34" charset="0"/>
                        </a:rPr>
                        <a:t>Cont.</a:t>
                      </a:r>
                    </a:p>
                  </a:txBody>
                  <a:tcPr marL="121920" marR="121920" marT="60960" marB="60960" anchor="ctr">
                    <a:lnL w="12700" cmpd="sng">
                      <a:noFill/>
                    </a:lnL>
                    <a:lnR w="12700" cmpd="sng">
                      <a:noFill/>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29328664"/>
                  </a:ext>
                </a:extLst>
              </a:tr>
              <a:tr h="528320">
                <a:tc>
                  <a:txBody>
                    <a:bodyPr/>
                    <a:lstStyle/>
                    <a:p>
                      <a:pPr algn="ctr"/>
                      <a:r>
                        <a:rPr lang="en-US" sz="2400" dirty="0">
                          <a:latin typeface="Times New Roman" panose="02020603050405020304" pitchFamily="18" charset="0"/>
                          <a:cs typeface="Times New Roman" panose="02020603050405020304" pitchFamily="18" charset="0"/>
                        </a:rPr>
                        <a:t>HUMAN</a:t>
                      </a:r>
                      <a:endParaRPr lang="en-US" sz="24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4.81</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3.90</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3.48</a:t>
                      </a:r>
                    </a:p>
                  </a:txBody>
                  <a:tcPr marL="121920" marR="121920" marT="60960" marB="6096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33202244"/>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Ours</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3.99</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2.78</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2.61</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9682933"/>
                  </a:ext>
                </a:extLst>
              </a:tr>
              <a:tr h="528320">
                <a:tc>
                  <a:txBody>
                    <a:bodyPr/>
                    <a:lstStyle/>
                    <a:p>
                      <a:pPr algn="ctr"/>
                      <a:r>
                        <a:rPr lang="en-US" sz="2400" dirty="0">
                          <a:solidFill>
                            <a:schemeClr val="tx1"/>
                          </a:solidFill>
                          <a:latin typeface="Arial" panose="020B0604020202020204" pitchFamily="34" charset="0"/>
                          <a:cs typeface="Arial" panose="020B0604020202020204" pitchFamily="34" charset="0"/>
                        </a:rPr>
                        <a:t>w/o Style</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3.03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2.26</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2700" b="0" dirty="0">
                          <a:solidFill>
                            <a:schemeClr val="tx1"/>
                          </a:solidFill>
                          <a:latin typeface="Arial" panose="020B0604020202020204" pitchFamily="34" charset="0"/>
                          <a:cs typeface="Arial" panose="020B0604020202020204" pitchFamily="34" charset="0"/>
                        </a:rPr>
                        <a:t>2.03</a:t>
                      </a:r>
                    </a:p>
                  </a:txBody>
                  <a:tcPr marL="121920" marR="121920" marT="60960" marB="60960" anchor="ctr">
                    <a:lnL w="12700" cmpd="sng">
                      <a:noFill/>
                    </a:lnL>
                    <a:lnR w="12700" cmpd="sng">
                      <a:noFill/>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426877594"/>
                  </a:ext>
                </a:extLst>
              </a:tr>
            </a:tbl>
          </a:graphicData>
        </a:graphic>
      </p:graphicFrame>
    </p:spTree>
    <p:extLst>
      <p:ext uri="{BB962C8B-B14F-4D97-AF65-F5344CB8AC3E}">
        <p14:creationId xmlns:p14="http://schemas.microsoft.com/office/powerpoint/2010/main" val="1697147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3693D-D90A-4A4C-B9BA-F23B7834B146}"/>
              </a:ext>
            </a:extLst>
          </p:cNvPr>
          <p:cNvSpPr>
            <a:spLocks noGrp="1"/>
          </p:cNvSpPr>
          <p:nvPr>
            <p:ph type="title"/>
          </p:nvPr>
        </p:nvSpPr>
        <p:spPr/>
        <p:txBody>
          <a:bodyPr>
            <a:normAutofit/>
          </a:bodyPr>
          <a:lstStyle/>
          <a:p>
            <a:r>
              <a:rPr lang="en-US" dirty="0"/>
              <a:t>Sample Argument Output</a:t>
            </a:r>
          </a:p>
        </p:txBody>
      </p:sp>
      <p:sp>
        <p:nvSpPr>
          <p:cNvPr id="4" name="TextBox 3">
            <a:extLst>
              <a:ext uri="{FF2B5EF4-FFF2-40B4-BE49-F238E27FC236}">
                <a16:creationId xmlns="" xmlns:a16="http://schemas.microsoft.com/office/drawing/2014/main" id="{36B9F618-6918-1C48-B7FC-1BCDB9D9111F}"/>
              </a:ext>
            </a:extLst>
          </p:cNvPr>
          <p:cNvSpPr txBox="1"/>
          <p:nvPr/>
        </p:nvSpPr>
        <p:spPr>
          <a:xfrm>
            <a:off x="252359" y="1341718"/>
            <a:ext cx="11687269" cy="9131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Input</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Aborting a fetus has some non-zero negative moral implications.</a:t>
            </a:r>
          </a:p>
          <a:p>
            <a:endParaRPr lang="en-US" sz="2667" dirty="0"/>
          </a:p>
        </p:txBody>
      </p:sp>
      <p:sp>
        <p:nvSpPr>
          <p:cNvPr id="5" name="TextBox 4">
            <a:extLst>
              <a:ext uri="{FF2B5EF4-FFF2-40B4-BE49-F238E27FC236}">
                <a16:creationId xmlns="" xmlns:a16="http://schemas.microsoft.com/office/drawing/2014/main" id="{A299A30E-5FBB-9C4D-A7C6-AB8F864FE71A}"/>
              </a:ext>
            </a:extLst>
          </p:cNvPr>
          <p:cNvSpPr txBox="1"/>
          <p:nvPr/>
        </p:nvSpPr>
        <p:spPr>
          <a:xfrm>
            <a:off x="252359" y="1879525"/>
            <a:ext cx="11445648" cy="1323632"/>
          </a:xfrm>
          <a:prstGeom prst="rect">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SEQ2SEQ</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I’m not going to try to change your view here, but I don’t want to change your position. I don’t think it’s fair to say that a fetus is not a per- son. It’s not a matter of consciousness.</a:t>
            </a:r>
          </a:p>
        </p:txBody>
      </p:sp>
      <p:sp>
        <p:nvSpPr>
          <p:cNvPr id="6" name="TextBox 5">
            <a:extLst>
              <a:ext uri="{FF2B5EF4-FFF2-40B4-BE49-F238E27FC236}">
                <a16:creationId xmlns="" xmlns:a16="http://schemas.microsoft.com/office/drawing/2014/main" id="{EC38E634-3891-B74B-A933-AA8B4EB8741E}"/>
              </a:ext>
            </a:extLst>
          </p:cNvPr>
          <p:cNvSpPr txBox="1"/>
          <p:nvPr/>
        </p:nvSpPr>
        <p:spPr>
          <a:xfrm>
            <a:off x="252357" y="3345820"/>
            <a:ext cx="11445649" cy="173406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TL;DR: I agree with you, but I think it’s important to note that fetuses are not fully developed. I don’t know if this is the case, but it doesn’t seem to be a compelling argument to me at all, so I’m not going to try to change your view by saying that it should be illegal to kill.</a:t>
            </a:r>
          </a:p>
        </p:txBody>
      </p:sp>
      <p:sp>
        <p:nvSpPr>
          <p:cNvPr id="7" name="TextBox 6">
            <a:extLst>
              <a:ext uri="{FF2B5EF4-FFF2-40B4-BE49-F238E27FC236}">
                <a16:creationId xmlns="" xmlns:a16="http://schemas.microsoft.com/office/drawing/2014/main" id="{C8D94EA3-2650-964D-8075-CB230CE6099F}"/>
              </a:ext>
            </a:extLst>
          </p:cNvPr>
          <p:cNvSpPr txBox="1"/>
          <p:nvPr/>
        </p:nvSpPr>
        <p:spPr>
          <a:xfrm>
            <a:off x="252357" y="5222485"/>
            <a:ext cx="11445649" cy="1323632"/>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 w/o Style</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Now, I don’t think it’s fair to say that it’s okay to kill someone. If you don’t want to die, you shouldn’t be able to do that for the sake of the mother and the fetus.</a:t>
            </a:r>
          </a:p>
        </p:txBody>
      </p:sp>
    </p:spTree>
    <p:extLst>
      <p:ext uri="{BB962C8B-B14F-4D97-AF65-F5344CB8AC3E}">
        <p14:creationId xmlns:p14="http://schemas.microsoft.com/office/powerpoint/2010/main" val="387870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What is an Argument?</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a:xfrm>
            <a:off x="838200" y="1825625"/>
            <a:ext cx="7601857" cy="4667250"/>
          </a:xfrm>
        </p:spPr>
        <p:txBody>
          <a:bodyPr>
            <a:normAutofit fontScale="92500" lnSpcReduction="10000"/>
          </a:bodyPr>
          <a:lstStyle/>
          <a:p>
            <a:r>
              <a:rPr lang="en-US" dirty="0"/>
              <a:t>Argument: a reason or set of reasons given with the aim of persuading others that an action or an idea is right or wrong</a:t>
            </a:r>
          </a:p>
          <a:p>
            <a:r>
              <a:rPr lang="en-US" dirty="0"/>
              <a:t>Why do we study arguments?</a:t>
            </a:r>
          </a:p>
          <a:p>
            <a:pPr lvl="1"/>
            <a:r>
              <a:rPr lang="en-US" dirty="0"/>
              <a:t>Problem-solving and decision-making</a:t>
            </a:r>
          </a:p>
          <a:p>
            <a:pPr lvl="2"/>
            <a:r>
              <a:rPr lang="en-US" dirty="0"/>
              <a:t>Which disease treatment to follow?</a:t>
            </a:r>
          </a:p>
          <a:p>
            <a:pPr lvl="2"/>
            <a:r>
              <a:rPr lang="en-US" dirty="0"/>
              <a:t>Which product to purchase?</a:t>
            </a:r>
          </a:p>
          <a:p>
            <a:pPr lvl="2"/>
            <a:r>
              <a:rPr lang="en-US" dirty="0"/>
              <a:t>Or should I watch that new movie?</a:t>
            </a:r>
          </a:p>
          <a:p>
            <a:pPr lvl="1"/>
            <a:r>
              <a:rPr lang="en-US" dirty="0"/>
              <a:t>Arguments are everywhere</a:t>
            </a:r>
          </a:p>
          <a:p>
            <a:pPr lvl="2"/>
            <a:r>
              <a:rPr lang="en-US" dirty="0"/>
              <a:t>Reviews</a:t>
            </a:r>
          </a:p>
          <a:p>
            <a:pPr lvl="2"/>
            <a:r>
              <a:rPr lang="en-US" dirty="0"/>
              <a:t>Patents</a:t>
            </a:r>
          </a:p>
          <a:p>
            <a:pPr lvl="2"/>
            <a:r>
              <a:rPr lang="en-US" dirty="0"/>
              <a:t>Supreme court arguments</a:t>
            </a:r>
          </a:p>
          <a:p>
            <a:pPr lvl="2"/>
            <a:r>
              <a:rPr lang="en-US" dirty="0"/>
              <a:t>Debates</a:t>
            </a:r>
          </a:p>
          <a:p>
            <a:pPr lvl="2"/>
            <a:r>
              <a:rPr lang="en-US" dirty="0"/>
              <a:t>Deliberation</a:t>
            </a:r>
          </a:p>
          <a:p>
            <a:pPr lvl="1"/>
            <a:endParaRPr lang="en-US" dirty="0"/>
          </a:p>
          <a:p>
            <a:pPr lvl="1"/>
            <a:endParaRPr lang="en-US" dirty="0"/>
          </a:p>
          <a:p>
            <a:pPr lvl="1"/>
            <a:endParaRPr lang="en-US" dirty="0"/>
          </a:p>
          <a:p>
            <a:endParaRPr lang="en-US" dirty="0"/>
          </a:p>
        </p:txBody>
      </p:sp>
      <p:pic>
        <p:nvPicPr>
          <p:cNvPr id="5" name="Picture 4">
            <a:extLst>
              <a:ext uri="{FF2B5EF4-FFF2-40B4-BE49-F238E27FC236}">
                <a16:creationId xmlns="" xmlns:a16="http://schemas.microsoft.com/office/drawing/2014/main" id="{562C077E-60B2-4F4C-BFCA-A2D6861F7617}"/>
              </a:ext>
            </a:extLst>
          </p:cNvPr>
          <p:cNvPicPr>
            <a:picLocks noChangeAspect="1"/>
          </p:cNvPicPr>
          <p:nvPr/>
        </p:nvPicPr>
        <p:blipFill>
          <a:blip r:embed="rId3"/>
          <a:stretch>
            <a:fillRect/>
          </a:stretch>
        </p:blipFill>
        <p:spPr>
          <a:xfrm>
            <a:off x="7936335" y="4539789"/>
            <a:ext cx="3347284" cy="1606696"/>
          </a:xfrm>
          <a:prstGeom prst="rect">
            <a:avLst/>
          </a:prstGeom>
        </p:spPr>
      </p:pic>
      <p:pic>
        <p:nvPicPr>
          <p:cNvPr id="10" name="Picture 9">
            <a:extLst>
              <a:ext uri="{FF2B5EF4-FFF2-40B4-BE49-F238E27FC236}">
                <a16:creationId xmlns="" xmlns:a16="http://schemas.microsoft.com/office/drawing/2014/main" id="{8EDCDD3E-7BDE-7644-9C18-8338DF483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08" y="2869370"/>
            <a:ext cx="2141736" cy="1678341"/>
          </a:xfrm>
          <a:prstGeom prst="rect">
            <a:avLst/>
          </a:prstGeom>
        </p:spPr>
      </p:pic>
      <p:pic>
        <p:nvPicPr>
          <p:cNvPr id="6" name="Picture 5">
            <a:extLst>
              <a:ext uri="{FF2B5EF4-FFF2-40B4-BE49-F238E27FC236}">
                <a16:creationId xmlns="" xmlns:a16="http://schemas.microsoft.com/office/drawing/2014/main" id="{54952139-3305-914B-BC3C-D20D9DE2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882" y="2907771"/>
            <a:ext cx="2847183" cy="1601540"/>
          </a:xfrm>
          <a:prstGeom prst="rect">
            <a:avLst/>
          </a:prstGeom>
        </p:spPr>
      </p:pic>
    </p:spTree>
    <p:extLst>
      <p:ext uri="{BB962C8B-B14F-4D97-AF65-F5344CB8AC3E}">
        <p14:creationId xmlns:p14="http://schemas.microsoft.com/office/powerpoint/2010/main" val="1083732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CC694-098E-6041-8AC6-847744DA8E32}"/>
              </a:ext>
            </a:extLst>
          </p:cNvPr>
          <p:cNvSpPr>
            <a:spLocks noGrp="1"/>
          </p:cNvSpPr>
          <p:nvPr>
            <p:ph type="title"/>
          </p:nvPr>
        </p:nvSpPr>
        <p:spPr/>
        <p:txBody>
          <a:bodyPr>
            <a:normAutofit/>
          </a:bodyPr>
          <a:lstStyle/>
          <a:p>
            <a:r>
              <a:rPr lang="en-US" dirty="0"/>
              <a:t>Other Applications</a:t>
            </a:r>
          </a:p>
        </p:txBody>
      </p:sp>
      <p:sp>
        <p:nvSpPr>
          <p:cNvPr id="3" name="Content Placeholder 2">
            <a:extLst>
              <a:ext uri="{FF2B5EF4-FFF2-40B4-BE49-F238E27FC236}">
                <a16:creationId xmlns="" xmlns:a16="http://schemas.microsoft.com/office/drawing/2014/main" id="{FA5094D0-AA14-364C-8B9D-1F764ADA43F0}"/>
              </a:ext>
            </a:extLst>
          </p:cNvPr>
          <p:cNvSpPr>
            <a:spLocks noGrp="1"/>
          </p:cNvSpPr>
          <p:nvPr>
            <p:ph idx="1"/>
          </p:nvPr>
        </p:nvSpPr>
        <p:spPr>
          <a:xfrm>
            <a:off x="838200" y="1363128"/>
            <a:ext cx="10515600" cy="4789860"/>
          </a:xfrm>
        </p:spPr>
        <p:txBody>
          <a:bodyPr/>
          <a:lstStyle/>
          <a:p>
            <a:r>
              <a:rPr lang="en-US" dirty="0"/>
              <a:t>Abstract generation for scientific papers</a:t>
            </a:r>
          </a:p>
          <a:p>
            <a:pPr marL="457189" lvl="1" indent="0">
              <a:buNone/>
            </a:pPr>
            <a:endParaRPr lang="en-US" dirty="0"/>
          </a:p>
        </p:txBody>
      </p:sp>
      <p:sp>
        <p:nvSpPr>
          <p:cNvPr id="4" name="TextBox 3">
            <a:extLst>
              <a:ext uri="{FF2B5EF4-FFF2-40B4-BE49-F238E27FC236}">
                <a16:creationId xmlns="" xmlns:a16="http://schemas.microsoft.com/office/drawing/2014/main" id="{F6C1316E-06B0-534E-BAFF-61D48F33D5E5}"/>
              </a:ext>
            </a:extLst>
          </p:cNvPr>
          <p:cNvSpPr txBox="1"/>
          <p:nvPr/>
        </p:nvSpPr>
        <p:spPr>
          <a:xfrm>
            <a:off x="1016745" y="1849052"/>
            <a:ext cx="10056911" cy="2718758"/>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67" b="1" dirty="0">
                <a:latin typeface="Open Sans" panose="020B0606030504020204" pitchFamily="34" charset="0"/>
                <a:ea typeface="Open Sans" panose="020B0606030504020204" pitchFamily="34" charset="0"/>
                <a:cs typeface="Open Sans" panose="020B0606030504020204" pitchFamily="34" charset="0"/>
              </a:rPr>
              <a:t>Title</a:t>
            </a:r>
            <a:r>
              <a:rPr lang="en-US" sz="2667" dirty="0">
                <a:latin typeface="Consolas" panose="020B0609020204030204" pitchFamily="49" charset="0"/>
                <a:cs typeface="Consolas" panose="020B0609020204030204" pitchFamily="49" charset="0"/>
              </a:rPr>
              <a:t>: </a:t>
            </a:r>
            <a:r>
              <a:rPr lang="en-US" sz="2667" dirty="0">
                <a:latin typeface="Times New Roman" panose="02020603050405020304" pitchFamily="18" charset="0"/>
                <a:cs typeface="Times New Roman" panose="02020603050405020304" pitchFamily="18" charset="0"/>
              </a:rPr>
              <a:t>Semantic Embeddings from Hashtags</a:t>
            </a:r>
            <a:endParaRPr lang="en-US" sz="2000" dirty="0">
              <a:latin typeface="Consolas" panose="020B0609020204030204" pitchFamily="49" charset="0"/>
              <a:cs typeface="Consolas" panose="020B0609020204030204" pitchFamily="49" charset="0"/>
            </a:endParaRPr>
          </a:p>
          <a:p>
            <a:r>
              <a:rPr lang="en-US" sz="2400" b="1" dirty="0">
                <a:latin typeface="Open Sans" panose="020B0606030504020204" pitchFamily="34" charset="0"/>
                <a:ea typeface="Open Sans" panose="020B0606030504020204" pitchFamily="34" charset="0"/>
                <a:cs typeface="Open Sans" panose="020B0606030504020204" pitchFamily="34" charset="0"/>
              </a:rPr>
              <a:t>Entities</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textual posts</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document recommendation task</a:t>
            </a:r>
          </a:p>
          <a:p>
            <a:pPr marL="380990" indent="-38099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hastag</a:t>
            </a:r>
            <a:r>
              <a:rPr lang="en-US" sz="2400" dirty="0">
                <a:latin typeface="Times New Roman" panose="02020603050405020304" pitchFamily="18" charset="0"/>
                <a:cs typeface="Times New Roman" panose="02020603050405020304" pitchFamily="18" charset="0"/>
              </a:rPr>
              <a:t> prediction task</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convolutional neural network</a:t>
            </a:r>
          </a:p>
        </p:txBody>
      </p:sp>
      <p:sp>
        <p:nvSpPr>
          <p:cNvPr id="5" name="TextBox 4">
            <a:extLst>
              <a:ext uri="{FF2B5EF4-FFF2-40B4-BE49-F238E27FC236}">
                <a16:creationId xmlns="" xmlns:a16="http://schemas.microsoft.com/office/drawing/2014/main" id="{B2A283C9-2EF4-4F4F-9B11-0EB3A5DA86AF}"/>
              </a:ext>
            </a:extLst>
          </p:cNvPr>
          <p:cNvSpPr txBox="1"/>
          <p:nvPr/>
        </p:nvSpPr>
        <p:spPr>
          <a:xfrm>
            <a:off x="5855281" y="3223787"/>
            <a:ext cx="5915876" cy="214449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b="1" dirty="0">
                <a:latin typeface="Open Sans" panose="020B0606030504020204" pitchFamily="34" charset="0"/>
                <a:ea typeface="Open Sans" panose="020B0606030504020204" pitchFamily="34" charset="0"/>
                <a:cs typeface="Open Sans" panose="020B0606030504020204" pitchFamily="34" charset="0"/>
              </a:rPr>
              <a:t>Abstract: </a:t>
            </a:r>
            <a:r>
              <a:rPr lang="en-US" sz="2667" dirty="0">
                <a:latin typeface="Times New Roman" panose="02020603050405020304" pitchFamily="18" charset="0"/>
                <a:cs typeface="Times New Roman" panose="02020603050405020304" pitchFamily="18" charset="0"/>
              </a:rPr>
              <a:t>We describe a convolutional neural network that learns feature representations for short textual posts using hashtags as a supervised signal. The proposed approach is …</a:t>
            </a:r>
          </a:p>
        </p:txBody>
      </p:sp>
    </p:spTree>
    <p:extLst>
      <p:ext uri="{BB962C8B-B14F-4D97-AF65-F5344CB8AC3E}">
        <p14:creationId xmlns:p14="http://schemas.microsoft.com/office/powerpoint/2010/main" val="2107686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CC694-098E-6041-8AC6-847744DA8E32}"/>
              </a:ext>
            </a:extLst>
          </p:cNvPr>
          <p:cNvSpPr>
            <a:spLocks noGrp="1"/>
          </p:cNvSpPr>
          <p:nvPr>
            <p:ph type="title"/>
          </p:nvPr>
        </p:nvSpPr>
        <p:spPr/>
        <p:txBody>
          <a:bodyPr>
            <a:normAutofit/>
          </a:bodyPr>
          <a:lstStyle/>
          <a:p>
            <a:r>
              <a:rPr lang="en-US" dirty="0"/>
              <a:t>Other Applications</a:t>
            </a:r>
          </a:p>
        </p:txBody>
      </p:sp>
      <p:sp>
        <p:nvSpPr>
          <p:cNvPr id="3" name="Content Placeholder 2">
            <a:extLst>
              <a:ext uri="{FF2B5EF4-FFF2-40B4-BE49-F238E27FC236}">
                <a16:creationId xmlns="" xmlns:a16="http://schemas.microsoft.com/office/drawing/2014/main" id="{FA5094D0-AA14-364C-8B9D-1F764ADA43F0}"/>
              </a:ext>
            </a:extLst>
          </p:cNvPr>
          <p:cNvSpPr>
            <a:spLocks noGrp="1"/>
          </p:cNvSpPr>
          <p:nvPr>
            <p:ph idx="1"/>
          </p:nvPr>
        </p:nvSpPr>
        <p:spPr>
          <a:xfrm>
            <a:off x="838200" y="1526079"/>
            <a:ext cx="10515600" cy="4351338"/>
          </a:xfrm>
        </p:spPr>
        <p:txBody>
          <a:bodyPr/>
          <a:lstStyle/>
          <a:p>
            <a:r>
              <a:rPr lang="en-US" dirty="0"/>
              <a:t>Wikipedia paragraph generation</a:t>
            </a:r>
          </a:p>
          <a:p>
            <a:pPr lvl="1"/>
            <a:r>
              <a:rPr lang="en-US" dirty="0"/>
              <a:t>First paragraphs of Wikipedia articles</a:t>
            </a:r>
          </a:p>
        </p:txBody>
      </p:sp>
      <p:pic>
        <p:nvPicPr>
          <p:cNvPr id="4" name="Picture 3">
            <a:extLst>
              <a:ext uri="{FF2B5EF4-FFF2-40B4-BE49-F238E27FC236}">
                <a16:creationId xmlns="" xmlns:a16="http://schemas.microsoft.com/office/drawing/2014/main" id="{0A22AAF8-0B8A-9D4E-A65F-26411D12AA39}"/>
              </a:ext>
            </a:extLst>
          </p:cNvPr>
          <p:cNvPicPr>
            <a:picLocks noChangeAspect="1"/>
          </p:cNvPicPr>
          <p:nvPr/>
        </p:nvPicPr>
        <p:blipFill>
          <a:blip r:embed="rId2"/>
          <a:stretch>
            <a:fillRect/>
          </a:stretch>
        </p:blipFill>
        <p:spPr>
          <a:xfrm>
            <a:off x="334087" y="2752075"/>
            <a:ext cx="11353800" cy="1675624"/>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 xmlns:a16="http://schemas.microsoft.com/office/drawing/2014/main" id="{2A556283-177A-294A-9445-80FCF556C2FE}"/>
              </a:ext>
            </a:extLst>
          </p:cNvPr>
          <p:cNvSpPr txBox="1"/>
          <p:nvPr/>
        </p:nvSpPr>
        <p:spPr>
          <a:xfrm>
            <a:off x="3971052" y="4553823"/>
            <a:ext cx="4079873" cy="1938992"/>
          </a:xfrm>
          <a:prstGeom prst="rect">
            <a:avLst/>
          </a:prstGeom>
          <a:noFill/>
          <a:ln w="28575">
            <a:solidFill>
              <a:schemeClr val="tx1"/>
            </a:solidFill>
          </a:ln>
        </p:spPr>
        <p:txBody>
          <a:bodyPr wrap="square" rtlCol="0">
            <a:spAutoFit/>
          </a:bodyPr>
          <a:lstStyle/>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computer science</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artificial intelligence</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machine intelligence</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p>
          <a:p>
            <a:pPr marL="380990" indent="-38099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perceives its environment</a:t>
            </a:r>
          </a:p>
        </p:txBody>
      </p:sp>
    </p:spTree>
    <p:extLst>
      <p:ext uri="{BB962C8B-B14F-4D97-AF65-F5344CB8AC3E}">
        <p14:creationId xmlns:p14="http://schemas.microsoft.com/office/powerpoint/2010/main" val="4126332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CC694-098E-6041-8AC6-847744DA8E32}"/>
              </a:ext>
            </a:extLst>
          </p:cNvPr>
          <p:cNvSpPr>
            <a:spLocks noGrp="1"/>
          </p:cNvSpPr>
          <p:nvPr>
            <p:ph type="title"/>
          </p:nvPr>
        </p:nvSpPr>
        <p:spPr/>
        <p:txBody>
          <a:bodyPr>
            <a:normAutofit/>
          </a:bodyPr>
          <a:lstStyle/>
          <a:p>
            <a:r>
              <a:rPr lang="en-US" dirty="0"/>
              <a:t>Other Applications</a:t>
            </a:r>
          </a:p>
        </p:txBody>
      </p:sp>
      <p:pic>
        <p:nvPicPr>
          <p:cNvPr id="8" name="Graphic 7" descr="graduationcap">
            <a:extLst>
              <a:ext uri="{FF2B5EF4-FFF2-40B4-BE49-F238E27FC236}">
                <a16:creationId xmlns="" xmlns:a16="http://schemas.microsoft.com/office/drawing/2014/main" id="{217D81A2-8F00-9C4F-BD17-72562CF7B98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16501" y="3105349"/>
            <a:ext cx="1024152" cy="1024152"/>
          </a:xfrm>
          <a:prstGeom prst="rect">
            <a:avLst/>
          </a:prstGeom>
        </p:spPr>
      </p:pic>
      <p:pic>
        <p:nvPicPr>
          <p:cNvPr id="9" name="Graphic 8" descr="backpack">
            <a:extLst>
              <a:ext uri="{FF2B5EF4-FFF2-40B4-BE49-F238E27FC236}">
                <a16:creationId xmlns="" xmlns:a16="http://schemas.microsoft.com/office/drawing/2014/main" id="{22BE2218-0650-854A-A93C-5FD341EC7A1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16502" y="4755687"/>
            <a:ext cx="934233" cy="934233"/>
          </a:xfrm>
          <a:prstGeom prst="rect">
            <a:avLst/>
          </a:prstGeom>
        </p:spPr>
      </p:pic>
      <p:sp>
        <p:nvSpPr>
          <p:cNvPr id="10" name="TextBox 9">
            <a:extLst>
              <a:ext uri="{FF2B5EF4-FFF2-40B4-BE49-F238E27FC236}">
                <a16:creationId xmlns="" xmlns:a16="http://schemas.microsoft.com/office/drawing/2014/main" id="{7C7769BA-4152-CF4F-A1DB-477C169C42CA}"/>
              </a:ext>
            </a:extLst>
          </p:cNvPr>
          <p:cNvSpPr txBox="1"/>
          <p:nvPr/>
        </p:nvSpPr>
        <p:spPr>
          <a:xfrm>
            <a:off x="1744775" y="2981265"/>
            <a:ext cx="9858645" cy="13236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67" dirty="0">
                <a:latin typeface="Times New Roman" panose="02020603050405020304" pitchFamily="18" charset="0"/>
                <a:cs typeface="Times New Roman" panose="02020603050405020304" pitchFamily="18" charset="0"/>
              </a:rPr>
              <a:t>In computer science, (…) any device that </a:t>
            </a:r>
            <a:r>
              <a:rPr lang="en-US" sz="2667" b="1" dirty="0">
                <a:solidFill>
                  <a:srgbClr val="C00000"/>
                </a:solidFill>
                <a:latin typeface="Times New Roman" panose="02020603050405020304" pitchFamily="18" charset="0"/>
                <a:cs typeface="Times New Roman" panose="02020603050405020304" pitchFamily="18" charset="0"/>
              </a:rPr>
              <a:t>perceives its environment </a:t>
            </a:r>
            <a:r>
              <a:rPr lang="en-US" sz="2667" dirty="0">
                <a:latin typeface="Times New Roman" panose="02020603050405020304" pitchFamily="18" charset="0"/>
                <a:cs typeface="Times New Roman" panose="02020603050405020304" pitchFamily="18" charset="0"/>
              </a:rPr>
              <a:t>and takes actions that </a:t>
            </a:r>
            <a:r>
              <a:rPr lang="en-US" sz="2667" b="1" dirty="0">
                <a:solidFill>
                  <a:srgbClr val="C00000"/>
                </a:solidFill>
                <a:latin typeface="Times New Roman" panose="02020603050405020304" pitchFamily="18" charset="0"/>
                <a:cs typeface="Times New Roman" panose="02020603050405020304" pitchFamily="18" charset="0"/>
              </a:rPr>
              <a:t>maximize its chance of successfully achieving its goals</a:t>
            </a:r>
            <a:r>
              <a:rPr lang="en-US" sz="2667" dirty="0">
                <a:latin typeface="Times New Roman" panose="02020603050405020304" pitchFamily="18" charset="0"/>
                <a:cs typeface="Times New Roman" panose="02020603050405020304" pitchFamily="18" charset="0"/>
              </a:rPr>
              <a:t> (…) that </a:t>
            </a:r>
            <a:r>
              <a:rPr lang="en-US" sz="2667" b="1" dirty="0">
                <a:solidFill>
                  <a:srgbClr val="C00000"/>
                </a:solidFill>
                <a:latin typeface="Times New Roman" panose="02020603050405020304" pitchFamily="18" charset="0"/>
                <a:cs typeface="Times New Roman" panose="02020603050405020304" pitchFamily="18" charset="0"/>
              </a:rPr>
              <a:t>mimic "cognitive" functions </a:t>
            </a:r>
            <a:r>
              <a:rPr lang="en-US" sz="2667" dirty="0">
                <a:latin typeface="Times New Roman" panose="02020603050405020304" pitchFamily="18" charset="0"/>
                <a:cs typeface="Times New Roman" panose="02020603050405020304" pitchFamily="18" charset="0"/>
              </a:rPr>
              <a:t>that humans…</a:t>
            </a:r>
          </a:p>
        </p:txBody>
      </p:sp>
      <p:sp>
        <p:nvSpPr>
          <p:cNvPr id="11" name="TextBox 10">
            <a:extLst>
              <a:ext uri="{FF2B5EF4-FFF2-40B4-BE49-F238E27FC236}">
                <a16:creationId xmlns="" xmlns:a16="http://schemas.microsoft.com/office/drawing/2014/main" id="{281F4A61-8796-7147-866F-2D6B7F8EC01E}"/>
              </a:ext>
            </a:extLst>
          </p:cNvPr>
          <p:cNvSpPr txBox="1"/>
          <p:nvPr/>
        </p:nvSpPr>
        <p:spPr>
          <a:xfrm>
            <a:off x="1744775" y="4594428"/>
            <a:ext cx="9772592" cy="13236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67" dirty="0">
                <a:latin typeface="Times New Roman" panose="02020603050405020304" pitchFamily="18" charset="0"/>
                <a:cs typeface="Times New Roman" panose="02020603050405020304" pitchFamily="18" charset="0"/>
              </a:rPr>
              <a:t>Artificial intelligence is the ability of a computer program or a machine </a:t>
            </a:r>
            <a:r>
              <a:rPr lang="en-US" sz="2667" b="1" dirty="0">
                <a:solidFill>
                  <a:schemeClr val="accent1"/>
                </a:solidFill>
                <a:latin typeface="Times New Roman" panose="02020603050405020304" pitchFamily="18" charset="0"/>
                <a:cs typeface="Times New Roman" panose="02020603050405020304" pitchFamily="18" charset="0"/>
              </a:rPr>
              <a:t>to think and learn</a:t>
            </a:r>
            <a:r>
              <a:rPr lang="en-US" sz="2667" dirty="0">
                <a:latin typeface="Times New Roman" panose="02020603050405020304" pitchFamily="18" charset="0"/>
                <a:cs typeface="Times New Roman" panose="02020603050405020304" pitchFamily="18" charset="0"/>
              </a:rPr>
              <a:t>. (…) which tries to </a:t>
            </a:r>
            <a:r>
              <a:rPr lang="en-US" sz="2667" b="1" dirty="0">
                <a:solidFill>
                  <a:schemeClr val="accent1"/>
                </a:solidFill>
                <a:latin typeface="Times New Roman" panose="02020603050405020304" pitchFamily="18" charset="0"/>
                <a:cs typeface="Times New Roman" panose="02020603050405020304" pitchFamily="18" charset="0"/>
              </a:rPr>
              <a:t>make computers "smart". </a:t>
            </a:r>
            <a:r>
              <a:rPr lang="en-US" sz="2667" dirty="0">
                <a:latin typeface="Times New Roman" panose="02020603050405020304" pitchFamily="18" charset="0"/>
                <a:cs typeface="Times New Roman" panose="02020603050405020304" pitchFamily="18" charset="0"/>
              </a:rPr>
              <a:t>(...) John McCarthy </a:t>
            </a:r>
            <a:r>
              <a:rPr lang="en-US" sz="2667" b="1" dirty="0">
                <a:solidFill>
                  <a:schemeClr val="accent1"/>
                </a:solidFill>
                <a:latin typeface="Times New Roman" panose="02020603050405020304" pitchFamily="18" charset="0"/>
                <a:cs typeface="Times New Roman" panose="02020603050405020304" pitchFamily="18" charset="0"/>
              </a:rPr>
              <a:t>came up with the name </a:t>
            </a:r>
            <a:r>
              <a:rPr lang="en-US" sz="2667"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E7B83397-3565-D143-A6CF-D82419C042EF}"/>
              </a:ext>
            </a:extLst>
          </p:cNvPr>
          <p:cNvSpPr txBox="1"/>
          <p:nvPr/>
        </p:nvSpPr>
        <p:spPr>
          <a:xfrm>
            <a:off x="8041735" y="1468456"/>
            <a:ext cx="3911453" cy="1200329"/>
          </a:xfrm>
          <a:prstGeom prst="rect">
            <a:avLst/>
          </a:prstGeom>
          <a:solidFill>
            <a:schemeClr val="accent4">
              <a:lumMod val="20000"/>
              <a:lumOff val="80000"/>
            </a:schemeClr>
          </a:solidFill>
          <a:ln w="28575">
            <a:noFill/>
          </a:ln>
        </p:spPr>
        <p:txBody>
          <a:bodyPr wrap="square" rtlCol="0">
            <a:spAutoFit/>
          </a:bodyPr>
          <a:lstStyle/>
          <a:p>
            <a:r>
              <a:rPr lang="en-US" sz="2400" dirty="0">
                <a:latin typeface="Arial" panose="020B0604020202020204" pitchFamily="34" charset="0"/>
                <a:cs typeface="Arial" panose="020B0604020202020204" pitchFamily="34" charset="0"/>
              </a:rPr>
              <a:t>Model needs to capture the interplay between style and content.</a:t>
            </a:r>
          </a:p>
        </p:txBody>
      </p:sp>
      <p:sp>
        <p:nvSpPr>
          <p:cNvPr id="13" name="Content Placeholder 2">
            <a:extLst>
              <a:ext uri="{FF2B5EF4-FFF2-40B4-BE49-F238E27FC236}">
                <a16:creationId xmlns="" xmlns:a16="http://schemas.microsoft.com/office/drawing/2014/main" id="{D581C3A4-6422-0B46-9848-36740612A183}"/>
              </a:ext>
            </a:extLst>
          </p:cNvPr>
          <p:cNvSpPr txBox="1">
            <a:spLocks/>
          </p:cNvSpPr>
          <p:nvPr/>
        </p:nvSpPr>
        <p:spPr>
          <a:xfrm>
            <a:off x="838200" y="15260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Wikipedia paragraph generation</a:t>
            </a:r>
          </a:p>
          <a:p>
            <a:pPr lvl="1"/>
            <a:r>
              <a:rPr lang="en-US" dirty="0"/>
              <a:t>First paragraphs of Wikipedia articles</a:t>
            </a:r>
          </a:p>
        </p:txBody>
      </p:sp>
    </p:spTree>
    <p:extLst>
      <p:ext uri="{BB962C8B-B14F-4D97-AF65-F5344CB8AC3E}">
        <p14:creationId xmlns:p14="http://schemas.microsoft.com/office/powerpoint/2010/main" val="2571763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1F1810-52A0-9349-BD02-3C790342B432}"/>
              </a:ext>
            </a:extLst>
          </p:cNvPr>
          <p:cNvSpPr>
            <a:spLocks noGrp="1"/>
          </p:cNvSpPr>
          <p:nvPr>
            <p:ph type="title"/>
          </p:nvPr>
        </p:nvSpPr>
        <p:spPr/>
        <p:txBody>
          <a:bodyPr>
            <a:normAutofit/>
          </a:bodyPr>
          <a:lstStyle/>
          <a:p>
            <a:r>
              <a:rPr lang="en-US" dirty="0"/>
              <a:t>Effect of Content Selection</a:t>
            </a:r>
          </a:p>
        </p:txBody>
      </p:sp>
      <p:sp>
        <p:nvSpPr>
          <p:cNvPr id="3" name="Content Placeholder 2">
            <a:extLst>
              <a:ext uri="{FF2B5EF4-FFF2-40B4-BE49-F238E27FC236}">
                <a16:creationId xmlns="" xmlns:a16="http://schemas.microsoft.com/office/drawing/2014/main" id="{410B690A-3865-3D47-9560-4FE67E6E442E}"/>
              </a:ext>
            </a:extLst>
          </p:cNvPr>
          <p:cNvSpPr>
            <a:spLocks noGrp="1"/>
          </p:cNvSpPr>
          <p:nvPr>
            <p:ph idx="1"/>
          </p:nvPr>
        </p:nvSpPr>
        <p:spPr/>
        <p:txBody>
          <a:bodyPr/>
          <a:lstStyle/>
          <a:p>
            <a:endParaRPr lang="en-US" dirty="0"/>
          </a:p>
        </p:txBody>
      </p:sp>
      <p:pic>
        <p:nvPicPr>
          <p:cNvPr id="5" name="Picture 4">
            <a:extLst>
              <a:ext uri="{FF2B5EF4-FFF2-40B4-BE49-F238E27FC236}">
                <a16:creationId xmlns="" xmlns:a16="http://schemas.microsoft.com/office/drawing/2014/main" id="{FDADD5DE-17AB-0241-9A24-414ADCDCCC9E}"/>
              </a:ext>
            </a:extLst>
          </p:cNvPr>
          <p:cNvPicPr>
            <a:picLocks noChangeAspect="1"/>
          </p:cNvPicPr>
          <p:nvPr/>
        </p:nvPicPr>
        <p:blipFill>
          <a:blip r:embed="rId3"/>
          <a:stretch>
            <a:fillRect/>
          </a:stretch>
        </p:blipFill>
        <p:spPr>
          <a:xfrm>
            <a:off x="2252134" y="2236717"/>
            <a:ext cx="7687733" cy="3403600"/>
          </a:xfrm>
          <a:prstGeom prst="rect">
            <a:avLst/>
          </a:prstGeom>
        </p:spPr>
      </p:pic>
      <p:sp>
        <p:nvSpPr>
          <p:cNvPr id="4" name="Rectangle 3">
            <a:extLst>
              <a:ext uri="{FF2B5EF4-FFF2-40B4-BE49-F238E27FC236}">
                <a16:creationId xmlns="" xmlns:a16="http://schemas.microsoft.com/office/drawing/2014/main" id="{2F86B469-A530-5149-AEA3-5AA111F651E2}"/>
              </a:ext>
            </a:extLst>
          </p:cNvPr>
          <p:cNvSpPr/>
          <p:nvPr/>
        </p:nvSpPr>
        <p:spPr>
          <a:xfrm>
            <a:off x="2809186" y="5316541"/>
            <a:ext cx="6573628" cy="590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Times New Roman" panose="02020603050405020304" pitchFamily="18" charset="0"/>
                <a:cs typeface="Times New Roman" panose="02020603050405020304" pitchFamily="18" charset="0"/>
              </a:rPr>
              <a:t>F1 on </a:t>
            </a:r>
            <a:r>
              <a:rPr lang="en-US" sz="2667" b="1" dirty="0" err="1">
                <a:solidFill>
                  <a:schemeClr val="tx1"/>
                </a:solidFill>
                <a:latin typeface="Times New Roman" panose="02020603050405020304" pitchFamily="18" charset="0"/>
                <a:cs typeface="Times New Roman" panose="02020603050405020304" pitchFamily="18" charset="0"/>
              </a:rPr>
              <a:t>Keyphrase</a:t>
            </a:r>
            <a:r>
              <a:rPr lang="en-US" sz="2667" b="1" dirty="0">
                <a:solidFill>
                  <a:schemeClr val="tx1"/>
                </a:solidFill>
                <a:latin typeface="Times New Roman" panose="02020603050405020304" pitchFamily="18" charset="0"/>
                <a:cs typeface="Times New Roman" panose="02020603050405020304" pitchFamily="18" charset="0"/>
              </a:rPr>
              <a:t> Selection</a:t>
            </a:r>
          </a:p>
        </p:txBody>
      </p:sp>
    </p:spTree>
    <p:extLst>
      <p:ext uri="{BB962C8B-B14F-4D97-AF65-F5344CB8AC3E}">
        <p14:creationId xmlns:p14="http://schemas.microsoft.com/office/powerpoint/2010/main" val="2629259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813F89B-8EF2-E446-A3FC-8D21B62D3B33}"/>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 xmlns:a16="http://schemas.microsoft.com/office/drawing/2014/main" id="{ABFE5C98-0CF2-FE49-9648-CB472E181F54}"/>
              </a:ext>
            </a:extLst>
          </p:cNvPr>
          <p:cNvSpPr>
            <a:spLocks noGrp="1"/>
          </p:cNvSpPr>
          <p:nvPr>
            <p:ph idx="1"/>
          </p:nvPr>
        </p:nvSpPr>
        <p:spPr/>
        <p:txBody>
          <a:bodyPr>
            <a:normAutofit lnSpcReduction="10000"/>
          </a:bodyPr>
          <a:lstStyle/>
          <a:p>
            <a:r>
              <a:rPr lang="en-US" dirty="0"/>
              <a:t>Explicit modeling of content selection and style control is useful for neural argument generation. Better interpretability too!</a:t>
            </a:r>
          </a:p>
          <a:p>
            <a:r>
              <a:rPr lang="en-US" dirty="0"/>
              <a:t>But the current generations still lack of coherence and focus, and can generate contradictory content.</a:t>
            </a:r>
          </a:p>
          <a:p>
            <a:r>
              <a:rPr lang="en-US" dirty="0"/>
              <a:t>Future directions: working with large pre-trained language models, and adding controllability for better generation.</a:t>
            </a:r>
          </a:p>
          <a:p>
            <a:endParaRPr lang="en-US" dirty="0"/>
          </a:p>
          <a:p>
            <a:r>
              <a:rPr lang="en-US" dirty="0"/>
              <a:t>Papers and project page URLs can be found at</a:t>
            </a:r>
          </a:p>
          <a:p>
            <a:pPr marL="0" indent="0">
              <a:buNone/>
            </a:pPr>
            <a:r>
              <a:rPr lang="en-US" dirty="0">
                <a:hlinkClick r:id="rId3"/>
              </a:rPr>
              <a:t>http://www.ccs.neu.edu/home/luwang/publications.html</a:t>
            </a:r>
            <a:endParaRPr lang="en-US" dirty="0"/>
          </a:p>
          <a:p>
            <a:pPr marL="0" indent="0">
              <a:buNone/>
            </a:pPr>
            <a:r>
              <a:rPr lang="en-US" dirty="0">
                <a:hlinkClick r:id="rId4"/>
              </a:rPr>
              <a:t>http://www.ccs.neu.edu/home/luwang/nsf_argument.html</a:t>
            </a:r>
            <a:endParaRPr lang="en-US" dirty="0"/>
          </a:p>
        </p:txBody>
      </p:sp>
    </p:spTree>
    <p:extLst>
      <p:ext uri="{BB962C8B-B14F-4D97-AF65-F5344CB8AC3E}">
        <p14:creationId xmlns:p14="http://schemas.microsoft.com/office/powerpoint/2010/main" val="29679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88C2BD-5DB4-B440-9157-88CD9526B92C}"/>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 xmlns:a16="http://schemas.microsoft.com/office/drawing/2014/main" id="{1552B2E8-9A06-7442-BC60-995B18AC0B6A}"/>
              </a:ext>
            </a:extLst>
          </p:cNvPr>
          <p:cNvSpPr>
            <a:spLocks noGrp="1"/>
          </p:cNvSpPr>
          <p:nvPr>
            <p:ph idx="1"/>
          </p:nvPr>
        </p:nvSpPr>
        <p:spPr/>
        <p:txBody>
          <a:bodyPr/>
          <a:lstStyle/>
          <a:p>
            <a:r>
              <a:rPr lang="en-US" dirty="0"/>
              <a:t>Thanks to my students (</a:t>
            </a:r>
            <a:r>
              <a:rPr lang="en-US" dirty="0" err="1"/>
              <a:t>Xinyu</a:t>
            </a:r>
            <a:r>
              <a:rPr lang="en-US" dirty="0"/>
              <a:t> Hua, </a:t>
            </a:r>
            <a:r>
              <a:rPr lang="en-US" dirty="0" err="1"/>
              <a:t>Zhe</a:t>
            </a:r>
            <a:r>
              <a:rPr lang="en-US" dirty="0"/>
              <a:t> Hu, Varun </a:t>
            </a:r>
            <a:r>
              <a:rPr lang="en-US" dirty="0" err="1"/>
              <a:t>Raval</a:t>
            </a:r>
            <a:r>
              <a:rPr lang="en-US" dirty="0"/>
              <a:t>) who did the work in this talk.</a:t>
            </a:r>
          </a:p>
          <a:p>
            <a:pPr lvl="1"/>
            <a:r>
              <a:rPr lang="en-US" dirty="0"/>
              <a:t>Sentence-Level Content Planning and Style Specification for Neural Text Generation, </a:t>
            </a:r>
            <a:r>
              <a:rPr lang="en-US" i="1" dirty="0"/>
              <a:t>EMNLP 2019</a:t>
            </a:r>
          </a:p>
          <a:p>
            <a:pPr lvl="1"/>
            <a:r>
              <a:rPr lang="en-US" dirty="0"/>
              <a:t>Argument Generation with Retrieval, Planning, and Realization, </a:t>
            </a:r>
            <a:r>
              <a:rPr lang="en-US" i="1" dirty="0"/>
              <a:t>ACL 2019</a:t>
            </a:r>
          </a:p>
          <a:p>
            <a:endParaRPr lang="en-US" dirty="0"/>
          </a:p>
          <a:p>
            <a:r>
              <a:rPr lang="en-US" dirty="0"/>
              <a:t>The research is partially funded by National Science Foundation (1813341). </a:t>
            </a:r>
          </a:p>
        </p:txBody>
      </p:sp>
    </p:spTree>
    <p:extLst>
      <p:ext uri="{BB962C8B-B14F-4D97-AF65-F5344CB8AC3E}">
        <p14:creationId xmlns:p14="http://schemas.microsoft.com/office/powerpoint/2010/main" val="4261155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7847D54-62C6-6B47-B6DA-BCE1C60F6DD3}"/>
              </a:ext>
            </a:extLst>
          </p:cNvPr>
          <p:cNvSpPr txBox="1"/>
          <p:nvPr/>
        </p:nvSpPr>
        <p:spPr>
          <a:xfrm>
            <a:off x="1357086" y="2423887"/>
            <a:ext cx="8437310" cy="1261884"/>
          </a:xfrm>
          <a:prstGeom prst="rect">
            <a:avLst/>
          </a:prstGeom>
          <a:noFill/>
        </p:spPr>
        <p:txBody>
          <a:bodyPr wrap="none" rtlCol="0">
            <a:spAutoFit/>
          </a:bodyPr>
          <a:lstStyle/>
          <a:p>
            <a:r>
              <a:rPr lang="en-US" sz="4600" dirty="0"/>
              <a:t>Thank you!</a:t>
            </a:r>
          </a:p>
          <a:p>
            <a:r>
              <a:rPr lang="en-US" sz="3000" dirty="0"/>
              <a:t>Feel free to email questions to: </a:t>
            </a:r>
            <a:r>
              <a:rPr lang="en-US" sz="3000" dirty="0" err="1">
                <a:solidFill>
                  <a:schemeClr val="accent1"/>
                </a:solidFill>
              </a:rPr>
              <a:t>luwang@ccs.neu.edu</a:t>
            </a:r>
            <a:endParaRPr lang="en-US" sz="3000" dirty="0">
              <a:solidFill>
                <a:schemeClr val="accent1"/>
              </a:solidFill>
            </a:endParaRPr>
          </a:p>
        </p:txBody>
      </p:sp>
    </p:spTree>
    <p:extLst>
      <p:ext uri="{BB962C8B-B14F-4D97-AF65-F5344CB8AC3E}">
        <p14:creationId xmlns:p14="http://schemas.microsoft.com/office/powerpoint/2010/main" val="484849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3693D-D90A-4A4C-B9BA-F23B7834B146}"/>
              </a:ext>
            </a:extLst>
          </p:cNvPr>
          <p:cNvSpPr>
            <a:spLocks noGrp="1"/>
          </p:cNvSpPr>
          <p:nvPr>
            <p:ph type="title"/>
          </p:nvPr>
        </p:nvSpPr>
        <p:spPr>
          <a:xfrm>
            <a:off x="838200" y="-60549"/>
            <a:ext cx="10515600" cy="1325563"/>
          </a:xfrm>
        </p:spPr>
        <p:txBody>
          <a:bodyPr>
            <a:normAutofit/>
          </a:bodyPr>
          <a:lstStyle/>
          <a:p>
            <a:r>
              <a:rPr lang="en-US" dirty="0"/>
              <a:t>Sample Argument Output</a:t>
            </a:r>
          </a:p>
        </p:txBody>
      </p:sp>
      <p:sp>
        <p:nvSpPr>
          <p:cNvPr id="4" name="TextBox 3">
            <a:extLst>
              <a:ext uri="{FF2B5EF4-FFF2-40B4-BE49-F238E27FC236}">
                <a16:creationId xmlns="" xmlns:a16="http://schemas.microsoft.com/office/drawing/2014/main" id="{36B9F618-6918-1C48-B7FC-1BCDB9D9111F}"/>
              </a:ext>
            </a:extLst>
          </p:cNvPr>
          <p:cNvSpPr txBox="1"/>
          <p:nvPr/>
        </p:nvSpPr>
        <p:spPr>
          <a:xfrm>
            <a:off x="252360" y="880783"/>
            <a:ext cx="11235445" cy="13236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Input</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All alleged crimes or infractions involving a police officer should be investigated by a higher-level agency.</a:t>
            </a:r>
          </a:p>
          <a:p>
            <a:endParaRPr lang="en-US" sz="2667" dirty="0"/>
          </a:p>
        </p:txBody>
      </p:sp>
      <p:sp>
        <p:nvSpPr>
          <p:cNvPr id="5" name="TextBox 4">
            <a:extLst>
              <a:ext uri="{FF2B5EF4-FFF2-40B4-BE49-F238E27FC236}">
                <a16:creationId xmlns="" xmlns:a16="http://schemas.microsoft.com/office/drawing/2014/main" id="{A299A30E-5FBB-9C4D-A7C6-AB8F864FE71A}"/>
              </a:ext>
            </a:extLst>
          </p:cNvPr>
          <p:cNvSpPr txBox="1"/>
          <p:nvPr/>
        </p:nvSpPr>
        <p:spPr>
          <a:xfrm>
            <a:off x="252360" y="1861403"/>
            <a:ext cx="11445648" cy="1323632"/>
          </a:xfrm>
          <a:prstGeom prst="rect">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SEQ2SEQ</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If you look at the history of history, there was a time when the founding fathers didn’t understand the history of the world. They didn’t want to go to war. It wasn’t be cause they didn’t exist.</a:t>
            </a:r>
          </a:p>
        </p:txBody>
      </p:sp>
      <p:sp>
        <p:nvSpPr>
          <p:cNvPr id="6" name="TextBox 5">
            <a:extLst>
              <a:ext uri="{FF2B5EF4-FFF2-40B4-BE49-F238E27FC236}">
                <a16:creationId xmlns="" xmlns:a16="http://schemas.microsoft.com/office/drawing/2014/main" id="{EC38E634-3891-B74B-A933-AA8B4EB8741E}"/>
              </a:ext>
            </a:extLst>
          </p:cNvPr>
          <p:cNvSpPr txBox="1"/>
          <p:nvPr/>
        </p:nvSpPr>
        <p:spPr>
          <a:xfrm>
            <a:off x="252361" y="3133029"/>
            <a:ext cx="11445649" cy="173406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Jail sentences for example are a result of negligence. If you don’t like it, you’re going to have to deal with a lot of bad lawyers, and you’ll have to prove </a:t>
            </a:r>
            <a:r>
              <a:rPr lang="en-US" sz="2667" dirty="0" err="1">
                <a:latin typeface="Arial" panose="020B0604020202020204" pitchFamily="34" charset="0"/>
                <a:cs typeface="Arial" panose="020B0604020202020204" pitchFamily="34" charset="0"/>
              </a:rPr>
              <a:t>your’re</a:t>
            </a:r>
            <a:r>
              <a:rPr lang="en-US" sz="2667" dirty="0">
                <a:latin typeface="Arial" panose="020B0604020202020204" pitchFamily="34" charset="0"/>
                <a:cs typeface="Arial" panose="020B0604020202020204" pitchFamily="34" charset="0"/>
              </a:rPr>
              <a:t> guilty of a crime in the first place and you’re not going to be able to sue for damages if you’re in jail.</a:t>
            </a:r>
          </a:p>
        </p:txBody>
      </p:sp>
      <p:sp>
        <p:nvSpPr>
          <p:cNvPr id="7" name="TextBox 6">
            <a:extLst>
              <a:ext uri="{FF2B5EF4-FFF2-40B4-BE49-F238E27FC236}">
                <a16:creationId xmlns="" xmlns:a16="http://schemas.microsoft.com/office/drawing/2014/main" id="{C8D94EA3-2650-964D-8075-CB230CE6099F}"/>
              </a:ext>
            </a:extLst>
          </p:cNvPr>
          <p:cNvSpPr txBox="1"/>
          <p:nvPr/>
        </p:nvSpPr>
        <p:spPr>
          <a:xfrm>
            <a:off x="252360" y="4824041"/>
            <a:ext cx="11445649" cy="1734064"/>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 w/o Style</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The biggest problem with this is that this is a huge problem. The problem is that there are a lot of cases where the defendant is innocent, and the defendant has the power to prove that the defendant didn’t want to go to trial, (…)</a:t>
            </a:r>
          </a:p>
        </p:txBody>
      </p:sp>
    </p:spTree>
    <p:extLst>
      <p:ext uri="{BB962C8B-B14F-4D97-AF65-F5344CB8AC3E}">
        <p14:creationId xmlns:p14="http://schemas.microsoft.com/office/powerpoint/2010/main" val="796581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F5FE02EA-FEFD-0A41-9075-56C249AC16CE}"/>
              </a:ext>
            </a:extLst>
          </p:cNvPr>
          <p:cNvSpPr txBox="1"/>
          <p:nvPr/>
        </p:nvSpPr>
        <p:spPr>
          <a:xfrm>
            <a:off x="252360" y="880783"/>
            <a:ext cx="11235445" cy="9131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TITLE</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Breaking Bad                                       </a:t>
            </a:r>
            <a:r>
              <a:rPr lang="en-US" sz="2667" u="sng" dirty="0">
                <a:latin typeface="Times New Roman" panose="02020603050405020304" pitchFamily="18" charset="0"/>
                <a:cs typeface="Times New Roman" panose="02020603050405020304" pitchFamily="18" charset="0"/>
              </a:rPr>
              <a:t>STYLE</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Simple Wikipedia</a:t>
            </a:r>
          </a:p>
          <a:p>
            <a:endParaRPr lang="en-US" sz="2667" dirty="0"/>
          </a:p>
        </p:txBody>
      </p:sp>
      <p:sp>
        <p:nvSpPr>
          <p:cNvPr id="2" name="Title 1">
            <a:extLst>
              <a:ext uri="{FF2B5EF4-FFF2-40B4-BE49-F238E27FC236}">
                <a16:creationId xmlns="" xmlns:a16="http://schemas.microsoft.com/office/drawing/2014/main" id="{ACE38FA5-4F4D-BF40-99B8-75B28135DB15}"/>
              </a:ext>
            </a:extLst>
          </p:cNvPr>
          <p:cNvSpPr>
            <a:spLocks noGrp="1"/>
          </p:cNvSpPr>
          <p:nvPr>
            <p:ph type="title"/>
          </p:nvPr>
        </p:nvSpPr>
        <p:spPr>
          <a:xfrm>
            <a:off x="717381" y="11819"/>
            <a:ext cx="10515600" cy="1325563"/>
          </a:xfrm>
        </p:spPr>
        <p:txBody>
          <a:bodyPr>
            <a:normAutofit/>
          </a:bodyPr>
          <a:lstStyle/>
          <a:p>
            <a:r>
              <a:rPr lang="en-US" dirty="0"/>
              <a:t>Sample Wikipedia Output</a:t>
            </a:r>
          </a:p>
        </p:txBody>
      </p:sp>
      <p:sp>
        <p:nvSpPr>
          <p:cNvPr id="5" name="TextBox 4">
            <a:extLst>
              <a:ext uri="{FF2B5EF4-FFF2-40B4-BE49-F238E27FC236}">
                <a16:creationId xmlns="" xmlns:a16="http://schemas.microsoft.com/office/drawing/2014/main" id="{B4931CCC-4FC6-3148-A6CB-E5B7DD251B46}"/>
              </a:ext>
            </a:extLst>
          </p:cNvPr>
          <p:cNvSpPr txBox="1"/>
          <p:nvPr/>
        </p:nvSpPr>
        <p:spPr>
          <a:xfrm>
            <a:off x="252360" y="1556603"/>
            <a:ext cx="11445648" cy="2144498"/>
          </a:xfrm>
          <a:prstGeom prst="rect">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SEQ2SEQ</a:t>
            </a:r>
            <a:r>
              <a:rPr lang="en-US" sz="2667" dirty="0">
                <a:latin typeface="Times New Roman" panose="02020603050405020304" pitchFamily="18" charset="0"/>
                <a:cs typeface="Times New Roman" panose="02020603050405020304" pitchFamily="18" charset="0"/>
              </a:rPr>
              <a:t>: </a:t>
            </a:r>
            <a:r>
              <a:rPr lang="en-US" sz="2667" dirty="0">
                <a:solidFill>
                  <a:srgbClr val="C00000"/>
                </a:solidFill>
                <a:latin typeface="Arial" panose="020B0604020202020204" pitchFamily="34" charset="0"/>
                <a:cs typeface="Arial" panose="020B0604020202020204" pitchFamily="34" charset="0"/>
              </a:rPr>
              <a:t>Breaking</a:t>
            </a:r>
            <a:r>
              <a:rPr lang="en-US" sz="2667" dirty="0">
                <a:latin typeface="Arial" panose="020B0604020202020204" pitchFamily="34" charset="0"/>
                <a:cs typeface="Arial" panose="020B0604020202020204" pitchFamily="34" charset="0"/>
              </a:rPr>
              <a:t> is an American television soap opera that aired on </a:t>
            </a:r>
            <a:r>
              <a:rPr lang="en-US" sz="2667" dirty="0">
                <a:solidFill>
                  <a:srgbClr val="C00000"/>
                </a:solidFill>
                <a:latin typeface="Arial" panose="020B0604020202020204" pitchFamily="34" charset="0"/>
                <a:cs typeface="Arial" panose="020B0604020202020204" pitchFamily="34" charset="0"/>
              </a:rPr>
              <a:t>CBS</a:t>
            </a:r>
            <a:r>
              <a:rPr lang="en-US" sz="2667" dirty="0">
                <a:latin typeface="Arial" panose="020B0604020202020204" pitchFamily="34" charset="0"/>
                <a:cs typeface="Arial" panose="020B0604020202020204" pitchFamily="34" charset="0"/>
              </a:rPr>
              <a:t> from </a:t>
            </a:r>
            <a:r>
              <a:rPr lang="en-US" sz="2667" dirty="0">
                <a:solidFill>
                  <a:srgbClr val="C00000"/>
                </a:solidFill>
                <a:latin typeface="Arial" panose="020B0604020202020204" pitchFamily="34" charset="0"/>
                <a:cs typeface="Arial" panose="020B0604020202020204" pitchFamily="34" charset="0"/>
              </a:rPr>
              <a:t>September 26, 2007 to April 19, 2009</a:t>
            </a:r>
            <a:r>
              <a:rPr lang="en-US" sz="2667" dirty="0">
                <a:latin typeface="Arial" panose="020B0604020202020204" pitchFamily="34" charset="0"/>
                <a:cs typeface="Arial" panose="020B0604020202020204" pitchFamily="34" charset="0"/>
              </a:rPr>
              <a:t>. The series is set in </a:t>
            </a:r>
            <a:r>
              <a:rPr lang="en-US" sz="2667" dirty="0">
                <a:solidFill>
                  <a:srgbClr val="C00000"/>
                </a:solidFill>
                <a:latin typeface="Arial" panose="020B0604020202020204" pitchFamily="34" charset="0"/>
                <a:cs typeface="Arial" panose="020B0604020202020204" pitchFamily="34" charset="0"/>
              </a:rPr>
              <a:t>main, New South Wales, in the United Kingdom</a:t>
            </a:r>
            <a:r>
              <a:rPr lang="en-US" sz="2667" dirty="0">
                <a:latin typeface="Arial" panose="020B0604020202020204" pitchFamily="34" charset="0"/>
                <a:cs typeface="Arial" panose="020B0604020202020204" pitchFamily="34" charset="0"/>
              </a:rPr>
              <a:t>. It is a spin-off of the ”breaking” series, and was produced by </a:t>
            </a:r>
            <a:r>
              <a:rPr lang="en-US" sz="2667" dirty="0">
                <a:solidFill>
                  <a:srgbClr val="C00000"/>
                </a:solidFill>
                <a:latin typeface="Arial" panose="020B0604020202020204" pitchFamily="34" charset="0"/>
                <a:cs typeface="Arial" panose="020B0604020202020204" pitchFamily="34" charset="0"/>
              </a:rPr>
              <a:t>colloquialism productions </a:t>
            </a:r>
            <a:r>
              <a:rPr lang="en-US" sz="2667" dirty="0">
                <a:latin typeface="Arial" panose="020B0604020202020204" pitchFamily="34" charset="0"/>
                <a:cs typeface="Arial" panose="020B0604020202020204" pitchFamily="34" charset="0"/>
              </a:rPr>
              <a:t>and broadcast from the television series “ “.</a:t>
            </a:r>
          </a:p>
        </p:txBody>
      </p:sp>
      <p:sp>
        <p:nvSpPr>
          <p:cNvPr id="6" name="TextBox 5">
            <a:extLst>
              <a:ext uri="{FF2B5EF4-FFF2-40B4-BE49-F238E27FC236}">
                <a16:creationId xmlns="" xmlns:a16="http://schemas.microsoft.com/office/drawing/2014/main" id="{E016E7DD-FCBF-8049-B773-5C951ED9F5AB}"/>
              </a:ext>
            </a:extLst>
          </p:cNvPr>
          <p:cNvSpPr txBox="1"/>
          <p:nvPr/>
        </p:nvSpPr>
        <p:spPr>
          <a:xfrm>
            <a:off x="252357" y="3837124"/>
            <a:ext cx="11445649" cy="1323632"/>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a:t>
            </a:r>
            <a:r>
              <a:rPr lang="en-US" sz="2667" dirty="0">
                <a:latin typeface="Times New Roman" panose="02020603050405020304" pitchFamily="18" charset="0"/>
                <a:cs typeface="Times New Roman" panose="02020603050405020304" pitchFamily="18" charset="0"/>
              </a:rPr>
              <a:t>: </a:t>
            </a:r>
            <a:r>
              <a:rPr lang="en-US" sz="2667" dirty="0">
                <a:latin typeface="Arial" panose="020B0604020202020204" pitchFamily="34" charset="0"/>
                <a:cs typeface="Arial" panose="020B0604020202020204" pitchFamily="34" charset="0"/>
              </a:rPr>
              <a:t>Breaking bad is an American television series set in Albuquerque, New Mexico. It was started by January 2008 and ended on September 2013 after </a:t>
            </a:r>
            <a:r>
              <a:rPr lang="en-US" sz="2667" dirty="0">
                <a:solidFill>
                  <a:srgbClr val="C00000"/>
                </a:solidFill>
                <a:latin typeface="Arial" panose="020B0604020202020204" pitchFamily="34" charset="0"/>
                <a:cs typeface="Arial" panose="020B0604020202020204" pitchFamily="34" charset="0"/>
              </a:rPr>
              <a:t>being cancelled shortly thereafter</a:t>
            </a:r>
            <a:r>
              <a:rPr lang="en-US" sz="2667"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 xmlns:a16="http://schemas.microsoft.com/office/drawing/2014/main" id="{C5584585-E14A-BC4F-AF79-E49009D8C69B}"/>
              </a:ext>
            </a:extLst>
          </p:cNvPr>
          <p:cNvSpPr txBox="1"/>
          <p:nvPr/>
        </p:nvSpPr>
        <p:spPr>
          <a:xfrm>
            <a:off x="252358" y="5301964"/>
            <a:ext cx="11445649" cy="913199"/>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667" u="sng" dirty="0">
                <a:latin typeface="Times New Roman" panose="02020603050405020304" pitchFamily="18" charset="0"/>
                <a:cs typeface="Times New Roman" panose="02020603050405020304" pitchFamily="18" charset="0"/>
              </a:rPr>
              <a:t>OURS w/o Style</a:t>
            </a:r>
            <a:r>
              <a:rPr lang="en-US" sz="2667" dirty="0">
                <a:latin typeface="Times New Roman" panose="02020603050405020304" pitchFamily="18" charset="0"/>
                <a:cs typeface="Times New Roman" panose="02020603050405020304" pitchFamily="18" charset="0"/>
              </a:rPr>
              <a:t>: </a:t>
            </a:r>
            <a:r>
              <a:rPr lang="en-US" sz="2667" dirty="0">
                <a:solidFill>
                  <a:srgbClr val="C00000"/>
                </a:solidFill>
                <a:latin typeface="Arial" panose="020B0604020202020204" pitchFamily="34" charset="0"/>
                <a:cs typeface="Arial" panose="020B0604020202020204" pitchFamily="34" charset="0"/>
              </a:rPr>
              <a:t>Bad breaking </a:t>
            </a:r>
            <a:r>
              <a:rPr lang="en-US" sz="2667" dirty="0">
                <a:latin typeface="Arial" panose="020B0604020202020204" pitchFamily="34" charset="0"/>
                <a:cs typeface="Arial" panose="020B0604020202020204" pitchFamily="34" charset="0"/>
              </a:rPr>
              <a:t>is an American television series set in Albuquerque, New Mexico on cable channel from </a:t>
            </a:r>
            <a:r>
              <a:rPr lang="en-US" sz="2667" dirty="0">
                <a:solidFill>
                  <a:srgbClr val="C00000"/>
                </a:solidFill>
                <a:latin typeface="Arial" panose="020B0604020202020204" pitchFamily="34" charset="0"/>
                <a:cs typeface="Arial" panose="020B0604020202020204" pitchFamily="34" charset="0"/>
              </a:rPr>
              <a:t>2007</a:t>
            </a:r>
            <a:r>
              <a:rPr lang="en-US" sz="2667" dirty="0">
                <a:latin typeface="Arial" panose="020B0604020202020204" pitchFamily="34" charset="0"/>
                <a:cs typeface="Arial" panose="020B0604020202020204" pitchFamily="34" charset="0"/>
              </a:rPr>
              <a:t> to 2013.</a:t>
            </a:r>
          </a:p>
        </p:txBody>
      </p:sp>
    </p:spTree>
    <p:extLst>
      <p:ext uri="{BB962C8B-B14F-4D97-AF65-F5344CB8AC3E}">
        <p14:creationId xmlns:p14="http://schemas.microsoft.com/office/powerpoint/2010/main" val="283616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6C602B-E33E-3040-9A53-281426FB60CB}"/>
              </a:ext>
            </a:extLst>
          </p:cNvPr>
          <p:cNvSpPr>
            <a:spLocks noGrp="1"/>
          </p:cNvSpPr>
          <p:nvPr>
            <p:ph type="title"/>
          </p:nvPr>
        </p:nvSpPr>
        <p:spPr/>
        <p:txBody>
          <a:bodyPr/>
          <a:lstStyle/>
          <a:p>
            <a:r>
              <a:rPr lang="en-US" dirty="0"/>
              <a:t>Argumentation</a:t>
            </a:r>
          </a:p>
        </p:txBody>
      </p:sp>
      <p:sp>
        <p:nvSpPr>
          <p:cNvPr id="3" name="Content Placeholder 2">
            <a:extLst>
              <a:ext uri="{FF2B5EF4-FFF2-40B4-BE49-F238E27FC236}">
                <a16:creationId xmlns="" xmlns:a16="http://schemas.microsoft.com/office/drawing/2014/main" id="{9E358E3C-781A-E147-9412-C72BDDF169BD}"/>
              </a:ext>
            </a:extLst>
          </p:cNvPr>
          <p:cNvSpPr>
            <a:spLocks noGrp="1"/>
          </p:cNvSpPr>
          <p:nvPr>
            <p:ph idx="1"/>
          </p:nvPr>
        </p:nvSpPr>
        <p:spPr/>
        <p:txBody>
          <a:bodyPr/>
          <a:lstStyle/>
          <a:p>
            <a:r>
              <a:rPr lang="en-US" dirty="0"/>
              <a:t>The process where arguments are constructed, exchanged and evaluated in light of their interactions with other arguments.</a:t>
            </a:r>
          </a:p>
          <a:p>
            <a:endParaRPr lang="en-US" dirty="0"/>
          </a:p>
          <a:p>
            <a:r>
              <a:rPr lang="en-US" dirty="0"/>
              <a:t>An desired ability for machine intelligence.</a:t>
            </a:r>
          </a:p>
          <a:p>
            <a:pPr lvl="1"/>
            <a:r>
              <a:rPr lang="en-US" dirty="0">
                <a:cs typeface="Arial" panose="020B0604020202020204" pitchFamily="34" charset="0"/>
              </a:rPr>
              <a:t>Synthesize information and evidence from massive amount of data</a:t>
            </a:r>
          </a:p>
          <a:p>
            <a:pPr lvl="1"/>
            <a:r>
              <a:rPr lang="en-US" dirty="0">
                <a:cs typeface="Arial" panose="020B0604020202020204" pitchFamily="34" charset="0"/>
              </a:rPr>
              <a:t>Perform reasoning and argumentation</a:t>
            </a:r>
          </a:p>
          <a:p>
            <a:pPr lvl="1"/>
            <a:endParaRPr lang="en-US" dirty="0"/>
          </a:p>
        </p:txBody>
      </p:sp>
    </p:spTree>
    <p:extLst>
      <p:ext uri="{BB962C8B-B14F-4D97-AF65-F5344CB8AC3E}">
        <p14:creationId xmlns:p14="http://schemas.microsoft.com/office/powerpoint/2010/main" val="185655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08C88-58D4-C944-9B19-6AF0C8D30BCF}"/>
              </a:ext>
            </a:extLst>
          </p:cNvPr>
          <p:cNvSpPr>
            <a:spLocks noGrp="1"/>
          </p:cNvSpPr>
          <p:nvPr>
            <p:ph type="title"/>
          </p:nvPr>
        </p:nvSpPr>
        <p:spPr/>
        <p:txBody>
          <a:bodyPr/>
          <a:lstStyle/>
          <a:p>
            <a:r>
              <a:rPr lang="en-US" dirty="0"/>
              <a:t>Applications of Argumentation Study</a:t>
            </a:r>
          </a:p>
        </p:txBody>
      </p:sp>
      <p:sp>
        <p:nvSpPr>
          <p:cNvPr id="3" name="Content Placeholder 2">
            <a:extLst>
              <a:ext uri="{FF2B5EF4-FFF2-40B4-BE49-F238E27FC236}">
                <a16:creationId xmlns="" xmlns:a16="http://schemas.microsoft.com/office/drawing/2014/main" id="{C7E9B9D8-D80F-4047-9FB9-DB6FDFE7D73D}"/>
              </a:ext>
            </a:extLst>
          </p:cNvPr>
          <p:cNvSpPr>
            <a:spLocks noGrp="1"/>
          </p:cNvSpPr>
          <p:nvPr>
            <p:ph idx="1"/>
          </p:nvPr>
        </p:nvSpPr>
        <p:spPr/>
        <p:txBody>
          <a:bodyPr/>
          <a:lstStyle/>
          <a:p>
            <a:r>
              <a:rPr lang="en-US" altLang="zh-CN" dirty="0"/>
              <a:t>A refined search engine</a:t>
            </a:r>
            <a:endParaRPr lang="en-US" dirty="0"/>
          </a:p>
          <a:p>
            <a:r>
              <a:rPr lang="en-US" dirty="0"/>
              <a:t>Understand and classify certain types of misinformation (e.g. with unsupported claims)</a:t>
            </a:r>
          </a:p>
          <a:p>
            <a:r>
              <a:rPr lang="en-US" dirty="0"/>
              <a:t>Debate coaching</a:t>
            </a:r>
          </a:p>
          <a:p>
            <a:r>
              <a:rPr lang="en-US" dirty="0"/>
              <a:t>For education: essay writing, critical thinking, …</a:t>
            </a:r>
          </a:p>
        </p:txBody>
      </p:sp>
    </p:spTree>
    <p:extLst>
      <p:ext uri="{BB962C8B-B14F-4D97-AF65-F5344CB8AC3E}">
        <p14:creationId xmlns:p14="http://schemas.microsoft.com/office/powerpoint/2010/main" val="3717197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20527</TotalTime>
  <Words>6128</Words>
  <Application>Microsoft Macintosh PowerPoint</Application>
  <PresentationFormat>Custom</PresentationFormat>
  <Paragraphs>817</Paragraphs>
  <Slides>78</Slides>
  <Notes>43</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Convince Me If You Can:  Argument Generation with Content Planning and Style Specification</vt:lpstr>
      <vt:lpstr>Outline</vt:lpstr>
      <vt:lpstr>What is an Argument?</vt:lpstr>
      <vt:lpstr>What is an Argument?</vt:lpstr>
      <vt:lpstr>What is an Argument?</vt:lpstr>
      <vt:lpstr>What is an Argument?</vt:lpstr>
      <vt:lpstr>What is an Argument?</vt:lpstr>
      <vt:lpstr>Argumentation</vt:lpstr>
      <vt:lpstr>Applications of Argumentation Study</vt:lpstr>
      <vt:lpstr>Research Goal</vt:lpstr>
      <vt:lpstr>Outline</vt:lpstr>
      <vt:lpstr>Existing Work</vt:lpstr>
      <vt:lpstr>IBM Debater Demo</vt:lpstr>
      <vt:lpstr>Our Project: Counter-argument Generation</vt:lpstr>
      <vt:lpstr>Our Project: Counter-argument Generation</vt:lpstr>
      <vt:lpstr>PowerPoint Presentation</vt:lpstr>
      <vt:lpstr>PowerPoint Presentation</vt:lpstr>
      <vt:lpstr>PowerPoint Presentation</vt:lpstr>
      <vt:lpstr>PowerPoint Presentation</vt:lpstr>
      <vt:lpstr>Outline</vt:lpstr>
      <vt:lpstr>Our Objectives</vt:lpstr>
      <vt:lpstr>Our Proposed Pipeline</vt:lpstr>
      <vt:lpstr>Our Proposed Pipeline</vt:lpstr>
      <vt:lpstr>Argument Retrieval</vt:lpstr>
      <vt:lpstr>Argument Retrieval</vt:lpstr>
      <vt:lpstr>Argument Retrieval</vt:lpstr>
      <vt:lpstr>Argument Retrieval</vt:lpstr>
      <vt:lpstr>Ranking and Filtering</vt:lpstr>
      <vt:lpstr>Ranking and Filtering</vt:lpstr>
      <vt:lpstr>Ranking and Filtering</vt:lpstr>
      <vt:lpstr>Ranking and Filtering</vt:lpstr>
      <vt:lpstr>Ranking and Filtering</vt:lpstr>
      <vt:lpstr>Our Proposed Pipeline</vt:lpstr>
      <vt:lpstr>Argument Generation</vt:lpstr>
      <vt:lpstr>Argument Generation</vt:lpstr>
      <vt:lpstr>Argument Generation</vt:lpstr>
      <vt:lpstr>Argument Generation</vt:lpstr>
      <vt:lpstr>Argument Generation</vt:lpstr>
      <vt:lpstr>Argument Generation</vt:lpstr>
      <vt:lpstr>Argument Generation Model</vt:lpstr>
      <vt:lpstr>Argument Generation Model</vt:lpstr>
      <vt:lpstr>Content Planning</vt:lpstr>
      <vt:lpstr>Content Planning</vt:lpstr>
      <vt:lpstr>Content Planning</vt:lpstr>
      <vt:lpstr>Content Planning</vt:lpstr>
      <vt:lpstr>Content Planning</vt:lpstr>
      <vt:lpstr>Content Planning</vt:lpstr>
      <vt:lpstr>Content Planning</vt:lpstr>
      <vt:lpstr>Content Planning</vt:lpstr>
      <vt:lpstr>Content Planning</vt:lpstr>
      <vt:lpstr>Content Planning</vt:lpstr>
      <vt:lpstr>Content Planning</vt:lpstr>
      <vt:lpstr>PowerPoint Presentation</vt:lpstr>
      <vt:lpstr>Surface Realization</vt:lpstr>
      <vt:lpstr>Surface Realization</vt:lpstr>
      <vt:lpstr>Surface Realization</vt:lpstr>
      <vt:lpstr>Surface Realization</vt:lpstr>
      <vt:lpstr>Argument Generation</vt:lpstr>
      <vt:lpstr>Argument Generation</vt:lpstr>
      <vt:lpstr>Experiments</vt:lpstr>
      <vt:lpstr>Experiments</vt:lpstr>
      <vt:lpstr>Experiments</vt:lpstr>
      <vt:lpstr>Experiments</vt:lpstr>
      <vt:lpstr>Automatic Evaluation</vt:lpstr>
      <vt:lpstr>Automatic Evaluation</vt:lpstr>
      <vt:lpstr>Automatic Evaluation</vt:lpstr>
      <vt:lpstr>Automatic Evaluation</vt:lpstr>
      <vt:lpstr>Human Evaluation</vt:lpstr>
      <vt:lpstr>Sample Argument Output</vt:lpstr>
      <vt:lpstr>Other Applications</vt:lpstr>
      <vt:lpstr>Other Applications</vt:lpstr>
      <vt:lpstr>Other Applications</vt:lpstr>
      <vt:lpstr>Effect of Content Selection</vt:lpstr>
      <vt:lpstr>Conclusion</vt:lpstr>
      <vt:lpstr>Acknowledgements</vt:lpstr>
      <vt:lpstr>PowerPoint Presentation</vt:lpstr>
      <vt:lpstr>Sample Argument Output</vt:lpstr>
      <vt:lpstr>Sample Wikipedia Output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Lu</dc:creator>
  <cp:lastModifiedBy>Blender Lab</cp:lastModifiedBy>
  <cp:revision>674</cp:revision>
  <cp:lastPrinted>2018-10-28T23:59:51Z</cp:lastPrinted>
  <dcterms:created xsi:type="dcterms:W3CDTF">2018-10-17T19:55:08Z</dcterms:created>
  <dcterms:modified xsi:type="dcterms:W3CDTF">2020-04-10T18:47:19Z</dcterms:modified>
</cp:coreProperties>
</file>