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460" r:id="rId2"/>
    <p:sldId id="676" r:id="rId3"/>
    <p:sldId id="677" r:id="rId4"/>
    <p:sldId id="678" r:id="rId5"/>
    <p:sldId id="679" r:id="rId6"/>
    <p:sldId id="680" r:id="rId7"/>
    <p:sldId id="681" r:id="rId8"/>
    <p:sldId id="682" r:id="rId9"/>
    <p:sldId id="683"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13"/>
    <p:restoredTop sz="92908"/>
  </p:normalViewPr>
  <p:slideViewPr>
    <p:cSldViewPr>
      <p:cViewPr varScale="1">
        <p:scale>
          <a:sx n="140" d="100"/>
          <a:sy n="140" d="100"/>
        </p:scale>
        <p:origin x="-720" y="-11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3B6F699-F6EA-45EF-A251-8831DE3CDC5D}" type="datetimeFigureOut">
              <a:rPr lang="en-US" smtClean="0"/>
              <a:t>4/12/20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D9F5FDD-0637-47F5-9986-3E70B6C2FE40}" type="slidenum">
              <a:rPr lang="en-US" smtClean="0"/>
              <a:t>‹#›</a:t>
            </a:fld>
            <a:endParaRPr lang="en-US"/>
          </a:p>
        </p:txBody>
      </p:sp>
    </p:spTree>
    <p:extLst>
      <p:ext uri="{BB962C8B-B14F-4D97-AF65-F5344CB8AC3E}">
        <p14:creationId xmlns:p14="http://schemas.microsoft.com/office/powerpoint/2010/main" val="75028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smtClean="0"/>
              <a:t>300 papers… every day… impossible</a:t>
            </a:r>
            <a:r>
              <a:rPr lang="en-US" baseline="0" dirty="0" smtClean="0"/>
              <a:t> to read… keyword search… abstract doesn’t reflect… results; ignore most of them. Cancer and surgery… 3 days… walk through all posters..   In our field papers that were published twenty years ago are not that important…</a:t>
            </a:r>
            <a:endParaRPr lang="en-US" dirty="0" smtClean="0"/>
          </a:p>
          <a:p>
            <a:r>
              <a:rPr lang="en-US" dirty="0" smtClean="0"/>
              <a:t> including mining PubMed bibliographic data, research papers in PubMed, clinical data sets and numerous bio-medical websites and social media related to medical sciences, where data related to diseases, drugs, treatments, chemical compounds, proteins, genes, biological pathways can be integrated and extracted from text data and their characteristics and relationships can be mined from such datasets as well</a:t>
            </a:r>
          </a:p>
          <a:p>
            <a:r>
              <a:rPr lang="en-US" dirty="0"/>
              <a:t>. Older literature is often extremely important (and overlooked), and indeed, often provides a rich source of information that can lead to new hypotheses. This makes the information overload problem event more serious, because we need distill and connect knowledge from papers that may cover 70 years. </a:t>
            </a:r>
          </a:p>
        </p:txBody>
      </p:sp>
      <p:sp>
        <p:nvSpPr>
          <p:cNvPr id="4" name="Slide Number Placeholder 3"/>
          <p:cNvSpPr>
            <a:spLocks noGrp="1"/>
          </p:cNvSpPr>
          <p:nvPr>
            <p:ph type="sldNum" sz="quarter" idx="10"/>
          </p:nvPr>
        </p:nvSpPr>
        <p:spPr>
          <a:xfrm>
            <a:off x="3912438" y="8978451"/>
            <a:ext cx="2993271" cy="472889"/>
          </a:xfrm>
          <a:prstGeom prst="rect">
            <a:avLst/>
          </a:prstGeom>
        </p:spPr>
        <p:txBody>
          <a:bodyPr/>
          <a:lstStyle/>
          <a:p>
            <a:fld id="{8BDBA505-D187-42F1-8AFA-901C62EFA389}"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62752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234AA1-F9A8-4EF4-90FA-0E8388A5086E}" type="datetime1">
              <a:rPr lang="en-US" smtClean="0"/>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EB8C2-9A48-4CAE-952D-6BC332EAD82A}" type="datetime1">
              <a:rPr lang="en-US" smtClean="0"/>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8458E-69C2-4273-9D56-0C3951447D41}" type="datetime1">
              <a:rPr lang="en-US" smtClean="0"/>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91BE8-EF10-4ACB-8841-73DB5FA03DF1}" type="datetime1">
              <a:rPr lang="en-US" smtClean="0"/>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BCD36-7CD8-4265-A778-C55D397F72D1}" type="datetime1">
              <a:rPr lang="en-US" smtClean="0"/>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7A6F7-380A-4625-86DB-A634299329D7}" type="datetime1">
              <a:rPr lang="en-US" smtClean="0"/>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E42EF7-5C69-43A1-9C56-D0DC9C93298D}" type="datetime1">
              <a:rPr lang="en-US" smtClean="0"/>
              <a:t>4/12/20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E4E00-0EEE-4792-8933-D0F265C3952E}"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BD7DFF-30DE-4D21-89D2-66FC98EB7F3D}" type="datetime1">
              <a:rPr lang="en-US" smtClean="0"/>
              <a:t>4/12/20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B074-3B5C-468E-A71D-8C92576224CF}" type="datetime1">
              <a:rPr lang="en-US" smtClean="0"/>
              <a:t>4/12/20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78814-538D-4004-9817-00C3FE31EEE6}" type="datetime1">
              <a:rPr lang="en-US" smtClean="0"/>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DA8B0-B80E-471E-945C-53821DDCC570}" type="datetime1">
              <a:rPr lang="en-US" smtClean="0"/>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90DFA7B-C8DD-473B-BE96-39C7ABC8AB25}" type="datetime1">
              <a:rPr lang="en-US" smtClean="0"/>
              <a:t>4/12/20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D8E4E00-0EEE-4792-8933-D0F265C395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hengji@illinoi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1835151" y="1125538"/>
            <a:ext cx="7489825" cy="2209800"/>
          </a:xfrm>
        </p:spPr>
        <p:txBody>
          <a:bodyPr/>
          <a:lstStyle/>
          <a:p>
            <a:r>
              <a:rPr lang="en-US" altLang="zh-CN" sz="3000" dirty="0" smtClean="0">
                <a:latin typeface="Verdana" pitchFamily="34" charset="0"/>
              </a:rPr>
              <a:t>LONG TEXT (NARRATIVE generation)</a:t>
            </a:r>
            <a:br>
              <a:rPr lang="en-US" altLang="zh-CN" sz="3000" dirty="0" smtClean="0">
                <a:latin typeface="Verdana" pitchFamily="34" charset="0"/>
              </a:rPr>
            </a:br>
            <a:endParaRPr lang="en-US" altLang="zh-CN" sz="3000" dirty="0" smtClean="0">
              <a:latin typeface="Verdana" pitchFamily="34" charset="0"/>
            </a:endParaRPr>
          </a:p>
        </p:txBody>
      </p:sp>
      <p:sp>
        <p:nvSpPr>
          <p:cNvPr id="3076" name="Rectangle 3"/>
          <p:cNvSpPr>
            <a:spLocks noGrp="1" noChangeArrowheads="1"/>
          </p:cNvSpPr>
          <p:nvPr>
            <p:ph type="subTitle" idx="1"/>
          </p:nvPr>
        </p:nvSpPr>
        <p:spPr>
          <a:xfrm>
            <a:off x="1944689" y="4148138"/>
            <a:ext cx="6110287" cy="1947862"/>
          </a:xfrm>
        </p:spPr>
        <p:txBody>
          <a:bodyPr/>
          <a:lstStyle/>
          <a:p>
            <a:pPr eaLnBrk="1" hangingPunct="1">
              <a:lnSpc>
                <a:spcPct val="80000"/>
              </a:lnSpc>
            </a:pPr>
            <a:r>
              <a:rPr lang="en-US" altLang="zh-CN" sz="2000" dirty="0" err="1" smtClean="0"/>
              <a:t>Heng</a:t>
            </a:r>
            <a:r>
              <a:rPr lang="en-US" altLang="zh-CN" sz="2000" dirty="0" smtClean="0"/>
              <a:t> </a:t>
            </a:r>
            <a:r>
              <a:rPr lang="en-US" altLang="zh-CN" sz="2000" dirty="0" err="1" smtClean="0"/>
              <a:t>Ji</a:t>
            </a:r>
            <a:endParaRPr lang="en-US" altLang="zh-CN" sz="2000" dirty="0" smtClean="0"/>
          </a:p>
          <a:p>
            <a:pPr eaLnBrk="1" hangingPunct="1">
              <a:lnSpc>
                <a:spcPct val="80000"/>
              </a:lnSpc>
            </a:pPr>
            <a:endParaRPr lang="en-US" altLang="zh-CN" sz="1000" dirty="0" smtClean="0"/>
          </a:p>
          <a:p>
            <a:pPr eaLnBrk="1" hangingPunct="1">
              <a:lnSpc>
                <a:spcPct val="80000"/>
              </a:lnSpc>
            </a:pPr>
            <a:r>
              <a:rPr lang="en-US" altLang="zh-CN" sz="1800" dirty="0" smtClean="0">
                <a:hlinkClick r:id="rId2"/>
              </a:rPr>
              <a:t>hengji@illinois.edu</a:t>
            </a:r>
            <a:endParaRPr lang="en-US" altLang="zh-CN" sz="1800" dirty="0" smtClean="0"/>
          </a:p>
        </p:txBody>
      </p:sp>
    </p:spTree>
    <p:extLst>
      <p:ext uri="{BB962C8B-B14F-4D97-AF65-F5344CB8AC3E}">
        <p14:creationId xmlns:p14="http://schemas.microsoft.com/office/powerpoint/2010/main" val="27057058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Challenges on Long Text Generation</a:t>
            </a:r>
            <a:endParaRPr lang="zh-CN" altLang="en-US" sz="3600" b="0" dirty="0">
              <a:solidFill>
                <a:srgbClr val="990000"/>
              </a:solidFill>
              <a:effectLst/>
              <a:latin typeface="Palatino Linotype"/>
            </a:endParaRPr>
          </a:p>
        </p:txBody>
      </p:sp>
      <p:sp>
        <p:nvSpPr>
          <p:cNvPr id="3" name="内容占位符 2"/>
          <p:cNvSpPr>
            <a:spLocks noGrp="1"/>
          </p:cNvSpPr>
          <p:nvPr>
            <p:ph idx="1"/>
          </p:nvPr>
        </p:nvSpPr>
        <p:spPr>
          <a:xfrm>
            <a:off x="122464" y="990602"/>
            <a:ext cx="8903153" cy="5588397"/>
          </a:xfrm>
        </p:spPr>
        <p:txBody>
          <a:bodyPr>
            <a:noAutofit/>
          </a:bodyPr>
          <a:lstStyle/>
          <a:p>
            <a:r>
              <a:rPr lang="en-US" sz="2000" dirty="0" smtClean="0"/>
              <a:t>(</a:t>
            </a:r>
            <a:r>
              <a:rPr lang="en-US" sz="2000" dirty="0" err="1" smtClean="0"/>
              <a:t>Xu</a:t>
            </a:r>
            <a:r>
              <a:rPr lang="en-US" sz="2000" dirty="0" smtClean="0"/>
              <a:t> et al., EMNLP2018)</a:t>
            </a:r>
          </a:p>
          <a:p>
            <a:r>
              <a:rPr lang="en-US" sz="2000" dirty="0" smtClean="0"/>
              <a:t>Keep </a:t>
            </a:r>
            <a:r>
              <a:rPr lang="en-US" sz="2000" dirty="0" smtClean="0"/>
              <a:t>text coherent</a:t>
            </a:r>
          </a:p>
          <a:p>
            <a:endParaRPr lang="en-US" sz="2000" dirty="0" smtClean="0"/>
          </a:p>
          <a:p>
            <a:endParaRPr lang="en-US" sz="2000" dirty="0" smtClean="0"/>
          </a:p>
        </p:txBody>
      </p:sp>
      <p:pic>
        <p:nvPicPr>
          <p:cNvPr id="4" name="Picture 3"/>
          <p:cNvPicPr>
            <a:picLocks noChangeAspect="1"/>
          </p:cNvPicPr>
          <p:nvPr/>
        </p:nvPicPr>
        <p:blipFill>
          <a:blip r:embed="rId3"/>
          <a:stretch>
            <a:fillRect/>
          </a:stretch>
        </p:blipFill>
        <p:spPr>
          <a:xfrm>
            <a:off x="0" y="2184400"/>
            <a:ext cx="9144000" cy="2467732"/>
          </a:xfrm>
          <a:prstGeom prst="rect">
            <a:avLst/>
          </a:prstGeom>
        </p:spPr>
      </p:pic>
    </p:spTree>
    <p:extLst>
      <p:ext uri="{BB962C8B-B14F-4D97-AF65-F5344CB8AC3E}">
        <p14:creationId xmlns:p14="http://schemas.microsoft.com/office/powerpoint/2010/main" val="6835181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Method Overview</a:t>
            </a:r>
            <a:endParaRPr lang="zh-CN" altLang="en-US" sz="3600" b="0" dirty="0">
              <a:solidFill>
                <a:srgbClr val="990000"/>
              </a:solidFill>
              <a:effectLst/>
              <a:latin typeface="Palatino Linotype"/>
            </a:endParaRPr>
          </a:p>
        </p:txBody>
      </p:sp>
      <p:pic>
        <p:nvPicPr>
          <p:cNvPr id="5" name="Picture 4"/>
          <p:cNvPicPr>
            <a:picLocks noChangeAspect="1"/>
          </p:cNvPicPr>
          <p:nvPr/>
        </p:nvPicPr>
        <p:blipFill>
          <a:blip r:embed="rId3"/>
          <a:stretch>
            <a:fillRect/>
          </a:stretch>
        </p:blipFill>
        <p:spPr>
          <a:xfrm>
            <a:off x="1676400" y="914400"/>
            <a:ext cx="4902200" cy="4763831"/>
          </a:xfrm>
          <a:prstGeom prst="rect">
            <a:avLst/>
          </a:prstGeom>
        </p:spPr>
      </p:pic>
    </p:spTree>
    <p:extLst>
      <p:ext uri="{BB962C8B-B14F-4D97-AF65-F5344CB8AC3E}">
        <p14:creationId xmlns:p14="http://schemas.microsoft.com/office/powerpoint/2010/main" val="28755769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Input to Skeleton</a:t>
            </a:r>
            <a:endParaRPr lang="zh-CN" altLang="en-US" sz="3600" b="0" dirty="0">
              <a:solidFill>
                <a:srgbClr val="990000"/>
              </a:solidFill>
              <a:effectLst/>
              <a:latin typeface="Palatino Linotype"/>
            </a:endParaRPr>
          </a:p>
        </p:txBody>
      </p:sp>
      <p:sp>
        <p:nvSpPr>
          <p:cNvPr id="3" name="内容占位符 2"/>
          <p:cNvSpPr>
            <a:spLocks noGrp="1"/>
          </p:cNvSpPr>
          <p:nvPr>
            <p:ph idx="1"/>
          </p:nvPr>
        </p:nvSpPr>
        <p:spPr>
          <a:xfrm>
            <a:off x="122464" y="990602"/>
            <a:ext cx="8903153" cy="5588397"/>
          </a:xfrm>
        </p:spPr>
        <p:txBody>
          <a:bodyPr>
            <a:noAutofit/>
          </a:bodyPr>
          <a:lstStyle/>
          <a:p>
            <a:r>
              <a:rPr lang="en-US" sz="2000" dirty="0" smtClean="0"/>
              <a:t>Represent each sentence with LSTM</a:t>
            </a:r>
          </a:p>
          <a:p>
            <a:r>
              <a:rPr lang="en-US" sz="2000" dirty="0" smtClean="0"/>
              <a:t>Given the compressed vector h, attention-based decoder imagines a Skelton</a:t>
            </a:r>
          </a:p>
          <a:p>
            <a:endParaRPr lang="en-US" sz="2000" dirty="0"/>
          </a:p>
          <a:p>
            <a:r>
              <a:rPr lang="en-US" sz="2000" dirty="0"/>
              <a:t>F</a:t>
            </a:r>
            <a:r>
              <a:rPr lang="en-US" sz="2000" dirty="0" smtClean="0"/>
              <a:t>ormulate skeleton extraction </a:t>
            </a:r>
            <a:r>
              <a:rPr lang="en-US" sz="2000" dirty="0"/>
              <a:t>as a sentence compression </a:t>
            </a:r>
            <a:r>
              <a:rPr lang="en-US" sz="2000" dirty="0" smtClean="0"/>
              <a:t>problem and </a:t>
            </a:r>
            <a:r>
              <a:rPr lang="en-US" sz="2000" dirty="0"/>
              <a:t>use a sentence compression dataset to </a:t>
            </a:r>
            <a:r>
              <a:rPr lang="en-US" sz="2000" dirty="0" smtClean="0"/>
              <a:t>train this </a:t>
            </a:r>
            <a:r>
              <a:rPr lang="en-US" sz="2000" dirty="0"/>
              <a:t>module. In sentence compression, the </a:t>
            </a:r>
            <a:r>
              <a:rPr lang="en-US" sz="2000" dirty="0" smtClean="0"/>
              <a:t>compressed sentence </a:t>
            </a:r>
            <a:r>
              <a:rPr lang="en-US" sz="2000" dirty="0"/>
              <a:t>is required to be grammatical </a:t>
            </a:r>
            <a:r>
              <a:rPr lang="en-US" sz="2000" dirty="0" smtClean="0"/>
              <a:t>and convey </a:t>
            </a:r>
            <a:r>
              <a:rPr lang="en-US" sz="2000" dirty="0"/>
              <a:t>the most important </a:t>
            </a:r>
            <a:r>
              <a:rPr lang="en-US" sz="2000" dirty="0" smtClean="0"/>
              <a:t>information</a:t>
            </a:r>
          </a:p>
          <a:p>
            <a:endParaRPr lang="en-US" sz="2000" dirty="0" smtClean="0"/>
          </a:p>
          <a:p>
            <a:endParaRPr lang="en-US" sz="2000" dirty="0" smtClean="0"/>
          </a:p>
        </p:txBody>
      </p:sp>
    </p:spTree>
    <p:extLst>
      <p:ext uri="{BB962C8B-B14F-4D97-AF65-F5344CB8AC3E}">
        <p14:creationId xmlns:p14="http://schemas.microsoft.com/office/powerpoint/2010/main" val="42586390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Results</a:t>
            </a:r>
            <a:endParaRPr lang="zh-CN" altLang="en-US" sz="3600" b="0" dirty="0">
              <a:solidFill>
                <a:srgbClr val="990000"/>
              </a:solidFill>
              <a:effectLst/>
              <a:latin typeface="Palatino Linotype"/>
            </a:endParaRPr>
          </a:p>
        </p:txBody>
      </p:sp>
      <p:pic>
        <p:nvPicPr>
          <p:cNvPr id="5" name="Picture 4"/>
          <p:cNvPicPr>
            <a:picLocks noChangeAspect="1"/>
          </p:cNvPicPr>
          <p:nvPr/>
        </p:nvPicPr>
        <p:blipFill>
          <a:blip r:embed="rId3"/>
          <a:stretch>
            <a:fillRect/>
          </a:stretch>
        </p:blipFill>
        <p:spPr>
          <a:xfrm>
            <a:off x="1524000" y="1295400"/>
            <a:ext cx="5232400" cy="2362200"/>
          </a:xfrm>
          <a:prstGeom prst="rect">
            <a:avLst/>
          </a:prstGeom>
        </p:spPr>
      </p:pic>
      <p:sp>
        <p:nvSpPr>
          <p:cNvPr id="6" name="内容占位符 2"/>
          <p:cNvSpPr>
            <a:spLocks noGrp="1"/>
          </p:cNvSpPr>
          <p:nvPr>
            <p:ph idx="1"/>
          </p:nvPr>
        </p:nvSpPr>
        <p:spPr>
          <a:xfrm>
            <a:off x="609600" y="3733800"/>
            <a:ext cx="8903153" cy="5588397"/>
          </a:xfrm>
        </p:spPr>
        <p:txBody>
          <a:bodyPr>
            <a:noAutofit/>
          </a:bodyPr>
          <a:lstStyle/>
          <a:p>
            <a:r>
              <a:rPr lang="en-US" sz="2000" dirty="0" smtClean="0"/>
              <a:t>EE: Entity enhanced</a:t>
            </a:r>
          </a:p>
          <a:p>
            <a:r>
              <a:rPr lang="en-US" sz="2000" dirty="0" smtClean="0"/>
              <a:t>DE: Dependency enhanced</a:t>
            </a:r>
          </a:p>
          <a:p>
            <a:r>
              <a:rPr lang="en-US" sz="2000" dirty="0" smtClean="0"/>
              <a:t>GE: template enhanced</a:t>
            </a:r>
          </a:p>
        </p:txBody>
      </p:sp>
    </p:spTree>
    <p:extLst>
      <p:ext uri="{BB962C8B-B14F-4D97-AF65-F5344CB8AC3E}">
        <p14:creationId xmlns:p14="http://schemas.microsoft.com/office/powerpoint/2010/main" val="4160433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Results</a:t>
            </a:r>
            <a:endParaRPr lang="zh-CN" altLang="en-US" sz="3600" b="0" dirty="0">
              <a:solidFill>
                <a:srgbClr val="990000"/>
              </a:solidFill>
              <a:effectLst/>
              <a:latin typeface="Palatino Linotype"/>
            </a:endParaRPr>
          </a:p>
        </p:txBody>
      </p:sp>
      <p:pic>
        <p:nvPicPr>
          <p:cNvPr id="4" name="Picture 3"/>
          <p:cNvPicPr>
            <a:picLocks noChangeAspect="1"/>
          </p:cNvPicPr>
          <p:nvPr/>
        </p:nvPicPr>
        <p:blipFill>
          <a:blip r:embed="rId3"/>
          <a:stretch>
            <a:fillRect/>
          </a:stretch>
        </p:blipFill>
        <p:spPr>
          <a:xfrm>
            <a:off x="1143000" y="1625600"/>
            <a:ext cx="6858000" cy="3606800"/>
          </a:xfrm>
          <a:prstGeom prst="rect">
            <a:avLst/>
          </a:prstGeom>
        </p:spPr>
      </p:pic>
    </p:spTree>
    <p:extLst>
      <p:ext uri="{BB962C8B-B14F-4D97-AF65-F5344CB8AC3E}">
        <p14:creationId xmlns:p14="http://schemas.microsoft.com/office/powerpoint/2010/main" val="11863702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Results</a:t>
            </a:r>
            <a:endParaRPr lang="zh-CN" altLang="en-US" sz="3600" b="0" dirty="0">
              <a:solidFill>
                <a:srgbClr val="990000"/>
              </a:solidFill>
              <a:effectLst/>
              <a:latin typeface="Palatino Linotype"/>
            </a:endParaRPr>
          </a:p>
        </p:txBody>
      </p:sp>
      <p:pic>
        <p:nvPicPr>
          <p:cNvPr id="3" name="Picture 2"/>
          <p:cNvPicPr>
            <a:picLocks noChangeAspect="1"/>
          </p:cNvPicPr>
          <p:nvPr/>
        </p:nvPicPr>
        <p:blipFill>
          <a:blip r:embed="rId3"/>
          <a:stretch>
            <a:fillRect/>
          </a:stretch>
        </p:blipFill>
        <p:spPr>
          <a:xfrm>
            <a:off x="1104900" y="1993900"/>
            <a:ext cx="6934200" cy="2870200"/>
          </a:xfrm>
          <a:prstGeom prst="rect">
            <a:avLst/>
          </a:prstGeom>
        </p:spPr>
      </p:pic>
    </p:spTree>
    <p:extLst>
      <p:ext uri="{BB962C8B-B14F-4D97-AF65-F5344CB8AC3E}">
        <p14:creationId xmlns:p14="http://schemas.microsoft.com/office/powerpoint/2010/main" val="3393915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Results</a:t>
            </a:r>
            <a:endParaRPr lang="zh-CN" altLang="en-US" sz="3600" b="0" dirty="0">
              <a:solidFill>
                <a:srgbClr val="990000"/>
              </a:solidFill>
              <a:effectLst/>
              <a:latin typeface="Palatino Linotype"/>
            </a:endParaRPr>
          </a:p>
        </p:txBody>
      </p:sp>
      <p:pic>
        <p:nvPicPr>
          <p:cNvPr id="3" name="Picture 2"/>
          <p:cNvPicPr>
            <a:picLocks noChangeAspect="1"/>
          </p:cNvPicPr>
          <p:nvPr/>
        </p:nvPicPr>
        <p:blipFill>
          <a:blip r:embed="rId3"/>
          <a:stretch>
            <a:fillRect/>
          </a:stretch>
        </p:blipFill>
        <p:spPr>
          <a:xfrm>
            <a:off x="1079500" y="1993900"/>
            <a:ext cx="6985000" cy="2870200"/>
          </a:xfrm>
          <a:prstGeom prst="rect">
            <a:avLst/>
          </a:prstGeom>
        </p:spPr>
      </p:pic>
    </p:spTree>
    <p:extLst>
      <p:ext uri="{BB962C8B-B14F-4D97-AF65-F5344CB8AC3E}">
        <p14:creationId xmlns:p14="http://schemas.microsoft.com/office/powerpoint/2010/main" val="3393915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6450" y="0"/>
            <a:ext cx="7799949" cy="1143000"/>
          </a:xfrm>
        </p:spPr>
        <p:txBody>
          <a:bodyPr>
            <a:normAutofit/>
          </a:bodyPr>
          <a:lstStyle/>
          <a:p>
            <a:r>
              <a:rPr lang="en-US" sz="3600" b="0" dirty="0" smtClean="0">
                <a:solidFill>
                  <a:srgbClr val="990000"/>
                </a:solidFill>
                <a:effectLst/>
                <a:latin typeface="Palatino Linotype"/>
              </a:rPr>
              <a:t>Results</a:t>
            </a:r>
            <a:endParaRPr lang="zh-CN" altLang="en-US" sz="3600" b="0" dirty="0">
              <a:solidFill>
                <a:srgbClr val="990000"/>
              </a:solidFill>
              <a:effectLst/>
              <a:latin typeface="Palatino Linotype"/>
            </a:endParaRPr>
          </a:p>
        </p:txBody>
      </p:sp>
      <p:pic>
        <p:nvPicPr>
          <p:cNvPr id="3" name="Picture 2"/>
          <p:cNvPicPr>
            <a:picLocks noChangeAspect="1"/>
          </p:cNvPicPr>
          <p:nvPr/>
        </p:nvPicPr>
        <p:blipFill>
          <a:blip r:embed="rId3"/>
          <a:stretch>
            <a:fillRect/>
          </a:stretch>
        </p:blipFill>
        <p:spPr>
          <a:xfrm>
            <a:off x="1054100" y="2070100"/>
            <a:ext cx="7035800" cy="2717800"/>
          </a:xfrm>
          <a:prstGeom prst="rect">
            <a:avLst/>
          </a:prstGeom>
        </p:spPr>
      </p:pic>
    </p:spTree>
    <p:extLst>
      <p:ext uri="{BB962C8B-B14F-4D97-AF65-F5344CB8AC3E}">
        <p14:creationId xmlns:p14="http://schemas.microsoft.com/office/powerpoint/2010/main" val="3393915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2664</TotalTime>
  <Words>1512</Words>
  <Application>Microsoft Macintosh PowerPoint</Application>
  <PresentationFormat>On-screen Show (4:3)</PresentationFormat>
  <Paragraphs>53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LONG TEXT (NARRATIVE generation) </vt:lpstr>
      <vt:lpstr>Challenges on Long Text Generation</vt:lpstr>
      <vt:lpstr>Method Overview</vt:lpstr>
      <vt:lpstr>Input to Skeleton</vt:lpstr>
      <vt:lpstr>Results</vt:lpstr>
      <vt:lpstr>Results</vt:lpstr>
      <vt:lpstr>Results</vt:lpstr>
      <vt:lpstr>Results</vt:lpstr>
      <vt:lpstr>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Heng Ji</dc:creator>
  <cp:lastModifiedBy>Blender Lab</cp:lastModifiedBy>
  <cp:revision>301</cp:revision>
  <cp:lastPrinted>2020-02-05T19:02:43Z</cp:lastPrinted>
  <dcterms:created xsi:type="dcterms:W3CDTF">2014-01-22T06:07:55Z</dcterms:created>
  <dcterms:modified xsi:type="dcterms:W3CDTF">2020-04-13T03:07:58Z</dcterms:modified>
</cp:coreProperties>
</file>