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460" r:id="rId2"/>
    <p:sldId id="688" r:id="rId3"/>
    <p:sldId id="689" r:id="rId4"/>
    <p:sldId id="690" r:id="rId5"/>
    <p:sldId id="691" r:id="rId6"/>
    <p:sldId id="692" r:id="rId7"/>
    <p:sldId id="693" r:id="rId8"/>
    <p:sldId id="676" r:id="rId9"/>
    <p:sldId id="678" r:id="rId10"/>
    <p:sldId id="680" r:id="rId11"/>
    <p:sldId id="681" r:id="rId12"/>
    <p:sldId id="682" r:id="rId13"/>
    <p:sldId id="683" r:id="rId14"/>
    <p:sldId id="684" r:id="rId15"/>
    <p:sldId id="685" r:id="rId16"/>
    <p:sldId id="686" r:id="rId17"/>
    <p:sldId id="687" r:id="rId18"/>
    <p:sldId id="694" r:id="rId19"/>
    <p:sldId id="695" r:id="rId20"/>
    <p:sldId id="696" r:id="rId21"/>
    <p:sldId id="697" r:id="rId22"/>
    <p:sldId id="698" r:id="rId23"/>
    <p:sldId id="699" r:id="rId24"/>
    <p:sldId id="700" r:id="rId25"/>
    <p:sldId id="701" r:id="rId26"/>
    <p:sldId id="708" r:id="rId27"/>
    <p:sldId id="707" r:id="rId28"/>
    <p:sldId id="709" r:id="rId29"/>
    <p:sldId id="710" r:id="rId30"/>
    <p:sldId id="711" r:id="rId31"/>
    <p:sldId id="712" r:id="rId32"/>
    <p:sldId id="718" r:id="rId33"/>
    <p:sldId id="719" r:id="rId34"/>
    <p:sldId id="720" r:id="rId35"/>
    <p:sldId id="721" r:id="rId36"/>
    <p:sldId id="713" r:id="rId37"/>
    <p:sldId id="714" r:id="rId38"/>
    <p:sldId id="715" r:id="rId39"/>
    <p:sldId id="716" r:id="rId40"/>
    <p:sldId id="717" r:id="rId4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3"/>
    <p:restoredTop sz="92908"/>
  </p:normalViewPr>
  <p:slideViewPr>
    <p:cSldViewPr>
      <p:cViewPr varScale="1">
        <p:scale>
          <a:sx n="98" d="100"/>
          <a:sy n="98" d="100"/>
        </p:scale>
        <p:origin x="-112" y="-10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3B6F699-F6EA-45EF-A251-8831DE3CDC5D}" type="datetimeFigureOut">
              <a:rPr lang="en-US" smtClean="0"/>
              <a:t>4/17/20</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D9F5FDD-0637-47F5-9986-3E70B6C2FE40}" type="slidenum">
              <a:rPr lang="en-US" smtClean="0"/>
              <a:t>‹#›</a:t>
            </a:fld>
            <a:endParaRPr lang="en-US"/>
          </a:p>
        </p:txBody>
      </p:sp>
    </p:spTree>
    <p:extLst>
      <p:ext uri="{BB962C8B-B14F-4D97-AF65-F5344CB8AC3E}">
        <p14:creationId xmlns:p14="http://schemas.microsoft.com/office/powerpoint/2010/main" val="75028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concretely, I made some cartoon about what we want for controllable and creative generation</a:t>
            </a:r>
          </a:p>
        </p:txBody>
      </p:sp>
      <p:sp>
        <p:nvSpPr>
          <p:cNvPr id="4" name="Slide Number Placeholder 3"/>
          <p:cNvSpPr>
            <a:spLocks noGrp="1"/>
          </p:cNvSpPr>
          <p:nvPr>
            <p:ph type="sldNum" sz="quarter" idx="5"/>
          </p:nvPr>
        </p:nvSpPr>
        <p:spPr/>
        <p:txBody>
          <a:bodyPr/>
          <a:lstStyle/>
          <a:p>
            <a:fld id="{FCEE4C76-D470-2943-A523-62A6C24A31BC}" type="slidenum">
              <a:rPr lang="en-US" smtClean="0"/>
              <a:t>18</a:t>
            </a:fld>
            <a:endParaRPr lang="en-US"/>
          </a:p>
        </p:txBody>
      </p:sp>
    </p:spTree>
    <p:extLst>
      <p:ext uri="{BB962C8B-B14F-4D97-AF65-F5344CB8AC3E}">
        <p14:creationId xmlns:p14="http://schemas.microsoft.com/office/powerpoint/2010/main" val="169014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20</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21</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22</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23</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24</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25</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26</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27</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28</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29</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30</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31</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32</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33</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34</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35</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36</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37</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38</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39</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DAFF-308E-534A-BA45-DD7F529365C1}" type="slidenum">
              <a:rPr lang="en-US" smtClean="0"/>
              <a:t>40</a:t>
            </a:fld>
            <a:endParaRPr lang="en-US"/>
          </a:p>
        </p:txBody>
      </p:sp>
    </p:spTree>
    <p:extLst>
      <p:ext uri="{BB962C8B-B14F-4D97-AF65-F5344CB8AC3E}">
        <p14:creationId xmlns:p14="http://schemas.microsoft.com/office/powerpoint/2010/main" val="334685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912438" y="8978451"/>
            <a:ext cx="2993271" cy="472889"/>
          </a:xfrm>
          <a:prstGeom prst="rect">
            <a:avLst/>
          </a:prstGeom>
        </p:spPr>
        <p:txBody>
          <a:bodyPr/>
          <a:lstStyle/>
          <a:p>
            <a:fld id="{8BDBA505-D187-42F1-8AFA-901C62EFA38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34AA1-F9A8-4EF4-90FA-0E8388A5086E}" type="datetime1">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EB8C2-9A48-4CAE-952D-6BC332EAD82A}" type="datetime1">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8458E-69C2-4273-9D56-0C3951447D41}" type="datetime1">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1BE8-EF10-4ACB-8841-73DB5FA03DF1}" type="datetime1">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CD36-7CD8-4265-A778-C55D397F72D1}" type="datetime1">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7A6F7-380A-4625-86DB-A634299329D7}" type="datetime1">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42EF7-5C69-43A1-9C56-D0DC9C93298D}" type="datetime1">
              <a:rPr lang="en-US" smtClean="0"/>
              <a:t>4/17/20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E4E00-0EEE-4792-8933-D0F265C3952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D7DFF-30DE-4D21-89D2-66FC98EB7F3D}" type="datetime1">
              <a:rPr lang="en-US" smtClean="0"/>
              <a:t>4/17/20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B074-3B5C-468E-A71D-8C92576224CF}" type="datetime1">
              <a:rPr lang="en-US" smtClean="0"/>
              <a:t>4/17/20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8814-538D-4004-9817-00C3FE31EEE6}" type="datetime1">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DA8B0-B80E-471E-945C-53821DDCC570}" type="datetime1">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90DFA7B-C8DD-473B-BE96-39C7ABC8AB25}" type="datetime1">
              <a:rPr lang="en-US" smtClean="0"/>
              <a:t>4/17/20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D8E4E00-0EEE-4792-8933-D0F265C395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engji@illinoi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https://www.poem-generator.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835151" y="1125538"/>
            <a:ext cx="7489825" cy="2209800"/>
          </a:xfrm>
        </p:spPr>
        <p:txBody>
          <a:bodyPr/>
          <a:lstStyle/>
          <a:p>
            <a:r>
              <a:rPr lang="en-US" altLang="zh-CN" sz="3000" dirty="0" smtClean="0">
                <a:latin typeface="Verdana" pitchFamily="34" charset="0"/>
              </a:rPr>
              <a:t>Story GENERATION, POEM </a:t>
            </a:r>
            <a:r>
              <a:rPr lang="en-US" altLang="zh-CN" sz="3000" dirty="0" smtClean="0">
                <a:latin typeface="Verdana" pitchFamily="34" charset="0"/>
              </a:rPr>
              <a:t>generation, LYRIC generation</a:t>
            </a:r>
            <a:endParaRPr lang="en-US" altLang="zh-CN" sz="3000" dirty="0" smtClean="0">
              <a:latin typeface="Verdana" pitchFamily="34" charset="0"/>
            </a:endParaRPr>
          </a:p>
        </p:txBody>
      </p:sp>
      <p:sp>
        <p:nvSpPr>
          <p:cNvPr id="3076" name="Rectangle 3"/>
          <p:cNvSpPr>
            <a:spLocks noGrp="1" noChangeArrowheads="1"/>
          </p:cNvSpPr>
          <p:nvPr>
            <p:ph type="subTitle" idx="1"/>
          </p:nvPr>
        </p:nvSpPr>
        <p:spPr>
          <a:xfrm>
            <a:off x="1944689" y="4148138"/>
            <a:ext cx="6110287" cy="1947862"/>
          </a:xfrm>
        </p:spPr>
        <p:txBody>
          <a:bodyPr/>
          <a:lstStyle/>
          <a:p>
            <a:pPr eaLnBrk="1" hangingPunct="1">
              <a:lnSpc>
                <a:spcPct val="80000"/>
              </a:lnSpc>
            </a:pPr>
            <a:r>
              <a:rPr lang="en-US" altLang="zh-CN" sz="2000" dirty="0" err="1" smtClean="0"/>
              <a:t>Heng</a:t>
            </a:r>
            <a:r>
              <a:rPr lang="en-US" altLang="zh-CN" sz="2000" dirty="0" smtClean="0"/>
              <a:t> </a:t>
            </a:r>
            <a:r>
              <a:rPr lang="en-US" altLang="zh-CN" sz="2000" dirty="0" err="1" smtClean="0"/>
              <a:t>Ji</a:t>
            </a:r>
            <a:endParaRPr lang="en-US" altLang="zh-CN" sz="2000" dirty="0" smtClean="0"/>
          </a:p>
          <a:p>
            <a:pPr eaLnBrk="1" hangingPunct="1">
              <a:lnSpc>
                <a:spcPct val="80000"/>
              </a:lnSpc>
            </a:pPr>
            <a:endParaRPr lang="en-US" altLang="zh-CN" sz="1000" dirty="0" smtClean="0"/>
          </a:p>
          <a:p>
            <a:pPr eaLnBrk="1" hangingPunct="1">
              <a:lnSpc>
                <a:spcPct val="80000"/>
              </a:lnSpc>
            </a:pPr>
            <a:r>
              <a:rPr lang="en-US" altLang="zh-CN" sz="1800" dirty="0" smtClean="0">
                <a:hlinkClick r:id="rId2"/>
              </a:rPr>
              <a:t>hengji@illinois.edu</a:t>
            </a:r>
            <a:endParaRPr lang="en-US" altLang="zh-CN" sz="1800" dirty="0" smtClean="0"/>
          </a:p>
        </p:txBody>
      </p:sp>
    </p:spTree>
    <p:extLst>
      <p:ext uri="{BB962C8B-B14F-4D97-AF65-F5344CB8AC3E}">
        <p14:creationId xmlns:p14="http://schemas.microsoft.com/office/powerpoint/2010/main" val="2705705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22464" y="990602"/>
            <a:ext cx="8903153" cy="5588397"/>
          </a:xfrm>
        </p:spPr>
        <p:txBody>
          <a:bodyPr>
            <a:noAutofit/>
          </a:bodyPr>
          <a:lstStyle/>
          <a:p>
            <a:r>
              <a:rPr lang="en-US" sz="2000" dirty="0" smtClean="0"/>
              <a:t>(Li et al., COLING2018)</a:t>
            </a:r>
          </a:p>
          <a:p>
            <a:endParaRPr lang="en-US" sz="2000" dirty="0" smtClean="0"/>
          </a:p>
          <a:p>
            <a:endParaRPr lang="en-US" sz="2000" dirty="0" smtClean="0"/>
          </a:p>
        </p:txBody>
      </p:sp>
      <p:pic>
        <p:nvPicPr>
          <p:cNvPr id="4" name="Picture 3"/>
          <p:cNvPicPr>
            <a:picLocks noChangeAspect="1"/>
          </p:cNvPicPr>
          <p:nvPr/>
        </p:nvPicPr>
        <p:blipFill>
          <a:blip r:embed="rId3"/>
          <a:stretch>
            <a:fillRect/>
          </a:stretch>
        </p:blipFill>
        <p:spPr>
          <a:xfrm>
            <a:off x="12700" y="1485900"/>
            <a:ext cx="9118600" cy="3886200"/>
          </a:xfrm>
          <a:prstGeom prst="rect">
            <a:avLst/>
          </a:prstGeom>
        </p:spPr>
      </p:pic>
    </p:spTree>
    <p:extLst>
      <p:ext uri="{BB962C8B-B14F-4D97-AF65-F5344CB8AC3E}">
        <p14:creationId xmlns:p14="http://schemas.microsoft.com/office/powerpoint/2010/main" val="20201524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22464" y="990602"/>
            <a:ext cx="8903153" cy="5588397"/>
          </a:xfrm>
        </p:spPr>
        <p:txBody>
          <a:bodyPr>
            <a:noAutofit/>
          </a:bodyPr>
          <a:lstStyle/>
          <a:p>
            <a:r>
              <a:rPr lang="en-US" sz="2000" dirty="0" smtClean="0"/>
              <a:t>Story Cloze Prediction</a:t>
            </a:r>
          </a:p>
          <a:p>
            <a:endParaRPr lang="en-US" sz="2000" dirty="0" smtClean="0"/>
          </a:p>
        </p:txBody>
      </p:sp>
      <p:pic>
        <p:nvPicPr>
          <p:cNvPr id="4" name="Picture 3"/>
          <p:cNvPicPr>
            <a:picLocks noChangeAspect="1"/>
          </p:cNvPicPr>
          <p:nvPr/>
        </p:nvPicPr>
        <p:blipFill>
          <a:blip r:embed="rId3"/>
          <a:stretch>
            <a:fillRect/>
          </a:stretch>
        </p:blipFill>
        <p:spPr>
          <a:xfrm>
            <a:off x="736600" y="1536700"/>
            <a:ext cx="7670800" cy="3784600"/>
          </a:xfrm>
          <a:prstGeom prst="rect">
            <a:avLst/>
          </a:prstGeom>
        </p:spPr>
      </p:pic>
    </p:spTree>
    <p:extLst>
      <p:ext uri="{BB962C8B-B14F-4D97-AF65-F5344CB8AC3E}">
        <p14:creationId xmlns:p14="http://schemas.microsoft.com/office/powerpoint/2010/main" val="318481732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0" y="1104900"/>
            <a:ext cx="9144000" cy="4625474"/>
          </a:xfrm>
          <a:prstGeom prst="rect">
            <a:avLst/>
          </a:prstGeom>
        </p:spPr>
      </p:pic>
    </p:spTree>
    <p:extLst>
      <p:ext uri="{BB962C8B-B14F-4D97-AF65-F5344CB8AC3E}">
        <p14:creationId xmlns:p14="http://schemas.microsoft.com/office/powerpoint/2010/main" val="25474535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Animation Generation</a:t>
            </a:r>
            <a:endParaRPr lang="zh-CN" altLang="en-US" sz="3600" b="0" dirty="0">
              <a:solidFill>
                <a:srgbClr val="990000"/>
              </a:solidFill>
              <a:effectLst/>
              <a:latin typeface="Palatino Linotype"/>
            </a:endParaRPr>
          </a:p>
        </p:txBody>
      </p:sp>
      <p:sp>
        <p:nvSpPr>
          <p:cNvPr id="4" name="内容占位符 2"/>
          <p:cNvSpPr>
            <a:spLocks noGrp="1"/>
          </p:cNvSpPr>
          <p:nvPr>
            <p:ph idx="1"/>
          </p:nvPr>
        </p:nvSpPr>
        <p:spPr>
          <a:xfrm>
            <a:off x="122464" y="990602"/>
            <a:ext cx="8903153" cy="5588397"/>
          </a:xfrm>
        </p:spPr>
        <p:txBody>
          <a:bodyPr>
            <a:noAutofit/>
          </a:bodyPr>
          <a:lstStyle/>
          <a:p>
            <a:r>
              <a:rPr lang="en-US" sz="2000" dirty="0" smtClean="0"/>
              <a:t>(Zhang et al., SEM2019)</a:t>
            </a:r>
          </a:p>
          <a:p>
            <a:r>
              <a:rPr lang="en-US" sz="2000" dirty="0" smtClean="0"/>
              <a:t>Text-to-animation to handle complex sentences</a:t>
            </a:r>
          </a:p>
          <a:p>
            <a:endParaRPr lang="en-US" sz="2000" dirty="0" smtClean="0"/>
          </a:p>
          <a:p>
            <a:endParaRPr lang="en-US" sz="2000" dirty="0" smtClean="0"/>
          </a:p>
          <a:p>
            <a:endParaRPr lang="en-US" sz="2000" dirty="0" smtClean="0"/>
          </a:p>
        </p:txBody>
      </p:sp>
      <p:pic>
        <p:nvPicPr>
          <p:cNvPr id="3" name="Picture 2" descr="Screen Shot 2020-04-17 at 9.36.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7304"/>
            <a:ext cx="7569200" cy="3238500"/>
          </a:xfrm>
          <a:prstGeom prst="rect">
            <a:avLst/>
          </a:prstGeom>
        </p:spPr>
      </p:pic>
    </p:spTree>
    <p:extLst>
      <p:ext uri="{BB962C8B-B14F-4D97-AF65-F5344CB8AC3E}">
        <p14:creationId xmlns:p14="http://schemas.microsoft.com/office/powerpoint/2010/main" val="146495955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Text Simplification</a:t>
            </a:r>
            <a:endParaRPr lang="zh-CN" altLang="en-US" sz="3600" b="0" dirty="0">
              <a:solidFill>
                <a:srgbClr val="990000"/>
              </a:solidFill>
              <a:effectLst/>
              <a:latin typeface="Palatino Linotype"/>
            </a:endParaRPr>
          </a:p>
        </p:txBody>
      </p:sp>
      <p:pic>
        <p:nvPicPr>
          <p:cNvPr id="6" name="Picture 5"/>
          <p:cNvPicPr>
            <a:picLocks noChangeAspect="1"/>
          </p:cNvPicPr>
          <p:nvPr/>
        </p:nvPicPr>
        <p:blipFill>
          <a:blip r:embed="rId3"/>
          <a:stretch>
            <a:fillRect/>
          </a:stretch>
        </p:blipFill>
        <p:spPr>
          <a:xfrm>
            <a:off x="0" y="1435100"/>
            <a:ext cx="9144000" cy="3963440"/>
          </a:xfrm>
          <a:prstGeom prst="rect">
            <a:avLst/>
          </a:prstGeom>
        </p:spPr>
      </p:pic>
    </p:spTree>
    <p:extLst>
      <p:ext uri="{BB962C8B-B14F-4D97-AF65-F5344CB8AC3E}">
        <p14:creationId xmlns:p14="http://schemas.microsoft.com/office/powerpoint/2010/main" val="235523244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Text Simplification</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1219200"/>
            <a:ext cx="9144000" cy="5196164"/>
          </a:xfrm>
          <a:prstGeom prst="rect">
            <a:avLst/>
          </a:prstGeom>
        </p:spPr>
      </p:pic>
    </p:spTree>
    <p:extLst>
      <p:ext uri="{BB962C8B-B14F-4D97-AF65-F5344CB8AC3E}">
        <p14:creationId xmlns:p14="http://schemas.microsoft.com/office/powerpoint/2010/main" val="398079834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Text Simplification</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228600" y="3048000"/>
            <a:ext cx="9144000" cy="2889250"/>
          </a:xfrm>
          <a:prstGeom prst="rect">
            <a:avLst/>
          </a:prstGeom>
        </p:spPr>
      </p:pic>
      <p:sp>
        <p:nvSpPr>
          <p:cNvPr id="4" name="内容占位符 2"/>
          <p:cNvSpPr>
            <a:spLocks noGrp="1"/>
          </p:cNvSpPr>
          <p:nvPr>
            <p:ph idx="1"/>
          </p:nvPr>
        </p:nvSpPr>
        <p:spPr>
          <a:xfrm>
            <a:off x="122464" y="990603"/>
            <a:ext cx="8903153" cy="914398"/>
          </a:xfrm>
        </p:spPr>
        <p:txBody>
          <a:bodyPr>
            <a:noAutofit/>
          </a:bodyPr>
          <a:lstStyle/>
          <a:p>
            <a:r>
              <a:rPr lang="en-US" sz="2000" dirty="0" smtClean="0"/>
              <a:t>Firstly </a:t>
            </a:r>
            <a:r>
              <a:rPr lang="en-US" sz="2000" dirty="0"/>
              <a:t>the dependency links of cc  and </a:t>
            </a:r>
            <a:r>
              <a:rPr lang="en-US" sz="2000" dirty="0" err="1"/>
              <a:t>conj</a:t>
            </a:r>
            <a:r>
              <a:rPr lang="en-US" sz="2000" dirty="0"/>
              <a:t>  are </a:t>
            </a:r>
            <a:r>
              <a:rPr lang="en-US" sz="2000" dirty="0" smtClean="0"/>
              <a:t>cut</a:t>
            </a:r>
          </a:p>
          <a:p>
            <a:r>
              <a:rPr lang="en-US" sz="2000" dirty="0" smtClean="0"/>
              <a:t>Then</a:t>
            </a:r>
            <a:r>
              <a:rPr lang="en-US" sz="2000" dirty="0"/>
              <a:t> </a:t>
            </a:r>
            <a:r>
              <a:rPr lang="en-US" sz="2000" dirty="0" smtClean="0"/>
              <a:t>we </a:t>
            </a:r>
            <a:r>
              <a:rPr lang="en-US" sz="2000" dirty="0"/>
              <a:t>look for a noun in the left direct children of the original root LAUGHS  and link the new root gives  with </a:t>
            </a:r>
            <a:r>
              <a:rPr lang="en-US" sz="2000" dirty="0" smtClean="0"/>
              <a:t>it</a:t>
            </a:r>
            <a:endParaRPr lang="en-US" sz="2000" dirty="0"/>
          </a:p>
          <a:p>
            <a:r>
              <a:rPr lang="en-US" sz="2000" dirty="0"/>
              <a:t>In-order traverse from the original root and the new root will result in simplified </a:t>
            </a:r>
            <a:r>
              <a:rPr lang="en-US" sz="2000" dirty="0" smtClean="0"/>
              <a:t>sentences</a:t>
            </a:r>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398079834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User </a:t>
            </a:r>
            <a:r>
              <a:rPr lang="en-US" sz="3600" dirty="0" smtClean="0">
                <a:solidFill>
                  <a:srgbClr val="990000"/>
                </a:solidFill>
                <a:latin typeface="Palatino Linotype"/>
              </a:rPr>
              <a:t>Study Results</a:t>
            </a:r>
            <a:endParaRPr lang="zh-CN" altLang="en-US" sz="3600" b="0" dirty="0">
              <a:solidFill>
                <a:srgbClr val="990000"/>
              </a:solidFill>
              <a:effectLst/>
              <a:latin typeface="Palatino Linotype"/>
            </a:endParaRPr>
          </a:p>
        </p:txBody>
      </p:sp>
      <p:pic>
        <p:nvPicPr>
          <p:cNvPr id="6" name="Picture 5"/>
          <p:cNvPicPr>
            <a:picLocks noChangeAspect="1"/>
          </p:cNvPicPr>
          <p:nvPr/>
        </p:nvPicPr>
        <p:blipFill>
          <a:blip r:embed="rId3"/>
          <a:stretch>
            <a:fillRect/>
          </a:stretch>
        </p:blipFill>
        <p:spPr>
          <a:xfrm>
            <a:off x="-76200" y="1828800"/>
            <a:ext cx="9144000" cy="2195871"/>
          </a:xfrm>
          <a:prstGeom prst="rect">
            <a:avLst/>
          </a:prstGeom>
        </p:spPr>
      </p:pic>
    </p:spTree>
    <p:extLst>
      <p:ext uri="{BB962C8B-B14F-4D97-AF65-F5344CB8AC3E}">
        <p14:creationId xmlns:p14="http://schemas.microsoft.com/office/powerpoint/2010/main" val="208380911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AADBCB4-23AA-3B4A-B794-3E275B9C72FE}"/>
              </a:ext>
            </a:extLst>
          </p:cNvPr>
          <p:cNvSpPr>
            <a:spLocks noGrp="1"/>
          </p:cNvSpPr>
          <p:nvPr>
            <p:ph type="sldNum" sz="quarter" idx="10"/>
          </p:nvPr>
        </p:nvSpPr>
        <p:spPr/>
        <p:txBody>
          <a:bodyPr/>
          <a:lstStyle/>
          <a:p>
            <a:pPr>
              <a:defRPr/>
            </a:pPr>
            <a:fld id="{FFF830CD-155B-44E2-B503-3BCACD705026}" type="slidenum">
              <a:rPr lang="en-US" smtClean="0">
                <a:solidFill>
                  <a:prstClr val="white"/>
                </a:solidFill>
              </a:rPr>
              <a:pPr>
                <a:defRPr/>
              </a:pPr>
              <a:t>18</a:t>
            </a:fld>
            <a:endParaRPr lang="en-US" dirty="0">
              <a:solidFill>
                <a:prstClr val="white"/>
              </a:solidFill>
            </a:endParaRPr>
          </a:p>
        </p:txBody>
      </p:sp>
      <p:sp>
        <p:nvSpPr>
          <p:cNvPr id="4" name="Title 3">
            <a:extLst>
              <a:ext uri="{FF2B5EF4-FFF2-40B4-BE49-F238E27FC236}">
                <a16:creationId xmlns="" xmlns:a16="http://schemas.microsoft.com/office/drawing/2014/main" id="{F764C790-6ABC-F440-86E3-2AE14DA34D05}"/>
              </a:ext>
            </a:extLst>
          </p:cNvPr>
          <p:cNvSpPr>
            <a:spLocks noGrp="1"/>
          </p:cNvSpPr>
          <p:nvPr>
            <p:ph type="title"/>
          </p:nvPr>
        </p:nvSpPr>
        <p:spPr>
          <a:xfrm>
            <a:off x="694482" y="291532"/>
            <a:ext cx="7224877" cy="1066800"/>
          </a:xfrm>
        </p:spPr>
        <p:txBody>
          <a:bodyPr>
            <a:normAutofit fontScale="90000"/>
          </a:bodyPr>
          <a:lstStyle/>
          <a:p>
            <a:r>
              <a:rPr lang="en-US" dirty="0" smtClean="0"/>
              <a:t>Interactive Creative </a:t>
            </a:r>
            <a:r>
              <a:rPr lang="en-US" dirty="0"/>
              <a:t>Story Generation</a:t>
            </a:r>
          </a:p>
        </p:txBody>
      </p:sp>
      <p:grpSp>
        <p:nvGrpSpPr>
          <p:cNvPr id="5" name="Group 4">
            <a:extLst>
              <a:ext uri="{FF2B5EF4-FFF2-40B4-BE49-F238E27FC236}">
                <a16:creationId xmlns="" xmlns:a16="http://schemas.microsoft.com/office/drawing/2014/main" id="{1BE7C8E4-E867-514E-8C84-596F0457F195}"/>
              </a:ext>
            </a:extLst>
          </p:cNvPr>
          <p:cNvGrpSpPr/>
          <p:nvPr/>
        </p:nvGrpSpPr>
        <p:grpSpPr>
          <a:xfrm>
            <a:off x="1087390" y="1874732"/>
            <a:ext cx="1596680" cy="3632620"/>
            <a:chOff x="510742" y="1787984"/>
            <a:chExt cx="2838541" cy="4412151"/>
          </a:xfrm>
        </p:grpSpPr>
        <p:sp>
          <p:nvSpPr>
            <p:cNvPr id="6" name="Oval 5">
              <a:extLst>
                <a:ext uri="{FF2B5EF4-FFF2-40B4-BE49-F238E27FC236}">
                  <a16:creationId xmlns="" xmlns:a16="http://schemas.microsoft.com/office/drawing/2014/main" id="{40549430-47BC-344C-AE95-D8F953CA0DB1}"/>
                </a:ext>
              </a:extLst>
            </p:cNvPr>
            <p:cNvSpPr/>
            <p:nvPr/>
          </p:nvSpPr>
          <p:spPr>
            <a:xfrm>
              <a:off x="1207300" y="4879335"/>
              <a:ext cx="462844" cy="46284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7" name="Straight Connector 6">
              <a:extLst>
                <a:ext uri="{FF2B5EF4-FFF2-40B4-BE49-F238E27FC236}">
                  <a16:creationId xmlns="" xmlns:a16="http://schemas.microsoft.com/office/drawing/2014/main" id="{6D186461-C246-EC4F-BAC8-7A12D53B65D2}"/>
                </a:ext>
              </a:extLst>
            </p:cNvPr>
            <p:cNvCxnSpPr/>
            <p:nvPr/>
          </p:nvCxnSpPr>
          <p:spPr>
            <a:xfrm flipH="1">
              <a:off x="1421788" y="5353469"/>
              <a:ext cx="1" cy="54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459F8239-2F6B-0047-8803-73392CCAE558}"/>
                </a:ext>
              </a:extLst>
            </p:cNvPr>
            <p:cNvCxnSpPr/>
            <p:nvPr/>
          </p:nvCxnSpPr>
          <p:spPr>
            <a:xfrm>
              <a:off x="1421789" y="5895334"/>
              <a:ext cx="304799" cy="30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C31632E2-C640-794C-A526-5688EDB2923C}"/>
                </a:ext>
              </a:extLst>
            </p:cNvPr>
            <p:cNvCxnSpPr/>
            <p:nvPr/>
          </p:nvCxnSpPr>
          <p:spPr>
            <a:xfrm flipH="1">
              <a:off x="1116989" y="5895334"/>
              <a:ext cx="304803" cy="30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575DFC60-EBED-9A48-924B-A5AFE5ED92B8}"/>
                </a:ext>
              </a:extLst>
            </p:cNvPr>
            <p:cNvCxnSpPr/>
            <p:nvPr/>
          </p:nvCxnSpPr>
          <p:spPr>
            <a:xfrm flipH="1">
              <a:off x="1116989" y="5483290"/>
              <a:ext cx="304800" cy="29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32849AB7-FF17-0A42-9176-689220B2CA34}"/>
                </a:ext>
              </a:extLst>
            </p:cNvPr>
            <p:cNvCxnSpPr/>
            <p:nvPr/>
          </p:nvCxnSpPr>
          <p:spPr>
            <a:xfrm flipH="1" flipV="1">
              <a:off x="1427434" y="5493434"/>
              <a:ext cx="355599" cy="97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loud 11">
              <a:extLst>
                <a:ext uri="{FF2B5EF4-FFF2-40B4-BE49-F238E27FC236}">
                  <a16:creationId xmlns="" xmlns:a16="http://schemas.microsoft.com/office/drawing/2014/main" id="{4F0FC897-13A1-AD47-94A8-87C8DCD42752}"/>
                </a:ext>
              </a:extLst>
            </p:cNvPr>
            <p:cNvSpPr/>
            <p:nvPr/>
          </p:nvSpPr>
          <p:spPr>
            <a:xfrm>
              <a:off x="510742" y="1787984"/>
              <a:ext cx="2838541" cy="2274682"/>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Can you tell a story about </a:t>
              </a:r>
              <a:r>
                <a:rPr lang="en-US" sz="1600" b="1" dirty="0">
                  <a:solidFill>
                    <a:schemeClr val="tx1"/>
                  </a:solidFill>
                </a:rPr>
                <a:t>an</a:t>
              </a:r>
              <a:r>
                <a:rPr lang="en-US" sz="1600" dirty="0">
                  <a:solidFill>
                    <a:schemeClr val="tx1"/>
                  </a:solidFill>
                </a:rPr>
                <a:t> </a:t>
              </a:r>
              <a:r>
                <a:rPr lang="en-US" sz="1600" b="1" dirty="0">
                  <a:solidFill>
                    <a:schemeClr val="tx1"/>
                  </a:solidFill>
                </a:rPr>
                <a:t>athlete ran a race</a:t>
              </a:r>
              <a:r>
                <a:rPr lang="en-US" sz="1600" dirty="0">
                  <a:solidFill>
                    <a:schemeClr val="tx1"/>
                  </a:solidFill>
                </a:rPr>
                <a:t>?</a:t>
              </a:r>
            </a:p>
          </p:txBody>
        </p:sp>
        <p:cxnSp>
          <p:nvCxnSpPr>
            <p:cNvPr id="13" name="Straight Connector 12">
              <a:extLst>
                <a:ext uri="{FF2B5EF4-FFF2-40B4-BE49-F238E27FC236}">
                  <a16:creationId xmlns="" xmlns:a16="http://schemas.microsoft.com/office/drawing/2014/main" id="{BD7CA1ED-1A24-2E42-A2E3-2C2BE2F2AD7C}"/>
                </a:ext>
              </a:extLst>
            </p:cNvPr>
            <p:cNvCxnSpPr>
              <a:cxnSpLocks/>
              <a:stCxn id="12" idx="1"/>
            </p:cNvCxnSpPr>
            <p:nvPr/>
          </p:nvCxnSpPr>
          <p:spPr>
            <a:xfrm flipH="1">
              <a:off x="1288813" y="4060244"/>
              <a:ext cx="641200" cy="76049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41C71195-AD98-A345-A381-AFA244D62C29}"/>
              </a:ext>
            </a:extLst>
          </p:cNvPr>
          <p:cNvGrpSpPr/>
          <p:nvPr/>
        </p:nvGrpSpPr>
        <p:grpSpPr>
          <a:xfrm>
            <a:off x="2906779" y="1695578"/>
            <a:ext cx="1736767" cy="3686298"/>
            <a:chOff x="2852901" y="1104080"/>
            <a:chExt cx="2871152" cy="4928216"/>
          </a:xfrm>
        </p:grpSpPr>
        <p:sp>
          <p:nvSpPr>
            <p:cNvPr id="15" name="Cube 14">
              <a:extLst>
                <a:ext uri="{FF2B5EF4-FFF2-40B4-BE49-F238E27FC236}">
                  <a16:creationId xmlns="" xmlns:a16="http://schemas.microsoft.com/office/drawing/2014/main" id="{03F007B8-0707-9C40-A4C1-D9FEEF87B8AB}"/>
                </a:ext>
              </a:extLst>
            </p:cNvPr>
            <p:cNvSpPr/>
            <p:nvPr/>
          </p:nvSpPr>
          <p:spPr>
            <a:xfrm>
              <a:off x="3563403" y="5095904"/>
              <a:ext cx="887589" cy="711199"/>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Parallelogram 15">
              <a:extLst>
                <a:ext uri="{FF2B5EF4-FFF2-40B4-BE49-F238E27FC236}">
                  <a16:creationId xmlns="" xmlns:a16="http://schemas.microsoft.com/office/drawing/2014/main" id="{DB64F466-A234-2645-8898-E1FE7F6D42ED}"/>
                </a:ext>
              </a:extLst>
            </p:cNvPr>
            <p:cNvSpPr/>
            <p:nvPr/>
          </p:nvSpPr>
          <p:spPr>
            <a:xfrm>
              <a:off x="3338606" y="5812102"/>
              <a:ext cx="929301" cy="220194"/>
            </a:xfrm>
            <a:prstGeom prst="parallelogram">
              <a:avLst>
                <a:gd name="adj" fmla="val 1047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Snip Single Corner Rectangle 16">
              <a:extLst>
                <a:ext uri="{FF2B5EF4-FFF2-40B4-BE49-F238E27FC236}">
                  <a16:creationId xmlns="" xmlns:a16="http://schemas.microsoft.com/office/drawing/2014/main" id="{1AED8B1B-3CBC-0840-9938-62CE10227685}"/>
                </a:ext>
              </a:extLst>
            </p:cNvPr>
            <p:cNvSpPr/>
            <p:nvPr/>
          </p:nvSpPr>
          <p:spPr>
            <a:xfrm>
              <a:off x="2852901" y="1104080"/>
              <a:ext cx="2495100" cy="3168627"/>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Rectangle 17">
              <a:extLst>
                <a:ext uri="{FF2B5EF4-FFF2-40B4-BE49-F238E27FC236}">
                  <a16:creationId xmlns="" xmlns:a16="http://schemas.microsoft.com/office/drawing/2014/main" id="{E1FF3160-0AFD-7042-9E7B-0F68AF5F34A3}"/>
                </a:ext>
              </a:extLst>
            </p:cNvPr>
            <p:cNvSpPr/>
            <p:nvPr/>
          </p:nvSpPr>
          <p:spPr>
            <a:xfrm>
              <a:off x="2878639" y="1504416"/>
              <a:ext cx="2845414" cy="3744347"/>
            </a:xfrm>
            <a:prstGeom prst="rect">
              <a:avLst/>
            </a:prstGeom>
          </p:spPr>
          <p:txBody>
            <a:bodyPr wrap="square">
              <a:spAutoFit/>
            </a:bodyPr>
            <a:lstStyle/>
            <a:p>
              <a:r>
                <a:rPr lang="en-US" sz="1600" dirty="0"/>
                <a:t>Sam was a star athlete.</a:t>
              </a:r>
            </a:p>
            <a:p>
              <a:r>
                <a:rPr lang="en-US" sz="1600" dirty="0"/>
                <a:t>He ran track at college. </a:t>
              </a:r>
            </a:p>
            <a:p>
              <a:r>
                <a:rPr lang="en-US" sz="1600" dirty="0"/>
                <a:t>There was a big race coming up. </a:t>
              </a:r>
            </a:p>
            <a:p>
              <a:r>
                <a:rPr lang="en-US" sz="1600" dirty="0"/>
                <a:t>Everyone was sure he would win. </a:t>
              </a:r>
            </a:p>
            <a:p>
              <a:r>
                <a:rPr lang="en-US" sz="1600" b="1" dirty="0"/>
                <a:t>Sam got first place.</a:t>
              </a:r>
              <a:endParaRPr lang="en-US" sz="1600" dirty="0"/>
            </a:p>
          </p:txBody>
        </p:sp>
        <p:cxnSp>
          <p:nvCxnSpPr>
            <p:cNvPr id="19" name="Straight Connector 18">
              <a:extLst>
                <a:ext uri="{FF2B5EF4-FFF2-40B4-BE49-F238E27FC236}">
                  <a16:creationId xmlns="" xmlns:a16="http://schemas.microsoft.com/office/drawing/2014/main" id="{5D039F11-7C65-1841-B1E5-0E0995728ED1}"/>
                </a:ext>
              </a:extLst>
            </p:cNvPr>
            <p:cNvCxnSpPr>
              <a:cxnSpLocks/>
              <a:stCxn id="17" idx="1"/>
            </p:cNvCxnSpPr>
            <p:nvPr/>
          </p:nvCxnSpPr>
          <p:spPr>
            <a:xfrm>
              <a:off x="4100451" y="4272707"/>
              <a:ext cx="59659" cy="5298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 xmlns:a16="http://schemas.microsoft.com/office/drawing/2014/main" id="{BB950F4D-2F61-804B-8D38-36726A97C29B}"/>
              </a:ext>
            </a:extLst>
          </p:cNvPr>
          <p:cNvGrpSpPr/>
          <p:nvPr/>
        </p:nvGrpSpPr>
        <p:grpSpPr>
          <a:xfrm>
            <a:off x="4615793" y="2027156"/>
            <a:ext cx="1564797" cy="3512501"/>
            <a:chOff x="5531294" y="1976951"/>
            <a:chExt cx="2781862" cy="4266255"/>
          </a:xfrm>
        </p:grpSpPr>
        <p:sp>
          <p:nvSpPr>
            <p:cNvPr id="21" name="Oval 20">
              <a:extLst>
                <a:ext uri="{FF2B5EF4-FFF2-40B4-BE49-F238E27FC236}">
                  <a16:creationId xmlns="" xmlns:a16="http://schemas.microsoft.com/office/drawing/2014/main" id="{77CFD5E7-C483-F74E-979B-63EE248356A1}"/>
                </a:ext>
              </a:extLst>
            </p:cNvPr>
            <p:cNvSpPr/>
            <p:nvPr/>
          </p:nvSpPr>
          <p:spPr>
            <a:xfrm>
              <a:off x="6627425" y="4922406"/>
              <a:ext cx="462844" cy="46284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2" name="Straight Connector 21">
              <a:extLst>
                <a:ext uri="{FF2B5EF4-FFF2-40B4-BE49-F238E27FC236}">
                  <a16:creationId xmlns="" xmlns:a16="http://schemas.microsoft.com/office/drawing/2014/main" id="{C479E2FE-859D-DB4D-A522-8EC718227403}"/>
                </a:ext>
              </a:extLst>
            </p:cNvPr>
            <p:cNvCxnSpPr/>
            <p:nvPr/>
          </p:nvCxnSpPr>
          <p:spPr>
            <a:xfrm flipH="1">
              <a:off x="6841913" y="5396540"/>
              <a:ext cx="1" cy="541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0E85F236-358D-2E41-915F-3A42E6E321BE}"/>
                </a:ext>
              </a:extLst>
            </p:cNvPr>
            <p:cNvCxnSpPr/>
            <p:nvPr/>
          </p:nvCxnSpPr>
          <p:spPr>
            <a:xfrm>
              <a:off x="6841914" y="5938405"/>
              <a:ext cx="304799" cy="30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932F8BFE-0074-9B4B-B4B1-54618AFEAB3A}"/>
                </a:ext>
              </a:extLst>
            </p:cNvPr>
            <p:cNvCxnSpPr/>
            <p:nvPr/>
          </p:nvCxnSpPr>
          <p:spPr>
            <a:xfrm flipH="1">
              <a:off x="6537114" y="5938405"/>
              <a:ext cx="304803" cy="304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B20E09C3-36B1-1E41-A38E-EE1C04B60252}"/>
                </a:ext>
              </a:extLst>
            </p:cNvPr>
            <p:cNvCxnSpPr/>
            <p:nvPr/>
          </p:nvCxnSpPr>
          <p:spPr>
            <a:xfrm flipH="1">
              <a:off x="6537114" y="5526361"/>
              <a:ext cx="304800" cy="29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84461737-72CA-6E45-8B90-D7669A18DA24}"/>
                </a:ext>
              </a:extLst>
            </p:cNvPr>
            <p:cNvCxnSpPr/>
            <p:nvPr/>
          </p:nvCxnSpPr>
          <p:spPr>
            <a:xfrm flipH="1" flipV="1">
              <a:off x="6847559" y="5536505"/>
              <a:ext cx="355599" cy="97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 xmlns:a16="http://schemas.microsoft.com/office/drawing/2014/main" id="{52CA890A-EF42-5242-BABA-B186F6A47C55}"/>
                </a:ext>
              </a:extLst>
            </p:cNvPr>
            <p:cNvSpPr/>
            <p:nvPr/>
          </p:nvSpPr>
          <p:spPr>
            <a:xfrm>
              <a:off x="5531294" y="1976951"/>
              <a:ext cx="2781862" cy="184216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Nice story! But can you make the ending sad?</a:t>
              </a:r>
            </a:p>
          </p:txBody>
        </p:sp>
        <p:cxnSp>
          <p:nvCxnSpPr>
            <p:cNvPr id="28" name="Straight Connector 27">
              <a:extLst>
                <a:ext uri="{FF2B5EF4-FFF2-40B4-BE49-F238E27FC236}">
                  <a16:creationId xmlns="" xmlns:a16="http://schemas.microsoft.com/office/drawing/2014/main" id="{2C68CCAC-73E9-8A4E-901E-A42DEFDD2A5A}"/>
                </a:ext>
              </a:extLst>
            </p:cNvPr>
            <p:cNvCxnSpPr>
              <a:cxnSpLocks/>
              <a:stCxn id="27" idx="1"/>
            </p:cNvCxnSpPr>
            <p:nvPr/>
          </p:nvCxnSpPr>
          <p:spPr>
            <a:xfrm flipH="1">
              <a:off x="6841913" y="3817154"/>
              <a:ext cx="80312" cy="96414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 xmlns:a16="http://schemas.microsoft.com/office/drawing/2014/main" id="{3761D5AA-A2FD-7C40-9443-12C18F8AC1AC}"/>
              </a:ext>
            </a:extLst>
          </p:cNvPr>
          <p:cNvGrpSpPr/>
          <p:nvPr/>
        </p:nvGrpSpPr>
        <p:grpSpPr>
          <a:xfrm>
            <a:off x="6427982" y="1828800"/>
            <a:ext cx="1642419" cy="3584976"/>
            <a:chOff x="8999446" y="1682272"/>
            <a:chExt cx="2540099" cy="4393095"/>
          </a:xfrm>
        </p:grpSpPr>
        <p:sp>
          <p:nvSpPr>
            <p:cNvPr id="30" name="Cube 29">
              <a:extLst>
                <a:ext uri="{FF2B5EF4-FFF2-40B4-BE49-F238E27FC236}">
                  <a16:creationId xmlns="" xmlns:a16="http://schemas.microsoft.com/office/drawing/2014/main" id="{FDF79CFC-B9B8-9B46-A05B-FBA255A17D39}"/>
                </a:ext>
              </a:extLst>
            </p:cNvPr>
            <p:cNvSpPr/>
            <p:nvPr/>
          </p:nvSpPr>
          <p:spPr>
            <a:xfrm>
              <a:off x="9281701" y="5138975"/>
              <a:ext cx="887589" cy="711199"/>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Parallelogram 30">
              <a:extLst>
                <a:ext uri="{FF2B5EF4-FFF2-40B4-BE49-F238E27FC236}">
                  <a16:creationId xmlns="" xmlns:a16="http://schemas.microsoft.com/office/drawing/2014/main" id="{FA92A496-68C5-3D4B-8AB2-B2C75EBD8928}"/>
                </a:ext>
              </a:extLst>
            </p:cNvPr>
            <p:cNvSpPr/>
            <p:nvPr/>
          </p:nvSpPr>
          <p:spPr>
            <a:xfrm>
              <a:off x="9056904" y="5855173"/>
              <a:ext cx="929301" cy="220194"/>
            </a:xfrm>
            <a:prstGeom prst="parallelogram">
              <a:avLst>
                <a:gd name="adj" fmla="val 1047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2" name="Snip Single Corner Rectangle 31">
              <a:extLst>
                <a:ext uri="{FF2B5EF4-FFF2-40B4-BE49-F238E27FC236}">
                  <a16:creationId xmlns="" xmlns:a16="http://schemas.microsoft.com/office/drawing/2014/main" id="{096C4C78-A3A6-A04B-BC57-675085E18BDE}"/>
                </a:ext>
              </a:extLst>
            </p:cNvPr>
            <p:cNvSpPr/>
            <p:nvPr/>
          </p:nvSpPr>
          <p:spPr>
            <a:xfrm>
              <a:off x="8999446" y="1682272"/>
              <a:ext cx="2420052" cy="2710277"/>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Rectangle 32">
              <a:extLst>
                <a:ext uri="{FF2B5EF4-FFF2-40B4-BE49-F238E27FC236}">
                  <a16:creationId xmlns="" xmlns:a16="http://schemas.microsoft.com/office/drawing/2014/main" id="{3DC3D441-2BC6-9B41-8445-CA6E9FB4D878}"/>
                </a:ext>
              </a:extLst>
            </p:cNvPr>
            <p:cNvSpPr/>
            <p:nvPr/>
          </p:nvSpPr>
          <p:spPr>
            <a:xfrm>
              <a:off x="9016631" y="1797402"/>
              <a:ext cx="2522914" cy="3733835"/>
            </a:xfrm>
            <a:prstGeom prst="rect">
              <a:avLst/>
            </a:prstGeom>
          </p:spPr>
          <p:txBody>
            <a:bodyPr wrap="square">
              <a:spAutoFit/>
            </a:bodyPr>
            <a:lstStyle/>
            <a:p>
              <a:r>
                <a:rPr lang="en-US" sz="1600" dirty="0"/>
                <a:t>Sam was a star athlete.</a:t>
              </a:r>
            </a:p>
            <a:p>
              <a:r>
                <a:rPr lang="en-US" sz="1600" dirty="0"/>
                <a:t>He ran track at college. </a:t>
              </a:r>
            </a:p>
            <a:p>
              <a:r>
                <a:rPr lang="en-US" sz="1600" dirty="0"/>
                <a:t>There was a big race coming up. </a:t>
              </a:r>
            </a:p>
            <a:p>
              <a:r>
                <a:rPr lang="en-US" sz="1600" dirty="0"/>
                <a:t>Everyone was sure he would win. </a:t>
              </a:r>
            </a:p>
            <a:p>
              <a:r>
                <a:rPr lang="en-US" sz="1600" b="1" dirty="0"/>
                <a:t>Sam got very nervous and lost the game.</a:t>
              </a:r>
              <a:endParaRPr lang="en-US" sz="1600" dirty="0"/>
            </a:p>
          </p:txBody>
        </p:sp>
        <p:cxnSp>
          <p:nvCxnSpPr>
            <p:cNvPr id="34" name="Straight Connector 33">
              <a:extLst>
                <a:ext uri="{FF2B5EF4-FFF2-40B4-BE49-F238E27FC236}">
                  <a16:creationId xmlns="" xmlns:a16="http://schemas.microsoft.com/office/drawing/2014/main" id="{1DA36693-960E-1843-9E78-5F4861BF760F}"/>
                </a:ext>
              </a:extLst>
            </p:cNvPr>
            <p:cNvCxnSpPr>
              <a:cxnSpLocks/>
              <a:stCxn id="32" idx="1"/>
            </p:cNvCxnSpPr>
            <p:nvPr/>
          </p:nvCxnSpPr>
          <p:spPr>
            <a:xfrm flipH="1">
              <a:off x="9919253" y="4392549"/>
              <a:ext cx="290219" cy="5298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 xmlns:a16="http://schemas.microsoft.com/office/drawing/2014/main" id="{6DA92D11-FA55-1E42-A1D9-13E54053E8B7}"/>
              </a:ext>
            </a:extLst>
          </p:cNvPr>
          <p:cNvSpPr txBox="1"/>
          <p:nvPr/>
        </p:nvSpPr>
        <p:spPr>
          <a:xfrm>
            <a:off x="1617007" y="4735045"/>
            <a:ext cx="184666"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364779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609600" y="381000"/>
            <a:ext cx="8229600" cy="990600"/>
          </a:xfrm>
        </p:spPr>
        <p:txBody>
          <a:bodyPr>
            <a:normAutofit fontScale="90000"/>
          </a:bodyPr>
          <a:lstStyle/>
          <a:p>
            <a:r>
              <a:rPr lang="en-US" dirty="0"/>
              <a:t>Poem </a:t>
            </a:r>
            <a:r>
              <a:rPr lang="en-US" dirty="0" smtClean="0"/>
              <a:t/>
            </a:r>
            <a:br>
              <a:rPr lang="en-US" dirty="0" smtClean="0"/>
            </a:br>
            <a:r>
              <a:rPr lang="en-US" dirty="0" smtClean="0"/>
              <a:t>Generation</a:t>
            </a:r>
            <a:endParaRPr lang="en-US" dirty="0"/>
          </a:p>
        </p:txBody>
      </p:sp>
      <p:pic>
        <p:nvPicPr>
          <p:cNvPr id="5" name="Content Placeholder 4" descr="A screenshot of a cell phone&#10;&#10;Description automatically generated">
            <a:extLst>
              <a:ext uri="{FF2B5EF4-FFF2-40B4-BE49-F238E27FC236}">
                <a16:creationId xmlns="" xmlns:a16="http://schemas.microsoft.com/office/drawing/2014/main" id="{E87CC444-B329-8F49-A381-0CCF785ECF6A}"/>
              </a:ext>
            </a:extLst>
          </p:cNvPr>
          <p:cNvPicPr>
            <a:picLocks noGrp="1" noChangeAspect="1"/>
          </p:cNvPicPr>
          <p:nvPr>
            <p:ph idx="1"/>
          </p:nvPr>
        </p:nvPicPr>
        <p:blipFill>
          <a:blip r:embed="rId2"/>
          <a:stretch>
            <a:fillRect/>
          </a:stretch>
        </p:blipFill>
        <p:spPr>
          <a:xfrm>
            <a:off x="4095597" y="-49428"/>
            <a:ext cx="4847606" cy="7007353"/>
          </a:xfrm>
        </p:spPr>
      </p:pic>
      <p:sp>
        <p:nvSpPr>
          <p:cNvPr id="3" name="Rectangle 2">
            <a:extLst>
              <a:ext uri="{FF2B5EF4-FFF2-40B4-BE49-F238E27FC236}">
                <a16:creationId xmlns="" xmlns:a16="http://schemas.microsoft.com/office/drawing/2014/main" id="{C391399C-0643-674A-B542-D4F5F59DC312}"/>
              </a:ext>
            </a:extLst>
          </p:cNvPr>
          <p:cNvSpPr/>
          <p:nvPr/>
        </p:nvSpPr>
        <p:spPr>
          <a:xfrm>
            <a:off x="628651" y="5690972"/>
            <a:ext cx="3764372" cy="369332"/>
          </a:xfrm>
          <a:prstGeom prst="rect">
            <a:avLst/>
          </a:prstGeom>
        </p:spPr>
        <p:txBody>
          <a:bodyPr wrap="none">
            <a:spAutoFit/>
          </a:bodyPr>
          <a:lstStyle/>
          <a:p>
            <a:r>
              <a:rPr lang="en-US" dirty="0">
                <a:hlinkClick r:id="rId3"/>
              </a:rPr>
              <a:t>https://www.poem-generator.org.uk</a:t>
            </a:r>
            <a:endParaRPr lang="en-US" dirty="0"/>
          </a:p>
        </p:txBody>
      </p:sp>
    </p:spTree>
    <p:extLst>
      <p:ext uri="{BB962C8B-B14F-4D97-AF65-F5344CB8AC3E}">
        <p14:creationId xmlns:p14="http://schemas.microsoft.com/office/powerpoint/2010/main" val="73160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Coherent Story Generation</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22464" y="990602"/>
            <a:ext cx="8903153" cy="5588397"/>
          </a:xfrm>
        </p:spPr>
        <p:txBody>
          <a:bodyPr>
            <a:noAutofit/>
          </a:bodyPr>
          <a:lstStyle/>
          <a:p>
            <a:r>
              <a:rPr lang="en-US" sz="2000" dirty="0" smtClean="0"/>
              <a:t>(</a:t>
            </a:r>
            <a:r>
              <a:rPr lang="en-US" sz="2000" dirty="0" err="1" smtClean="0"/>
              <a:t>Zhai</a:t>
            </a:r>
            <a:r>
              <a:rPr lang="en-US" sz="2000" dirty="0" smtClean="0"/>
              <a:t> et al., ACL2019)</a:t>
            </a:r>
          </a:p>
          <a:p>
            <a:endParaRPr lang="en-US" sz="2000" dirty="0" smtClean="0"/>
          </a:p>
          <a:p>
            <a:endParaRPr lang="en-US" sz="2000" dirty="0" smtClean="0"/>
          </a:p>
        </p:txBody>
      </p:sp>
      <p:pic>
        <p:nvPicPr>
          <p:cNvPr id="4" name="Picture 3"/>
          <p:cNvPicPr>
            <a:picLocks noChangeAspect="1"/>
          </p:cNvPicPr>
          <p:nvPr/>
        </p:nvPicPr>
        <p:blipFill>
          <a:blip r:embed="rId3"/>
          <a:stretch>
            <a:fillRect/>
          </a:stretch>
        </p:blipFill>
        <p:spPr>
          <a:xfrm>
            <a:off x="0" y="2540000"/>
            <a:ext cx="9144000" cy="1764961"/>
          </a:xfrm>
          <a:prstGeom prst="rect">
            <a:avLst/>
          </a:prstGeom>
        </p:spPr>
      </p:pic>
    </p:spTree>
    <p:extLst>
      <p:ext uri="{BB962C8B-B14F-4D97-AF65-F5344CB8AC3E}">
        <p14:creationId xmlns:p14="http://schemas.microsoft.com/office/powerpoint/2010/main" val="343743809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p:txBody>
          <a:bodyPr>
            <a:normAutofit fontScale="90000"/>
          </a:bodyPr>
          <a:lstStyle/>
          <a:p>
            <a:r>
              <a:rPr lang="en-US" dirty="0"/>
              <a:t>Poem </a:t>
            </a:r>
            <a:r>
              <a:rPr lang="en-US" dirty="0" smtClean="0"/>
              <a:t/>
            </a:r>
            <a:br>
              <a:rPr lang="en-US" dirty="0" smtClean="0"/>
            </a:br>
            <a:r>
              <a:rPr lang="en-US" dirty="0" smtClean="0"/>
              <a:t>Generation</a:t>
            </a:r>
            <a:endParaRPr lang="en-US" dirty="0"/>
          </a:p>
        </p:txBody>
      </p:sp>
      <p:pic>
        <p:nvPicPr>
          <p:cNvPr id="7" name="Picture 6" descr="A screenshot of a cell phone&#10;&#10;Description automatically generated">
            <a:extLst>
              <a:ext uri="{FF2B5EF4-FFF2-40B4-BE49-F238E27FC236}">
                <a16:creationId xmlns="" xmlns:a16="http://schemas.microsoft.com/office/drawing/2014/main" id="{F22DE2C1-C909-3C4D-9563-BA7E5EFED846}"/>
              </a:ext>
            </a:extLst>
          </p:cNvPr>
          <p:cNvPicPr>
            <a:picLocks noChangeAspect="1"/>
          </p:cNvPicPr>
          <p:nvPr/>
        </p:nvPicPr>
        <p:blipFill rotWithShape="1">
          <a:blip r:embed="rId3"/>
          <a:srcRect r="36620"/>
          <a:stretch/>
        </p:blipFill>
        <p:spPr>
          <a:xfrm>
            <a:off x="4102317" y="0"/>
            <a:ext cx="4413034" cy="6807200"/>
          </a:xfrm>
          <a:prstGeom prst="rect">
            <a:avLst/>
          </a:prstGeom>
        </p:spPr>
      </p:pic>
    </p:spTree>
    <p:extLst>
      <p:ext uri="{BB962C8B-B14F-4D97-AF65-F5344CB8AC3E}">
        <p14:creationId xmlns:p14="http://schemas.microsoft.com/office/powerpoint/2010/main" val="313063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a:t>Poem </a:t>
            </a:r>
            <a:r>
              <a:rPr lang="en-US" dirty="0" smtClean="0"/>
              <a:t>Generation</a:t>
            </a:r>
            <a:endParaRPr lang="en-US" dirty="0"/>
          </a:p>
        </p:txBody>
      </p:sp>
      <p:sp>
        <p:nvSpPr>
          <p:cNvPr id="4" name="内容占位符 2"/>
          <p:cNvSpPr>
            <a:spLocks noGrp="1"/>
          </p:cNvSpPr>
          <p:nvPr>
            <p:ph idx="1"/>
          </p:nvPr>
        </p:nvSpPr>
        <p:spPr>
          <a:xfrm>
            <a:off x="152400" y="1275559"/>
            <a:ext cx="8903153" cy="5588397"/>
          </a:xfrm>
        </p:spPr>
        <p:txBody>
          <a:bodyPr>
            <a:noAutofit/>
          </a:bodyPr>
          <a:lstStyle/>
          <a:p>
            <a:r>
              <a:rPr lang="en-US" sz="2000" dirty="0" smtClean="0"/>
              <a:t>(</a:t>
            </a:r>
            <a:r>
              <a:rPr lang="en-US" sz="2000" dirty="0" err="1" smtClean="0"/>
              <a:t>Astigarraga</a:t>
            </a:r>
            <a:r>
              <a:rPr lang="en-US" sz="2000" dirty="0" smtClean="0"/>
              <a:t> et al., ACL2017)</a:t>
            </a:r>
          </a:p>
          <a:p>
            <a:r>
              <a:rPr lang="en-US" sz="2000" dirty="0" smtClean="0"/>
              <a:t>Input</a:t>
            </a:r>
          </a:p>
          <a:p>
            <a:pPr lvl="1"/>
            <a:r>
              <a:rPr lang="en-US" sz="1600" dirty="0"/>
              <a:t> a set of sentences, a </a:t>
            </a:r>
            <a:r>
              <a:rPr lang="en-US" sz="1600" dirty="0" smtClean="0"/>
              <a:t>rhyme checker </a:t>
            </a:r>
            <a:r>
              <a:rPr lang="en-US" sz="1600" dirty="0"/>
              <a:t>and a syllable-counter</a:t>
            </a:r>
            <a:r>
              <a:rPr lang="en-US" sz="1600" dirty="0" smtClean="0"/>
              <a:t>.</a:t>
            </a:r>
          </a:p>
          <a:p>
            <a:r>
              <a:rPr lang="en-US" dirty="0" smtClean="0"/>
              <a:t>Procedure</a:t>
            </a:r>
            <a:endParaRPr lang="en-US" dirty="0"/>
          </a:p>
          <a:p>
            <a:pPr lvl="1"/>
            <a:r>
              <a:rPr lang="en-US" dirty="0"/>
              <a:t>lexical exploratory </a:t>
            </a:r>
            <a:r>
              <a:rPr lang="en-US" dirty="0" smtClean="0"/>
              <a:t>analysis</a:t>
            </a:r>
            <a:endParaRPr lang="en-US" dirty="0"/>
          </a:p>
          <a:p>
            <a:pPr lvl="1"/>
            <a:r>
              <a:rPr lang="en-US" dirty="0" smtClean="0"/>
              <a:t>semantic </a:t>
            </a:r>
            <a:r>
              <a:rPr lang="en-US" dirty="0"/>
              <a:t>exploratory </a:t>
            </a:r>
            <a:r>
              <a:rPr lang="en-US" dirty="0" smtClean="0"/>
              <a:t>analysis</a:t>
            </a:r>
          </a:p>
          <a:p>
            <a:pPr lvl="1"/>
            <a:r>
              <a:rPr lang="en-US" dirty="0" smtClean="0"/>
              <a:t>poem generation</a:t>
            </a:r>
            <a:endParaRPr lang="en-US" sz="3600" dirty="0" smtClean="0"/>
          </a:p>
          <a:p>
            <a:endParaRPr lang="en-US" sz="2000" dirty="0" smtClean="0"/>
          </a:p>
          <a:p>
            <a:endParaRPr lang="en-US" sz="2000" dirty="0" smtClean="0"/>
          </a:p>
        </p:txBody>
      </p:sp>
    </p:spTree>
    <p:extLst>
      <p:ext uri="{BB962C8B-B14F-4D97-AF65-F5344CB8AC3E}">
        <p14:creationId xmlns:p14="http://schemas.microsoft.com/office/powerpoint/2010/main" val="272850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Lexical Exploratory Analysis</a:t>
            </a:r>
            <a:endParaRPr lang="en-US" dirty="0"/>
          </a:p>
        </p:txBody>
      </p:sp>
      <p:sp>
        <p:nvSpPr>
          <p:cNvPr id="4" name="内容占位符 2"/>
          <p:cNvSpPr>
            <a:spLocks noGrp="1"/>
          </p:cNvSpPr>
          <p:nvPr>
            <p:ph idx="1"/>
          </p:nvPr>
        </p:nvSpPr>
        <p:spPr>
          <a:xfrm>
            <a:off x="152400" y="1275559"/>
            <a:ext cx="8903153" cy="5588397"/>
          </a:xfrm>
        </p:spPr>
        <p:txBody>
          <a:bodyPr>
            <a:noAutofit/>
          </a:bodyPr>
          <a:lstStyle/>
          <a:p>
            <a:r>
              <a:rPr lang="en-US" sz="1600" dirty="0"/>
              <a:t>Count the number of potential verses.</a:t>
            </a:r>
          </a:p>
          <a:p>
            <a:r>
              <a:rPr lang="en-US" sz="1600" dirty="0" smtClean="0"/>
              <a:t>Find </a:t>
            </a:r>
            <a:r>
              <a:rPr lang="en-US" sz="1600" dirty="0"/>
              <a:t>the number of verses which do not </a:t>
            </a:r>
            <a:r>
              <a:rPr lang="en-US" sz="1600" dirty="0" smtClean="0"/>
              <a:t>adjust to </a:t>
            </a:r>
            <a:r>
              <a:rPr lang="en-US" sz="1600" dirty="0"/>
              <a:t>the rhyming convention, and show their endings.</a:t>
            </a:r>
          </a:p>
          <a:p>
            <a:r>
              <a:rPr lang="en-US" sz="1600" dirty="0" smtClean="0"/>
              <a:t>Find </a:t>
            </a:r>
            <a:r>
              <a:rPr lang="en-US" sz="1600" dirty="0"/>
              <a:t>the number of verses which rhyme with </a:t>
            </a:r>
            <a:r>
              <a:rPr lang="en-US" sz="1600" dirty="0" smtClean="0"/>
              <a:t>a given </a:t>
            </a:r>
            <a:r>
              <a:rPr lang="en-US" sz="1600" dirty="0"/>
              <a:t>word, and list them.</a:t>
            </a:r>
          </a:p>
          <a:p>
            <a:pPr lvl="1"/>
            <a:r>
              <a:rPr lang="en-US" sz="1200" dirty="0"/>
              <a:t> Compute the number of rhyming </a:t>
            </a:r>
            <a:r>
              <a:rPr lang="en-US" sz="1200" dirty="0" smtClean="0"/>
              <a:t>equivalence classes </a:t>
            </a:r>
            <a:r>
              <a:rPr lang="en-US" sz="1200" dirty="0"/>
              <a:t>of the set of verses. A rhyming </a:t>
            </a:r>
            <a:r>
              <a:rPr lang="en-US" sz="1200" dirty="0" smtClean="0"/>
              <a:t>equivalence class </a:t>
            </a:r>
            <a:r>
              <a:rPr lang="en-US" sz="1200" dirty="0"/>
              <a:t>is a set of verses which share the same rhyming pattern</a:t>
            </a:r>
            <a:r>
              <a:rPr lang="en-US" sz="1200" dirty="0" smtClean="0"/>
              <a:t>.</a:t>
            </a:r>
          </a:p>
          <a:p>
            <a:r>
              <a:rPr lang="en-US" sz="1600" dirty="0"/>
              <a:t>Compute the number of rhyming equivalence classes of the set of verses that have more elements than the minimum number of rhyming verses in a poem. </a:t>
            </a:r>
          </a:p>
          <a:p>
            <a:pPr lvl="1"/>
            <a:r>
              <a:rPr lang="en-US" sz="1600" dirty="0" smtClean="0"/>
              <a:t>This </a:t>
            </a:r>
            <a:r>
              <a:rPr lang="en-US" sz="1600" dirty="0"/>
              <a:t>is the number of </a:t>
            </a:r>
            <a:r>
              <a:rPr lang="en-US" sz="1600" dirty="0" smtClean="0"/>
              <a:t>valid equivalence </a:t>
            </a:r>
            <a:r>
              <a:rPr lang="en-US" sz="1600" dirty="0"/>
              <a:t>classes, in the sense that </a:t>
            </a:r>
            <a:r>
              <a:rPr lang="en-US" sz="1600" dirty="0" smtClean="0"/>
              <a:t>elements from </a:t>
            </a:r>
            <a:r>
              <a:rPr lang="en-US" sz="1600" dirty="0"/>
              <a:t>the other equivalence classes cannot </a:t>
            </a:r>
            <a:r>
              <a:rPr lang="en-US" sz="1600" dirty="0" smtClean="0"/>
              <a:t>form part </a:t>
            </a:r>
            <a:r>
              <a:rPr lang="en-US" sz="1600" dirty="0"/>
              <a:t>of a poem.</a:t>
            </a:r>
          </a:p>
          <a:p>
            <a:r>
              <a:rPr lang="en-US" sz="1600" dirty="0"/>
              <a:t>Create a list with a verse from every equivalence class along with the number of elements in such equivalence </a:t>
            </a:r>
            <a:r>
              <a:rPr lang="en-US" sz="1600" dirty="0" smtClean="0"/>
              <a:t>class.</a:t>
            </a:r>
          </a:p>
          <a:p>
            <a:r>
              <a:rPr lang="en-US" sz="1600" dirty="0" smtClean="0"/>
              <a:t>Plot </a:t>
            </a:r>
            <a:r>
              <a:rPr lang="en-US" sz="1600" dirty="0"/>
              <a:t>the number of verses in each </a:t>
            </a:r>
            <a:r>
              <a:rPr lang="en-US" sz="1600" dirty="0" smtClean="0"/>
              <a:t>equivalence class</a:t>
            </a:r>
            <a:r>
              <a:rPr lang="en-US" sz="1600" dirty="0"/>
              <a:t>.</a:t>
            </a:r>
          </a:p>
          <a:p>
            <a:r>
              <a:rPr lang="en-US" sz="1600" dirty="0" smtClean="0"/>
              <a:t>Plot </a:t>
            </a:r>
            <a:r>
              <a:rPr lang="en-US" sz="1600" dirty="0"/>
              <a:t>the logarithm of the number of verses </a:t>
            </a:r>
            <a:r>
              <a:rPr lang="en-US" sz="1600" dirty="0" smtClean="0"/>
              <a:t>in each </a:t>
            </a:r>
            <a:r>
              <a:rPr lang="en-US" sz="1600" dirty="0"/>
              <a:t>equivalence </a:t>
            </a:r>
            <a:r>
              <a:rPr lang="en-US" sz="1600" dirty="0" smtClean="0"/>
              <a:t>class</a:t>
            </a:r>
          </a:p>
          <a:p>
            <a:r>
              <a:rPr lang="en-US" sz="1600" dirty="0" smtClean="0"/>
              <a:t>Plot </a:t>
            </a:r>
            <a:r>
              <a:rPr lang="en-US" sz="1600" dirty="0"/>
              <a:t>the histogram of the number of </a:t>
            </a:r>
            <a:r>
              <a:rPr lang="en-US" sz="1600" dirty="0" smtClean="0"/>
              <a:t>equivalence classes </a:t>
            </a:r>
            <a:r>
              <a:rPr lang="en-US" sz="1600" dirty="0"/>
              <a:t>according to the </a:t>
            </a:r>
            <a:r>
              <a:rPr lang="en-US" sz="1600" dirty="0" smtClean="0"/>
              <a:t>equivalence class size</a:t>
            </a:r>
          </a:p>
          <a:p>
            <a:r>
              <a:rPr lang="en-US" sz="1600" dirty="0" smtClean="0"/>
              <a:t>Plot </a:t>
            </a:r>
            <a:r>
              <a:rPr lang="en-US" sz="1600" dirty="0"/>
              <a:t>the histogram of the number of </a:t>
            </a:r>
            <a:r>
              <a:rPr lang="en-US" sz="1600" dirty="0" smtClean="0"/>
              <a:t>equivalence classes </a:t>
            </a:r>
            <a:r>
              <a:rPr lang="en-US" sz="1600" dirty="0"/>
              <a:t>according to the logarithm of </a:t>
            </a:r>
            <a:r>
              <a:rPr lang="en-US" sz="1600" dirty="0" smtClean="0"/>
              <a:t>the equivalence </a:t>
            </a:r>
            <a:r>
              <a:rPr lang="en-US" sz="1600" dirty="0"/>
              <a:t>class size.</a:t>
            </a:r>
          </a:p>
          <a:p>
            <a:endParaRPr lang="en-US" sz="1600" dirty="0"/>
          </a:p>
        </p:txBody>
      </p:sp>
    </p:spTree>
    <p:extLst>
      <p:ext uri="{BB962C8B-B14F-4D97-AF65-F5344CB8AC3E}">
        <p14:creationId xmlns:p14="http://schemas.microsoft.com/office/powerpoint/2010/main" val="423730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Semantic Analysis</a:t>
            </a:r>
            <a:endParaRPr lang="en-US" dirty="0"/>
          </a:p>
        </p:txBody>
      </p:sp>
      <p:sp>
        <p:nvSpPr>
          <p:cNvPr id="4" name="内容占位符 2"/>
          <p:cNvSpPr>
            <a:spLocks noGrp="1"/>
          </p:cNvSpPr>
          <p:nvPr>
            <p:ph idx="1"/>
          </p:nvPr>
        </p:nvSpPr>
        <p:spPr>
          <a:xfrm>
            <a:off x="152400" y="1275559"/>
            <a:ext cx="8903153" cy="5588397"/>
          </a:xfrm>
        </p:spPr>
        <p:txBody>
          <a:bodyPr>
            <a:noAutofit/>
          </a:bodyPr>
          <a:lstStyle/>
          <a:p>
            <a:r>
              <a:rPr lang="en-US" sz="1600" dirty="0"/>
              <a:t>Build a semantic model from the set of </a:t>
            </a:r>
            <a:r>
              <a:rPr lang="en-US" sz="1600" dirty="0" smtClean="0"/>
              <a:t>documents Ds </a:t>
            </a:r>
            <a:r>
              <a:rPr lang="en-US" sz="1600" dirty="0"/>
              <a:t>provided by the </a:t>
            </a:r>
            <a:r>
              <a:rPr lang="en-US" sz="1600" dirty="0" smtClean="0"/>
              <a:t>user</a:t>
            </a:r>
            <a:endParaRPr lang="en-US" sz="1600" dirty="0"/>
          </a:p>
          <a:p>
            <a:r>
              <a:rPr lang="en-US" sz="1600" dirty="0" smtClean="0"/>
              <a:t>Find </a:t>
            </a:r>
            <a:r>
              <a:rPr lang="en-US" sz="1600" dirty="0"/>
              <a:t>the verses more similar to a given </a:t>
            </a:r>
            <a:r>
              <a:rPr lang="en-US" sz="1600" dirty="0" smtClean="0"/>
              <a:t>theme according </a:t>
            </a:r>
            <a:r>
              <a:rPr lang="en-US" sz="1600" dirty="0"/>
              <a:t>to the semantic models.</a:t>
            </a:r>
          </a:p>
          <a:p>
            <a:r>
              <a:rPr lang="en-US" sz="1600" dirty="0" smtClean="0"/>
              <a:t>Find </a:t>
            </a:r>
            <a:r>
              <a:rPr lang="en-US" sz="1600" dirty="0"/>
              <a:t>the verses more similar to a given </a:t>
            </a:r>
            <a:r>
              <a:rPr lang="en-US" sz="1600" dirty="0" smtClean="0"/>
              <a:t>theme according </a:t>
            </a:r>
            <a:r>
              <a:rPr lang="en-US" sz="1600" dirty="0"/>
              <a:t>to the semantic models and that </a:t>
            </a:r>
            <a:r>
              <a:rPr lang="en-US" sz="1600" dirty="0" smtClean="0"/>
              <a:t>also rhyme </a:t>
            </a:r>
            <a:r>
              <a:rPr lang="en-US" sz="1600" dirty="0"/>
              <a:t>with a sentence</a:t>
            </a:r>
            <a:r>
              <a:rPr lang="en-US" sz="1600" dirty="0" smtClean="0"/>
              <a:t>.</a:t>
            </a:r>
          </a:p>
        </p:txBody>
      </p:sp>
    </p:spTree>
    <p:extLst>
      <p:ext uri="{BB962C8B-B14F-4D97-AF65-F5344CB8AC3E}">
        <p14:creationId xmlns:p14="http://schemas.microsoft.com/office/powerpoint/2010/main" val="1979164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Poetry Generation</a:t>
            </a:r>
            <a:endParaRPr lang="en-US" dirty="0"/>
          </a:p>
        </p:txBody>
      </p:sp>
      <p:sp>
        <p:nvSpPr>
          <p:cNvPr id="4" name="内容占位符 2"/>
          <p:cNvSpPr>
            <a:spLocks noGrp="1"/>
          </p:cNvSpPr>
          <p:nvPr>
            <p:ph idx="1"/>
          </p:nvPr>
        </p:nvSpPr>
        <p:spPr>
          <a:xfrm>
            <a:off x="152400" y="1275559"/>
            <a:ext cx="8903153" cy="5588397"/>
          </a:xfrm>
        </p:spPr>
        <p:txBody>
          <a:bodyPr>
            <a:noAutofit/>
          </a:bodyPr>
          <a:lstStyle/>
          <a:p>
            <a:r>
              <a:rPr lang="en-US" sz="1600" dirty="0"/>
              <a:t>Ignore equivalence classes with fewer </a:t>
            </a:r>
            <a:r>
              <a:rPr lang="en-US" sz="1600" dirty="0" smtClean="0"/>
              <a:t>elements that </a:t>
            </a:r>
            <a:r>
              <a:rPr lang="en-US" sz="1600" dirty="0"/>
              <a:t>the minimum </a:t>
            </a:r>
            <a:r>
              <a:rPr lang="en-US" sz="1600" dirty="0" smtClean="0"/>
              <a:t>needed</a:t>
            </a:r>
          </a:p>
          <a:p>
            <a:pPr lvl="1"/>
            <a:r>
              <a:rPr lang="en-US" sz="1200" dirty="0" smtClean="0"/>
              <a:t>In </a:t>
            </a:r>
            <a:r>
              <a:rPr lang="en-US" sz="1200" dirty="0"/>
              <a:t>this step </a:t>
            </a:r>
            <a:r>
              <a:rPr lang="en-US" sz="1200" dirty="0" smtClean="0"/>
              <a:t>the </a:t>
            </a:r>
            <a:r>
              <a:rPr lang="en-US" sz="1200" dirty="0"/>
              <a:t>equivalence classes from which a poem cannot be created are </a:t>
            </a:r>
            <a:r>
              <a:rPr lang="en-US" sz="1200" dirty="0" smtClean="0"/>
              <a:t>ignored</a:t>
            </a:r>
            <a:endParaRPr lang="en-US" sz="1200" dirty="0"/>
          </a:p>
          <a:p>
            <a:r>
              <a:rPr lang="en-US" sz="1600" dirty="0" smtClean="0"/>
              <a:t>Compute </a:t>
            </a:r>
            <a:r>
              <a:rPr lang="en-US" sz="1600" dirty="0"/>
              <a:t>the best poems given a theme </a:t>
            </a:r>
            <a:r>
              <a:rPr lang="en-US" sz="1600" dirty="0" smtClean="0"/>
              <a:t>according to </a:t>
            </a:r>
            <a:r>
              <a:rPr lang="en-US" sz="1600" dirty="0"/>
              <a:t>a goodness </a:t>
            </a:r>
            <a:r>
              <a:rPr lang="en-US" sz="1600" dirty="0" smtClean="0"/>
              <a:t>function</a:t>
            </a:r>
          </a:p>
          <a:p>
            <a:r>
              <a:rPr lang="en-US" sz="1600" dirty="0" smtClean="0"/>
              <a:t>Goodness</a:t>
            </a:r>
            <a:r>
              <a:rPr lang="en-US" sz="1600" dirty="0"/>
              <a:t> </a:t>
            </a:r>
            <a:r>
              <a:rPr lang="en-US" sz="1600" dirty="0" smtClean="0"/>
              <a:t>functions </a:t>
            </a:r>
            <a:r>
              <a:rPr lang="en-US" sz="1600" dirty="0"/>
              <a:t>are available to create </a:t>
            </a:r>
            <a:r>
              <a:rPr lang="en-US" sz="1600" dirty="0" smtClean="0"/>
              <a:t>poems</a:t>
            </a:r>
          </a:p>
        </p:txBody>
      </p:sp>
    </p:spTree>
    <p:extLst>
      <p:ext uri="{BB962C8B-B14F-4D97-AF65-F5344CB8AC3E}">
        <p14:creationId xmlns:p14="http://schemas.microsoft.com/office/powerpoint/2010/main" val="1579623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Output Example</a:t>
            </a:r>
            <a:endParaRPr lang="en-US" dirty="0"/>
          </a:p>
        </p:txBody>
      </p:sp>
      <p:pic>
        <p:nvPicPr>
          <p:cNvPr id="7" name="Picture 6"/>
          <p:cNvPicPr>
            <a:picLocks noChangeAspect="1"/>
          </p:cNvPicPr>
          <p:nvPr/>
        </p:nvPicPr>
        <p:blipFill>
          <a:blip r:embed="rId3"/>
          <a:stretch>
            <a:fillRect/>
          </a:stretch>
        </p:blipFill>
        <p:spPr>
          <a:xfrm>
            <a:off x="838200" y="1828800"/>
            <a:ext cx="7696200" cy="3795673"/>
          </a:xfrm>
          <a:prstGeom prst="rect">
            <a:avLst/>
          </a:prstGeom>
        </p:spPr>
      </p:pic>
    </p:spTree>
    <p:extLst>
      <p:ext uri="{BB962C8B-B14F-4D97-AF65-F5344CB8AC3E}">
        <p14:creationId xmlns:p14="http://schemas.microsoft.com/office/powerpoint/2010/main" val="369016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Output Example</a:t>
            </a:r>
            <a:endParaRPr lang="en-US" dirty="0"/>
          </a:p>
        </p:txBody>
      </p:sp>
      <p:pic>
        <p:nvPicPr>
          <p:cNvPr id="3" name="Picture 2"/>
          <p:cNvPicPr>
            <a:picLocks noChangeAspect="1"/>
          </p:cNvPicPr>
          <p:nvPr/>
        </p:nvPicPr>
        <p:blipFill>
          <a:blip r:embed="rId3"/>
          <a:stretch>
            <a:fillRect/>
          </a:stretch>
        </p:blipFill>
        <p:spPr>
          <a:xfrm>
            <a:off x="0" y="1346200"/>
            <a:ext cx="9144000" cy="4147279"/>
          </a:xfrm>
          <a:prstGeom prst="rect">
            <a:avLst/>
          </a:prstGeom>
        </p:spPr>
      </p:pic>
    </p:spTree>
    <p:extLst>
      <p:ext uri="{BB962C8B-B14F-4D97-AF65-F5344CB8AC3E}">
        <p14:creationId xmlns:p14="http://schemas.microsoft.com/office/powerpoint/2010/main" val="708944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Output Example</a:t>
            </a:r>
            <a:endParaRPr lang="en-US" dirty="0"/>
          </a:p>
        </p:txBody>
      </p:sp>
      <p:pic>
        <p:nvPicPr>
          <p:cNvPr id="3" name="Picture 2"/>
          <p:cNvPicPr>
            <a:picLocks noChangeAspect="1"/>
          </p:cNvPicPr>
          <p:nvPr/>
        </p:nvPicPr>
        <p:blipFill>
          <a:blip r:embed="rId3"/>
          <a:stretch>
            <a:fillRect/>
          </a:stretch>
        </p:blipFill>
        <p:spPr>
          <a:xfrm>
            <a:off x="38100" y="1270000"/>
            <a:ext cx="9067800" cy="4318000"/>
          </a:xfrm>
          <a:prstGeom prst="rect">
            <a:avLst/>
          </a:prstGeom>
        </p:spPr>
      </p:pic>
    </p:spTree>
    <p:extLst>
      <p:ext uri="{BB962C8B-B14F-4D97-AF65-F5344CB8AC3E}">
        <p14:creationId xmlns:p14="http://schemas.microsoft.com/office/powerpoint/2010/main" val="229354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Output Example</a:t>
            </a:r>
            <a:endParaRPr lang="en-US" dirty="0"/>
          </a:p>
        </p:txBody>
      </p:sp>
      <p:pic>
        <p:nvPicPr>
          <p:cNvPr id="3" name="Picture 2"/>
          <p:cNvPicPr>
            <a:picLocks noChangeAspect="1"/>
          </p:cNvPicPr>
          <p:nvPr/>
        </p:nvPicPr>
        <p:blipFill>
          <a:blip r:embed="rId3"/>
          <a:stretch>
            <a:fillRect/>
          </a:stretch>
        </p:blipFill>
        <p:spPr>
          <a:xfrm>
            <a:off x="152400" y="1600200"/>
            <a:ext cx="9144000" cy="4584127"/>
          </a:xfrm>
          <a:prstGeom prst="rect">
            <a:avLst/>
          </a:prstGeom>
        </p:spPr>
      </p:pic>
    </p:spTree>
    <p:extLst>
      <p:ext uri="{BB962C8B-B14F-4D97-AF65-F5344CB8AC3E}">
        <p14:creationId xmlns:p14="http://schemas.microsoft.com/office/powerpoint/2010/main" val="70894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Output Example</a:t>
            </a:r>
            <a:endParaRPr lang="en-US" dirty="0"/>
          </a:p>
        </p:txBody>
      </p:sp>
      <p:pic>
        <p:nvPicPr>
          <p:cNvPr id="3" name="Picture 2"/>
          <p:cNvPicPr>
            <a:picLocks noChangeAspect="1"/>
          </p:cNvPicPr>
          <p:nvPr/>
        </p:nvPicPr>
        <p:blipFill>
          <a:blip r:embed="rId3"/>
          <a:stretch>
            <a:fillRect/>
          </a:stretch>
        </p:blipFill>
        <p:spPr>
          <a:xfrm>
            <a:off x="203200" y="1752600"/>
            <a:ext cx="8940800" cy="4495800"/>
          </a:xfrm>
          <a:prstGeom prst="rect">
            <a:avLst/>
          </a:prstGeom>
        </p:spPr>
      </p:pic>
    </p:spTree>
    <p:extLst>
      <p:ext uri="{BB962C8B-B14F-4D97-AF65-F5344CB8AC3E}">
        <p14:creationId xmlns:p14="http://schemas.microsoft.com/office/powerpoint/2010/main" val="70894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Temporal Script Graphs</a:t>
            </a:r>
            <a:endParaRPr lang="zh-CN" altLang="en-US" sz="3600" b="0" dirty="0">
              <a:solidFill>
                <a:srgbClr val="990000"/>
              </a:solidFill>
              <a:effectLst/>
              <a:latin typeface="Palatino Linotype"/>
            </a:endParaRPr>
          </a:p>
        </p:txBody>
      </p:sp>
      <p:pic>
        <p:nvPicPr>
          <p:cNvPr id="4" name="Picture 3"/>
          <p:cNvPicPr>
            <a:picLocks noChangeAspect="1"/>
          </p:cNvPicPr>
          <p:nvPr/>
        </p:nvPicPr>
        <p:blipFill>
          <a:blip r:embed="rId3"/>
          <a:stretch>
            <a:fillRect/>
          </a:stretch>
        </p:blipFill>
        <p:spPr>
          <a:xfrm>
            <a:off x="812800" y="965200"/>
            <a:ext cx="7518400" cy="4927600"/>
          </a:xfrm>
          <a:prstGeom prst="rect">
            <a:avLst/>
          </a:prstGeom>
        </p:spPr>
      </p:pic>
    </p:spTree>
    <p:extLst>
      <p:ext uri="{BB962C8B-B14F-4D97-AF65-F5344CB8AC3E}">
        <p14:creationId xmlns:p14="http://schemas.microsoft.com/office/powerpoint/2010/main" val="171198428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Poem Generation Demo</a:t>
            </a:r>
            <a:endParaRPr lang="en-US" dirty="0"/>
          </a:p>
        </p:txBody>
      </p:sp>
      <p:sp>
        <p:nvSpPr>
          <p:cNvPr id="4" name="内容占位符 2"/>
          <p:cNvSpPr>
            <a:spLocks noGrp="1"/>
          </p:cNvSpPr>
          <p:nvPr>
            <p:ph idx="1"/>
          </p:nvPr>
        </p:nvSpPr>
        <p:spPr>
          <a:xfrm>
            <a:off x="152400" y="1275559"/>
            <a:ext cx="8903153" cy="5588397"/>
          </a:xfrm>
        </p:spPr>
        <p:txBody>
          <a:bodyPr>
            <a:noAutofit/>
          </a:bodyPr>
          <a:lstStyle/>
          <a:p>
            <a:r>
              <a:rPr lang="en-US" sz="1600" dirty="0" smtClean="0"/>
              <a:t>(</a:t>
            </a:r>
            <a:r>
              <a:rPr lang="en-US" sz="1600" dirty="0" err="1" smtClean="0"/>
              <a:t>Ghazvininejad</a:t>
            </a:r>
            <a:r>
              <a:rPr lang="en-US" sz="1600" dirty="0" smtClean="0"/>
              <a:t> et al., ACL2017)</a:t>
            </a:r>
          </a:p>
          <a:p>
            <a:endParaRPr lang="en-US" sz="1600" dirty="0" smtClean="0"/>
          </a:p>
        </p:txBody>
      </p:sp>
      <p:pic>
        <p:nvPicPr>
          <p:cNvPr id="5" name="Picture 4"/>
          <p:cNvPicPr>
            <a:picLocks noChangeAspect="1"/>
          </p:cNvPicPr>
          <p:nvPr/>
        </p:nvPicPr>
        <p:blipFill>
          <a:blip r:embed="rId3"/>
          <a:stretch>
            <a:fillRect/>
          </a:stretch>
        </p:blipFill>
        <p:spPr>
          <a:xfrm>
            <a:off x="762000" y="1979999"/>
            <a:ext cx="7620000" cy="4876800"/>
          </a:xfrm>
          <a:prstGeom prst="rect">
            <a:avLst/>
          </a:prstGeom>
        </p:spPr>
      </p:pic>
    </p:spTree>
    <p:extLst>
      <p:ext uri="{BB962C8B-B14F-4D97-AF65-F5344CB8AC3E}">
        <p14:creationId xmlns:p14="http://schemas.microsoft.com/office/powerpoint/2010/main" val="2937891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Style Control Features</a:t>
            </a:r>
            <a:endParaRPr lang="en-US" dirty="0"/>
          </a:p>
        </p:txBody>
      </p:sp>
      <p:sp>
        <p:nvSpPr>
          <p:cNvPr id="4" name="内容占位符 2"/>
          <p:cNvSpPr>
            <a:spLocks noGrp="1"/>
          </p:cNvSpPr>
          <p:nvPr>
            <p:ph idx="1"/>
          </p:nvPr>
        </p:nvSpPr>
        <p:spPr>
          <a:xfrm>
            <a:off x="152400" y="1275559"/>
            <a:ext cx="8903153" cy="5588397"/>
          </a:xfrm>
        </p:spPr>
        <p:txBody>
          <a:bodyPr>
            <a:noAutofit/>
          </a:bodyPr>
          <a:lstStyle/>
          <a:p>
            <a:r>
              <a:rPr lang="en-US" sz="1600" dirty="0"/>
              <a:t>Encourage/discourage words. User can input words that they would like in the poem, or words to be banned. </a:t>
            </a:r>
            <a:endParaRPr lang="en-US" sz="1600" dirty="0" smtClean="0"/>
          </a:p>
          <a:p>
            <a:r>
              <a:rPr lang="en-US" sz="1600" dirty="0" smtClean="0"/>
              <a:t>Curse </a:t>
            </a:r>
            <a:r>
              <a:rPr lang="en-US" sz="1600" dirty="0"/>
              <a:t>words. We pre-build a curse-word list </a:t>
            </a:r>
            <a:r>
              <a:rPr lang="en-US" sz="1600" dirty="0" err="1"/>
              <a:t>Vcurse</a:t>
            </a:r>
            <a:r>
              <a:rPr lang="en-US" sz="1600" dirty="0"/>
              <a:t>, and f(w) = I(w, </a:t>
            </a:r>
            <a:r>
              <a:rPr lang="en-US" sz="1600" dirty="0" err="1"/>
              <a:t>Vcurse</a:t>
            </a:r>
            <a:r>
              <a:rPr lang="en-US" sz="1600" dirty="0"/>
              <a:t>)</a:t>
            </a:r>
            <a:r>
              <a:rPr lang="en-US" sz="1600" dirty="0" smtClean="0"/>
              <a:t>.</a:t>
            </a:r>
          </a:p>
          <a:p>
            <a:r>
              <a:rPr lang="en-US" sz="1600" dirty="0" smtClean="0"/>
              <a:t>Repetition</a:t>
            </a:r>
            <a:r>
              <a:rPr lang="en-US" sz="1600" dirty="0"/>
              <a:t>. To control the extent of repeated words in the poem. For each beam, we record the current generated words </a:t>
            </a:r>
            <a:r>
              <a:rPr lang="en-US" sz="1600" dirty="0" err="1"/>
              <a:t>Vhistory</a:t>
            </a:r>
            <a:r>
              <a:rPr lang="en-US" sz="1600" dirty="0"/>
              <a:t>, and f(w) = I(w, </a:t>
            </a:r>
            <a:r>
              <a:rPr lang="en-US" sz="1600" dirty="0" err="1"/>
              <a:t>Vhistory</a:t>
            </a:r>
            <a:r>
              <a:rPr lang="en-US" sz="1600" dirty="0"/>
              <a:t>)</a:t>
            </a:r>
            <a:r>
              <a:rPr lang="en-US" sz="1600" dirty="0" smtClean="0"/>
              <a:t>.</a:t>
            </a:r>
          </a:p>
          <a:p>
            <a:r>
              <a:rPr lang="en-US" sz="1600" dirty="0" smtClean="0"/>
              <a:t>Alliteration</a:t>
            </a:r>
            <a:r>
              <a:rPr lang="en-US" sz="1600" dirty="0"/>
              <a:t>. To control how often adjacent non-function words start with the same consonant sound. </a:t>
            </a:r>
            <a:endParaRPr lang="en-US" sz="1600" dirty="0" smtClean="0"/>
          </a:p>
          <a:p>
            <a:r>
              <a:rPr lang="en-US" sz="1600" dirty="0" smtClean="0"/>
              <a:t>Word </a:t>
            </a:r>
            <a:r>
              <a:rPr lang="en-US" sz="1600" dirty="0"/>
              <a:t>length. To control a preference for longer words in the generated poem. </a:t>
            </a:r>
            <a:endParaRPr lang="en-US" sz="1600" dirty="0" smtClean="0"/>
          </a:p>
          <a:p>
            <a:r>
              <a:rPr lang="en-US" sz="1600" dirty="0" smtClean="0"/>
              <a:t>Topical </a:t>
            </a:r>
            <a:r>
              <a:rPr lang="en-US" sz="1600" dirty="0"/>
              <a:t>words. For each user-supplied topic words, we generate a list of related words </a:t>
            </a:r>
            <a:r>
              <a:rPr lang="en-US" sz="1600" dirty="0" err="1"/>
              <a:t>Vtopical</a:t>
            </a:r>
            <a:r>
              <a:rPr lang="en-US" sz="1600" dirty="0"/>
              <a:t>. </a:t>
            </a:r>
            <a:endParaRPr lang="en-US" sz="1600" dirty="0" smtClean="0"/>
          </a:p>
          <a:p>
            <a:r>
              <a:rPr lang="en-US" sz="1600" dirty="0" smtClean="0"/>
              <a:t>Sentiment</a:t>
            </a:r>
            <a:r>
              <a:rPr lang="en-US" sz="1600" dirty="0"/>
              <a:t>. We pre-build a word list together with its sentiment scores based on </a:t>
            </a:r>
            <a:r>
              <a:rPr lang="en-US" sz="1600" dirty="0" err="1"/>
              <a:t>Senti-WordNet</a:t>
            </a:r>
            <a:r>
              <a:rPr lang="en-US" sz="1600" dirty="0"/>
              <a:t> (</a:t>
            </a:r>
            <a:r>
              <a:rPr lang="en-US" sz="1600" dirty="0" err="1"/>
              <a:t>Baccianella</a:t>
            </a:r>
            <a:r>
              <a:rPr lang="en-US" sz="1600" dirty="0"/>
              <a:t> et al., 2010)</a:t>
            </a:r>
            <a:r>
              <a:rPr lang="en-US" sz="1600"/>
              <a:t>. </a:t>
            </a:r>
            <a:endParaRPr lang="en-US" sz="1600" smtClean="0"/>
          </a:p>
          <a:p>
            <a:r>
              <a:rPr lang="en-US" sz="1600" smtClean="0"/>
              <a:t>Concrete </a:t>
            </a:r>
            <a:r>
              <a:rPr lang="en-US" sz="1600" dirty="0"/>
              <a:t>words. We pre-build a word list together with a score to reflect its concreteness based on </a:t>
            </a:r>
            <a:r>
              <a:rPr lang="en-US" sz="1600" dirty="0" err="1"/>
              <a:t>Brysbaert</a:t>
            </a:r>
            <a:r>
              <a:rPr lang="en-US" sz="1600" dirty="0"/>
              <a:t> et al. (2014)</a:t>
            </a:r>
            <a:endParaRPr lang="en-US" sz="1600" dirty="0" smtClean="0"/>
          </a:p>
        </p:txBody>
      </p:sp>
    </p:spTree>
    <p:extLst>
      <p:ext uri="{BB962C8B-B14F-4D97-AF65-F5344CB8AC3E}">
        <p14:creationId xmlns:p14="http://schemas.microsoft.com/office/powerpoint/2010/main" val="4251851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Rap Lyric Generation</a:t>
            </a:r>
            <a:endParaRPr lang="en-US" dirty="0"/>
          </a:p>
        </p:txBody>
      </p:sp>
      <p:sp>
        <p:nvSpPr>
          <p:cNvPr id="4" name="内容占位符 2"/>
          <p:cNvSpPr>
            <a:spLocks noGrp="1"/>
          </p:cNvSpPr>
          <p:nvPr>
            <p:ph idx="1"/>
          </p:nvPr>
        </p:nvSpPr>
        <p:spPr>
          <a:xfrm>
            <a:off x="152400" y="1275559"/>
            <a:ext cx="8903153" cy="5588397"/>
          </a:xfrm>
        </p:spPr>
        <p:txBody>
          <a:bodyPr>
            <a:noAutofit/>
          </a:bodyPr>
          <a:lstStyle/>
          <a:p>
            <a:endParaRPr lang="en-US" sz="1600" dirty="0" smtClean="0"/>
          </a:p>
          <a:p>
            <a:r>
              <a:rPr lang="en-US" sz="1800" dirty="0" smtClean="0"/>
              <a:t>(</a:t>
            </a:r>
            <a:r>
              <a:rPr lang="en-US" sz="1800" dirty="0" err="1" smtClean="0"/>
              <a:t>Manjavacas</a:t>
            </a:r>
            <a:r>
              <a:rPr lang="en-US" sz="1800" dirty="0" smtClean="0"/>
              <a:t> et al., ACL2019 workshop)</a:t>
            </a:r>
          </a:p>
          <a:p>
            <a:endParaRPr lang="en-US" sz="1800" dirty="0" smtClean="0"/>
          </a:p>
          <a:p>
            <a:r>
              <a:rPr lang="en-US" sz="1800" dirty="0"/>
              <a:t>C</a:t>
            </a:r>
            <a:r>
              <a:rPr lang="en-US" sz="1800" dirty="0" smtClean="0"/>
              <a:t>haracter</a:t>
            </a:r>
            <a:r>
              <a:rPr lang="en-US" sz="1800" dirty="0"/>
              <a:t>-level</a:t>
            </a:r>
            <a:r>
              <a:rPr lang="en-US" sz="1800" dirty="0" smtClean="0"/>
              <a:t>, syllable</a:t>
            </a:r>
            <a:r>
              <a:rPr lang="en-US" sz="1800" dirty="0"/>
              <a:t>-level and a hierarchical LM (HLM) </a:t>
            </a:r>
            <a:r>
              <a:rPr lang="en-US" sz="1800" dirty="0" smtClean="0"/>
              <a:t>that integrates </a:t>
            </a:r>
            <a:r>
              <a:rPr lang="en-US" sz="1800" dirty="0"/>
              <a:t>both </a:t>
            </a:r>
            <a:r>
              <a:rPr lang="en-US" sz="1800" dirty="0" smtClean="0"/>
              <a:t>levels</a:t>
            </a:r>
          </a:p>
          <a:p>
            <a:endParaRPr lang="en-US" sz="1800" dirty="0"/>
          </a:p>
          <a:p>
            <a:r>
              <a:rPr lang="en-US" sz="1800" dirty="0" smtClean="0"/>
              <a:t>Consider</a:t>
            </a:r>
            <a:r>
              <a:rPr lang="en-US" sz="1800" dirty="0"/>
              <a:t> </a:t>
            </a:r>
            <a:r>
              <a:rPr lang="en-US" sz="1800" dirty="0" smtClean="0"/>
              <a:t>syllable</a:t>
            </a:r>
            <a:r>
              <a:rPr lang="en-US" sz="1800" dirty="0"/>
              <a:t>-level instead of word-level based on </a:t>
            </a:r>
            <a:r>
              <a:rPr lang="en-US" sz="1800" dirty="0" smtClean="0"/>
              <a:t>two-fold</a:t>
            </a:r>
            <a:r>
              <a:rPr lang="en-US" sz="1800" dirty="0"/>
              <a:t> </a:t>
            </a:r>
            <a:r>
              <a:rPr lang="en-US" sz="1800" dirty="0" smtClean="0"/>
              <a:t>reasoning</a:t>
            </a:r>
            <a:r>
              <a:rPr lang="en-US" sz="1800" dirty="0"/>
              <a:t>: </a:t>
            </a:r>
            <a:endParaRPr lang="en-US" sz="1800" dirty="0" smtClean="0"/>
          </a:p>
          <a:p>
            <a:pPr lvl="1"/>
            <a:r>
              <a:rPr lang="en-US" sz="1400" dirty="0" smtClean="0"/>
              <a:t>(</a:t>
            </a:r>
            <a:r>
              <a:rPr lang="en-US" sz="1400" dirty="0" err="1"/>
              <a:t>i</a:t>
            </a:r>
            <a:r>
              <a:rPr lang="en-US" sz="1400" dirty="0"/>
              <a:t>) similar to sub-word </a:t>
            </a:r>
            <a:r>
              <a:rPr lang="en-US" sz="1400" dirty="0" smtClean="0"/>
              <a:t>models — </a:t>
            </a:r>
            <a:r>
              <a:rPr lang="en-US" sz="1400" dirty="0"/>
              <a:t>such as those induced through Byte-Pair</a:t>
            </a:r>
            <a:r>
              <a:rPr lang="en-US" sz="1400" dirty="0" smtClean="0"/>
              <a:t>-Encoding </a:t>
            </a:r>
            <a:r>
              <a:rPr lang="en-US" sz="1400" dirty="0"/>
              <a:t>(</a:t>
            </a:r>
            <a:r>
              <a:rPr lang="en-US" sz="1400" dirty="0" err="1"/>
              <a:t>Sennrich</a:t>
            </a:r>
            <a:r>
              <a:rPr lang="en-US" sz="1400" dirty="0"/>
              <a:t> et al., 2016) or </a:t>
            </a:r>
            <a:r>
              <a:rPr lang="en-US" sz="1400" dirty="0" err="1" smtClean="0"/>
              <a:t>SentencePiece</a:t>
            </a:r>
            <a:r>
              <a:rPr lang="en-US" sz="1400" dirty="0"/>
              <a:t> </a:t>
            </a:r>
            <a:r>
              <a:rPr lang="en-US" sz="1400" dirty="0" smtClean="0"/>
              <a:t>(</a:t>
            </a:r>
            <a:r>
              <a:rPr lang="en-US" sz="1400" dirty="0" err="1"/>
              <a:t>Kudo</a:t>
            </a:r>
            <a:r>
              <a:rPr lang="en-US" sz="1400" dirty="0"/>
              <a:t> and Richardson, 2018) —, syllable-</a:t>
            </a:r>
            <a:r>
              <a:rPr lang="en-US" sz="1400" dirty="0" smtClean="0"/>
              <a:t>level segmented </a:t>
            </a:r>
            <a:r>
              <a:rPr lang="en-US" sz="1400" dirty="0"/>
              <a:t>input helps limiting the exploding </a:t>
            </a:r>
            <a:r>
              <a:rPr lang="en-US" sz="1400" dirty="0" smtClean="0"/>
              <a:t>vocabulary size </a:t>
            </a:r>
            <a:r>
              <a:rPr lang="en-US" sz="1400" dirty="0"/>
              <a:t>of noisy corpora. </a:t>
            </a:r>
            <a:endParaRPr lang="en-US" sz="1400" dirty="0" smtClean="0"/>
          </a:p>
          <a:p>
            <a:pPr lvl="1"/>
            <a:endParaRPr lang="en-US" sz="1400" dirty="0"/>
          </a:p>
          <a:p>
            <a:pPr lvl="1"/>
            <a:r>
              <a:rPr lang="en-US" sz="1400" dirty="0" smtClean="0"/>
              <a:t>(</a:t>
            </a:r>
            <a:r>
              <a:rPr lang="en-US" sz="1400" dirty="0"/>
              <a:t>ii) Syllables </a:t>
            </a:r>
            <a:r>
              <a:rPr lang="en-US" sz="1400" dirty="0" smtClean="0"/>
              <a:t>play a </a:t>
            </a:r>
            <a:r>
              <a:rPr lang="en-US" sz="1400" dirty="0"/>
              <a:t>more central role than words in a </a:t>
            </a:r>
            <a:r>
              <a:rPr lang="en-US" sz="1400" dirty="0" smtClean="0"/>
              <a:t>particularly rhythmic </a:t>
            </a:r>
            <a:r>
              <a:rPr lang="en-US" sz="1400" dirty="0"/>
              <a:t>genre like Hip-Hop in which, moreover</a:t>
            </a:r>
            <a:r>
              <a:rPr lang="en-US" sz="1400" dirty="0" smtClean="0"/>
              <a:t>, a </a:t>
            </a:r>
            <a:r>
              <a:rPr lang="en-US" sz="1400" dirty="0"/>
              <a:t>tendency towards monosyllabic words </a:t>
            </a:r>
            <a:r>
              <a:rPr lang="en-US" sz="1400" dirty="0" smtClean="0"/>
              <a:t>reduces the </a:t>
            </a:r>
            <a:r>
              <a:rPr lang="en-US" sz="1400" dirty="0"/>
              <a:t>vocabulary differences for word-level modeling.</a:t>
            </a:r>
            <a:endParaRPr lang="en-US" sz="1400" dirty="0" smtClean="0"/>
          </a:p>
          <a:p>
            <a:endParaRPr lang="en-US" sz="1800" dirty="0" smtClean="0"/>
          </a:p>
        </p:txBody>
      </p:sp>
    </p:spTree>
    <p:extLst>
      <p:ext uri="{BB962C8B-B14F-4D97-AF65-F5344CB8AC3E}">
        <p14:creationId xmlns:p14="http://schemas.microsoft.com/office/powerpoint/2010/main" val="1989069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Conditional Templates</a:t>
            </a:r>
            <a:endParaRPr lang="en-US" dirty="0"/>
          </a:p>
        </p:txBody>
      </p:sp>
      <p:sp>
        <p:nvSpPr>
          <p:cNvPr id="4" name="内容占位符 2"/>
          <p:cNvSpPr>
            <a:spLocks noGrp="1"/>
          </p:cNvSpPr>
          <p:nvPr>
            <p:ph idx="1"/>
          </p:nvPr>
        </p:nvSpPr>
        <p:spPr>
          <a:xfrm>
            <a:off x="152400" y="1275559"/>
            <a:ext cx="8903153" cy="5588397"/>
          </a:xfrm>
        </p:spPr>
        <p:txBody>
          <a:bodyPr>
            <a:noAutofit/>
          </a:bodyPr>
          <a:lstStyle/>
          <a:p>
            <a:endParaRPr lang="en-US" sz="1600" dirty="0" smtClean="0"/>
          </a:p>
          <a:p>
            <a:r>
              <a:rPr lang="en-US" sz="2000" dirty="0" smtClean="0"/>
              <a:t>Rhythm</a:t>
            </a:r>
          </a:p>
          <a:p>
            <a:pPr lvl="1"/>
            <a:r>
              <a:rPr lang="en-US" sz="1600" dirty="0" smtClean="0"/>
              <a:t>Condition LMs on a a </a:t>
            </a:r>
            <a:r>
              <a:rPr lang="en-US" sz="1600" dirty="0"/>
              <a:t>measure of verse </a:t>
            </a:r>
            <a:r>
              <a:rPr lang="en-US" sz="1600" dirty="0" smtClean="0"/>
              <a:t>length</a:t>
            </a:r>
          </a:p>
          <a:p>
            <a:pPr lvl="1"/>
            <a:r>
              <a:rPr lang="en-US" sz="1600" dirty="0" smtClean="0"/>
              <a:t>count </a:t>
            </a:r>
            <a:r>
              <a:rPr lang="en-US" sz="1600" dirty="0"/>
              <a:t>the number of syllables of each line in </a:t>
            </a:r>
            <a:r>
              <a:rPr lang="en-US" sz="1600" dirty="0" smtClean="0"/>
              <a:t>the </a:t>
            </a:r>
            <a:r>
              <a:rPr lang="en-US" sz="1600" dirty="0" err="1" smtClean="0"/>
              <a:t>erse</a:t>
            </a:r>
            <a:r>
              <a:rPr lang="en-US" sz="1600" dirty="0" smtClean="0"/>
              <a:t> </a:t>
            </a:r>
            <a:r>
              <a:rPr lang="en-US" sz="1600" dirty="0"/>
              <a:t>and bucket them according to the </a:t>
            </a:r>
            <a:r>
              <a:rPr lang="en-US" sz="1600" dirty="0" smtClean="0"/>
              <a:t>following ranges</a:t>
            </a:r>
            <a:r>
              <a:rPr lang="en-US" sz="1600" dirty="0"/>
              <a:t>: &lt; 10, (</a:t>
            </a:r>
            <a:r>
              <a:rPr lang="en-US" sz="1600" dirty="0" smtClean="0"/>
              <a:t>10 -15</a:t>
            </a:r>
            <a:r>
              <a:rPr lang="en-US" sz="1600" dirty="0"/>
              <a:t>), (15 </a:t>
            </a:r>
            <a:r>
              <a:rPr lang="en-US" sz="1600" dirty="0" smtClean="0"/>
              <a:t>- </a:t>
            </a:r>
            <a:r>
              <a:rPr lang="en-US" sz="1600" dirty="0"/>
              <a:t>20) and &gt; </a:t>
            </a:r>
            <a:r>
              <a:rPr lang="en-US" sz="1600" dirty="0" smtClean="0"/>
              <a:t>20</a:t>
            </a:r>
          </a:p>
          <a:p>
            <a:r>
              <a:rPr lang="en-US" dirty="0" smtClean="0"/>
              <a:t>Rhyme</a:t>
            </a:r>
          </a:p>
          <a:p>
            <a:pPr lvl="1"/>
            <a:r>
              <a:rPr lang="en-US" dirty="0"/>
              <a:t>the rhyme-based condition </a:t>
            </a:r>
            <a:r>
              <a:rPr lang="en-US" dirty="0" smtClean="0"/>
              <a:t>corresponding to </a:t>
            </a:r>
            <a:r>
              <a:rPr lang="en-US" dirty="0"/>
              <a:t>the line ‘unite around the </a:t>
            </a:r>
            <a:r>
              <a:rPr lang="en-US" dirty="0" smtClean="0"/>
              <a:t>corner’ is </a:t>
            </a:r>
            <a:r>
              <a:rPr lang="en-US" dirty="0"/>
              <a:t>AO1-ERO — i.e. the ARPABET </a:t>
            </a:r>
            <a:r>
              <a:rPr lang="en-US" dirty="0" smtClean="0"/>
              <a:t>representations corresponding </a:t>
            </a:r>
            <a:r>
              <a:rPr lang="en-US" dirty="0"/>
              <a:t>to the stressed syllabic </a:t>
            </a:r>
            <a:r>
              <a:rPr lang="en-US" dirty="0" smtClean="0"/>
              <a:t>nuclei of </a:t>
            </a:r>
            <a:r>
              <a:rPr lang="en-US" dirty="0"/>
              <a:t>‘</a:t>
            </a:r>
            <a:r>
              <a:rPr lang="en-US" dirty="0" err="1"/>
              <a:t>cor</a:t>
            </a:r>
            <a:r>
              <a:rPr lang="en-US" dirty="0"/>
              <a:t>-’ and ‘-</a:t>
            </a:r>
            <a:r>
              <a:rPr lang="en-US" dirty="0" err="1"/>
              <a:t>ner</a:t>
            </a:r>
            <a:r>
              <a:rPr lang="en-US" dirty="0"/>
              <a:t>’</a:t>
            </a:r>
            <a:endParaRPr lang="en-US" dirty="0" smtClean="0"/>
          </a:p>
        </p:txBody>
      </p:sp>
    </p:spTree>
    <p:extLst>
      <p:ext uri="{BB962C8B-B14F-4D97-AF65-F5344CB8AC3E}">
        <p14:creationId xmlns:p14="http://schemas.microsoft.com/office/powerpoint/2010/main" val="452111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Example Output</a:t>
            </a:r>
            <a:endParaRPr lang="en-US" dirty="0"/>
          </a:p>
        </p:txBody>
      </p:sp>
      <p:pic>
        <p:nvPicPr>
          <p:cNvPr id="5" name="Content Placeholder 4"/>
          <p:cNvPicPr>
            <a:picLocks noGrp="1" noChangeAspect="1"/>
          </p:cNvPicPr>
          <p:nvPr>
            <p:ph idx="1"/>
          </p:nvPr>
        </p:nvPicPr>
        <p:blipFill>
          <a:blip r:embed="rId3"/>
          <a:srcRect t="7292" b="7292"/>
          <a:stretch>
            <a:fillRect/>
          </a:stretch>
        </p:blipFill>
        <p:spPr/>
      </p:pic>
    </p:spTree>
    <p:extLst>
      <p:ext uri="{BB962C8B-B14F-4D97-AF65-F5344CB8AC3E}">
        <p14:creationId xmlns:p14="http://schemas.microsoft.com/office/powerpoint/2010/main" val="3350038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Results</a:t>
            </a:r>
            <a:endParaRPr lang="en-US" dirty="0"/>
          </a:p>
        </p:txBody>
      </p:sp>
      <p:sp>
        <p:nvSpPr>
          <p:cNvPr id="3" name="Content Placeholder 2"/>
          <p:cNvSpPr>
            <a:spLocks noGrp="1"/>
          </p:cNvSpPr>
          <p:nvPr>
            <p:ph idx="1"/>
          </p:nvPr>
        </p:nvSpPr>
        <p:spPr>
          <a:xfrm>
            <a:off x="457200" y="1371600"/>
            <a:ext cx="8229600" cy="4876800"/>
          </a:xfrm>
        </p:spPr>
        <p:txBody>
          <a:bodyPr/>
          <a:lstStyle/>
          <a:p>
            <a:r>
              <a:rPr lang="en-US" dirty="0" smtClean="0"/>
              <a:t>Participants were </a:t>
            </a:r>
            <a:r>
              <a:rPr lang="en-US" dirty="0"/>
              <a:t>shown Hip-Hop samples of lengths of 3</a:t>
            </a:r>
          </a:p>
          <a:p>
            <a:r>
              <a:rPr lang="en-US" dirty="0"/>
              <a:t>to 4 lines and were tasked to guess whether the dis306</a:t>
            </a:r>
          </a:p>
          <a:p>
            <a:r>
              <a:rPr lang="en-US" dirty="0"/>
              <a:t>played text was generated or real in 15 seconds.</a:t>
            </a:r>
            <a:endParaRPr lang="en-US" dirty="0"/>
          </a:p>
        </p:txBody>
      </p:sp>
      <p:pic>
        <p:nvPicPr>
          <p:cNvPr id="4" name="Picture 3"/>
          <p:cNvPicPr>
            <a:picLocks noChangeAspect="1"/>
          </p:cNvPicPr>
          <p:nvPr/>
        </p:nvPicPr>
        <p:blipFill>
          <a:blip r:embed="rId3"/>
          <a:stretch>
            <a:fillRect/>
          </a:stretch>
        </p:blipFill>
        <p:spPr>
          <a:xfrm>
            <a:off x="2133600" y="2667000"/>
            <a:ext cx="4636168" cy="3886200"/>
          </a:xfrm>
          <a:prstGeom prst="rect">
            <a:avLst/>
          </a:prstGeom>
        </p:spPr>
      </p:pic>
    </p:spTree>
    <p:extLst>
      <p:ext uri="{BB962C8B-B14F-4D97-AF65-F5344CB8AC3E}">
        <p14:creationId xmlns:p14="http://schemas.microsoft.com/office/powerpoint/2010/main" val="2208536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How to evaluate creative generation?</a:t>
            </a:r>
            <a:endParaRPr lang="en-US" dirty="0"/>
          </a:p>
        </p:txBody>
      </p:sp>
      <p:sp>
        <p:nvSpPr>
          <p:cNvPr id="4" name="内容占位符 2"/>
          <p:cNvSpPr>
            <a:spLocks noGrp="1"/>
          </p:cNvSpPr>
          <p:nvPr>
            <p:ph idx="1"/>
          </p:nvPr>
        </p:nvSpPr>
        <p:spPr>
          <a:xfrm>
            <a:off x="152400" y="1275559"/>
            <a:ext cx="8903153" cy="5588397"/>
          </a:xfrm>
        </p:spPr>
        <p:txBody>
          <a:bodyPr>
            <a:noAutofit/>
          </a:bodyPr>
          <a:lstStyle/>
          <a:p>
            <a:r>
              <a:rPr lang="en-US" sz="1600" dirty="0" smtClean="0"/>
              <a:t>(Potash et al., ACL2018 workshop)</a:t>
            </a:r>
          </a:p>
          <a:p>
            <a:r>
              <a:rPr lang="en-US" sz="1600" dirty="0"/>
              <a:t>Fluency/Coherence </a:t>
            </a:r>
            <a:r>
              <a:rPr lang="en-US" sz="1600" dirty="0" smtClean="0"/>
              <a:t>Evaluation: </a:t>
            </a:r>
            <a:r>
              <a:rPr lang="en-US" sz="1600" dirty="0"/>
              <a:t>Given a </a:t>
            </a:r>
            <a:r>
              <a:rPr lang="en-US" sz="1600" dirty="0" smtClean="0"/>
              <a:t>generated verse</a:t>
            </a:r>
            <a:r>
              <a:rPr lang="en-US" sz="1600" dirty="0"/>
              <a:t>, we ask annotators to determine the </a:t>
            </a:r>
            <a:r>
              <a:rPr lang="en-US" sz="1600" dirty="0" smtClean="0"/>
              <a:t>fluency and </a:t>
            </a:r>
            <a:r>
              <a:rPr lang="en-US" sz="1600" dirty="0"/>
              <a:t>coherence of the lyrics</a:t>
            </a:r>
            <a:r>
              <a:rPr lang="en-US" sz="1600" dirty="0" smtClean="0"/>
              <a:t>.</a:t>
            </a:r>
          </a:p>
          <a:p>
            <a:r>
              <a:rPr lang="en-US" sz="1600" dirty="0"/>
              <a:t>The goal of the style matching annotation is to determine how well a given verse captures the style of the target artist.</a:t>
            </a:r>
            <a:endParaRPr lang="en-US" sz="1600" dirty="0" smtClean="0"/>
          </a:p>
        </p:txBody>
      </p:sp>
    </p:spTree>
    <p:extLst>
      <p:ext uri="{BB962C8B-B14F-4D97-AF65-F5344CB8AC3E}">
        <p14:creationId xmlns:p14="http://schemas.microsoft.com/office/powerpoint/2010/main" val="3241863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Rap Lyrics dataset statistics</a:t>
            </a:r>
            <a:endParaRPr lang="en-US" dirty="0"/>
          </a:p>
        </p:txBody>
      </p:sp>
      <p:pic>
        <p:nvPicPr>
          <p:cNvPr id="5" name="Picture 4"/>
          <p:cNvPicPr>
            <a:picLocks noChangeAspect="1"/>
          </p:cNvPicPr>
          <p:nvPr/>
        </p:nvPicPr>
        <p:blipFill>
          <a:blip r:embed="rId3"/>
          <a:stretch>
            <a:fillRect/>
          </a:stretch>
        </p:blipFill>
        <p:spPr>
          <a:xfrm>
            <a:off x="0" y="1193800"/>
            <a:ext cx="9144000" cy="4448432"/>
          </a:xfrm>
          <a:prstGeom prst="rect">
            <a:avLst/>
          </a:prstGeom>
        </p:spPr>
      </p:pic>
    </p:spTree>
    <p:extLst>
      <p:ext uri="{BB962C8B-B14F-4D97-AF65-F5344CB8AC3E}">
        <p14:creationId xmlns:p14="http://schemas.microsoft.com/office/powerpoint/2010/main" val="3533210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Results</a:t>
            </a:r>
            <a:endParaRPr lang="en-US" dirty="0"/>
          </a:p>
        </p:txBody>
      </p:sp>
      <p:pic>
        <p:nvPicPr>
          <p:cNvPr id="3" name="Picture 2"/>
          <p:cNvPicPr>
            <a:picLocks noChangeAspect="1"/>
          </p:cNvPicPr>
          <p:nvPr/>
        </p:nvPicPr>
        <p:blipFill>
          <a:blip r:embed="rId3"/>
          <a:stretch>
            <a:fillRect/>
          </a:stretch>
        </p:blipFill>
        <p:spPr>
          <a:xfrm>
            <a:off x="749300" y="1816100"/>
            <a:ext cx="7645400" cy="3225800"/>
          </a:xfrm>
          <a:prstGeom prst="rect">
            <a:avLst/>
          </a:prstGeom>
        </p:spPr>
      </p:pic>
    </p:spTree>
    <p:extLst>
      <p:ext uri="{BB962C8B-B14F-4D97-AF65-F5344CB8AC3E}">
        <p14:creationId xmlns:p14="http://schemas.microsoft.com/office/powerpoint/2010/main" val="2532099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Results</a:t>
            </a:r>
            <a:endParaRPr lang="en-US" dirty="0"/>
          </a:p>
        </p:txBody>
      </p:sp>
      <p:pic>
        <p:nvPicPr>
          <p:cNvPr id="3" name="Picture 2"/>
          <p:cNvPicPr>
            <a:picLocks noChangeAspect="1"/>
          </p:cNvPicPr>
          <p:nvPr/>
        </p:nvPicPr>
        <p:blipFill>
          <a:blip r:embed="rId3"/>
          <a:stretch>
            <a:fillRect/>
          </a:stretch>
        </p:blipFill>
        <p:spPr>
          <a:xfrm>
            <a:off x="927100" y="1612900"/>
            <a:ext cx="7289800" cy="3632200"/>
          </a:xfrm>
          <a:prstGeom prst="rect">
            <a:avLst/>
          </a:prstGeom>
        </p:spPr>
      </p:pic>
    </p:spTree>
    <p:extLst>
      <p:ext uri="{BB962C8B-B14F-4D97-AF65-F5344CB8AC3E}">
        <p14:creationId xmlns:p14="http://schemas.microsoft.com/office/powerpoint/2010/main" val="27758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Surface Realization Model</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22464" y="990602"/>
            <a:ext cx="8903153" cy="5588397"/>
          </a:xfrm>
        </p:spPr>
        <p:txBody>
          <a:bodyPr>
            <a:noAutofit/>
          </a:bodyPr>
          <a:lstStyle/>
          <a:p>
            <a:r>
              <a:rPr lang="en-US" sz="2000" dirty="0"/>
              <a:t>P</a:t>
            </a:r>
            <a:r>
              <a:rPr lang="en-US" sz="2000" dirty="0" smtClean="0"/>
              <a:t>roduces </a:t>
            </a:r>
            <a:r>
              <a:rPr lang="en-US" sz="2000" dirty="0"/>
              <a:t>two outputs: a distribution over </a:t>
            </a:r>
            <a:r>
              <a:rPr lang="en-US" sz="2000" dirty="0" smtClean="0"/>
              <a:t>the vocabulary </a:t>
            </a:r>
            <a:r>
              <a:rPr lang="en-US" sz="2000" dirty="0"/>
              <a:t>that predicts the successive word, and </a:t>
            </a:r>
            <a:r>
              <a:rPr lang="en-US" sz="2000" dirty="0" smtClean="0"/>
              <a:t>a </a:t>
            </a:r>
            <a:r>
              <a:rPr lang="en-US" sz="2000" dirty="0" err="1" smtClean="0"/>
              <a:t>boolean</a:t>
            </a:r>
            <a:r>
              <a:rPr lang="en-US" sz="2000" dirty="0"/>
              <a:t>-valued variable that indicates whether the </a:t>
            </a:r>
            <a:r>
              <a:rPr lang="en-US" sz="2000" dirty="0" smtClean="0"/>
              <a:t>generation should </a:t>
            </a:r>
            <a:r>
              <a:rPr lang="en-US" sz="2000" dirty="0"/>
              <a:t>move to the next </a:t>
            </a:r>
            <a:r>
              <a:rPr lang="en-US" sz="2000" dirty="0" smtClean="0"/>
              <a:t>event</a:t>
            </a:r>
          </a:p>
          <a:p>
            <a:endParaRPr lang="en-US" sz="2000" dirty="0" smtClean="0"/>
          </a:p>
          <a:p>
            <a:endParaRPr lang="en-US" sz="2000" dirty="0" smtClean="0"/>
          </a:p>
        </p:txBody>
      </p:sp>
      <p:pic>
        <p:nvPicPr>
          <p:cNvPr id="4" name="Picture 3"/>
          <p:cNvPicPr>
            <a:picLocks noChangeAspect="1"/>
          </p:cNvPicPr>
          <p:nvPr/>
        </p:nvPicPr>
        <p:blipFill>
          <a:blip r:embed="rId3"/>
          <a:stretch>
            <a:fillRect/>
          </a:stretch>
        </p:blipFill>
        <p:spPr>
          <a:xfrm>
            <a:off x="1066800" y="2362200"/>
            <a:ext cx="7162800" cy="2997200"/>
          </a:xfrm>
          <a:prstGeom prst="rect">
            <a:avLst/>
          </a:prstGeom>
        </p:spPr>
      </p:pic>
    </p:spTree>
    <p:extLst>
      <p:ext uri="{BB962C8B-B14F-4D97-AF65-F5344CB8AC3E}">
        <p14:creationId xmlns:p14="http://schemas.microsoft.com/office/powerpoint/2010/main" val="39701218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21D19-4B97-D34B-AFFC-3308DD7B62F3}"/>
              </a:ext>
            </a:extLst>
          </p:cNvPr>
          <p:cNvSpPr>
            <a:spLocks noGrp="1"/>
          </p:cNvSpPr>
          <p:nvPr>
            <p:ph type="title"/>
          </p:nvPr>
        </p:nvSpPr>
        <p:spPr>
          <a:xfrm>
            <a:off x="533400" y="381000"/>
            <a:ext cx="8229600" cy="990600"/>
          </a:xfrm>
        </p:spPr>
        <p:txBody>
          <a:bodyPr>
            <a:normAutofit/>
          </a:bodyPr>
          <a:lstStyle/>
          <a:p>
            <a:r>
              <a:rPr lang="en-US" dirty="0" smtClean="0"/>
              <a:t>Artist Confusion</a:t>
            </a:r>
            <a:endParaRPr lang="en-US" dirty="0"/>
          </a:p>
        </p:txBody>
      </p:sp>
      <p:pic>
        <p:nvPicPr>
          <p:cNvPr id="4" name="Picture 3"/>
          <p:cNvPicPr>
            <a:picLocks noChangeAspect="1"/>
          </p:cNvPicPr>
          <p:nvPr/>
        </p:nvPicPr>
        <p:blipFill>
          <a:blip r:embed="rId3"/>
          <a:stretch>
            <a:fillRect/>
          </a:stretch>
        </p:blipFill>
        <p:spPr>
          <a:xfrm>
            <a:off x="1828800" y="1371600"/>
            <a:ext cx="5822826" cy="5232400"/>
          </a:xfrm>
          <a:prstGeom prst="rect">
            <a:avLst/>
          </a:prstGeom>
        </p:spPr>
      </p:pic>
    </p:spTree>
    <p:extLst>
      <p:ext uri="{BB962C8B-B14F-4D97-AF65-F5344CB8AC3E}">
        <p14:creationId xmlns:p14="http://schemas.microsoft.com/office/powerpoint/2010/main" val="122699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Surface Realization Model</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22464" y="990602"/>
            <a:ext cx="8903153" cy="5588397"/>
          </a:xfrm>
        </p:spPr>
        <p:txBody>
          <a:bodyPr>
            <a:noAutofit/>
          </a:bodyPr>
          <a:lstStyle/>
          <a:p>
            <a:r>
              <a:rPr lang="en-US" sz="2000" dirty="0"/>
              <a:t>E</a:t>
            </a:r>
            <a:r>
              <a:rPr lang="en-US" sz="2000" dirty="0" smtClean="0"/>
              <a:t>xploits </a:t>
            </a:r>
            <a:r>
              <a:rPr lang="en-US" sz="2000" dirty="0"/>
              <a:t>a multi-task learning </a:t>
            </a:r>
            <a:r>
              <a:rPr lang="en-US" sz="2000" dirty="0" smtClean="0"/>
              <a:t>framework: it </a:t>
            </a:r>
            <a:r>
              <a:rPr lang="en-US" sz="2000" dirty="0"/>
              <a:t>outputs the distribution over the next token </a:t>
            </a:r>
            <a:r>
              <a:rPr lang="en-US" sz="2000" dirty="0" err="1"/>
              <a:t>d</a:t>
            </a:r>
            <a:r>
              <a:rPr lang="en-US" sz="2000" baseline="-25000" dirty="0" err="1"/>
              <a:t>t</a:t>
            </a:r>
            <a:r>
              <a:rPr lang="en-US" sz="2000" dirty="0"/>
              <a:t> , as well as a</a:t>
            </a:r>
            <a:r>
              <a:rPr lang="en-US" sz="2000" baseline="-25000" dirty="0"/>
              <a:t>t</a:t>
            </a:r>
            <a:r>
              <a:rPr lang="en-US" sz="2000" dirty="0"/>
              <a:t> , which determines whether to shift to the next </a:t>
            </a:r>
            <a:r>
              <a:rPr lang="en-US" sz="2000" dirty="0" smtClean="0"/>
              <a:t>event</a:t>
            </a:r>
          </a:p>
          <a:p>
            <a:endParaRPr lang="en-US" sz="2000" dirty="0" smtClean="0"/>
          </a:p>
        </p:txBody>
      </p:sp>
      <p:pic>
        <p:nvPicPr>
          <p:cNvPr id="4" name="Picture 3"/>
          <p:cNvPicPr>
            <a:picLocks noChangeAspect="1"/>
          </p:cNvPicPr>
          <p:nvPr/>
        </p:nvPicPr>
        <p:blipFill>
          <a:blip r:embed="rId3"/>
          <a:stretch>
            <a:fillRect/>
          </a:stretch>
        </p:blipFill>
        <p:spPr>
          <a:xfrm>
            <a:off x="152400" y="2438400"/>
            <a:ext cx="9144000" cy="2906702"/>
          </a:xfrm>
          <a:prstGeom prst="rect">
            <a:avLst/>
          </a:prstGeom>
        </p:spPr>
      </p:pic>
    </p:spTree>
    <p:extLst>
      <p:ext uri="{BB962C8B-B14F-4D97-AF65-F5344CB8AC3E}">
        <p14:creationId xmlns:p14="http://schemas.microsoft.com/office/powerpoint/2010/main" val="286274405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pic>
        <p:nvPicPr>
          <p:cNvPr id="10" name="Picture 9"/>
          <p:cNvPicPr>
            <a:picLocks noChangeAspect="1"/>
          </p:cNvPicPr>
          <p:nvPr/>
        </p:nvPicPr>
        <p:blipFill>
          <a:blip r:embed="rId3"/>
          <a:stretch>
            <a:fillRect/>
          </a:stretch>
        </p:blipFill>
        <p:spPr>
          <a:xfrm>
            <a:off x="0" y="2425700"/>
            <a:ext cx="9144000" cy="1984075"/>
          </a:xfrm>
          <a:prstGeom prst="rect">
            <a:avLst/>
          </a:prstGeom>
        </p:spPr>
      </p:pic>
    </p:spTree>
    <p:extLst>
      <p:ext uri="{BB962C8B-B14F-4D97-AF65-F5344CB8AC3E}">
        <p14:creationId xmlns:p14="http://schemas.microsoft.com/office/powerpoint/2010/main" val="135344158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Sample Generation Output</a:t>
            </a:r>
            <a:endParaRPr lang="zh-CN" altLang="en-US" sz="3600" b="0" dirty="0">
              <a:solidFill>
                <a:srgbClr val="990000"/>
              </a:solidFill>
              <a:effectLst/>
              <a:latin typeface="Palatino Linotype"/>
            </a:endParaRPr>
          </a:p>
        </p:txBody>
      </p:sp>
      <p:pic>
        <p:nvPicPr>
          <p:cNvPr id="7" name="Picture 6"/>
          <p:cNvPicPr>
            <a:picLocks noChangeAspect="1"/>
          </p:cNvPicPr>
          <p:nvPr/>
        </p:nvPicPr>
        <p:blipFill>
          <a:blip r:embed="rId3"/>
          <a:stretch>
            <a:fillRect/>
          </a:stretch>
        </p:blipFill>
        <p:spPr>
          <a:xfrm>
            <a:off x="1066800" y="990600"/>
            <a:ext cx="6596537" cy="5632606"/>
          </a:xfrm>
          <a:prstGeom prst="rect">
            <a:avLst/>
          </a:prstGeom>
        </p:spPr>
      </p:pic>
    </p:spTree>
    <p:extLst>
      <p:ext uri="{BB962C8B-B14F-4D97-AF65-F5344CB8AC3E}">
        <p14:creationId xmlns:p14="http://schemas.microsoft.com/office/powerpoint/2010/main" val="135344158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Story Ending Generation</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122464" y="990602"/>
            <a:ext cx="8903153" cy="5588397"/>
          </a:xfrm>
        </p:spPr>
        <p:txBody>
          <a:bodyPr>
            <a:noAutofit/>
          </a:bodyPr>
          <a:lstStyle/>
          <a:p>
            <a:r>
              <a:rPr lang="en-US" sz="2000" dirty="0" smtClean="0"/>
              <a:t>(Li et al., COLING2018)</a:t>
            </a:r>
          </a:p>
          <a:p>
            <a:endParaRPr lang="en-US" sz="2000" dirty="0" smtClean="0"/>
          </a:p>
          <a:p>
            <a:endParaRPr lang="en-US" sz="2000" dirty="0" smtClean="0"/>
          </a:p>
        </p:txBody>
      </p:sp>
      <p:pic>
        <p:nvPicPr>
          <p:cNvPr id="5" name="Picture 4"/>
          <p:cNvPicPr>
            <a:picLocks noChangeAspect="1"/>
          </p:cNvPicPr>
          <p:nvPr/>
        </p:nvPicPr>
        <p:blipFill>
          <a:blip r:embed="rId3"/>
          <a:stretch>
            <a:fillRect/>
          </a:stretch>
        </p:blipFill>
        <p:spPr>
          <a:xfrm>
            <a:off x="0" y="1524000"/>
            <a:ext cx="9144000" cy="4622800"/>
          </a:xfrm>
          <a:prstGeom prst="rect">
            <a:avLst/>
          </a:prstGeom>
        </p:spPr>
      </p:pic>
    </p:spTree>
    <p:extLst>
      <p:ext uri="{BB962C8B-B14F-4D97-AF65-F5344CB8AC3E}">
        <p14:creationId xmlns:p14="http://schemas.microsoft.com/office/powerpoint/2010/main" val="68351811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450" y="0"/>
            <a:ext cx="7799949"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pic>
        <p:nvPicPr>
          <p:cNvPr id="4" name="Picture 3"/>
          <p:cNvPicPr>
            <a:picLocks noChangeAspect="1"/>
          </p:cNvPicPr>
          <p:nvPr/>
        </p:nvPicPr>
        <p:blipFill>
          <a:blip r:embed="rId3"/>
          <a:stretch>
            <a:fillRect/>
          </a:stretch>
        </p:blipFill>
        <p:spPr>
          <a:xfrm>
            <a:off x="838200" y="897466"/>
            <a:ext cx="6553200" cy="6067777"/>
          </a:xfrm>
          <a:prstGeom prst="rect">
            <a:avLst/>
          </a:prstGeom>
        </p:spPr>
      </p:pic>
    </p:spTree>
    <p:extLst>
      <p:ext uri="{BB962C8B-B14F-4D97-AF65-F5344CB8AC3E}">
        <p14:creationId xmlns:p14="http://schemas.microsoft.com/office/powerpoint/2010/main" val="239217752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3814</TotalTime>
  <Words>4060</Words>
  <Application>Microsoft Macintosh PowerPoint</Application>
  <PresentationFormat>On-screen Show (4:3)</PresentationFormat>
  <Paragraphs>212</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Clarity</vt:lpstr>
      <vt:lpstr>Story GENERATION, POEM generation, LYRIC generation</vt:lpstr>
      <vt:lpstr>Coherent Story Generation</vt:lpstr>
      <vt:lpstr>Temporal Script Graphs</vt:lpstr>
      <vt:lpstr>Surface Realization Model</vt:lpstr>
      <vt:lpstr>Surface Realization Model</vt:lpstr>
      <vt:lpstr>Results</vt:lpstr>
      <vt:lpstr>Sample Generation Output</vt:lpstr>
      <vt:lpstr>Story Ending Generation</vt:lpstr>
      <vt:lpstr>Method</vt:lpstr>
      <vt:lpstr>Results</vt:lpstr>
      <vt:lpstr>Results</vt:lpstr>
      <vt:lpstr>Example Output</vt:lpstr>
      <vt:lpstr>Animation Generation</vt:lpstr>
      <vt:lpstr>Text Simplification</vt:lpstr>
      <vt:lpstr>Text Simplification</vt:lpstr>
      <vt:lpstr>Text Simplification</vt:lpstr>
      <vt:lpstr>User Study Results</vt:lpstr>
      <vt:lpstr>Interactive Creative Story Generation</vt:lpstr>
      <vt:lpstr>Poem  Generation</vt:lpstr>
      <vt:lpstr>Poem  Generation</vt:lpstr>
      <vt:lpstr>Poem Generation</vt:lpstr>
      <vt:lpstr>Lexical Exploratory Analysis</vt:lpstr>
      <vt:lpstr>Semantic Analysis</vt:lpstr>
      <vt:lpstr>Poetry Generation</vt:lpstr>
      <vt:lpstr>Output Example</vt:lpstr>
      <vt:lpstr>Output Example</vt:lpstr>
      <vt:lpstr>Output Example</vt:lpstr>
      <vt:lpstr>Output Example</vt:lpstr>
      <vt:lpstr>Output Example</vt:lpstr>
      <vt:lpstr>Poem Generation Demo</vt:lpstr>
      <vt:lpstr>Style Control Features</vt:lpstr>
      <vt:lpstr>Rap Lyric Generation</vt:lpstr>
      <vt:lpstr>Conditional Templates</vt:lpstr>
      <vt:lpstr>Example Output</vt:lpstr>
      <vt:lpstr>Results</vt:lpstr>
      <vt:lpstr>How to evaluate creative generation?</vt:lpstr>
      <vt:lpstr>Rap Lyrics dataset statistics</vt:lpstr>
      <vt:lpstr>Results</vt:lpstr>
      <vt:lpstr>Results</vt:lpstr>
      <vt:lpstr>Artist Confusion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Heng Ji</dc:creator>
  <cp:lastModifiedBy>Blender Lab</cp:lastModifiedBy>
  <cp:revision>366</cp:revision>
  <cp:lastPrinted>2020-02-05T19:02:43Z</cp:lastPrinted>
  <dcterms:created xsi:type="dcterms:W3CDTF">2014-01-22T06:07:55Z</dcterms:created>
  <dcterms:modified xsi:type="dcterms:W3CDTF">2020-04-17T21:47:32Z</dcterms:modified>
</cp:coreProperties>
</file>