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44"/>
  </p:notesMasterIdLst>
  <p:handoutMasterIdLst>
    <p:handoutMasterId r:id="rId45"/>
  </p:handoutMasterIdLst>
  <p:sldIdLst>
    <p:sldId id="286" r:id="rId2"/>
    <p:sldId id="287" r:id="rId3"/>
    <p:sldId id="288" r:id="rId4"/>
    <p:sldId id="289" r:id="rId5"/>
    <p:sldId id="290" r:id="rId6"/>
    <p:sldId id="291" r:id="rId7"/>
    <p:sldId id="292" r:id="rId8"/>
    <p:sldId id="293" r:id="rId9"/>
    <p:sldId id="294" r:id="rId10"/>
    <p:sldId id="295" r:id="rId11"/>
    <p:sldId id="296" r:id="rId12"/>
    <p:sldId id="297" r:id="rId13"/>
    <p:sldId id="298" r:id="rId14"/>
    <p:sldId id="299" r:id="rId15"/>
    <p:sldId id="300" r:id="rId16"/>
    <p:sldId id="259" r:id="rId17"/>
    <p:sldId id="262" r:id="rId18"/>
    <p:sldId id="257" r:id="rId19"/>
    <p:sldId id="258" r:id="rId20"/>
    <p:sldId id="261" r:id="rId21"/>
    <p:sldId id="260" r:id="rId22"/>
    <p:sldId id="264" r:id="rId23"/>
    <p:sldId id="263" r:id="rId24"/>
    <p:sldId id="266" r:id="rId25"/>
    <p:sldId id="267" r:id="rId26"/>
    <p:sldId id="269" r:id="rId27"/>
    <p:sldId id="268" r:id="rId28"/>
    <p:sldId id="270" r:id="rId29"/>
    <p:sldId id="271" r:id="rId30"/>
    <p:sldId id="272" r:id="rId31"/>
    <p:sldId id="273" r:id="rId32"/>
    <p:sldId id="274" r:id="rId33"/>
    <p:sldId id="275" r:id="rId34"/>
    <p:sldId id="276" r:id="rId35"/>
    <p:sldId id="279" r:id="rId36"/>
    <p:sldId id="277" r:id="rId37"/>
    <p:sldId id="278" r:id="rId38"/>
    <p:sldId id="280" r:id="rId39"/>
    <p:sldId id="281" r:id="rId40"/>
    <p:sldId id="282" r:id="rId41"/>
    <p:sldId id="283" r:id="rId42"/>
    <p:sldId id="284" r:id="rId43"/>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9712"/>
    <a:srgbClr val="0000FF"/>
    <a:srgbClr val="0033CC"/>
    <a:srgbClr val="2E08B8"/>
    <a:srgbClr val="99FF33"/>
    <a:srgbClr val="FB7E21"/>
    <a:srgbClr val="0DB3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49" autoAdjust="0"/>
    <p:restoredTop sz="98504" autoAdjust="0"/>
  </p:normalViewPr>
  <p:slideViewPr>
    <p:cSldViewPr>
      <p:cViewPr varScale="1">
        <p:scale>
          <a:sx n="149" d="100"/>
          <a:sy n="149" d="100"/>
        </p:scale>
        <p:origin x="-608" y="-112"/>
      </p:cViewPr>
      <p:guideLst>
        <p:guide orient="horz" pos="2160"/>
        <p:guide pos="2880"/>
      </p:guideLst>
    </p:cSldViewPr>
  </p:slideViewPr>
  <p:notesTextViewPr>
    <p:cViewPr>
      <p:scale>
        <a:sx n="100" d="100"/>
        <a:sy n="100" d="100"/>
      </p:scale>
      <p:origin x="0" y="0"/>
    </p:cViewPr>
  </p:notesTextViewPr>
  <p:notesViewPr>
    <p:cSldViewPr>
      <p:cViewPr varScale="1">
        <p:scale>
          <a:sx n="47" d="100"/>
          <a:sy n="47" d="100"/>
        </p:scale>
        <p:origin x="-2532" y="-78"/>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146013C7-C220-4631-98DB-A8731AD032D4}" type="datetimeFigureOut">
              <a:rPr lang="en-US" smtClean="0"/>
              <a:pPr/>
              <a:t>4/22/20</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9B8AF73E-C88C-48A7-BC8F-C4DE72022D17}" type="slidenum">
              <a:rPr lang="en-US" smtClean="0"/>
              <a:pPr/>
              <a:t>‹#›</a:t>
            </a:fld>
            <a:endParaRPr lang="en-US"/>
          </a:p>
        </p:txBody>
      </p:sp>
    </p:spTree>
    <p:extLst>
      <p:ext uri="{BB962C8B-B14F-4D97-AF65-F5344CB8AC3E}">
        <p14:creationId xmlns:p14="http://schemas.microsoft.com/office/powerpoint/2010/main" val="40890045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17C405C7-3597-486B-99A3-334E09797B69}" type="datetimeFigureOut">
              <a:rPr lang="en-US" smtClean="0"/>
              <a:pPr/>
              <a:t>4/22/20</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68182D16-0F15-408F-88EC-7071297C7A2E}" type="slidenum">
              <a:rPr lang="en-US" smtClean="0"/>
              <a:pPr/>
              <a:t>‹#›</a:t>
            </a:fld>
            <a:endParaRPr lang="en-US"/>
          </a:p>
        </p:txBody>
      </p:sp>
    </p:spTree>
    <p:extLst>
      <p:ext uri="{BB962C8B-B14F-4D97-AF65-F5344CB8AC3E}">
        <p14:creationId xmlns:p14="http://schemas.microsoft.com/office/powerpoint/2010/main" val="2218473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2747" y="695961"/>
            <a:ext cx="4719507" cy="3481388"/>
          </a:xfrm>
        </p:spPr>
      </p:sp>
      <p:sp>
        <p:nvSpPr>
          <p:cNvPr id="3" name="Notes Placeholder 2"/>
          <p:cNvSpPr>
            <a:spLocks noGrp="1"/>
          </p:cNvSpPr>
          <p:nvPr>
            <p:ph type="body" idx="1"/>
          </p:nvPr>
        </p:nvSpPr>
        <p:spPr/>
        <p:txBody>
          <a:bodyPr/>
          <a:lstStyle/>
          <a:p>
            <a:r>
              <a:rPr lang="en-US" dirty="0" smtClean="0"/>
              <a:t>300 papers… every day… impossible</a:t>
            </a:r>
            <a:r>
              <a:rPr lang="en-US" baseline="0" dirty="0" smtClean="0"/>
              <a:t> to read… keyword search… abstract doesn’t reflect… results; ignore most of them. Cancer and surgery… 3 days… walk through all posters..   In our field papers that were published twenty years ago are not that important…</a:t>
            </a:r>
            <a:endParaRPr lang="en-US" dirty="0" smtClean="0"/>
          </a:p>
          <a:p>
            <a:r>
              <a:rPr lang="en-US" dirty="0" smtClean="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p>
          <a:p>
            <a:r>
              <a:rPr lang="en-US" dirty="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p>
        </p:txBody>
      </p:sp>
      <p:sp>
        <p:nvSpPr>
          <p:cNvPr id="4" name="Slide Number Placeholder 3"/>
          <p:cNvSpPr>
            <a:spLocks noGrp="1"/>
          </p:cNvSpPr>
          <p:nvPr>
            <p:ph type="sldNum" sz="quarter" idx="10"/>
          </p:nvPr>
        </p:nvSpPr>
        <p:spPr>
          <a:xfrm>
            <a:off x="3971102" y="8966186"/>
            <a:ext cx="3038153" cy="472243"/>
          </a:xfrm>
          <a:prstGeom prst="rect">
            <a:avLst/>
          </a:prstGeom>
        </p:spPr>
        <p:txBody>
          <a:bodyPr/>
          <a:lstStyle/>
          <a:p>
            <a:fld id="{8BDBA505-D187-42F1-8AFA-901C62EFA389}"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627523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2747" y="695961"/>
            <a:ext cx="4719507" cy="3481388"/>
          </a:xfrm>
        </p:spPr>
      </p:sp>
      <p:sp>
        <p:nvSpPr>
          <p:cNvPr id="3" name="Notes Placeholder 2"/>
          <p:cNvSpPr>
            <a:spLocks noGrp="1"/>
          </p:cNvSpPr>
          <p:nvPr>
            <p:ph type="body" idx="1"/>
          </p:nvPr>
        </p:nvSpPr>
        <p:spPr/>
        <p:txBody>
          <a:bodyPr/>
          <a:lstStyle/>
          <a:p>
            <a:r>
              <a:rPr lang="en-US" dirty="0" smtClean="0"/>
              <a:t>300 papers… every day… impossible</a:t>
            </a:r>
            <a:r>
              <a:rPr lang="en-US" baseline="0" dirty="0" smtClean="0"/>
              <a:t> to read… keyword search… abstract doesn’t reflect… results; ignore most of them. Cancer and surgery… 3 days… walk through all posters..   In our field papers that were published twenty years ago are not that important…</a:t>
            </a:r>
            <a:endParaRPr lang="en-US" dirty="0" smtClean="0"/>
          </a:p>
          <a:p>
            <a:r>
              <a:rPr lang="en-US" dirty="0" smtClean="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p>
          <a:p>
            <a:r>
              <a:rPr lang="en-US" dirty="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p>
        </p:txBody>
      </p:sp>
      <p:sp>
        <p:nvSpPr>
          <p:cNvPr id="4" name="Slide Number Placeholder 3"/>
          <p:cNvSpPr>
            <a:spLocks noGrp="1"/>
          </p:cNvSpPr>
          <p:nvPr>
            <p:ph type="sldNum" sz="quarter" idx="10"/>
          </p:nvPr>
        </p:nvSpPr>
        <p:spPr>
          <a:xfrm>
            <a:off x="3971102" y="8966186"/>
            <a:ext cx="3038153" cy="472243"/>
          </a:xfrm>
          <a:prstGeom prst="rect">
            <a:avLst/>
          </a:prstGeom>
        </p:spPr>
        <p:txBody>
          <a:bodyPr/>
          <a:lstStyle/>
          <a:p>
            <a:fld id="{8BDBA505-D187-42F1-8AFA-901C62EFA389}"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627523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2747" y="695961"/>
            <a:ext cx="4719507" cy="3481388"/>
          </a:xfrm>
        </p:spPr>
      </p:sp>
      <p:sp>
        <p:nvSpPr>
          <p:cNvPr id="3" name="Notes Placeholder 2"/>
          <p:cNvSpPr>
            <a:spLocks noGrp="1"/>
          </p:cNvSpPr>
          <p:nvPr>
            <p:ph type="body" idx="1"/>
          </p:nvPr>
        </p:nvSpPr>
        <p:spPr/>
        <p:txBody>
          <a:bodyPr/>
          <a:lstStyle/>
          <a:p>
            <a:r>
              <a:rPr lang="en-US" dirty="0" smtClean="0"/>
              <a:t>300 papers… every day… impossible</a:t>
            </a:r>
            <a:r>
              <a:rPr lang="en-US" baseline="0" dirty="0" smtClean="0"/>
              <a:t> to read… keyword search… abstract doesn’t reflect… results; ignore most of them. Cancer and surgery… 3 days… walk through all posters..   In our field papers that were published twenty years ago are not that important…</a:t>
            </a:r>
            <a:endParaRPr lang="en-US" dirty="0" smtClean="0"/>
          </a:p>
          <a:p>
            <a:r>
              <a:rPr lang="en-US" dirty="0" smtClean="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p>
          <a:p>
            <a:r>
              <a:rPr lang="en-US" dirty="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p>
        </p:txBody>
      </p:sp>
      <p:sp>
        <p:nvSpPr>
          <p:cNvPr id="4" name="Slide Number Placeholder 3"/>
          <p:cNvSpPr>
            <a:spLocks noGrp="1"/>
          </p:cNvSpPr>
          <p:nvPr>
            <p:ph type="sldNum" sz="quarter" idx="10"/>
          </p:nvPr>
        </p:nvSpPr>
        <p:spPr>
          <a:xfrm>
            <a:off x="3971102" y="8966186"/>
            <a:ext cx="3038153" cy="472243"/>
          </a:xfrm>
          <a:prstGeom prst="rect">
            <a:avLst/>
          </a:prstGeom>
        </p:spPr>
        <p:txBody>
          <a:bodyPr/>
          <a:lstStyle/>
          <a:p>
            <a:fld id="{8BDBA505-D187-42F1-8AFA-901C62EFA389}"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627523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2747" y="695961"/>
            <a:ext cx="4719507" cy="3481388"/>
          </a:xfrm>
        </p:spPr>
      </p:sp>
      <p:sp>
        <p:nvSpPr>
          <p:cNvPr id="3" name="Notes Placeholder 2"/>
          <p:cNvSpPr>
            <a:spLocks noGrp="1"/>
          </p:cNvSpPr>
          <p:nvPr>
            <p:ph type="body" idx="1"/>
          </p:nvPr>
        </p:nvSpPr>
        <p:spPr/>
        <p:txBody>
          <a:bodyPr/>
          <a:lstStyle/>
          <a:p>
            <a:r>
              <a:rPr lang="en-US" dirty="0" smtClean="0"/>
              <a:t>300 papers… every day… impossible</a:t>
            </a:r>
            <a:r>
              <a:rPr lang="en-US" baseline="0" dirty="0" smtClean="0"/>
              <a:t> to read… keyword search… abstract doesn’t reflect… results; ignore most of them. Cancer and surgery… 3 days… walk through all posters..   In our field papers that were published twenty years ago are not that important…</a:t>
            </a:r>
            <a:endParaRPr lang="en-US" dirty="0" smtClean="0"/>
          </a:p>
          <a:p>
            <a:r>
              <a:rPr lang="en-US" dirty="0" smtClean="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p>
          <a:p>
            <a:r>
              <a:rPr lang="en-US" dirty="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p>
        </p:txBody>
      </p:sp>
      <p:sp>
        <p:nvSpPr>
          <p:cNvPr id="4" name="Slide Number Placeholder 3"/>
          <p:cNvSpPr>
            <a:spLocks noGrp="1"/>
          </p:cNvSpPr>
          <p:nvPr>
            <p:ph type="sldNum" sz="quarter" idx="10"/>
          </p:nvPr>
        </p:nvSpPr>
        <p:spPr>
          <a:xfrm>
            <a:off x="3971102" y="8966186"/>
            <a:ext cx="3038153" cy="472243"/>
          </a:xfrm>
          <a:prstGeom prst="rect">
            <a:avLst/>
          </a:prstGeom>
        </p:spPr>
        <p:txBody>
          <a:bodyPr/>
          <a:lstStyle/>
          <a:p>
            <a:fld id="{8BDBA505-D187-42F1-8AFA-901C62EFA389}"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627523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2747" y="695961"/>
            <a:ext cx="4719507" cy="3481388"/>
          </a:xfrm>
        </p:spPr>
      </p:sp>
      <p:sp>
        <p:nvSpPr>
          <p:cNvPr id="3" name="Notes Placeholder 2"/>
          <p:cNvSpPr>
            <a:spLocks noGrp="1"/>
          </p:cNvSpPr>
          <p:nvPr>
            <p:ph type="body" idx="1"/>
          </p:nvPr>
        </p:nvSpPr>
        <p:spPr/>
        <p:txBody>
          <a:bodyPr/>
          <a:lstStyle/>
          <a:p>
            <a:r>
              <a:rPr lang="en-US" dirty="0" smtClean="0"/>
              <a:t>300 papers… every day… impossible</a:t>
            </a:r>
            <a:r>
              <a:rPr lang="en-US" baseline="0" dirty="0" smtClean="0"/>
              <a:t> to read… keyword search… abstract doesn’t reflect… results; ignore most of them. Cancer and surgery… 3 days… walk through all posters..   In our field papers that were published twenty years ago are not that important…</a:t>
            </a:r>
            <a:endParaRPr lang="en-US" dirty="0" smtClean="0"/>
          </a:p>
          <a:p>
            <a:r>
              <a:rPr lang="en-US" dirty="0" smtClean="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p>
          <a:p>
            <a:r>
              <a:rPr lang="en-US" dirty="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p>
        </p:txBody>
      </p:sp>
      <p:sp>
        <p:nvSpPr>
          <p:cNvPr id="4" name="Slide Number Placeholder 3"/>
          <p:cNvSpPr>
            <a:spLocks noGrp="1"/>
          </p:cNvSpPr>
          <p:nvPr>
            <p:ph type="sldNum" sz="quarter" idx="10"/>
          </p:nvPr>
        </p:nvSpPr>
        <p:spPr>
          <a:xfrm>
            <a:off x="3971102" y="8966186"/>
            <a:ext cx="3038153" cy="472243"/>
          </a:xfrm>
          <a:prstGeom prst="rect">
            <a:avLst/>
          </a:prstGeom>
        </p:spPr>
        <p:txBody>
          <a:bodyPr/>
          <a:lstStyle/>
          <a:p>
            <a:fld id="{8BDBA505-D187-42F1-8AFA-901C62EFA389}"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627523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2747" y="695961"/>
            <a:ext cx="4719507" cy="3481388"/>
          </a:xfrm>
        </p:spPr>
      </p:sp>
      <p:sp>
        <p:nvSpPr>
          <p:cNvPr id="3" name="Notes Placeholder 2"/>
          <p:cNvSpPr>
            <a:spLocks noGrp="1"/>
          </p:cNvSpPr>
          <p:nvPr>
            <p:ph type="body" idx="1"/>
          </p:nvPr>
        </p:nvSpPr>
        <p:spPr/>
        <p:txBody>
          <a:bodyPr/>
          <a:lstStyle/>
          <a:p>
            <a:r>
              <a:rPr lang="en-US" dirty="0" smtClean="0"/>
              <a:t>300 papers… every day… impossible</a:t>
            </a:r>
            <a:r>
              <a:rPr lang="en-US" baseline="0" dirty="0" smtClean="0"/>
              <a:t> to read… keyword search… abstract doesn’t reflect… results; ignore most of them. Cancer and surgery… 3 days… walk through all posters..   In our field papers that were published twenty years ago are not that important…</a:t>
            </a:r>
            <a:endParaRPr lang="en-US" dirty="0" smtClean="0"/>
          </a:p>
          <a:p>
            <a:r>
              <a:rPr lang="en-US" dirty="0" smtClean="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p>
          <a:p>
            <a:r>
              <a:rPr lang="en-US" dirty="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p>
        </p:txBody>
      </p:sp>
      <p:sp>
        <p:nvSpPr>
          <p:cNvPr id="4" name="Slide Number Placeholder 3"/>
          <p:cNvSpPr>
            <a:spLocks noGrp="1"/>
          </p:cNvSpPr>
          <p:nvPr>
            <p:ph type="sldNum" sz="quarter" idx="10"/>
          </p:nvPr>
        </p:nvSpPr>
        <p:spPr>
          <a:xfrm>
            <a:off x="3971102" y="8966186"/>
            <a:ext cx="3038153" cy="472243"/>
          </a:xfrm>
          <a:prstGeom prst="rect">
            <a:avLst/>
          </a:prstGeom>
        </p:spPr>
        <p:txBody>
          <a:bodyPr/>
          <a:lstStyle/>
          <a:p>
            <a:fld id="{8BDBA505-D187-42F1-8AFA-901C62EFA389}"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627523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2747" y="695961"/>
            <a:ext cx="4719507" cy="3481388"/>
          </a:xfrm>
        </p:spPr>
      </p:sp>
      <p:sp>
        <p:nvSpPr>
          <p:cNvPr id="3" name="Notes Placeholder 2"/>
          <p:cNvSpPr>
            <a:spLocks noGrp="1"/>
          </p:cNvSpPr>
          <p:nvPr>
            <p:ph type="body" idx="1"/>
          </p:nvPr>
        </p:nvSpPr>
        <p:spPr/>
        <p:txBody>
          <a:bodyPr/>
          <a:lstStyle/>
          <a:p>
            <a:r>
              <a:rPr lang="en-US" dirty="0" smtClean="0"/>
              <a:t>300 papers… every day… impossible</a:t>
            </a:r>
            <a:r>
              <a:rPr lang="en-US" baseline="0" dirty="0" smtClean="0"/>
              <a:t> to read… keyword search… abstract doesn’t reflect… results; ignore most of them. Cancer and surgery… 3 days… walk through all posters..   In our field papers that were published twenty years ago are not that important…</a:t>
            </a:r>
            <a:endParaRPr lang="en-US" dirty="0" smtClean="0"/>
          </a:p>
          <a:p>
            <a:r>
              <a:rPr lang="en-US" dirty="0" smtClean="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p>
          <a:p>
            <a:r>
              <a:rPr lang="en-US" dirty="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p>
        </p:txBody>
      </p:sp>
      <p:sp>
        <p:nvSpPr>
          <p:cNvPr id="4" name="Slide Number Placeholder 3"/>
          <p:cNvSpPr>
            <a:spLocks noGrp="1"/>
          </p:cNvSpPr>
          <p:nvPr>
            <p:ph type="sldNum" sz="quarter" idx="10"/>
          </p:nvPr>
        </p:nvSpPr>
        <p:spPr>
          <a:xfrm>
            <a:off x="3971102" y="8966186"/>
            <a:ext cx="3038153" cy="472243"/>
          </a:xfrm>
          <a:prstGeom prst="rect">
            <a:avLst/>
          </a:prstGeom>
        </p:spPr>
        <p:txBody>
          <a:bodyPr/>
          <a:lstStyle/>
          <a:p>
            <a:fld id="{8BDBA505-D187-42F1-8AFA-901C62EFA389}"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627523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2747" y="695961"/>
            <a:ext cx="4719507" cy="3481388"/>
          </a:xfrm>
        </p:spPr>
      </p:sp>
      <p:sp>
        <p:nvSpPr>
          <p:cNvPr id="3" name="Notes Placeholder 2"/>
          <p:cNvSpPr>
            <a:spLocks noGrp="1"/>
          </p:cNvSpPr>
          <p:nvPr>
            <p:ph type="body" idx="1"/>
          </p:nvPr>
        </p:nvSpPr>
        <p:spPr/>
        <p:txBody>
          <a:bodyPr/>
          <a:lstStyle/>
          <a:p>
            <a:r>
              <a:rPr lang="en-US" dirty="0" smtClean="0"/>
              <a:t>300 papers… every day… impossible</a:t>
            </a:r>
            <a:r>
              <a:rPr lang="en-US" baseline="0" dirty="0" smtClean="0"/>
              <a:t> to read… keyword search… abstract doesn’t reflect… results; ignore most of them. Cancer and surgery… 3 days… walk through all posters..   In our field papers that were published twenty years ago are not that important…</a:t>
            </a:r>
            <a:endParaRPr lang="en-US" dirty="0" smtClean="0"/>
          </a:p>
          <a:p>
            <a:r>
              <a:rPr lang="en-US" dirty="0" smtClean="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p>
          <a:p>
            <a:r>
              <a:rPr lang="en-US" dirty="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p>
        </p:txBody>
      </p:sp>
      <p:sp>
        <p:nvSpPr>
          <p:cNvPr id="4" name="Slide Number Placeholder 3"/>
          <p:cNvSpPr>
            <a:spLocks noGrp="1"/>
          </p:cNvSpPr>
          <p:nvPr>
            <p:ph type="sldNum" sz="quarter" idx="10"/>
          </p:nvPr>
        </p:nvSpPr>
        <p:spPr>
          <a:xfrm>
            <a:off x="3971102" y="8966186"/>
            <a:ext cx="3038153" cy="472243"/>
          </a:xfrm>
          <a:prstGeom prst="rect">
            <a:avLst/>
          </a:prstGeom>
        </p:spPr>
        <p:txBody>
          <a:bodyPr/>
          <a:lstStyle/>
          <a:p>
            <a:fld id="{8BDBA505-D187-42F1-8AFA-901C62EFA389}"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627523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2747" y="695961"/>
            <a:ext cx="4719507" cy="3481388"/>
          </a:xfrm>
        </p:spPr>
      </p:sp>
      <p:sp>
        <p:nvSpPr>
          <p:cNvPr id="3" name="Notes Placeholder 2"/>
          <p:cNvSpPr>
            <a:spLocks noGrp="1"/>
          </p:cNvSpPr>
          <p:nvPr>
            <p:ph type="body" idx="1"/>
          </p:nvPr>
        </p:nvSpPr>
        <p:spPr/>
        <p:txBody>
          <a:bodyPr/>
          <a:lstStyle/>
          <a:p>
            <a:r>
              <a:rPr lang="en-US" dirty="0" smtClean="0"/>
              <a:t>300 papers… every day… impossible</a:t>
            </a:r>
            <a:r>
              <a:rPr lang="en-US" baseline="0" dirty="0" smtClean="0"/>
              <a:t> to read… keyword search… abstract doesn’t reflect… results; ignore most of them. Cancer and surgery… 3 days… walk through all posters..   In our field papers that were published twenty years ago are not that important…</a:t>
            </a:r>
            <a:endParaRPr lang="en-US" dirty="0" smtClean="0"/>
          </a:p>
          <a:p>
            <a:r>
              <a:rPr lang="en-US" dirty="0" smtClean="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p>
          <a:p>
            <a:r>
              <a:rPr lang="en-US" dirty="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p>
        </p:txBody>
      </p:sp>
      <p:sp>
        <p:nvSpPr>
          <p:cNvPr id="4" name="Slide Number Placeholder 3"/>
          <p:cNvSpPr>
            <a:spLocks noGrp="1"/>
          </p:cNvSpPr>
          <p:nvPr>
            <p:ph type="sldNum" sz="quarter" idx="10"/>
          </p:nvPr>
        </p:nvSpPr>
        <p:spPr>
          <a:xfrm>
            <a:off x="3971102" y="8966186"/>
            <a:ext cx="3038153" cy="472243"/>
          </a:xfrm>
          <a:prstGeom prst="rect">
            <a:avLst/>
          </a:prstGeom>
        </p:spPr>
        <p:txBody>
          <a:bodyPr/>
          <a:lstStyle/>
          <a:p>
            <a:fld id="{8BDBA505-D187-42F1-8AFA-901C62EFA389}"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627523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2747" y="695961"/>
            <a:ext cx="4719507" cy="3481388"/>
          </a:xfrm>
        </p:spPr>
      </p:sp>
      <p:sp>
        <p:nvSpPr>
          <p:cNvPr id="3" name="Notes Placeholder 2"/>
          <p:cNvSpPr>
            <a:spLocks noGrp="1"/>
          </p:cNvSpPr>
          <p:nvPr>
            <p:ph type="body" idx="1"/>
          </p:nvPr>
        </p:nvSpPr>
        <p:spPr/>
        <p:txBody>
          <a:bodyPr/>
          <a:lstStyle/>
          <a:p>
            <a:r>
              <a:rPr lang="en-US" dirty="0" smtClean="0"/>
              <a:t>300 papers… every day… impossible</a:t>
            </a:r>
            <a:r>
              <a:rPr lang="en-US" baseline="0" dirty="0" smtClean="0"/>
              <a:t> to read… keyword search… abstract doesn’t reflect… results; ignore most of them. Cancer and surgery… 3 days… walk through all posters..   In our field papers that were published twenty years ago are not that important…</a:t>
            </a:r>
            <a:endParaRPr lang="en-US" dirty="0" smtClean="0"/>
          </a:p>
          <a:p>
            <a:r>
              <a:rPr lang="en-US" dirty="0" smtClean="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p>
          <a:p>
            <a:r>
              <a:rPr lang="en-US" dirty="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p>
        </p:txBody>
      </p:sp>
      <p:sp>
        <p:nvSpPr>
          <p:cNvPr id="4" name="Slide Number Placeholder 3"/>
          <p:cNvSpPr>
            <a:spLocks noGrp="1"/>
          </p:cNvSpPr>
          <p:nvPr>
            <p:ph type="sldNum" sz="quarter" idx="10"/>
          </p:nvPr>
        </p:nvSpPr>
        <p:spPr>
          <a:xfrm>
            <a:off x="3971102" y="8966186"/>
            <a:ext cx="3038153" cy="472243"/>
          </a:xfrm>
          <a:prstGeom prst="rect">
            <a:avLst/>
          </a:prstGeom>
        </p:spPr>
        <p:txBody>
          <a:bodyPr/>
          <a:lstStyle/>
          <a:p>
            <a:fld id="{8BDBA505-D187-42F1-8AFA-901C62EFA389}"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627523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2747" y="695961"/>
            <a:ext cx="4719507" cy="3481388"/>
          </a:xfrm>
        </p:spPr>
      </p:sp>
      <p:sp>
        <p:nvSpPr>
          <p:cNvPr id="3" name="Notes Placeholder 2"/>
          <p:cNvSpPr>
            <a:spLocks noGrp="1"/>
          </p:cNvSpPr>
          <p:nvPr>
            <p:ph type="body" idx="1"/>
          </p:nvPr>
        </p:nvSpPr>
        <p:spPr/>
        <p:txBody>
          <a:bodyPr/>
          <a:lstStyle/>
          <a:p>
            <a:r>
              <a:rPr lang="en-US" dirty="0" smtClean="0"/>
              <a:t>300 papers… every day… impossible</a:t>
            </a:r>
            <a:r>
              <a:rPr lang="en-US" baseline="0" dirty="0" smtClean="0"/>
              <a:t> to read… keyword search… abstract doesn’t reflect… results; ignore most of them. Cancer and surgery… 3 days… walk through all posters..   In our field papers that were published twenty years ago are not that important…</a:t>
            </a:r>
            <a:endParaRPr lang="en-US" dirty="0" smtClean="0"/>
          </a:p>
          <a:p>
            <a:r>
              <a:rPr lang="en-US" dirty="0" smtClean="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p>
          <a:p>
            <a:r>
              <a:rPr lang="en-US" dirty="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p>
        </p:txBody>
      </p:sp>
      <p:sp>
        <p:nvSpPr>
          <p:cNvPr id="4" name="Slide Number Placeholder 3"/>
          <p:cNvSpPr>
            <a:spLocks noGrp="1"/>
          </p:cNvSpPr>
          <p:nvPr>
            <p:ph type="sldNum" sz="quarter" idx="10"/>
          </p:nvPr>
        </p:nvSpPr>
        <p:spPr>
          <a:xfrm>
            <a:off x="3971102" y="8966186"/>
            <a:ext cx="3038153" cy="472243"/>
          </a:xfrm>
          <a:prstGeom prst="rect">
            <a:avLst/>
          </a:prstGeom>
        </p:spPr>
        <p:txBody>
          <a:bodyPr/>
          <a:lstStyle/>
          <a:p>
            <a:fld id="{8BDBA505-D187-42F1-8AFA-901C62EFA389}"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627523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2747" y="695961"/>
            <a:ext cx="4719507" cy="3481388"/>
          </a:xfrm>
        </p:spPr>
      </p:sp>
      <p:sp>
        <p:nvSpPr>
          <p:cNvPr id="3" name="Notes Placeholder 2"/>
          <p:cNvSpPr>
            <a:spLocks noGrp="1"/>
          </p:cNvSpPr>
          <p:nvPr>
            <p:ph type="body" idx="1"/>
          </p:nvPr>
        </p:nvSpPr>
        <p:spPr/>
        <p:txBody>
          <a:bodyPr/>
          <a:lstStyle/>
          <a:p>
            <a:r>
              <a:rPr lang="en-US" dirty="0" smtClean="0"/>
              <a:t>300 papers… every day… impossible</a:t>
            </a:r>
            <a:r>
              <a:rPr lang="en-US" baseline="0" dirty="0" smtClean="0"/>
              <a:t> to read… keyword search… abstract doesn’t reflect… results; ignore most of them. Cancer and surgery… 3 days… walk through all posters..   In our field papers that were published twenty years ago are not that important…</a:t>
            </a:r>
            <a:endParaRPr lang="en-US" dirty="0" smtClean="0"/>
          </a:p>
          <a:p>
            <a:r>
              <a:rPr lang="en-US" dirty="0" smtClean="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p>
          <a:p>
            <a:r>
              <a:rPr lang="en-US" dirty="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p>
        </p:txBody>
      </p:sp>
      <p:sp>
        <p:nvSpPr>
          <p:cNvPr id="4" name="Slide Number Placeholder 3"/>
          <p:cNvSpPr>
            <a:spLocks noGrp="1"/>
          </p:cNvSpPr>
          <p:nvPr>
            <p:ph type="sldNum" sz="quarter" idx="10"/>
          </p:nvPr>
        </p:nvSpPr>
        <p:spPr>
          <a:xfrm>
            <a:off x="3971102" y="8966186"/>
            <a:ext cx="3038153" cy="472243"/>
          </a:xfrm>
          <a:prstGeom prst="rect">
            <a:avLst/>
          </a:prstGeom>
        </p:spPr>
        <p:txBody>
          <a:bodyPr/>
          <a:lstStyle/>
          <a:p>
            <a:fld id="{8BDBA505-D187-42F1-8AFA-901C62EFA389}"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627523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2747" y="695961"/>
            <a:ext cx="4719507" cy="3481388"/>
          </a:xfrm>
        </p:spPr>
      </p:sp>
      <p:sp>
        <p:nvSpPr>
          <p:cNvPr id="3" name="Notes Placeholder 2"/>
          <p:cNvSpPr>
            <a:spLocks noGrp="1"/>
          </p:cNvSpPr>
          <p:nvPr>
            <p:ph type="body" idx="1"/>
          </p:nvPr>
        </p:nvSpPr>
        <p:spPr/>
        <p:txBody>
          <a:bodyPr/>
          <a:lstStyle/>
          <a:p>
            <a:r>
              <a:rPr lang="en-US" dirty="0" smtClean="0"/>
              <a:t>300 papers… every day… impossible</a:t>
            </a:r>
            <a:r>
              <a:rPr lang="en-US" baseline="0" dirty="0" smtClean="0"/>
              <a:t> to read… keyword search… abstract doesn’t reflect… results; ignore most of them. Cancer and surgery… 3 days… walk through all posters..   In our field papers that were published twenty years ago are not that important…</a:t>
            </a:r>
            <a:endParaRPr lang="en-US" dirty="0" smtClean="0"/>
          </a:p>
          <a:p>
            <a:r>
              <a:rPr lang="en-US" dirty="0" smtClean="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p>
          <a:p>
            <a:r>
              <a:rPr lang="en-US" dirty="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p>
        </p:txBody>
      </p:sp>
      <p:sp>
        <p:nvSpPr>
          <p:cNvPr id="4" name="Slide Number Placeholder 3"/>
          <p:cNvSpPr>
            <a:spLocks noGrp="1"/>
          </p:cNvSpPr>
          <p:nvPr>
            <p:ph type="sldNum" sz="quarter" idx="10"/>
          </p:nvPr>
        </p:nvSpPr>
        <p:spPr>
          <a:xfrm>
            <a:off x="3971102" y="8966186"/>
            <a:ext cx="3038153" cy="472243"/>
          </a:xfrm>
          <a:prstGeom prst="rect">
            <a:avLst/>
          </a:prstGeom>
        </p:spPr>
        <p:txBody>
          <a:bodyPr/>
          <a:lstStyle/>
          <a:p>
            <a:fld id="{8BDBA505-D187-42F1-8AFA-901C62EFA389}"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627523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2747" y="695961"/>
            <a:ext cx="4719507" cy="3481388"/>
          </a:xfrm>
        </p:spPr>
      </p:sp>
      <p:sp>
        <p:nvSpPr>
          <p:cNvPr id="3" name="Notes Placeholder 2"/>
          <p:cNvSpPr>
            <a:spLocks noGrp="1"/>
          </p:cNvSpPr>
          <p:nvPr>
            <p:ph type="body" idx="1"/>
          </p:nvPr>
        </p:nvSpPr>
        <p:spPr/>
        <p:txBody>
          <a:bodyPr/>
          <a:lstStyle/>
          <a:p>
            <a:r>
              <a:rPr lang="en-US" dirty="0" smtClean="0"/>
              <a:t>300 papers… every day… impossible</a:t>
            </a:r>
            <a:r>
              <a:rPr lang="en-US" baseline="0" dirty="0" smtClean="0"/>
              <a:t> to read… keyword search… abstract doesn’t reflect… results; ignore most of them. Cancer and surgery… 3 days… walk through all posters..   In our field papers that were published twenty years ago are not that important…</a:t>
            </a:r>
            <a:endParaRPr lang="en-US" dirty="0" smtClean="0"/>
          </a:p>
          <a:p>
            <a:r>
              <a:rPr lang="en-US" dirty="0" smtClean="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p>
          <a:p>
            <a:r>
              <a:rPr lang="en-US" dirty="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p>
        </p:txBody>
      </p:sp>
      <p:sp>
        <p:nvSpPr>
          <p:cNvPr id="4" name="Slide Number Placeholder 3"/>
          <p:cNvSpPr>
            <a:spLocks noGrp="1"/>
          </p:cNvSpPr>
          <p:nvPr>
            <p:ph type="sldNum" sz="quarter" idx="10"/>
          </p:nvPr>
        </p:nvSpPr>
        <p:spPr>
          <a:xfrm>
            <a:off x="3971102" y="8966186"/>
            <a:ext cx="3038153" cy="472243"/>
          </a:xfrm>
          <a:prstGeom prst="rect">
            <a:avLst/>
          </a:prstGeom>
        </p:spPr>
        <p:txBody>
          <a:bodyPr/>
          <a:lstStyle/>
          <a:p>
            <a:fld id="{8BDBA505-D187-42F1-8AFA-901C62EFA389}"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627523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lumMod val="50000"/>
          </a:schemeClr>
        </a:solidFill>
        <a:effectLst/>
      </p:bgPr>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r>
              <a:rPr lang="en-US" smtClean="0"/>
              <a:t>Leman Akoglu (SUNY Stony Brook)</a:t>
            </a:r>
            <a:endParaRPr lang="en-US"/>
          </a:p>
        </p:txBody>
      </p:sp>
      <p:sp>
        <p:nvSpPr>
          <p:cNvPr id="5" name="Footer Placeholder 4"/>
          <p:cNvSpPr>
            <a:spLocks noGrp="1"/>
          </p:cNvSpPr>
          <p:nvPr>
            <p:ph type="ftr" sz="quarter" idx="11"/>
          </p:nvPr>
        </p:nvSpPr>
        <p:spPr/>
        <p:txBody>
          <a:bodyPr/>
          <a:lstStyle/>
          <a:p>
            <a:r>
              <a:rPr lang="en-US" smtClean="0"/>
              <a:t>SDM 13 - Connection Pathways for Marked Nodes</a:t>
            </a:r>
            <a:endParaRPr lang="en-US"/>
          </a:p>
        </p:txBody>
      </p:sp>
      <p:sp>
        <p:nvSpPr>
          <p:cNvPr id="6" name="Slide Number Placeholder 5"/>
          <p:cNvSpPr>
            <a:spLocks noGrp="1"/>
          </p:cNvSpPr>
          <p:nvPr>
            <p:ph type="sldNum" sz="quarter" idx="12"/>
          </p:nvPr>
        </p:nvSpPr>
        <p:spPr/>
        <p:txBody>
          <a:bodyPr/>
          <a:lstStyle/>
          <a:p>
            <a:fld id="{F546917D-09DE-4400-A232-27CDA6024951}" type="slidenum">
              <a:rPr lang="en-US" smtClean="0"/>
              <a:pPr/>
              <a:t>‹#›</a:t>
            </a:fld>
            <a:endParaRPr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682752"/>
          </a:xfrm>
        </p:spPr>
        <p:txBody>
          <a:bodyPr/>
          <a:lstStyle>
            <a:lvl1pPr>
              <a:defRPr>
                <a:latin typeface="+mj-lt"/>
              </a:defRPr>
            </a:lvl1pPr>
            <a:extLst/>
          </a:lstStyle>
          <a:p>
            <a:r>
              <a:rPr kumimoji="0" lang="en-US" dirty="0" smtClean="0"/>
              <a:t>Click to edit Master title style</a:t>
            </a:r>
            <a:endParaRPr kumimoji="0" lang="en-US" dirty="0"/>
          </a:p>
        </p:txBody>
      </p:sp>
      <p:sp>
        <p:nvSpPr>
          <p:cNvPr id="3" name="Content Placeholder 2"/>
          <p:cNvSpPr>
            <a:spLocks noGrp="1"/>
          </p:cNvSpPr>
          <p:nvPr>
            <p:ph idx="1"/>
          </p:nvPr>
        </p:nvSpPr>
        <p:spPr/>
        <p:txBody>
          <a:bodyPr/>
          <a:lstStyle>
            <a:lvl1pPr>
              <a:defRPr>
                <a:latin typeface="+mn-lt"/>
                <a:ea typeface="Tahoma" pitchFamily="34" charset="0"/>
                <a:cs typeface="Tahoma" pitchFamily="34" charset="0"/>
              </a:defRPr>
            </a:lvl1pPr>
            <a:lvl2pPr>
              <a:defRPr>
                <a:latin typeface="+mn-lt"/>
                <a:ea typeface="Tahoma" pitchFamily="34" charset="0"/>
                <a:cs typeface="Tahoma" pitchFamily="34" charset="0"/>
              </a:defRPr>
            </a:lvl2pPr>
            <a:lvl3pPr>
              <a:defRPr>
                <a:latin typeface="+mn-lt"/>
                <a:ea typeface="Tahoma" pitchFamily="34" charset="0"/>
                <a:cs typeface="Tahoma" pitchFamily="34" charset="0"/>
              </a:defRPr>
            </a:lvl3pPr>
            <a:lvl4pPr>
              <a:defRPr>
                <a:latin typeface="+mn-lt"/>
                <a:ea typeface="Tahoma" pitchFamily="34" charset="0"/>
                <a:cs typeface="Tahoma" pitchFamily="34" charset="0"/>
              </a:defRPr>
            </a:lvl4pPr>
            <a:lvl5pPr>
              <a:defRPr>
                <a:latin typeface="+mn-lt"/>
                <a:ea typeface="Tahoma" pitchFamily="34" charset="0"/>
                <a:cs typeface="Tahoma" pitchFamily="34" charset="0"/>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lvl1pPr>
              <a:defRPr/>
            </a:lvl1pPr>
          </a:lstStyle>
          <a:p>
            <a:r>
              <a:rPr lang="en-US" smtClean="0"/>
              <a:t>Leman Akoglu (SUNY Stony Brook)</a:t>
            </a:r>
            <a:endParaRPr lang="en-US" dirty="0"/>
          </a:p>
        </p:txBody>
      </p:sp>
      <p:sp>
        <p:nvSpPr>
          <p:cNvPr id="5" name="Footer Placeholder 4"/>
          <p:cNvSpPr>
            <a:spLocks noGrp="1"/>
          </p:cNvSpPr>
          <p:nvPr>
            <p:ph type="ftr" sz="quarter" idx="11"/>
          </p:nvPr>
        </p:nvSpPr>
        <p:spPr/>
        <p:txBody>
          <a:bodyPr/>
          <a:lstStyle>
            <a:lvl1pPr>
              <a:defRPr/>
            </a:lvl1pPr>
          </a:lstStyle>
          <a:p>
            <a:r>
              <a:rPr lang="en-US" smtClean="0"/>
              <a:t>SDM 13 - Connection Pathways for Marked Nodes</a:t>
            </a:r>
            <a:endParaRPr lang="en-US" dirty="0"/>
          </a:p>
        </p:txBody>
      </p:sp>
      <p:sp>
        <p:nvSpPr>
          <p:cNvPr id="6" name="Slide Number Placeholder 5"/>
          <p:cNvSpPr>
            <a:spLocks noGrp="1"/>
          </p:cNvSpPr>
          <p:nvPr>
            <p:ph type="sldNum" sz="quarter" idx="12"/>
          </p:nvPr>
        </p:nvSpPr>
        <p:spPr/>
        <p:txBody>
          <a:bodyPr/>
          <a:lstStyle>
            <a:lvl1pPr>
              <a:defRPr sz="1100">
                <a:latin typeface="Tahoma" pitchFamily="34" charset="0"/>
                <a:ea typeface="Tahoma" pitchFamily="34" charset="0"/>
                <a:cs typeface="Tahoma" pitchFamily="34" charset="0"/>
              </a:defRPr>
            </a:lvl1pPr>
          </a:lstStyle>
          <a:p>
            <a:fld id="{F546917D-09DE-4400-A232-27CDA6024951}" type="slidenum">
              <a:rPr lang="en-US" smtClean="0"/>
              <a:pPr/>
              <a:t>‹#›</a:t>
            </a:fld>
            <a:endParaRPr lang="en-US" dirty="0"/>
          </a:p>
        </p:txBody>
      </p:sp>
      <p:pic>
        <p:nvPicPr>
          <p:cNvPr id="7" name="Picture 2" descr="SBU"/>
          <p:cNvPicPr>
            <a:picLocks noChangeAspect="1" noChangeArrowheads="1"/>
          </p:cNvPicPr>
          <p:nvPr userDrawn="1"/>
        </p:nvPicPr>
        <p:blipFill>
          <a:blip r:embed="rId2" cstate="print"/>
          <a:srcRect/>
          <a:stretch>
            <a:fillRect/>
          </a:stretch>
        </p:blipFill>
        <p:spPr bwMode="auto">
          <a:xfrm>
            <a:off x="72605" y="6400800"/>
            <a:ext cx="384595" cy="384595"/>
          </a:xfrm>
          <a:prstGeom prst="rect">
            <a:avLst/>
          </a:prstGeom>
          <a:noFill/>
        </p:spPr>
      </p:pic>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r>
              <a:rPr lang="en-US" smtClean="0"/>
              <a:t>Leman Akoglu (SUNY Stony Brook)</a:t>
            </a:r>
            <a:endParaRPr lang="en-US"/>
          </a:p>
        </p:txBody>
      </p:sp>
      <p:sp>
        <p:nvSpPr>
          <p:cNvPr id="5" name="Footer Placeholder 4"/>
          <p:cNvSpPr>
            <a:spLocks noGrp="1"/>
          </p:cNvSpPr>
          <p:nvPr>
            <p:ph type="ftr" sz="quarter" idx="11"/>
          </p:nvPr>
        </p:nvSpPr>
        <p:spPr/>
        <p:txBody>
          <a:bodyPr/>
          <a:lstStyle/>
          <a:p>
            <a:r>
              <a:rPr lang="en-US" smtClean="0"/>
              <a:t>SDM 13 - Connection Pathways for Marked Nodes</a:t>
            </a:r>
            <a:endParaRPr lang="en-US"/>
          </a:p>
        </p:txBody>
      </p:sp>
      <p:sp>
        <p:nvSpPr>
          <p:cNvPr id="6" name="Slide Number Placeholder 5"/>
          <p:cNvSpPr>
            <a:spLocks noGrp="1"/>
          </p:cNvSpPr>
          <p:nvPr>
            <p:ph type="sldNum" sz="quarter" idx="12"/>
          </p:nvPr>
        </p:nvSpPr>
        <p:spPr/>
        <p:txBody>
          <a:bodyPr/>
          <a:lstStyle/>
          <a:p>
            <a:fld id="{F546917D-09DE-4400-A232-27CDA6024951}"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Leman Akoglu (SUNY Stony Brook)</a:t>
            </a:r>
            <a:endParaRPr lang="en-US" dirty="0"/>
          </a:p>
        </p:txBody>
      </p:sp>
      <p:sp>
        <p:nvSpPr>
          <p:cNvPr id="6" name="Footer Placeholder 5"/>
          <p:cNvSpPr>
            <a:spLocks noGrp="1"/>
          </p:cNvSpPr>
          <p:nvPr>
            <p:ph type="ftr" sz="quarter" idx="11"/>
          </p:nvPr>
        </p:nvSpPr>
        <p:spPr/>
        <p:txBody>
          <a:bodyPr/>
          <a:lstStyle/>
          <a:p>
            <a:r>
              <a:rPr lang="en-US" smtClean="0"/>
              <a:t>SDM 13 - Connection Pathways for Marked Nodes</a:t>
            </a:r>
            <a:endParaRPr lang="en-US"/>
          </a:p>
        </p:txBody>
      </p:sp>
      <p:sp>
        <p:nvSpPr>
          <p:cNvPr id="7" name="Slide Number Placeholder 6"/>
          <p:cNvSpPr>
            <a:spLocks noGrp="1"/>
          </p:cNvSpPr>
          <p:nvPr>
            <p:ph type="sldNum" sz="quarter" idx="12"/>
          </p:nvPr>
        </p:nvSpPr>
        <p:spPr/>
        <p:txBody>
          <a:bodyPr/>
          <a:lstStyle/>
          <a:p>
            <a:fld id="{F546917D-09DE-4400-A232-27CDA6024951}"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t>Leman Akoglu (SUNY Stony Brook)</a:t>
            </a:r>
            <a:endParaRPr lang="en-US"/>
          </a:p>
        </p:txBody>
      </p:sp>
      <p:sp>
        <p:nvSpPr>
          <p:cNvPr id="8" name="Footer Placeholder 7"/>
          <p:cNvSpPr>
            <a:spLocks noGrp="1"/>
          </p:cNvSpPr>
          <p:nvPr>
            <p:ph type="ftr" sz="quarter" idx="11"/>
          </p:nvPr>
        </p:nvSpPr>
        <p:spPr/>
        <p:txBody>
          <a:bodyPr/>
          <a:lstStyle/>
          <a:p>
            <a:r>
              <a:rPr lang="en-US" smtClean="0"/>
              <a:t>SDM 13 - Connection Pathways for Marked Nodes</a:t>
            </a:r>
            <a:endParaRPr lang="en-US"/>
          </a:p>
        </p:txBody>
      </p:sp>
      <p:sp>
        <p:nvSpPr>
          <p:cNvPr id="9" name="Slide Number Placeholder 8"/>
          <p:cNvSpPr>
            <a:spLocks noGrp="1"/>
          </p:cNvSpPr>
          <p:nvPr>
            <p:ph type="sldNum" sz="quarter" idx="12"/>
          </p:nvPr>
        </p:nvSpPr>
        <p:spPr/>
        <p:txBody>
          <a:bodyPr/>
          <a:lstStyle/>
          <a:p>
            <a:fld id="{F546917D-09DE-4400-A232-27CDA6024951}"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dirty="0" smtClean="0"/>
              <a:t>Click to edit Master title style</a:t>
            </a:r>
            <a:endParaRPr kumimoji="0" lang="en-US" dirty="0"/>
          </a:p>
        </p:txBody>
      </p:sp>
      <p:sp>
        <p:nvSpPr>
          <p:cNvPr id="3" name="Date Placeholder 2"/>
          <p:cNvSpPr>
            <a:spLocks noGrp="1"/>
          </p:cNvSpPr>
          <p:nvPr>
            <p:ph type="dt" sz="half" idx="10"/>
          </p:nvPr>
        </p:nvSpPr>
        <p:spPr/>
        <p:txBody>
          <a:bodyPr/>
          <a:lstStyle/>
          <a:p>
            <a:r>
              <a:rPr lang="en-US" smtClean="0"/>
              <a:t>Leman Akoglu (SUNY Stony Brook)</a:t>
            </a:r>
            <a:endParaRPr lang="en-US" dirty="0"/>
          </a:p>
        </p:txBody>
      </p:sp>
      <p:sp>
        <p:nvSpPr>
          <p:cNvPr id="4" name="Footer Placeholder 3"/>
          <p:cNvSpPr>
            <a:spLocks noGrp="1"/>
          </p:cNvSpPr>
          <p:nvPr>
            <p:ph type="ftr" sz="quarter" idx="11"/>
          </p:nvPr>
        </p:nvSpPr>
        <p:spPr/>
        <p:txBody>
          <a:bodyPr/>
          <a:lstStyle/>
          <a:p>
            <a:r>
              <a:rPr lang="en-US" smtClean="0"/>
              <a:t>SDM 13 - Connection Pathways for Marked Nodes</a:t>
            </a:r>
            <a:endParaRPr lang="en-US" dirty="0"/>
          </a:p>
        </p:txBody>
      </p:sp>
      <p:sp>
        <p:nvSpPr>
          <p:cNvPr id="5" name="Slide Number Placeholder 4"/>
          <p:cNvSpPr>
            <a:spLocks noGrp="1"/>
          </p:cNvSpPr>
          <p:nvPr>
            <p:ph type="sldNum" sz="quarter" idx="12"/>
          </p:nvPr>
        </p:nvSpPr>
        <p:spPr/>
        <p:txBody>
          <a:bodyPr/>
          <a:lstStyle>
            <a:lvl1pPr>
              <a:defRPr sz="1100">
                <a:latin typeface="Tahoma" pitchFamily="34" charset="0"/>
                <a:ea typeface="Tahoma" pitchFamily="34" charset="0"/>
                <a:cs typeface="Tahoma" pitchFamily="34" charset="0"/>
              </a:defRPr>
            </a:lvl1pPr>
          </a:lstStyle>
          <a:p>
            <a:fld id="{F546917D-09DE-4400-A232-27CDA6024951}" type="slidenum">
              <a:rPr lang="en-US" smtClean="0"/>
              <a:pPr/>
              <a:t>‹#›</a:t>
            </a:fld>
            <a:endParaRPr lang="en-US" dirty="0"/>
          </a:p>
        </p:txBody>
      </p:sp>
      <p:pic>
        <p:nvPicPr>
          <p:cNvPr id="6" name="Picture 2" descr="SBU"/>
          <p:cNvPicPr>
            <a:picLocks noChangeAspect="1" noChangeArrowheads="1"/>
          </p:cNvPicPr>
          <p:nvPr userDrawn="1"/>
        </p:nvPicPr>
        <p:blipFill>
          <a:blip r:embed="rId2" cstate="print"/>
          <a:srcRect/>
          <a:stretch>
            <a:fillRect/>
          </a:stretch>
        </p:blipFill>
        <p:spPr bwMode="auto">
          <a:xfrm>
            <a:off x="72605" y="6400800"/>
            <a:ext cx="384595" cy="384595"/>
          </a:xfrm>
          <a:prstGeom prst="rect">
            <a:avLst/>
          </a:prstGeom>
          <a:noFill/>
        </p:spPr>
      </p:pic>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bwMode="invGray">
          <a:xfrm>
            <a:off x="0" y="762000"/>
            <a:ext cx="9144000" cy="45719"/>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1"/>
            <a:ext cx="9144000" cy="838199"/>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68580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914400"/>
            <a:ext cx="8229600" cy="5486401"/>
          </a:xfrm>
          <a:prstGeom prst="rect">
            <a:avLst/>
          </a:prstGeom>
        </p:spPr>
        <p:txBody>
          <a:bodyPr vert="horz" lIns="54864" tIns="91440" rtlCol="0">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4" name="Date Placeholder 3"/>
          <p:cNvSpPr>
            <a:spLocks noGrp="1"/>
          </p:cNvSpPr>
          <p:nvPr>
            <p:ph type="dt" sz="half" idx="2"/>
          </p:nvPr>
        </p:nvSpPr>
        <p:spPr>
          <a:xfrm>
            <a:off x="457200" y="6476999"/>
            <a:ext cx="2667000" cy="274320"/>
          </a:xfrm>
          <a:prstGeom prst="rect">
            <a:avLst/>
          </a:prstGeom>
        </p:spPr>
        <p:txBody>
          <a:bodyPr vert="horz" lIns="109728" rIns="45720" bIns="0" rtlCol="0" anchor="b"/>
          <a:lstStyle>
            <a:lvl1pPr marL="0" marR="0" indent="0" algn="l" defTabSz="914400" rtl="0" eaLnBrk="1" fontAlgn="auto" latinLnBrk="0" hangingPunct="1">
              <a:lnSpc>
                <a:spcPct val="100000"/>
              </a:lnSpc>
              <a:spcBef>
                <a:spcPts val="0"/>
              </a:spcBef>
              <a:spcAft>
                <a:spcPts val="0"/>
              </a:spcAft>
              <a:buClrTx/>
              <a:buSzTx/>
              <a:buFontTx/>
              <a:buNone/>
              <a:tabLst/>
              <a:defRPr kumimoji="0" sz="1100">
                <a:solidFill>
                  <a:schemeClr val="tx1">
                    <a:tint val="95000"/>
                  </a:schemeClr>
                </a:solidFill>
                <a:latin typeface="Arial" pitchFamily="34" charset="0"/>
                <a:ea typeface="Tahoma" pitchFamily="34" charset="0"/>
                <a:cs typeface="Arial" pitchFamily="34" charset="0"/>
              </a:defRPr>
            </a:lvl1pPr>
            <a:extLst/>
          </a:lstStyle>
          <a:p>
            <a:r>
              <a:rPr lang="en-US" smtClean="0"/>
              <a:t>Leman Akoglu (SUNY Stony Brook)</a:t>
            </a:r>
            <a:endParaRPr lang="en-US" dirty="0" smtClean="0"/>
          </a:p>
        </p:txBody>
      </p:sp>
      <p:sp>
        <p:nvSpPr>
          <p:cNvPr id="5" name="Footer Placeholder 4"/>
          <p:cNvSpPr>
            <a:spLocks noGrp="1"/>
          </p:cNvSpPr>
          <p:nvPr>
            <p:ph type="ftr" sz="quarter" idx="3"/>
          </p:nvPr>
        </p:nvSpPr>
        <p:spPr>
          <a:xfrm>
            <a:off x="3255281" y="6476999"/>
            <a:ext cx="5507719" cy="274320"/>
          </a:xfrm>
          <a:prstGeom prst="rect">
            <a:avLst/>
          </a:prstGeom>
        </p:spPr>
        <p:txBody>
          <a:bodyPr vert="horz" lIns="45720" rIns="45720" bIns="0" rtlCol="0" anchor="b"/>
          <a:lstStyle>
            <a:lvl1pPr algn="l" eaLnBrk="1" latinLnBrk="0" hangingPunct="1">
              <a:defRPr kumimoji="0" sz="1100" b="0">
                <a:solidFill>
                  <a:schemeClr val="tx1">
                    <a:tint val="95000"/>
                  </a:schemeClr>
                </a:solidFill>
                <a:latin typeface="Arial" pitchFamily="34" charset="0"/>
                <a:ea typeface="Tahoma" pitchFamily="34" charset="0"/>
                <a:cs typeface="Arial" pitchFamily="34" charset="0"/>
              </a:defRPr>
            </a:lvl1pPr>
            <a:extLst/>
          </a:lstStyle>
          <a:p>
            <a:r>
              <a:rPr lang="en-US" dirty="0" smtClean="0"/>
              <a:t>SDM 13 - Connection Pathways for Marked Nodes</a:t>
            </a:r>
            <a:endParaRPr lang="en-US"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100" b="0">
                <a:solidFill>
                  <a:schemeClr val="tx1">
                    <a:tint val="95000"/>
                  </a:schemeClr>
                </a:solidFill>
                <a:latin typeface="Arial" pitchFamily="34" charset="0"/>
                <a:ea typeface="Tahoma" pitchFamily="34" charset="0"/>
                <a:cs typeface="Arial" pitchFamily="34" charset="0"/>
              </a:defRPr>
            </a:lvl1pPr>
            <a:extLst/>
          </a:lstStyle>
          <a:p>
            <a:fld id="{F546917D-09DE-4400-A232-27CDA602495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timing>
    <p:tnLst>
      <p:par>
        <p:cTn xmlns:p14="http://schemas.microsoft.com/office/powerpoint/2010/main" id="1" dur="indefinite" restart="never" nodeType="tmRoot"/>
      </p:par>
    </p:tnLst>
  </p:timing>
  <p:hf hdr="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hengji@illinois.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a:xfrm>
            <a:off x="1835151" y="1125538"/>
            <a:ext cx="7489825" cy="2209800"/>
          </a:xfrm>
        </p:spPr>
        <p:txBody>
          <a:bodyPr/>
          <a:lstStyle/>
          <a:p>
            <a:r>
              <a:rPr lang="en-US" altLang="zh-CN" sz="3000" dirty="0" smtClean="0">
                <a:latin typeface="Verdana" pitchFamily="34" charset="0"/>
              </a:rPr>
              <a:t>GRAPH SUMMARIZATION and </a:t>
            </a:r>
            <a:r>
              <a:rPr lang="en-US" altLang="zh-CN" sz="3000" dirty="0" smtClean="0">
                <a:latin typeface="Verdana" pitchFamily="34" charset="0"/>
              </a:rPr>
              <a:t>PATH HYPOTHESIS </a:t>
            </a:r>
            <a:r>
              <a:rPr lang="en-US" altLang="zh-CN" sz="3000" dirty="0" smtClean="0">
                <a:latin typeface="Verdana" pitchFamily="34" charset="0"/>
              </a:rPr>
              <a:t>GENERATION</a:t>
            </a:r>
          </a:p>
        </p:txBody>
      </p:sp>
      <p:sp>
        <p:nvSpPr>
          <p:cNvPr id="3076" name="Rectangle 3"/>
          <p:cNvSpPr>
            <a:spLocks noGrp="1" noChangeArrowheads="1"/>
          </p:cNvSpPr>
          <p:nvPr>
            <p:ph type="subTitle" idx="1"/>
          </p:nvPr>
        </p:nvSpPr>
        <p:spPr>
          <a:xfrm>
            <a:off x="1905000" y="2895600"/>
            <a:ext cx="6110287" cy="1947862"/>
          </a:xfrm>
        </p:spPr>
        <p:txBody>
          <a:bodyPr/>
          <a:lstStyle/>
          <a:p>
            <a:pPr eaLnBrk="1" hangingPunct="1">
              <a:lnSpc>
                <a:spcPct val="80000"/>
              </a:lnSpc>
            </a:pPr>
            <a:r>
              <a:rPr lang="en-US" altLang="zh-CN" sz="2000" dirty="0" err="1" smtClean="0"/>
              <a:t>Heng</a:t>
            </a:r>
            <a:r>
              <a:rPr lang="en-US" altLang="zh-CN" sz="2000" dirty="0" smtClean="0"/>
              <a:t> </a:t>
            </a:r>
            <a:r>
              <a:rPr lang="en-US" altLang="zh-CN" sz="2000" dirty="0" err="1" smtClean="0"/>
              <a:t>Ji</a:t>
            </a:r>
            <a:endParaRPr lang="en-US" altLang="zh-CN" sz="2000" dirty="0" smtClean="0"/>
          </a:p>
          <a:p>
            <a:pPr eaLnBrk="1" hangingPunct="1">
              <a:lnSpc>
                <a:spcPct val="80000"/>
              </a:lnSpc>
            </a:pPr>
            <a:endParaRPr lang="en-US" altLang="zh-CN" sz="1000" dirty="0" smtClean="0"/>
          </a:p>
          <a:p>
            <a:pPr eaLnBrk="1" hangingPunct="1">
              <a:lnSpc>
                <a:spcPct val="80000"/>
              </a:lnSpc>
            </a:pPr>
            <a:r>
              <a:rPr lang="en-US" altLang="zh-CN" sz="1800" dirty="0" smtClean="0">
                <a:hlinkClick r:id="rId2"/>
              </a:rPr>
              <a:t>hengji@illinois.edu</a:t>
            </a:r>
            <a:endParaRPr lang="en-US" altLang="zh-CN" sz="1800" dirty="0" smtClean="0"/>
          </a:p>
          <a:p>
            <a:pPr eaLnBrk="1" hangingPunct="1">
              <a:lnSpc>
                <a:spcPct val="80000"/>
              </a:lnSpc>
            </a:pPr>
            <a:endParaRPr lang="en-US" altLang="zh-CN" sz="1800" dirty="0"/>
          </a:p>
          <a:p>
            <a:pPr eaLnBrk="1" hangingPunct="1">
              <a:lnSpc>
                <a:spcPct val="80000"/>
              </a:lnSpc>
            </a:pPr>
            <a:r>
              <a:rPr lang="en-US" altLang="zh-CN" sz="1800" dirty="0" smtClean="0"/>
              <a:t>Acknowledgement: slides from </a:t>
            </a:r>
            <a:r>
              <a:rPr lang="en-US" altLang="zh-CN" sz="1800" dirty="0" err="1" smtClean="0"/>
              <a:t>Koutra</a:t>
            </a:r>
            <a:r>
              <a:rPr lang="en-US" altLang="zh-CN" sz="1800" dirty="0" smtClean="0"/>
              <a:t> et al. ICDM18 </a:t>
            </a:r>
            <a:r>
              <a:rPr lang="en-US" altLang="zh-CN" sz="1800" dirty="0" smtClean="0"/>
              <a:t>tutorial and </a:t>
            </a:r>
            <a:r>
              <a:rPr lang="en-US" altLang="zh-CN" sz="1800" dirty="0" err="1" smtClean="0"/>
              <a:t>Hanghang</a:t>
            </a:r>
            <a:r>
              <a:rPr lang="en-US" altLang="zh-CN" sz="1800" dirty="0" smtClean="0"/>
              <a:t> Tong</a:t>
            </a:r>
            <a:endParaRPr lang="en-US" altLang="zh-CN" sz="1800" dirty="0" smtClean="0"/>
          </a:p>
        </p:txBody>
      </p:sp>
    </p:spTree>
    <p:extLst>
      <p:ext uri="{BB962C8B-B14F-4D97-AF65-F5344CB8AC3E}">
        <p14:creationId xmlns:p14="http://schemas.microsoft.com/office/powerpoint/2010/main" val="40414078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400" y="0"/>
            <a:ext cx="9076765" cy="6858000"/>
          </a:xfrm>
          <a:prstGeom prst="rect">
            <a:avLst/>
          </a:prstGeom>
        </p:spPr>
      </p:pic>
    </p:spTree>
    <p:extLst>
      <p:ext uri="{BB962C8B-B14F-4D97-AF65-F5344CB8AC3E}">
        <p14:creationId xmlns:p14="http://schemas.microsoft.com/office/powerpoint/2010/main" val="59071951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43124"/>
          </a:xfrm>
          <a:prstGeom prst="rect">
            <a:avLst/>
          </a:prstGeom>
        </p:spPr>
      </p:pic>
    </p:spTree>
    <p:extLst>
      <p:ext uri="{BB962C8B-B14F-4D97-AF65-F5344CB8AC3E}">
        <p14:creationId xmlns:p14="http://schemas.microsoft.com/office/powerpoint/2010/main" val="314488370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
            <a:ext cx="9144000" cy="6765390"/>
          </a:xfrm>
          <a:prstGeom prst="rect">
            <a:avLst/>
          </a:prstGeom>
        </p:spPr>
      </p:pic>
    </p:spTree>
    <p:extLst>
      <p:ext uri="{BB962C8B-B14F-4D97-AF65-F5344CB8AC3E}">
        <p14:creationId xmlns:p14="http://schemas.microsoft.com/office/powerpoint/2010/main" val="49929537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00" y="0"/>
            <a:ext cx="9117724" cy="6858000"/>
          </a:xfrm>
          <a:prstGeom prst="rect">
            <a:avLst/>
          </a:prstGeom>
        </p:spPr>
      </p:pic>
    </p:spTree>
    <p:extLst>
      <p:ext uri="{BB962C8B-B14F-4D97-AF65-F5344CB8AC3E}">
        <p14:creationId xmlns:p14="http://schemas.microsoft.com/office/powerpoint/2010/main" val="336327849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400" y="0"/>
            <a:ext cx="9077158" cy="6858000"/>
          </a:xfrm>
          <a:prstGeom prst="rect">
            <a:avLst/>
          </a:prstGeom>
        </p:spPr>
      </p:pic>
    </p:spTree>
    <p:extLst>
      <p:ext uri="{BB962C8B-B14F-4D97-AF65-F5344CB8AC3E}">
        <p14:creationId xmlns:p14="http://schemas.microsoft.com/office/powerpoint/2010/main" val="300664779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400" y="0"/>
            <a:ext cx="9074997" cy="6858000"/>
          </a:xfrm>
          <a:prstGeom prst="rect">
            <a:avLst/>
          </a:prstGeom>
        </p:spPr>
      </p:pic>
    </p:spTree>
    <p:extLst>
      <p:ext uri="{BB962C8B-B14F-4D97-AF65-F5344CB8AC3E}">
        <p14:creationId xmlns:p14="http://schemas.microsoft.com/office/powerpoint/2010/main" val="223335827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735" y="1752600"/>
            <a:ext cx="775970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0"/>
            <a:ext cx="8229600" cy="682752"/>
          </a:xfrm>
        </p:spPr>
        <p:txBody>
          <a:bodyPr>
            <a:normAutofit fontScale="90000"/>
          </a:bodyPr>
          <a:lstStyle/>
          <a:p>
            <a:r>
              <a:rPr lang="en-US" sz="4400" dirty="0"/>
              <a:t>Mining Connection Pathways for Marked Nodes in Large Graphs</a:t>
            </a:r>
            <a:endParaRPr lang="en-US" dirty="0"/>
          </a:p>
        </p:txBody>
      </p:sp>
      <p:sp>
        <p:nvSpPr>
          <p:cNvPr id="3" name="Content Placeholder 2"/>
          <p:cNvSpPr>
            <a:spLocks noGrp="1"/>
          </p:cNvSpPr>
          <p:nvPr>
            <p:ph idx="1"/>
          </p:nvPr>
        </p:nvSpPr>
        <p:spPr/>
        <p:txBody>
          <a:bodyPr/>
          <a:lstStyle/>
          <a:p>
            <a:r>
              <a:rPr lang="en-US" dirty="0" smtClean="0"/>
              <a:t>What can we say about this “lis</a:t>
            </a:r>
            <a:r>
              <a:rPr lang="en-US" dirty="0"/>
              <a:t>t</a:t>
            </a:r>
            <a:r>
              <a:rPr lang="en-US" dirty="0" smtClean="0"/>
              <a:t>” of authors?</a:t>
            </a:r>
          </a:p>
          <a:p>
            <a:pPr lvl="1">
              <a:spcBef>
                <a:spcPts val="0"/>
              </a:spcBef>
            </a:pPr>
            <a:r>
              <a:rPr lang="en-US" dirty="0" smtClean="0"/>
              <a:t>Use relational information</a:t>
            </a:r>
            <a:endParaRPr lang="en-US" dirty="0"/>
          </a:p>
        </p:txBody>
      </p:sp>
      <p:sp>
        <p:nvSpPr>
          <p:cNvPr id="4" name="Date Placeholder 3"/>
          <p:cNvSpPr>
            <a:spLocks noGrp="1"/>
          </p:cNvSpPr>
          <p:nvPr>
            <p:ph type="dt" sz="half" idx="10"/>
          </p:nvPr>
        </p:nvSpPr>
        <p:spPr/>
        <p:txBody>
          <a:bodyPr/>
          <a:lstStyle/>
          <a:p>
            <a:r>
              <a:rPr lang="en-US" smtClean="0"/>
              <a:t>Leman Akoglu (SUNY Stony Brook)</a:t>
            </a:r>
            <a:endParaRPr lang="en-US" dirty="0"/>
          </a:p>
        </p:txBody>
      </p:sp>
      <p:sp>
        <p:nvSpPr>
          <p:cNvPr id="5" name="Footer Placeholder 4"/>
          <p:cNvSpPr>
            <a:spLocks noGrp="1"/>
          </p:cNvSpPr>
          <p:nvPr>
            <p:ph type="ftr" sz="quarter" idx="11"/>
          </p:nvPr>
        </p:nvSpPr>
        <p:spPr/>
        <p:txBody>
          <a:bodyPr/>
          <a:lstStyle/>
          <a:p>
            <a:r>
              <a:rPr lang="en-US" smtClean="0"/>
              <a:t>SDM 13 - Connection Pathways for Marked Nodes</a:t>
            </a:r>
            <a:endParaRPr lang="en-US" dirty="0"/>
          </a:p>
        </p:txBody>
      </p:sp>
      <p:sp>
        <p:nvSpPr>
          <p:cNvPr id="6" name="Slide Number Placeholder 5"/>
          <p:cNvSpPr>
            <a:spLocks noGrp="1"/>
          </p:cNvSpPr>
          <p:nvPr>
            <p:ph type="sldNum" sz="quarter" idx="12"/>
          </p:nvPr>
        </p:nvSpPr>
        <p:spPr/>
        <p:txBody>
          <a:bodyPr/>
          <a:lstStyle/>
          <a:p>
            <a:fld id="{F546917D-09DE-4400-A232-27CDA6024951}" type="slidenum">
              <a:rPr lang="en-US" smtClean="0"/>
              <a:pPr/>
              <a:t>16</a:t>
            </a:fld>
            <a:endParaRPr lang="en-US" dirty="0"/>
          </a:p>
        </p:txBody>
      </p:sp>
    </p:spTree>
    <p:extLst>
      <p:ext uri="{BB962C8B-B14F-4D97-AF65-F5344CB8AC3E}">
        <p14:creationId xmlns:p14="http://schemas.microsoft.com/office/powerpoint/2010/main" val="25656588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7810500"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smtClean="0"/>
              <a:t>Example</a:t>
            </a:r>
            <a:endParaRPr lang="en-US" dirty="0"/>
          </a:p>
        </p:txBody>
      </p:sp>
      <p:sp>
        <p:nvSpPr>
          <p:cNvPr id="3" name="Content Placeholder 2"/>
          <p:cNvSpPr>
            <a:spLocks noGrp="1"/>
          </p:cNvSpPr>
          <p:nvPr>
            <p:ph idx="1"/>
          </p:nvPr>
        </p:nvSpPr>
        <p:spPr/>
        <p:txBody>
          <a:bodyPr/>
          <a:lstStyle/>
          <a:p>
            <a:r>
              <a:rPr lang="en-US" dirty="0" smtClean="0"/>
              <a:t>Any patterns in the co-authorship graph?</a:t>
            </a:r>
          </a:p>
          <a:p>
            <a:pPr lvl="1"/>
            <a:r>
              <a:rPr lang="en-US" dirty="0" smtClean="0"/>
              <a:t>Too cluttered</a:t>
            </a:r>
            <a:endParaRPr lang="en-US" dirty="0"/>
          </a:p>
        </p:txBody>
      </p:sp>
      <p:sp>
        <p:nvSpPr>
          <p:cNvPr id="4" name="Date Placeholder 3"/>
          <p:cNvSpPr>
            <a:spLocks noGrp="1"/>
          </p:cNvSpPr>
          <p:nvPr>
            <p:ph type="dt" sz="half" idx="10"/>
          </p:nvPr>
        </p:nvSpPr>
        <p:spPr/>
        <p:txBody>
          <a:bodyPr/>
          <a:lstStyle/>
          <a:p>
            <a:r>
              <a:rPr lang="en-US" smtClean="0"/>
              <a:t>Leman Akoglu (SUNY Stony Brook)</a:t>
            </a:r>
            <a:endParaRPr lang="en-US" dirty="0"/>
          </a:p>
        </p:txBody>
      </p:sp>
      <p:sp>
        <p:nvSpPr>
          <p:cNvPr id="5" name="Footer Placeholder 4"/>
          <p:cNvSpPr>
            <a:spLocks noGrp="1"/>
          </p:cNvSpPr>
          <p:nvPr>
            <p:ph type="ftr" sz="quarter" idx="11"/>
          </p:nvPr>
        </p:nvSpPr>
        <p:spPr/>
        <p:txBody>
          <a:bodyPr/>
          <a:lstStyle/>
          <a:p>
            <a:r>
              <a:rPr lang="en-US" smtClean="0"/>
              <a:t>SDM 13 - Connection Pathways for Marked Nodes</a:t>
            </a:r>
            <a:endParaRPr lang="en-US" dirty="0"/>
          </a:p>
        </p:txBody>
      </p:sp>
      <p:sp>
        <p:nvSpPr>
          <p:cNvPr id="6" name="Slide Number Placeholder 5"/>
          <p:cNvSpPr>
            <a:spLocks noGrp="1"/>
          </p:cNvSpPr>
          <p:nvPr>
            <p:ph type="sldNum" sz="quarter" idx="12"/>
          </p:nvPr>
        </p:nvSpPr>
        <p:spPr/>
        <p:txBody>
          <a:bodyPr/>
          <a:lstStyle/>
          <a:p>
            <a:fld id="{F546917D-09DE-4400-A232-27CDA6024951}" type="slidenum">
              <a:rPr lang="en-US" smtClean="0"/>
              <a:pPr/>
              <a:t>17</a:t>
            </a:fld>
            <a:endParaRPr lang="en-US" dirty="0"/>
          </a:p>
        </p:txBody>
      </p:sp>
    </p:spTree>
    <p:extLst>
      <p:ext uri="{BB962C8B-B14F-4D97-AF65-F5344CB8AC3E}">
        <p14:creationId xmlns:p14="http://schemas.microsoft.com/office/powerpoint/2010/main" val="23045496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5"/>
          <p:cNvPicPr>
            <a:picLocks noChangeAspect="1" noChangeArrowheads="1"/>
          </p:cNvPicPr>
          <p:nvPr/>
        </p:nvPicPr>
        <p:blipFill>
          <a:blip r:embed="rId2" cstate="print"/>
          <a:srcRect/>
          <a:stretch>
            <a:fillRect/>
          </a:stretch>
        </p:blipFill>
        <p:spPr bwMode="auto">
          <a:xfrm>
            <a:off x="4639306" y="1066800"/>
            <a:ext cx="4195744" cy="4038600"/>
          </a:xfrm>
          <a:prstGeom prst="rect">
            <a:avLst/>
          </a:prstGeom>
          <a:noFill/>
          <a:ln w="9525" algn="ctr">
            <a:noFill/>
            <a:miter lim="800000"/>
            <a:headEnd/>
            <a:tailEnd/>
          </a:ln>
        </p:spPr>
      </p:pic>
      <p:sp>
        <p:nvSpPr>
          <p:cNvPr id="2" name="Title 1"/>
          <p:cNvSpPr>
            <a:spLocks noGrp="1"/>
          </p:cNvSpPr>
          <p:nvPr>
            <p:ph type="title"/>
          </p:nvPr>
        </p:nvSpPr>
        <p:spPr/>
        <p:txBody>
          <a:bodyPr>
            <a:normAutofit fontScale="90000"/>
          </a:bodyPr>
          <a:lstStyle/>
          <a:p>
            <a:r>
              <a:rPr lang="en-US" dirty="0" smtClean="0"/>
              <a:t>Problem</a:t>
            </a:r>
            <a:endParaRPr lang="en-US" dirty="0"/>
          </a:p>
        </p:txBody>
      </p:sp>
      <p:sp>
        <p:nvSpPr>
          <p:cNvPr id="3" name="Content Placeholder 2"/>
          <p:cNvSpPr>
            <a:spLocks noGrp="1"/>
          </p:cNvSpPr>
          <p:nvPr>
            <p:ph idx="1"/>
          </p:nvPr>
        </p:nvSpPr>
        <p:spPr>
          <a:xfrm>
            <a:off x="457200" y="914400"/>
            <a:ext cx="5486400" cy="5486401"/>
          </a:xfrm>
        </p:spPr>
        <p:txBody>
          <a:bodyPr>
            <a:normAutofit lnSpcReduction="10000"/>
          </a:bodyPr>
          <a:lstStyle/>
          <a:p>
            <a:r>
              <a:rPr lang="en-US" dirty="0" smtClean="0"/>
              <a:t>Given</a:t>
            </a:r>
          </a:p>
          <a:p>
            <a:pPr lvl="1">
              <a:spcBef>
                <a:spcPts val="0"/>
              </a:spcBef>
            </a:pPr>
            <a:r>
              <a:rPr lang="en-US" dirty="0"/>
              <a:t>a</a:t>
            </a:r>
            <a:r>
              <a:rPr lang="en-US" dirty="0" smtClean="0"/>
              <a:t> </a:t>
            </a:r>
            <a:r>
              <a:rPr lang="en-US" b="1" dirty="0" smtClean="0"/>
              <a:t>large graph G</a:t>
            </a:r>
          </a:p>
          <a:p>
            <a:pPr lvl="1">
              <a:spcBef>
                <a:spcPts val="0"/>
              </a:spcBef>
            </a:pPr>
            <a:r>
              <a:rPr lang="en-US" dirty="0"/>
              <a:t>a</a:t>
            </a:r>
            <a:r>
              <a:rPr lang="en-US" dirty="0" smtClean="0"/>
              <a:t> </a:t>
            </a:r>
            <a:r>
              <a:rPr lang="en-US" b="1" dirty="0" smtClean="0">
                <a:solidFill>
                  <a:srgbClr val="C00000"/>
                </a:solidFill>
              </a:rPr>
              <a:t>handful of nodes S</a:t>
            </a:r>
            <a:r>
              <a:rPr lang="en-US" dirty="0" smtClean="0"/>
              <a:t>                 marked by an external            process </a:t>
            </a:r>
          </a:p>
          <a:p>
            <a:pPr>
              <a:spcBef>
                <a:spcPts val="600"/>
              </a:spcBef>
            </a:pPr>
            <a:r>
              <a:rPr lang="en-US" dirty="0" smtClean="0"/>
              <a:t>What can we say?</a:t>
            </a:r>
          </a:p>
          <a:p>
            <a:pPr lvl="1">
              <a:spcBef>
                <a:spcPts val="0"/>
              </a:spcBef>
            </a:pPr>
            <a:r>
              <a:rPr lang="en-US" dirty="0" smtClean="0"/>
              <a:t>are </a:t>
            </a:r>
            <a:r>
              <a:rPr lang="en-US" b="1" dirty="0" smtClean="0">
                <a:solidFill>
                  <a:srgbClr val="C00000"/>
                </a:solidFill>
              </a:rPr>
              <a:t>S</a:t>
            </a:r>
            <a:r>
              <a:rPr lang="en-US" dirty="0" smtClean="0"/>
              <a:t> </a:t>
            </a:r>
            <a:r>
              <a:rPr lang="en-US" dirty="0" smtClean="0">
                <a:solidFill>
                  <a:srgbClr val="0070C0"/>
                </a:solidFill>
              </a:rPr>
              <a:t>close by</a:t>
            </a:r>
            <a:r>
              <a:rPr lang="en-US" dirty="0" smtClean="0"/>
              <a:t>?</a:t>
            </a:r>
          </a:p>
          <a:p>
            <a:pPr lvl="1">
              <a:spcBef>
                <a:spcPts val="0"/>
              </a:spcBef>
            </a:pPr>
            <a:r>
              <a:rPr lang="en-US" dirty="0" smtClean="0"/>
              <a:t>are </a:t>
            </a:r>
            <a:r>
              <a:rPr lang="en-US" b="1" dirty="0" smtClean="0">
                <a:solidFill>
                  <a:srgbClr val="C00000"/>
                </a:solidFill>
              </a:rPr>
              <a:t>S</a:t>
            </a:r>
            <a:r>
              <a:rPr lang="en-US" dirty="0" smtClean="0"/>
              <a:t> </a:t>
            </a:r>
            <a:r>
              <a:rPr lang="en-US" dirty="0" smtClean="0">
                <a:solidFill>
                  <a:srgbClr val="0070C0"/>
                </a:solidFill>
              </a:rPr>
              <a:t>segregated</a:t>
            </a:r>
            <a:r>
              <a:rPr lang="en-US" dirty="0" smtClean="0"/>
              <a:t>?</a:t>
            </a:r>
          </a:p>
          <a:p>
            <a:pPr lvl="1">
              <a:spcBef>
                <a:spcPts val="0"/>
              </a:spcBef>
            </a:pPr>
            <a:r>
              <a:rPr lang="en-US" dirty="0">
                <a:solidFill>
                  <a:srgbClr val="0070C0"/>
                </a:solidFill>
              </a:rPr>
              <a:t>h</a:t>
            </a:r>
            <a:r>
              <a:rPr lang="en-US" dirty="0" smtClean="0">
                <a:solidFill>
                  <a:srgbClr val="0070C0"/>
                </a:solidFill>
              </a:rPr>
              <a:t>ow many groups </a:t>
            </a:r>
            <a:r>
              <a:rPr lang="en-US" dirty="0" smtClean="0"/>
              <a:t>do                     they form? </a:t>
            </a:r>
          </a:p>
          <a:p>
            <a:pPr>
              <a:spcBef>
                <a:spcPts val="600"/>
              </a:spcBef>
            </a:pPr>
            <a:r>
              <a:rPr lang="en-US" dirty="0" smtClean="0"/>
              <a:t>How can we connect them?</a:t>
            </a:r>
          </a:p>
          <a:p>
            <a:pPr lvl="1">
              <a:spcBef>
                <a:spcPts val="0"/>
              </a:spcBef>
            </a:pPr>
            <a:r>
              <a:rPr lang="en-US" dirty="0" smtClean="0"/>
              <a:t>with </a:t>
            </a:r>
            <a:r>
              <a:rPr lang="en-US" dirty="0" smtClean="0">
                <a:solidFill>
                  <a:srgbClr val="0070C0"/>
                </a:solidFill>
              </a:rPr>
              <a:t>“simple”</a:t>
            </a:r>
            <a:r>
              <a:rPr lang="en-US" dirty="0" smtClean="0"/>
              <a:t> paths  </a:t>
            </a:r>
          </a:p>
          <a:p>
            <a:pPr lvl="1">
              <a:spcBef>
                <a:spcPts val="0"/>
              </a:spcBef>
            </a:pPr>
            <a:r>
              <a:rPr lang="en-US" dirty="0" smtClean="0"/>
              <a:t>who are </a:t>
            </a:r>
            <a:r>
              <a:rPr lang="en-US" dirty="0" smtClean="0">
                <a:solidFill>
                  <a:srgbClr val="0070C0"/>
                </a:solidFill>
              </a:rPr>
              <a:t>“good”</a:t>
            </a:r>
            <a:r>
              <a:rPr lang="en-US" dirty="0" smtClean="0"/>
              <a:t> </a:t>
            </a:r>
            <a:r>
              <a:rPr lang="en-US" dirty="0" smtClean="0">
                <a:solidFill>
                  <a:srgbClr val="0070C0"/>
                </a:solidFill>
              </a:rPr>
              <a:t>connectors</a:t>
            </a:r>
            <a:r>
              <a:rPr lang="en-US" dirty="0" smtClean="0"/>
              <a:t>?</a:t>
            </a:r>
            <a:endParaRPr lang="en-US" dirty="0"/>
          </a:p>
        </p:txBody>
      </p:sp>
      <p:sp>
        <p:nvSpPr>
          <p:cNvPr id="4" name="Date Placeholder 3"/>
          <p:cNvSpPr>
            <a:spLocks noGrp="1"/>
          </p:cNvSpPr>
          <p:nvPr>
            <p:ph type="dt" sz="half" idx="10"/>
          </p:nvPr>
        </p:nvSpPr>
        <p:spPr/>
        <p:txBody>
          <a:bodyPr/>
          <a:lstStyle/>
          <a:p>
            <a:r>
              <a:rPr lang="en-US" dirty="0" smtClean="0"/>
              <a:t>Leman </a:t>
            </a:r>
            <a:r>
              <a:rPr lang="en-US" dirty="0" err="1" smtClean="0"/>
              <a:t>Akoglu</a:t>
            </a:r>
            <a:r>
              <a:rPr lang="en-US" dirty="0" smtClean="0"/>
              <a:t> (SUNY Stony Brook)</a:t>
            </a:r>
            <a:endParaRPr lang="en-US" dirty="0"/>
          </a:p>
        </p:txBody>
      </p:sp>
      <p:sp>
        <p:nvSpPr>
          <p:cNvPr id="5" name="Footer Placeholder 4"/>
          <p:cNvSpPr>
            <a:spLocks noGrp="1"/>
          </p:cNvSpPr>
          <p:nvPr>
            <p:ph type="ftr" sz="quarter" idx="11"/>
          </p:nvPr>
        </p:nvSpPr>
        <p:spPr/>
        <p:txBody>
          <a:bodyPr/>
          <a:lstStyle/>
          <a:p>
            <a:r>
              <a:rPr lang="en-US" smtClean="0"/>
              <a:t>SDM 13 - Connection Pathways for Marked Nodes</a:t>
            </a:r>
            <a:endParaRPr lang="en-US" dirty="0"/>
          </a:p>
        </p:txBody>
      </p:sp>
      <p:sp>
        <p:nvSpPr>
          <p:cNvPr id="6" name="Slide Number Placeholder 5"/>
          <p:cNvSpPr>
            <a:spLocks noGrp="1"/>
          </p:cNvSpPr>
          <p:nvPr>
            <p:ph type="sldNum" sz="quarter" idx="12"/>
          </p:nvPr>
        </p:nvSpPr>
        <p:spPr/>
        <p:txBody>
          <a:bodyPr/>
          <a:lstStyle/>
          <a:p>
            <a:fld id="{F546917D-09DE-4400-A232-27CDA6024951}" type="slidenum">
              <a:rPr lang="en-US" smtClean="0"/>
              <a:pPr/>
              <a:t>18</a:t>
            </a:fld>
            <a:endParaRPr lang="en-US" dirty="0"/>
          </a:p>
        </p:txBody>
      </p:sp>
      <p:sp>
        <p:nvSpPr>
          <p:cNvPr id="8" name="Oval 17"/>
          <p:cNvSpPr>
            <a:spLocks noChangeArrowheads="1"/>
          </p:cNvSpPr>
          <p:nvPr/>
        </p:nvSpPr>
        <p:spPr bwMode="auto">
          <a:xfrm rot="21338512">
            <a:off x="7961438" y="2799542"/>
            <a:ext cx="111434" cy="118133"/>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9" name="Oval 17"/>
          <p:cNvSpPr>
            <a:spLocks noChangeArrowheads="1"/>
          </p:cNvSpPr>
          <p:nvPr/>
        </p:nvSpPr>
        <p:spPr bwMode="auto">
          <a:xfrm rot="21338512">
            <a:off x="6462745" y="2316203"/>
            <a:ext cx="111434" cy="118133"/>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0" name="Oval 17"/>
          <p:cNvSpPr>
            <a:spLocks noChangeArrowheads="1"/>
          </p:cNvSpPr>
          <p:nvPr/>
        </p:nvSpPr>
        <p:spPr bwMode="auto">
          <a:xfrm rot="21338512">
            <a:off x="6401785" y="2494742"/>
            <a:ext cx="111434" cy="118133"/>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1" name="Oval 17"/>
          <p:cNvSpPr>
            <a:spLocks noChangeArrowheads="1"/>
          </p:cNvSpPr>
          <p:nvPr/>
        </p:nvSpPr>
        <p:spPr bwMode="auto">
          <a:xfrm rot="21338512">
            <a:off x="7656638" y="2621003"/>
            <a:ext cx="111434" cy="118133"/>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2" name="Oval 17"/>
          <p:cNvSpPr>
            <a:spLocks noChangeArrowheads="1"/>
          </p:cNvSpPr>
          <p:nvPr/>
        </p:nvSpPr>
        <p:spPr bwMode="auto">
          <a:xfrm>
            <a:off x="7747093" y="2800340"/>
            <a:ext cx="111434" cy="118133"/>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3" name="Oval 17"/>
          <p:cNvSpPr>
            <a:spLocks noChangeArrowheads="1"/>
          </p:cNvSpPr>
          <p:nvPr/>
        </p:nvSpPr>
        <p:spPr bwMode="auto">
          <a:xfrm>
            <a:off x="6248400" y="2312139"/>
            <a:ext cx="111434" cy="118133"/>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4" name="Oval 17"/>
          <p:cNvSpPr>
            <a:spLocks noChangeArrowheads="1"/>
          </p:cNvSpPr>
          <p:nvPr/>
        </p:nvSpPr>
        <p:spPr bwMode="auto">
          <a:xfrm rot="21338512">
            <a:off x="7351838" y="1859003"/>
            <a:ext cx="111434" cy="118133"/>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5" name="Oval 17"/>
          <p:cNvSpPr>
            <a:spLocks noChangeArrowheads="1"/>
          </p:cNvSpPr>
          <p:nvPr/>
        </p:nvSpPr>
        <p:spPr bwMode="auto">
          <a:xfrm rot="21338512">
            <a:off x="7809038" y="3002003"/>
            <a:ext cx="111434" cy="118133"/>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Tree>
    <p:extLst>
      <p:ext uri="{BB962C8B-B14F-4D97-AF65-F5344CB8AC3E}">
        <p14:creationId xmlns:p14="http://schemas.microsoft.com/office/powerpoint/2010/main" val="32306304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500"/>
                                        <p:tgtEl>
                                          <p:spTgt spid="3">
                                            <p:txEl>
                                              <p:pRg st="8" end="8"/>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fade">
                                      <p:cBhvr>
                                        <p:cTn id="5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5"/>
          <p:cNvPicPr>
            <a:picLocks noChangeAspect="1" noChangeArrowheads="1"/>
          </p:cNvPicPr>
          <p:nvPr/>
        </p:nvPicPr>
        <p:blipFill>
          <a:blip r:embed="rId2" cstate="print"/>
          <a:srcRect/>
          <a:stretch>
            <a:fillRect/>
          </a:stretch>
        </p:blipFill>
        <p:spPr bwMode="auto">
          <a:xfrm>
            <a:off x="882930" y="2743200"/>
            <a:ext cx="3063854" cy="2949103"/>
          </a:xfrm>
          <a:prstGeom prst="rect">
            <a:avLst/>
          </a:prstGeom>
          <a:noFill/>
          <a:ln w="9525" algn="ctr">
            <a:noFill/>
            <a:miter lim="800000"/>
            <a:headEnd/>
            <a:tailEnd/>
          </a:ln>
        </p:spPr>
      </p:pic>
      <p:sp>
        <p:nvSpPr>
          <p:cNvPr id="2" name="Title 1"/>
          <p:cNvSpPr>
            <a:spLocks noGrp="1"/>
          </p:cNvSpPr>
          <p:nvPr>
            <p:ph type="title"/>
          </p:nvPr>
        </p:nvSpPr>
        <p:spPr/>
        <p:txBody>
          <a:bodyPr>
            <a:normAutofit fontScale="90000"/>
          </a:bodyPr>
          <a:lstStyle/>
          <a:p>
            <a:r>
              <a:rPr lang="en-US" dirty="0" smtClean="0"/>
              <a:t>Our approach</a:t>
            </a:r>
            <a:endParaRPr lang="en-US" dirty="0"/>
          </a:p>
        </p:txBody>
      </p:sp>
      <p:sp>
        <p:nvSpPr>
          <p:cNvPr id="3" name="Content Placeholder 2"/>
          <p:cNvSpPr>
            <a:spLocks noGrp="1"/>
          </p:cNvSpPr>
          <p:nvPr>
            <p:ph idx="1"/>
          </p:nvPr>
        </p:nvSpPr>
        <p:spPr>
          <a:xfrm>
            <a:off x="457200" y="914400"/>
            <a:ext cx="8229600" cy="5715000"/>
          </a:xfrm>
        </p:spPr>
        <p:txBody>
          <a:bodyPr>
            <a:normAutofit/>
          </a:bodyPr>
          <a:lstStyle/>
          <a:p>
            <a:r>
              <a:rPr lang="en-US" sz="2800" dirty="0"/>
              <a:t>U</a:t>
            </a:r>
            <a:r>
              <a:rPr lang="en-US" sz="2800" dirty="0" smtClean="0"/>
              <a:t>se </a:t>
            </a:r>
            <a:r>
              <a:rPr lang="en-US" sz="2800" dirty="0"/>
              <a:t>the network structure to explain </a:t>
            </a:r>
            <a:r>
              <a:rPr lang="en-US" sz="2800" b="1" dirty="0" smtClean="0">
                <a:solidFill>
                  <a:srgbClr val="C00000"/>
                </a:solidFill>
              </a:rPr>
              <a:t>S</a:t>
            </a:r>
            <a:r>
              <a:rPr lang="en-US" sz="2800" dirty="0" smtClean="0"/>
              <a:t> </a:t>
            </a:r>
          </a:p>
          <a:p>
            <a:r>
              <a:rPr lang="en-US" sz="2800" dirty="0" smtClean="0"/>
              <a:t>Partition </a:t>
            </a:r>
            <a:r>
              <a:rPr lang="en-US" sz="2800" b="1" dirty="0" smtClean="0">
                <a:solidFill>
                  <a:srgbClr val="C00000"/>
                </a:solidFill>
              </a:rPr>
              <a:t>S</a:t>
            </a:r>
            <a:r>
              <a:rPr lang="en-US" sz="2800" dirty="0" smtClean="0"/>
              <a:t> into </a:t>
            </a:r>
            <a:r>
              <a:rPr lang="en-US" sz="2800" b="1" dirty="0" smtClean="0">
                <a:solidFill>
                  <a:schemeClr val="accent1"/>
                </a:solidFill>
              </a:rPr>
              <a:t>groups</a:t>
            </a:r>
            <a:r>
              <a:rPr lang="en-US" sz="2800" dirty="0" smtClean="0"/>
              <a:t> of nodes, such that:</a:t>
            </a:r>
          </a:p>
          <a:p>
            <a:pPr lvl="1">
              <a:spcBef>
                <a:spcPts val="0"/>
              </a:spcBef>
            </a:pPr>
            <a:r>
              <a:rPr lang="en-US" sz="2600" dirty="0" smtClean="0"/>
              <a:t>“simple” </a:t>
            </a:r>
            <a:r>
              <a:rPr lang="en-US" sz="2600" b="1" dirty="0"/>
              <a:t>paths</a:t>
            </a:r>
            <a:r>
              <a:rPr lang="en-US" sz="2600" dirty="0"/>
              <a:t> </a:t>
            </a:r>
            <a:r>
              <a:rPr lang="en-US" sz="2600" dirty="0" smtClean="0"/>
              <a:t>connect </a:t>
            </a:r>
            <a:r>
              <a:rPr lang="en-US" sz="2600" dirty="0"/>
              <a:t>the nodes in each </a:t>
            </a:r>
            <a:r>
              <a:rPr lang="en-US" sz="2600" b="1" dirty="0">
                <a:solidFill>
                  <a:schemeClr val="accent1"/>
                </a:solidFill>
              </a:rPr>
              <a:t>group</a:t>
            </a:r>
            <a:r>
              <a:rPr lang="en-US" sz="2600" dirty="0"/>
              <a:t>, </a:t>
            </a:r>
            <a:endParaRPr lang="en-US" sz="2600" dirty="0" smtClean="0"/>
          </a:p>
          <a:p>
            <a:pPr lvl="1">
              <a:spcBef>
                <a:spcPts val="0"/>
              </a:spcBef>
            </a:pPr>
            <a:r>
              <a:rPr lang="en-US" sz="2600" dirty="0" smtClean="0"/>
              <a:t>nodes in different groups are “not easily reachable”</a:t>
            </a:r>
          </a:p>
          <a:p>
            <a:pPr lvl="1"/>
            <a:endParaRPr lang="en-US" sz="2600" dirty="0"/>
          </a:p>
          <a:p>
            <a:pPr lvl="1"/>
            <a:endParaRPr lang="en-US" sz="2600" dirty="0" smtClean="0"/>
          </a:p>
          <a:p>
            <a:pPr lvl="1"/>
            <a:endParaRPr lang="en-US" sz="2600" dirty="0"/>
          </a:p>
          <a:p>
            <a:pPr lvl="1"/>
            <a:endParaRPr lang="en-US" sz="2600" dirty="0" smtClean="0"/>
          </a:p>
          <a:p>
            <a:pPr lvl="1"/>
            <a:endParaRPr lang="en-US" sz="2600" dirty="0"/>
          </a:p>
          <a:p>
            <a:pPr lvl="1"/>
            <a:endParaRPr lang="en-US" sz="2600" dirty="0" smtClean="0"/>
          </a:p>
          <a:p>
            <a:pPr>
              <a:spcBef>
                <a:spcPts val="600"/>
              </a:spcBef>
            </a:pPr>
            <a:r>
              <a:rPr lang="en-US" sz="2800" dirty="0" smtClean="0"/>
              <a:t>Use the Minimum Description Length principle  </a:t>
            </a:r>
          </a:p>
          <a:p>
            <a:pPr lvl="1">
              <a:spcBef>
                <a:spcPts val="0"/>
              </a:spcBef>
            </a:pPr>
            <a:r>
              <a:rPr lang="en-US" sz="2400" dirty="0" smtClean="0"/>
              <a:t>Best partitioning requires the “least number of bits”</a:t>
            </a:r>
            <a:endParaRPr lang="en-US" sz="2400" dirty="0"/>
          </a:p>
        </p:txBody>
      </p:sp>
      <p:sp>
        <p:nvSpPr>
          <p:cNvPr id="4" name="Date Placeholder 3"/>
          <p:cNvSpPr>
            <a:spLocks noGrp="1"/>
          </p:cNvSpPr>
          <p:nvPr>
            <p:ph type="dt" sz="half" idx="10"/>
          </p:nvPr>
        </p:nvSpPr>
        <p:spPr/>
        <p:txBody>
          <a:bodyPr/>
          <a:lstStyle/>
          <a:p>
            <a:r>
              <a:rPr lang="en-US" smtClean="0"/>
              <a:t>Leman Akoglu (SUNY Stony Brook)</a:t>
            </a:r>
            <a:endParaRPr lang="en-US" dirty="0"/>
          </a:p>
        </p:txBody>
      </p:sp>
      <p:sp>
        <p:nvSpPr>
          <p:cNvPr id="5" name="Footer Placeholder 4"/>
          <p:cNvSpPr>
            <a:spLocks noGrp="1"/>
          </p:cNvSpPr>
          <p:nvPr>
            <p:ph type="ftr" sz="quarter" idx="11"/>
          </p:nvPr>
        </p:nvSpPr>
        <p:spPr/>
        <p:txBody>
          <a:bodyPr/>
          <a:lstStyle/>
          <a:p>
            <a:r>
              <a:rPr lang="en-US" smtClean="0"/>
              <a:t>SDM 13 - Connection Pathways for Marked Nodes</a:t>
            </a:r>
            <a:endParaRPr lang="en-US" dirty="0"/>
          </a:p>
        </p:txBody>
      </p:sp>
      <p:sp>
        <p:nvSpPr>
          <p:cNvPr id="6" name="Slide Number Placeholder 5"/>
          <p:cNvSpPr>
            <a:spLocks noGrp="1"/>
          </p:cNvSpPr>
          <p:nvPr>
            <p:ph type="sldNum" sz="quarter" idx="12"/>
          </p:nvPr>
        </p:nvSpPr>
        <p:spPr/>
        <p:txBody>
          <a:bodyPr/>
          <a:lstStyle/>
          <a:p>
            <a:fld id="{F546917D-09DE-4400-A232-27CDA6024951}" type="slidenum">
              <a:rPr lang="en-US" smtClean="0"/>
              <a:pPr/>
              <a:t>19</a:t>
            </a:fld>
            <a:endParaRPr lang="en-US" dirty="0"/>
          </a:p>
        </p:txBody>
      </p:sp>
      <p:sp>
        <p:nvSpPr>
          <p:cNvPr id="9" name="Oval 17"/>
          <p:cNvSpPr>
            <a:spLocks noChangeArrowheads="1"/>
          </p:cNvSpPr>
          <p:nvPr/>
        </p:nvSpPr>
        <p:spPr bwMode="auto">
          <a:xfrm rot="21338512">
            <a:off x="3226547" y="4041943"/>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0" name="Oval 17"/>
          <p:cNvSpPr>
            <a:spLocks noChangeArrowheads="1"/>
          </p:cNvSpPr>
          <p:nvPr/>
        </p:nvSpPr>
        <p:spPr bwMode="auto">
          <a:xfrm rot="21338512">
            <a:off x="2467890" y="3867617"/>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1" name="Oval 17"/>
          <p:cNvSpPr>
            <a:spLocks noChangeArrowheads="1"/>
          </p:cNvSpPr>
          <p:nvPr/>
        </p:nvSpPr>
        <p:spPr bwMode="auto">
          <a:xfrm rot="21338512">
            <a:off x="2406930" y="4020017"/>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2" name="Oval 17"/>
          <p:cNvSpPr>
            <a:spLocks noChangeArrowheads="1"/>
          </p:cNvSpPr>
          <p:nvPr/>
        </p:nvSpPr>
        <p:spPr bwMode="auto">
          <a:xfrm rot="21338512">
            <a:off x="2997947" y="3965743"/>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3" name="Oval 17"/>
          <p:cNvSpPr>
            <a:spLocks noChangeArrowheads="1"/>
          </p:cNvSpPr>
          <p:nvPr/>
        </p:nvSpPr>
        <p:spPr bwMode="auto">
          <a:xfrm>
            <a:off x="3089387" y="4041943"/>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4" name="Oval 17"/>
          <p:cNvSpPr>
            <a:spLocks noChangeArrowheads="1"/>
          </p:cNvSpPr>
          <p:nvPr/>
        </p:nvSpPr>
        <p:spPr bwMode="auto">
          <a:xfrm>
            <a:off x="2330730" y="3882857"/>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5" name="Oval 17"/>
          <p:cNvSpPr>
            <a:spLocks noChangeArrowheads="1"/>
          </p:cNvSpPr>
          <p:nvPr/>
        </p:nvSpPr>
        <p:spPr bwMode="auto">
          <a:xfrm rot="21338512">
            <a:off x="2791273" y="3660943"/>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6" name="Oval 17"/>
          <p:cNvSpPr>
            <a:spLocks noChangeArrowheads="1"/>
          </p:cNvSpPr>
          <p:nvPr/>
        </p:nvSpPr>
        <p:spPr bwMode="auto">
          <a:xfrm rot="21338512">
            <a:off x="3089387" y="4194343"/>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pic>
        <p:nvPicPr>
          <p:cNvPr id="17" name="Picture 3" descr="C:\Users\lakoglu\Dropbox\forKDD12\12-kdd-toursum\FIG\toy.png"/>
          <p:cNvPicPr>
            <a:picLocks noChangeAspect="1" noChangeArrowheads="1"/>
          </p:cNvPicPr>
          <p:nvPr/>
        </p:nvPicPr>
        <p:blipFill>
          <a:blip r:embed="rId3" cstate="print"/>
          <a:srcRect/>
          <a:stretch>
            <a:fillRect/>
          </a:stretch>
        </p:blipFill>
        <p:spPr bwMode="auto">
          <a:xfrm>
            <a:off x="4572238" y="3124200"/>
            <a:ext cx="3184546" cy="1604771"/>
          </a:xfrm>
          <a:prstGeom prst="rect">
            <a:avLst/>
          </a:prstGeom>
          <a:noFill/>
        </p:spPr>
      </p:pic>
      <p:sp>
        <p:nvSpPr>
          <p:cNvPr id="18" name="Oval 17"/>
          <p:cNvSpPr>
            <a:spLocks noChangeArrowheads="1"/>
          </p:cNvSpPr>
          <p:nvPr/>
        </p:nvSpPr>
        <p:spPr bwMode="auto">
          <a:xfrm>
            <a:off x="4617344" y="3733800"/>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9" name="Oval 17"/>
          <p:cNvSpPr>
            <a:spLocks noChangeArrowheads="1"/>
          </p:cNvSpPr>
          <p:nvPr/>
        </p:nvSpPr>
        <p:spPr bwMode="auto">
          <a:xfrm>
            <a:off x="5090398" y="4191000"/>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0" name="Oval 17"/>
          <p:cNvSpPr>
            <a:spLocks noChangeArrowheads="1"/>
          </p:cNvSpPr>
          <p:nvPr/>
        </p:nvSpPr>
        <p:spPr bwMode="auto">
          <a:xfrm>
            <a:off x="5258038" y="3505200"/>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1" name="Oval 17"/>
          <p:cNvSpPr>
            <a:spLocks noChangeArrowheads="1"/>
          </p:cNvSpPr>
          <p:nvPr/>
        </p:nvSpPr>
        <p:spPr bwMode="auto">
          <a:xfrm>
            <a:off x="5791200" y="3200400"/>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2" name="Oval 17"/>
          <p:cNvSpPr>
            <a:spLocks noChangeArrowheads="1"/>
          </p:cNvSpPr>
          <p:nvPr/>
        </p:nvSpPr>
        <p:spPr bwMode="auto">
          <a:xfrm>
            <a:off x="6538198" y="4191000"/>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3" name="Oval 17"/>
          <p:cNvSpPr>
            <a:spLocks noChangeArrowheads="1"/>
          </p:cNvSpPr>
          <p:nvPr/>
        </p:nvSpPr>
        <p:spPr bwMode="auto">
          <a:xfrm>
            <a:off x="6934438" y="4191000"/>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4" name="Oval 17"/>
          <p:cNvSpPr>
            <a:spLocks noChangeArrowheads="1"/>
          </p:cNvSpPr>
          <p:nvPr/>
        </p:nvSpPr>
        <p:spPr bwMode="auto">
          <a:xfrm>
            <a:off x="7544038" y="3810000"/>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5" name="Oval 17"/>
          <p:cNvSpPr>
            <a:spLocks noChangeArrowheads="1"/>
          </p:cNvSpPr>
          <p:nvPr/>
        </p:nvSpPr>
        <p:spPr bwMode="auto">
          <a:xfrm>
            <a:off x="7376398" y="4495800"/>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6" name="Right Arrow 25"/>
          <p:cNvSpPr/>
          <p:nvPr/>
        </p:nvSpPr>
        <p:spPr bwMode="auto">
          <a:xfrm>
            <a:off x="3930930" y="3886200"/>
            <a:ext cx="457200" cy="365760"/>
          </a:xfrm>
          <a:prstGeom prst="rightArrow">
            <a:avLst/>
          </a:prstGeom>
          <a:ln>
            <a:solidFill>
              <a:srgbClr val="0070C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20000"/>
              </a:spcBef>
              <a:buFont typeface="Wingdings" pitchFamily="2" charset="2"/>
              <a:buNone/>
              <a:defRPr/>
            </a:pPr>
            <a:endParaRPr lang="en-US" sz="1800" dirty="0">
              <a:solidFill>
                <a:schemeClr val="tx1"/>
              </a:solidFill>
              <a:cs typeface="Arial" charset="0"/>
            </a:endParaRPr>
          </a:p>
        </p:txBody>
      </p:sp>
      <p:sp>
        <p:nvSpPr>
          <p:cNvPr id="27" name="Freeform 26"/>
          <p:cNvSpPr/>
          <p:nvPr/>
        </p:nvSpPr>
        <p:spPr>
          <a:xfrm>
            <a:off x="2406930" y="3581400"/>
            <a:ext cx="756458" cy="943719"/>
          </a:xfrm>
          <a:custGeom>
            <a:avLst/>
            <a:gdLst>
              <a:gd name="connsiteX0" fmla="*/ 0 w 756458"/>
              <a:gd name="connsiteY0" fmla="*/ 0 h 943719"/>
              <a:gd name="connsiteX1" fmla="*/ 74814 w 756458"/>
              <a:gd name="connsiteY1" fmla="*/ 16626 h 943719"/>
              <a:gd name="connsiteX2" fmla="*/ 99752 w 756458"/>
              <a:gd name="connsiteY2" fmla="*/ 33251 h 943719"/>
              <a:gd name="connsiteX3" fmla="*/ 174567 w 756458"/>
              <a:gd name="connsiteY3" fmla="*/ 66502 h 943719"/>
              <a:gd name="connsiteX4" fmla="*/ 224443 w 756458"/>
              <a:gd name="connsiteY4" fmla="*/ 116378 h 943719"/>
              <a:gd name="connsiteX5" fmla="*/ 241069 w 756458"/>
              <a:gd name="connsiteY5" fmla="*/ 141317 h 943719"/>
              <a:gd name="connsiteX6" fmla="*/ 249381 w 756458"/>
              <a:gd name="connsiteY6" fmla="*/ 166255 h 943719"/>
              <a:gd name="connsiteX7" fmla="*/ 266007 w 756458"/>
              <a:gd name="connsiteY7" fmla="*/ 182880 h 943719"/>
              <a:gd name="connsiteX8" fmla="*/ 282632 w 756458"/>
              <a:gd name="connsiteY8" fmla="*/ 207818 h 943719"/>
              <a:gd name="connsiteX9" fmla="*/ 290945 w 756458"/>
              <a:gd name="connsiteY9" fmla="*/ 241069 h 943719"/>
              <a:gd name="connsiteX10" fmla="*/ 315883 w 756458"/>
              <a:gd name="connsiteY10" fmla="*/ 257695 h 943719"/>
              <a:gd name="connsiteX11" fmla="*/ 332509 w 756458"/>
              <a:gd name="connsiteY11" fmla="*/ 307571 h 943719"/>
              <a:gd name="connsiteX12" fmla="*/ 340821 w 756458"/>
              <a:gd name="connsiteY12" fmla="*/ 332509 h 943719"/>
              <a:gd name="connsiteX13" fmla="*/ 349134 w 756458"/>
              <a:gd name="connsiteY13" fmla="*/ 390698 h 943719"/>
              <a:gd name="connsiteX14" fmla="*/ 374072 w 756458"/>
              <a:gd name="connsiteY14" fmla="*/ 440575 h 943719"/>
              <a:gd name="connsiteX15" fmla="*/ 390698 w 756458"/>
              <a:gd name="connsiteY15" fmla="*/ 490451 h 943719"/>
              <a:gd name="connsiteX16" fmla="*/ 399010 w 756458"/>
              <a:gd name="connsiteY16" fmla="*/ 515389 h 943719"/>
              <a:gd name="connsiteX17" fmla="*/ 407323 w 756458"/>
              <a:gd name="connsiteY17" fmla="*/ 540328 h 943719"/>
              <a:gd name="connsiteX18" fmla="*/ 415636 w 756458"/>
              <a:gd name="connsiteY18" fmla="*/ 573578 h 943719"/>
              <a:gd name="connsiteX19" fmla="*/ 440574 w 756458"/>
              <a:gd name="connsiteY19" fmla="*/ 590204 h 943719"/>
              <a:gd name="connsiteX20" fmla="*/ 448887 w 756458"/>
              <a:gd name="connsiteY20" fmla="*/ 615142 h 943719"/>
              <a:gd name="connsiteX21" fmla="*/ 482138 w 756458"/>
              <a:gd name="connsiteY21" fmla="*/ 656706 h 943719"/>
              <a:gd name="connsiteX22" fmla="*/ 498763 w 756458"/>
              <a:gd name="connsiteY22" fmla="*/ 681644 h 943719"/>
              <a:gd name="connsiteX23" fmla="*/ 507076 w 756458"/>
              <a:gd name="connsiteY23" fmla="*/ 714895 h 943719"/>
              <a:gd name="connsiteX24" fmla="*/ 523701 w 756458"/>
              <a:gd name="connsiteY24" fmla="*/ 739833 h 943719"/>
              <a:gd name="connsiteX25" fmla="*/ 540327 w 756458"/>
              <a:gd name="connsiteY25" fmla="*/ 773084 h 943719"/>
              <a:gd name="connsiteX26" fmla="*/ 581890 w 756458"/>
              <a:gd name="connsiteY26" fmla="*/ 864524 h 943719"/>
              <a:gd name="connsiteX27" fmla="*/ 631767 w 756458"/>
              <a:gd name="connsiteY27" fmla="*/ 889462 h 943719"/>
              <a:gd name="connsiteX28" fmla="*/ 665018 w 756458"/>
              <a:gd name="connsiteY28" fmla="*/ 922713 h 943719"/>
              <a:gd name="connsiteX29" fmla="*/ 756458 w 756458"/>
              <a:gd name="connsiteY29" fmla="*/ 939338 h 94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6458" h="943719">
                <a:moveTo>
                  <a:pt x="0" y="0"/>
                </a:moveTo>
                <a:cubicBezTo>
                  <a:pt x="24938" y="5542"/>
                  <a:pt x="50579" y="8547"/>
                  <a:pt x="74814" y="16626"/>
                </a:cubicBezTo>
                <a:cubicBezTo>
                  <a:pt x="84292" y="19785"/>
                  <a:pt x="90623" y="29193"/>
                  <a:pt x="99752" y="33251"/>
                </a:cubicBezTo>
                <a:cubicBezTo>
                  <a:pt x="188784" y="72820"/>
                  <a:pt x="118129" y="28878"/>
                  <a:pt x="174567" y="66502"/>
                </a:cubicBezTo>
                <a:cubicBezTo>
                  <a:pt x="213747" y="125273"/>
                  <a:pt x="162578" y="54513"/>
                  <a:pt x="224443" y="116378"/>
                </a:cubicBezTo>
                <a:cubicBezTo>
                  <a:pt x="231508" y="123443"/>
                  <a:pt x="235527" y="133004"/>
                  <a:pt x="241069" y="141317"/>
                </a:cubicBezTo>
                <a:cubicBezTo>
                  <a:pt x="243840" y="149630"/>
                  <a:pt x="244873" y="158741"/>
                  <a:pt x="249381" y="166255"/>
                </a:cubicBezTo>
                <a:cubicBezTo>
                  <a:pt x="253413" y="172975"/>
                  <a:pt x="261111" y="176760"/>
                  <a:pt x="266007" y="182880"/>
                </a:cubicBezTo>
                <a:cubicBezTo>
                  <a:pt x="272248" y="190681"/>
                  <a:pt x="277090" y="199505"/>
                  <a:pt x="282632" y="207818"/>
                </a:cubicBezTo>
                <a:cubicBezTo>
                  <a:pt x="285403" y="218902"/>
                  <a:pt x="284608" y="231563"/>
                  <a:pt x="290945" y="241069"/>
                </a:cubicBezTo>
                <a:cubicBezTo>
                  <a:pt x="296487" y="249382"/>
                  <a:pt x="310588" y="249223"/>
                  <a:pt x="315883" y="257695"/>
                </a:cubicBezTo>
                <a:cubicBezTo>
                  <a:pt x="325171" y="272556"/>
                  <a:pt x="326967" y="290946"/>
                  <a:pt x="332509" y="307571"/>
                </a:cubicBezTo>
                <a:lnTo>
                  <a:pt x="340821" y="332509"/>
                </a:lnTo>
                <a:cubicBezTo>
                  <a:pt x="343592" y="351905"/>
                  <a:pt x="345291" y="371485"/>
                  <a:pt x="349134" y="390698"/>
                </a:cubicBezTo>
                <a:cubicBezTo>
                  <a:pt x="357402" y="432039"/>
                  <a:pt x="356239" y="400452"/>
                  <a:pt x="374072" y="440575"/>
                </a:cubicBezTo>
                <a:cubicBezTo>
                  <a:pt x="381190" y="456589"/>
                  <a:pt x="385156" y="473826"/>
                  <a:pt x="390698" y="490451"/>
                </a:cubicBezTo>
                <a:lnTo>
                  <a:pt x="399010" y="515389"/>
                </a:lnTo>
                <a:cubicBezTo>
                  <a:pt x="401781" y="523702"/>
                  <a:pt x="405198" y="531827"/>
                  <a:pt x="407323" y="540328"/>
                </a:cubicBezTo>
                <a:cubicBezTo>
                  <a:pt x="410094" y="551411"/>
                  <a:pt x="409299" y="564072"/>
                  <a:pt x="415636" y="573578"/>
                </a:cubicBezTo>
                <a:cubicBezTo>
                  <a:pt x="421178" y="581891"/>
                  <a:pt x="432261" y="584662"/>
                  <a:pt x="440574" y="590204"/>
                </a:cubicBezTo>
                <a:cubicBezTo>
                  <a:pt x="443345" y="598517"/>
                  <a:pt x="444968" y="607305"/>
                  <a:pt x="448887" y="615142"/>
                </a:cubicBezTo>
                <a:cubicBezTo>
                  <a:pt x="465945" y="649258"/>
                  <a:pt x="461519" y="630932"/>
                  <a:pt x="482138" y="656706"/>
                </a:cubicBezTo>
                <a:cubicBezTo>
                  <a:pt x="488379" y="664507"/>
                  <a:pt x="493221" y="673331"/>
                  <a:pt x="498763" y="681644"/>
                </a:cubicBezTo>
                <a:cubicBezTo>
                  <a:pt x="501534" y="692728"/>
                  <a:pt x="502576" y="704394"/>
                  <a:pt x="507076" y="714895"/>
                </a:cubicBezTo>
                <a:cubicBezTo>
                  <a:pt x="511011" y="724078"/>
                  <a:pt x="518744" y="731159"/>
                  <a:pt x="523701" y="739833"/>
                </a:cubicBezTo>
                <a:cubicBezTo>
                  <a:pt x="529849" y="750592"/>
                  <a:pt x="535445" y="761694"/>
                  <a:pt x="540327" y="773084"/>
                </a:cubicBezTo>
                <a:cubicBezTo>
                  <a:pt x="550909" y="797775"/>
                  <a:pt x="560471" y="857384"/>
                  <a:pt x="581890" y="864524"/>
                </a:cubicBezTo>
                <a:cubicBezTo>
                  <a:pt x="606027" y="872570"/>
                  <a:pt x="611258" y="871883"/>
                  <a:pt x="631767" y="889462"/>
                </a:cubicBezTo>
                <a:cubicBezTo>
                  <a:pt x="643668" y="899663"/>
                  <a:pt x="650148" y="917756"/>
                  <a:pt x="665018" y="922713"/>
                </a:cubicBezTo>
                <a:cubicBezTo>
                  <a:pt x="728038" y="943719"/>
                  <a:pt x="697369" y="939338"/>
                  <a:pt x="756458" y="939338"/>
                </a:cubicBezTo>
              </a:path>
            </a:pathLst>
          </a:cu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2799014" y="3653444"/>
            <a:ext cx="388088" cy="440574"/>
          </a:xfrm>
          <a:custGeom>
            <a:avLst/>
            <a:gdLst>
              <a:gd name="connsiteX0" fmla="*/ 0 w 388088"/>
              <a:gd name="connsiteY0" fmla="*/ 440574 h 440574"/>
              <a:gd name="connsiteX1" fmla="*/ 24938 w 388088"/>
              <a:gd name="connsiteY1" fmla="*/ 432261 h 440574"/>
              <a:gd name="connsiteX2" fmla="*/ 66501 w 388088"/>
              <a:gd name="connsiteY2" fmla="*/ 374072 h 440574"/>
              <a:gd name="connsiteX3" fmla="*/ 83127 w 388088"/>
              <a:gd name="connsiteY3" fmla="*/ 324196 h 440574"/>
              <a:gd name="connsiteX4" fmla="*/ 91440 w 388088"/>
              <a:gd name="connsiteY4" fmla="*/ 299258 h 440574"/>
              <a:gd name="connsiteX5" fmla="*/ 133003 w 388088"/>
              <a:gd name="connsiteY5" fmla="*/ 266007 h 440574"/>
              <a:gd name="connsiteX6" fmla="*/ 149629 w 388088"/>
              <a:gd name="connsiteY6" fmla="*/ 249381 h 440574"/>
              <a:gd name="connsiteX7" fmla="*/ 199505 w 388088"/>
              <a:gd name="connsiteY7" fmla="*/ 216131 h 440574"/>
              <a:gd name="connsiteX8" fmla="*/ 249381 w 388088"/>
              <a:gd name="connsiteY8" fmla="*/ 174567 h 440574"/>
              <a:gd name="connsiteX9" fmla="*/ 282632 w 388088"/>
              <a:gd name="connsiteY9" fmla="*/ 133003 h 440574"/>
              <a:gd name="connsiteX10" fmla="*/ 307571 w 388088"/>
              <a:gd name="connsiteY10" fmla="*/ 116378 h 440574"/>
              <a:gd name="connsiteX11" fmla="*/ 340821 w 388088"/>
              <a:gd name="connsiteY11" fmla="*/ 66501 h 440574"/>
              <a:gd name="connsiteX12" fmla="*/ 357447 w 388088"/>
              <a:gd name="connsiteY12" fmla="*/ 41563 h 440574"/>
              <a:gd name="connsiteX13" fmla="*/ 382385 w 388088"/>
              <a:gd name="connsiteY13" fmla="*/ 33251 h 440574"/>
              <a:gd name="connsiteX14" fmla="*/ 382385 w 388088"/>
              <a:gd name="connsiteY14" fmla="*/ 0 h 44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8088" h="440574">
                <a:moveTo>
                  <a:pt x="0" y="440574"/>
                </a:moveTo>
                <a:cubicBezTo>
                  <a:pt x="8313" y="437803"/>
                  <a:pt x="18207" y="437870"/>
                  <a:pt x="24938" y="432261"/>
                </a:cubicBezTo>
                <a:cubicBezTo>
                  <a:pt x="27109" y="430452"/>
                  <a:pt x="62932" y="382102"/>
                  <a:pt x="66501" y="374072"/>
                </a:cubicBezTo>
                <a:cubicBezTo>
                  <a:pt x="73618" y="358058"/>
                  <a:pt x="77585" y="340821"/>
                  <a:pt x="83127" y="324196"/>
                </a:cubicBezTo>
                <a:cubicBezTo>
                  <a:pt x="85898" y="315883"/>
                  <a:pt x="85244" y="305454"/>
                  <a:pt x="91440" y="299258"/>
                </a:cubicBezTo>
                <a:cubicBezTo>
                  <a:pt x="131577" y="259118"/>
                  <a:pt x="80577" y="307948"/>
                  <a:pt x="133003" y="266007"/>
                </a:cubicBezTo>
                <a:cubicBezTo>
                  <a:pt x="139123" y="261111"/>
                  <a:pt x="143359" y="254084"/>
                  <a:pt x="149629" y="249381"/>
                </a:cubicBezTo>
                <a:cubicBezTo>
                  <a:pt x="165614" y="237392"/>
                  <a:pt x="185377" y="230260"/>
                  <a:pt x="199505" y="216131"/>
                </a:cubicBezTo>
                <a:cubicBezTo>
                  <a:pt x="231507" y="184127"/>
                  <a:pt x="214661" y="197713"/>
                  <a:pt x="249381" y="174567"/>
                </a:cubicBezTo>
                <a:cubicBezTo>
                  <a:pt x="261723" y="156055"/>
                  <a:pt x="265714" y="146537"/>
                  <a:pt x="282632" y="133003"/>
                </a:cubicBezTo>
                <a:cubicBezTo>
                  <a:pt x="290434" y="126762"/>
                  <a:pt x="299258" y="121920"/>
                  <a:pt x="307571" y="116378"/>
                </a:cubicBezTo>
                <a:lnTo>
                  <a:pt x="340821" y="66501"/>
                </a:lnTo>
                <a:cubicBezTo>
                  <a:pt x="346363" y="58188"/>
                  <a:pt x="347969" y="44722"/>
                  <a:pt x="357447" y="41563"/>
                </a:cubicBezTo>
                <a:cubicBezTo>
                  <a:pt x="365760" y="38792"/>
                  <a:pt x="377877" y="40765"/>
                  <a:pt x="382385" y="33251"/>
                </a:cubicBezTo>
                <a:cubicBezTo>
                  <a:pt x="388088" y="23747"/>
                  <a:pt x="382385" y="11084"/>
                  <a:pt x="382385" y="0"/>
                </a:cubicBezTo>
              </a:path>
            </a:pathLst>
          </a:cu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5165984" y="3204556"/>
            <a:ext cx="1763684" cy="1672244"/>
          </a:xfrm>
          <a:custGeom>
            <a:avLst/>
            <a:gdLst>
              <a:gd name="connsiteX0" fmla="*/ 0 w 756458"/>
              <a:gd name="connsiteY0" fmla="*/ 0 h 943719"/>
              <a:gd name="connsiteX1" fmla="*/ 74814 w 756458"/>
              <a:gd name="connsiteY1" fmla="*/ 16626 h 943719"/>
              <a:gd name="connsiteX2" fmla="*/ 99752 w 756458"/>
              <a:gd name="connsiteY2" fmla="*/ 33251 h 943719"/>
              <a:gd name="connsiteX3" fmla="*/ 174567 w 756458"/>
              <a:gd name="connsiteY3" fmla="*/ 66502 h 943719"/>
              <a:gd name="connsiteX4" fmla="*/ 224443 w 756458"/>
              <a:gd name="connsiteY4" fmla="*/ 116378 h 943719"/>
              <a:gd name="connsiteX5" fmla="*/ 241069 w 756458"/>
              <a:gd name="connsiteY5" fmla="*/ 141317 h 943719"/>
              <a:gd name="connsiteX6" fmla="*/ 249381 w 756458"/>
              <a:gd name="connsiteY6" fmla="*/ 166255 h 943719"/>
              <a:gd name="connsiteX7" fmla="*/ 266007 w 756458"/>
              <a:gd name="connsiteY7" fmla="*/ 182880 h 943719"/>
              <a:gd name="connsiteX8" fmla="*/ 282632 w 756458"/>
              <a:gd name="connsiteY8" fmla="*/ 207818 h 943719"/>
              <a:gd name="connsiteX9" fmla="*/ 290945 w 756458"/>
              <a:gd name="connsiteY9" fmla="*/ 241069 h 943719"/>
              <a:gd name="connsiteX10" fmla="*/ 315883 w 756458"/>
              <a:gd name="connsiteY10" fmla="*/ 257695 h 943719"/>
              <a:gd name="connsiteX11" fmla="*/ 332509 w 756458"/>
              <a:gd name="connsiteY11" fmla="*/ 307571 h 943719"/>
              <a:gd name="connsiteX12" fmla="*/ 340821 w 756458"/>
              <a:gd name="connsiteY12" fmla="*/ 332509 h 943719"/>
              <a:gd name="connsiteX13" fmla="*/ 349134 w 756458"/>
              <a:gd name="connsiteY13" fmla="*/ 390698 h 943719"/>
              <a:gd name="connsiteX14" fmla="*/ 374072 w 756458"/>
              <a:gd name="connsiteY14" fmla="*/ 440575 h 943719"/>
              <a:gd name="connsiteX15" fmla="*/ 390698 w 756458"/>
              <a:gd name="connsiteY15" fmla="*/ 490451 h 943719"/>
              <a:gd name="connsiteX16" fmla="*/ 399010 w 756458"/>
              <a:gd name="connsiteY16" fmla="*/ 515389 h 943719"/>
              <a:gd name="connsiteX17" fmla="*/ 407323 w 756458"/>
              <a:gd name="connsiteY17" fmla="*/ 540328 h 943719"/>
              <a:gd name="connsiteX18" fmla="*/ 415636 w 756458"/>
              <a:gd name="connsiteY18" fmla="*/ 573578 h 943719"/>
              <a:gd name="connsiteX19" fmla="*/ 440574 w 756458"/>
              <a:gd name="connsiteY19" fmla="*/ 590204 h 943719"/>
              <a:gd name="connsiteX20" fmla="*/ 448887 w 756458"/>
              <a:gd name="connsiteY20" fmla="*/ 615142 h 943719"/>
              <a:gd name="connsiteX21" fmla="*/ 482138 w 756458"/>
              <a:gd name="connsiteY21" fmla="*/ 656706 h 943719"/>
              <a:gd name="connsiteX22" fmla="*/ 498763 w 756458"/>
              <a:gd name="connsiteY22" fmla="*/ 681644 h 943719"/>
              <a:gd name="connsiteX23" fmla="*/ 507076 w 756458"/>
              <a:gd name="connsiteY23" fmla="*/ 714895 h 943719"/>
              <a:gd name="connsiteX24" fmla="*/ 523701 w 756458"/>
              <a:gd name="connsiteY24" fmla="*/ 739833 h 943719"/>
              <a:gd name="connsiteX25" fmla="*/ 540327 w 756458"/>
              <a:gd name="connsiteY25" fmla="*/ 773084 h 943719"/>
              <a:gd name="connsiteX26" fmla="*/ 581890 w 756458"/>
              <a:gd name="connsiteY26" fmla="*/ 864524 h 943719"/>
              <a:gd name="connsiteX27" fmla="*/ 631767 w 756458"/>
              <a:gd name="connsiteY27" fmla="*/ 889462 h 943719"/>
              <a:gd name="connsiteX28" fmla="*/ 665018 w 756458"/>
              <a:gd name="connsiteY28" fmla="*/ 922713 h 943719"/>
              <a:gd name="connsiteX29" fmla="*/ 756458 w 756458"/>
              <a:gd name="connsiteY29" fmla="*/ 939338 h 94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6458" h="943719">
                <a:moveTo>
                  <a:pt x="0" y="0"/>
                </a:moveTo>
                <a:cubicBezTo>
                  <a:pt x="24938" y="5542"/>
                  <a:pt x="50579" y="8547"/>
                  <a:pt x="74814" y="16626"/>
                </a:cubicBezTo>
                <a:cubicBezTo>
                  <a:pt x="84292" y="19785"/>
                  <a:pt x="90623" y="29193"/>
                  <a:pt x="99752" y="33251"/>
                </a:cubicBezTo>
                <a:cubicBezTo>
                  <a:pt x="188784" y="72820"/>
                  <a:pt x="118129" y="28878"/>
                  <a:pt x="174567" y="66502"/>
                </a:cubicBezTo>
                <a:cubicBezTo>
                  <a:pt x="213747" y="125273"/>
                  <a:pt x="162578" y="54513"/>
                  <a:pt x="224443" y="116378"/>
                </a:cubicBezTo>
                <a:cubicBezTo>
                  <a:pt x="231508" y="123443"/>
                  <a:pt x="235527" y="133004"/>
                  <a:pt x="241069" y="141317"/>
                </a:cubicBezTo>
                <a:cubicBezTo>
                  <a:pt x="243840" y="149630"/>
                  <a:pt x="244873" y="158741"/>
                  <a:pt x="249381" y="166255"/>
                </a:cubicBezTo>
                <a:cubicBezTo>
                  <a:pt x="253413" y="172975"/>
                  <a:pt x="261111" y="176760"/>
                  <a:pt x="266007" y="182880"/>
                </a:cubicBezTo>
                <a:cubicBezTo>
                  <a:pt x="272248" y="190681"/>
                  <a:pt x="277090" y="199505"/>
                  <a:pt x="282632" y="207818"/>
                </a:cubicBezTo>
                <a:cubicBezTo>
                  <a:pt x="285403" y="218902"/>
                  <a:pt x="284608" y="231563"/>
                  <a:pt x="290945" y="241069"/>
                </a:cubicBezTo>
                <a:cubicBezTo>
                  <a:pt x="296487" y="249382"/>
                  <a:pt x="310588" y="249223"/>
                  <a:pt x="315883" y="257695"/>
                </a:cubicBezTo>
                <a:cubicBezTo>
                  <a:pt x="325171" y="272556"/>
                  <a:pt x="326967" y="290946"/>
                  <a:pt x="332509" y="307571"/>
                </a:cubicBezTo>
                <a:lnTo>
                  <a:pt x="340821" y="332509"/>
                </a:lnTo>
                <a:cubicBezTo>
                  <a:pt x="343592" y="351905"/>
                  <a:pt x="345291" y="371485"/>
                  <a:pt x="349134" y="390698"/>
                </a:cubicBezTo>
                <a:cubicBezTo>
                  <a:pt x="357402" y="432039"/>
                  <a:pt x="356239" y="400452"/>
                  <a:pt x="374072" y="440575"/>
                </a:cubicBezTo>
                <a:cubicBezTo>
                  <a:pt x="381190" y="456589"/>
                  <a:pt x="385156" y="473826"/>
                  <a:pt x="390698" y="490451"/>
                </a:cubicBezTo>
                <a:lnTo>
                  <a:pt x="399010" y="515389"/>
                </a:lnTo>
                <a:cubicBezTo>
                  <a:pt x="401781" y="523702"/>
                  <a:pt x="405198" y="531827"/>
                  <a:pt x="407323" y="540328"/>
                </a:cubicBezTo>
                <a:cubicBezTo>
                  <a:pt x="410094" y="551411"/>
                  <a:pt x="409299" y="564072"/>
                  <a:pt x="415636" y="573578"/>
                </a:cubicBezTo>
                <a:cubicBezTo>
                  <a:pt x="421178" y="581891"/>
                  <a:pt x="432261" y="584662"/>
                  <a:pt x="440574" y="590204"/>
                </a:cubicBezTo>
                <a:cubicBezTo>
                  <a:pt x="443345" y="598517"/>
                  <a:pt x="444968" y="607305"/>
                  <a:pt x="448887" y="615142"/>
                </a:cubicBezTo>
                <a:cubicBezTo>
                  <a:pt x="465945" y="649258"/>
                  <a:pt x="461519" y="630932"/>
                  <a:pt x="482138" y="656706"/>
                </a:cubicBezTo>
                <a:cubicBezTo>
                  <a:pt x="488379" y="664507"/>
                  <a:pt x="493221" y="673331"/>
                  <a:pt x="498763" y="681644"/>
                </a:cubicBezTo>
                <a:cubicBezTo>
                  <a:pt x="501534" y="692728"/>
                  <a:pt x="502576" y="704394"/>
                  <a:pt x="507076" y="714895"/>
                </a:cubicBezTo>
                <a:cubicBezTo>
                  <a:pt x="511011" y="724078"/>
                  <a:pt x="518744" y="731159"/>
                  <a:pt x="523701" y="739833"/>
                </a:cubicBezTo>
                <a:cubicBezTo>
                  <a:pt x="529849" y="750592"/>
                  <a:pt x="535445" y="761694"/>
                  <a:pt x="540327" y="773084"/>
                </a:cubicBezTo>
                <a:cubicBezTo>
                  <a:pt x="550909" y="797775"/>
                  <a:pt x="560471" y="857384"/>
                  <a:pt x="581890" y="864524"/>
                </a:cubicBezTo>
                <a:cubicBezTo>
                  <a:pt x="606027" y="872570"/>
                  <a:pt x="611258" y="871883"/>
                  <a:pt x="631767" y="889462"/>
                </a:cubicBezTo>
                <a:cubicBezTo>
                  <a:pt x="643668" y="899663"/>
                  <a:pt x="650148" y="917756"/>
                  <a:pt x="665018" y="922713"/>
                </a:cubicBezTo>
                <a:cubicBezTo>
                  <a:pt x="728038" y="943719"/>
                  <a:pt x="697369" y="939338"/>
                  <a:pt x="756458" y="939338"/>
                </a:cubicBezTo>
              </a:path>
            </a:pathLst>
          </a:custGeom>
          <a:ln w="41275">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6089956" y="3334115"/>
            <a:ext cx="904828" cy="780685"/>
          </a:xfrm>
          <a:custGeom>
            <a:avLst/>
            <a:gdLst>
              <a:gd name="connsiteX0" fmla="*/ 0 w 388088"/>
              <a:gd name="connsiteY0" fmla="*/ 440574 h 440574"/>
              <a:gd name="connsiteX1" fmla="*/ 24938 w 388088"/>
              <a:gd name="connsiteY1" fmla="*/ 432261 h 440574"/>
              <a:gd name="connsiteX2" fmla="*/ 66501 w 388088"/>
              <a:gd name="connsiteY2" fmla="*/ 374072 h 440574"/>
              <a:gd name="connsiteX3" fmla="*/ 83127 w 388088"/>
              <a:gd name="connsiteY3" fmla="*/ 324196 h 440574"/>
              <a:gd name="connsiteX4" fmla="*/ 91440 w 388088"/>
              <a:gd name="connsiteY4" fmla="*/ 299258 h 440574"/>
              <a:gd name="connsiteX5" fmla="*/ 133003 w 388088"/>
              <a:gd name="connsiteY5" fmla="*/ 266007 h 440574"/>
              <a:gd name="connsiteX6" fmla="*/ 149629 w 388088"/>
              <a:gd name="connsiteY6" fmla="*/ 249381 h 440574"/>
              <a:gd name="connsiteX7" fmla="*/ 199505 w 388088"/>
              <a:gd name="connsiteY7" fmla="*/ 216131 h 440574"/>
              <a:gd name="connsiteX8" fmla="*/ 249381 w 388088"/>
              <a:gd name="connsiteY8" fmla="*/ 174567 h 440574"/>
              <a:gd name="connsiteX9" fmla="*/ 282632 w 388088"/>
              <a:gd name="connsiteY9" fmla="*/ 133003 h 440574"/>
              <a:gd name="connsiteX10" fmla="*/ 307571 w 388088"/>
              <a:gd name="connsiteY10" fmla="*/ 116378 h 440574"/>
              <a:gd name="connsiteX11" fmla="*/ 340821 w 388088"/>
              <a:gd name="connsiteY11" fmla="*/ 66501 h 440574"/>
              <a:gd name="connsiteX12" fmla="*/ 357447 w 388088"/>
              <a:gd name="connsiteY12" fmla="*/ 41563 h 440574"/>
              <a:gd name="connsiteX13" fmla="*/ 382385 w 388088"/>
              <a:gd name="connsiteY13" fmla="*/ 33251 h 440574"/>
              <a:gd name="connsiteX14" fmla="*/ 382385 w 388088"/>
              <a:gd name="connsiteY14" fmla="*/ 0 h 44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8088" h="440574">
                <a:moveTo>
                  <a:pt x="0" y="440574"/>
                </a:moveTo>
                <a:cubicBezTo>
                  <a:pt x="8313" y="437803"/>
                  <a:pt x="18207" y="437870"/>
                  <a:pt x="24938" y="432261"/>
                </a:cubicBezTo>
                <a:cubicBezTo>
                  <a:pt x="27109" y="430452"/>
                  <a:pt x="62932" y="382102"/>
                  <a:pt x="66501" y="374072"/>
                </a:cubicBezTo>
                <a:cubicBezTo>
                  <a:pt x="73618" y="358058"/>
                  <a:pt x="77585" y="340821"/>
                  <a:pt x="83127" y="324196"/>
                </a:cubicBezTo>
                <a:cubicBezTo>
                  <a:pt x="85898" y="315883"/>
                  <a:pt x="85244" y="305454"/>
                  <a:pt x="91440" y="299258"/>
                </a:cubicBezTo>
                <a:cubicBezTo>
                  <a:pt x="131577" y="259118"/>
                  <a:pt x="80577" y="307948"/>
                  <a:pt x="133003" y="266007"/>
                </a:cubicBezTo>
                <a:cubicBezTo>
                  <a:pt x="139123" y="261111"/>
                  <a:pt x="143359" y="254084"/>
                  <a:pt x="149629" y="249381"/>
                </a:cubicBezTo>
                <a:cubicBezTo>
                  <a:pt x="165614" y="237392"/>
                  <a:pt x="185377" y="230260"/>
                  <a:pt x="199505" y="216131"/>
                </a:cubicBezTo>
                <a:cubicBezTo>
                  <a:pt x="231507" y="184127"/>
                  <a:pt x="214661" y="197713"/>
                  <a:pt x="249381" y="174567"/>
                </a:cubicBezTo>
                <a:cubicBezTo>
                  <a:pt x="261723" y="156055"/>
                  <a:pt x="265714" y="146537"/>
                  <a:pt x="282632" y="133003"/>
                </a:cubicBezTo>
                <a:cubicBezTo>
                  <a:pt x="290434" y="126762"/>
                  <a:pt x="299258" y="121920"/>
                  <a:pt x="307571" y="116378"/>
                </a:cubicBezTo>
                <a:lnTo>
                  <a:pt x="340821" y="66501"/>
                </a:lnTo>
                <a:cubicBezTo>
                  <a:pt x="346363" y="58188"/>
                  <a:pt x="347969" y="44722"/>
                  <a:pt x="357447" y="41563"/>
                </a:cubicBezTo>
                <a:cubicBezTo>
                  <a:pt x="365760" y="38792"/>
                  <a:pt x="377877" y="40765"/>
                  <a:pt x="382385" y="33251"/>
                </a:cubicBezTo>
                <a:cubicBezTo>
                  <a:pt x="388088" y="23747"/>
                  <a:pt x="382385" y="11084"/>
                  <a:pt x="382385" y="0"/>
                </a:cubicBezTo>
              </a:path>
            </a:pathLst>
          </a:custGeom>
          <a:ln w="41275">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1" name="Picture 20" descr="C:\Users\lakoglu\Desktop\Downloads\Symbolize-zoom_in-icon-png\64x64\zoom_in.png"/>
          <p:cNvPicPr>
            <a:picLocks noChangeAspect="1" noChangeArrowheads="1"/>
          </p:cNvPicPr>
          <p:nvPr/>
        </p:nvPicPr>
        <p:blipFill>
          <a:blip r:embed="rId4" cstate="print"/>
          <a:srcRect/>
          <a:stretch>
            <a:fillRect/>
          </a:stretch>
        </p:blipFill>
        <p:spPr bwMode="auto">
          <a:xfrm>
            <a:off x="3016530" y="3200400"/>
            <a:ext cx="457200" cy="457200"/>
          </a:xfrm>
          <a:prstGeom prst="rect">
            <a:avLst/>
          </a:prstGeom>
          <a:noFill/>
        </p:spPr>
      </p:pic>
    </p:spTree>
    <p:extLst>
      <p:ext uri="{BB962C8B-B14F-4D97-AF65-F5344CB8AC3E}">
        <p14:creationId xmlns:p14="http://schemas.microsoft.com/office/powerpoint/2010/main" val="751621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par>
                                <p:cTn id="61" presetID="1"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8" presetClass="entr" presetSubtype="3"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strips(upRight)">
                                      <p:cBhvr>
                                        <p:cTn id="67" dur="500"/>
                                        <p:tgtEl>
                                          <p:spTgt spid="30"/>
                                        </p:tgtEl>
                                      </p:cBhvr>
                                    </p:animEffect>
                                  </p:childTnLst>
                                </p:cTn>
                              </p:par>
                              <p:par>
                                <p:cTn id="68" presetID="18" presetClass="entr" presetSubtype="6"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strips(downRight)">
                                      <p:cBhvr>
                                        <p:cTn id="70" dur="500"/>
                                        <p:tgtEl>
                                          <p:spTgt spid="29"/>
                                        </p:tgtEl>
                                      </p:cBhvr>
                                    </p:animEffect>
                                  </p:childTnLst>
                                </p:cTn>
                              </p:par>
                              <p:par>
                                <p:cTn id="71" presetID="18" presetClass="entr" presetSubtype="3"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strips(upRight)">
                                      <p:cBhvr>
                                        <p:cTn id="73" dur="500"/>
                                        <p:tgtEl>
                                          <p:spTgt spid="28"/>
                                        </p:tgtEl>
                                      </p:cBhvr>
                                    </p:animEffect>
                                  </p:childTnLst>
                                </p:cTn>
                              </p:par>
                              <p:par>
                                <p:cTn id="74" presetID="18" presetClass="entr" presetSubtype="6"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strips(downRight)">
                                      <p:cBhvr>
                                        <p:cTn id="76" dur="500"/>
                                        <p:tgtEl>
                                          <p:spTgt spid="2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
                                            <p:txEl>
                                              <p:pRg st="10" end="10"/>
                                            </p:txEl>
                                          </p:spTgt>
                                        </p:tgtEl>
                                        <p:attrNameLst>
                                          <p:attrName>style.visibility</p:attrName>
                                        </p:attrNameLst>
                                      </p:cBhvr>
                                      <p:to>
                                        <p:strVal val="visible"/>
                                      </p:to>
                                    </p:set>
                                    <p:animEffect transition="in" filter="fade">
                                      <p:cBhvr>
                                        <p:cTn id="81" dur="500"/>
                                        <p:tgtEl>
                                          <p:spTgt spid="3">
                                            <p:txEl>
                                              <p:pRg st="10" end="10"/>
                                            </p:txEl>
                                          </p:spTgt>
                                        </p:tgtEl>
                                      </p:cBhvr>
                                    </p:animEffect>
                                  </p:childTnLst>
                                </p:cTn>
                              </p:par>
                              <p:par>
                                <p:cTn id="82" presetID="10" presetClass="entr" presetSubtype="0" fill="hold" nodeType="withEffect">
                                  <p:stCondLst>
                                    <p:cond delay="0"/>
                                  </p:stCondLst>
                                  <p:childTnLst>
                                    <p:set>
                                      <p:cBhvr>
                                        <p:cTn id="83" dur="1" fill="hold">
                                          <p:stCondLst>
                                            <p:cond delay="0"/>
                                          </p:stCondLst>
                                        </p:cTn>
                                        <p:tgtEl>
                                          <p:spTgt spid="3">
                                            <p:txEl>
                                              <p:pRg st="11" end="11"/>
                                            </p:txEl>
                                          </p:spTgt>
                                        </p:tgtEl>
                                        <p:attrNameLst>
                                          <p:attrName>style.visibility</p:attrName>
                                        </p:attrNameLst>
                                      </p:cBhvr>
                                      <p:to>
                                        <p:strVal val="visible"/>
                                      </p:to>
                                    </p:set>
                                    <p:animEffect transition="in" filter="fade">
                                      <p:cBhvr>
                                        <p:cTn id="8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254000"/>
            <a:ext cx="9144000" cy="6342125"/>
          </a:xfrm>
          <a:prstGeom prst="rect">
            <a:avLst/>
          </a:prstGeom>
        </p:spPr>
      </p:pic>
    </p:spTree>
    <p:extLst>
      <p:ext uri="{BB962C8B-B14F-4D97-AF65-F5344CB8AC3E}">
        <p14:creationId xmlns:p14="http://schemas.microsoft.com/office/powerpoint/2010/main" val="288113384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1758950"/>
            <a:ext cx="8058150" cy="433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smtClean="0"/>
              <a:t>Example</a:t>
            </a:r>
            <a:endParaRPr lang="en-US" dirty="0"/>
          </a:p>
        </p:txBody>
      </p:sp>
      <p:sp>
        <p:nvSpPr>
          <p:cNvPr id="3" name="Content Placeholder 2"/>
          <p:cNvSpPr>
            <a:spLocks noGrp="1"/>
          </p:cNvSpPr>
          <p:nvPr>
            <p:ph idx="1"/>
          </p:nvPr>
        </p:nvSpPr>
        <p:spPr/>
        <p:txBody>
          <a:bodyPr/>
          <a:lstStyle/>
          <a:p>
            <a:r>
              <a:rPr lang="en-US" dirty="0" smtClean="0"/>
              <a:t>“Simple” connection </a:t>
            </a:r>
            <a:r>
              <a:rPr lang="en-US" b="1" dirty="0" smtClean="0">
                <a:solidFill>
                  <a:schemeClr val="accent5"/>
                </a:solidFill>
              </a:rPr>
              <a:t>pathways</a:t>
            </a:r>
          </a:p>
          <a:p>
            <a:pPr lvl="1">
              <a:spcBef>
                <a:spcPts val="0"/>
              </a:spcBef>
            </a:pPr>
            <a:r>
              <a:rPr lang="en-US" dirty="0" smtClean="0"/>
              <a:t>“good” </a:t>
            </a:r>
            <a:r>
              <a:rPr lang="en-US" b="1" dirty="0" smtClean="0">
                <a:solidFill>
                  <a:schemeClr val="accent5"/>
                </a:solidFill>
              </a:rPr>
              <a:t>connectors</a:t>
            </a:r>
          </a:p>
          <a:p>
            <a:pPr lvl="1">
              <a:spcBef>
                <a:spcPts val="0"/>
              </a:spcBef>
            </a:pPr>
            <a:r>
              <a:rPr lang="en-US" dirty="0"/>
              <a:t>b</a:t>
            </a:r>
            <a:r>
              <a:rPr lang="en-US" dirty="0" smtClean="0"/>
              <a:t>etter </a:t>
            </a:r>
            <a:r>
              <a:rPr lang="en-US" dirty="0" err="1" smtClean="0">
                <a:latin typeface="Arial" pitchFamily="34" charset="0"/>
                <a:cs typeface="Arial" pitchFamily="34" charset="0"/>
              </a:rPr>
              <a:t>sensemaking</a:t>
            </a:r>
            <a:endParaRPr lang="en-US" dirty="0">
              <a:latin typeface="Arial" pitchFamily="34" charset="0"/>
              <a:cs typeface="Arial" pitchFamily="34" charset="0"/>
            </a:endParaRPr>
          </a:p>
        </p:txBody>
      </p:sp>
      <p:sp>
        <p:nvSpPr>
          <p:cNvPr id="4" name="Date Placeholder 3"/>
          <p:cNvSpPr>
            <a:spLocks noGrp="1"/>
          </p:cNvSpPr>
          <p:nvPr>
            <p:ph type="dt" sz="half" idx="10"/>
          </p:nvPr>
        </p:nvSpPr>
        <p:spPr/>
        <p:txBody>
          <a:bodyPr/>
          <a:lstStyle/>
          <a:p>
            <a:r>
              <a:rPr lang="en-US" smtClean="0"/>
              <a:t>Leman Akoglu (SUNY Stony Brook)</a:t>
            </a:r>
            <a:endParaRPr lang="en-US" dirty="0"/>
          </a:p>
        </p:txBody>
      </p:sp>
      <p:sp>
        <p:nvSpPr>
          <p:cNvPr id="5" name="Footer Placeholder 4"/>
          <p:cNvSpPr>
            <a:spLocks noGrp="1"/>
          </p:cNvSpPr>
          <p:nvPr>
            <p:ph type="ftr" sz="quarter" idx="11"/>
          </p:nvPr>
        </p:nvSpPr>
        <p:spPr/>
        <p:txBody>
          <a:bodyPr/>
          <a:lstStyle/>
          <a:p>
            <a:r>
              <a:rPr lang="en-US" smtClean="0"/>
              <a:t>SDM 13 - Connection Pathways for Marked Nodes</a:t>
            </a:r>
            <a:endParaRPr lang="en-US" dirty="0"/>
          </a:p>
        </p:txBody>
      </p:sp>
      <p:sp>
        <p:nvSpPr>
          <p:cNvPr id="6" name="Slide Number Placeholder 5"/>
          <p:cNvSpPr>
            <a:spLocks noGrp="1"/>
          </p:cNvSpPr>
          <p:nvPr>
            <p:ph type="sldNum" sz="quarter" idx="12"/>
          </p:nvPr>
        </p:nvSpPr>
        <p:spPr/>
        <p:txBody>
          <a:bodyPr/>
          <a:lstStyle/>
          <a:p>
            <a:fld id="{F546917D-09DE-4400-A232-27CDA6024951}" type="slidenum">
              <a:rPr lang="en-US" smtClean="0"/>
              <a:pPr/>
              <a:t>20</a:t>
            </a:fld>
            <a:endParaRPr lang="en-US" dirty="0"/>
          </a:p>
        </p:txBody>
      </p:sp>
      <p:sp>
        <p:nvSpPr>
          <p:cNvPr id="7" name="TextBox 6"/>
          <p:cNvSpPr txBox="1"/>
          <p:nvPr/>
        </p:nvSpPr>
        <p:spPr>
          <a:xfrm>
            <a:off x="1371600" y="5606534"/>
            <a:ext cx="989373" cy="461665"/>
          </a:xfrm>
          <a:prstGeom prst="rect">
            <a:avLst/>
          </a:prstGeom>
          <a:noFill/>
        </p:spPr>
        <p:txBody>
          <a:bodyPr wrap="none" rtlCol="0">
            <a:spAutoFit/>
          </a:bodyPr>
          <a:lstStyle/>
          <a:p>
            <a:r>
              <a:rPr lang="en-US" sz="2400" dirty="0" smtClean="0">
                <a:latin typeface="Arial" pitchFamily="34" charset="0"/>
                <a:cs typeface="Arial" pitchFamily="34" charset="0"/>
              </a:rPr>
              <a:t>VLDB</a:t>
            </a:r>
            <a:endParaRPr lang="en-US" sz="2400" dirty="0">
              <a:latin typeface="Arial" pitchFamily="34" charset="0"/>
              <a:cs typeface="Arial" pitchFamily="34" charset="0"/>
            </a:endParaRPr>
          </a:p>
        </p:txBody>
      </p:sp>
      <p:sp>
        <p:nvSpPr>
          <p:cNvPr id="10" name="TextBox 9"/>
          <p:cNvSpPr txBox="1"/>
          <p:nvPr/>
        </p:nvSpPr>
        <p:spPr>
          <a:xfrm>
            <a:off x="7239000" y="4495800"/>
            <a:ext cx="715260" cy="461665"/>
          </a:xfrm>
          <a:prstGeom prst="rect">
            <a:avLst/>
          </a:prstGeom>
          <a:noFill/>
        </p:spPr>
        <p:txBody>
          <a:bodyPr wrap="none" rtlCol="0">
            <a:spAutoFit/>
          </a:bodyPr>
          <a:lstStyle/>
          <a:p>
            <a:r>
              <a:rPr lang="en-US" sz="2400" dirty="0" smtClean="0">
                <a:latin typeface="Arial" pitchFamily="34" charset="0"/>
                <a:cs typeface="Arial" pitchFamily="34" charset="0"/>
              </a:rPr>
              <a:t>CHI</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327927238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Applications </a:t>
            </a:r>
            <a:endParaRPr lang="en-US" dirty="0"/>
          </a:p>
        </p:txBody>
      </p:sp>
      <p:sp>
        <p:nvSpPr>
          <p:cNvPr id="3" name="Content Placeholder 2"/>
          <p:cNvSpPr>
            <a:spLocks noGrp="1"/>
          </p:cNvSpPr>
          <p:nvPr>
            <p:ph idx="1"/>
          </p:nvPr>
        </p:nvSpPr>
        <p:spPr/>
        <p:txBody>
          <a:bodyPr>
            <a:normAutofit/>
          </a:bodyPr>
          <a:lstStyle/>
          <a:p>
            <a:pPr marL="438912" lvl="1" indent="-320040">
              <a:spcBef>
                <a:spcPts val="0"/>
              </a:spcBef>
              <a:buClr>
                <a:schemeClr val="accent1"/>
              </a:buClr>
              <a:buSzPct val="80000"/>
              <a:buFont typeface="Wingdings 2"/>
              <a:buChar char=""/>
            </a:pPr>
            <a:r>
              <a:rPr lang="en-US" sz="3200" dirty="0" smtClean="0"/>
              <a:t>1. Graph anomaly </a:t>
            </a:r>
            <a:r>
              <a:rPr lang="en-US" sz="3200" dirty="0"/>
              <a:t>description/summarization </a:t>
            </a:r>
          </a:p>
        </p:txBody>
      </p:sp>
      <p:sp>
        <p:nvSpPr>
          <p:cNvPr id="4" name="Date Placeholder 3"/>
          <p:cNvSpPr>
            <a:spLocks noGrp="1"/>
          </p:cNvSpPr>
          <p:nvPr>
            <p:ph type="dt" sz="half" idx="10"/>
          </p:nvPr>
        </p:nvSpPr>
        <p:spPr/>
        <p:txBody>
          <a:bodyPr/>
          <a:lstStyle/>
          <a:p>
            <a:r>
              <a:rPr lang="en-US" smtClean="0"/>
              <a:t>Leman Akoglu (SUNY Stony Brook)</a:t>
            </a:r>
            <a:endParaRPr lang="en-US" dirty="0"/>
          </a:p>
        </p:txBody>
      </p:sp>
      <p:sp>
        <p:nvSpPr>
          <p:cNvPr id="5" name="Footer Placeholder 4"/>
          <p:cNvSpPr>
            <a:spLocks noGrp="1"/>
          </p:cNvSpPr>
          <p:nvPr>
            <p:ph type="ftr" sz="quarter" idx="11"/>
          </p:nvPr>
        </p:nvSpPr>
        <p:spPr/>
        <p:txBody>
          <a:bodyPr/>
          <a:lstStyle/>
          <a:p>
            <a:r>
              <a:rPr lang="en-US" smtClean="0"/>
              <a:t>SDM 13 - Connection Pathways for Marked Nodes</a:t>
            </a:r>
            <a:endParaRPr lang="en-US" dirty="0"/>
          </a:p>
        </p:txBody>
      </p:sp>
      <p:sp>
        <p:nvSpPr>
          <p:cNvPr id="6" name="Slide Number Placeholder 5"/>
          <p:cNvSpPr>
            <a:spLocks noGrp="1"/>
          </p:cNvSpPr>
          <p:nvPr>
            <p:ph type="sldNum" sz="quarter" idx="12"/>
          </p:nvPr>
        </p:nvSpPr>
        <p:spPr/>
        <p:txBody>
          <a:bodyPr/>
          <a:lstStyle/>
          <a:p>
            <a:fld id="{F546917D-09DE-4400-A232-27CDA6024951}" type="slidenum">
              <a:rPr lang="en-US" smtClean="0"/>
              <a:pPr/>
              <a:t>21</a:t>
            </a:fld>
            <a:endParaRPr lang="en-US" dirty="0"/>
          </a:p>
        </p:txBody>
      </p:sp>
      <p:sp>
        <p:nvSpPr>
          <p:cNvPr id="7" name="Rectangle 6"/>
          <p:cNvSpPr/>
          <p:nvPr/>
        </p:nvSpPr>
        <p:spPr bwMode="auto">
          <a:xfrm>
            <a:off x="2895600" y="2521442"/>
            <a:ext cx="3302000" cy="627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buClr>
                <a:schemeClr val="accent1"/>
              </a:buClr>
              <a:buSzPct val="65000"/>
              <a:buFont typeface="Wingdings" pitchFamily="2" charset="2"/>
              <a:buChar char="n"/>
              <a:defRPr/>
            </a:pPr>
            <a:endParaRPr lang="en-US"/>
          </a:p>
        </p:txBody>
      </p:sp>
      <p:pic>
        <p:nvPicPr>
          <p:cNvPr id="8" name="Picture 15"/>
          <p:cNvPicPr>
            <a:picLocks noChangeAspect="1" noChangeArrowheads="1"/>
          </p:cNvPicPr>
          <p:nvPr/>
        </p:nvPicPr>
        <p:blipFill>
          <a:blip r:embed="rId2" cstate="print"/>
          <a:srcRect/>
          <a:stretch>
            <a:fillRect/>
          </a:stretch>
        </p:blipFill>
        <p:spPr bwMode="auto">
          <a:xfrm>
            <a:off x="2041546" y="1853104"/>
            <a:ext cx="3216254" cy="3095795"/>
          </a:xfrm>
          <a:prstGeom prst="rect">
            <a:avLst/>
          </a:prstGeom>
          <a:noFill/>
          <a:ln w="9525" algn="ctr">
            <a:noFill/>
            <a:miter lim="800000"/>
            <a:headEnd/>
            <a:tailEnd/>
          </a:ln>
        </p:spPr>
      </p:pic>
      <p:sp>
        <p:nvSpPr>
          <p:cNvPr id="9" name="Oval 17"/>
          <p:cNvSpPr>
            <a:spLocks noChangeArrowheads="1"/>
          </p:cNvSpPr>
          <p:nvPr/>
        </p:nvSpPr>
        <p:spPr bwMode="auto">
          <a:xfrm rot="21338512">
            <a:off x="4385163" y="3151847"/>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0" name="Oval 17"/>
          <p:cNvSpPr>
            <a:spLocks noChangeArrowheads="1"/>
          </p:cNvSpPr>
          <p:nvPr/>
        </p:nvSpPr>
        <p:spPr bwMode="auto">
          <a:xfrm rot="21338512">
            <a:off x="3626506" y="2977521"/>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1" name="Oval 17"/>
          <p:cNvSpPr>
            <a:spLocks noChangeArrowheads="1"/>
          </p:cNvSpPr>
          <p:nvPr/>
        </p:nvSpPr>
        <p:spPr bwMode="auto">
          <a:xfrm rot="21338512">
            <a:off x="3565546" y="3129921"/>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2" name="Oval 17"/>
          <p:cNvSpPr>
            <a:spLocks noChangeArrowheads="1"/>
          </p:cNvSpPr>
          <p:nvPr/>
        </p:nvSpPr>
        <p:spPr bwMode="auto">
          <a:xfrm rot="21338512">
            <a:off x="4156563" y="3075647"/>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3" name="Oval 17"/>
          <p:cNvSpPr>
            <a:spLocks noChangeArrowheads="1"/>
          </p:cNvSpPr>
          <p:nvPr/>
        </p:nvSpPr>
        <p:spPr bwMode="auto">
          <a:xfrm>
            <a:off x="4248003" y="3151847"/>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4" name="Oval 17"/>
          <p:cNvSpPr>
            <a:spLocks noChangeArrowheads="1"/>
          </p:cNvSpPr>
          <p:nvPr/>
        </p:nvSpPr>
        <p:spPr bwMode="auto">
          <a:xfrm>
            <a:off x="3489346" y="2992761"/>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5" name="Oval 17"/>
          <p:cNvSpPr>
            <a:spLocks noChangeArrowheads="1"/>
          </p:cNvSpPr>
          <p:nvPr/>
        </p:nvSpPr>
        <p:spPr bwMode="auto">
          <a:xfrm rot="21338512">
            <a:off x="3949889" y="2770847"/>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6" name="Oval 17"/>
          <p:cNvSpPr>
            <a:spLocks noChangeArrowheads="1"/>
          </p:cNvSpPr>
          <p:nvPr/>
        </p:nvSpPr>
        <p:spPr bwMode="auto">
          <a:xfrm rot="21338512">
            <a:off x="4248003" y="3304247"/>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pic>
        <p:nvPicPr>
          <p:cNvPr id="17" name="Picture 3" descr="C:\Users\lakoglu\Dropbox\forKDD12\12-kdd-toursum\FIG\toy.png"/>
          <p:cNvPicPr>
            <a:picLocks noChangeAspect="1" noChangeArrowheads="1"/>
          </p:cNvPicPr>
          <p:nvPr/>
        </p:nvPicPr>
        <p:blipFill>
          <a:blip r:embed="rId3" cstate="print"/>
          <a:srcRect/>
          <a:stretch>
            <a:fillRect/>
          </a:stretch>
        </p:blipFill>
        <p:spPr bwMode="auto">
          <a:xfrm>
            <a:off x="5730854" y="2234104"/>
            <a:ext cx="3184546" cy="1604771"/>
          </a:xfrm>
          <a:prstGeom prst="rect">
            <a:avLst/>
          </a:prstGeom>
          <a:noFill/>
        </p:spPr>
      </p:pic>
      <p:sp>
        <p:nvSpPr>
          <p:cNvPr id="18" name="Oval 17"/>
          <p:cNvSpPr>
            <a:spLocks noChangeArrowheads="1"/>
          </p:cNvSpPr>
          <p:nvPr/>
        </p:nvSpPr>
        <p:spPr bwMode="auto">
          <a:xfrm>
            <a:off x="5775960" y="28437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9" name="Oval 17"/>
          <p:cNvSpPr>
            <a:spLocks noChangeArrowheads="1"/>
          </p:cNvSpPr>
          <p:nvPr/>
        </p:nvSpPr>
        <p:spPr bwMode="auto">
          <a:xfrm>
            <a:off x="6249014" y="33009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0" name="Oval 17"/>
          <p:cNvSpPr>
            <a:spLocks noChangeArrowheads="1"/>
          </p:cNvSpPr>
          <p:nvPr/>
        </p:nvSpPr>
        <p:spPr bwMode="auto">
          <a:xfrm>
            <a:off x="6416654" y="26151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1" name="Oval 17"/>
          <p:cNvSpPr>
            <a:spLocks noChangeArrowheads="1"/>
          </p:cNvSpPr>
          <p:nvPr/>
        </p:nvSpPr>
        <p:spPr bwMode="auto">
          <a:xfrm>
            <a:off x="7011014" y="23103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2" name="Oval 17"/>
          <p:cNvSpPr>
            <a:spLocks noChangeArrowheads="1"/>
          </p:cNvSpPr>
          <p:nvPr/>
        </p:nvSpPr>
        <p:spPr bwMode="auto">
          <a:xfrm>
            <a:off x="7696814" y="33009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3" name="Oval 17"/>
          <p:cNvSpPr>
            <a:spLocks noChangeArrowheads="1"/>
          </p:cNvSpPr>
          <p:nvPr/>
        </p:nvSpPr>
        <p:spPr bwMode="auto">
          <a:xfrm>
            <a:off x="8093054" y="33009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4" name="Oval 17"/>
          <p:cNvSpPr>
            <a:spLocks noChangeArrowheads="1"/>
          </p:cNvSpPr>
          <p:nvPr/>
        </p:nvSpPr>
        <p:spPr bwMode="auto">
          <a:xfrm>
            <a:off x="8702654" y="29199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5" name="Oval 17"/>
          <p:cNvSpPr>
            <a:spLocks noChangeArrowheads="1"/>
          </p:cNvSpPr>
          <p:nvPr/>
        </p:nvSpPr>
        <p:spPr bwMode="auto">
          <a:xfrm>
            <a:off x="8535014" y="36057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6" name="Right Arrow 25"/>
          <p:cNvSpPr/>
          <p:nvPr/>
        </p:nvSpPr>
        <p:spPr bwMode="auto">
          <a:xfrm>
            <a:off x="5257800" y="2996104"/>
            <a:ext cx="457200" cy="365760"/>
          </a:xfrm>
          <a:prstGeom prst="rightArrow">
            <a:avLst/>
          </a:prstGeom>
          <a:noFill/>
          <a:ln>
            <a:solidFill>
              <a:srgbClr val="0070C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20000"/>
              </a:spcBef>
              <a:buFont typeface="Wingdings" pitchFamily="2" charset="2"/>
              <a:buNone/>
              <a:defRPr/>
            </a:pPr>
            <a:endParaRPr lang="en-US" sz="1800" dirty="0">
              <a:solidFill>
                <a:schemeClr val="tx1"/>
              </a:solidFill>
              <a:cs typeface="Arial" charset="0"/>
            </a:endParaRPr>
          </a:p>
        </p:txBody>
      </p:sp>
      <p:sp>
        <p:nvSpPr>
          <p:cNvPr id="27" name="Freeform 26"/>
          <p:cNvSpPr/>
          <p:nvPr/>
        </p:nvSpPr>
        <p:spPr>
          <a:xfrm>
            <a:off x="3565546" y="2691304"/>
            <a:ext cx="756458" cy="943719"/>
          </a:xfrm>
          <a:custGeom>
            <a:avLst/>
            <a:gdLst>
              <a:gd name="connsiteX0" fmla="*/ 0 w 756458"/>
              <a:gd name="connsiteY0" fmla="*/ 0 h 943719"/>
              <a:gd name="connsiteX1" fmla="*/ 74814 w 756458"/>
              <a:gd name="connsiteY1" fmla="*/ 16626 h 943719"/>
              <a:gd name="connsiteX2" fmla="*/ 99752 w 756458"/>
              <a:gd name="connsiteY2" fmla="*/ 33251 h 943719"/>
              <a:gd name="connsiteX3" fmla="*/ 174567 w 756458"/>
              <a:gd name="connsiteY3" fmla="*/ 66502 h 943719"/>
              <a:gd name="connsiteX4" fmla="*/ 224443 w 756458"/>
              <a:gd name="connsiteY4" fmla="*/ 116378 h 943719"/>
              <a:gd name="connsiteX5" fmla="*/ 241069 w 756458"/>
              <a:gd name="connsiteY5" fmla="*/ 141317 h 943719"/>
              <a:gd name="connsiteX6" fmla="*/ 249381 w 756458"/>
              <a:gd name="connsiteY6" fmla="*/ 166255 h 943719"/>
              <a:gd name="connsiteX7" fmla="*/ 266007 w 756458"/>
              <a:gd name="connsiteY7" fmla="*/ 182880 h 943719"/>
              <a:gd name="connsiteX8" fmla="*/ 282632 w 756458"/>
              <a:gd name="connsiteY8" fmla="*/ 207818 h 943719"/>
              <a:gd name="connsiteX9" fmla="*/ 290945 w 756458"/>
              <a:gd name="connsiteY9" fmla="*/ 241069 h 943719"/>
              <a:gd name="connsiteX10" fmla="*/ 315883 w 756458"/>
              <a:gd name="connsiteY10" fmla="*/ 257695 h 943719"/>
              <a:gd name="connsiteX11" fmla="*/ 332509 w 756458"/>
              <a:gd name="connsiteY11" fmla="*/ 307571 h 943719"/>
              <a:gd name="connsiteX12" fmla="*/ 340821 w 756458"/>
              <a:gd name="connsiteY12" fmla="*/ 332509 h 943719"/>
              <a:gd name="connsiteX13" fmla="*/ 349134 w 756458"/>
              <a:gd name="connsiteY13" fmla="*/ 390698 h 943719"/>
              <a:gd name="connsiteX14" fmla="*/ 374072 w 756458"/>
              <a:gd name="connsiteY14" fmla="*/ 440575 h 943719"/>
              <a:gd name="connsiteX15" fmla="*/ 390698 w 756458"/>
              <a:gd name="connsiteY15" fmla="*/ 490451 h 943719"/>
              <a:gd name="connsiteX16" fmla="*/ 399010 w 756458"/>
              <a:gd name="connsiteY16" fmla="*/ 515389 h 943719"/>
              <a:gd name="connsiteX17" fmla="*/ 407323 w 756458"/>
              <a:gd name="connsiteY17" fmla="*/ 540328 h 943719"/>
              <a:gd name="connsiteX18" fmla="*/ 415636 w 756458"/>
              <a:gd name="connsiteY18" fmla="*/ 573578 h 943719"/>
              <a:gd name="connsiteX19" fmla="*/ 440574 w 756458"/>
              <a:gd name="connsiteY19" fmla="*/ 590204 h 943719"/>
              <a:gd name="connsiteX20" fmla="*/ 448887 w 756458"/>
              <a:gd name="connsiteY20" fmla="*/ 615142 h 943719"/>
              <a:gd name="connsiteX21" fmla="*/ 482138 w 756458"/>
              <a:gd name="connsiteY21" fmla="*/ 656706 h 943719"/>
              <a:gd name="connsiteX22" fmla="*/ 498763 w 756458"/>
              <a:gd name="connsiteY22" fmla="*/ 681644 h 943719"/>
              <a:gd name="connsiteX23" fmla="*/ 507076 w 756458"/>
              <a:gd name="connsiteY23" fmla="*/ 714895 h 943719"/>
              <a:gd name="connsiteX24" fmla="*/ 523701 w 756458"/>
              <a:gd name="connsiteY24" fmla="*/ 739833 h 943719"/>
              <a:gd name="connsiteX25" fmla="*/ 540327 w 756458"/>
              <a:gd name="connsiteY25" fmla="*/ 773084 h 943719"/>
              <a:gd name="connsiteX26" fmla="*/ 581890 w 756458"/>
              <a:gd name="connsiteY26" fmla="*/ 864524 h 943719"/>
              <a:gd name="connsiteX27" fmla="*/ 631767 w 756458"/>
              <a:gd name="connsiteY27" fmla="*/ 889462 h 943719"/>
              <a:gd name="connsiteX28" fmla="*/ 665018 w 756458"/>
              <a:gd name="connsiteY28" fmla="*/ 922713 h 943719"/>
              <a:gd name="connsiteX29" fmla="*/ 756458 w 756458"/>
              <a:gd name="connsiteY29" fmla="*/ 939338 h 94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6458" h="943719">
                <a:moveTo>
                  <a:pt x="0" y="0"/>
                </a:moveTo>
                <a:cubicBezTo>
                  <a:pt x="24938" y="5542"/>
                  <a:pt x="50579" y="8547"/>
                  <a:pt x="74814" y="16626"/>
                </a:cubicBezTo>
                <a:cubicBezTo>
                  <a:pt x="84292" y="19785"/>
                  <a:pt x="90623" y="29193"/>
                  <a:pt x="99752" y="33251"/>
                </a:cubicBezTo>
                <a:cubicBezTo>
                  <a:pt x="188784" y="72820"/>
                  <a:pt x="118129" y="28878"/>
                  <a:pt x="174567" y="66502"/>
                </a:cubicBezTo>
                <a:cubicBezTo>
                  <a:pt x="213747" y="125273"/>
                  <a:pt x="162578" y="54513"/>
                  <a:pt x="224443" y="116378"/>
                </a:cubicBezTo>
                <a:cubicBezTo>
                  <a:pt x="231508" y="123443"/>
                  <a:pt x="235527" y="133004"/>
                  <a:pt x="241069" y="141317"/>
                </a:cubicBezTo>
                <a:cubicBezTo>
                  <a:pt x="243840" y="149630"/>
                  <a:pt x="244873" y="158741"/>
                  <a:pt x="249381" y="166255"/>
                </a:cubicBezTo>
                <a:cubicBezTo>
                  <a:pt x="253413" y="172975"/>
                  <a:pt x="261111" y="176760"/>
                  <a:pt x="266007" y="182880"/>
                </a:cubicBezTo>
                <a:cubicBezTo>
                  <a:pt x="272248" y="190681"/>
                  <a:pt x="277090" y="199505"/>
                  <a:pt x="282632" y="207818"/>
                </a:cubicBezTo>
                <a:cubicBezTo>
                  <a:pt x="285403" y="218902"/>
                  <a:pt x="284608" y="231563"/>
                  <a:pt x="290945" y="241069"/>
                </a:cubicBezTo>
                <a:cubicBezTo>
                  <a:pt x="296487" y="249382"/>
                  <a:pt x="310588" y="249223"/>
                  <a:pt x="315883" y="257695"/>
                </a:cubicBezTo>
                <a:cubicBezTo>
                  <a:pt x="325171" y="272556"/>
                  <a:pt x="326967" y="290946"/>
                  <a:pt x="332509" y="307571"/>
                </a:cubicBezTo>
                <a:lnTo>
                  <a:pt x="340821" y="332509"/>
                </a:lnTo>
                <a:cubicBezTo>
                  <a:pt x="343592" y="351905"/>
                  <a:pt x="345291" y="371485"/>
                  <a:pt x="349134" y="390698"/>
                </a:cubicBezTo>
                <a:cubicBezTo>
                  <a:pt x="357402" y="432039"/>
                  <a:pt x="356239" y="400452"/>
                  <a:pt x="374072" y="440575"/>
                </a:cubicBezTo>
                <a:cubicBezTo>
                  <a:pt x="381190" y="456589"/>
                  <a:pt x="385156" y="473826"/>
                  <a:pt x="390698" y="490451"/>
                </a:cubicBezTo>
                <a:lnTo>
                  <a:pt x="399010" y="515389"/>
                </a:lnTo>
                <a:cubicBezTo>
                  <a:pt x="401781" y="523702"/>
                  <a:pt x="405198" y="531827"/>
                  <a:pt x="407323" y="540328"/>
                </a:cubicBezTo>
                <a:cubicBezTo>
                  <a:pt x="410094" y="551411"/>
                  <a:pt x="409299" y="564072"/>
                  <a:pt x="415636" y="573578"/>
                </a:cubicBezTo>
                <a:cubicBezTo>
                  <a:pt x="421178" y="581891"/>
                  <a:pt x="432261" y="584662"/>
                  <a:pt x="440574" y="590204"/>
                </a:cubicBezTo>
                <a:cubicBezTo>
                  <a:pt x="443345" y="598517"/>
                  <a:pt x="444968" y="607305"/>
                  <a:pt x="448887" y="615142"/>
                </a:cubicBezTo>
                <a:cubicBezTo>
                  <a:pt x="465945" y="649258"/>
                  <a:pt x="461519" y="630932"/>
                  <a:pt x="482138" y="656706"/>
                </a:cubicBezTo>
                <a:cubicBezTo>
                  <a:pt x="488379" y="664507"/>
                  <a:pt x="493221" y="673331"/>
                  <a:pt x="498763" y="681644"/>
                </a:cubicBezTo>
                <a:cubicBezTo>
                  <a:pt x="501534" y="692728"/>
                  <a:pt x="502576" y="704394"/>
                  <a:pt x="507076" y="714895"/>
                </a:cubicBezTo>
                <a:cubicBezTo>
                  <a:pt x="511011" y="724078"/>
                  <a:pt x="518744" y="731159"/>
                  <a:pt x="523701" y="739833"/>
                </a:cubicBezTo>
                <a:cubicBezTo>
                  <a:pt x="529849" y="750592"/>
                  <a:pt x="535445" y="761694"/>
                  <a:pt x="540327" y="773084"/>
                </a:cubicBezTo>
                <a:cubicBezTo>
                  <a:pt x="550909" y="797775"/>
                  <a:pt x="560471" y="857384"/>
                  <a:pt x="581890" y="864524"/>
                </a:cubicBezTo>
                <a:cubicBezTo>
                  <a:pt x="606027" y="872570"/>
                  <a:pt x="611258" y="871883"/>
                  <a:pt x="631767" y="889462"/>
                </a:cubicBezTo>
                <a:cubicBezTo>
                  <a:pt x="643668" y="899663"/>
                  <a:pt x="650148" y="917756"/>
                  <a:pt x="665018" y="922713"/>
                </a:cubicBezTo>
                <a:cubicBezTo>
                  <a:pt x="728038" y="943719"/>
                  <a:pt x="697369" y="939338"/>
                  <a:pt x="756458" y="939338"/>
                </a:cubicBezTo>
              </a:path>
            </a:pathLst>
          </a:cu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3957630" y="2763348"/>
            <a:ext cx="388088" cy="440574"/>
          </a:xfrm>
          <a:custGeom>
            <a:avLst/>
            <a:gdLst>
              <a:gd name="connsiteX0" fmla="*/ 0 w 388088"/>
              <a:gd name="connsiteY0" fmla="*/ 440574 h 440574"/>
              <a:gd name="connsiteX1" fmla="*/ 24938 w 388088"/>
              <a:gd name="connsiteY1" fmla="*/ 432261 h 440574"/>
              <a:gd name="connsiteX2" fmla="*/ 66501 w 388088"/>
              <a:gd name="connsiteY2" fmla="*/ 374072 h 440574"/>
              <a:gd name="connsiteX3" fmla="*/ 83127 w 388088"/>
              <a:gd name="connsiteY3" fmla="*/ 324196 h 440574"/>
              <a:gd name="connsiteX4" fmla="*/ 91440 w 388088"/>
              <a:gd name="connsiteY4" fmla="*/ 299258 h 440574"/>
              <a:gd name="connsiteX5" fmla="*/ 133003 w 388088"/>
              <a:gd name="connsiteY5" fmla="*/ 266007 h 440574"/>
              <a:gd name="connsiteX6" fmla="*/ 149629 w 388088"/>
              <a:gd name="connsiteY6" fmla="*/ 249381 h 440574"/>
              <a:gd name="connsiteX7" fmla="*/ 199505 w 388088"/>
              <a:gd name="connsiteY7" fmla="*/ 216131 h 440574"/>
              <a:gd name="connsiteX8" fmla="*/ 249381 w 388088"/>
              <a:gd name="connsiteY8" fmla="*/ 174567 h 440574"/>
              <a:gd name="connsiteX9" fmla="*/ 282632 w 388088"/>
              <a:gd name="connsiteY9" fmla="*/ 133003 h 440574"/>
              <a:gd name="connsiteX10" fmla="*/ 307571 w 388088"/>
              <a:gd name="connsiteY10" fmla="*/ 116378 h 440574"/>
              <a:gd name="connsiteX11" fmla="*/ 340821 w 388088"/>
              <a:gd name="connsiteY11" fmla="*/ 66501 h 440574"/>
              <a:gd name="connsiteX12" fmla="*/ 357447 w 388088"/>
              <a:gd name="connsiteY12" fmla="*/ 41563 h 440574"/>
              <a:gd name="connsiteX13" fmla="*/ 382385 w 388088"/>
              <a:gd name="connsiteY13" fmla="*/ 33251 h 440574"/>
              <a:gd name="connsiteX14" fmla="*/ 382385 w 388088"/>
              <a:gd name="connsiteY14" fmla="*/ 0 h 44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8088" h="440574">
                <a:moveTo>
                  <a:pt x="0" y="440574"/>
                </a:moveTo>
                <a:cubicBezTo>
                  <a:pt x="8313" y="437803"/>
                  <a:pt x="18207" y="437870"/>
                  <a:pt x="24938" y="432261"/>
                </a:cubicBezTo>
                <a:cubicBezTo>
                  <a:pt x="27109" y="430452"/>
                  <a:pt x="62932" y="382102"/>
                  <a:pt x="66501" y="374072"/>
                </a:cubicBezTo>
                <a:cubicBezTo>
                  <a:pt x="73618" y="358058"/>
                  <a:pt x="77585" y="340821"/>
                  <a:pt x="83127" y="324196"/>
                </a:cubicBezTo>
                <a:cubicBezTo>
                  <a:pt x="85898" y="315883"/>
                  <a:pt x="85244" y="305454"/>
                  <a:pt x="91440" y="299258"/>
                </a:cubicBezTo>
                <a:cubicBezTo>
                  <a:pt x="131577" y="259118"/>
                  <a:pt x="80577" y="307948"/>
                  <a:pt x="133003" y="266007"/>
                </a:cubicBezTo>
                <a:cubicBezTo>
                  <a:pt x="139123" y="261111"/>
                  <a:pt x="143359" y="254084"/>
                  <a:pt x="149629" y="249381"/>
                </a:cubicBezTo>
                <a:cubicBezTo>
                  <a:pt x="165614" y="237392"/>
                  <a:pt x="185377" y="230260"/>
                  <a:pt x="199505" y="216131"/>
                </a:cubicBezTo>
                <a:cubicBezTo>
                  <a:pt x="231507" y="184127"/>
                  <a:pt x="214661" y="197713"/>
                  <a:pt x="249381" y="174567"/>
                </a:cubicBezTo>
                <a:cubicBezTo>
                  <a:pt x="261723" y="156055"/>
                  <a:pt x="265714" y="146537"/>
                  <a:pt x="282632" y="133003"/>
                </a:cubicBezTo>
                <a:cubicBezTo>
                  <a:pt x="290434" y="126762"/>
                  <a:pt x="299258" y="121920"/>
                  <a:pt x="307571" y="116378"/>
                </a:cubicBezTo>
                <a:lnTo>
                  <a:pt x="340821" y="66501"/>
                </a:lnTo>
                <a:cubicBezTo>
                  <a:pt x="346363" y="58188"/>
                  <a:pt x="347969" y="44722"/>
                  <a:pt x="357447" y="41563"/>
                </a:cubicBezTo>
                <a:cubicBezTo>
                  <a:pt x="365760" y="38792"/>
                  <a:pt x="377877" y="40765"/>
                  <a:pt x="382385" y="33251"/>
                </a:cubicBezTo>
                <a:cubicBezTo>
                  <a:pt x="388088" y="23747"/>
                  <a:pt x="382385" y="11084"/>
                  <a:pt x="382385" y="0"/>
                </a:cubicBezTo>
              </a:path>
            </a:pathLst>
          </a:cu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6324600" y="2314460"/>
            <a:ext cx="1763684" cy="1672244"/>
          </a:xfrm>
          <a:custGeom>
            <a:avLst/>
            <a:gdLst>
              <a:gd name="connsiteX0" fmla="*/ 0 w 756458"/>
              <a:gd name="connsiteY0" fmla="*/ 0 h 943719"/>
              <a:gd name="connsiteX1" fmla="*/ 74814 w 756458"/>
              <a:gd name="connsiteY1" fmla="*/ 16626 h 943719"/>
              <a:gd name="connsiteX2" fmla="*/ 99752 w 756458"/>
              <a:gd name="connsiteY2" fmla="*/ 33251 h 943719"/>
              <a:gd name="connsiteX3" fmla="*/ 174567 w 756458"/>
              <a:gd name="connsiteY3" fmla="*/ 66502 h 943719"/>
              <a:gd name="connsiteX4" fmla="*/ 224443 w 756458"/>
              <a:gd name="connsiteY4" fmla="*/ 116378 h 943719"/>
              <a:gd name="connsiteX5" fmla="*/ 241069 w 756458"/>
              <a:gd name="connsiteY5" fmla="*/ 141317 h 943719"/>
              <a:gd name="connsiteX6" fmla="*/ 249381 w 756458"/>
              <a:gd name="connsiteY6" fmla="*/ 166255 h 943719"/>
              <a:gd name="connsiteX7" fmla="*/ 266007 w 756458"/>
              <a:gd name="connsiteY7" fmla="*/ 182880 h 943719"/>
              <a:gd name="connsiteX8" fmla="*/ 282632 w 756458"/>
              <a:gd name="connsiteY8" fmla="*/ 207818 h 943719"/>
              <a:gd name="connsiteX9" fmla="*/ 290945 w 756458"/>
              <a:gd name="connsiteY9" fmla="*/ 241069 h 943719"/>
              <a:gd name="connsiteX10" fmla="*/ 315883 w 756458"/>
              <a:gd name="connsiteY10" fmla="*/ 257695 h 943719"/>
              <a:gd name="connsiteX11" fmla="*/ 332509 w 756458"/>
              <a:gd name="connsiteY11" fmla="*/ 307571 h 943719"/>
              <a:gd name="connsiteX12" fmla="*/ 340821 w 756458"/>
              <a:gd name="connsiteY12" fmla="*/ 332509 h 943719"/>
              <a:gd name="connsiteX13" fmla="*/ 349134 w 756458"/>
              <a:gd name="connsiteY13" fmla="*/ 390698 h 943719"/>
              <a:gd name="connsiteX14" fmla="*/ 374072 w 756458"/>
              <a:gd name="connsiteY14" fmla="*/ 440575 h 943719"/>
              <a:gd name="connsiteX15" fmla="*/ 390698 w 756458"/>
              <a:gd name="connsiteY15" fmla="*/ 490451 h 943719"/>
              <a:gd name="connsiteX16" fmla="*/ 399010 w 756458"/>
              <a:gd name="connsiteY16" fmla="*/ 515389 h 943719"/>
              <a:gd name="connsiteX17" fmla="*/ 407323 w 756458"/>
              <a:gd name="connsiteY17" fmla="*/ 540328 h 943719"/>
              <a:gd name="connsiteX18" fmla="*/ 415636 w 756458"/>
              <a:gd name="connsiteY18" fmla="*/ 573578 h 943719"/>
              <a:gd name="connsiteX19" fmla="*/ 440574 w 756458"/>
              <a:gd name="connsiteY19" fmla="*/ 590204 h 943719"/>
              <a:gd name="connsiteX20" fmla="*/ 448887 w 756458"/>
              <a:gd name="connsiteY20" fmla="*/ 615142 h 943719"/>
              <a:gd name="connsiteX21" fmla="*/ 482138 w 756458"/>
              <a:gd name="connsiteY21" fmla="*/ 656706 h 943719"/>
              <a:gd name="connsiteX22" fmla="*/ 498763 w 756458"/>
              <a:gd name="connsiteY22" fmla="*/ 681644 h 943719"/>
              <a:gd name="connsiteX23" fmla="*/ 507076 w 756458"/>
              <a:gd name="connsiteY23" fmla="*/ 714895 h 943719"/>
              <a:gd name="connsiteX24" fmla="*/ 523701 w 756458"/>
              <a:gd name="connsiteY24" fmla="*/ 739833 h 943719"/>
              <a:gd name="connsiteX25" fmla="*/ 540327 w 756458"/>
              <a:gd name="connsiteY25" fmla="*/ 773084 h 943719"/>
              <a:gd name="connsiteX26" fmla="*/ 581890 w 756458"/>
              <a:gd name="connsiteY26" fmla="*/ 864524 h 943719"/>
              <a:gd name="connsiteX27" fmla="*/ 631767 w 756458"/>
              <a:gd name="connsiteY27" fmla="*/ 889462 h 943719"/>
              <a:gd name="connsiteX28" fmla="*/ 665018 w 756458"/>
              <a:gd name="connsiteY28" fmla="*/ 922713 h 943719"/>
              <a:gd name="connsiteX29" fmla="*/ 756458 w 756458"/>
              <a:gd name="connsiteY29" fmla="*/ 939338 h 94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6458" h="943719">
                <a:moveTo>
                  <a:pt x="0" y="0"/>
                </a:moveTo>
                <a:cubicBezTo>
                  <a:pt x="24938" y="5542"/>
                  <a:pt x="50579" y="8547"/>
                  <a:pt x="74814" y="16626"/>
                </a:cubicBezTo>
                <a:cubicBezTo>
                  <a:pt x="84292" y="19785"/>
                  <a:pt x="90623" y="29193"/>
                  <a:pt x="99752" y="33251"/>
                </a:cubicBezTo>
                <a:cubicBezTo>
                  <a:pt x="188784" y="72820"/>
                  <a:pt x="118129" y="28878"/>
                  <a:pt x="174567" y="66502"/>
                </a:cubicBezTo>
                <a:cubicBezTo>
                  <a:pt x="213747" y="125273"/>
                  <a:pt x="162578" y="54513"/>
                  <a:pt x="224443" y="116378"/>
                </a:cubicBezTo>
                <a:cubicBezTo>
                  <a:pt x="231508" y="123443"/>
                  <a:pt x="235527" y="133004"/>
                  <a:pt x="241069" y="141317"/>
                </a:cubicBezTo>
                <a:cubicBezTo>
                  <a:pt x="243840" y="149630"/>
                  <a:pt x="244873" y="158741"/>
                  <a:pt x="249381" y="166255"/>
                </a:cubicBezTo>
                <a:cubicBezTo>
                  <a:pt x="253413" y="172975"/>
                  <a:pt x="261111" y="176760"/>
                  <a:pt x="266007" y="182880"/>
                </a:cubicBezTo>
                <a:cubicBezTo>
                  <a:pt x="272248" y="190681"/>
                  <a:pt x="277090" y="199505"/>
                  <a:pt x="282632" y="207818"/>
                </a:cubicBezTo>
                <a:cubicBezTo>
                  <a:pt x="285403" y="218902"/>
                  <a:pt x="284608" y="231563"/>
                  <a:pt x="290945" y="241069"/>
                </a:cubicBezTo>
                <a:cubicBezTo>
                  <a:pt x="296487" y="249382"/>
                  <a:pt x="310588" y="249223"/>
                  <a:pt x="315883" y="257695"/>
                </a:cubicBezTo>
                <a:cubicBezTo>
                  <a:pt x="325171" y="272556"/>
                  <a:pt x="326967" y="290946"/>
                  <a:pt x="332509" y="307571"/>
                </a:cubicBezTo>
                <a:lnTo>
                  <a:pt x="340821" y="332509"/>
                </a:lnTo>
                <a:cubicBezTo>
                  <a:pt x="343592" y="351905"/>
                  <a:pt x="345291" y="371485"/>
                  <a:pt x="349134" y="390698"/>
                </a:cubicBezTo>
                <a:cubicBezTo>
                  <a:pt x="357402" y="432039"/>
                  <a:pt x="356239" y="400452"/>
                  <a:pt x="374072" y="440575"/>
                </a:cubicBezTo>
                <a:cubicBezTo>
                  <a:pt x="381190" y="456589"/>
                  <a:pt x="385156" y="473826"/>
                  <a:pt x="390698" y="490451"/>
                </a:cubicBezTo>
                <a:lnTo>
                  <a:pt x="399010" y="515389"/>
                </a:lnTo>
                <a:cubicBezTo>
                  <a:pt x="401781" y="523702"/>
                  <a:pt x="405198" y="531827"/>
                  <a:pt x="407323" y="540328"/>
                </a:cubicBezTo>
                <a:cubicBezTo>
                  <a:pt x="410094" y="551411"/>
                  <a:pt x="409299" y="564072"/>
                  <a:pt x="415636" y="573578"/>
                </a:cubicBezTo>
                <a:cubicBezTo>
                  <a:pt x="421178" y="581891"/>
                  <a:pt x="432261" y="584662"/>
                  <a:pt x="440574" y="590204"/>
                </a:cubicBezTo>
                <a:cubicBezTo>
                  <a:pt x="443345" y="598517"/>
                  <a:pt x="444968" y="607305"/>
                  <a:pt x="448887" y="615142"/>
                </a:cubicBezTo>
                <a:cubicBezTo>
                  <a:pt x="465945" y="649258"/>
                  <a:pt x="461519" y="630932"/>
                  <a:pt x="482138" y="656706"/>
                </a:cubicBezTo>
                <a:cubicBezTo>
                  <a:pt x="488379" y="664507"/>
                  <a:pt x="493221" y="673331"/>
                  <a:pt x="498763" y="681644"/>
                </a:cubicBezTo>
                <a:cubicBezTo>
                  <a:pt x="501534" y="692728"/>
                  <a:pt x="502576" y="704394"/>
                  <a:pt x="507076" y="714895"/>
                </a:cubicBezTo>
                <a:cubicBezTo>
                  <a:pt x="511011" y="724078"/>
                  <a:pt x="518744" y="731159"/>
                  <a:pt x="523701" y="739833"/>
                </a:cubicBezTo>
                <a:cubicBezTo>
                  <a:pt x="529849" y="750592"/>
                  <a:pt x="535445" y="761694"/>
                  <a:pt x="540327" y="773084"/>
                </a:cubicBezTo>
                <a:cubicBezTo>
                  <a:pt x="550909" y="797775"/>
                  <a:pt x="560471" y="857384"/>
                  <a:pt x="581890" y="864524"/>
                </a:cubicBezTo>
                <a:cubicBezTo>
                  <a:pt x="606027" y="872570"/>
                  <a:pt x="611258" y="871883"/>
                  <a:pt x="631767" y="889462"/>
                </a:cubicBezTo>
                <a:cubicBezTo>
                  <a:pt x="643668" y="899663"/>
                  <a:pt x="650148" y="917756"/>
                  <a:pt x="665018" y="922713"/>
                </a:cubicBezTo>
                <a:cubicBezTo>
                  <a:pt x="728038" y="943719"/>
                  <a:pt x="697369" y="939338"/>
                  <a:pt x="756458" y="939338"/>
                </a:cubicBezTo>
              </a:path>
            </a:pathLst>
          </a:custGeom>
          <a:ln w="41275">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7248572" y="2444019"/>
            <a:ext cx="904828" cy="780685"/>
          </a:xfrm>
          <a:custGeom>
            <a:avLst/>
            <a:gdLst>
              <a:gd name="connsiteX0" fmla="*/ 0 w 388088"/>
              <a:gd name="connsiteY0" fmla="*/ 440574 h 440574"/>
              <a:gd name="connsiteX1" fmla="*/ 24938 w 388088"/>
              <a:gd name="connsiteY1" fmla="*/ 432261 h 440574"/>
              <a:gd name="connsiteX2" fmla="*/ 66501 w 388088"/>
              <a:gd name="connsiteY2" fmla="*/ 374072 h 440574"/>
              <a:gd name="connsiteX3" fmla="*/ 83127 w 388088"/>
              <a:gd name="connsiteY3" fmla="*/ 324196 h 440574"/>
              <a:gd name="connsiteX4" fmla="*/ 91440 w 388088"/>
              <a:gd name="connsiteY4" fmla="*/ 299258 h 440574"/>
              <a:gd name="connsiteX5" fmla="*/ 133003 w 388088"/>
              <a:gd name="connsiteY5" fmla="*/ 266007 h 440574"/>
              <a:gd name="connsiteX6" fmla="*/ 149629 w 388088"/>
              <a:gd name="connsiteY6" fmla="*/ 249381 h 440574"/>
              <a:gd name="connsiteX7" fmla="*/ 199505 w 388088"/>
              <a:gd name="connsiteY7" fmla="*/ 216131 h 440574"/>
              <a:gd name="connsiteX8" fmla="*/ 249381 w 388088"/>
              <a:gd name="connsiteY8" fmla="*/ 174567 h 440574"/>
              <a:gd name="connsiteX9" fmla="*/ 282632 w 388088"/>
              <a:gd name="connsiteY9" fmla="*/ 133003 h 440574"/>
              <a:gd name="connsiteX10" fmla="*/ 307571 w 388088"/>
              <a:gd name="connsiteY10" fmla="*/ 116378 h 440574"/>
              <a:gd name="connsiteX11" fmla="*/ 340821 w 388088"/>
              <a:gd name="connsiteY11" fmla="*/ 66501 h 440574"/>
              <a:gd name="connsiteX12" fmla="*/ 357447 w 388088"/>
              <a:gd name="connsiteY12" fmla="*/ 41563 h 440574"/>
              <a:gd name="connsiteX13" fmla="*/ 382385 w 388088"/>
              <a:gd name="connsiteY13" fmla="*/ 33251 h 440574"/>
              <a:gd name="connsiteX14" fmla="*/ 382385 w 388088"/>
              <a:gd name="connsiteY14" fmla="*/ 0 h 44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8088" h="440574">
                <a:moveTo>
                  <a:pt x="0" y="440574"/>
                </a:moveTo>
                <a:cubicBezTo>
                  <a:pt x="8313" y="437803"/>
                  <a:pt x="18207" y="437870"/>
                  <a:pt x="24938" y="432261"/>
                </a:cubicBezTo>
                <a:cubicBezTo>
                  <a:pt x="27109" y="430452"/>
                  <a:pt x="62932" y="382102"/>
                  <a:pt x="66501" y="374072"/>
                </a:cubicBezTo>
                <a:cubicBezTo>
                  <a:pt x="73618" y="358058"/>
                  <a:pt x="77585" y="340821"/>
                  <a:pt x="83127" y="324196"/>
                </a:cubicBezTo>
                <a:cubicBezTo>
                  <a:pt x="85898" y="315883"/>
                  <a:pt x="85244" y="305454"/>
                  <a:pt x="91440" y="299258"/>
                </a:cubicBezTo>
                <a:cubicBezTo>
                  <a:pt x="131577" y="259118"/>
                  <a:pt x="80577" y="307948"/>
                  <a:pt x="133003" y="266007"/>
                </a:cubicBezTo>
                <a:cubicBezTo>
                  <a:pt x="139123" y="261111"/>
                  <a:pt x="143359" y="254084"/>
                  <a:pt x="149629" y="249381"/>
                </a:cubicBezTo>
                <a:cubicBezTo>
                  <a:pt x="165614" y="237392"/>
                  <a:pt x="185377" y="230260"/>
                  <a:pt x="199505" y="216131"/>
                </a:cubicBezTo>
                <a:cubicBezTo>
                  <a:pt x="231507" y="184127"/>
                  <a:pt x="214661" y="197713"/>
                  <a:pt x="249381" y="174567"/>
                </a:cubicBezTo>
                <a:cubicBezTo>
                  <a:pt x="261723" y="156055"/>
                  <a:pt x="265714" y="146537"/>
                  <a:pt x="282632" y="133003"/>
                </a:cubicBezTo>
                <a:cubicBezTo>
                  <a:pt x="290434" y="126762"/>
                  <a:pt x="299258" y="121920"/>
                  <a:pt x="307571" y="116378"/>
                </a:cubicBezTo>
                <a:lnTo>
                  <a:pt x="340821" y="66501"/>
                </a:lnTo>
                <a:cubicBezTo>
                  <a:pt x="346363" y="58188"/>
                  <a:pt x="347969" y="44722"/>
                  <a:pt x="357447" y="41563"/>
                </a:cubicBezTo>
                <a:cubicBezTo>
                  <a:pt x="365760" y="38792"/>
                  <a:pt x="377877" y="40765"/>
                  <a:pt x="382385" y="33251"/>
                </a:cubicBezTo>
                <a:cubicBezTo>
                  <a:pt x="388088" y="23747"/>
                  <a:pt x="382385" y="11084"/>
                  <a:pt x="382385" y="0"/>
                </a:cubicBezTo>
              </a:path>
            </a:pathLst>
          </a:custGeom>
          <a:ln w="41275">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1" name="Picture 20" descr="C:\Users\lakoglu\Desktop\Downloads\Symbolize-zoom_in-icon-png\64x64\zoom_in.png"/>
          <p:cNvPicPr>
            <a:picLocks noChangeAspect="1" noChangeArrowheads="1"/>
          </p:cNvPicPr>
          <p:nvPr/>
        </p:nvPicPr>
        <p:blipFill>
          <a:blip r:embed="rId4" cstate="print"/>
          <a:srcRect/>
          <a:stretch>
            <a:fillRect/>
          </a:stretch>
        </p:blipFill>
        <p:spPr bwMode="auto">
          <a:xfrm>
            <a:off x="4175146" y="2310304"/>
            <a:ext cx="457200" cy="457200"/>
          </a:xfrm>
          <a:prstGeom prst="rect">
            <a:avLst/>
          </a:prstGeom>
          <a:noFill/>
        </p:spPr>
      </p:pic>
      <p:sp>
        <p:nvSpPr>
          <p:cNvPr id="32" name="Right Arrow 31"/>
          <p:cNvSpPr/>
          <p:nvPr/>
        </p:nvSpPr>
        <p:spPr bwMode="auto">
          <a:xfrm>
            <a:off x="1524000" y="2996104"/>
            <a:ext cx="457200" cy="365760"/>
          </a:xfrm>
          <a:prstGeom prst="rightArrow">
            <a:avLst/>
          </a:prstGeom>
          <a:noFill/>
          <a:ln>
            <a:solidFill>
              <a:srgbClr val="0070C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20000"/>
              </a:spcBef>
              <a:buFont typeface="Wingdings" pitchFamily="2" charset="2"/>
              <a:buNone/>
              <a:defRPr/>
            </a:pPr>
            <a:endParaRPr lang="en-US" sz="1800" dirty="0">
              <a:solidFill>
                <a:schemeClr val="tx1"/>
              </a:solidFill>
              <a:cs typeface="Arial" charset="0"/>
            </a:endParaRPr>
          </a:p>
        </p:txBody>
      </p:sp>
      <p:sp>
        <p:nvSpPr>
          <p:cNvPr id="33" name="TextBox 32"/>
          <p:cNvSpPr txBox="1">
            <a:spLocks noChangeArrowheads="1"/>
          </p:cNvSpPr>
          <p:nvPr/>
        </p:nvSpPr>
        <p:spPr bwMode="auto">
          <a:xfrm>
            <a:off x="881163" y="5107007"/>
            <a:ext cx="7467600" cy="954107"/>
          </a:xfrm>
          <a:prstGeom prst="rect">
            <a:avLst/>
          </a:prstGeom>
          <a:noFill/>
          <a:ln w="9525">
            <a:noFill/>
            <a:miter lim="800000"/>
            <a:headEnd/>
            <a:tailEnd/>
          </a:ln>
        </p:spPr>
        <p:txBody>
          <a:bodyPr wrap="square">
            <a:spAutoFit/>
          </a:bodyPr>
          <a:lstStyle/>
          <a:p>
            <a:pPr>
              <a:buClr>
                <a:srgbClr val="0B9712"/>
              </a:buClr>
              <a:buSzPct val="100000"/>
              <a:buFont typeface="Wingdings" pitchFamily="2" charset="2"/>
              <a:buChar char="ü"/>
            </a:pPr>
            <a:r>
              <a:rPr lang="en-US" sz="2800" dirty="0">
                <a:latin typeface="Tahoma" pitchFamily="34" charset="0"/>
                <a:ea typeface="Tahoma" pitchFamily="34" charset="0"/>
                <a:cs typeface="Tahoma" pitchFamily="34" charset="0"/>
              </a:rPr>
              <a:t> </a:t>
            </a:r>
            <a:r>
              <a:rPr lang="en-US" sz="2800" dirty="0" smtClean="0">
                <a:ea typeface="Tahoma" pitchFamily="34" charset="0"/>
                <a:cs typeface="Tahoma" pitchFamily="34" charset="0"/>
              </a:rPr>
              <a:t>Summarize </a:t>
            </a:r>
            <a:r>
              <a:rPr lang="en-US" sz="2800" dirty="0" smtClean="0">
                <a:solidFill>
                  <a:srgbClr val="C00000"/>
                </a:solidFill>
                <a:ea typeface="Tahoma" pitchFamily="34" charset="0"/>
                <a:cs typeface="Tahoma" pitchFamily="34" charset="0"/>
              </a:rPr>
              <a:t>top-k node anomalies </a:t>
            </a:r>
            <a:r>
              <a:rPr lang="en-US" sz="2800" dirty="0" smtClean="0">
                <a:ea typeface="Tahoma" pitchFamily="34" charset="0"/>
                <a:cs typeface="Tahoma" pitchFamily="34" charset="0"/>
              </a:rPr>
              <a:t>by groups</a:t>
            </a:r>
          </a:p>
          <a:p>
            <a:pPr>
              <a:buClr>
                <a:srgbClr val="0B9712"/>
              </a:buClr>
              <a:buSzPct val="100000"/>
              <a:buFont typeface="Wingdings" pitchFamily="2" charset="2"/>
              <a:buChar char="ü"/>
            </a:pPr>
            <a:r>
              <a:rPr lang="en-US" sz="2800" dirty="0" smtClean="0">
                <a:ea typeface="Tahoma" pitchFamily="34" charset="0"/>
                <a:cs typeface="Tahoma" pitchFamily="34" charset="0"/>
              </a:rPr>
              <a:t> Find </a:t>
            </a:r>
            <a:r>
              <a:rPr lang="en-US" sz="2800" dirty="0" smtClean="0">
                <a:solidFill>
                  <a:srgbClr val="0070C0"/>
                </a:solidFill>
                <a:ea typeface="Tahoma" pitchFamily="34" charset="0"/>
                <a:cs typeface="Tahoma" pitchFamily="34" charset="0"/>
              </a:rPr>
              <a:t>connections/connectors</a:t>
            </a:r>
            <a:r>
              <a:rPr lang="en-US" sz="2800" dirty="0" smtClean="0">
                <a:ea typeface="Tahoma" pitchFamily="34" charset="0"/>
                <a:cs typeface="Tahoma" pitchFamily="34" charset="0"/>
              </a:rPr>
              <a:t> among groups</a:t>
            </a:r>
            <a:endParaRPr lang="en-US" sz="2800" dirty="0">
              <a:ea typeface="Tahoma" pitchFamily="34" charset="0"/>
              <a:cs typeface="Tahoma" pitchFamily="34" charset="0"/>
            </a:endParaRPr>
          </a:p>
        </p:txBody>
      </p:sp>
      <p:sp>
        <p:nvSpPr>
          <p:cNvPr id="52" name="TextBox 51"/>
          <p:cNvSpPr txBox="1"/>
          <p:nvPr/>
        </p:nvSpPr>
        <p:spPr>
          <a:xfrm>
            <a:off x="2090637" y="1600200"/>
            <a:ext cx="3289042" cy="523220"/>
          </a:xfrm>
          <a:prstGeom prst="rect">
            <a:avLst/>
          </a:prstGeom>
          <a:noFill/>
        </p:spPr>
        <p:txBody>
          <a:bodyPr wrap="none" rtlCol="0">
            <a:spAutoFit/>
          </a:bodyPr>
          <a:lstStyle/>
          <a:p>
            <a:r>
              <a:rPr lang="en-US" sz="2800" dirty="0" smtClean="0"/>
              <a:t>e.g. Terrorist network</a:t>
            </a:r>
            <a:endParaRPr lang="en-US" sz="2800" dirty="0"/>
          </a:p>
        </p:txBody>
      </p:sp>
      <p:sp>
        <p:nvSpPr>
          <p:cNvPr id="53" name="TextBox 52"/>
          <p:cNvSpPr txBox="1"/>
          <p:nvPr/>
        </p:nvSpPr>
        <p:spPr>
          <a:xfrm>
            <a:off x="42594" y="2757584"/>
            <a:ext cx="1499129" cy="830997"/>
          </a:xfrm>
          <a:prstGeom prst="rect">
            <a:avLst/>
          </a:prstGeom>
          <a:noFill/>
        </p:spPr>
        <p:txBody>
          <a:bodyPr wrap="none" rtlCol="0">
            <a:spAutoFit/>
          </a:bodyPr>
          <a:lstStyle/>
          <a:p>
            <a:pPr algn="ctr"/>
            <a:r>
              <a:rPr lang="en-US" sz="2400" b="1" dirty="0" smtClean="0">
                <a:solidFill>
                  <a:srgbClr val="C00000"/>
                </a:solidFill>
              </a:rPr>
              <a:t>Top-k </a:t>
            </a:r>
          </a:p>
          <a:p>
            <a:pPr algn="ctr"/>
            <a:r>
              <a:rPr lang="en-US" sz="2400" b="1" dirty="0" smtClean="0">
                <a:solidFill>
                  <a:srgbClr val="C00000"/>
                </a:solidFill>
              </a:rPr>
              <a:t>anomalies</a:t>
            </a:r>
            <a:endParaRPr lang="en-US" sz="2400" b="1" dirty="0">
              <a:solidFill>
                <a:srgbClr val="C00000"/>
              </a:solidFill>
            </a:endParaRPr>
          </a:p>
        </p:txBody>
      </p:sp>
    </p:spTree>
    <p:extLst>
      <p:ext uri="{BB962C8B-B14F-4D97-AF65-F5344CB8AC3E}">
        <p14:creationId xmlns:p14="http://schemas.microsoft.com/office/powerpoint/2010/main" val="41634229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Applications</a:t>
            </a:r>
            <a:endParaRPr lang="en-US" dirty="0"/>
          </a:p>
        </p:txBody>
      </p:sp>
      <p:sp>
        <p:nvSpPr>
          <p:cNvPr id="3" name="Content Placeholder 2"/>
          <p:cNvSpPr>
            <a:spLocks noGrp="1"/>
          </p:cNvSpPr>
          <p:nvPr>
            <p:ph idx="1"/>
          </p:nvPr>
        </p:nvSpPr>
        <p:spPr/>
        <p:txBody>
          <a:bodyPr/>
          <a:lstStyle/>
          <a:p>
            <a:r>
              <a:rPr lang="en-US" dirty="0" smtClean="0"/>
              <a:t>2. Query summarization</a:t>
            </a:r>
            <a:endParaRPr lang="en-US" dirty="0"/>
          </a:p>
        </p:txBody>
      </p:sp>
      <p:sp>
        <p:nvSpPr>
          <p:cNvPr id="4" name="Date Placeholder 3"/>
          <p:cNvSpPr>
            <a:spLocks noGrp="1"/>
          </p:cNvSpPr>
          <p:nvPr>
            <p:ph type="dt" sz="half" idx="10"/>
          </p:nvPr>
        </p:nvSpPr>
        <p:spPr/>
        <p:txBody>
          <a:bodyPr/>
          <a:lstStyle/>
          <a:p>
            <a:r>
              <a:rPr lang="en-US" smtClean="0"/>
              <a:t>Leman Akoglu (SUNY Stony Brook)</a:t>
            </a:r>
            <a:endParaRPr lang="en-US" dirty="0"/>
          </a:p>
        </p:txBody>
      </p:sp>
      <p:sp>
        <p:nvSpPr>
          <p:cNvPr id="5" name="Footer Placeholder 4"/>
          <p:cNvSpPr>
            <a:spLocks noGrp="1"/>
          </p:cNvSpPr>
          <p:nvPr>
            <p:ph type="ftr" sz="quarter" idx="11"/>
          </p:nvPr>
        </p:nvSpPr>
        <p:spPr/>
        <p:txBody>
          <a:bodyPr/>
          <a:lstStyle/>
          <a:p>
            <a:r>
              <a:rPr lang="en-US" smtClean="0"/>
              <a:t>SDM 13 - Connection Pathways for Marked Nodes</a:t>
            </a:r>
            <a:endParaRPr lang="en-US" dirty="0"/>
          </a:p>
        </p:txBody>
      </p:sp>
      <p:sp>
        <p:nvSpPr>
          <p:cNvPr id="6" name="Slide Number Placeholder 5"/>
          <p:cNvSpPr>
            <a:spLocks noGrp="1"/>
          </p:cNvSpPr>
          <p:nvPr>
            <p:ph type="sldNum" sz="quarter" idx="12"/>
          </p:nvPr>
        </p:nvSpPr>
        <p:spPr/>
        <p:txBody>
          <a:bodyPr/>
          <a:lstStyle/>
          <a:p>
            <a:fld id="{F546917D-09DE-4400-A232-27CDA6024951}" type="slidenum">
              <a:rPr lang="en-US" smtClean="0"/>
              <a:pPr/>
              <a:t>22</a:t>
            </a:fld>
            <a:endParaRPr lang="en-US" dirty="0"/>
          </a:p>
        </p:txBody>
      </p:sp>
      <p:sp>
        <p:nvSpPr>
          <p:cNvPr id="7" name="Rectangle 6"/>
          <p:cNvSpPr/>
          <p:nvPr/>
        </p:nvSpPr>
        <p:spPr bwMode="auto">
          <a:xfrm>
            <a:off x="2895600" y="2521442"/>
            <a:ext cx="3302000" cy="627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buClr>
                <a:schemeClr val="accent1"/>
              </a:buClr>
              <a:buSzPct val="65000"/>
              <a:buFont typeface="Wingdings" pitchFamily="2" charset="2"/>
              <a:buChar char="n"/>
              <a:defRPr/>
            </a:pPr>
            <a:endParaRPr lang="en-US"/>
          </a:p>
        </p:txBody>
      </p:sp>
      <p:pic>
        <p:nvPicPr>
          <p:cNvPr id="8" name="Picture 15"/>
          <p:cNvPicPr>
            <a:picLocks noChangeAspect="1" noChangeArrowheads="1"/>
          </p:cNvPicPr>
          <p:nvPr/>
        </p:nvPicPr>
        <p:blipFill>
          <a:blip r:embed="rId2" cstate="print"/>
          <a:srcRect/>
          <a:stretch>
            <a:fillRect/>
          </a:stretch>
        </p:blipFill>
        <p:spPr bwMode="auto">
          <a:xfrm>
            <a:off x="2041546" y="1853104"/>
            <a:ext cx="3216254" cy="3095795"/>
          </a:xfrm>
          <a:prstGeom prst="rect">
            <a:avLst/>
          </a:prstGeom>
          <a:noFill/>
          <a:ln w="9525" algn="ctr">
            <a:noFill/>
            <a:miter lim="800000"/>
            <a:headEnd/>
            <a:tailEnd/>
          </a:ln>
        </p:spPr>
      </p:pic>
      <p:sp>
        <p:nvSpPr>
          <p:cNvPr id="9" name="Oval 17"/>
          <p:cNvSpPr>
            <a:spLocks noChangeArrowheads="1"/>
          </p:cNvSpPr>
          <p:nvPr/>
        </p:nvSpPr>
        <p:spPr bwMode="auto">
          <a:xfrm rot="21338512">
            <a:off x="4385163" y="3151847"/>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0" name="Oval 17"/>
          <p:cNvSpPr>
            <a:spLocks noChangeArrowheads="1"/>
          </p:cNvSpPr>
          <p:nvPr/>
        </p:nvSpPr>
        <p:spPr bwMode="auto">
          <a:xfrm rot="21338512">
            <a:off x="3626506" y="2977521"/>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1" name="Oval 17"/>
          <p:cNvSpPr>
            <a:spLocks noChangeArrowheads="1"/>
          </p:cNvSpPr>
          <p:nvPr/>
        </p:nvSpPr>
        <p:spPr bwMode="auto">
          <a:xfrm rot="21338512">
            <a:off x="3565546" y="3129921"/>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2" name="Oval 17"/>
          <p:cNvSpPr>
            <a:spLocks noChangeArrowheads="1"/>
          </p:cNvSpPr>
          <p:nvPr/>
        </p:nvSpPr>
        <p:spPr bwMode="auto">
          <a:xfrm rot="21338512">
            <a:off x="4156563" y="3075647"/>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3" name="Oval 17"/>
          <p:cNvSpPr>
            <a:spLocks noChangeArrowheads="1"/>
          </p:cNvSpPr>
          <p:nvPr/>
        </p:nvSpPr>
        <p:spPr bwMode="auto">
          <a:xfrm>
            <a:off x="4248003" y="3151847"/>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4" name="Oval 17"/>
          <p:cNvSpPr>
            <a:spLocks noChangeArrowheads="1"/>
          </p:cNvSpPr>
          <p:nvPr/>
        </p:nvSpPr>
        <p:spPr bwMode="auto">
          <a:xfrm>
            <a:off x="3489346" y="2992761"/>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5" name="Oval 17"/>
          <p:cNvSpPr>
            <a:spLocks noChangeArrowheads="1"/>
          </p:cNvSpPr>
          <p:nvPr/>
        </p:nvSpPr>
        <p:spPr bwMode="auto">
          <a:xfrm rot="21338512">
            <a:off x="3949889" y="2770847"/>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6" name="Oval 17"/>
          <p:cNvSpPr>
            <a:spLocks noChangeArrowheads="1"/>
          </p:cNvSpPr>
          <p:nvPr/>
        </p:nvSpPr>
        <p:spPr bwMode="auto">
          <a:xfrm rot="21338512">
            <a:off x="4248003" y="3304247"/>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pic>
        <p:nvPicPr>
          <p:cNvPr id="17" name="Picture 3" descr="C:\Users\lakoglu\Dropbox\forKDD12\12-kdd-toursum\FIG\toy.png"/>
          <p:cNvPicPr>
            <a:picLocks noChangeAspect="1" noChangeArrowheads="1"/>
          </p:cNvPicPr>
          <p:nvPr/>
        </p:nvPicPr>
        <p:blipFill>
          <a:blip r:embed="rId3" cstate="print"/>
          <a:srcRect/>
          <a:stretch>
            <a:fillRect/>
          </a:stretch>
        </p:blipFill>
        <p:spPr bwMode="auto">
          <a:xfrm>
            <a:off x="5730854" y="2234104"/>
            <a:ext cx="3184546" cy="1604771"/>
          </a:xfrm>
          <a:prstGeom prst="rect">
            <a:avLst/>
          </a:prstGeom>
          <a:noFill/>
        </p:spPr>
      </p:pic>
      <p:sp>
        <p:nvSpPr>
          <p:cNvPr id="18" name="Oval 17"/>
          <p:cNvSpPr>
            <a:spLocks noChangeArrowheads="1"/>
          </p:cNvSpPr>
          <p:nvPr/>
        </p:nvSpPr>
        <p:spPr bwMode="auto">
          <a:xfrm>
            <a:off x="5775960" y="28437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9" name="Oval 17"/>
          <p:cNvSpPr>
            <a:spLocks noChangeArrowheads="1"/>
          </p:cNvSpPr>
          <p:nvPr/>
        </p:nvSpPr>
        <p:spPr bwMode="auto">
          <a:xfrm>
            <a:off x="6249014" y="33009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0" name="Oval 17"/>
          <p:cNvSpPr>
            <a:spLocks noChangeArrowheads="1"/>
          </p:cNvSpPr>
          <p:nvPr/>
        </p:nvSpPr>
        <p:spPr bwMode="auto">
          <a:xfrm>
            <a:off x="6416654" y="26151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1" name="Oval 17"/>
          <p:cNvSpPr>
            <a:spLocks noChangeArrowheads="1"/>
          </p:cNvSpPr>
          <p:nvPr/>
        </p:nvSpPr>
        <p:spPr bwMode="auto">
          <a:xfrm>
            <a:off x="7011014" y="23103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2" name="Oval 17"/>
          <p:cNvSpPr>
            <a:spLocks noChangeArrowheads="1"/>
          </p:cNvSpPr>
          <p:nvPr/>
        </p:nvSpPr>
        <p:spPr bwMode="auto">
          <a:xfrm>
            <a:off x="7696814" y="33009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3" name="Oval 17"/>
          <p:cNvSpPr>
            <a:spLocks noChangeArrowheads="1"/>
          </p:cNvSpPr>
          <p:nvPr/>
        </p:nvSpPr>
        <p:spPr bwMode="auto">
          <a:xfrm>
            <a:off x="8093054" y="33009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4" name="Oval 17"/>
          <p:cNvSpPr>
            <a:spLocks noChangeArrowheads="1"/>
          </p:cNvSpPr>
          <p:nvPr/>
        </p:nvSpPr>
        <p:spPr bwMode="auto">
          <a:xfrm>
            <a:off x="8702654" y="29199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5" name="Oval 17"/>
          <p:cNvSpPr>
            <a:spLocks noChangeArrowheads="1"/>
          </p:cNvSpPr>
          <p:nvPr/>
        </p:nvSpPr>
        <p:spPr bwMode="auto">
          <a:xfrm>
            <a:off x="8535014" y="36057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6" name="Right Arrow 25"/>
          <p:cNvSpPr/>
          <p:nvPr/>
        </p:nvSpPr>
        <p:spPr bwMode="auto">
          <a:xfrm>
            <a:off x="5257800" y="2996104"/>
            <a:ext cx="457200" cy="365760"/>
          </a:xfrm>
          <a:prstGeom prst="rightArrow">
            <a:avLst/>
          </a:prstGeom>
          <a:noFill/>
          <a:ln>
            <a:solidFill>
              <a:srgbClr val="0070C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20000"/>
              </a:spcBef>
              <a:buFont typeface="Wingdings" pitchFamily="2" charset="2"/>
              <a:buNone/>
              <a:defRPr/>
            </a:pPr>
            <a:endParaRPr lang="en-US" sz="1800" dirty="0">
              <a:solidFill>
                <a:schemeClr val="tx1"/>
              </a:solidFill>
              <a:cs typeface="Arial" charset="0"/>
            </a:endParaRPr>
          </a:p>
        </p:txBody>
      </p:sp>
      <p:sp>
        <p:nvSpPr>
          <p:cNvPr id="27" name="Freeform 26"/>
          <p:cNvSpPr/>
          <p:nvPr/>
        </p:nvSpPr>
        <p:spPr>
          <a:xfrm>
            <a:off x="3565546" y="2691304"/>
            <a:ext cx="756458" cy="943719"/>
          </a:xfrm>
          <a:custGeom>
            <a:avLst/>
            <a:gdLst>
              <a:gd name="connsiteX0" fmla="*/ 0 w 756458"/>
              <a:gd name="connsiteY0" fmla="*/ 0 h 943719"/>
              <a:gd name="connsiteX1" fmla="*/ 74814 w 756458"/>
              <a:gd name="connsiteY1" fmla="*/ 16626 h 943719"/>
              <a:gd name="connsiteX2" fmla="*/ 99752 w 756458"/>
              <a:gd name="connsiteY2" fmla="*/ 33251 h 943719"/>
              <a:gd name="connsiteX3" fmla="*/ 174567 w 756458"/>
              <a:gd name="connsiteY3" fmla="*/ 66502 h 943719"/>
              <a:gd name="connsiteX4" fmla="*/ 224443 w 756458"/>
              <a:gd name="connsiteY4" fmla="*/ 116378 h 943719"/>
              <a:gd name="connsiteX5" fmla="*/ 241069 w 756458"/>
              <a:gd name="connsiteY5" fmla="*/ 141317 h 943719"/>
              <a:gd name="connsiteX6" fmla="*/ 249381 w 756458"/>
              <a:gd name="connsiteY6" fmla="*/ 166255 h 943719"/>
              <a:gd name="connsiteX7" fmla="*/ 266007 w 756458"/>
              <a:gd name="connsiteY7" fmla="*/ 182880 h 943719"/>
              <a:gd name="connsiteX8" fmla="*/ 282632 w 756458"/>
              <a:gd name="connsiteY8" fmla="*/ 207818 h 943719"/>
              <a:gd name="connsiteX9" fmla="*/ 290945 w 756458"/>
              <a:gd name="connsiteY9" fmla="*/ 241069 h 943719"/>
              <a:gd name="connsiteX10" fmla="*/ 315883 w 756458"/>
              <a:gd name="connsiteY10" fmla="*/ 257695 h 943719"/>
              <a:gd name="connsiteX11" fmla="*/ 332509 w 756458"/>
              <a:gd name="connsiteY11" fmla="*/ 307571 h 943719"/>
              <a:gd name="connsiteX12" fmla="*/ 340821 w 756458"/>
              <a:gd name="connsiteY12" fmla="*/ 332509 h 943719"/>
              <a:gd name="connsiteX13" fmla="*/ 349134 w 756458"/>
              <a:gd name="connsiteY13" fmla="*/ 390698 h 943719"/>
              <a:gd name="connsiteX14" fmla="*/ 374072 w 756458"/>
              <a:gd name="connsiteY14" fmla="*/ 440575 h 943719"/>
              <a:gd name="connsiteX15" fmla="*/ 390698 w 756458"/>
              <a:gd name="connsiteY15" fmla="*/ 490451 h 943719"/>
              <a:gd name="connsiteX16" fmla="*/ 399010 w 756458"/>
              <a:gd name="connsiteY16" fmla="*/ 515389 h 943719"/>
              <a:gd name="connsiteX17" fmla="*/ 407323 w 756458"/>
              <a:gd name="connsiteY17" fmla="*/ 540328 h 943719"/>
              <a:gd name="connsiteX18" fmla="*/ 415636 w 756458"/>
              <a:gd name="connsiteY18" fmla="*/ 573578 h 943719"/>
              <a:gd name="connsiteX19" fmla="*/ 440574 w 756458"/>
              <a:gd name="connsiteY19" fmla="*/ 590204 h 943719"/>
              <a:gd name="connsiteX20" fmla="*/ 448887 w 756458"/>
              <a:gd name="connsiteY20" fmla="*/ 615142 h 943719"/>
              <a:gd name="connsiteX21" fmla="*/ 482138 w 756458"/>
              <a:gd name="connsiteY21" fmla="*/ 656706 h 943719"/>
              <a:gd name="connsiteX22" fmla="*/ 498763 w 756458"/>
              <a:gd name="connsiteY22" fmla="*/ 681644 h 943719"/>
              <a:gd name="connsiteX23" fmla="*/ 507076 w 756458"/>
              <a:gd name="connsiteY23" fmla="*/ 714895 h 943719"/>
              <a:gd name="connsiteX24" fmla="*/ 523701 w 756458"/>
              <a:gd name="connsiteY24" fmla="*/ 739833 h 943719"/>
              <a:gd name="connsiteX25" fmla="*/ 540327 w 756458"/>
              <a:gd name="connsiteY25" fmla="*/ 773084 h 943719"/>
              <a:gd name="connsiteX26" fmla="*/ 581890 w 756458"/>
              <a:gd name="connsiteY26" fmla="*/ 864524 h 943719"/>
              <a:gd name="connsiteX27" fmla="*/ 631767 w 756458"/>
              <a:gd name="connsiteY27" fmla="*/ 889462 h 943719"/>
              <a:gd name="connsiteX28" fmla="*/ 665018 w 756458"/>
              <a:gd name="connsiteY28" fmla="*/ 922713 h 943719"/>
              <a:gd name="connsiteX29" fmla="*/ 756458 w 756458"/>
              <a:gd name="connsiteY29" fmla="*/ 939338 h 94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6458" h="943719">
                <a:moveTo>
                  <a:pt x="0" y="0"/>
                </a:moveTo>
                <a:cubicBezTo>
                  <a:pt x="24938" y="5542"/>
                  <a:pt x="50579" y="8547"/>
                  <a:pt x="74814" y="16626"/>
                </a:cubicBezTo>
                <a:cubicBezTo>
                  <a:pt x="84292" y="19785"/>
                  <a:pt x="90623" y="29193"/>
                  <a:pt x="99752" y="33251"/>
                </a:cubicBezTo>
                <a:cubicBezTo>
                  <a:pt x="188784" y="72820"/>
                  <a:pt x="118129" y="28878"/>
                  <a:pt x="174567" y="66502"/>
                </a:cubicBezTo>
                <a:cubicBezTo>
                  <a:pt x="213747" y="125273"/>
                  <a:pt x="162578" y="54513"/>
                  <a:pt x="224443" y="116378"/>
                </a:cubicBezTo>
                <a:cubicBezTo>
                  <a:pt x="231508" y="123443"/>
                  <a:pt x="235527" y="133004"/>
                  <a:pt x="241069" y="141317"/>
                </a:cubicBezTo>
                <a:cubicBezTo>
                  <a:pt x="243840" y="149630"/>
                  <a:pt x="244873" y="158741"/>
                  <a:pt x="249381" y="166255"/>
                </a:cubicBezTo>
                <a:cubicBezTo>
                  <a:pt x="253413" y="172975"/>
                  <a:pt x="261111" y="176760"/>
                  <a:pt x="266007" y="182880"/>
                </a:cubicBezTo>
                <a:cubicBezTo>
                  <a:pt x="272248" y="190681"/>
                  <a:pt x="277090" y="199505"/>
                  <a:pt x="282632" y="207818"/>
                </a:cubicBezTo>
                <a:cubicBezTo>
                  <a:pt x="285403" y="218902"/>
                  <a:pt x="284608" y="231563"/>
                  <a:pt x="290945" y="241069"/>
                </a:cubicBezTo>
                <a:cubicBezTo>
                  <a:pt x="296487" y="249382"/>
                  <a:pt x="310588" y="249223"/>
                  <a:pt x="315883" y="257695"/>
                </a:cubicBezTo>
                <a:cubicBezTo>
                  <a:pt x="325171" y="272556"/>
                  <a:pt x="326967" y="290946"/>
                  <a:pt x="332509" y="307571"/>
                </a:cubicBezTo>
                <a:lnTo>
                  <a:pt x="340821" y="332509"/>
                </a:lnTo>
                <a:cubicBezTo>
                  <a:pt x="343592" y="351905"/>
                  <a:pt x="345291" y="371485"/>
                  <a:pt x="349134" y="390698"/>
                </a:cubicBezTo>
                <a:cubicBezTo>
                  <a:pt x="357402" y="432039"/>
                  <a:pt x="356239" y="400452"/>
                  <a:pt x="374072" y="440575"/>
                </a:cubicBezTo>
                <a:cubicBezTo>
                  <a:pt x="381190" y="456589"/>
                  <a:pt x="385156" y="473826"/>
                  <a:pt x="390698" y="490451"/>
                </a:cubicBezTo>
                <a:lnTo>
                  <a:pt x="399010" y="515389"/>
                </a:lnTo>
                <a:cubicBezTo>
                  <a:pt x="401781" y="523702"/>
                  <a:pt x="405198" y="531827"/>
                  <a:pt x="407323" y="540328"/>
                </a:cubicBezTo>
                <a:cubicBezTo>
                  <a:pt x="410094" y="551411"/>
                  <a:pt x="409299" y="564072"/>
                  <a:pt x="415636" y="573578"/>
                </a:cubicBezTo>
                <a:cubicBezTo>
                  <a:pt x="421178" y="581891"/>
                  <a:pt x="432261" y="584662"/>
                  <a:pt x="440574" y="590204"/>
                </a:cubicBezTo>
                <a:cubicBezTo>
                  <a:pt x="443345" y="598517"/>
                  <a:pt x="444968" y="607305"/>
                  <a:pt x="448887" y="615142"/>
                </a:cubicBezTo>
                <a:cubicBezTo>
                  <a:pt x="465945" y="649258"/>
                  <a:pt x="461519" y="630932"/>
                  <a:pt x="482138" y="656706"/>
                </a:cubicBezTo>
                <a:cubicBezTo>
                  <a:pt x="488379" y="664507"/>
                  <a:pt x="493221" y="673331"/>
                  <a:pt x="498763" y="681644"/>
                </a:cubicBezTo>
                <a:cubicBezTo>
                  <a:pt x="501534" y="692728"/>
                  <a:pt x="502576" y="704394"/>
                  <a:pt x="507076" y="714895"/>
                </a:cubicBezTo>
                <a:cubicBezTo>
                  <a:pt x="511011" y="724078"/>
                  <a:pt x="518744" y="731159"/>
                  <a:pt x="523701" y="739833"/>
                </a:cubicBezTo>
                <a:cubicBezTo>
                  <a:pt x="529849" y="750592"/>
                  <a:pt x="535445" y="761694"/>
                  <a:pt x="540327" y="773084"/>
                </a:cubicBezTo>
                <a:cubicBezTo>
                  <a:pt x="550909" y="797775"/>
                  <a:pt x="560471" y="857384"/>
                  <a:pt x="581890" y="864524"/>
                </a:cubicBezTo>
                <a:cubicBezTo>
                  <a:pt x="606027" y="872570"/>
                  <a:pt x="611258" y="871883"/>
                  <a:pt x="631767" y="889462"/>
                </a:cubicBezTo>
                <a:cubicBezTo>
                  <a:pt x="643668" y="899663"/>
                  <a:pt x="650148" y="917756"/>
                  <a:pt x="665018" y="922713"/>
                </a:cubicBezTo>
                <a:cubicBezTo>
                  <a:pt x="728038" y="943719"/>
                  <a:pt x="697369" y="939338"/>
                  <a:pt x="756458" y="939338"/>
                </a:cubicBezTo>
              </a:path>
            </a:pathLst>
          </a:cu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3957630" y="2763348"/>
            <a:ext cx="388088" cy="440574"/>
          </a:xfrm>
          <a:custGeom>
            <a:avLst/>
            <a:gdLst>
              <a:gd name="connsiteX0" fmla="*/ 0 w 388088"/>
              <a:gd name="connsiteY0" fmla="*/ 440574 h 440574"/>
              <a:gd name="connsiteX1" fmla="*/ 24938 w 388088"/>
              <a:gd name="connsiteY1" fmla="*/ 432261 h 440574"/>
              <a:gd name="connsiteX2" fmla="*/ 66501 w 388088"/>
              <a:gd name="connsiteY2" fmla="*/ 374072 h 440574"/>
              <a:gd name="connsiteX3" fmla="*/ 83127 w 388088"/>
              <a:gd name="connsiteY3" fmla="*/ 324196 h 440574"/>
              <a:gd name="connsiteX4" fmla="*/ 91440 w 388088"/>
              <a:gd name="connsiteY4" fmla="*/ 299258 h 440574"/>
              <a:gd name="connsiteX5" fmla="*/ 133003 w 388088"/>
              <a:gd name="connsiteY5" fmla="*/ 266007 h 440574"/>
              <a:gd name="connsiteX6" fmla="*/ 149629 w 388088"/>
              <a:gd name="connsiteY6" fmla="*/ 249381 h 440574"/>
              <a:gd name="connsiteX7" fmla="*/ 199505 w 388088"/>
              <a:gd name="connsiteY7" fmla="*/ 216131 h 440574"/>
              <a:gd name="connsiteX8" fmla="*/ 249381 w 388088"/>
              <a:gd name="connsiteY8" fmla="*/ 174567 h 440574"/>
              <a:gd name="connsiteX9" fmla="*/ 282632 w 388088"/>
              <a:gd name="connsiteY9" fmla="*/ 133003 h 440574"/>
              <a:gd name="connsiteX10" fmla="*/ 307571 w 388088"/>
              <a:gd name="connsiteY10" fmla="*/ 116378 h 440574"/>
              <a:gd name="connsiteX11" fmla="*/ 340821 w 388088"/>
              <a:gd name="connsiteY11" fmla="*/ 66501 h 440574"/>
              <a:gd name="connsiteX12" fmla="*/ 357447 w 388088"/>
              <a:gd name="connsiteY12" fmla="*/ 41563 h 440574"/>
              <a:gd name="connsiteX13" fmla="*/ 382385 w 388088"/>
              <a:gd name="connsiteY13" fmla="*/ 33251 h 440574"/>
              <a:gd name="connsiteX14" fmla="*/ 382385 w 388088"/>
              <a:gd name="connsiteY14" fmla="*/ 0 h 44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8088" h="440574">
                <a:moveTo>
                  <a:pt x="0" y="440574"/>
                </a:moveTo>
                <a:cubicBezTo>
                  <a:pt x="8313" y="437803"/>
                  <a:pt x="18207" y="437870"/>
                  <a:pt x="24938" y="432261"/>
                </a:cubicBezTo>
                <a:cubicBezTo>
                  <a:pt x="27109" y="430452"/>
                  <a:pt x="62932" y="382102"/>
                  <a:pt x="66501" y="374072"/>
                </a:cubicBezTo>
                <a:cubicBezTo>
                  <a:pt x="73618" y="358058"/>
                  <a:pt x="77585" y="340821"/>
                  <a:pt x="83127" y="324196"/>
                </a:cubicBezTo>
                <a:cubicBezTo>
                  <a:pt x="85898" y="315883"/>
                  <a:pt x="85244" y="305454"/>
                  <a:pt x="91440" y="299258"/>
                </a:cubicBezTo>
                <a:cubicBezTo>
                  <a:pt x="131577" y="259118"/>
                  <a:pt x="80577" y="307948"/>
                  <a:pt x="133003" y="266007"/>
                </a:cubicBezTo>
                <a:cubicBezTo>
                  <a:pt x="139123" y="261111"/>
                  <a:pt x="143359" y="254084"/>
                  <a:pt x="149629" y="249381"/>
                </a:cubicBezTo>
                <a:cubicBezTo>
                  <a:pt x="165614" y="237392"/>
                  <a:pt x="185377" y="230260"/>
                  <a:pt x="199505" y="216131"/>
                </a:cubicBezTo>
                <a:cubicBezTo>
                  <a:pt x="231507" y="184127"/>
                  <a:pt x="214661" y="197713"/>
                  <a:pt x="249381" y="174567"/>
                </a:cubicBezTo>
                <a:cubicBezTo>
                  <a:pt x="261723" y="156055"/>
                  <a:pt x="265714" y="146537"/>
                  <a:pt x="282632" y="133003"/>
                </a:cubicBezTo>
                <a:cubicBezTo>
                  <a:pt x="290434" y="126762"/>
                  <a:pt x="299258" y="121920"/>
                  <a:pt x="307571" y="116378"/>
                </a:cubicBezTo>
                <a:lnTo>
                  <a:pt x="340821" y="66501"/>
                </a:lnTo>
                <a:cubicBezTo>
                  <a:pt x="346363" y="58188"/>
                  <a:pt x="347969" y="44722"/>
                  <a:pt x="357447" y="41563"/>
                </a:cubicBezTo>
                <a:cubicBezTo>
                  <a:pt x="365760" y="38792"/>
                  <a:pt x="377877" y="40765"/>
                  <a:pt x="382385" y="33251"/>
                </a:cubicBezTo>
                <a:cubicBezTo>
                  <a:pt x="388088" y="23747"/>
                  <a:pt x="382385" y="11084"/>
                  <a:pt x="382385" y="0"/>
                </a:cubicBezTo>
              </a:path>
            </a:pathLst>
          </a:cu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6324600" y="2314460"/>
            <a:ext cx="1763684" cy="1672244"/>
          </a:xfrm>
          <a:custGeom>
            <a:avLst/>
            <a:gdLst>
              <a:gd name="connsiteX0" fmla="*/ 0 w 756458"/>
              <a:gd name="connsiteY0" fmla="*/ 0 h 943719"/>
              <a:gd name="connsiteX1" fmla="*/ 74814 w 756458"/>
              <a:gd name="connsiteY1" fmla="*/ 16626 h 943719"/>
              <a:gd name="connsiteX2" fmla="*/ 99752 w 756458"/>
              <a:gd name="connsiteY2" fmla="*/ 33251 h 943719"/>
              <a:gd name="connsiteX3" fmla="*/ 174567 w 756458"/>
              <a:gd name="connsiteY3" fmla="*/ 66502 h 943719"/>
              <a:gd name="connsiteX4" fmla="*/ 224443 w 756458"/>
              <a:gd name="connsiteY4" fmla="*/ 116378 h 943719"/>
              <a:gd name="connsiteX5" fmla="*/ 241069 w 756458"/>
              <a:gd name="connsiteY5" fmla="*/ 141317 h 943719"/>
              <a:gd name="connsiteX6" fmla="*/ 249381 w 756458"/>
              <a:gd name="connsiteY6" fmla="*/ 166255 h 943719"/>
              <a:gd name="connsiteX7" fmla="*/ 266007 w 756458"/>
              <a:gd name="connsiteY7" fmla="*/ 182880 h 943719"/>
              <a:gd name="connsiteX8" fmla="*/ 282632 w 756458"/>
              <a:gd name="connsiteY8" fmla="*/ 207818 h 943719"/>
              <a:gd name="connsiteX9" fmla="*/ 290945 w 756458"/>
              <a:gd name="connsiteY9" fmla="*/ 241069 h 943719"/>
              <a:gd name="connsiteX10" fmla="*/ 315883 w 756458"/>
              <a:gd name="connsiteY10" fmla="*/ 257695 h 943719"/>
              <a:gd name="connsiteX11" fmla="*/ 332509 w 756458"/>
              <a:gd name="connsiteY11" fmla="*/ 307571 h 943719"/>
              <a:gd name="connsiteX12" fmla="*/ 340821 w 756458"/>
              <a:gd name="connsiteY12" fmla="*/ 332509 h 943719"/>
              <a:gd name="connsiteX13" fmla="*/ 349134 w 756458"/>
              <a:gd name="connsiteY13" fmla="*/ 390698 h 943719"/>
              <a:gd name="connsiteX14" fmla="*/ 374072 w 756458"/>
              <a:gd name="connsiteY14" fmla="*/ 440575 h 943719"/>
              <a:gd name="connsiteX15" fmla="*/ 390698 w 756458"/>
              <a:gd name="connsiteY15" fmla="*/ 490451 h 943719"/>
              <a:gd name="connsiteX16" fmla="*/ 399010 w 756458"/>
              <a:gd name="connsiteY16" fmla="*/ 515389 h 943719"/>
              <a:gd name="connsiteX17" fmla="*/ 407323 w 756458"/>
              <a:gd name="connsiteY17" fmla="*/ 540328 h 943719"/>
              <a:gd name="connsiteX18" fmla="*/ 415636 w 756458"/>
              <a:gd name="connsiteY18" fmla="*/ 573578 h 943719"/>
              <a:gd name="connsiteX19" fmla="*/ 440574 w 756458"/>
              <a:gd name="connsiteY19" fmla="*/ 590204 h 943719"/>
              <a:gd name="connsiteX20" fmla="*/ 448887 w 756458"/>
              <a:gd name="connsiteY20" fmla="*/ 615142 h 943719"/>
              <a:gd name="connsiteX21" fmla="*/ 482138 w 756458"/>
              <a:gd name="connsiteY21" fmla="*/ 656706 h 943719"/>
              <a:gd name="connsiteX22" fmla="*/ 498763 w 756458"/>
              <a:gd name="connsiteY22" fmla="*/ 681644 h 943719"/>
              <a:gd name="connsiteX23" fmla="*/ 507076 w 756458"/>
              <a:gd name="connsiteY23" fmla="*/ 714895 h 943719"/>
              <a:gd name="connsiteX24" fmla="*/ 523701 w 756458"/>
              <a:gd name="connsiteY24" fmla="*/ 739833 h 943719"/>
              <a:gd name="connsiteX25" fmla="*/ 540327 w 756458"/>
              <a:gd name="connsiteY25" fmla="*/ 773084 h 943719"/>
              <a:gd name="connsiteX26" fmla="*/ 581890 w 756458"/>
              <a:gd name="connsiteY26" fmla="*/ 864524 h 943719"/>
              <a:gd name="connsiteX27" fmla="*/ 631767 w 756458"/>
              <a:gd name="connsiteY27" fmla="*/ 889462 h 943719"/>
              <a:gd name="connsiteX28" fmla="*/ 665018 w 756458"/>
              <a:gd name="connsiteY28" fmla="*/ 922713 h 943719"/>
              <a:gd name="connsiteX29" fmla="*/ 756458 w 756458"/>
              <a:gd name="connsiteY29" fmla="*/ 939338 h 94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6458" h="943719">
                <a:moveTo>
                  <a:pt x="0" y="0"/>
                </a:moveTo>
                <a:cubicBezTo>
                  <a:pt x="24938" y="5542"/>
                  <a:pt x="50579" y="8547"/>
                  <a:pt x="74814" y="16626"/>
                </a:cubicBezTo>
                <a:cubicBezTo>
                  <a:pt x="84292" y="19785"/>
                  <a:pt x="90623" y="29193"/>
                  <a:pt x="99752" y="33251"/>
                </a:cubicBezTo>
                <a:cubicBezTo>
                  <a:pt x="188784" y="72820"/>
                  <a:pt x="118129" y="28878"/>
                  <a:pt x="174567" y="66502"/>
                </a:cubicBezTo>
                <a:cubicBezTo>
                  <a:pt x="213747" y="125273"/>
                  <a:pt x="162578" y="54513"/>
                  <a:pt x="224443" y="116378"/>
                </a:cubicBezTo>
                <a:cubicBezTo>
                  <a:pt x="231508" y="123443"/>
                  <a:pt x="235527" y="133004"/>
                  <a:pt x="241069" y="141317"/>
                </a:cubicBezTo>
                <a:cubicBezTo>
                  <a:pt x="243840" y="149630"/>
                  <a:pt x="244873" y="158741"/>
                  <a:pt x="249381" y="166255"/>
                </a:cubicBezTo>
                <a:cubicBezTo>
                  <a:pt x="253413" y="172975"/>
                  <a:pt x="261111" y="176760"/>
                  <a:pt x="266007" y="182880"/>
                </a:cubicBezTo>
                <a:cubicBezTo>
                  <a:pt x="272248" y="190681"/>
                  <a:pt x="277090" y="199505"/>
                  <a:pt x="282632" y="207818"/>
                </a:cubicBezTo>
                <a:cubicBezTo>
                  <a:pt x="285403" y="218902"/>
                  <a:pt x="284608" y="231563"/>
                  <a:pt x="290945" y="241069"/>
                </a:cubicBezTo>
                <a:cubicBezTo>
                  <a:pt x="296487" y="249382"/>
                  <a:pt x="310588" y="249223"/>
                  <a:pt x="315883" y="257695"/>
                </a:cubicBezTo>
                <a:cubicBezTo>
                  <a:pt x="325171" y="272556"/>
                  <a:pt x="326967" y="290946"/>
                  <a:pt x="332509" y="307571"/>
                </a:cubicBezTo>
                <a:lnTo>
                  <a:pt x="340821" y="332509"/>
                </a:lnTo>
                <a:cubicBezTo>
                  <a:pt x="343592" y="351905"/>
                  <a:pt x="345291" y="371485"/>
                  <a:pt x="349134" y="390698"/>
                </a:cubicBezTo>
                <a:cubicBezTo>
                  <a:pt x="357402" y="432039"/>
                  <a:pt x="356239" y="400452"/>
                  <a:pt x="374072" y="440575"/>
                </a:cubicBezTo>
                <a:cubicBezTo>
                  <a:pt x="381190" y="456589"/>
                  <a:pt x="385156" y="473826"/>
                  <a:pt x="390698" y="490451"/>
                </a:cubicBezTo>
                <a:lnTo>
                  <a:pt x="399010" y="515389"/>
                </a:lnTo>
                <a:cubicBezTo>
                  <a:pt x="401781" y="523702"/>
                  <a:pt x="405198" y="531827"/>
                  <a:pt x="407323" y="540328"/>
                </a:cubicBezTo>
                <a:cubicBezTo>
                  <a:pt x="410094" y="551411"/>
                  <a:pt x="409299" y="564072"/>
                  <a:pt x="415636" y="573578"/>
                </a:cubicBezTo>
                <a:cubicBezTo>
                  <a:pt x="421178" y="581891"/>
                  <a:pt x="432261" y="584662"/>
                  <a:pt x="440574" y="590204"/>
                </a:cubicBezTo>
                <a:cubicBezTo>
                  <a:pt x="443345" y="598517"/>
                  <a:pt x="444968" y="607305"/>
                  <a:pt x="448887" y="615142"/>
                </a:cubicBezTo>
                <a:cubicBezTo>
                  <a:pt x="465945" y="649258"/>
                  <a:pt x="461519" y="630932"/>
                  <a:pt x="482138" y="656706"/>
                </a:cubicBezTo>
                <a:cubicBezTo>
                  <a:pt x="488379" y="664507"/>
                  <a:pt x="493221" y="673331"/>
                  <a:pt x="498763" y="681644"/>
                </a:cubicBezTo>
                <a:cubicBezTo>
                  <a:pt x="501534" y="692728"/>
                  <a:pt x="502576" y="704394"/>
                  <a:pt x="507076" y="714895"/>
                </a:cubicBezTo>
                <a:cubicBezTo>
                  <a:pt x="511011" y="724078"/>
                  <a:pt x="518744" y="731159"/>
                  <a:pt x="523701" y="739833"/>
                </a:cubicBezTo>
                <a:cubicBezTo>
                  <a:pt x="529849" y="750592"/>
                  <a:pt x="535445" y="761694"/>
                  <a:pt x="540327" y="773084"/>
                </a:cubicBezTo>
                <a:cubicBezTo>
                  <a:pt x="550909" y="797775"/>
                  <a:pt x="560471" y="857384"/>
                  <a:pt x="581890" y="864524"/>
                </a:cubicBezTo>
                <a:cubicBezTo>
                  <a:pt x="606027" y="872570"/>
                  <a:pt x="611258" y="871883"/>
                  <a:pt x="631767" y="889462"/>
                </a:cubicBezTo>
                <a:cubicBezTo>
                  <a:pt x="643668" y="899663"/>
                  <a:pt x="650148" y="917756"/>
                  <a:pt x="665018" y="922713"/>
                </a:cubicBezTo>
                <a:cubicBezTo>
                  <a:pt x="728038" y="943719"/>
                  <a:pt x="697369" y="939338"/>
                  <a:pt x="756458" y="939338"/>
                </a:cubicBezTo>
              </a:path>
            </a:pathLst>
          </a:custGeom>
          <a:ln w="41275">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7248572" y="2444019"/>
            <a:ext cx="904828" cy="780685"/>
          </a:xfrm>
          <a:custGeom>
            <a:avLst/>
            <a:gdLst>
              <a:gd name="connsiteX0" fmla="*/ 0 w 388088"/>
              <a:gd name="connsiteY0" fmla="*/ 440574 h 440574"/>
              <a:gd name="connsiteX1" fmla="*/ 24938 w 388088"/>
              <a:gd name="connsiteY1" fmla="*/ 432261 h 440574"/>
              <a:gd name="connsiteX2" fmla="*/ 66501 w 388088"/>
              <a:gd name="connsiteY2" fmla="*/ 374072 h 440574"/>
              <a:gd name="connsiteX3" fmla="*/ 83127 w 388088"/>
              <a:gd name="connsiteY3" fmla="*/ 324196 h 440574"/>
              <a:gd name="connsiteX4" fmla="*/ 91440 w 388088"/>
              <a:gd name="connsiteY4" fmla="*/ 299258 h 440574"/>
              <a:gd name="connsiteX5" fmla="*/ 133003 w 388088"/>
              <a:gd name="connsiteY5" fmla="*/ 266007 h 440574"/>
              <a:gd name="connsiteX6" fmla="*/ 149629 w 388088"/>
              <a:gd name="connsiteY6" fmla="*/ 249381 h 440574"/>
              <a:gd name="connsiteX7" fmla="*/ 199505 w 388088"/>
              <a:gd name="connsiteY7" fmla="*/ 216131 h 440574"/>
              <a:gd name="connsiteX8" fmla="*/ 249381 w 388088"/>
              <a:gd name="connsiteY8" fmla="*/ 174567 h 440574"/>
              <a:gd name="connsiteX9" fmla="*/ 282632 w 388088"/>
              <a:gd name="connsiteY9" fmla="*/ 133003 h 440574"/>
              <a:gd name="connsiteX10" fmla="*/ 307571 w 388088"/>
              <a:gd name="connsiteY10" fmla="*/ 116378 h 440574"/>
              <a:gd name="connsiteX11" fmla="*/ 340821 w 388088"/>
              <a:gd name="connsiteY11" fmla="*/ 66501 h 440574"/>
              <a:gd name="connsiteX12" fmla="*/ 357447 w 388088"/>
              <a:gd name="connsiteY12" fmla="*/ 41563 h 440574"/>
              <a:gd name="connsiteX13" fmla="*/ 382385 w 388088"/>
              <a:gd name="connsiteY13" fmla="*/ 33251 h 440574"/>
              <a:gd name="connsiteX14" fmla="*/ 382385 w 388088"/>
              <a:gd name="connsiteY14" fmla="*/ 0 h 44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8088" h="440574">
                <a:moveTo>
                  <a:pt x="0" y="440574"/>
                </a:moveTo>
                <a:cubicBezTo>
                  <a:pt x="8313" y="437803"/>
                  <a:pt x="18207" y="437870"/>
                  <a:pt x="24938" y="432261"/>
                </a:cubicBezTo>
                <a:cubicBezTo>
                  <a:pt x="27109" y="430452"/>
                  <a:pt x="62932" y="382102"/>
                  <a:pt x="66501" y="374072"/>
                </a:cubicBezTo>
                <a:cubicBezTo>
                  <a:pt x="73618" y="358058"/>
                  <a:pt x="77585" y="340821"/>
                  <a:pt x="83127" y="324196"/>
                </a:cubicBezTo>
                <a:cubicBezTo>
                  <a:pt x="85898" y="315883"/>
                  <a:pt x="85244" y="305454"/>
                  <a:pt x="91440" y="299258"/>
                </a:cubicBezTo>
                <a:cubicBezTo>
                  <a:pt x="131577" y="259118"/>
                  <a:pt x="80577" y="307948"/>
                  <a:pt x="133003" y="266007"/>
                </a:cubicBezTo>
                <a:cubicBezTo>
                  <a:pt x="139123" y="261111"/>
                  <a:pt x="143359" y="254084"/>
                  <a:pt x="149629" y="249381"/>
                </a:cubicBezTo>
                <a:cubicBezTo>
                  <a:pt x="165614" y="237392"/>
                  <a:pt x="185377" y="230260"/>
                  <a:pt x="199505" y="216131"/>
                </a:cubicBezTo>
                <a:cubicBezTo>
                  <a:pt x="231507" y="184127"/>
                  <a:pt x="214661" y="197713"/>
                  <a:pt x="249381" y="174567"/>
                </a:cubicBezTo>
                <a:cubicBezTo>
                  <a:pt x="261723" y="156055"/>
                  <a:pt x="265714" y="146537"/>
                  <a:pt x="282632" y="133003"/>
                </a:cubicBezTo>
                <a:cubicBezTo>
                  <a:pt x="290434" y="126762"/>
                  <a:pt x="299258" y="121920"/>
                  <a:pt x="307571" y="116378"/>
                </a:cubicBezTo>
                <a:lnTo>
                  <a:pt x="340821" y="66501"/>
                </a:lnTo>
                <a:cubicBezTo>
                  <a:pt x="346363" y="58188"/>
                  <a:pt x="347969" y="44722"/>
                  <a:pt x="357447" y="41563"/>
                </a:cubicBezTo>
                <a:cubicBezTo>
                  <a:pt x="365760" y="38792"/>
                  <a:pt x="377877" y="40765"/>
                  <a:pt x="382385" y="33251"/>
                </a:cubicBezTo>
                <a:cubicBezTo>
                  <a:pt x="388088" y="23747"/>
                  <a:pt x="382385" y="11084"/>
                  <a:pt x="382385" y="0"/>
                </a:cubicBezTo>
              </a:path>
            </a:pathLst>
          </a:custGeom>
          <a:ln w="41275">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1" name="Picture 20" descr="C:\Users\lakoglu\Desktop\Downloads\Symbolize-zoom_in-icon-png\64x64\zoom_in.png"/>
          <p:cNvPicPr>
            <a:picLocks noChangeAspect="1" noChangeArrowheads="1"/>
          </p:cNvPicPr>
          <p:nvPr/>
        </p:nvPicPr>
        <p:blipFill>
          <a:blip r:embed="rId4" cstate="print"/>
          <a:srcRect/>
          <a:stretch>
            <a:fillRect/>
          </a:stretch>
        </p:blipFill>
        <p:spPr bwMode="auto">
          <a:xfrm>
            <a:off x="4175146" y="2310304"/>
            <a:ext cx="457200" cy="457200"/>
          </a:xfrm>
          <a:prstGeom prst="rect">
            <a:avLst/>
          </a:prstGeom>
          <a:noFill/>
        </p:spPr>
      </p:pic>
      <p:sp>
        <p:nvSpPr>
          <p:cNvPr id="32" name="Right Arrow 31"/>
          <p:cNvSpPr/>
          <p:nvPr/>
        </p:nvSpPr>
        <p:spPr bwMode="auto">
          <a:xfrm>
            <a:off x="1524000" y="2996104"/>
            <a:ext cx="457200" cy="365760"/>
          </a:xfrm>
          <a:prstGeom prst="rightArrow">
            <a:avLst/>
          </a:prstGeom>
          <a:noFill/>
          <a:ln>
            <a:solidFill>
              <a:srgbClr val="0070C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20000"/>
              </a:spcBef>
              <a:buFont typeface="Wingdings" pitchFamily="2" charset="2"/>
              <a:buNone/>
              <a:defRPr/>
            </a:pPr>
            <a:endParaRPr lang="en-US" sz="1800" dirty="0">
              <a:solidFill>
                <a:schemeClr val="tx1"/>
              </a:solidFill>
              <a:cs typeface="Arial" charset="0"/>
            </a:endParaRPr>
          </a:p>
        </p:txBody>
      </p:sp>
      <p:sp>
        <p:nvSpPr>
          <p:cNvPr id="33" name="TextBox 32"/>
          <p:cNvSpPr txBox="1">
            <a:spLocks noChangeArrowheads="1"/>
          </p:cNvSpPr>
          <p:nvPr/>
        </p:nvSpPr>
        <p:spPr bwMode="auto">
          <a:xfrm>
            <a:off x="881163" y="5107007"/>
            <a:ext cx="7467600" cy="954107"/>
          </a:xfrm>
          <a:prstGeom prst="rect">
            <a:avLst/>
          </a:prstGeom>
          <a:noFill/>
          <a:ln w="9525">
            <a:noFill/>
            <a:miter lim="800000"/>
            <a:headEnd/>
            <a:tailEnd/>
          </a:ln>
        </p:spPr>
        <p:txBody>
          <a:bodyPr wrap="square">
            <a:spAutoFit/>
          </a:bodyPr>
          <a:lstStyle/>
          <a:p>
            <a:pPr>
              <a:buClr>
                <a:srgbClr val="0B9712"/>
              </a:buClr>
              <a:buSzPct val="100000"/>
              <a:buFont typeface="Wingdings" pitchFamily="2" charset="2"/>
              <a:buChar char="ü"/>
            </a:pPr>
            <a:r>
              <a:rPr lang="en-US" sz="2800" dirty="0">
                <a:latin typeface="Tahoma" pitchFamily="34" charset="0"/>
                <a:ea typeface="Tahoma" pitchFamily="34" charset="0"/>
                <a:cs typeface="Tahoma" pitchFamily="34" charset="0"/>
              </a:rPr>
              <a:t> </a:t>
            </a:r>
            <a:r>
              <a:rPr lang="en-US" sz="2800" dirty="0" smtClean="0">
                <a:ea typeface="Tahoma" pitchFamily="34" charset="0"/>
                <a:cs typeface="Tahoma" pitchFamily="34" charset="0"/>
              </a:rPr>
              <a:t>Summarize </a:t>
            </a:r>
            <a:r>
              <a:rPr lang="en-US" sz="2800" dirty="0" smtClean="0">
                <a:solidFill>
                  <a:srgbClr val="C00000"/>
                </a:solidFill>
                <a:ea typeface="Tahoma" pitchFamily="34" charset="0"/>
                <a:cs typeface="Tahoma" pitchFamily="34" charset="0"/>
              </a:rPr>
              <a:t>top-k query pages </a:t>
            </a:r>
            <a:r>
              <a:rPr lang="en-US" sz="2800" dirty="0" smtClean="0">
                <a:ea typeface="Tahoma" pitchFamily="34" charset="0"/>
                <a:cs typeface="Tahoma" pitchFamily="34" charset="0"/>
              </a:rPr>
              <a:t>by groups</a:t>
            </a:r>
          </a:p>
          <a:p>
            <a:pPr>
              <a:buClr>
                <a:srgbClr val="0B9712"/>
              </a:buClr>
              <a:buSzPct val="100000"/>
              <a:buFont typeface="Wingdings" pitchFamily="2" charset="2"/>
              <a:buChar char="ü"/>
            </a:pPr>
            <a:r>
              <a:rPr lang="en-US" sz="2800" dirty="0" smtClean="0">
                <a:ea typeface="Tahoma" pitchFamily="34" charset="0"/>
                <a:cs typeface="Tahoma" pitchFamily="34" charset="0"/>
              </a:rPr>
              <a:t> Find </a:t>
            </a:r>
            <a:r>
              <a:rPr lang="en-US" sz="2800" dirty="0" smtClean="0">
                <a:solidFill>
                  <a:srgbClr val="0070C0"/>
                </a:solidFill>
                <a:ea typeface="Tahoma" pitchFamily="34" charset="0"/>
                <a:cs typeface="Tahoma" pitchFamily="34" charset="0"/>
              </a:rPr>
              <a:t>connections/connectors</a:t>
            </a:r>
            <a:r>
              <a:rPr lang="en-US" sz="2800" dirty="0" smtClean="0">
                <a:ea typeface="Tahoma" pitchFamily="34" charset="0"/>
                <a:cs typeface="Tahoma" pitchFamily="34" charset="0"/>
              </a:rPr>
              <a:t> among groups</a:t>
            </a:r>
            <a:endParaRPr lang="en-US" sz="2800" dirty="0">
              <a:ea typeface="Tahoma" pitchFamily="34" charset="0"/>
              <a:cs typeface="Tahoma" pitchFamily="34" charset="0"/>
            </a:endParaRPr>
          </a:p>
        </p:txBody>
      </p:sp>
      <p:sp>
        <p:nvSpPr>
          <p:cNvPr id="52" name="TextBox 51"/>
          <p:cNvSpPr txBox="1"/>
          <p:nvPr/>
        </p:nvSpPr>
        <p:spPr>
          <a:xfrm>
            <a:off x="2090637" y="1600200"/>
            <a:ext cx="2770182" cy="523220"/>
          </a:xfrm>
          <a:prstGeom prst="rect">
            <a:avLst/>
          </a:prstGeom>
          <a:noFill/>
        </p:spPr>
        <p:txBody>
          <a:bodyPr wrap="none" rtlCol="0">
            <a:spAutoFit/>
          </a:bodyPr>
          <a:lstStyle/>
          <a:p>
            <a:r>
              <a:rPr lang="en-US" sz="2800" dirty="0" smtClean="0"/>
              <a:t>e.g. Web network</a:t>
            </a:r>
            <a:endParaRPr lang="en-US" sz="2800" dirty="0"/>
          </a:p>
        </p:txBody>
      </p:sp>
      <p:sp>
        <p:nvSpPr>
          <p:cNvPr id="53" name="TextBox 52"/>
          <p:cNvSpPr txBox="1"/>
          <p:nvPr/>
        </p:nvSpPr>
        <p:spPr>
          <a:xfrm>
            <a:off x="-49546" y="2757584"/>
            <a:ext cx="1683410" cy="830997"/>
          </a:xfrm>
          <a:prstGeom prst="rect">
            <a:avLst/>
          </a:prstGeom>
          <a:noFill/>
        </p:spPr>
        <p:txBody>
          <a:bodyPr wrap="none" rtlCol="0">
            <a:spAutoFit/>
          </a:bodyPr>
          <a:lstStyle/>
          <a:p>
            <a:pPr algn="ctr"/>
            <a:r>
              <a:rPr lang="en-US" sz="2400" b="1" dirty="0" smtClean="0">
                <a:solidFill>
                  <a:srgbClr val="C00000"/>
                </a:solidFill>
              </a:rPr>
              <a:t>Top-ranked </a:t>
            </a:r>
          </a:p>
          <a:p>
            <a:pPr algn="ctr"/>
            <a:r>
              <a:rPr lang="en-US" sz="2400" b="1" dirty="0" smtClean="0">
                <a:solidFill>
                  <a:srgbClr val="C00000"/>
                </a:solidFill>
              </a:rPr>
              <a:t>Web pages</a:t>
            </a:r>
            <a:endParaRPr lang="en-US" sz="2400" b="1" dirty="0">
              <a:solidFill>
                <a:srgbClr val="C00000"/>
              </a:solidFill>
            </a:endParaRPr>
          </a:p>
        </p:txBody>
      </p:sp>
    </p:spTree>
    <p:extLst>
      <p:ext uri="{BB962C8B-B14F-4D97-AF65-F5344CB8AC3E}">
        <p14:creationId xmlns:p14="http://schemas.microsoft.com/office/powerpoint/2010/main" val="282861099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Applications</a:t>
            </a:r>
          </a:p>
        </p:txBody>
      </p:sp>
      <p:sp>
        <p:nvSpPr>
          <p:cNvPr id="3" name="Content Placeholder 2"/>
          <p:cNvSpPr>
            <a:spLocks noGrp="1"/>
          </p:cNvSpPr>
          <p:nvPr>
            <p:ph idx="1"/>
          </p:nvPr>
        </p:nvSpPr>
        <p:spPr/>
        <p:txBody>
          <a:bodyPr/>
          <a:lstStyle/>
          <a:p>
            <a:r>
              <a:rPr lang="en-US" dirty="0" smtClean="0"/>
              <a:t>3. Understanding dynamic events on graphs</a:t>
            </a:r>
            <a:endParaRPr lang="en-US" dirty="0"/>
          </a:p>
        </p:txBody>
      </p:sp>
      <p:sp>
        <p:nvSpPr>
          <p:cNvPr id="4" name="Date Placeholder 3"/>
          <p:cNvSpPr>
            <a:spLocks noGrp="1"/>
          </p:cNvSpPr>
          <p:nvPr>
            <p:ph type="dt" sz="half" idx="10"/>
          </p:nvPr>
        </p:nvSpPr>
        <p:spPr/>
        <p:txBody>
          <a:bodyPr/>
          <a:lstStyle/>
          <a:p>
            <a:r>
              <a:rPr lang="en-US" smtClean="0"/>
              <a:t>Leman Akoglu (SUNY Stony Brook)</a:t>
            </a:r>
            <a:endParaRPr lang="en-US" dirty="0"/>
          </a:p>
        </p:txBody>
      </p:sp>
      <p:sp>
        <p:nvSpPr>
          <p:cNvPr id="5" name="Footer Placeholder 4"/>
          <p:cNvSpPr>
            <a:spLocks noGrp="1"/>
          </p:cNvSpPr>
          <p:nvPr>
            <p:ph type="ftr" sz="quarter" idx="11"/>
          </p:nvPr>
        </p:nvSpPr>
        <p:spPr/>
        <p:txBody>
          <a:bodyPr/>
          <a:lstStyle/>
          <a:p>
            <a:r>
              <a:rPr lang="en-US" smtClean="0"/>
              <a:t>SDM 13 - Connection Pathways for Marked Nodes</a:t>
            </a:r>
            <a:endParaRPr lang="en-US" dirty="0"/>
          </a:p>
        </p:txBody>
      </p:sp>
      <p:sp>
        <p:nvSpPr>
          <p:cNvPr id="6" name="Slide Number Placeholder 5"/>
          <p:cNvSpPr>
            <a:spLocks noGrp="1"/>
          </p:cNvSpPr>
          <p:nvPr>
            <p:ph type="sldNum" sz="quarter" idx="12"/>
          </p:nvPr>
        </p:nvSpPr>
        <p:spPr/>
        <p:txBody>
          <a:bodyPr/>
          <a:lstStyle/>
          <a:p>
            <a:fld id="{F546917D-09DE-4400-A232-27CDA6024951}" type="slidenum">
              <a:rPr lang="en-US" smtClean="0"/>
              <a:pPr/>
              <a:t>23</a:t>
            </a:fld>
            <a:endParaRPr lang="en-US" dirty="0"/>
          </a:p>
        </p:txBody>
      </p:sp>
      <p:sp>
        <p:nvSpPr>
          <p:cNvPr id="7" name="Rectangle 6"/>
          <p:cNvSpPr/>
          <p:nvPr/>
        </p:nvSpPr>
        <p:spPr bwMode="auto">
          <a:xfrm>
            <a:off x="2895600" y="2521442"/>
            <a:ext cx="3302000" cy="627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buClr>
                <a:schemeClr val="accent1"/>
              </a:buClr>
              <a:buSzPct val="65000"/>
              <a:buFont typeface="Wingdings" pitchFamily="2" charset="2"/>
              <a:buChar char="n"/>
              <a:defRPr/>
            </a:pPr>
            <a:endParaRPr lang="en-US"/>
          </a:p>
        </p:txBody>
      </p:sp>
      <p:pic>
        <p:nvPicPr>
          <p:cNvPr id="8" name="Picture 15"/>
          <p:cNvPicPr>
            <a:picLocks noChangeAspect="1" noChangeArrowheads="1"/>
          </p:cNvPicPr>
          <p:nvPr/>
        </p:nvPicPr>
        <p:blipFill>
          <a:blip r:embed="rId2" cstate="print"/>
          <a:srcRect/>
          <a:stretch>
            <a:fillRect/>
          </a:stretch>
        </p:blipFill>
        <p:spPr bwMode="auto">
          <a:xfrm>
            <a:off x="2041546" y="1853104"/>
            <a:ext cx="3216254" cy="3095795"/>
          </a:xfrm>
          <a:prstGeom prst="rect">
            <a:avLst/>
          </a:prstGeom>
          <a:noFill/>
          <a:ln w="9525" algn="ctr">
            <a:noFill/>
            <a:miter lim="800000"/>
            <a:headEnd/>
            <a:tailEnd/>
          </a:ln>
        </p:spPr>
      </p:pic>
      <p:sp>
        <p:nvSpPr>
          <p:cNvPr id="9" name="Oval 17"/>
          <p:cNvSpPr>
            <a:spLocks noChangeArrowheads="1"/>
          </p:cNvSpPr>
          <p:nvPr/>
        </p:nvSpPr>
        <p:spPr bwMode="auto">
          <a:xfrm rot="21338512">
            <a:off x="4385163" y="3151847"/>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0" name="Oval 17"/>
          <p:cNvSpPr>
            <a:spLocks noChangeArrowheads="1"/>
          </p:cNvSpPr>
          <p:nvPr/>
        </p:nvSpPr>
        <p:spPr bwMode="auto">
          <a:xfrm rot="21338512">
            <a:off x="3626506" y="2977521"/>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1" name="Oval 17"/>
          <p:cNvSpPr>
            <a:spLocks noChangeArrowheads="1"/>
          </p:cNvSpPr>
          <p:nvPr/>
        </p:nvSpPr>
        <p:spPr bwMode="auto">
          <a:xfrm rot="21338512">
            <a:off x="3565546" y="3129921"/>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2" name="Oval 17"/>
          <p:cNvSpPr>
            <a:spLocks noChangeArrowheads="1"/>
          </p:cNvSpPr>
          <p:nvPr/>
        </p:nvSpPr>
        <p:spPr bwMode="auto">
          <a:xfrm rot="21338512">
            <a:off x="4156563" y="3075647"/>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3" name="Oval 17"/>
          <p:cNvSpPr>
            <a:spLocks noChangeArrowheads="1"/>
          </p:cNvSpPr>
          <p:nvPr/>
        </p:nvSpPr>
        <p:spPr bwMode="auto">
          <a:xfrm>
            <a:off x="4248003" y="3151847"/>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4" name="Oval 17"/>
          <p:cNvSpPr>
            <a:spLocks noChangeArrowheads="1"/>
          </p:cNvSpPr>
          <p:nvPr/>
        </p:nvSpPr>
        <p:spPr bwMode="auto">
          <a:xfrm>
            <a:off x="3489346" y="2992761"/>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5" name="Oval 17"/>
          <p:cNvSpPr>
            <a:spLocks noChangeArrowheads="1"/>
          </p:cNvSpPr>
          <p:nvPr/>
        </p:nvSpPr>
        <p:spPr bwMode="auto">
          <a:xfrm rot="21338512">
            <a:off x="3949889" y="2770847"/>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6" name="Oval 17"/>
          <p:cNvSpPr>
            <a:spLocks noChangeArrowheads="1"/>
          </p:cNvSpPr>
          <p:nvPr/>
        </p:nvSpPr>
        <p:spPr bwMode="auto">
          <a:xfrm rot="21338512">
            <a:off x="4248003" y="3304247"/>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pic>
        <p:nvPicPr>
          <p:cNvPr id="17" name="Picture 3" descr="C:\Users\lakoglu\Dropbox\forKDD12\12-kdd-toursum\FIG\toy.png"/>
          <p:cNvPicPr>
            <a:picLocks noChangeAspect="1" noChangeArrowheads="1"/>
          </p:cNvPicPr>
          <p:nvPr/>
        </p:nvPicPr>
        <p:blipFill>
          <a:blip r:embed="rId3" cstate="print"/>
          <a:srcRect/>
          <a:stretch>
            <a:fillRect/>
          </a:stretch>
        </p:blipFill>
        <p:spPr bwMode="auto">
          <a:xfrm>
            <a:off x="5730854" y="2234104"/>
            <a:ext cx="3184546" cy="1604771"/>
          </a:xfrm>
          <a:prstGeom prst="rect">
            <a:avLst/>
          </a:prstGeom>
          <a:noFill/>
        </p:spPr>
      </p:pic>
      <p:sp>
        <p:nvSpPr>
          <p:cNvPr id="18" name="Oval 17"/>
          <p:cNvSpPr>
            <a:spLocks noChangeArrowheads="1"/>
          </p:cNvSpPr>
          <p:nvPr/>
        </p:nvSpPr>
        <p:spPr bwMode="auto">
          <a:xfrm>
            <a:off x="5775960" y="28437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9" name="Oval 17"/>
          <p:cNvSpPr>
            <a:spLocks noChangeArrowheads="1"/>
          </p:cNvSpPr>
          <p:nvPr/>
        </p:nvSpPr>
        <p:spPr bwMode="auto">
          <a:xfrm>
            <a:off x="6249014" y="33009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0" name="Oval 17"/>
          <p:cNvSpPr>
            <a:spLocks noChangeArrowheads="1"/>
          </p:cNvSpPr>
          <p:nvPr/>
        </p:nvSpPr>
        <p:spPr bwMode="auto">
          <a:xfrm>
            <a:off x="6416654" y="26151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1" name="Oval 17"/>
          <p:cNvSpPr>
            <a:spLocks noChangeArrowheads="1"/>
          </p:cNvSpPr>
          <p:nvPr/>
        </p:nvSpPr>
        <p:spPr bwMode="auto">
          <a:xfrm>
            <a:off x="7011014" y="23103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2" name="Oval 17"/>
          <p:cNvSpPr>
            <a:spLocks noChangeArrowheads="1"/>
          </p:cNvSpPr>
          <p:nvPr/>
        </p:nvSpPr>
        <p:spPr bwMode="auto">
          <a:xfrm>
            <a:off x="7696814" y="33009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3" name="Oval 17"/>
          <p:cNvSpPr>
            <a:spLocks noChangeArrowheads="1"/>
          </p:cNvSpPr>
          <p:nvPr/>
        </p:nvSpPr>
        <p:spPr bwMode="auto">
          <a:xfrm>
            <a:off x="8093054" y="33009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4" name="Oval 17"/>
          <p:cNvSpPr>
            <a:spLocks noChangeArrowheads="1"/>
          </p:cNvSpPr>
          <p:nvPr/>
        </p:nvSpPr>
        <p:spPr bwMode="auto">
          <a:xfrm>
            <a:off x="8702654" y="29199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5" name="Oval 17"/>
          <p:cNvSpPr>
            <a:spLocks noChangeArrowheads="1"/>
          </p:cNvSpPr>
          <p:nvPr/>
        </p:nvSpPr>
        <p:spPr bwMode="auto">
          <a:xfrm>
            <a:off x="8535014" y="36057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6" name="Right Arrow 25"/>
          <p:cNvSpPr/>
          <p:nvPr/>
        </p:nvSpPr>
        <p:spPr bwMode="auto">
          <a:xfrm>
            <a:off x="5257800" y="2996104"/>
            <a:ext cx="457200" cy="365760"/>
          </a:xfrm>
          <a:prstGeom prst="rightArrow">
            <a:avLst/>
          </a:prstGeom>
          <a:noFill/>
          <a:ln>
            <a:solidFill>
              <a:srgbClr val="0070C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20000"/>
              </a:spcBef>
              <a:buFont typeface="Wingdings" pitchFamily="2" charset="2"/>
              <a:buNone/>
              <a:defRPr/>
            </a:pPr>
            <a:endParaRPr lang="en-US" sz="1800" dirty="0">
              <a:solidFill>
                <a:schemeClr val="tx1"/>
              </a:solidFill>
              <a:cs typeface="Arial" charset="0"/>
            </a:endParaRPr>
          </a:p>
        </p:txBody>
      </p:sp>
      <p:sp>
        <p:nvSpPr>
          <p:cNvPr id="27" name="Freeform 26"/>
          <p:cNvSpPr/>
          <p:nvPr/>
        </p:nvSpPr>
        <p:spPr>
          <a:xfrm>
            <a:off x="3565546" y="2691304"/>
            <a:ext cx="756458" cy="943719"/>
          </a:xfrm>
          <a:custGeom>
            <a:avLst/>
            <a:gdLst>
              <a:gd name="connsiteX0" fmla="*/ 0 w 756458"/>
              <a:gd name="connsiteY0" fmla="*/ 0 h 943719"/>
              <a:gd name="connsiteX1" fmla="*/ 74814 w 756458"/>
              <a:gd name="connsiteY1" fmla="*/ 16626 h 943719"/>
              <a:gd name="connsiteX2" fmla="*/ 99752 w 756458"/>
              <a:gd name="connsiteY2" fmla="*/ 33251 h 943719"/>
              <a:gd name="connsiteX3" fmla="*/ 174567 w 756458"/>
              <a:gd name="connsiteY3" fmla="*/ 66502 h 943719"/>
              <a:gd name="connsiteX4" fmla="*/ 224443 w 756458"/>
              <a:gd name="connsiteY4" fmla="*/ 116378 h 943719"/>
              <a:gd name="connsiteX5" fmla="*/ 241069 w 756458"/>
              <a:gd name="connsiteY5" fmla="*/ 141317 h 943719"/>
              <a:gd name="connsiteX6" fmla="*/ 249381 w 756458"/>
              <a:gd name="connsiteY6" fmla="*/ 166255 h 943719"/>
              <a:gd name="connsiteX7" fmla="*/ 266007 w 756458"/>
              <a:gd name="connsiteY7" fmla="*/ 182880 h 943719"/>
              <a:gd name="connsiteX8" fmla="*/ 282632 w 756458"/>
              <a:gd name="connsiteY8" fmla="*/ 207818 h 943719"/>
              <a:gd name="connsiteX9" fmla="*/ 290945 w 756458"/>
              <a:gd name="connsiteY9" fmla="*/ 241069 h 943719"/>
              <a:gd name="connsiteX10" fmla="*/ 315883 w 756458"/>
              <a:gd name="connsiteY10" fmla="*/ 257695 h 943719"/>
              <a:gd name="connsiteX11" fmla="*/ 332509 w 756458"/>
              <a:gd name="connsiteY11" fmla="*/ 307571 h 943719"/>
              <a:gd name="connsiteX12" fmla="*/ 340821 w 756458"/>
              <a:gd name="connsiteY12" fmla="*/ 332509 h 943719"/>
              <a:gd name="connsiteX13" fmla="*/ 349134 w 756458"/>
              <a:gd name="connsiteY13" fmla="*/ 390698 h 943719"/>
              <a:gd name="connsiteX14" fmla="*/ 374072 w 756458"/>
              <a:gd name="connsiteY14" fmla="*/ 440575 h 943719"/>
              <a:gd name="connsiteX15" fmla="*/ 390698 w 756458"/>
              <a:gd name="connsiteY15" fmla="*/ 490451 h 943719"/>
              <a:gd name="connsiteX16" fmla="*/ 399010 w 756458"/>
              <a:gd name="connsiteY16" fmla="*/ 515389 h 943719"/>
              <a:gd name="connsiteX17" fmla="*/ 407323 w 756458"/>
              <a:gd name="connsiteY17" fmla="*/ 540328 h 943719"/>
              <a:gd name="connsiteX18" fmla="*/ 415636 w 756458"/>
              <a:gd name="connsiteY18" fmla="*/ 573578 h 943719"/>
              <a:gd name="connsiteX19" fmla="*/ 440574 w 756458"/>
              <a:gd name="connsiteY19" fmla="*/ 590204 h 943719"/>
              <a:gd name="connsiteX20" fmla="*/ 448887 w 756458"/>
              <a:gd name="connsiteY20" fmla="*/ 615142 h 943719"/>
              <a:gd name="connsiteX21" fmla="*/ 482138 w 756458"/>
              <a:gd name="connsiteY21" fmla="*/ 656706 h 943719"/>
              <a:gd name="connsiteX22" fmla="*/ 498763 w 756458"/>
              <a:gd name="connsiteY22" fmla="*/ 681644 h 943719"/>
              <a:gd name="connsiteX23" fmla="*/ 507076 w 756458"/>
              <a:gd name="connsiteY23" fmla="*/ 714895 h 943719"/>
              <a:gd name="connsiteX24" fmla="*/ 523701 w 756458"/>
              <a:gd name="connsiteY24" fmla="*/ 739833 h 943719"/>
              <a:gd name="connsiteX25" fmla="*/ 540327 w 756458"/>
              <a:gd name="connsiteY25" fmla="*/ 773084 h 943719"/>
              <a:gd name="connsiteX26" fmla="*/ 581890 w 756458"/>
              <a:gd name="connsiteY26" fmla="*/ 864524 h 943719"/>
              <a:gd name="connsiteX27" fmla="*/ 631767 w 756458"/>
              <a:gd name="connsiteY27" fmla="*/ 889462 h 943719"/>
              <a:gd name="connsiteX28" fmla="*/ 665018 w 756458"/>
              <a:gd name="connsiteY28" fmla="*/ 922713 h 943719"/>
              <a:gd name="connsiteX29" fmla="*/ 756458 w 756458"/>
              <a:gd name="connsiteY29" fmla="*/ 939338 h 94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6458" h="943719">
                <a:moveTo>
                  <a:pt x="0" y="0"/>
                </a:moveTo>
                <a:cubicBezTo>
                  <a:pt x="24938" y="5542"/>
                  <a:pt x="50579" y="8547"/>
                  <a:pt x="74814" y="16626"/>
                </a:cubicBezTo>
                <a:cubicBezTo>
                  <a:pt x="84292" y="19785"/>
                  <a:pt x="90623" y="29193"/>
                  <a:pt x="99752" y="33251"/>
                </a:cubicBezTo>
                <a:cubicBezTo>
                  <a:pt x="188784" y="72820"/>
                  <a:pt x="118129" y="28878"/>
                  <a:pt x="174567" y="66502"/>
                </a:cubicBezTo>
                <a:cubicBezTo>
                  <a:pt x="213747" y="125273"/>
                  <a:pt x="162578" y="54513"/>
                  <a:pt x="224443" y="116378"/>
                </a:cubicBezTo>
                <a:cubicBezTo>
                  <a:pt x="231508" y="123443"/>
                  <a:pt x="235527" y="133004"/>
                  <a:pt x="241069" y="141317"/>
                </a:cubicBezTo>
                <a:cubicBezTo>
                  <a:pt x="243840" y="149630"/>
                  <a:pt x="244873" y="158741"/>
                  <a:pt x="249381" y="166255"/>
                </a:cubicBezTo>
                <a:cubicBezTo>
                  <a:pt x="253413" y="172975"/>
                  <a:pt x="261111" y="176760"/>
                  <a:pt x="266007" y="182880"/>
                </a:cubicBezTo>
                <a:cubicBezTo>
                  <a:pt x="272248" y="190681"/>
                  <a:pt x="277090" y="199505"/>
                  <a:pt x="282632" y="207818"/>
                </a:cubicBezTo>
                <a:cubicBezTo>
                  <a:pt x="285403" y="218902"/>
                  <a:pt x="284608" y="231563"/>
                  <a:pt x="290945" y="241069"/>
                </a:cubicBezTo>
                <a:cubicBezTo>
                  <a:pt x="296487" y="249382"/>
                  <a:pt x="310588" y="249223"/>
                  <a:pt x="315883" y="257695"/>
                </a:cubicBezTo>
                <a:cubicBezTo>
                  <a:pt x="325171" y="272556"/>
                  <a:pt x="326967" y="290946"/>
                  <a:pt x="332509" y="307571"/>
                </a:cubicBezTo>
                <a:lnTo>
                  <a:pt x="340821" y="332509"/>
                </a:lnTo>
                <a:cubicBezTo>
                  <a:pt x="343592" y="351905"/>
                  <a:pt x="345291" y="371485"/>
                  <a:pt x="349134" y="390698"/>
                </a:cubicBezTo>
                <a:cubicBezTo>
                  <a:pt x="357402" y="432039"/>
                  <a:pt x="356239" y="400452"/>
                  <a:pt x="374072" y="440575"/>
                </a:cubicBezTo>
                <a:cubicBezTo>
                  <a:pt x="381190" y="456589"/>
                  <a:pt x="385156" y="473826"/>
                  <a:pt x="390698" y="490451"/>
                </a:cubicBezTo>
                <a:lnTo>
                  <a:pt x="399010" y="515389"/>
                </a:lnTo>
                <a:cubicBezTo>
                  <a:pt x="401781" y="523702"/>
                  <a:pt x="405198" y="531827"/>
                  <a:pt x="407323" y="540328"/>
                </a:cubicBezTo>
                <a:cubicBezTo>
                  <a:pt x="410094" y="551411"/>
                  <a:pt x="409299" y="564072"/>
                  <a:pt x="415636" y="573578"/>
                </a:cubicBezTo>
                <a:cubicBezTo>
                  <a:pt x="421178" y="581891"/>
                  <a:pt x="432261" y="584662"/>
                  <a:pt x="440574" y="590204"/>
                </a:cubicBezTo>
                <a:cubicBezTo>
                  <a:pt x="443345" y="598517"/>
                  <a:pt x="444968" y="607305"/>
                  <a:pt x="448887" y="615142"/>
                </a:cubicBezTo>
                <a:cubicBezTo>
                  <a:pt x="465945" y="649258"/>
                  <a:pt x="461519" y="630932"/>
                  <a:pt x="482138" y="656706"/>
                </a:cubicBezTo>
                <a:cubicBezTo>
                  <a:pt x="488379" y="664507"/>
                  <a:pt x="493221" y="673331"/>
                  <a:pt x="498763" y="681644"/>
                </a:cubicBezTo>
                <a:cubicBezTo>
                  <a:pt x="501534" y="692728"/>
                  <a:pt x="502576" y="704394"/>
                  <a:pt x="507076" y="714895"/>
                </a:cubicBezTo>
                <a:cubicBezTo>
                  <a:pt x="511011" y="724078"/>
                  <a:pt x="518744" y="731159"/>
                  <a:pt x="523701" y="739833"/>
                </a:cubicBezTo>
                <a:cubicBezTo>
                  <a:pt x="529849" y="750592"/>
                  <a:pt x="535445" y="761694"/>
                  <a:pt x="540327" y="773084"/>
                </a:cubicBezTo>
                <a:cubicBezTo>
                  <a:pt x="550909" y="797775"/>
                  <a:pt x="560471" y="857384"/>
                  <a:pt x="581890" y="864524"/>
                </a:cubicBezTo>
                <a:cubicBezTo>
                  <a:pt x="606027" y="872570"/>
                  <a:pt x="611258" y="871883"/>
                  <a:pt x="631767" y="889462"/>
                </a:cubicBezTo>
                <a:cubicBezTo>
                  <a:pt x="643668" y="899663"/>
                  <a:pt x="650148" y="917756"/>
                  <a:pt x="665018" y="922713"/>
                </a:cubicBezTo>
                <a:cubicBezTo>
                  <a:pt x="728038" y="943719"/>
                  <a:pt x="697369" y="939338"/>
                  <a:pt x="756458" y="939338"/>
                </a:cubicBezTo>
              </a:path>
            </a:pathLst>
          </a:cu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3957630" y="2763348"/>
            <a:ext cx="388088" cy="440574"/>
          </a:xfrm>
          <a:custGeom>
            <a:avLst/>
            <a:gdLst>
              <a:gd name="connsiteX0" fmla="*/ 0 w 388088"/>
              <a:gd name="connsiteY0" fmla="*/ 440574 h 440574"/>
              <a:gd name="connsiteX1" fmla="*/ 24938 w 388088"/>
              <a:gd name="connsiteY1" fmla="*/ 432261 h 440574"/>
              <a:gd name="connsiteX2" fmla="*/ 66501 w 388088"/>
              <a:gd name="connsiteY2" fmla="*/ 374072 h 440574"/>
              <a:gd name="connsiteX3" fmla="*/ 83127 w 388088"/>
              <a:gd name="connsiteY3" fmla="*/ 324196 h 440574"/>
              <a:gd name="connsiteX4" fmla="*/ 91440 w 388088"/>
              <a:gd name="connsiteY4" fmla="*/ 299258 h 440574"/>
              <a:gd name="connsiteX5" fmla="*/ 133003 w 388088"/>
              <a:gd name="connsiteY5" fmla="*/ 266007 h 440574"/>
              <a:gd name="connsiteX6" fmla="*/ 149629 w 388088"/>
              <a:gd name="connsiteY6" fmla="*/ 249381 h 440574"/>
              <a:gd name="connsiteX7" fmla="*/ 199505 w 388088"/>
              <a:gd name="connsiteY7" fmla="*/ 216131 h 440574"/>
              <a:gd name="connsiteX8" fmla="*/ 249381 w 388088"/>
              <a:gd name="connsiteY8" fmla="*/ 174567 h 440574"/>
              <a:gd name="connsiteX9" fmla="*/ 282632 w 388088"/>
              <a:gd name="connsiteY9" fmla="*/ 133003 h 440574"/>
              <a:gd name="connsiteX10" fmla="*/ 307571 w 388088"/>
              <a:gd name="connsiteY10" fmla="*/ 116378 h 440574"/>
              <a:gd name="connsiteX11" fmla="*/ 340821 w 388088"/>
              <a:gd name="connsiteY11" fmla="*/ 66501 h 440574"/>
              <a:gd name="connsiteX12" fmla="*/ 357447 w 388088"/>
              <a:gd name="connsiteY12" fmla="*/ 41563 h 440574"/>
              <a:gd name="connsiteX13" fmla="*/ 382385 w 388088"/>
              <a:gd name="connsiteY13" fmla="*/ 33251 h 440574"/>
              <a:gd name="connsiteX14" fmla="*/ 382385 w 388088"/>
              <a:gd name="connsiteY14" fmla="*/ 0 h 44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8088" h="440574">
                <a:moveTo>
                  <a:pt x="0" y="440574"/>
                </a:moveTo>
                <a:cubicBezTo>
                  <a:pt x="8313" y="437803"/>
                  <a:pt x="18207" y="437870"/>
                  <a:pt x="24938" y="432261"/>
                </a:cubicBezTo>
                <a:cubicBezTo>
                  <a:pt x="27109" y="430452"/>
                  <a:pt x="62932" y="382102"/>
                  <a:pt x="66501" y="374072"/>
                </a:cubicBezTo>
                <a:cubicBezTo>
                  <a:pt x="73618" y="358058"/>
                  <a:pt x="77585" y="340821"/>
                  <a:pt x="83127" y="324196"/>
                </a:cubicBezTo>
                <a:cubicBezTo>
                  <a:pt x="85898" y="315883"/>
                  <a:pt x="85244" y="305454"/>
                  <a:pt x="91440" y="299258"/>
                </a:cubicBezTo>
                <a:cubicBezTo>
                  <a:pt x="131577" y="259118"/>
                  <a:pt x="80577" y="307948"/>
                  <a:pt x="133003" y="266007"/>
                </a:cubicBezTo>
                <a:cubicBezTo>
                  <a:pt x="139123" y="261111"/>
                  <a:pt x="143359" y="254084"/>
                  <a:pt x="149629" y="249381"/>
                </a:cubicBezTo>
                <a:cubicBezTo>
                  <a:pt x="165614" y="237392"/>
                  <a:pt x="185377" y="230260"/>
                  <a:pt x="199505" y="216131"/>
                </a:cubicBezTo>
                <a:cubicBezTo>
                  <a:pt x="231507" y="184127"/>
                  <a:pt x="214661" y="197713"/>
                  <a:pt x="249381" y="174567"/>
                </a:cubicBezTo>
                <a:cubicBezTo>
                  <a:pt x="261723" y="156055"/>
                  <a:pt x="265714" y="146537"/>
                  <a:pt x="282632" y="133003"/>
                </a:cubicBezTo>
                <a:cubicBezTo>
                  <a:pt x="290434" y="126762"/>
                  <a:pt x="299258" y="121920"/>
                  <a:pt x="307571" y="116378"/>
                </a:cubicBezTo>
                <a:lnTo>
                  <a:pt x="340821" y="66501"/>
                </a:lnTo>
                <a:cubicBezTo>
                  <a:pt x="346363" y="58188"/>
                  <a:pt x="347969" y="44722"/>
                  <a:pt x="357447" y="41563"/>
                </a:cubicBezTo>
                <a:cubicBezTo>
                  <a:pt x="365760" y="38792"/>
                  <a:pt x="377877" y="40765"/>
                  <a:pt x="382385" y="33251"/>
                </a:cubicBezTo>
                <a:cubicBezTo>
                  <a:pt x="388088" y="23747"/>
                  <a:pt x="382385" y="11084"/>
                  <a:pt x="382385" y="0"/>
                </a:cubicBezTo>
              </a:path>
            </a:pathLst>
          </a:cu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6324600" y="2314460"/>
            <a:ext cx="1763684" cy="1672244"/>
          </a:xfrm>
          <a:custGeom>
            <a:avLst/>
            <a:gdLst>
              <a:gd name="connsiteX0" fmla="*/ 0 w 756458"/>
              <a:gd name="connsiteY0" fmla="*/ 0 h 943719"/>
              <a:gd name="connsiteX1" fmla="*/ 74814 w 756458"/>
              <a:gd name="connsiteY1" fmla="*/ 16626 h 943719"/>
              <a:gd name="connsiteX2" fmla="*/ 99752 w 756458"/>
              <a:gd name="connsiteY2" fmla="*/ 33251 h 943719"/>
              <a:gd name="connsiteX3" fmla="*/ 174567 w 756458"/>
              <a:gd name="connsiteY3" fmla="*/ 66502 h 943719"/>
              <a:gd name="connsiteX4" fmla="*/ 224443 w 756458"/>
              <a:gd name="connsiteY4" fmla="*/ 116378 h 943719"/>
              <a:gd name="connsiteX5" fmla="*/ 241069 w 756458"/>
              <a:gd name="connsiteY5" fmla="*/ 141317 h 943719"/>
              <a:gd name="connsiteX6" fmla="*/ 249381 w 756458"/>
              <a:gd name="connsiteY6" fmla="*/ 166255 h 943719"/>
              <a:gd name="connsiteX7" fmla="*/ 266007 w 756458"/>
              <a:gd name="connsiteY7" fmla="*/ 182880 h 943719"/>
              <a:gd name="connsiteX8" fmla="*/ 282632 w 756458"/>
              <a:gd name="connsiteY8" fmla="*/ 207818 h 943719"/>
              <a:gd name="connsiteX9" fmla="*/ 290945 w 756458"/>
              <a:gd name="connsiteY9" fmla="*/ 241069 h 943719"/>
              <a:gd name="connsiteX10" fmla="*/ 315883 w 756458"/>
              <a:gd name="connsiteY10" fmla="*/ 257695 h 943719"/>
              <a:gd name="connsiteX11" fmla="*/ 332509 w 756458"/>
              <a:gd name="connsiteY11" fmla="*/ 307571 h 943719"/>
              <a:gd name="connsiteX12" fmla="*/ 340821 w 756458"/>
              <a:gd name="connsiteY12" fmla="*/ 332509 h 943719"/>
              <a:gd name="connsiteX13" fmla="*/ 349134 w 756458"/>
              <a:gd name="connsiteY13" fmla="*/ 390698 h 943719"/>
              <a:gd name="connsiteX14" fmla="*/ 374072 w 756458"/>
              <a:gd name="connsiteY14" fmla="*/ 440575 h 943719"/>
              <a:gd name="connsiteX15" fmla="*/ 390698 w 756458"/>
              <a:gd name="connsiteY15" fmla="*/ 490451 h 943719"/>
              <a:gd name="connsiteX16" fmla="*/ 399010 w 756458"/>
              <a:gd name="connsiteY16" fmla="*/ 515389 h 943719"/>
              <a:gd name="connsiteX17" fmla="*/ 407323 w 756458"/>
              <a:gd name="connsiteY17" fmla="*/ 540328 h 943719"/>
              <a:gd name="connsiteX18" fmla="*/ 415636 w 756458"/>
              <a:gd name="connsiteY18" fmla="*/ 573578 h 943719"/>
              <a:gd name="connsiteX19" fmla="*/ 440574 w 756458"/>
              <a:gd name="connsiteY19" fmla="*/ 590204 h 943719"/>
              <a:gd name="connsiteX20" fmla="*/ 448887 w 756458"/>
              <a:gd name="connsiteY20" fmla="*/ 615142 h 943719"/>
              <a:gd name="connsiteX21" fmla="*/ 482138 w 756458"/>
              <a:gd name="connsiteY21" fmla="*/ 656706 h 943719"/>
              <a:gd name="connsiteX22" fmla="*/ 498763 w 756458"/>
              <a:gd name="connsiteY22" fmla="*/ 681644 h 943719"/>
              <a:gd name="connsiteX23" fmla="*/ 507076 w 756458"/>
              <a:gd name="connsiteY23" fmla="*/ 714895 h 943719"/>
              <a:gd name="connsiteX24" fmla="*/ 523701 w 756458"/>
              <a:gd name="connsiteY24" fmla="*/ 739833 h 943719"/>
              <a:gd name="connsiteX25" fmla="*/ 540327 w 756458"/>
              <a:gd name="connsiteY25" fmla="*/ 773084 h 943719"/>
              <a:gd name="connsiteX26" fmla="*/ 581890 w 756458"/>
              <a:gd name="connsiteY26" fmla="*/ 864524 h 943719"/>
              <a:gd name="connsiteX27" fmla="*/ 631767 w 756458"/>
              <a:gd name="connsiteY27" fmla="*/ 889462 h 943719"/>
              <a:gd name="connsiteX28" fmla="*/ 665018 w 756458"/>
              <a:gd name="connsiteY28" fmla="*/ 922713 h 943719"/>
              <a:gd name="connsiteX29" fmla="*/ 756458 w 756458"/>
              <a:gd name="connsiteY29" fmla="*/ 939338 h 94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6458" h="943719">
                <a:moveTo>
                  <a:pt x="0" y="0"/>
                </a:moveTo>
                <a:cubicBezTo>
                  <a:pt x="24938" y="5542"/>
                  <a:pt x="50579" y="8547"/>
                  <a:pt x="74814" y="16626"/>
                </a:cubicBezTo>
                <a:cubicBezTo>
                  <a:pt x="84292" y="19785"/>
                  <a:pt x="90623" y="29193"/>
                  <a:pt x="99752" y="33251"/>
                </a:cubicBezTo>
                <a:cubicBezTo>
                  <a:pt x="188784" y="72820"/>
                  <a:pt x="118129" y="28878"/>
                  <a:pt x="174567" y="66502"/>
                </a:cubicBezTo>
                <a:cubicBezTo>
                  <a:pt x="213747" y="125273"/>
                  <a:pt x="162578" y="54513"/>
                  <a:pt x="224443" y="116378"/>
                </a:cubicBezTo>
                <a:cubicBezTo>
                  <a:pt x="231508" y="123443"/>
                  <a:pt x="235527" y="133004"/>
                  <a:pt x="241069" y="141317"/>
                </a:cubicBezTo>
                <a:cubicBezTo>
                  <a:pt x="243840" y="149630"/>
                  <a:pt x="244873" y="158741"/>
                  <a:pt x="249381" y="166255"/>
                </a:cubicBezTo>
                <a:cubicBezTo>
                  <a:pt x="253413" y="172975"/>
                  <a:pt x="261111" y="176760"/>
                  <a:pt x="266007" y="182880"/>
                </a:cubicBezTo>
                <a:cubicBezTo>
                  <a:pt x="272248" y="190681"/>
                  <a:pt x="277090" y="199505"/>
                  <a:pt x="282632" y="207818"/>
                </a:cubicBezTo>
                <a:cubicBezTo>
                  <a:pt x="285403" y="218902"/>
                  <a:pt x="284608" y="231563"/>
                  <a:pt x="290945" y="241069"/>
                </a:cubicBezTo>
                <a:cubicBezTo>
                  <a:pt x="296487" y="249382"/>
                  <a:pt x="310588" y="249223"/>
                  <a:pt x="315883" y="257695"/>
                </a:cubicBezTo>
                <a:cubicBezTo>
                  <a:pt x="325171" y="272556"/>
                  <a:pt x="326967" y="290946"/>
                  <a:pt x="332509" y="307571"/>
                </a:cubicBezTo>
                <a:lnTo>
                  <a:pt x="340821" y="332509"/>
                </a:lnTo>
                <a:cubicBezTo>
                  <a:pt x="343592" y="351905"/>
                  <a:pt x="345291" y="371485"/>
                  <a:pt x="349134" y="390698"/>
                </a:cubicBezTo>
                <a:cubicBezTo>
                  <a:pt x="357402" y="432039"/>
                  <a:pt x="356239" y="400452"/>
                  <a:pt x="374072" y="440575"/>
                </a:cubicBezTo>
                <a:cubicBezTo>
                  <a:pt x="381190" y="456589"/>
                  <a:pt x="385156" y="473826"/>
                  <a:pt x="390698" y="490451"/>
                </a:cubicBezTo>
                <a:lnTo>
                  <a:pt x="399010" y="515389"/>
                </a:lnTo>
                <a:cubicBezTo>
                  <a:pt x="401781" y="523702"/>
                  <a:pt x="405198" y="531827"/>
                  <a:pt x="407323" y="540328"/>
                </a:cubicBezTo>
                <a:cubicBezTo>
                  <a:pt x="410094" y="551411"/>
                  <a:pt x="409299" y="564072"/>
                  <a:pt x="415636" y="573578"/>
                </a:cubicBezTo>
                <a:cubicBezTo>
                  <a:pt x="421178" y="581891"/>
                  <a:pt x="432261" y="584662"/>
                  <a:pt x="440574" y="590204"/>
                </a:cubicBezTo>
                <a:cubicBezTo>
                  <a:pt x="443345" y="598517"/>
                  <a:pt x="444968" y="607305"/>
                  <a:pt x="448887" y="615142"/>
                </a:cubicBezTo>
                <a:cubicBezTo>
                  <a:pt x="465945" y="649258"/>
                  <a:pt x="461519" y="630932"/>
                  <a:pt x="482138" y="656706"/>
                </a:cubicBezTo>
                <a:cubicBezTo>
                  <a:pt x="488379" y="664507"/>
                  <a:pt x="493221" y="673331"/>
                  <a:pt x="498763" y="681644"/>
                </a:cubicBezTo>
                <a:cubicBezTo>
                  <a:pt x="501534" y="692728"/>
                  <a:pt x="502576" y="704394"/>
                  <a:pt x="507076" y="714895"/>
                </a:cubicBezTo>
                <a:cubicBezTo>
                  <a:pt x="511011" y="724078"/>
                  <a:pt x="518744" y="731159"/>
                  <a:pt x="523701" y="739833"/>
                </a:cubicBezTo>
                <a:cubicBezTo>
                  <a:pt x="529849" y="750592"/>
                  <a:pt x="535445" y="761694"/>
                  <a:pt x="540327" y="773084"/>
                </a:cubicBezTo>
                <a:cubicBezTo>
                  <a:pt x="550909" y="797775"/>
                  <a:pt x="560471" y="857384"/>
                  <a:pt x="581890" y="864524"/>
                </a:cubicBezTo>
                <a:cubicBezTo>
                  <a:pt x="606027" y="872570"/>
                  <a:pt x="611258" y="871883"/>
                  <a:pt x="631767" y="889462"/>
                </a:cubicBezTo>
                <a:cubicBezTo>
                  <a:pt x="643668" y="899663"/>
                  <a:pt x="650148" y="917756"/>
                  <a:pt x="665018" y="922713"/>
                </a:cubicBezTo>
                <a:cubicBezTo>
                  <a:pt x="728038" y="943719"/>
                  <a:pt x="697369" y="939338"/>
                  <a:pt x="756458" y="939338"/>
                </a:cubicBezTo>
              </a:path>
            </a:pathLst>
          </a:custGeom>
          <a:ln w="41275">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7248572" y="2444019"/>
            <a:ext cx="904828" cy="780685"/>
          </a:xfrm>
          <a:custGeom>
            <a:avLst/>
            <a:gdLst>
              <a:gd name="connsiteX0" fmla="*/ 0 w 388088"/>
              <a:gd name="connsiteY0" fmla="*/ 440574 h 440574"/>
              <a:gd name="connsiteX1" fmla="*/ 24938 w 388088"/>
              <a:gd name="connsiteY1" fmla="*/ 432261 h 440574"/>
              <a:gd name="connsiteX2" fmla="*/ 66501 w 388088"/>
              <a:gd name="connsiteY2" fmla="*/ 374072 h 440574"/>
              <a:gd name="connsiteX3" fmla="*/ 83127 w 388088"/>
              <a:gd name="connsiteY3" fmla="*/ 324196 h 440574"/>
              <a:gd name="connsiteX4" fmla="*/ 91440 w 388088"/>
              <a:gd name="connsiteY4" fmla="*/ 299258 h 440574"/>
              <a:gd name="connsiteX5" fmla="*/ 133003 w 388088"/>
              <a:gd name="connsiteY5" fmla="*/ 266007 h 440574"/>
              <a:gd name="connsiteX6" fmla="*/ 149629 w 388088"/>
              <a:gd name="connsiteY6" fmla="*/ 249381 h 440574"/>
              <a:gd name="connsiteX7" fmla="*/ 199505 w 388088"/>
              <a:gd name="connsiteY7" fmla="*/ 216131 h 440574"/>
              <a:gd name="connsiteX8" fmla="*/ 249381 w 388088"/>
              <a:gd name="connsiteY8" fmla="*/ 174567 h 440574"/>
              <a:gd name="connsiteX9" fmla="*/ 282632 w 388088"/>
              <a:gd name="connsiteY9" fmla="*/ 133003 h 440574"/>
              <a:gd name="connsiteX10" fmla="*/ 307571 w 388088"/>
              <a:gd name="connsiteY10" fmla="*/ 116378 h 440574"/>
              <a:gd name="connsiteX11" fmla="*/ 340821 w 388088"/>
              <a:gd name="connsiteY11" fmla="*/ 66501 h 440574"/>
              <a:gd name="connsiteX12" fmla="*/ 357447 w 388088"/>
              <a:gd name="connsiteY12" fmla="*/ 41563 h 440574"/>
              <a:gd name="connsiteX13" fmla="*/ 382385 w 388088"/>
              <a:gd name="connsiteY13" fmla="*/ 33251 h 440574"/>
              <a:gd name="connsiteX14" fmla="*/ 382385 w 388088"/>
              <a:gd name="connsiteY14" fmla="*/ 0 h 44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8088" h="440574">
                <a:moveTo>
                  <a:pt x="0" y="440574"/>
                </a:moveTo>
                <a:cubicBezTo>
                  <a:pt x="8313" y="437803"/>
                  <a:pt x="18207" y="437870"/>
                  <a:pt x="24938" y="432261"/>
                </a:cubicBezTo>
                <a:cubicBezTo>
                  <a:pt x="27109" y="430452"/>
                  <a:pt x="62932" y="382102"/>
                  <a:pt x="66501" y="374072"/>
                </a:cubicBezTo>
                <a:cubicBezTo>
                  <a:pt x="73618" y="358058"/>
                  <a:pt x="77585" y="340821"/>
                  <a:pt x="83127" y="324196"/>
                </a:cubicBezTo>
                <a:cubicBezTo>
                  <a:pt x="85898" y="315883"/>
                  <a:pt x="85244" y="305454"/>
                  <a:pt x="91440" y="299258"/>
                </a:cubicBezTo>
                <a:cubicBezTo>
                  <a:pt x="131577" y="259118"/>
                  <a:pt x="80577" y="307948"/>
                  <a:pt x="133003" y="266007"/>
                </a:cubicBezTo>
                <a:cubicBezTo>
                  <a:pt x="139123" y="261111"/>
                  <a:pt x="143359" y="254084"/>
                  <a:pt x="149629" y="249381"/>
                </a:cubicBezTo>
                <a:cubicBezTo>
                  <a:pt x="165614" y="237392"/>
                  <a:pt x="185377" y="230260"/>
                  <a:pt x="199505" y="216131"/>
                </a:cubicBezTo>
                <a:cubicBezTo>
                  <a:pt x="231507" y="184127"/>
                  <a:pt x="214661" y="197713"/>
                  <a:pt x="249381" y="174567"/>
                </a:cubicBezTo>
                <a:cubicBezTo>
                  <a:pt x="261723" y="156055"/>
                  <a:pt x="265714" y="146537"/>
                  <a:pt x="282632" y="133003"/>
                </a:cubicBezTo>
                <a:cubicBezTo>
                  <a:pt x="290434" y="126762"/>
                  <a:pt x="299258" y="121920"/>
                  <a:pt x="307571" y="116378"/>
                </a:cubicBezTo>
                <a:lnTo>
                  <a:pt x="340821" y="66501"/>
                </a:lnTo>
                <a:cubicBezTo>
                  <a:pt x="346363" y="58188"/>
                  <a:pt x="347969" y="44722"/>
                  <a:pt x="357447" y="41563"/>
                </a:cubicBezTo>
                <a:cubicBezTo>
                  <a:pt x="365760" y="38792"/>
                  <a:pt x="377877" y="40765"/>
                  <a:pt x="382385" y="33251"/>
                </a:cubicBezTo>
                <a:cubicBezTo>
                  <a:pt x="388088" y="23747"/>
                  <a:pt x="382385" y="11084"/>
                  <a:pt x="382385" y="0"/>
                </a:cubicBezTo>
              </a:path>
            </a:pathLst>
          </a:custGeom>
          <a:ln w="41275">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1" name="Picture 20" descr="C:\Users\lakoglu\Desktop\Downloads\Symbolize-zoom_in-icon-png\64x64\zoom_in.png"/>
          <p:cNvPicPr>
            <a:picLocks noChangeAspect="1" noChangeArrowheads="1"/>
          </p:cNvPicPr>
          <p:nvPr/>
        </p:nvPicPr>
        <p:blipFill>
          <a:blip r:embed="rId4" cstate="print"/>
          <a:srcRect/>
          <a:stretch>
            <a:fillRect/>
          </a:stretch>
        </p:blipFill>
        <p:spPr bwMode="auto">
          <a:xfrm>
            <a:off x="4175146" y="2310304"/>
            <a:ext cx="457200" cy="457200"/>
          </a:xfrm>
          <a:prstGeom prst="rect">
            <a:avLst/>
          </a:prstGeom>
          <a:noFill/>
        </p:spPr>
      </p:pic>
      <p:sp>
        <p:nvSpPr>
          <p:cNvPr id="32" name="Right Arrow 31"/>
          <p:cNvSpPr/>
          <p:nvPr/>
        </p:nvSpPr>
        <p:spPr bwMode="auto">
          <a:xfrm>
            <a:off x="1524000" y="2996104"/>
            <a:ext cx="457200" cy="365760"/>
          </a:xfrm>
          <a:prstGeom prst="rightArrow">
            <a:avLst/>
          </a:prstGeom>
          <a:noFill/>
          <a:ln>
            <a:solidFill>
              <a:srgbClr val="0070C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20000"/>
              </a:spcBef>
              <a:buFont typeface="Wingdings" pitchFamily="2" charset="2"/>
              <a:buNone/>
              <a:defRPr/>
            </a:pPr>
            <a:endParaRPr lang="en-US" sz="1800" dirty="0">
              <a:solidFill>
                <a:schemeClr val="tx1"/>
              </a:solidFill>
              <a:cs typeface="Arial" charset="0"/>
            </a:endParaRPr>
          </a:p>
        </p:txBody>
      </p:sp>
      <p:sp>
        <p:nvSpPr>
          <p:cNvPr id="33" name="TextBox 32"/>
          <p:cNvSpPr txBox="1"/>
          <p:nvPr/>
        </p:nvSpPr>
        <p:spPr>
          <a:xfrm>
            <a:off x="2090637" y="1600200"/>
            <a:ext cx="2938818" cy="523220"/>
          </a:xfrm>
          <a:prstGeom prst="rect">
            <a:avLst/>
          </a:prstGeom>
          <a:noFill/>
        </p:spPr>
        <p:txBody>
          <a:bodyPr wrap="none" rtlCol="0">
            <a:spAutoFit/>
          </a:bodyPr>
          <a:lstStyle/>
          <a:p>
            <a:r>
              <a:rPr lang="en-US" sz="2800" dirty="0" smtClean="0"/>
              <a:t>e.g. Social network</a:t>
            </a:r>
            <a:endParaRPr lang="en-US" sz="2800" dirty="0"/>
          </a:p>
        </p:txBody>
      </p:sp>
      <p:sp>
        <p:nvSpPr>
          <p:cNvPr id="34" name="TextBox 33"/>
          <p:cNvSpPr txBox="1"/>
          <p:nvPr/>
        </p:nvSpPr>
        <p:spPr>
          <a:xfrm>
            <a:off x="157787" y="2757584"/>
            <a:ext cx="1268745" cy="830997"/>
          </a:xfrm>
          <a:prstGeom prst="rect">
            <a:avLst/>
          </a:prstGeom>
          <a:noFill/>
        </p:spPr>
        <p:txBody>
          <a:bodyPr wrap="none" rtlCol="0">
            <a:spAutoFit/>
          </a:bodyPr>
          <a:lstStyle/>
          <a:p>
            <a:pPr algn="ctr"/>
            <a:r>
              <a:rPr lang="en-US" sz="2400" b="1" dirty="0" smtClean="0">
                <a:solidFill>
                  <a:srgbClr val="C00000"/>
                </a:solidFill>
              </a:rPr>
              <a:t>Affected</a:t>
            </a:r>
          </a:p>
          <a:p>
            <a:pPr algn="ctr"/>
            <a:r>
              <a:rPr lang="en-US" sz="2400" b="1" dirty="0" smtClean="0">
                <a:solidFill>
                  <a:srgbClr val="C00000"/>
                </a:solidFill>
              </a:rPr>
              <a:t>people</a:t>
            </a:r>
            <a:endParaRPr lang="en-US" sz="2400" b="1" dirty="0">
              <a:solidFill>
                <a:srgbClr val="C00000"/>
              </a:solidFill>
            </a:endParaRPr>
          </a:p>
        </p:txBody>
      </p:sp>
      <p:sp>
        <p:nvSpPr>
          <p:cNvPr id="35" name="TextBox 34"/>
          <p:cNvSpPr txBox="1">
            <a:spLocks noChangeArrowheads="1"/>
          </p:cNvSpPr>
          <p:nvPr/>
        </p:nvSpPr>
        <p:spPr bwMode="auto">
          <a:xfrm>
            <a:off x="881163" y="4724400"/>
            <a:ext cx="7467600" cy="954107"/>
          </a:xfrm>
          <a:prstGeom prst="rect">
            <a:avLst/>
          </a:prstGeom>
          <a:noFill/>
          <a:ln w="9525">
            <a:noFill/>
            <a:miter lim="800000"/>
            <a:headEnd/>
            <a:tailEnd/>
          </a:ln>
        </p:spPr>
        <p:txBody>
          <a:bodyPr wrap="square">
            <a:spAutoFit/>
          </a:bodyPr>
          <a:lstStyle/>
          <a:p>
            <a:r>
              <a:rPr lang="en-US" sz="2800" dirty="0"/>
              <a:t>G</a:t>
            </a:r>
            <a:r>
              <a:rPr lang="en-US" sz="2800" dirty="0" smtClean="0"/>
              <a:t>roup </a:t>
            </a:r>
            <a:r>
              <a:rPr lang="en-US" sz="2800" dirty="0" smtClean="0">
                <a:solidFill>
                  <a:srgbClr val="C00000"/>
                </a:solidFill>
              </a:rPr>
              <a:t>people</a:t>
            </a:r>
            <a:r>
              <a:rPr lang="en-US" sz="2800" dirty="0" smtClean="0"/>
              <a:t> </a:t>
            </a:r>
            <a:r>
              <a:rPr lang="en-US" sz="2800" dirty="0" err="1" smtClean="0"/>
              <a:t>s.t.</a:t>
            </a:r>
            <a:r>
              <a:rPr lang="en-US" sz="2800" dirty="0" smtClean="0"/>
              <a:t> network </a:t>
            </a:r>
            <a:r>
              <a:rPr lang="en-US" sz="2800" dirty="0"/>
              <a:t>structure can be associated with the spread </a:t>
            </a:r>
            <a:r>
              <a:rPr lang="en-US" sz="2800" dirty="0" smtClean="0"/>
              <a:t>of event</a:t>
            </a:r>
            <a:endParaRPr lang="en-US" sz="2800" dirty="0">
              <a:ea typeface="Tahoma" pitchFamily="34" charset="0"/>
              <a:cs typeface="Tahoma" pitchFamily="34" charset="0"/>
            </a:endParaRPr>
          </a:p>
        </p:txBody>
      </p:sp>
      <p:sp>
        <p:nvSpPr>
          <p:cNvPr id="36" name="TextBox 35"/>
          <p:cNvSpPr txBox="1">
            <a:spLocks noChangeArrowheads="1"/>
          </p:cNvSpPr>
          <p:nvPr/>
        </p:nvSpPr>
        <p:spPr bwMode="auto">
          <a:xfrm>
            <a:off x="1318874" y="5562600"/>
            <a:ext cx="7467600" cy="954107"/>
          </a:xfrm>
          <a:prstGeom prst="rect">
            <a:avLst/>
          </a:prstGeom>
          <a:noFill/>
          <a:ln w="9525">
            <a:noFill/>
            <a:miter lim="800000"/>
            <a:headEnd/>
            <a:tailEnd/>
          </a:ln>
        </p:spPr>
        <p:txBody>
          <a:bodyPr wrap="square">
            <a:spAutoFit/>
          </a:bodyPr>
          <a:lstStyle/>
          <a:p>
            <a:pPr>
              <a:buClr>
                <a:srgbClr val="0B9712"/>
              </a:buClr>
              <a:buSzPct val="100000"/>
              <a:buFont typeface="Wingdings" pitchFamily="2" charset="2"/>
              <a:buChar char="ü"/>
            </a:pPr>
            <a:r>
              <a:rPr lang="en-US" sz="2800" dirty="0">
                <a:latin typeface="Tahoma" pitchFamily="34" charset="0"/>
                <a:ea typeface="Tahoma" pitchFamily="34" charset="0"/>
                <a:cs typeface="Tahoma" pitchFamily="34" charset="0"/>
              </a:rPr>
              <a:t> </a:t>
            </a:r>
            <a:r>
              <a:rPr lang="en-US" sz="2800" dirty="0"/>
              <a:t>within </a:t>
            </a:r>
            <a:r>
              <a:rPr lang="en-US" sz="2800" dirty="0" smtClean="0"/>
              <a:t>groups (number of points of infection)</a:t>
            </a:r>
            <a:endParaRPr lang="en-US" sz="2800" dirty="0" smtClean="0">
              <a:ea typeface="Tahoma" pitchFamily="34" charset="0"/>
              <a:cs typeface="Tahoma" pitchFamily="34" charset="0"/>
            </a:endParaRPr>
          </a:p>
          <a:p>
            <a:pPr>
              <a:buClr>
                <a:srgbClr val="0B9712"/>
              </a:buClr>
              <a:buSzPct val="100000"/>
              <a:buFont typeface="Wingdings" pitchFamily="2" charset="2"/>
              <a:buChar char="ü"/>
            </a:pPr>
            <a:r>
              <a:rPr lang="en-US" sz="2800" dirty="0" smtClean="0">
                <a:ea typeface="Tahoma" pitchFamily="34" charset="0"/>
                <a:cs typeface="Tahoma" pitchFamily="34" charset="0"/>
              </a:rPr>
              <a:t> </a:t>
            </a:r>
            <a:r>
              <a:rPr lang="en-US" sz="2800" dirty="0"/>
              <a:t>but not quite across </a:t>
            </a:r>
            <a:r>
              <a:rPr lang="en-US" sz="2800" dirty="0" smtClean="0"/>
              <a:t>groups</a:t>
            </a:r>
            <a:endParaRPr lang="en-US" sz="2800" dirty="0">
              <a:ea typeface="Tahoma" pitchFamily="34" charset="0"/>
              <a:cs typeface="Tahoma" pitchFamily="34" charset="0"/>
            </a:endParaRPr>
          </a:p>
        </p:txBody>
      </p:sp>
    </p:spTree>
    <p:extLst>
      <p:ext uri="{BB962C8B-B14F-4D97-AF65-F5344CB8AC3E}">
        <p14:creationId xmlns:p14="http://schemas.microsoft.com/office/powerpoint/2010/main" val="159450929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Applications</a:t>
            </a:r>
            <a:endParaRPr lang="en-US" dirty="0"/>
          </a:p>
        </p:txBody>
      </p:sp>
      <p:sp>
        <p:nvSpPr>
          <p:cNvPr id="3" name="Content Placeholder 2"/>
          <p:cNvSpPr>
            <a:spLocks noGrp="1"/>
          </p:cNvSpPr>
          <p:nvPr>
            <p:ph idx="1"/>
          </p:nvPr>
        </p:nvSpPr>
        <p:spPr/>
        <p:txBody>
          <a:bodyPr/>
          <a:lstStyle/>
          <a:p>
            <a:r>
              <a:rPr lang="en-US" dirty="0" smtClean="0"/>
              <a:t>4. Understanding semantic coherence</a:t>
            </a:r>
            <a:endParaRPr lang="en-US" dirty="0"/>
          </a:p>
        </p:txBody>
      </p:sp>
      <p:sp>
        <p:nvSpPr>
          <p:cNvPr id="4" name="Date Placeholder 3"/>
          <p:cNvSpPr>
            <a:spLocks noGrp="1"/>
          </p:cNvSpPr>
          <p:nvPr>
            <p:ph type="dt" sz="half" idx="10"/>
          </p:nvPr>
        </p:nvSpPr>
        <p:spPr/>
        <p:txBody>
          <a:bodyPr/>
          <a:lstStyle/>
          <a:p>
            <a:r>
              <a:rPr lang="en-US" smtClean="0"/>
              <a:t>Leman Akoglu (SUNY Stony Brook)</a:t>
            </a:r>
            <a:endParaRPr lang="en-US" dirty="0"/>
          </a:p>
        </p:txBody>
      </p:sp>
      <p:sp>
        <p:nvSpPr>
          <p:cNvPr id="5" name="Footer Placeholder 4"/>
          <p:cNvSpPr>
            <a:spLocks noGrp="1"/>
          </p:cNvSpPr>
          <p:nvPr>
            <p:ph type="ftr" sz="quarter" idx="11"/>
          </p:nvPr>
        </p:nvSpPr>
        <p:spPr/>
        <p:txBody>
          <a:bodyPr/>
          <a:lstStyle/>
          <a:p>
            <a:r>
              <a:rPr lang="en-US" smtClean="0"/>
              <a:t>SDM 13 - Connection Pathways for Marked Nodes</a:t>
            </a:r>
            <a:endParaRPr lang="en-US" dirty="0"/>
          </a:p>
        </p:txBody>
      </p:sp>
      <p:sp>
        <p:nvSpPr>
          <p:cNvPr id="6" name="Slide Number Placeholder 5"/>
          <p:cNvSpPr>
            <a:spLocks noGrp="1"/>
          </p:cNvSpPr>
          <p:nvPr>
            <p:ph type="sldNum" sz="quarter" idx="12"/>
          </p:nvPr>
        </p:nvSpPr>
        <p:spPr/>
        <p:txBody>
          <a:bodyPr/>
          <a:lstStyle/>
          <a:p>
            <a:fld id="{F546917D-09DE-4400-A232-27CDA6024951}" type="slidenum">
              <a:rPr lang="en-US" smtClean="0"/>
              <a:pPr/>
              <a:t>24</a:t>
            </a:fld>
            <a:endParaRPr lang="en-US" dirty="0"/>
          </a:p>
        </p:txBody>
      </p:sp>
      <p:sp>
        <p:nvSpPr>
          <p:cNvPr id="7" name="Rectangle 6"/>
          <p:cNvSpPr/>
          <p:nvPr/>
        </p:nvSpPr>
        <p:spPr bwMode="auto">
          <a:xfrm>
            <a:off x="2895600" y="2521442"/>
            <a:ext cx="3302000" cy="627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buClr>
                <a:schemeClr val="accent1"/>
              </a:buClr>
              <a:buSzPct val="65000"/>
              <a:buFont typeface="Wingdings" pitchFamily="2" charset="2"/>
              <a:buChar char="n"/>
              <a:defRPr/>
            </a:pPr>
            <a:endParaRPr lang="en-US"/>
          </a:p>
        </p:txBody>
      </p:sp>
      <p:pic>
        <p:nvPicPr>
          <p:cNvPr id="8" name="Picture 15"/>
          <p:cNvPicPr>
            <a:picLocks noChangeAspect="1" noChangeArrowheads="1"/>
          </p:cNvPicPr>
          <p:nvPr/>
        </p:nvPicPr>
        <p:blipFill>
          <a:blip r:embed="rId2" cstate="print"/>
          <a:srcRect/>
          <a:stretch>
            <a:fillRect/>
          </a:stretch>
        </p:blipFill>
        <p:spPr bwMode="auto">
          <a:xfrm>
            <a:off x="2041546" y="1853104"/>
            <a:ext cx="3216254" cy="3095795"/>
          </a:xfrm>
          <a:prstGeom prst="rect">
            <a:avLst/>
          </a:prstGeom>
          <a:noFill/>
          <a:ln w="9525" algn="ctr">
            <a:noFill/>
            <a:miter lim="800000"/>
            <a:headEnd/>
            <a:tailEnd/>
          </a:ln>
        </p:spPr>
      </p:pic>
      <p:sp>
        <p:nvSpPr>
          <p:cNvPr id="9" name="Oval 17"/>
          <p:cNvSpPr>
            <a:spLocks noChangeArrowheads="1"/>
          </p:cNvSpPr>
          <p:nvPr/>
        </p:nvSpPr>
        <p:spPr bwMode="auto">
          <a:xfrm rot="21338512">
            <a:off x="4385163" y="3151847"/>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0" name="Oval 17"/>
          <p:cNvSpPr>
            <a:spLocks noChangeArrowheads="1"/>
          </p:cNvSpPr>
          <p:nvPr/>
        </p:nvSpPr>
        <p:spPr bwMode="auto">
          <a:xfrm rot="21338512">
            <a:off x="3626506" y="2977521"/>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1" name="Oval 17"/>
          <p:cNvSpPr>
            <a:spLocks noChangeArrowheads="1"/>
          </p:cNvSpPr>
          <p:nvPr/>
        </p:nvSpPr>
        <p:spPr bwMode="auto">
          <a:xfrm rot="21338512">
            <a:off x="3565546" y="3129921"/>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2" name="Oval 17"/>
          <p:cNvSpPr>
            <a:spLocks noChangeArrowheads="1"/>
          </p:cNvSpPr>
          <p:nvPr/>
        </p:nvSpPr>
        <p:spPr bwMode="auto">
          <a:xfrm rot="21338512">
            <a:off x="4156563" y="3075647"/>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3" name="Oval 17"/>
          <p:cNvSpPr>
            <a:spLocks noChangeArrowheads="1"/>
          </p:cNvSpPr>
          <p:nvPr/>
        </p:nvSpPr>
        <p:spPr bwMode="auto">
          <a:xfrm>
            <a:off x="4248003" y="3151847"/>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4" name="Oval 17"/>
          <p:cNvSpPr>
            <a:spLocks noChangeArrowheads="1"/>
          </p:cNvSpPr>
          <p:nvPr/>
        </p:nvSpPr>
        <p:spPr bwMode="auto">
          <a:xfrm>
            <a:off x="3489346" y="2992761"/>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5" name="Oval 17"/>
          <p:cNvSpPr>
            <a:spLocks noChangeArrowheads="1"/>
          </p:cNvSpPr>
          <p:nvPr/>
        </p:nvSpPr>
        <p:spPr bwMode="auto">
          <a:xfrm rot="21338512">
            <a:off x="3949889" y="2770847"/>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6" name="Oval 17"/>
          <p:cNvSpPr>
            <a:spLocks noChangeArrowheads="1"/>
          </p:cNvSpPr>
          <p:nvPr/>
        </p:nvSpPr>
        <p:spPr bwMode="auto">
          <a:xfrm rot="21338512">
            <a:off x="4248003" y="3304247"/>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pic>
        <p:nvPicPr>
          <p:cNvPr id="17" name="Picture 3" descr="C:\Users\lakoglu\Dropbox\forKDD12\12-kdd-toursum\FIG\toy.png"/>
          <p:cNvPicPr>
            <a:picLocks noChangeAspect="1" noChangeArrowheads="1"/>
          </p:cNvPicPr>
          <p:nvPr/>
        </p:nvPicPr>
        <p:blipFill>
          <a:blip r:embed="rId3" cstate="print"/>
          <a:srcRect/>
          <a:stretch>
            <a:fillRect/>
          </a:stretch>
        </p:blipFill>
        <p:spPr bwMode="auto">
          <a:xfrm>
            <a:off x="5730854" y="2234104"/>
            <a:ext cx="3184546" cy="1604771"/>
          </a:xfrm>
          <a:prstGeom prst="rect">
            <a:avLst/>
          </a:prstGeom>
          <a:noFill/>
        </p:spPr>
      </p:pic>
      <p:sp>
        <p:nvSpPr>
          <p:cNvPr id="18" name="Oval 17"/>
          <p:cNvSpPr>
            <a:spLocks noChangeArrowheads="1"/>
          </p:cNvSpPr>
          <p:nvPr/>
        </p:nvSpPr>
        <p:spPr bwMode="auto">
          <a:xfrm>
            <a:off x="5775960" y="28437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9" name="Oval 17"/>
          <p:cNvSpPr>
            <a:spLocks noChangeArrowheads="1"/>
          </p:cNvSpPr>
          <p:nvPr/>
        </p:nvSpPr>
        <p:spPr bwMode="auto">
          <a:xfrm>
            <a:off x="6249014" y="33009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0" name="Oval 17"/>
          <p:cNvSpPr>
            <a:spLocks noChangeArrowheads="1"/>
          </p:cNvSpPr>
          <p:nvPr/>
        </p:nvSpPr>
        <p:spPr bwMode="auto">
          <a:xfrm>
            <a:off x="6416654" y="26151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1" name="Oval 17"/>
          <p:cNvSpPr>
            <a:spLocks noChangeArrowheads="1"/>
          </p:cNvSpPr>
          <p:nvPr/>
        </p:nvSpPr>
        <p:spPr bwMode="auto">
          <a:xfrm>
            <a:off x="7011014" y="23103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2" name="Oval 17"/>
          <p:cNvSpPr>
            <a:spLocks noChangeArrowheads="1"/>
          </p:cNvSpPr>
          <p:nvPr/>
        </p:nvSpPr>
        <p:spPr bwMode="auto">
          <a:xfrm>
            <a:off x="7696814" y="33009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3" name="Oval 17"/>
          <p:cNvSpPr>
            <a:spLocks noChangeArrowheads="1"/>
          </p:cNvSpPr>
          <p:nvPr/>
        </p:nvSpPr>
        <p:spPr bwMode="auto">
          <a:xfrm>
            <a:off x="8093054" y="33009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4" name="Oval 17"/>
          <p:cNvSpPr>
            <a:spLocks noChangeArrowheads="1"/>
          </p:cNvSpPr>
          <p:nvPr/>
        </p:nvSpPr>
        <p:spPr bwMode="auto">
          <a:xfrm>
            <a:off x="8702654" y="29199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5" name="Oval 17"/>
          <p:cNvSpPr>
            <a:spLocks noChangeArrowheads="1"/>
          </p:cNvSpPr>
          <p:nvPr/>
        </p:nvSpPr>
        <p:spPr bwMode="auto">
          <a:xfrm>
            <a:off x="8535014" y="36057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6" name="Right Arrow 25"/>
          <p:cNvSpPr/>
          <p:nvPr/>
        </p:nvSpPr>
        <p:spPr bwMode="auto">
          <a:xfrm>
            <a:off x="5257800" y="2996104"/>
            <a:ext cx="457200" cy="365760"/>
          </a:xfrm>
          <a:prstGeom prst="rightArrow">
            <a:avLst/>
          </a:prstGeom>
          <a:noFill/>
          <a:ln>
            <a:solidFill>
              <a:srgbClr val="0070C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20000"/>
              </a:spcBef>
              <a:buFont typeface="Wingdings" pitchFamily="2" charset="2"/>
              <a:buNone/>
              <a:defRPr/>
            </a:pPr>
            <a:endParaRPr lang="en-US" sz="1800" dirty="0">
              <a:solidFill>
                <a:schemeClr val="tx1"/>
              </a:solidFill>
              <a:cs typeface="Arial" charset="0"/>
            </a:endParaRPr>
          </a:p>
        </p:txBody>
      </p:sp>
      <p:sp>
        <p:nvSpPr>
          <p:cNvPr id="27" name="Freeform 26"/>
          <p:cNvSpPr/>
          <p:nvPr/>
        </p:nvSpPr>
        <p:spPr>
          <a:xfrm>
            <a:off x="3565546" y="2691304"/>
            <a:ext cx="756458" cy="943719"/>
          </a:xfrm>
          <a:custGeom>
            <a:avLst/>
            <a:gdLst>
              <a:gd name="connsiteX0" fmla="*/ 0 w 756458"/>
              <a:gd name="connsiteY0" fmla="*/ 0 h 943719"/>
              <a:gd name="connsiteX1" fmla="*/ 74814 w 756458"/>
              <a:gd name="connsiteY1" fmla="*/ 16626 h 943719"/>
              <a:gd name="connsiteX2" fmla="*/ 99752 w 756458"/>
              <a:gd name="connsiteY2" fmla="*/ 33251 h 943719"/>
              <a:gd name="connsiteX3" fmla="*/ 174567 w 756458"/>
              <a:gd name="connsiteY3" fmla="*/ 66502 h 943719"/>
              <a:gd name="connsiteX4" fmla="*/ 224443 w 756458"/>
              <a:gd name="connsiteY4" fmla="*/ 116378 h 943719"/>
              <a:gd name="connsiteX5" fmla="*/ 241069 w 756458"/>
              <a:gd name="connsiteY5" fmla="*/ 141317 h 943719"/>
              <a:gd name="connsiteX6" fmla="*/ 249381 w 756458"/>
              <a:gd name="connsiteY6" fmla="*/ 166255 h 943719"/>
              <a:gd name="connsiteX7" fmla="*/ 266007 w 756458"/>
              <a:gd name="connsiteY7" fmla="*/ 182880 h 943719"/>
              <a:gd name="connsiteX8" fmla="*/ 282632 w 756458"/>
              <a:gd name="connsiteY8" fmla="*/ 207818 h 943719"/>
              <a:gd name="connsiteX9" fmla="*/ 290945 w 756458"/>
              <a:gd name="connsiteY9" fmla="*/ 241069 h 943719"/>
              <a:gd name="connsiteX10" fmla="*/ 315883 w 756458"/>
              <a:gd name="connsiteY10" fmla="*/ 257695 h 943719"/>
              <a:gd name="connsiteX11" fmla="*/ 332509 w 756458"/>
              <a:gd name="connsiteY11" fmla="*/ 307571 h 943719"/>
              <a:gd name="connsiteX12" fmla="*/ 340821 w 756458"/>
              <a:gd name="connsiteY12" fmla="*/ 332509 h 943719"/>
              <a:gd name="connsiteX13" fmla="*/ 349134 w 756458"/>
              <a:gd name="connsiteY13" fmla="*/ 390698 h 943719"/>
              <a:gd name="connsiteX14" fmla="*/ 374072 w 756458"/>
              <a:gd name="connsiteY14" fmla="*/ 440575 h 943719"/>
              <a:gd name="connsiteX15" fmla="*/ 390698 w 756458"/>
              <a:gd name="connsiteY15" fmla="*/ 490451 h 943719"/>
              <a:gd name="connsiteX16" fmla="*/ 399010 w 756458"/>
              <a:gd name="connsiteY16" fmla="*/ 515389 h 943719"/>
              <a:gd name="connsiteX17" fmla="*/ 407323 w 756458"/>
              <a:gd name="connsiteY17" fmla="*/ 540328 h 943719"/>
              <a:gd name="connsiteX18" fmla="*/ 415636 w 756458"/>
              <a:gd name="connsiteY18" fmla="*/ 573578 h 943719"/>
              <a:gd name="connsiteX19" fmla="*/ 440574 w 756458"/>
              <a:gd name="connsiteY19" fmla="*/ 590204 h 943719"/>
              <a:gd name="connsiteX20" fmla="*/ 448887 w 756458"/>
              <a:gd name="connsiteY20" fmla="*/ 615142 h 943719"/>
              <a:gd name="connsiteX21" fmla="*/ 482138 w 756458"/>
              <a:gd name="connsiteY21" fmla="*/ 656706 h 943719"/>
              <a:gd name="connsiteX22" fmla="*/ 498763 w 756458"/>
              <a:gd name="connsiteY22" fmla="*/ 681644 h 943719"/>
              <a:gd name="connsiteX23" fmla="*/ 507076 w 756458"/>
              <a:gd name="connsiteY23" fmla="*/ 714895 h 943719"/>
              <a:gd name="connsiteX24" fmla="*/ 523701 w 756458"/>
              <a:gd name="connsiteY24" fmla="*/ 739833 h 943719"/>
              <a:gd name="connsiteX25" fmla="*/ 540327 w 756458"/>
              <a:gd name="connsiteY25" fmla="*/ 773084 h 943719"/>
              <a:gd name="connsiteX26" fmla="*/ 581890 w 756458"/>
              <a:gd name="connsiteY26" fmla="*/ 864524 h 943719"/>
              <a:gd name="connsiteX27" fmla="*/ 631767 w 756458"/>
              <a:gd name="connsiteY27" fmla="*/ 889462 h 943719"/>
              <a:gd name="connsiteX28" fmla="*/ 665018 w 756458"/>
              <a:gd name="connsiteY28" fmla="*/ 922713 h 943719"/>
              <a:gd name="connsiteX29" fmla="*/ 756458 w 756458"/>
              <a:gd name="connsiteY29" fmla="*/ 939338 h 94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6458" h="943719">
                <a:moveTo>
                  <a:pt x="0" y="0"/>
                </a:moveTo>
                <a:cubicBezTo>
                  <a:pt x="24938" y="5542"/>
                  <a:pt x="50579" y="8547"/>
                  <a:pt x="74814" y="16626"/>
                </a:cubicBezTo>
                <a:cubicBezTo>
                  <a:pt x="84292" y="19785"/>
                  <a:pt x="90623" y="29193"/>
                  <a:pt x="99752" y="33251"/>
                </a:cubicBezTo>
                <a:cubicBezTo>
                  <a:pt x="188784" y="72820"/>
                  <a:pt x="118129" y="28878"/>
                  <a:pt x="174567" y="66502"/>
                </a:cubicBezTo>
                <a:cubicBezTo>
                  <a:pt x="213747" y="125273"/>
                  <a:pt x="162578" y="54513"/>
                  <a:pt x="224443" y="116378"/>
                </a:cubicBezTo>
                <a:cubicBezTo>
                  <a:pt x="231508" y="123443"/>
                  <a:pt x="235527" y="133004"/>
                  <a:pt x="241069" y="141317"/>
                </a:cubicBezTo>
                <a:cubicBezTo>
                  <a:pt x="243840" y="149630"/>
                  <a:pt x="244873" y="158741"/>
                  <a:pt x="249381" y="166255"/>
                </a:cubicBezTo>
                <a:cubicBezTo>
                  <a:pt x="253413" y="172975"/>
                  <a:pt x="261111" y="176760"/>
                  <a:pt x="266007" y="182880"/>
                </a:cubicBezTo>
                <a:cubicBezTo>
                  <a:pt x="272248" y="190681"/>
                  <a:pt x="277090" y="199505"/>
                  <a:pt x="282632" y="207818"/>
                </a:cubicBezTo>
                <a:cubicBezTo>
                  <a:pt x="285403" y="218902"/>
                  <a:pt x="284608" y="231563"/>
                  <a:pt x="290945" y="241069"/>
                </a:cubicBezTo>
                <a:cubicBezTo>
                  <a:pt x="296487" y="249382"/>
                  <a:pt x="310588" y="249223"/>
                  <a:pt x="315883" y="257695"/>
                </a:cubicBezTo>
                <a:cubicBezTo>
                  <a:pt x="325171" y="272556"/>
                  <a:pt x="326967" y="290946"/>
                  <a:pt x="332509" y="307571"/>
                </a:cubicBezTo>
                <a:lnTo>
                  <a:pt x="340821" y="332509"/>
                </a:lnTo>
                <a:cubicBezTo>
                  <a:pt x="343592" y="351905"/>
                  <a:pt x="345291" y="371485"/>
                  <a:pt x="349134" y="390698"/>
                </a:cubicBezTo>
                <a:cubicBezTo>
                  <a:pt x="357402" y="432039"/>
                  <a:pt x="356239" y="400452"/>
                  <a:pt x="374072" y="440575"/>
                </a:cubicBezTo>
                <a:cubicBezTo>
                  <a:pt x="381190" y="456589"/>
                  <a:pt x="385156" y="473826"/>
                  <a:pt x="390698" y="490451"/>
                </a:cubicBezTo>
                <a:lnTo>
                  <a:pt x="399010" y="515389"/>
                </a:lnTo>
                <a:cubicBezTo>
                  <a:pt x="401781" y="523702"/>
                  <a:pt x="405198" y="531827"/>
                  <a:pt x="407323" y="540328"/>
                </a:cubicBezTo>
                <a:cubicBezTo>
                  <a:pt x="410094" y="551411"/>
                  <a:pt x="409299" y="564072"/>
                  <a:pt x="415636" y="573578"/>
                </a:cubicBezTo>
                <a:cubicBezTo>
                  <a:pt x="421178" y="581891"/>
                  <a:pt x="432261" y="584662"/>
                  <a:pt x="440574" y="590204"/>
                </a:cubicBezTo>
                <a:cubicBezTo>
                  <a:pt x="443345" y="598517"/>
                  <a:pt x="444968" y="607305"/>
                  <a:pt x="448887" y="615142"/>
                </a:cubicBezTo>
                <a:cubicBezTo>
                  <a:pt x="465945" y="649258"/>
                  <a:pt x="461519" y="630932"/>
                  <a:pt x="482138" y="656706"/>
                </a:cubicBezTo>
                <a:cubicBezTo>
                  <a:pt x="488379" y="664507"/>
                  <a:pt x="493221" y="673331"/>
                  <a:pt x="498763" y="681644"/>
                </a:cubicBezTo>
                <a:cubicBezTo>
                  <a:pt x="501534" y="692728"/>
                  <a:pt x="502576" y="704394"/>
                  <a:pt x="507076" y="714895"/>
                </a:cubicBezTo>
                <a:cubicBezTo>
                  <a:pt x="511011" y="724078"/>
                  <a:pt x="518744" y="731159"/>
                  <a:pt x="523701" y="739833"/>
                </a:cubicBezTo>
                <a:cubicBezTo>
                  <a:pt x="529849" y="750592"/>
                  <a:pt x="535445" y="761694"/>
                  <a:pt x="540327" y="773084"/>
                </a:cubicBezTo>
                <a:cubicBezTo>
                  <a:pt x="550909" y="797775"/>
                  <a:pt x="560471" y="857384"/>
                  <a:pt x="581890" y="864524"/>
                </a:cubicBezTo>
                <a:cubicBezTo>
                  <a:pt x="606027" y="872570"/>
                  <a:pt x="611258" y="871883"/>
                  <a:pt x="631767" y="889462"/>
                </a:cubicBezTo>
                <a:cubicBezTo>
                  <a:pt x="643668" y="899663"/>
                  <a:pt x="650148" y="917756"/>
                  <a:pt x="665018" y="922713"/>
                </a:cubicBezTo>
                <a:cubicBezTo>
                  <a:pt x="728038" y="943719"/>
                  <a:pt x="697369" y="939338"/>
                  <a:pt x="756458" y="939338"/>
                </a:cubicBezTo>
              </a:path>
            </a:pathLst>
          </a:cu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3957630" y="2763348"/>
            <a:ext cx="388088" cy="440574"/>
          </a:xfrm>
          <a:custGeom>
            <a:avLst/>
            <a:gdLst>
              <a:gd name="connsiteX0" fmla="*/ 0 w 388088"/>
              <a:gd name="connsiteY0" fmla="*/ 440574 h 440574"/>
              <a:gd name="connsiteX1" fmla="*/ 24938 w 388088"/>
              <a:gd name="connsiteY1" fmla="*/ 432261 h 440574"/>
              <a:gd name="connsiteX2" fmla="*/ 66501 w 388088"/>
              <a:gd name="connsiteY2" fmla="*/ 374072 h 440574"/>
              <a:gd name="connsiteX3" fmla="*/ 83127 w 388088"/>
              <a:gd name="connsiteY3" fmla="*/ 324196 h 440574"/>
              <a:gd name="connsiteX4" fmla="*/ 91440 w 388088"/>
              <a:gd name="connsiteY4" fmla="*/ 299258 h 440574"/>
              <a:gd name="connsiteX5" fmla="*/ 133003 w 388088"/>
              <a:gd name="connsiteY5" fmla="*/ 266007 h 440574"/>
              <a:gd name="connsiteX6" fmla="*/ 149629 w 388088"/>
              <a:gd name="connsiteY6" fmla="*/ 249381 h 440574"/>
              <a:gd name="connsiteX7" fmla="*/ 199505 w 388088"/>
              <a:gd name="connsiteY7" fmla="*/ 216131 h 440574"/>
              <a:gd name="connsiteX8" fmla="*/ 249381 w 388088"/>
              <a:gd name="connsiteY8" fmla="*/ 174567 h 440574"/>
              <a:gd name="connsiteX9" fmla="*/ 282632 w 388088"/>
              <a:gd name="connsiteY9" fmla="*/ 133003 h 440574"/>
              <a:gd name="connsiteX10" fmla="*/ 307571 w 388088"/>
              <a:gd name="connsiteY10" fmla="*/ 116378 h 440574"/>
              <a:gd name="connsiteX11" fmla="*/ 340821 w 388088"/>
              <a:gd name="connsiteY11" fmla="*/ 66501 h 440574"/>
              <a:gd name="connsiteX12" fmla="*/ 357447 w 388088"/>
              <a:gd name="connsiteY12" fmla="*/ 41563 h 440574"/>
              <a:gd name="connsiteX13" fmla="*/ 382385 w 388088"/>
              <a:gd name="connsiteY13" fmla="*/ 33251 h 440574"/>
              <a:gd name="connsiteX14" fmla="*/ 382385 w 388088"/>
              <a:gd name="connsiteY14" fmla="*/ 0 h 44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8088" h="440574">
                <a:moveTo>
                  <a:pt x="0" y="440574"/>
                </a:moveTo>
                <a:cubicBezTo>
                  <a:pt x="8313" y="437803"/>
                  <a:pt x="18207" y="437870"/>
                  <a:pt x="24938" y="432261"/>
                </a:cubicBezTo>
                <a:cubicBezTo>
                  <a:pt x="27109" y="430452"/>
                  <a:pt x="62932" y="382102"/>
                  <a:pt x="66501" y="374072"/>
                </a:cubicBezTo>
                <a:cubicBezTo>
                  <a:pt x="73618" y="358058"/>
                  <a:pt x="77585" y="340821"/>
                  <a:pt x="83127" y="324196"/>
                </a:cubicBezTo>
                <a:cubicBezTo>
                  <a:pt x="85898" y="315883"/>
                  <a:pt x="85244" y="305454"/>
                  <a:pt x="91440" y="299258"/>
                </a:cubicBezTo>
                <a:cubicBezTo>
                  <a:pt x="131577" y="259118"/>
                  <a:pt x="80577" y="307948"/>
                  <a:pt x="133003" y="266007"/>
                </a:cubicBezTo>
                <a:cubicBezTo>
                  <a:pt x="139123" y="261111"/>
                  <a:pt x="143359" y="254084"/>
                  <a:pt x="149629" y="249381"/>
                </a:cubicBezTo>
                <a:cubicBezTo>
                  <a:pt x="165614" y="237392"/>
                  <a:pt x="185377" y="230260"/>
                  <a:pt x="199505" y="216131"/>
                </a:cubicBezTo>
                <a:cubicBezTo>
                  <a:pt x="231507" y="184127"/>
                  <a:pt x="214661" y="197713"/>
                  <a:pt x="249381" y="174567"/>
                </a:cubicBezTo>
                <a:cubicBezTo>
                  <a:pt x="261723" y="156055"/>
                  <a:pt x="265714" y="146537"/>
                  <a:pt x="282632" y="133003"/>
                </a:cubicBezTo>
                <a:cubicBezTo>
                  <a:pt x="290434" y="126762"/>
                  <a:pt x="299258" y="121920"/>
                  <a:pt x="307571" y="116378"/>
                </a:cubicBezTo>
                <a:lnTo>
                  <a:pt x="340821" y="66501"/>
                </a:lnTo>
                <a:cubicBezTo>
                  <a:pt x="346363" y="58188"/>
                  <a:pt x="347969" y="44722"/>
                  <a:pt x="357447" y="41563"/>
                </a:cubicBezTo>
                <a:cubicBezTo>
                  <a:pt x="365760" y="38792"/>
                  <a:pt x="377877" y="40765"/>
                  <a:pt x="382385" y="33251"/>
                </a:cubicBezTo>
                <a:cubicBezTo>
                  <a:pt x="388088" y="23747"/>
                  <a:pt x="382385" y="11084"/>
                  <a:pt x="382385" y="0"/>
                </a:cubicBezTo>
              </a:path>
            </a:pathLst>
          </a:cu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6324600" y="2314460"/>
            <a:ext cx="1763684" cy="1672244"/>
          </a:xfrm>
          <a:custGeom>
            <a:avLst/>
            <a:gdLst>
              <a:gd name="connsiteX0" fmla="*/ 0 w 756458"/>
              <a:gd name="connsiteY0" fmla="*/ 0 h 943719"/>
              <a:gd name="connsiteX1" fmla="*/ 74814 w 756458"/>
              <a:gd name="connsiteY1" fmla="*/ 16626 h 943719"/>
              <a:gd name="connsiteX2" fmla="*/ 99752 w 756458"/>
              <a:gd name="connsiteY2" fmla="*/ 33251 h 943719"/>
              <a:gd name="connsiteX3" fmla="*/ 174567 w 756458"/>
              <a:gd name="connsiteY3" fmla="*/ 66502 h 943719"/>
              <a:gd name="connsiteX4" fmla="*/ 224443 w 756458"/>
              <a:gd name="connsiteY4" fmla="*/ 116378 h 943719"/>
              <a:gd name="connsiteX5" fmla="*/ 241069 w 756458"/>
              <a:gd name="connsiteY5" fmla="*/ 141317 h 943719"/>
              <a:gd name="connsiteX6" fmla="*/ 249381 w 756458"/>
              <a:gd name="connsiteY6" fmla="*/ 166255 h 943719"/>
              <a:gd name="connsiteX7" fmla="*/ 266007 w 756458"/>
              <a:gd name="connsiteY7" fmla="*/ 182880 h 943719"/>
              <a:gd name="connsiteX8" fmla="*/ 282632 w 756458"/>
              <a:gd name="connsiteY8" fmla="*/ 207818 h 943719"/>
              <a:gd name="connsiteX9" fmla="*/ 290945 w 756458"/>
              <a:gd name="connsiteY9" fmla="*/ 241069 h 943719"/>
              <a:gd name="connsiteX10" fmla="*/ 315883 w 756458"/>
              <a:gd name="connsiteY10" fmla="*/ 257695 h 943719"/>
              <a:gd name="connsiteX11" fmla="*/ 332509 w 756458"/>
              <a:gd name="connsiteY11" fmla="*/ 307571 h 943719"/>
              <a:gd name="connsiteX12" fmla="*/ 340821 w 756458"/>
              <a:gd name="connsiteY12" fmla="*/ 332509 h 943719"/>
              <a:gd name="connsiteX13" fmla="*/ 349134 w 756458"/>
              <a:gd name="connsiteY13" fmla="*/ 390698 h 943719"/>
              <a:gd name="connsiteX14" fmla="*/ 374072 w 756458"/>
              <a:gd name="connsiteY14" fmla="*/ 440575 h 943719"/>
              <a:gd name="connsiteX15" fmla="*/ 390698 w 756458"/>
              <a:gd name="connsiteY15" fmla="*/ 490451 h 943719"/>
              <a:gd name="connsiteX16" fmla="*/ 399010 w 756458"/>
              <a:gd name="connsiteY16" fmla="*/ 515389 h 943719"/>
              <a:gd name="connsiteX17" fmla="*/ 407323 w 756458"/>
              <a:gd name="connsiteY17" fmla="*/ 540328 h 943719"/>
              <a:gd name="connsiteX18" fmla="*/ 415636 w 756458"/>
              <a:gd name="connsiteY18" fmla="*/ 573578 h 943719"/>
              <a:gd name="connsiteX19" fmla="*/ 440574 w 756458"/>
              <a:gd name="connsiteY19" fmla="*/ 590204 h 943719"/>
              <a:gd name="connsiteX20" fmla="*/ 448887 w 756458"/>
              <a:gd name="connsiteY20" fmla="*/ 615142 h 943719"/>
              <a:gd name="connsiteX21" fmla="*/ 482138 w 756458"/>
              <a:gd name="connsiteY21" fmla="*/ 656706 h 943719"/>
              <a:gd name="connsiteX22" fmla="*/ 498763 w 756458"/>
              <a:gd name="connsiteY22" fmla="*/ 681644 h 943719"/>
              <a:gd name="connsiteX23" fmla="*/ 507076 w 756458"/>
              <a:gd name="connsiteY23" fmla="*/ 714895 h 943719"/>
              <a:gd name="connsiteX24" fmla="*/ 523701 w 756458"/>
              <a:gd name="connsiteY24" fmla="*/ 739833 h 943719"/>
              <a:gd name="connsiteX25" fmla="*/ 540327 w 756458"/>
              <a:gd name="connsiteY25" fmla="*/ 773084 h 943719"/>
              <a:gd name="connsiteX26" fmla="*/ 581890 w 756458"/>
              <a:gd name="connsiteY26" fmla="*/ 864524 h 943719"/>
              <a:gd name="connsiteX27" fmla="*/ 631767 w 756458"/>
              <a:gd name="connsiteY27" fmla="*/ 889462 h 943719"/>
              <a:gd name="connsiteX28" fmla="*/ 665018 w 756458"/>
              <a:gd name="connsiteY28" fmla="*/ 922713 h 943719"/>
              <a:gd name="connsiteX29" fmla="*/ 756458 w 756458"/>
              <a:gd name="connsiteY29" fmla="*/ 939338 h 94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6458" h="943719">
                <a:moveTo>
                  <a:pt x="0" y="0"/>
                </a:moveTo>
                <a:cubicBezTo>
                  <a:pt x="24938" y="5542"/>
                  <a:pt x="50579" y="8547"/>
                  <a:pt x="74814" y="16626"/>
                </a:cubicBezTo>
                <a:cubicBezTo>
                  <a:pt x="84292" y="19785"/>
                  <a:pt x="90623" y="29193"/>
                  <a:pt x="99752" y="33251"/>
                </a:cubicBezTo>
                <a:cubicBezTo>
                  <a:pt x="188784" y="72820"/>
                  <a:pt x="118129" y="28878"/>
                  <a:pt x="174567" y="66502"/>
                </a:cubicBezTo>
                <a:cubicBezTo>
                  <a:pt x="213747" y="125273"/>
                  <a:pt x="162578" y="54513"/>
                  <a:pt x="224443" y="116378"/>
                </a:cubicBezTo>
                <a:cubicBezTo>
                  <a:pt x="231508" y="123443"/>
                  <a:pt x="235527" y="133004"/>
                  <a:pt x="241069" y="141317"/>
                </a:cubicBezTo>
                <a:cubicBezTo>
                  <a:pt x="243840" y="149630"/>
                  <a:pt x="244873" y="158741"/>
                  <a:pt x="249381" y="166255"/>
                </a:cubicBezTo>
                <a:cubicBezTo>
                  <a:pt x="253413" y="172975"/>
                  <a:pt x="261111" y="176760"/>
                  <a:pt x="266007" y="182880"/>
                </a:cubicBezTo>
                <a:cubicBezTo>
                  <a:pt x="272248" y="190681"/>
                  <a:pt x="277090" y="199505"/>
                  <a:pt x="282632" y="207818"/>
                </a:cubicBezTo>
                <a:cubicBezTo>
                  <a:pt x="285403" y="218902"/>
                  <a:pt x="284608" y="231563"/>
                  <a:pt x="290945" y="241069"/>
                </a:cubicBezTo>
                <a:cubicBezTo>
                  <a:pt x="296487" y="249382"/>
                  <a:pt x="310588" y="249223"/>
                  <a:pt x="315883" y="257695"/>
                </a:cubicBezTo>
                <a:cubicBezTo>
                  <a:pt x="325171" y="272556"/>
                  <a:pt x="326967" y="290946"/>
                  <a:pt x="332509" y="307571"/>
                </a:cubicBezTo>
                <a:lnTo>
                  <a:pt x="340821" y="332509"/>
                </a:lnTo>
                <a:cubicBezTo>
                  <a:pt x="343592" y="351905"/>
                  <a:pt x="345291" y="371485"/>
                  <a:pt x="349134" y="390698"/>
                </a:cubicBezTo>
                <a:cubicBezTo>
                  <a:pt x="357402" y="432039"/>
                  <a:pt x="356239" y="400452"/>
                  <a:pt x="374072" y="440575"/>
                </a:cubicBezTo>
                <a:cubicBezTo>
                  <a:pt x="381190" y="456589"/>
                  <a:pt x="385156" y="473826"/>
                  <a:pt x="390698" y="490451"/>
                </a:cubicBezTo>
                <a:lnTo>
                  <a:pt x="399010" y="515389"/>
                </a:lnTo>
                <a:cubicBezTo>
                  <a:pt x="401781" y="523702"/>
                  <a:pt x="405198" y="531827"/>
                  <a:pt x="407323" y="540328"/>
                </a:cubicBezTo>
                <a:cubicBezTo>
                  <a:pt x="410094" y="551411"/>
                  <a:pt x="409299" y="564072"/>
                  <a:pt x="415636" y="573578"/>
                </a:cubicBezTo>
                <a:cubicBezTo>
                  <a:pt x="421178" y="581891"/>
                  <a:pt x="432261" y="584662"/>
                  <a:pt x="440574" y="590204"/>
                </a:cubicBezTo>
                <a:cubicBezTo>
                  <a:pt x="443345" y="598517"/>
                  <a:pt x="444968" y="607305"/>
                  <a:pt x="448887" y="615142"/>
                </a:cubicBezTo>
                <a:cubicBezTo>
                  <a:pt x="465945" y="649258"/>
                  <a:pt x="461519" y="630932"/>
                  <a:pt x="482138" y="656706"/>
                </a:cubicBezTo>
                <a:cubicBezTo>
                  <a:pt x="488379" y="664507"/>
                  <a:pt x="493221" y="673331"/>
                  <a:pt x="498763" y="681644"/>
                </a:cubicBezTo>
                <a:cubicBezTo>
                  <a:pt x="501534" y="692728"/>
                  <a:pt x="502576" y="704394"/>
                  <a:pt x="507076" y="714895"/>
                </a:cubicBezTo>
                <a:cubicBezTo>
                  <a:pt x="511011" y="724078"/>
                  <a:pt x="518744" y="731159"/>
                  <a:pt x="523701" y="739833"/>
                </a:cubicBezTo>
                <a:cubicBezTo>
                  <a:pt x="529849" y="750592"/>
                  <a:pt x="535445" y="761694"/>
                  <a:pt x="540327" y="773084"/>
                </a:cubicBezTo>
                <a:cubicBezTo>
                  <a:pt x="550909" y="797775"/>
                  <a:pt x="560471" y="857384"/>
                  <a:pt x="581890" y="864524"/>
                </a:cubicBezTo>
                <a:cubicBezTo>
                  <a:pt x="606027" y="872570"/>
                  <a:pt x="611258" y="871883"/>
                  <a:pt x="631767" y="889462"/>
                </a:cubicBezTo>
                <a:cubicBezTo>
                  <a:pt x="643668" y="899663"/>
                  <a:pt x="650148" y="917756"/>
                  <a:pt x="665018" y="922713"/>
                </a:cubicBezTo>
                <a:cubicBezTo>
                  <a:pt x="728038" y="943719"/>
                  <a:pt x="697369" y="939338"/>
                  <a:pt x="756458" y="939338"/>
                </a:cubicBezTo>
              </a:path>
            </a:pathLst>
          </a:custGeom>
          <a:ln w="41275">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7248572" y="2444019"/>
            <a:ext cx="904828" cy="780685"/>
          </a:xfrm>
          <a:custGeom>
            <a:avLst/>
            <a:gdLst>
              <a:gd name="connsiteX0" fmla="*/ 0 w 388088"/>
              <a:gd name="connsiteY0" fmla="*/ 440574 h 440574"/>
              <a:gd name="connsiteX1" fmla="*/ 24938 w 388088"/>
              <a:gd name="connsiteY1" fmla="*/ 432261 h 440574"/>
              <a:gd name="connsiteX2" fmla="*/ 66501 w 388088"/>
              <a:gd name="connsiteY2" fmla="*/ 374072 h 440574"/>
              <a:gd name="connsiteX3" fmla="*/ 83127 w 388088"/>
              <a:gd name="connsiteY3" fmla="*/ 324196 h 440574"/>
              <a:gd name="connsiteX4" fmla="*/ 91440 w 388088"/>
              <a:gd name="connsiteY4" fmla="*/ 299258 h 440574"/>
              <a:gd name="connsiteX5" fmla="*/ 133003 w 388088"/>
              <a:gd name="connsiteY5" fmla="*/ 266007 h 440574"/>
              <a:gd name="connsiteX6" fmla="*/ 149629 w 388088"/>
              <a:gd name="connsiteY6" fmla="*/ 249381 h 440574"/>
              <a:gd name="connsiteX7" fmla="*/ 199505 w 388088"/>
              <a:gd name="connsiteY7" fmla="*/ 216131 h 440574"/>
              <a:gd name="connsiteX8" fmla="*/ 249381 w 388088"/>
              <a:gd name="connsiteY8" fmla="*/ 174567 h 440574"/>
              <a:gd name="connsiteX9" fmla="*/ 282632 w 388088"/>
              <a:gd name="connsiteY9" fmla="*/ 133003 h 440574"/>
              <a:gd name="connsiteX10" fmla="*/ 307571 w 388088"/>
              <a:gd name="connsiteY10" fmla="*/ 116378 h 440574"/>
              <a:gd name="connsiteX11" fmla="*/ 340821 w 388088"/>
              <a:gd name="connsiteY11" fmla="*/ 66501 h 440574"/>
              <a:gd name="connsiteX12" fmla="*/ 357447 w 388088"/>
              <a:gd name="connsiteY12" fmla="*/ 41563 h 440574"/>
              <a:gd name="connsiteX13" fmla="*/ 382385 w 388088"/>
              <a:gd name="connsiteY13" fmla="*/ 33251 h 440574"/>
              <a:gd name="connsiteX14" fmla="*/ 382385 w 388088"/>
              <a:gd name="connsiteY14" fmla="*/ 0 h 44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8088" h="440574">
                <a:moveTo>
                  <a:pt x="0" y="440574"/>
                </a:moveTo>
                <a:cubicBezTo>
                  <a:pt x="8313" y="437803"/>
                  <a:pt x="18207" y="437870"/>
                  <a:pt x="24938" y="432261"/>
                </a:cubicBezTo>
                <a:cubicBezTo>
                  <a:pt x="27109" y="430452"/>
                  <a:pt x="62932" y="382102"/>
                  <a:pt x="66501" y="374072"/>
                </a:cubicBezTo>
                <a:cubicBezTo>
                  <a:pt x="73618" y="358058"/>
                  <a:pt x="77585" y="340821"/>
                  <a:pt x="83127" y="324196"/>
                </a:cubicBezTo>
                <a:cubicBezTo>
                  <a:pt x="85898" y="315883"/>
                  <a:pt x="85244" y="305454"/>
                  <a:pt x="91440" y="299258"/>
                </a:cubicBezTo>
                <a:cubicBezTo>
                  <a:pt x="131577" y="259118"/>
                  <a:pt x="80577" y="307948"/>
                  <a:pt x="133003" y="266007"/>
                </a:cubicBezTo>
                <a:cubicBezTo>
                  <a:pt x="139123" y="261111"/>
                  <a:pt x="143359" y="254084"/>
                  <a:pt x="149629" y="249381"/>
                </a:cubicBezTo>
                <a:cubicBezTo>
                  <a:pt x="165614" y="237392"/>
                  <a:pt x="185377" y="230260"/>
                  <a:pt x="199505" y="216131"/>
                </a:cubicBezTo>
                <a:cubicBezTo>
                  <a:pt x="231507" y="184127"/>
                  <a:pt x="214661" y="197713"/>
                  <a:pt x="249381" y="174567"/>
                </a:cubicBezTo>
                <a:cubicBezTo>
                  <a:pt x="261723" y="156055"/>
                  <a:pt x="265714" y="146537"/>
                  <a:pt x="282632" y="133003"/>
                </a:cubicBezTo>
                <a:cubicBezTo>
                  <a:pt x="290434" y="126762"/>
                  <a:pt x="299258" y="121920"/>
                  <a:pt x="307571" y="116378"/>
                </a:cubicBezTo>
                <a:lnTo>
                  <a:pt x="340821" y="66501"/>
                </a:lnTo>
                <a:cubicBezTo>
                  <a:pt x="346363" y="58188"/>
                  <a:pt x="347969" y="44722"/>
                  <a:pt x="357447" y="41563"/>
                </a:cubicBezTo>
                <a:cubicBezTo>
                  <a:pt x="365760" y="38792"/>
                  <a:pt x="377877" y="40765"/>
                  <a:pt x="382385" y="33251"/>
                </a:cubicBezTo>
                <a:cubicBezTo>
                  <a:pt x="388088" y="23747"/>
                  <a:pt x="382385" y="11084"/>
                  <a:pt x="382385" y="0"/>
                </a:cubicBezTo>
              </a:path>
            </a:pathLst>
          </a:custGeom>
          <a:ln w="41275">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1" name="Picture 20" descr="C:\Users\lakoglu\Desktop\Downloads\Symbolize-zoom_in-icon-png\64x64\zoom_in.png"/>
          <p:cNvPicPr>
            <a:picLocks noChangeAspect="1" noChangeArrowheads="1"/>
          </p:cNvPicPr>
          <p:nvPr/>
        </p:nvPicPr>
        <p:blipFill>
          <a:blip r:embed="rId4" cstate="print"/>
          <a:srcRect/>
          <a:stretch>
            <a:fillRect/>
          </a:stretch>
        </p:blipFill>
        <p:spPr bwMode="auto">
          <a:xfrm>
            <a:off x="4175146" y="2310304"/>
            <a:ext cx="457200" cy="457200"/>
          </a:xfrm>
          <a:prstGeom prst="rect">
            <a:avLst/>
          </a:prstGeom>
          <a:noFill/>
        </p:spPr>
      </p:pic>
      <p:sp>
        <p:nvSpPr>
          <p:cNvPr id="32" name="Right Arrow 31"/>
          <p:cNvSpPr/>
          <p:nvPr/>
        </p:nvSpPr>
        <p:spPr bwMode="auto">
          <a:xfrm>
            <a:off x="1524000" y="2996104"/>
            <a:ext cx="457200" cy="365760"/>
          </a:xfrm>
          <a:prstGeom prst="rightArrow">
            <a:avLst/>
          </a:prstGeom>
          <a:noFill/>
          <a:ln>
            <a:solidFill>
              <a:srgbClr val="0070C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20000"/>
              </a:spcBef>
              <a:buFont typeface="Wingdings" pitchFamily="2" charset="2"/>
              <a:buNone/>
              <a:defRPr/>
            </a:pPr>
            <a:endParaRPr lang="en-US" sz="1800" dirty="0">
              <a:solidFill>
                <a:schemeClr val="tx1"/>
              </a:solidFill>
              <a:cs typeface="Arial" charset="0"/>
            </a:endParaRPr>
          </a:p>
        </p:txBody>
      </p:sp>
      <p:sp>
        <p:nvSpPr>
          <p:cNvPr id="33" name="TextBox 32"/>
          <p:cNvSpPr txBox="1">
            <a:spLocks noChangeArrowheads="1"/>
          </p:cNvSpPr>
          <p:nvPr/>
        </p:nvSpPr>
        <p:spPr bwMode="auto">
          <a:xfrm>
            <a:off x="533400" y="5107007"/>
            <a:ext cx="8336894" cy="954107"/>
          </a:xfrm>
          <a:prstGeom prst="rect">
            <a:avLst/>
          </a:prstGeom>
          <a:noFill/>
          <a:ln w="9525">
            <a:noFill/>
            <a:miter lim="800000"/>
            <a:headEnd/>
            <a:tailEnd/>
          </a:ln>
        </p:spPr>
        <p:txBody>
          <a:bodyPr wrap="square">
            <a:spAutoFit/>
          </a:bodyPr>
          <a:lstStyle/>
          <a:p>
            <a:pPr>
              <a:buClr>
                <a:srgbClr val="0B9712"/>
              </a:buClr>
              <a:buSzPct val="100000"/>
              <a:buFont typeface="Wingdings" pitchFamily="2" charset="2"/>
              <a:buChar char="ü"/>
            </a:pPr>
            <a:r>
              <a:rPr lang="en-US" sz="2800" dirty="0">
                <a:latin typeface="Tahoma" pitchFamily="34" charset="0"/>
                <a:ea typeface="Tahoma" pitchFamily="34" charset="0"/>
                <a:cs typeface="Tahoma" pitchFamily="34" charset="0"/>
              </a:rPr>
              <a:t> </a:t>
            </a:r>
            <a:r>
              <a:rPr lang="en-US" sz="2800" dirty="0" smtClean="0">
                <a:ea typeface="Tahoma" pitchFamily="34" charset="0"/>
                <a:cs typeface="Tahoma" pitchFamily="34" charset="0"/>
              </a:rPr>
              <a:t>Summarize </a:t>
            </a:r>
            <a:r>
              <a:rPr lang="en-US" sz="2800" dirty="0" smtClean="0">
                <a:solidFill>
                  <a:srgbClr val="C00000"/>
                </a:solidFill>
                <a:ea typeface="Tahoma" pitchFamily="34" charset="0"/>
                <a:cs typeface="Tahoma" pitchFamily="34" charset="0"/>
              </a:rPr>
              <a:t>words </a:t>
            </a:r>
            <a:r>
              <a:rPr lang="en-US" sz="2800" dirty="0" smtClean="0">
                <a:ea typeface="Tahoma" pitchFamily="34" charset="0"/>
                <a:cs typeface="Tahoma" pitchFamily="34" charset="0"/>
              </a:rPr>
              <a:t>by semantically coherent groups</a:t>
            </a:r>
          </a:p>
          <a:p>
            <a:pPr>
              <a:buClr>
                <a:srgbClr val="0B9712"/>
              </a:buClr>
              <a:buSzPct val="100000"/>
              <a:buFont typeface="Wingdings" pitchFamily="2" charset="2"/>
              <a:buChar char="ü"/>
            </a:pPr>
            <a:r>
              <a:rPr lang="en-US" sz="2800" dirty="0" smtClean="0">
                <a:ea typeface="Tahoma" pitchFamily="34" charset="0"/>
                <a:cs typeface="Tahoma" pitchFamily="34" charset="0"/>
              </a:rPr>
              <a:t> Find </a:t>
            </a:r>
            <a:r>
              <a:rPr lang="en-US" sz="2800" dirty="0" smtClean="0">
                <a:solidFill>
                  <a:srgbClr val="0070C0"/>
                </a:solidFill>
                <a:ea typeface="Tahoma" pitchFamily="34" charset="0"/>
                <a:cs typeface="Tahoma" pitchFamily="34" charset="0"/>
              </a:rPr>
              <a:t>connectors (other relevant words)</a:t>
            </a:r>
            <a:r>
              <a:rPr lang="en-US" sz="2800" dirty="0" smtClean="0">
                <a:ea typeface="Tahoma" pitchFamily="34" charset="0"/>
                <a:cs typeface="Tahoma" pitchFamily="34" charset="0"/>
              </a:rPr>
              <a:t> among groups</a:t>
            </a:r>
            <a:endParaRPr lang="en-US" sz="2800" dirty="0">
              <a:ea typeface="Tahoma" pitchFamily="34" charset="0"/>
              <a:cs typeface="Tahoma" pitchFamily="34" charset="0"/>
            </a:endParaRPr>
          </a:p>
        </p:txBody>
      </p:sp>
      <p:sp>
        <p:nvSpPr>
          <p:cNvPr id="52" name="TextBox 51"/>
          <p:cNvSpPr txBox="1"/>
          <p:nvPr/>
        </p:nvSpPr>
        <p:spPr>
          <a:xfrm>
            <a:off x="2090637" y="1600200"/>
            <a:ext cx="3427285" cy="523220"/>
          </a:xfrm>
          <a:prstGeom prst="rect">
            <a:avLst/>
          </a:prstGeom>
          <a:noFill/>
        </p:spPr>
        <p:txBody>
          <a:bodyPr wrap="none" rtlCol="0">
            <a:spAutoFit/>
          </a:bodyPr>
          <a:lstStyle/>
          <a:p>
            <a:r>
              <a:rPr lang="en-US" sz="2800" dirty="0" smtClean="0"/>
              <a:t>e.g. Ontology network</a:t>
            </a:r>
            <a:endParaRPr lang="en-US" sz="2800" dirty="0"/>
          </a:p>
        </p:txBody>
      </p:sp>
      <p:sp>
        <p:nvSpPr>
          <p:cNvPr id="53" name="TextBox 52"/>
          <p:cNvSpPr txBox="1"/>
          <p:nvPr/>
        </p:nvSpPr>
        <p:spPr>
          <a:xfrm>
            <a:off x="296128" y="2757584"/>
            <a:ext cx="992066" cy="830997"/>
          </a:xfrm>
          <a:prstGeom prst="rect">
            <a:avLst/>
          </a:prstGeom>
          <a:noFill/>
        </p:spPr>
        <p:txBody>
          <a:bodyPr wrap="none" rtlCol="0">
            <a:spAutoFit/>
          </a:bodyPr>
          <a:lstStyle/>
          <a:p>
            <a:pPr algn="ctr"/>
            <a:r>
              <a:rPr lang="en-US" sz="2400" b="1" dirty="0" smtClean="0">
                <a:solidFill>
                  <a:srgbClr val="C00000"/>
                </a:solidFill>
              </a:rPr>
              <a:t>Set of </a:t>
            </a:r>
          </a:p>
          <a:p>
            <a:pPr algn="ctr"/>
            <a:r>
              <a:rPr lang="en-US" sz="2400" b="1" dirty="0" smtClean="0">
                <a:solidFill>
                  <a:srgbClr val="C00000"/>
                </a:solidFill>
              </a:rPr>
              <a:t>words</a:t>
            </a:r>
            <a:endParaRPr lang="en-US" sz="2400" b="1" dirty="0">
              <a:solidFill>
                <a:srgbClr val="C00000"/>
              </a:solidFill>
            </a:endParaRPr>
          </a:p>
        </p:txBody>
      </p:sp>
    </p:spTree>
    <p:extLst>
      <p:ext uri="{BB962C8B-B14F-4D97-AF65-F5344CB8AC3E}">
        <p14:creationId xmlns:p14="http://schemas.microsoft.com/office/powerpoint/2010/main" val="327714945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Applications</a:t>
            </a:r>
            <a:endParaRPr lang="en-US" dirty="0"/>
          </a:p>
        </p:txBody>
      </p:sp>
      <p:sp>
        <p:nvSpPr>
          <p:cNvPr id="3" name="Content Placeholder 2"/>
          <p:cNvSpPr>
            <a:spLocks noGrp="1"/>
          </p:cNvSpPr>
          <p:nvPr>
            <p:ph idx="1"/>
          </p:nvPr>
        </p:nvSpPr>
        <p:spPr/>
        <p:txBody>
          <a:bodyPr/>
          <a:lstStyle/>
          <a:p>
            <a:r>
              <a:rPr lang="en-US" dirty="0" smtClean="0"/>
              <a:t>5. Understanding segregation (social science)</a:t>
            </a:r>
            <a:endParaRPr lang="en-US" dirty="0"/>
          </a:p>
        </p:txBody>
      </p:sp>
      <p:sp>
        <p:nvSpPr>
          <p:cNvPr id="4" name="Date Placeholder 3"/>
          <p:cNvSpPr>
            <a:spLocks noGrp="1"/>
          </p:cNvSpPr>
          <p:nvPr>
            <p:ph type="dt" sz="half" idx="10"/>
          </p:nvPr>
        </p:nvSpPr>
        <p:spPr/>
        <p:txBody>
          <a:bodyPr/>
          <a:lstStyle/>
          <a:p>
            <a:r>
              <a:rPr lang="en-US" smtClean="0"/>
              <a:t>Leman Akoglu (SUNY Stony Brook)</a:t>
            </a:r>
            <a:endParaRPr lang="en-US" dirty="0"/>
          </a:p>
        </p:txBody>
      </p:sp>
      <p:sp>
        <p:nvSpPr>
          <p:cNvPr id="5" name="Footer Placeholder 4"/>
          <p:cNvSpPr>
            <a:spLocks noGrp="1"/>
          </p:cNvSpPr>
          <p:nvPr>
            <p:ph type="ftr" sz="quarter" idx="11"/>
          </p:nvPr>
        </p:nvSpPr>
        <p:spPr/>
        <p:txBody>
          <a:bodyPr/>
          <a:lstStyle/>
          <a:p>
            <a:r>
              <a:rPr lang="en-US" smtClean="0"/>
              <a:t>SDM 13 - Connection Pathways for Marked Nodes</a:t>
            </a:r>
            <a:endParaRPr lang="en-US" dirty="0"/>
          </a:p>
        </p:txBody>
      </p:sp>
      <p:sp>
        <p:nvSpPr>
          <p:cNvPr id="6" name="Slide Number Placeholder 5"/>
          <p:cNvSpPr>
            <a:spLocks noGrp="1"/>
          </p:cNvSpPr>
          <p:nvPr>
            <p:ph type="sldNum" sz="quarter" idx="12"/>
          </p:nvPr>
        </p:nvSpPr>
        <p:spPr/>
        <p:txBody>
          <a:bodyPr/>
          <a:lstStyle/>
          <a:p>
            <a:fld id="{F546917D-09DE-4400-A232-27CDA6024951}" type="slidenum">
              <a:rPr lang="en-US" smtClean="0"/>
              <a:pPr/>
              <a:t>25</a:t>
            </a:fld>
            <a:endParaRPr lang="en-US" dirty="0"/>
          </a:p>
        </p:txBody>
      </p:sp>
      <p:sp>
        <p:nvSpPr>
          <p:cNvPr id="7" name="Rectangle 6"/>
          <p:cNvSpPr/>
          <p:nvPr/>
        </p:nvSpPr>
        <p:spPr bwMode="auto">
          <a:xfrm>
            <a:off x="2895600" y="2521442"/>
            <a:ext cx="3302000" cy="627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buClr>
                <a:schemeClr val="accent1"/>
              </a:buClr>
              <a:buSzPct val="65000"/>
              <a:buFont typeface="Wingdings" pitchFamily="2" charset="2"/>
              <a:buChar char="n"/>
              <a:defRPr/>
            </a:pPr>
            <a:endParaRPr lang="en-US"/>
          </a:p>
        </p:txBody>
      </p:sp>
      <p:pic>
        <p:nvPicPr>
          <p:cNvPr id="8" name="Picture 15"/>
          <p:cNvPicPr>
            <a:picLocks noChangeAspect="1" noChangeArrowheads="1"/>
          </p:cNvPicPr>
          <p:nvPr/>
        </p:nvPicPr>
        <p:blipFill>
          <a:blip r:embed="rId2" cstate="print"/>
          <a:srcRect/>
          <a:stretch>
            <a:fillRect/>
          </a:stretch>
        </p:blipFill>
        <p:spPr bwMode="auto">
          <a:xfrm>
            <a:off x="2041546" y="1853104"/>
            <a:ext cx="3216254" cy="3095795"/>
          </a:xfrm>
          <a:prstGeom prst="rect">
            <a:avLst/>
          </a:prstGeom>
          <a:noFill/>
          <a:ln w="9525" algn="ctr">
            <a:noFill/>
            <a:miter lim="800000"/>
            <a:headEnd/>
            <a:tailEnd/>
          </a:ln>
        </p:spPr>
      </p:pic>
      <p:sp>
        <p:nvSpPr>
          <p:cNvPr id="9" name="Oval 17"/>
          <p:cNvSpPr>
            <a:spLocks noChangeArrowheads="1"/>
          </p:cNvSpPr>
          <p:nvPr/>
        </p:nvSpPr>
        <p:spPr bwMode="auto">
          <a:xfrm rot="21338512">
            <a:off x="4385163" y="3151847"/>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0" name="Oval 17"/>
          <p:cNvSpPr>
            <a:spLocks noChangeArrowheads="1"/>
          </p:cNvSpPr>
          <p:nvPr/>
        </p:nvSpPr>
        <p:spPr bwMode="auto">
          <a:xfrm rot="21338512">
            <a:off x="3626506" y="2977521"/>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1" name="Oval 17"/>
          <p:cNvSpPr>
            <a:spLocks noChangeArrowheads="1"/>
          </p:cNvSpPr>
          <p:nvPr/>
        </p:nvSpPr>
        <p:spPr bwMode="auto">
          <a:xfrm rot="21338512">
            <a:off x="3565546" y="3129921"/>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2" name="Oval 17"/>
          <p:cNvSpPr>
            <a:spLocks noChangeArrowheads="1"/>
          </p:cNvSpPr>
          <p:nvPr/>
        </p:nvSpPr>
        <p:spPr bwMode="auto">
          <a:xfrm rot="21338512">
            <a:off x="4156563" y="3075647"/>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3" name="Oval 17"/>
          <p:cNvSpPr>
            <a:spLocks noChangeArrowheads="1"/>
          </p:cNvSpPr>
          <p:nvPr/>
        </p:nvSpPr>
        <p:spPr bwMode="auto">
          <a:xfrm>
            <a:off x="4248003" y="3151847"/>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4" name="Oval 17"/>
          <p:cNvSpPr>
            <a:spLocks noChangeArrowheads="1"/>
          </p:cNvSpPr>
          <p:nvPr/>
        </p:nvSpPr>
        <p:spPr bwMode="auto">
          <a:xfrm>
            <a:off x="3489346" y="2992761"/>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5" name="Oval 17"/>
          <p:cNvSpPr>
            <a:spLocks noChangeArrowheads="1"/>
          </p:cNvSpPr>
          <p:nvPr/>
        </p:nvSpPr>
        <p:spPr bwMode="auto">
          <a:xfrm rot="21338512">
            <a:off x="3949889" y="2770847"/>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6" name="Oval 17"/>
          <p:cNvSpPr>
            <a:spLocks noChangeArrowheads="1"/>
          </p:cNvSpPr>
          <p:nvPr/>
        </p:nvSpPr>
        <p:spPr bwMode="auto">
          <a:xfrm rot="21338512">
            <a:off x="4248003" y="3304247"/>
            <a:ext cx="91440" cy="9144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pic>
        <p:nvPicPr>
          <p:cNvPr id="17" name="Picture 3" descr="C:\Users\lakoglu\Dropbox\forKDD12\12-kdd-toursum\FIG\toy.png"/>
          <p:cNvPicPr>
            <a:picLocks noChangeAspect="1" noChangeArrowheads="1"/>
          </p:cNvPicPr>
          <p:nvPr/>
        </p:nvPicPr>
        <p:blipFill>
          <a:blip r:embed="rId3" cstate="print"/>
          <a:srcRect/>
          <a:stretch>
            <a:fillRect/>
          </a:stretch>
        </p:blipFill>
        <p:spPr bwMode="auto">
          <a:xfrm>
            <a:off x="5730854" y="2234104"/>
            <a:ext cx="3184546" cy="1604771"/>
          </a:xfrm>
          <a:prstGeom prst="rect">
            <a:avLst/>
          </a:prstGeom>
          <a:noFill/>
        </p:spPr>
      </p:pic>
      <p:sp>
        <p:nvSpPr>
          <p:cNvPr id="18" name="Oval 17"/>
          <p:cNvSpPr>
            <a:spLocks noChangeArrowheads="1"/>
          </p:cNvSpPr>
          <p:nvPr/>
        </p:nvSpPr>
        <p:spPr bwMode="auto">
          <a:xfrm>
            <a:off x="5775960" y="28437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9" name="Oval 17"/>
          <p:cNvSpPr>
            <a:spLocks noChangeArrowheads="1"/>
          </p:cNvSpPr>
          <p:nvPr/>
        </p:nvSpPr>
        <p:spPr bwMode="auto">
          <a:xfrm>
            <a:off x="6249014" y="33009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0" name="Oval 17"/>
          <p:cNvSpPr>
            <a:spLocks noChangeArrowheads="1"/>
          </p:cNvSpPr>
          <p:nvPr/>
        </p:nvSpPr>
        <p:spPr bwMode="auto">
          <a:xfrm>
            <a:off x="6416654" y="26151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1" name="Oval 17"/>
          <p:cNvSpPr>
            <a:spLocks noChangeArrowheads="1"/>
          </p:cNvSpPr>
          <p:nvPr/>
        </p:nvSpPr>
        <p:spPr bwMode="auto">
          <a:xfrm>
            <a:off x="7011014" y="23103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2" name="Oval 17"/>
          <p:cNvSpPr>
            <a:spLocks noChangeArrowheads="1"/>
          </p:cNvSpPr>
          <p:nvPr/>
        </p:nvSpPr>
        <p:spPr bwMode="auto">
          <a:xfrm>
            <a:off x="7696814" y="33009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3" name="Oval 17"/>
          <p:cNvSpPr>
            <a:spLocks noChangeArrowheads="1"/>
          </p:cNvSpPr>
          <p:nvPr/>
        </p:nvSpPr>
        <p:spPr bwMode="auto">
          <a:xfrm>
            <a:off x="8093054" y="33009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4" name="Oval 17"/>
          <p:cNvSpPr>
            <a:spLocks noChangeArrowheads="1"/>
          </p:cNvSpPr>
          <p:nvPr/>
        </p:nvSpPr>
        <p:spPr bwMode="auto">
          <a:xfrm>
            <a:off x="8702654" y="29199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5" name="Oval 17"/>
          <p:cNvSpPr>
            <a:spLocks noChangeArrowheads="1"/>
          </p:cNvSpPr>
          <p:nvPr/>
        </p:nvSpPr>
        <p:spPr bwMode="auto">
          <a:xfrm>
            <a:off x="8535014" y="3605704"/>
            <a:ext cx="167640" cy="1524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6" name="Right Arrow 25"/>
          <p:cNvSpPr/>
          <p:nvPr/>
        </p:nvSpPr>
        <p:spPr bwMode="auto">
          <a:xfrm>
            <a:off x="5257800" y="2996104"/>
            <a:ext cx="457200" cy="365760"/>
          </a:xfrm>
          <a:prstGeom prst="rightArrow">
            <a:avLst/>
          </a:prstGeom>
          <a:noFill/>
          <a:ln>
            <a:solidFill>
              <a:srgbClr val="0070C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20000"/>
              </a:spcBef>
              <a:buFont typeface="Wingdings" pitchFamily="2" charset="2"/>
              <a:buNone/>
              <a:defRPr/>
            </a:pPr>
            <a:endParaRPr lang="en-US" sz="1800" dirty="0">
              <a:solidFill>
                <a:schemeClr val="tx1"/>
              </a:solidFill>
              <a:cs typeface="Arial" charset="0"/>
            </a:endParaRPr>
          </a:p>
        </p:txBody>
      </p:sp>
      <p:sp>
        <p:nvSpPr>
          <p:cNvPr id="27" name="Freeform 26"/>
          <p:cNvSpPr/>
          <p:nvPr/>
        </p:nvSpPr>
        <p:spPr>
          <a:xfrm>
            <a:off x="3565546" y="2691304"/>
            <a:ext cx="756458" cy="943719"/>
          </a:xfrm>
          <a:custGeom>
            <a:avLst/>
            <a:gdLst>
              <a:gd name="connsiteX0" fmla="*/ 0 w 756458"/>
              <a:gd name="connsiteY0" fmla="*/ 0 h 943719"/>
              <a:gd name="connsiteX1" fmla="*/ 74814 w 756458"/>
              <a:gd name="connsiteY1" fmla="*/ 16626 h 943719"/>
              <a:gd name="connsiteX2" fmla="*/ 99752 w 756458"/>
              <a:gd name="connsiteY2" fmla="*/ 33251 h 943719"/>
              <a:gd name="connsiteX3" fmla="*/ 174567 w 756458"/>
              <a:gd name="connsiteY3" fmla="*/ 66502 h 943719"/>
              <a:gd name="connsiteX4" fmla="*/ 224443 w 756458"/>
              <a:gd name="connsiteY4" fmla="*/ 116378 h 943719"/>
              <a:gd name="connsiteX5" fmla="*/ 241069 w 756458"/>
              <a:gd name="connsiteY5" fmla="*/ 141317 h 943719"/>
              <a:gd name="connsiteX6" fmla="*/ 249381 w 756458"/>
              <a:gd name="connsiteY6" fmla="*/ 166255 h 943719"/>
              <a:gd name="connsiteX7" fmla="*/ 266007 w 756458"/>
              <a:gd name="connsiteY7" fmla="*/ 182880 h 943719"/>
              <a:gd name="connsiteX8" fmla="*/ 282632 w 756458"/>
              <a:gd name="connsiteY8" fmla="*/ 207818 h 943719"/>
              <a:gd name="connsiteX9" fmla="*/ 290945 w 756458"/>
              <a:gd name="connsiteY9" fmla="*/ 241069 h 943719"/>
              <a:gd name="connsiteX10" fmla="*/ 315883 w 756458"/>
              <a:gd name="connsiteY10" fmla="*/ 257695 h 943719"/>
              <a:gd name="connsiteX11" fmla="*/ 332509 w 756458"/>
              <a:gd name="connsiteY11" fmla="*/ 307571 h 943719"/>
              <a:gd name="connsiteX12" fmla="*/ 340821 w 756458"/>
              <a:gd name="connsiteY12" fmla="*/ 332509 h 943719"/>
              <a:gd name="connsiteX13" fmla="*/ 349134 w 756458"/>
              <a:gd name="connsiteY13" fmla="*/ 390698 h 943719"/>
              <a:gd name="connsiteX14" fmla="*/ 374072 w 756458"/>
              <a:gd name="connsiteY14" fmla="*/ 440575 h 943719"/>
              <a:gd name="connsiteX15" fmla="*/ 390698 w 756458"/>
              <a:gd name="connsiteY15" fmla="*/ 490451 h 943719"/>
              <a:gd name="connsiteX16" fmla="*/ 399010 w 756458"/>
              <a:gd name="connsiteY16" fmla="*/ 515389 h 943719"/>
              <a:gd name="connsiteX17" fmla="*/ 407323 w 756458"/>
              <a:gd name="connsiteY17" fmla="*/ 540328 h 943719"/>
              <a:gd name="connsiteX18" fmla="*/ 415636 w 756458"/>
              <a:gd name="connsiteY18" fmla="*/ 573578 h 943719"/>
              <a:gd name="connsiteX19" fmla="*/ 440574 w 756458"/>
              <a:gd name="connsiteY19" fmla="*/ 590204 h 943719"/>
              <a:gd name="connsiteX20" fmla="*/ 448887 w 756458"/>
              <a:gd name="connsiteY20" fmla="*/ 615142 h 943719"/>
              <a:gd name="connsiteX21" fmla="*/ 482138 w 756458"/>
              <a:gd name="connsiteY21" fmla="*/ 656706 h 943719"/>
              <a:gd name="connsiteX22" fmla="*/ 498763 w 756458"/>
              <a:gd name="connsiteY22" fmla="*/ 681644 h 943719"/>
              <a:gd name="connsiteX23" fmla="*/ 507076 w 756458"/>
              <a:gd name="connsiteY23" fmla="*/ 714895 h 943719"/>
              <a:gd name="connsiteX24" fmla="*/ 523701 w 756458"/>
              <a:gd name="connsiteY24" fmla="*/ 739833 h 943719"/>
              <a:gd name="connsiteX25" fmla="*/ 540327 w 756458"/>
              <a:gd name="connsiteY25" fmla="*/ 773084 h 943719"/>
              <a:gd name="connsiteX26" fmla="*/ 581890 w 756458"/>
              <a:gd name="connsiteY26" fmla="*/ 864524 h 943719"/>
              <a:gd name="connsiteX27" fmla="*/ 631767 w 756458"/>
              <a:gd name="connsiteY27" fmla="*/ 889462 h 943719"/>
              <a:gd name="connsiteX28" fmla="*/ 665018 w 756458"/>
              <a:gd name="connsiteY28" fmla="*/ 922713 h 943719"/>
              <a:gd name="connsiteX29" fmla="*/ 756458 w 756458"/>
              <a:gd name="connsiteY29" fmla="*/ 939338 h 94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6458" h="943719">
                <a:moveTo>
                  <a:pt x="0" y="0"/>
                </a:moveTo>
                <a:cubicBezTo>
                  <a:pt x="24938" y="5542"/>
                  <a:pt x="50579" y="8547"/>
                  <a:pt x="74814" y="16626"/>
                </a:cubicBezTo>
                <a:cubicBezTo>
                  <a:pt x="84292" y="19785"/>
                  <a:pt x="90623" y="29193"/>
                  <a:pt x="99752" y="33251"/>
                </a:cubicBezTo>
                <a:cubicBezTo>
                  <a:pt x="188784" y="72820"/>
                  <a:pt x="118129" y="28878"/>
                  <a:pt x="174567" y="66502"/>
                </a:cubicBezTo>
                <a:cubicBezTo>
                  <a:pt x="213747" y="125273"/>
                  <a:pt x="162578" y="54513"/>
                  <a:pt x="224443" y="116378"/>
                </a:cubicBezTo>
                <a:cubicBezTo>
                  <a:pt x="231508" y="123443"/>
                  <a:pt x="235527" y="133004"/>
                  <a:pt x="241069" y="141317"/>
                </a:cubicBezTo>
                <a:cubicBezTo>
                  <a:pt x="243840" y="149630"/>
                  <a:pt x="244873" y="158741"/>
                  <a:pt x="249381" y="166255"/>
                </a:cubicBezTo>
                <a:cubicBezTo>
                  <a:pt x="253413" y="172975"/>
                  <a:pt x="261111" y="176760"/>
                  <a:pt x="266007" y="182880"/>
                </a:cubicBezTo>
                <a:cubicBezTo>
                  <a:pt x="272248" y="190681"/>
                  <a:pt x="277090" y="199505"/>
                  <a:pt x="282632" y="207818"/>
                </a:cubicBezTo>
                <a:cubicBezTo>
                  <a:pt x="285403" y="218902"/>
                  <a:pt x="284608" y="231563"/>
                  <a:pt x="290945" y="241069"/>
                </a:cubicBezTo>
                <a:cubicBezTo>
                  <a:pt x="296487" y="249382"/>
                  <a:pt x="310588" y="249223"/>
                  <a:pt x="315883" y="257695"/>
                </a:cubicBezTo>
                <a:cubicBezTo>
                  <a:pt x="325171" y="272556"/>
                  <a:pt x="326967" y="290946"/>
                  <a:pt x="332509" y="307571"/>
                </a:cubicBezTo>
                <a:lnTo>
                  <a:pt x="340821" y="332509"/>
                </a:lnTo>
                <a:cubicBezTo>
                  <a:pt x="343592" y="351905"/>
                  <a:pt x="345291" y="371485"/>
                  <a:pt x="349134" y="390698"/>
                </a:cubicBezTo>
                <a:cubicBezTo>
                  <a:pt x="357402" y="432039"/>
                  <a:pt x="356239" y="400452"/>
                  <a:pt x="374072" y="440575"/>
                </a:cubicBezTo>
                <a:cubicBezTo>
                  <a:pt x="381190" y="456589"/>
                  <a:pt x="385156" y="473826"/>
                  <a:pt x="390698" y="490451"/>
                </a:cubicBezTo>
                <a:lnTo>
                  <a:pt x="399010" y="515389"/>
                </a:lnTo>
                <a:cubicBezTo>
                  <a:pt x="401781" y="523702"/>
                  <a:pt x="405198" y="531827"/>
                  <a:pt x="407323" y="540328"/>
                </a:cubicBezTo>
                <a:cubicBezTo>
                  <a:pt x="410094" y="551411"/>
                  <a:pt x="409299" y="564072"/>
                  <a:pt x="415636" y="573578"/>
                </a:cubicBezTo>
                <a:cubicBezTo>
                  <a:pt x="421178" y="581891"/>
                  <a:pt x="432261" y="584662"/>
                  <a:pt x="440574" y="590204"/>
                </a:cubicBezTo>
                <a:cubicBezTo>
                  <a:pt x="443345" y="598517"/>
                  <a:pt x="444968" y="607305"/>
                  <a:pt x="448887" y="615142"/>
                </a:cubicBezTo>
                <a:cubicBezTo>
                  <a:pt x="465945" y="649258"/>
                  <a:pt x="461519" y="630932"/>
                  <a:pt x="482138" y="656706"/>
                </a:cubicBezTo>
                <a:cubicBezTo>
                  <a:pt x="488379" y="664507"/>
                  <a:pt x="493221" y="673331"/>
                  <a:pt x="498763" y="681644"/>
                </a:cubicBezTo>
                <a:cubicBezTo>
                  <a:pt x="501534" y="692728"/>
                  <a:pt x="502576" y="704394"/>
                  <a:pt x="507076" y="714895"/>
                </a:cubicBezTo>
                <a:cubicBezTo>
                  <a:pt x="511011" y="724078"/>
                  <a:pt x="518744" y="731159"/>
                  <a:pt x="523701" y="739833"/>
                </a:cubicBezTo>
                <a:cubicBezTo>
                  <a:pt x="529849" y="750592"/>
                  <a:pt x="535445" y="761694"/>
                  <a:pt x="540327" y="773084"/>
                </a:cubicBezTo>
                <a:cubicBezTo>
                  <a:pt x="550909" y="797775"/>
                  <a:pt x="560471" y="857384"/>
                  <a:pt x="581890" y="864524"/>
                </a:cubicBezTo>
                <a:cubicBezTo>
                  <a:pt x="606027" y="872570"/>
                  <a:pt x="611258" y="871883"/>
                  <a:pt x="631767" y="889462"/>
                </a:cubicBezTo>
                <a:cubicBezTo>
                  <a:pt x="643668" y="899663"/>
                  <a:pt x="650148" y="917756"/>
                  <a:pt x="665018" y="922713"/>
                </a:cubicBezTo>
                <a:cubicBezTo>
                  <a:pt x="728038" y="943719"/>
                  <a:pt x="697369" y="939338"/>
                  <a:pt x="756458" y="939338"/>
                </a:cubicBezTo>
              </a:path>
            </a:pathLst>
          </a:cu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3957630" y="2763348"/>
            <a:ext cx="388088" cy="440574"/>
          </a:xfrm>
          <a:custGeom>
            <a:avLst/>
            <a:gdLst>
              <a:gd name="connsiteX0" fmla="*/ 0 w 388088"/>
              <a:gd name="connsiteY0" fmla="*/ 440574 h 440574"/>
              <a:gd name="connsiteX1" fmla="*/ 24938 w 388088"/>
              <a:gd name="connsiteY1" fmla="*/ 432261 h 440574"/>
              <a:gd name="connsiteX2" fmla="*/ 66501 w 388088"/>
              <a:gd name="connsiteY2" fmla="*/ 374072 h 440574"/>
              <a:gd name="connsiteX3" fmla="*/ 83127 w 388088"/>
              <a:gd name="connsiteY3" fmla="*/ 324196 h 440574"/>
              <a:gd name="connsiteX4" fmla="*/ 91440 w 388088"/>
              <a:gd name="connsiteY4" fmla="*/ 299258 h 440574"/>
              <a:gd name="connsiteX5" fmla="*/ 133003 w 388088"/>
              <a:gd name="connsiteY5" fmla="*/ 266007 h 440574"/>
              <a:gd name="connsiteX6" fmla="*/ 149629 w 388088"/>
              <a:gd name="connsiteY6" fmla="*/ 249381 h 440574"/>
              <a:gd name="connsiteX7" fmla="*/ 199505 w 388088"/>
              <a:gd name="connsiteY7" fmla="*/ 216131 h 440574"/>
              <a:gd name="connsiteX8" fmla="*/ 249381 w 388088"/>
              <a:gd name="connsiteY8" fmla="*/ 174567 h 440574"/>
              <a:gd name="connsiteX9" fmla="*/ 282632 w 388088"/>
              <a:gd name="connsiteY9" fmla="*/ 133003 h 440574"/>
              <a:gd name="connsiteX10" fmla="*/ 307571 w 388088"/>
              <a:gd name="connsiteY10" fmla="*/ 116378 h 440574"/>
              <a:gd name="connsiteX11" fmla="*/ 340821 w 388088"/>
              <a:gd name="connsiteY11" fmla="*/ 66501 h 440574"/>
              <a:gd name="connsiteX12" fmla="*/ 357447 w 388088"/>
              <a:gd name="connsiteY12" fmla="*/ 41563 h 440574"/>
              <a:gd name="connsiteX13" fmla="*/ 382385 w 388088"/>
              <a:gd name="connsiteY13" fmla="*/ 33251 h 440574"/>
              <a:gd name="connsiteX14" fmla="*/ 382385 w 388088"/>
              <a:gd name="connsiteY14" fmla="*/ 0 h 44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8088" h="440574">
                <a:moveTo>
                  <a:pt x="0" y="440574"/>
                </a:moveTo>
                <a:cubicBezTo>
                  <a:pt x="8313" y="437803"/>
                  <a:pt x="18207" y="437870"/>
                  <a:pt x="24938" y="432261"/>
                </a:cubicBezTo>
                <a:cubicBezTo>
                  <a:pt x="27109" y="430452"/>
                  <a:pt x="62932" y="382102"/>
                  <a:pt x="66501" y="374072"/>
                </a:cubicBezTo>
                <a:cubicBezTo>
                  <a:pt x="73618" y="358058"/>
                  <a:pt x="77585" y="340821"/>
                  <a:pt x="83127" y="324196"/>
                </a:cubicBezTo>
                <a:cubicBezTo>
                  <a:pt x="85898" y="315883"/>
                  <a:pt x="85244" y="305454"/>
                  <a:pt x="91440" y="299258"/>
                </a:cubicBezTo>
                <a:cubicBezTo>
                  <a:pt x="131577" y="259118"/>
                  <a:pt x="80577" y="307948"/>
                  <a:pt x="133003" y="266007"/>
                </a:cubicBezTo>
                <a:cubicBezTo>
                  <a:pt x="139123" y="261111"/>
                  <a:pt x="143359" y="254084"/>
                  <a:pt x="149629" y="249381"/>
                </a:cubicBezTo>
                <a:cubicBezTo>
                  <a:pt x="165614" y="237392"/>
                  <a:pt x="185377" y="230260"/>
                  <a:pt x="199505" y="216131"/>
                </a:cubicBezTo>
                <a:cubicBezTo>
                  <a:pt x="231507" y="184127"/>
                  <a:pt x="214661" y="197713"/>
                  <a:pt x="249381" y="174567"/>
                </a:cubicBezTo>
                <a:cubicBezTo>
                  <a:pt x="261723" y="156055"/>
                  <a:pt x="265714" y="146537"/>
                  <a:pt x="282632" y="133003"/>
                </a:cubicBezTo>
                <a:cubicBezTo>
                  <a:pt x="290434" y="126762"/>
                  <a:pt x="299258" y="121920"/>
                  <a:pt x="307571" y="116378"/>
                </a:cubicBezTo>
                <a:lnTo>
                  <a:pt x="340821" y="66501"/>
                </a:lnTo>
                <a:cubicBezTo>
                  <a:pt x="346363" y="58188"/>
                  <a:pt x="347969" y="44722"/>
                  <a:pt x="357447" y="41563"/>
                </a:cubicBezTo>
                <a:cubicBezTo>
                  <a:pt x="365760" y="38792"/>
                  <a:pt x="377877" y="40765"/>
                  <a:pt x="382385" y="33251"/>
                </a:cubicBezTo>
                <a:cubicBezTo>
                  <a:pt x="388088" y="23747"/>
                  <a:pt x="382385" y="11084"/>
                  <a:pt x="382385" y="0"/>
                </a:cubicBezTo>
              </a:path>
            </a:pathLst>
          </a:cu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6324600" y="2314460"/>
            <a:ext cx="1763684" cy="1672244"/>
          </a:xfrm>
          <a:custGeom>
            <a:avLst/>
            <a:gdLst>
              <a:gd name="connsiteX0" fmla="*/ 0 w 756458"/>
              <a:gd name="connsiteY0" fmla="*/ 0 h 943719"/>
              <a:gd name="connsiteX1" fmla="*/ 74814 w 756458"/>
              <a:gd name="connsiteY1" fmla="*/ 16626 h 943719"/>
              <a:gd name="connsiteX2" fmla="*/ 99752 w 756458"/>
              <a:gd name="connsiteY2" fmla="*/ 33251 h 943719"/>
              <a:gd name="connsiteX3" fmla="*/ 174567 w 756458"/>
              <a:gd name="connsiteY3" fmla="*/ 66502 h 943719"/>
              <a:gd name="connsiteX4" fmla="*/ 224443 w 756458"/>
              <a:gd name="connsiteY4" fmla="*/ 116378 h 943719"/>
              <a:gd name="connsiteX5" fmla="*/ 241069 w 756458"/>
              <a:gd name="connsiteY5" fmla="*/ 141317 h 943719"/>
              <a:gd name="connsiteX6" fmla="*/ 249381 w 756458"/>
              <a:gd name="connsiteY6" fmla="*/ 166255 h 943719"/>
              <a:gd name="connsiteX7" fmla="*/ 266007 w 756458"/>
              <a:gd name="connsiteY7" fmla="*/ 182880 h 943719"/>
              <a:gd name="connsiteX8" fmla="*/ 282632 w 756458"/>
              <a:gd name="connsiteY8" fmla="*/ 207818 h 943719"/>
              <a:gd name="connsiteX9" fmla="*/ 290945 w 756458"/>
              <a:gd name="connsiteY9" fmla="*/ 241069 h 943719"/>
              <a:gd name="connsiteX10" fmla="*/ 315883 w 756458"/>
              <a:gd name="connsiteY10" fmla="*/ 257695 h 943719"/>
              <a:gd name="connsiteX11" fmla="*/ 332509 w 756458"/>
              <a:gd name="connsiteY11" fmla="*/ 307571 h 943719"/>
              <a:gd name="connsiteX12" fmla="*/ 340821 w 756458"/>
              <a:gd name="connsiteY12" fmla="*/ 332509 h 943719"/>
              <a:gd name="connsiteX13" fmla="*/ 349134 w 756458"/>
              <a:gd name="connsiteY13" fmla="*/ 390698 h 943719"/>
              <a:gd name="connsiteX14" fmla="*/ 374072 w 756458"/>
              <a:gd name="connsiteY14" fmla="*/ 440575 h 943719"/>
              <a:gd name="connsiteX15" fmla="*/ 390698 w 756458"/>
              <a:gd name="connsiteY15" fmla="*/ 490451 h 943719"/>
              <a:gd name="connsiteX16" fmla="*/ 399010 w 756458"/>
              <a:gd name="connsiteY16" fmla="*/ 515389 h 943719"/>
              <a:gd name="connsiteX17" fmla="*/ 407323 w 756458"/>
              <a:gd name="connsiteY17" fmla="*/ 540328 h 943719"/>
              <a:gd name="connsiteX18" fmla="*/ 415636 w 756458"/>
              <a:gd name="connsiteY18" fmla="*/ 573578 h 943719"/>
              <a:gd name="connsiteX19" fmla="*/ 440574 w 756458"/>
              <a:gd name="connsiteY19" fmla="*/ 590204 h 943719"/>
              <a:gd name="connsiteX20" fmla="*/ 448887 w 756458"/>
              <a:gd name="connsiteY20" fmla="*/ 615142 h 943719"/>
              <a:gd name="connsiteX21" fmla="*/ 482138 w 756458"/>
              <a:gd name="connsiteY21" fmla="*/ 656706 h 943719"/>
              <a:gd name="connsiteX22" fmla="*/ 498763 w 756458"/>
              <a:gd name="connsiteY22" fmla="*/ 681644 h 943719"/>
              <a:gd name="connsiteX23" fmla="*/ 507076 w 756458"/>
              <a:gd name="connsiteY23" fmla="*/ 714895 h 943719"/>
              <a:gd name="connsiteX24" fmla="*/ 523701 w 756458"/>
              <a:gd name="connsiteY24" fmla="*/ 739833 h 943719"/>
              <a:gd name="connsiteX25" fmla="*/ 540327 w 756458"/>
              <a:gd name="connsiteY25" fmla="*/ 773084 h 943719"/>
              <a:gd name="connsiteX26" fmla="*/ 581890 w 756458"/>
              <a:gd name="connsiteY26" fmla="*/ 864524 h 943719"/>
              <a:gd name="connsiteX27" fmla="*/ 631767 w 756458"/>
              <a:gd name="connsiteY27" fmla="*/ 889462 h 943719"/>
              <a:gd name="connsiteX28" fmla="*/ 665018 w 756458"/>
              <a:gd name="connsiteY28" fmla="*/ 922713 h 943719"/>
              <a:gd name="connsiteX29" fmla="*/ 756458 w 756458"/>
              <a:gd name="connsiteY29" fmla="*/ 939338 h 94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6458" h="943719">
                <a:moveTo>
                  <a:pt x="0" y="0"/>
                </a:moveTo>
                <a:cubicBezTo>
                  <a:pt x="24938" y="5542"/>
                  <a:pt x="50579" y="8547"/>
                  <a:pt x="74814" y="16626"/>
                </a:cubicBezTo>
                <a:cubicBezTo>
                  <a:pt x="84292" y="19785"/>
                  <a:pt x="90623" y="29193"/>
                  <a:pt x="99752" y="33251"/>
                </a:cubicBezTo>
                <a:cubicBezTo>
                  <a:pt x="188784" y="72820"/>
                  <a:pt x="118129" y="28878"/>
                  <a:pt x="174567" y="66502"/>
                </a:cubicBezTo>
                <a:cubicBezTo>
                  <a:pt x="213747" y="125273"/>
                  <a:pt x="162578" y="54513"/>
                  <a:pt x="224443" y="116378"/>
                </a:cubicBezTo>
                <a:cubicBezTo>
                  <a:pt x="231508" y="123443"/>
                  <a:pt x="235527" y="133004"/>
                  <a:pt x="241069" y="141317"/>
                </a:cubicBezTo>
                <a:cubicBezTo>
                  <a:pt x="243840" y="149630"/>
                  <a:pt x="244873" y="158741"/>
                  <a:pt x="249381" y="166255"/>
                </a:cubicBezTo>
                <a:cubicBezTo>
                  <a:pt x="253413" y="172975"/>
                  <a:pt x="261111" y="176760"/>
                  <a:pt x="266007" y="182880"/>
                </a:cubicBezTo>
                <a:cubicBezTo>
                  <a:pt x="272248" y="190681"/>
                  <a:pt x="277090" y="199505"/>
                  <a:pt x="282632" y="207818"/>
                </a:cubicBezTo>
                <a:cubicBezTo>
                  <a:pt x="285403" y="218902"/>
                  <a:pt x="284608" y="231563"/>
                  <a:pt x="290945" y="241069"/>
                </a:cubicBezTo>
                <a:cubicBezTo>
                  <a:pt x="296487" y="249382"/>
                  <a:pt x="310588" y="249223"/>
                  <a:pt x="315883" y="257695"/>
                </a:cubicBezTo>
                <a:cubicBezTo>
                  <a:pt x="325171" y="272556"/>
                  <a:pt x="326967" y="290946"/>
                  <a:pt x="332509" y="307571"/>
                </a:cubicBezTo>
                <a:lnTo>
                  <a:pt x="340821" y="332509"/>
                </a:lnTo>
                <a:cubicBezTo>
                  <a:pt x="343592" y="351905"/>
                  <a:pt x="345291" y="371485"/>
                  <a:pt x="349134" y="390698"/>
                </a:cubicBezTo>
                <a:cubicBezTo>
                  <a:pt x="357402" y="432039"/>
                  <a:pt x="356239" y="400452"/>
                  <a:pt x="374072" y="440575"/>
                </a:cubicBezTo>
                <a:cubicBezTo>
                  <a:pt x="381190" y="456589"/>
                  <a:pt x="385156" y="473826"/>
                  <a:pt x="390698" y="490451"/>
                </a:cubicBezTo>
                <a:lnTo>
                  <a:pt x="399010" y="515389"/>
                </a:lnTo>
                <a:cubicBezTo>
                  <a:pt x="401781" y="523702"/>
                  <a:pt x="405198" y="531827"/>
                  <a:pt x="407323" y="540328"/>
                </a:cubicBezTo>
                <a:cubicBezTo>
                  <a:pt x="410094" y="551411"/>
                  <a:pt x="409299" y="564072"/>
                  <a:pt x="415636" y="573578"/>
                </a:cubicBezTo>
                <a:cubicBezTo>
                  <a:pt x="421178" y="581891"/>
                  <a:pt x="432261" y="584662"/>
                  <a:pt x="440574" y="590204"/>
                </a:cubicBezTo>
                <a:cubicBezTo>
                  <a:pt x="443345" y="598517"/>
                  <a:pt x="444968" y="607305"/>
                  <a:pt x="448887" y="615142"/>
                </a:cubicBezTo>
                <a:cubicBezTo>
                  <a:pt x="465945" y="649258"/>
                  <a:pt x="461519" y="630932"/>
                  <a:pt x="482138" y="656706"/>
                </a:cubicBezTo>
                <a:cubicBezTo>
                  <a:pt x="488379" y="664507"/>
                  <a:pt x="493221" y="673331"/>
                  <a:pt x="498763" y="681644"/>
                </a:cubicBezTo>
                <a:cubicBezTo>
                  <a:pt x="501534" y="692728"/>
                  <a:pt x="502576" y="704394"/>
                  <a:pt x="507076" y="714895"/>
                </a:cubicBezTo>
                <a:cubicBezTo>
                  <a:pt x="511011" y="724078"/>
                  <a:pt x="518744" y="731159"/>
                  <a:pt x="523701" y="739833"/>
                </a:cubicBezTo>
                <a:cubicBezTo>
                  <a:pt x="529849" y="750592"/>
                  <a:pt x="535445" y="761694"/>
                  <a:pt x="540327" y="773084"/>
                </a:cubicBezTo>
                <a:cubicBezTo>
                  <a:pt x="550909" y="797775"/>
                  <a:pt x="560471" y="857384"/>
                  <a:pt x="581890" y="864524"/>
                </a:cubicBezTo>
                <a:cubicBezTo>
                  <a:pt x="606027" y="872570"/>
                  <a:pt x="611258" y="871883"/>
                  <a:pt x="631767" y="889462"/>
                </a:cubicBezTo>
                <a:cubicBezTo>
                  <a:pt x="643668" y="899663"/>
                  <a:pt x="650148" y="917756"/>
                  <a:pt x="665018" y="922713"/>
                </a:cubicBezTo>
                <a:cubicBezTo>
                  <a:pt x="728038" y="943719"/>
                  <a:pt x="697369" y="939338"/>
                  <a:pt x="756458" y="939338"/>
                </a:cubicBezTo>
              </a:path>
            </a:pathLst>
          </a:custGeom>
          <a:ln w="41275">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7248572" y="2444019"/>
            <a:ext cx="904828" cy="780685"/>
          </a:xfrm>
          <a:custGeom>
            <a:avLst/>
            <a:gdLst>
              <a:gd name="connsiteX0" fmla="*/ 0 w 388088"/>
              <a:gd name="connsiteY0" fmla="*/ 440574 h 440574"/>
              <a:gd name="connsiteX1" fmla="*/ 24938 w 388088"/>
              <a:gd name="connsiteY1" fmla="*/ 432261 h 440574"/>
              <a:gd name="connsiteX2" fmla="*/ 66501 w 388088"/>
              <a:gd name="connsiteY2" fmla="*/ 374072 h 440574"/>
              <a:gd name="connsiteX3" fmla="*/ 83127 w 388088"/>
              <a:gd name="connsiteY3" fmla="*/ 324196 h 440574"/>
              <a:gd name="connsiteX4" fmla="*/ 91440 w 388088"/>
              <a:gd name="connsiteY4" fmla="*/ 299258 h 440574"/>
              <a:gd name="connsiteX5" fmla="*/ 133003 w 388088"/>
              <a:gd name="connsiteY5" fmla="*/ 266007 h 440574"/>
              <a:gd name="connsiteX6" fmla="*/ 149629 w 388088"/>
              <a:gd name="connsiteY6" fmla="*/ 249381 h 440574"/>
              <a:gd name="connsiteX7" fmla="*/ 199505 w 388088"/>
              <a:gd name="connsiteY7" fmla="*/ 216131 h 440574"/>
              <a:gd name="connsiteX8" fmla="*/ 249381 w 388088"/>
              <a:gd name="connsiteY8" fmla="*/ 174567 h 440574"/>
              <a:gd name="connsiteX9" fmla="*/ 282632 w 388088"/>
              <a:gd name="connsiteY9" fmla="*/ 133003 h 440574"/>
              <a:gd name="connsiteX10" fmla="*/ 307571 w 388088"/>
              <a:gd name="connsiteY10" fmla="*/ 116378 h 440574"/>
              <a:gd name="connsiteX11" fmla="*/ 340821 w 388088"/>
              <a:gd name="connsiteY11" fmla="*/ 66501 h 440574"/>
              <a:gd name="connsiteX12" fmla="*/ 357447 w 388088"/>
              <a:gd name="connsiteY12" fmla="*/ 41563 h 440574"/>
              <a:gd name="connsiteX13" fmla="*/ 382385 w 388088"/>
              <a:gd name="connsiteY13" fmla="*/ 33251 h 440574"/>
              <a:gd name="connsiteX14" fmla="*/ 382385 w 388088"/>
              <a:gd name="connsiteY14" fmla="*/ 0 h 44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8088" h="440574">
                <a:moveTo>
                  <a:pt x="0" y="440574"/>
                </a:moveTo>
                <a:cubicBezTo>
                  <a:pt x="8313" y="437803"/>
                  <a:pt x="18207" y="437870"/>
                  <a:pt x="24938" y="432261"/>
                </a:cubicBezTo>
                <a:cubicBezTo>
                  <a:pt x="27109" y="430452"/>
                  <a:pt x="62932" y="382102"/>
                  <a:pt x="66501" y="374072"/>
                </a:cubicBezTo>
                <a:cubicBezTo>
                  <a:pt x="73618" y="358058"/>
                  <a:pt x="77585" y="340821"/>
                  <a:pt x="83127" y="324196"/>
                </a:cubicBezTo>
                <a:cubicBezTo>
                  <a:pt x="85898" y="315883"/>
                  <a:pt x="85244" y="305454"/>
                  <a:pt x="91440" y="299258"/>
                </a:cubicBezTo>
                <a:cubicBezTo>
                  <a:pt x="131577" y="259118"/>
                  <a:pt x="80577" y="307948"/>
                  <a:pt x="133003" y="266007"/>
                </a:cubicBezTo>
                <a:cubicBezTo>
                  <a:pt x="139123" y="261111"/>
                  <a:pt x="143359" y="254084"/>
                  <a:pt x="149629" y="249381"/>
                </a:cubicBezTo>
                <a:cubicBezTo>
                  <a:pt x="165614" y="237392"/>
                  <a:pt x="185377" y="230260"/>
                  <a:pt x="199505" y="216131"/>
                </a:cubicBezTo>
                <a:cubicBezTo>
                  <a:pt x="231507" y="184127"/>
                  <a:pt x="214661" y="197713"/>
                  <a:pt x="249381" y="174567"/>
                </a:cubicBezTo>
                <a:cubicBezTo>
                  <a:pt x="261723" y="156055"/>
                  <a:pt x="265714" y="146537"/>
                  <a:pt x="282632" y="133003"/>
                </a:cubicBezTo>
                <a:cubicBezTo>
                  <a:pt x="290434" y="126762"/>
                  <a:pt x="299258" y="121920"/>
                  <a:pt x="307571" y="116378"/>
                </a:cubicBezTo>
                <a:lnTo>
                  <a:pt x="340821" y="66501"/>
                </a:lnTo>
                <a:cubicBezTo>
                  <a:pt x="346363" y="58188"/>
                  <a:pt x="347969" y="44722"/>
                  <a:pt x="357447" y="41563"/>
                </a:cubicBezTo>
                <a:cubicBezTo>
                  <a:pt x="365760" y="38792"/>
                  <a:pt x="377877" y="40765"/>
                  <a:pt x="382385" y="33251"/>
                </a:cubicBezTo>
                <a:cubicBezTo>
                  <a:pt x="388088" y="23747"/>
                  <a:pt x="382385" y="11084"/>
                  <a:pt x="382385" y="0"/>
                </a:cubicBezTo>
              </a:path>
            </a:pathLst>
          </a:custGeom>
          <a:ln w="41275">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1" name="Picture 20" descr="C:\Users\lakoglu\Desktop\Downloads\Symbolize-zoom_in-icon-png\64x64\zoom_in.png"/>
          <p:cNvPicPr>
            <a:picLocks noChangeAspect="1" noChangeArrowheads="1"/>
          </p:cNvPicPr>
          <p:nvPr/>
        </p:nvPicPr>
        <p:blipFill>
          <a:blip r:embed="rId4" cstate="print"/>
          <a:srcRect/>
          <a:stretch>
            <a:fillRect/>
          </a:stretch>
        </p:blipFill>
        <p:spPr bwMode="auto">
          <a:xfrm>
            <a:off x="4175146" y="2310304"/>
            <a:ext cx="457200" cy="457200"/>
          </a:xfrm>
          <a:prstGeom prst="rect">
            <a:avLst/>
          </a:prstGeom>
          <a:noFill/>
        </p:spPr>
      </p:pic>
      <p:sp>
        <p:nvSpPr>
          <p:cNvPr id="32" name="Right Arrow 31"/>
          <p:cNvSpPr/>
          <p:nvPr/>
        </p:nvSpPr>
        <p:spPr bwMode="auto">
          <a:xfrm>
            <a:off x="1524000" y="2996104"/>
            <a:ext cx="457200" cy="365760"/>
          </a:xfrm>
          <a:prstGeom prst="rightArrow">
            <a:avLst/>
          </a:prstGeom>
          <a:noFill/>
          <a:ln>
            <a:solidFill>
              <a:srgbClr val="0070C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20000"/>
              </a:spcBef>
              <a:buFont typeface="Wingdings" pitchFamily="2" charset="2"/>
              <a:buNone/>
              <a:defRPr/>
            </a:pPr>
            <a:endParaRPr lang="en-US" sz="1800" dirty="0">
              <a:solidFill>
                <a:schemeClr val="tx1"/>
              </a:solidFill>
              <a:cs typeface="Arial" charset="0"/>
            </a:endParaRPr>
          </a:p>
        </p:txBody>
      </p:sp>
      <p:sp>
        <p:nvSpPr>
          <p:cNvPr id="33" name="TextBox 32"/>
          <p:cNvSpPr txBox="1">
            <a:spLocks noChangeArrowheads="1"/>
          </p:cNvSpPr>
          <p:nvPr/>
        </p:nvSpPr>
        <p:spPr bwMode="auto">
          <a:xfrm>
            <a:off x="533400" y="5107007"/>
            <a:ext cx="8336894" cy="954107"/>
          </a:xfrm>
          <a:prstGeom prst="rect">
            <a:avLst/>
          </a:prstGeom>
          <a:noFill/>
          <a:ln w="9525">
            <a:noFill/>
            <a:miter lim="800000"/>
            <a:headEnd/>
            <a:tailEnd/>
          </a:ln>
        </p:spPr>
        <p:txBody>
          <a:bodyPr wrap="square">
            <a:spAutoFit/>
          </a:bodyPr>
          <a:lstStyle/>
          <a:p>
            <a:pPr>
              <a:buClr>
                <a:srgbClr val="0B9712"/>
              </a:buClr>
              <a:buSzPct val="100000"/>
              <a:buFont typeface="Wingdings" pitchFamily="2" charset="2"/>
              <a:buChar char="ü"/>
            </a:pPr>
            <a:r>
              <a:rPr lang="en-US" sz="2800" dirty="0">
                <a:latin typeface="Tahoma" pitchFamily="34" charset="0"/>
                <a:ea typeface="Tahoma" pitchFamily="34" charset="0"/>
                <a:cs typeface="Tahoma" pitchFamily="34" charset="0"/>
              </a:rPr>
              <a:t> </a:t>
            </a:r>
            <a:r>
              <a:rPr lang="en-US" sz="2800" dirty="0" smtClean="0">
                <a:ea typeface="Tahoma" pitchFamily="34" charset="0"/>
                <a:cs typeface="Tahoma" pitchFamily="34" charset="0"/>
              </a:rPr>
              <a:t>Summarize </a:t>
            </a:r>
            <a:r>
              <a:rPr lang="en-US" sz="2800" dirty="0" smtClean="0">
                <a:solidFill>
                  <a:srgbClr val="C00000"/>
                </a:solidFill>
                <a:ea typeface="Tahoma" pitchFamily="34" charset="0"/>
                <a:cs typeface="Tahoma" pitchFamily="34" charset="0"/>
              </a:rPr>
              <a:t>students </a:t>
            </a:r>
            <a:r>
              <a:rPr lang="en-US" sz="2800" dirty="0" smtClean="0">
                <a:ea typeface="Tahoma" pitchFamily="34" charset="0"/>
                <a:cs typeface="Tahoma" pitchFamily="34" charset="0"/>
              </a:rPr>
              <a:t>by their social “circles”</a:t>
            </a:r>
          </a:p>
          <a:p>
            <a:pPr>
              <a:buClr>
                <a:srgbClr val="0B9712"/>
              </a:buClr>
              <a:buSzPct val="100000"/>
              <a:buFont typeface="Wingdings" pitchFamily="2" charset="2"/>
              <a:buChar char="ü"/>
            </a:pPr>
            <a:r>
              <a:rPr lang="en-US" sz="2800" dirty="0" smtClean="0">
                <a:ea typeface="Tahoma" pitchFamily="34" charset="0"/>
                <a:cs typeface="Tahoma" pitchFamily="34" charset="0"/>
              </a:rPr>
              <a:t> Study groups (and groups within groups)</a:t>
            </a:r>
            <a:endParaRPr lang="en-US" sz="2800" dirty="0">
              <a:ea typeface="Tahoma" pitchFamily="34" charset="0"/>
              <a:cs typeface="Tahoma" pitchFamily="34" charset="0"/>
            </a:endParaRPr>
          </a:p>
        </p:txBody>
      </p:sp>
      <p:sp>
        <p:nvSpPr>
          <p:cNvPr id="52" name="TextBox 51"/>
          <p:cNvSpPr txBox="1"/>
          <p:nvPr/>
        </p:nvSpPr>
        <p:spPr>
          <a:xfrm>
            <a:off x="914400" y="1600200"/>
            <a:ext cx="5910849" cy="523220"/>
          </a:xfrm>
          <a:prstGeom prst="rect">
            <a:avLst/>
          </a:prstGeom>
          <a:noFill/>
        </p:spPr>
        <p:txBody>
          <a:bodyPr wrap="none" rtlCol="0">
            <a:spAutoFit/>
          </a:bodyPr>
          <a:lstStyle/>
          <a:p>
            <a:r>
              <a:rPr lang="en-US" sz="2800" dirty="0" smtClean="0"/>
              <a:t>e.g. School-children friendship network</a:t>
            </a:r>
            <a:endParaRPr lang="en-US" sz="2800" dirty="0"/>
          </a:p>
        </p:txBody>
      </p:sp>
      <p:sp>
        <p:nvSpPr>
          <p:cNvPr id="53" name="TextBox 52"/>
          <p:cNvSpPr txBox="1"/>
          <p:nvPr/>
        </p:nvSpPr>
        <p:spPr>
          <a:xfrm>
            <a:off x="172847" y="2514600"/>
            <a:ext cx="1503553" cy="1569660"/>
          </a:xfrm>
          <a:prstGeom prst="rect">
            <a:avLst/>
          </a:prstGeom>
          <a:noFill/>
        </p:spPr>
        <p:txBody>
          <a:bodyPr wrap="square" rtlCol="0">
            <a:spAutoFit/>
          </a:bodyPr>
          <a:lstStyle/>
          <a:p>
            <a:pPr algn="ctr"/>
            <a:r>
              <a:rPr lang="en-US" sz="2400" b="1" dirty="0" smtClean="0">
                <a:solidFill>
                  <a:srgbClr val="C00000"/>
                </a:solidFill>
              </a:rPr>
              <a:t>Students with         </a:t>
            </a:r>
          </a:p>
          <a:p>
            <a:pPr algn="ctr"/>
            <a:r>
              <a:rPr lang="en-US" sz="2400" b="1" dirty="0" smtClean="0">
                <a:solidFill>
                  <a:srgbClr val="C00000"/>
                </a:solidFill>
              </a:rPr>
              <a:t>attributes</a:t>
            </a:r>
          </a:p>
          <a:p>
            <a:pPr algn="ctr"/>
            <a:r>
              <a:rPr lang="en-US" sz="2400" b="1" dirty="0">
                <a:solidFill>
                  <a:srgbClr val="C00000"/>
                </a:solidFill>
              </a:rPr>
              <a:t>o</a:t>
            </a:r>
            <a:r>
              <a:rPr lang="en-US" sz="2400" b="1" dirty="0" smtClean="0">
                <a:solidFill>
                  <a:srgbClr val="C00000"/>
                </a:solidFill>
              </a:rPr>
              <a:t>f interest</a:t>
            </a:r>
            <a:endParaRPr lang="en-US" sz="2400" b="1" dirty="0">
              <a:solidFill>
                <a:srgbClr val="C00000"/>
              </a:solidFill>
            </a:endParaRPr>
          </a:p>
        </p:txBody>
      </p:sp>
    </p:spTree>
    <p:extLst>
      <p:ext uri="{BB962C8B-B14F-4D97-AF65-F5344CB8AC3E}">
        <p14:creationId xmlns:p14="http://schemas.microsoft.com/office/powerpoint/2010/main" val="32028692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Roadmap</a:t>
            </a:r>
            <a:endParaRPr lang="en-US" dirty="0"/>
          </a:p>
        </p:txBody>
      </p:sp>
      <p:sp>
        <p:nvSpPr>
          <p:cNvPr id="3" name="Content Placeholder 2"/>
          <p:cNvSpPr>
            <a:spLocks noGrp="1"/>
          </p:cNvSpPr>
          <p:nvPr>
            <p:ph idx="1"/>
          </p:nvPr>
        </p:nvSpPr>
        <p:spPr>
          <a:xfrm>
            <a:off x="533400" y="914400"/>
            <a:ext cx="8229600" cy="5486401"/>
          </a:xfrm>
        </p:spPr>
        <p:txBody>
          <a:bodyPr/>
          <a:lstStyle/>
          <a:p>
            <a:r>
              <a:rPr lang="en-US" dirty="0" smtClean="0">
                <a:solidFill>
                  <a:schemeClr val="bg1">
                    <a:lumMod val="65000"/>
                  </a:schemeClr>
                </a:solidFill>
              </a:rPr>
              <a:t>Problem description</a:t>
            </a:r>
          </a:p>
          <a:p>
            <a:r>
              <a:rPr lang="en-US" dirty="0" smtClean="0">
                <a:solidFill>
                  <a:schemeClr val="bg1">
                    <a:lumMod val="65000"/>
                  </a:schemeClr>
                </a:solidFill>
              </a:rPr>
              <a:t>Approach</a:t>
            </a:r>
          </a:p>
          <a:p>
            <a:r>
              <a:rPr lang="en-US" dirty="0" smtClean="0">
                <a:solidFill>
                  <a:schemeClr val="bg1">
                    <a:lumMod val="65000"/>
                  </a:schemeClr>
                </a:solidFill>
              </a:rPr>
              <a:t>Applications</a:t>
            </a:r>
          </a:p>
          <a:p>
            <a:r>
              <a:rPr lang="en-US" dirty="0" smtClean="0"/>
              <a:t>Problem formulation</a:t>
            </a:r>
          </a:p>
          <a:p>
            <a:pPr lvl="1"/>
            <a:r>
              <a:rPr lang="en-US" dirty="0" smtClean="0"/>
              <a:t>Problem definition</a:t>
            </a:r>
          </a:p>
          <a:p>
            <a:pPr lvl="1"/>
            <a:r>
              <a:rPr lang="en-US" dirty="0" smtClean="0"/>
              <a:t>MDL intuition</a:t>
            </a:r>
          </a:p>
          <a:p>
            <a:pPr lvl="1"/>
            <a:r>
              <a:rPr lang="en-US" dirty="0" smtClean="0"/>
              <a:t>Objective formulation</a:t>
            </a:r>
          </a:p>
          <a:p>
            <a:r>
              <a:rPr lang="en-US" dirty="0" smtClean="0"/>
              <a:t>Algorithms</a:t>
            </a:r>
          </a:p>
          <a:p>
            <a:r>
              <a:rPr lang="en-US" dirty="0" smtClean="0"/>
              <a:t>Experiments</a:t>
            </a:r>
          </a:p>
          <a:p>
            <a:endParaRPr lang="en-US" dirty="0"/>
          </a:p>
        </p:txBody>
      </p:sp>
      <p:sp>
        <p:nvSpPr>
          <p:cNvPr id="4" name="Date Placeholder 3"/>
          <p:cNvSpPr>
            <a:spLocks noGrp="1"/>
          </p:cNvSpPr>
          <p:nvPr>
            <p:ph type="dt" sz="half" idx="10"/>
          </p:nvPr>
        </p:nvSpPr>
        <p:spPr/>
        <p:txBody>
          <a:bodyPr/>
          <a:lstStyle/>
          <a:p>
            <a:r>
              <a:rPr lang="en-US" smtClean="0"/>
              <a:t>Leman Akoglu (SUNY Stony Brook)</a:t>
            </a:r>
            <a:endParaRPr lang="en-US" dirty="0"/>
          </a:p>
        </p:txBody>
      </p:sp>
      <p:sp>
        <p:nvSpPr>
          <p:cNvPr id="5" name="Footer Placeholder 4"/>
          <p:cNvSpPr>
            <a:spLocks noGrp="1"/>
          </p:cNvSpPr>
          <p:nvPr>
            <p:ph type="ftr" sz="quarter" idx="11"/>
          </p:nvPr>
        </p:nvSpPr>
        <p:spPr/>
        <p:txBody>
          <a:bodyPr/>
          <a:lstStyle/>
          <a:p>
            <a:r>
              <a:rPr lang="en-US" smtClean="0"/>
              <a:t>SDM 13 - Connection Pathways for Marked Nodes</a:t>
            </a:r>
            <a:endParaRPr lang="en-US" dirty="0"/>
          </a:p>
        </p:txBody>
      </p:sp>
      <p:sp>
        <p:nvSpPr>
          <p:cNvPr id="6" name="Slide Number Placeholder 5"/>
          <p:cNvSpPr>
            <a:spLocks noGrp="1"/>
          </p:cNvSpPr>
          <p:nvPr>
            <p:ph type="sldNum" sz="quarter" idx="12"/>
          </p:nvPr>
        </p:nvSpPr>
        <p:spPr/>
        <p:txBody>
          <a:bodyPr/>
          <a:lstStyle/>
          <a:p>
            <a:fld id="{F546917D-09DE-4400-A232-27CDA6024951}" type="slidenum">
              <a:rPr lang="en-US" smtClean="0"/>
              <a:pPr/>
              <a:t>26</a:t>
            </a:fld>
            <a:endParaRPr lang="en-US" dirty="0"/>
          </a:p>
        </p:txBody>
      </p:sp>
      <p:pic>
        <p:nvPicPr>
          <p:cNvPr id="7" name="Picture 2" descr="http://rocksolid.gibraltarsoftware.com/wp-content/uploads/road-ahea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7147" y="1447800"/>
            <a:ext cx="2260600" cy="1695450"/>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p:cNvSpPr/>
          <p:nvPr/>
        </p:nvSpPr>
        <p:spPr bwMode="auto">
          <a:xfrm>
            <a:off x="228600" y="2529840"/>
            <a:ext cx="457200" cy="365760"/>
          </a:xfrm>
          <a:prstGeom prst="rightArrow">
            <a:avLst/>
          </a:prstGeom>
          <a:noFill/>
          <a:ln>
            <a:solidFill>
              <a:srgbClr val="0070C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20000"/>
              </a:spcBef>
              <a:buFont typeface="Wingdings" pitchFamily="2" charset="2"/>
              <a:buNone/>
              <a:defRPr/>
            </a:pPr>
            <a:endParaRPr lang="en-US" sz="1800" dirty="0">
              <a:solidFill>
                <a:schemeClr val="tx1"/>
              </a:solidFill>
              <a:cs typeface="Arial" charset="0"/>
            </a:endParaRPr>
          </a:p>
        </p:txBody>
      </p:sp>
    </p:spTree>
    <p:extLst>
      <p:ext uri="{BB962C8B-B14F-4D97-AF65-F5344CB8AC3E}">
        <p14:creationId xmlns:p14="http://schemas.microsoft.com/office/powerpoint/2010/main" val="356036456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Problem (formally)</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Leman Akoglu (SUNY Stony Brook)</a:t>
            </a:r>
            <a:endParaRPr lang="en-US" dirty="0"/>
          </a:p>
        </p:txBody>
      </p:sp>
      <p:sp>
        <p:nvSpPr>
          <p:cNvPr id="5" name="Footer Placeholder 4"/>
          <p:cNvSpPr>
            <a:spLocks noGrp="1"/>
          </p:cNvSpPr>
          <p:nvPr>
            <p:ph type="ftr" sz="quarter" idx="11"/>
          </p:nvPr>
        </p:nvSpPr>
        <p:spPr/>
        <p:txBody>
          <a:bodyPr/>
          <a:lstStyle/>
          <a:p>
            <a:r>
              <a:rPr lang="en-US" smtClean="0"/>
              <a:t>SDM 13 - Connection Pathways for Marked Nodes</a:t>
            </a:r>
            <a:endParaRPr lang="en-US" dirty="0"/>
          </a:p>
        </p:txBody>
      </p:sp>
      <p:sp>
        <p:nvSpPr>
          <p:cNvPr id="6" name="Slide Number Placeholder 5"/>
          <p:cNvSpPr>
            <a:spLocks noGrp="1"/>
          </p:cNvSpPr>
          <p:nvPr>
            <p:ph type="sldNum" sz="quarter" idx="12"/>
          </p:nvPr>
        </p:nvSpPr>
        <p:spPr/>
        <p:txBody>
          <a:bodyPr/>
          <a:lstStyle/>
          <a:p>
            <a:fld id="{F546917D-09DE-4400-A232-27CDA6024951}" type="slidenum">
              <a:rPr lang="en-US" smtClean="0"/>
              <a:pPr/>
              <a:t>27</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66800"/>
            <a:ext cx="700405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1112015"/>
            <a:ext cx="809625" cy="29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466850"/>
            <a:ext cx="3071812" cy="372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792" y="2133600"/>
            <a:ext cx="760095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0742" y="2162175"/>
            <a:ext cx="44218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076" y="2514600"/>
            <a:ext cx="65405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41469" y="3159780"/>
            <a:ext cx="669131" cy="220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1200" y="3473450"/>
            <a:ext cx="695325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81199" y="3812368"/>
            <a:ext cx="2328591" cy="37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5"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000" y="3124200"/>
            <a:ext cx="7575550" cy="34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715000" y="2162175"/>
            <a:ext cx="1166446" cy="341716"/>
          </a:xfrm>
          <a:prstGeom prst="rect">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931377" y="3473450"/>
            <a:ext cx="583223" cy="341716"/>
          </a:xfrm>
          <a:prstGeom prst="rect">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284177" y="2491849"/>
            <a:ext cx="2657292" cy="341716"/>
          </a:xfrm>
          <a:prstGeom prst="rect">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978882" y="3830826"/>
            <a:ext cx="1330907" cy="341716"/>
          </a:xfrm>
          <a:prstGeom prst="rect">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8784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Objective formulation (intuition)</a:t>
            </a:r>
            <a:endParaRPr lang="en-US" dirty="0"/>
          </a:p>
        </p:txBody>
      </p:sp>
      <p:sp>
        <p:nvSpPr>
          <p:cNvPr id="3" name="Content Placeholder 2"/>
          <p:cNvSpPr>
            <a:spLocks noGrp="1"/>
          </p:cNvSpPr>
          <p:nvPr>
            <p:ph idx="1"/>
          </p:nvPr>
        </p:nvSpPr>
        <p:spPr/>
        <p:txBody>
          <a:bodyPr/>
          <a:lstStyle/>
          <a:p>
            <a:r>
              <a:rPr lang="en-US" dirty="0" smtClean="0"/>
              <a:t>Our </a:t>
            </a:r>
            <a:r>
              <a:rPr lang="en-US" dirty="0" smtClean="0">
                <a:solidFill>
                  <a:srgbClr val="C00000"/>
                </a:solidFill>
              </a:rPr>
              <a:t>key idea </a:t>
            </a:r>
            <a:r>
              <a:rPr lang="en-US" dirty="0" smtClean="0"/>
              <a:t>is to use an encoding scheme</a:t>
            </a:r>
          </a:p>
          <a:p>
            <a:pPr lvl="1">
              <a:spcBef>
                <a:spcPts val="0"/>
              </a:spcBef>
            </a:pPr>
            <a:r>
              <a:rPr lang="en-US" dirty="0" smtClean="0"/>
              <a:t>Imagine a sender and a receiver. Assume:</a:t>
            </a:r>
          </a:p>
          <a:p>
            <a:pPr lvl="1">
              <a:spcBef>
                <a:spcPts val="0"/>
              </a:spcBef>
            </a:pPr>
            <a:r>
              <a:rPr lang="en-US" dirty="0"/>
              <a:t>B</a:t>
            </a:r>
            <a:r>
              <a:rPr lang="en-US" dirty="0" smtClean="0"/>
              <a:t>oth sender and receiver know graph structure G</a:t>
            </a:r>
          </a:p>
          <a:p>
            <a:pPr lvl="1">
              <a:spcBef>
                <a:spcPts val="0"/>
              </a:spcBef>
            </a:pPr>
            <a:r>
              <a:rPr lang="en-US" dirty="0" smtClean="0"/>
              <a:t>Only sender knows the set of marked nodes M</a:t>
            </a:r>
          </a:p>
          <a:p>
            <a:pPr lvl="1">
              <a:spcBef>
                <a:spcPts val="0"/>
              </a:spcBef>
            </a:pPr>
            <a:r>
              <a:rPr lang="en-US" dirty="0" smtClean="0"/>
              <a:t>Goal of sender:</a:t>
            </a:r>
          </a:p>
          <a:p>
            <a:pPr lvl="2"/>
            <a:r>
              <a:rPr lang="en-US" dirty="0"/>
              <a:t>transmit to the receiver the </a:t>
            </a:r>
            <a:r>
              <a:rPr lang="en-US" dirty="0" smtClean="0"/>
              <a:t>info. of </a:t>
            </a:r>
            <a:r>
              <a:rPr lang="en-US" dirty="0"/>
              <a:t>which nodes are marked, </a:t>
            </a:r>
            <a:r>
              <a:rPr lang="en-US" dirty="0">
                <a:solidFill>
                  <a:srgbClr val="C00000"/>
                </a:solidFill>
              </a:rPr>
              <a:t>using as few bits as possible</a:t>
            </a:r>
            <a:r>
              <a:rPr lang="en-US" dirty="0" smtClean="0"/>
              <a:t>.</a:t>
            </a:r>
          </a:p>
          <a:p>
            <a:r>
              <a:rPr lang="en-US" sz="2800" dirty="0" smtClean="0"/>
              <a:t>Why would encoding work?</a:t>
            </a:r>
          </a:p>
          <a:p>
            <a:pPr lvl="1"/>
            <a:r>
              <a:rPr lang="en-US" sz="2400" dirty="0" smtClean="0">
                <a:solidFill>
                  <a:srgbClr val="0B9712"/>
                </a:solidFill>
              </a:rPr>
              <a:t>Naïvely</a:t>
            </a:r>
            <a:r>
              <a:rPr lang="en-US" sz="2400" dirty="0" smtClean="0"/>
              <a:t>: encode ID of each marked node with                bits </a:t>
            </a:r>
          </a:p>
          <a:p>
            <a:pPr lvl="1">
              <a:spcBef>
                <a:spcPts val="0"/>
              </a:spcBef>
            </a:pPr>
            <a:r>
              <a:rPr lang="en-US" sz="2400" dirty="0" smtClean="0">
                <a:solidFill>
                  <a:srgbClr val="0B9712"/>
                </a:solidFill>
              </a:rPr>
              <a:t>Better</a:t>
            </a:r>
            <a:r>
              <a:rPr lang="en-US" sz="2400" dirty="0" smtClean="0"/>
              <a:t>: </a:t>
            </a:r>
            <a:r>
              <a:rPr lang="en-US" sz="2400" dirty="0" smtClean="0">
                <a:solidFill>
                  <a:srgbClr val="C00000"/>
                </a:solidFill>
              </a:rPr>
              <a:t>exploit “close-by” nodes, restart for farther nodes</a:t>
            </a:r>
            <a:endParaRPr lang="en-US" sz="2400" dirty="0">
              <a:solidFill>
                <a:srgbClr val="C00000"/>
              </a:solidFill>
            </a:endParaRPr>
          </a:p>
        </p:txBody>
      </p:sp>
      <p:sp>
        <p:nvSpPr>
          <p:cNvPr id="4" name="Date Placeholder 3"/>
          <p:cNvSpPr>
            <a:spLocks noGrp="1"/>
          </p:cNvSpPr>
          <p:nvPr>
            <p:ph type="dt" sz="half" idx="10"/>
          </p:nvPr>
        </p:nvSpPr>
        <p:spPr/>
        <p:txBody>
          <a:bodyPr/>
          <a:lstStyle/>
          <a:p>
            <a:r>
              <a:rPr lang="en-US" smtClean="0"/>
              <a:t>Leman Akoglu (SUNY Stony Brook)</a:t>
            </a:r>
            <a:endParaRPr lang="en-US" dirty="0"/>
          </a:p>
        </p:txBody>
      </p:sp>
      <p:sp>
        <p:nvSpPr>
          <p:cNvPr id="5" name="Footer Placeholder 4"/>
          <p:cNvSpPr>
            <a:spLocks noGrp="1"/>
          </p:cNvSpPr>
          <p:nvPr>
            <p:ph type="ftr" sz="quarter" idx="11"/>
          </p:nvPr>
        </p:nvSpPr>
        <p:spPr/>
        <p:txBody>
          <a:bodyPr/>
          <a:lstStyle/>
          <a:p>
            <a:r>
              <a:rPr lang="en-US" smtClean="0"/>
              <a:t>SDM 13 - Connection Pathways for Marked Nodes</a:t>
            </a:r>
            <a:endParaRPr lang="en-US" dirty="0"/>
          </a:p>
        </p:txBody>
      </p:sp>
      <p:sp>
        <p:nvSpPr>
          <p:cNvPr id="6" name="Slide Number Placeholder 5"/>
          <p:cNvSpPr>
            <a:spLocks noGrp="1"/>
          </p:cNvSpPr>
          <p:nvPr>
            <p:ph type="sldNum" sz="quarter" idx="12"/>
          </p:nvPr>
        </p:nvSpPr>
        <p:spPr/>
        <p:txBody>
          <a:bodyPr/>
          <a:lstStyle/>
          <a:p>
            <a:fld id="{F546917D-09DE-4400-A232-27CDA6024951}" type="slidenum">
              <a:rPr lang="en-US" smtClean="0"/>
              <a:pPr/>
              <a:t>28</a:t>
            </a:fld>
            <a:endParaRPr lang="en-US"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4495800"/>
            <a:ext cx="914400" cy="396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17"/>
          <p:cNvSpPr>
            <a:spLocks noChangeArrowheads="1"/>
          </p:cNvSpPr>
          <p:nvPr/>
        </p:nvSpPr>
        <p:spPr bwMode="auto">
          <a:xfrm>
            <a:off x="2133600" y="5562600"/>
            <a:ext cx="228600" cy="2286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0" name="Oval 17"/>
          <p:cNvSpPr>
            <a:spLocks noChangeArrowheads="1"/>
          </p:cNvSpPr>
          <p:nvPr/>
        </p:nvSpPr>
        <p:spPr bwMode="auto">
          <a:xfrm>
            <a:off x="2895600" y="5501053"/>
            <a:ext cx="228600" cy="22860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cxnSp>
        <p:nvCxnSpPr>
          <p:cNvPr id="8" name="Straight Connector 7"/>
          <p:cNvCxnSpPr>
            <a:stCxn id="9" idx="6"/>
            <a:endCxn id="10" idx="2"/>
          </p:cNvCxnSpPr>
          <p:nvPr/>
        </p:nvCxnSpPr>
        <p:spPr>
          <a:xfrm flipV="1">
            <a:off x="2362200" y="5615353"/>
            <a:ext cx="533400" cy="615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341685" y="5773615"/>
            <a:ext cx="401515" cy="2461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828800" y="5773615"/>
            <a:ext cx="332642" cy="2461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9" idx="1"/>
            <a:endCxn id="24" idx="3"/>
          </p:cNvCxnSpPr>
          <p:nvPr/>
        </p:nvCxnSpPr>
        <p:spPr>
          <a:xfrm flipH="1" flipV="1">
            <a:off x="1778977" y="5430715"/>
            <a:ext cx="388101" cy="1653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057400" y="5879068"/>
            <a:ext cx="343364" cy="369332"/>
          </a:xfrm>
          <a:prstGeom prst="rect">
            <a:avLst/>
          </a:prstGeom>
          <a:noFill/>
        </p:spPr>
        <p:txBody>
          <a:bodyPr wrap="none" rtlCol="0">
            <a:spAutoFit/>
          </a:bodyPr>
          <a:lstStyle/>
          <a:p>
            <a:r>
              <a:rPr lang="en-US" dirty="0" smtClean="0"/>
              <a:t>…</a:t>
            </a:r>
            <a:endParaRPr lang="en-US" dirty="0"/>
          </a:p>
        </p:txBody>
      </p:sp>
      <p:sp>
        <p:nvSpPr>
          <p:cNvPr id="22" name="TextBox 21"/>
          <p:cNvSpPr txBox="1"/>
          <p:nvPr/>
        </p:nvSpPr>
        <p:spPr>
          <a:xfrm>
            <a:off x="1524000" y="5574268"/>
            <a:ext cx="343364" cy="369332"/>
          </a:xfrm>
          <a:prstGeom prst="rect">
            <a:avLst/>
          </a:prstGeom>
          <a:noFill/>
        </p:spPr>
        <p:txBody>
          <a:bodyPr wrap="none" rtlCol="0">
            <a:spAutoFit/>
          </a:bodyPr>
          <a:lstStyle/>
          <a:p>
            <a:r>
              <a:rPr lang="en-US" dirty="0" smtClean="0"/>
              <a:t>…</a:t>
            </a:r>
            <a:endParaRPr lang="en-US" dirty="0"/>
          </a:p>
        </p:txBody>
      </p:sp>
      <p:sp>
        <p:nvSpPr>
          <p:cNvPr id="19" name="Rectangle 18"/>
          <p:cNvSpPr/>
          <p:nvPr/>
        </p:nvSpPr>
        <p:spPr>
          <a:xfrm>
            <a:off x="2743200" y="6019800"/>
            <a:ext cx="228600" cy="228600"/>
          </a:xfrm>
          <a:prstGeom prst="rect">
            <a:avLst/>
          </a:prstGeom>
          <a:no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550377" y="5316415"/>
            <a:ext cx="228600" cy="228600"/>
          </a:xfrm>
          <a:prstGeom prst="rect">
            <a:avLst/>
          </a:prstGeom>
          <a:no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600200" y="6019800"/>
            <a:ext cx="228600" cy="228600"/>
          </a:xfrm>
          <a:prstGeom prst="rect">
            <a:avLst/>
          </a:prstGeom>
          <a:no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886200" y="5676900"/>
            <a:ext cx="3533788" cy="400110"/>
          </a:xfrm>
          <a:prstGeom prst="rect">
            <a:avLst/>
          </a:prstGeom>
          <a:noFill/>
        </p:spPr>
        <p:txBody>
          <a:bodyPr wrap="none" rtlCol="0">
            <a:spAutoFit/>
          </a:bodyPr>
          <a:lstStyle/>
          <a:p>
            <a:r>
              <a:rPr lang="en-US" sz="2000" dirty="0" smtClean="0">
                <a:solidFill>
                  <a:srgbClr val="0070C0"/>
                </a:solidFill>
              </a:rPr>
              <a:t>2 log |V| </a:t>
            </a:r>
            <a:r>
              <a:rPr lang="en-US" sz="2000" dirty="0" smtClean="0"/>
              <a:t>vs.   </a:t>
            </a:r>
            <a:r>
              <a:rPr lang="en-US" sz="2000" dirty="0">
                <a:solidFill>
                  <a:srgbClr val="0070C0"/>
                </a:solidFill>
              </a:rPr>
              <a:t>l</a:t>
            </a:r>
            <a:r>
              <a:rPr lang="en-US" sz="2000" dirty="0" smtClean="0">
                <a:solidFill>
                  <a:srgbClr val="0070C0"/>
                </a:solidFill>
              </a:rPr>
              <a:t>og |V| + log(d(u))</a:t>
            </a:r>
            <a:endParaRPr lang="en-US" sz="2000" dirty="0">
              <a:solidFill>
                <a:srgbClr val="0070C0"/>
              </a:solidFill>
            </a:endParaRPr>
          </a:p>
        </p:txBody>
      </p:sp>
      <p:sp>
        <p:nvSpPr>
          <p:cNvPr id="30" name="TextBox 29"/>
          <p:cNvSpPr txBox="1"/>
          <p:nvPr/>
        </p:nvSpPr>
        <p:spPr>
          <a:xfrm>
            <a:off x="2095964" y="5467290"/>
            <a:ext cx="319318" cy="400110"/>
          </a:xfrm>
          <a:prstGeom prst="rect">
            <a:avLst/>
          </a:prstGeom>
          <a:noFill/>
        </p:spPr>
        <p:txBody>
          <a:bodyPr wrap="none" rtlCol="0">
            <a:spAutoFit/>
          </a:bodyPr>
          <a:lstStyle/>
          <a:p>
            <a:r>
              <a:rPr lang="en-US" sz="2000" dirty="0" smtClean="0"/>
              <a:t>u</a:t>
            </a:r>
            <a:endParaRPr lang="en-US" sz="2000" dirty="0"/>
          </a:p>
        </p:txBody>
      </p:sp>
    </p:spTree>
    <p:extLst>
      <p:ext uri="{BB962C8B-B14F-4D97-AF65-F5344CB8AC3E}">
        <p14:creationId xmlns:p14="http://schemas.microsoft.com/office/powerpoint/2010/main" val="21933832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7" grpId="0"/>
      <p:bldP spid="22" grpId="0"/>
      <p:bldP spid="19" grpId="0" animBg="1"/>
      <p:bldP spid="24" grpId="0" animBg="1"/>
      <p:bldP spid="25" grpId="0" animBg="1"/>
      <p:bldP spid="29" grpId="0"/>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Objective </a:t>
            </a:r>
            <a:r>
              <a:rPr lang="en-US" dirty="0" smtClean="0"/>
              <a:t>formulation (intuition)</a:t>
            </a:r>
            <a:endParaRPr lang="en-US" dirty="0"/>
          </a:p>
        </p:txBody>
      </p:sp>
      <p:sp>
        <p:nvSpPr>
          <p:cNvPr id="3" name="Content Placeholder 2"/>
          <p:cNvSpPr>
            <a:spLocks noGrp="1"/>
          </p:cNvSpPr>
          <p:nvPr>
            <p:ph idx="1"/>
          </p:nvPr>
        </p:nvSpPr>
        <p:spPr>
          <a:xfrm>
            <a:off x="228600" y="914400"/>
            <a:ext cx="8763000" cy="5486401"/>
          </a:xfrm>
        </p:spPr>
        <p:txBody>
          <a:bodyPr>
            <a:normAutofit/>
          </a:bodyPr>
          <a:lstStyle/>
          <a:p>
            <a:r>
              <a:rPr lang="en-US" dirty="0" smtClean="0"/>
              <a:t>We think of encoding as</a:t>
            </a:r>
          </a:p>
          <a:p>
            <a:pPr lvl="1">
              <a:spcBef>
                <a:spcPts val="0"/>
              </a:spcBef>
            </a:pPr>
            <a:r>
              <a:rPr lang="en-US" dirty="0" smtClean="0">
                <a:solidFill>
                  <a:srgbClr val="0B9712"/>
                </a:solidFill>
              </a:rPr>
              <a:t>hopping </a:t>
            </a:r>
            <a:r>
              <a:rPr lang="en-US" dirty="0">
                <a:solidFill>
                  <a:srgbClr val="0B9712"/>
                </a:solidFill>
              </a:rPr>
              <a:t>from node to node</a:t>
            </a:r>
            <a:r>
              <a:rPr lang="en-US" dirty="0"/>
              <a:t> </a:t>
            </a:r>
            <a:r>
              <a:rPr lang="en-US" dirty="0" smtClean="0"/>
              <a:t>to encode </a:t>
            </a:r>
            <a:r>
              <a:rPr lang="en-US" dirty="0">
                <a:solidFill>
                  <a:srgbClr val="0B9712"/>
                </a:solidFill>
              </a:rPr>
              <a:t>close-by</a:t>
            </a:r>
            <a:r>
              <a:rPr lang="en-US" dirty="0"/>
              <a:t> nodes</a:t>
            </a:r>
          </a:p>
          <a:p>
            <a:pPr lvl="1">
              <a:spcBef>
                <a:spcPts val="0"/>
              </a:spcBef>
            </a:pPr>
            <a:r>
              <a:rPr lang="en-US" dirty="0"/>
              <a:t>and </a:t>
            </a:r>
            <a:r>
              <a:rPr lang="en-US" dirty="0" smtClean="0">
                <a:solidFill>
                  <a:srgbClr val="0070C0"/>
                </a:solidFill>
              </a:rPr>
              <a:t>flying </a:t>
            </a:r>
            <a:r>
              <a:rPr lang="en-US" dirty="0">
                <a:solidFill>
                  <a:srgbClr val="0070C0"/>
                </a:solidFill>
              </a:rPr>
              <a:t>to a </a:t>
            </a:r>
            <a:r>
              <a:rPr lang="en-US" dirty="0" smtClean="0">
                <a:solidFill>
                  <a:srgbClr val="0070C0"/>
                </a:solidFill>
              </a:rPr>
              <a:t>new </a:t>
            </a:r>
            <a:r>
              <a:rPr lang="en-US" dirty="0">
                <a:solidFill>
                  <a:srgbClr val="0070C0"/>
                </a:solidFill>
              </a:rPr>
              <a:t>node </a:t>
            </a:r>
            <a:r>
              <a:rPr lang="en-US" dirty="0" smtClean="0"/>
              <a:t>to encode </a:t>
            </a:r>
            <a:r>
              <a:rPr lang="en-US" dirty="0">
                <a:solidFill>
                  <a:srgbClr val="0070C0"/>
                </a:solidFill>
              </a:rPr>
              <a:t>farther</a:t>
            </a:r>
            <a:r>
              <a:rPr lang="en-US" dirty="0"/>
              <a:t> nodes </a:t>
            </a:r>
            <a:endParaRPr lang="en-US" dirty="0" smtClean="0"/>
          </a:p>
          <a:p>
            <a:r>
              <a:rPr lang="en-US" sz="2800" dirty="0" smtClean="0"/>
              <a:t>until </a:t>
            </a:r>
            <a:r>
              <a:rPr lang="en-US" sz="2800" dirty="0"/>
              <a:t>all </a:t>
            </a:r>
            <a:r>
              <a:rPr lang="en-US" sz="2800" dirty="0" smtClean="0"/>
              <a:t>marked </a:t>
            </a:r>
            <a:r>
              <a:rPr lang="en-US" sz="2800" dirty="0"/>
              <a:t>nodes are encoded</a:t>
            </a:r>
            <a:r>
              <a:rPr lang="en-US" sz="2800" dirty="0" smtClean="0"/>
              <a:t>. (hence </a:t>
            </a:r>
            <a:r>
              <a:rPr lang="en-US" sz="2800" b="1" dirty="0" smtClean="0">
                <a:solidFill>
                  <a:schemeClr val="accent1"/>
                </a:solidFill>
              </a:rPr>
              <a:t>Dot2Dot</a:t>
            </a:r>
            <a:r>
              <a:rPr lang="en-US" sz="2800" dirty="0" smtClean="0"/>
              <a:t>)</a:t>
            </a:r>
          </a:p>
          <a:p>
            <a:endParaRPr lang="en-US" sz="2800" dirty="0"/>
          </a:p>
          <a:p>
            <a:r>
              <a:rPr lang="en-US" sz="2800" dirty="0" smtClean="0">
                <a:solidFill>
                  <a:srgbClr val="C00000"/>
                </a:solidFill>
              </a:rPr>
              <a:t>Simplicity (or the description length) </a:t>
            </a:r>
            <a:r>
              <a:rPr lang="en-US" sz="2800" dirty="0"/>
              <a:t>of  connection graph T </a:t>
            </a:r>
            <a:r>
              <a:rPr lang="en-US" sz="2800" dirty="0" smtClean="0"/>
              <a:t>(which is a </a:t>
            </a:r>
            <a:r>
              <a:rPr lang="en-US" sz="2800" b="1" dirty="0" smtClean="0"/>
              <a:t>tree</a:t>
            </a:r>
            <a:r>
              <a:rPr lang="en-US" sz="2800" dirty="0" smtClean="0"/>
              <a:t>) determined by:</a:t>
            </a:r>
          </a:p>
          <a:p>
            <a:pPr lvl="1">
              <a:spcBef>
                <a:spcPts val="0"/>
              </a:spcBef>
            </a:pPr>
            <a:r>
              <a:rPr lang="en-US" dirty="0"/>
              <a:t>n</a:t>
            </a:r>
            <a:r>
              <a:rPr lang="en-US" dirty="0" smtClean="0"/>
              <a:t>umber of </a:t>
            </a:r>
            <a:r>
              <a:rPr lang="en-US" dirty="0" smtClean="0">
                <a:solidFill>
                  <a:srgbClr val="C00000"/>
                </a:solidFill>
              </a:rPr>
              <a:t>unmarked nodes </a:t>
            </a:r>
            <a:r>
              <a:rPr lang="en-US" dirty="0"/>
              <a:t>we </a:t>
            </a:r>
            <a:r>
              <a:rPr lang="en-US" dirty="0" smtClean="0"/>
              <a:t>visit</a:t>
            </a:r>
            <a:endParaRPr lang="en-US" sz="7200" dirty="0" smtClean="0"/>
          </a:p>
          <a:p>
            <a:pPr lvl="1">
              <a:spcBef>
                <a:spcPts val="0"/>
              </a:spcBef>
            </a:pPr>
            <a:r>
              <a:rPr lang="en-US" dirty="0"/>
              <a:t>how easily </a:t>
            </a:r>
            <a:r>
              <a:rPr lang="en-US" dirty="0" smtClean="0"/>
              <a:t>per visited node we </a:t>
            </a:r>
            <a:r>
              <a:rPr lang="en-US" dirty="0"/>
              <a:t>can identify </a:t>
            </a:r>
            <a:r>
              <a:rPr lang="en-US" dirty="0">
                <a:solidFill>
                  <a:srgbClr val="C00000"/>
                </a:solidFill>
              </a:rPr>
              <a:t>which edge </a:t>
            </a:r>
            <a:r>
              <a:rPr lang="en-US" dirty="0" smtClean="0">
                <a:solidFill>
                  <a:srgbClr val="C00000"/>
                </a:solidFill>
              </a:rPr>
              <a:t>to </a:t>
            </a:r>
            <a:r>
              <a:rPr lang="en-US" dirty="0">
                <a:solidFill>
                  <a:srgbClr val="C00000"/>
                </a:solidFill>
              </a:rPr>
              <a:t>follow next</a:t>
            </a:r>
            <a:r>
              <a:rPr lang="en-US" dirty="0"/>
              <a:t>; </a:t>
            </a:r>
            <a:endParaRPr lang="en-US" dirty="0" smtClean="0"/>
          </a:p>
          <a:p>
            <a:pPr lvl="2"/>
            <a:r>
              <a:rPr lang="en-US" dirty="0"/>
              <a:t>n</a:t>
            </a:r>
            <a:r>
              <a:rPr lang="en-US" dirty="0" smtClean="0"/>
              <a:t>odes with </a:t>
            </a:r>
            <a:r>
              <a:rPr lang="en-US" dirty="0"/>
              <a:t>(very) high degree </a:t>
            </a:r>
            <a:r>
              <a:rPr lang="en-US" dirty="0" smtClean="0"/>
              <a:t>make </a:t>
            </a:r>
            <a:r>
              <a:rPr lang="en-US" dirty="0"/>
              <a:t>the path more complex</a:t>
            </a:r>
            <a:endParaRPr lang="en-US" dirty="0" smtClean="0"/>
          </a:p>
        </p:txBody>
      </p:sp>
      <p:sp>
        <p:nvSpPr>
          <p:cNvPr id="4" name="Date Placeholder 3"/>
          <p:cNvSpPr>
            <a:spLocks noGrp="1"/>
          </p:cNvSpPr>
          <p:nvPr>
            <p:ph type="dt" sz="half" idx="10"/>
          </p:nvPr>
        </p:nvSpPr>
        <p:spPr/>
        <p:txBody>
          <a:bodyPr/>
          <a:lstStyle/>
          <a:p>
            <a:r>
              <a:rPr lang="en-US" smtClean="0"/>
              <a:t>Leman Akoglu (SUNY Stony Brook)</a:t>
            </a:r>
            <a:endParaRPr lang="en-US" dirty="0"/>
          </a:p>
        </p:txBody>
      </p:sp>
      <p:sp>
        <p:nvSpPr>
          <p:cNvPr id="5" name="Footer Placeholder 4"/>
          <p:cNvSpPr>
            <a:spLocks noGrp="1"/>
          </p:cNvSpPr>
          <p:nvPr>
            <p:ph type="ftr" sz="quarter" idx="11"/>
          </p:nvPr>
        </p:nvSpPr>
        <p:spPr/>
        <p:txBody>
          <a:bodyPr/>
          <a:lstStyle/>
          <a:p>
            <a:r>
              <a:rPr lang="en-US" smtClean="0"/>
              <a:t>SDM 13 - Connection Pathways for Marked Nodes</a:t>
            </a:r>
            <a:endParaRPr lang="en-US" dirty="0"/>
          </a:p>
        </p:txBody>
      </p:sp>
      <p:sp>
        <p:nvSpPr>
          <p:cNvPr id="6" name="Slide Number Placeholder 5"/>
          <p:cNvSpPr>
            <a:spLocks noGrp="1"/>
          </p:cNvSpPr>
          <p:nvPr>
            <p:ph type="sldNum" sz="quarter" idx="12"/>
          </p:nvPr>
        </p:nvSpPr>
        <p:spPr/>
        <p:txBody>
          <a:bodyPr/>
          <a:lstStyle/>
          <a:p>
            <a:fld id="{F546917D-09DE-4400-A232-27CDA6024951}" type="slidenum">
              <a:rPr lang="en-US" smtClean="0"/>
              <a:pPr/>
              <a:t>29</a:t>
            </a:fld>
            <a:endParaRPr lang="en-US" dirty="0"/>
          </a:p>
        </p:txBody>
      </p:sp>
    </p:spTree>
    <p:extLst>
      <p:ext uri="{BB962C8B-B14F-4D97-AF65-F5344CB8AC3E}">
        <p14:creationId xmlns:p14="http://schemas.microsoft.com/office/powerpoint/2010/main" val="260774473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66700"/>
            <a:ext cx="9144000" cy="6318040"/>
          </a:xfrm>
          <a:prstGeom prst="rect">
            <a:avLst/>
          </a:prstGeom>
        </p:spPr>
      </p:pic>
    </p:spTree>
    <p:extLst>
      <p:ext uri="{BB962C8B-B14F-4D97-AF65-F5344CB8AC3E}">
        <p14:creationId xmlns:p14="http://schemas.microsoft.com/office/powerpoint/2010/main" val="135839717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300" y="2860024"/>
            <a:ext cx="5651500" cy="809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a:t>Objective </a:t>
            </a:r>
            <a:r>
              <a:rPr lang="en-US" dirty="0" smtClean="0"/>
              <a:t>function</a:t>
            </a:r>
            <a:endParaRPr lang="en-US" dirty="0"/>
          </a:p>
        </p:txBody>
      </p:sp>
      <p:sp>
        <p:nvSpPr>
          <p:cNvPr id="3" name="Content Placeholder 2"/>
          <p:cNvSpPr>
            <a:spLocks noGrp="1"/>
          </p:cNvSpPr>
          <p:nvPr>
            <p:ph idx="1"/>
          </p:nvPr>
        </p:nvSpPr>
        <p:spPr/>
        <p:txBody>
          <a:bodyPr>
            <a:normAutofit/>
          </a:bodyPr>
          <a:lstStyle/>
          <a:p>
            <a:endParaRPr lang="en-US" sz="2400" dirty="0" smtClean="0"/>
          </a:p>
          <a:p>
            <a:endParaRPr lang="en-US" sz="2400" dirty="0" smtClean="0"/>
          </a:p>
          <a:p>
            <a:endParaRPr lang="en-US" sz="2400" dirty="0"/>
          </a:p>
          <a:p>
            <a:r>
              <a:rPr lang="en-US" sz="2400" dirty="0"/>
              <a:t>e</a:t>
            </a:r>
            <a:r>
              <a:rPr lang="en-US" sz="2400" dirty="0" smtClean="0"/>
              <a:t>ncode #partitions</a:t>
            </a:r>
          </a:p>
          <a:p>
            <a:pPr>
              <a:spcBef>
                <a:spcPts val="600"/>
              </a:spcBef>
            </a:pPr>
            <a:r>
              <a:rPr lang="en-US" sz="2400" dirty="0" smtClean="0"/>
              <a:t>encode each part:</a:t>
            </a:r>
          </a:p>
          <a:p>
            <a:pPr>
              <a:spcBef>
                <a:spcPts val="600"/>
              </a:spcBef>
            </a:pPr>
            <a:endParaRPr lang="en-US" sz="2400" dirty="0"/>
          </a:p>
          <a:p>
            <a:pPr>
              <a:spcBef>
                <a:spcPts val="600"/>
              </a:spcBef>
            </a:pPr>
            <a:endParaRPr lang="en-US" sz="2400" dirty="0" smtClean="0"/>
          </a:p>
          <a:p>
            <a:pPr>
              <a:spcBef>
                <a:spcPts val="600"/>
              </a:spcBef>
            </a:pPr>
            <a:endParaRPr lang="en-US" sz="2400" dirty="0"/>
          </a:p>
          <a:p>
            <a:pPr>
              <a:spcBef>
                <a:spcPts val="600"/>
              </a:spcBef>
            </a:pPr>
            <a:endParaRPr lang="en-US" sz="2400" dirty="0" smtClean="0"/>
          </a:p>
          <a:p>
            <a:pPr>
              <a:spcBef>
                <a:spcPts val="600"/>
              </a:spcBef>
            </a:pPr>
            <a:r>
              <a:rPr lang="en-US" sz="2400" dirty="0"/>
              <a:t>e</a:t>
            </a:r>
            <a:r>
              <a:rPr lang="en-US" sz="2400" dirty="0" smtClean="0"/>
              <a:t>ncoding of </a:t>
            </a:r>
            <a:r>
              <a:rPr lang="en-US" sz="2400" dirty="0" smtClean="0">
                <a:solidFill>
                  <a:srgbClr val="00B0F0"/>
                </a:solidFill>
              </a:rPr>
              <a:t>tree</a:t>
            </a:r>
            <a:r>
              <a:rPr lang="en-US" sz="2400" dirty="0" smtClean="0"/>
              <a:t> of each part: </a:t>
            </a:r>
            <a:endParaRPr lang="en-US" sz="2400" dirty="0"/>
          </a:p>
        </p:txBody>
      </p:sp>
      <p:sp>
        <p:nvSpPr>
          <p:cNvPr id="4" name="Date Placeholder 3"/>
          <p:cNvSpPr>
            <a:spLocks noGrp="1"/>
          </p:cNvSpPr>
          <p:nvPr>
            <p:ph type="dt" sz="half" idx="10"/>
          </p:nvPr>
        </p:nvSpPr>
        <p:spPr/>
        <p:txBody>
          <a:bodyPr/>
          <a:lstStyle/>
          <a:p>
            <a:r>
              <a:rPr lang="en-US" smtClean="0"/>
              <a:t>Leman Akoglu (SUNY Stony Brook)</a:t>
            </a:r>
            <a:endParaRPr lang="en-US" dirty="0"/>
          </a:p>
        </p:txBody>
      </p:sp>
      <p:sp>
        <p:nvSpPr>
          <p:cNvPr id="5" name="Footer Placeholder 4"/>
          <p:cNvSpPr>
            <a:spLocks noGrp="1"/>
          </p:cNvSpPr>
          <p:nvPr>
            <p:ph type="ftr" sz="quarter" idx="11"/>
          </p:nvPr>
        </p:nvSpPr>
        <p:spPr/>
        <p:txBody>
          <a:bodyPr/>
          <a:lstStyle/>
          <a:p>
            <a:r>
              <a:rPr lang="en-US" smtClean="0"/>
              <a:t>SDM 13 - Connection Pathways for Marked Nodes</a:t>
            </a:r>
            <a:endParaRPr lang="en-US" dirty="0"/>
          </a:p>
        </p:txBody>
      </p:sp>
      <p:sp>
        <p:nvSpPr>
          <p:cNvPr id="6" name="Slide Number Placeholder 5"/>
          <p:cNvSpPr>
            <a:spLocks noGrp="1"/>
          </p:cNvSpPr>
          <p:nvPr>
            <p:ph type="sldNum" sz="quarter" idx="12"/>
          </p:nvPr>
        </p:nvSpPr>
        <p:spPr/>
        <p:txBody>
          <a:bodyPr/>
          <a:lstStyle/>
          <a:p>
            <a:fld id="{F546917D-09DE-4400-A232-27CDA6024951}" type="slidenum">
              <a:rPr lang="en-US" smtClean="0"/>
              <a:pPr/>
              <a:t>30</a:t>
            </a:fld>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990599"/>
            <a:ext cx="4876800" cy="835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057401"/>
            <a:ext cx="2286000" cy="396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a:xfrm flipV="1">
            <a:off x="2795954" y="3513869"/>
            <a:ext cx="304800" cy="149469"/>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73898" y="3587836"/>
            <a:ext cx="1422056" cy="461665"/>
          </a:xfrm>
          <a:prstGeom prst="rect">
            <a:avLst/>
          </a:prstGeom>
          <a:noFill/>
        </p:spPr>
        <p:txBody>
          <a:bodyPr wrap="none" rtlCol="0">
            <a:spAutoFit/>
          </a:bodyPr>
          <a:lstStyle/>
          <a:p>
            <a:r>
              <a:rPr lang="en-US" sz="2400" dirty="0">
                <a:solidFill>
                  <a:srgbClr val="C00000"/>
                </a:solidFill>
              </a:rPr>
              <a:t>r</a:t>
            </a:r>
            <a:r>
              <a:rPr lang="en-US" sz="2400" dirty="0" smtClean="0">
                <a:solidFill>
                  <a:srgbClr val="C00000"/>
                </a:solidFill>
              </a:rPr>
              <a:t>oot node</a:t>
            </a:r>
            <a:endParaRPr lang="en-US" sz="2400" dirty="0">
              <a:solidFill>
                <a:srgbClr val="C00000"/>
              </a:solidFill>
            </a:endParaRPr>
          </a:p>
        </p:txBody>
      </p:sp>
      <p:cxnSp>
        <p:nvCxnSpPr>
          <p:cNvPr id="12" name="Straight Arrow Connector 11"/>
          <p:cNvCxnSpPr/>
          <p:nvPr/>
        </p:nvCxnSpPr>
        <p:spPr>
          <a:xfrm flipH="1" flipV="1">
            <a:off x="5257800" y="3513869"/>
            <a:ext cx="152400" cy="227134"/>
          </a:xfrm>
          <a:prstGeom prst="straightConnector1">
            <a:avLst/>
          </a:prstGeom>
          <a:ln w="31750">
            <a:solidFill>
              <a:srgbClr val="DEA9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023338" y="3741003"/>
            <a:ext cx="2672862" cy="830997"/>
          </a:xfrm>
          <a:prstGeom prst="rect">
            <a:avLst/>
          </a:prstGeom>
          <a:noFill/>
        </p:spPr>
        <p:txBody>
          <a:bodyPr wrap="square" rtlCol="0">
            <a:spAutoFit/>
          </a:bodyPr>
          <a:lstStyle/>
          <a:p>
            <a:r>
              <a:rPr lang="en-US" sz="2400" dirty="0">
                <a:solidFill>
                  <a:srgbClr val="DEA900"/>
                </a:solidFill>
              </a:rPr>
              <a:t>n</a:t>
            </a:r>
            <a:r>
              <a:rPr lang="en-US" sz="2400" dirty="0" smtClean="0">
                <a:solidFill>
                  <a:srgbClr val="DEA900"/>
                </a:solidFill>
              </a:rPr>
              <a:t>umber of </a:t>
            </a:r>
          </a:p>
          <a:p>
            <a:r>
              <a:rPr lang="en-US" sz="2400" dirty="0" smtClean="0">
                <a:solidFill>
                  <a:srgbClr val="DEA900"/>
                </a:solidFill>
              </a:rPr>
              <a:t>marked nodes in p</a:t>
            </a:r>
            <a:r>
              <a:rPr lang="en-US" sz="2400" baseline="-25000" dirty="0" smtClean="0">
                <a:solidFill>
                  <a:srgbClr val="DEA900"/>
                </a:solidFill>
              </a:rPr>
              <a:t>i</a:t>
            </a:r>
            <a:endParaRPr lang="en-US" sz="2400" baseline="-25000" dirty="0">
              <a:solidFill>
                <a:srgbClr val="DEA900"/>
              </a:solidFill>
            </a:endParaRPr>
          </a:p>
        </p:txBody>
      </p:sp>
      <p:cxnSp>
        <p:nvCxnSpPr>
          <p:cNvPr id="15" name="Straight Arrow Connector 14"/>
          <p:cNvCxnSpPr/>
          <p:nvPr/>
        </p:nvCxnSpPr>
        <p:spPr>
          <a:xfrm flipH="1" flipV="1">
            <a:off x="6705600" y="3663339"/>
            <a:ext cx="381000" cy="152786"/>
          </a:xfrm>
          <a:prstGeom prst="straightConnector1">
            <a:avLst/>
          </a:prstGeom>
          <a:ln w="31750">
            <a:solidFill>
              <a:srgbClr val="0B9712"/>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086600" y="3400627"/>
            <a:ext cx="1958870" cy="830997"/>
          </a:xfrm>
          <a:prstGeom prst="rect">
            <a:avLst/>
          </a:prstGeom>
          <a:noFill/>
        </p:spPr>
        <p:txBody>
          <a:bodyPr wrap="none" rtlCol="0">
            <a:spAutoFit/>
          </a:bodyPr>
          <a:lstStyle/>
          <a:p>
            <a:r>
              <a:rPr lang="en-US" sz="2400" dirty="0" smtClean="0">
                <a:solidFill>
                  <a:srgbClr val="0B9712"/>
                </a:solidFill>
              </a:rPr>
              <a:t>identities of </a:t>
            </a:r>
          </a:p>
          <a:p>
            <a:r>
              <a:rPr lang="en-US" sz="2400" dirty="0" smtClean="0">
                <a:solidFill>
                  <a:srgbClr val="0B9712"/>
                </a:solidFill>
              </a:rPr>
              <a:t>marked nodes</a:t>
            </a:r>
            <a:endParaRPr lang="en-US" sz="2400" dirty="0">
              <a:solidFill>
                <a:srgbClr val="0B9712"/>
              </a:solidFill>
            </a:endParaRPr>
          </a:p>
        </p:txBody>
      </p:sp>
      <p:pic>
        <p:nvPicPr>
          <p:cNvPr id="18" name="Picture 2"/>
          <p:cNvPicPr>
            <a:picLocks noChangeAspect="1" noChangeArrowheads="1"/>
          </p:cNvPicPr>
          <p:nvPr/>
        </p:nvPicPr>
        <p:blipFill>
          <a:blip r:embed="rId5" cstate="print"/>
          <a:srcRect/>
          <a:stretch>
            <a:fillRect/>
          </a:stretch>
        </p:blipFill>
        <p:spPr bwMode="auto">
          <a:xfrm>
            <a:off x="7543800" y="60546"/>
            <a:ext cx="1554480" cy="549054"/>
          </a:xfrm>
          <a:prstGeom prst="rect">
            <a:avLst/>
          </a:prstGeom>
          <a:noFill/>
          <a:ln w="9525">
            <a:noFill/>
            <a:miter lim="800000"/>
            <a:headEnd/>
            <a:tailEnd/>
          </a:ln>
        </p:spPr>
      </p:pic>
      <p:sp>
        <p:nvSpPr>
          <p:cNvPr id="19" name="Rectangle 66"/>
          <p:cNvSpPr>
            <a:spLocks noChangeArrowheads="1"/>
          </p:cNvSpPr>
          <p:nvPr/>
        </p:nvSpPr>
        <p:spPr bwMode="auto">
          <a:xfrm>
            <a:off x="7620000" y="136746"/>
            <a:ext cx="1399032" cy="411480"/>
          </a:xfrm>
          <a:prstGeom prst="rect">
            <a:avLst/>
          </a:prstGeom>
          <a:solidFill>
            <a:srgbClr val="FB7E21"/>
          </a:solidFill>
          <a:ln w="9525" algn="ctr">
            <a:noFill/>
            <a:round/>
            <a:headEnd/>
            <a:tailEnd/>
          </a:ln>
        </p:spPr>
        <p:txBody>
          <a:bodyPr/>
          <a:lstStyle/>
          <a:p>
            <a:r>
              <a:rPr lang="en-US" sz="2500" b="1" dirty="0" smtClean="0">
                <a:cs typeface="BrowalliaUPC" pitchFamily="34" charset="-34"/>
              </a:rPr>
              <a:t>DETAILS</a:t>
            </a:r>
            <a:endParaRPr lang="en-US" sz="2500" b="1" dirty="0">
              <a:cs typeface="BrowalliaUPC" pitchFamily="34" charset="-34"/>
            </a:endParaRPr>
          </a:p>
        </p:txBody>
      </p:sp>
      <p:cxnSp>
        <p:nvCxnSpPr>
          <p:cNvPr id="21" name="Straight Arrow Connector 20"/>
          <p:cNvCxnSpPr/>
          <p:nvPr/>
        </p:nvCxnSpPr>
        <p:spPr>
          <a:xfrm flipV="1">
            <a:off x="4025153" y="3450623"/>
            <a:ext cx="0" cy="290380"/>
          </a:xfrm>
          <a:prstGeom prst="straightConnector1">
            <a:avLst/>
          </a:prstGeom>
          <a:ln w="317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971800" y="3663339"/>
            <a:ext cx="1966372" cy="830997"/>
          </a:xfrm>
          <a:prstGeom prst="rect">
            <a:avLst/>
          </a:prstGeom>
          <a:noFill/>
        </p:spPr>
        <p:txBody>
          <a:bodyPr wrap="none" rtlCol="0">
            <a:spAutoFit/>
          </a:bodyPr>
          <a:lstStyle/>
          <a:p>
            <a:pPr algn="ctr"/>
            <a:r>
              <a:rPr lang="en-US" sz="2400" dirty="0">
                <a:solidFill>
                  <a:srgbClr val="00B0F0"/>
                </a:solidFill>
              </a:rPr>
              <a:t>s</a:t>
            </a:r>
            <a:r>
              <a:rPr lang="en-US" sz="2400" dirty="0" smtClean="0">
                <a:solidFill>
                  <a:srgbClr val="00B0F0"/>
                </a:solidFill>
              </a:rPr>
              <a:t>panning tree </a:t>
            </a:r>
          </a:p>
          <a:p>
            <a:pPr algn="ctr"/>
            <a:r>
              <a:rPr lang="en-US" sz="2400" dirty="0">
                <a:solidFill>
                  <a:srgbClr val="00B0F0"/>
                </a:solidFill>
              </a:rPr>
              <a:t>t</a:t>
            </a:r>
            <a:r>
              <a:rPr lang="en-US" sz="2400" dirty="0" smtClean="0">
                <a:solidFill>
                  <a:srgbClr val="00B0F0"/>
                </a:solidFill>
              </a:rPr>
              <a:t> of p</a:t>
            </a:r>
            <a:r>
              <a:rPr lang="en-US" sz="2400" baseline="-25000" dirty="0" smtClean="0">
                <a:solidFill>
                  <a:srgbClr val="00B0F0"/>
                </a:solidFill>
              </a:rPr>
              <a:t>i</a:t>
            </a:r>
            <a:endParaRPr lang="en-US" sz="2400" baseline="-25000" dirty="0">
              <a:solidFill>
                <a:srgbClr val="00B0F0"/>
              </a:solidFill>
            </a:endParaRPr>
          </a:p>
        </p:txBody>
      </p:sp>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2997" y="5181600"/>
            <a:ext cx="5548406" cy="930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8" name="Straight Arrow Connector 27"/>
          <p:cNvCxnSpPr/>
          <p:nvPr/>
        </p:nvCxnSpPr>
        <p:spPr>
          <a:xfrm flipV="1">
            <a:off x="2675792" y="5869633"/>
            <a:ext cx="304800" cy="149469"/>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066800" y="5943599"/>
            <a:ext cx="2682273" cy="461665"/>
          </a:xfrm>
          <a:prstGeom prst="rect">
            <a:avLst/>
          </a:prstGeom>
          <a:noFill/>
        </p:spPr>
        <p:txBody>
          <a:bodyPr wrap="none" rtlCol="0">
            <a:spAutoFit/>
          </a:bodyPr>
          <a:lstStyle/>
          <a:p>
            <a:r>
              <a:rPr lang="en-US" sz="2400" dirty="0" smtClean="0">
                <a:solidFill>
                  <a:srgbClr val="C00000"/>
                </a:solidFill>
              </a:rPr>
              <a:t>#branches of node t</a:t>
            </a:r>
            <a:endParaRPr lang="en-US" sz="2400" dirty="0">
              <a:solidFill>
                <a:srgbClr val="C00000"/>
              </a:solidFill>
            </a:endParaRPr>
          </a:p>
        </p:txBody>
      </p:sp>
      <p:cxnSp>
        <p:nvCxnSpPr>
          <p:cNvPr id="30" name="Straight Arrow Connector 29"/>
          <p:cNvCxnSpPr/>
          <p:nvPr/>
        </p:nvCxnSpPr>
        <p:spPr>
          <a:xfrm flipH="1" flipV="1">
            <a:off x="4648200" y="6002886"/>
            <a:ext cx="375138" cy="245514"/>
          </a:xfrm>
          <a:prstGeom prst="straightConnector1">
            <a:avLst/>
          </a:prstGeom>
          <a:ln w="31750">
            <a:solidFill>
              <a:srgbClr val="0B9712"/>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648200" y="6117687"/>
            <a:ext cx="3518039" cy="461665"/>
          </a:xfrm>
          <a:prstGeom prst="rect">
            <a:avLst/>
          </a:prstGeom>
          <a:noFill/>
        </p:spPr>
        <p:txBody>
          <a:bodyPr wrap="square" rtlCol="0">
            <a:spAutoFit/>
          </a:bodyPr>
          <a:lstStyle/>
          <a:p>
            <a:r>
              <a:rPr lang="en-US" sz="2400" dirty="0" smtClean="0">
                <a:solidFill>
                  <a:srgbClr val="0B9712"/>
                </a:solidFill>
              </a:rPr>
              <a:t>identities of branch nodes</a:t>
            </a:r>
            <a:endParaRPr lang="en-US" sz="2400" dirty="0">
              <a:solidFill>
                <a:srgbClr val="0B9712"/>
              </a:solidFill>
            </a:endParaRPr>
          </a:p>
        </p:txBody>
      </p:sp>
      <p:cxnSp>
        <p:nvCxnSpPr>
          <p:cNvPr id="34" name="Straight Arrow Connector 33"/>
          <p:cNvCxnSpPr/>
          <p:nvPr/>
        </p:nvCxnSpPr>
        <p:spPr>
          <a:xfrm flipH="1">
            <a:off x="6572250" y="5181600"/>
            <a:ext cx="647700" cy="304800"/>
          </a:xfrm>
          <a:prstGeom prst="straightConnector1">
            <a:avLst/>
          </a:prstGeom>
          <a:ln w="31750">
            <a:solidFill>
              <a:srgbClr val="DEA900"/>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200900" y="4572000"/>
            <a:ext cx="1638300" cy="1200329"/>
          </a:xfrm>
          <a:prstGeom prst="rect">
            <a:avLst/>
          </a:prstGeom>
          <a:noFill/>
        </p:spPr>
        <p:txBody>
          <a:bodyPr wrap="square" rtlCol="0">
            <a:spAutoFit/>
          </a:bodyPr>
          <a:lstStyle/>
          <a:p>
            <a:r>
              <a:rPr lang="en-US" sz="2400" dirty="0" smtClean="0">
                <a:solidFill>
                  <a:srgbClr val="DEA900"/>
                </a:solidFill>
              </a:rPr>
              <a:t>recursively encode all tree nodes </a:t>
            </a:r>
            <a:endParaRPr lang="en-US" sz="2400" baseline="-25000" dirty="0">
              <a:solidFill>
                <a:srgbClr val="DEA900"/>
              </a:solidFill>
            </a:endParaRPr>
          </a:p>
        </p:txBody>
      </p:sp>
      <p:sp>
        <p:nvSpPr>
          <p:cNvPr id="38" name="TextBox 37"/>
          <p:cNvSpPr txBox="1"/>
          <p:nvPr/>
        </p:nvSpPr>
        <p:spPr>
          <a:xfrm>
            <a:off x="457200" y="990600"/>
            <a:ext cx="1317477" cy="1200329"/>
          </a:xfrm>
          <a:prstGeom prst="rect">
            <a:avLst/>
          </a:prstGeom>
          <a:noFill/>
        </p:spPr>
        <p:txBody>
          <a:bodyPr wrap="none" rtlCol="0">
            <a:spAutoFit/>
          </a:bodyPr>
          <a:lstStyle/>
          <a:p>
            <a:r>
              <a:rPr lang="en-US" sz="2400" dirty="0">
                <a:solidFill>
                  <a:srgbClr val="FF0000"/>
                </a:solidFill>
              </a:rPr>
              <a:t>m</a:t>
            </a:r>
            <a:r>
              <a:rPr lang="en-US" sz="2400" dirty="0" smtClean="0">
                <a:solidFill>
                  <a:srgbClr val="FF0000"/>
                </a:solidFill>
              </a:rPr>
              <a:t>inimize</a:t>
            </a:r>
          </a:p>
          <a:p>
            <a:r>
              <a:rPr lang="en-US" sz="2400" dirty="0" smtClean="0">
                <a:solidFill>
                  <a:srgbClr val="FF0000"/>
                </a:solidFill>
              </a:rPr>
              <a:t>    P, T</a:t>
            </a:r>
            <a:r>
              <a:rPr lang="en-US" sz="2400" baseline="-25000" dirty="0" smtClean="0">
                <a:solidFill>
                  <a:srgbClr val="FF0000"/>
                </a:solidFill>
              </a:rPr>
              <a:t>i</a:t>
            </a:r>
          </a:p>
          <a:p>
            <a:endParaRPr lang="en-US" sz="2400" dirty="0">
              <a:solidFill>
                <a:srgbClr val="0070C0"/>
              </a:solidFill>
            </a:endParaRPr>
          </a:p>
        </p:txBody>
      </p:sp>
      <p:sp>
        <p:nvSpPr>
          <p:cNvPr id="43" name="TextBox 42"/>
          <p:cNvSpPr txBox="1"/>
          <p:nvPr/>
        </p:nvSpPr>
        <p:spPr>
          <a:xfrm>
            <a:off x="6857760" y="929044"/>
            <a:ext cx="1981440" cy="1323439"/>
          </a:xfrm>
          <a:prstGeom prst="rect">
            <a:avLst/>
          </a:prstGeom>
          <a:noFill/>
        </p:spPr>
        <p:txBody>
          <a:bodyPr wrap="none" rtlCol="0">
            <a:spAutoFit/>
          </a:bodyPr>
          <a:lstStyle/>
          <a:p>
            <a:r>
              <a:rPr lang="en-US" sz="2400" dirty="0" smtClean="0">
                <a:solidFill>
                  <a:srgbClr val="FF0000"/>
                </a:solidFill>
              </a:rPr>
              <a:t>NP-hard</a:t>
            </a:r>
          </a:p>
          <a:p>
            <a:r>
              <a:rPr lang="en-US" sz="2400" baseline="-25000" dirty="0" smtClean="0">
                <a:solidFill>
                  <a:srgbClr val="FF0000"/>
                </a:solidFill>
              </a:rPr>
              <a:t>(reduces from the </a:t>
            </a:r>
          </a:p>
          <a:p>
            <a:r>
              <a:rPr lang="en-US" sz="2400" baseline="-25000" dirty="0" smtClean="0">
                <a:solidFill>
                  <a:srgbClr val="FF0000"/>
                </a:solidFill>
              </a:rPr>
              <a:t>Steiner tree problem)</a:t>
            </a:r>
          </a:p>
          <a:p>
            <a:endParaRPr lang="en-US" sz="2400" dirty="0">
              <a:solidFill>
                <a:srgbClr val="FF0000"/>
              </a:solidFill>
            </a:endParaRPr>
          </a:p>
        </p:txBody>
      </p:sp>
    </p:spTree>
    <p:extLst>
      <p:ext uri="{BB962C8B-B14F-4D97-AF65-F5344CB8AC3E}">
        <p14:creationId xmlns:p14="http://schemas.microsoft.com/office/powerpoint/2010/main" val="27270010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fade">
                                      <p:cBhvr>
                                        <p:cTn id="10" dur="500"/>
                                        <p:tgtEl>
                                          <p:spTgt spid="51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124"/>
                                        </p:tgtEl>
                                        <p:attrNameLst>
                                          <p:attrName>style.visibility</p:attrName>
                                        </p:attrNameLst>
                                      </p:cBhvr>
                                      <p:to>
                                        <p:strVal val="visible"/>
                                      </p:to>
                                    </p:set>
                                    <p:animEffect transition="in" filter="fade">
                                      <p:cBhvr>
                                        <p:cTn id="18" dur="500"/>
                                        <p:tgtEl>
                                          <p:spTgt spid="512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5125"/>
                                        </p:tgtEl>
                                        <p:attrNameLst>
                                          <p:attrName>style.visibility</p:attrName>
                                        </p:attrNameLst>
                                      </p:cBhvr>
                                      <p:to>
                                        <p:strVal val="visible"/>
                                      </p:to>
                                    </p:set>
                                    <p:animEffect transition="in" filter="fade">
                                      <p:cBhvr>
                                        <p:cTn id="50" dur="500"/>
                                        <p:tgtEl>
                                          <p:spTgt spid="5125"/>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7" presetClass="emph" presetSubtype="2" fill="hold" nodeType="clickEffect">
                                  <p:stCondLst>
                                    <p:cond delay="0"/>
                                  </p:stCondLst>
                                  <p:childTnLst>
                                    <p:animClr clrSpc="rgb" dir="cw">
                                      <p:cBhvr>
                                        <p:cTn id="72" dur="2000" fill="hold"/>
                                        <p:tgtEl>
                                          <p:spTgt spid="5122"/>
                                        </p:tgtEl>
                                        <p:attrNameLst>
                                          <p:attrName>stroke.color</p:attrName>
                                        </p:attrNameLst>
                                      </p:cBhvr>
                                      <p:to>
                                        <a:schemeClr val="accent2"/>
                                      </p:to>
                                    </p:animClr>
                                    <p:set>
                                      <p:cBhvr>
                                        <p:cTn id="73" dur="2000" fill="hold"/>
                                        <p:tgtEl>
                                          <p:spTgt spid="5122"/>
                                        </p:tgtEl>
                                        <p:attrNameLst>
                                          <p:attrName>stroke.on</p:attrName>
                                        </p:attrNameLst>
                                      </p:cBhvr>
                                      <p:to>
                                        <p:strVal val="true"/>
                                      </p:to>
                                    </p:set>
                                  </p:childTnLst>
                                </p:cTn>
                              </p:par>
                              <p:par>
                                <p:cTn id="74" presetID="10" presetClass="entr" presetSubtype="0" fill="hold" grpId="0"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500"/>
                                        <p:tgtEl>
                                          <p:spTgt spid="3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fade">
                                      <p:cBhvr>
                                        <p:cTn id="7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p:bldP spid="22" grpId="0"/>
      <p:bldP spid="29" grpId="0"/>
      <p:bldP spid="31" grpId="0"/>
      <p:bldP spid="35" grpId="0"/>
      <p:bldP spid="38" grpId="0"/>
      <p:bldP spid="4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Roadmap</a:t>
            </a:r>
            <a:endParaRPr lang="en-US" dirty="0"/>
          </a:p>
        </p:txBody>
      </p:sp>
      <p:sp>
        <p:nvSpPr>
          <p:cNvPr id="3" name="Content Placeholder 2"/>
          <p:cNvSpPr>
            <a:spLocks noGrp="1"/>
          </p:cNvSpPr>
          <p:nvPr>
            <p:ph idx="1"/>
          </p:nvPr>
        </p:nvSpPr>
        <p:spPr>
          <a:xfrm>
            <a:off x="533400" y="914400"/>
            <a:ext cx="8229600" cy="5486401"/>
          </a:xfrm>
        </p:spPr>
        <p:txBody>
          <a:bodyPr>
            <a:normAutofit lnSpcReduction="10000"/>
          </a:bodyPr>
          <a:lstStyle/>
          <a:p>
            <a:r>
              <a:rPr lang="en-US" dirty="0" smtClean="0">
                <a:solidFill>
                  <a:schemeClr val="bg1">
                    <a:lumMod val="65000"/>
                  </a:schemeClr>
                </a:solidFill>
              </a:rPr>
              <a:t>Problem description</a:t>
            </a:r>
          </a:p>
          <a:p>
            <a:r>
              <a:rPr lang="en-US" dirty="0" smtClean="0">
                <a:solidFill>
                  <a:schemeClr val="bg1">
                    <a:lumMod val="65000"/>
                  </a:schemeClr>
                </a:solidFill>
              </a:rPr>
              <a:t>Approach</a:t>
            </a:r>
          </a:p>
          <a:p>
            <a:r>
              <a:rPr lang="en-US" dirty="0" smtClean="0">
                <a:solidFill>
                  <a:schemeClr val="bg1">
                    <a:lumMod val="65000"/>
                  </a:schemeClr>
                </a:solidFill>
              </a:rPr>
              <a:t>Applications</a:t>
            </a:r>
          </a:p>
          <a:p>
            <a:r>
              <a:rPr lang="en-US" dirty="0" smtClean="0">
                <a:solidFill>
                  <a:schemeClr val="bg1">
                    <a:lumMod val="65000"/>
                  </a:schemeClr>
                </a:solidFill>
              </a:rPr>
              <a:t>Problem formulation</a:t>
            </a:r>
          </a:p>
          <a:p>
            <a:r>
              <a:rPr lang="en-US" dirty="0" smtClean="0"/>
              <a:t>Algorithms</a:t>
            </a:r>
          </a:p>
          <a:p>
            <a:pPr lvl="1"/>
            <a:r>
              <a:rPr lang="en-US" dirty="0"/>
              <a:t>Graph transformation</a:t>
            </a:r>
          </a:p>
          <a:p>
            <a:pPr lvl="1"/>
            <a:r>
              <a:rPr lang="en-US" dirty="0"/>
              <a:t>Finding bounded </a:t>
            </a:r>
            <a:r>
              <a:rPr lang="en-US" dirty="0" smtClean="0"/>
              <a:t>paths</a:t>
            </a:r>
            <a:endParaRPr lang="en-US" dirty="0"/>
          </a:p>
          <a:p>
            <a:pPr lvl="1"/>
            <a:r>
              <a:rPr lang="en-US" dirty="0" smtClean="0"/>
              <a:t>Connected components</a:t>
            </a:r>
          </a:p>
          <a:p>
            <a:pPr lvl="1"/>
            <a:r>
              <a:rPr lang="en-US" dirty="0" smtClean="0"/>
              <a:t>Minimum </a:t>
            </a:r>
            <a:r>
              <a:rPr lang="en-US" dirty="0" err="1" smtClean="0"/>
              <a:t>arborescences</a:t>
            </a:r>
            <a:endParaRPr lang="en-US" dirty="0" smtClean="0"/>
          </a:p>
          <a:p>
            <a:pPr lvl="1"/>
            <a:r>
              <a:rPr lang="en-US" dirty="0" smtClean="0"/>
              <a:t>Level-k trees</a:t>
            </a:r>
          </a:p>
          <a:p>
            <a:r>
              <a:rPr lang="en-US" dirty="0" smtClean="0"/>
              <a:t>Experiments</a:t>
            </a:r>
          </a:p>
          <a:p>
            <a:endParaRPr lang="en-US" dirty="0"/>
          </a:p>
        </p:txBody>
      </p:sp>
      <p:sp>
        <p:nvSpPr>
          <p:cNvPr id="4" name="Date Placeholder 3"/>
          <p:cNvSpPr>
            <a:spLocks noGrp="1"/>
          </p:cNvSpPr>
          <p:nvPr>
            <p:ph type="dt" sz="half" idx="10"/>
          </p:nvPr>
        </p:nvSpPr>
        <p:spPr/>
        <p:txBody>
          <a:bodyPr/>
          <a:lstStyle/>
          <a:p>
            <a:r>
              <a:rPr lang="en-US" smtClean="0"/>
              <a:t>Leman Akoglu (SUNY Stony Brook)</a:t>
            </a:r>
            <a:endParaRPr lang="en-US" dirty="0"/>
          </a:p>
        </p:txBody>
      </p:sp>
      <p:sp>
        <p:nvSpPr>
          <p:cNvPr id="5" name="Footer Placeholder 4"/>
          <p:cNvSpPr>
            <a:spLocks noGrp="1"/>
          </p:cNvSpPr>
          <p:nvPr>
            <p:ph type="ftr" sz="quarter" idx="11"/>
          </p:nvPr>
        </p:nvSpPr>
        <p:spPr/>
        <p:txBody>
          <a:bodyPr/>
          <a:lstStyle/>
          <a:p>
            <a:r>
              <a:rPr lang="en-US" smtClean="0"/>
              <a:t>SDM 13 - Connection Pathways for Marked Nodes</a:t>
            </a:r>
            <a:endParaRPr lang="en-US" dirty="0"/>
          </a:p>
        </p:txBody>
      </p:sp>
      <p:sp>
        <p:nvSpPr>
          <p:cNvPr id="6" name="Slide Number Placeholder 5"/>
          <p:cNvSpPr>
            <a:spLocks noGrp="1"/>
          </p:cNvSpPr>
          <p:nvPr>
            <p:ph type="sldNum" sz="quarter" idx="12"/>
          </p:nvPr>
        </p:nvSpPr>
        <p:spPr/>
        <p:txBody>
          <a:bodyPr/>
          <a:lstStyle/>
          <a:p>
            <a:fld id="{F546917D-09DE-4400-A232-27CDA6024951}" type="slidenum">
              <a:rPr lang="en-US" smtClean="0"/>
              <a:pPr/>
              <a:t>31</a:t>
            </a:fld>
            <a:endParaRPr lang="en-US" dirty="0"/>
          </a:p>
        </p:txBody>
      </p:sp>
      <p:pic>
        <p:nvPicPr>
          <p:cNvPr id="7" name="Picture 2" descr="http://rocksolid.gibraltarsoftware.com/wp-content/uploads/road-ahea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7147" y="1447800"/>
            <a:ext cx="2260600" cy="1695450"/>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p:cNvSpPr/>
          <p:nvPr/>
        </p:nvSpPr>
        <p:spPr bwMode="auto">
          <a:xfrm>
            <a:off x="228600" y="2819400"/>
            <a:ext cx="457200" cy="365760"/>
          </a:xfrm>
          <a:prstGeom prst="rightArrow">
            <a:avLst/>
          </a:prstGeom>
          <a:noFill/>
          <a:ln>
            <a:solidFill>
              <a:srgbClr val="0070C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20000"/>
              </a:spcBef>
              <a:buFont typeface="Wingdings" pitchFamily="2" charset="2"/>
              <a:buNone/>
              <a:defRPr/>
            </a:pPr>
            <a:endParaRPr lang="en-US" sz="1800" dirty="0">
              <a:solidFill>
                <a:schemeClr val="tx1"/>
              </a:solidFill>
              <a:cs typeface="Arial" charset="0"/>
            </a:endParaRPr>
          </a:p>
        </p:txBody>
      </p:sp>
    </p:spTree>
    <p:extLst>
      <p:ext uri="{BB962C8B-B14F-4D97-AF65-F5344CB8AC3E}">
        <p14:creationId xmlns:p14="http://schemas.microsoft.com/office/powerpoint/2010/main" val="128908865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Algorithms - preliminaries</a:t>
            </a:r>
            <a:endParaRPr lang="en-US" dirty="0"/>
          </a:p>
        </p:txBody>
      </p:sp>
      <p:sp>
        <p:nvSpPr>
          <p:cNvPr id="3" name="Content Placeholder 2"/>
          <p:cNvSpPr>
            <a:spLocks noGrp="1"/>
          </p:cNvSpPr>
          <p:nvPr>
            <p:ph idx="1"/>
          </p:nvPr>
        </p:nvSpPr>
        <p:spPr/>
        <p:txBody>
          <a:bodyPr>
            <a:normAutofit lnSpcReduction="10000"/>
          </a:bodyPr>
          <a:lstStyle/>
          <a:p>
            <a:r>
              <a:rPr lang="en-US" sz="3000" dirty="0" smtClean="0"/>
              <a:t>Graph transformation</a:t>
            </a:r>
          </a:p>
          <a:p>
            <a:pPr lvl="1"/>
            <a:r>
              <a:rPr lang="en-US" dirty="0" smtClean="0"/>
              <a:t>Given undirected </a:t>
            </a:r>
            <a:r>
              <a:rPr lang="en-US" dirty="0" err="1" smtClean="0"/>
              <a:t>unweighted</a:t>
            </a:r>
            <a:r>
              <a:rPr lang="en-US" dirty="0" smtClean="0"/>
              <a:t> G(V,E), </a:t>
            </a:r>
          </a:p>
          <a:p>
            <a:pPr lvl="1"/>
            <a:r>
              <a:rPr lang="en-US" dirty="0" smtClean="0"/>
              <a:t>We transform it into directed weighted G’(V,E,W)</a:t>
            </a:r>
          </a:p>
          <a:p>
            <a:pPr lvl="2"/>
            <a:r>
              <a:rPr lang="en-US" dirty="0" smtClean="0"/>
              <a:t>w(</a:t>
            </a:r>
            <a:r>
              <a:rPr lang="en-US" dirty="0" err="1" smtClean="0"/>
              <a:t>u,v</a:t>
            </a:r>
            <a:r>
              <a:rPr lang="en-US" dirty="0" smtClean="0"/>
              <a:t>) = log d(u)  and w(</a:t>
            </a:r>
            <a:r>
              <a:rPr lang="en-US" dirty="0" err="1" smtClean="0"/>
              <a:t>v,u</a:t>
            </a:r>
            <a:r>
              <a:rPr lang="en-US" dirty="0" smtClean="0"/>
              <a:t>) = log d(v)</a:t>
            </a:r>
          </a:p>
          <a:p>
            <a:pPr lvl="2"/>
            <a:endParaRPr lang="en-US" sz="2000" dirty="0" smtClean="0"/>
          </a:p>
          <a:p>
            <a:pPr marL="118872" indent="0">
              <a:buNone/>
            </a:pPr>
            <a:r>
              <a:rPr lang="en-US" sz="3000" dirty="0">
                <a:solidFill>
                  <a:srgbClr val="0000FF"/>
                </a:solidFill>
              </a:rPr>
              <a:t>Given </a:t>
            </a:r>
            <a:r>
              <a:rPr lang="en-US" sz="3000" dirty="0" smtClean="0">
                <a:solidFill>
                  <a:srgbClr val="0000FF"/>
                </a:solidFill>
              </a:rPr>
              <a:t>G’, problem becomes: ﬁnd </a:t>
            </a:r>
            <a:r>
              <a:rPr lang="en-US" sz="3000" i="1" dirty="0" smtClean="0">
                <a:solidFill>
                  <a:srgbClr val="0000FF"/>
                </a:solidFill>
              </a:rPr>
              <a:t>the </a:t>
            </a:r>
            <a:r>
              <a:rPr lang="en-US" sz="3000" i="1" dirty="0">
                <a:solidFill>
                  <a:srgbClr val="0000FF"/>
                </a:solidFill>
              </a:rPr>
              <a:t>set of trees</a:t>
            </a:r>
            <a:r>
              <a:rPr lang="en-US" sz="3000" dirty="0">
                <a:solidFill>
                  <a:srgbClr val="0000FF"/>
                </a:solidFill>
              </a:rPr>
              <a:t> </a:t>
            </a:r>
            <a:r>
              <a:rPr lang="en-US" sz="3000" dirty="0" smtClean="0">
                <a:solidFill>
                  <a:srgbClr val="0000FF"/>
                </a:solidFill>
              </a:rPr>
              <a:t>            with minimum total cost </a:t>
            </a:r>
            <a:r>
              <a:rPr lang="en-US" sz="3000" dirty="0">
                <a:solidFill>
                  <a:srgbClr val="0000FF"/>
                </a:solidFill>
              </a:rPr>
              <a:t>on the marked nodes. </a:t>
            </a:r>
            <a:endParaRPr lang="en-US" sz="3000" dirty="0" smtClean="0">
              <a:solidFill>
                <a:srgbClr val="0000FF"/>
              </a:solidFill>
            </a:endParaRPr>
          </a:p>
          <a:p>
            <a:pPr lvl="2"/>
            <a:endParaRPr lang="en-US" sz="2000" dirty="0"/>
          </a:p>
          <a:p>
            <a:r>
              <a:rPr lang="en-US" sz="3000" dirty="0" smtClean="0"/>
              <a:t>Finding bounded-length paths</a:t>
            </a:r>
          </a:p>
          <a:p>
            <a:pPr lvl="1"/>
            <a:r>
              <a:rPr lang="en-US" dirty="0" smtClean="0"/>
              <a:t>(multiple) short paths of length up to log |V| between marked nodes in G’</a:t>
            </a:r>
          </a:p>
          <a:p>
            <a:pPr lvl="1"/>
            <a:r>
              <a:rPr lang="en-US" dirty="0"/>
              <a:t>e</a:t>
            </a:r>
            <a:r>
              <a:rPr lang="en-US" dirty="0" smtClean="0"/>
              <a:t>mploy BFS-like expansion   </a:t>
            </a:r>
            <a:endParaRPr lang="en-US" dirty="0"/>
          </a:p>
        </p:txBody>
      </p:sp>
      <p:sp>
        <p:nvSpPr>
          <p:cNvPr id="4" name="Date Placeholder 3"/>
          <p:cNvSpPr>
            <a:spLocks noGrp="1"/>
          </p:cNvSpPr>
          <p:nvPr>
            <p:ph type="dt" sz="half" idx="10"/>
          </p:nvPr>
        </p:nvSpPr>
        <p:spPr/>
        <p:txBody>
          <a:bodyPr/>
          <a:lstStyle/>
          <a:p>
            <a:r>
              <a:rPr lang="en-US" smtClean="0"/>
              <a:t>Leman Akoglu (SUNY Stony Brook)</a:t>
            </a:r>
            <a:endParaRPr lang="en-US" dirty="0"/>
          </a:p>
        </p:txBody>
      </p:sp>
      <p:sp>
        <p:nvSpPr>
          <p:cNvPr id="5" name="Footer Placeholder 4"/>
          <p:cNvSpPr>
            <a:spLocks noGrp="1"/>
          </p:cNvSpPr>
          <p:nvPr>
            <p:ph type="ftr" sz="quarter" idx="11"/>
          </p:nvPr>
        </p:nvSpPr>
        <p:spPr/>
        <p:txBody>
          <a:bodyPr/>
          <a:lstStyle/>
          <a:p>
            <a:r>
              <a:rPr lang="en-US" smtClean="0"/>
              <a:t>SDM 13 - Connection Pathways for Marked Nodes</a:t>
            </a:r>
            <a:endParaRPr lang="en-US" dirty="0"/>
          </a:p>
        </p:txBody>
      </p:sp>
      <p:sp>
        <p:nvSpPr>
          <p:cNvPr id="6" name="Slide Number Placeholder 5"/>
          <p:cNvSpPr>
            <a:spLocks noGrp="1"/>
          </p:cNvSpPr>
          <p:nvPr>
            <p:ph type="sldNum" sz="quarter" idx="12"/>
          </p:nvPr>
        </p:nvSpPr>
        <p:spPr/>
        <p:txBody>
          <a:bodyPr/>
          <a:lstStyle/>
          <a:p>
            <a:fld id="{F546917D-09DE-4400-A232-27CDA6024951}" type="slidenum">
              <a:rPr lang="en-US" smtClean="0"/>
              <a:pPr/>
              <a:t>32</a:t>
            </a:fld>
            <a:endParaRPr lang="en-US" dirty="0"/>
          </a:p>
        </p:txBody>
      </p:sp>
    </p:spTree>
    <p:extLst>
      <p:ext uri="{BB962C8B-B14F-4D97-AF65-F5344CB8AC3E}">
        <p14:creationId xmlns:p14="http://schemas.microsoft.com/office/powerpoint/2010/main" val="3679176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Algorithms</a:t>
            </a:r>
          </a:p>
        </p:txBody>
      </p:sp>
      <p:sp>
        <p:nvSpPr>
          <p:cNvPr id="3" name="Content Placeholder 2"/>
          <p:cNvSpPr>
            <a:spLocks noGrp="1"/>
          </p:cNvSpPr>
          <p:nvPr>
            <p:ph idx="1"/>
          </p:nvPr>
        </p:nvSpPr>
        <p:spPr>
          <a:xfrm>
            <a:off x="152400" y="838200"/>
            <a:ext cx="8229600" cy="5486401"/>
          </a:xfrm>
        </p:spPr>
        <p:txBody>
          <a:bodyPr/>
          <a:lstStyle/>
          <a:p>
            <a:r>
              <a:rPr lang="en-US" sz="3000" dirty="0" smtClean="0"/>
              <a:t>Connected components (CC)</a:t>
            </a:r>
          </a:p>
          <a:p>
            <a:pPr lvl="1">
              <a:spcBef>
                <a:spcPts val="0"/>
              </a:spcBef>
            </a:pPr>
            <a:r>
              <a:rPr lang="en-US" sz="2400" dirty="0" smtClean="0"/>
              <a:t>find induced </a:t>
            </a:r>
            <a:r>
              <a:rPr lang="en-US" sz="2400" dirty="0" err="1" smtClean="0"/>
              <a:t>subgraph</a:t>
            </a:r>
            <a:r>
              <a:rPr lang="en-US" sz="2400" dirty="0" smtClean="0"/>
              <a:t>(s) on marked nodes in G’</a:t>
            </a:r>
          </a:p>
          <a:p>
            <a:pPr lvl="1">
              <a:spcBef>
                <a:spcPts val="0"/>
              </a:spcBef>
            </a:pPr>
            <a:r>
              <a:rPr lang="en-US" sz="2400" dirty="0" smtClean="0"/>
              <a:t>find minimum cost directed tree(s)   </a:t>
            </a:r>
          </a:p>
          <a:p>
            <a:pPr lvl="1">
              <a:spcBef>
                <a:spcPts val="0"/>
              </a:spcBef>
            </a:pPr>
            <a:endParaRPr lang="en-US" dirty="0"/>
          </a:p>
          <a:p>
            <a:pPr lvl="1">
              <a:spcBef>
                <a:spcPts val="0"/>
              </a:spcBef>
            </a:pPr>
            <a:endParaRPr lang="en-US" dirty="0" smtClean="0"/>
          </a:p>
          <a:p>
            <a:r>
              <a:rPr lang="en-US" sz="3000" dirty="0" smtClean="0"/>
              <a:t>Minimum </a:t>
            </a:r>
            <a:r>
              <a:rPr lang="en-US" sz="3000" dirty="0" err="1" smtClean="0"/>
              <a:t>arborescences</a:t>
            </a:r>
            <a:r>
              <a:rPr lang="en-US" sz="3000" dirty="0" smtClean="0"/>
              <a:t> (ARB)</a:t>
            </a:r>
          </a:p>
          <a:p>
            <a:pPr lvl="1">
              <a:spcBef>
                <a:spcPts val="0"/>
              </a:spcBef>
            </a:pPr>
            <a:r>
              <a:rPr lang="en-US" sz="2400" dirty="0" smtClean="0"/>
              <a:t>construct transitive closure graph CG (with bounded paths)</a:t>
            </a:r>
          </a:p>
          <a:p>
            <a:pPr lvl="1">
              <a:spcBef>
                <a:spcPts val="0"/>
              </a:spcBef>
            </a:pPr>
            <a:r>
              <a:rPr lang="en-US" sz="2400" dirty="0" smtClean="0"/>
              <a:t>add </a:t>
            </a:r>
            <a:r>
              <a:rPr lang="en-US" sz="2400" dirty="0" smtClean="0">
                <a:solidFill>
                  <a:srgbClr val="0B9712"/>
                </a:solidFill>
              </a:rPr>
              <a:t>universal node u </a:t>
            </a:r>
            <a:r>
              <a:rPr lang="en-US" sz="2400" dirty="0" smtClean="0"/>
              <a:t>with out-edges w(</a:t>
            </a:r>
            <a:r>
              <a:rPr lang="en-US" sz="2400" dirty="0" err="1" smtClean="0"/>
              <a:t>u,m</a:t>
            </a:r>
            <a:r>
              <a:rPr lang="en-US" sz="2400" dirty="0" smtClean="0"/>
              <a:t>) = log |V|</a:t>
            </a:r>
          </a:p>
          <a:p>
            <a:pPr lvl="1">
              <a:spcBef>
                <a:spcPts val="0"/>
              </a:spcBef>
            </a:pPr>
            <a:r>
              <a:rPr lang="en-US" sz="2400" dirty="0"/>
              <a:t>find minimum cost directed tree(s</a:t>
            </a:r>
            <a:r>
              <a:rPr lang="en-US" sz="2400" dirty="0" smtClean="0"/>
              <a:t>), remove u</a:t>
            </a:r>
          </a:p>
          <a:p>
            <a:pPr lvl="1">
              <a:spcBef>
                <a:spcPts val="0"/>
              </a:spcBef>
            </a:pPr>
            <a:r>
              <a:rPr lang="en-US" sz="2400" dirty="0"/>
              <a:t>e</a:t>
            </a:r>
            <a:r>
              <a:rPr lang="en-US" sz="2400" dirty="0" smtClean="0"/>
              <a:t>xpand paths</a:t>
            </a:r>
            <a:endParaRPr lang="en-US" sz="2600" dirty="0"/>
          </a:p>
        </p:txBody>
      </p:sp>
      <p:sp>
        <p:nvSpPr>
          <p:cNvPr id="4" name="Date Placeholder 3"/>
          <p:cNvSpPr>
            <a:spLocks noGrp="1"/>
          </p:cNvSpPr>
          <p:nvPr>
            <p:ph type="dt" sz="half" idx="10"/>
          </p:nvPr>
        </p:nvSpPr>
        <p:spPr/>
        <p:txBody>
          <a:bodyPr/>
          <a:lstStyle/>
          <a:p>
            <a:r>
              <a:rPr lang="en-US" smtClean="0"/>
              <a:t>Leman Akoglu (SUNY Stony Brook)</a:t>
            </a:r>
            <a:endParaRPr lang="en-US" dirty="0"/>
          </a:p>
        </p:txBody>
      </p:sp>
      <p:sp>
        <p:nvSpPr>
          <p:cNvPr id="5" name="Footer Placeholder 4"/>
          <p:cNvSpPr>
            <a:spLocks noGrp="1"/>
          </p:cNvSpPr>
          <p:nvPr>
            <p:ph type="ftr" sz="quarter" idx="11"/>
          </p:nvPr>
        </p:nvSpPr>
        <p:spPr/>
        <p:txBody>
          <a:bodyPr/>
          <a:lstStyle/>
          <a:p>
            <a:r>
              <a:rPr lang="en-US" smtClean="0"/>
              <a:t>SDM 13 - Connection Pathways for Marked Nodes</a:t>
            </a:r>
            <a:endParaRPr lang="en-US" dirty="0"/>
          </a:p>
        </p:txBody>
      </p:sp>
      <p:sp>
        <p:nvSpPr>
          <p:cNvPr id="6" name="Slide Number Placeholder 5"/>
          <p:cNvSpPr>
            <a:spLocks noGrp="1"/>
          </p:cNvSpPr>
          <p:nvPr>
            <p:ph type="sldNum" sz="quarter" idx="12"/>
          </p:nvPr>
        </p:nvSpPr>
        <p:spPr/>
        <p:txBody>
          <a:bodyPr/>
          <a:lstStyle/>
          <a:p>
            <a:fld id="{F546917D-09DE-4400-A232-27CDA6024951}" type="slidenum">
              <a:rPr lang="en-US" smtClean="0"/>
              <a:pPr/>
              <a:t>33</a:t>
            </a:fld>
            <a:endParaRPr lang="en-US" dirty="0"/>
          </a:p>
        </p:txBody>
      </p:sp>
      <p:sp>
        <p:nvSpPr>
          <p:cNvPr id="9" name="Oval 17"/>
          <p:cNvSpPr>
            <a:spLocks noChangeArrowheads="1"/>
          </p:cNvSpPr>
          <p:nvPr/>
        </p:nvSpPr>
        <p:spPr bwMode="auto">
          <a:xfrm>
            <a:off x="1219200" y="2309817"/>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1" name="Oval 17"/>
          <p:cNvSpPr>
            <a:spLocks noChangeArrowheads="1"/>
          </p:cNvSpPr>
          <p:nvPr/>
        </p:nvSpPr>
        <p:spPr bwMode="auto">
          <a:xfrm>
            <a:off x="1722120" y="2347917"/>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2" name="Oval 17"/>
          <p:cNvSpPr>
            <a:spLocks noChangeArrowheads="1"/>
          </p:cNvSpPr>
          <p:nvPr/>
        </p:nvSpPr>
        <p:spPr bwMode="auto">
          <a:xfrm>
            <a:off x="1371600" y="2622237"/>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3" name="Oval 17"/>
          <p:cNvSpPr>
            <a:spLocks noChangeArrowheads="1"/>
          </p:cNvSpPr>
          <p:nvPr/>
        </p:nvSpPr>
        <p:spPr bwMode="auto">
          <a:xfrm>
            <a:off x="2331720" y="2271717"/>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4" name="Oval 17"/>
          <p:cNvSpPr>
            <a:spLocks noChangeArrowheads="1"/>
          </p:cNvSpPr>
          <p:nvPr/>
        </p:nvSpPr>
        <p:spPr bwMode="auto">
          <a:xfrm>
            <a:off x="2438400" y="2622237"/>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5" name="Oval 17"/>
          <p:cNvSpPr>
            <a:spLocks noChangeArrowheads="1"/>
          </p:cNvSpPr>
          <p:nvPr/>
        </p:nvSpPr>
        <p:spPr bwMode="auto">
          <a:xfrm>
            <a:off x="3169920" y="2424117"/>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6" name="Right Arrow 15"/>
          <p:cNvSpPr/>
          <p:nvPr/>
        </p:nvSpPr>
        <p:spPr bwMode="auto">
          <a:xfrm>
            <a:off x="3962400" y="2309817"/>
            <a:ext cx="457200" cy="365760"/>
          </a:xfrm>
          <a:prstGeom prst="rightArrow">
            <a:avLst/>
          </a:prstGeom>
          <a:noFill/>
          <a:ln>
            <a:solidFill>
              <a:srgbClr val="0070C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20000"/>
              </a:spcBef>
              <a:buFont typeface="Wingdings" pitchFamily="2" charset="2"/>
              <a:buNone/>
              <a:defRPr/>
            </a:pPr>
            <a:endParaRPr lang="en-US" sz="1800" dirty="0">
              <a:solidFill>
                <a:schemeClr val="tx1"/>
              </a:solidFill>
              <a:cs typeface="Arial" charset="0"/>
            </a:endParaRPr>
          </a:p>
        </p:txBody>
      </p:sp>
      <p:sp>
        <p:nvSpPr>
          <p:cNvPr id="18" name="Freeform 17"/>
          <p:cNvSpPr/>
          <p:nvPr/>
        </p:nvSpPr>
        <p:spPr>
          <a:xfrm>
            <a:off x="1336431" y="2209800"/>
            <a:ext cx="430823" cy="158632"/>
          </a:xfrm>
          <a:custGeom>
            <a:avLst/>
            <a:gdLst>
              <a:gd name="connsiteX0" fmla="*/ 430823 w 430823"/>
              <a:gd name="connsiteY0" fmla="*/ 158632 h 158632"/>
              <a:gd name="connsiteX1" fmla="*/ 263769 w 430823"/>
              <a:gd name="connsiteY1" fmla="*/ 371 h 158632"/>
              <a:gd name="connsiteX2" fmla="*/ 0 w 430823"/>
              <a:gd name="connsiteY2" fmla="*/ 123463 h 158632"/>
            </a:gdLst>
            <a:ahLst/>
            <a:cxnLst>
              <a:cxn ang="0">
                <a:pos x="connsiteX0" y="connsiteY0"/>
              </a:cxn>
              <a:cxn ang="0">
                <a:pos x="connsiteX1" y="connsiteY1"/>
              </a:cxn>
              <a:cxn ang="0">
                <a:pos x="connsiteX2" y="connsiteY2"/>
              </a:cxn>
            </a:cxnLst>
            <a:rect l="l" t="t" r="r" b="b"/>
            <a:pathLst>
              <a:path w="430823" h="158632">
                <a:moveTo>
                  <a:pt x="430823" y="158632"/>
                </a:moveTo>
                <a:cubicBezTo>
                  <a:pt x="383198" y="82432"/>
                  <a:pt x="335573" y="6232"/>
                  <a:pt x="263769" y="371"/>
                </a:cubicBezTo>
                <a:cubicBezTo>
                  <a:pt x="191965" y="-5490"/>
                  <a:pt x="95982" y="58986"/>
                  <a:pt x="0" y="123463"/>
                </a:cubicBezTo>
              </a:path>
            </a:pathLst>
          </a:custGeom>
          <a:noFill/>
          <a:ln w="25400"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flipV="1">
            <a:off x="1362809" y="2381033"/>
            <a:ext cx="359312" cy="73563"/>
          </a:xfrm>
          <a:custGeom>
            <a:avLst/>
            <a:gdLst>
              <a:gd name="connsiteX0" fmla="*/ 430823 w 430823"/>
              <a:gd name="connsiteY0" fmla="*/ 158632 h 158632"/>
              <a:gd name="connsiteX1" fmla="*/ 263769 w 430823"/>
              <a:gd name="connsiteY1" fmla="*/ 371 h 158632"/>
              <a:gd name="connsiteX2" fmla="*/ 0 w 430823"/>
              <a:gd name="connsiteY2" fmla="*/ 123463 h 158632"/>
            </a:gdLst>
            <a:ahLst/>
            <a:cxnLst>
              <a:cxn ang="0">
                <a:pos x="connsiteX0" y="connsiteY0"/>
              </a:cxn>
              <a:cxn ang="0">
                <a:pos x="connsiteX1" y="connsiteY1"/>
              </a:cxn>
              <a:cxn ang="0">
                <a:pos x="connsiteX2" y="connsiteY2"/>
              </a:cxn>
            </a:cxnLst>
            <a:rect l="l" t="t" r="r" b="b"/>
            <a:pathLst>
              <a:path w="430823" h="158632">
                <a:moveTo>
                  <a:pt x="430823" y="158632"/>
                </a:moveTo>
                <a:cubicBezTo>
                  <a:pt x="383198" y="82432"/>
                  <a:pt x="335573" y="6232"/>
                  <a:pt x="263769" y="371"/>
                </a:cubicBezTo>
                <a:cubicBezTo>
                  <a:pt x="191965" y="-5490"/>
                  <a:pt x="95982" y="58986"/>
                  <a:pt x="0" y="123463"/>
                </a:cubicBezTo>
              </a:path>
            </a:pathLst>
          </a:custGeom>
          <a:noFill/>
          <a:ln w="25400" cmpd="sng">
            <a:solidFill>
              <a:schemeClr val="tx1"/>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rot="18703046">
            <a:off x="1474856" y="2501947"/>
            <a:ext cx="359312" cy="78836"/>
          </a:xfrm>
          <a:custGeom>
            <a:avLst/>
            <a:gdLst>
              <a:gd name="connsiteX0" fmla="*/ 430823 w 430823"/>
              <a:gd name="connsiteY0" fmla="*/ 158632 h 158632"/>
              <a:gd name="connsiteX1" fmla="*/ 263769 w 430823"/>
              <a:gd name="connsiteY1" fmla="*/ 371 h 158632"/>
              <a:gd name="connsiteX2" fmla="*/ 0 w 430823"/>
              <a:gd name="connsiteY2" fmla="*/ 123463 h 158632"/>
            </a:gdLst>
            <a:ahLst/>
            <a:cxnLst>
              <a:cxn ang="0">
                <a:pos x="connsiteX0" y="connsiteY0"/>
              </a:cxn>
              <a:cxn ang="0">
                <a:pos x="connsiteX1" y="connsiteY1"/>
              </a:cxn>
              <a:cxn ang="0">
                <a:pos x="connsiteX2" y="connsiteY2"/>
              </a:cxn>
            </a:cxnLst>
            <a:rect l="l" t="t" r="r" b="b"/>
            <a:pathLst>
              <a:path w="430823" h="158632">
                <a:moveTo>
                  <a:pt x="430823" y="158632"/>
                </a:moveTo>
                <a:cubicBezTo>
                  <a:pt x="383198" y="82432"/>
                  <a:pt x="335573" y="6232"/>
                  <a:pt x="263769" y="371"/>
                </a:cubicBezTo>
                <a:cubicBezTo>
                  <a:pt x="191965" y="-5490"/>
                  <a:pt x="95982" y="58986"/>
                  <a:pt x="0" y="123463"/>
                </a:cubicBezTo>
              </a:path>
            </a:pathLst>
          </a:custGeom>
          <a:noFill/>
          <a:ln w="25400"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rot="3274467" flipV="1">
            <a:off x="1130984" y="2570291"/>
            <a:ext cx="359312" cy="73563"/>
          </a:xfrm>
          <a:custGeom>
            <a:avLst/>
            <a:gdLst>
              <a:gd name="connsiteX0" fmla="*/ 430823 w 430823"/>
              <a:gd name="connsiteY0" fmla="*/ 158632 h 158632"/>
              <a:gd name="connsiteX1" fmla="*/ 263769 w 430823"/>
              <a:gd name="connsiteY1" fmla="*/ 371 h 158632"/>
              <a:gd name="connsiteX2" fmla="*/ 0 w 430823"/>
              <a:gd name="connsiteY2" fmla="*/ 123463 h 158632"/>
            </a:gdLst>
            <a:ahLst/>
            <a:cxnLst>
              <a:cxn ang="0">
                <a:pos x="connsiteX0" y="connsiteY0"/>
              </a:cxn>
              <a:cxn ang="0">
                <a:pos x="connsiteX1" y="connsiteY1"/>
              </a:cxn>
              <a:cxn ang="0">
                <a:pos x="connsiteX2" y="connsiteY2"/>
              </a:cxn>
            </a:cxnLst>
            <a:rect l="l" t="t" r="r" b="b"/>
            <a:pathLst>
              <a:path w="430823" h="158632">
                <a:moveTo>
                  <a:pt x="430823" y="158632"/>
                </a:moveTo>
                <a:cubicBezTo>
                  <a:pt x="383198" y="82432"/>
                  <a:pt x="335573" y="6232"/>
                  <a:pt x="263769" y="371"/>
                </a:cubicBezTo>
                <a:cubicBezTo>
                  <a:pt x="191965" y="-5490"/>
                  <a:pt x="95982" y="58986"/>
                  <a:pt x="0" y="123463"/>
                </a:cubicBezTo>
              </a:path>
            </a:pathLst>
          </a:custGeom>
          <a:noFill/>
          <a:ln w="25400"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rot="4051518" flipV="1">
            <a:off x="2163628" y="2479251"/>
            <a:ext cx="355489" cy="161858"/>
          </a:xfrm>
          <a:custGeom>
            <a:avLst/>
            <a:gdLst>
              <a:gd name="connsiteX0" fmla="*/ 430823 w 430823"/>
              <a:gd name="connsiteY0" fmla="*/ 158632 h 158632"/>
              <a:gd name="connsiteX1" fmla="*/ 263769 w 430823"/>
              <a:gd name="connsiteY1" fmla="*/ 371 h 158632"/>
              <a:gd name="connsiteX2" fmla="*/ 0 w 430823"/>
              <a:gd name="connsiteY2" fmla="*/ 123463 h 158632"/>
            </a:gdLst>
            <a:ahLst/>
            <a:cxnLst>
              <a:cxn ang="0">
                <a:pos x="connsiteX0" y="connsiteY0"/>
              </a:cxn>
              <a:cxn ang="0">
                <a:pos x="connsiteX1" y="connsiteY1"/>
              </a:cxn>
              <a:cxn ang="0">
                <a:pos x="connsiteX2" y="connsiteY2"/>
              </a:cxn>
            </a:cxnLst>
            <a:rect l="l" t="t" r="r" b="b"/>
            <a:pathLst>
              <a:path w="430823" h="158632">
                <a:moveTo>
                  <a:pt x="430823" y="158632"/>
                </a:moveTo>
                <a:cubicBezTo>
                  <a:pt x="383198" y="82432"/>
                  <a:pt x="335573" y="6232"/>
                  <a:pt x="263769" y="371"/>
                </a:cubicBezTo>
                <a:cubicBezTo>
                  <a:pt x="191965" y="-5490"/>
                  <a:pt x="95982" y="58986"/>
                  <a:pt x="0" y="123463"/>
                </a:cubicBezTo>
              </a:path>
            </a:pathLst>
          </a:custGeom>
          <a:noFill/>
          <a:ln w="25400"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rot="16200000" flipV="1">
            <a:off x="2414124" y="2496749"/>
            <a:ext cx="294544" cy="63112"/>
          </a:xfrm>
          <a:custGeom>
            <a:avLst/>
            <a:gdLst>
              <a:gd name="connsiteX0" fmla="*/ 430823 w 430823"/>
              <a:gd name="connsiteY0" fmla="*/ 158632 h 158632"/>
              <a:gd name="connsiteX1" fmla="*/ 263769 w 430823"/>
              <a:gd name="connsiteY1" fmla="*/ 371 h 158632"/>
              <a:gd name="connsiteX2" fmla="*/ 0 w 430823"/>
              <a:gd name="connsiteY2" fmla="*/ 123463 h 158632"/>
            </a:gdLst>
            <a:ahLst/>
            <a:cxnLst>
              <a:cxn ang="0">
                <a:pos x="connsiteX0" y="connsiteY0"/>
              </a:cxn>
              <a:cxn ang="0">
                <a:pos x="connsiteX1" y="connsiteY1"/>
              </a:cxn>
              <a:cxn ang="0">
                <a:pos x="connsiteX2" y="connsiteY2"/>
              </a:cxn>
            </a:cxnLst>
            <a:rect l="l" t="t" r="r" b="b"/>
            <a:pathLst>
              <a:path w="430823" h="158632">
                <a:moveTo>
                  <a:pt x="430823" y="158632"/>
                </a:moveTo>
                <a:cubicBezTo>
                  <a:pt x="383198" y="82432"/>
                  <a:pt x="335573" y="6232"/>
                  <a:pt x="263769" y="371"/>
                </a:cubicBezTo>
                <a:cubicBezTo>
                  <a:pt x="191965" y="-5490"/>
                  <a:pt x="95982" y="58986"/>
                  <a:pt x="0" y="123463"/>
                </a:cubicBezTo>
              </a:path>
            </a:pathLst>
          </a:custGeom>
          <a:noFill/>
          <a:ln w="25400"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17"/>
          <p:cNvSpPr>
            <a:spLocks noChangeArrowheads="1"/>
          </p:cNvSpPr>
          <p:nvPr/>
        </p:nvSpPr>
        <p:spPr bwMode="auto">
          <a:xfrm>
            <a:off x="4995670" y="2309233"/>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5" name="Oval 17"/>
          <p:cNvSpPr>
            <a:spLocks noChangeArrowheads="1"/>
          </p:cNvSpPr>
          <p:nvPr/>
        </p:nvSpPr>
        <p:spPr bwMode="auto">
          <a:xfrm>
            <a:off x="5498590" y="2347333"/>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6" name="Oval 17"/>
          <p:cNvSpPr>
            <a:spLocks noChangeArrowheads="1"/>
          </p:cNvSpPr>
          <p:nvPr/>
        </p:nvSpPr>
        <p:spPr bwMode="auto">
          <a:xfrm>
            <a:off x="5148070" y="2621653"/>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7" name="Freeform 26"/>
          <p:cNvSpPr/>
          <p:nvPr/>
        </p:nvSpPr>
        <p:spPr>
          <a:xfrm flipV="1">
            <a:off x="5139279" y="2380449"/>
            <a:ext cx="359312" cy="73563"/>
          </a:xfrm>
          <a:custGeom>
            <a:avLst/>
            <a:gdLst>
              <a:gd name="connsiteX0" fmla="*/ 430823 w 430823"/>
              <a:gd name="connsiteY0" fmla="*/ 158632 h 158632"/>
              <a:gd name="connsiteX1" fmla="*/ 263769 w 430823"/>
              <a:gd name="connsiteY1" fmla="*/ 371 h 158632"/>
              <a:gd name="connsiteX2" fmla="*/ 0 w 430823"/>
              <a:gd name="connsiteY2" fmla="*/ 123463 h 158632"/>
            </a:gdLst>
            <a:ahLst/>
            <a:cxnLst>
              <a:cxn ang="0">
                <a:pos x="connsiteX0" y="connsiteY0"/>
              </a:cxn>
              <a:cxn ang="0">
                <a:pos x="connsiteX1" y="connsiteY1"/>
              </a:cxn>
              <a:cxn ang="0">
                <a:pos x="connsiteX2" y="connsiteY2"/>
              </a:cxn>
            </a:cxnLst>
            <a:rect l="l" t="t" r="r" b="b"/>
            <a:pathLst>
              <a:path w="430823" h="158632">
                <a:moveTo>
                  <a:pt x="430823" y="158632"/>
                </a:moveTo>
                <a:cubicBezTo>
                  <a:pt x="383198" y="82432"/>
                  <a:pt x="335573" y="6232"/>
                  <a:pt x="263769" y="371"/>
                </a:cubicBezTo>
                <a:cubicBezTo>
                  <a:pt x="191965" y="-5490"/>
                  <a:pt x="95982" y="58986"/>
                  <a:pt x="0" y="123463"/>
                </a:cubicBezTo>
              </a:path>
            </a:pathLst>
          </a:custGeom>
          <a:noFill/>
          <a:ln w="25400" cmpd="sng">
            <a:solidFill>
              <a:schemeClr val="tx1"/>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rot="3274467" flipV="1">
            <a:off x="4907454" y="2569707"/>
            <a:ext cx="359312" cy="73563"/>
          </a:xfrm>
          <a:custGeom>
            <a:avLst/>
            <a:gdLst>
              <a:gd name="connsiteX0" fmla="*/ 430823 w 430823"/>
              <a:gd name="connsiteY0" fmla="*/ 158632 h 158632"/>
              <a:gd name="connsiteX1" fmla="*/ 263769 w 430823"/>
              <a:gd name="connsiteY1" fmla="*/ 371 h 158632"/>
              <a:gd name="connsiteX2" fmla="*/ 0 w 430823"/>
              <a:gd name="connsiteY2" fmla="*/ 123463 h 158632"/>
            </a:gdLst>
            <a:ahLst/>
            <a:cxnLst>
              <a:cxn ang="0">
                <a:pos x="connsiteX0" y="connsiteY0"/>
              </a:cxn>
              <a:cxn ang="0">
                <a:pos x="connsiteX1" y="connsiteY1"/>
              </a:cxn>
              <a:cxn ang="0">
                <a:pos x="connsiteX2" y="connsiteY2"/>
              </a:cxn>
            </a:cxnLst>
            <a:rect l="l" t="t" r="r" b="b"/>
            <a:pathLst>
              <a:path w="430823" h="158632">
                <a:moveTo>
                  <a:pt x="430823" y="158632"/>
                </a:moveTo>
                <a:cubicBezTo>
                  <a:pt x="383198" y="82432"/>
                  <a:pt x="335573" y="6232"/>
                  <a:pt x="263769" y="371"/>
                </a:cubicBezTo>
                <a:cubicBezTo>
                  <a:pt x="191965" y="-5490"/>
                  <a:pt x="95982" y="58986"/>
                  <a:pt x="0" y="123463"/>
                </a:cubicBezTo>
              </a:path>
            </a:pathLst>
          </a:custGeom>
          <a:noFill/>
          <a:ln w="25400"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17"/>
          <p:cNvSpPr>
            <a:spLocks noChangeArrowheads="1"/>
          </p:cNvSpPr>
          <p:nvPr/>
        </p:nvSpPr>
        <p:spPr bwMode="auto">
          <a:xfrm>
            <a:off x="6065520" y="2256552"/>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30" name="Oval 17"/>
          <p:cNvSpPr>
            <a:spLocks noChangeArrowheads="1"/>
          </p:cNvSpPr>
          <p:nvPr/>
        </p:nvSpPr>
        <p:spPr bwMode="auto">
          <a:xfrm>
            <a:off x="6172200" y="2607072"/>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31" name="Freeform 30"/>
          <p:cNvSpPr/>
          <p:nvPr/>
        </p:nvSpPr>
        <p:spPr>
          <a:xfrm rot="16200000" flipV="1">
            <a:off x="6147924" y="2481584"/>
            <a:ext cx="294544" cy="63112"/>
          </a:xfrm>
          <a:custGeom>
            <a:avLst/>
            <a:gdLst>
              <a:gd name="connsiteX0" fmla="*/ 430823 w 430823"/>
              <a:gd name="connsiteY0" fmla="*/ 158632 h 158632"/>
              <a:gd name="connsiteX1" fmla="*/ 263769 w 430823"/>
              <a:gd name="connsiteY1" fmla="*/ 371 h 158632"/>
              <a:gd name="connsiteX2" fmla="*/ 0 w 430823"/>
              <a:gd name="connsiteY2" fmla="*/ 123463 h 158632"/>
            </a:gdLst>
            <a:ahLst/>
            <a:cxnLst>
              <a:cxn ang="0">
                <a:pos x="connsiteX0" y="connsiteY0"/>
              </a:cxn>
              <a:cxn ang="0">
                <a:pos x="connsiteX1" y="connsiteY1"/>
              </a:cxn>
              <a:cxn ang="0">
                <a:pos x="connsiteX2" y="connsiteY2"/>
              </a:cxn>
            </a:cxnLst>
            <a:rect l="l" t="t" r="r" b="b"/>
            <a:pathLst>
              <a:path w="430823" h="158632">
                <a:moveTo>
                  <a:pt x="430823" y="158632"/>
                </a:moveTo>
                <a:cubicBezTo>
                  <a:pt x="383198" y="82432"/>
                  <a:pt x="335573" y="6232"/>
                  <a:pt x="263769" y="371"/>
                </a:cubicBezTo>
                <a:cubicBezTo>
                  <a:pt x="191965" y="-5490"/>
                  <a:pt x="95982" y="58986"/>
                  <a:pt x="0" y="123463"/>
                </a:cubicBezTo>
              </a:path>
            </a:pathLst>
          </a:custGeom>
          <a:noFill/>
          <a:ln w="25400"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17"/>
          <p:cNvSpPr>
            <a:spLocks noChangeArrowheads="1"/>
          </p:cNvSpPr>
          <p:nvPr/>
        </p:nvSpPr>
        <p:spPr bwMode="auto">
          <a:xfrm>
            <a:off x="7086600" y="2393637"/>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grpSp>
        <p:nvGrpSpPr>
          <p:cNvPr id="110" name="Group 109"/>
          <p:cNvGrpSpPr/>
          <p:nvPr/>
        </p:nvGrpSpPr>
        <p:grpSpPr>
          <a:xfrm>
            <a:off x="1046202" y="5024873"/>
            <a:ext cx="1295170" cy="1059521"/>
            <a:chOff x="1046202" y="5024873"/>
            <a:chExt cx="1295170" cy="1059521"/>
          </a:xfrm>
        </p:grpSpPr>
        <p:sp>
          <p:nvSpPr>
            <p:cNvPr id="33" name="Oval 17"/>
            <p:cNvSpPr>
              <a:spLocks noChangeArrowheads="1"/>
            </p:cNvSpPr>
            <p:nvPr/>
          </p:nvSpPr>
          <p:spPr bwMode="auto">
            <a:xfrm>
              <a:off x="1157188" y="5173980"/>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34" name="Oval 17"/>
            <p:cNvSpPr>
              <a:spLocks noChangeArrowheads="1"/>
            </p:cNvSpPr>
            <p:nvPr/>
          </p:nvSpPr>
          <p:spPr bwMode="auto">
            <a:xfrm>
              <a:off x="1654512" y="5073162"/>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35" name="Oval 17"/>
            <p:cNvSpPr>
              <a:spLocks noChangeArrowheads="1"/>
            </p:cNvSpPr>
            <p:nvPr/>
          </p:nvSpPr>
          <p:spPr bwMode="auto">
            <a:xfrm>
              <a:off x="1176531" y="5685106"/>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40" name="Oval 17"/>
            <p:cNvSpPr>
              <a:spLocks noChangeArrowheads="1"/>
            </p:cNvSpPr>
            <p:nvPr/>
          </p:nvSpPr>
          <p:spPr bwMode="auto">
            <a:xfrm>
              <a:off x="2158492" y="5207986"/>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41" name="Oval 17"/>
            <p:cNvSpPr>
              <a:spLocks noChangeArrowheads="1"/>
            </p:cNvSpPr>
            <p:nvPr/>
          </p:nvSpPr>
          <p:spPr bwMode="auto">
            <a:xfrm>
              <a:off x="1767254" y="5867986"/>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42" name="Oval 17"/>
            <p:cNvSpPr>
              <a:spLocks noChangeArrowheads="1"/>
            </p:cNvSpPr>
            <p:nvPr/>
          </p:nvSpPr>
          <p:spPr bwMode="auto">
            <a:xfrm>
              <a:off x="2143544" y="5598941"/>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44" name="Freeform 43"/>
            <p:cNvSpPr/>
            <p:nvPr/>
          </p:nvSpPr>
          <p:spPr>
            <a:xfrm>
              <a:off x="1345223" y="5355102"/>
              <a:ext cx="798321" cy="436098"/>
            </a:xfrm>
            <a:custGeom>
              <a:avLst/>
              <a:gdLst>
                <a:gd name="connsiteX0" fmla="*/ 870439 w 870439"/>
                <a:gd name="connsiteY0" fmla="*/ 0 h 514914"/>
                <a:gd name="connsiteX1" fmla="*/ 677008 w 870439"/>
                <a:gd name="connsiteY1" fmla="*/ 70338 h 514914"/>
                <a:gd name="connsiteX2" fmla="*/ 729762 w 870439"/>
                <a:gd name="connsiteY2" fmla="*/ 193430 h 514914"/>
                <a:gd name="connsiteX3" fmla="*/ 589085 w 870439"/>
                <a:gd name="connsiteY3" fmla="*/ 158261 h 514914"/>
                <a:gd name="connsiteX4" fmla="*/ 589085 w 870439"/>
                <a:gd name="connsiteY4" fmla="*/ 263769 h 514914"/>
                <a:gd name="connsiteX5" fmla="*/ 457200 w 870439"/>
                <a:gd name="connsiteY5" fmla="*/ 246184 h 514914"/>
                <a:gd name="connsiteX6" fmla="*/ 439615 w 870439"/>
                <a:gd name="connsiteY6" fmla="*/ 360484 h 514914"/>
                <a:gd name="connsiteX7" fmla="*/ 298939 w 870439"/>
                <a:gd name="connsiteY7" fmla="*/ 316523 h 514914"/>
                <a:gd name="connsiteX8" fmla="*/ 246185 w 870439"/>
                <a:gd name="connsiteY8" fmla="*/ 439615 h 514914"/>
                <a:gd name="connsiteX9" fmla="*/ 105508 w 870439"/>
                <a:gd name="connsiteY9" fmla="*/ 395654 h 514914"/>
                <a:gd name="connsiteX10" fmla="*/ 114300 w 870439"/>
                <a:gd name="connsiteY10" fmla="*/ 509954 h 514914"/>
                <a:gd name="connsiteX11" fmla="*/ 0 w 870439"/>
                <a:gd name="connsiteY11" fmla="*/ 483577 h 51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0439" h="514914">
                  <a:moveTo>
                    <a:pt x="870439" y="0"/>
                  </a:moveTo>
                  <a:cubicBezTo>
                    <a:pt x="785446" y="19050"/>
                    <a:pt x="700454" y="38100"/>
                    <a:pt x="677008" y="70338"/>
                  </a:cubicBezTo>
                  <a:cubicBezTo>
                    <a:pt x="653562" y="102576"/>
                    <a:pt x="744416" y="178776"/>
                    <a:pt x="729762" y="193430"/>
                  </a:cubicBezTo>
                  <a:cubicBezTo>
                    <a:pt x="715108" y="208084"/>
                    <a:pt x="612531" y="146538"/>
                    <a:pt x="589085" y="158261"/>
                  </a:cubicBezTo>
                  <a:cubicBezTo>
                    <a:pt x="565639" y="169984"/>
                    <a:pt x="611066" y="249115"/>
                    <a:pt x="589085" y="263769"/>
                  </a:cubicBezTo>
                  <a:cubicBezTo>
                    <a:pt x="567104" y="278423"/>
                    <a:pt x="482112" y="230065"/>
                    <a:pt x="457200" y="246184"/>
                  </a:cubicBezTo>
                  <a:cubicBezTo>
                    <a:pt x="432288" y="262303"/>
                    <a:pt x="465992" y="348761"/>
                    <a:pt x="439615" y="360484"/>
                  </a:cubicBezTo>
                  <a:cubicBezTo>
                    <a:pt x="413238" y="372207"/>
                    <a:pt x="331177" y="303335"/>
                    <a:pt x="298939" y="316523"/>
                  </a:cubicBezTo>
                  <a:cubicBezTo>
                    <a:pt x="266701" y="329712"/>
                    <a:pt x="278423" y="426427"/>
                    <a:pt x="246185" y="439615"/>
                  </a:cubicBezTo>
                  <a:cubicBezTo>
                    <a:pt x="213946" y="452804"/>
                    <a:pt x="127489" y="383931"/>
                    <a:pt x="105508" y="395654"/>
                  </a:cubicBezTo>
                  <a:cubicBezTo>
                    <a:pt x="83527" y="407377"/>
                    <a:pt x="131885" y="495300"/>
                    <a:pt x="114300" y="509954"/>
                  </a:cubicBezTo>
                  <a:cubicBezTo>
                    <a:pt x="96715" y="524608"/>
                    <a:pt x="48357" y="504092"/>
                    <a:pt x="0" y="483577"/>
                  </a:cubicBezTo>
                </a:path>
              </a:pathLst>
            </a:custGeom>
            <a:noFill/>
            <a:ln w="22225"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rot="3233677">
              <a:off x="1366945" y="5205985"/>
              <a:ext cx="798321" cy="436098"/>
            </a:xfrm>
            <a:custGeom>
              <a:avLst/>
              <a:gdLst>
                <a:gd name="connsiteX0" fmla="*/ 870439 w 870439"/>
                <a:gd name="connsiteY0" fmla="*/ 0 h 514914"/>
                <a:gd name="connsiteX1" fmla="*/ 677008 w 870439"/>
                <a:gd name="connsiteY1" fmla="*/ 70338 h 514914"/>
                <a:gd name="connsiteX2" fmla="*/ 729762 w 870439"/>
                <a:gd name="connsiteY2" fmla="*/ 193430 h 514914"/>
                <a:gd name="connsiteX3" fmla="*/ 589085 w 870439"/>
                <a:gd name="connsiteY3" fmla="*/ 158261 h 514914"/>
                <a:gd name="connsiteX4" fmla="*/ 589085 w 870439"/>
                <a:gd name="connsiteY4" fmla="*/ 263769 h 514914"/>
                <a:gd name="connsiteX5" fmla="*/ 457200 w 870439"/>
                <a:gd name="connsiteY5" fmla="*/ 246184 h 514914"/>
                <a:gd name="connsiteX6" fmla="*/ 439615 w 870439"/>
                <a:gd name="connsiteY6" fmla="*/ 360484 h 514914"/>
                <a:gd name="connsiteX7" fmla="*/ 298939 w 870439"/>
                <a:gd name="connsiteY7" fmla="*/ 316523 h 514914"/>
                <a:gd name="connsiteX8" fmla="*/ 246185 w 870439"/>
                <a:gd name="connsiteY8" fmla="*/ 439615 h 514914"/>
                <a:gd name="connsiteX9" fmla="*/ 105508 w 870439"/>
                <a:gd name="connsiteY9" fmla="*/ 395654 h 514914"/>
                <a:gd name="connsiteX10" fmla="*/ 114300 w 870439"/>
                <a:gd name="connsiteY10" fmla="*/ 509954 h 514914"/>
                <a:gd name="connsiteX11" fmla="*/ 0 w 870439"/>
                <a:gd name="connsiteY11" fmla="*/ 483577 h 51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0439" h="514914">
                  <a:moveTo>
                    <a:pt x="870439" y="0"/>
                  </a:moveTo>
                  <a:cubicBezTo>
                    <a:pt x="785446" y="19050"/>
                    <a:pt x="700454" y="38100"/>
                    <a:pt x="677008" y="70338"/>
                  </a:cubicBezTo>
                  <a:cubicBezTo>
                    <a:pt x="653562" y="102576"/>
                    <a:pt x="744416" y="178776"/>
                    <a:pt x="729762" y="193430"/>
                  </a:cubicBezTo>
                  <a:cubicBezTo>
                    <a:pt x="715108" y="208084"/>
                    <a:pt x="612531" y="146538"/>
                    <a:pt x="589085" y="158261"/>
                  </a:cubicBezTo>
                  <a:cubicBezTo>
                    <a:pt x="565639" y="169984"/>
                    <a:pt x="611066" y="249115"/>
                    <a:pt x="589085" y="263769"/>
                  </a:cubicBezTo>
                  <a:cubicBezTo>
                    <a:pt x="567104" y="278423"/>
                    <a:pt x="482112" y="230065"/>
                    <a:pt x="457200" y="246184"/>
                  </a:cubicBezTo>
                  <a:cubicBezTo>
                    <a:pt x="432288" y="262303"/>
                    <a:pt x="465992" y="348761"/>
                    <a:pt x="439615" y="360484"/>
                  </a:cubicBezTo>
                  <a:cubicBezTo>
                    <a:pt x="413238" y="372207"/>
                    <a:pt x="331177" y="303335"/>
                    <a:pt x="298939" y="316523"/>
                  </a:cubicBezTo>
                  <a:cubicBezTo>
                    <a:pt x="266701" y="329712"/>
                    <a:pt x="278423" y="426427"/>
                    <a:pt x="246185" y="439615"/>
                  </a:cubicBezTo>
                  <a:cubicBezTo>
                    <a:pt x="213946" y="452804"/>
                    <a:pt x="127489" y="383931"/>
                    <a:pt x="105508" y="395654"/>
                  </a:cubicBezTo>
                  <a:cubicBezTo>
                    <a:pt x="83527" y="407377"/>
                    <a:pt x="131885" y="495300"/>
                    <a:pt x="114300" y="509954"/>
                  </a:cubicBezTo>
                  <a:cubicBezTo>
                    <a:pt x="96715" y="524608"/>
                    <a:pt x="48357" y="504092"/>
                    <a:pt x="0" y="483577"/>
                  </a:cubicBezTo>
                </a:path>
              </a:pathLst>
            </a:custGeom>
            <a:noFill/>
            <a:ln w="22225"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rot="17574235">
              <a:off x="1531500" y="5411607"/>
              <a:ext cx="541891" cy="307848"/>
            </a:xfrm>
            <a:custGeom>
              <a:avLst/>
              <a:gdLst>
                <a:gd name="connsiteX0" fmla="*/ 870439 w 870439"/>
                <a:gd name="connsiteY0" fmla="*/ 0 h 514914"/>
                <a:gd name="connsiteX1" fmla="*/ 677008 w 870439"/>
                <a:gd name="connsiteY1" fmla="*/ 70338 h 514914"/>
                <a:gd name="connsiteX2" fmla="*/ 729762 w 870439"/>
                <a:gd name="connsiteY2" fmla="*/ 193430 h 514914"/>
                <a:gd name="connsiteX3" fmla="*/ 589085 w 870439"/>
                <a:gd name="connsiteY3" fmla="*/ 158261 h 514914"/>
                <a:gd name="connsiteX4" fmla="*/ 589085 w 870439"/>
                <a:gd name="connsiteY4" fmla="*/ 263769 h 514914"/>
                <a:gd name="connsiteX5" fmla="*/ 457200 w 870439"/>
                <a:gd name="connsiteY5" fmla="*/ 246184 h 514914"/>
                <a:gd name="connsiteX6" fmla="*/ 439615 w 870439"/>
                <a:gd name="connsiteY6" fmla="*/ 360484 h 514914"/>
                <a:gd name="connsiteX7" fmla="*/ 298939 w 870439"/>
                <a:gd name="connsiteY7" fmla="*/ 316523 h 514914"/>
                <a:gd name="connsiteX8" fmla="*/ 246185 w 870439"/>
                <a:gd name="connsiteY8" fmla="*/ 439615 h 514914"/>
                <a:gd name="connsiteX9" fmla="*/ 105508 w 870439"/>
                <a:gd name="connsiteY9" fmla="*/ 395654 h 514914"/>
                <a:gd name="connsiteX10" fmla="*/ 114300 w 870439"/>
                <a:gd name="connsiteY10" fmla="*/ 509954 h 514914"/>
                <a:gd name="connsiteX11" fmla="*/ 0 w 870439"/>
                <a:gd name="connsiteY11" fmla="*/ 483577 h 51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0439" h="514914">
                  <a:moveTo>
                    <a:pt x="870439" y="0"/>
                  </a:moveTo>
                  <a:cubicBezTo>
                    <a:pt x="785446" y="19050"/>
                    <a:pt x="700454" y="38100"/>
                    <a:pt x="677008" y="70338"/>
                  </a:cubicBezTo>
                  <a:cubicBezTo>
                    <a:pt x="653562" y="102576"/>
                    <a:pt x="744416" y="178776"/>
                    <a:pt x="729762" y="193430"/>
                  </a:cubicBezTo>
                  <a:cubicBezTo>
                    <a:pt x="715108" y="208084"/>
                    <a:pt x="612531" y="146538"/>
                    <a:pt x="589085" y="158261"/>
                  </a:cubicBezTo>
                  <a:cubicBezTo>
                    <a:pt x="565639" y="169984"/>
                    <a:pt x="611066" y="249115"/>
                    <a:pt x="589085" y="263769"/>
                  </a:cubicBezTo>
                  <a:cubicBezTo>
                    <a:pt x="567104" y="278423"/>
                    <a:pt x="482112" y="230065"/>
                    <a:pt x="457200" y="246184"/>
                  </a:cubicBezTo>
                  <a:cubicBezTo>
                    <a:pt x="432288" y="262303"/>
                    <a:pt x="465992" y="348761"/>
                    <a:pt x="439615" y="360484"/>
                  </a:cubicBezTo>
                  <a:cubicBezTo>
                    <a:pt x="413238" y="372207"/>
                    <a:pt x="331177" y="303335"/>
                    <a:pt x="298939" y="316523"/>
                  </a:cubicBezTo>
                  <a:cubicBezTo>
                    <a:pt x="266701" y="329712"/>
                    <a:pt x="278423" y="426427"/>
                    <a:pt x="246185" y="439615"/>
                  </a:cubicBezTo>
                  <a:cubicBezTo>
                    <a:pt x="213946" y="452804"/>
                    <a:pt x="127489" y="383931"/>
                    <a:pt x="105508" y="395654"/>
                  </a:cubicBezTo>
                  <a:cubicBezTo>
                    <a:pt x="83527" y="407377"/>
                    <a:pt x="131885" y="495300"/>
                    <a:pt x="114300" y="509954"/>
                  </a:cubicBezTo>
                  <a:cubicBezTo>
                    <a:pt x="96715" y="524608"/>
                    <a:pt x="48357" y="504092"/>
                    <a:pt x="0" y="483577"/>
                  </a:cubicBezTo>
                </a:path>
              </a:pathLst>
            </a:custGeom>
            <a:noFill/>
            <a:ln w="22225"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rot="12758000">
              <a:off x="1859445" y="5114883"/>
              <a:ext cx="305571" cy="135714"/>
            </a:xfrm>
            <a:custGeom>
              <a:avLst/>
              <a:gdLst>
                <a:gd name="connsiteX0" fmla="*/ 870439 w 870439"/>
                <a:gd name="connsiteY0" fmla="*/ 0 h 514914"/>
                <a:gd name="connsiteX1" fmla="*/ 677008 w 870439"/>
                <a:gd name="connsiteY1" fmla="*/ 70338 h 514914"/>
                <a:gd name="connsiteX2" fmla="*/ 729762 w 870439"/>
                <a:gd name="connsiteY2" fmla="*/ 193430 h 514914"/>
                <a:gd name="connsiteX3" fmla="*/ 589085 w 870439"/>
                <a:gd name="connsiteY3" fmla="*/ 158261 h 514914"/>
                <a:gd name="connsiteX4" fmla="*/ 589085 w 870439"/>
                <a:gd name="connsiteY4" fmla="*/ 263769 h 514914"/>
                <a:gd name="connsiteX5" fmla="*/ 457200 w 870439"/>
                <a:gd name="connsiteY5" fmla="*/ 246184 h 514914"/>
                <a:gd name="connsiteX6" fmla="*/ 439615 w 870439"/>
                <a:gd name="connsiteY6" fmla="*/ 360484 h 514914"/>
                <a:gd name="connsiteX7" fmla="*/ 298939 w 870439"/>
                <a:gd name="connsiteY7" fmla="*/ 316523 h 514914"/>
                <a:gd name="connsiteX8" fmla="*/ 246185 w 870439"/>
                <a:gd name="connsiteY8" fmla="*/ 439615 h 514914"/>
                <a:gd name="connsiteX9" fmla="*/ 105508 w 870439"/>
                <a:gd name="connsiteY9" fmla="*/ 395654 h 514914"/>
                <a:gd name="connsiteX10" fmla="*/ 114300 w 870439"/>
                <a:gd name="connsiteY10" fmla="*/ 509954 h 514914"/>
                <a:gd name="connsiteX11" fmla="*/ 0 w 870439"/>
                <a:gd name="connsiteY11" fmla="*/ 483577 h 51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0439" h="514914">
                  <a:moveTo>
                    <a:pt x="870439" y="0"/>
                  </a:moveTo>
                  <a:cubicBezTo>
                    <a:pt x="785446" y="19050"/>
                    <a:pt x="700454" y="38100"/>
                    <a:pt x="677008" y="70338"/>
                  </a:cubicBezTo>
                  <a:cubicBezTo>
                    <a:pt x="653562" y="102576"/>
                    <a:pt x="744416" y="178776"/>
                    <a:pt x="729762" y="193430"/>
                  </a:cubicBezTo>
                  <a:cubicBezTo>
                    <a:pt x="715108" y="208084"/>
                    <a:pt x="612531" y="146538"/>
                    <a:pt x="589085" y="158261"/>
                  </a:cubicBezTo>
                  <a:cubicBezTo>
                    <a:pt x="565639" y="169984"/>
                    <a:pt x="611066" y="249115"/>
                    <a:pt x="589085" y="263769"/>
                  </a:cubicBezTo>
                  <a:cubicBezTo>
                    <a:pt x="567104" y="278423"/>
                    <a:pt x="482112" y="230065"/>
                    <a:pt x="457200" y="246184"/>
                  </a:cubicBezTo>
                  <a:cubicBezTo>
                    <a:pt x="432288" y="262303"/>
                    <a:pt x="465992" y="348761"/>
                    <a:pt x="439615" y="360484"/>
                  </a:cubicBezTo>
                  <a:cubicBezTo>
                    <a:pt x="413238" y="372207"/>
                    <a:pt x="331177" y="303335"/>
                    <a:pt x="298939" y="316523"/>
                  </a:cubicBezTo>
                  <a:cubicBezTo>
                    <a:pt x="266701" y="329712"/>
                    <a:pt x="278423" y="426427"/>
                    <a:pt x="246185" y="439615"/>
                  </a:cubicBezTo>
                  <a:cubicBezTo>
                    <a:pt x="213946" y="452804"/>
                    <a:pt x="127489" y="383931"/>
                    <a:pt x="105508" y="395654"/>
                  </a:cubicBezTo>
                  <a:cubicBezTo>
                    <a:pt x="83527" y="407377"/>
                    <a:pt x="131885" y="495300"/>
                    <a:pt x="114300" y="509954"/>
                  </a:cubicBezTo>
                  <a:cubicBezTo>
                    <a:pt x="96715" y="524608"/>
                    <a:pt x="48357" y="504092"/>
                    <a:pt x="0" y="483577"/>
                  </a:cubicBezTo>
                </a:path>
              </a:pathLst>
            </a:custGeom>
            <a:noFill/>
            <a:ln w="22225"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rot="11615502">
              <a:off x="1303958" y="5114163"/>
              <a:ext cx="341993" cy="113602"/>
            </a:xfrm>
            <a:custGeom>
              <a:avLst/>
              <a:gdLst>
                <a:gd name="connsiteX0" fmla="*/ 870439 w 870439"/>
                <a:gd name="connsiteY0" fmla="*/ 0 h 514914"/>
                <a:gd name="connsiteX1" fmla="*/ 677008 w 870439"/>
                <a:gd name="connsiteY1" fmla="*/ 70338 h 514914"/>
                <a:gd name="connsiteX2" fmla="*/ 729762 w 870439"/>
                <a:gd name="connsiteY2" fmla="*/ 193430 h 514914"/>
                <a:gd name="connsiteX3" fmla="*/ 589085 w 870439"/>
                <a:gd name="connsiteY3" fmla="*/ 158261 h 514914"/>
                <a:gd name="connsiteX4" fmla="*/ 589085 w 870439"/>
                <a:gd name="connsiteY4" fmla="*/ 263769 h 514914"/>
                <a:gd name="connsiteX5" fmla="*/ 457200 w 870439"/>
                <a:gd name="connsiteY5" fmla="*/ 246184 h 514914"/>
                <a:gd name="connsiteX6" fmla="*/ 439615 w 870439"/>
                <a:gd name="connsiteY6" fmla="*/ 360484 h 514914"/>
                <a:gd name="connsiteX7" fmla="*/ 298939 w 870439"/>
                <a:gd name="connsiteY7" fmla="*/ 316523 h 514914"/>
                <a:gd name="connsiteX8" fmla="*/ 246185 w 870439"/>
                <a:gd name="connsiteY8" fmla="*/ 439615 h 514914"/>
                <a:gd name="connsiteX9" fmla="*/ 105508 w 870439"/>
                <a:gd name="connsiteY9" fmla="*/ 395654 h 514914"/>
                <a:gd name="connsiteX10" fmla="*/ 114300 w 870439"/>
                <a:gd name="connsiteY10" fmla="*/ 509954 h 514914"/>
                <a:gd name="connsiteX11" fmla="*/ 0 w 870439"/>
                <a:gd name="connsiteY11" fmla="*/ 483577 h 51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0439" h="514914">
                  <a:moveTo>
                    <a:pt x="870439" y="0"/>
                  </a:moveTo>
                  <a:cubicBezTo>
                    <a:pt x="785446" y="19050"/>
                    <a:pt x="700454" y="38100"/>
                    <a:pt x="677008" y="70338"/>
                  </a:cubicBezTo>
                  <a:cubicBezTo>
                    <a:pt x="653562" y="102576"/>
                    <a:pt x="744416" y="178776"/>
                    <a:pt x="729762" y="193430"/>
                  </a:cubicBezTo>
                  <a:cubicBezTo>
                    <a:pt x="715108" y="208084"/>
                    <a:pt x="612531" y="146538"/>
                    <a:pt x="589085" y="158261"/>
                  </a:cubicBezTo>
                  <a:cubicBezTo>
                    <a:pt x="565639" y="169984"/>
                    <a:pt x="611066" y="249115"/>
                    <a:pt x="589085" y="263769"/>
                  </a:cubicBezTo>
                  <a:cubicBezTo>
                    <a:pt x="567104" y="278423"/>
                    <a:pt x="482112" y="230065"/>
                    <a:pt x="457200" y="246184"/>
                  </a:cubicBezTo>
                  <a:cubicBezTo>
                    <a:pt x="432288" y="262303"/>
                    <a:pt x="465992" y="348761"/>
                    <a:pt x="439615" y="360484"/>
                  </a:cubicBezTo>
                  <a:cubicBezTo>
                    <a:pt x="413238" y="372207"/>
                    <a:pt x="331177" y="303335"/>
                    <a:pt x="298939" y="316523"/>
                  </a:cubicBezTo>
                  <a:cubicBezTo>
                    <a:pt x="266701" y="329712"/>
                    <a:pt x="278423" y="426427"/>
                    <a:pt x="246185" y="439615"/>
                  </a:cubicBezTo>
                  <a:cubicBezTo>
                    <a:pt x="213946" y="452804"/>
                    <a:pt x="127489" y="383931"/>
                    <a:pt x="105508" y="395654"/>
                  </a:cubicBezTo>
                  <a:cubicBezTo>
                    <a:pt x="83527" y="407377"/>
                    <a:pt x="131885" y="495300"/>
                    <a:pt x="114300" y="509954"/>
                  </a:cubicBezTo>
                  <a:cubicBezTo>
                    <a:pt x="96715" y="524608"/>
                    <a:pt x="48357" y="504092"/>
                    <a:pt x="0" y="483577"/>
                  </a:cubicBezTo>
                </a:path>
              </a:pathLst>
            </a:custGeom>
            <a:noFill/>
            <a:ln w="22225"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1905000" y="5390867"/>
              <a:ext cx="272490" cy="484154"/>
            </a:xfrm>
            <a:custGeom>
              <a:avLst/>
              <a:gdLst>
                <a:gd name="connsiteX0" fmla="*/ 325315 w 325315"/>
                <a:gd name="connsiteY0" fmla="*/ 0 h 504891"/>
                <a:gd name="connsiteX1" fmla="*/ 237392 w 325315"/>
                <a:gd name="connsiteY1" fmla="*/ 52754 h 504891"/>
                <a:gd name="connsiteX2" fmla="*/ 298939 w 325315"/>
                <a:gd name="connsiteY2" fmla="*/ 140677 h 504891"/>
                <a:gd name="connsiteX3" fmla="*/ 193431 w 325315"/>
                <a:gd name="connsiteY3" fmla="*/ 158262 h 504891"/>
                <a:gd name="connsiteX4" fmla="*/ 228600 w 325315"/>
                <a:gd name="connsiteY4" fmla="*/ 237393 h 504891"/>
                <a:gd name="connsiteX5" fmla="*/ 140677 w 325315"/>
                <a:gd name="connsiteY5" fmla="*/ 254977 h 504891"/>
                <a:gd name="connsiteX6" fmla="*/ 184639 w 325315"/>
                <a:gd name="connsiteY6" fmla="*/ 369277 h 504891"/>
                <a:gd name="connsiteX7" fmla="*/ 43962 w 325315"/>
                <a:gd name="connsiteY7" fmla="*/ 386862 h 504891"/>
                <a:gd name="connsiteX8" fmla="*/ 26377 w 325315"/>
                <a:gd name="connsiteY8" fmla="*/ 501162 h 504891"/>
                <a:gd name="connsiteX9" fmla="*/ 0 w 325315"/>
                <a:gd name="connsiteY9" fmla="*/ 465993 h 50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315" h="504891">
                  <a:moveTo>
                    <a:pt x="325315" y="0"/>
                  </a:moveTo>
                  <a:cubicBezTo>
                    <a:pt x="283551" y="14654"/>
                    <a:pt x="241788" y="29308"/>
                    <a:pt x="237392" y="52754"/>
                  </a:cubicBezTo>
                  <a:cubicBezTo>
                    <a:pt x="232996" y="76200"/>
                    <a:pt x="306266" y="123092"/>
                    <a:pt x="298939" y="140677"/>
                  </a:cubicBezTo>
                  <a:cubicBezTo>
                    <a:pt x="291612" y="158262"/>
                    <a:pt x="205154" y="142143"/>
                    <a:pt x="193431" y="158262"/>
                  </a:cubicBezTo>
                  <a:cubicBezTo>
                    <a:pt x="181708" y="174381"/>
                    <a:pt x="237392" y="221274"/>
                    <a:pt x="228600" y="237393"/>
                  </a:cubicBezTo>
                  <a:cubicBezTo>
                    <a:pt x="219808" y="253512"/>
                    <a:pt x="148004" y="232996"/>
                    <a:pt x="140677" y="254977"/>
                  </a:cubicBezTo>
                  <a:cubicBezTo>
                    <a:pt x="133350" y="276958"/>
                    <a:pt x="200758" y="347296"/>
                    <a:pt x="184639" y="369277"/>
                  </a:cubicBezTo>
                  <a:cubicBezTo>
                    <a:pt x="168520" y="391258"/>
                    <a:pt x="70339" y="364881"/>
                    <a:pt x="43962" y="386862"/>
                  </a:cubicBezTo>
                  <a:cubicBezTo>
                    <a:pt x="17585" y="408843"/>
                    <a:pt x="33704" y="487974"/>
                    <a:pt x="26377" y="501162"/>
                  </a:cubicBezTo>
                  <a:cubicBezTo>
                    <a:pt x="19050" y="514351"/>
                    <a:pt x="9525" y="490172"/>
                    <a:pt x="0" y="465993"/>
                  </a:cubicBezTo>
                </a:path>
              </a:pathLst>
            </a:custGeom>
            <a:noFill/>
            <a:ln w="22225" cmpd="sng">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1329782" y="5207986"/>
              <a:ext cx="325315" cy="504891"/>
            </a:xfrm>
            <a:custGeom>
              <a:avLst/>
              <a:gdLst>
                <a:gd name="connsiteX0" fmla="*/ 325315 w 325315"/>
                <a:gd name="connsiteY0" fmla="*/ 0 h 504891"/>
                <a:gd name="connsiteX1" fmla="*/ 237392 w 325315"/>
                <a:gd name="connsiteY1" fmla="*/ 52754 h 504891"/>
                <a:gd name="connsiteX2" fmla="*/ 298939 w 325315"/>
                <a:gd name="connsiteY2" fmla="*/ 140677 h 504891"/>
                <a:gd name="connsiteX3" fmla="*/ 193431 w 325315"/>
                <a:gd name="connsiteY3" fmla="*/ 158262 h 504891"/>
                <a:gd name="connsiteX4" fmla="*/ 228600 w 325315"/>
                <a:gd name="connsiteY4" fmla="*/ 237393 h 504891"/>
                <a:gd name="connsiteX5" fmla="*/ 140677 w 325315"/>
                <a:gd name="connsiteY5" fmla="*/ 254977 h 504891"/>
                <a:gd name="connsiteX6" fmla="*/ 184639 w 325315"/>
                <a:gd name="connsiteY6" fmla="*/ 369277 h 504891"/>
                <a:gd name="connsiteX7" fmla="*/ 43962 w 325315"/>
                <a:gd name="connsiteY7" fmla="*/ 386862 h 504891"/>
                <a:gd name="connsiteX8" fmla="*/ 26377 w 325315"/>
                <a:gd name="connsiteY8" fmla="*/ 501162 h 504891"/>
                <a:gd name="connsiteX9" fmla="*/ 0 w 325315"/>
                <a:gd name="connsiteY9" fmla="*/ 465993 h 50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315" h="504891">
                  <a:moveTo>
                    <a:pt x="325315" y="0"/>
                  </a:moveTo>
                  <a:cubicBezTo>
                    <a:pt x="283551" y="14654"/>
                    <a:pt x="241788" y="29308"/>
                    <a:pt x="237392" y="52754"/>
                  </a:cubicBezTo>
                  <a:cubicBezTo>
                    <a:pt x="232996" y="76200"/>
                    <a:pt x="306266" y="123092"/>
                    <a:pt x="298939" y="140677"/>
                  </a:cubicBezTo>
                  <a:cubicBezTo>
                    <a:pt x="291612" y="158262"/>
                    <a:pt x="205154" y="142143"/>
                    <a:pt x="193431" y="158262"/>
                  </a:cubicBezTo>
                  <a:cubicBezTo>
                    <a:pt x="181708" y="174381"/>
                    <a:pt x="237392" y="221274"/>
                    <a:pt x="228600" y="237393"/>
                  </a:cubicBezTo>
                  <a:cubicBezTo>
                    <a:pt x="219808" y="253512"/>
                    <a:pt x="148004" y="232996"/>
                    <a:pt x="140677" y="254977"/>
                  </a:cubicBezTo>
                  <a:cubicBezTo>
                    <a:pt x="133350" y="276958"/>
                    <a:pt x="200758" y="347296"/>
                    <a:pt x="184639" y="369277"/>
                  </a:cubicBezTo>
                  <a:cubicBezTo>
                    <a:pt x="168520" y="391258"/>
                    <a:pt x="70339" y="364881"/>
                    <a:pt x="43962" y="386862"/>
                  </a:cubicBezTo>
                  <a:cubicBezTo>
                    <a:pt x="17585" y="408843"/>
                    <a:pt x="33704" y="487974"/>
                    <a:pt x="26377" y="501162"/>
                  </a:cubicBezTo>
                  <a:cubicBezTo>
                    <a:pt x="19050" y="514351"/>
                    <a:pt x="9525" y="490172"/>
                    <a:pt x="0" y="465993"/>
                  </a:cubicBezTo>
                </a:path>
              </a:pathLst>
            </a:custGeom>
            <a:noFill/>
            <a:ln w="22225" cmpd="sng">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rot="2075105">
              <a:off x="1328143" y="5811765"/>
              <a:ext cx="456799" cy="203881"/>
            </a:xfrm>
            <a:custGeom>
              <a:avLst/>
              <a:gdLst>
                <a:gd name="connsiteX0" fmla="*/ 870439 w 870439"/>
                <a:gd name="connsiteY0" fmla="*/ 0 h 514914"/>
                <a:gd name="connsiteX1" fmla="*/ 677008 w 870439"/>
                <a:gd name="connsiteY1" fmla="*/ 70338 h 514914"/>
                <a:gd name="connsiteX2" fmla="*/ 729762 w 870439"/>
                <a:gd name="connsiteY2" fmla="*/ 193430 h 514914"/>
                <a:gd name="connsiteX3" fmla="*/ 589085 w 870439"/>
                <a:gd name="connsiteY3" fmla="*/ 158261 h 514914"/>
                <a:gd name="connsiteX4" fmla="*/ 589085 w 870439"/>
                <a:gd name="connsiteY4" fmla="*/ 263769 h 514914"/>
                <a:gd name="connsiteX5" fmla="*/ 457200 w 870439"/>
                <a:gd name="connsiteY5" fmla="*/ 246184 h 514914"/>
                <a:gd name="connsiteX6" fmla="*/ 439615 w 870439"/>
                <a:gd name="connsiteY6" fmla="*/ 360484 h 514914"/>
                <a:gd name="connsiteX7" fmla="*/ 298939 w 870439"/>
                <a:gd name="connsiteY7" fmla="*/ 316523 h 514914"/>
                <a:gd name="connsiteX8" fmla="*/ 246185 w 870439"/>
                <a:gd name="connsiteY8" fmla="*/ 439615 h 514914"/>
                <a:gd name="connsiteX9" fmla="*/ 105508 w 870439"/>
                <a:gd name="connsiteY9" fmla="*/ 395654 h 514914"/>
                <a:gd name="connsiteX10" fmla="*/ 114300 w 870439"/>
                <a:gd name="connsiteY10" fmla="*/ 509954 h 514914"/>
                <a:gd name="connsiteX11" fmla="*/ 0 w 870439"/>
                <a:gd name="connsiteY11" fmla="*/ 483577 h 51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0439" h="514914">
                  <a:moveTo>
                    <a:pt x="870439" y="0"/>
                  </a:moveTo>
                  <a:cubicBezTo>
                    <a:pt x="785446" y="19050"/>
                    <a:pt x="700454" y="38100"/>
                    <a:pt x="677008" y="70338"/>
                  </a:cubicBezTo>
                  <a:cubicBezTo>
                    <a:pt x="653562" y="102576"/>
                    <a:pt x="744416" y="178776"/>
                    <a:pt x="729762" y="193430"/>
                  </a:cubicBezTo>
                  <a:cubicBezTo>
                    <a:pt x="715108" y="208084"/>
                    <a:pt x="612531" y="146538"/>
                    <a:pt x="589085" y="158261"/>
                  </a:cubicBezTo>
                  <a:cubicBezTo>
                    <a:pt x="565639" y="169984"/>
                    <a:pt x="611066" y="249115"/>
                    <a:pt x="589085" y="263769"/>
                  </a:cubicBezTo>
                  <a:cubicBezTo>
                    <a:pt x="567104" y="278423"/>
                    <a:pt x="482112" y="230065"/>
                    <a:pt x="457200" y="246184"/>
                  </a:cubicBezTo>
                  <a:cubicBezTo>
                    <a:pt x="432288" y="262303"/>
                    <a:pt x="465992" y="348761"/>
                    <a:pt x="439615" y="360484"/>
                  </a:cubicBezTo>
                  <a:cubicBezTo>
                    <a:pt x="413238" y="372207"/>
                    <a:pt x="331177" y="303335"/>
                    <a:pt x="298939" y="316523"/>
                  </a:cubicBezTo>
                  <a:cubicBezTo>
                    <a:pt x="266701" y="329712"/>
                    <a:pt x="278423" y="426427"/>
                    <a:pt x="246185" y="439615"/>
                  </a:cubicBezTo>
                  <a:cubicBezTo>
                    <a:pt x="213946" y="452804"/>
                    <a:pt x="127489" y="383931"/>
                    <a:pt x="105508" y="395654"/>
                  </a:cubicBezTo>
                  <a:cubicBezTo>
                    <a:pt x="83527" y="407377"/>
                    <a:pt x="131885" y="495300"/>
                    <a:pt x="114300" y="509954"/>
                  </a:cubicBezTo>
                  <a:cubicBezTo>
                    <a:pt x="96715" y="524608"/>
                    <a:pt x="48357" y="504092"/>
                    <a:pt x="0" y="483577"/>
                  </a:cubicBezTo>
                </a:path>
              </a:pathLst>
            </a:custGeom>
            <a:noFill/>
            <a:ln w="22225"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flipH="1">
              <a:off x="1329782" y="5355102"/>
              <a:ext cx="507609" cy="519919"/>
            </a:xfrm>
            <a:custGeom>
              <a:avLst/>
              <a:gdLst>
                <a:gd name="connsiteX0" fmla="*/ 325315 w 325315"/>
                <a:gd name="connsiteY0" fmla="*/ 0 h 504891"/>
                <a:gd name="connsiteX1" fmla="*/ 237392 w 325315"/>
                <a:gd name="connsiteY1" fmla="*/ 52754 h 504891"/>
                <a:gd name="connsiteX2" fmla="*/ 298939 w 325315"/>
                <a:gd name="connsiteY2" fmla="*/ 140677 h 504891"/>
                <a:gd name="connsiteX3" fmla="*/ 193431 w 325315"/>
                <a:gd name="connsiteY3" fmla="*/ 158262 h 504891"/>
                <a:gd name="connsiteX4" fmla="*/ 228600 w 325315"/>
                <a:gd name="connsiteY4" fmla="*/ 237393 h 504891"/>
                <a:gd name="connsiteX5" fmla="*/ 140677 w 325315"/>
                <a:gd name="connsiteY5" fmla="*/ 254977 h 504891"/>
                <a:gd name="connsiteX6" fmla="*/ 184639 w 325315"/>
                <a:gd name="connsiteY6" fmla="*/ 369277 h 504891"/>
                <a:gd name="connsiteX7" fmla="*/ 43962 w 325315"/>
                <a:gd name="connsiteY7" fmla="*/ 386862 h 504891"/>
                <a:gd name="connsiteX8" fmla="*/ 26377 w 325315"/>
                <a:gd name="connsiteY8" fmla="*/ 501162 h 504891"/>
                <a:gd name="connsiteX9" fmla="*/ 0 w 325315"/>
                <a:gd name="connsiteY9" fmla="*/ 465993 h 50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315" h="504891">
                  <a:moveTo>
                    <a:pt x="325315" y="0"/>
                  </a:moveTo>
                  <a:cubicBezTo>
                    <a:pt x="283551" y="14654"/>
                    <a:pt x="241788" y="29308"/>
                    <a:pt x="237392" y="52754"/>
                  </a:cubicBezTo>
                  <a:cubicBezTo>
                    <a:pt x="232996" y="76200"/>
                    <a:pt x="306266" y="123092"/>
                    <a:pt x="298939" y="140677"/>
                  </a:cubicBezTo>
                  <a:cubicBezTo>
                    <a:pt x="291612" y="158262"/>
                    <a:pt x="205154" y="142143"/>
                    <a:pt x="193431" y="158262"/>
                  </a:cubicBezTo>
                  <a:cubicBezTo>
                    <a:pt x="181708" y="174381"/>
                    <a:pt x="237392" y="221274"/>
                    <a:pt x="228600" y="237393"/>
                  </a:cubicBezTo>
                  <a:cubicBezTo>
                    <a:pt x="219808" y="253512"/>
                    <a:pt x="148004" y="232996"/>
                    <a:pt x="140677" y="254977"/>
                  </a:cubicBezTo>
                  <a:cubicBezTo>
                    <a:pt x="133350" y="276958"/>
                    <a:pt x="200758" y="347296"/>
                    <a:pt x="184639" y="369277"/>
                  </a:cubicBezTo>
                  <a:cubicBezTo>
                    <a:pt x="168520" y="391258"/>
                    <a:pt x="70339" y="364881"/>
                    <a:pt x="43962" y="386862"/>
                  </a:cubicBezTo>
                  <a:cubicBezTo>
                    <a:pt x="17585" y="408843"/>
                    <a:pt x="33704" y="487974"/>
                    <a:pt x="26377" y="501162"/>
                  </a:cubicBezTo>
                  <a:cubicBezTo>
                    <a:pt x="19050" y="514351"/>
                    <a:pt x="9525" y="490172"/>
                    <a:pt x="0" y="465993"/>
                  </a:cubicBezTo>
                </a:path>
              </a:pathLst>
            </a:custGeom>
            <a:noFill/>
            <a:ln w="22225" cmpd="sng">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1934308" y="5758962"/>
              <a:ext cx="240544" cy="228600"/>
            </a:xfrm>
            <a:custGeom>
              <a:avLst/>
              <a:gdLst>
                <a:gd name="connsiteX0" fmla="*/ 0 w 240544"/>
                <a:gd name="connsiteY0" fmla="*/ 228600 h 228600"/>
                <a:gd name="connsiteX1" fmla="*/ 96715 w 240544"/>
                <a:gd name="connsiteY1" fmla="*/ 114300 h 228600"/>
                <a:gd name="connsiteX2" fmla="*/ 131884 w 240544"/>
                <a:gd name="connsiteY2" fmla="*/ 175846 h 228600"/>
                <a:gd name="connsiteX3" fmla="*/ 140677 w 240544"/>
                <a:gd name="connsiteY3" fmla="*/ 61546 h 228600"/>
                <a:gd name="connsiteX4" fmla="*/ 228600 w 240544"/>
                <a:gd name="connsiteY4" fmla="*/ 105507 h 228600"/>
                <a:gd name="connsiteX5" fmla="*/ 237392 w 240544"/>
                <a:gd name="connsiteY5"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44" h="228600">
                  <a:moveTo>
                    <a:pt x="0" y="228600"/>
                  </a:moveTo>
                  <a:cubicBezTo>
                    <a:pt x="37367" y="175846"/>
                    <a:pt x="74734" y="123092"/>
                    <a:pt x="96715" y="114300"/>
                  </a:cubicBezTo>
                  <a:cubicBezTo>
                    <a:pt x="118696" y="105508"/>
                    <a:pt x="124557" y="184638"/>
                    <a:pt x="131884" y="175846"/>
                  </a:cubicBezTo>
                  <a:cubicBezTo>
                    <a:pt x="139211" y="167054"/>
                    <a:pt x="124558" y="73269"/>
                    <a:pt x="140677" y="61546"/>
                  </a:cubicBezTo>
                  <a:cubicBezTo>
                    <a:pt x="156796" y="49823"/>
                    <a:pt x="212481" y="115765"/>
                    <a:pt x="228600" y="105507"/>
                  </a:cubicBezTo>
                  <a:cubicBezTo>
                    <a:pt x="244719" y="95249"/>
                    <a:pt x="241055" y="47624"/>
                    <a:pt x="237392" y="0"/>
                  </a:cubicBezTo>
                </a:path>
              </a:pathLst>
            </a:custGeom>
            <a:noFill/>
            <a:ln w="22225"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2197758" y="5407269"/>
              <a:ext cx="108047" cy="211016"/>
            </a:xfrm>
            <a:custGeom>
              <a:avLst/>
              <a:gdLst>
                <a:gd name="connsiteX0" fmla="*/ 79450 w 108047"/>
                <a:gd name="connsiteY0" fmla="*/ 211016 h 211016"/>
                <a:gd name="connsiteX1" fmla="*/ 319 w 108047"/>
                <a:gd name="connsiteY1" fmla="*/ 105508 h 211016"/>
                <a:gd name="connsiteX2" fmla="*/ 105827 w 108047"/>
                <a:gd name="connsiteY2" fmla="*/ 70339 h 211016"/>
                <a:gd name="connsiteX3" fmla="*/ 61865 w 108047"/>
                <a:gd name="connsiteY3" fmla="*/ 0 h 211016"/>
              </a:gdLst>
              <a:ahLst/>
              <a:cxnLst>
                <a:cxn ang="0">
                  <a:pos x="connsiteX0" y="connsiteY0"/>
                </a:cxn>
                <a:cxn ang="0">
                  <a:pos x="connsiteX1" y="connsiteY1"/>
                </a:cxn>
                <a:cxn ang="0">
                  <a:pos x="connsiteX2" y="connsiteY2"/>
                </a:cxn>
                <a:cxn ang="0">
                  <a:pos x="connsiteX3" y="connsiteY3"/>
                </a:cxn>
              </a:cxnLst>
              <a:rect l="l" t="t" r="r" b="b"/>
              <a:pathLst>
                <a:path w="108047" h="211016">
                  <a:moveTo>
                    <a:pt x="79450" y="211016"/>
                  </a:moveTo>
                  <a:cubicBezTo>
                    <a:pt x="37686" y="169985"/>
                    <a:pt x="-4077" y="128954"/>
                    <a:pt x="319" y="105508"/>
                  </a:cubicBezTo>
                  <a:cubicBezTo>
                    <a:pt x="4715" y="82062"/>
                    <a:pt x="95569" y="87924"/>
                    <a:pt x="105827" y="70339"/>
                  </a:cubicBezTo>
                  <a:cubicBezTo>
                    <a:pt x="116085" y="52754"/>
                    <a:pt x="88975" y="26377"/>
                    <a:pt x="61865" y="0"/>
                  </a:cubicBezTo>
                </a:path>
              </a:pathLst>
            </a:custGeom>
            <a:noFill/>
            <a:ln w="22225"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1943100" y="5785338"/>
              <a:ext cx="307731" cy="299056"/>
            </a:xfrm>
            <a:custGeom>
              <a:avLst/>
              <a:gdLst>
                <a:gd name="connsiteX0" fmla="*/ 307731 w 307731"/>
                <a:gd name="connsiteY0" fmla="*/ 0 h 299056"/>
                <a:gd name="connsiteX1" fmla="*/ 298938 w 307731"/>
                <a:gd name="connsiteY1" fmla="*/ 193431 h 299056"/>
                <a:gd name="connsiteX2" fmla="*/ 254977 w 307731"/>
                <a:gd name="connsiteY2" fmla="*/ 149470 h 299056"/>
                <a:gd name="connsiteX3" fmla="*/ 254977 w 307731"/>
                <a:gd name="connsiteY3" fmla="*/ 254977 h 299056"/>
                <a:gd name="connsiteX4" fmla="*/ 149469 w 307731"/>
                <a:gd name="connsiteY4" fmla="*/ 219808 h 299056"/>
                <a:gd name="connsiteX5" fmla="*/ 123092 w 307731"/>
                <a:gd name="connsiteY5" fmla="*/ 298939 h 299056"/>
                <a:gd name="connsiteX6" fmla="*/ 87923 w 307731"/>
                <a:gd name="connsiteY6" fmla="*/ 237393 h 299056"/>
                <a:gd name="connsiteX7" fmla="*/ 0 w 307731"/>
                <a:gd name="connsiteY7" fmla="*/ 228600 h 29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731" h="299056">
                  <a:moveTo>
                    <a:pt x="307731" y="0"/>
                  </a:moveTo>
                  <a:cubicBezTo>
                    <a:pt x="307730" y="84259"/>
                    <a:pt x="307730" y="168519"/>
                    <a:pt x="298938" y="193431"/>
                  </a:cubicBezTo>
                  <a:cubicBezTo>
                    <a:pt x="290146" y="218343"/>
                    <a:pt x="262304" y="139212"/>
                    <a:pt x="254977" y="149470"/>
                  </a:cubicBezTo>
                  <a:cubicBezTo>
                    <a:pt x="247650" y="159728"/>
                    <a:pt x="272562" y="243254"/>
                    <a:pt x="254977" y="254977"/>
                  </a:cubicBezTo>
                  <a:cubicBezTo>
                    <a:pt x="237392" y="266700"/>
                    <a:pt x="171450" y="212481"/>
                    <a:pt x="149469" y="219808"/>
                  </a:cubicBezTo>
                  <a:cubicBezTo>
                    <a:pt x="127488" y="227135"/>
                    <a:pt x="133350" y="296008"/>
                    <a:pt x="123092" y="298939"/>
                  </a:cubicBezTo>
                  <a:cubicBezTo>
                    <a:pt x="112834" y="301870"/>
                    <a:pt x="108438" y="249116"/>
                    <a:pt x="87923" y="237393"/>
                  </a:cubicBezTo>
                  <a:cubicBezTo>
                    <a:pt x="67408" y="225670"/>
                    <a:pt x="33704" y="227135"/>
                    <a:pt x="0" y="228600"/>
                  </a:cubicBezTo>
                </a:path>
              </a:pathLst>
            </a:custGeom>
            <a:noFill/>
            <a:ln w="22225"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1213315" y="5354515"/>
              <a:ext cx="79197" cy="316523"/>
            </a:xfrm>
            <a:custGeom>
              <a:avLst/>
              <a:gdLst>
                <a:gd name="connsiteX0" fmla="*/ 26400 w 79197"/>
                <a:gd name="connsiteY0" fmla="*/ 316523 h 316523"/>
                <a:gd name="connsiteX1" fmla="*/ 70362 w 79197"/>
                <a:gd name="connsiteY1" fmla="*/ 202223 h 316523"/>
                <a:gd name="connsiteX2" fmla="*/ 23 w 79197"/>
                <a:gd name="connsiteY2" fmla="*/ 149470 h 316523"/>
                <a:gd name="connsiteX3" fmla="*/ 79154 w 79197"/>
                <a:gd name="connsiteY3" fmla="*/ 52754 h 316523"/>
                <a:gd name="connsiteX4" fmla="*/ 8816 w 79197"/>
                <a:gd name="connsiteY4" fmla="*/ 0 h 31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97" h="316523">
                  <a:moveTo>
                    <a:pt x="26400" y="316523"/>
                  </a:moveTo>
                  <a:cubicBezTo>
                    <a:pt x="50579" y="273294"/>
                    <a:pt x="74758" y="230065"/>
                    <a:pt x="70362" y="202223"/>
                  </a:cubicBezTo>
                  <a:cubicBezTo>
                    <a:pt x="65966" y="174381"/>
                    <a:pt x="-1442" y="174381"/>
                    <a:pt x="23" y="149470"/>
                  </a:cubicBezTo>
                  <a:cubicBezTo>
                    <a:pt x="1488" y="124559"/>
                    <a:pt x="77689" y="77666"/>
                    <a:pt x="79154" y="52754"/>
                  </a:cubicBezTo>
                  <a:cubicBezTo>
                    <a:pt x="80620" y="27842"/>
                    <a:pt x="44718" y="13921"/>
                    <a:pt x="8816" y="0"/>
                  </a:cubicBezTo>
                </a:path>
              </a:pathLst>
            </a:custGeom>
            <a:noFill/>
            <a:ln w="22225"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1046202" y="5257800"/>
              <a:ext cx="184721" cy="457200"/>
            </a:xfrm>
            <a:custGeom>
              <a:avLst/>
              <a:gdLst>
                <a:gd name="connsiteX0" fmla="*/ 123175 w 184721"/>
                <a:gd name="connsiteY0" fmla="*/ 0 h 457200"/>
                <a:gd name="connsiteX1" fmla="*/ 26460 w 184721"/>
                <a:gd name="connsiteY1" fmla="*/ 79131 h 457200"/>
                <a:gd name="connsiteX2" fmla="*/ 114383 w 184721"/>
                <a:gd name="connsiteY2" fmla="*/ 175846 h 457200"/>
                <a:gd name="connsiteX3" fmla="*/ 44044 w 184721"/>
                <a:gd name="connsiteY3" fmla="*/ 211015 h 457200"/>
                <a:gd name="connsiteX4" fmla="*/ 79213 w 184721"/>
                <a:gd name="connsiteY4" fmla="*/ 290146 h 457200"/>
                <a:gd name="connsiteX5" fmla="*/ 83 w 184721"/>
                <a:gd name="connsiteY5" fmla="*/ 316523 h 457200"/>
                <a:gd name="connsiteX6" fmla="*/ 96798 w 184721"/>
                <a:gd name="connsiteY6" fmla="*/ 369277 h 457200"/>
                <a:gd name="connsiteX7" fmla="*/ 61629 w 184721"/>
                <a:gd name="connsiteY7" fmla="*/ 430823 h 457200"/>
                <a:gd name="connsiteX8" fmla="*/ 184721 w 184721"/>
                <a:gd name="connsiteY8"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21" h="457200">
                  <a:moveTo>
                    <a:pt x="123175" y="0"/>
                  </a:moveTo>
                  <a:cubicBezTo>
                    <a:pt x="75550" y="24911"/>
                    <a:pt x="27925" y="49823"/>
                    <a:pt x="26460" y="79131"/>
                  </a:cubicBezTo>
                  <a:cubicBezTo>
                    <a:pt x="24995" y="108439"/>
                    <a:pt x="111452" y="153865"/>
                    <a:pt x="114383" y="175846"/>
                  </a:cubicBezTo>
                  <a:cubicBezTo>
                    <a:pt x="117314" y="197827"/>
                    <a:pt x="49906" y="191965"/>
                    <a:pt x="44044" y="211015"/>
                  </a:cubicBezTo>
                  <a:cubicBezTo>
                    <a:pt x="38182" y="230065"/>
                    <a:pt x="86540" y="272561"/>
                    <a:pt x="79213" y="290146"/>
                  </a:cubicBezTo>
                  <a:cubicBezTo>
                    <a:pt x="71886" y="307731"/>
                    <a:pt x="-2848" y="303335"/>
                    <a:pt x="83" y="316523"/>
                  </a:cubicBezTo>
                  <a:cubicBezTo>
                    <a:pt x="3014" y="329712"/>
                    <a:pt x="86540" y="350227"/>
                    <a:pt x="96798" y="369277"/>
                  </a:cubicBezTo>
                  <a:cubicBezTo>
                    <a:pt x="107056" y="388327"/>
                    <a:pt x="46975" y="416169"/>
                    <a:pt x="61629" y="430823"/>
                  </a:cubicBezTo>
                  <a:cubicBezTo>
                    <a:pt x="76283" y="445477"/>
                    <a:pt x="130502" y="451338"/>
                    <a:pt x="184721" y="457200"/>
                  </a:cubicBezTo>
                </a:path>
              </a:pathLst>
            </a:custGeom>
            <a:noFill/>
            <a:ln w="22225"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Oval 17"/>
          <p:cNvSpPr>
            <a:spLocks noChangeArrowheads="1"/>
          </p:cNvSpPr>
          <p:nvPr/>
        </p:nvSpPr>
        <p:spPr bwMode="auto">
          <a:xfrm>
            <a:off x="533400" y="5315829"/>
            <a:ext cx="182880" cy="182880"/>
          </a:xfrm>
          <a:prstGeom prst="ellipse">
            <a:avLst/>
          </a:prstGeom>
          <a:noFill/>
          <a:ln>
            <a:solidFill>
              <a:srgbClr val="0B9712"/>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60" name="Freeform 59"/>
          <p:cNvSpPr/>
          <p:nvPr/>
        </p:nvSpPr>
        <p:spPr>
          <a:xfrm>
            <a:off x="606668" y="4876800"/>
            <a:ext cx="1115451" cy="424962"/>
          </a:xfrm>
          <a:custGeom>
            <a:avLst/>
            <a:gdLst>
              <a:gd name="connsiteX0" fmla="*/ 0 w 669736"/>
              <a:gd name="connsiteY0" fmla="*/ 231142 h 231142"/>
              <a:gd name="connsiteX1" fmla="*/ 272562 w 669736"/>
              <a:gd name="connsiteY1" fmla="*/ 2542 h 231142"/>
              <a:gd name="connsiteX2" fmla="*/ 641839 w 669736"/>
              <a:gd name="connsiteY2" fmla="*/ 108049 h 231142"/>
              <a:gd name="connsiteX3" fmla="*/ 615462 w 669736"/>
              <a:gd name="connsiteY3" fmla="*/ 99257 h 231142"/>
            </a:gdLst>
            <a:ahLst/>
            <a:cxnLst>
              <a:cxn ang="0">
                <a:pos x="connsiteX0" y="connsiteY0"/>
              </a:cxn>
              <a:cxn ang="0">
                <a:pos x="connsiteX1" y="connsiteY1"/>
              </a:cxn>
              <a:cxn ang="0">
                <a:pos x="connsiteX2" y="connsiteY2"/>
              </a:cxn>
              <a:cxn ang="0">
                <a:pos x="connsiteX3" y="connsiteY3"/>
              </a:cxn>
            </a:cxnLst>
            <a:rect l="l" t="t" r="r" b="b"/>
            <a:pathLst>
              <a:path w="669736" h="231142">
                <a:moveTo>
                  <a:pt x="0" y="231142"/>
                </a:moveTo>
                <a:cubicBezTo>
                  <a:pt x="82794" y="127099"/>
                  <a:pt x="165589" y="23057"/>
                  <a:pt x="272562" y="2542"/>
                </a:cubicBezTo>
                <a:cubicBezTo>
                  <a:pt x="379535" y="-17974"/>
                  <a:pt x="584689" y="91930"/>
                  <a:pt x="641839" y="108049"/>
                </a:cubicBezTo>
                <a:cubicBezTo>
                  <a:pt x="698989" y="124168"/>
                  <a:pt x="657225" y="111712"/>
                  <a:pt x="615462" y="99257"/>
                </a:cubicBezTo>
              </a:path>
            </a:pathLst>
          </a:custGeom>
          <a:noFill/>
          <a:ln w="28575">
            <a:solidFill>
              <a:schemeClr val="accent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668215" y="5477608"/>
            <a:ext cx="518747" cy="291062"/>
          </a:xfrm>
          <a:custGeom>
            <a:avLst/>
            <a:gdLst>
              <a:gd name="connsiteX0" fmla="*/ 0 w 518747"/>
              <a:gd name="connsiteY0" fmla="*/ 0 h 291062"/>
              <a:gd name="connsiteX1" fmla="*/ 254977 w 518747"/>
              <a:gd name="connsiteY1" fmla="*/ 246184 h 291062"/>
              <a:gd name="connsiteX2" fmla="*/ 518747 w 518747"/>
              <a:gd name="connsiteY2" fmla="*/ 290146 h 291062"/>
            </a:gdLst>
            <a:ahLst/>
            <a:cxnLst>
              <a:cxn ang="0">
                <a:pos x="connsiteX0" y="connsiteY0"/>
              </a:cxn>
              <a:cxn ang="0">
                <a:pos x="connsiteX1" y="connsiteY1"/>
              </a:cxn>
              <a:cxn ang="0">
                <a:pos x="connsiteX2" y="connsiteY2"/>
              </a:cxn>
            </a:cxnLst>
            <a:rect l="l" t="t" r="r" b="b"/>
            <a:pathLst>
              <a:path w="518747" h="291062">
                <a:moveTo>
                  <a:pt x="0" y="0"/>
                </a:moveTo>
                <a:cubicBezTo>
                  <a:pt x="84259" y="98913"/>
                  <a:pt x="168519" y="197826"/>
                  <a:pt x="254977" y="246184"/>
                </a:cubicBezTo>
                <a:cubicBezTo>
                  <a:pt x="341435" y="294542"/>
                  <a:pt x="430091" y="292344"/>
                  <a:pt x="518747" y="290146"/>
                </a:cubicBezTo>
              </a:path>
            </a:pathLst>
          </a:custGeom>
          <a:noFill/>
          <a:ln w="28575">
            <a:solidFill>
              <a:schemeClr val="accent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641838" y="5503985"/>
            <a:ext cx="1169377" cy="587938"/>
          </a:xfrm>
          <a:custGeom>
            <a:avLst/>
            <a:gdLst>
              <a:gd name="connsiteX0" fmla="*/ 0 w 1169377"/>
              <a:gd name="connsiteY0" fmla="*/ 0 h 587938"/>
              <a:gd name="connsiteX1" fmla="*/ 272562 w 1169377"/>
              <a:gd name="connsiteY1" fmla="*/ 536330 h 587938"/>
              <a:gd name="connsiteX2" fmla="*/ 1169377 w 1169377"/>
              <a:gd name="connsiteY2" fmla="*/ 536330 h 587938"/>
            </a:gdLst>
            <a:ahLst/>
            <a:cxnLst>
              <a:cxn ang="0">
                <a:pos x="connsiteX0" y="connsiteY0"/>
              </a:cxn>
              <a:cxn ang="0">
                <a:pos x="connsiteX1" y="connsiteY1"/>
              </a:cxn>
              <a:cxn ang="0">
                <a:pos x="connsiteX2" y="connsiteY2"/>
              </a:cxn>
            </a:cxnLst>
            <a:rect l="l" t="t" r="r" b="b"/>
            <a:pathLst>
              <a:path w="1169377" h="587938">
                <a:moveTo>
                  <a:pt x="0" y="0"/>
                </a:moveTo>
                <a:cubicBezTo>
                  <a:pt x="38833" y="223471"/>
                  <a:pt x="77666" y="446942"/>
                  <a:pt x="272562" y="536330"/>
                </a:cubicBezTo>
                <a:cubicBezTo>
                  <a:pt x="467458" y="625718"/>
                  <a:pt x="818417" y="581024"/>
                  <a:pt x="1169377" y="536330"/>
                </a:cubicBezTo>
              </a:path>
            </a:pathLst>
          </a:custGeom>
          <a:noFill/>
          <a:ln w="28575">
            <a:solidFill>
              <a:schemeClr val="accent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677008" y="5196982"/>
            <a:ext cx="509954" cy="139949"/>
          </a:xfrm>
          <a:custGeom>
            <a:avLst/>
            <a:gdLst>
              <a:gd name="connsiteX0" fmla="*/ 0 w 509954"/>
              <a:gd name="connsiteY0" fmla="*/ 139949 h 139949"/>
              <a:gd name="connsiteX1" fmla="*/ 281354 w 509954"/>
              <a:gd name="connsiteY1" fmla="*/ 8064 h 139949"/>
              <a:gd name="connsiteX2" fmla="*/ 509954 w 509954"/>
              <a:gd name="connsiteY2" fmla="*/ 25649 h 139949"/>
            </a:gdLst>
            <a:ahLst/>
            <a:cxnLst>
              <a:cxn ang="0">
                <a:pos x="connsiteX0" y="connsiteY0"/>
              </a:cxn>
              <a:cxn ang="0">
                <a:pos x="connsiteX1" y="connsiteY1"/>
              </a:cxn>
              <a:cxn ang="0">
                <a:pos x="connsiteX2" y="connsiteY2"/>
              </a:cxn>
            </a:cxnLst>
            <a:rect l="l" t="t" r="r" b="b"/>
            <a:pathLst>
              <a:path w="509954" h="139949">
                <a:moveTo>
                  <a:pt x="0" y="139949"/>
                </a:moveTo>
                <a:cubicBezTo>
                  <a:pt x="98181" y="83531"/>
                  <a:pt x="196362" y="27114"/>
                  <a:pt x="281354" y="8064"/>
                </a:cubicBezTo>
                <a:cubicBezTo>
                  <a:pt x="366346" y="-10986"/>
                  <a:pt x="438150" y="7331"/>
                  <a:pt x="509954" y="25649"/>
                </a:cubicBezTo>
              </a:path>
            </a:pathLst>
          </a:custGeom>
          <a:noFill/>
          <a:ln w="28575">
            <a:solidFill>
              <a:schemeClr val="accent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712177" y="5416062"/>
            <a:ext cx="1441938" cy="299604"/>
          </a:xfrm>
          <a:custGeom>
            <a:avLst/>
            <a:gdLst>
              <a:gd name="connsiteX0" fmla="*/ 0 w 1441938"/>
              <a:gd name="connsiteY0" fmla="*/ 0 h 299604"/>
              <a:gd name="connsiteX1" fmla="*/ 835269 w 1441938"/>
              <a:gd name="connsiteY1" fmla="*/ 263769 h 299604"/>
              <a:gd name="connsiteX2" fmla="*/ 1441938 w 1441938"/>
              <a:gd name="connsiteY2" fmla="*/ 290146 h 299604"/>
            </a:gdLst>
            <a:ahLst/>
            <a:cxnLst>
              <a:cxn ang="0">
                <a:pos x="connsiteX0" y="connsiteY0"/>
              </a:cxn>
              <a:cxn ang="0">
                <a:pos x="connsiteX1" y="connsiteY1"/>
              </a:cxn>
              <a:cxn ang="0">
                <a:pos x="connsiteX2" y="connsiteY2"/>
              </a:cxn>
            </a:cxnLst>
            <a:rect l="l" t="t" r="r" b="b"/>
            <a:pathLst>
              <a:path w="1441938" h="299604">
                <a:moveTo>
                  <a:pt x="0" y="0"/>
                </a:moveTo>
                <a:cubicBezTo>
                  <a:pt x="297473" y="107705"/>
                  <a:pt x="594946" y="215411"/>
                  <a:pt x="835269" y="263769"/>
                </a:cubicBezTo>
                <a:cubicBezTo>
                  <a:pt x="1075592" y="312127"/>
                  <a:pt x="1258765" y="301136"/>
                  <a:pt x="1441938" y="290146"/>
                </a:cubicBezTo>
              </a:path>
            </a:pathLst>
          </a:custGeom>
          <a:noFill/>
          <a:ln w="28575">
            <a:solidFill>
              <a:schemeClr val="accent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738554" y="5328138"/>
            <a:ext cx="1441938" cy="169785"/>
          </a:xfrm>
          <a:custGeom>
            <a:avLst/>
            <a:gdLst>
              <a:gd name="connsiteX0" fmla="*/ 0 w 1441938"/>
              <a:gd name="connsiteY0" fmla="*/ 87924 h 169785"/>
              <a:gd name="connsiteX1" fmla="*/ 993531 w 1441938"/>
              <a:gd name="connsiteY1" fmla="*/ 167054 h 169785"/>
              <a:gd name="connsiteX2" fmla="*/ 1441938 w 1441938"/>
              <a:gd name="connsiteY2" fmla="*/ 0 h 169785"/>
            </a:gdLst>
            <a:ahLst/>
            <a:cxnLst>
              <a:cxn ang="0">
                <a:pos x="connsiteX0" y="connsiteY0"/>
              </a:cxn>
              <a:cxn ang="0">
                <a:pos x="connsiteX1" y="connsiteY1"/>
              </a:cxn>
              <a:cxn ang="0">
                <a:pos x="connsiteX2" y="connsiteY2"/>
              </a:cxn>
            </a:cxnLst>
            <a:rect l="l" t="t" r="r" b="b"/>
            <a:pathLst>
              <a:path w="1441938" h="169785">
                <a:moveTo>
                  <a:pt x="0" y="87924"/>
                </a:moveTo>
                <a:cubicBezTo>
                  <a:pt x="376604" y="134816"/>
                  <a:pt x="753208" y="181708"/>
                  <a:pt x="993531" y="167054"/>
                </a:cubicBezTo>
                <a:cubicBezTo>
                  <a:pt x="1233854" y="152400"/>
                  <a:pt x="1337896" y="76200"/>
                  <a:pt x="1441938" y="0"/>
                </a:cubicBezTo>
              </a:path>
            </a:pathLst>
          </a:custGeom>
          <a:noFill/>
          <a:ln w="28575">
            <a:solidFill>
              <a:schemeClr val="accent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457200" y="5181600"/>
            <a:ext cx="319318" cy="400110"/>
          </a:xfrm>
          <a:prstGeom prst="rect">
            <a:avLst/>
          </a:prstGeom>
          <a:noFill/>
        </p:spPr>
        <p:txBody>
          <a:bodyPr wrap="none" rtlCol="0">
            <a:spAutoFit/>
          </a:bodyPr>
          <a:lstStyle/>
          <a:p>
            <a:r>
              <a:rPr lang="en-US" sz="2000" dirty="0" smtClean="0">
                <a:solidFill>
                  <a:srgbClr val="0B9712"/>
                </a:solidFill>
              </a:rPr>
              <a:t>u</a:t>
            </a:r>
            <a:endParaRPr lang="en-US" sz="2000" dirty="0">
              <a:solidFill>
                <a:srgbClr val="0B9712"/>
              </a:solidFill>
            </a:endParaRPr>
          </a:p>
        </p:txBody>
      </p:sp>
      <p:sp>
        <p:nvSpPr>
          <p:cNvPr id="68" name="Right Arrow 67"/>
          <p:cNvSpPr/>
          <p:nvPr/>
        </p:nvSpPr>
        <p:spPr bwMode="auto">
          <a:xfrm>
            <a:off x="2804160" y="5305278"/>
            <a:ext cx="457200" cy="365760"/>
          </a:xfrm>
          <a:prstGeom prst="rightArrow">
            <a:avLst/>
          </a:prstGeom>
          <a:noFill/>
          <a:ln>
            <a:solidFill>
              <a:srgbClr val="0070C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20000"/>
              </a:spcBef>
              <a:buFont typeface="Wingdings" pitchFamily="2" charset="2"/>
              <a:buNone/>
              <a:defRPr/>
            </a:pPr>
            <a:endParaRPr lang="en-US" sz="1800" dirty="0">
              <a:solidFill>
                <a:schemeClr val="tx1"/>
              </a:solidFill>
              <a:cs typeface="Arial" charset="0"/>
            </a:endParaRPr>
          </a:p>
        </p:txBody>
      </p:sp>
      <p:grpSp>
        <p:nvGrpSpPr>
          <p:cNvPr id="109" name="Group 108"/>
          <p:cNvGrpSpPr/>
          <p:nvPr/>
        </p:nvGrpSpPr>
        <p:grpSpPr>
          <a:xfrm>
            <a:off x="3579482" y="4806578"/>
            <a:ext cx="1786780" cy="1297840"/>
            <a:chOff x="3579482" y="4806578"/>
            <a:chExt cx="1786780" cy="1297840"/>
          </a:xfrm>
        </p:grpSpPr>
        <p:sp>
          <p:nvSpPr>
            <p:cNvPr id="69" name="Oval 17"/>
            <p:cNvSpPr>
              <a:spLocks noChangeArrowheads="1"/>
            </p:cNvSpPr>
            <p:nvPr/>
          </p:nvSpPr>
          <p:spPr bwMode="auto">
            <a:xfrm>
              <a:off x="4260166" y="4806578"/>
              <a:ext cx="182880" cy="182880"/>
            </a:xfrm>
            <a:prstGeom prst="ellipse">
              <a:avLst/>
            </a:prstGeom>
            <a:noFill/>
            <a:ln>
              <a:solidFill>
                <a:srgbClr val="0B9712"/>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70" name="Freeform 69"/>
            <p:cNvSpPr/>
            <p:nvPr/>
          </p:nvSpPr>
          <p:spPr>
            <a:xfrm rot="4327993">
              <a:off x="4333771" y="5037952"/>
              <a:ext cx="423706" cy="78966"/>
            </a:xfrm>
            <a:custGeom>
              <a:avLst/>
              <a:gdLst>
                <a:gd name="connsiteX0" fmla="*/ 0 w 509954"/>
                <a:gd name="connsiteY0" fmla="*/ 139949 h 139949"/>
                <a:gd name="connsiteX1" fmla="*/ 281354 w 509954"/>
                <a:gd name="connsiteY1" fmla="*/ 8064 h 139949"/>
                <a:gd name="connsiteX2" fmla="*/ 509954 w 509954"/>
                <a:gd name="connsiteY2" fmla="*/ 25649 h 139949"/>
              </a:gdLst>
              <a:ahLst/>
              <a:cxnLst>
                <a:cxn ang="0">
                  <a:pos x="connsiteX0" y="connsiteY0"/>
                </a:cxn>
                <a:cxn ang="0">
                  <a:pos x="connsiteX1" y="connsiteY1"/>
                </a:cxn>
                <a:cxn ang="0">
                  <a:pos x="connsiteX2" y="connsiteY2"/>
                </a:cxn>
              </a:cxnLst>
              <a:rect l="l" t="t" r="r" b="b"/>
              <a:pathLst>
                <a:path w="509954" h="139949">
                  <a:moveTo>
                    <a:pt x="0" y="139949"/>
                  </a:moveTo>
                  <a:cubicBezTo>
                    <a:pt x="98181" y="83531"/>
                    <a:pt x="196362" y="27114"/>
                    <a:pt x="281354" y="8064"/>
                  </a:cubicBezTo>
                  <a:cubicBezTo>
                    <a:pt x="366346" y="-10986"/>
                    <a:pt x="438150" y="7331"/>
                    <a:pt x="509954" y="25649"/>
                  </a:cubicBezTo>
                </a:path>
              </a:pathLst>
            </a:custGeom>
            <a:noFill/>
            <a:ln w="28575">
              <a:solidFill>
                <a:schemeClr val="accent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4563077">
              <a:off x="3982355" y="4923717"/>
              <a:ext cx="343608" cy="323484"/>
            </a:xfrm>
            <a:custGeom>
              <a:avLst/>
              <a:gdLst>
                <a:gd name="connsiteX0" fmla="*/ 0 w 518747"/>
                <a:gd name="connsiteY0" fmla="*/ 0 h 291062"/>
                <a:gd name="connsiteX1" fmla="*/ 254977 w 518747"/>
                <a:gd name="connsiteY1" fmla="*/ 246184 h 291062"/>
                <a:gd name="connsiteX2" fmla="*/ 518747 w 518747"/>
                <a:gd name="connsiteY2" fmla="*/ 290146 h 291062"/>
              </a:gdLst>
              <a:ahLst/>
              <a:cxnLst>
                <a:cxn ang="0">
                  <a:pos x="connsiteX0" y="connsiteY0"/>
                </a:cxn>
                <a:cxn ang="0">
                  <a:pos x="connsiteX1" y="connsiteY1"/>
                </a:cxn>
                <a:cxn ang="0">
                  <a:pos x="connsiteX2" y="connsiteY2"/>
                </a:cxn>
              </a:cxnLst>
              <a:rect l="l" t="t" r="r" b="b"/>
              <a:pathLst>
                <a:path w="518747" h="291062">
                  <a:moveTo>
                    <a:pt x="0" y="0"/>
                  </a:moveTo>
                  <a:cubicBezTo>
                    <a:pt x="84259" y="98913"/>
                    <a:pt x="168519" y="197826"/>
                    <a:pt x="254977" y="246184"/>
                  </a:cubicBezTo>
                  <a:cubicBezTo>
                    <a:pt x="341435" y="294542"/>
                    <a:pt x="430091" y="292344"/>
                    <a:pt x="518747" y="290146"/>
                  </a:cubicBezTo>
                </a:path>
              </a:pathLst>
            </a:custGeom>
            <a:noFill/>
            <a:ln w="28575">
              <a:solidFill>
                <a:schemeClr val="accent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17"/>
            <p:cNvSpPr>
              <a:spLocks noChangeArrowheads="1"/>
            </p:cNvSpPr>
            <p:nvPr/>
          </p:nvSpPr>
          <p:spPr bwMode="auto">
            <a:xfrm>
              <a:off x="4588726" y="5220057"/>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73" name="Oval 17"/>
            <p:cNvSpPr>
              <a:spLocks noChangeArrowheads="1"/>
            </p:cNvSpPr>
            <p:nvPr/>
          </p:nvSpPr>
          <p:spPr bwMode="auto">
            <a:xfrm>
              <a:off x="5086050" y="5119239"/>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74" name="Oval 17"/>
            <p:cNvSpPr>
              <a:spLocks noChangeArrowheads="1"/>
            </p:cNvSpPr>
            <p:nvPr/>
          </p:nvSpPr>
          <p:spPr bwMode="auto">
            <a:xfrm>
              <a:off x="4608069" y="5731183"/>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77" name="Freeform 76"/>
            <p:cNvSpPr/>
            <p:nvPr/>
          </p:nvSpPr>
          <p:spPr>
            <a:xfrm rot="11615502">
              <a:off x="4735496" y="5160240"/>
              <a:ext cx="341993" cy="113602"/>
            </a:xfrm>
            <a:custGeom>
              <a:avLst/>
              <a:gdLst>
                <a:gd name="connsiteX0" fmla="*/ 870439 w 870439"/>
                <a:gd name="connsiteY0" fmla="*/ 0 h 514914"/>
                <a:gd name="connsiteX1" fmla="*/ 677008 w 870439"/>
                <a:gd name="connsiteY1" fmla="*/ 70338 h 514914"/>
                <a:gd name="connsiteX2" fmla="*/ 729762 w 870439"/>
                <a:gd name="connsiteY2" fmla="*/ 193430 h 514914"/>
                <a:gd name="connsiteX3" fmla="*/ 589085 w 870439"/>
                <a:gd name="connsiteY3" fmla="*/ 158261 h 514914"/>
                <a:gd name="connsiteX4" fmla="*/ 589085 w 870439"/>
                <a:gd name="connsiteY4" fmla="*/ 263769 h 514914"/>
                <a:gd name="connsiteX5" fmla="*/ 457200 w 870439"/>
                <a:gd name="connsiteY5" fmla="*/ 246184 h 514914"/>
                <a:gd name="connsiteX6" fmla="*/ 439615 w 870439"/>
                <a:gd name="connsiteY6" fmla="*/ 360484 h 514914"/>
                <a:gd name="connsiteX7" fmla="*/ 298939 w 870439"/>
                <a:gd name="connsiteY7" fmla="*/ 316523 h 514914"/>
                <a:gd name="connsiteX8" fmla="*/ 246185 w 870439"/>
                <a:gd name="connsiteY8" fmla="*/ 439615 h 514914"/>
                <a:gd name="connsiteX9" fmla="*/ 105508 w 870439"/>
                <a:gd name="connsiteY9" fmla="*/ 395654 h 514914"/>
                <a:gd name="connsiteX10" fmla="*/ 114300 w 870439"/>
                <a:gd name="connsiteY10" fmla="*/ 509954 h 514914"/>
                <a:gd name="connsiteX11" fmla="*/ 0 w 870439"/>
                <a:gd name="connsiteY11" fmla="*/ 483577 h 51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0439" h="514914">
                  <a:moveTo>
                    <a:pt x="870439" y="0"/>
                  </a:moveTo>
                  <a:cubicBezTo>
                    <a:pt x="785446" y="19050"/>
                    <a:pt x="700454" y="38100"/>
                    <a:pt x="677008" y="70338"/>
                  </a:cubicBezTo>
                  <a:cubicBezTo>
                    <a:pt x="653562" y="102576"/>
                    <a:pt x="744416" y="178776"/>
                    <a:pt x="729762" y="193430"/>
                  </a:cubicBezTo>
                  <a:cubicBezTo>
                    <a:pt x="715108" y="208084"/>
                    <a:pt x="612531" y="146538"/>
                    <a:pt x="589085" y="158261"/>
                  </a:cubicBezTo>
                  <a:cubicBezTo>
                    <a:pt x="565639" y="169984"/>
                    <a:pt x="611066" y="249115"/>
                    <a:pt x="589085" y="263769"/>
                  </a:cubicBezTo>
                  <a:cubicBezTo>
                    <a:pt x="567104" y="278423"/>
                    <a:pt x="482112" y="230065"/>
                    <a:pt x="457200" y="246184"/>
                  </a:cubicBezTo>
                  <a:cubicBezTo>
                    <a:pt x="432288" y="262303"/>
                    <a:pt x="465992" y="348761"/>
                    <a:pt x="439615" y="360484"/>
                  </a:cubicBezTo>
                  <a:cubicBezTo>
                    <a:pt x="413238" y="372207"/>
                    <a:pt x="331177" y="303335"/>
                    <a:pt x="298939" y="316523"/>
                  </a:cubicBezTo>
                  <a:cubicBezTo>
                    <a:pt x="266701" y="329712"/>
                    <a:pt x="278423" y="426427"/>
                    <a:pt x="246185" y="439615"/>
                  </a:cubicBezTo>
                  <a:cubicBezTo>
                    <a:pt x="213946" y="452804"/>
                    <a:pt x="127489" y="383931"/>
                    <a:pt x="105508" y="395654"/>
                  </a:cubicBezTo>
                  <a:cubicBezTo>
                    <a:pt x="83527" y="407377"/>
                    <a:pt x="131885" y="495300"/>
                    <a:pt x="114300" y="509954"/>
                  </a:cubicBezTo>
                  <a:cubicBezTo>
                    <a:pt x="96715" y="524608"/>
                    <a:pt x="48357" y="504092"/>
                    <a:pt x="0" y="483577"/>
                  </a:cubicBezTo>
                </a:path>
              </a:pathLst>
            </a:custGeom>
            <a:noFill/>
            <a:ln w="22225"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17"/>
            <p:cNvSpPr>
              <a:spLocks noChangeArrowheads="1"/>
            </p:cNvSpPr>
            <p:nvPr/>
          </p:nvSpPr>
          <p:spPr bwMode="auto">
            <a:xfrm>
              <a:off x="3579482" y="5572565"/>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80" name="Oval 17"/>
            <p:cNvSpPr>
              <a:spLocks noChangeArrowheads="1"/>
            </p:cNvSpPr>
            <p:nvPr/>
          </p:nvSpPr>
          <p:spPr bwMode="auto">
            <a:xfrm>
              <a:off x="3955772" y="5303520"/>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81" name="Freeform 80"/>
            <p:cNvSpPr/>
            <p:nvPr/>
          </p:nvSpPr>
          <p:spPr>
            <a:xfrm>
              <a:off x="3755328" y="5489917"/>
              <a:ext cx="307731" cy="299056"/>
            </a:xfrm>
            <a:custGeom>
              <a:avLst/>
              <a:gdLst>
                <a:gd name="connsiteX0" fmla="*/ 307731 w 307731"/>
                <a:gd name="connsiteY0" fmla="*/ 0 h 299056"/>
                <a:gd name="connsiteX1" fmla="*/ 298938 w 307731"/>
                <a:gd name="connsiteY1" fmla="*/ 193431 h 299056"/>
                <a:gd name="connsiteX2" fmla="*/ 254977 w 307731"/>
                <a:gd name="connsiteY2" fmla="*/ 149470 h 299056"/>
                <a:gd name="connsiteX3" fmla="*/ 254977 w 307731"/>
                <a:gd name="connsiteY3" fmla="*/ 254977 h 299056"/>
                <a:gd name="connsiteX4" fmla="*/ 149469 w 307731"/>
                <a:gd name="connsiteY4" fmla="*/ 219808 h 299056"/>
                <a:gd name="connsiteX5" fmla="*/ 123092 w 307731"/>
                <a:gd name="connsiteY5" fmla="*/ 298939 h 299056"/>
                <a:gd name="connsiteX6" fmla="*/ 87923 w 307731"/>
                <a:gd name="connsiteY6" fmla="*/ 237393 h 299056"/>
                <a:gd name="connsiteX7" fmla="*/ 0 w 307731"/>
                <a:gd name="connsiteY7" fmla="*/ 228600 h 29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731" h="299056">
                  <a:moveTo>
                    <a:pt x="307731" y="0"/>
                  </a:moveTo>
                  <a:cubicBezTo>
                    <a:pt x="307730" y="84259"/>
                    <a:pt x="307730" y="168519"/>
                    <a:pt x="298938" y="193431"/>
                  </a:cubicBezTo>
                  <a:cubicBezTo>
                    <a:pt x="290146" y="218343"/>
                    <a:pt x="262304" y="139212"/>
                    <a:pt x="254977" y="149470"/>
                  </a:cubicBezTo>
                  <a:cubicBezTo>
                    <a:pt x="247650" y="159728"/>
                    <a:pt x="272562" y="243254"/>
                    <a:pt x="254977" y="254977"/>
                  </a:cubicBezTo>
                  <a:cubicBezTo>
                    <a:pt x="237392" y="266700"/>
                    <a:pt x="171450" y="212481"/>
                    <a:pt x="149469" y="219808"/>
                  </a:cubicBezTo>
                  <a:cubicBezTo>
                    <a:pt x="127488" y="227135"/>
                    <a:pt x="133350" y="296008"/>
                    <a:pt x="123092" y="298939"/>
                  </a:cubicBezTo>
                  <a:cubicBezTo>
                    <a:pt x="112834" y="301870"/>
                    <a:pt x="108438" y="249116"/>
                    <a:pt x="87923" y="237393"/>
                  </a:cubicBezTo>
                  <a:cubicBezTo>
                    <a:pt x="67408" y="225670"/>
                    <a:pt x="33704" y="227135"/>
                    <a:pt x="0" y="228600"/>
                  </a:cubicBezTo>
                </a:path>
              </a:pathLst>
            </a:custGeom>
            <a:noFill/>
            <a:ln w="22225"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4470765" y="5345503"/>
              <a:ext cx="184721" cy="457200"/>
            </a:xfrm>
            <a:custGeom>
              <a:avLst/>
              <a:gdLst>
                <a:gd name="connsiteX0" fmla="*/ 123175 w 184721"/>
                <a:gd name="connsiteY0" fmla="*/ 0 h 457200"/>
                <a:gd name="connsiteX1" fmla="*/ 26460 w 184721"/>
                <a:gd name="connsiteY1" fmla="*/ 79131 h 457200"/>
                <a:gd name="connsiteX2" fmla="*/ 114383 w 184721"/>
                <a:gd name="connsiteY2" fmla="*/ 175846 h 457200"/>
                <a:gd name="connsiteX3" fmla="*/ 44044 w 184721"/>
                <a:gd name="connsiteY3" fmla="*/ 211015 h 457200"/>
                <a:gd name="connsiteX4" fmla="*/ 79213 w 184721"/>
                <a:gd name="connsiteY4" fmla="*/ 290146 h 457200"/>
                <a:gd name="connsiteX5" fmla="*/ 83 w 184721"/>
                <a:gd name="connsiteY5" fmla="*/ 316523 h 457200"/>
                <a:gd name="connsiteX6" fmla="*/ 96798 w 184721"/>
                <a:gd name="connsiteY6" fmla="*/ 369277 h 457200"/>
                <a:gd name="connsiteX7" fmla="*/ 61629 w 184721"/>
                <a:gd name="connsiteY7" fmla="*/ 430823 h 457200"/>
                <a:gd name="connsiteX8" fmla="*/ 184721 w 184721"/>
                <a:gd name="connsiteY8"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21" h="457200">
                  <a:moveTo>
                    <a:pt x="123175" y="0"/>
                  </a:moveTo>
                  <a:cubicBezTo>
                    <a:pt x="75550" y="24911"/>
                    <a:pt x="27925" y="49823"/>
                    <a:pt x="26460" y="79131"/>
                  </a:cubicBezTo>
                  <a:cubicBezTo>
                    <a:pt x="24995" y="108439"/>
                    <a:pt x="111452" y="153865"/>
                    <a:pt x="114383" y="175846"/>
                  </a:cubicBezTo>
                  <a:cubicBezTo>
                    <a:pt x="117314" y="197827"/>
                    <a:pt x="49906" y="191965"/>
                    <a:pt x="44044" y="211015"/>
                  </a:cubicBezTo>
                  <a:cubicBezTo>
                    <a:pt x="38182" y="230065"/>
                    <a:pt x="86540" y="272561"/>
                    <a:pt x="79213" y="290146"/>
                  </a:cubicBezTo>
                  <a:cubicBezTo>
                    <a:pt x="71886" y="307731"/>
                    <a:pt x="-2848" y="303335"/>
                    <a:pt x="83" y="316523"/>
                  </a:cubicBezTo>
                  <a:cubicBezTo>
                    <a:pt x="3014" y="329712"/>
                    <a:pt x="86540" y="350227"/>
                    <a:pt x="96798" y="369277"/>
                  </a:cubicBezTo>
                  <a:cubicBezTo>
                    <a:pt x="107056" y="388327"/>
                    <a:pt x="46975" y="416169"/>
                    <a:pt x="61629" y="430823"/>
                  </a:cubicBezTo>
                  <a:cubicBezTo>
                    <a:pt x="76283" y="445477"/>
                    <a:pt x="130502" y="451338"/>
                    <a:pt x="184721" y="457200"/>
                  </a:cubicBezTo>
                </a:path>
              </a:pathLst>
            </a:custGeom>
            <a:noFill/>
            <a:ln w="22225"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17"/>
            <p:cNvSpPr>
              <a:spLocks noChangeArrowheads="1"/>
            </p:cNvSpPr>
            <p:nvPr/>
          </p:nvSpPr>
          <p:spPr bwMode="auto">
            <a:xfrm>
              <a:off x="5177146" y="5921538"/>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84" name="Freeform 83"/>
            <p:cNvSpPr/>
            <p:nvPr/>
          </p:nvSpPr>
          <p:spPr>
            <a:xfrm rot="17574235">
              <a:off x="4941392" y="5465159"/>
              <a:ext cx="541891" cy="307848"/>
            </a:xfrm>
            <a:custGeom>
              <a:avLst/>
              <a:gdLst>
                <a:gd name="connsiteX0" fmla="*/ 870439 w 870439"/>
                <a:gd name="connsiteY0" fmla="*/ 0 h 514914"/>
                <a:gd name="connsiteX1" fmla="*/ 677008 w 870439"/>
                <a:gd name="connsiteY1" fmla="*/ 70338 h 514914"/>
                <a:gd name="connsiteX2" fmla="*/ 729762 w 870439"/>
                <a:gd name="connsiteY2" fmla="*/ 193430 h 514914"/>
                <a:gd name="connsiteX3" fmla="*/ 589085 w 870439"/>
                <a:gd name="connsiteY3" fmla="*/ 158261 h 514914"/>
                <a:gd name="connsiteX4" fmla="*/ 589085 w 870439"/>
                <a:gd name="connsiteY4" fmla="*/ 263769 h 514914"/>
                <a:gd name="connsiteX5" fmla="*/ 457200 w 870439"/>
                <a:gd name="connsiteY5" fmla="*/ 246184 h 514914"/>
                <a:gd name="connsiteX6" fmla="*/ 439615 w 870439"/>
                <a:gd name="connsiteY6" fmla="*/ 360484 h 514914"/>
                <a:gd name="connsiteX7" fmla="*/ 298939 w 870439"/>
                <a:gd name="connsiteY7" fmla="*/ 316523 h 514914"/>
                <a:gd name="connsiteX8" fmla="*/ 246185 w 870439"/>
                <a:gd name="connsiteY8" fmla="*/ 439615 h 514914"/>
                <a:gd name="connsiteX9" fmla="*/ 105508 w 870439"/>
                <a:gd name="connsiteY9" fmla="*/ 395654 h 514914"/>
                <a:gd name="connsiteX10" fmla="*/ 114300 w 870439"/>
                <a:gd name="connsiteY10" fmla="*/ 509954 h 514914"/>
                <a:gd name="connsiteX11" fmla="*/ 0 w 870439"/>
                <a:gd name="connsiteY11" fmla="*/ 483577 h 51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0439" h="514914">
                  <a:moveTo>
                    <a:pt x="870439" y="0"/>
                  </a:moveTo>
                  <a:cubicBezTo>
                    <a:pt x="785446" y="19050"/>
                    <a:pt x="700454" y="38100"/>
                    <a:pt x="677008" y="70338"/>
                  </a:cubicBezTo>
                  <a:cubicBezTo>
                    <a:pt x="653562" y="102576"/>
                    <a:pt x="744416" y="178776"/>
                    <a:pt x="729762" y="193430"/>
                  </a:cubicBezTo>
                  <a:cubicBezTo>
                    <a:pt x="715108" y="208084"/>
                    <a:pt x="612531" y="146538"/>
                    <a:pt x="589085" y="158261"/>
                  </a:cubicBezTo>
                  <a:cubicBezTo>
                    <a:pt x="565639" y="169984"/>
                    <a:pt x="611066" y="249115"/>
                    <a:pt x="589085" y="263769"/>
                  </a:cubicBezTo>
                  <a:cubicBezTo>
                    <a:pt x="567104" y="278423"/>
                    <a:pt x="482112" y="230065"/>
                    <a:pt x="457200" y="246184"/>
                  </a:cubicBezTo>
                  <a:cubicBezTo>
                    <a:pt x="432288" y="262303"/>
                    <a:pt x="465992" y="348761"/>
                    <a:pt x="439615" y="360484"/>
                  </a:cubicBezTo>
                  <a:cubicBezTo>
                    <a:pt x="413238" y="372207"/>
                    <a:pt x="331177" y="303335"/>
                    <a:pt x="298939" y="316523"/>
                  </a:cubicBezTo>
                  <a:cubicBezTo>
                    <a:pt x="266701" y="329712"/>
                    <a:pt x="278423" y="426427"/>
                    <a:pt x="246185" y="439615"/>
                  </a:cubicBezTo>
                  <a:cubicBezTo>
                    <a:pt x="213946" y="452804"/>
                    <a:pt x="127489" y="383931"/>
                    <a:pt x="105508" y="395654"/>
                  </a:cubicBezTo>
                  <a:cubicBezTo>
                    <a:pt x="83527" y="407377"/>
                    <a:pt x="131885" y="495300"/>
                    <a:pt x="114300" y="509954"/>
                  </a:cubicBezTo>
                  <a:cubicBezTo>
                    <a:pt x="96715" y="524608"/>
                    <a:pt x="48357" y="504092"/>
                    <a:pt x="0" y="483577"/>
                  </a:cubicBezTo>
                </a:path>
              </a:pathLst>
            </a:custGeom>
            <a:noFill/>
            <a:ln w="22225"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Right Arrow 84"/>
          <p:cNvSpPr/>
          <p:nvPr/>
        </p:nvSpPr>
        <p:spPr bwMode="auto">
          <a:xfrm>
            <a:off x="5616526" y="5345503"/>
            <a:ext cx="457200" cy="365760"/>
          </a:xfrm>
          <a:prstGeom prst="rightArrow">
            <a:avLst/>
          </a:prstGeom>
          <a:noFill/>
          <a:ln>
            <a:solidFill>
              <a:srgbClr val="0070C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20000"/>
              </a:spcBef>
              <a:buFont typeface="Wingdings" pitchFamily="2" charset="2"/>
              <a:buNone/>
              <a:defRPr/>
            </a:pPr>
            <a:endParaRPr lang="en-US" sz="1800" dirty="0">
              <a:solidFill>
                <a:schemeClr val="tx1"/>
              </a:solidFill>
              <a:cs typeface="Arial" charset="0"/>
            </a:endParaRPr>
          </a:p>
        </p:txBody>
      </p:sp>
      <p:grpSp>
        <p:nvGrpSpPr>
          <p:cNvPr id="108" name="Group 107"/>
          <p:cNvGrpSpPr/>
          <p:nvPr/>
        </p:nvGrpSpPr>
        <p:grpSpPr>
          <a:xfrm>
            <a:off x="6346694" y="4951810"/>
            <a:ext cx="1954605" cy="1403270"/>
            <a:chOff x="6346694" y="4951810"/>
            <a:chExt cx="1954605" cy="1403270"/>
          </a:xfrm>
        </p:grpSpPr>
        <p:sp>
          <p:nvSpPr>
            <p:cNvPr id="93" name="Oval 17"/>
            <p:cNvSpPr>
              <a:spLocks noChangeArrowheads="1"/>
            </p:cNvSpPr>
            <p:nvPr/>
          </p:nvSpPr>
          <p:spPr bwMode="auto">
            <a:xfrm>
              <a:off x="7355938" y="5134690"/>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94" name="Oval 17"/>
            <p:cNvSpPr>
              <a:spLocks noChangeArrowheads="1"/>
            </p:cNvSpPr>
            <p:nvPr/>
          </p:nvSpPr>
          <p:spPr bwMode="auto">
            <a:xfrm>
              <a:off x="8118419" y="4951810"/>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95" name="Oval 17"/>
            <p:cNvSpPr>
              <a:spLocks noChangeArrowheads="1"/>
            </p:cNvSpPr>
            <p:nvPr/>
          </p:nvSpPr>
          <p:spPr bwMode="auto">
            <a:xfrm>
              <a:off x="7375281" y="5645816"/>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96" name="Oval 17"/>
            <p:cNvSpPr>
              <a:spLocks noChangeArrowheads="1"/>
            </p:cNvSpPr>
            <p:nvPr/>
          </p:nvSpPr>
          <p:spPr bwMode="auto">
            <a:xfrm>
              <a:off x="6346694" y="5487198"/>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97" name="Oval 17"/>
            <p:cNvSpPr>
              <a:spLocks noChangeArrowheads="1"/>
            </p:cNvSpPr>
            <p:nvPr/>
          </p:nvSpPr>
          <p:spPr bwMode="auto">
            <a:xfrm>
              <a:off x="6722984" y="5218153"/>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98" name="Oval 17"/>
            <p:cNvSpPr>
              <a:spLocks noChangeArrowheads="1"/>
            </p:cNvSpPr>
            <p:nvPr/>
          </p:nvSpPr>
          <p:spPr bwMode="auto">
            <a:xfrm>
              <a:off x="7975805" y="6172200"/>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99" name="Freeform 98"/>
            <p:cNvSpPr/>
            <p:nvPr/>
          </p:nvSpPr>
          <p:spPr>
            <a:xfrm rot="19039011" flipV="1">
              <a:off x="6447855" y="5454989"/>
              <a:ext cx="381586" cy="63112"/>
            </a:xfrm>
            <a:custGeom>
              <a:avLst/>
              <a:gdLst>
                <a:gd name="connsiteX0" fmla="*/ 430823 w 430823"/>
                <a:gd name="connsiteY0" fmla="*/ 158632 h 158632"/>
                <a:gd name="connsiteX1" fmla="*/ 263769 w 430823"/>
                <a:gd name="connsiteY1" fmla="*/ 371 h 158632"/>
                <a:gd name="connsiteX2" fmla="*/ 0 w 430823"/>
                <a:gd name="connsiteY2" fmla="*/ 123463 h 158632"/>
              </a:gdLst>
              <a:ahLst/>
              <a:cxnLst>
                <a:cxn ang="0">
                  <a:pos x="connsiteX0" y="connsiteY0"/>
                </a:cxn>
                <a:cxn ang="0">
                  <a:pos x="connsiteX1" y="connsiteY1"/>
                </a:cxn>
                <a:cxn ang="0">
                  <a:pos x="connsiteX2" y="connsiteY2"/>
                </a:cxn>
              </a:cxnLst>
              <a:rect l="l" t="t" r="r" b="b"/>
              <a:pathLst>
                <a:path w="430823" h="158632">
                  <a:moveTo>
                    <a:pt x="430823" y="158632"/>
                  </a:moveTo>
                  <a:cubicBezTo>
                    <a:pt x="383198" y="82432"/>
                    <a:pt x="335573" y="6232"/>
                    <a:pt x="263769" y="371"/>
                  </a:cubicBezTo>
                  <a:cubicBezTo>
                    <a:pt x="191965" y="-5490"/>
                    <a:pt x="95982" y="58986"/>
                    <a:pt x="0" y="123463"/>
                  </a:cubicBezTo>
                </a:path>
              </a:pathLst>
            </a:custGeom>
            <a:noFill/>
            <a:ln w="25400"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7772373" y="5363308"/>
              <a:ext cx="228600" cy="202223"/>
            </a:xfrm>
            <a:prstGeom prst="rect">
              <a:avLst/>
            </a:prstGeom>
            <a:no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p:cNvSpPr/>
            <p:nvPr/>
          </p:nvSpPr>
          <p:spPr>
            <a:xfrm rot="12643899" flipV="1">
              <a:off x="7547494" y="5246758"/>
              <a:ext cx="381586" cy="63112"/>
            </a:xfrm>
            <a:custGeom>
              <a:avLst/>
              <a:gdLst>
                <a:gd name="connsiteX0" fmla="*/ 430823 w 430823"/>
                <a:gd name="connsiteY0" fmla="*/ 158632 h 158632"/>
                <a:gd name="connsiteX1" fmla="*/ 263769 w 430823"/>
                <a:gd name="connsiteY1" fmla="*/ 371 h 158632"/>
                <a:gd name="connsiteX2" fmla="*/ 0 w 430823"/>
                <a:gd name="connsiteY2" fmla="*/ 123463 h 158632"/>
              </a:gdLst>
              <a:ahLst/>
              <a:cxnLst>
                <a:cxn ang="0">
                  <a:pos x="connsiteX0" y="connsiteY0"/>
                </a:cxn>
                <a:cxn ang="0">
                  <a:pos x="connsiteX1" y="connsiteY1"/>
                </a:cxn>
                <a:cxn ang="0">
                  <a:pos x="connsiteX2" y="connsiteY2"/>
                </a:cxn>
              </a:cxnLst>
              <a:rect l="l" t="t" r="r" b="b"/>
              <a:pathLst>
                <a:path w="430823" h="158632">
                  <a:moveTo>
                    <a:pt x="430823" y="158632"/>
                  </a:moveTo>
                  <a:cubicBezTo>
                    <a:pt x="383198" y="82432"/>
                    <a:pt x="335573" y="6232"/>
                    <a:pt x="263769" y="371"/>
                  </a:cubicBezTo>
                  <a:cubicBezTo>
                    <a:pt x="191965" y="-5490"/>
                    <a:pt x="95982" y="58986"/>
                    <a:pt x="0" y="123463"/>
                  </a:cubicBezTo>
                </a:path>
              </a:pathLst>
            </a:custGeom>
            <a:noFill/>
            <a:ln w="25400"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101"/>
            <p:cNvSpPr/>
            <p:nvPr/>
          </p:nvSpPr>
          <p:spPr>
            <a:xfrm rot="18703046">
              <a:off x="7821316" y="5198350"/>
              <a:ext cx="359312" cy="78836"/>
            </a:xfrm>
            <a:custGeom>
              <a:avLst/>
              <a:gdLst>
                <a:gd name="connsiteX0" fmla="*/ 430823 w 430823"/>
                <a:gd name="connsiteY0" fmla="*/ 158632 h 158632"/>
                <a:gd name="connsiteX1" fmla="*/ 263769 w 430823"/>
                <a:gd name="connsiteY1" fmla="*/ 371 h 158632"/>
                <a:gd name="connsiteX2" fmla="*/ 0 w 430823"/>
                <a:gd name="connsiteY2" fmla="*/ 123463 h 158632"/>
              </a:gdLst>
              <a:ahLst/>
              <a:cxnLst>
                <a:cxn ang="0">
                  <a:pos x="connsiteX0" y="connsiteY0"/>
                </a:cxn>
                <a:cxn ang="0">
                  <a:pos x="connsiteX1" y="connsiteY1"/>
                </a:cxn>
                <a:cxn ang="0">
                  <a:pos x="connsiteX2" y="connsiteY2"/>
                </a:cxn>
              </a:cxnLst>
              <a:rect l="l" t="t" r="r" b="b"/>
              <a:pathLst>
                <a:path w="430823" h="158632">
                  <a:moveTo>
                    <a:pt x="430823" y="158632"/>
                  </a:moveTo>
                  <a:cubicBezTo>
                    <a:pt x="383198" y="82432"/>
                    <a:pt x="335573" y="6232"/>
                    <a:pt x="263769" y="371"/>
                  </a:cubicBezTo>
                  <a:cubicBezTo>
                    <a:pt x="191965" y="-5490"/>
                    <a:pt x="95982" y="58986"/>
                    <a:pt x="0" y="123463"/>
                  </a:cubicBezTo>
                </a:path>
              </a:pathLst>
            </a:custGeom>
            <a:noFill/>
            <a:ln w="25400"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102"/>
            <p:cNvSpPr/>
            <p:nvPr/>
          </p:nvSpPr>
          <p:spPr>
            <a:xfrm rot="16200000" flipV="1">
              <a:off x="7975653" y="6069990"/>
              <a:ext cx="210576" cy="45719"/>
            </a:xfrm>
            <a:custGeom>
              <a:avLst/>
              <a:gdLst>
                <a:gd name="connsiteX0" fmla="*/ 430823 w 430823"/>
                <a:gd name="connsiteY0" fmla="*/ 158632 h 158632"/>
                <a:gd name="connsiteX1" fmla="*/ 263769 w 430823"/>
                <a:gd name="connsiteY1" fmla="*/ 371 h 158632"/>
                <a:gd name="connsiteX2" fmla="*/ 0 w 430823"/>
                <a:gd name="connsiteY2" fmla="*/ 123463 h 158632"/>
              </a:gdLst>
              <a:ahLst/>
              <a:cxnLst>
                <a:cxn ang="0">
                  <a:pos x="connsiteX0" y="connsiteY0"/>
                </a:cxn>
                <a:cxn ang="0">
                  <a:pos x="connsiteX1" y="connsiteY1"/>
                </a:cxn>
                <a:cxn ang="0">
                  <a:pos x="connsiteX2" y="connsiteY2"/>
                </a:cxn>
              </a:cxnLst>
              <a:rect l="l" t="t" r="r" b="b"/>
              <a:pathLst>
                <a:path w="430823" h="158632">
                  <a:moveTo>
                    <a:pt x="430823" y="158632"/>
                  </a:moveTo>
                  <a:cubicBezTo>
                    <a:pt x="383198" y="82432"/>
                    <a:pt x="335573" y="6232"/>
                    <a:pt x="263769" y="371"/>
                  </a:cubicBezTo>
                  <a:cubicBezTo>
                    <a:pt x="191965" y="-5490"/>
                    <a:pt x="95982" y="58986"/>
                    <a:pt x="0" y="123463"/>
                  </a:cubicBezTo>
                </a:path>
              </a:pathLst>
            </a:custGeom>
            <a:noFill/>
            <a:ln w="25400"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7930085" y="5817577"/>
              <a:ext cx="228600" cy="202223"/>
            </a:xfrm>
            <a:prstGeom prst="rect">
              <a:avLst/>
            </a:prstGeom>
            <a:no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104"/>
            <p:cNvSpPr/>
            <p:nvPr/>
          </p:nvSpPr>
          <p:spPr>
            <a:xfrm rot="16200000" flipV="1">
              <a:off x="7831147" y="5652796"/>
              <a:ext cx="257092" cy="82560"/>
            </a:xfrm>
            <a:custGeom>
              <a:avLst/>
              <a:gdLst>
                <a:gd name="connsiteX0" fmla="*/ 430823 w 430823"/>
                <a:gd name="connsiteY0" fmla="*/ 158632 h 158632"/>
                <a:gd name="connsiteX1" fmla="*/ 263769 w 430823"/>
                <a:gd name="connsiteY1" fmla="*/ 371 h 158632"/>
                <a:gd name="connsiteX2" fmla="*/ 0 w 430823"/>
                <a:gd name="connsiteY2" fmla="*/ 123463 h 158632"/>
              </a:gdLst>
              <a:ahLst/>
              <a:cxnLst>
                <a:cxn ang="0">
                  <a:pos x="connsiteX0" y="connsiteY0"/>
                </a:cxn>
                <a:cxn ang="0">
                  <a:pos x="connsiteX1" y="connsiteY1"/>
                </a:cxn>
                <a:cxn ang="0">
                  <a:pos x="connsiteX2" y="connsiteY2"/>
                </a:cxn>
              </a:cxnLst>
              <a:rect l="l" t="t" r="r" b="b"/>
              <a:pathLst>
                <a:path w="430823" h="158632">
                  <a:moveTo>
                    <a:pt x="430823" y="158632"/>
                  </a:moveTo>
                  <a:cubicBezTo>
                    <a:pt x="383198" y="82432"/>
                    <a:pt x="335573" y="6232"/>
                    <a:pt x="263769" y="371"/>
                  </a:cubicBezTo>
                  <a:cubicBezTo>
                    <a:pt x="191965" y="-5490"/>
                    <a:pt x="95982" y="58986"/>
                    <a:pt x="0" y="123463"/>
                  </a:cubicBezTo>
                </a:path>
              </a:pathLst>
            </a:custGeom>
            <a:noFill/>
            <a:ln w="25400"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105"/>
            <p:cNvSpPr/>
            <p:nvPr/>
          </p:nvSpPr>
          <p:spPr>
            <a:xfrm rot="15584955">
              <a:off x="7206304" y="5430507"/>
              <a:ext cx="359312" cy="78836"/>
            </a:xfrm>
            <a:custGeom>
              <a:avLst/>
              <a:gdLst>
                <a:gd name="connsiteX0" fmla="*/ 430823 w 430823"/>
                <a:gd name="connsiteY0" fmla="*/ 158632 h 158632"/>
                <a:gd name="connsiteX1" fmla="*/ 263769 w 430823"/>
                <a:gd name="connsiteY1" fmla="*/ 371 h 158632"/>
                <a:gd name="connsiteX2" fmla="*/ 0 w 430823"/>
                <a:gd name="connsiteY2" fmla="*/ 123463 h 158632"/>
              </a:gdLst>
              <a:ahLst/>
              <a:cxnLst>
                <a:cxn ang="0">
                  <a:pos x="connsiteX0" y="connsiteY0"/>
                </a:cxn>
                <a:cxn ang="0">
                  <a:pos x="connsiteX1" y="connsiteY1"/>
                </a:cxn>
                <a:cxn ang="0">
                  <a:pos x="connsiteX2" y="connsiteY2"/>
                </a:cxn>
              </a:cxnLst>
              <a:rect l="l" t="t" r="r" b="b"/>
              <a:pathLst>
                <a:path w="430823" h="158632">
                  <a:moveTo>
                    <a:pt x="430823" y="158632"/>
                  </a:moveTo>
                  <a:cubicBezTo>
                    <a:pt x="383198" y="82432"/>
                    <a:pt x="335573" y="6232"/>
                    <a:pt x="263769" y="371"/>
                  </a:cubicBezTo>
                  <a:cubicBezTo>
                    <a:pt x="191965" y="-5490"/>
                    <a:pt x="95982" y="58986"/>
                    <a:pt x="0" y="123463"/>
                  </a:cubicBezTo>
                </a:path>
              </a:pathLst>
            </a:custGeom>
            <a:noFill/>
            <a:ln w="25400"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Oval 110"/>
          <p:cNvSpPr/>
          <p:nvPr/>
        </p:nvSpPr>
        <p:spPr>
          <a:xfrm>
            <a:off x="4803139" y="2160365"/>
            <a:ext cx="938634" cy="762000"/>
          </a:xfrm>
          <a:prstGeom prst="ellipse">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5894173" y="2147304"/>
            <a:ext cx="635401" cy="762000"/>
          </a:xfrm>
          <a:prstGeom prst="ellipse">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6876732" y="2250536"/>
            <a:ext cx="667068" cy="492664"/>
          </a:xfrm>
          <a:prstGeom prst="ellipse">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6169331" y="5039974"/>
            <a:ext cx="938634" cy="762000"/>
          </a:xfrm>
          <a:prstGeom prst="ellipse">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7239000" y="4648201"/>
            <a:ext cx="1295400" cy="1904999"/>
          </a:xfrm>
          <a:prstGeom prst="ellipse">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88387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500"/>
                                        <p:tgtEl>
                                          <p:spTgt spid="1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2"/>
                                        </p:tgtEl>
                                        <p:attrNameLst>
                                          <p:attrName>style.visibility</p:attrName>
                                        </p:attrNameLst>
                                      </p:cBhvr>
                                      <p:to>
                                        <p:strVal val="visible"/>
                                      </p:to>
                                    </p:set>
                                    <p:animEffect transition="in" filter="fade">
                                      <p:cBhvr>
                                        <p:cTn id="10" dur="500"/>
                                        <p:tgtEl>
                                          <p:spTgt spid="1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3"/>
                                        </p:tgtEl>
                                        <p:attrNameLst>
                                          <p:attrName>style.visibility</p:attrName>
                                        </p:attrNameLst>
                                      </p:cBhvr>
                                      <p:to>
                                        <p:strVal val="visible"/>
                                      </p:to>
                                    </p:set>
                                    <p:animEffect transition="in" filter="fade">
                                      <p:cBhvr>
                                        <p:cTn id="13" dur="500"/>
                                        <p:tgtEl>
                                          <p:spTgt spid="1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500"/>
                                        <p:tgtEl>
                                          <p:spTgt spid="3">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0"/>
                                        </p:tgtEl>
                                        <p:attrNameLst>
                                          <p:attrName>style.visibility</p:attrName>
                                        </p:attrNameLst>
                                      </p:cBhvr>
                                      <p:to>
                                        <p:strVal val="visible"/>
                                      </p:to>
                                    </p:set>
                                    <p:animEffect transition="in" filter="fade">
                                      <p:cBhvr>
                                        <p:cTn id="35" dur="500"/>
                                        <p:tgtEl>
                                          <p:spTgt spid="1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500"/>
                                        <p:tgtEl>
                                          <p:spTgt spid="6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fade">
                                      <p:cBhvr>
                                        <p:cTn id="46" dur="500"/>
                                        <p:tgtEl>
                                          <p:spTgt spid="6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fade">
                                      <p:cBhvr>
                                        <p:cTn id="49" dur="500"/>
                                        <p:tgtEl>
                                          <p:spTgt spid="6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500"/>
                                        <p:tgtEl>
                                          <p:spTgt spid="6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fade">
                                      <p:cBhvr>
                                        <p:cTn id="55" dur="500"/>
                                        <p:tgtEl>
                                          <p:spTgt spid="6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fade">
                                      <p:cBhvr>
                                        <p:cTn id="58" dur="500"/>
                                        <p:tgtEl>
                                          <p:spTgt spid="5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7"/>
                                        </p:tgtEl>
                                        <p:attrNameLst>
                                          <p:attrName>style.visibility</p:attrName>
                                        </p:attrNameLst>
                                      </p:cBhvr>
                                      <p:to>
                                        <p:strVal val="visible"/>
                                      </p:to>
                                    </p:set>
                                    <p:animEffect transition="in" filter="fade">
                                      <p:cBhvr>
                                        <p:cTn id="61" dur="500"/>
                                        <p:tgtEl>
                                          <p:spTgt spid="6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8"/>
                                        </p:tgtEl>
                                        <p:attrNameLst>
                                          <p:attrName>style.visibility</p:attrName>
                                        </p:attrNameLst>
                                      </p:cBhvr>
                                      <p:to>
                                        <p:strVal val="visible"/>
                                      </p:to>
                                    </p:set>
                                    <p:animEffect transition="in" filter="fade">
                                      <p:cBhvr>
                                        <p:cTn id="66" dur="500"/>
                                        <p:tgtEl>
                                          <p:spTgt spid="68"/>
                                        </p:tgtEl>
                                      </p:cBhvr>
                                    </p:animEffect>
                                  </p:childTnLst>
                                </p:cTn>
                              </p:par>
                              <p:par>
                                <p:cTn id="67" presetID="10" presetClass="entr" presetSubtype="0" fill="hold" nodeType="withEffect">
                                  <p:stCondLst>
                                    <p:cond delay="0"/>
                                  </p:stCondLst>
                                  <p:childTnLst>
                                    <p:set>
                                      <p:cBhvr>
                                        <p:cTn id="68" dur="1" fill="hold">
                                          <p:stCondLst>
                                            <p:cond delay="0"/>
                                          </p:stCondLst>
                                        </p:cTn>
                                        <p:tgtEl>
                                          <p:spTgt spid="109"/>
                                        </p:tgtEl>
                                        <p:attrNameLst>
                                          <p:attrName>style.visibility</p:attrName>
                                        </p:attrNameLst>
                                      </p:cBhvr>
                                      <p:to>
                                        <p:strVal val="visible"/>
                                      </p:to>
                                    </p:set>
                                    <p:animEffect transition="in" filter="fade">
                                      <p:cBhvr>
                                        <p:cTn id="69" dur="500"/>
                                        <p:tgtEl>
                                          <p:spTgt spid="10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85"/>
                                        </p:tgtEl>
                                        <p:attrNameLst>
                                          <p:attrName>style.visibility</p:attrName>
                                        </p:attrNameLst>
                                      </p:cBhvr>
                                      <p:to>
                                        <p:strVal val="visible"/>
                                      </p:to>
                                    </p:set>
                                    <p:animEffect transition="in" filter="fade">
                                      <p:cBhvr>
                                        <p:cTn id="74" dur="500"/>
                                        <p:tgtEl>
                                          <p:spTgt spid="85"/>
                                        </p:tgtEl>
                                      </p:cBhvr>
                                    </p:animEffect>
                                  </p:childTnLst>
                                </p:cTn>
                              </p:par>
                              <p:par>
                                <p:cTn id="75" presetID="10" presetClass="entr" presetSubtype="0" fill="hold" nodeType="withEffect">
                                  <p:stCondLst>
                                    <p:cond delay="0"/>
                                  </p:stCondLst>
                                  <p:childTnLst>
                                    <p:set>
                                      <p:cBhvr>
                                        <p:cTn id="76" dur="1" fill="hold">
                                          <p:stCondLst>
                                            <p:cond delay="0"/>
                                          </p:stCondLst>
                                        </p:cTn>
                                        <p:tgtEl>
                                          <p:spTgt spid="108"/>
                                        </p:tgtEl>
                                        <p:attrNameLst>
                                          <p:attrName>style.visibility</p:attrName>
                                        </p:attrNameLst>
                                      </p:cBhvr>
                                      <p:to>
                                        <p:strVal val="visible"/>
                                      </p:to>
                                    </p:set>
                                    <p:animEffect transition="in" filter="fade">
                                      <p:cBhvr>
                                        <p:cTn id="77" dur="500"/>
                                        <p:tgtEl>
                                          <p:spTgt spid="10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14"/>
                                        </p:tgtEl>
                                        <p:attrNameLst>
                                          <p:attrName>style.visibility</p:attrName>
                                        </p:attrNameLst>
                                      </p:cBhvr>
                                      <p:to>
                                        <p:strVal val="visible"/>
                                      </p:to>
                                    </p:set>
                                    <p:animEffect transition="in" filter="fade">
                                      <p:cBhvr>
                                        <p:cTn id="82" dur="500"/>
                                        <p:tgtEl>
                                          <p:spTgt spid="114"/>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15"/>
                                        </p:tgtEl>
                                        <p:attrNameLst>
                                          <p:attrName>style.visibility</p:attrName>
                                        </p:attrNameLst>
                                      </p:cBhvr>
                                      <p:to>
                                        <p:strVal val="visible"/>
                                      </p:to>
                                    </p:set>
                                    <p:animEffect transition="in" filter="fade">
                                      <p:cBhvr>
                                        <p:cTn id="85"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animBg="1"/>
      <p:bldP spid="61" grpId="0" animBg="1"/>
      <p:bldP spid="62" grpId="0" animBg="1"/>
      <p:bldP spid="64" grpId="0" animBg="1"/>
      <p:bldP spid="65" grpId="0" animBg="1"/>
      <p:bldP spid="66" grpId="0" animBg="1"/>
      <p:bldP spid="67" grpId="0"/>
      <p:bldP spid="68" grpId="0" animBg="1"/>
      <p:bldP spid="85" grpId="0" animBg="1"/>
      <p:bldP spid="111" grpId="0" animBg="1"/>
      <p:bldP spid="112" grpId="0" animBg="1"/>
      <p:bldP spid="113" grpId="0" animBg="1"/>
      <p:bldP spid="114" grpId="0" animBg="1"/>
      <p:bldP spid="1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Algorithms</a:t>
            </a:r>
          </a:p>
        </p:txBody>
      </p:sp>
      <p:sp>
        <p:nvSpPr>
          <p:cNvPr id="3" name="Content Placeholder 2"/>
          <p:cNvSpPr>
            <a:spLocks noGrp="1"/>
          </p:cNvSpPr>
          <p:nvPr>
            <p:ph idx="1"/>
          </p:nvPr>
        </p:nvSpPr>
        <p:spPr/>
        <p:txBody>
          <a:bodyPr/>
          <a:lstStyle/>
          <a:p>
            <a:r>
              <a:rPr lang="en-US" sz="3000" dirty="0" smtClean="0"/>
              <a:t>Level-1 trees (L1)</a:t>
            </a:r>
          </a:p>
          <a:p>
            <a:pPr lvl="1">
              <a:spcBef>
                <a:spcPts val="0"/>
              </a:spcBef>
            </a:pPr>
            <a:r>
              <a:rPr lang="en-US" dirty="0" smtClean="0"/>
              <a:t>find minimum cost depth-1 trees in CG </a:t>
            </a:r>
          </a:p>
          <a:p>
            <a:pPr lvl="1">
              <a:spcBef>
                <a:spcPts val="0"/>
              </a:spcBef>
            </a:pPr>
            <a:r>
              <a:rPr lang="en-US" dirty="0"/>
              <a:t>expand </a:t>
            </a:r>
            <a:r>
              <a:rPr lang="en-US" dirty="0" smtClean="0"/>
              <a:t>paths</a:t>
            </a:r>
          </a:p>
          <a:p>
            <a:pPr lvl="1">
              <a:spcBef>
                <a:spcPts val="0"/>
              </a:spcBef>
            </a:pPr>
            <a:endParaRPr lang="en-US" sz="3200" dirty="0"/>
          </a:p>
          <a:p>
            <a:r>
              <a:rPr lang="en-US" sz="3000" dirty="0" smtClean="0"/>
              <a:t>Level-k trees (</a:t>
            </a:r>
            <a:r>
              <a:rPr lang="en-US" sz="3000" dirty="0" err="1" smtClean="0"/>
              <a:t>Lk</a:t>
            </a:r>
            <a:r>
              <a:rPr lang="en-US" sz="3000" dirty="0" smtClean="0"/>
              <a:t>)</a:t>
            </a:r>
          </a:p>
          <a:p>
            <a:pPr lvl="1">
              <a:spcBef>
                <a:spcPts val="0"/>
              </a:spcBef>
            </a:pPr>
            <a:r>
              <a:rPr lang="en-US" sz="2600" dirty="0"/>
              <a:t>r</a:t>
            </a:r>
            <a:r>
              <a:rPr lang="en-US" sz="2600" dirty="0" smtClean="0"/>
              <a:t>efine level-(k-1) trees by finding </a:t>
            </a:r>
            <a:r>
              <a:rPr lang="en-US" sz="2600" dirty="0" smtClean="0">
                <a:solidFill>
                  <a:srgbClr val="0B9712"/>
                </a:solidFill>
              </a:rPr>
              <a:t>intermediate node v’s</a:t>
            </a:r>
          </a:p>
          <a:p>
            <a:pPr lvl="1">
              <a:spcBef>
                <a:spcPts val="0"/>
              </a:spcBef>
            </a:pPr>
            <a:r>
              <a:rPr lang="en-US" sz="2600" dirty="0"/>
              <a:t>s</a:t>
            </a:r>
            <a:r>
              <a:rPr lang="en-US" sz="2600" dirty="0" smtClean="0"/>
              <a:t>uch that total cost (i.e. cost from root r to each v   +   costs of </a:t>
            </a:r>
            <a:r>
              <a:rPr lang="en-US" sz="2600" dirty="0" err="1" smtClean="0"/>
              <a:t>subtrees</a:t>
            </a:r>
            <a:r>
              <a:rPr lang="en-US" sz="2600" dirty="0" smtClean="0"/>
              <a:t> rooted at v’s) is less </a:t>
            </a:r>
          </a:p>
          <a:p>
            <a:pPr lvl="1"/>
            <a:endParaRPr lang="en-US" sz="2600" dirty="0" smtClean="0"/>
          </a:p>
          <a:p>
            <a:pPr lvl="1">
              <a:spcBef>
                <a:spcPts val="0"/>
              </a:spcBef>
            </a:pPr>
            <a:endParaRPr lang="en-US" sz="3200" dirty="0"/>
          </a:p>
          <a:p>
            <a:pPr lvl="1"/>
            <a:endParaRPr lang="en-US" dirty="0"/>
          </a:p>
        </p:txBody>
      </p:sp>
      <p:sp>
        <p:nvSpPr>
          <p:cNvPr id="4" name="Date Placeholder 3"/>
          <p:cNvSpPr>
            <a:spLocks noGrp="1"/>
          </p:cNvSpPr>
          <p:nvPr>
            <p:ph type="dt" sz="half" idx="10"/>
          </p:nvPr>
        </p:nvSpPr>
        <p:spPr/>
        <p:txBody>
          <a:bodyPr/>
          <a:lstStyle/>
          <a:p>
            <a:r>
              <a:rPr lang="en-US" smtClean="0"/>
              <a:t>Leman Akoglu (SUNY Stony Brook)</a:t>
            </a:r>
            <a:endParaRPr lang="en-US" dirty="0"/>
          </a:p>
        </p:txBody>
      </p:sp>
      <p:sp>
        <p:nvSpPr>
          <p:cNvPr id="5" name="Footer Placeholder 4"/>
          <p:cNvSpPr>
            <a:spLocks noGrp="1"/>
          </p:cNvSpPr>
          <p:nvPr>
            <p:ph type="ftr" sz="quarter" idx="11"/>
          </p:nvPr>
        </p:nvSpPr>
        <p:spPr/>
        <p:txBody>
          <a:bodyPr/>
          <a:lstStyle/>
          <a:p>
            <a:r>
              <a:rPr lang="en-US" smtClean="0"/>
              <a:t>SDM 13 - Connection Pathways for Marked Nodes</a:t>
            </a:r>
            <a:endParaRPr lang="en-US" dirty="0"/>
          </a:p>
        </p:txBody>
      </p:sp>
      <p:sp>
        <p:nvSpPr>
          <p:cNvPr id="6" name="Slide Number Placeholder 5"/>
          <p:cNvSpPr>
            <a:spLocks noGrp="1"/>
          </p:cNvSpPr>
          <p:nvPr>
            <p:ph type="sldNum" sz="quarter" idx="12"/>
          </p:nvPr>
        </p:nvSpPr>
        <p:spPr/>
        <p:txBody>
          <a:bodyPr/>
          <a:lstStyle/>
          <a:p>
            <a:fld id="{F546917D-09DE-4400-A232-27CDA6024951}" type="slidenum">
              <a:rPr lang="en-US" smtClean="0"/>
              <a:pPr/>
              <a:t>34</a:t>
            </a:fld>
            <a:endParaRPr lang="en-US" dirty="0"/>
          </a:p>
        </p:txBody>
      </p:sp>
      <p:grpSp>
        <p:nvGrpSpPr>
          <p:cNvPr id="15" name="Group 14"/>
          <p:cNvGrpSpPr/>
          <p:nvPr/>
        </p:nvGrpSpPr>
        <p:grpSpPr>
          <a:xfrm>
            <a:off x="3539469" y="2137200"/>
            <a:ext cx="804451" cy="680204"/>
            <a:chOff x="954184" y="2047786"/>
            <a:chExt cx="804451" cy="680204"/>
          </a:xfrm>
        </p:grpSpPr>
        <p:grpSp>
          <p:nvGrpSpPr>
            <p:cNvPr id="12" name="Group 11"/>
            <p:cNvGrpSpPr/>
            <p:nvPr/>
          </p:nvGrpSpPr>
          <p:grpSpPr>
            <a:xfrm rot="3268597">
              <a:off x="1011494" y="1990476"/>
              <a:ext cx="680204" cy="794824"/>
              <a:chOff x="1828800" y="2185182"/>
              <a:chExt cx="680204" cy="794824"/>
            </a:xfrm>
          </p:grpSpPr>
          <p:sp>
            <p:nvSpPr>
              <p:cNvPr id="7" name="Oval 17"/>
              <p:cNvSpPr>
                <a:spLocks noChangeArrowheads="1"/>
              </p:cNvSpPr>
              <p:nvPr/>
            </p:nvSpPr>
            <p:spPr bwMode="auto">
              <a:xfrm>
                <a:off x="1828800" y="2286000"/>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8" name="Oval 17"/>
              <p:cNvSpPr>
                <a:spLocks noChangeArrowheads="1"/>
              </p:cNvSpPr>
              <p:nvPr/>
            </p:nvSpPr>
            <p:spPr bwMode="auto">
              <a:xfrm>
                <a:off x="2326124" y="2185182"/>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9" name="Oval 17"/>
              <p:cNvSpPr>
                <a:spLocks noChangeArrowheads="1"/>
              </p:cNvSpPr>
              <p:nvPr/>
            </p:nvSpPr>
            <p:spPr bwMode="auto">
              <a:xfrm>
                <a:off x="1848143" y="2797126"/>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0" name="Freeform 9"/>
              <p:cNvSpPr/>
              <p:nvPr/>
            </p:nvSpPr>
            <p:spPr>
              <a:xfrm rot="13834586">
                <a:off x="1968049" y="2439022"/>
                <a:ext cx="231245" cy="95491"/>
              </a:xfrm>
              <a:custGeom>
                <a:avLst/>
                <a:gdLst>
                  <a:gd name="connsiteX0" fmla="*/ 870439 w 870439"/>
                  <a:gd name="connsiteY0" fmla="*/ 0 h 514914"/>
                  <a:gd name="connsiteX1" fmla="*/ 677008 w 870439"/>
                  <a:gd name="connsiteY1" fmla="*/ 70338 h 514914"/>
                  <a:gd name="connsiteX2" fmla="*/ 729762 w 870439"/>
                  <a:gd name="connsiteY2" fmla="*/ 193430 h 514914"/>
                  <a:gd name="connsiteX3" fmla="*/ 589085 w 870439"/>
                  <a:gd name="connsiteY3" fmla="*/ 158261 h 514914"/>
                  <a:gd name="connsiteX4" fmla="*/ 589085 w 870439"/>
                  <a:gd name="connsiteY4" fmla="*/ 263769 h 514914"/>
                  <a:gd name="connsiteX5" fmla="*/ 457200 w 870439"/>
                  <a:gd name="connsiteY5" fmla="*/ 246184 h 514914"/>
                  <a:gd name="connsiteX6" fmla="*/ 439615 w 870439"/>
                  <a:gd name="connsiteY6" fmla="*/ 360484 h 514914"/>
                  <a:gd name="connsiteX7" fmla="*/ 298939 w 870439"/>
                  <a:gd name="connsiteY7" fmla="*/ 316523 h 514914"/>
                  <a:gd name="connsiteX8" fmla="*/ 246185 w 870439"/>
                  <a:gd name="connsiteY8" fmla="*/ 439615 h 514914"/>
                  <a:gd name="connsiteX9" fmla="*/ 105508 w 870439"/>
                  <a:gd name="connsiteY9" fmla="*/ 395654 h 514914"/>
                  <a:gd name="connsiteX10" fmla="*/ 114300 w 870439"/>
                  <a:gd name="connsiteY10" fmla="*/ 509954 h 514914"/>
                  <a:gd name="connsiteX11" fmla="*/ 0 w 870439"/>
                  <a:gd name="connsiteY11" fmla="*/ 483577 h 51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0439" h="514914">
                    <a:moveTo>
                      <a:pt x="870439" y="0"/>
                    </a:moveTo>
                    <a:cubicBezTo>
                      <a:pt x="785446" y="19050"/>
                      <a:pt x="700454" y="38100"/>
                      <a:pt x="677008" y="70338"/>
                    </a:cubicBezTo>
                    <a:cubicBezTo>
                      <a:pt x="653562" y="102576"/>
                      <a:pt x="744416" y="178776"/>
                      <a:pt x="729762" y="193430"/>
                    </a:cubicBezTo>
                    <a:cubicBezTo>
                      <a:pt x="715108" y="208084"/>
                      <a:pt x="612531" y="146538"/>
                      <a:pt x="589085" y="158261"/>
                    </a:cubicBezTo>
                    <a:cubicBezTo>
                      <a:pt x="565639" y="169984"/>
                      <a:pt x="611066" y="249115"/>
                      <a:pt x="589085" y="263769"/>
                    </a:cubicBezTo>
                    <a:cubicBezTo>
                      <a:pt x="567104" y="278423"/>
                      <a:pt x="482112" y="230065"/>
                      <a:pt x="457200" y="246184"/>
                    </a:cubicBezTo>
                    <a:cubicBezTo>
                      <a:pt x="432288" y="262303"/>
                      <a:pt x="465992" y="348761"/>
                      <a:pt x="439615" y="360484"/>
                    </a:cubicBezTo>
                    <a:cubicBezTo>
                      <a:pt x="413238" y="372207"/>
                      <a:pt x="331177" y="303335"/>
                      <a:pt x="298939" y="316523"/>
                    </a:cubicBezTo>
                    <a:cubicBezTo>
                      <a:pt x="266701" y="329712"/>
                      <a:pt x="278423" y="426427"/>
                      <a:pt x="246185" y="439615"/>
                    </a:cubicBezTo>
                    <a:cubicBezTo>
                      <a:pt x="213946" y="452804"/>
                      <a:pt x="127489" y="383931"/>
                      <a:pt x="105508" y="395654"/>
                    </a:cubicBezTo>
                    <a:cubicBezTo>
                      <a:pt x="83527" y="407377"/>
                      <a:pt x="131885" y="495300"/>
                      <a:pt x="114300" y="509954"/>
                    </a:cubicBezTo>
                    <a:cubicBezTo>
                      <a:pt x="96715" y="524608"/>
                      <a:pt x="48357" y="504092"/>
                      <a:pt x="0" y="483577"/>
                    </a:cubicBezTo>
                  </a:path>
                </a:pathLst>
              </a:custGeom>
              <a:noFill/>
              <a:ln w="22225"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7"/>
            <p:cNvSpPr>
              <a:spLocks noChangeArrowheads="1"/>
            </p:cNvSpPr>
            <p:nvPr/>
          </p:nvSpPr>
          <p:spPr bwMode="auto">
            <a:xfrm rot="18522744">
              <a:off x="1264827" y="2404484"/>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14" name="Freeform 13"/>
            <p:cNvSpPr/>
            <p:nvPr/>
          </p:nvSpPr>
          <p:spPr>
            <a:xfrm rot="15945946">
              <a:off x="1455241" y="2087276"/>
              <a:ext cx="307731" cy="299056"/>
            </a:xfrm>
            <a:custGeom>
              <a:avLst/>
              <a:gdLst>
                <a:gd name="connsiteX0" fmla="*/ 307731 w 307731"/>
                <a:gd name="connsiteY0" fmla="*/ 0 h 299056"/>
                <a:gd name="connsiteX1" fmla="*/ 298938 w 307731"/>
                <a:gd name="connsiteY1" fmla="*/ 193431 h 299056"/>
                <a:gd name="connsiteX2" fmla="*/ 254977 w 307731"/>
                <a:gd name="connsiteY2" fmla="*/ 149470 h 299056"/>
                <a:gd name="connsiteX3" fmla="*/ 254977 w 307731"/>
                <a:gd name="connsiteY3" fmla="*/ 254977 h 299056"/>
                <a:gd name="connsiteX4" fmla="*/ 149469 w 307731"/>
                <a:gd name="connsiteY4" fmla="*/ 219808 h 299056"/>
                <a:gd name="connsiteX5" fmla="*/ 123092 w 307731"/>
                <a:gd name="connsiteY5" fmla="*/ 298939 h 299056"/>
                <a:gd name="connsiteX6" fmla="*/ 87923 w 307731"/>
                <a:gd name="connsiteY6" fmla="*/ 237393 h 299056"/>
                <a:gd name="connsiteX7" fmla="*/ 0 w 307731"/>
                <a:gd name="connsiteY7" fmla="*/ 228600 h 29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731" h="299056">
                  <a:moveTo>
                    <a:pt x="307731" y="0"/>
                  </a:moveTo>
                  <a:cubicBezTo>
                    <a:pt x="307730" y="84259"/>
                    <a:pt x="307730" y="168519"/>
                    <a:pt x="298938" y="193431"/>
                  </a:cubicBezTo>
                  <a:cubicBezTo>
                    <a:pt x="290146" y="218343"/>
                    <a:pt x="262304" y="139212"/>
                    <a:pt x="254977" y="149470"/>
                  </a:cubicBezTo>
                  <a:cubicBezTo>
                    <a:pt x="247650" y="159728"/>
                    <a:pt x="272562" y="243254"/>
                    <a:pt x="254977" y="254977"/>
                  </a:cubicBezTo>
                  <a:cubicBezTo>
                    <a:pt x="237392" y="266700"/>
                    <a:pt x="171450" y="212481"/>
                    <a:pt x="149469" y="219808"/>
                  </a:cubicBezTo>
                  <a:cubicBezTo>
                    <a:pt x="127488" y="227135"/>
                    <a:pt x="133350" y="296008"/>
                    <a:pt x="123092" y="298939"/>
                  </a:cubicBezTo>
                  <a:cubicBezTo>
                    <a:pt x="112834" y="301870"/>
                    <a:pt x="108438" y="249116"/>
                    <a:pt x="87923" y="237393"/>
                  </a:cubicBezTo>
                  <a:cubicBezTo>
                    <a:pt x="67408" y="225670"/>
                    <a:pt x="33704" y="227135"/>
                    <a:pt x="0" y="228600"/>
                  </a:cubicBezTo>
                </a:path>
              </a:pathLst>
            </a:custGeom>
            <a:noFill/>
            <a:ln w="22225"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rot="3268597">
            <a:off x="4939745" y="1989965"/>
            <a:ext cx="320184" cy="694006"/>
            <a:chOff x="1710839" y="2286000"/>
            <a:chExt cx="320184" cy="694006"/>
          </a:xfrm>
        </p:grpSpPr>
        <p:sp>
          <p:nvSpPr>
            <p:cNvPr id="20" name="Oval 17"/>
            <p:cNvSpPr>
              <a:spLocks noChangeArrowheads="1"/>
            </p:cNvSpPr>
            <p:nvPr/>
          </p:nvSpPr>
          <p:spPr bwMode="auto">
            <a:xfrm>
              <a:off x="1828800" y="2286000"/>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2" name="Oval 17"/>
            <p:cNvSpPr>
              <a:spLocks noChangeArrowheads="1"/>
            </p:cNvSpPr>
            <p:nvPr/>
          </p:nvSpPr>
          <p:spPr bwMode="auto">
            <a:xfrm>
              <a:off x="1848143" y="2797126"/>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4" name="Freeform 23"/>
            <p:cNvSpPr/>
            <p:nvPr/>
          </p:nvSpPr>
          <p:spPr>
            <a:xfrm>
              <a:off x="1710839" y="2411446"/>
              <a:ext cx="184721" cy="457200"/>
            </a:xfrm>
            <a:custGeom>
              <a:avLst/>
              <a:gdLst>
                <a:gd name="connsiteX0" fmla="*/ 123175 w 184721"/>
                <a:gd name="connsiteY0" fmla="*/ 0 h 457200"/>
                <a:gd name="connsiteX1" fmla="*/ 26460 w 184721"/>
                <a:gd name="connsiteY1" fmla="*/ 79131 h 457200"/>
                <a:gd name="connsiteX2" fmla="*/ 114383 w 184721"/>
                <a:gd name="connsiteY2" fmla="*/ 175846 h 457200"/>
                <a:gd name="connsiteX3" fmla="*/ 44044 w 184721"/>
                <a:gd name="connsiteY3" fmla="*/ 211015 h 457200"/>
                <a:gd name="connsiteX4" fmla="*/ 79213 w 184721"/>
                <a:gd name="connsiteY4" fmla="*/ 290146 h 457200"/>
                <a:gd name="connsiteX5" fmla="*/ 83 w 184721"/>
                <a:gd name="connsiteY5" fmla="*/ 316523 h 457200"/>
                <a:gd name="connsiteX6" fmla="*/ 96798 w 184721"/>
                <a:gd name="connsiteY6" fmla="*/ 369277 h 457200"/>
                <a:gd name="connsiteX7" fmla="*/ 61629 w 184721"/>
                <a:gd name="connsiteY7" fmla="*/ 430823 h 457200"/>
                <a:gd name="connsiteX8" fmla="*/ 184721 w 184721"/>
                <a:gd name="connsiteY8"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21" h="457200">
                  <a:moveTo>
                    <a:pt x="123175" y="0"/>
                  </a:moveTo>
                  <a:cubicBezTo>
                    <a:pt x="75550" y="24911"/>
                    <a:pt x="27925" y="49823"/>
                    <a:pt x="26460" y="79131"/>
                  </a:cubicBezTo>
                  <a:cubicBezTo>
                    <a:pt x="24995" y="108439"/>
                    <a:pt x="111452" y="153865"/>
                    <a:pt x="114383" y="175846"/>
                  </a:cubicBezTo>
                  <a:cubicBezTo>
                    <a:pt x="117314" y="197827"/>
                    <a:pt x="49906" y="191965"/>
                    <a:pt x="44044" y="211015"/>
                  </a:cubicBezTo>
                  <a:cubicBezTo>
                    <a:pt x="38182" y="230065"/>
                    <a:pt x="86540" y="272561"/>
                    <a:pt x="79213" y="290146"/>
                  </a:cubicBezTo>
                  <a:cubicBezTo>
                    <a:pt x="71886" y="307731"/>
                    <a:pt x="-2848" y="303335"/>
                    <a:pt x="83" y="316523"/>
                  </a:cubicBezTo>
                  <a:cubicBezTo>
                    <a:pt x="3014" y="329712"/>
                    <a:pt x="86540" y="350227"/>
                    <a:pt x="96798" y="369277"/>
                  </a:cubicBezTo>
                  <a:cubicBezTo>
                    <a:pt x="107056" y="388327"/>
                    <a:pt x="46975" y="416169"/>
                    <a:pt x="61629" y="430823"/>
                  </a:cubicBezTo>
                  <a:cubicBezTo>
                    <a:pt x="76283" y="445477"/>
                    <a:pt x="130502" y="451338"/>
                    <a:pt x="184721" y="457200"/>
                  </a:cubicBezTo>
                </a:path>
              </a:pathLst>
            </a:custGeom>
            <a:noFill/>
            <a:ln w="22225"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ight Arrow 24"/>
          <p:cNvSpPr/>
          <p:nvPr/>
        </p:nvSpPr>
        <p:spPr bwMode="auto">
          <a:xfrm>
            <a:off x="5667521" y="2235141"/>
            <a:ext cx="457200" cy="365760"/>
          </a:xfrm>
          <a:prstGeom prst="rightArrow">
            <a:avLst/>
          </a:prstGeom>
          <a:noFill/>
          <a:ln>
            <a:solidFill>
              <a:srgbClr val="0070C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20000"/>
              </a:spcBef>
              <a:buFont typeface="Wingdings" pitchFamily="2" charset="2"/>
              <a:buNone/>
              <a:defRPr/>
            </a:pPr>
            <a:endParaRPr lang="en-US" sz="1800" dirty="0">
              <a:solidFill>
                <a:schemeClr val="tx1"/>
              </a:solidFill>
              <a:cs typeface="Arial" charset="0"/>
            </a:endParaRPr>
          </a:p>
        </p:txBody>
      </p:sp>
      <p:sp>
        <p:nvSpPr>
          <p:cNvPr id="27" name="Oval 17"/>
          <p:cNvSpPr>
            <a:spLocks noChangeArrowheads="1"/>
          </p:cNvSpPr>
          <p:nvPr/>
        </p:nvSpPr>
        <p:spPr bwMode="auto">
          <a:xfrm>
            <a:off x="6831953" y="2010887"/>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8" name="Oval 17"/>
          <p:cNvSpPr>
            <a:spLocks noChangeArrowheads="1"/>
          </p:cNvSpPr>
          <p:nvPr/>
        </p:nvSpPr>
        <p:spPr bwMode="auto">
          <a:xfrm>
            <a:off x="6841410" y="2820622"/>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29" name="Oval 17"/>
          <p:cNvSpPr>
            <a:spLocks noChangeArrowheads="1"/>
          </p:cNvSpPr>
          <p:nvPr/>
        </p:nvSpPr>
        <p:spPr bwMode="auto">
          <a:xfrm>
            <a:off x="6485046" y="2410462"/>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30" name="Oval 17"/>
          <p:cNvSpPr>
            <a:spLocks noChangeArrowheads="1"/>
          </p:cNvSpPr>
          <p:nvPr/>
        </p:nvSpPr>
        <p:spPr bwMode="auto">
          <a:xfrm>
            <a:off x="8114722" y="2383115"/>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31" name="Oval 17"/>
          <p:cNvSpPr>
            <a:spLocks noChangeArrowheads="1"/>
          </p:cNvSpPr>
          <p:nvPr/>
        </p:nvSpPr>
        <p:spPr bwMode="auto">
          <a:xfrm>
            <a:off x="8491012" y="2114070"/>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32" name="Oval 17"/>
          <p:cNvSpPr>
            <a:spLocks noChangeArrowheads="1"/>
          </p:cNvSpPr>
          <p:nvPr/>
        </p:nvSpPr>
        <p:spPr bwMode="auto">
          <a:xfrm>
            <a:off x="7404685" y="2704506"/>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33" name="Freeform 32"/>
          <p:cNvSpPr/>
          <p:nvPr/>
        </p:nvSpPr>
        <p:spPr>
          <a:xfrm rot="19039011">
            <a:off x="8147987" y="2240247"/>
            <a:ext cx="381586" cy="137187"/>
          </a:xfrm>
          <a:custGeom>
            <a:avLst/>
            <a:gdLst>
              <a:gd name="connsiteX0" fmla="*/ 430823 w 430823"/>
              <a:gd name="connsiteY0" fmla="*/ 158632 h 158632"/>
              <a:gd name="connsiteX1" fmla="*/ 263769 w 430823"/>
              <a:gd name="connsiteY1" fmla="*/ 371 h 158632"/>
              <a:gd name="connsiteX2" fmla="*/ 0 w 430823"/>
              <a:gd name="connsiteY2" fmla="*/ 123463 h 158632"/>
            </a:gdLst>
            <a:ahLst/>
            <a:cxnLst>
              <a:cxn ang="0">
                <a:pos x="connsiteX0" y="connsiteY0"/>
              </a:cxn>
              <a:cxn ang="0">
                <a:pos x="connsiteX1" y="connsiteY1"/>
              </a:cxn>
              <a:cxn ang="0">
                <a:pos x="connsiteX2" y="connsiteY2"/>
              </a:cxn>
            </a:cxnLst>
            <a:rect l="l" t="t" r="r" b="b"/>
            <a:pathLst>
              <a:path w="430823" h="158632">
                <a:moveTo>
                  <a:pt x="430823" y="158632"/>
                </a:moveTo>
                <a:cubicBezTo>
                  <a:pt x="383198" y="82432"/>
                  <a:pt x="335573" y="6232"/>
                  <a:pt x="263769" y="371"/>
                </a:cubicBezTo>
                <a:cubicBezTo>
                  <a:pt x="191965" y="-5490"/>
                  <a:pt x="95982" y="58986"/>
                  <a:pt x="0" y="123463"/>
                </a:cubicBezTo>
              </a:path>
            </a:pathLst>
          </a:custGeom>
          <a:noFill/>
          <a:ln w="25400"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7358965" y="2283271"/>
            <a:ext cx="228600" cy="202223"/>
          </a:xfrm>
          <a:prstGeom prst="rect">
            <a:avLst/>
          </a:prstGeom>
          <a:no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rot="12643899" flipV="1">
            <a:off x="7004167" y="2142019"/>
            <a:ext cx="381586" cy="63112"/>
          </a:xfrm>
          <a:custGeom>
            <a:avLst/>
            <a:gdLst>
              <a:gd name="connsiteX0" fmla="*/ 430823 w 430823"/>
              <a:gd name="connsiteY0" fmla="*/ 158632 h 158632"/>
              <a:gd name="connsiteX1" fmla="*/ 263769 w 430823"/>
              <a:gd name="connsiteY1" fmla="*/ 371 h 158632"/>
              <a:gd name="connsiteX2" fmla="*/ 0 w 430823"/>
              <a:gd name="connsiteY2" fmla="*/ 123463 h 158632"/>
            </a:gdLst>
            <a:ahLst/>
            <a:cxnLst>
              <a:cxn ang="0">
                <a:pos x="connsiteX0" y="connsiteY0"/>
              </a:cxn>
              <a:cxn ang="0">
                <a:pos x="connsiteX1" y="connsiteY1"/>
              </a:cxn>
              <a:cxn ang="0">
                <a:pos x="connsiteX2" y="connsiteY2"/>
              </a:cxn>
            </a:cxnLst>
            <a:rect l="l" t="t" r="r" b="b"/>
            <a:pathLst>
              <a:path w="430823" h="158632">
                <a:moveTo>
                  <a:pt x="430823" y="158632"/>
                </a:moveTo>
                <a:cubicBezTo>
                  <a:pt x="383198" y="82432"/>
                  <a:pt x="335573" y="6232"/>
                  <a:pt x="263769" y="371"/>
                </a:cubicBezTo>
                <a:cubicBezTo>
                  <a:pt x="191965" y="-5490"/>
                  <a:pt x="95982" y="58986"/>
                  <a:pt x="0" y="123463"/>
                </a:cubicBezTo>
              </a:path>
            </a:pathLst>
          </a:custGeom>
          <a:noFill/>
          <a:ln w="25400"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rot="16637444" flipV="1">
            <a:off x="6910333" y="2767208"/>
            <a:ext cx="299585" cy="106829"/>
          </a:xfrm>
          <a:custGeom>
            <a:avLst/>
            <a:gdLst>
              <a:gd name="connsiteX0" fmla="*/ 430823 w 430823"/>
              <a:gd name="connsiteY0" fmla="*/ 158632 h 158632"/>
              <a:gd name="connsiteX1" fmla="*/ 263769 w 430823"/>
              <a:gd name="connsiteY1" fmla="*/ 371 h 158632"/>
              <a:gd name="connsiteX2" fmla="*/ 0 w 430823"/>
              <a:gd name="connsiteY2" fmla="*/ 123463 h 158632"/>
            </a:gdLst>
            <a:ahLst/>
            <a:cxnLst>
              <a:cxn ang="0">
                <a:pos x="connsiteX0" y="connsiteY0"/>
              </a:cxn>
              <a:cxn ang="0">
                <a:pos x="connsiteX1" y="connsiteY1"/>
              </a:cxn>
              <a:cxn ang="0">
                <a:pos x="connsiteX2" y="connsiteY2"/>
              </a:cxn>
            </a:cxnLst>
            <a:rect l="l" t="t" r="r" b="b"/>
            <a:pathLst>
              <a:path w="430823" h="158632">
                <a:moveTo>
                  <a:pt x="430823" y="158632"/>
                </a:moveTo>
                <a:cubicBezTo>
                  <a:pt x="383198" y="82432"/>
                  <a:pt x="335573" y="6232"/>
                  <a:pt x="263769" y="371"/>
                </a:cubicBezTo>
                <a:cubicBezTo>
                  <a:pt x="191965" y="-5490"/>
                  <a:pt x="95982" y="58986"/>
                  <a:pt x="0" y="123463"/>
                </a:cubicBezTo>
              </a:path>
            </a:pathLst>
          </a:custGeom>
          <a:noFill/>
          <a:ln w="25400"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rot="16200000" flipV="1">
            <a:off x="7390836" y="2576358"/>
            <a:ext cx="210576" cy="45719"/>
          </a:xfrm>
          <a:custGeom>
            <a:avLst/>
            <a:gdLst>
              <a:gd name="connsiteX0" fmla="*/ 430823 w 430823"/>
              <a:gd name="connsiteY0" fmla="*/ 158632 h 158632"/>
              <a:gd name="connsiteX1" fmla="*/ 263769 w 430823"/>
              <a:gd name="connsiteY1" fmla="*/ 371 h 158632"/>
              <a:gd name="connsiteX2" fmla="*/ 0 w 430823"/>
              <a:gd name="connsiteY2" fmla="*/ 123463 h 158632"/>
            </a:gdLst>
            <a:ahLst/>
            <a:cxnLst>
              <a:cxn ang="0">
                <a:pos x="connsiteX0" y="connsiteY0"/>
              </a:cxn>
              <a:cxn ang="0">
                <a:pos x="connsiteX1" y="connsiteY1"/>
              </a:cxn>
              <a:cxn ang="0">
                <a:pos x="connsiteX2" y="connsiteY2"/>
              </a:cxn>
            </a:cxnLst>
            <a:rect l="l" t="t" r="r" b="b"/>
            <a:pathLst>
              <a:path w="430823" h="158632">
                <a:moveTo>
                  <a:pt x="430823" y="158632"/>
                </a:moveTo>
                <a:cubicBezTo>
                  <a:pt x="383198" y="82432"/>
                  <a:pt x="335573" y="6232"/>
                  <a:pt x="263769" y="371"/>
                </a:cubicBezTo>
                <a:cubicBezTo>
                  <a:pt x="191965" y="-5490"/>
                  <a:pt x="95982" y="58986"/>
                  <a:pt x="0" y="123463"/>
                </a:cubicBezTo>
              </a:path>
            </a:pathLst>
          </a:custGeom>
          <a:noFill/>
          <a:ln w="25400"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923393" y="2463041"/>
            <a:ext cx="228600" cy="202223"/>
          </a:xfrm>
          <a:prstGeom prst="rect">
            <a:avLst/>
          </a:prstGeom>
          <a:no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rot="16200000" flipV="1">
            <a:off x="6886287" y="2300312"/>
            <a:ext cx="257092" cy="82560"/>
          </a:xfrm>
          <a:custGeom>
            <a:avLst/>
            <a:gdLst>
              <a:gd name="connsiteX0" fmla="*/ 430823 w 430823"/>
              <a:gd name="connsiteY0" fmla="*/ 158632 h 158632"/>
              <a:gd name="connsiteX1" fmla="*/ 263769 w 430823"/>
              <a:gd name="connsiteY1" fmla="*/ 371 h 158632"/>
              <a:gd name="connsiteX2" fmla="*/ 0 w 430823"/>
              <a:gd name="connsiteY2" fmla="*/ 123463 h 158632"/>
            </a:gdLst>
            <a:ahLst/>
            <a:cxnLst>
              <a:cxn ang="0">
                <a:pos x="connsiteX0" y="connsiteY0"/>
              </a:cxn>
              <a:cxn ang="0">
                <a:pos x="connsiteX1" y="connsiteY1"/>
              </a:cxn>
              <a:cxn ang="0">
                <a:pos x="connsiteX2" y="connsiteY2"/>
              </a:cxn>
            </a:cxnLst>
            <a:rect l="l" t="t" r="r" b="b"/>
            <a:pathLst>
              <a:path w="430823" h="158632">
                <a:moveTo>
                  <a:pt x="430823" y="158632"/>
                </a:moveTo>
                <a:cubicBezTo>
                  <a:pt x="383198" y="82432"/>
                  <a:pt x="335573" y="6232"/>
                  <a:pt x="263769" y="371"/>
                </a:cubicBezTo>
                <a:cubicBezTo>
                  <a:pt x="191965" y="-5490"/>
                  <a:pt x="95982" y="58986"/>
                  <a:pt x="0" y="123463"/>
                </a:cubicBezTo>
              </a:path>
            </a:pathLst>
          </a:custGeom>
          <a:noFill/>
          <a:ln w="25400"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rot="17961723">
            <a:off x="6519275" y="2236002"/>
            <a:ext cx="359312" cy="78836"/>
          </a:xfrm>
          <a:custGeom>
            <a:avLst/>
            <a:gdLst>
              <a:gd name="connsiteX0" fmla="*/ 430823 w 430823"/>
              <a:gd name="connsiteY0" fmla="*/ 158632 h 158632"/>
              <a:gd name="connsiteX1" fmla="*/ 263769 w 430823"/>
              <a:gd name="connsiteY1" fmla="*/ 371 h 158632"/>
              <a:gd name="connsiteX2" fmla="*/ 0 w 430823"/>
              <a:gd name="connsiteY2" fmla="*/ 123463 h 158632"/>
            </a:gdLst>
            <a:ahLst/>
            <a:cxnLst>
              <a:cxn ang="0">
                <a:pos x="connsiteX0" y="connsiteY0"/>
              </a:cxn>
              <a:cxn ang="0">
                <a:pos x="connsiteX1" y="connsiteY1"/>
              </a:cxn>
              <a:cxn ang="0">
                <a:pos x="connsiteX2" y="connsiteY2"/>
              </a:cxn>
            </a:cxnLst>
            <a:rect l="l" t="t" r="r" b="b"/>
            <a:pathLst>
              <a:path w="430823" h="158632">
                <a:moveTo>
                  <a:pt x="430823" y="158632"/>
                </a:moveTo>
                <a:cubicBezTo>
                  <a:pt x="383198" y="82432"/>
                  <a:pt x="335573" y="6232"/>
                  <a:pt x="263769" y="371"/>
                </a:cubicBezTo>
                <a:cubicBezTo>
                  <a:pt x="191965" y="-5490"/>
                  <a:pt x="95982" y="58986"/>
                  <a:pt x="0" y="123463"/>
                </a:cubicBezTo>
              </a:path>
            </a:pathLst>
          </a:custGeom>
          <a:noFill/>
          <a:ln w="25400"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924800" y="1993351"/>
            <a:ext cx="938634" cy="762000"/>
          </a:xfrm>
          <a:prstGeom prst="ellipse">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6229614" y="1889036"/>
            <a:ext cx="1542786" cy="1311364"/>
          </a:xfrm>
          <a:prstGeom prst="ellipse">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p:cNvGrpSpPr/>
          <p:nvPr/>
        </p:nvGrpSpPr>
        <p:grpSpPr>
          <a:xfrm>
            <a:off x="1287523" y="4549786"/>
            <a:ext cx="1217468" cy="1129103"/>
            <a:chOff x="1287523" y="4549786"/>
            <a:chExt cx="1217468" cy="1129103"/>
          </a:xfrm>
        </p:grpSpPr>
        <p:sp>
          <p:nvSpPr>
            <p:cNvPr id="43" name="Oval 17"/>
            <p:cNvSpPr>
              <a:spLocks noChangeArrowheads="1"/>
            </p:cNvSpPr>
            <p:nvPr/>
          </p:nvSpPr>
          <p:spPr bwMode="auto">
            <a:xfrm rot="3268597">
              <a:off x="1889886" y="4611042"/>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44" name="Freeform 43"/>
            <p:cNvSpPr/>
            <p:nvPr/>
          </p:nvSpPr>
          <p:spPr>
            <a:xfrm rot="2411073">
              <a:off x="1506551" y="4549786"/>
              <a:ext cx="200799" cy="762000"/>
            </a:xfrm>
            <a:custGeom>
              <a:avLst/>
              <a:gdLst>
                <a:gd name="connsiteX0" fmla="*/ 123175 w 184721"/>
                <a:gd name="connsiteY0" fmla="*/ 0 h 457200"/>
                <a:gd name="connsiteX1" fmla="*/ 26460 w 184721"/>
                <a:gd name="connsiteY1" fmla="*/ 79131 h 457200"/>
                <a:gd name="connsiteX2" fmla="*/ 114383 w 184721"/>
                <a:gd name="connsiteY2" fmla="*/ 175846 h 457200"/>
                <a:gd name="connsiteX3" fmla="*/ 44044 w 184721"/>
                <a:gd name="connsiteY3" fmla="*/ 211015 h 457200"/>
                <a:gd name="connsiteX4" fmla="*/ 79213 w 184721"/>
                <a:gd name="connsiteY4" fmla="*/ 290146 h 457200"/>
                <a:gd name="connsiteX5" fmla="*/ 83 w 184721"/>
                <a:gd name="connsiteY5" fmla="*/ 316523 h 457200"/>
                <a:gd name="connsiteX6" fmla="*/ 96798 w 184721"/>
                <a:gd name="connsiteY6" fmla="*/ 369277 h 457200"/>
                <a:gd name="connsiteX7" fmla="*/ 61629 w 184721"/>
                <a:gd name="connsiteY7" fmla="*/ 430823 h 457200"/>
                <a:gd name="connsiteX8" fmla="*/ 184721 w 184721"/>
                <a:gd name="connsiteY8"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21" h="457200">
                  <a:moveTo>
                    <a:pt x="123175" y="0"/>
                  </a:moveTo>
                  <a:cubicBezTo>
                    <a:pt x="75550" y="24911"/>
                    <a:pt x="27925" y="49823"/>
                    <a:pt x="26460" y="79131"/>
                  </a:cubicBezTo>
                  <a:cubicBezTo>
                    <a:pt x="24995" y="108439"/>
                    <a:pt x="111452" y="153865"/>
                    <a:pt x="114383" y="175846"/>
                  </a:cubicBezTo>
                  <a:cubicBezTo>
                    <a:pt x="117314" y="197827"/>
                    <a:pt x="49906" y="191965"/>
                    <a:pt x="44044" y="211015"/>
                  </a:cubicBezTo>
                  <a:cubicBezTo>
                    <a:pt x="38182" y="230065"/>
                    <a:pt x="86540" y="272561"/>
                    <a:pt x="79213" y="290146"/>
                  </a:cubicBezTo>
                  <a:cubicBezTo>
                    <a:pt x="71886" y="307731"/>
                    <a:pt x="-2848" y="303335"/>
                    <a:pt x="83" y="316523"/>
                  </a:cubicBezTo>
                  <a:cubicBezTo>
                    <a:pt x="3014" y="329712"/>
                    <a:pt x="86540" y="350227"/>
                    <a:pt x="96798" y="369277"/>
                  </a:cubicBezTo>
                  <a:cubicBezTo>
                    <a:pt x="107056" y="388327"/>
                    <a:pt x="46975" y="416169"/>
                    <a:pt x="61629" y="430823"/>
                  </a:cubicBezTo>
                  <a:cubicBezTo>
                    <a:pt x="76283" y="445477"/>
                    <a:pt x="130502" y="451338"/>
                    <a:pt x="184721" y="457200"/>
                  </a:cubicBezTo>
                </a:path>
              </a:pathLst>
            </a:custGeom>
            <a:noFill/>
            <a:ln w="22225"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rot="15468029">
              <a:off x="1827890" y="4990186"/>
              <a:ext cx="815296" cy="193656"/>
            </a:xfrm>
            <a:custGeom>
              <a:avLst/>
              <a:gdLst>
                <a:gd name="connsiteX0" fmla="*/ 307731 w 307731"/>
                <a:gd name="connsiteY0" fmla="*/ 0 h 299056"/>
                <a:gd name="connsiteX1" fmla="*/ 298938 w 307731"/>
                <a:gd name="connsiteY1" fmla="*/ 193431 h 299056"/>
                <a:gd name="connsiteX2" fmla="*/ 254977 w 307731"/>
                <a:gd name="connsiteY2" fmla="*/ 149470 h 299056"/>
                <a:gd name="connsiteX3" fmla="*/ 254977 w 307731"/>
                <a:gd name="connsiteY3" fmla="*/ 254977 h 299056"/>
                <a:gd name="connsiteX4" fmla="*/ 149469 w 307731"/>
                <a:gd name="connsiteY4" fmla="*/ 219808 h 299056"/>
                <a:gd name="connsiteX5" fmla="*/ 123092 w 307731"/>
                <a:gd name="connsiteY5" fmla="*/ 298939 h 299056"/>
                <a:gd name="connsiteX6" fmla="*/ 87923 w 307731"/>
                <a:gd name="connsiteY6" fmla="*/ 237393 h 299056"/>
                <a:gd name="connsiteX7" fmla="*/ 0 w 307731"/>
                <a:gd name="connsiteY7" fmla="*/ 228600 h 29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731" h="299056">
                  <a:moveTo>
                    <a:pt x="307731" y="0"/>
                  </a:moveTo>
                  <a:cubicBezTo>
                    <a:pt x="307730" y="84259"/>
                    <a:pt x="307730" y="168519"/>
                    <a:pt x="298938" y="193431"/>
                  </a:cubicBezTo>
                  <a:cubicBezTo>
                    <a:pt x="290146" y="218343"/>
                    <a:pt x="262304" y="139212"/>
                    <a:pt x="254977" y="149470"/>
                  </a:cubicBezTo>
                  <a:cubicBezTo>
                    <a:pt x="247650" y="159728"/>
                    <a:pt x="272562" y="243254"/>
                    <a:pt x="254977" y="254977"/>
                  </a:cubicBezTo>
                  <a:cubicBezTo>
                    <a:pt x="237392" y="266700"/>
                    <a:pt x="171450" y="212481"/>
                    <a:pt x="149469" y="219808"/>
                  </a:cubicBezTo>
                  <a:cubicBezTo>
                    <a:pt x="127488" y="227135"/>
                    <a:pt x="133350" y="296008"/>
                    <a:pt x="123092" y="298939"/>
                  </a:cubicBezTo>
                  <a:cubicBezTo>
                    <a:pt x="112834" y="301870"/>
                    <a:pt x="108438" y="249116"/>
                    <a:pt x="87923" y="237393"/>
                  </a:cubicBezTo>
                  <a:cubicBezTo>
                    <a:pt x="67408" y="225670"/>
                    <a:pt x="33704" y="227135"/>
                    <a:pt x="0" y="228600"/>
                  </a:cubicBezTo>
                </a:path>
              </a:pathLst>
            </a:custGeom>
            <a:noFill/>
            <a:ln w="22225"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rot="17103183">
              <a:off x="1786940" y="4969215"/>
              <a:ext cx="675244" cy="326180"/>
            </a:xfrm>
            <a:custGeom>
              <a:avLst/>
              <a:gdLst>
                <a:gd name="connsiteX0" fmla="*/ 870439 w 870439"/>
                <a:gd name="connsiteY0" fmla="*/ 0 h 514914"/>
                <a:gd name="connsiteX1" fmla="*/ 677008 w 870439"/>
                <a:gd name="connsiteY1" fmla="*/ 70338 h 514914"/>
                <a:gd name="connsiteX2" fmla="*/ 729762 w 870439"/>
                <a:gd name="connsiteY2" fmla="*/ 193430 h 514914"/>
                <a:gd name="connsiteX3" fmla="*/ 589085 w 870439"/>
                <a:gd name="connsiteY3" fmla="*/ 158261 h 514914"/>
                <a:gd name="connsiteX4" fmla="*/ 589085 w 870439"/>
                <a:gd name="connsiteY4" fmla="*/ 263769 h 514914"/>
                <a:gd name="connsiteX5" fmla="*/ 457200 w 870439"/>
                <a:gd name="connsiteY5" fmla="*/ 246184 h 514914"/>
                <a:gd name="connsiteX6" fmla="*/ 439615 w 870439"/>
                <a:gd name="connsiteY6" fmla="*/ 360484 h 514914"/>
                <a:gd name="connsiteX7" fmla="*/ 298939 w 870439"/>
                <a:gd name="connsiteY7" fmla="*/ 316523 h 514914"/>
                <a:gd name="connsiteX8" fmla="*/ 246185 w 870439"/>
                <a:gd name="connsiteY8" fmla="*/ 439615 h 514914"/>
                <a:gd name="connsiteX9" fmla="*/ 105508 w 870439"/>
                <a:gd name="connsiteY9" fmla="*/ 395654 h 514914"/>
                <a:gd name="connsiteX10" fmla="*/ 114300 w 870439"/>
                <a:gd name="connsiteY10" fmla="*/ 509954 h 514914"/>
                <a:gd name="connsiteX11" fmla="*/ 0 w 870439"/>
                <a:gd name="connsiteY11" fmla="*/ 483577 h 51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0439" h="514914">
                  <a:moveTo>
                    <a:pt x="870439" y="0"/>
                  </a:moveTo>
                  <a:cubicBezTo>
                    <a:pt x="785446" y="19050"/>
                    <a:pt x="700454" y="38100"/>
                    <a:pt x="677008" y="70338"/>
                  </a:cubicBezTo>
                  <a:cubicBezTo>
                    <a:pt x="653562" y="102576"/>
                    <a:pt x="744416" y="178776"/>
                    <a:pt x="729762" y="193430"/>
                  </a:cubicBezTo>
                  <a:cubicBezTo>
                    <a:pt x="715108" y="208084"/>
                    <a:pt x="612531" y="146538"/>
                    <a:pt x="589085" y="158261"/>
                  </a:cubicBezTo>
                  <a:cubicBezTo>
                    <a:pt x="565639" y="169984"/>
                    <a:pt x="611066" y="249115"/>
                    <a:pt x="589085" y="263769"/>
                  </a:cubicBezTo>
                  <a:cubicBezTo>
                    <a:pt x="567104" y="278423"/>
                    <a:pt x="482112" y="230065"/>
                    <a:pt x="457200" y="246184"/>
                  </a:cubicBezTo>
                  <a:cubicBezTo>
                    <a:pt x="432288" y="262303"/>
                    <a:pt x="465992" y="348761"/>
                    <a:pt x="439615" y="360484"/>
                  </a:cubicBezTo>
                  <a:cubicBezTo>
                    <a:pt x="413238" y="372207"/>
                    <a:pt x="331177" y="303335"/>
                    <a:pt x="298939" y="316523"/>
                  </a:cubicBezTo>
                  <a:cubicBezTo>
                    <a:pt x="266701" y="329712"/>
                    <a:pt x="278423" y="426427"/>
                    <a:pt x="246185" y="439615"/>
                  </a:cubicBezTo>
                  <a:cubicBezTo>
                    <a:pt x="213946" y="452804"/>
                    <a:pt x="127489" y="383931"/>
                    <a:pt x="105508" y="395654"/>
                  </a:cubicBezTo>
                  <a:cubicBezTo>
                    <a:pt x="83527" y="407377"/>
                    <a:pt x="131885" y="495300"/>
                    <a:pt x="114300" y="509954"/>
                  </a:cubicBezTo>
                  <a:cubicBezTo>
                    <a:pt x="96715" y="524608"/>
                    <a:pt x="48357" y="504092"/>
                    <a:pt x="0" y="483577"/>
                  </a:cubicBezTo>
                </a:path>
              </a:pathLst>
            </a:custGeom>
            <a:noFill/>
            <a:ln w="22225"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rot="16200000" flipV="1">
              <a:off x="1425248" y="4945613"/>
              <a:ext cx="646206" cy="282802"/>
            </a:xfrm>
            <a:custGeom>
              <a:avLst/>
              <a:gdLst>
                <a:gd name="connsiteX0" fmla="*/ 870439 w 870439"/>
                <a:gd name="connsiteY0" fmla="*/ 0 h 514914"/>
                <a:gd name="connsiteX1" fmla="*/ 677008 w 870439"/>
                <a:gd name="connsiteY1" fmla="*/ 70338 h 514914"/>
                <a:gd name="connsiteX2" fmla="*/ 729762 w 870439"/>
                <a:gd name="connsiteY2" fmla="*/ 193430 h 514914"/>
                <a:gd name="connsiteX3" fmla="*/ 589085 w 870439"/>
                <a:gd name="connsiteY3" fmla="*/ 158261 h 514914"/>
                <a:gd name="connsiteX4" fmla="*/ 589085 w 870439"/>
                <a:gd name="connsiteY4" fmla="*/ 263769 h 514914"/>
                <a:gd name="connsiteX5" fmla="*/ 457200 w 870439"/>
                <a:gd name="connsiteY5" fmla="*/ 246184 h 514914"/>
                <a:gd name="connsiteX6" fmla="*/ 439615 w 870439"/>
                <a:gd name="connsiteY6" fmla="*/ 360484 h 514914"/>
                <a:gd name="connsiteX7" fmla="*/ 298939 w 870439"/>
                <a:gd name="connsiteY7" fmla="*/ 316523 h 514914"/>
                <a:gd name="connsiteX8" fmla="*/ 246185 w 870439"/>
                <a:gd name="connsiteY8" fmla="*/ 439615 h 514914"/>
                <a:gd name="connsiteX9" fmla="*/ 105508 w 870439"/>
                <a:gd name="connsiteY9" fmla="*/ 395654 h 514914"/>
                <a:gd name="connsiteX10" fmla="*/ 114300 w 870439"/>
                <a:gd name="connsiteY10" fmla="*/ 509954 h 514914"/>
                <a:gd name="connsiteX11" fmla="*/ 0 w 870439"/>
                <a:gd name="connsiteY11" fmla="*/ 483577 h 51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0439" h="514914">
                  <a:moveTo>
                    <a:pt x="870439" y="0"/>
                  </a:moveTo>
                  <a:cubicBezTo>
                    <a:pt x="785446" y="19050"/>
                    <a:pt x="700454" y="38100"/>
                    <a:pt x="677008" y="70338"/>
                  </a:cubicBezTo>
                  <a:cubicBezTo>
                    <a:pt x="653562" y="102576"/>
                    <a:pt x="744416" y="178776"/>
                    <a:pt x="729762" y="193430"/>
                  </a:cubicBezTo>
                  <a:cubicBezTo>
                    <a:pt x="715108" y="208084"/>
                    <a:pt x="612531" y="146538"/>
                    <a:pt x="589085" y="158261"/>
                  </a:cubicBezTo>
                  <a:cubicBezTo>
                    <a:pt x="565639" y="169984"/>
                    <a:pt x="611066" y="249115"/>
                    <a:pt x="589085" y="263769"/>
                  </a:cubicBezTo>
                  <a:cubicBezTo>
                    <a:pt x="567104" y="278423"/>
                    <a:pt x="482112" y="230065"/>
                    <a:pt x="457200" y="246184"/>
                  </a:cubicBezTo>
                  <a:cubicBezTo>
                    <a:pt x="432288" y="262303"/>
                    <a:pt x="465992" y="348761"/>
                    <a:pt x="439615" y="360484"/>
                  </a:cubicBezTo>
                  <a:cubicBezTo>
                    <a:pt x="413238" y="372207"/>
                    <a:pt x="331177" y="303335"/>
                    <a:pt x="298939" y="316523"/>
                  </a:cubicBezTo>
                  <a:cubicBezTo>
                    <a:pt x="266701" y="329712"/>
                    <a:pt x="278423" y="426427"/>
                    <a:pt x="246185" y="439615"/>
                  </a:cubicBezTo>
                  <a:cubicBezTo>
                    <a:pt x="213946" y="452804"/>
                    <a:pt x="127489" y="383931"/>
                    <a:pt x="105508" y="395654"/>
                  </a:cubicBezTo>
                  <a:cubicBezTo>
                    <a:pt x="83527" y="407377"/>
                    <a:pt x="131885" y="495300"/>
                    <a:pt x="114300" y="509954"/>
                  </a:cubicBezTo>
                  <a:cubicBezTo>
                    <a:pt x="96715" y="524608"/>
                    <a:pt x="48357" y="504092"/>
                    <a:pt x="0" y="483577"/>
                  </a:cubicBezTo>
                </a:path>
              </a:pathLst>
            </a:custGeom>
            <a:noFill/>
            <a:ln w="22225"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rot="17574235">
              <a:off x="1710381" y="4962294"/>
              <a:ext cx="541891" cy="307848"/>
            </a:xfrm>
            <a:custGeom>
              <a:avLst/>
              <a:gdLst>
                <a:gd name="connsiteX0" fmla="*/ 870439 w 870439"/>
                <a:gd name="connsiteY0" fmla="*/ 0 h 514914"/>
                <a:gd name="connsiteX1" fmla="*/ 677008 w 870439"/>
                <a:gd name="connsiteY1" fmla="*/ 70338 h 514914"/>
                <a:gd name="connsiteX2" fmla="*/ 729762 w 870439"/>
                <a:gd name="connsiteY2" fmla="*/ 193430 h 514914"/>
                <a:gd name="connsiteX3" fmla="*/ 589085 w 870439"/>
                <a:gd name="connsiteY3" fmla="*/ 158261 h 514914"/>
                <a:gd name="connsiteX4" fmla="*/ 589085 w 870439"/>
                <a:gd name="connsiteY4" fmla="*/ 263769 h 514914"/>
                <a:gd name="connsiteX5" fmla="*/ 457200 w 870439"/>
                <a:gd name="connsiteY5" fmla="*/ 246184 h 514914"/>
                <a:gd name="connsiteX6" fmla="*/ 439615 w 870439"/>
                <a:gd name="connsiteY6" fmla="*/ 360484 h 514914"/>
                <a:gd name="connsiteX7" fmla="*/ 298939 w 870439"/>
                <a:gd name="connsiteY7" fmla="*/ 316523 h 514914"/>
                <a:gd name="connsiteX8" fmla="*/ 246185 w 870439"/>
                <a:gd name="connsiteY8" fmla="*/ 439615 h 514914"/>
                <a:gd name="connsiteX9" fmla="*/ 105508 w 870439"/>
                <a:gd name="connsiteY9" fmla="*/ 395654 h 514914"/>
                <a:gd name="connsiteX10" fmla="*/ 114300 w 870439"/>
                <a:gd name="connsiteY10" fmla="*/ 509954 h 514914"/>
                <a:gd name="connsiteX11" fmla="*/ 0 w 870439"/>
                <a:gd name="connsiteY11" fmla="*/ 483577 h 51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0439" h="514914">
                  <a:moveTo>
                    <a:pt x="870439" y="0"/>
                  </a:moveTo>
                  <a:cubicBezTo>
                    <a:pt x="785446" y="19050"/>
                    <a:pt x="700454" y="38100"/>
                    <a:pt x="677008" y="70338"/>
                  </a:cubicBezTo>
                  <a:cubicBezTo>
                    <a:pt x="653562" y="102576"/>
                    <a:pt x="744416" y="178776"/>
                    <a:pt x="729762" y="193430"/>
                  </a:cubicBezTo>
                  <a:cubicBezTo>
                    <a:pt x="715108" y="208084"/>
                    <a:pt x="612531" y="146538"/>
                    <a:pt x="589085" y="158261"/>
                  </a:cubicBezTo>
                  <a:cubicBezTo>
                    <a:pt x="565639" y="169984"/>
                    <a:pt x="611066" y="249115"/>
                    <a:pt x="589085" y="263769"/>
                  </a:cubicBezTo>
                  <a:cubicBezTo>
                    <a:pt x="567104" y="278423"/>
                    <a:pt x="482112" y="230065"/>
                    <a:pt x="457200" y="246184"/>
                  </a:cubicBezTo>
                  <a:cubicBezTo>
                    <a:pt x="432288" y="262303"/>
                    <a:pt x="465992" y="348761"/>
                    <a:pt x="439615" y="360484"/>
                  </a:cubicBezTo>
                  <a:cubicBezTo>
                    <a:pt x="413238" y="372207"/>
                    <a:pt x="331177" y="303335"/>
                    <a:pt x="298939" y="316523"/>
                  </a:cubicBezTo>
                  <a:cubicBezTo>
                    <a:pt x="266701" y="329712"/>
                    <a:pt x="278423" y="426427"/>
                    <a:pt x="246185" y="439615"/>
                  </a:cubicBezTo>
                  <a:cubicBezTo>
                    <a:pt x="213946" y="452804"/>
                    <a:pt x="127489" y="383931"/>
                    <a:pt x="105508" y="395654"/>
                  </a:cubicBezTo>
                  <a:cubicBezTo>
                    <a:pt x="83527" y="407377"/>
                    <a:pt x="131885" y="495300"/>
                    <a:pt x="114300" y="509954"/>
                  </a:cubicBezTo>
                  <a:cubicBezTo>
                    <a:pt x="96715" y="524608"/>
                    <a:pt x="48357" y="504092"/>
                    <a:pt x="0" y="483577"/>
                  </a:cubicBezTo>
                </a:path>
              </a:pathLst>
            </a:custGeom>
            <a:noFill/>
            <a:ln w="22225"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17"/>
            <p:cNvSpPr>
              <a:spLocks noChangeArrowheads="1"/>
            </p:cNvSpPr>
            <p:nvPr/>
          </p:nvSpPr>
          <p:spPr bwMode="auto">
            <a:xfrm rot="3268597">
              <a:off x="1287523" y="5281708"/>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50" name="Oval 17"/>
            <p:cNvSpPr>
              <a:spLocks noChangeArrowheads="1"/>
            </p:cNvSpPr>
            <p:nvPr/>
          </p:nvSpPr>
          <p:spPr bwMode="auto">
            <a:xfrm rot="3268597">
              <a:off x="1500840" y="5403824"/>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51" name="Oval 17"/>
            <p:cNvSpPr>
              <a:spLocks noChangeArrowheads="1"/>
            </p:cNvSpPr>
            <p:nvPr/>
          </p:nvSpPr>
          <p:spPr bwMode="auto">
            <a:xfrm rot="3268597">
              <a:off x="1864911" y="5370111"/>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52" name="Oval 17"/>
            <p:cNvSpPr>
              <a:spLocks noChangeArrowheads="1"/>
            </p:cNvSpPr>
            <p:nvPr/>
          </p:nvSpPr>
          <p:spPr bwMode="auto">
            <a:xfrm rot="3268597">
              <a:off x="2093511" y="5496009"/>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53" name="Oval 17"/>
            <p:cNvSpPr>
              <a:spLocks noChangeArrowheads="1"/>
            </p:cNvSpPr>
            <p:nvPr/>
          </p:nvSpPr>
          <p:spPr bwMode="auto">
            <a:xfrm rot="3268597">
              <a:off x="2322111" y="5446311"/>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grpSp>
      <p:sp>
        <p:nvSpPr>
          <p:cNvPr id="55" name="Right Arrow 54"/>
          <p:cNvSpPr/>
          <p:nvPr/>
        </p:nvSpPr>
        <p:spPr bwMode="auto">
          <a:xfrm>
            <a:off x="2939970" y="4830033"/>
            <a:ext cx="457200" cy="365760"/>
          </a:xfrm>
          <a:prstGeom prst="rightArrow">
            <a:avLst/>
          </a:prstGeom>
          <a:noFill/>
          <a:ln>
            <a:solidFill>
              <a:srgbClr val="0070C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20000"/>
              </a:spcBef>
              <a:buFont typeface="Wingdings" pitchFamily="2" charset="2"/>
              <a:buNone/>
              <a:defRPr/>
            </a:pPr>
            <a:endParaRPr lang="en-US" sz="1800" dirty="0">
              <a:solidFill>
                <a:schemeClr val="tx1"/>
              </a:solidFill>
              <a:cs typeface="Arial" charset="0"/>
            </a:endParaRPr>
          </a:p>
        </p:txBody>
      </p:sp>
      <p:sp>
        <p:nvSpPr>
          <p:cNvPr id="67" name="Freeform 66"/>
          <p:cNvSpPr/>
          <p:nvPr/>
        </p:nvSpPr>
        <p:spPr>
          <a:xfrm rot="3268597">
            <a:off x="3585276" y="1984446"/>
            <a:ext cx="184721" cy="457200"/>
          </a:xfrm>
          <a:custGeom>
            <a:avLst/>
            <a:gdLst>
              <a:gd name="connsiteX0" fmla="*/ 123175 w 184721"/>
              <a:gd name="connsiteY0" fmla="*/ 0 h 457200"/>
              <a:gd name="connsiteX1" fmla="*/ 26460 w 184721"/>
              <a:gd name="connsiteY1" fmla="*/ 79131 h 457200"/>
              <a:gd name="connsiteX2" fmla="*/ 114383 w 184721"/>
              <a:gd name="connsiteY2" fmla="*/ 175846 h 457200"/>
              <a:gd name="connsiteX3" fmla="*/ 44044 w 184721"/>
              <a:gd name="connsiteY3" fmla="*/ 211015 h 457200"/>
              <a:gd name="connsiteX4" fmla="*/ 79213 w 184721"/>
              <a:gd name="connsiteY4" fmla="*/ 290146 h 457200"/>
              <a:gd name="connsiteX5" fmla="*/ 83 w 184721"/>
              <a:gd name="connsiteY5" fmla="*/ 316523 h 457200"/>
              <a:gd name="connsiteX6" fmla="*/ 96798 w 184721"/>
              <a:gd name="connsiteY6" fmla="*/ 369277 h 457200"/>
              <a:gd name="connsiteX7" fmla="*/ 61629 w 184721"/>
              <a:gd name="connsiteY7" fmla="*/ 430823 h 457200"/>
              <a:gd name="connsiteX8" fmla="*/ 184721 w 184721"/>
              <a:gd name="connsiteY8"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21" h="457200">
                <a:moveTo>
                  <a:pt x="123175" y="0"/>
                </a:moveTo>
                <a:cubicBezTo>
                  <a:pt x="75550" y="24911"/>
                  <a:pt x="27925" y="49823"/>
                  <a:pt x="26460" y="79131"/>
                </a:cubicBezTo>
                <a:cubicBezTo>
                  <a:pt x="24995" y="108439"/>
                  <a:pt x="111452" y="153865"/>
                  <a:pt x="114383" y="175846"/>
                </a:cubicBezTo>
                <a:cubicBezTo>
                  <a:pt x="117314" y="197827"/>
                  <a:pt x="49906" y="191965"/>
                  <a:pt x="44044" y="211015"/>
                </a:cubicBezTo>
                <a:cubicBezTo>
                  <a:pt x="38182" y="230065"/>
                  <a:pt x="86540" y="272561"/>
                  <a:pt x="79213" y="290146"/>
                </a:cubicBezTo>
                <a:cubicBezTo>
                  <a:pt x="71886" y="307731"/>
                  <a:pt x="-2848" y="303335"/>
                  <a:pt x="83" y="316523"/>
                </a:cubicBezTo>
                <a:cubicBezTo>
                  <a:pt x="3014" y="329712"/>
                  <a:pt x="86540" y="350227"/>
                  <a:pt x="96798" y="369277"/>
                </a:cubicBezTo>
                <a:cubicBezTo>
                  <a:pt x="107056" y="388327"/>
                  <a:pt x="46975" y="416169"/>
                  <a:pt x="61629" y="430823"/>
                </a:cubicBezTo>
                <a:cubicBezTo>
                  <a:pt x="76283" y="445477"/>
                  <a:pt x="130502" y="451338"/>
                  <a:pt x="184721" y="457200"/>
                </a:cubicBezTo>
              </a:path>
            </a:pathLst>
          </a:custGeom>
          <a:noFill/>
          <a:ln w="22225"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p:cNvGrpSpPr/>
          <p:nvPr/>
        </p:nvGrpSpPr>
        <p:grpSpPr>
          <a:xfrm>
            <a:off x="4102951" y="4576670"/>
            <a:ext cx="1373840" cy="1128721"/>
            <a:chOff x="4102951" y="4576670"/>
            <a:chExt cx="1373840" cy="1128721"/>
          </a:xfrm>
        </p:grpSpPr>
        <p:sp>
          <p:nvSpPr>
            <p:cNvPr id="56" name="Oval 17"/>
            <p:cNvSpPr>
              <a:spLocks noChangeArrowheads="1"/>
            </p:cNvSpPr>
            <p:nvPr/>
          </p:nvSpPr>
          <p:spPr bwMode="auto">
            <a:xfrm rot="3268597">
              <a:off x="4712738" y="4576670"/>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57" name="Oval 17"/>
            <p:cNvSpPr>
              <a:spLocks noChangeArrowheads="1"/>
            </p:cNvSpPr>
            <p:nvPr/>
          </p:nvSpPr>
          <p:spPr bwMode="auto">
            <a:xfrm>
              <a:off x="4384180" y="4987759"/>
              <a:ext cx="182880" cy="182880"/>
            </a:xfrm>
            <a:prstGeom prst="ellipse">
              <a:avLst/>
            </a:prstGeom>
            <a:noFill/>
            <a:ln>
              <a:solidFill>
                <a:srgbClr val="0B9712"/>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58" name="Oval 17"/>
            <p:cNvSpPr>
              <a:spLocks noChangeArrowheads="1"/>
            </p:cNvSpPr>
            <p:nvPr/>
          </p:nvSpPr>
          <p:spPr bwMode="auto">
            <a:xfrm>
              <a:off x="4963310" y="4996626"/>
              <a:ext cx="182880" cy="182880"/>
            </a:xfrm>
            <a:prstGeom prst="ellipse">
              <a:avLst/>
            </a:prstGeom>
            <a:noFill/>
            <a:ln>
              <a:solidFill>
                <a:srgbClr val="0B9712"/>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61" name="Freeform 60"/>
            <p:cNvSpPr/>
            <p:nvPr/>
          </p:nvSpPr>
          <p:spPr>
            <a:xfrm rot="17103183">
              <a:off x="4857916" y="4750237"/>
              <a:ext cx="259100" cy="218415"/>
            </a:xfrm>
            <a:custGeom>
              <a:avLst/>
              <a:gdLst>
                <a:gd name="connsiteX0" fmla="*/ 870439 w 870439"/>
                <a:gd name="connsiteY0" fmla="*/ 0 h 514914"/>
                <a:gd name="connsiteX1" fmla="*/ 677008 w 870439"/>
                <a:gd name="connsiteY1" fmla="*/ 70338 h 514914"/>
                <a:gd name="connsiteX2" fmla="*/ 729762 w 870439"/>
                <a:gd name="connsiteY2" fmla="*/ 193430 h 514914"/>
                <a:gd name="connsiteX3" fmla="*/ 589085 w 870439"/>
                <a:gd name="connsiteY3" fmla="*/ 158261 h 514914"/>
                <a:gd name="connsiteX4" fmla="*/ 589085 w 870439"/>
                <a:gd name="connsiteY4" fmla="*/ 263769 h 514914"/>
                <a:gd name="connsiteX5" fmla="*/ 457200 w 870439"/>
                <a:gd name="connsiteY5" fmla="*/ 246184 h 514914"/>
                <a:gd name="connsiteX6" fmla="*/ 439615 w 870439"/>
                <a:gd name="connsiteY6" fmla="*/ 360484 h 514914"/>
                <a:gd name="connsiteX7" fmla="*/ 298939 w 870439"/>
                <a:gd name="connsiteY7" fmla="*/ 316523 h 514914"/>
                <a:gd name="connsiteX8" fmla="*/ 246185 w 870439"/>
                <a:gd name="connsiteY8" fmla="*/ 439615 h 514914"/>
                <a:gd name="connsiteX9" fmla="*/ 105508 w 870439"/>
                <a:gd name="connsiteY9" fmla="*/ 395654 h 514914"/>
                <a:gd name="connsiteX10" fmla="*/ 114300 w 870439"/>
                <a:gd name="connsiteY10" fmla="*/ 509954 h 514914"/>
                <a:gd name="connsiteX11" fmla="*/ 0 w 870439"/>
                <a:gd name="connsiteY11" fmla="*/ 483577 h 51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0439" h="514914">
                  <a:moveTo>
                    <a:pt x="870439" y="0"/>
                  </a:moveTo>
                  <a:cubicBezTo>
                    <a:pt x="785446" y="19050"/>
                    <a:pt x="700454" y="38100"/>
                    <a:pt x="677008" y="70338"/>
                  </a:cubicBezTo>
                  <a:cubicBezTo>
                    <a:pt x="653562" y="102576"/>
                    <a:pt x="744416" y="178776"/>
                    <a:pt x="729762" y="193430"/>
                  </a:cubicBezTo>
                  <a:cubicBezTo>
                    <a:pt x="715108" y="208084"/>
                    <a:pt x="612531" y="146538"/>
                    <a:pt x="589085" y="158261"/>
                  </a:cubicBezTo>
                  <a:cubicBezTo>
                    <a:pt x="565639" y="169984"/>
                    <a:pt x="611066" y="249115"/>
                    <a:pt x="589085" y="263769"/>
                  </a:cubicBezTo>
                  <a:cubicBezTo>
                    <a:pt x="567104" y="278423"/>
                    <a:pt x="482112" y="230065"/>
                    <a:pt x="457200" y="246184"/>
                  </a:cubicBezTo>
                  <a:cubicBezTo>
                    <a:pt x="432288" y="262303"/>
                    <a:pt x="465992" y="348761"/>
                    <a:pt x="439615" y="360484"/>
                  </a:cubicBezTo>
                  <a:cubicBezTo>
                    <a:pt x="413238" y="372207"/>
                    <a:pt x="331177" y="303335"/>
                    <a:pt x="298939" y="316523"/>
                  </a:cubicBezTo>
                  <a:cubicBezTo>
                    <a:pt x="266701" y="329712"/>
                    <a:pt x="278423" y="426427"/>
                    <a:pt x="246185" y="439615"/>
                  </a:cubicBezTo>
                  <a:cubicBezTo>
                    <a:pt x="213946" y="452804"/>
                    <a:pt x="127489" y="383931"/>
                    <a:pt x="105508" y="395654"/>
                  </a:cubicBezTo>
                  <a:cubicBezTo>
                    <a:pt x="83527" y="407377"/>
                    <a:pt x="131885" y="495300"/>
                    <a:pt x="114300" y="509954"/>
                  </a:cubicBezTo>
                  <a:cubicBezTo>
                    <a:pt x="96715" y="524608"/>
                    <a:pt x="48357" y="504092"/>
                    <a:pt x="0" y="483577"/>
                  </a:cubicBezTo>
                </a:path>
              </a:pathLst>
            </a:custGeom>
            <a:noFill/>
            <a:ln w="22225"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rot="21227325">
              <a:off x="4459800" y="4721324"/>
              <a:ext cx="271538" cy="277714"/>
            </a:xfrm>
            <a:custGeom>
              <a:avLst/>
              <a:gdLst>
                <a:gd name="connsiteX0" fmla="*/ 870439 w 870439"/>
                <a:gd name="connsiteY0" fmla="*/ 0 h 514914"/>
                <a:gd name="connsiteX1" fmla="*/ 677008 w 870439"/>
                <a:gd name="connsiteY1" fmla="*/ 70338 h 514914"/>
                <a:gd name="connsiteX2" fmla="*/ 729762 w 870439"/>
                <a:gd name="connsiteY2" fmla="*/ 193430 h 514914"/>
                <a:gd name="connsiteX3" fmla="*/ 589085 w 870439"/>
                <a:gd name="connsiteY3" fmla="*/ 158261 h 514914"/>
                <a:gd name="connsiteX4" fmla="*/ 589085 w 870439"/>
                <a:gd name="connsiteY4" fmla="*/ 263769 h 514914"/>
                <a:gd name="connsiteX5" fmla="*/ 457200 w 870439"/>
                <a:gd name="connsiteY5" fmla="*/ 246184 h 514914"/>
                <a:gd name="connsiteX6" fmla="*/ 439615 w 870439"/>
                <a:gd name="connsiteY6" fmla="*/ 360484 h 514914"/>
                <a:gd name="connsiteX7" fmla="*/ 298939 w 870439"/>
                <a:gd name="connsiteY7" fmla="*/ 316523 h 514914"/>
                <a:gd name="connsiteX8" fmla="*/ 246185 w 870439"/>
                <a:gd name="connsiteY8" fmla="*/ 439615 h 514914"/>
                <a:gd name="connsiteX9" fmla="*/ 105508 w 870439"/>
                <a:gd name="connsiteY9" fmla="*/ 395654 h 514914"/>
                <a:gd name="connsiteX10" fmla="*/ 114300 w 870439"/>
                <a:gd name="connsiteY10" fmla="*/ 509954 h 514914"/>
                <a:gd name="connsiteX11" fmla="*/ 0 w 870439"/>
                <a:gd name="connsiteY11" fmla="*/ 483577 h 51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0439" h="514914">
                  <a:moveTo>
                    <a:pt x="870439" y="0"/>
                  </a:moveTo>
                  <a:cubicBezTo>
                    <a:pt x="785446" y="19050"/>
                    <a:pt x="700454" y="38100"/>
                    <a:pt x="677008" y="70338"/>
                  </a:cubicBezTo>
                  <a:cubicBezTo>
                    <a:pt x="653562" y="102576"/>
                    <a:pt x="744416" y="178776"/>
                    <a:pt x="729762" y="193430"/>
                  </a:cubicBezTo>
                  <a:cubicBezTo>
                    <a:pt x="715108" y="208084"/>
                    <a:pt x="612531" y="146538"/>
                    <a:pt x="589085" y="158261"/>
                  </a:cubicBezTo>
                  <a:cubicBezTo>
                    <a:pt x="565639" y="169984"/>
                    <a:pt x="611066" y="249115"/>
                    <a:pt x="589085" y="263769"/>
                  </a:cubicBezTo>
                  <a:cubicBezTo>
                    <a:pt x="567104" y="278423"/>
                    <a:pt x="482112" y="230065"/>
                    <a:pt x="457200" y="246184"/>
                  </a:cubicBezTo>
                  <a:cubicBezTo>
                    <a:pt x="432288" y="262303"/>
                    <a:pt x="465992" y="348761"/>
                    <a:pt x="439615" y="360484"/>
                  </a:cubicBezTo>
                  <a:cubicBezTo>
                    <a:pt x="413238" y="372207"/>
                    <a:pt x="331177" y="303335"/>
                    <a:pt x="298939" y="316523"/>
                  </a:cubicBezTo>
                  <a:cubicBezTo>
                    <a:pt x="266701" y="329712"/>
                    <a:pt x="278423" y="426427"/>
                    <a:pt x="246185" y="439615"/>
                  </a:cubicBezTo>
                  <a:cubicBezTo>
                    <a:pt x="213946" y="452804"/>
                    <a:pt x="127489" y="383931"/>
                    <a:pt x="105508" y="395654"/>
                  </a:cubicBezTo>
                  <a:cubicBezTo>
                    <a:pt x="83527" y="407377"/>
                    <a:pt x="131885" y="495300"/>
                    <a:pt x="114300" y="509954"/>
                  </a:cubicBezTo>
                  <a:cubicBezTo>
                    <a:pt x="96715" y="524608"/>
                    <a:pt x="48357" y="504092"/>
                    <a:pt x="0" y="483577"/>
                  </a:cubicBezTo>
                </a:path>
              </a:pathLst>
            </a:custGeom>
            <a:noFill/>
            <a:ln w="22225"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9116604">
              <a:off x="4710910" y="5206155"/>
              <a:ext cx="363033" cy="240843"/>
            </a:xfrm>
            <a:custGeom>
              <a:avLst/>
              <a:gdLst>
                <a:gd name="connsiteX0" fmla="*/ 307731 w 307731"/>
                <a:gd name="connsiteY0" fmla="*/ 0 h 299056"/>
                <a:gd name="connsiteX1" fmla="*/ 298938 w 307731"/>
                <a:gd name="connsiteY1" fmla="*/ 193431 h 299056"/>
                <a:gd name="connsiteX2" fmla="*/ 254977 w 307731"/>
                <a:gd name="connsiteY2" fmla="*/ 149470 h 299056"/>
                <a:gd name="connsiteX3" fmla="*/ 254977 w 307731"/>
                <a:gd name="connsiteY3" fmla="*/ 254977 h 299056"/>
                <a:gd name="connsiteX4" fmla="*/ 149469 w 307731"/>
                <a:gd name="connsiteY4" fmla="*/ 219808 h 299056"/>
                <a:gd name="connsiteX5" fmla="*/ 123092 w 307731"/>
                <a:gd name="connsiteY5" fmla="*/ 298939 h 299056"/>
                <a:gd name="connsiteX6" fmla="*/ 87923 w 307731"/>
                <a:gd name="connsiteY6" fmla="*/ 237393 h 299056"/>
                <a:gd name="connsiteX7" fmla="*/ 0 w 307731"/>
                <a:gd name="connsiteY7" fmla="*/ 228600 h 29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731" h="299056">
                  <a:moveTo>
                    <a:pt x="307731" y="0"/>
                  </a:moveTo>
                  <a:cubicBezTo>
                    <a:pt x="307730" y="84259"/>
                    <a:pt x="307730" y="168519"/>
                    <a:pt x="298938" y="193431"/>
                  </a:cubicBezTo>
                  <a:cubicBezTo>
                    <a:pt x="290146" y="218343"/>
                    <a:pt x="262304" y="139212"/>
                    <a:pt x="254977" y="149470"/>
                  </a:cubicBezTo>
                  <a:cubicBezTo>
                    <a:pt x="247650" y="159728"/>
                    <a:pt x="272562" y="243254"/>
                    <a:pt x="254977" y="254977"/>
                  </a:cubicBezTo>
                  <a:cubicBezTo>
                    <a:pt x="237392" y="266700"/>
                    <a:pt x="171450" y="212481"/>
                    <a:pt x="149469" y="219808"/>
                  </a:cubicBezTo>
                  <a:cubicBezTo>
                    <a:pt x="127488" y="227135"/>
                    <a:pt x="133350" y="296008"/>
                    <a:pt x="123092" y="298939"/>
                  </a:cubicBezTo>
                  <a:cubicBezTo>
                    <a:pt x="112834" y="301870"/>
                    <a:pt x="108438" y="249116"/>
                    <a:pt x="87923" y="237393"/>
                  </a:cubicBezTo>
                  <a:cubicBezTo>
                    <a:pt x="67408" y="225670"/>
                    <a:pt x="33704" y="227135"/>
                    <a:pt x="0" y="228600"/>
                  </a:cubicBezTo>
                </a:path>
              </a:pathLst>
            </a:custGeom>
            <a:noFill/>
            <a:ln w="22225"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5029200" y="5122825"/>
              <a:ext cx="184721" cy="363575"/>
            </a:xfrm>
            <a:custGeom>
              <a:avLst/>
              <a:gdLst>
                <a:gd name="connsiteX0" fmla="*/ 123175 w 184721"/>
                <a:gd name="connsiteY0" fmla="*/ 0 h 457200"/>
                <a:gd name="connsiteX1" fmla="*/ 26460 w 184721"/>
                <a:gd name="connsiteY1" fmla="*/ 79131 h 457200"/>
                <a:gd name="connsiteX2" fmla="*/ 114383 w 184721"/>
                <a:gd name="connsiteY2" fmla="*/ 175846 h 457200"/>
                <a:gd name="connsiteX3" fmla="*/ 44044 w 184721"/>
                <a:gd name="connsiteY3" fmla="*/ 211015 h 457200"/>
                <a:gd name="connsiteX4" fmla="*/ 79213 w 184721"/>
                <a:gd name="connsiteY4" fmla="*/ 290146 h 457200"/>
                <a:gd name="connsiteX5" fmla="*/ 83 w 184721"/>
                <a:gd name="connsiteY5" fmla="*/ 316523 h 457200"/>
                <a:gd name="connsiteX6" fmla="*/ 96798 w 184721"/>
                <a:gd name="connsiteY6" fmla="*/ 369277 h 457200"/>
                <a:gd name="connsiteX7" fmla="*/ 61629 w 184721"/>
                <a:gd name="connsiteY7" fmla="*/ 430823 h 457200"/>
                <a:gd name="connsiteX8" fmla="*/ 184721 w 184721"/>
                <a:gd name="connsiteY8"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21" h="457200">
                  <a:moveTo>
                    <a:pt x="123175" y="0"/>
                  </a:moveTo>
                  <a:cubicBezTo>
                    <a:pt x="75550" y="24911"/>
                    <a:pt x="27925" y="49823"/>
                    <a:pt x="26460" y="79131"/>
                  </a:cubicBezTo>
                  <a:cubicBezTo>
                    <a:pt x="24995" y="108439"/>
                    <a:pt x="111452" y="153865"/>
                    <a:pt x="114383" y="175846"/>
                  </a:cubicBezTo>
                  <a:cubicBezTo>
                    <a:pt x="117314" y="197827"/>
                    <a:pt x="49906" y="191965"/>
                    <a:pt x="44044" y="211015"/>
                  </a:cubicBezTo>
                  <a:cubicBezTo>
                    <a:pt x="38182" y="230065"/>
                    <a:pt x="86540" y="272561"/>
                    <a:pt x="79213" y="290146"/>
                  </a:cubicBezTo>
                  <a:cubicBezTo>
                    <a:pt x="71886" y="307731"/>
                    <a:pt x="-2848" y="303335"/>
                    <a:pt x="83" y="316523"/>
                  </a:cubicBezTo>
                  <a:cubicBezTo>
                    <a:pt x="3014" y="329712"/>
                    <a:pt x="86540" y="350227"/>
                    <a:pt x="96798" y="369277"/>
                  </a:cubicBezTo>
                  <a:cubicBezTo>
                    <a:pt x="107056" y="388327"/>
                    <a:pt x="46975" y="416169"/>
                    <a:pt x="61629" y="430823"/>
                  </a:cubicBezTo>
                  <a:cubicBezTo>
                    <a:pt x="76283" y="445477"/>
                    <a:pt x="130502" y="451338"/>
                    <a:pt x="184721" y="457200"/>
                  </a:cubicBezTo>
                </a:path>
              </a:pathLst>
            </a:custGeom>
            <a:noFill/>
            <a:ln w="22225"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rot="17103183">
              <a:off x="4393736" y="5203376"/>
              <a:ext cx="259100" cy="218415"/>
            </a:xfrm>
            <a:custGeom>
              <a:avLst/>
              <a:gdLst>
                <a:gd name="connsiteX0" fmla="*/ 870439 w 870439"/>
                <a:gd name="connsiteY0" fmla="*/ 0 h 514914"/>
                <a:gd name="connsiteX1" fmla="*/ 677008 w 870439"/>
                <a:gd name="connsiteY1" fmla="*/ 70338 h 514914"/>
                <a:gd name="connsiteX2" fmla="*/ 729762 w 870439"/>
                <a:gd name="connsiteY2" fmla="*/ 193430 h 514914"/>
                <a:gd name="connsiteX3" fmla="*/ 589085 w 870439"/>
                <a:gd name="connsiteY3" fmla="*/ 158261 h 514914"/>
                <a:gd name="connsiteX4" fmla="*/ 589085 w 870439"/>
                <a:gd name="connsiteY4" fmla="*/ 263769 h 514914"/>
                <a:gd name="connsiteX5" fmla="*/ 457200 w 870439"/>
                <a:gd name="connsiteY5" fmla="*/ 246184 h 514914"/>
                <a:gd name="connsiteX6" fmla="*/ 439615 w 870439"/>
                <a:gd name="connsiteY6" fmla="*/ 360484 h 514914"/>
                <a:gd name="connsiteX7" fmla="*/ 298939 w 870439"/>
                <a:gd name="connsiteY7" fmla="*/ 316523 h 514914"/>
                <a:gd name="connsiteX8" fmla="*/ 246185 w 870439"/>
                <a:gd name="connsiteY8" fmla="*/ 439615 h 514914"/>
                <a:gd name="connsiteX9" fmla="*/ 105508 w 870439"/>
                <a:gd name="connsiteY9" fmla="*/ 395654 h 514914"/>
                <a:gd name="connsiteX10" fmla="*/ 114300 w 870439"/>
                <a:gd name="connsiteY10" fmla="*/ 509954 h 514914"/>
                <a:gd name="connsiteX11" fmla="*/ 0 w 870439"/>
                <a:gd name="connsiteY11" fmla="*/ 483577 h 51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0439" h="514914">
                  <a:moveTo>
                    <a:pt x="870439" y="0"/>
                  </a:moveTo>
                  <a:cubicBezTo>
                    <a:pt x="785446" y="19050"/>
                    <a:pt x="700454" y="38100"/>
                    <a:pt x="677008" y="70338"/>
                  </a:cubicBezTo>
                  <a:cubicBezTo>
                    <a:pt x="653562" y="102576"/>
                    <a:pt x="744416" y="178776"/>
                    <a:pt x="729762" y="193430"/>
                  </a:cubicBezTo>
                  <a:cubicBezTo>
                    <a:pt x="715108" y="208084"/>
                    <a:pt x="612531" y="146538"/>
                    <a:pt x="589085" y="158261"/>
                  </a:cubicBezTo>
                  <a:cubicBezTo>
                    <a:pt x="565639" y="169984"/>
                    <a:pt x="611066" y="249115"/>
                    <a:pt x="589085" y="263769"/>
                  </a:cubicBezTo>
                  <a:cubicBezTo>
                    <a:pt x="567104" y="278423"/>
                    <a:pt x="482112" y="230065"/>
                    <a:pt x="457200" y="246184"/>
                  </a:cubicBezTo>
                  <a:cubicBezTo>
                    <a:pt x="432288" y="262303"/>
                    <a:pt x="465992" y="348761"/>
                    <a:pt x="439615" y="360484"/>
                  </a:cubicBezTo>
                  <a:cubicBezTo>
                    <a:pt x="413238" y="372207"/>
                    <a:pt x="331177" y="303335"/>
                    <a:pt x="298939" y="316523"/>
                  </a:cubicBezTo>
                  <a:cubicBezTo>
                    <a:pt x="266701" y="329712"/>
                    <a:pt x="278423" y="426427"/>
                    <a:pt x="246185" y="439615"/>
                  </a:cubicBezTo>
                  <a:cubicBezTo>
                    <a:pt x="213946" y="452804"/>
                    <a:pt x="127489" y="383931"/>
                    <a:pt x="105508" y="395654"/>
                  </a:cubicBezTo>
                  <a:cubicBezTo>
                    <a:pt x="83527" y="407377"/>
                    <a:pt x="131885" y="495300"/>
                    <a:pt x="114300" y="509954"/>
                  </a:cubicBezTo>
                  <a:cubicBezTo>
                    <a:pt x="96715" y="524608"/>
                    <a:pt x="48357" y="504092"/>
                    <a:pt x="0" y="483577"/>
                  </a:cubicBezTo>
                </a:path>
              </a:pathLst>
            </a:custGeom>
            <a:noFill/>
            <a:ln w="22225"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rot="17103183">
              <a:off x="5101724" y="5167085"/>
              <a:ext cx="259100" cy="218415"/>
            </a:xfrm>
            <a:custGeom>
              <a:avLst/>
              <a:gdLst>
                <a:gd name="connsiteX0" fmla="*/ 870439 w 870439"/>
                <a:gd name="connsiteY0" fmla="*/ 0 h 514914"/>
                <a:gd name="connsiteX1" fmla="*/ 677008 w 870439"/>
                <a:gd name="connsiteY1" fmla="*/ 70338 h 514914"/>
                <a:gd name="connsiteX2" fmla="*/ 729762 w 870439"/>
                <a:gd name="connsiteY2" fmla="*/ 193430 h 514914"/>
                <a:gd name="connsiteX3" fmla="*/ 589085 w 870439"/>
                <a:gd name="connsiteY3" fmla="*/ 158261 h 514914"/>
                <a:gd name="connsiteX4" fmla="*/ 589085 w 870439"/>
                <a:gd name="connsiteY4" fmla="*/ 263769 h 514914"/>
                <a:gd name="connsiteX5" fmla="*/ 457200 w 870439"/>
                <a:gd name="connsiteY5" fmla="*/ 246184 h 514914"/>
                <a:gd name="connsiteX6" fmla="*/ 439615 w 870439"/>
                <a:gd name="connsiteY6" fmla="*/ 360484 h 514914"/>
                <a:gd name="connsiteX7" fmla="*/ 298939 w 870439"/>
                <a:gd name="connsiteY7" fmla="*/ 316523 h 514914"/>
                <a:gd name="connsiteX8" fmla="*/ 246185 w 870439"/>
                <a:gd name="connsiteY8" fmla="*/ 439615 h 514914"/>
                <a:gd name="connsiteX9" fmla="*/ 105508 w 870439"/>
                <a:gd name="connsiteY9" fmla="*/ 395654 h 514914"/>
                <a:gd name="connsiteX10" fmla="*/ 114300 w 870439"/>
                <a:gd name="connsiteY10" fmla="*/ 509954 h 514914"/>
                <a:gd name="connsiteX11" fmla="*/ 0 w 870439"/>
                <a:gd name="connsiteY11" fmla="*/ 483577 h 51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0439" h="514914">
                  <a:moveTo>
                    <a:pt x="870439" y="0"/>
                  </a:moveTo>
                  <a:cubicBezTo>
                    <a:pt x="785446" y="19050"/>
                    <a:pt x="700454" y="38100"/>
                    <a:pt x="677008" y="70338"/>
                  </a:cubicBezTo>
                  <a:cubicBezTo>
                    <a:pt x="653562" y="102576"/>
                    <a:pt x="744416" y="178776"/>
                    <a:pt x="729762" y="193430"/>
                  </a:cubicBezTo>
                  <a:cubicBezTo>
                    <a:pt x="715108" y="208084"/>
                    <a:pt x="612531" y="146538"/>
                    <a:pt x="589085" y="158261"/>
                  </a:cubicBezTo>
                  <a:cubicBezTo>
                    <a:pt x="565639" y="169984"/>
                    <a:pt x="611066" y="249115"/>
                    <a:pt x="589085" y="263769"/>
                  </a:cubicBezTo>
                  <a:cubicBezTo>
                    <a:pt x="567104" y="278423"/>
                    <a:pt x="482112" y="230065"/>
                    <a:pt x="457200" y="246184"/>
                  </a:cubicBezTo>
                  <a:cubicBezTo>
                    <a:pt x="432288" y="262303"/>
                    <a:pt x="465992" y="348761"/>
                    <a:pt x="439615" y="360484"/>
                  </a:cubicBezTo>
                  <a:cubicBezTo>
                    <a:pt x="413238" y="372207"/>
                    <a:pt x="331177" y="303335"/>
                    <a:pt x="298939" y="316523"/>
                  </a:cubicBezTo>
                  <a:cubicBezTo>
                    <a:pt x="266701" y="329712"/>
                    <a:pt x="278423" y="426427"/>
                    <a:pt x="246185" y="439615"/>
                  </a:cubicBezTo>
                  <a:cubicBezTo>
                    <a:pt x="213946" y="452804"/>
                    <a:pt x="127489" y="383931"/>
                    <a:pt x="105508" y="395654"/>
                  </a:cubicBezTo>
                  <a:cubicBezTo>
                    <a:pt x="83527" y="407377"/>
                    <a:pt x="131885" y="495300"/>
                    <a:pt x="114300" y="509954"/>
                  </a:cubicBezTo>
                  <a:cubicBezTo>
                    <a:pt x="96715" y="524608"/>
                    <a:pt x="48357" y="504092"/>
                    <a:pt x="0" y="483577"/>
                  </a:cubicBezTo>
                </a:path>
              </a:pathLst>
            </a:custGeom>
            <a:noFill/>
            <a:ln w="22225"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3268597">
              <a:off x="4245145" y="5056868"/>
              <a:ext cx="139534" cy="375030"/>
            </a:xfrm>
            <a:custGeom>
              <a:avLst/>
              <a:gdLst>
                <a:gd name="connsiteX0" fmla="*/ 123175 w 184721"/>
                <a:gd name="connsiteY0" fmla="*/ 0 h 457200"/>
                <a:gd name="connsiteX1" fmla="*/ 26460 w 184721"/>
                <a:gd name="connsiteY1" fmla="*/ 79131 h 457200"/>
                <a:gd name="connsiteX2" fmla="*/ 114383 w 184721"/>
                <a:gd name="connsiteY2" fmla="*/ 175846 h 457200"/>
                <a:gd name="connsiteX3" fmla="*/ 44044 w 184721"/>
                <a:gd name="connsiteY3" fmla="*/ 211015 h 457200"/>
                <a:gd name="connsiteX4" fmla="*/ 79213 w 184721"/>
                <a:gd name="connsiteY4" fmla="*/ 290146 h 457200"/>
                <a:gd name="connsiteX5" fmla="*/ 83 w 184721"/>
                <a:gd name="connsiteY5" fmla="*/ 316523 h 457200"/>
                <a:gd name="connsiteX6" fmla="*/ 96798 w 184721"/>
                <a:gd name="connsiteY6" fmla="*/ 369277 h 457200"/>
                <a:gd name="connsiteX7" fmla="*/ 61629 w 184721"/>
                <a:gd name="connsiteY7" fmla="*/ 430823 h 457200"/>
                <a:gd name="connsiteX8" fmla="*/ 184721 w 184721"/>
                <a:gd name="connsiteY8"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21" h="457200">
                  <a:moveTo>
                    <a:pt x="123175" y="0"/>
                  </a:moveTo>
                  <a:cubicBezTo>
                    <a:pt x="75550" y="24911"/>
                    <a:pt x="27925" y="49823"/>
                    <a:pt x="26460" y="79131"/>
                  </a:cubicBezTo>
                  <a:cubicBezTo>
                    <a:pt x="24995" y="108439"/>
                    <a:pt x="111452" y="153865"/>
                    <a:pt x="114383" y="175846"/>
                  </a:cubicBezTo>
                  <a:cubicBezTo>
                    <a:pt x="117314" y="197827"/>
                    <a:pt x="49906" y="191965"/>
                    <a:pt x="44044" y="211015"/>
                  </a:cubicBezTo>
                  <a:cubicBezTo>
                    <a:pt x="38182" y="230065"/>
                    <a:pt x="86540" y="272561"/>
                    <a:pt x="79213" y="290146"/>
                  </a:cubicBezTo>
                  <a:cubicBezTo>
                    <a:pt x="71886" y="307731"/>
                    <a:pt x="-2848" y="303335"/>
                    <a:pt x="83" y="316523"/>
                  </a:cubicBezTo>
                  <a:cubicBezTo>
                    <a:pt x="3014" y="329712"/>
                    <a:pt x="86540" y="350227"/>
                    <a:pt x="96798" y="369277"/>
                  </a:cubicBezTo>
                  <a:cubicBezTo>
                    <a:pt x="107056" y="388327"/>
                    <a:pt x="46975" y="416169"/>
                    <a:pt x="61629" y="430823"/>
                  </a:cubicBezTo>
                  <a:cubicBezTo>
                    <a:pt x="76283" y="445477"/>
                    <a:pt x="130502" y="451338"/>
                    <a:pt x="184721" y="457200"/>
                  </a:cubicBezTo>
                </a:path>
              </a:pathLst>
            </a:custGeom>
            <a:noFill/>
            <a:ln w="22225" cmpd="sng">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17"/>
            <p:cNvSpPr>
              <a:spLocks noChangeArrowheads="1"/>
            </p:cNvSpPr>
            <p:nvPr/>
          </p:nvSpPr>
          <p:spPr bwMode="auto">
            <a:xfrm rot="3268597">
              <a:off x="4102951" y="5403825"/>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70" name="Oval 17"/>
            <p:cNvSpPr>
              <a:spLocks noChangeArrowheads="1"/>
            </p:cNvSpPr>
            <p:nvPr/>
          </p:nvSpPr>
          <p:spPr bwMode="auto">
            <a:xfrm rot="3268597">
              <a:off x="4455711" y="5446311"/>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71" name="Oval 17"/>
            <p:cNvSpPr>
              <a:spLocks noChangeArrowheads="1"/>
            </p:cNvSpPr>
            <p:nvPr/>
          </p:nvSpPr>
          <p:spPr bwMode="auto">
            <a:xfrm rot="3268597">
              <a:off x="4734009" y="5496009"/>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72" name="Oval 17"/>
            <p:cNvSpPr>
              <a:spLocks noChangeArrowheads="1"/>
            </p:cNvSpPr>
            <p:nvPr/>
          </p:nvSpPr>
          <p:spPr bwMode="auto">
            <a:xfrm rot="3268597">
              <a:off x="5115009" y="5522511"/>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73" name="Oval 17"/>
            <p:cNvSpPr>
              <a:spLocks noChangeArrowheads="1"/>
            </p:cNvSpPr>
            <p:nvPr/>
          </p:nvSpPr>
          <p:spPr bwMode="auto">
            <a:xfrm rot="3268597">
              <a:off x="5293911" y="5370111"/>
              <a:ext cx="182880" cy="182880"/>
            </a:xfrm>
            <a:prstGeom prst="ellipse">
              <a:avLst/>
            </a:prstGeom>
            <a:noFill/>
            <a:ln>
              <a:solidFill>
                <a:srgbClr val="C00000"/>
              </a:solidFill>
              <a:headEnd/>
              <a:tailEnd/>
            </a:ln>
          </p:spPr>
          <p:style>
            <a:lnRef idx="2">
              <a:schemeClr val="accent2"/>
            </a:lnRef>
            <a:fillRef idx="1">
              <a:schemeClr val="lt1"/>
            </a:fillRef>
            <a:effectRef idx="0">
              <a:schemeClr val="accent2"/>
            </a:effectRef>
            <a:fontRef idx="minor">
              <a:schemeClr val="dk1"/>
            </a:fontRef>
          </p:style>
          <p:txBody>
            <a:bodyPr/>
            <a:lstStyle/>
            <a:p>
              <a:pPr>
                <a:spcBef>
                  <a:spcPct val="20000"/>
                </a:spcBef>
                <a:buClr>
                  <a:schemeClr val="accent1"/>
                </a:buClr>
                <a:buSzPct val="65000"/>
                <a:buFont typeface="Wingdings" pitchFamily="2" charset="2"/>
                <a:buChar char="n"/>
                <a:defRPr/>
              </a:pPr>
              <a:endParaRPr lang="en-US" dirty="0">
                <a:solidFill>
                  <a:srgbClr val="C00000"/>
                </a:solidFill>
              </a:endParaRPr>
            </a:p>
          </p:txBody>
        </p:sp>
        <p:sp>
          <p:nvSpPr>
            <p:cNvPr id="74" name="TextBox 73"/>
            <p:cNvSpPr txBox="1"/>
            <p:nvPr/>
          </p:nvSpPr>
          <p:spPr>
            <a:xfrm>
              <a:off x="4320032" y="4857690"/>
              <a:ext cx="300082" cy="400110"/>
            </a:xfrm>
            <a:prstGeom prst="rect">
              <a:avLst/>
            </a:prstGeom>
            <a:noFill/>
          </p:spPr>
          <p:txBody>
            <a:bodyPr wrap="none" rtlCol="0">
              <a:spAutoFit/>
            </a:bodyPr>
            <a:lstStyle/>
            <a:p>
              <a:r>
                <a:rPr lang="en-US" sz="2000" dirty="0">
                  <a:solidFill>
                    <a:srgbClr val="0B9712"/>
                  </a:solidFill>
                </a:rPr>
                <a:t>v</a:t>
              </a:r>
            </a:p>
          </p:txBody>
        </p:sp>
        <p:sp>
          <p:nvSpPr>
            <p:cNvPr id="75" name="TextBox 74"/>
            <p:cNvSpPr txBox="1"/>
            <p:nvPr/>
          </p:nvSpPr>
          <p:spPr>
            <a:xfrm>
              <a:off x="4913839" y="4876800"/>
              <a:ext cx="300082" cy="400110"/>
            </a:xfrm>
            <a:prstGeom prst="rect">
              <a:avLst/>
            </a:prstGeom>
            <a:noFill/>
          </p:spPr>
          <p:txBody>
            <a:bodyPr wrap="none" rtlCol="0">
              <a:spAutoFit/>
            </a:bodyPr>
            <a:lstStyle/>
            <a:p>
              <a:r>
                <a:rPr lang="en-US" sz="2000" dirty="0">
                  <a:solidFill>
                    <a:srgbClr val="0B9712"/>
                  </a:solidFill>
                </a:rPr>
                <a:t>v</a:t>
              </a:r>
            </a:p>
          </p:txBody>
        </p:sp>
      </p:grpSp>
    </p:spTree>
    <p:extLst>
      <p:ext uri="{BB962C8B-B14F-4D97-AF65-F5344CB8AC3E}">
        <p14:creationId xmlns:p14="http://schemas.microsoft.com/office/powerpoint/2010/main" val="38639718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4" end="4"/>
                                            </p:txEl>
                                          </p:spTgt>
                                        </p:tgtEl>
                                        <p:attrNameLst>
                                          <p:attrName>style.visibility</p:attrName>
                                        </p:attrNameLst>
                                      </p:cBhvr>
                                      <p:to>
                                        <p:strVal val="visible"/>
                                      </p:to>
                                    </p:set>
                                    <p:animEffect transition="in" filter="fade">
                                      <p:cBhvr>
                                        <p:cTn id="60" dur="500"/>
                                        <p:tgtEl>
                                          <p:spTgt spid="3">
                                            <p:txEl>
                                              <p:pRg st="4" end="4"/>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3">
                                            <p:txEl>
                                              <p:pRg st="5" end="5"/>
                                            </p:txEl>
                                          </p:spTgt>
                                        </p:tgtEl>
                                        <p:attrNameLst>
                                          <p:attrName>style.visibility</p:attrName>
                                        </p:attrNameLst>
                                      </p:cBhvr>
                                      <p:to>
                                        <p:strVal val="visible"/>
                                      </p:to>
                                    </p:set>
                                    <p:animEffect transition="in" filter="fade">
                                      <p:cBhvr>
                                        <p:cTn id="63" dur="500"/>
                                        <p:tgtEl>
                                          <p:spTgt spid="3">
                                            <p:txEl>
                                              <p:pRg st="5" end="5"/>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3">
                                            <p:txEl>
                                              <p:pRg st="6" end="6"/>
                                            </p:txEl>
                                          </p:spTgt>
                                        </p:tgtEl>
                                        <p:attrNameLst>
                                          <p:attrName>style.visibility</p:attrName>
                                        </p:attrNameLst>
                                      </p:cBhvr>
                                      <p:to>
                                        <p:strVal val="visible"/>
                                      </p:to>
                                    </p:set>
                                    <p:animEffect transition="in" filter="fade">
                                      <p:cBhvr>
                                        <p:cTn id="66" dur="500"/>
                                        <p:tgtEl>
                                          <p:spTgt spid="3">
                                            <p:txEl>
                                              <p:pRg st="6" end="6"/>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fade">
                                      <p:cBhvr>
                                        <p:cTn id="71" dur="500"/>
                                        <p:tgtEl>
                                          <p:spTgt spid="5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fade">
                                      <p:cBhvr>
                                        <p:cTn id="76" dur="500"/>
                                        <p:tgtEl>
                                          <p:spTgt spid="55"/>
                                        </p:tgtEl>
                                      </p:cBhvr>
                                    </p:animEffect>
                                  </p:childTnLst>
                                </p:cTn>
                              </p:par>
                              <p:par>
                                <p:cTn id="77" presetID="10" presetClass="entr" presetSubtype="0" fill="hold" nodeType="withEffect">
                                  <p:stCondLst>
                                    <p:cond delay="0"/>
                                  </p:stCondLst>
                                  <p:childTnLst>
                                    <p:set>
                                      <p:cBhvr>
                                        <p:cTn id="78" dur="1" fill="hold">
                                          <p:stCondLst>
                                            <p:cond delay="0"/>
                                          </p:stCondLst>
                                        </p:cTn>
                                        <p:tgtEl>
                                          <p:spTgt spid="76"/>
                                        </p:tgtEl>
                                        <p:attrNameLst>
                                          <p:attrName>style.visibility</p:attrName>
                                        </p:attrNameLst>
                                      </p:cBhvr>
                                      <p:to>
                                        <p:strVal val="visible"/>
                                      </p:to>
                                    </p:set>
                                    <p:animEffect transition="in" filter="fade">
                                      <p:cBhvr>
                                        <p:cTn id="79"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5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Roadmap</a:t>
            </a:r>
            <a:endParaRPr lang="en-US" dirty="0"/>
          </a:p>
        </p:txBody>
      </p:sp>
      <p:sp>
        <p:nvSpPr>
          <p:cNvPr id="3" name="Content Placeholder 2"/>
          <p:cNvSpPr>
            <a:spLocks noGrp="1"/>
          </p:cNvSpPr>
          <p:nvPr>
            <p:ph idx="1"/>
          </p:nvPr>
        </p:nvSpPr>
        <p:spPr>
          <a:xfrm>
            <a:off x="533400" y="914400"/>
            <a:ext cx="8229600" cy="5486401"/>
          </a:xfrm>
        </p:spPr>
        <p:txBody>
          <a:bodyPr>
            <a:normAutofit/>
          </a:bodyPr>
          <a:lstStyle/>
          <a:p>
            <a:r>
              <a:rPr lang="en-US" dirty="0" smtClean="0">
                <a:solidFill>
                  <a:schemeClr val="bg1">
                    <a:lumMod val="65000"/>
                  </a:schemeClr>
                </a:solidFill>
              </a:rPr>
              <a:t>Problem description</a:t>
            </a:r>
          </a:p>
          <a:p>
            <a:r>
              <a:rPr lang="en-US" dirty="0" smtClean="0">
                <a:solidFill>
                  <a:schemeClr val="bg1">
                    <a:lumMod val="65000"/>
                  </a:schemeClr>
                </a:solidFill>
              </a:rPr>
              <a:t>Approach</a:t>
            </a:r>
          </a:p>
          <a:p>
            <a:r>
              <a:rPr lang="en-US" dirty="0" smtClean="0">
                <a:solidFill>
                  <a:schemeClr val="bg1">
                    <a:lumMod val="65000"/>
                  </a:schemeClr>
                </a:solidFill>
              </a:rPr>
              <a:t>Applications</a:t>
            </a:r>
          </a:p>
          <a:p>
            <a:r>
              <a:rPr lang="en-US" dirty="0" smtClean="0">
                <a:solidFill>
                  <a:schemeClr val="bg1">
                    <a:lumMod val="65000"/>
                  </a:schemeClr>
                </a:solidFill>
              </a:rPr>
              <a:t>Problem formulation</a:t>
            </a:r>
          </a:p>
          <a:p>
            <a:r>
              <a:rPr lang="en-US" dirty="0" smtClean="0">
                <a:solidFill>
                  <a:schemeClr val="bg1">
                    <a:lumMod val="65000"/>
                  </a:schemeClr>
                </a:solidFill>
              </a:rPr>
              <a:t>Algorithms</a:t>
            </a:r>
          </a:p>
          <a:p>
            <a:r>
              <a:rPr lang="en-US" dirty="0" smtClean="0"/>
              <a:t>Experiments</a:t>
            </a:r>
          </a:p>
          <a:p>
            <a:endParaRPr lang="en-US" dirty="0"/>
          </a:p>
        </p:txBody>
      </p:sp>
      <p:sp>
        <p:nvSpPr>
          <p:cNvPr id="4" name="Date Placeholder 3"/>
          <p:cNvSpPr>
            <a:spLocks noGrp="1"/>
          </p:cNvSpPr>
          <p:nvPr>
            <p:ph type="dt" sz="half" idx="10"/>
          </p:nvPr>
        </p:nvSpPr>
        <p:spPr/>
        <p:txBody>
          <a:bodyPr/>
          <a:lstStyle/>
          <a:p>
            <a:r>
              <a:rPr lang="en-US" smtClean="0"/>
              <a:t>Leman Akoglu (SUNY Stony Brook)</a:t>
            </a:r>
            <a:endParaRPr lang="en-US" dirty="0"/>
          </a:p>
        </p:txBody>
      </p:sp>
      <p:sp>
        <p:nvSpPr>
          <p:cNvPr id="5" name="Footer Placeholder 4"/>
          <p:cNvSpPr>
            <a:spLocks noGrp="1"/>
          </p:cNvSpPr>
          <p:nvPr>
            <p:ph type="ftr" sz="quarter" idx="11"/>
          </p:nvPr>
        </p:nvSpPr>
        <p:spPr/>
        <p:txBody>
          <a:bodyPr/>
          <a:lstStyle/>
          <a:p>
            <a:r>
              <a:rPr lang="en-US" smtClean="0"/>
              <a:t>SDM 13 - Connection Pathways for Marked Nodes</a:t>
            </a:r>
            <a:endParaRPr lang="en-US" dirty="0"/>
          </a:p>
        </p:txBody>
      </p:sp>
      <p:sp>
        <p:nvSpPr>
          <p:cNvPr id="6" name="Slide Number Placeholder 5"/>
          <p:cNvSpPr>
            <a:spLocks noGrp="1"/>
          </p:cNvSpPr>
          <p:nvPr>
            <p:ph type="sldNum" sz="quarter" idx="12"/>
          </p:nvPr>
        </p:nvSpPr>
        <p:spPr/>
        <p:txBody>
          <a:bodyPr/>
          <a:lstStyle/>
          <a:p>
            <a:fld id="{F546917D-09DE-4400-A232-27CDA6024951}" type="slidenum">
              <a:rPr lang="en-US" smtClean="0"/>
              <a:pPr/>
              <a:t>35</a:t>
            </a:fld>
            <a:endParaRPr lang="en-US" dirty="0"/>
          </a:p>
        </p:txBody>
      </p:sp>
      <p:pic>
        <p:nvPicPr>
          <p:cNvPr id="7" name="Picture 2" descr="http://rocksolid.gibraltarsoftware.com/wp-content/uploads/road-ahea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7147" y="1447800"/>
            <a:ext cx="2260600" cy="1695450"/>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p:cNvSpPr/>
          <p:nvPr/>
        </p:nvSpPr>
        <p:spPr bwMode="auto">
          <a:xfrm>
            <a:off x="228600" y="3505200"/>
            <a:ext cx="457200" cy="365760"/>
          </a:xfrm>
          <a:prstGeom prst="rightArrow">
            <a:avLst/>
          </a:prstGeom>
          <a:noFill/>
          <a:ln>
            <a:solidFill>
              <a:srgbClr val="0070C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square">
            <a:spAutoFit/>
          </a:bodyPr>
          <a:lstStyle/>
          <a:p>
            <a:pPr algn="ctr">
              <a:spcBef>
                <a:spcPct val="20000"/>
              </a:spcBef>
              <a:buFont typeface="Wingdings" pitchFamily="2" charset="2"/>
              <a:buNone/>
              <a:defRPr/>
            </a:pPr>
            <a:endParaRPr lang="en-US" sz="1800" dirty="0">
              <a:solidFill>
                <a:schemeClr val="tx1"/>
              </a:solidFill>
              <a:cs typeface="Arial" charset="0"/>
            </a:endParaRPr>
          </a:p>
        </p:txBody>
      </p:sp>
    </p:spTree>
    <p:extLst>
      <p:ext uri="{BB962C8B-B14F-4D97-AF65-F5344CB8AC3E}">
        <p14:creationId xmlns:p14="http://schemas.microsoft.com/office/powerpoint/2010/main" val="168082827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Experiments</a:t>
            </a:r>
            <a:endParaRPr lang="en-US" dirty="0"/>
          </a:p>
        </p:txBody>
      </p:sp>
      <p:sp>
        <p:nvSpPr>
          <p:cNvPr id="3" name="Content Placeholder 2"/>
          <p:cNvSpPr>
            <a:spLocks noGrp="1"/>
          </p:cNvSpPr>
          <p:nvPr>
            <p:ph idx="1"/>
          </p:nvPr>
        </p:nvSpPr>
        <p:spPr/>
        <p:txBody>
          <a:bodyPr>
            <a:normAutofit/>
          </a:bodyPr>
          <a:lstStyle/>
          <a:p>
            <a:r>
              <a:rPr lang="en-US" sz="3000" dirty="0" smtClean="0"/>
              <a:t>Synthetic examples</a:t>
            </a:r>
            <a:endParaRPr lang="en-US" sz="3000" dirty="0"/>
          </a:p>
        </p:txBody>
      </p:sp>
      <p:sp>
        <p:nvSpPr>
          <p:cNvPr id="4" name="Date Placeholder 3"/>
          <p:cNvSpPr>
            <a:spLocks noGrp="1"/>
          </p:cNvSpPr>
          <p:nvPr>
            <p:ph type="dt" sz="half" idx="10"/>
          </p:nvPr>
        </p:nvSpPr>
        <p:spPr/>
        <p:txBody>
          <a:bodyPr/>
          <a:lstStyle/>
          <a:p>
            <a:r>
              <a:rPr lang="en-US" smtClean="0"/>
              <a:t>Leman Akoglu (SUNY Stony Brook)</a:t>
            </a:r>
            <a:endParaRPr lang="en-US" dirty="0"/>
          </a:p>
        </p:txBody>
      </p:sp>
      <p:sp>
        <p:nvSpPr>
          <p:cNvPr id="5" name="Footer Placeholder 4"/>
          <p:cNvSpPr>
            <a:spLocks noGrp="1"/>
          </p:cNvSpPr>
          <p:nvPr>
            <p:ph type="ftr" sz="quarter" idx="11"/>
          </p:nvPr>
        </p:nvSpPr>
        <p:spPr/>
        <p:txBody>
          <a:bodyPr/>
          <a:lstStyle/>
          <a:p>
            <a:r>
              <a:rPr lang="en-US" smtClean="0"/>
              <a:t>SDM 13 - Connection Pathways for Marked Nodes</a:t>
            </a:r>
            <a:endParaRPr lang="en-US" dirty="0"/>
          </a:p>
        </p:txBody>
      </p:sp>
      <p:sp>
        <p:nvSpPr>
          <p:cNvPr id="6" name="Slide Number Placeholder 5"/>
          <p:cNvSpPr>
            <a:spLocks noGrp="1"/>
          </p:cNvSpPr>
          <p:nvPr>
            <p:ph type="sldNum" sz="quarter" idx="12"/>
          </p:nvPr>
        </p:nvSpPr>
        <p:spPr/>
        <p:txBody>
          <a:bodyPr/>
          <a:lstStyle/>
          <a:p>
            <a:fld id="{F546917D-09DE-4400-A232-27CDA6024951}" type="slidenum">
              <a:rPr lang="en-US" smtClean="0"/>
              <a:pPr/>
              <a:t>36</a:t>
            </a:fld>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75" y="1593850"/>
            <a:ext cx="7867650" cy="367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522287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Experiments</a:t>
            </a:r>
          </a:p>
        </p:txBody>
      </p:sp>
      <p:sp>
        <p:nvSpPr>
          <p:cNvPr id="3" name="Content Placeholder 2"/>
          <p:cNvSpPr>
            <a:spLocks noGrp="1"/>
          </p:cNvSpPr>
          <p:nvPr>
            <p:ph idx="1"/>
          </p:nvPr>
        </p:nvSpPr>
        <p:spPr/>
        <p:txBody>
          <a:bodyPr>
            <a:normAutofit/>
          </a:bodyPr>
          <a:lstStyle/>
          <a:p>
            <a:r>
              <a:rPr lang="en-US" sz="3000" dirty="0" smtClean="0"/>
              <a:t>Comparing the algorithms</a:t>
            </a:r>
          </a:p>
          <a:p>
            <a:r>
              <a:rPr lang="en-US" sz="3000" dirty="0" smtClean="0"/>
              <a:t>Real networks: </a:t>
            </a:r>
            <a:r>
              <a:rPr lang="en-US" sz="3000" dirty="0" err="1" smtClean="0"/>
              <a:t>Netscience</a:t>
            </a:r>
            <a:r>
              <a:rPr lang="en-US" sz="3000" dirty="0" smtClean="0"/>
              <a:t>, </a:t>
            </a:r>
            <a:r>
              <a:rPr lang="en-US" sz="3000" dirty="0" err="1" smtClean="0"/>
              <a:t>GoogleScholar</a:t>
            </a:r>
            <a:r>
              <a:rPr lang="en-US" sz="3000" dirty="0" smtClean="0"/>
              <a:t>, DBLP</a:t>
            </a:r>
          </a:p>
          <a:p>
            <a:r>
              <a:rPr lang="en-US" sz="3000" dirty="0" smtClean="0"/>
              <a:t>Random walk sampling to </a:t>
            </a:r>
            <a:r>
              <a:rPr lang="en-US" sz="3000" dirty="0" smtClean="0">
                <a:solidFill>
                  <a:srgbClr val="C00000"/>
                </a:solidFill>
              </a:rPr>
              <a:t>mark k nodes</a:t>
            </a:r>
            <a:r>
              <a:rPr lang="en-US" sz="3000" dirty="0" smtClean="0"/>
              <a:t>:</a:t>
            </a:r>
          </a:p>
          <a:p>
            <a:pPr lvl="1">
              <a:spcBef>
                <a:spcPts val="0"/>
              </a:spcBef>
            </a:pPr>
            <a:r>
              <a:rPr lang="en-US" sz="2600" dirty="0"/>
              <a:t>p</a:t>
            </a:r>
            <a:r>
              <a:rPr lang="en-US" sz="2600" dirty="0" smtClean="0"/>
              <a:t>ick a random node, visit its </a:t>
            </a:r>
            <a:r>
              <a:rPr lang="en-US" sz="2600" dirty="0" smtClean="0">
                <a:solidFill>
                  <a:srgbClr val="0070C0"/>
                </a:solidFill>
              </a:rPr>
              <a:t>k’&lt;k</a:t>
            </a:r>
            <a:r>
              <a:rPr lang="en-US" sz="2600" dirty="0" smtClean="0"/>
              <a:t> neighbors, mark them with </a:t>
            </a:r>
            <a:r>
              <a:rPr lang="en-US" sz="2600" dirty="0" smtClean="0">
                <a:solidFill>
                  <a:srgbClr val="0070C0"/>
                </a:solidFill>
              </a:rPr>
              <a:t>prob. s</a:t>
            </a:r>
            <a:r>
              <a:rPr lang="en-US" sz="2600" dirty="0" smtClean="0"/>
              <a:t>, pick a random node already visited</a:t>
            </a:r>
            <a:endParaRPr lang="en-US" sz="2600" dirty="0"/>
          </a:p>
        </p:txBody>
      </p:sp>
      <p:sp>
        <p:nvSpPr>
          <p:cNvPr id="4" name="Date Placeholder 3"/>
          <p:cNvSpPr>
            <a:spLocks noGrp="1"/>
          </p:cNvSpPr>
          <p:nvPr>
            <p:ph type="dt" sz="half" idx="10"/>
          </p:nvPr>
        </p:nvSpPr>
        <p:spPr/>
        <p:txBody>
          <a:bodyPr/>
          <a:lstStyle/>
          <a:p>
            <a:r>
              <a:rPr lang="en-US" smtClean="0"/>
              <a:t>Leman Akoglu (SUNY Stony Brook)</a:t>
            </a:r>
            <a:endParaRPr lang="en-US" dirty="0"/>
          </a:p>
        </p:txBody>
      </p:sp>
      <p:sp>
        <p:nvSpPr>
          <p:cNvPr id="5" name="Footer Placeholder 4"/>
          <p:cNvSpPr>
            <a:spLocks noGrp="1"/>
          </p:cNvSpPr>
          <p:nvPr>
            <p:ph type="ftr" sz="quarter" idx="11"/>
          </p:nvPr>
        </p:nvSpPr>
        <p:spPr/>
        <p:txBody>
          <a:bodyPr/>
          <a:lstStyle/>
          <a:p>
            <a:r>
              <a:rPr lang="en-US" smtClean="0"/>
              <a:t>SDM 13 - Connection Pathways for Marked Nodes</a:t>
            </a:r>
            <a:endParaRPr lang="en-US" dirty="0"/>
          </a:p>
        </p:txBody>
      </p:sp>
      <p:sp>
        <p:nvSpPr>
          <p:cNvPr id="6" name="Slide Number Placeholder 5"/>
          <p:cNvSpPr>
            <a:spLocks noGrp="1"/>
          </p:cNvSpPr>
          <p:nvPr>
            <p:ph type="sldNum" sz="quarter" idx="12"/>
          </p:nvPr>
        </p:nvSpPr>
        <p:spPr/>
        <p:txBody>
          <a:bodyPr/>
          <a:lstStyle/>
          <a:p>
            <a:fld id="{F546917D-09DE-4400-A232-27CDA6024951}" type="slidenum">
              <a:rPr lang="en-US" smtClean="0"/>
              <a:pPr/>
              <a:t>37</a:t>
            </a:fld>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48" y="3295650"/>
            <a:ext cx="8743950"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133600" y="6019800"/>
            <a:ext cx="4501553" cy="400110"/>
          </a:xfrm>
          <a:prstGeom prst="rect">
            <a:avLst/>
          </a:prstGeom>
          <a:noFill/>
        </p:spPr>
        <p:txBody>
          <a:bodyPr wrap="none" rtlCol="0">
            <a:spAutoFit/>
          </a:bodyPr>
          <a:lstStyle/>
          <a:p>
            <a:r>
              <a:rPr lang="en-US" sz="2000" dirty="0" smtClean="0">
                <a:solidFill>
                  <a:srgbClr val="0B9712"/>
                </a:solidFill>
                <a:latin typeface="Arial" pitchFamily="34" charset="0"/>
                <a:cs typeface="Arial" pitchFamily="34" charset="0"/>
              </a:rPr>
              <a:t>More separated </a:t>
            </a:r>
            <a:r>
              <a:rPr lang="en-US" sz="2000" dirty="0" smtClean="0">
                <a:solidFill>
                  <a:srgbClr val="0B9712"/>
                </a:solidFill>
                <a:latin typeface="Arial" pitchFamily="34" charset="0"/>
                <a:cs typeface="Arial" pitchFamily="34" charset="0"/>
                <a:sym typeface="Wingdings" pitchFamily="2" charset="2"/>
              </a:rPr>
              <a:t> s  More close-by</a:t>
            </a:r>
            <a:endParaRPr lang="en-US" sz="2000" dirty="0">
              <a:solidFill>
                <a:srgbClr val="0B9712"/>
              </a:solidFill>
              <a:latin typeface="Arial" pitchFamily="34" charset="0"/>
              <a:cs typeface="Arial" pitchFamily="34" charset="0"/>
            </a:endParaRPr>
          </a:p>
        </p:txBody>
      </p:sp>
    </p:spTree>
    <p:extLst>
      <p:ext uri="{BB962C8B-B14F-4D97-AF65-F5344CB8AC3E}">
        <p14:creationId xmlns:p14="http://schemas.microsoft.com/office/powerpoint/2010/main" val="61014649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Experiments</a:t>
            </a:r>
          </a:p>
        </p:txBody>
      </p:sp>
      <p:sp>
        <p:nvSpPr>
          <p:cNvPr id="3" name="Content Placeholder 2"/>
          <p:cNvSpPr>
            <a:spLocks noGrp="1"/>
          </p:cNvSpPr>
          <p:nvPr>
            <p:ph idx="1"/>
          </p:nvPr>
        </p:nvSpPr>
        <p:spPr/>
        <p:txBody>
          <a:bodyPr/>
          <a:lstStyle/>
          <a:p>
            <a:r>
              <a:rPr lang="en-US" dirty="0" smtClean="0"/>
              <a:t>Case studies on DBLP</a:t>
            </a:r>
            <a:endParaRPr lang="en-US" dirty="0"/>
          </a:p>
        </p:txBody>
      </p:sp>
      <p:sp>
        <p:nvSpPr>
          <p:cNvPr id="4" name="Date Placeholder 3"/>
          <p:cNvSpPr>
            <a:spLocks noGrp="1"/>
          </p:cNvSpPr>
          <p:nvPr>
            <p:ph type="dt" sz="half" idx="10"/>
          </p:nvPr>
        </p:nvSpPr>
        <p:spPr/>
        <p:txBody>
          <a:bodyPr/>
          <a:lstStyle/>
          <a:p>
            <a:r>
              <a:rPr lang="en-US" smtClean="0"/>
              <a:t>Leman Akoglu (SUNY Stony Brook)</a:t>
            </a:r>
            <a:endParaRPr lang="en-US" dirty="0"/>
          </a:p>
        </p:txBody>
      </p:sp>
      <p:sp>
        <p:nvSpPr>
          <p:cNvPr id="5" name="Footer Placeholder 4"/>
          <p:cNvSpPr>
            <a:spLocks noGrp="1"/>
          </p:cNvSpPr>
          <p:nvPr>
            <p:ph type="ftr" sz="quarter" idx="11"/>
          </p:nvPr>
        </p:nvSpPr>
        <p:spPr/>
        <p:txBody>
          <a:bodyPr/>
          <a:lstStyle/>
          <a:p>
            <a:r>
              <a:rPr lang="en-US" smtClean="0"/>
              <a:t>SDM 13 - Connection Pathways for Marked Nodes</a:t>
            </a:r>
            <a:endParaRPr lang="en-US" dirty="0"/>
          </a:p>
        </p:txBody>
      </p:sp>
      <p:sp>
        <p:nvSpPr>
          <p:cNvPr id="6" name="Slide Number Placeholder 5"/>
          <p:cNvSpPr>
            <a:spLocks noGrp="1"/>
          </p:cNvSpPr>
          <p:nvPr>
            <p:ph type="sldNum" sz="quarter" idx="12"/>
          </p:nvPr>
        </p:nvSpPr>
        <p:spPr/>
        <p:txBody>
          <a:bodyPr/>
          <a:lstStyle/>
          <a:p>
            <a:fld id="{F546917D-09DE-4400-A232-27CDA6024951}" type="slidenum">
              <a:rPr lang="en-US" smtClean="0"/>
              <a:pPr/>
              <a:t>38</a:t>
            </a:fld>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0"/>
            <a:ext cx="7118350" cy="473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3814152" y="5854700"/>
            <a:ext cx="2815248" cy="469900"/>
          </a:xfrm>
          <a:prstGeom prst="rect">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533538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Experiments</a:t>
            </a:r>
          </a:p>
        </p:txBody>
      </p:sp>
      <p:sp>
        <p:nvSpPr>
          <p:cNvPr id="3" name="Content Placeholder 2"/>
          <p:cNvSpPr>
            <a:spLocks noGrp="1"/>
          </p:cNvSpPr>
          <p:nvPr>
            <p:ph idx="1"/>
          </p:nvPr>
        </p:nvSpPr>
        <p:spPr/>
        <p:txBody>
          <a:bodyPr/>
          <a:lstStyle/>
          <a:p>
            <a:r>
              <a:rPr lang="en-US" dirty="0" smtClean="0"/>
              <a:t>Case studies on DBLP</a:t>
            </a:r>
            <a:endParaRPr lang="en-US" dirty="0"/>
          </a:p>
        </p:txBody>
      </p:sp>
      <p:sp>
        <p:nvSpPr>
          <p:cNvPr id="4" name="Date Placeholder 3"/>
          <p:cNvSpPr>
            <a:spLocks noGrp="1"/>
          </p:cNvSpPr>
          <p:nvPr>
            <p:ph type="dt" sz="half" idx="10"/>
          </p:nvPr>
        </p:nvSpPr>
        <p:spPr/>
        <p:txBody>
          <a:bodyPr/>
          <a:lstStyle/>
          <a:p>
            <a:r>
              <a:rPr lang="en-US" smtClean="0"/>
              <a:t>Leman Akoglu (SUNY Stony Brook)</a:t>
            </a:r>
            <a:endParaRPr lang="en-US" dirty="0"/>
          </a:p>
        </p:txBody>
      </p:sp>
      <p:sp>
        <p:nvSpPr>
          <p:cNvPr id="5" name="Footer Placeholder 4"/>
          <p:cNvSpPr>
            <a:spLocks noGrp="1"/>
          </p:cNvSpPr>
          <p:nvPr>
            <p:ph type="ftr" sz="quarter" idx="11"/>
          </p:nvPr>
        </p:nvSpPr>
        <p:spPr/>
        <p:txBody>
          <a:bodyPr/>
          <a:lstStyle/>
          <a:p>
            <a:r>
              <a:rPr lang="en-US" smtClean="0"/>
              <a:t>SDM 13 - Connection Pathways for Marked Nodes</a:t>
            </a:r>
            <a:endParaRPr lang="en-US" dirty="0"/>
          </a:p>
        </p:txBody>
      </p:sp>
      <p:sp>
        <p:nvSpPr>
          <p:cNvPr id="6" name="Slide Number Placeholder 5"/>
          <p:cNvSpPr>
            <a:spLocks noGrp="1"/>
          </p:cNvSpPr>
          <p:nvPr>
            <p:ph type="sldNum" sz="quarter" idx="12"/>
          </p:nvPr>
        </p:nvSpPr>
        <p:spPr/>
        <p:txBody>
          <a:bodyPr/>
          <a:lstStyle/>
          <a:p>
            <a:fld id="{F546917D-09DE-4400-A232-27CDA6024951}" type="slidenum">
              <a:rPr lang="en-US" smtClean="0"/>
              <a:pPr/>
              <a:t>39</a:t>
            </a:fld>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0"/>
            <a:ext cx="7124700" cy="489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114800" y="5941158"/>
            <a:ext cx="2286000" cy="469900"/>
          </a:xfrm>
          <a:prstGeom prst="rect">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645648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55600"/>
            <a:ext cx="9144000" cy="6140206"/>
          </a:xfrm>
          <a:prstGeom prst="rect">
            <a:avLst/>
          </a:prstGeom>
        </p:spPr>
      </p:pic>
    </p:spTree>
    <p:extLst>
      <p:ext uri="{BB962C8B-B14F-4D97-AF65-F5344CB8AC3E}">
        <p14:creationId xmlns:p14="http://schemas.microsoft.com/office/powerpoint/2010/main" val="165875347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25372"/>
            <a:ext cx="6781800" cy="502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a:t>Experiments</a:t>
            </a:r>
          </a:p>
        </p:txBody>
      </p:sp>
      <p:sp>
        <p:nvSpPr>
          <p:cNvPr id="3" name="Content Placeholder 2"/>
          <p:cNvSpPr>
            <a:spLocks noGrp="1"/>
          </p:cNvSpPr>
          <p:nvPr>
            <p:ph idx="1"/>
          </p:nvPr>
        </p:nvSpPr>
        <p:spPr>
          <a:xfrm>
            <a:off x="457200" y="838200"/>
            <a:ext cx="8229600" cy="5486401"/>
          </a:xfrm>
        </p:spPr>
        <p:txBody>
          <a:bodyPr/>
          <a:lstStyle/>
          <a:p>
            <a:r>
              <a:rPr lang="en-US" dirty="0" smtClean="0"/>
              <a:t>Case studies on </a:t>
            </a:r>
            <a:r>
              <a:rPr lang="en-US" dirty="0" err="1" smtClean="0"/>
              <a:t>GoogleScholar</a:t>
            </a:r>
            <a:endParaRPr lang="en-US" dirty="0"/>
          </a:p>
        </p:txBody>
      </p:sp>
      <p:sp>
        <p:nvSpPr>
          <p:cNvPr id="4" name="Date Placeholder 3"/>
          <p:cNvSpPr>
            <a:spLocks noGrp="1"/>
          </p:cNvSpPr>
          <p:nvPr>
            <p:ph type="dt" sz="half" idx="10"/>
          </p:nvPr>
        </p:nvSpPr>
        <p:spPr/>
        <p:txBody>
          <a:bodyPr/>
          <a:lstStyle/>
          <a:p>
            <a:r>
              <a:rPr lang="en-US" smtClean="0"/>
              <a:t>Leman Akoglu (SUNY Stony Brook)</a:t>
            </a:r>
            <a:endParaRPr lang="en-US" dirty="0"/>
          </a:p>
        </p:txBody>
      </p:sp>
      <p:sp>
        <p:nvSpPr>
          <p:cNvPr id="5" name="Footer Placeholder 4"/>
          <p:cNvSpPr>
            <a:spLocks noGrp="1"/>
          </p:cNvSpPr>
          <p:nvPr>
            <p:ph type="ftr" sz="quarter" idx="11"/>
          </p:nvPr>
        </p:nvSpPr>
        <p:spPr/>
        <p:txBody>
          <a:bodyPr/>
          <a:lstStyle/>
          <a:p>
            <a:r>
              <a:rPr lang="en-US" smtClean="0"/>
              <a:t>SDM 13 - Connection Pathways for Marked Nodes</a:t>
            </a:r>
            <a:endParaRPr lang="en-US" dirty="0"/>
          </a:p>
        </p:txBody>
      </p:sp>
      <p:sp>
        <p:nvSpPr>
          <p:cNvPr id="6" name="Slide Number Placeholder 5"/>
          <p:cNvSpPr>
            <a:spLocks noGrp="1"/>
          </p:cNvSpPr>
          <p:nvPr>
            <p:ph type="sldNum" sz="quarter" idx="12"/>
          </p:nvPr>
        </p:nvSpPr>
        <p:spPr/>
        <p:txBody>
          <a:bodyPr/>
          <a:lstStyle/>
          <a:p>
            <a:fld id="{F546917D-09DE-4400-A232-27CDA6024951}" type="slidenum">
              <a:rPr lang="en-US" smtClean="0"/>
              <a:pPr/>
              <a:t>40</a:t>
            </a:fld>
            <a:endParaRPr lang="en-US" dirty="0"/>
          </a:p>
        </p:txBody>
      </p:sp>
      <p:sp>
        <p:nvSpPr>
          <p:cNvPr id="8" name="Rectangle 7"/>
          <p:cNvSpPr/>
          <p:nvPr/>
        </p:nvSpPr>
        <p:spPr>
          <a:xfrm>
            <a:off x="3886200" y="6126285"/>
            <a:ext cx="2053248" cy="317500"/>
          </a:xfrm>
          <a:prstGeom prst="rect">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04571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3375"/>
            <a:ext cx="6858000" cy="5163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a:t>Experiments</a:t>
            </a:r>
          </a:p>
        </p:txBody>
      </p:sp>
      <p:sp>
        <p:nvSpPr>
          <p:cNvPr id="3" name="Content Placeholder 2"/>
          <p:cNvSpPr>
            <a:spLocks noGrp="1"/>
          </p:cNvSpPr>
          <p:nvPr>
            <p:ph idx="1"/>
          </p:nvPr>
        </p:nvSpPr>
        <p:spPr>
          <a:xfrm>
            <a:off x="457200" y="838200"/>
            <a:ext cx="8229600" cy="5486401"/>
          </a:xfrm>
        </p:spPr>
        <p:txBody>
          <a:bodyPr/>
          <a:lstStyle/>
          <a:p>
            <a:r>
              <a:rPr lang="en-US" dirty="0" smtClean="0"/>
              <a:t>Case studies on </a:t>
            </a:r>
            <a:r>
              <a:rPr lang="en-US" dirty="0" err="1" smtClean="0"/>
              <a:t>GoogleScholar</a:t>
            </a:r>
            <a:endParaRPr lang="en-US" dirty="0"/>
          </a:p>
        </p:txBody>
      </p:sp>
      <p:sp>
        <p:nvSpPr>
          <p:cNvPr id="4" name="Date Placeholder 3"/>
          <p:cNvSpPr>
            <a:spLocks noGrp="1"/>
          </p:cNvSpPr>
          <p:nvPr>
            <p:ph type="dt" sz="half" idx="10"/>
          </p:nvPr>
        </p:nvSpPr>
        <p:spPr/>
        <p:txBody>
          <a:bodyPr/>
          <a:lstStyle/>
          <a:p>
            <a:r>
              <a:rPr lang="en-US" smtClean="0"/>
              <a:t>Leman Akoglu (SUNY Stony Brook)</a:t>
            </a:r>
            <a:endParaRPr lang="en-US" dirty="0"/>
          </a:p>
        </p:txBody>
      </p:sp>
      <p:sp>
        <p:nvSpPr>
          <p:cNvPr id="5" name="Footer Placeholder 4"/>
          <p:cNvSpPr>
            <a:spLocks noGrp="1"/>
          </p:cNvSpPr>
          <p:nvPr>
            <p:ph type="ftr" sz="quarter" idx="11"/>
          </p:nvPr>
        </p:nvSpPr>
        <p:spPr/>
        <p:txBody>
          <a:bodyPr/>
          <a:lstStyle/>
          <a:p>
            <a:r>
              <a:rPr lang="en-US" smtClean="0"/>
              <a:t>SDM 13 - Connection Pathways for Marked Nodes</a:t>
            </a:r>
            <a:endParaRPr lang="en-US" dirty="0"/>
          </a:p>
        </p:txBody>
      </p:sp>
      <p:sp>
        <p:nvSpPr>
          <p:cNvPr id="6" name="Slide Number Placeholder 5"/>
          <p:cNvSpPr>
            <a:spLocks noGrp="1"/>
          </p:cNvSpPr>
          <p:nvPr>
            <p:ph type="sldNum" sz="quarter" idx="12"/>
          </p:nvPr>
        </p:nvSpPr>
        <p:spPr/>
        <p:txBody>
          <a:bodyPr/>
          <a:lstStyle/>
          <a:p>
            <a:fld id="{F546917D-09DE-4400-A232-27CDA6024951}" type="slidenum">
              <a:rPr lang="en-US" smtClean="0"/>
              <a:pPr/>
              <a:t>41</a:t>
            </a:fld>
            <a:endParaRPr lang="en-US" dirty="0"/>
          </a:p>
        </p:txBody>
      </p:sp>
      <p:sp>
        <p:nvSpPr>
          <p:cNvPr id="9" name="Rectangle 8"/>
          <p:cNvSpPr/>
          <p:nvPr/>
        </p:nvSpPr>
        <p:spPr>
          <a:xfrm>
            <a:off x="3352800" y="6139473"/>
            <a:ext cx="3048000" cy="317500"/>
          </a:xfrm>
          <a:prstGeom prst="rect">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690549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3926" y="2971800"/>
            <a:ext cx="3103874" cy="1832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424" y="1374843"/>
            <a:ext cx="3127375" cy="159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r>
              <a:rPr lang="en-US" sz="2800" b="1" dirty="0" smtClean="0">
                <a:solidFill>
                  <a:schemeClr val="accent1"/>
                </a:solidFill>
              </a:rPr>
              <a:t>Dot2Dot</a:t>
            </a:r>
            <a:r>
              <a:rPr lang="en-US" sz="2800" dirty="0" smtClean="0"/>
              <a:t>: A principled framework to “describe” a set of </a:t>
            </a:r>
            <a:r>
              <a:rPr lang="en-US" sz="2800" dirty="0" smtClean="0">
                <a:solidFill>
                  <a:srgbClr val="C00000"/>
                </a:solidFill>
              </a:rPr>
              <a:t>marked nodes </a:t>
            </a:r>
            <a:r>
              <a:rPr lang="en-US" sz="2800" dirty="0" smtClean="0"/>
              <a:t>in large graphs</a:t>
            </a:r>
          </a:p>
          <a:p>
            <a:pPr>
              <a:spcBef>
                <a:spcPts val="600"/>
              </a:spcBef>
            </a:pPr>
            <a:r>
              <a:rPr lang="en-US" sz="2800" dirty="0" smtClean="0"/>
              <a:t>Many </a:t>
            </a:r>
            <a:r>
              <a:rPr lang="en-US" sz="2800" dirty="0" smtClean="0">
                <a:solidFill>
                  <a:srgbClr val="00B050"/>
                </a:solidFill>
              </a:rPr>
              <a:t>applications</a:t>
            </a:r>
            <a:r>
              <a:rPr lang="en-US" sz="2800" dirty="0" smtClean="0"/>
              <a:t> in the wild</a:t>
            </a:r>
            <a:endParaRPr lang="en-US" sz="3000" dirty="0" smtClean="0"/>
          </a:p>
          <a:p>
            <a:pPr lvl="1">
              <a:spcBef>
                <a:spcPts val="0"/>
              </a:spcBef>
            </a:pPr>
            <a:r>
              <a:rPr lang="en-US" sz="2400" dirty="0"/>
              <a:t>A</a:t>
            </a:r>
            <a:r>
              <a:rPr lang="en-US" sz="2400" dirty="0" smtClean="0"/>
              <a:t>nomaly description/summarization </a:t>
            </a:r>
          </a:p>
          <a:p>
            <a:pPr lvl="1">
              <a:spcBef>
                <a:spcPts val="0"/>
              </a:spcBef>
            </a:pPr>
            <a:r>
              <a:rPr lang="en-US" sz="2400" dirty="0" smtClean="0"/>
              <a:t>Query summarization</a:t>
            </a:r>
          </a:p>
          <a:p>
            <a:pPr lvl="1">
              <a:spcBef>
                <a:spcPts val="0"/>
              </a:spcBef>
            </a:pPr>
            <a:r>
              <a:rPr lang="en-US" sz="2400" dirty="0"/>
              <a:t>Understanding dynamic events on </a:t>
            </a:r>
            <a:r>
              <a:rPr lang="en-US" sz="2400" dirty="0" smtClean="0"/>
              <a:t>graphs</a:t>
            </a:r>
          </a:p>
          <a:p>
            <a:pPr lvl="1">
              <a:spcBef>
                <a:spcPts val="0"/>
              </a:spcBef>
            </a:pPr>
            <a:r>
              <a:rPr lang="en-US" sz="2400" dirty="0"/>
              <a:t>Understanding semantic </a:t>
            </a:r>
            <a:r>
              <a:rPr lang="en-US" sz="2400" dirty="0" smtClean="0"/>
              <a:t>coherence</a:t>
            </a:r>
          </a:p>
          <a:p>
            <a:pPr lvl="1">
              <a:spcBef>
                <a:spcPts val="0"/>
              </a:spcBef>
            </a:pPr>
            <a:r>
              <a:rPr lang="en-US" sz="2400" dirty="0" smtClean="0"/>
              <a:t>Segregation studies</a:t>
            </a:r>
          </a:p>
          <a:p>
            <a:pPr lvl="1">
              <a:spcBef>
                <a:spcPts val="0"/>
              </a:spcBef>
            </a:pPr>
            <a:r>
              <a:rPr lang="en-US" sz="2400" dirty="0" smtClean="0"/>
              <a:t>…</a:t>
            </a:r>
          </a:p>
          <a:p>
            <a:pPr>
              <a:spcBef>
                <a:spcPts val="600"/>
              </a:spcBef>
            </a:pPr>
            <a:r>
              <a:rPr lang="en-US" sz="2800" dirty="0" smtClean="0"/>
              <a:t>MDL </a:t>
            </a:r>
            <a:r>
              <a:rPr lang="en-US" sz="2800" dirty="0" smtClean="0">
                <a:solidFill>
                  <a:srgbClr val="0B9712"/>
                </a:solidFill>
              </a:rPr>
              <a:t>formulation</a:t>
            </a:r>
          </a:p>
          <a:p>
            <a:r>
              <a:rPr lang="en-US" sz="2800" dirty="0" smtClean="0"/>
              <a:t>NP-hardness</a:t>
            </a:r>
          </a:p>
          <a:p>
            <a:r>
              <a:rPr lang="en-US" sz="2800" dirty="0" smtClean="0"/>
              <a:t>Fast </a:t>
            </a:r>
            <a:r>
              <a:rPr lang="en-US" sz="2800" dirty="0" smtClean="0">
                <a:solidFill>
                  <a:srgbClr val="0B9712"/>
                </a:solidFill>
              </a:rPr>
              <a:t>algorithms</a:t>
            </a:r>
          </a:p>
          <a:p>
            <a:r>
              <a:rPr lang="en-US" sz="2800" dirty="0" smtClean="0">
                <a:solidFill>
                  <a:srgbClr val="0B9712"/>
                </a:solidFill>
              </a:rPr>
              <a:t>Experiments</a:t>
            </a:r>
            <a:r>
              <a:rPr lang="en-US" sz="2800" dirty="0" smtClean="0"/>
              <a:t> on real graphs</a:t>
            </a:r>
            <a:endParaRPr lang="en-US" sz="2800" dirty="0"/>
          </a:p>
        </p:txBody>
      </p:sp>
      <p:sp>
        <p:nvSpPr>
          <p:cNvPr id="4" name="Date Placeholder 3"/>
          <p:cNvSpPr>
            <a:spLocks noGrp="1"/>
          </p:cNvSpPr>
          <p:nvPr>
            <p:ph type="dt" sz="half" idx="10"/>
          </p:nvPr>
        </p:nvSpPr>
        <p:spPr/>
        <p:txBody>
          <a:bodyPr/>
          <a:lstStyle/>
          <a:p>
            <a:r>
              <a:rPr lang="en-US" smtClean="0"/>
              <a:t>Leman Akoglu (SUNY Stony Brook)</a:t>
            </a:r>
            <a:endParaRPr lang="en-US" dirty="0"/>
          </a:p>
        </p:txBody>
      </p:sp>
      <p:sp>
        <p:nvSpPr>
          <p:cNvPr id="5" name="Footer Placeholder 4"/>
          <p:cNvSpPr>
            <a:spLocks noGrp="1"/>
          </p:cNvSpPr>
          <p:nvPr>
            <p:ph type="ftr" sz="quarter" idx="11"/>
          </p:nvPr>
        </p:nvSpPr>
        <p:spPr/>
        <p:txBody>
          <a:bodyPr/>
          <a:lstStyle/>
          <a:p>
            <a:r>
              <a:rPr lang="en-US" smtClean="0"/>
              <a:t>SDM 13 - Connection Pathways for Marked Nodes</a:t>
            </a:r>
            <a:endParaRPr lang="en-US" dirty="0"/>
          </a:p>
        </p:txBody>
      </p:sp>
      <p:sp>
        <p:nvSpPr>
          <p:cNvPr id="6" name="Slide Number Placeholder 5"/>
          <p:cNvSpPr>
            <a:spLocks noGrp="1"/>
          </p:cNvSpPr>
          <p:nvPr>
            <p:ph type="sldNum" sz="quarter" idx="12"/>
          </p:nvPr>
        </p:nvSpPr>
        <p:spPr/>
        <p:txBody>
          <a:bodyPr/>
          <a:lstStyle/>
          <a:p>
            <a:fld id="{F546917D-09DE-4400-A232-27CDA6024951}" type="slidenum">
              <a:rPr lang="en-US" smtClean="0"/>
              <a:pPr/>
              <a:t>42</a:t>
            </a:fld>
            <a:endParaRPr lang="en-US" dirty="0"/>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0227" y="4764565"/>
            <a:ext cx="3293773" cy="1772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867400" y="5170179"/>
            <a:ext cx="609600" cy="261610"/>
          </a:xfrm>
          <a:prstGeom prst="rect">
            <a:avLst/>
          </a:prstGeom>
          <a:noFill/>
        </p:spPr>
        <p:txBody>
          <a:bodyPr wrap="square" rtlCol="0">
            <a:spAutoFit/>
          </a:bodyPr>
          <a:lstStyle/>
          <a:p>
            <a:r>
              <a:rPr lang="en-US" sz="1100" dirty="0" smtClean="0">
                <a:latin typeface="Arial" pitchFamily="34" charset="0"/>
                <a:cs typeface="Arial" pitchFamily="34" charset="0"/>
              </a:rPr>
              <a:t>VLDB</a:t>
            </a:r>
            <a:endParaRPr lang="en-US" sz="1100" dirty="0">
              <a:latin typeface="Arial" pitchFamily="34" charset="0"/>
              <a:cs typeface="Arial" pitchFamily="34" charset="0"/>
            </a:endParaRPr>
          </a:p>
        </p:txBody>
      </p:sp>
      <p:sp>
        <p:nvSpPr>
          <p:cNvPr id="11" name="TextBox 10"/>
          <p:cNvSpPr txBox="1"/>
          <p:nvPr/>
        </p:nvSpPr>
        <p:spPr>
          <a:xfrm>
            <a:off x="8229600" y="5910590"/>
            <a:ext cx="533400" cy="261610"/>
          </a:xfrm>
          <a:prstGeom prst="rect">
            <a:avLst/>
          </a:prstGeom>
          <a:noFill/>
        </p:spPr>
        <p:txBody>
          <a:bodyPr wrap="square" rtlCol="0">
            <a:spAutoFit/>
          </a:bodyPr>
          <a:lstStyle/>
          <a:p>
            <a:r>
              <a:rPr lang="en-US" sz="1100" dirty="0" smtClean="0">
                <a:latin typeface="Arial" pitchFamily="34" charset="0"/>
                <a:cs typeface="Arial" pitchFamily="34" charset="0"/>
              </a:rPr>
              <a:t>CHI</a:t>
            </a:r>
            <a:endParaRPr lang="en-US" sz="1100" dirty="0">
              <a:latin typeface="Arial" pitchFamily="34" charset="0"/>
              <a:cs typeface="Arial" pitchFamily="34" charset="0"/>
            </a:endParaRPr>
          </a:p>
        </p:txBody>
      </p:sp>
      <p:sp>
        <p:nvSpPr>
          <p:cNvPr id="12" name="TextBox 11"/>
          <p:cNvSpPr txBox="1"/>
          <p:nvPr/>
        </p:nvSpPr>
        <p:spPr>
          <a:xfrm>
            <a:off x="8564022" y="1371600"/>
            <a:ext cx="351378" cy="523220"/>
          </a:xfrm>
          <a:prstGeom prst="rect">
            <a:avLst/>
          </a:prstGeom>
          <a:noFill/>
        </p:spPr>
        <p:txBody>
          <a:bodyPr wrap="none" rtlCol="0">
            <a:spAutoFit/>
          </a:bodyPr>
          <a:lstStyle/>
          <a:p>
            <a:r>
              <a:rPr lang="en-US" sz="2800" b="1" dirty="0" smtClean="0"/>
              <a:t>?</a:t>
            </a:r>
            <a:endParaRPr lang="en-US" sz="2800" b="1" dirty="0"/>
          </a:p>
        </p:txBody>
      </p:sp>
      <p:sp>
        <p:nvSpPr>
          <p:cNvPr id="13" name="TextBox 12"/>
          <p:cNvSpPr txBox="1"/>
          <p:nvPr/>
        </p:nvSpPr>
        <p:spPr>
          <a:xfrm>
            <a:off x="8534400" y="2819400"/>
            <a:ext cx="381836" cy="523220"/>
          </a:xfrm>
          <a:prstGeom prst="rect">
            <a:avLst/>
          </a:prstGeom>
          <a:noFill/>
        </p:spPr>
        <p:txBody>
          <a:bodyPr wrap="none" rtlCol="0">
            <a:spAutoFit/>
          </a:bodyPr>
          <a:lstStyle/>
          <a:p>
            <a:r>
              <a:rPr lang="en-US" sz="2800" b="1" dirty="0">
                <a:solidFill>
                  <a:srgbClr val="C00000"/>
                </a:solidFill>
              </a:rPr>
              <a:t>X</a:t>
            </a:r>
          </a:p>
        </p:txBody>
      </p:sp>
      <p:sp>
        <p:nvSpPr>
          <p:cNvPr id="14" name="TextBox 13"/>
          <p:cNvSpPr txBox="1"/>
          <p:nvPr/>
        </p:nvSpPr>
        <p:spPr>
          <a:xfrm>
            <a:off x="8534400" y="4502955"/>
            <a:ext cx="728084" cy="523220"/>
          </a:xfrm>
          <a:prstGeom prst="rect">
            <a:avLst/>
          </a:prstGeom>
          <a:noFill/>
        </p:spPr>
        <p:txBody>
          <a:bodyPr wrap="none" rtlCol="0">
            <a:spAutoFit/>
          </a:bodyPr>
          <a:lstStyle/>
          <a:p>
            <a:pPr marL="457200" indent="-457200">
              <a:buClr>
                <a:srgbClr val="0B9712"/>
              </a:buClr>
              <a:buSzPct val="117000"/>
              <a:buFont typeface="Wingdings" pitchFamily="2" charset="2"/>
              <a:buChar char="ü"/>
            </a:pPr>
            <a:r>
              <a:rPr lang="en-US" sz="2800" dirty="0" smtClean="0">
                <a:ea typeface="Tahoma" pitchFamily="34" charset="0"/>
                <a:cs typeface="Tahoma" pitchFamily="34" charset="0"/>
              </a:rPr>
              <a:t> </a:t>
            </a:r>
            <a:endParaRPr lang="en-US" sz="2800" b="1" dirty="0"/>
          </a:p>
        </p:txBody>
      </p:sp>
    </p:spTree>
    <p:extLst>
      <p:ext uri="{BB962C8B-B14F-4D97-AF65-F5344CB8AC3E}">
        <p14:creationId xmlns:p14="http://schemas.microsoft.com/office/powerpoint/2010/main" val="11288496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9700"/>
            <a:ext cx="9144000" cy="6558929"/>
          </a:xfrm>
          <a:prstGeom prst="rect">
            <a:avLst/>
          </a:prstGeom>
        </p:spPr>
      </p:pic>
    </p:spTree>
    <p:extLst>
      <p:ext uri="{BB962C8B-B14F-4D97-AF65-F5344CB8AC3E}">
        <p14:creationId xmlns:p14="http://schemas.microsoft.com/office/powerpoint/2010/main" val="340022153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0500"/>
            <a:ext cx="9144000" cy="6460359"/>
          </a:xfrm>
          <a:prstGeom prst="rect">
            <a:avLst/>
          </a:prstGeom>
        </p:spPr>
      </p:pic>
    </p:spTree>
    <p:extLst>
      <p:ext uri="{BB962C8B-B14F-4D97-AF65-F5344CB8AC3E}">
        <p14:creationId xmlns:p14="http://schemas.microsoft.com/office/powerpoint/2010/main" val="150201790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41300"/>
            <a:ext cx="9144000" cy="6374674"/>
          </a:xfrm>
          <a:prstGeom prst="rect">
            <a:avLst/>
          </a:prstGeom>
        </p:spPr>
      </p:pic>
    </p:spTree>
    <p:extLst>
      <p:ext uri="{BB962C8B-B14F-4D97-AF65-F5344CB8AC3E}">
        <p14:creationId xmlns:p14="http://schemas.microsoft.com/office/powerpoint/2010/main" val="234467205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7800"/>
            <a:ext cx="9144000" cy="6495994"/>
          </a:xfrm>
          <a:prstGeom prst="rect">
            <a:avLst/>
          </a:prstGeom>
        </p:spPr>
      </p:pic>
    </p:spTree>
    <p:extLst>
      <p:ext uri="{BB962C8B-B14F-4D97-AF65-F5344CB8AC3E}">
        <p14:creationId xmlns:p14="http://schemas.microsoft.com/office/powerpoint/2010/main" val="232671250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8900"/>
            <a:ext cx="9144000" cy="6675317"/>
          </a:xfrm>
          <a:prstGeom prst="rect">
            <a:avLst/>
          </a:prstGeom>
        </p:spPr>
      </p:pic>
    </p:spTree>
    <p:extLst>
      <p:ext uri="{BB962C8B-B14F-4D97-AF65-F5344CB8AC3E}">
        <p14:creationId xmlns:p14="http://schemas.microsoft.com/office/powerpoint/2010/main" val="336682525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9453</TotalTime>
  <Words>3958</Words>
  <Application>Microsoft Macintosh PowerPoint</Application>
  <PresentationFormat>On-screen Show (4:3)</PresentationFormat>
  <Paragraphs>371</Paragraphs>
  <Slides>42</Slides>
  <Notes>14</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Module</vt:lpstr>
      <vt:lpstr>GRAPH SUMMARIZATION and PATH HYPOTHESIS GENERATION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Mining Connection Pathways for Marked Nodes in Large Graphs</vt:lpstr>
      <vt:lpstr>Example</vt:lpstr>
      <vt:lpstr>Problem</vt:lpstr>
      <vt:lpstr>Our approach</vt:lpstr>
      <vt:lpstr>Example</vt:lpstr>
      <vt:lpstr>Applications </vt:lpstr>
      <vt:lpstr>Applications</vt:lpstr>
      <vt:lpstr>Applications</vt:lpstr>
      <vt:lpstr>Applications</vt:lpstr>
      <vt:lpstr>Applications</vt:lpstr>
      <vt:lpstr>Roadmap</vt:lpstr>
      <vt:lpstr>Problem (formally)</vt:lpstr>
      <vt:lpstr>Objective formulation (intuition)</vt:lpstr>
      <vt:lpstr>Objective formulation (intuition)</vt:lpstr>
      <vt:lpstr>Objective function</vt:lpstr>
      <vt:lpstr>Roadmap</vt:lpstr>
      <vt:lpstr>Algorithms - preliminaries</vt:lpstr>
      <vt:lpstr>Algorithms</vt:lpstr>
      <vt:lpstr>Algorithms</vt:lpstr>
      <vt:lpstr>Roadmap</vt:lpstr>
      <vt:lpstr>Experiments</vt:lpstr>
      <vt:lpstr>Experiments</vt:lpstr>
      <vt:lpstr>Experiments</vt:lpstr>
      <vt:lpstr>Experiments</vt:lpstr>
      <vt:lpstr>Experiments</vt:lpstr>
      <vt:lpstr>Experiments</vt:lpstr>
      <vt:lpstr>Summary</vt:lpstr>
    </vt:vector>
  </TitlesOfParts>
  <Company>Carnegie Mellon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Leman Akoglu</dc:creator>
  <cp:lastModifiedBy>Blender Lab</cp:lastModifiedBy>
  <cp:revision>738</cp:revision>
  <dcterms:created xsi:type="dcterms:W3CDTF">2012-01-19T00:07:49Z</dcterms:created>
  <dcterms:modified xsi:type="dcterms:W3CDTF">2020-04-22T16:24:52Z</dcterms:modified>
</cp:coreProperties>
</file>