
<file path=[Content_Types].xml><?xml version="1.0" encoding="utf-8"?>
<Types xmlns="http://schemas.openxmlformats.org/package/2006/content-types">
  <Default Extension="xml" ContentType="application/xml"/>
  <Default Extension="(null)" ContentType="image/x-e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tif" ContentType="image/t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8" r:id="rId1"/>
    <p:sldMasterId id="2147483712" r:id="rId2"/>
    <p:sldMasterId id="2147483713" r:id="rId3"/>
    <p:sldMasterId id="2147483714" r:id="rId4"/>
  </p:sldMasterIdLst>
  <p:notesMasterIdLst>
    <p:notesMasterId r:id="rId39"/>
  </p:notesMasterIdLst>
  <p:sldIdLst>
    <p:sldId id="256" r:id="rId5"/>
    <p:sldId id="369" r:id="rId6"/>
    <p:sldId id="371" r:id="rId7"/>
    <p:sldId id="372" r:id="rId8"/>
    <p:sldId id="370" r:id="rId9"/>
    <p:sldId id="373" r:id="rId10"/>
    <p:sldId id="388" r:id="rId11"/>
    <p:sldId id="392" r:id="rId12"/>
    <p:sldId id="393" r:id="rId13"/>
    <p:sldId id="394" r:id="rId14"/>
    <p:sldId id="395" r:id="rId15"/>
    <p:sldId id="396" r:id="rId16"/>
    <p:sldId id="397" r:id="rId17"/>
    <p:sldId id="398" r:id="rId18"/>
    <p:sldId id="389" r:id="rId19"/>
    <p:sldId id="390" r:id="rId20"/>
    <p:sldId id="391" r:id="rId21"/>
    <p:sldId id="401" r:id="rId22"/>
    <p:sldId id="374" r:id="rId23"/>
    <p:sldId id="375" r:id="rId24"/>
    <p:sldId id="383" r:id="rId25"/>
    <p:sldId id="387" r:id="rId26"/>
    <p:sldId id="385" r:id="rId27"/>
    <p:sldId id="386" r:id="rId28"/>
    <p:sldId id="303" r:id="rId29"/>
    <p:sldId id="364" r:id="rId30"/>
    <p:sldId id="365" r:id="rId31"/>
    <p:sldId id="366" r:id="rId32"/>
    <p:sldId id="367" r:id="rId33"/>
    <p:sldId id="368" r:id="rId34"/>
    <p:sldId id="399" r:id="rId35"/>
    <p:sldId id="403" r:id="rId36"/>
    <p:sldId id="400" r:id="rId37"/>
    <p:sldId id="402" r:id="rId38"/>
  </p:sldIdLst>
  <p:sldSz cx="9144000" cy="6858000" type="screen4x3"/>
  <p:notesSz cx="6881813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D70DA4-39D5-4078-9D8F-BE910EBC59DA}">
  <a:tblStyle styleId="{69D70DA4-39D5-4078-9D8F-BE910EBC59D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D544EF9-DB22-42E8-AEEE-D0D1C0822C5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1AE05FD-6D35-460A-8059-AF1017096C38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F4E8E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4E8E8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0577"/>
    <p:restoredTop sz="81071"/>
  </p:normalViewPr>
  <p:slideViewPr>
    <p:cSldViewPr snapToGrid="0">
      <p:cViewPr>
        <p:scale>
          <a:sx n="66" d="100"/>
          <a:sy n="66" d="100"/>
        </p:scale>
        <p:origin x="4256" y="1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29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82913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98900" y="0"/>
            <a:ext cx="2982913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75523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9" name="Google Shape;289;p1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0" name="Google Shape;290;p1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</a:t>
            </a:r>
            <a:r>
              <a:rPr lang="en-US" baseline="0" dirty="0" smtClean="0"/>
              <a:t> how does SGNS work?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Let’s say we have this sentence,</a:t>
            </a:r>
          </a:p>
          <a:p>
            <a:r>
              <a:rPr lang="en-US" dirty="0" smtClean="0"/>
              <a:t>(This example was shamelessly taken from Marco </a:t>
            </a:r>
            <a:r>
              <a:rPr lang="en-US" dirty="0" err="1" smtClean="0"/>
              <a:t>Baroni</a:t>
            </a:r>
            <a:r>
              <a:rPr lang="en-US" dirty="0" smtClean="0"/>
              <a:t>)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455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</a:t>
            </a:r>
            <a:r>
              <a:rPr lang="en-US" baseline="0" dirty="0" smtClean="0"/>
              <a:t> how does SGNS work?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Let’s say we have this sentence,</a:t>
            </a:r>
          </a:p>
          <a:p>
            <a:r>
              <a:rPr lang="en-US" dirty="0" smtClean="0"/>
              <a:t>(This example was shamelessly taken from Marco </a:t>
            </a:r>
            <a:r>
              <a:rPr lang="en-US" dirty="0" err="1" smtClean="0"/>
              <a:t>Baroni</a:t>
            </a:r>
            <a:r>
              <a:rPr lang="en-US" dirty="0" smtClean="0"/>
              <a:t>)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455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5228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</a:t>
            </a:r>
            <a:r>
              <a:rPr lang="en-US" baseline="0" dirty="0" smtClean="0"/>
              <a:t> how does SGNS work?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Let’s say we have this sentence,</a:t>
            </a:r>
          </a:p>
          <a:p>
            <a:r>
              <a:rPr lang="en-US" dirty="0" smtClean="0"/>
              <a:t>(This example was shamelessly taken from Marco </a:t>
            </a:r>
            <a:r>
              <a:rPr lang="en-US" dirty="0" err="1" smtClean="0"/>
              <a:t>Baroni</a:t>
            </a:r>
            <a:r>
              <a:rPr lang="en-US" dirty="0" smtClean="0"/>
              <a:t>)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518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</a:t>
            </a:r>
            <a:r>
              <a:rPr lang="en-US" baseline="0" dirty="0" smtClean="0"/>
              <a:t> how does SGNS work?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Let’s say we have this sentence,</a:t>
            </a:r>
          </a:p>
          <a:p>
            <a:r>
              <a:rPr lang="en-US" dirty="0" smtClean="0"/>
              <a:t>(This example was shamelessly taken from Marco </a:t>
            </a:r>
            <a:r>
              <a:rPr lang="en-US" dirty="0" err="1" smtClean="0"/>
              <a:t>Baroni</a:t>
            </a:r>
            <a:r>
              <a:rPr lang="en-US" dirty="0" smtClean="0"/>
              <a:t>)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455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</a:t>
            </a:r>
            <a:r>
              <a:rPr lang="en-US" baseline="0" dirty="0" smtClean="0"/>
              <a:t> how does SGNS work?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Let’s say we have this sentence,</a:t>
            </a:r>
          </a:p>
          <a:p>
            <a:r>
              <a:rPr lang="en-US" dirty="0" smtClean="0"/>
              <a:t>(This example was shamelessly taken from Marco </a:t>
            </a:r>
            <a:r>
              <a:rPr lang="en-US" dirty="0" err="1" smtClean="0"/>
              <a:t>Baroni</a:t>
            </a:r>
            <a:r>
              <a:rPr lang="en-US" dirty="0" smtClean="0"/>
              <a:t>)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376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Code-switch, </a:t>
            </a:r>
            <a:r>
              <a:rPr lang="en-US" dirty="0" err="1" smtClean="0"/>
              <a:t>english</a:t>
            </a:r>
            <a:r>
              <a:rPr lang="en-US" dirty="0" smtClean="0"/>
              <a:t> anchor link, learn rotation</a:t>
            </a:r>
            <a:r>
              <a:rPr lang="en-US" baseline="0" dirty="0" smtClean="0"/>
              <a:t> matrix to align two spaces. So now we get </a:t>
            </a:r>
            <a:r>
              <a:rPr lang="en-US" baseline="0" dirty="0" err="1" smtClean="0"/>
              <a:t>xiaomi</a:t>
            </a:r>
            <a:r>
              <a:rPr lang="en-US" baseline="0" dirty="0" smtClean="0"/>
              <a:t> is aligned to </a:t>
            </a:r>
            <a:r>
              <a:rPr lang="en-US" baseline="0" dirty="0" err="1" smtClean="0"/>
              <a:t>apple_inc</a:t>
            </a:r>
            <a:r>
              <a:rPr lang="en-US" baseline="0" dirty="0" smtClean="0"/>
              <a:t>, so we at least know it’s tech company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75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</a:t>
            </a:r>
            <a:r>
              <a:rPr lang="en-US" baseline="0" dirty="0" smtClean="0"/>
              <a:t> how does SGNS work?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Let’s say we have this sentence,</a:t>
            </a:r>
          </a:p>
          <a:p>
            <a:r>
              <a:rPr lang="en-US" dirty="0" smtClean="0"/>
              <a:t>(This example was shamelessly taken from Marco </a:t>
            </a:r>
            <a:r>
              <a:rPr lang="en-US" dirty="0" err="1" smtClean="0"/>
              <a:t>Baroni</a:t>
            </a:r>
            <a:r>
              <a:rPr lang="en-US" dirty="0" smtClean="0"/>
              <a:t>)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9256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</a:t>
            </a:r>
            <a:r>
              <a:rPr lang="en-US" baseline="0" dirty="0" smtClean="0"/>
              <a:t> how does SGNS work?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Let’s say we have this sentence,</a:t>
            </a:r>
          </a:p>
          <a:p>
            <a:r>
              <a:rPr lang="en-US" dirty="0" smtClean="0"/>
              <a:t>(This example was shamelessly taken from Marco </a:t>
            </a:r>
            <a:r>
              <a:rPr lang="en-US" dirty="0" err="1" smtClean="0"/>
              <a:t>Baroni</a:t>
            </a:r>
            <a:r>
              <a:rPr lang="en-US" dirty="0" smtClean="0"/>
              <a:t>)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5713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5228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</a:t>
            </a:r>
            <a:r>
              <a:rPr lang="en-US" baseline="0" dirty="0" smtClean="0"/>
              <a:t> how does SGNS work?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Let’s say we have this sentence,</a:t>
            </a:r>
          </a:p>
          <a:p>
            <a:r>
              <a:rPr lang="en-US" dirty="0" smtClean="0"/>
              <a:t>(This example was shamelessly taken from Marco </a:t>
            </a:r>
            <a:r>
              <a:rPr lang="en-US" dirty="0" err="1" smtClean="0"/>
              <a:t>Baroni</a:t>
            </a:r>
            <a:r>
              <a:rPr lang="en-US" dirty="0" smtClean="0"/>
              <a:t>)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4551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453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="" xmlns:a16="http://schemas.microsoft.com/office/drawing/2014/main" id="{D98EE622-03E5-4B9A-9A9B-44EA57567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החלק הימני בנוסחה מעלה את ההסתברות </a:t>
            </a:r>
            <a:r>
              <a:rPr lang="he-IL" dirty="0" err="1"/>
              <a:t>לגנרט</a:t>
            </a:r>
            <a:r>
              <a:rPr lang="he-IL" dirty="0"/>
              <a:t> מילים שנמצאות במשפט בתוך </a:t>
            </a:r>
            <a:r>
              <a:rPr lang="he-IL" dirty="0" err="1"/>
              <a:t>הפ_ווקב</a:t>
            </a:r>
            <a:r>
              <a:rPr lang="he-IL" dirty="0"/>
              <a:t>.</a:t>
            </a:r>
          </a:p>
          <a:p>
            <a:r>
              <a:rPr lang="he-IL" dirty="0"/>
              <a:t>ממש כמו שאני מכיר שעושים</a:t>
            </a:r>
          </a:p>
        </p:txBody>
      </p:sp>
    </p:spTree>
    <p:extLst>
      <p:ext uri="{BB962C8B-B14F-4D97-AF65-F5344CB8AC3E}">
        <p14:creationId xmlns:p14="http://schemas.microsoft.com/office/powerpoint/2010/main" val="13847980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="" xmlns:a16="http://schemas.microsoft.com/office/drawing/2014/main" id="{D98EE622-03E5-4B9A-9A9B-44EA57567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261278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="" xmlns:a16="http://schemas.microsoft.com/office/drawing/2014/main" id="{D98EE622-03E5-4B9A-9A9B-44EA57567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בנוסחה האחרונה ג'יי זה ריצה על כל השורות של שני הווקטורים</a:t>
            </a:r>
          </a:p>
          <a:p>
            <a:r>
              <a:rPr lang="he-IL" dirty="0"/>
              <a:t>ואני רוצה שהקטן </a:t>
            </a:r>
            <a:r>
              <a:rPr lang="he-IL" dirty="0" err="1"/>
              <a:t>מבינהם</a:t>
            </a:r>
            <a:r>
              <a:rPr lang="he-IL" dirty="0"/>
              <a:t> יהיה 0</a:t>
            </a:r>
          </a:p>
          <a:p>
            <a:r>
              <a:rPr lang="he-IL" dirty="0"/>
              <a:t>למה? כי אם הייתי במקום כלשהו, אני לא רוצה להיות שם שוב, כלומר שיהיה אפס עכשיו.</a:t>
            </a:r>
          </a:p>
        </p:txBody>
      </p:sp>
    </p:spTree>
    <p:extLst>
      <p:ext uri="{BB962C8B-B14F-4D97-AF65-F5344CB8AC3E}">
        <p14:creationId xmlns:p14="http://schemas.microsoft.com/office/powerpoint/2010/main" val="4122827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3811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1069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8323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6751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484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</a:t>
            </a:r>
            <a:r>
              <a:rPr lang="en-US" baseline="0" dirty="0" smtClean="0"/>
              <a:t> how does SGNS work?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Let’s say we have this sentence,</a:t>
            </a:r>
          </a:p>
          <a:p>
            <a:r>
              <a:rPr lang="en-US" dirty="0" smtClean="0"/>
              <a:t>(This example was shamelessly taken from Marco </a:t>
            </a:r>
            <a:r>
              <a:rPr lang="en-US" dirty="0" err="1" smtClean="0"/>
              <a:t>Baroni</a:t>
            </a:r>
            <a:r>
              <a:rPr lang="en-US" dirty="0" smtClean="0"/>
              <a:t>)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376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</a:t>
            </a:r>
            <a:r>
              <a:rPr lang="en-US" baseline="0" dirty="0" smtClean="0"/>
              <a:t> how does SGNS work?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Let’s say we have this sentence,</a:t>
            </a:r>
          </a:p>
          <a:p>
            <a:r>
              <a:rPr lang="en-US" dirty="0" smtClean="0"/>
              <a:t>(This example was shamelessly taken from Marco </a:t>
            </a:r>
            <a:r>
              <a:rPr lang="en-US" dirty="0" err="1" smtClean="0"/>
              <a:t>Baroni</a:t>
            </a:r>
            <a:r>
              <a:rPr lang="en-US" dirty="0" smtClean="0"/>
              <a:t>)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376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</a:t>
            </a:r>
            <a:r>
              <a:rPr lang="en-US" baseline="0" dirty="0" smtClean="0"/>
              <a:t> how does SGNS work?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Let’s say we have this sentence,</a:t>
            </a:r>
          </a:p>
          <a:p>
            <a:r>
              <a:rPr lang="en-US" dirty="0" smtClean="0"/>
              <a:t>(This example was shamelessly taken from Marco </a:t>
            </a:r>
            <a:r>
              <a:rPr lang="en-US" dirty="0" err="1" smtClean="0"/>
              <a:t>Baroni</a:t>
            </a:r>
            <a:r>
              <a:rPr lang="en-US" dirty="0" smtClean="0"/>
              <a:t>)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376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</a:t>
            </a:r>
            <a:r>
              <a:rPr lang="en-US" baseline="0" dirty="0" smtClean="0"/>
              <a:t> how does SGNS work?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Let’s say we have this sentence,</a:t>
            </a:r>
          </a:p>
          <a:p>
            <a:r>
              <a:rPr lang="en-US" dirty="0" smtClean="0"/>
              <a:t>(This example was shamelessly taken from Marco </a:t>
            </a:r>
            <a:r>
              <a:rPr lang="en-US" dirty="0" err="1" smtClean="0"/>
              <a:t>Baroni</a:t>
            </a:r>
            <a:r>
              <a:rPr lang="en-US" dirty="0" smtClean="0"/>
              <a:t>)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455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B619B-3D21-CF47-9C73-1F0F66136D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6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B619B-3D21-CF47-9C73-1F0F66136D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08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B619B-3D21-CF47-9C73-1F0F66136D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03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81000" y="1600200"/>
            <a:ext cx="83820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410200" y="3200400"/>
            <a:ext cx="3352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rgbClr val="990000"/>
              </a:buClr>
              <a:buSzPts val="1960"/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4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91160" algn="l" rtl="0">
              <a:spcBef>
                <a:spcPts val="64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0840" algn="l" rtl="0">
              <a:spcBef>
                <a:spcPts val="560"/>
              </a:spcBef>
              <a:spcAft>
                <a:spcPts val="0"/>
              </a:spcAft>
              <a:buClr>
                <a:srgbClr val="FF6600"/>
              </a:buClr>
              <a:buSzPts val="224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rgbClr val="12076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5" name="Google Shape;175;p4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170981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FF6600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120761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00CC00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6" name="Google Shape;176;p42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4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FF6600"/>
              </a:buClr>
              <a:buSzPts val="224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120761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4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170981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FF6600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120761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00CC00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43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5"/>
          <p:cNvSpPr txBox="1">
            <a:spLocks noGrp="1"/>
          </p:cNvSpPr>
          <p:nvPr>
            <p:ph type="title"/>
          </p:nvPr>
        </p:nvSpPr>
        <p:spPr>
          <a:xfrm rot="5400000">
            <a:off x="4858544" y="2115344"/>
            <a:ext cx="6284912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45"/>
          <p:cNvSpPr txBox="1">
            <a:spLocks noGrp="1"/>
          </p:cNvSpPr>
          <p:nvPr>
            <p:ph type="body" idx="1"/>
          </p:nvPr>
        </p:nvSpPr>
        <p:spPr>
          <a:xfrm rot="5400000">
            <a:off x="210344" y="-94456"/>
            <a:ext cx="6284912" cy="6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Google Shape;189;p45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lank">
  <p:cSld name="6_Blank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6"/>
          <p:cNvSpPr txBox="1">
            <a:spLocks noGrp="1"/>
          </p:cNvSpPr>
          <p:nvPr>
            <p:ph type="title"/>
          </p:nvPr>
        </p:nvSpPr>
        <p:spPr>
          <a:xfrm>
            <a:off x="1825068" y="0"/>
            <a:ext cx="5852160" cy="858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92" name="Google Shape;192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98864" y="102800"/>
            <a:ext cx="897630" cy="331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Title Slide" type="title">
  <p:cSld name="TITLE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8"/>
          <p:cNvSpPr/>
          <p:nvPr/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1709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48"/>
          <p:cNvSpPr/>
          <p:nvPr/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098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48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">
  <p:cSld name="2_Title Slid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9"/>
          <p:cNvSpPr/>
          <p:nvPr/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1709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49"/>
          <p:cNvSpPr/>
          <p:nvPr/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098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49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0"/>
          <p:cNvSpPr/>
          <p:nvPr/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1709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50"/>
          <p:cNvSpPr/>
          <p:nvPr/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098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50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Slide">
  <p:cSld name="3_Title Slide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1"/>
          <p:cNvSpPr/>
          <p:nvPr/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1709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51"/>
          <p:cNvSpPr/>
          <p:nvPr/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098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51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9" name="Google Shape;219;p5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0" name="Google Shape;220;p52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3"/>
          <p:cNvSpPr txBox="1">
            <a:spLocks noGrp="1"/>
          </p:cNvSpPr>
          <p:nvPr>
            <p:ph type="title"/>
          </p:nvPr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Google Shape;223;p53"/>
          <p:cNvSpPr txBox="1">
            <a:spLocks noGrp="1"/>
          </p:cNvSpPr>
          <p:nvPr>
            <p:ph type="body" idx="1"/>
          </p:nvPr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4" name="Google Shape;224;p53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1"/>
          <p:cNvSpPr txBox="1">
            <a:spLocks noGrp="1"/>
          </p:cNvSpPr>
          <p:nvPr>
            <p:ph type="title"/>
          </p:nvPr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body" idx="1"/>
          </p:nvPr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5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17098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FF6600"/>
              </a:buClr>
              <a:buSzPts val="144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12076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00CC00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8" name="Google Shape;228;p54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5"/>
          <p:cNvSpPr txBox="1">
            <a:spLocks noGrp="1"/>
          </p:cNvSpPr>
          <p:nvPr>
            <p:ph type="title"/>
          </p:nvPr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1" name="Google Shape;231;p55"/>
          <p:cNvSpPr txBox="1">
            <a:spLocks noGrp="1"/>
          </p:cNvSpPr>
          <p:nvPr>
            <p:ph type="body" idx="1"/>
          </p:nvPr>
        </p:nvSpPr>
        <p:spPr>
          <a:xfrm>
            <a:off x="228600" y="981075"/>
            <a:ext cx="4257675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70840" algn="l" rtl="0">
              <a:spcBef>
                <a:spcPts val="56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0039" algn="l" rtl="0">
              <a:spcBef>
                <a:spcPts val="360"/>
              </a:spcBef>
              <a:spcAft>
                <a:spcPts val="0"/>
              </a:spcAft>
              <a:buClr>
                <a:srgbClr val="00CC00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2" name="Google Shape;232;p55"/>
          <p:cNvSpPr txBox="1">
            <a:spLocks noGrp="1"/>
          </p:cNvSpPr>
          <p:nvPr>
            <p:ph type="body" idx="2"/>
          </p:nvPr>
        </p:nvSpPr>
        <p:spPr>
          <a:xfrm>
            <a:off x="4638675" y="981075"/>
            <a:ext cx="4257675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70840" algn="l" rtl="0">
              <a:spcBef>
                <a:spcPts val="56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0039" algn="l" rtl="0">
              <a:spcBef>
                <a:spcPts val="360"/>
              </a:spcBef>
              <a:spcAft>
                <a:spcPts val="0"/>
              </a:spcAft>
              <a:buClr>
                <a:srgbClr val="00CC00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3" name="Google Shape;233;p55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5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16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120761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00CC00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Google Shape;237;p5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0039" algn="l" rtl="0">
              <a:spcBef>
                <a:spcPts val="360"/>
              </a:spcBef>
              <a:spcAft>
                <a:spcPts val="0"/>
              </a:spcAft>
              <a:buClr>
                <a:srgbClr val="12076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9880" algn="l" rtl="0">
              <a:spcBef>
                <a:spcPts val="320"/>
              </a:spcBef>
              <a:spcAft>
                <a:spcPts val="0"/>
              </a:spcAft>
              <a:buClr>
                <a:srgbClr val="00CC00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8" name="Google Shape;238;p5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16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120761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00CC00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9" name="Google Shape;239;p5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0039" algn="l" rtl="0">
              <a:spcBef>
                <a:spcPts val="360"/>
              </a:spcBef>
              <a:spcAft>
                <a:spcPts val="0"/>
              </a:spcAft>
              <a:buClr>
                <a:srgbClr val="12076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9880" algn="l" rtl="0">
              <a:spcBef>
                <a:spcPts val="320"/>
              </a:spcBef>
              <a:spcAft>
                <a:spcPts val="0"/>
              </a:spcAft>
              <a:buClr>
                <a:srgbClr val="00CC00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0" name="Google Shape;240;p56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7"/>
          <p:cNvSpPr txBox="1">
            <a:spLocks noGrp="1"/>
          </p:cNvSpPr>
          <p:nvPr>
            <p:ph type="title"/>
          </p:nvPr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57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8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Google Shape;248;p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91160" algn="l" rtl="0">
              <a:spcBef>
                <a:spcPts val="64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0840" algn="l" rtl="0">
              <a:spcBef>
                <a:spcPts val="560"/>
              </a:spcBef>
              <a:spcAft>
                <a:spcPts val="0"/>
              </a:spcAft>
              <a:buClr>
                <a:srgbClr val="FF6600"/>
              </a:buClr>
              <a:buSzPts val="224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rgbClr val="12076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9" name="Google Shape;249;p5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170981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FF6600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120761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00CC00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0" name="Google Shape;250;p59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6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3" name="Google Shape;253;p6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FF6600"/>
              </a:buClr>
              <a:buSzPts val="224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120761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4" name="Google Shape;254;p6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170981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FF6600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120761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00CC00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5" name="Google Shape;255;p60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1"/>
          <p:cNvSpPr txBox="1">
            <a:spLocks noGrp="1"/>
          </p:cNvSpPr>
          <p:nvPr>
            <p:ph type="title"/>
          </p:nvPr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61"/>
          <p:cNvSpPr txBox="1">
            <a:spLocks noGrp="1"/>
          </p:cNvSpPr>
          <p:nvPr>
            <p:ph type="body" idx="1"/>
          </p:nvPr>
        </p:nvSpPr>
        <p:spPr>
          <a:xfrm rot="5400000">
            <a:off x="1852613" y="-490538"/>
            <a:ext cx="5419725" cy="866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1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2"/>
          <p:cNvSpPr txBox="1">
            <a:spLocks noGrp="1"/>
          </p:cNvSpPr>
          <p:nvPr>
            <p:ph type="title"/>
          </p:nvPr>
        </p:nvSpPr>
        <p:spPr>
          <a:xfrm rot="5400000">
            <a:off x="4858544" y="2115344"/>
            <a:ext cx="6284912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2" name="Google Shape;262;p62"/>
          <p:cNvSpPr txBox="1">
            <a:spLocks noGrp="1"/>
          </p:cNvSpPr>
          <p:nvPr>
            <p:ph type="body" idx="1"/>
          </p:nvPr>
        </p:nvSpPr>
        <p:spPr>
          <a:xfrm rot="5400000">
            <a:off x="210344" y="-94456"/>
            <a:ext cx="6284912" cy="6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3" name="Google Shape;263;p62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4"/>
          <p:cNvSpPr txBox="1">
            <a:spLocks noGrp="1"/>
          </p:cNvSpPr>
          <p:nvPr>
            <p:ph type="ctrTitle"/>
          </p:nvPr>
        </p:nvSpPr>
        <p:spPr>
          <a:xfrm>
            <a:off x="685800" y="44624"/>
            <a:ext cx="77724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72" name="Google Shape;272;p64"/>
          <p:cNvSpPr txBox="1"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Courier New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ourier New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ourier New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ourier New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64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Title Slide" type="title">
  <p:cSld name="TITL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/>
          <p:nvPr/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1709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33"/>
          <p:cNvSpPr/>
          <p:nvPr/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098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6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76" name="Google Shape;276;p65"/>
          <p:cNvSpPr txBox="1">
            <a:spLocks noGrp="1"/>
          </p:cNvSpPr>
          <p:nvPr>
            <p:ph type="body" idx="1"/>
          </p:nvPr>
        </p:nvSpPr>
        <p:spPr>
          <a:xfrm>
            <a:off x="457200" y="1124744"/>
            <a:ext cx="8229600" cy="5001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234271"/>
              </a:buClr>
              <a:buSzPts val="2200"/>
              <a:buFont typeface="Courier New"/>
              <a:buChar char="o"/>
              <a:defRPr sz="2200" b="0" i="0" u="none" strike="noStrike" cap="none">
                <a:solidFill>
                  <a:srgbClr val="23427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65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66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66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66"/>
          <p:cNvSpPr txBox="1"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alibri"/>
              <a:buNone/>
              <a:defRPr sz="4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83" name="Google Shape;283;p66"/>
          <p:cNvSpPr txBox="1"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ourier New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ourier New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ourier New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ourier New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" name="Google Shape;284;p66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7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">
  <p:cSld name="2_Title Slide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4"/>
          <p:cNvSpPr/>
          <p:nvPr/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1709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34"/>
          <p:cNvSpPr/>
          <p:nvPr/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098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"/>
          <p:cNvSpPr/>
          <p:nvPr/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1709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35"/>
          <p:cNvSpPr/>
          <p:nvPr/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098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Slide">
  <p:cSld name="3_Title Slide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6"/>
          <p:cNvSpPr/>
          <p:nvPr/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1709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36"/>
          <p:cNvSpPr/>
          <p:nvPr/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098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p37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3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17098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FF6600"/>
              </a:buClr>
              <a:buSzPts val="144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12076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00CC00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9"/>
          <p:cNvSpPr txBox="1">
            <a:spLocks noGrp="1"/>
          </p:cNvSpPr>
          <p:nvPr>
            <p:ph type="title"/>
          </p:nvPr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39"/>
          <p:cNvSpPr txBox="1">
            <a:spLocks noGrp="1"/>
          </p:cNvSpPr>
          <p:nvPr>
            <p:ph type="body" idx="1"/>
          </p:nvPr>
        </p:nvSpPr>
        <p:spPr>
          <a:xfrm>
            <a:off x="228600" y="981075"/>
            <a:ext cx="4257675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70840" algn="l" rtl="0">
              <a:spcBef>
                <a:spcPts val="56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0039" algn="l" rtl="0">
              <a:spcBef>
                <a:spcPts val="360"/>
              </a:spcBef>
              <a:spcAft>
                <a:spcPts val="0"/>
              </a:spcAft>
              <a:buClr>
                <a:srgbClr val="00CC00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Google Shape;167;p39"/>
          <p:cNvSpPr txBox="1">
            <a:spLocks noGrp="1"/>
          </p:cNvSpPr>
          <p:nvPr>
            <p:ph type="body" idx="2"/>
          </p:nvPr>
        </p:nvSpPr>
        <p:spPr>
          <a:xfrm>
            <a:off x="4638675" y="981075"/>
            <a:ext cx="4257675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70840" algn="l" rtl="0">
              <a:spcBef>
                <a:spcPts val="56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0039" algn="l" rtl="0">
              <a:spcBef>
                <a:spcPts val="360"/>
              </a:spcBef>
              <a:spcAft>
                <a:spcPts val="0"/>
              </a:spcAft>
              <a:buClr>
                <a:srgbClr val="00CC00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theme" Target="../theme/theme4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00100" y="1312863"/>
            <a:ext cx="8077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295400" y="2286000"/>
            <a:ext cx="7543800" cy="3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3060" algn="l" rtl="0">
              <a:spcBef>
                <a:spcPts val="560"/>
              </a:spcBef>
              <a:spcAft>
                <a:spcPts val="0"/>
              </a:spcAft>
              <a:buClr>
                <a:srgbClr val="990000"/>
              </a:buClr>
              <a:buSzPts val="196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35280" algn="l" rtl="0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5280" algn="l" rtl="0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7500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7500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7500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7500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7500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207375" y="64928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30"/>
          <p:cNvCxnSpPr/>
          <p:nvPr/>
        </p:nvCxnSpPr>
        <p:spPr>
          <a:xfrm>
            <a:off x="152400" y="989013"/>
            <a:ext cx="8786813" cy="1587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9" name="Google Shape;129;p30"/>
          <p:cNvCxnSpPr/>
          <p:nvPr/>
        </p:nvCxnSpPr>
        <p:spPr>
          <a:xfrm>
            <a:off x="152400" y="1065213"/>
            <a:ext cx="8786813" cy="1587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0" name="Google Shape;130;p30"/>
          <p:cNvCxnSpPr/>
          <p:nvPr/>
        </p:nvCxnSpPr>
        <p:spPr>
          <a:xfrm>
            <a:off x="152400" y="6551613"/>
            <a:ext cx="8786813" cy="1587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1" name="Google Shape;131;p30"/>
          <p:cNvCxnSpPr/>
          <p:nvPr/>
        </p:nvCxnSpPr>
        <p:spPr>
          <a:xfrm>
            <a:off x="152400" y="6475413"/>
            <a:ext cx="8786813" cy="1587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2" name="Google Shape;132;p30"/>
          <p:cNvSpPr txBox="1">
            <a:spLocks noGrp="1"/>
          </p:cNvSpPr>
          <p:nvPr>
            <p:ph type="title"/>
          </p:nvPr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30"/>
          <p:cNvSpPr txBox="1">
            <a:spLocks noGrp="1"/>
          </p:cNvSpPr>
          <p:nvPr>
            <p:ph type="body" idx="1"/>
          </p:nvPr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30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4" r:id="rId9"/>
    <p:sldLayoutId id="2147483685" r:id="rId10"/>
    <p:sldLayoutId id="2147483687" r:id="rId11"/>
    <p:sldLayoutId id="2147483688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" name="Google Shape;194;p47"/>
          <p:cNvCxnSpPr/>
          <p:nvPr/>
        </p:nvCxnSpPr>
        <p:spPr>
          <a:xfrm>
            <a:off x="152400" y="989013"/>
            <a:ext cx="8786813" cy="1587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5" name="Google Shape;195;p47"/>
          <p:cNvCxnSpPr/>
          <p:nvPr/>
        </p:nvCxnSpPr>
        <p:spPr>
          <a:xfrm>
            <a:off x="152400" y="1065213"/>
            <a:ext cx="8786813" cy="1587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6" name="Google Shape;196;p47"/>
          <p:cNvCxnSpPr/>
          <p:nvPr/>
        </p:nvCxnSpPr>
        <p:spPr>
          <a:xfrm>
            <a:off x="152400" y="6551613"/>
            <a:ext cx="8786813" cy="1587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7" name="Google Shape;197;p47"/>
          <p:cNvCxnSpPr/>
          <p:nvPr/>
        </p:nvCxnSpPr>
        <p:spPr>
          <a:xfrm>
            <a:off x="152400" y="6475413"/>
            <a:ext cx="8786813" cy="1587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8" name="Google Shape;198;p47"/>
          <p:cNvSpPr txBox="1">
            <a:spLocks noGrp="1"/>
          </p:cNvSpPr>
          <p:nvPr>
            <p:ph type="title"/>
          </p:nvPr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Google Shape;199;p47"/>
          <p:cNvSpPr txBox="1">
            <a:spLocks noGrp="1"/>
          </p:cNvSpPr>
          <p:nvPr>
            <p:ph type="body" idx="1"/>
          </p:nvPr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0" name="Google Shape;200;p47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3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63"/>
          <p:cNvSpPr/>
          <p:nvPr/>
        </p:nvSpPr>
        <p:spPr>
          <a:xfrm>
            <a:off x="250825" y="6499225"/>
            <a:ext cx="84138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63"/>
          <p:cNvSpPr txBox="1">
            <a:spLocks noGrp="1"/>
          </p:cNvSpPr>
          <p:nvPr>
            <p:ph type="title"/>
          </p:nvPr>
        </p:nvSpPr>
        <p:spPr>
          <a:xfrm>
            <a:off x="155575" y="301625"/>
            <a:ext cx="807402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68" name="Google Shape;268;p63"/>
          <p:cNvSpPr txBox="1">
            <a:spLocks noGrp="1"/>
          </p:cNvSpPr>
          <p:nvPr>
            <p:ph type="body" idx="1"/>
          </p:nvPr>
        </p:nvSpPr>
        <p:spPr>
          <a:xfrm>
            <a:off x="301625" y="1216025"/>
            <a:ext cx="82296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003366"/>
              </a:buClr>
              <a:buSzPts val="2200"/>
              <a:buFont typeface="Courier New"/>
              <a:buChar char="o"/>
              <a:defRPr sz="2200" b="0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9" name="Google Shape;269;p63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hengji@illinois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emo.allennlp.org/machine-comprehension/NTc4MTY2" TargetMode="External"/><Relationship Id="rId4" Type="http://schemas.openxmlformats.org/officeDocument/2006/relationships/hyperlink" Target="https://www.youtube.com/watch?v=VWXFqDdqLbE" TargetMode="External"/><Relationship Id="rId5" Type="http://schemas.openxmlformats.org/officeDocument/2006/relationships/hyperlink" Target="https://www.youtube.com/watch?v=36lE9tV9vm0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5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(null)"/><Relationship Id="rId4" Type="http://schemas.openxmlformats.org/officeDocument/2006/relationships/image" Target="../media/image34.(null)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3.t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8"/>
          <p:cNvSpPr txBox="1">
            <a:spLocks noGrp="1"/>
          </p:cNvSpPr>
          <p:nvPr>
            <p:ph type="ctrTitle"/>
          </p:nvPr>
        </p:nvSpPr>
        <p:spPr>
          <a:xfrm>
            <a:off x="758757" y="990600"/>
            <a:ext cx="8155501" cy="145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/>
              <a:t>Neural </a:t>
            </a:r>
            <a:r>
              <a:rPr lang="en-US" sz="3600" b="1" i="0" u="none" strike="noStrike" cap="none" dirty="0" smtClean="0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Natural Language Generation:</a:t>
            </a:r>
            <a:br>
              <a:rPr lang="en-US" sz="3600" b="1" i="0" u="none" strike="noStrike" cap="none" dirty="0" smtClean="0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i="0" u="none" strike="noStrike" cap="none" dirty="0" smtClean="0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Encoding, Decoding, Copy </a:t>
            </a:r>
            <a:r>
              <a:rPr lang="en-US" sz="3600" b="1" i="0" u="none" strike="noStrike" cap="none" dirty="0" err="1" smtClean="0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Mechamism</a:t>
            </a:r>
            <a:endParaRPr sz="3600" b="1" i="0" u="none" strike="noStrike" cap="none" dirty="0">
              <a:solidFill>
                <a:srgbClr val="99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68"/>
          <p:cNvSpPr txBox="1">
            <a:spLocks noGrp="1"/>
          </p:cNvSpPr>
          <p:nvPr>
            <p:ph type="subTitle" idx="1"/>
          </p:nvPr>
        </p:nvSpPr>
        <p:spPr>
          <a:xfrm>
            <a:off x="0" y="2819400"/>
            <a:ext cx="8914258" cy="2704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240"/>
              <a:buFont typeface="Noto Sans Symbols"/>
              <a:buNone/>
            </a:pPr>
            <a:r>
              <a:rPr lang="en-US" sz="3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Heng</a:t>
            </a:r>
            <a:r>
              <a:rPr lang="en-US" sz="3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Ji</a:t>
            </a:r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990000"/>
              </a:buClr>
              <a:buSzPts val="2240"/>
              <a:buFont typeface="Noto Sans Symbols"/>
              <a:buNone/>
            </a:pPr>
            <a:r>
              <a:rPr lang="en-US" sz="3200" b="0" i="0" u="none" strike="noStrike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hengji@illinois.edu</a:t>
            </a:r>
            <a:endParaRPr lang="en-US" sz="3200" b="0" i="0" u="none" strike="noStrike" cap="none" dirty="0" smtClean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131;p104"/>
          <p:cNvSpPr txBox="1">
            <a:spLocks/>
          </p:cNvSpPr>
          <p:nvPr/>
        </p:nvSpPr>
        <p:spPr>
          <a:xfrm>
            <a:off x="456058" y="3760495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30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90000"/>
              </a:buClr>
              <a:buSzPts val="1960"/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52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52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342900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dirty="0" smtClean="0"/>
              <a:t>Deliberately constructing a natural language text in order to meet specified communicative goals</a:t>
            </a:r>
          </a:p>
          <a:p>
            <a:pPr marL="342900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dirty="0" smtClean="0"/>
          </a:p>
          <a:p>
            <a:pPr marL="342900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4426068"/>
            <a:ext cx="8027816" cy="2050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30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90000"/>
              </a:buClr>
              <a:buSzPts val="1960"/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52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52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r>
              <a:rPr lang="en-US" dirty="0" smtClean="0"/>
              <a:t>No manual features</a:t>
            </a:r>
          </a:p>
          <a:p>
            <a:pPr lvl="1"/>
            <a:r>
              <a:rPr lang="en-US" dirty="0" smtClean="0"/>
              <a:t>Acknowledgement: some slides from </a:t>
            </a:r>
            <a:r>
              <a:rPr lang="en-US" dirty="0" err="1" smtClean="0"/>
              <a:t>Kyunghyun</a:t>
            </a:r>
            <a:r>
              <a:rPr lang="en-US" dirty="0" smtClean="0"/>
              <a:t> Cho, Hal </a:t>
            </a:r>
            <a:r>
              <a:rPr lang="en-US" dirty="0" err="1" smtClean="0"/>
              <a:t>Daume</a:t>
            </a:r>
            <a:r>
              <a:rPr lang="en-US" dirty="0" smtClean="0"/>
              <a:t> III, Abigail </a:t>
            </a:r>
            <a:r>
              <a:rPr lang="en-US" dirty="0" smtClean="0"/>
              <a:t>See and Spencer Whitehead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ABE9BB4B-AA54-894E-BB36-9CECA6ED9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Parametrization – Recurrent Neural Nets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E7BC43F2-48FA-F04F-91BF-2C5E4E9D4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Following </a:t>
            </a:r>
            <a:r>
              <a:rPr lang="en-US" err="1"/>
              <a:t>Bahdanau</a:t>
            </a:r>
            <a:r>
              <a:rPr lang="en-US"/>
              <a:t> et al. [2015]</a:t>
            </a:r>
          </a:p>
          <a:p>
            <a:r>
              <a:rPr lang="en-US"/>
              <a:t>The decoder consists of three stages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/>
              <a:t>Attention: attend to a small subset of source vectors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/>
              <a:t>Update: update its internal state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/>
              <a:t>Predict: predict the next token </a:t>
            </a:r>
          </a:p>
          <a:p>
            <a:endParaRPr lang="en-US"/>
          </a:p>
          <a:p>
            <a:r>
              <a:rPr lang="en-US"/>
              <a:t>Attention has become the core component in many recent advances</a:t>
            </a:r>
          </a:p>
          <a:p>
            <a:pPr lvl="1"/>
            <a:r>
              <a:rPr lang="en-US"/>
              <a:t>Transformers [Vaswani et al., 2017], 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CBDAFF-7A54-0C40-B063-770BDAD581D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365081" y="5219700"/>
            <a:ext cx="2057400" cy="273844"/>
          </a:xfrm>
          <a:prstGeom prst="rect">
            <a:avLst/>
          </a:prstGeom>
        </p:spPr>
        <p:txBody>
          <a:bodyPr/>
          <a:lstStyle/>
          <a:p>
            <a:fld id="{0B834D39-A401-2343-85AB-A15CF02263D2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93298A5-C979-B04A-9DD8-1D94A57A4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458" y="5365054"/>
            <a:ext cx="1162050" cy="1428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72E0951-33D6-8F4D-B40C-8E360794C65D}"/>
              </a:ext>
            </a:extLst>
          </p:cNvPr>
          <p:cNvSpPr/>
          <p:nvPr/>
        </p:nvSpPr>
        <p:spPr>
          <a:xfrm>
            <a:off x="4548456" y="4933384"/>
            <a:ext cx="1162051" cy="3035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Encoder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B745833-6970-5144-9237-70C0F6A7A785}"/>
              </a:ext>
            </a:extLst>
          </p:cNvPr>
          <p:cNvSpPr/>
          <p:nvPr/>
        </p:nvSpPr>
        <p:spPr>
          <a:xfrm>
            <a:off x="6366718" y="4933384"/>
            <a:ext cx="1209665" cy="3035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Decoder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B4FCDAC2-AE39-204E-98B3-9EFD98CAE98F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5710507" y="5085160"/>
            <a:ext cx="65621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7F7B9D7-BC95-7E4D-938C-201F74014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475" y="4395396"/>
            <a:ext cx="971550" cy="20002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C9A7B954-A160-164F-895A-3CBD323BAD19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7389250" y="4595421"/>
            <a:ext cx="0" cy="33796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B24D658-A5B7-E845-B84C-7399BB77CD03}"/>
              </a:ext>
            </a:extLst>
          </p:cNvPr>
          <p:cNvSpPr/>
          <p:nvPr/>
        </p:nvSpPr>
        <p:spPr>
          <a:xfrm>
            <a:off x="8360800" y="4343633"/>
            <a:ext cx="595312" cy="30355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NLL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8F8497E3-EB8F-A243-86E6-96618E7809D1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>
          <a:xfrm>
            <a:off x="7875025" y="4495409"/>
            <a:ext cx="485775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BB36595-B227-404E-9F4E-0A5ADC3C1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730" y="5307904"/>
            <a:ext cx="171450" cy="20002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823497F9-2E74-194D-BD14-99AB14E4E43F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 flipV="1">
            <a:off x="8658456" y="4647184"/>
            <a:ext cx="1" cy="6607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B1F5DA1-C404-9A45-AB2C-3BEE5B0D51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718" y="5313971"/>
            <a:ext cx="1209675" cy="200025"/>
          </a:xfrm>
          <a:prstGeom prst="rect">
            <a:avLst/>
          </a:prstGeom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C0B01A05-4453-114C-ACBA-9B936953E132}"/>
              </a:ext>
            </a:extLst>
          </p:cNvPr>
          <p:cNvSpPr/>
          <p:nvPr/>
        </p:nvSpPr>
        <p:spPr>
          <a:xfrm rot="1002635">
            <a:off x="5878141" y="4717715"/>
            <a:ext cx="608039" cy="33013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E6DC678-DA37-E448-8018-D109B4F9D4E2}"/>
              </a:ext>
            </a:extLst>
          </p:cNvPr>
          <p:cNvSpPr/>
          <p:nvPr/>
        </p:nvSpPr>
        <p:spPr>
          <a:xfrm>
            <a:off x="1349181" y="3406145"/>
            <a:ext cx="2322706" cy="28387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69EB877-B4CB-324D-93CE-C38795815B12}"/>
              </a:ext>
            </a:extLst>
          </p:cNvPr>
          <p:cNvSpPr/>
          <p:nvPr/>
        </p:nvSpPr>
        <p:spPr>
          <a:xfrm>
            <a:off x="5710507" y="3397622"/>
            <a:ext cx="3033674" cy="28387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DC27D33-759C-0544-8B81-46346F1B8906}"/>
              </a:ext>
            </a:extLst>
          </p:cNvPr>
          <p:cNvSpPr/>
          <p:nvPr/>
        </p:nvSpPr>
        <p:spPr>
          <a:xfrm>
            <a:off x="1349182" y="3122269"/>
            <a:ext cx="2387000" cy="28387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58F1A6E-0EF8-7C4A-9B3A-3EBCCE976BFE}"/>
              </a:ext>
            </a:extLst>
          </p:cNvPr>
          <p:cNvSpPr/>
          <p:nvPr/>
        </p:nvSpPr>
        <p:spPr>
          <a:xfrm>
            <a:off x="5710507" y="3125840"/>
            <a:ext cx="2164518" cy="28387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65A9661-4E32-DE46-A623-A1090205A4EF}"/>
              </a:ext>
            </a:extLst>
          </p:cNvPr>
          <p:cNvSpPr/>
          <p:nvPr/>
        </p:nvSpPr>
        <p:spPr>
          <a:xfrm>
            <a:off x="5710507" y="2160135"/>
            <a:ext cx="2650293" cy="962134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F7C712A-0B04-8749-B6A1-B9AA79D1884A}"/>
              </a:ext>
            </a:extLst>
          </p:cNvPr>
          <p:cNvSpPr/>
          <p:nvPr/>
        </p:nvSpPr>
        <p:spPr>
          <a:xfrm>
            <a:off x="1349182" y="2865172"/>
            <a:ext cx="3925287" cy="257099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2E39996-715E-F241-B45A-32685078EA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230" y="2163707"/>
            <a:ext cx="2943225" cy="1457325"/>
          </a:xfrm>
          <a:prstGeom prst="rect">
            <a:avLst/>
          </a:prstGeom>
        </p:spPr>
      </p:pic>
      <p:sp>
        <p:nvSpPr>
          <p:cNvPr id="34" name="Right Arrow 33">
            <a:extLst>
              <a:ext uri="{FF2B5EF4-FFF2-40B4-BE49-F238E27FC236}">
                <a16:creationId xmlns:a16="http://schemas.microsoft.com/office/drawing/2014/main" xmlns="" id="{556DF218-FA91-044F-B129-D649B91768A6}"/>
              </a:ext>
            </a:extLst>
          </p:cNvPr>
          <p:cNvSpPr/>
          <p:nvPr/>
        </p:nvSpPr>
        <p:spPr>
          <a:xfrm rot="3234081">
            <a:off x="6882823" y="3975138"/>
            <a:ext cx="608039" cy="33013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179935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ABE9BB4B-AA54-894E-BB36-9CECA6ED9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Side-note: gated recurrent units to attention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E7BC43F2-48FA-F04F-91BF-2C5E4E9D4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157" y="2047875"/>
            <a:ext cx="8667750" cy="5419725"/>
          </a:xfrm>
        </p:spPr>
        <p:txBody>
          <a:bodyPr/>
          <a:lstStyle/>
          <a:p>
            <a:r>
              <a:rPr lang="en-US" sz="1800" dirty="0"/>
              <a:t>A key idea behind LSTM and GRU is the additive update 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This additive update creates linear short-cut connections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3115AF-D42E-D44F-8B0A-AFDF58ECB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2609850"/>
            <a:ext cx="4495800" cy="23812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53C9FDD-9F1E-4D45-83C0-806C6B9192C3}"/>
              </a:ext>
            </a:extLst>
          </p:cNvPr>
          <p:cNvSpPr/>
          <p:nvPr/>
        </p:nvSpPr>
        <p:spPr>
          <a:xfrm>
            <a:off x="4572001" y="2224771"/>
            <a:ext cx="1421606" cy="28387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CDC4107-D0E9-E446-9184-9936D60347DA}"/>
              </a:ext>
            </a:extLst>
          </p:cNvPr>
          <p:cNvSpPr/>
          <p:nvPr/>
        </p:nvSpPr>
        <p:spPr>
          <a:xfrm>
            <a:off x="3543301" y="2608152"/>
            <a:ext cx="1278731" cy="28387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0F45784-3200-2345-AD3D-231F2433C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806" y="3702218"/>
            <a:ext cx="4624388" cy="126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88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ABE9BB4B-AA54-894E-BB36-9CECA6ED9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Side-note: gated recurrent units to attention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E7BC43F2-48FA-F04F-91BF-2C5E4E9D4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What </a:t>
            </a:r>
            <a:r>
              <a:rPr lang="en-US" sz="1800" dirty="0"/>
              <a:t>are these shortcuts?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If we unroll it, we see it’s a weighted combination of all previous hidden vectors: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CBDAFF-7A54-0C40-B063-770BDAD581D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5624513"/>
            <a:ext cx="2057400" cy="273844"/>
          </a:xfrm>
          <a:prstGeom prst="rect">
            <a:avLst/>
          </a:prstGeom>
        </p:spPr>
        <p:txBody>
          <a:bodyPr/>
          <a:lstStyle/>
          <a:p>
            <a:fld id="{0B834D39-A401-2343-85AB-A15CF02263D2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2E6EE10-279C-5E44-875C-CA9348461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52" y="3663416"/>
            <a:ext cx="7334250" cy="20859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D15F631-379D-904C-AEBD-2235F92DF210}"/>
              </a:ext>
            </a:extLst>
          </p:cNvPr>
          <p:cNvSpPr/>
          <p:nvPr/>
        </p:nvSpPr>
        <p:spPr>
          <a:xfrm>
            <a:off x="5846164" y="3278337"/>
            <a:ext cx="2136098" cy="28387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9CEAC6D-EB2A-2C48-923C-6B46AD0EBCCC}"/>
              </a:ext>
            </a:extLst>
          </p:cNvPr>
          <p:cNvSpPr/>
          <p:nvPr/>
        </p:nvSpPr>
        <p:spPr>
          <a:xfrm>
            <a:off x="3269439" y="3287062"/>
            <a:ext cx="867846" cy="28387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E9129F3-0459-F84C-B9BE-58F09D017464}"/>
              </a:ext>
            </a:extLst>
          </p:cNvPr>
          <p:cNvSpPr/>
          <p:nvPr/>
        </p:nvSpPr>
        <p:spPr>
          <a:xfrm>
            <a:off x="2045866" y="4986571"/>
            <a:ext cx="2237573" cy="818996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B6C5DE1-501C-DE4D-A0DE-FC9F0793B3E9}"/>
              </a:ext>
            </a:extLst>
          </p:cNvPr>
          <p:cNvSpPr/>
          <p:nvPr/>
        </p:nvSpPr>
        <p:spPr>
          <a:xfrm>
            <a:off x="4302646" y="5234184"/>
            <a:ext cx="269355" cy="28387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49500F4-724D-A745-A752-DAC8828BE7D9}"/>
              </a:ext>
            </a:extLst>
          </p:cNvPr>
          <p:cNvSpPr/>
          <p:nvPr/>
        </p:nvSpPr>
        <p:spPr>
          <a:xfrm>
            <a:off x="1690631" y="5099095"/>
            <a:ext cx="355236" cy="650297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1151C4D-03AD-5B4A-A5BD-79C35A213C7D}"/>
              </a:ext>
            </a:extLst>
          </p:cNvPr>
          <p:cNvSpPr/>
          <p:nvPr/>
        </p:nvSpPr>
        <p:spPr>
          <a:xfrm>
            <a:off x="4137285" y="3282092"/>
            <a:ext cx="1708878" cy="288847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C8BF1C6-CE1F-484E-BF42-BB92795C2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893" y="2038056"/>
            <a:ext cx="3312319" cy="90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4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ABE9BB4B-AA54-894E-BB36-9CECA6ED9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Side-note: gated recurrent units to attention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E7BC43F2-48FA-F04F-91BF-2C5E4E9D4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094" y="1978217"/>
            <a:ext cx="8667750" cy="541972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Can we “free” these dependent weights?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Can we “free” candidate vectors?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Can we separate keys and values?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Can we have multiple attention heads?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CBDAFF-7A54-0C40-B063-770BDAD581D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5624513"/>
            <a:ext cx="2057400" cy="273844"/>
          </a:xfrm>
          <a:prstGeom prst="rect">
            <a:avLst/>
          </a:prstGeom>
        </p:spPr>
        <p:txBody>
          <a:bodyPr/>
          <a:lstStyle/>
          <a:p>
            <a:fld id="{0B834D39-A401-2343-85AB-A15CF02263D2}" type="slidenum">
              <a:rPr lang="en-US" smtClean="0"/>
              <a:t>13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9CEAC6D-EB2A-2C48-923C-6B46AD0EBCCC}"/>
              </a:ext>
            </a:extLst>
          </p:cNvPr>
          <p:cNvSpPr/>
          <p:nvPr/>
        </p:nvSpPr>
        <p:spPr>
          <a:xfrm>
            <a:off x="2863123" y="2260925"/>
            <a:ext cx="1708877" cy="28387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E9129F3-0459-F84C-B9BE-58F09D017464}"/>
              </a:ext>
            </a:extLst>
          </p:cNvPr>
          <p:cNvSpPr/>
          <p:nvPr/>
        </p:nvSpPr>
        <p:spPr>
          <a:xfrm>
            <a:off x="5881701" y="1800681"/>
            <a:ext cx="2237573" cy="818996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8C1CDBE-93F1-684E-AF7E-363C24345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119" y="1868018"/>
            <a:ext cx="3181350" cy="6953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0104B00-E32F-3F48-BCA2-24306F4A1699}"/>
              </a:ext>
            </a:extLst>
          </p:cNvPr>
          <p:cNvSpPr/>
          <p:nvPr/>
        </p:nvSpPr>
        <p:spPr>
          <a:xfrm>
            <a:off x="5379645" y="2852664"/>
            <a:ext cx="228199" cy="32399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E058E07-DB53-A540-ADEB-B4BF166747E5}"/>
              </a:ext>
            </a:extLst>
          </p:cNvPr>
          <p:cNvSpPr/>
          <p:nvPr/>
        </p:nvSpPr>
        <p:spPr>
          <a:xfrm>
            <a:off x="6450807" y="2850876"/>
            <a:ext cx="1864519" cy="32399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0525ACF-C40C-F94F-9525-4ED627111574}"/>
              </a:ext>
            </a:extLst>
          </p:cNvPr>
          <p:cNvSpPr/>
          <p:nvPr/>
        </p:nvSpPr>
        <p:spPr>
          <a:xfrm>
            <a:off x="2324199" y="2579259"/>
            <a:ext cx="1590576" cy="25439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472A42E-812E-8A4D-9A41-526C04C73703}"/>
              </a:ext>
            </a:extLst>
          </p:cNvPr>
          <p:cNvSpPr/>
          <p:nvPr/>
        </p:nvSpPr>
        <p:spPr>
          <a:xfrm>
            <a:off x="5607844" y="2850876"/>
            <a:ext cx="228199" cy="323997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D534C98-48D8-3443-B049-678CD63C5717}"/>
              </a:ext>
            </a:extLst>
          </p:cNvPr>
          <p:cNvSpPr/>
          <p:nvPr/>
        </p:nvSpPr>
        <p:spPr>
          <a:xfrm>
            <a:off x="5086549" y="3599033"/>
            <a:ext cx="435770" cy="323997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A2586C7-4EA6-304F-8092-445379267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969" y="2716874"/>
            <a:ext cx="3619500" cy="5524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2E96EBE-EDC7-2447-8101-0B74664A6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094" y="3483505"/>
            <a:ext cx="4143375" cy="5524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921B9E8-BE0B-CF4F-A615-1D3ABE0EB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169" y="4135630"/>
            <a:ext cx="5067300" cy="5524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615560D-4D37-444A-AC9C-C32FB9C4FBD8}"/>
              </a:ext>
            </a:extLst>
          </p:cNvPr>
          <p:cNvSpPr/>
          <p:nvPr/>
        </p:nvSpPr>
        <p:spPr>
          <a:xfrm>
            <a:off x="7486650" y="3597661"/>
            <a:ext cx="435770" cy="323997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2EBBA2F-41D2-8440-9271-FA7E7E9E00F7}"/>
              </a:ext>
            </a:extLst>
          </p:cNvPr>
          <p:cNvSpPr/>
          <p:nvPr/>
        </p:nvSpPr>
        <p:spPr>
          <a:xfrm>
            <a:off x="2517797" y="2935969"/>
            <a:ext cx="403998" cy="28387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1CFEF5F-D24E-F344-B08C-9DCF40A42035}"/>
              </a:ext>
            </a:extLst>
          </p:cNvPr>
          <p:cNvSpPr/>
          <p:nvPr/>
        </p:nvSpPr>
        <p:spPr>
          <a:xfrm>
            <a:off x="3334559" y="2935969"/>
            <a:ext cx="580216" cy="28387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C6FB5BA-807C-5849-809D-75EA1884B2B0}"/>
              </a:ext>
            </a:extLst>
          </p:cNvPr>
          <p:cNvSpPr/>
          <p:nvPr/>
        </p:nvSpPr>
        <p:spPr>
          <a:xfrm>
            <a:off x="4179094" y="4269916"/>
            <a:ext cx="164306" cy="28387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E903541-2AC6-E04C-A26F-F7BE896E84E4}"/>
              </a:ext>
            </a:extLst>
          </p:cNvPr>
          <p:cNvSpPr/>
          <p:nvPr/>
        </p:nvSpPr>
        <p:spPr>
          <a:xfrm>
            <a:off x="6887766" y="4269916"/>
            <a:ext cx="164306" cy="28387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9DAB533-4F50-744F-A53B-51DDF6050A40}"/>
              </a:ext>
            </a:extLst>
          </p:cNvPr>
          <p:cNvSpPr/>
          <p:nvPr/>
        </p:nvSpPr>
        <p:spPr>
          <a:xfrm>
            <a:off x="7715846" y="4269916"/>
            <a:ext cx="164306" cy="28387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312F4416-53AD-D448-9977-FC6D376C3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094" y="4807243"/>
            <a:ext cx="7572375" cy="55245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46B3FCFF-AA1E-1A41-B8F4-D74194DCCAC3}"/>
              </a:ext>
            </a:extLst>
          </p:cNvPr>
          <p:cNvSpPr/>
          <p:nvPr/>
        </p:nvSpPr>
        <p:spPr>
          <a:xfrm>
            <a:off x="2201873" y="3269324"/>
            <a:ext cx="2141527" cy="283877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454D027-964A-2A4F-A527-CE8BDEA8F10D}"/>
              </a:ext>
            </a:extLst>
          </p:cNvPr>
          <p:cNvSpPr/>
          <p:nvPr/>
        </p:nvSpPr>
        <p:spPr>
          <a:xfrm>
            <a:off x="1131109" y="4941529"/>
            <a:ext cx="1070764" cy="283877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7D507E9C-32BA-0F43-88C3-A3C6854A34A0}"/>
              </a:ext>
            </a:extLst>
          </p:cNvPr>
          <p:cNvSpPr/>
          <p:nvPr/>
        </p:nvSpPr>
        <p:spPr>
          <a:xfrm>
            <a:off x="2998164" y="4941529"/>
            <a:ext cx="97204" cy="130102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48815C03-EAF1-C648-BF35-77A08870DA47}"/>
              </a:ext>
            </a:extLst>
          </p:cNvPr>
          <p:cNvSpPr/>
          <p:nvPr/>
        </p:nvSpPr>
        <p:spPr>
          <a:xfrm>
            <a:off x="3770979" y="4941528"/>
            <a:ext cx="97204" cy="130102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36B5E3E-B2B8-994D-894A-DBE30C8D295C}"/>
              </a:ext>
            </a:extLst>
          </p:cNvPr>
          <p:cNvSpPr/>
          <p:nvPr/>
        </p:nvSpPr>
        <p:spPr>
          <a:xfrm>
            <a:off x="3989627" y="4941528"/>
            <a:ext cx="97204" cy="130102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CF38F222-19E3-AA4E-8D12-61827CA42567}"/>
              </a:ext>
            </a:extLst>
          </p:cNvPr>
          <p:cNvSpPr/>
          <p:nvPr/>
        </p:nvSpPr>
        <p:spPr>
          <a:xfrm>
            <a:off x="5501178" y="4938985"/>
            <a:ext cx="97204" cy="130102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55458C3-A195-544B-B646-CC215E97687C}"/>
              </a:ext>
            </a:extLst>
          </p:cNvPr>
          <p:cNvSpPr/>
          <p:nvPr/>
        </p:nvSpPr>
        <p:spPr>
          <a:xfrm>
            <a:off x="6855753" y="4939014"/>
            <a:ext cx="97204" cy="130102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46B6B6F6-466E-F74E-ABA1-6EE6189A5B6A}"/>
              </a:ext>
            </a:extLst>
          </p:cNvPr>
          <p:cNvSpPr/>
          <p:nvPr/>
        </p:nvSpPr>
        <p:spPr>
          <a:xfrm>
            <a:off x="7764501" y="4953366"/>
            <a:ext cx="97204" cy="130102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564B874-BD1F-B94F-A2BB-2A7915FBA60D}"/>
              </a:ext>
            </a:extLst>
          </p:cNvPr>
          <p:cNvSpPr txBox="1"/>
          <p:nvPr/>
        </p:nvSpPr>
        <p:spPr>
          <a:xfrm>
            <a:off x="8458104" y="1939908"/>
            <a:ext cx="30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50C435F-B5F3-C648-9532-8FCEDD653F55}"/>
              </a:ext>
            </a:extLst>
          </p:cNvPr>
          <p:cNvSpPr txBox="1"/>
          <p:nvPr/>
        </p:nvSpPr>
        <p:spPr>
          <a:xfrm>
            <a:off x="8458104" y="2773809"/>
            <a:ext cx="30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C36CCA68-CCDE-014B-9032-18824FC742FC}"/>
              </a:ext>
            </a:extLst>
          </p:cNvPr>
          <p:cNvSpPr txBox="1"/>
          <p:nvPr/>
        </p:nvSpPr>
        <p:spPr>
          <a:xfrm>
            <a:off x="8458104" y="3540879"/>
            <a:ext cx="30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F1DE064-2CBE-1F46-91BB-B8E2CCE3F496}"/>
              </a:ext>
            </a:extLst>
          </p:cNvPr>
          <p:cNvSpPr txBox="1"/>
          <p:nvPr/>
        </p:nvSpPr>
        <p:spPr>
          <a:xfrm>
            <a:off x="8458104" y="4192564"/>
            <a:ext cx="30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FBBF444-FE04-D347-A74A-B01DF537388C}"/>
              </a:ext>
            </a:extLst>
          </p:cNvPr>
          <p:cNvSpPr txBox="1"/>
          <p:nvPr/>
        </p:nvSpPr>
        <p:spPr>
          <a:xfrm>
            <a:off x="8458104" y="4864177"/>
            <a:ext cx="30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64941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ABE9BB4B-AA54-894E-BB36-9CECA6ED9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Parametrization – Transformers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E7BC43F2-48FA-F04F-91BF-2C5E4E9D4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Stack multiple layers of attention to build a transformer</a:t>
            </a:r>
          </a:p>
          <a:p>
            <a:pPr lvl="1"/>
            <a:r>
              <a:rPr lang="en-US" sz="2000" dirty="0" err="1"/>
              <a:t>Vaswani</a:t>
            </a:r>
            <a:r>
              <a:rPr lang="en-US" sz="2000" dirty="0"/>
              <a:t> et al. [2017] – Attention is all you need</a:t>
            </a:r>
          </a:p>
          <a:p>
            <a:pPr lvl="1"/>
            <a:endParaRPr lang="en-US" dirty="0"/>
          </a:p>
          <a:p>
            <a:r>
              <a:rPr lang="en-US" dirty="0"/>
              <a:t>A transformer block consists of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Multi-headed attention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Residual connection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Feedforward layer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Point-wise nonlinearity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Residual connection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(Layer) normalization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CBDAFF-7A54-0C40-B063-770BDAD581D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5624513"/>
            <a:ext cx="2057400" cy="273844"/>
          </a:xfrm>
          <a:prstGeom prst="rect">
            <a:avLst/>
          </a:prstGeom>
        </p:spPr>
        <p:txBody>
          <a:bodyPr/>
          <a:lstStyle/>
          <a:p>
            <a:fld id="{0B834D39-A401-2343-85AB-A15CF02263D2}" type="slidenum">
              <a:rPr lang="en-US" smtClean="0"/>
              <a:t>14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C6A06F9-73F8-7E4B-BE90-25C0FFDC6CF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1" y="916717"/>
            <a:ext cx="4178657" cy="508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23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Decoding Algorithm: Beam Search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search algorithm which aims to find a high-probability</a:t>
            </a:r>
          </a:p>
          <a:p>
            <a:pPr marL="106680" indent="0">
              <a:buNone/>
            </a:pPr>
            <a:r>
              <a:rPr lang="en-US" dirty="0"/>
              <a:t>sequence (not necessarily the optimal sequence, though) by</a:t>
            </a:r>
          </a:p>
          <a:p>
            <a:pPr marL="106680" indent="0">
              <a:buNone/>
            </a:pPr>
            <a:r>
              <a:rPr lang="en-US" dirty="0"/>
              <a:t>tracking multiple possible sequences at </a:t>
            </a:r>
            <a:r>
              <a:rPr lang="en-US" dirty="0" smtClean="0"/>
              <a:t>once</a:t>
            </a:r>
            <a:endParaRPr lang="en-US" dirty="0"/>
          </a:p>
          <a:p>
            <a:r>
              <a:rPr lang="en-US" dirty="0" smtClean="0"/>
              <a:t>Core </a:t>
            </a:r>
            <a:r>
              <a:rPr lang="en-US" dirty="0"/>
              <a:t>idea: On each step of decoder, keep track of the k most</a:t>
            </a:r>
          </a:p>
          <a:p>
            <a:pPr marL="106680" indent="0">
              <a:buNone/>
            </a:pPr>
            <a:r>
              <a:rPr lang="en-US" dirty="0"/>
              <a:t>probable partial sequences (which we call hypotheses)</a:t>
            </a:r>
          </a:p>
          <a:p>
            <a:pPr marL="563880" lvl="1" indent="0">
              <a:buNone/>
            </a:pPr>
            <a:r>
              <a:rPr lang="en-US" dirty="0"/>
              <a:t>• k is the beam size</a:t>
            </a:r>
          </a:p>
          <a:p>
            <a:pPr marL="106680" indent="0">
              <a:buNone/>
            </a:pPr>
            <a:r>
              <a:rPr lang="en-US" dirty="0"/>
              <a:t>• After you reach some stopping criterion, choose the sequence</a:t>
            </a:r>
          </a:p>
          <a:p>
            <a:pPr marL="106680" indent="0">
              <a:buNone/>
            </a:pPr>
            <a:r>
              <a:rPr lang="en-US" dirty="0"/>
              <a:t>with the highest probability (factoring in some adjustment for</a:t>
            </a:r>
          </a:p>
          <a:p>
            <a:pPr marL="106680" indent="0">
              <a:buNone/>
            </a:pPr>
            <a:r>
              <a:rPr lang="en-US" dirty="0" smtClean="0"/>
              <a:t>Length)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F92B3FB-2F82-4CB9-93A4-1640FC20E3C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80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Decoding Algorithm: Beam Search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F92B3FB-2F82-4CB9-93A4-1640FC20E3CE}" type="slidenum">
              <a:rPr lang="en-GB" smtClean="0"/>
              <a:t>16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8556"/>
            <a:ext cx="9144000" cy="532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Impact of Beam Size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4050"/>
            <a:ext cx="9144000" cy="466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9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Softmax</a:t>
            </a:r>
            <a:r>
              <a:rPr lang="en-US" dirty="0" smtClean="0"/>
              <a:t> temperature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F92B3FB-2F82-4CB9-93A4-1640FC20E3CE}" type="slidenum">
              <a:rPr lang="en-GB" smtClean="0"/>
              <a:t>18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7926"/>
            <a:ext cx="9144000" cy="530214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6075215"/>
            <a:ext cx="8686800" cy="870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052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It’s not a decoding algorithm </a:t>
            </a:r>
            <a:r>
              <a:rPr lang="mr-IN" dirty="0" smtClean="0"/>
              <a:t>–</a:t>
            </a:r>
            <a:r>
              <a:rPr lang="en-US" dirty="0" smtClean="0"/>
              <a:t> you should apply it in conjunction with a decoding algorithm </a:t>
            </a:r>
          </a:p>
        </p:txBody>
      </p:sp>
    </p:spTree>
    <p:extLst>
      <p:ext uri="{BB962C8B-B14F-4D97-AF65-F5344CB8AC3E}">
        <p14:creationId xmlns:p14="http://schemas.microsoft.com/office/powerpoint/2010/main" val="58889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smtClean="0"/>
              <a:t>is this powerful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862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Large number parameters ≈ higher model capacity</a:t>
            </a:r>
          </a:p>
          <a:p>
            <a:r>
              <a:rPr lang="en-US" dirty="0" smtClean="0"/>
              <a:t>Fit complex functions</a:t>
            </a:r>
          </a:p>
          <a:p>
            <a:r>
              <a:rPr lang="en-US" dirty="0" smtClean="0"/>
              <a:t>Representation learning!</a:t>
            </a:r>
          </a:p>
          <a:p>
            <a:pPr lvl="1"/>
            <a:r>
              <a:rPr lang="en-US" dirty="0" smtClean="0"/>
              <a:t>No manual features</a:t>
            </a:r>
          </a:p>
          <a:p>
            <a:pPr lvl="1"/>
            <a:r>
              <a:rPr lang="en-US" dirty="0" smtClean="0"/>
              <a:t>Operate on raw data</a:t>
            </a:r>
          </a:p>
          <a:p>
            <a:pPr lvl="1"/>
            <a:r>
              <a:rPr lang="en-US" dirty="0" smtClean="0"/>
              <a:t>Can compare and refine representations</a:t>
            </a:r>
          </a:p>
          <a:p>
            <a:pPr lvl="2"/>
            <a:r>
              <a:rPr lang="en-US" dirty="0"/>
              <a:t>Similar Words </a:t>
            </a:r>
            <a:r>
              <a:rPr lang="en-US" dirty="0">
                <a:sym typeface="Wingdings"/>
              </a:rPr>
              <a:t> Similar sentences</a:t>
            </a:r>
          </a:p>
          <a:p>
            <a:pPr lvl="3"/>
            <a:r>
              <a:rPr lang="en-US" dirty="0">
                <a:sym typeface="Wingdings"/>
              </a:rPr>
              <a:t>The wall is blue  the wall is </a:t>
            </a:r>
            <a:r>
              <a:rPr lang="en-US" dirty="0" smtClean="0">
                <a:sym typeface="Wingdings"/>
              </a:rPr>
              <a:t>red</a:t>
            </a:r>
          </a:p>
          <a:p>
            <a:pPr lvl="2"/>
            <a:r>
              <a:rPr lang="en-US" dirty="0" smtClean="0">
                <a:sym typeface="Wingdings"/>
              </a:rPr>
              <a:t>We </a:t>
            </a:r>
            <a:r>
              <a:rPr lang="en-US" dirty="0">
                <a:sym typeface="Wingdings"/>
              </a:rPr>
              <a:t>can change multiple words</a:t>
            </a:r>
          </a:p>
          <a:p>
            <a:pPr lvl="3"/>
            <a:r>
              <a:rPr lang="en-US" dirty="0">
                <a:sym typeface="Wingdings"/>
              </a:rPr>
              <a:t>The wall is blue  the ceiling is red</a:t>
            </a:r>
          </a:p>
          <a:p>
            <a:pPr lvl="2"/>
            <a:endParaRPr lang="en-US" dirty="0"/>
          </a:p>
        </p:txBody>
      </p:sp>
      <p:pic>
        <p:nvPicPr>
          <p:cNvPr id="4" name="Picture 3" descr="Computer+vision+vs+human+vis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2438400"/>
            <a:ext cx="4470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3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Recap: Recurrent Neural Network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F92B3FB-2F82-4CB9-93A4-1640FC20E3CE}" type="slidenum">
              <a:rPr lang="en-GB" smtClean="0"/>
              <a:t>2</a:t>
            </a:fld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515350" cy="2667000"/>
          </a:xfrm>
        </p:spPr>
        <p:txBody>
          <a:bodyPr>
            <a:normAutofit fontScale="92500" lnSpcReduction="20000"/>
          </a:bodyPr>
          <a:lstStyle/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" dirty="0"/>
              <a:t>Neural network with loops (output of previous step is input of next)</a:t>
            </a:r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" dirty="0"/>
              <a:t>Maintains hidden state</a:t>
            </a: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" dirty="0"/>
              <a:t>Tracks previous inputs</a:t>
            </a: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" dirty="0"/>
              <a:t>Handle variable length input (sentences, video frames,...)</a:t>
            </a:r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" dirty="0"/>
              <a:t>Single differentiable function from input words to output </a:t>
            </a:r>
            <a:r>
              <a:rPr lang="en" dirty="0" smtClean="0"/>
              <a:t>probabilities</a:t>
            </a:r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" dirty="0"/>
              <a:t>h</a:t>
            </a:r>
            <a:r>
              <a:rPr lang="en" baseline="-25000" dirty="0" smtClean="0"/>
              <a:t>t</a:t>
            </a:r>
            <a:r>
              <a:rPr lang="en" dirty="0" smtClean="0"/>
              <a:t> = f</a:t>
            </a:r>
            <a:r>
              <a:rPr lang="en" baseline="-25000" dirty="0" smtClean="0"/>
              <a:t>W</a:t>
            </a:r>
            <a:r>
              <a:rPr lang="en" dirty="0" smtClean="0"/>
              <a:t>(h</a:t>
            </a:r>
            <a:r>
              <a:rPr lang="en" baseline="-25000" dirty="0" smtClean="0"/>
              <a:t>t-1</a:t>
            </a:r>
            <a:r>
              <a:rPr lang="en" dirty="0" smtClean="0"/>
              <a:t>, x</a:t>
            </a:r>
            <a:r>
              <a:rPr lang="en" baseline="-25000" dirty="0" smtClean="0"/>
              <a:t>t</a:t>
            </a:r>
            <a:r>
              <a:rPr lang="en" dirty="0" smtClean="0"/>
              <a:t>)</a:t>
            </a:r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" dirty="0" smtClean="0"/>
              <a:t>h</a:t>
            </a:r>
            <a:r>
              <a:rPr lang="en" baseline="-25000" dirty="0" smtClean="0"/>
              <a:t>t</a:t>
            </a:r>
            <a:r>
              <a:rPr lang="en" dirty="0" smtClean="0"/>
              <a:t> = tanh(W</a:t>
            </a:r>
            <a:r>
              <a:rPr lang="en" baseline="-25000" dirty="0" smtClean="0"/>
              <a:t>h</a:t>
            </a:r>
            <a:r>
              <a:rPr lang="en" dirty="0" smtClean="0"/>
              <a:t>h</a:t>
            </a:r>
            <a:r>
              <a:rPr lang="en" baseline="-25000" dirty="0" smtClean="0"/>
              <a:t>t-1</a:t>
            </a:r>
            <a:r>
              <a:rPr lang="en" dirty="0" smtClean="0"/>
              <a:t> + W</a:t>
            </a:r>
            <a:r>
              <a:rPr lang="en" baseline="-25000" dirty="0" smtClean="0"/>
              <a:t>x</a:t>
            </a:r>
            <a:r>
              <a:rPr lang="en" dirty="0" smtClean="0"/>
              <a:t>x</a:t>
            </a:r>
            <a:r>
              <a:rPr lang="en" baseline="-25000" dirty="0" smtClean="0"/>
              <a:t>t</a:t>
            </a:r>
            <a:r>
              <a:rPr lang="en" dirty="0" smtClean="0"/>
              <a:t>)</a:t>
            </a:r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" dirty="0" smtClean="0"/>
              <a:t>y</a:t>
            </a:r>
            <a:r>
              <a:rPr lang="en" baseline="-25000" dirty="0" smtClean="0"/>
              <a:t>t</a:t>
            </a:r>
            <a:r>
              <a:rPr lang="en" dirty="0" smtClean="0"/>
              <a:t> = W</a:t>
            </a:r>
            <a:r>
              <a:rPr lang="en" baseline="-25000" dirty="0" smtClean="0"/>
              <a:t>y</a:t>
            </a:r>
            <a:r>
              <a:rPr lang="en" dirty="0" smtClean="0"/>
              <a:t>h</a:t>
            </a:r>
            <a:r>
              <a:rPr lang="en" baseline="-25000" dirty="0" smtClean="0"/>
              <a:t>t</a:t>
            </a:r>
            <a:endParaRPr lang="en" dirty="0" smtClean="0"/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endParaRPr lang="en" dirty="0"/>
          </a:p>
          <a:p>
            <a:pPr marL="0" indent="0">
              <a:buNone/>
            </a:pPr>
            <a:endParaRPr lang="en-US" dirty="0" smtClean="0">
              <a:sym typeface="Wingdings"/>
            </a:endParaRPr>
          </a:p>
        </p:txBody>
      </p:sp>
      <p:pic>
        <p:nvPicPr>
          <p:cNvPr id="7" name="Google Shape;1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48200"/>
            <a:ext cx="4768051" cy="125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1600" y="4495800"/>
            <a:ext cx="3861709" cy="14443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12;p22"/>
          <p:cNvSpPr txBox="1"/>
          <p:nvPr/>
        </p:nvSpPr>
        <p:spPr>
          <a:xfrm>
            <a:off x="2819400" y="6172200"/>
            <a:ext cx="35469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http://colah.github.io/posts/2015-08-Understanding-LSTMs/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267555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is this powerful?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ym typeface="Wingdings"/>
              </a:rPr>
              <a:t>Unsupervised machine </a:t>
            </a:r>
            <a:r>
              <a:rPr lang="en-US" dirty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ranslation</a:t>
            </a:r>
          </a:p>
          <a:p>
            <a:r>
              <a:rPr lang="en-US" dirty="0" smtClean="0">
                <a:sym typeface="Wingdings"/>
              </a:rPr>
              <a:t>Machine comprehension</a:t>
            </a:r>
          </a:p>
          <a:p>
            <a:pPr lvl="1"/>
            <a:r>
              <a:rPr lang="en-US" dirty="0">
                <a:sym typeface="Wingdings"/>
                <a:hlinkClick r:id="rId3"/>
              </a:rPr>
              <a:t>https://demo.allennlp.org/machine-comprehension/</a:t>
            </a:r>
            <a:r>
              <a:rPr lang="en-US" dirty="0" smtClean="0">
                <a:sym typeface="Wingdings"/>
                <a:hlinkClick r:id="rId3"/>
              </a:rPr>
              <a:t>NTc4MTY2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Visual grounding</a:t>
            </a:r>
          </a:p>
          <a:p>
            <a:r>
              <a:rPr lang="en-US" dirty="0" smtClean="0">
                <a:sym typeface="Wingdings"/>
              </a:rPr>
              <a:t>Generative </a:t>
            </a:r>
            <a:r>
              <a:rPr lang="en-US" dirty="0">
                <a:sym typeface="Wingdings"/>
              </a:rPr>
              <a:t>a</a:t>
            </a:r>
            <a:r>
              <a:rPr lang="en-US" dirty="0" smtClean="0">
                <a:sym typeface="Wingdings"/>
              </a:rPr>
              <a:t>dversarial networks (GAN):</a:t>
            </a:r>
          </a:p>
          <a:p>
            <a:pPr lvl="1"/>
            <a:r>
              <a:rPr lang="en-US" dirty="0" smtClean="0">
                <a:sym typeface="Wingdings"/>
              </a:rPr>
              <a:t>Recycle-GAN: </a:t>
            </a:r>
            <a:r>
              <a:rPr lang="en-US" dirty="0" smtClean="0">
                <a:sym typeface="Wingdings"/>
                <a:hlinkClick r:id="rId4"/>
              </a:rPr>
              <a:t>https</a:t>
            </a:r>
            <a:r>
              <a:rPr lang="en-US" dirty="0">
                <a:sym typeface="Wingdings"/>
                <a:hlinkClick r:id="rId4"/>
              </a:rPr>
              <a:t>://www.youtube.com/watch?v=</a:t>
            </a:r>
            <a:r>
              <a:rPr lang="en-US" dirty="0" smtClean="0">
                <a:sym typeface="Wingdings"/>
                <a:hlinkClick r:id="rId4"/>
              </a:rPr>
              <a:t>VWXFqDdqLbE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err="1" smtClean="0">
                <a:sym typeface="Wingdings"/>
              </a:rPr>
              <a:t>Nvidia’s</a:t>
            </a:r>
            <a:r>
              <a:rPr lang="en-US" dirty="0" smtClean="0">
                <a:sym typeface="Wingdings"/>
              </a:rPr>
              <a:t> celebrity </a:t>
            </a:r>
            <a:r>
              <a:rPr lang="en-US" dirty="0">
                <a:sym typeface="Wingdings"/>
              </a:rPr>
              <a:t>face generation: </a:t>
            </a:r>
            <a:r>
              <a:rPr lang="en-US" dirty="0">
                <a:sym typeface="Wingdings"/>
                <a:hlinkClick r:id="rId5"/>
              </a:rPr>
              <a:t>https://www.youtube.com/watch?v=</a:t>
            </a:r>
            <a:r>
              <a:rPr lang="en-US" dirty="0" smtClean="0">
                <a:sym typeface="Wingdings"/>
                <a:hlinkClick r:id="rId5"/>
              </a:rPr>
              <a:t>36lE9tV9vm0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Zero-shot learning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F92B3FB-2F82-4CB9-93A4-1640FC20E3C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45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is this powerful?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F92B3FB-2F82-4CB9-93A4-1640FC20E3CE}" type="slidenum">
              <a:rPr lang="en-GB" smtClean="0"/>
              <a:t>21</a:t>
            </a:fld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524000"/>
            <a:ext cx="851535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Shared representations across tasks, languages,</a:t>
            </a:r>
            <a:r>
              <a:rPr lang="en-US" dirty="0"/>
              <a:t> </a:t>
            </a:r>
            <a:r>
              <a:rPr lang="en-US" dirty="0" smtClean="0"/>
              <a:t>and modalities</a:t>
            </a:r>
          </a:p>
          <a:p>
            <a:endParaRPr lang="en-US" dirty="0" smtClean="0">
              <a:sym typeface="Wingding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200400"/>
            <a:ext cx="1701986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3276600"/>
            <a:ext cx="3142311" cy="335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7081" y="3276600"/>
            <a:ext cx="3196558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0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1EEACE-7DFA-E84C-9965-337E176B6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89" y="1143002"/>
            <a:ext cx="8157929" cy="4983163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Code-switch cross-lingual entity/word data generation</a:t>
            </a:r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pPr marL="0" indent="0">
              <a:buNone/>
            </a:pPr>
            <a:endParaRPr lang="en-US" altLang="zh-CN" sz="2000" dirty="0"/>
          </a:p>
          <a:p>
            <a:endParaRPr lang="en-US" altLang="zh-CN" sz="2000" dirty="0"/>
          </a:p>
          <a:p>
            <a:r>
              <a:rPr lang="en-US" altLang="zh-CN" sz="2000" dirty="0"/>
              <a:t>Use English entities as anchor points to learn a mapping (rotation matrix) 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zh-CN" sz="2000" dirty="0"/>
              <a:t> which aligns distributions in IL and English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26372C3-D927-4A46-BBF0-A6D2EF5B8AB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629400" y="6324602"/>
            <a:ext cx="1143000" cy="365125"/>
          </a:xfrm>
          <a:prstGeom prst="rect">
            <a:avLst/>
          </a:prstGeom>
        </p:spPr>
        <p:txBody>
          <a:bodyPr/>
          <a:lstStyle/>
          <a:p>
            <a:fld id="{024B13ED-57CC-4817-AFF2-A39BFC804D6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BF13090-01DE-FE45-9F9D-E4B487586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82" y="4137025"/>
            <a:ext cx="8105017" cy="25146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76EB339C-A614-9D4C-950F-F570BD971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56" y="0"/>
            <a:ext cx="8072204" cy="1143000"/>
          </a:xfrm>
        </p:spPr>
        <p:txBody>
          <a:bodyPr>
            <a:normAutofit/>
          </a:bodyPr>
          <a:lstStyle/>
          <a:p>
            <a:r>
              <a:rPr lang="en-US" altLang="zh-CN" sz="3200" dirty="0" smtClean="0"/>
              <a:t>Share: Cross-lingual </a:t>
            </a:r>
            <a:r>
              <a:rPr lang="en-US" altLang="zh-CN" sz="3200" dirty="0"/>
              <a:t>Joint Entity and Word Embedding Learning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28FBB59-0689-6B43-BAF9-68C6635E5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1516063"/>
            <a:ext cx="5021353" cy="1676400"/>
          </a:xfrm>
          <a:prstGeom prst="rect">
            <a:avLst/>
          </a:prstGeom>
        </p:spPr>
      </p:pic>
      <p:sp>
        <p:nvSpPr>
          <p:cNvPr id="9" name="Google Shape;1140;p105"/>
          <p:cNvSpPr txBox="1">
            <a:spLocks/>
          </p:cNvSpPr>
          <p:nvPr/>
        </p:nvSpPr>
        <p:spPr>
          <a:xfrm>
            <a:off x="0" y="848827"/>
            <a:ext cx="6743700" cy="9375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80000"/>
              </a:lnSpc>
              <a:spcBef>
                <a:spcPts val="308"/>
              </a:spcBef>
              <a:buClr>
                <a:srgbClr val="170981"/>
              </a:buClr>
              <a:buSzPts val="1232"/>
              <a:buFont typeface="Noto Sans Symbols"/>
              <a:buChar char="▪"/>
            </a:pP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(Pan et al., DeepLo2019)</a:t>
            </a:r>
          </a:p>
        </p:txBody>
      </p:sp>
    </p:spTree>
    <p:extLst>
      <p:ext uri="{BB962C8B-B14F-4D97-AF65-F5344CB8AC3E}">
        <p14:creationId xmlns:p14="http://schemas.microsoft.com/office/powerpoint/2010/main" val="20223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 cross-task cross-language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F92B3FB-2F82-4CB9-93A4-1640FC20E3CE}" type="slidenum">
              <a:rPr lang="en-GB" smtClean="0"/>
              <a:t>23</a:t>
            </a:fld>
            <a:endParaRPr lang="en-GB"/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08589"/>
            <a:ext cx="7311557" cy="4700819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28650" y="941373"/>
            <a:ext cx="85153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052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(Lin et al., 2018)</a:t>
            </a:r>
          </a:p>
          <a:p>
            <a:endParaRPr lang="en-US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73522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 cross-media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F92B3FB-2F82-4CB9-93A4-1640FC20E3CE}" type="slidenum">
              <a:rPr lang="en-GB" smtClean="0"/>
              <a:t>24</a:t>
            </a:fld>
            <a:endParaRPr lang="en-GB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8650" y="941373"/>
            <a:ext cx="85153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052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(Li et al., 2020submission)</a:t>
            </a:r>
          </a:p>
          <a:p>
            <a:endParaRPr lang="en-US" dirty="0" smtClean="0">
              <a:sym typeface="Wingding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7169"/>
            <a:ext cx="8696341" cy="42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0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Let’s apply Seq2Seq+Attention to Abstractive Summarization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1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330200" y="1172937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 smtClean="0"/>
              <a:t>Abstract summarization:</a:t>
            </a:r>
          </a:p>
          <a:p>
            <a:pPr lvl="1"/>
            <a:r>
              <a:rPr lang="en-US" sz="3200" dirty="0" smtClean="0"/>
              <a:t>Generate a summary to cover the important information in the source document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dirty="0"/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59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DE090E-3154-4307-868C-DB27EF61B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Abstractive Summarization</a:t>
            </a:r>
            <a:endParaRPr lang="he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9CA1C02-D48B-4A3A-852E-B315A6DC9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981174"/>
            <a:ext cx="7886700" cy="74573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Problems?</a:t>
            </a:r>
          </a:p>
          <a:p>
            <a:pPr lvl="1"/>
            <a:r>
              <a:rPr lang="en-US" dirty="0"/>
              <a:t>Out Of Vocabulary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4C40092-7163-4CF0-9A4F-39E488913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103" y="1955442"/>
            <a:ext cx="7252670" cy="294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DE090E-3154-4307-868C-DB27EF61B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Pointer-Generator Network</a:t>
            </a:r>
            <a:endParaRPr lang="he-I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63" y="1593269"/>
            <a:ext cx="9144000" cy="355386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F9CA1C02-D48B-4A3A-852E-B315A6DC9222}"/>
              </a:ext>
            </a:extLst>
          </p:cNvPr>
          <p:cNvSpPr txBox="1">
            <a:spLocks/>
          </p:cNvSpPr>
          <p:nvPr/>
        </p:nvSpPr>
        <p:spPr>
          <a:xfrm>
            <a:off x="224602" y="5346806"/>
            <a:ext cx="7886700" cy="745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052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(See et al., 2017)</a:t>
            </a:r>
          </a:p>
        </p:txBody>
      </p:sp>
    </p:spTree>
    <p:extLst>
      <p:ext uri="{BB962C8B-B14F-4D97-AF65-F5344CB8AC3E}">
        <p14:creationId xmlns:p14="http://schemas.microsoft.com/office/powerpoint/2010/main" val="87609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DE090E-3154-4307-868C-DB27EF61B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Pointer-Generator Network</a:t>
            </a:r>
            <a:endParaRPr lang="he-I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9055D6F-5C23-42C5-AE15-48AD50D8A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357" y="1852328"/>
            <a:ext cx="7021287" cy="391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92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DE090E-3154-4307-868C-DB27EF61B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Coverage Mechanism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id="{F9CA1C02-D48B-4A3A-852E-B315A6DC92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2205367"/>
                <a:ext cx="7886700" cy="3263504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Repetition is a common problem for sequence-to-sequence models</a:t>
                </a:r>
              </a:p>
              <a:p>
                <a:r>
                  <a:rPr lang="en-US" dirty="0"/>
                  <a:t>Maintain coverage vector </a:t>
                </a:r>
              </a:p>
              <a:p>
                <a:pPr lvl="1"/>
                <a:r>
                  <a:rPr lang="en-US" dirty="0"/>
                  <a:t>The (unnormalized) distribution over the source document words</a:t>
                </a:r>
              </a:p>
              <a:p>
                <a:r>
                  <a:rPr lang="en-US" dirty="0"/>
                  <a:t>In order to ensure the attention mechanism is informed of its previous decisions Add this to the alignment model:</a:t>
                </a:r>
                <a:br>
                  <a:rPr lang="en-US" dirty="0"/>
                </a:br>
                <a:r>
                  <a:rPr lang="en-US" dirty="0"/>
                  <a:t> </a:t>
                </a:r>
              </a:p>
              <a:p>
                <a:r>
                  <a:rPr lang="en-US" dirty="0"/>
                  <a:t>Loss function</a:t>
                </a:r>
              </a:p>
              <a:p>
                <a:pPr lvl="1"/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9CA1C02-D48B-4A3A-852E-B315A6DC92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205367"/>
                <a:ext cx="7886700" cy="3263504"/>
              </a:xfrm>
              <a:blipFill rotWithShape="0">
                <a:blip r:embed="rId3"/>
                <a:stretch>
                  <a:fillRect t="-2804" r="-541" b="-7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E365B919-42B8-4EA5-808A-35C34A73B95B}"/>
              </a:ext>
            </a:extLst>
          </p:cNvPr>
          <p:cNvSpPr txBox="1">
            <a:spLocks/>
          </p:cNvSpPr>
          <p:nvPr/>
        </p:nvSpPr>
        <p:spPr>
          <a:xfrm>
            <a:off x="388741" y="5424658"/>
            <a:ext cx="5220124" cy="3330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50" dirty="0"/>
              <a:t>Tu et al., 2016</a:t>
            </a:r>
          </a:p>
        </p:txBody>
      </p:sp>
    </p:spTree>
    <p:extLst>
      <p:ext uri="{BB962C8B-B14F-4D97-AF65-F5344CB8AC3E}">
        <p14:creationId xmlns:p14="http://schemas.microsoft.com/office/powerpoint/2010/main" val="2029062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They are more exciting than CNN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Allow us to operate over sequences of vectors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9144000" cy="301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9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DE090E-3154-4307-868C-DB27EF61B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  <a:endParaRPr lang="he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9CA1C02-D48B-4A3A-852E-B315A6DC9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67"/>
            <a:ext cx="7886700" cy="3263504"/>
          </a:xfrm>
        </p:spPr>
        <p:txBody>
          <a:bodyPr>
            <a:normAutofit/>
          </a:bodyPr>
          <a:lstStyle/>
          <a:p>
            <a:r>
              <a:rPr lang="en-US" dirty="0"/>
              <a:t>ROUGE scores of the trained models on the CNN-Daily Mail dataset, computed on the test set.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0207733-458D-4F14-ACB2-896B7410C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24" y="2789803"/>
            <a:ext cx="8868753" cy="275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06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DE090E-3154-4307-868C-DB27EF61B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 How to Encode Graphs?</a:t>
            </a:r>
            <a:endParaRPr lang="he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9CA1C02-D48B-4A3A-852E-B315A6DC9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35324"/>
            <a:ext cx="7886700" cy="3263504"/>
          </a:xfrm>
        </p:spPr>
        <p:txBody>
          <a:bodyPr>
            <a:normAutofit/>
          </a:bodyPr>
          <a:lstStyle/>
          <a:p>
            <a:r>
              <a:rPr lang="en-US" dirty="0" smtClean="0"/>
              <a:t>How to distinguish Gary Johnson and Lyndon Johnson?</a:t>
            </a:r>
          </a:p>
          <a:p>
            <a:r>
              <a:rPr lang="en-US" dirty="0" smtClean="0"/>
              <a:t>How to represent the relation between Mitt Romney and Gary Johnson?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711" y="2499739"/>
            <a:ext cx="7412476" cy="435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36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DE090E-3154-4307-868C-DB27EF61B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flatten graphs to sequence?</a:t>
            </a:r>
            <a:endParaRPr lang="he-I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43" y="1010450"/>
            <a:ext cx="9144000" cy="538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04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DE090E-3154-4307-868C-DB27EF61B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that’s not enough &amp;</a:t>
            </a:r>
            <a:br>
              <a:rPr lang="en-US" dirty="0" smtClean="0"/>
            </a:br>
            <a:r>
              <a:rPr lang="en-US" dirty="0" smtClean="0"/>
              <a:t>Why is it hard?</a:t>
            </a:r>
            <a:endParaRPr lang="he-IL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F9CA1C02-D48B-4A3A-852E-B315A6DC9222}"/>
              </a:ext>
            </a:extLst>
          </p:cNvPr>
          <p:cNvSpPr txBox="1">
            <a:spLocks/>
          </p:cNvSpPr>
          <p:nvPr/>
        </p:nvSpPr>
        <p:spPr>
          <a:xfrm>
            <a:off x="648105" y="1096414"/>
            <a:ext cx="7886700" cy="5761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052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dirty="0" smtClean="0"/>
              <a:t>Complex </a:t>
            </a:r>
            <a:r>
              <a:rPr lang="en-CA" dirty="0"/>
              <a:t>topographical structure               (i.e., no spatial locality like </a:t>
            </a:r>
            <a:r>
              <a:rPr lang="en-CA" dirty="0" smtClean="0"/>
              <a:t>grids)</a:t>
            </a:r>
          </a:p>
          <a:p>
            <a:endParaRPr lang="en-CA" dirty="0" smtClean="0"/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r>
              <a:rPr lang="en-CA" dirty="0" smtClean="0"/>
              <a:t>No </a:t>
            </a:r>
            <a:r>
              <a:rPr lang="en-CA" dirty="0"/>
              <a:t>fixed node ordering or reference point  (i.e., the isomorphism </a:t>
            </a:r>
            <a:r>
              <a:rPr lang="en-CA" dirty="0" smtClean="0"/>
              <a:t>problem)</a:t>
            </a:r>
          </a:p>
          <a:p>
            <a:r>
              <a:rPr lang="en-CA" dirty="0" smtClean="0"/>
              <a:t>Often </a:t>
            </a:r>
            <a:r>
              <a:rPr lang="en-CA" dirty="0"/>
              <a:t>dynamic and have multimodal </a:t>
            </a:r>
            <a:r>
              <a:rPr lang="en-CA" dirty="0" smtClean="0"/>
              <a:t>features</a:t>
            </a:r>
          </a:p>
          <a:p>
            <a:r>
              <a:rPr lang="en-CA" dirty="0" smtClean="0"/>
              <a:t>More complex for heterogeneous knowledge graphs</a:t>
            </a:r>
            <a:endParaRPr lang="en-CA" dirty="0"/>
          </a:p>
          <a:p>
            <a:endParaRPr lang="en-US" dirty="0" smtClean="0"/>
          </a:p>
        </p:txBody>
      </p:sp>
      <p:pic>
        <p:nvPicPr>
          <p:cNvPr id="8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3415" y="2343409"/>
            <a:ext cx="7347998" cy="18005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871596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DE090E-3154-4307-868C-DB27EF61B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week we will cover</a:t>
            </a:r>
            <a:endParaRPr lang="he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9CA1C02-D48B-4A3A-852E-B315A6DC9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35324"/>
            <a:ext cx="7886700" cy="3263504"/>
          </a:xfrm>
        </p:spPr>
        <p:txBody>
          <a:bodyPr>
            <a:normAutofit/>
          </a:bodyPr>
          <a:lstStyle/>
          <a:p>
            <a:r>
              <a:rPr lang="en-US" dirty="0" smtClean="0"/>
              <a:t>Encode tables</a:t>
            </a:r>
          </a:p>
          <a:p>
            <a:r>
              <a:rPr lang="en-US" dirty="0" smtClean="0"/>
              <a:t>Graph Neural Networks</a:t>
            </a:r>
          </a:p>
          <a:p>
            <a:r>
              <a:rPr lang="en-US" dirty="0" smtClean="0"/>
              <a:t>GNN based </a:t>
            </a:r>
            <a:r>
              <a:rPr lang="en-US" dirty="0" err="1" smtClean="0"/>
              <a:t>generatio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0690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Recurrent Neural Network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F92B3FB-2F82-4CB9-93A4-1640FC20E3CE}" type="slidenum">
              <a:rPr lang="en-GB" smtClean="0"/>
              <a:t>4</a:t>
            </a:fld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524000"/>
            <a:ext cx="8134350" cy="4351338"/>
          </a:xfrm>
        </p:spPr>
        <p:txBody>
          <a:bodyPr>
            <a:normAutofit/>
          </a:bodyPr>
          <a:lstStyle/>
          <a:p>
            <a:pPr marL="457200" indent="-342900">
              <a:lnSpc>
                <a:spcPct val="115000"/>
              </a:lnSpc>
              <a:spcBef>
                <a:spcPts val="0"/>
              </a:spcBef>
              <a:buSzPts val="1800"/>
            </a:pPr>
            <a:r>
              <a:rPr lang="en" sz="1800" dirty="0" smtClean="0"/>
              <a:t>Language modeling with RNN</a:t>
            </a:r>
          </a:p>
          <a:p>
            <a:pPr marL="731520" lvl="1" indent="-342900">
              <a:lnSpc>
                <a:spcPct val="115000"/>
              </a:lnSpc>
              <a:spcBef>
                <a:spcPts val="0"/>
              </a:spcBef>
              <a:buSzPts val="1800"/>
            </a:pPr>
            <a:r>
              <a:rPr lang="en" sz="1800" dirty="0" smtClean="0"/>
              <a:t>Embedding </a:t>
            </a:r>
            <a:r>
              <a:rPr lang="en" sz="1800" dirty="0"/>
              <a:t>or hidden state can be word </a:t>
            </a:r>
            <a:r>
              <a:rPr lang="en" sz="1800" dirty="0" smtClean="0"/>
              <a:t>representation</a:t>
            </a:r>
          </a:p>
          <a:p>
            <a:pPr marL="1005840" lvl="2" indent="-342900">
              <a:lnSpc>
                <a:spcPct val="115000"/>
              </a:lnSpc>
              <a:spcBef>
                <a:spcPts val="0"/>
              </a:spcBef>
              <a:buSzPts val="1800"/>
            </a:pPr>
            <a:r>
              <a:rPr lang="en" dirty="0" smtClean="0"/>
              <a:t>Embedding </a:t>
            </a:r>
            <a:r>
              <a:rPr lang="en" dirty="0"/>
              <a:t>= general </a:t>
            </a:r>
            <a:r>
              <a:rPr lang="en" dirty="0" smtClean="0"/>
              <a:t>representation</a:t>
            </a:r>
          </a:p>
          <a:p>
            <a:pPr marL="1005840" lvl="2" indent="-342900">
              <a:lnSpc>
                <a:spcPct val="115000"/>
              </a:lnSpc>
              <a:spcBef>
                <a:spcPts val="0"/>
              </a:spcBef>
              <a:buSzPts val="1800"/>
            </a:pPr>
            <a:r>
              <a:rPr lang="en" dirty="0" smtClean="0"/>
              <a:t>Hidden </a:t>
            </a:r>
            <a:r>
              <a:rPr lang="en" dirty="0"/>
              <a:t>state = context specific </a:t>
            </a:r>
            <a:r>
              <a:rPr lang="en" dirty="0" smtClean="0"/>
              <a:t>representation</a:t>
            </a:r>
          </a:p>
          <a:p>
            <a:pPr marL="731520" lvl="1" indent="-342900">
              <a:lnSpc>
                <a:spcPct val="115000"/>
              </a:lnSpc>
              <a:spcBef>
                <a:spcPts val="0"/>
              </a:spcBef>
              <a:buSzPts val="1800"/>
            </a:pPr>
            <a:r>
              <a:rPr lang="en" sz="1800" dirty="0" smtClean="0"/>
              <a:t>Input </a:t>
            </a:r>
            <a:r>
              <a:rPr lang="en" sz="1800" dirty="0"/>
              <a:t>is one-hot encoding of </a:t>
            </a:r>
            <a:r>
              <a:rPr lang="en" sz="1800" dirty="0" smtClean="0"/>
              <a:t>words</a:t>
            </a:r>
          </a:p>
          <a:p>
            <a:pPr marL="731520" lvl="1" indent="-342900">
              <a:lnSpc>
                <a:spcPct val="115000"/>
              </a:lnSpc>
              <a:spcBef>
                <a:spcPts val="0"/>
              </a:spcBef>
              <a:buSzPts val="1800"/>
            </a:pPr>
            <a:r>
              <a:rPr lang="en" sz="1800" dirty="0" smtClean="0"/>
              <a:t>Multiply </a:t>
            </a:r>
            <a:r>
              <a:rPr lang="en" sz="1800" dirty="0"/>
              <a:t>by embedding </a:t>
            </a:r>
            <a:r>
              <a:rPr lang="en" sz="1800" dirty="0" smtClean="0"/>
              <a:t>matrix</a:t>
            </a:r>
          </a:p>
          <a:p>
            <a:pPr marL="731520" lvl="1" indent="-342900">
              <a:lnSpc>
                <a:spcPct val="115000"/>
              </a:lnSpc>
              <a:spcBef>
                <a:spcPts val="0"/>
              </a:spcBef>
              <a:buSzPts val="1800"/>
            </a:pPr>
            <a:r>
              <a:rPr lang="en" sz="1800" dirty="0" smtClean="0"/>
              <a:t>Output </a:t>
            </a:r>
            <a:r>
              <a:rPr lang="en" sz="1800" dirty="0"/>
              <a:t>predicts probability distribution over vocabulary</a:t>
            </a:r>
          </a:p>
          <a:p>
            <a:pPr marL="457200" indent="-342900">
              <a:spcBef>
                <a:spcPts val="0"/>
              </a:spcBef>
              <a:buSzPts val="1800"/>
            </a:pPr>
            <a:r>
              <a:rPr lang="en" sz="1800" dirty="0"/>
              <a:t>P(next word|previous words)</a:t>
            </a:r>
          </a:p>
          <a:p>
            <a:endParaRPr lang="en-US" sz="1800" dirty="0" smtClean="0">
              <a:sym typeface="Wingdings"/>
            </a:endParaRPr>
          </a:p>
        </p:txBody>
      </p:sp>
      <p:pic>
        <p:nvPicPr>
          <p:cNvPr id="7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2200" y="4107791"/>
            <a:ext cx="4648200" cy="2756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652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RNN to Train a Character Language Model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F92B3FB-2F82-4CB9-93A4-1640FC20E3CE}" type="slidenum">
              <a:rPr lang="en-GB" smtClean="0"/>
              <a:t>5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728914" y="6488668"/>
            <a:ext cx="568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karpathy.github.io</a:t>
            </a:r>
            <a:r>
              <a:rPr lang="en-US" dirty="0"/>
              <a:t>/2015/05/21/</a:t>
            </a:r>
            <a:r>
              <a:rPr lang="en-US" dirty="0" err="1"/>
              <a:t>rnn</a:t>
            </a:r>
            <a:r>
              <a:rPr lang="en-US" dirty="0"/>
              <a:t>-effectiveness/</a:t>
            </a:r>
          </a:p>
        </p:txBody>
      </p:sp>
      <p:sp>
        <p:nvSpPr>
          <p:cNvPr id="6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330200" y="1172937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 smtClean="0"/>
              <a:t>Vocabulary: four possible letters </a:t>
            </a:r>
            <a:r>
              <a:rPr lang="en-US" sz="3200" dirty="0" err="1" smtClean="0"/>
              <a:t>helo</a:t>
            </a:r>
            <a:endParaRPr lang="en-US" sz="3200" dirty="0" smtClean="0"/>
          </a:p>
          <a:p>
            <a:r>
              <a:rPr lang="en-US" sz="3200" dirty="0" smtClean="0"/>
              <a:t>Train RNN on sequence “hello”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47900"/>
            <a:ext cx="9144000" cy="23446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181" y="5010642"/>
            <a:ext cx="5562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8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RNN to Train a Character Language Model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F92B3FB-2F82-4CB9-93A4-1640FC20E3CE}" type="slidenum">
              <a:rPr lang="en-GB" smtClean="0"/>
              <a:t>6</a:t>
            </a:fld>
            <a:endParaRPr lang="en-GB"/>
          </a:p>
        </p:txBody>
      </p:sp>
      <p:pic>
        <p:nvPicPr>
          <p:cNvPr id="4" name="Picture 3" descr="charseq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04" y="770127"/>
            <a:ext cx="6399749" cy="514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8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Decoding Algorithm: Greedy Decoding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ym typeface="Wingdings"/>
              </a:rPr>
              <a:t>At each step, take the most probable word (</a:t>
            </a:r>
            <a:r>
              <a:rPr lang="en-US" dirty="0" err="1" smtClean="0">
                <a:sym typeface="Wingdings"/>
              </a:rPr>
              <a:t>argmax</a:t>
            </a:r>
            <a:r>
              <a:rPr lang="en-US" dirty="0" smtClean="0">
                <a:sym typeface="Wingdings"/>
              </a:rPr>
              <a:t>)</a:t>
            </a:r>
          </a:p>
          <a:p>
            <a:r>
              <a:rPr lang="en-US" dirty="0" smtClean="0">
                <a:sym typeface="Wingdings"/>
              </a:rPr>
              <a:t>Use that as the next word, feed it as input on the next step</a:t>
            </a:r>
          </a:p>
          <a:p>
            <a:r>
              <a:rPr lang="en-US" dirty="0" smtClean="0">
                <a:sym typeface="Wingdings"/>
              </a:rPr>
              <a:t>Keep going until you produce the end token</a:t>
            </a:r>
          </a:p>
          <a:p>
            <a:endParaRPr lang="en-US" dirty="0" smtClean="0">
              <a:sym typeface="Wingding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F92B3FB-2F82-4CB9-93A4-1640FC20E3CE}" type="slidenum">
              <a:rPr lang="en-GB" smtClean="0"/>
              <a:t>7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588" y="2650705"/>
            <a:ext cx="6257940" cy="393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BA067A-957C-8F4F-AF66-79A9FAD50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autoregressive model as a special case –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18F5EA-6A54-E548-B028-C422AD73C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Parametrization</a:t>
            </a:r>
          </a:p>
          <a:p>
            <a:pPr lvl="1"/>
            <a:r>
              <a:rPr lang="en-US" sz="2000" dirty="0"/>
              <a:t>Encoder: encode the source X into a set of continuous vectors</a:t>
            </a:r>
          </a:p>
          <a:p>
            <a:pPr lvl="1"/>
            <a:r>
              <a:rPr lang="en-US" sz="2000" dirty="0"/>
              <a:t>Decoder: </a:t>
            </a:r>
            <a:br>
              <a:rPr lang="en-US" sz="2000" dirty="0"/>
            </a:br>
            <a:r>
              <a:rPr lang="en-US" sz="2000" dirty="0"/>
              <a:t>   (1) encode the prefix into a set of continuous vectors, </a:t>
            </a:r>
            <a:br>
              <a:rPr lang="en-US" sz="2000" dirty="0"/>
            </a:br>
            <a:r>
              <a:rPr lang="en-US" sz="2000" dirty="0"/>
              <a:t>   (2) encoder X and prefix into a single vector, and</a:t>
            </a:r>
            <a:br>
              <a:rPr lang="en-US" sz="2000" dirty="0"/>
            </a:br>
            <a:r>
              <a:rPr lang="en-US" sz="2000" dirty="0"/>
              <a:t>   (3) predict the next symbol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737BE5-015F-944A-88C9-DA01DED14F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5624513"/>
            <a:ext cx="2057400" cy="273844"/>
          </a:xfrm>
          <a:prstGeom prst="rect">
            <a:avLst/>
          </a:prstGeom>
        </p:spPr>
        <p:txBody>
          <a:bodyPr/>
          <a:lstStyle/>
          <a:p>
            <a:fld id="{0B834D39-A401-2343-85AB-A15CF02263D2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DF7D4A-831F-F340-BC91-11BC3D4B4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952" y="4700039"/>
            <a:ext cx="1162050" cy="1428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B85A699-C16D-A04E-B9E2-16D40FD507B4}"/>
              </a:ext>
            </a:extLst>
          </p:cNvPr>
          <p:cNvSpPr/>
          <p:nvPr/>
        </p:nvSpPr>
        <p:spPr>
          <a:xfrm>
            <a:off x="2347950" y="4268369"/>
            <a:ext cx="1162051" cy="3035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Encoder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3ACD668-0C16-D848-A657-57EFDF29CFAA}"/>
              </a:ext>
            </a:extLst>
          </p:cNvPr>
          <p:cNvSpPr/>
          <p:nvPr/>
        </p:nvSpPr>
        <p:spPr>
          <a:xfrm>
            <a:off x="4166212" y="4268369"/>
            <a:ext cx="1209665" cy="3035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Decoder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B366AE69-9ECD-9C49-8E7F-F4CA65C46264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3510001" y="4420145"/>
            <a:ext cx="65621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90E8D83-90C9-E747-B070-876890727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969" y="3730381"/>
            <a:ext cx="971550" cy="20002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FDB1258E-0620-7D4B-B87B-71FF3E0F69EC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5188744" y="3930406"/>
            <a:ext cx="0" cy="33796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8030B5D-B506-8B4E-B04D-6940E921B163}"/>
              </a:ext>
            </a:extLst>
          </p:cNvPr>
          <p:cNvSpPr/>
          <p:nvPr/>
        </p:nvSpPr>
        <p:spPr>
          <a:xfrm>
            <a:off x="6160294" y="3678618"/>
            <a:ext cx="595312" cy="30355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NLL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E16BF271-8818-5142-AA46-899BCA736FB2}"/>
              </a:ext>
            </a:extLst>
          </p:cNvPr>
          <p:cNvCxnSpPr>
            <a:cxnSpLocks/>
            <a:stCxn id="11" idx="3"/>
            <a:endCxn id="15" idx="1"/>
          </p:cNvCxnSpPr>
          <p:nvPr/>
        </p:nvCxnSpPr>
        <p:spPr>
          <a:xfrm>
            <a:off x="5674519" y="3830393"/>
            <a:ext cx="485775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8E47F90-577D-7741-83D7-AEE146600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24" y="4642889"/>
            <a:ext cx="171450" cy="200025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66AACEA2-0C06-9244-A916-BDF18C0E12D0}"/>
              </a:ext>
            </a:extLst>
          </p:cNvPr>
          <p:cNvCxnSpPr>
            <a:cxnSpLocks/>
            <a:stCxn id="19" idx="0"/>
            <a:endCxn id="15" idx="2"/>
          </p:cNvCxnSpPr>
          <p:nvPr/>
        </p:nvCxnSpPr>
        <p:spPr>
          <a:xfrm flipV="1">
            <a:off x="6457950" y="3982169"/>
            <a:ext cx="1" cy="6607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FF5BE27-DC78-FF46-AF45-3B8FD97C7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212" y="4648955"/>
            <a:ext cx="1209675" cy="200025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xmlns="" id="{6E9E367F-D6CC-074C-BB5B-51386A27E0B6}"/>
              </a:ext>
            </a:extLst>
          </p:cNvPr>
          <p:cNvSpPr/>
          <p:nvPr/>
        </p:nvSpPr>
        <p:spPr>
          <a:xfrm rot="1002635">
            <a:off x="1894093" y="4062615"/>
            <a:ext cx="608039" cy="33013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xmlns="" id="{7067889F-C266-5147-A81E-50B9CFA46E4B}"/>
              </a:ext>
            </a:extLst>
          </p:cNvPr>
          <p:cNvSpPr/>
          <p:nvPr/>
        </p:nvSpPr>
        <p:spPr>
          <a:xfrm rot="1002635">
            <a:off x="3682972" y="4026698"/>
            <a:ext cx="608039" cy="33013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xmlns="" id="{913703C8-4C97-E343-80AB-ADBF9F226664}"/>
              </a:ext>
            </a:extLst>
          </p:cNvPr>
          <p:cNvSpPr/>
          <p:nvPr/>
        </p:nvSpPr>
        <p:spPr>
          <a:xfrm rot="1002635">
            <a:off x="4156062" y="3489426"/>
            <a:ext cx="608039" cy="33013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431618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ABE9BB4B-AA54-894E-BB36-9CECA6ED9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0066"/>
            <a:ext cx="9144000" cy="720725"/>
          </a:xfrm>
        </p:spPr>
        <p:txBody>
          <a:bodyPr/>
          <a:lstStyle/>
          <a:p>
            <a:r>
              <a:rPr lang="en-US"/>
              <a:t>Parametrization – Recurrent Neural Nets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E7BC43F2-48FA-F04F-91BF-2C5E4E9D4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140085"/>
            <a:ext cx="8667750" cy="4413115"/>
          </a:xfrm>
        </p:spPr>
        <p:txBody>
          <a:bodyPr/>
          <a:lstStyle/>
          <a:p>
            <a:r>
              <a:rPr lang="en-US" sz="1800" dirty="0"/>
              <a:t>Following </a:t>
            </a:r>
            <a:r>
              <a:rPr lang="en-US" sz="1800" dirty="0" err="1"/>
              <a:t>Bahdanau</a:t>
            </a:r>
            <a:r>
              <a:rPr lang="en-US" sz="1800" dirty="0"/>
              <a:t> et al. [2015]</a:t>
            </a:r>
          </a:p>
          <a:p>
            <a:r>
              <a:rPr lang="en-US" sz="1800" dirty="0"/>
              <a:t>The encoder turns a sequence of tokens into a sequence of contextualized vectors.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The underlying principle behind recently successful contextualized </a:t>
            </a:r>
            <a:r>
              <a:rPr lang="en-US" sz="1800" dirty="0" err="1"/>
              <a:t>embeddings</a:t>
            </a:r>
            <a:endParaRPr lang="en-US" sz="1800" dirty="0"/>
          </a:p>
          <a:p>
            <a:pPr lvl="1"/>
            <a:r>
              <a:rPr lang="en-US" sz="1800" dirty="0" err="1"/>
              <a:t>ELMo</a:t>
            </a:r>
            <a:r>
              <a:rPr lang="en-US" sz="1800" dirty="0"/>
              <a:t> [Peters et al., 2018], BERT [Devlin et al., 2019] and all the other </a:t>
            </a:r>
            <a:r>
              <a:rPr lang="en-US" sz="1800" dirty="0" err="1"/>
              <a:t>muppets</a:t>
            </a:r>
            <a:endParaRPr lang="en-US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CBDAFF-7A54-0C40-B063-770BDAD581D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365081" y="5219700"/>
            <a:ext cx="2057400" cy="273844"/>
          </a:xfrm>
          <a:prstGeom prst="rect">
            <a:avLst/>
          </a:prstGeom>
        </p:spPr>
        <p:txBody>
          <a:bodyPr/>
          <a:lstStyle/>
          <a:p>
            <a:fld id="{0B834D39-A401-2343-85AB-A15CF02263D2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93298A5-C979-B04A-9DD8-1D94A57A4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458" y="5365054"/>
            <a:ext cx="1162050" cy="1428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72E0951-33D6-8F4D-B40C-8E360794C65D}"/>
              </a:ext>
            </a:extLst>
          </p:cNvPr>
          <p:cNvSpPr/>
          <p:nvPr/>
        </p:nvSpPr>
        <p:spPr>
          <a:xfrm>
            <a:off x="4548456" y="4933384"/>
            <a:ext cx="1162051" cy="3035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Encoder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B745833-6970-5144-9237-70C0F6A7A785}"/>
              </a:ext>
            </a:extLst>
          </p:cNvPr>
          <p:cNvSpPr/>
          <p:nvPr/>
        </p:nvSpPr>
        <p:spPr>
          <a:xfrm>
            <a:off x="6366718" y="4933384"/>
            <a:ext cx="1209665" cy="3035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Decoder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B4FCDAC2-AE39-204E-98B3-9EFD98CAE98F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5710507" y="5085160"/>
            <a:ext cx="65621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7F7B9D7-BC95-7E4D-938C-201F74014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475" y="4395396"/>
            <a:ext cx="971550" cy="20002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C9A7B954-A160-164F-895A-3CBD323BAD19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7389250" y="4595421"/>
            <a:ext cx="0" cy="33796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B24D658-A5B7-E845-B84C-7399BB77CD03}"/>
              </a:ext>
            </a:extLst>
          </p:cNvPr>
          <p:cNvSpPr/>
          <p:nvPr/>
        </p:nvSpPr>
        <p:spPr>
          <a:xfrm>
            <a:off x="8360800" y="4343633"/>
            <a:ext cx="595312" cy="30355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NLL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8F8497E3-EB8F-A243-86E6-96618E7809D1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>
          <a:xfrm>
            <a:off x="7875025" y="4495409"/>
            <a:ext cx="485775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BB36595-B227-404E-9F4E-0A5ADC3C1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730" y="5307904"/>
            <a:ext cx="171450" cy="20002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823497F9-2E74-194D-BD14-99AB14E4E43F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 flipV="1">
            <a:off x="8658456" y="4647184"/>
            <a:ext cx="1" cy="6607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B1F5DA1-C404-9A45-AB2C-3BEE5B0D51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718" y="5313971"/>
            <a:ext cx="1209675" cy="200025"/>
          </a:xfrm>
          <a:prstGeom prst="rect">
            <a:avLst/>
          </a:prstGeom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C0B01A05-4453-114C-ACBA-9B936953E132}"/>
              </a:ext>
            </a:extLst>
          </p:cNvPr>
          <p:cNvSpPr/>
          <p:nvPr/>
        </p:nvSpPr>
        <p:spPr>
          <a:xfrm rot="1002635">
            <a:off x="4094599" y="4727630"/>
            <a:ext cx="608039" cy="33013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6186292-7498-0A4C-B01C-CFA57E8422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3563" y="3001616"/>
            <a:ext cx="5476875" cy="2857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E6DC678-DA37-E448-8018-D109B4F9D4E2}"/>
              </a:ext>
            </a:extLst>
          </p:cNvPr>
          <p:cNvSpPr/>
          <p:nvPr/>
        </p:nvSpPr>
        <p:spPr>
          <a:xfrm>
            <a:off x="3837252" y="2581766"/>
            <a:ext cx="609387" cy="28387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69EB877-B4CB-324D-93CE-C38795815B12}"/>
              </a:ext>
            </a:extLst>
          </p:cNvPr>
          <p:cNvSpPr/>
          <p:nvPr/>
        </p:nvSpPr>
        <p:spPr>
          <a:xfrm>
            <a:off x="4641325" y="3030014"/>
            <a:ext cx="188806" cy="28387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B2D6180-8A45-5E41-B2C7-04F344BEF663}"/>
              </a:ext>
            </a:extLst>
          </p:cNvPr>
          <p:cNvSpPr/>
          <p:nvPr/>
        </p:nvSpPr>
        <p:spPr>
          <a:xfrm>
            <a:off x="6520804" y="3030014"/>
            <a:ext cx="188806" cy="28387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DC27D33-759C-0544-8B81-46346F1B8906}"/>
              </a:ext>
            </a:extLst>
          </p:cNvPr>
          <p:cNvSpPr/>
          <p:nvPr/>
        </p:nvSpPr>
        <p:spPr>
          <a:xfrm>
            <a:off x="6131481" y="2597811"/>
            <a:ext cx="1350638" cy="28387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58F1A6E-0EF8-7C4A-9B3A-3EBCCE976BFE}"/>
              </a:ext>
            </a:extLst>
          </p:cNvPr>
          <p:cNvSpPr/>
          <p:nvPr/>
        </p:nvSpPr>
        <p:spPr>
          <a:xfrm>
            <a:off x="4927321" y="3030014"/>
            <a:ext cx="456344" cy="28387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2796E7C-7CBD-EE49-ABCA-A7073B9732A9}"/>
              </a:ext>
            </a:extLst>
          </p:cNvPr>
          <p:cNvSpPr/>
          <p:nvPr/>
        </p:nvSpPr>
        <p:spPr>
          <a:xfrm>
            <a:off x="6806800" y="3030014"/>
            <a:ext cx="456344" cy="28387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65A9661-4E32-DE46-A623-A1090205A4EF}"/>
              </a:ext>
            </a:extLst>
          </p:cNvPr>
          <p:cNvSpPr/>
          <p:nvPr/>
        </p:nvSpPr>
        <p:spPr>
          <a:xfrm>
            <a:off x="7482118" y="2595967"/>
            <a:ext cx="728663" cy="288847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F7C712A-0B04-8749-B6A1-B9AA79D1884A}"/>
              </a:ext>
            </a:extLst>
          </p:cNvPr>
          <p:cNvSpPr/>
          <p:nvPr/>
        </p:nvSpPr>
        <p:spPr>
          <a:xfrm>
            <a:off x="1833562" y="3030015"/>
            <a:ext cx="1167734" cy="288847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67320366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 9">
      <a:dk1>
        <a:srgbClr val="000000"/>
      </a:dk1>
      <a:lt1>
        <a:srgbClr val="FFFFFF"/>
      </a:lt1>
      <a:dk2>
        <a:srgbClr val="990000"/>
      </a:dk2>
      <a:lt2>
        <a:srgbClr val="808080"/>
      </a:lt2>
      <a:accent1>
        <a:srgbClr val="B2B2B2"/>
      </a:accent1>
      <a:accent2>
        <a:srgbClr val="FF9933"/>
      </a:accent2>
      <a:accent3>
        <a:srgbClr val="FFFFFF"/>
      </a:accent3>
      <a:accent4>
        <a:srgbClr val="000000"/>
      </a:accent4>
      <a:accent5>
        <a:srgbClr val="D5D5D5"/>
      </a:accent5>
      <a:accent6>
        <a:srgbClr val="E78A2D"/>
      </a:accent6>
      <a:hlink>
        <a:srgbClr val="FF3300"/>
      </a:hlink>
      <a:folHlink>
        <a:srgbClr val="CC99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ross-Media Knowledge Columbia RPI 2015 07 14 presented">
  <a:themeElements>
    <a:clrScheme name="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ikiTutorialDR">
  <a:themeElements>
    <a:clrScheme name="Executive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6784</TotalTime>
  <Words>1474</Words>
  <Application>Microsoft Macintosh PowerPoint</Application>
  <PresentationFormat>On-screen Show (4:3)</PresentationFormat>
  <Paragraphs>288</Paragraphs>
  <Slides>34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Calibri</vt:lpstr>
      <vt:lpstr>Courier New</vt:lpstr>
      <vt:lpstr>Noto Sans Symbols</vt:lpstr>
      <vt:lpstr>Palatino Linotype</vt:lpstr>
      <vt:lpstr>SimSun</vt:lpstr>
      <vt:lpstr>Tahoma</vt:lpstr>
      <vt:lpstr>Times New Roman</vt:lpstr>
      <vt:lpstr>Wingdings</vt:lpstr>
      <vt:lpstr>Arial</vt:lpstr>
      <vt:lpstr>1_Office Theme</vt:lpstr>
      <vt:lpstr>1_Cross-Media Knowledge Columbia RPI 2015 07 14 presented</vt:lpstr>
      <vt:lpstr>1_Office 主题</vt:lpstr>
      <vt:lpstr>WikiTutorialDR</vt:lpstr>
      <vt:lpstr>Neural Natural Language Generation: Encoding, Decoding, Copy Mechamism</vt:lpstr>
      <vt:lpstr>Recap: Recurrent Neural Network</vt:lpstr>
      <vt:lpstr>They are more exciting than CNN</vt:lpstr>
      <vt:lpstr>Recurrent Neural Network</vt:lpstr>
      <vt:lpstr>RNN to Train a Character Language Model</vt:lpstr>
      <vt:lpstr>RNN to Train a Character Language Model</vt:lpstr>
      <vt:lpstr>Decoding Algorithm: Greedy Decoding</vt:lpstr>
      <vt:lpstr>An autoregressive model as a special case – (3)</vt:lpstr>
      <vt:lpstr>Parametrization – Recurrent Neural Nets</vt:lpstr>
      <vt:lpstr>Parametrization – Recurrent Neural Nets</vt:lpstr>
      <vt:lpstr>Side-note: gated recurrent units to attention</vt:lpstr>
      <vt:lpstr>Side-note: gated recurrent units to attention</vt:lpstr>
      <vt:lpstr>Side-note: gated recurrent units to attention</vt:lpstr>
      <vt:lpstr>Parametrization – Transformers</vt:lpstr>
      <vt:lpstr>Decoding Algorithm: Beam Search</vt:lpstr>
      <vt:lpstr>Decoding Algorithm: Beam Search</vt:lpstr>
      <vt:lpstr>Impact of Beam Size</vt:lpstr>
      <vt:lpstr>Softmax temperature</vt:lpstr>
      <vt:lpstr>Why is this powerful?</vt:lpstr>
      <vt:lpstr>Why is this powerful?</vt:lpstr>
      <vt:lpstr>Why is this powerful?</vt:lpstr>
      <vt:lpstr>Share: Cross-lingual Joint Entity and Word Embedding Learning</vt:lpstr>
      <vt:lpstr>Or cross-task cross-language</vt:lpstr>
      <vt:lpstr>Or cross-media</vt:lpstr>
      <vt:lpstr>Let’s apply Seq2Seq+Attention to Abstractive Summarization</vt:lpstr>
      <vt:lpstr>Abstractive Summarization</vt:lpstr>
      <vt:lpstr>Pointer-Generator Network</vt:lpstr>
      <vt:lpstr>Pointer-Generator Network</vt:lpstr>
      <vt:lpstr>Coverage Mechanism</vt:lpstr>
      <vt:lpstr>Results</vt:lpstr>
      <vt:lpstr>Exercise: How to Encode Graphs?</vt:lpstr>
      <vt:lpstr>Can we flatten graphs to sequence?</vt:lpstr>
      <vt:lpstr>What that’s not enough &amp; Why is it hard?</vt:lpstr>
      <vt:lpstr>Next week we will cover</vt:lpstr>
    </vt:vector>
  </TitlesOfParts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Universal Information Extraction</dc:title>
  <cp:lastModifiedBy>Microsoft Office User</cp:lastModifiedBy>
  <cp:revision>306</cp:revision>
  <dcterms:modified xsi:type="dcterms:W3CDTF">2020-01-29T04:58:47Z</dcterms:modified>
</cp:coreProperties>
</file>