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2" r:id="rId2"/>
  </p:sldMasterIdLst>
  <p:notesMasterIdLst>
    <p:notesMasterId r:id="rId47"/>
  </p:notesMasterIdLst>
  <p:sldIdLst>
    <p:sldId id="460" r:id="rId3"/>
    <p:sldId id="632" r:id="rId4"/>
    <p:sldId id="633" r:id="rId5"/>
    <p:sldId id="634" r:id="rId6"/>
    <p:sldId id="635" r:id="rId7"/>
    <p:sldId id="636" r:id="rId8"/>
    <p:sldId id="637" r:id="rId9"/>
    <p:sldId id="638" r:id="rId10"/>
    <p:sldId id="639" r:id="rId11"/>
    <p:sldId id="640" r:id="rId12"/>
    <p:sldId id="641" r:id="rId13"/>
    <p:sldId id="642" r:id="rId14"/>
    <p:sldId id="643" r:id="rId15"/>
    <p:sldId id="644" r:id="rId16"/>
    <p:sldId id="645" r:id="rId17"/>
    <p:sldId id="646" r:id="rId18"/>
    <p:sldId id="647" r:id="rId19"/>
    <p:sldId id="648" r:id="rId20"/>
    <p:sldId id="649" r:id="rId21"/>
    <p:sldId id="650" r:id="rId22"/>
    <p:sldId id="651" r:id="rId23"/>
    <p:sldId id="652" r:id="rId24"/>
    <p:sldId id="653" r:id="rId25"/>
    <p:sldId id="654" r:id="rId26"/>
    <p:sldId id="655" r:id="rId27"/>
    <p:sldId id="656" r:id="rId28"/>
    <p:sldId id="657" r:id="rId29"/>
    <p:sldId id="658" r:id="rId30"/>
    <p:sldId id="659" r:id="rId31"/>
    <p:sldId id="660" r:id="rId32"/>
    <p:sldId id="661" r:id="rId33"/>
    <p:sldId id="662" r:id="rId34"/>
    <p:sldId id="663" r:id="rId35"/>
    <p:sldId id="664" r:id="rId36"/>
    <p:sldId id="665" r:id="rId37"/>
    <p:sldId id="666" r:id="rId38"/>
    <p:sldId id="667" r:id="rId39"/>
    <p:sldId id="668" r:id="rId40"/>
    <p:sldId id="669" r:id="rId41"/>
    <p:sldId id="670" r:id="rId42"/>
    <p:sldId id="671" r:id="rId43"/>
    <p:sldId id="672" r:id="rId44"/>
    <p:sldId id="673" r:id="rId45"/>
    <p:sldId id="675" r:id="rId46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13"/>
    <p:restoredTop sz="92908"/>
  </p:normalViewPr>
  <p:slideViewPr>
    <p:cSldViewPr>
      <p:cViewPr varScale="1">
        <p:scale>
          <a:sx n="140" d="100"/>
          <a:sy n="140" d="100"/>
        </p:scale>
        <p:origin x="-568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4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A3B6F699-F6EA-45EF-A251-8831DE3CDC5D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2D9F5FDD-0637-47F5-9986-3E70B6C2F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89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25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53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9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46203" rIns="92431" bIns="46203" anchor="t" anchorCtr="0">
            <a:noAutofit/>
          </a:bodyPr>
          <a:lstStyle/>
          <a:p>
            <a:r>
              <a:rPr lang="en-US"/>
              <a:t>Add wiki</a:t>
            </a:r>
            <a:endParaRPr/>
          </a:p>
        </p:txBody>
      </p:sp>
      <p:sp>
        <p:nvSpPr>
          <p:cNvPr id="263" name="Google Shape;263;p9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31" tIns="46203" rIns="92431" bIns="46203" anchor="b" anchorCtr="0">
            <a:noAutofit/>
          </a:bodyPr>
          <a:lstStyle/>
          <a:p>
            <a:fld id="{00000000-1234-1234-1234-123412341234}" type="slidenum">
              <a:rPr lang="en-US"/>
              <a:pPr/>
              <a:t>44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85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28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Relation and event requires structure. Dependency parsing. Convert a sentence into semantic</a:t>
            </a:r>
            <a:r>
              <a:rPr lang="en-US" baseline="0" dirty="0" smtClean="0"/>
              <a:t> syntactic. Dependency relations subj. modifier. Shallow graphs. </a:t>
            </a:r>
            <a:r>
              <a:rPr lang="en-US" baseline="0" smtClean="0"/>
              <a:t>Convert shallow graphs to information networks.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08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11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52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72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2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4AA1-F9A8-4EF4-90FA-0E8388A5086E}" type="datetime1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4E00-0EEE-4792-8933-D0F265C3952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B8C2-9A48-4CAE-952D-6BC332EAD82A}" type="datetime1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4E00-0EEE-4792-8933-D0F265C39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8458E-69C2-4273-9D56-0C3951447D41}" type="datetime1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4E00-0EEE-4792-8933-D0F265C39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05C3-065D-4928-994F-88E9DCF4F29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2/5/20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56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EDDA3-D297-42FF-914E-30E0DF8C26C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2/5/20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30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6ACC-B6F6-4272-BEEC-47D5CA372D6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2/5/20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62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1944A-D244-47BF-B1C6-C46970BBC34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2/5/20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5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A2E5-4C5D-47FE-A6D2-65F3F505D6D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2/5/20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54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DC1A-3F15-498B-8921-CA2251D1931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2/5/20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98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F5E7-F3CF-43AF-B4E2-2C01AA08192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2/5/20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96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596F4-F866-4A2A-8111-D04E87D1DD6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2/5/20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54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91BE8-EF10-4ACB-8841-73DB5FA03DF1}" type="datetime1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4E00-0EEE-4792-8933-D0F265C39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47BF2-58B0-4D3E-9F30-1E659AE2957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2/5/20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86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9613-5301-4BA6-97EA-7DDEF75D397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2/5/20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39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25AC-97C4-447B-BBDA-D9F7903AB56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2/5/20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7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1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6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CD36-7CD8-4265-A778-C55D397F72D1}" type="datetime1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4E00-0EEE-4792-8933-D0F265C3952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A6F7-380A-4625-86DB-A634299329D7}" type="datetime1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4E00-0EEE-4792-8933-D0F265C39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42EF7-5C69-43A1-9C56-D0DC9C93298D}" type="datetime1">
              <a:rPr lang="en-US" smtClean="0"/>
              <a:t>2/5/20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4E00-0EEE-4792-8933-D0F265C3952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4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7DFF-30DE-4D21-89D2-66FC98EB7F3D}" type="datetime1">
              <a:rPr lang="en-US" smtClean="0"/>
              <a:t>2/5/20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4E00-0EEE-4792-8933-D0F265C39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B074-3B5C-468E-A71D-8C92576224CF}" type="datetime1">
              <a:rPr lang="en-US" smtClean="0"/>
              <a:t>2/5/20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4E00-0EEE-4792-8933-D0F265C39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4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8814-538D-4004-9817-00C3FE31EEE6}" type="datetime1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4E00-0EEE-4792-8933-D0F265C3952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7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A8B0-B80E-471E-945C-53821DDCC570}" type="datetime1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4E00-0EEE-4792-8933-D0F265C39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90DFA7B-C8DD-473B-BE96-39C7ABC8AB25}" type="datetime1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D8E4E00-0EEE-4792-8933-D0F265C3952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E369F-E1FF-49C5-95F1-F626CB8238E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2/5/20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2B3FB-2F82-4CB9-93A4-1640FC20E3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4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tiff"/><Relationship Id="rId3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emf"/><Relationship Id="rId3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arxiv.org/abs/1609.02907" TargetMode="External"/><Relationship Id="rId3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emf"/><Relationship Id="rId3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emf"/><Relationship Id="rId3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arxiv.org/abs/1406.1078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arxiv.org/abs/1509.09292" TargetMode="External"/><Relationship Id="rId3" Type="http://schemas.openxmlformats.org/officeDocument/2006/relationships/image" Target="../media/image3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arxiv.org/abs/1511.05493" TargetMode="External"/><Relationship Id="rId3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arxiv.org/abs/1611.08097" TargetMode="External"/><Relationship Id="rId3" Type="http://schemas.openxmlformats.org/officeDocument/2006/relationships/image" Target="../media/image10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151" y="1125538"/>
            <a:ext cx="7489825" cy="2209800"/>
          </a:xfrm>
        </p:spPr>
        <p:txBody>
          <a:bodyPr/>
          <a:lstStyle/>
          <a:p>
            <a:r>
              <a:rPr lang="en-US" altLang="zh-CN" sz="3000" dirty="0" smtClean="0">
                <a:latin typeface="Verdana" pitchFamily="34" charset="0"/>
              </a:rPr>
              <a:t>Graph neural networks to represent knowledge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44689" y="4148138"/>
            <a:ext cx="6110287" cy="19478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CN" sz="2000" dirty="0" err="1" smtClean="0"/>
              <a:t>Heng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Ji</a:t>
            </a:r>
            <a:endParaRPr lang="en-US" altLang="zh-CN" sz="2000" dirty="0" smtClean="0"/>
          </a:p>
          <a:p>
            <a:pPr eaLnBrk="1" hangingPunct="1">
              <a:lnSpc>
                <a:spcPct val="80000"/>
              </a:lnSpc>
            </a:pPr>
            <a:endParaRPr lang="en-US" altLang="zh-CN" sz="10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zh-CN" sz="1800" dirty="0" smtClean="0"/>
              <a:t>jih@rpi.edu</a:t>
            </a:r>
            <a:endParaRPr lang="en-US" altLang="zh-CN" sz="14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zh-CN" sz="1400" dirty="0" smtClean="0"/>
              <a:t>February 5, 2020</a:t>
            </a:r>
          </a:p>
          <a:p>
            <a:pPr eaLnBrk="1" hangingPunct="1">
              <a:lnSpc>
                <a:spcPct val="80000"/>
              </a:lnSpc>
            </a:pPr>
            <a:endParaRPr lang="en-US" altLang="zh-CN" sz="1600" dirty="0" smtClean="0"/>
          </a:p>
        </p:txBody>
      </p:sp>
    </p:spTree>
    <p:extLst>
      <p:ext uri="{BB962C8B-B14F-4D97-AF65-F5344CB8AC3E}">
        <p14:creationId xmlns:p14="http://schemas.microsoft.com/office/powerpoint/2010/main" val="27057058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926080" y="3671928"/>
            <a:ext cx="4913376" cy="3261360"/>
            <a:chOff x="2194560" y="2919222"/>
            <a:chExt cx="3685032" cy="2446020"/>
          </a:xfrm>
        </p:grpSpPr>
        <p:sp>
          <p:nvSpPr>
            <p:cNvPr id="16" name="Rectangle 15"/>
            <p:cNvSpPr/>
            <p:nvPr/>
          </p:nvSpPr>
          <p:spPr>
            <a:xfrm>
              <a:off x="2194560" y="2919222"/>
              <a:ext cx="1819656" cy="1133856"/>
            </a:xfrm>
            <a:prstGeom prst="rect">
              <a:avLst/>
            </a:prstGeom>
            <a:solidFill>
              <a:schemeClr val="accent2">
                <a:alpha val="60000"/>
              </a:schemeClr>
            </a:solidFill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77896" y="4388280"/>
              <a:ext cx="2901696" cy="9769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average of neighbor’s previous layer </a:t>
              </a:r>
              <a:r>
                <a:rPr lang="en-US" sz="2400" dirty="0" err="1">
                  <a:solidFill>
                    <a:schemeClr val="accent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embeddings</a:t>
              </a:r>
              <a:endParaRPr lang="en-US" sz="2400" i="1" dirty="0">
                <a:solidFill>
                  <a:schemeClr val="accent2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3462528" y="4114038"/>
              <a:ext cx="697992" cy="357378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The Math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79600" y="6735701"/>
            <a:ext cx="5384800" cy="147699"/>
          </a:xfrm>
        </p:spPr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721475"/>
            <a:ext cx="2133600" cy="161925"/>
          </a:xfrm>
        </p:spPr>
        <p:txBody>
          <a:bodyPr/>
          <a:lstStyle/>
          <a:p>
            <a:fld id="{4D267013-DFFC-4352-B274-32112D0CCE19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8768" y="1364489"/>
            <a:ext cx="8936736" cy="1422400"/>
          </a:xfrm>
        </p:spPr>
        <p:txBody>
          <a:bodyPr>
            <a:normAutofit/>
          </a:bodyPr>
          <a:lstStyle/>
          <a:p>
            <a:r>
              <a:rPr lang="en-CA" sz="3200" b="1" dirty="0"/>
              <a:t>Basic approach: </a:t>
            </a:r>
            <a:r>
              <a:rPr lang="en-CA" sz="3200" dirty="0"/>
              <a:t>Average neighbor messages and apply a neural network.</a:t>
            </a:r>
            <a:endParaRPr lang="en-US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481584" y="2413000"/>
            <a:ext cx="6280912" cy="1359512"/>
            <a:chOff x="361188" y="1975026"/>
            <a:chExt cx="4710684" cy="1019634"/>
          </a:xfrm>
        </p:grpSpPr>
        <p:sp>
          <p:nvSpPr>
            <p:cNvPr id="39" name="Rectangle 38"/>
            <p:cNvSpPr/>
            <p:nvPr/>
          </p:nvSpPr>
          <p:spPr>
            <a:xfrm>
              <a:off x="361188" y="2359152"/>
              <a:ext cx="1101852" cy="438912"/>
            </a:xfrm>
            <a:prstGeom prst="rect">
              <a:avLst/>
            </a:prstGeom>
            <a:solidFill>
              <a:schemeClr val="accent4">
                <a:alpha val="6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92808" y="1975026"/>
              <a:ext cx="3179064" cy="1019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Initial “layer 0” </a:t>
              </a:r>
              <a:r>
                <a:rPr lang="en-US" sz="2400" dirty="0" err="1">
                  <a:solidFill>
                    <a:schemeClr val="accent4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embeddings</a:t>
              </a:r>
              <a:r>
                <a:rPr lang="en-US" sz="2400" dirty="0">
                  <a:solidFill>
                    <a:schemeClr val="accent4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 are equal to node features</a:t>
              </a:r>
              <a:endParaRPr lang="en-US" sz="2400" i="1" dirty="0">
                <a:solidFill>
                  <a:schemeClr val="accent4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1527048" y="2432304"/>
              <a:ext cx="493776" cy="166878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4704" y="4074264"/>
            <a:ext cx="1828800" cy="2347976"/>
            <a:chOff x="33528" y="3220974"/>
            <a:chExt cx="1371600" cy="1760982"/>
          </a:xfrm>
        </p:grpSpPr>
        <p:sp>
          <p:nvSpPr>
            <p:cNvPr id="28" name="Rectangle 27"/>
            <p:cNvSpPr/>
            <p:nvPr/>
          </p:nvSpPr>
          <p:spPr>
            <a:xfrm>
              <a:off x="361188" y="3220974"/>
              <a:ext cx="443484" cy="408432"/>
            </a:xfrm>
            <a:prstGeom prst="rect">
              <a:avLst/>
            </a:prstGeom>
            <a:solidFill>
              <a:schemeClr val="accent3">
                <a:alpha val="60000"/>
              </a:schemeClr>
            </a:solidFill>
            <a:ln w="222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573024" y="3656076"/>
              <a:ext cx="3048" cy="259080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528" y="3962322"/>
              <a:ext cx="1371600" cy="1019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dirty="0" err="1">
                  <a:solidFill>
                    <a:schemeClr val="accent3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kth</a:t>
              </a:r>
              <a:r>
                <a:rPr lang="en-US" sz="2400" dirty="0">
                  <a:solidFill>
                    <a:schemeClr val="accent3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 layer embedding of </a:t>
              </a:r>
              <a:r>
                <a:rPr lang="en-US" sz="2400" i="1" dirty="0">
                  <a:solidFill>
                    <a:schemeClr val="accent3"/>
                  </a:solidFill>
                  <a:latin typeface="Cambria Math" charset="0"/>
                  <a:ea typeface="Cambria Math" charset="0"/>
                  <a:cs typeface="Cambria Math" charset="0"/>
                  <a:sym typeface="Open Sans"/>
                </a:rPr>
                <a:t>v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75232" y="4184904"/>
            <a:ext cx="2710688" cy="2656840"/>
            <a:chOff x="1115568" y="3266694"/>
            <a:chExt cx="2033016" cy="1992630"/>
          </a:xfrm>
        </p:grpSpPr>
        <p:sp>
          <p:nvSpPr>
            <p:cNvPr id="14" name="Rectangle 13"/>
            <p:cNvSpPr/>
            <p:nvPr/>
          </p:nvSpPr>
          <p:spPr>
            <a:xfrm>
              <a:off x="1115568" y="3266694"/>
              <a:ext cx="201168" cy="298704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 w="222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1225296" y="3605022"/>
              <a:ext cx="813816" cy="72009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176528" y="4239690"/>
              <a:ext cx="1972056" cy="1019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 non-linearity (e.g., </a:t>
              </a:r>
              <a:r>
                <a:rPr lang="en-US" sz="2400" dirty="0" err="1">
                  <a:solidFill>
                    <a:schemeClr val="accent1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ReLU</a:t>
              </a:r>
              <a:r>
                <a:rPr lang="en-US" sz="2400" dirty="0">
                  <a:solidFill>
                    <a:schemeClr val="accent1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 or </a:t>
              </a:r>
              <a:r>
                <a:rPr lang="en-US" sz="2400" dirty="0" err="1">
                  <a:solidFill>
                    <a:schemeClr val="accent1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tanh</a:t>
              </a:r>
              <a:r>
                <a:rPr lang="en-US" sz="2400" dirty="0">
                  <a:solidFill>
                    <a:schemeClr val="accent1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)</a:t>
              </a:r>
              <a:endParaRPr lang="en-US" sz="2400" i="1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99200" y="2506472"/>
            <a:ext cx="2771648" cy="2235304"/>
            <a:chOff x="4724400" y="2045130"/>
            <a:chExt cx="2078736" cy="1676478"/>
          </a:xfrm>
        </p:grpSpPr>
        <p:sp>
          <p:nvSpPr>
            <p:cNvPr id="25" name="Rectangle 24"/>
            <p:cNvSpPr/>
            <p:nvPr/>
          </p:nvSpPr>
          <p:spPr>
            <a:xfrm>
              <a:off x="4724400" y="3136392"/>
              <a:ext cx="652272" cy="585216"/>
            </a:xfrm>
            <a:prstGeom prst="rect">
              <a:avLst/>
            </a:prstGeom>
            <a:solidFill>
              <a:schemeClr val="accent6">
                <a:alpha val="6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93208" y="2045130"/>
              <a:ext cx="1709928" cy="1019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previous layer embedding of </a:t>
              </a:r>
              <a:r>
                <a:rPr lang="en-US" sz="2400" i="1" dirty="0">
                  <a:solidFill>
                    <a:schemeClr val="accent6"/>
                  </a:solidFill>
                  <a:latin typeface="Cambria Math" charset="0"/>
                  <a:ea typeface="Cambria Math" charset="0"/>
                  <a:cs typeface="Cambria Math" charset="0"/>
                  <a:sym typeface="Open Sans"/>
                </a:rPr>
                <a:t>v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4965192" y="2660904"/>
              <a:ext cx="475488" cy="41216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" y="2959220"/>
            <a:ext cx="8607552" cy="21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Training the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11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646444"/>
            <a:ext cx="3858053" cy="274515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348320" y="4020675"/>
            <a:ext cx="5373280" cy="2659525"/>
            <a:chOff x="1761240" y="2818873"/>
            <a:chExt cx="4029960" cy="199464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2921" y="2818873"/>
              <a:ext cx="393700" cy="238292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1761240" y="3129699"/>
              <a:ext cx="4029960" cy="1683818"/>
              <a:chOff x="1761240" y="3129699"/>
              <a:chExt cx="4029960" cy="1683818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761240" y="3959436"/>
                <a:ext cx="4029960" cy="8540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rtlCol="0" anchor="t" anchorCtr="0">
                <a:noAutofit/>
              </a:bodyPr>
              <a:lstStyle/>
              <a:p>
                <a:pPr algn="ctr"/>
                <a:r>
                  <a:rPr lang="en-US" sz="2667" b="1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Need to define a loss function on the </a:t>
                </a:r>
                <a:r>
                  <a:rPr lang="en-US" sz="2667" b="1" dirty="0" err="1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embeddings</a:t>
                </a:r>
                <a:r>
                  <a:rPr lang="en-US" sz="2667" b="1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, </a:t>
                </a:r>
                <a:r>
                  <a:rPr lang="en-US" sz="2667" b="1" dirty="0">
                    <a:latin typeface="Apple Chancery" charset="0"/>
                    <a:ea typeface="Apple Chancery" charset="0"/>
                    <a:cs typeface="Apple Chancery" charset="0"/>
                    <a:sym typeface="Open Sans"/>
                  </a:rPr>
                  <a:t>L(</a:t>
                </a:r>
                <a:r>
                  <a:rPr lang="en-US" sz="2667" b="1" dirty="0" err="1">
                    <a:latin typeface="Cambria Math" charset="0"/>
                    <a:ea typeface="Cambria Math" charset="0"/>
                    <a:cs typeface="Cambria Math" charset="0"/>
                    <a:sym typeface="Open Sans"/>
                  </a:rPr>
                  <a:t>z</a:t>
                </a:r>
                <a:r>
                  <a:rPr lang="en-US" sz="2667" b="1" baseline="-25000" dirty="0" err="1">
                    <a:latin typeface="Cambria Math" charset="0"/>
                    <a:ea typeface="Cambria Math" charset="0"/>
                    <a:cs typeface="Cambria Math" charset="0"/>
                    <a:sym typeface="Open Sans"/>
                  </a:rPr>
                  <a:t>u</a:t>
                </a:r>
                <a:r>
                  <a:rPr lang="en-US" sz="2667" b="1" dirty="0">
                    <a:latin typeface="Apple Chancery" charset="0"/>
                    <a:ea typeface="Apple Chancery" charset="0"/>
                    <a:cs typeface="Apple Chancery" charset="0"/>
                    <a:sym typeface="Open Sans"/>
                  </a:rPr>
                  <a:t>)!</a:t>
                </a: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2960016" y="3129699"/>
                <a:ext cx="471341" cy="829559"/>
              </a:xfrm>
              <a:prstGeom prst="straightConnector1">
                <a:avLst/>
              </a:prstGeom>
              <a:ln w="50800">
                <a:solidFill>
                  <a:schemeClr val="accent1">
                    <a:shade val="95000"/>
                    <a:satMod val="105000"/>
                    <a:alpha val="49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06" y="2834206"/>
            <a:ext cx="2527431" cy="2557391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>
          <a:xfrm>
            <a:off x="0" y="1498601"/>
            <a:ext cx="8936736" cy="142240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lang="en-US"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b="1" dirty="0">
                <a:solidFill>
                  <a:schemeClr val="accent2"/>
                </a:solidFill>
              </a:rPr>
              <a:t>How do we train the model to generate “high-quality” </a:t>
            </a:r>
            <a:r>
              <a:rPr lang="en-CA" sz="3200" b="1" dirty="0" err="1">
                <a:solidFill>
                  <a:schemeClr val="accent2"/>
                </a:solidFill>
              </a:rPr>
              <a:t>embeddings</a:t>
            </a:r>
            <a:r>
              <a:rPr lang="en-CA" sz="3200" b="1" dirty="0">
                <a:solidFill>
                  <a:schemeClr val="accent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03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49504" y="3617493"/>
            <a:ext cx="1381760" cy="552171"/>
          </a:xfrm>
          <a:prstGeom prst="rect">
            <a:avLst/>
          </a:prstGeom>
          <a:solidFill>
            <a:schemeClr val="accent2">
              <a:alpha val="60000"/>
            </a:scheme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/>
          <p:cNvSpPr/>
          <p:nvPr/>
        </p:nvSpPr>
        <p:spPr>
          <a:xfrm>
            <a:off x="1767840" y="2621280"/>
            <a:ext cx="585216" cy="585216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4876800" y="2621280"/>
            <a:ext cx="548640" cy="560832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Training the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41800"/>
            <a:ext cx="8867648" cy="2468501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accent2"/>
                </a:solidFill>
              </a:rPr>
              <a:t>After K-layers of neighborhood aggregation, we get output </a:t>
            </a:r>
            <a:r>
              <a:rPr lang="en-CA" dirty="0" err="1" smtClean="0">
                <a:solidFill>
                  <a:schemeClr val="accent2"/>
                </a:solidFill>
              </a:rPr>
              <a:t>embeddings</a:t>
            </a:r>
            <a:r>
              <a:rPr lang="en-CA" dirty="0" smtClean="0">
                <a:solidFill>
                  <a:schemeClr val="accent2"/>
                </a:solidFill>
              </a:rPr>
              <a:t> for each node.</a:t>
            </a:r>
          </a:p>
          <a:p>
            <a:r>
              <a:rPr lang="en-CA" b="1" dirty="0" smtClean="0"/>
              <a:t>We can feed these </a:t>
            </a:r>
            <a:r>
              <a:rPr lang="en-CA" b="1" dirty="0" err="1" smtClean="0"/>
              <a:t>embeddings</a:t>
            </a:r>
            <a:r>
              <a:rPr lang="en-CA" b="1" dirty="0" smtClean="0"/>
              <a:t> into any loss function</a:t>
            </a:r>
            <a:r>
              <a:rPr lang="en-CA" dirty="0" smtClean="0"/>
              <a:t> and run stochastic gradient descent to train the </a:t>
            </a:r>
            <a:r>
              <a:rPr lang="en-CA" dirty="0" smtClean="0">
                <a:solidFill>
                  <a:schemeClr val="accent1"/>
                </a:solidFill>
              </a:rPr>
              <a:t>aggregation parameters.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1008" y="1292248"/>
            <a:ext cx="2987040" cy="8686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trainable matrices (i.e., what we learn) </a:t>
            </a:r>
            <a:endParaRPr lang="en-US" sz="2400" i="1" dirty="0">
              <a:solidFill>
                <a:schemeClr val="accent1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206752" y="2121408"/>
            <a:ext cx="1072896" cy="4145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840480" y="2121408"/>
            <a:ext cx="1219200" cy="4145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1824736" y="3921760"/>
            <a:ext cx="516128" cy="28448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1701801"/>
            <a:ext cx="8814816" cy="240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6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Training the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867648" cy="5110101"/>
          </a:xfrm>
        </p:spPr>
        <p:txBody>
          <a:bodyPr>
            <a:normAutofit/>
          </a:bodyPr>
          <a:lstStyle/>
          <a:p>
            <a:r>
              <a:rPr lang="en-US" sz="3200" dirty="0"/>
              <a:t>Train in an </a:t>
            </a:r>
            <a:r>
              <a:rPr lang="en-US" sz="3200" b="1" dirty="0"/>
              <a:t>unsupervised manner </a:t>
            </a:r>
            <a:r>
              <a:rPr lang="en-US" sz="3200" dirty="0"/>
              <a:t>using only the graph structure.</a:t>
            </a:r>
          </a:p>
          <a:p>
            <a:r>
              <a:rPr lang="en-US" sz="3200" dirty="0"/>
              <a:t>Unsupervised loss function </a:t>
            </a:r>
          </a:p>
          <a:p>
            <a:pPr lvl="1"/>
            <a:r>
              <a:rPr lang="en-US" sz="2133" dirty="0">
                <a:solidFill>
                  <a:schemeClr val="accent2"/>
                </a:solidFill>
              </a:rPr>
              <a:t>Random walks (node2vec, </a:t>
            </a:r>
            <a:r>
              <a:rPr lang="en-US" sz="2133" dirty="0" err="1">
                <a:solidFill>
                  <a:schemeClr val="accent2"/>
                </a:solidFill>
              </a:rPr>
              <a:t>DeepWalk</a:t>
            </a:r>
            <a:r>
              <a:rPr lang="en-US" sz="2133" dirty="0">
                <a:solidFill>
                  <a:schemeClr val="accent2"/>
                </a:solidFill>
              </a:rPr>
              <a:t>)</a:t>
            </a:r>
          </a:p>
          <a:p>
            <a:pPr lvl="1"/>
            <a:r>
              <a:rPr lang="en-US" sz="2667" dirty="0">
                <a:solidFill>
                  <a:schemeClr val="accent2"/>
                </a:solidFill>
              </a:rPr>
              <a:t>Graph factorization</a:t>
            </a:r>
          </a:p>
          <a:p>
            <a:pPr lvl="1"/>
            <a:r>
              <a:rPr lang="en-US" sz="2667" dirty="0">
                <a:solidFill>
                  <a:schemeClr val="accent2"/>
                </a:solidFill>
              </a:rPr>
              <a:t>i.e., train the model so that “similar” nodes have similar </a:t>
            </a:r>
            <a:r>
              <a:rPr lang="en-US" sz="2667" dirty="0" err="1">
                <a:solidFill>
                  <a:schemeClr val="accent2"/>
                </a:solidFill>
              </a:rPr>
              <a:t>embeddings</a:t>
            </a:r>
            <a:r>
              <a:rPr lang="en-US" sz="2667" dirty="0">
                <a:solidFill>
                  <a:schemeClr val="accent2"/>
                </a:solidFill>
              </a:rPr>
              <a:t>.</a:t>
            </a:r>
            <a:endParaRPr 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Training the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289" y="1478494"/>
            <a:ext cx="8867648" cy="5110101"/>
          </a:xfrm>
        </p:spPr>
        <p:txBody>
          <a:bodyPr>
            <a:normAutofit/>
          </a:bodyPr>
          <a:lstStyle/>
          <a:p>
            <a:r>
              <a:rPr lang="en-US" sz="3200" b="1" dirty="0"/>
              <a:t>Alternative</a:t>
            </a:r>
            <a:r>
              <a:rPr lang="en-US" sz="3200" dirty="0"/>
              <a:t>: Directly train the model for a supervised task (e.g., node classification):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8" y="3766468"/>
            <a:ext cx="2306685" cy="26043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835" y="2717801"/>
            <a:ext cx="3441829" cy="3482628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593890" y="2847681"/>
            <a:ext cx="4841185" cy="1424676"/>
            <a:chOff x="445417" y="2135760"/>
            <a:chExt cx="3630889" cy="1068507"/>
          </a:xfrm>
        </p:grpSpPr>
        <p:sp>
          <p:nvSpPr>
            <p:cNvPr id="45" name="TextBox 44"/>
            <p:cNvSpPr txBox="1"/>
            <p:nvPr/>
          </p:nvSpPr>
          <p:spPr>
            <a:xfrm>
              <a:off x="445417" y="2237883"/>
              <a:ext cx="1234126" cy="6372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accent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Human or bot?</a:t>
              </a:r>
              <a:endParaRPr lang="en-US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466706" y="2619670"/>
              <a:ext cx="609600" cy="584597"/>
            </a:xfrm>
            <a:prstGeom prst="ellipse">
              <a:avLst/>
            </a:prstGeom>
            <a:noFill/>
            <a:ln w="4445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511458" y="2135760"/>
              <a:ext cx="1234126" cy="470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accent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Human or bot?</a:t>
              </a:r>
              <a:endParaRPr lang="en-US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5080000" y="5969001"/>
            <a:ext cx="1828800" cy="401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1" name="TextBox 50"/>
          <p:cNvSpPr txBox="1"/>
          <p:nvPr/>
        </p:nvSpPr>
        <p:spPr>
          <a:xfrm>
            <a:off x="3830949" y="5544798"/>
            <a:ext cx="4165600" cy="85070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667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e.g., an online social network </a:t>
            </a:r>
          </a:p>
        </p:txBody>
      </p:sp>
    </p:spTree>
    <p:extLst>
      <p:ext uri="{BB962C8B-B14F-4D97-AF65-F5344CB8AC3E}">
        <p14:creationId xmlns:p14="http://schemas.microsoft.com/office/powerpoint/2010/main" val="214736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Training the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289" y="1478494"/>
            <a:ext cx="8867648" cy="5110101"/>
          </a:xfrm>
        </p:spPr>
        <p:txBody>
          <a:bodyPr>
            <a:normAutofit/>
          </a:bodyPr>
          <a:lstStyle/>
          <a:p>
            <a:r>
              <a:rPr lang="en-US" sz="3200" b="1" dirty="0"/>
              <a:t>Alternative</a:t>
            </a:r>
            <a:r>
              <a:rPr lang="en-US" sz="3200" dirty="0"/>
              <a:t>: Directly train the model for a supervised task (e.g., node classification):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570" y="3474173"/>
            <a:ext cx="6952229" cy="7311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87725" y="3530600"/>
            <a:ext cx="368275" cy="387933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2393714" y="4848866"/>
            <a:ext cx="2820625" cy="11930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output node embedding</a:t>
            </a:r>
            <a:endParaRPr lang="en-US" sz="2400" i="1" dirty="0">
              <a:solidFill>
                <a:schemeClr val="accent4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82735" y="3529437"/>
            <a:ext cx="345440" cy="423672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510781" y="4084948"/>
            <a:ext cx="892404" cy="13071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801387" y="3481632"/>
            <a:ext cx="221216" cy="401633"/>
          </a:xfrm>
          <a:prstGeom prst="rect">
            <a:avLst/>
          </a:prstGeom>
          <a:solidFill>
            <a:schemeClr val="accent2">
              <a:alpha val="60000"/>
            </a:scheme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065338" y="3217683"/>
            <a:ext cx="1872791" cy="26395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572107" y="3506772"/>
            <a:ext cx="226244" cy="364504"/>
          </a:xfrm>
          <a:prstGeom prst="rect">
            <a:avLst/>
          </a:prstGeom>
          <a:solidFill>
            <a:schemeClr val="accent2">
              <a:alpha val="60000"/>
            </a:scheme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345864" y="3179975"/>
            <a:ext cx="251381" cy="213675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23188" y="2548244"/>
            <a:ext cx="2175256" cy="8663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classification weights</a:t>
            </a:r>
            <a:endParaRPr lang="en-US" sz="2400" i="1" dirty="0">
              <a:solidFill>
                <a:schemeClr val="accent2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2" y="3977159"/>
            <a:ext cx="2306685" cy="2604323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3808430" y="3959257"/>
            <a:ext cx="4311191" cy="95524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426409" y="3534002"/>
            <a:ext cx="312131" cy="401633"/>
          </a:xfrm>
          <a:prstGeom prst="rect">
            <a:avLst/>
          </a:prstGeom>
          <a:solidFill>
            <a:schemeClr val="accent4">
              <a:alpha val="6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Rectangle 29"/>
          <p:cNvSpPr/>
          <p:nvPr/>
        </p:nvSpPr>
        <p:spPr>
          <a:xfrm>
            <a:off x="8186657" y="3548666"/>
            <a:ext cx="312131" cy="401633"/>
          </a:xfrm>
          <a:prstGeom prst="rect">
            <a:avLst/>
          </a:prstGeom>
          <a:solidFill>
            <a:schemeClr val="accent4">
              <a:alpha val="6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TextBox 30"/>
          <p:cNvSpPr txBox="1"/>
          <p:nvPr/>
        </p:nvSpPr>
        <p:spPr>
          <a:xfrm>
            <a:off x="6161000" y="5369825"/>
            <a:ext cx="2820625" cy="11930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node class label</a:t>
            </a:r>
            <a:endParaRPr lang="en-US" sz="2400" i="1" dirty="0">
              <a:solidFill>
                <a:schemeClr val="accent1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3456495" y="4034675"/>
            <a:ext cx="3808429" cy="142030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659695" y="4022103"/>
            <a:ext cx="814895" cy="88192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1470581" y="4185502"/>
            <a:ext cx="2002672" cy="720625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0491" y="3172380"/>
            <a:ext cx="1645501" cy="84972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Human or bot?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0710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Neighborhood Aggregation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921002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94432" y="2847850"/>
            <a:ext cx="5575809" cy="3169919"/>
            <a:chOff x="2020823" y="2135887"/>
            <a:chExt cx="4181857" cy="2377439"/>
          </a:xfrm>
        </p:grpSpPr>
        <p:sp>
          <p:nvSpPr>
            <p:cNvPr id="6" name="TextBox 5"/>
            <p:cNvSpPr txBox="1"/>
            <p:nvPr/>
          </p:nvSpPr>
          <p:spPr>
            <a:xfrm>
              <a:off x="3630167" y="3278887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???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19927" y="2324863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16879" y="3217927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58967" y="4056127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20823" y="2135887"/>
              <a:ext cx="3316225" cy="901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What else can we put in the box?</a:t>
              </a:r>
            </a:p>
          </p:txBody>
        </p:sp>
      </p:grp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1466089"/>
            <a:ext cx="9144000" cy="1287529"/>
          </a:xfrm>
        </p:spPr>
        <p:txBody>
          <a:bodyPr>
            <a:normAutofit/>
          </a:bodyPr>
          <a:lstStyle/>
          <a:p>
            <a:r>
              <a:rPr lang="en-CA" sz="3467" dirty="0">
                <a:solidFill>
                  <a:schemeClr val="accent1"/>
                </a:solidFill>
              </a:rPr>
              <a:t>Key distinctions are in how different approaches aggregate messages</a:t>
            </a:r>
          </a:p>
        </p:txBody>
      </p:sp>
    </p:spTree>
    <p:extLst>
      <p:ext uri="{BB962C8B-B14F-4D97-AF65-F5344CB8AC3E}">
        <p14:creationId xmlns:p14="http://schemas.microsoft.com/office/powerpoint/2010/main" val="991291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Graph Convolutional Networks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8601"/>
            <a:ext cx="8936736" cy="1930400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Kipf et al.’s </a:t>
            </a:r>
            <a:r>
              <a:rPr lang="en-US" b="1" dirty="0" smtClean="0">
                <a:solidFill>
                  <a:schemeClr val="accent2"/>
                </a:solidFill>
                <a:hlinkClick r:id="rId2"/>
              </a:rPr>
              <a:t>Graph Convolutional Networks (GCNs)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are a slight variation on the neighborhood aggregation idea: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96" y="3905487"/>
            <a:ext cx="7473696" cy="157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2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Graph Convolutional Networks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18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631639" y="5040816"/>
            <a:ext cx="280416" cy="8534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9197" y="5773439"/>
            <a:ext cx="3693212" cy="13595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same matrix for self and neighbor </a:t>
            </a:r>
            <a:r>
              <a:rPr lang="en-US" sz="2400" dirty="0" err="1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embeddings</a:t>
            </a:r>
            <a:endParaRPr lang="en-US" sz="2400" i="1" dirty="0">
              <a:solidFill>
                <a:schemeClr val="accent1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648009" y="5570321"/>
            <a:ext cx="1426464" cy="3413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72295" y="5904803"/>
            <a:ext cx="3738880" cy="13595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per-neighbor normalization</a:t>
            </a:r>
            <a:endParaRPr lang="en-US" sz="2400" i="1" dirty="0">
              <a:solidFill>
                <a:schemeClr val="accent2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86" y="4208036"/>
            <a:ext cx="6696801" cy="1408712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 flipV="1">
            <a:off x="6383559" y="5426990"/>
            <a:ext cx="240343" cy="59359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452" y="1973349"/>
            <a:ext cx="6367912" cy="134606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1200" y="1512216"/>
            <a:ext cx="7213600" cy="1930400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3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0641" y="3782907"/>
            <a:ext cx="7213600" cy="1930400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889386" y="1411663"/>
            <a:ext cx="5571116" cy="4301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4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Basic </a:t>
            </a:r>
            <a:r>
              <a:rPr lang="en-US" sz="2400" b="1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Neighborhood Aggregation</a:t>
            </a:r>
            <a:endParaRPr lang="en-US" sz="2400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9385" y="3691059"/>
            <a:ext cx="5571116" cy="4301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4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GCN Neighborhood Aggregation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58762" y="3319411"/>
            <a:ext cx="809916" cy="4301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400" b="1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VS.</a:t>
            </a:r>
            <a:endParaRPr lang="en-US" sz="2400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392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Graph Convolutional Networks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8601"/>
            <a:ext cx="8936736" cy="1930400"/>
          </a:xfrm>
        </p:spPr>
        <p:txBody>
          <a:bodyPr>
            <a:normAutofit/>
          </a:bodyPr>
          <a:lstStyle/>
          <a:p>
            <a:r>
              <a:rPr lang="en-US" dirty="0" smtClean="0"/>
              <a:t>Empirically, they found this configuration to give the best results. </a:t>
            </a:r>
          </a:p>
          <a:p>
            <a:pPr lvl="1"/>
            <a:r>
              <a:rPr lang="en-US" dirty="0" smtClean="0"/>
              <a:t>More parameter sharing.</a:t>
            </a:r>
          </a:p>
          <a:p>
            <a:pPr lvl="1"/>
            <a:r>
              <a:rPr lang="en-US" dirty="0" smtClean="0"/>
              <a:t>Down-weights high degree neighbors.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11552" y="4730496"/>
            <a:ext cx="280416" cy="8534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0464" y="5445656"/>
            <a:ext cx="4702048" cy="13595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use the same transformation matrix for self and neighbor </a:t>
            </a:r>
            <a:r>
              <a:rPr lang="en-US" sz="2400" dirty="0" err="1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embeddings</a:t>
            </a:r>
            <a:endParaRPr lang="en-US" sz="2400" i="1" dirty="0">
              <a:solidFill>
                <a:schemeClr val="accent1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572512" y="5266944"/>
            <a:ext cx="1426464" cy="3413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36896" y="5453784"/>
            <a:ext cx="3738880" cy="13595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instead of simple average, normalization varies across neighbors</a:t>
            </a:r>
            <a:endParaRPr lang="en-US" sz="2400" i="1" dirty="0">
              <a:solidFill>
                <a:schemeClr val="accent2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3666675"/>
            <a:ext cx="7473696" cy="157213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 flipV="1">
            <a:off x="6498336" y="5132832"/>
            <a:ext cx="117856" cy="41046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9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1328" y="1508381"/>
                <a:ext cx="8676640" cy="5080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Assume we have a graph </a:t>
                </a:r>
                <a:r>
                  <a:rPr lang="en-US" dirty="0" smtClean="0">
                    <a:latin typeface="Cambria Math" charset="0"/>
                    <a:ea typeface="Cambria Math" charset="0"/>
                    <a:cs typeface="Cambria Math" charset="0"/>
                  </a:rPr>
                  <a:t>G</a:t>
                </a:r>
                <a:r>
                  <a:rPr lang="en-US" dirty="0" smtClean="0"/>
                  <a:t>:</a:t>
                </a:r>
              </a:p>
              <a:p>
                <a:pPr lvl="1"/>
                <a:r>
                  <a:rPr lang="en-US" dirty="0" smtClean="0">
                    <a:latin typeface="Cambria Math" charset="0"/>
                    <a:ea typeface="Cambria Math" charset="0"/>
                    <a:cs typeface="Cambria Math" charset="0"/>
                  </a:rPr>
                  <a:t>V</a:t>
                </a:r>
                <a:r>
                  <a:rPr lang="en-US" dirty="0" smtClean="0"/>
                  <a:t> is the vertex set.</a:t>
                </a:r>
              </a:p>
              <a:p>
                <a:pPr lvl="1"/>
                <a:r>
                  <a:rPr lang="en-US" b="1" dirty="0" smtClean="0">
                    <a:latin typeface="Cambria Math" charset="0"/>
                    <a:ea typeface="Cambria Math" charset="0"/>
                    <a:cs typeface="Cambria Math" charset="0"/>
                  </a:rPr>
                  <a:t>A</a:t>
                </a:r>
                <a:r>
                  <a:rPr lang="en-US" dirty="0" smtClean="0"/>
                  <a:t> is the adjacency matrix (assume binary).</a:t>
                </a:r>
              </a:p>
              <a:p>
                <a:pPr lvl="1"/>
                <a:r>
                  <a:rPr lang="en-US" b="1" dirty="0" smtClean="0">
                    <a:solidFill>
                      <a:schemeClr val="accent2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X </a:t>
                </a:r>
                <a14:m>
                  <m:oMath xmlns:m="http://schemas.openxmlformats.org/officeDocument/2006/math" xmlns=""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sSup>
                      <m:sSupPr>
                        <m:ctrlPr>
                          <a:rPr lang="en-CA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CA" b="1" i="0" smtClean="0">
                            <a:solidFill>
                              <a:schemeClr val="accent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R</m:t>
                        </m:r>
                      </m:e>
                      <m:sup>
                        <m:r>
                          <a:rPr lang="en-CA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𝒎</m:t>
                        </m:r>
                        <m:r>
                          <a:rPr lang="en-CA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×|</m:t>
                        </m:r>
                        <m:r>
                          <a:rPr lang="en-CA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𝑽</m:t>
                        </m:r>
                        <m:r>
                          <a:rPr lang="en-CA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b="1" dirty="0" smtClean="0">
                    <a:solidFill>
                      <a:schemeClr val="accent2"/>
                    </a:solidFill>
                  </a:rPr>
                  <a:t> is a matrix of node features.</a:t>
                </a:r>
              </a:p>
              <a:p>
                <a:pPr lvl="2"/>
                <a:r>
                  <a:rPr lang="en-US" dirty="0" smtClean="0">
                    <a:solidFill>
                      <a:schemeClr val="accent1"/>
                    </a:solidFill>
                  </a:rPr>
                  <a:t>Categorical attributes, text, image data</a:t>
                </a:r>
              </a:p>
              <a:p>
                <a:pPr lvl="3"/>
                <a:r>
                  <a:rPr lang="en-US" dirty="0" smtClean="0">
                    <a:solidFill>
                      <a:schemeClr val="accent1"/>
                    </a:solidFill>
                  </a:rPr>
                  <a:t>E.g., profile information in a social network.</a:t>
                </a:r>
              </a:p>
              <a:p>
                <a:pPr lvl="2"/>
                <a:r>
                  <a:rPr lang="en-US" dirty="0" smtClean="0">
                    <a:solidFill>
                      <a:schemeClr val="accent1"/>
                    </a:solidFill>
                  </a:rPr>
                  <a:t>Node degrees, clustering coefficients, etc.</a:t>
                </a:r>
              </a:p>
              <a:p>
                <a:pPr lvl="2"/>
                <a:r>
                  <a:rPr lang="en-US" dirty="0" smtClean="0">
                    <a:solidFill>
                      <a:schemeClr val="accent1"/>
                    </a:solidFill>
                  </a:rPr>
                  <a:t>Indicator vectors (i.e., one-hot encoding of each node)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8496" y="1131286"/>
                <a:ext cx="6507480" cy="3810000"/>
              </a:xfrm>
              <a:blipFill rotWithShape="0">
                <a:blip r:embed="rId2"/>
                <a:stretch>
                  <a:fillRect l="-1592" t="-1920" r="-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00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2" y="31044"/>
            <a:ext cx="8381999" cy="762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Application: Cross-lingual </a:t>
            </a:r>
            <a:r>
              <a:rPr lang="en-US" dirty="0" smtClean="0"/>
              <a:t>Relation and Event Transfer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14400"/>
            <a:ext cx="8420724" cy="5699125"/>
          </a:xfrm>
        </p:spPr>
        <p:txBody>
          <a:bodyPr>
            <a:no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Subburathinam</a:t>
            </a:r>
            <a:r>
              <a:rPr lang="en-US" sz="2400" dirty="0"/>
              <a:t> et al., EMNLP2019)</a:t>
            </a:r>
          </a:p>
          <a:p>
            <a:r>
              <a:rPr lang="en-US" sz="2400" dirty="0"/>
              <a:t>Hypothesis: Relational facts are typically expressed by identifiable patterns which are consistent across languages (Lin et al., 2017)</a:t>
            </a:r>
          </a:p>
          <a:p>
            <a:r>
              <a:rPr lang="en-US" sz="2400" dirty="0"/>
              <a:t>Language-universal symbolic representations</a:t>
            </a:r>
          </a:p>
          <a:p>
            <a:pPr lvl="1"/>
            <a:r>
              <a:rPr lang="en-US" sz="2000" dirty="0"/>
              <a:t>POS tagging and dependency parsing are available for 84 languages (</a:t>
            </a:r>
            <a:r>
              <a:rPr lang="en-US" sz="2000" dirty="0" err="1"/>
              <a:t>Nivre</a:t>
            </a:r>
            <a:r>
              <a:rPr lang="en-US" sz="2000" dirty="0"/>
              <a:t> et al., 2018)</a:t>
            </a:r>
          </a:p>
          <a:p>
            <a:pPr lvl="1"/>
            <a:r>
              <a:rPr lang="en-US" sz="2000" dirty="0"/>
              <a:t>Entity extraction is available for 282 languages (Pan et al., 2017)</a:t>
            </a:r>
          </a:p>
          <a:p>
            <a:r>
              <a:rPr lang="en-US" sz="2400" dirty="0"/>
              <a:t>Language-universal distributional representations</a:t>
            </a:r>
          </a:p>
          <a:p>
            <a:pPr lvl="1"/>
            <a:r>
              <a:rPr lang="en-US" sz="2000" dirty="0"/>
              <a:t>multi-lingual word embedding is available for 44 languages (Bojanowski et al., 2017; </a:t>
            </a:r>
            <a:r>
              <a:rPr lang="en-US" sz="2000" dirty="0" err="1"/>
              <a:t>Joulin</a:t>
            </a:r>
            <a:r>
              <a:rPr lang="en-US" sz="2000" dirty="0"/>
              <a:t> et al., 2018)</a:t>
            </a:r>
          </a:p>
          <a:p>
            <a:pPr marL="342891" lvl="1" indent="-342891">
              <a:lnSpc>
                <a:spcPct val="120000"/>
              </a:lnSpc>
            </a:pPr>
            <a:endParaRPr lang="en-US" altLang="zh-CN" sz="1400" dirty="0"/>
          </a:p>
          <a:p>
            <a:pPr marL="342891" lvl="1" indent="-342891">
              <a:lnSpc>
                <a:spcPct val="120000"/>
              </a:lnSpc>
            </a:pPr>
            <a:endParaRPr lang="en-US" altLang="zh-CN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024B13ED-57CC-4817-AFF2-A39BFC804D6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6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0"/>
            <a:ext cx="68961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Toward more Structured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024B13ED-57CC-4817-AFF2-A39BFC804D6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066800"/>
            <a:ext cx="7946036" cy="508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486401"/>
            <a:ext cx="4157731" cy="1082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52400"/>
            <a:ext cx="7296151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Graph Convolutional Networks (GCN)  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97" y="990601"/>
            <a:ext cx="8690547" cy="4343400"/>
          </a:xfrm>
        </p:spPr>
        <p:txBody>
          <a:bodyPr>
            <a:noAutofit/>
          </a:bodyPr>
          <a:lstStyle/>
          <a:p>
            <a:r>
              <a:rPr lang="en-US" sz="2400" dirty="0"/>
              <a:t>Extend the monolingual design (Zhang et al., 2018) to cross-lingual</a:t>
            </a:r>
          </a:p>
          <a:p>
            <a:pPr marL="342891" lvl="1" indent="-342891"/>
            <a:r>
              <a:rPr lang="en-US" sz="2000" dirty="0"/>
              <a:t>Convert a sentence with N tokens into N*N adjacency matrix </a:t>
            </a:r>
            <a:r>
              <a:rPr lang="en-US" sz="2000" i="1" dirty="0"/>
              <a:t>A</a:t>
            </a:r>
          </a:p>
          <a:p>
            <a:pPr marL="342891" lvl="1" indent="-342891"/>
            <a:r>
              <a:rPr lang="en-US" sz="2000" dirty="0"/>
              <a:t>Node: token, each edge is a directed dependency edge</a:t>
            </a:r>
          </a:p>
          <a:p>
            <a:r>
              <a:rPr lang="en-US" sz="2400" dirty="0"/>
              <a:t>Initialization of each node’s representation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1100" dirty="0"/>
          </a:p>
          <a:p>
            <a:endParaRPr lang="en-US" sz="2400" dirty="0"/>
          </a:p>
          <a:p>
            <a:r>
              <a:rPr lang="en-US" sz="2400" dirty="0"/>
              <a:t>At the k</a:t>
            </a:r>
            <a:r>
              <a:rPr lang="en-US" sz="2400" baseline="30000" dirty="0"/>
              <a:t>th </a:t>
            </a:r>
            <a:r>
              <a:rPr lang="en-US" sz="2400" dirty="0"/>
              <a:t>layer, derive the hidden representation of each node from the representations of its neighbors at previous layer</a:t>
            </a:r>
          </a:p>
          <a:p>
            <a:endParaRPr lang="en-US" sz="2400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024B13ED-57CC-4817-AFF2-A39BFC804D6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2971801"/>
            <a:ext cx="3552269" cy="56860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 txBox="1">
            <a:spLocks/>
          </p:cNvSpPr>
          <p:nvPr/>
        </p:nvSpPr>
        <p:spPr>
          <a:xfrm>
            <a:off x="1543051" y="4144375"/>
            <a:ext cx="1930805" cy="847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Word embedding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679593" y="3381489"/>
            <a:ext cx="1085851" cy="768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 txBox="1">
            <a:spLocks/>
          </p:cNvSpPr>
          <p:nvPr/>
        </p:nvSpPr>
        <p:spPr>
          <a:xfrm>
            <a:off x="3354613" y="4167291"/>
            <a:ext cx="993112" cy="526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POS tag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 txBox="1">
            <a:spLocks/>
          </p:cNvSpPr>
          <p:nvPr/>
        </p:nvSpPr>
        <p:spPr>
          <a:xfrm>
            <a:off x="4145235" y="4167291"/>
            <a:ext cx="2375103" cy="847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Dependency relation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 txBox="1">
            <a:spLocks/>
          </p:cNvSpPr>
          <p:nvPr/>
        </p:nvSpPr>
        <p:spPr>
          <a:xfrm>
            <a:off x="6301522" y="4190207"/>
            <a:ext cx="1511705" cy="847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Entity type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973520" y="3391759"/>
            <a:ext cx="603149" cy="717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265073" y="3376290"/>
            <a:ext cx="17179" cy="743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55540" y="3368132"/>
            <a:ext cx="724613" cy="776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66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0" y="228600"/>
            <a:ext cx="5543551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on Relation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2" y="1176888"/>
            <a:ext cx="8274571" cy="5699125"/>
          </a:xfrm>
        </p:spPr>
        <p:txBody>
          <a:bodyPr>
            <a:noAutofit/>
          </a:bodyPr>
          <a:lstStyle/>
          <a:p>
            <a:pPr marL="342891" lvl="1" indent="-342891">
              <a:lnSpc>
                <a:spcPct val="120000"/>
              </a:lnSpc>
            </a:pPr>
            <a:r>
              <a:rPr lang="en-US" altLang="zh-CN" dirty="0"/>
              <a:t>Task: Classify each pair of entity mentions into one of pre-defined relation types or NONE</a:t>
            </a:r>
          </a:p>
          <a:p>
            <a:pPr marL="342891" lvl="1" indent="-342891">
              <a:lnSpc>
                <a:spcPct val="120000"/>
              </a:lnSpc>
            </a:pPr>
            <a:r>
              <a:rPr lang="en-US" altLang="zh-CN" dirty="0"/>
              <a:t>Max-pooling over the final node representations to obtain representations for sentence and two entity mentions, and concatenate them</a:t>
            </a:r>
          </a:p>
          <a:p>
            <a:pPr marL="342891" lvl="1" indent="-342891">
              <a:lnSpc>
                <a:spcPct val="120000"/>
              </a:lnSpc>
            </a:pPr>
            <a:r>
              <a:rPr lang="en-US" altLang="zh-CN" dirty="0"/>
              <a:t>A </a:t>
            </a:r>
            <a:r>
              <a:rPr lang="en-US" altLang="zh-CN" dirty="0" err="1"/>
              <a:t>softmax</a:t>
            </a:r>
            <a:r>
              <a:rPr lang="en-US" altLang="zh-CN" dirty="0"/>
              <a:t> output layer for relation type classification</a:t>
            </a:r>
          </a:p>
          <a:p>
            <a:pPr marL="342891" lvl="1" indent="-342891">
              <a:lnSpc>
                <a:spcPct val="120000"/>
              </a:lnSpc>
            </a:pPr>
            <a:endParaRPr lang="en-US" altLang="zh-CN" dirty="0"/>
          </a:p>
          <a:p>
            <a:pPr marL="342891" lvl="1" indent="-342891">
              <a:lnSpc>
                <a:spcPct val="120000"/>
              </a:lnSpc>
            </a:pPr>
            <a:endParaRPr lang="en-US" altLang="zh-CN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024B13ED-57CC-4817-AFF2-A39BFC804D6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4036898"/>
            <a:ext cx="5657851" cy="114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0"/>
            <a:ext cx="6915151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on Event Argument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21" y="1176888"/>
            <a:ext cx="8330784" cy="5699125"/>
          </a:xfrm>
        </p:spPr>
        <p:txBody>
          <a:bodyPr>
            <a:noAutofit/>
          </a:bodyPr>
          <a:lstStyle/>
          <a:p>
            <a:pPr marL="342891" lvl="1" indent="-342891">
              <a:lnSpc>
                <a:spcPct val="120000"/>
              </a:lnSpc>
            </a:pPr>
            <a:r>
              <a:rPr lang="en-US" altLang="zh-CN" dirty="0"/>
              <a:t>Task: Classify each pair of event trigger and entity mentions into one of pre-defined event argument roles or NONE</a:t>
            </a:r>
          </a:p>
          <a:p>
            <a:pPr marL="342891" lvl="1" indent="-342891">
              <a:lnSpc>
                <a:spcPct val="120000"/>
              </a:lnSpc>
            </a:pPr>
            <a:r>
              <a:rPr lang="en-US" altLang="zh-CN" dirty="0"/>
              <a:t>Max-pooling over the final node representations to obtain representations for sentence, trigger and argument candidate, and concatenate them</a:t>
            </a:r>
          </a:p>
          <a:p>
            <a:pPr marL="342891" lvl="1" indent="-342891">
              <a:lnSpc>
                <a:spcPct val="120000"/>
              </a:lnSpc>
            </a:pPr>
            <a:r>
              <a:rPr lang="en-US" altLang="zh-CN" dirty="0"/>
              <a:t>A </a:t>
            </a:r>
            <a:r>
              <a:rPr lang="en-US" altLang="zh-CN" dirty="0" err="1"/>
              <a:t>softmax</a:t>
            </a:r>
            <a:r>
              <a:rPr lang="en-US" altLang="zh-CN" dirty="0"/>
              <a:t> output layer for argument role labeling</a:t>
            </a:r>
          </a:p>
          <a:p>
            <a:pPr marL="342891" lvl="1" indent="-342891">
              <a:lnSpc>
                <a:spcPct val="120000"/>
              </a:lnSpc>
            </a:pPr>
            <a:endParaRPr lang="en-US" altLang="zh-CN" dirty="0"/>
          </a:p>
          <a:p>
            <a:pPr marL="342891" lvl="1" indent="-342891">
              <a:lnSpc>
                <a:spcPct val="120000"/>
              </a:lnSpc>
            </a:pPr>
            <a:endParaRPr lang="en-US" altLang="zh-CN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024B13ED-57CC-4817-AFF2-A39BFC804D6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1" y="4343401"/>
            <a:ext cx="5044787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9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024B13ED-57CC-4817-AFF2-A39BFC804D6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1" y="0"/>
            <a:ext cx="5468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0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50" y="152935"/>
            <a:ext cx="7067551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Comparison with Supervised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450" y="1025239"/>
            <a:ext cx="6686551" cy="5699125"/>
          </a:xfrm>
        </p:spPr>
        <p:txBody>
          <a:bodyPr>
            <a:noAutofit/>
          </a:bodyPr>
          <a:lstStyle/>
          <a:p>
            <a:pPr marL="342891" lvl="1" indent="-342891">
              <a:lnSpc>
                <a:spcPct val="120000"/>
              </a:lnSpc>
            </a:pPr>
            <a:r>
              <a:rPr lang="en-US" altLang="zh-CN" dirty="0"/>
              <a:t>Chinese Event Argument Extraction</a:t>
            </a:r>
          </a:p>
          <a:p>
            <a:pPr marL="342891" lvl="1" indent="-342891">
              <a:lnSpc>
                <a:spcPct val="120000"/>
              </a:lnSpc>
            </a:pPr>
            <a:endParaRPr lang="en-US" altLang="zh-CN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024B13ED-57CC-4817-AFF2-A39BFC804D6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0" y="1566631"/>
            <a:ext cx="561975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2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err="1" smtClean="0"/>
              <a:t>GraphSAGE</a:t>
            </a:r>
            <a:r>
              <a:rPr lang="en-US" dirty="0" smtClean="0"/>
              <a:t> Idea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3" y="2981962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0496" y="4432810"/>
            <a:ext cx="910337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???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50176" y="3160778"/>
            <a:ext cx="910337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6112" y="4351530"/>
            <a:ext cx="910337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8896" y="5469130"/>
            <a:ext cx="910337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?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1466088"/>
            <a:ext cx="9144000" cy="1618488"/>
          </a:xfrm>
        </p:spPr>
        <p:txBody>
          <a:bodyPr>
            <a:normAutofit/>
          </a:bodyPr>
          <a:lstStyle/>
          <a:p>
            <a:r>
              <a:rPr lang="en-CA" sz="3467" dirty="0">
                <a:solidFill>
                  <a:schemeClr val="accent1"/>
                </a:solidFill>
              </a:rPr>
              <a:t>So far we have aggregated the neighbor messages by taking their (weighted) average, can we do better?</a:t>
            </a:r>
          </a:p>
        </p:txBody>
      </p:sp>
    </p:spTree>
    <p:extLst>
      <p:ext uri="{BB962C8B-B14F-4D97-AF65-F5344CB8AC3E}">
        <p14:creationId xmlns:p14="http://schemas.microsoft.com/office/powerpoint/2010/main" val="141004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3" y="1555498"/>
            <a:ext cx="8193959" cy="326415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728976" y="5767643"/>
            <a:ext cx="4013200" cy="506157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CA" dirty="0" err="1" smtClean="0"/>
              <a:t>GraphSAGE</a:t>
            </a:r>
            <a:r>
              <a:rPr lang="en-CA" dirty="0" smtClean="0"/>
              <a:t> Idea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88" y="5765800"/>
            <a:ext cx="8026400" cy="47579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4788816" y="3425952"/>
            <a:ext cx="283056" cy="5710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27808" y="3992944"/>
            <a:ext cx="4086352" cy="118439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Any differentiable function that maps set of vectors to a single vector.</a:t>
            </a:r>
            <a:endParaRPr lang="en-US" sz="2400" i="1" dirty="0">
              <a:solidFill>
                <a:schemeClr val="accent1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17" name="Straight Arrow Connector 16"/>
          <p:cNvCxnSpPr>
            <a:stCxn id="11" idx="2"/>
          </p:cNvCxnSpPr>
          <p:nvPr/>
        </p:nvCxnSpPr>
        <p:spPr>
          <a:xfrm>
            <a:off x="4570984" y="5177337"/>
            <a:ext cx="378968" cy="5712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73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0" y="1466088"/>
            <a:ext cx="9144000" cy="5244213"/>
          </a:xfrm>
        </p:spPr>
        <p:txBody>
          <a:bodyPr>
            <a:normAutofit/>
          </a:bodyPr>
          <a:lstStyle/>
          <a:p>
            <a:r>
              <a:rPr lang="en-CA" sz="3467" dirty="0">
                <a:solidFill>
                  <a:schemeClr val="accent2"/>
                </a:solidFill>
              </a:rPr>
              <a:t>Simple neighborhood aggregation:</a:t>
            </a:r>
          </a:p>
          <a:p>
            <a:endParaRPr lang="en-CA" sz="3467" dirty="0">
              <a:solidFill>
                <a:schemeClr val="accent1"/>
              </a:solidFill>
            </a:endParaRPr>
          </a:p>
          <a:p>
            <a:endParaRPr lang="en-CA" sz="3467" dirty="0">
              <a:solidFill>
                <a:schemeClr val="accent1"/>
              </a:solidFill>
            </a:endParaRPr>
          </a:p>
          <a:p>
            <a:endParaRPr lang="en-CA" sz="3467" dirty="0">
              <a:solidFill>
                <a:schemeClr val="accent1"/>
              </a:solidFill>
            </a:endParaRPr>
          </a:p>
          <a:p>
            <a:r>
              <a:rPr lang="en-CA" sz="3467" dirty="0" err="1">
                <a:solidFill>
                  <a:schemeClr val="accent2"/>
                </a:solidFill>
              </a:rPr>
              <a:t>GraphSAGE</a:t>
            </a:r>
            <a:r>
              <a:rPr lang="en-CA" sz="3467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36240" y="5158043"/>
            <a:ext cx="4074160" cy="506157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CA" dirty="0" err="1" smtClean="0"/>
              <a:t>GraphSAGE</a:t>
            </a:r>
            <a:r>
              <a:rPr lang="en-CA" dirty="0" smtClean="0"/>
              <a:t> Differences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29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376928" y="5691925"/>
            <a:ext cx="243840" cy="4145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95728" y="6046218"/>
            <a:ext cx="3712464" cy="5113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generalized aggregation</a:t>
            </a:r>
            <a:endParaRPr lang="en-US" sz="2400" i="1" dirty="0">
              <a:solidFill>
                <a:schemeClr val="accent1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9600" y="2321564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1755648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10736" y="3835401"/>
            <a:ext cx="4594352" cy="7470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concatenate self embedding and neighbor embedding </a:t>
            </a:r>
            <a:endParaRPr lang="en-US" sz="2400" i="1" dirty="0">
              <a:solidFill>
                <a:schemeClr val="accent4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681984" y="4679989"/>
            <a:ext cx="1621536" cy="41452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453087" y="4679612"/>
            <a:ext cx="1243584" cy="438912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54" y="5197175"/>
            <a:ext cx="8171468" cy="4681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53" y="2287285"/>
            <a:ext cx="7023256" cy="14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54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smtClean="0"/>
              <a:t>Neighborhood Aggregation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" y="1486409"/>
            <a:ext cx="8940800" cy="1422400"/>
          </a:xfrm>
        </p:spPr>
        <p:txBody>
          <a:bodyPr>
            <a:normAutofit/>
          </a:bodyPr>
          <a:lstStyle/>
          <a:p>
            <a:r>
              <a:rPr lang="en-CA" b="1" dirty="0" smtClean="0">
                <a:solidFill>
                  <a:schemeClr val="accent2"/>
                </a:solidFill>
              </a:rPr>
              <a:t>Key idea</a:t>
            </a:r>
            <a:r>
              <a:rPr lang="en-CA" b="1" dirty="0">
                <a:solidFill>
                  <a:schemeClr val="accent2"/>
                </a:solidFill>
              </a:rPr>
              <a:t>: </a:t>
            </a:r>
            <a:r>
              <a:rPr lang="en-CA" dirty="0"/>
              <a:t>Generate node </a:t>
            </a:r>
            <a:r>
              <a:rPr lang="en-CA" dirty="0" err="1"/>
              <a:t>embeddings</a:t>
            </a:r>
            <a:r>
              <a:rPr lang="en-CA" dirty="0"/>
              <a:t> based on local neighborhoods. </a:t>
            </a:r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921002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6251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CA" dirty="0" err="1" smtClean="0"/>
              <a:t>GraphSAGE</a:t>
            </a:r>
            <a:r>
              <a:rPr lang="en-CA" dirty="0" smtClean="0"/>
              <a:t> Variants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91" y="1459312"/>
            <a:ext cx="9021309" cy="541291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Mean: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sz="3200" b="1" dirty="0">
                <a:solidFill>
                  <a:schemeClr val="accent1"/>
                </a:solidFill>
              </a:rPr>
              <a:t>Pool</a:t>
            </a:r>
          </a:p>
          <a:p>
            <a:pPr lvl="1"/>
            <a:r>
              <a:rPr lang="en-US" sz="2667" dirty="0">
                <a:solidFill>
                  <a:schemeClr val="accent2"/>
                </a:solidFill>
              </a:rPr>
              <a:t>Transform neighbor vectors and apply symmetric vector function.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sz="3200" b="1" dirty="0">
                <a:solidFill>
                  <a:schemeClr val="accent1"/>
                </a:solidFill>
              </a:rPr>
              <a:t>LSTM:</a:t>
            </a:r>
          </a:p>
          <a:p>
            <a:pPr lvl="1"/>
            <a:r>
              <a:rPr lang="en-US" sz="2667" dirty="0">
                <a:solidFill>
                  <a:schemeClr val="accent2"/>
                </a:solidFill>
              </a:rPr>
              <a:t>Apply LSTM to random permutation of neighbors.</a:t>
            </a:r>
          </a:p>
          <a:p>
            <a:pPr lvl="1"/>
            <a:endParaRPr lang="en-US" b="1" dirty="0" smtClean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109" y="2083014"/>
            <a:ext cx="3032083" cy="1004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917" y="4331676"/>
            <a:ext cx="5175067" cy="482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406" y="5997376"/>
            <a:ext cx="6089117" cy="4796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55264" y="4393899"/>
            <a:ext cx="268224" cy="422656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413760" y="4174443"/>
            <a:ext cx="560832" cy="1828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21024" y="3835401"/>
            <a:ext cx="4031488" cy="4517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element-wise </a:t>
            </a:r>
            <a:r>
              <a:rPr lang="en-US" sz="24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mean/max</a:t>
            </a:r>
            <a:endParaRPr lang="en-US" sz="2400" i="1" dirty="0">
              <a:solidFill>
                <a:schemeClr val="accent1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93905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Gated GNN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98601"/>
            <a:ext cx="8803559" cy="1422400"/>
          </a:xfrm>
        </p:spPr>
        <p:txBody>
          <a:bodyPr>
            <a:normAutofit/>
          </a:bodyPr>
          <a:lstStyle/>
          <a:p>
            <a:r>
              <a:rPr lang="en-CA" b="1" dirty="0" smtClean="0">
                <a:solidFill>
                  <a:schemeClr val="accent2"/>
                </a:solidFill>
              </a:rPr>
              <a:t>Basic idea: </a:t>
            </a:r>
            <a:r>
              <a:rPr lang="en-CA" dirty="0" smtClean="0"/>
              <a:t>Nodes aggregate “messages” from their neighbors using neural networks</a:t>
            </a:r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921002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403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smtClean="0"/>
              <a:t>Neighborhood Aggregation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98601"/>
            <a:ext cx="8803559" cy="1422400"/>
          </a:xfrm>
        </p:spPr>
        <p:txBody>
          <a:bodyPr>
            <a:normAutofit/>
          </a:bodyPr>
          <a:lstStyle/>
          <a:p>
            <a:r>
              <a:rPr lang="en-CA" dirty="0" smtClean="0"/>
              <a:t>GCNs and </a:t>
            </a:r>
            <a:r>
              <a:rPr lang="en-CA" dirty="0" err="1" smtClean="0"/>
              <a:t>GraphSAGE</a:t>
            </a:r>
            <a:r>
              <a:rPr lang="en-CA" dirty="0" smtClean="0"/>
              <a:t> </a:t>
            </a:r>
            <a:r>
              <a:rPr lang="en-CA" b="1" dirty="0" smtClean="0"/>
              <a:t>generally only  2-3 layers deep.</a:t>
            </a:r>
            <a:endParaRPr lang="en-CA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921002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0023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smtClean="0"/>
              <a:t>Neighborhood Aggregation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98601"/>
            <a:ext cx="8803559" cy="1422400"/>
          </a:xfrm>
        </p:spPr>
        <p:txBody>
          <a:bodyPr>
            <a:normAutofit/>
          </a:bodyPr>
          <a:lstStyle/>
          <a:p>
            <a:r>
              <a:rPr lang="en-CA" b="1" dirty="0" smtClean="0">
                <a:solidFill>
                  <a:schemeClr val="accent2"/>
                </a:solidFill>
              </a:rPr>
              <a:t>But what if we want to go deeper?</a:t>
            </a:r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13" y="2770421"/>
            <a:ext cx="9602713" cy="31518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72391" y="2616201"/>
            <a:ext cx="2844800" cy="60960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10+ layers!?</a:t>
            </a:r>
          </a:p>
        </p:txBody>
      </p:sp>
    </p:spTree>
    <p:extLst>
      <p:ext uri="{BB962C8B-B14F-4D97-AF65-F5344CB8AC3E}">
        <p14:creationId xmlns:p14="http://schemas.microsoft.com/office/powerpoint/2010/main" val="130815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CA" dirty="0" smtClean="0"/>
              <a:t>Gated Graph Neural Networks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79" y="1516528"/>
            <a:ext cx="9021309" cy="5318424"/>
          </a:xfrm>
        </p:spPr>
        <p:txBody>
          <a:bodyPr>
            <a:normAutofit/>
          </a:bodyPr>
          <a:lstStyle/>
          <a:p>
            <a:r>
              <a:rPr lang="en-CA" dirty="0" smtClean="0"/>
              <a:t>How can we build models with many layers of neighborhood aggregation?</a:t>
            </a:r>
          </a:p>
          <a:p>
            <a:r>
              <a:rPr lang="en-CA" b="1" dirty="0" smtClean="0">
                <a:solidFill>
                  <a:schemeClr val="accent2"/>
                </a:solidFill>
              </a:rPr>
              <a:t>Challenges:</a:t>
            </a:r>
          </a:p>
          <a:p>
            <a:pPr lvl="1"/>
            <a:r>
              <a:rPr lang="en-CA" dirty="0" err="1" smtClean="0">
                <a:solidFill>
                  <a:schemeClr val="accent2"/>
                </a:solidFill>
              </a:rPr>
              <a:t>Overfitting</a:t>
            </a:r>
            <a:r>
              <a:rPr lang="en-CA" dirty="0" smtClean="0">
                <a:solidFill>
                  <a:schemeClr val="accent2"/>
                </a:solidFill>
              </a:rPr>
              <a:t> from too many parameters.</a:t>
            </a:r>
          </a:p>
          <a:p>
            <a:pPr lvl="1"/>
            <a:r>
              <a:rPr lang="en-CA" dirty="0" smtClean="0">
                <a:solidFill>
                  <a:schemeClr val="accent2"/>
                </a:solidFill>
              </a:rPr>
              <a:t>Vanishing/exploding gradients during </a:t>
            </a:r>
            <a:r>
              <a:rPr lang="en-CA" dirty="0" err="1" smtClean="0">
                <a:solidFill>
                  <a:schemeClr val="accent2"/>
                </a:solidFill>
              </a:rPr>
              <a:t>backpropagation</a:t>
            </a:r>
            <a:r>
              <a:rPr lang="en-CA" dirty="0" smtClean="0">
                <a:solidFill>
                  <a:schemeClr val="accent2"/>
                </a:solidFill>
              </a:rPr>
              <a:t>. </a:t>
            </a:r>
          </a:p>
          <a:p>
            <a:r>
              <a:rPr lang="en-CA" b="1" dirty="0" smtClean="0"/>
              <a:t>Idea: </a:t>
            </a:r>
            <a:r>
              <a:rPr lang="en-CA" dirty="0" smtClean="0"/>
              <a:t>Use techniques from modern recurrent neural networks! </a:t>
            </a:r>
          </a:p>
          <a:p>
            <a:endParaRPr lang="en-CA" dirty="0">
              <a:solidFill>
                <a:schemeClr val="accent2"/>
              </a:solidFill>
            </a:endParaRPr>
          </a:p>
          <a:p>
            <a:endParaRPr lang="en-CA" dirty="0" smtClean="0">
              <a:solidFill>
                <a:schemeClr val="accent2"/>
              </a:solidFill>
            </a:endParaRPr>
          </a:p>
          <a:p>
            <a:endParaRPr lang="en-CA" dirty="0">
              <a:solidFill>
                <a:schemeClr val="accent2"/>
              </a:solidFill>
            </a:endParaRPr>
          </a:p>
          <a:p>
            <a:endParaRPr lang="en-CA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0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9453"/>
            <a:ext cx="9144000" cy="406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CA" dirty="0" smtClean="0"/>
              <a:t>Gated Graph Neural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79" y="1516528"/>
            <a:ext cx="9021309" cy="896472"/>
          </a:xfrm>
        </p:spPr>
        <p:txBody>
          <a:bodyPr>
            <a:normAutofit/>
          </a:bodyPr>
          <a:lstStyle/>
          <a:p>
            <a:r>
              <a:rPr lang="en-CA" b="1" dirty="0" smtClean="0"/>
              <a:t>Idea 1: </a:t>
            </a:r>
            <a:r>
              <a:rPr lang="en-CA" dirty="0" smtClean="0"/>
              <a:t>Parameter sharing across layers.</a:t>
            </a:r>
            <a:endParaRPr lang="en-CA" dirty="0">
              <a:solidFill>
                <a:schemeClr val="accent2"/>
              </a:solidFill>
            </a:endParaRPr>
          </a:p>
          <a:p>
            <a:endParaRPr lang="en-CA" dirty="0" smtClean="0">
              <a:solidFill>
                <a:schemeClr val="accent2"/>
              </a:solidFill>
            </a:endParaRPr>
          </a:p>
          <a:p>
            <a:endParaRPr lang="en-CA" dirty="0">
              <a:solidFill>
                <a:schemeClr val="accent2"/>
              </a:solidFill>
            </a:endParaRPr>
          </a:p>
          <a:p>
            <a:endParaRPr lang="en-CA" dirty="0" smtClean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9952" y="2124458"/>
            <a:ext cx="4267201" cy="12803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</a:t>
            </a:r>
            <a:r>
              <a:rPr lang="en-US" sz="320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ame </a:t>
            </a:r>
            <a:r>
              <a:rPr lang="en-US" sz="3200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neural </a:t>
            </a:r>
            <a:r>
              <a:rPr lang="en-US" sz="320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network across layers</a:t>
            </a:r>
            <a:endParaRPr lang="en-US" sz="3200" dirty="0">
              <a:solidFill>
                <a:schemeClr val="accent5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315968" y="3157728"/>
            <a:ext cx="12192" cy="1304544"/>
          </a:xfrm>
          <a:prstGeom prst="straightConnector1">
            <a:avLst/>
          </a:prstGeom>
          <a:ln w="79375">
            <a:solidFill>
              <a:schemeClr val="accent5">
                <a:alpha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4263138" y="3190240"/>
            <a:ext cx="2259583" cy="1430528"/>
          </a:xfrm>
          <a:prstGeom prst="straightConnector1">
            <a:avLst/>
          </a:prstGeom>
          <a:ln w="63500">
            <a:solidFill>
              <a:schemeClr val="accent5">
                <a:alpha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4263138" y="3190240"/>
            <a:ext cx="3438143" cy="914400"/>
          </a:xfrm>
          <a:prstGeom prst="straightConnector1">
            <a:avLst/>
          </a:prstGeom>
          <a:ln w="25400">
            <a:solidFill>
              <a:schemeClr val="accent5">
                <a:alpha val="27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2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CA" dirty="0" smtClean="0"/>
              <a:t>Gated Graph Neural Networks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79" y="1516528"/>
            <a:ext cx="9021309" cy="896472"/>
          </a:xfrm>
        </p:spPr>
        <p:txBody>
          <a:bodyPr>
            <a:normAutofit/>
          </a:bodyPr>
          <a:lstStyle/>
          <a:p>
            <a:r>
              <a:rPr lang="en-CA" b="1" dirty="0" smtClean="0"/>
              <a:t>Idea 2: </a:t>
            </a:r>
            <a:r>
              <a:rPr lang="en-CA" dirty="0" smtClean="0"/>
              <a:t>Recurrent state update.</a:t>
            </a:r>
            <a:endParaRPr lang="en-CA" dirty="0">
              <a:solidFill>
                <a:schemeClr val="accent2"/>
              </a:solidFill>
            </a:endParaRPr>
          </a:p>
          <a:p>
            <a:endParaRPr lang="en-CA" dirty="0" smtClean="0">
              <a:solidFill>
                <a:schemeClr val="accent2"/>
              </a:solidFill>
            </a:endParaRPr>
          </a:p>
          <a:p>
            <a:endParaRPr lang="en-CA" dirty="0">
              <a:solidFill>
                <a:schemeClr val="accent2"/>
              </a:solidFill>
            </a:endParaRPr>
          </a:p>
          <a:p>
            <a:endParaRPr lang="en-CA" dirty="0" smtClean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5441" y="2913705"/>
            <a:ext cx="4267201" cy="66751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RNN module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962144" y="3560064"/>
            <a:ext cx="12192" cy="841248"/>
          </a:xfrm>
          <a:prstGeom prst="straightConnector1">
            <a:avLst/>
          </a:prstGeom>
          <a:ln w="79375">
            <a:solidFill>
              <a:schemeClr val="accent5">
                <a:alpha val="6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9453"/>
            <a:ext cx="9144000" cy="4064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05152" y="2538986"/>
            <a:ext cx="4267201" cy="12803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RNN module!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315968" y="3157728"/>
            <a:ext cx="12192" cy="1304544"/>
          </a:xfrm>
          <a:prstGeom prst="straightConnector1">
            <a:avLst/>
          </a:prstGeom>
          <a:ln w="79375">
            <a:solidFill>
              <a:schemeClr val="accent5">
                <a:alpha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263138" y="3190240"/>
            <a:ext cx="2259583" cy="1430528"/>
          </a:xfrm>
          <a:prstGeom prst="straightConnector1">
            <a:avLst/>
          </a:prstGeom>
          <a:ln w="63500">
            <a:solidFill>
              <a:schemeClr val="accent5">
                <a:alpha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263138" y="3190240"/>
            <a:ext cx="3438143" cy="914400"/>
          </a:xfrm>
          <a:prstGeom prst="straightConnector1">
            <a:avLst/>
          </a:prstGeom>
          <a:ln w="25400">
            <a:solidFill>
              <a:schemeClr val="accent5">
                <a:alpha val="27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406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79" y="1418992"/>
            <a:ext cx="9021309" cy="5291309"/>
          </a:xfrm>
        </p:spPr>
        <p:txBody>
          <a:bodyPr>
            <a:normAutofit/>
          </a:bodyPr>
          <a:lstStyle/>
          <a:p>
            <a:r>
              <a:rPr lang="en-CA" b="1" dirty="0" smtClean="0"/>
              <a:t>Intuition: </a:t>
            </a:r>
            <a:r>
              <a:rPr lang="en-CA" dirty="0" smtClean="0"/>
              <a:t>Neighborhood aggregation with RNN state update.</a:t>
            </a:r>
          </a:p>
          <a:p>
            <a:pPr marL="1219170" lvl="1" indent="-609585">
              <a:buFont typeface="+mj-lt"/>
              <a:buAutoNum type="arabicPeriod"/>
            </a:pPr>
            <a:r>
              <a:rPr lang="en-CA" sz="2800" dirty="0">
                <a:solidFill>
                  <a:schemeClr val="accent2"/>
                </a:solidFill>
              </a:rPr>
              <a:t>Get “message” from neighbors at step k:</a:t>
            </a:r>
          </a:p>
          <a:p>
            <a:pPr marL="1219170" lvl="1" indent="-609585">
              <a:buFont typeface="+mj-lt"/>
              <a:buAutoNum type="arabicPeriod"/>
            </a:pPr>
            <a:endParaRPr lang="en-CA" sz="2800" dirty="0">
              <a:solidFill>
                <a:schemeClr val="accent2"/>
              </a:solidFill>
            </a:endParaRPr>
          </a:p>
          <a:p>
            <a:pPr marL="1219170" lvl="1" indent="-609585">
              <a:buFont typeface="+mj-lt"/>
              <a:buAutoNum type="arabicPeriod"/>
            </a:pPr>
            <a:endParaRPr lang="en-CA" sz="2800" dirty="0" smtClean="0">
              <a:solidFill>
                <a:schemeClr val="accent2"/>
              </a:solidFill>
            </a:endParaRPr>
          </a:p>
          <a:p>
            <a:pPr marL="1219170" lvl="1" indent="-609585">
              <a:buFont typeface="+mj-lt"/>
              <a:buAutoNum type="arabicPeriod"/>
            </a:pPr>
            <a:endParaRPr lang="en-CA" sz="2800" dirty="0">
              <a:solidFill>
                <a:schemeClr val="accent2"/>
              </a:solidFill>
            </a:endParaRPr>
          </a:p>
          <a:p>
            <a:pPr marL="1219170" lvl="1" indent="-609585">
              <a:buFont typeface="+mj-lt"/>
              <a:buAutoNum type="arabicPeriod"/>
            </a:pPr>
            <a:r>
              <a:rPr lang="en-CA" sz="2800" dirty="0" smtClean="0">
                <a:solidFill>
                  <a:schemeClr val="accent2"/>
                </a:solidFill>
              </a:rPr>
              <a:t>Update </a:t>
            </a:r>
            <a:r>
              <a:rPr lang="en-CA" sz="2800" dirty="0">
                <a:solidFill>
                  <a:schemeClr val="accent2"/>
                </a:solidFill>
              </a:rPr>
              <a:t>node “state” using </a:t>
            </a:r>
            <a:r>
              <a:rPr lang="en-CA" sz="2800" dirty="0">
                <a:solidFill>
                  <a:schemeClr val="accent2"/>
                </a:solidFill>
                <a:hlinkClick r:id="rId2"/>
              </a:rPr>
              <a:t>Gated Recurrent Unit (GRU)</a:t>
            </a:r>
            <a:r>
              <a:rPr lang="en-CA" sz="2800" dirty="0">
                <a:solidFill>
                  <a:schemeClr val="accent2"/>
                </a:solidFill>
              </a:rPr>
              <a:t>. New node state depends on the old state and the message from neighbors:</a:t>
            </a:r>
          </a:p>
          <a:p>
            <a:endParaRPr lang="en-CA" dirty="0" smtClean="0">
              <a:solidFill>
                <a:schemeClr val="accent2"/>
              </a:solidFill>
            </a:endParaRPr>
          </a:p>
          <a:p>
            <a:endParaRPr lang="en-CA" dirty="0">
              <a:solidFill>
                <a:schemeClr val="accent2"/>
              </a:solidFill>
            </a:endParaRPr>
          </a:p>
          <a:p>
            <a:endParaRPr lang="en-CA" dirty="0" smtClean="0">
              <a:solidFill>
                <a:schemeClr val="accent2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743200" y="2743200"/>
            <a:ext cx="6527723" cy="1127948"/>
            <a:chOff x="1962208" y="2398606"/>
            <a:chExt cx="4895792" cy="845961"/>
          </a:xfrm>
        </p:grpSpPr>
        <p:sp>
          <p:nvSpPr>
            <p:cNvPr id="15" name="Rectangle 14"/>
            <p:cNvSpPr/>
            <p:nvPr/>
          </p:nvSpPr>
          <p:spPr>
            <a:xfrm>
              <a:off x="1962208" y="2398606"/>
              <a:ext cx="2132076" cy="845961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58640" y="2414016"/>
              <a:ext cx="2499360" cy="6911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aggregation function does not depend on</a:t>
              </a:r>
              <a:r>
                <a:rPr lang="en-US" sz="2400" dirty="0">
                  <a:solidFill>
                    <a:schemeClr val="accent1"/>
                  </a:solidFill>
                  <a:latin typeface="Cambria Math" charset="0"/>
                  <a:ea typeface="Cambria Math" charset="0"/>
                  <a:cs typeface="Cambria Math" charset="0"/>
                  <a:sym typeface="Open Sans"/>
                </a:rPr>
                <a:t> k</a:t>
              </a:r>
              <a:endParaRPr lang="en-US" sz="2400" i="1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4142232" y="2743200"/>
              <a:ext cx="384048" cy="822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819400"/>
            <a:ext cx="3684169" cy="968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CA" dirty="0" smtClean="0"/>
              <a:t>The Math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736" y="5838094"/>
            <a:ext cx="3801195" cy="4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3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CA" dirty="0" smtClean="0"/>
              <a:t>Gated Graph Neural Networks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343400"/>
            <a:ext cx="9021309" cy="2202336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Can handle models with &gt;20 layers.</a:t>
            </a:r>
          </a:p>
          <a:p>
            <a:r>
              <a:rPr lang="en-CA" dirty="0" smtClean="0"/>
              <a:t>Most real-world networks have small diameters (e.g., less than 7).</a:t>
            </a:r>
          </a:p>
          <a:p>
            <a:r>
              <a:rPr lang="en-CA" dirty="0" smtClean="0"/>
              <a:t>Allows for complex information about global graph structure to be propagated to all nodes</a:t>
            </a:r>
            <a:r>
              <a:rPr lang="en-CA" dirty="0" smtClean="0"/>
              <a:t>.</a:t>
            </a:r>
            <a:endParaRPr lang="en-CA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CA" dirty="0" smtClean="0">
              <a:solidFill>
                <a:schemeClr val="accent2"/>
              </a:solidFill>
            </a:endParaRPr>
          </a:p>
          <a:p>
            <a:endParaRPr lang="en-CA" dirty="0" smtClean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5441" y="2913705"/>
            <a:ext cx="4267201" cy="66751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RNN module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962144" y="3560064"/>
            <a:ext cx="12192" cy="841248"/>
          </a:xfrm>
          <a:prstGeom prst="straightConnector1">
            <a:avLst/>
          </a:prstGeom>
          <a:ln w="79375">
            <a:solidFill>
              <a:schemeClr val="accent5">
                <a:alpha val="6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8" y="1460219"/>
            <a:ext cx="6717121" cy="298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8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CA" dirty="0" smtClean="0"/>
              <a:t>Gated Graph Neural Networks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4476785"/>
            <a:ext cx="8341532" cy="2202336"/>
          </a:xfrm>
        </p:spPr>
        <p:txBody>
          <a:bodyPr>
            <a:normAutofit/>
          </a:bodyPr>
          <a:lstStyle/>
          <a:p>
            <a:r>
              <a:rPr lang="en-CA" b="1" dirty="0" smtClean="0"/>
              <a:t>Useful for complex networks representing:</a:t>
            </a:r>
          </a:p>
          <a:p>
            <a:pPr lvl="1"/>
            <a:r>
              <a:rPr lang="en-CA" b="1" dirty="0" smtClean="0">
                <a:solidFill>
                  <a:schemeClr val="accent2"/>
                </a:solidFill>
              </a:rPr>
              <a:t>Logical formulas.</a:t>
            </a:r>
          </a:p>
          <a:p>
            <a:pPr lvl="1"/>
            <a:r>
              <a:rPr lang="en-CA" b="1" dirty="0" smtClean="0">
                <a:solidFill>
                  <a:schemeClr val="accent2"/>
                </a:solidFill>
              </a:rPr>
              <a:t>Programs.</a:t>
            </a:r>
          </a:p>
          <a:p>
            <a:pPr lvl="1"/>
            <a:endParaRPr lang="en-CA" b="1" dirty="0" smtClean="0"/>
          </a:p>
          <a:p>
            <a:endParaRPr lang="en-CA" dirty="0"/>
          </a:p>
          <a:p>
            <a:endParaRPr lang="en-CA" dirty="0" smtClean="0">
              <a:solidFill>
                <a:schemeClr val="accent2"/>
              </a:solidFill>
            </a:endParaRPr>
          </a:p>
          <a:p>
            <a:endParaRPr lang="en-CA" dirty="0">
              <a:solidFill>
                <a:schemeClr val="accent2"/>
              </a:solidFill>
            </a:endParaRPr>
          </a:p>
          <a:p>
            <a:endParaRPr lang="en-CA" dirty="0" smtClean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5441" y="2913705"/>
            <a:ext cx="4267201" cy="66751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RNN module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962144" y="3560064"/>
            <a:ext cx="12192" cy="841248"/>
          </a:xfrm>
          <a:prstGeom prst="straightConnector1">
            <a:avLst/>
          </a:prstGeom>
          <a:ln w="79375">
            <a:solidFill>
              <a:schemeClr val="accent5">
                <a:alpha val="6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8" y="1460219"/>
            <a:ext cx="6717121" cy="298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0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smtClean="0"/>
              <a:t>Neighborhood Aggregation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5" y="1486409"/>
            <a:ext cx="8803559" cy="1422400"/>
          </a:xfrm>
        </p:spPr>
        <p:txBody>
          <a:bodyPr>
            <a:normAutofit/>
          </a:bodyPr>
          <a:lstStyle/>
          <a:p>
            <a:r>
              <a:rPr lang="en-CA" b="1" dirty="0" smtClean="0">
                <a:solidFill>
                  <a:schemeClr val="accent2"/>
                </a:solidFill>
              </a:rPr>
              <a:t>Intuition: </a:t>
            </a:r>
            <a:r>
              <a:rPr lang="en-CA" dirty="0" smtClean="0"/>
              <a:t>Nodes aggregate information from their neighbors using neural networks</a:t>
            </a:r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921002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5214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(Sub)graph </a:t>
            </a:r>
            <a:r>
              <a:rPr lang="en-US" dirty="0" err="1"/>
              <a:t>E</a:t>
            </a:r>
            <a:r>
              <a:rPr lang="en-US" dirty="0" err="1" smtClean="0"/>
              <a:t>mbeddings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8601"/>
            <a:ext cx="8534400" cy="4978399"/>
          </a:xfrm>
        </p:spPr>
        <p:txBody>
          <a:bodyPr>
            <a:normAutofit/>
          </a:bodyPr>
          <a:lstStyle/>
          <a:p>
            <a:r>
              <a:rPr lang="en-CA" b="1" dirty="0" smtClean="0"/>
              <a:t>So far we have focused on node-level </a:t>
            </a:r>
            <a:r>
              <a:rPr lang="en-CA" b="1" dirty="0" err="1" smtClean="0"/>
              <a:t>embeddings</a:t>
            </a:r>
            <a:r>
              <a:rPr lang="mr-IN" b="1" dirty="0" smtClean="0"/>
              <a:t>…</a:t>
            </a:r>
            <a:endParaRPr lang="en-CA" dirty="0"/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6" y="3293937"/>
            <a:ext cx="7912608" cy="274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11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(Sub)graph </a:t>
            </a:r>
            <a:r>
              <a:rPr lang="en-US" dirty="0" err="1"/>
              <a:t>E</a:t>
            </a:r>
            <a:r>
              <a:rPr lang="en-US" dirty="0" err="1" smtClean="0"/>
              <a:t>mbeddings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8601"/>
            <a:ext cx="9245600" cy="4978399"/>
          </a:xfrm>
        </p:spPr>
        <p:txBody>
          <a:bodyPr>
            <a:normAutofit/>
          </a:bodyPr>
          <a:lstStyle/>
          <a:p>
            <a:r>
              <a:rPr lang="en-CA" b="1" dirty="0" smtClean="0"/>
              <a:t>But what about </a:t>
            </a:r>
            <a:r>
              <a:rPr lang="en-CA" b="1" dirty="0" err="1" smtClean="0"/>
              <a:t>subgraph</a:t>
            </a:r>
            <a:r>
              <a:rPr lang="en-CA" b="1" dirty="0" smtClean="0"/>
              <a:t> </a:t>
            </a:r>
            <a:r>
              <a:rPr lang="en-CA" b="1" dirty="0" err="1" smtClean="0"/>
              <a:t>embeddings</a:t>
            </a:r>
            <a:r>
              <a:rPr lang="en-CA" b="1" dirty="0" smtClean="0"/>
              <a:t>?</a:t>
            </a:r>
            <a:endParaRPr lang="en-CA" dirty="0"/>
          </a:p>
          <a:p>
            <a:pPr lvl="1"/>
            <a:endParaRPr lang="en-CA" dirty="0" smtClean="0"/>
          </a:p>
          <a:p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2" y="3018537"/>
            <a:ext cx="8425183" cy="29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7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Approach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8601"/>
            <a:ext cx="8940800" cy="4978399"/>
          </a:xfrm>
        </p:spPr>
        <p:txBody>
          <a:bodyPr>
            <a:normAutofit/>
          </a:bodyPr>
          <a:lstStyle/>
          <a:p>
            <a:r>
              <a:rPr lang="en-CA" b="1" dirty="0" smtClean="0"/>
              <a:t>Simple idea: </a:t>
            </a:r>
            <a:r>
              <a:rPr lang="en-CA" dirty="0" smtClean="0"/>
              <a:t>Just sum (or average) the node </a:t>
            </a:r>
            <a:r>
              <a:rPr lang="en-CA" dirty="0" err="1" smtClean="0"/>
              <a:t>embeddings</a:t>
            </a:r>
            <a:r>
              <a:rPr lang="en-CA" dirty="0" smtClean="0"/>
              <a:t> in the (sub)graph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r>
              <a:rPr lang="en-CA" dirty="0" smtClean="0">
                <a:solidFill>
                  <a:schemeClr val="accent2"/>
                </a:solidFill>
              </a:rPr>
              <a:t>Used by </a:t>
            </a:r>
            <a:r>
              <a:rPr lang="en-CA" dirty="0" smtClean="0">
                <a:solidFill>
                  <a:schemeClr val="accent2"/>
                </a:solidFill>
                <a:hlinkClick r:id="rId2"/>
              </a:rPr>
              <a:t>Duvenaud et al., 2016</a:t>
            </a:r>
            <a:r>
              <a:rPr lang="en-CA" dirty="0" smtClean="0">
                <a:solidFill>
                  <a:schemeClr val="accent2"/>
                </a:solidFill>
              </a:rPr>
              <a:t> to classify molecules based on their graph structure.</a:t>
            </a:r>
            <a:endParaRPr lang="en-CA" dirty="0">
              <a:solidFill>
                <a:schemeClr val="accent2"/>
              </a:solidFill>
            </a:endParaRPr>
          </a:p>
          <a:p>
            <a:pPr lvl="1"/>
            <a:endParaRPr lang="en-CA" dirty="0" smtClean="0"/>
          </a:p>
          <a:p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830" y="2922355"/>
            <a:ext cx="3014133" cy="13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Approach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507663"/>
            <a:ext cx="8940800" cy="4978399"/>
          </a:xfrm>
        </p:spPr>
        <p:txBody>
          <a:bodyPr>
            <a:normAutofit/>
          </a:bodyPr>
          <a:lstStyle/>
          <a:p>
            <a:r>
              <a:rPr lang="en-CA" b="1" dirty="0" smtClean="0"/>
              <a:t>Idea: </a:t>
            </a:r>
            <a:r>
              <a:rPr lang="en-CA" dirty="0" smtClean="0"/>
              <a:t>Introduce a </a:t>
            </a:r>
            <a:r>
              <a:rPr lang="en-CA" b="1" dirty="0" smtClean="0">
                <a:solidFill>
                  <a:schemeClr val="accent2"/>
                </a:solidFill>
              </a:rPr>
              <a:t>“virtual node” </a:t>
            </a:r>
            <a:r>
              <a:rPr lang="en-CA" dirty="0" smtClean="0"/>
              <a:t>to represent the </a:t>
            </a:r>
            <a:r>
              <a:rPr lang="en-CA" dirty="0" err="1" smtClean="0"/>
              <a:t>subgraph</a:t>
            </a:r>
            <a:r>
              <a:rPr lang="en-CA" dirty="0" smtClean="0"/>
              <a:t> and run a standard graph neural network.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  <a:p>
            <a:endParaRPr lang="en-CA" dirty="0"/>
          </a:p>
          <a:p>
            <a:r>
              <a:rPr lang="en-CA" dirty="0" smtClean="0">
                <a:solidFill>
                  <a:schemeClr val="accent2"/>
                </a:solidFill>
              </a:rPr>
              <a:t>Proposed by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Open Sans"/>
                <a:hlinkClick r:id="rId2"/>
              </a:rPr>
              <a:t>Li et al.,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Open Sans"/>
                <a:hlinkClick r:id="rId2"/>
              </a:rPr>
              <a:t>2016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Open Sans"/>
              </a:rPr>
              <a:t> </a:t>
            </a:r>
            <a:r>
              <a:rPr lang="en-US" dirty="0" smtClean="0">
                <a:solidFill>
                  <a:schemeClr val="accent2"/>
                </a:solidFill>
                <a:sym typeface="Open Sans"/>
              </a:rPr>
              <a:t>as a general technique for </a:t>
            </a:r>
            <a:r>
              <a:rPr lang="en-US" dirty="0" err="1" smtClean="0">
                <a:solidFill>
                  <a:schemeClr val="accent2"/>
                </a:solidFill>
                <a:sym typeface="Open Sans"/>
              </a:rPr>
              <a:t>subgraph</a:t>
            </a:r>
            <a:r>
              <a:rPr lang="en-US" dirty="0" smtClean="0">
                <a:solidFill>
                  <a:schemeClr val="accent2"/>
                </a:solidFill>
                <a:sym typeface="Open Sans"/>
              </a:rPr>
              <a:t> embedding.</a:t>
            </a:r>
            <a:endParaRPr lang="en-CA" dirty="0">
              <a:solidFill>
                <a:schemeClr val="accent2"/>
              </a:solidFill>
            </a:endParaRPr>
          </a:p>
          <a:p>
            <a:pPr lvl="1"/>
            <a:endParaRPr lang="en-CA" dirty="0" smtClean="0"/>
          </a:p>
          <a:p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616" y="3075432"/>
            <a:ext cx="6539581" cy="22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7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"/>
          <p:cNvSpPr txBox="1">
            <a:spLocks noGrp="1"/>
          </p:cNvSpPr>
          <p:nvPr>
            <p:ph type="sldNum" idx="12"/>
          </p:nvPr>
        </p:nvSpPr>
        <p:spPr>
          <a:xfrm>
            <a:off x="6457950" y="630624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pic>
        <p:nvPicPr>
          <p:cNvPr id="267" name="Google Shape;26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1981200"/>
            <a:ext cx="7255949" cy="343215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9"/>
          <p:cNvSpPr/>
          <p:nvPr/>
        </p:nvSpPr>
        <p:spPr>
          <a:xfrm>
            <a:off x="1449087" y="5867352"/>
            <a:ext cx="265496" cy="228876"/>
          </a:xfrm>
          <a:prstGeom prst="triangle">
            <a:avLst>
              <a:gd name="adj" fmla="val 50000"/>
            </a:avLst>
          </a:prstGeom>
          <a:solidFill>
            <a:srgbClr val="B1D100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9"/>
          <p:cNvSpPr/>
          <p:nvPr/>
        </p:nvSpPr>
        <p:spPr>
          <a:xfrm>
            <a:off x="2649596" y="5867352"/>
            <a:ext cx="228876" cy="228876"/>
          </a:xfrm>
          <a:prstGeom prst="ellipse">
            <a:avLst/>
          </a:prstGeom>
          <a:solidFill>
            <a:srgbClr val="9EA7BB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/>
          <p:cNvSpPr/>
          <p:nvPr/>
        </p:nvSpPr>
        <p:spPr>
          <a:xfrm>
            <a:off x="3832338" y="5867352"/>
            <a:ext cx="228876" cy="228876"/>
          </a:xfrm>
          <a:prstGeom prst="ellipse">
            <a:avLst/>
          </a:prstGeom>
          <a:solidFill>
            <a:srgbClr val="9EA7BB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/>
          <p:cNvSpPr/>
          <p:nvPr/>
        </p:nvSpPr>
        <p:spPr>
          <a:xfrm>
            <a:off x="6464296" y="5867352"/>
            <a:ext cx="228876" cy="228876"/>
          </a:xfrm>
          <a:prstGeom prst="ellipse">
            <a:avLst/>
          </a:prstGeom>
          <a:solidFill>
            <a:srgbClr val="9EA7BB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7741303" y="5867352"/>
            <a:ext cx="265496" cy="228876"/>
          </a:xfrm>
          <a:prstGeom prst="triangle">
            <a:avLst>
              <a:gd name="adj" fmla="val 50000"/>
            </a:avLst>
          </a:prstGeom>
          <a:solidFill>
            <a:srgbClr val="B1D100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/>
          <p:cNvSpPr txBox="1"/>
          <p:nvPr/>
        </p:nvSpPr>
        <p:spPr>
          <a:xfrm>
            <a:off x="1219593" y="6128748"/>
            <a:ext cx="724484" cy="37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24857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424857"/>
                </a:solidFill>
                <a:latin typeface="Arial"/>
                <a:ea typeface="Arial"/>
                <a:cs typeface="Arial"/>
                <a:sym typeface="Arial"/>
              </a:rPr>
              <a:t>Event</a:t>
            </a:r>
            <a:endParaRPr/>
          </a:p>
        </p:txBody>
      </p:sp>
      <p:sp>
        <p:nvSpPr>
          <p:cNvPr id="274" name="Google Shape;274;p9"/>
          <p:cNvSpPr txBox="1"/>
          <p:nvPr/>
        </p:nvSpPr>
        <p:spPr>
          <a:xfrm>
            <a:off x="7511809" y="6128747"/>
            <a:ext cx="724484" cy="37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24857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424857"/>
                </a:solidFill>
                <a:latin typeface="Arial"/>
                <a:ea typeface="Arial"/>
                <a:cs typeface="Arial"/>
                <a:sym typeface="Arial"/>
              </a:rPr>
              <a:t>Event</a:t>
            </a:r>
            <a:endParaRPr/>
          </a:p>
        </p:txBody>
      </p:sp>
      <p:sp>
        <p:nvSpPr>
          <p:cNvPr id="275" name="Google Shape;275;p9"/>
          <p:cNvSpPr txBox="1"/>
          <p:nvPr/>
        </p:nvSpPr>
        <p:spPr>
          <a:xfrm>
            <a:off x="2389834" y="6128747"/>
            <a:ext cx="724484" cy="37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24857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424857"/>
                </a:solidFill>
                <a:latin typeface="Arial"/>
                <a:ea typeface="Arial"/>
                <a:cs typeface="Arial"/>
                <a:sym typeface="Arial"/>
              </a:rPr>
              <a:t>Entity</a:t>
            </a:r>
            <a:endParaRPr/>
          </a:p>
        </p:txBody>
      </p:sp>
      <p:sp>
        <p:nvSpPr>
          <p:cNvPr id="276" name="Google Shape;276;p9"/>
          <p:cNvSpPr txBox="1"/>
          <p:nvPr/>
        </p:nvSpPr>
        <p:spPr>
          <a:xfrm>
            <a:off x="3584534" y="6128747"/>
            <a:ext cx="724484" cy="37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24857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424857"/>
                </a:solidFill>
                <a:latin typeface="Arial"/>
                <a:ea typeface="Arial"/>
                <a:cs typeface="Arial"/>
                <a:sym typeface="Arial"/>
              </a:rPr>
              <a:t>Entity</a:t>
            </a:r>
            <a:endParaRPr sz="1400" b="1" i="0" u="none" strike="noStrike" cap="none">
              <a:solidFill>
                <a:srgbClr val="4248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/>
          <p:cNvSpPr txBox="1"/>
          <p:nvPr/>
        </p:nvSpPr>
        <p:spPr>
          <a:xfrm>
            <a:off x="6216491" y="6128747"/>
            <a:ext cx="724484" cy="37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24857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424857"/>
                </a:solidFill>
                <a:latin typeface="Arial"/>
                <a:ea typeface="Arial"/>
                <a:cs typeface="Arial"/>
                <a:sym typeface="Arial"/>
              </a:rPr>
              <a:t>Entity</a:t>
            </a:r>
            <a:endParaRPr sz="1400" b="1" i="0" u="none" strike="noStrike" cap="none">
              <a:solidFill>
                <a:srgbClr val="4248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8" name="Google Shape;278;p9"/>
          <p:cNvCxnSpPr>
            <a:stCxn id="268" idx="5"/>
            <a:endCxn id="269" idx="2"/>
          </p:cNvCxnSpPr>
          <p:nvPr/>
        </p:nvCxnSpPr>
        <p:spPr>
          <a:xfrm>
            <a:off x="1648209" y="5981790"/>
            <a:ext cx="1001400" cy="0"/>
          </a:xfrm>
          <a:prstGeom prst="straightConnector1">
            <a:avLst/>
          </a:prstGeom>
          <a:noFill/>
          <a:ln w="38100" cap="flat" cmpd="sng">
            <a:solidFill>
              <a:srgbClr val="9EA7B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9" name="Google Shape;279;p9"/>
          <p:cNvCxnSpPr>
            <a:stCxn id="269" idx="6"/>
            <a:endCxn id="270" idx="2"/>
          </p:cNvCxnSpPr>
          <p:nvPr/>
        </p:nvCxnSpPr>
        <p:spPr>
          <a:xfrm>
            <a:off x="2878472" y="5981790"/>
            <a:ext cx="954000" cy="0"/>
          </a:xfrm>
          <a:prstGeom prst="straightConnector1">
            <a:avLst/>
          </a:prstGeom>
          <a:noFill/>
          <a:ln w="38100" cap="flat" cmpd="sng">
            <a:solidFill>
              <a:srgbClr val="9EA7B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0" name="Google Shape;280;p9"/>
          <p:cNvCxnSpPr>
            <a:stCxn id="272" idx="1"/>
            <a:endCxn id="271" idx="6"/>
          </p:cNvCxnSpPr>
          <p:nvPr/>
        </p:nvCxnSpPr>
        <p:spPr>
          <a:xfrm rot="10800000">
            <a:off x="6693177" y="5981790"/>
            <a:ext cx="1114500" cy="0"/>
          </a:xfrm>
          <a:prstGeom prst="straightConnector1">
            <a:avLst/>
          </a:prstGeom>
          <a:noFill/>
          <a:ln w="38100" cap="flat" cmpd="sng">
            <a:solidFill>
              <a:srgbClr val="9EA7B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1" name="Google Shape;281;p9"/>
          <p:cNvCxnSpPr>
            <a:stCxn id="271" idx="2"/>
            <a:endCxn id="270" idx="6"/>
          </p:cNvCxnSpPr>
          <p:nvPr/>
        </p:nvCxnSpPr>
        <p:spPr>
          <a:xfrm rot="10800000">
            <a:off x="4061296" y="5981790"/>
            <a:ext cx="2403000" cy="0"/>
          </a:xfrm>
          <a:prstGeom prst="straightConnector1">
            <a:avLst/>
          </a:prstGeom>
          <a:noFill/>
          <a:ln w="38100" cap="flat" cmpd="sng">
            <a:solidFill>
              <a:srgbClr val="9EA7B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2" name="Google Shape;282;p9"/>
          <p:cNvSpPr txBox="1"/>
          <p:nvPr/>
        </p:nvSpPr>
        <p:spPr>
          <a:xfrm>
            <a:off x="5045681" y="5797124"/>
            <a:ext cx="415498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283" name="Google Shape;283;p9"/>
          <p:cNvSpPr txBox="1"/>
          <p:nvPr/>
        </p:nvSpPr>
        <p:spPr>
          <a:xfrm>
            <a:off x="1799344" y="5575756"/>
            <a:ext cx="724484" cy="37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24857"/>
              </a:buClr>
              <a:buSzPts val="1400"/>
              <a:buFont typeface="Arial"/>
              <a:buNone/>
            </a:pPr>
            <a:r>
              <a:rPr lang="en-US" sz="1400" b="0" u="none">
                <a:solidFill>
                  <a:srgbClr val="424857"/>
                </a:solidFill>
                <a:latin typeface="Arial"/>
                <a:ea typeface="Arial"/>
                <a:cs typeface="Arial"/>
                <a:sym typeface="Arial"/>
              </a:rPr>
              <a:t>Role</a:t>
            </a:r>
            <a:endParaRPr/>
          </a:p>
        </p:txBody>
      </p:sp>
      <p:sp>
        <p:nvSpPr>
          <p:cNvPr id="284" name="Google Shape;284;p9"/>
          <p:cNvSpPr txBox="1"/>
          <p:nvPr/>
        </p:nvSpPr>
        <p:spPr>
          <a:xfrm>
            <a:off x="2925947" y="5575756"/>
            <a:ext cx="868342" cy="37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24857"/>
              </a:buClr>
              <a:buSzPts val="1400"/>
              <a:buFont typeface="Arial"/>
              <a:buNone/>
            </a:pPr>
            <a:r>
              <a:rPr lang="en-US" sz="1400" b="0" u="none">
                <a:solidFill>
                  <a:srgbClr val="424857"/>
                </a:solidFill>
                <a:latin typeface="Arial"/>
                <a:ea typeface="Arial"/>
                <a:cs typeface="Arial"/>
                <a:sym typeface="Arial"/>
              </a:rPr>
              <a:t>Relation</a:t>
            </a:r>
            <a:endParaRPr/>
          </a:p>
        </p:txBody>
      </p:sp>
      <p:sp>
        <p:nvSpPr>
          <p:cNvPr id="285" name="Google Shape;285;p9"/>
          <p:cNvSpPr txBox="1"/>
          <p:nvPr/>
        </p:nvSpPr>
        <p:spPr>
          <a:xfrm>
            <a:off x="4001556" y="5575756"/>
            <a:ext cx="1088370" cy="37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24857"/>
              </a:buClr>
              <a:buSzPts val="1400"/>
              <a:buFont typeface="Arial"/>
              <a:buNone/>
            </a:pPr>
            <a:r>
              <a:rPr lang="en-US" sz="1400" b="0" u="none">
                <a:solidFill>
                  <a:srgbClr val="424857"/>
                </a:solidFill>
                <a:latin typeface="Arial"/>
                <a:ea typeface="Arial"/>
                <a:cs typeface="Arial"/>
                <a:sym typeface="Arial"/>
              </a:rPr>
              <a:t>Relation</a:t>
            </a:r>
            <a:endParaRPr/>
          </a:p>
        </p:txBody>
      </p:sp>
      <p:sp>
        <p:nvSpPr>
          <p:cNvPr id="286" name="Google Shape;286;p9"/>
          <p:cNvSpPr txBox="1"/>
          <p:nvPr/>
        </p:nvSpPr>
        <p:spPr>
          <a:xfrm>
            <a:off x="5446102" y="5575756"/>
            <a:ext cx="1003628" cy="37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24857"/>
              </a:buClr>
              <a:buSzPts val="1400"/>
              <a:buFont typeface="Arial"/>
              <a:buNone/>
            </a:pPr>
            <a:r>
              <a:rPr lang="en-US" sz="1400" b="0" u="none">
                <a:solidFill>
                  <a:srgbClr val="424857"/>
                </a:solidFill>
                <a:latin typeface="Arial"/>
                <a:ea typeface="Arial"/>
                <a:cs typeface="Arial"/>
                <a:sym typeface="Arial"/>
              </a:rPr>
              <a:t>Relation</a:t>
            </a:r>
            <a:endParaRPr/>
          </a:p>
        </p:txBody>
      </p:sp>
      <p:sp>
        <p:nvSpPr>
          <p:cNvPr id="287" name="Google Shape;287;p9"/>
          <p:cNvSpPr txBox="1"/>
          <p:nvPr/>
        </p:nvSpPr>
        <p:spPr>
          <a:xfrm>
            <a:off x="6804978" y="5575756"/>
            <a:ext cx="724484" cy="37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24857"/>
              </a:buClr>
              <a:buSzPts val="1400"/>
              <a:buFont typeface="Arial"/>
              <a:buNone/>
            </a:pPr>
            <a:r>
              <a:rPr lang="en-US" sz="1400" b="0" u="none">
                <a:solidFill>
                  <a:srgbClr val="424857"/>
                </a:solidFill>
                <a:latin typeface="Arial"/>
                <a:ea typeface="Arial"/>
                <a:cs typeface="Arial"/>
                <a:sym typeface="Arial"/>
              </a:rPr>
              <a:t>Role</a:t>
            </a:r>
            <a:endParaRPr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347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Exercise: Entity/Event Graph</a:t>
            </a:r>
            <a:endParaRPr lang="en-US" dirty="0"/>
          </a:p>
        </p:txBody>
      </p:sp>
      <p:sp>
        <p:nvSpPr>
          <p:cNvPr id="27" name="Content Placeholder 5"/>
          <p:cNvSpPr>
            <a:spLocks noGrp="1"/>
          </p:cNvSpPr>
          <p:nvPr>
            <p:ph idx="1"/>
          </p:nvPr>
        </p:nvSpPr>
        <p:spPr>
          <a:xfrm>
            <a:off x="381000" y="990600"/>
            <a:ext cx="8534400" cy="435133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How to include arguments for event representation?</a:t>
            </a:r>
          </a:p>
          <a:p>
            <a:r>
              <a:rPr lang="en-US" sz="1800" dirty="0" smtClean="0"/>
              <a:t>How to use related events to help event representation?</a:t>
            </a:r>
          </a:p>
          <a:p>
            <a:r>
              <a:rPr lang="en-US" sz="1800" dirty="0" smtClean="0"/>
              <a:t>How to improve entity representation based on events?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9124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smtClean="0"/>
              <a:t>Neighborhood Aggregation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98601"/>
            <a:ext cx="8803559" cy="1422400"/>
          </a:xfrm>
        </p:spPr>
        <p:txBody>
          <a:bodyPr>
            <a:normAutofit/>
          </a:bodyPr>
          <a:lstStyle/>
          <a:p>
            <a:r>
              <a:rPr lang="en-CA" sz="3467" b="1" dirty="0">
                <a:solidFill>
                  <a:schemeClr val="accent2"/>
                </a:solidFill>
              </a:rPr>
              <a:t>Intuition: </a:t>
            </a:r>
            <a:r>
              <a:rPr lang="en-US" sz="3467" dirty="0"/>
              <a:t>Network neighborhood defines a computation graph</a:t>
            </a:r>
            <a:endParaRPr lang="en-CA" sz="3467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1" y="4773758"/>
            <a:ext cx="9144000" cy="1596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2031560"/>
            <a:ext cx="2183360" cy="220924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844800" y="3530600"/>
            <a:ext cx="5486400" cy="142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28325" y="3536093"/>
            <a:ext cx="3970639" cy="131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11848" y="3530601"/>
            <a:ext cx="2712995" cy="1302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328563" y="3514724"/>
            <a:ext cx="497016" cy="1318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29170" y="3532554"/>
            <a:ext cx="1223847" cy="1333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85342" y="3532553"/>
            <a:ext cx="2036012" cy="1360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9781" y="2644483"/>
            <a:ext cx="5080000" cy="987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667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Every node defines a unique computation graph!</a:t>
            </a:r>
          </a:p>
        </p:txBody>
      </p:sp>
    </p:spTree>
    <p:extLst>
      <p:ext uri="{BB962C8B-B14F-4D97-AF65-F5344CB8AC3E}">
        <p14:creationId xmlns:p14="http://schemas.microsoft.com/office/powerpoint/2010/main" val="1934489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smtClean="0"/>
              <a:t>Neighborhood Aggregation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28800" y="6710301"/>
            <a:ext cx="5384800" cy="147699"/>
          </a:xfrm>
        </p:spPr>
        <p:txBody>
          <a:bodyPr/>
          <a:lstStyle/>
          <a:p>
            <a:r>
              <a:rPr lang="en-US" dirty="0" smtClean="0"/>
              <a:t>Representation Learning on Networks, </a:t>
            </a:r>
            <a:r>
              <a:rPr lang="en-US" dirty="0" err="1" smtClean="0"/>
              <a:t>snap.stanford.edu</a:t>
            </a:r>
            <a:r>
              <a:rPr lang="en-US" dirty="0" smtClean="0"/>
              <a:t>/</a:t>
            </a:r>
            <a:r>
              <a:rPr lang="en-US" dirty="0" err="1" smtClean="0"/>
              <a:t>proj</a:t>
            </a:r>
            <a:r>
              <a:rPr lang="en-US" dirty="0" smtClean="0"/>
              <a:t>/</a:t>
            </a:r>
            <a:r>
              <a:rPr lang="en-US" dirty="0" err="1" smtClean="0"/>
              <a:t>embeddings</a:t>
            </a:r>
            <a:r>
              <a:rPr lang="en-US" dirty="0" smtClean="0"/>
              <a:t>-www, WWW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710302"/>
            <a:ext cx="2133600" cy="161925"/>
          </a:xfrm>
        </p:spPr>
        <p:txBody>
          <a:bodyPr/>
          <a:lstStyle/>
          <a:p>
            <a:fld id="{4D267013-DFFC-4352-B274-32112D0CCE19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691" y="1437264"/>
            <a:ext cx="8900159" cy="1422400"/>
          </a:xfrm>
        </p:spPr>
        <p:txBody>
          <a:bodyPr>
            <a:normAutofit fontScale="85000" lnSpcReduction="10000"/>
          </a:bodyPr>
          <a:lstStyle/>
          <a:p>
            <a:r>
              <a:rPr lang="en-CA" sz="3200" dirty="0"/>
              <a:t>Nodes have </a:t>
            </a:r>
            <a:r>
              <a:rPr lang="en-CA" sz="3200" dirty="0" err="1"/>
              <a:t>embeddings</a:t>
            </a:r>
            <a:r>
              <a:rPr lang="en-CA" sz="3200" dirty="0"/>
              <a:t> at each layer.</a:t>
            </a:r>
          </a:p>
          <a:p>
            <a:r>
              <a:rPr lang="en-CA" sz="3200" dirty="0"/>
              <a:t>Model can be arbitrary depth.</a:t>
            </a:r>
          </a:p>
          <a:p>
            <a:r>
              <a:rPr lang="en-CA" sz="3200" dirty="0"/>
              <a:t>“layer-0” embedding of node </a:t>
            </a:r>
            <a:r>
              <a:rPr lang="en-CA" sz="3200" dirty="0">
                <a:latin typeface="Cambria Math" charset="0"/>
                <a:ea typeface="Cambria Math" charset="0"/>
                <a:cs typeface="Cambria Math" charset="0"/>
              </a:rPr>
              <a:t>u</a:t>
            </a:r>
            <a:r>
              <a:rPr lang="en-CA" sz="3200" dirty="0"/>
              <a:t> is its input feature, i.e. </a:t>
            </a:r>
            <a:r>
              <a:rPr lang="en-CA" sz="3200" dirty="0" err="1">
                <a:latin typeface="Cambria Math" charset="0"/>
                <a:ea typeface="Cambria Math" charset="0"/>
                <a:cs typeface="Cambria Math" charset="0"/>
              </a:rPr>
              <a:t>x</a:t>
            </a:r>
            <a:r>
              <a:rPr lang="en-CA" sz="3200" baseline="-25000" dirty="0" err="1">
                <a:latin typeface="Cambria Math" charset="0"/>
                <a:ea typeface="Cambria Math" charset="0"/>
                <a:cs typeface="Cambria Math" charset="0"/>
              </a:rPr>
              <a:t>u</a:t>
            </a:r>
            <a:r>
              <a:rPr lang="en-CA" sz="3200" dirty="0"/>
              <a:t>.</a:t>
            </a:r>
          </a:p>
          <a:p>
            <a:endParaRPr lang="en-CA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2" y="3356726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0144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669" y="3294277"/>
            <a:ext cx="463011" cy="293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513" y="4842193"/>
            <a:ext cx="474035" cy="293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380" y="3897803"/>
            <a:ext cx="474035" cy="293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8271" y="5231989"/>
            <a:ext cx="474035" cy="2932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8509" y="5625594"/>
            <a:ext cx="474035" cy="2932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069" y="4411877"/>
            <a:ext cx="463011" cy="293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261" y="6386981"/>
            <a:ext cx="463011" cy="2932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68040" y="3137472"/>
            <a:ext cx="1752600" cy="3931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7824" y="4257296"/>
            <a:ext cx="1625600" cy="4196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4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Layer-2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76544" y="3177032"/>
            <a:ext cx="1625600" cy="4196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4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Layer-1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18400" y="2770632"/>
            <a:ext cx="1625600" cy="4196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4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Layer-0</a:t>
            </a:r>
          </a:p>
        </p:txBody>
      </p:sp>
    </p:spTree>
    <p:extLst>
      <p:ext uri="{BB962C8B-B14F-4D97-AF65-F5344CB8AC3E}">
        <p14:creationId xmlns:p14="http://schemas.microsoft.com/office/powerpoint/2010/main" val="6876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Neighborhood “Convolutions”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8600"/>
            <a:ext cx="8936736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Neighborhood aggregation can be viewed as a center-surround filter.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Mathematically related to spectral graph convolutions</a:t>
            </a:r>
            <a:r>
              <a:rPr lang="en-US" dirty="0"/>
              <a:t> </a:t>
            </a:r>
            <a:r>
              <a:rPr lang="en-US" dirty="0" smtClean="0"/>
              <a:t>(see </a:t>
            </a:r>
            <a:r>
              <a:rPr lang="en-US" dirty="0" smtClean="0">
                <a:hlinkClick r:id="rId2"/>
              </a:rPr>
              <a:t>Bronstein et al., 2017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7600" y="2921001"/>
            <a:ext cx="7315200" cy="17925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471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Neighborhood Aggregation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921002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33344" y="2921002"/>
            <a:ext cx="5136897" cy="3096767"/>
            <a:chOff x="2350007" y="2190751"/>
            <a:chExt cx="3852673" cy="2322575"/>
          </a:xfrm>
        </p:grpSpPr>
        <p:sp>
          <p:nvSpPr>
            <p:cNvPr id="6" name="TextBox 5"/>
            <p:cNvSpPr txBox="1"/>
            <p:nvPr/>
          </p:nvSpPr>
          <p:spPr>
            <a:xfrm>
              <a:off x="3630167" y="3278887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???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19927" y="2324863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16879" y="3217927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58967" y="4056127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50007" y="2190751"/>
              <a:ext cx="3316225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what’s in the box!?</a:t>
              </a:r>
              <a:endPara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endParaRPr>
            </a:p>
          </p:txBody>
        </p:sp>
      </p:grp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1466088"/>
            <a:ext cx="9144000" cy="5080000"/>
          </a:xfrm>
        </p:spPr>
        <p:txBody>
          <a:bodyPr>
            <a:normAutofit/>
          </a:bodyPr>
          <a:lstStyle/>
          <a:p>
            <a:r>
              <a:rPr lang="en-CA" sz="3467" dirty="0">
                <a:solidFill>
                  <a:schemeClr val="accent1"/>
                </a:solidFill>
              </a:rPr>
              <a:t>Key distinctions are in how different approaches aggregate information across the layers.</a:t>
            </a:r>
          </a:p>
        </p:txBody>
      </p:sp>
    </p:spTree>
    <p:extLst>
      <p:ext uri="{BB962C8B-B14F-4D97-AF65-F5344CB8AC3E}">
        <p14:creationId xmlns:p14="http://schemas.microsoft.com/office/powerpoint/2010/main" val="1034994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140423"/>
            <a:ext cx="9347200" cy="1143000"/>
          </a:xfrm>
        </p:spPr>
        <p:txBody>
          <a:bodyPr/>
          <a:lstStyle/>
          <a:p>
            <a:r>
              <a:rPr lang="en-US" dirty="0" smtClean="0"/>
              <a:t>Neighborhood Aggregation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921002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0" y="1498601"/>
            <a:ext cx="8936736" cy="142240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lang="en-US"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b="1" dirty="0"/>
              <a:t>Basic approach: </a:t>
            </a:r>
            <a:r>
              <a:rPr lang="en-CA" sz="3200" dirty="0"/>
              <a:t>Average neighbor information and apply a neural network.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178304" y="2624330"/>
            <a:ext cx="4267201" cy="2023871"/>
            <a:chOff x="1633727" y="1968247"/>
            <a:chExt cx="3200401" cy="1517903"/>
          </a:xfrm>
        </p:grpSpPr>
        <p:sp>
          <p:nvSpPr>
            <p:cNvPr id="16" name="TextBox 15"/>
            <p:cNvSpPr txBox="1"/>
            <p:nvPr/>
          </p:nvSpPr>
          <p:spPr>
            <a:xfrm>
              <a:off x="1633727" y="1968247"/>
              <a:ext cx="3200401" cy="9602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3200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1) average messages from neighbors 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733800" y="2800350"/>
              <a:ext cx="609600" cy="685800"/>
            </a:xfrm>
            <a:prstGeom prst="straightConnector1">
              <a:avLst/>
            </a:prstGeom>
            <a:ln w="793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987040" y="4840224"/>
            <a:ext cx="4421633" cy="1653032"/>
            <a:chOff x="2240279" y="3630168"/>
            <a:chExt cx="3316225" cy="1239774"/>
          </a:xfrm>
        </p:grpSpPr>
        <p:sp>
          <p:nvSpPr>
            <p:cNvPr id="12" name="TextBox 11"/>
            <p:cNvSpPr txBox="1"/>
            <p:nvPr/>
          </p:nvSpPr>
          <p:spPr>
            <a:xfrm>
              <a:off x="2240279" y="4412743"/>
              <a:ext cx="3316225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2) apply neural network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3419856" y="3630168"/>
              <a:ext cx="539496" cy="850392"/>
            </a:xfrm>
            <a:prstGeom prst="straightConnector1">
              <a:avLst/>
            </a:prstGeom>
            <a:ln w="793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715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2545</TotalTime>
  <Words>1889</Words>
  <Application>Microsoft Macintosh PowerPoint</Application>
  <PresentationFormat>On-screen Show (4:3)</PresentationFormat>
  <Paragraphs>319</Paragraphs>
  <Slides>44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Clarity</vt:lpstr>
      <vt:lpstr>Office Theme</vt:lpstr>
      <vt:lpstr>Graph neural networks to represent knowledge</vt:lpstr>
      <vt:lpstr>Setup</vt:lpstr>
      <vt:lpstr>Neighborhood Aggregation</vt:lpstr>
      <vt:lpstr>Neighborhood Aggregation</vt:lpstr>
      <vt:lpstr>Neighborhood Aggregation</vt:lpstr>
      <vt:lpstr>Neighborhood Aggregation</vt:lpstr>
      <vt:lpstr>Neighborhood “Convolutions”</vt:lpstr>
      <vt:lpstr>Neighborhood Aggregation</vt:lpstr>
      <vt:lpstr>Neighborhood Aggregation</vt:lpstr>
      <vt:lpstr>The Math</vt:lpstr>
      <vt:lpstr>Training the Model</vt:lpstr>
      <vt:lpstr>Training the Model</vt:lpstr>
      <vt:lpstr>Training the Model</vt:lpstr>
      <vt:lpstr>Training the Model</vt:lpstr>
      <vt:lpstr>Training the Model</vt:lpstr>
      <vt:lpstr>Neighborhood Aggregation</vt:lpstr>
      <vt:lpstr>Graph Convolutional Networks</vt:lpstr>
      <vt:lpstr>Graph Convolutional Networks</vt:lpstr>
      <vt:lpstr>Graph Convolutional Networks</vt:lpstr>
      <vt:lpstr>Application: Cross-lingual Relation and Event Transfer</vt:lpstr>
      <vt:lpstr>Toward more Structured Representations</vt:lpstr>
      <vt:lpstr>Graph Convolutional Networks (GCN)  Encoder</vt:lpstr>
      <vt:lpstr>Application on Relation Extraction</vt:lpstr>
      <vt:lpstr>Application on Event Argument Extraction</vt:lpstr>
      <vt:lpstr>PowerPoint Presentation</vt:lpstr>
      <vt:lpstr>Comparison with Supervised Approach</vt:lpstr>
      <vt:lpstr>GraphSAGE Idea</vt:lpstr>
      <vt:lpstr>GraphSAGE Idea</vt:lpstr>
      <vt:lpstr>GraphSAGE Differences</vt:lpstr>
      <vt:lpstr>GraphSAGE Variants</vt:lpstr>
      <vt:lpstr>Gated GNN</vt:lpstr>
      <vt:lpstr>Neighborhood Aggregation</vt:lpstr>
      <vt:lpstr>Neighborhood Aggregation</vt:lpstr>
      <vt:lpstr>Gated Graph Neural Networks</vt:lpstr>
      <vt:lpstr>Gated Graph Neural Networks</vt:lpstr>
      <vt:lpstr>Gated Graph Neural Networks</vt:lpstr>
      <vt:lpstr>The Math</vt:lpstr>
      <vt:lpstr>Gated Graph Neural Networks</vt:lpstr>
      <vt:lpstr>Gated Graph Neural Networks</vt:lpstr>
      <vt:lpstr>(Sub)graph Embeddings</vt:lpstr>
      <vt:lpstr>(Sub)graph Embeddings</vt:lpstr>
      <vt:lpstr>Approach 1</vt:lpstr>
      <vt:lpstr>Approach 2</vt:lpstr>
      <vt:lpstr>Exercise: Entity/Event Graph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Heng Ji</dc:creator>
  <cp:lastModifiedBy>Blender Lab</cp:lastModifiedBy>
  <cp:revision>223</cp:revision>
  <cp:lastPrinted>2020-02-05T19:02:43Z</cp:lastPrinted>
  <dcterms:created xsi:type="dcterms:W3CDTF">2014-01-22T06:07:55Z</dcterms:created>
  <dcterms:modified xsi:type="dcterms:W3CDTF">2020-02-05T19:02:49Z</dcterms:modified>
</cp:coreProperties>
</file>