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rels" ContentType="application/vnd.openxmlformats-package.relationships+xml"/>
  <Default Extension="tmp" ContentType="image/p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8" r:id="rId1"/>
    <p:sldMasterId id="2147483712" r:id="rId2"/>
    <p:sldMasterId id="2147483713" r:id="rId3"/>
    <p:sldMasterId id="2147483714" r:id="rId4"/>
  </p:sldMasterIdLst>
  <p:notesMasterIdLst>
    <p:notesMasterId r:id="rId43"/>
  </p:notesMasterIdLst>
  <p:sldIdLst>
    <p:sldId id="256" r:id="rId5"/>
    <p:sldId id="292" r:id="rId6"/>
    <p:sldId id="303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8" r:id="rId16"/>
    <p:sldId id="339" r:id="rId17"/>
    <p:sldId id="341" r:id="rId18"/>
    <p:sldId id="343" r:id="rId19"/>
    <p:sldId id="344" r:id="rId20"/>
    <p:sldId id="345" r:id="rId21"/>
    <p:sldId id="356" r:id="rId22"/>
    <p:sldId id="357" r:id="rId23"/>
    <p:sldId id="305" r:id="rId24"/>
    <p:sldId id="306" r:id="rId25"/>
    <p:sldId id="314" r:id="rId26"/>
    <p:sldId id="313" r:id="rId27"/>
    <p:sldId id="308" r:id="rId28"/>
    <p:sldId id="309" r:id="rId29"/>
    <p:sldId id="310" r:id="rId30"/>
    <p:sldId id="311" r:id="rId31"/>
    <p:sldId id="315" r:id="rId32"/>
    <p:sldId id="295" r:id="rId33"/>
    <p:sldId id="316" r:id="rId34"/>
    <p:sldId id="296" r:id="rId35"/>
    <p:sldId id="298" r:id="rId36"/>
    <p:sldId id="318" r:id="rId37"/>
    <p:sldId id="317" r:id="rId38"/>
    <p:sldId id="320" r:id="rId39"/>
    <p:sldId id="324" r:id="rId40"/>
    <p:sldId id="321" r:id="rId41"/>
    <p:sldId id="322" r:id="rId42"/>
  </p:sldIdLst>
  <p:sldSz cx="9144000" cy="6858000" type="screen4x3"/>
  <p:notesSz cx="6881813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9">
          <p15:clr>
            <a:srgbClr val="A4A3A4"/>
          </p15:clr>
        </p15:guide>
        <p15:guide id="2" pos="216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D70DA4-39D5-4078-9D8F-BE910EBC59DA}">
  <a:tblStyle styleId="{69D70DA4-39D5-4078-9D8F-BE910EBC59D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D544EF9-DB22-42E8-AEEE-D0D1C0822C5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1AE05FD-6D35-460A-8059-AF1017096C38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F4E8E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4E8E8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0577"/>
    <p:restoredTop sz="81071"/>
  </p:normalViewPr>
  <p:slideViewPr>
    <p:cSldViewPr snapToGrid="0">
      <p:cViewPr>
        <p:scale>
          <a:sx n="66" d="100"/>
          <a:sy n="66" d="100"/>
        </p:scale>
        <p:origin x="-2904" y="-16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29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82913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98900" y="0"/>
            <a:ext cx="2982913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75523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9" name="Google Shape;289;p1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0" name="Google Shape;290;p1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0C2D4-4AB7-4A42-8CDF-D92A4F4B6B6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285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0C2D4-4AB7-4A42-8CDF-D92A4F4B6B6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819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0C2D4-4AB7-4A42-8CDF-D92A4F4B6B6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070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0C2D4-4AB7-4A42-8CDF-D92A4F4B6B6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265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0C2D4-4AB7-4A42-8CDF-D92A4F4B6B6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932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0C2D4-4AB7-4A42-8CDF-D92A4F4B6B6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147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48549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7673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23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74607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8AFCE4-5EA5-FB45-A07D-7DC601B6347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80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28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769570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29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62376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71757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31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77307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32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14776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33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8870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34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307033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35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63691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36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195214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37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4715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52281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38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5369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31" tIns="46203" rIns="92431" bIns="46203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31" tIns="46203" rIns="92431" bIns="46203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  <p:sp>
        <p:nvSpPr>
          <p:cNvPr id="195" name="Google Shape;195;p7:notes"/>
          <p:cNvSpPr txBox="1">
            <a:spLocks noGrp="1"/>
          </p:cNvSpPr>
          <p:nvPr>
            <p:ph type="sldNum" idx="12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31" tIns="46203" rIns="92431" bIns="46203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8:notes"/>
          <p:cNvSpPr txBox="1">
            <a:spLocks noGrp="1"/>
          </p:cNvSpPr>
          <p:nvPr>
            <p:ph type="body" idx="1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31" tIns="46203" rIns="92431" bIns="46203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9:notes"/>
          <p:cNvSpPr txBox="1">
            <a:spLocks noGrp="1"/>
          </p:cNvSpPr>
          <p:nvPr>
            <p:ph type="body" idx="1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31" tIns="46203" rIns="92431" bIns="46203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  <p:sp>
        <p:nvSpPr>
          <p:cNvPr id="241" name="Google Shape;24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spcFirstLastPara="1" wrap="square" lIns="92431" tIns="46203" rIns="92431" bIns="46203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/>
          <p:cNvSpPr txBox="1">
            <a:spLocks noGrp="1"/>
          </p:cNvSpPr>
          <p:nvPr>
            <p:ph type="body" idx="1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spcFirstLastPara="1" wrap="square" lIns="92431" tIns="46203" rIns="92431" bIns="46203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  <p:sp>
        <p:nvSpPr>
          <p:cNvPr id="124" name="Google Shape;1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81000" y="1600200"/>
            <a:ext cx="83820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410200" y="3200400"/>
            <a:ext cx="3352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60"/>
              </a:spcBef>
              <a:spcAft>
                <a:spcPts val="0"/>
              </a:spcAft>
              <a:buClr>
                <a:srgbClr val="990000"/>
              </a:buClr>
              <a:buSzPts val="1960"/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Google Shape;174;p4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91160" algn="l" rtl="0">
              <a:spcBef>
                <a:spcPts val="64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0840" algn="l" rtl="0">
              <a:spcBef>
                <a:spcPts val="560"/>
              </a:spcBef>
              <a:spcAft>
                <a:spcPts val="0"/>
              </a:spcAft>
              <a:buClr>
                <a:srgbClr val="FF6600"/>
              </a:buClr>
              <a:buSzPts val="224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spcBef>
                <a:spcPts val="480"/>
              </a:spcBef>
              <a:spcAft>
                <a:spcPts val="0"/>
              </a:spcAft>
              <a:buClr>
                <a:srgbClr val="12076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5" name="Google Shape;175;p4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170981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FF6600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120761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00CC00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6" name="Google Shape;176;p42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4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FF6600"/>
              </a:buClr>
              <a:buSzPts val="224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120761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4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170981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FF6600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120761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00CC00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43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5"/>
          <p:cNvSpPr txBox="1">
            <a:spLocks noGrp="1"/>
          </p:cNvSpPr>
          <p:nvPr>
            <p:ph type="title"/>
          </p:nvPr>
        </p:nvSpPr>
        <p:spPr>
          <a:xfrm rot="5400000">
            <a:off x="4858544" y="2115344"/>
            <a:ext cx="6284912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45"/>
          <p:cNvSpPr txBox="1">
            <a:spLocks noGrp="1"/>
          </p:cNvSpPr>
          <p:nvPr>
            <p:ph type="body" idx="1"/>
          </p:nvPr>
        </p:nvSpPr>
        <p:spPr>
          <a:xfrm rot="5400000">
            <a:off x="210344" y="-94456"/>
            <a:ext cx="6284912" cy="6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9" name="Google Shape;189;p45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lank">
  <p:cSld name="6_Blank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6"/>
          <p:cNvSpPr txBox="1">
            <a:spLocks noGrp="1"/>
          </p:cNvSpPr>
          <p:nvPr>
            <p:ph type="title"/>
          </p:nvPr>
        </p:nvSpPr>
        <p:spPr>
          <a:xfrm>
            <a:off x="1825068" y="0"/>
            <a:ext cx="5852160" cy="858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92" name="Google Shape;192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98864" y="102800"/>
            <a:ext cx="897630" cy="331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0" y="115892"/>
            <a:ext cx="9144000" cy="720727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300" b="1">
                <a:solidFill>
                  <a:srgbClr val="17098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4800369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Title Slide" type="title">
  <p:cSld name="TITLE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8"/>
          <p:cNvSpPr/>
          <p:nvPr/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17098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48"/>
          <p:cNvSpPr/>
          <p:nvPr/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098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48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Slide">
  <p:cSld name="2_Title Slide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9"/>
          <p:cNvSpPr/>
          <p:nvPr/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17098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49"/>
          <p:cNvSpPr/>
          <p:nvPr/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098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49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0"/>
          <p:cNvSpPr/>
          <p:nvPr/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17098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50"/>
          <p:cNvSpPr/>
          <p:nvPr/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098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50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Slide">
  <p:cSld name="3_Title Slide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1"/>
          <p:cNvSpPr/>
          <p:nvPr/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17098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51"/>
          <p:cNvSpPr/>
          <p:nvPr/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098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51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9" name="Google Shape;219;p5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0" name="Google Shape;220;p52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1"/>
          <p:cNvSpPr txBox="1">
            <a:spLocks noGrp="1"/>
          </p:cNvSpPr>
          <p:nvPr>
            <p:ph type="title"/>
          </p:nvPr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body" idx="1"/>
          </p:nvPr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3"/>
          <p:cNvSpPr txBox="1">
            <a:spLocks noGrp="1"/>
          </p:cNvSpPr>
          <p:nvPr>
            <p:ph type="title"/>
          </p:nvPr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3" name="Google Shape;223;p53"/>
          <p:cNvSpPr txBox="1">
            <a:spLocks noGrp="1"/>
          </p:cNvSpPr>
          <p:nvPr>
            <p:ph type="body" idx="1"/>
          </p:nvPr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4" name="Google Shape;224;p53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p5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17098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FF6600"/>
              </a:buClr>
              <a:buSzPts val="144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12076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00CC00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8" name="Google Shape;228;p54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5"/>
          <p:cNvSpPr txBox="1">
            <a:spLocks noGrp="1"/>
          </p:cNvSpPr>
          <p:nvPr>
            <p:ph type="title"/>
          </p:nvPr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1" name="Google Shape;231;p55"/>
          <p:cNvSpPr txBox="1">
            <a:spLocks noGrp="1"/>
          </p:cNvSpPr>
          <p:nvPr>
            <p:ph type="body" idx="1"/>
          </p:nvPr>
        </p:nvSpPr>
        <p:spPr>
          <a:xfrm>
            <a:off x="228600" y="981075"/>
            <a:ext cx="4257675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70840" algn="l" rtl="0">
              <a:spcBef>
                <a:spcPts val="56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0039" algn="l" rtl="0">
              <a:spcBef>
                <a:spcPts val="360"/>
              </a:spcBef>
              <a:spcAft>
                <a:spcPts val="0"/>
              </a:spcAft>
              <a:buClr>
                <a:srgbClr val="00CC00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2" name="Google Shape;232;p55"/>
          <p:cNvSpPr txBox="1">
            <a:spLocks noGrp="1"/>
          </p:cNvSpPr>
          <p:nvPr>
            <p:ph type="body" idx="2"/>
          </p:nvPr>
        </p:nvSpPr>
        <p:spPr>
          <a:xfrm>
            <a:off x="4638675" y="981075"/>
            <a:ext cx="4257675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70840" algn="l" rtl="0">
              <a:spcBef>
                <a:spcPts val="56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0039" algn="l" rtl="0">
              <a:spcBef>
                <a:spcPts val="360"/>
              </a:spcBef>
              <a:spcAft>
                <a:spcPts val="0"/>
              </a:spcAft>
              <a:buClr>
                <a:srgbClr val="00CC00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3" name="Google Shape;233;p55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Google Shape;236;p5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16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120761"/>
              </a:buClr>
              <a:buSzPts val="1440"/>
              <a:buFont typeface="Noto Sans Symbols"/>
              <a:buNone/>
              <a:defRPr sz="1800" b="1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00CC00"/>
              </a:buClr>
              <a:buSzPts val="128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7" name="Google Shape;237;p5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0039" algn="l" rtl="0">
              <a:spcBef>
                <a:spcPts val="360"/>
              </a:spcBef>
              <a:spcAft>
                <a:spcPts val="0"/>
              </a:spcAft>
              <a:buClr>
                <a:srgbClr val="12076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9880" algn="l" rtl="0">
              <a:spcBef>
                <a:spcPts val="320"/>
              </a:spcBef>
              <a:spcAft>
                <a:spcPts val="0"/>
              </a:spcAft>
              <a:buClr>
                <a:srgbClr val="00CC00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8" name="Google Shape;238;p5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16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120761"/>
              </a:buClr>
              <a:buSzPts val="1440"/>
              <a:buFont typeface="Noto Sans Symbols"/>
              <a:buNone/>
              <a:defRPr sz="1800" b="1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00CC00"/>
              </a:buClr>
              <a:buSzPts val="128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9" name="Google Shape;239;p5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0039" algn="l" rtl="0">
              <a:spcBef>
                <a:spcPts val="360"/>
              </a:spcBef>
              <a:spcAft>
                <a:spcPts val="0"/>
              </a:spcAft>
              <a:buClr>
                <a:srgbClr val="12076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9880" algn="l" rtl="0">
              <a:spcBef>
                <a:spcPts val="320"/>
              </a:spcBef>
              <a:spcAft>
                <a:spcPts val="0"/>
              </a:spcAft>
              <a:buClr>
                <a:srgbClr val="00CC00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0" name="Google Shape;240;p56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7"/>
          <p:cNvSpPr txBox="1">
            <a:spLocks noGrp="1"/>
          </p:cNvSpPr>
          <p:nvPr>
            <p:ph type="title"/>
          </p:nvPr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57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8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8" name="Google Shape;248;p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91160" algn="l" rtl="0">
              <a:spcBef>
                <a:spcPts val="64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0840" algn="l" rtl="0">
              <a:spcBef>
                <a:spcPts val="560"/>
              </a:spcBef>
              <a:spcAft>
                <a:spcPts val="0"/>
              </a:spcAft>
              <a:buClr>
                <a:srgbClr val="FF6600"/>
              </a:buClr>
              <a:buSzPts val="224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spcBef>
                <a:spcPts val="480"/>
              </a:spcBef>
              <a:spcAft>
                <a:spcPts val="0"/>
              </a:spcAft>
              <a:buClr>
                <a:srgbClr val="12076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9" name="Google Shape;249;p5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170981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FF6600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120761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00CC00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0" name="Google Shape;250;p59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6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3" name="Google Shape;253;p6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FF6600"/>
              </a:buClr>
              <a:buSzPts val="224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120761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4" name="Google Shape;254;p6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170981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FF6600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120761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00CC00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5" name="Google Shape;255;p60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1"/>
          <p:cNvSpPr txBox="1">
            <a:spLocks noGrp="1"/>
          </p:cNvSpPr>
          <p:nvPr>
            <p:ph type="title"/>
          </p:nvPr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61"/>
          <p:cNvSpPr txBox="1">
            <a:spLocks noGrp="1"/>
          </p:cNvSpPr>
          <p:nvPr>
            <p:ph type="body" idx="1"/>
          </p:nvPr>
        </p:nvSpPr>
        <p:spPr>
          <a:xfrm rot="5400000">
            <a:off x="1852613" y="-490538"/>
            <a:ext cx="5419725" cy="866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61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2"/>
          <p:cNvSpPr txBox="1">
            <a:spLocks noGrp="1"/>
          </p:cNvSpPr>
          <p:nvPr>
            <p:ph type="title"/>
          </p:nvPr>
        </p:nvSpPr>
        <p:spPr>
          <a:xfrm rot="5400000">
            <a:off x="4858544" y="2115344"/>
            <a:ext cx="6284912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2" name="Google Shape;262;p62"/>
          <p:cNvSpPr txBox="1">
            <a:spLocks noGrp="1"/>
          </p:cNvSpPr>
          <p:nvPr>
            <p:ph type="body" idx="1"/>
          </p:nvPr>
        </p:nvSpPr>
        <p:spPr>
          <a:xfrm rot="5400000">
            <a:off x="210344" y="-94456"/>
            <a:ext cx="6284912" cy="6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3" name="Google Shape;263;p62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Title Slide" type="title">
  <p:cSld name="TITL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/>
          <p:nvPr/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17098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33"/>
          <p:cNvSpPr/>
          <p:nvPr/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098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4"/>
          <p:cNvSpPr txBox="1">
            <a:spLocks noGrp="1"/>
          </p:cNvSpPr>
          <p:nvPr>
            <p:ph type="ctrTitle"/>
          </p:nvPr>
        </p:nvSpPr>
        <p:spPr>
          <a:xfrm>
            <a:off x="685800" y="44624"/>
            <a:ext cx="77724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72" name="Google Shape;272;p64"/>
          <p:cNvSpPr txBox="1"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Courier New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ourier New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ourier New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ourier New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Google Shape;273;p64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6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76" name="Google Shape;276;p65"/>
          <p:cNvSpPr txBox="1">
            <a:spLocks noGrp="1"/>
          </p:cNvSpPr>
          <p:nvPr>
            <p:ph type="body" idx="1"/>
          </p:nvPr>
        </p:nvSpPr>
        <p:spPr>
          <a:xfrm>
            <a:off x="457200" y="1124744"/>
            <a:ext cx="8229600" cy="5001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234271"/>
              </a:buClr>
              <a:buSzPts val="2200"/>
              <a:buFont typeface="Courier New"/>
              <a:buChar char="o"/>
              <a:defRPr sz="2200" b="0" i="0" u="none" strike="noStrike" cap="none">
                <a:solidFill>
                  <a:srgbClr val="23427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8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65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6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66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66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66"/>
          <p:cNvSpPr txBox="1"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alibri"/>
              <a:buNone/>
              <a:defRPr sz="4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83" name="Google Shape;283;p66"/>
          <p:cNvSpPr txBox="1"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ourier New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ourier New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ourier New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ourier New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" name="Google Shape;284;p66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7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Slide">
  <p:cSld name="2_Title Slide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4"/>
          <p:cNvSpPr/>
          <p:nvPr/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17098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34"/>
          <p:cNvSpPr/>
          <p:nvPr/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098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5"/>
          <p:cNvSpPr/>
          <p:nvPr/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17098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35"/>
          <p:cNvSpPr/>
          <p:nvPr/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098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Slide">
  <p:cSld name="3_Title Slide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6"/>
          <p:cNvSpPr/>
          <p:nvPr/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17098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36"/>
          <p:cNvSpPr/>
          <p:nvPr/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098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3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p37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3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17098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FF6600"/>
              </a:buClr>
              <a:buSzPts val="144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12076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00CC00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9"/>
          <p:cNvSpPr txBox="1">
            <a:spLocks noGrp="1"/>
          </p:cNvSpPr>
          <p:nvPr>
            <p:ph type="title"/>
          </p:nvPr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p39"/>
          <p:cNvSpPr txBox="1">
            <a:spLocks noGrp="1"/>
          </p:cNvSpPr>
          <p:nvPr>
            <p:ph type="body" idx="1"/>
          </p:nvPr>
        </p:nvSpPr>
        <p:spPr>
          <a:xfrm>
            <a:off x="228600" y="981075"/>
            <a:ext cx="4257675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70840" algn="l" rtl="0">
              <a:spcBef>
                <a:spcPts val="56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0039" algn="l" rtl="0">
              <a:spcBef>
                <a:spcPts val="360"/>
              </a:spcBef>
              <a:spcAft>
                <a:spcPts val="0"/>
              </a:spcAft>
              <a:buClr>
                <a:srgbClr val="00CC00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Google Shape;167;p39"/>
          <p:cNvSpPr txBox="1">
            <a:spLocks noGrp="1"/>
          </p:cNvSpPr>
          <p:nvPr>
            <p:ph type="body" idx="2"/>
          </p:nvPr>
        </p:nvSpPr>
        <p:spPr>
          <a:xfrm>
            <a:off x="4638675" y="981075"/>
            <a:ext cx="4257675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70840" algn="l" rtl="0">
              <a:spcBef>
                <a:spcPts val="56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0039" algn="l" rtl="0">
              <a:spcBef>
                <a:spcPts val="360"/>
              </a:spcBef>
              <a:spcAft>
                <a:spcPts val="0"/>
              </a:spcAft>
              <a:buClr>
                <a:srgbClr val="00CC00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4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theme" Target="../theme/theme4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00100" y="1312863"/>
            <a:ext cx="8077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295400" y="2286000"/>
            <a:ext cx="7543800" cy="3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3060" algn="l" rtl="0">
              <a:spcBef>
                <a:spcPts val="560"/>
              </a:spcBef>
              <a:spcAft>
                <a:spcPts val="0"/>
              </a:spcAft>
              <a:buClr>
                <a:srgbClr val="990000"/>
              </a:buClr>
              <a:buSzPts val="196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35280" algn="l" rtl="0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5280" algn="l" rtl="0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7500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7500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7500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7500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7500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207375" y="64928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transition xmlns:p14="http://schemas.microsoft.com/office/powerpoint/2010/main"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30"/>
          <p:cNvCxnSpPr/>
          <p:nvPr/>
        </p:nvCxnSpPr>
        <p:spPr>
          <a:xfrm>
            <a:off x="152400" y="989013"/>
            <a:ext cx="8786813" cy="1587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9" name="Google Shape;129;p30"/>
          <p:cNvCxnSpPr/>
          <p:nvPr/>
        </p:nvCxnSpPr>
        <p:spPr>
          <a:xfrm>
            <a:off x="152400" y="1065213"/>
            <a:ext cx="8786813" cy="1587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0" name="Google Shape;130;p30"/>
          <p:cNvCxnSpPr/>
          <p:nvPr/>
        </p:nvCxnSpPr>
        <p:spPr>
          <a:xfrm>
            <a:off x="152400" y="6551613"/>
            <a:ext cx="8786813" cy="1587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1" name="Google Shape;131;p30"/>
          <p:cNvCxnSpPr/>
          <p:nvPr/>
        </p:nvCxnSpPr>
        <p:spPr>
          <a:xfrm>
            <a:off x="152400" y="6475413"/>
            <a:ext cx="8786813" cy="1587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2" name="Google Shape;132;p30"/>
          <p:cNvSpPr txBox="1">
            <a:spLocks noGrp="1"/>
          </p:cNvSpPr>
          <p:nvPr>
            <p:ph type="title"/>
          </p:nvPr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30"/>
          <p:cNvSpPr txBox="1">
            <a:spLocks noGrp="1"/>
          </p:cNvSpPr>
          <p:nvPr>
            <p:ph type="body" idx="1"/>
          </p:nvPr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30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4" r:id="rId9"/>
    <p:sldLayoutId id="2147483685" r:id="rId10"/>
    <p:sldLayoutId id="2147483687" r:id="rId11"/>
    <p:sldLayoutId id="2147483688" r:id="rId12"/>
    <p:sldLayoutId id="214748371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" name="Google Shape;194;p47"/>
          <p:cNvCxnSpPr/>
          <p:nvPr/>
        </p:nvCxnSpPr>
        <p:spPr>
          <a:xfrm>
            <a:off x="152400" y="989013"/>
            <a:ext cx="8786813" cy="1587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5" name="Google Shape;195;p47"/>
          <p:cNvCxnSpPr/>
          <p:nvPr/>
        </p:nvCxnSpPr>
        <p:spPr>
          <a:xfrm>
            <a:off x="152400" y="1065213"/>
            <a:ext cx="8786813" cy="1587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6" name="Google Shape;196;p47"/>
          <p:cNvCxnSpPr/>
          <p:nvPr/>
        </p:nvCxnSpPr>
        <p:spPr>
          <a:xfrm>
            <a:off x="152400" y="6551613"/>
            <a:ext cx="8786813" cy="1587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7" name="Google Shape;197;p47"/>
          <p:cNvCxnSpPr/>
          <p:nvPr/>
        </p:nvCxnSpPr>
        <p:spPr>
          <a:xfrm>
            <a:off x="152400" y="6475413"/>
            <a:ext cx="8786813" cy="1587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8" name="Google Shape;198;p47"/>
          <p:cNvSpPr txBox="1">
            <a:spLocks noGrp="1"/>
          </p:cNvSpPr>
          <p:nvPr>
            <p:ph type="title"/>
          </p:nvPr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9" name="Google Shape;199;p47"/>
          <p:cNvSpPr txBox="1">
            <a:spLocks noGrp="1"/>
          </p:cNvSpPr>
          <p:nvPr>
            <p:ph type="body" idx="1"/>
          </p:nvPr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0" name="Google Shape;200;p47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63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63"/>
          <p:cNvSpPr/>
          <p:nvPr/>
        </p:nvSpPr>
        <p:spPr>
          <a:xfrm>
            <a:off x="250825" y="6499225"/>
            <a:ext cx="84138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63"/>
          <p:cNvSpPr txBox="1">
            <a:spLocks noGrp="1"/>
          </p:cNvSpPr>
          <p:nvPr>
            <p:ph type="title"/>
          </p:nvPr>
        </p:nvSpPr>
        <p:spPr>
          <a:xfrm>
            <a:off x="155575" y="301625"/>
            <a:ext cx="8074025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68" name="Google Shape;268;p63"/>
          <p:cNvSpPr txBox="1">
            <a:spLocks noGrp="1"/>
          </p:cNvSpPr>
          <p:nvPr>
            <p:ph type="body" idx="1"/>
          </p:nvPr>
        </p:nvSpPr>
        <p:spPr>
          <a:xfrm>
            <a:off x="301625" y="1216025"/>
            <a:ext cx="82296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003366"/>
              </a:buClr>
              <a:buSzPts val="2200"/>
              <a:buFont typeface="Courier New"/>
              <a:buChar char="o"/>
              <a:defRPr sz="2200" b="0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9" name="Google Shape;269;p63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hengji@illinois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github.com/EagleW/PaperRobot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4" Type="http://schemas.openxmlformats.org/officeDocument/2006/relationships/image" Target="../media/image17.tm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tm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tm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github.com/NVIDIA/Megatron-L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lender.cs.illinois.edu/course/spring20/nlg.html" TargetMode="External"/><Relationship Id="rId4" Type="http://schemas.openxmlformats.org/officeDocument/2006/relationships/hyperlink" Target="http://blender.cs.illinois.edu/course/spring22/nlg.html" TargetMode="External"/><Relationship Id="rId5" Type="http://schemas.openxmlformats.org/officeDocument/2006/relationships/hyperlink" Target="http://blender.cs.illinois.edu/index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nzlbyTZsQY" TargetMode="External"/><Relationship Id="rId4" Type="http://schemas.openxmlformats.org/officeDocument/2006/relationships/hyperlink" Target="https://www.youtube.com/watch?v=mpw_FB2QrjQ" TargetMode="External"/><Relationship Id="rId5" Type="http://schemas.openxmlformats.org/officeDocument/2006/relationships/hyperlink" Target="https://www.bilibili.com/video/av6567466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kenlg-tutorial.github.io/" TargetMode="External"/><Relationship Id="rId4" Type="http://schemas.openxmlformats.org/officeDocument/2006/relationships/hyperlink" Target="https://arxiv.org/abs/2010.04389" TargetMode="External"/><Relationship Id="rId5" Type="http://schemas.openxmlformats.org/officeDocument/2006/relationships/hyperlink" Target="https://github.com/wyu97/KENLG-Reading" TargetMode="External"/><Relationship Id="rId6" Type="http://schemas.openxmlformats.org/officeDocument/2006/relationships/hyperlink" Target="https://github.com/topics/natural-language-generation" TargetMode="External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8"/>
          <p:cNvSpPr txBox="1">
            <a:spLocks noGrp="1"/>
          </p:cNvSpPr>
          <p:nvPr>
            <p:ph type="ctrTitle"/>
          </p:nvPr>
        </p:nvSpPr>
        <p:spPr>
          <a:xfrm>
            <a:off x="32657" y="990600"/>
            <a:ext cx="9936162" cy="145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smtClean="0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Knowledge-driven Natural Language Generation</a:t>
            </a:r>
            <a:endParaRPr sz="3600" b="1" i="0" u="none" strike="noStrike" cap="none" dirty="0">
              <a:solidFill>
                <a:srgbClr val="99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68"/>
          <p:cNvSpPr txBox="1">
            <a:spLocks noGrp="1"/>
          </p:cNvSpPr>
          <p:nvPr>
            <p:ph type="subTitle" idx="1"/>
          </p:nvPr>
        </p:nvSpPr>
        <p:spPr>
          <a:xfrm>
            <a:off x="0" y="2819400"/>
            <a:ext cx="8914258" cy="2704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240"/>
              <a:buFont typeface="Noto Sans Symbols"/>
              <a:buNone/>
            </a:pPr>
            <a:r>
              <a:rPr lang="en-US" sz="3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Heng</a:t>
            </a:r>
            <a:r>
              <a:rPr lang="en-US" sz="3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Ji</a:t>
            </a:r>
          </a:p>
          <a:p>
            <a: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990000"/>
              </a:buClr>
              <a:buSzPts val="2240"/>
              <a:buFont typeface="Noto Sans Symbols"/>
              <a:buNone/>
            </a:pPr>
            <a:r>
              <a:rPr lang="en-US" sz="3200" b="0" i="0" u="none" strike="noStrike" cap="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hengji@illinois.edu</a:t>
            </a:r>
            <a:endParaRPr lang="en-US" sz="3200" b="0" i="0" u="none" strike="noStrike" cap="none" dirty="0" smtClean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131;p104"/>
          <p:cNvSpPr txBox="1">
            <a:spLocks/>
          </p:cNvSpPr>
          <p:nvPr/>
        </p:nvSpPr>
        <p:spPr>
          <a:xfrm>
            <a:off x="456058" y="3760495"/>
            <a:ext cx="845820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30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90000"/>
              </a:buClr>
              <a:buSzPts val="1960"/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52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52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342900" indent="-342900">
              <a:spcBef>
                <a:spcPts val="0"/>
              </a:spcBef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dirty="0" smtClean="0"/>
              <a:t>Deliberately constructing a natural language text in order to meet specified communicative goals</a:t>
            </a:r>
          </a:p>
          <a:p>
            <a:pPr marL="342900" indent="-342900">
              <a:spcBef>
                <a:spcPts val="0"/>
              </a:spcBef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220" dirty="0" smtClean="0"/>
          </a:p>
          <a:p>
            <a:pPr marL="342900" indent="-342900">
              <a:spcBef>
                <a:spcPts val="0"/>
              </a:spcBef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Acknowledgement: many slides from </a:t>
            </a:r>
            <a:r>
              <a:rPr lang="en-US" sz="222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Yoav</a:t>
            </a:r>
            <a:r>
              <a:rPr lang="en-US" sz="222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2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Goldberg INLG2018 tutorial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14E1E0-DD2E-45A5-A768-256A1F122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+mj-lt"/>
              </a:rPr>
              <a:t>Application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1: Accelerating Scientific Discovery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65F8E02-DD47-44FA-A308-F646F0D47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606607"/>
            <a:ext cx="5341818" cy="4584756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Problems on Scientific Literatures</a:t>
            </a:r>
          </a:p>
          <a:p>
            <a:pPr lvl="1"/>
            <a:r>
              <a:rPr lang="en-US" sz="2000" dirty="0"/>
              <a:t>Quantity</a:t>
            </a:r>
          </a:p>
          <a:p>
            <a:pPr lvl="2"/>
            <a:r>
              <a:rPr lang="en-US" sz="1800" dirty="0"/>
              <a:t>More than 300+ papers are published every day in the biomedical domain, it’s impossible for scientists to keep tracking of all the progress</a:t>
            </a:r>
          </a:p>
          <a:p>
            <a:pPr lvl="2"/>
            <a:r>
              <a:rPr lang="en-US" sz="1800" dirty="0"/>
              <a:t>Human’s reading ability keeps almost the same across years: US scientists estimated that they read, on average, only 264 papers per year (1 out of 5000 available papers, the same across years)</a:t>
            </a:r>
          </a:p>
          <a:p>
            <a:pPr lvl="1"/>
            <a:r>
              <a:rPr lang="en-US" sz="2000" dirty="0"/>
              <a:t>Quality</a:t>
            </a:r>
          </a:p>
          <a:p>
            <a:pPr lvl="2"/>
            <a:r>
              <a:rPr lang="en-US" sz="1800" dirty="0"/>
              <a:t>Many research results are redundant, complementary, or even conflicting with each other</a:t>
            </a:r>
          </a:p>
          <a:p>
            <a:pPr lvl="2"/>
            <a:r>
              <a:rPr lang="en-US" sz="1800" dirty="0"/>
              <a:t>More than 60% of 6.4 million papers in biomedicine and chemistry published between 1934 and 2008 are incremental work</a:t>
            </a:r>
          </a:p>
          <a:p>
            <a:pPr lvl="1"/>
            <a:endParaRPr lang="en-US" sz="20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4A48CB3A-79A6-455E-8D73-2E25DB726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450" y="1222587"/>
            <a:ext cx="242472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9B3FCDD-88A9-4FAE-996C-06A93D35F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117" y="4270588"/>
            <a:ext cx="2867391" cy="165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27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14E1E0-DD2E-45A5-A768-256A1F122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+mj-lt"/>
              </a:rPr>
              <a:t>Application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1: Accelerating Scientific Discovery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65F8E02-DD47-44FA-A308-F646F0D47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87025"/>
            <a:ext cx="8053070" cy="4584756"/>
          </a:xfrm>
        </p:spPr>
        <p:txBody>
          <a:bodyPr>
            <a:normAutofit/>
          </a:bodyPr>
          <a:lstStyle/>
          <a:p>
            <a:r>
              <a:rPr lang="en-US" sz="2400" dirty="0"/>
              <a:t>Problems on Paper Writing</a:t>
            </a:r>
          </a:p>
          <a:p>
            <a:pPr lvl="1"/>
            <a:r>
              <a:rPr lang="en-US" sz="2000" dirty="0"/>
              <a:t>Many scientists are, in fact, bad writers (Pinker, 2014):</a:t>
            </a:r>
          </a:p>
          <a:p>
            <a:pPr lvl="2"/>
            <a:r>
              <a:rPr lang="en-US" dirty="0"/>
              <a:t>“</a:t>
            </a:r>
            <a:r>
              <a:rPr lang="en-US" i="1" dirty="0"/>
              <a:t>I know many scholars who have nothing to hide and no need to impress. They do groundbreaking work on important subjects, reason well about clear ideas, and are honest, down-to-earth people. Still, their writing stinks.</a:t>
            </a:r>
            <a:r>
              <a:rPr lang="en-US" dirty="0"/>
              <a:t>”</a:t>
            </a:r>
          </a:p>
          <a:p>
            <a:pPr lvl="1"/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8299A07-AA54-453F-803F-47DC50725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9" y="3644744"/>
            <a:ext cx="4183380" cy="2415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56C243-4F64-47C4-853E-E13AE97D4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872" y="3644744"/>
            <a:ext cx="4183380" cy="241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4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C63EBA-9C90-4BAD-8BC8-F79158365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>
                <a:latin typeface="Roboto" panose="02000000000000000000" pitchFamily="2" charset="0"/>
                <a:ea typeface="Roboto" panose="02000000000000000000" pitchFamily="2" charset="0"/>
                <a:cs typeface="+mj-lt"/>
              </a:rPr>
              <a:t>Example Results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CBCD7838-9133-47F4-AD55-EA8B2EBA4C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508288"/>
              </p:ext>
            </p:extLst>
          </p:nvPr>
        </p:nvGraphicFramePr>
        <p:xfrm>
          <a:off x="508471" y="954775"/>
          <a:ext cx="8224803" cy="548588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842594">
                  <a:extLst>
                    <a:ext uri="{9D8B030D-6E8A-4147-A177-3AD203B41FA5}">
                      <a16:colId xmlns:a16="http://schemas.microsoft.com/office/drawing/2014/main" xmlns="" val="4150836832"/>
                    </a:ext>
                  </a:extLst>
                </a:gridCol>
                <a:gridCol w="3967597">
                  <a:extLst>
                    <a:ext uri="{9D8B030D-6E8A-4147-A177-3AD203B41FA5}">
                      <a16:colId xmlns:a16="http://schemas.microsoft.com/office/drawing/2014/main" xmlns="" val="430196688"/>
                    </a:ext>
                  </a:extLst>
                </a:gridCol>
                <a:gridCol w="3414612">
                  <a:extLst>
                    <a:ext uri="{9D8B030D-6E8A-4147-A177-3AD203B41FA5}">
                      <a16:colId xmlns:a16="http://schemas.microsoft.com/office/drawing/2014/main" xmlns="" val="317066330"/>
                    </a:ext>
                  </a:extLst>
                </a:gridCol>
              </a:tblGrid>
              <a:tr h="193299"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PT Serif"/>
                          <a:cs typeface="Helvetica Neue"/>
                        </a:rPr>
                        <a:t>Title</a:t>
                      </a:r>
                    </a:p>
                  </a:txBody>
                  <a:tcPr marL="22796" marR="22796" marT="15197" marB="151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200" b="1" i="1" dirty="0">
                          <a:solidFill>
                            <a:srgbClr val="000000"/>
                          </a:solidFill>
                          <a:ea typeface="PT Serif"/>
                          <a:cs typeface="Helvetica Neue"/>
                          <a:sym typeface="PT Serif"/>
                        </a:rPr>
                        <a:t>Snail</a:t>
                      </a:r>
                      <a:r>
                        <a:rPr lang="en-US" sz="1200" i="1" dirty="0">
                          <a:solidFill>
                            <a:srgbClr val="000000"/>
                          </a:solidFill>
                          <a:ea typeface="PT Serif"/>
                          <a:cs typeface="Helvetica Neue"/>
                          <a:sym typeface="PT Serif"/>
                        </a:rPr>
                        <a:t> transcription factor negatively regulates </a:t>
                      </a:r>
                      <a:r>
                        <a:rPr lang="en-US" sz="1200" b="1" i="1" dirty="0">
                          <a:solidFill>
                            <a:srgbClr val="000000"/>
                          </a:solidFill>
                          <a:ea typeface="PT Serif"/>
                          <a:cs typeface="Helvetica Neue"/>
                          <a:sym typeface="PT Serif"/>
                        </a:rPr>
                        <a:t>maspin tumor suppressor </a:t>
                      </a:r>
                      <a:r>
                        <a:rPr lang="en-US" sz="1200" i="1" dirty="0">
                          <a:solidFill>
                            <a:srgbClr val="000000"/>
                          </a:solidFill>
                          <a:ea typeface="PT Serif"/>
                          <a:cs typeface="Helvetica Neue"/>
                          <a:sym typeface="PT Serif"/>
                        </a:rPr>
                        <a:t>in </a:t>
                      </a:r>
                      <a:r>
                        <a:rPr lang="en-US" sz="1200" b="1" i="1" dirty="0">
                          <a:solidFill>
                            <a:srgbClr val="000000"/>
                          </a:solidFill>
                          <a:ea typeface="PT Serif"/>
                          <a:cs typeface="Helvetica Neue"/>
                          <a:sym typeface="PT Serif"/>
                        </a:rPr>
                        <a:t>human prostate cancer cells</a:t>
                      </a:r>
                      <a:endParaRPr lang="en-US" sz="1200" dirty="0"/>
                    </a:p>
                  </a:txBody>
                  <a:tcPr marL="22796" marR="22796" marT="15197" marB="151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3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11850956"/>
                  </a:ext>
                </a:extLst>
              </a:tr>
              <a:tr h="193299">
                <a:tc>
                  <a:txBody>
                    <a:bodyPr/>
                    <a:lstStyle/>
                    <a:p>
                      <a:pPr marL="0" algn="ctr" defTabSz="4389120" rtl="0" eaLnBrk="1" latinLnBrk="0" hangingPunct="1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PT Serif"/>
                          <a:cs typeface="Helvetica Neue"/>
                        </a:rPr>
                        <a:t>Entities</a:t>
                      </a:r>
                    </a:p>
                  </a:txBody>
                  <a:tcPr marL="22796" marR="22796" marT="15197" marB="151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Related: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nasopharyngeal carcinoma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; diallyl disulfide</a:t>
                      </a:r>
                    </a:p>
                  </a:txBody>
                  <a:tcPr marL="22796" marR="22796" marT="15197" marB="151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a typeface="Helvetica Neue" charset="0"/>
                        <a:cs typeface="Helvetica Neue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61015325"/>
                  </a:ext>
                </a:extLst>
              </a:tr>
              <a:tr h="193299">
                <a:tc>
                  <a:txBody>
                    <a:bodyPr/>
                    <a:lstStyle/>
                    <a:p>
                      <a:pPr marL="0" algn="ctr" defTabSz="4389120" rtl="0" eaLnBrk="1" latinLnBrk="0" hangingPunct="1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PT Serif"/>
                          <a:cs typeface="Helvetica Neue"/>
                        </a:rPr>
                        <a:t>Output</a:t>
                      </a:r>
                    </a:p>
                  </a:txBody>
                  <a:tcPr marL="22796" marR="22796" marT="15197" marB="151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Human (Neal et al., 2012)</a:t>
                      </a:r>
                    </a:p>
                  </a:txBody>
                  <a:tcPr marL="22796" marR="22796" marT="15197" marB="151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System</a:t>
                      </a:r>
                      <a:endParaRPr lang="en-US" sz="1200" dirty="0"/>
                    </a:p>
                  </a:txBody>
                  <a:tcPr marL="22796" marR="22796" marT="15197" marB="151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80342111"/>
                  </a:ext>
                </a:extLst>
              </a:tr>
              <a:tr h="2513823">
                <a:tc>
                  <a:txBody>
                    <a:bodyPr/>
                    <a:lstStyle/>
                    <a:p>
                      <a:pPr marL="0" algn="ctr" defTabSz="4389120" rtl="0" eaLnBrk="1" latinLnBrk="0" hangingPunct="1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PT Serif"/>
                          <a:cs typeface="Helvetica Neue"/>
                        </a:rPr>
                        <a:t>Abstract</a:t>
                      </a:r>
                    </a:p>
                  </a:txBody>
                  <a:tcPr marL="22796" marR="22796" marT="15197" marB="151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  <a:sym typeface="PT Serif"/>
                        </a:rPr>
                        <a:t>Background: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  <a:sym typeface="PT Serif"/>
                        </a:rPr>
                        <a:t>Maspin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  <a:sym typeface="PT Serif"/>
                        </a:rPr>
                        <a:t>, a putative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  <a:sym typeface="PT Serif"/>
                        </a:rPr>
                        <a:t>tumor suppressor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  <a:sym typeface="PT Serif"/>
                        </a:rPr>
                        <a:t> that is down-regulated in breast and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  <a:sym typeface="PT Serif"/>
                        </a:rPr>
                        <a:t>prostate cancer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  <a:sym typeface="PT Serif"/>
                        </a:rPr>
                        <a:t>, has been associated with decreased cell motility.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  <a:sym typeface="PT Serif"/>
                        </a:rPr>
                        <a:t>Snail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  <a:sym typeface="PT Serif"/>
                        </a:rPr>
                        <a:t> transcription factor is a zinc finger protein that is increased in breast cancer and is associated with increased tumor motility and invasion by induction  of epithelial-mesenchymal transition (EMT).We investigated the molecular mechanisms by which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  <a:sym typeface="PT Serif"/>
                        </a:rPr>
                        <a:t>Snail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  <a:sym typeface="PT Serif"/>
                        </a:rPr>
                        <a:t> increases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  <a:sym typeface="PT Serif"/>
                        </a:rPr>
                        <a:t>tumor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  <a:sym typeface="PT Serif"/>
                        </a:rPr>
                        <a:t> motility and invasion utilizing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  <a:sym typeface="PT Serif"/>
                        </a:rPr>
                        <a:t>prostate cancer 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  <a:sym typeface="PT Serif"/>
                        </a:rPr>
                        <a:t>cells. Methods: Expression levels were analyzed by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  <a:sym typeface="PT Serif"/>
                        </a:rPr>
                        <a:t>RT-PCR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  <a:sym typeface="PT Serif"/>
                        </a:rPr>
                        <a:t> and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  <a:sym typeface="PT Serif"/>
                        </a:rPr>
                        <a:t>western blot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  <a:sym typeface="PT Serif"/>
                        </a:rPr>
                        <a:t> analyses. Cell motility and invasion assays were performed , while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  <a:sym typeface="PT Serif"/>
                        </a:rPr>
                        <a:t>Snail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  <a:sym typeface="PT Serif"/>
                        </a:rPr>
                        <a:t> regulation and binding to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  <a:sym typeface="PT Serif"/>
                        </a:rPr>
                        <a:t>maspin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  <a:sym typeface="PT Serif"/>
                        </a:rPr>
                        <a:t> promoter was analyzed by luciferase reporter and chromatin immunoprecipitation (ChIP) assays. Results: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  <a:sym typeface="PT Serif"/>
                        </a:rPr>
                        <a:t>Snail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  <a:sym typeface="PT Serif"/>
                        </a:rPr>
                        <a:t> protein expression was higher in different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  <a:sym typeface="PT Serif"/>
                        </a:rPr>
                        <a:t>prostate cancer 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  <a:sym typeface="PT Serif"/>
                        </a:rPr>
                        <a:t>cells lines as compared to normal prostate epithelial cells.</a:t>
                      </a:r>
                      <a:endParaRPr lang="en-US" sz="1200" dirty="0"/>
                    </a:p>
                  </a:txBody>
                  <a:tcPr marL="22796" marR="22796" marT="15197" marB="151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1200"/>
                        </a:spcAft>
                        <a:buFont typeface="Arial"/>
                        <a:buNone/>
                      </a:pP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Background: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Snail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 is a multifunctional protein that plays an important role in the pathogenesis of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prostate cancer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. However, it has been shown to be associated with poor prognosis. The purpose of this study was to investigate the effect of negatively on the expression of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maspin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 in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human nasopharyngeal carcinoma 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cell lines. Methods: Quantitative real-time PCR and western blot analysis were used to determine whether the demethylating agent was investigated by quantitative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RT-PCR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 (qRT-PCR) and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Western blotting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. Results showed that the binding protein plays a significant role in the regulation of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tumor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 growth and progression.</a:t>
                      </a:r>
                    </a:p>
                  </a:txBody>
                  <a:tcPr marL="22796" marR="22796" marT="15197" marB="151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01908572"/>
                  </a:ext>
                </a:extLst>
              </a:tr>
              <a:tr h="1187809">
                <a:tc>
                  <a:txBody>
                    <a:bodyPr/>
                    <a:lstStyle/>
                    <a:p>
                      <a:pPr marL="0" algn="ctr" defTabSz="4389120" rtl="0" eaLnBrk="1" latinLnBrk="0" hangingPunct="1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PT Serif"/>
                          <a:cs typeface="Helvetica Neue"/>
                        </a:rPr>
                        <a:t>Conclusion and Future work</a:t>
                      </a:r>
                    </a:p>
                  </a:txBody>
                  <a:tcPr marL="22796" marR="22796" marT="15197" marB="151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Collectively, our results indicate for the first time that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Snail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 can negatively regulate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maspin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 through direct promoter repression resulting in increased migration and invasion in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prostate cancer 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cells. This study reveals a novel mechanism of how Snail may function and show the importance of therapeutic targeting of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Snail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 signaling in future.</a:t>
                      </a:r>
                      <a:endParaRPr lang="en-US" sz="1200" dirty="0"/>
                    </a:p>
                  </a:txBody>
                  <a:tcPr marL="22796" marR="22796" marT="15197" marB="151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In summary, our study demonstrates that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Snail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 negatively inhibited the expression of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Maspin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 in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human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nasopharyngeal carcinoma 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cell lines and in vitro. Our results indicate that the combination of the demethylating agent might be a potential therapeutic target for the treatment of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prostate cancer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.</a:t>
                      </a:r>
                      <a:endParaRPr lang="en-US" sz="1200" dirty="0"/>
                    </a:p>
                  </a:txBody>
                  <a:tcPr marL="22796" marR="22796" marT="15197" marB="151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03905726"/>
                  </a:ext>
                </a:extLst>
              </a:tr>
              <a:tr h="359051">
                <a:tc>
                  <a:txBody>
                    <a:bodyPr/>
                    <a:lstStyle/>
                    <a:p>
                      <a:pPr marL="0" algn="ctr" defTabSz="4389120" rtl="0" eaLnBrk="1" latinLnBrk="0" hangingPunct="1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PT Serif"/>
                          <a:cs typeface="Helvetica Neue"/>
                        </a:rPr>
                        <a:t>New Title</a:t>
                      </a:r>
                    </a:p>
                  </a:txBody>
                  <a:tcPr marL="22796" marR="22796" marT="15197" marB="151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Role of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maspin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 in cancer (Berardi et al., 2013)</a:t>
                      </a:r>
                      <a:endParaRPr lang="en-US" sz="1200" dirty="0"/>
                    </a:p>
                  </a:txBody>
                  <a:tcPr marL="22796" marR="22796" marT="15197" marB="151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The role of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nasopharyngeal carcinoma 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in the rat model of </a:t>
                      </a:r>
                      <a:r>
                        <a:rPr lang="en-US" sz="12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prostate cancer </a:t>
                      </a:r>
                      <a:r>
                        <a:rPr lang="en-US" sz="12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Helvetica Neue" charset="0"/>
                          <a:cs typeface="Helvetica Neue"/>
                        </a:rPr>
                        <a:t>cells</a:t>
                      </a:r>
                      <a:endParaRPr lang="en-US" sz="1200" dirty="0"/>
                    </a:p>
                  </a:txBody>
                  <a:tcPr marL="22796" marR="22796" marT="15197" marB="151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7135325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221367-5743-4B82-9091-D29F2C91B606}"/>
              </a:ext>
            </a:extLst>
          </p:cNvPr>
          <p:cNvSpPr txBox="1"/>
          <p:nvPr/>
        </p:nvSpPr>
        <p:spPr>
          <a:xfrm>
            <a:off x="46760" y="6488668"/>
            <a:ext cx="45727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https://github.com/EagleW/PaperRobot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2953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242718-1E4B-4D8F-8E62-6FA61E1CE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+mj-lt"/>
              </a:rPr>
              <a:t>Application 2: Intelligent Dialog Systems 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6B7359-B05A-41EE-96ED-C216E9954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02629"/>
            <a:ext cx="7886700" cy="4610334"/>
          </a:xfrm>
        </p:spPr>
        <p:txBody>
          <a:bodyPr>
            <a:normAutofit/>
          </a:bodyPr>
          <a:lstStyle/>
          <a:p>
            <a:r>
              <a:rPr lang="en-US" sz="2400" dirty="0"/>
              <a:t>Problems with dialog systems</a:t>
            </a:r>
          </a:p>
          <a:p>
            <a:pPr lvl="1"/>
            <a:r>
              <a:rPr lang="en-US" sz="2000" dirty="0"/>
              <a:t>Produce trivial responses with frequent words in the corpus</a:t>
            </a:r>
          </a:p>
          <a:p>
            <a:pPr lvl="2"/>
            <a:r>
              <a:rPr lang="en-US" sz="1800" dirty="0"/>
              <a:t>For example, a chatbot may say “</a:t>
            </a:r>
            <a:r>
              <a:rPr lang="en-US" sz="1800" i="1" dirty="0"/>
              <a:t>I do not know</a:t>
            </a:r>
            <a:r>
              <a:rPr lang="en-US" sz="1800" dirty="0"/>
              <a:t>”, “</a:t>
            </a:r>
            <a:r>
              <a:rPr lang="en-US" sz="1800" i="1" dirty="0"/>
              <a:t>I see</a:t>
            </a:r>
            <a:r>
              <a:rPr lang="en-US" sz="1800" dirty="0"/>
              <a:t>” too often</a:t>
            </a:r>
          </a:p>
          <a:p>
            <a:pPr lvl="1"/>
            <a:r>
              <a:rPr lang="en-US" sz="2000" dirty="0"/>
              <a:t>Lack of universal knowledge</a:t>
            </a:r>
          </a:p>
          <a:p>
            <a:pPr lvl="2"/>
            <a:r>
              <a:rPr lang="en-US" sz="1800" dirty="0"/>
              <a:t>Cannot deal with open-domain conversation</a:t>
            </a:r>
          </a:p>
          <a:p>
            <a:pPr lvl="2"/>
            <a:r>
              <a:rPr lang="en-US" sz="1800" dirty="0"/>
              <a:t>Require labeled data for each new goal</a:t>
            </a:r>
            <a:endParaRPr lang="en-US" sz="2200" dirty="0"/>
          </a:p>
          <a:p>
            <a:pPr lvl="1"/>
            <a:r>
              <a:rPr lang="en-US" sz="2000" dirty="0"/>
              <a:t>Generate off-topic replies even with dialogue history and knowledge</a:t>
            </a:r>
          </a:p>
          <a:p>
            <a:pPr lvl="2"/>
            <a:r>
              <a:rPr lang="en-US" sz="1800" dirty="0"/>
              <a:t>Overlook the selected knowledge</a:t>
            </a:r>
          </a:p>
          <a:p>
            <a:pPr lvl="1"/>
            <a:r>
              <a:rPr lang="en-US" sz="2000" dirty="0"/>
              <a:t>Fail to recognize dependencies in the long-range contexts</a:t>
            </a:r>
          </a:p>
          <a:p>
            <a:pPr lvl="2"/>
            <a:r>
              <a:rPr lang="en-US" sz="1800" dirty="0"/>
              <a:t>Ignore the inherent knowledge transitions  </a:t>
            </a:r>
          </a:p>
          <a:p>
            <a:pPr lvl="2"/>
            <a:r>
              <a:rPr lang="en-US" sz="1800" dirty="0"/>
              <a:t>Lack of long-term memory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08517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E79146-629B-41F3-9188-6E62DD9DA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505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Example</a:t>
            </a:r>
          </a:p>
        </p:txBody>
      </p:sp>
      <p:pic>
        <p:nvPicPr>
          <p:cNvPr id="12" name="Content Placeholder 11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717F0406-21C0-407F-8F82-A76E4483AC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"/>
          <a:stretch/>
        </p:blipFill>
        <p:spPr>
          <a:xfrm>
            <a:off x="628650" y="1534716"/>
            <a:ext cx="7886700" cy="3788569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321D95-74A3-411B-B3BE-5665B1613E51}"/>
              </a:ext>
            </a:extLst>
          </p:cNvPr>
          <p:cNvSpPr txBox="1"/>
          <p:nvPr/>
        </p:nvSpPr>
        <p:spPr>
          <a:xfrm>
            <a:off x="0" y="6627693"/>
            <a:ext cx="91354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effectLst/>
                <a:latin typeface="Roboto" panose="02000000000000000000" pitchFamily="2" charset="0"/>
              </a:rPr>
              <a:t>Gupta, P., Bigham, J.P., </a:t>
            </a:r>
            <a:r>
              <a:rPr lang="en-US" sz="1000" b="0" i="0" dirty="0" err="1">
                <a:effectLst/>
                <a:latin typeface="Roboto" panose="02000000000000000000" pitchFamily="2" charset="0"/>
              </a:rPr>
              <a:t>Tsvetkov</a:t>
            </a:r>
            <a:r>
              <a:rPr lang="en-US" sz="1000" b="0" i="0" dirty="0">
                <a:effectLst/>
                <a:latin typeface="Roboto" panose="02000000000000000000" pitchFamily="2" charset="0"/>
              </a:rPr>
              <a:t>, Y., &amp; Pavel, A. (2021). Controlling Dialogue Generation with Semantic Exemplars. </a:t>
            </a:r>
            <a:r>
              <a:rPr lang="en-US" sz="1000" i="1" dirty="0">
                <a:latin typeface="Roboto" panose="02000000000000000000" pitchFamily="2" charset="0"/>
              </a:rPr>
              <a:t>NAACL</a:t>
            </a:r>
            <a:r>
              <a:rPr lang="en-US" sz="1000" b="0" i="0" dirty="0">
                <a:effectLst/>
                <a:latin typeface="Roboto" panose="02000000000000000000" pitchFamily="2" charset="0"/>
              </a:rPr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3720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96D848E4-E675-47BF-A2EC-1539E1F18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60" y="4241149"/>
            <a:ext cx="8822681" cy="23669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E79146-629B-41F3-9188-6E62DD9DA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505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Sequential Knowledge Transition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516CCA18-901F-4CC2-AEF8-96CDFEB2A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02425"/>
            <a:ext cx="4123350" cy="4351338"/>
          </a:xfrm>
        </p:spPr>
        <p:txBody>
          <a:bodyPr>
            <a:normAutofit/>
          </a:bodyPr>
          <a:lstStyle/>
          <a:p>
            <a:r>
              <a:rPr lang="en-US" sz="1600" dirty="0"/>
              <a:t>Condition response on knowledge tag and knowledge content</a:t>
            </a:r>
          </a:p>
          <a:p>
            <a:pPr lvl="1"/>
            <a:r>
              <a:rPr lang="en-US" sz="1400" dirty="0"/>
              <a:t>Pretrain a knowledge-aware response generator based on the knowledge and its context sentence</a:t>
            </a:r>
          </a:p>
          <a:p>
            <a:pPr lvl="1"/>
            <a:r>
              <a:rPr lang="en-US" sz="1400" dirty="0"/>
              <a:t>Train a </a:t>
            </a:r>
            <a:r>
              <a:rPr lang="en-US" sz="1400" dirty="0" err="1"/>
              <a:t>BiLSTM</a:t>
            </a:r>
            <a:r>
              <a:rPr lang="en-US" sz="1400" dirty="0"/>
              <a:t>-CRF to select knowledge tag</a:t>
            </a:r>
          </a:p>
          <a:p>
            <a:pPr lvl="1"/>
            <a:r>
              <a:rPr lang="en-US" sz="1400" dirty="0"/>
              <a:t>Fine-tune the response generator with context utterance and selected knowledge tag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</p:txBody>
      </p:sp>
      <p:pic>
        <p:nvPicPr>
          <p:cNvPr id="13" name="Picture 12" descr="Diagram, schematic&#10;&#10;Description automatically generated">
            <a:extLst>
              <a:ext uri="{FF2B5EF4-FFF2-40B4-BE49-F238E27FC236}">
                <a16:creationId xmlns:a16="http://schemas.microsoft.com/office/drawing/2014/main" xmlns="" id="{821F3DC4-991D-4A71-AD9B-EB04490D3B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77" y="965330"/>
            <a:ext cx="4204691" cy="30359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3C5F69C-5226-4E51-8E25-B48573368995}"/>
              </a:ext>
            </a:extLst>
          </p:cNvPr>
          <p:cNvSpPr txBox="1"/>
          <p:nvPr/>
        </p:nvSpPr>
        <p:spPr>
          <a:xfrm>
            <a:off x="-7127" y="6608076"/>
            <a:ext cx="69322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effectLst/>
                <a:latin typeface="Roboto" panose="02000000000000000000" pitchFamily="2" charset="0"/>
              </a:rPr>
              <a:t>Zhan, H., Zhang, H., Chen, H., Ding, Z., Bao, Y., &amp; Lan, Y. (2021). Augmenting Knowledge-grounded Conversations with Sequential Knowledge Transition. </a:t>
            </a:r>
            <a:r>
              <a:rPr lang="en-US" sz="1000" b="0" i="1" dirty="0">
                <a:effectLst/>
                <a:latin typeface="Roboto" panose="02000000000000000000" pitchFamily="2" charset="0"/>
              </a:rPr>
              <a:t>NAACL</a:t>
            </a:r>
            <a:r>
              <a:rPr lang="en-US" sz="1000" b="0" i="0" dirty="0">
                <a:effectLst/>
                <a:latin typeface="Roboto" panose="02000000000000000000" pitchFamily="2" charset="0"/>
              </a:rPr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01485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E79146-629B-41F3-9188-6E62DD9DA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505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Example</a:t>
            </a:r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CD992C0C-8980-4AFD-A8DD-48978A0CA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452543"/>
            <a:ext cx="7886700" cy="451684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218B9FD-D15C-496F-A84E-A1D26E05FE7D}"/>
              </a:ext>
            </a:extLst>
          </p:cNvPr>
          <p:cNvSpPr txBox="1"/>
          <p:nvPr/>
        </p:nvSpPr>
        <p:spPr>
          <a:xfrm>
            <a:off x="-7127" y="6608076"/>
            <a:ext cx="69322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effectLst/>
                <a:latin typeface="Roboto" panose="02000000000000000000" pitchFamily="2" charset="0"/>
              </a:rPr>
              <a:t>Zhan, H., Zhang, H., Chen, H., Ding, Z., Bao, Y., &amp; Lan, Y. (2021). Augmenting Knowledge-grounded Conversations with Sequential Knowledge Transition. </a:t>
            </a:r>
            <a:r>
              <a:rPr lang="en-US" sz="1000" b="0" i="1" dirty="0">
                <a:effectLst/>
                <a:latin typeface="Roboto" panose="02000000000000000000" pitchFamily="2" charset="0"/>
              </a:rPr>
              <a:t>NAACL</a:t>
            </a:r>
            <a:r>
              <a:rPr lang="en-US" sz="1000" b="0" i="0" dirty="0">
                <a:effectLst/>
                <a:latin typeface="Roboto" panose="02000000000000000000" pitchFamily="2" charset="0"/>
              </a:rPr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03451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242718-1E4B-4D8F-8E62-6FA61E1CE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+mj-lt"/>
              </a:rPr>
              <a:t>Application 3: Narrative Question Answering 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6B7359-B05A-41EE-96ED-C216E9954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02629"/>
            <a:ext cx="8048770" cy="4610334"/>
          </a:xfrm>
        </p:spPr>
        <p:txBody>
          <a:bodyPr>
            <a:normAutofit/>
          </a:bodyPr>
          <a:lstStyle/>
          <a:p>
            <a:r>
              <a:rPr lang="en-US" sz="2400" dirty="0"/>
              <a:t>Problems with narrative </a:t>
            </a:r>
            <a:r>
              <a:rPr lang="en-US" altLang="zh-CN" sz="2400" dirty="0"/>
              <a:t>question answering</a:t>
            </a:r>
          </a:p>
          <a:p>
            <a:pPr lvl="1"/>
            <a:r>
              <a:rPr lang="en-US" sz="2000" dirty="0"/>
              <a:t>Lack of external/commonsense knowledge</a:t>
            </a:r>
          </a:p>
          <a:p>
            <a:pPr lvl="2"/>
            <a:r>
              <a:rPr lang="en-US" sz="1800" dirty="0"/>
              <a:t>For example, without knowing any information about an Amazon product, it is hard to deliver satisfactory answers to the user questions such as “</a:t>
            </a:r>
            <a:r>
              <a:rPr lang="en-US" sz="1800" i="1" dirty="0"/>
              <a:t>Does the laptop have a long battery life?</a:t>
            </a:r>
            <a:r>
              <a:rPr lang="en-US" sz="1800" dirty="0"/>
              <a:t>” or “</a:t>
            </a:r>
            <a:r>
              <a:rPr lang="en-US" sz="1800" i="1" dirty="0"/>
              <a:t>Is this refrigerator frost-free?</a:t>
            </a:r>
            <a:r>
              <a:rPr lang="en-US" sz="1800" dirty="0"/>
              <a:t>”</a:t>
            </a:r>
            <a:r>
              <a:rPr lang="en-US" altLang="zh-CN" sz="1800" dirty="0"/>
              <a:t> </a:t>
            </a:r>
          </a:p>
          <a:p>
            <a:pPr lvl="2"/>
            <a:r>
              <a:rPr lang="en-US" sz="1800" dirty="0"/>
              <a:t>Fail to recognize implicit relations which are not mentioned in the context</a:t>
            </a:r>
          </a:p>
          <a:p>
            <a:pPr lvl="1"/>
            <a:r>
              <a:rPr lang="en-US" sz="2000" dirty="0"/>
              <a:t>Drift away from a correct answer during generation</a:t>
            </a:r>
          </a:p>
          <a:p>
            <a:pPr lvl="2"/>
            <a:r>
              <a:rPr lang="en-US" sz="1800" dirty="0"/>
              <a:t>Without external guidance, generative models often generate answers semantically drifting away from the given passage and question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48510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xmlns="" id="{E13FEEFF-25CA-420E-B541-BFBD4D4D1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645" y="2520001"/>
            <a:ext cx="5784711" cy="423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D23BF9-668F-49FB-9915-B8F939E9D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02425"/>
            <a:ext cx="7886700" cy="4351338"/>
          </a:xfrm>
        </p:spPr>
        <p:txBody>
          <a:bodyPr/>
          <a:lstStyle/>
          <a:p>
            <a:r>
              <a:rPr lang="en-US" sz="2400" dirty="0"/>
              <a:t>Incorporate external knowledge base</a:t>
            </a:r>
          </a:p>
          <a:p>
            <a:r>
              <a:rPr lang="en-US" sz="2400" dirty="0"/>
              <a:t>Allow controllability by replacing the keyword prediction process with manual external keywords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5342EB-27CE-46D0-8318-A470E460BB51}"/>
              </a:ext>
            </a:extLst>
          </p:cNvPr>
          <p:cNvSpPr txBox="1"/>
          <p:nvPr/>
        </p:nvSpPr>
        <p:spPr>
          <a:xfrm>
            <a:off x="0" y="6611780"/>
            <a:ext cx="82660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effectLst/>
                <a:latin typeface="Roboto" panose="02000000000000000000" pitchFamily="2" charset="0"/>
              </a:rPr>
              <a:t>Xu, P., </a:t>
            </a:r>
            <a:r>
              <a:rPr lang="en-US" sz="1000" b="0" i="0" dirty="0" err="1">
                <a:effectLst/>
                <a:latin typeface="Roboto" panose="02000000000000000000" pitchFamily="2" charset="0"/>
              </a:rPr>
              <a:t>Patwary</a:t>
            </a:r>
            <a:r>
              <a:rPr lang="en-US" sz="1000" b="0" i="0" dirty="0">
                <a:effectLst/>
                <a:latin typeface="Roboto" panose="02000000000000000000" pitchFamily="2" charset="0"/>
              </a:rPr>
              <a:t>, M.A., </a:t>
            </a:r>
            <a:r>
              <a:rPr lang="en-US" sz="1000" b="0" i="0" dirty="0" err="1">
                <a:effectLst/>
                <a:latin typeface="Roboto" panose="02000000000000000000" pitchFamily="2" charset="0"/>
              </a:rPr>
              <a:t>Shoeybi</a:t>
            </a:r>
            <a:r>
              <a:rPr lang="en-US" sz="1000" b="0" i="0" dirty="0">
                <a:effectLst/>
                <a:latin typeface="Roboto" panose="02000000000000000000" pitchFamily="2" charset="0"/>
              </a:rPr>
              <a:t>, M., </a:t>
            </a:r>
            <a:r>
              <a:rPr lang="en-US" sz="1000" b="0" i="0" dirty="0" err="1">
                <a:effectLst/>
                <a:latin typeface="Roboto" panose="02000000000000000000" pitchFamily="2" charset="0"/>
              </a:rPr>
              <a:t>Puri</a:t>
            </a:r>
            <a:r>
              <a:rPr lang="en-US" sz="1000" b="0" i="0" dirty="0">
                <a:effectLst/>
                <a:latin typeface="Roboto" panose="02000000000000000000" pitchFamily="2" charset="0"/>
              </a:rPr>
              <a:t>, R., Fung, P., </a:t>
            </a:r>
            <a:r>
              <a:rPr lang="en-US" sz="1000" b="0" i="0" dirty="0" err="1">
                <a:effectLst/>
                <a:latin typeface="Roboto" panose="02000000000000000000" pitchFamily="2" charset="0"/>
              </a:rPr>
              <a:t>Anandkumar</a:t>
            </a:r>
            <a:r>
              <a:rPr lang="en-US" sz="1000" b="0" i="0" dirty="0">
                <a:effectLst/>
                <a:latin typeface="Roboto" panose="02000000000000000000" pitchFamily="2" charset="0"/>
              </a:rPr>
              <a:t>, A., &amp; Catanzaro, B. (2020). Controllable Story Generation with External Knowledge Using Large-Scale Language Models. </a:t>
            </a:r>
            <a:r>
              <a:rPr lang="en-US" sz="1000" b="0" i="1" dirty="0">
                <a:effectLst/>
                <a:latin typeface="Roboto" panose="02000000000000000000" pitchFamily="2" charset="0"/>
              </a:rPr>
              <a:t>EMNLP</a:t>
            </a:r>
            <a:r>
              <a:rPr lang="en-US" sz="1000" b="0" i="0" dirty="0">
                <a:effectLst/>
                <a:latin typeface="Roboto" panose="02000000000000000000" pitchFamily="2" charset="0"/>
              </a:rPr>
              <a:t>.</a:t>
            </a:r>
            <a:endParaRPr lang="en-US" sz="1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6A242718-1E4B-4D8F-8E62-6FA61E1CE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72072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+mj-lt"/>
              </a:rPr>
              <a:t>Application 5: Story Generation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02494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623A06-6318-4A63-B506-550C7B22D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>
                <a:latin typeface="Roboto" panose="02000000000000000000" pitchFamily="2" charset="0"/>
                <a:ea typeface="Roboto" panose="02000000000000000000" pitchFamily="2" charset="0"/>
                <a:cs typeface="+mj-lt"/>
              </a:rPr>
              <a:t>Example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8C229934-EA0C-4872-8242-272EB38A9F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171189"/>
              </p:ext>
            </p:extLst>
          </p:nvPr>
        </p:nvGraphicFramePr>
        <p:xfrm>
          <a:off x="924791" y="1593815"/>
          <a:ext cx="7294418" cy="481540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277753">
                  <a:extLst>
                    <a:ext uri="{9D8B030D-6E8A-4147-A177-3AD203B41FA5}">
                      <a16:colId xmlns:a16="http://schemas.microsoft.com/office/drawing/2014/main" xmlns="" val="4150836832"/>
                    </a:ext>
                  </a:extLst>
                </a:gridCol>
                <a:gridCol w="6016665">
                  <a:extLst>
                    <a:ext uri="{9D8B030D-6E8A-4147-A177-3AD203B41FA5}">
                      <a16:colId xmlns:a16="http://schemas.microsoft.com/office/drawing/2014/main" xmlns="" val="430196688"/>
                    </a:ext>
                  </a:extLst>
                </a:gridCol>
              </a:tblGrid>
              <a:tr h="193299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PT Serif"/>
                          <a:cs typeface="Helvetica Neue"/>
                        </a:rPr>
                        <a:t>Context</a:t>
                      </a:r>
                    </a:p>
                  </a:txBody>
                  <a:tcPr marL="22796" marR="22796" marT="15197" marB="151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i="1" dirty="0"/>
                        <a:t> [MALE] and his friends are bored on a weekend day.</a:t>
                      </a:r>
                      <a:endParaRPr lang="en-US" sz="1800" b="0" i="1" dirty="0"/>
                    </a:p>
                  </a:txBody>
                  <a:tcPr marL="22796" marR="22796" marT="15197" marB="151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11850956"/>
                  </a:ext>
                </a:extLst>
              </a:tr>
              <a:tr h="193299">
                <a:tc>
                  <a:txBody>
                    <a:bodyPr/>
                    <a:lstStyle/>
                    <a:p>
                      <a:pPr marL="0" algn="ctr" defTabSz="4389120" rtl="0" eaLnBrk="1" latinLnBrk="0" hangingPunct="1"/>
                      <a:r>
                        <a:rPr lang="en-US" sz="1800" b="1" dirty="0"/>
                        <a:t>Guan et al. (2019) 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PT Serif"/>
                        <a:cs typeface="Helvetica Neue"/>
                      </a:endParaRPr>
                    </a:p>
                  </a:txBody>
                  <a:tcPr marL="22796" marR="22796" marT="15197" marB="151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dirty="0"/>
                        <a:t>they decided to sneak into a movie . they got a bunch of popcorn and a movie . then , they made it to a movie . now , they have a really good time .</a:t>
                      </a:r>
                      <a:endParaRPr lang="en-US" sz="18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a typeface="Helvetica Neue" charset="0"/>
                        <a:cs typeface="Helvetica Neue"/>
                      </a:endParaRPr>
                    </a:p>
                  </a:txBody>
                  <a:tcPr marL="22796" marR="22796" marT="15197" marB="151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61015325"/>
                  </a:ext>
                </a:extLst>
              </a:tr>
              <a:tr h="193299">
                <a:tc>
                  <a:txBody>
                    <a:bodyPr/>
                    <a:lstStyle/>
                    <a:p>
                      <a:pPr marL="0" algn="ctr" defTabSz="4389120" rtl="0" eaLnBrk="1" latinLnBrk="0" hangingPunct="1"/>
                      <a:r>
                        <a:rPr lang="en-US" sz="1800" b="1" dirty="0"/>
                        <a:t>MEGATRON-CNTRL-124M 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PT Serif"/>
                        <a:cs typeface="Helvetica Neue"/>
                      </a:endParaRPr>
                    </a:p>
                  </a:txBody>
                  <a:tcPr marL="22796" marR="22796" marT="15197" marB="151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i="1" dirty="0">
                          <a:solidFill>
                            <a:srgbClr val="FF0000"/>
                          </a:solidFill>
                        </a:rPr>
                        <a:t>keyword: go, decides </a:t>
                      </a:r>
                    </a:p>
                    <a:p>
                      <a:pPr algn="l"/>
                      <a:r>
                        <a:rPr lang="en-US" sz="1800" i="1" dirty="0"/>
                        <a:t>it is going to be a big night. [MALE] and his friends decide to go out. they get drunk and have a great time. when they are done they feel happy.</a:t>
                      </a:r>
                    </a:p>
                  </a:txBody>
                  <a:tcPr marL="22796" marR="22796" marT="15197" marB="151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80342111"/>
                  </a:ext>
                </a:extLst>
              </a:tr>
              <a:tr h="193299">
                <a:tc>
                  <a:txBody>
                    <a:bodyPr/>
                    <a:lstStyle/>
                    <a:p>
                      <a:pPr marL="0" algn="ctr" defTabSz="4389120" rtl="0" eaLnBrk="1" latinLnBrk="0" hangingPunct="1"/>
                      <a:r>
                        <a:rPr lang="en-US" sz="1800" b="1" dirty="0"/>
                        <a:t>MEGATRON-CNTRL-8B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PT Serif"/>
                        <a:cs typeface="Helvetica Neue"/>
                      </a:endParaRPr>
                    </a:p>
                  </a:txBody>
                  <a:tcPr marL="22796" marR="22796" marT="15197" marB="151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i="1" dirty="0">
                          <a:solidFill>
                            <a:srgbClr val="FF0000"/>
                          </a:solidFill>
                        </a:rPr>
                        <a:t>keyword: go, decides </a:t>
                      </a:r>
                    </a:p>
                    <a:p>
                      <a:pPr algn="l"/>
                      <a:r>
                        <a:rPr lang="en-US" sz="1800" i="1" dirty="0"/>
                        <a:t>they decided to go to the video game store. [MALE] picks out a new video game. [MALE] and his friends have fun playing the new video game. [MALE] is no longer bored.</a:t>
                      </a:r>
                      <a:endParaRPr lang="en-US" sz="1800" b="0" i="1" dirty="0"/>
                    </a:p>
                  </a:txBody>
                  <a:tcPr marL="22796" marR="22796" marT="15197" marB="151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89255101"/>
                  </a:ext>
                </a:extLst>
              </a:tr>
              <a:tr h="193299">
                <a:tc>
                  <a:txBody>
                    <a:bodyPr/>
                    <a:lstStyle/>
                    <a:p>
                      <a:pPr marL="0" algn="ctr" defTabSz="4389120" rtl="0" eaLnBrk="1" latinLnBrk="0" hangingPunct="1"/>
                      <a:r>
                        <a:rPr lang="en-US" sz="1800" b="1" dirty="0"/>
                        <a:t>MEGATRON-CNTRL-8B-ANT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PT Serif"/>
                        <a:cs typeface="Helvetica Neue"/>
                      </a:endParaRPr>
                    </a:p>
                  </a:txBody>
                  <a:tcPr marL="22796" marR="22796" marT="15197" marB="151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i="1" dirty="0">
                          <a:solidFill>
                            <a:srgbClr val="FF0000"/>
                          </a:solidFill>
                        </a:rPr>
                        <a:t>keyword: come </a:t>
                      </a:r>
                    </a:p>
                    <a:p>
                      <a:pPr algn="l"/>
                      <a:r>
                        <a:rPr lang="en-US" sz="1800" i="1" dirty="0"/>
                        <a:t>a new tv show begins to come on the local channel. [MALE] is excited to watch his favorite tv show. he watches his show and they all laugh together. [MALE] and his friends have a fun time watching their favorite show. </a:t>
                      </a:r>
                      <a:endParaRPr lang="en-US" sz="1800" b="0" i="1" dirty="0"/>
                    </a:p>
                  </a:txBody>
                  <a:tcPr marL="22796" marR="22796" marT="15197" marB="151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1548782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DD6B9B-6020-44DA-87A3-2C4898C0232F}"/>
              </a:ext>
            </a:extLst>
          </p:cNvPr>
          <p:cNvSpPr txBox="1"/>
          <p:nvPr/>
        </p:nvSpPr>
        <p:spPr>
          <a:xfrm>
            <a:off x="0" y="6492875"/>
            <a:ext cx="45711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https://github.com/NVIDIA/Megatron-LM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0595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Some logistics &amp; mutual introductions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1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330200" y="1172937"/>
            <a:ext cx="845820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0"/>
              </a:spcBef>
              <a:buSzPts val="1776"/>
            </a:pPr>
            <a:r>
              <a:rPr lang="en-US" sz="2000" dirty="0" smtClean="0">
                <a:hlinkClick r:id="rId3"/>
              </a:rPr>
              <a:t>Course website:</a:t>
            </a:r>
          </a:p>
          <a:p>
            <a:pPr marL="342900" lvl="0" indent="-342900">
              <a:spcBef>
                <a:spcPts val="0"/>
              </a:spcBef>
              <a:buSzPts val="1776"/>
            </a:pPr>
            <a:r>
              <a:rPr lang="en-US" sz="2000" dirty="0" smtClean="0">
                <a:hlinkClick r:id="rId4"/>
              </a:rPr>
              <a:t>http</a:t>
            </a:r>
            <a:r>
              <a:rPr lang="en-US" sz="2000" dirty="0">
                <a:hlinkClick r:id="rId4"/>
              </a:rPr>
              <a:t>://</a:t>
            </a:r>
            <a:r>
              <a:rPr lang="en-US" sz="2000" dirty="0" smtClean="0">
                <a:hlinkClick r:id="rId4"/>
              </a:rPr>
              <a:t>blender.cs.illinois.edu/course/spring22/nlg.html</a:t>
            </a:r>
            <a:endParaRPr lang="en-US" sz="2000" dirty="0" smtClean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None/>
            </a:pPr>
            <a:endParaRPr lang="en-US" sz="2220" dirty="0" smtClean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dirty="0" smtClean="0"/>
              <a:t>This is a course designed for PhD students who have taken NLP/ML courses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dirty="0" smtClean="0"/>
              <a:t>If you get lost from lecture 1 and 2 and the first reading assignment, please consider dropping the course</a:t>
            </a:r>
            <a:endParaRPr lang="en-US" sz="2220" dirty="0"/>
          </a:p>
          <a:p>
            <a:pPr marL="342900" lvl="0" indent="-342900">
              <a:spcBef>
                <a:spcPts val="0"/>
              </a:spcBef>
              <a:buSzPts val="1776"/>
            </a:pPr>
            <a:r>
              <a:rPr lang="en-US" dirty="0"/>
              <a:t>My lab page (I’m hiring RAs)</a:t>
            </a:r>
          </a:p>
          <a:p>
            <a:pPr marL="342900" lvl="0" indent="-342900">
              <a:spcBef>
                <a:spcPts val="0"/>
              </a:spcBef>
              <a:buSzPts val="1776"/>
            </a:pPr>
            <a:r>
              <a:rPr lang="en-US" sz="2000" dirty="0">
                <a:hlinkClick r:id="rId5"/>
              </a:rPr>
              <a:t>http://blender.cs.illinois.edu/</a:t>
            </a:r>
            <a:r>
              <a:rPr lang="en-US" sz="2000" dirty="0" smtClean="0">
                <a:hlinkClick r:id="rId5"/>
              </a:rPr>
              <a:t>index.html</a:t>
            </a:r>
            <a:endParaRPr lang="en-US" sz="2220" dirty="0" smtClean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dirty="0" smtClean="0"/>
              <a:t>Introduce yourself:</a:t>
            </a:r>
          </a:p>
          <a:p>
            <a:pPr marL="800100" lvl="1" indent="-342900">
              <a:spcBef>
                <a:spcPts val="0"/>
              </a:spcBef>
              <a:buClr>
                <a:srgbClr val="170981"/>
              </a:buClr>
              <a:buSzPts val="1776"/>
            </a:pPr>
            <a:r>
              <a:rPr lang="en-US" sz="2220" dirty="0" smtClean="0"/>
              <a:t>Research group/advisor name</a:t>
            </a:r>
          </a:p>
          <a:p>
            <a:pPr marL="800100" lvl="1" indent="-342900">
              <a:spcBef>
                <a:spcPts val="0"/>
              </a:spcBef>
              <a:buClr>
                <a:srgbClr val="170981"/>
              </a:buClr>
              <a:buSzPts val="1776"/>
            </a:pPr>
            <a:r>
              <a:rPr lang="en-US" sz="2220" dirty="0" smtClean="0"/>
              <a:t>One fun fact Google doesn’t know about you?</a:t>
            </a:r>
          </a:p>
          <a:p>
            <a:pPr marL="800100" lvl="1" indent="-342900">
              <a:spcBef>
                <a:spcPts val="0"/>
              </a:spcBef>
              <a:buClr>
                <a:srgbClr val="170981"/>
              </a:buClr>
              <a:buSzPts val="1776"/>
            </a:pPr>
            <a:r>
              <a:rPr lang="en-US" sz="2220" dirty="0" smtClean="0"/>
              <a:t>Are you a cat person or a dog person?</a:t>
            </a:r>
          </a:p>
          <a:p>
            <a:pPr marL="800100" lvl="1" indent="-342900">
              <a:spcBef>
                <a:spcPts val="0"/>
              </a:spcBef>
              <a:buClr>
                <a:srgbClr val="170981"/>
              </a:buClr>
              <a:buSzPts val="1776"/>
            </a:pPr>
            <a:r>
              <a:rPr lang="en-US" sz="2220" dirty="0" smtClean="0"/>
              <a:t>Use two adjectives to describe your mood right now</a:t>
            </a:r>
          </a:p>
          <a:p>
            <a:pPr marL="800100" lvl="1" indent="-342900">
              <a:spcBef>
                <a:spcPts val="0"/>
              </a:spcBef>
              <a:buClr>
                <a:srgbClr val="170981"/>
              </a:buClr>
              <a:buSzPts val="1776"/>
            </a:pPr>
            <a:r>
              <a:rPr lang="en-US" sz="2220" dirty="0" smtClean="0"/>
              <a:t>One question about </a:t>
            </a:r>
            <a:r>
              <a:rPr lang="en-US" sz="2220" smtClean="0"/>
              <a:t>the class</a:t>
            </a:r>
            <a:endParaRPr lang="en-US" sz="2220" dirty="0"/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Why it’s useful? : Chit-Chat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1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330200" y="1172937"/>
            <a:ext cx="845820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22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spcBef>
                <a:spcPts val="0"/>
              </a:spcBef>
              <a:buSzPts val="1776"/>
            </a:pPr>
            <a:r>
              <a:rPr lang="en-US" sz="2000" dirty="0">
                <a:hlinkClick r:id="rId3"/>
              </a:rPr>
              <a:t>https://</a:t>
            </a:r>
            <a:r>
              <a:rPr lang="en-US" sz="2000" dirty="0" smtClean="0">
                <a:hlinkClick r:id="rId3"/>
              </a:rPr>
              <a:t>www.youtube.com/watch?v=WnzlbyTZsQY</a:t>
            </a:r>
            <a:r>
              <a:rPr lang="en-US" sz="2000" dirty="0" smtClean="0"/>
              <a:t> (2011)</a:t>
            </a:r>
          </a:p>
          <a:p>
            <a:pPr marL="342900" lvl="0" indent="-342900">
              <a:spcBef>
                <a:spcPts val="0"/>
              </a:spcBef>
              <a:buSzPts val="1776"/>
            </a:pPr>
            <a:endParaRPr lang="en-US" sz="2000" dirty="0"/>
          </a:p>
          <a:p>
            <a:pPr marL="342900" lvl="0" indent="-342900">
              <a:spcBef>
                <a:spcPts val="0"/>
              </a:spcBef>
              <a:buSzPts val="1776"/>
            </a:pPr>
            <a:r>
              <a:rPr lang="en-US" sz="2000" dirty="0">
                <a:hlinkClick r:id="rId4"/>
              </a:rPr>
              <a:t>https://</a:t>
            </a:r>
            <a:r>
              <a:rPr lang="en-US" sz="2000" dirty="0" smtClean="0">
                <a:hlinkClick r:id="rId4"/>
              </a:rPr>
              <a:t>www.youtube.com/watch?v=mpw_FB2QrjQ</a:t>
            </a:r>
            <a:r>
              <a:rPr lang="en-US" sz="2000" dirty="0" smtClean="0"/>
              <a:t> (2017)</a:t>
            </a:r>
          </a:p>
          <a:p>
            <a:pPr marL="342900" lvl="0" indent="-342900">
              <a:spcBef>
                <a:spcPts val="0"/>
              </a:spcBef>
              <a:buSzPts val="1776"/>
            </a:pPr>
            <a:endParaRPr lang="en-US" sz="2220" dirty="0"/>
          </a:p>
          <a:p>
            <a:pPr marL="342900" lvl="0" indent="-342900">
              <a:spcBef>
                <a:spcPts val="0"/>
              </a:spcBef>
              <a:buSzPts val="1776"/>
            </a:pPr>
            <a:r>
              <a:rPr lang="en-US" sz="2000" dirty="0">
                <a:hlinkClick r:id="rId5"/>
              </a:rPr>
              <a:t>https://www.bilibili.com/video/av6567466/</a:t>
            </a:r>
            <a:endParaRPr lang="en-US" sz="222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dirty="0"/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3733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Application: Autonomous Car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689100"/>
            <a:ext cx="8001000" cy="3479800"/>
          </a:xfrm>
          <a:prstGeom prst="rect">
            <a:avLst/>
          </a:prstGeom>
        </p:spPr>
      </p:pic>
      <p:sp>
        <p:nvSpPr>
          <p:cNvPr id="7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457200" y="5350213"/>
            <a:ext cx="8458200" cy="887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(Qin et al., EMNLP2019)</a:t>
            </a:r>
          </a:p>
        </p:txBody>
      </p:sp>
    </p:spTree>
    <p:extLst>
      <p:ext uri="{BB962C8B-B14F-4D97-AF65-F5344CB8AC3E}">
        <p14:creationId xmlns:p14="http://schemas.microsoft.com/office/powerpoint/2010/main" val="1664763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8" y="1696109"/>
            <a:ext cx="7533084" cy="401653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="" xmlns:a16="http://schemas.microsoft.com/office/drawing/2014/main" id="{3EF22EAA-CC89-C54A-9E8C-07CD01EAD34C}"/>
              </a:ext>
            </a:extLst>
          </p:cNvPr>
          <p:cNvSpPr txBox="1">
            <a:spLocks/>
          </p:cNvSpPr>
          <p:nvPr/>
        </p:nvSpPr>
        <p:spPr>
          <a:xfrm>
            <a:off x="128588" y="1381651"/>
            <a:ext cx="8886825" cy="4064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052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/>
              <a:t>(Wang et al., ACL2019)</a:t>
            </a:r>
          </a:p>
        </p:txBody>
      </p:sp>
      <p:sp>
        <p:nvSpPr>
          <p:cNvPr id="7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Application: </a:t>
            </a:r>
            <a:r>
              <a:rPr lang="en-US" sz="3200" b="0" dirty="0" err="1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PaperRobot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9637176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Application: Therapist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860" y="1165538"/>
            <a:ext cx="3131448" cy="569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8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Visions of dialogue from science fiction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Hal  “2001:  A Space Odyssey” (1968)</a:t>
            </a:r>
          </a:p>
          <a:p>
            <a:pPr lvl="1"/>
            <a:r>
              <a:rPr lang="en-US" dirty="0"/>
              <a:t>Naturally conversing computer</a:t>
            </a:r>
          </a:p>
          <a:p>
            <a:r>
              <a:rPr lang="en-US" dirty="0"/>
              <a:t>Star Trek (original 1966)</a:t>
            </a:r>
          </a:p>
          <a:p>
            <a:pPr lvl="1"/>
            <a:r>
              <a:rPr lang="en-US" dirty="0"/>
              <a:t>Natural language command and control</a:t>
            </a:r>
          </a:p>
          <a:p>
            <a:r>
              <a:rPr lang="en-US" dirty="0"/>
              <a:t>Her  (2013)</a:t>
            </a:r>
          </a:p>
          <a:p>
            <a:pPr lvl="1"/>
            <a:r>
              <a:rPr lang="en-US" dirty="0"/>
              <a:t>A virtual partner with natural dialogue capabilities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927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Examples of modern Virtual Assistant dialogue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1" y="2057401"/>
            <a:ext cx="3149300" cy="3292144"/>
          </a:xfrm>
        </p:spPr>
        <p:txBody>
          <a:bodyPr>
            <a:normAutofit/>
          </a:bodyPr>
          <a:lstStyle/>
          <a:p>
            <a:r>
              <a:rPr lang="en-US" dirty="0"/>
              <a:t>Apple </a:t>
            </a:r>
            <a:r>
              <a:rPr lang="en-US" dirty="0" err="1"/>
              <a:t>Siri</a:t>
            </a:r>
            <a:r>
              <a:rPr lang="en-US" dirty="0"/>
              <a:t> (2010)</a:t>
            </a:r>
          </a:p>
          <a:p>
            <a:pPr lvl="1"/>
            <a:r>
              <a:rPr lang="en-US" dirty="0"/>
              <a:t>Supports questions in a set of domains</a:t>
            </a:r>
          </a:p>
          <a:p>
            <a:pPr lvl="1"/>
            <a:r>
              <a:rPr lang="en-US" dirty="0"/>
              <a:t>Answers open-end questions</a:t>
            </a:r>
          </a:p>
          <a:p>
            <a:pPr lvl="1"/>
            <a:r>
              <a:rPr lang="en-US" dirty="0"/>
              <a:t>Cute “Easter egg” responses</a:t>
            </a:r>
          </a:p>
          <a:p>
            <a:pPr marL="3429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937" y="1996870"/>
            <a:ext cx="2672063" cy="400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Examples of modern Virtual Assistant dialogue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Android Google Now (2013)</a:t>
            </a:r>
          </a:p>
          <a:p>
            <a:pPr lvl="1"/>
            <a:r>
              <a:rPr lang="en-US" dirty="0"/>
              <a:t>Predictive search assistant</a:t>
            </a:r>
          </a:p>
          <a:p>
            <a:r>
              <a:rPr lang="en-US" dirty="0"/>
              <a:t>Windows </a:t>
            </a:r>
            <a:r>
              <a:rPr lang="en-US" dirty="0" err="1"/>
              <a:t>Cortana</a:t>
            </a:r>
            <a:r>
              <a:rPr lang="en-US" dirty="0"/>
              <a:t> (2014)</a:t>
            </a:r>
          </a:p>
          <a:p>
            <a:pPr lvl="1"/>
            <a:r>
              <a:rPr lang="en-US" dirty="0"/>
              <a:t>Works across different Windows devices</a:t>
            </a:r>
          </a:p>
          <a:p>
            <a:pPr lvl="1"/>
            <a:r>
              <a:rPr lang="en-US" dirty="0"/>
              <a:t>Aims to be able to “talk about anything”</a:t>
            </a:r>
          </a:p>
          <a:p>
            <a:pPr marL="3429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02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Embedded devices with dialogue capabilities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Amazon Echo (2014) – home assistant device</a:t>
            </a:r>
          </a:p>
          <a:p>
            <a:pPr lvl="1"/>
            <a:r>
              <a:rPr lang="en-US" dirty="0"/>
              <a:t>Plays music</a:t>
            </a:r>
          </a:p>
          <a:p>
            <a:pPr lvl="2"/>
            <a:r>
              <a:rPr lang="en-US" dirty="0"/>
              <a:t>With voice commands</a:t>
            </a:r>
          </a:p>
          <a:p>
            <a:pPr lvl="1"/>
            <a:r>
              <a:rPr lang="en-US" dirty="0"/>
              <a:t>Question answering</a:t>
            </a:r>
          </a:p>
          <a:p>
            <a:pPr lvl="2"/>
            <a:r>
              <a:rPr lang="en-US" dirty="0"/>
              <a:t>Get weather, news</a:t>
            </a:r>
          </a:p>
          <a:p>
            <a:pPr lvl="2"/>
            <a:r>
              <a:rPr lang="en-US" dirty="0"/>
              <a:t>More complex questions, like </a:t>
            </a:r>
          </a:p>
          <a:p>
            <a:pPr lvl="3"/>
            <a:r>
              <a:rPr lang="en-US" dirty="0"/>
              <a:t>“how many spoons are in a cup?”</a:t>
            </a:r>
          </a:p>
          <a:p>
            <a:pPr lvl="1"/>
            <a:r>
              <a:rPr lang="en-US" dirty="0"/>
              <a:t>Setting timer</a:t>
            </a:r>
          </a:p>
          <a:p>
            <a:pPr lvl="1"/>
            <a:r>
              <a:rPr lang="en-US" dirty="0"/>
              <a:t>Manages TODO lists</a:t>
            </a:r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438" y="2640810"/>
            <a:ext cx="1282718" cy="281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13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Google Assistant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596" y="901780"/>
            <a:ext cx="7794978" cy="595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48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How did people do it in old days?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1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330200" y="1172937"/>
            <a:ext cx="845820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Template Filling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dirty="0"/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1475"/>
            <a:ext cx="9144000" cy="339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35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What is NLG?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1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330200" y="1172937"/>
            <a:ext cx="845820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dirty="0" smtClean="0"/>
              <a:t>Deliberately constructing a natural language text in order to meet specified communicative goals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220" dirty="0" smtClean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Input: some semantic representation of information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22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Output: documents, reports, messages, papers, </a:t>
            </a:r>
            <a:r>
              <a:rPr lang="en-US" sz="222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etc</a:t>
            </a:r>
            <a:endParaRPr lang="en-US" sz="222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22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dirty="0"/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59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How did people do it in old days?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1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330200" y="1172937"/>
            <a:ext cx="845820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Template Filling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dirty="0"/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483" y="1614790"/>
            <a:ext cx="4171880" cy="524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64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More Modern Methods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93470"/>
            <a:ext cx="9144000" cy="227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6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Toward Knowledge-driven NLG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895" y="3348294"/>
            <a:ext cx="4961105" cy="3220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72937"/>
            <a:ext cx="4357369" cy="3058538"/>
          </a:xfrm>
          <a:prstGeom prst="rect">
            <a:avLst/>
          </a:prstGeom>
        </p:spPr>
      </p:pic>
      <p:cxnSp>
        <p:nvCxnSpPr>
          <p:cNvPr id="6" name="Curved Connector 5"/>
          <p:cNvCxnSpPr/>
          <p:nvPr/>
        </p:nvCxnSpPr>
        <p:spPr>
          <a:xfrm>
            <a:off x="4552545" y="2127284"/>
            <a:ext cx="1303506" cy="1221009"/>
          </a:xfrm>
          <a:prstGeom prst="curvedConnector3">
            <a:avLst>
              <a:gd name="adj1" fmla="val 11268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1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We will study basic neural NLG models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5058"/>
            <a:ext cx="9144000" cy="280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4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We will study basic neural NLG models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9603"/>
            <a:ext cx="9144000" cy="417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45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Building Blocks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330200" y="1172937"/>
            <a:ext cx="845820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Neural Networks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336688"/>
            <a:ext cx="68326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3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Building Blocks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330200" y="1172937"/>
            <a:ext cx="845820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Neural Networks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3698"/>
            <a:ext cx="9144000" cy="417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27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Building Blocks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330200" y="1172937"/>
            <a:ext cx="845820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Neural Networks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906719"/>
            <a:ext cx="9144000" cy="466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00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Building Blocks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330200" y="1172937"/>
            <a:ext cx="845820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Combining </a:t>
            </a:r>
            <a:r>
              <a:rPr lang="en-US" sz="2220" dirty="0" smtClean="0"/>
              <a:t>Vectors: multi-layer RNN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4899"/>
            <a:ext cx="9144000" cy="534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33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>
            <a:spLocks noGrp="1"/>
          </p:cNvSpPr>
          <p:nvPr>
            <p:ph type="sldNum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cxnSp>
        <p:nvCxnSpPr>
          <p:cNvPr id="120" name="Google Shape;120;p4"/>
          <p:cNvCxnSpPr/>
          <p:nvPr/>
        </p:nvCxnSpPr>
        <p:spPr>
          <a:xfrm>
            <a:off x="389238" y="1104900"/>
            <a:ext cx="8433486" cy="0"/>
          </a:xfrm>
          <a:prstGeom prst="straightConnector1">
            <a:avLst/>
          </a:prstGeom>
          <a:noFill/>
          <a:ln w="127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2" name="Google Shape;122;p4"/>
          <p:cNvSpPr txBox="1"/>
          <p:nvPr/>
        </p:nvSpPr>
        <p:spPr>
          <a:xfrm>
            <a:off x="389238" y="321019"/>
            <a:ext cx="7886700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4757"/>
              </a:buClr>
              <a:buSzPts val="2800"/>
              <a:buFont typeface="Roboto"/>
              <a:buNone/>
            </a:pPr>
            <a:r>
              <a:rPr lang="en-US" sz="2800" b="0" i="0" u="none" strike="noStrike" cap="none">
                <a:solidFill>
                  <a:srgbClr val="FF4757"/>
                </a:solidFill>
                <a:latin typeface="Roboto"/>
                <a:ea typeface="Roboto"/>
                <a:cs typeface="Roboto"/>
                <a:sym typeface="Roboto"/>
              </a:rPr>
              <a:t>Text generation </a:t>
            </a:r>
            <a:r>
              <a:rPr lang="en-US"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is needed everywhere in </a:t>
            </a:r>
            <a:r>
              <a:rPr lang="en-US" sz="2800" b="0" i="0" u="none" strike="noStrike" cap="none">
                <a:solidFill>
                  <a:srgbClr val="7F9913"/>
                </a:solidFill>
                <a:latin typeface="Roboto"/>
                <a:ea typeface="Roboto"/>
                <a:cs typeface="Roboto"/>
                <a:sym typeface="Roboto"/>
              </a:rPr>
              <a:t>our life</a:t>
            </a:r>
            <a:r>
              <a:rPr lang="en-US"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!</a:t>
            </a:r>
            <a:endParaRPr sz="2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" name="Google Shape;123;p4"/>
          <p:cNvSpPr txBox="1"/>
          <p:nvPr/>
        </p:nvSpPr>
        <p:spPr>
          <a:xfrm>
            <a:off x="628650" y="1295401"/>
            <a:ext cx="7886700" cy="488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Leveraging machine intelligence to make many things EASY and FAST</a:t>
            </a:r>
            <a:endParaRPr sz="20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" name="Google Shape;124;p4"/>
          <p:cNvSpPr txBox="1"/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4</a:t>
            </a:fld>
            <a:endParaRPr sz="1200" b="0" i="0" u="none" strike="noStrike" cap="non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883084" y="1966587"/>
            <a:ext cx="2733806" cy="375781"/>
          </a:xfrm>
          <a:prstGeom prst="wedgeRoundRectCallout">
            <a:avLst>
              <a:gd name="adj1" fmla="val -58333"/>
              <a:gd name="adj2" fmla="val 87035"/>
              <a:gd name="adj3" fmla="val 16667"/>
            </a:avLst>
          </a:prstGeom>
          <a:noFill/>
          <a:ln w="12700" cap="flat" cmpd="sng">
            <a:solidFill>
              <a:srgbClr val="7F991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should I wear outside today? </a:t>
            </a:r>
            <a:endParaRPr sz="16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883084" y="2578795"/>
            <a:ext cx="2733806" cy="654486"/>
          </a:xfrm>
          <a:prstGeom prst="wedgeRoundRectCallout">
            <a:avLst>
              <a:gd name="adj1" fmla="val 55756"/>
              <a:gd name="adj2" fmla="val 84133"/>
              <a:gd name="adj3" fmla="val 16667"/>
            </a:avLst>
          </a:prstGeom>
          <a:noFill/>
          <a:ln w="12700" cap="flat" cmpd="sng">
            <a:solidFill>
              <a:srgbClr val="FF47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temperature will be 85 at noon. You can wear short sleeve shorts. </a:t>
            </a:r>
            <a:endParaRPr sz="16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4" descr="Robo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8408" y="3200400"/>
            <a:ext cx="3429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" descr="Us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257" y="2342367"/>
            <a:ext cx="205740" cy="27432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4"/>
          <p:cNvSpPr txBox="1"/>
          <p:nvPr/>
        </p:nvSpPr>
        <p:spPr>
          <a:xfrm>
            <a:off x="1267252" y="3560961"/>
            <a:ext cx="14017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Dialog systems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4"/>
          <p:cNvSpPr txBox="1"/>
          <p:nvPr/>
        </p:nvSpPr>
        <p:spPr>
          <a:xfrm>
            <a:off x="5801705" y="3560961"/>
            <a:ext cx="14017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Summarization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4"/>
          <p:cNvSpPr txBox="1"/>
          <p:nvPr/>
        </p:nvSpPr>
        <p:spPr>
          <a:xfrm>
            <a:off x="4983265" y="6176963"/>
            <a:ext cx="22201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Paraphrasing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4"/>
          <p:cNvSpPr txBox="1"/>
          <p:nvPr/>
        </p:nvSpPr>
        <p:spPr>
          <a:xfrm>
            <a:off x="1015859" y="6107677"/>
            <a:ext cx="19045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Machine Translation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4"/>
          <p:cNvSpPr txBox="1"/>
          <p:nvPr/>
        </p:nvSpPr>
        <p:spPr>
          <a:xfrm>
            <a:off x="4733367" y="1917076"/>
            <a:ext cx="2078506" cy="2062062"/>
          </a:xfrm>
          <a:prstGeom prst="rect">
            <a:avLst/>
          </a:prstGeom>
          <a:noFill/>
          <a:ln w="9525" cap="flat" cmpd="sng">
            <a:solidFill>
              <a:srgbClr val="7F99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“... Her husband was one of 17 people killed in January’s terror attacks in Paris. ... Valerie Braham said to the assembled crowd. ...”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4"/>
          <p:cNvSpPr txBox="1"/>
          <p:nvPr/>
        </p:nvSpPr>
        <p:spPr>
          <a:xfrm>
            <a:off x="7319928" y="1923042"/>
            <a:ext cx="1195422" cy="2308284"/>
          </a:xfrm>
          <a:prstGeom prst="rect">
            <a:avLst/>
          </a:prstGeom>
          <a:noFill/>
          <a:ln w="9525" cap="flat" cmpd="sng">
            <a:solidFill>
              <a:srgbClr val="FF47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“… Philippe Braham was killed in the January’s terror attacks. …”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5" name="Google Shape;135;p4"/>
          <p:cNvCxnSpPr/>
          <p:nvPr/>
        </p:nvCxnSpPr>
        <p:spPr>
          <a:xfrm>
            <a:off x="6853689" y="2578795"/>
            <a:ext cx="422482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6" name="Google Shape;136;p4"/>
          <p:cNvSpPr txBox="1"/>
          <p:nvPr/>
        </p:nvSpPr>
        <p:spPr>
          <a:xfrm>
            <a:off x="3971644" y="4215750"/>
            <a:ext cx="2394900" cy="2462172"/>
          </a:xfrm>
          <a:prstGeom prst="rect">
            <a:avLst/>
          </a:prstGeom>
          <a:noFill/>
          <a:ln w="9525" cap="flat" cmpd="sng">
            <a:solidFill>
              <a:srgbClr val="7F99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“... The </a:t>
            </a:r>
            <a:r>
              <a:rPr lang="en-US" sz="1400" b="0" i="1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game</a:t>
            </a:r>
            <a:r>
              <a:rPr lang="en-US" sz="14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ended with the </a:t>
            </a:r>
            <a:r>
              <a:rPr lang="en-US" sz="1400" b="0" i="1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umpire making a bad call</a:t>
            </a:r>
            <a:r>
              <a:rPr lang="en-US" sz="14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and if the call </a:t>
            </a:r>
            <a:r>
              <a:rPr lang="en-US" sz="1400" b="0" i="1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had gone</a:t>
            </a:r>
            <a:r>
              <a:rPr lang="en-US" sz="14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other way, the Blue Whales </a:t>
            </a:r>
            <a:r>
              <a:rPr lang="en-US" sz="1400" b="0" i="1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might have actually won</a:t>
            </a:r>
            <a:r>
              <a:rPr lang="en-US" sz="14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lang="en-US" sz="1400" b="0" i="1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game</a:t>
            </a:r>
            <a:r>
              <a:rPr lang="en-US" sz="14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It </a:t>
            </a:r>
            <a:r>
              <a:rPr lang="en-US" sz="1400" b="0" i="1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wasn’t</a:t>
            </a:r>
            <a:r>
              <a:rPr lang="en-US" sz="14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victory, but I say the Blue Whales </a:t>
            </a:r>
            <a:r>
              <a:rPr lang="en-US" sz="1400" b="0" i="1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look like they</a:t>
            </a:r>
            <a:r>
              <a:rPr lang="en-US" sz="14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have a </a:t>
            </a:r>
            <a:r>
              <a:rPr lang="en-US" sz="1400" b="0" i="1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shot at</a:t>
            </a:r>
            <a:r>
              <a:rPr lang="en-US" sz="14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championship, especially if they </a:t>
            </a:r>
            <a:r>
              <a:rPr lang="en-US" sz="1400" b="0" i="1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continue to improve</a:t>
            </a:r>
            <a:r>
              <a:rPr lang="en-US" sz="14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4"/>
          <p:cNvSpPr txBox="1"/>
          <p:nvPr/>
        </p:nvSpPr>
        <p:spPr>
          <a:xfrm>
            <a:off x="6647869" y="4221725"/>
            <a:ext cx="2394900" cy="2462172"/>
          </a:xfrm>
          <a:prstGeom prst="rect">
            <a:avLst/>
          </a:prstGeom>
          <a:noFill/>
          <a:ln w="9525" cap="flat" cmpd="sng">
            <a:solidFill>
              <a:srgbClr val="FF47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“... The </a:t>
            </a:r>
            <a:r>
              <a:rPr lang="en-US" sz="1400" b="0" i="1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match</a:t>
            </a: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ended with the </a:t>
            </a:r>
            <a:r>
              <a:rPr lang="en-US" sz="1400" b="0" i="1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referee calling wrongly</a:t>
            </a: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and if the call </a:t>
            </a:r>
            <a:r>
              <a:rPr lang="en-US" sz="1400" b="0" i="1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went</a:t>
            </a: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other way, the Blue Whales </a:t>
            </a:r>
            <a:r>
              <a:rPr lang="en-US" sz="1400" b="0" i="1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could already win</a:t>
            </a: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lang="en-US" sz="1400" b="0" i="1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match</a:t>
            </a: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It </a:t>
            </a:r>
            <a:r>
              <a:rPr lang="en-US" sz="1400" b="0" i="1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was not</a:t>
            </a: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victory, but I say </a:t>
            </a:r>
            <a:r>
              <a:rPr lang="en-US" sz="1400" b="0" i="1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that</a:t>
            </a: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Blue Whales </a:t>
            </a:r>
            <a:r>
              <a:rPr lang="en-US" sz="1400" b="0" i="1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seem to</a:t>
            </a: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have a </a:t>
            </a:r>
            <a:r>
              <a:rPr lang="en-US" sz="1400" b="0" i="1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chance in</a:t>
            </a: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championship, especially if they </a:t>
            </a:r>
            <a:r>
              <a:rPr lang="en-US" sz="1400" b="0" i="1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keep improving</a:t>
            </a: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8" name="Google Shape;138;p4"/>
          <p:cNvCxnSpPr/>
          <p:nvPr/>
        </p:nvCxnSpPr>
        <p:spPr>
          <a:xfrm>
            <a:off x="6404296" y="5167399"/>
            <a:ext cx="19653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9" name="Google Shape;139;p4"/>
          <p:cNvSpPr txBox="1"/>
          <p:nvPr/>
        </p:nvSpPr>
        <p:spPr>
          <a:xfrm>
            <a:off x="294530" y="4582625"/>
            <a:ext cx="3507417" cy="830956"/>
          </a:xfrm>
          <a:prstGeom prst="rect">
            <a:avLst/>
          </a:prstGeom>
          <a:noFill/>
          <a:ln w="9525" cap="flat" cmpd="sng">
            <a:solidFill>
              <a:srgbClr val="7F99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“... (Two years after, Maria was born ... ) 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Her brother gave her a hug. ...”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4"/>
          <p:cNvSpPr txBox="1"/>
          <p:nvPr/>
        </p:nvSpPr>
        <p:spPr>
          <a:xfrm>
            <a:off x="294530" y="5576871"/>
            <a:ext cx="3507417" cy="646290"/>
          </a:xfrm>
          <a:prstGeom prst="rect">
            <a:avLst/>
          </a:prstGeom>
          <a:noFill/>
          <a:ln w="9525" cap="flat" cmpd="sng">
            <a:solidFill>
              <a:srgbClr val="FF47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“… 她的哥哥给了她一个大大的拥抱. …”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1" name="Google Shape;141;p4"/>
          <p:cNvCxnSpPr/>
          <p:nvPr/>
        </p:nvCxnSpPr>
        <p:spPr>
          <a:xfrm>
            <a:off x="2048238" y="5230511"/>
            <a:ext cx="0" cy="27945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153364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"/>
          <p:cNvSpPr txBox="1">
            <a:spLocks noGrp="1"/>
          </p:cNvSpPr>
          <p:nvPr>
            <p:ph type="sldNum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cxnSp>
        <p:nvCxnSpPr>
          <p:cNvPr id="198" name="Google Shape;198;p7"/>
          <p:cNvCxnSpPr/>
          <p:nvPr/>
        </p:nvCxnSpPr>
        <p:spPr>
          <a:xfrm>
            <a:off x="389238" y="1104900"/>
            <a:ext cx="8433486" cy="0"/>
          </a:xfrm>
          <a:prstGeom prst="straightConnector1">
            <a:avLst/>
          </a:prstGeom>
          <a:noFill/>
          <a:ln w="127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0" name="Google Shape;200;p7"/>
          <p:cNvSpPr txBox="1"/>
          <p:nvPr/>
        </p:nvSpPr>
        <p:spPr>
          <a:xfrm>
            <a:off x="389238" y="321019"/>
            <a:ext cx="7886700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4757"/>
              </a:buClr>
              <a:buSzPts val="2700"/>
              <a:buFont typeface="Roboto"/>
              <a:buNone/>
            </a:pPr>
            <a:r>
              <a:rPr lang="en-US" sz="2700" b="0" i="0" u="none" strike="noStrike" cap="none">
                <a:solidFill>
                  <a:srgbClr val="FF4757"/>
                </a:solidFill>
                <a:latin typeface="Roboto"/>
                <a:ea typeface="Roboto"/>
                <a:cs typeface="Roboto"/>
                <a:sym typeface="Roboto"/>
              </a:rPr>
              <a:t>Knowledge </a:t>
            </a:r>
            <a:r>
              <a:rPr lang="en-US"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is needed everywhere in </a:t>
            </a:r>
            <a:r>
              <a:rPr lang="en-US" sz="2700" b="0" i="0" u="none" strike="noStrike" cap="none">
                <a:solidFill>
                  <a:srgbClr val="7F9913"/>
                </a:solidFill>
                <a:latin typeface="Roboto"/>
                <a:ea typeface="Roboto"/>
                <a:cs typeface="Roboto"/>
                <a:sym typeface="Roboto"/>
              </a:rPr>
              <a:t>text generation</a:t>
            </a:r>
            <a:r>
              <a:rPr lang="en-US"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!</a:t>
            </a:r>
            <a:endParaRPr sz="27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" name="Google Shape;201;p7"/>
          <p:cNvSpPr txBox="1"/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5</a:t>
            </a:fld>
            <a:endParaRPr sz="1200" b="0" i="0" u="none" strike="noStrike" cap="non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" name="Google Shape;202;p7"/>
          <p:cNvSpPr txBox="1">
            <a:spLocks noGrp="1"/>
          </p:cNvSpPr>
          <p:nvPr>
            <p:ph type="body" idx="1"/>
          </p:nvPr>
        </p:nvSpPr>
        <p:spPr>
          <a:xfrm>
            <a:off x="628650" y="1295401"/>
            <a:ext cx="7886700" cy="488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Mistakes may occur due to lack of knowledge.</a:t>
            </a:r>
            <a:endParaRPr sz="2000"/>
          </a:p>
        </p:txBody>
      </p:sp>
      <p:sp>
        <p:nvSpPr>
          <p:cNvPr id="203" name="Google Shape;203;p7"/>
          <p:cNvSpPr/>
          <p:nvPr/>
        </p:nvSpPr>
        <p:spPr>
          <a:xfrm>
            <a:off x="628651" y="1792748"/>
            <a:ext cx="2988240" cy="381970"/>
          </a:xfrm>
          <a:prstGeom prst="wedgeRoundRectCallout">
            <a:avLst>
              <a:gd name="adj1" fmla="val -58333"/>
              <a:gd name="adj2" fmla="val 87035"/>
              <a:gd name="adj3" fmla="val 16667"/>
            </a:avLst>
          </a:prstGeom>
          <a:noFill/>
          <a:ln w="12700" cap="flat" cmpd="sng">
            <a:solidFill>
              <a:srgbClr val="7F991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should I wear outside today? </a:t>
            </a:r>
            <a:endParaRPr sz="16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7"/>
          <p:cNvSpPr/>
          <p:nvPr/>
        </p:nvSpPr>
        <p:spPr>
          <a:xfrm>
            <a:off x="628650" y="2405479"/>
            <a:ext cx="2988240" cy="827803"/>
          </a:xfrm>
          <a:prstGeom prst="wedgeRoundRectCallout">
            <a:avLst>
              <a:gd name="adj1" fmla="val 55756"/>
              <a:gd name="adj2" fmla="val 84133"/>
              <a:gd name="adj3" fmla="val 16667"/>
            </a:avLst>
          </a:prstGeom>
          <a:noFill/>
          <a:ln w="12700" cap="flat" cmpd="sng">
            <a:solidFill>
              <a:srgbClr val="FF47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temperature will be </a:t>
            </a:r>
            <a:r>
              <a:rPr lang="en-US" sz="2800" b="0" i="1" u="none" strike="sng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65</a:t>
            </a:r>
            <a:r>
              <a:rPr lang="en-US" sz="1600" b="0" i="1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85 </a:t>
            </a:r>
            <a:r>
              <a:rPr lang="en-US"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 noon. You can wear short sleeve shorts. </a:t>
            </a:r>
            <a:endParaRPr sz="16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" name="Google Shape;205;p7" descr="Robo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8408" y="3200400"/>
            <a:ext cx="3429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7" descr="Us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734" y="2174719"/>
            <a:ext cx="224888" cy="29985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7"/>
          <p:cNvSpPr txBox="1"/>
          <p:nvPr/>
        </p:nvSpPr>
        <p:spPr>
          <a:xfrm>
            <a:off x="1267252" y="3444231"/>
            <a:ext cx="14017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Dialog systems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7"/>
          <p:cNvSpPr txBox="1"/>
          <p:nvPr/>
        </p:nvSpPr>
        <p:spPr>
          <a:xfrm>
            <a:off x="5801705" y="3444231"/>
            <a:ext cx="14017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Summarization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7"/>
          <p:cNvSpPr txBox="1"/>
          <p:nvPr/>
        </p:nvSpPr>
        <p:spPr>
          <a:xfrm>
            <a:off x="5801705" y="6176963"/>
            <a:ext cx="14017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Paraphrasing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7"/>
          <p:cNvSpPr txBox="1"/>
          <p:nvPr/>
        </p:nvSpPr>
        <p:spPr>
          <a:xfrm>
            <a:off x="988324" y="6169580"/>
            <a:ext cx="19045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Machine Translation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7"/>
          <p:cNvSpPr txBox="1"/>
          <p:nvPr/>
        </p:nvSpPr>
        <p:spPr>
          <a:xfrm>
            <a:off x="4733367" y="1917076"/>
            <a:ext cx="2078506" cy="2062062"/>
          </a:xfrm>
          <a:prstGeom prst="rect">
            <a:avLst/>
          </a:prstGeom>
          <a:noFill/>
          <a:ln w="9525" cap="flat" cmpd="sng">
            <a:solidFill>
              <a:srgbClr val="7F99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“... Her husband was one of 17 people killed in January’s terror attacks in Paris. ... Valerie Braham said to the assembled crowd. ...”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7"/>
          <p:cNvSpPr txBox="1"/>
          <p:nvPr/>
        </p:nvSpPr>
        <p:spPr>
          <a:xfrm>
            <a:off x="7319929" y="1536848"/>
            <a:ext cx="1674338" cy="1938952"/>
          </a:xfrm>
          <a:prstGeom prst="rect">
            <a:avLst/>
          </a:prstGeom>
          <a:noFill/>
          <a:ln w="9525" cap="flat" cmpd="sng">
            <a:solidFill>
              <a:srgbClr val="FF47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“… </a:t>
            </a:r>
            <a:r>
              <a:rPr lang="en-US" sz="2800" b="0" i="0" u="none" strike="sng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Valerie Braham </a:t>
            </a:r>
            <a:r>
              <a:rPr lang="en-US" sz="1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Philippe Braham 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was killed in the January’s terror attacks. …”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3" name="Google Shape;213;p7"/>
          <p:cNvCxnSpPr/>
          <p:nvPr/>
        </p:nvCxnSpPr>
        <p:spPr>
          <a:xfrm>
            <a:off x="6853689" y="2578795"/>
            <a:ext cx="422482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14" name="Google Shape;214;p7"/>
          <p:cNvSpPr txBox="1"/>
          <p:nvPr/>
        </p:nvSpPr>
        <p:spPr>
          <a:xfrm>
            <a:off x="4192630" y="4060108"/>
            <a:ext cx="2129348" cy="2893060"/>
          </a:xfrm>
          <a:prstGeom prst="rect">
            <a:avLst/>
          </a:prstGeom>
          <a:noFill/>
          <a:ln w="9525" cap="flat" cmpd="sng">
            <a:solidFill>
              <a:srgbClr val="7F99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“... The </a:t>
            </a:r>
            <a:r>
              <a:rPr lang="en-US" sz="1400" b="0" i="1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game</a:t>
            </a: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ended with the </a:t>
            </a:r>
            <a:r>
              <a:rPr lang="en-US" sz="1400" b="0" i="1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umpire making a bad call</a:t>
            </a: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and if the call </a:t>
            </a:r>
            <a:r>
              <a:rPr lang="en-US" sz="1400" b="0" i="1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had gone</a:t>
            </a: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other way, the Blue Whales </a:t>
            </a:r>
            <a:r>
              <a:rPr lang="en-US" sz="1400" b="0" i="1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might have actually won</a:t>
            </a: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lang="en-US" sz="1400" b="0" i="1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game</a:t>
            </a: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It </a:t>
            </a:r>
            <a:r>
              <a:rPr lang="en-US" sz="1400" b="0" i="1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wasn’t</a:t>
            </a: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victory, but I say the Blue Whales </a:t>
            </a:r>
            <a:r>
              <a:rPr lang="en-US" sz="1400" b="0" i="1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look like they</a:t>
            </a: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have a </a:t>
            </a:r>
            <a:r>
              <a:rPr lang="en-US" sz="1400" b="0" i="1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shot at</a:t>
            </a: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championship, especially if they </a:t>
            </a:r>
            <a:r>
              <a:rPr lang="en-US" sz="1400" b="0" i="1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continue to improve</a:t>
            </a: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7"/>
          <p:cNvSpPr txBox="1"/>
          <p:nvPr/>
        </p:nvSpPr>
        <p:spPr>
          <a:xfrm>
            <a:off x="6662459" y="4066074"/>
            <a:ext cx="2324695" cy="2677616"/>
          </a:xfrm>
          <a:prstGeom prst="rect">
            <a:avLst/>
          </a:prstGeom>
          <a:noFill/>
          <a:ln w="9525" cap="flat" cmpd="sng">
            <a:solidFill>
              <a:srgbClr val="FF47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“... The </a:t>
            </a:r>
            <a:r>
              <a:rPr lang="en-US" sz="1400" b="0" i="1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match</a:t>
            </a: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ended with the </a:t>
            </a:r>
            <a:r>
              <a:rPr lang="en-US" sz="1400" b="0" i="1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referee calling wrongly</a:t>
            </a: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and if the call </a:t>
            </a:r>
            <a:r>
              <a:rPr lang="en-US" sz="1400" b="0" i="1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went</a:t>
            </a: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other way, the Blue Whales </a:t>
            </a:r>
            <a:r>
              <a:rPr lang="en-US" sz="1400" b="0" i="1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could </a:t>
            </a:r>
            <a:r>
              <a:rPr lang="en-US" sz="2800" b="0" i="1" u="none" strike="sngStrike" cap="none">
                <a:solidFill>
                  <a:srgbClr val="FF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never</a:t>
            </a:r>
            <a:r>
              <a:rPr lang="en-US" sz="1400" b="0" i="1" u="none" strike="noStrike" cap="none">
                <a:solidFill>
                  <a:srgbClr val="FF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already</a:t>
            </a:r>
            <a:r>
              <a:rPr lang="en-US" sz="1400" b="0" i="1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win</a:t>
            </a: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lang="en-US" sz="1400" b="0" i="1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match</a:t>
            </a: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It </a:t>
            </a:r>
            <a:r>
              <a:rPr lang="en-US" sz="1400" b="0" i="1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was not</a:t>
            </a: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victory, but I say </a:t>
            </a:r>
            <a:r>
              <a:rPr lang="en-US" sz="1400" b="0" i="1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that</a:t>
            </a: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Blue Whales </a:t>
            </a:r>
            <a:r>
              <a:rPr lang="en-US" sz="1400" b="0" i="1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seem to</a:t>
            </a: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have a </a:t>
            </a:r>
            <a:r>
              <a:rPr lang="en-US" sz="1400" b="0" i="1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chance in</a:t>
            </a: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championship, especially if they </a:t>
            </a:r>
            <a:r>
              <a:rPr lang="en-US" sz="1400" b="0" i="1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keep improving</a:t>
            </a:r>
            <a:r>
              <a:rPr lang="en-US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6" name="Google Shape;216;p7"/>
          <p:cNvCxnSpPr/>
          <p:nvPr/>
        </p:nvCxnSpPr>
        <p:spPr>
          <a:xfrm>
            <a:off x="6389702" y="5011759"/>
            <a:ext cx="19653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17" name="Google Shape;217;p7"/>
          <p:cNvSpPr txBox="1"/>
          <p:nvPr/>
        </p:nvSpPr>
        <p:spPr>
          <a:xfrm>
            <a:off x="513401" y="4232428"/>
            <a:ext cx="3090694" cy="830956"/>
          </a:xfrm>
          <a:prstGeom prst="rect">
            <a:avLst/>
          </a:prstGeom>
          <a:noFill/>
          <a:ln w="9525" cap="flat" cmpd="sng">
            <a:solidFill>
              <a:srgbClr val="7F99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“... (Two years after, Maria was born ... ) 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Her brother gave her a hug. ...”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7"/>
          <p:cNvSpPr txBox="1"/>
          <p:nvPr/>
        </p:nvSpPr>
        <p:spPr>
          <a:xfrm>
            <a:off x="513401" y="5226675"/>
            <a:ext cx="3090694" cy="800219"/>
          </a:xfrm>
          <a:prstGeom prst="rect">
            <a:avLst/>
          </a:prstGeom>
          <a:noFill/>
          <a:ln w="9525" cap="flat" cmpd="sng">
            <a:solidFill>
              <a:srgbClr val="FF47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“… 她的</a:t>
            </a:r>
            <a:r>
              <a:rPr lang="en-US" sz="2800" b="0" i="0" u="none" strike="sngStrike" cap="none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弟弟</a:t>
            </a:r>
            <a:r>
              <a:rPr lang="en-US" sz="1800" b="0" i="0" u="none" strike="noStrike" cap="none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哥哥</a:t>
            </a:r>
            <a:r>
              <a:rPr lang="en-US" sz="1800" b="0" i="0" u="none" strike="noStrike" cap="none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给了她一个大大的拥抱. …”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9" name="Google Shape;219;p7"/>
          <p:cNvCxnSpPr/>
          <p:nvPr/>
        </p:nvCxnSpPr>
        <p:spPr>
          <a:xfrm>
            <a:off x="2267109" y="4880314"/>
            <a:ext cx="0" cy="27945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678996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8"/>
          <p:cNvSpPr txBox="1">
            <a:spLocks noGrp="1"/>
          </p:cNvSpPr>
          <p:nvPr>
            <p:ph type="sldNum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cxnSp>
        <p:nvCxnSpPr>
          <p:cNvPr id="225" name="Google Shape;225;p8"/>
          <p:cNvCxnSpPr/>
          <p:nvPr/>
        </p:nvCxnSpPr>
        <p:spPr>
          <a:xfrm>
            <a:off x="389238" y="1104900"/>
            <a:ext cx="8433486" cy="0"/>
          </a:xfrm>
          <a:prstGeom prst="straightConnector1">
            <a:avLst/>
          </a:prstGeom>
          <a:noFill/>
          <a:ln w="127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6" name="Google Shape;226;p8"/>
          <p:cNvSpPr txBox="1"/>
          <p:nvPr/>
        </p:nvSpPr>
        <p:spPr>
          <a:xfrm>
            <a:off x="389238" y="321019"/>
            <a:ext cx="7886700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Knowledge-</a:t>
            </a:r>
            <a:r>
              <a:rPr lang="en-US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Enriched</a:t>
            </a:r>
            <a:r>
              <a:rPr lang="en-US"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lang="en-US"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atural </a:t>
            </a:r>
            <a:r>
              <a:rPr lang="en-US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</a:t>
            </a:r>
            <a:r>
              <a:rPr lang="en-US"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anguage </a:t>
            </a:r>
            <a:r>
              <a:rPr lang="en-US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</a:t>
            </a:r>
            <a:r>
              <a:rPr lang="en-US"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eneration (KE-NLG)</a:t>
            </a:r>
            <a:endParaRPr sz="3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7" name="Google Shape;227;p8"/>
          <p:cNvSpPr txBox="1"/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6</a:t>
            </a:fld>
            <a:endParaRPr sz="1200" b="0" i="0" u="none" strike="noStrike" cap="non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8" name="Google Shape;228;p8"/>
          <p:cNvSpPr txBox="1"/>
          <p:nvPr/>
        </p:nvSpPr>
        <p:spPr>
          <a:xfrm>
            <a:off x="559366" y="3350739"/>
            <a:ext cx="563149" cy="5847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8"/>
          <p:cNvSpPr txBox="1"/>
          <p:nvPr/>
        </p:nvSpPr>
        <p:spPr>
          <a:xfrm>
            <a:off x="3416631" y="3351851"/>
            <a:ext cx="563149" cy="58477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8"/>
          <p:cNvSpPr/>
          <p:nvPr/>
        </p:nvSpPr>
        <p:spPr>
          <a:xfrm>
            <a:off x="1678617" y="3121917"/>
            <a:ext cx="1181911" cy="1042416"/>
          </a:xfrm>
          <a:prstGeom prst="bevel">
            <a:avLst>
              <a:gd name="adj" fmla="val 12500"/>
            </a:avLst>
          </a:prstGeom>
          <a:solidFill>
            <a:srgbClr val="8F9FB3"/>
          </a:soli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Model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1" name="Google Shape;231;p8"/>
          <p:cNvCxnSpPr/>
          <p:nvPr/>
        </p:nvCxnSpPr>
        <p:spPr>
          <a:xfrm>
            <a:off x="1122515" y="3672161"/>
            <a:ext cx="422482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32" name="Google Shape;232;p8"/>
          <p:cNvCxnSpPr/>
          <p:nvPr/>
        </p:nvCxnSpPr>
        <p:spPr>
          <a:xfrm>
            <a:off x="2994150" y="3672161"/>
            <a:ext cx="422482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33" name="Google Shape;233;p8"/>
          <p:cNvCxnSpPr/>
          <p:nvPr/>
        </p:nvCxnSpPr>
        <p:spPr>
          <a:xfrm>
            <a:off x="2232960" y="2559966"/>
            <a:ext cx="0" cy="42056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34" name="Google Shape;234;p8"/>
          <p:cNvSpPr txBox="1"/>
          <p:nvPr/>
        </p:nvSpPr>
        <p:spPr>
          <a:xfrm>
            <a:off x="1987998" y="1981619"/>
            <a:ext cx="563149" cy="58477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8"/>
          <p:cNvSpPr txBox="1"/>
          <p:nvPr/>
        </p:nvSpPr>
        <p:spPr>
          <a:xfrm>
            <a:off x="364892" y="3935513"/>
            <a:ext cx="95209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Input text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8"/>
          <p:cNvSpPr txBox="1"/>
          <p:nvPr/>
        </p:nvSpPr>
        <p:spPr>
          <a:xfrm>
            <a:off x="2994149" y="3935513"/>
            <a:ext cx="118191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Output text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8"/>
          <p:cNvSpPr txBox="1"/>
          <p:nvPr/>
        </p:nvSpPr>
        <p:spPr>
          <a:xfrm>
            <a:off x="2366641" y="2119544"/>
            <a:ext cx="118191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Knowledge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8"/>
          <p:cNvSpPr txBox="1"/>
          <p:nvPr/>
        </p:nvSpPr>
        <p:spPr>
          <a:xfrm>
            <a:off x="4604070" y="1318062"/>
            <a:ext cx="4372577" cy="553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 questions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757"/>
              </a:buClr>
              <a:buSzPts val="20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FF4757"/>
                </a:solidFill>
                <a:latin typeface="Arial"/>
                <a:ea typeface="Arial"/>
                <a:cs typeface="Arial"/>
                <a:sym typeface="Arial"/>
              </a:rPr>
              <a:t>Where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does the Knowledge come from? In other words, what are the </a:t>
            </a:r>
            <a:r>
              <a:rPr lang="en-US" sz="1800" b="0" i="0" u="none" strike="noStrike" cap="none" dirty="0">
                <a:solidFill>
                  <a:srgbClr val="7F9913"/>
                </a:solidFill>
                <a:latin typeface="Arial"/>
                <a:ea typeface="Arial"/>
                <a:cs typeface="Arial"/>
                <a:sym typeface="Arial"/>
              </a:rPr>
              <a:t>Knowledge sources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757"/>
              </a:buClr>
              <a:buSzPts val="20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FF4757"/>
                </a:solidFill>
                <a:latin typeface="Arial"/>
                <a:ea typeface="Arial"/>
                <a:cs typeface="Arial"/>
                <a:sym typeface="Arial"/>
              </a:rPr>
              <a:t>What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are the </a:t>
            </a:r>
            <a:r>
              <a:rPr lang="en-US" sz="1800" b="0" i="0" u="none" strike="noStrike" cap="none" dirty="0">
                <a:solidFill>
                  <a:srgbClr val="7F9913"/>
                </a:solidFill>
                <a:latin typeface="Arial"/>
                <a:ea typeface="Arial"/>
                <a:cs typeface="Arial"/>
                <a:sym typeface="Arial"/>
              </a:rPr>
              <a:t>data/representations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Knowledge?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757"/>
              </a:buClr>
              <a:buSzPts val="20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FF4757"/>
                </a:solidFill>
                <a:latin typeface="Arial"/>
                <a:ea typeface="Arial"/>
                <a:cs typeface="Arial"/>
                <a:sym typeface="Arial"/>
              </a:rPr>
              <a:t>What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are the </a:t>
            </a:r>
            <a:r>
              <a:rPr lang="en-US" sz="1800" b="0" i="0" u="none" strike="noStrike" cap="none" dirty="0">
                <a:solidFill>
                  <a:srgbClr val="7F9913"/>
                </a:solidFill>
                <a:latin typeface="Arial"/>
                <a:ea typeface="Arial"/>
                <a:cs typeface="Arial"/>
                <a:sym typeface="Arial"/>
              </a:rPr>
              <a:t>methods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integrating Knowledge into NLG models? </a:t>
            </a:r>
            <a:r>
              <a:rPr lang="en-US" sz="1800" b="0" i="0" u="none" strike="noStrike" cap="none" dirty="0">
                <a:solidFill>
                  <a:srgbClr val="FF4757"/>
                </a:solidFill>
                <a:latin typeface="Arial"/>
                <a:ea typeface="Arial"/>
                <a:cs typeface="Arial"/>
                <a:sym typeface="Arial"/>
              </a:rPr>
              <a:t>How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utilize different types of Knowledge?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757"/>
              </a:buClr>
              <a:buSzPts val="20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FF4757"/>
                </a:solidFill>
                <a:latin typeface="Arial"/>
                <a:ea typeface="Arial"/>
                <a:cs typeface="Arial"/>
                <a:sym typeface="Arial"/>
              </a:rPr>
              <a:t>What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are the concrete NLG </a:t>
            </a:r>
            <a:r>
              <a:rPr lang="en-US" sz="1800" b="0" i="0" u="none" strike="noStrike" cap="none" dirty="0">
                <a:solidFill>
                  <a:srgbClr val="7F9913"/>
                </a:solidFill>
                <a:latin typeface="Arial"/>
                <a:ea typeface="Arial"/>
                <a:cs typeface="Arial"/>
                <a:sym typeface="Arial"/>
              </a:rPr>
              <a:t>models/techniques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that have been enhanced by Knowledge? </a:t>
            </a:r>
            <a:r>
              <a:rPr lang="en-US" sz="1800" b="0" i="0" u="none" strike="noStrike" cap="none" dirty="0">
                <a:solidFill>
                  <a:srgbClr val="FF4757"/>
                </a:solidFill>
                <a:latin typeface="Arial"/>
                <a:ea typeface="Arial"/>
                <a:cs typeface="Arial"/>
                <a:sym typeface="Arial"/>
              </a:rPr>
              <a:t>What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are their </a:t>
            </a:r>
            <a:r>
              <a:rPr lang="en-US" sz="1800" b="0" i="0" u="none" strike="noStrike" cap="none" dirty="0">
                <a:solidFill>
                  <a:srgbClr val="7F9913"/>
                </a:solidFill>
                <a:latin typeface="Arial"/>
                <a:ea typeface="Arial"/>
                <a:cs typeface="Arial"/>
                <a:sym typeface="Arial"/>
              </a:rPr>
              <a:t>advantages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800" b="0" i="0" u="none" strike="noStrike" cap="none" dirty="0">
                <a:solidFill>
                  <a:srgbClr val="7F9913"/>
                </a:solidFill>
                <a:latin typeface="Arial"/>
                <a:ea typeface="Arial"/>
                <a:cs typeface="Arial"/>
                <a:sym typeface="Arial"/>
              </a:rPr>
              <a:t>disadvantages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757"/>
              </a:buClr>
              <a:buSzPts val="20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FF4757"/>
                </a:solidFill>
                <a:latin typeface="Arial"/>
                <a:ea typeface="Arial"/>
                <a:cs typeface="Arial"/>
                <a:sym typeface="Arial"/>
              </a:rPr>
              <a:t>Where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can we find </a:t>
            </a:r>
            <a:r>
              <a:rPr lang="en-US" sz="1800" b="0" i="0" u="none" strike="noStrike" cap="none" dirty="0">
                <a:solidFill>
                  <a:srgbClr val="7F9913"/>
                </a:solidFill>
                <a:latin typeface="Arial"/>
                <a:ea typeface="Arial"/>
                <a:cs typeface="Arial"/>
                <a:sym typeface="Arial"/>
              </a:rPr>
              <a:t>benchmark datasets, code library, and hands-on tutorial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doing research on this topic?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757"/>
              </a:buClr>
              <a:buSzPts val="20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FF4757"/>
                </a:solidFill>
                <a:latin typeface="Arial"/>
                <a:ea typeface="Arial"/>
                <a:cs typeface="Arial"/>
                <a:sym typeface="Arial"/>
              </a:rPr>
              <a:t>What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are the remaining </a:t>
            </a:r>
            <a:r>
              <a:rPr lang="en-US" sz="1800" b="0" i="0" u="none" strike="noStrike" cap="none" dirty="0">
                <a:solidFill>
                  <a:srgbClr val="7F9913"/>
                </a:solidFill>
                <a:latin typeface="Arial"/>
                <a:ea typeface="Arial"/>
                <a:cs typeface="Arial"/>
                <a:sym typeface="Arial"/>
              </a:rPr>
              <a:t>challenges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800" b="0" i="0" u="none" strike="noStrike" cap="none" dirty="0">
                <a:solidFill>
                  <a:srgbClr val="7F9913"/>
                </a:solidFill>
                <a:latin typeface="Arial"/>
                <a:ea typeface="Arial"/>
                <a:cs typeface="Arial"/>
                <a:sym typeface="Arial"/>
              </a:rPr>
              <a:t>future directions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6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9"/>
          <p:cNvSpPr txBox="1">
            <a:spLocks noGrp="1"/>
          </p:cNvSpPr>
          <p:nvPr>
            <p:ph type="sldNum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cxnSp>
        <p:nvCxnSpPr>
          <p:cNvPr id="244" name="Google Shape;244;p9"/>
          <p:cNvCxnSpPr/>
          <p:nvPr/>
        </p:nvCxnSpPr>
        <p:spPr>
          <a:xfrm>
            <a:off x="389238" y="1104900"/>
            <a:ext cx="8433486" cy="0"/>
          </a:xfrm>
          <a:prstGeom prst="straightConnector1">
            <a:avLst/>
          </a:prstGeom>
          <a:noFill/>
          <a:ln w="127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6" name="Google Shape;246;p9"/>
          <p:cNvSpPr txBox="1">
            <a:spLocks noGrp="1"/>
          </p:cNvSpPr>
          <p:nvPr>
            <p:ph type="title"/>
          </p:nvPr>
        </p:nvSpPr>
        <p:spPr>
          <a:xfrm>
            <a:off x="389238" y="286986"/>
            <a:ext cx="7886700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</a:pPr>
            <a:r>
              <a:rPr lang="en-US" sz="3200" dirty="0" smtClean="0"/>
              <a:t>Knowledge Guided NLG Survey and our EMNLP2021 tutorial</a:t>
            </a:r>
            <a:endParaRPr sz="3200" dirty="0"/>
          </a:p>
        </p:txBody>
      </p:sp>
      <p:sp>
        <p:nvSpPr>
          <p:cNvPr id="247" name="Google Shape;247;p9"/>
          <p:cNvSpPr txBox="1">
            <a:spLocks noGrp="1"/>
          </p:cNvSpPr>
          <p:nvPr>
            <p:ph type="body" idx="1"/>
          </p:nvPr>
        </p:nvSpPr>
        <p:spPr>
          <a:xfrm>
            <a:off x="628650" y="1472933"/>
            <a:ext cx="7886700" cy="4704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Website: </a:t>
            </a:r>
            <a:r>
              <a:rPr lang="en-US" sz="2400" u="sng" dirty="0">
                <a:solidFill>
                  <a:schemeClr val="hlink"/>
                </a:solidFill>
                <a:hlinkClick r:id="rId3"/>
              </a:rPr>
              <a:t>https://kenlg-tutorial.github.io/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Schedule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Slides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Tutor information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A pre-print survey on the topic of Knowledge-enhanced NLG: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u="sng" dirty="0">
                <a:solidFill>
                  <a:schemeClr val="hlink"/>
                </a:solidFill>
                <a:hlinkClick r:id="rId4"/>
              </a:rPr>
              <a:t>https://arxiv.org/abs/2010.04389</a:t>
            </a: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A reading list and a collection of open-source code: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u="sng" dirty="0">
                <a:solidFill>
                  <a:schemeClr val="hlink"/>
                </a:solidFill>
                <a:hlinkClick r:id="rId5"/>
              </a:rPr>
              <a:t>https://github.com/wyu97/KENLG-</a:t>
            </a:r>
            <a:r>
              <a:rPr lang="en-US" sz="2000" u="sng" dirty="0" smtClean="0">
                <a:solidFill>
                  <a:schemeClr val="hlink"/>
                </a:solidFill>
                <a:hlinkClick r:id="rId5"/>
              </a:rPr>
              <a:t>Reading</a:t>
            </a:r>
            <a:endParaRPr lang="en-US" sz="2000" u="sng" dirty="0" smtClean="0">
              <a:solidFill>
                <a:schemeClr val="hlink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endParaRPr lang="en-US" sz="2000" u="sng" dirty="0">
              <a:solidFill>
                <a:schemeClr val="hlink"/>
              </a:solidFill>
            </a:endParaRPr>
          </a:p>
          <a:p>
            <a:pPr marL="342900" lvl="0" indent="-342900">
              <a:spcBef>
                <a:spcPts val="0"/>
              </a:spcBef>
              <a:buSzPts val="1776"/>
            </a:pPr>
            <a:r>
              <a:rPr lang="en-US" sz="2220" dirty="0"/>
              <a:t>An awesome resource list:</a:t>
            </a:r>
          </a:p>
          <a:p>
            <a:pPr marL="342900" lvl="0" indent="-342900">
              <a:spcBef>
                <a:spcPts val="0"/>
              </a:spcBef>
              <a:buSzPts val="1776"/>
            </a:pPr>
            <a:r>
              <a:rPr lang="en-US" sz="2000" dirty="0">
                <a:hlinkClick r:id="rId6"/>
              </a:rPr>
              <a:t>https://github.com/topics/natural-language-generation</a:t>
            </a:r>
            <a:endParaRPr lang="en-US" sz="2220" dirty="0"/>
          </a:p>
          <a:p>
            <a:pPr marL="342900" lvl="0" indent="-342900">
              <a:spcBef>
                <a:spcPts val="0"/>
              </a:spcBef>
              <a:buSzPts val="1776"/>
            </a:pPr>
            <a:endParaRPr lang="en-US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endParaRPr sz="2000" dirty="0"/>
          </a:p>
        </p:txBody>
      </p:sp>
      <p:pic>
        <p:nvPicPr>
          <p:cNvPr id="248" name="Google Shape;248;p9" descr="Enjoy Smile Wall Sticker - TenSticker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68095" y="4182893"/>
            <a:ext cx="1127889" cy="1805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347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"/>
          <p:cNvSpPr txBox="1">
            <a:spLocks noGrp="1"/>
          </p:cNvSpPr>
          <p:nvPr>
            <p:ph type="sldNum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cxnSp>
        <p:nvCxnSpPr>
          <p:cNvPr id="110" name="Google Shape;110;p2"/>
          <p:cNvCxnSpPr/>
          <p:nvPr/>
        </p:nvCxnSpPr>
        <p:spPr>
          <a:xfrm>
            <a:off x="389238" y="1104900"/>
            <a:ext cx="8433486" cy="0"/>
          </a:xfrm>
          <a:prstGeom prst="straightConnector1">
            <a:avLst/>
          </a:prstGeom>
          <a:noFill/>
          <a:ln w="127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2" name="Google Shape;112;p2"/>
          <p:cNvSpPr txBox="1">
            <a:spLocks noGrp="1"/>
          </p:cNvSpPr>
          <p:nvPr>
            <p:ph type="title"/>
          </p:nvPr>
        </p:nvSpPr>
        <p:spPr>
          <a:xfrm>
            <a:off x="389238" y="286986"/>
            <a:ext cx="7886700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</a:pPr>
            <a:r>
              <a:rPr lang="en-US" sz="3200"/>
              <a:t>Knowledge-enhanced NLG (Overall)</a:t>
            </a:r>
            <a:endParaRPr/>
          </a:p>
        </p:txBody>
      </p:sp>
      <p:sp>
        <p:nvSpPr>
          <p:cNvPr id="113" name="Google Shape;113;p2"/>
          <p:cNvSpPr/>
          <p:nvPr/>
        </p:nvSpPr>
        <p:spPr>
          <a:xfrm>
            <a:off x="312583" y="3323313"/>
            <a:ext cx="1808129" cy="70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Knowledge-enhanced NLG Methods</a:t>
            </a:r>
            <a:endParaRPr/>
          </a:p>
        </p:txBody>
      </p:sp>
      <p:sp>
        <p:nvSpPr>
          <p:cNvPr id="114" name="Google Shape;114;p2"/>
          <p:cNvSpPr/>
          <p:nvPr/>
        </p:nvSpPr>
        <p:spPr>
          <a:xfrm>
            <a:off x="2935462" y="2272726"/>
            <a:ext cx="1808129" cy="70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Internal Knowledge-enhanced Methods</a:t>
            </a:r>
            <a:endParaRPr/>
          </a:p>
        </p:txBody>
      </p:sp>
      <p:sp>
        <p:nvSpPr>
          <p:cNvPr id="115" name="Google Shape;115;p2"/>
          <p:cNvSpPr/>
          <p:nvPr/>
        </p:nvSpPr>
        <p:spPr>
          <a:xfrm>
            <a:off x="2935462" y="4536841"/>
            <a:ext cx="1808129" cy="70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External Knowledge-enhanced Methods</a:t>
            </a:r>
            <a:endParaRPr/>
          </a:p>
        </p:txBody>
      </p:sp>
      <p:cxnSp>
        <p:nvCxnSpPr>
          <p:cNvPr id="116" name="Google Shape;116;p2"/>
          <p:cNvCxnSpPr/>
          <p:nvPr/>
        </p:nvCxnSpPr>
        <p:spPr>
          <a:xfrm rot="10800000" flipH="1">
            <a:off x="2179892" y="2622923"/>
            <a:ext cx="576364" cy="1050587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17" name="Google Shape;117;p2"/>
          <p:cNvCxnSpPr/>
          <p:nvPr/>
        </p:nvCxnSpPr>
        <p:spPr>
          <a:xfrm>
            <a:off x="2179892" y="3673510"/>
            <a:ext cx="576364" cy="129459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18" name="Google Shape;118;p2"/>
          <p:cNvSpPr/>
          <p:nvPr/>
        </p:nvSpPr>
        <p:spPr>
          <a:xfrm>
            <a:off x="4554328" y="3360305"/>
            <a:ext cx="441264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833C0B"/>
                </a:solidFill>
                <a:latin typeface="Arial"/>
                <a:ea typeface="Arial"/>
                <a:cs typeface="Arial"/>
                <a:sym typeface="Arial"/>
              </a:rPr>
              <a:t>Internal knowledge creation takes place within the input text(s)</a:t>
            </a:r>
            <a:endParaRPr sz="1600">
              <a:solidFill>
                <a:srgbClr val="833C0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5120" y="1284877"/>
            <a:ext cx="3651061" cy="1992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"/>
          <p:cNvPicPr preferRelativeResize="0"/>
          <p:nvPr/>
        </p:nvPicPr>
        <p:blipFill rotWithShape="1">
          <a:blip r:embed="rId4">
            <a:alphaModFix/>
          </a:blip>
          <a:srcRect r="288"/>
          <a:stretch/>
        </p:blipFill>
        <p:spPr>
          <a:xfrm>
            <a:off x="5031410" y="3753217"/>
            <a:ext cx="3702602" cy="192219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/>
          <p:nvPr/>
        </p:nvSpPr>
        <p:spPr>
          <a:xfrm>
            <a:off x="4682430" y="5779834"/>
            <a:ext cx="409872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833C0B"/>
                </a:solidFill>
                <a:latin typeface="Arial"/>
                <a:ea typeface="Arial"/>
                <a:cs typeface="Arial"/>
                <a:sym typeface="Arial"/>
              </a:rPr>
              <a:t>External knowledge acquisition occurs when knowledge is provided from outside sources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773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"/>
          <p:cNvSpPr txBox="1">
            <a:spLocks noGrp="1"/>
          </p:cNvSpPr>
          <p:nvPr>
            <p:ph type="sldNum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cxnSp>
        <p:nvCxnSpPr>
          <p:cNvPr id="127" name="Google Shape;127;p3"/>
          <p:cNvCxnSpPr/>
          <p:nvPr/>
        </p:nvCxnSpPr>
        <p:spPr>
          <a:xfrm>
            <a:off x="389238" y="1104900"/>
            <a:ext cx="8433486" cy="0"/>
          </a:xfrm>
          <a:prstGeom prst="straightConnector1">
            <a:avLst/>
          </a:prstGeom>
          <a:noFill/>
          <a:ln w="127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9" name="Google Shape;129;p3"/>
          <p:cNvSpPr txBox="1">
            <a:spLocks noGrp="1"/>
          </p:cNvSpPr>
          <p:nvPr>
            <p:ph type="title"/>
          </p:nvPr>
        </p:nvSpPr>
        <p:spPr>
          <a:xfrm>
            <a:off x="389238" y="286986"/>
            <a:ext cx="7886700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</a:pPr>
            <a:r>
              <a:rPr lang="en-US" sz="3200"/>
              <a:t>Knowledge-enhanced NLG (Overall)</a:t>
            </a:r>
            <a:endParaRPr/>
          </a:p>
        </p:txBody>
      </p:sp>
      <p:sp>
        <p:nvSpPr>
          <p:cNvPr id="130" name="Google Shape;130;p3"/>
          <p:cNvSpPr/>
          <p:nvPr/>
        </p:nvSpPr>
        <p:spPr>
          <a:xfrm>
            <a:off x="104764" y="3818447"/>
            <a:ext cx="1808129" cy="70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Knowledge-enhanced NLG Methods</a:t>
            </a:r>
            <a:endParaRPr/>
          </a:p>
        </p:txBody>
      </p:sp>
      <p:sp>
        <p:nvSpPr>
          <p:cNvPr id="131" name="Google Shape;131;p3"/>
          <p:cNvSpPr/>
          <p:nvPr/>
        </p:nvSpPr>
        <p:spPr>
          <a:xfrm>
            <a:off x="2727643" y="2767860"/>
            <a:ext cx="1808129" cy="70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Internal Knowledge-enhanced Methods</a:t>
            </a:r>
            <a:endParaRPr/>
          </a:p>
        </p:txBody>
      </p:sp>
      <p:sp>
        <p:nvSpPr>
          <p:cNvPr id="132" name="Google Shape;132;p3"/>
          <p:cNvSpPr/>
          <p:nvPr/>
        </p:nvSpPr>
        <p:spPr>
          <a:xfrm>
            <a:off x="2727643" y="5031975"/>
            <a:ext cx="1808129" cy="70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External Knowledge-enhanced Methods</a:t>
            </a:r>
            <a:endParaRPr/>
          </a:p>
        </p:txBody>
      </p:sp>
      <p:cxnSp>
        <p:nvCxnSpPr>
          <p:cNvPr id="133" name="Google Shape;133;p3"/>
          <p:cNvCxnSpPr/>
          <p:nvPr/>
        </p:nvCxnSpPr>
        <p:spPr>
          <a:xfrm rot="10800000" flipH="1">
            <a:off x="1972073" y="3118057"/>
            <a:ext cx="576364" cy="1050587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34" name="Google Shape;134;p3"/>
          <p:cNvCxnSpPr/>
          <p:nvPr/>
        </p:nvCxnSpPr>
        <p:spPr>
          <a:xfrm>
            <a:off x="1972073" y="4168644"/>
            <a:ext cx="576364" cy="129459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35" name="Google Shape;135;p3"/>
          <p:cNvSpPr/>
          <p:nvPr/>
        </p:nvSpPr>
        <p:spPr>
          <a:xfrm>
            <a:off x="4535771" y="2062115"/>
            <a:ext cx="1808129" cy="45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Topic</a:t>
            </a:r>
            <a:endParaRPr/>
          </a:p>
        </p:txBody>
      </p:sp>
      <p:sp>
        <p:nvSpPr>
          <p:cNvPr id="136" name="Google Shape;136;p3"/>
          <p:cNvSpPr/>
          <p:nvPr/>
        </p:nvSpPr>
        <p:spPr>
          <a:xfrm>
            <a:off x="4547323" y="2800550"/>
            <a:ext cx="1808129" cy="45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Keyword</a:t>
            </a:r>
            <a:endParaRPr/>
          </a:p>
        </p:txBody>
      </p:sp>
      <p:sp>
        <p:nvSpPr>
          <p:cNvPr id="137" name="Google Shape;137;p3"/>
          <p:cNvSpPr/>
          <p:nvPr/>
        </p:nvSpPr>
        <p:spPr>
          <a:xfrm>
            <a:off x="4556138" y="4382546"/>
            <a:ext cx="1808129" cy="45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Knowledge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base</a:t>
            </a:r>
            <a:endParaRPr/>
          </a:p>
        </p:txBody>
      </p:sp>
      <p:sp>
        <p:nvSpPr>
          <p:cNvPr id="138" name="Google Shape;138;p3"/>
          <p:cNvSpPr/>
          <p:nvPr/>
        </p:nvSpPr>
        <p:spPr>
          <a:xfrm>
            <a:off x="4556138" y="5115177"/>
            <a:ext cx="1808129" cy="45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Knowledge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graph</a:t>
            </a:r>
            <a:endParaRPr/>
          </a:p>
        </p:txBody>
      </p:sp>
      <p:sp>
        <p:nvSpPr>
          <p:cNvPr id="139" name="Google Shape;139;p3"/>
          <p:cNvSpPr/>
          <p:nvPr/>
        </p:nvSpPr>
        <p:spPr>
          <a:xfrm>
            <a:off x="4556138" y="5847808"/>
            <a:ext cx="1808129" cy="45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Grounded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text</a:t>
            </a:r>
            <a:endParaRPr/>
          </a:p>
        </p:txBody>
      </p:sp>
      <p:sp>
        <p:nvSpPr>
          <p:cNvPr id="140" name="Google Shape;140;p3"/>
          <p:cNvSpPr/>
          <p:nvPr/>
        </p:nvSpPr>
        <p:spPr>
          <a:xfrm>
            <a:off x="4672648" y="2258786"/>
            <a:ext cx="306422" cy="1635867"/>
          </a:xfrm>
          <a:prstGeom prst="leftBrace">
            <a:avLst>
              <a:gd name="adj1" fmla="val 8333"/>
              <a:gd name="adj2" fmla="val 50000"/>
            </a:avLst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"/>
          <p:cNvSpPr/>
          <p:nvPr/>
        </p:nvSpPr>
        <p:spPr>
          <a:xfrm>
            <a:off x="4665048" y="4522901"/>
            <a:ext cx="306422" cy="1635867"/>
          </a:xfrm>
          <a:prstGeom prst="leftBrace">
            <a:avLst>
              <a:gd name="adj1" fmla="val 8333"/>
              <a:gd name="adj2" fmla="val 50000"/>
            </a:avLst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3"/>
          <p:cNvSpPr/>
          <p:nvPr/>
        </p:nvSpPr>
        <p:spPr>
          <a:xfrm>
            <a:off x="6343789" y="2062115"/>
            <a:ext cx="2478089" cy="45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E.g., LDA, CNN, Neural topic</a:t>
            </a:r>
            <a:endParaRPr/>
          </a:p>
        </p:txBody>
      </p:sp>
      <p:sp>
        <p:nvSpPr>
          <p:cNvPr id="143" name="Google Shape;143;p3"/>
          <p:cNvSpPr/>
          <p:nvPr/>
        </p:nvSpPr>
        <p:spPr>
          <a:xfrm>
            <a:off x="6355342" y="2800550"/>
            <a:ext cx="2357186" cy="45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E.g., Keyword assignment, keyword extraction</a:t>
            </a:r>
            <a:endParaRPr/>
          </a:p>
        </p:txBody>
      </p:sp>
      <p:sp>
        <p:nvSpPr>
          <p:cNvPr id="144" name="Google Shape;144;p3"/>
          <p:cNvSpPr/>
          <p:nvPr/>
        </p:nvSpPr>
        <p:spPr>
          <a:xfrm>
            <a:off x="6364156" y="4382546"/>
            <a:ext cx="2585045" cy="45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E.g., KB memory network,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KB related tasks</a:t>
            </a:r>
            <a:endParaRPr/>
          </a:p>
        </p:txBody>
      </p:sp>
      <p:sp>
        <p:nvSpPr>
          <p:cNvPr id="145" name="Google Shape;145;p3"/>
          <p:cNvSpPr/>
          <p:nvPr/>
        </p:nvSpPr>
        <p:spPr>
          <a:xfrm>
            <a:off x="6364156" y="5115177"/>
            <a:ext cx="2716373" cy="45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E.g., KGE, Path finding and reasoning, Graph neural network</a:t>
            </a:r>
            <a:endParaRPr/>
          </a:p>
        </p:txBody>
      </p:sp>
      <p:sp>
        <p:nvSpPr>
          <p:cNvPr id="146" name="Google Shape;146;p3"/>
          <p:cNvSpPr/>
          <p:nvPr/>
        </p:nvSpPr>
        <p:spPr>
          <a:xfrm>
            <a:off x="6364156" y="5847808"/>
            <a:ext cx="2585046" cy="45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E.g., Retrieval-augmented, Background based methods</a:t>
            </a:r>
            <a:endParaRPr/>
          </a:p>
        </p:txBody>
      </p:sp>
      <p:sp>
        <p:nvSpPr>
          <p:cNvPr id="147" name="Google Shape;147;p3"/>
          <p:cNvSpPr/>
          <p:nvPr/>
        </p:nvSpPr>
        <p:spPr>
          <a:xfrm>
            <a:off x="4556137" y="3618311"/>
            <a:ext cx="1808129" cy="45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Linguistic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features</a:t>
            </a:r>
            <a:endParaRPr/>
          </a:p>
        </p:txBody>
      </p:sp>
      <p:sp>
        <p:nvSpPr>
          <p:cNvPr id="148" name="Google Shape;148;p3"/>
          <p:cNvSpPr/>
          <p:nvPr/>
        </p:nvSpPr>
        <p:spPr>
          <a:xfrm>
            <a:off x="6364156" y="3618311"/>
            <a:ext cx="2357186" cy="45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E.g., POS tag, NER tag,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Dependency parsing</a:t>
            </a:r>
            <a:endParaRPr/>
          </a:p>
        </p:txBody>
      </p:sp>
      <p:sp>
        <p:nvSpPr>
          <p:cNvPr id="149" name="Google Shape;149;p3"/>
          <p:cNvSpPr txBox="1"/>
          <p:nvPr/>
        </p:nvSpPr>
        <p:spPr>
          <a:xfrm>
            <a:off x="4565386" y="1293105"/>
            <a:ext cx="1808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C55A11"/>
                </a:solidFill>
                <a:latin typeface="Roboto"/>
                <a:ea typeface="Roboto"/>
                <a:cs typeface="Roboto"/>
                <a:sym typeface="Roboto"/>
              </a:rPr>
              <a:t>knowledge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C55A11"/>
                </a:solidFill>
                <a:latin typeface="Roboto"/>
                <a:ea typeface="Roboto"/>
                <a:cs typeface="Roboto"/>
                <a:sym typeface="Roboto"/>
              </a:rPr>
              <a:t>source</a:t>
            </a:r>
            <a:endParaRPr/>
          </a:p>
        </p:txBody>
      </p:sp>
      <p:sp>
        <p:nvSpPr>
          <p:cNvPr id="150" name="Google Shape;150;p3"/>
          <p:cNvSpPr txBox="1"/>
          <p:nvPr/>
        </p:nvSpPr>
        <p:spPr>
          <a:xfrm>
            <a:off x="6355342" y="1297626"/>
            <a:ext cx="235395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C55A11"/>
                </a:solidFill>
                <a:latin typeface="Roboto"/>
                <a:ea typeface="Roboto"/>
                <a:cs typeface="Roboto"/>
                <a:sym typeface="Roboto"/>
              </a:rPr>
              <a:t>knowledge extraction and representation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6025615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 9">
      <a:dk1>
        <a:srgbClr val="000000"/>
      </a:dk1>
      <a:lt1>
        <a:srgbClr val="FFFFFF"/>
      </a:lt1>
      <a:dk2>
        <a:srgbClr val="990000"/>
      </a:dk2>
      <a:lt2>
        <a:srgbClr val="808080"/>
      </a:lt2>
      <a:accent1>
        <a:srgbClr val="B2B2B2"/>
      </a:accent1>
      <a:accent2>
        <a:srgbClr val="FF9933"/>
      </a:accent2>
      <a:accent3>
        <a:srgbClr val="FFFFFF"/>
      </a:accent3>
      <a:accent4>
        <a:srgbClr val="000000"/>
      </a:accent4>
      <a:accent5>
        <a:srgbClr val="D5D5D5"/>
      </a:accent5>
      <a:accent6>
        <a:srgbClr val="E78A2D"/>
      </a:accent6>
      <a:hlink>
        <a:srgbClr val="FF3300"/>
      </a:hlink>
      <a:folHlink>
        <a:srgbClr val="CC99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ross-Media Knowledge Columbia RPI 2015 07 14 presented">
  <a:themeElements>
    <a:clrScheme name="1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1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ikiTutorialDR">
  <a:themeElements>
    <a:clrScheme name="Executive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6259</TotalTime>
  <Words>3229</Words>
  <Application>Microsoft Macintosh PowerPoint</Application>
  <PresentationFormat>On-screen Show (4:3)</PresentationFormat>
  <Paragraphs>335</Paragraphs>
  <Slides>38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1_Office Theme</vt:lpstr>
      <vt:lpstr>1_Cross-Media Knowledge Columbia RPI 2015 07 14 presented</vt:lpstr>
      <vt:lpstr>1_Office 主题</vt:lpstr>
      <vt:lpstr>WikiTutorialDR</vt:lpstr>
      <vt:lpstr>Knowledge-driven Natural Language Generation</vt:lpstr>
      <vt:lpstr>Some logistics &amp; mutual introductions</vt:lpstr>
      <vt:lpstr>What is NLG?</vt:lpstr>
      <vt:lpstr>PowerPoint Presentation</vt:lpstr>
      <vt:lpstr>PowerPoint Presentation</vt:lpstr>
      <vt:lpstr>PowerPoint Presentation</vt:lpstr>
      <vt:lpstr>Knowledge Guided NLG Survey and our EMNLP2021 tutorial</vt:lpstr>
      <vt:lpstr>Knowledge-enhanced NLG (Overall)</vt:lpstr>
      <vt:lpstr>Knowledge-enhanced NLG (Overall)</vt:lpstr>
      <vt:lpstr>Application 1: Accelerating Scientific Discovery</vt:lpstr>
      <vt:lpstr>Application 1: Accelerating Scientific Discovery</vt:lpstr>
      <vt:lpstr>Example Results</vt:lpstr>
      <vt:lpstr>Application 2: Intelligent Dialog Systems </vt:lpstr>
      <vt:lpstr>Example</vt:lpstr>
      <vt:lpstr>Sequential Knowledge Transition</vt:lpstr>
      <vt:lpstr>Example</vt:lpstr>
      <vt:lpstr>Application 3: Narrative Question Answering </vt:lpstr>
      <vt:lpstr>Application 5: Story Generation </vt:lpstr>
      <vt:lpstr>Example</vt:lpstr>
      <vt:lpstr>Why it’s useful? : Chit-Chat</vt:lpstr>
      <vt:lpstr>Application: Autonomous Car</vt:lpstr>
      <vt:lpstr>Application: PaperRobot</vt:lpstr>
      <vt:lpstr>Application: Therapist</vt:lpstr>
      <vt:lpstr>Visions of dialogue from science fiction</vt:lpstr>
      <vt:lpstr>Examples of modern Virtual Assistant dialogue systems</vt:lpstr>
      <vt:lpstr>Examples of modern Virtual Assistant dialogue systems</vt:lpstr>
      <vt:lpstr>Embedded devices with dialogue capabilities</vt:lpstr>
      <vt:lpstr>Google Assistant</vt:lpstr>
      <vt:lpstr>How did people do it in old days?</vt:lpstr>
      <vt:lpstr>How did people do it in old days?</vt:lpstr>
      <vt:lpstr>More Modern Methods</vt:lpstr>
      <vt:lpstr>Toward Knowledge-driven NLG</vt:lpstr>
      <vt:lpstr>We will study basic neural NLG models</vt:lpstr>
      <vt:lpstr>We will study basic neural NLG models</vt:lpstr>
      <vt:lpstr>Building Blocks</vt:lpstr>
      <vt:lpstr>Building Blocks</vt:lpstr>
      <vt:lpstr>Building Blocks</vt:lpstr>
      <vt:lpstr>Building Blocks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Universal Information Extraction</dc:title>
  <cp:lastModifiedBy>Blender Lab</cp:lastModifiedBy>
  <cp:revision>213</cp:revision>
  <dcterms:modified xsi:type="dcterms:W3CDTF">2022-01-19T15:49:17Z</dcterms:modified>
</cp:coreProperties>
</file>