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618" r:id="rId2"/>
    <p:sldId id="560" r:id="rId3"/>
    <p:sldId id="634" r:id="rId4"/>
    <p:sldId id="561" r:id="rId5"/>
    <p:sldId id="595" r:id="rId6"/>
    <p:sldId id="596" r:id="rId7"/>
    <p:sldId id="592" r:id="rId8"/>
    <p:sldId id="619" r:id="rId9"/>
    <p:sldId id="620" r:id="rId10"/>
    <p:sldId id="621" r:id="rId11"/>
    <p:sldId id="622" r:id="rId12"/>
    <p:sldId id="623" r:id="rId13"/>
    <p:sldId id="624" r:id="rId14"/>
    <p:sldId id="625" r:id="rId15"/>
    <p:sldId id="626" r:id="rId16"/>
    <p:sldId id="627" r:id="rId17"/>
    <p:sldId id="632" r:id="rId18"/>
    <p:sldId id="628" r:id="rId19"/>
    <p:sldId id="572" r:id="rId20"/>
    <p:sldId id="573" r:id="rId21"/>
    <p:sldId id="585" r:id="rId22"/>
    <p:sldId id="586" r:id="rId23"/>
    <p:sldId id="587" r:id="rId24"/>
    <p:sldId id="609" r:id="rId25"/>
    <p:sldId id="593" r:id="rId26"/>
    <p:sldId id="578" r:id="rId27"/>
    <p:sldId id="590" r:id="rId28"/>
    <p:sldId id="579" r:id="rId29"/>
    <p:sldId id="602" r:id="rId30"/>
    <p:sldId id="581" r:id="rId31"/>
    <p:sldId id="607" r:id="rId32"/>
    <p:sldId id="588" r:id="rId33"/>
    <p:sldId id="600" r:id="rId34"/>
    <p:sldId id="633" r:id="rId35"/>
    <p:sldId id="635" r:id="rId36"/>
    <p:sldId id="636" r:id="rId37"/>
    <p:sldId id="637" r:id="rId38"/>
    <p:sldId id="638" r:id="rId39"/>
    <p:sldId id="639" r:id="rId40"/>
    <p:sldId id="629" r:id="rId41"/>
    <p:sldId id="631" r:id="rId42"/>
    <p:sldId id="640" r:id="rId43"/>
    <p:sldId id="641" r:id="rId44"/>
    <p:sldId id="642" r:id="rId45"/>
    <p:sldId id="643" r:id="rId46"/>
    <p:sldId id="6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D883FF"/>
    <a:srgbClr val="FFE9F8"/>
    <a:srgbClr val="F9CBEB"/>
    <a:srgbClr val="FDADE6"/>
    <a:srgbClr val="73FB79"/>
    <a:srgbClr val="FF2F92"/>
    <a:srgbClr val="945200"/>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95393" autoAdjust="0"/>
  </p:normalViewPr>
  <p:slideViewPr>
    <p:cSldViewPr snapToGrid="0" snapToObjects="1">
      <p:cViewPr varScale="1">
        <p:scale>
          <a:sx n="125" d="100"/>
          <a:sy n="125" d="100"/>
        </p:scale>
        <p:origin x="-632" y="-1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406F6-3EBE-E042-96F4-FFA708EBA4C9}"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2739A-8E88-194E-B12D-1A01A7215691}" type="slidenum">
              <a:rPr lang="en-US" smtClean="0"/>
              <a:t>‹#›</a:t>
            </a:fld>
            <a:endParaRPr lang="en-US"/>
          </a:p>
        </p:txBody>
      </p:sp>
    </p:spTree>
    <p:extLst>
      <p:ext uri="{BB962C8B-B14F-4D97-AF65-F5344CB8AC3E}">
        <p14:creationId xmlns:p14="http://schemas.microsoft.com/office/powerpoint/2010/main" val="213737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Fabricated content, near-extract, focus on the beginning of the article</a:t>
            </a:r>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a:t>
            </a:fld>
            <a:endParaRPr lang="en-US"/>
          </a:p>
        </p:txBody>
      </p:sp>
    </p:spTree>
    <p:extLst>
      <p:ext uri="{BB962C8B-B14F-4D97-AF65-F5344CB8AC3E}">
        <p14:creationId xmlns:p14="http://schemas.microsoft.com/office/powerpoint/2010/main" val="90554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summary contains long repeating text, it should be penalized</a:t>
            </a:r>
          </a:p>
          <a:p>
            <a:r>
              <a:rPr lang="en-US" dirty="0"/>
              <a:t>We also consider whether the current generation has reflected the previously generated semantic information</a:t>
            </a:r>
          </a:p>
        </p:txBody>
      </p:sp>
      <p:sp>
        <p:nvSpPr>
          <p:cNvPr id="4" name="Slide Number Placeholder 3"/>
          <p:cNvSpPr>
            <a:spLocks noGrp="1"/>
          </p:cNvSpPr>
          <p:nvPr>
            <p:ph type="sldNum" sz="quarter" idx="5"/>
          </p:nvPr>
        </p:nvSpPr>
        <p:spPr/>
        <p:txBody>
          <a:bodyPr/>
          <a:lstStyle/>
          <a:p>
            <a:fld id="{AF1A16B1-E19F-6F47-90A6-CA6DE52A7DA2}" type="slidenum">
              <a:rPr lang="en-US" smtClean="0"/>
              <a:t>25</a:t>
            </a:fld>
            <a:endParaRPr lang="en-US"/>
          </a:p>
        </p:txBody>
      </p:sp>
    </p:spTree>
    <p:extLst>
      <p:ext uri="{BB962C8B-B14F-4D97-AF65-F5344CB8AC3E}">
        <p14:creationId xmlns:p14="http://schemas.microsoft.com/office/powerpoint/2010/main" val="211927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35</a:t>
            </a:fld>
            <a:endParaRPr lang="en-US"/>
          </a:p>
        </p:txBody>
      </p:sp>
    </p:spTree>
    <p:extLst>
      <p:ext uri="{BB962C8B-B14F-4D97-AF65-F5344CB8AC3E}">
        <p14:creationId xmlns:p14="http://schemas.microsoft.com/office/powerpoint/2010/main" val="195671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This</a:t>
            </a:r>
            <a:r>
              <a:rPr kumimoji="1" lang="zh-CN" altLang="en-US" dirty="0"/>
              <a:t> </a:t>
            </a:r>
            <a:r>
              <a:rPr kumimoji="1" lang="en-US" altLang="zh-CN" dirty="0"/>
              <a:t>ICLR2021</a:t>
            </a:r>
            <a:r>
              <a:rPr kumimoji="1" lang="zh-CN" altLang="en-US" dirty="0"/>
              <a:t> </a:t>
            </a:r>
            <a:r>
              <a:rPr kumimoji="1" lang="en-US" altLang="zh-CN" dirty="0"/>
              <a:t>paper</a:t>
            </a:r>
            <a:r>
              <a:rPr kumimoji="1" lang="zh-CN" altLang="en-US" dirty="0"/>
              <a:t> </a:t>
            </a:r>
            <a:r>
              <a:rPr kumimoji="1" lang="en-US" altLang="zh-CN" dirty="0"/>
              <a:t>also</a:t>
            </a:r>
            <a:r>
              <a:rPr kumimoji="1" lang="zh-CN" altLang="en-US" dirty="0"/>
              <a:t> </a:t>
            </a:r>
            <a:r>
              <a:rPr kumimoji="1" lang="en-US" altLang="zh-CN" dirty="0"/>
              <a:t>applied</a:t>
            </a:r>
            <a:r>
              <a:rPr kumimoji="1" lang="zh-CN" altLang="en-US" dirty="0"/>
              <a:t> </a:t>
            </a:r>
            <a:r>
              <a:rPr kumimoji="1" lang="en-US" altLang="zh-CN" dirty="0"/>
              <a:t>the</a:t>
            </a:r>
            <a:r>
              <a:rPr kumimoji="1" lang="zh-CN" altLang="en-US" dirty="0"/>
              <a:t> </a:t>
            </a:r>
            <a:r>
              <a:rPr kumimoji="1" lang="en-US" altLang="zh-CN" dirty="0"/>
              <a:t>GNN-based</a:t>
            </a:r>
            <a:r>
              <a:rPr kumimoji="1" lang="zh-CN" altLang="en-US" dirty="0"/>
              <a:t> </a:t>
            </a:r>
            <a:r>
              <a:rPr kumimoji="1" lang="en-US" altLang="zh-CN" dirty="0"/>
              <a:t>Graph2Seq</a:t>
            </a:r>
            <a:r>
              <a:rPr kumimoji="1" lang="zh-CN" altLang="en-US" dirty="0"/>
              <a:t> </a:t>
            </a:r>
            <a:r>
              <a:rPr kumimoji="1" lang="en-US" altLang="zh-CN" dirty="0"/>
              <a:t>framework</a:t>
            </a:r>
            <a:r>
              <a:rPr kumimoji="1" lang="zh-CN" altLang="en-US" dirty="0"/>
              <a:t> </a:t>
            </a:r>
            <a:r>
              <a:rPr kumimoji="1" lang="en-US" altLang="zh-CN" dirty="0"/>
              <a:t>for</a:t>
            </a:r>
            <a:r>
              <a:rPr kumimoji="1" lang="zh-CN" altLang="en-US" dirty="0"/>
              <a:t> </a:t>
            </a:r>
            <a:r>
              <a:rPr kumimoji="1" lang="en-US" altLang="zh-CN" dirty="0"/>
              <a:t>the</a:t>
            </a:r>
            <a:r>
              <a:rPr kumimoji="1" lang="zh-CN" altLang="en-US" dirty="0"/>
              <a:t> </a:t>
            </a:r>
            <a:r>
              <a:rPr kumimoji="1" lang="en-US" altLang="zh-CN" dirty="0"/>
              <a:t>code</a:t>
            </a:r>
            <a:r>
              <a:rPr kumimoji="1" lang="zh-CN" altLang="en-US" dirty="0"/>
              <a:t> </a:t>
            </a:r>
            <a:r>
              <a:rPr kumimoji="1" lang="en-US" altLang="zh-CN" dirty="0"/>
              <a:t>summarization</a:t>
            </a:r>
            <a:r>
              <a:rPr kumimoji="1" lang="zh-CN" altLang="en-US" dirty="0"/>
              <a:t> </a:t>
            </a:r>
            <a:r>
              <a:rPr kumimoji="1" lang="en-US" altLang="zh-CN" dirty="0"/>
              <a:t>task</a:t>
            </a:r>
            <a:r>
              <a:rPr kumimoji="1" lang="zh-CN" altLang="en-US" dirty="0"/>
              <a:t> </a:t>
            </a:r>
            <a:r>
              <a:rPr kumimoji="1" lang="en-US" altLang="zh-CN" dirty="0"/>
              <a:t>which</a:t>
            </a:r>
            <a:r>
              <a:rPr kumimoji="1" lang="zh-CN" altLang="en-US" dirty="0"/>
              <a:t> </a:t>
            </a:r>
            <a:r>
              <a:rPr kumimoji="1" lang="en-US" altLang="zh-CN" dirty="0"/>
              <a:t>aims</a:t>
            </a:r>
            <a:r>
              <a:rPr kumimoji="1" lang="zh-CN" altLang="en-US" dirty="0"/>
              <a:t> </a:t>
            </a:r>
            <a:r>
              <a:rPr kumimoji="1" lang="en-US" altLang="zh-CN" dirty="0"/>
              <a:t>to</a:t>
            </a:r>
            <a:r>
              <a:rPr kumimoji="1" lang="zh-CN" altLang="en-US" dirty="0"/>
              <a:t> </a:t>
            </a:r>
            <a:r>
              <a:rPr kumimoji="1" lang="en-US" altLang="zh-CN" dirty="0"/>
              <a:t>generate</a:t>
            </a:r>
            <a:r>
              <a:rPr kumimoji="1" lang="zh-CN" altLang="en-US" dirty="0"/>
              <a:t> </a:t>
            </a:r>
            <a:r>
              <a:rPr kumimoji="1" lang="en-US" altLang="zh-CN" dirty="0"/>
              <a:t>a</a:t>
            </a:r>
            <a:r>
              <a:rPr kumimoji="1" lang="zh-CN" altLang="en-US" dirty="0"/>
              <a:t> </a:t>
            </a:r>
            <a:r>
              <a:rPr kumimoji="1" lang="en-US" altLang="zh-CN" dirty="0"/>
              <a:t>natural</a:t>
            </a:r>
            <a:r>
              <a:rPr kumimoji="1" lang="zh-CN" altLang="en-US" dirty="0"/>
              <a:t> </a:t>
            </a:r>
            <a:r>
              <a:rPr kumimoji="1" lang="en-US" altLang="zh-CN" dirty="0"/>
              <a:t>language</a:t>
            </a:r>
            <a:r>
              <a:rPr kumimoji="1" lang="zh-CN" altLang="en-US" dirty="0"/>
              <a:t> </a:t>
            </a:r>
            <a:r>
              <a:rPr kumimoji="1" lang="en-US" altLang="zh-CN" dirty="0"/>
              <a:t>sentence</a:t>
            </a:r>
            <a:r>
              <a:rPr kumimoji="1" lang="zh-CN" altLang="en-US" dirty="0"/>
              <a:t> </a:t>
            </a:r>
            <a:r>
              <a:rPr kumimoji="1" lang="en-US" altLang="zh-CN" dirty="0"/>
              <a:t>to</a:t>
            </a:r>
            <a:r>
              <a:rPr kumimoji="1" lang="zh-CN" altLang="en-US" dirty="0"/>
              <a:t> </a:t>
            </a:r>
            <a:r>
              <a:rPr kumimoji="1" lang="en-US" altLang="zh-CN" dirty="0"/>
              <a:t>summarize</a:t>
            </a:r>
            <a:r>
              <a:rPr kumimoji="1" lang="zh-CN" altLang="en-US" dirty="0"/>
              <a:t> </a:t>
            </a:r>
            <a:r>
              <a:rPr kumimoji="1" lang="en-US" altLang="zh-CN" dirty="0"/>
              <a:t>the</a:t>
            </a:r>
            <a:r>
              <a:rPr kumimoji="1" lang="zh-CN" altLang="en-US" dirty="0"/>
              <a:t> </a:t>
            </a:r>
            <a:r>
              <a:rPr kumimoji="1" lang="en-US" altLang="zh-CN" dirty="0"/>
              <a:t>code.</a:t>
            </a: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36</a:t>
            </a:fld>
            <a:endParaRPr lang="en-US"/>
          </a:p>
        </p:txBody>
      </p:sp>
    </p:spTree>
    <p:extLst>
      <p:ext uri="{BB962C8B-B14F-4D97-AF65-F5344CB8AC3E}">
        <p14:creationId xmlns:p14="http://schemas.microsoft.com/office/powerpoint/2010/main" val="241412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As</a:t>
            </a:r>
            <a:r>
              <a:rPr kumimoji="1" lang="zh-CN" altLang="en-US" dirty="0"/>
              <a:t> </a:t>
            </a:r>
            <a:r>
              <a:rPr kumimoji="1" lang="en-US" altLang="zh-CN" dirty="0"/>
              <a:t>for</a:t>
            </a:r>
            <a:r>
              <a:rPr kumimoji="1" lang="zh-CN" altLang="en-US" dirty="0"/>
              <a:t> </a:t>
            </a:r>
            <a:r>
              <a:rPr kumimoji="1" lang="en-US" altLang="zh-CN" dirty="0"/>
              <a:t>graph</a:t>
            </a:r>
            <a:r>
              <a:rPr kumimoji="1" lang="zh-CN" altLang="en-US" dirty="0"/>
              <a:t> </a:t>
            </a:r>
            <a:r>
              <a:rPr kumimoji="1" lang="en-US" altLang="zh-CN" dirty="0"/>
              <a:t>construction,</a:t>
            </a:r>
            <a:r>
              <a:rPr kumimoji="1" lang="zh-CN" altLang="en-US" dirty="0"/>
              <a:t> </a:t>
            </a:r>
            <a:r>
              <a:rPr kumimoji="1" lang="en-US" altLang="zh-CN" dirty="0"/>
              <a:t>they</a:t>
            </a:r>
            <a:r>
              <a:rPr kumimoji="1" lang="zh-CN" altLang="en-US" dirty="0"/>
              <a:t> </a:t>
            </a:r>
            <a:r>
              <a:rPr kumimoji="1" lang="en-US" altLang="zh-CN" dirty="0"/>
              <a:t>proposed</a:t>
            </a:r>
            <a:r>
              <a:rPr kumimoji="1" lang="zh-CN" altLang="en-US" dirty="0"/>
              <a:t> </a:t>
            </a:r>
            <a:r>
              <a:rPr kumimoji="1" lang="en-US" altLang="zh-CN" dirty="0"/>
              <a:t>to</a:t>
            </a:r>
            <a:r>
              <a:rPr kumimoji="1" lang="zh-CN" altLang="en-US" dirty="0"/>
              <a:t> </a:t>
            </a:r>
            <a:r>
              <a:rPr kumimoji="1" lang="en-US" altLang="zh-CN" dirty="0"/>
              <a:t>(c)combine</a:t>
            </a:r>
            <a:r>
              <a:rPr kumimoji="1" lang="zh-CN" altLang="en-US" dirty="0"/>
              <a:t> </a:t>
            </a:r>
            <a:r>
              <a:rPr kumimoji="1" lang="en-US" altLang="zh-CN" dirty="0"/>
              <a:t>the</a:t>
            </a:r>
            <a:r>
              <a:rPr kumimoji="1" lang="zh-CN" altLang="en-US" dirty="0"/>
              <a:t> </a:t>
            </a:r>
            <a:r>
              <a:rPr kumimoji="1" lang="en-US" altLang="zh-CN" dirty="0"/>
              <a:t>static</a:t>
            </a:r>
            <a:r>
              <a:rPr kumimoji="1" lang="zh-CN" altLang="en-US" dirty="0"/>
              <a:t> </a:t>
            </a:r>
            <a:r>
              <a:rPr kumimoji="1" lang="en-US" altLang="zh-CN" dirty="0"/>
              <a:t>CPG</a:t>
            </a:r>
            <a:r>
              <a:rPr kumimoji="1" lang="zh-CN" altLang="en-US" dirty="0"/>
              <a:t> </a:t>
            </a:r>
            <a:r>
              <a:rPr kumimoji="1" lang="en-US" altLang="zh-CN" dirty="0"/>
              <a:t>graph</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attention-based</a:t>
            </a:r>
            <a:r>
              <a:rPr kumimoji="1" lang="zh-CN" altLang="en-US" dirty="0"/>
              <a:t> </a:t>
            </a:r>
            <a:r>
              <a:rPr kumimoji="1" lang="en-US" altLang="zh-CN" dirty="0"/>
              <a:t>dynamic</a:t>
            </a:r>
            <a:r>
              <a:rPr kumimoji="1" lang="zh-CN" altLang="en-US" dirty="0"/>
              <a:t> </a:t>
            </a:r>
            <a:r>
              <a:rPr kumimoji="1" lang="en-US" altLang="zh-CN" dirty="0"/>
              <a:t>graph.</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(c)(c)As</a:t>
            </a:r>
            <a:r>
              <a:rPr kumimoji="1" lang="zh-CN" altLang="en-US" dirty="0"/>
              <a:t> </a:t>
            </a:r>
            <a:r>
              <a:rPr kumimoji="1" lang="en-US" altLang="zh-CN" dirty="0"/>
              <a:t>for</a:t>
            </a:r>
            <a:r>
              <a:rPr kumimoji="1" lang="zh-CN" altLang="en-US" dirty="0"/>
              <a:t> </a:t>
            </a:r>
            <a:r>
              <a:rPr kumimoji="1" lang="en-US" altLang="zh-CN" dirty="0"/>
              <a:t>the</a:t>
            </a:r>
            <a:r>
              <a:rPr kumimoji="1" lang="zh-CN" altLang="en-US" dirty="0"/>
              <a:t> </a:t>
            </a:r>
            <a:r>
              <a:rPr kumimoji="1" lang="en-US" altLang="zh-CN" dirty="0"/>
              <a:t>dynamic</a:t>
            </a:r>
            <a:r>
              <a:rPr kumimoji="1" lang="zh-CN" altLang="en-US" dirty="0"/>
              <a:t> </a:t>
            </a:r>
            <a:r>
              <a:rPr kumimoji="1" lang="en-US" altLang="zh-CN" dirty="0"/>
              <a:t>graph,</a:t>
            </a:r>
            <a:r>
              <a:rPr kumimoji="1" lang="zh-CN" altLang="en-US" dirty="0"/>
              <a:t> </a:t>
            </a:r>
            <a:r>
              <a:rPr kumimoji="1" lang="en-US" altLang="zh-CN" dirty="0"/>
              <a:t>they</a:t>
            </a:r>
            <a:r>
              <a:rPr kumimoji="1" lang="zh-CN" altLang="en-US" dirty="0"/>
              <a:t> </a:t>
            </a:r>
            <a:r>
              <a:rPr kumimoji="1" lang="en-US" altLang="zh-CN" dirty="0"/>
              <a:t>applied</a:t>
            </a:r>
            <a:r>
              <a:rPr kumimoji="1" lang="zh-CN" altLang="en-US" dirty="0"/>
              <a:t> </a:t>
            </a:r>
            <a:r>
              <a:rPr kumimoji="1" lang="en-US" altLang="zh-CN" dirty="0"/>
              <a:t>structure-aware</a:t>
            </a:r>
            <a:r>
              <a:rPr kumimoji="1" lang="zh-CN" altLang="en-US" dirty="0"/>
              <a:t> </a:t>
            </a:r>
            <a:r>
              <a:rPr kumimoji="1" lang="en-US" altLang="zh-CN" dirty="0"/>
              <a:t>similarity</a:t>
            </a:r>
            <a:r>
              <a:rPr kumimoji="1" lang="zh-CN" altLang="en-US" dirty="0"/>
              <a:t> </a:t>
            </a:r>
            <a:r>
              <a:rPr kumimoji="1" lang="en-US" altLang="zh-CN" dirty="0"/>
              <a:t>metric</a:t>
            </a:r>
            <a:r>
              <a:rPr kumimoji="1" lang="zh-CN" altLang="en-US" dirty="0"/>
              <a:t> </a:t>
            </a:r>
            <a:r>
              <a:rPr kumimoji="1" lang="en-US" altLang="zh-CN" dirty="0"/>
              <a:t>learning</a:t>
            </a:r>
            <a:r>
              <a:rPr kumimoji="1" lang="zh-CN" altLang="en-US" dirty="0"/>
              <a:t> </a:t>
            </a:r>
            <a:r>
              <a:rPr kumimoji="1" lang="en-US" altLang="zh-CN" dirty="0"/>
              <a:t>which</a:t>
            </a:r>
            <a:r>
              <a:rPr kumimoji="1" lang="zh-CN" altLang="en-US" dirty="0"/>
              <a:t> </a:t>
            </a:r>
            <a:r>
              <a:rPr kumimoji="1" lang="en-US" altLang="zh-CN" dirty="0"/>
              <a:t>utilizes</a:t>
            </a:r>
            <a:r>
              <a:rPr kumimoji="1" lang="zh-CN" altLang="en-US" dirty="0"/>
              <a:t> </a:t>
            </a:r>
            <a:r>
              <a:rPr kumimoji="1" lang="en-US" altLang="zh-CN" dirty="0"/>
              <a:t>the</a:t>
            </a:r>
            <a:r>
              <a:rPr kumimoji="1" lang="zh-CN" altLang="en-US" dirty="0"/>
              <a:t> </a:t>
            </a:r>
            <a:r>
              <a:rPr kumimoji="1" lang="en-US" altLang="zh-CN" dirty="0"/>
              <a:t>edge</a:t>
            </a:r>
            <a:r>
              <a:rPr kumimoji="1" lang="zh-CN" altLang="en-US" dirty="0"/>
              <a:t> </a:t>
            </a:r>
            <a:r>
              <a:rPr kumimoji="1" lang="en-US" altLang="zh-CN" dirty="0"/>
              <a:t>information</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static</a:t>
            </a:r>
            <a:r>
              <a:rPr kumimoji="1" lang="zh-CN" altLang="en-US" dirty="0"/>
              <a:t> </a:t>
            </a:r>
            <a:r>
              <a:rPr kumimoji="1" lang="en-US" altLang="zh-CN" dirty="0"/>
              <a:t>graph.</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(c)They</a:t>
            </a:r>
            <a:r>
              <a:rPr kumimoji="1" lang="zh-CN" altLang="en-US" dirty="0"/>
              <a:t> </a:t>
            </a:r>
            <a:r>
              <a:rPr kumimoji="1" lang="en-US" altLang="zh-CN" dirty="0"/>
              <a:t>also</a:t>
            </a:r>
            <a:r>
              <a:rPr kumimoji="1" lang="zh-CN" altLang="en-US" dirty="0"/>
              <a:t> </a:t>
            </a:r>
            <a:r>
              <a:rPr kumimoji="1" lang="en-US" altLang="zh-CN" dirty="0"/>
              <a:t>combined</a:t>
            </a:r>
            <a:r>
              <a:rPr kumimoji="1" lang="zh-CN" altLang="en-US" dirty="0"/>
              <a:t> </a:t>
            </a:r>
            <a:r>
              <a:rPr kumimoji="1" lang="en-US" altLang="zh-CN" dirty="0"/>
              <a:t>the</a:t>
            </a:r>
            <a:r>
              <a:rPr kumimoji="1" lang="zh-CN" altLang="en-US" dirty="0"/>
              <a:t> </a:t>
            </a:r>
            <a:r>
              <a:rPr kumimoji="1" lang="en-US" altLang="zh-CN" dirty="0"/>
              <a:t>intrinsic</a:t>
            </a:r>
            <a:r>
              <a:rPr kumimoji="1" lang="zh-CN" altLang="en-US" dirty="0"/>
              <a:t> </a:t>
            </a:r>
            <a:r>
              <a:rPr kumimoji="1" lang="en-US" altLang="zh-CN" dirty="0"/>
              <a:t>static</a:t>
            </a:r>
            <a:r>
              <a:rPr kumimoji="1" lang="zh-CN" altLang="en-US" dirty="0"/>
              <a:t> </a:t>
            </a:r>
            <a:r>
              <a:rPr kumimoji="1" lang="en-US" altLang="zh-CN" dirty="0"/>
              <a:t>graph</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learned</a:t>
            </a:r>
            <a:r>
              <a:rPr kumimoji="1" lang="zh-CN" altLang="en-US" dirty="0"/>
              <a:t> </a:t>
            </a:r>
            <a:r>
              <a:rPr kumimoji="1" lang="en-US" altLang="zh-CN" dirty="0"/>
              <a:t>implicit</a:t>
            </a:r>
            <a:r>
              <a:rPr kumimoji="1" lang="zh-CN" altLang="en-US" dirty="0"/>
              <a:t> </a:t>
            </a:r>
            <a:r>
              <a:rPr kumimoji="1" lang="en-US" altLang="zh-CN" dirty="0"/>
              <a:t>graph</a:t>
            </a:r>
            <a:r>
              <a:rPr kumimoji="1" lang="zh-CN" altLang="en-US" dirty="0"/>
              <a:t> </a:t>
            </a:r>
            <a:r>
              <a:rPr kumimoji="1" lang="en-US" altLang="zh-CN" dirty="0"/>
              <a:t>for</a:t>
            </a:r>
            <a:r>
              <a:rPr kumimoji="1" lang="zh-CN" altLang="en-US" dirty="0"/>
              <a:t> </a:t>
            </a:r>
            <a:r>
              <a:rPr kumimoji="1" lang="en-US" altLang="zh-CN" dirty="0"/>
              <a:t>better</a:t>
            </a:r>
            <a:r>
              <a:rPr kumimoji="1" lang="zh-CN" altLang="en-US" dirty="0"/>
              <a:t> </a:t>
            </a:r>
            <a:r>
              <a:rPr kumimoji="1" lang="en-US" altLang="zh-CN" dirty="0"/>
              <a:t>performance.</a:t>
            </a: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37</a:t>
            </a:fld>
            <a:endParaRPr lang="en-US"/>
          </a:p>
        </p:txBody>
      </p:sp>
    </p:spTree>
    <p:extLst>
      <p:ext uri="{BB962C8B-B14F-4D97-AF65-F5344CB8AC3E}">
        <p14:creationId xmlns:p14="http://schemas.microsoft.com/office/powerpoint/2010/main" val="383731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As</a:t>
            </a:r>
            <a:r>
              <a:rPr kumimoji="1" lang="zh-CN" altLang="en-US" dirty="0"/>
              <a:t> </a:t>
            </a:r>
            <a:r>
              <a:rPr kumimoji="1" lang="en-US" altLang="zh-CN" dirty="0"/>
              <a:t>for</a:t>
            </a:r>
            <a:r>
              <a:rPr kumimoji="1" lang="zh-CN" altLang="en-US" dirty="0"/>
              <a:t> </a:t>
            </a:r>
            <a:r>
              <a:rPr kumimoji="1" lang="en-US" altLang="zh-CN" dirty="0"/>
              <a:t>graph</a:t>
            </a:r>
            <a:r>
              <a:rPr kumimoji="1" lang="zh-CN" altLang="en-US" dirty="0"/>
              <a:t> </a:t>
            </a:r>
            <a:r>
              <a:rPr kumimoji="1" lang="en-US" altLang="zh-CN" dirty="0"/>
              <a:t>representation</a:t>
            </a:r>
            <a:r>
              <a:rPr kumimoji="1" lang="zh-CN" altLang="en-US" dirty="0"/>
              <a:t> </a:t>
            </a:r>
            <a:r>
              <a:rPr kumimoji="1" lang="en-US" altLang="zh-CN" dirty="0"/>
              <a:t>learning,</a:t>
            </a:r>
            <a:r>
              <a:rPr kumimoji="1" lang="zh-CN" altLang="en-US" dirty="0"/>
              <a:t> </a:t>
            </a:r>
            <a:r>
              <a:rPr kumimoji="1" lang="en-US" altLang="zh-CN" dirty="0"/>
              <a:t>(c)because</a:t>
            </a:r>
            <a:r>
              <a:rPr kumimoji="1" lang="zh-CN" altLang="en-US" dirty="0"/>
              <a:t> </a:t>
            </a:r>
            <a:r>
              <a:rPr kumimoji="1" lang="en-US" altLang="zh-CN" dirty="0"/>
              <a:t>the</a:t>
            </a:r>
            <a:r>
              <a:rPr kumimoji="1" lang="zh-CN" altLang="en-US" dirty="0"/>
              <a:t> </a:t>
            </a:r>
            <a:r>
              <a:rPr kumimoji="1" lang="en-US" altLang="zh-CN" dirty="0"/>
              <a:t>constructed</a:t>
            </a:r>
            <a:r>
              <a:rPr kumimoji="1" lang="zh-CN" altLang="en-US" dirty="0"/>
              <a:t> </a:t>
            </a:r>
            <a:r>
              <a:rPr kumimoji="1" lang="en-US" altLang="zh-CN" dirty="0"/>
              <a:t>graph</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multi-relational</a:t>
            </a:r>
            <a:r>
              <a:rPr kumimoji="1" lang="zh-CN" altLang="en-US" dirty="0"/>
              <a:t> </a:t>
            </a:r>
            <a:r>
              <a:rPr kumimoji="1" lang="en-US" altLang="zh-CN" dirty="0"/>
              <a:t>graph,</a:t>
            </a:r>
            <a:r>
              <a:rPr kumimoji="1" lang="zh-CN" altLang="en-US" dirty="0"/>
              <a:t> </a:t>
            </a:r>
            <a:r>
              <a:rPr kumimoji="1" lang="en-US" altLang="zh-CN" dirty="0"/>
              <a:t>(c)they</a:t>
            </a:r>
            <a:r>
              <a:rPr kumimoji="1" lang="zh-CN" altLang="en-US" dirty="0"/>
              <a:t> </a:t>
            </a:r>
            <a:r>
              <a:rPr kumimoji="1" lang="en-US" altLang="zh-CN" dirty="0"/>
              <a:t>applied</a:t>
            </a:r>
            <a:r>
              <a:rPr kumimoji="1" lang="zh-CN" altLang="en-US" dirty="0"/>
              <a:t> </a:t>
            </a:r>
            <a:r>
              <a:rPr kumimoji="1" lang="en-US" altLang="zh-CN" dirty="0"/>
              <a:t>a</a:t>
            </a:r>
            <a:r>
              <a:rPr kumimoji="1" lang="zh-CN" altLang="en-US" dirty="0"/>
              <a:t> </a:t>
            </a:r>
            <a:r>
              <a:rPr kumimoji="1" lang="en-US" altLang="zh-CN" dirty="0"/>
              <a:t>multi-relational</a:t>
            </a:r>
            <a:r>
              <a:rPr kumimoji="1" lang="zh-CN" altLang="en-US" dirty="0"/>
              <a:t> </a:t>
            </a:r>
            <a:r>
              <a:rPr kumimoji="1" lang="en-US" altLang="zh-CN" dirty="0"/>
              <a:t>GNN</a:t>
            </a:r>
            <a:r>
              <a:rPr kumimoji="1" lang="zh-CN" altLang="en-US" dirty="0"/>
              <a:t> </a:t>
            </a:r>
            <a:r>
              <a:rPr kumimoji="1" lang="en-US" altLang="zh-CN" dirty="0"/>
              <a:t>to</a:t>
            </a:r>
            <a:r>
              <a:rPr kumimoji="1" lang="zh-CN" altLang="en-US" dirty="0"/>
              <a:t> </a:t>
            </a:r>
            <a:r>
              <a:rPr kumimoji="1" lang="en-US" altLang="zh-CN" dirty="0"/>
              <a:t>encode</a:t>
            </a:r>
            <a:r>
              <a:rPr kumimoji="1" lang="zh-CN" altLang="en-US" dirty="0"/>
              <a:t> </a:t>
            </a:r>
            <a:r>
              <a:rPr kumimoji="1" lang="en-US" altLang="zh-CN" dirty="0"/>
              <a:t>the</a:t>
            </a:r>
            <a:r>
              <a:rPr kumimoji="1" lang="zh-CN" altLang="en-US" dirty="0"/>
              <a:t> </a:t>
            </a:r>
            <a:r>
              <a:rPr kumimoji="1" lang="en-US" altLang="zh-CN" dirty="0"/>
              <a:t>graph.</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Specifically,</a:t>
            </a:r>
            <a:r>
              <a:rPr kumimoji="1" lang="zh-CN" altLang="en-US" dirty="0"/>
              <a:t> </a:t>
            </a:r>
            <a:r>
              <a:rPr kumimoji="1" lang="en-US" altLang="zh-CN" dirty="0"/>
              <a:t>t(c)hey</a:t>
            </a:r>
            <a:r>
              <a:rPr kumimoji="1" lang="zh-CN" altLang="en-US" dirty="0"/>
              <a:t> </a:t>
            </a:r>
            <a:r>
              <a:rPr kumimoji="1" lang="en-US" altLang="zh-CN" dirty="0"/>
              <a:t>proposed</a:t>
            </a:r>
            <a:r>
              <a:rPr kumimoji="1" lang="zh-CN" altLang="en-US" dirty="0"/>
              <a:t> </a:t>
            </a:r>
            <a:r>
              <a:rPr kumimoji="1" lang="en-US" altLang="zh-CN" dirty="0"/>
              <a:t>a</a:t>
            </a:r>
            <a:r>
              <a:rPr kumimoji="1" lang="zh-CN" altLang="en-US" dirty="0"/>
              <a:t> </a:t>
            </a:r>
            <a:r>
              <a:rPr kumimoji="1" lang="en-US" altLang="zh-CN" dirty="0"/>
              <a:t>hybrid</a:t>
            </a:r>
            <a:r>
              <a:rPr kumimoji="1" lang="zh-CN" altLang="en-US" dirty="0"/>
              <a:t> </a:t>
            </a:r>
            <a:r>
              <a:rPr kumimoji="1" lang="en-US" altLang="zh-CN" dirty="0"/>
              <a:t>GNN</a:t>
            </a:r>
            <a:r>
              <a:rPr kumimoji="1" lang="zh-CN" altLang="en-US" dirty="0"/>
              <a:t> </a:t>
            </a:r>
            <a:r>
              <a:rPr kumimoji="1" lang="en-US" altLang="zh-CN" dirty="0"/>
              <a:t>which</a:t>
            </a:r>
            <a:r>
              <a:rPr kumimoji="1" lang="zh-CN" altLang="en-US" dirty="0"/>
              <a:t> </a:t>
            </a:r>
            <a:r>
              <a:rPr kumimoji="1" lang="en-US" altLang="zh-CN" dirty="0"/>
              <a:t>runs</a:t>
            </a:r>
            <a:r>
              <a:rPr kumimoji="1" lang="zh-CN" altLang="en-US" dirty="0"/>
              <a:t> </a:t>
            </a:r>
            <a:r>
              <a:rPr kumimoji="1" lang="en-US" altLang="zh-CN" dirty="0"/>
              <a:t>message</a:t>
            </a:r>
            <a:r>
              <a:rPr kumimoji="1" lang="zh-CN" altLang="en-US" dirty="0"/>
              <a:t> </a:t>
            </a:r>
            <a:r>
              <a:rPr kumimoji="1" lang="en-US" altLang="zh-CN" dirty="0"/>
              <a:t>passing</a:t>
            </a:r>
            <a:r>
              <a:rPr kumimoji="1" lang="zh-CN" altLang="en-US" dirty="0"/>
              <a:t> </a:t>
            </a:r>
            <a:r>
              <a:rPr kumimoji="1" lang="en-US" altLang="zh-CN" dirty="0"/>
              <a:t>on</a:t>
            </a:r>
            <a:r>
              <a:rPr kumimoji="1" lang="zh-CN" altLang="en-US" dirty="0"/>
              <a:t> </a:t>
            </a:r>
            <a:r>
              <a:rPr kumimoji="1" lang="en-US" altLang="zh-CN" dirty="0"/>
              <a:t>both</a:t>
            </a:r>
            <a:r>
              <a:rPr kumimoji="1" lang="zh-CN" altLang="en-US" dirty="0"/>
              <a:t> </a:t>
            </a:r>
            <a:r>
              <a:rPr kumimoji="1" lang="en-US" altLang="zh-CN" dirty="0"/>
              <a:t>static</a:t>
            </a:r>
            <a:r>
              <a:rPr kumimoji="1" lang="zh-CN" altLang="en-US" dirty="0"/>
              <a:t> </a:t>
            </a:r>
            <a:r>
              <a:rPr kumimoji="1" lang="en-US" altLang="zh-CN" dirty="0"/>
              <a:t>and</a:t>
            </a:r>
            <a:r>
              <a:rPr kumimoji="1" lang="zh-CN" altLang="en-US" dirty="0"/>
              <a:t> </a:t>
            </a:r>
            <a:r>
              <a:rPr kumimoji="1" lang="en-US" altLang="zh-CN" dirty="0"/>
              <a:t>dynamic</a:t>
            </a:r>
            <a:r>
              <a:rPr kumimoji="1" lang="zh-CN" altLang="en-US" dirty="0"/>
              <a:t> </a:t>
            </a:r>
            <a:r>
              <a:rPr kumimoji="1" lang="en-US" altLang="zh-CN" dirty="0"/>
              <a:t>graphs.</a:t>
            </a: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38</a:t>
            </a:fld>
            <a:endParaRPr lang="en-US"/>
          </a:p>
        </p:txBody>
      </p:sp>
    </p:spTree>
    <p:extLst>
      <p:ext uri="{BB962C8B-B14F-4D97-AF65-F5344CB8AC3E}">
        <p14:creationId xmlns:p14="http://schemas.microsoft.com/office/powerpoint/2010/main" val="367731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41B417DD-1FF3-BD4D-8265-B310C2CF8F65}" type="slidenum">
              <a:rPr lang="en-US" smtClean="0"/>
              <a:t>39</a:t>
            </a:fld>
            <a:endParaRPr lang="en-US"/>
          </a:p>
        </p:txBody>
      </p:sp>
    </p:spTree>
    <p:extLst>
      <p:ext uri="{BB962C8B-B14F-4D97-AF65-F5344CB8AC3E}">
        <p14:creationId xmlns:p14="http://schemas.microsoft.com/office/powerpoint/2010/main" val="153058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A2F73-6716-184A-8F5F-87A075A49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D6EFFA-AFFC-5E46-A1CB-E2872B55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789BD4E-8259-484D-ABBF-5E38E83F74B7}"/>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5" name="Footer Placeholder 4">
            <a:extLst>
              <a:ext uri="{FF2B5EF4-FFF2-40B4-BE49-F238E27FC236}">
                <a16:creationId xmlns:a16="http://schemas.microsoft.com/office/drawing/2014/main" xmlns="" id="{168FB4D0-55F9-7444-BDEB-5B60E4671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AB0712-A609-8348-A332-3EDB15FA083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2338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B2DB0-B0C6-934A-99D9-070AF88B5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E555F1-68EF-634B-9CFE-5E2F6B4248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72F7D5-0238-B745-B789-11889CD9ECBD}"/>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5" name="Footer Placeholder 4">
            <a:extLst>
              <a:ext uri="{FF2B5EF4-FFF2-40B4-BE49-F238E27FC236}">
                <a16:creationId xmlns:a16="http://schemas.microsoft.com/office/drawing/2014/main" xmlns="" id="{4EDA87B3-8062-FA49-8CD8-202E3FB6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A26C7D-CEA0-B747-A5B5-A6B84EC4835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87556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B78623-8396-094A-B7F7-DECEEAD9B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BB9D52-A76A-314B-8184-657B1A1E4C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742ACA-27E3-8D4E-8A62-85B1199FAF37}"/>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5" name="Footer Placeholder 4">
            <a:extLst>
              <a:ext uri="{FF2B5EF4-FFF2-40B4-BE49-F238E27FC236}">
                <a16:creationId xmlns:a16="http://schemas.microsoft.com/office/drawing/2014/main" xmlns="" id="{02640E01-A20A-2748-973C-5E41AB1C0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2B67D0-0C52-2D44-A9EB-DC64DD04974C}"/>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612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25DD2-A68B-E64F-AA50-512CB7C47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3BCB9B-ABC4-5D41-B5A0-2A31494C1E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4FD9B3-4285-4748-86EF-54E430ECB52F}"/>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5" name="Footer Placeholder 4">
            <a:extLst>
              <a:ext uri="{FF2B5EF4-FFF2-40B4-BE49-F238E27FC236}">
                <a16:creationId xmlns:a16="http://schemas.microsoft.com/office/drawing/2014/main" xmlns="" id="{1DF09534-27CD-6641-9CCC-E33AF3BC5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4DF4A0-AF5F-3A43-B445-EB11E1D29266}"/>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95438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5505C-2BDF-F244-9D1C-5096C915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A630FAD-B372-AA45-8585-C8C4CCDFC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BA1610F-15EC-2E41-828D-1B71684C2E52}"/>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5" name="Footer Placeholder 4">
            <a:extLst>
              <a:ext uri="{FF2B5EF4-FFF2-40B4-BE49-F238E27FC236}">
                <a16:creationId xmlns:a16="http://schemas.microsoft.com/office/drawing/2014/main" xmlns="" id="{CAA78F13-21F1-6046-B928-E20102803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30FD1D-91E0-7D43-9C72-222C96265AB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0277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233E-7553-784F-B861-5E25D506F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C2FA06-306A-A845-A534-61E82E637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6831E5-F6B9-C743-B909-E69EFF0749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EC3F212-7EC0-464C-9740-04EC6D8E7598}"/>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6" name="Footer Placeholder 5">
            <a:extLst>
              <a:ext uri="{FF2B5EF4-FFF2-40B4-BE49-F238E27FC236}">
                <a16:creationId xmlns:a16="http://schemas.microsoft.com/office/drawing/2014/main" xmlns="" id="{995D60E3-670E-DA4D-852D-0C8D131C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CD96E8-9E0B-0941-8F5F-F9210FD17DA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2558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2EF8C-E1DE-E14D-9548-40413C6470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7B456A-9169-5749-A1CF-EE1643CBE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C0409C0-E251-7446-8FEE-859DC4F74A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EF1A7E-26C2-DD4E-9499-8EDAB2590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024C5F7-30E2-E54B-BBDC-0E9BDC754E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BA8BEF5-621D-1F44-A984-E055F7DA6183}"/>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8" name="Footer Placeholder 7">
            <a:extLst>
              <a:ext uri="{FF2B5EF4-FFF2-40B4-BE49-F238E27FC236}">
                <a16:creationId xmlns:a16="http://schemas.microsoft.com/office/drawing/2014/main" xmlns="" id="{AE221E23-ACC5-2044-9E3C-7E476BEEC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497557F-2CCF-4246-BA74-89AE79F529AD}"/>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6002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F2D8B-A9BC-1C4F-81E3-97FA2D12C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0B6408-B42B-114C-8B53-8A95E0156481}"/>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4" name="Footer Placeholder 3">
            <a:extLst>
              <a:ext uri="{FF2B5EF4-FFF2-40B4-BE49-F238E27FC236}">
                <a16:creationId xmlns:a16="http://schemas.microsoft.com/office/drawing/2014/main" xmlns="" id="{9B77C6E4-B362-5543-95BA-624D88ACDE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7A19387-2012-424A-8D5B-8A2409377D04}"/>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629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5AD43D-B708-0F49-BBF7-B516F774EDAE}"/>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3" name="Footer Placeholder 2">
            <a:extLst>
              <a:ext uri="{FF2B5EF4-FFF2-40B4-BE49-F238E27FC236}">
                <a16:creationId xmlns:a16="http://schemas.microsoft.com/office/drawing/2014/main" xmlns="" id="{0C44A42F-7121-D640-BB6B-62700E163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01F1EE5-84A4-3440-980C-DF6986EE9A0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99233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6AA54A-0E79-9740-AB9E-BFDC1024A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08F6B4-0E7B-B849-8C3C-488F025AC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B9B7738-1113-A34A-940C-5F7100FEA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2CAFBC8-BCF9-C44E-AC00-AFA014DA5441}"/>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6" name="Footer Placeholder 5">
            <a:extLst>
              <a:ext uri="{FF2B5EF4-FFF2-40B4-BE49-F238E27FC236}">
                <a16:creationId xmlns:a16="http://schemas.microsoft.com/office/drawing/2014/main" xmlns="" id="{E6EF245D-0067-2649-9231-53DB18717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6C5E2D-27AC-4D4D-8E8F-C55DA6ACB2E3}"/>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31881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9D539-0E9B-814B-B4CE-17817A7B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D1C448E-113F-AC4E-9964-7B440FD9B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7B6CF44-25F4-8944-B448-0A0D71FF4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57C4083-A1F1-D041-8131-814B91AF4F56}"/>
              </a:ext>
            </a:extLst>
          </p:cNvPr>
          <p:cNvSpPr>
            <a:spLocks noGrp="1"/>
          </p:cNvSpPr>
          <p:nvPr>
            <p:ph type="dt" sz="half" idx="10"/>
          </p:nvPr>
        </p:nvSpPr>
        <p:spPr/>
        <p:txBody>
          <a:bodyPr/>
          <a:lstStyle/>
          <a:p>
            <a:fld id="{B25839F6-1B69-5A40-81D4-5C5DCB3960F8}" type="datetimeFigureOut">
              <a:rPr lang="en-US" smtClean="0"/>
              <a:t>2/17/22</a:t>
            </a:fld>
            <a:endParaRPr lang="en-US"/>
          </a:p>
        </p:txBody>
      </p:sp>
      <p:sp>
        <p:nvSpPr>
          <p:cNvPr id="6" name="Footer Placeholder 5">
            <a:extLst>
              <a:ext uri="{FF2B5EF4-FFF2-40B4-BE49-F238E27FC236}">
                <a16:creationId xmlns:a16="http://schemas.microsoft.com/office/drawing/2014/main" xmlns="" id="{3DBA248E-2412-1747-A356-B6D42A16A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00D3AB-F869-7840-8CE2-0F0BD1BF7F3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037677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5F569E8-28EE-3A4F-8EEC-23C16324A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23CF729-59CE-8A4C-8458-D4E1DF4EC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334EBB-3414-BA47-B259-D8AA6FA4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839F6-1B69-5A40-81D4-5C5DCB3960F8}" type="datetimeFigureOut">
              <a:rPr lang="en-US" smtClean="0"/>
              <a:t>2/17/22</a:t>
            </a:fld>
            <a:endParaRPr lang="en-US"/>
          </a:p>
        </p:txBody>
      </p:sp>
      <p:sp>
        <p:nvSpPr>
          <p:cNvPr id="5" name="Footer Placeholder 4">
            <a:extLst>
              <a:ext uri="{FF2B5EF4-FFF2-40B4-BE49-F238E27FC236}">
                <a16:creationId xmlns:a16="http://schemas.microsoft.com/office/drawing/2014/main" xmlns="" id="{DB49B580-8600-3242-8EEC-D51347869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2ECC7A-679D-BE45-9DFA-DF7273C59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DA1E1-3E33-F64D-A06F-BCBB4FD426C7}" type="slidenum">
              <a:rPr lang="en-US" smtClean="0"/>
              <a:t>‹#›</a:t>
            </a:fld>
            <a:endParaRPr lang="en-US"/>
          </a:p>
        </p:txBody>
      </p:sp>
    </p:spTree>
    <p:extLst>
      <p:ext uri="{BB962C8B-B14F-4D97-AF65-F5344CB8AC3E}">
        <p14:creationId xmlns:p14="http://schemas.microsoft.com/office/powerpoint/2010/main" val="414794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engji@illino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tiff"/><Relationship Id="rId6" Type="http://schemas.openxmlformats.org/officeDocument/2006/relationships/image" Target="../media/image20.tiff"/><Relationship Id="rId7"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n.com/2018/10/23/politics/donald-trump-mid-term-election-immigration-ted-cruz/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emf"/><Relationship Id="rId8"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478796" y="1125538"/>
            <a:ext cx="9986433" cy="2209800"/>
          </a:xfrm>
        </p:spPr>
        <p:txBody>
          <a:bodyPr/>
          <a:lstStyle/>
          <a:p>
            <a:r>
              <a:rPr lang="en-US" altLang="zh-CN" sz="3000" dirty="0" smtClean="0">
                <a:latin typeface="Verdana" pitchFamily="34" charset="0"/>
              </a:rPr>
              <a:t>Abstractive summarization</a:t>
            </a:r>
            <a:br>
              <a:rPr lang="en-US" altLang="zh-CN" sz="3000" dirty="0" smtClean="0">
                <a:latin typeface="Verdana" pitchFamily="34" charset="0"/>
              </a:rPr>
            </a:br>
            <a:endParaRPr lang="en-US" altLang="zh-CN" sz="3000" dirty="0" smtClean="0">
              <a:latin typeface="Verdana" pitchFamily="34" charset="0"/>
            </a:endParaRPr>
          </a:p>
        </p:txBody>
      </p:sp>
      <p:sp>
        <p:nvSpPr>
          <p:cNvPr id="3076" name="Rectangle 3"/>
          <p:cNvSpPr>
            <a:spLocks noGrp="1" noChangeArrowheads="1"/>
          </p:cNvSpPr>
          <p:nvPr>
            <p:ph type="subTitle" idx="1"/>
          </p:nvPr>
        </p:nvSpPr>
        <p:spPr>
          <a:xfrm>
            <a:off x="2592920" y="4148138"/>
            <a:ext cx="8147049" cy="1947862"/>
          </a:xfrm>
        </p:spPr>
        <p:txBody>
          <a:bodyPr/>
          <a:lstStyle/>
          <a:p>
            <a:pPr eaLnBrk="1" hangingPunct="1">
              <a:lnSpc>
                <a:spcPct val="80000"/>
              </a:lnSpc>
            </a:pPr>
            <a:r>
              <a:rPr lang="en-US" altLang="zh-CN" sz="2000" dirty="0" err="1" smtClean="0"/>
              <a:t>Heng</a:t>
            </a:r>
            <a:r>
              <a:rPr lang="en-US" altLang="zh-CN" sz="2000" dirty="0" smtClean="0"/>
              <a:t> </a:t>
            </a:r>
            <a:r>
              <a:rPr lang="en-US" altLang="zh-CN" sz="2000" dirty="0" err="1" smtClean="0"/>
              <a:t>Ji</a:t>
            </a:r>
            <a:endParaRPr lang="en-US" altLang="zh-CN" sz="2000" dirty="0" smtClean="0"/>
          </a:p>
          <a:p>
            <a:pPr eaLnBrk="1" hangingPunct="1">
              <a:lnSpc>
                <a:spcPct val="80000"/>
              </a:lnSpc>
            </a:pPr>
            <a:endParaRPr lang="en-US" altLang="zh-CN" sz="1000" dirty="0" smtClean="0"/>
          </a:p>
          <a:p>
            <a:pPr eaLnBrk="1" hangingPunct="1">
              <a:lnSpc>
                <a:spcPct val="80000"/>
              </a:lnSpc>
            </a:pPr>
            <a:r>
              <a:rPr lang="en-US" altLang="zh-CN" sz="1800" dirty="0" err="1" smtClean="0">
                <a:hlinkClick r:id="rId2"/>
              </a:rPr>
              <a:t>hengji@illinois.edu</a:t>
            </a:r>
            <a:endParaRPr lang="en-US" altLang="zh-CN" sz="1400" dirty="0" smtClean="0"/>
          </a:p>
          <a:p>
            <a:pPr eaLnBrk="1" hangingPunct="1">
              <a:lnSpc>
                <a:spcPct val="80000"/>
              </a:lnSpc>
            </a:pPr>
            <a:r>
              <a:rPr lang="en-US" altLang="zh-CN" sz="1400" dirty="0" smtClean="0"/>
              <a:t>February 18, </a:t>
            </a:r>
            <a:r>
              <a:rPr lang="en-US" altLang="zh-CN" sz="1400" dirty="0" smtClean="0"/>
              <a:t>2021</a:t>
            </a:r>
          </a:p>
          <a:p>
            <a:pPr eaLnBrk="1" hangingPunct="1">
              <a:lnSpc>
                <a:spcPct val="80000"/>
              </a:lnSpc>
            </a:pPr>
            <a:endParaRPr lang="en-US" altLang="zh-CN" sz="1400" dirty="0"/>
          </a:p>
          <a:p>
            <a:pPr eaLnBrk="1" hangingPunct="1">
              <a:lnSpc>
                <a:spcPct val="80000"/>
              </a:lnSpc>
            </a:pPr>
            <a:r>
              <a:rPr lang="en-US" altLang="zh-CN" sz="1400" dirty="0" smtClean="0"/>
              <a:t>Acknowledgement: many slides from Lu Wang</a:t>
            </a:r>
          </a:p>
          <a:p>
            <a:pPr eaLnBrk="1" hangingPunct="1">
              <a:lnSpc>
                <a:spcPct val="80000"/>
              </a:lnSpc>
            </a:pPr>
            <a:endParaRPr lang="en-US" altLang="zh-CN" sz="1400" dirty="0"/>
          </a:p>
        </p:txBody>
      </p:sp>
    </p:spTree>
    <p:extLst>
      <p:ext uri="{BB962C8B-B14F-4D97-AF65-F5344CB8AC3E}">
        <p14:creationId xmlns:p14="http://schemas.microsoft.com/office/powerpoint/2010/main" val="3023357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53387538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0" y="1549400"/>
            <a:ext cx="12192000" cy="3745574"/>
          </a:xfrm>
          <a:prstGeom prst="rect">
            <a:avLst/>
          </a:prstGeom>
        </p:spPr>
      </p:pic>
    </p:spTree>
    <p:extLst>
      <p:ext uri="{BB962C8B-B14F-4D97-AF65-F5344CB8AC3E}">
        <p14:creationId xmlns:p14="http://schemas.microsoft.com/office/powerpoint/2010/main" val="4776451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Entity Encoding </a:t>
            </a:r>
            <a:r>
              <a:rPr lang="en-US" sz="3600" b="0" dirty="0" err="1" smtClean="0">
                <a:solidFill>
                  <a:srgbClr val="990000"/>
                </a:solidFill>
                <a:effectLst/>
                <a:latin typeface="Palatino Linotype"/>
              </a:rPr>
              <a:t>Submodule</a:t>
            </a:r>
            <a:endParaRPr lang="zh-CN" altLang="en-US" sz="3600" b="0" dirty="0">
              <a:solidFill>
                <a:srgbClr val="990000"/>
              </a:solidFill>
              <a:effectLst/>
              <a:latin typeface="Palatino Linotype"/>
            </a:endParaRPr>
          </a:p>
        </p:txBody>
      </p:sp>
      <p:pic>
        <p:nvPicPr>
          <p:cNvPr id="3" name="Content Placeholder 2"/>
          <p:cNvPicPr>
            <a:picLocks noGrp="1" noChangeAspect="1"/>
          </p:cNvPicPr>
          <p:nvPr>
            <p:ph idx="1"/>
          </p:nvPr>
        </p:nvPicPr>
        <p:blipFill>
          <a:blip r:embed="rId3"/>
          <a:srcRect t="6485" b="6485"/>
          <a:stretch>
            <a:fillRect/>
          </a:stretch>
        </p:blipFill>
        <p:spPr/>
      </p:pic>
    </p:spTree>
    <p:extLst>
      <p:ext uri="{BB962C8B-B14F-4D97-AF65-F5344CB8AC3E}">
        <p14:creationId xmlns:p14="http://schemas.microsoft.com/office/powerpoint/2010/main" val="318063462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2032000" y="1295401"/>
            <a:ext cx="7530877" cy="5171807"/>
          </a:xfrm>
          <a:prstGeom prst="rect">
            <a:avLst/>
          </a:prstGeom>
        </p:spPr>
      </p:pic>
    </p:spTree>
    <p:extLst>
      <p:ext uri="{BB962C8B-B14F-4D97-AF65-F5344CB8AC3E}">
        <p14:creationId xmlns:p14="http://schemas.microsoft.com/office/powerpoint/2010/main" val="216205773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Human Evaluation</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457200" y="2159000"/>
            <a:ext cx="11277600" cy="2540000"/>
          </a:xfrm>
          <a:prstGeom prst="rect">
            <a:avLst/>
          </a:prstGeom>
        </p:spPr>
      </p:pic>
    </p:spTree>
    <p:extLst>
      <p:ext uri="{BB962C8B-B14F-4D97-AF65-F5344CB8AC3E}">
        <p14:creationId xmlns:p14="http://schemas.microsoft.com/office/powerpoint/2010/main" val="300593355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616201"/>
            <a:ext cx="12192000" cy="1621911"/>
          </a:xfrm>
          <a:prstGeom prst="rect">
            <a:avLst/>
          </a:prstGeom>
        </p:spPr>
      </p:pic>
    </p:spTree>
    <p:extLst>
      <p:ext uri="{BB962C8B-B14F-4D97-AF65-F5344CB8AC3E}">
        <p14:creationId xmlns:p14="http://schemas.microsoft.com/office/powerpoint/2010/main" val="85842187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425700"/>
            <a:ext cx="12192000" cy="1986144"/>
          </a:xfrm>
          <a:prstGeom prst="rect">
            <a:avLst/>
          </a:prstGeom>
        </p:spPr>
      </p:pic>
    </p:spTree>
    <p:extLst>
      <p:ext uri="{BB962C8B-B14F-4D97-AF65-F5344CB8AC3E}">
        <p14:creationId xmlns:p14="http://schemas.microsoft.com/office/powerpoint/2010/main" val="28123357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0F38EA5-E924-0A41-9F45-BA961AE87AD0}"/>
              </a:ext>
            </a:extLst>
          </p:cNvPr>
          <p:cNvSpPr>
            <a:spLocks noGrp="1"/>
          </p:cNvSpPr>
          <p:nvPr>
            <p:ph type="sldNum" sz="quarter" idx="12"/>
          </p:nvPr>
        </p:nvSpPr>
        <p:spPr/>
        <p:txBody>
          <a:bodyPr/>
          <a:lstStyle/>
          <a:p>
            <a:fld id="{E077C490-3003-1946-B701-2D0888C3F753}" type="slidenum">
              <a:rPr lang="en-US" smtClean="0"/>
              <a:t>17</a:t>
            </a:fld>
            <a:endParaRPr lang="en-US"/>
          </a:p>
        </p:txBody>
      </p:sp>
      <p:cxnSp>
        <p:nvCxnSpPr>
          <p:cNvPr id="6" name="Straight Connector 5">
            <a:extLst>
              <a:ext uri="{FF2B5EF4-FFF2-40B4-BE49-F238E27FC236}">
                <a16:creationId xmlns="" xmlns:a16="http://schemas.microsoft.com/office/drawing/2014/main" id="{846C2232-F4D1-A74C-9889-32EFC3B4D0B4}"/>
              </a:ext>
            </a:extLst>
          </p:cNvPr>
          <p:cNvCxnSpPr>
            <a:cxnSpLocks/>
          </p:cNvCxnSpPr>
          <p:nvPr/>
        </p:nvCxnSpPr>
        <p:spPr>
          <a:xfrm>
            <a:off x="518984" y="1104900"/>
            <a:ext cx="1124464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 xmlns:a16="http://schemas.microsoft.com/office/drawing/2014/main" id="{32E9295B-0048-A944-A2AB-412F5A4C16AE}"/>
              </a:ext>
            </a:extLst>
          </p:cNvPr>
          <p:cNvSpPr>
            <a:spLocks noGrp="1"/>
          </p:cNvSpPr>
          <p:nvPr>
            <p:ph type="title"/>
          </p:nvPr>
        </p:nvSpPr>
        <p:spPr>
          <a:xfrm>
            <a:off x="518984" y="286985"/>
            <a:ext cx="10515600" cy="739775"/>
          </a:xfrm>
        </p:spPr>
        <p:txBody>
          <a:bodyPr>
            <a:normAutofit/>
          </a:bodyPr>
          <a:lstStyle/>
          <a:p>
            <a:r>
              <a:rPr lang="en-US" altLang="zh-CN" sz="3200" dirty="0" smtClean="0">
                <a:effectLst>
                  <a:outerShdw blurRad="63500" dist="38100" dir="1800000" algn="l" rotWithShape="0">
                    <a:prstClr val="black">
                      <a:alpha val="46000"/>
                    </a:prstClr>
                  </a:outerShdw>
                </a:effectLst>
              </a:rPr>
              <a:t>Challenge: Capturing </a:t>
            </a:r>
            <a:r>
              <a:rPr lang="en-US" altLang="zh-CN" sz="3200" dirty="0">
                <a:effectLst>
                  <a:outerShdw blurRad="63500" dist="38100" dir="1800000" algn="l" rotWithShape="0">
                    <a:prstClr val="black">
                      <a:alpha val="46000"/>
                    </a:prstClr>
                  </a:outerShdw>
                </a:effectLst>
              </a:rPr>
              <a:t>Global </a:t>
            </a:r>
            <a:r>
              <a:rPr lang="en-US" altLang="zh-CN" sz="3200" dirty="0" smtClean="0">
                <a:effectLst>
                  <a:outerShdw blurRad="63500" dist="38100" dir="1800000" algn="l" rotWithShape="0">
                    <a:prstClr val="black">
                      <a:alpha val="46000"/>
                    </a:prstClr>
                  </a:outerShdw>
                </a:effectLst>
              </a:rPr>
              <a:t>Consistency</a:t>
            </a:r>
            <a:endParaRPr lang="en-US" sz="3200" dirty="0">
              <a:effectLst>
                <a:outerShdw blurRad="63500" dist="38100" dir="1800000" algn="l" rotWithShape="0">
                  <a:prstClr val="black">
                    <a:alpha val="46000"/>
                  </a:prstClr>
                </a:outerShdw>
              </a:effectLst>
            </a:endParaRPr>
          </a:p>
        </p:txBody>
      </p:sp>
      <p:sp>
        <p:nvSpPr>
          <p:cNvPr id="8" name="Content Placeholder 2">
            <a:extLst>
              <a:ext uri="{FF2B5EF4-FFF2-40B4-BE49-F238E27FC236}">
                <a16:creationId xmlns="" xmlns:a16="http://schemas.microsoft.com/office/drawing/2014/main" id="{B26AED2F-FC50-5A48-B295-F6B4DD6B646C}"/>
              </a:ext>
            </a:extLst>
          </p:cNvPr>
          <p:cNvSpPr>
            <a:spLocks noGrp="1"/>
          </p:cNvSpPr>
          <p:nvPr>
            <p:ph idx="1"/>
          </p:nvPr>
        </p:nvSpPr>
        <p:spPr>
          <a:xfrm>
            <a:off x="300620" y="1183041"/>
            <a:ext cx="11244648" cy="5438115"/>
          </a:xfrm>
        </p:spPr>
        <p:txBody>
          <a:bodyPr>
            <a:normAutofit lnSpcReduction="10000"/>
          </a:bodyPr>
          <a:lstStyle/>
          <a:p>
            <a:r>
              <a:rPr lang="en-US" altLang="zh-CN" sz="2000" dirty="0" smtClean="0"/>
              <a:t>Inconsistency across Discourse</a:t>
            </a:r>
          </a:p>
          <a:p>
            <a:pPr lvl="1"/>
            <a:r>
              <a:rPr lang="en-US" sz="1800" i="1" dirty="0" smtClean="0"/>
              <a:t>Balanchine's </a:t>
            </a:r>
            <a:r>
              <a:rPr lang="en-US" sz="1800" i="1" dirty="0"/>
              <a:t>"</a:t>
            </a:r>
            <a:r>
              <a:rPr lang="en-US" sz="1800" i="1" dirty="0" err="1"/>
              <a:t>Mozartiana</a:t>
            </a:r>
            <a:r>
              <a:rPr lang="en-US" sz="1800" i="1" dirty="0"/>
              <a:t>" (1981) is </a:t>
            </a:r>
            <a:r>
              <a:rPr lang="en-US" sz="1800" b="1" i="1" dirty="0">
                <a:solidFill>
                  <a:srgbClr val="FF0000"/>
                </a:solidFill>
              </a:rPr>
              <a:t>one of the best</a:t>
            </a:r>
            <a:r>
              <a:rPr lang="en-US" sz="1800" i="1" dirty="0">
                <a:solidFill>
                  <a:srgbClr val="FF0000"/>
                </a:solidFill>
              </a:rPr>
              <a:t> </a:t>
            </a:r>
            <a:r>
              <a:rPr lang="en-US" sz="1800" i="1" dirty="0"/>
              <a:t>ballets in the world, but it is also </a:t>
            </a:r>
            <a:r>
              <a:rPr lang="en-US" sz="1800" b="1" i="1" dirty="0">
                <a:solidFill>
                  <a:srgbClr val="FF0000"/>
                </a:solidFill>
              </a:rPr>
              <a:t>one of his least interesting</a:t>
            </a:r>
            <a:r>
              <a:rPr lang="en-US" sz="1800" i="1" dirty="0"/>
              <a:t>. The first movement, a Tchaikovsky Suite, is </a:t>
            </a:r>
            <a:r>
              <a:rPr lang="en-US" sz="1800" b="1" i="1" dirty="0">
                <a:solidFill>
                  <a:srgbClr val="FF0000"/>
                </a:solidFill>
              </a:rPr>
              <a:t>a bit of a mess</a:t>
            </a:r>
            <a:r>
              <a:rPr lang="en-US" sz="1800" i="1" dirty="0"/>
              <a:t>, and the second movement is </a:t>
            </a:r>
            <a:r>
              <a:rPr lang="en-US" sz="1800" b="1" i="1" dirty="0">
                <a:solidFill>
                  <a:srgbClr val="FF0000"/>
                </a:solidFill>
              </a:rPr>
              <a:t>a little too easy</a:t>
            </a:r>
            <a:r>
              <a:rPr lang="en-US" sz="1800" i="1" dirty="0"/>
              <a:t>. The third movement is </a:t>
            </a:r>
            <a:r>
              <a:rPr lang="en-US" sz="1800" b="1" i="1" dirty="0">
                <a:solidFill>
                  <a:srgbClr val="FF0000"/>
                </a:solidFill>
              </a:rPr>
              <a:t>too easy</a:t>
            </a:r>
            <a:r>
              <a:rPr lang="en-US" sz="1800" i="1" dirty="0"/>
              <a:t>; the fourth, a Gigue, is </a:t>
            </a:r>
            <a:r>
              <a:rPr lang="en-US" sz="1800" b="1" i="1" dirty="0">
                <a:solidFill>
                  <a:srgbClr val="FF0000"/>
                </a:solidFill>
              </a:rPr>
              <a:t>too simple</a:t>
            </a:r>
            <a:r>
              <a:rPr lang="en-US" sz="1800" i="1" dirty="0"/>
              <a:t>. </a:t>
            </a:r>
            <a:endParaRPr lang="en-US" altLang="zh-CN" sz="1800" dirty="0" smtClean="0"/>
          </a:p>
          <a:p>
            <a:r>
              <a:rPr lang="en-US" sz="2000" dirty="0" smtClean="0"/>
              <a:t>Inconsistency Analysis from </a:t>
            </a:r>
            <a:r>
              <a:rPr lang="en-US" sz="2000" dirty="0"/>
              <a:t>[Modi and </a:t>
            </a:r>
            <a:r>
              <a:rPr lang="en-US" sz="2000" dirty="0" err="1"/>
              <a:t>Parde</a:t>
            </a:r>
            <a:r>
              <a:rPr lang="en-US" sz="2000" dirty="0"/>
              <a:t>, 2019</a:t>
            </a:r>
            <a:r>
              <a:rPr lang="en-US" sz="2000" dirty="0" smtClean="0"/>
              <a:t>]</a:t>
            </a:r>
          </a:p>
          <a:p>
            <a:pPr lvl="1"/>
            <a:r>
              <a:rPr lang="en-US" sz="1800" dirty="0" smtClean="0"/>
              <a:t>Contradictions in </a:t>
            </a:r>
            <a:r>
              <a:rPr lang="en-US" sz="1800" dirty="0"/>
              <a:t>ideas within the same </a:t>
            </a:r>
            <a:r>
              <a:rPr lang="en-US" sz="1800" dirty="0" smtClean="0"/>
              <a:t>story</a:t>
            </a:r>
            <a:endParaRPr lang="en-US" sz="1800" dirty="0"/>
          </a:p>
          <a:p>
            <a:pPr lvl="1"/>
            <a:r>
              <a:rPr lang="en-US" sz="1800" dirty="0" smtClean="0"/>
              <a:t>Singular/Plural Disagreement</a:t>
            </a:r>
            <a:endParaRPr lang="en-US" sz="1800" dirty="0"/>
          </a:p>
          <a:p>
            <a:pPr lvl="1"/>
            <a:r>
              <a:rPr lang="en-US" sz="1800" dirty="0"/>
              <a:t>Ghost Entities: Some sub-stories make use of a </a:t>
            </a:r>
            <a:r>
              <a:rPr lang="en-US" sz="1800" dirty="0" smtClean="0"/>
              <a:t>pronoun</a:t>
            </a:r>
            <a:br>
              <a:rPr lang="en-US" sz="1800" dirty="0" smtClean="0"/>
            </a:br>
            <a:r>
              <a:rPr lang="en-US" sz="1800" dirty="0" smtClean="0"/>
              <a:t>that </a:t>
            </a:r>
            <a:r>
              <a:rPr lang="en-US" sz="1800" dirty="0"/>
              <a:t>has no antecedent at </a:t>
            </a:r>
            <a:r>
              <a:rPr lang="en-US" sz="1800" dirty="0" smtClean="0"/>
              <a:t>all</a:t>
            </a:r>
          </a:p>
          <a:p>
            <a:pPr lvl="1"/>
            <a:r>
              <a:rPr lang="en-US" sz="1800" dirty="0" smtClean="0"/>
              <a:t>Point-of-View </a:t>
            </a:r>
            <a:r>
              <a:rPr lang="en-US" sz="1800" dirty="0"/>
              <a:t>Inconsistency: The narrative point of </a:t>
            </a:r>
            <a:r>
              <a:rPr lang="en-US" sz="1800" dirty="0" smtClean="0"/>
              <a:t/>
            </a:r>
            <a:br>
              <a:rPr lang="en-US" sz="1800" dirty="0" smtClean="0"/>
            </a:br>
            <a:r>
              <a:rPr lang="en-US" sz="1800" dirty="0" smtClean="0"/>
              <a:t>view </a:t>
            </a:r>
            <a:r>
              <a:rPr lang="en-US" sz="1800" dirty="0"/>
              <a:t>randomly changes within the </a:t>
            </a:r>
            <a:r>
              <a:rPr lang="en-US" sz="1800" dirty="0" smtClean="0"/>
              <a:t>story</a:t>
            </a:r>
            <a:endParaRPr lang="en-US" altLang="zh-CN" sz="1800" dirty="0"/>
          </a:p>
          <a:p>
            <a:r>
              <a:rPr lang="en-US" altLang="zh-CN" sz="2000" dirty="0"/>
              <a:t>Inconsistency across Tables/Graphs</a:t>
            </a:r>
          </a:p>
          <a:p>
            <a:pPr lvl="1"/>
            <a:r>
              <a:rPr lang="en-US" altLang="zh-CN" sz="1800" dirty="0"/>
              <a:t>Current methods are limited to encoding position information</a:t>
            </a:r>
            <a:endParaRPr lang="en-US" altLang="zh-CN" sz="2000" dirty="0"/>
          </a:p>
          <a:p>
            <a:r>
              <a:rPr lang="en-US" altLang="zh-CN" sz="2000" dirty="0"/>
              <a:t>Potential </a:t>
            </a:r>
            <a:r>
              <a:rPr lang="en-US" altLang="zh-CN" sz="2000" dirty="0" smtClean="0"/>
              <a:t>solutions</a:t>
            </a:r>
          </a:p>
          <a:p>
            <a:pPr lvl="1"/>
            <a:r>
              <a:rPr lang="en-US" altLang="zh-CN" sz="1800" dirty="0"/>
              <a:t>D</a:t>
            </a:r>
            <a:r>
              <a:rPr lang="en-US" altLang="zh-CN" sz="1800" dirty="0" smtClean="0"/>
              <a:t>evelop </a:t>
            </a:r>
            <a:r>
              <a:rPr lang="en-US" altLang="zh-CN" sz="1800" dirty="0"/>
              <a:t>document-level or corpus-level information </a:t>
            </a:r>
            <a:r>
              <a:rPr lang="en-US" altLang="zh-CN" sz="1800" dirty="0" smtClean="0"/>
              <a:t/>
            </a:r>
            <a:br>
              <a:rPr lang="en-US" altLang="zh-CN" sz="1800" dirty="0" smtClean="0"/>
            </a:br>
            <a:r>
              <a:rPr lang="en-US" altLang="zh-CN" sz="1800" dirty="0" smtClean="0"/>
              <a:t>extraction </a:t>
            </a:r>
            <a:r>
              <a:rPr lang="en-US" altLang="zh-CN" sz="1800" dirty="0"/>
              <a:t>methods to capture long-term </a:t>
            </a:r>
            <a:r>
              <a:rPr lang="en-US" altLang="zh-CN" sz="1800" dirty="0" smtClean="0"/>
              <a:t>dependencies</a:t>
            </a:r>
          </a:p>
          <a:p>
            <a:pPr lvl="1"/>
            <a:r>
              <a:rPr lang="en-US" altLang="zh-CN" sz="1800" dirty="0" smtClean="0"/>
              <a:t>Incorporate semantic parsing in encoding and decoding</a:t>
            </a:r>
            <a:br>
              <a:rPr lang="en-US" altLang="zh-CN" sz="1800" dirty="0" smtClean="0"/>
            </a:br>
            <a:r>
              <a:rPr lang="en-US" altLang="zh-CN" sz="1800" dirty="0" smtClean="0"/>
              <a:t>[Huang et al.2020]</a:t>
            </a:r>
            <a:endParaRPr lang="en-US" altLang="zh-CN" sz="1800" dirty="0"/>
          </a:p>
          <a:p>
            <a:endParaRPr lang="en-US" sz="2400" dirty="0"/>
          </a:p>
          <a:p>
            <a:endParaRPr lang="en-US" sz="2400" dirty="0"/>
          </a:p>
          <a:p>
            <a:endParaRPr lang="en-US" sz="2400" dirty="0"/>
          </a:p>
          <a:p>
            <a:endParaRPr lang="en-US" altLang="zh-CN" sz="2400" dirty="0" smtClean="0"/>
          </a:p>
        </p:txBody>
      </p:sp>
    </p:spTree>
    <p:extLst>
      <p:ext uri="{BB962C8B-B14F-4D97-AF65-F5344CB8AC3E}">
        <p14:creationId xmlns:p14="http://schemas.microsoft.com/office/powerpoint/2010/main" val="5175711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 Examples with highest/lowest </a:t>
            </a:r>
            <a:r>
              <a:rPr lang="en-US" sz="2000" dirty="0" smtClean="0"/>
              <a:t>disambiguation gate </a:t>
            </a:r>
            <a:r>
              <a:rPr lang="en-US" sz="2000" dirty="0"/>
              <a:t>d </a:t>
            </a:r>
            <a:r>
              <a:rPr lang="en-US" sz="2000" dirty="0" smtClean="0"/>
              <a:t>values </a:t>
            </a:r>
            <a:r>
              <a:rPr lang="en-US" sz="2000" dirty="0"/>
              <a:t>of two example entities (United </a:t>
            </a:r>
            <a:r>
              <a:rPr lang="en-US" sz="2000" dirty="0" smtClean="0"/>
              <a:t>States and gold).</a:t>
            </a:r>
          </a:p>
        </p:txBody>
      </p:sp>
      <p:pic>
        <p:nvPicPr>
          <p:cNvPr id="4" name="Picture 3"/>
          <p:cNvPicPr>
            <a:picLocks noChangeAspect="1"/>
          </p:cNvPicPr>
          <p:nvPr/>
        </p:nvPicPr>
        <p:blipFill>
          <a:blip r:embed="rId3"/>
          <a:stretch>
            <a:fillRect/>
          </a:stretch>
        </p:blipFill>
        <p:spPr>
          <a:xfrm>
            <a:off x="617078" y="2209800"/>
            <a:ext cx="11548533" cy="4648200"/>
          </a:xfrm>
          <a:prstGeom prst="rect">
            <a:avLst/>
          </a:prstGeom>
        </p:spPr>
      </p:pic>
    </p:spTree>
    <p:extLst>
      <p:ext uri="{BB962C8B-B14F-4D97-AF65-F5344CB8AC3E}">
        <p14:creationId xmlns:p14="http://schemas.microsoft.com/office/powerpoint/2010/main" val="22725341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DF849-8184-AA46-85B3-C4A99610188D}"/>
              </a:ext>
            </a:extLst>
          </p:cNvPr>
          <p:cNvSpPr>
            <a:spLocks noGrp="1"/>
          </p:cNvSpPr>
          <p:nvPr>
            <p:ph type="title"/>
          </p:nvPr>
        </p:nvSpPr>
        <p:spPr/>
        <p:txBody>
          <a:bodyPr>
            <a:normAutofit/>
          </a:bodyPr>
          <a:lstStyle/>
          <a:p>
            <a:r>
              <a:rPr lang="en-US" dirty="0"/>
              <a:t>Multi-task Learning with Semantic Parsing as Auxiliary </a:t>
            </a:r>
            <a:r>
              <a:rPr lang="en-US" dirty="0" smtClean="0"/>
              <a:t>Task</a:t>
            </a:r>
            <a:endParaRPr lang="en-US" dirty="0"/>
          </a:p>
        </p:txBody>
      </p:sp>
      <p:sp>
        <p:nvSpPr>
          <p:cNvPr id="5" name="Content Placeholder 4">
            <a:extLst>
              <a:ext uri="{FF2B5EF4-FFF2-40B4-BE49-F238E27FC236}">
                <a16:creationId xmlns:a16="http://schemas.microsoft.com/office/drawing/2014/main" xmlns="" id="{FEEDCF71-C871-9C4E-9F05-8BBFD1F52469}"/>
              </a:ext>
            </a:extLst>
          </p:cNvPr>
          <p:cNvSpPr>
            <a:spLocks noGrp="1"/>
          </p:cNvSpPr>
          <p:nvPr>
            <p:ph idx="1"/>
          </p:nvPr>
        </p:nvSpPr>
        <p:spPr/>
        <p:txBody>
          <a:bodyPr/>
          <a:lstStyle/>
          <a:p>
            <a:r>
              <a:rPr lang="en-US" dirty="0"/>
              <a:t>The idea: allow the model to learn semantic interpretation over salient content</a:t>
            </a:r>
          </a:p>
          <a:p>
            <a:endParaRPr lang="en-US" dirty="0"/>
          </a:p>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spTree>
    <p:extLst>
      <p:ext uri="{BB962C8B-B14F-4D97-AF65-F5344CB8AC3E}">
        <p14:creationId xmlns:p14="http://schemas.microsoft.com/office/powerpoint/2010/main" val="1241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5C687-F6D1-8843-BCB5-5B15BCAE1547}"/>
              </a:ext>
            </a:extLst>
          </p:cNvPr>
          <p:cNvSpPr>
            <a:spLocks noGrp="1"/>
          </p:cNvSpPr>
          <p:nvPr>
            <p:ph type="title"/>
          </p:nvPr>
        </p:nvSpPr>
        <p:spPr>
          <a:xfrm>
            <a:off x="838200" y="365125"/>
            <a:ext cx="10951564" cy="1325563"/>
          </a:xfrm>
        </p:spPr>
        <p:txBody>
          <a:bodyPr>
            <a:normAutofit/>
          </a:bodyPr>
          <a:lstStyle/>
          <a:p>
            <a:r>
              <a:rPr lang="en-US" sz="3200" dirty="0"/>
              <a:t>Problems for Existing Neural Abstractive Summarization Models</a:t>
            </a:r>
          </a:p>
        </p:txBody>
      </p:sp>
      <p:sp>
        <p:nvSpPr>
          <p:cNvPr id="3" name="TextBox 2">
            <a:extLst>
              <a:ext uri="{FF2B5EF4-FFF2-40B4-BE49-F238E27FC236}">
                <a16:creationId xmlns:a16="http://schemas.microsoft.com/office/drawing/2014/main" xmlns="" id="{066AA59C-ACFC-354C-93FA-D91A09AFD021}"/>
              </a:ext>
            </a:extLst>
          </p:cNvPr>
          <p:cNvSpPr txBox="1"/>
          <p:nvPr/>
        </p:nvSpPr>
        <p:spPr>
          <a:xfrm>
            <a:off x="564779" y="1475281"/>
            <a:ext cx="5150225" cy="4832092"/>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pPr algn="just"/>
            <a:r>
              <a:rPr lang="en-US" sz="2200" dirty="0">
                <a:solidFill>
                  <a:schemeClr val="accent1"/>
                </a:solidFill>
              </a:rPr>
              <a:t>A plan </a:t>
            </a:r>
            <a:r>
              <a:rPr lang="en-US" sz="2200" dirty="0"/>
              <a:t>by the City Sanitation Department to build a trash-transfer station at the site of a former incinerator on the </a:t>
            </a:r>
            <a:r>
              <a:rPr lang="en-US" sz="2200" dirty="0" err="1"/>
              <a:t>Bensonhurst</a:t>
            </a:r>
            <a:r>
              <a:rPr lang="en-US" sz="2200" dirty="0"/>
              <a:t> waterfront </a:t>
            </a:r>
            <a:r>
              <a:rPr lang="en-US" sz="2200" dirty="0">
                <a:solidFill>
                  <a:schemeClr val="accent1"/>
                </a:solidFill>
              </a:rPr>
              <a:t>was denounced </a:t>
            </a:r>
            <a:r>
              <a:rPr lang="en-US" sz="2200" dirty="0"/>
              <a:t>yesterday </a:t>
            </a:r>
            <a:r>
              <a:rPr lang="en-US" sz="2200" dirty="0">
                <a:solidFill>
                  <a:schemeClr val="accent1"/>
                </a:solidFill>
              </a:rPr>
              <a:t>by Assemblyman William Colton</a:t>
            </a:r>
            <a:r>
              <a:rPr lang="en-US" sz="2200" dirty="0"/>
              <a:t>, the chairman of the State Legislative Commission on Solid Waste Management.</a:t>
            </a:r>
          </a:p>
          <a:p>
            <a:pPr algn="just"/>
            <a:r>
              <a:rPr lang="en-US" sz="2200" dirty="0"/>
              <a:t>…</a:t>
            </a:r>
          </a:p>
          <a:p>
            <a:pPr algn="just"/>
            <a:r>
              <a:rPr lang="en-US" sz="2200" dirty="0"/>
              <a:t>The new facility would require repeated dredging of the bay, which Mr. Colton said would stir up toxins and harm birds and aquatic creatures.</a:t>
            </a:r>
          </a:p>
          <a:p>
            <a:pPr algn="just"/>
            <a:r>
              <a:rPr lang="en-US" sz="2200" dirty="0"/>
              <a:t>…</a:t>
            </a:r>
          </a:p>
        </p:txBody>
      </p:sp>
      <p:grpSp>
        <p:nvGrpSpPr>
          <p:cNvPr id="5" name="Group 4">
            <a:extLst>
              <a:ext uri="{FF2B5EF4-FFF2-40B4-BE49-F238E27FC236}">
                <a16:creationId xmlns:a16="http://schemas.microsoft.com/office/drawing/2014/main" xmlns="" id="{7C116521-449A-6B47-B8B3-669048C45D46}"/>
              </a:ext>
            </a:extLst>
          </p:cNvPr>
          <p:cNvGrpSpPr/>
          <p:nvPr/>
        </p:nvGrpSpPr>
        <p:grpSpPr>
          <a:xfrm>
            <a:off x="5847163" y="2346701"/>
            <a:ext cx="5942601" cy="2604889"/>
            <a:chOff x="5782235" y="1595682"/>
            <a:chExt cx="5942601" cy="2604889"/>
          </a:xfrm>
        </p:grpSpPr>
        <p:sp>
          <p:nvSpPr>
            <p:cNvPr id="6" name="Rounded Rectangle 5">
              <a:extLst>
                <a:ext uri="{FF2B5EF4-FFF2-40B4-BE49-F238E27FC236}">
                  <a16:creationId xmlns:a16="http://schemas.microsoft.com/office/drawing/2014/main" xmlns="" id="{9117E533-1A3F-7E47-A3E3-CFD4086685D6}"/>
                </a:ext>
              </a:extLst>
            </p:cNvPr>
            <p:cNvSpPr/>
            <p:nvPr/>
          </p:nvSpPr>
          <p:spPr>
            <a:xfrm>
              <a:off x="5782235" y="1595682"/>
              <a:ext cx="5942601" cy="2604889"/>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FBE2AFDE-3CFE-BF4E-AA62-6A5960A0BC9A}"/>
                </a:ext>
              </a:extLst>
            </p:cNvPr>
            <p:cNvSpPr txBox="1"/>
            <p:nvPr/>
          </p:nvSpPr>
          <p:spPr>
            <a:xfrm>
              <a:off x="5876365" y="1738358"/>
              <a:ext cx="5848471" cy="2462213"/>
            </a:xfrm>
            <a:prstGeom prst="rect">
              <a:avLst/>
            </a:prstGeom>
            <a:noFill/>
          </p:spPr>
          <p:txBody>
            <a:bodyPr wrap="square" rtlCol="0">
              <a:spAutoFit/>
            </a:bodyPr>
            <a:lstStyle/>
            <a:p>
              <a:r>
                <a:rPr lang="en-US" sz="2200" b="1" dirty="0"/>
                <a:t>Abstractive summary by a popular neural model: </a:t>
              </a:r>
            </a:p>
            <a:p>
              <a:r>
                <a:rPr lang="en-US" sz="2200" dirty="0">
                  <a:solidFill>
                    <a:schemeClr val="accent1"/>
                  </a:solidFill>
                </a:rPr>
                <a:t>Assemblyman William Colton</a:t>
              </a:r>
              <a:r>
                <a:rPr lang="en-US" sz="2200" dirty="0"/>
                <a:t>, chairman of State Legislative Commission on Solid Waste Management, </a:t>
              </a:r>
              <a:r>
                <a:rPr lang="en-US" sz="2200" dirty="0">
                  <a:solidFill>
                    <a:schemeClr val="accent1"/>
                  </a:solidFill>
                </a:rPr>
                <a:t>denounced by New York City Sanitation Department </a:t>
              </a:r>
              <a:r>
                <a:rPr lang="en-US" sz="2200" dirty="0"/>
                <a:t>to build trash-transfer station at site of former incinerator on </a:t>
              </a:r>
              <a:r>
                <a:rPr lang="en-US" sz="2200" dirty="0" err="1"/>
                <a:t>Bensonhurst</a:t>
              </a:r>
              <a:r>
                <a:rPr lang="en-US" sz="2200" dirty="0"/>
                <a:t> waterfront.</a:t>
              </a:r>
            </a:p>
          </p:txBody>
        </p:sp>
      </p:grpSp>
    </p:spTree>
    <p:extLst>
      <p:ext uri="{BB962C8B-B14F-4D97-AF65-F5344CB8AC3E}">
        <p14:creationId xmlns:p14="http://schemas.microsoft.com/office/powerpoint/2010/main" val="1848481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403484" y="1750674"/>
            <a:ext cx="6057275" cy="4351338"/>
          </a:xfrm>
        </p:spPr>
        <p:txBody>
          <a:bodyPr/>
          <a:lstStyle/>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pic>
        <p:nvPicPr>
          <p:cNvPr id="4" name="Picture 3">
            <a:extLst>
              <a:ext uri="{FF2B5EF4-FFF2-40B4-BE49-F238E27FC236}">
                <a16:creationId xmlns:a16="http://schemas.microsoft.com/office/drawing/2014/main" xmlns="" id="{CB6563D5-B40D-C446-9354-9A00FFCEB129}"/>
              </a:ext>
            </a:extLst>
          </p:cNvPr>
          <p:cNvPicPr>
            <a:picLocks noChangeAspect="1"/>
          </p:cNvPicPr>
          <p:nvPr/>
        </p:nvPicPr>
        <p:blipFill>
          <a:blip r:embed="rId2"/>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414987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403484" y="1750674"/>
            <a:ext cx="6057275" cy="4351338"/>
          </a:xfrm>
        </p:spPr>
        <p:txBody>
          <a:bodyPr>
            <a:normAutofit/>
          </a:bodyPr>
          <a:lstStyle/>
          <a:p>
            <a:r>
              <a:rPr lang="en-US" dirty="0"/>
              <a:t>Input: a sequence of tokens from the article</a:t>
            </a:r>
          </a:p>
          <a:p>
            <a:r>
              <a:rPr lang="en-US" dirty="0"/>
              <a:t>Output:</a:t>
            </a:r>
          </a:p>
          <a:p>
            <a:pPr lvl="1"/>
            <a:r>
              <a:rPr lang="en-US" dirty="0"/>
              <a:t>Semantic: </a:t>
            </a:r>
          </a:p>
          <a:p>
            <a:pPr lvl="1"/>
            <a:r>
              <a:rPr lang="en-US" dirty="0"/>
              <a:t>Summary: </a:t>
            </a:r>
          </a:p>
          <a:p>
            <a:pPr marL="0" indent="0">
              <a:buNone/>
            </a:pPr>
            <a:endParaRPr lang="en-US" dirty="0"/>
          </a:p>
          <a:p>
            <a:r>
              <a:rPr lang="en-US" dirty="0"/>
              <a:t>Encoder: Bi-LSTM (same structure as in prior work)</a:t>
            </a:r>
          </a:p>
          <a:p>
            <a:r>
              <a:rPr lang="en-US" dirty="0"/>
              <a:t>Decoders: LSTM</a:t>
            </a:r>
          </a:p>
        </p:txBody>
      </p:sp>
      <p:pic>
        <p:nvPicPr>
          <p:cNvPr id="3" name="Picture 2">
            <a:extLst>
              <a:ext uri="{FF2B5EF4-FFF2-40B4-BE49-F238E27FC236}">
                <a16:creationId xmlns:a16="http://schemas.microsoft.com/office/drawing/2014/main" xmlns="" id="{E14A336D-B9AE-024F-87D5-5F42B3BBB396}"/>
              </a:ext>
            </a:extLst>
          </p:cNvPr>
          <p:cNvPicPr>
            <a:picLocks noChangeAspect="1"/>
          </p:cNvPicPr>
          <p:nvPr/>
        </p:nvPicPr>
        <p:blipFill>
          <a:blip r:embed="rId2"/>
          <a:stretch>
            <a:fillRect/>
          </a:stretch>
        </p:blipFill>
        <p:spPr>
          <a:xfrm>
            <a:off x="1724389" y="2167847"/>
            <a:ext cx="2486360" cy="440441"/>
          </a:xfrm>
          <a:prstGeom prst="rect">
            <a:avLst/>
          </a:prstGeom>
        </p:spPr>
      </p:pic>
      <p:pic>
        <p:nvPicPr>
          <p:cNvPr id="5" name="Picture 4">
            <a:extLst>
              <a:ext uri="{FF2B5EF4-FFF2-40B4-BE49-F238E27FC236}">
                <a16:creationId xmlns:a16="http://schemas.microsoft.com/office/drawing/2014/main" xmlns="" id="{1987DA0F-1CA2-904D-BE18-6EA89555EC3D}"/>
              </a:ext>
            </a:extLst>
          </p:cNvPr>
          <p:cNvPicPr>
            <a:picLocks noChangeAspect="1"/>
          </p:cNvPicPr>
          <p:nvPr/>
        </p:nvPicPr>
        <p:blipFill>
          <a:blip r:embed="rId3"/>
          <a:stretch>
            <a:fillRect/>
          </a:stretch>
        </p:blipFill>
        <p:spPr>
          <a:xfrm>
            <a:off x="2532327" y="3059189"/>
            <a:ext cx="2628900" cy="444500"/>
          </a:xfrm>
          <a:prstGeom prst="rect">
            <a:avLst/>
          </a:prstGeom>
        </p:spPr>
      </p:pic>
      <p:pic>
        <p:nvPicPr>
          <p:cNvPr id="8" name="Picture 7">
            <a:extLst>
              <a:ext uri="{FF2B5EF4-FFF2-40B4-BE49-F238E27FC236}">
                <a16:creationId xmlns:a16="http://schemas.microsoft.com/office/drawing/2014/main" xmlns="" id="{1AD38C58-5A75-8146-8496-CAFCD47E15DB}"/>
              </a:ext>
            </a:extLst>
          </p:cNvPr>
          <p:cNvPicPr>
            <a:picLocks noChangeAspect="1"/>
          </p:cNvPicPr>
          <p:nvPr/>
        </p:nvPicPr>
        <p:blipFill>
          <a:blip r:embed="rId4"/>
          <a:stretch>
            <a:fillRect/>
          </a:stretch>
        </p:blipFill>
        <p:spPr>
          <a:xfrm>
            <a:off x="2532327" y="3461289"/>
            <a:ext cx="2375837" cy="480091"/>
          </a:xfrm>
          <a:prstGeom prst="rect">
            <a:avLst/>
          </a:prstGeom>
        </p:spPr>
      </p:pic>
      <p:pic>
        <p:nvPicPr>
          <p:cNvPr id="9" name="Picture 8">
            <a:extLst>
              <a:ext uri="{FF2B5EF4-FFF2-40B4-BE49-F238E27FC236}">
                <a16:creationId xmlns:a16="http://schemas.microsoft.com/office/drawing/2014/main" xmlns="" id="{92C048BE-2D86-C641-AAF8-9CAD156561EF}"/>
              </a:ext>
            </a:extLst>
          </p:cNvPr>
          <p:cNvPicPr>
            <a:picLocks noChangeAspect="1"/>
          </p:cNvPicPr>
          <p:nvPr/>
        </p:nvPicPr>
        <p:blipFill>
          <a:blip r:embed="rId5"/>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334752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Dual Attention</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665812" y="1595386"/>
            <a:ext cx="10824150" cy="4912455"/>
          </a:xfrm>
        </p:spPr>
        <p:txBody>
          <a:bodyPr>
            <a:normAutofit fontScale="92500" lnSpcReduction="10000"/>
          </a:bodyPr>
          <a:lstStyle/>
          <a:p>
            <a:r>
              <a:rPr lang="en-US" dirty="0"/>
              <a:t>Consider both input and semantics for summary generation</a:t>
            </a:r>
          </a:p>
          <a:p>
            <a:r>
              <a:rPr lang="en-US" dirty="0"/>
              <a:t>Attention over input:</a:t>
            </a:r>
          </a:p>
          <a:p>
            <a:endParaRPr lang="en-US" dirty="0"/>
          </a:p>
          <a:p>
            <a:endParaRPr lang="en-US" dirty="0"/>
          </a:p>
          <a:p>
            <a:pPr marL="0" indent="0">
              <a:buNone/>
            </a:pPr>
            <a:endParaRPr lang="en-US" dirty="0"/>
          </a:p>
          <a:p>
            <a:endParaRPr lang="en-US" dirty="0"/>
          </a:p>
          <a:p>
            <a:r>
              <a:rPr lang="en-US" dirty="0"/>
              <a:t>Additional attention over semantic structures:</a:t>
            </a:r>
          </a:p>
          <a:p>
            <a:endParaRPr lang="en-US" dirty="0"/>
          </a:p>
          <a:p>
            <a:endParaRPr lang="en-US" dirty="0"/>
          </a:p>
          <a:p>
            <a:endParaRPr lang="en-US" dirty="0"/>
          </a:p>
          <a:p>
            <a:r>
              <a:rPr lang="en-US" dirty="0"/>
              <a:t>Extension with multi-heads</a:t>
            </a:r>
          </a:p>
          <a:p>
            <a:endParaRPr lang="en-US" dirty="0"/>
          </a:p>
        </p:txBody>
      </p:sp>
      <p:pic>
        <p:nvPicPr>
          <p:cNvPr id="4" name="Picture 3">
            <a:extLst>
              <a:ext uri="{FF2B5EF4-FFF2-40B4-BE49-F238E27FC236}">
                <a16:creationId xmlns:a16="http://schemas.microsoft.com/office/drawing/2014/main" xmlns="" id="{CB6563D5-B40D-C446-9354-9A00FFCEB129}"/>
              </a:ext>
            </a:extLst>
          </p:cNvPr>
          <p:cNvPicPr>
            <a:picLocks noChangeAspect="1"/>
          </p:cNvPicPr>
          <p:nvPr/>
        </p:nvPicPr>
        <p:blipFill>
          <a:blip r:embed="rId2"/>
          <a:stretch>
            <a:fillRect/>
          </a:stretch>
        </p:blipFill>
        <p:spPr>
          <a:xfrm>
            <a:off x="8967609" y="187375"/>
            <a:ext cx="2966117" cy="2154541"/>
          </a:xfrm>
          <a:prstGeom prst="rect">
            <a:avLst/>
          </a:prstGeom>
        </p:spPr>
      </p:pic>
      <p:pic>
        <p:nvPicPr>
          <p:cNvPr id="5" name="Picture 4">
            <a:extLst>
              <a:ext uri="{FF2B5EF4-FFF2-40B4-BE49-F238E27FC236}">
                <a16:creationId xmlns:a16="http://schemas.microsoft.com/office/drawing/2014/main" xmlns="" id="{DEDD7C57-F1A8-F24D-877C-100DFE2ED5B2}"/>
              </a:ext>
            </a:extLst>
          </p:cNvPr>
          <p:cNvPicPr>
            <a:picLocks noChangeAspect="1"/>
          </p:cNvPicPr>
          <p:nvPr/>
        </p:nvPicPr>
        <p:blipFill>
          <a:blip r:embed="rId3"/>
          <a:stretch>
            <a:fillRect/>
          </a:stretch>
        </p:blipFill>
        <p:spPr>
          <a:xfrm>
            <a:off x="956352" y="2512740"/>
            <a:ext cx="1917700" cy="850900"/>
          </a:xfrm>
          <a:prstGeom prst="rect">
            <a:avLst/>
          </a:prstGeom>
        </p:spPr>
      </p:pic>
      <p:pic>
        <p:nvPicPr>
          <p:cNvPr id="8" name="Picture 7">
            <a:extLst>
              <a:ext uri="{FF2B5EF4-FFF2-40B4-BE49-F238E27FC236}">
                <a16:creationId xmlns:a16="http://schemas.microsoft.com/office/drawing/2014/main" xmlns="" id="{0926B1D4-5DBE-6544-A940-33F8337EDA71}"/>
              </a:ext>
            </a:extLst>
          </p:cNvPr>
          <p:cNvPicPr>
            <a:picLocks noChangeAspect="1"/>
          </p:cNvPicPr>
          <p:nvPr/>
        </p:nvPicPr>
        <p:blipFill>
          <a:blip r:embed="rId4"/>
          <a:stretch>
            <a:fillRect/>
          </a:stretch>
        </p:blipFill>
        <p:spPr>
          <a:xfrm>
            <a:off x="838200" y="4679415"/>
            <a:ext cx="1964648" cy="826590"/>
          </a:xfrm>
          <a:prstGeom prst="rect">
            <a:avLst/>
          </a:prstGeom>
        </p:spPr>
      </p:pic>
      <p:pic>
        <p:nvPicPr>
          <p:cNvPr id="9" name="Picture 8">
            <a:extLst>
              <a:ext uri="{FF2B5EF4-FFF2-40B4-BE49-F238E27FC236}">
                <a16:creationId xmlns:a16="http://schemas.microsoft.com/office/drawing/2014/main" xmlns="" id="{BA3FE9EE-AFDC-4B46-BA9B-B0EB892ABBE0}"/>
              </a:ext>
            </a:extLst>
          </p:cNvPr>
          <p:cNvPicPr>
            <a:picLocks noChangeAspect="1"/>
          </p:cNvPicPr>
          <p:nvPr/>
        </p:nvPicPr>
        <p:blipFill>
          <a:blip r:embed="rId5"/>
          <a:stretch>
            <a:fillRect/>
          </a:stretch>
        </p:blipFill>
        <p:spPr>
          <a:xfrm>
            <a:off x="1033697" y="3309080"/>
            <a:ext cx="2463800" cy="381000"/>
          </a:xfrm>
          <a:prstGeom prst="rect">
            <a:avLst/>
          </a:prstGeom>
        </p:spPr>
      </p:pic>
      <p:pic>
        <p:nvPicPr>
          <p:cNvPr id="10" name="Picture 9">
            <a:extLst>
              <a:ext uri="{FF2B5EF4-FFF2-40B4-BE49-F238E27FC236}">
                <a16:creationId xmlns:a16="http://schemas.microsoft.com/office/drawing/2014/main" xmlns="" id="{409ECA7D-6A9F-7A40-BCD1-22C0E1242F68}"/>
              </a:ext>
            </a:extLst>
          </p:cNvPr>
          <p:cNvPicPr>
            <a:picLocks noChangeAspect="1"/>
          </p:cNvPicPr>
          <p:nvPr/>
        </p:nvPicPr>
        <p:blipFill>
          <a:blip r:embed="rId6"/>
          <a:stretch>
            <a:fillRect/>
          </a:stretch>
        </p:blipFill>
        <p:spPr>
          <a:xfrm>
            <a:off x="1011212" y="3788545"/>
            <a:ext cx="3403600" cy="419100"/>
          </a:xfrm>
          <a:prstGeom prst="rect">
            <a:avLst/>
          </a:prstGeom>
        </p:spPr>
      </p:pic>
      <p:pic>
        <p:nvPicPr>
          <p:cNvPr id="11" name="Picture 10">
            <a:extLst>
              <a:ext uri="{FF2B5EF4-FFF2-40B4-BE49-F238E27FC236}">
                <a16:creationId xmlns:a16="http://schemas.microsoft.com/office/drawing/2014/main" xmlns="" id="{AC880F29-BEEB-0841-BF14-37D80DB8E295}"/>
              </a:ext>
            </a:extLst>
          </p:cNvPr>
          <p:cNvPicPr>
            <a:picLocks noChangeAspect="1"/>
          </p:cNvPicPr>
          <p:nvPr/>
        </p:nvPicPr>
        <p:blipFill>
          <a:blip r:embed="rId7"/>
          <a:stretch>
            <a:fillRect/>
          </a:stretch>
        </p:blipFill>
        <p:spPr>
          <a:xfrm>
            <a:off x="956352" y="5476480"/>
            <a:ext cx="3403601" cy="563654"/>
          </a:xfrm>
          <a:prstGeom prst="rect">
            <a:avLst/>
          </a:prstGeom>
        </p:spPr>
      </p:pic>
      <p:sp>
        <p:nvSpPr>
          <p:cNvPr id="12" name="TextBox 11">
            <a:extLst>
              <a:ext uri="{FF2B5EF4-FFF2-40B4-BE49-F238E27FC236}">
                <a16:creationId xmlns:a16="http://schemas.microsoft.com/office/drawing/2014/main" xmlns="" id="{35DC0A88-898E-7047-9E8D-7C635D962EF6}"/>
              </a:ext>
            </a:extLst>
          </p:cNvPr>
          <p:cNvSpPr txBox="1"/>
          <p:nvPr/>
        </p:nvSpPr>
        <p:spPr>
          <a:xfrm>
            <a:off x="3627455" y="2738135"/>
            <a:ext cx="5300234" cy="400110"/>
          </a:xfrm>
          <a:prstGeom prst="rect">
            <a:avLst/>
          </a:prstGeom>
          <a:noFill/>
        </p:spPr>
        <p:txBody>
          <a:bodyPr wrap="none" rtlCol="0">
            <a:spAutoFit/>
          </a:bodyPr>
          <a:lstStyle/>
          <a:p>
            <a:r>
              <a:rPr lang="en-US" sz="2000" b="1" dirty="0">
                <a:solidFill>
                  <a:schemeClr val="accent1"/>
                </a:solidFill>
              </a:rPr>
              <a:t>h</a:t>
            </a:r>
            <a:r>
              <a:rPr lang="en-US" sz="2000" i="1" baseline="-25000" dirty="0">
                <a:solidFill>
                  <a:schemeClr val="accent1"/>
                </a:solidFill>
              </a:rPr>
              <a:t>i</a:t>
            </a:r>
            <a:r>
              <a:rPr lang="en-US" sz="2000" dirty="0">
                <a:solidFill>
                  <a:schemeClr val="accent1"/>
                </a:solidFill>
              </a:rPr>
              <a:t> is the encoder state, </a:t>
            </a:r>
            <a:r>
              <a:rPr lang="en-US" sz="2000" b="1" dirty="0" err="1">
                <a:solidFill>
                  <a:schemeClr val="accent1"/>
                </a:solidFill>
              </a:rPr>
              <a:t>c</a:t>
            </a:r>
            <a:r>
              <a:rPr lang="en-US" sz="2000" i="1" baseline="-25000" dirty="0" err="1">
                <a:solidFill>
                  <a:schemeClr val="accent1"/>
                </a:solidFill>
              </a:rPr>
              <a:t>t</a:t>
            </a:r>
            <a:r>
              <a:rPr lang="en-US" sz="2000" baseline="30000" dirty="0" err="1">
                <a:solidFill>
                  <a:schemeClr val="accent1"/>
                </a:solidFill>
              </a:rPr>
              <a:t>inp</a:t>
            </a:r>
            <a:r>
              <a:rPr lang="en-US" sz="2000" baseline="30000" dirty="0">
                <a:solidFill>
                  <a:schemeClr val="accent1"/>
                </a:solidFill>
              </a:rPr>
              <a:t> </a:t>
            </a:r>
            <a:r>
              <a:rPr lang="en-US" sz="2000" dirty="0">
                <a:solidFill>
                  <a:schemeClr val="accent1"/>
                </a:solidFill>
              </a:rPr>
              <a:t>is the context of input</a:t>
            </a:r>
          </a:p>
        </p:txBody>
      </p:sp>
      <p:sp>
        <p:nvSpPr>
          <p:cNvPr id="13" name="TextBox 12">
            <a:extLst>
              <a:ext uri="{FF2B5EF4-FFF2-40B4-BE49-F238E27FC236}">
                <a16:creationId xmlns:a16="http://schemas.microsoft.com/office/drawing/2014/main" xmlns="" id="{CB05893D-D8B4-0C49-A53E-22B8FE58B55F}"/>
              </a:ext>
            </a:extLst>
          </p:cNvPr>
          <p:cNvSpPr txBox="1"/>
          <p:nvPr/>
        </p:nvSpPr>
        <p:spPr>
          <a:xfrm>
            <a:off x="3639847" y="3254114"/>
            <a:ext cx="2495748" cy="400110"/>
          </a:xfrm>
          <a:prstGeom prst="rect">
            <a:avLst/>
          </a:prstGeom>
          <a:noFill/>
        </p:spPr>
        <p:txBody>
          <a:bodyPr wrap="none" rtlCol="0">
            <a:spAutoFit/>
          </a:bodyPr>
          <a:lstStyle/>
          <a:p>
            <a:r>
              <a:rPr lang="en-US" sz="2000" b="1" dirty="0" err="1">
                <a:solidFill>
                  <a:schemeClr val="accent1"/>
                </a:solidFill>
              </a:rPr>
              <a:t>s</a:t>
            </a:r>
            <a:r>
              <a:rPr lang="en-US" sz="2000" i="1" baseline="-25000" dirty="0" err="1">
                <a:solidFill>
                  <a:schemeClr val="accent1"/>
                </a:solidFill>
              </a:rPr>
              <a:t>t</a:t>
            </a:r>
            <a:r>
              <a:rPr lang="en-US" sz="2000" dirty="0">
                <a:solidFill>
                  <a:schemeClr val="accent1"/>
                </a:solidFill>
              </a:rPr>
              <a:t> is the decoder state</a:t>
            </a:r>
          </a:p>
        </p:txBody>
      </p:sp>
      <p:sp>
        <p:nvSpPr>
          <p:cNvPr id="14" name="TextBox 13">
            <a:extLst>
              <a:ext uri="{FF2B5EF4-FFF2-40B4-BE49-F238E27FC236}">
                <a16:creationId xmlns:a16="http://schemas.microsoft.com/office/drawing/2014/main" xmlns="" id="{A69C133C-9D1E-F54A-8E03-09BA4A7386F0}"/>
              </a:ext>
            </a:extLst>
          </p:cNvPr>
          <p:cNvSpPr txBox="1"/>
          <p:nvPr/>
        </p:nvSpPr>
        <p:spPr>
          <a:xfrm>
            <a:off x="5043269" y="5178188"/>
            <a:ext cx="4726807" cy="400110"/>
          </a:xfrm>
          <a:prstGeom prst="rect">
            <a:avLst/>
          </a:prstGeom>
          <a:noFill/>
        </p:spPr>
        <p:txBody>
          <a:bodyPr wrap="none" rtlCol="0">
            <a:spAutoFit/>
          </a:bodyPr>
          <a:lstStyle/>
          <a:p>
            <a:r>
              <a:rPr lang="en-US" sz="2000" dirty="0">
                <a:solidFill>
                  <a:schemeClr val="accent1"/>
                </a:solidFill>
              </a:rPr>
              <a:t>adding attention over semantic information</a:t>
            </a:r>
          </a:p>
        </p:txBody>
      </p:sp>
      <p:cxnSp>
        <p:nvCxnSpPr>
          <p:cNvPr id="6" name="Straight Arrow Connector 5">
            <a:extLst>
              <a:ext uri="{FF2B5EF4-FFF2-40B4-BE49-F238E27FC236}">
                <a16:creationId xmlns:a16="http://schemas.microsoft.com/office/drawing/2014/main" xmlns="" id="{67016C90-F1A7-204B-A9A2-E7BE0B965B60}"/>
              </a:ext>
            </a:extLst>
          </p:cNvPr>
          <p:cNvCxnSpPr>
            <a:cxnSpLocks/>
          </p:cNvCxnSpPr>
          <p:nvPr/>
        </p:nvCxnSpPr>
        <p:spPr>
          <a:xfrm flipH="1">
            <a:off x="3627455" y="5378243"/>
            <a:ext cx="1415814" cy="202287"/>
          </a:xfrm>
          <a:prstGeom prst="straightConnector1">
            <a:avLst/>
          </a:prstGeom>
          <a:ln w="25400">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xmlns="" id="{9AE32E9B-34E6-2249-9401-CA38518E2CCE}"/>
              </a:ext>
            </a:extLst>
          </p:cNvPr>
          <p:cNvSpPr txBox="1"/>
          <p:nvPr/>
        </p:nvSpPr>
        <p:spPr>
          <a:xfrm>
            <a:off x="2970788" y="4847473"/>
            <a:ext cx="3511282" cy="400110"/>
          </a:xfrm>
          <a:prstGeom prst="rect">
            <a:avLst/>
          </a:prstGeom>
          <a:noFill/>
        </p:spPr>
        <p:txBody>
          <a:bodyPr wrap="none" rtlCol="0">
            <a:spAutoFit/>
          </a:bodyPr>
          <a:lstStyle/>
          <a:p>
            <a:r>
              <a:rPr lang="en-US" sz="2000" b="1" dirty="0" err="1">
                <a:solidFill>
                  <a:schemeClr val="accent1"/>
                </a:solidFill>
              </a:rPr>
              <a:t>s</a:t>
            </a:r>
            <a:r>
              <a:rPr lang="en-US" sz="2000" baseline="30000" dirty="0" err="1">
                <a:solidFill>
                  <a:schemeClr val="accent1"/>
                </a:solidFill>
              </a:rPr>
              <a:t>s</a:t>
            </a:r>
            <a:r>
              <a:rPr lang="en-US" sz="2000" i="1" baseline="-25000" dirty="0" err="1">
                <a:solidFill>
                  <a:schemeClr val="accent1"/>
                </a:solidFill>
              </a:rPr>
              <a:t>j</a:t>
            </a:r>
            <a:r>
              <a:rPr lang="en-US" sz="2000" dirty="0">
                <a:solidFill>
                  <a:schemeClr val="accent1"/>
                </a:solidFill>
              </a:rPr>
              <a:t> is the semantic decoder state</a:t>
            </a:r>
          </a:p>
        </p:txBody>
      </p:sp>
    </p:spTree>
    <p:extLst>
      <p:ext uri="{BB962C8B-B14F-4D97-AF65-F5344CB8AC3E}">
        <p14:creationId xmlns:p14="http://schemas.microsoft.com/office/powerpoint/2010/main" val="125183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665812" y="1758170"/>
            <a:ext cx="10824150" cy="692870"/>
          </a:xfrm>
        </p:spPr>
        <p:txBody>
          <a:bodyPr>
            <a:normAutofit/>
          </a:bodyPr>
          <a:lstStyle/>
          <a:p>
            <a:r>
              <a:rPr lang="en-US" sz="3200" dirty="0"/>
              <a:t>Loss function</a:t>
            </a:r>
          </a:p>
        </p:txBody>
      </p:sp>
      <p:pic>
        <p:nvPicPr>
          <p:cNvPr id="3" name="Picture 2">
            <a:extLst>
              <a:ext uri="{FF2B5EF4-FFF2-40B4-BE49-F238E27FC236}">
                <a16:creationId xmlns:a16="http://schemas.microsoft.com/office/drawing/2014/main" xmlns=""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a16="http://schemas.microsoft.com/office/drawing/2014/main" xmlns=""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a16="http://schemas.microsoft.com/office/drawing/2014/main" xmlns=""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a16="http://schemas.microsoft.com/office/drawing/2014/main" xmlns=""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xmlns=""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1765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665812" y="1758170"/>
            <a:ext cx="10824150" cy="4467818"/>
          </a:xfrm>
        </p:spPr>
        <p:txBody>
          <a:bodyPr>
            <a:normAutofit/>
          </a:bodyPr>
          <a:lstStyle/>
          <a:p>
            <a:r>
              <a:rPr lang="en-US" sz="3200" dirty="0"/>
              <a:t>Loss function</a:t>
            </a:r>
          </a:p>
          <a:p>
            <a:endParaRPr lang="en-US" sz="3200" dirty="0"/>
          </a:p>
          <a:p>
            <a:endParaRPr lang="en-US" sz="3200" dirty="0"/>
          </a:p>
          <a:p>
            <a:endParaRPr lang="en-US" sz="3200" dirty="0"/>
          </a:p>
          <a:p>
            <a:endParaRPr lang="en-US" sz="3200" dirty="0"/>
          </a:p>
          <a:p>
            <a:r>
              <a:rPr lang="en-US" sz="3200" dirty="0"/>
              <a:t>Semantic structures are extracted from summaries with semantic parsing.</a:t>
            </a:r>
          </a:p>
        </p:txBody>
      </p:sp>
      <p:pic>
        <p:nvPicPr>
          <p:cNvPr id="3" name="Picture 2">
            <a:extLst>
              <a:ext uri="{FF2B5EF4-FFF2-40B4-BE49-F238E27FC236}">
                <a16:creationId xmlns:a16="http://schemas.microsoft.com/office/drawing/2014/main" xmlns=""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a16="http://schemas.microsoft.com/office/drawing/2014/main" xmlns=""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a16="http://schemas.microsoft.com/office/drawing/2014/main" xmlns=""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a16="http://schemas.microsoft.com/office/drawing/2014/main" xmlns=""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xmlns=""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4696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A5BC7-7D3D-3B4C-8A27-4F7A531BEB4C}"/>
              </a:ext>
            </a:extLst>
          </p:cNvPr>
          <p:cNvSpPr>
            <a:spLocks noGrp="1"/>
          </p:cNvSpPr>
          <p:nvPr>
            <p:ph type="title"/>
          </p:nvPr>
        </p:nvSpPr>
        <p:spPr/>
        <p:txBody>
          <a:bodyPr/>
          <a:lstStyle/>
          <a:p>
            <a:r>
              <a:rPr lang="en-US" dirty="0"/>
              <a:t>Reranking-based Decoder</a:t>
            </a:r>
          </a:p>
        </p:txBody>
      </p:sp>
      <p:sp>
        <p:nvSpPr>
          <p:cNvPr id="3" name="Content Placeholder 2">
            <a:extLst>
              <a:ext uri="{FF2B5EF4-FFF2-40B4-BE49-F238E27FC236}">
                <a16:creationId xmlns:a16="http://schemas.microsoft.com/office/drawing/2014/main" xmlns="" id="{8C4F5F93-1C58-FA45-91D5-5526EB8002F6}"/>
              </a:ext>
            </a:extLst>
          </p:cNvPr>
          <p:cNvSpPr>
            <a:spLocks noGrp="1"/>
          </p:cNvSpPr>
          <p:nvPr>
            <p:ph idx="1"/>
          </p:nvPr>
        </p:nvSpPr>
        <p:spPr>
          <a:xfrm>
            <a:off x="838200" y="1825625"/>
            <a:ext cx="10515600" cy="2225870"/>
          </a:xfrm>
        </p:spPr>
        <p:txBody>
          <a:bodyPr/>
          <a:lstStyle/>
          <a:p>
            <a:r>
              <a:rPr lang="en-US" dirty="0"/>
              <a:t>Regular beam search chooses the hypotheses for the next timestep solely based on conditional likelihood </a:t>
            </a:r>
            <a:r>
              <a:rPr lang="en-US" dirty="0">
                <a:sym typeface="Wingdings" pitchFamily="2" charset="2"/>
              </a:rPr>
              <a:t> repetition!</a:t>
            </a:r>
            <a:endParaRPr lang="en-US" dirty="0"/>
          </a:p>
          <a:p>
            <a:r>
              <a:rPr lang="en-US" altLang="zh-CN" dirty="0"/>
              <a:t>We </a:t>
            </a:r>
            <a:r>
              <a:rPr lang="en-US" altLang="zh-CN" dirty="0" err="1"/>
              <a:t>rerank</a:t>
            </a:r>
            <a:r>
              <a:rPr lang="en-US" altLang="zh-CN" dirty="0"/>
              <a:t> for every R timestamp (R=10), based on</a:t>
            </a:r>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xmlns="" id="{EF0EB73F-E042-7F4A-A9D5-26E05C06F57D}"/>
              </a:ext>
            </a:extLst>
          </p:cNvPr>
          <p:cNvPicPr>
            <a:picLocks noChangeAspect="1"/>
          </p:cNvPicPr>
          <p:nvPr/>
        </p:nvPicPr>
        <p:blipFill>
          <a:blip r:embed="rId3"/>
          <a:stretch>
            <a:fillRect/>
          </a:stretch>
        </p:blipFill>
        <p:spPr>
          <a:xfrm>
            <a:off x="3573194" y="3324777"/>
            <a:ext cx="4592577" cy="487568"/>
          </a:xfrm>
          <a:prstGeom prst="rect">
            <a:avLst/>
          </a:prstGeom>
        </p:spPr>
      </p:pic>
      <p:pic>
        <p:nvPicPr>
          <p:cNvPr id="6" name="Picture 5">
            <a:extLst>
              <a:ext uri="{FF2B5EF4-FFF2-40B4-BE49-F238E27FC236}">
                <a16:creationId xmlns:a16="http://schemas.microsoft.com/office/drawing/2014/main" xmlns="" id="{4F94C54F-21BF-3746-8E67-8E8963CD29A0}"/>
              </a:ext>
            </a:extLst>
          </p:cNvPr>
          <p:cNvPicPr>
            <a:picLocks noChangeAspect="1"/>
          </p:cNvPicPr>
          <p:nvPr/>
        </p:nvPicPr>
        <p:blipFill>
          <a:blip r:embed="rId4"/>
          <a:stretch>
            <a:fillRect/>
          </a:stretch>
        </p:blipFill>
        <p:spPr>
          <a:xfrm>
            <a:off x="4210764" y="4270838"/>
            <a:ext cx="3289300" cy="609600"/>
          </a:xfrm>
          <a:prstGeom prst="rect">
            <a:avLst/>
          </a:prstGeom>
        </p:spPr>
      </p:pic>
      <p:sp>
        <p:nvSpPr>
          <p:cNvPr id="7" name="TextBox 6">
            <a:extLst>
              <a:ext uri="{FF2B5EF4-FFF2-40B4-BE49-F238E27FC236}">
                <a16:creationId xmlns:a16="http://schemas.microsoft.com/office/drawing/2014/main" xmlns="" id="{05452EDA-A87E-3642-AFEA-59E5AC42542F}"/>
              </a:ext>
            </a:extLst>
          </p:cNvPr>
          <p:cNvSpPr txBox="1"/>
          <p:nvPr/>
        </p:nvSpPr>
        <p:spPr>
          <a:xfrm>
            <a:off x="7514132" y="4224336"/>
            <a:ext cx="3495822" cy="646331"/>
          </a:xfrm>
          <a:prstGeom prst="rect">
            <a:avLst/>
          </a:prstGeom>
          <a:noFill/>
        </p:spPr>
        <p:txBody>
          <a:bodyPr wrap="square" rtlCol="0">
            <a:spAutoFit/>
          </a:bodyPr>
          <a:lstStyle/>
          <a:p>
            <a:r>
              <a:rPr lang="en-US" dirty="0"/>
              <a:t>Percentage of words in semantic structure is reused in the summary</a:t>
            </a:r>
          </a:p>
        </p:txBody>
      </p:sp>
      <p:cxnSp>
        <p:nvCxnSpPr>
          <p:cNvPr id="9" name="Straight Arrow Connector 8">
            <a:extLst>
              <a:ext uri="{FF2B5EF4-FFF2-40B4-BE49-F238E27FC236}">
                <a16:creationId xmlns:a16="http://schemas.microsoft.com/office/drawing/2014/main" xmlns="" id="{F25AE4F5-855D-8843-B06A-01FBF7C01C42}"/>
              </a:ext>
            </a:extLst>
          </p:cNvPr>
          <p:cNvCxnSpPr>
            <a:cxnSpLocks/>
          </p:cNvCxnSpPr>
          <p:nvPr/>
        </p:nvCxnSpPr>
        <p:spPr>
          <a:xfrm flipH="1">
            <a:off x="6096000" y="3671668"/>
            <a:ext cx="980050" cy="514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xmlns="" id="{7A15CB9F-E0CE-994A-AE6A-84D12A7E6028}"/>
              </a:ext>
            </a:extLst>
          </p:cNvPr>
          <p:cNvCxnSpPr>
            <a:endCxn id="7" idx="0"/>
          </p:cNvCxnSpPr>
          <p:nvPr/>
        </p:nvCxnSpPr>
        <p:spPr>
          <a:xfrm>
            <a:off x="7723163" y="3685735"/>
            <a:ext cx="1538880" cy="5386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xmlns="" id="{05FADF35-D323-E04C-AB30-EC8E380D15A9}"/>
              </a:ext>
            </a:extLst>
          </p:cNvPr>
          <p:cNvSpPr txBox="1"/>
          <p:nvPr/>
        </p:nvSpPr>
        <p:spPr>
          <a:xfrm>
            <a:off x="4210764" y="5007290"/>
            <a:ext cx="3173946" cy="369332"/>
          </a:xfrm>
          <a:prstGeom prst="rect">
            <a:avLst/>
          </a:prstGeom>
          <a:noFill/>
        </p:spPr>
        <p:txBody>
          <a:bodyPr wrap="none" rtlCol="0">
            <a:spAutoFit/>
          </a:bodyPr>
          <a:lstStyle/>
          <a:p>
            <a:r>
              <a:rPr lang="en-US" altLang="zh-CN" dirty="0"/>
              <a:t>LRS:</a:t>
            </a:r>
            <a:r>
              <a:rPr lang="zh-CN" altLang="en-US" dirty="0"/>
              <a:t> </a:t>
            </a:r>
            <a:r>
              <a:rPr lang="en-US" altLang="zh-CN" dirty="0"/>
              <a:t>longest repeating substring</a:t>
            </a:r>
            <a:endParaRPr lang="en-US" dirty="0"/>
          </a:p>
        </p:txBody>
      </p:sp>
    </p:spTree>
    <p:extLst>
      <p:ext uri="{BB962C8B-B14F-4D97-AF65-F5344CB8AC3E}">
        <p14:creationId xmlns:p14="http://schemas.microsoft.com/office/powerpoint/2010/main" val="332297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08FF1-97BE-7F42-B80D-172A2CE46A23}"/>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a16="http://schemas.microsoft.com/office/drawing/2014/main" xmlns="" id="{0AE96B53-E711-1449-ACD6-7196DF0A9BD4}"/>
              </a:ext>
            </a:extLst>
          </p:cNvPr>
          <p:cNvSpPr>
            <a:spLocks noGrp="1"/>
          </p:cNvSpPr>
          <p:nvPr>
            <p:ph idx="1"/>
          </p:nvPr>
        </p:nvSpPr>
        <p:spPr/>
        <p:txBody>
          <a:bodyPr/>
          <a:lstStyle/>
          <a:p>
            <a:r>
              <a:rPr lang="en-US" dirty="0"/>
              <a:t>New York Times annotated corpus</a:t>
            </a:r>
          </a:p>
          <a:p>
            <a:pPr lvl="1"/>
            <a:r>
              <a:rPr lang="en-US" dirty="0"/>
              <a:t>About 589K articles annotated with human-written abstracts</a:t>
            </a:r>
          </a:p>
          <a:p>
            <a:pPr lvl="1"/>
            <a:r>
              <a:rPr lang="en-US" dirty="0"/>
              <a:t>Each article is labeled with topic information, e.g. politics, business, sports, arts, …</a:t>
            </a:r>
          </a:p>
          <a:p>
            <a:r>
              <a:rPr lang="en-US" dirty="0"/>
              <a:t>CNN/</a:t>
            </a:r>
            <a:r>
              <a:rPr lang="en-US" dirty="0" err="1"/>
              <a:t>DailyMail</a:t>
            </a:r>
            <a:endParaRPr lang="en-US" dirty="0"/>
          </a:p>
          <a:p>
            <a:pPr lvl="1"/>
            <a:r>
              <a:rPr lang="en-US" dirty="0"/>
              <a:t>About 312k articles with summaries (bullet points)</a:t>
            </a:r>
          </a:p>
          <a:p>
            <a:pPr lvl="1"/>
            <a:r>
              <a:rPr lang="en-US" dirty="0"/>
              <a:t>The URL contains topic information, e.g. </a:t>
            </a:r>
            <a:r>
              <a:rPr lang="en-US" sz="1800" dirty="0">
                <a:hlinkClick r:id="rId2"/>
              </a:rPr>
              <a:t>https://www.cnn.com/2018/10/23/</a:t>
            </a:r>
            <a:r>
              <a:rPr lang="en-US" sz="1800" b="1" dirty="0">
                <a:hlinkClick r:id="rId2"/>
              </a:rPr>
              <a:t>politics</a:t>
            </a:r>
            <a:r>
              <a:rPr lang="en-US" sz="1800" dirty="0">
                <a:hlinkClick r:id="rId2"/>
              </a:rPr>
              <a:t>/donald-trump-mid-term-election-immigration-ted-cruz/index.html</a:t>
            </a: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648317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A67F6-6BF7-734A-B9D1-2D54DAF25E59}"/>
              </a:ext>
            </a:extLst>
          </p:cNvPr>
          <p:cNvSpPr>
            <a:spLocks noGrp="1"/>
          </p:cNvSpPr>
          <p:nvPr>
            <p:ph type="title"/>
          </p:nvPr>
        </p:nvSpPr>
        <p:spPr/>
        <p:txBody>
          <a:bodyPr/>
          <a:lstStyle/>
          <a:p>
            <a:r>
              <a:rPr lang="en-US" dirty="0"/>
              <a:t>Comparisons</a:t>
            </a:r>
          </a:p>
        </p:txBody>
      </p:sp>
      <p:sp>
        <p:nvSpPr>
          <p:cNvPr id="3" name="Content Placeholder 2">
            <a:extLst>
              <a:ext uri="{FF2B5EF4-FFF2-40B4-BE49-F238E27FC236}">
                <a16:creationId xmlns:a16="http://schemas.microsoft.com/office/drawing/2014/main" xmlns="" id="{668ED904-ABEC-294C-AD68-803D83E08B68}"/>
              </a:ext>
            </a:extLst>
          </p:cNvPr>
          <p:cNvSpPr>
            <a:spLocks noGrp="1"/>
          </p:cNvSpPr>
          <p:nvPr>
            <p:ph idx="1"/>
          </p:nvPr>
        </p:nvSpPr>
        <p:spPr/>
        <p:txBody>
          <a:bodyPr/>
          <a:lstStyle/>
          <a:p>
            <a:r>
              <a:rPr lang="en-US" dirty="0"/>
              <a:t>Seq2seq: sequence-to-sequence model with regular input attention</a:t>
            </a:r>
          </a:p>
          <a:p>
            <a:r>
              <a:rPr lang="en-US" dirty="0"/>
              <a:t>Pointer-generator: seq2seq model that allows copying words directly from input (See et al., 2017)</a:t>
            </a:r>
          </a:p>
          <a:p>
            <a:endParaRPr lang="en-US" dirty="0"/>
          </a:p>
          <a:p>
            <a:endParaRPr lang="en-US" dirty="0"/>
          </a:p>
        </p:txBody>
      </p:sp>
    </p:spTree>
    <p:extLst>
      <p:ext uri="{BB962C8B-B14F-4D97-AF65-F5344CB8AC3E}">
        <p14:creationId xmlns:p14="http://schemas.microsoft.com/office/powerpoint/2010/main" val="259851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a16="http://schemas.microsoft.com/office/drawing/2014/main" xmlns=""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cxnSp>
        <p:nvCxnSpPr>
          <p:cNvPr id="6" name="Straight Arrow Connector 5">
            <a:extLst>
              <a:ext uri="{FF2B5EF4-FFF2-40B4-BE49-F238E27FC236}">
                <a16:creationId xmlns:a16="http://schemas.microsoft.com/office/drawing/2014/main" xmlns="" id="{9F228584-DBEF-EA48-9194-2125BE96EC46}"/>
              </a:ext>
            </a:extLst>
          </p:cNvPr>
          <p:cNvCxnSpPr>
            <a:cxnSpLocks/>
          </p:cNvCxnSpPr>
          <p:nvPr/>
        </p:nvCxnSpPr>
        <p:spPr>
          <a:xfrm flipH="1">
            <a:off x="5621308" y="1933731"/>
            <a:ext cx="1051809" cy="202367"/>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xmlns="" id="{D85C54A8-E391-EE43-923C-8394D2D0BE30}"/>
              </a:ext>
            </a:extLst>
          </p:cNvPr>
          <p:cNvSpPr txBox="1"/>
          <p:nvPr/>
        </p:nvSpPr>
        <p:spPr>
          <a:xfrm>
            <a:off x="6690456" y="1549010"/>
            <a:ext cx="3560164" cy="1446550"/>
          </a:xfrm>
          <a:prstGeom prst="rect">
            <a:avLst/>
          </a:prstGeom>
          <a:noFill/>
        </p:spPr>
        <p:txBody>
          <a:bodyPr wrap="square" rtlCol="0">
            <a:spAutoFit/>
          </a:bodyPr>
          <a:lstStyle/>
          <a:p>
            <a:r>
              <a:rPr lang="en-US" sz="2200" dirty="0"/>
              <a:t>Irrelevant sentences (e.g. basketball game) are inserted into the articles (e.g. about politics).</a:t>
            </a:r>
          </a:p>
        </p:txBody>
      </p:sp>
      <p:sp>
        <p:nvSpPr>
          <p:cNvPr id="9" name="TextBox 8">
            <a:extLst>
              <a:ext uri="{FF2B5EF4-FFF2-40B4-BE49-F238E27FC236}">
                <a16:creationId xmlns:a16="http://schemas.microsoft.com/office/drawing/2014/main" xmlns="" id="{F8AEC32F-EFF5-774B-B219-57F297187EFE}"/>
              </a:ext>
            </a:extLst>
          </p:cNvPr>
          <p:cNvSpPr txBox="1"/>
          <p:nvPr/>
        </p:nvSpPr>
        <p:spPr>
          <a:xfrm>
            <a:off x="6355830" y="3044279"/>
            <a:ext cx="5089158" cy="1107996"/>
          </a:xfrm>
          <a:prstGeom prst="rect">
            <a:avLst/>
          </a:prstGeom>
          <a:noFill/>
        </p:spPr>
        <p:txBody>
          <a:bodyPr wrap="square" rtlCol="0">
            <a:spAutoFit/>
          </a:bodyPr>
          <a:lstStyle/>
          <a:p>
            <a:r>
              <a:rPr lang="en-US" sz="2200" dirty="0"/>
              <a:t>If a summarization model really understands the input, it would ignore the inserted off-topic information. </a:t>
            </a:r>
          </a:p>
        </p:txBody>
      </p:sp>
    </p:spTree>
    <p:extLst>
      <p:ext uri="{BB962C8B-B14F-4D97-AF65-F5344CB8AC3E}">
        <p14:creationId xmlns:p14="http://schemas.microsoft.com/office/powerpoint/2010/main" val="29432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a16="http://schemas.microsoft.com/office/drawing/2014/main" xmlns=""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sp>
        <p:nvSpPr>
          <p:cNvPr id="9" name="TextBox 8">
            <a:extLst>
              <a:ext uri="{FF2B5EF4-FFF2-40B4-BE49-F238E27FC236}">
                <a16:creationId xmlns:a16="http://schemas.microsoft.com/office/drawing/2014/main" xmlns="" id="{F8AEC32F-EFF5-774B-B219-57F297187EFE}"/>
              </a:ext>
            </a:extLst>
          </p:cNvPr>
          <p:cNvSpPr txBox="1"/>
          <p:nvPr/>
        </p:nvSpPr>
        <p:spPr>
          <a:xfrm>
            <a:off x="6007175" y="1432444"/>
            <a:ext cx="5802651"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5000 articles from CNN/</a:t>
            </a:r>
            <a:r>
              <a:rPr lang="en-US" sz="2200" dirty="0" err="1"/>
              <a:t>DailyMail</a:t>
            </a:r>
            <a:r>
              <a:rPr lang="en-US" sz="2200" dirty="0"/>
              <a:t> test set and 5000 articles from NYT (labeled with topic </a:t>
            </a:r>
            <a:r>
              <a:rPr lang="en-US" sz="2200" i="1" dirty="0"/>
              <a:t>politics</a:t>
            </a:r>
            <a:r>
              <a:rPr lang="en-US" sz="2200" dirty="0"/>
              <a:t>)</a:t>
            </a:r>
          </a:p>
          <a:p>
            <a:pPr marL="800100" lvl="1" indent="-342900">
              <a:buFont typeface="Arial" panose="020B0604020202020204" pitchFamily="34" charset="0"/>
              <a:buChar char="•"/>
            </a:pPr>
            <a:r>
              <a:rPr lang="en-US" sz="2200" dirty="0"/>
              <a:t>Each article is inserted with n (1-4) sentences collected from the beginning of another article labeled with topic </a:t>
            </a:r>
            <a:r>
              <a:rPr lang="en-US" sz="2200" i="1" dirty="0"/>
              <a:t>arts, sports, </a:t>
            </a:r>
            <a:r>
              <a:rPr lang="en-US" sz="2200" dirty="0"/>
              <a:t>or</a:t>
            </a:r>
            <a:r>
              <a:rPr lang="en-US" sz="2200" i="1" dirty="0"/>
              <a:t> technology</a:t>
            </a:r>
          </a:p>
        </p:txBody>
      </p:sp>
    </p:spTree>
    <p:extLst>
      <p:ext uri="{BB962C8B-B14F-4D97-AF65-F5344CB8AC3E}">
        <p14:creationId xmlns:p14="http://schemas.microsoft.com/office/powerpoint/2010/main" val="267958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E71B8-B813-B74B-B3DA-A90D5082EB54}"/>
              </a:ext>
            </a:extLst>
          </p:cNvPr>
          <p:cNvSpPr>
            <a:spLocks noGrp="1"/>
          </p:cNvSpPr>
          <p:nvPr>
            <p:ph type="title"/>
          </p:nvPr>
        </p:nvSpPr>
        <p:spPr>
          <a:xfrm>
            <a:off x="838200" y="365125"/>
            <a:ext cx="10927976" cy="1325563"/>
          </a:xfrm>
        </p:spPr>
        <p:txBody>
          <a:bodyPr>
            <a:normAutofit/>
          </a:bodyPr>
          <a:lstStyle/>
          <a:p>
            <a:r>
              <a:rPr lang="en-US" sz="3200" dirty="0" smtClean="0"/>
              <a:t>Evaluation Criteria</a:t>
            </a:r>
            <a:endParaRPr lang="en-US" sz="3200" dirty="0"/>
          </a:p>
        </p:txBody>
      </p:sp>
      <p:pic>
        <p:nvPicPr>
          <p:cNvPr id="6" name="Picture 5" descr="Screen Shot 2022-02-17 at 9.13.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79" y="1605280"/>
            <a:ext cx="10593157" cy="4331970"/>
          </a:xfrm>
          <a:prstGeom prst="rect">
            <a:avLst/>
          </a:prstGeom>
        </p:spPr>
      </p:pic>
    </p:spTree>
    <p:extLst>
      <p:ext uri="{BB962C8B-B14F-4D97-AF65-F5344CB8AC3E}">
        <p14:creationId xmlns:p14="http://schemas.microsoft.com/office/powerpoint/2010/main" val="157015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a16="http://schemas.microsoft.com/office/drawing/2014/main" xmlns=""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a16="http://schemas.microsoft.com/office/drawing/2014/main" xmlns=""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a16="http://schemas.microsoft.com/office/drawing/2014/main" xmlns=""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a16="http://schemas.microsoft.com/office/drawing/2014/main" xmlns=""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a16="http://schemas.microsoft.com/office/drawing/2014/main" xmlns="" id="{F55DF9A9-7CF9-AA40-9150-A2D758DE349A}"/>
                </a:ext>
              </a:extLst>
            </p:cNvPr>
            <p:cNvPicPr>
              <a:picLocks noChangeAspect="1"/>
            </p:cNvPicPr>
            <p:nvPr/>
          </p:nvPicPr>
          <p:blipFill>
            <a:blip r:embed="rId3"/>
            <a:stretch>
              <a:fillRect/>
            </a:stretch>
          </p:blipFill>
          <p:spPr>
            <a:xfrm>
              <a:off x="5144535" y="1919149"/>
              <a:ext cx="2860947" cy="2128342"/>
            </a:xfrm>
            <a:prstGeom prst="rect">
              <a:avLst/>
            </a:prstGeom>
          </p:spPr>
        </p:pic>
        <p:sp>
          <p:nvSpPr>
            <p:cNvPr id="15" name="TextBox 14">
              <a:extLst>
                <a:ext uri="{FF2B5EF4-FFF2-40B4-BE49-F238E27FC236}">
                  <a16:creationId xmlns:a16="http://schemas.microsoft.com/office/drawing/2014/main" xmlns=""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a16="http://schemas.microsoft.com/office/drawing/2014/main" xmlns=""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Tree>
    <p:extLst>
      <p:ext uri="{BB962C8B-B14F-4D97-AF65-F5344CB8AC3E}">
        <p14:creationId xmlns:p14="http://schemas.microsoft.com/office/powerpoint/2010/main" val="209682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a16="http://schemas.microsoft.com/office/drawing/2014/main" xmlns=""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a16="http://schemas.microsoft.com/office/drawing/2014/main" xmlns=""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a16="http://schemas.microsoft.com/office/drawing/2014/main" xmlns=""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4" name="Group 3">
            <a:extLst>
              <a:ext uri="{FF2B5EF4-FFF2-40B4-BE49-F238E27FC236}">
                <a16:creationId xmlns:a16="http://schemas.microsoft.com/office/drawing/2014/main" xmlns="" id="{E429438B-9AE2-1F4F-BF33-DB5CBACA4B06}"/>
              </a:ext>
            </a:extLst>
          </p:cNvPr>
          <p:cNvGrpSpPr/>
          <p:nvPr/>
        </p:nvGrpSpPr>
        <p:grpSpPr>
          <a:xfrm>
            <a:off x="3554124" y="4207392"/>
            <a:ext cx="3904368" cy="2536578"/>
            <a:chOff x="3507296" y="4623945"/>
            <a:chExt cx="3200189" cy="2149443"/>
          </a:xfrm>
        </p:grpSpPr>
        <p:pic>
          <p:nvPicPr>
            <p:cNvPr id="9" name="Picture 8">
              <a:extLst>
                <a:ext uri="{FF2B5EF4-FFF2-40B4-BE49-F238E27FC236}">
                  <a16:creationId xmlns:a16="http://schemas.microsoft.com/office/drawing/2014/main" xmlns="" id="{C85078FC-9650-CD46-9C30-C87DBEF64BDF}"/>
                </a:ext>
              </a:extLst>
            </p:cNvPr>
            <p:cNvPicPr>
              <a:picLocks noChangeAspect="1"/>
            </p:cNvPicPr>
            <p:nvPr/>
          </p:nvPicPr>
          <p:blipFill>
            <a:blip r:embed="rId3"/>
            <a:stretch>
              <a:fillRect/>
            </a:stretch>
          </p:blipFill>
          <p:spPr>
            <a:xfrm>
              <a:off x="3826724" y="4623945"/>
              <a:ext cx="2880761" cy="2149443"/>
            </a:xfrm>
            <a:prstGeom prst="rect">
              <a:avLst/>
            </a:prstGeom>
          </p:spPr>
        </p:pic>
        <p:sp>
          <p:nvSpPr>
            <p:cNvPr id="14" name="TextBox 13">
              <a:extLst>
                <a:ext uri="{FF2B5EF4-FFF2-40B4-BE49-F238E27FC236}">
                  <a16:creationId xmlns:a16="http://schemas.microsoft.com/office/drawing/2014/main" xmlns="" id="{BBCF569A-2507-F64C-BDD3-CF5E2260D989}"/>
                </a:ext>
              </a:extLst>
            </p:cNvPr>
            <p:cNvSpPr txBox="1"/>
            <p:nvPr/>
          </p:nvSpPr>
          <p:spPr>
            <a:xfrm rot="16200000">
              <a:off x="3144280" y="5431376"/>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a16="http://schemas.microsoft.com/office/drawing/2014/main" xmlns=""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a16="http://schemas.microsoft.com/office/drawing/2014/main" xmlns="" id="{F55DF9A9-7CF9-AA40-9150-A2D758DE349A}"/>
                </a:ext>
              </a:extLst>
            </p:cNvPr>
            <p:cNvPicPr>
              <a:picLocks noChangeAspect="1"/>
            </p:cNvPicPr>
            <p:nvPr/>
          </p:nvPicPr>
          <p:blipFill>
            <a:blip r:embed="rId4"/>
            <a:stretch>
              <a:fillRect/>
            </a:stretch>
          </p:blipFill>
          <p:spPr>
            <a:xfrm>
              <a:off x="5144535" y="1919149"/>
              <a:ext cx="2860947" cy="2128342"/>
            </a:xfrm>
            <a:prstGeom prst="rect">
              <a:avLst/>
            </a:prstGeom>
          </p:spPr>
        </p:pic>
        <p:sp>
          <p:nvSpPr>
            <p:cNvPr id="15" name="TextBox 14">
              <a:extLst>
                <a:ext uri="{FF2B5EF4-FFF2-40B4-BE49-F238E27FC236}">
                  <a16:creationId xmlns:a16="http://schemas.microsoft.com/office/drawing/2014/main" xmlns=""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grpSp>
        <p:nvGrpSpPr>
          <p:cNvPr id="6" name="Group 5">
            <a:extLst>
              <a:ext uri="{FF2B5EF4-FFF2-40B4-BE49-F238E27FC236}">
                <a16:creationId xmlns:a16="http://schemas.microsoft.com/office/drawing/2014/main" xmlns="" id="{35C8585E-6074-594D-9BCE-E6B99D5A3D86}"/>
              </a:ext>
            </a:extLst>
          </p:cNvPr>
          <p:cNvGrpSpPr/>
          <p:nvPr/>
        </p:nvGrpSpPr>
        <p:grpSpPr>
          <a:xfrm>
            <a:off x="7585895" y="4220839"/>
            <a:ext cx="3997809" cy="2610267"/>
            <a:chOff x="7157138" y="4684685"/>
            <a:chExt cx="3122207" cy="2071191"/>
          </a:xfrm>
        </p:grpSpPr>
        <p:pic>
          <p:nvPicPr>
            <p:cNvPr id="11" name="Picture 10">
              <a:extLst>
                <a:ext uri="{FF2B5EF4-FFF2-40B4-BE49-F238E27FC236}">
                  <a16:creationId xmlns:a16="http://schemas.microsoft.com/office/drawing/2014/main" xmlns="" id="{9B77884E-D5AD-114F-8F3E-4736A58537C8}"/>
                </a:ext>
              </a:extLst>
            </p:cNvPr>
            <p:cNvPicPr>
              <a:picLocks noChangeAspect="1"/>
            </p:cNvPicPr>
            <p:nvPr/>
          </p:nvPicPr>
          <p:blipFill>
            <a:blip r:embed="rId5"/>
            <a:stretch>
              <a:fillRect/>
            </a:stretch>
          </p:blipFill>
          <p:spPr>
            <a:xfrm>
              <a:off x="7503459" y="4684685"/>
              <a:ext cx="2775886" cy="2071191"/>
            </a:xfrm>
            <a:prstGeom prst="rect">
              <a:avLst/>
            </a:prstGeom>
          </p:spPr>
        </p:pic>
        <p:sp>
          <p:nvSpPr>
            <p:cNvPr id="16" name="TextBox 15">
              <a:extLst>
                <a:ext uri="{FF2B5EF4-FFF2-40B4-BE49-F238E27FC236}">
                  <a16:creationId xmlns:a16="http://schemas.microsoft.com/office/drawing/2014/main" xmlns="" id="{DF2D672C-0BDE-264C-BC5F-3D2E8CC9086A}"/>
                </a:ext>
              </a:extLst>
            </p:cNvPr>
            <p:cNvSpPr txBox="1"/>
            <p:nvPr/>
          </p:nvSpPr>
          <p:spPr>
            <a:xfrm rot="16200000">
              <a:off x="6814832" y="5410664"/>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a16="http://schemas.microsoft.com/office/drawing/2014/main" xmlns=""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
        <p:nvSpPr>
          <p:cNvPr id="22" name="TextBox 21">
            <a:extLst>
              <a:ext uri="{FF2B5EF4-FFF2-40B4-BE49-F238E27FC236}">
                <a16:creationId xmlns:a16="http://schemas.microsoft.com/office/drawing/2014/main" xmlns="" id="{25B0ED41-A8D1-4A44-98AC-22C237648CE6}"/>
              </a:ext>
            </a:extLst>
          </p:cNvPr>
          <p:cNvSpPr txBox="1"/>
          <p:nvPr/>
        </p:nvSpPr>
        <p:spPr>
          <a:xfrm>
            <a:off x="684390" y="4207392"/>
            <a:ext cx="1194558" cy="492443"/>
          </a:xfrm>
          <a:prstGeom prst="rect">
            <a:avLst/>
          </a:prstGeom>
          <a:noFill/>
        </p:spPr>
        <p:txBody>
          <a:bodyPr wrap="none" rtlCol="0">
            <a:spAutoFit/>
          </a:bodyPr>
          <a:lstStyle/>
          <a:p>
            <a:r>
              <a:rPr lang="en-US" sz="2600" dirty="0"/>
              <a:t>On NYT</a:t>
            </a:r>
          </a:p>
        </p:txBody>
      </p:sp>
    </p:spTree>
    <p:extLst>
      <p:ext uri="{BB962C8B-B14F-4D97-AF65-F5344CB8AC3E}">
        <p14:creationId xmlns:p14="http://schemas.microsoft.com/office/powerpoint/2010/main" val="33140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2DC3F-D314-9E42-8A71-E49BDB4701C3}"/>
              </a:ext>
            </a:extLst>
          </p:cNvPr>
          <p:cNvSpPr>
            <a:spLocks noGrp="1"/>
          </p:cNvSpPr>
          <p:nvPr>
            <p:ph type="title"/>
          </p:nvPr>
        </p:nvSpPr>
        <p:spPr/>
        <p:txBody>
          <a:bodyPr/>
          <a:lstStyle/>
          <a:p>
            <a:r>
              <a:rPr lang="en-US" dirty="0"/>
              <a:t>Evaluation against Adversarial Information</a:t>
            </a:r>
          </a:p>
        </p:txBody>
      </p:sp>
      <p:sp>
        <p:nvSpPr>
          <p:cNvPr id="3" name="TextBox 2">
            <a:extLst>
              <a:ext uri="{FF2B5EF4-FFF2-40B4-BE49-F238E27FC236}">
                <a16:creationId xmlns:a16="http://schemas.microsoft.com/office/drawing/2014/main" xmlns="" id="{1B8A3E3A-50E3-2345-8C7B-B4F84A975DA3}"/>
              </a:ext>
            </a:extLst>
          </p:cNvPr>
          <p:cNvSpPr txBox="1"/>
          <p:nvPr/>
        </p:nvSpPr>
        <p:spPr>
          <a:xfrm>
            <a:off x="268941" y="1418627"/>
            <a:ext cx="4688015" cy="5386090"/>
          </a:xfrm>
          <a:prstGeom prst="rect">
            <a:avLst/>
          </a:prstGeom>
          <a:noFill/>
          <a:ln w="19050">
            <a:solidFill>
              <a:schemeClr val="accent1">
                <a:lumMod val="60000"/>
                <a:lumOff val="40000"/>
              </a:schemeClr>
            </a:solidFill>
          </a:ln>
        </p:spPr>
        <p:txBody>
          <a:bodyPr wrap="square" rtlCol="0">
            <a:spAutoFit/>
          </a:bodyPr>
          <a:lstStyle/>
          <a:p>
            <a:pPr algn="just"/>
            <a:r>
              <a:rPr lang="en-US" sz="20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grpSp>
        <p:nvGrpSpPr>
          <p:cNvPr id="4" name="Group 3">
            <a:extLst>
              <a:ext uri="{FF2B5EF4-FFF2-40B4-BE49-F238E27FC236}">
                <a16:creationId xmlns:a16="http://schemas.microsoft.com/office/drawing/2014/main" xmlns="" id="{9B76C807-4506-DC4A-AE46-F8D27BFF2CEB}"/>
              </a:ext>
            </a:extLst>
          </p:cNvPr>
          <p:cNvGrpSpPr/>
          <p:nvPr/>
        </p:nvGrpSpPr>
        <p:grpSpPr>
          <a:xfrm>
            <a:off x="5062208" y="1411070"/>
            <a:ext cx="7078546" cy="1482032"/>
            <a:chOff x="5811026" y="1724108"/>
            <a:chExt cx="5814257" cy="1768576"/>
          </a:xfrm>
        </p:grpSpPr>
        <p:sp>
          <p:nvSpPr>
            <p:cNvPr id="5" name="Rounded Rectangle 4">
              <a:extLst>
                <a:ext uri="{FF2B5EF4-FFF2-40B4-BE49-F238E27FC236}">
                  <a16:creationId xmlns:a16="http://schemas.microsoft.com/office/drawing/2014/main" xmlns="" id="{01714B83-A2BF-D14B-AE95-8722AE271537}"/>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0A8C7A80-00F5-8B4D-8908-6B1F578065E5}"/>
                </a:ext>
              </a:extLst>
            </p:cNvPr>
            <p:cNvSpPr txBox="1"/>
            <p:nvPr/>
          </p:nvSpPr>
          <p:spPr>
            <a:xfrm>
              <a:off x="5876365" y="1738358"/>
              <a:ext cx="5748918" cy="1754326"/>
            </a:xfrm>
            <a:prstGeom prst="rect">
              <a:avLst/>
            </a:prstGeom>
            <a:noFill/>
          </p:spPr>
          <p:txBody>
            <a:bodyPr wrap="square" rtlCol="0">
              <a:spAutoFit/>
            </a:bodyPr>
            <a:lstStyle/>
            <a:p>
              <a:r>
                <a:rPr lang="en-US" b="1" dirty="0"/>
                <a:t>Seq2seq+attention: </a:t>
              </a:r>
            </a:p>
            <a:p>
              <a:r>
                <a:rPr lang="en-US" dirty="0">
                  <a:solidFill>
                    <a:schemeClr val="accent1"/>
                  </a:solidFill>
                </a:rPr>
                <a:t>George </a:t>
              </a:r>
              <a:r>
                <a:rPr lang="en-US" dirty="0" err="1">
                  <a:solidFill>
                    <a:schemeClr val="accent1"/>
                  </a:solidFill>
                </a:rPr>
                <a:t>Vecsey</a:t>
              </a:r>
              <a:r>
                <a:rPr lang="en-US" dirty="0">
                  <a:solidFill>
                    <a:schemeClr val="accent1"/>
                  </a:solidFill>
                </a:rPr>
                <a:t> sports of The Times column on New York State’s naming of late baseball legend Joe DiMaggio as “baseball’s greatest living player,” but with his memory joining those of Babe Ruth, Lou Gehrig, Mickey Mantle and Miller Huggins.</a:t>
              </a:r>
            </a:p>
          </p:txBody>
        </p:sp>
      </p:grpSp>
      <p:grpSp>
        <p:nvGrpSpPr>
          <p:cNvPr id="7" name="Group 6">
            <a:extLst>
              <a:ext uri="{FF2B5EF4-FFF2-40B4-BE49-F238E27FC236}">
                <a16:creationId xmlns:a16="http://schemas.microsoft.com/office/drawing/2014/main" xmlns="" id="{F640B8E2-C8E0-2241-A0F0-712CF3EA5D41}"/>
              </a:ext>
            </a:extLst>
          </p:cNvPr>
          <p:cNvGrpSpPr/>
          <p:nvPr/>
        </p:nvGrpSpPr>
        <p:grpSpPr>
          <a:xfrm>
            <a:off x="5062207" y="3090680"/>
            <a:ext cx="7078545" cy="1489173"/>
            <a:chOff x="5811026" y="1724108"/>
            <a:chExt cx="5814256" cy="1791532"/>
          </a:xfrm>
        </p:grpSpPr>
        <p:sp>
          <p:nvSpPr>
            <p:cNvPr id="8" name="Rounded Rectangle 7">
              <a:extLst>
                <a:ext uri="{FF2B5EF4-FFF2-40B4-BE49-F238E27FC236}">
                  <a16:creationId xmlns:a16="http://schemas.microsoft.com/office/drawing/2014/main" xmlns="" id="{99F5063A-8C46-9044-80C9-F6C56409F2AA}"/>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B7245A71-B9CB-BC40-ADA9-AB322E5F325A}"/>
                </a:ext>
              </a:extLst>
            </p:cNvPr>
            <p:cNvSpPr txBox="1"/>
            <p:nvPr/>
          </p:nvSpPr>
          <p:spPr>
            <a:xfrm>
              <a:off x="5876365" y="1738358"/>
              <a:ext cx="5748917" cy="1777282"/>
            </a:xfrm>
            <a:prstGeom prst="rect">
              <a:avLst/>
            </a:prstGeom>
            <a:noFill/>
          </p:spPr>
          <p:txBody>
            <a:bodyPr wrap="square" rtlCol="0">
              <a:spAutoFit/>
            </a:bodyPr>
            <a:lstStyle/>
            <a:p>
              <a:r>
                <a:rPr lang="en-US" b="1" dirty="0"/>
                <a:t>Pointer-generator: </a:t>
              </a:r>
            </a:p>
            <a:p>
              <a:r>
                <a:rPr lang="en-US" dirty="0">
                  <a:solidFill>
                    <a:schemeClr val="accent1"/>
                  </a:solidFill>
                </a:rPr>
                <a:t>Joe DiMaggio is first name to come to mind, and Ted Williams is first name to come to mind, and he’s greatest living hitter</a:t>
              </a:r>
              <a:r>
                <a:rPr lang="en-US" dirty="0"/>
                <a:t>; he will be replaced by human resources minister, Doug Young, and will keep his Parliament seat for governing Liberal Party.</a:t>
              </a:r>
            </a:p>
          </p:txBody>
        </p:sp>
      </p:grpSp>
      <p:grpSp>
        <p:nvGrpSpPr>
          <p:cNvPr id="10" name="Group 9">
            <a:extLst>
              <a:ext uri="{FF2B5EF4-FFF2-40B4-BE49-F238E27FC236}">
                <a16:creationId xmlns:a16="http://schemas.microsoft.com/office/drawing/2014/main" xmlns="" id="{5AEA9F9C-3D6A-0D47-B5FF-DBD9DBDD98B6}"/>
              </a:ext>
            </a:extLst>
          </p:cNvPr>
          <p:cNvGrpSpPr/>
          <p:nvPr/>
        </p:nvGrpSpPr>
        <p:grpSpPr>
          <a:xfrm>
            <a:off x="5036503" y="4735882"/>
            <a:ext cx="7345371" cy="1489173"/>
            <a:chOff x="5811026" y="1724108"/>
            <a:chExt cx="5993328" cy="1791532"/>
          </a:xfrm>
        </p:grpSpPr>
        <p:sp>
          <p:nvSpPr>
            <p:cNvPr id="11" name="Rounded Rectangle 10">
              <a:extLst>
                <a:ext uri="{FF2B5EF4-FFF2-40B4-BE49-F238E27FC236}">
                  <a16:creationId xmlns:a16="http://schemas.microsoft.com/office/drawing/2014/main" xmlns="" id="{2279682D-F473-A64D-AA53-E86881FB3ADC}"/>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8DFA6EAA-CA6C-AB42-A595-D6DBA7326122}"/>
                </a:ext>
              </a:extLst>
            </p:cNvPr>
            <p:cNvSpPr txBox="1"/>
            <p:nvPr/>
          </p:nvSpPr>
          <p:spPr>
            <a:xfrm>
              <a:off x="5876364" y="1738358"/>
              <a:ext cx="5927990" cy="1777282"/>
            </a:xfrm>
            <a:prstGeom prst="rect">
              <a:avLst/>
            </a:prstGeom>
            <a:noFill/>
          </p:spPr>
          <p:txBody>
            <a:bodyPr wrap="square" rtlCol="0">
              <a:spAutoFit/>
            </a:bodyPr>
            <a:lstStyle/>
            <a:p>
              <a:r>
                <a:rPr lang="en-US" b="1" dirty="0"/>
                <a:t>Our Model: </a:t>
              </a:r>
            </a:p>
            <a:p>
              <a:r>
                <a:rPr lang="en-US" dirty="0"/>
                <a:t>Former Canadian Defense Min David </a:t>
              </a:r>
              <a:r>
                <a:rPr lang="en-US" dirty="0" err="1"/>
                <a:t>Collenette</a:t>
              </a:r>
              <a:r>
                <a:rPr lang="en-US" dirty="0"/>
                <a:t> resigns day after army official testifies that top military officials altered documents to cover up responsibility for beating death of Somali teen-ager at hands of Canadian peacekeeping troops in 1993.</a:t>
              </a:r>
            </a:p>
          </p:txBody>
        </p:sp>
      </p:grpSp>
    </p:spTree>
    <p:extLst>
      <p:ext uri="{BB962C8B-B14F-4D97-AF65-F5344CB8AC3E}">
        <p14:creationId xmlns:p14="http://schemas.microsoft.com/office/powerpoint/2010/main" val="609454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lstStyle/>
          <a:p>
            <a:r>
              <a:rPr lang="en-US" dirty="0"/>
              <a:t>Human Evaluation (Initial Results)</a:t>
            </a:r>
          </a:p>
        </p:txBody>
      </p:sp>
      <p:graphicFrame>
        <p:nvGraphicFramePr>
          <p:cNvPr id="3" name="Table 2">
            <a:extLst>
              <a:ext uri="{FF2B5EF4-FFF2-40B4-BE49-F238E27FC236}">
                <a16:creationId xmlns:a16="http://schemas.microsoft.com/office/drawing/2014/main" xmlns="" id="{53B599BD-C667-C54C-ADA5-DBEC2E87877C}"/>
              </a:ext>
            </a:extLst>
          </p:cNvPr>
          <p:cNvGraphicFramePr>
            <a:graphicFrameLocks noGrp="1"/>
          </p:cNvGraphicFramePr>
          <p:nvPr/>
        </p:nvGraphicFramePr>
        <p:xfrm>
          <a:off x="880989" y="1600216"/>
          <a:ext cx="10430021" cy="2092592"/>
        </p:xfrm>
        <a:graphic>
          <a:graphicData uri="http://schemas.openxmlformats.org/drawingml/2006/table">
            <a:tbl>
              <a:tblPr firstRow="1" bandRow="1">
                <a:tableStyleId>{5C22544A-7EE6-4342-B048-85BDC9FD1C3A}</a:tableStyleId>
              </a:tblPr>
              <a:tblGrid>
                <a:gridCol w="1724965">
                  <a:extLst>
                    <a:ext uri="{9D8B030D-6E8A-4147-A177-3AD203B41FA5}">
                      <a16:colId xmlns:a16="http://schemas.microsoft.com/office/drawing/2014/main" xmlns="" val="3553719339"/>
                    </a:ext>
                  </a:extLst>
                </a:gridCol>
                <a:gridCol w="2447044">
                  <a:extLst>
                    <a:ext uri="{9D8B030D-6E8A-4147-A177-3AD203B41FA5}">
                      <a16:colId xmlns:a16="http://schemas.microsoft.com/office/drawing/2014/main" xmlns="" val="1638834755"/>
                    </a:ext>
                  </a:extLst>
                </a:gridCol>
                <a:gridCol w="2086004">
                  <a:extLst>
                    <a:ext uri="{9D8B030D-6E8A-4147-A177-3AD203B41FA5}">
                      <a16:colId xmlns:a16="http://schemas.microsoft.com/office/drawing/2014/main" xmlns="" val="3822006865"/>
                    </a:ext>
                  </a:extLst>
                </a:gridCol>
                <a:gridCol w="2086004">
                  <a:extLst>
                    <a:ext uri="{9D8B030D-6E8A-4147-A177-3AD203B41FA5}">
                      <a16:colId xmlns:a16="http://schemas.microsoft.com/office/drawing/2014/main" xmlns="" val="182703409"/>
                    </a:ext>
                  </a:extLst>
                </a:gridCol>
                <a:gridCol w="2086004">
                  <a:extLst>
                    <a:ext uri="{9D8B030D-6E8A-4147-A177-3AD203B41FA5}">
                      <a16:colId xmlns:a16="http://schemas.microsoft.com/office/drawing/2014/main" xmlns="" val="69334053"/>
                    </a:ext>
                  </a:extLst>
                </a:gridCol>
              </a:tblGrid>
              <a:tr h="581597">
                <a:tc>
                  <a:txBody>
                    <a:bodyPr/>
                    <a:lstStyle/>
                    <a:p>
                      <a:endParaRPr lang="en-US" sz="2200" dirty="0"/>
                    </a:p>
                  </a:txBody>
                  <a:tcPr/>
                </a:tc>
                <a:tc>
                  <a:txBody>
                    <a:bodyPr/>
                    <a:lstStyle/>
                    <a:p>
                      <a:r>
                        <a:rPr lang="en-US" sz="2200" dirty="0"/>
                        <a:t>Non-Redundancy</a:t>
                      </a:r>
                    </a:p>
                  </a:txBody>
                  <a:tcPr/>
                </a:tc>
                <a:tc>
                  <a:txBody>
                    <a:bodyPr/>
                    <a:lstStyle/>
                    <a:p>
                      <a:r>
                        <a:rPr lang="en-US" sz="2200" dirty="0"/>
                        <a:t>Fluency</a:t>
                      </a:r>
                    </a:p>
                  </a:txBody>
                  <a:tcPr/>
                </a:tc>
                <a:tc>
                  <a:txBody>
                    <a:bodyPr/>
                    <a:lstStyle/>
                    <a:p>
                      <a:r>
                        <a:rPr lang="en-US" sz="2200" dirty="0"/>
                        <a:t>Faithfulness</a:t>
                      </a:r>
                    </a:p>
                  </a:txBody>
                  <a:tcPr/>
                </a:tc>
                <a:tc>
                  <a:txBody>
                    <a:bodyPr/>
                    <a:lstStyle/>
                    <a:p>
                      <a:r>
                        <a:rPr lang="en-US" sz="2200" dirty="0"/>
                        <a:t>Informativeness</a:t>
                      </a:r>
                    </a:p>
                  </a:txBody>
                  <a:tcPr/>
                </a:tc>
                <a:extLst>
                  <a:ext uri="{0D108BD9-81ED-4DB2-BD59-A6C34878D82A}">
                    <a16:rowId xmlns:a16="http://schemas.microsoft.com/office/drawing/2014/main" xmlns="" val="2962876419"/>
                  </a:ext>
                </a:extLst>
              </a:tr>
              <a:tr h="503665">
                <a:tc>
                  <a:txBody>
                    <a:bodyPr/>
                    <a:lstStyle/>
                    <a:p>
                      <a:r>
                        <a:rPr lang="en-US" sz="2200" dirty="0"/>
                        <a:t>Human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extLst>
                  <a:ext uri="{0D108BD9-81ED-4DB2-BD59-A6C34878D82A}">
                    <a16:rowId xmlns:a16="http://schemas.microsoft.com/office/drawing/2014/main" xmlns="" val="517732821"/>
                  </a:ext>
                </a:extLst>
              </a:tr>
              <a:tr h="503665">
                <a:tc>
                  <a:txBody>
                    <a:bodyPr/>
                    <a:lstStyle/>
                    <a:p>
                      <a:r>
                        <a:rPr lang="en-US" sz="2200" dirty="0"/>
                        <a:t>Seq2seq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a16="http://schemas.microsoft.com/office/drawing/2014/main" xmlns="" val="333830090"/>
                  </a:ext>
                </a:extLst>
              </a:tr>
              <a:tr h="503665">
                <a:tc>
                  <a:txBody>
                    <a:bodyPr/>
                    <a:lstStyle/>
                    <a:p>
                      <a:r>
                        <a:rPr lang="en-US" sz="2200" dirty="0"/>
                        <a:t>Our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1.9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a16="http://schemas.microsoft.com/office/drawing/2014/main" xmlns="" val="3055954011"/>
                  </a:ext>
                </a:extLst>
              </a:tr>
            </a:tbl>
          </a:graphicData>
        </a:graphic>
      </p:graphicFrame>
      <p:sp>
        <p:nvSpPr>
          <p:cNvPr id="7" name="TextBox 6">
            <a:extLst>
              <a:ext uri="{FF2B5EF4-FFF2-40B4-BE49-F238E27FC236}">
                <a16:creationId xmlns:a16="http://schemas.microsoft.com/office/drawing/2014/main" xmlns="" id="{AA27F728-7179-9A43-B4BB-13FC957ACF6E}"/>
              </a:ext>
            </a:extLst>
          </p:cNvPr>
          <p:cNvSpPr txBox="1"/>
          <p:nvPr/>
        </p:nvSpPr>
        <p:spPr>
          <a:xfrm>
            <a:off x="838200" y="3928348"/>
            <a:ext cx="7458452" cy="430887"/>
          </a:xfrm>
          <a:prstGeom prst="rect">
            <a:avLst/>
          </a:prstGeom>
          <a:noFill/>
        </p:spPr>
        <p:txBody>
          <a:bodyPr wrap="none" rtlCol="0">
            <a:spAutoFit/>
          </a:bodyPr>
          <a:lstStyle/>
          <a:p>
            <a:r>
              <a:rPr lang="en-US" sz="2200" dirty="0"/>
              <a:t>Two human judges read and ranked summaries: lower</a:t>
            </a:r>
            <a:r>
              <a:rPr lang="en-US" sz="2200" dirty="0">
                <a:sym typeface="Wingdings" pitchFamily="2" charset="2"/>
              </a:rPr>
              <a:t> better.</a:t>
            </a:r>
            <a:endParaRPr lang="en-US" sz="2200" dirty="0"/>
          </a:p>
        </p:txBody>
      </p:sp>
    </p:spTree>
    <p:extLst>
      <p:ext uri="{BB962C8B-B14F-4D97-AF65-F5344CB8AC3E}">
        <p14:creationId xmlns:p14="http://schemas.microsoft.com/office/powerpoint/2010/main" val="147710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a:xfrm>
            <a:off x="838200" y="0"/>
            <a:ext cx="10515600" cy="1325563"/>
          </a:xfrm>
        </p:spPr>
        <p:txBody>
          <a:bodyPr/>
          <a:lstStyle/>
          <a:p>
            <a:r>
              <a:rPr lang="en-US" dirty="0" smtClean="0"/>
              <a:t>Graphs for Abstractive Summarization [</a:t>
            </a:r>
            <a:r>
              <a:rPr lang="en-US" dirty="0" err="1" smtClean="0"/>
              <a:t>Nayeem</a:t>
            </a:r>
            <a:r>
              <a:rPr lang="en-US" dirty="0" smtClean="0"/>
              <a:t> et al., 2018]</a:t>
            </a:r>
            <a:endParaRPr lang="en-US" dirty="0"/>
          </a:p>
        </p:txBody>
      </p:sp>
      <p:pic>
        <p:nvPicPr>
          <p:cNvPr id="3" name="Picture 2" descr="Screen Shot 2022-02-17 at 9.0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41" y="1463040"/>
            <a:ext cx="9302410" cy="5110480"/>
          </a:xfrm>
          <a:prstGeom prst="rect">
            <a:avLst/>
          </a:prstGeom>
        </p:spPr>
      </p:pic>
    </p:spTree>
    <p:extLst>
      <p:ext uri="{BB962C8B-B14F-4D97-AF65-F5344CB8AC3E}">
        <p14:creationId xmlns:p14="http://schemas.microsoft.com/office/powerpoint/2010/main" val="3039729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CFFBEE-2579-DF42-B4D6-A3591FFE2B3F}"/>
              </a:ext>
            </a:extLst>
          </p:cNvPr>
          <p:cNvSpPr>
            <a:spLocks noGrp="1"/>
          </p:cNvSpPr>
          <p:nvPr>
            <p:ph type="title"/>
          </p:nvPr>
        </p:nvSpPr>
        <p:spPr/>
        <p:txBody>
          <a:bodyPr>
            <a:normAutofit/>
          </a:bodyPr>
          <a:lstStyle/>
          <a:p>
            <a:r>
              <a:rPr kumimoji="1" lang="en-US" altLang="zh-CN" b="1" spc="-253" dirty="0">
                <a:solidFill>
                  <a:srgbClr val="C00000"/>
                </a:solidFill>
              </a:rPr>
              <a:t>Code</a:t>
            </a:r>
            <a:r>
              <a:rPr kumimoji="1" lang="zh-CN" altLang="en-US" b="1" spc="-253" dirty="0">
                <a:solidFill>
                  <a:srgbClr val="C00000"/>
                </a:solidFill>
              </a:rPr>
              <a:t> </a:t>
            </a:r>
            <a:r>
              <a:rPr kumimoji="1" lang="en-US" altLang="zh-CN" b="1" spc="-253" dirty="0">
                <a:solidFill>
                  <a:srgbClr val="C00000"/>
                </a:solidFill>
              </a:rPr>
              <a:t>Summarization</a:t>
            </a:r>
            <a:endParaRPr kumimoji="1" lang="zh-CN" altLang="en-US" dirty="0"/>
          </a:p>
        </p:txBody>
      </p:sp>
      <p:sp>
        <p:nvSpPr>
          <p:cNvPr id="4" name="灯片编号占位符 3">
            <a:extLst>
              <a:ext uri="{FF2B5EF4-FFF2-40B4-BE49-F238E27FC236}">
                <a16:creationId xmlns:a16="http://schemas.microsoft.com/office/drawing/2014/main" xmlns="" id="{7DA292A9-F3FF-0D4C-A45C-4BBE99770D4B}"/>
              </a:ext>
            </a:extLst>
          </p:cNvPr>
          <p:cNvSpPr>
            <a:spLocks noGrp="1"/>
          </p:cNvSpPr>
          <p:nvPr>
            <p:ph type="sldNum" sz="quarter" idx="12"/>
          </p:nvPr>
        </p:nvSpPr>
        <p:spPr/>
        <p:txBody>
          <a:bodyPr/>
          <a:lstStyle/>
          <a:p>
            <a:fld id="{4C15419E-54D6-8648-ABFB-BEF58E3E877E}" type="slidenum">
              <a:rPr lang="en-US" smtClean="0"/>
              <a:t>35</a:t>
            </a:fld>
            <a:endParaRPr lang="en-US"/>
          </a:p>
        </p:txBody>
      </p:sp>
      <p:sp>
        <p:nvSpPr>
          <p:cNvPr id="12" name="TextBox 11">
            <a:extLst>
              <a:ext uri="{FF2B5EF4-FFF2-40B4-BE49-F238E27FC236}">
                <a16:creationId xmlns:a16="http://schemas.microsoft.com/office/drawing/2014/main" xmlns="" id="{BC4E29A8-5A7B-E44C-B2C2-B9385479FB8A}"/>
              </a:ext>
            </a:extLst>
          </p:cNvPr>
          <p:cNvSpPr txBox="1"/>
          <p:nvPr/>
        </p:nvSpPr>
        <p:spPr>
          <a:xfrm>
            <a:off x="2112636" y="4509284"/>
            <a:ext cx="8390672" cy="175432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Input</a:t>
            </a:r>
          </a:p>
          <a:p>
            <a:pPr marL="742950" lvl="1" indent="-28575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A</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piece</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of</a:t>
            </a:r>
            <a:r>
              <a:rPr lang="zh-CN" altLang="en-US" sz="2800" dirty="0">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code</a:t>
            </a:r>
          </a:p>
          <a:p>
            <a:pPr marL="285750" indent="-285750">
              <a:buFont typeface="Arial" panose="020B0604020202020204" pitchFamily="34" charset="0"/>
              <a:buChar char="•"/>
            </a:pPr>
            <a:r>
              <a:rPr lang="en-US" altLang="zh-CN" sz="2800" dirty="0">
                <a:cs typeface="Calibri" panose="020F0502020204030204" pitchFamily="34" charset="0"/>
              </a:rPr>
              <a:t>Output</a:t>
            </a:r>
          </a:p>
          <a:p>
            <a:pPr marL="742950" lvl="1" indent="-28575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A</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natural</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language sentence</a:t>
            </a:r>
          </a:p>
        </p:txBody>
      </p:sp>
      <p:sp>
        <p:nvSpPr>
          <p:cNvPr id="3" name="TextBox 2">
            <a:extLst>
              <a:ext uri="{FF2B5EF4-FFF2-40B4-BE49-F238E27FC236}">
                <a16:creationId xmlns:a16="http://schemas.microsoft.com/office/drawing/2014/main" xmlns="" id="{1C7E09BE-A47F-7D4C-9DFB-1B48C31A2880}"/>
              </a:ext>
            </a:extLst>
          </p:cNvPr>
          <p:cNvSpPr txBox="1"/>
          <p:nvPr/>
        </p:nvSpPr>
        <p:spPr>
          <a:xfrm>
            <a:off x="974365" y="6538912"/>
            <a:ext cx="9844362" cy="261610"/>
          </a:xfrm>
          <a:prstGeom prst="rect">
            <a:avLst/>
          </a:prstGeom>
          <a:noFill/>
        </p:spPr>
        <p:txBody>
          <a:bodyPr wrap="none" rtlCol="0">
            <a:spAutoFit/>
          </a:bodyPr>
          <a:lstStyle/>
          <a:p>
            <a:r>
              <a:rPr lang="en-US" altLang="zh-CN" sz="1100" dirty="0"/>
              <a:t>Ref:</a:t>
            </a:r>
            <a:r>
              <a:rPr lang="zh-CN" altLang="en-US" sz="1100" dirty="0"/>
              <a:t> </a:t>
            </a:r>
            <a:r>
              <a:rPr lang="en-US" altLang="zh-CN" sz="1100" dirty="0"/>
              <a:t>https://www.queppelin.com/how-nlp-is-helping-in-automatic-text-summarization-2,</a:t>
            </a:r>
            <a:r>
              <a:rPr lang="zh-CN" altLang="en-US" sz="1100" dirty="0"/>
              <a:t> </a:t>
            </a:r>
            <a:r>
              <a:rPr lang="en-US" altLang="zh-CN" sz="1100" dirty="0"/>
              <a:t>https://</a:t>
            </a:r>
            <a:r>
              <a:rPr lang="en-US" altLang="zh-CN" sz="1100" dirty="0" err="1"/>
              <a:t>www.fiverr.com</a:t>
            </a:r>
            <a:r>
              <a:rPr lang="en-US" altLang="zh-CN" sz="1100" dirty="0"/>
              <a:t>/yosree22/summarize-any-long-text-or-article-for-you</a:t>
            </a:r>
            <a:endParaRPr lang="en-US" sz="1100" dirty="0"/>
          </a:p>
        </p:txBody>
      </p:sp>
      <p:pic>
        <p:nvPicPr>
          <p:cNvPr id="5" name="Picture 4">
            <a:extLst>
              <a:ext uri="{FF2B5EF4-FFF2-40B4-BE49-F238E27FC236}">
                <a16:creationId xmlns:a16="http://schemas.microsoft.com/office/drawing/2014/main" xmlns="" id="{46D0C56B-7627-7447-A51E-A7DD751B4BDB}"/>
              </a:ext>
            </a:extLst>
          </p:cNvPr>
          <p:cNvPicPr>
            <a:picLocks noChangeAspect="1"/>
          </p:cNvPicPr>
          <p:nvPr/>
        </p:nvPicPr>
        <p:blipFill>
          <a:blip r:embed="rId3"/>
          <a:stretch>
            <a:fillRect/>
          </a:stretch>
        </p:blipFill>
        <p:spPr>
          <a:xfrm>
            <a:off x="3419065" y="1897440"/>
            <a:ext cx="8404588" cy="2047865"/>
          </a:xfrm>
          <a:prstGeom prst="rect">
            <a:avLst/>
          </a:prstGeom>
        </p:spPr>
      </p:pic>
      <p:pic>
        <p:nvPicPr>
          <p:cNvPr id="9" name="Picture 4" descr="Text Summarization With Natural Language Processing">
            <a:extLst>
              <a:ext uri="{FF2B5EF4-FFF2-40B4-BE49-F238E27FC236}">
                <a16:creationId xmlns:a16="http://schemas.microsoft.com/office/drawing/2014/main" xmlns="" id="{46972662-420C-4647-95BC-3C5EA6E89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82" y="1535461"/>
            <a:ext cx="2785652" cy="272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50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a16="http://schemas.microsoft.com/office/drawing/2014/main" xmlns="" id="{7DA292A9-F3FF-0D4C-A45C-4BBE99770D4B}"/>
              </a:ext>
            </a:extLst>
          </p:cNvPr>
          <p:cNvSpPr>
            <a:spLocks noGrp="1"/>
          </p:cNvSpPr>
          <p:nvPr>
            <p:ph type="sldNum" sz="quarter" idx="12"/>
          </p:nvPr>
        </p:nvSpPr>
        <p:spPr/>
        <p:txBody>
          <a:bodyPr/>
          <a:lstStyle/>
          <a:p>
            <a:fld id="{4C15419E-54D6-8648-ABFB-BEF58E3E877E}" type="slidenum">
              <a:rPr lang="en-US" smtClean="0"/>
              <a:t>36</a:t>
            </a:fld>
            <a:endParaRPr lang="en-US"/>
          </a:p>
        </p:txBody>
      </p:sp>
      <p:sp>
        <p:nvSpPr>
          <p:cNvPr id="3" name="TextBox 2">
            <a:extLst>
              <a:ext uri="{FF2B5EF4-FFF2-40B4-BE49-F238E27FC236}">
                <a16:creationId xmlns:a16="http://schemas.microsoft.com/office/drawing/2014/main" xmlns="" id="{E9627086-556D-CA47-B03A-7EC6C26F278F}"/>
              </a:ext>
            </a:extLst>
          </p:cNvPr>
          <p:cNvSpPr txBox="1"/>
          <p:nvPr/>
        </p:nvSpPr>
        <p:spPr>
          <a:xfrm>
            <a:off x="4198375" y="6408107"/>
            <a:ext cx="5774338" cy="261610"/>
          </a:xfrm>
          <a:prstGeom prst="rect">
            <a:avLst/>
          </a:prstGeom>
          <a:noFill/>
        </p:spPr>
        <p:txBody>
          <a:bodyPr wrap="none" rtlCol="0">
            <a:spAutoFit/>
          </a:bodyPr>
          <a:lstStyle/>
          <a:p>
            <a:r>
              <a:rPr lang="en-US" altLang="zh-CN" sz="1100" i="1" dirty="0"/>
              <a:t>Liu</a:t>
            </a:r>
            <a:r>
              <a:rPr lang="zh-CN" altLang="en-US" sz="1100" i="1" dirty="0"/>
              <a:t> </a:t>
            </a:r>
            <a:r>
              <a:rPr lang="en-US" altLang="zh-CN" sz="1100" i="1" dirty="0"/>
              <a:t>et</a:t>
            </a:r>
            <a:r>
              <a:rPr lang="zh-CN" altLang="en-US" sz="1100" i="1" dirty="0"/>
              <a:t> </a:t>
            </a:r>
            <a:r>
              <a:rPr lang="en-US" altLang="zh-CN" sz="1100" i="1" dirty="0"/>
              <a:t>al.</a:t>
            </a:r>
            <a:r>
              <a:rPr lang="zh-CN" altLang="en-US" sz="1100" i="1" dirty="0"/>
              <a:t> </a:t>
            </a:r>
            <a:r>
              <a:rPr lang="en-US" altLang="zh-CN" sz="1100" i="1" dirty="0"/>
              <a:t>“Retrieval-Augmented Generation for Code Summarization via Hybrid GNN”.</a:t>
            </a:r>
            <a:r>
              <a:rPr lang="zh-CN" altLang="en-US" sz="1100" i="1" dirty="0"/>
              <a:t> </a:t>
            </a:r>
            <a:r>
              <a:rPr lang="en-US" altLang="zh-CN" sz="1100" i="1" dirty="0"/>
              <a:t>ICLR</a:t>
            </a:r>
            <a:r>
              <a:rPr lang="zh-CN" altLang="en-US" sz="1100" i="1" dirty="0"/>
              <a:t> </a:t>
            </a:r>
            <a:r>
              <a:rPr lang="en-US" altLang="zh-CN" sz="1100" i="1" dirty="0"/>
              <a:t>2021.</a:t>
            </a:r>
            <a:endParaRPr lang="en-US" sz="1100" i="1" dirty="0"/>
          </a:p>
        </p:txBody>
      </p:sp>
      <p:pic>
        <p:nvPicPr>
          <p:cNvPr id="5" name="Picture 4">
            <a:extLst>
              <a:ext uri="{FF2B5EF4-FFF2-40B4-BE49-F238E27FC236}">
                <a16:creationId xmlns:a16="http://schemas.microsoft.com/office/drawing/2014/main" xmlns="" id="{92487240-9A55-584A-83EC-E192717EEFCF}"/>
              </a:ext>
            </a:extLst>
          </p:cNvPr>
          <p:cNvPicPr>
            <a:picLocks noChangeAspect="1"/>
          </p:cNvPicPr>
          <p:nvPr/>
        </p:nvPicPr>
        <p:blipFill>
          <a:blip r:embed="rId3"/>
          <a:stretch>
            <a:fillRect/>
          </a:stretch>
        </p:blipFill>
        <p:spPr>
          <a:xfrm>
            <a:off x="232560" y="1660974"/>
            <a:ext cx="11793284" cy="4435028"/>
          </a:xfrm>
          <a:prstGeom prst="rect">
            <a:avLst/>
          </a:prstGeom>
        </p:spPr>
      </p:pic>
    </p:spTree>
    <p:extLst>
      <p:ext uri="{BB962C8B-B14F-4D97-AF65-F5344CB8AC3E}">
        <p14:creationId xmlns:p14="http://schemas.microsoft.com/office/powerpoint/2010/main" val="390183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a16="http://schemas.microsoft.com/office/drawing/2014/main" xmlns="" id="{7DA292A9-F3FF-0D4C-A45C-4BBE99770D4B}"/>
              </a:ext>
            </a:extLst>
          </p:cNvPr>
          <p:cNvSpPr>
            <a:spLocks noGrp="1"/>
          </p:cNvSpPr>
          <p:nvPr>
            <p:ph type="sldNum" sz="quarter" idx="12"/>
          </p:nvPr>
        </p:nvSpPr>
        <p:spPr/>
        <p:txBody>
          <a:bodyPr/>
          <a:lstStyle/>
          <a:p>
            <a:fld id="{4C15419E-54D6-8648-ABFB-BEF58E3E877E}" type="slidenum">
              <a:rPr lang="en-US" smtClean="0"/>
              <a:t>37</a:t>
            </a:fld>
            <a:endParaRPr lang="en-US"/>
          </a:p>
        </p:txBody>
      </p:sp>
      <p:pic>
        <p:nvPicPr>
          <p:cNvPr id="12" name="Picture 11">
            <a:extLst>
              <a:ext uri="{FF2B5EF4-FFF2-40B4-BE49-F238E27FC236}">
                <a16:creationId xmlns:a16="http://schemas.microsoft.com/office/drawing/2014/main" xmlns="" id="{5976DB97-2EF7-4047-A468-9BF4BA0222C4}"/>
              </a:ext>
            </a:extLst>
          </p:cNvPr>
          <p:cNvPicPr>
            <a:picLocks noChangeAspect="1"/>
          </p:cNvPicPr>
          <p:nvPr/>
        </p:nvPicPr>
        <p:blipFill>
          <a:blip r:embed="rId3"/>
          <a:stretch>
            <a:fillRect/>
          </a:stretch>
        </p:blipFill>
        <p:spPr>
          <a:xfrm>
            <a:off x="6607831" y="3658970"/>
            <a:ext cx="5290293" cy="2746817"/>
          </a:xfrm>
          <a:prstGeom prst="rect">
            <a:avLst/>
          </a:prstGeom>
        </p:spPr>
      </p:pic>
      <p:grpSp>
        <p:nvGrpSpPr>
          <p:cNvPr id="24" name="Group 23">
            <a:extLst>
              <a:ext uri="{FF2B5EF4-FFF2-40B4-BE49-F238E27FC236}">
                <a16:creationId xmlns:a16="http://schemas.microsoft.com/office/drawing/2014/main" xmlns="" id="{A829EF31-B91F-F74D-8D02-9264D26279B0}"/>
              </a:ext>
            </a:extLst>
          </p:cNvPr>
          <p:cNvGrpSpPr/>
          <p:nvPr/>
        </p:nvGrpSpPr>
        <p:grpSpPr>
          <a:xfrm>
            <a:off x="356269" y="1255566"/>
            <a:ext cx="6164474" cy="2575700"/>
            <a:chOff x="356269" y="1072384"/>
            <a:chExt cx="6164474" cy="2575700"/>
          </a:xfrm>
        </p:grpSpPr>
        <p:pic>
          <p:nvPicPr>
            <p:cNvPr id="20" name="Picture 19">
              <a:extLst>
                <a:ext uri="{FF2B5EF4-FFF2-40B4-BE49-F238E27FC236}">
                  <a16:creationId xmlns:a16="http://schemas.microsoft.com/office/drawing/2014/main" xmlns="" id="{9A61AAF3-F6A2-214F-814A-F9BAE191A2BB}"/>
                </a:ext>
              </a:extLst>
            </p:cNvPr>
            <p:cNvPicPr>
              <a:picLocks noChangeAspect="1"/>
            </p:cNvPicPr>
            <p:nvPr/>
          </p:nvPicPr>
          <p:blipFill>
            <a:blip r:embed="rId4"/>
            <a:stretch>
              <a:fillRect/>
            </a:stretch>
          </p:blipFill>
          <p:spPr>
            <a:xfrm>
              <a:off x="356269" y="1072384"/>
              <a:ext cx="5998029" cy="2520288"/>
            </a:xfrm>
            <a:prstGeom prst="rect">
              <a:avLst/>
            </a:prstGeom>
          </p:spPr>
        </p:pic>
        <p:pic>
          <p:nvPicPr>
            <p:cNvPr id="21" name="Picture 20">
              <a:extLst>
                <a:ext uri="{FF2B5EF4-FFF2-40B4-BE49-F238E27FC236}">
                  <a16:creationId xmlns:a16="http://schemas.microsoft.com/office/drawing/2014/main" xmlns="" id="{A1A043B3-CC57-C64B-8BE4-649BECA93A20}"/>
                </a:ext>
              </a:extLst>
            </p:cNvPr>
            <p:cNvPicPr>
              <a:picLocks noChangeAspect="1"/>
            </p:cNvPicPr>
            <p:nvPr/>
          </p:nvPicPr>
          <p:blipFill>
            <a:blip r:embed="rId5"/>
            <a:stretch>
              <a:fillRect/>
            </a:stretch>
          </p:blipFill>
          <p:spPr>
            <a:xfrm>
              <a:off x="1427228" y="2643412"/>
              <a:ext cx="281830" cy="1004672"/>
            </a:xfrm>
            <a:prstGeom prst="rect">
              <a:avLst/>
            </a:prstGeom>
          </p:spPr>
        </p:pic>
        <p:pic>
          <p:nvPicPr>
            <p:cNvPr id="23" name="Picture 22">
              <a:extLst>
                <a:ext uri="{FF2B5EF4-FFF2-40B4-BE49-F238E27FC236}">
                  <a16:creationId xmlns:a16="http://schemas.microsoft.com/office/drawing/2014/main" xmlns="" id="{578DDFCD-8063-834A-94B0-DBF48AE9697D}"/>
                </a:ext>
              </a:extLst>
            </p:cNvPr>
            <p:cNvPicPr>
              <a:picLocks noChangeAspect="1"/>
            </p:cNvPicPr>
            <p:nvPr/>
          </p:nvPicPr>
          <p:blipFill>
            <a:blip r:embed="rId5"/>
            <a:stretch>
              <a:fillRect/>
            </a:stretch>
          </p:blipFill>
          <p:spPr>
            <a:xfrm>
              <a:off x="5862277" y="3167741"/>
              <a:ext cx="658466" cy="228601"/>
            </a:xfrm>
            <a:prstGeom prst="rect">
              <a:avLst/>
            </a:prstGeom>
          </p:spPr>
        </p:pic>
      </p:grpSp>
      <p:pic>
        <p:nvPicPr>
          <p:cNvPr id="11" name="Content Placeholder 11">
            <a:extLst>
              <a:ext uri="{FF2B5EF4-FFF2-40B4-BE49-F238E27FC236}">
                <a16:creationId xmlns:a16="http://schemas.microsoft.com/office/drawing/2014/main" xmlns="" id="{EB6FE4CF-E810-EE47-89AC-D7FD97E37777}"/>
              </a:ext>
            </a:extLst>
          </p:cNvPr>
          <p:cNvPicPr>
            <a:picLocks noChangeAspect="1"/>
          </p:cNvPicPr>
          <p:nvPr/>
        </p:nvPicPr>
        <p:blipFill>
          <a:blip r:embed="rId6"/>
          <a:stretch>
            <a:fillRect/>
          </a:stretch>
        </p:blipFill>
        <p:spPr>
          <a:xfrm>
            <a:off x="168827" y="3974658"/>
            <a:ext cx="6196357" cy="2196548"/>
          </a:xfrm>
          <a:prstGeom prst="rect">
            <a:avLst/>
          </a:prstGeom>
        </p:spPr>
      </p:pic>
      <p:sp>
        <p:nvSpPr>
          <p:cNvPr id="25" name="Rounded Rectangle 24">
            <a:extLst>
              <a:ext uri="{FF2B5EF4-FFF2-40B4-BE49-F238E27FC236}">
                <a16:creationId xmlns:a16="http://schemas.microsoft.com/office/drawing/2014/main" xmlns="" id="{09702E96-5AD7-724D-ADD9-129B6E6BFF92}"/>
              </a:ext>
            </a:extLst>
          </p:cNvPr>
          <p:cNvSpPr/>
          <p:nvPr/>
        </p:nvSpPr>
        <p:spPr>
          <a:xfrm>
            <a:off x="3694674" y="5504842"/>
            <a:ext cx="1160355" cy="30028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xmlns="" id="{E4237C37-9799-D146-9FEF-B13841504FA2}"/>
              </a:ext>
            </a:extLst>
          </p:cNvPr>
          <p:cNvSpPr/>
          <p:nvPr/>
        </p:nvSpPr>
        <p:spPr>
          <a:xfrm>
            <a:off x="9162426" y="4040520"/>
            <a:ext cx="1988504" cy="2401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EF58F667-18B2-064D-9AB5-A024CCB5E2F3}"/>
              </a:ext>
            </a:extLst>
          </p:cNvPr>
          <p:cNvSpPr/>
          <p:nvPr/>
        </p:nvSpPr>
        <p:spPr>
          <a:xfrm>
            <a:off x="7796757" y="5258737"/>
            <a:ext cx="3086978" cy="2401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xmlns="" id="{74F05476-3492-C34A-89A7-14AA71CF5ED9}"/>
              </a:ext>
            </a:extLst>
          </p:cNvPr>
          <p:cNvSpPr/>
          <p:nvPr/>
        </p:nvSpPr>
        <p:spPr>
          <a:xfrm>
            <a:off x="9011998" y="5519529"/>
            <a:ext cx="2613945" cy="2401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8B7FE7C4-1824-BB48-9DA4-8E6899B11DF8}"/>
              </a:ext>
            </a:extLst>
          </p:cNvPr>
          <p:cNvGrpSpPr/>
          <p:nvPr/>
        </p:nvGrpSpPr>
        <p:grpSpPr>
          <a:xfrm>
            <a:off x="6332506" y="2003068"/>
            <a:ext cx="2536372" cy="925188"/>
            <a:chOff x="5146221" y="1698269"/>
            <a:chExt cx="2536372" cy="925188"/>
          </a:xfrm>
        </p:grpSpPr>
        <p:sp>
          <p:nvSpPr>
            <p:cNvPr id="13" name="Rounded Rectangle 12">
              <a:extLst>
                <a:ext uri="{FF2B5EF4-FFF2-40B4-BE49-F238E27FC236}">
                  <a16:creationId xmlns:a16="http://schemas.microsoft.com/office/drawing/2014/main" xmlns="" id="{C937CA47-39B4-984D-AE4D-3E79FE1BA2DE}"/>
                </a:ext>
              </a:extLst>
            </p:cNvPr>
            <p:cNvSpPr/>
            <p:nvPr/>
          </p:nvSpPr>
          <p:spPr>
            <a:xfrm>
              <a:off x="5478941" y="1698269"/>
              <a:ext cx="2203652" cy="92518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alibri" panose="020F0502020204030204" pitchFamily="34" charset="0"/>
                  <a:cs typeface="Calibri" panose="020F0502020204030204" pitchFamily="34" charset="0"/>
                </a:rPr>
                <a:t>Static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CPG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attention-based</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dynamic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a:t>
              </a:r>
              <a:endParaRPr lang="en-US" sz="1600" dirty="0">
                <a:solidFill>
                  <a:schemeClr val="tx1"/>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xmlns="" id="{2C1D14D4-EA51-DA47-AD47-208AF9A311B4}"/>
                </a:ext>
              </a:extLst>
            </p:cNvPr>
            <p:cNvCxnSpPr>
              <a:cxnSpLocks/>
              <a:endCxn id="13" idx="1"/>
            </p:cNvCxnSpPr>
            <p:nvPr/>
          </p:nvCxnSpPr>
          <p:spPr>
            <a:xfrm>
              <a:off x="5146221" y="1894596"/>
              <a:ext cx="332720" cy="266267"/>
            </a:xfrm>
            <a:prstGeom prst="straightConnector1">
              <a:avLst/>
            </a:prstGeom>
            <a:ln w="19050">
              <a:solidFill>
                <a:srgbClr val="F8000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6976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0F0B947A-9A66-F64F-9F4A-455146AB9CEC}"/>
              </a:ext>
            </a:extLst>
          </p:cNvPr>
          <p:cNvGrpSpPr/>
          <p:nvPr/>
        </p:nvGrpSpPr>
        <p:grpSpPr>
          <a:xfrm>
            <a:off x="80192" y="1343366"/>
            <a:ext cx="6818319" cy="2649900"/>
            <a:chOff x="80192" y="1343366"/>
            <a:chExt cx="8091820" cy="2959818"/>
          </a:xfrm>
        </p:grpSpPr>
        <p:pic>
          <p:nvPicPr>
            <p:cNvPr id="6" name="Picture 5">
              <a:extLst>
                <a:ext uri="{FF2B5EF4-FFF2-40B4-BE49-F238E27FC236}">
                  <a16:creationId xmlns:a16="http://schemas.microsoft.com/office/drawing/2014/main" xmlns="" id="{0C0BEEC2-B543-CC4A-B29F-9CCE1201664C}"/>
                </a:ext>
              </a:extLst>
            </p:cNvPr>
            <p:cNvPicPr>
              <a:picLocks noChangeAspect="1"/>
            </p:cNvPicPr>
            <p:nvPr/>
          </p:nvPicPr>
          <p:blipFill>
            <a:blip r:embed="rId3"/>
            <a:stretch>
              <a:fillRect/>
            </a:stretch>
          </p:blipFill>
          <p:spPr>
            <a:xfrm>
              <a:off x="430746" y="3104579"/>
              <a:ext cx="1571504" cy="1198605"/>
            </a:xfrm>
            <a:prstGeom prst="rect">
              <a:avLst/>
            </a:prstGeom>
          </p:spPr>
        </p:pic>
        <p:pic>
          <p:nvPicPr>
            <p:cNvPr id="3" name="Picture 2">
              <a:extLst>
                <a:ext uri="{FF2B5EF4-FFF2-40B4-BE49-F238E27FC236}">
                  <a16:creationId xmlns:a16="http://schemas.microsoft.com/office/drawing/2014/main" xmlns="" id="{A99CD89E-006C-7148-ACA5-0AA1160D5549}"/>
                </a:ext>
              </a:extLst>
            </p:cNvPr>
            <p:cNvPicPr>
              <a:picLocks noChangeAspect="1"/>
            </p:cNvPicPr>
            <p:nvPr/>
          </p:nvPicPr>
          <p:blipFill>
            <a:blip r:embed="rId4"/>
            <a:stretch>
              <a:fillRect/>
            </a:stretch>
          </p:blipFill>
          <p:spPr>
            <a:xfrm>
              <a:off x="2076012" y="1343366"/>
              <a:ext cx="6096000" cy="2957952"/>
            </a:xfrm>
            <a:prstGeom prst="rect">
              <a:avLst/>
            </a:prstGeom>
          </p:spPr>
        </p:pic>
        <p:grpSp>
          <p:nvGrpSpPr>
            <p:cNvPr id="8" name="Group 7">
              <a:extLst>
                <a:ext uri="{FF2B5EF4-FFF2-40B4-BE49-F238E27FC236}">
                  <a16:creationId xmlns:a16="http://schemas.microsoft.com/office/drawing/2014/main" xmlns="" id="{22EC62FC-658E-614A-89C1-68C1F4E02D9E}"/>
                </a:ext>
              </a:extLst>
            </p:cNvPr>
            <p:cNvGrpSpPr/>
            <p:nvPr/>
          </p:nvGrpSpPr>
          <p:grpSpPr>
            <a:xfrm>
              <a:off x="80192" y="1876972"/>
              <a:ext cx="1887335" cy="881783"/>
              <a:chOff x="57042" y="1876972"/>
              <a:chExt cx="1887335" cy="881783"/>
            </a:xfrm>
          </p:grpSpPr>
          <p:pic>
            <p:nvPicPr>
              <p:cNvPr id="5" name="Picture 4">
                <a:extLst>
                  <a:ext uri="{FF2B5EF4-FFF2-40B4-BE49-F238E27FC236}">
                    <a16:creationId xmlns:a16="http://schemas.microsoft.com/office/drawing/2014/main" xmlns="" id="{63BC54C9-F59F-5046-9CFC-4763971516EA}"/>
                  </a:ext>
                </a:extLst>
              </p:cNvPr>
              <p:cNvPicPr>
                <a:picLocks noChangeAspect="1"/>
              </p:cNvPicPr>
              <p:nvPr/>
            </p:nvPicPr>
            <p:blipFill>
              <a:blip r:embed="rId5"/>
              <a:stretch>
                <a:fillRect/>
              </a:stretch>
            </p:blipFill>
            <p:spPr>
              <a:xfrm>
                <a:off x="520514" y="1876972"/>
                <a:ext cx="1423863" cy="881783"/>
              </a:xfrm>
              <a:prstGeom prst="rect">
                <a:avLst/>
              </a:prstGeom>
            </p:spPr>
          </p:pic>
          <p:pic>
            <p:nvPicPr>
              <p:cNvPr id="7" name="Picture 6">
                <a:extLst>
                  <a:ext uri="{FF2B5EF4-FFF2-40B4-BE49-F238E27FC236}">
                    <a16:creationId xmlns:a16="http://schemas.microsoft.com/office/drawing/2014/main" xmlns="" id="{7160D96C-037C-7143-90FC-E3B511B729B1}"/>
                  </a:ext>
                </a:extLst>
              </p:cNvPr>
              <p:cNvPicPr>
                <a:picLocks noChangeAspect="1"/>
              </p:cNvPicPr>
              <p:nvPr/>
            </p:nvPicPr>
            <p:blipFill>
              <a:blip r:embed="rId6"/>
              <a:stretch>
                <a:fillRect/>
              </a:stretch>
            </p:blipFill>
            <p:spPr>
              <a:xfrm>
                <a:off x="57042" y="2187609"/>
                <a:ext cx="572502" cy="196775"/>
              </a:xfrm>
              <a:prstGeom prst="rect">
                <a:avLst/>
              </a:prstGeom>
            </p:spPr>
          </p:pic>
        </p:grpSp>
      </p:grpSp>
      <p:sp>
        <p:nvSpPr>
          <p:cNvPr id="2" name="标题 1">
            <a:extLst>
              <a:ext uri="{FF2B5EF4-FFF2-40B4-BE49-F238E27FC236}">
                <a16:creationId xmlns:a16="http://schemas.microsoft.com/office/drawing/2014/main" xmlns=""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a16="http://schemas.microsoft.com/office/drawing/2014/main" xmlns="" id="{7DA292A9-F3FF-0D4C-A45C-4BBE99770D4B}"/>
              </a:ext>
            </a:extLst>
          </p:cNvPr>
          <p:cNvSpPr>
            <a:spLocks noGrp="1"/>
          </p:cNvSpPr>
          <p:nvPr>
            <p:ph type="sldNum" sz="quarter" idx="12"/>
          </p:nvPr>
        </p:nvSpPr>
        <p:spPr/>
        <p:txBody>
          <a:bodyPr/>
          <a:lstStyle/>
          <a:p>
            <a:fld id="{4C15419E-54D6-8648-ABFB-BEF58E3E877E}" type="slidenum">
              <a:rPr lang="en-US" smtClean="0"/>
              <a:t>38</a:t>
            </a:fld>
            <a:endParaRPr lang="en-US"/>
          </a:p>
        </p:txBody>
      </p:sp>
      <p:grpSp>
        <p:nvGrpSpPr>
          <p:cNvPr id="15" name="Group 14">
            <a:extLst>
              <a:ext uri="{FF2B5EF4-FFF2-40B4-BE49-F238E27FC236}">
                <a16:creationId xmlns:a16="http://schemas.microsoft.com/office/drawing/2014/main" xmlns="" id="{8B7FE7C4-1824-BB48-9DA4-8E6899B11DF8}"/>
              </a:ext>
            </a:extLst>
          </p:cNvPr>
          <p:cNvGrpSpPr/>
          <p:nvPr/>
        </p:nvGrpSpPr>
        <p:grpSpPr>
          <a:xfrm>
            <a:off x="2172223" y="3973379"/>
            <a:ext cx="3199121" cy="1476109"/>
            <a:chOff x="4981920" y="863602"/>
            <a:chExt cx="3199121" cy="1476109"/>
          </a:xfrm>
        </p:grpSpPr>
        <p:sp>
          <p:nvSpPr>
            <p:cNvPr id="13" name="Rounded Rectangle 12">
              <a:extLst>
                <a:ext uri="{FF2B5EF4-FFF2-40B4-BE49-F238E27FC236}">
                  <a16:creationId xmlns:a16="http://schemas.microsoft.com/office/drawing/2014/main" xmlns="" id="{C937CA47-39B4-984D-AE4D-3E79FE1BA2DE}"/>
                </a:ext>
              </a:extLst>
            </p:cNvPr>
            <p:cNvSpPr/>
            <p:nvPr/>
          </p:nvSpPr>
          <p:spPr>
            <a:xfrm>
              <a:off x="4981920" y="1382381"/>
              <a:ext cx="3199121" cy="9573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alibri" panose="020F0502020204030204" pitchFamily="34" charset="0"/>
                  <a:cs typeface="Calibri" panose="020F0502020204030204" pitchFamily="34" charset="0"/>
                </a:rPr>
                <a:t>Hybrid</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GNN</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running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message</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passing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on</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static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&amp;</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dynamic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graphs</a:t>
              </a:r>
              <a:endParaRPr lang="en-US" sz="1600" dirty="0">
                <a:solidFill>
                  <a:schemeClr val="tx1"/>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xmlns="" id="{2C1D14D4-EA51-DA47-AD47-208AF9A311B4}"/>
                </a:ext>
              </a:extLst>
            </p:cNvPr>
            <p:cNvCxnSpPr>
              <a:cxnSpLocks/>
            </p:cNvCxnSpPr>
            <p:nvPr/>
          </p:nvCxnSpPr>
          <p:spPr>
            <a:xfrm>
              <a:off x="6616205" y="863602"/>
              <a:ext cx="0" cy="495621"/>
            </a:xfrm>
            <a:prstGeom prst="straightConnector1">
              <a:avLst/>
            </a:prstGeom>
            <a:ln w="19050">
              <a:solidFill>
                <a:srgbClr val="F80002"/>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xmlns="" id="{EBE50C13-7835-6042-8691-724DAADB9EE7}"/>
              </a:ext>
            </a:extLst>
          </p:cNvPr>
          <p:cNvPicPr>
            <a:picLocks noChangeAspect="1"/>
          </p:cNvPicPr>
          <p:nvPr/>
        </p:nvPicPr>
        <p:blipFill>
          <a:blip r:embed="rId7"/>
          <a:stretch>
            <a:fillRect/>
          </a:stretch>
        </p:blipFill>
        <p:spPr>
          <a:xfrm>
            <a:off x="7653751" y="1262829"/>
            <a:ext cx="1163688" cy="463847"/>
          </a:xfrm>
          <a:prstGeom prst="rect">
            <a:avLst/>
          </a:prstGeom>
        </p:spPr>
      </p:pic>
      <p:pic>
        <p:nvPicPr>
          <p:cNvPr id="27" name="Picture 26">
            <a:extLst>
              <a:ext uri="{FF2B5EF4-FFF2-40B4-BE49-F238E27FC236}">
                <a16:creationId xmlns:a16="http://schemas.microsoft.com/office/drawing/2014/main" xmlns="" id="{B17DEBFE-B150-554D-813A-6F95BCB8CE8E}"/>
              </a:ext>
            </a:extLst>
          </p:cNvPr>
          <p:cNvPicPr>
            <a:picLocks noChangeAspect="1"/>
          </p:cNvPicPr>
          <p:nvPr/>
        </p:nvPicPr>
        <p:blipFill>
          <a:blip r:embed="rId8"/>
          <a:stretch>
            <a:fillRect/>
          </a:stretch>
        </p:blipFill>
        <p:spPr>
          <a:xfrm>
            <a:off x="7351557" y="1688264"/>
            <a:ext cx="4575056" cy="4606662"/>
          </a:xfrm>
          <a:prstGeom prst="rect">
            <a:avLst/>
          </a:prstGeom>
        </p:spPr>
      </p:pic>
    </p:spTree>
    <p:extLst>
      <p:ext uri="{BB962C8B-B14F-4D97-AF65-F5344CB8AC3E}">
        <p14:creationId xmlns:p14="http://schemas.microsoft.com/office/powerpoint/2010/main" val="4148036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CFFBEE-2579-DF42-B4D6-A3591FFE2B3F}"/>
              </a:ext>
            </a:extLst>
          </p:cNvPr>
          <p:cNvSpPr>
            <a:spLocks noGrp="1"/>
          </p:cNvSpPr>
          <p:nvPr>
            <p:ph type="title"/>
          </p:nvPr>
        </p:nvSpPr>
        <p:spPr/>
        <p:txBody>
          <a:bodyPr>
            <a:noAutofit/>
          </a:bodyPr>
          <a:lstStyle/>
          <a:p>
            <a:r>
              <a:rPr kumimoji="1" lang="en-US" altLang="zh-CN" sz="3800" b="1" spc="-253" dirty="0">
                <a:solidFill>
                  <a:srgbClr val="C00000"/>
                </a:solidFill>
              </a:rPr>
              <a:t>GNN</a:t>
            </a:r>
            <a:r>
              <a:rPr kumimoji="1" lang="zh-CN" altLang="en-US" sz="3800" b="1" spc="-253" dirty="0">
                <a:solidFill>
                  <a:srgbClr val="C00000"/>
                </a:solidFill>
              </a:rPr>
              <a:t> </a:t>
            </a:r>
            <a:r>
              <a:rPr kumimoji="1" lang="en-US" altLang="zh-CN" sz="3800" b="1" spc="-253" dirty="0">
                <a:solidFill>
                  <a:srgbClr val="C00000"/>
                </a:solidFill>
              </a:rPr>
              <a:t>for</a:t>
            </a:r>
            <a:r>
              <a:rPr kumimoji="1" lang="zh-CN" altLang="en-US" sz="3800" b="1" spc="-253" dirty="0">
                <a:solidFill>
                  <a:srgbClr val="C00000"/>
                </a:solidFill>
              </a:rPr>
              <a:t> </a:t>
            </a:r>
            <a:r>
              <a:rPr kumimoji="1" lang="en-US" altLang="zh-CN" sz="3800" b="1" spc="-253" dirty="0">
                <a:solidFill>
                  <a:srgbClr val="C00000"/>
                </a:solidFill>
              </a:rPr>
              <a:t>Code Summarization</a:t>
            </a:r>
            <a:r>
              <a:rPr kumimoji="1" lang="zh-CN" altLang="en-US" sz="3800" b="1" spc="-253" dirty="0">
                <a:solidFill>
                  <a:srgbClr val="C00000"/>
                </a:solidFill>
              </a:rPr>
              <a:t> </a:t>
            </a:r>
            <a:r>
              <a:rPr lang="en-US" sz="3800" dirty="0">
                <a:solidFill>
                  <a:schemeClr val="tx2">
                    <a:lumMod val="60000"/>
                    <a:lumOff val="40000"/>
                  </a:schemeClr>
                </a:solidFill>
              </a:rPr>
              <a:t>[</a:t>
            </a:r>
            <a:r>
              <a:rPr lang="en-US" altLang="zh-CN" sz="3800" dirty="0">
                <a:solidFill>
                  <a:schemeClr val="tx2">
                    <a:lumMod val="60000"/>
                    <a:lumOff val="40000"/>
                  </a:schemeClr>
                </a:solidFill>
              </a:rPr>
              <a:t>Liu</a:t>
            </a:r>
            <a:r>
              <a:rPr lang="en-US" sz="3800" dirty="0">
                <a:solidFill>
                  <a:schemeClr val="tx2">
                    <a:lumMod val="60000"/>
                    <a:lumOff val="40000"/>
                  </a:schemeClr>
                </a:solidFill>
              </a:rPr>
              <a:t> e</a:t>
            </a:r>
            <a:r>
              <a:rPr lang="en-US" altLang="zh-CN" sz="3800" dirty="0">
                <a:solidFill>
                  <a:schemeClr val="tx2">
                    <a:lumMod val="60000"/>
                    <a:lumOff val="40000"/>
                  </a:schemeClr>
                </a:solidFill>
              </a:rPr>
              <a:t>t</a:t>
            </a:r>
            <a:r>
              <a:rPr lang="en-US" sz="3800" dirty="0">
                <a:solidFill>
                  <a:schemeClr val="tx2">
                    <a:lumMod val="60000"/>
                    <a:lumOff val="40000"/>
                  </a:schemeClr>
                </a:solidFill>
              </a:rPr>
              <a:t> al. </a:t>
            </a:r>
            <a:r>
              <a:rPr lang="en-US" altLang="zh-CN" sz="3800" dirty="0">
                <a:solidFill>
                  <a:schemeClr val="tx2">
                    <a:lumMod val="60000"/>
                    <a:lumOff val="40000"/>
                  </a:schemeClr>
                </a:solidFill>
              </a:rPr>
              <a:t>ICLR’21</a:t>
            </a:r>
            <a:r>
              <a:rPr lang="en-US" sz="3800" dirty="0">
                <a:solidFill>
                  <a:schemeClr val="tx2">
                    <a:lumMod val="60000"/>
                    <a:lumOff val="40000"/>
                  </a:schemeClr>
                </a:solidFill>
              </a:rPr>
              <a:t>]</a:t>
            </a:r>
            <a:endParaRPr kumimoji="1" lang="zh-CN" altLang="en-US" sz="3800" dirty="0"/>
          </a:p>
        </p:txBody>
      </p:sp>
      <p:sp>
        <p:nvSpPr>
          <p:cNvPr id="4" name="灯片编号占位符 3">
            <a:extLst>
              <a:ext uri="{FF2B5EF4-FFF2-40B4-BE49-F238E27FC236}">
                <a16:creationId xmlns:a16="http://schemas.microsoft.com/office/drawing/2014/main" xmlns="" id="{7DA292A9-F3FF-0D4C-A45C-4BBE99770D4B}"/>
              </a:ext>
            </a:extLst>
          </p:cNvPr>
          <p:cNvSpPr>
            <a:spLocks noGrp="1"/>
          </p:cNvSpPr>
          <p:nvPr>
            <p:ph type="sldNum" sz="quarter" idx="12"/>
          </p:nvPr>
        </p:nvSpPr>
        <p:spPr/>
        <p:txBody>
          <a:bodyPr/>
          <a:lstStyle/>
          <a:p>
            <a:fld id="{4C15419E-54D6-8648-ABFB-BEF58E3E877E}" type="slidenum">
              <a:rPr lang="en-US" smtClean="0"/>
              <a:t>39</a:t>
            </a:fld>
            <a:endParaRPr lang="en-US"/>
          </a:p>
        </p:txBody>
      </p:sp>
      <p:pic>
        <p:nvPicPr>
          <p:cNvPr id="3" name="Picture 2">
            <a:extLst>
              <a:ext uri="{FF2B5EF4-FFF2-40B4-BE49-F238E27FC236}">
                <a16:creationId xmlns:a16="http://schemas.microsoft.com/office/drawing/2014/main" xmlns="" id="{B22BA556-4D55-8F47-B7CA-67B66C13E53D}"/>
              </a:ext>
            </a:extLst>
          </p:cNvPr>
          <p:cNvPicPr>
            <a:picLocks noChangeAspect="1"/>
          </p:cNvPicPr>
          <p:nvPr/>
        </p:nvPicPr>
        <p:blipFill>
          <a:blip r:embed="rId3"/>
          <a:stretch>
            <a:fillRect/>
          </a:stretch>
        </p:blipFill>
        <p:spPr>
          <a:xfrm>
            <a:off x="643983" y="1297447"/>
            <a:ext cx="10904034" cy="4232294"/>
          </a:xfrm>
          <a:prstGeom prst="rect">
            <a:avLst/>
          </a:prstGeom>
        </p:spPr>
      </p:pic>
      <p:sp>
        <p:nvSpPr>
          <p:cNvPr id="8" name="TextBox 7">
            <a:extLst>
              <a:ext uri="{FF2B5EF4-FFF2-40B4-BE49-F238E27FC236}">
                <a16:creationId xmlns:a16="http://schemas.microsoft.com/office/drawing/2014/main" xmlns="" id="{FBEE8B6A-BADD-9843-AEB8-0021F82545DD}"/>
              </a:ext>
            </a:extLst>
          </p:cNvPr>
          <p:cNvSpPr txBox="1"/>
          <p:nvPr/>
        </p:nvSpPr>
        <p:spPr>
          <a:xfrm>
            <a:off x="3363264" y="5579291"/>
            <a:ext cx="5465471" cy="369332"/>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Automatic evaluation results (in %) on the CCSD test set.</a:t>
            </a:r>
            <a:endParaRPr lang="en-US"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xmlns="" id="{E01603A5-DFD9-3F4B-8F7D-D5BFA53AB8C7}"/>
              </a:ext>
            </a:extLst>
          </p:cNvPr>
          <p:cNvGrpSpPr/>
          <p:nvPr/>
        </p:nvGrpSpPr>
        <p:grpSpPr>
          <a:xfrm>
            <a:off x="477828" y="4806175"/>
            <a:ext cx="10963323" cy="1915300"/>
            <a:chOff x="477828" y="4806175"/>
            <a:chExt cx="10963323" cy="1915300"/>
          </a:xfrm>
        </p:grpSpPr>
        <p:sp>
          <p:nvSpPr>
            <p:cNvPr id="10" name="Rounded Rectangle 9">
              <a:extLst>
                <a:ext uri="{FF2B5EF4-FFF2-40B4-BE49-F238E27FC236}">
                  <a16:creationId xmlns:a16="http://schemas.microsoft.com/office/drawing/2014/main" xmlns="" id="{A0F8A425-3B75-A145-9EBE-261BB008E1B8}"/>
                </a:ext>
              </a:extLst>
            </p:cNvPr>
            <p:cNvSpPr/>
            <p:nvPr/>
          </p:nvSpPr>
          <p:spPr>
            <a:xfrm>
              <a:off x="477828" y="5904488"/>
              <a:ext cx="2577606" cy="8169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Calibri" panose="020F0502020204030204" pitchFamily="34" charset="0"/>
                  <a:cs typeface="Calibri" panose="020F0502020204030204" pitchFamily="34" charset="0"/>
                </a:rPr>
                <a:t>Combining</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static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dynamic</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graphs</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performs</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better</a:t>
              </a:r>
              <a:endParaRPr lang="en-US" sz="1600" dirty="0">
                <a:solidFill>
                  <a:schemeClr val="tx1"/>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xmlns="" id="{02A09CC7-98BA-EE47-BAB7-3C84696258FA}"/>
                </a:ext>
              </a:extLst>
            </p:cNvPr>
            <p:cNvCxnSpPr>
              <a:cxnSpLocks/>
              <a:endCxn id="10" idx="0"/>
            </p:cNvCxnSpPr>
            <p:nvPr/>
          </p:nvCxnSpPr>
          <p:spPr>
            <a:xfrm>
              <a:off x="1766631" y="5507438"/>
              <a:ext cx="0" cy="3970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xmlns="" id="{940A59E1-D22E-6140-8DF3-A30E8753A89E}"/>
                </a:ext>
              </a:extLst>
            </p:cNvPr>
            <p:cNvSpPr/>
            <p:nvPr/>
          </p:nvSpPr>
          <p:spPr>
            <a:xfrm>
              <a:off x="1137424" y="4806175"/>
              <a:ext cx="10303727" cy="7012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76921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a16="http://schemas.microsoft.com/office/drawing/2014/main" xmlns=""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249199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lstStyle/>
          <a:p>
            <a:r>
              <a:rPr lang="en-US" dirty="0" smtClean="0"/>
              <a:t>Factual Errors [</a:t>
            </a:r>
            <a:r>
              <a:rPr lang="en-US" dirty="0" err="1" smtClean="0"/>
              <a:t>Pagnoni</a:t>
            </a:r>
            <a:r>
              <a:rPr lang="en-US" dirty="0" smtClean="0"/>
              <a:t> et al., 2021]</a:t>
            </a:r>
            <a:endParaRPr lang="en-US" dirty="0"/>
          </a:p>
        </p:txBody>
      </p:sp>
      <p:pic>
        <p:nvPicPr>
          <p:cNvPr id="4" name="Picture 3" descr="Screen Shot 2022-02-17 at 8.5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35" y="1690688"/>
            <a:ext cx="10200409" cy="4665433"/>
          </a:xfrm>
          <a:prstGeom prst="rect">
            <a:avLst/>
          </a:prstGeom>
        </p:spPr>
      </p:pic>
    </p:spTree>
    <p:extLst>
      <p:ext uri="{BB962C8B-B14F-4D97-AF65-F5344CB8AC3E}">
        <p14:creationId xmlns:p14="http://schemas.microsoft.com/office/powerpoint/2010/main" val="1684576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0F38EA5-E924-0A41-9F45-BA961AE87AD0}"/>
              </a:ext>
            </a:extLst>
          </p:cNvPr>
          <p:cNvSpPr>
            <a:spLocks noGrp="1"/>
          </p:cNvSpPr>
          <p:nvPr>
            <p:ph type="sldNum" sz="quarter" idx="12"/>
          </p:nvPr>
        </p:nvSpPr>
        <p:spPr/>
        <p:txBody>
          <a:bodyPr/>
          <a:lstStyle/>
          <a:p>
            <a:fld id="{E077C490-3003-1946-B701-2D0888C3F753}" type="slidenum">
              <a:rPr lang="en-US" smtClean="0"/>
              <a:t>41</a:t>
            </a:fld>
            <a:endParaRPr lang="en-US"/>
          </a:p>
        </p:txBody>
      </p:sp>
      <p:cxnSp>
        <p:nvCxnSpPr>
          <p:cNvPr id="6" name="Straight Connector 5">
            <a:extLst>
              <a:ext uri="{FF2B5EF4-FFF2-40B4-BE49-F238E27FC236}">
                <a16:creationId xmlns="" xmlns:a16="http://schemas.microsoft.com/office/drawing/2014/main" id="{846C2232-F4D1-A74C-9889-32EFC3B4D0B4}"/>
              </a:ext>
            </a:extLst>
          </p:cNvPr>
          <p:cNvCxnSpPr>
            <a:cxnSpLocks/>
          </p:cNvCxnSpPr>
          <p:nvPr/>
        </p:nvCxnSpPr>
        <p:spPr>
          <a:xfrm>
            <a:off x="518984" y="1104900"/>
            <a:ext cx="1124464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 xmlns:a16="http://schemas.microsoft.com/office/drawing/2014/main" id="{32E9295B-0048-A944-A2AB-412F5A4C16AE}"/>
              </a:ext>
            </a:extLst>
          </p:cNvPr>
          <p:cNvSpPr>
            <a:spLocks noGrp="1"/>
          </p:cNvSpPr>
          <p:nvPr>
            <p:ph type="title"/>
          </p:nvPr>
        </p:nvSpPr>
        <p:spPr>
          <a:xfrm>
            <a:off x="518984" y="286985"/>
            <a:ext cx="10515600" cy="739775"/>
          </a:xfrm>
        </p:spPr>
        <p:txBody>
          <a:bodyPr>
            <a:normAutofit/>
          </a:bodyPr>
          <a:lstStyle/>
          <a:p>
            <a:r>
              <a:rPr lang="en-US" sz="3200" dirty="0" smtClean="0">
                <a:effectLst>
                  <a:outerShdw blurRad="63500" dist="38100" dir="1800000" algn="l" rotWithShape="0">
                    <a:prstClr val="black">
                      <a:alpha val="46000"/>
                    </a:prstClr>
                  </a:outerShdw>
                </a:effectLst>
              </a:rPr>
              <a:t>LM </a:t>
            </a:r>
            <a:r>
              <a:rPr lang="en-US" sz="3200" dirty="0" smtClean="0">
                <a:effectLst>
                  <a:outerShdw blurRad="63500" dist="38100" dir="1800000" algn="l" rotWithShape="0">
                    <a:prstClr val="black">
                      <a:alpha val="46000"/>
                    </a:prstClr>
                  </a:outerShdw>
                </a:effectLst>
              </a:rPr>
              <a:t>Hallucination and Bias</a:t>
            </a:r>
            <a:endParaRPr lang="en-US" sz="3200" dirty="0">
              <a:effectLst>
                <a:outerShdw blurRad="63500" dist="38100" dir="1800000" algn="l" rotWithShape="0">
                  <a:prstClr val="black">
                    <a:alpha val="46000"/>
                  </a:prstClr>
                </a:outerShdw>
              </a:effectLst>
            </a:endParaRPr>
          </a:p>
        </p:txBody>
      </p:sp>
      <p:sp>
        <p:nvSpPr>
          <p:cNvPr id="8" name="Content Placeholder 2">
            <a:extLst>
              <a:ext uri="{FF2B5EF4-FFF2-40B4-BE49-F238E27FC236}">
                <a16:creationId xmlns="" xmlns:a16="http://schemas.microsoft.com/office/drawing/2014/main" id="{B26AED2F-FC50-5A48-B295-F6B4DD6B646C}"/>
              </a:ext>
            </a:extLst>
          </p:cNvPr>
          <p:cNvSpPr>
            <a:spLocks noGrp="1"/>
          </p:cNvSpPr>
          <p:nvPr>
            <p:ph idx="1"/>
          </p:nvPr>
        </p:nvSpPr>
        <p:spPr>
          <a:xfrm>
            <a:off x="333233" y="1232572"/>
            <a:ext cx="11622206" cy="5359297"/>
          </a:xfrm>
        </p:spPr>
        <p:txBody>
          <a:bodyPr>
            <a:normAutofit fontScale="85000" lnSpcReduction="20000"/>
          </a:bodyPr>
          <a:lstStyle/>
          <a:p>
            <a:pPr marL="228600" lvl="1">
              <a:spcBef>
                <a:spcPts val="1000"/>
              </a:spcBef>
            </a:pPr>
            <a:r>
              <a:rPr lang="en-US" sz="2000" dirty="0" smtClean="0"/>
              <a:t>30</a:t>
            </a:r>
            <a:r>
              <a:rPr lang="en-US" sz="2000" dirty="0"/>
              <a:t>% of </a:t>
            </a:r>
            <a:r>
              <a:rPr lang="en-US" sz="2000" dirty="0" smtClean="0"/>
              <a:t>abstractive summaries </a:t>
            </a:r>
            <a:r>
              <a:rPr lang="en-US" sz="2000" dirty="0"/>
              <a:t>contain unfaithful information by state-of-the-art models (Cao et al, 2018</a:t>
            </a:r>
            <a:r>
              <a:rPr lang="en-US" sz="2000" dirty="0" smtClean="0"/>
              <a:t>)</a:t>
            </a:r>
          </a:p>
          <a:p>
            <a:pPr marL="228600" lvl="1">
              <a:spcBef>
                <a:spcPts val="1000"/>
              </a:spcBef>
            </a:pPr>
            <a:r>
              <a:rPr lang="en-US" sz="2000" dirty="0" smtClean="0"/>
              <a:t>Examples of fabricated answers in movie question answering</a:t>
            </a:r>
          </a:p>
          <a:p>
            <a:pPr marL="685800" lvl="2">
              <a:spcBef>
                <a:spcPts val="1000"/>
              </a:spcBef>
            </a:pPr>
            <a:r>
              <a:rPr lang="en-US" dirty="0" smtClean="0"/>
              <a:t>Q: What </a:t>
            </a:r>
            <a:r>
              <a:rPr lang="en-US" dirty="0"/>
              <a:t>did Susie promise to one of the waiters at the Copacabana Club in return for smuggling her into the club for free</a:t>
            </a:r>
            <a:r>
              <a:rPr lang="en-US" dirty="0" smtClean="0"/>
              <a:t>?</a:t>
            </a:r>
            <a:br>
              <a:rPr lang="en-US" dirty="0" smtClean="0"/>
            </a:br>
            <a:r>
              <a:rPr lang="en-US" dirty="0" smtClean="0"/>
              <a:t>System: Susie </a:t>
            </a:r>
            <a:r>
              <a:rPr lang="en-US" dirty="0"/>
              <a:t>promises to </a:t>
            </a:r>
            <a:r>
              <a:rPr lang="en-US" b="1" dirty="0">
                <a:solidFill>
                  <a:srgbClr val="FF0000"/>
                </a:solidFill>
              </a:rPr>
              <a:t>buy one of the men a drink after every </a:t>
            </a:r>
            <a:r>
              <a:rPr lang="en-US" b="1" dirty="0" smtClean="0">
                <a:solidFill>
                  <a:srgbClr val="FF0000"/>
                </a:solidFill>
              </a:rPr>
              <a:t>act</a:t>
            </a:r>
            <a:r>
              <a:rPr lang="en-US" dirty="0"/>
              <a:t>.</a:t>
            </a:r>
            <a:br>
              <a:rPr lang="en-US" dirty="0"/>
            </a:br>
            <a:r>
              <a:rPr lang="en-US" dirty="0" smtClean="0"/>
              <a:t>Key: Susie </a:t>
            </a:r>
            <a:r>
              <a:rPr lang="en-US" dirty="0"/>
              <a:t>promised him a prime slot for his singing act at the Gaslight </a:t>
            </a:r>
            <a:r>
              <a:rPr lang="en-US" dirty="0" smtClean="0"/>
              <a:t>Café for </a:t>
            </a:r>
            <a:r>
              <a:rPr lang="en-US" dirty="0"/>
              <a:t>2 </a:t>
            </a:r>
            <a:r>
              <a:rPr lang="en-US" dirty="0" smtClean="0"/>
              <a:t>weeks. Unfortunately </a:t>
            </a:r>
            <a:r>
              <a:rPr lang="en-US" dirty="0"/>
              <a:t>Susie thinks his act is awful but keeps her word even since they had to watch the show from the </a:t>
            </a:r>
            <a:r>
              <a:rPr lang="en-US" dirty="0" smtClean="0"/>
              <a:t>kitchen.</a:t>
            </a:r>
          </a:p>
          <a:p>
            <a:pPr marL="685800" lvl="2">
              <a:spcBef>
                <a:spcPts val="1000"/>
              </a:spcBef>
            </a:pPr>
            <a:r>
              <a:rPr lang="en-US" dirty="0" smtClean="0"/>
              <a:t>Q: What </a:t>
            </a:r>
            <a:r>
              <a:rPr lang="en-US" dirty="0"/>
              <a:t>do Midge and Susie fight over</a:t>
            </a:r>
            <a:r>
              <a:rPr lang="en-US" dirty="0" smtClean="0"/>
              <a:t>?</a:t>
            </a:r>
            <a:r>
              <a:rPr lang="en-US" dirty="0"/>
              <a:t/>
            </a:r>
            <a:br>
              <a:rPr lang="en-US" dirty="0"/>
            </a:br>
            <a:r>
              <a:rPr lang="en-US" dirty="0" smtClean="0"/>
              <a:t>System: </a:t>
            </a:r>
            <a:r>
              <a:rPr lang="en-US" b="1" dirty="0" smtClean="0">
                <a:solidFill>
                  <a:srgbClr val="FF0000"/>
                </a:solidFill>
              </a:rPr>
              <a:t>Their son</a:t>
            </a:r>
            <a:r>
              <a:rPr lang="en-US" dirty="0"/>
              <a:t>.</a:t>
            </a:r>
            <a:br>
              <a:rPr lang="en-US" dirty="0"/>
            </a:br>
            <a:r>
              <a:rPr lang="en-US" dirty="0" smtClean="0"/>
              <a:t>Key: With </a:t>
            </a:r>
            <a:r>
              <a:rPr lang="en-US" dirty="0"/>
              <a:t>emotions on high, Susie confronts Midge about why she hired Herb. Midge felt Susie does not help and sabotaged her earlier because Susie rushed her on stage. Midge tells her she wants to quit and, after a few insults at each other, walks </a:t>
            </a:r>
            <a:r>
              <a:rPr lang="en-US" dirty="0" smtClean="0"/>
              <a:t>away.</a:t>
            </a:r>
          </a:p>
          <a:p>
            <a:pPr marL="685800" lvl="2">
              <a:spcBef>
                <a:spcPts val="1000"/>
              </a:spcBef>
            </a:pPr>
            <a:r>
              <a:rPr lang="en-US" dirty="0" smtClean="0"/>
              <a:t>Q: What </a:t>
            </a:r>
            <a:r>
              <a:rPr lang="en-US" dirty="0"/>
              <a:t>do Susie and Midge talk about when Midge visits Susie's home</a:t>
            </a:r>
            <a:r>
              <a:rPr lang="en-US" dirty="0" smtClean="0"/>
              <a:t>?</a:t>
            </a:r>
            <a:r>
              <a:rPr lang="en-US" dirty="0"/>
              <a:t/>
            </a:r>
            <a:br>
              <a:rPr lang="en-US" dirty="0"/>
            </a:br>
            <a:r>
              <a:rPr lang="en-US" dirty="0" smtClean="0"/>
              <a:t>System: Susie </a:t>
            </a:r>
            <a:r>
              <a:rPr lang="en-US" dirty="0"/>
              <a:t>and midge talk about the upcoming </a:t>
            </a:r>
            <a:r>
              <a:rPr lang="en-US" b="1" dirty="0">
                <a:solidFill>
                  <a:srgbClr val="FF0000"/>
                </a:solidFill>
              </a:rPr>
              <a:t>moon </a:t>
            </a:r>
            <a:r>
              <a:rPr lang="en-US" b="1" dirty="0" smtClean="0">
                <a:solidFill>
                  <a:srgbClr val="FF0000"/>
                </a:solidFill>
              </a:rPr>
              <a:t>landing</a:t>
            </a:r>
            <a:r>
              <a:rPr lang="en-US" dirty="0"/>
              <a:t>.</a:t>
            </a:r>
            <a:br>
              <a:rPr lang="en-US" dirty="0"/>
            </a:br>
            <a:r>
              <a:rPr lang="en-US" dirty="0" smtClean="0"/>
              <a:t>Key: Susie </a:t>
            </a:r>
            <a:r>
              <a:rPr lang="en-US" dirty="0"/>
              <a:t>confronts Midge about her meeting with Randall and his agent. She tells Midge she does not need a man to help with her set and what she is doing is not stand-up, it's being the annoying party guest. Midge breaks down crying and tells Susie her life has been hard and if Susie wants to be her manager, she has to deal with Midge's personal matters and not run away. After this, Susie comforts </a:t>
            </a:r>
            <a:r>
              <a:rPr lang="en-US" dirty="0" smtClean="0"/>
              <a:t>Midge.</a:t>
            </a:r>
          </a:p>
          <a:p>
            <a:pPr marL="685800" lvl="2">
              <a:spcBef>
                <a:spcPts val="1000"/>
              </a:spcBef>
            </a:pPr>
            <a:r>
              <a:rPr lang="en-US" dirty="0" smtClean="0"/>
              <a:t>Q: How </a:t>
            </a:r>
            <a:r>
              <a:rPr lang="en-US" dirty="0"/>
              <a:t>were some of the Navy Seal members killed back in </a:t>
            </a:r>
            <a:r>
              <a:rPr lang="en-US" dirty="0" smtClean="0"/>
              <a:t>America?</a:t>
            </a:r>
            <a:r>
              <a:rPr lang="en-US" dirty="0"/>
              <a:t/>
            </a:r>
            <a:br>
              <a:rPr lang="en-US" dirty="0"/>
            </a:br>
            <a:r>
              <a:rPr lang="en-US" dirty="0" smtClean="0"/>
              <a:t>System: </a:t>
            </a:r>
            <a:r>
              <a:rPr lang="en-US" b="1" dirty="0" smtClean="0">
                <a:solidFill>
                  <a:srgbClr val="FF0000"/>
                </a:solidFill>
              </a:rPr>
              <a:t>In </a:t>
            </a:r>
            <a:r>
              <a:rPr lang="en-US" b="1" dirty="0">
                <a:solidFill>
                  <a:srgbClr val="FF0000"/>
                </a:solidFill>
              </a:rPr>
              <a:t>a scuffle in </a:t>
            </a:r>
            <a:r>
              <a:rPr lang="en-US" b="1" dirty="0" err="1">
                <a:solidFill>
                  <a:srgbClr val="FF0000"/>
                </a:solidFill>
              </a:rPr>
              <a:t>france</a:t>
            </a:r>
            <a:r>
              <a:rPr lang="en-US" b="1" dirty="0">
                <a:solidFill>
                  <a:srgbClr val="FF0000"/>
                </a:solidFill>
              </a:rPr>
              <a:t> the four members</a:t>
            </a:r>
            <a:r>
              <a:rPr lang="en-US" dirty="0"/>
              <a:t> of the navy were </a:t>
            </a:r>
            <a:r>
              <a:rPr lang="en-US" dirty="0" smtClean="0"/>
              <a:t>killed.</a:t>
            </a:r>
            <a:br>
              <a:rPr lang="en-US" dirty="0" smtClean="0"/>
            </a:br>
            <a:r>
              <a:rPr lang="en-US" dirty="0" smtClean="0"/>
              <a:t>Key: One </a:t>
            </a:r>
            <a:r>
              <a:rPr lang="en-US" dirty="0"/>
              <a:t>was run over by a truck while throwing trash in the </a:t>
            </a:r>
            <a:r>
              <a:rPr lang="en-US" dirty="0" err="1"/>
              <a:t>sideback</a:t>
            </a:r>
            <a:r>
              <a:rPr lang="en-US" dirty="0"/>
              <a:t>. One was shot during a car drive</a:t>
            </a:r>
            <a:r>
              <a:rPr lang="en-US" dirty="0" smtClean="0"/>
              <a:t>.</a:t>
            </a:r>
          </a:p>
          <a:p>
            <a:pPr marL="228600" lvl="1">
              <a:spcBef>
                <a:spcPts val="1000"/>
              </a:spcBef>
            </a:pPr>
            <a:r>
              <a:rPr lang="en-US" sz="2000" dirty="0" smtClean="0"/>
              <a:t>Bias from LM [Wang et al., INLG2018]</a:t>
            </a:r>
          </a:p>
          <a:p>
            <a:pPr marL="685800" lvl="2">
              <a:spcBef>
                <a:spcPts val="1000"/>
              </a:spcBef>
            </a:pPr>
            <a:r>
              <a:rPr lang="en-US" dirty="0" smtClean="0"/>
              <a:t>“</a:t>
            </a:r>
            <a:r>
              <a:rPr lang="en-US" i="1" dirty="0" err="1" smtClean="0"/>
              <a:t>Silvi</a:t>
            </a:r>
            <a:r>
              <a:rPr lang="en-US" i="1" dirty="0" smtClean="0"/>
              <a:t> </a:t>
            </a:r>
            <a:r>
              <a:rPr lang="en-US" i="1" dirty="0"/>
              <a:t>Jan (born 27 October 1973) is a former Israel. </a:t>
            </a:r>
            <a:r>
              <a:rPr lang="en-US" b="1" i="1" dirty="0">
                <a:solidFill>
                  <a:srgbClr val="FF0000"/>
                </a:solidFill>
              </a:rPr>
              <a:t>He</a:t>
            </a:r>
            <a:r>
              <a:rPr lang="en-US" i="1" dirty="0"/>
              <a:t> played for Israel women‘s national football team,…”</a:t>
            </a:r>
            <a:endParaRPr lang="en-US" dirty="0" smtClean="0"/>
          </a:p>
          <a:p>
            <a:pPr marL="228600" lvl="1">
              <a:spcBef>
                <a:spcPts val="1000"/>
              </a:spcBef>
            </a:pPr>
            <a:r>
              <a:rPr lang="en-US" sz="2000" dirty="0" smtClean="0"/>
              <a:t>Potential solutions: filter out popularity bias, incorporate more scenario-specific/domain-specific knowledge</a:t>
            </a:r>
          </a:p>
        </p:txBody>
      </p:sp>
    </p:spTree>
    <p:extLst>
      <p:ext uri="{BB962C8B-B14F-4D97-AF65-F5344CB8AC3E}">
        <p14:creationId xmlns:p14="http://schemas.microsoft.com/office/powerpoint/2010/main" val="14455703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normAutofit/>
          </a:bodyPr>
          <a:lstStyle/>
          <a:p>
            <a:r>
              <a:rPr lang="en-US" dirty="0" smtClean="0"/>
              <a:t>How is Hallucination Caused?</a:t>
            </a:r>
            <a:r>
              <a:rPr lang="en-US" dirty="0"/>
              <a:t> </a:t>
            </a:r>
            <a:r>
              <a:rPr lang="en-US" dirty="0" smtClean="0"/>
              <a:t>[</a:t>
            </a:r>
            <a:r>
              <a:rPr lang="en-US" dirty="0" err="1" smtClean="0"/>
              <a:t>Raunak</a:t>
            </a:r>
            <a:r>
              <a:rPr lang="en-US" dirty="0" smtClean="0"/>
              <a:t> et al., 2021]</a:t>
            </a:r>
            <a:endParaRPr lang="en-US" dirty="0"/>
          </a:p>
        </p:txBody>
      </p:sp>
      <p:pic>
        <p:nvPicPr>
          <p:cNvPr id="3" name="Picture 2" descr="Screen Shot 2022-02-17 at 9.3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 y="1832609"/>
            <a:ext cx="5080000" cy="4547973"/>
          </a:xfrm>
          <a:prstGeom prst="rect">
            <a:avLst/>
          </a:prstGeom>
        </p:spPr>
      </p:pic>
      <p:pic>
        <p:nvPicPr>
          <p:cNvPr id="4" name="Picture 3" descr="Screen Shot 2022-02-17 at 9.3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330" y="1405890"/>
            <a:ext cx="3924300" cy="2146300"/>
          </a:xfrm>
          <a:prstGeom prst="rect">
            <a:avLst/>
          </a:prstGeom>
        </p:spPr>
      </p:pic>
      <p:pic>
        <p:nvPicPr>
          <p:cNvPr id="5" name="Picture 4" descr="Screen Shot 2022-02-17 at 9.3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660" y="4302760"/>
            <a:ext cx="3987800" cy="1879600"/>
          </a:xfrm>
          <a:prstGeom prst="rect">
            <a:avLst/>
          </a:prstGeom>
        </p:spPr>
      </p:pic>
    </p:spTree>
    <p:extLst>
      <p:ext uri="{BB962C8B-B14F-4D97-AF65-F5344CB8AC3E}">
        <p14:creationId xmlns:p14="http://schemas.microsoft.com/office/powerpoint/2010/main" val="1995624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Fillippova</a:t>
            </a:r>
            <a:r>
              <a:rPr lang="en-US" dirty="0" smtClean="0"/>
              <a:t> et al., 2020]</a:t>
            </a:r>
            <a:endParaRPr lang="en-US" dirty="0"/>
          </a:p>
        </p:txBody>
      </p:sp>
      <p:pic>
        <p:nvPicPr>
          <p:cNvPr id="3" name="Picture 2" descr="Screen Shot 2022-02-17 at 9.4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590" y="1690688"/>
            <a:ext cx="7373940" cy="2468880"/>
          </a:xfrm>
          <a:prstGeom prst="rect">
            <a:avLst/>
          </a:prstGeom>
        </p:spPr>
      </p:pic>
      <p:pic>
        <p:nvPicPr>
          <p:cNvPr id="4" name="Picture 3" descr="Screen Shot 2022-02-17 at 9.4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30" y="4024630"/>
            <a:ext cx="5575300" cy="2578100"/>
          </a:xfrm>
          <a:prstGeom prst="rect">
            <a:avLst/>
          </a:prstGeom>
        </p:spPr>
      </p:pic>
    </p:spTree>
    <p:extLst>
      <p:ext uri="{BB962C8B-B14F-4D97-AF65-F5344CB8AC3E}">
        <p14:creationId xmlns:p14="http://schemas.microsoft.com/office/powerpoint/2010/main" val="462809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Dziri</a:t>
            </a:r>
            <a:r>
              <a:rPr lang="en-US" dirty="0" smtClean="0"/>
              <a:t> et, 2021]</a:t>
            </a:r>
            <a:endParaRPr lang="en-US" dirty="0"/>
          </a:p>
        </p:txBody>
      </p:sp>
      <p:pic>
        <p:nvPicPr>
          <p:cNvPr id="5" name="Picture 4" descr="Screen Shot 2022-02-17 at 9.4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889" y="1963420"/>
            <a:ext cx="5835805" cy="4234180"/>
          </a:xfrm>
          <a:prstGeom prst="rect">
            <a:avLst/>
          </a:prstGeom>
        </p:spPr>
      </p:pic>
    </p:spTree>
    <p:extLst>
      <p:ext uri="{BB962C8B-B14F-4D97-AF65-F5344CB8AC3E}">
        <p14:creationId xmlns:p14="http://schemas.microsoft.com/office/powerpoint/2010/main" val="4047506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Dziri</a:t>
            </a:r>
            <a:r>
              <a:rPr lang="en-US" dirty="0" smtClean="0"/>
              <a:t> et, 2021]</a:t>
            </a:r>
            <a:endParaRPr lang="en-US" dirty="0"/>
          </a:p>
        </p:txBody>
      </p:sp>
      <p:pic>
        <p:nvPicPr>
          <p:cNvPr id="3" name="Picture 2" descr="Screen Shot 2022-02-17 at 9.4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10540004" cy="4839970"/>
          </a:xfrm>
          <a:prstGeom prst="rect">
            <a:avLst/>
          </a:prstGeom>
        </p:spPr>
      </p:pic>
    </p:spTree>
    <p:extLst>
      <p:ext uri="{BB962C8B-B14F-4D97-AF65-F5344CB8AC3E}">
        <p14:creationId xmlns:p14="http://schemas.microsoft.com/office/powerpoint/2010/main" val="3679749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normAutofit/>
          </a:bodyPr>
          <a:lstStyle/>
          <a:p>
            <a:r>
              <a:rPr lang="en-US" dirty="0" smtClean="0"/>
              <a:t>Discussion: How to solve Hallucination problem?</a:t>
            </a:r>
            <a:endParaRPr lang="en-US" dirty="0"/>
          </a:p>
        </p:txBody>
      </p:sp>
    </p:spTree>
    <p:extLst>
      <p:ext uri="{BB962C8B-B14F-4D97-AF65-F5344CB8AC3E}">
        <p14:creationId xmlns:p14="http://schemas.microsoft.com/office/powerpoint/2010/main" val="93648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a16="http://schemas.microsoft.com/office/drawing/2014/main" xmlns=""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a16="http://schemas.microsoft.com/office/drawing/2014/main" xmlns=""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Tree>
    <p:extLst>
      <p:ext uri="{BB962C8B-B14F-4D97-AF65-F5344CB8AC3E}">
        <p14:creationId xmlns:p14="http://schemas.microsoft.com/office/powerpoint/2010/main" val="261846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a16="http://schemas.microsoft.com/office/drawing/2014/main" xmlns=""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a16="http://schemas.microsoft.com/office/drawing/2014/main" xmlns=""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
        <p:nvSpPr>
          <p:cNvPr id="3" name="TextBox 2">
            <a:extLst>
              <a:ext uri="{FF2B5EF4-FFF2-40B4-BE49-F238E27FC236}">
                <a16:creationId xmlns:a16="http://schemas.microsoft.com/office/drawing/2014/main" xmlns="" id="{136244F8-1334-FD4F-9E59-D1A72C3EE29E}"/>
              </a:ext>
            </a:extLst>
          </p:cNvPr>
          <p:cNvSpPr txBox="1"/>
          <p:nvPr/>
        </p:nvSpPr>
        <p:spPr>
          <a:xfrm>
            <a:off x="7976864" y="4044794"/>
            <a:ext cx="3568028" cy="369332"/>
          </a:xfrm>
          <a:prstGeom prst="rect">
            <a:avLst/>
          </a:prstGeom>
          <a:noFill/>
        </p:spPr>
        <p:txBody>
          <a:bodyPr wrap="none" rtlCol="0">
            <a:spAutoFit/>
          </a:bodyPr>
          <a:lstStyle/>
          <a:p>
            <a:r>
              <a:rPr lang="en-US" i="1" dirty="0"/>
              <a:t>Also contain fabricated information!</a:t>
            </a:r>
          </a:p>
        </p:txBody>
      </p:sp>
    </p:spTree>
    <p:extLst>
      <p:ext uri="{BB962C8B-B14F-4D97-AF65-F5344CB8AC3E}">
        <p14:creationId xmlns:p14="http://schemas.microsoft.com/office/powerpoint/2010/main" val="248608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B8995-955D-0541-9AF9-0A4E7D4B7AAB}"/>
              </a:ext>
            </a:extLst>
          </p:cNvPr>
          <p:cNvSpPr>
            <a:spLocks noGrp="1"/>
          </p:cNvSpPr>
          <p:nvPr>
            <p:ph type="title"/>
          </p:nvPr>
        </p:nvSpPr>
        <p:spPr/>
        <p:txBody>
          <a:bodyPr>
            <a:normAutofit/>
          </a:bodyPr>
          <a:lstStyle/>
          <a:p>
            <a:r>
              <a:rPr lang="en-US" sz="3600" dirty="0"/>
              <a:t>Summary-worthy Content and its Position in News</a:t>
            </a:r>
          </a:p>
        </p:txBody>
      </p:sp>
      <p:pic>
        <p:nvPicPr>
          <p:cNvPr id="4" name="Picture 3">
            <a:extLst>
              <a:ext uri="{FF2B5EF4-FFF2-40B4-BE49-F238E27FC236}">
                <a16:creationId xmlns:a16="http://schemas.microsoft.com/office/drawing/2014/main" xmlns="" id="{D7E8E6ED-B5A7-2147-A01A-331618AD244D}"/>
              </a:ext>
            </a:extLst>
          </p:cNvPr>
          <p:cNvPicPr>
            <a:picLocks noChangeAspect="1"/>
          </p:cNvPicPr>
          <p:nvPr/>
        </p:nvPicPr>
        <p:blipFill>
          <a:blip r:embed="rId2"/>
          <a:stretch>
            <a:fillRect/>
          </a:stretch>
        </p:blipFill>
        <p:spPr>
          <a:xfrm>
            <a:off x="481084" y="2098057"/>
            <a:ext cx="5513321" cy="3428682"/>
          </a:xfrm>
          <a:prstGeom prst="rect">
            <a:avLst/>
          </a:prstGeom>
        </p:spPr>
      </p:pic>
      <p:pic>
        <p:nvPicPr>
          <p:cNvPr id="6" name="Picture 5">
            <a:extLst>
              <a:ext uri="{FF2B5EF4-FFF2-40B4-BE49-F238E27FC236}">
                <a16:creationId xmlns:a16="http://schemas.microsoft.com/office/drawing/2014/main" xmlns="" id="{A0688E7D-31BE-124B-806D-909E43029ED5}"/>
              </a:ext>
            </a:extLst>
          </p:cNvPr>
          <p:cNvPicPr>
            <a:picLocks noChangeAspect="1"/>
          </p:cNvPicPr>
          <p:nvPr/>
        </p:nvPicPr>
        <p:blipFill>
          <a:blip r:embed="rId3"/>
          <a:stretch>
            <a:fillRect/>
          </a:stretch>
        </p:blipFill>
        <p:spPr>
          <a:xfrm>
            <a:off x="6332547" y="2098058"/>
            <a:ext cx="5513319" cy="3428681"/>
          </a:xfrm>
          <a:prstGeom prst="rect">
            <a:avLst/>
          </a:prstGeom>
        </p:spPr>
      </p:pic>
    </p:spTree>
    <p:extLst>
      <p:ext uri="{BB962C8B-B14F-4D97-AF65-F5344CB8AC3E}">
        <p14:creationId xmlns:p14="http://schemas.microsoft.com/office/powerpoint/2010/main" val="327161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Incorporating Entity Commonsense</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smtClean="0"/>
              <a:t>(</a:t>
            </a:r>
            <a:r>
              <a:rPr lang="en-US" sz="2000" dirty="0" err="1" smtClean="0"/>
              <a:t>Gerhrmann</a:t>
            </a:r>
            <a:r>
              <a:rPr lang="en-US" sz="2000" dirty="0" smtClean="0"/>
              <a:t> et al., EMNLP2018)</a:t>
            </a:r>
          </a:p>
          <a:p>
            <a:r>
              <a:rPr lang="en-US" sz="2000" dirty="0"/>
              <a:t> transforms a list of entities into </a:t>
            </a:r>
            <a:r>
              <a:rPr lang="en-US" sz="2000" dirty="0" smtClean="0"/>
              <a:t>a vector </a:t>
            </a:r>
            <a:r>
              <a:rPr lang="en-US" sz="2000" dirty="0"/>
              <a:t>representation of the topic of the summary</a:t>
            </a:r>
            <a:r>
              <a:rPr lang="en-US" sz="2000" dirty="0" smtClean="0"/>
              <a:t>.</a:t>
            </a:r>
          </a:p>
          <a:p>
            <a:pPr marL="0" indent="0">
              <a:buNone/>
            </a:pPr>
            <a:endParaRPr lang="en-US" sz="2000" dirty="0" smtClean="0"/>
          </a:p>
          <a:p>
            <a:endParaRPr lang="en-US" sz="2000" dirty="0" smtClean="0"/>
          </a:p>
          <a:p>
            <a:pPr marL="0" indent="0">
              <a:buNone/>
            </a:pPr>
            <a:endParaRPr lang="en-US" sz="2000" dirty="0" smtClean="0"/>
          </a:p>
        </p:txBody>
      </p:sp>
      <p:pic>
        <p:nvPicPr>
          <p:cNvPr id="4" name="Picture 3"/>
          <p:cNvPicPr>
            <a:picLocks noChangeAspect="1"/>
          </p:cNvPicPr>
          <p:nvPr/>
        </p:nvPicPr>
        <p:blipFill>
          <a:blip r:embed="rId3"/>
          <a:stretch>
            <a:fillRect/>
          </a:stretch>
        </p:blipFill>
        <p:spPr>
          <a:xfrm>
            <a:off x="3352801" y="2178444"/>
            <a:ext cx="6438348" cy="4679557"/>
          </a:xfrm>
          <a:prstGeom prst="rect">
            <a:avLst/>
          </a:prstGeom>
        </p:spPr>
      </p:pic>
    </p:spTree>
    <p:extLst>
      <p:ext uri="{BB962C8B-B14F-4D97-AF65-F5344CB8AC3E}">
        <p14:creationId xmlns:p14="http://schemas.microsoft.com/office/powerpoint/2010/main" val="236503117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44400988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4045</Words>
  <Application>Microsoft Macintosh PowerPoint</Application>
  <PresentationFormat>Custom</PresentationFormat>
  <Paragraphs>291</Paragraphs>
  <Slides>46</Slides>
  <Notes>17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Abstractive summarization </vt:lpstr>
      <vt:lpstr>Problems for Existing Neural Abstractive Summarization Models</vt:lpstr>
      <vt:lpstr>Evaluation Criteria</vt:lpstr>
      <vt:lpstr>Problems for Existing Neural Abstractive Summarization Models</vt:lpstr>
      <vt:lpstr>Near-extractive Summaries</vt:lpstr>
      <vt:lpstr>Near-extractive Summaries</vt:lpstr>
      <vt:lpstr>Summary-worthy Content and its Position in News</vt:lpstr>
      <vt:lpstr>Incorporating Entity Commonsense</vt:lpstr>
      <vt:lpstr>Method</vt:lpstr>
      <vt:lpstr>Method</vt:lpstr>
      <vt:lpstr>Method</vt:lpstr>
      <vt:lpstr>Entity Encoding Submodule</vt:lpstr>
      <vt:lpstr>Results</vt:lpstr>
      <vt:lpstr>Human Evaluation</vt:lpstr>
      <vt:lpstr>Example output</vt:lpstr>
      <vt:lpstr>Example output</vt:lpstr>
      <vt:lpstr>Challenge: Capturing Global Consistency</vt:lpstr>
      <vt:lpstr>Example output</vt:lpstr>
      <vt:lpstr>Multi-task Learning with Semantic Parsing as Auxiliary Task</vt:lpstr>
      <vt:lpstr>Our Models</vt:lpstr>
      <vt:lpstr>Our Models</vt:lpstr>
      <vt:lpstr>Dual Attention</vt:lpstr>
      <vt:lpstr>Our Models</vt:lpstr>
      <vt:lpstr>Our Models</vt:lpstr>
      <vt:lpstr>Reranking-based Decoder</vt:lpstr>
      <vt:lpstr>Datasets</vt:lpstr>
      <vt:lpstr>Comparisons</vt:lpstr>
      <vt:lpstr>Evaluation against Adversarial Information</vt:lpstr>
      <vt:lpstr>Evaluation against Adversarial Information</vt:lpstr>
      <vt:lpstr>Evaluation against Adversarial Information</vt:lpstr>
      <vt:lpstr>Evaluation against Adversarial Information</vt:lpstr>
      <vt:lpstr>Evaluation against Adversarial Information</vt:lpstr>
      <vt:lpstr>Human Evaluation (Initial Results)</vt:lpstr>
      <vt:lpstr>Graphs for Abstractive Summarization [Nayeem et al., 2018]</vt:lpstr>
      <vt:lpstr>Code Summarization</vt:lpstr>
      <vt:lpstr>GNN for Code Summarization [Liu et al. ICLR’21]</vt:lpstr>
      <vt:lpstr>GNN for Code Summarization [Liu et al. ICLR’21]</vt:lpstr>
      <vt:lpstr>GNN for Code Summarization [Liu et al. ICLR’21]</vt:lpstr>
      <vt:lpstr>GNN for Code Summarization [Liu et al. ICLR’21]</vt:lpstr>
      <vt:lpstr>Factual Errors [Pagnoni et al., 2021]</vt:lpstr>
      <vt:lpstr>LM Hallucination and Bias</vt:lpstr>
      <vt:lpstr>How is Hallucination Caused? [Raunak et al., 2021]</vt:lpstr>
      <vt:lpstr>How to solve Hallucination problem?: Hallucination Knot [Fillippova et al., 2020]</vt:lpstr>
      <vt:lpstr>How to solve Hallucination problem?: Hallucination Knot [Dziri et, 2021]</vt:lpstr>
      <vt:lpstr>How to solve Hallucination problem?: Hallucination Knot [Dziri et, 2021]</vt:lpstr>
      <vt:lpstr>Discussion: How to solve Hallucination problem?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Entity-Driven Framework for Abstractive Summarization</dc:title>
  <dc:creator>Eva Sharma</dc:creator>
  <cp:lastModifiedBy>Blender Lab</cp:lastModifiedBy>
  <cp:revision>165</cp:revision>
  <dcterms:created xsi:type="dcterms:W3CDTF">2019-09-17T22:17:00Z</dcterms:created>
  <dcterms:modified xsi:type="dcterms:W3CDTF">2022-02-18T03:46:25Z</dcterms:modified>
</cp:coreProperties>
</file>