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sldIdLst>
    <p:sldId id="1083" r:id="rId2"/>
    <p:sldId id="1130" r:id="rId3"/>
    <p:sldId id="1131" r:id="rId4"/>
    <p:sldId id="1132" r:id="rId5"/>
    <p:sldId id="1133" r:id="rId6"/>
    <p:sldId id="1134" r:id="rId7"/>
    <p:sldId id="1135" r:id="rId8"/>
    <p:sldId id="1136" r:id="rId9"/>
    <p:sldId id="1137" r:id="rId10"/>
    <p:sldId id="1138" r:id="rId11"/>
    <p:sldId id="1139" r:id="rId12"/>
    <p:sldId id="1140" r:id="rId13"/>
    <p:sldId id="1141" r:id="rId14"/>
    <p:sldId id="1142" r:id="rId15"/>
    <p:sldId id="1147" r:id="rId16"/>
    <p:sldId id="1148" r:id="rId17"/>
    <p:sldId id="1144" r:id="rId18"/>
    <p:sldId id="1143" r:id="rId19"/>
    <p:sldId id="1146" r:id="rId20"/>
    <p:sldId id="1149" r:id="rId21"/>
    <p:sldId id="1150" r:id="rId22"/>
    <p:sldId id="1145" r:id="rId23"/>
    <p:sldId id="1116" r:id="rId24"/>
    <p:sldId id="1090" r:id="rId25"/>
    <p:sldId id="1021" r:id="rId26"/>
    <p:sldId id="1059" r:id="rId27"/>
    <p:sldId id="1091" r:id="rId28"/>
    <p:sldId id="1092" r:id="rId29"/>
    <p:sldId id="1093" r:id="rId30"/>
    <p:sldId id="1094" r:id="rId31"/>
    <p:sldId id="1095" r:id="rId32"/>
    <p:sldId id="1096" r:id="rId33"/>
    <p:sldId id="1097" r:id="rId34"/>
    <p:sldId id="1098" r:id="rId35"/>
    <p:sldId id="1099" r:id="rId36"/>
    <p:sldId id="1100" r:id="rId37"/>
    <p:sldId id="1101" r:id="rId38"/>
    <p:sldId id="1102" r:id="rId39"/>
    <p:sldId id="1052" r:id="rId40"/>
    <p:sldId id="1103" r:id="rId41"/>
    <p:sldId id="1054" r:id="rId42"/>
    <p:sldId id="1055" r:id="rId43"/>
    <p:sldId id="1056" r:id="rId44"/>
    <p:sldId id="1057" r:id="rId45"/>
    <p:sldId id="1058" r:id="rId46"/>
    <p:sldId id="1023" r:id="rId47"/>
    <p:sldId id="1024" r:id="rId48"/>
    <p:sldId id="1061" r:id="rId49"/>
    <p:sldId id="1112" r:id="rId50"/>
    <p:sldId id="1104" r:id="rId51"/>
    <p:sldId id="1025" r:id="rId52"/>
    <p:sldId id="95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92904"/>
  </p:normalViewPr>
  <p:slideViewPr>
    <p:cSldViewPr snapToGrid="0" snapToObjects="1">
      <p:cViewPr varScale="1">
        <p:scale>
          <a:sx n="114" d="100"/>
          <a:sy n="114" d="100"/>
        </p:scale>
        <p:origin x="-128" y="-248"/>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3/9/22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205027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10</a:t>
            </a:fld>
            <a:endParaRPr lang="en-US" altLang="en-US" dirty="0">
              <a:solidFill>
                <a:prstClr val="black"/>
              </a:solidFill>
            </a:endParaRPr>
          </a:p>
        </p:txBody>
      </p:sp>
    </p:spTree>
    <p:extLst>
      <p:ext uri="{BB962C8B-B14F-4D97-AF65-F5344CB8AC3E}">
        <p14:creationId xmlns:p14="http://schemas.microsoft.com/office/powerpoint/2010/main" val="41046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11</a:t>
            </a:fld>
            <a:endParaRPr lang="en-US" altLang="en-US" dirty="0">
              <a:solidFill>
                <a:prstClr val="black"/>
              </a:solidFill>
            </a:endParaRPr>
          </a:p>
        </p:txBody>
      </p:sp>
    </p:spTree>
    <p:extLst>
      <p:ext uri="{BB962C8B-B14F-4D97-AF65-F5344CB8AC3E}">
        <p14:creationId xmlns:p14="http://schemas.microsoft.com/office/powerpoint/2010/main" val="46520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12</a:t>
            </a:fld>
            <a:endParaRPr lang="en-US" altLang="en-US" dirty="0">
              <a:solidFill>
                <a:prstClr val="black"/>
              </a:solidFill>
            </a:endParaRPr>
          </a:p>
        </p:txBody>
      </p:sp>
    </p:spTree>
    <p:extLst>
      <p:ext uri="{BB962C8B-B14F-4D97-AF65-F5344CB8AC3E}">
        <p14:creationId xmlns:p14="http://schemas.microsoft.com/office/powerpoint/2010/main" val="133895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13</a:t>
            </a:fld>
            <a:endParaRPr lang="en-US" altLang="en-US" dirty="0">
              <a:solidFill>
                <a:prstClr val="black"/>
              </a:solidFill>
            </a:endParaRPr>
          </a:p>
        </p:txBody>
      </p:sp>
    </p:spTree>
    <p:extLst>
      <p:ext uri="{BB962C8B-B14F-4D97-AF65-F5344CB8AC3E}">
        <p14:creationId xmlns:p14="http://schemas.microsoft.com/office/powerpoint/2010/main" val="34559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14</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15</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16</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17</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18</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19</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2</a:t>
            </a:fld>
            <a:endParaRPr lang="en-US" altLang="en-US" dirty="0">
              <a:solidFill>
                <a:prstClr val="black"/>
              </a:solidFill>
            </a:endParaRPr>
          </a:p>
        </p:txBody>
      </p:sp>
    </p:spTree>
    <p:extLst>
      <p:ext uri="{BB962C8B-B14F-4D97-AF65-F5344CB8AC3E}">
        <p14:creationId xmlns:p14="http://schemas.microsoft.com/office/powerpoint/2010/main" val="483421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20</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21</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22</a:t>
            </a:fld>
            <a:endParaRPr lang="en-US" altLang="en-US" dirty="0">
              <a:solidFill>
                <a:prstClr val="black"/>
              </a:solidFill>
            </a:endParaRPr>
          </a:p>
        </p:txBody>
      </p:sp>
    </p:spTree>
    <p:extLst>
      <p:ext uri="{BB962C8B-B14F-4D97-AF65-F5344CB8AC3E}">
        <p14:creationId xmlns:p14="http://schemas.microsoft.com/office/powerpoint/2010/main" val="1225167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110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motivation that inspired our paper is that .. [read the slide]</a:t>
            </a:r>
          </a:p>
          <a:p>
            <a:r>
              <a:rPr lang="en-US" dirty="0"/>
              <a:t>The table here shows related works, which separately focus on text features, structured knowledge, source bias, and multimedia consistency when detecting for misinformation in a candidate news article</a:t>
            </a:r>
          </a:p>
        </p:txBody>
      </p:sp>
      <p:sp>
        <p:nvSpPr>
          <p:cNvPr id="4" name="Slide Number Placeholder 3"/>
          <p:cNvSpPr>
            <a:spLocks noGrp="1"/>
          </p:cNvSpPr>
          <p:nvPr>
            <p:ph type="sldNum" sz="quarter" idx="5"/>
          </p:nvPr>
        </p:nvSpPr>
        <p:spPr/>
        <p:txBody>
          <a:bodyPr/>
          <a:lstStyle/>
          <a:p>
            <a:fld id="{3FBD0E6D-669C-A84D-B31D-0C888CEA576F}" type="slidenum">
              <a:rPr lang="en-US" smtClean="0"/>
              <a:t>24</a:t>
            </a:fld>
            <a:endParaRPr lang="en-US"/>
          </a:p>
        </p:txBody>
      </p:sp>
    </p:spTree>
    <p:extLst>
      <p:ext uri="{BB962C8B-B14F-4D97-AF65-F5344CB8AC3E}">
        <p14:creationId xmlns:p14="http://schemas.microsoft.com/office/powerpoint/2010/main" val="3346355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Diving into further details here, the </a:t>
            </a:r>
            <a:r>
              <a:rPr lang="en-US" dirty="0" err="1"/>
              <a:t>InfoSurgeon</a:t>
            </a:r>
            <a:r>
              <a:rPr lang="en-US" dirty="0"/>
              <a:t> extracts clues from both Global and Local features in the intermediary network representation.</a:t>
            </a:r>
          </a:p>
          <a:p>
            <a:pPr marL="171450" indent="-171450">
              <a:buFontTx/>
              <a:buChar char="-"/>
            </a:pPr>
            <a:r>
              <a:rPr lang="en-US" dirty="0"/>
              <a:t>The global context features are the semantic embeddings from…</a:t>
            </a:r>
          </a:p>
          <a:p>
            <a:pPr marL="171450" indent="-171450">
              <a:buFontTx/>
              <a:buChar char="-"/>
            </a:pPr>
            <a:r>
              <a:rPr lang="en-US" dirty="0"/>
              <a:t>The localized IE features are the structured embeddings from the entities, relations, and events extracted. These IE elements make up the KG (on the right side) after entity linking and coreference resolution.</a:t>
            </a:r>
          </a:p>
        </p:txBody>
      </p:sp>
      <p:sp>
        <p:nvSpPr>
          <p:cNvPr id="4" name="Slide Number Placeholder 3"/>
          <p:cNvSpPr>
            <a:spLocks noGrp="1"/>
          </p:cNvSpPr>
          <p:nvPr>
            <p:ph type="sldNum" sz="quarter" idx="5"/>
          </p:nvPr>
        </p:nvSpPr>
        <p:spPr/>
        <p:txBody>
          <a:bodyPr/>
          <a:lstStyle/>
          <a:p>
            <a:fld id="{3FBD0E6D-669C-A84D-B31D-0C888CEA576F}" type="slidenum">
              <a:rPr lang="en-US" smtClean="0"/>
              <a:t>27</a:t>
            </a:fld>
            <a:endParaRPr lang="en-US"/>
          </a:p>
        </p:txBody>
      </p:sp>
    </p:spTree>
    <p:extLst>
      <p:ext uri="{BB962C8B-B14F-4D97-AF65-F5344CB8AC3E}">
        <p14:creationId xmlns:p14="http://schemas.microsoft.com/office/powerpoint/2010/main" val="205121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 example of knowledge graph construction</a:t>
            </a:r>
          </a:p>
          <a:p>
            <a:r>
              <a:rPr lang="en-US" dirty="0"/>
              <a:t>Starting from an image caption</a:t>
            </a:r>
          </a:p>
        </p:txBody>
      </p:sp>
      <p:sp>
        <p:nvSpPr>
          <p:cNvPr id="4" name="Slide Number Placeholder 3"/>
          <p:cNvSpPr>
            <a:spLocks noGrp="1"/>
          </p:cNvSpPr>
          <p:nvPr>
            <p:ph type="sldNum" sz="quarter" idx="5"/>
          </p:nvPr>
        </p:nvSpPr>
        <p:spPr/>
        <p:txBody>
          <a:bodyPr/>
          <a:lstStyle/>
          <a:p>
            <a:fld id="{3FBD0E6D-669C-A84D-B31D-0C888CEA576F}" type="slidenum">
              <a:rPr lang="en-US" smtClean="0"/>
              <a:t>28</a:t>
            </a:fld>
            <a:endParaRPr lang="en-US"/>
          </a:p>
        </p:txBody>
      </p:sp>
    </p:spTree>
    <p:extLst>
      <p:ext uri="{BB962C8B-B14F-4D97-AF65-F5344CB8AC3E}">
        <p14:creationId xmlns:p14="http://schemas.microsoft.com/office/powerpoint/2010/main" val="2356678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relation extracted would be ..</a:t>
            </a:r>
          </a:p>
        </p:txBody>
      </p:sp>
      <p:sp>
        <p:nvSpPr>
          <p:cNvPr id="4" name="Slide Number Placeholder 3"/>
          <p:cNvSpPr>
            <a:spLocks noGrp="1"/>
          </p:cNvSpPr>
          <p:nvPr>
            <p:ph type="sldNum" sz="quarter" idx="5"/>
          </p:nvPr>
        </p:nvSpPr>
        <p:spPr/>
        <p:txBody>
          <a:bodyPr/>
          <a:lstStyle/>
          <a:p>
            <a:fld id="{3FBD0E6D-669C-A84D-B31D-0C888CEA576F}" type="slidenum">
              <a:rPr lang="en-US" smtClean="0"/>
              <a:t>29</a:t>
            </a:fld>
            <a:endParaRPr lang="en-US"/>
          </a:p>
        </p:txBody>
      </p:sp>
    </p:spTree>
    <p:extLst>
      <p:ext uri="{BB962C8B-B14F-4D97-AF65-F5344CB8AC3E}">
        <p14:creationId xmlns:p14="http://schemas.microsoft.com/office/powerpoint/2010/main" val="3038033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extracted would be ..</a:t>
            </a:r>
          </a:p>
        </p:txBody>
      </p:sp>
      <p:sp>
        <p:nvSpPr>
          <p:cNvPr id="4" name="Slide Number Placeholder 3"/>
          <p:cNvSpPr>
            <a:spLocks noGrp="1"/>
          </p:cNvSpPr>
          <p:nvPr>
            <p:ph type="sldNum" sz="quarter" idx="5"/>
          </p:nvPr>
        </p:nvSpPr>
        <p:spPr/>
        <p:txBody>
          <a:bodyPr/>
          <a:lstStyle/>
          <a:p>
            <a:fld id="{3FBD0E6D-669C-A84D-B31D-0C888CEA576F}" type="slidenum">
              <a:rPr lang="en-US" smtClean="0"/>
              <a:t>30</a:t>
            </a:fld>
            <a:endParaRPr lang="en-US"/>
          </a:p>
        </p:txBody>
      </p:sp>
    </p:spTree>
    <p:extLst>
      <p:ext uri="{BB962C8B-B14F-4D97-AF65-F5344CB8AC3E}">
        <p14:creationId xmlns:p14="http://schemas.microsoft.com/office/powerpoint/2010/main" val="3272878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”HK police” entity from the relation and entity should be merged through coreference resolution</a:t>
            </a:r>
          </a:p>
        </p:txBody>
      </p:sp>
      <p:sp>
        <p:nvSpPr>
          <p:cNvPr id="4" name="Slide Number Placeholder 3"/>
          <p:cNvSpPr>
            <a:spLocks noGrp="1"/>
          </p:cNvSpPr>
          <p:nvPr>
            <p:ph type="sldNum" sz="quarter" idx="5"/>
          </p:nvPr>
        </p:nvSpPr>
        <p:spPr/>
        <p:txBody>
          <a:bodyPr/>
          <a:lstStyle/>
          <a:p>
            <a:fld id="{3FBD0E6D-669C-A84D-B31D-0C888CEA576F}" type="slidenum">
              <a:rPr lang="en-US" smtClean="0"/>
              <a:t>31</a:t>
            </a:fld>
            <a:endParaRPr lang="en-US"/>
          </a:p>
        </p:txBody>
      </p:sp>
    </p:spTree>
    <p:extLst>
      <p:ext uri="{BB962C8B-B14F-4D97-AF65-F5344CB8AC3E}">
        <p14:creationId xmlns:p14="http://schemas.microsoft.com/office/powerpoint/2010/main" val="39840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3</a:t>
            </a:fld>
            <a:endParaRPr lang="en-US" altLang="en-US" dirty="0">
              <a:solidFill>
                <a:prstClr val="black"/>
              </a:solidFill>
            </a:endParaRPr>
          </a:p>
        </p:txBody>
      </p:sp>
    </p:spTree>
    <p:extLst>
      <p:ext uri="{BB962C8B-B14F-4D97-AF65-F5344CB8AC3E}">
        <p14:creationId xmlns:p14="http://schemas.microsoft.com/office/powerpoint/2010/main" val="149132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rearranging for space</a:t>
            </a:r>
          </a:p>
        </p:txBody>
      </p:sp>
      <p:sp>
        <p:nvSpPr>
          <p:cNvPr id="4" name="Slide Number Placeholder 3"/>
          <p:cNvSpPr>
            <a:spLocks noGrp="1"/>
          </p:cNvSpPr>
          <p:nvPr>
            <p:ph type="sldNum" sz="quarter" idx="5"/>
          </p:nvPr>
        </p:nvSpPr>
        <p:spPr/>
        <p:txBody>
          <a:bodyPr/>
          <a:lstStyle/>
          <a:p>
            <a:fld id="{3FBD0E6D-669C-A84D-B31D-0C888CEA576F}" type="slidenum">
              <a:rPr lang="en-US" smtClean="0"/>
              <a:t>32</a:t>
            </a:fld>
            <a:endParaRPr lang="en-US"/>
          </a:p>
        </p:txBody>
      </p:sp>
    </p:spTree>
    <p:extLst>
      <p:ext uri="{BB962C8B-B14F-4D97-AF65-F5344CB8AC3E}">
        <p14:creationId xmlns:p14="http://schemas.microsoft.com/office/powerpoint/2010/main" val="269172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the image side,</a:t>
            </a:r>
          </a:p>
        </p:txBody>
      </p:sp>
      <p:sp>
        <p:nvSpPr>
          <p:cNvPr id="4" name="Slide Number Placeholder 3"/>
          <p:cNvSpPr>
            <a:spLocks noGrp="1"/>
          </p:cNvSpPr>
          <p:nvPr>
            <p:ph type="sldNum" sz="quarter" idx="5"/>
          </p:nvPr>
        </p:nvSpPr>
        <p:spPr/>
        <p:txBody>
          <a:bodyPr/>
          <a:lstStyle/>
          <a:p>
            <a:fld id="{3FBD0E6D-669C-A84D-B31D-0C888CEA576F}" type="slidenum">
              <a:rPr lang="en-US" smtClean="0"/>
              <a:t>33</a:t>
            </a:fld>
            <a:endParaRPr lang="en-US"/>
          </a:p>
        </p:txBody>
      </p:sp>
    </p:spTree>
    <p:extLst>
      <p:ext uri="{BB962C8B-B14F-4D97-AF65-F5344CB8AC3E}">
        <p14:creationId xmlns:p14="http://schemas.microsoft.com/office/powerpoint/2010/main" val="3625096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detect the person standing there as the police.</a:t>
            </a:r>
          </a:p>
        </p:txBody>
      </p:sp>
      <p:sp>
        <p:nvSpPr>
          <p:cNvPr id="4" name="Slide Number Placeholder 3"/>
          <p:cNvSpPr>
            <a:spLocks noGrp="1"/>
          </p:cNvSpPr>
          <p:nvPr>
            <p:ph type="sldNum" sz="quarter" idx="5"/>
          </p:nvPr>
        </p:nvSpPr>
        <p:spPr/>
        <p:txBody>
          <a:bodyPr/>
          <a:lstStyle/>
          <a:p>
            <a:fld id="{3FBD0E6D-669C-A84D-B31D-0C888CEA576F}" type="slidenum">
              <a:rPr lang="en-US" smtClean="0"/>
              <a:t>34</a:t>
            </a:fld>
            <a:endParaRPr lang="en-US"/>
          </a:p>
        </p:txBody>
      </p:sp>
    </p:spTree>
    <p:extLst>
      <p:ext uri="{BB962C8B-B14F-4D97-AF65-F5344CB8AC3E}">
        <p14:creationId xmlns:p14="http://schemas.microsoft.com/office/powerpoint/2010/main" val="1402512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Shooting</a:t>
            </a:r>
          </a:p>
        </p:txBody>
      </p:sp>
      <p:sp>
        <p:nvSpPr>
          <p:cNvPr id="4" name="Slide Number Placeholder 3"/>
          <p:cNvSpPr>
            <a:spLocks noGrp="1"/>
          </p:cNvSpPr>
          <p:nvPr>
            <p:ph type="sldNum" sz="quarter" idx="5"/>
          </p:nvPr>
        </p:nvSpPr>
        <p:spPr/>
        <p:txBody>
          <a:bodyPr/>
          <a:lstStyle/>
          <a:p>
            <a:fld id="{3FBD0E6D-669C-A84D-B31D-0C888CEA576F}" type="slidenum">
              <a:rPr lang="en-US" smtClean="0"/>
              <a:t>35</a:t>
            </a:fld>
            <a:endParaRPr lang="en-US"/>
          </a:p>
        </p:txBody>
      </p:sp>
    </p:spTree>
    <p:extLst>
      <p:ext uri="{BB962C8B-B14F-4D97-AF65-F5344CB8AC3E}">
        <p14:creationId xmlns:p14="http://schemas.microsoft.com/office/powerpoint/2010/main" val="817485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police will be merged through cross-media object coreference or visual grounding</a:t>
            </a:r>
          </a:p>
        </p:txBody>
      </p:sp>
      <p:sp>
        <p:nvSpPr>
          <p:cNvPr id="4" name="Slide Number Placeholder 3"/>
          <p:cNvSpPr>
            <a:spLocks noGrp="1"/>
          </p:cNvSpPr>
          <p:nvPr>
            <p:ph type="sldNum" sz="quarter" idx="5"/>
          </p:nvPr>
        </p:nvSpPr>
        <p:spPr/>
        <p:txBody>
          <a:bodyPr/>
          <a:lstStyle/>
          <a:p>
            <a:fld id="{3FBD0E6D-669C-A84D-B31D-0C888CEA576F}" type="slidenum">
              <a:rPr lang="en-US" smtClean="0"/>
              <a:t>36</a:t>
            </a:fld>
            <a:endParaRPr lang="en-US"/>
          </a:p>
        </p:txBody>
      </p:sp>
    </p:spTree>
    <p:extLst>
      <p:ext uri="{BB962C8B-B14F-4D97-AF65-F5344CB8AC3E}">
        <p14:creationId xmlns:p14="http://schemas.microsoft.com/office/powerpoint/2010/main" val="3699054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”shoot” event can also be merged through cross-media event coreference</a:t>
            </a:r>
          </a:p>
        </p:txBody>
      </p:sp>
      <p:sp>
        <p:nvSpPr>
          <p:cNvPr id="4" name="Slide Number Placeholder 3"/>
          <p:cNvSpPr>
            <a:spLocks noGrp="1"/>
          </p:cNvSpPr>
          <p:nvPr>
            <p:ph type="sldNum" sz="quarter" idx="5"/>
          </p:nvPr>
        </p:nvSpPr>
        <p:spPr/>
        <p:txBody>
          <a:bodyPr/>
          <a:lstStyle/>
          <a:p>
            <a:fld id="{3FBD0E6D-669C-A84D-B31D-0C888CEA576F}" type="slidenum">
              <a:rPr lang="en-US" smtClean="0"/>
              <a:t>37</a:t>
            </a:fld>
            <a:endParaRPr lang="en-US"/>
          </a:p>
        </p:txBody>
      </p:sp>
    </p:spTree>
    <p:extLst>
      <p:ext uri="{BB962C8B-B14F-4D97-AF65-F5344CB8AC3E}">
        <p14:creationId xmlns:p14="http://schemas.microsoft.com/office/powerpoint/2010/main" val="3281595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BD0E6D-669C-A84D-B31D-0C888CEA576F}" type="slidenum">
              <a:rPr lang="en-US" smtClean="0"/>
              <a:t>38</a:t>
            </a:fld>
            <a:endParaRPr lang="en-US"/>
          </a:p>
        </p:txBody>
      </p:sp>
    </p:spTree>
    <p:extLst>
      <p:ext uri="{BB962C8B-B14F-4D97-AF65-F5344CB8AC3E}">
        <p14:creationId xmlns:p14="http://schemas.microsoft.com/office/powerpoint/2010/main" val="1151425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InfoSurgeon</a:t>
            </a:r>
            <a:r>
              <a:rPr lang="en-US" dirty="0"/>
              <a:t> checks for information inconsistency with this merged KG. </a:t>
            </a:r>
          </a:p>
          <a:p>
            <a:r>
              <a:rPr lang="en-US" dirty="0"/>
              <a:t>It leverages cross-media signals and background knowledge through feature propagation.</a:t>
            </a:r>
          </a:p>
          <a:p>
            <a:r>
              <a:rPr lang="en-US" dirty="0"/>
              <a:t>For example, a caption that says &lt;police, located near, hidden corner&gt; would conflict with the police shown in the image. But if the caption says</a:t>
            </a:r>
          </a:p>
          <a:p>
            <a:r>
              <a:rPr lang="en-US" dirty="0"/>
              <a:t>Similarly, we also check for consistency between the surface-form mention embeddings from the news article input and the background knowledge embeddings from </a:t>
            </a:r>
            <a:r>
              <a:rPr lang="en-US" dirty="0" err="1"/>
              <a:t>WikiData</a:t>
            </a:r>
            <a:r>
              <a:rPr lang="en-US" dirty="0"/>
              <a:t>. </a:t>
            </a:r>
          </a:p>
        </p:txBody>
      </p:sp>
      <p:sp>
        <p:nvSpPr>
          <p:cNvPr id="4" name="Slide Number Placeholder 3"/>
          <p:cNvSpPr>
            <a:spLocks noGrp="1"/>
          </p:cNvSpPr>
          <p:nvPr>
            <p:ph type="sldNum" sz="quarter" idx="5"/>
          </p:nvPr>
        </p:nvSpPr>
        <p:spPr/>
        <p:txBody>
          <a:bodyPr/>
          <a:lstStyle/>
          <a:p>
            <a:fld id="{3FBD0E6D-669C-A84D-B31D-0C888CEA576F}" type="slidenum">
              <a:rPr lang="en-US" smtClean="0"/>
              <a:t>40</a:t>
            </a:fld>
            <a:endParaRPr lang="en-US"/>
          </a:p>
        </p:txBody>
      </p:sp>
    </p:spTree>
    <p:extLst>
      <p:ext uri="{BB962C8B-B14F-4D97-AF65-F5344CB8AC3E}">
        <p14:creationId xmlns:p14="http://schemas.microsoft.com/office/powerpoint/2010/main" val="1328210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d6d5026f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d6d5026f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d6d5026762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d6d5026762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37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4</a:t>
            </a:fld>
            <a:endParaRPr lang="en-US" altLang="en-US" dirty="0">
              <a:solidFill>
                <a:prstClr val="black"/>
              </a:solidFill>
            </a:endParaRPr>
          </a:p>
        </p:txBody>
      </p:sp>
    </p:spTree>
    <p:extLst>
      <p:ext uri="{BB962C8B-B14F-4D97-AF65-F5344CB8AC3E}">
        <p14:creationId xmlns:p14="http://schemas.microsoft.com/office/powerpoint/2010/main" val="183439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50</a:t>
            </a:fld>
            <a:endParaRPr lang="en-US" altLang="en-US" dirty="0">
              <a:solidFill>
                <a:prstClr val="black"/>
              </a:solidFill>
            </a:endParaRPr>
          </a:p>
        </p:txBody>
      </p:sp>
    </p:spTree>
    <p:extLst>
      <p:ext uri="{BB962C8B-B14F-4D97-AF65-F5344CB8AC3E}">
        <p14:creationId xmlns:p14="http://schemas.microsoft.com/office/powerpoint/2010/main" val="2005484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52</a:t>
            </a:fld>
            <a:endParaRPr lang="en-US" altLang="en-US" dirty="0">
              <a:solidFill>
                <a:prstClr val="black"/>
              </a:solidFill>
            </a:endParaRPr>
          </a:p>
        </p:txBody>
      </p:sp>
    </p:spTree>
    <p:extLst>
      <p:ext uri="{BB962C8B-B14F-4D97-AF65-F5344CB8AC3E}">
        <p14:creationId xmlns:p14="http://schemas.microsoft.com/office/powerpoint/2010/main" val="39969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5</a:t>
            </a:fld>
            <a:endParaRPr lang="en-US" altLang="en-US" dirty="0">
              <a:solidFill>
                <a:prstClr val="black"/>
              </a:solidFill>
            </a:endParaRPr>
          </a:p>
        </p:txBody>
      </p:sp>
    </p:spTree>
    <p:extLst>
      <p:ext uri="{BB962C8B-B14F-4D97-AF65-F5344CB8AC3E}">
        <p14:creationId xmlns:p14="http://schemas.microsoft.com/office/powerpoint/2010/main" val="810684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6</a:t>
            </a:fld>
            <a:endParaRPr lang="en-US" altLang="en-US" dirty="0">
              <a:solidFill>
                <a:prstClr val="black"/>
              </a:solidFill>
            </a:endParaRPr>
          </a:p>
        </p:txBody>
      </p:sp>
    </p:spTree>
    <p:extLst>
      <p:ext uri="{BB962C8B-B14F-4D97-AF65-F5344CB8AC3E}">
        <p14:creationId xmlns:p14="http://schemas.microsoft.com/office/powerpoint/2010/main" val="143467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7</a:t>
            </a:fld>
            <a:endParaRPr lang="en-US" altLang="en-US" dirty="0">
              <a:solidFill>
                <a:prstClr val="black"/>
              </a:solidFill>
            </a:endParaRPr>
          </a:p>
        </p:txBody>
      </p:sp>
    </p:spTree>
    <p:extLst>
      <p:ext uri="{BB962C8B-B14F-4D97-AF65-F5344CB8AC3E}">
        <p14:creationId xmlns:p14="http://schemas.microsoft.com/office/powerpoint/2010/main" val="127829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8</a:t>
            </a:fld>
            <a:endParaRPr lang="en-US" altLang="en-US" dirty="0">
              <a:solidFill>
                <a:prstClr val="black"/>
              </a:solidFill>
            </a:endParaRPr>
          </a:p>
        </p:txBody>
      </p:sp>
    </p:spTree>
    <p:extLst>
      <p:ext uri="{BB962C8B-B14F-4D97-AF65-F5344CB8AC3E}">
        <p14:creationId xmlns:p14="http://schemas.microsoft.com/office/powerpoint/2010/main" val="1941410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smtClean="0">
                <a:solidFill>
                  <a:schemeClr val="dk1"/>
                </a:solidFill>
                <a:ea typeface="Calibri"/>
                <a:cs typeface="Calibri"/>
              </a:rPr>
              <a:t>Constructing unified, structured knowledge networks by integrating text, social media and multi-genre networks  </a:t>
            </a:r>
            <a:r>
              <a:rPr lang="en-US" dirty="0" smtClean="0">
                <a:ea typeface="Calibri"/>
                <a:cs typeface="Calibri"/>
              </a:rPr>
              <a:t>with</a:t>
            </a:r>
            <a:r>
              <a:rPr lang="en-US" dirty="0" smtClean="0">
                <a:solidFill>
                  <a:srgbClr val="C00000"/>
                </a:solidFill>
                <a:ea typeface="Calibri"/>
                <a:cs typeface="Calibri"/>
              </a:rPr>
              <a:t> low cost, high quality </a:t>
            </a:r>
            <a:r>
              <a:rPr lang="en-US" dirty="0" smtClean="0">
                <a:ea typeface="Calibri"/>
                <a:cs typeface="Calibri"/>
              </a:rPr>
              <a:t>and</a:t>
            </a:r>
            <a:r>
              <a:rPr lang="en-US" dirty="0" smtClean="0">
                <a:solidFill>
                  <a:srgbClr val="C00000"/>
                </a:solidFill>
                <a:ea typeface="Calibri"/>
                <a:cs typeface="Calibri"/>
              </a:rPr>
              <a:t> wide coverage</a:t>
            </a:r>
            <a:endParaRPr lang="en-US" dirty="0" smtClean="0">
              <a:solidFill>
                <a:srgbClr val="C00000"/>
              </a:solidFill>
              <a:ea typeface="Calibri"/>
              <a:cs typeface="Calibri"/>
              <a:sym typeface="Calibri"/>
            </a:endParaRPr>
          </a:p>
          <a:p>
            <a:pPr lvl="0">
              <a:spcBef>
                <a:spcPts val="2038"/>
              </a:spcBef>
              <a:buClr>
                <a:schemeClr val="dk1"/>
              </a:buClr>
              <a:buSzPct val="100000"/>
              <a:buFont typeface="Arial" pitchFamily="34" charset="0"/>
              <a:buChar char="•"/>
            </a:pPr>
            <a:r>
              <a:rPr lang="en-US" dirty="0" smtClean="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smtClean="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850D7B56-F583-4F8D-978E-C3D0DAF7ADCA}" type="slidenum">
              <a:rPr lang="en-US" altLang="en-US" smtClean="0">
                <a:solidFill>
                  <a:prstClr val="black"/>
                </a:solidFill>
              </a:rPr>
              <a:pPr/>
              <a:t>9</a:t>
            </a:fld>
            <a:endParaRPr lang="en-US" altLang="en-US" dirty="0">
              <a:solidFill>
                <a:prstClr val="black"/>
              </a:solidFill>
            </a:endParaRPr>
          </a:p>
        </p:txBody>
      </p:sp>
    </p:spTree>
    <p:extLst>
      <p:ext uri="{BB962C8B-B14F-4D97-AF65-F5344CB8AC3E}">
        <p14:creationId xmlns:p14="http://schemas.microsoft.com/office/powerpoint/2010/main" val="1617522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3/9/22</a:t>
            </a:fld>
            <a:endParaRPr lang="en-US"/>
          </a:p>
        </p:txBody>
      </p:sp>
      <p:sp>
        <p:nvSpPr>
          <p:cNvPr id="6" name="Slide Number Placeholder 5">
            <a:extLst>
              <a:ext uri="{FF2B5EF4-FFF2-40B4-BE49-F238E27FC236}">
                <a16:creationId xmlns=""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3/9/22</a:t>
            </a:fld>
            <a:endParaRPr lang="en-US"/>
          </a:p>
        </p:txBody>
      </p:sp>
      <p:sp>
        <p:nvSpPr>
          <p:cNvPr id="6" name="Slide Number Placeholder 5">
            <a:extLst>
              <a:ext uri="{FF2B5EF4-FFF2-40B4-BE49-F238E27FC236}">
                <a16:creationId xmlns=""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2183286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29827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298279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29827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298279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298279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593367"/>
            <a:ext cx="11360800" cy="763600"/>
          </a:xfrm>
          <a:prstGeom prst="rect">
            <a:avLst/>
          </a:prstGeom>
          <a:noFill/>
          <a:ln>
            <a:noFill/>
          </a:ln>
        </p:spPr>
        <p:txBody>
          <a:bodyPr spcFirstLastPara="1" wrap="square" lIns="91431" tIns="91431" rIns="91431" bIns="91431"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4" name="Google Shape;14;p3"/>
          <p:cNvSpPr txBox="1">
            <a:spLocks noGrp="1"/>
          </p:cNvSpPr>
          <p:nvPr>
            <p:ph type="body" idx="1"/>
          </p:nvPr>
        </p:nvSpPr>
        <p:spPr>
          <a:xfrm>
            <a:off x="415600" y="1536633"/>
            <a:ext cx="11360800" cy="4555200"/>
          </a:xfrm>
          <a:prstGeom prst="rect">
            <a:avLst/>
          </a:prstGeom>
          <a:noFill/>
          <a:ln>
            <a:noFill/>
          </a:ln>
        </p:spPr>
        <p:txBody>
          <a:bodyPr spcFirstLastPara="1" wrap="square" lIns="91431" tIns="91431" rIns="91431" bIns="91431" anchor="t" anchorCtr="0">
            <a:noAutofit/>
          </a:bodyPr>
          <a:lstStyle>
            <a:lvl1pPr marL="609585" lvl="0" indent="-423323" algn="l">
              <a:lnSpc>
                <a:spcPct val="115000"/>
              </a:lnSpc>
              <a:spcBef>
                <a:spcPts val="0"/>
              </a:spcBef>
              <a:spcAft>
                <a:spcPts val="0"/>
              </a:spcAft>
              <a:buClr>
                <a:srgbClr val="666666"/>
              </a:buClr>
              <a:buSzPts val="1400"/>
              <a:buFont typeface="Arial"/>
              <a:buChar char="•"/>
              <a:defRPr sz="2700">
                <a:solidFill>
                  <a:srgbClr val="666666"/>
                </a:solidFill>
              </a:defRPr>
            </a:lvl1pPr>
            <a:lvl2pPr marL="1219170" lvl="1" indent="-397923" algn="l">
              <a:lnSpc>
                <a:spcPct val="115000"/>
              </a:lnSpc>
              <a:spcBef>
                <a:spcPts val="667"/>
              </a:spcBef>
              <a:spcAft>
                <a:spcPts val="0"/>
              </a:spcAft>
              <a:buClr>
                <a:srgbClr val="666666"/>
              </a:buClr>
              <a:buSzPts val="1100"/>
              <a:buChar char="○"/>
              <a:defRPr sz="2400">
                <a:solidFill>
                  <a:srgbClr val="666666"/>
                </a:solidFill>
              </a:defRPr>
            </a:lvl2pPr>
            <a:lvl3pPr marL="1828754" lvl="2" indent="-397923" algn="l">
              <a:lnSpc>
                <a:spcPct val="115000"/>
              </a:lnSpc>
              <a:spcBef>
                <a:spcPts val="667"/>
              </a:spcBef>
              <a:spcAft>
                <a:spcPts val="0"/>
              </a:spcAft>
              <a:buSzPts val="1100"/>
              <a:buChar char="■"/>
              <a:defRPr sz="2400">
                <a:solidFill>
                  <a:srgbClr val="666666"/>
                </a:solidFill>
              </a:defRPr>
            </a:lvl3pPr>
            <a:lvl4pPr marL="2438339" lvl="3" indent="-397923" algn="l">
              <a:lnSpc>
                <a:spcPct val="115000"/>
              </a:lnSpc>
              <a:spcBef>
                <a:spcPts val="667"/>
              </a:spcBef>
              <a:spcAft>
                <a:spcPts val="0"/>
              </a:spcAft>
              <a:buSzPts val="1100"/>
              <a:buChar char="●"/>
              <a:defRPr/>
            </a:lvl4pPr>
            <a:lvl5pPr marL="3047924" lvl="4" indent="-397923" algn="l">
              <a:lnSpc>
                <a:spcPct val="115000"/>
              </a:lnSpc>
              <a:spcBef>
                <a:spcPts val="667"/>
              </a:spcBef>
              <a:spcAft>
                <a:spcPts val="0"/>
              </a:spcAft>
              <a:buSzPts val="1100"/>
              <a:buChar char="○"/>
              <a:defRPr/>
            </a:lvl5pPr>
            <a:lvl6pPr marL="3657509" lvl="5" indent="-397923" algn="l">
              <a:lnSpc>
                <a:spcPct val="115000"/>
              </a:lnSpc>
              <a:spcBef>
                <a:spcPts val="667"/>
              </a:spcBef>
              <a:spcAft>
                <a:spcPts val="0"/>
              </a:spcAft>
              <a:buSzPts val="1100"/>
              <a:buChar char="■"/>
              <a:defRPr/>
            </a:lvl6pPr>
            <a:lvl7pPr marL="4267093" lvl="6" indent="-397923" algn="l">
              <a:lnSpc>
                <a:spcPct val="115000"/>
              </a:lnSpc>
              <a:spcBef>
                <a:spcPts val="667"/>
              </a:spcBef>
              <a:spcAft>
                <a:spcPts val="0"/>
              </a:spcAft>
              <a:buSzPts val="1100"/>
              <a:buChar char="●"/>
              <a:defRPr/>
            </a:lvl7pPr>
            <a:lvl8pPr marL="4876678" lvl="7" indent="-397923" algn="l">
              <a:lnSpc>
                <a:spcPct val="115000"/>
              </a:lnSpc>
              <a:spcBef>
                <a:spcPts val="667"/>
              </a:spcBef>
              <a:spcAft>
                <a:spcPts val="0"/>
              </a:spcAft>
              <a:buSzPts val="1100"/>
              <a:buChar char="○"/>
              <a:defRPr/>
            </a:lvl8pPr>
            <a:lvl9pPr marL="5486263" lvl="8" indent="-397923" algn="l">
              <a:lnSpc>
                <a:spcPct val="115000"/>
              </a:lnSpc>
              <a:spcBef>
                <a:spcPts val="667"/>
              </a:spcBef>
              <a:spcAft>
                <a:spcPts val="667"/>
              </a:spcAft>
              <a:buSzPts val="1100"/>
              <a:buChar char="■"/>
              <a:defRPr/>
            </a:lvl9pPr>
          </a:lstStyle>
          <a:p>
            <a:endParaRPr/>
          </a:p>
        </p:txBody>
      </p:sp>
      <p:sp>
        <p:nvSpPr>
          <p:cNvPr id="15" name="Google Shape;15;p3"/>
          <p:cNvSpPr txBox="1"/>
          <p:nvPr/>
        </p:nvSpPr>
        <p:spPr>
          <a:xfrm>
            <a:off x="10081265" y="6401767"/>
            <a:ext cx="731600" cy="442400"/>
          </a:xfrm>
          <a:prstGeom prst="rect">
            <a:avLst/>
          </a:prstGeom>
          <a:noFill/>
          <a:ln>
            <a:noFill/>
          </a:ln>
        </p:spPr>
        <p:txBody>
          <a:bodyPr spcFirstLastPara="1" wrap="square" lIns="121897" tIns="121897" rIns="121897" bIns="121897"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3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1000"/>
                <a:buFont typeface="Arial"/>
                <a:buNone/>
              </a:pPr>
              <a:t>‹#›</a:t>
            </a:fld>
            <a:endParaRPr sz="13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6900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3868"/>
            <a:ext cx="12192000" cy="1241595"/>
          </a:xfrm>
        </p:spPr>
        <p:txBody>
          <a:bodyPr anchor="t">
            <a:normAutofit/>
          </a:bodyPr>
          <a:lstStyle>
            <a:lvl1pPr>
              <a:defRPr sz="4000" b="0">
                <a:latin typeface="+mj-lt"/>
              </a:defRPr>
            </a:lvl1pPr>
          </a:lstStyle>
          <a:p>
            <a:r>
              <a:rPr lang="en-US" dirty="0"/>
              <a:t>Click to edit Master title style</a:t>
            </a:r>
            <a:br>
              <a:rPr lang="en-US" dirty="0"/>
            </a:br>
            <a:endParaRPr lang="en-US" dirty="0"/>
          </a:p>
        </p:txBody>
      </p:sp>
      <p:sp>
        <p:nvSpPr>
          <p:cNvPr id="4" name="Date Placeholder 3"/>
          <p:cNvSpPr>
            <a:spLocks noGrp="1"/>
          </p:cNvSpPr>
          <p:nvPr>
            <p:ph type="dt" sz="half" idx="10"/>
          </p:nvPr>
        </p:nvSpPr>
        <p:spPr/>
        <p:txBody>
          <a:bodyPr/>
          <a:lstStyle/>
          <a:p>
            <a:fld id="{5054C823-5ACC-4AC4-9DE7-C74835FF425F}" type="datetime1">
              <a:rPr lang="en-US" smtClean="0"/>
              <a:t>3/9/22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6A84B3-3CBF-4C2B-8884-226CEDE01BF5}" type="slidenum">
              <a:rPr lang="en-US" smtClean="0"/>
              <a:t>‹#›</a:t>
            </a:fld>
            <a:endParaRPr lang="en-US"/>
          </a:p>
        </p:txBody>
      </p:sp>
      <p:cxnSp>
        <p:nvCxnSpPr>
          <p:cNvPr id="14" name="Straight Connector 13"/>
          <p:cNvCxnSpPr>
            <a:cxnSpLocks/>
            <a:stCxn id="2" idx="1"/>
            <a:endCxn id="2" idx="3"/>
          </p:cNvCxnSpPr>
          <p:nvPr userDrawn="1"/>
        </p:nvCxnSpPr>
        <p:spPr>
          <a:xfrm>
            <a:off x="0" y="734666"/>
            <a:ext cx="12192000"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3" name="Content Placeholder 2"/>
          <p:cNvSpPr>
            <a:spLocks noGrp="1"/>
          </p:cNvSpPr>
          <p:nvPr>
            <p:ph idx="1"/>
          </p:nvPr>
        </p:nvSpPr>
        <p:spPr>
          <a:xfrm>
            <a:off x="838200" y="811697"/>
            <a:ext cx="10515600" cy="5373949"/>
          </a:xfrm>
        </p:spPr>
        <p:txBody>
          <a:bodyPr/>
          <a:lstStyle>
            <a:lvl1pPr>
              <a:buClr>
                <a:schemeClr val="accent1">
                  <a:lumMod val="50000"/>
                </a:schemeClr>
              </a:buClr>
              <a:defRPr/>
            </a:lvl1pPr>
            <a:lvl2pPr>
              <a:buClr>
                <a:srgbClr val="0070C0"/>
              </a:buClr>
              <a:defRPr/>
            </a:lvl2pPr>
            <a:lvl3pPr marL="1143000" indent="-228600">
              <a:buClr>
                <a:srgbClr val="7030A0"/>
              </a:buClr>
              <a:buFont typeface="Wingdings" panose="05000000000000000000" pitchFamily="2" charset="2"/>
              <a:buChar char="Ø"/>
              <a:defRPr/>
            </a:lvl3pPr>
            <a:lvl4pPr marL="1600200" indent="-228600">
              <a:buClr>
                <a:schemeClr val="accent6"/>
              </a:buClr>
              <a:buFont typeface="Wingdings" panose="05000000000000000000" pitchFamily="2" charset="2"/>
              <a:buChar char="ü"/>
              <a:defRPr/>
            </a:lvl4pPr>
            <a:lvl5pPr marL="2057400" indent="-228600">
              <a:buClr>
                <a:schemeClr val="accent6"/>
              </a:buClr>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38200" y="6185646"/>
            <a:ext cx="10042525" cy="535829"/>
          </a:xfrm>
        </p:spPr>
        <p:txBody>
          <a:bodyPr anchor="ctr" anchorCtr="1">
            <a:normAutofit/>
          </a:bodyPr>
          <a:lstStyle>
            <a:lvl1pPr marL="0" indent="0" algn="ctr">
              <a:buNone/>
              <a:defRPr sz="1400"/>
            </a:lvl1pPr>
          </a:lstStyle>
          <a:p>
            <a:pPr lvl="0"/>
            <a:r>
              <a:rPr lang="en-US" dirty="0"/>
              <a:t>Citation</a:t>
            </a:r>
          </a:p>
        </p:txBody>
      </p:sp>
    </p:spTree>
    <p:extLst>
      <p:ext uri="{BB962C8B-B14F-4D97-AF65-F5344CB8AC3E}">
        <p14:creationId xmlns:p14="http://schemas.microsoft.com/office/powerpoint/2010/main" val="109485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3/9/22</a:t>
            </a:fld>
            <a:endParaRPr lang="en-US"/>
          </a:p>
        </p:txBody>
      </p:sp>
      <p:sp>
        <p:nvSpPr>
          <p:cNvPr id="6" name="Slide Number Placeholder 5">
            <a:extLst>
              <a:ext uri="{FF2B5EF4-FFF2-40B4-BE49-F238E27FC236}">
                <a16:creationId xmlns=""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3/9/22</a:t>
            </a:fld>
            <a:endParaRPr lang="en-US"/>
          </a:p>
        </p:txBody>
      </p:sp>
      <p:sp>
        <p:nvSpPr>
          <p:cNvPr id="6" name="Slide Number Placeholder 5">
            <a:extLst>
              <a:ext uri="{FF2B5EF4-FFF2-40B4-BE49-F238E27FC236}">
                <a16:creationId xmlns=""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3/9/22</a:t>
            </a:fld>
            <a:endParaRPr lang="en-US"/>
          </a:p>
        </p:txBody>
      </p:sp>
      <p:sp>
        <p:nvSpPr>
          <p:cNvPr id="7" name="Slide Number Placeholder 6">
            <a:extLst>
              <a:ext uri="{FF2B5EF4-FFF2-40B4-BE49-F238E27FC236}">
                <a16:creationId xmlns=""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3/9/22</a:t>
            </a:fld>
            <a:endParaRPr lang="en-US"/>
          </a:p>
        </p:txBody>
      </p:sp>
      <p:sp>
        <p:nvSpPr>
          <p:cNvPr id="9" name="Slide Number Placeholder 8">
            <a:extLst>
              <a:ext uri="{FF2B5EF4-FFF2-40B4-BE49-F238E27FC236}">
                <a16:creationId xmlns=""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3/9/22</a:t>
            </a:fld>
            <a:endParaRPr lang="en-US"/>
          </a:p>
        </p:txBody>
      </p:sp>
      <p:sp>
        <p:nvSpPr>
          <p:cNvPr id="5" name="Slide Number Placeholder 4">
            <a:extLst>
              <a:ext uri="{FF2B5EF4-FFF2-40B4-BE49-F238E27FC236}">
                <a16:creationId xmlns=""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3/9/22</a:t>
            </a:fld>
            <a:endParaRPr lang="en-US"/>
          </a:p>
        </p:txBody>
      </p:sp>
      <p:sp>
        <p:nvSpPr>
          <p:cNvPr id="4" name="Slide Number Placeholder 3">
            <a:extLst>
              <a:ext uri="{FF2B5EF4-FFF2-40B4-BE49-F238E27FC236}">
                <a16:creationId xmlns=""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3/9/22</a:t>
            </a:fld>
            <a:endParaRPr lang="en-US"/>
          </a:p>
        </p:txBody>
      </p:sp>
      <p:sp>
        <p:nvSpPr>
          <p:cNvPr id="7" name="Slide Number Placeholder 6">
            <a:extLst>
              <a:ext uri="{FF2B5EF4-FFF2-40B4-BE49-F238E27FC236}">
                <a16:creationId xmlns=""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3/9/22</a:t>
            </a:fld>
            <a:endParaRPr lang="en-US"/>
          </a:p>
        </p:txBody>
      </p:sp>
      <p:sp>
        <p:nvSpPr>
          <p:cNvPr id="7" name="Slide Number Placeholder 6">
            <a:extLst>
              <a:ext uri="{FF2B5EF4-FFF2-40B4-BE49-F238E27FC236}">
                <a16:creationId xmlns=""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3/9/22</a:t>
            </a:fld>
            <a:endParaRPr lang="en-US"/>
          </a:p>
        </p:txBody>
      </p:sp>
      <p:sp>
        <p:nvSpPr>
          <p:cNvPr id="6" name="Slide Number Placeholder 5">
            <a:extLst>
              <a:ext uri="{FF2B5EF4-FFF2-40B4-BE49-F238E27FC236}">
                <a16:creationId xmlns=""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80" r:id="rId13"/>
    <p:sldLayoutId id="2147483681" r:id="rId14"/>
    <p:sldLayoutId id="2147483682" r:id="rId15"/>
    <p:sldLayoutId id="2147483683" r:id="rId16"/>
    <p:sldLayoutId id="2147483684" r:id="rId17"/>
    <p:sldLayoutId id="2147483685" r:id="rId18"/>
    <p:sldLayoutId id="2147483686" r:id="rId19"/>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zenodo.org/record/3271522%23.Yig-Ju7MJB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zenodo.org/record/3271522%23.Yig-Ju7MJBx"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19.png"/><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231" y="991724"/>
            <a:ext cx="8286994" cy="1470025"/>
          </a:xfrm>
        </p:spPr>
        <p:txBody>
          <a:bodyPr>
            <a:noAutofit/>
          </a:bodyPr>
          <a:lstStyle/>
          <a:p>
            <a:pPr fontAlgn="base"/>
            <a:r>
              <a:rPr lang="en-US" sz="4800" dirty="0"/>
              <a:t/>
            </a:r>
            <a:br>
              <a:rPr lang="en-US" sz="4800" dirty="0"/>
            </a:br>
            <a:r>
              <a:rPr lang="en-US" sz="4800" dirty="0" smtClean="0"/>
              <a:t>Misinformation Detection</a:t>
            </a:r>
            <a:endParaRPr lang="en-US" sz="4800" dirty="0"/>
          </a:p>
        </p:txBody>
      </p:sp>
      <p:sp>
        <p:nvSpPr>
          <p:cNvPr id="3" name="Subtitle 2"/>
          <p:cNvSpPr>
            <a:spLocks noGrp="1"/>
          </p:cNvSpPr>
          <p:nvPr>
            <p:ph type="subTitle" idx="1"/>
          </p:nvPr>
        </p:nvSpPr>
        <p:spPr>
          <a:xfrm>
            <a:off x="1816714" y="3114385"/>
            <a:ext cx="9258300" cy="2057400"/>
          </a:xfrm>
        </p:spPr>
        <p:txBody>
          <a:bodyPr>
            <a:noAutofit/>
          </a:bodyPr>
          <a:lstStyle/>
          <a:p>
            <a:r>
              <a:rPr lang="en-US" sz="2800" dirty="0" err="1" smtClean="0"/>
              <a:t>Heng</a:t>
            </a:r>
            <a:r>
              <a:rPr lang="en-US" sz="2800" dirty="0" smtClean="0"/>
              <a:t> </a:t>
            </a:r>
            <a:r>
              <a:rPr lang="en-US" sz="2800" dirty="0" err="1" smtClean="0"/>
              <a:t>Ji</a:t>
            </a:r>
            <a:r>
              <a:rPr lang="en-US" sz="2800" dirty="0" smtClean="0"/>
              <a:t> </a:t>
            </a:r>
          </a:p>
          <a:p>
            <a:pPr algn="ctr"/>
            <a:r>
              <a:rPr lang="en-US" dirty="0" smtClean="0">
                <a:hlinkClick r:id="rId3"/>
              </a:rPr>
              <a:t>hengji@illinois.edu</a:t>
            </a:r>
            <a:endParaRPr lang="en-US" dirty="0" smtClean="0"/>
          </a:p>
          <a:p>
            <a:pPr algn="ctr"/>
            <a:r>
              <a:rPr lang="en-US" dirty="0" smtClean="0"/>
              <a:t>The second half is based on my amazing PhD student Yi Ren Fung’s ACL2021 Paper</a:t>
            </a:r>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1767097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Bias Detection (</a:t>
            </a:r>
            <a:r>
              <a:rPr lang="en-US" sz="3200" dirty="0" err="1" smtClean="0"/>
              <a:t>Baly</a:t>
            </a:r>
            <a:r>
              <a:rPr lang="en-US" sz="3200" dirty="0" smtClean="0"/>
              <a:t> et al., EMNLP18)</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000" dirty="0" smtClean="0"/>
              <a:t>Factuality scores</a:t>
            </a:r>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10</a:t>
            </a:fld>
            <a:endParaRPr lang="en-US">
              <a:solidFill>
                <a:srgbClr val="000000"/>
              </a:solidFill>
            </a:endParaRPr>
          </a:p>
        </p:txBody>
      </p:sp>
      <p:pic>
        <p:nvPicPr>
          <p:cNvPr id="3" name="Picture 2"/>
          <p:cNvPicPr>
            <a:picLocks noChangeAspect="1"/>
          </p:cNvPicPr>
          <p:nvPr/>
        </p:nvPicPr>
        <p:blipFill>
          <a:blip r:embed="rId3"/>
          <a:stretch>
            <a:fillRect/>
          </a:stretch>
        </p:blipFill>
        <p:spPr>
          <a:xfrm>
            <a:off x="0" y="2417287"/>
            <a:ext cx="12192000" cy="2023426"/>
          </a:xfrm>
          <a:prstGeom prst="rect">
            <a:avLst/>
          </a:prstGeom>
        </p:spPr>
      </p:pic>
    </p:spTree>
    <p:extLst>
      <p:ext uri="{BB962C8B-B14F-4D97-AF65-F5344CB8AC3E}">
        <p14:creationId xmlns:p14="http://schemas.microsoft.com/office/powerpoint/2010/main" val="702649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Bias Detection (</a:t>
            </a:r>
            <a:r>
              <a:rPr lang="en-US" sz="3200" dirty="0" err="1" smtClean="0"/>
              <a:t>Baly</a:t>
            </a:r>
            <a:r>
              <a:rPr lang="en-US" sz="3200" dirty="0" smtClean="0"/>
              <a:t> et al., EMNLP18)</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000" dirty="0" smtClean="0"/>
              <a:t>Bias scores</a:t>
            </a:r>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11</a:t>
            </a:fld>
            <a:endParaRPr lang="en-US">
              <a:solidFill>
                <a:srgbClr val="000000"/>
              </a:solidFill>
            </a:endParaRPr>
          </a:p>
        </p:txBody>
      </p:sp>
      <p:pic>
        <p:nvPicPr>
          <p:cNvPr id="3" name="Picture 2"/>
          <p:cNvPicPr>
            <a:picLocks noChangeAspect="1"/>
          </p:cNvPicPr>
          <p:nvPr/>
        </p:nvPicPr>
        <p:blipFill>
          <a:blip r:embed="rId3"/>
          <a:stretch>
            <a:fillRect/>
          </a:stretch>
        </p:blipFill>
        <p:spPr>
          <a:xfrm>
            <a:off x="0" y="1985439"/>
            <a:ext cx="12192000" cy="2887121"/>
          </a:xfrm>
          <a:prstGeom prst="rect">
            <a:avLst/>
          </a:prstGeom>
        </p:spPr>
      </p:pic>
    </p:spTree>
    <p:extLst>
      <p:ext uri="{BB962C8B-B14F-4D97-AF65-F5344CB8AC3E}">
        <p14:creationId xmlns:p14="http://schemas.microsoft.com/office/powerpoint/2010/main" val="922166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Rumor Detection on Twitter (Ma et al., ACL18)</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12</a:t>
            </a:fld>
            <a:endParaRPr lang="en-US">
              <a:solidFill>
                <a:srgbClr val="000000"/>
              </a:solidFill>
            </a:endParaRPr>
          </a:p>
        </p:txBody>
      </p:sp>
      <p:sp>
        <p:nvSpPr>
          <p:cNvPr id="7" name="内容占位符 2"/>
          <p:cNvSpPr>
            <a:spLocks noGrp="1"/>
          </p:cNvSpPr>
          <p:nvPr>
            <p:ph idx="1"/>
          </p:nvPr>
        </p:nvSpPr>
        <p:spPr>
          <a:xfrm>
            <a:off x="464695" y="838200"/>
            <a:ext cx="11362544" cy="3505200"/>
          </a:xfrm>
        </p:spPr>
        <p:txBody>
          <a:bodyPr>
            <a:noAutofit/>
          </a:bodyPr>
          <a:lstStyle/>
          <a:p>
            <a:r>
              <a:rPr lang="en-US" sz="2000" dirty="0" smtClean="0"/>
              <a:t>Propagation tree</a:t>
            </a:r>
          </a:p>
        </p:txBody>
      </p:sp>
      <p:pic>
        <p:nvPicPr>
          <p:cNvPr id="5" name="Picture 4"/>
          <p:cNvPicPr>
            <a:picLocks noChangeAspect="1"/>
          </p:cNvPicPr>
          <p:nvPr/>
        </p:nvPicPr>
        <p:blipFill>
          <a:blip r:embed="rId3"/>
          <a:stretch>
            <a:fillRect/>
          </a:stretch>
        </p:blipFill>
        <p:spPr>
          <a:xfrm>
            <a:off x="1841500" y="1435100"/>
            <a:ext cx="8509000" cy="3987800"/>
          </a:xfrm>
          <a:prstGeom prst="rect">
            <a:avLst/>
          </a:prstGeom>
        </p:spPr>
      </p:pic>
    </p:spTree>
    <p:extLst>
      <p:ext uri="{BB962C8B-B14F-4D97-AF65-F5344CB8AC3E}">
        <p14:creationId xmlns:p14="http://schemas.microsoft.com/office/powerpoint/2010/main" val="1851001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Rumor Detection on Twitter (Ma et al., ACL18)</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13</a:t>
            </a:fld>
            <a:endParaRPr lang="en-US">
              <a:solidFill>
                <a:srgbClr val="000000"/>
              </a:solidFill>
            </a:endParaRPr>
          </a:p>
        </p:txBody>
      </p:sp>
      <p:sp>
        <p:nvSpPr>
          <p:cNvPr id="7" name="内容占位符 2"/>
          <p:cNvSpPr>
            <a:spLocks noGrp="1"/>
          </p:cNvSpPr>
          <p:nvPr>
            <p:ph idx="1"/>
          </p:nvPr>
        </p:nvSpPr>
        <p:spPr>
          <a:xfrm>
            <a:off x="464695" y="838200"/>
            <a:ext cx="11362544" cy="3505200"/>
          </a:xfrm>
        </p:spPr>
        <p:txBody>
          <a:bodyPr>
            <a:noAutofit/>
          </a:bodyPr>
          <a:lstStyle/>
          <a:p>
            <a:r>
              <a:rPr lang="en-US" sz="2000" dirty="0" smtClean="0"/>
              <a:t>Syntactic tree based RNN</a:t>
            </a:r>
          </a:p>
        </p:txBody>
      </p:sp>
      <p:pic>
        <p:nvPicPr>
          <p:cNvPr id="3" name="Picture 2"/>
          <p:cNvPicPr>
            <a:picLocks noChangeAspect="1"/>
          </p:cNvPicPr>
          <p:nvPr/>
        </p:nvPicPr>
        <p:blipFill>
          <a:blip r:embed="rId3"/>
          <a:stretch>
            <a:fillRect/>
          </a:stretch>
        </p:blipFill>
        <p:spPr>
          <a:xfrm>
            <a:off x="1816100" y="1879600"/>
            <a:ext cx="8559800" cy="3098800"/>
          </a:xfrm>
          <a:prstGeom prst="rect">
            <a:avLst/>
          </a:prstGeom>
        </p:spPr>
      </p:pic>
    </p:spTree>
    <p:extLst>
      <p:ext uri="{BB962C8B-B14F-4D97-AF65-F5344CB8AC3E}">
        <p14:creationId xmlns:p14="http://schemas.microsoft.com/office/powerpoint/2010/main" val="373884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Rumor Detection on Twitter (Ma et al., ACL18)</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14</a:t>
            </a:fld>
            <a:endParaRPr lang="en-US">
              <a:solidFill>
                <a:srgbClr val="000000"/>
              </a:solidFill>
            </a:endParaRPr>
          </a:p>
        </p:txBody>
      </p:sp>
      <p:pic>
        <p:nvPicPr>
          <p:cNvPr id="5" name="Picture 4"/>
          <p:cNvPicPr>
            <a:picLocks noChangeAspect="1"/>
          </p:cNvPicPr>
          <p:nvPr/>
        </p:nvPicPr>
        <p:blipFill>
          <a:blip r:embed="rId3"/>
          <a:stretch>
            <a:fillRect/>
          </a:stretch>
        </p:blipFill>
        <p:spPr>
          <a:xfrm>
            <a:off x="0" y="1221679"/>
            <a:ext cx="12192000" cy="4414642"/>
          </a:xfrm>
          <a:prstGeom prst="rect">
            <a:avLst/>
          </a:prstGeom>
        </p:spPr>
      </p:pic>
    </p:spTree>
    <p:extLst>
      <p:ext uri="{BB962C8B-B14F-4D97-AF65-F5344CB8AC3E}">
        <p14:creationId xmlns:p14="http://schemas.microsoft.com/office/powerpoint/2010/main" val="15362897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899" y="-152400"/>
            <a:ext cx="9389565" cy="1143000"/>
          </a:xfrm>
        </p:spPr>
        <p:txBody>
          <a:bodyPr>
            <a:normAutofit/>
          </a:bodyPr>
          <a:lstStyle/>
          <a:p>
            <a:r>
              <a:rPr lang="en-US" sz="3200" dirty="0" smtClean="0"/>
              <a:t>Propaganda Categories (Martino et al., 2019)</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15</a:t>
            </a:fld>
            <a:endParaRPr lang="en-US">
              <a:solidFill>
                <a:srgbClr val="000000"/>
              </a:solidFill>
            </a:endParaRPr>
          </a:p>
        </p:txBody>
      </p:sp>
      <p:pic>
        <p:nvPicPr>
          <p:cNvPr id="3" name="Picture 2" descr="Screen Shot 2022-03-09 at 12.59.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108" y="646114"/>
            <a:ext cx="7778008" cy="6262166"/>
          </a:xfrm>
          <a:prstGeom prst="rect">
            <a:avLst/>
          </a:prstGeom>
        </p:spPr>
      </p:pic>
    </p:spTree>
    <p:extLst>
      <p:ext uri="{BB962C8B-B14F-4D97-AF65-F5344CB8AC3E}">
        <p14:creationId xmlns:p14="http://schemas.microsoft.com/office/powerpoint/2010/main" val="18272649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899" y="-152400"/>
            <a:ext cx="9389565" cy="1143000"/>
          </a:xfrm>
        </p:spPr>
        <p:txBody>
          <a:bodyPr>
            <a:normAutofit/>
          </a:bodyPr>
          <a:lstStyle/>
          <a:p>
            <a:r>
              <a:rPr lang="en-US" sz="3200" dirty="0" smtClean="0"/>
              <a:t>Propaganda Categories (Martino et al., 2019)</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16</a:t>
            </a:fld>
            <a:endParaRPr lang="en-US">
              <a:solidFill>
                <a:srgbClr val="000000"/>
              </a:solidFill>
            </a:endParaRPr>
          </a:p>
        </p:txBody>
      </p:sp>
      <p:pic>
        <p:nvPicPr>
          <p:cNvPr id="4" name="Picture 3" descr="Screen Shot 2022-03-09 at 1.02.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559" y="991593"/>
            <a:ext cx="3797300" cy="3987800"/>
          </a:xfrm>
          <a:prstGeom prst="rect">
            <a:avLst/>
          </a:prstGeom>
        </p:spPr>
      </p:pic>
    </p:spTree>
    <p:extLst>
      <p:ext uri="{BB962C8B-B14F-4D97-AF65-F5344CB8AC3E}">
        <p14:creationId xmlns:p14="http://schemas.microsoft.com/office/powerpoint/2010/main" val="24329283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Propaganda Detection Data set</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17</a:t>
            </a:fld>
            <a:endParaRPr lang="en-US">
              <a:solidFill>
                <a:srgbClr val="000000"/>
              </a:solidFill>
            </a:endParaRPr>
          </a:p>
        </p:txBody>
      </p:sp>
      <p:sp>
        <p:nvSpPr>
          <p:cNvPr id="5" name="内容占位符 2"/>
          <p:cNvSpPr>
            <a:spLocks noGrp="1"/>
          </p:cNvSpPr>
          <p:nvPr>
            <p:ph idx="1"/>
          </p:nvPr>
        </p:nvSpPr>
        <p:spPr>
          <a:xfrm>
            <a:off x="464695" y="838200"/>
            <a:ext cx="11362544" cy="3505200"/>
          </a:xfrm>
        </p:spPr>
        <p:txBody>
          <a:bodyPr>
            <a:noAutofit/>
          </a:bodyPr>
          <a:lstStyle/>
          <a:p>
            <a:r>
              <a:rPr lang="en-US" sz="2000" dirty="0">
                <a:hlinkClick r:id="rId3"/>
              </a:rPr>
              <a:t>https://zenodo.org/record/3271522#.Yig-</a:t>
            </a:r>
            <a:r>
              <a:rPr lang="en-US" sz="2000" dirty="0" smtClean="0">
                <a:hlinkClick r:id="rId3"/>
              </a:rPr>
              <a:t>Ju7MJBx</a:t>
            </a:r>
            <a:endParaRPr lang="en-US" sz="2000" dirty="0" smtClean="0"/>
          </a:p>
        </p:txBody>
      </p:sp>
    </p:spTree>
    <p:extLst>
      <p:ext uri="{BB962C8B-B14F-4D97-AF65-F5344CB8AC3E}">
        <p14:creationId xmlns:p14="http://schemas.microsoft.com/office/powerpoint/2010/main" val="284308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Propaganda Detection (Gupta et al., 2019)</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18</a:t>
            </a:fld>
            <a:endParaRPr lang="en-US">
              <a:solidFill>
                <a:srgbClr val="000000"/>
              </a:solidFill>
            </a:endParaRPr>
          </a:p>
        </p:txBody>
      </p:sp>
      <p:pic>
        <p:nvPicPr>
          <p:cNvPr id="3" name="Picture 2" descr="Screen Shot 2022-03-09 at 12.5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641" y="1858971"/>
            <a:ext cx="7950200" cy="2743200"/>
          </a:xfrm>
          <a:prstGeom prst="rect">
            <a:avLst/>
          </a:prstGeom>
        </p:spPr>
      </p:pic>
    </p:spTree>
    <p:extLst>
      <p:ext uri="{BB962C8B-B14F-4D97-AF65-F5344CB8AC3E}">
        <p14:creationId xmlns:p14="http://schemas.microsoft.com/office/powerpoint/2010/main" val="295775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Propaganda Detection (Gupta et al., 2019)</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19</a:t>
            </a:fld>
            <a:endParaRPr lang="en-US">
              <a:solidFill>
                <a:srgbClr val="000000"/>
              </a:solidFill>
            </a:endParaRPr>
          </a:p>
        </p:txBody>
      </p:sp>
      <p:pic>
        <p:nvPicPr>
          <p:cNvPr id="4" name="Picture 3" descr="Screen Shot 2022-03-09 at 12.57.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698" y="990600"/>
            <a:ext cx="7797800" cy="5003800"/>
          </a:xfrm>
          <a:prstGeom prst="rect">
            <a:avLst/>
          </a:prstGeom>
        </p:spPr>
      </p:pic>
    </p:spTree>
    <p:extLst>
      <p:ext uri="{BB962C8B-B14F-4D97-AF65-F5344CB8AC3E}">
        <p14:creationId xmlns:p14="http://schemas.microsoft.com/office/powerpoint/2010/main" val="2957340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9590096" cy="1143000"/>
          </a:xfrm>
        </p:spPr>
        <p:txBody>
          <a:bodyPr>
            <a:normAutofit/>
          </a:bodyPr>
          <a:lstStyle/>
          <a:p>
            <a:r>
              <a:rPr lang="en-US" sz="3200" dirty="0" smtClean="0"/>
              <a:t>Stance Detection (</a:t>
            </a:r>
            <a:r>
              <a:rPr lang="en-US" sz="3200" dirty="0" err="1" smtClean="0"/>
              <a:t>Hanselowski</a:t>
            </a:r>
            <a:r>
              <a:rPr lang="en-US" sz="3200" dirty="0"/>
              <a:t> </a:t>
            </a:r>
            <a:r>
              <a:rPr lang="en-US" sz="3200" dirty="0" smtClean="0"/>
              <a:t>et al., COLING18)</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2</a:t>
            </a:fld>
            <a:endParaRPr lang="en-US">
              <a:solidFill>
                <a:srgbClr val="000000"/>
              </a:solidFill>
            </a:endParaRPr>
          </a:p>
        </p:txBody>
      </p:sp>
      <p:pic>
        <p:nvPicPr>
          <p:cNvPr id="4" name="Picture 3"/>
          <p:cNvPicPr>
            <a:picLocks noChangeAspect="1"/>
          </p:cNvPicPr>
          <p:nvPr/>
        </p:nvPicPr>
        <p:blipFill>
          <a:blip r:embed="rId3"/>
          <a:stretch>
            <a:fillRect/>
          </a:stretch>
        </p:blipFill>
        <p:spPr>
          <a:xfrm>
            <a:off x="0" y="693067"/>
            <a:ext cx="12192000" cy="5471865"/>
          </a:xfrm>
          <a:prstGeom prst="rect">
            <a:avLst/>
          </a:prstGeom>
        </p:spPr>
      </p:pic>
    </p:spTree>
    <p:extLst>
      <p:ext uri="{BB962C8B-B14F-4D97-AF65-F5344CB8AC3E}">
        <p14:creationId xmlns:p14="http://schemas.microsoft.com/office/powerpoint/2010/main" val="11759252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Propaganda </a:t>
            </a:r>
            <a:r>
              <a:rPr lang="en-US" sz="3200" dirty="0" smtClean="0"/>
              <a:t>Detection from </a:t>
            </a:r>
            <a:r>
              <a:rPr lang="en-US" sz="3200" dirty="0" err="1" smtClean="0"/>
              <a:t>MeMes</a:t>
            </a:r>
            <a:r>
              <a:rPr lang="en-US" sz="3200" dirty="0" smtClean="0"/>
              <a:t> (</a:t>
            </a:r>
            <a:r>
              <a:rPr lang="en-US" sz="3200" dirty="0" err="1" smtClean="0"/>
              <a:t>Dimitar</a:t>
            </a:r>
            <a:r>
              <a:rPr lang="en-US" sz="3200" dirty="0" smtClean="0"/>
              <a:t> et </a:t>
            </a:r>
            <a:r>
              <a:rPr lang="en-US" sz="3200" dirty="0" smtClean="0"/>
              <a:t>al., </a:t>
            </a:r>
            <a:r>
              <a:rPr lang="en-US" sz="3200" dirty="0" smtClean="0"/>
              <a:t>2021)</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20</a:t>
            </a:fld>
            <a:endParaRPr lang="en-US">
              <a:solidFill>
                <a:srgbClr val="000000"/>
              </a:solidFill>
            </a:endParaRPr>
          </a:p>
        </p:txBody>
      </p:sp>
      <p:pic>
        <p:nvPicPr>
          <p:cNvPr id="3" name="Picture 2" descr="Screen Shot 2022-03-09 at 1.0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930" y="1173609"/>
            <a:ext cx="6756400" cy="4470400"/>
          </a:xfrm>
          <a:prstGeom prst="rect">
            <a:avLst/>
          </a:prstGeom>
        </p:spPr>
      </p:pic>
    </p:spTree>
    <p:extLst>
      <p:ext uri="{BB962C8B-B14F-4D97-AF65-F5344CB8AC3E}">
        <p14:creationId xmlns:p14="http://schemas.microsoft.com/office/powerpoint/2010/main" val="30340696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Propaganda </a:t>
            </a:r>
            <a:r>
              <a:rPr lang="en-US" sz="3200" dirty="0" smtClean="0"/>
              <a:t>Detection from </a:t>
            </a:r>
            <a:r>
              <a:rPr lang="en-US" sz="3200" dirty="0" err="1" smtClean="0"/>
              <a:t>MeMes</a:t>
            </a:r>
            <a:r>
              <a:rPr lang="en-US" sz="3200" dirty="0" smtClean="0"/>
              <a:t> (</a:t>
            </a:r>
            <a:r>
              <a:rPr lang="en-US" sz="3200" dirty="0" err="1" smtClean="0"/>
              <a:t>Dimitar</a:t>
            </a:r>
            <a:r>
              <a:rPr lang="en-US" sz="3200" dirty="0" smtClean="0"/>
              <a:t> et </a:t>
            </a:r>
            <a:r>
              <a:rPr lang="en-US" sz="3200" dirty="0" smtClean="0"/>
              <a:t>al., </a:t>
            </a:r>
            <a:r>
              <a:rPr lang="en-US" sz="3200" dirty="0" smtClean="0"/>
              <a:t>2021)</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21</a:t>
            </a:fld>
            <a:endParaRPr lang="en-US">
              <a:solidFill>
                <a:srgbClr val="000000"/>
              </a:solidFill>
            </a:endParaRPr>
          </a:p>
        </p:txBody>
      </p:sp>
      <p:pic>
        <p:nvPicPr>
          <p:cNvPr id="3" name="Picture 2" descr="Screen Shot 2022-03-09 at 1.07.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651" y="1510621"/>
            <a:ext cx="7306532" cy="3669431"/>
          </a:xfrm>
          <a:prstGeom prst="rect">
            <a:avLst/>
          </a:prstGeom>
        </p:spPr>
      </p:pic>
    </p:spTree>
    <p:extLst>
      <p:ext uri="{BB962C8B-B14F-4D97-AF65-F5344CB8AC3E}">
        <p14:creationId xmlns:p14="http://schemas.microsoft.com/office/powerpoint/2010/main" val="11925088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Can we generate training data for Propaganda Detection automatically?</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22</a:t>
            </a:fld>
            <a:endParaRPr lang="en-US">
              <a:solidFill>
                <a:srgbClr val="000000"/>
              </a:solidFill>
            </a:endParaRPr>
          </a:p>
        </p:txBody>
      </p:sp>
      <p:sp>
        <p:nvSpPr>
          <p:cNvPr id="5" name="内容占位符 2"/>
          <p:cNvSpPr>
            <a:spLocks noGrp="1"/>
          </p:cNvSpPr>
          <p:nvPr>
            <p:ph idx="1"/>
          </p:nvPr>
        </p:nvSpPr>
        <p:spPr>
          <a:xfrm>
            <a:off x="464695" y="838200"/>
            <a:ext cx="11362544" cy="3505200"/>
          </a:xfrm>
        </p:spPr>
        <p:txBody>
          <a:bodyPr>
            <a:noAutofit/>
          </a:bodyPr>
          <a:lstStyle/>
          <a:p>
            <a:r>
              <a:rPr lang="en-US" sz="2000" dirty="0" smtClean="0"/>
              <a:t>Steeve Huang’s short talk</a:t>
            </a:r>
            <a:endParaRPr lang="en-US" sz="2000" dirty="0" smtClean="0">
              <a:hlinkClick r:id="rId3"/>
            </a:endParaRPr>
          </a:p>
        </p:txBody>
      </p:sp>
    </p:spTree>
    <p:extLst>
      <p:ext uri="{BB962C8B-B14F-4D97-AF65-F5344CB8AC3E}">
        <p14:creationId xmlns:p14="http://schemas.microsoft.com/office/powerpoint/2010/main" val="1575514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Misinformation often occurs at knowledge element level</a:t>
            </a:r>
            <a:endParaRPr lang="en-US" sz="3200" dirty="0"/>
          </a:p>
        </p:txBody>
      </p:sp>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3" name="Picture 2"/>
          <p:cNvPicPr>
            <a:picLocks noChangeAspect="1"/>
          </p:cNvPicPr>
          <p:nvPr/>
        </p:nvPicPr>
        <p:blipFill>
          <a:blip r:embed="rId3"/>
          <a:stretch>
            <a:fillRect/>
          </a:stretch>
        </p:blipFill>
        <p:spPr>
          <a:xfrm>
            <a:off x="216976" y="986589"/>
            <a:ext cx="11975024" cy="5871411"/>
          </a:xfrm>
          <a:prstGeom prst="rect">
            <a:avLst/>
          </a:prstGeom>
        </p:spPr>
      </p:pic>
    </p:spTree>
    <p:extLst>
      <p:ext uri="{BB962C8B-B14F-4D97-AF65-F5344CB8AC3E}">
        <p14:creationId xmlns:p14="http://schemas.microsoft.com/office/powerpoint/2010/main" val="2056535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BE817-5D53-3449-96A0-B7F87B340C12}"/>
              </a:ext>
            </a:extLst>
          </p:cNvPr>
          <p:cNvSpPr>
            <a:spLocks noGrp="1"/>
          </p:cNvSpPr>
          <p:nvPr>
            <p:ph type="title"/>
          </p:nvPr>
        </p:nvSpPr>
        <p:spPr/>
        <p:txBody>
          <a:bodyPr>
            <a:normAutofit/>
          </a:bodyPr>
          <a:lstStyle/>
          <a:p>
            <a:r>
              <a:rPr lang="en-US" dirty="0" smtClean="0"/>
              <a:t>Limitation of SOTA Fake News Detection</a:t>
            </a:r>
            <a:endParaRPr lang="en-US" dirty="0"/>
          </a:p>
        </p:txBody>
      </p:sp>
      <p:sp>
        <p:nvSpPr>
          <p:cNvPr id="3" name="Content Placeholder 2">
            <a:extLst>
              <a:ext uri="{FF2B5EF4-FFF2-40B4-BE49-F238E27FC236}">
                <a16:creationId xmlns:a16="http://schemas.microsoft.com/office/drawing/2014/main" xmlns="" id="{82026AB8-9AAE-A540-9A64-3EB81546C2E7}"/>
              </a:ext>
            </a:extLst>
          </p:cNvPr>
          <p:cNvSpPr>
            <a:spLocks noGrp="1"/>
          </p:cNvSpPr>
          <p:nvPr>
            <p:ph idx="1"/>
          </p:nvPr>
        </p:nvSpPr>
        <p:spPr>
          <a:xfrm>
            <a:off x="838200" y="1690688"/>
            <a:ext cx="10660693" cy="5167312"/>
          </a:xfrm>
        </p:spPr>
        <p:txBody>
          <a:bodyPr>
            <a:normAutofit fontScale="92500"/>
          </a:bodyPr>
          <a:lstStyle/>
          <a:p>
            <a:pPr>
              <a:spcAft>
                <a:spcPts val="600"/>
              </a:spcAft>
            </a:pPr>
            <a:r>
              <a:rPr lang="en-US" sz="2900" dirty="0"/>
              <a:t>Current fake news detection approaches mostly focus on the document-level detection task, which lacks </a:t>
            </a:r>
            <a:r>
              <a:rPr lang="en-US" sz="2900" i="1" dirty="0">
                <a:solidFill>
                  <a:schemeClr val="accent4">
                    <a:lumMod val="50000"/>
                  </a:schemeClr>
                </a:solidFill>
              </a:rPr>
              <a:t>precision</a:t>
            </a:r>
            <a:r>
              <a:rPr lang="en-US" sz="2900" dirty="0"/>
              <a:t> and </a:t>
            </a:r>
            <a:r>
              <a:rPr lang="en-US" sz="2900" i="1" dirty="0" err="1">
                <a:solidFill>
                  <a:schemeClr val="accent4">
                    <a:lumMod val="50000"/>
                  </a:schemeClr>
                </a:solidFill>
              </a:rPr>
              <a:t>explainability</a:t>
            </a:r>
            <a:r>
              <a:rPr lang="en-US" sz="2900" i="1" dirty="0"/>
              <a:t>.</a:t>
            </a:r>
          </a:p>
          <a:p>
            <a:r>
              <a:rPr lang="en-US" sz="2900" dirty="0"/>
              <a:t>They also tend to lack a </a:t>
            </a:r>
            <a:r>
              <a:rPr lang="en-US" sz="2900" i="1" dirty="0">
                <a:solidFill>
                  <a:schemeClr val="accent4">
                    <a:lumMod val="50000"/>
                  </a:schemeClr>
                </a:solidFill>
              </a:rPr>
              <a:t>unified framework</a:t>
            </a:r>
            <a:r>
              <a:rPr lang="en-US" sz="2900" dirty="0"/>
              <a:t>.</a:t>
            </a:r>
          </a:p>
          <a:p>
            <a:pPr marL="0" indent="0">
              <a:buNone/>
            </a:pPr>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spcAft>
                <a:spcPts val="600"/>
              </a:spcAft>
              <a:buNone/>
            </a:pPr>
            <a:r>
              <a:rPr lang="en-US" sz="2600" dirty="0"/>
              <a:t/>
            </a:r>
            <a:br>
              <a:rPr lang="en-US" sz="2600" dirty="0"/>
            </a:br>
            <a:endParaRPr lang="en-US" sz="2600" dirty="0"/>
          </a:p>
        </p:txBody>
      </p:sp>
      <p:graphicFrame>
        <p:nvGraphicFramePr>
          <p:cNvPr id="4" name="Table 4">
            <a:extLst>
              <a:ext uri="{FF2B5EF4-FFF2-40B4-BE49-F238E27FC236}">
                <a16:creationId xmlns:a16="http://schemas.microsoft.com/office/drawing/2014/main" xmlns="" id="{292DA639-EEBD-154F-A8BD-91BB4559059E}"/>
              </a:ext>
            </a:extLst>
          </p:cNvPr>
          <p:cNvGraphicFramePr>
            <a:graphicFrameLocks noGrp="1"/>
          </p:cNvGraphicFramePr>
          <p:nvPr>
            <p:extLst>
              <p:ext uri="{D42A27DB-BD31-4B8C-83A1-F6EECF244321}">
                <p14:modId xmlns:p14="http://schemas.microsoft.com/office/powerpoint/2010/main" val="4011294929"/>
              </p:ext>
            </p:extLst>
          </p:nvPr>
        </p:nvGraphicFramePr>
        <p:xfrm>
          <a:off x="1286042" y="3350712"/>
          <a:ext cx="9619915" cy="2786703"/>
        </p:xfrm>
        <a:graphic>
          <a:graphicData uri="http://schemas.openxmlformats.org/drawingml/2006/table">
            <a:tbl>
              <a:tblPr firstRow="1" bandRow="1">
                <a:tableStyleId>{F5AB1C69-6EDB-4FF4-983F-18BD219EF322}</a:tableStyleId>
              </a:tblPr>
              <a:tblGrid>
                <a:gridCol w="2467554">
                  <a:extLst>
                    <a:ext uri="{9D8B030D-6E8A-4147-A177-3AD203B41FA5}">
                      <a16:colId xmlns:a16="http://schemas.microsoft.com/office/drawing/2014/main" xmlns="" val="1038958928"/>
                    </a:ext>
                  </a:extLst>
                </a:gridCol>
                <a:gridCol w="1014608">
                  <a:extLst>
                    <a:ext uri="{9D8B030D-6E8A-4147-A177-3AD203B41FA5}">
                      <a16:colId xmlns:a16="http://schemas.microsoft.com/office/drawing/2014/main" xmlns="" val="1841069067"/>
                    </a:ext>
                  </a:extLst>
                </a:gridCol>
                <a:gridCol w="1315233">
                  <a:extLst>
                    <a:ext uri="{9D8B030D-6E8A-4147-A177-3AD203B41FA5}">
                      <a16:colId xmlns:a16="http://schemas.microsoft.com/office/drawing/2014/main" xmlns="" val="3313837923"/>
                    </a:ext>
                  </a:extLst>
                </a:gridCol>
                <a:gridCol w="1515650">
                  <a:extLst>
                    <a:ext uri="{9D8B030D-6E8A-4147-A177-3AD203B41FA5}">
                      <a16:colId xmlns:a16="http://schemas.microsoft.com/office/drawing/2014/main" xmlns="" val="1005824062"/>
                    </a:ext>
                  </a:extLst>
                </a:gridCol>
                <a:gridCol w="1678487">
                  <a:extLst>
                    <a:ext uri="{9D8B030D-6E8A-4147-A177-3AD203B41FA5}">
                      <a16:colId xmlns:a16="http://schemas.microsoft.com/office/drawing/2014/main" xmlns="" val="3326960818"/>
                    </a:ext>
                  </a:extLst>
                </a:gridCol>
                <a:gridCol w="1628383">
                  <a:extLst>
                    <a:ext uri="{9D8B030D-6E8A-4147-A177-3AD203B41FA5}">
                      <a16:colId xmlns:a16="http://schemas.microsoft.com/office/drawing/2014/main" xmlns="" val="2403818503"/>
                    </a:ext>
                  </a:extLst>
                </a:gridCol>
              </a:tblGrid>
              <a:tr h="586202">
                <a:tc>
                  <a:txBody>
                    <a:bodyPr/>
                    <a:lstStyle/>
                    <a:p>
                      <a:endParaRPr lang="en-US" dirty="0"/>
                    </a:p>
                  </a:txBody>
                  <a:tcPr/>
                </a:tc>
                <a:tc>
                  <a:txBody>
                    <a:bodyPr/>
                    <a:lstStyle/>
                    <a:p>
                      <a:pPr algn="ctr"/>
                      <a:r>
                        <a:rPr lang="en-US" dirty="0"/>
                        <a:t>Text Features</a:t>
                      </a:r>
                    </a:p>
                  </a:txBody>
                  <a:tcPr/>
                </a:tc>
                <a:tc>
                  <a:txBody>
                    <a:bodyPr/>
                    <a:lstStyle/>
                    <a:p>
                      <a:pPr algn="ctr"/>
                      <a:r>
                        <a:rPr lang="en-US" dirty="0"/>
                        <a:t>Structured Knowledge</a:t>
                      </a:r>
                    </a:p>
                  </a:txBody>
                  <a:tcPr/>
                </a:tc>
                <a:tc>
                  <a:txBody>
                    <a:bodyPr/>
                    <a:lstStyle/>
                    <a:p>
                      <a:pPr algn="ctr"/>
                      <a:r>
                        <a:rPr lang="en-US" dirty="0"/>
                        <a:t>Source </a:t>
                      </a:r>
                    </a:p>
                    <a:p>
                      <a:pPr algn="ctr"/>
                      <a:r>
                        <a:rPr lang="en-US" dirty="0"/>
                        <a:t>Bias</a:t>
                      </a:r>
                    </a:p>
                  </a:txBody>
                  <a:tcPr/>
                </a:tc>
                <a:tc>
                  <a:txBody>
                    <a:bodyPr/>
                    <a:lstStyle/>
                    <a:p>
                      <a:pPr algn="ctr"/>
                      <a:r>
                        <a:rPr lang="en-US" dirty="0"/>
                        <a:t>Multimedia Consistency</a:t>
                      </a:r>
                    </a:p>
                  </a:txBody>
                  <a:tcPr/>
                </a:tc>
                <a:tc>
                  <a:txBody>
                    <a:bodyPr/>
                    <a:lstStyle/>
                    <a:p>
                      <a:pPr algn="ctr"/>
                      <a:r>
                        <a:rPr lang="en-US" dirty="0"/>
                        <a:t>Fine-Grained Detection</a:t>
                      </a:r>
                    </a:p>
                  </a:txBody>
                  <a:tcPr/>
                </a:tc>
                <a:extLst>
                  <a:ext uri="{0D108BD9-81ED-4DB2-BD59-A6C34878D82A}">
                    <a16:rowId xmlns:a16="http://schemas.microsoft.com/office/drawing/2014/main" xmlns="" val="797675051"/>
                  </a:ext>
                </a:extLst>
              </a:tr>
              <a:tr h="443083">
                <a:tc>
                  <a:txBody>
                    <a:bodyPr/>
                    <a:lstStyle/>
                    <a:p>
                      <a:pPr algn="ctr"/>
                      <a:r>
                        <a:rPr lang="en-US" dirty="0"/>
                        <a:t>Perez-Rosas et al. (2018)</a:t>
                      </a:r>
                    </a:p>
                  </a:txBody>
                  <a:tcPr/>
                </a:tc>
                <a:tc>
                  <a:txBody>
                    <a:bodyPr/>
                    <a:lstStyle/>
                    <a:p>
                      <a:pPr algn="ctr"/>
                      <a:r>
                        <a:rPr lang="en-US" dirty="0"/>
                        <a:t>✔</a:t>
                      </a:r>
                    </a:p>
                  </a:txBody>
                  <a:tcPr/>
                </a:tc>
                <a:tc>
                  <a:txBody>
                    <a:bodyPr/>
                    <a:lstStyle/>
                    <a:p>
                      <a:pPr algn="ct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xmlns="" val="2645105960"/>
                  </a:ext>
                </a:extLst>
              </a:tr>
              <a:tr h="413359">
                <a:tc>
                  <a:txBody>
                    <a:bodyPr/>
                    <a:lstStyle/>
                    <a:p>
                      <a:pPr algn="ctr"/>
                      <a:r>
                        <a:rPr lang="en-US" dirty="0"/>
                        <a:t>Pan et al. (2017)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xmlns="" val="1921467564"/>
                  </a:ext>
                </a:extLst>
              </a:tr>
              <a:tr h="450937">
                <a:tc>
                  <a:txBody>
                    <a:bodyPr/>
                    <a:lstStyle/>
                    <a:p>
                      <a:pPr algn="ctr"/>
                      <a:r>
                        <a:rPr lang="en-US" dirty="0" err="1"/>
                        <a:t>Baly</a:t>
                      </a:r>
                      <a:r>
                        <a:rPr lang="en-US" dirty="0"/>
                        <a:t> et al.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a:p>
                  </a:txBody>
                  <a:tcPr/>
                </a:tc>
                <a:extLst>
                  <a:ext uri="{0D108BD9-81ED-4DB2-BD59-A6C34878D82A}">
                    <a16:rowId xmlns:a16="http://schemas.microsoft.com/office/drawing/2014/main" xmlns="" val="42888834"/>
                  </a:ext>
                </a:extLst>
              </a:tr>
              <a:tr h="400833">
                <a:tc>
                  <a:txBody>
                    <a:bodyPr/>
                    <a:lstStyle/>
                    <a:p>
                      <a:pPr algn="ctr"/>
                      <a:r>
                        <a:rPr lang="en-US" dirty="0"/>
                        <a:t>Zellers et al. (2019)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xmlns="" val="3860764911"/>
                  </a:ext>
                </a:extLst>
              </a:tr>
              <a:tr h="438411">
                <a:tc>
                  <a:txBody>
                    <a:bodyPr/>
                    <a:lstStyle/>
                    <a:p>
                      <a:pPr algn="ctr"/>
                      <a:r>
                        <a:rPr lang="en-US" dirty="0"/>
                        <a:t>Tan et al. 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xmlns="" val="1549329112"/>
                  </a:ext>
                </a:extLst>
              </a:tr>
            </a:tbl>
          </a:graphicData>
        </a:graphic>
      </p:graphicFrame>
      <p:sp>
        <p:nvSpPr>
          <p:cNvPr id="6" name="Slide Number Placeholder 5">
            <a:extLst>
              <a:ext uri="{FF2B5EF4-FFF2-40B4-BE49-F238E27FC236}">
                <a16:creationId xmlns:a16="http://schemas.microsoft.com/office/drawing/2014/main" xmlns="" id="{6BE7D4ED-96C0-0A41-9A95-195B8FF4C106}"/>
              </a:ext>
            </a:extLst>
          </p:cNvPr>
          <p:cNvSpPr>
            <a:spLocks noGrp="1"/>
          </p:cNvSpPr>
          <p:nvPr>
            <p:ph type="sldNum" sz="quarter" idx="12"/>
          </p:nvPr>
        </p:nvSpPr>
        <p:spPr/>
        <p:txBody>
          <a:bodyPr/>
          <a:lstStyle/>
          <a:p>
            <a:fld id="{F0C154A3-3D98-0C4E-AC51-003BE454A802}" type="slidenum">
              <a:rPr lang="en-US" smtClean="0"/>
              <a:t>24</a:t>
            </a:fld>
            <a:endParaRPr lang="en-US"/>
          </a:p>
        </p:txBody>
      </p:sp>
    </p:spTree>
    <p:extLst>
      <p:ext uri="{BB962C8B-B14F-4D97-AF65-F5344CB8AC3E}">
        <p14:creationId xmlns:p14="http://schemas.microsoft.com/office/powerpoint/2010/main" val="11214702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5A0A9FE-5785-5649-A399-FDBDB82C63B9}"/>
              </a:ext>
            </a:extLst>
          </p:cNvPr>
          <p:cNvSpPr>
            <a:spLocks noGrp="1"/>
          </p:cNvSpPr>
          <p:nvPr>
            <p:ph type="title"/>
          </p:nvPr>
        </p:nvSpPr>
        <p:spPr>
          <a:xfrm>
            <a:off x="795946" y="-137424"/>
            <a:ext cx="10809514" cy="1325563"/>
          </a:xfrm>
        </p:spPr>
        <p:txBody>
          <a:bodyPr>
            <a:normAutofit fontScale="90000"/>
          </a:bodyPr>
          <a:lstStyle/>
          <a:p>
            <a:r>
              <a:rPr lang="en-US" sz="4000" dirty="0" smtClean="0"/>
              <a:t>New Task: Knowledge </a:t>
            </a:r>
            <a:r>
              <a:rPr lang="en-US" sz="4000" dirty="0"/>
              <a:t>Element-Level Misinformation </a:t>
            </a:r>
            <a:r>
              <a:rPr lang="en-US" sz="4000" dirty="0" smtClean="0"/>
              <a:t>Detection [Fung et al., ACL2021]</a:t>
            </a:r>
            <a:endParaRPr lang="en-US" sz="4000" dirty="0"/>
          </a:p>
        </p:txBody>
      </p:sp>
      <p:sp>
        <p:nvSpPr>
          <p:cNvPr id="2" name="Rectangle 1">
            <a:extLst>
              <a:ext uri="{FF2B5EF4-FFF2-40B4-BE49-F238E27FC236}">
                <a16:creationId xmlns:a16="http://schemas.microsoft.com/office/drawing/2014/main" xmlns="" id="{D4A1CD87-784D-394B-97C0-FC470419E9A5}"/>
              </a:ext>
            </a:extLst>
          </p:cNvPr>
          <p:cNvSpPr/>
          <p:nvPr/>
        </p:nvSpPr>
        <p:spPr>
          <a:xfrm>
            <a:off x="5057468" y="6258446"/>
            <a:ext cx="3162587" cy="369332"/>
          </a:xfrm>
          <a:prstGeom prst="rect">
            <a:avLst/>
          </a:prstGeom>
        </p:spPr>
        <p:txBody>
          <a:bodyPr wrap="square">
            <a:spAutoFit/>
          </a:bodyPr>
          <a:lstStyle/>
          <a:p>
            <a:r>
              <a:rPr lang="en-US" sz="3200" b="1" i="1" dirty="0" err="1"/>
              <a:t>InfoSurgeon</a:t>
            </a:r>
            <a:endParaRPr lang="en-US" sz="3200" b="1" i="1" dirty="0"/>
          </a:p>
        </p:txBody>
      </p:sp>
      <p:sp>
        <p:nvSpPr>
          <p:cNvPr id="6" name="Rectangle 5">
            <a:extLst>
              <a:ext uri="{FF2B5EF4-FFF2-40B4-BE49-F238E27FC236}">
                <a16:creationId xmlns:a16="http://schemas.microsoft.com/office/drawing/2014/main" xmlns="" id="{E6FC03EA-B4D9-9245-BE76-08E73A39657C}"/>
              </a:ext>
            </a:extLst>
          </p:cNvPr>
          <p:cNvSpPr/>
          <p:nvPr/>
        </p:nvSpPr>
        <p:spPr>
          <a:xfrm>
            <a:off x="43216" y="2008473"/>
            <a:ext cx="4245429" cy="427388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0C1390B-B52F-1E49-801B-D69B3AAFA841}"/>
              </a:ext>
            </a:extLst>
          </p:cNvPr>
          <p:cNvSpPr/>
          <p:nvPr/>
        </p:nvSpPr>
        <p:spPr>
          <a:xfrm>
            <a:off x="2031119" y="2819453"/>
            <a:ext cx="2159548" cy="128995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64D81DE-F349-5C48-8DBD-6803F6E19DC4}"/>
              </a:ext>
            </a:extLst>
          </p:cNvPr>
          <p:cNvSpPr/>
          <p:nvPr/>
        </p:nvSpPr>
        <p:spPr>
          <a:xfrm>
            <a:off x="2014230" y="4212828"/>
            <a:ext cx="2184838" cy="644125"/>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9CA97A1-84DF-0642-979D-9A85084F40E1}"/>
              </a:ext>
            </a:extLst>
          </p:cNvPr>
          <p:cNvSpPr txBox="1"/>
          <p:nvPr/>
        </p:nvSpPr>
        <p:spPr>
          <a:xfrm>
            <a:off x="86760" y="2068909"/>
            <a:ext cx="2601685" cy="307777"/>
          </a:xfrm>
          <a:prstGeom prst="rect">
            <a:avLst/>
          </a:prstGeom>
          <a:noFill/>
        </p:spPr>
        <p:txBody>
          <a:bodyPr wrap="square" rtlCol="0">
            <a:spAutoFit/>
          </a:bodyPr>
          <a:lstStyle/>
          <a:p>
            <a:r>
              <a:rPr lang="en-US" sz="1400" dirty="0" err="1">
                <a:solidFill>
                  <a:schemeClr val="accent5">
                    <a:lumMod val="75000"/>
                  </a:schemeClr>
                </a:solidFill>
              </a:rPr>
              <a:t>bbc.com</a:t>
            </a:r>
            <a:endParaRPr lang="en-US" sz="1400" dirty="0">
              <a:solidFill>
                <a:schemeClr val="accent5">
                  <a:lumMod val="75000"/>
                </a:schemeClr>
              </a:solidFill>
            </a:endParaRPr>
          </a:p>
        </p:txBody>
      </p:sp>
      <p:sp>
        <p:nvSpPr>
          <p:cNvPr id="10" name="TextBox 9">
            <a:extLst>
              <a:ext uri="{FF2B5EF4-FFF2-40B4-BE49-F238E27FC236}">
                <a16:creationId xmlns:a16="http://schemas.microsoft.com/office/drawing/2014/main" xmlns="" id="{21092AAA-D3FB-8C43-B6F4-04154834C96D}"/>
              </a:ext>
            </a:extLst>
          </p:cNvPr>
          <p:cNvSpPr txBox="1"/>
          <p:nvPr/>
        </p:nvSpPr>
        <p:spPr>
          <a:xfrm>
            <a:off x="64986" y="2326204"/>
            <a:ext cx="4359897" cy="369332"/>
          </a:xfrm>
          <a:prstGeom prst="rect">
            <a:avLst/>
          </a:prstGeom>
          <a:noFill/>
        </p:spPr>
        <p:txBody>
          <a:bodyPr wrap="square" rtlCol="0">
            <a:spAutoFit/>
          </a:bodyPr>
          <a:lstStyle/>
          <a:p>
            <a:r>
              <a:rPr lang="en-US" sz="1750" dirty="0"/>
              <a:t>Police Brutality in HK at new Extreme Levels</a:t>
            </a:r>
          </a:p>
        </p:txBody>
      </p:sp>
      <p:sp>
        <p:nvSpPr>
          <p:cNvPr id="11" name="Rectangle 10">
            <a:extLst>
              <a:ext uri="{FF2B5EF4-FFF2-40B4-BE49-F238E27FC236}">
                <a16:creationId xmlns:a16="http://schemas.microsoft.com/office/drawing/2014/main" xmlns="" id="{86029E41-B28A-DC4D-8559-9C064023D9C4}"/>
              </a:ext>
            </a:extLst>
          </p:cNvPr>
          <p:cNvSpPr/>
          <p:nvPr/>
        </p:nvSpPr>
        <p:spPr>
          <a:xfrm>
            <a:off x="64983" y="2643947"/>
            <a:ext cx="1681871" cy="292388"/>
          </a:xfrm>
          <a:prstGeom prst="rect">
            <a:avLst/>
          </a:prstGeom>
        </p:spPr>
        <p:txBody>
          <a:bodyPr wrap="none">
            <a:spAutoFit/>
          </a:bodyPr>
          <a:lstStyle/>
          <a:p>
            <a:r>
              <a:rPr lang="en-US" sz="1300" dirty="0">
                <a:solidFill>
                  <a:schemeClr val="tx1">
                    <a:lumMod val="75000"/>
                    <a:lumOff val="25000"/>
                  </a:schemeClr>
                </a:solidFill>
              </a:rPr>
              <a:t>Aug 11, 2019    Lisa Lu</a:t>
            </a:r>
          </a:p>
        </p:txBody>
      </p:sp>
      <p:sp>
        <p:nvSpPr>
          <p:cNvPr id="12" name="Rectangle 11">
            <a:extLst>
              <a:ext uri="{FF2B5EF4-FFF2-40B4-BE49-F238E27FC236}">
                <a16:creationId xmlns:a16="http://schemas.microsoft.com/office/drawing/2014/main" xmlns="" id="{4118166D-05CE-5847-B506-024BFDB86722}"/>
              </a:ext>
            </a:extLst>
          </p:cNvPr>
          <p:cNvSpPr/>
          <p:nvPr/>
        </p:nvSpPr>
        <p:spPr>
          <a:xfrm>
            <a:off x="2008573" y="4189078"/>
            <a:ext cx="2240926" cy="715581"/>
          </a:xfrm>
          <a:prstGeom prst="rect">
            <a:avLst/>
          </a:prstGeom>
        </p:spPr>
        <p:txBody>
          <a:bodyPr wrap="square">
            <a:spAutoFit/>
          </a:bodyPr>
          <a:lstStyle/>
          <a:p>
            <a:r>
              <a:rPr lang="en-US" sz="1350" dirty="0"/>
              <a:t>HK police shoot cold bullets at protestors from hidden corners.</a:t>
            </a:r>
          </a:p>
        </p:txBody>
      </p:sp>
      <p:pic>
        <p:nvPicPr>
          <p:cNvPr id="13" name="Picture 12" descr="A picture containing text, crowd&#10;&#10;Description automatically generated">
            <a:extLst>
              <a:ext uri="{FF2B5EF4-FFF2-40B4-BE49-F238E27FC236}">
                <a16:creationId xmlns:a16="http://schemas.microsoft.com/office/drawing/2014/main" xmlns="" id="{DA9358AF-AB49-0B49-BC1C-700E63DB3A81}"/>
              </a:ext>
            </a:extLst>
          </p:cNvPr>
          <p:cNvPicPr>
            <a:picLocks noChangeAspect="1"/>
          </p:cNvPicPr>
          <p:nvPr/>
        </p:nvPicPr>
        <p:blipFill rotWithShape="1">
          <a:blip r:embed="rId2"/>
          <a:srcRect t="39544" b="19853"/>
          <a:stretch/>
        </p:blipFill>
        <p:spPr>
          <a:xfrm>
            <a:off x="2146287" y="2860274"/>
            <a:ext cx="1950358" cy="1208314"/>
          </a:xfrm>
          <a:prstGeom prst="rect">
            <a:avLst/>
          </a:prstGeom>
        </p:spPr>
      </p:pic>
      <p:sp>
        <p:nvSpPr>
          <p:cNvPr id="14" name="Rectangle 13">
            <a:extLst>
              <a:ext uri="{FF2B5EF4-FFF2-40B4-BE49-F238E27FC236}">
                <a16:creationId xmlns:a16="http://schemas.microsoft.com/office/drawing/2014/main" xmlns="" id="{FBD09DD1-1D0E-EC4D-A935-054A37991D6E}"/>
              </a:ext>
            </a:extLst>
          </p:cNvPr>
          <p:cNvSpPr/>
          <p:nvPr/>
        </p:nvSpPr>
        <p:spPr>
          <a:xfrm>
            <a:off x="4635902" y="2594429"/>
            <a:ext cx="4438393" cy="3558787"/>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xmlns="" id="{44290277-B1AB-C64E-AAAD-8C5409EAB504}"/>
              </a:ext>
            </a:extLst>
          </p:cNvPr>
          <p:cNvCxnSpPr>
            <a:cxnSpLocks/>
          </p:cNvCxnSpPr>
          <p:nvPr/>
        </p:nvCxnSpPr>
        <p:spPr>
          <a:xfrm>
            <a:off x="4332949" y="4068587"/>
            <a:ext cx="304795"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66FE0806-1F21-5644-A351-8CC933D3DD0D}"/>
              </a:ext>
            </a:extLst>
          </p:cNvPr>
          <p:cNvCxnSpPr>
            <a:cxnSpLocks/>
          </p:cNvCxnSpPr>
          <p:nvPr/>
        </p:nvCxnSpPr>
        <p:spPr>
          <a:xfrm>
            <a:off x="9079421" y="2810206"/>
            <a:ext cx="37010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17" name="Trapezoid 16">
            <a:extLst>
              <a:ext uri="{FF2B5EF4-FFF2-40B4-BE49-F238E27FC236}">
                <a16:creationId xmlns:a16="http://schemas.microsoft.com/office/drawing/2014/main" xmlns="" id="{538FBB95-A992-F341-8C8E-778DA085BF93}"/>
              </a:ext>
            </a:extLst>
          </p:cNvPr>
          <p:cNvSpPr/>
          <p:nvPr/>
        </p:nvSpPr>
        <p:spPr>
          <a:xfrm>
            <a:off x="10126363" y="2310572"/>
            <a:ext cx="1360714" cy="666753"/>
          </a:xfrm>
          <a:prstGeom prst="trapezoi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81A7A4AD-D5FA-954D-A5C2-1B5B31FD1FC8}"/>
              </a:ext>
            </a:extLst>
          </p:cNvPr>
          <p:cNvSpPr/>
          <p:nvPr/>
        </p:nvSpPr>
        <p:spPr>
          <a:xfrm>
            <a:off x="10492370" y="2459276"/>
            <a:ext cx="628698" cy="369332"/>
          </a:xfrm>
          <a:prstGeom prst="rect">
            <a:avLst/>
          </a:prstGeom>
        </p:spPr>
        <p:txBody>
          <a:bodyPr wrap="none">
            <a:spAutoFit/>
          </a:bodyPr>
          <a:lstStyle/>
          <a:p>
            <a:r>
              <a:rPr lang="en-US" dirty="0"/>
              <a:t>GNN</a:t>
            </a:r>
          </a:p>
        </p:txBody>
      </p:sp>
      <p:sp>
        <p:nvSpPr>
          <p:cNvPr id="19" name="Rectangle 18">
            <a:extLst>
              <a:ext uri="{FF2B5EF4-FFF2-40B4-BE49-F238E27FC236}">
                <a16:creationId xmlns:a16="http://schemas.microsoft.com/office/drawing/2014/main" xmlns="" id="{313E1D2D-BEDF-274B-A9ED-2C59392F3584}"/>
              </a:ext>
            </a:extLst>
          </p:cNvPr>
          <p:cNvSpPr/>
          <p:nvPr/>
        </p:nvSpPr>
        <p:spPr>
          <a:xfrm>
            <a:off x="6006494" y="5701687"/>
            <a:ext cx="2406043" cy="384721"/>
          </a:xfrm>
          <a:prstGeom prst="rect">
            <a:avLst/>
          </a:prstGeom>
        </p:spPr>
        <p:txBody>
          <a:bodyPr wrap="none">
            <a:spAutoFit/>
          </a:bodyPr>
          <a:lstStyle/>
          <a:p>
            <a:r>
              <a:rPr lang="en-US" sz="1900" u="sng" dirty="0"/>
              <a:t>IE / KG Representation</a:t>
            </a:r>
          </a:p>
        </p:txBody>
      </p:sp>
      <p:cxnSp>
        <p:nvCxnSpPr>
          <p:cNvPr id="20" name="Straight Arrow Connector 19">
            <a:extLst>
              <a:ext uri="{FF2B5EF4-FFF2-40B4-BE49-F238E27FC236}">
                <a16:creationId xmlns:a16="http://schemas.microsoft.com/office/drawing/2014/main" xmlns="" id="{10EEE6B3-A956-D847-8F17-F895BFBE7E3E}"/>
              </a:ext>
            </a:extLst>
          </p:cNvPr>
          <p:cNvCxnSpPr>
            <a:cxnSpLocks/>
          </p:cNvCxnSpPr>
          <p:nvPr/>
        </p:nvCxnSpPr>
        <p:spPr>
          <a:xfrm>
            <a:off x="10997149" y="3089763"/>
            <a:ext cx="151289" cy="535556"/>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E021D4A9-26C3-3E4E-AFB9-35B40AED2CB7}"/>
              </a:ext>
            </a:extLst>
          </p:cNvPr>
          <p:cNvCxnSpPr>
            <a:cxnSpLocks/>
          </p:cNvCxnSpPr>
          <p:nvPr/>
        </p:nvCxnSpPr>
        <p:spPr>
          <a:xfrm flipH="1">
            <a:off x="10460200" y="3080411"/>
            <a:ext cx="117396" cy="544908"/>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xmlns="" id="{6394AAAD-38EA-CB41-99EF-7BF1D228C465}"/>
              </a:ext>
            </a:extLst>
          </p:cNvPr>
          <p:cNvSpPr/>
          <p:nvPr/>
        </p:nvSpPr>
        <p:spPr>
          <a:xfrm>
            <a:off x="9853567" y="3670009"/>
            <a:ext cx="834113" cy="736456"/>
          </a:xfrm>
          <a:prstGeom prst="rect">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40B3A579-F6D6-DF4A-86EF-50C88BEB9D43}"/>
              </a:ext>
            </a:extLst>
          </p:cNvPr>
          <p:cNvSpPr/>
          <p:nvPr/>
        </p:nvSpPr>
        <p:spPr>
          <a:xfrm>
            <a:off x="9817279" y="3759122"/>
            <a:ext cx="928459" cy="584775"/>
          </a:xfrm>
          <a:prstGeom prst="rect">
            <a:avLst/>
          </a:prstGeom>
        </p:spPr>
        <p:txBody>
          <a:bodyPr wrap="none">
            <a:spAutoFit/>
          </a:bodyPr>
          <a:lstStyle/>
          <a:p>
            <a:pPr algn="ctr"/>
            <a:r>
              <a:rPr lang="en-US" sz="1600" dirty="0">
                <a:solidFill>
                  <a:schemeClr val="tx1">
                    <a:lumMod val="85000"/>
                    <a:lumOff val="15000"/>
                  </a:schemeClr>
                </a:solidFill>
              </a:rPr>
              <a:t>Graph </a:t>
            </a:r>
          </a:p>
          <a:p>
            <a:pPr algn="ctr"/>
            <a:r>
              <a:rPr lang="en-US" sz="1600" dirty="0">
                <a:solidFill>
                  <a:schemeClr val="tx1">
                    <a:lumMod val="85000"/>
                    <a:lumOff val="15000"/>
                  </a:schemeClr>
                </a:solidFill>
              </a:rPr>
              <a:t>Classifier</a:t>
            </a:r>
          </a:p>
        </p:txBody>
      </p:sp>
      <p:sp>
        <p:nvSpPr>
          <p:cNvPr id="24" name="Rectangle 23">
            <a:extLst>
              <a:ext uri="{FF2B5EF4-FFF2-40B4-BE49-F238E27FC236}">
                <a16:creationId xmlns:a16="http://schemas.microsoft.com/office/drawing/2014/main" xmlns="" id="{1784AD8D-8D12-374D-9845-96A8844719B0}"/>
              </a:ext>
            </a:extLst>
          </p:cNvPr>
          <p:cNvSpPr/>
          <p:nvPr/>
        </p:nvSpPr>
        <p:spPr>
          <a:xfrm>
            <a:off x="10970441" y="3670012"/>
            <a:ext cx="834113" cy="736456"/>
          </a:xfrm>
          <a:prstGeom prst="rect">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BEC1EDE0-E50E-8845-8070-867865D0D5AF}"/>
              </a:ext>
            </a:extLst>
          </p:cNvPr>
          <p:cNvSpPr/>
          <p:nvPr/>
        </p:nvSpPr>
        <p:spPr>
          <a:xfrm>
            <a:off x="10844569" y="3747354"/>
            <a:ext cx="1084944" cy="584775"/>
          </a:xfrm>
          <a:prstGeom prst="rect">
            <a:avLst/>
          </a:prstGeom>
        </p:spPr>
        <p:txBody>
          <a:bodyPr wrap="square">
            <a:spAutoFit/>
          </a:bodyPr>
          <a:lstStyle/>
          <a:p>
            <a:pPr algn="ctr"/>
            <a:r>
              <a:rPr lang="en-US" sz="1600" dirty="0">
                <a:solidFill>
                  <a:schemeClr val="tx1">
                    <a:lumMod val="85000"/>
                    <a:lumOff val="15000"/>
                  </a:schemeClr>
                </a:solidFill>
              </a:rPr>
              <a:t>Edge </a:t>
            </a:r>
          </a:p>
          <a:p>
            <a:pPr algn="ctr"/>
            <a:r>
              <a:rPr lang="en-US" sz="1600" dirty="0">
                <a:solidFill>
                  <a:schemeClr val="tx1">
                    <a:lumMod val="85000"/>
                    <a:lumOff val="15000"/>
                  </a:schemeClr>
                </a:solidFill>
              </a:rPr>
              <a:t>Classifier</a:t>
            </a:r>
          </a:p>
        </p:txBody>
      </p:sp>
      <p:cxnSp>
        <p:nvCxnSpPr>
          <p:cNvPr id="26" name="Straight Arrow Connector 25">
            <a:extLst>
              <a:ext uri="{FF2B5EF4-FFF2-40B4-BE49-F238E27FC236}">
                <a16:creationId xmlns:a16="http://schemas.microsoft.com/office/drawing/2014/main" xmlns="" id="{B1CBB5EF-36AB-4143-B9D3-A3091CBE5E39}"/>
              </a:ext>
            </a:extLst>
          </p:cNvPr>
          <p:cNvCxnSpPr>
            <a:cxnSpLocks/>
          </p:cNvCxnSpPr>
          <p:nvPr/>
        </p:nvCxnSpPr>
        <p:spPr>
          <a:xfrm>
            <a:off x="10275518" y="4462363"/>
            <a:ext cx="0" cy="338466"/>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xmlns="" id="{A80D864A-3A6A-4748-A754-FEA4DCD31B7B}"/>
              </a:ext>
            </a:extLst>
          </p:cNvPr>
          <p:cNvSpPr txBox="1"/>
          <p:nvPr/>
        </p:nvSpPr>
        <p:spPr>
          <a:xfrm>
            <a:off x="9912691" y="4780880"/>
            <a:ext cx="730456" cy="646331"/>
          </a:xfrm>
          <a:prstGeom prst="rect">
            <a:avLst/>
          </a:prstGeom>
          <a:noFill/>
        </p:spPr>
        <p:txBody>
          <a:bodyPr wrap="none" rtlCol="0">
            <a:spAutoFit/>
          </a:bodyPr>
          <a:lstStyle/>
          <a:p>
            <a:r>
              <a:rPr lang="en-US" i="1" dirty="0"/>
              <a:t>Real /</a:t>
            </a:r>
          </a:p>
          <a:p>
            <a:r>
              <a:rPr lang="en-US" i="1" dirty="0"/>
              <a:t>Fake</a:t>
            </a:r>
          </a:p>
        </p:txBody>
      </p:sp>
      <p:cxnSp>
        <p:nvCxnSpPr>
          <p:cNvPr id="28" name="Straight Arrow Connector 27">
            <a:extLst>
              <a:ext uri="{FF2B5EF4-FFF2-40B4-BE49-F238E27FC236}">
                <a16:creationId xmlns:a16="http://schemas.microsoft.com/office/drawing/2014/main" xmlns="" id="{1145DCF4-AE1D-1A45-A3C6-B15959BF4CC9}"/>
              </a:ext>
            </a:extLst>
          </p:cNvPr>
          <p:cNvCxnSpPr>
            <a:cxnSpLocks/>
          </p:cNvCxnSpPr>
          <p:nvPr/>
        </p:nvCxnSpPr>
        <p:spPr>
          <a:xfrm>
            <a:off x="11327588" y="4462370"/>
            <a:ext cx="0" cy="338466"/>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xmlns="" id="{35E17E81-63ED-5B46-B802-7161D30D7AE3}"/>
              </a:ext>
            </a:extLst>
          </p:cNvPr>
          <p:cNvSpPr txBox="1"/>
          <p:nvPr/>
        </p:nvSpPr>
        <p:spPr>
          <a:xfrm>
            <a:off x="10722567" y="4773390"/>
            <a:ext cx="1442020" cy="830997"/>
          </a:xfrm>
          <a:prstGeom prst="rect">
            <a:avLst/>
          </a:prstGeom>
          <a:noFill/>
        </p:spPr>
        <p:txBody>
          <a:bodyPr wrap="square" rtlCol="0">
            <a:spAutoFit/>
          </a:bodyPr>
          <a:lstStyle/>
          <a:p>
            <a:r>
              <a:rPr lang="en-US" sz="1600" i="1" dirty="0"/>
              <a:t>Misinformative</a:t>
            </a:r>
          </a:p>
          <a:p>
            <a:r>
              <a:rPr lang="en-US" sz="1600" i="1" dirty="0"/>
              <a:t>Knowledge </a:t>
            </a:r>
          </a:p>
          <a:p>
            <a:r>
              <a:rPr lang="en-US" sz="1600" i="1" dirty="0"/>
              <a:t>Elements:</a:t>
            </a:r>
          </a:p>
        </p:txBody>
      </p:sp>
      <p:sp>
        <p:nvSpPr>
          <p:cNvPr id="30" name="Rectangle 29">
            <a:extLst>
              <a:ext uri="{FF2B5EF4-FFF2-40B4-BE49-F238E27FC236}">
                <a16:creationId xmlns:a16="http://schemas.microsoft.com/office/drawing/2014/main" xmlns="" id="{F6039010-B6BF-464C-B724-ACB1CC1D8E30}"/>
              </a:ext>
            </a:extLst>
          </p:cNvPr>
          <p:cNvSpPr/>
          <p:nvPr/>
        </p:nvSpPr>
        <p:spPr>
          <a:xfrm>
            <a:off x="43209" y="2978823"/>
            <a:ext cx="2129008" cy="2031325"/>
          </a:xfrm>
          <a:prstGeom prst="rect">
            <a:avLst/>
          </a:prstGeom>
        </p:spPr>
        <p:txBody>
          <a:bodyPr wrap="square">
            <a:spAutoFit/>
          </a:bodyPr>
          <a:lstStyle/>
          <a:p>
            <a:r>
              <a:rPr lang="en-US" sz="1400" dirty="0">
                <a:solidFill>
                  <a:schemeClr val="tx1">
                    <a:lumMod val="85000"/>
                    <a:lumOff val="15000"/>
                  </a:schemeClr>
                </a:solidFill>
              </a:rPr>
              <a:t>Police brutality has risen to a new, extreme level in HK this past weekend. HK police started shooting</a:t>
            </a:r>
          </a:p>
          <a:p>
            <a:r>
              <a:rPr lang="en-US" sz="1400" dirty="0">
                <a:solidFill>
                  <a:schemeClr val="tx1">
                    <a:lumMod val="85000"/>
                    <a:lumOff val="15000"/>
                  </a:schemeClr>
                </a:solidFill>
              </a:rPr>
              <a:t>at protestors on the streets, including the unarmed, peaceful protestors. One notable incidence involved a</a:t>
            </a:r>
          </a:p>
        </p:txBody>
      </p:sp>
      <p:sp>
        <p:nvSpPr>
          <p:cNvPr id="31" name="Rectangle 30">
            <a:extLst>
              <a:ext uri="{FF2B5EF4-FFF2-40B4-BE49-F238E27FC236}">
                <a16:creationId xmlns:a16="http://schemas.microsoft.com/office/drawing/2014/main" xmlns="" id="{7FA3BBAC-F0C6-C840-A8EF-BACC35738F9E}"/>
              </a:ext>
            </a:extLst>
          </p:cNvPr>
          <p:cNvSpPr/>
          <p:nvPr/>
        </p:nvSpPr>
        <p:spPr>
          <a:xfrm>
            <a:off x="43208" y="4911468"/>
            <a:ext cx="4147458" cy="1169551"/>
          </a:xfrm>
          <a:prstGeom prst="rect">
            <a:avLst/>
          </a:prstGeom>
        </p:spPr>
        <p:txBody>
          <a:bodyPr wrap="square">
            <a:spAutoFit/>
          </a:bodyPr>
          <a:lstStyle/>
          <a:p>
            <a:r>
              <a:rPr lang="en-US" sz="1400" dirty="0">
                <a:solidFill>
                  <a:schemeClr val="tx1">
                    <a:lumMod val="85000"/>
                    <a:lumOff val="15000"/>
                  </a:schemeClr>
                </a:solidFill>
              </a:rPr>
              <a:t>woman at the </a:t>
            </a:r>
            <a:r>
              <a:rPr lang="en-US" sz="1400" dirty="0" err="1">
                <a:solidFill>
                  <a:schemeClr val="tx1">
                    <a:lumMod val="85000"/>
                    <a:lumOff val="15000"/>
                  </a:schemeClr>
                </a:solidFill>
              </a:rPr>
              <a:t>Tsim</a:t>
            </a:r>
            <a:r>
              <a:rPr lang="en-US" sz="1400" dirty="0">
                <a:solidFill>
                  <a:schemeClr val="tx1">
                    <a:lumMod val="85000"/>
                    <a:lumOff val="15000"/>
                  </a:schemeClr>
                </a:solidFill>
              </a:rPr>
              <a:t> Sha </a:t>
            </a:r>
            <a:r>
              <a:rPr lang="en-US" sz="1400" dirty="0" err="1">
                <a:solidFill>
                  <a:schemeClr val="tx1">
                    <a:lumMod val="85000"/>
                    <a:lumOff val="15000"/>
                  </a:schemeClr>
                </a:solidFill>
              </a:rPr>
              <a:t>Tsui</a:t>
            </a:r>
            <a:r>
              <a:rPr lang="en-US" sz="1400" dirty="0">
                <a:solidFill>
                  <a:schemeClr val="tx1">
                    <a:lumMod val="85000"/>
                    <a:lumOff val="15000"/>
                  </a:schemeClr>
                </a:solidFill>
              </a:rPr>
              <a:t> bus stop being shot in the eye by a policeman hiding behind corners. No warning was issued beforehand, and the woman was permanently blinded. Local activists are avidly calling for international attention on the HK police brutality.</a:t>
            </a:r>
          </a:p>
        </p:txBody>
      </p:sp>
      <p:sp>
        <p:nvSpPr>
          <p:cNvPr id="32" name="TextBox 31">
            <a:extLst>
              <a:ext uri="{FF2B5EF4-FFF2-40B4-BE49-F238E27FC236}">
                <a16:creationId xmlns:a16="http://schemas.microsoft.com/office/drawing/2014/main" xmlns="" id="{BA7B38BD-EE19-DB48-B855-2B105F31EA56}"/>
              </a:ext>
            </a:extLst>
          </p:cNvPr>
          <p:cNvSpPr txBox="1"/>
          <p:nvPr/>
        </p:nvSpPr>
        <p:spPr>
          <a:xfrm>
            <a:off x="9360162" y="5614609"/>
            <a:ext cx="2890486" cy="538609"/>
          </a:xfrm>
          <a:prstGeom prst="rect">
            <a:avLst/>
          </a:prstGeom>
          <a:noFill/>
        </p:spPr>
        <p:txBody>
          <a:bodyPr wrap="square" rtlCol="0">
            <a:spAutoFit/>
          </a:bodyPr>
          <a:lstStyle/>
          <a:p>
            <a:pPr algn="ctr"/>
            <a:r>
              <a:rPr lang="en-US" sz="1200" dirty="0"/>
              <a:t>{&lt;</a:t>
            </a:r>
            <a:r>
              <a:rPr lang="en-US" sz="1400" dirty="0"/>
              <a:t>police, located in, hidden corner</a:t>
            </a:r>
            <a:r>
              <a:rPr lang="en-US" sz="1200" dirty="0"/>
              <a:t>&gt;, </a:t>
            </a:r>
            <a:br>
              <a:rPr lang="en-US" sz="1200" dirty="0"/>
            </a:br>
            <a:r>
              <a:rPr lang="en-US" sz="1200" dirty="0"/>
              <a:t>&lt;</a:t>
            </a:r>
            <a:r>
              <a:rPr lang="en-US" sz="1400" dirty="0"/>
              <a:t>police, blinded, the woman</a:t>
            </a:r>
            <a:r>
              <a:rPr lang="en-US" sz="1200" dirty="0"/>
              <a:t>&gt;}</a:t>
            </a:r>
          </a:p>
        </p:txBody>
      </p:sp>
      <p:sp>
        <p:nvSpPr>
          <p:cNvPr id="33" name="Oval 32">
            <a:extLst>
              <a:ext uri="{FF2B5EF4-FFF2-40B4-BE49-F238E27FC236}">
                <a16:creationId xmlns:a16="http://schemas.microsoft.com/office/drawing/2014/main" xmlns="" id="{8B9BCB85-F0A9-C245-8989-DA937575FA3A}"/>
              </a:ext>
            </a:extLst>
          </p:cNvPr>
          <p:cNvSpPr/>
          <p:nvPr/>
        </p:nvSpPr>
        <p:spPr>
          <a:xfrm>
            <a:off x="5066259" y="4107878"/>
            <a:ext cx="399423" cy="365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xmlns="" id="{CF27FC9C-AEB9-5441-8BC4-C3AEACDA8A1E}"/>
              </a:ext>
            </a:extLst>
          </p:cNvPr>
          <p:cNvSpPr/>
          <p:nvPr/>
        </p:nvSpPr>
        <p:spPr>
          <a:xfrm>
            <a:off x="5066259" y="4591757"/>
            <a:ext cx="399423" cy="365978"/>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xmlns="" id="{D034F764-A33D-B546-9D9F-9919155AA66B}"/>
              </a:ext>
            </a:extLst>
          </p:cNvPr>
          <p:cNvSpPr/>
          <p:nvPr/>
        </p:nvSpPr>
        <p:spPr>
          <a:xfrm>
            <a:off x="5058816" y="3618152"/>
            <a:ext cx="399423" cy="36597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A2E8A9E9-999D-1646-A625-360BFE133424}"/>
              </a:ext>
            </a:extLst>
          </p:cNvPr>
          <p:cNvSpPr/>
          <p:nvPr/>
        </p:nvSpPr>
        <p:spPr>
          <a:xfrm>
            <a:off x="4548512" y="2959568"/>
            <a:ext cx="1537686" cy="646331"/>
          </a:xfrm>
          <a:prstGeom prst="rect">
            <a:avLst/>
          </a:prstGeom>
        </p:spPr>
        <p:txBody>
          <a:bodyPr wrap="square">
            <a:spAutoFit/>
          </a:bodyPr>
          <a:lstStyle/>
          <a:p>
            <a:pPr algn="ctr"/>
            <a:r>
              <a:rPr lang="en-US" dirty="0"/>
              <a:t>Head</a:t>
            </a:r>
          </a:p>
          <a:p>
            <a:pPr algn="ctr"/>
            <a:r>
              <a:rPr lang="en-US" dirty="0"/>
              <a:t>Nodes</a:t>
            </a:r>
          </a:p>
        </p:txBody>
      </p:sp>
      <p:sp>
        <p:nvSpPr>
          <p:cNvPr id="37" name="Oval 36">
            <a:extLst>
              <a:ext uri="{FF2B5EF4-FFF2-40B4-BE49-F238E27FC236}">
                <a16:creationId xmlns:a16="http://schemas.microsoft.com/office/drawing/2014/main" xmlns="" id="{0A2AD24C-9E72-514B-96BA-7AB6A02C5B67}"/>
              </a:ext>
            </a:extLst>
          </p:cNvPr>
          <p:cNvSpPr/>
          <p:nvPr/>
        </p:nvSpPr>
        <p:spPr>
          <a:xfrm>
            <a:off x="7333433" y="3706443"/>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xmlns="" id="{49F720C1-F36A-9D4B-B392-C3D23C18B453}"/>
              </a:ext>
            </a:extLst>
          </p:cNvPr>
          <p:cNvCxnSpPr>
            <a:cxnSpLocks/>
            <a:endCxn id="68" idx="2"/>
          </p:cNvCxnSpPr>
          <p:nvPr/>
        </p:nvCxnSpPr>
        <p:spPr>
          <a:xfrm flipV="1">
            <a:off x="5458699" y="3466655"/>
            <a:ext cx="679703" cy="302310"/>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xmlns="" id="{BE860336-DBA9-C14A-ACE6-563BCFADC029}"/>
              </a:ext>
            </a:extLst>
          </p:cNvPr>
          <p:cNvCxnSpPr>
            <a:cxnSpLocks/>
            <a:endCxn id="68" idx="3"/>
          </p:cNvCxnSpPr>
          <p:nvPr/>
        </p:nvCxnSpPr>
        <p:spPr>
          <a:xfrm flipV="1">
            <a:off x="5480534" y="3550329"/>
            <a:ext cx="698251" cy="742441"/>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xmlns="" id="{CD18C294-E63E-6248-91E3-B72A2CEE5840}"/>
              </a:ext>
            </a:extLst>
          </p:cNvPr>
          <p:cNvCxnSpPr>
            <a:cxnSpLocks/>
            <a:stCxn id="33" idx="6"/>
          </p:cNvCxnSpPr>
          <p:nvPr/>
        </p:nvCxnSpPr>
        <p:spPr>
          <a:xfrm>
            <a:off x="5465680" y="4290869"/>
            <a:ext cx="806228" cy="682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xmlns="" id="{DE61F9E1-06E8-354B-AD2C-C36EDB3FE015}"/>
              </a:ext>
            </a:extLst>
          </p:cNvPr>
          <p:cNvCxnSpPr>
            <a:cxnSpLocks/>
            <a:stCxn id="33" idx="6"/>
            <a:endCxn id="70" idx="2"/>
          </p:cNvCxnSpPr>
          <p:nvPr/>
        </p:nvCxnSpPr>
        <p:spPr>
          <a:xfrm flipV="1">
            <a:off x="5465680" y="4114267"/>
            <a:ext cx="1094866" cy="1766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xmlns="" id="{AF3B19E6-6082-F043-82CF-0A77C866CB72}"/>
              </a:ext>
            </a:extLst>
          </p:cNvPr>
          <p:cNvCxnSpPr>
            <a:cxnSpLocks/>
            <a:stCxn id="34" idx="6"/>
            <a:endCxn id="68" idx="3"/>
          </p:cNvCxnSpPr>
          <p:nvPr/>
        </p:nvCxnSpPr>
        <p:spPr>
          <a:xfrm flipV="1">
            <a:off x="5465682" y="3550329"/>
            <a:ext cx="713103" cy="1224419"/>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xmlns="" id="{93F5B857-3ADE-624E-B3A4-F536DC95C1AB}"/>
              </a:ext>
            </a:extLst>
          </p:cNvPr>
          <p:cNvCxnSpPr>
            <a:cxnSpLocks/>
            <a:endCxn id="37" idx="2"/>
          </p:cNvCxnSpPr>
          <p:nvPr/>
        </p:nvCxnSpPr>
        <p:spPr>
          <a:xfrm>
            <a:off x="5454601" y="3795881"/>
            <a:ext cx="1878826" cy="2888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xmlns="" id="{BB13CC3E-CF20-7945-B043-2C94443609D1}"/>
              </a:ext>
            </a:extLst>
          </p:cNvPr>
          <p:cNvCxnSpPr>
            <a:cxnSpLocks/>
          </p:cNvCxnSpPr>
          <p:nvPr/>
        </p:nvCxnSpPr>
        <p:spPr>
          <a:xfrm>
            <a:off x="5458701" y="3788911"/>
            <a:ext cx="1104321" cy="236378"/>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xmlns="" id="{A33201D9-A089-254A-84E0-149CAE0D4E93}"/>
              </a:ext>
            </a:extLst>
          </p:cNvPr>
          <p:cNvCxnSpPr>
            <a:cxnSpLocks/>
          </p:cNvCxnSpPr>
          <p:nvPr/>
        </p:nvCxnSpPr>
        <p:spPr>
          <a:xfrm flipV="1">
            <a:off x="5480532" y="4652788"/>
            <a:ext cx="2138650" cy="131947"/>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xmlns="" id="{DBF2121D-73E4-4340-91F2-89660B0D740A}"/>
              </a:ext>
            </a:extLst>
          </p:cNvPr>
          <p:cNvCxnSpPr>
            <a:cxnSpLocks/>
            <a:stCxn id="34" idx="6"/>
          </p:cNvCxnSpPr>
          <p:nvPr/>
        </p:nvCxnSpPr>
        <p:spPr>
          <a:xfrm flipV="1">
            <a:off x="5465680" y="4226034"/>
            <a:ext cx="1097338" cy="548712"/>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xmlns="" id="{C29A0274-5364-8948-A580-8231343F86B6}"/>
              </a:ext>
            </a:extLst>
          </p:cNvPr>
          <p:cNvCxnSpPr>
            <a:cxnSpLocks/>
          </p:cNvCxnSpPr>
          <p:nvPr/>
        </p:nvCxnSpPr>
        <p:spPr>
          <a:xfrm>
            <a:off x="5471413" y="4295188"/>
            <a:ext cx="2101673" cy="257228"/>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xmlns="" id="{EB57930A-0EBE-0A48-A1BC-E39530067F31}"/>
              </a:ext>
            </a:extLst>
          </p:cNvPr>
          <p:cNvCxnSpPr>
            <a:cxnSpLocks/>
          </p:cNvCxnSpPr>
          <p:nvPr/>
        </p:nvCxnSpPr>
        <p:spPr>
          <a:xfrm>
            <a:off x="5471411" y="4781718"/>
            <a:ext cx="760114" cy="275207"/>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8E55D59E-0DC3-6645-B786-E6B4BC4347CD}"/>
              </a:ext>
            </a:extLst>
          </p:cNvPr>
          <p:cNvCxnSpPr>
            <a:cxnSpLocks/>
          </p:cNvCxnSpPr>
          <p:nvPr/>
        </p:nvCxnSpPr>
        <p:spPr>
          <a:xfrm>
            <a:off x="5460019" y="3826909"/>
            <a:ext cx="909382" cy="1111688"/>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77A9CC57-D5A8-3448-94B6-9E9F37817668}"/>
              </a:ext>
            </a:extLst>
          </p:cNvPr>
          <p:cNvCxnSpPr>
            <a:cxnSpLocks/>
          </p:cNvCxnSpPr>
          <p:nvPr/>
        </p:nvCxnSpPr>
        <p:spPr>
          <a:xfrm>
            <a:off x="5460958" y="3826909"/>
            <a:ext cx="2124434" cy="813854"/>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xmlns="" id="{6D4B7145-3311-2040-9C75-0BDB58EEBE88}"/>
              </a:ext>
            </a:extLst>
          </p:cNvPr>
          <p:cNvCxnSpPr>
            <a:cxnSpLocks/>
            <a:stCxn id="34" idx="6"/>
            <a:endCxn id="37" idx="3"/>
          </p:cNvCxnSpPr>
          <p:nvPr/>
        </p:nvCxnSpPr>
        <p:spPr>
          <a:xfrm flipV="1">
            <a:off x="5465680" y="3908437"/>
            <a:ext cx="1908134" cy="866311"/>
          </a:xfrm>
          <a:prstGeom prst="line">
            <a:avLst/>
          </a:prstGeom>
        </p:spPr>
        <p:style>
          <a:lnRef idx="1">
            <a:schemeClr val="accent2"/>
          </a:lnRef>
          <a:fillRef idx="0">
            <a:schemeClr val="accent2"/>
          </a:fillRef>
          <a:effectRef idx="0">
            <a:schemeClr val="accent2"/>
          </a:effectRef>
          <a:fontRef idx="minor">
            <a:schemeClr val="tx1"/>
          </a:fontRef>
        </p:style>
      </p:cxnSp>
      <p:sp>
        <p:nvSpPr>
          <p:cNvPr id="52" name="Rectangle 51">
            <a:extLst>
              <a:ext uri="{FF2B5EF4-FFF2-40B4-BE49-F238E27FC236}">
                <a16:creationId xmlns:a16="http://schemas.microsoft.com/office/drawing/2014/main" xmlns="" id="{8EDDB146-ECC3-B64C-B6BF-872B42883F91}"/>
              </a:ext>
            </a:extLst>
          </p:cNvPr>
          <p:cNvSpPr/>
          <p:nvPr/>
        </p:nvSpPr>
        <p:spPr>
          <a:xfrm>
            <a:off x="6131548" y="3071638"/>
            <a:ext cx="534155" cy="369332"/>
          </a:xfrm>
          <a:prstGeom prst="rect">
            <a:avLst/>
          </a:prstGeom>
        </p:spPr>
        <p:txBody>
          <a:bodyPr wrap="square">
            <a:spAutoFit/>
          </a:bodyPr>
          <a:lstStyle/>
          <a:p>
            <a:pPr algn="ctr"/>
            <a:r>
              <a:rPr lang="en-US" dirty="0">
                <a:solidFill>
                  <a:schemeClr val="tx1">
                    <a:lumMod val="85000"/>
                    <a:lumOff val="15000"/>
                  </a:schemeClr>
                </a:solidFill>
              </a:rPr>
              <a:t>HK</a:t>
            </a:r>
          </a:p>
        </p:txBody>
      </p:sp>
      <p:sp>
        <p:nvSpPr>
          <p:cNvPr id="53" name="Rectangle 52">
            <a:extLst>
              <a:ext uri="{FF2B5EF4-FFF2-40B4-BE49-F238E27FC236}">
                <a16:creationId xmlns:a16="http://schemas.microsoft.com/office/drawing/2014/main" xmlns="" id="{034EB842-5C83-E644-917A-C76B77163D67}"/>
              </a:ext>
            </a:extLst>
          </p:cNvPr>
          <p:cNvSpPr/>
          <p:nvPr/>
        </p:nvSpPr>
        <p:spPr>
          <a:xfrm>
            <a:off x="7049369" y="3365414"/>
            <a:ext cx="1338968" cy="369332"/>
          </a:xfrm>
          <a:prstGeom prst="rect">
            <a:avLst/>
          </a:prstGeom>
        </p:spPr>
        <p:txBody>
          <a:bodyPr wrap="square">
            <a:spAutoFit/>
          </a:bodyPr>
          <a:lstStyle/>
          <a:p>
            <a:pPr algn="ctr"/>
            <a:r>
              <a:rPr lang="en-US" dirty="0">
                <a:solidFill>
                  <a:schemeClr val="tx1">
                    <a:lumMod val="85000"/>
                    <a:lumOff val="15000"/>
                  </a:schemeClr>
                </a:solidFill>
              </a:rPr>
              <a:t>protestors</a:t>
            </a:r>
          </a:p>
        </p:txBody>
      </p:sp>
      <p:sp>
        <p:nvSpPr>
          <p:cNvPr id="54" name="Rectangle 53">
            <a:extLst>
              <a:ext uri="{FF2B5EF4-FFF2-40B4-BE49-F238E27FC236}">
                <a16:creationId xmlns:a16="http://schemas.microsoft.com/office/drawing/2014/main" xmlns="" id="{3C7D88A0-FFD5-C247-9A4F-1DBB05061C5B}"/>
              </a:ext>
            </a:extLst>
          </p:cNvPr>
          <p:cNvSpPr/>
          <p:nvPr/>
        </p:nvSpPr>
        <p:spPr>
          <a:xfrm>
            <a:off x="7657453" y="4145144"/>
            <a:ext cx="980008" cy="369332"/>
          </a:xfrm>
          <a:prstGeom prst="rect">
            <a:avLst/>
          </a:prstGeom>
        </p:spPr>
        <p:txBody>
          <a:bodyPr wrap="square">
            <a:spAutoFit/>
          </a:bodyPr>
          <a:lstStyle/>
          <a:p>
            <a:pPr algn="ctr"/>
            <a:r>
              <a:rPr lang="en-US" dirty="0">
                <a:solidFill>
                  <a:schemeClr val="tx1">
                    <a:lumMod val="85000"/>
                    <a:lumOff val="15000"/>
                  </a:schemeClr>
                </a:solidFill>
              </a:rPr>
              <a:t>woman</a:t>
            </a:r>
          </a:p>
        </p:txBody>
      </p:sp>
      <p:sp>
        <p:nvSpPr>
          <p:cNvPr id="55" name="Rectangle 54">
            <a:extLst>
              <a:ext uri="{FF2B5EF4-FFF2-40B4-BE49-F238E27FC236}">
                <a16:creationId xmlns:a16="http://schemas.microsoft.com/office/drawing/2014/main" xmlns="" id="{59AC1661-57AD-244D-A354-CB5612A3FC9B}"/>
              </a:ext>
            </a:extLst>
          </p:cNvPr>
          <p:cNvSpPr/>
          <p:nvPr/>
        </p:nvSpPr>
        <p:spPr>
          <a:xfrm>
            <a:off x="5910608" y="5151859"/>
            <a:ext cx="1063720" cy="369332"/>
          </a:xfrm>
          <a:prstGeom prst="rect">
            <a:avLst/>
          </a:prstGeom>
        </p:spPr>
        <p:txBody>
          <a:bodyPr wrap="square">
            <a:spAutoFit/>
          </a:bodyPr>
          <a:lstStyle/>
          <a:p>
            <a:pPr algn="ctr"/>
            <a:r>
              <a:rPr lang="en-US" dirty="0">
                <a:solidFill>
                  <a:schemeClr val="tx1">
                    <a:lumMod val="85000"/>
                    <a:lumOff val="15000"/>
                  </a:schemeClr>
                </a:solidFill>
              </a:rPr>
              <a:t>activists</a:t>
            </a:r>
          </a:p>
        </p:txBody>
      </p:sp>
      <p:sp>
        <p:nvSpPr>
          <p:cNvPr id="56" name="Rectangle 55">
            <a:extLst>
              <a:ext uri="{FF2B5EF4-FFF2-40B4-BE49-F238E27FC236}">
                <a16:creationId xmlns:a16="http://schemas.microsoft.com/office/drawing/2014/main" xmlns="" id="{D53AE726-1D00-C948-9BB5-C278A96F5A03}"/>
              </a:ext>
            </a:extLst>
          </p:cNvPr>
          <p:cNvSpPr/>
          <p:nvPr/>
        </p:nvSpPr>
        <p:spPr>
          <a:xfrm>
            <a:off x="7694730" y="4924679"/>
            <a:ext cx="1402430" cy="646331"/>
          </a:xfrm>
          <a:prstGeom prst="rect">
            <a:avLst/>
          </a:prstGeom>
        </p:spPr>
        <p:txBody>
          <a:bodyPr wrap="square">
            <a:spAutoFit/>
          </a:bodyPr>
          <a:lstStyle/>
          <a:p>
            <a:pPr algn="ctr"/>
            <a:r>
              <a:rPr lang="en-US" dirty="0" err="1">
                <a:solidFill>
                  <a:schemeClr val="tx1">
                    <a:lumMod val="85000"/>
                    <a:lumOff val="15000"/>
                  </a:schemeClr>
                </a:solidFill>
              </a:rPr>
              <a:t>Tsim</a:t>
            </a:r>
            <a:r>
              <a:rPr lang="en-US" dirty="0">
                <a:solidFill>
                  <a:schemeClr val="tx1">
                    <a:lumMod val="85000"/>
                    <a:lumOff val="15000"/>
                  </a:schemeClr>
                </a:solidFill>
              </a:rPr>
              <a:t> Sha </a:t>
            </a:r>
            <a:r>
              <a:rPr lang="en-US" dirty="0" err="1">
                <a:solidFill>
                  <a:schemeClr val="tx1">
                    <a:lumMod val="85000"/>
                    <a:lumOff val="15000"/>
                  </a:schemeClr>
                </a:solidFill>
              </a:rPr>
              <a:t>Tsui</a:t>
            </a:r>
            <a:endParaRPr lang="en-US" dirty="0">
              <a:solidFill>
                <a:schemeClr val="tx1">
                  <a:lumMod val="85000"/>
                  <a:lumOff val="15000"/>
                </a:schemeClr>
              </a:solidFill>
            </a:endParaRPr>
          </a:p>
          <a:p>
            <a:pPr algn="ctr"/>
            <a:r>
              <a:rPr lang="en-US" dirty="0">
                <a:solidFill>
                  <a:schemeClr val="tx1">
                    <a:lumMod val="85000"/>
                    <a:lumOff val="15000"/>
                  </a:schemeClr>
                </a:solidFill>
              </a:rPr>
              <a:t>bus stop</a:t>
            </a:r>
          </a:p>
        </p:txBody>
      </p:sp>
      <p:cxnSp>
        <p:nvCxnSpPr>
          <p:cNvPr id="57" name="Straight Connector 56">
            <a:extLst>
              <a:ext uri="{FF2B5EF4-FFF2-40B4-BE49-F238E27FC236}">
                <a16:creationId xmlns:a16="http://schemas.microsoft.com/office/drawing/2014/main" xmlns="" id="{BCDFF5D2-CE2A-9D4F-98C6-DEBEFFA0DAA5}"/>
              </a:ext>
            </a:extLst>
          </p:cNvPr>
          <p:cNvCxnSpPr>
            <a:cxnSpLocks/>
          </p:cNvCxnSpPr>
          <p:nvPr/>
        </p:nvCxnSpPr>
        <p:spPr>
          <a:xfrm>
            <a:off x="7886936" y="4616816"/>
            <a:ext cx="310213" cy="9600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xmlns="" id="{B7D8ACC0-3AB4-FA43-902B-BB98F8E8C1B7}"/>
              </a:ext>
            </a:extLst>
          </p:cNvPr>
          <p:cNvCxnSpPr>
            <a:cxnSpLocks/>
            <a:stCxn id="68" idx="5"/>
            <a:endCxn id="70" idx="1"/>
          </p:cNvCxnSpPr>
          <p:nvPr/>
        </p:nvCxnSpPr>
        <p:spPr>
          <a:xfrm>
            <a:off x="6373771" y="3550322"/>
            <a:ext cx="227161" cy="48027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xmlns="" id="{445C32CC-08EC-5C4C-985D-61F81D45AB69}"/>
              </a:ext>
            </a:extLst>
          </p:cNvPr>
          <p:cNvCxnSpPr>
            <a:cxnSpLocks/>
            <a:endCxn id="37" idx="3"/>
          </p:cNvCxnSpPr>
          <p:nvPr/>
        </p:nvCxnSpPr>
        <p:spPr>
          <a:xfrm flipV="1">
            <a:off x="6840056" y="3908430"/>
            <a:ext cx="533761" cy="24800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xmlns="" id="{13A2D75E-6F98-0E47-9BCE-E158A05002A0}"/>
              </a:ext>
            </a:extLst>
          </p:cNvPr>
          <p:cNvCxnSpPr>
            <a:cxnSpLocks/>
          </p:cNvCxnSpPr>
          <p:nvPr/>
        </p:nvCxnSpPr>
        <p:spPr>
          <a:xfrm>
            <a:off x="6819716" y="4161407"/>
            <a:ext cx="799473" cy="290638"/>
          </a:xfrm>
          <a:prstGeom prst="line">
            <a:avLst/>
          </a:prstGeom>
          <a:ln w="3492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xmlns="" id="{CD88E6C8-AF64-7541-8BC8-47C382ED0FD9}"/>
              </a:ext>
            </a:extLst>
          </p:cNvPr>
          <p:cNvCxnSpPr>
            <a:cxnSpLocks/>
          </p:cNvCxnSpPr>
          <p:nvPr/>
        </p:nvCxnSpPr>
        <p:spPr>
          <a:xfrm>
            <a:off x="7547413" y="3941204"/>
            <a:ext cx="183079" cy="4692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xmlns="" id="{0B30B6DF-B07C-F841-ABFB-B8020BD91800}"/>
              </a:ext>
            </a:extLst>
          </p:cNvPr>
          <p:cNvCxnSpPr>
            <a:cxnSpLocks/>
            <a:stCxn id="70" idx="4"/>
          </p:cNvCxnSpPr>
          <p:nvPr/>
        </p:nvCxnSpPr>
        <p:spPr>
          <a:xfrm flipH="1">
            <a:off x="6369403" y="4232587"/>
            <a:ext cx="329021" cy="70600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xmlns="" id="{AC34FA14-3F33-A84B-9FC9-DB115990F054}"/>
              </a:ext>
            </a:extLst>
          </p:cNvPr>
          <p:cNvCxnSpPr>
            <a:cxnSpLocks/>
          </p:cNvCxnSpPr>
          <p:nvPr/>
        </p:nvCxnSpPr>
        <p:spPr>
          <a:xfrm>
            <a:off x="7651356" y="3792385"/>
            <a:ext cx="736989" cy="109126"/>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4" name="Rectangle 63">
            <a:extLst>
              <a:ext uri="{FF2B5EF4-FFF2-40B4-BE49-F238E27FC236}">
                <a16:creationId xmlns:a16="http://schemas.microsoft.com/office/drawing/2014/main" xmlns="" id="{A736D116-D09D-8B40-B67A-021BAD6012D0}"/>
              </a:ext>
            </a:extLst>
          </p:cNvPr>
          <p:cNvSpPr/>
          <p:nvPr/>
        </p:nvSpPr>
        <p:spPr>
          <a:xfrm>
            <a:off x="8086428" y="3609547"/>
            <a:ext cx="1047420" cy="369332"/>
          </a:xfrm>
          <a:prstGeom prst="rect">
            <a:avLst/>
          </a:prstGeom>
        </p:spPr>
        <p:txBody>
          <a:bodyPr wrap="square">
            <a:spAutoFit/>
          </a:bodyPr>
          <a:lstStyle/>
          <a:p>
            <a:pPr algn="ctr"/>
            <a:r>
              <a:rPr lang="en-US" b="1" dirty="0">
                <a:solidFill>
                  <a:schemeClr val="tx1">
                    <a:lumMod val="75000"/>
                    <a:lumOff val="25000"/>
                  </a:schemeClr>
                </a:solidFill>
              </a:rPr>
              <a:t>…</a:t>
            </a:r>
          </a:p>
        </p:txBody>
      </p:sp>
      <p:cxnSp>
        <p:nvCxnSpPr>
          <p:cNvPr id="65" name="Straight Connector 64">
            <a:extLst>
              <a:ext uri="{FF2B5EF4-FFF2-40B4-BE49-F238E27FC236}">
                <a16:creationId xmlns:a16="http://schemas.microsoft.com/office/drawing/2014/main" xmlns="" id="{FB800867-1827-274F-BD19-FC47832C0A4B}"/>
              </a:ext>
            </a:extLst>
          </p:cNvPr>
          <p:cNvCxnSpPr>
            <a:cxnSpLocks/>
            <a:endCxn id="69" idx="0"/>
          </p:cNvCxnSpPr>
          <p:nvPr/>
        </p:nvCxnSpPr>
        <p:spPr>
          <a:xfrm>
            <a:off x="6761723" y="4238643"/>
            <a:ext cx="294084" cy="303715"/>
          </a:xfrm>
          <a:prstGeom prst="line">
            <a:avLst/>
          </a:prstGeom>
          <a:ln w="34925"/>
        </p:spPr>
        <p:style>
          <a:lnRef idx="1">
            <a:schemeClr val="accent2"/>
          </a:lnRef>
          <a:fillRef idx="0">
            <a:schemeClr val="accent2"/>
          </a:fillRef>
          <a:effectRef idx="0">
            <a:schemeClr val="accent2"/>
          </a:effectRef>
          <a:fontRef idx="minor">
            <a:schemeClr val="tx1"/>
          </a:fontRef>
        </p:style>
      </p:cxnSp>
      <p:sp>
        <p:nvSpPr>
          <p:cNvPr id="66" name="Oval 65">
            <a:extLst>
              <a:ext uri="{FF2B5EF4-FFF2-40B4-BE49-F238E27FC236}">
                <a16:creationId xmlns:a16="http://schemas.microsoft.com/office/drawing/2014/main" xmlns="" id="{02A40FC9-F638-6846-8954-005BAE9C4183}"/>
              </a:ext>
            </a:extLst>
          </p:cNvPr>
          <p:cNvSpPr/>
          <p:nvPr/>
        </p:nvSpPr>
        <p:spPr>
          <a:xfrm>
            <a:off x="7571452" y="4454304"/>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xmlns="" id="{69623273-02BE-F543-9B8D-FB6A92C399B8}"/>
              </a:ext>
            </a:extLst>
          </p:cNvPr>
          <p:cNvSpPr/>
          <p:nvPr/>
        </p:nvSpPr>
        <p:spPr>
          <a:xfrm>
            <a:off x="8215215" y="4688028"/>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xmlns="" id="{A426EE40-412E-C24B-AC78-49C8AD7F0E36}"/>
              </a:ext>
            </a:extLst>
          </p:cNvPr>
          <p:cNvSpPr/>
          <p:nvPr/>
        </p:nvSpPr>
        <p:spPr>
          <a:xfrm>
            <a:off x="6138402" y="3348335"/>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xmlns="" id="{E8586A01-4E86-6E44-8974-AEE83D096471}"/>
              </a:ext>
            </a:extLst>
          </p:cNvPr>
          <p:cNvSpPr/>
          <p:nvPr/>
        </p:nvSpPr>
        <p:spPr>
          <a:xfrm>
            <a:off x="6917937" y="4542359"/>
            <a:ext cx="275751" cy="236651"/>
          </a:xfrm>
          <a:prstGeom prst="ellipse">
            <a:avLst/>
          </a:prstGeom>
          <a:solidFill>
            <a:schemeClr val="accent6">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xmlns="" id="{62EAB993-88F2-4844-B792-BFA9B0BEB354}"/>
              </a:ext>
            </a:extLst>
          </p:cNvPr>
          <p:cNvSpPr/>
          <p:nvPr/>
        </p:nvSpPr>
        <p:spPr>
          <a:xfrm>
            <a:off x="6560548" y="3995943"/>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xmlns="" id="{256E8D38-9E57-3047-8115-32428332798E}"/>
              </a:ext>
            </a:extLst>
          </p:cNvPr>
          <p:cNvSpPr/>
          <p:nvPr/>
        </p:nvSpPr>
        <p:spPr>
          <a:xfrm>
            <a:off x="9457754" y="2008473"/>
            <a:ext cx="2669265" cy="4273882"/>
          </a:xfrm>
          <a:prstGeom prst="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F2E1BB7F-9ADC-FB4C-AF47-F88434FD04F3}"/>
              </a:ext>
            </a:extLst>
          </p:cNvPr>
          <p:cNvSpPr/>
          <p:nvPr/>
        </p:nvSpPr>
        <p:spPr>
          <a:xfrm>
            <a:off x="7049162" y="2969388"/>
            <a:ext cx="275751" cy="236651"/>
          </a:xfrm>
          <a:prstGeom prst="ellipse">
            <a:avLst/>
          </a:prstGeom>
          <a:solidFill>
            <a:schemeClr val="accent1">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xmlns="" id="{AEDBBFDC-C76E-1045-BE7E-59362ECA63B9}"/>
              </a:ext>
            </a:extLst>
          </p:cNvPr>
          <p:cNvCxnSpPr>
            <a:cxnSpLocks/>
            <a:endCxn id="72" idx="3"/>
          </p:cNvCxnSpPr>
          <p:nvPr/>
        </p:nvCxnSpPr>
        <p:spPr>
          <a:xfrm flipV="1">
            <a:off x="5473906" y="3171380"/>
            <a:ext cx="1615639" cy="1112218"/>
          </a:xfrm>
          <a:prstGeom prst="line">
            <a:avLst/>
          </a:prstGeom>
        </p:spPr>
        <p:style>
          <a:lnRef idx="1">
            <a:schemeClr val="accent2"/>
          </a:lnRef>
          <a:fillRef idx="0">
            <a:schemeClr val="accent2"/>
          </a:fillRef>
          <a:effectRef idx="0">
            <a:schemeClr val="accent2"/>
          </a:effectRef>
          <a:fontRef idx="minor">
            <a:schemeClr val="tx1"/>
          </a:fontRef>
        </p:style>
      </p:cxnSp>
      <p:sp>
        <p:nvSpPr>
          <p:cNvPr id="74" name="Rectangle 73">
            <a:extLst>
              <a:ext uri="{FF2B5EF4-FFF2-40B4-BE49-F238E27FC236}">
                <a16:creationId xmlns:a16="http://schemas.microsoft.com/office/drawing/2014/main" xmlns="" id="{1D5FC1E5-4841-B14E-B12E-C209C00880E2}"/>
              </a:ext>
            </a:extLst>
          </p:cNvPr>
          <p:cNvSpPr/>
          <p:nvPr/>
        </p:nvSpPr>
        <p:spPr>
          <a:xfrm>
            <a:off x="6813760" y="2654387"/>
            <a:ext cx="1047420" cy="369332"/>
          </a:xfrm>
          <a:prstGeom prst="rect">
            <a:avLst/>
          </a:prstGeom>
        </p:spPr>
        <p:txBody>
          <a:bodyPr wrap="square">
            <a:spAutoFit/>
          </a:bodyPr>
          <a:lstStyle/>
          <a:p>
            <a:pPr algn="ctr"/>
            <a:r>
              <a:rPr lang="en-US" dirty="0">
                <a:solidFill>
                  <a:schemeClr val="tx1">
                    <a:lumMod val="85000"/>
                    <a:lumOff val="15000"/>
                  </a:schemeClr>
                </a:solidFill>
              </a:rPr>
              <a:t>crowd</a:t>
            </a:r>
          </a:p>
        </p:txBody>
      </p:sp>
      <p:cxnSp>
        <p:nvCxnSpPr>
          <p:cNvPr id="75" name="Straight Connector 74">
            <a:extLst>
              <a:ext uri="{FF2B5EF4-FFF2-40B4-BE49-F238E27FC236}">
                <a16:creationId xmlns:a16="http://schemas.microsoft.com/office/drawing/2014/main" xmlns="" id="{17A0C719-6258-EE41-8424-E9E01A680FAB}"/>
              </a:ext>
            </a:extLst>
          </p:cNvPr>
          <p:cNvCxnSpPr>
            <a:cxnSpLocks/>
            <a:stCxn id="70" idx="0"/>
            <a:endCxn id="72" idx="4"/>
          </p:cNvCxnSpPr>
          <p:nvPr/>
        </p:nvCxnSpPr>
        <p:spPr>
          <a:xfrm flipV="1">
            <a:off x="6698418" y="3206031"/>
            <a:ext cx="488614" cy="789904"/>
          </a:xfrm>
          <a:prstGeom prst="line">
            <a:avLst/>
          </a:prstGeom>
          <a:ln w="34925"/>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xmlns="" id="{7369B22F-78E8-5143-93CE-1235FC136E92}"/>
              </a:ext>
            </a:extLst>
          </p:cNvPr>
          <p:cNvCxnSpPr>
            <a:cxnSpLocks/>
          </p:cNvCxnSpPr>
          <p:nvPr/>
        </p:nvCxnSpPr>
        <p:spPr>
          <a:xfrm flipH="1">
            <a:off x="5835615" y="3416415"/>
            <a:ext cx="31038" cy="1911444"/>
          </a:xfrm>
          <a:prstGeom prst="line">
            <a:avLst/>
          </a:prstGeom>
          <a:ln w="12700">
            <a:solidFill>
              <a:schemeClr val="tx1">
                <a:lumMod val="85000"/>
                <a:lumOff val="1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644DECA2-F15A-594F-8154-BD88835F0482}"/>
              </a:ext>
            </a:extLst>
          </p:cNvPr>
          <p:cNvCxnSpPr>
            <a:cxnSpLocks/>
            <a:endCxn id="72" idx="2"/>
          </p:cNvCxnSpPr>
          <p:nvPr/>
        </p:nvCxnSpPr>
        <p:spPr>
          <a:xfrm flipV="1">
            <a:off x="6409069" y="3087706"/>
            <a:ext cx="640093" cy="33341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xmlns="" id="{B6AC27A8-8104-B046-AC20-051D075E5CEC}"/>
              </a:ext>
            </a:extLst>
          </p:cNvPr>
          <p:cNvCxnSpPr>
            <a:cxnSpLocks/>
            <a:stCxn id="34" idx="6"/>
            <a:endCxn id="72" idx="3"/>
          </p:cNvCxnSpPr>
          <p:nvPr/>
        </p:nvCxnSpPr>
        <p:spPr>
          <a:xfrm flipV="1">
            <a:off x="5465682" y="3171380"/>
            <a:ext cx="1623863" cy="1603366"/>
          </a:xfrm>
          <a:prstGeom prst="line">
            <a:avLst/>
          </a:prstGeom>
        </p:spPr>
        <p:style>
          <a:lnRef idx="1">
            <a:schemeClr val="accent2"/>
          </a:lnRef>
          <a:fillRef idx="0">
            <a:schemeClr val="accent2"/>
          </a:fillRef>
          <a:effectRef idx="0">
            <a:schemeClr val="accent2"/>
          </a:effectRef>
          <a:fontRef idx="minor">
            <a:schemeClr val="tx1"/>
          </a:fontRef>
        </p:style>
      </p:cxnSp>
      <p:sp>
        <p:nvSpPr>
          <p:cNvPr id="79" name="Curved Down Arrow 78">
            <a:extLst>
              <a:ext uri="{FF2B5EF4-FFF2-40B4-BE49-F238E27FC236}">
                <a16:creationId xmlns:a16="http://schemas.microsoft.com/office/drawing/2014/main" xmlns="" id="{24330748-1991-5F4C-A879-9C63B98B64CE}"/>
              </a:ext>
            </a:extLst>
          </p:cNvPr>
          <p:cNvSpPr/>
          <p:nvPr/>
        </p:nvSpPr>
        <p:spPr>
          <a:xfrm rot="4057056">
            <a:off x="11653149" y="5326508"/>
            <a:ext cx="567933" cy="123548"/>
          </a:xfrm>
          <a:prstGeom prst="curved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79">
            <a:extLst>
              <a:ext uri="{FF2B5EF4-FFF2-40B4-BE49-F238E27FC236}">
                <a16:creationId xmlns:a16="http://schemas.microsoft.com/office/drawing/2014/main" xmlns="" id="{71FDF86E-D944-9444-A433-10AA2D29B1CD}"/>
              </a:ext>
            </a:extLst>
          </p:cNvPr>
          <p:cNvSpPr/>
          <p:nvPr/>
        </p:nvSpPr>
        <p:spPr>
          <a:xfrm>
            <a:off x="9912694" y="5105846"/>
            <a:ext cx="579679" cy="282439"/>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descr="Database icon - Themeisle Icons Graphics">
            <a:extLst>
              <a:ext uri="{FF2B5EF4-FFF2-40B4-BE49-F238E27FC236}">
                <a16:creationId xmlns:a16="http://schemas.microsoft.com/office/drawing/2014/main" xmlns="" id="{CFD4D8C7-2E16-2D43-A4E4-39C9803C5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353" y="2004088"/>
            <a:ext cx="406090" cy="541085"/>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xmlns="" id="{79DB38C2-BAFC-324A-BDF2-813190C8F64C}"/>
              </a:ext>
            </a:extLst>
          </p:cNvPr>
          <p:cNvSpPr/>
          <p:nvPr/>
        </p:nvSpPr>
        <p:spPr>
          <a:xfrm>
            <a:off x="8115487" y="1816355"/>
            <a:ext cx="1105431" cy="830997"/>
          </a:xfrm>
          <a:prstGeom prst="rect">
            <a:avLst/>
          </a:prstGeom>
        </p:spPr>
        <p:txBody>
          <a:bodyPr wrap="none">
            <a:spAutoFit/>
          </a:bodyPr>
          <a:lstStyle/>
          <a:p>
            <a:pPr algn="ctr"/>
            <a:r>
              <a:rPr lang="en-US" sz="1600" dirty="0"/>
              <a:t>External </a:t>
            </a:r>
          </a:p>
          <a:p>
            <a:pPr algn="ctr"/>
            <a:r>
              <a:rPr lang="en-US" sz="1600" dirty="0"/>
              <a:t>Knowledge</a:t>
            </a:r>
          </a:p>
          <a:p>
            <a:pPr algn="ctr"/>
            <a:r>
              <a:rPr lang="en-US" sz="1600" dirty="0"/>
              <a:t>Base</a:t>
            </a:r>
          </a:p>
        </p:txBody>
      </p:sp>
      <p:cxnSp>
        <p:nvCxnSpPr>
          <p:cNvPr id="83" name="Straight Arrow Connector 82">
            <a:extLst>
              <a:ext uri="{FF2B5EF4-FFF2-40B4-BE49-F238E27FC236}">
                <a16:creationId xmlns:a16="http://schemas.microsoft.com/office/drawing/2014/main" xmlns="" id="{73673481-0A04-B344-9349-25F57C08CBC4}"/>
              </a:ext>
            </a:extLst>
          </p:cNvPr>
          <p:cNvCxnSpPr>
            <a:cxnSpLocks/>
          </p:cNvCxnSpPr>
          <p:nvPr/>
        </p:nvCxnSpPr>
        <p:spPr>
          <a:xfrm flipV="1">
            <a:off x="7304539" y="2586738"/>
            <a:ext cx="603004" cy="885099"/>
          </a:xfrm>
          <a:prstGeom prst="straightConnector1">
            <a:avLst/>
          </a:prstGeom>
          <a:ln w="47625">
            <a:gradFill flip="none" rotWithShape="1">
              <a:gsLst>
                <a:gs pos="25000">
                  <a:schemeClr val="accent3">
                    <a:lumMod val="40000"/>
                    <a:lumOff val="60000"/>
                  </a:schemeClr>
                </a:gs>
                <a:gs pos="54000">
                  <a:schemeClr val="accent3">
                    <a:lumMod val="95000"/>
                    <a:lumOff val="5000"/>
                  </a:schemeClr>
                </a:gs>
                <a:gs pos="93000">
                  <a:schemeClr val="accent3">
                    <a:lumMod val="37000"/>
                    <a:lumOff val="63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xmlns="" id="{3EBE89ED-B9CA-8C46-BE75-CA4C4FE4DE63}"/>
              </a:ext>
            </a:extLst>
          </p:cNvPr>
          <p:cNvSpPr txBox="1"/>
          <p:nvPr/>
        </p:nvSpPr>
        <p:spPr>
          <a:xfrm>
            <a:off x="7855921" y="2690903"/>
            <a:ext cx="1193122" cy="615553"/>
          </a:xfrm>
          <a:prstGeom prst="rect">
            <a:avLst/>
          </a:prstGeom>
          <a:noFill/>
        </p:spPr>
        <p:txBody>
          <a:bodyPr wrap="square" rtlCol="0">
            <a:spAutoFit/>
          </a:bodyPr>
          <a:lstStyle/>
          <a:p>
            <a:r>
              <a:rPr lang="en-US" sz="1700" dirty="0">
                <a:solidFill>
                  <a:schemeClr val="bg2">
                    <a:lumMod val="25000"/>
                  </a:schemeClr>
                </a:solidFill>
              </a:rPr>
              <a:t>Entity Linking</a:t>
            </a:r>
          </a:p>
        </p:txBody>
      </p:sp>
      <p:sp>
        <p:nvSpPr>
          <p:cNvPr id="85" name="Rectangle 84">
            <a:extLst>
              <a:ext uri="{FF2B5EF4-FFF2-40B4-BE49-F238E27FC236}">
                <a16:creationId xmlns:a16="http://schemas.microsoft.com/office/drawing/2014/main" xmlns="" id="{FF50A610-7215-B84E-8BD3-92656A9EBCA5}"/>
              </a:ext>
            </a:extLst>
          </p:cNvPr>
          <p:cNvSpPr/>
          <p:nvPr/>
        </p:nvSpPr>
        <p:spPr>
          <a:xfrm>
            <a:off x="134290" y="2094415"/>
            <a:ext cx="1046448" cy="266249"/>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5BA186F6-422A-514A-969C-EFF2A6B16D9C}"/>
              </a:ext>
            </a:extLst>
          </p:cNvPr>
          <p:cNvSpPr/>
          <p:nvPr/>
        </p:nvSpPr>
        <p:spPr>
          <a:xfrm>
            <a:off x="126707" y="2624990"/>
            <a:ext cx="976885" cy="292388"/>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D81B5208-D885-3846-866D-3903CB606C17}"/>
              </a:ext>
            </a:extLst>
          </p:cNvPr>
          <p:cNvSpPr/>
          <p:nvPr/>
        </p:nvSpPr>
        <p:spPr>
          <a:xfrm>
            <a:off x="131661" y="2340032"/>
            <a:ext cx="4059006" cy="306007"/>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8AE274F2-969C-3443-B12A-E6039CE24374}"/>
              </a:ext>
            </a:extLst>
          </p:cNvPr>
          <p:cNvSpPr/>
          <p:nvPr/>
        </p:nvSpPr>
        <p:spPr>
          <a:xfrm>
            <a:off x="1098287" y="2630791"/>
            <a:ext cx="646965" cy="286589"/>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C62308D7-E729-5248-96B4-13EA3D8ADC3A}"/>
              </a:ext>
            </a:extLst>
          </p:cNvPr>
          <p:cNvSpPr/>
          <p:nvPr/>
        </p:nvSpPr>
        <p:spPr>
          <a:xfrm>
            <a:off x="5074132" y="5099523"/>
            <a:ext cx="406400" cy="369332"/>
          </a:xfrm>
          <a:prstGeom prst="ellipse">
            <a:avLst/>
          </a:prstGeom>
          <a:solidFill>
            <a:srgbClr val="8839C6"/>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Connector 89">
            <a:extLst>
              <a:ext uri="{FF2B5EF4-FFF2-40B4-BE49-F238E27FC236}">
                <a16:creationId xmlns:a16="http://schemas.microsoft.com/office/drawing/2014/main" xmlns="" id="{11EDFCA3-D16C-DD47-82E4-5D6B9A7C4191}"/>
              </a:ext>
            </a:extLst>
          </p:cNvPr>
          <p:cNvCxnSpPr>
            <a:cxnSpLocks/>
          </p:cNvCxnSpPr>
          <p:nvPr/>
        </p:nvCxnSpPr>
        <p:spPr>
          <a:xfrm flipV="1">
            <a:off x="5488756" y="5140591"/>
            <a:ext cx="783152" cy="124632"/>
          </a:xfrm>
          <a:prstGeom prst="line">
            <a:avLst/>
          </a:prstGeom>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xmlns="" id="{359AC837-97F8-3D4C-85C3-88486186ED70}"/>
              </a:ext>
            </a:extLst>
          </p:cNvPr>
          <p:cNvCxnSpPr>
            <a:cxnSpLocks/>
            <a:stCxn id="89" idx="6"/>
            <a:endCxn id="68" idx="3"/>
          </p:cNvCxnSpPr>
          <p:nvPr/>
        </p:nvCxnSpPr>
        <p:spPr>
          <a:xfrm flipV="1">
            <a:off x="5480534" y="3550327"/>
            <a:ext cx="698251" cy="1733862"/>
          </a:xfrm>
          <a:prstGeom prst="line">
            <a:avLst/>
          </a:prstGeom>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xmlns="" id="{BF14F97C-8F4F-5F46-89FE-7A77DE53225D}"/>
              </a:ext>
            </a:extLst>
          </p:cNvPr>
          <p:cNvCxnSpPr>
            <a:cxnSpLocks/>
            <a:endCxn id="72" idx="3"/>
          </p:cNvCxnSpPr>
          <p:nvPr/>
        </p:nvCxnSpPr>
        <p:spPr>
          <a:xfrm flipV="1">
            <a:off x="5489580" y="3171380"/>
            <a:ext cx="1599965" cy="2069140"/>
          </a:xfrm>
          <a:prstGeom prst="line">
            <a:avLst/>
          </a:prstGeom>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xmlns="" id="{F9C751BB-C4EA-5646-85CE-F99611916313}"/>
              </a:ext>
            </a:extLst>
          </p:cNvPr>
          <p:cNvCxnSpPr>
            <a:cxnSpLocks/>
            <a:endCxn id="37" idx="3"/>
          </p:cNvCxnSpPr>
          <p:nvPr/>
        </p:nvCxnSpPr>
        <p:spPr>
          <a:xfrm flipV="1">
            <a:off x="5508215" y="3908435"/>
            <a:ext cx="1865601" cy="1311628"/>
          </a:xfrm>
          <a:prstGeom prst="line">
            <a:avLst/>
          </a:prstGeom>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xmlns="" id="{99E614B9-2E37-DC40-979F-808DC6E4AC6E}"/>
              </a:ext>
            </a:extLst>
          </p:cNvPr>
          <p:cNvCxnSpPr>
            <a:cxnSpLocks/>
            <a:endCxn id="69" idx="2"/>
          </p:cNvCxnSpPr>
          <p:nvPr/>
        </p:nvCxnSpPr>
        <p:spPr>
          <a:xfrm flipV="1">
            <a:off x="5491883" y="4660683"/>
            <a:ext cx="1426052" cy="592450"/>
          </a:xfrm>
          <a:prstGeom prst="line">
            <a:avLst/>
          </a:prstGeom>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xmlns="" id="{A7325406-997A-B249-9D13-BC80B41BA1B9}"/>
              </a:ext>
            </a:extLst>
          </p:cNvPr>
          <p:cNvCxnSpPr>
            <a:cxnSpLocks/>
          </p:cNvCxnSpPr>
          <p:nvPr/>
        </p:nvCxnSpPr>
        <p:spPr>
          <a:xfrm flipV="1">
            <a:off x="5492094" y="4186437"/>
            <a:ext cx="1110476" cy="1060626"/>
          </a:xfrm>
          <a:prstGeom prst="line">
            <a:avLst/>
          </a:prstGeom>
        </p:spPr>
        <p:style>
          <a:lnRef idx="1">
            <a:schemeClr val="accent2"/>
          </a:lnRef>
          <a:fillRef idx="0">
            <a:schemeClr val="accent2"/>
          </a:fillRef>
          <a:effectRef idx="0">
            <a:schemeClr val="accent2"/>
          </a:effectRef>
          <a:fontRef idx="minor">
            <a:schemeClr val="tx1"/>
          </a:fontRef>
        </p:style>
      </p:cxnSp>
      <p:sp>
        <p:nvSpPr>
          <p:cNvPr id="96" name="Rectangle 95">
            <a:extLst>
              <a:ext uri="{FF2B5EF4-FFF2-40B4-BE49-F238E27FC236}">
                <a16:creationId xmlns:a16="http://schemas.microsoft.com/office/drawing/2014/main" xmlns="" id="{C1504992-6620-2444-944C-EB59522666E0}"/>
              </a:ext>
            </a:extLst>
          </p:cNvPr>
          <p:cNvSpPr/>
          <p:nvPr/>
        </p:nvSpPr>
        <p:spPr>
          <a:xfrm>
            <a:off x="6021428" y="4116304"/>
            <a:ext cx="836009" cy="369332"/>
          </a:xfrm>
          <a:prstGeom prst="rect">
            <a:avLst/>
          </a:prstGeom>
        </p:spPr>
        <p:txBody>
          <a:bodyPr wrap="square">
            <a:spAutoFit/>
          </a:bodyPr>
          <a:lstStyle/>
          <a:p>
            <a:pPr algn="ctr"/>
            <a:r>
              <a:rPr lang="en-US" dirty="0">
                <a:solidFill>
                  <a:schemeClr val="tx1">
                    <a:lumMod val="85000"/>
                    <a:lumOff val="15000"/>
                  </a:schemeClr>
                </a:solidFill>
              </a:rPr>
              <a:t>police</a:t>
            </a:r>
          </a:p>
        </p:txBody>
      </p:sp>
      <p:cxnSp>
        <p:nvCxnSpPr>
          <p:cNvPr id="97" name="Straight Connector 96">
            <a:extLst>
              <a:ext uri="{FF2B5EF4-FFF2-40B4-BE49-F238E27FC236}">
                <a16:creationId xmlns:a16="http://schemas.microsoft.com/office/drawing/2014/main" xmlns="" id="{D01A2A3B-0EB8-2347-BF65-69A47DDA6770}"/>
              </a:ext>
            </a:extLst>
          </p:cNvPr>
          <p:cNvCxnSpPr>
            <a:cxnSpLocks/>
            <a:endCxn id="66" idx="3"/>
          </p:cNvCxnSpPr>
          <p:nvPr/>
        </p:nvCxnSpPr>
        <p:spPr>
          <a:xfrm flipV="1">
            <a:off x="5474686" y="4656296"/>
            <a:ext cx="2137149" cy="595870"/>
          </a:xfrm>
          <a:prstGeom prst="line">
            <a:avLst/>
          </a:prstGeom>
        </p:spPr>
        <p:style>
          <a:lnRef idx="1">
            <a:schemeClr val="accent2"/>
          </a:lnRef>
          <a:fillRef idx="0">
            <a:schemeClr val="accent2"/>
          </a:fillRef>
          <a:effectRef idx="0">
            <a:schemeClr val="accent2"/>
          </a:effectRef>
          <a:fontRef idx="minor">
            <a:schemeClr val="tx1"/>
          </a:fontRef>
        </p:style>
      </p:cxnSp>
      <p:sp>
        <p:nvSpPr>
          <p:cNvPr id="98" name="Oval 97">
            <a:extLst>
              <a:ext uri="{FF2B5EF4-FFF2-40B4-BE49-F238E27FC236}">
                <a16:creationId xmlns:a16="http://schemas.microsoft.com/office/drawing/2014/main" xmlns="" id="{DFBA76E4-FD4A-CE44-A05D-DE87E532DD53}"/>
              </a:ext>
            </a:extLst>
          </p:cNvPr>
          <p:cNvSpPr/>
          <p:nvPr/>
        </p:nvSpPr>
        <p:spPr>
          <a:xfrm>
            <a:off x="6231527" y="4938599"/>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Chord 98">
            <a:extLst>
              <a:ext uri="{FF2B5EF4-FFF2-40B4-BE49-F238E27FC236}">
                <a16:creationId xmlns:a16="http://schemas.microsoft.com/office/drawing/2014/main" xmlns="" id="{043F81B6-5BC7-8B4E-B896-52DD8290A623}"/>
              </a:ext>
            </a:extLst>
          </p:cNvPr>
          <p:cNvSpPr/>
          <p:nvPr/>
        </p:nvSpPr>
        <p:spPr>
          <a:xfrm rot="15344683">
            <a:off x="6643244" y="4028641"/>
            <a:ext cx="142198" cy="238118"/>
          </a:xfrm>
          <a:prstGeom prst="chord">
            <a:avLst>
              <a:gd name="adj1" fmla="val 4703826"/>
              <a:gd name="adj2" fmla="val 159084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a:extLst>
              <a:ext uri="{FF2B5EF4-FFF2-40B4-BE49-F238E27FC236}">
                <a16:creationId xmlns:a16="http://schemas.microsoft.com/office/drawing/2014/main" xmlns="" id="{5338095B-A5E9-A442-8965-FEDEAC3356C0}"/>
              </a:ext>
            </a:extLst>
          </p:cNvPr>
          <p:cNvCxnSpPr>
            <a:cxnSpLocks/>
          </p:cNvCxnSpPr>
          <p:nvPr/>
        </p:nvCxnSpPr>
        <p:spPr>
          <a:xfrm flipV="1">
            <a:off x="5494959" y="3908435"/>
            <a:ext cx="1878857" cy="370120"/>
          </a:xfrm>
          <a:prstGeom prst="line">
            <a:avLst/>
          </a:prstGeom>
        </p:spPr>
        <p:style>
          <a:lnRef idx="1">
            <a:schemeClr val="accent2"/>
          </a:lnRef>
          <a:fillRef idx="0">
            <a:schemeClr val="accent2"/>
          </a:fillRef>
          <a:effectRef idx="0">
            <a:schemeClr val="accent2"/>
          </a:effectRef>
          <a:fontRef idx="minor">
            <a:schemeClr val="tx1"/>
          </a:fontRef>
        </p:style>
      </p:cxnSp>
      <p:sp>
        <p:nvSpPr>
          <p:cNvPr id="101" name="Chord 100">
            <a:extLst>
              <a:ext uri="{FF2B5EF4-FFF2-40B4-BE49-F238E27FC236}">
                <a16:creationId xmlns:a16="http://schemas.microsoft.com/office/drawing/2014/main" xmlns="" id="{1DE7E4EF-9E7F-4743-88DA-A601BD5E265E}"/>
              </a:ext>
            </a:extLst>
          </p:cNvPr>
          <p:cNvSpPr/>
          <p:nvPr/>
        </p:nvSpPr>
        <p:spPr>
          <a:xfrm rot="4526232">
            <a:off x="6602482" y="3970421"/>
            <a:ext cx="166590" cy="238118"/>
          </a:xfrm>
          <a:prstGeom prst="chord">
            <a:avLst>
              <a:gd name="adj1" fmla="val 5010884"/>
              <a:gd name="adj2" fmla="val 1555552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xmlns="" id="{8025A67E-19CD-7A4E-9A8B-3FAA4358F1B7}"/>
              </a:ext>
            </a:extLst>
          </p:cNvPr>
          <p:cNvSpPr/>
          <p:nvPr/>
        </p:nvSpPr>
        <p:spPr>
          <a:xfrm>
            <a:off x="6480228" y="4694925"/>
            <a:ext cx="1488461" cy="353943"/>
          </a:xfrm>
          <a:prstGeom prst="rect">
            <a:avLst/>
          </a:prstGeom>
        </p:spPr>
        <p:txBody>
          <a:bodyPr wrap="square">
            <a:spAutoFit/>
          </a:bodyPr>
          <a:lstStyle/>
          <a:p>
            <a:pPr algn="ctr"/>
            <a:r>
              <a:rPr lang="en-US" sz="1700" dirty="0">
                <a:solidFill>
                  <a:schemeClr val="tx1">
                    <a:lumMod val="85000"/>
                    <a:lumOff val="15000"/>
                  </a:schemeClr>
                </a:solidFill>
              </a:rPr>
              <a:t>hidden corner</a:t>
            </a:r>
          </a:p>
        </p:txBody>
      </p:sp>
      <p:sp>
        <p:nvSpPr>
          <p:cNvPr id="103" name="Google Shape;808;p67"/>
          <p:cNvSpPr txBox="1">
            <a:spLocks/>
          </p:cNvSpPr>
          <p:nvPr/>
        </p:nvSpPr>
        <p:spPr>
          <a:xfrm>
            <a:off x="364675" y="986500"/>
            <a:ext cx="8520600" cy="3416400"/>
          </a:xfrm>
          <a:prstGeom prst="rect">
            <a:avLst/>
          </a:prstGeom>
        </p:spPr>
        <p:txBody>
          <a:bodyPr spcFirstLastPara="1" vert="horz" wrap="square" lIns="68575" tIns="68575" rIns="68575" bIns="68575"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36550">
              <a:spcBef>
                <a:spcPts val="0"/>
              </a:spcBef>
              <a:buClr>
                <a:srgbClr val="222222"/>
              </a:buClr>
              <a:buSzPts val="1700"/>
              <a:buFont typeface="Arial" panose="020B0604020202020204" pitchFamily="34" charset="0"/>
              <a:buChar char="❖"/>
            </a:pPr>
            <a:r>
              <a:rPr lang="en" dirty="0" smtClean="0">
                <a:solidFill>
                  <a:srgbClr val="222222"/>
                </a:solidFill>
                <a:highlight>
                  <a:schemeClr val="lt1"/>
                </a:highlight>
              </a:rPr>
              <a:t>Combine </a:t>
            </a:r>
            <a:r>
              <a:rPr lang="en" i="1" dirty="0" smtClean="0">
                <a:solidFill>
                  <a:srgbClr val="222222"/>
                </a:solidFill>
                <a:highlight>
                  <a:schemeClr val="lt1"/>
                </a:highlight>
              </a:rPr>
              <a:t>local</a:t>
            </a:r>
            <a:r>
              <a:rPr lang="en" dirty="0" smtClean="0">
                <a:solidFill>
                  <a:srgbClr val="222222"/>
                </a:solidFill>
                <a:highlight>
                  <a:schemeClr val="lt1"/>
                </a:highlight>
              </a:rPr>
              <a:t> and </a:t>
            </a:r>
            <a:r>
              <a:rPr lang="en" i="1" dirty="0" smtClean="0">
                <a:solidFill>
                  <a:srgbClr val="222222"/>
                </a:solidFill>
                <a:highlight>
                  <a:schemeClr val="lt1"/>
                </a:highlight>
              </a:rPr>
              <a:t>global</a:t>
            </a:r>
            <a:r>
              <a:rPr lang="en" dirty="0" smtClean="0">
                <a:solidFill>
                  <a:srgbClr val="222222"/>
                </a:solidFill>
                <a:highlight>
                  <a:schemeClr val="lt1"/>
                </a:highlight>
              </a:rPr>
              <a:t> features </a:t>
            </a:r>
          </a:p>
          <a:p>
            <a:pPr marL="457200" indent="-336550">
              <a:spcBef>
                <a:spcPts val="0"/>
              </a:spcBef>
              <a:buClr>
                <a:srgbClr val="222222"/>
              </a:buClr>
              <a:buSzPts val="1700"/>
              <a:buFont typeface="Arial" panose="020B0604020202020204" pitchFamily="34" charset="0"/>
              <a:buChar char="❖"/>
            </a:pPr>
            <a:r>
              <a:rPr lang="en" dirty="0" smtClean="0">
                <a:solidFill>
                  <a:srgbClr val="222222"/>
                </a:solidFill>
                <a:highlight>
                  <a:schemeClr val="lt1"/>
                </a:highlight>
              </a:rPr>
              <a:t>Leverage external knowledge to help pinpoint misinformation</a:t>
            </a:r>
            <a:endParaRPr lang="en" i="1" dirty="0" smtClean="0">
              <a:solidFill>
                <a:srgbClr val="222222"/>
              </a:solidFill>
              <a:highlight>
                <a:schemeClr val="lt1"/>
              </a:highlight>
            </a:endParaRPr>
          </a:p>
          <a:p>
            <a:pPr marL="914400" indent="0">
              <a:spcBef>
                <a:spcPts val="1200"/>
              </a:spcBef>
              <a:spcAft>
                <a:spcPts val="1200"/>
              </a:spcAft>
              <a:buFont typeface="Arial" panose="020B0604020202020204" pitchFamily="34" charset="0"/>
              <a:buNone/>
            </a:pPr>
            <a:endParaRPr lang="en" sz="3600" i="1" dirty="0">
              <a:solidFill>
                <a:srgbClr val="222222"/>
              </a:solidFill>
              <a:highlight>
                <a:schemeClr val="lt1"/>
              </a:highlight>
            </a:endParaRPr>
          </a:p>
        </p:txBody>
      </p:sp>
    </p:spTree>
    <p:extLst>
      <p:ext uri="{BB962C8B-B14F-4D97-AF65-F5344CB8AC3E}">
        <p14:creationId xmlns:p14="http://schemas.microsoft.com/office/powerpoint/2010/main" val="27336108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5A0A9FE-5785-5649-A399-FDBDB82C63B9}"/>
              </a:ext>
            </a:extLst>
          </p:cNvPr>
          <p:cNvSpPr>
            <a:spLocks noGrp="1"/>
          </p:cNvSpPr>
          <p:nvPr>
            <p:ph type="title"/>
          </p:nvPr>
        </p:nvSpPr>
        <p:spPr>
          <a:xfrm>
            <a:off x="772884" y="158291"/>
            <a:ext cx="10809514" cy="1325563"/>
          </a:xfrm>
        </p:spPr>
        <p:txBody>
          <a:bodyPr>
            <a:normAutofit/>
          </a:bodyPr>
          <a:lstStyle/>
          <a:p>
            <a:r>
              <a:rPr lang="en-US" sz="4000" dirty="0" smtClean="0"/>
              <a:t>New Task: Knowledge </a:t>
            </a:r>
            <a:r>
              <a:rPr lang="en-US" sz="4000" dirty="0"/>
              <a:t>Element-Level Misinformation Detection</a:t>
            </a:r>
          </a:p>
        </p:txBody>
      </p:sp>
      <p:sp>
        <p:nvSpPr>
          <p:cNvPr id="5" name="Content Placeholder 4">
            <a:extLst>
              <a:ext uri="{FF2B5EF4-FFF2-40B4-BE49-F238E27FC236}">
                <a16:creationId xmlns:a16="http://schemas.microsoft.com/office/drawing/2014/main" xmlns="" id="{A9924848-42AC-BF40-A3DD-4BF757D40B3B}"/>
              </a:ext>
            </a:extLst>
          </p:cNvPr>
          <p:cNvSpPr>
            <a:spLocks noGrp="1"/>
          </p:cNvSpPr>
          <p:nvPr>
            <p:ph idx="1"/>
          </p:nvPr>
        </p:nvSpPr>
        <p:spPr>
          <a:xfrm>
            <a:off x="838200" y="1567543"/>
            <a:ext cx="10526486" cy="4609420"/>
          </a:xfrm>
        </p:spPr>
        <p:txBody>
          <a:bodyPr/>
          <a:lstStyle/>
          <a:p>
            <a:pPr marL="0" indent="0">
              <a:buNone/>
            </a:pPr>
            <a:r>
              <a:rPr lang="en-US" dirty="0"/>
              <a:t>We also propose a </a:t>
            </a:r>
            <a:r>
              <a:rPr lang="en-US" dirty="0">
                <a:solidFill>
                  <a:schemeClr val="accent6">
                    <a:lumMod val="75000"/>
                  </a:schemeClr>
                </a:solidFill>
              </a:rPr>
              <a:t>new task </a:t>
            </a:r>
            <a:r>
              <a:rPr lang="en-US" dirty="0"/>
              <a:t>in addition to document-level fake news detection that is more challenging but interesting.</a:t>
            </a:r>
            <a:endParaRPr lang="en-US" sz="2600" dirty="0">
              <a:solidFill>
                <a:schemeClr val="tx1">
                  <a:lumMod val="85000"/>
                  <a:lumOff val="15000"/>
                </a:schemeClr>
              </a:solidFill>
            </a:endParaRPr>
          </a:p>
        </p:txBody>
      </p:sp>
      <p:pic>
        <p:nvPicPr>
          <p:cNvPr id="6" name="Picture 5">
            <a:extLst>
              <a:ext uri="{FF2B5EF4-FFF2-40B4-BE49-F238E27FC236}">
                <a16:creationId xmlns:a16="http://schemas.microsoft.com/office/drawing/2014/main" xmlns="" id="{9509462E-4E27-7840-8925-C78BA1124020}"/>
              </a:ext>
            </a:extLst>
          </p:cNvPr>
          <p:cNvPicPr>
            <a:picLocks noChangeAspect="1"/>
          </p:cNvPicPr>
          <p:nvPr/>
        </p:nvPicPr>
        <p:blipFill rotWithShape="1">
          <a:blip r:embed="rId2"/>
          <a:srcRect b="20794"/>
          <a:stretch/>
        </p:blipFill>
        <p:spPr>
          <a:xfrm>
            <a:off x="3521525" y="2709231"/>
            <a:ext cx="7783288" cy="3467732"/>
          </a:xfrm>
          <a:prstGeom prst="rect">
            <a:avLst/>
          </a:prstGeom>
        </p:spPr>
      </p:pic>
      <p:sp>
        <p:nvSpPr>
          <p:cNvPr id="7" name="Rectangle 6">
            <a:extLst>
              <a:ext uri="{FF2B5EF4-FFF2-40B4-BE49-F238E27FC236}">
                <a16:creationId xmlns:a16="http://schemas.microsoft.com/office/drawing/2014/main" xmlns="" id="{E42B4640-6EC6-AE48-8AFD-F2D9E85E1F75}"/>
              </a:ext>
            </a:extLst>
          </p:cNvPr>
          <p:cNvSpPr/>
          <p:nvPr/>
        </p:nvSpPr>
        <p:spPr>
          <a:xfrm>
            <a:off x="838200" y="3429000"/>
            <a:ext cx="2476501" cy="1569660"/>
          </a:xfrm>
          <a:prstGeom prst="rect">
            <a:avLst/>
          </a:prstGeom>
        </p:spPr>
        <p:txBody>
          <a:bodyPr wrap="square">
            <a:spAutoFit/>
          </a:bodyPr>
          <a:lstStyle/>
          <a:p>
            <a:pPr algn="ctr"/>
            <a:r>
              <a:rPr lang="en-US" sz="2400" i="1" dirty="0">
                <a:solidFill>
                  <a:schemeClr val="tx1">
                    <a:lumMod val="85000"/>
                    <a:lumOff val="15000"/>
                  </a:schemeClr>
                </a:solidFill>
              </a:rPr>
              <a:t>Label each triplet connecting two entities as </a:t>
            </a:r>
            <a:r>
              <a:rPr lang="en-US" sz="2400" i="1" dirty="0">
                <a:solidFill>
                  <a:schemeClr val="accent4">
                    <a:lumMod val="75000"/>
                  </a:schemeClr>
                </a:solidFill>
              </a:rPr>
              <a:t>True</a:t>
            </a:r>
            <a:r>
              <a:rPr lang="en-US" sz="2400" i="1" dirty="0">
                <a:solidFill>
                  <a:schemeClr val="tx1">
                    <a:lumMod val="85000"/>
                    <a:lumOff val="15000"/>
                  </a:schemeClr>
                </a:solidFill>
              </a:rPr>
              <a:t>/</a:t>
            </a:r>
            <a:r>
              <a:rPr lang="en-US" sz="2400" i="1" dirty="0">
                <a:solidFill>
                  <a:schemeClr val="accent4">
                    <a:lumMod val="75000"/>
                  </a:schemeClr>
                </a:solidFill>
              </a:rPr>
              <a:t>False</a:t>
            </a:r>
          </a:p>
        </p:txBody>
      </p:sp>
    </p:spTree>
    <p:extLst>
      <p:ext uri="{BB962C8B-B14F-4D97-AF65-F5344CB8AC3E}">
        <p14:creationId xmlns:p14="http://schemas.microsoft.com/office/powerpoint/2010/main" val="30647923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BE817-5D53-3449-96A0-B7F87B340C12}"/>
              </a:ext>
            </a:extLst>
          </p:cNvPr>
          <p:cNvSpPr>
            <a:spLocks noGrp="1"/>
          </p:cNvSpPr>
          <p:nvPr>
            <p:ph type="title"/>
          </p:nvPr>
        </p:nvSpPr>
        <p:spPr>
          <a:xfrm>
            <a:off x="838199" y="365125"/>
            <a:ext cx="11275741" cy="1325563"/>
          </a:xfrm>
        </p:spPr>
        <p:txBody>
          <a:bodyPr/>
          <a:lstStyle/>
          <a:p>
            <a:r>
              <a:rPr lang="en-US" i="1" dirty="0" err="1"/>
              <a:t>InfoSurgeon</a:t>
            </a:r>
            <a:r>
              <a:rPr lang="en-US" dirty="0"/>
              <a:t> </a:t>
            </a:r>
            <a:r>
              <a:rPr lang="en-US" sz="3800" dirty="0"/>
              <a:t>extracts</a:t>
            </a:r>
            <a:r>
              <a:rPr lang="en-US" dirty="0"/>
              <a:t> </a:t>
            </a:r>
            <a:r>
              <a:rPr lang="en-US" sz="3600" dirty="0"/>
              <a:t>both</a:t>
            </a:r>
            <a:r>
              <a:rPr lang="en-US" sz="3800" dirty="0"/>
              <a:t> Global </a:t>
            </a:r>
            <a:r>
              <a:rPr lang="en-US" sz="3600" dirty="0"/>
              <a:t>and</a:t>
            </a:r>
            <a:r>
              <a:rPr lang="en-US" dirty="0"/>
              <a:t> </a:t>
            </a:r>
            <a:r>
              <a:rPr lang="en-US" sz="3800" dirty="0"/>
              <a:t>Local Features</a:t>
            </a:r>
          </a:p>
        </p:txBody>
      </p:sp>
      <p:sp>
        <p:nvSpPr>
          <p:cNvPr id="3" name="Content Placeholder 2">
            <a:extLst>
              <a:ext uri="{FF2B5EF4-FFF2-40B4-BE49-F238E27FC236}">
                <a16:creationId xmlns:a16="http://schemas.microsoft.com/office/drawing/2014/main" xmlns="" id="{82026AB8-9AAE-A540-9A64-3EB81546C2E7}"/>
              </a:ext>
            </a:extLst>
          </p:cNvPr>
          <p:cNvSpPr>
            <a:spLocks noGrp="1"/>
          </p:cNvSpPr>
          <p:nvPr>
            <p:ph idx="1"/>
          </p:nvPr>
        </p:nvSpPr>
        <p:spPr>
          <a:xfrm>
            <a:off x="838200" y="1624151"/>
            <a:ext cx="6246587" cy="4351338"/>
          </a:xfrm>
        </p:spPr>
        <p:txBody>
          <a:bodyPr>
            <a:normAutofit/>
          </a:bodyPr>
          <a:lstStyle/>
          <a:p>
            <a:pPr>
              <a:buFont typeface="Wingdings" pitchFamily="2" charset="2"/>
              <a:buChar char="v"/>
            </a:pPr>
            <a:r>
              <a:rPr lang="en-US" dirty="0"/>
              <a:t> Global context features</a:t>
            </a:r>
          </a:p>
          <a:p>
            <a:pPr lvl="1">
              <a:buFont typeface="Courier New" panose="02070309020205020404" pitchFamily="49" charset="0"/>
              <a:buChar char="o"/>
            </a:pPr>
            <a:r>
              <a:rPr lang="en-US" dirty="0"/>
              <a:t> These are the semantic representations   from the images, captions, body text, and news article metadata based on Bert encoder (for textual) or VQA-based attention-guided Faster R-CNN (for visual).</a:t>
            </a:r>
          </a:p>
          <a:p>
            <a:pPr marL="457200" lvl="1" indent="0">
              <a:buNone/>
            </a:pPr>
            <a:endParaRPr lang="en-US" sz="600" dirty="0"/>
          </a:p>
          <a:p>
            <a:pPr>
              <a:buFont typeface="Wingdings" pitchFamily="2" charset="2"/>
              <a:buChar char="v"/>
            </a:pPr>
            <a:r>
              <a:rPr lang="en-US" dirty="0"/>
              <a:t> Localized IE features</a:t>
            </a:r>
          </a:p>
          <a:p>
            <a:pPr lvl="1">
              <a:buFont typeface="Courier New" panose="02070309020205020404" pitchFamily="49" charset="0"/>
              <a:buChar char="o"/>
            </a:pPr>
            <a:r>
              <a:rPr lang="en-US" dirty="0"/>
              <a:t> These are the structured representations from the entities, relations, and events extracted.			</a:t>
            </a:r>
          </a:p>
        </p:txBody>
      </p:sp>
      <p:sp>
        <p:nvSpPr>
          <p:cNvPr id="4" name="Slide Number Placeholder 3">
            <a:extLst>
              <a:ext uri="{FF2B5EF4-FFF2-40B4-BE49-F238E27FC236}">
                <a16:creationId xmlns:a16="http://schemas.microsoft.com/office/drawing/2014/main" xmlns="" id="{9784F177-1C3D-E648-A44A-0E285C67A8FC}"/>
              </a:ext>
            </a:extLst>
          </p:cNvPr>
          <p:cNvSpPr>
            <a:spLocks noGrp="1"/>
          </p:cNvSpPr>
          <p:nvPr>
            <p:ph type="sldNum" sz="quarter" idx="12"/>
          </p:nvPr>
        </p:nvSpPr>
        <p:spPr>
          <a:xfrm>
            <a:off x="9308091" y="6434493"/>
            <a:ext cx="2743200" cy="365125"/>
          </a:xfrm>
        </p:spPr>
        <p:txBody>
          <a:bodyPr/>
          <a:lstStyle/>
          <a:p>
            <a:r>
              <a:rPr lang="en-US" dirty="0"/>
              <a:t>5</a:t>
            </a:r>
          </a:p>
        </p:txBody>
      </p:sp>
      <p:sp>
        <p:nvSpPr>
          <p:cNvPr id="13" name="Rectangle 12">
            <a:extLst>
              <a:ext uri="{FF2B5EF4-FFF2-40B4-BE49-F238E27FC236}">
                <a16:creationId xmlns:a16="http://schemas.microsoft.com/office/drawing/2014/main" xmlns="" id="{CC9CAFB2-3860-6144-AF29-D6F03424C165}"/>
              </a:ext>
            </a:extLst>
          </p:cNvPr>
          <p:cNvSpPr/>
          <p:nvPr/>
        </p:nvSpPr>
        <p:spPr>
          <a:xfrm>
            <a:off x="7115630" y="2166769"/>
            <a:ext cx="4438393" cy="3558787"/>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E703A723-3457-3F40-B7E5-D8306269B781}"/>
              </a:ext>
            </a:extLst>
          </p:cNvPr>
          <p:cNvSpPr/>
          <p:nvPr/>
        </p:nvSpPr>
        <p:spPr>
          <a:xfrm>
            <a:off x="8218519" y="5212756"/>
            <a:ext cx="3361946" cy="384721"/>
          </a:xfrm>
          <a:prstGeom prst="rect">
            <a:avLst/>
          </a:prstGeom>
        </p:spPr>
        <p:txBody>
          <a:bodyPr wrap="none">
            <a:spAutoFit/>
          </a:bodyPr>
          <a:lstStyle/>
          <a:p>
            <a:r>
              <a:rPr lang="en-US" sz="1900" u="sng" dirty="0"/>
              <a:t>Localized IE / KG Representation</a:t>
            </a:r>
          </a:p>
        </p:txBody>
      </p:sp>
      <p:sp>
        <p:nvSpPr>
          <p:cNvPr id="32" name="Oval 31">
            <a:extLst>
              <a:ext uri="{FF2B5EF4-FFF2-40B4-BE49-F238E27FC236}">
                <a16:creationId xmlns:a16="http://schemas.microsoft.com/office/drawing/2014/main" xmlns="" id="{021007F7-AC9F-5F48-8C65-1145601D1C29}"/>
              </a:ext>
            </a:extLst>
          </p:cNvPr>
          <p:cNvSpPr/>
          <p:nvPr/>
        </p:nvSpPr>
        <p:spPr>
          <a:xfrm>
            <a:off x="7545987" y="3680218"/>
            <a:ext cx="399423" cy="365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xmlns="" id="{9D0A8F26-526B-5449-A445-765C0A8EA911}"/>
              </a:ext>
            </a:extLst>
          </p:cNvPr>
          <p:cNvSpPr/>
          <p:nvPr/>
        </p:nvSpPr>
        <p:spPr>
          <a:xfrm>
            <a:off x="7545987" y="4164097"/>
            <a:ext cx="399423" cy="365978"/>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xmlns="" id="{754E870A-8FAA-AD4F-9240-9B403BC79B08}"/>
              </a:ext>
            </a:extLst>
          </p:cNvPr>
          <p:cNvSpPr/>
          <p:nvPr/>
        </p:nvSpPr>
        <p:spPr>
          <a:xfrm>
            <a:off x="7538544" y="3190492"/>
            <a:ext cx="399423" cy="36597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xmlns="" id="{32526361-8454-3240-A7E8-F1FDA72C91BF}"/>
              </a:ext>
            </a:extLst>
          </p:cNvPr>
          <p:cNvSpPr/>
          <p:nvPr/>
        </p:nvSpPr>
        <p:spPr>
          <a:xfrm>
            <a:off x="7090192" y="2550493"/>
            <a:ext cx="1618222" cy="630942"/>
          </a:xfrm>
          <a:prstGeom prst="rect">
            <a:avLst/>
          </a:prstGeom>
        </p:spPr>
        <p:txBody>
          <a:bodyPr wrap="square" lIns="91440" tIns="45720" rIns="91440" bIns="45720" anchor="t">
            <a:spAutoFit/>
          </a:bodyPr>
          <a:lstStyle/>
          <a:p>
            <a:r>
              <a:rPr lang="en-US" sz="1700" u="sng" dirty="0"/>
              <a:t>Global Context</a:t>
            </a:r>
            <a:endParaRPr lang="en-US" sz="1700" u="sng" dirty="0">
              <a:cs typeface="Calibri"/>
            </a:endParaRPr>
          </a:p>
          <a:p>
            <a:r>
              <a:rPr lang="en-US" sz="1700" u="sng" dirty="0"/>
              <a:t>Nodes</a:t>
            </a:r>
            <a:r>
              <a:rPr lang="en-US" dirty="0"/>
              <a:t> </a:t>
            </a:r>
            <a:r>
              <a:rPr lang="en-US" sz="1200" dirty="0"/>
              <a:t>[Tan et al.]</a:t>
            </a:r>
            <a:endParaRPr lang="en-US" sz="1200" dirty="0">
              <a:cs typeface="Calibri"/>
            </a:endParaRPr>
          </a:p>
        </p:txBody>
      </p:sp>
      <p:sp>
        <p:nvSpPr>
          <p:cNvPr id="36" name="Oval 35">
            <a:extLst>
              <a:ext uri="{FF2B5EF4-FFF2-40B4-BE49-F238E27FC236}">
                <a16:creationId xmlns:a16="http://schemas.microsoft.com/office/drawing/2014/main" xmlns="" id="{7E654376-417E-D64E-BB9B-105655CAB718}"/>
              </a:ext>
            </a:extLst>
          </p:cNvPr>
          <p:cNvSpPr/>
          <p:nvPr/>
        </p:nvSpPr>
        <p:spPr>
          <a:xfrm>
            <a:off x="9813161" y="3278783"/>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xmlns="" id="{5D7F05E2-4518-7E49-ABAA-A63B54D97158}"/>
              </a:ext>
            </a:extLst>
          </p:cNvPr>
          <p:cNvCxnSpPr>
            <a:cxnSpLocks/>
            <a:endCxn id="67" idx="2"/>
          </p:cNvCxnSpPr>
          <p:nvPr/>
        </p:nvCxnSpPr>
        <p:spPr>
          <a:xfrm flipV="1">
            <a:off x="7938427" y="3038995"/>
            <a:ext cx="679703" cy="302310"/>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xmlns="" id="{A25102DB-7464-ED4C-AA85-8715ED502D6E}"/>
              </a:ext>
            </a:extLst>
          </p:cNvPr>
          <p:cNvCxnSpPr>
            <a:cxnSpLocks/>
            <a:endCxn id="67" idx="3"/>
          </p:cNvCxnSpPr>
          <p:nvPr/>
        </p:nvCxnSpPr>
        <p:spPr>
          <a:xfrm flipV="1">
            <a:off x="7960262" y="3122669"/>
            <a:ext cx="698251" cy="742441"/>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xmlns="" id="{39CA2C3B-0359-3843-8912-1C50799CEC50}"/>
              </a:ext>
            </a:extLst>
          </p:cNvPr>
          <p:cNvCxnSpPr>
            <a:cxnSpLocks/>
            <a:stCxn id="32" idx="6"/>
          </p:cNvCxnSpPr>
          <p:nvPr/>
        </p:nvCxnSpPr>
        <p:spPr>
          <a:xfrm>
            <a:off x="7945408" y="3863209"/>
            <a:ext cx="806228" cy="682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xmlns="" id="{7ABF47B2-55FB-8F43-87AB-7A81187C021B}"/>
              </a:ext>
            </a:extLst>
          </p:cNvPr>
          <p:cNvCxnSpPr>
            <a:cxnSpLocks/>
            <a:stCxn id="32" idx="6"/>
            <a:endCxn id="69" idx="2"/>
          </p:cNvCxnSpPr>
          <p:nvPr/>
        </p:nvCxnSpPr>
        <p:spPr>
          <a:xfrm flipV="1">
            <a:off x="7945408" y="3686607"/>
            <a:ext cx="1094866" cy="1766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xmlns="" id="{567957F0-C322-E04A-A901-93FD906065FE}"/>
              </a:ext>
            </a:extLst>
          </p:cNvPr>
          <p:cNvCxnSpPr>
            <a:cxnSpLocks/>
            <a:stCxn id="33" idx="6"/>
            <a:endCxn id="67" idx="3"/>
          </p:cNvCxnSpPr>
          <p:nvPr/>
        </p:nvCxnSpPr>
        <p:spPr>
          <a:xfrm flipV="1">
            <a:off x="7945410" y="3122669"/>
            <a:ext cx="713103" cy="1224419"/>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xmlns="" id="{0EAF11D5-E72D-4647-9831-D2358ADAFFB0}"/>
              </a:ext>
            </a:extLst>
          </p:cNvPr>
          <p:cNvCxnSpPr>
            <a:cxnSpLocks/>
            <a:endCxn id="36" idx="2"/>
          </p:cNvCxnSpPr>
          <p:nvPr/>
        </p:nvCxnSpPr>
        <p:spPr>
          <a:xfrm>
            <a:off x="7934329" y="3368221"/>
            <a:ext cx="1878826" cy="2888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xmlns="" id="{6266753B-F2FE-F542-92AE-66B7022CA953}"/>
              </a:ext>
            </a:extLst>
          </p:cNvPr>
          <p:cNvCxnSpPr>
            <a:cxnSpLocks/>
          </p:cNvCxnSpPr>
          <p:nvPr/>
        </p:nvCxnSpPr>
        <p:spPr>
          <a:xfrm>
            <a:off x="7938429" y="3361251"/>
            <a:ext cx="1104321" cy="236378"/>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xmlns="" id="{AA424F6B-99CE-DB4D-87F4-3AF9091B2E70}"/>
              </a:ext>
            </a:extLst>
          </p:cNvPr>
          <p:cNvCxnSpPr>
            <a:cxnSpLocks/>
          </p:cNvCxnSpPr>
          <p:nvPr/>
        </p:nvCxnSpPr>
        <p:spPr>
          <a:xfrm flipV="1">
            <a:off x="7960260" y="4225128"/>
            <a:ext cx="2138650" cy="131947"/>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xmlns="" id="{B32CFBC4-6270-9845-83B2-63FAE5C17E89}"/>
              </a:ext>
            </a:extLst>
          </p:cNvPr>
          <p:cNvCxnSpPr>
            <a:cxnSpLocks/>
            <a:stCxn id="33" idx="6"/>
          </p:cNvCxnSpPr>
          <p:nvPr/>
        </p:nvCxnSpPr>
        <p:spPr>
          <a:xfrm flipV="1">
            <a:off x="7945408" y="3798374"/>
            <a:ext cx="1097338" cy="548712"/>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xmlns="" id="{41B85578-5FB0-D84E-81DE-57F638BF958B}"/>
              </a:ext>
            </a:extLst>
          </p:cNvPr>
          <p:cNvCxnSpPr>
            <a:cxnSpLocks/>
          </p:cNvCxnSpPr>
          <p:nvPr/>
        </p:nvCxnSpPr>
        <p:spPr>
          <a:xfrm>
            <a:off x="7951141" y="3867528"/>
            <a:ext cx="2101673" cy="257228"/>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xmlns="" id="{416E0663-7661-9149-8B0F-A78FE462B1B1}"/>
              </a:ext>
            </a:extLst>
          </p:cNvPr>
          <p:cNvCxnSpPr>
            <a:cxnSpLocks/>
          </p:cNvCxnSpPr>
          <p:nvPr/>
        </p:nvCxnSpPr>
        <p:spPr>
          <a:xfrm>
            <a:off x="7951139" y="4354058"/>
            <a:ext cx="760114" cy="275207"/>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xmlns="" id="{94D2D0DD-1B15-E743-AD91-EF3BDEBB62B3}"/>
              </a:ext>
            </a:extLst>
          </p:cNvPr>
          <p:cNvCxnSpPr>
            <a:cxnSpLocks/>
          </p:cNvCxnSpPr>
          <p:nvPr/>
        </p:nvCxnSpPr>
        <p:spPr>
          <a:xfrm>
            <a:off x="7939747" y="3399249"/>
            <a:ext cx="909382" cy="1111688"/>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87C58438-E1F3-C24B-BDAE-44195C7E003D}"/>
              </a:ext>
            </a:extLst>
          </p:cNvPr>
          <p:cNvCxnSpPr>
            <a:cxnSpLocks/>
          </p:cNvCxnSpPr>
          <p:nvPr/>
        </p:nvCxnSpPr>
        <p:spPr>
          <a:xfrm>
            <a:off x="7940686" y="3399249"/>
            <a:ext cx="2124434" cy="813854"/>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95AEF0DF-2344-4F40-9515-6EE12043C7C7}"/>
              </a:ext>
            </a:extLst>
          </p:cNvPr>
          <p:cNvCxnSpPr>
            <a:cxnSpLocks/>
            <a:stCxn id="33" idx="6"/>
            <a:endCxn id="36" idx="3"/>
          </p:cNvCxnSpPr>
          <p:nvPr/>
        </p:nvCxnSpPr>
        <p:spPr>
          <a:xfrm flipV="1">
            <a:off x="7945408" y="3480777"/>
            <a:ext cx="1908134" cy="866311"/>
          </a:xfrm>
          <a:prstGeom prst="line">
            <a:avLst/>
          </a:prstGeom>
        </p:spPr>
        <p:style>
          <a:lnRef idx="1">
            <a:schemeClr val="accent2"/>
          </a:lnRef>
          <a:fillRef idx="0">
            <a:schemeClr val="accent2"/>
          </a:fillRef>
          <a:effectRef idx="0">
            <a:schemeClr val="accent2"/>
          </a:effectRef>
          <a:fontRef idx="minor">
            <a:schemeClr val="tx1"/>
          </a:fontRef>
        </p:style>
      </p:cxnSp>
      <p:sp>
        <p:nvSpPr>
          <p:cNvPr id="51" name="Rectangle 50">
            <a:extLst>
              <a:ext uri="{FF2B5EF4-FFF2-40B4-BE49-F238E27FC236}">
                <a16:creationId xmlns:a16="http://schemas.microsoft.com/office/drawing/2014/main" xmlns="" id="{C8089B1D-AC63-8042-AC25-145A9557966F}"/>
              </a:ext>
            </a:extLst>
          </p:cNvPr>
          <p:cNvSpPr/>
          <p:nvPr/>
        </p:nvSpPr>
        <p:spPr>
          <a:xfrm>
            <a:off x="8611276" y="2643978"/>
            <a:ext cx="534155" cy="369332"/>
          </a:xfrm>
          <a:prstGeom prst="rect">
            <a:avLst/>
          </a:prstGeom>
        </p:spPr>
        <p:txBody>
          <a:bodyPr wrap="square">
            <a:spAutoFit/>
          </a:bodyPr>
          <a:lstStyle/>
          <a:p>
            <a:pPr algn="ctr"/>
            <a:r>
              <a:rPr lang="en-US" dirty="0">
                <a:solidFill>
                  <a:schemeClr val="tx1">
                    <a:lumMod val="85000"/>
                    <a:lumOff val="15000"/>
                  </a:schemeClr>
                </a:solidFill>
              </a:rPr>
              <a:t>HK</a:t>
            </a:r>
          </a:p>
        </p:txBody>
      </p:sp>
      <p:sp>
        <p:nvSpPr>
          <p:cNvPr id="52" name="Rectangle 51">
            <a:extLst>
              <a:ext uri="{FF2B5EF4-FFF2-40B4-BE49-F238E27FC236}">
                <a16:creationId xmlns:a16="http://schemas.microsoft.com/office/drawing/2014/main" xmlns="" id="{9F8B5CB6-BD11-FB48-BF4D-4C356507BBAD}"/>
              </a:ext>
            </a:extLst>
          </p:cNvPr>
          <p:cNvSpPr/>
          <p:nvPr/>
        </p:nvSpPr>
        <p:spPr>
          <a:xfrm>
            <a:off x="9529097" y="2937754"/>
            <a:ext cx="1338968" cy="369332"/>
          </a:xfrm>
          <a:prstGeom prst="rect">
            <a:avLst/>
          </a:prstGeom>
        </p:spPr>
        <p:txBody>
          <a:bodyPr wrap="square">
            <a:spAutoFit/>
          </a:bodyPr>
          <a:lstStyle/>
          <a:p>
            <a:pPr algn="ctr"/>
            <a:r>
              <a:rPr lang="en-US" dirty="0">
                <a:solidFill>
                  <a:schemeClr val="tx1">
                    <a:lumMod val="85000"/>
                    <a:lumOff val="15000"/>
                  </a:schemeClr>
                </a:solidFill>
              </a:rPr>
              <a:t>protestors</a:t>
            </a:r>
          </a:p>
        </p:txBody>
      </p:sp>
      <p:sp>
        <p:nvSpPr>
          <p:cNvPr id="53" name="Rectangle 52">
            <a:extLst>
              <a:ext uri="{FF2B5EF4-FFF2-40B4-BE49-F238E27FC236}">
                <a16:creationId xmlns:a16="http://schemas.microsoft.com/office/drawing/2014/main" xmlns="" id="{7ED155AB-3033-EB4D-9DA4-65E2B90C8E02}"/>
              </a:ext>
            </a:extLst>
          </p:cNvPr>
          <p:cNvSpPr/>
          <p:nvPr/>
        </p:nvSpPr>
        <p:spPr>
          <a:xfrm>
            <a:off x="10137181" y="3717484"/>
            <a:ext cx="980008" cy="369332"/>
          </a:xfrm>
          <a:prstGeom prst="rect">
            <a:avLst/>
          </a:prstGeom>
        </p:spPr>
        <p:txBody>
          <a:bodyPr wrap="square">
            <a:spAutoFit/>
          </a:bodyPr>
          <a:lstStyle/>
          <a:p>
            <a:pPr algn="ctr"/>
            <a:r>
              <a:rPr lang="en-US" dirty="0">
                <a:solidFill>
                  <a:schemeClr val="tx1">
                    <a:lumMod val="85000"/>
                    <a:lumOff val="15000"/>
                  </a:schemeClr>
                </a:solidFill>
              </a:rPr>
              <a:t>woman</a:t>
            </a:r>
          </a:p>
        </p:txBody>
      </p:sp>
      <p:sp>
        <p:nvSpPr>
          <p:cNvPr id="54" name="Rectangle 53">
            <a:extLst>
              <a:ext uri="{FF2B5EF4-FFF2-40B4-BE49-F238E27FC236}">
                <a16:creationId xmlns:a16="http://schemas.microsoft.com/office/drawing/2014/main" xmlns="" id="{9136A805-F30B-D240-B182-DA1C916D558C}"/>
              </a:ext>
            </a:extLst>
          </p:cNvPr>
          <p:cNvSpPr/>
          <p:nvPr/>
        </p:nvSpPr>
        <p:spPr>
          <a:xfrm>
            <a:off x="8390336" y="4724199"/>
            <a:ext cx="1063720" cy="369332"/>
          </a:xfrm>
          <a:prstGeom prst="rect">
            <a:avLst/>
          </a:prstGeom>
        </p:spPr>
        <p:txBody>
          <a:bodyPr wrap="square">
            <a:spAutoFit/>
          </a:bodyPr>
          <a:lstStyle/>
          <a:p>
            <a:pPr algn="ctr"/>
            <a:r>
              <a:rPr lang="en-US" dirty="0">
                <a:solidFill>
                  <a:schemeClr val="tx1">
                    <a:lumMod val="85000"/>
                    <a:lumOff val="15000"/>
                  </a:schemeClr>
                </a:solidFill>
              </a:rPr>
              <a:t>activists</a:t>
            </a:r>
          </a:p>
        </p:txBody>
      </p:sp>
      <p:sp>
        <p:nvSpPr>
          <p:cNvPr id="55" name="Rectangle 54">
            <a:extLst>
              <a:ext uri="{FF2B5EF4-FFF2-40B4-BE49-F238E27FC236}">
                <a16:creationId xmlns:a16="http://schemas.microsoft.com/office/drawing/2014/main" xmlns="" id="{1DB2004F-81F2-BA4B-B0AC-212B5ACC18AB}"/>
              </a:ext>
            </a:extLst>
          </p:cNvPr>
          <p:cNvSpPr/>
          <p:nvPr/>
        </p:nvSpPr>
        <p:spPr>
          <a:xfrm>
            <a:off x="10174458" y="4497019"/>
            <a:ext cx="1402430" cy="646331"/>
          </a:xfrm>
          <a:prstGeom prst="rect">
            <a:avLst/>
          </a:prstGeom>
        </p:spPr>
        <p:txBody>
          <a:bodyPr wrap="square" lIns="91440" tIns="45720" rIns="91440" bIns="45720" anchor="t">
            <a:spAutoFit/>
          </a:bodyPr>
          <a:lstStyle/>
          <a:p>
            <a:pPr algn="ctr"/>
            <a:r>
              <a:rPr lang="en-US" noProof="1">
                <a:solidFill>
                  <a:schemeClr val="tx1">
                    <a:lumMod val="85000"/>
                    <a:lumOff val="15000"/>
                  </a:schemeClr>
                </a:solidFill>
              </a:rPr>
              <a:t>Tsim Sha Tsui</a:t>
            </a:r>
            <a:endParaRPr lang="en-US" noProof="1">
              <a:solidFill>
                <a:schemeClr val="tx1">
                  <a:lumMod val="85000"/>
                  <a:lumOff val="15000"/>
                </a:schemeClr>
              </a:solidFill>
              <a:cs typeface="Calibri"/>
            </a:endParaRPr>
          </a:p>
          <a:p>
            <a:pPr algn="ctr"/>
            <a:r>
              <a:rPr lang="en-US" dirty="0">
                <a:solidFill>
                  <a:schemeClr val="tx1">
                    <a:lumMod val="85000"/>
                    <a:lumOff val="15000"/>
                  </a:schemeClr>
                </a:solidFill>
              </a:rPr>
              <a:t>bus stop</a:t>
            </a:r>
          </a:p>
        </p:txBody>
      </p:sp>
      <p:cxnSp>
        <p:nvCxnSpPr>
          <p:cNvPr id="56" name="Straight Connector 55">
            <a:extLst>
              <a:ext uri="{FF2B5EF4-FFF2-40B4-BE49-F238E27FC236}">
                <a16:creationId xmlns:a16="http://schemas.microsoft.com/office/drawing/2014/main" xmlns="" id="{0ED32207-2AA3-4749-A586-4AE82A0D6EF2}"/>
              </a:ext>
            </a:extLst>
          </p:cNvPr>
          <p:cNvCxnSpPr>
            <a:cxnSpLocks/>
          </p:cNvCxnSpPr>
          <p:nvPr/>
        </p:nvCxnSpPr>
        <p:spPr>
          <a:xfrm>
            <a:off x="10366664" y="4189156"/>
            <a:ext cx="310213" cy="9600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xmlns="" id="{60C5E6C3-F722-1E48-851C-F5E9FF6C43AE}"/>
              </a:ext>
            </a:extLst>
          </p:cNvPr>
          <p:cNvCxnSpPr>
            <a:cxnSpLocks/>
            <a:stCxn id="67" idx="5"/>
            <a:endCxn id="69" idx="1"/>
          </p:cNvCxnSpPr>
          <p:nvPr/>
        </p:nvCxnSpPr>
        <p:spPr>
          <a:xfrm>
            <a:off x="8853499" y="3122662"/>
            <a:ext cx="227161" cy="48027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xmlns="" id="{7E4A6C73-A140-DB41-801C-A6F6B69B377E}"/>
              </a:ext>
            </a:extLst>
          </p:cNvPr>
          <p:cNvCxnSpPr>
            <a:cxnSpLocks/>
            <a:endCxn id="36" idx="3"/>
          </p:cNvCxnSpPr>
          <p:nvPr/>
        </p:nvCxnSpPr>
        <p:spPr>
          <a:xfrm flipV="1">
            <a:off x="9319784" y="3480770"/>
            <a:ext cx="533761" cy="24800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xmlns="" id="{366522C4-E0B8-B349-95E9-BD31C7306C22}"/>
              </a:ext>
            </a:extLst>
          </p:cNvPr>
          <p:cNvCxnSpPr>
            <a:cxnSpLocks/>
          </p:cNvCxnSpPr>
          <p:nvPr/>
        </p:nvCxnSpPr>
        <p:spPr>
          <a:xfrm>
            <a:off x="9299444" y="3733747"/>
            <a:ext cx="799473" cy="290638"/>
          </a:xfrm>
          <a:prstGeom prst="line">
            <a:avLst/>
          </a:prstGeom>
          <a:ln w="3492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xmlns="" id="{349DFB8D-98D9-8A4A-B8F4-9CE52918F1C9}"/>
              </a:ext>
            </a:extLst>
          </p:cNvPr>
          <p:cNvCxnSpPr>
            <a:cxnSpLocks/>
          </p:cNvCxnSpPr>
          <p:nvPr/>
        </p:nvCxnSpPr>
        <p:spPr>
          <a:xfrm>
            <a:off x="10027141" y="3513544"/>
            <a:ext cx="183079" cy="4692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xmlns="" id="{EA269019-8A09-D043-8CCE-33D3BDCBFB83}"/>
              </a:ext>
            </a:extLst>
          </p:cNvPr>
          <p:cNvCxnSpPr>
            <a:cxnSpLocks/>
            <a:stCxn id="69" idx="4"/>
          </p:cNvCxnSpPr>
          <p:nvPr/>
        </p:nvCxnSpPr>
        <p:spPr>
          <a:xfrm flipH="1">
            <a:off x="8849131" y="3804927"/>
            <a:ext cx="329021" cy="70600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xmlns="" id="{EE523DF4-E9DB-5645-8E84-90536783FB80}"/>
              </a:ext>
            </a:extLst>
          </p:cNvPr>
          <p:cNvCxnSpPr>
            <a:cxnSpLocks/>
          </p:cNvCxnSpPr>
          <p:nvPr/>
        </p:nvCxnSpPr>
        <p:spPr>
          <a:xfrm>
            <a:off x="10131084" y="3364725"/>
            <a:ext cx="736989" cy="109126"/>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3" name="Rectangle 62">
            <a:extLst>
              <a:ext uri="{FF2B5EF4-FFF2-40B4-BE49-F238E27FC236}">
                <a16:creationId xmlns:a16="http://schemas.microsoft.com/office/drawing/2014/main" xmlns="" id="{0458176B-12B0-984C-9895-3AFFEAAB75BC}"/>
              </a:ext>
            </a:extLst>
          </p:cNvPr>
          <p:cNvSpPr/>
          <p:nvPr/>
        </p:nvSpPr>
        <p:spPr>
          <a:xfrm>
            <a:off x="10566156" y="3181887"/>
            <a:ext cx="1047420" cy="369332"/>
          </a:xfrm>
          <a:prstGeom prst="rect">
            <a:avLst/>
          </a:prstGeom>
        </p:spPr>
        <p:txBody>
          <a:bodyPr wrap="square">
            <a:spAutoFit/>
          </a:bodyPr>
          <a:lstStyle/>
          <a:p>
            <a:pPr algn="ctr"/>
            <a:r>
              <a:rPr lang="en-US" b="1" dirty="0">
                <a:solidFill>
                  <a:schemeClr val="tx1">
                    <a:lumMod val="75000"/>
                    <a:lumOff val="25000"/>
                  </a:schemeClr>
                </a:solidFill>
              </a:rPr>
              <a:t>…</a:t>
            </a:r>
          </a:p>
        </p:txBody>
      </p:sp>
      <p:cxnSp>
        <p:nvCxnSpPr>
          <p:cNvPr id="64" name="Straight Connector 63">
            <a:extLst>
              <a:ext uri="{FF2B5EF4-FFF2-40B4-BE49-F238E27FC236}">
                <a16:creationId xmlns:a16="http://schemas.microsoft.com/office/drawing/2014/main" xmlns="" id="{AD3E58C2-EF85-F345-97B1-570AAECA0EA7}"/>
              </a:ext>
            </a:extLst>
          </p:cNvPr>
          <p:cNvCxnSpPr>
            <a:cxnSpLocks/>
            <a:endCxn id="68" idx="0"/>
          </p:cNvCxnSpPr>
          <p:nvPr/>
        </p:nvCxnSpPr>
        <p:spPr>
          <a:xfrm>
            <a:off x="9241451" y="3810983"/>
            <a:ext cx="294084" cy="303715"/>
          </a:xfrm>
          <a:prstGeom prst="line">
            <a:avLst/>
          </a:prstGeom>
          <a:ln w="34925"/>
        </p:spPr>
        <p:style>
          <a:lnRef idx="1">
            <a:schemeClr val="accent2"/>
          </a:lnRef>
          <a:fillRef idx="0">
            <a:schemeClr val="accent2"/>
          </a:fillRef>
          <a:effectRef idx="0">
            <a:schemeClr val="accent2"/>
          </a:effectRef>
          <a:fontRef idx="minor">
            <a:schemeClr val="tx1"/>
          </a:fontRef>
        </p:style>
      </p:cxnSp>
      <p:sp>
        <p:nvSpPr>
          <p:cNvPr id="65" name="Oval 64">
            <a:extLst>
              <a:ext uri="{FF2B5EF4-FFF2-40B4-BE49-F238E27FC236}">
                <a16:creationId xmlns:a16="http://schemas.microsoft.com/office/drawing/2014/main" xmlns="" id="{8186F2BC-F414-C544-B395-1EA3C0B5D169}"/>
              </a:ext>
            </a:extLst>
          </p:cNvPr>
          <p:cNvSpPr/>
          <p:nvPr/>
        </p:nvSpPr>
        <p:spPr>
          <a:xfrm>
            <a:off x="10051180" y="4026644"/>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xmlns="" id="{197DFCCC-C69D-4548-B7F7-4ED9CBF408D6}"/>
              </a:ext>
            </a:extLst>
          </p:cNvPr>
          <p:cNvSpPr/>
          <p:nvPr/>
        </p:nvSpPr>
        <p:spPr>
          <a:xfrm>
            <a:off x="10694943" y="4260368"/>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xmlns="" id="{FA7F60A2-58A8-E145-A095-93001AE699CC}"/>
              </a:ext>
            </a:extLst>
          </p:cNvPr>
          <p:cNvSpPr/>
          <p:nvPr/>
        </p:nvSpPr>
        <p:spPr>
          <a:xfrm>
            <a:off x="8618130" y="2920675"/>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xmlns="" id="{058B6D4B-B78A-C343-AC64-EF42CE6DF626}"/>
              </a:ext>
            </a:extLst>
          </p:cNvPr>
          <p:cNvSpPr/>
          <p:nvPr/>
        </p:nvSpPr>
        <p:spPr>
          <a:xfrm>
            <a:off x="9397665" y="4114699"/>
            <a:ext cx="275751" cy="236651"/>
          </a:xfrm>
          <a:prstGeom prst="ellipse">
            <a:avLst/>
          </a:prstGeom>
          <a:solidFill>
            <a:schemeClr val="accent6">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xmlns="" id="{0E6542D3-4718-3F4C-9588-3B4FEA9D09CF}"/>
              </a:ext>
            </a:extLst>
          </p:cNvPr>
          <p:cNvSpPr/>
          <p:nvPr/>
        </p:nvSpPr>
        <p:spPr>
          <a:xfrm>
            <a:off x="9040276" y="3568283"/>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xmlns="" id="{EBBA4796-E4DA-934F-BEAC-4C12602968A4}"/>
              </a:ext>
            </a:extLst>
          </p:cNvPr>
          <p:cNvSpPr/>
          <p:nvPr/>
        </p:nvSpPr>
        <p:spPr>
          <a:xfrm>
            <a:off x="9528890" y="2541728"/>
            <a:ext cx="275751" cy="236651"/>
          </a:xfrm>
          <a:prstGeom prst="ellipse">
            <a:avLst/>
          </a:prstGeom>
          <a:solidFill>
            <a:schemeClr val="accent1">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a16="http://schemas.microsoft.com/office/drawing/2014/main" xmlns="" id="{68DBE592-CDE0-E849-8FE4-90E1DB990E66}"/>
              </a:ext>
            </a:extLst>
          </p:cNvPr>
          <p:cNvCxnSpPr>
            <a:cxnSpLocks/>
            <a:endCxn id="70" idx="3"/>
          </p:cNvCxnSpPr>
          <p:nvPr/>
        </p:nvCxnSpPr>
        <p:spPr>
          <a:xfrm flipV="1">
            <a:off x="7953634" y="2743720"/>
            <a:ext cx="1615639" cy="1112218"/>
          </a:xfrm>
          <a:prstGeom prst="line">
            <a:avLst/>
          </a:prstGeom>
        </p:spPr>
        <p:style>
          <a:lnRef idx="1">
            <a:schemeClr val="accent2"/>
          </a:lnRef>
          <a:fillRef idx="0">
            <a:schemeClr val="accent2"/>
          </a:fillRef>
          <a:effectRef idx="0">
            <a:schemeClr val="accent2"/>
          </a:effectRef>
          <a:fontRef idx="minor">
            <a:schemeClr val="tx1"/>
          </a:fontRef>
        </p:style>
      </p:cxnSp>
      <p:sp>
        <p:nvSpPr>
          <p:cNvPr id="72" name="Rectangle 71">
            <a:extLst>
              <a:ext uri="{FF2B5EF4-FFF2-40B4-BE49-F238E27FC236}">
                <a16:creationId xmlns:a16="http://schemas.microsoft.com/office/drawing/2014/main" xmlns="" id="{4E4A5038-07A0-554D-93F8-FC82727D250D}"/>
              </a:ext>
            </a:extLst>
          </p:cNvPr>
          <p:cNvSpPr/>
          <p:nvPr/>
        </p:nvSpPr>
        <p:spPr>
          <a:xfrm>
            <a:off x="9293488" y="2226727"/>
            <a:ext cx="1047420" cy="369332"/>
          </a:xfrm>
          <a:prstGeom prst="rect">
            <a:avLst/>
          </a:prstGeom>
        </p:spPr>
        <p:txBody>
          <a:bodyPr wrap="square">
            <a:spAutoFit/>
          </a:bodyPr>
          <a:lstStyle/>
          <a:p>
            <a:pPr algn="ctr"/>
            <a:r>
              <a:rPr lang="en-US" dirty="0">
                <a:solidFill>
                  <a:schemeClr val="tx1">
                    <a:lumMod val="85000"/>
                    <a:lumOff val="15000"/>
                  </a:schemeClr>
                </a:solidFill>
              </a:rPr>
              <a:t>crowd</a:t>
            </a:r>
          </a:p>
        </p:txBody>
      </p:sp>
      <p:cxnSp>
        <p:nvCxnSpPr>
          <p:cNvPr id="73" name="Straight Connector 72">
            <a:extLst>
              <a:ext uri="{FF2B5EF4-FFF2-40B4-BE49-F238E27FC236}">
                <a16:creationId xmlns:a16="http://schemas.microsoft.com/office/drawing/2014/main" xmlns="" id="{5AAF1935-A195-0A48-A361-6CDC09E5A70C}"/>
              </a:ext>
            </a:extLst>
          </p:cNvPr>
          <p:cNvCxnSpPr>
            <a:cxnSpLocks/>
            <a:stCxn id="69" idx="0"/>
            <a:endCxn id="70" idx="4"/>
          </p:cNvCxnSpPr>
          <p:nvPr/>
        </p:nvCxnSpPr>
        <p:spPr>
          <a:xfrm flipV="1">
            <a:off x="9178146" y="2778371"/>
            <a:ext cx="488614" cy="789904"/>
          </a:xfrm>
          <a:prstGeom prst="line">
            <a:avLst/>
          </a:prstGeom>
          <a:ln w="34925"/>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xmlns="" id="{60290D7C-7D04-EF46-8DEA-C28CCFE4B5B6}"/>
              </a:ext>
            </a:extLst>
          </p:cNvPr>
          <p:cNvCxnSpPr>
            <a:cxnSpLocks/>
          </p:cNvCxnSpPr>
          <p:nvPr/>
        </p:nvCxnSpPr>
        <p:spPr>
          <a:xfrm flipH="1">
            <a:off x="8315343" y="2988755"/>
            <a:ext cx="31038" cy="1911444"/>
          </a:xfrm>
          <a:prstGeom prst="line">
            <a:avLst/>
          </a:prstGeom>
          <a:ln w="12700">
            <a:solidFill>
              <a:schemeClr val="tx1">
                <a:lumMod val="85000"/>
                <a:lumOff val="1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EEBAD938-CA24-214A-8B4A-C82CF4D78363}"/>
              </a:ext>
            </a:extLst>
          </p:cNvPr>
          <p:cNvCxnSpPr>
            <a:cxnSpLocks/>
            <a:endCxn id="70" idx="2"/>
          </p:cNvCxnSpPr>
          <p:nvPr/>
        </p:nvCxnSpPr>
        <p:spPr>
          <a:xfrm flipV="1">
            <a:off x="8888797" y="2660046"/>
            <a:ext cx="640093" cy="33341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xmlns="" id="{274D1236-36AC-0D4D-ACDF-B1118CC7F832}"/>
              </a:ext>
            </a:extLst>
          </p:cNvPr>
          <p:cNvCxnSpPr>
            <a:cxnSpLocks/>
            <a:stCxn id="33" idx="6"/>
            <a:endCxn id="70" idx="3"/>
          </p:cNvCxnSpPr>
          <p:nvPr/>
        </p:nvCxnSpPr>
        <p:spPr>
          <a:xfrm flipV="1">
            <a:off x="7945410" y="2743720"/>
            <a:ext cx="1623863" cy="1603366"/>
          </a:xfrm>
          <a:prstGeom prst="line">
            <a:avLst/>
          </a:prstGeom>
        </p:spPr>
        <p:style>
          <a:lnRef idx="1">
            <a:schemeClr val="accent2"/>
          </a:lnRef>
          <a:fillRef idx="0">
            <a:schemeClr val="accent2"/>
          </a:fillRef>
          <a:effectRef idx="0">
            <a:schemeClr val="accent2"/>
          </a:effectRef>
          <a:fontRef idx="minor">
            <a:schemeClr val="tx1"/>
          </a:fontRef>
        </p:style>
      </p:cxnSp>
      <p:sp>
        <p:nvSpPr>
          <p:cNvPr id="87" name="Oval 86">
            <a:extLst>
              <a:ext uri="{FF2B5EF4-FFF2-40B4-BE49-F238E27FC236}">
                <a16:creationId xmlns:a16="http://schemas.microsoft.com/office/drawing/2014/main" xmlns="" id="{C6917A53-A7E9-D04E-90B5-94EE724A2BDA}"/>
              </a:ext>
            </a:extLst>
          </p:cNvPr>
          <p:cNvSpPr/>
          <p:nvPr/>
        </p:nvSpPr>
        <p:spPr>
          <a:xfrm>
            <a:off x="7553860" y="4671863"/>
            <a:ext cx="406400" cy="369332"/>
          </a:xfrm>
          <a:prstGeom prst="ellipse">
            <a:avLst/>
          </a:prstGeom>
          <a:solidFill>
            <a:srgbClr val="8839C6"/>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Connector 87">
            <a:extLst>
              <a:ext uri="{FF2B5EF4-FFF2-40B4-BE49-F238E27FC236}">
                <a16:creationId xmlns:a16="http://schemas.microsoft.com/office/drawing/2014/main" xmlns="" id="{5431D259-2FC8-EA43-81EB-2316BE56E091}"/>
              </a:ext>
            </a:extLst>
          </p:cNvPr>
          <p:cNvCxnSpPr>
            <a:cxnSpLocks/>
          </p:cNvCxnSpPr>
          <p:nvPr/>
        </p:nvCxnSpPr>
        <p:spPr>
          <a:xfrm flipV="1">
            <a:off x="7968484" y="4712931"/>
            <a:ext cx="783152" cy="124632"/>
          </a:xfrm>
          <a:prstGeom prst="line">
            <a:avLst/>
          </a:prstGeom>
        </p:spPr>
        <p:style>
          <a:lnRef idx="1">
            <a:schemeClr val="accent2"/>
          </a:lnRef>
          <a:fillRef idx="0">
            <a:schemeClr val="accent2"/>
          </a:fillRef>
          <a:effectRef idx="0">
            <a:schemeClr val="accent2"/>
          </a:effectRef>
          <a:fontRef idx="minor">
            <a:schemeClr val="tx1"/>
          </a:fontRef>
        </p:style>
      </p:cxnSp>
      <p:cxnSp>
        <p:nvCxnSpPr>
          <p:cNvPr id="89" name="Straight Connector 88">
            <a:extLst>
              <a:ext uri="{FF2B5EF4-FFF2-40B4-BE49-F238E27FC236}">
                <a16:creationId xmlns:a16="http://schemas.microsoft.com/office/drawing/2014/main" xmlns="" id="{0D83A2B5-106F-5B48-85D8-55291AE30EF8}"/>
              </a:ext>
            </a:extLst>
          </p:cNvPr>
          <p:cNvCxnSpPr>
            <a:cxnSpLocks/>
            <a:stCxn id="87" idx="6"/>
            <a:endCxn id="67" idx="3"/>
          </p:cNvCxnSpPr>
          <p:nvPr/>
        </p:nvCxnSpPr>
        <p:spPr>
          <a:xfrm flipV="1">
            <a:off x="7960262" y="3122667"/>
            <a:ext cx="698251" cy="1733862"/>
          </a:xfrm>
          <a:prstGeom prst="line">
            <a:avLst/>
          </a:prstGeom>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xmlns="" id="{D32D4967-1E5E-1D41-B12F-32A8BC3C6496}"/>
              </a:ext>
            </a:extLst>
          </p:cNvPr>
          <p:cNvCxnSpPr>
            <a:cxnSpLocks/>
            <a:endCxn id="70" idx="3"/>
          </p:cNvCxnSpPr>
          <p:nvPr/>
        </p:nvCxnSpPr>
        <p:spPr>
          <a:xfrm flipV="1">
            <a:off x="7969308" y="2743720"/>
            <a:ext cx="1599965" cy="2069140"/>
          </a:xfrm>
          <a:prstGeom prst="line">
            <a:avLst/>
          </a:prstGeom>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xmlns="" id="{C825DCA7-1D32-3945-9B93-B39DF1882B6F}"/>
              </a:ext>
            </a:extLst>
          </p:cNvPr>
          <p:cNvCxnSpPr>
            <a:cxnSpLocks/>
            <a:endCxn id="36" idx="3"/>
          </p:cNvCxnSpPr>
          <p:nvPr/>
        </p:nvCxnSpPr>
        <p:spPr>
          <a:xfrm flipV="1">
            <a:off x="7987943" y="3480775"/>
            <a:ext cx="1865601" cy="1311628"/>
          </a:xfrm>
          <a:prstGeom prst="line">
            <a:avLst/>
          </a:prstGeom>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xmlns="" id="{18E819EC-4949-7140-8C83-317669EB98FF}"/>
              </a:ext>
            </a:extLst>
          </p:cNvPr>
          <p:cNvCxnSpPr>
            <a:cxnSpLocks/>
            <a:endCxn id="68" idx="2"/>
          </p:cNvCxnSpPr>
          <p:nvPr/>
        </p:nvCxnSpPr>
        <p:spPr>
          <a:xfrm flipV="1">
            <a:off x="7971611" y="4233023"/>
            <a:ext cx="1426052" cy="592450"/>
          </a:xfrm>
          <a:prstGeom prst="line">
            <a:avLst/>
          </a:prstGeom>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xmlns="" id="{B0C0D39B-B8B7-5341-BA74-9E3380FEB9FF}"/>
              </a:ext>
            </a:extLst>
          </p:cNvPr>
          <p:cNvCxnSpPr>
            <a:cxnSpLocks/>
          </p:cNvCxnSpPr>
          <p:nvPr/>
        </p:nvCxnSpPr>
        <p:spPr>
          <a:xfrm flipV="1">
            <a:off x="7971822" y="3758777"/>
            <a:ext cx="1110476" cy="1060626"/>
          </a:xfrm>
          <a:prstGeom prst="line">
            <a:avLst/>
          </a:prstGeom>
        </p:spPr>
        <p:style>
          <a:lnRef idx="1">
            <a:schemeClr val="accent2"/>
          </a:lnRef>
          <a:fillRef idx="0">
            <a:schemeClr val="accent2"/>
          </a:fillRef>
          <a:effectRef idx="0">
            <a:schemeClr val="accent2"/>
          </a:effectRef>
          <a:fontRef idx="minor">
            <a:schemeClr val="tx1"/>
          </a:fontRef>
        </p:style>
      </p:cxnSp>
      <p:sp>
        <p:nvSpPr>
          <p:cNvPr id="94" name="Rectangle 93">
            <a:extLst>
              <a:ext uri="{FF2B5EF4-FFF2-40B4-BE49-F238E27FC236}">
                <a16:creationId xmlns:a16="http://schemas.microsoft.com/office/drawing/2014/main" xmlns="" id="{2A13BAEA-5172-2640-9DCE-C3B260D9BE48}"/>
              </a:ext>
            </a:extLst>
          </p:cNvPr>
          <p:cNvSpPr/>
          <p:nvPr/>
        </p:nvSpPr>
        <p:spPr>
          <a:xfrm>
            <a:off x="8463985" y="3676254"/>
            <a:ext cx="836009" cy="369332"/>
          </a:xfrm>
          <a:prstGeom prst="rect">
            <a:avLst/>
          </a:prstGeom>
        </p:spPr>
        <p:txBody>
          <a:bodyPr wrap="square">
            <a:spAutoFit/>
          </a:bodyPr>
          <a:lstStyle/>
          <a:p>
            <a:pPr algn="ctr"/>
            <a:r>
              <a:rPr lang="en-US" dirty="0">
                <a:solidFill>
                  <a:schemeClr val="tx1">
                    <a:lumMod val="85000"/>
                    <a:lumOff val="15000"/>
                  </a:schemeClr>
                </a:solidFill>
              </a:rPr>
              <a:t>police</a:t>
            </a:r>
          </a:p>
        </p:txBody>
      </p:sp>
      <p:cxnSp>
        <p:nvCxnSpPr>
          <p:cNvPr id="95" name="Straight Connector 94">
            <a:extLst>
              <a:ext uri="{FF2B5EF4-FFF2-40B4-BE49-F238E27FC236}">
                <a16:creationId xmlns:a16="http://schemas.microsoft.com/office/drawing/2014/main" xmlns="" id="{7E6AEAA0-8222-AF48-9C0B-A04298F76597}"/>
              </a:ext>
            </a:extLst>
          </p:cNvPr>
          <p:cNvCxnSpPr>
            <a:cxnSpLocks/>
            <a:endCxn id="65" idx="3"/>
          </p:cNvCxnSpPr>
          <p:nvPr/>
        </p:nvCxnSpPr>
        <p:spPr>
          <a:xfrm flipV="1">
            <a:off x="7954414" y="4228636"/>
            <a:ext cx="2137149" cy="595870"/>
          </a:xfrm>
          <a:prstGeom prst="line">
            <a:avLst/>
          </a:prstGeom>
        </p:spPr>
        <p:style>
          <a:lnRef idx="1">
            <a:schemeClr val="accent2"/>
          </a:lnRef>
          <a:fillRef idx="0">
            <a:schemeClr val="accent2"/>
          </a:fillRef>
          <a:effectRef idx="0">
            <a:schemeClr val="accent2"/>
          </a:effectRef>
          <a:fontRef idx="minor">
            <a:schemeClr val="tx1"/>
          </a:fontRef>
        </p:style>
      </p:cxnSp>
      <p:sp>
        <p:nvSpPr>
          <p:cNvPr id="96" name="Oval 95">
            <a:extLst>
              <a:ext uri="{FF2B5EF4-FFF2-40B4-BE49-F238E27FC236}">
                <a16:creationId xmlns:a16="http://schemas.microsoft.com/office/drawing/2014/main" xmlns="" id="{73BB717A-19D8-F746-B0B7-1DB647CE7918}"/>
              </a:ext>
            </a:extLst>
          </p:cNvPr>
          <p:cNvSpPr/>
          <p:nvPr/>
        </p:nvSpPr>
        <p:spPr>
          <a:xfrm>
            <a:off x="8711255" y="4510939"/>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Chord 96">
            <a:extLst>
              <a:ext uri="{FF2B5EF4-FFF2-40B4-BE49-F238E27FC236}">
                <a16:creationId xmlns:a16="http://schemas.microsoft.com/office/drawing/2014/main" xmlns="" id="{B6B8BE09-63AF-9545-8068-D8154AA2C901}"/>
              </a:ext>
            </a:extLst>
          </p:cNvPr>
          <p:cNvSpPr/>
          <p:nvPr/>
        </p:nvSpPr>
        <p:spPr>
          <a:xfrm rot="15344683">
            <a:off x="9122972" y="3600981"/>
            <a:ext cx="142198" cy="238118"/>
          </a:xfrm>
          <a:prstGeom prst="chord">
            <a:avLst>
              <a:gd name="adj1" fmla="val 4703826"/>
              <a:gd name="adj2" fmla="val 159084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xmlns="" id="{644ABF41-7DAD-D648-998A-FCCC25A34F4E}"/>
              </a:ext>
            </a:extLst>
          </p:cNvPr>
          <p:cNvCxnSpPr>
            <a:cxnSpLocks/>
          </p:cNvCxnSpPr>
          <p:nvPr/>
        </p:nvCxnSpPr>
        <p:spPr>
          <a:xfrm flipV="1">
            <a:off x="7974687" y="3480775"/>
            <a:ext cx="1878857" cy="370120"/>
          </a:xfrm>
          <a:prstGeom prst="line">
            <a:avLst/>
          </a:prstGeom>
        </p:spPr>
        <p:style>
          <a:lnRef idx="1">
            <a:schemeClr val="accent2"/>
          </a:lnRef>
          <a:fillRef idx="0">
            <a:schemeClr val="accent2"/>
          </a:fillRef>
          <a:effectRef idx="0">
            <a:schemeClr val="accent2"/>
          </a:effectRef>
          <a:fontRef idx="minor">
            <a:schemeClr val="tx1"/>
          </a:fontRef>
        </p:style>
      </p:cxnSp>
      <p:sp>
        <p:nvSpPr>
          <p:cNvPr id="99" name="Chord 98">
            <a:extLst>
              <a:ext uri="{FF2B5EF4-FFF2-40B4-BE49-F238E27FC236}">
                <a16:creationId xmlns:a16="http://schemas.microsoft.com/office/drawing/2014/main" xmlns="" id="{123E5D6C-408C-E04B-B1C7-96F334B2AB3A}"/>
              </a:ext>
            </a:extLst>
          </p:cNvPr>
          <p:cNvSpPr/>
          <p:nvPr/>
        </p:nvSpPr>
        <p:spPr>
          <a:xfrm rot="4526232">
            <a:off x="9082210" y="3542761"/>
            <a:ext cx="166590" cy="238118"/>
          </a:xfrm>
          <a:prstGeom prst="chord">
            <a:avLst>
              <a:gd name="adj1" fmla="val 5010884"/>
              <a:gd name="adj2" fmla="val 1555552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xmlns="" id="{BE37578A-7B10-4744-A04E-49C4326CA218}"/>
              </a:ext>
            </a:extLst>
          </p:cNvPr>
          <p:cNvSpPr/>
          <p:nvPr/>
        </p:nvSpPr>
        <p:spPr>
          <a:xfrm>
            <a:off x="8959956" y="4267265"/>
            <a:ext cx="1488461" cy="353943"/>
          </a:xfrm>
          <a:prstGeom prst="rect">
            <a:avLst/>
          </a:prstGeom>
        </p:spPr>
        <p:txBody>
          <a:bodyPr wrap="square">
            <a:spAutoFit/>
          </a:bodyPr>
          <a:lstStyle/>
          <a:p>
            <a:pPr algn="ctr"/>
            <a:r>
              <a:rPr lang="en-US" sz="1700" dirty="0">
                <a:solidFill>
                  <a:schemeClr val="tx1">
                    <a:lumMod val="85000"/>
                    <a:lumOff val="15000"/>
                  </a:schemeClr>
                </a:solidFill>
              </a:rPr>
              <a:t>hidden corner</a:t>
            </a:r>
          </a:p>
        </p:txBody>
      </p:sp>
      <p:cxnSp>
        <p:nvCxnSpPr>
          <p:cNvPr id="106" name="Straight Connector 105">
            <a:extLst>
              <a:ext uri="{FF2B5EF4-FFF2-40B4-BE49-F238E27FC236}">
                <a16:creationId xmlns:a16="http://schemas.microsoft.com/office/drawing/2014/main" xmlns="" id="{C905C242-825C-7B43-AF73-592AC1F2CD64}"/>
              </a:ext>
            </a:extLst>
          </p:cNvPr>
          <p:cNvCxnSpPr>
            <a:cxnSpLocks/>
            <a:stCxn id="32" idx="0"/>
            <a:endCxn id="34" idx="4"/>
          </p:cNvCxnSpPr>
          <p:nvPr/>
        </p:nvCxnSpPr>
        <p:spPr>
          <a:xfrm flipH="1" flipV="1">
            <a:off x="7738256" y="3556470"/>
            <a:ext cx="7443" cy="123748"/>
          </a:xfrm>
          <a:prstGeom prst="line">
            <a:avLst/>
          </a:prstGeom>
        </p:spPr>
        <p:style>
          <a:lnRef idx="1">
            <a:schemeClr val="accent2"/>
          </a:lnRef>
          <a:fillRef idx="0">
            <a:schemeClr val="accent2"/>
          </a:fillRef>
          <a:effectRef idx="0">
            <a:schemeClr val="accent2"/>
          </a:effectRef>
          <a:fontRef idx="minor">
            <a:schemeClr val="tx1"/>
          </a:fontRef>
        </p:style>
      </p:cxnSp>
      <p:cxnSp>
        <p:nvCxnSpPr>
          <p:cNvPr id="109" name="Straight Connector 108">
            <a:extLst>
              <a:ext uri="{FF2B5EF4-FFF2-40B4-BE49-F238E27FC236}">
                <a16:creationId xmlns:a16="http://schemas.microsoft.com/office/drawing/2014/main" xmlns="" id="{4E1BC42E-65D1-354D-AD19-8B0FF6E202BB}"/>
              </a:ext>
            </a:extLst>
          </p:cNvPr>
          <p:cNvCxnSpPr>
            <a:cxnSpLocks/>
            <a:stCxn id="33" idx="0"/>
            <a:endCxn id="32" idx="4"/>
          </p:cNvCxnSpPr>
          <p:nvPr/>
        </p:nvCxnSpPr>
        <p:spPr>
          <a:xfrm flipV="1">
            <a:off x="7745699" y="4046196"/>
            <a:ext cx="0" cy="11790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2" name="Straight Connector 111">
            <a:extLst>
              <a:ext uri="{FF2B5EF4-FFF2-40B4-BE49-F238E27FC236}">
                <a16:creationId xmlns:a16="http://schemas.microsoft.com/office/drawing/2014/main" xmlns="" id="{A188B93F-ABBF-764A-9AF1-28B08B07BBC2}"/>
              </a:ext>
            </a:extLst>
          </p:cNvPr>
          <p:cNvCxnSpPr>
            <a:cxnSpLocks/>
            <a:stCxn id="87" idx="0"/>
            <a:endCxn id="33" idx="4"/>
          </p:cNvCxnSpPr>
          <p:nvPr/>
        </p:nvCxnSpPr>
        <p:spPr>
          <a:xfrm flipH="1" flipV="1">
            <a:off x="7745699" y="4530075"/>
            <a:ext cx="11361" cy="141788"/>
          </a:xfrm>
          <a:prstGeom prst="line">
            <a:avLst/>
          </a:prstGeom>
        </p:spPr>
        <p:style>
          <a:lnRef idx="1">
            <a:schemeClr val="accent2"/>
          </a:lnRef>
          <a:fillRef idx="0">
            <a:schemeClr val="accent2"/>
          </a:fillRef>
          <a:effectRef idx="0">
            <a:schemeClr val="accent2"/>
          </a:effectRef>
          <a:fontRef idx="minor">
            <a:schemeClr val="tx1"/>
          </a:fontRef>
        </p:style>
      </p:cxnSp>
      <p:sp>
        <p:nvSpPr>
          <p:cNvPr id="115" name="TextBox 114">
            <a:extLst>
              <a:ext uri="{FF2B5EF4-FFF2-40B4-BE49-F238E27FC236}">
                <a16:creationId xmlns:a16="http://schemas.microsoft.com/office/drawing/2014/main" xmlns="" id="{CE30E12B-E6E5-7446-860E-342713DFAE06}"/>
              </a:ext>
            </a:extLst>
          </p:cNvPr>
          <p:cNvSpPr txBox="1"/>
          <p:nvPr/>
        </p:nvSpPr>
        <p:spPr>
          <a:xfrm>
            <a:off x="10559169" y="2193897"/>
            <a:ext cx="1193122" cy="615553"/>
          </a:xfrm>
          <a:prstGeom prst="rect">
            <a:avLst/>
          </a:prstGeom>
          <a:noFill/>
        </p:spPr>
        <p:txBody>
          <a:bodyPr wrap="square" rtlCol="0">
            <a:spAutoFit/>
          </a:bodyPr>
          <a:lstStyle/>
          <a:p>
            <a:r>
              <a:rPr lang="en-US" sz="1700" dirty="0">
                <a:solidFill>
                  <a:schemeClr val="bg2">
                    <a:lumMod val="25000"/>
                  </a:schemeClr>
                </a:solidFill>
              </a:rPr>
              <a:t>Entity Linking</a:t>
            </a:r>
          </a:p>
        </p:txBody>
      </p:sp>
      <p:cxnSp>
        <p:nvCxnSpPr>
          <p:cNvPr id="116" name="Straight Arrow Connector 115">
            <a:extLst>
              <a:ext uri="{FF2B5EF4-FFF2-40B4-BE49-F238E27FC236}">
                <a16:creationId xmlns:a16="http://schemas.microsoft.com/office/drawing/2014/main" xmlns="" id="{74969E45-B0BF-4D42-A2F4-CF49C15E2AD5}"/>
              </a:ext>
            </a:extLst>
          </p:cNvPr>
          <p:cNvCxnSpPr>
            <a:cxnSpLocks/>
          </p:cNvCxnSpPr>
          <p:nvPr/>
        </p:nvCxnSpPr>
        <p:spPr>
          <a:xfrm flipV="1">
            <a:off x="9870828" y="2197370"/>
            <a:ext cx="603004" cy="885099"/>
          </a:xfrm>
          <a:prstGeom prst="straightConnector1">
            <a:avLst/>
          </a:prstGeom>
          <a:ln w="47625">
            <a:gradFill flip="none" rotWithShape="1">
              <a:gsLst>
                <a:gs pos="25000">
                  <a:schemeClr val="accent3">
                    <a:lumMod val="40000"/>
                    <a:lumOff val="60000"/>
                  </a:schemeClr>
                </a:gs>
                <a:gs pos="54000">
                  <a:schemeClr val="accent3">
                    <a:lumMod val="95000"/>
                    <a:lumOff val="5000"/>
                  </a:schemeClr>
                </a:gs>
                <a:gs pos="93000">
                  <a:schemeClr val="accent3">
                    <a:lumMod val="37000"/>
                    <a:lumOff val="63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pic>
        <p:nvPicPr>
          <p:cNvPr id="117" name="Picture 2" descr="Database icon - Themeisle Icons Graphics">
            <a:extLst>
              <a:ext uri="{FF2B5EF4-FFF2-40B4-BE49-F238E27FC236}">
                <a16:creationId xmlns:a16="http://schemas.microsoft.com/office/drawing/2014/main" xmlns="" id="{2DF0ED5B-1260-5A49-A3DA-781709D79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003" y="1576597"/>
            <a:ext cx="406090" cy="541085"/>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117">
            <a:extLst>
              <a:ext uri="{FF2B5EF4-FFF2-40B4-BE49-F238E27FC236}">
                <a16:creationId xmlns:a16="http://schemas.microsoft.com/office/drawing/2014/main" xmlns="" id="{14D9B567-7E19-8A48-806E-EA071E62F238}"/>
              </a:ext>
            </a:extLst>
          </p:cNvPr>
          <p:cNvSpPr/>
          <p:nvPr/>
        </p:nvSpPr>
        <p:spPr>
          <a:xfrm>
            <a:off x="10676877" y="1349336"/>
            <a:ext cx="1105431" cy="830997"/>
          </a:xfrm>
          <a:prstGeom prst="rect">
            <a:avLst/>
          </a:prstGeom>
        </p:spPr>
        <p:txBody>
          <a:bodyPr wrap="none">
            <a:spAutoFit/>
          </a:bodyPr>
          <a:lstStyle/>
          <a:p>
            <a:pPr algn="ctr"/>
            <a:r>
              <a:rPr lang="en-US" sz="1600" dirty="0"/>
              <a:t>External </a:t>
            </a:r>
          </a:p>
          <a:p>
            <a:pPr algn="ctr"/>
            <a:r>
              <a:rPr lang="en-US" sz="1600" dirty="0"/>
              <a:t>Knowledge</a:t>
            </a:r>
          </a:p>
          <a:p>
            <a:pPr algn="ctr"/>
            <a:r>
              <a:rPr lang="en-US" sz="1600" dirty="0"/>
              <a:t>Base</a:t>
            </a:r>
          </a:p>
        </p:txBody>
      </p:sp>
    </p:spTree>
    <p:extLst>
      <p:ext uri="{BB962C8B-B14F-4D97-AF65-F5344CB8AC3E}">
        <p14:creationId xmlns:p14="http://schemas.microsoft.com/office/powerpoint/2010/main" val="32047919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28</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433383" y="2297341"/>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95550" y="2581851"/>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6" name="Rectangle 5">
            <a:extLst>
              <a:ext uri="{FF2B5EF4-FFF2-40B4-BE49-F238E27FC236}">
                <a16:creationId xmlns:a16="http://schemas.microsoft.com/office/drawing/2014/main" xmlns="" id="{5BA3DA05-CCC5-F143-98E0-CAE46299EC0F}"/>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2597950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29</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433383" y="2297341"/>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95550" y="2581851"/>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4638675" y="189938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5E0925B-7D42-4B3D-B9E1-E76ABFC46823}"/>
              </a:ext>
            </a:extLst>
          </p:cNvPr>
          <p:cNvSpPr/>
          <p:nvPr/>
        </p:nvSpPr>
        <p:spPr>
          <a:xfrm>
            <a:off x="4638675" y="2972372"/>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3919124" y="1543292"/>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stCxn id="10" idx="0"/>
            <a:endCxn id="4" idx="4"/>
          </p:cNvCxnSpPr>
          <p:nvPr/>
        </p:nvCxnSpPr>
        <p:spPr>
          <a:xfrm flipV="1">
            <a:off x="4848225" y="2318481"/>
            <a:ext cx="0" cy="653891"/>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18285F9-6101-43BB-B5E9-329420C1FC55}"/>
              </a:ext>
            </a:extLst>
          </p:cNvPr>
          <p:cNvSpPr txBox="1"/>
          <p:nvPr/>
        </p:nvSpPr>
        <p:spPr>
          <a:xfrm>
            <a:off x="3742793" y="3429000"/>
            <a:ext cx="2210862" cy="369332"/>
          </a:xfrm>
          <a:prstGeom prst="rect">
            <a:avLst/>
          </a:prstGeom>
          <a:noFill/>
        </p:spPr>
        <p:txBody>
          <a:bodyPr wrap="none" rtlCol="0">
            <a:spAutoFit/>
          </a:bodyPr>
          <a:lstStyle/>
          <a:p>
            <a:r>
              <a:rPr lang="en-US" b="1" dirty="0"/>
              <a:t>“Hong Kong Police”</a:t>
            </a:r>
          </a:p>
        </p:txBody>
      </p:sp>
      <p:sp>
        <p:nvSpPr>
          <p:cNvPr id="15" name="TextBox 14">
            <a:extLst>
              <a:ext uri="{FF2B5EF4-FFF2-40B4-BE49-F238E27FC236}">
                <a16:creationId xmlns:a16="http://schemas.microsoft.com/office/drawing/2014/main" xmlns="" id="{4FA0FF36-C794-45FC-AF11-8A2D84C3BA1C}"/>
              </a:ext>
            </a:extLst>
          </p:cNvPr>
          <p:cNvSpPr txBox="1"/>
          <p:nvPr/>
        </p:nvSpPr>
        <p:spPr>
          <a:xfrm>
            <a:off x="3381077" y="2338279"/>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sp>
        <p:nvSpPr>
          <p:cNvPr id="16" name="TextBox 15">
            <a:extLst>
              <a:ext uri="{FF2B5EF4-FFF2-40B4-BE49-F238E27FC236}">
                <a16:creationId xmlns:a16="http://schemas.microsoft.com/office/drawing/2014/main" xmlns="" id="{66918F21-71D7-4DB9-8EBC-4A68D0F2B9D4}"/>
              </a:ext>
            </a:extLst>
          </p:cNvPr>
          <p:cNvSpPr txBox="1"/>
          <p:nvPr/>
        </p:nvSpPr>
        <p:spPr>
          <a:xfrm>
            <a:off x="4107476" y="996536"/>
            <a:ext cx="1481496"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Relation</a:t>
            </a: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17" name="Rectangle 16">
            <a:extLst>
              <a:ext uri="{FF2B5EF4-FFF2-40B4-BE49-F238E27FC236}">
                <a16:creationId xmlns:a16="http://schemas.microsoft.com/office/drawing/2014/main" xmlns="" id="{E0C14F4A-57F7-E843-903F-AA69B74E1B2E}"/>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13172729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Stance Detection Features</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800" dirty="0" smtClean="0"/>
              <a:t>Baseline Features</a:t>
            </a:r>
          </a:p>
          <a:p>
            <a:pPr lvl="1"/>
            <a:r>
              <a:rPr lang="en-US" dirty="0"/>
              <a:t>T</a:t>
            </a:r>
            <a:r>
              <a:rPr lang="en-US" dirty="0" smtClean="0"/>
              <a:t>he </a:t>
            </a:r>
            <a:r>
              <a:rPr lang="en-US" dirty="0" err="1" smtClean="0"/>
              <a:t>cooccurrence</a:t>
            </a:r>
            <a:r>
              <a:rPr lang="en-US" dirty="0"/>
              <a:t> </a:t>
            </a:r>
            <a:r>
              <a:rPr lang="en-US" dirty="0" smtClean="0"/>
              <a:t>(COOC</a:t>
            </a:r>
            <a:r>
              <a:rPr lang="en-US" dirty="0"/>
              <a:t>) of word and character n-grams in the headline and the document as well as </a:t>
            </a:r>
            <a:r>
              <a:rPr lang="en-US" dirty="0" smtClean="0"/>
              <a:t>two lexicon-based </a:t>
            </a:r>
            <a:r>
              <a:rPr lang="en-US" dirty="0"/>
              <a:t>features, which count the number of refuting (REFU) and polarity (POLA) words </a:t>
            </a:r>
            <a:r>
              <a:rPr lang="en-US" dirty="0" smtClean="0"/>
              <a:t>based on </a:t>
            </a:r>
            <a:r>
              <a:rPr lang="en-US" dirty="0"/>
              <a:t>small word </a:t>
            </a:r>
            <a:r>
              <a:rPr lang="en-US" dirty="0" smtClean="0"/>
              <a:t>lists</a:t>
            </a:r>
            <a:endParaRPr lang="en-US" sz="2800" dirty="0"/>
          </a:p>
          <a:p>
            <a:r>
              <a:rPr lang="en-US" sz="2800" dirty="0"/>
              <a:t>Challenge </a:t>
            </a:r>
            <a:r>
              <a:rPr lang="en-US" sz="2800" dirty="0" smtClean="0"/>
              <a:t>features</a:t>
            </a:r>
          </a:p>
          <a:p>
            <a:pPr lvl="1"/>
            <a:r>
              <a:rPr lang="en-US" dirty="0"/>
              <a:t>Bag-of-words (</a:t>
            </a:r>
            <a:r>
              <a:rPr lang="en-US" dirty="0" err="1"/>
              <a:t>BoW</a:t>
            </a:r>
            <a:r>
              <a:rPr lang="en-US" dirty="0"/>
              <a:t>) unigram features</a:t>
            </a:r>
          </a:p>
          <a:p>
            <a:pPr lvl="1"/>
            <a:r>
              <a:rPr lang="en-US" dirty="0"/>
              <a:t>Topic model features based on non-negative matrix factorization (NMF-300, NMF-cos) (Lin, 2007)</a:t>
            </a:r>
          </a:p>
          <a:p>
            <a:pPr lvl="1"/>
            <a:r>
              <a:rPr lang="en-US" dirty="0"/>
              <a:t>Latent </a:t>
            </a:r>
            <a:r>
              <a:rPr lang="en-US" dirty="0" err="1"/>
              <a:t>Dirichlet</a:t>
            </a:r>
            <a:r>
              <a:rPr lang="en-US" dirty="0"/>
              <a:t> Allocation (LDA-cos) (</a:t>
            </a:r>
            <a:r>
              <a:rPr lang="en-US" dirty="0" err="1"/>
              <a:t>Blei</a:t>
            </a:r>
            <a:r>
              <a:rPr lang="en-US" dirty="0"/>
              <a:t> et al., 2001)</a:t>
            </a:r>
          </a:p>
          <a:p>
            <a:pPr lvl="1"/>
            <a:r>
              <a:rPr lang="en-US" dirty="0"/>
              <a:t>Latent Semantic Indexing (LSI-300) (</a:t>
            </a:r>
            <a:r>
              <a:rPr lang="en-US" dirty="0" err="1"/>
              <a:t>Deerwester</a:t>
            </a:r>
            <a:r>
              <a:rPr lang="en-US" dirty="0"/>
              <a:t> et al., 1990)</a:t>
            </a:r>
          </a:p>
          <a:p>
            <a:pPr lvl="1"/>
            <a:r>
              <a:rPr lang="en-US" dirty="0"/>
              <a:t>two lexicon-based features using NRC Hashtag Sentiment (NRC-Lex) and Sentiment140 (Sent140) (Mohammad et al., 2013)</a:t>
            </a:r>
          </a:p>
          <a:p>
            <a:pPr lvl="1"/>
            <a:r>
              <a:rPr lang="en-US" dirty="0"/>
              <a:t>Word similarity features which measure the cosine similarity of pre-trained word2vec </a:t>
            </a:r>
            <a:r>
              <a:rPr lang="en-US" dirty="0" err="1"/>
              <a:t>embeddings</a:t>
            </a:r>
            <a:r>
              <a:rPr lang="en-US" dirty="0"/>
              <a:t> of nouns and verbs in the headlines and the documents (</a:t>
            </a:r>
            <a:r>
              <a:rPr lang="en-US" dirty="0" err="1"/>
              <a:t>WSim</a:t>
            </a:r>
            <a:r>
              <a:rPr lang="en-US" dirty="0"/>
              <a:t>)</a:t>
            </a:r>
          </a:p>
          <a:p>
            <a:endParaRPr lang="en-US" sz="2800" dirty="0" smtClean="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931219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linds(horizontal)">
                                      <p:cBhvr>
                                        <p:cTn id="15" dur="500"/>
                                        <p:tgtEl>
                                          <p:spTgt spid="10">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blinds(horizontal)">
                                      <p:cBhvr>
                                        <p:cTn id="18" dur="500"/>
                                        <p:tgtEl>
                                          <p:spTgt spid="10">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blinds(horizontal)">
                                      <p:cBhvr>
                                        <p:cTn id="21" dur="500"/>
                                        <p:tgtEl>
                                          <p:spTgt spid="10">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blinds(horizontal)">
                                      <p:cBhvr>
                                        <p:cTn id="24" dur="500"/>
                                        <p:tgtEl>
                                          <p:spTgt spid="10">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
                                            <p:txEl>
                                              <p:pRg st="7" end="7"/>
                                            </p:txEl>
                                          </p:spTgt>
                                        </p:tgtEl>
                                        <p:attrNameLst>
                                          <p:attrName>style.visibility</p:attrName>
                                        </p:attrNameLst>
                                      </p:cBhvr>
                                      <p:to>
                                        <p:strVal val="visible"/>
                                      </p:to>
                                    </p:set>
                                    <p:animEffect transition="in" filter="blinds(horizontal)">
                                      <p:cBhvr>
                                        <p:cTn id="30" dur="500"/>
                                        <p:tgtEl>
                                          <p:spTgt spid="10">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animEffect transition="in" filter="blinds(horizontal)">
                                      <p:cBhvr>
                                        <p:cTn id="33"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30</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433383" y="2297341"/>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95550" y="2581851"/>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4638675" y="189938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5E0925B-7D42-4B3D-B9E1-E76ABFC46823}"/>
              </a:ext>
            </a:extLst>
          </p:cNvPr>
          <p:cNvSpPr/>
          <p:nvPr/>
        </p:nvSpPr>
        <p:spPr>
          <a:xfrm>
            <a:off x="4638675" y="2972372"/>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3919124" y="1543292"/>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stCxn id="10" idx="0"/>
            <a:endCxn id="4" idx="4"/>
          </p:cNvCxnSpPr>
          <p:nvPr/>
        </p:nvCxnSpPr>
        <p:spPr>
          <a:xfrm flipV="1">
            <a:off x="4848225" y="2318481"/>
            <a:ext cx="0" cy="653891"/>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18285F9-6101-43BB-B5E9-329420C1FC55}"/>
              </a:ext>
            </a:extLst>
          </p:cNvPr>
          <p:cNvSpPr txBox="1"/>
          <p:nvPr/>
        </p:nvSpPr>
        <p:spPr>
          <a:xfrm>
            <a:off x="3742793" y="3429000"/>
            <a:ext cx="2210862" cy="369332"/>
          </a:xfrm>
          <a:prstGeom prst="rect">
            <a:avLst/>
          </a:prstGeom>
          <a:noFill/>
        </p:spPr>
        <p:txBody>
          <a:bodyPr wrap="none" rtlCol="0">
            <a:spAutoFit/>
          </a:bodyPr>
          <a:lstStyle/>
          <a:p>
            <a:r>
              <a:rPr lang="en-US" b="1" dirty="0"/>
              <a:t>“Hong Kong Police”</a:t>
            </a:r>
          </a:p>
        </p:txBody>
      </p:sp>
      <p:sp>
        <p:nvSpPr>
          <p:cNvPr id="15" name="TextBox 14">
            <a:extLst>
              <a:ext uri="{FF2B5EF4-FFF2-40B4-BE49-F238E27FC236}">
                <a16:creationId xmlns:a16="http://schemas.microsoft.com/office/drawing/2014/main" xmlns="" id="{4FA0FF36-C794-45FC-AF11-8A2D84C3BA1C}"/>
              </a:ext>
            </a:extLst>
          </p:cNvPr>
          <p:cNvSpPr txBox="1"/>
          <p:nvPr/>
        </p:nvSpPr>
        <p:spPr>
          <a:xfrm>
            <a:off x="3381077" y="2338279"/>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sp>
        <p:nvSpPr>
          <p:cNvPr id="16" name="TextBox 15">
            <a:extLst>
              <a:ext uri="{FF2B5EF4-FFF2-40B4-BE49-F238E27FC236}">
                <a16:creationId xmlns:a16="http://schemas.microsoft.com/office/drawing/2014/main" xmlns="" id="{66918F21-71D7-4DB9-8EBC-4A68D0F2B9D4}"/>
              </a:ext>
            </a:extLst>
          </p:cNvPr>
          <p:cNvSpPr txBox="1"/>
          <p:nvPr/>
        </p:nvSpPr>
        <p:spPr>
          <a:xfrm>
            <a:off x="4107476" y="996536"/>
            <a:ext cx="1481496"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Relation</a:t>
            </a: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528495"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7473491" y="37032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786806" y="1018339"/>
            <a:ext cx="3678636"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Events and Arguments</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167634" y="3442340"/>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69973" y="2191331"/>
            <a:ext cx="511394" cy="1238036"/>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B9A9976D-38C4-0349-94A7-346E174EE414}"/>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4905952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a:xfrm>
            <a:off x="9259378" y="6379007"/>
            <a:ext cx="2743200" cy="365125"/>
          </a:xfrm>
        </p:spPr>
        <p:txBody>
          <a:bodyPr/>
          <a:lstStyle/>
          <a:p>
            <a:r>
              <a:rPr lang="en-US" dirty="0"/>
              <a:t>6</a:t>
            </a:r>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433383" y="2297341"/>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95550" y="2581851"/>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4638675" y="189938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3919124" y="1543292"/>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4"/>
          </p:cNvCxnSpPr>
          <p:nvPr/>
        </p:nvCxnSpPr>
        <p:spPr>
          <a:xfrm rot="10800000">
            <a:off x="4848226" y="2318481"/>
            <a:ext cx="3810303" cy="2475952"/>
          </a:xfrm>
          <a:prstGeom prst="curvedConnector2">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3944346" y="326613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528495"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7473491" y="37032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167634" y="3442340"/>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69973" y="2191331"/>
            <a:ext cx="511394" cy="1238036"/>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20C9F854-EA70-B742-931C-E4E16F064497}"/>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9308678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32</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1451189" y="4412507"/>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922256" y="4697017"/>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472391"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7473491" y="37032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167634" y="3442340"/>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55947" y="2177305"/>
            <a:ext cx="511394" cy="126608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6D787898-8429-B74E-855D-A2DD616E8971}"/>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4681458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33</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659066" y="4434172"/>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130133" y="4718682"/>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472391"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8793505" y="4066364"/>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218059" y="3441214"/>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55947" y="2177305"/>
            <a:ext cx="511394" cy="126608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A95DFEBE-5412-4CEB-A832-794AF9EA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2" y="1591536"/>
            <a:ext cx="3408535" cy="2748818"/>
          </a:xfrm>
          <a:prstGeom prst="rect">
            <a:avLst/>
          </a:prstGeom>
        </p:spPr>
      </p:pic>
      <p:sp>
        <p:nvSpPr>
          <p:cNvPr id="28" name="Rectangle 27">
            <a:extLst>
              <a:ext uri="{FF2B5EF4-FFF2-40B4-BE49-F238E27FC236}">
                <a16:creationId xmlns:a16="http://schemas.microsoft.com/office/drawing/2014/main" xmlns="" id="{A1AEFB2C-C245-1846-8814-64DB485C25C0}"/>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38831449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r>
              <a:rPr lang="en-US" i="1" dirty="0"/>
              <a:t> </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34</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659066" y="4434172"/>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130133" y="4718682"/>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528495"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8793505" y="4066364"/>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218059" y="3441214"/>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69973" y="2191331"/>
            <a:ext cx="511394" cy="1238036"/>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A95DFEBE-5412-4CEB-A832-794AF9EA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2" y="1591536"/>
            <a:ext cx="3408535" cy="2748818"/>
          </a:xfrm>
          <a:prstGeom prst="rect">
            <a:avLst/>
          </a:prstGeom>
        </p:spPr>
      </p:pic>
      <p:sp>
        <p:nvSpPr>
          <p:cNvPr id="7" name="Rectangle 6">
            <a:extLst>
              <a:ext uri="{FF2B5EF4-FFF2-40B4-BE49-F238E27FC236}">
                <a16:creationId xmlns:a16="http://schemas.microsoft.com/office/drawing/2014/main" xmlns="" id="{1ED12809-B532-40D2-AB87-874EC54F190D}"/>
              </a:ext>
            </a:extLst>
          </p:cNvPr>
          <p:cNvSpPr/>
          <p:nvPr/>
        </p:nvSpPr>
        <p:spPr>
          <a:xfrm>
            <a:off x="923925" y="2276474"/>
            <a:ext cx="704850" cy="9596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07B7C03E-5FEF-4B37-B104-79C63DDB746A}"/>
              </a:ext>
            </a:extLst>
          </p:cNvPr>
          <p:cNvSpPr/>
          <p:nvPr/>
        </p:nvSpPr>
        <p:spPr>
          <a:xfrm>
            <a:off x="4982005" y="2910188"/>
            <a:ext cx="419100" cy="419100"/>
          </a:xfrm>
          <a:prstGeom prst="ellipse">
            <a:avLst/>
          </a:prstGeom>
          <a:solidFill>
            <a:srgbClr val="FF2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692B06BA-BFB9-4A41-AF0D-4D98C43BE9FE}"/>
              </a:ext>
            </a:extLst>
          </p:cNvPr>
          <p:cNvSpPr txBox="1"/>
          <p:nvPr/>
        </p:nvSpPr>
        <p:spPr>
          <a:xfrm>
            <a:off x="4715388" y="3334365"/>
            <a:ext cx="1005403" cy="369332"/>
          </a:xfrm>
          <a:prstGeom prst="rect">
            <a:avLst/>
          </a:prstGeom>
          <a:noFill/>
        </p:spPr>
        <p:txBody>
          <a:bodyPr wrap="none" rtlCol="0">
            <a:spAutoFit/>
          </a:bodyPr>
          <a:lstStyle/>
          <a:p>
            <a:r>
              <a:rPr lang="en-US" b="1" dirty="0"/>
              <a:t>“police”</a:t>
            </a:r>
          </a:p>
        </p:txBody>
      </p:sp>
      <p:cxnSp>
        <p:nvCxnSpPr>
          <p:cNvPr id="12" name="Straight Connector 11">
            <a:extLst>
              <a:ext uri="{FF2B5EF4-FFF2-40B4-BE49-F238E27FC236}">
                <a16:creationId xmlns:a16="http://schemas.microsoft.com/office/drawing/2014/main" xmlns="" id="{1C793392-CF38-4623-A7C9-80E153D412BE}"/>
              </a:ext>
            </a:extLst>
          </p:cNvPr>
          <p:cNvCxnSpPr>
            <a:stCxn id="7" idx="3"/>
            <a:endCxn id="33" idx="2"/>
          </p:cNvCxnSpPr>
          <p:nvPr/>
        </p:nvCxnSpPr>
        <p:spPr>
          <a:xfrm>
            <a:off x="1628775" y="2756308"/>
            <a:ext cx="3353230" cy="3634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xmlns="" id="{8F05AF4E-EDEB-344E-A7EA-F0D508875528}"/>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40115875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35</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659066" y="4434172"/>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130133" y="4718682"/>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472391"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8793505" y="4066364"/>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218059" y="3441214"/>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55947" y="2177305"/>
            <a:ext cx="511394" cy="126608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A95DFEBE-5412-4CEB-A832-794AF9EA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2" y="1591536"/>
            <a:ext cx="3408535" cy="2748818"/>
          </a:xfrm>
          <a:prstGeom prst="rect">
            <a:avLst/>
          </a:prstGeom>
        </p:spPr>
      </p:pic>
      <p:sp>
        <p:nvSpPr>
          <p:cNvPr id="7" name="Rectangle 6">
            <a:extLst>
              <a:ext uri="{FF2B5EF4-FFF2-40B4-BE49-F238E27FC236}">
                <a16:creationId xmlns:a16="http://schemas.microsoft.com/office/drawing/2014/main" xmlns="" id="{1ED12809-B532-40D2-AB87-874EC54F190D}"/>
              </a:ext>
            </a:extLst>
          </p:cNvPr>
          <p:cNvSpPr/>
          <p:nvPr/>
        </p:nvSpPr>
        <p:spPr>
          <a:xfrm>
            <a:off x="923925" y="2276474"/>
            <a:ext cx="704850" cy="9596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07B7C03E-5FEF-4B37-B104-79C63DDB746A}"/>
              </a:ext>
            </a:extLst>
          </p:cNvPr>
          <p:cNvSpPr/>
          <p:nvPr/>
        </p:nvSpPr>
        <p:spPr>
          <a:xfrm>
            <a:off x="4982005" y="2910188"/>
            <a:ext cx="419100" cy="419100"/>
          </a:xfrm>
          <a:prstGeom prst="ellipse">
            <a:avLst/>
          </a:prstGeom>
          <a:solidFill>
            <a:srgbClr val="FF2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692B06BA-BFB9-4A41-AF0D-4D98C43BE9FE}"/>
              </a:ext>
            </a:extLst>
          </p:cNvPr>
          <p:cNvSpPr txBox="1"/>
          <p:nvPr/>
        </p:nvSpPr>
        <p:spPr>
          <a:xfrm>
            <a:off x="4697337" y="3334365"/>
            <a:ext cx="992579" cy="369332"/>
          </a:xfrm>
          <a:prstGeom prst="rect">
            <a:avLst/>
          </a:prstGeom>
          <a:noFill/>
        </p:spPr>
        <p:txBody>
          <a:bodyPr wrap="none" rtlCol="0">
            <a:spAutoFit/>
          </a:bodyPr>
          <a:lstStyle/>
          <a:p>
            <a:r>
              <a:rPr lang="en-US" b="1" dirty="0"/>
              <a:t>“police”</a:t>
            </a:r>
          </a:p>
        </p:txBody>
      </p:sp>
      <p:cxnSp>
        <p:nvCxnSpPr>
          <p:cNvPr id="12" name="Straight Connector 11">
            <a:extLst>
              <a:ext uri="{FF2B5EF4-FFF2-40B4-BE49-F238E27FC236}">
                <a16:creationId xmlns:a16="http://schemas.microsoft.com/office/drawing/2014/main" xmlns="" id="{1C793392-CF38-4623-A7C9-80E153D412BE}"/>
              </a:ext>
            </a:extLst>
          </p:cNvPr>
          <p:cNvCxnSpPr>
            <a:stCxn id="7" idx="3"/>
            <a:endCxn id="33" idx="2"/>
          </p:cNvCxnSpPr>
          <p:nvPr/>
        </p:nvCxnSpPr>
        <p:spPr>
          <a:xfrm>
            <a:off x="1628775" y="2756308"/>
            <a:ext cx="3353230" cy="3634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Isosceles Triangle 37">
            <a:extLst>
              <a:ext uri="{FF2B5EF4-FFF2-40B4-BE49-F238E27FC236}">
                <a16:creationId xmlns:a16="http://schemas.microsoft.com/office/drawing/2014/main" xmlns="" id="{F7C6C189-739D-43FB-8F1A-DE5AB945EACA}"/>
              </a:ext>
            </a:extLst>
          </p:cNvPr>
          <p:cNvSpPr/>
          <p:nvPr/>
        </p:nvSpPr>
        <p:spPr>
          <a:xfrm>
            <a:off x="5283813" y="1698922"/>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0CE3A2C3-6FE3-49FD-AB5B-A0BFC4AACABC}"/>
              </a:ext>
            </a:extLst>
          </p:cNvPr>
          <p:cNvSpPr txBox="1"/>
          <p:nvPr/>
        </p:nvSpPr>
        <p:spPr>
          <a:xfrm>
            <a:off x="5016309" y="1380346"/>
            <a:ext cx="954107" cy="369332"/>
          </a:xfrm>
          <a:prstGeom prst="rect">
            <a:avLst/>
          </a:prstGeom>
          <a:noFill/>
        </p:spPr>
        <p:txBody>
          <a:bodyPr wrap="none" rtlCol="0">
            <a:spAutoFit/>
          </a:bodyPr>
          <a:lstStyle/>
          <a:p>
            <a:r>
              <a:rPr lang="en-US" b="1" dirty="0"/>
              <a:t>“shoot”</a:t>
            </a:r>
          </a:p>
        </p:txBody>
      </p:sp>
      <p:cxnSp>
        <p:nvCxnSpPr>
          <p:cNvPr id="44" name="Connector: Elbow 34">
            <a:extLst>
              <a:ext uri="{FF2B5EF4-FFF2-40B4-BE49-F238E27FC236}">
                <a16:creationId xmlns:a16="http://schemas.microsoft.com/office/drawing/2014/main" xmlns="" id="{CCED3DE7-5E8E-4191-B588-075334F0FAE3}"/>
              </a:ext>
            </a:extLst>
          </p:cNvPr>
          <p:cNvCxnSpPr>
            <a:cxnSpLocks/>
            <a:stCxn id="33" idx="0"/>
            <a:endCxn id="38" idx="3"/>
          </p:cNvCxnSpPr>
          <p:nvPr/>
        </p:nvCxnSpPr>
        <p:spPr>
          <a:xfrm rot="5400000" flipH="1" flipV="1">
            <a:off x="4906922" y="2323747"/>
            <a:ext cx="871075" cy="30180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xmlns="" id="{4F174770-4633-9C40-ADDC-6D02EF1F3B63}"/>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8921605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r>
              <a:rPr lang="en-US" i="1" dirty="0"/>
              <a:t> </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36</a:t>
            </a:fld>
            <a:endParaRPr lang="en-US"/>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659066" y="4434172"/>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130133" y="4718682"/>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528495"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8793505" y="4066364"/>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218059" y="3441214"/>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69973" y="2191331"/>
            <a:ext cx="511394" cy="1238036"/>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A95DFEBE-5412-4CEB-A832-794AF9EA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2" y="1591536"/>
            <a:ext cx="3408535" cy="2748818"/>
          </a:xfrm>
          <a:prstGeom prst="rect">
            <a:avLst/>
          </a:prstGeom>
        </p:spPr>
      </p:pic>
      <p:sp>
        <p:nvSpPr>
          <p:cNvPr id="7" name="Rectangle 6">
            <a:extLst>
              <a:ext uri="{FF2B5EF4-FFF2-40B4-BE49-F238E27FC236}">
                <a16:creationId xmlns:a16="http://schemas.microsoft.com/office/drawing/2014/main" xmlns="" id="{1ED12809-B532-40D2-AB87-874EC54F190D}"/>
              </a:ext>
            </a:extLst>
          </p:cNvPr>
          <p:cNvSpPr/>
          <p:nvPr/>
        </p:nvSpPr>
        <p:spPr>
          <a:xfrm>
            <a:off x="923925" y="2276474"/>
            <a:ext cx="704850" cy="9596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07B7C03E-5FEF-4B37-B104-79C63DDB746A}"/>
              </a:ext>
            </a:extLst>
          </p:cNvPr>
          <p:cNvSpPr/>
          <p:nvPr/>
        </p:nvSpPr>
        <p:spPr>
          <a:xfrm>
            <a:off x="4982005" y="2910188"/>
            <a:ext cx="419100" cy="419100"/>
          </a:xfrm>
          <a:prstGeom prst="ellipse">
            <a:avLst/>
          </a:prstGeom>
          <a:solidFill>
            <a:srgbClr val="FF2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1C793392-CF38-4623-A7C9-80E153D412BE}"/>
              </a:ext>
            </a:extLst>
          </p:cNvPr>
          <p:cNvCxnSpPr>
            <a:stCxn id="7" idx="3"/>
            <a:endCxn id="33" idx="2"/>
          </p:cNvCxnSpPr>
          <p:nvPr/>
        </p:nvCxnSpPr>
        <p:spPr>
          <a:xfrm>
            <a:off x="1628775" y="2756308"/>
            <a:ext cx="3353230" cy="3634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91C7B23-E938-4256-9133-71531929CE37}"/>
              </a:ext>
            </a:extLst>
          </p:cNvPr>
          <p:cNvCxnSpPr>
            <a:stCxn id="33" idx="6"/>
            <a:endCxn id="22" idx="1"/>
          </p:cNvCxnSpPr>
          <p:nvPr/>
        </p:nvCxnSpPr>
        <p:spPr>
          <a:xfrm>
            <a:off x="5401105" y="3119738"/>
            <a:ext cx="3318799" cy="152652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8" name="Isosceles Triangle 37">
            <a:extLst>
              <a:ext uri="{FF2B5EF4-FFF2-40B4-BE49-F238E27FC236}">
                <a16:creationId xmlns:a16="http://schemas.microsoft.com/office/drawing/2014/main" xmlns="" id="{F7C6C189-739D-43FB-8F1A-DE5AB945EACA}"/>
              </a:ext>
            </a:extLst>
          </p:cNvPr>
          <p:cNvSpPr/>
          <p:nvPr/>
        </p:nvSpPr>
        <p:spPr>
          <a:xfrm>
            <a:off x="5283813" y="1698922"/>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0CE3A2C3-6FE3-49FD-AB5B-A0BFC4AACABC}"/>
              </a:ext>
            </a:extLst>
          </p:cNvPr>
          <p:cNvSpPr txBox="1"/>
          <p:nvPr/>
        </p:nvSpPr>
        <p:spPr>
          <a:xfrm>
            <a:off x="5016309" y="1380346"/>
            <a:ext cx="954107" cy="369332"/>
          </a:xfrm>
          <a:prstGeom prst="rect">
            <a:avLst/>
          </a:prstGeom>
          <a:noFill/>
        </p:spPr>
        <p:txBody>
          <a:bodyPr wrap="none" rtlCol="0">
            <a:spAutoFit/>
          </a:bodyPr>
          <a:lstStyle/>
          <a:p>
            <a:r>
              <a:rPr lang="en-US" b="1" dirty="0"/>
              <a:t>“shoot”</a:t>
            </a:r>
          </a:p>
        </p:txBody>
      </p:sp>
      <p:cxnSp>
        <p:nvCxnSpPr>
          <p:cNvPr id="44" name="Connector: Elbow 34">
            <a:extLst>
              <a:ext uri="{FF2B5EF4-FFF2-40B4-BE49-F238E27FC236}">
                <a16:creationId xmlns:a16="http://schemas.microsoft.com/office/drawing/2014/main" xmlns="" id="{CCED3DE7-5E8E-4191-B588-075334F0FAE3}"/>
              </a:ext>
            </a:extLst>
          </p:cNvPr>
          <p:cNvCxnSpPr>
            <a:cxnSpLocks/>
            <a:stCxn id="33" idx="0"/>
            <a:endCxn id="38" idx="3"/>
          </p:cNvCxnSpPr>
          <p:nvPr/>
        </p:nvCxnSpPr>
        <p:spPr>
          <a:xfrm rot="5400000" flipH="1" flipV="1">
            <a:off x="4906922" y="2323747"/>
            <a:ext cx="871075" cy="30180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107F2F01-536A-4C0C-A80D-D451CD049B0D}"/>
              </a:ext>
            </a:extLst>
          </p:cNvPr>
          <p:cNvSpPr txBox="1"/>
          <p:nvPr/>
        </p:nvSpPr>
        <p:spPr>
          <a:xfrm rot="1487202">
            <a:off x="5615552" y="3592971"/>
            <a:ext cx="3176832" cy="369332"/>
          </a:xfrm>
          <a:prstGeom prst="rect">
            <a:avLst/>
          </a:prstGeom>
          <a:noFill/>
        </p:spPr>
        <p:txBody>
          <a:bodyPr wrap="none" rtlCol="0">
            <a:spAutoFit/>
          </a:bodyPr>
          <a:lstStyle/>
          <a:p>
            <a:r>
              <a:rPr lang="en-US" b="1" i="1" dirty="0"/>
              <a:t>Cross-media object coreference</a:t>
            </a:r>
          </a:p>
        </p:txBody>
      </p:sp>
      <p:sp>
        <p:nvSpPr>
          <p:cNvPr id="47" name="TextBox 46">
            <a:extLst>
              <a:ext uri="{FF2B5EF4-FFF2-40B4-BE49-F238E27FC236}">
                <a16:creationId xmlns:a16="http://schemas.microsoft.com/office/drawing/2014/main" xmlns="" id="{574D308F-88B1-4644-869E-4EF12A081613}"/>
              </a:ext>
            </a:extLst>
          </p:cNvPr>
          <p:cNvSpPr txBox="1"/>
          <p:nvPr/>
        </p:nvSpPr>
        <p:spPr>
          <a:xfrm>
            <a:off x="4697337" y="3334365"/>
            <a:ext cx="992579" cy="369332"/>
          </a:xfrm>
          <a:prstGeom prst="rect">
            <a:avLst/>
          </a:prstGeom>
          <a:noFill/>
        </p:spPr>
        <p:txBody>
          <a:bodyPr wrap="none" rtlCol="0">
            <a:spAutoFit/>
          </a:bodyPr>
          <a:lstStyle/>
          <a:p>
            <a:r>
              <a:rPr lang="en-US" b="1" dirty="0"/>
              <a:t>“police”</a:t>
            </a:r>
          </a:p>
        </p:txBody>
      </p:sp>
      <p:sp>
        <p:nvSpPr>
          <p:cNvPr id="40" name="Rectangle 39">
            <a:extLst>
              <a:ext uri="{FF2B5EF4-FFF2-40B4-BE49-F238E27FC236}">
                <a16:creationId xmlns:a16="http://schemas.microsoft.com/office/drawing/2014/main" xmlns="" id="{B469FD16-568C-7D41-B41A-5523ECAB3197}"/>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5829931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r>
              <a:rPr lang="en-US" i="1" dirty="0"/>
              <a:t> </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r>
              <a:rPr lang="en-US" dirty="0"/>
              <a:t>7</a:t>
            </a:r>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659066" y="4434172"/>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130133" y="4718682"/>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472391"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8793505" y="4066364"/>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218059" y="3441214"/>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55947" y="2177305"/>
            <a:ext cx="511394" cy="126608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A95DFEBE-5412-4CEB-A832-794AF9EA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2" y="1591536"/>
            <a:ext cx="3408535" cy="2748818"/>
          </a:xfrm>
          <a:prstGeom prst="rect">
            <a:avLst/>
          </a:prstGeom>
        </p:spPr>
      </p:pic>
      <p:sp>
        <p:nvSpPr>
          <p:cNvPr id="7" name="Rectangle 6">
            <a:extLst>
              <a:ext uri="{FF2B5EF4-FFF2-40B4-BE49-F238E27FC236}">
                <a16:creationId xmlns:a16="http://schemas.microsoft.com/office/drawing/2014/main" xmlns="" id="{1ED12809-B532-40D2-AB87-874EC54F190D}"/>
              </a:ext>
            </a:extLst>
          </p:cNvPr>
          <p:cNvSpPr/>
          <p:nvPr/>
        </p:nvSpPr>
        <p:spPr>
          <a:xfrm>
            <a:off x="923925" y="2276474"/>
            <a:ext cx="704850" cy="9596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07B7C03E-5FEF-4B37-B104-79C63DDB746A}"/>
              </a:ext>
            </a:extLst>
          </p:cNvPr>
          <p:cNvSpPr/>
          <p:nvPr/>
        </p:nvSpPr>
        <p:spPr>
          <a:xfrm>
            <a:off x="4982005" y="2910188"/>
            <a:ext cx="419100" cy="419100"/>
          </a:xfrm>
          <a:prstGeom prst="ellipse">
            <a:avLst/>
          </a:prstGeom>
          <a:solidFill>
            <a:srgbClr val="FF2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1C793392-CF38-4623-A7C9-80E153D412BE}"/>
              </a:ext>
            </a:extLst>
          </p:cNvPr>
          <p:cNvCxnSpPr>
            <a:stCxn id="7" idx="3"/>
            <a:endCxn id="33" idx="2"/>
          </p:cNvCxnSpPr>
          <p:nvPr/>
        </p:nvCxnSpPr>
        <p:spPr>
          <a:xfrm>
            <a:off x="1628775" y="2756308"/>
            <a:ext cx="3353230" cy="3634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91C7B23-E938-4256-9133-71531929CE37}"/>
              </a:ext>
            </a:extLst>
          </p:cNvPr>
          <p:cNvCxnSpPr>
            <a:stCxn id="33" idx="6"/>
            <a:endCxn id="22" idx="1"/>
          </p:cNvCxnSpPr>
          <p:nvPr/>
        </p:nvCxnSpPr>
        <p:spPr>
          <a:xfrm>
            <a:off x="5401105" y="3119738"/>
            <a:ext cx="3318799" cy="152652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7F011DD-AA18-46D7-A539-FAEC19FE0C52}"/>
              </a:ext>
            </a:extLst>
          </p:cNvPr>
          <p:cNvSpPr txBox="1"/>
          <p:nvPr/>
        </p:nvSpPr>
        <p:spPr>
          <a:xfrm rot="1084781">
            <a:off x="5917584" y="2564457"/>
            <a:ext cx="3119893" cy="369332"/>
          </a:xfrm>
          <a:prstGeom prst="rect">
            <a:avLst/>
          </a:prstGeom>
          <a:noFill/>
        </p:spPr>
        <p:txBody>
          <a:bodyPr wrap="none" rtlCol="0">
            <a:spAutoFit/>
          </a:bodyPr>
          <a:lstStyle/>
          <a:p>
            <a:r>
              <a:rPr lang="en-US" b="1" i="1" dirty="0"/>
              <a:t>Cross-media event coreference</a:t>
            </a:r>
          </a:p>
        </p:txBody>
      </p:sp>
      <p:sp>
        <p:nvSpPr>
          <p:cNvPr id="38" name="Isosceles Triangle 37">
            <a:extLst>
              <a:ext uri="{FF2B5EF4-FFF2-40B4-BE49-F238E27FC236}">
                <a16:creationId xmlns:a16="http://schemas.microsoft.com/office/drawing/2014/main" xmlns="" id="{F7C6C189-739D-43FB-8F1A-DE5AB945EACA}"/>
              </a:ext>
            </a:extLst>
          </p:cNvPr>
          <p:cNvSpPr/>
          <p:nvPr/>
        </p:nvSpPr>
        <p:spPr>
          <a:xfrm>
            <a:off x="5283813" y="1698922"/>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0CE3A2C3-6FE3-49FD-AB5B-A0BFC4AACABC}"/>
              </a:ext>
            </a:extLst>
          </p:cNvPr>
          <p:cNvSpPr txBox="1"/>
          <p:nvPr/>
        </p:nvSpPr>
        <p:spPr>
          <a:xfrm>
            <a:off x="5016309" y="1380346"/>
            <a:ext cx="954107" cy="369332"/>
          </a:xfrm>
          <a:prstGeom prst="rect">
            <a:avLst/>
          </a:prstGeom>
          <a:noFill/>
        </p:spPr>
        <p:txBody>
          <a:bodyPr wrap="none" rtlCol="0">
            <a:spAutoFit/>
          </a:bodyPr>
          <a:lstStyle/>
          <a:p>
            <a:r>
              <a:rPr lang="en-US" b="1" dirty="0"/>
              <a:t>“shoot”</a:t>
            </a:r>
          </a:p>
        </p:txBody>
      </p:sp>
      <p:cxnSp>
        <p:nvCxnSpPr>
          <p:cNvPr id="40" name="Straight Connector 39">
            <a:extLst>
              <a:ext uri="{FF2B5EF4-FFF2-40B4-BE49-F238E27FC236}">
                <a16:creationId xmlns:a16="http://schemas.microsoft.com/office/drawing/2014/main" xmlns="" id="{A8888631-2916-4ABD-AD48-DAE5E6A859EF}"/>
              </a:ext>
            </a:extLst>
          </p:cNvPr>
          <p:cNvCxnSpPr>
            <a:cxnSpLocks/>
            <a:stCxn id="38" idx="4"/>
            <a:endCxn id="29" idx="1"/>
          </p:cNvCxnSpPr>
          <p:nvPr/>
        </p:nvCxnSpPr>
        <p:spPr>
          <a:xfrm>
            <a:off x="5702913" y="2039113"/>
            <a:ext cx="3837000" cy="1197029"/>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4" name="Connector: Elbow 34">
            <a:extLst>
              <a:ext uri="{FF2B5EF4-FFF2-40B4-BE49-F238E27FC236}">
                <a16:creationId xmlns:a16="http://schemas.microsoft.com/office/drawing/2014/main" xmlns="" id="{CCED3DE7-5E8E-4191-B588-075334F0FAE3}"/>
              </a:ext>
            </a:extLst>
          </p:cNvPr>
          <p:cNvCxnSpPr>
            <a:cxnSpLocks/>
            <a:stCxn id="33" idx="0"/>
            <a:endCxn id="38" idx="3"/>
          </p:cNvCxnSpPr>
          <p:nvPr/>
        </p:nvCxnSpPr>
        <p:spPr>
          <a:xfrm rot="5400000" flipH="1" flipV="1">
            <a:off x="4906922" y="2323747"/>
            <a:ext cx="871075" cy="30180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107F2F01-536A-4C0C-A80D-D451CD049B0D}"/>
              </a:ext>
            </a:extLst>
          </p:cNvPr>
          <p:cNvSpPr txBox="1"/>
          <p:nvPr/>
        </p:nvSpPr>
        <p:spPr>
          <a:xfrm rot="1487202">
            <a:off x="5615552" y="3592971"/>
            <a:ext cx="3176832" cy="369332"/>
          </a:xfrm>
          <a:prstGeom prst="rect">
            <a:avLst/>
          </a:prstGeom>
          <a:noFill/>
        </p:spPr>
        <p:txBody>
          <a:bodyPr wrap="none" rtlCol="0">
            <a:spAutoFit/>
          </a:bodyPr>
          <a:lstStyle/>
          <a:p>
            <a:r>
              <a:rPr lang="en-US" b="1" i="1" dirty="0"/>
              <a:t>Cross-media object coreference</a:t>
            </a:r>
          </a:p>
        </p:txBody>
      </p:sp>
      <p:sp>
        <p:nvSpPr>
          <p:cNvPr id="47" name="TextBox 46">
            <a:extLst>
              <a:ext uri="{FF2B5EF4-FFF2-40B4-BE49-F238E27FC236}">
                <a16:creationId xmlns:a16="http://schemas.microsoft.com/office/drawing/2014/main" xmlns="" id="{C3581305-0C8C-4720-B66D-827A9A84B57E}"/>
              </a:ext>
            </a:extLst>
          </p:cNvPr>
          <p:cNvSpPr txBox="1"/>
          <p:nvPr/>
        </p:nvSpPr>
        <p:spPr>
          <a:xfrm>
            <a:off x="4697337" y="3334365"/>
            <a:ext cx="992579" cy="369332"/>
          </a:xfrm>
          <a:prstGeom prst="rect">
            <a:avLst/>
          </a:prstGeom>
          <a:noFill/>
        </p:spPr>
        <p:txBody>
          <a:bodyPr wrap="none" rtlCol="0">
            <a:spAutoFit/>
          </a:bodyPr>
          <a:lstStyle/>
          <a:p>
            <a:r>
              <a:rPr lang="en-US" b="1" dirty="0"/>
              <a:t>“police”</a:t>
            </a:r>
          </a:p>
        </p:txBody>
      </p:sp>
      <p:sp>
        <p:nvSpPr>
          <p:cNvPr id="48" name="Rectangle 47">
            <a:extLst>
              <a:ext uri="{FF2B5EF4-FFF2-40B4-BE49-F238E27FC236}">
                <a16:creationId xmlns:a16="http://schemas.microsoft.com/office/drawing/2014/main" xmlns="" id="{A1DCA167-9EC7-5B4A-9AF6-A15771A46705}"/>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20436462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Example Knowledge Graph Construction for </a:t>
            </a:r>
            <a:r>
              <a:rPr lang="en-US" i="1" dirty="0" err="1"/>
              <a:t>InfoSurgeon</a:t>
            </a:r>
            <a:r>
              <a:rPr lang="en-US" i="1" dirty="0"/>
              <a:t> </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r>
              <a:rPr lang="en-US" dirty="0"/>
              <a:t>8</a:t>
            </a:r>
          </a:p>
        </p:txBody>
      </p:sp>
      <p:sp>
        <p:nvSpPr>
          <p:cNvPr id="8" name="Rounded Rectangle 10">
            <a:extLst>
              <a:ext uri="{FF2B5EF4-FFF2-40B4-BE49-F238E27FC236}">
                <a16:creationId xmlns:a16="http://schemas.microsoft.com/office/drawing/2014/main" xmlns="" id="{1B2AFACA-9E17-4393-B015-C895804D5155}"/>
              </a:ext>
            </a:extLst>
          </p:cNvPr>
          <p:cNvSpPr/>
          <p:nvPr/>
        </p:nvSpPr>
        <p:spPr>
          <a:xfrm>
            <a:off x="659066" y="4434172"/>
            <a:ext cx="2361607" cy="2845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Image Caption</a:t>
            </a:r>
          </a:p>
        </p:txBody>
      </p:sp>
      <p:sp>
        <p:nvSpPr>
          <p:cNvPr id="9" name="TextBox 8">
            <a:extLst>
              <a:ext uri="{FF2B5EF4-FFF2-40B4-BE49-F238E27FC236}">
                <a16:creationId xmlns:a16="http://schemas.microsoft.com/office/drawing/2014/main" xmlns="" id="{D1B973AA-829E-4A4F-9DEE-90133A7F05ED}"/>
              </a:ext>
            </a:extLst>
          </p:cNvPr>
          <p:cNvSpPr txBox="1"/>
          <p:nvPr/>
        </p:nvSpPr>
        <p:spPr>
          <a:xfrm>
            <a:off x="130133" y="4718682"/>
            <a:ext cx="3419475" cy="923330"/>
          </a:xfrm>
          <a:prstGeom prst="rect">
            <a:avLst/>
          </a:prstGeom>
          <a:noFill/>
        </p:spPr>
        <p:txBody>
          <a:bodyPr wrap="square" rtlCol="0">
            <a:spAutoFit/>
          </a:bodyPr>
          <a:lstStyle/>
          <a:p>
            <a:pPr algn="ctr"/>
            <a:r>
              <a:rPr lang="en-US" dirty="0"/>
              <a:t>Hong Kong police shoot cold bullets at protestors from hidden corners.</a:t>
            </a:r>
          </a:p>
        </p:txBody>
      </p:sp>
      <p:sp>
        <p:nvSpPr>
          <p:cNvPr id="4" name="Oval 3">
            <a:extLst>
              <a:ext uri="{FF2B5EF4-FFF2-40B4-BE49-F238E27FC236}">
                <a16:creationId xmlns:a16="http://schemas.microsoft.com/office/drawing/2014/main" xmlns="" id="{22431D1C-C6AE-4217-A08C-F9D9A76B54C0}"/>
              </a:ext>
            </a:extLst>
          </p:cNvPr>
          <p:cNvSpPr/>
          <p:nvPr/>
        </p:nvSpPr>
        <p:spPr>
          <a:xfrm>
            <a:off x="6431964" y="457642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85F8DC2-482F-4724-8F02-918F0286C330}"/>
              </a:ext>
            </a:extLst>
          </p:cNvPr>
          <p:cNvSpPr txBox="1"/>
          <p:nvPr/>
        </p:nvSpPr>
        <p:spPr>
          <a:xfrm>
            <a:off x="4564263" y="4584454"/>
            <a:ext cx="1858201" cy="369332"/>
          </a:xfrm>
          <a:prstGeom prst="rect">
            <a:avLst/>
          </a:prstGeom>
          <a:noFill/>
        </p:spPr>
        <p:txBody>
          <a:bodyPr wrap="none" rtlCol="0">
            <a:spAutoFit/>
          </a:bodyPr>
          <a:lstStyle/>
          <a:p>
            <a:r>
              <a:rPr lang="en-US" b="1" dirty="0"/>
              <a:t>“Hidden corner”</a:t>
            </a:r>
          </a:p>
        </p:txBody>
      </p:sp>
      <p:cxnSp>
        <p:nvCxnSpPr>
          <p:cNvPr id="13" name="Straight Arrow Connector 12">
            <a:extLst>
              <a:ext uri="{FF2B5EF4-FFF2-40B4-BE49-F238E27FC236}">
                <a16:creationId xmlns:a16="http://schemas.microsoft.com/office/drawing/2014/main" xmlns="" id="{6E5AEF22-509C-4F47-8E9B-A8EB50A4D276}"/>
              </a:ext>
            </a:extLst>
          </p:cNvPr>
          <p:cNvCxnSpPr>
            <a:cxnSpLocks/>
            <a:stCxn id="22" idx="2"/>
            <a:endCxn id="4" idx="6"/>
          </p:cNvCxnSpPr>
          <p:nvPr/>
        </p:nvCxnSpPr>
        <p:spPr>
          <a:xfrm rot="10800000">
            <a:off x="6851064" y="4785977"/>
            <a:ext cx="1807464" cy="8456"/>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4FA0FF36-C794-45FC-AF11-8A2D84C3BA1C}"/>
              </a:ext>
            </a:extLst>
          </p:cNvPr>
          <p:cNvSpPr txBox="1"/>
          <p:nvPr/>
        </p:nvSpPr>
        <p:spPr>
          <a:xfrm>
            <a:off x="6291035" y="4989641"/>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pic>
        <p:nvPicPr>
          <p:cNvPr id="18" name="Picture 17">
            <a:extLst>
              <a:ext uri="{FF2B5EF4-FFF2-40B4-BE49-F238E27FC236}">
                <a16:creationId xmlns:a16="http://schemas.microsoft.com/office/drawing/2014/main" xmlns="" id="{71D384CA-6D48-404B-B5DF-C754FC5D9B4C}"/>
              </a:ext>
            </a:extLst>
          </p:cNvPr>
          <p:cNvPicPr>
            <a:picLocks noChangeAspect="1"/>
          </p:cNvPicPr>
          <p:nvPr/>
        </p:nvPicPr>
        <p:blipFill rotWithShape="1">
          <a:blip r:embed="rId3"/>
          <a:srcRect l="68060"/>
          <a:stretch/>
        </p:blipFill>
        <p:spPr>
          <a:xfrm>
            <a:off x="2971800" y="5600862"/>
            <a:ext cx="1289924" cy="581025"/>
          </a:xfrm>
          <a:prstGeom prst="rect">
            <a:avLst/>
          </a:prstGeom>
        </p:spPr>
      </p:pic>
      <p:sp>
        <p:nvSpPr>
          <p:cNvPr id="21" name="Oval 20">
            <a:extLst>
              <a:ext uri="{FF2B5EF4-FFF2-40B4-BE49-F238E27FC236}">
                <a16:creationId xmlns:a16="http://schemas.microsoft.com/office/drawing/2014/main" xmlns="" id="{07E2FC1C-C9A4-4D8A-85A9-83E82D3187C1}"/>
              </a:ext>
            </a:extLst>
          </p:cNvPr>
          <p:cNvSpPr/>
          <p:nvPr/>
        </p:nvSpPr>
        <p:spPr>
          <a:xfrm>
            <a:off x="104353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642A495-B5B5-4567-88A4-0C54D1C95D03}"/>
              </a:ext>
            </a:extLst>
          </p:cNvPr>
          <p:cNvSpPr/>
          <p:nvPr/>
        </p:nvSpPr>
        <p:spPr>
          <a:xfrm>
            <a:off x="8658528" y="458488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07E608F-BECD-47C9-B30C-23BC428AEFC9}"/>
              </a:ext>
            </a:extLst>
          </p:cNvPr>
          <p:cNvSpPr txBox="1"/>
          <p:nvPr/>
        </p:nvSpPr>
        <p:spPr>
          <a:xfrm>
            <a:off x="7642404" y="2185320"/>
            <a:ext cx="1528495" cy="369332"/>
          </a:xfrm>
          <a:prstGeom prst="rect">
            <a:avLst/>
          </a:prstGeom>
          <a:noFill/>
        </p:spPr>
        <p:txBody>
          <a:bodyPr wrap="none" rtlCol="0">
            <a:spAutoFit/>
          </a:bodyPr>
          <a:lstStyle/>
          <a:p>
            <a:r>
              <a:rPr lang="en-US" b="1" dirty="0"/>
              <a:t>“cold bullets”</a:t>
            </a:r>
          </a:p>
        </p:txBody>
      </p:sp>
      <p:sp>
        <p:nvSpPr>
          <p:cNvPr id="25" name="TextBox 24">
            <a:extLst>
              <a:ext uri="{FF2B5EF4-FFF2-40B4-BE49-F238E27FC236}">
                <a16:creationId xmlns:a16="http://schemas.microsoft.com/office/drawing/2014/main" xmlns="" id="{0D2CB256-EB12-4F49-B820-152BAD40EF2C}"/>
              </a:ext>
            </a:extLst>
          </p:cNvPr>
          <p:cNvSpPr txBox="1"/>
          <p:nvPr/>
        </p:nvSpPr>
        <p:spPr>
          <a:xfrm>
            <a:off x="7762646" y="5041511"/>
            <a:ext cx="2210862" cy="369332"/>
          </a:xfrm>
          <a:prstGeom prst="rect">
            <a:avLst/>
          </a:prstGeom>
          <a:noFill/>
        </p:spPr>
        <p:txBody>
          <a:bodyPr wrap="none" rtlCol="0">
            <a:spAutoFit/>
          </a:bodyPr>
          <a:lstStyle/>
          <a:p>
            <a:r>
              <a:rPr lang="en-US" b="1" dirty="0"/>
              <a:t>“Hong Kong Police”</a:t>
            </a:r>
          </a:p>
        </p:txBody>
      </p:sp>
      <p:sp>
        <p:nvSpPr>
          <p:cNvPr id="26" name="TextBox 25">
            <a:extLst>
              <a:ext uri="{FF2B5EF4-FFF2-40B4-BE49-F238E27FC236}">
                <a16:creationId xmlns:a16="http://schemas.microsoft.com/office/drawing/2014/main" xmlns="" id="{1BEFE9E7-7629-445B-8345-D5D6D921D388}"/>
              </a:ext>
            </a:extLst>
          </p:cNvPr>
          <p:cNvSpPr txBox="1"/>
          <p:nvPr/>
        </p:nvSpPr>
        <p:spPr>
          <a:xfrm>
            <a:off x="8793505" y="4066364"/>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Attacker</a:t>
            </a:r>
          </a:p>
        </p:txBody>
      </p:sp>
      <p:sp>
        <p:nvSpPr>
          <p:cNvPr id="27" name="TextBox 26">
            <a:extLst>
              <a:ext uri="{FF2B5EF4-FFF2-40B4-BE49-F238E27FC236}">
                <a16:creationId xmlns:a16="http://schemas.microsoft.com/office/drawing/2014/main" xmlns="" id="{69F45D1A-C4EC-44D0-8AAC-D11B4AA9C6E7}"/>
              </a:ext>
            </a:extLst>
          </p:cNvPr>
          <p:cNvSpPr txBox="1"/>
          <p:nvPr/>
        </p:nvSpPr>
        <p:spPr>
          <a:xfrm>
            <a:off x="7603683" y="1018298"/>
            <a:ext cx="4291559" cy="523220"/>
          </a:xfrm>
          <a:prstGeom prst="rect">
            <a:avLst/>
          </a:prstGeom>
          <a:ln w="381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dirty="0"/>
              <a:t>Merged Knowledge Graph</a:t>
            </a:r>
          </a:p>
        </p:txBody>
      </p:sp>
      <p:sp>
        <p:nvSpPr>
          <p:cNvPr id="29" name="Isosceles Triangle 28">
            <a:extLst>
              <a:ext uri="{FF2B5EF4-FFF2-40B4-BE49-F238E27FC236}">
                <a16:creationId xmlns:a16="http://schemas.microsoft.com/office/drawing/2014/main" xmlns="" id="{08E93232-2C2D-42DA-ACE3-1A890208EA65}"/>
              </a:ext>
            </a:extLst>
          </p:cNvPr>
          <p:cNvSpPr/>
          <p:nvPr/>
        </p:nvSpPr>
        <p:spPr>
          <a:xfrm>
            <a:off x="9435138" y="3066046"/>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78F646A2-623E-4F3E-B878-EC9C7AB08A3E}"/>
              </a:ext>
            </a:extLst>
          </p:cNvPr>
          <p:cNvSpPr txBox="1"/>
          <p:nvPr/>
        </p:nvSpPr>
        <p:spPr>
          <a:xfrm>
            <a:off x="9218059" y="3441214"/>
            <a:ext cx="954107" cy="369332"/>
          </a:xfrm>
          <a:prstGeom prst="rect">
            <a:avLst/>
          </a:prstGeom>
          <a:noFill/>
        </p:spPr>
        <p:txBody>
          <a:bodyPr wrap="none" rtlCol="0">
            <a:spAutoFit/>
          </a:bodyPr>
          <a:lstStyle/>
          <a:p>
            <a:r>
              <a:rPr lang="en-US" b="1" dirty="0"/>
              <a:t>“shoot”</a:t>
            </a:r>
          </a:p>
        </p:txBody>
      </p:sp>
      <p:sp>
        <p:nvSpPr>
          <p:cNvPr id="31" name="Isosceles Triangle 30">
            <a:extLst>
              <a:ext uri="{FF2B5EF4-FFF2-40B4-BE49-F238E27FC236}">
                <a16:creationId xmlns:a16="http://schemas.microsoft.com/office/drawing/2014/main" xmlns="" id="{7A4875E1-1A8A-44C6-BCDC-43BD88BE7E0F}"/>
              </a:ext>
            </a:extLst>
          </p:cNvPr>
          <p:cNvSpPr/>
          <p:nvPr/>
        </p:nvSpPr>
        <p:spPr>
          <a:xfrm>
            <a:off x="4337729" y="5702605"/>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16C4135-2CF2-4038-B5A8-85E9A6FA2D51}"/>
              </a:ext>
            </a:extLst>
          </p:cNvPr>
          <p:cNvSpPr txBox="1"/>
          <p:nvPr/>
        </p:nvSpPr>
        <p:spPr>
          <a:xfrm>
            <a:off x="4742426" y="5671827"/>
            <a:ext cx="1693092" cy="400110"/>
          </a:xfrm>
          <a:prstGeom prst="rect">
            <a:avLst/>
          </a:prstGeom>
          <a:noFill/>
        </p:spPr>
        <p:txBody>
          <a:bodyPr wrap="none" rtlCol="0">
            <a:spAutoFit/>
          </a:bodyPr>
          <a:lstStyle/>
          <a:p>
            <a:r>
              <a:rPr lang="en-US" sz="2000" dirty="0"/>
              <a:t>= event trigger</a:t>
            </a:r>
          </a:p>
        </p:txBody>
      </p:sp>
      <p:cxnSp>
        <p:nvCxnSpPr>
          <p:cNvPr id="35" name="Connector: Elbow 34">
            <a:extLst>
              <a:ext uri="{FF2B5EF4-FFF2-40B4-BE49-F238E27FC236}">
                <a16:creationId xmlns:a16="http://schemas.microsoft.com/office/drawing/2014/main" xmlns="" id="{FFFA5145-BDB8-4B30-B7A2-7653944C79EB}"/>
              </a:ext>
            </a:extLst>
          </p:cNvPr>
          <p:cNvCxnSpPr>
            <a:stCxn id="22" idx="0"/>
            <a:endCxn id="29" idx="1"/>
          </p:cNvCxnSpPr>
          <p:nvPr/>
        </p:nvCxnSpPr>
        <p:spPr>
          <a:xfrm rot="5400000" flipH="1" flipV="1">
            <a:off x="8529625" y="3574596"/>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xmlns="" id="{6906065C-42A5-4AC3-9CED-BF534D876A80}"/>
              </a:ext>
            </a:extLst>
          </p:cNvPr>
          <p:cNvCxnSpPr>
            <a:cxnSpLocks/>
            <a:stCxn id="29" idx="5"/>
            <a:endCxn id="21" idx="0"/>
          </p:cNvCxnSpPr>
          <p:nvPr/>
        </p:nvCxnSpPr>
        <p:spPr>
          <a:xfrm>
            <a:off x="9749463" y="3236142"/>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352DC33-5D74-4569-BBA0-B522196AA314}"/>
              </a:ext>
            </a:extLst>
          </p:cNvPr>
          <p:cNvSpPr txBox="1"/>
          <p:nvPr/>
        </p:nvSpPr>
        <p:spPr>
          <a:xfrm>
            <a:off x="9973508" y="5012977"/>
            <a:ext cx="1424429" cy="369332"/>
          </a:xfrm>
          <a:prstGeom prst="rect">
            <a:avLst/>
          </a:prstGeom>
          <a:noFill/>
        </p:spPr>
        <p:txBody>
          <a:bodyPr wrap="none" rtlCol="0">
            <a:spAutoFit/>
          </a:bodyPr>
          <a:lstStyle/>
          <a:p>
            <a:r>
              <a:rPr lang="en-US" b="1" dirty="0"/>
              <a:t>“protestors”</a:t>
            </a:r>
          </a:p>
        </p:txBody>
      </p:sp>
      <p:sp>
        <p:nvSpPr>
          <p:cNvPr id="42" name="TextBox 41">
            <a:extLst>
              <a:ext uri="{FF2B5EF4-FFF2-40B4-BE49-F238E27FC236}">
                <a16:creationId xmlns:a16="http://schemas.microsoft.com/office/drawing/2014/main" xmlns="" id="{621C90ED-DD57-498E-8424-85F45D1315F3}"/>
              </a:ext>
            </a:extLst>
          </p:cNvPr>
          <p:cNvSpPr txBox="1"/>
          <p:nvPr/>
        </p:nvSpPr>
        <p:spPr>
          <a:xfrm>
            <a:off x="10530967" y="3735817"/>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Victim</a:t>
            </a:r>
          </a:p>
        </p:txBody>
      </p:sp>
      <p:sp>
        <p:nvSpPr>
          <p:cNvPr id="43" name="TextBox 42">
            <a:extLst>
              <a:ext uri="{FF2B5EF4-FFF2-40B4-BE49-F238E27FC236}">
                <a16:creationId xmlns:a16="http://schemas.microsoft.com/office/drawing/2014/main" xmlns="" id="{B9A12DF9-9960-40D6-A1C3-E3DCB67905F9}"/>
              </a:ext>
            </a:extLst>
          </p:cNvPr>
          <p:cNvSpPr txBox="1"/>
          <p:nvPr/>
        </p:nvSpPr>
        <p:spPr>
          <a:xfrm>
            <a:off x="8945102" y="1856816"/>
            <a:ext cx="1471611" cy="923330"/>
          </a:xfrm>
          <a:prstGeom prst="rect">
            <a:avLst/>
          </a:prstGeom>
          <a:noFill/>
        </p:spPr>
        <p:txBody>
          <a:bodyPr wrap="square" rtlCol="0">
            <a:spAutoFit/>
          </a:bodyPr>
          <a:lstStyle/>
          <a:p>
            <a:pPr algn="ctr"/>
            <a:r>
              <a:rPr lang="en-US" b="1" dirty="0">
                <a:solidFill>
                  <a:schemeClr val="accent5"/>
                </a:solidFill>
              </a:rPr>
              <a:t>Conflict.</a:t>
            </a:r>
            <a:br>
              <a:rPr lang="en-US" b="1" dirty="0">
                <a:solidFill>
                  <a:schemeClr val="accent5"/>
                </a:solidFill>
              </a:rPr>
            </a:br>
            <a:r>
              <a:rPr lang="en-US" b="1" dirty="0">
                <a:solidFill>
                  <a:schemeClr val="accent5"/>
                </a:solidFill>
              </a:rPr>
              <a:t>Attack.</a:t>
            </a:r>
            <a:br>
              <a:rPr lang="en-US" b="1" dirty="0">
                <a:solidFill>
                  <a:schemeClr val="accent5"/>
                </a:solidFill>
              </a:rPr>
            </a:br>
            <a:r>
              <a:rPr lang="en-US" b="1" dirty="0">
                <a:solidFill>
                  <a:schemeClr val="accent5"/>
                </a:solidFill>
              </a:rPr>
              <a:t>Instrument</a:t>
            </a:r>
          </a:p>
        </p:txBody>
      </p:sp>
      <p:cxnSp>
        <p:nvCxnSpPr>
          <p:cNvPr id="45" name="Connector: Elbow 34">
            <a:extLst>
              <a:ext uri="{FF2B5EF4-FFF2-40B4-BE49-F238E27FC236}">
                <a16:creationId xmlns:a16="http://schemas.microsoft.com/office/drawing/2014/main" xmlns="" id="{3F81C864-BDEF-48F5-8A67-4A9704B5D501}"/>
              </a:ext>
            </a:extLst>
          </p:cNvPr>
          <p:cNvCxnSpPr>
            <a:cxnSpLocks/>
            <a:stCxn id="23" idx="2"/>
            <a:endCxn id="29" idx="0"/>
          </p:cNvCxnSpPr>
          <p:nvPr/>
        </p:nvCxnSpPr>
        <p:spPr>
          <a:xfrm rot="16200000" flipH="1">
            <a:off x="8769973" y="2191331"/>
            <a:ext cx="511394" cy="1238036"/>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A95DFEBE-5412-4CEB-A832-794AF9EA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2" y="1591536"/>
            <a:ext cx="3408535" cy="2748818"/>
          </a:xfrm>
          <a:prstGeom prst="rect">
            <a:avLst/>
          </a:prstGeom>
        </p:spPr>
      </p:pic>
      <p:sp>
        <p:nvSpPr>
          <p:cNvPr id="7" name="Rectangle 6">
            <a:extLst>
              <a:ext uri="{FF2B5EF4-FFF2-40B4-BE49-F238E27FC236}">
                <a16:creationId xmlns:a16="http://schemas.microsoft.com/office/drawing/2014/main" xmlns="" id="{1ED12809-B532-40D2-AB87-874EC54F190D}"/>
              </a:ext>
            </a:extLst>
          </p:cNvPr>
          <p:cNvSpPr/>
          <p:nvPr/>
        </p:nvSpPr>
        <p:spPr>
          <a:xfrm>
            <a:off x="923925" y="2276474"/>
            <a:ext cx="704850" cy="9596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07B7C03E-5FEF-4B37-B104-79C63DDB746A}"/>
              </a:ext>
            </a:extLst>
          </p:cNvPr>
          <p:cNvSpPr/>
          <p:nvPr/>
        </p:nvSpPr>
        <p:spPr>
          <a:xfrm>
            <a:off x="4982005" y="2910188"/>
            <a:ext cx="419100" cy="419100"/>
          </a:xfrm>
          <a:prstGeom prst="ellipse">
            <a:avLst/>
          </a:prstGeom>
          <a:solidFill>
            <a:srgbClr val="FF2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1C793392-CF38-4623-A7C9-80E153D412BE}"/>
              </a:ext>
            </a:extLst>
          </p:cNvPr>
          <p:cNvCxnSpPr>
            <a:stCxn id="7" idx="3"/>
            <a:endCxn id="33" idx="2"/>
          </p:cNvCxnSpPr>
          <p:nvPr/>
        </p:nvCxnSpPr>
        <p:spPr>
          <a:xfrm>
            <a:off x="1628775" y="2756308"/>
            <a:ext cx="3353230" cy="3634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91C7B23-E938-4256-9133-71531929CE37}"/>
              </a:ext>
            </a:extLst>
          </p:cNvPr>
          <p:cNvCxnSpPr>
            <a:stCxn id="33" idx="6"/>
            <a:endCxn id="22" idx="1"/>
          </p:cNvCxnSpPr>
          <p:nvPr/>
        </p:nvCxnSpPr>
        <p:spPr>
          <a:xfrm>
            <a:off x="5401105" y="3119738"/>
            <a:ext cx="3318799" cy="152652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7F011DD-AA18-46D7-A539-FAEC19FE0C52}"/>
              </a:ext>
            </a:extLst>
          </p:cNvPr>
          <p:cNvSpPr txBox="1"/>
          <p:nvPr/>
        </p:nvSpPr>
        <p:spPr>
          <a:xfrm rot="1084781">
            <a:off x="5917584" y="2564457"/>
            <a:ext cx="3119893" cy="369332"/>
          </a:xfrm>
          <a:prstGeom prst="rect">
            <a:avLst/>
          </a:prstGeom>
          <a:noFill/>
        </p:spPr>
        <p:txBody>
          <a:bodyPr wrap="none" rtlCol="0">
            <a:spAutoFit/>
          </a:bodyPr>
          <a:lstStyle/>
          <a:p>
            <a:r>
              <a:rPr lang="en-US" b="1" i="1" dirty="0"/>
              <a:t>Cross-media event coreference</a:t>
            </a:r>
          </a:p>
        </p:txBody>
      </p:sp>
      <p:sp>
        <p:nvSpPr>
          <p:cNvPr id="38" name="Isosceles Triangle 37">
            <a:extLst>
              <a:ext uri="{FF2B5EF4-FFF2-40B4-BE49-F238E27FC236}">
                <a16:creationId xmlns:a16="http://schemas.microsoft.com/office/drawing/2014/main" xmlns="" id="{F7C6C189-739D-43FB-8F1A-DE5AB945EACA}"/>
              </a:ext>
            </a:extLst>
          </p:cNvPr>
          <p:cNvSpPr/>
          <p:nvPr/>
        </p:nvSpPr>
        <p:spPr>
          <a:xfrm>
            <a:off x="5283813" y="1698922"/>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0CE3A2C3-6FE3-49FD-AB5B-A0BFC4AACABC}"/>
              </a:ext>
            </a:extLst>
          </p:cNvPr>
          <p:cNvSpPr txBox="1"/>
          <p:nvPr/>
        </p:nvSpPr>
        <p:spPr>
          <a:xfrm>
            <a:off x="5016309" y="1380346"/>
            <a:ext cx="954107" cy="369332"/>
          </a:xfrm>
          <a:prstGeom prst="rect">
            <a:avLst/>
          </a:prstGeom>
          <a:noFill/>
        </p:spPr>
        <p:txBody>
          <a:bodyPr wrap="none" rtlCol="0">
            <a:spAutoFit/>
          </a:bodyPr>
          <a:lstStyle/>
          <a:p>
            <a:r>
              <a:rPr lang="en-US" b="1" dirty="0"/>
              <a:t>“shoot”</a:t>
            </a:r>
          </a:p>
        </p:txBody>
      </p:sp>
      <p:cxnSp>
        <p:nvCxnSpPr>
          <p:cNvPr id="40" name="Straight Connector 39">
            <a:extLst>
              <a:ext uri="{FF2B5EF4-FFF2-40B4-BE49-F238E27FC236}">
                <a16:creationId xmlns:a16="http://schemas.microsoft.com/office/drawing/2014/main" xmlns="" id="{A8888631-2916-4ABD-AD48-DAE5E6A859EF}"/>
              </a:ext>
            </a:extLst>
          </p:cNvPr>
          <p:cNvCxnSpPr>
            <a:cxnSpLocks/>
            <a:stCxn id="38" idx="4"/>
            <a:endCxn id="29" idx="1"/>
          </p:cNvCxnSpPr>
          <p:nvPr/>
        </p:nvCxnSpPr>
        <p:spPr>
          <a:xfrm>
            <a:off x="5702913" y="2039113"/>
            <a:ext cx="3837000" cy="1197029"/>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4" name="Connector: Elbow 34">
            <a:extLst>
              <a:ext uri="{FF2B5EF4-FFF2-40B4-BE49-F238E27FC236}">
                <a16:creationId xmlns:a16="http://schemas.microsoft.com/office/drawing/2014/main" xmlns="" id="{CCED3DE7-5E8E-4191-B588-075334F0FAE3}"/>
              </a:ext>
            </a:extLst>
          </p:cNvPr>
          <p:cNvCxnSpPr>
            <a:cxnSpLocks/>
            <a:stCxn id="33" idx="0"/>
            <a:endCxn id="38" idx="3"/>
          </p:cNvCxnSpPr>
          <p:nvPr/>
        </p:nvCxnSpPr>
        <p:spPr>
          <a:xfrm rot="5400000" flipH="1" flipV="1">
            <a:off x="4906922" y="2323747"/>
            <a:ext cx="871075" cy="301808"/>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107F2F01-536A-4C0C-A80D-D451CD049B0D}"/>
              </a:ext>
            </a:extLst>
          </p:cNvPr>
          <p:cNvSpPr txBox="1"/>
          <p:nvPr/>
        </p:nvSpPr>
        <p:spPr>
          <a:xfrm rot="1487202">
            <a:off x="5615552" y="3592971"/>
            <a:ext cx="3176832" cy="369332"/>
          </a:xfrm>
          <a:prstGeom prst="rect">
            <a:avLst/>
          </a:prstGeom>
          <a:noFill/>
        </p:spPr>
        <p:txBody>
          <a:bodyPr wrap="none" rtlCol="0">
            <a:spAutoFit/>
          </a:bodyPr>
          <a:lstStyle/>
          <a:p>
            <a:r>
              <a:rPr lang="en-US" b="1" i="1" dirty="0"/>
              <a:t>Cross-media object coreference</a:t>
            </a:r>
          </a:p>
        </p:txBody>
      </p:sp>
      <p:sp>
        <p:nvSpPr>
          <p:cNvPr id="47" name="TextBox 46">
            <a:extLst>
              <a:ext uri="{FF2B5EF4-FFF2-40B4-BE49-F238E27FC236}">
                <a16:creationId xmlns:a16="http://schemas.microsoft.com/office/drawing/2014/main" xmlns="" id="{C3581305-0C8C-4720-B66D-827A9A84B57E}"/>
              </a:ext>
            </a:extLst>
          </p:cNvPr>
          <p:cNvSpPr txBox="1"/>
          <p:nvPr/>
        </p:nvSpPr>
        <p:spPr>
          <a:xfrm>
            <a:off x="4697337" y="3334365"/>
            <a:ext cx="992579" cy="369332"/>
          </a:xfrm>
          <a:prstGeom prst="rect">
            <a:avLst/>
          </a:prstGeom>
          <a:noFill/>
        </p:spPr>
        <p:txBody>
          <a:bodyPr wrap="none" rtlCol="0">
            <a:spAutoFit/>
          </a:bodyPr>
          <a:lstStyle/>
          <a:p>
            <a:r>
              <a:rPr lang="en-US" b="1" dirty="0"/>
              <a:t>“police”</a:t>
            </a:r>
          </a:p>
        </p:txBody>
      </p:sp>
      <p:cxnSp>
        <p:nvCxnSpPr>
          <p:cNvPr id="48" name="Straight Arrow Connector 47">
            <a:extLst>
              <a:ext uri="{FF2B5EF4-FFF2-40B4-BE49-F238E27FC236}">
                <a16:creationId xmlns:a16="http://schemas.microsoft.com/office/drawing/2014/main" xmlns="" id="{C98A5C3D-66C3-5A4C-92A5-72C4E4A53549}"/>
              </a:ext>
            </a:extLst>
          </p:cNvPr>
          <p:cNvCxnSpPr>
            <a:cxnSpLocks/>
          </p:cNvCxnSpPr>
          <p:nvPr/>
        </p:nvCxnSpPr>
        <p:spPr>
          <a:xfrm>
            <a:off x="8967937" y="5012977"/>
            <a:ext cx="131049" cy="784117"/>
          </a:xfrm>
          <a:prstGeom prst="straightConnector1">
            <a:avLst/>
          </a:prstGeom>
          <a:ln w="47625">
            <a:gradFill flip="none" rotWithShape="1">
              <a:gsLst>
                <a:gs pos="25000">
                  <a:schemeClr val="accent3">
                    <a:lumMod val="40000"/>
                    <a:lumOff val="60000"/>
                  </a:schemeClr>
                </a:gs>
                <a:gs pos="54000">
                  <a:schemeClr val="accent3">
                    <a:lumMod val="95000"/>
                    <a:lumOff val="5000"/>
                  </a:schemeClr>
                </a:gs>
                <a:gs pos="93000">
                  <a:schemeClr val="accent3">
                    <a:lumMod val="37000"/>
                    <a:lumOff val="63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pic>
        <p:nvPicPr>
          <p:cNvPr id="49" name="Picture 2" descr="Database icon - Themeisle Icons Graphics">
            <a:extLst>
              <a:ext uri="{FF2B5EF4-FFF2-40B4-BE49-F238E27FC236}">
                <a16:creationId xmlns:a16="http://schemas.microsoft.com/office/drawing/2014/main" xmlns="" id="{FA020CA9-DD46-F14D-8D42-23FE7A873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945" y="5558925"/>
            <a:ext cx="406090" cy="54108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xmlns="" id="{8E9E6B67-56E7-1648-8968-E552FAACF49D}"/>
              </a:ext>
            </a:extLst>
          </p:cNvPr>
          <p:cNvSpPr/>
          <p:nvPr/>
        </p:nvSpPr>
        <p:spPr>
          <a:xfrm>
            <a:off x="9583035" y="5507438"/>
            <a:ext cx="1105431" cy="830997"/>
          </a:xfrm>
          <a:prstGeom prst="rect">
            <a:avLst/>
          </a:prstGeom>
        </p:spPr>
        <p:txBody>
          <a:bodyPr wrap="none">
            <a:spAutoFit/>
          </a:bodyPr>
          <a:lstStyle/>
          <a:p>
            <a:pPr algn="ctr"/>
            <a:r>
              <a:rPr lang="en-US" sz="1600" dirty="0"/>
              <a:t>External </a:t>
            </a:r>
          </a:p>
          <a:p>
            <a:pPr algn="ctr"/>
            <a:r>
              <a:rPr lang="en-US" sz="1600" dirty="0"/>
              <a:t>Knowledge</a:t>
            </a:r>
          </a:p>
          <a:p>
            <a:pPr algn="ctr"/>
            <a:r>
              <a:rPr lang="en-US" sz="1600" dirty="0"/>
              <a:t>Base</a:t>
            </a:r>
          </a:p>
        </p:txBody>
      </p:sp>
      <p:sp>
        <p:nvSpPr>
          <p:cNvPr id="51" name="Rectangle 50">
            <a:extLst>
              <a:ext uri="{FF2B5EF4-FFF2-40B4-BE49-F238E27FC236}">
                <a16:creationId xmlns:a16="http://schemas.microsoft.com/office/drawing/2014/main" xmlns="" id="{66C0625E-7315-0141-ACCA-522A0C22E2DF}"/>
              </a:ext>
            </a:extLst>
          </p:cNvPr>
          <p:cNvSpPr/>
          <p:nvPr/>
        </p:nvSpPr>
        <p:spPr>
          <a:xfrm>
            <a:off x="72161" y="832431"/>
            <a:ext cx="1424129" cy="338554"/>
          </a:xfrm>
          <a:prstGeom prst="rect">
            <a:avLst/>
          </a:prstGeom>
        </p:spPr>
        <p:txBody>
          <a:bodyPr wrap="square">
            <a:spAutoFit/>
          </a:bodyPr>
          <a:lstStyle/>
          <a:p>
            <a:r>
              <a:rPr lang="en-US" sz="1600" dirty="0"/>
              <a:t>[Li et al.]</a:t>
            </a:r>
          </a:p>
        </p:txBody>
      </p:sp>
    </p:spTree>
    <p:extLst>
      <p:ext uri="{BB962C8B-B14F-4D97-AF65-F5344CB8AC3E}">
        <p14:creationId xmlns:p14="http://schemas.microsoft.com/office/powerpoint/2010/main" val="4919361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4AFA0873-2AF0-4F4B-A16C-3E8198E56B74}"/>
              </a:ext>
            </a:extLst>
          </p:cNvPr>
          <p:cNvSpPr/>
          <p:nvPr/>
        </p:nvSpPr>
        <p:spPr>
          <a:xfrm>
            <a:off x="257174" y="1138237"/>
            <a:ext cx="3790950" cy="45815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FD266088-CD82-4052-A334-B04C66383458}"/>
              </a:ext>
            </a:extLst>
          </p:cNvPr>
          <p:cNvSpPr>
            <a:spLocks noGrp="1"/>
          </p:cNvSpPr>
          <p:nvPr>
            <p:ph type="title"/>
          </p:nvPr>
        </p:nvSpPr>
        <p:spPr/>
        <p:txBody>
          <a:bodyPr/>
          <a:lstStyle/>
          <a:p>
            <a:r>
              <a:rPr lang="en-US" dirty="0"/>
              <a:t>Graph </a:t>
            </a:r>
            <a:r>
              <a:rPr lang="en-US" dirty="0" smtClean="0"/>
              <a:t>Propagation</a:t>
            </a:r>
            <a:endParaRPr lang="en-US" dirty="0"/>
          </a:p>
        </p:txBody>
      </p:sp>
      <p:sp>
        <p:nvSpPr>
          <p:cNvPr id="3" name="Slide Number Placeholder 2">
            <a:extLst>
              <a:ext uri="{FF2B5EF4-FFF2-40B4-BE49-F238E27FC236}">
                <a16:creationId xmlns:a16="http://schemas.microsoft.com/office/drawing/2014/main" xmlns="" id="{F8BAC084-65A8-4C37-A3E0-3A022501C76B}"/>
              </a:ext>
            </a:extLst>
          </p:cNvPr>
          <p:cNvSpPr>
            <a:spLocks noGrp="1"/>
          </p:cNvSpPr>
          <p:nvPr>
            <p:ph type="sldNum" sz="quarter" idx="12"/>
          </p:nvPr>
        </p:nvSpPr>
        <p:spPr/>
        <p:txBody>
          <a:bodyPr/>
          <a:lstStyle/>
          <a:p>
            <a:fld id="{756A84B3-3CBF-4C2B-8884-226CEDE01BF5}" type="slidenum">
              <a:rPr lang="en-US" smtClean="0"/>
              <a:t>39</a:t>
            </a:fld>
            <a:endParaRPr lang="en-US"/>
          </a:p>
        </p:txBody>
      </p:sp>
      <p:sp>
        <p:nvSpPr>
          <p:cNvPr id="53" name="Oval 52">
            <a:extLst>
              <a:ext uri="{FF2B5EF4-FFF2-40B4-BE49-F238E27FC236}">
                <a16:creationId xmlns:a16="http://schemas.microsoft.com/office/drawing/2014/main" xmlns="" id="{04A2ACE2-D2D9-4E95-8CBC-75CD01AA77ED}"/>
              </a:ext>
            </a:extLst>
          </p:cNvPr>
          <p:cNvSpPr/>
          <p:nvPr/>
        </p:nvSpPr>
        <p:spPr>
          <a:xfrm>
            <a:off x="1871661" y="1398583"/>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7513F67-1439-4941-B657-ED0342A775F1}"/>
              </a:ext>
            </a:extLst>
          </p:cNvPr>
          <p:cNvSpPr txBox="1"/>
          <p:nvPr/>
        </p:nvSpPr>
        <p:spPr>
          <a:xfrm rot="18576834">
            <a:off x="152401" y="1354496"/>
            <a:ext cx="1104900" cy="461665"/>
          </a:xfrm>
          <a:prstGeom prst="rect">
            <a:avLst/>
          </a:prstGeom>
          <a:noFill/>
        </p:spPr>
        <p:txBody>
          <a:bodyPr wrap="square" rtlCol="0">
            <a:spAutoFit/>
          </a:bodyPr>
          <a:lstStyle/>
          <a:p>
            <a:pPr algn="ctr"/>
            <a:r>
              <a:rPr lang="en-US" sz="2400" b="1" dirty="0"/>
              <a:t>Image</a:t>
            </a:r>
          </a:p>
        </p:txBody>
      </p:sp>
      <p:sp>
        <p:nvSpPr>
          <p:cNvPr id="57" name="TextBox 56">
            <a:extLst>
              <a:ext uri="{FF2B5EF4-FFF2-40B4-BE49-F238E27FC236}">
                <a16:creationId xmlns:a16="http://schemas.microsoft.com/office/drawing/2014/main" xmlns="" id="{CF8803D7-83A3-48C9-8910-BE507BD44C34}"/>
              </a:ext>
            </a:extLst>
          </p:cNvPr>
          <p:cNvSpPr txBox="1"/>
          <p:nvPr/>
        </p:nvSpPr>
        <p:spPr>
          <a:xfrm>
            <a:off x="2433636" y="1356229"/>
            <a:ext cx="1550911" cy="646331"/>
          </a:xfrm>
          <a:prstGeom prst="rect">
            <a:avLst/>
          </a:prstGeom>
          <a:noFill/>
        </p:spPr>
        <p:txBody>
          <a:bodyPr wrap="square" rtlCol="0">
            <a:spAutoFit/>
          </a:bodyPr>
          <a:lstStyle/>
          <a:p>
            <a:pPr algn="ctr"/>
            <a:r>
              <a:rPr lang="en-US" b="1" dirty="0"/>
              <a:t>Semantic context node</a:t>
            </a:r>
          </a:p>
        </p:txBody>
      </p:sp>
      <p:sp>
        <p:nvSpPr>
          <p:cNvPr id="59" name="Oval 58">
            <a:extLst>
              <a:ext uri="{FF2B5EF4-FFF2-40B4-BE49-F238E27FC236}">
                <a16:creationId xmlns:a16="http://schemas.microsoft.com/office/drawing/2014/main" xmlns="" id="{946280BD-5756-4E1D-B2E3-E4DDA6AB06E5}"/>
              </a:ext>
            </a:extLst>
          </p:cNvPr>
          <p:cNvSpPr/>
          <p:nvPr/>
        </p:nvSpPr>
        <p:spPr>
          <a:xfrm>
            <a:off x="1561459" y="339081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xmlns="" id="{A9973777-54E9-449F-B31A-477C0979B52F}"/>
              </a:ext>
            </a:extLst>
          </p:cNvPr>
          <p:cNvSpPr/>
          <p:nvPr/>
        </p:nvSpPr>
        <p:spPr>
          <a:xfrm>
            <a:off x="1871661" y="4543752"/>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xmlns="" id="{319730FB-0184-4DEB-9A79-DC26EFAADE17}"/>
              </a:ext>
            </a:extLst>
          </p:cNvPr>
          <p:cNvSpPr/>
          <p:nvPr/>
        </p:nvSpPr>
        <p:spPr>
          <a:xfrm>
            <a:off x="2789991" y="3554498"/>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xmlns="" id="{311BE81F-CC8D-4785-B9F2-00B02233501A}"/>
              </a:ext>
            </a:extLst>
          </p:cNvPr>
          <p:cNvSpPr txBox="1"/>
          <p:nvPr/>
        </p:nvSpPr>
        <p:spPr>
          <a:xfrm rot="16200000">
            <a:off x="-65993" y="3581193"/>
            <a:ext cx="1550911" cy="923330"/>
          </a:xfrm>
          <a:prstGeom prst="rect">
            <a:avLst/>
          </a:prstGeom>
          <a:noFill/>
        </p:spPr>
        <p:txBody>
          <a:bodyPr wrap="square" rtlCol="0">
            <a:spAutoFit/>
          </a:bodyPr>
          <a:lstStyle/>
          <a:p>
            <a:pPr algn="ctr"/>
            <a:r>
              <a:rPr lang="en-US" b="1" dirty="0"/>
              <a:t>Image Knowledge Graph</a:t>
            </a:r>
          </a:p>
        </p:txBody>
      </p:sp>
      <p:cxnSp>
        <p:nvCxnSpPr>
          <p:cNvPr id="20" name="Straight Connector 19">
            <a:extLst>
              <a:ext uri="{FF2B5EF4-FFF2-40B4-BE49-F238E27FC236}">
                <a16:creationId xmlns:a16="http://schemas.microsoft.com/office/drawing/2014/main" xmlns="" id="{7B5EEAD3-773F-49F8-9962-B384B0EC8122}"/>
              </a:ext>
            </a:extLst>
          </p:cNvPr>
          <p:cNvCxnSpPr>
            <a:stCxn id="59" idx="6"/>
          </p:cNvCxnSpPr>
          <p:nvPr/>
        </p:nvCxnSpPr>
        <p:spPr>
          <a:xfrm>
            <a:off x="1980559" y="3600361"/>
            <a:ext cx="1086491" cy="2095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3732E96E-DD22-4C80-8A82-2D91D2D22B6D}"/>
              </a:ext>
            </a:extLst>
          </p:cNvPr>
          <p:cNvCxnSpPr>
            <a:cxnSpLocks/>
            <a:stCxn id="60" idx="7"/>
            <a:endCxn id="61" idx="4"/>
          </p:cNvCxnSpPr>
          <p:nvPr/>
        </p:nvCxnSpPr>
        <p:spPr>
          <a:xfrm flipV="1">
            <a:off x="2229385" y="3973598"/>
            <a:ext cx="770156" cy="6315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xmlns="" id="{833CC76B-F060-4EF4-9E4B-3B1C6A8E4D10}"/>
              </a:ext>
            </a:extLst>
          </p:cNvPr>
          <p:cNvSpPr/>
          <p:nvPr/>
        </p:nvSpPr>
        <p:spPr>
          <a:xfrm>
            <a:off x="4280649" y="1138237"/>
            <a:ext cx="3790950" cy="45815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75" name="Oval 74">
            <a:extLst>
              <a:ext uri="{FF2B5EF4-FFF2-40B4-BE49-F238E27FC236}">
                <a16:creationId xmlns:a16="http://schemas.microsoft.com/office/drawing/2014/main" xmlns="" id="{3EE2434E-295F-4EC0-A626-2CCF1AB54949}"/>
              </a:ext>
            </a:extLst>
          </p:cNvPr>
          <p:cNvSpPr/>
          <p:nvPr/>
        </p:nvSpPr>
        <p:spPr>
          <a:xfrm>
            <a:off x="5817953" y="1398582"/>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xmlns="" id="{9E75B1A5-B179-4AC7-8BD2-7DBE27B3611E}"/>
              </a:ext>
            </a:extLst>
          </p:cNvPr>
          <p:cNvSpPr txBox="1"/>
          <p:nvPr/>
        </p:nvSpPr>
        <p:spPr>
          <a:xfrm rot="18576834">
            <a:off x="4110400" y="1374780"/>
            <a:ext cx="1279129" cy="461665"/>
          </a:xfrm>
          <a:prstGeom prst="rect">
            <a:avLst/>
          </a:prstGeom>
          <a:noFill/>
        </p:spPr>
        <p:txBody>
          <a:bodyPr wrap="square" rtlCol="0">
            <a:spAutoFit/>
          </a:bodyPr>
          <a:lstStyle/>
          <a:p>
            <a:pPr algn="ctr"/>
            <a:r>
              <a:rPr lang="en-US" sz="2400" b="1" dirty="0"/>
              <a:t>Caption</a:t>
            </a:r>
          </a:p>
        </p:txBody>
      </p:sp>
      <p:sp>
        <p:nvSpPr>
          <p:cNvPr id="77" name="TextBox 76">
            <a:extLst>
              <a:ext uri="{FF2B5EF4-FFF2-40B4-BE49-F238E27FC236}">
                <a16:creationId xmlns:a16="http://schemas.microsoft.com/office/drawing/2014/main" xmlns="" id="{136D54B2-36CE-4C09-84B9-5F2D065DE12C}"/>
              </a:ext>
            </a:extLst>
          </p:cNvPr>
          <p:cNvSpPr txBox="1"/>
          <p:nvPr/>
        </p:nvSpPr>
        <p:spPr>
          <a:xfrm>
            <a:off x="6457111" y="1356229"/>
            <a:ext cx="1550911" cy="646331"/>
          </a:xfrm>
          <a:prstGeom prst="rect">
            <a:avLst/>
          </a:prstGeom>
          <a:noFill/>
        </p:spPr>
        <p:txBody>
          <a:bodyPr wrap="square" rtlCol="0">
            <a:spAutoFit/>
          </a:bodyPr>
          <a:lstStyle/>
          <a:p>
            <a:pPr algn="ctr"/>
            <a:r>
              <a:rPr lang="en-US" b="1" dirty="0"/>
              <a:t>Semantic context node</a:t>
            </a:r>
          </a:p>
        </p:txBody>
      </p:sp>
      <p:sp>
        <p:nvSpPr>
          <p:cNvPr id="78" name="Oval 77">
            <a:extLst>
              <a:ext uri="{FF2B5EF4-FFF2-40B4-BE49-F238E27FC236}">
                <a16:creationId xmlns:a16="http://schemas.microsoft.com/office/drawing/2014/main" xmlns="" id="{889B5501-FFCF-4B86-8FCB-FE6A4C516632}"/>
              </a:ext>
            </a:extLst>
          </p:cNvPr>
          <p:cNvSpPr/>
          <p:nvPr/>
        </p:nvSpPr>
        <p:spPr>
          <a:xfrm>
            <a:off x="5584934" y="339081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86CD8E4D-9E01-4922-96E8-6C07B8EAC160}"/>
              </a:ext>
            </a:extLst>
          </p:cNvPr>
          <p:cNvSpPr/>
          <p:nvPr/>
        </p:nvSpPr>
        <p:spPr>
          <a:xfrm>
            <a:off x="5895136" y="4543752"/>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BF02A748-EF6F-47BF-BC8F-172ED6102A30}"/>
              </a:ext>
            </a:extLst>
          </p:cNvPr>
          <p:cNvSpPr/>
          <p:nvPr/>
        </p:nvSpPr>
        <p:spPr>
          <a:xfrm>
            <a:off x="6813466" y="3554498"/>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xmlns="" id="{201F8810-7E03-4324-AFDA-94CE62735B3F}"/>
              </a:ext>
            </a:extLst>
          </p:cNvPr>
          <p:cNvSpPr txBox="1"/>
          <p:nvPr/>
        </p:nvSpPr>
        <p:spPr>
          <a:xfrm rot="16200000">
            <a:off x="3957482" y="3581193"/>
            <a:ext cx="1550911" cy="923330"/>
          </a:xfrm>
          <a:prstGeom prst="rect">
            <a:avLst/>
          </a:prstGeom>
          <a:noFill/>
        </p:spPr>
        <p:txBody>
          <a:bodyPr wrap="square" rtlCol="0">
            <a:spAutoFit/>
          </a:bodyPr>
          <a:lstStyle/>
          <a:p>
            <a:pPr algn="ctr"/>
            <a:r>
              <a:rPr lang="en-US" b="1" dirty="0"/>
              <a:t>Caption Knowledge Graph</a:t>
            </a:r>
          </a:p>
        </p:txBody>
      </p:sp>
      <p:cxnSp>
        <p:nvCxnSpPr>
          <p:cNvPr id="82" name="Straight Connector 81">
            <a:extLst>
              <a:ext uri="{FF2B5EF4-FFF2-40B4-BE49-F238E27FC236}">
                <a16:creationId xmlns:a16="http://schemas.microsoft.com/office/drawing/2014/main" xmlns="" id="{06D7BAF9-09FF-46F4-BAB1-F9E59A4027BE}"/>
              </a:ext>
            </a:extLst>
          </p:cNvPr>
          <p:cNvCxnSpPr>
            <a:stCxn id="78" idx="6"/>
          </p:cNvCxnSpPr>
          <p:nvPr/>
        </p:nvCxnSpPr>
        <p:spPr>
          <a:xfrm>
            <a:off x="6004034" y="3600361"/>
            <a:ext cx="1086491" cy="2095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A2C24B3B-ACBC-4BF4-890E-59865291C058}"/>
              </a:ext>
            </a:extLst>
          </p:cNvPr>
          <p:cNvCxnSpPr>
            <a:cxnSpLocks/>
            <a:stCxn id="79" idx="7"/>
            <a:endCxn id="80" idx="4"/>
          </p:cNvCxnSpPr>
          <p:nvPr/>
        </p:nvCxnSpPr>
        <p:spPr>
          <a:xfrm flipV="1">
            <a:off x="6252860" y="3973598"/>
            <a:ext cx="770156" cy="6315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xmlns="" id="{DB941C0B-0BE9-4177-8919-17E2EF184AB2}"/>
              </a:ext>
            </a:extLst>
          </p:cNvPr>
          <p:cNvSpPr/>
          <p:nvPr/>
        </p:nvSpPr>
        <p:spPr>
          <a:xfrm>
            <a:off x="8231177" y="1138236"/>
            <a:ext cx="3790950" cy="45815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5" name="Oval 84">
            <a:extLst>
              <a:ext uri="{FF2B5EF4-FFF2-40B4-BE49-F238E27FC236}">
                <a16:creationId xmlns:a16="http://schemas.microsoft.com/office/drawing/2014/main" xmlns="" id="{2ECE0919-3F81-49FD-80CD-20F79C24C9C3}"/>
              </a:ext>
            </a:extLst>
          </p:cNvPr>
          <p:cNvSpPr/>
          <p:nvPr/>
        </p:nvSpPr>
        <p:spPr>
          <a:xfrm>
            <a:off x="9804466" y="1376184"/>
            <a:ext cx="561975"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xmlns="" id="{87B8C70C-3EFE-4539-95F6-E6279030A3CF}"/>
              </a:ext>
            </a:extLst>
          </p:cNvPr>
          <p:cNvSpPr txBox="1"/>
          <p:nvPr/>
        </p:nvSpPr>
        <p:spPr>
          <a:xfrm rot="18576834">
            <a:off x="8126404" y="1354495"/>
            <a:ext cx="1104900" cy="461665"/>
          </a:xfrm>
          <a:prstGeom prst="rect">
            <a:avLst/>
          </a:prstGeom>
          <a:noFill/>
        </p:spPr>
        <p:txBody>
          <a:bodyPr wrap="square" rtlCol="0">
            <a:spAutoFit/>
          </a:bodyPr>
          <a:lstStyle/>
          <a:p>
            <a:pPr algn="ctr"/>
            <a:r>
              <a:rPr lang="en-US" sz="2400" b="1" dirty="0"/>
              <a:t>Article</a:t>
            </a:r>
          </a:p>
        </p:txBody>
      </p:sp>
      <p:sp>
        <p:nvSpPr>
          <p:cNvPr id="87" name="TextBox 86">
            <a:extLst>
              <a:ext uri="{FF2B5EF4-FFF2-40B4-BE49-F238E27FC236}">
                <a16:creationId xmlns:a16="http://schemas.microsoft.com/office/drawing/2014/main" xmlns="" id="{9B5D6F5C-D93A-4AFB-B78E-22EB512756B2}"/>
              </a:ext>
            </a:extLst>
          </p:cNvPr>
          <p:cNvSpPr txBox="1"/>
          <p:nvPr/>
        </p:nvSpPr>
        <p:spPr>
          <a:xfrm>
            <a:off x="10407639" y="1356228"/>
            <a:ext cx="1550911" cy="646331"/>
          </a:xfrm>
          <a:prstGeom prst="rect">
            <a:avLst/>
          </a:prstGeom>
          <a:noFill/>
        </p:spPr>
        <p:txBody>
          <a:bodyPr wrap="square" rtlCol="0">
            <a:spAutoFit/>
          </a:bodyPr>
          <a:lstStyle/>
          <a:p>
            <a:pPr algn="ctr"/>
            <a:r>
              <a:rPr lang="en-US" b="1" dirty="0"/>
              <a:t>Semantic context node</a:t>
            </a:r>
          </a:p>
        </p:txBody>
      </p:sp>
      <p:sp>
        <p:nvSpPr>
          <p:cNvPr id="88" name="Oval 87">
            <a:extLst>
              <a:ext uri="{FF2B5EF4-FFF2-40B4-BE49-F238E27FC236}">
                <a16:creationId xmlns:a16="http://schemas.microsoft.com/office/drawing/2014/main" xmlns="" id="{40A98245-52D7-4A6D-98C8-4EB073B105D7}"/>
              </a:ext>
            </a:extLst>
          </p:cNvPr>
          <p:cNvSpPr/>
          <p:nvPr/>
        </p:nvSpPr>
        <p:spPr>
          <a:xfrm>
            <a:off x="9535462" y="3390810"/>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956052A5-D9C3-4F31-87DA-D30FAACFED52}"/>
              </a:ext>
            </a:extLst>
          </p:cNvPr>
          <p:cNvSpPr/>
          <p:nvPr/>
        </p:nvSpPr>
        <p:spPr>
          <a:xfrm>
            <a:off x="9845664" y="454375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xmlns="" id="{EE71E758-461C-45F3-8D83-2C28E705ED19}"/>
              </a:ext>
            </a:extLst>
          </p:cNvPr>
          <p:cNvSpPr/>
          <p:nvPr/>
        </p:nvSpPr>
        <p:spPr>
          <a:xfrm>
            <a:off x="10763994" y="3554497"/>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xmlns="" id="{FEC73581-FB4B-4889-93A0-97A9A2D148D1}"/>
              </a:ext>
            </a:extLst>
          </p:cNvPr>
          <p:cNvSpPr txBox="1"/>
          <p:nvPr/>
        </p:nvSpPr>
        <p:spPr>
          <a:xfrm rot="16200000">
            <a:off x="7908010" y="3581192"/>
            <a:ext cx="1550911" cy="923330"/>
          </a:xfrm>
          <a:prstGeom prst="rect">
            <a:avLst/>
          </a:prstGeom>
          <a:noFill/>
        </p:spPr>
        <p:txBody>
          <a:bodyPr wrap="square" rtlCol="0">
            <a:spAutoFit/>
          </a:bodyPr>
          <a:lstStyle/>
          <a:p>
            <a:pPr algn="ctr"/>
            <a:r>
              <a:rPr lang="en-US" b="1" dirty="0"/>
              <a:t>Article Knowledge Graph</a:t>
            </a:r>
          </a:p>
        </p:txBody>
      </p:sp>
      <p:cxnSp>
        <p:nvCxnSpPr>
          <p:cNvPr id="92" name="Straight Connector 91">
            <a:extLst>
              <a:ext uri="{FF2B5EF4-FFF2-40B4-BE49-F238E27FC236}">
                <a16:creationId xmlns:a16="http://schemas.microsoft.com/office/drawing/2014/main" xmlns="" id="{D33BBA63-8FEA-4E42-BE7D-720D585384DA}"/>
              </a:ext>
            </a:extLst>
          </p:cNvPr>
          <p:cNvCxnSpPr>
            <a:stCxn id="88" idx="6"/>
          </p:cNvCxnSpPr>
          <p:nvPr/>
        </p:nvCxnSpPr>
        <p:spPr>
          <a:xfrm>
            <a:off x="9954562" y="3600360"/>
            <a:ext cx="1086491" cy="2095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ECCD2C7-9EB0-40EF-A133-70D6BBCC07F8}"/>
              </a:ext>
            </a:extLst>
          </p:cNvPr>
          <p:cNvCxnSpPr>
            <a:cxnSpLocks/>
            <a:stCxn id="89" idx="7"/>
            <a:endCxn id="90" idx="4"/>
          </p:cNvCxnSpPr>
          <p:nvPr/>
        </p:nvCxnSpPr>
        <p:spPr>
          <a:xfrm flipV="1">
            <a:off x="10203388" y="3973597"/>
            <a:ext cx="770156" cy="6315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Freeform: Shape 94">
            <a:extLst>
              <a:ext uri="{FF2B5EF4-FFF2-40B4-BE49-F238E27FC236}">
                <a16:creationId xmlns:a16="http://schemas.microsoft.com/office/drawing/2014/main" xmlns="" id="{E2BFBFB0-3459-4AD2-A46B-BF3BD99EF10F}"/>
              </a:ext>
            </a:extLst>
          </p:cNvPr>
          <p:cNvSpPr/>
          <p:nvPr/>
        </p:nvSpPr>
        <p:spPr>
          <a:xfrm>
            <a:off x="3127038" y="3072533"/>
            <a:ext cx="2597487" cy="535829"/>
          </a:xfrm>
          <a:custGeom>
            <a:avLst/>
            <a:gdLst>
              <a:gd name="connsiteX0" fmla="*/ 0 w 2676525"/>
              <a:gd name="connsiteY0" fmla="*/ 527917 h 527917"/>
              <a:gd name="connsiteX1" fmla="*/ 1266825 w 2676525"/>
              <a:gd name="connsiteY1" fmla="*/ 4042 h 527917"/>
              <a:gd name="connsiteX2" fmla="*/ 2676525 w 2676525"/>
              <a:gd name="connsiteY2" fmla="*/ 327892 h 527917"/>
            </a:gdLst>
            <a:ahLst/>
            <a:cxnLst>
              <a:cxn ang="0">
                <a:pos x="connsiteX0" y="connsiteY0"/>
              </a:cxn>
              <a:cxn ang="0">
                <a:pos x="connsiteX1" y="connsiteY1"/>
              </a:cxn>
              <a:cxn ang="0">
                <a:pos x="connsiteX2" y="connsiteY2"/>
              </a:cxn>
            </a:cxnLst>
            <a:rect l="l" t="t" r="r" b="b"/>
            <a:pathLst>
              <a:path w="2676525" h="527917">
                <a:moveTo>
                  <a:pt x="0" y="527917"/>
                </a:moveTo>
                <a:cubicBezTo>
                  <a:pt x="410369" y="282648"/>
                  <a:pt x="820738" y="37379"/>
                  <a:pt x="1266825" y="4042"/>
                </a:cubicBezTo>
                <a:cubicBezTo>
                  <a:pt x="1712912" y="-29295"/>
                  <a:pt x="2194718" y="149298"/>
                  <a:pt x="2676525" y="327892"/>
                </a:cubicBez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xmlns="" id="{A7E67CC7-80AA-4553-88E7-F91326710E34}"/>
              </a:ext>
            </a:extLst>
          </p:cNvPr>
          <p:cNvSpPr/>
          <p:nvPr/>
        </p:nvSpPr>
        <p:spPr>
          <a:xfrm>
            <a:off x="6296025" y="4886325"/>
            <a:ext cx="3771900" cy="429631"/>
          </a:xfrm>
          <a:custGeom>
            <a:avLst/>
            <a:gdLst>
              <a:gd name="connsiteX0" fmla="*/ 0 w 3771900"/>
              <a:gd name="connsiteY0" fmla="*/ 0 h 429631"/>
              <a:gd name="connsiteX1" fmla="*/ 2152650 w 3771900"/>
              <a:gd name="connsiteY1" fmla="*/ 428625 h 429631"/>
              <a:gd name="connsiteX2" fmla="*/ 3771900 w 3771900"/>
              <a:gd name="connsiteY2" fmla="*/ 95250 h 429631"/>
            </a:gdLst>
            <a:ahLst/>
            <a:cxnLst>
              <a:cxn ang="0">
                <a:pos x="connsiteX0" y="connsiteY0"/>
              </a:cxn>
              <a:cxn ang="0">
                <a:pos x="connsiteX1" y="connsiteY1"/>
              </a:cxn>
              <a:cxn ang="0">
                <a:pos x="connsiteX2" y="connsiteY2"/>
              </a:cxn>
            </a:cxnLst>
            <a:rect l="l" t="t" r="r" b="b"/>
            <a:pathLst>
              <a:path w="3771900" h="429631">
                <a:moveTo>
                  <a:pt x="0" y="0"/>
                </a:moveTo>
                <a:cubicBezTo>
                  <a:pt x="762000" y="206375"/>
                  <a:pt x="1524000" y="412750"/>
                  <a:pt x="2152650" y="428625"/>
                </a:cubicBezTo>
                <a:cubicBezTo>
                  <a:pt x="2781300" y="444500"/>
                  <a:pt x="3276600" y="269875"/>
                  <a:pt x="3771900" y="95250"/>
                </a:cubicBez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xmlns="" id="{D270F0EF-67E1-4013-B0B5-3F7AF1ADFA46}"/>
              </a:ext>
            </a:extLst>
          </p:cNvPr>
          <p:cNvSpPr txBox="1"/>
          <p:nvPr/>
        </p:nvSpPr>
        <p:spPr>
          <a:xfrm>
            <a:off x="3609715" y="2737204"/>
            <a:ext cx="1550911" cy="369332"/>
          </a:xfrm>
          <a:prstGeom prst="rect">
            <a:avLst/>
          </a:prstGeom>
          <a:noFill/>
        </p:spPr>
        <p:txBody>
          <a:bodyPr wrap="square" rtlCol="0">
            <a:spAutoFit/>
          </a:bodyPr>
          <a:lstStyle/>
          <a:p>
            <a:pPr algn="ctr"/>
            <a:r>
              <a:rPr lang="en-US" b="1" dirty="0"/>
              <a:t>Coreference</a:t>
            </a:r>
          </a:p>
        </p:txBody>
      </p:sp>
      <p:sp>
        <p:nvSpPr>
          <p:cNvPr id="99" name="TextBox 98">
            <a:extLst>
              <a:ext uri="{FF2B5EF4-FFF2-40B4-BE49-F238E27FC236}">
                <a16:creationId xmlns:a16="http://schemas.microsoft.com/office/drawing/2014/main" xmlns="" id="{5F101566-222F-4E1B-882C-5B84CD5A4A1A}"/>
              </a:ext>
            </a:extLst>
          </p:cNvPr>
          <p:cNvSpPr txBox="1"/>
          <p:nvPr/>
        </p:nvSpPr>
        <p:spPr>
          <a:xfrm>
            <a:off x="7398041" y="5289198"/>
            <a:ext cx="1550911" cy="369332"/>
          </a:xfrm>
          <a:prstGeom prst="rect">
            <a:avLst/>
          </a:prstGeom>
          <a:noFill/>
        </p:spPr>
        <p:txBody>
          <a:bodyPr wrap="square" rtlCol="0">
            <a:spAutoFit/>
          </a:bodyPr>
          <a:lstStyle/>
          <a:p>
            <a:pPr algn="ctr"/>
            <a:r>
              <a:rPr lang="en-US" b="1" dirty="0"/>
              <a:t>Coreference</a:t>
            </a:r>
          </a:p>
        </p:txBody>
      </p:sp>
      <p:cxnSp>
        <p:nvCxnSpPr>
          <p:cNvPr id="6" name="Straight Connector 5">
            <a:extLst>
              <a:ext uri="{FF2B5EF4-FFF2-40B4-BE49-F238E27FC236}">
                <a16:creationId xmlns:a16="http://schemas.microsoft.com/office/drawing/2014/main" xmlns="" id="{13298903-8144-4960-A186-2CA5957CC82B}"/>
              </a:ext>
            </a:extLst>
          </p:cNvPr>
          <p:cNvCxnSpPr>
            <a:cxnSpLocks/>
            <a:stCxn id="53" idx="4"/>
            <a:endCxn id="59" idx="0"/>
          </p:cNvCxnSpPr>
          <p:nvPr/>
        </p:nvCxnSpPr>
        <p:spPr>
          <a:xfrm flipH="1">
            <a:off x="1771009" y="1960558"/>
            <a:ext cx="381640" cy="1430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7037CA5-5F8D-4DB4-97DB-7FAB758C4E2B}"/>
              </a:ext>
            </a:extLst>
          </p:cNvPr>
          <p:cNvCxnSpPr>
            <a:cxnSpLocks/>
            <a:stCxn id="53" idx="4"/>
            <a:endCxn id="61" idx="0"/>
          </p:cNvCxnSpPr>
          <p:nvPr/>
        </p:nvCxnSpPr>
        <p:spPr>
          <a:xfrm>
            <a:off x="2152649" y="1960558"/>
            <a:ext cx="846892" cy="159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306AA61C-A15F-4DB3-86F4-8305B1E24B72}"/>
              </a:ext>
            </a:extLst>
          </p:cNvPr>
          <p:cNvCxnSpPr>
            <a:cxnSpLocks/>
            <a:stCxn id="53" idx="4"/>
            <a:endCxn id="60" idx="0"/>
          </p:cNvCxnSpPr>
          <p:nvPr/>
        </p:nvCxnSpPr>
        <p:spPr>
          <a:xfrm flipH="1">
            <a:off x="2081211" y="1960558"/>
            <a:ext cx="71438" cy="2583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383937B7-3DBC-4C2F-818D-3A09072F67AA}"/>
              </a:ext>
            </a:extLst>
          </p:cNvPr>
          <p:cNvCxnSpPr>
            <a:cxnSpLocks/>
            <a:stCxn id="75" idx="4"/>
            <a:endCxn id="79" idx="0"/>
          </p:cNvCxnSpPr>
          <p:nvPr/>
        </p:nvCxnSpPr>
        <p:spPr>
          <a:xfrm>
            <a:off x="6098941" y="1960557"/>
            <a:ext cx="5745" cy="2583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D9D0E777-F976-4A31-9417-6BBED7964C3A}"/>
              </a:ext>
            </a:extLst>
          </p:cNvPr>
          <p:cNvCxnSpPr>
            <a:cxnSpLocks/>
            <a:stCxn id="75" idx="4"/>
            <a:endCxn id="78" idx="0"/>
          </p:cNvCxnSpPr>
          <p:nvPr/>
        </p:nvCxnSpPr>
        <p:spPr>
          <a:xfrm flipH="1">
            <a:off x="5794484" y="1960557"/>
            <a:ext cx="304457" cy="1430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EC37199D-4984-4561-9BE2-D001FBACB2F0}"/>
              </a:ext>
            </a:extLst>
          </p:cNvPr>
          <p:cNvCxnSpPr>
            <a:cxnSpLocks/>
            <a:stCxn id="75" idx="4"/>
            <a:endCxn id="80" idx="0"/>
          </p:cNvCxnSpPr>
          <p:nvPr/>
        </p:nvCxnSpPr>
        <p:spPr>
          <a:xfrm>
            <a:off x="6098941" y="1960557"/>
            <a:ext cx="924075" cy="1593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3CC0225A-138C-48F5-B369-E2DFC99EBC0A}"/>
              </a:ext>
            </a:extLst>
          </p:cNvPr>
          <p:cNvCxnSpPr>
            <a:cxnSpLocks/>
            <a:stCxn id="85" idx="4"/>
            <a:endCxn id="90" idx="0"/>
          </p:cNvCxnSpPr>
          <p:nvPr/>
        </p:nvCxnSpPr>
        <p:spPr>
          <a:xfrm>
            <a:off x="10085454" y="1938159"/>
            <a:ext cx="888090" cy="1616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787EE9B1-6059-42C4-A0A3-C59799526D63}"/>
              </a:ext>
            </a:extLst>
          </p:cNvPr>
          <p:cNvCxnSpPr>
            <a:cxnSpLocks/>
            <a:stCxn id="85" idx="4"/>
            <a:endCxn id="89" idx="0"/>
          </p:cNvCxnSpPr>
          <p:nvPr/>
        </p:nvCxnSpPr>
        <p:spPr>
          <a:xfrm flipH="1">
            <a:off x="10055214" y="1938159"/>
            <a:ext cx="30240" cy="2605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C224F8A7-58C3-4415-8546-7305EC12C4C0}"/>
              </a:ext>
            </a:extLst>
          </p:cNvPr>
          <p:cNvCxnSpPr>
            <a:cxnSpLocks/>
            <a:stCxn id="85" idx="4"/>
            <a:endCxn id="88" idx="0"/>
          </p:cNvCxnSpPr>
          <p:nvPr/>
        </p:nvCxnSpPr>
        <p:spPr>
          <a:xfrm flipH="1">
            <a:off x="9745012" y="1938159"/>
            <a:ext cx="340442" cy="1452651"/>
          </a:xfrm>
          <a:prstGeom prst="line">
            <a:avLst/>
          </a:prstGeom>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xmlns="" id="{94A63C9A-22D3-426B-A17A-7F4A47017980}"/>
              </a:ext>
            </a:extLst>
          </p:cNvPr>
          <p:cNvSpPr/>
          <p:nvPr/>
        </p:nvSpPr>
        <p:spPr>
          <a:xfrm>
            <a:off x="2124075" y="1009640"/>
            <a:ext cx="4029075" cy="381010"/>
          </a:xfrm>
          <a:custGeom>
            <a:avLst/>
            <a:gdLst>
              <a:gd name="connsiteX0" fmla="*/ 0 w 4029075"/>
              <a:gd name="connsiteY0" fmla="*/ 381010 h 381010"/>
              <a:gd name="connsiteX1" fmla="*/ 2171700 w 4029075"/>
              <a:gd name="connsiteY1" fmla="*/ 10 h 381010"/>
              <a:gd name="connsiteX2" fmla="*/ 4029075 w 4029075"/>
              <a:gd name="connsiteY2" fmla="*/ 371485 h 381010"/>
            </a:gdLst>
            <a:ahLst/>
            <a:cxnLst>
              <a:cxn ang="0">
                <a:pos x="connsiteX0" y="connsiteY0"/>
              </a:cxn>
              <a:cxn ang="0">
                <a:pos x="connsiteX1" y="connsiteY1"/>
              </a:cxn>
              <a:cxn ang="0">
                <a:pos x="connsiteX2" y="connsiteY2"/>
              </a:cxn>
            </a:cxnLst>
            <a:rect l="l" t="t" r="r" b="b"/>
            <a:pathLst>
              <a:path w="4029075" h="381010">
                <a:moveTo>
                  <a:pt x="0" y="381010"/>
                </a:moveTo>
                <a:cubicBezTo>
                  <a:pt x="750094" y="191303"/>
                  <a:pt x="1500188" y="1597"/>
                  <a:pt x="2171700" y="10"/>
                </a:cubicBezTo>
                <a:cubicBezTo>
                  <a:pt x="2843212" y="-1577"/>
                  <a:pt x="3436143" y="184954"/>
                  <a:pt x="4029075" y="371485"/>
                </a:cubicBezTo>
              </a:path>
            </a:pathLst>
          </a:custGeom>
          <a:ln w="88900">
            <a:solidFill>
              <a:srgbClr val="FF0000"/>
            </a:solidFill>
            <a:headEnd type="triangl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3" name="Freeform: Shape 12">
            <a:extLst>
              <a:ext uri="{FF2B5EF4-FFF2-40B4-BE49-F238E27FC236}">
                <a16:creationId xmlns:a16="http://schemas.microsoft.com/office/drawing/2014/main" xmlns="" id="{E0445780-0A93-48DC-87D7-2D6387D9AFA0}"/>
              </a:ext>
            </a:extLst>
          </p:cNvPr>
          <p:cNvSpPr/>
          <p:nvPr/>
        </p:nvSpPr>
        <p:spPr>
          <a:xfrm>
            <a:off x="6115050" y="981075"/>
            <a:ext cx="4000500" cy="390525"/>
          </a:xfrm>
          <a:custGeom>
            <a:avLst/>
            <a:gdLst>
              <a:gd name="connsiteX0" fmla="*/ 0 w 4000500"/>
              <a:gd name="connsiteY0" fmla="*/ 390525 h 390525"/>
              <a:gd name="connsiteX1" fmla="*/ 2095500 w 4000500"/>
              <a:gd name="connsiteY1" fmla="*/ 0 h 390525"/>
              <a:gd name="connsiteX2" fmla="*/ 4000500 w 4000500"/>
              <a:gd name="connsiteY2" fmla="*/ 390525 h 390525"/>
            </a:gdLst>
            <a:ahLst/>
            <a:cxnLst>
              <a:cxn ang="0">
                <a:pos x="connsiteX0" y="connsiteY0"/>
              </a:cxn>
              <a:cxn ang="0">
                <a:pos x="connsiteX1" y="connsiteY1"/>
              </a:cxn>
              <a:cxn ang="0">
                <a:pos x="connsiteX2" y="connsiteY2"/>
              </a:cxn>
            </a:cxnLst>
            <a:rect l="l" t="t" r="r" b="b"/>
            <a:pathLst>
              <a:path w="4000500" h="390525">
                <a:moveTo>
                  <a:pt x="0" y="390525"/>
                </a:moveTo>
                <a:cubicBezTo>
                  <a:pt x="714375" y="195262"/>
                  <a:pt x="1428750" y="0"/>
                  <a:pt x="2095500" y="0"/>
                </a:cubicBezTo>
                <a:cubicBezTo>
                  <a:pt x="2762250" y="0"/>
                  <a:pt x="3381375" y="195262"/>
                  <a:pt x="4000500" y="390525"/>
                </a:cubicBezTo>
              </a:path>
            </a:pathLst>
          </a:custGeom>
          <a:ln w="88900">
            <a:solidFill>
              <a:srgbClr val="FF0000"/>
            </a:solidFill>
            <a:headEnd type="triangl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C06A2268-BE66-4FE7-A38F-9E091D695401}"/>
              </a:ext>
            </a:extLst>
          </p:cNvPr>
          <p:cNvSpPr/>
          <p:nvPr/>
        </p:nvSpPr>
        <p:spPr>
          <a:xfrm>
            <a:off x="2286000" y="876034"/>
            <a:ext cx="7829550" cy="543191"/>
          </a:xfrm>
          <a:custGeom>
            <a:avLst/>
            <a:gdLst>
              <a:gd name="connsiteX0" fmla="*/ 7829550 w 7829550"/>
              <a:gd name="connsiteY0" fmla="*/ 486041 h 543191"/>
              <a:gd name="connsiteX1" fmla="*/ 3724275 w 7829550"/>
              <a:gd name="connsiteY1" fmla="*/ 266 h 543191"/>
              <a:gd name="connsiteX2" fmla="*/ 0 w 7829550"/>
              <a:gd name="connsiteY2" fmla="*/ 543191 h 543191"/>
            </a:gdLst>
            <a:ahLst/>
            <a:cxnLst>
              <a:cxn ang="0">
                <a:pos x="connsiteX0" y="connsiteY0"/>
              </a:cxn>
              <a:cxn ang="0">
                <a:pos x="connsiteX1" y="connsiteY1"/>
              </a:cxn>
              <a:cxn ang="0">
                <a:pos x="connsiteX2" y="connsiteY2"/>
              </a:cxn>
            </a:cxnLst>
            <a:rect l="l" t="t" r="r" b="b"/>
            <a:pathLst>
              <a:path w="7829550" h="543191">
                <a:moveTo>
                  <a:pt x="7829550" y="486041"/>
                </a:moveTo>
                <a:cubicBezTo>
                  <a:pt x="6429375" y="238391"/>
                  <a:pt x="5029200" y="-9259"/>
                  <a:pt x="3724275" y="266"/>
                </a:cubicBezTo>
                <a:cubicBezTo>
                  <a:pt x="2419350" y="9791"/>
                  <a:pt x="1209675" y="276491"/>
                  <a:pt x="0" y="543191"/>
                </a:cubicBezTo>
              </a:path>
            </a:pathLst>
          </a:custGeom>
          <a:ln w="88900">
            <a:solidFill>
              <a:srgbClr val="FF0000"/>
            </a:solidFill>
            <a:headEnd type="triangl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41715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Stance Detection Features</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800" dirty="0" smtClean="0"/>
              <a:t>Novel Features</a:t>
            </a:r>
          </a:p>
          <a:p>
            <a:pPr lvl="1"/>
            <a:r>
              <a:rPr lang="en-US" sz="2800" dirty="0" smtClean="0"/>
              <a:t>Bag-of-character </a:t>
            </a:r>
            <a:r>
              <a:rPr lang="en-US" sz="2800" dirty="0"/>
              <a:t>3-grams (</a:t>
            </a:r>
            <a:r>
              <a:rPr lang="en-US" sz="2800" dirty="0" err="1"/>
              <a:t>BoC</a:t>
            </a:r>
            <a:r>
              <a:rPr lang="en-US" sz="2800" dirty="0"/>
              <a:t>) represent </a:t>
            </a:r>
            <a:r>
              <a:rPr lang="en-US" sz="2800" dirty="0" err="1"/>
              <a:t>subword</a:t>
            </a:r>
            <a:r>
              <a:rPr lang="en-US" sz="2800" dirty="0"/>
              <a:t> </a:t>
            </a:r>
            <a:r>
              <a:rPr lang="en-US" sz="2800" dirty="0" smtClean="0"/>
              <a:t>information</a:t>
            </a:r>
          </a:p>
          <a:p>
            <a:pPr lvl="1"/>
            <a:r>
              <a:rPr lang="en-US" sz="2800" dirty="0"/>
              <a:t>S</a:t>
            </a:r>
            <a:r>
              <a:rPr lang="en-US" sz="2800" dirty="0" smtClean="0"/>
              <a:t>tructural </a:t>
            </a:r>
            <a:r>
              <a:rPr lang="en-US" sz="2800" dirty="0"/>
              <a:t>features (STRUC) include the average word lengths of </a:t>
            </a:r>
            <a:r>
              <a:rPr lang="en-US" sz="2800" dirty="0" smtClean="0"/>
              <a:t>the headline </a:t>
            </a:r>
            <a:r>
              <a:rPr lang="en-US" sz="2800" dirty="0"/>
              <a:t>and the document, the number of paragraphs in the document and their average </a:t>
            </a:r>
            <a:r>
              <a:rPr lang="en-US" sz="2800" dirty="0" smtClean="0"/>
              <a:t>lengths</a:t>
            </a:r>
          </a:p>
          <a:p>
            <a:pPr lvl="1"/>
            <a:r>
              <a:rPr lang="en-US" sz="2800" dirty="0"/>
              <a:t>R</a:t>
            </a:r>
            <a:r>
              <a:rPr lang="en-US" sz="2800" dirty="0" smtClean="0"/>
              <a:t>eadability </a:t>
            </a:r>
            <a:r>
              <a:rPr lang="en-US" sz="2800" dirty="0"/>
              <a:t>features (READ) which estimate the complexity of </a:t>
            </a:r>
            <a:r>
              <a:rPr lang="en-US" sz="2800" dirty="0" smtClean="0"/>
              <a:t>a text: Less </a:t>
            </a:r>
            <a:r>
              <a:rPr lang="en-US" sz="2800" dirty="0"/>
              <a:t>complex texts could be indicative of deficiently written fake </a:t>
            </a:r>
            <a:r>
              <a:rPr lang="en-US" sz="2800" dirty="0" smtClean="0"/>
              <a:t>news</a:t>
            </a:r>
          </a:p>
          <a:p>
            <a:pPr lvl="2"/>
            <a:r>
              <a:rPr lang="en-US" sz="2400" dirty="0"/>
              <a:t>H</a:t>
            </a:r>
            <a:r>
              <a:rPr lang="en-US" sz="2400" dirty="0" smtClean="0"/>
              <a:t>eadline </a:t>
            </a:r>
            <a:r>
              <a:rPr lang="en-US" sz="2400" dirty="0"/>
              <a:t>and document as a concatenated feature vector: SMOG grade (Mc Laughlin, 1969</a:t>
            </a:r>
            <a:r>
              <a:rPr lang="en-US" sz="2400" dirty="0" smtClean="0"/>
              <a:t>), Flesch-Kincaid </a:t>
            </a:r>
            <a:r>
              <a:rPr lang="en-US" sz="2400" dirty="0"/>
              <a:t>grade level and </a:t>
            </a:r>
            <a:r>
              <a:rPr lang="en-US" sz="2400" dirty="0" err="1"/>
              <a:t>Flesch</a:t>
            </a:r>
            <a:r>
              <a:rPr lang="en-US" sz="2400" dirty="0"/>
              <a:t> reading ease (Kincaid et al., 1975), Gunning fog index (</a:t>
            </a:r>
            <a:r>
              <a:rPr lang="en-US" sz="2400" dirty="0" err="1" smtClean="0"/>
              <a:t>Štajner</a:t>
            </a:r>
            <a:r>
              <a:rPr lang="en-US" sz="2400" dirty="0"/>
              <a:t> </a:t>
            </a:r>
            <a:r>
              <a:rPr lang="en-US" sz="2400" dirty="0" smtClean="0"/>
              <a:t>et </a:t>
            </a:r>
            <a:r>
              <a:rPr lang="en-US" sz="2400" dirty="0"/>
              <a:t>al., 2012), Coleman-</a:t>
            </a:r>
            <a:r>
              <a:rPr lang="en-US" sz="2400" dirty="0" err="1"/>
              <a:t>Liau</a:t>
            </a:r>
            <a:r>
              <a:rPr lang="en-US" sz="2400" dirty="0"/>
              <a:t> index (Mari and Ta Lin, 1975), automated readability index (</a:t>
            </a:r>
            <a:r>
              <a:rPr lang="en-US" sz="2400" dirty="0" err="1"/>
              <a:t>Senter</a:t>
            </a:r>
            <a:r>
              <a:rPr lang="en-US" sz="2400" dirty="0"/>
              <a:t> </a:t>
            </a:r>
            <a:r>
              <a:rPr lang="en-US" sz="2400" dirty="0" smtClean="0"/>
              <a:t>and Smith</a:t>
            </a:r>
            <a:r>
              <a:rPr lang="en-US" sz="2400" dirty="0"/>
              <a:t>, 1967), LIX and RIX (Jonathan, 1983), </a:t>
            </a:r>
            <a:r>
              <a:rPr lang="en-US" sz="2400" dirty="0" err="1"/>
              <a:t>McAlpine</a:t>
            </a:r>
            <a:r>
              <a:rPr lang="en-US" sz="2400" dirty="0"/>
              <a:t> EFLAW Readability Score (</a:t>
            </a:r>
            <a:r>
              <a:rPr lang="en-US" sz="2400" dirty="0" err="1"/>
              <a:t>McAlpine</a:t>
            </a:r>
            <a:r>
              <a:rPr lang="en-US" sz="2400" dirty="0"/>
              <a:t>, 1997</a:t>
            </a:r>
            <a:r>
              <a:rPr lang="en-US" sz="2400" dirty="0" smtClean="0"/>
              <a:t>), and </a:t>
            </a:r>
            <a:r>
              <a:rPr lang="en-US" sz="2400" dirty="0"/>
              <a:t>Strain Index (Solomon, 2006</a:t>
            </a:r>
            <a:r>
              <a:rPr lang="en-US" sz="2400" dirty="0" smtClean="0"/>
              <a:t>)</a:t>
            </a:r>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404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linds(horizontal)">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blinds(horizontal)">
                                      <p:cBhvr>
                                        <p:cTn id="20" dur="500"/>
                                        <p:tgtEl>
                                          <p:spTgt spid="10">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blinds(horizontal)">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BE817-5D53-3449-96A0-B7F87B340C12}"/>
              </a:ext>
            </a:extLst>
          </p:cNvPr>
          <p:cNvSpPr>
            <a:spLocks noGrp="1"/>
          </p:cNvSpPr>
          <p:nvPr>
            <p:ph type="title"/>
          </p:nvPr>
        </p:nvSpPr>
        <p:spPr>
          <a:xfrm>
            <a:off x="838199" y="365125"/>
            <a:ext cx="11275741" cy="1325563"/>
          </a:xfrm>
        </p:spPr>
        <p:txBody>
          <a:bodyPr/>
          <a:lstStyle/>
          <a:p>
            <a:r>
              <a:rPr lang="en-US" i="1" dirty="0" err="1"/>
              <a:t>InfoSurgeon</a:t>
            </a:r>
            <a:r>
              <a:rPr lang="en-US" sz="3800" dirty="0"/>
              <a:t> checks for Information Inconsistencies</a:t>
            </a:r>
          </a:p>
        </p:txBody>
      </p:sp>
      <p:sp>
        <p:nvSpPr>
          <p:cNvPr id="3" name="Content Placeholder 2">
            <a:extLst>
              <a:ext uri="{FF2B5EF4-FFF2-40B4-BE49-F238E27FC236}">
                <a16:creationId xmlns:a16="http://schemas.microsoft.com/office/drawing/2014/main" xmlns="" id="{82026AB8-9AAE-A540-9A64-3EB81546C2E7}"/>
              </a:ext>
            </a:extLst>
          </p:cNvPr>
          <p:cNvSpPr>
            <a:spLocks noGrp="1"/>
          </p:cNvSpPr>
          <p:nvPr>
            <p:ph idx="1"/>
          </p:nvPr>
        </p:nvSpPr>
        <p:spPr>
          <a:xfrm>
            <a:off x="838199" y="1624151"/>
            <a:ext cx="9359685" cy="4351338"/>
          </a:xfrm>
        </p:spPr>
        <p:txBody>
          <a:bodyPr/>
          <a:lstStyle/>
          <a:p>
            <a:pPr>
              <a:buFont typeface="Wingdings" pitchFamily="2" charset="2"/>
              <a:buChar char="v"/>
            </a:pPr>
            <a:r>
              <a:rPr lang="en-US" dirty="0"/>
              <a:t> Leverages cross-media signals and background knowledge  </a:t>
            </a:r>
          </a:p>
          <a:p>
            <a:pPr marL="0" indent="0">
              <a:spcBef>
                <a:spcPts val="500"/>
              </a:spcBef>
              <a:buNone/>
            </a:pPr>
            <a:r>
              <a:rPr lang="en-US" dirty="0"/>
              <a:t>     through feature propagation.</a:t>
            </a:r>
          </a:p>
          <a:p>
            <a:pPr marL="457200" lvl="1" indent="0">
              <a:buNone/>
            </a:pPr>
            <a:endParaRPr lang="en-US" dirty="0"/>
          </a:p>
          <a:p>
            <a:pPr marL="457200" lvl="1" indent="0">
              <a:buNone/>
            </a:pPr>
            <a:endParaRPr lang="en-US" sz="1600" dirty="0"/>
          </a:p>
          <a:p>
            <a:pPr marL="0" indent="0">
              <a:buNone/>
            </a:pPr>
            <a:r>
              <a:rPr lang="en-US" dirty="0"/>
              <a:t>		</a:t>
            </a:r>
          </a:p>
        </p:txBody>
      </p:sp>
      <p:sp>
        <p:nvSpPr>
          <p:cNvPr id="4" name="Slide Number Placeholder 3">
            <a:extLst>
              <a:ext uri="{FF2B5EF4-FFF2-40B4-BE49-F238E27FC236}">
                <a16:creationId xmlns:a16="http://schemas.microsoft.com/office/drawing/2014/main" xmlns="" id="{9784F177-1C3D-E648-A44A-0E285C67A8FC}"/>
              </a:ext>
            </a:extLst>
          </p:cNvPr>
          <p:cNvSpPr>
            <a:spLocks noGrp="1"/>
          </p:cNvSpPr>
          <p:nvPr>
            <p:ph type="sldNum" sz="quarter" idx="12"/>
          </p:nvPr>
        </p:nvSpPr>
        <p:spPr>
          <a:xfrm>
            <a:off x="8601908" y="6316854"/>
            <a:ext cx="2743200" cy="365125"/>
          </a:xfrm>
        </p:spPr>
        <p:txBody>
          <a:bodyPr/>
          <a:lstStyle/>
          <a:p>
            <a:r>
              <a:rPr lang="en-US" dirty="0"/>
              <a:t>9</a:t>
            </a:r>
          </a:p>
        </p:txBody>
      </p:sp>
      <p:pic>
        <p:nvPicPr>
          <p:cNvPr id="77" name="Picture 76">
            <a:extLst>
              <a:ext uri="{FF2B5EF4-FFF2-40B4-BE49-F238E27FC236}">
                <a16:creationId xmlns:a16="http://schemas.microsoft.com/office/drawing/2014/main" xmlns="" id="{F42C9991-0D81-CE43-931F-9BF64BD69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902" b="14488"/>
          <a:stretch/>
        </p:blipFill>
        <p:spPr>
          <a:xfrm>
            <a:off x="1649660" y="3192278"/>
            <a:ext cx="1479668" cy="1377103"/>
          </a:xfrm>
          <a:prstGeom prst="ellipse">
            <a:avLst/>
          </a:prstGeom>
          <a:ln w="635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cxnSp>
        <p:nvCxnSpPr>
          <p:cNvPr id="78" name="Connector: Elbow 34">
            <a:extLst>
              <a:ext uri="{FF2B5EF4-FFF2-40B4-BE49-F238E27FC236}">
                <a16:creationId xmlns:a16="http://schemas.microsoft.com/office/drawing/2014/main" xmlns="" id="{0C7990E2-37A5-4C49-B13A-0157B0977363}"/>
              </a:ext>
            </a:extLst>
          </p:cNvPr>
          <p:cNvCxnSpPr>
            <a:cxnSpLocks/>
          </p:cNvCxnSpPr>
          <p:nvPr/>
        </p:nvCxnSpPr>
        <p:spPr>
          <a:xfrm rot="16200000" flipH="1">
            <a:off x="2086427" y="5025011"/>
            <a:ext cx="735721" cy="2"/>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xmlns="" id="{F5BDB4C3-5891-4249-AD74-2D2D599FF304}"/>
              </a:ext>
            </a:extLst>
          </p:cNvPr>
          <p:cNvSpPr/>
          <p:nvPr/>
        </p:nvSpPr>
        <p:spPr>
          <a:xfrm>
            <a:off x="2244736" y="5412825"/>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xmlns="" id="{26DB76C2-A9CC-4C4D-9733-6A3DCF156CD9}"/>
              </a:ext>
            </a:extLst>
          </p:cNvPr>
          <p:cNvSpPr txBox="1"/>
          <p:nvPr/>
        </p:nvSpPr>
        <p:spPr>
          <a:xfrm>
            <a:off x="1594537" y="5811968"/>
            <a:ext cx="1734064" cy="369332"/>
          </a:xfrm>
          <a:prstGeom prst="rect">
            <a:avLst/>
          </a:prstGeom>
          <a:noFill/>
        </p:spPr>
        <p:txBody>
          <a:bodyPr wrap="none" rtlCol="0">
            <a:spAutoFit/>
          </a:bodyPr>
          <a:lstStyle/>
          <a:p>
            <a:r>
              <a:rPr lang="en-US" b="1" dirty="0"/>
              <a:t>“hidden corner”</a:t>
            </a:r>
          </a:p>
        </p:txBody>
      </p:sp>
      <p:sp>
        <p:nvSpPr>
          <p:cNvPr id="81" name="TextBox 80">
            <a:extLst>
              <a:ext uri="{FF2B5EF4-FFF2-40B4-BE49-F238E27FC236}">
                <a16:creationId xmlns:a16="http://schemas.microsoft.com/office/drawing/2014/main" xmlns="" id="{D82477EB-410C-444F-84C2-D7E5A0142963}"/>
              </a:ext>
            </a:extLst>
          </p:cNvPr>
          <p:cNvSpPr txBox="1"/>
          <p:nvPr/>
        </p:nvSpPr>
        <p:spPr>
          <a:xfrm>
            <a:off x="910437" y="4663699"/>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sp>
        <p:nvSpPr>
          <p:cNvPr id="6" name="Rectangle 5">
            <a:extLst>
              <a:ext uri="{FF2B5EF4-FFF2-40B4-BE49-F238E27FC236}">
                <a16:creationId xmlns:a16="http://schemas.microsoft.com/office/drawing/2014/main" xmlns="" id="{89495AF3-EE43-0047-8E43-CA08A0AABE91}"/>
              </a:ext>
            </a:extLst>
          </p:cNvPr>
          <p:cNvSpPr/>
          <p:nvPr/>
        </p:nvSpPr>
        <p:spPr>
          <a:xfrm>
            <a:off x="1231905" y="2627591"/>
            <a:ext cx="2698624" cy="415498"/>
          </a:xfrm>
          <a:prstGeom prst="rect">
            <a:avLst/>
          </a:prstGeom>
        </p:spPr>
        <p:txBody>
          <a:bodyPr wrap="none">
            <a:spAutoFit/>
          </a:bodyPr>
          <a:lstStyle/>
          <a:p>
            <a:r>
              <a:rPr lang="en-US" sz="2100" dirty="0"/>
              <a:t>a.) cross-media signals </a:t>
            </a:r>
          </a:p>
        </p:txBody>
      </p:sp>
      <p:cxnSp>
        <p:nvCxnSpPr>
          <p:cNvPr id="84" name="Connector: Elbow 34">
            <a:extLst>
              <a:ext uri="{FF2B5EF4-FFF2-40B4-BE49-F238E27FC236}">
                <a16:creationId xmlns:a16="http://schemas.microsoft.com/office/drawing/2014/main" xmlns="" id="{DA89D205-618D-5B41-8C83-5980C4835F79}"/>
              </a:ext>
            </a:extLst>
          </p:cNvPr>
          <p:cNvCxnSpPr>
            <a:cxnSpLocks/>
          </p:cNvCxnSpPr>
          <p:nvPr/>
        </p:nvCxnSpPr>
        <p:spPr>
          <a:xfrm rot="16200000" flipH="1">
            <a:off x="4809749" y="5031639"/>
            <a:ext cx="735721" cy="2"/>
          </a:xfrm>
          <a:prstGeom prst="curved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xmlns="" id="{416B771F-01EE-1E40-BD72-C27C94BD142F}"/>
              </a:ext>
            </a:extLst>
          </p:cNvPr>
          <p:cNvSpPr/>
          <p:nvPr/>
        </p:nvSpPr>
        <p:spPr>
          <a:xfrm>
            <a:off x="4968058" y="5419453"/>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xmlns="" id="{83F15105-29B2-9C46-AA9A-C48990FE41EB}"/>
              </a:ext>
            </a:extLst>
          </p:cNvPr>
          <p:cNvSpPr txBox="1"/>
          <p:nvPr/>
        </p:nvSpPr>
        <p:spPr>
          <a:xfrm>
            <a:off x="4317859" y="5818596"/>
            <a:ext cx="1928670" cy="369332"/>
          </a:xfrm>
          <a:prstGeom prst="rect">
            <a:avLst/>
          </a:prstGeom>
          <a:noFill/>
        </p:spPr>
        <p:txBody>
          <a:bodyPr wrap="none" rtlCol="0">
            <a:spAutoFit/>
          </a:bodyPr>
          <a:lstStyle/>
          <a:p>
            <a:r>
              <a:rPr lang="en-US" b="1" dirty="0"/>
              <a:t>“crowd of people”</a:t>
            </a:r>
          </a:p>
        </p:txBody>
      </p:sp>
      <p:sp>
        <p:nvSpPr>
          <p:cNvPr id="101" name="TextBox 100">
            <a:extLst>
              <a:ext uri="{FF2B5EF4-FFF2-40B4-BE49-F238E27FC236}">
                <a16:creationId xmlns:a16="http://schemas.microsoft.com/office/drawing/2014/main" xmlns="" id="{59F0D825-71CF-5942-A277-8D14E7031F5B}"/>
              </a:ext>
            </a:extLst>
          </p:cNvPr>
          <p:cNvSpPr txBox="1"/>
          <p:nvPr/>
        </p:nvSpPr>
        <p:spPr>
          <a:xfrm>
            <a:off x="3739775" y="4670327"/>
            <a:ext cx="1471611" cy="646331"/>
          </a:xfrm>
          <a:prstGeom prst="rect">
            <a:avLst/>
          </a:prstGeom>
          <a:noFill/>
        </p:spPr>
        <p:txBody>
          <a:bodyPr wrap="square" rtlCol="0">
            <a:spAutoFit/>
          </a:bodyPr>
          <a:lstStyle/>
          <a:p>
            <a:pPr algn="ctr"/>
            <a:r>
              <a:rPr lang="en-US" b="1" dirty="0">
                <a:solidFill>
                  <a:schemeClr val="accent5"/>
                </a:solidFill>
              </a:rPr>
              <a:t>Physical.</a:t>
            </a:r>
            <a:br>
              <a:rPr lang="en-US" b="1" dirty="0">
                <a:solidFill>
                  <a:schemeClr val="accent5"/>
                </a:solidFill>
              </a:rPr>
            </a:br>
            <a:r>
              <a:rPr lang="en-US" b="1" dirty="0" err="1">
                <a:solidFill>
                  <a:schemeClr val="accent5"/>
                </a:solidFill>
              </a:rPr>
              <a:t>LocatedNear</a:t>
            </a:r>
            <a:endParaRPr lang="en-US" b="1" dirty="0">
              <a:solidFill>
                <a:schemeClr val="accent5"/>
              </a:solidFill>
            </a:endParaRPr>
          </a:p>
        </p:txBody>
      </p:sp>
      <p:sp>
        <p:nvSpPr>
          <p:cNvPr id="7" name="Rectangle 6">
            <a:extLst>
              <a:ext uri="{FF2B5EF4-FFF2-40B4-BE49-F238E27FC236}">
                <a16:creationId xmlns:a16="http://schemas.microsoft.com/office/drawing/2014/main" xmlns="" id="{6C022DAA-A7A4-1645-9B9E-04D2FA5902C3}"/>
              </a:ext>
            </a:extLst>
          </p:cNvPr>
          <p:cNvSpPr/>
          <p:nvPr/>
        </p:nvSpPr>
        <p:spPr>
          <a:xfrm>
            <a:off x="5226556" y="4873538"/>
            <a:ext cx="479618" cy="369332"/>
          </a:xfrm>
          <a:prstGeom prst="rect">
            <a:avLst/>
          </a:prstGeom>
        </p:spPr>
        <p:txBody>
          <a:bodyPr wrap="none">
            <a:spAutoFit/>
          </a:bodyPr>
          <a:lstStyle/>
          <a:p>
            <a:pPr fontAlgn="base"/>
            <a:r>
              <a:rPr lang="en-US" dirty="0">
                <a:solidFill>
                  <a:srgbClr val="000000"/>
                </a:solidFill>
                <a:latin typeface="Apple Color Emoji" pitchFamily="2" charset="0"/>
              </a:rPr>
              <a:t>✅</a:t>
            </a:r>
            <a:r>
              <a:rPr lang="en-US" b="1" dirty="0">
                <a:solidFill>
                  <a:srgbClr val="000000"/>
                </a:solidFill>
                <a:latin typeface="Helvetica Neue" panose="02000503000000020004" pitchFamily="2" charset="0"/>
              </a:rPr>
              <a:t> </a:t>
            </a:r>
          </a:p>
        </p:txBody>
      </p:sp>
      <p:pic>
        <p:nvPicPr>
          <p:cNvPr id="9218" name="Picture 2" descr="Cross Mark Button on Facebook 4.0">
            <a:extLst>
              <a:ext uri="{FF2B5EF4-FFF2-40B4-BE49-F238E27FC236}">
                <a16:creationId xmlns:a16="http://schemas.microsoft.com/office/drawing/2014/main" xmlns="" id="{B5A978C3-DBFE-4A43-A616-A5530F2AF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26" y="4882270"/>
            <a:ext cx="236157" cy="23615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xmlns="" id="{70080080-6E65-8B43-8270-9587EE072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902" b="14488"/>
          <a:stretch/>
        </p:blipFill>
        <p:spPr>
          <a:xfrm>
            <a:off x="4360633" y="3157551"/>
            <a:ext cx="1479668" cy="1377103"/>
          </a:xfrm>
          <a:prstGeom prst="ellipse">
            <a:avLst/>
          </a:prstGeom>
          <a:ln w="635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04" name="Rectangle 103">
            <a:extLst>
              <a:ext uri="{FF2B5EF4-FFF2-40B4-BE49-F238E27FC236}">
                <a16:creationId xmlns:a16="http://schemas.microsoft.com/office/drawing/2014/main" xmlns="" id="{E86FD5AB-2BDA-AE46-B603-283FC1E9D6B9}"/>
              </a:ext>
            </a:extLst>
          </p:cNvPr>
          <p:cNvSpPr/>
          <p:nvPr/>
        </p:nvSpPr>
        <p:spPr>
          <a:xfrm>
            <a:off x="6912161" y="2627591"/>
            <a:ext cx="3065647" cy="415498"/>
          </a:xfrm>
          <a:prstGeom prst="rect">
            <a:avLst/>
          </a:prstGeom>
        </p:spPr>
        <p:txBody>
          <a:bodyPr wrap="none">
            <a:spAutoFit/>
          </a:bodyPr>
          <a:lstStyle/>
          <a:p>
            <a:r>
              <a:rPr lang="en-US" sz="2100" dirty="0"/>
              <a:t>b.) background knowledge</a:t>
            </a:r>
          </a:p>
        </p:txBody>
      </p:sp>
      <p:sp>
        <p:nvSpPr>
          <p:cNvPr id="9" name="Rectangle 8">
            <a:extLst>
              <a:ext uri="{FF2B5EF4-FFF2-40B4-BE49-F238E27FC236}">
                <a16:creationId xmlns:a16="http://schemas.microsoft.com/office/drawing/2014/main" xmlns="" id="{1D2E7AA9-4859-3A43-BECC-2148767FF51B}"/>
              </a:ext>
            </a:extLst>
          </p:cNvPr>
          <p:cNvSpPr/>
          <p:nvPr/>
        </p:nvSpPr>
        <p:spPr>
          <a:xfrm>
            <a:off x="1994116" y="3339772"/>
            <a:ext cx="821635" cy="250077"/>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police</a:t>
            </a:r>
          </a:p>
        </p:txBody>
      </p:sp>
      <p:sp>
        <p:nvSpPr>
          <p:cNvPr id="105" name="Rectangle 104">
            <a:extLst>
              <a:ext uri="{FF2B5EF4-FFF2-40B4-BE49-F238E27FC236}">
                <a16:creationId xmlns:a16="http://schemas.microsoft.com/office/drawing/2014/main" xmlns="" id="{AE4EDC29-473C-004D-A7ED-111A711DFED8}"/>
              </a:ext>
            </a:extLst>
          </p:cNvPr>
          <p:cNvSpPr/>
          <p:nvPr/>
        </p:nvSpPr>
        <p:spPr>
          <a:xfrm>
            <a:off x="4702696" y="3317926"/>
            <a:ext cx="821635" cy="250077"/>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police</a:t>
            </a:r>
          </a:p>
        </p:txBody>
      </p:sp>
      <p:sp>
        <p:nvSpPr>
          <p:cNvPr id="106" name="Oval 105">
            <a:extLst>
              <a:ext uri="{FF2B5EF4-FFF2-40B4-BE49-F238E27FC236}">
                <a16:creationId xmlns:a16="http://schemas.microsoft.com/office/drawing/2014/main" xmlns="" id="{09FD2140-F9CA-8F4B-AF05-5BE318A81964}"/>
              </a:ext>
            </a:extLst>
          </p:cNvPr>
          <p:cNvSpPr/>
          <p:nvPr/>
        </p:nvSpPr>
        <p:spPr>
          <a:xfrm>
            <a:off x="10435328" y="494269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xmlns="" id="{C472C01B-130B-9C46-8ACE-7C9FC37B2DF1}"/>
              </a:ext>
            </a:extLst>
          </p:cNvPr>
          <p:cNvSpPr/>
          <p:nvPr/>
        </p:nvSpPr>
        <p:spPr>
          <a:xfrm>
            <a:off x="8658528" y="4942691"/>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xmlns="" id="{3800D5A5-3900-884E-93AE-07C4382ADFEC}"/>
              </a:ext>
            </a:extLst>
          </p:cNvPr>
          <p:cNvSpPr txBox="1"/>
          <p:nvPr/>
        </p:nvSpPr>
        <p:spPr>
          <a:xfrm>
            <a:off x="8658528" y="5443672"/>
            <a:ext cx="953594" cy="369332"/>
          </a:xfrm>
          <a:prstGeom prst="rect">
            <a:avLst/>
          </a:prstGeom>
          <a:noFill/>
        </p:spPr>
        <p:txBody>
          <a:bodyPr wrap="none" rtlCol="0">
            <a:spAutoFit/>
          </a:bodyPr>
          <a:lstStyle/>
          <a:p>
            <a:r>
              <a:rPr lang="en-US" b="1" dirty="0"/>
              <a:t>“Police”</a:t>
            </a:r>
          </a:p>
        </p:txBody>
      </p:sp>
      <p:sp>
        <p:nvSpPr>
          <p:cNvPr id="110" name="TextBox 109">
            <a:extLst>
              <a:ext uri="{FF2B5EF4-FFF2-40B4-BE49-F238E27FC236}">
                <a16:creationId xmlns:a16="http://schemas.microsoft.com/office/drawing/2014/main" xmlns="" id="{CA4FAE6B-4635-2244-9A7E-5D9EFC3E4960}"/>
              </a:ext>
            </a:extLst>
          </p:cNvPr>
          <p:cNvSpPr txBox="1"/>
          <p:nvPr/>
        </p:nvSpPr>
        <p:spPr>
          <a:xfrm>
            <a:off x="8708099" y="4146133"/>
            <a:ext cx="1471611" cy="646331"/>
          </a:xfrm>
          <a:prstGeom prst="rect">
            <a:avLst/>
          </a:prstGeom>
          <a:noFill/>
        </p:spPr>
        <p:txBody>
          <a:bodyPr wrap="square" rtlCol="0">
            <a:spAutoFit/>
          </a:bodyPr>
          <a:lstStyle/>
          <a:p>
            <a:pPr algn="ctr"/>
            <a:r>
              <a:rPr lang="en-US" b="1" dirty="0">
                <a:solidFill>
                  <a:schemeClr val="accent5"/>
                </a:solidFill>
              </a:rPr>
              <a:t>Judicial.</a:t>
            </a:r>
            <a:br>
              <a:rPr lang="en-US" b="1" dirty="0">
                <a:solidFill>
                  <a:schemeClr val="accent5"/>
                </a:solidFill>
              </a:rPr>
            </a:br>
            <a:r>
              <a:rPr lang="en-US" b="1" dirty="0">
                <a:solidFill>
                  <a:schemeClr val="accent5"/>
                </a:solidFill>
              </a:rPr>
              <a:t>Arrester</a:t>
            </a:r>
          </a:p>
        </p:txBody>
      </p:sp>
      <p:sp>
        <p:nvSpPr>
          <p:cNvPr id="111" name="Isosceles Triangle 28">
            <a:extLst>
              <a:ext uri="{FF2B5EF4-FFF2-40B4-BE49-F238E27FC236}">
                <a16:creationId xmlns:a16="http://schemas.microsoft.com/office/drawing/2014/main" xmlns="" id="{D4E0F454-D0A3-F34B-BC5C-B19307AC83BA}"/>
              </a:ext>
            </a:extLst>
          </p:cNvPr>
          <p:cNvSpPr/>
          <p:nvPr/>
        </p:nvSpPr>
        <p:spPr>
          <a:xfrm>
            <a:off x="9435138" y="3423854"/>
            <a:ext cx="419100" cy="34019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xmlns="" id="{3373C499-E0D3-F44D-A502-5B8B09252B76}"/>
              </a:ext>
            </a:extLst>
          </p:cNvPr>
          <p:cNvSpPr txBox="1"/>
          <p:nvPr/>
        </p:nvSpPr>
        <p:spPr>
          <a:xfrm>
            <a:off x="9223971" y="3725589"/>
            <a:ext cx="945452" cy="369332"/>
          </a:xfrm>
          <a:prstGeom prst="rect">
            <a:avLst/>
          </a:prstGeom>
          <a:noFill/>
        </p:spPr>
        <p:txBody>
          <a:bodyPr wrap="none" rtlCol="0">
            <a:spAutoFit/>
          </a:bodyPr>
          <a:lstStyle/>
          <a:p>
            <a:r>
              <a:rPr lang="en-US" b="1" dirty="0"/>
              <a:t>“arrest”</a:t>
            </a:r>
          </a:p>
        </p:txBody>
      </p:sp>
      <p:cxnSp>
        <p:nvCxnSpPr>
          <p:cNvPr id="113" name="Connector: Elbow 34">
            <a:extLst>
              <a:ext uri="{FF2B5EF4-FFF2-40B4-BE49-F238E27FC236}">
                <a16:creationId xmlns:a16="http://schemas.microsoft.com/office/drawing/2014/main" xmlns="" id="{6A286A21-8589-7D48-875F-EB6149E97CBE}"/>
              </a:ext>
            </a:extLst>
          </p:cNvPr>
          <p:cNvCxnSpPr>
            <a:cxnSpLocks/>
            <a:stCxn id="107" idx="0"/>
            <a:endCxn id="111" idx="1"/>
          </p:cNvCxnSpPr>
          <p:nvPr/>
        </p:nvCxnSpPr>
        <p:spPr>
          <a:xfrm rot="5400000" flipH="1" flipV="1">
            <a:off x="8529625" y="3932404"/>
            <a:ext cx="1348741" cy="671835"/>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36">
            <a:extLst>
              <a:ext uri="{FF2B5EF4-FFF2-40B4-BE49-F238E27FC236}">
                <a16:creationId xmlns:a16="http://schemas.microsoft.com/office/drawing/2014/main" xmlns="" id="{D21CF261-3325-104B-8F69-9464443D4852}"/>
              </a:ext>
            </a:extLst>
          </p:cNvPr>
          <p:cNvCxnSpPr>
            <a:cxnSpLocks/>
            <a:stCxn id="111" idx="5"/>
            <a:endCxn id="106" idx="0"/>
          </p:cNvCxnSpPr>
          <p:nvPr/>
        </p:nvCxnSpPr>
        <p:spPr>
          <a:xfrm>
            <a:off x="9749463" y="3593950"/>
            <a:ext cx="895415" cy="1348741"/>
          </a:xfrm>
          <a:prstGeom prst="curvedConnector2">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xmlns="" id="{EF802904-D50A-CC40-BE41-66B1F0DA06F5}"/>
              </a:ext>
            </a:extLst>
          </p:cNvPr>
          <p:cNvSpPr txBox="1"/>
          <p:nvPr/>
        </p:nvSpPr>
        <p:spPr>
          <a:xfrm>
            <a:off x="9973508" y="5370785"/>
            <a:ext cx="1424429" cy="369332"/>
          </a:xfrm>
          <a:prstGeom prst="rect">
            <a:avLst/>
          </a:prstGeom>
          <a:noFill/>
        </p:spPr>
        <p:txBody>
          <a:bodyPr wrap="none" rtlCol="0">
            <a:spAutoFit/>
          </a:bodyPr>
          <a:lstStyle/>
          <a:p>
            <a:r>
              <a:rPr lang="en-US" b="1" dirty="0"/>
              <a:t>“protestors”</a:t>
            </a:r>
          </a:p>
        </p:txBody>
      </p:sp>
      <p:sp>
        <p:nvSpPr>
          <p:cNvPr id="116" name="TextBox 115">
            <a:extLst>
              <a:ext uri="{FF2B5EF4-FFF2-40B4-BE49-F238E27FC236}">
                <a16:creationId xmlns:a16="http://schemas.microsoft.com/office/drawing/2014/main" xmlns="" id="{9E35BE85-325B-9C40-89D4-65C1F6A12615}"/>
              </a:ext>
            </a:extLst>
          </p:cNvPr>
          <p:cNvSpPr txBox="1"/>
          <p:nvPr/>
        </p:nvSpPr>
        <p:spPr>
          <a:xfrm>
            <a:off x="10571349" y="4082313"/>
            <a:ext cx="1060433" cy="646331"/>
          </a:xfrm>
          <a:prstGeom prst="rect">
            <a:avLst/>
          </a:prstGeom>
          <a:noFill/>
        </p:spPr>
        <p:txBody>
          <a:bodyPr wrap="square" rtlCol="0">
            <a:spAutoFit/>
          </a:bodyPr>
          <a:lstStyle/>
          <a:p>
            <a:pPr algn="ctr"/>
            <a:r>
              <a:rPr lang="en-US" b="1" dirty="0" err="1">
                <a:solidFill>
                  <a:schemeClr val="accent5"/>
                </a:solidFill>
              </a:rPr>
              <a:t>Judicial.Arrestee</a:t>
            </a:r>
            <a:endParaRPr lang="en-US" b="1" dirty="0">
              <a:solidFill>
                <a:schemeClr val="accent5"/>
              </a:solidFill>
            </a:endParaRPr>
          </a:p>
        </p:txBody>
      </p:sp>
      <p:sp>
        <p:nvSpPr>
          <p:cNvPr id="119" name="Oval 118">
            <a:extLst>
              <a:ext uri="{FF2B5EF4-FFF2-40B4-BE49-F238E27FC236}">
                <a16:creationId xmlns:a16="http://schemas.microsoft.com/office/drawing/2014/main" xmlns="" id="{246FAB4F-3B9B-CB4A-B5AF-0F0A512202BE}"/>
              </a:ext>
            </a:extLst>
          </p:cNvPr>
          <p:cNvSpPr/>
          <p:nvPr/>
        </p:nvSpPr>
        <p:spPr>
          <a:xfrm>
            <a:off x="7274929" y="4932954"/>
            <a:ext cx="4191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Arrow Connector 12">
            <a:extLst>
              <a:ext uri="{FF2B5EF4-FFF2-40B4-BE49-F238E27FC236}">
                <a16:creationId xmlns:a16="http://schemas.microsoft.com/office/drawing/2014/main" xmlns="" id="{B4F37E51-7563-FB40-8DC0-7584DEAAC325}"/>
              </a:ext>
            </a:extLst>
          </p:cNvPr>
          <p:cNvCxnSpPr>
            <a:cxnSpLocks/>
            <a:stCxn id="119" idx="6"/>
            <a:endCxn id="107" idx="2"/>
          </p:cNvCxnSpPr>
          <p:nvPr/>
        </p:nvCxnSpPr>
        <p:spPr>
          <a:xfrm>
            <a:off x="7694029" y="5142504"/>
            <a:ext cx="964499" cy="9737"/>
          </a:xfrm>
          <a:prstGeom prst="curvedConnector3">
            <a:avLst>
              <a:gd name="adj1" fmla="val 50000"/>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1CE65C10-4098-E74A-9E75-E98AB70A7BCF}"/>
              </a:ext>
            </a:extLst>
          </p:cNvPr>
          <p:cNvSpPr/>
          <p:nvPr/>
        </p:nvSpPr>
        <p:spPr>
          <a:xfrm>
            <a:off x="7042310" y="5395575"/>
            <a:ext cx="659155" cy="369332"/>
          </a:xfrm>
          <a:prstGeom prst="rect">
            <a:avLst/>
          </a:prstGeom>
        </p:spPr>
        <p:txBody>
          <a:bodyPr wrap="none">
            <a:spAutoFit/>
          </a:bodyPr>
          <a:lstStyle/>
          <a:p>
            <a:r>
              <a:rPr lang="en-US" b="1" dirty="0"/>
              <a:t>“HK”</a:t>
            </a:r>
            <a:endParaRPr lang="en-US" dirty="0"/>
          </a:p>
        </p:txBody>
      </p:sp>
      <p:sp>
        <p:nvSpPr>
          <p:cNvPr id="121" name="Rectangle 120">
            <a:extLst>
              <a:ext uri="{FF2B5EF4-FFF2-40B4-BE49-F238E27FC236}">
                <a16:creationId xmlns:a16="http://schemas.microsoft.com/office/drawing/2014/main" xmlns="" id="{6FD441EC-EB94-4B46-AEA8-2A941E358FA9}"/>
              </a:ext>
            </a:extLst>
          </p:cNvPr>
          <p:cNvSpPr/>
          <p:nvPr/>
        </p:nvSpPr>
        <p:spPr>
          <a:xfrm>
            <a:off x="9697250" y="3277644"/>
            <a:ext cx="479618" cy="369332"/>
          </a:xfrm>
          <a:prstGeom prst="rect">
            <a:avLst/>
          </a:prstGeom>
        </p:spPr>
        <p:txBody>
          <a:bodyPr wrap="none">
            <a:spAutoFit/>
          </a:bodyPr>
          <a:lstStyle/>
          <a:p>
            <a:pPr fontAlgn="base"/>
            <a:r>
              <a:rPr lang="en-US" dirty="0">
                <a:solidFill>
                  <a:srgbClr val="000000"/>
                </a:solidFill>
                <a:latin typeface="Apple Color Emoji" pitchFamily="2" charset="0"/>
              </a:rPr>
              <a:t>✅</a:t>
            </a:r>
            <a:r>
              <a:rPr lang="en-US" b="1" dirty="0">
                <a:solidFill>
                  <a:srgbClr val="000000"/>
                </a:solidFill>
                <a:latin typeface="Helvetica Neue" panose="02000503000000020004" pitchFamily="2" charset="0"/>
              </a:rPr>
              <a:t> </a:t>
            </a:r>
          </a:p>
        </p:txBody>
      </p:sp>
      <p:sp>
        <p:nvSpPr>
          <p:cNvPr id="14" name="Rounded Rectangle 13">
            <a:extLst>
              <a:ext uri="{FF2B5EF4-FFF2-40B4-BE49-F238E27FC236}">
                <a16:creationId xmlns:a16="http://schemas.microsoft.com/office/drawing/2014/main" xmlns="" id="{650B6D67-B782-7C4F-8085-91E9B84425A9}"/>
              </a:ext>
            </a:extLst>
          </p:cNvPr>
          <p:cNvSpPr/>
          <p:nvPr/>
        </p:nvSpPr>
        <p:spPr>
          <a:xfrm>
            <a:off x="7798507" y="4922130"/>
            <a:ext cx="626724"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a:extLst>
              <a:ext uri="{FF2B5EF4-FFF2-40B4-BE49-F238E27FC236}">
                <a16:creationId xmlns:a16="http://schemas.microsoft.com/office/drawing/2014/main" xmlns="" id="{A889AA00-A73A-9F48-8B19-943529333CCD}"/>
              </a:ext>
            </a:extLst>
          </p:cNvPr>
          <p:cNvSpPr/>
          <p:nvPr/>
        </p:nvSpPr>
        <p:spPr>
          <a:xfrm>
            <a:off x="7805100" y="4927286"/>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a:extLst>
              <a:ext uri="{FF2B5EF4-FFF2-40B4-BE49-F238E27FC236}">
                <a16:creationId xmlns:a16="http://schemas.microsoft.com/office/drawing/2014/main" xmlns="" id="{0D4FAB89-0139-5241-96F9-8D1F5C13A333}"/>
              </a:ext>
            </a:extLst>
          </p:cNvPr>
          <p:cNvSpPr/>
          <p:nvPr/>
        </p:nvSpPr>
        <p:spPr>
          <a:xfrm>
            <a:off x="7920982" y="4920387"/>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a:extLst>
              <a:ext uri="{FF2B5EF4-FFF2-40B4-BE49-F238E27FC236}">
                <a16:creationId xmlns:a16="http://schemas.microsoft.com/office/drawing/2014/main" xmlns="" id="{D14BCC2E-D574-6444-9B75-12F173122D53}"/>
              </a:ext>
            </a:extLst>
          </p:cNvPr>
          <p:cNvSpPr/>
          <p:nvPr/>
        </p:nvSpPr>
        <p:spPr>
          <a:xfrm>
            <a:off x="8044785" y="4920537"/>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xmlns="" id="{68B340C5-E9A4-5742-B386-9B69A5D56974}"/>
              </a:ext>
            </a:extLst>
          </p:cNvPr>
          <p:cNvSpPr/>
          <p:nvPr/>
        </p:nvSpPr>
        <p:spPr>
          <a:xfrm>
            <a:off x="8163507" y="4917607"/>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a:extLst>
              <a:ext uri="{FF2B5EF4-FFF2-40B4-BE49-F238E27FC236}">
                <a16:creationId xmlns:a16="http://schemas.microsoft.com/office/drawing/2014/main" xmlns="" id="{3F8931CB-B921-0D4F-A04E-A8D14EBB8139}"/>
              </a:ext>
            </a:extLst>
          </p:cNvPr>
          <p:cNvSpPr/>
          <p:nvPr/>
        </p:nvSpPr>
        <p:spPr>
          <a:xfrm>
            <a:off x="10106654" y="3300734"/>
            <a:ext cx="626724"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a:extLst>
              <a:ext uri="{FF2B5EF4-FFF2-40B4-BE49-F238E27FC236}">
                <a16:creationId xmlns:a16="http://schemas.microsoft.com/office/drawing/2014/main" xmlns="" id="{20F9BB7D-8FC4-D643-AB0B-D9215C8A53A7}"/>
              </a:ext>
            </a:extLst>
          </p:cNvPr>
          <p:cNvSpPr/>
          <p:nvPr/>
        </p:nvSpPr>
        <p:spPr>
          <a:xfrm>
            <a:off x="10115558" y="3463435"/>
            <a:ext cx="626724"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a:extLst>
              <a:ext uri="{FF2B5EF4-FFF2-40B4-BE49-F238E27FC236}">
                <a16:creationId xmlns:a16="http://schemas.microsoft.com/office/drawing/2014/main" xmlns="" id="{10D36935-B19E-ED40-834C-ED0EAD65A2B2}"/>
              </a:ext>
            </a:extLst>
          </p:cNvPr>
          <p:cNvSpPr/>
          <p:nvPr/>
        </p:nvSpPr>
        <p:spPr>
          <a:xfrm>
            <a:off x="10113247" y="3305890"/>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a:extLst>
              <a:ext uri="{FF2B5EF4-FFF2-40B4-BE49-F238E27FC236}">
                <a16:creationId xmlns:a16="http://schemas.microsoft.com/office/drawing/2014/main" xmlns="" id="{9A020A46-9DFF-AF42-87EF-303685414895}"/>
              </a:ext>
            </a:extLst>
          </p:cNvPr>
          <p:cNvSpPr/>
          <p:nvPr/>
        </p:nvSpPr>
        <p:spPr>
          <a:xfrm>
            <a:off x="10229129" y="3298991"/>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a:extLst>
              <a:ext uri="{FF2B5EF4-FFF2-40B4-BE49-F238E27FC236}">
                <a16:creationId xmlns:a16="http://schemas.microsoft.com/office/drawing/2014/main" xmlns="" id="{855BBB5D-3DEE-3F4B-BC5F-EC55C159F848}"/>
              </a:ext>
            </a:extLst>
          </p:cNvPr>
          <p:cNvSpPr/>
          <p:nvPr/>
        </p:nvSpPr>
        <p:spPr>
          <a:xfrm>
            <a:off x="10352932" y="3299141"/>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a:extLst>
              <a:ext uri="{FF2B5EF4-FFF2-40B4-BE49-F238E27FC236}">
                <a16:creationId xmlns:a16="http://schemas.microsoft.com/office/drawing/2014/main" xmlns="" id="{14285587-B051-2F43-AB4A-A2017AB9DDE1}"/>
              </a:ext>
            </a:extLst>
          </p:cNvPr>
          <p:cNvSpPr/>
          <p:nvPr/>
        </p:nvSpPr>
        <p:spPr>
          <a:xfrm>
            <a:off x="10471654" y="3296211"/>
            <a:ext cx="115882" cy="13091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a:extLst>
              <a:ext uri="{FF2B5EF4-FFF2-40B4-BE49-F238E27FC236}">
                <a16:creationId xmlns:a16="http://schemas.microsoft.com/office/drawing/2014/main" xmlns="" id="{CFD1BD85-8EA7-B942-8AF7-06E5D8D3EA35}"/>
              </a:ext>
            </a:extLst>
          </p:cNvPr>
          <p:cNvSpPr/>
          <p:nvPr/>
        </p:nvSpPr>
        <p:spPr>
          <a:xfrm>
            <a:off x="10119404" y="3468591"/>
            <a:ext cx="103578"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a:extLst>
              <a:ext uri="{FF2B5EF4-FFF2-40B4-BE49-F238E27FC236}">
                <a16:creationId xmlns:a16="http://schemas.microsoft.com/office/drawing/2014/main" xmlns="" id="{BC3178CC-A48C-F849-BFA4-8F7A3A881EDD}"/>
              </a:ext>
            </a:extLst>
          </p:cNvPr>
          <p:cNvSpPr/>
          <p:nvPr/>
        </p:nvSpPr>
        <p:spPr>
          <a:xfrm>
            <a:off x="10216233" y="3468123"/>
            <a:ext cx="103578"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a:extLst>
              <a:ext uri="{FF2B5EF4-FFF2-40B4-BE49-F238E27FC236}">
                <a16:creationId xmlns:a16="http://schemas.microsoft.com/office/drawing/2014/main" xmlns="" id="{5C08B7FD-58E8-E94E-8893-215CEEB6237E}"/>
              </a:ext>
            </a:extLst>
          </p:cNvPr>
          <p:cNvSpPr/>
          <p:nvPr/>
        </p:nvSpPr>
        <p:spPr>
          <a:xfrm>
            <a:off x="10322459" y="3462310"/>
            <a:ext cx="110073"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a:extLst>
              <a:ext uri="{FF2B5EF4-FFF2-40B4-BE49-F238E27FC236}">
                <a16:creationId xmlns:a16="http://schemas.microsoft.com/office/drawing/2014/main" xmlns="" id="{4DDF9E63-BED7-4F48-9CD1-11B6BB10676A}"/>
              </a:ext>
            </a:extLst>
          </p:cNvPr>
          <p:cNvSpPr/>
          <p:nvPr/>
        </p:nvSpPr>
        <p:spPr>
          <a:xfrm>
            <a:off x="10437139" y="3471939"/>
            <a:ext cx="110073"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a:extLst>
              <a:ext uri="{FF2B5EF4-FFF2-40B4-BE49-F238E27FC236}">
                <a16:creationId xmlns:a16="http://schemas.microsoft.com/office/drawing/2014/main" xmlns="" id="{63F617A0-23D4-A14D-9478-05724B096711}"/>
              </a:ext>
            </a:extLst>
          </p:cNvPr>
          <p:cNvSpPr/>
          <p:nvPr/>
        </p:nvSpPr>
        <p:spPr>
          <a:xfrm>
            <a:off x="10551819" y="3466822"/>
            <a:ext cx="89573"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E3422A18-E8ED-ED48-A84A-015F5EB684EE}"/>
              </a:ext>
            </a:extLst>
          </p:cNvPr>
          <p:cNvSpPr txBox="1"/>
          <p:nvPr/>
        </p:nvSpPr>
        <p:spPr>
          <a:xfrm>
            <a:off x="7164122" y="4428949"/>
            <a:ext cx="1785037" cy="492443"/>
          </a:xfrm>
          <a:prstGeom prst="rect">
            <a:avLst/>
          </a:prstGeom>
          <a:noFill/>
        </p:spPr>
        <p:txBody>
          <a:bodyPr wrap="square" rtlCol="0">
            <a:spAutoFit/>
          </a:bodyPr>
          <a:lstStyle/>
          <a:p>
            <a:pPr algn="ctr"/>
            <a:r>
              <a:rPr lang="en-US" sz="1300" dirty="0">
                <a:solidFill>
                  <a:schemeClr val="accent2">
                    <a:lumMod val="50000"/>
                  </a:schemeClr>
                </a:solidFill>
              </a:rPr>
              <a:t>surface-form mention embeddings</a:t>
            </a:r>
          </a:p>
        </p:txBody>
      </p:sp>
      <p:sp>
        <p:nvSpPr>
          <p:cNvPr id="149" name="Rounded Rectangle 148">
            <a:extLst>
              <a:ext uri="{FF2B5EF4-FFF2-40B4-BE49-F238E27FC236}">
                <a16:creationId xmlns:a16="http://schemas.microsoft.com/office/drawing/2014/main" xmlns="" id="{109D27C1-B725-2246-8464-3E8C004D0BEB}"/>
              </a:ext>
            </a:extLst>
          </p:cNvPr>
          <p:cNvSpPr/>
          <p:nvPr/>
        </p:nvSpPr>
        <p:spPr>
          <a:xfrm>
            <a:off x="7794704" y="5247651"/>
            <a:ext cx="626724"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a:extLst>
              <a:ext uri="{FF2B5EF4-FFF2-40B4-BE49-F238E27FC236}">
                <a16:creationId xmlns:a16="http://schemas.microsoft.com/office/drawing/2014/main" xmlns="" id="{1DE9D4B0-A022-FB41-8E41-7D46AAC3CDAB}"/>
              </a:ext>
            </a:extLst>
          </p:cNvPr>
          <p:cNvSpPr/>
          <p:nvPr/>
        </p:nvSpPr>
        <p:spPr>
          <a:xfrm>
            <a:off x="7798550" y="5252807"/>
            <a:ext cx="103578"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a:extLst>
              <a:ext uri="{FF2B5EF4-FFF2-40B4-BE49-F238E27FC236}">
                <a16:creationId xmlns:a16="http://schemas.microsoft.com/office/drawing/2014/main" xmlns="" id="{26856235-E868-C34A-82BD-FAAE9B1D6B00}"/>
              </a:ext>
            </a:extLst>
          </p:cNvPr>
          <p:cNvSpPr/>
          <p:nvPr/>
        </p:nvSpPr>
        <p:spPr>
          <a:xfrm>
            <a:off x="7895379" y="5252339"/>
            <a:ext cx="103578"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a:extLst>
              <a:ext uri="{FF2B5EF4-FFF2-40B4-BE49-F238E27FC236}">
                <a16:creationId xmlns:a16="http://schemas.microsoft.com/office/drawing/2014/main" xmlns="" id="{E0B7D69D-327A-9844-A42D-7E6CD647A13D}"/>
              </a:ext>
            </a:extLst>
          </p:cNvPr>
          <p:cNvSpPr/>
          <p:nvPr/>
        </p:nvSpPr>
        <p:spPr>
          <a:xfrm>
            <a:off x="8001605" y="5246526"/>
            <a:ext cx="110073"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a:extLst>
              <a:ext uri="{FF2B5EF4-FFF2-40B4-BE49-F238E27FC236}">
                <a16:creationId xmlns:a16="http://schemas.microsoft.com/office/drawing/2014/main" xmlns="" id="{92470D94-A5DC-2845-B031-807EB21A8E56}"/>
              </a:ext>
            </a:extLst>
          </p:cNvPr>
          <p:cNvSpPr/>
          <p:nvPr/>
        </p:nvSpPr>
        <p:spPr>
          <a:xfrm>
            <a:off x="8116285" y="5256155"/>
            <a:ext cx="110073"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a:extLst>
              <a:ext uri="{FF2B5EF4-FFF2-40B4-BE49-F238E27FC236}">
                <a16:creationId xmlns:a16="http://schemas.microsoft.com/office/drawing/2014/main" xmlns="" id="{5B04BA8F-56DB-5440-A45D-14C996D1EC98}"/>
              </a:ext>
            </a:extLst>
          </p:cNvPr>
          <p:cNvSpPr/>
          <p:nvPr/>
        </p:nvSpPr>
        <p:spPr>
          <a:xfrm>
            <a:off x="8230965" y="5251038"/>
            <a:ext cx="89573" cy="130918"/>
          </a:xfrm>
          <a:prstGeom prst="round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xmlns="" id="{E5F5FF05-239A-374F-A517-A5F95DBFA74E}"/>
              </a:ext>
            </a:extLst>
          </p:cNvPr>
          <p:cNvSpPr txBox="1"/>
          <p:nvPr/>
        </p:nvSpPr>
        <p:spPr>
          <a:xfrm>
            <a:off x="7568342" y="5372953"/>
            <a:ext cx="1108849" cy="492443"/>
          </a:xfrm>
          <a:prstGeom prst="rect">
            <a:avLst/>
          </a:prstGeom>
          <a:noFill/>
        </p:spPr>
        <p:txBody>
          <a:bodyPr wrap="square" rtlCol="0">
            <a:spAutoFit/>
          </a:bodyPr>
          <a:lstStyle/>
          <a:p>
            <a:pPr algn="ctr"/>
            <a:r>
              <a:rPr lang="en-US" sz="1300" dirty="0">
                <a:solidFill>
                  <a:schemeClr val="tx2">
                    <a:lumMod val="75000"/>
                  </a:schemeClr>
                </a:solidFill>
              </a:rPr>
              <a:t>background</a:t>
            </a:r>
          </a:p>
          <a:p>
            <a:pPr algn="ctr"/>
            <a:r>
              <a:rPr lang="en-US" sz="1300" dirty="0">
                <a:solidFill>
                  <a:schemeClr val="tx2">
                    <a:lumMod val="75000"/>
                  </a:schemeClr>
                </a:solidFill>
              </a:rPr>
              <a:t>embeddings</a:t>
            </a:r>
          </a:p>
        </p:txBody>
      </p:sp>
      <p:sp>
        <p:nvSpPr>
          <p:cNvPr id="26" name="Curved Up Arrow 25">
            <a:extLst>
              <a:ext uri="{FF2B5EF4-FFF2-40B4-BE49-F238E27FC236}">
                <a16:creationId xmlns:a16="http://schemas.microsoft.com/office/drawing/2014/main" xmlns="" id="{2757967F-589A-A648-AAFC-0A9EABFF751B}"/>
              </a:ext>
            </a:extLst>
          </p:cNvPr>
          <p:cNvSpPr/>
          <p:nvPr/>
        </p:nvSpPr>
        <p:spPr>
          <a:xfrm rot="19603543">
            <a:off x="8613757" y="5080938"/>
            <a:ext cx="671835" cy="315056"/>
          </a:xfrm>
          <a:prstGeom prst="curvedUpArrow">
            <a:avLst/>
          </a:prstGeom>
          <a:solidFill>
            <a:schemeClr val="bg2"/>
          </a:solid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TextBox 156">
            <a:extLst>
              <a:ext uri="{FF2B5EF4-FFF2-40B4-BE49-F238E27FC236}">
                <a16:creationId xmlns:a16="http://schemas.microsoft.com/office/drawing/2014/main" xmlns="" id="{1966E064-310C-184C-8A3B-F4A8068130F6}"/>
              </a:ext>
            </a:extLst>
          </p:cNvPr>
          <p:cNvSpPr txBox="1"/>
          <p:nvPr/>
        </p:nvSpPr>
        <p:spPr>
          <a:xfrm>
            <a:off x="8973934" y="4880195"/>
            <a:ext cx="1228950" cy="492443"/>
          </a:xfrm>
          <a:prstGeom prst="rect">
            <a:avLst/>
          </a:prstGeom>
          <a:noFill/>
        </p:spPr>
        <p:txBody>
          <a:bodyPr wrap="square" rtlCol="0">
            <a:spAutoFit/>
          </a:bodyPr>
          <a:lstStyle/>
          <a:p>
            <a:pPr algn="ctr"/>
            <a:r>
              <a:rPr lang="en-US" sz="1300" i="1" dirty="0">
                <a:solidFill>
                  <a:schemeClr val="accent3">
                    <a:lumMod val="75000"/>
                  </a:schemeClr>
                </a:solidFill>
              </a:rPr>
              <a:t>feature propagation</a:t>
            </a:r>
          </a:p>
        </p:txBody>
      </p:sp>
    </p:spTree>
    <p:extLst>
      <p:ext uri="{BB962C8B-B14F-4D97-AF65-F5344CB8AC3E}">
        <p14:creationId xmlns:p14="http://schemas.microsoft.com/office/powerpoint/2010/main" val="29958316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8D25F-97F0-4A33-9DCF-6308A143C33B}"/>
              </a:ext>
            </a:extLst>
          </p:cNvPr>
          <p:cNvSpPr>
            <a:spLocks noGrp="1"/>
          </p:cNvSpPr>
          <p:nvPr>
            <p:ph type="title"/>
          </p:nvPr>
        </p:nvSpPr>
        <p:spPr/>
        <p:txBody>
          <a:bodyPr/>
          <a:lstStyle/>
          <a:p>
            <a:r>
              <a:rPr lang="en-US" dirty="0"/>
              <a:t>KG-Conditional Fake News Generation</a:t>
            </a:r>
          </a:p>
        </p:txBody>
      </p:sp>
      <p:sp>
        <p:nvSpPr>
          <p:cNvPr id="3" name="Slide Number Placeholder 2">
            <a:extLst>
              <a:ext uri="{FF2B5EF4-FFF2-40B4-BE49-F238E27FC236}">
                <a16:creationId xmlns:a16="http://schemas.microsoft.com/office/drawing/2014/main" xmlns="" id="{9A4AA979-8B0A-41D8-B411-DE7CE48A3EF6}"/>
              </a:ext>
            </a:extLst>
          </p:cNvPr>
          <p:cNvSpPr>
            <a:spLocks noGrp="1"/>
          </p:cNvSpPr>
          <p:nvPr>
            <p:ph type="sldNum" sz="quarter" idx="12"/>
          </p:nvPr>
        </p:nvSpPr>
        <p:spPr/>
        <p:txBody>
          <a:bodyPr/>
          <a:lstStyle/>
          <a:p>
            <a:fld id="{756A84B3-3CBF-4C2B-8884-226CEDE01BF5}" type="slidenum">
              <a:rPr lang="en-US" smtClean="0"/>
              <a:t>41</a:t>
            </a:fld>
            <a:endParaRPr lang="en-US"/>
          </a:p>
        </p:txBody>
      </p:sp>
      <p:sp>
        <p:nvSpPr>
          <p:cNvPr id="7" name="Content Placeholder 3">
            <a:extLst>
              <a:ext uri="{FF2B5EF4-FFF2-40B4-BE49-F238E27FC236}">
                <a16:creationId xmlns:a16="http://schemas.microsoft.com/office/drawing/2014/main" xmlns="" id="{0DADB355-030F-4A82-97F0-EF0D79901BEF}"/>
              </a:ext>
            </a:extLst>
          </p:cNvPr>
          <p:cNvSpPr>
            <a:spLocks noGrp="1"/>
          </p:cNvSpPr>
          <p:nvPr>
            <p:ph idx="1"/>
          </p:nvPr>
        </p:nvSpPr>
        <p:spPr>
          <a:xfrm>
            <a:off x="838200" y="811697"/>
            <a:ext cx="10515600" cy="5373949"/>
          </a:xfrm>
        </p:spPr>
        <p:txBody>
          <a:bodyPr>
            <a:normAutofit/>
          </a:bodyPr>
          <a:lstStyle/>
          <a:p>
            <a:r>
              <a:rPr lang="en-US" dirty="0" smtClean="0"/>
              <a:t>Human generated fake news is usually removed shortly after it’s posted</a:t>
            </a:r>
          </a:p>
          <a:p>
            <a:r>
              <a:rPr lang="en-US" dirty="0" smtClean="0"/>
              <a:t>Annotating </a:t>
            </a:r>
            <a:r>
              <a:rPr lang="en-US" dirty="0"/>
              <a:t>specifically which elements in a KG are fake is time-intensive / difficult </a:t>
            </a:r>
          </a:p>
          <a:p>
            <a:r>
              <a:rPr lang="en-US" dirty="0"/>
              <a:t>We propose a solution to </a:t>
            </a:r>
            <a:r>
              <a:rPr lang="en-US" u="sng" dirty="0"/>
              <a:t>automatically obtain knowledge-element labeled knowledge graphs for free</a:t>
            </a:r>
            <a:endParaRPr lang="en-US" dirty="0"/>
          </a:p>
          <a:p>
            <a:r>
              <a:rPr lang="en-US" dirty="0"/>
              <a:t>Given a set of real news articles, we extract KGs from the real articles</a:t>
            </a:r>
          </a:p>
          <a:p>
            <a:r>
              <a:rPr lang="en-US" dirty="0"/>
              <a:t>Train a text generator model that learns to recreate an article from its KG</a:t>
            </a:r>
          </a:p>
          <a:p>
            <a:r>
              <a:rPr lang="en-US" dirty="0"/>
              <a:t>To generate fake data, perform manipulation operations on the KG (editing knowledge relations, events, entities, etc.) to produce KG’</a:t>
            </a:r>
          </a:p>
          <a:p>
            <a:r>
              <a:rPr lang="en-US" dirty="0"/>
              <a:t>Generate a fake article from KG’</a:t>
            </a:r>
          </a:p>
          <a:p>
            <a:r>
              <a:rPr lang="en-US" dirty="0"/>
              <a:t>Key insight – We now know specifically which elements in KG’ were manipulated!</a:t>
            </a:r>
          </a:p>
        </p:txBody>
      </p:sp>
    </p:spTree>
    <p:extLst>
      <p:ext uri="{BB962C8B-B14F-4D97-AF65-F5344CB8AC3E}">
        <p14:creationId xmlns:p14="http://schemas.microsoft.com/office/powerpoint/2010/main" val="3704196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0B9B3-14E0-46EB-96BF-DF4B8AD930FF}"/>
              </a:ext>
            </a:extLst>
          </p:cNvPr>
          <p:cNvSpPr>
            <a:spLocks noGrp="1"/>
          </p:cNvSpPr>
          <p:nvPr>
            <p:ph type="title"/>
          </p:nvPr>
        </p:nvSpPr>
        <p:spPr/>
        <p:txBody>
          <a:bodyPr/>
          <a:lstStyle/>
          <a:p>
            <a:r>
              <a:rPr lang="en-US" dirty="0"/>
              <a:t>Manipulated KG-to-Article Synthesis</a:t>
            </a:r>
          </a:p>
        </p:txBody>
      </p:sp>
      <p:sp>
        <p:nvSpPr>
          <p:cNvPr id="3" name="Slide Number Placeholder 2">
            <a:extLst>
              <a:ext uri="{FF2B5EF4-FFF2-40B4-BE49-F238E27FC236}">
                <a16:creationId xmlns:a16="http://schemas.microsoft.com/office/drawing/2014/main" xmlns="" id="{4B98B2C4-2F80-4A7D-94D5-EB1CC1269A04}"/>
              </a:ext>
            </a:extLst>
          </p:cNvPr>
          <p:cNvSpPr>
            <a:spLocks noGrp="1"/>
          </p:cNvSpPr>
          <p:nvPr>
            <p:ph type="sldNum" sz="quarter" idx="12"/>
          </p:nvPr>
        </p:nvSpPr>
        <p:spPr/>
        <p:txBody>
          <a:bodyPr/>
          <a:lstStyle/>
          <a:p>
            <a:fld id="{756A84B3-3CBF-4C2B-8884-226CEDE01BF5}" type="slidenum">
              <a:rPr lang="en-US" smtClean="0"/>
              <a:t>42</a:t>
            </a:fld>
            <a:endParaRPr lang="en-US"/>
          </a:p>
        </p:txBody>
      </p:sp>
      <p:sp>
        <p:nvSpPr>
          <p:cNvPr id="4" name="Content Placeholder 3">
            <a:extLst>
              <a:ext uri="{FF2B5EF4-FFF2-40B4-BE49-F238E27FC236}">
                <a16:creationId xmlns:a16="http://schemas.microsoft.com/office/drawing/2014/main" xmlns="" id="{DB9967D6-D124-4497-8EE2-45510299C933}"/>
              </a:ext>
            </a:extLst>
          </p:cNvPr>
          <p:cNvSpPr>
            <a:spLocks noGrp="1"/>
          </p:cNvSpPr>
          <p:nvPr>
            <p:ph idx="1"/>
          </p:nvPr>
        </p:nvSpPr>
        <p:spPr/>
        <p:txBody>
          <a:bodyPr>
            <a:normAutofit fontScale="92500" lnSpcReduction="10000"/>
          </a:bodyPr>
          <a:lstStyle/>
          <a:p>
            <a:r>
              <a:rPr lang="en-US" dirty="0"/>
              <a:t>We perform the following manipulations on KGs:</a:t>
            </a:r>
          </a:p>
          <a:p>
            <a:endParaRPr lang="en-US" dirty="0"/>
          </a:p>
          <a:p>
            <a:r>
              <a:rPr lang="en-US" b="1" dirty="0"/>
              <a:t>Entity swapping </a:t>
            </a:r>
            <a:r>
              <a:rPr lang="en-US" dirty="0"/>
              <a:t>– Swapping entity that has same type and similar embedding (so they are harder to tell apart)</a:t>
            </a:r>
          </a:p>
          <a:p>
            <a:endParaRPr lang="en-US" dirty="0"/>
          </a:p>
          <a:p>
            <a:r>
              <a:rPr lang="en-US" b="1" dirty="0"/>
              <a:t>Addition of new relation or event </a:t>
            </a:r>
            <a:r>
              <a:rPr lang="en-US" dirty="0"/>
              <a:t>– Randomly select relation / event argument roles and append a new entity to the relation / event</a:t>
            </a:r>
          </a:p>
          <a:p>
            <a:endParaRPr lang="en-US" dirty="0"/>
          </a:p>
          <a:p>
            <a:r>
              <a:rPr lang="en-US" b="1" dirty="0"/>
              <a:t>Subgraph replacement </a:t>
            </a:r>
            <a:r>
              <a:rPr lang="en-US" dirty="0"/>
              <a:t>– Select a subgraph of the news article from an entity and replace it with a subgraph from another news </a:t>
            </a:r>
            <a:r>
              <a:rPr lang="en-US" dirty="0" smtClean="0"/>
              <a:t>article</a:t>
            </a:r>
          </a:p>
          <a:p>
            <a:endParaRPr lang="en-US" dirty="0"/>
          </a:p>
          <a:p>
            <a:r>
              <a:rPr lang="en-US" dirty="0"/>
              <a:t>Generate a fake news article that aligns with manipulated KG's by </a:t>
            </a:r>
            <a:r>
              <a:rPr lang="en-US" dirty="0" err="1"/>
              <a:t>finetuning</a:t>
            </a:r>
            <a:r>
              <a:rPr lang="en-US" dirty="0"/>
              <a:t> a </a:t>
            </a:r>
            <a:r>
              <a:rPr lang="en-US" dirty="0" err="1"/>
              <a:t>BARTlarge</a:t>
            </a:r>
            <a:r>
              <a:rPr lang="en-US" dirty="0"/>
              <a:t> language model (Lewis et al., 2020) on our training set + copy mechanism (Post and </a:t>
            </a:r>
            <a:r>
              <a:rPr lang="en-US" dirty="0" err="1"/>
              <a:t>Vilar</a:t>
            </a:r>
            <a:r>
              <a:rPr lang="en-US" dirty="0"/>
              <a:t>, 2018) </a:t>
            </a:r>
            <a:endParaRPr lang="en-US" dirty="0" smtClean="0"/>
          </a:p>
          <a:p>
            <a:endParaRPr lang="en-US" dirty="0"/>
          </a:p>
          <a:p>
            <a:endParaRPr lang="en-US" dirty="0"/>
          </a:p>
        </p:txBody>
      </p:sp>
    </p:spTree>
    <p:extLst>
      <p:ext uri="{BB962C8B-B14F-4D97-AF65-F5344CB8AC3E}">
        <p14:creationId xmlns:p14="http://schemas.microsoft.com/office/powerpoint/2010/main" val="831140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1E217-A619-4F90-88BD-BB97556D9CF0}"/>
              </a:ext>
            </a:extLst>
          </p:cNvPr>
          <p:cNvSpPr>
            <a:spLocks noGrp="1"/>
          </p:cNvSpPr>
          <p:nvPr>
            <p:ph type="title"/>
          </p:nvPr>
        </p:nvSpPr>
        <p:spPr/>
        <p:txBody>
          <a:bodyPr>
            <a:normAutofit/>
          </a:bodyPr>
          <a:lstStyle/>
          <a:p>
            <a:r>
              <a:rPr lang="en-US" sz="3400" dirty="0"/>
              <a:t>Generating Text from Structured Representations</a:t>
            </a:r>
          </a:p>
        </p:txBody>
      </p:sp>
      <p:sp>
        <p:nvSpPr>
          <p:cNvPr id="3" name="Slide Number Placeholder 2">
            <a:extLst>
              <a:ext uri="{FF2B5EF4-FFF2-40B4-BE49-F238E27FC236}">
                <a16:creationId xmlns:a16="http://schemas.microsoft.com/office/drawing/2014/main" xmlns="" id="{A12E2AE1-7ACB-4549-B41D-A2FFA4E484CB}"/>
              </a:ext>
            </a:extLst>
          </p:cNvPr>
          <p:cNvSpPr>
            <a:spLocks noGrp="1"/>
          </p:cNvSpPr>
          <p:nvPr>
            <p:ph type="sldNum" sz="quarter" idx="12"/>
          </p:nvPr>
        </p:nvSpPr>
        <p:spPr/>
        <p:txBody>
          <a:bodyPr/>
          <a:lstStyle/>
          <a:p>
            <a:fld id="{756A84B3-3CBF-4C2B-8884-226CEDE01BF5}" type="slidenum">
              <a:rPr lang="en-US" smtClean="0"/>
              <a:t>43</a:t>
            </a:fld>
            <a:endParaRPr lang="en-US"/>
          </a:p>
        </p:txBody>
      </p:sp>
      <p:sp>
        <p:nvSpPr>
          <p:cNvPr id="4" name="Content Placeholder 3">
            <a:extLst>
              <a:ext uri="{FF2B5EF4-FFF2-40B4-BE49-F238E27FC236}">
                <a16:creationId xmlns:a16="http://schemas.microsoft.com/office/drawing/2014/main" xmlns="" id="{74238601-0768-43E5-9168-AD45E9191C64}"/>
              </a:ext>
            </a:extLst>
          </p:cNvPr>
          <p:cNvSpPr>
            <a:spLocks noGrp="1"/>
          </p:cNvSpPr>
          <p:nvPr>
            <p:ph idx="1"/>
          </p:nvPr>
        </p:nvSpPr>
        <p:spPr>
          <a:xfrm>
            <a:off x="9177453" y="811697"/>
            <a:ext cx="3014547" cy="5373949"/>
          </a:xfrm>
        </p:spPr>
        <p:txBody>
          <a:bodyPr/>
          <a:lstStyle/>
          <a:p>
            <a:r>
              <a:rPr lang="en-US" dirty="0"/>
              <a:t>We manipulate knowledge graphs to synthesize fake news which contain known types of inconsistencies.</a:t>
            </a:r>
          </a:p>
          <a:p>
            <a:endParaRPr lang="en-US" dirty="0"/>
          </a:p>
          <a:p>
            <a:r>
              <a:rPr lang="en-US" dirty="0"/>
              <a:t>This example is trivially detectable due to a inconsistency with the image</a:t>
            </a:r>
          </a:p>
        </p:txBody>
      </p:sp>
      <p:pic>
        <p:nvPicPr>
          <p:cNvPr id="17" name="Picture 16">
            <a:extLst>
              <a:ext uri="{FF2B5EF4-FFF2-40B4-BE49-F238E27FC236}">
                <a16:creationId xmlns:a16="http://schemas.microsoft.com/office/drawing/2014/main" xmlns="" id="{04026863-8BC1-4748-8D44-74D23CDADB01}"/>
              </a:ext>
            </a:extLst>
          </p:cNvPr>
          <p:cNvPicPr>
            <a:picLocks noChangeAspect="1"/>
          </p:cNvPicPr>
          <p:nvPr/>
        </p:nvPicPr>
        <p:blipFill>
          <a:blip r:embed="rId2"/>
          <a:stretch>
            <a:fillRect/>
          </a:stretch>
        </p:blipFill>
        <p:spPr>
          <a:xfrm>
            <a:off x="160318" y="985848"/>
            <a:ext cx="8749022" cy="4886303"/>
          </a:xfrm>
          <a:prstGeom prst="rect">
            <a:avLst/>
          </a:prstGeom>
        </p:spPr>
      </p:pic>
    </p:spTree>
    <p:extLst>
      <p:ext uri="{BB962C8B-B14F-4D97-AF65-F5344CB8AC3E}">
        <p14:creationId xmlns:p14="http://schemas.microsoft.com/office/powerpoint/2010/main" val="31124324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1E217-A619-4F90-88BD-BB97556D9CF0}"/>
              </a:ext>
            </a:extLst>
          </p:cNvPr>
          <p:cNvSpPr>
            <a:spLocks noGrp="1"/>
          </p:cNvSpPr>
          <p:nvPr>
            <p:ph type="title"/>
          </p:nvPr>
        </p:nvSpPr>
        <p:spPr/>
        <p:txBody>
          <a:bodyPr>
            <a:normAutofit/>
          </a:bodyPr>
          <a:lstStyle/>
          <a:p>
            <a:r>
              <a:rPr lang="en-US" sz="3400" dirty="0"/>
              <a:t>Generating Text from Structured Representations</a:t>
            </a:r>
          </a:p>
        </p:txBody>
      </p:sp>
      <p:sp>
        <p:nvSpPr>
          <p:cNvPr id="3" name="Slide Number Placeholder 2">
            <a:extLst>
              <a:ext uri="{FF2B5EF4-FFF2-40B4-BE49-F238E27FC236}">
                <a16:creationId xmlns:a16="http://schemas.microsoft.com/office/drawing/2014/main" xmlns="" id="{A12E2AE1-7ACB-4549-B41D-A2FFA4E484CB}"/>
              </a:ext>
            </a:extLst>
          </p:cNvPr>
          <p:cNvSpPr>
            <a:spLocks noGrp="1"/>
          </p:cNvSpPr>
          <p:nvPr>
            <p:ph type="sldNum" sz="quarter" idx="12"/>
          </p:nvPr>
        </p:nvSpPr>
        <p:spPr/>
        <p:txBody>
          <a:bodyPr/>
          <a:lstStyle/>
          <a:p>
            <a:fld id="{756A84B3-3CBF-4C2B-8884-226CEDE01BF5}" type="slidenum">
              <a:rPr lang="en-US" smtClean="0"/>
              <a:t>44</a:t>
            </a:fld>
            <a:endParaRPr lang="en-US"/>
          </a:p>
        </p:txBody>
      </p:sp>
      <p:sp>
        <p:nvSpPr>
          <p:cNvPr id="4" name="Content Placeholder 3">
            <a:extLst>
              <a:ext uri="{FF2B5EF4-FFF2-40B4-BE49-F238E27FC236}">
                <a16:creationId xmlns:a16="http://schemas.microsoft.com/office/drawing/2014/main" xmlns="" id="{74238601-0768-43E5-9168-AD45E9191C64}"/>
              </a:ext>
            </a:extLst>
          </p:cNvPr>
          <p:cNvSpPr>
            <a:spLocks noGrp="1"/>
          </p:cNvSpPr>
          <p:nvPr>
            <p:ph idx="1"/>
          </p:nvPr>
        </p:nvSpPr>
        <p:spPr>
          <a:xfrm>
            <a:off x="8787161" y="811697"/>
            <a:ext cx="3404839" cy="5373949"/>
          </a:xfrm>
        </p:spPr>
        <p:txBody>
          <a:bodyPr/>
          <a:lstStyle/>
          <a:p>
            <a:r>
              <a:rPr lang="en-US" dirty="0"/>
              <a:t>By imposing cross-media knowledge graph manipulation constraints, we </a:t>
            </a:r>
            <a:r>
              <a:rPr lang="en-US" b="1" u="sng" dirty="0"/>
              <a:t>prevent generating text with obvious inconsistencies</a:t>
            </a:r>
            <a:r>
              <a:rPr lang="en-US" dirty="0"/>
              <a:t>.</a:t>
            </a:r>
          </a:p>
          <a:p>
            <a:endParaRPr lang="en-US" dirty="0"/>
          </a:p>
          <a:p>
            <a:r>
              <a:rPr lang="en-US" dirty="0"/>
              <a:t>Enables generating more realistic / challenging data for training detector</a:t>
            </a:r>
          </a:p>
        </p:txBody>
      </p:sp>
      <p:pic>
        <p:nvPicPr>
          <p:cNvPr id="7" name="Picture 6">
            <a:extLst>
              <a:ext uri="{FF2B5EF4-FFF2-40B4-BE49-F238E27FC236}">
                <a16:creationId xmlns:a16="http://schemas.microsoft.com/office/drawing/2014/main" xmlns="" id="{4B317B7C-23B4-42F5-856D-E19E59A01316}"/>
              </a:ext>
            </a:extLst>
          </p:cNvPr>
          <p:cNvPicPr>
            <a:picLocks noChangeAspect="1"/>
          </p:cNvPicPr>
          <p:nvPr/>
        </p:nvPicPr>
        <p:blipFill>
          <a:blip r:embed="rId2"/>
          <a:stretch>
            <a:fillRect/>
          </a:stretch>
        </p:blipFill>
        <p:spPr>
          <a:xfrm>
            <a:off x="189691" y="997745"/>
            <a:ext cx="8697831" cy="4862509"/>
          </a:xfrm>
          <a:prstGeom prst="rect">
            <a:avLst/>
          </a:prstGeom>
        </p:spPr>
      </p:pic>
    </p:spTree>
    <p:extLst>
      <p:ext uri="{BB962C8B-B14F-4D97-AF65-F5344CB8AC3E}">
        <p14:creationId xmlns:p14="http://schemas.microsoft.com/office/powerpoint/2010/main" val="6855699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AC252-410A-4CED-817B-3EA528A69613}"/>
              </a:ext>
            </a:extLst>
          </p:cNvPr>
          <p:cNvSpPr>
            <a:spLocks noGrp="1"/>
          </p:cNvSpPr>
          <p:nvPr>
            <p:ph type="title"/>
          </p:nvPr>
        </p:nvSpPr>
        <p:spPr/>
        <p:txBody>
          <a:bodyPr/>
          <a:lstStyle/>
          <a:p>
            <a:r>
              <a:rPr lang="en-US" dirty="0"/>
              <a:t>Caption Manipulation – AMR-to-Caption Synthesis</a:t>
            </a:r>
          </a:p>
        </p:txBody>
      </p:sp>
      <p:sp>
        <p:nvSpPr>
          <p:cNvPr id="3" name="Slide Number Placeholder 2">
            <a:extLst>
              <a:ext uri="{FF2B5EF4-FFF2-40B4-BE49-F238E27FC236}">
                <a16:creationId xmlns:a16="http://schemas.microsoft.com/office/drawing/2014/main" xmlns="" id="{19604B19-8E03-43B8-8621-E0AD206830C6}"/>
              </a:ext>
            </a:extLst>
          </p:cNvPr>
          <p:cNvSpPr>
            <a:spLocks noGrp="1"/>
          </p:cNvSpPr>
          <p:nvPr>
            <p:ph type="sldNum" sz="quarter" idx="12"/>
          </p:nvPr>
        </p:nvSpPr>
        <p:spPr/>
        <p:txBody>
          <a:bodyPr/>
          <a:lstStyle/>
          <a:p>
            <a:fld id="{756A84B3-3CBF-4C2B-8884-226CEDE01BF5}" type="slidenum">
              <a:rPr lang="en-US" smtClean="0"/>
              <a:t>45</a:t>
            </a:fld>
            <a:endParaRPr lang="en-US"/>
          </a:p>
        </p:txBody>
      </p:sp>
      <p:sp>
        <p:nvSpPr>
          <p:cNvPr id="4" name="Content Placeholder 3">
            <a:extLst>
              <a:ext uri="{FF2B5EF4-FFF2-40B4-BE49-F238E27FC236}">
                <a16:creationId xmlns:a16="http://schemas.microsoft.com/office/drawing/2014/main" xmlns="" id="{E8AA965D-223B-4D52-A08F-A4E6855BBB16}"/>
              </a:ext>
            </a:extLst>
          </p:cNvPr>
          <p:cNvSpPr>
            <a:spLocks noGrp="1"/>
          </p:cNvSpPr>
          <p:nvPr>
            <p:ph idx="1"/>
          </p:nvPr>
        </p:nvSpPr>
        <p:spPr>
          <a:xfrm>
            <a:off x="533400" y="811697"/>
            <a:ext cx="11049000" cy="5909778"/>
          </a:xfrm>
        </p:spPr>
        <p:txBody>
          <a:bodyPr>
            <a:normAutofit fontScale="92500" lnSpcReduction="10000"/>
          </a:bodyPr>
          <a:lstStyle/>
          <a:p>
            <a:r>
              <a:rPr lang="en-US" dirty="0"/>
              <a:t>Use text parser to get AMR graphs (</a:t>
            </a:r>
            <a:r>
              <a:rPr lang="en-US" dirty="0" err="1"/>
              <a:t>Banarescu</a:t>
            </a:r>
            <a:r>
              <a:rPr lang="en-US" dirty="0"/>
              <a:t> et al., 2013) from captions</a:t>
            </a:r>
          </a:p>
          <a:p>
            <a:r>
              <a:rPr lang="en-US" dirty="0"/>
              <a:t>Use AMR since they capture fine-grained relations expressing who does what to whom</a:t>
            </a:r>
          </a:p>
          <a:p>
            <a:r>
              <a:rPr lang="en-US" dirty="0"/>
              <a:t>Manipulations:</a:t>
            </a:r>
          </a:p>
          <a:p>
            <a:pPr lvl="1"/>
            <a:r>
              <a:rPr lang="en-US" b="1" dirty="0"/>
              <a:t>Role switching – </a:t>
            </a:r>
            <a:r>
              <a:rPr lang="en-US" dirty="0"/>
              <a:t>Swapping entity positions in AMR graph</a:t>
            </a:r>
          </a:p>
          <a:p>
            <a:pPr lvl="1"/>
            <a:r>
              <a:rPr lang="en-US" b="1" dirty="0"/>
              <a:t>Predicate negation – </a:t>
            </a:r>
            <a:r>
              <a:rPr lang="en-US" dirty="0"/>
              <a:t>Replace triggers / verbs with antonyms from WordNet</a:t>
            </a:r>
            <a:endParaRPr lang="en-US" b="1" dirty="0"/>
          </a:p>
          <a:p>
            <a:r>
              <a:rPr lang="en-US" dirty="0"/>
              <a:t>Use off-the-shelf model for AMR to text synthesis (Ribeiro et al, 2020</a:t>
            </a:r>
            <a:r>
              <a:rPr lang="en-US" dirty="0" smtClean="0"/>
              <a:t>)</a:t>
            </a:r>
          </a:p>
          <a:p>
            <a:endParaRPr lang="en-US" dirty="0"/>
          </a:p>
          <a:p>
            <a:endParaRPr lang="en-US" dirty="0" smtClean="0"/>
          </a:p>
          <a:p>
            <a:endParaRPr lang="en-US" dirty="0"/>
          </a:p>
          <a:p>
            <a:endParaRPr lang="en-US" dirty="0" smtClean="0"/>
          </a:p>
          <a:p>
            <a:endParaRPr lang="en-US" dirty="0"/>
          </a:p>
          <a:p>
            <a:r>
              <a:rPr lang="en-US" dirty="0"/>
              <a:t>Convert manipulated AMR graphs them into text using BART-large model fine-tuned to generate the sentence from its corresponding </a:t>
            </a:r>
            <a:r>
              <a:rPr lang="en-US" dirty="0" smtClean="0"/>
              <a:t>linearized AMR </a:t>
            </a:r>
            <a:r>
              <a:rPr lang="en-US" dirty="0"/>
              <a:t>graph (</a:t>
            </a:r>
            <a:r>
              <a:rPr lang="en-US" dirty="0" err="1"/>
              <a:t>Ribeiro</a:t>
            </a:r>
            <a:r>
              <a:rPr lang="en-US" dirty="0"/>
              <a:t> et al., 2020)</a:t>
            </a:r>
          </a:p>
          <a:p>
            <a:r>
              <a:rPr lang="en-US" b="1" dirty="0" smtClean="0">
                <a:solidFill>
                  <a:srgbClr val="FF0000"/>
                </a:solidFill>
              </a:rPr>
              <a:t>Ethical Statement: we are not going to share our generator, but sharing our detector!</a:t>
            </a:r>
          </a:p>
          <a:p>
            <a:endParaRPr lang="en-US" dirty="0"/>
          </a:p>
        </p:txBody>
      </p:sp>
      <p:pic>
        <p:nvPicPr>
          <p:cNvPr id="7" name="Picture 6">
            <a:extLst>
              <a:ext uri="{FF2B5EF4-FFF2-40B4-BE49-F238E27FC236}">
                <a16:creationId xmlns:a16="http://schemas.microsoft.com/office/drawing/2014/main" xmlns="" id="{6F4EB004-01FC-49AD-9A52-397694DE7072}"/>
              </a:ext>
            </a:extLst>
          </p:cNvPr>
          <p:cNvPicPr>
            <a:picLocks noChangeAspect="1"/>
          </p:cNvPicPr>
          <p:nvPr/>
        </p:nvPicPr>
        <p:blipFill>
          <a:blip r:embed="rId2"/>
          <a:stretch>
            <a:fillRect/>
          </a:stretch>
        </p:blipFill>
        <p:spPr>
          <a:xfrm>
            <a:off x="1038225" y="3193689"/>
            <a:ext cx="3743325" cy="2136099"/>
          </a:xfrm>
          <a:prstGeom prst="rect">
            <a:avLst/>
          </a:prstGeom>
        </p:spPr>
      </p:pic>
      <p:pic>
        <p:nvPicPr>
          <p:cNvPr id="9" name="Picture 8">
            <a:extLst>
              <a:ext uri="{FF2B5EF4-FFF2-40B4-BE49-F238E27FC236}">
                <a16:creationId xmlns:a16="http://schemas.microsoft.com/office/drawing/2014/main" xmlns="" id="{7B96C34F-2442-490F-A414-78A5547CDAED}"/>
              </a:ext>
            </a:extLst>
          </p:cNvPr>
          <p:cNvPicPr>
            <a:picLocks noChangeAspect="1"/>
          </p:cNvPicPr>
          <p:nvPr/>
        </p:nvPicPr>
        <p:blipFill>
          <a:blip r:embed="rId3"/>
          <a:stretch>
            <a:fillRect/>
          </a:stretch>
        </p:blipFill>
        <p:spPr>
          <a:xfrm>
            <a:off x="4781550" y="3193689"/>
            <a:ext cx="5286374" cy="1067511"/>
          </a:xfrm>
          <a:prstGeom prst="rect">
            <a:avLst/>
          </a:prstGeom>
        </p:spPr>
      </p:pic>
      <p:pic>
        <p:nvPicPr>
          <p:cNvPr id="11" name="Picture 10">
            <a:extLst>
              <a:ext uri="{FF2B5EF4-FFF2-40B4-BE49-F238E27FC236}">
                <a16:creationId xmlns:a16="http://schemas.microsoft.com/office/drawing/2014/main" xmlns="" id="{158DED5A-0622-475F-BD6A-5AAA4E29985B}"/>
              </a:ext>
            </a:extLst>
          </p:cNvPr>
          <p:cNvPicPr>
            <a:picLocks noChangeAspect="1"/>
          </p:cNvPicPr>
          <p:nvPr/>
        </p:nvPicPr>
        <p:blipFill>
          <a:blip r:embed="rId4"/>
          <a:stretch>
            <a:fillRect/>
          </a:stretch>
        </p:blipFill>
        <p:spPr>
          <a:xfrm>
            <a:off x="4781550" y="4239216"/>
            <a:ext cx="5629276" cy="1090572"/>
          </a:xfrm>
          <a:prstGeom prst="rect">
            <a:avLst/>
          </a:prstGeom>
        </p:spPr>
      </p:pic>
    </p:spTree>
    <p:extLst>
      <p:ext uri="{BB962C8B-B14F-4D97-AF65-F5344CB8AC3E}">
        <p14:creationId xmlns:p14="http://schemas.microsoft.com/office/powerpoint/2010/main" val="36130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5A0A9FE-5785-5649-A399-FDBDB82C63B9}"/>
              </a:ext>
            </a:extLst>
          </p:cNvPr>
          <p:cNvSpPr>
            <a:spLocks noGrp="1"/>
          </p:cNvSpPr>
          <p:nvPr>
            <p:ph type="title"/>
          </p:nvPr>
        </p:nvSpPr>
        <p:spPr>
          <a:xfrm>
            <a:off x="772884" y="158291"/>
            <a:ext cx="10809514" cy="1325563"/>
          </a:xfrm>
        </p:spPr>
        <p:txBody>
          <a:bodyPr>
            <a:normAutofit/>
          </a:bodyPr>
          <a:lstStyle/>
          <a:p>
            <a:r>
              <a:rPr lang="en-US" sz="4000" dirty="0"/>
              <a:t>Knowledge Element-Level Misinformation Dataset</a:t>
            </a:r>
          </a:p>
        </p:txBody>
      </p:sp>
      <p:sp>
        <p:nvSpPr>
          <p:cNvPr id="5" name="Content Placeholder 4">
            <a:extLst>
              <a:ext uri="{FF2B5EF4-FFF2-40B4-BE49-F238E27FC236}">
                <a16:creationId xmlns:a16="http://schemas.microsoft.com/office/drawing/2014/main" xmlns="" id="{A9924848-42AC-BF40-A3DD-4BF757D40B3B}"/>
              </a:ext>
            </a:extLst>
          </p:cNvPr>
          <p:cNvSpPr>
            <a:spLocks noGrp="1"/>
          </p:cNvSpPr>
          <p:nvPr>
            <p:ph idx="1"/>
          </p:nvPr>
        </p:nvSpPr>
        <p:spPr>
          <a:xfrm>
            <a:off x="838200" y="1567543"/>
            <a:ext cx="10406743" cy="4609420"/>
          </a:xfrm>
        </p:spPr>
        <p:txBody>
          <a:bodyPr/>
          <a:lstStyle/>
          <a:p>
            <a:r>
              <a:rPr lang="en-US" dirty="0"/>
              <a:t>To address the lack of data for the detection task, we further contribute a </a:t>
            </a:r>
            <a:r>
              <a:rPr lang="en-US" dirty="0">
                <a:solidFill>
                  <a:schemeClr val="accent6">
                    <a:lumMod val="75000"/>
                  </a:schemeClr>
                </a:solidFill>
              </a:rPr>
              <a:t>KG2txt fake news generation </a:t>
            </a:r>
            <a:r>
              <a:rPr lang="en-US" dirty="0"/>
              <a:t>approach, </a:t>
            </a:r>
            <a:r>
              <a:rPr lang="en-US" dirty="0">
                <a:solidFill>
                  <a:schemeClr val="tx1">
                    <a:lumMod val="85000"/>
                    <a:lumOff val="15000"/>
                  </a:schemeClr>
                </a:solidFill>
              </a:rPr>
              <a:t>which allows for control over knowledge element manipulation and creating silver standard annotation data. </a:t>
            </a:r>
          </a:p>
          <a:p>
            <a:pPr marL="0" indent="0">
              <a:buNone/>
            </a:pPr>
            <a:r>
              <a:rPr lang="en-US" dirty="0"/>
              <a:t> </a:t>
            </a:r>
            <a:endParaRPr lang="en-US" sz="2600" dirty="0">
              <a:solidFill>
                <a:schemeClr val="tx1">
                  <a:lumMod val="85000"/>
                  <a:lumOff val="15000"/>
                </a:schemeClr>
              </a:solidFill>
            </a:endParaRPr>
          </a:p>
        </p:txBody>
      </p:sp>
      <p:graphicFrame>
        <p:nvGraphicFramePr>
          <p:cNvPr id="2" name="Table 2">
            <a:extLst>
              <a:ext uri="{FF2B5EF4-FFF2-40B4-BE49-F238E27FC236}">
                <a16:creationId xmlns:a16="http://schemas.microsoft.com/office/drawing/2014/main" xmlns="" id="{AB967B59-D687-2D45-AA98-328A95ACB9EC}"/>
              </a:ext>
            </a:extLst>
          </p:cNvPr>
          <p:cNvGraphicFramePr>
            <a:graphicFrameLocks noGrp="1"/>
          </p:cNvGraphicFramePr>
          <p:nvPr>
            <p:extLst>
              <p:ext uri="{D42A27DB-BD31-4B8C-83A1-F6EECF244321}">
                <p14:modId xmlns:p14="http://schemas.microsoft.com/office/powerpoint/2010/main" val="2966857241"/>
              </p:ext>
            </p:extLst>
          </p:nvPr>
        </p:nvGraphicFramePr>
        <p:xfrm>
          <a:off x="1513114" y="3501413"/>
          <a:ext cx="8128000" cy="741680"/>
        </p:xfrm>
        <a:graphic>
          <a:graphicData uri="http://schemas.openxmlformats.org/drawingml/2006/table">
            <a:tbl>
              <a:tblPr firstRow="1" bandRow="1">
                <a:tableStyleId>{F5AB1C69-6EDB-4FF4-983F-18BD219EF322}</a:tableStyleId>
              </a:tblPr>
              <a:tblGrid>
                <a:gridCol w="2797629">
                  <a:extLst>
                    <a:ext uri="{9D8B030D-6E8A-4147-A177-3AD203B41FA5}">
                      <a16:colId xmlns:a16="http://schemas.microsoft.com/office/drawing/2014/main" xmlns="" val="3095546711"/>
                    </a:ext>
                  </a:extLst>
                </a:gridCol>
                <a:gridCol w="1288142">
                  <a:extLst>
                    <a:ext uri="{9D8B030D-6E8A-4147-A177-3AD203B41FA5}">
                      <a16:colId xmlns:a16="http://schemas.microsoft.com/office/drawing/2014/main" xmlns="" val="3064828867"/>
                    </a:ext>
                  </a:extLst>
                </a:gridCol>
                <a:gridCol w="2010229">
                  <a:extLst>
                    <a:ext uri="{9D8B030D-6E8A-4147-A177-3AD203B41FA5}">
                      <a16:colId xmlns:a16="http://schemas.microsoft.com/office/drawing/2014/main" xmlns="" val="3404040377"/>
                    </a:ext>
                  </a:extLst>
                </a:gridCol>
                <a:gridCol w="2032000">
                  <a:extLst>
                    <a:ext uri="{9D8B030D-6E8A-4147-A177-3AD203B41FA5}">
                      <a16:colId xmlns:a16="http://schemas.microsoft.com/office/drawing/2014/main" xmlns="" val="588048071"/>
                    </a:ext>
                  </a:extLst>
                </a:gridCol>
              </a:tblGrid>
              <a:tr h="370840">
                <a:tc>
                  <a:txBody>
                    <a:bodyPr/>
                    <a:lstStyle/>
                    <a:p>
                      <a:pPr algn="ctr"/>
                      <a:endParaRPr lang="en-US" dirty="0"/>
                    </a:p>
                  </a:txBody>
                  <a:tcPr/>
                </a:tc>
                <a:tc>
                  <a:txBody>
                    <a:bodyPr/>
                    <a:lstStyle/>
                    <a:p>
                      <a:pPr algn="ctr"/>
                      <a:r>
                        <a:rPr lang="en-US" dirty="0"/>
                        <a:t>Overall</a:t>
                      </a:r>
                    </a:p>
                  </a:txBody>
                  <a:tcPr/>
                </a:tc>
                <a:tc>
                  <a:txBody>
                    <a:bodyPr/>
                    <a:lstStyle/>
                    <a:p>
                      <a:pPr algn="ctr"/>
                      <a:r>
                        <a:rPr lang="en-US" dirty="0"/>
                        <a:t>Real Documents</a:t>
                      </a:r>
                    </a:p>
                  </a:txBody>
                  <a:tcPr/>
                </a:tc>
                <a:tc>
                  <a:txBody>
                    <a:bodyPr/>
                    <a:lstStyle/>
                    <a:p>
                      <a:pPr algn="ctr"/>
                      <a:r>
                        <a:rPr lang="en-US" dirty="0"/>
                        <a:t>Fake Documents</a:t>
                      </a:r>
                    </a:p>
                  </a:txBody>
                  <a:tcPr/>
                </a:tc>
                <a:extLst>
                  <a:ext uri="{0D108BD9-81ED-4DB2-BD59-A6C34878D82A}">
                    <a16:rowId xmlns:a16="http://schemas.microsoft.com/office/drawing/2014/main" xmlns="" val="364671710"/>
                  </a:ext>
                </a:extLst>
              </a:tr>
              <a:tr h="370840">
                <a:tc>
                  <a:txBody>
                    <a:bodyPr/>
                    <a:lstStyle/>
                    <a:p>
                      <a:pPr algn="ctr"/>
                      <a:r>
                        <a:rPr lang="en-US" i="0" dirty="0">
                          <a:solidFill>
                            <a:schemeClr val="bg2">
                              <a:lumMod val="25000"/>
                            </a:schemeClr>
                          </a:solidFill>
                        </a:rPr>
                        <a:t>Human Detection Accuracy</a:t>
                      </a:r>
                    </a:p>
                  </a:txBody>
                  <a:tcPr/>
                </a:tc>
                <a:tc>
                  <a:txBody>
                    <a:bodyPr/>
                    <a:lstStyle/>
                    <a:p>
                      <a:pPr algn="ctr"/>
                      <a:r>
                        <a:rPr lang="en-US" dirty="0"/>
                        <a:t>61.3%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80.4%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42.3%</a:t>
                      </a:r>
                    </a:p>
                  </a:txBody>
                  <a:tcPr/>
                </a:tc>
                <a:extLst>
                  <a:ext uri="{0D108BD9-81ED-4DB2-BD59-A6C34878D82A}">
                    <a16:rowId xmlns:a16="http://schemas.microsoft.com/office/drawing/2014/main" xmlns="" val="421799432"/>
                  </a:ext>
                </a:extLst>
              </a:tr>
            </a:tbl>
          </a:graphicData>
        </a:graphic>
      </p:graphicFrame>
      <p:sp>
        <p:nvSpPr>
          <p:cNvPr id="3" name="Rectangle 2">
            <a:extLst>
              <a:ext uri="{FF2B5EF4-FFF2-40B4-BE49-F238E27FC236}">
                <a16:creationId xmlns:a16="http://schemas.microsoft.com/office/drawing/2014/main" xmlns="" id="{8390A82E-212D-1C41-AA3D-1CA8B1885B98}"/>
              </a:ext>
            </a:extLst>
          </p:cNvPr>
          <p:cNvSpPr/>
          <p:nvPr/>
        </p:nvSpPr>
        <p:spPr>
          <a:xfrm>
            <a:off x="1513114" y="4419992"/>
            <a:ext cx="8128000" cy="646331"/>
          </a:xfrm>
          <a:prstGeom prst="rect">
            <a:avLst/>
          </a:prstGeom>
        </p:spPr>
        <p:txBody>
          <a:bodyPr wrap="square">
            <a:spAutoFit/>
          </a:bodyPr>
          <a:lstStyle/>
          <a:p>
            <a:pPr algn="ctr"/>
            <a:r>
              <a:rPr lang="en-US" dirty="0">
                <a:solidFill>
                  <a:schemeClr val="tx1">
                    <a:lumMod val="85000"/>
                    <a:lumOff val="15000"/>
                  </a:schemeClr>
                </a:solidFill>
              </a:rPr>
              <a:t>The </a:t>
            </a:r>
            <a:r>
              <a:rPr lang="en-US" dirty="0">
                <a:solidFill>
                  <a:schemeClr val="tx1">
                    <a:lumMod val="95000"/>
                    <a:lumOff val="5000"/>
                  </a:schemeClr>
                </a:solidFill>
              </a:rPr>
              <a:t>Turing Test </a:t>
            </a:r>
            <a:r>
              <a:rPr lang="en-US" dirty="0">
                <a:solidFill>
                  <a:schemeClr val="tx1">
                    <a:lumMod val="85000"/>
                    <a:lumOff val="15000"/>
                  </a:schemeClr>
                </a:solidFill>
              </a:rPr>
              <a:t>results above show </a:t>
            </a:r>
            <a:r>
              <a:rPr lang="en-US" dirty="0"/>
              <a:t>that our automatically generated fake documents are also very hard for humans to detect.</a:t>
            </a:r>
          </a:p>
        </p:txBody>
      </p:sp>
    </p:spTree>
    <p:extLst>
      <p:ext uri="{BB962C8B-B14F-4D97-AF65-F5344CB8AC3E}">
        <p14:creationId xmlns:p14="http://schemas.microsoft.com/office/powerpoint/2010/main" val="20089256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5A0A9FE-5785-5649-A399-FDBDB82C63B9}"/>
              </a:ext>
            </a:extLst>
          </p:cNvPr>
          <p:cNvSpPr>
            <a:spLocks noGrp="1"/>
          </p:cNvSpPr>
          <p:nvPr>
            <p:ph type="title"/>
          </p:nvPr>
        </p:nvSpPr>
        <p:spPr>
          <a:xfrm>
            <a:off x="772884" y="158291"/>
            <a:ext cx="10809514" cy="1325563"/>
          </a:xfrm>
        </p:spPr>
        <p:txBody>
          <a:bodyPr>
            <a:normAutofit/>
          </a:bodyPr>
          <a:lstStyle/>
          <a:p>
            <a:r>
              <a:rPr lang="en-US" sz="4000" dirty="0"/>
              <a:t>Knowledge Element-Level Misinformation Detection</a:t>
            </a:r>
          </a:p>
        </p:txBody>
      </p:sp>
      <p:sp>
        <p:nvSpPr>
          <p:cNvPr id="5" name="Content Placeholder 4">
            <a:extLst>
              <a:ext uri="{FF2B5EF4-FFF2-40B4-BE49-F238E27FC236}">
                <a16:creationId xmlns:a16="http://schemas.microsoft.com/office/drawing/2014/main" xmlns="" id="{A9924848-42AC-BF40-A3DD-4BF757D40B3B}"/>
              </a:ext>
            </a:extLst>
          </p:cNvPr>
          <p:cNvSpPr>
            <a:spLocks noGrp="1"/>
          </p:cNvSpPr>
          <p:nvPr>
            <p:ph idx="1"/>
          </p:nvPr>
        </p:nvSpPr>
        <p:spPr>
          <a:xfrm>
            <a:off x="838200" y="1582533"/>
            <a:ext cx="9954718" cy="4609420"/>
          </a:xfrm>
        </p:spPr>
        <p:txBody>
          <a:bodyPr/>
          <a:lstStyle/>
          <a:p>
            <a:pPr marL="0" indent="0">
              <a:buNone/>
            </a:pPr>
            <a:r>
              <a:rPr lang="en-US" dirty="0"/>
              <a:t>Experimental result on traditional document-level </a:t>
            </a:r>
            <a:r>
              <a:rPr lang="en-US" dirty="0" smtClean="0"/>
              <a:t>detection (Accuracy):</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100" dirty="0"/>
          </a:p>
          <a:p>
            <a:pPr marL="0" indent="0">
              <a:buNone/>
            </a:pPr>
            <a:r>
              <a:rPr lang="en-US" dirty="0"/>
              <a:t>Experimental result on the novel task, knowledge element level misinformation </a:t>
            </a:r>
            <a:r>
              <a:rPr lang="en-US" dirty="0" smtClean="0"/>
              <a:t>detection (F-score):</a:t>
            </a:r>
            <a:endParaRPr lang="en-US" sz="2600" dirty="0">
              <a:solidFill>
                <a:schemeClr val="tx1">
                  <a:lumMod val="85000"/>
                  <a:lumOff val="15000"/>
                </a:schemeClr>
              </a:solidFill>
            </a:endParaRPr>
          </a:p>
          <a:p>
            <a:pPr marL="0" indent="0">
              <a:buNone/>
            </a:pPr>
            <a:r>
              <a:rPr lang="en-US" dirty="0"/>
              <a:t> </a:t>
            </a:r>
            <a:endParaRPr lang="en-US" sz="2600" dirty="0">
              <a:solidFill>
                <a:schemeClr val="tx1">
                  <a:lumMod val="85000"/>
                  <a:lumOff val="15000"/>
                </a:schemeClr>
              </a:solidFill>
            </a:endParaRPr>
          </a:p>
        </p:txBody>
      </p:sp>
      <p:graphicFrame>
        <p:nvGraphicFramePr>
          <p:cNvPr id="3" name="Table 5">
            <a:extLst>
              <a:ext uri="{FF2B5EF4-FFF2-40B4-BE49-F238E27FC236}">
                <a16:creationId xmlns:a16="http://schemas.microsoft.com/office/drawing/2014/main" xmlns="" id="{7019173F-3AE7-CD4B-9353-0C9E2D10DA9A}"/>
              </a:ext>
            </a:extLst>
          </p:cNvPr>
          <p:cNvGraphicFramePr>
            <a:graphicFrameLocks noGrp="1"/>
          </p:cNvGraphicFramePr>
          <p:nvPr>
            <p:extLst>
              <p:ext uri="{D42A27DB-BD31-4B8C-83A1-F6EECF244321}">
                <p14:modId xmlns:p14="http://schemas.microsoft.com/office/powerpoint/2010/main" val="4241635312"/>
              </p:ext>
            </p:extLst>
          </p:nvPr>
        </p:nvGraphicFramePr>
        <p:xfrm>
          <a:off x="1132589" y="2177428"/>
          <a:ext cx="9180645" cy="1483360"/>
        </p:xfrm>
        <a:graphic>
          <a:graphicData uri="http://schemas.openxmlformats.org/drawingml/2006/table">
            <a:tbl>
              <a:tblPr firstRow="1" bandRow="1">
                <a:tableStyleId>{F5AB1C69-6EDB-4FF4-983F-18BD219EF322}</a:tableStyleId>
              </a:tblPr>
              <a:tblGrid>
                <a:gridCol w="2595349">
                  <a:extLst>
                    <a:ext uri="{9D8B030D-6E8A-4147-A177-3AD203B41FA5}">
                      <a16:colId xmlns:a16="http://schemas.microsoft.com/office/drawing/2014/main" xmlns="" val="2331298023"/>
                    </a:ext>
                  </a:extLst>
                </a:gridCol>
                <a:gridCol w="3165231">
                  <a:extLst>
                    <a:ext uri="{9D8B030D-6E8A-4147-A177-3AD203B41FA5}">
                      <a16:colId xmlns:a16="http://schemas.microsoft.com/office/drawing/2014/main" xmlns="" val="2227171716"/>
                    </a:ext>
                  </a:extLst>
                </a:gridCol>
                <a:gridCol w="3420065">
                  <a:extLst>
                    <a:ext uri="{9D8B030D-6E8A-4147-A177-3AD203B41FA5}">
                      <a16:colId xmlns:a16="http://schemas.microsoft.com/office/drawing/2014/main" xmlns="" val="2216467258"/>
                    </a:ext>
                  </a:extLst>
                </a:gridCol>
              </a:tblGrid>
              <a:tr h="370840">
                <a:tc>
                  <a:txBody>
                    <a:bodyPr/>
                    <a:lstStyle/>
                    <a:p>
                      <a:endParaRPr lang="en-US"/>
                    </a:p>
                  </a:txBody>
                  <a:tcPr/>
                </a:tc>
                <a:tc>
                  <a:txBody>
                    <a:bodyPr/>
                    <a:lstStyle/>
                    <a:p>
                      <a:r>
                        <a:rPr lang="en-US" dirty="0"/>
                        <a:t>NYTimes Neural News Dataset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VOA Manipulated KG2Txt Dataset</a:t>
                      </a:r>
                    </a:p>
                  </a:txBody>
                  <a:tcPr/>
                </a:tc>
                <a:extLst>
                  <a:ext uri="{0D108BD9-81ED-4DB2-BD59-A6C34878D82A}">
                    <a16:rowId xmlns:a16="http://schemas.microsoft.com/office/drawing/2014/main" xmlns="" val="2469834000"/>
                  </a:ext>
                </a:extLst>
              </a:tr>
              <a:tr h="370840">
                <a:tc>
                  <a:txBody>
                    <a:bodyPr/>
                    <a:lstStyle/>
                    <a:p>
                      <a:r>
                        <a:rPr lang="en-US" dirty="0"/>
                        <a:t>Grover</a:t>
                      </a:r>
                    </a:p>
                  </a:txBody>
                  <a:tcPr/>
                </a:tc>
                <a:tc>
                  <a:txBody>
                    <a:bodyPr/>
                    <a:lstStyle/>
                    <a:p>
                      <a:pPr algn="ctr"/>
                      <a:r>
                        <a:rPr lang="en-US" dirty="0">
                          <a:solidFill>
                            <a:schemeClr val="tx1">
                              <a:lumMod val="85000"/>
                              <a:lumOff val="15000"/>
                            </a:schemeClr>
                          </a:solidFill>
                        </a:rPr>
                        <a:t>56.0%</a:t>
                      </a:r>
                    </a:p>
                  </a:txBody>
                  <a:tcPr/>
                </a:tc>
                <a:tc>
                  <a:txBody>
                    <a:bodyPr/>
                    <a:lstStyle/>
                    <a:p>
                      <a:pPr algn="ctr"/>
                      <a:r>
                        <a:rPr lang="en-US" dirty="0">
                          <a:solidFill>
                            <a:schemeClr val="tx1">
                              <a:lumMod val="85000"/>
                              <a:lumOff val="15000"/>
                            </a:schemeClr>
                          </a:solidFill>
                        </a:rPr>
                        <a:t>86.4%</a:t>
                      </a:r>
                    </a:p>
                  </a:txBody>
                  <a:tcPr/>
                </a:tc>
                <a:extLst>
                  <a:ext uri="{0D108BD9-81ED-4DB2-BD59-A6C34878D82A}">
                    <a16:rowId xmlns:a16="http://schemas.microsoft.com/office/drawing/2014/main" xmlns="" val="3042716906"/>
                  </a:ext>
                </a:extLst>
              </a:tr>
              <a:tr h="370840">
                <a:tc>
                  <a:txBody>
                    <a:bodyPr/>
                    <a:lstStyle/>
                    <a:p>
                      <a:r>
                        <a:rPr lang="en-US" dirty="0"/>
                        <a:t>DIDAN</a:t>
                      </a:r>
                    </a:p>
                  </a:txBody>
                  <a:tcPr/>
                </a:tc>
                <a:tc>
                  <a:txBody>
                    <a:bodyPr/>
                    <a:lstStyle/>
                    <a:p>
                      <a:pPr algn="ctr"/>
                      <a:r>
                        <a:rPr lang="en-US" dirty="0">
                          <a:solidFill>
                            <a:schemeClr val="tx1">
                              <a:lumMod val="85000"/>
                              <a:lumOff val="15000"/>
                            </a:schemeClr>
                          </a:solidFill>
                        </a:rPr>
                        <a:t>77.6%</a:t>
                      </a:r>
                    </a:p>
                  </a:txBody>
                  <a:tcPr/>
                </a:tc>
                <a:tc>
                  <a:txBody>
                    <a:bodyPr/>
                    <a:lstStyle/>
                    <a:p>
                      <a:pPr algn="ctr"/>
                      <a:r>
                        <a:rPr lang="en-US" dirty="0">
                          <a:solidFill>
                            <a:schemeClr val="tx1">
                              <a:lumMod val="85000"/>
                              <a:lumOff val="15000"/>
                            </a:schemeClr>
                          </a:solidFill>
                        </a:rPr>
                        <a:t>88.3%</a:t>
                      </a:r>
                    </a:p>
                  </a:txBody>
                  <a:tcPr/>
                </a:tc>
                <a:extLst>
                  <a:ext uri="{0D108BD9-81ED-4DB2-BD59-A6C34878D82A}">
                    <a16:rowId xmlns:a16="http://schemas.microsoft.com/office/drawing/2014/main" xmlns="" val="3943185643"/>
                  </a:ext>
                </a:extLst>
              </a:tr>
              <a:tr h="370840">
                <a:tc>
                  <a:txBody>
                    <a:bodyPr/>
                    <a:lstStyle/>
                    <a:p>
                      <a:r>
                        <a:rPr lang="en-US" b="1" dirty="0" err="1"/>
                        <a:t>InfoSurgeon</a:t>
                      </a:r>
                      <a:r>
                        <a:rPr lang="en-US" b="1" dirty="0"/>
                        <a:t> (Our Model)</a:t>
                      </a:r>
                    </a:p>
                  </a:txBody>
                  <a:tcPr/>
                </a:tc>
                <a:tc>
                  <a:txBody>
                    <a:bodyPr/>
                    <a:lstStyle/>
                    <a:p>
                      <a:pPr algn="ctr"/>
                      <a:r>
                        <a:rPr lang="en-US" b="1" dirty="0">
                          <a:solidFill>
                            <a:schemeClr val="tx1">
                              <a:lumMod val="85000"/>
                              <a:lumOff val="15000"/>
                            </a:schemeClr>
                          </a:solidFill>
                        </a:rPr>
                        <a:t>94.5%</a:t>
                      </a:r>
                    </a:p>
                  </a:txBody>
                  <a:tcPr/>
                </a:tc>
                <a:tc>
                  <a:txBody>
                    <a:bodyPr/>
                    <a:lstStyle/>
                    <a:p>
                      <a:pPr algn="ctr"/>
                      <a:r>
                        <a:rPr lang="en-US" b="1" dirty="0">
                          <a:solidFill>
                            <a:schemeClr val="tx1">
                              <a:lumMod val="85000"/>
                              <a:lumOff val="15000"/>
                            </a:schemeClr>
                          </a:solidFill>
                        </a:rPr>
                        <a:t>92.1% </a:t>
                      </a:r>
                    </a:p>
                  </a:txBody>
                  <a:tcPr/>
                </a:tc>
                <a:extLst>
                  <a:ext uri="{0D108BD9-81ED-4DB2-BD59-A6C34878D82A}">
                    <a16:rowId xmlns:a16="http://schemas.microsoft.com/office/drawing/2014/main" xmlns="" val="2942174544"/>
                  </a:ext>
                </a:extLst>
              </a:tr>
            </a:tbl>
          </a:graphicData>
        </a:graphic>
      </p:graphicFrame>
      <p:graphicFrame>
        <p:nvGraphicFramePr>
          <p:cNvPr id="6" name="Table 5">
            <a:extLst>
              <a:ext uri="{FF2B5EF4-FFF2-40B4-BE49-F238E27FC236}">
                <a16:creationId xmlns:a16="http://schemas.microsoft.com/office/drawing/2014/main" xmlns="" id="{605B05A0-C4CA-3A42-A024-00E8B94F74F9}"/>
              </a:ext>
            </a:extLst>
          </p:cNvPr>
          <p:cNvGraphicFramePr>
            <a:graphicFrameLocks noGrp="1"/>
          </p:cNvGraphicFramePr>
          <p:nvPr>
            <p:extLst>
              <p:ext uri="{D42A27DB-BD31-4B8C-83A1-F6EECF244321}">
                <p14:modId xmlns:p14="http://schemas.microsoft.com/office/powerpoint/2010/main" val="3332427066"/>
              </p:ext>
            </p:extLst>
          </p:nvPr>
        </p:nvGraphicFramePr>
        <p:xfrm>
          <a:off x="1132588" y="4837707"/>
          <a:ext cx="6084138" cy="1112520"/>
        </p:xfrm>
        <a:graphic>
          <a:graphicData uri="http://schemas.openxmlformats.org/drawingml/2006/table">
            <a:tbl>
              <a:tblPr firstRow="1" bandRow="1">
                <a:tableStyleId>{F5AB1C69-6EDB-4FF4-983F-18BD219EF322}</a:tableStyleId>
              </a:tblPr>
              <a:tblGrid>
                <a:gridCol w="2595151">
                  <a:extLst>
                    <a:ext uri="{9D8B030D-6E8A-4147-A177-3AD203B41FA5}">
                      <a16:colId xmlns:a16="http://schemas.microsoft.com/office/drawing/2014/main" xmlns="" val="2331298023"/>
                    </a:ext>
                  </a:extLst>
                </a:gridCol>
                <a:gridCol w="3488987">
                  <a:extLst>
                    <a:ext uri="{9D8B030D-6E8A-4147-A177-3AD203B41FA5}">
                      <a16:colId xmlns:a16="http://schemas.microsoft.com/office/drawing/2014/main" xmlns="" val="2227171716"/>
                    </a:ext>
                  </a:extLst>
                </a:gridCol>
              </a:tblGrid>
              <a:tr h="370840">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VOA Manipulated KG2Txt Dataset</a:t>
                      </a:r>
                    </a:p>
                  </a:txBody>
                  <a:tcPr/>
                </a:tc>
                <a:extLst>
                  <a:ext uri="{0D108BD9-81ED-4DB2-BD59-A6C34878D82A}">
                    <a16:rowId xmlns:a16="http://schemas.microsoft.com/office/drawing/2014/main" xmlns="" val="2469834000"/>
                  </a:ext>
                </a:extLst>
              </a:tr>
              <a:tr h="370840">
                <a:tc>
                  <a:txBody>
                    <a:bodyPr/>
                    <a:lstStyle/>
                    <a:p>
                      <a:r>
                        <a:rPr lang="en-US" dirty="0"/>
                        <a:t>Random (baseline)</a:t>
                      </a:r>
                    </a:p>
                  </a:txBody>
                  <a:tcPr/>
                </a:tc>
                <a:tc>
                  <a:txBody>
                    <a:bodyPr/>
                    <a:lstStyle/>
                    <a:p>
                      <a:pPr algn="ctr"/>
                      <a:r>
                        <a:rPr lang="en-US" dirty="0"/>
                        <a:t>27%</a:t>
                      </a:r>
                    </a:p>
                  </a:txBody>
                  <a:tcPr/>
                </a:tc>
                <a:extLst>
                  <a:ext uri="{0D108BD9-81ED-4DB2-BD59-A6C34878D82A}">
                    <a16:rowId xmlns:a16="http://schemas.microsoft.com/office/drawing/2014/main" xmlns="" val="3943185643"/>
                  </a:ext>
                </a:extLst>
              </a:tr>
              <a:tr h="370840">
                <a:tc>
                  <a:txBody>
                    <a:bodyPr/>
                    <a:lstStyle/>
                    <a:p>
                      <a:r>
                        <a:rPr lang="en-US" b="1" dirty="0" err="1"/>
                        <a:t>InfoSurgeon</a:t>
                      </a:r>
                      <a:r>
                        <a:rPr lang="en-US" b="1" dirty="0"/>
                        <a:t> (Our Model)</a:t>
                      </a:r>
                    </a:p>
                  </a:txBody>
                  <a:tcPr/>
                </a:tc>
                <a:tc>
                  <a:txBody>
                    <a:bodyPr/>
                    <a:lstStyle/>
                    <a:p>
                      <a:pPr algn="ctr"/>
                      <a:r>
                        <a:rPr lang="en-US" b="1" dirty="0"/>
                        <a:t>37%</a:t>
                      </a:r>
                    </a:p>
                  </a:txBody>
                  <a:tcPr/>
                </a:tc>
                <a:extLst>
                  <a:ext uri="{0D108BD9-81ED-4DB2-BD59-A6C34878D82A}">
                    <a16:rowId xmlns:a16="http://schemas.microsoft.com/office/drawing/2014/main" xmlns="" val="2942174544"/>
                  </a:ext>
                </a:extLst>
              </a:tr>
            </a:tbl>
          </a:graphicData>
        </a:graphic>
      </p:graphicFrame>
    </p:spTree>
    <p:extLst>
      <p:ext uri="{BB962C8B-B14F-4D97-AF65-F5344CB8AC3E}">
        <p14:creationId xmlns:p14="http://schemas.microsoft.com/office/powerpoint/2010/main" val="25478437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71"/>
          <p:cNvSpPr txBox="1">
            <a:spLocks noGrp="1"/>
          </p:cNvSpPr>
          <p:nvPr>
            <p:ph type="title"/>
          </p:nvPr>
        </p:nvSpPr>
        <p:spPr>
          <a:xfrm>
            <a:off x="415600" y="593367"/>
            <a:ext cx="11360800" cy="763600"/>
          </a:xfrm>
          <a:prstGeom prst="rect">
            <a:avLst/>
          </a:prstGeom>
        </p:spPr>
        <p:txBody>
          <a:bodyPr spcFirstLastPara="1" wrap="square" lIns="91431" tIns="91431" rIns="91431" bIns="91431" anchor="t" anchorCtr="0">
            <a:noAutofit/>
          </a:bodyPr>
          <a:lstStyle/>
          <a:p>
            <a:pPr>
              <a:buClr>
                <a:schemeClr val="dk1"/>
              </a:buClr>
              <a:buSzPts val="1100"/>
            </a:pPr>
            <a:r>
              <a:rPr lang="en-US" dirty="0" smtClean="0"/>
              <a:t>A Successful </a:t>
            </a:r>
            <a:r>
              <a:rPr lang="en-US" dirty="0"/>
              <a:t>E</a:t>
            </a:r>
            <a:r>
              <a:rPr lang="en-US" dirty="0" smtClean="0"/>
              <a:t>xample</a:t>
            </a:r>
            <a:endParaRPr sz="4800" dirty="0"/>
          </a:p>
        </p:txBody>
      </p:sp>
      <p:sp>
        <p:nvSpPr>
          <p:cNvPr id="863" name="Google Shape;863;p71"/>
          <p:cNvSpPr txBox="1"/>
          <p:nvPr/>
        </p:nvSpPr>
        <p:spPr>
          <a:xfrm>
            <a:off x="4542733" y="4126467"/>
            <a:ext cx="1687600" cy="446230"/>
          </a:xfrm>
          <a:prstGeom prst="rect">
            <a:avLst/>
          </a:prstGeom>
          <a:noFill/>
          <a:ln>
            <a:noFill/>
          </a:ln>
        </p:spPr>
        <p:txBody>
          <a:bodyPr spcFirstLastPara="1" wrap="square" lIns="121897" tIns="121897" rIns="121897" bIns="121897" anchor="t" anchorCtr="0">
            <a:spAutoFit/>
          </a:bodyPr>
          <a:lstStyle/>
          <a:p>
            <a:r>
              <a:rPr lang="en" sz="1300">
                <a:solidFill>
                  <a:schemeClr val="lt1"/>
                </a:solidFill>
              </a:rPr>
              <a:t>[accuracy]</a:t>
            </a:r>
            <a:endParaRPr sz="1300">
              <a:solidFill>
                <a:schemeClr val="lt1"/>
              </a:solidFill>
            </a:endParaRPr>
          </a:p>
        </p:txBody>
      </p:sp>
      <p:sp>
        <p:nvSpPr>
          <p:cNvPr id="864" name="Google Shape;864;p71"/>
          <p:cNvSpPr txBox="1"/>
          <p:nvPr/>
        </p:nvSpPr>
        <p:spPr>
          <a:xfrm>
            <a:off x="6320733" y="4126467"/>
            <a:ext cx="1687600" cy="446230"/>
          </a:xfrm>
          <a:prstGeom prst="rect">
            <a:avLst/>
          </a:prstGeom>
          <a:noFill/>
          <a:ln>
            <a:noFill/>
          </a:ln>
        </p:spPr>
        <p:txBody>
          <a:bodyPr spcFirstLastPara="1" wrap="square" lIns="121897" tIns="121897" rIns="121897" bIns="121897" anchor="t" anchorCtr="0">
            <a:spAutoFit/>
          </a:bodyPr>
          <a:lstStyle/>
          <a:p>
            <a:r>
              <a:rPr lang="en" sz="1300">
                <a:solidFill>
                  <a:schemeClr val="lt1"/>
                </a:solidFill>
              </a:rPr>
              <a:t>[accuracy]</a:t>
            </a:r>
            <a:endParaRPr sz="1300">
              <a:solidFill>
                <a:schemeClr val="lt1"/>
              </a:solidFill>
            </a:endParaRPr>
          </a:p>
        </p:txBody>
      </p:sp>
      <p:sp>
        <p:nvSpPr>
          <p:cNvPr id="865" name="Google Shape;865;p71"/>
          <p:cNvSpPr txBox="1"/>
          <p:nvPr/>
        </p:nvSpPr>
        <p:spPr>
          <a:xfrm>
            <a:off x="415600" y="1494533"/>
            <a:ext cx="11360800" cy="609736"/>
          </a:xfrm>
          <a:prstGeom prst="rect">
            <a:avLst/>
          </a:prstGeom>
          <a:noFill/>
          <a:ln>
            <a:noFill/>
          </a:ln>
        </p:spPr>
        <p:txBody>
          <a:bodyPr spcFirstLastPara="1" wrap="square" lIns="121897" tIns="121897" rIns="121897" bIns="121897" anchor="t" anchorCtr="0">
            <a:spAutoFit/>
          </a:bodyPr>
          <a:lstStyle/>
          <a:p>
            <a:pPr marL="609585" indent="-440256">
              <a:lnSpc>
                <a:spcPct val="115000"/>
              </a:lnSpc>
              <a:buClr>
                <a:srgbClr val="222222"/>
              </a:buClr>
              <a:buSzPts val="1600"/>
              <a:buChar char="❖"/>
            </a:pPr>
            <a:r>
              <a:rPr lang="en" sz="2100" dirty="0">
                <a:solidFill>
                  <a:srgbClr val="222222"/>
                </a:solidFill>
                <a:highlight>
                  <a:schemeClr val="lt1"/>
                </a:highlight>
              </a:rPr>
              <a:t>Example of fake news article in which baseline misses, but </a:t>
            </a:r>
            <a:r>
              <a:rPr lang="en" sz="2100" i="1" dirty="0">
                <a:solidFill>
                  <a:srgbClr val="222222"/>
                </a:solidFill>
                <a:highlight>
                  <a:schemeClr val="lt1"/>
                </a:highlight>
              </a:rPr>
              <a:t>InfoSurgeon</a:t>
            </a:r>
            <a:r>
              <a:rPr lang="en" sz="2100" dirty="0">
                <a:solidFill>
                  <a:srgbClr val="222222"/>
                </a:solidFill>
                <a:highlight>
                  <a:schemeClr val="lt1"/>
                </a:highlight>
              </a:rPr>
              <a:t> successfully detects</a:t>
            </a:r>
            <a:endParaRPr sz="2100" dirty="0"/>
          </a:p>
        </p:txBody>
      </p:sp>
      <p:pic>
        <p:nvPicPr>
          <p:cNvPr id="866" name="Google Shape;866;p71"/>
          <p:cNvPicPr preferRelativeResize="0"/>
          <p:nvPr/>
        </p:nvPicPr>
        <p:blipFill>
          <a:blip r:embed="rId3">
            <a:alphaModFix/>
          </a:blip>
          <a:stretch>
            <a:fillRect/>
          </a:stretch>
        </p:blipFill>
        <p:spPr>
          <a:xfrm>
            <a:off x="1047500" y="2487033"/>
            <a:ext cx="10772965" cy="1792267"/>
          </a:xfrm>
          <a:prstGeom prst="rect">
            <a:avLst/>
          </a:prstGeom>
          <a:noFill/>
          <a:ln>
            <a:noFill/>
          </a:ln>
        </p:spPr>
      </p:pic>
    </p:spTree>
    <p:extLst>
      <p:ext uri="{BB962C8B-B14F-4D97-AF65-F5344CB8AC3E}">
        <p14:creationId xmlns:p14="http://schemas.microsoft.com/office/powerpoint/2010/main" val="7521559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72"/>
          <p:cNvSpPr txBox="1">
            <a:spLocks noGrp="1"/>
          </p:cNvSpPr>
          <p:nvPr>
            <p:ph type="title"/>
          </p:nvPr>
        </p:nvSpPr>
        <p:spPr>
          <a:xfrm>
            <a:off x="415599" y="211567"/>
            <a:ext cx="12111321" cy="763600"/>
          </a:xfrm>
          <a:prstGeom prst="rect">
            <a:avLst/>
          </a:prstGeom>
        </p:spPr>
        <p:txBody>
          <a:bodyPr spcFirstLastPara="1" wrap="square" lIns="91431" tIns="91431" rIns="91431" bIns="91431" anchor="t" anchorCtr="0">
            <a:noAutofit/>
          </a:bodyPr>
          <a:lstStyle/>
          <a:p>
            <a:pPr>
              <a:buClr>
                <a:schemeClr val="dk1"/>
              </a:buClr>
              <a:buSzPts val="1100"/>
            </a:pPr>
            <a:r>
              <a:rPr lang="en" dirty="0"/>
              <a:t>Ongoing Work: Cross-Document Misinformation Detection</a:t>
            </a:r>
            <a:endParaRPr dirty="0"/>
          </a:p>
        </p:txBody>
      </p:sp>
      <p:sp>
        <p:nvSpPr>
          <p:cNvPr id="872" name="Google Shape;872;p72"/>
          <p:cNvSpPr/>
          <p:nvPr/>
        </p:nvSpPr>
        <p:spPr>
          <a:xfrm>
            <a:off x="1727700" y="2745633"/>
            <a:ext cx="952000" cy="5664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73" name="Google Shape;873;p72"/>
          <p:cNvSpPr/>
          <p:nvPr/>
        </p:nvSpPr>
        <p:spPr>
          <a:xfrm>
            <a:off x="2679700" y="2745633"/>
            <a:ext cx="2664000" cy="5664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74" name="Google Shape;874;p72"/>
          <p:cNvSpPr/>
          <p:nvPr/>
        </p:nvSpPr>
        <p:spPr>
          <a:xfrm>
            <a:off x="1727700" y="3312033"/>
            <a:ext cx="1422400" cy="42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75" name="Google Shape;875;p72"/>
          <p:cNvSpPr/>
          <p:nvPr/>
        </p:nvSpPr>
        <p:spPr>
          <a:xfrm>
            <a:off x="1727700" y="3733800"/>
            <a:ext cx="3616000" cy="92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76" name="Google Shape;876;p72"/>
          <p:cNvSpPr/>
          <p:nvPr/>
        </p:nvSpPr>
        <p:spPr>
          <a:xfrm>
            <a:off x="1727700" y="4662200"/>
            <a:ext cx="3616000" cy="92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77" name="Google Shape;877;p72"/>
          <p:cNvSpPr txBox="1"/>
          <p:nvPr/>
        </p:nvSpPr>
        <p:spPr>
          <a:xfrm>
            <a:off x="1727700" y="2762033"/>
            <a:ext cx="952000" cy="533600"/>
          </a:xfrm>
          <a:prstGeom prst="rect">
            <a:avLst/>
          </a:prstGeom>
          <a:noFill/>
          <a:ln>
            <a:noFill/>
          </a:ln>
        </p:spPr>
        <p:txBody>
          <a:bodyPr spcFirstLastPara="1" wrap="square" lIns="121897" tIns="121897" rIns="121897" bIns="121897" anchor="t" anchorCtr="0">
            <a:spAutoFit/>
          </a:bodyPr>
          <a:lstStyle/>
          <a:p>
            <a:r>
              <a:rPr lang="en" b="1"/>
              <a:t>Claim</a:t>
            </a:r>
            <a:endParaRPr b="1"/>
          </a:p>
        </p:txBody>
      </p:sp>
      <p:sp>
        <p:nvSpPr>
          <p:cNvPr id="878" name="Google Shape;878;p72"/>
          <p:cNvSpPr txBox="1"/>
          <p:nvPr/>
        </p:nvSpPr>
        <p:spPr>
          <a:xfrm>
            <a:off x="1834500" y="3256033"/>
            <a:ext cx="3509200" cy="533600"/>
          </a:xfrm>
          <a:prstGeom prst="rect">
            <a:avLst/>
          </a:prstGeom>
          <a:noFill/>
          <a:ln>
            <a:noFill/>
          </a:ln>
        </p:spPr>
        <p:txBody>
          <a:bodyPr spcFirstLastPara="1" wrap="square" lIns="121897" tIns="121897" rIns="121897" bIns="121897" anchor="t" anchorCtr="0">
            <a:spAutoFit/>
          </a:bodyPr>
          <a:lstStyle/>
          <a:p>
            <a:r>
              <a:rPr lang="en" b="1"/>
              <a:t>Premises</a:t>
            </a:r>
            <a:endParaRPr b="1"/>
          </a:p>
        </p:txBody>
      </p:sp>
      <p:sp>
        <p:nvSpPr>
          <p:cNvPr id="879" name="Google Shape;879;p72"/>
          <p:cNvSpPr/>
          <p:nvPr/>
        </p:nvSpPr>
        <p:spPr>
          <a:xfrm>
            <a:off x="3150100" y="3312033"/>
            <a:ext cx="2193600" cy="42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80" name="Google Shape;880;p72"/>
          <p:cNvSpPr/>
          <p:nvPr/>
        </p:nvSpPr>
        <p:spPr>
          <a:xfrm>
            <a:off x="460367" y="3203633"/>
            <a:ext cx="952000" cy="15428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81" name="Google Shape;881;p72"/>
          <p:cNvSpPr txBox="1"/>
          <p:nvPr/>
        </p:nvSpPr>
        <p:spPr>
          <a:xfrm>
            <a:off x="377667" y="3467000"/>
            <a:ext cx="1091600" cy="820800"/>
          </a:xfrm>
          <a:prstGeom prst="rect">
            <a:avLst/>
          </a:prstGeom>
          <a:noFill/>
          <a:ln>
            <a:noFill/>
          </a:ln>
        </p:spPr>
        <p:txBody>
          <a:bodyPr spcFirstLastPara="1" wrap="square" lIns="121897" tIns="121897" rIns="121897" bIns="121897" anchor="t" anchorCtr="0">
            <a:spAutoFit/>
          </a:bodyPr>
          <a:lstStyle/>
          <a:p>
            <a:pPr algn="ctr"/>
            <a:r>
              <a:rPr lang="en" b="1"/>
              <a:t>Probe</a:t>
            </a:r>
            <a:endParaRPr b="1"/>
          </a:p>
          <a:p>
            <a:pPr algn="ctr"/>
            <a:r>
              <a:rPr lang="en" b="1"/>
              <a:t>Article</a:t>
            </a:r>
            <a:endParaRPr b="1"/>
          </a:p>
        </p:txBody>
      </p:sp>
      <p:sp>
        <p:nvSpPr>
          <p:cNvPr id="882" name="Google Shape;882;p72"/>
          <p:cNvSpPr txBox="1"/>
          <p:nvPr/>
        </p:nvSpPr>
        <p:spPr>
          <a:xfrm>
            <a:off x="2794500" y="2659433"/>
            <a:ext cx="2434400" cy="738800"/>
          </a:xfrm>
          <a:prstGeom prst="rect">
            <a:avLst/>
          </a:prstGeom>
          <a:noFill/>
          <a:ln>
            <a:noFill/>
          </a:ln>
        </p:spPr>
        <p:txBody>
          <a:bodyPr spcFirstLastPara="1" wrap="square" lIns="121897" tIns="121897" rIns="121897" bIns="121897" anchor="t" anchorCtr="0">
            <a:spAutoFit/>
          </a:bodyPr>
          <a:lstStyle/>
          <a:p>
            <a:r>
              <a:rPr lang="en" sz="1600" i="1"/>
              <a:t>The arrested </a:t>
            </a:r>
            <a:r>
              <a:rPr lang="en" sz="1600" i="1">
                <a:highlight>
                  <a:srgbClr val="D9D2E9"/>
                </a:highlight>
              </a:rPr>
              <a:t>protestors </a:t>
            </a:r>
            <a:r>
              <a:rPr lang="en" sz="1600" i="1"/>
              <a:t>should be released.</a:t>
            </a:r>
            <a:endParaRPr sz="1600" i="1"/>
          </a:p>
        </p:txBody>
      </p:sp>
      <p:sp>
        <p:nvSpPr>
          <p:cNvPr id="883" name="Google Shape;883;p72"/>
          <p:cNvSpPr/>
          <p:nvPr/>
        </p:nvSpPr>
        <p:spPr>
          <a:xfrm>
            <a:off x="6454333" y="3344733"/>
            <a:ext cx="1422400" cy="42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84" name="Google Shape;884;p72"/>
          <p:cNvSpPr/>
          <p:nvPr/>
        </p:nvSpPr>
        <p:spPr>
          <a:xfrm>
            <a:off x="6454333" y="3733800"/>
            <a:ext cx="3616000" cy="92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85" name="Google Shape;885;p72"/>
          <p:cNvSpPr/>
          <p:nvPr/>
        </p:nvSpPr>
        <p:spPr>
          <a:xfrm>
            <a:off x="6454333" y="4662200"/>
            <a:ext cx="3616000" cy="92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86" name="Google Shape;886;p72"/>
          <p:cNvSpPr txBox="1"/>
          <p:nvPr/>
        </p:nvSpPr>
        <p:spPr>
          <a:xfrm>
            <a:off x="6454333" y="3288733"/>
            <a:ext cx="3509200" cy="533600"/>
          </a:xfrm>
          <a:prstGeom prst="rect">
            <a:avLst/>
          </a:prstGeom>
          <a:noFill/>
          <a:ln>
            <a:noFill/>
          </a:ln>
        </p:spPr>
        <p:txBody>
          <a:bodyPr spcFirstLastPara="1" wrap="square" lIns="121897" tIns="121897" rIns="121897" bIns="121897" anchor="t" anchorCtr="0">
            <a:spAutoFit/>
          </a:bodyPr>
          <a:lstStyle/>
          <a:p>
            <a:r>
              <a:rPr lang="en" b="1"/>
              <a:t>Premises</a:t>
            </a:r>
            <a:endParaRPr b="1"/>
          </a:p>
        </p:txBody>
      </p:sp>
      <p:sp>
        <p:nvSpPr>
          <p:cNvPr id="887" name="Google Shape;887;p72"/>
          <p:cNvSpPr/>
          <p:nvPr/>
        </p:nvSpPr>
        <p:spPr>
          <a:xfrm>
            <a:off x="7876733" y="3344733"/>
            <a:ext cx="2193600" cy="38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88" name="Google Shape;888;p72"/>
          <p:cNvSpPr txBox="1"/>
          <p:nvPr/>
        </p:nvSpPr>
        <p:spPr>
          <a:xfrm>
            <a:off x="1719700" y="3828533"/>
            <a:ext cx="3720000" cy="738800"/>
          </a:xfrm>
          <a:prstGeom prst="rect">
            <a:avLst/>
          </a:prstGeom>
          <a:noFill/>
          <a:ln>
            <a:noFill/>
          </a:ln>
        </p:spPr>
        <p:txBody>
          <a:bodyPr spcFirstLastPara="1" wrap="square" lIns="121897" tIns="121897" rIns="121897" bIns="121897" anchor="t" anchorCtr="0">
            <a:spAutoFit/>
          </a:bodyPr>
          <a:lstStyle/>
          <a:p>
            <a:r>
              <a:rPr lang="en" sz="1600" i="1">
                <a:solidFill>
                  <a:srgbClr val="1C4587"/>
                </a:solidFill>
                <a:highlight>
                  <a:srgbClr val="FFF2CC"/>
                </a:highlight>
              </a:rPr>
              <a:t>Extradition law</a:t>
            </a:r>
            <a:r>
              <a:rPr lang="en" sz="1600" i="1">
                <a:solidFill>
                  <a:srgbClr val="1C4587"/>
                </a:solidFill>
              </a:rPr>
              <a:t> will weaken autonomy and judicial independence.</a:t>
            </a:r>
            <a:endParaRPr sz="1600" i="1">
              <a:solidFill>
                <a:srgbClr val="1C4587"/>
              </a:solidFill>
            </a:endParaRPr>
          </a:p>
        </p:txBody>
      </p:sp>
      <p:sp>
        <p:nvSpPr>
          <p:cNvPr id="889" name="Google Shape;889;p72"/>
          <p:cNvSpPr txBox="1"/>
          <p:nvPr/>
        </p:nvSpPr>
        <p:spPr>
          <a:xfrm>
            <a:off x="1727700" y="4746433"/>
            <a:ext cx="4000000" cy="738800"/>
          </a:xfrm>
          <a:prstGeom prst="rect">
            <a:avLst/>
          </a:prstGeom>
          <a:noFill/>
          <a:ln>
            <a:noFill/>
          </a:ln>
        </p:spPr>
        <p:txBody>
          <a:bodyPr spcFirstLastPara="1" wrap="square" lIns="121897" tIns="121897" rIns="121897" bIns="121897" anchor="t" anchorCtr="0">
            <a:spAutoFit/>
          </a:bodyPr>
          <a:lstStyle/>
          <a:p>
            <a:r>
              <a:rPr lang="en" sz="1600" i="1">
                <a:solidFill>
                  <a:srgbClr val="1C4587"/>
                </a:solidFill>
              </a:rPr>
              <a:t>The ruling government will undermine certain freedom.</a:t>
            </a:r>
            <a:endParaRPr/>
          </a:p>
        </p:txBody>
      </p:sp>
      <p:sp>
        <p:nvSpPr>
          <p:cNvPr id="890" name="Google Shape;890;p72"/>
          <p:cNvSpPr txBox="1"/>
          <p:nvPr/>
        </p:nvSpPr>
        <p:spPr>
          <a:xfrm>
            <a:off x="6454333" y="3828467"/>
            <a:ext cx="3616000" cy="738800"/>
          </a:xfrm>
          <a:prstGeom prst="rect">
            <a:avLst/>
          </a:prstGeom>
          <a:noFill/>
          <a:ln>
            <a:noFill/>
          </a:ln>
        </p:spPr>
        <p:txBody>
          <a:bodyPr spcFirstLastPara="1" wrap="square" lIns="121897" tIns="121897" rIns="121897" bIns="121897" anchor="t" anchorCtr="0">
            <a:spAutoFit/>
          </a:bodyPr>
          <a:lstStyle/>
          <a:p>
            <a:r>
              <a:rPr lang="en" sz="1600" i="1">
                <a:solidFill>
                  <a:srgbClr val="1C4587"/>
                </a:solidFill>
              </a:rPr>
              <a:t>Protests on the </a:t>
            </a:r>
            <a:r>
              <a:rPr lang="en" sz="1600" i="1">
                <a:solidFill>
                  <a:srgbClr val="1C4587"/>
                </a:solidFill>
                <a:highlight>
                  <a:srgbClr val="FFF2CC"/>
                </a:highlight>
              </a:rPr>
              <a:t>Extradition Law</a:t>
            </a:r>
            <a:r>
              <a:rPr lang="en" sz="1600" i="1">
                <a:solidFill>
                  <a:srgbClr val="1C4587"/>
                </a:solidFill>
              </a:rPr>
              <a:t> amendment are not necessary.</a:t>
            </a:r>
            <a:endParaRPr/>
          </a:p>
        </p:txBody>
      </p:sp>
      <p:sp>
        <p:nvSpPr>
          <p:cNvPr id="891" name="Google Shape;891;p72"/>
          <p:cNvSpPr txBox="1"/>
          <p:nvPr/>
        </p:nvSpPr>
        <p:spPr>
          <a:xfrm>
            <a:off x="6511933" y="4757000"/>
            <a:ext cx="4000000" cy="492400"/>
          </a:xfrm>
          <a:prstGeom prst="rect">
            <a:avLst/>
          </a:prstGeom>
          <a:noFill/>
          <a:ln>
            <a:noFill/>
          </a:ln>
        </p:spPr>
        <p:txBody>
          <a:bodyPr spcFirstLastPara="1" wrap="square" lIns="121897" tIns="121897" rIns="121897" bIns="121897" anchor="t" anchorCtr="0">
            <a:spAutoFit/>
          </a:bodyPr>
          <a:lstStyle/>
          <a:p>
            <a:r>
              <a:rPr lang="en" sz="1600" i="1">
                <a:solidFill>
                  <a:srgbClr val="1C4587"/>
                </a:solidFill>
              </a:rPr>
              <a:t>Most of the protests are violent.</a:t>
            </a:r>
            <a:endParaRPr/>
          </a:p>
        </p:txBody>
      </p:sp>
      <p:sp>
        <p:nvSpPr>
          <p:cNvPr id="892" name="Google Shape;892;p72"/>
          <p:cNvSpPr/>
          <p:nvPr/>
        </p:nvSpPr>
        <p:spPr>
          <a:xfrm>
            <a:off x="1421100" y="3782167"/>
            <a:ext cx="312000" cy="1328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3" name="Google Shape;893;p72"/>
          <p:cNvSpPr/>
          <p:nvPr/>
        </p:nvSpPr>
        <p:spPr>
          <a:xfrm rot="-10795587">
            <a:off x="10204172" y="3816032"/>
            <a:ext cx="311600" cy="1328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4" name="Google Shape;894;p72"/>
          <p:cNvSpPr/>
          <p:nvPr/>
        </p:nvSpPr>
        <p:spPr>
          <a:xfrm>
            <a:off x="10087933" y="4539000"/>
            <a:ext cx="123600" cy="92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5" name="Google Shape;895;p72"/>
          <p:cNvSpPr/>
          <p:nvPr/>
        </p:nvSpPr>
        <p:spPr>
          <a:xfrm>
            <a:off x="10080551" y="3654833"/>
            <a:ext cx="123600" cy="92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6" name="Google Shape;896;p72"/>
          <p:cNvSpPr/>
          <p:nvPr/>
        </p:nvSpPr>
        <p:spPr>
          <a:xfrm>
            <a:off x="10080567" y="3203633"/>
            <a:ext cx="123600" cy="470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7" name="Google Shape;897;p72"/>
          <p:cNvSpPr/>
          <p:nvPr/>
        </p:nvSpPr>
        <p:spPr>
          <a:xfrm>
            <a:off x="7496067" y="2659433"/>
            <a:ext cx="2712800" cy="5664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8" name="Google Shape;898;p72"/>
          <p:cNvSpPr/>
          <p:nvPr/>
        </p:nvSpPr>
        <p:spPr>
          <a:xfrm>
            <a:off x="6574067" y="2659417"/>
            <a:ext cx="922000" cy="5664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99" name="Google Shape;899;p72"/>
          <p:cNvSpPr/>
          <p:nvPr/>
        </p:nvSpPr>
        <p:spPr>
          <a:xfrm>
            <a:off x="6454367" y="2778333"/>
            <a:ext cx="952000" cy="5664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900" name="Google Shape;900;p72"/>
          <p:cNvSpPr txBox="1"/>
          <p:nvPr/>
        </p:nvSpPr>
        <p:spPr>
          <a:xfrm>
            <a:off x="6486733" y="2811133"/>
            <a:ext cx="952000" cy="533600"/>
          </a:xfrm>
          <a:prstGeom prst="rect">
            <a:avLst/>
          </a:prstGeom>
          <a:noFill/>
          <a:ln>
            <a:noFill/>
          </a:ln>
        </p:spPr>
        <p:txBody>
          <a:bodyPr spcFirstLastPara="1" wrap="square" lIns="121897" tIns="121897" rIns="121897" bIns="121897" anchor="t" anchorCtr="0">
            <a:spAutoFit/>
          </a:bodyPr>
          <a:lstStyle/>
          <a:p>
            <a:r>
              <a:rPr lang="en" b="1"/>
              <a:t>Claim</a:t>
            </a:r>
            <a:endParaRPr b="1"/>
          </a:p>
        </p:txBody>
      </p:sp>
      <p:sp>
        <p:nvSpPr>
          <p:cNvPr id="901" name="Google Shape;901;p72"/>
          <p:cNvSpPr/>
          <p:nvPr/>
        </p:nvSpPr>
        <p:spPr>
          <a:xfrm>
            <a:off x="7406351" y="2778317"/>
            <a:ext cx="2664000" cy="5664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902" name="Google Shape;902;p72"/>
          <p:cNvSpPr txBox="1"/>
          <p:nvPr/>
        </p:nvSpPr>
        <p:spPr>
          <a:xfrm>
            <a:off x="7496051" y="2692133"/>
            <a:ext cx="2434400" cy="738800"/>
          </a:xfrm>
          <a:prstGeom prst="rect">
            <a:avLst/>
          </a:prstGeom>
          <a:noFill/>
          <a:ln>
            <a:noFill/>
          </a:ln>
        </p:spPr>
        <p:txBody>
          <a:bodyPr spcFirstLastPara="1" wrap="square" lIns="121897" tIns="121897" rIns="121897" bIns="121897" anchor="t" anchorCtr="0">
            <a:spAutoFit/>
          </a:bodyPr>
          <a:lstStyle/>
          <a:p>
            <a:r>
              <a:rPr lang="en" sz="1600" i="1"/>
              <a:t>Violent </a:t>
            </a:r>
            <a:r>
              <a:rPr lang="en" sz="1600" i="1">
                <a:highlight>
                  <a:srgbClr val="D9D2E9"/>
                </a:highlight>
              </a:rPr>
              <a:t>protestors</a:t>
            </a:r>
            <a:r>
              <a:rPr lang="en" sz="1600" i="1">
                <a:highlight>
                  <a:srgbClr val="FFF2CC"/>
                </a:highlight>
              </a:rPr>
              <a:t> </a:t>
            </a:r>
            <a:r>
              <a:rPr lang="en" sz="1600" i="1"/>
              <a:t>should be arrested.</a:t>
            </a:r>
            <a:endParaRPr sz="1600" i="1"/>
          </a:p>
        </p:txBody>
      </p:sp>
      <p:cxnSp>
        <p:nvCxnSpPr>
          <p:cNvPr id="903" name="Google Shape;903;p72"/>
          <p:cNvCxnSpPr/>
          <p:nvPr/>
        </p:nvCxnSpPr>
        <p:spPr>
          <a:xfrm>
            <a:off x="5343700" y="3232033"/>
            <a:ext cx="1143200" cy="49200"/>
          </a:xfrm>
          <a:prstGeom prst="straightConnector1">
            <a:avLst/>
          </a:prstGeom>
          <a:noFill/>
          <a:ln w="19050" cap="flat" cmpd="sng">
            <a:solidFill>
              <a:schemeClr val="dk2"/>
            </a:solidFill>
            <a:prstDash val="solid"/>
            <a:round/>
            <a:headEnd type="stealth" w="med" len="med"/>
            <a:tailEnd type="stealth" w="med" len="med"/>
          </a:ln>
        </p:spPr>
      </p:cxnSp>
      <p:sp>
        <p:nvSpPr>
          <p:cNvPr id="904" name="Google Shape;904;p72"/>
          <p:cNvSpPr txBox="1"/>
          <p:nvPr/>
        </p:nvSpPr>
        <p:spPr>
          <a:xfrm>
            <a:off x="5359703" y="2606072"/>
            <a:ext cx="1110800" cy="738800"/>
          </a:xfrm>
          <a:prstGeom prst="rect">
            <a:avLst/>
          </a:prstGeom>
          <a:noFill/>
          <a:ln>
            <a:noFill/>
          </a:ln>
        </p:spPr>
        <p:txBody>
          <a:bodyPr spcFirstLastPara="1" wrap="square" lIns="121897" tIns="121897" rIns="121897" bIns="121897" anchor="t" anchorCtr="0">
            <a:spAutoFit/>
          </a:bodyPr>
          <a:lstStyle/>
          <a:p>
            <a:pPr algn="ctr"/>
            <a:r>
              <a:rPr lang="en" sz="1600"/>
              <a:t>claim matching</a:t>
            </a:r>
            <a:endParaRPr sz="1600"/>
          </a:p>
        </p:txBody>
      </p:sp>
      <p:sp>
        <p:nvSpPr>
          <p:cNvPr id="905" name="Google Shape;905;p72"/>
          <p:cNvSpPr txBox="1"/>
          <p:nvPr/>
        </p:nvSpPr>
        <p:spPr>
          <a:xfrm>
            <a:off x="5359817" y="3151417"/>
            <a:ext cx="1110800" cy="738800"/>
          </a:xfrm>
          <a:prstGeom prst="rect">
            <a:avLst/>
          </a:prstGeom>
          <a:noFill/>
          <a:ln>
            <a:noFill/>
          </a:ln>
        </p:spPr>
        <p:txBody>
          <a:bodyPr spcFirstLastPara="1" wrap="square" lIns="121897" tIns="121897" rIns="121897" bIns="121897" anchor="t" anchorCtr="0">
            <a:spAutoFit/>
          </a:bodyPr>
          <a:lstStyle/>
          <a:p>
            <a:pPr algn="ctr"/>
            <a:r>
              <a:rPr lang="en" sz="1600"/>
              <a:t>relation inference</a:t>
            </a:r>
            <a:endParaRPr sz="1600"/>
          </a:p>
        </p:txBody>
      </p:sp>
      <p:sp>
        <p:nvSpPr>
          <p:cNvPr id="907" name="Google Shape;907;p72"/>
          <p:cNvSpPr/>
          <p:nvPr/>
        </p:nvSpPr>
        <p:spPr>
          <a:xfrm>
            <a:off x="5157400" y="5664333"/>
            <a:ext cx="202400" cy="230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908" name="Google Shape;908;p72"/>
          <p:cNvSpPr txBox="1"/>
          <p:nvPr/>
        </p:nvSpPr>
        <p:spPr>
          <a:xfrm>
            <a:off x="3493667" y="5729600"/>
            <a:ext cx="3182000" cy="820800"/>
          </a:xfrm>
          <a:prstGeom prst="rect">
            <a:avLst/>
          </a:prstGeom>
          <a:noFill/>
          <a:ln>
            <a:noFill/>
          </a:ln>
          <a:effectLst>
            <a:outerShdw blurRad="57150" dist="19050" dir="5400000" algn="bl" rotWithShape="0">
              <a:srgbClr val="000000">
                <a:alpha val="30000"/>
              </a:srgbClr>
            </a:outerShdw>
          </a:effectLst>
        </p:spPr>
        <p:txBody>
          <a:bodyPr spcFirstLastPara="1" wrap="square" lIns="121897" tIns="121897" rIns="121897" bIns="121897" anchor="t" anchorCtr="0">
            <a:spAutoFit/>
          </a:bodyPr>
          <a:lstStyle/>
          <a:p>
            <a:pPr algn="ctr"/>
            <a:r>
              <a:rPr lang="en"/>
              <a:t>Misinformation Detection </a:t>
            </a:r>
            <a:endParaRPr/>
          </a:p>
          <a:p>
            <a:pPr algn="ctr"/>
            <a:r>
              <a:rPr lang="en"/>
              <a:t>(&amp; Characterization)</a:t>
            </a:r>
            <a:endParaRPr/>
          </a:p>
        </p:txBody>
      </p:sp>
      <p:sp>
        <p:nvSpPr>
          <p:cNvPr id="909" name="Google Shape;909;p72"/>
          <p:cNvSpPr/>
          <p:nvPr/>
        </p:nvSpPr>
        <p:spPr>
          <a:xfrm>
            <a:off x="10838033" y="3009733"/>
            <a:ext cx="952000" cy="15428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910" name="Google Shape;910;p72"/>
          <p:cNvSpPr/>
          <p:nvPr/>
        </p:nvSpPr>
        <p:spPr>
          <a:xfrm>
            <a:off x="10756400" y="3111033"/>
            <a:ext cx="952000" cy="15428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911" name="Google Shape;911;p72"/>
          <p:cNvSpPr/>
          <p:nvPr/>
        </p:nvSpPr>
        <p:spPr>
          <a:xfrm>
            <a:off x="10617367" y="3187133"/>
            <a:ext cx="952000" cy="15428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912" name="Google Shape;912;p72"/>
          <p:cNvSpPr txBox="1"/>
          <p:nvPr/>
        </p:nvSpPr>
        <p:spPr>
          <a:xfrm>
            <a:off x="10499567" y="3564633"/>
            <a:ext cx="1187600" cy="820800"/>
          </a:xfrm>
          <a:prstGeom prst="rect">
            <a:avLst/>
          </a:prstGeom>
          <a:noFill/>
          <a:ln>
            <a:noFill/>
          </a:ln>
        </p:spPr>
        <p:txBody>
          <a:bodyPr spcFirstLastPara="1" wrap="square" lIns="121897" tIns="121897" rIns="121897" bIns="121897" anchor="t" anchorCtr="0">
            <a:spAutoFit/>
          </a:bodyPr>
          <a:lstStyle/>
          <a:p>
            <a:pPr algn="ctr"/>
            <a:r>
              <a:rPr lang="en" b="1">
                <a:solidFill>
                  <a:schemeClr val="dk1"/>
                </a:solidFill>
              </a:rPr>
              <a:t>Corpus</a:t>
            </a:r>
            <a:endParaRPr b="1">
              <a:solidFill>
                <a:schemeClr val="dk1"/>
              </a:solidFill>
            </a:endParaRPr>
          </a:p>
          <a:p>
            <a:pPr algn="ctr"/>
            <a:endParaRPr b="1">
              <a:solidFill>
                <a:schemeClr val="dk1"/>
              </a:solidFill>
            </a:endParaRPr>
          </a:p>
        </p:txBody>
      </p:sp>
      <p:sp>
        <p:nvSpPr>
          <p:cNvPr id="914" name="Google Shape;914;p72"/>
          <p:cNvSpPr txBox="1"/>
          <p:nvPr/>
        </p:nvSpPr>
        <p:spPr>
          <a:xfrm>
            <a:off x="2876767" y="1102233"/>
            <a:ext cx="7700800" cy="644361"/>
          </a:xfrm>
          <a:prstGeom prst="rect">
            <a:avLst/>
          </a:prstGeom>
          <a:noFill/>
          <a:ln>
            <a:noFill/>
          </a:ln>
        </p:spPr>
        <p:txBody>
          <a:bodyPr spcFirstLastPara="1" wrap="square" lIns="121897" tIns="121897" rIns="121897" bIns="121897" anchor="t" anchorCtr="0">
            <a:spAutoFit/>
          </a:bodyPr>
          <a:lstStyle/>
          <a:p>
            <a:pPr>
              <a:lnSpc>
                <a:spcPct val="115000"/>
              </a:lnSpc>
              <a:spcAft>
                <a:spcPts val="667"/>
              </a:spcAft>
            </a:pPr>
            <a:r>
              <a:rPr lang="en" sz="2300">
                <a:solidFill>
                  <a:srgbClr val="003167"/>
                </a:solidFill>
              </a:rPr>
              <a:t>Leveraging IE, Argumentation Mining, and Global Context </a:t>
            </a:r>
            <a:endParaRPr sz="2300">
              <a:solidFill>
                <a:srgbClr val="003167"/>
              </a:solidFill>
            </a:endParaRPr>
          </a:p>
        </p:txBody>
      </p:sp>
      <p:sp>
        <p:nvSpPr>
          <p:cNvPr id="915" name="Google Shape;915;p72"/>
          <p:cNvSpPr txBox="1"/>
          <p:nvPr/>
        </p:nvSpPr>
        <p:spPr>
          <a:xfrm>
            <a:off x="276067" y="1727200"/>
            <a:ext cx="12082000" cy="981376"/>
          </a:xfrm>
          <a:prstGeom prst="rect">
            <a:avLst/>
          </a:prstGeom>
          <a:noFill/>
          <a:ln>
            <a:noFill/>
          </a:ln>
        </p:spPr>
        <p:txBody>
          <a:bodyPr spcFirstLastPara="1" wrap="square" lIns="121897" tIns="121897" rIns="121897" bIns="121897" anchor="t" anchorCtr="0">
            <a:spAutoFit/>
          </a:bodyPr>
          <a:lstStyle/>
          <a:p>
            <a:pPr marL="457189" indent="-364058">
              <a:lnSpc>
                <a:spcPct val="115000"/>
              </a:lnSpc>
              <a:buClr>
                <a:srgbClr val="222222"/>
              </a:buClr>
              <a:buSzPts val="1600"/>
              <a:buChar char="❖"/>
            </a:pPr>
            <a:r>
              <a:rPr lang="en" sz="2100">
                <a:solidFill>
                  <a:srgbClr val="222222"/>
                </a:solidFill>
                <a:highlight>
                  <a:schemeClr val="lt1"/>
                </a:highlight>
              </a:rPr>
              <a:t>Also take advantage of argumentation, which is a layer of information granularity </a:t>
            </a:r>
            <a:endParaRPr sz="2100">
              <a:solidFill>
                <a:srgbClr val="222222"/>
              </a:solidFill>
              <a:highlight>
                <a:schemeClr val="lt1"/>
              </a:highlight>
            </a:endParaRPr>
          </a:p>
          <a:p>
            <a:pPr indent="457189">
              <a:lnSpc>
                <a:spcPct val="115000"/>
              </a:lnSpc>
              <a:spcAft>
                <a:spcPts val="1600"/>
              </a:spcAft>
            </a:pPr>
            <a:r>
              <a:rPr lang="en" sz="2100">
                <a:solidFill>
                  <a:srgbClr val="222222"/>
                </a:solidFill>
                <a:highlight>
                  <a:schemeClr val="lt1"/>
                </a:highlight>
              </a:rPr>
              <a:t>between IE and global context</a:t>
            </a:r>
            <a:endParaRPr sz="2100">
              <a:solidFill>
                <a:srgbClr val="222222"/>
              </a:solidFill>
              <a:highlight>
                <a:schemeClr val="lt1"/>
              </a:highlight>
            </a:endParaRPr>
          </a:p>
        </p:txBody>
      </p:sp>
    </p:spTree>
    <p:extLst>
      <p:ext uri="{BB962C8B-B14F-4D97-AF65-F5344CB8AC3E}">
        <p14:creationId xmlns:p14="http://schemas.microsoft.com/office/powerpoint/2010/main" val="17815805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Stance Detection Features</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800" dirty="0" smtClean="0"/>
              <a:t>Novel Features</a:t>
            </a:r>
          </a:p>
          <a:p>
            <a:pPr lvl="1"/>
            <a:r>
              <a:rPr lang="en-US" sz="2800" dirty="0" smtClean="0"/>
              <a:t>lexical </a:t>
            </a:r>
            <a:r>
              <a:rPr lang="en-US" sz="2800" dirty="0"/>
              <a:t>diversity (</a:t>
            </a:r>
            <a:r>
              <a:rPr lang="en-US" sz="2800" dirty="0" err="1"/>
              <a:t>LexDiv</a:t>
            </a:r>
            <a:r>
              <a:rPr lang="en-US" sz="2800" dirty="0"/>
              <a:t>) metrics, type-token ratio, </a:t>
            </a:r>
            <a:r>
              <a:rPr lang="en-US" sz="2800" dirty="0" smtClean="0"/>
              <a:t>and the </a:t>
            </a:r>
            <a:r>
              <a:rPr lang="en-US" sz="2800" dirty="0"/>
              <a:t>measure of textual diversity (MTLD) (McCarthy, 2005</a:t>
            </a:r>
            <a:r>
              <a:rPr lang="en-US" sz="2800" dirty="0" smtClean="0"/>
              <a:t>)</a:t>
            </a:r>
          </a:p>
          <a:p>
            <a:pPr lvl="1"/>
            <a:r>
              <a:rPr lang="en-US" sz="2800" dirty="0"/>
              <a:t>l</a:t>
            </a:r>
            <a:r>
              <a:rPr lang="en-US" sz="2800" dirty="0" smtClean="0"/>
              <a:t>exicons</a:t>
            </a:r>
            <a:r>
              <a:rPr lang="en-US" sz="2800" dirty="0"/>
              <a:t>: MPQA (Wilson et al., 2005), </a:t>
            </a:r>
            <a:r>
              <a:rPr lang="en-US" sz="2800" dirty="0" err="1"/>
              <a:t>MaxDiff</a:t>
            </a:r>
            <a:r>
              <a:rPr lang="en-US" sz="2800" dirty="0"/>
              <a:t> (</a:t>
            </a:r>
            <a:r>
              <a:rPr lang="en-US" sz="2800" dirty="0" err="1"/>
              <a:t>Kiritchenko</a:t>
            </a:r>
            <a:r>
              <a:rPr lang="en-US" sz="2800" dirty="0"/>
              <a:t> et al</a:t>
            </a:r>
            <a:r>
              <a:rPr lang="en-US" sz="2800" dirty="0" smtClean="0"/>
              <a:t>., 2014</a:t>
            </a:r>
            <a:r>
              <a:rPr lang="en-US" sz="2800" dirty="0"/>
              <a:t>), and </a:t>
            </a:r>
            <a:r>
              <a:rPr lang="en-US" sz="2800" dirty="0" err="1"/>
              <a:t>EmoLex</a:t>
            </a:r>
            <a:r>
              <a:rPr lang="en-US" sz="2800" dirty="0"/>
              <a:t> (Mohammad and </a:t>
            </a:r>
            <a:r>
              <a:rPr lang="en-US" sz="2800" dirty="0" err="1"/>
              <a:t>Turney</a:t>
            </a:r>
            <a:r>
              <a:rPr lang="en-US" sz="2800" dirty="0"/>
              <a:t>, 2010).</a:t>
            </a:r>
          </a:p>
          <a:p>
            <a:endParaRPr lang="en-US" sz="2800" dirty="0" smtClean="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1370671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482861" y="0"/>
            <a:ext cx="11215303" cy="1143000"/>
          </a:xfrm>
        </p:spPr>
        <p:txBody>
          <a:bodyPr>
            <a:normAutofit/>
          </a:bodyPr>
          <a:lstStyle/>
          <a:p>
            <a:r>
              <a:rPr lang="en-US" sz="3200" dirty="0" smtClean="0"/>
              <a:t>Ongoing Work: Characterizing Intent/Motif behind Misinformation</a:t>
            </a:r>
            <a:endParaRPr lang="zh-CN" altLang="en-US" sz="3200" dirty="0"/>
          </a:p>
        </p:txBody>
      </p:sp>
      <p:sp>
        <p:nvSpPr>
          <p:cNvPr id="2" name="Slide Number Placeholder 1"/>
          <p:cNvSpPr>
            <a:spLocks noGrp="1"/>
          </p:cNvSpPr>
          <p:nvPr>
            <p:ph type="sldNum" sz="quarter" idx="4294967295"/>
          </p:nvPr>
        </p:nvSpPr>
        <p:spPr>
          <a:xfrm>
            <a:off x="838200" y="6356352"/>
            <a:ext cx="2743200" cy="365125"/>
          </a:xfrm>
          <a:prstGeom prst="rect">
            <a:avLst/>
          </a:prstGeom>
        </p:spPr>
        <p:txBody>
          <a:bodyPr/>
          <a:lstStyle/>
          <a:p>
            <a:fld id="{7104C6E4-5FC0-B04C-9C16-CF93AC737B50}" type="slidenum">
              <a:rPr lang="en-US" smtClean="0">
                <a:solidFill>
                  <a:srgbClr val="000000"/>
                </a:solidFill>
              </a:rPr>
              <a:pPr/>
              <a:t>50</a:t>
            </a:fld>
            <a:endParaRPr lang="en-US">
              <a:solidFill>
                <a:srgbClr val="000000"/>
              </a:solidFill>
            </a:endParaRPr>
          </a:p>
        </p:txBody>
      </p:sp>
      <p:pic>
        <p:nvPicPr>
          <p:cNvPr id="5" name="Picture 4"/>
          <p:cNvPicPr>
            <a:picLocks noChangeAspect="1"/>
          </p:cNvPicPr>
          <p:nvPr/>
        </p:nvPicPr>
        <p:blipFill>
          <a:blip r:embed="rId3"/>
          <a:stretch>
            <a:fillRect/>
          </a:stretch>
        </p:blipFill>
        <p:spPr>
          <a:xfrm>
            <a:off x="51134" y="1005668"/>
            <a:ext cx="7060532" cy="3256366"/>
          </a:xfrm>
          <a:prstGeom prst="rect">
            <a:avLst/>
          </a:prstGeom>
        </p:spPr>
      </p:pic>
      <p:pic>
        <p:nvPicPr>
          <p:cNvPr id="6" name="Picture 5"/>
          <p:cNvPicPr>
            <a:picLocks noChangeAspect="1"/>
          </p:cNvPicPr>
          <p:nvPr/>
        </p:nvPicPr>
        <p:blipFill>
          <a:blip r:embed="rId4"/>
          <a:stretch>
            <a:fillRect/>
          </a:stretch>
        </p:blipFill>
        <p:spPr>
          <a:xfrm>
            <a:off x="6354305" y="3585668"/>
            <a:ext cx="5395243" cy="3272332"/>
          </a:xfrm>
          <a:prstGeom prst="rect">
            <a:avLst/>
          </a:prstGeom>
        </p:spPr>
      </p:pic>
      <p:sp>
        <p:nvSpPr>
          <p:cNvPr id="7" name="Curved Left Arrow 6"/>
          <p:cNvSpPr/>
          <p:nvPr/>
        </p:nvSpPr>
        <p:spPr>
          <a:xfrm rot="18755845">
            <a:off x="7488807" y="2070322"/>
            <a:ext cx="1301857" cy="159617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004595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5A0A9FE-5785-5649-A399-FDBDB82C63B9}"/>
              </a:ext>
            </a:extLst>
          </p:cNvPr>
          <p:cNvSpPr>
            <a:spLocks noGrp="1"/>
          </p:cNvSpPr>
          <p:nvPr>
            <p:ph type="title"/>
          </p:nvPr>
        </p:nvSpPr>
        <p:spPr>
          <a:xfrm>
            <a:off x="702527" y="158291"/>
            <a:ext cx="10988730" cy="1325563"/>
          </a:xfrm>
        </p:spPr>
        <p:txBody>
          <a:bodyPr>
            <a:normAutofit/>
          </a:bodyPr>
          <a:lstStyle/>
          <a:p>
            <a:r>
              <a:rPr lang="en-US" sz="4000" dirty="0" smtClean="0"/>
              <a:t>Ongoing Work: </a:t>
            </a:r>
            <a:r>
              <a:rPr lang="en-US" sz="4000" i="1" dirty="0" err="1" smtClean="0"/>
              <a:t>InfoSurgeon</a:t>
            </a:r>
            <a:r>
              <a:rPr lang="en-US" sz="4000" i="1" dirty="0" smtClean="0"/>
              <a:t> </a:t>
            </a:r>
            <a:r>
              <a:rPr lang="en-US" sz="3600" dirty="0"/>
              <a:t>Extended</a:t>
            </a:r>
            <a:r>
              <a:rPr lang="en-US" sz="4000" i="1" dirty="0"/>
              <a:t> </a:t>
            </a:r>
            <a:r>
              <a:rPr lang="en-US" sz="3600" dirty="0"/>
              <a:t>and More on the Positive Impacts </a:t>
            </a:r>
            <a:endParaRPr lang="en-US" sz="3600" i="1" dirty="0"/>
          </a:p>
        </p:txBody>
      </p:sp>
      <p:sp>
        <p:nvSpPr>
          <p:cNvPr id="19" name="Rectangle: Rounded Corners 21">
            <a:extLst>
              <a:ext uri="{FF2B5EF4-FFF2-40B4-BE49-F238E27FC236}">
                <a16:creationId xmlns:a16="http://schemas.microsoft.com/office/drawing/2014/main" xmlns="" id="{E867899A-4C52-F644-BCDC-BD7072A793F0}"/>
              </a:ext>
            </a:extLst>
          </p:cNvPr>
          <p:cNvSpPr/>
          <p:nvPr/>
        </p:nvSpPr>
        <p:spPr>
          <a:xfrm>
            <a:off x="783372" y="1381236"/>
            <a:ext cx="8639407" cy="3619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latin typeface="Copperplate Gothic Bold" panose="020E0705020206020404" pitchFamily="34" charset="0"/>
              </a:rPr>
              <a:t>Information Surgery</a:t>
            </a:r>
          </a:p>
        </p:txBody>
      </p:sp>
      <p:sp>
        <p:nvSpPr>
          <p:cNvPr id="20" name="Rectangle: Rounded Corners 23">
            <a:extLst>
              <a:ext uri="{FF2B5EF4-FFF2-40B4-BE49-F238E27FC236}">
                <a16:creationId xmlns:a16="http://schemas.microsoft.com/office/drawing/2014/main" xmlns="" id="{58A9202E-0825-D147-B02B-123A7E1450CB}"/>
              </a:ext>
            </a:extLst>
          </p:cNvPr>
          <p:cNvSpPr/>
          <p:nvPr/>
        </p:nvSpPr>
        <p:spPr>
          <a:xfrm>
            <a:off x="783370" y="2078772"/>
            <a:ext cx="8639410" cy="1451673"/>
          </a:xfrm>
          <a:prstGeom prst="round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a:latin typeface="Courier New" panose="02070309020205020404" pitchFamily="49" charset="0"/>
              <a:cs typeface="Courier New" panose="02070309020205020404" pitchFamily="49" charset="0"/>
            </a:endParaRPr>
          </a:p>
        </p:txBody>
      </p:sp>
      <p:sp>
        <p:nvSpPr>
          <p:cNvPr id="21" name="Rectangle: Rounded Corners 24">
            <a:extLst>
              <a:ext uri="{FF2B5EF4-FFF2-40B4-BE49-F238E27FC236}">
                <a16:creationId xmlns:a16="http://schemas.microsoft.com/office/drawing/2014/main" xmlns="" id="{2447924A-BE5F-7D41-90E1-369562309F76}"/>
              </a:ext>
            </a:extLst>
          </p:cNvPr>
          <p:cNvSpPr/>
          <p:nvPr/>
        </p:nvSpPr>
        <p:spPr>
          <a:xfrm>
            <a:off x="1043720" y="1866048"/>
            <a:ext cx="2101850" cy="304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Misinformative Text</a:t>
            </a:r>
          </a:p>
        </p:txBody>
      </p:sp>
      <p:sp>
        <p:nvSpPr>
          <p:cNvPr id="22" name="TextBox 21">
            <a:extLst>
              <a:ext uri="{FF2B5EF4-FFF2-40B4-BE49-F238E27FC236}">
                <a16:creationId xmlns:a16="http://schemas.microsoft.com/office/drawing/2014/main" xmlns="" id="{9B499091-F8A6-704B-A2DE-E23C4784E41B}"/>
              </a:ext>
            </a:extLst>
          </p:cNvPr>
          <p:cNvSpPr txBox="1"/>
          <p:nvPr/>
        </p:nvSpPr>
        <p:spPr>
          <a:xfrm>
            <a:off x="891320" y="2145450"/>
            <a:ext cx="8531460" cy="1384995"/>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Bruno Mars’ "Bad Boys" soundtrack will be released on February 5.</a:t>
            </a:r>
          </a:p>
          <a:p>
            <a:r>
              <a:rPr lang="en-US" sz="1050" dirty="0">
                <a:latin typeface="Times New Roman" panose="02020603050405020304" pitchFamily="18" charset="0"/>
                <a:cs typeface="Times New Roman" panose="02020603050405020304" pitchFamily="18" charset="0"/>
              </a:rPr>
              <a:t>On February 4, the Red Hot Chili Peppers will kick off their North American tour with a concert in East Rutherford, New Jersey. The band will be followed by performances in Chicago, Grand Rapids, Michigan, and Las Vegas. R&amp;B singer Carrie Underwood will be inducted into the Rock and Roll Hall of Fame on February 6. The ceremony will be held in New York City. Carrie will be the first female inductee into the Hall. Other inductees include Beyonce, Band Perry, Phillip Phillips, Queen Latifah, Vince Neil, Nikki </a:t>
            </a:r>
            <a:r>
              <a:rPr lang="en-US" sz="1050" dirty="0" err="1">
                <a:latin typeface="Times New Roman" panose="02020603050405020304" pitchFamily="18" charset="0"/>
                <a:cs typeface="Times New Roman" panose="02020603050405020304" pitchFamily="18" charset="0"/>
              </a:rPr>
              <a:t>Sixx</a:t>
            </a:r>
            <a:r>
              <a:rPr lang="en-US" sz="1050" dirty="0">
                <a:latin typeface="Times New Roman" panose="02020603050405020304" pitchFamily="18" charset="0"/>
                <a:cs typeface="Times New Roman" panose="02020603050405020304" pitchFamily="18" charset="0"/>
              </a:rPr>
              <a:t>, Mick Mars, Alice Cooper and Chantel Jeffries…</a:t>
            </a:r>
          </a:p>
          <a:p>
            <a:r>
              <a:rPr lang="en-US" sz="1050" b="1" u="sng" dirty="0">
                <a:solidFill>
                  <a:srgbClr val="FF0000"/>
                </a:solidFill>
                <a:latin typeface="Times New Roman" panose="02020603050405020304" pitchFamily="18" charset="0"/>
                <a:cs typeface="Times New Roman" panose="02020603050405020304" pitchFamily="18" charset="0"/>
              </a:rPr>
              <a:t>Lady Gaga has been released from jail in Miami after posting bail. She was charged with possession of marijuana and possession of drug paraphernalia. She is scheduled to appear on the February 4 episode of "American Idol.”</a:t>
            </a:r>
            <a:r>
              <a:rPr lang="en-US" sz="1050" b="1" dirty="0">
                <a:solidFill>
                  <a:srgbClr val="FF0000"/>
                </a:solidFill>
                <a:latin typeface="Times New Roman" panose="02020603050405020304" pitchFamily="18" charset="0"/>
                <a:cs typeface="Times New Roman" panose="02020603050405020304" pitchFamily="18" charset="0"/>
              </a:rPr>
              <a:t> </a:t>
            </a:r>
            <a:r>
              <a:rPr lang="en-US" sz="1050" dirty="0">
                <a:latin typeface="Times New Roman" panose="02020603050405020304" pitchFamily="18" charset="0"/>
                <a:cs typeface="Times New Roman" panose="02020603050405020304" pitchFamily="18" charset="0"/>
              </a:rPr>
              <a:t>… Susan Ryan and her husband, Jim, will take their fans to the historic Strawberry Fields in Central Park in Orlando, Florida, on February 8. The site was named in honor of …</a:t>
            </a:r>
          </a:p>
        </p:txBody>
      </p:sp>
      <p:sp>
        <p:nvSpPr>
          <p:cNvPr id="23" name="Rectangle: Rounded Corners 22">
            <a:extLst>
              <a:ext uri="{FF2B5EF4-FFF2-40B4-BE49-F238E27FC236}">
                <a16:creationId xmlns:a16="http://schemas.microsoft.com/office/drawing/2014/main" xmlns="" id="{EBD1D535-6AD8-E645-A4CB-7614615749EE}"/>
              </a:ext>
            </a:extLst>
          </p:cNvPr>
          <p:cNvSpPr/>
          <p:nvPr/>
        </p:nvSpPr>
        <p:spPr>
          <a:xfrm>
            <a:off x="800099" y="3861710"/>
            <a:ext cx="8622679" cy="911757"/>
          </a:xfrm>
          <a:prstGeom prst="round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a:latin typeface="Courier New" panose="02070309020205020404" pitchFamily="49" charset="0"/>
              <a:cs typeface="Courier New" panose="02070309020205020404" pitchFamily="49" charset="0"/>
            </a:endParaRPr>
          </a:p>
        </p:txBody>
      </p:sp>
      <p:sp>
        <p:nvSpPr>
          <p:cNvPr id="24" name="Rectangle: Rounded Corners 26">
            <a:extLst>
              <a:ext uri="{FF2B5EF4-FFF2-40B4-BE49-F238E27FC236}">
                <a16:creationId xmlns:a16="http://schemas.microsoft.com/office/drawing/2014/main" xmlns="" id="{6B8D47C1-0B93-624A-86EE-CA769D02F477}"/>
              </a:ext>
            </a:extLst>
          </p:cNvPr>
          <p:cNvSpPr/>
          <p:nvPr/>
        </p:nvSpPr>
        <p:spPr>
          <a:xfrm>
            <a:off x="1060450" y="3677888"/>
            <a:ext cx="1993900" cy="304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Misinformative KG</a:t>
            </a:r>
          </a:p>
        </p:txBody>
      </p:sp>
      <p:sp>
        <p:nvSpPr>
          <p:cNvPr id="25" name="TextBox 24">
            <a:extLst>
              <a:ext uri="{FF2B5EF4-FFF2-40B4-BE49-F238E27FC236}">
                <a16:creationId xmlns:a16="http://schemas.microsoft.com/office/drawing/2014/main" xmlns="" id="{49F07308-1F99-264F-AA7F-3780B75ECEE0}"/>
              </a:ext>
            </a:extLst>
          </p:cNvPr>
          <p:cNvSpPr txBox="1"/>
          <p:nvPr/>
        </p:nvSpPr>
        <p:spPr>
          <a:xfrm>
            <a:off x="891320" y="3982688"/>
            <a:ext cx="8531458" cy="738664"/>
          </a:xfrm>
          <a:prstGeom prst="rect">
            <a:avLst/>
          </a:prstGeom>
          <a:noFill/>
        </p:spPr>
        <p:txBody>
          <a:bodyPr wrap="square" rtlCol="0">
            <a:spAutoFit/>
          </a:bodyPr>
          <a:lstStyle/>
          <a:p>
            <a:r>
              <a:rPr lang="en-US" sz="1050" dirty="0">
                <a:latin typeface="Courier New" panose="02070309020205020404" pitchFamily="49" charset="0"/>
                <a:cs typeface="Courier New" panose="02070309020205020404" pitchFamily="49" charset="0"/>
              </a:rPr>
              <a:t>&lt;Bruno Mars&gt; &lt;Motley </a:t>
            </a:r>
            <a:r>
              <a:rPr lang="en-US" sz="1050" dirty="0" err="1">
                <a:latin typeface="Courier New" panose="02070309020205020404" pitchFamily="49" charset="0"/>
                <a:cs typeface="Courier New" panose="02070309020205020404" pitchFamily="49" charset="0"/>
              </a:rPr>
              <a:t>Crue</a:t>
            </a:r>
            <a:r>
              <a:rPr lang="en-US" sz="1050" dirty="0">
                <a:latin typeface="Courier New" panose="02070309020205020404" pitchFamily="49" charset="0"/>
                <a:cs typeface="Courier New" panose="02070309020205020404" pitchFamily="49" charset="0"/>
              </a:rPr>
              <a:t>&gt; &lt;NFL&gt; &lt;MetLife Stadium&gt; &lt;Red Hot Chili Peppers&gt; &lt;Beyonce&gt; &lt;Band Perry&gt; &lt;Phillip Phillips&gt; &lt;Jersey Boys&gt; &lt;Renee Fleming&gt; </a:t>
            </a:r>
            <a:r>
              <a:rPr lang="en-US" sz="1050" b="1" dirty="0">
                <a:solidFill>
                  <a:srgbClr val="FF0000"/>
                </a:solidFill>
                <a:latin typeface="Courier New" panose="02070309020205020404" pitchFamily="49" charset="0"/>
                <a:cs typeface="Courier New" panose="02070309020205020404" pitchFamily="49" charset="0"/>
              </a:rPr>
              <a:t>&lt;Lady </a:t>
            </a:r>
            <a:r>
              <a:rPr lang="en-US" sz="1050" b="1" dirty="0" err="1">
                <a:solidFill>
                  <a:srgbClr val="FF0000"/>
                </a:solidFill>
                <a:latin typeface="Courier New" panose="02070309020205020404" pitchFamily="49" charset="0"/>
                <a:cs typeface="Courier New" panose="02070309020205020404" pitchFamily="49" charset="0"/>
              </a:rPr>
              <a:t>Gaga,Justice.ArrestJailDetain.ArrestJailDetain</a:t>
            </a:r>
            <a:r>
              <a:rPr lang="en-US" sz="1050" b="1" dirty="0">
                <a:solidFill>
                  <a:srgbClr val="FF0000"/>
                </a:solidFill>
                <a:latin typeface="Courier New" panose="02070309020205020404" pitchFamily="49" charset="0"/>
                <a:cs typeface="Courier New" panose="02070309020205020404" pitchFamily="49" charset="0"/>
              </a:rPr>
              <a:t> _Detainee-</a:t>
            </a:r>
            <a:r>
              <a:rPr lang="en-US" sz="1050" b="1" dirty="0" err="1">
                <a:solidFill>
                  <a:srgbClr val="FF0000"/>
                </a:solidFill>
                <a:latin typeface="Courier New" panose="02070309020205020404" pitchFamily="49" charset="0"/>
                <a:cs typeface="Courier New" panose="02070309020205020404" pitchFamily="49" charset="0"/>
              </a:rPr>
              <a:t>ArrestJailDetain_Place</a:t>
            </a:r>
            <a:r>
              <a:rPr lang="en-US" sz="1050" b="1" dirty="0">
                <a:solidFill>
                  <a:srgbClr val="FF0000"/>
                </a:solidFill>
                <a:latin typeface="Courier New" panose="02070309020205020404" pitchFamily="49" charset="0"/>
                <a:cs typeface="Courier New" panose="02070309020205020404" pitchFamily="49" charset="0"/>
              </a:rPr>
              <a:t>, Dade County&gt;</a:t>
            </a:r>
            <a:r>
              <a:rPr lang="en-US" sz="1050" dirty="0">
                <a:latin typeface="Courier New" panose="02070309020205020404" pitchFamily="49" charset="0"/>
                <a:cs typeface="Courier New" panose="02070309020205020404" pitchFamily="49" charset="0"/>
              </a:rPr>
              <a:t> ... &lt;Susan Ryan,Movement.TransportArtifact_Transporter-TransportArtifact_Destination, Strawberry Fields&gt;...&lt;John Williams, </a:t>
            </a:r>
            <a:r>
              <a:rPr lang="en-US" sz="1050" dirty="0" err="1">
                <a:latin typeface="Courier New" panose="02070309020205020404" pitchFamily="49" charset="0"/>
                <a:cs typeface="Courier New" panose="02070309020205020404" pitchFamily="49" charset="0"/>
              </a:rPr>
              <a:t>Personnel.StartPosition_Employee</a:t>
            </a:r>
            <a:r>
              <a:rPr lang="en-US" sz="1050" dirty="0">
                <a:latin typeface="Courier New" panose="02070309020205020404" pitchFamily="49" charset="0"/>
                <a:cs typeface="Courier New" panose="02070309020205020404" pitchFamily="49" charset="0"/>
              </a:rPr>
              <a:t>, ...</a:t>
            </a:r>
          </a:p>
        </p:txBody>
      </p:sp>
      <p:pic>
        <p:nvPicPr>
          <p:cNvPr id="26" name="Picture 25">
            <a:extLst>
              <a:ext uri="{FF2B5EF4-FFF2-40B4-BE49-F238E27FC236}">
                <a16:creationId xmlns:a16="http://schemas.microsoft.com/office/drawing/2014/main" xmlns="" id="{7F72967E-7EB6-564C-B5FF-C73401E81FD7}"/>
              </a:ext>
            </a:extLst>
          </p:cNvPr>
          <p:cNvPicPr>
            <a:picLocks noChangeAspect="1"/>
          </p:cNvPicPr>
          <p:nvPr/>
        </p:nvPicPr>
        <p:blipFill rotWithShape="1">
          <a:blip r:embed="rId2"/>
          <a:srcRect l="20040" t="26150" r="21131" b="31692"/>
          <a:stretch/>
        </p:blipFill>
        <p:spPr>
          <a:xfrm rot="8780697">
            <a:off x="8857983" y="3826921"/>
            <a:ext cx="740198" cy="530433"/>
          </a:xfrm>
          <a:prstGeom prst="rect">
            <a:avLst/>
          </a:prstGeom>
        </p:spPr>
      </p:pic>
      <p:sp>
        <p:nvSpPr>
          <p:cNvPr id="27" name="Rectangle: Rounded Corners 29">
            <a:extLst>
              <a:ext uri="{FF2B5EF4-FFF2-40B4-BE49-F238E27FC236}">
                <a16:creationId xmlns:a16="http://schemas.microsoft.com/office/drawing/2014/main" xmlns="" id="{2B6DE682-7218-6449-BDF5-189A17C2ED77}"/>
              </a:ext>
            </a:extLst>
          </p:cNvPr>
          <p:cNvSpPr/>
          <p:nvPr/>
        </p:nvSpPr>
        <p:spPr>
          <a:xfrm>
            <a:off x="814616" y="5124220"/>
            <a:ext cx="8608162" cy="1478227"/>
          </a:xfrm>
          <a:prstGeom prst="roundRect">
            <a:avLst/>
          </a:prstGeom>
          <a:noFill/>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a:latin typeface="Courier New" panose="02070309020205020404" pitchFamily="49" charset="0"/>
              <a:cs typeface="Courier New" panose="02070309020205020404" pitchFamily="49" charset="0"/>
            </a:endParaRPr>
          </a:p>
        </p:txBody>
      </p:sp>
      <p:sp>
        <p:nvSpPr>
          <p:cNvPr id="28" name="Rectangle: Rounded Corners 30">
            <a:extLst>
              <a:ext uri="{FF2B5EF4-FFF2-40B4-BE49-F238E27FC236}">
                <a16:creationId xmlns:a16="http://schemas.microsoft.com/office/drawing/2014/main" xmlns="" id="{FFC4B9EC-70F9-2F4B-8E8A-F32AE6E11D65}"/>
              </a:ext>
            </a:extLst>
          </p:cNvPr>
          <p:cNvSpPr/>
          <p:nvPr/>
        </p:nvSpPr>
        <p:spPr>
          <a:xfrm>
            <a:off x="1074966" y="4927825"/>
            <a:ext cx="3657600"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Regenerated Text from Repaired KG</a:t>
            </a:r>
          </a:p>
        </p:txBody>
      </p:sp>
      <p:sp>
        <p:nvSpPr>
          <p:cNvPr id="29" name="TextBox 28">
            <a:extLst>
              <a:ext uri="{FF2B5EF4-FFF2-40B4-BE49-F238E27FC236}">
                <a16:creationId xmlns:a16="http://schemas.microsoft.com/office/drawing/2014/main" xmlns="" id="{C071AED4-D6B6-014C-868D-21B8E23E7C3B}"/>
              </a:ext>
            </a:extLst>
          </p:cNvPr>
          <p:cNvSpPr txBox="1"/>
          <p:nvPr/>
        </p:nvSpPr>
        <p:spPr>
          <a:xfrm>
            <a:off x="922566" y="5223556"/>
            <a:ext cx="8500212" cy="1384995"/>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Bruno Mars’ "Bad Boys" album debuts at Number One on the Billboard 200 chart this week with its first week of sales. The album sold more than 100,000 copies in its first three weeks of release. Other Top 10 debuts this week include: "Lemonade" by Taylor Swift, "Young the Giant" (Number 2) by Toni Braxton (Number 3) by Kenny "Babyface" Edmonds (Number 4) by Candice Glover (Number 5) by Eric </a:t>
            </a:r>
            <a:r>
              <a:rPr lang="en-US" sz="1050" dirty="0" err="1">
                <a:latin typeface="Times New Roman" panose="02020603050405020304" pitchFamily="18" charset="0"/>
                <a:cs typeface="Times New Roman" panose="02020603050405020304" pitchFamily="18" charset="0"/>
              </a:rPr>
              <a:t>Paslay</a:t>
            </a:r>
            <a:r>
              <a:rPr lang="en-US" sz="1050" dirty="0">
                <a:latin typeface="Times New Roman" panose="02020603050405020304" pitchFamily="18" charset="0"/>
                <a:cs typeface="Times New Roman" panose="02020603050405020304" pitchFamily="18" charset="0"/>
              </a:rPr>
              <a:t> (Number 6) by Les Claypool (Number 7) by Marissa Nadler (Number 9) by Mark McGuire (Number 10).The Rock and Roll Hall of Fame will induct John Lennon, Yoko Ono and Bob Seger … The band will be supported by the Red Hot Chili Peppers, the Dave Matthews Band, Phillip Phillips, the Jersey Boys, Queen Latifah, Vince Neil, Nikki </a:t>
            </a:r>
            <a:r>
              <a:rPr lang="en-US" sz="1050" dirty="0" err="1">
                <a:latin typeface="Times New Roman" panose="02020603050405020304" pitchFamily="18" charset="0"/>
                <a:cs typeface="Times New Roman" panose="02020603050405020304" pitchFamily="18" charset="0"/>
              </a:rPr>
              <a:t>Sixx</a:t>
            </a:r>
            <a:r>
              <a:rPr lang="en-US" sz="1050" dirty="0">
                <a:latin typeface="Times New Roman" panose="02020603050405020304" pitchFamily="18" charset="0"/>
                <a:cs typeface="Times New Roman" panose="02020603050405020304" pitchFamily="18" charset="0"/>
              </a:rPr>
              <a:t>, Mick Mars, Alice Cooper and Chantel Jeffries…</a:t>
            </a:r>
          </a:p>
          <a:p>
            <a:r>
              <a:rPr lang="en-US" sz="1050" dirty="0">
                <a:latin typeface="Times New Roman" panose="02020603050405020304" pitchFamily="18" charset="0"/>
                <a:cs typeface="Times New Roman" panose="02020603050405020304" pitchFamily="18" charset="0"/>
              </a:rPr>
              <a:t>Susan Ryan and her husband, Jim, will take fans to the historic Strawberry Fields in Central Park on February 2. Susan and Jim are the parents of singer-songwriter Sara Evans, who moved from Missouri to Nashville last year. Susan was diagnosed with lymphoma in January….</a:t>
            </a:r>
          </a:p>
        </p:txBody>
      </p:sp>
      <p:sp>
        <p:nvSpPr>
          <p:cNvPr id="30" name="Rectangle 29">
            <a:extLst>
              <a:ext uri="{FF2B5EF4-FFF2-40B4-BE49-F238E27FC236}">
                <a16:creationId xmlns:a16="http://schemas.microsoft.com/office/drawing/2014/main" xmlns="" id="{BBA9E245-9F25-6F4F-BC6E-E741DE9C410C}"/>
              </a:ext>
            </a:extLst>
          </p:cNvPr>
          <p:cNvSpPr/>
          <p:nvPr/>
        </p:nvSpPr>
        <p:spPr>
          <a:xfrm>
            <a:off x="9530730" y="2224942"/>
            <a:ext cx="2661270" cy="4093428"/>
          </a:xfrm>
          <a:prstGeom prst="rect">
            <a:avLst/>
          </a:prstGeom>
        </p:spPr>
        <p:txBody>
          <a:bodyPr wrap="square">
            <a:spAutoFit/>
          </a:bodyPr>
          <a:lstStyle/>
          <a:p>
            <a:pPr algn="ctr"/>
            <a:r>
              <a:rPr lang="en-US" sz="2600" dirty="0">
                <a:solidFill>
                  <a:schemeClr val="tx1">
                    <a:lumMod val="85000"/>
                    <a:lumOff val="15000"/>
                  </a:schemeClr>
                </a:solidFill>
              </a:rPr>
              <a:t>With </a:t>
            </a:r>
            <a:r>
              <a:rPr lang="en-US" sz="2600" dirty="0" err="1">
                <a:solidFill>
                  <a:schemeClr val="tx1">
                    <a:lumMod val="85000"/>
                    <a:lumOff val="15000"/>
                  </a:schemeClr>
                </a:solidFill>
              </a:rPr>
              <a:t>InfoSurgeon</a:t>
            </a:r>
            <a:r>
              <a:rPr lang="en-US" sz="2600" dirty="0">
                <a:solidFill>
                  <a:schemeClr val="tx1">
                    <a:lumMod val="85000"/>
                    <a:lumOff val="15000"/>
                  </a:schemeClr>
                </a:solidFill>
              </a:rPr>
              <a:t>, we can detect the misinformative claims from fake news (</a:t>
            </a:r>
            <a:r>
              <a:rPr lang="en-US" sz="2600" i="1" dirty="0">
                <a:solidFill>
                  <a:schemeClr val="bg2">
                    <a:lumMod val="25000"/>
                  </a:schemeClr>
                </a:solidFill>
              </a:rPr>
              <a:t>e.g. </a:t>
            </a:r>
            <a:r>
              <a:rPr lang="en-US" sz="2600" dirty="0">
                <a:solidFill>
                  <a:srgbClr val="C00000"/>
                </a:solidFill>
              </a:rPr>
              <a:t>Lady Gaga arrested</a:t>
            </a:r>
            <a:r>
              <a:rPr lang="en-US" sz="2600" dirty="0">
                <a:solidFill>
                  <a:schemeClr val="tx1">
                    <a:lumMod val="85000"/>
                    <a:lumOff val="15000"/>
                  </a:schemeClr>
                </a:solidFill>
              </a:rPr>
              <a:t>), and remove them to regenerate good news articles.</a:t>
            </a:r>
            <a:endParaRPr lang="en-US" sz="2600" dirty="0"/>
          </a:p>
        </p:txBody>
      </p:sp>
    </p:spTree>
    <p:extLst>
      <p:ext uri="{BB962C8B-B14F-4D97-AF65-F5344CB8AC3E}">
        <p14:creationId xmlns:p14="http://schemas.microsoft.com/office/powerpoint/2010/main" val="8807622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482861" y="0"/>
            <a:ext cx="11215303" cy="1143000"/>
          </a:xfrm>
        </p:spPr>
        <p:txBody>
          <a:bodyPr>
            <a:normAutofit/>
          </a:bodyPr>
          <a:lstStyle/>
          <a:p>
            <a:r>
              <a:rPr lang="en-US" sz="3200" dirty="0" smtClean="0"/>
              <a:t>Ongoing Work: Incorporate Source, Context and Target Audience for Authentic Information Delivery</a:t>
            </a:r>
            <a:endParaRPr lang="zh-CN" altLang="en-US" sz="3200" dirty="0"/>
          </a:p>
        </p:txBody>
      </p:sp>
      <p:sp>
        <p:nvSpPr>
          <p:cNvPr id="2" name="Slide Number Placeholder 1"/>
          <p:cNvSpPr>
            <a:spLocks noGrp="1"/>
          </p:cNvSpPr>
          <p:nvPr>
            <p:ph type="sldNum" sz="quarter" idx="4294967295"/>
          </p:nvPr>
        </p:nvSpPr>
        <p:spPr>
          <a:xfrm>
            <a:off x="838200" y="6356352"/>
            <a:ext cx="2743200" cy="365125"/>
          </a:xfrm>
          <a:prstGeom prst="rect">
            <a:avLst/>
          </a:prstGeom>
        </p:spPr>
        <p:txBody>
          <a:bodyPr/>
          <a:lstStyle/>
          <a:p>
            <a:fld id="{7104C6E4-5FC0-B04C-9C16-CF93AC737B50}" type="slidenum">
              <a:rPr lang="en-US" smtClean="0">
                <a:solidFill>
                  <a:srgbClr val="000000"/>
                </a:solidFill>
              </a:rPr>
              <a:pPr/>
              <a:t>52</a:t>
            </a:fld>
            <a:endParaRPr lang="en-US">
              <a:solidFill>
                <a:srgbClr val="000000"/>
              </a:solidFill>
            </a:endParaRPr>
          </a:p>
        </p:txBody>
      </p:sp>
      <p:pic>
        <p:nvPicPr>
          <p:cNvPr id="4" name="Picture 3"/>
          <p:cNvPicPr>
            <a:picLocks noChangeAspect="1"/>
          </p:cNvPicPr>
          <p:nvPr/>
        </p:nvPicPr>
        <p:blipFill>
          <a:blip r:embed="rId3"/>
          <a:stretch>
            <a:fillRect/>
          </a:stretch>
        </p:blipFill>
        <p:spPr>
          <a:xfrm>
            <a:off x="1861940" y="990600"/>
            <a:ext cx="8328083" cy="5770348"/>
          </a:xfrm>
          <a:prstGeom prst="rect">
            <a:avLst/>
          </a:prstGeom>
        </p:spPr>
      </p:pic>
    </p:spTree>
    <p:extLst>
      <p:ext uri="{BB962C8B-B14F-4D97-AF65-F5344CB8AC3E}">
        <p14:creationId xmlns:p14="http://schemas.microsoft.com/office/powerpoint/2010/main" val="16260227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Stance Detection Results</a:t>
            </a:r>
            <a:endParaRPr lang="zh-CN" altLang="en-US" sz="3200" dirty="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6</a:t>
            </a:fld>
            <a:endParaRPr lang="en-US">
              <a:solidFill>
                <a:srgbClr val="000000"/>
              </a:solidFill>
            </a:endParaRPr>
          </a:p>
        </p:txBody>
      </p:sp>
      <p:pic>
        <p:nvPicPr>
          <p:cNvPr id="4" name="Picture 3"/>
          <p:cNvPicPr>
            <a:picLocks noChangeAspect="1"/>
          </p:cNvPicPr>
          <p:nvPr/>
        </p:nvPicPr>
        <p:blipFill>
          <a:blip r:embed="rId3"/>
          <a:stretch>
            <a:fillRect/>
          </a:stretch>
        </p:blipFill>
        <p:spPr>
          <a:xfrm>
            <a:off x="0" y="942872"/>
            <a:ext cx="12192000" cy="5596040"/>
          </a:xfrm>
          <a:prstGeom prst="rect">
            <a:avLst/>
          </a:prstGeom>
        </p:spPr>
      </p:pic>
    </p:spTree>
    <p:extLst>
      <p:ext uri="{BB962C8B-B14F-4D97-AF65-F5344CB8AC3E}">
        <p14:creationId xmlns:p14="http://schemas.microsoft.com/office/powerpoint/2010/main" val="15388576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Bias Detection (</a:t>
            </a:r>
            <a:r>
              <a:rPr lang="en-US" sz="3200" dirty="0" err="1" smtClean="0"/>
              <a:t>Baly</a:t>
            </a:r>
            <a:r>
              <a:rPr lang="en-US" sz="3200" dirty="0" smtClean="0"/>
              <a:t> et al., EMNLP18)</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000" dirty="0" smtClean="0"/>
              <a:t>Article Features</a:t>
            </a:r>
          </a:p>
          <a:p>
            <a:r>
              <a:rPr lang="en-US" sz="2000" dirty="0"/>
              <a:t>Structure: POS tags, linguistic </a:t>
            </a:r>
            <a:r>
              <a:rPr lang="en-US" sz="2000" dirty="0" smtClean="0"/>
              <a:t>features based </a:t>
            </a:r>
            <a:r>
              <a:rPr lang="en-US" sz="2000" dirty="0"/>
              <a:t>on the use of specific words (</a:t>
            </a:r>
            <a:r>
              <a:rPr lang="en-US" sz="2000" dirty="0" smtClean="0"/>
              <a:t>function words</a:t>
            </a:r>
            <a:r>
              <a:rPr lang="en-US" sz="2000" dirty="0"/>
              <a:t>, pronouns, etc.), and features for </a:t>
            </a:r>
            <a:r>
              <a:rPr lang="en-US" sz="2000" dirty="0" smtClean="0"/>
              <a:t>clickbait title </a:t>
            </a:r>
            <a:r>
              <a:rPr lang="en-US" sz="2000" dirty="0"/>
              <a:t>classification from (</a:t>
            </a:r>
            <a:r>
              <a:rPr lang="en-US" sz="2000" dirty="0" smtClean="0"/>
              <a:t>Chakraborty et </a:t>
            </a:r>
            <a:r>
              <a:rPr lang="en-US" sz="2000" dirty="0"/>
              <a:t>al., 2016);</a:t>
            </a:r>
          </a:p>
          <a:p>
            <a:r>
              <a:rPr lang="en-US" sz="2000" dirty="0"/>
              <a:t>Sentiment: sentiment scores using </a:t>
            </a:r>
            <a:r>
              <a:rPr lang="en-US" sz="2000" dirty="0" smtClean="0"/>
              <a:t>lexicons (</a:t>
            </a:r>
            <a:r>
              <a:rPr lang="en-US" sz="2000" dirty="0" err="1" smtClean="0"/>
              <a:t>Recasens</a:t>
            </a:r>
            <a:r>
              <a:rPr lang="en-US" sz="2000" dirty="0" smtClean="0"/>
              <a:t> </a:t>
            </a:r>
            <a:r>
              <a:rPr lang="en-US" sz="2000" dirty="0"/>
              <a:t>et al., 2013; Mitchell et al., </a:t>
            </a:r>
            <a:r>
              <a:rPr lang="en-US" sz="2000" dirty="0" smtClean="0"/>
              <a:t>2013) and </a:t>
            </a:r>
            <a:r>
              <a:rPr lang="en-US" sz="2000" dirty="0"/>
              <a:t>full systems (</a:t>
            </a:r>
            <a:r>
              <a:rPr lang="en-US" sz="2000" dirty="0" err="1"/>
              <a:t>Hutto</a:t>
            </a:r>
            <a:r>
              <a:rPr lang="en-US" sz="2000" dirty="0"/>
              <a:t> and Gilbert, 2014);</a:t>
            </a:r>
          </a:p>
          <a:p>
            <a:r>
              <a:rPr lang="en-US" sz="2000" dirty="0"/>
              <a:t>Engagement: number of shares, </a:t>
            </a:r>
            <a:r>
              <a:rPr lang="en-US" sz="2000" dirty="0" smtClean="0"/>
              <a:t>reactions, and </a:t>
            </a:r>
            <a:r>
              <a:rPr lang="en-US" sz="2000" dirty="0"/>
              <a:t>comments on Facebook;</a:t>
            </a:r>
          </a:p>
          <a:p>
            <a:r>
              <a:rPr lang="en-US" sz="2000" dirty="0"/>
              <a:t>Topic: lexicon features to differentiate </a:t>
            </a:r>
            <a:r>
              <a:rPr lang="en-US" sz="2000" dirty="0" smtClean="0"/>
              <a:t>between science </a:t>
            </a:r>
            <a:r>
              <a:rPr lang="en-US" sz="2000" dirty="0"/>
              <a:t>topics and personal concerns;</a:t>
            </a:r>
          </a:p>
          <a:p>
            <a:r>
              <a:rPr lang="en-US" sz="2000" dirty="0"/>
              <a:t>Complexity: type-token ratio, </a:t>
            </a:r>
            <a:r>
              <a:rPr lang="en-US" sz="2000" dirty="0" smtClean="0"/>
              <a:t>readability, number </a:t>
            </a:r>
            <a:r>
              <a:rPr lang="en-US" sz="2000" dirty="0"/>
              <a:t>of cognitive process words (</a:t>
            </a:r>
            <a:r>
              <a:rPr lang="en-US" sz="2000" dirty="0" smtClean="0"/>
              <a:t>identifying discrepancy</a:t>
            </a:r>
            <a:r>
              <a:rPr lang="en-US" sz="2000" dirty="0"/>
              <a:t>, insight, certainty, etc.);</a:t>
            </a:r>
          </a:p>
          <a:p>
            <a:r>
              <a:rPr lang="en-US" sz="2000" dirty="0"/>
              <a:t>Bias: features modeling bias using </a:t>
            </a:r>
            <a:r>
              <a:rPr lang="en-US" sz="2000" dirty="0" smtClean="0"/>
              <a:t>lexicons (</a:t>
            </a:r>
            <a:r>
              <a:rPr lang="en-US" sz="2000" dirty="0" err="1" smtClean="0"/>
              <a:t>Recasens</a:t>
            </a:r>
            <a:r>
              <a:rPr lang="en-US" sz="2000" dirty="0" smtClean="0"/>
              <a:t> </a:t>
            </a:r>
            <a:r>
              <a:rPr lang="en-US" sz="2000" dirty="0"/>
              <a:t>et al., 2013; Mukherjee </a:t>
            </a:r>
            <a:r>
              <a:rPr lang="en-US" sz="2000" dirty="0" smtClean="0"/>
              <a:t>and </a:t>
            </a:r>
            <a:r>
              <a:rPr lang="en-US" sz="2000" dirty="0" err="1" smtClean="0"/>
              <a:t>Weikum</a:t>
            </a:r>
            <a:r>
              <a:rPr lang="en-US" sz="2000" dirty="0"/>
              <a:t>, 2015) and subjectivity as </a:t>
            </a:r>
            <a:r>
              <a:rPr lang="en-US" sz="2000" dirty="0" smtClean="0"/>
              <a:t>calculated using </a:t>
            </a:r>
            <a:r>
              <a:rPr lang="en-US" sz="2000" dirty="0"/>
              <a:t>pre-trained classifiers (Horne et al</a:t>
            </a:r>
            <a:r>
              <a:rPr lang="en-US" sz="2000" dirty="0" smtClean="0"/>
              <a:t>., 2017</a:t>
            </a:r>
            <a:r>
              <a:rPr lang="en-US" sz="2000" dirty="0"/>
              <a:t>);</a:t>
            </a:r>
          </a:p>
          <a:p>
            <a:r>
              <a:rPr lang="en-US" sz="2000" dirty="0"/>
              <a:t>Morality: features based on the Moral </a:t>
            </a:r>
            <a:r>
              <a:rPr lang="en-US" sz="2000" dirty="0" smtClean="0"/>
              <a:t>Foundation Theory </a:t>
            </a:r>
            <a:r>
              <a:rPr lang="en-US" sz="2000" dirty="0"/>
              <a:t>(Graham et al., 2009) and </a:t>
            </a:r>
            <a:r>
              <a:rPr lang="en-US" sz="2000" dirty="0" smtClean="0"/>
              <a:t>lexicons (Lin </a:t>
            </a:r>
            <a:r>
              <a:rPr lang="en-US" sz="2000" dirty="0"/>
              <a:t>et al., 2017)</a:t>
            </a:r>
          </a:p>
          <a:p>
            <a:endParaRPr lang="en-US" sz="2000" dirty="0" smtClean="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670118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linds(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linds(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linds(horizont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blinds(horizontal)">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Bias Detection (</a:t>
            </a:r>
            <a:r>
              <a:rPr lang="en-US" sz="3200" dirty="0" err="1" smtClean="0"/>
              <a:t>Baly</a:t>
            </a:r>
            <a:r>
              <a:rPr lang="en-US" sz="3200" dirty="0" smtClean="0"/>
              <a:t> et al., EMNLP18)</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800" dirty="0" smtClean="0"/>
              <a:t>Wikipedia Features</a:t>
            </a:r>
          </a:p>
          <a:p>
            <a:r>
              <a:rPr lang="en-US" sz="2800" dirty="0"/>
              <a:t>Has Page: indicates whether the </a:t>
            </a:r>
            <a:r>
              <a:rPr lang="en-US" sz="2800" dirty="0" smtClean="0"/>
              <a:t>target medium </a:t>
            </a:r>
            <a:r>
              <a:rPr lang="en-US" sz="2800" dirty="0"/>
              <a:t>has a Wikipedia page;</a:t>
            </a:r>
          </a:p>
          <a:p>
            <a:r>
              <a:rPr lang="en-US" sz="2800" dirty="0"/>
              <a:t>Vector representation for each of the </a:t>
            </a:r>
            <a:r>
              <a:rPr lang="en-US" sz="2800" dirty="0" smtClean="0"/>
              <a:t>following segments </a:t>
            </a:r>
            <a:r>
              <a:rPr lang="en-US" sz="2800" dirty="0"/>
              <a:t>of the Wikipedia page, </a:t>
            </a:r>
            <a:r>
              <a:rPr lang="en-US" sz="2800" dirty="0" smtClean="0"/>
              <a:t>whenever applicable</a:t>
            </a:r>
            <a:r>
              <a:rPr lang="en-US" sz="2800" dirty="0"/>
              <a:t>: Content, </a:t>
            </a:r>
            <a:r>
              <a:rPr lang="en-US" sz="2800" dirty="0" err="1"/>
              <a:t>Infobox</a:t>
            </a:r>
            <a:r>
              <a:rPr lang="en-US" sz="2800" dirty="0"/>
              <a:t>, </a:t>
            </a:r>
            <a:r>
              <a:rPr lang="en-US" sz="2800" dirty="0" smtClean="0"/>
              <a:t>Summary, Categories</a:t>
            </a:r>
            <a:r>
              <a:rPr lang="en-US" sz="2800" dirty="0"/>
              <a:t>, and Table of Contents. We </a:t>
            </a:r>
            <a:r>
              <a:rPr lang="en-US" sz="2800" dirty="0" smtClean="0"/>
              <a:t>generate these </a:t>
            </a:r>
            <a:r>
              <a:rPr lang="en-US" sz="2800" dirty="0"/>
              <a:t>representations by averaging </a:t>
            </a:r>
            <a:r>
              <a:rPr lang="en-US" sz="2800" dirty="0" smtClean="0"/>
              <a:t>the word </a:t>
            </a:r>
            <a:r>
              <a:rPr lang="en-US" sz="2800" dirty="0" err="1"/>
              <a:t>embeddings</a:t>
            </a:r>
            <a:r>
              <a:rPr lang="en-US" sz="2800" dirty="0"/>
              <a:t> (</a:t>
            </a:r>
            <a:r>
              <a:rPr lang="en-US" sz="2800" dirty="0" err="1"/>
              <a:t>pretrained</a:t>
            </a:r>
            <a:r>
              <a:rPr lang="en-US" sz="2800" dirty="0"/>
              <a:t> word2vec </a:t>
            </a:r>
            <a:r>
              <a:rPr lang="en-US" sz="2800" dirty="0" err="1" smtClean="0"/>
              <a:t>embeddings</a:t>
            </a:r>
            <a:r>
              <a:rPr lang="en-US" sz="2800" dirty="0" smtClean="0"/>
              <a:t>) of </a:t>
            </a:r>
            <a:r>
              <a:rPr lang="en-US" sz="2800" dirty="0"/>
              <a:t>the corresponding </a:t>
            </a:r>
            <a:r>
              <a:rPr lang="en-US" sz="2800" dirty="0" smtClean="0"/>
              <a:t>words</a:t>
            </a:r>
            <a:endParaRPr lang="en-US" sz="2800" dirty="0"/>
          </a:p>
          <a:p>
            <a:endParaRPr lang="en-US" sz="2800" dirty="0" smtClean="0"/>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830768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1739900" y="-152400"/>
            <a:ext cx="8229600" cy="1143000"/>
          </a:xfrm>
        </p:spPr>
        <p:txBody>
          <a:bodyPr>
            <a:normAutofit/>
          </a:bodyPr>
          <a:lstStyle/>
          <a:p>
            <a:r>
              <a:rPr lang="en-US" sz="3200" dirty="0" smtClean="0"/>
              <a:t>Bias Detection (</a:t>
            </a:r>
            <a:r>
              <a:rPr lang="en-US" sz="3200" dirty="0" err="1" smtClean="0"/>
              <a:t>Baly</a:t>
            </a:r>
            <a:r>
              <a:rPr lang="en-US" sz="3200" dirty="0" smtClean="0"/>
              <a:t> et al., EMNLP18)</a:t>
            </a:r>
            <a:endParaRPr lang="zh-CN" altLang="en-US" sz="3200" dirty="0"/>
          </a:p>
        </p:txBody>
      </p:sp>
      <p:sp>
        <p:nvSpPr>
          <p:cNvPr id="10" name="内容占位符 2"/>
          <p:cNvSpPr>
            <a:spLocks noGrp="1"/>
          </p:cNvSpPr>
          <p:nvPr>
            <p:ph idx="1"/>
          </p:nvPr>
        </p:nvSpPr>
        <p:spPr>
          <a:xfrm>
            <a:off x="464695" y="838200"/>
            <a:ext cx="11362544" cy="3505200"/>
          </a:xfrm>
        </p:spPr>
        <p:txBody>
          <a:bodyPr>
            <a:noAutofit/>
          </a:bodyPr>
          <a:lstStyle/>
          <a:p>
            <a:r>
              <a:rPr lang="en-US" sz="2000" dirty="0" smtClean="0"/>
              <a:t>Twitter Features</a:t>
            </a:r>
          </a:p>
          <a:p>
            <a:r>
              <a:rPr lang="en-US" sz="2000" dirty="0"/>
              <a:t>Has Account: </a:t>
            </a:r>
            <a:r>
              <a:rPr lang="en-US" sz="2000" dirty="0" smtClean="0"/>
              <a:t>media </a:t>
            </a:r>
            <a:r>
              <a:rPr lang="en-US" sz="2000" dirty="0"/>
              <a:t>that publish unreliable </a:t>
            </a:r>
            <a:r>
              <a:rPr lang="en-US" sz="2000" dirty="0" smtClean="0"/>
              <a:t>information might </a:t>
            </a:r>
            <a:r>
              <a:rPr lang="en-US" sz="2000" dirty="0"/>
              <a:t>have no Twitter </a:t>
            </a:r>
            <a:r>
              <a:rPr lang="en-US" sz="2000" dirty="0" smtClean="0"/>
              <a:t>accounts</a:t>
            </a:r>
            <a:endParaRPr lang="en-US" sz="2000" dirty="0"/>
          </a:p>
          <a:p>
            <a:r>
              <a:rPr lang="en-US" sz="2000" dirty="0"/>
              <a:t>Verified: Whether the account is verified </a:t>
            </a:r>
            <a:r>
              <a:rPr lang="en-US" sz="2000" dirty="0" smtClean="0"/>
              <a:t>by Twitter</a:t>
            </a:r>
          </a:p>
          <a:p>
            <a:r>
              <a:rPr lang="en-US" sz="2000" dirty="0" smtClean="0"/>
              <a:t>Created</a:t>
            </a:r>
            <a:r>
              <a:rPr lang="en-US" sz="2000" dirty="0"/>
              <a:t>: The year the account was </a:t>
            </a:r>
            <a:r>
              <a:rPr lang="en-US" sz="2000" dirty="0" smtClean="0"/>
              <a:t>created</a:t>
            </a:r>
          </a:p>
          <a:p>
            <a:r>
              <a:rPr lang="en-US" sz="2000" dirty="0" smtClean="0"/>
              <a:t>Has Location</a:t>
            </a:r>
            <a:endParaRPr lang="en-US" sz="2000" dirty="0"/>
          </a:p>
          <a:p>
            <a:r>
              <a:rPr lang="en-US" sz="2000" dirty="0"/>
              <a:t>URL Match: Whether the account includes </a:t>
            </a:r>
            <a:r>
              <a:rPr lang="en-US" sz="2000" dirty="0" smtClean="0"/>
              <a:t>a URL </a:t>
            </a:r>
            <a:r>
              <a:rPr lang="en-US" sz="2000" dirty="0"/>
              <a:t>to the medium, and whether it </a:t>
            </a:r>
            <a:r>
              <a:rPr lang="en-US" sz="2000" dirty="0" smtClean="0"/>
              <a:t>matches the </a:t>
            </a:r>
            <a:r>
              <a:rPr lang="en-US" sz="2000" dirty="0"/>
              <a:t>URL we started the search </a:t>
            </a:r>
            <a:r>
              <a:rPr lang="en-US" sz="2000" dirty="0" smtClean="0"/>
              <a:t>with</a:t>
            </a:r>
          </a:p>
          <a:p>
            <a:r>
              <a:rPr lang="en-US" sz="2000" dirty="0" smtClean="0"/>
              <a:t>Counts</a:t>
            </a:r>
            <a:r>
              <a:rPr lang="en-US" sz="2000" dirty="0"/>
              <a:t>: Statistics about the number </a:t>
            </a:r>
            <a:r>
              <a:rPr lang="en-US" sz="2000" dirty="0" smtClean="0"/>
              <a:t>of friends</a:t>
            </a:r>
            <a:r>
              <a:rPr lang="en-US" sz="2000" dirty="0"/>
              <a:t>, statuses, and </a:t>
            </a:r>
            <a:r>
              <a:rPr lang="en-US" sz="2000" dirty="0" smtClean="0"/>
              <a:t>favorites</a:t>
            </a:r>
          </a:p>
          <a:p>
            <a:r>
              <a:rPr lang="en-US" sz="2000" dirty="0" smtClean="0"/>
              <a:t>Description</a:t>
            </a:r>
            <a:r>
              <a:rPr lang="en-US" sz="2000" dirty="0"/>
              <a:t>: A vector representation </a:t>
            </a:r>
            <a:r>
              <a:rPr lang="en-US" sz="2000" dirty="0" smtClean="0"/>
              <a:t>generated by </a:t>
            </a:r>
            <a:r>
              <a:rPr lang="en-US" sz="2000" dirty="0"/>
              <a:t>averaging the Google News </a:t>
            </a:r>
            <a:r>
              <a:rPr lang="en-US" sz="2000" dirty="0" err="1" smtClean="0"/>
              <a:t>embeddings</a:t>
            </a:r>
            <a:r>
              <a:rPr lang="en-US" sz="2000" dirty="0"/>
              <a:t> </a:t>
            </a:r>
            <a:r>
              <a:rPr lang="en-US" sz="2000" dirty="0" smtClean="0"/>
              <a:t>(</a:t>
            </a:r>
            <a:r>
              <a:rPr lang="en-US" sz="2000" dirty="0" err="1" smtClean="0"/>
              <a:t>Mikolov</a:t>
            </a:r>
            <a:r>
              <a:rPr lang="en-US" sz="2000" dirty="0" smtClean="0"/>
              <a:t> </a:t>
            </a:r>
            <a:r>
              <a:rPr lang="en-US" sz="2000" dirty="0"/>
              <a:t>et al., 2013) of all words </a:t>
            </a:r>
            <a:r>
              <a:rPr lang="en-US" sz="2000" dirty="0" smtClean="0"/>
              <a:t>of the </a:t>
            </a:r>
            <a:r>
              <a:rPr lang="en-US" sz="2000" dirty="0"/>
              <a:t>profile description </a:t>
            </a:r>
            <a:r>
              <a:rPr lang="en-US" sz="2000" dirty="0" smtClean="0"/>
              <a:t>paragraph</a:t>
            </a:r>
          </a:p>
          <a:p>
            <a:endParaRPr lang="en-US" sz="2000" dirty="0"/>
          </a:p>
          <a:p>
            <a:r>
              <a:rPr lang="en-US" sz="2000" dirty="0" smtClean="0"/>
              <a:t>URL features</a:t>
            </a:r>
          </a:p>
          <a:p>
            <a:r>
              <a:rPr lang="en-US" sz="2000" dirty="0" smtClean="0"/>
              <a:t>Web Traffic</a:t>
            </a:r>
          </a:p>
        </p:txBody>
      </p:sp>
      <p:sp>
        <p:nvSpPr>
          <p:cNvPr id="2" name="Slide Number Placeholder 1"/>
          <p:cNvSpPr>
            <a:spLocks noGrp="1"/>
          </p:cNvSpPr>
          <p:nvPr>
            <p:ph type="sldNum" sz="quarter" idx="10"/>
          </p:nvPr>
        </p:nvSpPr>
        <p:spPr/>
        <p:txBody>
          <a:bodyPr/>
          <a:lstStyle/>
          <a:p>
            <a:fld id="{7104C6E4-5FC0-B04C-9C16-CF93AC737B50}"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421875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linds(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linds(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linds(horizont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blinds(horizontal)">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blinds(horizontal)">
                                      <p:cBhvr>
                                        <p:cTn id="47" dur="500"/>
                                        <p:tgtEl>
                                          <p:spTgt spid="10">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xEl>
                                              <p:pRg st="10" end="10"/>
                                            </p:txEl>
                                          </p:spTgt>
                                        </p:tgtEl>
                                        <p:attrNameLst>
                                          <p:attrName>style.visibility</p:attrName>
                                        </p:attrNameLst>
                                      </p:cBhvr>
                                      <p:to>
                                        <p:strVal val="visible"/>
                                      </p:to>
                                    </p:set>
                                    <p:animEffect transition="in" filter="blinds(horizontal)">
                                      <p:cBhvr>
                                        <p:cTn id="52"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24729</TotalTime>
  <Words>4990</Words>
  <Application>Microsoft Macintosh PowerPoint</Application>
  <PresentationFormat>Custom</PresentationFormat>
  <Paragraphs>644</Paragraphs>
  <Slides>52</Slides>
  <Notes>41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 Misinformation Detection</vt:lpstr>
      <vt:lpstr>Stance Detection (Hanselowski et al., COLING18)</vt:lpstr>
      <vt:lpstr>Stance Detection Features</vt:lpstr>
      <vt:lpstr>Stance Detection Features</vt:lpstr>
      <vt:lpstr>Stance Detection Features</vt:lpstr>
      <vt:lpstr>Stance Detection Results</vt:lpstr>
      <vt:lpstr>Bias Detection (Baly et al., EMNLP18)</vt:lpstr>
      <vt:lpstr>Bias Detection (Baly et al., EMNLP18)</vt:lpstr>
      <vt:lpstr>Bias Detection (Baly et al., EMNLP18)</vt:lpstr>
      <vt:lpstr>Bias Detection (Baly et al., EMNLP18)</vt:lpstr>
      <vt:lpstr>Bias Detection (Baly et al., EMNLP18)</vt:lpstr>
      <vt:lpstr>Rumor Detection on Twitter (Ma et al., ACL18)</vt:lpstr>
      <vt:lpstr>Rumor Detection on Twitter (Ma et al., ACL18)</vt:lpstr>
      <vt:lpstr>Rumor Detection on Twitter (Ma et al., ACL18)</vt:lpstr>
      <vt:lpstr>Propaganda Categories (Martino et al., 2019)</vt:lpstr>
      <vt:lpstr>Propaganda Categories (Martino et al., 2019)</vt:lpstr>
      <vt:lpstr>Propaganda Detection Data set</vt:lpstr>
      <vt:lpstr>Propaganda Detection (Gupta et al., 2019)</vt:lpstr>
      <vt:lpstr>Propaganda Detection (Gupta et al., 2019)</vt:lpstr>
      <vt:lpstr>Propaganda Detection from MeMes (Dimitar et al., 2021)</vt:lpstr>
      <vt:lpstr>Propaganda Detection from MeMes (Dimitar et al., 2021)</vt:lpstr>
      <vt:lpstr>Can we generate training data for Propaganda Detection automatically?</vt:lpstr>
      <vt:lpstr>Misinformation often occurs at knowledge element level</vt:lpstr>
      <vt:lpstr>Limitation of SOTA Fake News Detection</vt:lpstr>
      <vt:lpstr>New Task: Knowledge Element-Level Misinformation Detection [Fung et al., ACL2021]</vt:lpstr>
      <vt:lpstr>New Task: Knowledge Element-Level Misinformation Detection</vt:lpstr>
      <vt:lpstr>InfoSurgeon extracts both Global and Local Features</vt:lpstr>
      <vt:lpstr>Example Knowledge Graph Construction for InfoSurgeon</vt:lpstr>
      <vt:lpstr>Example Knowledge Graph Construction for InfoSurgeon</vt:lpstr>
      <vt:lpstr>Example Knowledge Graph Construction for InfoSurgeon</vt:lpstr>
      <vt:lpstr>Example Knowledge Graph Construction for InfoSurgeon</vt:lpstr>
      <vt:lpstr>Example Knowledge Graph Construction for InfoSurgeon</vt:lpstr>
      <vt:lpstr>Example Knowledge Graph Construction for InfoSurgeon</vt:lpstr>
      <vt:lpstr>Example Knowledge Graph Construction for InfoSurgeon </vt:lpstr>
      <vt:lpstr>Example Knowledge Graph Construction for InfoSurgeon</vt:lpstr>
      <vt:lpstr>Example Knowledge Graph Construction for InfoSurgeon </vt:lpstr>
      <vt:lpstr>Example Knowledge Graph Construction for InfoSurgeon </vt:lpstr>
      <vt:lpstr>Example Knowledge Graph Construction for InfoSurgeon </vt:lpstr>
      <vt:lpstr>Graph Propagation</vt:lpstr>
      <vt:lpstr>InfoSurgeon checks for Information Inconsistencies</vt:lpstr>
      <vt:lpstr>KG-Conditional Fake News Generation</vt:lpstr>
      <vt:lpstr>Manipulated KG-to-Article Synthesis</vt:lpstr>
      <vt:lpstr>Generating Text from Structured Representations</vt:lpstr>
      <vt:lpstr>Generating Text from Structured Representations</vt:lpstr>
      <vt:lpstr>Caption Manipulation – AMR-to-Caption Synthesis</vt:lpstr>
      <vt:lpstr>Knowledge Element-Level Misinformation Dataset</vt:lpstr>
      <vt:lpstr>Knowledge Element-Level Misinformation Detection</vt:lpstr>
      <vt:lpstr>A Successful Example</vt:lpstr>
      <vt:lpstr>Ongoing Work: Cross-Document Misinformation Detection</vt:lpstr>
      <vt:lpstr>Ongoing Work: Characterizing Intent/Motif behind Misinformation</vt:lpstr>
      <vt:lpstr>Ongoing Work: InfoSurgeon Extended and More on the Positive Impacts </vt:lpstr>
      <vt:lpstr>Ongoing Work: Incorporate Source, Context and Target Audience for Authentic Information Delivery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711</cp:revision>
  <cp:lastPrinted>2021-06-23T20:27:30Z</cp:lastPrinted>
  <dcterms:created xsi:type="dcterms:W3CDTF">2019-08-31T18:49:10Z</dcterms:created>
  <dcterms:modified xsi:type="dcterms:W3CDTF">2022-03-09T19:07:48Z</dcterms:modified>
</cp:coreProperties>
</file>