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9" r:id="rId2"/>
    <p:sldMasterId id="2147483672" r:id="rId3"/>
  </p:sldMasterIdLst>
  <p:notesMasterIdLst>
    <p:notesMasterId r:id="rId44"/>
  </p:notesMasterIdLst>
  <p:sldIdLst>
    <p:sldId id="256" r:id="rId4"/>
    <p:sldId id="334" r:id="rId5"/>
    <p:sldId id="336" r:id="rId6"/>
    <p:sldId id="335" r:id="rId7"/>
    <p:sldId id="333" r:id="rId8"/>
    <p:sldId id="292" r:id="rId9"/>
    <p:sldId id="295" r:id="rId10"/>
    <p:sldId id="297" r:id="rId11"/>
    <p:sldId id="260" r:id="rId12"/>
    <p:sldId id="315" r:id="rId13"/>
    <p:sldId id="261" r:id="rId14"/>
    <p:sldId id="298" r:id="rId15"/>
    <p:sldId id="263" r:id="rId16"/>
    <p:sldId id="264" r:id="rId17"/>
    <p:sldId id="299" r:id="rId18"/>
    <p:sldId id="266" r:id="rId19"/>
    <p:sldId id="300" r:id="rId20"/>
    <p:sldId id="301" r:id="rId21"/>
    <p:sldId id="267" r:id="rId22"/>
    <p:sldId id="268" r:id="rId23"/>
    <p:sldId id="302" r:id="rId24"/>
    <p:sldId id="303" r:id="rId25"/>
    <p:sldId id="304" r:id="rId26"/>
    <p:sldId id="305" r:id="rId27"/>
    <p:sldId id="306" r:id="rId28"/>
    <p:sldId id="320" r:id="rId29"/>
    <p:sldId id="321" r:id="rId30"/>
    <p:sldId id="324" r:id="rId31"/>
    <p:sldId id="325" r:id="rId32"/>
    <p:sldId id="326" r:id="rId33"/>
    <p:sldId id="327" r:id="rId34"/>
    <p:sldId id="328" r:id="rId35"/>
    <p:sldId id="329" r:id="rId36"/>
    <p:sldId id="330" r:id="rId37"/>
    <p:sldId id="337" r:id="rId38"/>
    <p:sldId id="313" r:id="rId39"/>
    <p:sldId id="314" r:id="rId40"/>
    <p:sldId id="331" r:id="rId41"/>
    <p:sldId id="281" r:id="rId42"/>
    <p:sldId id="291" r:id="rId4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iWH/VmdZshKwouZVX0tf5U60HZ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4E409E39-ABBD-485C-962F-2C6D424678B1}">
  <a:tblStyle styleId="{4E409E39-ABBD-485C-962F-2C6D424678B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3904"/>
    <p:restoredTop sz="79455" autoAdjust="0"/>
  </p:normalViewPr>
  <p:slideViewPr>
    <p:cSldViewPr snapToGrid="0">
      <p:cViewPr varScale="1">
        <p:scale>
          <a:sx n="122" d="100"/>
          <a:sy n="122" d="100"/>
        </p:scale>
        <p:origin x="-216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60" Type="http://customschemas.google.com/relationships/presentationmetadata" Target="metadata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0406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87" name="Google Shape;1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60" name="Google Shape;36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d9317c73a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4" name="Google Shape;324;gd9317c73a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how hard is it to do internal schema organization for schema clarity and reasonable compression to remove redundancy? [multiple hypotheses? Make schemas more distinguishable from one another, discriminative factor]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36099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16523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5" name="Google Shape;47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f8c01454f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f8c01454f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3811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f8c01454f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f8c01454f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3335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0" name="Google Shape;5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51" name="Google Shape;351;p5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2" name="Google Shape;352;p5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f8c01454f7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f8c01454f7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80658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f8c01454f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f8c01454f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04446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f8c01454f7_3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f8c01454f7_3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8858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f8c01454f7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f8c01454f7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08372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f8c01454f7_3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f8c01454f7_3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3938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c35ed651e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c35ed651e6_1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Event prediction could be a good evaluation task. </a:t>
            </a:r>
            <a:endParaRPr dirty="0"/>
          </a:p>
        </p:txBody>
      </p:sp>
      <p:sp>
        <p:nvSpPr>
          <p:cNvPr id="294" name="Google Shape;294;gc35ed651e6_1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55854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9" name="Google Shape;104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53451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df9541f3af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df9541f3af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01476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d9317c73a9_1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gd9317c73a9_1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if a schema library were encoded as/inside a neural network or a LM like BERT, it could make predictions, but not be understandable to a human. What could one do to make it understandable? [model = schema; automatic naming? Centroid of clusters?]</a:t>
            </a:r>
            <a:endParaRPr sz="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3971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d9317c73a9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gd9317c73a9_1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4913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51" name="Google Shape;351;p5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2" name="Google Shape;352;p5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d9317c73a9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gd9317c73a9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Maybe add TimeDelta?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610573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d9317c73a9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gd9317c73a9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Maybe add TimeDelta?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358707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df9541f3a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gdf9541f3a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91442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df9541f3a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gdf9541f3a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12899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35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91309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d9d93b986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gd9d93b986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32120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F044197-BFE0-49F1-A296-4CA8A1907E3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980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38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91309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5" name="Google Shape;62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1" name="Google Shape;701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400"/>
              <a:t>Sophisticated </a:t>
            </a:r>
            <a:r>
              <a:rPr lang="en-US" sz="1400" i="1"/>
              <a:t>knowledge graph curation interface </a:t>
            </a:r>
            <a:r>
              <a:rPr lang="en-US" sz="1400"/>
              <a:t>provides feedback to schema induction via </a:t>
            </a:r>
            <a:r>
              <a:rPr lang="en-US" sz="1400" i="1"/>
              <a:t>active reinforcement learning </a:t>
            </a:r>
            <a:r>
              <a:rPr lang="en-US" sz="1400"/>
              <a:t>and crowdsourcing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400"/>
              <a:t>Incorporating schema-guided global constraints into learning deep models for and event prediction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702" name="Google Shape;702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51" name="Google Shape;351;p5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2" name="Google Shape;352;p5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51" name="Google Shape;351;p5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2" name="Google Shape;352;p5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51" name="Google Shape;351;p5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2" name="Google Shape;352;p5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51" name="Google Shape;351;p5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2" name="Google Shape;352;p5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51" name="Google Shape;351;p5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2" name="Google Shape;352;p5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a827f25cce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a827f25cce_0_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ga827f25cce_0_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4792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8"/>
          <p:cNvSpPr txBox="1">
            <a:spLocks noGrp="1"/>
          </p:cNvSpPr>
          <p:nvPr>
            <p:ph type="ctrTitle"/>
          </p:nvPr>
        </p:nvSpPr>
        <p:spPr>
          <a:xfrm>
            <a:off x="520262" y="841772"/>
            <a:ext cx="81033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8"/>
          <p:cNvSpPr txBox="1">
            <a:spLocks noGrp="1"/>
          </p:cNvSpPr>
          <p:nvPr>
            <p:ph type="subTitle" idx="1"/>
          </p:nvPr>
        </p:nvSpPr>
        <p:spPr>
          <a:xfrm>
            <a:off x="520262" y="2701528"/>
            <a:ext cx="81033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" name="Google Shape;16;p38"/>
          <p:cNvSpPr txBox="1">
            <a:spLocks noGrp="1"/>
          </p:cNvSpPr>
          <p:nvPr>
            <p:ph type="dt" idx="10"/>
          </p:nvPr>
        </p:nvSpPr>
        <p:spPr>
          <a:xfrm>
            <a:off x="283779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8"/>
          <p:cNvSpPr txBox="1">
            <a:spLocks noGrp="1"/>
          </p:cNvSpPr>
          <p:nvPr>
            <p:ph type="sldNum" idx="12"/>
          </p:nvPr>
        </p:nvSpPr>
        <p:spPr>
          <a:xfrm>
            <a:off x="680282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" name="Google Shape;19;p38"/>
          <p:cNvSpPr/>
          <p:nvPr/>
        </p:nvSpPr>
        <p:spPr>
          <a:xfrm>
            <a:off x="0" y="0"/>
            <a:ext cx="9144000" cy="932400"/>
          </a:xfrm>
          <a:prstGeom prst="rect">
            <a:avLst/>
          </a:prstGeom>
          <a:solidFill>
            <a:srgbClr val="23262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38"/>
          <p:cNvSpPr/>
          <p:nvPr/>
        </p:nvSpPr>
        <p:spPr>
          <a:xfrm rot="10800000" flipH="1">
            <a:off x="0" y="912140"/>
            <a:ext cx="9144000" cy="82500"/>
          </a:xfrm>
          <a:prstGeom prst="rect">
            <a:avLst/>
          </a:prstGeom>
          <a:solidFill>
            <a:srgbClr val="B1D1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51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1"/>
          <p:cNvSpPr txBox="1">
            <a:spLocks noGrp="1"/>
          </p:cNvSpPr>
          <p:nvPr>
            <p:ph type="body" idx="1"/>
          </p:nvPr>
        </p:nvSpPr>
        <p:spPr>
          <a:xfrm>
            <a:off x="628650" y="923925"/>
            <a:ext cx="7886700" cy="3708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4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Arial"/>
              <a:buChar char="•"/>
              <a:defRPr sz="2000">
                <a:solidFill>
                  <a:srgbClr val="666666"/>
                </a:solidFill>
              </a:defRPr>
            </a:lvl1pPr>
            <a:lvl2pPr marL="914400" lvl="1" indent="-279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800"/>
              <a:buChar char="○"/>
              <a:defRPr sz="1800">
                <a:solidFill>
                  <a:srgbClr val="666666"/>
                </a:solidFill>
              </a:defRPr>
            </a:lvl2pPr>
            <a:lvl3pPr marL="1371600" lvl="2" indent="-279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800"/>
              <a:buChar char="■"/>
              <a:defRPr sz="1800">
                <a:solidFill>
                  <a:srgbClr val="666666"/>
                </a:solidFill>
              </a:defRPr>
            </a:lvl3pPr>
            <a:lvl4pPr marL="1828800" lvl="3" indent="-279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/>
            </a:lvl4pPr>
            <a:lvl5pPr marL="2286000" lvl="4" indent="-279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/>
            </a:lvl5pPr>
            <a:lvl6pPr marL="2743200" lvl="5" indent="-279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/>
            </a:lvl6pPr>
            <a:lvl7pPr marL="3200400" lvl="6" indent="-279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/>
            </a:lvl7pPr>
            <a:lvl8pPr marL="3657600" lvl="7" indent="-279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/>
            </a:lvl8pPr>
            <a:lvl9pPr marL="4114800" lvl="8" indent="-27940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3"/>
          <p:cNvSpPr txBox="1"/>
          <p:nvPr/>
        </p:nvSpPr>
        <p:spPr>
          <a:xfrm>
            <a:off x="7560949" y="4801325"/>
            <a:ext cx="548700" cy="3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51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4"/>
          <p:cNvSpPr txBox="1">
            <a:spLocks noGrp="1"/>
          </p:cNvSpPr>
          <p:nvPr>
            <p:ph type="body" idx="1"/>
          </p:nvPr>
        </p:nvSpPr>
        <p:spPr>
          <a:xfrm rot="5400000">
            <a:off x="2717602" y="-1165026"/>
            <a:ext cx="3708797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4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3"/>
          <p:cNvSpPr/>
          <p:nvPr/>
        </p:nvSpPr>
        <p:spPr>
          <a:xfrm>
            <a:off x="0" y="-1"/>
            <a:ext cx="9144000" cy="3989987"/>
          </a:xfrm>
          <a:prstGeom prst="rect">
            <a:avLst/>
          </a:prstGeom>
          <a:solidFill>
            <a:srgbClr val="F2F2F2">
              <a:alpha val="64313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53"/>
          <p:cNvPicPr preferRelativeResize="0"/>
          <p:nvPr/>
        </p:nvPicPr>
        <p:blipFill rotWithShape="1">
          <a:blip r:embed="rId2">
            <a:alphaModFix amt="50000"/>
          </a:blip>
          <a:srcRect t="15541" b="18941"/>
          <a:stretch/>
        </p:blipFill>
        <p:spPr>
          <a:xfrm>
            <a:off x="0" y="0"/>
            <a:ext cx="9144000" cy="398998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53"/>
          <p:cNvSpPr txBox="1">
            <a:spLocks noGrp="1"/>
          </p:cNvSpPr>
          <p:nvPr>
            <p:ph type="ctrTitle"/>
          </p:nvPr>
        </p:nvSpPr>
        <p:spPr>
          <a:xfrm>
            <a:off x="261938" y="1589145"/>
            <a:ext cx="8620125" cy="1151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262E"/>
              </a:buClr>
              <a:buSzPts val="4100"/>
              <a:buFont typeface="Calibri"/>
              <a:buNone/>
              <a:defRPr sz="4100">
                <a:solidFill>
                  <a:srgbClr val="23262E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3"/>
          <p:cNvSpPr txBox="1">
            <a:spLocks noGrp="1"/>
          </p:cNvSpPr>
          <p:nvPr>
            <p:ph type="subTitle" idx="1"/>
          </p:nvPr>
        </p:nvSpPr>
        <p:spPr>
          <a:xfrm>
            <a:off x="1143000" y="2871788"/>
            <a:ext cx="6858000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24857"/>
              </a:buClr>
              <a:buSzPts val="1500"/>
              <a:buNone/>
              <a:defRPr sz="1500">
                <a:solidFill>
                  <a:srgbClr val="424857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8" name="Google Shape;98;p53"/>
          <p:cNvSpPr txBox="1"/>
          <p:nvPr/>
        </p:nvSpPr>
        <p:spPr>
          <a:xfrm>
            <a:off x="3023283" y="4646225"/>
            <a:ext cx="3097435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rPr>
              <a:t>B L E N D E R | </a:t>
            </a:r>
            <a:r>
              <a:rPr lang="en-US" sz="11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rPr>
              <a:t>Cross-source Information Extraction Lab</a:t>
            </a:r>
            <a:endParaRPr sz="1100" b="1" i="0" u="none" strike="noStrike" cap="none">
              <a:solidFill>
                <a:srgbClr val="4248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53"/>
          <p:cNvPicPr preferRelativeResize="0"/>
          <p:nvPr/>
        </p:nvPicPr>
        <p:blipFill rotWithShape="1">
          <a:blip r:embed="rId3">
            <a:alphaModFix/>
          </a:blip>
          <a:srcRect r="87875" b="-303"/>
          <a:stretch/>
        </p:blipFill>
        <p:spPr>
          <a:xfrm>
            <a:off x="4488169" y="4324092"/>
            <a:ext cx="167663" cy="240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4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54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5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5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51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5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5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5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56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4" name="Google Shape;114;p56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56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6" name="Google Shape;116;p56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5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51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5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8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26" name="Google Shape;126;p58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27" name="Google Shape;127;p5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9"/>
          <p:cNvSpPr txBox="1">
            <a:spLocks noGrp="1"/>
          </p:cNvSpPr>
          <p:nvPr>
            <p:ph type="title"/>
          </p:nvPr>
        </p:nvSpPr>
        <p:spPr>
          <a:xfrm>
            <a:off x="283779" y="273844"/>
            <a:ext cx="85764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9"/>
          <p:cNvSpPr txBox="1">
            <a:spLocks noGrp="1"/>
          </p:cNvSpPr>
          <p:nvPr>
            <p:ph type="body" idx="1"/>
          </p:nvPr>
        </p:nvSpPr>
        <p:spPr>
          <a:xfrm>
            <a:off x="283779" y="835573"/>
            <a:ext cx="8576400" cy="37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9"/>
          <p:cNvSpPr txBox="1">
            <a:spLocks noGrp="1"/>
          </p:cNvSpPr>
          <p:nvPr>
            <p:ph type="dt" idx="10"/>
          </p:nvPr>
        </p:nvSpPr>
        <p:spPr>
          <a:xfrm>
            <a:off x="283779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sldNum" idx="12"/>
          </p:nvPr>
        </p:nvSpPr>
        <p:spPr>
          <a:xfrm>
            <a:off x="680282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9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59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33" name="Google Shape;133;p5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5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0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0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6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6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6" name="Google Shape;146;p6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7" name="Google Shape;147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0" name="Google Shape;150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8" name="Google Shape;158;p6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9" name="Google Shape;159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5" name="Google Shape;165;p6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66" name="Google Shape;166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9" name="Google Shape;169;p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6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3" name="Google Shape;173;p6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4" name="Google Shape;174;p6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5" name="Google Shape;175;p6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2984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2pPr>
            <a:lvl3pPr marL="1371600" lvl="2" indent="-2984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marL="1828800" lvl="3" indent="-2984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marL="2286000" lvl="4" indent="-2984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marL="2743200" lvl="5" indent="-2984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marL="3200400" lvl="6" indent="-2984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marL="3657600" lvl="7" indent="-2984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marL="4114800" lvl="8" indent="-29845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78" name="Google Shape;178;p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1" name="Google Shape;181;p7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2" name="Google Shape;182;p7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7"/>
          <p:cNvSpPr txBox="1">
            <a:spLocks noGrp="1"/>
          </p:cNvSpPr>
          <p:nvPr>
            <p:ph type="title"/>
          </p:nvPr>
        </p:nvSpPr>
        <p:spPr>
          <a:xfrm>
            <a:off x="342900" y="155121"/>
            <a:ext cx="741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7"/>
          <p:cNvSpPr txBox="1">
            <a:spLocks noGrp="1"/>
          </p:cNvSpPr>
          <p:nvPr>
            <p:ph type="body" idx="1"/>
          </p:nvPr>
        </p:nvSpPr>
        <p:spPr>
          <a:xfrm>
            <a:off x="457200" y="938891"/>
            <a:ext cx="82296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457200" lvl="0" indent="-2921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•"/>
              <a:defRPr/>
            </a:lvl1pPr>
            <a:lvl2pPr marL="914400" lvl="1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2pPr>
            <a:lvl3pPr marL="1371600" lvl="2" indent="-2857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Char char="•"/>
              <a:defRPr/>
            </a:lvl3pPr>
            <a:lvl4pPr marL="1828800" lvl="3" indent="-2857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47"/>
          <p:cNvSpPr txBox="1">
            <a:spLocks noGrp="1"/>
          </p:cNvSpPr>
          <p:nvPr>
            <p:ph type="sldNum" idx="12"/>
          </p:nvPr>
        </p:nvSpPr>
        <p:spPr>
          <a:xfrm>
            <a:off x="8453001" y="4866200"/>
            <a:ext cx="729000" cy="1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8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8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48"/>
          <p:cNvSpPr txBox="1">
            <a:spLocks noGrp="1"/>
          </p:cNvSpPr>
          <p:nvPr>
            <p:ph type="dt" idx="10"/>
          </p:nvPr>
        </p:nvSpPr>
        <p:spPr>
          <a:xfrm>
            <a:off x="283779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8"/>
          <p:cNvSpPr txBox="1">
            <a:spLocks noGrp="1"/>
          </p:cNvSpPr>
          <p:nvPr>
            <p:ph type="sldNum" idx="12"/>
          </p:nvPr>
        </p:nvSpPr>
        <p:spPr>
          <a:xfrm>
            <a:off x="680282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9"/>
          <p:cNvSpPr txBox="1">
            <a:spLocks noGrp="1"/>
          </p:cNvSpPr>
          <p:nvPr>
            <p:ph type="title"/>
          </p:nvPr>
        </p:nvSpPr>
        <p:spPr>
          <a:xfrm>
            <a:off x="283779" y="273844"/>
            <a:ext cx="85764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9"/>
          <p:cNvSpPr txBox="1">
            <a:spLocks noGrp="1"/>
          </p:cNvSpPr>
          <p:nvPr>
            <p:ph type="body" idx="1"/>
          </p:nvPr>
        </p:nvSpPr>
        <p:spPr>
          <a:xfrm>
            <a:off x="283779" y="836107"/>
            <a:ext cx="4231200" cy="37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9"/>
          <p:cNvSpPr txBox="1">
            <a:spLocks noGrp="1"/>
          </p:cNvSpPr>
          <p:nvPr>
            <p:ph type="body" idx="2"/>
          </p:nvPr>
        </p:nvSpPr>
        <p:spPr>
          <a:xfrm>
            <a:off x="4629149" y="836106"/>
            <a:ext cx="4231200" cy="37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9"/>
          <p:cNvSpPr txBox="1">
            <a:spLocks noGrp="1"/>
          </p:cNvSpPr>
          <p:nvPr>
            <p:ph type="dt" idx="10"/>
          </p:nvPr>
        </p:nvSpPr>
        <p:spPr>
          <a:xfrm>
            <a:off x="283779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9"/>
          <p:cNvSpPr txBox="1">
            <a:spLocks noGrp="1"/>
          </p:cNvSpPr>
          <p:nvPr>
            <p:ph type="sldNum" idx="12"/>
          </p:nvPr>
        </p:nvSpPr>
        <p:spPr>
          <a:xfrm>
            <a:off x="680282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0"/>
          <p:cNvSpPr txBox="1">
            <a:spLocks noGrp="1"/>
          </p:cNvSpPr>
          <p:nvPr>
            <p:ph type="title"/>
          </p:nvPr>
        </p:nvSpPr>
        <p:spPr>
          <a:xfrm>
            <a:off x="283779" y="273844"/>
            <a:ext cx="85764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0"/>
          <p:cNvSpPr txBox="1">
            <a:spLocks noGrp="1"/>
          </p:cNvSpPr>
          <p:nvPr>
            <p:ph type="dt" idx="10"/>
          </p:nvPr>
        </p:nvSpPr>
        <p:spPr>
          <a:xfrm>
            <a:off x="283779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0"/>
          <p:cNvSpPr txBox="1">
            <a:spLocks noGrp="1"/>
          </p:cNvSpPr>
          <p:nvPr>
            <p:ph type="sldNum" idx="12"/>
          </p:nvPr>
        </p:nvSpPr>
        <p:spPr>
          <a:xfrm>
            <a:off x="680282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1"/>
          <p:cNvSpPr txBox="1">
            <a:spLocks noGrp="1"/>
          </p:cNvSpPr>
          <p:nvPr>
            <p:ph type="title"/>
          </p:nvPr>
        </p:nvSpPr>
        <p:spPr>
          <a:xfrm>
            <a:off x="283779" y="273844"/>
            <a:ext cx="85764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1"/>
          <p:cNvSpPr txBox="1">
            <a:spLocks noGrp="1"/>
          </p:cNvSpPr>
          <p:nvPr>
            <p:ph type="body" idx="1"/>
          </p:nvPr>
        </p:nvSpPr>
        <p:spPr>
          <a:xfrm rot="5400000">
            <a:off x="2673471" y="-1554077"/>
            <a:ext cx="3797100" cy="85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51"/>
          <p:cNvSpPr txBox="1">
            <a:spLocks noGrp="1"/>
          </p:cNvSpPr>
          <p:nvPr>
            <p:ph type="dt" idx="10"/>
          </p:nvPr>
        </p:nvSpPr>
        <p:spPr>
          <a:xfrm>
            <a:off x="283779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1"/>
          <p:cNvSpPr txBox="1">
            <a:spLocks noGrp="1"/>
          </p:cNvSpPr>
          <p:nvPr>
            <p:ph type="sldNum" idx="12"/>
          </p:nvPr>
        </p:nvSpPr>
        <p:spPr>
          <a:xfrm>
            <a:off x="680282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1">
  <p:cSld name="Title and Vertical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Google Shape;64;p52"/>
          <p:cNvCxnSpPr/>
          <p:nvPr/>
        </p:nvCxnSpPr>
        <p:spPr>
          <a:xfrm>
            <a:off x="152399" y="741760"/>
            <a:ext cx="8787000" cy="1200"/>
          </a:xfrm>
          <a:prstGeom prst="straightConnector1">
            <a:avLst/>
          </a:prstGeom>
          <a:noFill/>
          <a:ln w="38100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" name="Google Shape;65;p52"/>
          <p:cNvCxnSpPr/>
          <p:nvPr/>
        </p:nvCxnSpPr>
        <p:spPr>
          <a:xfrm>
            <a:off x="152399" y="798910"/>
            <a:ext cx="8787000" cy="1200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6" name="Google Shape;66;p52"/>
          <p:cNvCxnSpPr/>
          <p:nvPr/>
        </p:nvCxnSpPr>
        <p:spPr>
          <a:xfrm>
            <a:off x="152399" y="4913711"/>
            <a:ext cx="8787000" cy="1200"/>
          </a:xfrm>
          <a:prstGeom prst="straightConnector1">
            <a:avLst/>
          </a:prstGeom>
          <a:noFill/>
          <a:ln w="38100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7" name="Google Shape;67;p52"/>
          <p:cNvCxnSpPr/>
          <p:nvPr/>
        </p:nvCxnSpPr>
        <p:spPr>
          <a:xfrm>
            <a:off x="152399" y="4856561"/>
            <a:ext cx="8787000" cy="1200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8" name="Google Shape;68;p52"/>
          <p:cNvSpPr txBox="1">
            <a:spLocks noGrp="1"/>
          </p:cNvSpPr>
          <p:nvPr>
            <p:ph type="title"/>
          </p:nvPr>
        </p:nvSpPr>
        <p:spPr>
          <a:xfrm>
            <a:off x="0" y="86917"/>
            <a:ext cx="91440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3300"/>
              <a:buFont typeface="Calibri"/>
              <a:buNone/>
              <a:defRPr sz="3300" b="1">
                <a:solidFill>
                  <a:srgbClr val="1709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00"/>
              <a:buNone/>
              <a:defRPr/>
            </a:lvl2pPr>
            <a:lvl3pPr lvl="2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00"/>
              <a:buNone/>
              <a:defRPr/>
            </a:lvl3pPr>
            <a:lvl4pPr lvl="3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00"/>
              <a:buNone/>
              <a:defRPr/>
            </a:lvl4pPr>
            <a:lvl5pPr lvl="4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00"/>
              <a:buNone/>
              <a:defRPr/>
            </a:lvl5pPr>
            <a:lvl6pPr lvl="5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00"/>
              <a:buNone/>
              <a:defRPr/>
            </a:lvl6pPr>
            <a:lvl7pPr lvl="6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00"/>
              <a:buNone/>
              <a:defRPr/>
            </a:lvl7pPr>
            <a:lvl8pPr lvl="7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00"/>
              <a:buNone/>
              <a:defRPr/>
            </a:lvl8pPr>
            <a:lvl9pPr lvl="8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2"/>
          <p:cNvSpPr txBox="1">
            <a:spLocks noGrp="1"/>
          </p:cNvSpPr>
          <p:nvPr>
            <p:ph type="body" idx="1"/>
          </p:nvPr>
        </p:nvSpPr>
        <p:spPr>
          <a:xfrm>
            <a:off x="228600" y="850106"/>
            <a:ext cx="8667600" cy="40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457200" lvl="0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70981"/>
              </a:buClr>
              <a:buSzPts val="1100"/>
              <a:buFont typeface="Noto Sans Symbols"/>
              <a:buChar char="●"/>
              <a:defRPr/>
            </a:lvl1pPr>
            <a:lvl2pPr marL="914400" lvl="1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70981"/>
              </a:buClr>
              <a:buSzPts val="1100"/>
              <a:buFont typeface="Noto Sans Symbols"/>
              <a:buChar char="●"/>
              <a:defRPr/>
            </a:lvl2pPr>
            <a:lvl3pPr marL="1371600" lvl="2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70981"/>
              </a:buClr>
              <a:buSzPts val="1100"/>
              <a:buFont typeface="Noto Sans Symbols"/>
              <a:buChar char="●"/>
              <a:defRPr/>
            </a:lvl3pPr>
            <a:lvl4pPr marL="1828800" lvl="3" indent="-2984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70981"/>
              </a:buClr>
              <a:buSzPts val="1100"/>
              <a:buFont typeface="Noto Sans Symbols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70981"/>
              </a:buClr>
              <a:buSzPts val="1400"/>
              <a:buFont typeface="Noto Sans Symbols"/>
              <a:buChar char="🕔"/>
              <a:defRPr/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»"/>
              <a:defRPr/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»"/>
              <a:defRPr/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»"/>
              <a:defRPr/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»"/>
              <a:defRPr/>
            </a:lvl9pPr>
          </a:lstStyle>
          <a:p>
            <a:endParaRPr/>
          </a:p>
        </p:txBody>
      </p:sp>
      <p:sp>
        <p:nvSpPr>
          <p:cNvPr id="70" name="Google Shape;70;p52"/>
          <p:cNvSpPr txBox="1">
            <a:spLocks noGrp="1"/>
          </p:cNvSpPr>
          <p:nvPr>
            <p:ph type="sldNum" idx="12"/>
          </p:nvPr>
        </p:nvSpPr>
        <p:spPr>
          <a:xfrm>
            <a:off x="8909628" y="4926806"/>
            <a:ext cx="234600" cy="2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7"/>
          <p:cNvSpPr txBox="1">
            <a:spLocks noGrp="1"/>
          </p:cNvSpPr>
          <p:nvPr>
            <p:ph type="title"/>
          </p:nvPr>
        </p:nvSpPr>
        <p:spPr>
          <a:xfrm>
            <a:off x="283779" y="273844"/>
            <a:ext cx="85764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7"/>
          <p:cNvSpPr txBox="1">
            <a:spLocks noGrp="1"/>
          </p:cNvSpPr>
          <p:nvPr>
            <p:ph type="body" idx="1"/>
          </p:nvPr>
        </p:nvSpPr>
        <p:spPr>
          <a:xfrm>
            <a:off x="283779" y="835573"/>
            <a:ext cx="8576400" cy="37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7"/>
          <p:cNvSpPr txBox="1">
            <a:spLocks noGrp="1"/>
          </p:cNvSpPr>
          <p:nvPr>
            <p:ph type="dt" idx="10"/>
          </p:nvPr>
        </p:nvSpPr>
        <p:spPr>
          <a:xfrm>
            <a:off x="283779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7"/>
          <p:cNvSpPr txBox="1">
            <a:spLocks noGrp="1"/>
          </p:cNvSpPr>
          <p:nvPr>
            <p:ph type="sldNum" idx="12"/>
          </p:nvPr>
        </p:nvSpPr>
        <p:spPr>
          <a:xfrm>
            <a:off x="680282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37"/>
          <p:cNvSpPr/>
          <p:nvPr/>
        </p:nvSpPr>
        <p:spPr>
          <a:xfrm rot="10800000" flipH="1">
            <a:off x="0" y="-204"/>
            <a:ext cx="9144000" cy="82500"/>
          </a:xfrm>
          <a:prstGeom prst="rect">
            <a:avLst/>
          </a:prstGeom>
          <a:solidFill>
            <a:srgbClr val="B1D1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37"/>
          <p:cNvSpPr/>
          <p:nvPr/>
        </p:nvSpPr>
        <p:spPr>
          <a:xfrm>
            <a:off x="1" y="0"/>
            <a:ext cx="2242200" cy="82500"/>
          </a:xfrm>
          <a:prstGeom prst="rect">
            <a:avLst/>
          </a:prstGeom>
          <a:solidFill>
            <a:srgbClr val="23262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51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40"/>
          <p:cNvSpPr txBox="1">
            <a:spLocks noGrp="1"/>
          </p:cNvSpPr>
          <p:nvPr>
            <p:ph type="body" idx="1"/>
          </p:nvPr>
        </p:nvSpPr>
        <p:spPr>
          <a:xfrm>
            <a:off x="628650" y="923925"/>
            <a:ext cx="7886700" cy="3708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4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248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slide" Target="slide19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slide" Target="slide23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slide" Target="slide20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8" Type="http://schemas.openxmlformats.org/officeDocument/2006/relationships/image" Target="../media/image8.png"/><Relationship Id="rId9" Type="http://schemas.openxmlformats.org/officeDocument/2006/relationships/image" Target="../media/image9.tiff"/><Relationship Id="rId10" Type="http://schemas.openxmlformats.org/officeDocument/2006/relationships/image" Target="../media/image10.JPG"/><Relationship Id="rId11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blender.cs.illinois.edu/software/oneie/" TargetMode="External"/><Relationship Id="rId4" Type="http://schemas.openxmlformats.org/officeDocument/2006/relationships/hyperlink" Target="https://github.com/GAIA-AIDA/uiuc_ie_pipeline_fine_grained" TargetMode="External"/><Relationship Id="rId5" Type="http://schemas.openxmlformats.org/officeDocument/2006/relationships/hyperlink" Target="https://hub.docker.com/orgs/blendernlp/" TargetMode="External"/><Relationship Id="rId6" Type="http://schemas.openxmlformats.org/officeDocument/2006/relationships/hyperlink" Target="https://hub.docker.com/u/dannapierskitoptal" TargetMode="External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"/>
          <p:cNvSpPr txBox="1">
            <a:spLocks noGrp="1"/>
          </p:cNvSpPr>
          <p:nvPr>
            <p:ph type="ctrTitle"/>
          </p:nvPr>
        </p:nvSpPr>
        <p:spPr>
          <a:xfrm>
            <a:off x="622719" y="810640"/>
            <a:ext cx="7916400" cy="6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262E"/>
              </a:buClr>
              <a:buSzPts val="2700"/>
              <a:buNone/>
            </a:pPr>
            <a:r>
              <a:rPr lang="en-US" sz="2700" dirty="0" smtClean="0"/>
              <a:t>Schema Induction for Event Prediction</a:t>
            </a:r>
            <a:endParaRPr dirty="0"/>
          </a:p>
        </p:txBody>
      </p:sp>
      <p:sp>
        <p:nvSpPr>
          <p:cNvPr id="190" name="Google Shape;190;p1"/>
          <p:cNvSpPr txBox="1">
            <a:spLocks noGrp="1"/>
          </p:cNvSpPr>
          <p:nvPr>
            <p:ph type="subTitle" idx="1"/>
          </p:nvPr>
        </p:nvSpPr>
        <p:spPr>
          <a:xfrm>
            <a:off x="600872" y="2481911"/>
            <a:ext cx="7916400" cy="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62E"/>
              </a:buClr>
              <a:buSzPts val="1100"/>
              <a:buNone/>
            </a:pPr>
            <a:r>
              <a:rPr lang="en-US" sz="1600" b="1" dirty="0" err="1" smtClean="0"/>
              <a:t>Heng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Ji</a:t>
            </a:r>
            <a:r>
              <a:rPr lang="en-US" sz="1600" b="1" dirty="0" smtClean="0"/>
              <a:t> </a:t>
            </a:r>
            <a:r>
              <a:rPr lang="en-US" sz="1600" b="1" dirty="0"/>
              <a:t>(UIUC</a:t>
            </a:r>
            <a:r>
              <a:rPr lang="en-US" sz="1600" b="1" dirty="0" smtClean="0"/>
              <a:t>)</a:t>
            </a:r>
            <a:endParaRPr lang="en-US" sz="1600" b="1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a827f25cce_0_67"/>
          <p:cNvSpPr txBox="1">
            <a:spLocks noGrp="1"/>
          </p:cNvSpPr>
          <p:nvPr>
            <p:ph type="title"/>
          </p:nvPr>
        </p:nvSpPr>
        <p:spPr>
          <a:xfrm>
            <a:off x="283778" y="273845"/>
            <a:ext cx="8860221" cy="42772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dirty="0" smtClean="0"/>
              <a:t>Temporal </a:t>
            </a:r>
            <a:r>
              <a:rPr lang="en-US" dirty="0"/>
              <a:t>Complex Event </a:t>
            </a:r>
            <a:r>
              <a:rPr lang="en-US" dirty="0" smtClean="0"/>
              <a:t>Schema </a:t>
            </a:r>
            <a:r>
              <a:rPr lang="en-US" dirty="0"/>
              <a:t>Composition (Li et al., EMNLP2021)</a:t>
            </a:r>
            <a:endParaRPr dirty="0"/>
          </a:p>
        </p:txBody>
      </p:sp>
      <p:sp>
        <p:nvSpPr>
          <p:cNvPr id="84" name="Google Shape;84;ga827f25cce_0_67"/>
          <p:cNvSpPr txBox="1">
            <a:spLocks noGrp="1"/>
          </p:cNvSpPr>
          <p:nvPr>
            <p:ph type="body" idx="1"/>
          </p:nvPr>
        </p:nvSpPr>
        <p:spPr>
          <a:xfrm>
            <a:off x="283780" y="835575"/>
            <a:ext cx="2909700" cy="37971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indent="-347663">
              <a:spcBef>
                <a:spcPts val="750"/>
              </a:spcBef>
              <a:buSzPts val="2500"/>
            </a:pPr>
            <a:r>
              <a:rPr lang="en-US" sz="1900"/>
              <a:t>Graph Structure Aware:</a:t>
            </a:r>
            <a:endParaRPr sz="1900"/>
          </a:p>
          <a:p>
            <a:pPr lvl="1" indent="-323850">
              <a:spcBef>
                <a:spcPts val="0"/>
              </a:spcBef>
              <a:buSzPts val="2000"/>
            </a:pPr>
            <a:r>
              <a:rPr lang="en-US" sz="1500"/>
              <a:t>Encode entity coreference and entity relation</a:t>
            </a:r>
            <a:endParaRPr sz="1500"/>
          </a:p>
          <a:p>
            <a:pPr lvl="1" indent="-323850">
              <a:spcBef>
                <a:spcPts val="0"/>
              </a:spcBef>
              <a:buSzPts val="2000"/>
            </a:pPr>
            <a:r>
              <a:rPr lang="en-US" sz="1500"/>
              <a:t>Capture the interdependency of events and entities (sequences can not)</a:t>
            </a:r>
            <a:endParaRPr sz="1500"/>
          </a:p>
          <a:p>
            <a:pPr indent="-347663">
              <a:spcBef>
                <a:spcPts val="0"/>
              </a:spcBef>
              <a:buSzPts val="2500"/>
            </a:pPr>
            <a:r>
              <a:rPr lang="en-US" sz="1900"/>
              <a:t>Scenario guided:</a:t>
            </a:r>
            <a:endParaRPr sz="1900"/>
          </a:p>
          <a:p>
            <a:pPr lvl="1" indent="-323850">
              <a:spcBef>
                <a:spcPts val="0"/>
              </a:spcBef>
              <a:buSzPts val="2000"/>
            </a:pPr>
            <a:r>
              <a:rPr lang="en-US" sz="1500"/>
              <a:t>Train one model based on instance graphs of the same scenario</a:t>
            </a:r>
            <a:endParaRPr sz="1500"/>
          </a:p>
          <a:p>
            <a:pPr indent="-347663">
              <a:spcBef>
                <a:spcPts val="0"/>
              </a:spcBef>
              <a:buSzPts val="2500"/>
            </a:pPr>
            <a:r>
              <a:rPr lang="en-US" sz="1900"/>
              <a:t>Probabilistic:</a:t>
            </a:r>
            <a:endParaRPr sz="1900"/>
          </a:p>
          <a:p>
            <a:pPr lvl="1" indent="-323850">
              <a:spcBef>
                <a:spcPts val="0"/>
              </a:spcBef>
              <a:buSzPts val="2000"/>
            </a:pPr>
            <a:r>
              <a:rPr lang="en-US" sz="1500"/>
              <a:t>Support downstream tasks, such as event prediction</a:t>
            </a:r>
            <a:endParaRPr sz="1500"/>
          </a:p>
          <a:p>
            <a:pPr marL="0" indent="0">
              <a:spcBef>
                <a:spcPts val="750"/>
              </a:spcBef>
              <a:buNone/>
            </a:pPr>
            <a:endParaRPr sz="1700"/>
          </a:p>
        </p:txBody>
      </p:sp>
      <p:sp>
        <p:nvSpPr>
          <p:cNvPr id="85" name="Google Shape;85;ga827f25cce_0_67"/>
          <p:cNvSpPr txBox="1">
            <a:spLocks noGrp="1"/>
          </p:cNvSpPr>
          <p:nvPr>
            <p:ph type="sldNum" idx="12"/>
          </p:nvPr>
        </p:nvSpPr>
        <p:spPr>
          <a:xfrm>
            <a:off x="6802821" y="4767263"/>
            <a:ext cx="2057400" cy="27382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en-US"/>
              <a:pPr/>
              <a:t>10</a:t>
            </a:fld>
            <a:endParaRPr/>
          </a:p>
        </p:txBody>
      </p:sp>
      <p:pic>
        <p:nvPicPr>
          <p:cNvPr id="86" name="Google Shape;86;ga827f25cce_0_67"/>
          <p:cNvPicPr preferRelativeResize="0"/>
          <p:nvPr/>
        </p:nvPicPr>
        <p:blipFill rotWithShape="1">
          <a:blip r:embed="rId3">
            <a:alphaModFix/>
          </a:blip>
          <a:srcRect t="1941"/>
          <a:stretch/>
        </p:blipFill>
        <p:spPr>
          <a:xfrm>
            <a:off x="3111356" y="1271738"/>
            <a:ext cx="5974856" cy="3495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9817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6"/>
          <p:cNvSpPr txBox="1">
            <a:spLocks noGrp="1"/>
          </p:cNvSpPr>
          <p:nvPr>
            <p:ph type="title"/>
          </p:nvPr>
        </p:nvSpPr>
        <p:spPr>
          <a:xfrm>
            <a:off x="207579" y="121444"/>
            <a:ext cx="85767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en-US" sz="2200" dirty="0"/>
              <a:t>Generative Event Graph </a:t>
            </a:r>
            <a:r>
              <a:rPr lang="en-US" sz="2200" dirty="0" smtClean="0"/>
              <a:t>Model</a:t>
            </a:r>
            <a:endParaRPr sz="2200" dirty="0"/>
          </a:p>
        </p:txBody>
      </p:sp>
      <p:sp>
        <p:nvSpPr>
          <p:cNvPr id="363" name="Google Shape;363;p6"/>
          <p:cNvSpPr txBox="1">
            <a:spLocks noGrp="1"/>
          </p:cNvSpPr>
          <p:nvPr>
            <p:ph type="body" idx="1"/>
          </p:nvPr>
        </p:nvSpPr>
        <p:spPr>
          <a:xfrm>
            <a:off x="283779" y="835573"/>
            <a:ext cx="8576550" cy="37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en-US" sz="1500"/>
              <a:t>Schemas are the hidden </a:t>
            </a:r>
            <a:br>
              <a:rPr lang="en-US" sz="1500"/>
            </a:br>
            <a:r>
              <a:rPr lang="en-US" sz="1500"/>
              <a:t>knowledge to control </a:t>
            </a:r>
            <a:br>
              <a:rPr lang="en-US" sz="1500"/>
            </a:br>
            <a:r>
              <a:rPr lang="en-US" sz="1500"/>
              <a:t>instance graph generation</a:t>
            </a:r>
            <a:endParaRPr sz="1500"/>
          </a:p>
          <a:p>
            <a:pPr marL="34290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  <a:p>
            <a:pPr marL="342900" lvl="0" indent="-2730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500"/>
              <a:t>Step 1. </a:t>
            </a:r>
            <a:br>
              <a:rPr lang="en-US" sz="1500"/>
            </a:br>
            <a:r>
              <a:rPr lang="en-US" sz="1400"/>
              <a:t>Event Node Generation</a:t>
            </a:r>
            <a:endParaRPr sz="1400"/>
          </a:p>
          <a:p>
            <a:pPr marL="34290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500"/>
              <a:t>Step 2. </a:t>
            </a:r>
            <a:br>
              <a:rPr lang="en-US" sz="1500"/>
            </a:br>
            <a:r>
              <a:rPr lang="en-US" sz="1400"/>
              <a:t>Message Passing</a:t>
            </a:r>
            <a:endParaRPr sz="1400"/>
          </a:p>
          <a:p>
            <a:pPr marL="34290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500"/>
              <a:t>Step 3. </a:t>
            </a:r>
            <a:br>
              <a:rPr lang="en-US" sz="1500"/>
            </a:br>
            <a:r>
              <a:rPr lang="en-US" sz="1500"/>
              <a:t>Argument Node Generation</a:t>
            </a:r>
            <a:endParaRPr sz="1500"/>
          </a:p>
          <a:p>
            <a:pPr marL="34290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500"/>
              <a:t>Step 4. </a:t>
            </a:r>
            <a:br>
              <a:rPr lang="en-US" sz="1500"/>
            </a:br>
            <a:r>
              <a:rPr lang="en-US" sz="1500"/>
              <a:t>Relation Edge Generation</a:t>
            </a:r>
            <a:endParaRPr sz="1500"/>
          </a:p>
          <a:p>
            <a:pPr marL="34290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500"/>
              <a:t>Step 5. </a:t>
            </a:r>
            <a:br>
              <a:rPr lang="en-US" sz="1500"/>
            </a:br>
            <a:r>
              <a:rPr lang="en-US" sz="1500"/>
              <a:t>Temporal Edge Generation</a:t>
            </a:r>
            <a:endParaRPr sz="1500"/>
          </a:p>
        </p:txBody>
      </p:sp>
      <p:sp>
        <p:nvSpPr>
          <p:cNvPr id="364" name="Google Shape;364;p6"/>
          <p:cNvSpPr txBox="1">
            <a:spLocks noGrp="1"/>
          </p:cNvSpPr>
          <p:nvPr>
            <p:ph type="sldNum" idx="12"/>
          </p:nvPr>
        </p:nvSpPr>
        <p:spPr>
          <a:xfrm>
            <a:off x="6802821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1100"/>
              <a:t>11</a:t>
            </a:fld>
            <a:endParaRPr sz="1100"/>
          </a:p>
        </p:txBody>
      </p:sp>
      <p:pic>
        <p:nvPicPr>
          <p:cNvPr id="365" name="Google Shape;36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56" y="701569"/>
            <a:ext cx="6053735" cy="4489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d9317c73a9_0_7"/>
          <p:cNvSpPr txBox="1">
            <a:spLocks noGrp="1"/>
          </p:cNvSpPr>
          <p:nvPr>
            <p:ph type="sldNum" idx="12"/>
          </p:nvPr>
        </p:nvSpPr>
        <p:spPr>
          <a:xfrm>
            <a:off x="680282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50" tIns="34250" rIns="68550" bIns="34250" rtlCol="0" anchor="ctr" anchorCtr="0">
            <a:noAutofit/>
          </a:bodyPr>
          <a:lstStyle/>
          <a:p>
            <a:pPr>
              <a:buClr>
                <a:srgbClr val="000000"/>
              </a:buClr>
              <a:buSzPts val="9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900"/>
              </a:pPr>
              <a:t>12</a:t>
            </a:fld>
            <a:endParaRPr/>
          </a:p>
        </p:txBody>
      </p:sp>
      <p:sp>
        <p:nvSpPr>
          <p:cNvPr id="327" name="Google Shape;327;gd9317c73a9_0_7"/>
          <p:cNvSpPr txBox="1">
            <a:spLocks noGrp="1"/>
          </p:cNvSpPr>
          <p:nvPr>
            <p:ph type="title" idx="4294967295"/>
          </p:nvPr>
        </p:nvSpPr>
        <p:spPr>
          <a:xfrm>
            <a:off x="131379" y="273844"/>
            <a:ext cx="8576400" cy="427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50" tIns="34250" rIns="68550" bIns="34250" rtlCol="0" anchor="ctr" anchorCtr="0">
            <a:normAutofit/>
          </a:bodyPr>
          <a:lstStyle/>
          <a:p>
            <a:pPr>
              <a:buSzPct val="66666"/>
            </a:pPr>
            <a:r>
              <a:rPr lang="en-US" sz="2100" dirty="0"/>
              <a:t>Adding Hierarchy and Multiple Alternative Hypotheses: IED scenario</a:t>
            </a:r>
            <a:endParaRPr sz="2100" dirty="0"/>
          </a:p>
          <a:p>
            <a:pPr>
              <a:buSzPct val="66666"/>
            </a:pPr>
            <a:endParaRPr sz="2100" dirty="0"/>
          </a:p>
        </p:txBody>
      </p:sp>
      <p:sp>
        <p:nvSpPr>
          <p:cNvPr id="328" name="Google Shape;328;gd9317c73a9_0_7"/>
          <p:cNvSpPr txBox="1"/>
          <p:nvPr/>
        </p:nvSpPr>
        <p:spPr>
          <a:xfrm>
            <a:off x="210325" y="3783501"/>
            <a:ext cx="8137200" cy="1046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457178" indent="-317484">
              <a:buSzPts val="1400"/>
              <a:buFont typeface="Calibri"/>
              <a:buChar char="●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We add episode nodes (diamond-shaped) to the schema. Each episode node is connected to several event nodes, an event node can only belong to one episode.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178" indent="-317484">
              <a:buSzPts val="1400"/>
              <a:buFont typeface="Calibri"/>
              <a:buChar char="●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Episodes have temporal order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177" indent="-317483">
              <a:buSzPts val="1400"/>
              <a:buFont typeface="Calibri"/>
              <a:buChar char="●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Alternative episodes such as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FoiledAttack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represent alternative hypotheses for the complex event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389;gd92393253d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760" y="487744"/>
            <a:ext cx="7836330" cy="3298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1427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2906" y="584276"/>
            <a:ext cx="7718180" cy="2901851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8"/>
          <p:cNvSpPr txBox="1">
            <a:spLocks noGrp="1"/>
          </p:cNvSpPr>
          <p:nvPr>
            <p:ph type="body" idx="1"/>
          </p:nvPr>
        </p:nvSpPr>
        <p:spPr>
          <a:xfrm>
            <a:off x="311700" y="3629625"/>
            <a:ext cx="8520600" cy="14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457200" lvl="0" indent="-36941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48"/>
              <a:buChar char="-"/>
            </a:pPr>
            <a:r>
              <a:rPr lang="en-US" sz="1748"/>
              <a:t>We propose to learn how to segment complex event graphs into episodes using </a:t>
            </a:r>
            <a:r>
              <a:rPr lang="en-US" sz="1748" b="1" i="1"/>
              <a:t>distant supervision</a:t>
            </a:r>
            <a:r>
              <a:rPr lang="en-US" sz="1748"/>
              <a:t> from Wikipedia</a:t>
            </a:r>
            <a:endParaRPr sz="1748"/>
          </a:p>
          <a:p>
            <a:pPr marL="457200" lvl="0" indent="-36941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48"/>
              <a:buChar char="-"/>
            </a:pPr>
            <a:r>
              <a:rPr lang="en-US" sz="1748"/>
              <a:t>We train a </a:t>
            </a:r>
            <a:r>
              <a:rPr lang="en-US" sz="1748" b="1" i="1"/>
              <a:t>graph generation model</a:t>
            </a:r>
            <a:r>
              <a:rPr lang="en-US" sz="1748" b="1"/>
              <a:t> </a:t>
            </a:r>
            <a:r>
              <a:rPr lang="en-US" sz="1748"/>
              <a:t>from a large number of observed complex event graphs that is capable of </a:t>
            </a:r>
            <a:r>
              <a:rPr lang="en-US" sz="1748" b="1" i="1"/>
              <a:t>predicting future events and episodes</a:t>
            </a:r>
            <a:endParaRPr sz="1748" b="1" i="1"/>
          </a:p>
        </p:txBody>
      </p:sp>
      <p:sp>
        <p:nvSpPr>
          <p:cNvPr id="380" name="Google Shape;380;p8"/>
          <p:cNvSpPr txBox="1">
            <a:spLocks noGrp="1"/>
          </p:cNvSpPr>
          <p:nvPr>
            <p:ph type="sldNum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 sz="1100"/>
              <a:t>13</a:t>
            </a:fld>
            <a:endParaRPr sz="1100"/>
          </a:p>
        </p:txBody>
      </p:sp>
      <p:sp>
        <p:nvSpPr>
          <p:cNvPr id="381" name="Google Shape;381;p8"/>
          <p:cNvSpPr txBox="1">
            <a:spLocks noGrp="1"/>
          </p:cNvSpPr>
          <p:nvPr>
            <p:ph type="title"/>
          </p:nvPr>
        </p:nvSpPr>
        <p:spPr>
          <a:xfrm>
            <a:off x="147450" y="107075"/>
            <a:ext cx="83250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700" tIns="25700" rIns="25700" bIns="2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2100"/>
              <a:t>Lack of training data: Training the Graph Encoder with Distant Supervision</a:t>
            </a:r>
            <a:endParaRPr sz="21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9"/>
          <p:cNvSpPr txBox="1">
            <a:spLocks noGrp="1"/>
          </p:cNvSpPr>
          <p:nvPr>
            <p:ph type="title"/>
          </p:nvPr>
        </p:nvSpPr>
        <p:spPr>
          <a:xfrm>
            <a:off x="0" y="86917"/>
            <a:ext cx="91440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0" tIns="34250" rIns="34250" bIns="3425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2200"/>
              <a:t>Training the Graph Decoder with Graph Reconstruction</a:t>
            </a:r>
            <a:endParaRPr sz="2200"/>
          </a:p>
        </p:txBody>
      </p:sp>
      <p:sp>
        <p:nvSpPr>
          <p:cNvPr id="387" name="Google Shape;387;p9"/>
          <p:cNvSpPr txBox="1">
            <a:spLocks noGrp="1"/>
          </p:cNvSpPr>
          <p:nvPr>
            <p:ph type="body" idx="1"/>
          </p:nvPr>
        </p:nvSpPr>
        <p:spPr>
          <a:xfrm>
            <a:off x="1" y="780425"/>
            <a:ext cx="2754824" cy="3986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0" tIns="34250" rIns="34250" bIns="34250" anchor="t" anchorCtr="0">
            <a:normAutofit/>
          </a:bodyPr>
          <a:lstStyle/>
          <a:p>
            <a:pPr marL="457200" lvl="0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Char char="-"/>
            </a:pPr>
            <a:r>
              <a:rPr lang="en-US" sz="1500"/>
              <a:t>We create the partial event graph by randomly removing one episode from the original graph </a:t>
            </a:r>
            <a:endParaRPr sz="150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-US" sz="1500"/>
              <a:t>The graph is generated episode by episode </a:t>
            </a:r>
            <a:endParaRPr sz="150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-US" sz="1500"/>
              <a:t>Within each episode we follow the steps of (1) event generation, (2) argument generation, (3) relation edge generation and (4) temporal edge generation</a:t>
            </a:r>
            <a:endParaRPr sz="1500"/>
          </a:p>
        </p:txBody>
      </p:sp>
      <p:pic>
        <p:nvPicPr>
          <p:cNvPr id="388" name="Google Shape;38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5576" y="780426"/>
            <a:ext cx="5997124" cy="3477176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9"/>
          <p:cNvSpPr txBox="1">
            <a:spLocks noGrp="1"/>
          </p:cNvSpPr>
          <p:nvPr>
            <p:ph type="sldNum" idx="12"/>
          </p:nvPr>
        </p:nvSpPr>
        <p:spPr>
          <a:xfrm>
            <a:off x="680282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 sz="1100"/>
              <a:t>14</a:t>
            </a:fld>
            <a:endParaRPr sz="11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306060" y="713613"/>
            <a:ext cx="8713954" cy="34990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marL="342892" indent="-223832">
              <a:spcBef>
                <a:spcPts val="300"/>
              </a:spcBef>
              <a:buSzPts val="1100"/>
              <a:buChar char="●"/>
            </a:pPr>
            <a:r>
              <a:rPr lang="en-US" dirty="0" smtClean="0"/>
              <a:t>Embedding </a:t>
            </a:r>
            <a:r>
              <a:rPr lang="en-US" dirty="0"/>
              <a:t>Initialization</a:t>
            </a:r>
          </a:p>
          <a:p>
            <a:pPr marL="685784" lvl="1" indent="-223832">
              <a:spcBef>
                <a:spcPts val="0"/>
              </a:spcBef>
              <a:buSzPts val="1100"/>
              <a:buChar char="●"/>
            </a:pPr>
            <a:r>
              <a:rPr lang="en-US" dirty="0"/>
              <a:t>Event node </a:t>
            </a:r>
            <a:r>
              <a:rPr lang="en-US" dirty="0" err="1"/>
              <a:t>embeddings</a:t>
            </a:r>
            <a:r>
              <a:rPr lang="en-US" dirty="0"/>
              <a:t> are initialized with BERT and corresponding type </a:t>
            </a:r>
            <a:r>
              <a:rPr lang="en-US" dirty="0" err="1"/>
              <a:t>embeddings</a:t>
            </a:r>
            <a:endParaRPr lang="en-US" dirty="0"/>
          </a:p>
          <a:p>
            <a:pPr marL="685784" lvl="1" indent="-223832">
              <a:spcBef>
                <a:spcPts val="0"/>
              </a:spcBef>
              <a:buSzPts val="1100"/>
              <a:buChar char="●"/>
            </a:pPr>
            <a:r>
              <a:rPr lang="en-US" dirty="0"/>
              <a:t>Entity node </a:t>
            </a:r>
            <a:r>
              <a:rPr lang="en-US" dirty="0" err="1"/>
              <a:t>embeddings</a:t>
            </a:r>
            <a:r>
              <a:rPr lang="en-US" dirty="0"/>
              <a:t> are initialized with type </a:t>
            </a:r>
            <a:r>
              <a:rPr lang="en-US" dirty="0" err="1" smtClean="0"/>
              <a:t>embeddings</a:t>
            </a:r>
            <a:endParaRPr lang="en-US" dirty="0" smtClean="0"/>
          </a:p>
          <a:p>
            <a:pPr marL="685784" lvl="1" indent="-223832">
              <a:spcBef>
                <a:spcPts val="0"/>
              </a:spcBef>
              <a:buSzPts val="1100"/>
              <a:buChar char="●"/>
            </a:pPr>
            <a:endParaRPr lang="en-US" sz="2100" dirty="0"/>
          </a:p>
          <a:p>
            <a:pPr marL="685784" lvl="1" indent="-223832">
              <a:spcBef>
                <a:spcPts val="0"/>
              </a:spcBef>
              <a:buSzPts val="1100"/>
              <a:buChar char="●"/>
            </a:pPr>
            <a:endParaRPr lang="en-US" sz="2100" dirty="0"/>
          </a:p>
          <a:p>
            <a:pPr marL="342892" indent="-223832">
              <a:spcBef>
                <a:spcPts val="300"/>
              </a:spcBef>
              <a:buSzPts val="1100"/>
              <a:buChar char="●"/>
            </a:pPr>
            <a:r>
              <a:rPr lang="en-US" dirty="0"/>
              <a:t>Heterogeneous Graph Convolution Layers </a:t>
            </a:r>
          </a:p>
          <a:p>
            <a:pPr marL="685784" lvl="1" indent="-223832">
              <a:spcBef>
                <a:spcPts val="0"/>
              </a:spcBef>
              <a:buSzPts val="1100"/>
              <a:buChar char="●"/>
            </a:pPr>
            <a:r>
              <a:rPr lang="en-US" dirty="0"/>
              <a:t>The graph has 2 types of nodes: event, entity and 5 types of edges: argument(event-entity), relation(entity-entity), temporal(event-event), containment(episode-event), global(episode-episode) </a:t>
            </a:r>
          </a:p>
          <a:p>
            <a:pPr marL="685784" lvl="1" indent="-223832">
              <a:spcBef>
                <a:spcPts val="0"/>
              </a:spcBef>
              <a:buSzPts val="1100"/>
              <a:buChar char="●"/>
            </a:pPr>
            <a:r>
              <a:rPr lang="en-US" dirty="0"/>
              <a:t>We parameterize the graph convolution function over each type of edge separately</a:t>
            </a:r>
          </a:p>
          <a:p>
            <a:pPr marL="685784" lvl="1" indent="-223832">
              <a:spcBef>
                <a:spcPts val="0"/>
              </a:spcBef>
              <a:buSzPts val="1100"/>
              <a:buChar char="●"/>
            </a:pPr>
            <a:r>
              <a:rPr lang="en-US" dirty="0"/>
              <a:t>An attention operation is computed over all incoming edges to update the embedding of the target node  </a:t>
            </a:r>
          </a:p>
          <a:p>
            <a:pPr marL="342892" indent="-223832">
              <a:spcBef>
                <a:spcPts val="0"/>
              </a:spcBef>
              <a:buSzPts val="1100"/>
              <a:buChar char="●"/>
            </a:pPr>
            <a:r>
              <a:rPr lang="en-US" dirty="0"/>
              <a:t>Graph Readout Function</a:t>
            </a:r>
          </a:p>
          <a:p>
            <a:pPr marL="685784" lvl="1" indent="-223832">
              <a:spcBef>
                <a:spcPts val="0"/>
              </a:spcBef>
              <a:buSzPts val="1100"/>
              <a:buChar char="●"/>
            </a:pPr>
            <a:r>
              <a:rPr lang="en-US" dirty="0"/>
              <a:t>Weighted sum over all nodes in the graph </a:t>
            </a:r>
          </a:p>
          <a:p>
            <a:pPr marL="685784" lvl="1" indent="-223832">
              <a:spcBef>
                <a:spcPts val="0"/>
              </a:spcBef>
              <a:buSzPts val="1100"/>
              <a:buChar char="●"/>
            </a:pPr>
            <a:endParaRPr lang="en-US" sz="2100" dirty="0"/>
          </a:p>
        </p:txBody>
      </p:sp>
      <p:sp>
        <p:nvSpPr>
          <p:cNvPr id="1132" name="Google Shape;1132;p104"/>
          <p:cNvSpPr txBox="1"/>
          <p:nvPr/>
        </p:nvSpPr>
        <p:spPr>
          <a:xfrm>
            <a:off x="7298532" y="4926807"/>
            <a:ext cx="70246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r"/>
            <a:fld id="{00000000-1234-1234-1234-123412341234}" type="slidenum">
              <a:rPr lang="en-US" sz="1100" b="1">
                <a:latin typeface="Calibri"/>
                <a:ea typeface="Calibri"/>
                <a:cs typeface="Calibri"/>
                <a:sym typeface="Calibri"/>
              </a:rPr>
              <a:pPr algn="r"/>
              <a:t>15</a:t>
            </a:fld>
            <a:endParaRPr sz="11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96;gc35ed651e6_1_1"/>
          <p:cNvSpPr txBox="1">
            <a:spLocks noGrp="1"/>
          </p:cNvSpPr>
          <p:nvPr>
            <p:ph type="title"/>
          </p:nvPr>
        </p:nvSpPr>
        <p:spPr>
          <a:xfrm>
            <a:off x="212834" y="205383"/>
            <a:ext cx="8376530" cy="321000"/>
          </a:xfrm>
          <a:prstGeom prst="rect">
            <a:avLst/>
          </a:prstGeom>
        </p:spPr>
        <p:txBody>
          <a:bodyPr spcFirstLastPara="1" wrap="square" lIns="68573" tIns="34274" rIns="68573" bIns="34274" anchor="ctr" anchorCtr="0">
            <a:normAutofit fontScale="90000"/>
          </a:bodyPr>
          <a:lstStyle/>
          <a:p>
            <a:r>
              <a:rPr lang="en-US" dirty="0" smtClean="0"/>
              <a:t>A Graph </a:t>
            </a:r>
            <a:r>
              <a:rPr lang="en-US" dirty="0"/>
              <a:t>Encoder-Decoder </a:t>
            </a:r>
            <a:r>
              <a:rPr lang="en-US" dirty="0" smtClean="0"/>
              <a:t>Model for </a:t>
            </a:r>
            <a:r>
              <a:rPr lang="en-IN" dirty="0"/>
              <a:t>Hierarchical Complex Event Schema</a:t>
            </a:r>
            <a:r>
              <a:rPr lang="en-US" dirty="0"/>
              <a:t> </a:t>
            </a:r>
            <a:r>
              <a:rPr lang="en-US" dirty="0" smtClean="0"/>
              <a:t>Induction</a:t>
            </a:r>
            <a:endParaRPr dirty="0"/>
          </a:p>
        </p:txBody>
      </p:sp>
      <p:pic>
        <p:nvPicPr>
          <p:cNvPr id="5" name="Google Shape;1013;gdb75ac9b92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5369" y="1670815"/>
            <a:ext cx="2327231" cy="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14;gdb75ac9b92_0_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05567" y="4212624"/>
            <a:ext cx="2175078" cy="9131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299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4050" y="1067525"/>
            <a:ext cx="7823831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7782"/>
              <a:buFont typeface="Calibri"/>
              <a:buNone/>
            </a:pPr>
            <a:r>
              <a:rPr lang="en-US" sz="2655"/>
              <a:t>Epidemic Schema Example</a:t>
            </a:r>
            <a:endParaRPr sz="2655"/>
          </a:p>
        </p:txBody>
      </p:sp>
      <p:pic>
        <p:nvPicPr>
          <p:cNvPr id="479" name="Google Shape;479;p11"/>
          <p:cNvPicPr preferRelativeResize="0"/>
          <p:nvPr/>
        </p:nvPicPr>
        <p:blipFill rotWithShape="1">
          <a:blip r:embed="rId4">
            <a:alphaModFix/>
          </a:blip>
          <a:srcRect l="49657" t="-589" r="1806" b="13670"/>
          <a:stretch/>
        </p:blipFill>
        <p:spPr>
          <a:xfrm>
            <a:off x="919538" y="4094252"/>
            <a:ext cx="625483" cy="80584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11"/>
          <p:cNvSpPr txBox="1"/>
          <p:nvPr/>
        </p:nvSpPr>
        <p:spPr>
          <a:xfrm>
            <a:off x="1545020" y="3980655"/>
            <a:ext cx="709762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temporal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1" name="Google Shape;481;p11"/>
          <p:cNvCxnSpPr/>
          <p:nvPr/>
        </p:nvCxnSpPr>
        <p:spPr>
          <a:xfrm>
            <a:off x="951348" y="4461164"/>
            <a:ext cx="556729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2" name="Google Shape;482;p11"/>
          <p:cNvSpPr txBox="1"/>
          <p:nvPr/>
        </p:nvSpPr>
        <p:spPr>
          <a:xfrm>
            <a:off x="1545020" y="4277708"/>
            <a:ext cx="85937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hierarchical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11"/>
          <p:cNvSpPr txBox="1"/>
          <p:nvPr/>
        </p:nvSpPr>
        <p:spPr>
          <a:xfrm>
            <a:off x="615649" y="1735655"/>
            <a:ext cx="1519383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Contributory Factors </a:t>
            </a:r>
            <a:endParaRPr sz="11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4" name="Google Shape;484;p11"/>
          <p:cNvSpPr txBox="1"/>
          <p:nvPr/>
        </p:nvSpPr>
        <p:spPr>
          <a:xfrm>
            <a:off x="2766729" y="1729605"/>
            <a:ext cx="651164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Onset</a:t>
            </a:r>
            <a:endParaRPr sz="11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5" name="Google Shape;485;p11"/>
          <p:cNvSpPr txBox="1"/>
          <p:nvPr/>
        </p:nvSpPr>
        <p:spPr>
          <a:xfrm>
            <a:off x="5228445" y="4449926"/>
            <a:ext cx="1473200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Research Response</a:t>
            </a:r>
            <a:endParaRPr sz="11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6" name="Google Shape;486;p11"/>
          <p:cNvSpPr txBox="1"/>
          <p:nvPr/>
        </p:nvSpPr>
        <p:spPr>
          <a:xfrm>
            <a:off x="5221576" y="2684925"/>
            <a:ext cx="1782305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Authority Response </a:t>
            </a:r>
            <a:endParaRPr sz="11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7" name="Google Shape;487;p11"/>
          <p:cNvSpPr txBox="1"/>
          <p:nvPr/>
        </p:nvSpPr>
        <p:spPr>
          <a:xfrm>
            <a:off x="5282950" y="3563077"/>
            <a:ext cx="1782305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Society Response</a:t>
            </a:r>
            <a:endParaRPr sz="11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8" name="Google Shape;488;p11"/>
          <p:cNvSpPr txBox="1"/>
          <p:nvPr/>
        </p:nvSpPr>
        <p:spPr>
          <a:xfrm>
            <a:off x="4759894" y="1729990"/>
            <a:ext cx="1185620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sng" strike="noStrike" cap="non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 action="ppaction://hlinksldjump"/>
              </a:rPr>
              <a:t>Outbreak</a:t>
            </a:r>
            <a:endParaRPr sz="11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9" name="Google Shape;489;p11"/>
          <p:cNvSpPr txBox="1"/>
          <p:nvPr/>
        </p:nvSpPr>
        <p:spPr>
          <a:xfrm>
            <a:off x="6124840" y="1735660"/>
            <a:ext cx="1336165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Investigation</a:t>
            </a:r>
            <a:endParaRPr sz="11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0" name="Google Shape;490;p11"/>
          <p:cNvSpPr txBox="1"/>
          <p:nvPr/>
        </p:nvSpPr>
        <p:spPr>
          <a:xfrm>
            <a:off x="7876620" y="1735287"/>
            <a:ext cx="926960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Justice</a:t>
            </a:r>
            <a:endParaRPr sz="11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r>
              <a:rPr lang="en" dirty="0"/>
              <a:t>Contributory Factors</a:t>
            </a:r>
            <a:endParaRPr dirty="0"/>
          </a:p>
        </p:txBody>
      </p:sp>
      <p:pic>
        <p:nvPicPr>
          <p:cNvPr id="2" name="Google Shape;67;p15">
            <a:extLst>
              <a:ext uri="{FF2B5EF4-FFF2-40B4-BE49-F238E27FC236}">
                <a16:creationId xmlns:a16="http://schemas.microsoft.com/office/drawing/2014/main" xmlns="" id="{BDD6F0DE-E61A-CA49-9684-41C1254346D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1701" y="1153026"/>
            <a:ext cx="4392617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music, drum, clipart&#10;&#10;Description automatically generated">
            <a:extLst>
              <a:ext uri="{FF2B5EF4-FFF2-40B4-BE49-F238E27FC236}">
                <a16:creationId xmlns:a16="http://schemas.microsoft.com/office/drawing/2014/main" xmlns="" id="{F0EFF0CC-F7DB-8B4E-9AA7-8236FC3AD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793" y="1833824"/>
            <a:ext cx="375907" cy="355023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xmlns="" id="{AC2BF293-48F9-D540-A0CD-55A3825DB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4793" y="1232451"/>
            <a:ext cx="375906" cy="3866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86E8B12-C70B-0C44-AA4B-3EE1AD71904E}"/>
              </a:ext>
            </a:extLst>
          </p:cNvPr>
          <p:cNvSpPr txBox="1"/>
          <p:nvPr/>
        </p:nvSpPr>
        <p:spPr>
          <a:xfrm>
            <a:off x="7492300" y="1322044"/>
            <a:ext cx="532012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/>
            </a:lvl1pPr>
          </a:lstStyle>
          <a:p>
            <a:r>
              <a:rPr lang="en-US" dirty="0"/>
              <a:t>Event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7387F89-8156-C148-A05F-D9BC5C02E732}"/>
              </a:ext>
            </a:extLst>
          </p:cNvPr>
          <p:cNvSpPr txBox="1"/>
          <p:nvPr/>
        </p:nvSpPr>
        <p:spPr>
          <a:xfrm>
            <a:off x="7492300" y="1872834"/>
            <a:ext cx="1147940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200" dirty="0"/>
              <a:t>Optional Event</a:t>
            </a:r>
          </a:p>
        </p:txBody>
      </p:sp>
    </p:spTree>
    <p:extLst>
      <p:ext uri="{BB962C8B-B14F-4D97-AF65-F5344CB8AC3E}">
        <p14:creationId xmlns:p14="http://schemas.microsoft.com/office/powerpoint/2010/main" val="3375492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3;p16">
            <a:extLst>
              <a:ext uri="{FF2B5EF4-FFF2-40B4-BE49-F238E27FC236}">
                <a16:creationId xmlns:a16="http://schemas.microsoft.com/office/drawing/2014/main" xmlns="" id="{B9581AD4-2880-1049-8BA8-6D047826F09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142" y="1408921"/>
            <a:ext cx="7688429" cy="226734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r>
              <a:rPr lang="en"/>
              <a:t>Onset</a:t>
            </a: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1B34E97-E5EB-B540-AEF2-44FB6C243EE7}"/>
              </a:ext>
            </a:extLst>
          </p:cNvPr>
          <p:cNvSpPr txBox="1"/>
          <p:nvPr/>
        </p:nvSpPr>
        <p:spPr>
          <a:xfrm>
            <a:off x="2984778" y="3045948"/>
            <a:ext cx="2081746" cy="31542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" sz="1600" b="1" dirty="0">
                <a:latin typeface="Helvetica" pitchFamily="2" charset="0"/>
                <a:hlinkClick r:id="rId4" action="ppaction://hlinksldjump"/>
              </a:rPr>
              <a:t>Medical Response</a:t>
            </a:r>
            <a:r>
              <a:rPr lang="en" sz="1600" b="1" dirty="0">
                <a:latin typeface="Helvetica" pitchFamily="2" charset="0"/>
              </a:rPr>
              <a:t> </a:t>
            </a:r>
            <a:endParaRPr lang="en-US" sz="16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262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9725" y="1153025"/>
            <a:ext cx="5724724" cy="2765832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2322"/>
              <a:t>Outbreak</a:t>
            </a:r>
            <a:endParaRPr sz="2322"/>
          </a:p>
        </p:txBody>
      </p:sp>
      <p:sp>
        <p:nvSpPr>
          <p:cNvPr id="497" name="Google Shape;497;p12"/>
          <p:cNvSpPr txBox="1"/>
          <p:nvPr/>
        </p:nvSpPr>
        <p:spPr>
          <a:xfrm>
            <a:off x="5430943" y="2364001"/>
            <a:ext cx="2864603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sng" strike="noStrike" cap="non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 action="ppaction://hlinksldjump"/>
              </a:rPr>
              <a:t>Medical Response</a:t>
            </a:r>
            <a:r>
              <a:rPr lang="en-US" sz="1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"/>
          <p:cNvSpPr txBox="1">
            <a:spLocks noGrp="1"/>
          </p:cNvSpPr>
          <p:nvPr>
            <p:ph type="body" idx="1"/>
          </p:nvPr>
        </p:nvSpPr>
        <p:spPr>
          <a:xfrm>
            <a:off x="515288" y="731516"/>
            <a:ext cx="8242716" cy="4195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300"/>
              <a:buFont typeface="Arial"/>
              <a:buChar char="•"/>
            </a:pPr>
            <a:r>
              <a:rPr lang="en-US" sz="1800" dirty="0" smtClean="0"/>
              <a:t>Chinese/Korean TV shows about “CEO boss guy”</a:t>
            </a:r>
          </a:p>
          <a:p>
            <a:pPr marL="635000" lvl="1" indent="-171450">
              <a:spcBef>
                <a:spcPts val="0"/>
              </a:spcBef>
              <a:buClr>
                <a:srgbClr val="170981"/>
              </a:buClr>
              <a:buSzPts val="1300"/>
            </a:pPr>
            <a:r>
              <a:rPr lang="en-US" sz="1600" dirty="0" smtClean="0"/>
              <a:t>He always has this really slicked back hair-style, always wears a suit</a:t>
            </a:r>
          </a:p>
          <a:p>
            <a:pPr marL="635000" lvl="1" indent="-171450">
              <a:spcBef>
                <a:spcPts val="0"/>
              </a:spcBef>
              <a:buClr>
                <a:srgbClr val="170981"/>
              </a:buClr>
              <a:buSzPts val="1300"/>
            </a:pPr>
            <a:r>
              <a:rPr lang="en-US" sz="1600" dirty="0" smtClean="0"/>
              <a:t>He has this really </a:t>
            </a:r>
            <a:r>
              <a:rPr lang="en-US" sz="1600" dirty="0" err="1" smtClean="0"/>
              <a:t>non.cha.lant</a:t>
            </a:r>
            <a:r>
              <a:rPr lang="en-US" sz="1600" dirty="0" smtClean="0"/>
              <a:t> look</a:t>
            </a:r>
          </a:p>
          <a:p>
            <a:pPr marL="635000" lvl="1" indent="-171450">
              <a:spcBef>
                <a:spcPts val="0"/>
              </a:spcBef>
              <a:buClr>
                <a:srgbClr val="170981"/>
              </a:buClr>
              <a:buSzPts val="1300"/>
            </a:pPr>
            <a:r>
              <a:rPr lang="en-US" sz="1600" dirty="0" smtClean="0"/>
              <a:t>He speaks at least 5 languages</a:t>
            </a:r>
          </a:p>
          <a:p>
            <a:pPr marL="635000" lvl="1" indent="-171450">
              <a:spcBef>
                <a:spcPts val="0"/>
              </a:spcBef>
              <a:buClr>
                <a:srgbClr val="170981"/>
              </a:buClr>
              <a:buSzPts val="1300"/>
            </a:pPr>
            <a:r>
              <a:rPr lang="en-US" sz="1600" dirty="0" smtClean="0"/>
              <a:t>He spent 5 years somewhere in France just for the sake of learning everything pretentious about the wine</a:t>
            </a:r>
          </a:p>
          <a:p>
            <a:pPr marL="635000" lvl="1" indent="-171450">
              <a:spcBef>
                <a:spcPts val="0"/>
              </a:spcBef>
              <a:buClr>
                <a:srgbClr val="170981"/>
              </a:buClr>
              <a:buSzPts val="1300"/>
            </a:pPr>
            <a:r>
              <a:rPr lang="en-US" sz="1600" dirty="0" smtClean="0"/>
              <a:t>And he spent his recent 5 years somewhere in NYC, of course the upper east side</a:t>
            </a:r>
          </a:p>
          <a:p>
            <a:pPr marL="635000" lvl="1" indent="-171450">
              <a:spcBef>
                <a:spcPts val="0"/>
              </a:spcBef>
              <a:buClr>
                <a:srgbClr val="170981"/>
              </a:buClr>
              <a:buSzPts val="1300"/>
            </a:pPr>
            <a:r>
              <a:rPr lang="en-US" sz="1600" dirty="0" smtClean="0"/>
              <a:t>At age 15 he got into </a:t>
            </a:r>
            <a:r>
              <a:rPr lang="en-US" sz="1600" dirty="0"/>
              <a:t>H</a:t>
            </a:r>
            <a:r>
              <a:rPr lang="en-US" sz="1600" dirty="0" smtClean="0"/>
              <a:t>arvard, accepted by 10 majors</a:t>
            </a:r>
          </a:p>
          <a:p>
            <a:pPr marL="635000" lvl="1" indent="-171450">
              <a:spcBef>
                <a:spcPts val="0"/>
              </a:spcBef>
              <a:buClr>
                <a:srgbClr val="170981"/>
              </a:buClr>
              <a:buSzPts val="1300"/>
            </a:pPr>
            <a:r>
              <a:rPr lang="en-US" sz="1600" dirty="0" smtClean="0"/>
              <a:t>Ever since then he started to run this big multi-billion dollar company</a:t>
            </a:r>
          </a:p>
          <a:p>
            <a:pPr marL="635000" lvl="1" indent="-171450">
              <a:spcBef>
                <a:spcPts val="0"/>
              </a:spcBef>
              <a:buClr>
                <a:srgbClr val="170981"/>
              </a:buClr>
              <a:buSzPts val="1300"/>
            </a:pPr>
            <a:r>
              <a:rPr lang="en-US" sz="1600" dirty="0" smtClean="0"/>
              <a:t>He met this girl who graduated from an unknown college somewhere in the middle of nowhere and applied for internship in the company run by this guy</a:t>
            </a:r>
            <a:endParaRPr lang="en-US" sz="1800" dirty="0"/>
          </a:p>
          <a:p>
            <a:pPr marL="17780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300"/>
              <a:buFont typeface="Arial"/>
              <a:buChar char="•"/>
            </a:pPr>
            <a:r>
              <a:rPr lang="en-US" sz="1800" dirty="0" smtClean="0"/>
              <a:t>Love stories by </a:t>
            </a:r>
            <a:r>
              <a:rPr lang="en-US" sz="1800" dirty="0" err="1" smtClean="0"/>
              <a:t>Qiong</a:t>
            </a:r>
            <a:r>
              <a:rPr lang="en-US" sz="1800" dirty="0" smtClean="0"/>
              <a:t> Yao</a:t>
            </a:r>
          </a:p>
          <a:p>
            <a:pPr marL="635000" lvl="1" indent="-171450">
              <a:spcBef>
                <a:spcPts val="0"/>
              </a:spcBef>
              <a:buClr>
                <a:srgbClr val="170981"/>
              </a:buClr>
              <a:buSzPts val="1300"/>
            </a:pPr>
            <a:r>
              <a:rPr lang="en-US" sz="1600" dirty="0" smtClean="0"/>
              <a:t>Pretty women are good at crying in a pretty way</a:t>
            </a:r>
          </a:p>
          <a:p>
            <a:pPr marL="635000" lvl="1" indent="-171450">
              <a:spcBef>
                <a:spcPts val="0"/>
              </a:spcBef>
              <a:buClr>
                <a:srgbClr val="170981"/>
              </a:buClr>
              <a:buSzPts val="1300"/>
            </a:pPr>
            <a:r>
              <a:rPr lang="en-US" sz="1600" dirty="0" smtClean="0"/>
              <a:t>At least two people get their hearts broken</a:t>
            </a:r>
          </a:p>
          <a:p>
            <a:pPr marL="635000" lvl="1" indent="-171450">
              <a:spcBef>
                <a:spcPts val="0"/>
              </a:spcBef>
              <a:buClr>
                <a:srgbClr val="170981"/>
              </a:buClr>
              <a:buSzPts val="1300"/>
            </a:pPr>
            <a:r>
              <a:rPr lang="en-US" sz="1600" dirty="0" smtClean="0"/>
              <a:t>Main characters are very poetical</a:t>
            </a:r>
          </a:p>
          <a:p>
            <a:pPr marL="635000" lvl="1" indent="-171450">
              <a:spcBef>
                <a:spcPts val="0"/>
              </a:spcBef>
              <a:buClr>
                <a:srgbClr val="170981"/>
              </a:buClr>
              <a:buSzPts val="1300"/>
            </a:pPr>
            <a:r>
              <a:rPr lang="en-US" sz="1600" dirty="0" smtClean="0"/>
              <a:t>The original wife is evil</a:t>
            </a:r>
          </a:p>
          <a:p>
            <a:pPr marL="635000" lvl="1" indent="-171450">
              <a:spcBef>
                <a:spcPts val="0"/>
              </a:spcBef>
              <a:buClr>
                <a:srgbClr val="170981"/>
              </a:buClr>
              <a:buSzPts val="1300"/>
            </a:pPr>
            <a:r>
              <a:rPr lang="en-US" sz="1600" dirty="0" smtClean="0"/>
              <a:t>The main is always a jerk but very popular, jobless, and yells</a:t>
            </a:r>
          </a:p>
          <a:p>
            <a:pPr marL="635000" lvl="1" indent="-171450">
              <a:spcBef>
                <a:spcPts val="0"/>
              </a:spcBef>
              <a:buClr>
                <a:srgbClr val="170981"/>
              </a:buClr>
              <a:buSzPts val="1300"/>
            </a:pPr>
            <a:endParaRPr lang="en-US" sz="1400" dirty="0" smtClean="0"/>
          </a:p>
        </p:txBody>
      </p:sp>
      <p:sp>
        <p:nvSpPr>
          <p:cNvPr id="355" name="Google Shape;355;p5"/>
          <p:cNvSpPr txBox="1"/>
          <p:nvPr/>
        </p:nvSpPr>
        <p:spPr>
          <a:xfrm>
            <a:off x="7298532" y="4926807"/>
            <a:ext cx="70246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1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5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 smtClean="0"/>
              <a:t>Story Repeats Itself</a:t>
            </a: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176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2322"/>
              <a:t>Medical Response</a:t>
            </a:r>
            <a:endParaRPr sz="2322"/>
          </a:p>
        </p:txBody>
      </p:sp>
      <p:pic>
        <p:nvPicPr>
          <p:cNvPr id="503" name="Google Shape;50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175" y="993400"/>
            <a:ext cx="7684484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r>
              <a:rPr lang="en"/>
              <a:t>Research Response</a:t>
            </a:r>
            <a:endParaRPr/>
          </a:p>
        </p:txBody>
      </p:sp>
      <p:pic>
        <p:nvPicPr>
          <p:cNvPr id="2" name="Google Shape;91;p19">
            <a:extLst>
              <a:ext uri="{FF2B5EF4-FFF2-40B4-BE49-F238E27FC236}">
                <a16:creationId xmlns:a16="http://schemas.microsoft.com/office/drawing/2014/main" xmlns="" id="{4CCECD78-93A7-2447-9022-707D96A5F0B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0175" y="1614488"/>
            <a:ext cx="6343650" cy="1914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7027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r>
              <a:rPr lang="en"/>
              <a:t>Authority Response</a:t>
            </a:r>
            <a:endParaRPr/>
          </a:p>
        </p:txBody>
      </p:sp>
      <p:pic>
        <p:nvPicPr>
          <p:cNvPr id="2" name="Google Shape;97;p20">
            <a:extLst>
              <a:ext uri="{FF2B5EF4-FFF2-40B4-BE49-F238E27FC236}">
                <a16:creationId xmlns:a16="http://schemas.microsoft.com/office/drawing/2014/main" xmlns="" id="{40DDB172-9037-0248-931F-973ABBBAC3F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3076" y="1078901"/>
            <a:ext cx="3659888" cy="3820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198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r>
              <a:rPr lang="en"/>
              <a:t>Society Response</a:t>
            </a:r>
            <a:endParaRPr/>
          </a:p>
        </p:txBody>
      </p:sp>
      <p:pic>
        <p:nvPicPr>
          <p:cNvPr id="2" name="Google Shape;103;p21">
            <a:extLst>
              <a:ext uri="{FF2B5EF4-FFF2-40B4-BE49-F238E27FC236}">
                <a16:creationId xmlns:a16="http://schemas.microsoft.com/office/drawing/2014/main" xmlns="" id="{6086BF47-5027-074E-9B54-C0C20C344D6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1001" y="987701"/>
            <a:ext cx="5085739" cy="3820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7635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r>
              <a:rPr lang="en"/>
              <a:t>Investigation</a:t>
            </a:r>
            <a:endParaRPr/>
          </a:p>
        </p:txBody>
      </p:sp>
      <p:pic>
        <p:nvPicPr>
          <p:cNvPr id="2" name="Google Shape;109;p22">
            <a:extLst>
              <a:ext uri="{FF2B5EF4-FFF2-40B4-BE49-F238E27FC236}">
                <a16:creationId xmlns:a16="http://schemas.microsoft.com/office/drawing/2014/main" xmlns="" id="{3D741460-7CC4-C84E-98DE-B429F2E5A5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5425" y="1740200"/>
            <a:ext cx="6267450" cy="2057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4823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r>
              <a:rPr lang="en"/>
              <a:t>Justice</a:t>
            </a:r>
            <a:endParaRPr/>
          </a:p>
        </p:txBody>
      </p:sp>
      <p:pic>
        <p:nvPicPr>
          <p:cNvPr id="2" name="Google Shape;115;p23">
            <a:extLst>
              <a:ext uri="{FF2B5EF4-FFF2-40B4-BE49-F238E27FC236}">
                <a16:creationId xmlns:a16="http://schemas.microsoft.com/office/drawing/2014/main" xmlns="" id="{831DF1EA-037E-9C44-A4ED-D5EC5F73189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368532"/>
            <a:ext cx="9143999" cy="27286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6369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c35ed651e6_1_1"/>
          <p:cNvSpPr txBox="1">
            <a:spLocks noGrp="1"/>
          </p:cNvSpPr>
          <p:nvPr>
            <p:ph type="title"/>
          </p:nvPr>
        </p:nvSpPr>
        <p:spPr>
          <a:xfrm>
            <a:off x="212834" y="205383"/>
            <a:ext cx="8471981" cy="321000"/>
          </a:xfrm>
          <a:prstGeom prst="rect">
            <a:avLst/>
          </a:prstGeom>
        </p:spPr>
        <p:txBody>
          <a:bodyPr spcFirstLastPara="1" wrap="square" lIns="68573" tIns="34274" rIns="68573" bIns="34274" anchor="ctr" anchorCtr="0">
            <a:normAutofit fontScale="90000"/>
          </a:bodyPr>
          <a:lstStyle/>
          <a:p>
            <a:r>
              <a:rPr lang="en-US" dirty="0"/>
              <a:t>Why is Event Schema Useful</a:t>
            </a:r>
            <a:r>
              <a:rPr lang="en-US" dirty="0" smtClean="0"/>
              <a:t>? </a:t>
            </a:r>
            <a:r>
              <a:rPr lang="en-US" dirty="0" smtClean="0"/>
              <a:t>Predicting the Future [Li et al., EMNLP2021]</a:t>
            </a:r>
            <a:endParaRPr dirty="0"/>
          </a:p>
        </p:txBody>
      </p:sp>
      <p:sp>
        <p:nvSpPr>
          <p:cNvPr id="297" name="Google Shape;297;gc35ed651e6_1_1"/>
          <p:cNvSpPr txBox="1">
            <a:spLocks noGrp="1"/>
          </p:cNvSpPr>
          <p:nvPr>
            <p:ph type="body" idx="1"/>
          </p:nvPr>
        </p:nvSpPr>
        <p:spPr>
          <a:xfrm>
            <a:off x="212822" y="626675"/>
            <a:ext cx="8472000" cy="2847900"/>
          </a:xfrm>
          <a:prstGeom prst="rect">
            <a:avLst/>
          </a:prstGeom>
        </p:spPr>
        <p:txBody>
          <a:bodyPr spcFirstLastPara="1" wrap="square" lIns="68573" tIns="34274" rIns="68573" bIns="34274" anchor="t" anchorCtr="0">
            <a:normAutofit/>
          </a:bodyPr>
          <a:lstStyle/>
          <a:p>
            <a:pPr marL="342892" indent="-273044">
              <a:buSzPts val="1700"/>
            </a:pPr>
            <a:r>
              <a:rPr lang="en-US" sz="1700" b="1"/>
              <a:t>Schema-guided Event Prediction: </a:t>
            </a:r>
            <a:r>
              <a:rPr lang="en-US" sz="1700"/>
              <a:t>The task aims to predict ending events of each graph.</a:t>
            </a:r>
            <a:endParaRPr sz="1700"/>
          </a:p>
          <a:p>
            <a:pPr marL="685783" lvl="1" indent="-273044">
              <a:spcBef>
                <a:spcPts val="0"/>
              </a:spcBef>
              <a:buSzPts val="1700"/>
              <a:buFont typeface="Calibri"/>
              <a:buChar char="•"/>
            </a:pPr>
            <a:r>
              <a:rPr lang="en-US" sz="1700"/>
              <a:t>Considering that there can be multiple ending events in one instance graph, we rank event type prediction scores and adopt MRR and HITS@1 as evaluation metrics.</a:t>
            </a:r>
            <a:endParaRPr sz="1700"/>
          </a:p>
        </p:txBody>
      </p:sp>
      <p:graphicFrame>
        <p:nvGraphicFramePr>
          <p:cNvPr id="298" name="Google Shape;298;gc35ed651e6_1_1"/>
          <p:cNvGraphicFramePr/>
          <p:nvPr/>
        </p:nvGraphicFramePr>
        <p:xfrm>
          <a:off x="303841" y="4353670"/>
          <a:ext cx="4036725" cy="7315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564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23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306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258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5148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Dataset</a:t>
                      </a:r>
                      <a:endParaRPr sz="1100"/>
                    </a:p>
                  </a:txBody>
                  <a:tcPr marL="68600" marR="68600" marT="34300" marB="34300" anchor="ctr"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296B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Models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296B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MRR</a:t>
                      </a:r>
                      <a:endParaRPr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296B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HITS@1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296B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005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General</a:t>
                      </a:r>
                      <a:endParaRPr sz="1100" u="none" strike="noStrike" cap="none" baseline="300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68600" marT="34300" marB="34300" anchor="ctr">
                    <a:lnL w="127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296B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296B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Human Schema</a:t>
                      </a:r>
                      <a:endParaRPr sz="1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296B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0.173</a:t>
                      </a:r>
                      <a:endParaRPr sz="1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296B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0.205</a:t>
                      </a:r>
                      <a:endParaRPr sz="11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296B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0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Event Graph Model</a:t>
                      </a:r>
                      <a:endParaRPr sz="1100" b="1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0.457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0.591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99" name="Google Shape;299;gc35ed651e6_1_1"/>
          <p:cNvGraphicFramePr/>
          <p:nvPr/>
        </p:nvGraphicFramePr>
        <p:xfrm>
          <a:off x="4648091" y="4353670"/>
          <a:ext cx="4036725" cy="7315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564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23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306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258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5148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Dataset</a:t>
                      </a:r>
                      <a:endParaRPr sz="1100"/>
                    </a:p>
                  </a:txBody>
                  <a:tcPr marL="68600" marR="68600" marT="34300" marB="34300" anchor="ctr"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296B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Models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296B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MRR</a:t>
                      </a:r>
                      <a:endParaRPr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296B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HITS@1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296B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005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IED</a:t>
                      </a:r>
                      <a:endParaRPr sz="1100"/>
                    </a:p>
                  </a:txBody>
                  <a:tcPr marL="68600" marR="68600" marT="34300" marB="34300" anchor="ctr">
                    <a:lnL w="127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296B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Human Schema</a:t>
                      </a:r>
                      <a:endParaRPr sz="1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296B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0.072</a:t>
                      </a:r>
                      <a:endParaRPr sz="11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296B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0.222</a:t>
                      </a:r>
                      <a:endParaRPr sz="11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296B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0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Event Graph Model</a:t>
                      </a:r>
                      <a:endParaRPr sz="1100" b="1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0.203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0.426</a:t>
                      </a:r>
                      <a:endParaRPr sz="1100"/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0" name="Google Shape;300;gc35ed651e6_1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2796" y="1668586"/>
            <a:ext cx="5821283" cy="2426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1579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31"/>
          <p:cNvSpPr txBox="1">
            <a:spLocks noGrp="1"/>
          </p:cNvSpPr>
          <p:nvPr>
            <p:ph type="body" idx="1"/>
          </p:nvPr>
        </p:nvSpPr>
        <p:spPr>
          <a:xfrm rot="16200000">
            <a:off x="192794" y="4592618"/>
            <a:ext cx="8915400" cy="8419454"/>
          </a:xfrm>
          <a:prstGeom prst="rect">
            <a:avLst/>
          </a:prstGeom>
          <a:noFill/>
          <a:ln>
            <a:noFill/>
          </a:ln>
        </p:spPr>
        <p:txBody>
          <a:bodyPr spcFirstLastPara="1" vert="eaVert" wrap="square" lIns="34250" tIns="34250" rIns="34250" bIns="34250" rtlCol="0" anchor="t" anchorCtr="0">
            <a:normAutofit/>
          </a:bodyPr>
          <a:lstStyle/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en-US" sz="1500"/>
              <a:t>Yellow nodes are newly predicted, the nodes with green outline are matched in the ground truth graph.</a:t>
            </a:r>
            <a:endParaRPr sz="1500"/>
          </a:p>
        </p:txBody>
      </p:sp>
      <p:pic>
        <p:nvPicPr>
          <p:cNvPr id="1053" name="Google Shape;105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2702" y="971688"/>
            <a:ext cx="7247427" cy="331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4" name="Google Shape;1054;p31"/>
          <p:cNvSpPr txBox="1">
            <a:spLocks noGrp="1"/>
          </p:cNvSpPr>
          <p:nvPr>
            <p:ph type="sldNum" idx="12"/>
          </p:nvPr>
        </p:nvSpPr>
        <p:spPr>
          <a:xfrm>
            <a:off x="6802821" y="4767263"/>
            <a:ext cx="2057400" cy="273900"/>
          </a:xfrm>
          <a:prstGeom prst="rect">
            <a:avLst/>
          </a:prstGeom>
        </p:spPr>
        <p:txBody>
          <a:bodyPr spcFirstLastPara="1" vert="horz" wrap="square" lIns="68550" tIns="34250" rIns="68550" bIns="34250" rtlCol="0" anchor="ctr" anchorCtr="0">
            <a:noAutofit/>
          </a:bodyPr>
          <a:lstStyle/>
          <a:p>
            <a:pPr>
              <a:buClr>
                <a:srgbClr val="000000"/>
              </a:buClr>
              <a:buSzPts val="9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900"/>
              </a:pPr>
              <a:t>27</a:t>
            </a:fld>
            <a:endParaRPr/>
          </a:p>
        </p:txBody>
      </p:sp>
      <p:sp>
        <p:nvSpPr>
          <p:cNvPr id="7" name="Google Shape;296;gc35ed651e6_1_1"/>
          <p:cNvSpPr txBox="1">
            <a:spLocks noGrp="1"/>
          </p:cNvSpPr>
          <p:nvPr>
            <p:ph type="title"/>
          </p:nvPr>
        </p:nvSpPr>
        <p:spPr>
          <a:xfrm>
            <a:off x="212834" y="205383"/>
            <a:ext cx="7904339" cy="321000"/>
          </a:xfrm>
          <a:prstGeom prst="rect">
            <a:avLst/>
          </a:prstGeom>
        </p:spPr>
        <p:txBody>
          <a:bodyPr spcFirstLastPara="1" wrap="square" lIns="68573" tIns="34274" rIns="68573" bIns="34274" anchor="ctr" anchorCtr="0">
            <a:normAutofit fontScale="90000"/>
          </a:bodyPr>
          <a:lstStyle/>
          <a:p>
            <a:r>
              <a:rPr lang="en-US" dirty="0"/>
              <a:t>Why is Event Schema Useful? </a:t>
            </a:r>
            <a:r>
              <a:rPr lang="en-US" dirty="0" smtClean="0"/>
              <a:t>[2] Predicting the Future</a:t>
            </a:r>
            <a:endParaRPr dirty="0"/>
          </a:p>
        </p:txBody>
      </p:sp>
      <p:sp>
        <p:nvSpPr>
          <p:cNvPr id="8" name="Google Shape;1131;p104"/>
          <p:cNvSpPr txBox="1">
            <a:spLocks/>
          </p:cNvSpPr>
          <p:nvPr/>
        </p:nvSpPr>
        <p:spPr>
          <a:xfrm>
            <a:off x="79016" y="526383"/>
            <a:ext cx="8242716" cy="34990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170981"/>
              </a:buClr>
              <a:buSzPts val="1776"/>
              <a:buFont typeface="Arial" charset="0"/>
              <a:buChar char="•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Schema-guided Episode Prediction (Li et al., 2021submission)</a:t>
            </a:r>
          </a:p>
        </p:txBody>
      </p:sp>
    </p:spTree>
    <p:extLst>
      <p:ext uri="{BB962C8B-B14F-4D97-AF65-F5344CB8AC3E}">
        <p14:creationId xmlns:p14="http://schemas.microsoft.com/office/powerpoint/2010/main" val="769005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df9541f3af_0_40"/>
          <p:cNvSpPr txBox="1">
            <a:spLocks noGrp="1"/>
          </p:cNvSpPr>
          <p:nvPr>
            <p:ph type="title"/>
          </p:nvPr>
        </p:nvSpPr>
        <p:spPr>
          <a:xfrm>
            <a:off x="131375" y="172661"/>
            <a:ext cx="8576400" cy="427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ctr" anchorCtr="0">
            <a:normAutofit/>
          </a:bodyPr>
          <a:lstStyle/>
          <a:p>
            <a:pPr algn="ctr"/>
            <a:r>
              <a:rPr lang="en-US" sz="2400" dirty="0"/>
              <a:t>Instance-level Event and Episode Prediction</a:t>
            </a:r>
            <a:endParaRPr sz="2400" dirty="0"/>
          </a:p>
        </p:txBody>
      </p:sp>
      <p:sp>
        <p:nvSpPr>
          <p:cNvPr id="96" name="Google Shape;96;gdf9541f3af_0_40"/>
          <p:cNvSpPr txBox="1">
            <a:spLocks noGrp="1"/>
          </p:cNvSpPr>
          <p:nvPr>
            <p:ph type="sldNum" idx="12"/>
          </p:nvPr>
        </p:nvSpPr>
        <p:spPr>
          <a:xfrm>
            <a:off x="680282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ctr" anchorCtr="0">
            <a:noAutofit/>
          </a:bodyPr>
          <a:lstStyle/>
          <a:p>
            <a:pPr>
              <a:buClr>
                <a:srgbClr val="000000"/>
              </a:buClr>
              <a:buSzPts val="9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900"/>
              </a:pPr>
              <a:t>28</a:t>
            </a:fld>
            <a:endParaRPr/>
          </a:p>
        </p:txBody>
      </p:sp>
      <p:pic>
        <p:nvPicPr>
          <p:cNvPr id="97" name="Google Shape;97;gdf9541f3af_0_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313" y="725664"/>
            <a:ext cx="8482524" cy="4017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2001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d9317c73a9_1_86"/>
          <p:cNvSpPr txBox="1">
            <a:spLocks noGrp="1"/>
          </p:cNvSpPr>
          <p:nvPr>
            <p:ph type="sldNum" idx="12"/>
          </p:nvPr>
        </p:nvSpPr>
        <p:spPr>
          <a:xfrm>
            <a:off x="680282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50" tIns="34250" rIns="68550" bIns="34250" rtlCol="0" anchor="ctr" anchorCtr="0">
            <a:noAutofit/>
          </a:bodyPr>
          <a:lstStyle/>
          <a:p>
            <a:pPr>
              <a:buClr>
                <a:srgbClr val="000000"/>
              </a:buClr>
              <a:buSzPts val="9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900"/>
              </a:pPr>
              <a:t>29</a:t>
            </a:fld>
            <a:endParaRPr/>
          </a:p>
        </p:txBody>
      </p:sp>
      <p:sp>
        <p:nvSpPr>
          <p:cNvPr id="336" name="Google Shape;336;gd9317c73a9_1_86"/>
          <p:cNvSpPr txBox="1"/>
          <p:nvPr/>
        </p:nvSpPr>
        <p:spPr>
          <a:xfrm>
            <a:off x="210312" y="673186"/>
            <a:ext cx="8723400" cy="83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457189" indent="-317492">
              <a:buSzPts val="1400"/>
              <a:buFont typeface="Calibri"/>
              <a:buChar char="●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Event salience: checking the drop in coherence after we remove the event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189" indent="-317492">
              <a:buSzPts val="1400"/>
              <a:buFont typeface="Calibri"/>
              <a:buChar char="●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We measure coherence as the generation probability of the entire complex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event </a:t>
            </a:r>
            <a:r>
              <a:rPr lang="en-US" smtClean="0">
                <a:latin typeface="Calibri"/>
                <a:ea typeface="Calibri"/>
                <a:cs typeface="Calibri"/>
                <a:sym typeface="Calibri"/>
              </a:rPr>
              <a:t>graph, inspired from [Nan et al., 2021]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" name="Google Shape;337;gd9317c73a9_1_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3177" y="1276581"/>
            <a:ext cx="4273725" cy="38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d9317c73a9_1_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3046" y="2143758"/>
            <a:ext cx="5382250" cy="253845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gd9317c73a9_1_86"/>
          <p:cNvSpPr txBox="1"/>
          <p:nvPr/>
        </p:nvSpPr>
        <p:spPr>
          <a:xfrm>
            <a:off x="653046" y="1620522"/>
            <a:ext cx="4496266" cy="523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Top salient events detected on the 1994 India plague (https://</a:t>
            </a:r>
            <a:r>
              <a:rPr lang="en-US" sz="1100" dirty="0" err="1">
                <a:latin typeface="Calibri"/>
                <a:ea typeface="Calibri"/>
                <a:cs typeface="Calibri"/>
                <a:sym typeface="Calibri"/>
              </a:rPr>
              <a:t>en.wikipedia.org</a:t>
            </a: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/wiki/1994_plague_in_India) event</a:t>
            </a:r>
          </a:p>
        </p:txBody>
      </p:sp>
      <p:sp>
        <p:nvSpPr>
          <p:cNvPr id="9" name="Google Shape;296;gc35ed651e6_1_1"/>
          <p:cNvSpPr txBox="1">
            <a:spLocks noGrp="1"/>
          </p:cNvSpPr>
          <p:nvPr>
            <p:ph type="title"/>
          </p:nvPr>
        </p:nvSpPr>
        <p:spPr>
          <a:xfrm>
            <a:off x="212834" y="205383"/>
            <a:ext cx="8455228" cy="321000"/>
          </a:xfrm>
          <a:prstGeom prst="rect">
            <a:avLst/>
          </a:prstGeom>
        </p:spPr>
        <p:txBody>
          <a:bodyPr spcFirstLastPara="1" wrap="square" lIns="68573" tIns="34274" rIns="68573" bIns="34274" anchor="ctr" anchorCtr="0">
            <a:normAutofit fontScale="90000"/>
          </a:bodyPr>
          <a:lstStyle/>
          <a:p>
            <a:r>
              <a:rPr lang="en-US" dirty="0"/>
              <a:t>Why is Event Schema Useful? </a:t>
            </a:r>
            <a:r>
              <a:rPr lang="en-US" dirty="0" smtClean="0"/>
              <a:t>Tracking </a:t>
            </a:r>
            <a:r>
              <a:rPr lang="en-US" dirty="0" smtClean="0"/>
              <a:t>Entity States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2490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"/>
          <p:cNvSpPr txBox="1"/>
          <p:nvPr/>
        </p:nvSpPr>
        <p:spPr>
          <a:xfrm>
            <a:off x="7298532" y="4926807"/>
            <a:ext cx="70246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1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5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 smtClean="0"/>
              <a:t>Procedure Repeats Itself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87" y="845645"/>
            <a:ext cx="1522195" cy="20281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82" y="857241"/>
            <a:ext cx="1503743" cy="20049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25" y="868838"/>
            <a:ext cx="1503744" cy="20049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068" y="863713"/>
            <a:ext cx="1498890" cy="1998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958" y="863713"/>
            <a:ext cx="1498890" cy="19985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68" y="3325313"/>
            <a:ext cx="1660285" cy="17384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8567" y="3291610"/>
            <a:ext cx="1374261" cy="1909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835" y="3325313"/>
            <a:ext cx="1769350" cy="1772119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2196935" y="2897022"/>
            <a:ext cx="890649" cy="394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883231" y="2873828"/>
            <a:ext cx="0" cy="4177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259091" y="2873828"/>
            <a:ext cx="2289293" cy="451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94492" y="3440629"/>
            <a:ext cx="1507784" cy="1507784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4462867" y="2897022"/>
            <a:ext cx="1110831" cy="394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0421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d9317c73a9_1_93"/>
          <p:cNvSpPr txBox="1">
            <a:spLocks noGrp="1"/>
          </p:cNvSpPr>
          <p:nvPr>
            <p:ph type="title"/>
          </p:nvPr>
        </p:nvSpPr>
        <p:spPr>
          <a:xfrm>
            <a:off x="131379" y="273844"/>
            <a:ext cx="8576400" cy="427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50" tIns="34250" rIns="68550" bIns="34250" rtlCol="0" anchor="ctr" anchorCtr="0">
            <a:normAutofit/>
          </a:bodyPr>
          <a:lstStyle/>
          <a:p>
            <a:r>
              <a:rPr lang="en-US" sz="2100" dirty="0"/>
              <a:t>Tracking Entity States: Protagonist (salient entity) Identification</a:t>
            </a:r>
            <a:endParaRPr sz="2100" dirty="0"/>
          </a:p>
        </p:txBody>
      </p:sp>
      <p:sp>
        <p:nvSpPr>
          <p:cNvPr id="345" name="Google Shape;345;gd9317c73a9_1_93"/>
          <p:cNvSpPr txBox="1">
            <a:spLocks noGrp="1"/>
          </p:cNvSpPr>
          <p:nvPr>
            <p:ph type="sldNum" idx="12"/>
          </p:nvPr>
        </p:nvSpPr>
        <p:spPr>
          <a:xfrm>
            <a:off x="680282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50" tIns="34250" rIns="68550" bIns="34250" rtlCol="0" anchor="ctr" anchorCtr="0">
            <a:noAutofit/>
          </a:bodyPr>
          <a:lstStyle/>
          <a:p>
            <a:pPr>
              <a:buClr>
                <a:srgbClr val="000000"/>
              </a:buClr>
              <a:buSzPts val="9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900"/>
              </a:pPr>
              <a:t>30</a:t>
            </a:fld>
            <a:endParaRPr/>
          </a:p>
        </p:txBody>
      </p:sp>
      <p:sp>
        <p:nvSpPr>
          <p:cNvPr id="346" name="Google Shape;346;gd9317c73a9_1_93"/>
          <p:cNvSpPr txBox="1"/>
          <p:nvPr/>
        </p:nvSpPr>
        <p:spPr>
          <a:xfrm>
            <a:off x="210312" y="673186"/>
            <a:ext cx="8723400" cy="1046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r>
              <a:rPr lang="en-US">
                <a:latin typeface="Calibri"/>
                <a:ea typeface="Calibri"/>
                <a:cs typeface="Calibri"/>
                <a:sym typeface="Calibri"/>
              </a:rPr>
              <a:t>The saliency of an entity is determined by the events it is involved in and the role it plays in each event.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endParaRPr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>
                <a:latin typeface="Calibri"/>
                <a:ea typeface="Calibri"/>
                <a:cs typeface="Calibri"/>
                <a:sym typeface="Calibri"/>
              </a:rPr>
              <a:t>Thus, we compute the saliency score by aggregating over each edge &lt;e_j, a, ent_i&gt;: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gd9317c73a9_1_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8750" y="2090453"/>
            <a:ext cx="4540626" cy="69507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gd9317c73a9_1_93"/>
          <p:cNvSpPr txBox="1"/>
          <p:nvPr/>
        </p:nvSpPr>
        <p:spPr>
          <a:xfrm>
            <a:off x="6492500" y="2698000"/>
            <a:ext cx="1240800" cy="400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r>
              <a:rPr lang="en-US">
                <a:latin typeface="Calibri"/>
                <a:ea typeface="Calibri"/>
                <a:cs typeface="Calibri"/>
                <a:sym typeface="Calibri"/>
              </a:rPr>
              <a:t>argument role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9" name="Google Shape;349;gd9317c73a9_1_93"/>
          <p:cNvCxnSpPr>
            <a:stCxn id="348" idx="0"/>
            <a:endCxn id="347" idx="3"/>
          </p:cNvCxnSpPr>
          <p:nvPr/>
        </p:nvCxnSpPr>
        <p:spPr>
          <a:xfrm flipH="1" flipV="1">
            <a:off x="6589376" y="2437991"/>
            <a:ext cx="523524" cy="26000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" name="Google Shape;356;p3"/>
          <p:cNvSpPr/>
          <p:nvPr/>
        </p:nvSpPr>
        <p:spPr>
          <a:xfrm>
            <a:off x="963926" y="3156242"/>
            <a:ext cx="6547200" cy="1450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en-US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At any particular </a:t>
            </a:r>
            <a:r>
              <a:rPr lang="en-US" sz="16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timestep</a:t>
            </a:r>
            <a:r>
              <a:rPr lang="en-US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t, we should be able to know:</a:t>
            </a:r>
            <a:endParaRPr sz="16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189" indent="-330192">
              <a:spcBef>
                <a:spcPts val="800"/>
              </a:spcBef>
              <a:buClr>
                <a:schemeClr val="dk1"/>
              </a:buClr>
              <a:buSzPts val="1600"/>
              <a:buFont typeface="Open Sans"/>
              <a:buChar char="•"/>
            </a:pPr>
            <a:r>
              <a:rPr lang="en-US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Does entity A exist at </a:t>
            </a:r>
            <a:r>
              <a:rPr lang="en-US" sz="16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timestep</a:t>
            </a:r>
            <a:r>
              <a:rPr lang="en-US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t? </a:t>
            </a:r>
            <a:endParaRPr sz="16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189" indent="-330192">
              <a:buClr>
                <a:schemeClr val="dk1"/>
              </a:buClr>
              <a:buSzPts val="1600"/>
              <a:buFont typeface="Open Sans"/>
              <a:buChar char="•"/>
            </a:pPr>
            <a:r>
              <a:rPr lang="en-US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Is entity A involved in any event at </a:t>
            </a:r>
            <a:r>
              <a:rPr lang="en-US" sz="16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timestep</a:t>
            </a:r>
            <a:r>
              <a:rPr lang="en-US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t? </a:t>
            </a:r>
            <a:endParaRPr sz="16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189" indent="-330192">
              <a:buClr>
                <a:schemeClr val="dk1"/>
              </a:buClr>
              <a:buSzPts val="1600"/>
              <a:buFont typeface="Open Sans"/>
              <a:buChar char="•"/>
            </a:pPr>
            <a:r>
              <a:rPr lang="en-US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What is the location of entity A at </a:t>
            </a:r>
            <a:r>
              <a:rPr lang="en-US" sz="160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timestep</a:t>
            </a:r>
            <a:r>
              <a:rPr lang="en-US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t? </a:t>
            </a:r>
            <a:endParaRPr sz="16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2151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gd9317c73a9_1_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5625" y="540687"/>
            <a:ext cx="5327900" cy="3075201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gd9317c73a9_1_78"/>
          <p:cNvSpPr txBox="1">
            <a:spLocks noGrp="1"/>
          </p:cNvSpPr>
          <p:nvPr>
            <p:ph type="title"/>
          </p:nvPr>
        </p:nvSpPr>
        <p:spPr>
          <a:xfrm>
            <a:off x="131375" y="167951"/>
            <a:ext cx="8576400" cy="427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50" tIns="34250" rIns="68550" bIns="34250" rtlCol="0" anchor="ctr" anchorCtr="0">
            <a:normAutofit/>
          </a:bodyPr>
          <a:lstStyle/>
          <a:p>
            <a:r>
              <a:rPr lang="en-US" sz="2100" dirty="0"/>
              <a:t>Temporal and Spatial Tracking of Protagonists: Type-level</a:t>
            </a:r>
            <a:endParaRPr sz="2100" dirty="0"/>
          </a:p>
        </p:txBody>
      </p:sp>
      <p:sp>
        <p:nvSpPr>
          <p:cNvPr id="364" name="Google Shape;364;gd9317c73a9_1_78"/>
          <p:cNvSpPr txBox="1">
            <a:spLocks noGrp="1"/>
          </p:cNvSpPr>
          <p:nvPr>
            <p:ph type="sldNum" idx="12"/>
          </p:nvPr>
        </p:nvSpPr>
        <p:spPr>
          <a:xfrm>
            <a:off x="680282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50" tIns="34250" rIns="68550" bIns="34250" rtlCol="0" anchor="ctr" anchorCtr="0">
            <a:noAutofit/>
          </a:bodyPr>
          <a:lstStyle/>
          <a:p>
            <a:pPr>
              <a:buClr>
                <a:srgbClr val="000000"/>
              </a:buClr>
              <a:buSzPts val="9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900"/>
              </a:pPr>
              <a:t>31</a:t>
            </a:fld>
            <a:endParaRPr/>
          </a:p>
        </p:txBody>
      </p:sp>
      <p:graphicFrame>
        <p:nvGraphicFramePr>
          <p:cNvPr id="365" name="Google Shape;365;gd9317c73a9_1_78"/>
          <p:cNvGraphicFramePr/>
          <p:nvPr>
            <p:extLst>
              <p:ext uri="{D42A27DB-BD31-4B8C-83A1-F6EECF244321}">
                <p14:modId xmlns:p14="http://schemas.microsoft.com/office/powerpoint/2010/main" val="532492260"/>
              </p:ext>
            </p:extLst>
          </p:nvPr>
        </p:nvGraphicFramePr>
        <p:xfrm>
          <a:off x="275076" y="3670952"/>
          <a:ext cx="8357201" cy="14252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85800"/>
                <a:gridCol w="908200"/>
                <a:gridCol w="922675"/>
                <a:gridCol w="966675"/>
                <a:gridCol w="1186273"/>
                <a:gridCol w="1038353"/>
                <a:gridCol w="1256575"/>
                <a:gridCol w="1292650"/>
              </a:tblGrid>
              <a:tr h="373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Timestep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1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3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4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5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6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7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</a:tr>
              <a:tr h="525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Event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Learning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Contact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Request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ExchangeBuySell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Manufacture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Transport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DetonateExplode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</a:tr>
              <a:tr h="525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Location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TrainingLoc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TrainingLoc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TrainingLoc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Store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AttackerHome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AttackerHome-&gt;PlaceOfAttack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 dirty="0" err="1"/>
                        <a:t>PlaceOfAttack</a:t>
                      </a:r>
                      <a:endParaRPr sz="1100" u="none" strike="noStrike" cap="none" dirty="0"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sp>
        <p:nvSpPr>
          <p:cNvPr id="366" name="Google Shape;366;gd9317c73a9_1_78"/>
          <p:cNvSpPr txBox="1">
            <a:spLocks noGrp="1"/>
          </p:cNvSpPr>
          <p:nvPr>
            <p:ph type="body" idx="1"/>
          </p:nvPr>
        </p:nvSpPr>
        <p:spPr>
          <a:xfrm>
            <a:off x="55878" y="3226150"/>
            <a:ext cx="2493300" cy="37971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50" tIns="34250" rIns="68550" bIns="34250" rtlCol="0" anchor="t" anchorCtr="0">
            <a:normAutofit/>
          </a:bodyPr>
          <a:lstStyle/>
          <a:p>
            <a:pPr marL="457178" indent="-336533">
              <a:buSzPts val="1700"/>
              <a:buChar char="●"/>
            </a:pPr>
            <a:r>
              <a:rPr lang="en-US" sz="1700"/>
              <a:t>State of attacker:</a:t>
            </a:r>
            <a:endParaRPr sz="1700"/>
          </a:p>
        </p:txBody>
      </p:sp>
    </p:spTree>
    <p:extLst>
      <p:ext uri="{BB962C8B-B14F-4D97-AF65-F5344CB8AC3E}">
        <p14:creationId xmlns:p14="http://schemas.microsoft.com/office/powerpoint/2010/main" val="20894518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d9317c73a9_0_53"/>
          <p:cNvSpPr txBox="1">
            <a:spLocks noGrp="1"/>
          </p:cNvSpPr>
          <p:nvPr>
            <p:ph type="sldNum" idx="12"/>
          </p:nvPr>
        </p:nvSpPr>
        <p:spPr>
          <a:xfrm>
            <a:off x="680282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50" tIns="34250" rIns="68550" bIns="34250" rtlCol="0" anchor="ctr" anchorCtr="0">
            <a:noAutofit/>
          </a:bodyPr>
          <a:lstStyle/>
          <a:p>
            <a:pPr>
              <a:buClr>
                <a:srgbClr val="000000"/>
              </a:buClr>
              <a:buSzPts val="9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900"/>
              </a:pPr>
              <a:t>32</a:t>
            </a:fld>
            <a:endParaRPr/>
          </a:p>
        </p:txBody>
      </p:sp>
      <p:graphicFrame>
        <p:nvGraphicFramePr>
          <p:cNvPr id="373" name="Google Shape;373;gd9317c73a9_0_53"/>
          <p:cNvGraphicFramePr/>
          <p:nvPr/>
        </p:nvGraphicFramePr>
        <p:xfrm>
          <a:off x="240975" y="3490202"/>
          <a:ext cx="8357200" cy="16615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25025"/>
                <a:gridCol w="768975"/>
                <a:gridCol w="922675"/>
                <a:gridCol w="966675"/>
                <a:gridCol w="1112325"/>
                <a:gridCol w="1112300"/>
                <a:gridCol w="1256575"/>
                <a:gridCol w="1292650"/>
              </a:tblGrid>
              <a:tr h="373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Timestep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1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3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4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5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6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7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Existence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Created 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Destroyed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Event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Manufacture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Transport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DetonateExplode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</a:tr>
              <a:tr h="525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Location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AttackerHome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AttackerHome-&gt;PlaceOfAttack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PlaceOfAttack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sp>
        <p:nvSpPr>
          <p:cNvPr id="374" name="Google Shape;374;gd9317c73a9_0_53"/>
          <p:cNvSpPr txBox="1">
            <a:spLocks noGrp="1"/>
          </p:cNvSpPr>
          <p:nvPr>
            <p:ph type="body" idx="1"/>
          </p:nvPr>
        </p:nvSpPr>
        <p:spPr>
          <a:xfrm>
            <a:off x="202850" y="3141300"/>
            <a:ext cx="1932000" cy="30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50" tIns="34250" rIns="68550" bIns="34250" rtlCol="0" anchor="t" anchorCtr="0">
            <a:normAutofit fontScale="92500" lnSpcReduction="10000"/>
          </a:bodyPr>
          <a:lstStyle/>
          <a:p>
            <a:pPr marL="457178" indent="-336533">
              <a:buSzPct val="160000"/>
              <a:buChar char="●"/>
            </a:pPr>
            <a:r>
              <a:rPr lang="en-US" sz="1700"/>
              <a:t>State of bomb:</a:t>
            </a:r>
            <a:endParaRPr sz="1700"/>
          </a:p>
        </p:txBody>
      </p:sp>
      <p:pic>
        <p:nvPicPr>
          <p:cNvPr id="375" name="Google Shape;375;gd9317c73a9_0_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7000" y="603953"/>
            <a:ext cx="4851774" cy="28862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63;gd9317c73a9_1_78"/>
          <p:cNvSpPr txBox="1">
            <a:spLocks noGrp="1"/>
          </p:cNvSpPr>
          <p:nvPr>
            <p:ph type="title"/>
          </p:nvPr>
        </p:nvSpPr>
        <p:spPr>
          <a:xfrm>
            <a:off x="131375" y="167951"/>
            <a:ext cx="8576400" cy="427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50" tIns="34250" rIns="68550" bIns="34250" rtlCol="0" anchor="ctr" anchorCtr="0">
            <a:normAutofit/>
          </a:bodyPr>
          <a:lstStyle/>
          <a:p>
            <a:r>
              <a:rPr lang="en-US" sz="2100" dirty="0"/>
              <a:t>Temporal and Spatial Tracking of Protagonists: Type-level</a:t>
            </a:r>
            <a:endParaRPr sz="2100" dirty="0"/>
          </a:p>
        </p:txBody>
      </p:sp>
    </p:spTree>
    <p:extLst>
      <p:ext uri="{BB962C8B-B14F-4D97-AF65-F5344CB8AC3E}">
        <p14:creationId xmlns:p14="http://schemas.microsoft.com/office/powerpoint/2010/main" val="16752775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df9541f3af_0_16"/>
          <p:cNvSpPr txBox="1">
            <a:spLocks noGrp="1"/>
          </p:cNvSpPr>
          <p:nvPr>
            <p:ph type="title"/>
          </p:nvPr>
        </p:nvSpPr>
        <p:spPr>
          <a:xfrm>
            <a:off x="131375" y="169150"/>
            <a:ext cx="8916300" cy="532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ctr" anchorCtr="0">
            <a:normAutofit fontScale="90000"/>
          </a:bodyPr>
          <a:lstStyle/>
          <a:p>
            <a:r>
              <a:rPr lang="en-US" sz="2100" dirty="0"/>
              <a:t>Temporal and Spatial Tracking of Protagonists: Instance-level (attacker Mahmoud </a:t>
            </a:r>
            <a:r>
              <a:rPr lang="en-US" sz="2100" dirty="0" err="1"/>
              <a:t>Khayat</a:t>
            </a:r>
            <a:r>
              <a:rPr lang="en-US" sz="2100" dirty="0"/>
              <a:t> and Khaled </a:t>
            </a:r>
            <a:r>
              <a:rPr lang="en-US" sz="2100" dirty="0" err="1"/>
              <a:t>Khayat</a:t>
            </a:r>
            <a:r>
              <a:rPr lang="en-US" sz="2100" dirty="0"/>
              <a:t>)</a:t>
            </a:r>
            <a:endParaRPr sz="2100" dirty="0"/>
          </a:p>
        </p:txBody>
      </p:sp>
      <p:sp>
        <p:nvSpPr>
          <p:cNvPr id="125" name="Google Shape;125;gdf9541f3af_0_16"/>
          <p:cNvSpPr txBox="1">
            <a:spLocks noGrp="1"/>
          </p:cNvSpPr>
          <p:nvPr>
            <p:ph type="sldNum" idx="12"/>
          </p:nvPr>
        </p:nvSpPr>
        <p:spPr>
          <a:xfrm>
            <a:off x="680282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ctr" anchorCtr="0">
            <a:noAutofit/>
          </a:bodyPr>
          <a:lstStyle/>
          <a:p>
            <a:pPr>
              <a:buClr>
                <a:srgbClr val="000000"/>
              </a:buClr>
              <a:buSzPts val="9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900"/>
              </a:pPr>
              <a:t>33</a:t>
            </a:fld>
            <a:endParaRPr/>
          </a:p>
        </p:txBody>
      </p:sp>
      <p:graphicFrame>
        <p:nvGraphicFramePr>
          <p:cNvPr id="126" name="Google Shape;126;gdf9541f3af_0_16"/>
          <p:cNvGraphicFramePr/>
          <p:nvPr/>
        </p:nvGraphicFramePr>
        <p:xfrm>
          <a:off x="286051" y="3874976"/>
          <a:ext cx="8357225" cy="115479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68375"/>
                <a:gridCol w="830450"/>
                <a:gridCol w="458800"/>
                <a:gridCol w="914000"/>
                <a:gridCol w="1095050"/>
                <a:gridCol w="963300"/>
                <a:gridCol w="1088250"/>
                <a:gridCol w="1119500"/>
                <a:gridCol w="1119500"/>
              </a:tblGrid>
              <a:tr h="373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Timestep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1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3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4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5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6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7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91425" marR="91425" marT="91425" marB="91425"/>
                </a:tc>
              </a:tr>
              <a:tr h="4000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Event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300" u="none" strike="noStrike" cap="none">
                          <a:solidFill>
                            <a:schemeClr val="dk1"/>
                          </a:solidFill>
                        </a:rPr>
                        <a:t>disguise</a:t>
                      </a:r>
                      <a:endParaRPr sz="13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put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abandon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investigate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arrest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charge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convict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sentence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Location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 gridSpan="8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Sydney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7" name="Google Shape;127;gdf9541f3af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1100" y="701651"/>
            <a:ext cx="6035973" cy="30209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05739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df9541f3af_0_23"/>
          <p:cNvSpPr txBox="1">
            <a:spLocks noGrp="1"/>
          </p:cNvSpPr>
          <p:nvPr>
            <p:ph type="title"/>
          </p:nvPr>
        </p:nvSpPr>
        <p:spPr>
          <a:xfrm>
            <a:off x="131375" y="273856"/>
            <a:ext cx="4440626" cy="867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ctr" anchorCtr="0">
            <a:normAutofit/>
          </a:bodyPr>
          <a:lstStyle/>
          <a:p>
            <a:r>
              <a:rPr lang="en-US" sz="2100" dirty="0"/>
              <a:t>Temporal and Spatial Tracking of Protagonists: Instance-level (bomb)</a:t>
            </a:r>
            <a:endParaRPr sz="2100" dirty="0"/>
          </a:p>
        </p:txBody>
      </p:sp>
      <p:sp>
        <p:nvSpPr>
          <p:cNvPr id="133" name="Google Shape;133;gdf9541f3af_0_23"/>
          <p:cNvSpPr txBox="1">
            <a:spLocks noGrp="1"/>
          </p:cNvSpPr>
          <p:nvPr>
            <p:ph type="sldNum" idx="12"/>
          </p:nvPr>
        </p:nvSpPr>
        <p:spPr>
          <a:xfrm>
            <a:off x="680282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ctr" anchorCtr="0">
            <a:noAutofit/>
          </a:bodyPr>
          <a:lstStyle/>
          <a:p>
            <a:pPr>
              <a:buClr>
                <a:srgbClr val="000000"/>
              </a:buClr>
              <a:buSzPts val="9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900"/>
              </a:pPr>
              <a:t>34</a:t>
            </a:fld>
            <a:endParaRPr/>
          </a:p>
        </p:txBody>
      </p:sp>
      <p:graphicFrame>
        <p:nvGraphicFramePr>
          <p:cNvPr id="134" name="Google Shape;134;gdf9541f3af_0_23"/>
          <p:cNvGraphicFramePr/>
          <p:nvPr/>
        </p:nvGraphicFramePr>
        <p:xfrm>
          <a:off x="131376" y="2201200"/>
          <a:ext cx="4440625" cy="15886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53900"/>
                <a:gridCol w="1107000"/>
                <a:gridCol w="952175"/>
                <a:gridCol w="1527550"/>
              </a:tblGrid>
              <a:tr h="354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Timestep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1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3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</a:tr>
              <a:tr h="354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Existence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Created 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Destroyed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</a:tr>
              <a:tr h="525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Event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Manufacture (disguised)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Transport (put)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DisableDefuse (abandoned)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</a:tr>
              <a:tr h="354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Location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91425" marR="91425" marT="91425" marB="91425"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Sydney</a:t>
                      </a:r>
                      <a:endParaRPr sz="1100" u="none" strike="noStrike" cap="none"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5" name="Google Shape;135;gdf9541f3af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5351" y="194176"/>
            <a:ext cx="5476623" cy="4647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22283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515288" y="41675"/>
            <a:ext cx="8628712" cy="8572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algn="ctr"/>
            <a:r>
              <a:rPr lang="en-US" sz="2400" dirty="0" smtClean="0">
                <a:sym typeface="Palatino Linotype"/>
              </a:rPr>
              <a:t>Schema for State Tracking in Dialog</a:t>
            </a:r>
            <a:r>
              <a:rPr lang="en-US" sz="2400" dirty="0">
                <a:sym typeface="Palatino Linotype"/>
              </a:rPr>
              <a:t> </a:t>
            </a:r>
            <a:r>
              <a:rPr lang="en-US" sz="2400" dirty="0" smtClean="0">
                <a:sym typeface="Palatino Linotype"/>
              </a:rPr>
              <a:t>[Cao and Zhang, NAACL2021]</a:t>
            </a:r>
            <a:endParaRPr sz="2400"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7298532" y="4926807"/>
            <a:ext cx="70246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r"/>
            <a:fld id="{00000000-1234-1234-1234-123412341234}" type="slidenum">
              <a:rPr lang="en-US" sz="1100" b="1">
                <a:latin typeface="Calibri"/>
                <a:ea typeface="Calibri"/>
                <a:cs typeface="Calibri"/>
                <a:sym typeface="Calibri"/>
              </a:rPr>
              <a:pPr algn="r"/>
              <a:t>35</a:t>
            </a:fld>
            <a:endParaRPr sz="11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reen Shot 2022-03-10 at 11.36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813" y="634967"/>
            <a:ext cx="3468972" cy="450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46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d9d93b9864_0_27"/>
          <p:cNvSpPr txBox="1">
            <a:spLocks noGrp="1"/>
          </p:cNvSpPr>
          <p:nvPr>
            <p:ph type="title"/>
          </p:nvPr>
        </p:nvSpPr>
        <p:spPr>
          <a:xfrm>
            <a:off x="131379" y="273844"/>
            <a:ext cx="8576400" cy="427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ctr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100" dirty="0" smtClean="0"/>
              <a:t>More Fun Applications: Cooking</a:t>
            </a:r>
            <a:endParaRPr sz="2100" dirty="0"/>
          </a:p>
        </p:txBody>
      </p:sp>
      <p:sp>
        <p:nvSpPr>
          <p:cNvPr id="303" name="Google Shape;303;gd9d93b9864_0_27"/>
          <p:cNvSpPr txBox="1">
            <a:spLocks noGrp="1"/>
          </p:cNvSpPr>
          <p:nvPr>
            <p:ph type="sldNum" idx="12"/>
          </p:nvPr>
        </p:nvSpPr>
        <p:spPr>
          <a:xfrm>
            <a:off x="680282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ctr" anchorCtr="0">
            <a:noAutofit/>
          </a:bodyPr>
          <a:lstStyle/>
          <a:p>
            <a:pPr algn="r">
              <a:buSzPts val="900"/>
            </a:pPr>
            <a:fld id="{00000000-1234-1234-1234-123412341234}" type="slidenum">
              <a:rPr lang="en-US"/>
              <a:pPr algn="r">
                <a:buSzPts val="900"/>
              </a:pPr>
              <a:t>36</a:t>
            </a:fld>
            <a:endParaRPr/>
          </a:p>
        </p:txBody>
      </p:sp>
      <p:sp>
        <p:nvSpPr>
          <p:cNvPr id="304" name="Google Shape;304;gd9d93b9864_0_27"/>
          <p:cNvSpPr txBox="1"/>
          <p:nvPr/>
        </p:nvSpPr>
        <p:spPr>
          <a:xfrm>
            <a:off x="210312" y="673186"/>
            <a:ext cx="87234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189" indent="-317492">
              <a:buSzPts val="1400"/>
              <a:buFont typeface="Calibri"/>
              <a:buChar char="●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A end goal is a desired end state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189" indent="-317492">
              <a:buSzPts val="1400"/>
              <a:buFont typeface="Calibri"/>
              <a:buChar char="●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subgoal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is a milestone of each episode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189" indent="-317492">
              <a:buSzPts val="1400"/>
              <a:buFont typeface="Calibri"/>
              <a:buChar char="●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We can represent the planning procedure as the changes of entity states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189" indent="-317492">
              <a:buSzPts val="1400"/>
              <a:buFont typeface="Calibri"/>
              <a:buChar char="●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Goals may not be explicitly mentioned, so they need to be </a:t>
            </a:r>
            <a:r>
              <a:rPr lang="en-US" dirty="0" smtClean="0">
                <a:latin typeface="Calibri"/>
                <a:ea typeface="Calibri"/>
                <a:cs typeface="Calibri"/>
                <a:sym typeface="Calibri"/>
              </a:rPr>
              <a:t>generalized from hierarchical 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event graphs 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189" indent="-317492">
              <a:buSzPts val="1400"/>
              <a:buFont typeface="Calibri"/>
              <a:buChar char="●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Classify each episode as goal-oriented or not, and generalize/generate goal descriptions based on episode name, ending event, and entity state changes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gd9d93b9864_0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776" y="1842311"/>
            <a:ext cx="8839204" cy="31204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70910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CE846360-DAFD-4D12-BE7E-EB09E7728B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241730" y="2417836"/>
            <a:ext cx="5359886" cy="27256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B4176C-A547-4CA6-82A3-2806A0907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35" y="158750"/>
            <a:ext cx="6520797" cy="4000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More Fun Applications: </a:t>
            </a:r>
            <a:r>
              <a:rPr lang="en-US" dirty="0" err="1" smtClean="0"/>
              <a:t>AIFarm</a:t>
            </a:r>
            <a:r>
              <a:rPr lang="en-US" dirty="0" smtClean="0"/>
              <a:t> Bot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7E547CC-CAB4-4E44-AC01-56E35DCFD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31579" y="575138"/>
            <a:ext cx="2528540" cy="3708797"/>
          </a:xfrm>
        </p:spPr>
        <p:txBody>
          <a:bodyPr/>
          <a:lstStyle/>
          <a:p>
            <a:r>
              <a:rPr lang="en-US" dirty="0"/>
              <a:t>Tasks</a:t>
            </a:r>
          </a:p>
          <a:p>
            <a:pPr lvl="1"/>
            <a:r>
              <a:rPr lang="en-US" sz="1200" dirty="0"/>
              <a:t>Step </a:t>
            </a:r>
            <a:r>
              <a:rPr lang="en-US" sz="1200" dirty="0" smtClean="0"/>
              <a:t>Prediction</a:t>
            </a:r>
            <a:endParaRPr lang="en-US" sz="1200" dirty="0"/>
          </a:p>
          <a:p>
            <a:pPr lvl="1"/>
            <a:r>
              <a:rPr lang="en-US" sz="1200" dirty="0"/>
              <a:t>Explanation </a:t>
            </a:r>
            <a:r>
              <a:rPr lang="en-US" sz="1200" dirty="0" smtClean="0"/>
              <a:t>Generation</a:t>
            </a:r>
            <a:endParaRPr lang="en-US" sz="1200" dirty="0"/>
          </a:p>
          <a:p>
            <a:r>
              <a:rPr lang="en-US" sz="1400" dirty="0"/>
              <a:t>Goal</a:t>
            </a:r>
            <a:endParaRPr lang="en-US" sz="1200" dirty="0"/>
          </a:p>
          <a:p>
            <a:pPr lvl="1"/>
            <a:r>
              <a:rPr lang="en-US" sz="1200" dirty="0"/>
              <a:t>Teach robot to grow </a:t>
            </a:r>
            <a:r>
              <a:rPr lang="en-US" sz="1200" dirty="0" smtClean="0"/>
              <a:t>plants and pick items</a:t>
            </a:r>
            <a:endParaRPr lang="en-US" sz="1200" dirty="0"/>
          </a:p>
        </p:txBody>
      </p:sp>
      <p:pic>
        <p:nvPicPr>
          <p:cNvPr id="5" name="Google Shape;146;p21">
            <a:extLst>
              <a:ext uri="{FF2B5EF4-FFF2-40B4-BE49-F238E27FC236}">
                <a16:creationId xmlns="" xmlns:a16="http://schemas.microsoft.com/office/drawing/2014/main" id="{94A3ACFF-676E-4FBF-B733-09866D82C80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5632" y="558799"/>
            <a:ext cx="1928462" cy="45847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51;p21">
            <a:extLst>
              <a:ext uri="{FF2B5EF4-FFF2-40B4-BE49-F238E27FC236}">
                <a16:creationId xmlns="" xmlns:a16="http://schemas.microsoft.com/office/drawing/2014/main" id="{4F664901-32FB-4EE2-879D-B398F848411B}"/>
              </a:ext>
            </a:extLst>
          </p:cNvPr>
          <p:cNvSpPr/>
          <p:nvPr/>
        </p:nvSpPr>
        <p:spPr>
          <a:xfrm>
            <a:off x="7205632" y="562689"/>
            <a:ext cx="1714500" cy="119475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/>
          </a:p>
        </p:txBody>
      </p:sp>
      <p:sp>
        <p:nvSpPr>
          <p:cNvPr id="9" name="Google Shape;153;p21">
            <a:extLst>
              <a:ext uri="{FF2B5EF4-FFF2-40B4-BE49-F238E27FC236}">
                <a16:creationId xmlns="" xmlns:a16="http://schemas.microsoft.com/office/drawing/2014/main" id="{9CAC9178-474B-4388-99EB-719A298DF31E}"/>
              </a:ext>
            </a:extLst>
          </p:cNvPr>
          <p:cNvSpPr txBox="1"/>
          <p:nvPr/>
        </p:nvSpPr>
        <p:spPr>
          <a:xfrm>
            <a:off x="6446672" y="1392323"/>
            <a:ext cx="773550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/>
            <a:r>
              <a:rPr lang="en-US" sz="9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Subtitle</a:t>
            </a:r>
            <a:endParaRPr sz="900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54;p21">
            <a:extLst>
              <a:ext uri="{FF2B5EF4-FFF2-40B4-BE49-F238E27FC236}">
                <a16:creationId xmlns="" xmlns:a16="http://schemas.microsoft.com/office/drawing/2014/main" id="{2764B35C-B1C0-4188-A9A9-3768E0546690}"/>
              </a:ext>
            </a:extLst>
          </p:cNvPr>
          <p:cNvSpPr txBox="1"/>
          <p:nvPr/>
        </p:nvSpPr>
        <p:spPr>
          <a:xfrm>
            <a:off x="6528347" y="4621877"/>
            <a:ext cx="64507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/>
            <a:r>
              <a:rPr lang="en-US" sz="9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Step Gist</a:t>
            </a:r>
            <a:endParaRPr sz="900" dirty="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55;p21">
            <a:extLst>
              <a:ext uri="{FF2B5EF4-FFF2-40B4-BE49-F238E27FC236}">
                <a16:creationId xmlns="" xmlns:a16="http://schemas.microsoft.com/office/drawing/2014/main" id="{8FC9B384-6ADA-40B0-976F-DAEA35A76D5E}"/>
              </a:ext>
            </a:extLst>
          </p:cNvPr>
          <p:cNvSpPr txBox="1"/>
          <p:nvPr/>
        </p:nvSpPr>
        <p:spPr>
          <a:xfrm>
            <a:off x="6446672" y="3225290"/>
            <a:ext cx="808425" cy="41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/>
            <a:r>
              <a:rPr lang="en-US" sz="9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Step Explanation</a:t>
            </a:r>
            <a:endParaRPr sz="900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56;p21">
            <a:extLst>
              <a:ext uri="{FF2B5EF4-FFF2-40B4-BE49-F238E27FC236}">
                <a16:creationId xmlns="" xmlns:a16="http://schemas.microsoft.com/office/drawing/2014/main" id="{25CC458A-1AC2-449B-81C8-CBFBC1A1516C}"/>
              </a:ext>
            </a:extLst>
          </p:cNvPr>
          <p:cNvSpPr/>
          <p:nvPr/>
        </p:nvSpPr>
        <p:spPr>
          <a:xfrm>
            <a:off x="7345880" y="2933405"/>
            <a:ext cx="957150" cy="119475"/>
          </a:xfrm>
          <a:prstGeom prst="rect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/>
          </a:p>
        </p:txBody>
      </p:sp>
      <p:sp>
        <p:nvSpPr>
          <p:cNvPr id="13" name="Google Shape;157;p21">
            <a:extLst>
              <a:ext uri="{FF2B5EF4-FFF2-40B4-BE49-F238E27FC236}">
                <a16:creationId xmlns="" xmlns:a16="http://schemas.microsoft.com/office/drawing/2014/main" id="{7596D11A-068C-4B6B-92D5-AEDD99331609}"/>
              </a:ext>
            </a:extLst>
          </p:cNvPr>
          <p:cNvSpPr/>
          <p:nvPr/>
        </p:nvSpPr>
        <p:spPr>
          <a:xfrm>
            <a:off x="7205632" y="1434986"/>
            <a:ext cx="1714500" cy="119475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/>
          </a:p>
        </p:txBody>
      </p:sp>
      <p:sp>
        <p:nvSpPr>
          <p:cNvPr id="14" name="Google Shape;158;p21">
            <a:extLst>
              <a:ext uri="{FF2B5EF4-FFF2-40B4-BE49-F238E27FC236}">
                <a16:creationId xmlns="" xmlns:a16="http://schemas.microsoft.com/office/drawing/2014/main" id="{16D757F7-375C-47DB-9700-EEE91E8C5196}"/>
              </a:ext>
            </a:extLst>
          </p:cNvPr>
          <p:cNvSpPr/>
          <p:nvPr/>
        </p:nvSpPr>
        <p:spPr>
          <a:xfrm>
            <a:off x="7345298" y="4693537"/>
            <a:ext cx="907200" cy="119475"/>
          </a:xfrm>
          <a:prstGeom prst="rect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/>
          </a:p>
        </p:txBody>
      </p:sp>
      <p:sp>
        <p:nvSpPr>
          <p:cNvPr id="15" name="Google Shape;159;p21">
            <a:extLst>
              <a:ext uri="{FF2B5EF4-FFF2-40B4-BE49-F238E27FC236}">
                <a16:creationId xmlns="" xmlns:a16="http://schemas.microsoft.com/office/drawing/2014/main" id="{6162CD45-D67F-41F6-B2E3-E58EAF3CD9E4}"/>
              </a:ext>
            </a:extLst>
          </p:cNvPr>
          <p:cNvSpPr/>
          <p:nvPr/>
        </p:nvSpPr>
        <p:spPr>
          <a:xfrm>
            <a:off x="7195725" y="2933405"/>
            <a:ext cx="1948275" cy="415575"/>
          </a:xfrm>
          <a:prstGeom prst="rect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/>
          </a:p>
        </p:txBody>
      </p:sp>
      <p:sp>
        <p:nvSpPr>
          <p:cNvPr id="16" name="Google Shape;160;p21">
            <a:extLst>
              <a:ext uri="{FF2B5EF4-FFF2-40B4-BE49-F238E27FC236}">
                <a16:creationId xmlns="" xmlns:a16="http://schemas.microsoft.com/office/drawing/2014/main" id="{34846D2D-5D81-43EE-9AB0-63833F3B7BFC}"/>
              </a:ext>
            </a:extLst>
          </p:cNvPr>
          <p:cNvSpPr txBox="1"/>
          <p:nvPr/>
        </p:nvSpPr>
        <p:spPr>
          <a:xfrm>
            <a:off x="6540744" y="2876315"/>
            <a:ext cx="64507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/>
            <a:r>
              <a:rPr lang="en-US" sz="9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Step Gist</a:t>
            </a:r>
            <a:endParaRPr sz="900" dirty="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" name="Google Shape;161;p21">
            <a:extLst>
              <a:ext uri="{FF2B5EF4-FFF2-40B4-BE49-F238E27FC236}">
                <a16:creationId xmlns="" xmlns:a16="http://schemas.microsoft.com/office/drawing/2014/main" id="{F0295C61-CDCF-493B-BDA1-D1EB710861DE}"/>
              </a:ext>
            </a:extLst>
          </p:cNvPr>
          <p:cNvCxnSpPr>
            <a:stCxn id="16" idx="2"/>
          </p:cNvCxnSpPr>
          <p:nvPr/>
        </p:nvCxnSpPr>
        <p:spPr>
          <a:xfrm flipH="1">
            <a:off x="6861932" y="3153290"/>
            <a:ext cx="1350" cy="1440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" name="Google Shape;152;p21">
            <a:extLst>
              <a:ext uri="{FF2B5EF4-FFF2-40B4-BE49-F238E27FC236}">
                <a16:creationId xmlns="" xmlns:a16="http://schemas.microsoft.com/office/drawing/2014/main" id="{715D17D0-6410-4F78-8D5F-C11FE03C39CC}"/>
              </a:ext>
            </a:extLst>
          </p:cNvPr>
          <p:cNvSpPr txBox="1"/>
          <p:nvPr/>
        </p:nvSpPr>
        <p:spPr>
          <a:xfrm>
            <a:off x="6591927" y="513601"/>
            <a:ext cx="682875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/>
            <a:r>
              <a:rPr lang="en-US" sz="9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Task Title</a:t>
            </a:r>
            <a:endParaRPr sz="9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" name="Connector: Elbow 22">
            <a:extLst>
              <a:ext uri="{FF2B5EF4-FFF2-40B4-BE49-F238E27FC236}">
                <a16:creationId xmlns="" xmlns:a16="http://schemas.microsoft.com/office/drawing/2014/main" id="{75166426-3F8F-40AA-AC0F-0CF674DC1898}"/>
              </a:ext>
            </a:extLst>
          </p:cNvPr>
          <p:cNvCxnSpPr>
            <a:stCxn id="16" idx="1"/>
            <a:endCxn id="10" idx="1"/>
          </p:cNvCxnSpPr>
          <p:nvPr/>
        </p:nvCxnSpPr>
        <p:spPr>
          <a:xfrm rot="10800000" flipV="1">
            <a:off x="6528348" y="3014803"/>
            <a:ext cx="12397" cy="1745562"/>
          </a:xfrm>
          <a:prstGeom prst="bentConnector3">
            <a:avLst>
              <a:gd name="adj1" fmla="val 107323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25">
            <a:extLst>
              <a:ext uri="{FF2B5EF4-FFF2-40B4-BE49-F238E27FC236}">
                <a16:creationId xmlns="" xmlns:a16="http://schemas.microsoft.com/office/drawing/2014/main" id="{6D21219F-A727-4C80-B7A1-059C44B000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37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6960" y="688574"/>
            <a:ext cx="2405904" cy="18828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8241" y="491880"/>
            <a:ext cx="1805142" cy="240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739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515288" y="41675"/>
            <a:ext cx="7485713" cy="8572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algn="ctr"/>
            <a:r>
              <a:rPr lang="en-US" sz="2400" dirty="0">
                <a:sym typeface="Palatino Linotype"/>
              </a:rPr>
              <a:t>Software and Resources</a:t>
            </a:r>
            <a:endParaRPr sz="2400" dirty="0">
              <a:sym typeface="Palatino Linotype"/>
            </a:endParaRPr>
          </a:p>
        </p:txBody>
      </p:sp>
      <p:sp>
        <p:nvSpPr>
          <p:cNvPr id="1131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515288" y="898925"/>
            <a:ext cx="8242716" cy="34990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170981"/>
              </a:buClr>
              <a:buSzPts val="1776"/>
              <a:buFont typeface="Arial" charset="0"/>
              <a:buChar char="•"/>
            </a:pPr>
            <a:r>
              <a:rPr lang="en-US" sz="2100" dirty="0"/>
              <a:t>KAIROS RESIN Schema-guided Cross-document Cross-lingual Cross-media Information Extraction system (Wen et al., NAACL2021 demo)</a:t>
            </a:r>
          </a:p>
          <a:p>
            <a:pPr lvl="1">
              <a:spcBef>
                <a:spcPts val="0"/>
              </a:spcBef>
              <a:buClr>
                <a:srgbClr val="170981"/>
              </a:buClr>
              <a:buSzPts val="1776"/>
              <a:buFont typeface="Arial" charset="0"/>
              <a:buChar char="•"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https://</a:t>
            </a:r>
            <a:r>
              <a:rPr lang="en-US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github.com</a:t>
            </a: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/RESIN-KAIROS/RESIN-pipeline-public</a:t>
            </a:r>
            <a:endParaRPr lang="en-US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buClr>
                <a:srgbClr val="170981"/>
              </a:buClr>
              <a:buSzPts val="1776"/>
              <a:buFont typeface="Arial" charset="0"/>
              <a:buChar char="•"/>
            </a:pPr>
            <a:r>
              <a:rPr lang="en-US" sz="2100" dirty="0"/>
              <a:t>Joint Neural Information Extraction system (Lin et al., ACL2020)</a:t>
            </a:r>
          </a:p>
          <a:p>
            <a:pPr lvl="1">
              <a:spcBef>
                <a:spcPts val="0"/>
              </a:spcBef>
              <a:buClr>
                <a:srgbClr val="170981"/>
              </a:buClr>
              <a:buSzPts val="1776"/>
              <a:buFont typeface="Arial" charset="0"/>
              <a:buChar char="•"/>
            </a:pPr>
            <a:r>
              <a:rPr lang="en-US" dirty="0">
                <a:hlinkClick r:id="rId3"/>
              </a:rPr>
              <a:t>http://blender.cs.illinois.edu/software/oneie</a:t>
            </a:r>
            <a:r>
              <a:rPr lang="en-US" dirty="0" smtClean="0">
                <a:hlinkClick r:id="rId3"/>
              </a:rPr>
              <a:t>/</a:t>
            </a:r>
            <a:endParaRPr lang="en-US" sz="2100" dirty="0"/>
          </a:p>
          <a:p>
            <a:pPr>
              <a:spcBef>
                <a:spcPts val="0"/>
              </a:spcBef>
              <a:buClr>
                <a:srgbClr val="170981"/>
              </a:buClr>
              <a:buSzPts val="1776"/>
              <a:buFont typeface="Arial" charset="0"/>
              <a:buChar char="•"/>
            </a:pPr>
            <a:r>
              <a:rPr lang="en-US" sz="2400" dirty="0"/>
              <a:t>GAIA Multimedia Event Extraction system and new benchmark with annotated data set (Li et al., ACL2020 demo)</a:t>
            </a:r>
            <a:endParaRPr lang="en-US" dirty="0" smtClean="0"/>
          </a:p>
          <a:p>
            <a:pPr lvl="1"/>
            <a:r>
              <a:rPr lang="en-US" sz="1200" dirty="0"/>
              <a:t>GitHub: </a:t>
            </a:r>
            <a:r>
              <a:rPr lang="en-US" sz="1200" dirty="0">
                <a:hlinkClick r:id="rId4"/>
              </a:rPr>
              <a:t>https://github.com/GAIA-AIDA/uiuc_ie_pipeline_fine_grained</a:t>
            </a:r>
            <a:endParaRPr lang="en-US" sz="1200" dirty="0"/>
          </a:p>
          <a:p>
            <a:pPr lvl="1"/>
            <a:r>
              <a:rPr lang="en-US" sz="1200" dirty="0"/>
              <a:t>Text IE </a:t>
            </a:r>
            <a:r>
              <a:rPr lang="en-US" sz="1200" dirty="0" err="1"/>
              <a:t>DockerHub</a:t>
            </a:r>
            <a:r>
              <a:rPr lang="en-US" sz="1200" dirty="0"/>
              <a:t>: </a:t>
            </a:r>
            <a:r>
              <a:rPr lang="en-US" sz="1200" dirty="0">
                <a:hlinkClick r:id="rId5"/>
              </a:rPr>
              <a:t>https://hub.docker.com/orgs/blendernlp/</a:t>
            </a:r>
            <a:endParaRPr lang="en-US" sz="1200" dirty="0"/>
          </a:p>
          <a:p>
            <a:pPr lvl="1"/>
            <a:r>
              <a:rPr lang="en-US" sz="1200" dirty="0"/>
              <a:t>Visual IE repositories: </a:t>
            </a:r>
            <a:r>
              <a:rPr lang="en-US" sz="1200" dirty="0">
                <a:hlinkClick r:id="rId6"/>
              </a:rPr>
              <a:t>https://hub.docker.com/u/dannapierskitoptal</a:t>
            </a:r>
            <a:endParaRPr lang="en-US" sz="1200" dirty="0"/>
          </a:p>
        </p:txBody>
      </p:sp>
      <p:sp>
        <p:nvSpPr>
          <p:cNvPr id="1132" name="Google Shape;1132;p104"/>
          <p:cNvSpPr txBox="1"/>
          <p:nvPr/>
        </p:nvSpPr>
        <p:spPr>
          <a:xfrm>
            <a:off x="7298532" y="4926807"/>
            <a:ext cx="70246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r"/>
            <a:fld id="{00000000-1234-1234-1234-123412341234}" type="slidenum">
              <a:rPr lang="en-US" sz="1100" b="1">
                <a:latin typeface="Calibri"/>
                <a:ea typeface="Calibri"/>
                <a:cs typeface="Calibri"/>
                <a:sym typeface="Calibri"/>
              </a:rPr>
              <a:pPr algn="r"/>
              <a:t>38</a:t>
            </a:fld>
            <a:endParaRPr sz="1100" b="1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8618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6"/>
          <p:cNvSpPr txBox="1">
            <a:spLocks noGrp="1"/>
          </p:cNvSpPr>
          <p:nvPr>
            <p:ph type="title"/>
          </p:nvPr>
        </p:nvSpPr>
        <p:spPr>
          <a:xfrm>
            <a:off x="283779" y="273844"/>
            <a:ext cx="85764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smtClean="0"/>
              <a:t>Conclusions </a:t>
            </a:r>
            <a:r>
              <a:rPr lang="en-US" dirty="0"/>
              <a:t>and Future Work</a:t>
            </a:r>
            <a:endParaRPr dirty="0"/>
          </a:p>
        </p:txBody>
      </p:sp>
      <p:sp>
        <p:nvSpPr>
          <p:cNvPr id="628" name="Google Shape;628;p26"/>
          <p:cNvSpPr txBox="1">
            <a:spLocks noGrp="1"/>
          </p:cNvSpPr>
          <p:nvPr>
            <p:ph type="body" idx="1"/>
          </p:nvPr>
        </p:nvSpPr>
        <p:spPr>
          <a:xfrm>
            <a:off x="283779" y="835573"/>
            <a:ext cx="8576400" cy="37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 lnSpcReduction="10000"/>
          </a:bodyPr>
          <a:lstStyle/>
          <a:p>
            <a:pPr marL="342900" indent="-342900">
              <a:spcBef>
                <a:spcPts val="0"/>
              </a:spcBef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000" dirty="0"/>
              <a:t>Hierarchical complex event schema induction is a powerful task to enhance information extraction, tracking and </a:t>
            </a:r>
            <a:r>
              <a:rPr lang="en-US" sz="2000" dirty="0" smtClean="0"/>
              <a:t>prediction</a:t>
            </a:r>
          </a:p>
          <a:p>
            <a:pPr marL="342900" indent="-342900">
              <a:spcBef>
                <a:spcPts val="0"/>
              </a:spcBef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000" dirty="0" smtClean="0"/>
              <a:t>Developed </a:t>
            </a:r>
            <a:r>
              <a:rPr lang="en-US" sz="2000" dirty="0"/>
              <a:t>probabilistic hierarchical multimedia schema induction </a:t>
            </a:r>
            <a:r>
              <a:rPr lang="en-US" sz="2000" dirty="0" smtClean="0"/>
              <a:t>methods based </a:t>
            </a:r>
            <a:r>
              <a:rPr lang="en-US" sz="2000" dirty="0"/>
              <a:t>on novel graph </a:t>
            </a:r>
            <a:r>
              <a:rPr lang="en-US" sz="2000" dirty="0" smtClean="0"/>
              <a:t>generation </a:t>
            </a:r>
            <a:r>
              <a:rPr lang="en-US" sz="2000" dirty="0"/>
              <a:t>methods, achieved SOTA results on schema-guided event and episode </a:t>
            </a:r>
            <a:r>
              <a:rPr lang="en-US" sz="2000" dirty="0" smtClean="0"/>
              <a:t>prediction</a:t>
            </a:r>
          </a:p>
          <a:p>
            <a:pPr marL="342900" indent="-342900">
              <a:spcBef>
                <a:spcPts val="0"/>
              </a:spcBef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000" dirty="0"/>
          </a:p>
          <a:p>
            <a:pPr marL="342900" indent="-342900">
              <a:spcBef>
                <a:spcPts val="0"/>
              </a:spcBef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000" dirty="0"/>
              <a:t>Future </a:t>
            </a:r>
            <a:r>
              <a:rPr lang="en-US" sz="2000" dirty="0" smtClean="0"/>
              <a:t>Work</a:t>
            </a:r>
          </a:p>
          <a:p>
            <a:pPr marL="800100" lvl="1" indent="-342900">
              <a:spcBef>
                <a:spcPts val="0"/>
              </a:spcBef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1600" dirty="0" smtClean="0"/>
              <a:t>Add </a:t>
            </a:r>
            <a:r>
              <a:rPr lang="en-US" sz="1600" dirty="0"/>
              <a:t>other relation types: containment, enablement, causality</a:t>
            </a:r>
            <a:endParaRPr sz="1600" dirty="0"/>
          </a:p>
          <a:p>
            <a:pPr marL="800100" lvl="1" indent="-342900">
              <a:spcBef>
                <a:spcPts val="0"/>
              </a:spcBef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1600" dirty="0"/>
              <a:t>Capture uncertainty at optional and repeated events</a:t>
            </a:r>
            <a:endParaRPr sz="1600" dirty="0"/>
          </a:p>
          <a:p>
            <a:pPr marL="800100" lvl="1" indent="-342900">
              <a:spcBef>
                <a:spcPts val="0"/>
              </a:spcBef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1600" dirty="0"/>
              <a:t>Goal and Motif Identification and use it to improve episode segmentation</a:t>
            </a:r>
            <a:endParaRPr sz="1600" dirty="0"/>
          </a:p>
          <a:p>
            <a:pPr marL="800100" lvl="1" indent="-342900">
              <a:spcBef>
                <a:spcPts val="0"/>
              </a:spcBef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1600" dirty="0"/>
              <a:t>Rich attributes: Temporal attribute generalization (duration, absolute time points, Periodicity, Frequency, Transient vs. Stationary) and entity profiling</a:t>
            </a:r>
            <a:endParaRPr sz="1600" dirty="0"/>
          </a:p>
          <a:p>
            <a:pPr marL="800100" lvl="1" indent="-342900">
              <a:spcBef>
                <a:spcPts val="0"/>
              </a:spcBef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1600" dirty="0"/>
              <a:t>Distinguish actual events from intentions, opinions, hypotheses, future </a:t>
            </a:r>
            <a:r>
              <a:rPr lang="en-US" sz="1600" dirty="0" smtClean="0"/>
              <a:t>events</a:t>
            </a:r>
          </a:p>
          <a:p>
            <a:pPr marL="800100" lvl="1" indent="-342900">
              <a:spcBef>
                <a:spcPts val="0"/>
              </a:spcBef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1600" dirty="0" smtClean="0"/>
              <a:t>Applying to other new and interesting tasks such as social norm discovery</a:t>
            </a:r>
            <a:endParaRPr sz="1600" dirty="0"/>
          </a:p>
          <a:p>
            <a:pPr marL="800100" lvl="1" indent="-2301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None/>
            </a:pPr>
            <a:endParaRPr sz="3200" dirty="0"/>
          </a:p>
        </p:txBody>
      </p:sp>
      <p:sp>
        <p:nvSpPr>
          <p:cNvPr id="629" name="Google Shape;629;p26"/>
          <p:cNvSpPr txBox="1">
            <a:spLocks noGrp="1"/>
          </p:cNvSpPr>
          <p:nvPr>
            <p:ph type="sldNum" idx="12"/>
          </p:nvPr>
        </p:nvSpPr>
        <p:spPr>
          <a:xfrm>
            <a:off x="6802821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"/>
          <p:cNvSpPr txBox="1">
            <a:spLocks noGrp="1"/>
          </p:cNvSpPr>
          <p:nvPr>
            <p:ph type="body" idx="1"/>
          </p:nvPr>
        </p:nvSpPr>
        <p:spPr>
          <a:xfrm>
            <a:off x="-517865" y="731516"/>
            <a:ext cx="5921138" cy="3499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143000" lvl="1" indent="-457200">
              <a:buFont typeface="+mj-lt"/>
              <a:buAutoNum type="arabicPeriod"/>
            </a:pPr>
            <a:r>
              <a:rPr lang="en-US" sz="1600" dirty="0">
                <a:solidFill>
                  <a:schemeClr val="tx2"/>
                </a:solidFill>
              </a:rPr>
              <a:t>MnO2</a:t>
            </a:r>
            <a:r>
              <a:rPr lang="en-US" sz="1600" dirty="0"/>
              <a:t> (8.31 g, 0.10 </a:t>
            </a:r>
            <a:r>
              <a:rPr lang="en-US" sz="1600" dirty="0" err="1"/>
              <a:t>mol</a:t>
            </a:r>
            <a:r>
              <a:rPr lang="en-US" sz="1600" dirty="0"/>
              <a:t>) and </a:t>
            </a:r>
            <a:r>
              <a:rPr lang="en-US" sz="1600" dirty="0">
                <a:solidFill>
                  <a:schemeClr val="accent1"/>
                </a:solidFill>
              </a:rPr>
              <a:t>K2CO3</a:t>
            </a:r>
            <a:r>
              <a:rPr lang="en-US" sz="1600" dirty="0"/>
              <a:t> (13.2 g, 0.10 </a:t>
            </a:r>
            <a:r>
              <a:rPr lang="en-US" sz="1600" dirty="0" err="1"/>
              <a:t>mol</a:t>
            </a:r>
            <a:r>
              <a:rPr lang="en-US" sz="1600" dirty="0"/>
              <a:t>) were </a:t>
            </a:r>
            <a:r>
              <a:rPr lang="en-US" sz="1600" dirty="0">
                <a:highlight>
                  <a:srgbClr val="FFFF00"/>
                </a:highlight>
              </a:rPr>
              <a:t>added</a:t>
            </a:r>
            <a:r>
              <a:rPr lang="en-US" sz="1600" dirty="0"/>
              <a:t> to a stirred solution of </a:t>
            </a:r>
            <a:r>
              <a:rPr lang="en-US" sz="1600" dirty="0">
                <a:solidFill>
                  <a:schemeClr val="accent2"/>
                </a:solidFill>
              </a:rPr>
              <a:t>alcohol </a:t>
            </a:r>
            <a:r>
              <a:rPr lang="en-US" sz="1600" dirty="0"/>
              <a:t>(2.06 g, 5.32 </a:t>
            </a:r>
            <a:r>
              <a:rPr lang="en-US" sz="1600" dirty="0" err="1"/>
              <a:t>mmol</a:t>
            </a:r>
            <a:r>
              <a:rPr lang="en-US" sz="1600" dirty="0"/>
              <a:t>) in </a:t>
            </a:r>
            <a:r>
              <a:rPr lang="en-US" sz="1600" dirty="0">
                <a:solidFill>
                  <a:schemeClr val="accent5"/>
                </a:solidFill>
              </a:rPr>
              <a:t>CH2Cl2 </a:t>
            </a:r>
            <a:r>
              <a:rPr lang="en-US" sz="1600" dirty="0"/>
              <a:t>(38 mL). 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sz="1600" dirty="0">
                <a:highlight>
                  <a:srgbClr val="FFFF00"/>
                </a:highlight>
              </a:rPr>
              <a:t>Stir</a:t>
            </a:r>
            <a:r>
              <a:rPr lang="en-US" sz="1600" dirty="0"/>
              <a:t> (the mixture) for 30 min at 25 °C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sz="1600" dirty="0"/>
              <a:t>The suspension was </a:t>
            </a:r>
            <a:r>
              <a:rPr lang="en-US" sz="1600" dirty="0">
                <a:highlight>
                  <a:srgbClr val="FFFF00"/>
                </a:highlight>
              </a:rPr>
              <a:t>filtered</a:t>
            </a:r>
            <a:r>
              <a:rPr lang="en-US" sz="1600" dirty="0"/>
              <a:t> through 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</a:rPr>
              <a:t>Celite</a:t>
            </a:r>
            <a:r>
              <a:rPr lang="en-US" sz="1600" dirty="0"/>
              <a:t> 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sz="1600" dirty="0"/>
              <a:t>The </a:t>
            </a:r>
            <a:r>
              <a:rPr lang="en-US" sz="1600" dirty="0">
                <a:solidFill>
                  <a:schemeClr val="accent6"/>
                </a:solidFill>
              </a:rPr>
              <a:t>filtrate</a:t>
            </a:r>
            <a:r>
              <a:rPr lang="en-US" sz="1600" dirty="0"/>
              <a:t> (things that has passed through the filter) was </a:t>
            </a:r>
            <a:r>
              <a:rPr lang="en-US" sz="1600" dirty="0">
                <a:highlight>
                  <a:srgbClr val="FFFF00"/>
                </a:highlight>
              </a:rPr>
              <a:t>evaporated</a:t>
            </a:r>
            <a:r>
              <a:rPr lang="en-US" sz="1600" dirty="0"/>
              <a:t> 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sz="1600" dirty="0">
                <a:highlight>
                  <a:srgbClr val="FFFF00"/>
                </a:highlight>
              </a:rPr>
              <a:t>Purify</a:t>
            </a:r>
            <a:r>
              <a:rPr lang="en-US" sz="1600" dirty="0"/>
              <a:t> the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residue</a:t>
            </a:r>
            <a:r>
              <a:rPr lang="en-US" sz="1600" dirty="0"/>
              <a:t> by column chromatography (SiO2, 90:8:2 hexane/</a:t>
            </a:r>
            <a:r>
              <a:rPr lang="en-US" sz="1600" dirty="0" err="1"/>
              <a:t>EtOAc</a:t>
            </a:r>
            <a:r>
              <a:rPr lang="en-US" sz="1600" dirty="0"/>
              <a:t>/Et3N)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sz="1600" dirty="0">
                <a:highlight>
                  <a:srgbClr val="FFFF00"/>
                </a:highlight>
              </a:rPr>
              <a:t>Afforded</a:t>
            </a:r>
            <a:r>
              <a:rPr lang="en-US" sz="1600" dirty="0"/>
              <a:t> 1.88 g (92%) of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15</a:t>
            </a:r>
            <a:r>
              <a:rPr lang="en-US" sz="1600" b="1" dirty="0"/>
              <a:t> </a:t>
            </a:r>
            <a:r>
              <a:rPr lang="en-US" sz="1600" dirty="0"/>
              <a:t>(a chemical shown as its structure in the paper)</a:t>
            </a:r>
          </a:p>
          <a:p>
            <a:pPr marL="1371600" lvl="1" indent="-457200">
              <a:buFont typeface="+mj-lt"/>
              <a:buAutoNum type="arabicPeriod"/>
            </a:pPr>
            <a:endParaRPr lang="en-US" sz="1600" dirty="0"/>
          </a:p>
        </p:txBody>
      </p:sp>
      <p:sp>
        <p:nvSpPr>
          <p:cNvPr id="355" name="Google Shape;355;p5"/>
          <p:cNvSpPr txBox="1"/>
          <p:nvPr/>
        </p:nvSpPr>
        <p:spPr>
          <a:xfrm>
            <a:off x="7298532" y="4926807"/>
            <a:ext cx="70246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1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5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 smtClean="0"/>
              <a:t>Procedure Repeats Itself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="" xmlns:a16="http://schemas.microsoft.com/office/drawing/2014/main" id="{C71B9A2D-5BCC-6F4D-9158-0F94557C0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490" y="990592"/>
            <a:ext cx="2956037" cy="154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09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36"/>
          <p:cNvSpPr txBox="1">
            <a:spLocks noGrp="1"/>
          </p:cNvSpPr>
          <p:nvPr>
            <p:ph type="sldNum" idx="12"/>
          </p:nvPr>
        </p:nvSpPr>
        <p:spPr>
          <a:xfrm>
            <a:off x="6457950" y="4729685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300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  <p:sp>
        <p:nvSpPr>
          <p:cNvPr id="705" name="Google Shape;705;p36"/>
          <p:cNvSpPr txBox="1">
            <a:spLocks noGrp="1"/>
          </p:cNvSpPr>
          <p:nvPr>
            <p:ph type="title"/>
          </p:nvPr>
        </p:nvSpPr>
        <p:spPr>
          <a:xfrm>
            <a:off x="1257300" y="1946297"/>
            <a:ext cx="7886700" cy="57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Thank You</a:t>
            </a:r>
            <a:br>
              <a:rPr lang="en-US"/>
            </a:b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"/>
          <p:cNvSpPr txBox="1"/>
          <p:nvPr/>
        </p:nvSpPr>
        <p:spPr>
          <a:xfrm>
            <a:off x="7298532" y="4926807"/>
            <a:ext cx="70246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1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5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 smtClean="0"/>
              <a:t>Bad Thing Repeats Itself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835" y="712519"/>
            <a:ext cx="5971408" cy="436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63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"/>
          <p:cNvSpPr txBox="1">
            <a:spLocks noGrp="1"/>
          </p:cNvSpPr>
          <p:nvPr>
            <p:ph type="body" idx="1"/>
          </p:nvPr>
        </p:nvSpPr>
        <p:spPr>
          <a:xfrm>
            <a:off x="450642" y="1052150"/>
            <a:ext cx="8242716" cy="3499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300"/>
              <a:buFont typeface="Arial"/>
              <a:buChar char="•"/>
            </a:pPr>
            <a:r>
              <a:rPr lang="en-US" sz="2400" dirty="0" smtClean="0"/>
              <a:t>John purchased a high-pressure cooker and materials for bomb making. ________________. _________________. There was an explosion during Boston Marathon. _______________. Police found the bomb was inside a high-pressure cooker. ____________________. ___________________. John was sentenced to death.</a:t>
            </a:r>
          </a:p>
        </p:txBody>
      </p:sp>
      <p:sp>
        <p:nvSpPr>
          <p:cNvPr id="355" name="Google Shape;355;p5"/>
          <p:cNvSpPr txBox="1"/>
          <p:nvPr/>
        </p:nvSpPr>
        <p:spPr>
          <a:xfrm>
            <a:off x="7298532" y="4926807"/>
            <a:ext cx="70246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1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5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 smtClean="0"/>
              <a:t>Quiz Time!</a:t>
            </a: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956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"/>
          <p:cNvSpPr txBox="1">
            <a:spLocks noGrp="1"/>
          </p:cNvSpPr>
          <p:nvPr>
            <p:ph type="body" idx="1"/>
          </p:nvPr>
        </p:nvSpPr>
        <p:spPr>
          <a:xfrm>
            <a:off x="515288" y="731516"/>
            <a:ext cx="8242716" cy="3499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300"/>
              <a:buFont typeface="Arial"/>
              <a:buChar char="•"/>
            </a:pPr>
            <a:r>
              <a:rPr lang="en-US" sz="1800" dirty="0" smtClean="0"/>
              <a:t>Schemas</a:t>
            </a:r>
            <a:r>
              <a:rPr lang="en-US" sz="1800" dirty="0"/>
              <a:t>, or scripts, were originally defined </a:t>
            </a:r>
            <a:r>
              <a:rPr lang="en-US" sz="1800" dirty="0" smtClean="0"/>
              <a:t>by (</a:t>
            </a:r>
            <a:r>
              <a:rPr lang="en-US" sz="1800" dirty="0" err="1" smtClean="0"/>
              <a:t>Schank</a:t>
            </a:r>
            <a:r>
              <a:rPr lang="en-US" sz="1800" dirty="0" smtClean="0"/>
              <a:t> </a:t>
            </a:r>
            <a:r>
              <a:rPr lang="en-US" sz="1800" dirty="0"/>
              <a:t>and Abelson, 1975) as “ a predetermined, </a:t>
            </a:r>
            <a:r>
              <a:rPr lang="en-US" sz="1800" dirty="0" smtClean="0"/>
              <a:t>stereotyped </a:t>
            </a:r>
            <a:r>
              <a:rPr lang="en-US" sz="1800" dirty="0"/>
              <a:t>sequence of actions that defines a </a:t>
            </a:r>
            <a:r>
              <a:rPr lang="en-US" sz="1800" dirty="0" smtClean="0"/>
              <a:t>well-known </a:t>
            </a:r>
            <a:r>
              <a:rPr lang="en-US" sz="1800" dirty="0"/>
              <a:t>situation”. </a:t>
            </a:r>
            <a:endParaRPr lang="en-US" sz="1800" dirty="0" smtClean="0"/>
          </a:p>
          <a:p>
            <a:pPr marL="17780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300"/>
              <a:buFont typeface="Arial"/>
              <a:buChar char="•"/>
            </a:pPr>
            <a:endParaRPr lang="en-US" sz="1800" dirty="0" smtClean="0"/>
          </a:p>
          <a:p>
            <a:pPr marL="177800" indent="-171450">
              <a:spcBef>
                <a:spcPts val="0"/>
              </a:spcBef>
              <a:buClr>
                <a:srgbClr val="170981"/>
              </a:buClr>
              <a:buSzPts val="1300"/>
            </a:pPr>
            <a:r>
              <a:rPr lang="en-US" sz="1800" dirty="0"/>
              <a:t>Instead of processing </a:t>
            </a:r>
            <a:r>
              <a:rPr lang="en-US" sz="1800" dirty="0" smtClean="0"/>
              <a:t>complex </a:t>
            </a:r>
            <a:r>
              <a:rPr lang="en-US" sz="1800" dirty="0"/>
              <a:t>events as a whole, humans segment </a:t>
            </a:r>
            <a:r>
              <a:rPr lang="en-US" sz="1800" dirty="0" smtClean="0"/>
              <a:t>events</a:t>
            </a:r>
            <a:r>
              <a:rPr lang="en-US" sz="1800" b="1" dirty="0" smtClean="0"/>
              <a:t> </a:t>
            </a:r>
            <a:r>
              <a:rPr lang="en-US" sz="1800" dirty="0"/>
              <a:t>into chunks, or even nested hierarchies (Richmond </a:t>
            </a:r>
            <a:r>
              <a:rPr lang="en-US" sz="1800" dirty="0" smtClean="0"/>
              <a:t>and </a:t>
            </a:r>
            <a:r>
              <a:rPr lang="en-US" sz="1800" dirty="0" err="1"/>
              <a:t>Zacks</a:t>
            </a:r>
            <a:r>
              <a:rPr lang="en-US" sz="1800" dirty="0"/>
              <a:t>, 2017). </a:t>
            </a:r>
            <a:r>
              <a:rPr lang="en-US" sz="1800" dirty="0" smtClean="0"/>
              <a:t>Such </a:t>
            </a:r>
            <a:r>
              <a:rPr lang="en-US" sz="1800" dirty="0"/>
              <a:t>an organization also </a:t>
            </a:r>
            <a:r>
              <a:rPr lang="en-US" sz="1800" dirty="0" smtClean="0"/>
              <a:t>appears </a:t>
            </a:r>
            <a:r>
              <a:rPr lang="en-US" sz="1800" dirty="0"/>
              <a:t>in human memory and correct segmentation </a:t>
            </a:r>
            <a:r>
              <a:rPr lang="en-US" sz="1800" dirty="0" smtClean="0"/>
              <a:t>has </a:t>
            </a:r>
            <a:r>
              <a:rPr lang="en-US" sz="1800" dirty="0"/>
              <a:t>shown to improve recollection of events (</a:t>
            </a:r>
            <a:r>
              <a:rPr lang="en-US" sz="1800" dirty="0" smtClean="0"/>
              <a:t>Sargent </a:t>
            </a:r>
            <a:r>
              <a:rPr lang="en-US" sz="1800" dirty="0"/>
              <a:t>et al., 2013). </a:t>
            </a:r>
          </a:p>
          <a:p>
            <a:pPr marL="17780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300"/>
              <a:buFont typeface="Arial"/>
              <a:buChar char="•"/>
            </a:pPr>
            <a:endParaRPr lang="en-US" sz="1800" dirty="0" smtClean="0"/>
          </a:p>
          <a:p>
            <a:pPr marL="17780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300"/>
              <a:buFont typeface="Arial"/>
              <a:buChar char="•"/>
            </a:pPr>
            <a:r>
              <a:rPr lang="en-US" sz="1800" dirty="0" smtClean="0"/>
              <a:t>Our Research Question: Are </a:t>
            </a:r>
            <a:r>
              <a:rPr lang="en-US" sz="1800" dirty="0"/>
              <a:t>language models good enough for event </a:t>
            </a:r>
            <a:r>
              <a:rPr lang="en-US" sz="1800" dirty="0" smtClean="0"/>
              <a:t>schema </a:t>
            </a:r>
            <a:r>
              <a:rPr lang="en-US" sz="1800" dirty="0"/>
              <a:t>induction already</a:t>
            </a:r>
            <a:r>
              <a:rPr lang="en-US" sz="1800" dirty="0" smtClean="0"/>
              <a:t>?</a:t>
            </a:r>
            <a:endParaRPr lang="en-US" sz="1800" dirty="0"/>
          </a:p>
          <a:p>
            <a:pPr marL="17780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300"/>
              <a:buFont typeface="Arial"/>
              <a:buChar char="•"/>
            </a:pPr>
            <a:endParaRPr lang="en-US" dirty="0" smtClean="0"/>
          </a:p>
        </p:txBody>
      </p:sp>
      <p:sp>
        <p:nvSpPr>
          <p:cNvPr id="355" name="Google Shape;355;p5"/>
          <p:cNvSpPr txBox="1"/>
          <p:nvPr/>
        </p:nvSpPr>
        <p:spPr>
          <a:xfrm>
            <a:off x="7298532" y="4926807"/>
            <a:ext cx="70246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1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5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 smtClean="0"/>
              <a:t>Schema Definition and Theories</a:t>
            </a: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905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 txBox="1">
            <a:spLocks/>
          </p:cNvSpPr>
          <p:nvPr/>
        </p:nvSpPr>
        <p:spPr>
          <a:xfrm>
            <a:off x="8207376" y="4926807"/>
            <a:ext cx="936625" cy="273844"/>
          </a:xfrm>
          <a:prstGeom prst="rect">
            <a:avLst/>
          </a:prstGeom>
        </p:spPr>
        <p:txBody>
          <a:bodyPr lIns="68580" tIns="34290" rIns="68580" bIns="34290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r"/>
            <a:fld id="{7104C6E4-5FC0-B04C-9C16-CF93AC737B50}" type="slidenum">
              <a:rPr lang="en-US" sz="1100" b="1">
                <a:solidFill>
                  <a:srgbClr val="000000"/>
                </a:solidFill>
              </a:rPr>
              <a:pPr algn="r"/>
              <a:t>8</a:t>
            </a:fld>
            <a:endParaRPr lang="en-US" sz="1100" b="1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302" y="561532"/>
            <a:ext cx="8190689" cy="4581968"/>
          </a:xfrm>
          <a:prstGeom prst="rect">
            <a:avLst/>
          </a:prstGeom>
        </p:spPr>
      </p:pic>
      <p:sp>
        <p:nvSpPr>
          <p:cNvPr id="9" name="Google Shape;356;p5"/>
          <p:cNvSpPr txBox="1">
            <a:spLocks noGrp="1"/>
          </p:cNvSpPr>
          <p:nvPr>
            <p:ph type="title"/>
          </p:nvPr>
        </p:nvSpPr>
        <p:spPr>
          <a:xfrm>
            <a:off x="548155" y="148639"/>
            <a:ext cx="78867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 smtClean="0"/>
              <a:t>A Schema Example</a:t>
            </a: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383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"/>
          <p:cNvSpPr txBox="1">
            <a:spLocks noGrp="1"/>
          </p:cNvSpPr>
          <p:nvPr>
            <p:ph type="body" idx="1"/>
          </p:nvPr>
        </p:nvSpPr>
        <p:spPr>
          <a:xfrm>
            <a:off x="515288" y="731516"/>
            <a:ext cx="8242716" cy="4195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300"/>
              <a:buFont typeface="Arial"/>
              <a:buChar char="•"/>
            </a:pPr>
            <a:r>
              <a:rPr lang="en-US" sz="2000" dirty="0"/>
              <a:t>Goal: construct a comprehensive schema library for open-world </a:t>
            </a:r>
            <a:endParaRPr sz="1050" dirty="0"/>
          </a:p>
          <a:p>
            <a:pPr marL="63500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300"/>
              <a:buChar char="•"/>
            </a:pPr>
            <a:r>
              <a:rPr lang="en-US" sz="1800" dirty="0"/>
              <a:t>Target scenarios: 11 hierarchical scenarios </a:t>
            </a:r>
            <a:r>
              <a:rPr lang="en-US" sz="1800" dirty="0" smtClean="0"/>
              <a:t>as a starting point</a:t>
            </a:r>
            <a:endParaRPr sz="1800" dirty="0"/>
          </a:p>
          <a:p>
            <a:pPr marL="17780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300"/>
              <a:buChar char="•"/>
            </a:pPr>
            <a:r>
              <a:rPr lang="en-US" sz="2000" dirty="0" smtClean="0"/>
              <a:t>New </a:t>
            </a:r>
            <a:r>
              <a:rPr lang="en-US" sz="2000" dirty="0"/>
              <a:t>aspects in our design</a:t>
            </a:r>
            <a:endParaRPr sz="2000" dirty="0"/>
          </a:p>
          <a:p>
            <a:pPr marL="52070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300"/>
              <a:buChar char="•"/>
            </a:pPr>
            <a:r>
              <a:rPr lang="en-US" sz="1600" i="1" dirty="0"/>
              <a:t>Models as schemas</a:t>
            </a:r>
            <a:r>
              <a:rPr lang="en-US" sz="1600" dirty="0"/>
              <a:t>: probabilistic schema induction models can be probed on demand for event prediction</a:t>
            </a:r>
            <a:endParaRPr sz="1800" dirty="0"/>
          </a:p>
          <a:p>
            <a:pPr marL="52070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300"/>
              <a:buChar char="•"/>
            </a:pPr>
            <a:r>
              <a:rPr lang="en-US" sz="1600" dirty="0"/>
              <a:t>Capture uncertainty and recurring events: produce </a:t>
            </a:r>
            <a:r>
              <a:rPr lang="en-US" sz="1600" i="1" dirty="0"/>
              <a:t>multiple hypotheses </a:t>
            </a:r>
            <a:r>
              <a:rPr lang="en-US" sz="1600" dirty="0"/>
              <a:t>with probabilities, confidence values and justifications to enable temporal reasoning and prediction</a:t>
            </a:r>
            <a:endParaRPr sz="1800" dirty="0"/>
          </a:p>
          <a:p>
            <a:pPr marL="52070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300"/>
              <a:buChar char="•"/>
            </a:pPr>
            <a:r>
              <a:rPr lang="en-US" sz="1600" dirty="0"/>
              <a:t>Learn hierarchical structure of event </a:t>
            </a:r>
            <a:r>
              <a:rPr lang="en-US" sz="1600" dirty="0" smtClean="0"/>
              <a:t>complexes</a:t>
            </a:r>
          </a:p>
          <a:p>
            <a:pPr marL="52070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300"/>
              <a:buChar char="•"/>
            </a:pPr>
            <a:r>
              <a:rPr lang="en-US" sz="1600" dirty="0" smtClean="0"/>
              <a:t>Capture </a:t>
            </a:r>
            <a:r>
              <a:rPr lang="en-US" sz="1600" dirty="0"/>
              <a:t>temporal dynamics and entity (</a:t>
            </a:r>
            <a:r>
              <a:rPr lang="en-US" sz="1600" dirty="0" err="1"/>
              <a:t>coreferential</a:t>
            </a:r>
            <a:r>
              <a:rPr lang="en-US" sz="1600" dirty="0"/>
              <a:t> or related arguments) connections between events</a:t>
            </a:r>
            <a:endParaRPr sz="1800" dirty="0"/>
          </a:p>
          <a:p>
            <a:pPr marL="52070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300"/>
              <a:buChar char="•"/>
            </a:pPr>
            <a:r>
              <a:rPr lang="en-US" sz="1600" dirty="0"/>
              <a:t>Measure event and entity salience for entity state tracking</a:t>
            </a:r>
            <a:endParaRPr sz="1800" dirty="0"/>
          </a:p>
          <a:p>
            <a:pPr marL="52070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300"/>
              <a:buChar char="•"/>
            </a:pPr>
            <a:r>
              <a:rPr lang="en-US" sz="1600" dirty="0"/>
              <a:t>Detect logical relations and goals automatically </a:t>
            </a:r>
            <a:endParaRPr sz="1400" dirty="0"/>
          </a:p>
          <a:p>
            <a:pPr marL="177800" lvl="0" indent="-381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1100" dirty="0"/>
          </a:p>
        </p:txBody>
      </p:sp>
      <p:sp>
        <p:nvSpPr>
          <p:cNvPr id="355" name="Google Shape;355;p5"/>
          <p:cNvSpPr txBox="1"/>
          <p:nvPr/>
        </p:nvSpPr>
        <p:spPr>
          <a:xfrm>
            <a:off x="7298532" y="4926807"/>
            <a:ext cx="70246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1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5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 smtClean="0"/>
              <a:t>Our Goals and Innovations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lue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2318</Words>
  <Application>Microsoft Macintosh PowerPoint</Application>
  <PresentationFormat>On-screen Show (16:9)</PresentationFormat>
  <Paragraphs>341</Paragraphs>
  <Slides>40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Office Theme</vt:lpstr>
      <vt:lpstr>Office Theme</vt:lpstr>
      <vt:lpstr>Simple Light</vt:lpstr>
      <vt:lpstr>Schema Induction for Event Prediction</vt:lpstr>
      <vt:lpstr>Story Repeats Itself</vt:lpstr>
      <vt:lpstr>Procedure Repeats Itself</vt:lpstr>
      <vt:lpstr>Procedure Repeats Itself</vt:lpstr>
      <vt:lpstr>Bad Thing Repeats Itself</vt:lpstr>
      <vt:lpstr>Quiz Time!</vt:lpstr>
      <vt:lpstr>Schema Definition and Theories</vt:lpstr>
      <vt:lpstr>A Schema Example</vt:lpstr>
      <vt:lpstr>Our Goals and Innovations</vt:lpstr>
      <vt:lpstr>Temporal Complex Event Schema Composition (Li et al., EMNLP2021)</vt:lpstr>
      <vt:lpstr>Generative Event Graph Model</vt:lpstr>
      <vt:lpstr>Adding Hierarchy and Multiple Alternative Hypotheses: IED scenario </vt:lpstr>
      <vt:lpstr>Lack of training data: Training the Graph Encoder with Distant Supervision</vt:lpstr>
      <vt:lpstr>Training the Graph Decoder with Graph Reconstruction</vt:lpstr>
      <vt:lpstr>A Graph Encoder-Decoder Model for Hierarchical Complex Event Schema Induction</vt:lpstr>
      <vt:lpstr>Epidemic Schema Example</vt:lpstr>
      <vt:lpstr>Contributory Factors</vt:lpstr>
      <vt:lpstr>Onset</vt:lpstr>
      <vt:lpstr>Outbreak</vt:lpstr>
      <vt:lpstr>Medical Response</vt:lpstr>
      <vt:lpstr>Research Response</vt:lpstr>
      <vt:lpstr>Authority Response</vt:lpstr>
      <vt:lpstr>Society Response</vt:lpstr>
      <vt:lpstr>Investigation</vt:lpstr>
      <vt:lpstr>Justice</vt:lpstr>
      <vt:lpstr>Why is Event Schema Useful? Predicting the Future [Li et al., EMNLP2021]</vt:lpstr>
      <vt:lpstr>Why is Event Schema Useful? [2] Predicting the Future</vt:lpstr>
      <vt:lpstr>Instance-level Event and Episode Prediction</vt:lpstr>
      <vt:lpstr>Why is Event Schema Useful? Tracking Entity States</vt:lpstr>
      <vt:lpstr>Tracking Entity States: Protagonist (salient entity) Identification</vt:lpstr>
      <vt:lpstr>Temporal and Spatial Tracking of Protagonists: Type-level</vt:lpstr>
      <vt:lpstr>Temporal and Spatial Tracking of Protagonists: Type-level</vt:lpstr>
      <vt:lpstr>Temporal and Spatial Tracking of Protagonists: Instance-level (attacker Mahmoud Khayat and Khaled Khayat)</vt:lpstr>
      <vt:lpstr>Temporal and Spatial Tracking of Protagonists: Instance-level (bomb)</vt:lpstr>
      <vt:lpstr>Schema for State Tracking in Dialog [Cao and Zhang, NAACL2021]</vt:lpstr>
      <vt:lpstr>More Fun Applications: Cooking</vt:lpstr>
      <vt:lpstr>More Fun Applications: AIFarm Bot</vt:lpstr>
      <vt:lpstr>Software and Resources</vt:lpstr>
      <vt:lpstr>Conclusions and Future Work</vt:lpstr>
      <vt:lpstr>Thank You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Schema Induction for Event Prediction</dc:title>
  <cp:lastModifiedBy>Blender Lab</cp:lastModifiedBy>
  <cp:revision>60</cp:revision>
  <dcterms:modified xsi:type="dcterms:W3CDTF">2022-03-11T05:38:11Z</dcterms:modified>
</cp:coreProperties>
</file>