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2"/>
  </p:notesMasterIdLst>
  <p:sldIdLst>
    <p:sldId id="260" r:id="rId2"/>
    <p:sldId id="581" r:id="rId3"/>
    <p:sldId id="490" r:id="rId4"/>
    <p:sldId id="492" r:id="rId5"/>
    <p:sldId id="493" r:id="rId6"/>
    <p:sldId id="494" r:id="rId7"/>
    <p:sldId id="495" r:id="rId8"/>
    <p:sldId id="496" r:id="rId9"/>
    <p:sldId id="497" r:id="rId10"/>
    <p:sldId id="498" r:id="rId11"/>
    <p:sldId id="499" r:id="rId12"/>
    <p:sldId id="500" r:id="rId13"/>
    <p:sldId id="501" r:id="rId14"/>
    <p:sldId id="502" r:id="rId15"/>
    <p:sldId id="503" r:id="rId16"/>
    <p:sldId id="504" r:id="rId17"/>
    <p:sldId id="505" r:id="rId18"/>
    <p:sldId id="506" r:id="rId19"/>
    <p:sldId id="508" r:id="rId20"/>
    <p:sldId id="509" r:id="rId21"/>
    <p:sldId id="510" r:id="rId22"/>
    <p:sldId id="511" r:id="rId23"/>
    <p:sldId id="513" r:id="rId24"/>
    <p:sldId id="514" r:id="rId25"/>
    <p:sldId id="515" r:id="rId26"/>
    <p:sldId id="516" r:id="rId27"/>
    <p:sldId id="517" r:id="rId28"/>
    <p:sldId id="518" r:id="rId29"/>
    <p:sldId id="519" r:id="rId30"/>
    <p:sldId id="520" r:id="rId31"/>
    <p:sldId id="521" r:id="rId32"/>
    <p:sldId id="522" r:id="rId33"/>
    <p:sldId id="523" r:id="rId34"/>
    <p:sldId id="524" r:id="rId35"/>
    <p:sldId id="525" r:id="rId36"/>
    <p:sldId id="526" r:id="rId37"/>
    <p:sldId id="547" r:id="rId38"/>
    <p:sldId id="548" r:id="rId39"/>
    <p:sldId id="549" r:id="rId40"/>
    <p:sldId id="550" r:id="rId41"/>
    <p:sldId id="551" r:id="rId42"/>
    <p:sldId id="552" r:id="rId43"/>
    <p:sldId id="553" r:id="rId44"/>
    <p:sldId id="554" r:id="rId45"/>
    <p:sldId id="555" r:id="rId46"/>
    <p:sldId id="556" r:id="rId47"/>
    <p:sldId id="557" r:id="rId48"/>
    <p:sldId id="558" r:id="rId49"/>
    <p:sldId id="559" r:id="rId50"/>
    <p:sldId id="560" r:id="rId51"/>
    <p:sldId id="561" r:id="rId52"/>
    <p:sldId id="562" r:id="rId53"/>
    <p:sldId id="563" r:id="rId54"/>
    <p:sldId id="564" r:id="rId55"/>
    <p:sldId id="565" r:id="rId56"/>
    <p:sldId id="566" r:id="rId57"/>
    <p:sldId id="567" r:id="rId58"/>
    <p:sldId id="568" r:id="rId59"/>
    <p:sldId id="569" r:id="rId60"/>
    <p:sldId id="570" r:id="rId61"/>
    <p:sldId id="571" r:id="rId62"/>
    <p:sldId id="572" r:id="rId63"/>
    <p:sldId id="573" r:id="rId64"/>
    <p:sldId id="574" r:id="rId65"/>
    <p:sldId id="575" r:id="rId66"/>
    <p:sldId id="576" r:id="rId67"/>
    <p:sldId id="577" r:id="rId68"/>
    <p:sldId id="578" r:id="rId69"/>
    <p:sldId id="579" r:id="rId70"/>
    <p:sldId id="580"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BAD194"/>
    <a:srgbClr val="424857"/>
    <a:srgbClr val="9EA7BB"/>
    <a:srgbClr val="6C7690"/>
    <a:srgbClr val="AAD15D"/>
    <a:srgbClr val="23262E"/>
    <a:srgbClr val="B1D1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07"/>
    <p:restoredTop sz="92908"/>
  </p:normalViewPr>
  <p:slideViewPr>
    <p:cSldViewPr snapToGrid="0" snapToObjects="1">
      <p:cViewPr varScale="1">
        <p:scale>
          <a:sx n="88" d="100"/>
          <a:sy n="88" d="100"/>
        </p:scale>
        <p:origin x="-120" y="-976"/>
      </p:cViewPr>
      <p:guideLst>
        <p:guide orient="horz" pos="2160"/>
        <p:guide pos="3840"/>
      </p:guideLst>
    </p:cSldViewPr>
  </p:slideViewPr>
  <p:notesTextViewPr>
    <p:cViewPr>
      <p:scale>
        <a:sx n="1" d="1"/>
        <a:sy n="1" d="1"/>
      </p:scale>
      <p:origin x="0" y="0"/>
    </p:cViewPr>
  </p:notesTextViewPr>
  <p:sorterViewPr>
    <p:cViewPr>
      <p:scale>
        <a:sx n="66" d="100"/>
        <a:sy n="66" d="100"/>
      </p:scale>
      <p:origin x="0" y="83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254F2-1860-F64A-A7CA-FD5A99702E82}" type="datetimeFigureOut">
              <a:rPr lang="en-US" smtClean="0"/>
              <a:t>4/12/22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B3FA7-EFAF-D041-9374-CD5CA9CD8D2D}" type="slidenum">
              <a:rPr lang="en-US" smtClean="0"/>
              <a:t>‹#›</a:t>
            </a:fld>
            <a:endParaRPr lang="en-US"/>
          </a:p>
        </p:txBody>
      </p:sp>
    </p:spTree>
    <p:extLst>
      <p:ext uri="{BB962C8B-B14F-4D97-AF65-F5344CB8AC3E}">
        <p14:creationId xmlns:p14="http://schemas.microsoft.com/office/powerpoint/2010/main" val="3432971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1</a:t>
            </a:fld>
            <a:endParaRPr lang="en-US"/>
          </a:p>
        </p:txBody>
      </p:sp>
    </p:spTree>
    <p:extLst>
      <p:ext uri="{BB962C8B-B14F-4D97-AF65-F5344CB8AC3E}">
        <p14:creationId xmlns:p14="http://schemas.microsoft.com/office/powerpoint/2010/main" val="167380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Helvetica Neue Light"/>
                <a:cs typeface="Helvetica Neue Light"/>
              </a:rPr>
              <a:t>And in the chair (well not quite, but perhaps a reasonable interpretation given the image and what we know about people and chairs)</a:t>
            </a:r>
          </a:p>
          <a:p>
            <a:endParaRPr lang="en-US" dirty="0"/>
          </a:p>
        </p:txBody>
      </p:sp>
    </p:spTree>
    <p:extLst>
      <p:ext uri="{BB962C8B-B14F-4D97-AF65-F5344CB8AC3E}">
        <p14:creationId xmlns:p14="http://schemas.microsoft.com/office/powerpoint/2010/main" val="949330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Helvetica Neue Light"/>
                <a:cs typeface="Helvetica Neue Light"/>
              </a:rPr>
              <a:t>The green grass is by the chair</a:t>
            </a:r>
          </a:p>
          <a:p>
            <a:endParaRPr lang="en-US" dirty="0"/>
          </a:p>
        </p:txBody>
      </p:sp>
    </p:spTree>
    <p:extLst>
      <p:ext uri="{BB962C8B-B14F-4D97-AF65-F5344CB8AC3E}">
        <p14:creationId xmlns:p14="http://schemas.microsoft.com/office/powerpoint/2010/main" val="2127068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Helvetica Neue Light"/>
                <a:cs typeface="Helvetica Neue Light"/>
              </a:rPr>
              <a:t>And near the potted plant. </a:t>
            </a:r>
            <a:endParaRPr lang="en-US" dirty="0"/>
          </a:p>
        </p:txBody>
      </p:sp>
    </p:spTree>
    <p:extLst>
      <p:ext uri="{BB962C8B-B14F-4D97-AF65-F5344CB8AC3E}">
        <p14:creationId xmlns:p14="http://schemas.microsoft.com/office/powerpoint/2010/main" val="785427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ea typeface="Helvetica Neue Light"/>
                <a:cs typeface="Helvetica Neue Light"/>
              </a:rPr>
              <a:t>So this generates a pretty simplistic, but perhaps somewhat relevant description.</a:t>
            </a:r>
            <a:endParaRPr lang="en-US" dirty="0" smtClean="0"/>
          </a:p>
          <a:p>
            <a:r>
              <a:rPr lang="en-US" baseline="0" dirty="0" smtClean="0">
                <a:ea typeface="Helvetica Neue Light"/>
                <a:cs typeface="Helvetica Neue Light"/>
              </a:rPr>
              <a:t> </a:t>
            </a:r>
          </a:p>
          <a:p>
            <a:r>
              <a:rPr lang="en-US" baseline="0" dirty="0" smtClean="0">
                <a:ea typeface="Helvetica Neue Light"/>
                <a:cs typeface="Helvetica Neue Light"/>
              </a:rPr>
              <a:t>How did we do it?</a:t>
            </a:r>
          </a:p>
          <a:p>
            <a:endParaRPr lang="en-US" dirty="0"/>
          </a:p>
        </p:txBody>
      </p:sp>
    </p:spTree>
    <p:extLst>
      <p:ext uri="{BB962C8B-B14F-4D97-AF65-F5344CB8AC3E}">
        <p14:creationId xmlns:p14="http://schemas.microsoft.com/office/powerpoint/2010/main" val="922127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Being </a:t>
            </a:r>
            <a:r>
              <a:rPr lang="en-US" baseline="0" dirty="0" smtClean="0"/>
              <a:t>computer vision people the first thing we thought to try is to generate descriptions using state of the art visual recognition algorithms to determine the content of the image.</a:t>
            </a:r>
          </a:p>
          <a:p>
            <a:endParaRPr lang="en-US" baseline="0" dirty="0" smtClean="0"/>
          </a:p>
        </p:txBody>
      </p:sp>
      <p:sp>
        <p:nvSpPr>
          <p:cNvPr id="4" name="Slide Number Placeholder 3"/>
          <p:cNvSpPr>
            <a:spLocks noGrp="1"/>
          </p:cNvSpPr>
          <p:nvPr>
            <p:ph type="sldNum" sz="quarter" idx="10"/>
          </p:nvPr>
        </p:nvSpPr>
        <p:spPr/>
        <p:txBody>
          <a:bodyPr/>
          <a:lstStyle/>
          <a:p>
            <a:fld id="{C8CC26E2-EF77-9F4B-B158-EB7E88518AF0}" type="slidenum">
              <a:rPr lang="en-US" smtClean="0"/>
              <a:t>14</a:t>
            </a:fld>
            <a:endParaRPr lang="en-US"/>
          </a:p>
        </p:txBody>
      </p:sp>
    </p:spTree>
    <p:extLst>
      <p:ext uri="{BB962C8B-B14F-4D97-AF65-F5344CB8AC3E}">
        <p14:creationId xmlns:p14="http://schemas.microsoft.com/office/powerpoint/2010/main" val="777498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t>
            </a:r>
            <a:r>
              <a:rPr lang="en-US" baseline="0" dirty="0" smtClean="0"/>
              <a:t>we can detect objects in the image. Here we correctly detect a sheep, but as we all know vision isn’t perfect so we might predict this as the bounding box for our sheep, and if we’re not careful we might predict this as a green sheep. Clearly that’s not right! So our idea here was that if we can extract some simple world knowledge from descriptive text then we could use that to smooth noisy vision predictions like this.</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15</a:t>
            </a:fld>
            <a:endParaRPr lang="en-US" dirty="0"/>
          </a:p>
        </p:txBody>
      </p:sp>
    </p:spTree>
    <p:extLst>
      <p:ext uri="{BB962C8B-B14F-4D97-AF65-F5344CB8AC3E}">
        <p14:creationId xmlns:p14="http://schemas.microsoft.com/office/powerpoint/2010/main" val="2113893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in addition to using computer vision predictions it turns out to be quite useful to incorporate information gleaned from parsing </a:t>
            </a:r>
            <a:r>
              <a:rPr lang="en-US" b="1" baseline="0" dirty="0" smtClean="0"/>
              <a:t>lots and lots </a:t>
            </a:r>
            <a:r>
              <a:rPr lang="en-US" baseline="0" dirty="0" smtClean="0"/>
              <a:t>of descriptive text. </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t>16</a:t>
            </a:fld>
            <a:endParaRPr lang="en-US"/>
          </a:p>
        </p:txBody>
      </p:sp>
    </p:spTree>
    <p:extLst>
      <p:ext uri="{BB962C8B-B14F-4D97-AF65-F5344CB8AC3E}">
        <p14:creationId xmlns:p14="http://schemas.microsoft.com/office/powerpoint/2010/main" val="926181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can think of this as a</a:t>
            </a:r>
            <a:r>
              <a:rPr lang="en-US" baseline="0" dirty="0" smtClean="0"/>
              <a:t> sort of simple world knowledge learned from textual descriptions, specifically from text associated with Flickr images. </a:t>
            </a:r>
            <a:r>
              <a:rPr lang="en-US" dirty="0" smtClean="0"/>
              <a:t>In this</a:t>
            </a:r>
            <a:r>
              <a:rPr lang="en-US" baseline="0" dirty="0" smtClean="0"/>
              <a:t> paper we collect information from descriptive text to learn about attributes of objects such as that grass is green or cars can be shiny. We also use descriptive text to learn about relationships between pairs of objects. Such as the fact that people are often in chairs or cats can be on sofas.</a:t>
            </a:r>
            <a:endParaRPr lang="en-US" dirty="0" smtClean="0"/>
          </a:p>
          <a:p>
            <a:endParaRPr lang="en-US" dirty="0" smtClean="0"/>
          </a:p>
        </p:txBody>
      </p:sp>
    </p:spTree>
    <p:extLst>
      <p:ext uri="{BB962C8B-B14F-4D97-AF65-F5344CB8AC3E}">
        <p14:creationId xmlns:p14="http://schemas.microsoft.com/office/powerpoint/2010/main" val="369072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in the end our method combines vision predictions for an image smoothed with text. We put that into a </a:t>
            </a:r>
            <a:r>
              <a:rPr lang="en-US" baseline="0" dirty="0" err="1" smtClean="0"/>
              <a:t>crf</a:t>
            </a:r>
            <a:r>
              <a:rPr lang="en-US" baseline="0" dirty="0" smtClean="0"/>
              <a:t> to predict image content given vision and text based potentials, and then finally use some simple generation algorithms to compose natural language from the </a:t>
            </a:r>
            <a:r>
              <a:rPr lang="en-US" baseline="0" dirty="0" err="1" smtClean="0"/>
              <a:t>crf</a:t>
            </a:r>
            <a:r>
              <a:rPr lang="en-US" baseline="0" dirty="0" smtClean="0"/>
              <a:t> prediction.</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t>18</a:t>
            </a:fld>
            <a:endParaRPr lang="en-US"/>
          </a:p>
        </p:txBody>
      </p:sp>
    </p:spTree>
    <p:extLst>
      <p:ext uri="{BB962C8B-B14F-4D97-AF65-F5344CB8AC3E}">
        <p14:creationId xmlns:p14="http://schemas.microsoft.com/office/powerpoint/2010/main" val="1396988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picture of one</a:t>
            </a:r>
            <a:r>
              <a:rPr lang="en-US" baseline="0" dirty="0" smtClean="0"/>
              <a:t> sky, one road…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19</a:t>
            </a:fld>
            <a:endParaRPr lang="en-US" dirty="0"/>
          </a:p>
        </p:txBody>
      </p:sp>
    </p:spTree>
    <p:extLst>
      <p:ext uri="{BB962C8B-B14F-4D97-AF65-F5344CB8AC3E}">
        <p14:creationId xmlns:p14="http://schemas.microsoft.com/office/powerpoint/2010/main" val="1037394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067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 course it doesn’t always work!</a:t>
            </a:r>
            <a:endParaRPr lang="en-US" baseline="0" dirty="0" smtClean="0"/>
          </a:p>
          <a:p>
            <a:endParaRPr lang="en-US" baseline="0" dirty="0" smtClean="0"/>
          </a:p>
          <a:p>
            <a:r>
              <a:rPr lang="en-US" baseline="0" dirty="0" smtClean="0"/>
              <a:t>Some common mistakes are: missing detections, false detections, </a:t>
            </a:r>
          </a:p>
          <a:p>
            <a:r>
              <a:rPr lang="en-US" baseline="0" dirty="0" smtClean="0"/>
              <a:t>Incorrectly predicted attributes.</a:t>
            </a:r>
            <a:endParaRPr lang="en-US" dirty="0"/>
          </a:p>
        </p:txBody>
      </p:sp>
    </p:spTree>
    <p:extLst>
      <p:ext uri="{BB962C8B-B14F-4D97-AF65-F5344CB8AC3E}">
        <p14:creationId xmlns:p14="http://schemas.microsoft.com/office/powerpoint/2010/main" val="20392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where are we in image description generation?</a:t>
            </a:r>
          </a:p>
          <a:p>
            <a:endParaRPr lang="en-US" baseline="0" dirty="0" smtClean="0"/>
          </a:p>
          <a:p>
            <a:r>
              <a:rPr lang="en-US" baseline="0" dirty="0" smtClean="0"/>
              <a:t>Well, s</a:t>
            </a:r>
            <a:r>
              <a:rPr lang="en-US" dirty="0" smtClean="0"/>
              <a:t>omething you may have noticed, is that our descriptions don’t really</a:t>
            </a:r>
            <a:r>
              <a:rPr lang="en-US" baseline="0" dirty="0" smtClean="0"/>
              <a:t> sound very human, in fact they sound kind of robotic as compared to the descriptions provided by people for an image.</a:t>
            </a:r>
          </a:p>
          <a:p>
            <a:endParaRPr lang="en-US" baseline="0" dirty="0" smtClean="0"/>
          </a:p>
          <a:p>
            <a:r>
              <a:rPr lang="en-US" baseline="0" dirty="0" smtClean="0"/>
              <a:t>This motivates a need for another type of approach to description </a:t>
            </a:r>
            <a:r>
              <a:rPr lang="en-US" baseline="0" dirty="0" err="1" smtClean="0"/>
              <a:t>generatiion</a:t>
            </a:r>
            <a:endParaRPr lang="en-US" dirty="0" smtClean="0"/>
          </a:p>
        </p:txBody>
      </p:sp>
    </p:spTree>
    <p:extLst>
      <p:ext uri="{BB962C8B-B14F-4D97-AF65-F5344CB8AC3E}">
        <p14:creationId xmlns:p14="http://schemas.microsoft.com/office/powerpoint/2010/main" val="508903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a:t>
            </a:r>
            <a:r>
              <a:rPr lang="en-US" baseline="0" dirty="0" smtClean="0"/>
              <a:t>retrieval based algorithms that make use of existing text for description generation </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22</a:t>
            </a:fld>
            <a:endParaRPr lang="en-US" dirty="0"/>
          </a:p>
        </p:txBody>
      </p:sp>
    </p:spTree>
    <p:extLst>
      <p:ext uri="{BB962C8B-B14F-4D97-AF65-F5344CB8AC3E}">
        <p14:creationId xmlns:p14="http://schemas.microsoft.com/office/powerpoint/2010/main" val="717811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the idea</a:t>
            </a:r>
            <a:r>
              <a:rPr lang="en-US" baseline="0" dirty="0" smtClean="0"/>
              <a:t> was to simplify the generation problem a bit </a:t>
            </a:r>
            <a:r>
              <a:rPr lang="en-US" baseline="0" smtClean="0"/>
              <a:t>by defining </a:t>
            </a:r>
            <a:r>
              <a:rPr lang="en-US" baseline="0" dirty="0" smtClean="0"/>
              <a:t>a new representation where you represent images or text descriptions as a subject-verb-scene triple – called the meaning space. </a:t>
            </a:r>
          </a:p>
          <a:p>
            <a:endParaRPr lang="en-US" baseline="0" dirty="0" smtClean="0"/>
          </a:p>
          <a:p>
            <a:r>
              <a:rPr lang="en-US" baseline="0" dirty="0" smtClean="0"/>
              <a:t>Some good triples for this image might be (ship, sail, sea) or (boat, sail, river) while some bad triples might be (boat, smiling, sea) or (train, moving, rail)</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23</a:t>
            </a:fld>
            <a:endParaRPr lang="en-US" dirty="0"/>
          </a:p>
        </p:txBody>
      </p:sp>
    </p:spTree>
    <p:extLst>
      <p:ext uri="{BB962C8B-B14F-4D97-AF65-F5344CB8AC3E}">
        <p14:creationId xmlns:p14="http://schemas.microsoft.com/office/powerpoint/2010/main" val="1010649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idea of their</a:t>
            </a:r>
            <a:r>
              <a:rPr lang="en-US" baseline="0" dirty="0" smtClean="0"/>
              <a:t> approach was to map from the image space to the meaning space, and from the sentence space to the meaning space. Then for a new query image you could caption it via this meaning space.</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24</a:t>
            </a:fld>
            <a:endParaRPr lang="en-US" dirty="0"/>
          </a:p>
        </p:txBody>
      </p:sp>
    </p:spTree>
    <p:extLst>
      <p:ext uri="{BB962C8B-B14F-4D97-AF65-F5344CB8AC3E}">
        <p14:creationId xmlns:p14="http://schemas.microsoft.com/office/powerpoint/2010/main" val="2065980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a:t>
            </a:r>
            <a:r>
              <a:rPr lang="en-US" baseline="0" dirty="0" smtClean="0"/>
              <a:t> first thing you have to do is define these mappings.</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25</a:t>
            </a:fld>
            <a:endParaRPr lang="en-US" dirty="0"/>
          </a:p>
        </p:txBody>
      </p:sp>
    </p:spTree>
    <p:extLst>
      <p:ext uri="{BB962C8B-B14F-4D97-AF65-F5344CB8AC3E}">
        <p14:creationId xmlns:p14="http://schemas.microsoft.com/office/powerpoint/2010/main" val="1143273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image side mapping was performed by</a:t>
            </a:r>
            <a:r>
              <a:rPr lang="en-US" baseline="0" dirty="0" smtClean="0"/>
              <a:t> predicting image content using trained classifiers for words. For example here you would hopefully predict (horse, ride, field)</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26</a:t>
            </a:fld>
            <a:endParaRPr lang="en-US" dirty="0"/>
          </a:p>
        </p:txBody>
      </p:sp>
    </p:spTree>
    <p:extLst>
      <p:ext uri="{BB962C8B-B14F-4D97-AF65-F5344CB8AC3E}">
        <p14:creationId xmlns:p14="http://schemas.microsoft.com/office/powerpoint/2010/main" val="1800145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text</a:t>
            </a:r>
            <a:r>
              <a:rPr lang="en-US" baseline="0" dirty="0" smtClean="0"/>
              <a:t> side you want to do the same thing, map from the sentence space to the same meaning space</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27</a:t>
            </a:fld>
            <a:endParaRPr lang="en-US" dirty="0"/>
          </a:p>
        </p:txBody>
      </p:sp>
    </p:spTree>
    <p:extLst>
      <p:ext uri="{BB962C8B-B14F-4D97-AF65-F5344CB8AC3E}">
        <p14:creationId xmlns:p14="http://schemas.microsoft.com/office/powerpoint/2010/main" val="2092935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they used</a:t>
            </a:r>
            <a:r>
              <a:rPr lang="en-US" baseline="0" dirty="0" smtClean="0"/>
              <a:t> some text processing to map from sentences to subject, verb, and scene, incorporating taxonomy trees make this mapping more robust to differences between words used in sentences to the words in the meaning space</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28</a:t>
            </a:fld>
            <a:endParaRPr lang="en-US" dirty="0"/>
          </a:p>
        </p:txBody>
      </p:sp>
    </p:spTree>
    <p:extLst>
      <p:ext uri="{BB962C8B-B14F-4D97-AF65-F5344CB8AC3E}">
        <p14:creationId xmlns:p14="http://schemas.microsoft.com/office/powerpoint/2010/main" val="15552119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a new image you can map it to the meaning space and then retrieve sentences with the</a:t>
            </a:r>
            <a:r>
              <a:rPr lang="en-US" baseline="0" dirty="0" smtClean="0"/>
              <a:t> same or similar mappings</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29</a:t>
            </a:fld>
            <a:endParaRPr lang="en-US" dirty="0"/>
          </a:p>
        </p:txBody>
      </p:sp>
    </p:spTree>
    <p:extLst>
      <p:ext uri="{BB962C8B-B14F-4D97-AF65-F5344CB8AC3E}">
        <p14:creationId xmlns:p14="http://schemas.microsoft.com/office/powerpoint/2010/main" val="728279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method 1 is recognize some image content and generate natural language descriptions based on those recognition predictions</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8CC26E2-EF77-9F4B-B158-EB7E88518AF0}" type="slidenum">
              <a:rPr lang="en-US" smtClean="0"/>
              <a:pPr/>
              <a:t>3</a:t>
            </a:fld>
            <a:endParaRPr lang="en-US" dirty="0"/>
          </a:p>
        </p:txBody>
      </p:sp>
    </p:spTree>
    <p:extLst>
      <p:ext uri="{BB962C8B-B14F-4D97-AF65-F5344CB8AC3E}">
        <p14:creationId xmlns:p14="http://schemas.microsoft.com/office/powerpoint/2010/main" val="1092968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often produces reasonable results – </a:t>
            </a:r>
            <a:r>
              <a:rPr lang="en-US" baseline="0" dirty="0" err="1" smtClean="0"/>
              <a:t>e..g</a:t>
            </a:r>
            <a:r>
              <a:rPr lang="en-US" baseline="0" dirty="0" smtClean="0"/>
              <a:t> beautiful scenery surrounds a fluffy sheep</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30</a:t>
            </a:fld>
            <a:endParaRPr lang="en-US" dirty="0"/>
          </a:p>
        </p:txBody>
      </p:sp>
    </p:spTree>
    <p:extLst>
      <p:ext uri="{BB962C8B-B14F-4D97-AF65-F5344CB8AC3E}">
        <p14:creationId xmlns:p14="http://schemas.microsoft.com/office/powerpoint/2010/main" val="1595954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eatables</a:t>
            </a:r>
            <a:r>
              <a:rPr lang="en-US" baseline="0" dirty="0" smtClean="0"/>
              <a:t> in the refrigerator</a:t>
            </a:r>
          </a:p>
          <a:p>
            <a:endParaRPr lang="en-US" baseline="0" dirty="0" smtClean="0"/>
          </a:p>
          <a:p>
            <a:r>
              <a:rPr lang="en-US" baseline="0" dirty="0" smtClean="0"/>
              <a:t>You can see that these descriptions sound a lot more human than the ones I showed earlier – because they were actually written by people</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31</a:t>
            </a:fld>
            <a:endParaRPr lang="en-US" dirty="0"/>
          </a:p>
        </p:txBody>
      </p:sp>
    </p:spTree>
    <p:extLst>
      <p:ext uri="{BB962C8B-B14F-4D97-AF65-F5344CB8AC3E}">
        <p14:creationId xmlns:p14="http://schemas.microsoft.com/office/powerpoint/2010/main" val="964795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of course you can have mistakes like “the two girls</a:t>
            </a:r>
            <a:r>
              <a:rPr lang="en-US" baseline="0" dirty="0" smtClean="0"/>
              <a:t> read to drive big bullet”. </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32</a:t>
            </a:fld>
            <a:endParaRPr lang="en-US" dirty="0"/>
          </a:p>
        </p:txBody>
      </p:sp>
    </p:spTree>
    <p:extLst>
      <p:ext uri="{BB962C8B-B14F-4D97-AF65-F5344CB8AC3E}">
        <p14:creationId xmlns:p14="http://schemas.microsoft.com/office/powerpoint/2010/main" val="15304098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dataset used in this approach was</a:t>
            </a:r>
            <a:r>
              <a:rPr lang="en-US" baseline="0" dirty="0" smtClean="0"/>
              <a:t> derived from </a:t>
            </a:r>
            <a:r>
              <a:rPr lang="en-US" baseline="0" dirty="0" err="1" smtClean="0"/>
              <a:t>pascal</a:t>
            </a:r>
            <a:r>
              <a:rPr lang="en-US" baseline="0" dirty="0" smtClean="0"/>
              <a:t> images with relatively limited image content and contained only 1000 images. Perhaps not enough for general retrieval based generation methods. There is also a nice dataset from the </a:t>
            </a:r>
            <a:r>
              <a:rPr lang="en-US" baseline="0" dirty="0" err="1" smtClean="0"/>
              <a:t>imageclef</a:t>
            </a:r>
            <a:r>
              <a:rPr lang="en-US" baseline="0" dirty="0" smtClean="0"/>
              <a:t> folks containing 20k images with associated descriptions. But is this enough for data driven generation? Perhaps more data is needed.</a:t>
            </a:r>
            <a:endParaRPr lang="en-US" dirty="0" smtClean="0"/>
          </a:p>
          <a:p>
            <a:r>
              <a:rPr lang="en-US" dirty="0" smtClean="0"/>
              <a:t> </a:t>
            </a:r>
          </a:p>
        </p:txBody>
      </p:sp>
      <p:sp>
        <p:nvSpPr>
          <p:cNvPr id="4" name="Slide Number Placeholder 3"/>
          <p:cNvSpPr>
            <a:spLocks noGrp="1"/>
          </p:cNvSpPr>
          <p:nvPr>
            <p:ph type="sldNum" sz="quarter" idx="10"/>
          </p:nvPr>
        </p:nvSpPr>
        <p:spPr/>
        <p:txBody>
          <a:bodyPr/>
          <a:lstStyle/>
          <a:p>
            <a:fld id="{C8CC26E2-EF77-9F4B-B158-EB7E88518AF0}" type="slidenum">
              <a:rPr lang="en-US" smtClean="0"/>
              <a:pPr/>
              <a:t>33</a:t>
            </a:fld>
            <a:endParaRPr lang="en-US" dirty="0"/>
          </a:p>
        </p:txBody>
      </p:sp>
    </p:spTree>
    <p:extLst>
      <p:ext uri="{BB962C8B-B14F-4D97-AF65-F5344CB8AC3E}">
        <p14:creationId xmlns:p14="http://schemas.microsoft.com/office/powerpoint/2010/main" val="14470112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do</a:t>
            </a:r>
            <a:r>
              <a:rPr lang="en-US" baseline="0" dirty="0" smtClean="0"/>
              <a:t> images with nice descriptive captions exist? Well it turns out that they do, but they are somewhat obscured by lots and lots of images with text that does not directly describe the image content. </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34</a:t>
            </a:fld>
            <a:endParaRPr lang="en-US" dirty="0"/>
          </a:p>
        </p:txBody>
      </p:sp>
    </p:spTree>
    <p:extLst>
      <p:ext uri="{BB962C8B-B14F-4D97-AF65-F5344CB8AC3E}">
        <p14:creationId xmlns:p14="http://schemas.microsoft.com/office/powerpoint/2010/main" val="5769156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my student </a:t>
            </a:r>
            <a:r>
              <a:rPr lang="en-US" baseline="0" dirty="0" err="1" smtClean="0"/>
              <a:t>vicente</a:t>
            </a:r>
            <a:r>
              <a:rPr lang="en-US" baseline="0" dirty="0" smtClean="0"/>
              <a:t> put in a lot of effort to sift through all of these images and find those that have descriptive image captions. He went to </a:t>
            </a:r>
            <a:r>
              <a:rPr lang="en-US" baseline="0" dirty="0" err="1" smtClean="0"/>
              <a:t>flickr</a:t>
            </a:r>
            <a:r>
              <a:rPr lang="en-US" baseline="0" dirty="0" smtClean="0"/>
              <a:t> and performed a ton of search queries to find images. He downloaded about 500 million images using 12 parallel download streams over a period of about 2 months</a:t>
            </a:r>
            <a:r>
              <a:rPr lang="en-US" sz="1200" b="0" i="0" u="none" strike="noStrike" kern="1200" baseline="0" dirty="0" smtClean="0">
                <a:solidFill>
                  <a:schemeClr val="tx1"/>
                </a:solidFill>
                <a:latin typeface="Helvetica Neue Light"/>
                <a:ea typeface="+mn-ea"/>
                <a:cs typeface="+mn-cs"/>
              </a:rPr>
              <a:t>. Then, we automatically filtered the set using various heuristics to get captions that are often visually descriptive of the associated image. In the end we got a collection of over 1 million captioned photos.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Helvetica Neue Ligh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Helvetica Neue Light"/>
                <a:ea typeface="+mn-ea"/>
                <a:cs typeface="+mn-cs"/>
              </a:rPr>
              <a:t>These captions tend to be visually relevant to their associated image. For example, “man sits in a rusted car buried in the sand on </a:t>
            </a:r>
            <a:r>
              <a:rPr lang="en-US" sz="1200" b="0" i="0" u="none" strike="noStrike" kern="1200" baseline="0" dirty="0" err="1" smtClean="0">
                <a:solidFill>
                  <a:schemeClr val="tx1"/>
                </a:solidFill>
                <a:latin typeface="Helvetica Neue Light"/>
                <a:ea typeface="+mn-ea"/>
                <a:cs typeface="+mn-cs"/>
              </a:rPr>
              <a:t>waitarere</a:t>
            </a:r>
            <a:r>
              <a:rPr lang="en-US" sz="1200" b="0" i="0" u="none" strike="noStrike" kern="1200" baseline="0" dirty="0" smtClean="0">
                <a:solidFill>
                  <a:schemeClr val="tx1"/>
                </a:solidFill>
                <a:latin typeface="Helvetica Neue Light"/>
                <a:ea typeface="+mn-ea"/>
                <a:cs typeface="+mn-cs"/>
              </a:rPr>
              <a:t> beach” or “little girl and her dog in northern </a:t>
            </a:r>
            <a:r>
              <a:rPr lang="en-US" sz="1200" b="0" i="0" u="none" strike="noStrike" kern="1200" baseline="0" dirty="0" err="1" smtClean="0">
                <a:solidFill>
                  <a:schemeClr val="tx1"/>
                </a:solidFill>
                <a:latin typeface="Helvetica Neue Light"/>
                <a:ea typeface="+mn-ea"/>
                <a:cs typeface="+mn-cs"/>
              </a:rPr>
              <a:t>thailand</a:t>
            </a:r>
            <a:r>
              <a:rPr lang="en-US" sz="1200" b="0" i="0" u="none" strike="noStrike" kern="1200" baseline="0" dirty="0" smtClean="0">
                <a:solidFill>
                  <a:schemeClr val="tx1"/>
                </a:solidFill>
                <a:latin typeface="Helvetica Neue Light"/>
                <a:ea typeface="+mn-ea"/>
                <a:cs typeface="+mn-cs"/>
              </a:rPr>
              <a:t>. They both seemed interested in what we were doing”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Helvetica Neue Ligh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sz="1200" b="0" i="0" u="none" strike="noStrike" kern="1200" baseline="0" dirty="0" smtClean="0">
              <a:solidFill>
                <a:schemeClr val="tx1"/>
              </a:solidFill>
              <a:latin typeface="Helvetica Neue Light"/>
              <a:ea typeface="+mn-ea"/>
              <a:cs typeface="+mn-cs"/>
            </a:endParaRPr>
          </a:p>
          <a:p>
            <a:r>
              <a:rPr lang="en-US" sz="1200" b="0" i="0" u="none" strike="noStrike" kern="1200" baseline="0" dirty="0" smtClean="0">
                <a:solidFill>
                  <a:schemeClr val="tx1"/>
                </a:solidFill>
                <a:latin typeface="Helvetica Neue Light"/>
                <a:ea typeface="+mn-ea"/>
                <a:cs typeface="+mn-cs"/>
              </a:rPr>
              <a:t>(by requiring image captions to be satisfactory length and contain at least 2 object, attribute, scene, or action words and a prepositional word. )</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9BD9F88-8D28-9646-A4DD-F1ED215F2CCE}" type="slidenum">
              <a:rPr lang="en-US" smtClean="0"/>
              <a:t>35</a:t>
            </a:fld>
            <a:endParaRPr lang="en-US"/>
          </a:p>
        </p:txBody>
      </p:sp>
    </p:spTree>
    <p:extLst>
      <p:ext uri="{BB962C8B-B14F-4D97-AF65-F5344CB8AC3E}">
        <p14:creationId xmlns:p14="http://schemas.microsoft.com/office/powerpoint/2010/main" val="550117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the result</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36</a:t>
            </a:fld>
            <a:endParaRPr lang="en-US" dirty="0"/>
          </a:p>
        </p:txBody>
      </p:sp>
    </p:spTree>
    <p:extLst>
      <p:ext uri="{BB962C8B-B14F-4D97-AF65-F5344CB8AC3E}">
        <p14:creationId xmlns:p14="http://schemas.microsoft.com/office/powerpoint/2010/main" val="2026481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With that much data we can now generate natural sounding descriptions for a wide variety of image contents. </a:t>
            </a:r>
          </a:p>
          <a:p>
            <a:r>
              <a:rPr lang="en-US" baseline="0" dirty="0" smtClean="0"/>
              <a:t> </a:t>
            </a:r>
          </a:p>
          <a:p>
            <a:r>
              <a:rPr lang="en-US" baseline="0" dirty="0" smtClean="0"/>
              <a:t>For example for this query image, we might produce a caption like “an old gray bridge over dirty green water. Or “a stone bridge over a peaceful river”</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8CC26E2-EF77-9F4B-B158-EB7E88518AF0}" type="slidenum">
              <a:rPr lang="en-US" smtClean="0"/>
              <a:pPr/>
              <a:t>37</a:t>
            </a:fld>
            <a:endParaRPr lang="en-US" dirty="0"/>
          </a:p>
        </p:txBody>
      </p:sp>
    </p:spTree>
    <p:extLst>
      <p:ext uri="{BB962C8B-B14F-4D97-AF65-F5344CB8AC3E}">
        <p14:creationId xmlns:p14="http://schemas.microsoft.com/office/powerpoint/2010/main" val="3230046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tried a number of methods from really simple tricks like gist and color based global matching for retrieval. </a:t>
            </a:r>
          </a:p>
          <a:p>
            <a:endParaRPr lang="en-US" baseline="0" dirty="0" smtClean="0"/>
          </a:p>
          <a:p>
            <a:r>
              <a:rPr lang="en-US" baseline="0" dirty="0" smtClean="0"/>
              <a:t>here we might caption the query with “the water is clear enough to see fish swimming around in it”</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38</a:t>
            </a:fld>
            <a:endParaRPr lang="en-US" dirty="0"/>
          </a:p>
        </p:txBody>
      </p:sp>
    </p:spTree>
    <p:extLst>
      <p:ext uri="{BB962C8B-B14F-4D97-AF65-F5344CB8AC3E}">
        <p14:creationId xmlns:p14="http://schemas.microsoft.com/office/powerpoint/2010/main" val="4711439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Once we have a small set of globally matched images, we also try to re-rank this set using text based measures from the matched set, as well as more computationally intensive visual recognition predictions like detection and visual similarity of objects, stuff, scene, or activities.  For this query we now generate for example “the bridge over the lake on </a:t>
            </a:r>
            <a:r>
              <a:rPr lang="en-US" baseline="0" dirty="0" err="1" smtClean="0"/>
              <a:t>Suzhhou</a:t>
            </a:r>
            <a:r>
              <a:rPr lang="en-US" baseline="0" dirty="0" smtClean="0"/>
              <a:t> Street”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39</a:t>
            </a:fld>
            <a:endParaRPr lang="en-US" dirty="0"/>
          </a:p>
        </p:txBody>
      </p:sp>
    </p:spTree>
    <p:extLst>
      <p:ext uri="{BB962C8B-B14F-4D97-AF65-F5344CB8AC3E}">
        <p14:creationId xmlns:p14="http://schemas.microsoft.com/office/powerpoint/2010/main" val="1638728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Helvetica Neue Light"/>
                <a:cs typeface="Helvetica Neue Light"/>
              </a:rPr>
              <a:t>For an image like this one we generate a description that reads</a:t>
            </a:r>
            <a:endParaRPr lang="en-US" dirty="0"/>
          </a:p>
        </p:txBody>
      </p:sp>
    </p:spTree>
    <p:extLst>
      <p:ext uri="{BB962C8B-B14F-4D97-AF65-F5344CB8AC3E}">
        <p14:creationId xmlns:p14="http://schemas.microsoft.com/office/powerpoint/2010/main" val="12579762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40</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578050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41</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062035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42</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036619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43</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44</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30402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45</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30402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46</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30402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47</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641794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48</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216611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49</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688078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Helvetica Neue Light"/>
                <a:cs typeface="Helvetica Neue Light"/>
              </a:rPr>
              <a:t>“This picture shows one person…”</a:t>
            </a:r>
          </a:p>
          <a:p>
            <a:endParaRPr lang="en-US" dirty="0" smtClean="0"/>
          </a:p>
          <a:p>
            <a:endParaRPr lang="en-US" dirty="0"/>
          </a:p>
        </p:txBody>
      </p:sp>
    </p:spTree>
    <p:extLst>
      <p:ext uri="{BB962C8B-B14F-4D97-AF65-F5344CB8AC3E}">
        <p14:creationId xmlns:p14="http://schemas.microsoft.com/office/powerpoint/2010/main" val="12738282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50</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51</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52</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53</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54</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55</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56</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57</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58</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59</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Helvetica Neue Light"/>
                <a:cs typeface="Helvetica Neue Light"/>
              </a:rPr>
              <a:t>One grass</a:t>
            </a:r>
          </a:p>
          <a:p>
            <a:endParaRPr lang="en-US" dirty="0"/>
          </a:p>
        </p:txBody>
      </p:sp>
    </p:spTree>
    <p:extLst>
      <p:ext uri="{BB962C8B-B14F-4D97-AF65-F5344CB8AC3E}">
        <p14:creationId xmlns:p14="http://schemas.microsoft.com/office/powerpoint/2010/main" val="10258876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60</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61</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62</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63</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64</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65</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66</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67</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68</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69</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Helvetica Neue Light"/>
                <a:cs typeface="Helvetica Neue Light"/>
              </a:rPr>
              <a:t>One chair</a:t>
            </a:r>
          </a:p>
          <a:p>
            <a:endParaRPr lang="en-US" dirty="0"/>
          </a:p>
        </p:txBody>
      </p:sp>
    </p:spTree>
    <p:extLst>
      <p:ext uri="{BB962C8B-B14F-4D97-AF65-F5344CB8AC3E}">
        <p14:creationId xmlns:p14="http://schemas.microsoft.com/office/powerpoint/2010/main" val="7280432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70</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Helvetica Neue Light"/>
                <a:cs typeface="Helvetica Neue Light"/>
              </a:rPr>
              <a:t>And one potted plant</a:t>
            </a:r>
          </a:p>
          <a:p>
            <a:endParaRPr lang="en-US" dirty="0"/>
          </a:p>
        </p:txBody>
      </p:sp>
    </p:spTree>
    <p:extLst>
      <p:ext uri="{BB962C8B-B14F-4D97-AF65-F5344CB8AC3E}">
        <p14:creationId xmlns:p14="http://schemas.microsoft.com/office/powerpoint/2010/main" val="992533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Helvetica Neue Light"/>
                <a:cs typeface="Helvetica Neue Light"/>
              </a:rPr>
              <a:t>The person is near the green grass</a:t>
            </a:r>
          </a:p>
          <a:p>
            <a:endParaRPr lang="en-US" dirty="0"/>
          </a:p>
        </p:txBody>
      </p:sp>
    </p:spTree>
    <p:extLst>
      <p:ext uri="{BB962C8B-B14F-4D97-AF65-F5344CB8AC3E}">
        <p14:creationId xmlns:p14="http://schemas.microsoft.com/office/powerpoint/2010/main" val="154566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f"/><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3CB2BC46-ED5E-0141-B93F-65FA75B67B71}"/>
              </a:ext>
            </a:extLst>
          </p:cNvPr>
          <p:cNvSpPr/>
          <p:nvPr userDrawn="1"/>
        </p:nvSpPr>
        <p:spPr>
          <a:xfrm>
            <a:off x="0" y="-1"/>
            <a:ext cx="12192000" cy="5319983"/>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 xmlns:a16="http://schemas.microsoft.com/office/drawing/2014/main" id="{BC0F4068-C37C-E041-A803-C79180CD40E7}"/>
              </a:ext>
            </a:extLst>
          </p:cNvPr>
          <p:cNvPicPr>
            <a:picLocks noChangeAspect="1"/>
          </p:cNvPicPr>
          <p:nvPr userDrawn="1"/>
        </p:nvPicPr>
        <p:blipFill rotWithShape="1">
          <a:blip r:embed="rId2">
            <a:alphaModFix amt="50000"/>
          </a:blip>
          <a:srcRect t="15541" b="18941"/>
          <a:stretch/>
        </p:blipFill>
        <p:spPr>
          <a:xfrm>
            <a:off x="0" y="0"/>
            <a:ext cx="12192000" cy="5319984"/>
          </a:xfrm>
          <a:prstGeom prst="rect">
            <a:avLst/>
          </a:prstGeom>
        </p:spPr>
      </p:pic>
      <p:sp>
        <p:nvSpPr>
          <p:cNvPr id="2" name="Title 1">
            <a:extLst>
              <a:ext uri="{FF2B5EF4-FFF2-40B4-BE49-F238E27FC236}">
                <a16:creationId xmlns="" xmlns:a16="http://schemas.microsoft.com/office/drawing/2014/main" id="{86671775-BEEB-6448-9397-5A531133324A}"/>
              </a:ext>
            </a:extLst>
          </p:cNvPr>
          <p:cNvSpPr>
            <a:spLocks noGrp="1"/>
          </p:cNvSpPr>
          <p:nvPr>
            <p:ph type="ctrTitle"/>
          </p:nvPr>
        </p:nvSpPr>
        <p:spPr>
          <a:xfrm>
            <a:off x="349250" y="2118860"/>
            <a:ext cx="11493500" cy="1535112"/>
          </a:xfrm>
        </p:spPr>
        <p:txBody>
          <a:bodyPr anchor="b">
            <a:normAutofit/>
          </a:bodyPr>
          <a:lstStyle>
            <a:lvl1pPr algn="ctr">
              <a:defRPr sz="5400">
                <a:solidFill>
                  <a:srgbClr val="23262E"/>
                </a:solidFill>
              </a:defRPr>
            </a:lvl1pPr>
          </a:lstStyle>
          <a:p>
            <a:r>
              <a:rPr lang="en-US" dirty="0"/>
              <a:t>Click to edit Master title style</a:t>
            </a:r>
          </a:p>
        </p:txBody>
      </p:sp>
      <p:sp>
        <p:nvSpPr>
          <p:cNvPr id="3" name="Subtitle 2">
            <a:extLst>
              <a:ext uri="{FF2B5EF4-FFF2-40B4-BE49-F238E27FC236}">
                <a16:creationId xmlns="" xmlns:a16="http://schemas.microsoft.com/office/drawing/2014/main" id="{66825E03-CDD3-D64F-988B-383BE0A756E5}"/>
              </a:ext>
            </a:extLst>
          </p:cNvPr>
          <p:cNvSpPr>
            <a:spLocks noGrp="1"/>
          </p:cNvSpPr>
          <p:nvPr>
            <p:ph type="subTitle" idx="1"/>
          </p:nvPr>
        </p:nvSpPr>
        <p:spPr>
          <a:xfrm>
            <a:off x="1524000" y="3829050"/>
            <a:ext cx="9144000" cy="615950"/>
          </a:xfrm>
        </p:spPr>
        <p:txBody>
          <a:bodyPr>
            <a:normAutofit/>
          </a:bodyPr>
          <a:lstStyle>
            <a:lvl1pPr marL="0" indent="0" algn="ctr">
              <a:buNone/>
              <a:defRPr sz="2000">
                <a:solidFill>
                  <a:srgbClr val="4248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TextBox 14">
            <a:extLst>
              <a:ext uri="{FF2B5EF4-FFF2-40B4-BE49-F238E27FC236}">
                <a16:creationId xmlns="" xmlns:a16="http://schemas.microsoft.com/office/drawing/2014/main" id="{9D7D7EAC-EB52-9944-AAFF-5EA0F52A95FF}"/>
              </a:ext>
            </a:extLst>
          </p:cNvPr>
          <p:cNvSpPr txBox="1"/>
          <p:nvPr userDrawn="1"/>
        </p:nvSpPr>
        <p:spPr>
          <a:xfrm>
            <a:off x="4031044" y="6194967"/>
            <a:ext cx="4129913" cy="307777"/>
          </a:xfrm>
          <a:prstGeom prst="rect">
            <a:avLst/>
          </a:prstGeom>
          <a:noFill/>
        </p:spPr>
        <p:txBody>
          <a:bodyPr wrap="none" rtlCol="0">
            <a:spAutoFit/>
          </a:bodyPr>
          <a:lstStyle/>
          <a:p>
            <a:pPr algn="ctr"/>
            <a:r>
              <a:rPr lang="en-US" sz="1400" b="1" dirty="0">
                <a:solidFill>
                  <a:srgbClr val="424857"/>
                </a:solidFill>
                <a:latin typeface="+mj-lt"/>
                <a:cs typeface="Arial" panose="020B0604020202020204" pitchFamily="34" charset="0"/>
              </a:rPr>
              <a:t>B L E N D E R | </a:t>
            </a:r>
            <a:r>
              <a:rPr lang="en-US" sz="1400" b="0" dirty="0">
                <a:solidFill>
                  <a:srgbClr val="424857"/>
                </a:solidFill>
                <a:latin typeface="+mj-lt"/>
                <a:cs typeface="Arial" panose="020B0604020202020204" pitchFamily="34" charset="0"/>
              </a:rPr>
              <a:t>Cross-source Information Extraction Lab</a:t>
            </a:r>
            <a:endParaRPr lang="en-US" sz="1400" b="1" dirty="0">
              <a:solidFill>
                <a:srgbClr val="424857"/>
              </a:solidFill>
              <a:latin typeface="+mj-lt"/>
              <a:cs typeface="Arial" panose="020B0604020202020204" pitchFamily="34" charset="0"/>
            </a:endParaRPr>
          </a:p>
        </p:txBody>
      </p:sp>
      <p:pic>
        <p:nvPicPr>
          <p:cNvPr id="18" name="Picture 17">
            <a:extLst>
              <a:ext uri="{FF2B5EF4-FFF2-40B4-BE49-F238E27FC236}">
                <a16:creationId xmlns="" xmlns:a16="http://schemas.microsoft.com/office/drawing/2014/main" id="{A0670433-4FD5-A74E-874F-00D17C070FF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87875" b="-305"/>
          <a:stretch/>
        </p:blipFill>
        <p:spPr>
          <a:xfrm>
            <a:off x="5984225" y="5765456"/>
            <a:ext cx="223551" cy="321019"/>
          </a:xfrm>
          <a:prstGeom prst="rect">
            <a:avLst/>
          </a:prstGeom>
        </p:spPr>
      </p:pic>
    </p:spTree>
    <p:extLst>
      <p:ext uri="{BB962C8B-B14F-4D97-AF65-F5344CB8AC3E}">
        <p14:creationId xmlns:p14="http://schemas.microsoft.com/office/powerpoint/2010/main" val="3533995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3B1016-CCD8-684B-9E64-27502B8B57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DB10AD6-EF2A-5B42-9996-62A40D84B9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E8C2A78-DE61-4C49-9750-40BE82A3468B}"/>
              </a:ext>
            </a:extLst>
          </p:cNvPr>
          <p:cNvSpPr>
            <a:spLocks noGrp="1"/>
          </p:cNvSpPr>
          <p:nvPr>
            <p:ph type="dt" sz="half" idx="10"/>
          </p:nvPr>
        </p:nvSpPr>
        <p:spPr/>
        <p:txBody>
          <a:bodyPr/>
          <a:lstStyle/>
          <a:p>
            <a:fld id="{E64E2E36-3D31-E442-A911-D149FB6B38DD}" type="datetime1">
              <a:rPr lang="en-US" smtClean="0"/>
              <a:t>4/12/22</a:t>
            </a:fld>
            <a:endParaRPr lang="en-US"/>
          </a:p>
        </p:txBody>
      </p:sp>
      <p:sp>
        <p:nvSpPr>
          <p:cNvPr id="6" name="Slide Number Placeholder 5">
            <a:extLst>
              <a:ext uri="{FF2B5EF4-FFF2-40B4-BE49-F238E27FC236}">
                <a16:creationId xmlns="" xmlns:a16="http://schemas.microsoft.com/office/drawing/2014/main" id="{DC9F4CA7-E1FE-4A4E-B412-E166E81B0196}"/>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662322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5B86C53-8A7D-2346-9DDF-DA5B8BBD40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43F3D23-5EB7-4B47-A5D3-D0AB5EB0A7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D3A7DED-66E2-4040-ADC0-AAC48425C590}"/>
              </a:ext>
            </a:extLst>
          </p:cNvPr>
          <p:cNvSpPr>
            <a:spLocks noGrp="1"/>
          </p:cNvSpPr>
          <p:nvPr>
            <p:ph type="dt" sz="half" idx="10"/>
          </p:nvPr>
        </p:nvSpPr>
        <p:spPr/>
        <p:txBody>
          <a:bodyPr/>
          <a:lstStyle/>
          <a:p>
            <a:fld id="{76421C6E-51E1-0045-8E04-727B0E92214F}" type="datetime1">
              <a:rPr lang="en-US" smtClean="0"/>
              <a:t>4/12/22</a:t>
            </a:fld>
            <a:endParaRPr lang="en-US"/>
          </a:p>
        </p:txBody>
      </p:sp>
      <p:sp>
        <p:nvSpPr>
          <p:cNvPr id="6" name="Slide Number Placeholder 5">
            <a:extLst>
              <a:ext uri="{FF2B5EF4-FFF2-40B4-BE49-F238E27FC236}">
                <a16:creationId xmlns="" xmlns:a16="http://schemas.microsoft.com/office/drawing/2014/main" id="{5FFB0A8F-7FD3-1C42-90C0-E97BA15D0A5A}"/>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3790092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94720" y="789205"/>
            <a:ext cx="10402560" cy="699913"/>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894720" y="1906761"/>
            <a:ext cx="5109120" cy="3439081"/>
          </a:xfrm>
        </p:spPr>
        <p:txBody>
          <a:bodyPr/>
          <a:lstStyle/>
          <a:p>
            <a:pPr lvl="0"/>
            <a:endParaRPr lang="en-US" noProof="0" smtClean="0"/>
          </a:p>
        </p:txBody>
      </p:sp>
      <p:sp>
        <p:nvSpPr>
          <p:cNvPr id="4" name="Text Placeholder 3"/>
          <p:cNvSpPr>
            <a:spLocks noGrp="1"/>
          </p:cNvSpPr>
          <p:nvPr>
            <p:ph type="body" sz="half" idx="2"/>
          </p:nvPr>
        </p:nvSpPr>
        <p:spPr>
          <a:xfrm>
            <a:off x="6188161" y="1906761"/>
            <a:ext cx="5109120" cy="34390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2272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2CBB9E-0844-E94B-8AA3-C166E5ABAC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488D30F-5332-2442-BD0A-342C8BD200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A43428-A6E0-3B41-A602-2D3BA56A0274}"/>
              </a:ext>
            </a:extLst>
          </p:cNvPr>
          <p:cNvSpPr>
            <a:spLocks noGrp="1"/>
          </p:cNvSpPr>
          <p:nvPr>
            <p:ph type="dt" sz="half" idx="10"/>
          </p:nvPr>
        </p:nvSpPr>
        <p:spPr/>
        <p:txBody>
          <a:bodyPr/>
          <a:lstStyle/>
          <a:p>
            <a:fld id="{B78DB298-2CF2-9749-B7DA-B43D8F11D612}" type="datetime1">
              <a:rPr lang="en-US" smtClean="0"/>
              <a:t>4/12/22</a:t>
            </a:fld>
            <a:endParaRPr lang="en-US"/>
          </a:p>
        </p:txBody>
      </p:sp>
      <p:sp>
        <p:nvSpPr>
          <p:cNvPr id="6" name="Slide Number Placeholder 5">
            <a:extLst>
              <a:ext uri="{FF2B5EF4-FFF2-40B4-BE49-F238E27FC236}">
                <a16:creationId xmlns="" xmlns:a16="http://schemas.microsoft.com/office/drawing/2014/main" id="{E1B3219D-05CE-3B45-B5E7-FFBE53BDDD28}"/>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12846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F76407-E97B-7840-9652-77C1D24CBB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3D54E31-F7A3-C04C-B108-3218B8FC2A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0CC3B4A-80E8-084A-A75B-1A23F82FBC14}"/>
              </a:ext>
            </a:extLst>
          </p:cNvPr>
          <p:cNvSpPr>
            <a:spLocks noGrp="1"/>
          </p:cNvSpPr>
          <p:nvPr>
            <p:ph type="dt" sz="half" idx="10"/>
          </p:nvPr>
        </p:nvSpPr>
        <p:spPr/>
        <p:txBody>
          <a:bodyPr/>
          <a:lstStyle/>
          <a:p>
            <a:fld id="{59AAA00E-6528-9147-827F-54EABC190D3E}" type="datetime1">
              <a:rPr lang="en-US" smtClean="0"/>
              <a:t>4/12/22</a:t>
            </a:fld>
            <a:endParaRPr lang="en-US"/>
          </a:p>
        </p:txBody>
      </p:sp>
      <p:sp>
        <p:nvSpPr>
          <p:cNvPr id="6" name="Slide Number Placeholder 5">
            <a:extLst>
              <a:ext uri="{FF2B5EF4-FFF2-40B4-BE49-F238E27FC236}">
                <a16:creationId xmlns="" xmlns:a16="http://schemas.microsoft.com/office/drawing/2014/main" id="{58C11ED7-DE80-8F48-B1D2-BBF230673581}"/>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686134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95150A-DCCB-4A40-A89B-11EDB1D2D0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9775DF-46F4-9D4C-91C2-82B4A5430F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A17EAA3-E561-7749-8721-69932F551E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7D188B68-6512-0A4F-A005-B60FC995BB88}"/>
              </a:ext>
            </a:extLst>
          </p:cNvPr>
          <p:cNvSpPr>
            <a:spLocks noGrp="1"/>
          </p:cNvSpPr>
          <p:nvPr>
            <p:ph type="dt" sz="half" idx="10"/>
          </p:nvPr>
        </p:nvSpPr>
        <p:spPr/>
        <p:txBody>
          <a:bodyPr/>
          <a:lstStyle/>
          <a:p>
            <a:fld id="{678C2240-76F3-E147-906E-E0ADE39AECB5}" type="datetime1">
              <a:rPr lang="en-US" smtClean="0"/>
              <a:t>4/12/22</a:t>
            </a:fld>
            <a:endParaRPr lang="en-US"/>
          </a:p>
        </p:txBody>
      </p:sp>
      <p:sp>
        <p:nvSpPr>
          <p:cNvPr id="7" name="Slide Number Placeholder 6">
            <a:extLst>
              <a:ext uri="{FF2B5EF4-FFF2-40B4-BE49-F238E27FC236}">
                <a16:creationId xmlns="" xmlns:a16="http://schemas.microsoft.com/office/drawing/2014/main" id="{B949D4FF-F49C-BB40-BC72-A19F38ADE2F9}"/>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61748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BFE004-83E6-5948-A982-6F79A37D6B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9B43D4C-4F09-D14A-9884-8BDD31B955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0F7E00E-7F15-414A-8150-83E75630DF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0D4FBF-4A66-C247-906F-F76A9B7827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DB5596F-1335-C642-8928-390C71F55C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1FBA73F-E1B3-C645-A949-5D22BD577A98}"/>
              </a:ext>
            </a:extLst>
          </p:cNvPr>
          <p:cNvSpPr>
            <a:spLocks noGrp="1"/>
          </p:cNvSpPr>
          <p:nvPr>
            <p:ph type="dt" sz="half" idx="10"/>
          </p:nvPr>
        </p:nvSpPr>
        <p:spPr/>
        <p:txBody>
          <a:bodyPr/>
          <a:lstStyle/>
          <a:p>
            <a:fld id="{CA278B2C-C152-BF4E-B097-5C9983E3892C}" type="datetime1">
              <a:rPr lang="en-US" smtClean="0"/>
              <a:t>4/12/22</a:t>
            </a:fld>
            <a:endParaRPr lang="en-US"/>
          </a:p>
        </p:txBody>
      </p:sp>
      <p:sp>
        <p:nvSpPr>
          <p:cNvPr id="9" name="Slide Number Placeholder 8">
            <a:extLst>
              <a:ext uri="{FF2B5EF4-FFF2-40B4-BE49-F238E27FC236}">
                <a16:creationId xmlns="" xmlns:a16="http://schemas.microsoft.com/office/drawing/2014/main" id="{42C06236-21A8-2D4F-B5A4-568F9DCB6532}"/>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3196375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489BA7-CAF9-A14F-8DE3-FA0849D33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DD23F26-F063-1945-96B6-D910113260ED}"/>
              </a:ext>
            </a:extLst>
          </p:cNvPr>
          <p:cNvSpPr>
            <a:spLocks noGrp="1"/>
          </p:cNvSpPr>
          <p:nvPr>
            <p:ph type="dt" sz="half" idx="10"/>
          </p:nvPr>
        </p:nvSpPr>
        <p:spPr/>
        <p:txBody>
          <a:bodyPr/>
          <a:lstStyle/>
          <a:p>
            <a:fld id="{52120A6D-50D7-DC49-9240-3B897313C86C}" type="datetime1">
              <a:rPr lang="en-US" smtClean="0"/>
              <a:t>4/12/22</a:t>
            </a:fld>
            <a:endParaRPr lang="en-US"/>
          </a:p>
        </p:txBody>
      </p:sp>
      <p:sp>
        <p:nvSpPr>
          <p:cNvPr id="5" name="Slide Number Placeholder 4">
            <a:extLst>
              <a:ext uri="{FF2B5EF4-FFF2-40B4-BE49-F238E27FC236}">
                <a16:creationId xmlns="" xmlns:a16="http://schemas.microsoft.com/office/drawing/2014/main" id="{61A22A20-7622-7C43-A0E9-FB9DA0D80277}"/>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9365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128B80E-B106-E444-A711-8A25C56DDD4B}"/>
              </a:ext>
            </a:extLst>
          </p:cNvPr>
          <p:cNvSpPr>
            <a:spLocks noGrp="1"/>
          </p:cNvSpPr>
          <p:nvPr>
            <p:ph type="dt" sz="half" idx="10"/>
          </p:nvPr>
        </p:nvSpPr>
        <p:spPr/>
        <p:txBody>
          <a:bodyPr/>
          <a:lstStyle/>
          <a:p>
            <a:fld id="{3EC8B993-7EA8-E14C-B192-82FAF47DDB33}" type="datetime1">
              <a:rPr lang="en-US" smtClean="0"/>
              <a:t>4/12/22</a:t>
            </a:fld>
            <a:endParaRPr lang="en-US"/>
          </a:p>
        </p:txBody>
      </p:sp>
      <p:sp>
        <p:nvSpPr>
          <p:cNvPr id="4" name="Slide Number Placeholder 3">
            <a:extLst>
              <a:ext uri="{FF2B5EF4-FFF2-40B4-BE49-F238E27FC236}">
                <a16:creationId xmlns="" xmlns:a16="http://schemas.microsoft.com/office/drawing/2014/main" id="{1030C6B5-F440-B547-9D6E-C63763AA500C}"/>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76785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643DDB-D32A-EC4B-AA87-C4C2AFDFC7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7B4170E-CBBF-6D48-B0A2-DD2F122C7C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BA956FA-F781-004D-80E8-66573429C9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9F85AE9-1ED6-AC44-AC59-1FB2EF67FC52}"/>
              </a:ext>
            </a:extLst>
          </p:cNvPr>
          <p:cNvSpPr>
            <a:spLocks noGrp="1"/>
          </p:cNvSpPr>
          <p:nvPr>
            <p:ph type="dt" sz="half" idx="10"/>
          </p:nvPr>
        </p:nvSpPr>
        <p:spPr/>
        <p:txBody>
          <a:bodyPr/>
          <a:lstStyle/>
          <a:p>
            <a:fld id="{45F12868-9C68-1E4A-8153-ED8FC06C0642}" type="datetime1">
              <a:rPr lang="en-US" smtClean="0"/>
              <a:t>4/12/22</a:t>
            </a:fld>
            <a:endParaRPr lang="en-US"/>
          </a:p>
        </p:txBody>
      </p:sp>
      <p:sp>
        <p:nvSpPr>
          <p:cNvPr id="7" name="Slide Number Placeholder 6">
            <a:extLst>
              <a:ext uri="{FF2B5EF4-FFF2-40B4-BE49-F238E27FC236}">
                <a16:creationId xmlns="" xmlns:a16="http://schemas.microsoft.com/office/drawing/2014/main" id="{7EA99A85-1E0F-E54F-AE76-B4FAD4BB5E22}"/>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536787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691BD5-F4F9-3D49-96FE-AB1663138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0EE14B5-362D-3444-BD24-388AAE73E6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44FE05A-D6EC-A74E-A452-52C484803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AB6E73A-7F1D-CA47-91F5-AE1537B8052B}"/>
              </a:ext>
            </a:extLst>
          </p:cNvPr>
          <p:cNvSpPr>
            <a:spLocks noGrp="1"/>
          </p:cNvSpPr>
          <p:nvPr>
            <p:ph type="dt" sz="half" idx="10"/>
          </p:nvPr>
        </p:nvSpPr>
        <p:spPr/>
        <p:txBody>
          <a:bodyPr/>
          <a:lstStyle/>
          <a:p>
            <a:fld id="{0923CB2D-CAA9-E94A-90B0-BE0AA3893111}" type="datetime1">
              <a:rPr lang="en-US" smtClean="0"/>
              <a:t>4/12/22</a:t>
            </a:fld>
            <a:endParaRPr lang="en-US"/>
          </a:p>
        </p:txBody>
      </p:sp>
      <p:sp>
        <p:nvSpPr>
          <p:cNvPr id="7" name="Slide Number Placeholder 6">
            <a:extLst>
              <a:ext uri="{FF2B5EF4-FFF2-40B4-BE49-F238E27FC236}">
                <a16:creationId xmlns="" xmlns:a16="http://schemas.microsoft.com/office/drawing/2014/main" id="{A7239AB1-D26C-E845-8039-73E570FACAD9}"/>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9889787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F070095-B045-D446-9DD3-7FE928375E18}"/>
              </a:ext>
            </a:extLst>
          </p:cNvPr>
          <p:cNvSpPr>
            <a:spLocks noGrp="1"/>
          </p:cNvSpPr>
          <p:nvPr>
            <p:ph type="title"/>
          </p:nvPr>
        </p:nvSpPr>
        <p:spPr>
          <a:xfrm>
            <a:off x="838200" y="365125"/>
            <a:ext cx="10515600" cy="6889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5FF9BD9-8171-704B-8B6D-BD766ABA0F15}"/>
              </a:ext>
            </a:extLst>
          </p:cNvPr>
          <p:cNvSpPr>
            <a:spLocks noGrp="1"/>
          </p:cNvSpPr>
          <p:nvPr>
            <p:ph type="body" idx="1"/>
          </p:nvPr>
        </p:nvSpPr>
        <p:spPr>
          <a:xfrm>
            <a:off x="838200" y="1231900"/>
            <a:ext cx="10515600" cy="4945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6B2F74C-EB85-124D-817C-0C4237993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424857"/>
                </a:solidFill>
              </a:defRPr>
            </a:lvl1pPr>
          </a:lstStyle>
          <a:p>
            <a:fld id="{2CEB0B01-2759-9947-9E10-CC8EA41D4B67}" type="datetime1">
              <a:rPr lang="en-US" smtClean="0"/>
              <a:t>4/12/22</a:t>
            </a:fld>
            <a:endParaRPr lang="en-US"/>
          </a:p>
        </p:txBody>
      </p:sp>
      <p:sp>
        <p:nvSpPr>
          <p:cNvPr id="6" name="Slide Number Placeholder 5">
            <a:extLst>
              <a:ext uri="{FF2B5EF4-FFF2-40B4-BE49-F238E27FC236}">
                <a16:creationId xmlns="" xmlns:a16="http://schemas.microsoft.com/office/drawing/2014/main" id="{3C859492-509B-D842-858A-E98B477DEB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424857"/>
                </a:solidFill>
              </a:defRPr>
            </a:lvl1pPr>
          </a:lstStyle>
          <a:p>
            <a:fld id="{89057327-5C45-3844-9BAD-8A2E33F71C3A}" type="slidenum">
              <a:rPr lang="en-US" smtClean="0"/>
              <a:pPr/>
              <a:t>‹#›</a:t>
            </a:fld>
            <a:endParaRPr lang="en-US"/>
          </a:p>
        </p:txBody>
      </p:sp>
    </p:spTree>
    <p:extLst>
      <p:ext uri="{BB962C8B-B14F-4D97-AF65-F5344CB8AC3E}">
        <p14:creationId xmlns:p14="http://schemas.microsoft.com/office/powerpoint/2010/main" val="1673775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engji@illinois.edu" TargetMode="External"/><Relationship Id="rId4"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png"/><Relationship Id="rId5" Type="http://schemas.openxmlformats.org/officeDocument/2006/relationships/image" Target="../media/image31.jp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image" Target="../media/image35.jpg"/><Relationship Id="rId6" Type="http://schemas.openxmlformats.org/officeDocument/2006/relationships/image" Target="../media/image36.jpg"/><Relationship Id="rId7" Type="http://schemas.openxmlformats.org/officeDocument/2006/relationships/image" Target="../media/image37.jpg"/><Relationship Id="rId8" Type="http://schemas.openxmlformats.org/officeDocument/2006/relationships/image" Target="../media/image38.jpg"/><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4" Type="http://schemas.microsoft.com/office/2007/relationships/hdphoto" Target="../media/hdphoto1.wdp"/><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jpeg"/><Relationship Id="rId8" Type="http://schemas.openxmlformats.org/officeDocument/2006/relationships/image" Target="../media/image43.jpeg"/><Relationship Id="rId9" Type="http://schemas.openxmlformats.org/officeDocument/2006/relationships/image" Target="../media/image44.jpeg"/><Relationship Id="rId10"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39.jpeg"/><Relationship Id="rId5" Type="http://schemas.microsoft.com/office/2007/relationships/hdphoto" Target="../media/hdphoto1.wdp"/><Relationship Id="rId6" Type="http://schemas.openxmlformats.org/officeDocument/2006/relationships/image" Target="../media/image47.jpeg"/><Relationship Id="rId7" Type="http://schemas.openxmlformats.org/officeDocument/2006/relationships/image" Target="../media/image48.jpeg"/><Relationship Id="rId8"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0.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1.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2.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3.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4.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7.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8.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9.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7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7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7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3.png"/></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7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7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991724"/>
            <a:ext cx="7391400" cy="1470025"/>
          </a:xfrm>
        </p:spPr>
        <p:txBody>
          <a:bodyPr>
            <a:noAutofit/>
          </a:bodyPr>
          <a:lstStyle/>
          <a:p>
            <a:pPr algn="ctr"/>
            <a:r>
              <a:rPr lang="en-US" sz="4000" dirty="0" smtClean="0"/>
              <a:t>Image/Video Captioning (</a:t>
            </a:r>
            <a:r>
              <a:rPr lang="en-US" sz="4000" dirty="0" err="1" smtClean="0"/>
              <a:t>Cont</a:t>
            </a:r>
            <a:r>
              <a:rPr lang="en-US" sz="4000" dirty="0" smtClean="0"/>
              <a:t>’)</a:t>
            </a:r>
            <a:endParaRPr lang="en-US" sz="4800" dirty="0"/>
          </a:p>
        </p:txBody>
      </p:sp>
      <p:sp>
        <p:nvSpPr>
          <p:cNvPr id="3" name="Subtitle 2"/>
          <p:cNvSpPr>
            <a:spLocks noGrp="1"/>
          </p:cNvSpPr>
          <p:nvPr>
            <p:ph type="subTitle" idx="1"/>
          </p:nvPr>
        </p:nvSpPr>
        <p:spPr>
          <a:xfrm>
            <a:off x="1524000" y="3783012"/>
            <a:ext cx="9258300" cy="2057400"/>
          </a:xfrm>
        </p:spPr>
        <p:txBody>
          <a:bodyPr>
            <a:noAutofit/>
          </a:bodyPr>
          <a:lstStyle/>
          <a:p>
            <a:pPr algn="ctr"/>
            <a:r>
              <a:rPr lang="en-US" sz="2800" dirty="0" err="1" smtClean="0"/>
              <a:t>Heng</a:t>
            </a:r>
            <a:r>
              <a:rPr lang="en-US" sz="2800" dirty="0" smtClean="0"/>
              <a:t> </a:t>
            </a:r>
            <a:r>
              <a:rPr lang="en-US" sz="2800" dirty="0"/>
              <a:t>Ji (UIUC)</a:t>
            </a:r>
          </a:p>
          <a:p>
            <a:pPr algn="ctr"/>
            <a:r>
              <a:rPr lang="en-US" dirty="0" smtClean="0">
                <a:hlinkClick r:id="rId3"/>
              </a:rPr>
              <a:t>hengji@illinois.edu</a:t>
            </a:r>
            <a:endParaRPr lang="en-US" dirty="0" smtClean="0"/>
          </a:p>
        </p:txBody>
      </p:sp>
      <p:sp>
        <p:nvSpPr>
          <p:cNvPr id="4" name="Slide Number Placeholder 3"/>
          <p:cNvSpPr>
            <a:spLocks noGrp="1"/>
          </p:cNvSpPr>
          <p:nvPr>
            <p:ph type="sldNum" sz="quarter" idx="4294967295"/>
          </p:nvPr>
        </p:nvSpPr>
        <p:spPr>
          <a:xfrm>
            <a:off x="8839200" y="6324601"/>
            <a:ext cx="1524000" cy="365125"/>
          </a:xfrm>
          <a:prstGeom prst="rect">
            <a:avLst/>
          </a:prstGeom>
        </p:spPr>
        <p:txBody>
          <a:bodyPr/>
          <a:lstStyle/>
          <a:p>
            <a:fld id="{024B13ED-57CC-4817-AFF2-A39BFC804D6C}" type="slidenum">
              <a:rPr lang="en-US" smtClean="0"/>
              <a:pPr/>
              <a:t>1</a:t>
            </a:fld>
            <a:endParaRPr lang="en-US" dirty="0"/>
          </a:p>
        </p:txBody>
      </p:sp>
      <p:pic>
        <p:nvPicPr>
          <p:cNvPr id="5" name="Picture 4"/>
          <p:cNvPicPr>
            <a:picLocks noChangeAspect="1"/>
          </p:cNvPicPr>
          <p:nvPr/>
        </p:nvPicPr>
        <p:blipFill>
          <a:blip r:embed="rId4"/>
          <a:stretch>
            <a:fillRect/>
          </a:stretch>
        </p:blipFill>
        <p:spPr>
          <a:xfrm>
            <a:off x="11426300" y="0"/>
            <a:ext cx="765699" cy="991724"/>
          </a:xfrm>
          <a:prstGeom prst="rect">
            <a:avLst/>
          </a:prstGeom>
        </p:spPr>
      </p:pic>
    </p:spTree>
    <p:extLst>
      <p:ext uri="{BB962C8B-B14F-4D97-AF65-F5344CB8AC3E}">
        <p14:creationId xmlns:p14="http://schemas.microsoft.com/office/powerpoint/2010/main" val="20770905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3648000" y="1378995"/>
            <a:ext cx="4896000" cy="3433320"/>
          </a:xfrm>
          <a:prstGeom prst="rect">
            <a:avLst/>
          </a:prstGeom>
        </p:spPr>
      </p:pic>
      <p:sp>
        <p:nvSpPr>
          <p:cNvPr id="6" name="TextBox 5"/>
          <p:cNvSpPr txBox="1"/>
          <p:nvPr/>
        </p:nvSpPr>
        <p:spPr>
          <a:xfrm>
            <a:off x="1741440" y="5179535"/>
            <a:ext cx="8640001" cy="1099419"/>
          </a:xfrm>
          <a:prstGeom prst="rect">
            <a:avLst/>
          </a:prstGeom>
          <a:noFill/>
        </p:spPr>
        <p:txBody>
          <a:bodyPr wrap="square" lIns="82945" tIns="41473" rIns="82945" bIns="41473" rtlCol="0">
            <a:spAutoFit/>
          </a:bodyPr>
          <a:lstStyle/>
          <a:p>
            <a:r>
              <a:rPr lang="en-US" sz="2200" dirty="0">
                <a:solidFill>
                  <a:schemeClr val="tx2"/>
                </a:solidFill>
                <a:latin typeface="Helvetica Neue Light"/>
              </a:rPr>
              <a:t>“This picture shows </a:t>
            </a:r>
            <a:r>
              <a:rPr lang="en-US" sz="2200" dirty="0">
                <a:solidFill>
                  <a:srgbClr val="008000"/>
                </a:solidFill>
                <a:latin typeface="Helvetica Neue Light"/>
              </a:rPr>
              <a:t>one person</a:t>
            </a:r>
            <a:r>
              <a:rPr lang="en-US" sz="2200" dirty="0">
                <a:solidFill>
                  <a:schemeClr val="tx2"/>
                </a:solidFill>
                <a:latin typeface="Helvetica Neue Light"/>
              </a:rPr>
              <a:t>, </a:t>
            </a:r>
            <a:r>
              <a:rPr lang="en-US" sz="2200" dirty="0">
                <a:solidFill>
                  <a:srgbClr val="FF0000"/>
                </a:solidFill>
                <a:latin typeface="Helvetica Neue Light"/>
              </a:rPr>
              <a:t>one grass</a:t>
            </a:r>
            <a:r>
              <a:rPr lang="en-US" sz="2200" dirty="0">
                <a:solidFill>
                  <a:schemeClr val="tx2"/>
                </a:solidFill>
                <a:latin typeface="Helvetica Neue Light"/>
              </a:rPr>
              <a:t>, </a:t>
            </a:r>
            <a:r>
              <a:rPr lang="en-US" sz="2200" dirty="0">
                <a:solidFill>
                  <a:srgbClr val="0000FF"/>
                </a:solidFill>
                <a:latin typeface="Helvetica Neue Light"/>
              </a:rPr>
              <a:t>one chair</a:t>
            </a:r>
            <a:r>
              <a:rPr lang="en-US" sz="2200" dirty="0">
                <a:solidFill>
                  <a:schemeClr val="tx2"/>
                </a:solidFill>
                <a:latin typeface="Helvetica Neue Light"/>
              </a:rPr>
              <a:t>, and </a:t>
            </a:r>
            <a:r>
              <a:rPr lang="en-US" sz="2200" dirty="0">
                <a:solidFill>
                  <a:srgbClr val="660066"/>
                </a:solidFill>
                <a:latin typeface="Helvetica Neue Light"/>
              </a:rPr>
              <a:t>one potted plant</a:t>
            </a:r>
            <a:r>
              <a:rPr lang="en-US" sz="2200" dirty="0">
                <a:solidFill>
                  <a:schemeClr val="tx2"/>
                </a:solidFill>
                <a:latin typeface="Helvetica Neue Light"/>
              </a:rPr>
              <a:t>. The person is near the green grass, and in the chair. The green grass is by the chair, and near the potted plant.”</a:t>
            </a:r>
          </a:p>
        </p:txBody>
      </p:sp>
      <p:sp>
        <p:nvSpPr>
          <p:cNvPr id="4" name="Rectangle 3"/>
          <p:cNvSpPr/>
          <p:nvPr/>
        </p:nvSpPr>
        <p:spPr>
          <a:xfrm>
            <a:off x="3971178" y="1734830"/>
            <a:ext cx="1254565" cy="1796788"/>
          </a:xfrm>
          <a:prstGeom prst="rect">
            <a:avLst/>
          </a:prstGeom>
          <a:noFill/>
          <a:ln w="381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8" name="Rectangle 7"/>
          <p:cNvSpPr/>
          <p:nvPr/>
        </p:nvSpPr>
        <p:spPr>
          <a:xfrm>
            <a:off x="4231996" y="2633225"/>
            <a:ext cx="1254565" cy="1161717"/>
          </a:xfrm>
          <a:prstGeom prst="rect">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3" name="Rectangle 2"/>
          <p:cNvSpPr/>
          <p:nvPr/>
        </p:nvSpPr>
        <p:spPr>
          <a:xfrm>
            <a:off x="1638166" y="5950141"/>
            <a:ext cx="8743274" cy="51368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10" name="Rectangle 9"/>
          <p:cNvSpPr/>
          <p:nvPr/>
        </p:nvSpPr>
        <p:spPr>
          <a:xfrm>
            <a:off x="8830639" y="5602251"/>
            <a:ext cx="1369993"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9"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148478070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3648000" y="1378995"/>
            <a:ext cx="4896000" cy="3433320"/>
          </a:xfrm>
          <a:prstGeom prst="rect">
            <a:avLst/>
          </a:prstGeom>
        </p:spPr>
      </p:pic>
      <p:sp>
        <p:nvSpPr>
          <p:cNvPr id="6" name="TextBox 5"/>
          <p:cNvSpPr txBox="1"/>
          <p:nvPr/>
        </p:nvSpPr>
        <p:spPr>
          <a:xfrm>
            <a:off x="1741440" y="5179535"/>
            <a:ext cx="8640001" cy="1099419"/>
          </a:xfrm>
          <a:prstGeom prst="rect">
            <a:avLst/>
          </a:prstGeom>
          <a:noFill/>
        </p:spPr>
        <p:txBody>
          <a:bodyPr wrap="square" lIns="82945" tIns="41473" rIns="82945" bIns="41473" rtlCol="0">
            <a:spAutoFit/>
          </a:bodyPr>
          <a:lstStyle/>
          <a:p>
            <a:r>
              <a:rPr lang="en-US" sz="2200" dirty="0">
                <a:solidFill>
                  <a:schemeClr val="tx2"/>
                </a:solidFill>
                <a:latin typeface="Helvetica Neue Light"/>
              </a:rPr>
              <a:t>“This picture shows </a:t>
            </a:r>
            <a:r>
              <a:rPr lang="en-US" sz="2200" dirty="0">
                <a:solidFill>
                  <a:srgbClr val="008000"/>
                </a:solidFill>
                <a:latin typeface="Helvetica Neue Light"/>
              </a:rPr>
              <a:t>one person</a:t>
            </a:r>
            <a:r>
              <a:rPr lang="en-US" sz="2200" dirty="0">
                <a:solidFill>
                  <a:schemeClr val="tx2"/>
                </a:solidFill>
                <a:latin typeface="Helvetica Neue Light"/>
              </a:rPr>
              <a:t>, </a:t>
            </a:r>
            <a:r>
              <a:rPr lang="en-US" sz="2200" dirty="0">
                <a:solidFill>
                  <a:srgbClr val="FF0000"/>
                </a:solidFill>
                <a:latin typeface="Helvetica Neue Light"/>
              </a:rPr>
              <a:t>one grass</a:t>
            </a:r>
            <a:r>
              <a:rPr lang="en-US" sz="2200" dirty="0">
                <a:solidFill>
                  <a:schemeClr val="tx2"/>
                </a:solidFill>
                <a:latin typeface="Helvetica Neue Light"/>
              </a:rPr>
              <a:t>, </a:t>
            </a:r>
            <a:r>
              <a:rPr lang="en-US" sz="2200" dirty="0">
                <a:solidFill>
                  <a:srgbClr val="0000FF"/>
                </a:solidFill>
                <a:latin typeface="Helvetica Neue Light"/>
              </a:rPr>
              <a:t>one chair</a:t>
            </a:r>
            <a:r>
              <a:rPr lang="en-US" sz="2200" dirty="0">
                <a:solidFill>
                  <a:schemeClr val="tx2"/>
                </a:solidFill>
                <a:latin typeface="Helvetica Neue Light"/>
              </a:rPr>
              <a:t>, and </a:t>
            </a:r>
            <a:r>
              <a:rPr lang="en-US" sz="2200" dirty="0">
                <a:solidFill>
                  <a:srgbClr val="660066"/>
                </a:solidFill>
                <a:latin typeface="Helvetica Neue Light"/>
              </a:rPr>
              <a:t>one potted plant</a:t>
            </a:r>
            <a:r>
              <a:rPr lang="en-US" sz="2200" dirty="0">
                <a:solidFill>
                  <a:schemeClr val="tx2"/>
                </a:solidFill>
                <a:latin typeface="Helvetica Neue Light"/>
              </a:rPr>
              <a:t>. The person is near the green grass, and in the chair. The green grass is by the chair, and near the potted plant.”</a:t>
            </a:r>
          </a:p>
        </p:txBody>
      </p:sp>
      <p:sp>
        <p:nvSpPr>
          <p:cNvPr id="7" name="Rectangle 6"/>
          <p:cNvSpPr/>
          <p:nvPr/>
        </p:nvSpPr>
        <p:spPr>
          <a:xfrm>
            <a:off x="6307452" y="2199517"/>
            <a:ext cx="1071187" cy="61958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8" name="Rectangle 7"/>
          <p:cNvSpPr/>
          <p:nvPr/>
        </p:nvSpPr>
        <p:spPr>
          <a:xfrm>
            <a:off x="4231996" y="2633225"/>
            <a:ext cx="1254565" cy="1161717"/>
          </a:xfrm>
          <a:prstGeom prst="rect">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3" name="Rectangle 2"/>
          <p:cNvSpPr/>
          <p:nvPr/>
        </p:nvSpPr>
        <p:spPr>
          <a:xfrm>
            <a:off x="4317621" y="5907333"/>
            <a:ext cx="6149444" cy="48514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10" name="Rectangle 9"/>
          <p:cNvSpPr/>
          <p:nvPr/>
        </p:nvSpPr>
        <p:spPr>
          <a:xfrm>
            <a:off x="9515635" y="6035753"/>
            <a:ext cx="684996" cy="7794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9"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174665800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3648000" y="1378995"/>
            <a:ext cx="4896000" cy="3433320"/>
          </a:xfrm>
          <a:prstGeom prst="rect">
            <a:avLst/>
          </a:prstGeom>
        </p:spPr>
      </p:pic>
      <p:sp>
        <p:nvSpPr>
          <p:cNvPr id="6" name="TextBox 5"/>
          <p:cNvSpPr txBox="1"/>
          <p:nvPr/>
        </p:nvSpPr>
        <p:spPr>
          <a:xfrm>
            <a:off x="1741440" y="5179535"/>
            <a:ext cx="8640001" cy="1099419"/>
          </a:xfrm>
          <a:prstGeom prst="rect">
            <a:avLst/>
          </a:prstGeom>
          <a:noFill/>
        </p:spPr>
        <p:txBody>
          <a:bodyPr wrap="square" lIns="82945" tIns="41473" rIns="82945" bIns="41473" rtlCol="0">
            <a:spAutoFit/>
          </a:bodyPr>
          <a:lstStyle/>
          <a:p>
            <a:r>
              <a:rPr lang="en-US" sz="2200" dirty="0">
                <a:solidFill>
                  <a:schemeClr val="tx2"/>
                </a:solidFill>
                <a:latin typeface="Helvetica Neue Light"/>
              </a:rPr>
              <a:t>“This picture shows </a:t>
            </a:r>
            <a:r>
              <a:rPr lang="en-US" sz="2200" dirty="0">
                <a:solidFill>
                  <a:srgbClr val="008000"/>
                </a:solidFill>
                <a:latin typeface="Helvetica Neue Light"/>
              </a:rPr>
              <a:t>one person</a:t>
            </a:r>
            <a:r>
              <a:rPr lang="en-US" sz="2200" dirty="0">
                <a:solidFill>
                  <a:schemeClr val="tx2"/>
                </a:solidFill>
                <a:latin typeface="Helvetica Neue Light"/>
              </a:rPr>
              <a:t>, </a:t>
            </a:r>
            <a:r>
              <a:rPr lang="en-US" sz="2200" dirty="0">
                <a:solidFill>
                  <a:srgbClr val="FF0000"/>
                </a:solidFill>
                <a:latin typeface="Helvetica Neue Light"/>
              </a:rPr>
              <a:t>one grass</a:t>
            </a:r>
            <a:r>
              <a:rPr lang="en-US" sz="2200" dirty="0">
                <a:solidFill>
                  <a:schemeClr val="tx2"/>
                </a:solidFill>
                <a:latin typeface="Helvetica Neue Light"/>
              </a:rPr>
              <a:t>, </a:t>
            </a:r>
            <a:r>
              <a:rPr lang="en-US" sz="2200" dirty="0">
                <a:solidFill>
                  <a:srgbClr val="0000FF"/>
                </a:solidFill>
                <a:latin typeface="Helvetica Neue Light"/>
              </a:rPr>
              <a:t>one chair</a:t>
            </a:r>
            <a:r>
              <a:rPr lang="en-US" sz="2200" dirty="0">
                <a:solidFill>
                  <a:schemeClr val="tx2"/>
                </a:solidFill>
                <a:latin typeface="Helvetica Neue Light"/>
              </a:rPr>
              <a:t>, and </a:t>
            </a:r>
            <a:r>
              <a:rPr lang="en-US" sz="2200" dirty="0">
                <a:solidFill>
                  <a:srgbClr val="660066"/>
                </a:solidFill>
                <a:latin typeface="Helvetica Neue Light"/>
              </a:rPr>
              <a:t>one potted plant</a:t>
            </a:r>
            <a:r>
              <a:rPr lang="en-US" sz="2200" dirty="0">
                <a:solidFill>
                  <a:schemeClr val="tx2"/>
                </a:solidFill>
                <a:latin typeface="Helvetica Neue Light"/>
              </a:rPr>
              <a:t>. The person is near the green grass, and in the chair. The green grass is by the chair, and near the potted plant.”</a:t>
            </a:r>
          </a:p>
        </p:txBody>
      </p:sp>
      <p:sp>
        <p:nvSpPr>
          <p:cNvPr id="7" name="Rectangle 6"/>
          <p:cNvSpPr/>
          <p:nvPr/>
        </p:nvSpPr>
        <p:spPr>
          <a:xfrm>
            <a:off x="6307452" y="2199517"/>
            <a:ext cx="1071187" cy="61958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9" name="Rectangle 8"/>
          <p:cNvSpPr/>
          <p:nvPr/>
        </p:nvSpPr>
        <p:spPr>
          <a:xfrm>
            <a:off x="7471567" y="1440529"/>
            <a:ext cx="805402" cy="1394061"/>
          </a:xfrm>
          <a:prstGeom prst="rect">
            <a:avLst/>
          </a:prstGeom>
          <a:noFill/>
          <a:ln w="38100">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8"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48456258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3648000" y="1378995"/>
            <a:ext cx="4896000" cy="3433320"/>
          </a:xfrm>
          <a:prstGeom prst="rect">
            <a:avLst/>
          </a:prstGeom>
        </p:spPr>
      </p:pic>
      <p:sp>
        <p:nvSpPr>
          <p:cNvPr id="6" name="TextBox 5"/>
          <p:cNvSpPr txBox="1"/>
          <p:nvPr/>
        </p:nvSpPr>
        <p:spPr>
          <a:xfrm>
            <a:off x="1741440" y="5179535"/>
            <a:ext cx="8640001" cy="1099419"/>
          </a:xfrm>
          <a:prstGeom prst="rect">
            <a:avLst/>
          </a:prstGeom>
          <a:noFill/>
        </p:spPr>
        <p:txBody>
          <a:bodyPr wrap="square" lIns="82945" tIns="41473" rIns="82945" bIns="41473" rtlCol="0">
            <a:spAutoFit/>
          </a:bodyPr>
          <a:lstStyle/>
          <a:p>
            <a:r>
              <a:rPr lang="en-US" sz="2200" dirty="0">
                <a:solidFill>
                  <a:schemeClr val="tx2"/>
                </a:solidFill>
                <a:latin typeface="Helvetica Neue Light"/>
              </a:rPr>
              <a:t>“This picture shows one person, one grass, one chair, and one potted plant. The person is near the green grass, and in the chair. The green grass is by the chair, and near the potted plant.”</a:t>
            </a:r>
          </a:p>
        </p:txBody>
      </p:sp>
      <p:sp>
        <p:nvSpPr>
          <p:cNvPr id="4"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9115713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Content Placeholder 2"/>
          <p:cNvSpPr>
            <a:spLocks noGrp="1"/>
          </p:cNvSpPr>
          <p:nvPr>
            <p:ph idx="1"/>
          </p:nvPr>
        </p:nvSpPr>
        <p:spPr>
          <a:xfrm>
            <a:off x="1981200" y="1928388"/>
            <a:ext cx="8229600" cy="4525963"/>
          </a:xfrm>
        </p:spPr>
        <p:txBody>
          <a:bodyPr/>
          <a:lstStyle/>
          <a:p>
            <a:r>
              <a:rPr lang="en-US" dirty="0" smtClean="0"/>
              <a:t>Vision -- detection and classification</a:t>
            </a:r>
          </a:p>
          <a:p>
            <a:r>
              <a:rPr lang="en-US" dirty="0" smtClean="0"/>
              <a:t>Text inputs - statistics from parsing lots of descriptive text</a:t>
            </a:r>
          </a:p>
          <a:p>
            <a:r>
              <a:rPr lang="en-US" dirty="0" smtClean="0"/>
              <a:t>Graphical model (CRF) to predict best image labeling given vision and text inputs</a:t>
            </a:r>
          </a:p>
          <a:p>
            <a:r>
              <a:rPr lang="en-US" dirty="0" smtClean="0"/>
              <a:t>Generation algorithms to generate natural language</a:t>
            </a:r>
            <a:endParaRPr lang="en-US" dirty="0"/>
          </a:p>
        </p:txBody>
      </p:sp>
      <p:sp>
        <p:nvSpPr>
          <p:cNvPr id="4" name="Rectangle 3"/>
          <p:cNvSpPr/>
          <p:nvPr/>
        </p:nvSpPr>
        <p:spPr>
          <a:xfrm>
            <a:off x="1981200" y="2445154"/>
            <a:ext cx="8229600" cy="265401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5"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1957147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30505"/>
            <a:ext cx="8229600" cy="1600200"/>
          </a:xfrm>
        </p:spPr>
        <p:txBody>
          <a:bodyPr/>
          <a:lstStyle/>
          <a:p>
            <a:r>
              <a:rPr lang="en-US" dirty="0" smtClean="0"/>
              <a:t>Vision is hard!</a:t>
            </a:r>
            <a:endParaRPr lang="en-US" dirty="0"/>
          </a:p>
        </p:txBody>
      </p:sp>
      <p:sp>
        <p:nvSpPr>
          <p:cNvPr id="3" name="Content Placeholder 2"/>
          <p:cNvSpPr>
            <a:spLocks noGrp="1"/>
          </p:cNvSpPr>
          <p:nvPr>
            <p:ph idx="1"/>
          </p:nvPr>
        </p:nvSpPr>
        <p:spPr>
          <a:xfrm>
            <a:off x="2602345" y="5986803"/>
            <a:ext cx="5594974" cy="632060"/>
          </a:xfrm>
        </p:spPr>
        <p:txBody>
          <a:bodyPr>
            <a:normAutofit fontScale="85000" lnSpcReduction="20000"/>
          </a:bodyPr>
          <a:lstStyle/>
          <a:p>
            <a:pPr marL="0" indent="0">
              <a:buNone/>
            </a:pPr>
            <a:r>
              <a:rPr lang="en-US" dirty="0" smtClean="0">
                <a:solidFill>
                  <a:schemeClr val="tx1"/>
                </a:solidFill>
              </a:rPr>
              <a:t>World knowledge (from descriptive text) can be used to smooth noisy vision predictions!</a:t>
            </a:r>
            <a:endParaRPr lang="en-US" dirty="0">
              <a:solidFill>
                <a:schemeClr val="tx1"/>
              </a:solidFill>
            </a:endParaRPr>
          </a:p>
        </p:txBody>
      </p:sp>
      <p:pic>
        <p:nvPicPr>
          <p:cNvPr id="4" name="Picture 3" descr="shee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9742" y="1600200"/>
            <a:ext cx="5497030" cy="4122773"/>
          </a:xfrm>
          <a:prstGeom prst="rect">
            <a:avLst/>
          </a:prstGeom>
        </p:spPr>
      </p:pic>
      <p:sp>
        <p:nvSpPr>
          <p:cNvPr id="5" name="Rectangle 4"/>
          <p:cNvSpPr/>
          <p:nvPr/>
        </p:nvSpPr>
        <p:spPr>
          <a:xfrm>
            <a:off x="5420802" y="3848101"/>
            <a:ext cx="956805" cy="1057305"/>
          </a:xfrm>
          <a:prstGeom prst="rect">
            <a:avLst/>
          </a:prstGeom>
          <a:noFill/>
          <a:ln w="762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6377607" y="4435739"/>
            <a:ext cx="2191949" cy="0"/>
          </a:xfrm>
          <a:prstGeom prst="straightConnector1">
            <a:avLst/>
          </a:prstGeom>
          <a:ln w="762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545232" y="4209603"/>
            <a:ext cx="1600695" cy="400110"/>
          </a:xfrm>
          <a:prstGeom prst="rect">
            <a:avLst/>
          </a:prstGeom>
          <a:noFill/>
        </p:spPr>
        <p:txBody>
          <a:bodyPr wrap="none" rtlCol="0">
            <a:spAutoFit/>
          </a:bodyPr>
          <a:lstStyle/>
          <a:p>
            <a:r>
              <a:rPr lang="en-US" sz="2000" dirty="0">
                <a:latin typeface="Helvetica Neue Light"/>
                <a:cs typeface="Helvetica Neue Light"/>
              </a:rPr>
              <a:t>Green sheep</a:t>
            </a:r>
          </a:p>
        </p:txBody>
      </p:sp>
      <p:sp>
        <p:nvSpPr>
          <p:cNvPr id="9"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21335543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Content Placeholder 2"/>
          <p:cNvSpPr>
            <a:spLocks noGrp="1"/>
          </p:cNvSpPr>
          <p:nvPr>
            <p:ph idx="1"/>
          </p:nvPr>
        </p:nvSpPr>
        <p:spPr>
          <a:xfrm>
            <a:off x="1981200" y="1928388"/>
            <a:ext cx="8229600" cy="4525963"/>
          </a:xfrm>
        </p:spPr>
        <p:txBody>
          <a:bodyPr/>
          <a:lstStyle/>
          <a:p>
            <a:r>
              <a:rPr lang="en-US" dirty="0" smtClean="0"/>
              <a:t>Vision -- detection and classification</a:t>
            </a:r>
          </a:p>
          <a:p>
            <a:r>
              <a:rPr lang="en-US" dirty="0" smtClean="0"/>
              <a:t>Text -- statistics from parsing lots of descriptive text</a:t>
            </a:r>
          </a:p>
          <a:p>
            <a:r>
              <a:rPr lang="en-US" dirty="0" smtClean="0"/>
              <a:t>Graphical model (CRF) to predict best image labeling given vision and text inputs</a:t>
            </a:r>
          </a:p>
          <a:p>
            <a:r>
              <a:rPr lang="en-US" dirty="0" smtClean="0"/>
              <a:t>Generation algorithms to generate natural language</a:t>
            </a:r>
            <a:endParaRPr lang="en-US" dirty="0"/>
          </a:p>
        </p:txBody>
      </p:sp>
      <p:sp>
        <p:nvSpPr>
          <p:cNvPr id="4" name="Rectangle 3"/>
          <p:cNvSpPr/>
          <p:nvPr/>
        </p:nvSpPr>
        <p:spPr>
          <a:xfrm>
            <a:off x="1981200" y="2877974"/>
            <a:ext cx="8229600" cy="179788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5"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2310689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573668" y="807507"/>
            <a:ext cx="7259626" cy="2926080"/>
          </a:xfrm>
          <a:prstGeom prst="rect">
            <a:avLst/>
          </a:prstGeom>
          <a:solidFill>
            <a:srgbClr val="13003D"/>
          </a:solidFill>
          <a:ln w="25400">
            <a:solidFill>
              <a:srgbClr val="80808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82945" tIns="41473" rIns="82945" bIns="41473" rtlCol="0" anchor="ctr"/>
          <a:lstStyle/>
          <a:p>
            <a:pPr algn="ctr"/>
            <a:endParaRPr lang="en-US" dirty="0">
              <a:latin typeface="Helvetica Neue Light"/>
            </a:endParaRPr>
          </a:p>
        </p:txBody>
      </p:sp>
      <p:sp>
        <p:nvSpPr>
          <p:cNvPr id="10" name="Rectangle 9"/>
          <p:cNvSpPr/>
          <p:nvPr/>
        </p:nvSpPr>
        <p:spPr bwMode="auto">
          <a:xfrm>
            <a:off x="1603200" y="3854900"/>
            <a:ext cx="7230094" cy="2926080"/>
          </a:xfrm>
          <a:prstGeom prst="rect">
            <a:avLst/>
          </a:prstGeom>
          <a:solidFill>
            <a:srgbClr val="13003D"/>
          </a:solidFill>
          <a:ln w="25400" cap="flat" cmpd="sng" algn="ctr">
            <a:solidFill>
              <a:srgbClr val="80808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82945" tIns="41473" rIns="82945" bIns="41473" numCol="1" rtlCol="0" anchor="t" anchorCtr="0" compatLnSpc="1">
            <a:prstTxWarp prst="textNoShape">
              <a:avLst/>
            </a:prstTxWarp>
          </a:bodyPr>
          <a:lstStyle/>
          <a:p>
            <a:pPr defTabSz="829452" eaLnBrk="0" fontAlgn="base" hangingPunct="0">
              <a:spcBef>
                <a:spcPct val="0"/>
              </a:spcBef>
              <a:spcAft>
                <a:spcPct val="0"/>
              </a:spcAft>
            </a:pPr>
            <a:endParaRPr lang="en-US" sz="2500" b="1" dirty="0">
              <a:solidFill>
                <a:schemeClr val="bg1"/>
              </a:solidFill>
              <a:latin typeface="Helvetica Neue Light"/>
            </a:endParaRPr>
          </a:p>
        </p:txBody>
      </p:sp>
      <p:sp>
        <p:nvSpPr>
          <p:cNvPr id="2" name="Title 1"/>
          <p:cNvSpPr>
            <a:spLocks noGrp="1"/>
          </p:cNvSpPr>
          <p:nvPr>
            <p:ph type="title"/>
          </p:nvPr>
        </p:nvSpPr>
        <p:spPr>
          <a:xfrm>
            <a:off x="1741440" y="78149"/>
            <a:ext cx="8926560" cy="699913"/>
          </a:xfrm>
        </p:spPr>
        <p:txBody>
          <a:bodyPr>
            <a:normAutofit fontScale="90000"/>
          </a:bodyPr>
          <a:lstStyle/>
          <a:p>
            <a:r>
              <a:rPr lang="en-US" sz="4800" dirty="0"/>
              <a:t>Learning from Descriptive Text</a:t>
            </a:r>
          </a:p>
        </p:txBody>
      </p:sp>
      <p:sp>
        <p:nvSpPr>
          <p:cNvPr id="5" name="TextBox 4"/>
          <p:cNvSpPr txBox="1"/>
          <p:nvPr/>
        </p:nvSpPr>
        <p:spPr>
          <a:xfrm>
            <a:off x="8972478" y="2217702"/>
            <a:ext cx="1704282" cy="391533"/>
          </a:xfrm>
          <a:prstGeom prst="rect">
            <a:avLst/>
          </a:prstGeom>
          <a:noFill/>
        </p:spPr>
        <p:txBody>
          <a:bodyPr wrap="square" lIns="82945" tIns="41473" rIns="82945" bIns="41473" rtlCol="0">
            <a:spAutoFit/>
          </a:bodyPr>
          <a:lstStyle/>
          <a:p>
            <a:r>
              <a:rPr lang="en-US" sz="2000" dirty="0">
                <a:solidFill>
                  <a:srgbClr val="2F5897"/>
                </a:solidFill>
                <a:latin typeface="Helvetica Neue Light"/>
              </a:rPr>
              <a:t>Attributes</a:t>
            </a:r>
          </a:p>
        </p:txBody>
      </p:sp>
      <p:sp>
        <p:nvSpPr>
          <p:cNvPr id="9" name="TextBox 8"/>
          <p:cNvSpPr txBox="1"/>
          <p:nvPr/>
        </p:nvSpPr>
        <p:spPr>
          <a:xfrm>
            <a:off x="8913414" y="5096224"/>
            <a:ext cx="2049882" cy="391533"/>
          </a:xfrm>
          <a:prstGeom prst="rect">
            <a:avLst/>
          </a:prstGeom>
          <a:noFill/>
        </p:spPr>
        <p:txBody>
          <a:bodyPr wrap="square" lIns="82945" tIns="41473" rIns="82945" bIns="41473" rtlCol="0">
            <a:spAutoFit/>
          </a:bodyPr>
          <a:lstStyle/>
          <a:p>
            <a:r>
              <a:rPr lang="en-US" sz="2000" dirty="0">
                <a:solidFill>
                  <a:srgbClr val="2F5897"/>
                </a:solidFill>
                <a:latin typeface="Helvetica Neue Light"/>
              </a:rPr>
              <a:t>Relationships</a:t>
            </a:r>
          </a:p>
        </p:txBody>
      </p:sp>
      <p:pic>
        <p:nvPicPr>
          <p:cNvPr id="3" name="Picture 2" descr="gra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4047" y="926295"/>
            <a:ext cx="2907792" cy="2180844"/>
          </a:xfrm>
          <a:prstGeom prst="rect">
            <a:avLst/>
          </a:prstGeom>
        </p:spPr>
      </p:pic>
      <p:sp>
        <p:nvSpPr>
          <p:cNvPr id="4" name="TextBox 3"/>
          <p:cNvSpPr txBox="1"/>
          <p:nvPr/>
        </p:nvSpPr>
        <p:spPr>
          <a:xfrm>
            <a:off x="1841337" y="3120079"/>
            <a:ext cx="3151787" cy="369332"/>
          </a:xfrm>
          <a:prstGeom prst="rect">
            <a:avLst/>
          </a:prstGeom>
          <a:noFill/>
        </p:spPr>
        <p:txBody>
          <a:bodyPr wrap="none" rtlCol="0">
            <a:spAutoFit/>
          </a:bodyPr>
          <a:lstStyle/>
          <a:p>
            <a:r>
              <a:rPr lang="en-US" dirty="0">
                <a:solidFill>
                  <a:srgbClr val="FFFFFF"/>
                </a:solidFill>
                <a:latin typeface="Helvetica Neue Light"/>
              </a:rPr>
              <a:t>green green grass by the lake</a:t>
            </a:r>
          </a:p>
        </p:txBody>
      </p:sp>
      <p:pic>
        <p:nvPicPr>
          <p:cNvPr id="6" name="Picture 5" descr="ca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6173" y="926295"/>
            <a:ext cx="2907792" cy="2180844"/>
          </a:xfrm>
          <a:prstGeom prst="rect">
            <a:avLst/>
          </a:prstGeom>
        </p:spPr>
      </p:pic>
      <p:sp>
        <p:nvSpPr>
          <p:cNvPr id="11" name="TextBox 10"/>
          <p:cNvSpPr txBox="1"/>
          <p:nvPr/>
        </p:nvSpPr>
        <p:spPr>
          <a:xfrm>
            <a:off x="5011849" y="3043961"/>
            <a:ext cx="3892800" cy="646331"/>
          </a:xfrm>
          <a:prstGeom prst="rect">
            <a:avLst/>
          </a:prstGeom>
          <a:noFill/>
        </p:spPr>
        <p:txBody>
          <a:bodyPr wrap="square" rtlCol="0">
            <a:spAutoFit/>
          </a:bodyPr>
          <a:lstStyle/>
          <a:p>
            <a:r>
              <a:rPr lang="en-US" dirty="0">
                <a:solidFill>
                  <a:srgbClr val="FFFFFF"/>
                </a:solidFill>
                <a:latin typeface="Helvetica Neue Light"/>
              </a:rPr>
              <a:t>a very shiny car in the car museum in my hometown of upstate NY.</a:t>
            </a:r>
          </a:p>
        </p:txBody>
      </p:sp>
      <p:sp>
        <p:nvSpPr>
          <p:cNvPr id="42" name="TextBox 41"/>
          <p:cNvSpPr txBox="1"/>
          <p:nvPr/>
        </p:nvSpPr>
        <p:spPr>
          <a:xfrm>
            <a:off x="5355152" y="6148609"/>
            <a:ext cx="3147249" cy="646331"/>
          </a:xfrm>
          <a:prstGeom prst="rect">
            <a:avLst/>
          </a:prstGeom>
          <a:noFill/>
        </p:spPr>
        <p:txBody>
          <a:bodyPr wrap="square" rtlCol="0">
            <a:spAutoFit/>
          </a:bodyPr>
          <a:lstStyle/>
          <a:p>
            <a:r>
              <a:rPr lang="en-US" dirty="0">
                <a:solidFill>
                  <a:srgbClr val="FFFFFF"/>
                </a:solidFill>
                <a:latin typeface="Helvetica Neue Light"/>
              </a:rPr>
              <a:t>Our cat </a:t>
            </a:r>
            <a:r>
              <a:rPr lang="en-US" dirty="0" err="1">
                <a:solidFill>
                  <a:srgbClr val="FFFFFF"/>
                </a:solidFill>
                <a:latin typeface="Helvetica Neue Light"/>
              </a:rPr>
              <a:t>Tusik</a:t>
            </a:r>
            <a:r>
              <a:rPr lang="en-US" dirty="0">
                <a:solidFill>
                  <a:srgbClr val="FFFFFF"/>
                </a:solidFill>
                <a:latin typeface="Helvetica Neue Light"/>
              </a:rPr>
              <a:t> sleeping on the sofa near a hot radiator.</a:t>
            </a:r>
          </a:p>
        </p:txBody>
      </p:sp>
      <p:pic>
        <p:nvPicPr>
          <p:cNvPr id="15" name="Picture 14" descr="person.jpg"/>
          <p:cNvPicPr>
            <a:picLocks/>
          </p:cNvPicPr>
          <p:nvPr/>
        </p:nvPicPr>
        <p:blipFill>
          <a:blip r:embed="rId5">
            <a:extLst>
              <a:ext uri="{28A0092B-C50C-407E-A947-70E740481C1C}">
                <a14:useLocalDpi xmlns:a14="http://schemas.microsoft.com/office/drawing/2010/main" val="0"/>
              </a:ext>
            </a:extLst>
          </a:blip>
          <a:stretch>
            <a:fillRect/>
          </a:stretch>
        </p:blipFill>
        <p:spPr>
          <a:xfrm>
            <a:off x="1984047" y="3980778"/>
            <a:ext cx="2907792" cy="2185416"/>
          </a:xfrm>
          <a:prstGeom prst="rect">
            <a:avLst/>
          </a:prstGeom>
        </p:spPr>
      </p:pic>
      <p:sp>
        <p:nvSpPr>
          <p:cNvPr id="43" name="TextBox 42"/>
          <p:cNvSpPr txBox="1"/>
          <p:nvPr/>
        </p:nvSpPr>
        <p:spPr>
          <a:xfrm>
            <a:off x="2044341" y="6148609"/>
            <a:ext cx="3018750" cy="646331"/>
          </a:xfrm>
          <a:prstGeom prst="rect">
            <a:avLst/>
          </a:prstGeom>
          <a:noFill/>
        </p:spPr>
        <p:txBody>
          <a:bodyPr wrap="square" rtlCol="0">
            <a:spAutoFit/>
          </a:bodyPr>
          <a:lstStyle/>
          <a:p>
            <a:r>
              <a:rPr lang="en-US" dirty="0">
                <a:solidFill>
                  <a:srgbClr val="FFFFFF"/>
                </a:solidFill>
                <a:latin typeface="Helvetica Neue Light"/>
              </a:rPr>
              <a:t>very little person in a big rocking chair</a:t>
            </a:r>
          </a:p>
        </p:txBody>
      </p:sp>
      <p:pic>
        <p:nvPicPr>
          <p:cNvPr id="16" name="Picture 15" descr="cat.jpg"/>
          <p:cNvPicPr>
            <a:picLocks/>
          </p:cNvPicPr>
          <p:nvPr/>
        </p:nvPicPr>
        <p:blipFill>
          <a:blip r:embed="rId6">
            <a:extLst>
              <a:ext uri="{28A0092B-C50C-407E-A947-70E740481C1C}">
                <a14:useLocalDpi xmlns:a14="http://schemas.microsoft.com/office/drawing/2010/main" val="0"/>
              </a:ext>
            </a:extLst>
          </a:blip>
          <a:stretch>
            <a:fillRect/>
          </a:stretch>
        </p:blipFill>
        <p:spPr>
          <a:xfrm>
            <a:off x="5426173" y="4003515"/>
            <a:ext cx="2907792" cy="2185416"/>
          </a:xfrm>
          <a:prstGeom prst="rect">
            <a:avLst/>
          </a:prstGeom>
        </p:spPr>
      </p:pic>
      <p:sp>
        <p:nvSpPr>
          <p:cNvPr id="17" name="Footer Placeholder 28"/>
          <p:cNvSpPr txBox="1">
            <a:spLocks/>
          </p:cNvSpPr>
          <p:nvPr/>
        </p:nvSpPr>
        <p:spPr>
          <a:xfrm>
            <a:off x="7772400" y="65245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137933331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Content Placeholder 2"/>
          <p:cNvSpPr>
            <a:spLocks noGrp="1"/>
          </p:cNvSpPr>
          <p:nvPr>
            <p:ph idx="1"/>
          </p:nvPr>
        </p:nvSpPr>
        <p:spPr>
          <a:xfrm>
            <a:off x="1981200" y="1928388"/>
            <a:ext cx="8229600" cy="4525963"/>
          </a:xfrm>
        </p:spPr>
        <p:txBody>
          <a:bodyPr/>
          <a:lstStyle/>
          <a:p>
            <a:r>
              <a:rPr lang="en-US" dirty="0" smtClean="0"/>
              <a:t>Vision -- detection and classification</a:t>
            </a:r>
          </a:p>
          <a:p>
            <a:r>
              <a:rPr lang="en-US" dirty="0" smtClean="0"/>
              <a:t>Text -- statistics from parsing lots of descriptive text</a:t>
            </a:r>
          </a:p>
          <a:p>
            <a:r>
              <a:rPr lang="en-US" dirty="0" smtClean="0"/>
              <a:t>Model (CRF) to predict best image labeling given vision and text based potentials</a:t>
            </a:r>
          </a:p>
          <a:p>
            <a:r>
              <a:rPr lang="en-US" dirty="0" smtClean="0"/>
              <a:t>Generation algorithms to compose natural language</a:t>
            </a:r>
            <a:endParaRPr lang="en-US" dirty="0"/>
          </a:p>
        </p:txBody>
      </p:sp>
      <p:sp>
        <p:nvSpPr>
          <p:cNvPr id="4"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10712055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70188" y="1150116"/>
            <a:ext cx="3150463" cy="3392503"/>
            <a:chOff x="-170610" y="3210572"/>
            <a:chExt cx="3473167" cy="3739606"/>
          </a:xfrm>
        </p:grpSpPr>
        <p:pic>
          <p:nvPicPr>
            <p:cNvPr id="8" name="Picture 7"/>
            <p:cNvPicPr>
              <a:picLocks noChangeAspect="1"/>
            </p:cNvPicPr>
            <p:nvPr/>
          </p:nvPicPr>
          <p:blipFill>
            <a:blip r:embed="rId3"/>
            <a:stretch>
              <a:fillRect/>
            </a:stretch>
          </p:blipFill>
          <p:spPr>
            <a:xfrm>
              <a:off x="140738" y="3210572"/>
              <a:ext cx="2560318" cy="1920239"/>
            </a:xfrm>
            <a:prstGeom prst="rect">
              <a:avLst/>
            </a:prstGeom>
          </p:spPr>
        </p:pic>
        <p:sp>
          <p:nvSpPr>
            <p:cNvPr id="9" name="Rectangle 8"/>
            <p:cNvSpPr/>
            <p:nvPr/>
          </p:nvSpPr>
          <p:spPr>
            <a:xfrm>
              <a:off x="-170610" y="5152065"/>
              <a:ext cx="3473167" cy="1798113"/>
            </a:xfrm>
            <a:prstGeom prst="rect">
              <a:avLst/>
            </a:prstGeom>
          </p:spPr>
          <p:txBody>
            <a:bodyPr wrap="square">
              <a:spAutoFit/>
            </a:bodyPr>
            <a:lstStyle/>
            <a:p>
              <a:r>
                <a:rPr lang="en-US" sz="2000" dirty="0">
                  <a:latin typeface="Helvetica Neue Light"/>
                </a:rPr>
                <a:t>This is a picture of one sky, one road and one sheep. The gray sky is over the gray road. The gray sheep is by the gray road. </a:t>
              </a:r>
            </a:p>
          </p:txBody>
        </p:sp>
      </p:grpSp>
      <p:grpSp>
        <p:nvGrpSpPr>
          <p:cNvPr id="10" name="Group 9"/>
          <p:cNvGrpSpPr/>
          <p:nvPr/>
        </p:nvGrpSpPr>
        <p:grpSpPr>
          <a:xfrm>
            <a:off x="7710341" y="1150115"/>
            <a:ext cx="3071827" cy="4267914"/>
            <a:chOff x="12389432" y="3285991"/>
            <a:chExt cx="3386476" cy="4704584"/>
          </a:xfrm>
        </p:grpSpPr>
        <p:pic>
          <p:nvPicPr>
            <p:cNvPr id="11" name="Picture 10"/>
            <p:cNvPicPr>
              <a:picLocks noChangeAspect="1"/>
            </p:cNvPicPr>
            <p:nvPr/>
          </p:nvPicPr>
          <p:blipFill>
            <a:blip r:embed="rId4"/>
            <a:stretch>
              <a:fillRect/>
            </a:stretch>
          </p:blipFill>
          <p:spPr>
            <a:xfrm>
              <a:off x="13277494" y="3285991"/>
              <a:ext cx="1522476" cy="2286000"/>
            </a:xfrm>
            <a:prstGeom prst="rect">
              <a:avLst/>
            </a:prstGeom>
          </p:spPr>
        </p:pic>
        <p:sp>
          <p:nvSpPr>
            <p:cNvPr id="12" name="Rectangle 11"/>
            <p:cNvSpPr/>
            <p:nvPr/>
          </p:nvSpPr>
          <p:spPr>
            <a:xfrm>
              <a:off x="12389432" y="5513929"/>
              <a:ext cx="3386476" cy="2476646"/>
            </a:xfrm>
            <a:prstGeom prst="rect">
              <a:avLst/>
            </a:prstGeom>
          </p:spPr>
          <p:txBody>
            <a:bodyPr wrap="square">
              <a:spAutoFit/>
            </a:bodyPr>
            <a:lstStyle/>
            <a:p>
              <a:r>
                <a:rPr lang="en-US" sz="2000" dirty="0">
                  <a:latin typeface="Helvetica Neue Light"/>
                </a:rPr>
                <a:t>Here we see one road, one sky and one bicycle. The road is near the blue sky, and near the colorful bicycle. The colorful bicycle is within the blue sky. </a:t>
              </a:r>
            </a:p>
          </p:txBody>
        </p:sp>
      </p:grpSp>
      <p:sp>
        <p:nvSpPr>
          <p:cNvPr id="14" name="Title 1"/>
          <p:cNvSpPr txBox="1">
            <a:spLocks/>
          </p:cNvSpPr>
          <p:nvPr/>
        </p:nvSpPr>
        <p:spPr>
          <a:xfrm>
            <a:off x="2195040" y="165801"/>
            <a:ext cx="7801920" cy="699913"/>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dirty="0">
                <a:latin typeface="Helvetica Neue Light"/>
              </a:rPr>
              <a:t>Some good results</a:t>
            </a:r>
          </a:p>
        </p:txBody>
      </p:sp>
      <p:grpSp>
        <p:nvGrpSpPr>
          <p:cNvPr id="15" name="Group 14"/>
          <p:cNvGrpSpPr/>
          <p:nvPr/>
        </p:nvGrpSpPr>
        <p:grpSpPr>
          <a:xfrm>
            <a:off x="4635036" y="4089415"/>
            <a:ext cx="3061034" cy="2724541"/>
            <a:chOff x="8382802" y="3600011"/>
            <a:chExt cx="3374577" cy="3003302"/>
          </a:xfrm>
        </p:grpSpPr>
        <p:pic>
          <p:nvPicPr>
            <p:cNvPr id="16" name="Picture 15"/>
            <p:cNvPicPr>
              <a:picLocks noChangeAspect="1"/>
            </p:cNvPicPr>
            <p:nvPr/>
          </p:nvPicPr>
          <p:blipFill>
            <a:blip r:embed="rId5"/>
            <a:stretch>
              <a:fillRect/>
            </a:stretch>
          </p:blipFill>
          <p:spPr>
            <a:xfrm>
              <a:off x="8632909" y="3600011"/>
              <a:ext cx="2560319" cy="1920239"/>
            </a:xfrm>
            <a:prstGeom prst="rect">
              <a:avLst/>
            </a:prstGeom>
          </p:spPr>
        </p:pic>
        <p:sp>
          <p:nvSpPr>
            <p:cNvPr id="17" name="Rectangle 16"/>
            <p:cNvSpPr/>
            <p:nvPr/>
          </p:nvSpPr>
          <p:spPr>
            <a:xfrm>
              <a:off x="8382802" y="5483733"/>
              <a:ext cx="3374577" cy="1119580"/>
            </a:xfrm>
            <a:prstGeom prst="rect">
              <a:avLst/>
            </a:prstGeom>
          </p:spPr>
          <p:txBody>
            <a:bodyPr wrap="square">
              <a:spAutoFit/>
            </a:bodyPr>
            <a:lstStyle/>
            <a:p>
              <a:r>
                <a:rPr lang="en-US" sz="2000" dirty="0">
                  <a:latin typeface="Helvetica Neue Light"/>
                </a:rPr>
                <a:t>This is a picture of two dogs. The first dog is near the second furry dog. </a:t>
              </a:r>
            </a:p>
          </p:txBody>
        </p:sp>
      </p:grpSp>
      <p:sp>
        <p:nvSpPr>
          <p:cNvPr id="13"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117378605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Caption Generation </a:t>
            </a:r>
            <a:r>
              <a:rPr lang="en-US" sz="3200" dirty="0" smtClean="0">
                <a:sym typeface="Palatino Linotype"/>
              </a:rPr>
              <a:t>for Medical Domain</a:t>
            </a:r>
            <a:r>
              <a:rPr lang="en-US" sz="3200" dirty="0" smtClean="0">
                <a:sym typeface="Palatino Linotype"/>
              </a:rPr>
              <a:t/>
            </a:r>
            <a:br>
              <a:rPr lang="en-US" sz="3200" dirty="0" smtClean="0">
                <a:sym typeface="Palatino Linotype"/>
              </a:rPr>
            </a:br>
            <a:endParaRPr sz="3200" dirty="0">
              <a:sym typeface="Palatino Linotype"/>
            </a:endParaRPr>
          </a:p>
        </p:txBody>
      </p:sp>
      <p:sp>
        <p:nvSpPr>
          <p:cNvPr id="1131" name="Google Shape;1131;p104"/>
          <p:cNvSpPr txBox="1">
            <a:spLocks noGrp="1"/>
          </p:cNvSpPr>
          <p:nvPr>
            <p:ph type="body" idx="1"/>
          </p:nvPr>
        </p:nvSpPr>
        <p:spPr>
          <a:xfrm>
            <a:off x="687050" y="961256"/>
            <a:ext cx="10990288" cy="5607820"/>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rgbClr val="170981"/>
              </a:buClr>
              <a:buSzPts val="1776"/>
              <a:buFont typeface="Noto Sans Symbols"/>
              <a:buChar char="▪"/>
            </a:pPr>
            <a:r>
              <a:rPr lang="en-US" altLang="zh-CN" sz="2220" dirty="0" err="1" smtClean="0">
                <a:solidFill>
                  <a:schemeClr val="dk1"/>
                </a:solidFill>
                <a:latin typeface="Calibri"/>
                <a:ea typeface="Calibri"/>
                <a:cs typeface="Calibri"/>
                <a:sym typeface="Calibri"/>
              </a:rPr>
              <a:t>MedICaT</a:t>
            </a:r>
            <a:r>
              <a:rPr lang="en-US" altLang="zh-CN" sz="2220" dirty="0" smtClean="0">
                <a:solidFill>
                  <a:schemeClr val="dk1"/>
                </a:solidFill>
                <a:latin typeface="Calibri"/>
                <a:ea typeface="Calibri"/>
                <a:cs typeface="Calibri"/>
                <a:sym typeface="Calibri"/>
              </a:rPr>
              <a:t> Dataset [Subramanian et al., 2020]</a:t>
            </a:r>
          </a:p>
          <a:p>
            <a:pPr marL="342900" indent="-342900">
              <a:spcBef>
                <a:spcPts val="444"/>
              </a:spcBef>
              <a:buClr>
                <a:srgbClr val="170981"/>
              </a:buClr>
              <a:buSzPts val="1776"/>
              <a:buFont typeface="Noto Sans Symbols"/>
              <a:buChar char="▪"/>
            </a:pPr>
            <a:endParaRPr lang="en-US" sz="2220" dirty="0">
              <a:solidFill>
                <a:schemeClr val="dk1"/>
              </a:solidFill>
              <a:latin typeface="Calibri"/>
              <a:ea typeface="Calibri"/>
              <a:cs typeface="Calibri"/>
              <a:sym typeface="Calibri"/>
            </a:endParaRPr>
          </a:p>
          <a:p>
            <a:pPr marL="342900" indent="-342900">
              <a:spcBef>
                <a:spcPts val="444"/>
              </a:spcBef>
              <a:buClr>
                <a:srgbClr val="170981"/>
              </a:buClr>
              <a:buSzPts val="1776"/>
              <a:buFont typeface="Noto Sans Symbols"/>
              <a:buChar char="▪"/>
            </a:pPr>
            <a:endParaRPr lang="en-US" sz="2220" dirty="0" smtClean="0">
              <a:solidFill>
                <a:schemeClr val="dk1"/>
              </a:solidFill>
              <a:latin typeface="Calibri"/>
              <a:ea typeface="Calibri"/>
              <a:cs typeface="Calibri"/>
              <a:sym typeface="Calibri"/>
            </a:endParaRPr>
          </a:p>
          <a:p>
            <a:pPr marL="342900" indent="-342900">
              <a:spcBef>
                <a:spcPts val="444"/>
              </a:spcBef>
              <a:buClr>
                <a:srgbClr val="170981"/>
              </a:buClr>
              <a:buSzPts val="1776"/>
              <a:buFont typeface="Noto Sans Symbols"/>
              <a:buChar char="▪"/>
            </a:pPr>
            <a:endParaRPr lang="en-US" sz="2220" dirty="0">
              <a:solidFill>
                <a:schemeClr val="dk1"/>
              </a:solidFill>
              <a:latin typeface="Calibri"/>
              <a:ea typeface="Calibri"/>
              <a:cs typeface="Calibri"/>
              <a:sym typeface="Calibri"/>
            </a:endParaRPr>
          </a:p>
          <a:p>
            <a:pPr marL="342900" indent="-342900">
              <a:spcBef>
                <a:spcPts val="444"/>
              </a:spcBef>
              <a:buClr>
                <a:srgbClr val="170981"/>
              </a:buClr>
              <a:buSzPts val="1776"/>
              <a:buFont typeface="Noto Sans Symbols"/>
              <a:buChar char="▪"/>
            </a:pPr>
            <a:endParaRPr lang="en-US" sz="2220" dirty="0" smtClean="0">
              <a:solidFill>
                <a:schemeClr val="dk1"/>
              </a:solidFill>
              <a:latin typeface="Calibri"/>
              <a:ea typeface="Calibri"/>
              <a:cs typeface="Calibri"/>
              <a:sym typeface="Calibri"/>
            </a:endParaRPr>
          </a:p>
          <a:p>
            <a:pPr marL="342900" indent="-342900">
              <a:spcBef>
                <a:spcPts val="444"/>
              </a:spcBef>
              <a:buClr>
                <a:srgbClr val="170981"/>
              </a:buClr>
              <a:buSzPts val="1776"/>
              <a:buFont typeface="Noto Sans Symbols"/>
              <a:buChar char="▪"/>
            </a:pPr>
            <a:endParaRPr lang="en-US" sz="2220" dirty="0">
              <a:solidFill>
                <a:schemeClr val="dk1"/>
              </a:solidFill>
              <a:latin typeface="Calibri"/>
              <a:ea typeface="Calibri"/>
              <a:cs typeface="Calibri"/>
              <a:sym typeface="Calibri"/>
            </a:endParaRPr>
          </a:p>
          <a:p>
            <a:pPr marL="342900" indent="-342900">
              <a:spcBef>
                <a:spcPts val="444"/>
              </a:spcBef>
              <a:buClr>
                <a:srgbClr val="170981"/>
              </a:buClr>
              <a:buSzPts val="1776"/>
              <a:buFont typeface="Noto Sans Symbols"/>
              <a:buChar char="▪"/>
            </a:pPr>
            <a:endParaRPr lang="en-US" sz="2220" dirty="0"/>
          </a:p>
          <a:p>
            <a:pPr marL="342900" indent="-342900">
              <a:spcBef>
                <a:spcPts val="444"/>
              </a:spcBef>
              <a:buClr>
                <a:srgbClr val="170981"/>
              </a:buClr>
              <a:buSzPts val="1776"/>
              <a:buFont typeface="Noto Sans Symbols"/>
              <a:buChar char="▪"/>
            </a:pPr>
            <a:endParaRPr lang="en-US" sz="2220" dirty="0"/>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2</a:t>
            </a:fld>
            <a:endParaRPr sz="1400" b="1">
              <a:solidFill>
                <a:srgbClr val="000000"/>
              </a:solidFill>
              <a:latin typeface="Calibri"/>
              <a:ea typeface="Calibri"/>
              <a:cs typeface="Calibri"/>
              <a:sym typeface="Calibri"/>
            </a:endParaRPr>
          </a:p>
        </p:txBody>
      </p:sp>
      <p:pic>
        <p:nvPicPr>
          <p:cNvPr id="2" name="Picture 1" descr="Screen Shot 2022-04-12 at 11.41.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270" y="1711847"/>
            <a:ext cx="10666277" cy="4117993"/>
          </a:xfrm>
          <a:prstGeom prst="rect">
            <a:avLst/>
          </a:prstGeom>
        </p:spPr>
      </p:pic>
    </p:spTree>
    <p:extLst>
      <p:ext uri="{BB962C8B-B14F-4D97-AF65-F5344CB8AC3E}">
        <p14:creationId xmlns:p14="http://schemas.microsoft.com/office/powerpoint/2010/main" val="29847625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040" y="180519"/>
            <a:ext cx="7801920" cy="699913"/>
          </a:xfrm>
        </p:spPr>
        <p:txBody>
          <a:bodyPr/>
          <a:lstStyle/>
          <a:p>
            <a:r>
              <a:rPr lang="en-US" dirty="0" smtClean="0"/>
              <a:t>Some bad results</a:t>
            </a:r>
            <a:endParaRPr lang="en-US" dirty="0"/>
          </a:p>
        </p:txBody>
      </p:sp>
      <p:grpSp>
        <p:nvGrpSpPr>
          <p:cNvPr id="4" name="Group 3"/>
          <p:cNvGrpSpPr/>
          <p:nvPr/>
        </p:nvGrpSpPr>
        <p:grpSpPr>
          <a:xfrm>
            <a:off x="1603201" y="904188"/>
            <a:ext cx="2775043" cy="5579590"/>
            <a:chOff x="-72050" y="-180527"/>
            <a:chExt cx="3059292" cy="6150464"/>
          </a:xfrm>
        </p:grpSpPr>
        <p:grpSp>
          <p:nvGrpSpPr>
            <p:cNvPr id="5" name="Group 17"/>
            <p:cNvGrpSpPr/>
            <p:nvPr/>
          </p:nvGrpSpPr>
          <p:grpSpPr>
            <a:xfrm>
              <a:off x="4150" y="368341"/>
              <a:ext cx="2653133" cy="2553596"/>
              <a:chOff x="74700" y="940811"/>
              <a:chExt cx="2653133" cy="2553596"/>
            </a:xfrm>
          </p:grpSpPr>
          <p:pic>
            <p:nvPicPr>
              <p:cNvPr id="10" name="Picture 4"/>
              <p:cNvPicPr>
                <a:picLocks noChangeAspect="1"/>
              </p:cNvPicPr>
              <p:nvPr/>
            </p:nvPicPr>
            <p:blipFill>
              <a:blip r:embed="rId3"/>
              <a:stretch>
                <a:fillRect/>
              </a:stretch>
            </p:blipFill>
            <p:spPr>
              <a:xfrm>
                <a:off x="487089" y="940811"/>
                <a:ext cx="1522476" cy="2286000"/>
              </a:xfrm>
              <a:prstGeom prst="rect">
                <a:avLst/>
              </a:prstGeom>
            </p:spPr>
          </p:pic>
          <p:sp>
            <p:nvSpPr>
              <p:cNvPr id="11" name="Rectangle 10"/>
              <p:cNvSpPr/>
              <p:nvPr/>
            </p:nvSpPr>
            <p:spPr>
              <a:xfrm>
                <a:off x="74700" y="3172103"/>
                <a:ext cx="2653133" cy="322304"/>
              </a:xfrm>
              <a:prstGeom prst="rect">
                <a:avLst/>
              </a:prstGeom>
            </p:spPr>
            <p:txBody>
              <a:bodyPr wrap="none">
                <a:spAutoFit/>
              </a:bodyPr>
              <a:lstStyle/>
              <a:p>
                <a:r>
                  <a:rPr lang="en-US" sz="1300" dirty="0">
                    <a:latin typeface="Helvetica Neue Light"/>
                  </a:rPr>
                  <a:t>Here we see one potted plant. </a:t>
                </a:r>
              </a:p>
            </p:txBody>
          </p:sp>
        </p:grpSp>
        <p:sp>
          <p:nvSpPr>
            <p:cNvPr id="6" name="TextBox 5"/>
            <p:cNvSpPr txBox="1"/>
            <p:nvPr/>
          </p:nvSpPr>
          <p:spPr>
            <a:xfrm>
              <a:off x="-72050" y="-180527"/>
              <a:ext cx="2499174" cy="407120"/>
            </a:xfrm>
            <a:prstGeom prst="rect">
              <a:avLst/>
            </a:prstGeom>
            <a:noFill/>
          </p:spPr>
          <p:txBody>
            <a:bodyPr wrap="none" rtlCol="0">
              <a:spAutoFit/>
            </a:bodyPr>
            <a:lstStyle/>
            <a:p>
              <a:r>
                <a:rPr lang="en-US" b="1" dirty="0">
                  <a:latin typeface="Helvetica Neue Light"/>
                </a:rPr>
                <a:t>Missed detections:</a:t>
              </a:r>
            </a:p>
          </p:txBody>
        </p:sp>
        <p:grpSp>
          <p:nvGrpSpPr>
            <p:cNvPr id="7" name="Group 18"/>
            <p:cNvGrpSpPr/>
            <p:nvPr/>
          </p:nvGrpSpPr>
          <p:grpSpPr>
            <a:xfrm>
              <a:off x="4150" y="3456310"/>
              <a:ext cx="2983092" cy="2513627"/>
              <a:chOff x="74700" y="3502727"/>
              <a:chExt cx="2983092" cy="2513627"/>
            </a:xfrm>
          </p:grpSpPr>
          <p:pic>
            <p:nvPicPr>
              <p:cNvPr id="8" name="Picture 7"/>
              <p:cNvPicPr>
                <a:picLocks noChangeAspect="1"/>
              </p:cNvPicPr>
              <p:nvPr/>
            </p:nvPicPr>
            <p:blipFill>
              <a:blip r:embed="rId4"/>
              <a:stretch>
                <a:fillRect/>
              </a:stretch>
            </p:blipFill>
            <p:spPr>
              <a:xfrm>
                <a:off x="74700" y="3502727"/>
                <a:ext cx="2983092" cy="2237319"/>
              </a:xfrm>
              <a:prstGeom prst="rect">
                <a:avLst/>
              </a:prstGeom>
            </p:spPr>
          </p:pic>
          <p:sp>
            <p:nvSpPr>
              <p:cNvPr id="9" name="Rectangle 8"/>
              <p:cNvSpPr/>
              <p:nvPr/>
            </p:nvSpPr>
            <p:spPr>
              <a:xfrm>
                <a:off x="475768" y="5694050"/>
                <a:ext cx="2451672" cy="322304"/>
              </a:xfrm>
              <a:prstGeom prst="rect">
                <a:avLst/>
              </a:prstGeom>
            </p:spPr>
            <p:txBody>
              <a:bodyPr wrap="none">
                <a:spAutoFit/>
              </a:bodyPr>
              <a:lstStyle/>
              <a:p>
                <a:r>
                  <a:rPr lang="en-US" sz="1300" dirty="0">
                    <a:latin typeface="Helvetica Neue Light"/>
                  </a:rPr>
                  <a:t>This is a picture of one dog. </a:t>
                </a:r>
              </a:p>
            </p:txBody>
          </p:sp>
        </p:grpSp>
      </p:grpSp>
      <p:grpSp>
        <p:nvGrpSpPr>
          <p:cNvPr id="12" name="Group 11"/>
          <p:cNvGrpSpPr/>
          <p:nvPr/>
        </p:nvGrpSpPr>
        <p:grpSpPr>
          <a:xfrm>
            <a:off x="4506240" y="904189"/>
            <a:ext cx="2868205" cy="5748380"/>
            <a:chOff x="2717415" y="-180527"/>
            <a:chExt cx="3161996" cy="6336524"/>
          </a:xfrm>
        </p:grpSpPr>
        <p:sp>
          <p:nvSpPr>
            <p:cNvPr id="13" name="TextBox 12"/>
            <p:cNvSpPr txBox="1"/>
            <p:nvPr/>
          </p:nvSpPr>
          <p:spPr>
            <a:xfrm>
              <a:off x="2717415" y="-180527"/>
              <a:ext cx="2272972" cy="407120"/>
            </a:xfrm>
            <a:prstGeom prst="rect">
              <a:avLst/>
            </a:prstGeom>
            <a:noFill/>
          </p:spPr>
          <p:txBody>
            <a:bodyPr wrap="none" rtlCol="0">
              <a:spAutoFit/>
            </a:bodyPr>
            <a:lstStyle/>
            <a:p>
              <a:r>
                <a:rPr lang="en-US" b="1" dirty="0">
                  <a:latin typeface="Helvetica Neue Light"/>
                </a:rPr>
                <a:t>False detections:</a:t>
              </a:r>
            </a:p>
          </p:txBody>
        </p:sp>
        <p:grpSp>
          <p:nvGrpSpPr>
            <p:cNvPr id="14" name="Group 21"/>
            <p:cNvGrpSpPr/>
            <p:nvPr/>
          </p:nvGrpSpPr>
          <p:grpSpPr>
            <a:xfrm>
              <a:off x="2803812" y="368341"/>
              <a:ext cx="3075599" cy="2408307"/>
              <a:chOff x="3057792" y="976213"/>
              <a:chExt cx="3075599" cy="2408307"/>
            </a:xfrm>
          </p:grpSpPr>
          <p:pic>
            <p:nvPicPr>
              <p:cNvPr id="18" name="Picture 17"/>
              <p:cNvPicPr>
                <a:picLocks noChangeAspect="1"/>
              </p:cNvPicPr>
              <p:nvPr/>
            </p:nvPicPr>
            <p:blipFill>
              <a:blip r:embed="rId5"/>
              <a:stretch>
                <a:fillRect/>
              </a:stretch>
            </p:blipFill>
            <p:spPr>
              <a:xfrm>
                <a:off x="3315432" y="976213"/>
                <a:ext cx="2560319" cy="1920239"/>
              </a:xfrm>
              <a:prstGeom prst="rect">
                <a:avLst/>
              </a:prstGeom>
            </p:spPr>
          </p:pic>
          <p:sp>
            <p:nvSpPr>
              <p:cNvPr id="19" name="Rectangle 18"/>
              <p:cNvSpPr/>
              <p:nvPr/>
            </p:nvSpPr>
            <p:spPr>
              <a:xfrm>
                <a:off x="3057792" y="2841693"/>
                <a:ext cx="3075599" cy="542827"/>
              </a:xfrm>
              <a:prstGeom prst="rect">
                <a:avLst/>
              </a:prstGeom>
            </p:spPr>
            <p:txBody>
              <a:bodyPr wrap="square">
                <a:spAutoFit/>
              </a:bodyPr>
              <a:lstStyle/>
              <a:p>
                <a:r>
                  <a:rPr lang="en-US" sz="1300" dirty="0">
                    <a:latin typeface="Helvetica Neue Light"/>
                  </a:rPr>
                  <a:t>There are one road and one cat. The furry road is in the furry cat. </a:t>
                </a:r>
              </a:p>
            </p:txBody>
          </p:sp>
        </p:grpSp>
        <p:grpSp>
          <p:nvGrpSpPr>
            <p:cNvPr id="15" name="Group 39"/>
            <p:cNvGrpSpPr/>
            <p:nvPr/>
          </p:nvGrpSpPr>
          <p:grpSpPr>
            <a:xfrm>
              <a:off x="2932632" y="2818993"/>
              <a:ext cx="2817959" cy="3337004"/>
              <a:chOff x="3166208" y="2818993"/>
              <a:chExt cx="2817959" cy="3337004"/>
            </a:xfrm>
          </p:grpSpPr>
          <p:pic>
            <p:nvPicPr>
              <p:cNvPr id="16" name="Picture 15"/>
              <p:cNvPicPr>
                <a:picLocks noChangeAspect="1"/>
              </p:cNvPicPr>
              <p:nvPr/>
            </p:nvPicPr>
            <p:blipFill>
              <a:blip r:embed="rId6"/>
              <a:stretch>
                <a:fillRect/>
              </a:stretch>
            </p:blipFill>
            <p:spPr>
              <a:xfrm>
                <a:off x="3844399" y="2818993"/>
                <a:ext cx="1461577" cy="2194560"/>
              </a:xfrm>
              <a:prstGeom prst="rect">
                <a:avLst/>
              </a:prstGeom>
            </p:spPr>
          </p:pic>
          <p:sp>
            <p:nvSpPr>
              <p:cNvPr id="17" name="Rectangle 16"/>
              <p:cNvSpPr/>
              <p:nvPr/>
            </p:nvSpPr>
            <p:spPr>
              <a:xfrm>
                <a:off x="3166208" y="4951600"/>
                <a:ext cx="2817959" cy="1204397"/>
              </a:xfrm>
              <a:prstGeom prst="rect">
                <a:avLst/>
              </a:prstGeom>
            </p:spPr>
            <p:txBody>
              <a:bodyPr wrap="square">
                <a:spAutoFit/>
              </a:bodyPr>
              <a:lstStyle/>
              <a:p>
                <a:r>
                  <a:rPr lang="en-US" sz="1300" dirty="0">
                    <a:latin typeface="Helvetica Neue Light"/>
                  </a:rPr>
                  <a:t>This is a picture of one tree, one road and one person. The rusty tree is under the red road. The colorful person is near the rusty tree, and under the red road. </a:t>
                </a:r>
              </a:p>
            </p:txBody>
          </p:sp>
        </p:grpSp>
      </p:grpSp>
      <p:grpSp>
        <p:nvGrpSpPr>
          <p:cNvPr id="20" name="Group 19"/>
          <p:cNvGrpSpPr/>
          <p:nvPr/>
        </p:nvGrpSpPr>
        <p:grpSpPr>
          <a:xfrm>
            <a:off x="7343221" y="904189"/>
            <a:ext cx="3469446" cy="5874531"/>
            <a:chOff x="5353050" y="-180527"/>
            <a:chExt cx="3824823" cy="6475582"/>
          </a:xfrm>
        </p:grpSpPr>
        <p:grpSp>
          <p:nvGrpSpPr>
            <p:cNvPr id="21" name="Group 25"/>
            <p:cNvGrpSpPr/>
            <p:nvPr/>
          </p:nvGrpSpPr>
          <p:grpSpPr>
            <a:xfrm>
              <a:off x="5353050" y="368341"/>
              <a:ext cx="3824823" cy="2855872"/>
              <a:chOff x="7040106" y="523221"/>
              <a:chExt cx="3824823" cy="2855872"/>
            </a:xfrm>
          </p:grpSpPr>
          <p:pic>
            <p:nvPicPr>
              <p:cNvPr id="26" name="Picture 25"/>
              <p:cNvPicPr>
                <a:picLocks noChangeAspect="1"/>
              </p:cNvPicPr>
              <p:nvPr/>
            </p:nvPicPr>
            <p:blipFill>
              <a:blip r:embed="rId7"/>
              <a:stretch>
                <a:fillRect/>
              </a:stretch>
            </p:blipFill>
            <p:spPr>
              <a:xfrm>
                <a:off x="7524256" y="523221"/>
                <a:ext cx="3009779" cy="1920239"/>
              </a:xfrm>
              <a:prstGeom prst="rect">
                <a:avLst/>
              </a:prstGeom>
            </p:spPr>
          </p:pic>
          <p:sp>
            <p:nvSpPr>
              <p:cNvPr id="27" name="Rectangle 26"/>
              <p:cNvSpPr/>
              <p:nvPr/>
            </p:nvSpPr>
            <p:spPr>
              <a:xfrm>
                <a:off x="7040106" y="2395220"/>
                <a:ext cx="3824823" cy="983873"/>
              </a:xfrm>
              <a:prstGeom prst="rect">
                <a:avLst/>
              </a:prstGeom>
            </p:spPr>
            <p:txBody>
              <a:bodyPr wrap="square">
                <a:spAutoFit/>
              </a:bodyPr>
              <a:lstStyle/>
              <a:p>
                <a:r>
                  <a:rPr lang="en-US" sz="1300" dirty="0">
                    <a:latin typeface="Helvetica Neue Light"/>
                  </a:rPr>
                  <a:t>This is a photograph of two </a:t>
                </a:r>
                <a:r>
                  <a:rPr lang="en-US" sz="1300" dirty="0" err="1">
                    <a:latin typeface="Helvetica Neue Light"/>
                  </a:rPr>
                  <a:t>sheeps</a:t>
                </a:r>
                <a:r>
                  <a:rPr lang="en-US" sz="1300" dirty="0">
                    <a:latin typeface="Helvetica Neue Light"/>
                  </a:rPr>
                  <a:t> and one grass. The first black sheep is by the green grass, and by the second black sheep. The second black sheep is by the green grass. </a:t>
                </a:r>
              </a:p>
            </p:txBody>
          </p:sp>
        </p:grpSp>
        <p:sp>
          <p:nvSpPr>
            <p:cNvPr id="22" name="TextBox 21"/>
            <p:cNvSpPr txBox="1"/>
            <p:nvPr/>
          </p:nvSpPr>
          <p:spPr>
            <a:xfrm>
              <a:off x="5758042" y="-180527"/>
              <a:ext cx="2618282" cy="407120"/>
            </a:xfrm>
            <a:prstGeom prst="rect">
              <a:avLst/>
            </a:prstGeom>
            <a:noFill/>
          </p:spPr>
          <p:txBody>
            <a:bodyPr wrap="none" rtlCol="0">
              <a:spAutoFit/>
            </a:bodyPr>
            <a:lstStyle/>
            <a:p>
              <a:r>
                <a:rPr lang="en-US" b="1" dirty="0">
                  <a:latin typeface="Helvetica Neue Light"/>
                </a:rPr>
                <a:t>Incorrect attributes:</a:t>
              </a:r>
            </a:p>
          </p:txBody>
        </p:sp>
        <p:grpSp>
          <p:nvGrpSpPr>
            <p:cNvPr id="23" name="Group 30"/>
            <p:cNvGrpSpPr/>
            <p:nvPr/>
          </p:nvGrpSpPr>
          <p:grpSpPr>
            <a:xfrm>
              <a:off x="5607163" y="3259135"/>
              <a:ext cx="3469853" cy="3035920"/>
              <a:chOff x="6085812" y="3494559"/>
              <a:chExt cx="3469853" cy="3035920"/>
            </a:xfrm>
          </p:grpSpPr>
          <p:pic>
            <p:nvPicPr>
              <p:cNvPr id="24" name="Picture 23"/>
              <p:cNvPicPr>
                <a:picLocks noChangeAspect="1"/>
              </p:cNvPicPr>
              <p:nvPr/>
            </p:nvPicPr>
            <p:blipFill>
              <a:blip r:embed="rId8"/>
              <a:stretch>
                <a:fillRect/>
              </a:stretch>
            </p:blipFill>
            <p:spPr>
              <a:xfrm>
                <a:off x="6453047" y="3494559"/>
                <a:ext cx="2735383" cy="1920239"/>
              </a:xfrm>
              <a:prstGeom prst="rect">
                <a:avLst/>
              </a:prstGeom>
            </p:spPr>
          </p:pic>
          <p:sp>
            <p:nvSpPr>
              <p:cNvPr id="25" name="Rectangle 24"/>
              <p:cNvSpPr/>
              <p:nvPr/>
            </p:nvSpPr>
            <p:spPr>
              <a:xfrm>
                <a:off x="6085812" y="5326082"/>
                <a:ext cx="3469853" cy="1204397"/>
              </a:xfrm>
              <a:prstGeom prst="rect">
                <a:avLst/>
              </a:prstGeom>
            </p:spPr>
            <p:txBody>
              <a:bodyPr wrap="square">
                <a:spAutoFit/>
              </a:bodyPr>
              <a:lstStyle/>
              <a:p>
                <a:r>
                  <a:rPr lang="en-US" sz="1300" dirty="0">
                    <a:latin typeface="Helvetica Neue Light"/>
                  </a:rPr>
                  <a:t>This is a photograph of two horses and one grass. The first feathered horse is within the green grass, and by the second feathered horse. The second feathered horse is within the green grass. </a:t>
                </a:r>
              </a:p>
            </p:txBody>
          </p:sp>
        </p:grpSp>
      </p:grpSp>
      <p:sp>
        <p:nvSpPr>
          <p:cNvPr id="28" name="Footer Placeholder 28"/>
          <p:cNvSpPr txBox="1">
            <a:spLocks/>
          </p:cNvSpPr>
          <p:nvPr/>
        </p:nvSpPr>
        <p:spPr>
          <a:xfrm>
            <a:off x="7772400" y="65626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716819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1969"/>
            <a:ext cx="9213120" cy="699913"/>
          </a:xfrm>
        </p:spPr>
        <p:txBody>
          <a:bodyPr/>
          <a:lstStyle/>
          <a:p>
            <a:r>
              <a:rPr lang="en-US" sz="4200" dirty="0"/>
              <a:t>Algorithm </a:t>
            </a:r>
            <a:r>
              <a:rPr lang="en-US" sz="4200" dirty="0" err="1"/>
              <a:t>vs</a:t>
            </a:r>
            <a:r>
              <a:rPr lang="en-US" sz="4200" dirty="0"/>
              <a:t> Humans</a:t>
            </a:r>
          </a:p>
        </p:txBody>
      </p:sp>
      <p:sp>
        <p:nvSpPr>
          <p:cNvPr id="10" name="TextBox 9"/>
          <p:cNvSpPr txBox="1"/>
          <p:nvPr/>
        </p:nvSpPr>
        <p:spPr>
          <a:xfrm>
            <a:off x="6856320" y="1561782"/>
            <a:ext cx="3742560" cy="1340205"/>
          </a:xfrm>
          <a:prstGeom prst="rect">
            <a:avLst/>
          </a:prstGeom>
          <a:noFill/>
        </p:spPr>
        <p:txBody>
          <a:bodyPr wrap="square" rtlCol="0">
            <a:spAutoFit/>
          </a:bodyPr>
          <a:lstStyle/>
          <a:p>
            <a:r>
              <a:rPr lang="en-US" sz="1600" dirty="0">
                <a:solidFill>
                  <a:srgbClr val="2F5897"/>
                </a:solidFill>
                <a:latin typeface="Helvetica Neue Light"/>
              </a:rPr>
              <a:t>“This picture shows one person, one grass, one chair, and one potted plant. The person is near the green grass, and in the chair. The green grass is by the chair, and near the potted plant.”</a:t>
            </a:r>
          </a:p>
        </p:txBody>
      </p:sp>
      <p:sp>
        <p:nvSpPr>
          <p:cNvPr id="12" name="TextBox 11"/>
          <p:cNvSpPr txBox="1"/>
          <p:nvPr/>
        </p:nvSpPr>
        <p:spPr>
          <a:xfrm>
            <a:off x="6856320" y="3704726"/>
            <a:ext cx="3742560" cy="1591494"/>
          </a:xfrm>
          <a:prstGeom prst="rect">
            <a:avLst/>
          </a:prstGeom>
          <a:noFill/>
        </p:spPr>
        <p:txBody>
          <a:bodyPr wrap="square" rtlCol="0">
            <a:spAutoFit/>
          </a:bodyPr>
          <a:lstStyle/>
          <a:p>
            <a:r>
              <a:rPr lang="en-US" sz="1600" i="1" dirty="0">
                <a:solidFill>
                  <a:srgbClr val="2F5897"/>
                </a:solidFill>
                <a:latin typeface="Helvetica Neue Light"/>
                <a:cs typeface="Helvetica Neue Light"/>
              </a:rPr>
              <a:t>H1: </a:t>
            </a:r>
            <a:r>
              <a:rPr lang="en-US" sz="1600" dirty="0">
                <a:solidFill>
                  <a:srgbClr val="2F5897"/>
                </a:solidFill>
                <a:latin typeface="Helvetica Neue Light"/>
                <a:cs typeface="Helvetica Neue Light"/>
              </a:rPr>
              <a:t>A </a:t>
            </a:r>
            <a:r>
              <a:rPr lang="en-US" sz="1600" dirty="0" err="1">
                <a:solidFill>
                  <a:srgbClr val="2F5897"/>
                </a:solidFill>
                <a:latin typeface="Helvetica Neue Light"/>
                <a:cs typeface="Helvetica Neue Light"/>
              </a:rPr>
              <a:t>Lemonaide</a:t>
            </a:r>
            <a:r>
              <a:rPr lang="en-US" sz="1600" dirty="0">
                <a:solidFill>
                  <a:srgbClr val="2F5897"/>
                </a:solidFill>
                <a:latin typeface="Helvetica Neue Light"/>
                <a:cs typeface="Helvetica Neue Light"/>
              </a:rPr>
              <a:t> stand is manned by a blonde child with a cookie. </a:t>
            </a:r>
          </a:p>
          <a:p>
            <a:r>
              <a:rPr lang="en-US" sz="1600" i="1" dirty="0">
                <a:solidFill>
                  <a:srgbClr val="2F5897"/>
                </a:solidFill>
                <a:latin typeface="Helvetica Neue Light"/>
                <a:cs typeface="Helvetica Neue Light"/>
              </a:rPr>
              <a:t>H2: </a:t>
            </a:r>
            <a:r>
              <a:rPr lang="en-US" sz="1600" dirty="0">
                <a:solidFill>
                  <a:srgbClr val="2F5897"/>
                </a:solidFill>
                <a:latin typeface="Helvetica Neue Light"/>
                <a:cs typeface="Helvetica Neue Light"/>
              </a:rPr>
              <a:t>A small child at a lemonade and cookie stand on a city corner. </a:t>
            </a:r>
          </a:p>
          <a:p>
            <a:r>
              <a:rPr lang="en-US" sz="1600" i="1" dirty="0">
                <a:solidFill>
                  <a:srgbClr val="2F5897"/>
                </a:solidFill>
                <a:latin typeface="Helvetica Neue Light"/>
                <a:cs typeface="Helvetica Neue Light"/>
              </a:rPr>
              <a:t>H3: </a:t>
            </a:r>
            <a:r>
              <a:rPr lang="en-US" sz="1600" dirty="0">
                <a:solidFill>
                  <a:srgbClr val="2F5897"/>
                </a:solidFill>
                <a:latin typeface="Helvetica Neue Light"/>
                <a:cs typeface="Helvetica Neue Light"/>
              </a:rPr>
              <a:t>Young child behind lemonade stand eating a cookie.</a:t>
            </a:r>
          </a:p>
        </p:txBody>
      </p:sp>
      <p:cxnSp>
        <p:nvCxnSpPr>
          <p:cNvPr id="15" name="Straight Arrow Connector 14"/>
          <p:cNvCxnSpPr>
            <a:stCxn id="12" idx="0"/>
            <a:endCxn id="10" idx="2"/>
          </p:cNvCxnSpPr>
          <p:nvPr/>
        </p:nvCxnSpPr>
        <p:spPr bwMode="auto">
          <a:xfrm rot="5400000" flipH="1" flipV="1">
            <a:off x="8326230" y="3303356"/>
            <a:ext cx="802740" cy="1440"/>
          </a:xfrm>
          <a:prstGeom prst="straightConnector1">
            <a:avLst/>
          </a:prstGeom>
          <a:solidFill>
            <a:srgbClr val="00B8FF"/>
          </a:solidFill>
          <a:ln w="38100" cap="flat" cmpd="sng" algn="ctr">
            <a:solidFill>
              <a:srgbClr val="4F81BD"/>
            </a:solidFill>
            <a:prstDash val="solid"/>
            <a:round/>
            <a:headEnd type="arrow" w="med" len="med"/>
            <a:tailEnd type="arrow" w="med" len="med"/>
          </a:ln>
          <a:effectLst/>
        </p:spPr>
      </p:cxnSp>
      <p:pic>
        <p:nvPicPr>
          <p:cNvPr id="16" name="Picture 15" descr="2008_001467.jpg"/>
          <p:cNvPicPr>
            <a:picLocks noChangeAspect="1"/>
          </p:cNvPicPr>
          <p:nvPr/>
        </p:nvPicPr>
        <p:blipFill>
          <a:blip r:embed="rId3"/>
          <a:stretch>
            <a:fillRect/>
          </a:stretch>
        </p:blipFill>
        <p:spPr>
          <a:xfrm>
            <a:off x="1748398" y="1700819"/>
            <a:ext cx="4140242" cy="2903345"/>
          </a:xfrm>
          <a:prstGeom prst="rect">
            <a:avLst/>
          </a:prstGeom>
        </p:spPr>
      </p:pic>
      <p:sp>
        <p:nvSpPr>
          <p:cNvPr id="4" name="TextBox 3"/>
          <p:cNvSpPr txBox="1"/>
          <p:nvPr/>
        </p:nvSpPr>
        <p:spPr>
          <a:xfrm>
            <a:off x="1859810" y="5386767"/>
            <a:ext cx="3877603" cy="584776"/>
          </a:xfrm>
          <a:prstGeom prst="rect">
            <a:avLst/>
          </a:prstGeom>
          <a:noFill/>
        </p:spPr>
        <p:txBody>
          <a:bodyPr wrap="square" rtlCol="0">
            <a:spAutoFit/>
          </a:bodyPr>
          <a:lstStyle/>
          <a:p>
            <a:r>
              <a:rPr lang="en-US" sz="3200" dirty="0">
                <a:solidFill>
                  <a:srgbClr val="0000FF"/>
                </a:solidFill>
                <a:latin typeface="Helvetica Neue Medium"/>
                <a:cs typeface="Helvetica Neue Medium"/>
              </a:rPr>
              <a:t>Sounds unnatural! </a:t>
            </a:r>
          </a:p>
        </p:txBody>
      </p:sp>
      <p:sp>
        <p:nvSpPr>
          <p:cNvPr id="8"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12878560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040" y="2783105"/>
            <a:ext cx="7801920" cy="699913"/>
          </a:xfrm>
        </p:spPr>
        <p:txBody>
          <a:bodyPr>
            <a:normAutofit fontScale="90000"/>
          </a:bodyPr>
          <a:lstStyle/>
          <a:p>
            <a:r>
              <a:rPr lang="en-US" sz="4400" dirty="0"/>
              <a:t>Method 2: Retrieval based generation</a:t>
            </a:r>
          </a:p>
        </p:txBody>
      </p:sp>
      <p:sp>
        <p:nvSpPr>
          <p:cNvPr id="4"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Berg, Attributes Tutorial CVPR13</a:t>
            </a:r>
            <a:endParaRPr lang="ko-KR" altLang="en-US" dirty="0"/>
          </a:p>
        </p:txBody>
      </p:sp>
    </p:spTree>
    <p:extLst>
      <p:ext uri="{BB962C8B-B14F-4D97-AF65-F5344CB8AC3E}">
        <p14:creationId xmlns:p14="http://schemas.microsoft.com/office/powerpoint/2010/main" val="1866553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1981200" y="-279400"/>
            <a:ext cx="8229600" cy="1600200"/>
          </a:xfrm>
        </p:spPr>
        <p:txBody>
          <a:bodyPr/>
          <a:lstStyle/>
          <a:p>
            <a:r>
              <a:rPr lang="en-US" b="1" dirty="0">
                <a:latin typeface="Calibri" charset="0"/>
                <a:ea typeface="ＭＳ Ｐゴシック" charset="0"/>
              </a:rPr>
              <a:t>A Simplified Problem</a:t>
            </a:r>
          </a:p>
        </p:txBody>
      </p:sp>
      <p:sp>
        <p:nvSpPr>
          <p:cNvPr id="18434" name="Content Placeholder 2"/>
          <p:cNvSpPr>
            <a:spLocks noGrp="1"/>
          </p:cNvSpPr>
          <p:nvPr>
            <p:ph idx="1"/>
          </p:nvPr>
        </p:nvSpPr>
        <p:spPr>
          <a:xfrm>
            <a:off x="1905000" y="1600200"/>
            <a:ext cx="5486400" cy="4572000"/>
          </a:xfrm>
        </p:spPr>
        <p:txBody>
          <a:bodyPr>
            <a:normAutofit fontScale="70000" lnSpcReduction="20000"/>
          </a:bodyPr>
          <a:lstStyle/>
          <a:p>
            <a:pPr marL="0" indent="0">
              <a:buNone/>
            </a:pPr>
            <a:r>
              <a:rPr lang="en-US" sz="3300" dirty="0">
                <a:latin typeface="Calibri" charset="0"/>
                <a:ea typeface="ＭＳ Ｐゴシック" charset="0"/>
              </a:rPr>
              <a:t>Represent image/text content as subject-verb-scene triple</a:t>
            </a:r>
          </a:p>
          <a:p>
            <a:pPr marL="0" indent="0">
              <a:buNone/>
            </a:pPr>
            <a:endParaRPr lang="en-US" sz="2800" dirty="0">
              <a:latin typeface="Calibri" charset="0"/>
              <a:ea typeface="ＭＳ Ｐゴシック" charset="0"/>
            </a:endParaRPr>
          </a:p>
          <a:p>
            <a:pPr marL="0" indent="0">
              <a:buNone/>
            </a:pPr>
            <a:r>
              <a:rPr lang="en-US" sz="2800" dirty="0">
                <a:latin typeface="Calibri" charset="0"/>
                <a:ea typeface="ＭＳ Ｐゴシック" charset="0"/>
              </a:rPr>
              <a:t>Good triples:</a:t>
            </a:r>
          </a:p>
          <a:p>
            <a:r>
              <a:rPr lang="en-US" sz="2800" dirty="0">
                <a:latin typeface="Calibri" charset="0"/>
                <a:ea typeface="ＭＳ Ｐゴシック" charset="0"/>
              </a:rPr>
              <a:t>(ship, sail, sea)</a:t>
            </a:r>
          </a:p>
          <a:p>
            <a:r>
              <a:rPr lang="en-US" sz="2800" dirty="0">
                <a:latin typeface="Calibri" charset="0"/>
                <a:ea typeface="ＭＳ Ｐゴシック" charset="0"/>
              </a:rPr>
              <a:t>(boat, sail, river)</a:t>
            </a:r>
          </a:p>
          <a:p>
            <a:r>
              <a:rPr lang="en-US" sz="2800" dirty="0">
                <a:latin typeface="Calibri" charset="0"/>
                <a:ea typeface="ＭＳ Ｐゴシック" charset="0"/>
              </a:rPr>
              <a:t>(ship, float, water)</a:t>
            </a:r>
          </a:p>
          <a:p>
            <a:endParaRPr lang="en-US" sz="2800" dirty="0">
              <a:latin typeface="Calibri" charset="0"/>
              <a:ea typeface="ＭＳ Ｐゴシック" charset="0"/>
            </a:endParaRPr>
          </a:p>
          <a:p>
            <a:pPr marL="0" indent="0">
              <a:buNone/>
            </a:pPr>
            <a:r>
              <a:rPr lang="en-US" sz="2800" dirty="0">
                <a:latin typeface="Calibri" charset="0"/>
                <a:ea typeface="ＭＳ Ｐゴシック" charset="0"/>
              </a:rPr>
              <a:t>Bad triples:</a:t>
            </a:r>
          </a:p>
          <a:p>
            <a:r>
              <a:rPr lang="en-US" sz="2800" dirty="0">
                <a:latin typeface="Calibri" charset="0"/>
                <a:ea typeface="ＭＳ Ｐゴシック" charset="0"/>
              </a:rPr>
              <a:t>(boat, smiling, sea) – bad relations</a:t>
            </a:r>
          </a:p>
          <a:p>
            <a:r>
              <a:rPr lang="en-US" sz="2800" dirty="0">
                <a:latin typeface="Calibri" charset="0"/>
                <a:ea typeface="ＭＳ Ｐゴシック" charset="0"/>
              </a:rPr>
              <a:t>(train, moving, rail) – bad words</a:t>
            </a:r>
          </a:p>
          <a:p>
            <a:r>
              <a:rPr lang="en-US" sz="2800" dirty="0">
                <a:latin typeface="Calibri" charset="0"/>
                <a:ea typeface="ＭＳ Ｐゴシック" charset="0"/>
              </a:rPr>
              <a:t>(dog, speaking, office) - both</a:t>
            </a:r>
          </a:p>
        </p:txBody>
      </p:sp>
      <p:pic>
        <p:nvPicPr>
          <p:cNvPr id="18435" name="Picture 3" descr="C:\Documents and Settings\amin\Desktop\Ali farhadi\3words\50x5_new_files\2008_0049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752601"/>
            <a:ext cx="2819400"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Farhadi</a:t>
            </a:r>
            <a:r>
              <a:rPr lang="en-US" altLang="ko-KR" dirty="0"/>
              <a:t> et al, ECCV10</a:t>
            </a:r>
            <a:endParaRPr lang="ko-KR" altLang="en-US" dirty="0"/>
          </a:p>
        </p:txBody>
      </p:sp>
    </p:spTree>
    <p:extLst>
      <p:ext uri="{BB962C8B-B14F-4D97-AF65-F5344CB8AC3E}">
        <p14:creationId xmlns:p14="http://schemas.microsoft.com/office/powerpoint/2010/main" val="3410867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3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3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3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43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43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43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43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2057400" y="127000"/>
            <a:ext cx="8229600" cy="1143000"/>
          </a:xfrm>
        </p:spPr>
        <p:txBody>
          <a:bodyPr/>
          <a:lstStyle/>
          <a:p>
            <a:r>
              <a:rPr lang="en-US" b="1" dirty="0">
                <a:latin typeface="Calibri" charset="0"/>
                <a:ea typeface="ＭＳ Ｐゴシック" charset="0"/>
              </a:rPr>
              <a:t>The Expanded Model</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l="14999" t="32001" r="2499" b="20000"/>
          <a:stretch>
            <a:fillRect/>
          </a:stretch>
        </p:blipFill>
        <p:spPr bwMode="auto">
          <a:xfrm>
            <a:off x="1905000" y="1447800"/>
            <a:ext cx="85915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Content Placeholder 2"/>
          <p:cNvSpPr txBox="1">
            <a:spLocks/>
          </p:cNvSpPr>
          <p:nvPr/>
        </p:nvSpPr>
        <p:spPr bwMode="auto">
          <a:xfrm>
            <a:off x="1981200" y="4800600"/>
            <a:ext cx="8153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buFont typeface="Arial" charset="0"/>
              <a:buChar char="•"/>
            </a:pPr>
            <a:r>
              <a:rPr lang="en-US" dirty="0"/>
              <a:t> Map from Image Space to Meaning Space</a:t>
            </a:r>
          </a:p>
          <a:p>
            <a:pPr eaLnBrk="1" hangingPunct="1">
              <a:lnSpc>
                <a:spcPct val="150000"/>
              </a:lnSpc>
              <a:buFont typeface="Arial" charset="0"/>
              <a:buChar char="•"/>
            </a:pPr>
            <a:r>
              <a:rPr lang="en-US" dirty="0"/>
              <a:t> Map from Sentence Space to Meaning Space</a:t>
            </a:r>
          </a:p>
          <a:p>
            <a:pPr eaLnBrk="1" hangingPunct="1">
              <a:lnSpc>
                <a:spcPct val="150000"/>
              </a:lnSpc>
              <a:buFont typeface="Arial" charset="0"/>
              <a:buChar char="•"/>
            </a:pPr>
            <a:r>
              <a:rPr lang="en-US" dirty="0"/>
              <a:t> Retrieve Sentences for Images via Meaning Space</a:t>
            </a:r>
          </a:p>
        </p:txBody>
      </p:sp>
      <p:sp>
        <p:nvSpPr>
          <p:cNvPr id="7" name="Rounded Rectangle 6"/>
          <p:cNvSpPr/>
          <p:nvPr/>
        </p:nvSpPr>
        <p:spPr>
          <a:xfrm>
            <a:off x="1727200" y="1600200"/>
            <a:ext cx="5130800" cy="2959100"/>
          </a:xfrm>
          <a:prstGeom prst="roundRect">
            <a:avLst/>
          </a:prstGeom>
          <a:noFill/>
          <a:ln w="38100">
            <a:solidFill>
              <a:srgbClr val="92D05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p>
        </p:txBody>
      </p:sp>
      <p:sp>
        <p:nvSpPr>
          <p:cNvPr id="8" name="Rounded Rectangle 7"/>
          <p:cNvSpPr/>
          <p:nvPr/>
        </p:nvSpPr>
        <p:spPr>
          <a:xfrm>
            <a:off x="5003800" y="1574800"/>
            <a:ext cx="5492750" cy="2959100"/>
          </a:xfrm>
          <a:prstGeom prst="roundRect">
            <a:avLst/>
          </a:prstGeom>
          <a:noFill/>
          <a:ln w="38100">
            <a:solidFill>
              <a:srgbClr val="92D05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p>
        </p:txBody>
      </p:sp>
      <p:sp>
        <p:nvSpPr>
          <p:cNvPr id="9"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Farhadi</a:t>
            </a:r>
            <a:r>
              <a:rPr lang="en-US" altLang="ko-KR" dirty="0"/>
              <a:t> et al, ECCV10</a:t>
            </a:r>
            <a:endParaRPr lang="ko-KR" altLang="en-US" dirty="0"/>
          </a:p>
        </p:txBody>
      </p:sp>
    </p:spTree>
    <p:extLst>
      <p:ext uri="{BB962C8B-B14F-4D97-AF65-F5344CB8AC3E}">
        <p14:creationId xmlns:p14="http://schemas.microsoft.com/office/powerpoint/2010/main" val="15328898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057400" y="-63500"/>
            <a:ext cx="8229600" cy="1143000"/>
          </a:xfrm>
        </p:spPr>
        <p:txBody>
          <a:bodyPr/>
          <a:lstStyle/>
          <a:p>
            <a:r>
              <a:rPr lang="en-US" sz="4400" b="1" dirty="0">
                <a:latin typeface="Calibri" charset="0"/>
                <a:ea typeface="ＭＳ Ｐゴシック" charset="0"/>
              </a:rPr>
              <a:t>Retrieval through meaning space</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l="14999" t="32001" r="2499" b="20000"/>
          <a:stretch>
            <a:fillRect/>
          </a:stretch>
        </p:blipFill>
        <p:spPr bwMode="auto">
          <a:xfrm>
            <a:off x="1905000" y="1447800"/>
            <a:ext cx="85915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Content Placeholder 2"/>
          <p:cNvSpPr txBox="1">
            <a:spLocks/>
          </p:cNvSpPr>
          <p:nvPr/>
        </p:nvSpPr>
        <p:spPr bwMode="auto">
          <a:xfrm>
            <a:off x="1981200" y="4800600"/>
            <a:ext cx="8153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buFont typeface="Arial" charset="0"/>
              <a:buChar char="•"/>
            </a:pPr>
            <a:r>
              <a:rPr lang="en-US" dirty="0"/>
              <a:t> Map from Image Space to Meaning Space</a:t>
            </a:r>
          </a:p>
          <a:p>
            <a:pPr eaLnBrk="1" hangingPunct="1">
              <a:lnSpc>
                <a:spcPct val="150000"/>
              </a:lnSpc>
              <a:buFont typeface="Arial" charset="0"/>
              <a:buChar char="•"/>
            </a:pPr>
            <a:r>
              <a:rPr lang="en-US" dirty="0"/>
              <a:t> </a:t>
            </a:r>
            <a:r>
              <a:rPr lang="en-US" dirty="0">
                <a:solidFill>
                  <a:srgbClr val="BFBFBF"/>
                </a:solidFill>
              </a:rPr>
              <a:t>Map from Sentence Space to Meaning Space</a:t>
            </a:r>
          </a:p>
          <a:p>
            <a:pPr eaLnBrk="1" hangingPunct="1">
              <a:lnSpc>
                <a:spcPct val="150000"/>
              </a:lnSpc>
              <a:buFont typeface="Arial" charset="0"/>
              <a:buChar char="•"/>
            </a:pPr>
            <a:r>
              <a:rPr lang="en-US" dirty="0">
                <a:solidFill>
                  <a:srgbClr val="BFBFBF"/>
                </a:solidFill>
              </a:rPr>
              <a:t> Retrieve Sentences for Images via Meaning Space</a:t>
            </a:r>
          </a:p>
        </p:txBody>
      </p:sp>
      <p:sp>
        <p:nvSpPr>
          <p:cNvPr id="7" name="Rounded Rectangle 6"/>
          <p:cNvSpPr/>
          <p:nvPr/>
        </p:nvSpPr>
        <p:spPr>
          <a:xfrm>
            <a:off x="1727200" y="1600200"/>
            <a:ext cx="5130800" cy="2959100"/>
          </a:xfrm>
          <a:prstGeom prst="roundRect">
            <a:avLst/>
          </a:prstGeom>
          <a:noFill/>
          <a:ln w="38100">
            <a:solidFill>
              <a:srgbClr val="92D05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p>
        </p:txBody>
      </p:sp>
      <p:sp>
        <p:nvSpPr>
          <p:cNvPr id="6"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Farhadi</a:t>
            </a:r>
            <a:r>
              <a:rPr lang="en-US" altLang="ko-KR" dirty="0"/>
              <a:t> et al, ECCV10</a:t>
            </a:r>
            <a:endParaRPr lang="ko-KR" altLang="en-US" dirty="0"/>
          </a:p>
        </p:txBody>
      </p:sp>
    </p:spTree>
    <p:extLst>
      <p:ext uri="{BB962C8B-B14F-4D97-AF65-F5344CB8AC3E}">
        <p14:creationId xmlns:p14="http://schemas.microsoft.com/office/powerpoint/2010/main" val="26915831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981200" y="-266700"/>
            <a:ext cx="8229600" cy="1600200"/>
          </a:xfrm>
        </p:spPr>
        <p:txBody>
          <a:bodyPr/>
          <a:lstStyle/>
          <a:p>
            <a:pPr eaLnBrk="1" hangingPunct="1"/>
            <a:r>
              <a:rPr lang="en-US" sz="4800" b="1" dirty="0">
                <a:latin typeface="Calibri" charset="0"/>
                <a:ea typeface="ＭＳ Ｐゴシック" charset="0"/>
              </a:rPr>
              <a:t>Image Space </a:t>
            </a:r>
            <a:r>
              <a:rPr lang="en-US" sz="4800" b="1" dirty="0">
                <a:latin typeface="Calibri" charset="0"/>
                <a:ea typeface="ＭＳ Ｐゴシック" charset="0"/>
                <a:sym typeface="Wingdings" charset="0"/>
              </a:rPr>
              <a:t> Meaning Space</a:t>
            </a:r>
            <a:endParaRPr lang="en-US" sz="4800" b="1" dirty="0">
              <a:latin typeface="Calibri" charset="0"/>
              <a:ea typeface="ＭＳ Ｐゴシック" charset="0"/>
            </a:endParaRPr>
          </a:p>
        </p:txBody>
      </p:sp>
      <p:pic>
        <p:nvPicPr>
          <p:cNvPr id="25602" name="Picture 7"/>
          <p:cNvPicPr>
            <a:picLocks noChangeAspect="1" noChangeArrowheads="1"/>
          </p:cNvPicPr>
          <p:nvPr/>
        </p:nvPicPr>
        <p:blipFill>
          <a:blip r:embed="rId3">
            <a:extLst>
              <a:ext uri="{28A0092B-C50C-407E-A947-70E740481C1C}">
                <a14:useLocalDpi xmlns:a14="http://schemas.microsoft.com/office/drawing/2010/main" val="0"/>
              </a:ext>
            </a:extLst>
          </a:blip>
          <a:srcRect l="16251" t="25000" r="4375" b="12000"/>
          <a:stretch>
            <a:fillRect/>
          </a:stretch>
        </p:blipFill>
        <p:spPr bwMode="auto">
          <a:xfrm>
            <a:off x="1905000" y="1752600"/>
            <a:ext cx="81407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251201" y="6076434"/>
            <a:ext cx="4990853" cy="400110"/>
          </a:xfrm>
          <a:prstGeom prst="rect">
            <a:avLst/>
          </a:prstGeom>
          <a:noFill/>
        </p:spPr>
        <p:txBody>
          <a:bodyPr wrap="none" rtlCol="0">
            <a:spAutoFit/>
          </a:bodyPr>
          <a:lstStyle/>
          <a:p>
            <a:r>
              <a:rPr lang="en-US" sz="2000" dirty="0"/>
              <a:t>Predict Image Content using trained classifiers</a:t>
            </a:r>
          </a:p>
        </p:txBody>
      </p:sp>
      <p:sp>
        <p:nvSpPr>
          <p:cNvPr id="5"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Farhadi</a:t>
            </a:r>
            <a:r>
              <a:rPr lang="en-US" altLang="ko-KR" dirty="0"/>
              <a:t> et al, ECCV10</a:t>
            </a:r>
            <a:endParaRPr lang="ko-KR" altLang="en-US" dirty="0"/>
          </a:p>
        </p:txBody>
      </p:sp>
    </p:spTree>
    <p:extLst>
      <p:ext uri="{BB962C8B-B14F-4D97-AF65-F5344CB8AC3E}">
        <p14:creationId xmlns:p14="http://schemas.microsoft.com/office/powerpoint/2010/main" val="145710455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057400" y="-63500"/>
            <a:ext cx="8229600" cy="1143000"/>
          </a:xfrm>
        </p:spPr>
        <p:txBody>
          <a:bodyPr/>
          <a:lstStyle/>
          <a:p>
            <a:r>
              <a:rPr lang="en-US" sz="4400" b="1" dirty="0">
                <a:latin typeface="Calibri" charset="0"/>
                <a:ea typeface="ＭＳ Ｐゴシック" charset="0"/>
              </a:rPr>
              <a:t>Retrieval through meaning space</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l="14999" t="32001" r="2499" b="20000"/>
          <a:stretch>
            <a:fillRect/>
          </a:stretch>
        </p:blipFill>
        <p:spPr bwMode="auto">
          <a:xfrm>
            <a:off x="1905000" y="1447800"/>
            <a:ext cx="85915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Content Placeholder 2"/>
          <p:cNvSpPr txBox="1">
            <a:spLocks/>
          </p:cNvSpPr>
          <p:nvPr/>
        </p:nvSpPr>
        <p:spPr bwMode="auto">
          <a:xfrm>
            <a:off x="1981200" y="4800600"/>
            <a:ext cx="8153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buFont typeface="Arial" charset="0"/>
              <a:buChar char="•"/>
            </a:pPr>
            <a:r>
              <a:rPr lang="en-US" dirty="0">
                <a:solidFill>
                  <a:srgbClr val="BFBFBF"/>
                </a:solidFill>
              </a:rPr>
              <a:t> Map from Image Space to Meaning Space</a:t>
            </a:r>
          </a:p>
          <a:p>
            <a:pPr eaLnBrk="1" hangingPunct="1">
              <a:lnSpc>
                <a:spcPct val="150000"/>
              </a:lnSpc>
              <a:buFont typeface="Arial" charset="0"/>
              <a:buChar char="•"/>
            </a:pPr>
            <a:r>
              <a:rPr lang="en-US" dirty="0"/>
              <a:t> Map from Sentence Space to Meaning Space</a:t>
            </a:r>
          </a:p>
          <a:p>
            <a:pPr eaLnBrk="1" hangingPunct="1">
              <a:lnSpc>
                <a:spcPct val="150000"/>
              </a:lnSpc>
              <a:buFont typeface="Arial" charset="0"/>
              <a:buChar char="•"/>
            </a:pPr>
            <a:r>
              <a:rPr lang="en-US" dirty="0">
                <a:solidFill>
                  <a:schemeClr val="bg1">
                    <a:lumMod val="75000"/>
                  </a:schemeClr>
                </a:solidFill>
              </a:rPr>
              <a:t> Retrieve Sentences for Images via Meaning Space</a:t>
            </a:r>
          </a:p>
        </p:txBody>
      </p:sp>
      <p:sp>
        <p:nvSpPr>
          <p:cNvPr id="7" name="Rounded Rectangle 6"/>
          <p:cNvSpPr/>
          <p:nvPr/>
        </p:nvSpPr>
        <p:spPr>
          <a:xfrm>
            <a:off x="4724400" y="1524000"/>
            <a:ext cx="5791200" cy="3048000"/>
          </a:xfrm>
          <a:prstGeom prst="roundRect">
            <a:avLst/>
          </a:prstGeom>
          <a:noFill/>
          <a:ln w="38100">
            <a:solidFill>
              <a:srgbClr val="92D05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p>
        </p:txBody>
      </p:sp>
      <p:sp>
        <p:nvSpPr>
          <p:cNvPr id="6"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Farhadi</a:t>
            </a:r>
            <a:r>
              <a:rPr lang="en-US" altLang="ko-KR" dirty="0"/>
              <a:t> et al, ECCV10</a:t>
            </a:r>
            <a:endParaRPr lang="ko-KR" altLang="en-US" dirty="0"/>
          </a:p>
        </p:txBody>
      </p:sp>
    </p:spTree>
    <p:extLst>
      <p:ext uri="{BB962C8B-B14F-4D97-AF65-F5344CB8AC3E}">
        <p14:creationId xmlns:p14="http://schemas.microsoft.com/office/powerpoint/2010/main" val="128922802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1981200" y="-469900"/>
            <a:ext cx="8229600" cy="1600200"/>
          </a:xfrm>
        </p:spPr>
        <p:txBody>
          <a:bodyPr/>
          <a:lstStyle/>
          <a:p>
            <a:pPr>
              <a:lnSpc>
                <a:spcPct val="150000"/>
              </a:lnSpc>
            </a:pPr>
            <a:r>
              <a:rPr lang="en-US" sz="4000" b="1" dirty="0">
                <a:latin typeface="Calibri" charset="0"/>
                <a:ea typeface="ＭＳ Ｐゴシック" charset="0"/>
              </a:rPr>
              <a:t>Sentence Space </a:t>
            </a:r>
            <a:r>
              <a:rPr lang="en-US" sz="4000" b="1" dirty="0">
                <a:latin typeface="Calibri" charset="0"/>
                <a:ea typeface="ＭＳ Ｐゴシック" charset="0"/>
                <a:sym typeface="Wingdings" charset="0"/>
              </a:rPr>
              <a:t></a:t>
            </a:r>
            <a:r>
              <a:rPr lang="en-US" sz="4000" b="1" dirty="0">
                <a:latin typeface="Calibri" charset="0"/>
                <a:ea typeface="ＭＳ Ｐゴシック" charset="0"/>
              </a:rPr>
              <a:t> Meaning Space</a:t>
            </a:r>
          </a:p>
        </p:txBody>
      </p:sp>
      <p:sp>
        <p:nvSpPr>
          <p:cNvPr id="22530" name="Content Placeholder 2"/>
          <p:cNvSpPr>
            <a:spLocks noGrp="1"/>
          </p:cNvSpPr>
          <p:nvPr>
            <p:ph sz="half" idx="4294967295"/>
          </p:nvPr>
        </p:nvSpPr>
        <p:spPr>
          <a:xfrm>
            <a:off x="1752600" y="1447800"/>
            <a:ext cx="8077200" cy="1143000"/>
          </a:xfrm>
          <a:prstGeom prst="rect">
            <a:avLst/>
          </a:prstGeom>
        </p:spPr>
        <p:txBody>
          <a:bodyPr/>
          <a:lstStyle/>
          <a:p>
            <a:pPr eaLnBrk="1" hangingPunct="1"/>
            <a:r>
              <a:rPr lang="en-US" dirty="0">
                <a:latin typeface="Calibri" charset="0"/>
                <a:ea typeface="ＭＳ Ｐゴシック" charset="0"/>
              </a:rPr>
              <a:t>Extract </a:t>
            </a:r>
            <a:r>
              <a:rPr lang="en-US" dirty="0">
                <a:solidFill>
                  <a:srgbClr val="FF0000"/>
                </a:solidFill>
                <a:latin typeface="Calibri" charset="0"/>
                <a:ea typeface="ＭＳ Ｐゴシック" charset="0"/>
              </a:rPr>
              <a:t>subject</a:t>
            </a:r>
            <a:r>
              <a:rPr lang="en-US" dirty="0">
                <a:latin typeface="Calibri" charset="0"/>
                <a:ea typeface="ＭＳ Ｐゴシック" charset="0"/>
              </a:rPr>
              <a:t>, </a:t>
            </a:r>
            <a:r>
              <a:rPr lang="en-US" dirty="0">
                <a:solidFill>
                  <a:srgbClr val="FF0000"/>
                </a:solidFill>
                <a:latin typeface="Calibri" charset="0"/>
                <a:ea typeface="ＭＳ Ｐゴシック" charset="0"/>
              </a:rPr>
              <a:t>verb</a:t>
            </a:r>
            <a:r>
              <a:rPr lang="en-US" dirty="0">
                <a:latin typeface="Calibri" charset="0"/>
                <a:ea typeface="ＭＳ Ｐゴシック" charset="0"/>
              </a:rPr>
              <a:t> and </a:t>
            </a:r>
            <a:r>
              <a:rPr lang="en-US" dirty="0">
                <a:solidFill>
                  <a:srgbClr val="FF0000"/>
                </a:solidFill>
                <a:latin typeface="Calibri" charset="0"/>
                <a:ea typeface="ＭＳ Ｐゴシック" charset="0"/>
              </a:rPr>
              <a:t>scene</a:t>
            </a:r>
            <a:r>
              <a:rPr lang="en-US" dirty="0">
                <a:latin typeface="Calibri" charset="0"/>
                <a:ea typeface="ＭＳ Ｐゴシック" charset="0"/>
              </a:rPr>
              <a:t> from sentences in the training data</a:t>
            </a:r>
          </a:p>
        </p:txBody>
      </p:sp>
      <p:pic>
        <p:nvPicPr>
          <p:cNvPr id="22531" name="Picture 2" descr="http://vision.cs.uiuc.edu/%7Ecyrus/images/chair/2008_0037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1" y="3875088"/>
            <a:ext cx="3305175"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Content Placeholder 2"/>
          <p:cNvSpPr>
            <a:spLocks noGrp="1"/>
          </p:cNvSpPr>
          <p:nvPr>
            <p:ph sz="half" idx="4294967295"/>
          </p:nvPr>
        </p:nvSpPr>
        <p:spPr>
          <a:xfrm>
            <a:off x="7620000" y="2362200"/>
            <a:ext cx="2743200" cy="1066800"/>
          </a:xfrm>
          <a:prstGeom prst="rect">
            <a:avLst/>
          </a:prstGeom>
        </p:spPr>
        <p:txBody>
          <a:bodyPr>
            <a:normAutofit fontScale="92500" lnSpcReduction="10000"/>
          </a:bodyPr>
          <a:lstStyle/>
          <a:p>
            <a:pPr eaLnBrk="1" hangingPunct="1">
              <a:buFont typeface="Arial" charset="0"/>
              <a:buNone/>
            </a:pPr>
            <a:r>
              <a:rPr lang="en-US" sz="1800">
                <a:solidFill>
                  <a:srgbClr val="FF0000"/>
                </a:solidFill>
                <a:latin typeface="Calibri" charset="0"/>
                <a:ea typeface="ＭＳ Ｐゴシック" charset="0"/>
              </a:rPr>
              <a:t>Subject</a:t>
            </a:r>
            <a:r>
              <a:rPr lang="en-US" sz="1800">
                <a:latin typeface="Calibri" charset="0"/>
                <a:ea typeface="ＭＳ Ｐゴシック" charset="0"/>
              </a:rPr>
              <a:t>: </a:t>
            </a:r>
            <a:r>
              <a:rPr lang="en-US" sz="1800">
                <a:solidFill>
                  <a:srgbClr val="E46C0A"/>
                </a:solidFill>
                <a:latin typeface="Calibri" charset="0"/>
                <a:ea typeface="ＭＳ Ｐゴシック" charset="0"/>
              </a:rPr>
              <a:t>Cat</a:t>
            </a:r>
          </a:p>
          <a:p>
            <a:pPr eaLnBrk="1" hangingPunct="1">
              <a:buFont typeface="Arial" charset="0"/>
              <a:buNone/>
            </a:pPr>
            <a:r>
              <a:rPr lang="en-US" sz="1800">
                <a:solidFill>
                  <a:srgbClr val="FF0000"/>
                </a:solidFill>
                <a:latin typeface="Calibri" charset="0"/>
                <a:ea typeface="ＭＳ Ｐゴシック" charset="0"/>
              </a:rPr>
              <a:t>Verb</a:t>
            </a:r>
            <a:r>
              <a:rPr lang="en-US" sz="1800">
                <a:latin typeface="Calibri" charset="0"/>
                <a:ea typeface="ＭＳ Ｐゴシック" charset="0"/>
              </a:rPr>
              <a:t>: </a:t>
            </a:r>
            <a:r>
              <a:rPr lang="en-US" sz="1800">
                <a:solidFill>
                  <a:srgbClr val="4F81BD"/>
                </a:solidFill>
                <a:latin typeface="Calibri" charset="0"/>
                <a:ea typeface="ＭＳ Ｐゴシック" charset="0"/>
              </a:rPr>
              <a:t>Sitting</a:t>
            </a:r>
          </a:p>
          <a:p>
            <a:pPr eaLnBrk="1" hangingPunct="1">
              <a:buFont typeface="Arial" charset="0"/>
              <a:buNone/>
            </a:pPr>
            <a:r>
              <a:rPr lang="en-US" sz="1800">
                <a:solidFill>
                  <a:srgbClr val="FF0000"/>
                </a:solidFill>
                <a:latin typeface="Calibri" charset="0"/>
                <a:ea typeface="ＭＳ Ｐゴシック" charset="0"/>
              </a:rPr>
              <a:t>Scene</a:t>
            </a:r>
            <a:r>
              <a:rPr lang="en-US" sz="1800">
                <a:latin typeface="Calibri" charset="0"/>
                <a:ea typeface="ＭＳ Ｐゴシック" charset="0"/>
              </a:rPr>
              <a:t>: </a:t>
            </a:r>
            <a:r>
              <a:rPr lang="en-US" sz="1800">
                <a:solidFill>
                  <a:srgbClr val="9BBB59"/>
                </a:solidFill>
                <a:latin typeface="Calibri" charset="0"/>
                <a:ea typeface="ＭＳ Ｐゴシック" charset="0"/>
              </a:rPr>
              <a:t>room</a:t>
            </a:r>
            <a:endParaRPr lang="en-US" sz="1100">
              <a:solidFill>
                <a:srgbClr val="9BBB59"/>
              </a:solidFill>
              <a:latin typeface="Calibri" charset="0"/>
              <a:ea typeface="ＭＳ Ｐゴシック" charset="0"/>
            </a:endParaRPr>
          </a:p>
        </p:txBody>
      </p:sp>
      <p:sp>
        <p:nvSpPr>
          <p:cNvPr id="22533" name="Rectangle 6"/>
          <p:cNvSpPr>
            <a:spLocks noChangeArrowheads="1"/>
          </p:cNvSpPr>
          <p:nvPr/>
        </p:nvSpPr>
        <p:spPr bwMode="auto">
          <a:xfrm>
            <a:off x="1905000" y="2362201"/>
            <a:ext cx="4419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pPr lvl="1"/>
            <a:r>
              <a:rPr lang="en-US">
                <a:latin typeface="Calibri" charset="0"/>
              </a:rPr>
              <a:t>black </a:t>
            </a:r>
            <a:r>
              <a:rPr lang="en-US">
                <a:solidFill>
                  <a:srgbClr val="E46C0A"/>
                </a:solidFill>
                <a:latin typeface="Calibri" charset="0"/>
              </a:rPr>
              <a:t>cat</a:t>
            </a:r>
            <a:r>
              <a:rPr lang="en-US">
                <a:latin typeface="Calibri" charset="0"/>
              </a:rPr>
              <a:t> over pink chair</a:t>
            </a:r>
          </a:p>
          <a:p>
            <a:pPr lvl="1"/>
            <a:r>
              <a:rPr lang="en-US">
                <a:latin typeface="Calibri" charset="0"/>
              </a:rPr>
              <a:t>A black color </a:t>
            </a:r>
            <a:r>
              <a:rPr lang="en-US">
                <a:solidFill>
                  <a:srgbClr val="E46C0A"/>
                </a:solidFill>
                <a:latin typeface="Calibri" charset="0"/>
              </a:rPr>
              <a:t>cat</a:t>
            </a:r>
            <a:r>
              <a:rPr lang="en-US">
                <a:latin typeface="Calibri" charset="0"/>
              </a:rPr>
              <a:t> </a:t>
            </a:r>
            <a:r>
              <a:rPr lang="en-US">
                <a:solidFill>
                  <a:srgbClr val="4F81BD"/>
                </a:solidFill>
                <a:latin typeface="Calibri" charset="0"/>
              </a:rPr>
              <a:t>sitting</a:t>
            </a:r>
            <a:r>
              <a:rPr lang="en-US">
                <a:latin typeface="Calibri" charset="0"/>
              </a:rPr>
              <a:t> on chair </a:t>
            </a:r>
            <a:r>
              <a:rPr lang="en-US">
                <a:solidFill>
                  <a:srgbClr val="9BBB59"/>
                </a:solidFill>
                <a:latin typeface="Calibri" charset="0"/>
              </a:rPr>
              <a:t>in a room</a:t>
            </a:r>
            <a:r>
              <a:rPr lang="en-US">
                <a:latin typeface="Calibri" charset="0"/>
              </a:rPr>
              <a:t>.</a:t>
            </a:r>
          </a:p>
          <a:p>
            <a:pPr lvl="1"/>
            <a:r>
              <a:rPr lang="en-US">
                <a:solidFill>
                  <a:srgbClr val="E46C0A"/>
                </a:solidFill>
                <a:latin typeface="Calibri" charset="0"/>
              </a:rPr>
              <a:t>cat</a:t>
            </a:r>
            <a:r>
              <a:rPr lang="en-US">
                <a:latin typeface="Calibri" charset="0"/>
              </a:rPr>
              <a:t> </a:t>
            </a:r>
            <a:r>
              <a:rPr lang="en-US">
                <a:solidFill>
                  <a:schemeClr val="accent1"/>
                </a:solidFill>
                <a:latin typeface="Calibri" charset="0"/>
              </a:rPr>
              <a:t>sitting</a:t>
            </a:r>
            <a:r>
              <a:rPr lang="en-US">
                <a:latin typeface="Calibri" charset="0"/>
              </a:rPr>
              <a:t> on a chair looking in a mirror.</a:t>
            </a:r>
          </a:p>
        </p:txBody>
      </p:sp>
      <p:sp>
        <p:nvSpPr>
          <p:cNvPr id="8" name="Right Arrow 7"/>
          <p:cNvSpPr/>
          <p:nvPr/>
        </p:nvSpPr>
        <p:spPr>
          <a:xfrm>
            <a:off x="6477000" y="2438400"/>
            <a:ext cx="106680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ffectLst>
                <a:outerShdw blurRad="38100" dist="38100" dir="2700000" algn="tl">
                  <a:srgbClr val="FFFFFF"/>
                </a:outerShdw>
              </a:effectLst>
              <a:cs typeface="Arial" charset="0"/>
            </a:endParaRPr>
          </a:p>
        </p:txBody>
      </p:sp>
      <p:grpSp>
        <p:nvGrpSpPr>
          <p:cNvPr id="22535" name="Group 71"/>
          <p:cNvGrpSpPr>
            <a:grpSpLocks/>
          </p:cNvGrpSpPr>
          <p:nvPr/>
        </p:nvGrpSpPr>
        <p:grpSpPr bwMode="auto">
          <a:xfrm>
            <a:off x="1905000" y="4125914"/>
            <a:ext cx="3919538" cy="2274887"/>
            <a:chOff x="4572000" y="3733800"/>
            <a:chExt cx="3919918" cy="2274332"/>
          </a:xfrm>
        </p:grpSpPr>
        <p:cxnSp>
          <p:nvCxnSpPr>
            <p:cNvPr id="10" name="Straight Connector 9"/>
            <p:cNvCxnSpPr/>
            <p:nvPr/>
          </p:nvCxnSpPr>
          <p:spPr>
            <a:xfrm>
              <a:off x="6858222" y="4103597"/>
              <a:ext cx="762074" cy="696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2550" idx="0"/>
            </p:cNvCxnSpPr>
            <p:nvPr/>
          </p:nvCxnSpPr>
          <p:spPr>
            <a:xfrm rot="5400000">
              <a:off x="6383631" y="4325751"/>
              <a:ext cx="696743" cy="2524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flipV="1">
              <a:off x="5867526" y="4103597"/>
              <a:ext cx="990696" cy="696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5569122" y="5263725"/>
              <a:ext cx="444392" cy="304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5302397" y="5301828"/>
              <a:ext cx="444392" cy="2286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flipV="1">
              <a:off x="5029244" y="5193944"/>
              <a:ext cx="609659" cy="444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6200000" flipH="1">
              <a:off x="7664839" y="5225634"/>
              <a:ext cx="520573" cy="304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7360009" y="5225634"/>
              <a:ext cx="520573" cy="304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flipV="1">
              <a:off x="7010636" y="5117762"/>
              <a:ext cx="762074" cy="520573"/>
            </a:xfrm>
            <a:prstGeom prst="line">
              <a:avLst/>
            </a:prstGeom>
          </p:spPr>
          <p:style>
            <a:lnRef idx="1">
              <a:schemeClr val="accent1"/>
            </a:lnRef>
            <a:fillRef idx="0">
              <a:schemeClr val="accent1"/>
            </a:fillRef>
            <a:effectRef idx="0">
              <a:schemeClr val="accent1"/>
            </a:effectRef>
            <a:fontRef idx="minor">
              <a:schemeClr val="tx1"/>
            </a:fontRef>
          </p:style>
        </p:cxnSp>
        <p:sp>
          <p:nvSpPr>
            <p:cNvPr id="22546" name="Rectangle 43"/>
            <p:cNvSpPr>
              <a:spLocks noChangeArrowheads="1"/>
            </p:cNvSpPr>
            <p:nvPr/>
          </p:nvSpPr>
          <p:spPr bwMode="auto">
            <a:xfrm>
              <a:off x="7391400" y="4800600"/>
              <a:ext cx="8608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Vehicle</a:t>
              </a:r>
            </a:p>
          </p:txBody>
        </p:sp>
        <p:sp>
          <p:nvSpPr>
            <p:cNvPr id="22547" name="Rectangle 44"/>
            <p:cNvSpPr>
              <a:spLocks noChangeArrowheads="1"/>
            </p:cNvSpPr>
            <p:nvPr/>
          </p:nvSpPr>
          <p:spPr bwMode="auto">
            <a:xfrm>
              <a:off x="6705600" y="5638800"/>
              <a:ext cx="4988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Car</a:t>
              </a:r>
            </a:p>
          </p:txBody>
        </p:sp>
        <p:sp>
          <p:nvSpPr>
            <p:cNvPr id="22548" name="Rectangle 45"/>
            <p:cNvSpPr>
              <a:spLocks noChangeArrowheads="1"/>
            </p:cNvSpPr>
            <p:nvPr/>
          </p:nvSpPr>
          <p:spPr bwMode="auto">
            <a:xfrm>
              <a:off x="7848600" y="5638800"/>
              <a:ext cx="6433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Train</a:t>
              </a:r>
            </a:p>
          </p:txBody>
        </p:sp>
        <p:sp>
          <p:nvSpPr>
            <p:cNvPr id="22549" name="Rectangle 46"/>
            <p:cNvSpPr>
              <a:spLocks noChangeArrowheads="1"/>
            </p:cNvSpPr>
            <p:nvPr/>
          </p:nvSpPr>
          <p:spPr bwMode="auto">
            <a:xfrm>
              <a:off x="7239000" y="5638800"/>
              <a:ext cx="5747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Bike</a:t>
              </a:r>
            </a:p>
          </p:txBody>
        </p:sp>
        <p:sp>
          <p:nvSpPr>
            <p:cNvPr id="22550" name="Rectangle 47"/>
            <p:cNvSpPr>
              <a:spLocks noChangeArrowheads="1"/>
            </p:cNvSpPr>
            <p:nvPr/>
          </p:nvSpPr>
          <p:spPr bwMode="auto">
            <a:xfrm>
              <a:off x="6172200" y="4800600"/>
              <a:ext cx="867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Human</a:t>
              </a:r>
            </a:p>
          </p:txBody>
        </p:sp>
        <p:sp>
          <p:nvSpPr>
            <p:cNvPr id="22551" name="Rectangle 48"/>
            <p:cNvSpPr>
              <a:spLocks noChangeArrowheads="1"/>
            </p:cNvSpPr>
            <p:nvPr/>
          </p:nvSpPr>
          <p:spPr bwMode="auto">
            <a:xfrm>
              <a:off x="5257800" y="4800600"/>
              <a:ext cx="8402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Animal</a:t>
              </a:r>
            </a:p>
          </p:txBody>
        </p:sp>
        <p:sp>
          <p:nvSpPr>
            <p:cNvPr id="22552" name="Rectangle 52"/>
            <p:cNvSpPr>
              <a:spLocks noChangeArrowheads="1"/>
            </p:cNvSpPr>
            <p:nvPr/>
          </p:nvSpPr>
          <p:spPr bwMode="auto">
            <a:xfrm>
              <a:off x="4572000" y="5638800"/>
              <a:ext cx="4935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Cat</a:t>
              </a:r>
            </a:p>
          </p:txBody>
        </p:sp>
        <p:sp>
          <p:nvSpPr>
            <p:cNvPr id="22553" name="Rectangle 53"/>
            <p:cNvSpPr>
              <a:spLocks noChangeArrowheads="1"/>
            </p:cNvSpPr>
            <p:nvPr/>
          </p:nvSpPr>
          <p:spPr bwMode="auto">
            <a:xfrm>
              <a:off x="5562600" y="5638800"/>
              <a:ext cx="7321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Horse</a:t>
              </a:r>
            </a:p>
          </p:txBody>
        </p:sp>
        <p:sp>
          <p:nvSpPr>
            <p:cNvPr id="22554" name="Rectangle 54"/>
            <p:cNvSpPr>
              <a:spLocks noChangeArrowheads="1"/>
            </p:cNvSpPr>
            <p:nvPr/>
          </p:nvSpPr>
          <p:spPr bwMode="auto">
            <a:xfrm>
              <a:off x="5029200" y="5638800"/>
              <a:ext cx="5581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Dog</a:t>
              </a:r>
            </a:p>
          </p:txBody>
        </p:sp>
        <p:sp>
          <p:nvSpPr>
            <p:cNvPr id="22555" name="Rectangle 70"/>
            <p:cNvSpPr>
              <a:spLocks noChangeArrowheads="1"/>
            </p:cNvSpPr>
            <p:nvPr/>
          </p:nvSpPr>
          <p:spPr bwMode="auto">
            <a:xfrm>
              <a:off x="6477000" y="3733800"/>
              <a:ext cx="803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Object</a:t>
              </a:r>
            </a:p>
          </p:txBody>
        </p:sp>
      </p:grpSp>
      <p:sp>
        <p:nvSpPr>
          <p:cNvPr id="22536" name="Content Placeholder 2"/>
          <p:cNvSpPr>
            <a:spLocks noGrp="1"/>
          </p:cNvSpPr>
          <p:nvPr>
            <p:ph sz="half" idx="4294967295"/>
          </p:nvPr>
        </p:nvSpPr>
        <p:spPr>
          <a:xfrm>
            <a:off x="1752600" y="3592513"/>
            <a:ext cx="3200400" cy="533400"/>
          </a:xfrm>
          <a:prstGeom prst="rect">
            <a:avLst/>
          </a:prstGeom>
        </p:spPr>
        <p:txBody>
          <a:bodyPr/>
          <a:lstStyle/>
          <a:p>
            <a:pPr eaLnBrk="1" hangingPunct="1"/>
            <a:r>
              <a:rPr lang="en-US" dirty="0">
                <a:latin typeface="Calibri" charset="0"/>
                <a:ea typeface="ＭＳ Ｐゴシック" charset="0"/>
              </a:rPr>
              <a:t>Use taxonomy trees</a:t>
            </a:r>
          </a:p>
          <a:p>
            <a:pPr eaLnBrk="1" hangingPunct="1">
              <a:buFont typeface="Arial" charset="0"/>
              <a:buNone/>
            </a:pPr>
            <a:endParaRPr lang="en-US" dirty="0">
              <a:latin typeface="Calibri" charset="0"/>
              <a:ea typeface="ＭＳ Ｐゴシック" charset="0"/>
            </a:endParaRPr>
          </a:p>
        </p:txBody>
      </p:sp>
      <p:sp>
        <p:nvSpPr>
          <p:cNvPr id="30"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Farhadi</a:t>
            </a:r>
            <a:r>
              <a:rPr lang="en-US" altLang="ko-KR" dirty="0"/>
              <a:t> et al, ECCV10</a:t>
            </a:r>
            <a:endParaRPr lang="ko-KR" altLang="en-US" dirty="0"/>
          </a:p>
        </p:txBody>
      </p:sp>
    </p:spTree>
    <p:extLst>
      <p:ext uri="{BB962C8B-B14F-4D97-AF65-F5344CB8AC3E}">
        <p14:creationId xmlns:p14="http://schemas.microsoft.com/office/powerpoint/2010/main" val="17986938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057400" y="-63500"/>
            <a:ext cx="8229600" cy="1143000"/>
          </a:xfrm>
        </p:spPr>
        <p:txBody>
          <a:bodyPr/>
          <a:lstStyle/>
          <a:p>
            <a:r>
              <a:rPr lang="en-US" sz="4400" b="1" dirty="0">
                <a:latin typeface="Calibri" charset="0"/>
                <a:ea typeface="ＭＳ Ｐゴシック" charset="0"/>
              </a:rPr>
              <a:t>Retrieval through meaning space</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l="14999" t="32001" r="2499" b="20000"/>
          <a:stretch>
            <a:fillRect/>
          </a:stretch>
        </p:blipFill>
        <p:spPr bwMode="auto">
          <a:xfrm>
            <a:off x="1905000" y="1447800"/>
            <a:ext cx="85915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Content Placeholder 2"/>
          <p:cNvSpPr txBox="1">
            <a:spLocks/>
          </p:cNvSpPr>
          <p:nvPr/>
        </p:nvSpPr>
        <p:spPr bwMode="auto">
          <a:xfrm>
            <a:off x="1981200" y="4800600"/>
            <a:ext cx="8153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buFont typeface="Arial" charset="0"/>
              <a:buChar char="•"/>
            </a:pPr>
            <a:r>
              <a:rPr lang="en-US" dirty="0">
                <a:solidFill>
                  <a:srgbClr val="BFBFBF"/>
                </a:solidFill>
              </a:rPr>
              <a:t> Map from Image Space to Meaning Space</a:t>
            </a:r>
          </a:p>
          <a:p>
            <a:pPr eaLnBrk="1" hangingPunct="1">
              <a:lnSpc>
                <a:spcPct val="150000"/>
              </a:lnSpc>
              <a:buFont typeface="Arial" charset="0"/>
              <a:buChar char="•"/>
            </a:pPr>
            <a:r>
              <a:rPr lang="en-US" dirty="0">
                <a:solidFill>
                  <a:schemeClr val="bg1">
                    <a:lumMod val="75000"/>
                  </a:schemeClr>
                </a:solidFill>
              </a:rPr>
              <a:t> Map from Sentence Space to Meaning Space</a:t>
            </a:r>
          </a:p>
          <a:p>
            <a:pPr eaLnBrk="1" hangingPunct="1">
              <a:lnSpc>
                <a:spcPct val="150000"/>
              </a:lnSpc>
              <a:buFont typeface="Arial" charset="0"/>
              <a:buChar char="•"/>
            </a:pPr>
            <a:r>
              <a:rPr lang="en-US" dirty="0"/>
              <a:t> Retrieve Sentences for Images via Meaning Space</a:t>
            </a:r>
          </a:p>
        </p:txBody>
      </p:sp>
      <p:sp>
        <p:nvSpPr>
          <p:cNvPr id="5"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Farhadi</a:t>
            </a:r>
            <a:r>
              <a:rPr lang="en-US" altLang="ko-KR" dirty="0"/>
              <a:t> et al, ECCV10</a:t>
            </a:r>
            <a:endParaRPr lang="ko-KR" altLang="en-US" dirty="0"/>
          </a:p>
        </p:txBody>
      </p:sp>
    </p:spTree>
    <p:extLst>
      <p:ext uri="{BB962C8B-B14F-4D97-AF65-F5344CB8AC3E}">
        <p14:creationId xmlns:p14="http://schemas.microsoft.com/office/powerpoint/2010/main" val="142369197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09056" y="2897909"/>
            <a:ext cx="9188824" cy="699913"/>
          </a:xfrm>
        </p:spPr>
        <p:txBody>
          <a:bodyPr/>
          <a:lstStyle/>
          <a:p>
            <a:r>
              <a:rPr lang="en-US" sz="4400" dirty="0"/>
              <a:t>Method 1: Recognize &amp; Generate</a:t>
            </a:r>
          </a:p>
        </p:txBody>
      </p:sp>
      <p:sp>
        <p:nvSpPr>
          <p:cNvPr id="3"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Berg, Attributes Tutorial CVPR13</a:t>
            </a:r>
            <a:endParaRPr lang="ko-KR" altLang="en-US" dirty="0"/>
          </a:p>
        </p:txBody>
      </p:sp>
    </p:spTree>
    <p:extLst>
      <p:ext uri="{BB962C8B-B14F-4D97-AF65-F5344CB8AC3E}">
        <p14:creationId xmlns:p14="http://schemas.microsoft.com/office/powerpoint/2010/main" val="189724104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6-22 at 11.58.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03201"/>
            <a:ext cx="9144000" cy="6429787"/>
          </a:xfrm>
          <a:prstGeom prst="rect">
            <a:avLst/>
          </a:prstGeom>
        </p:spPr>
      </p:pic>
      <p:sp>
        <p:nvSpPr>
          <p:cNvPr id="3"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Farhadi</a:t>
            </a:r>
            <a:r>
              <a:rPr lang="en-US" altLang="ko-KR" dirty="0"/>
              <a:t> et al, ECCV10</a:t>
            </a:r>
            <a:endParaRPr lang="ko-KR" altLang="en-US" dirty="0"/>
          </a:p>
        </p:txBody>
      </p:sp>
    </p:spTree>
    <p:extLst>
      <p:ext uri="{BB962C8B-B14F-4D97-AF65-F5344CB8AC3E}">
        <p14:creationId xmlns:p14="http://schemas.microsoft.com/office/powerpoint/2010/main" val="1682100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6-22 at 11.59.0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41300"/>
            <a:ext cx="9144000" cy="6370674"/>
          </a:xfrm>
          <a:prstGeom prst="rect">
            <a:avLst/>
          </a:prstGeom>
        </p:spPr>
      </p:pic>
      <p:sp>
        <p:nvSpPr>
          <p:cNvPr id="4"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Farhadi</a:t>
            </a:r>
            <a:r>
              <a:rPr lang="en-US" altLang="ko-KR" dirty="0"/>
              <a:t> et al, ECCV10</a:t>
            </a:r>
            <a:endParaRPr lang="ko-KR" altLang="en-US" dirty="0"/>
          </a:p>
        </p:txBody>
      </p:sp>
    </p:spTree>
    <p:extLst>
      <p:ext uri="{BB962C8B-B14F-4D97-AF65-F5344CB8AC3E}">
        <p14:creationId xmlns:p14="http://schemas.microsoft.com/office/powerpoint/2010/main" val="1133992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6-22 at 11.59.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41301"/>
            <a:ext cx="9144000" cy="6356743"/>
          </a:xfrm>
          <a:prstGeom prst="rect">
            <a:avLst/>
          </a:prstGeom>
        </p:spPr>
      </p:pic>
      <p:sp>
        <p:nvSpPr>
          <p:cNvPr id="3"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Farhadi</a:t>
            </a:r>
            <a:r>
              <a:rPr lang="en-US" altLang="ko-KR" dirty="0"/>
              <a:t> et al, ECCV10</a:t>
            </a:r>
            <a:endParaRPr lang="ko-KR" altLang="en-US" dirty="0"/>
          </a:p>
        </p:txBody>
      </p:sp>
    </p:spTree>
    <p:extLst>
      <p:ext uri="{BB962C8B-B14F-4D97-AF65-F5344CB8AC3E}">
        <p14:creationId xmlns:p14="http://schemas.microsoft.com/office/powerpoint/2010/main" val="1819122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8431"/>
            <a:ext cx="8229600" cy="1600200"/>
          </a:xfrm>
        </p:spPr>
        <p:txBody>
          <a:bodyPr/>
          <a:lstStyle/>
          <a:p>
            <a:r>
              <a:rPr lang="en-US" dirty="0" smtClean="0"/>
              <a:t>Data</a:t>
            </a:r>
            <a:endParaRPr lang="en-US" dirty="0"/>
          </a:p>
        </p:txBody>
      </p:sp>
      <p:sp>
        <p:nvSpPr>
          <p:cNvPr id="5" name="TextBox 4"/>
          <p:cNvSpPr txBox="1"/>
          <p:nvPr/>
        </p:nvSpPr>
        <p:spPr>
          <a:xfrm>
            <a:off x="1636483" y="3944221"/>
            <a:ext cx="3456236" cy="1200329"/>
          </a:xfrm>
          <a:prstGeom prst="rect">
            <a:avLst/>
          </a:prstGeom>
          <a:noFill/>
        </p:spPr>
        <p:txBody>
          <a:bodyPr wrap="square" rtlCol="0">
            <a:spAutoFit/>
          </a:bodyPr>
          <a:lstStyle/>
          <a:p>
            <a:r>
              <a:rPr lang="en-US" dirty="0" err="1">
                <a:latin typeface="Helvetica Neue Light"/>
                <a:cs typeface="Helvetica Neue Light"/>
              </a:rPr>
              <a:t>Rashtchian</a:t>
            </a:r>
            <a:r>
              <a:rPr lang="en-US" dirty="0">
                <a:latin typeface="Helvetica Neue Light"/>
                <a:cs typeface="Helvetica Neue Light"/>
              </a:rPr>
              <a:t> et al 2010, </a:t>
            </a:r>
          </a:p>
          <a:p>
            <a:r>
              <a:rPr lang="en-US" dirty="0" err="1">
                <a:latin typeface="Helvetica Neue Light"/>
                <a:cs typeface="Helvetica Neue Light"/>
              </a:rPr>
              <a:t>Farhadi</a:t>
            </a:r>
            <a:r>
              <a:rPr lang="en-US" dirty="0">
                <a:latin typeface="Helvetica Neue Light"/>
                <a:cs typeface="Helvetica Neue Light"/>
              </a:rPr>
              <a:t> et al 2010</a:t>
            </a:r>
          </a:p>
          <a:p>
            <a:r>
              <a:rPr lang="en-US" dirty="0">
                <a:latin typeface="Helvetica Neue Light"/>
                <a:cs typeface="Helvetica Neue Light"/>
              </a:rPr>
              <a:t>5 descriptions per image </a:t>
            </a:r>
          </a:p>
          <a:p>
            <a:r>
              <a:rPr lang="en-US" dirty="0">
                <a:latin typeface="Helvetica Neue Light"/>
                <a:cs typeface="Helvetica Neue Light"/>
              </a:rPr>
              <a:t>20 object categories </a:t>
            </a:r>
          </a:p>
        </p:txBody>
      </p:sp>
      <p:pic>
        <p:nvPicPr>
          <p:cNvPr id="9" name="Picture 8" descr="airpla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429" y="2120092"/>
            <a:ext cx="3289209" cy="1828800"/>
          </a:xfrm>
          <a:prstGeom prst="rect">
            <a:avLst/>
          </a:prstGeom>
        </p:spPr>
      </p:pic>
      <p:pic>
        <p:nvPicPr>
          <p:cNvPr id="10" name="Picture 9" descr="build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2075" y="2120093"/>
            <a:ext cx="2438400" cy="1828800"/>
          </a:xfrm>
          <a:prstGeom prst="rect">
            <a:avLst/>
          </a:prstGeom>
        </p:spPr>
      </p:pic>
      <p:sp>
        <p:nvSpPr>
          <p:cNvPr id="11" name="TextBox 10"/>
          <p:cNvSpPr txBox="1"/>
          <p:nvPr/>
        </p:nvSpPr>
        <p:spPr>
          <a:xfrm>
            <a:off x="5343093" y="3944221"/>
            <a:ext cx="2690565" cy="1200329"/>
          </a:xfrm>
          <a:prstGeom prst="rect">
            <a:avLst/>
          </a:prstGeom>
          <a:noFill/>
        </p:spPr>
        <p:txBody>
          <a:bodyPr wrap="square" rtlCol="0">
            <a:spAutoFit/>
          </a:bodyPr>
          <a:lstStyle/>
          <a:p>
            <a:r>
              <a:rPr lang="en-US" dirty="0">
                <a:latin typeface="Helvetica Neue Light"/>
                <a:cs typeface="Helvetica Neue Light"/>
              </a:rPr>
              <a:t>Image-Clef challenge</a:t>
            </a:r>
          </a:p>
          <a:p>
            <a:r>
              <a:rPr lang="en-US" dirty="0">
                <a:latin typeface="Helvetica Neue Light"/>
                <a:cs typeface="Helvetica Neue Light"/>
              </a:rPr>
              <a:t>2 descriptions per image </a:t>
            </a:r>
          </a:p>
          <a:p>
            <a:r>
              <a:rPr lang="en-US" dirty="0">
                <a:latin typeface="Helvetica Neue Light"/>
                <a:cs typeface="Helvetica Neue Light"/>
              </a:rPr>
              <a:t>Select image categories</a:t>
            </a:r>
          </a:p>
          <a:p>
            <a:endParaRPr lang="en-US" dirty="0">
              <a:latin typeface="Helvetica Neue Light"/>
              <a:cs typeface="Helvetica Neue Light"/>
            </a:endParaRPr>
          </a:p>
        </p:txBody>
      </p:sp>
      <p:sp>
        <p:nvSpPr>
          <p:cNvPr id="12" name="TextBox 11"/>
          <p:cNvSpPr txBox="1"/>
          <p:nvPr/>
        </p:nvSpPr>
        <p:spPr>
          <a:xfrm>
            <a:off x="3177164" y="5551714"/>
            <a:ext cx="5837672" cy="707886"/>
          </a:xfrm>
          <a:prstGeom prst="rect">
            <a:avLst/>
          </a:prstGeom>
          <a:noFill/>
        </p:spPr>
        <p:txBody>
          <a:bodyPr wrap="square" rtlCol="0">
            <a:spAutoFit/>
          </a:bodyPr>
          <a:lstStyle/>
          <a:p>
            <a:r>
              <a:rPr lang="en-US" sz="2000" dirty="0"/>
              <a:t>Large amounts of paired data can help us study the image-language relationship</a:t>
            </a:r>
          </a:p>
        </p:txBody>
      </p:sp>
      <p:sp>
        <p:nvSpPr>
          <p:cNvPr id="13" name="TextBox 12"/>
          <p:cNvSpPr txBox="1"/>
          <p:nvPr/>
        </p:nvSpPr>
        <p:spPr>
          <a:xfrm>
            <a:off x="2636436" y="1769295"/>
            <a:ext cx="1624163" cy="369332"/>
          </a:xfrm>
          <a:prstGeom prst="rect">
            <a:avLst/>
          </a:prstGeom>
          <a:noFill/>
        </p:spPr>
        <p:txBody>
          <a:bodyPr wrap="none" rtlCol="0">
            <a:spAutoFit/>
          </a:bodyPr>
          <a:lstStyle/>
          <a:p>
            <a:r>
              <a:rPr lang="en-US" b="1" dirty="0">
                <a:latin typeface="Helvetica Neue Light"/>
                <a:cs typeface="Helvetica Neue Light"/>
              </a:rPr>
              <a:t>1,000 images</a:t>
            </a:r>
          </a:p>
        </p:txBody>
      </p:sp>
      <p:sp>
        <p:nvSpPr>
          <p:cNvPr id="14" name="TextBox 13"/>
          <p:cNvSpPr txBox="1"/>
          <p:nvPr/>
        </p:nvSpPr>
        <p:spPr>
          <a:xfrm>
            <a:off x="5809971" y="1769295"/>
            <a:ext cx="1752403" cy="369332"/>
          </a:xfrm>
          <a:prstGeom prst="rect">
            <a:avLst/>
          </a:prstGeom>
          <a:noFill/>
        </p:spPr>
        <p:txBody>
          <a:bodyPr wrap="none" rtlCol="0">
            <a:spAutoFit/>
          </a:bodyPr>
          <a:lstStyle/>
          <a:p>
            <a:r>
              <a:rPr lang="en-US" b="1" dirty="0">
                <a:latin typeface="Helvetica Neue Light"/>
                <a:cs typeface="Helvetica Neue Light"/>
              </a:rPr>
              <a:t>20,000 images</a:t>
            </a:r>
          </a:p>
        </p:txBody>
      </p:sp>
      <p:sp>
        <p:nvSpPr>
          <p:cNvPr id="3" name="TextBox 2"/>
          <p:cNvSpPr txBox="1"/>
          <p:nvPr/>
        </p:nvSpPr>
        <p:spPr>
          <a:xfrm>
            <a:off x="8366066" y="2628901"/>
            <a:ext cx="2009835" cy="954107"/>
          </a:xfrm>
          <a:prstGeom prst="rect">
            <a:avLst/>
          </a:prstGeom>
          <a:noFill/>
        </p:spPr>
        <p:txBody>
          <a:bodyPr wrap="square" rtlCol="0">
            <a:spAutoFit/>
          </a:bodyPr>
          <a:lstStyle/>
          <a:p>
            <a:r>
              <a:rPr lang="en-US" sz="2800" dirty="0"/>
              <a:t>More data needed? </a:t>
            </a:r>
          </a:p>
        </p:txBody>
      </p:sp>
      <p:sp>
        <p:nvSpPr>
          <p:cNvPr id="15"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Berg, Attributes Tutorial CVPR13</a:t>
            </a:r>
            <a:endParaRPr lang="ko-KR" altLang="en-US" dirty="0"/>
          </a:p>
        </p:txBody>
      </p:sp>
    </p:spTree>
    <p:extLst>
      <p:ext uri="{BB962C8B-B14F-4D97-AF65-F5344CB8AC3E}">
        <p14:creationId xmlns:p14="http://schemas.microsoft.com/office/powerpoint/2010/main" val="1186843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3" grpId="0"/>
      <p:bldP spid="14"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2939" y="6316209"/>
            <a:ext cx="4123765" cy="685800"/>
          </a:xfrm>
        </p:spPr>
        <p:txBody>
          <a:bodyPr>
            <a:normAutofit/>
          </a:bodyPr>
          <a:lstStyle/>
          <a:p>
            <a:pPr marL="0" indent="0">
              <a:buNone/>
            </a:pPr>
            <a:r>
              <a:rPr lang="en-US" b="1" i="1" dirty="0" smtClean="0">
                <a:solidFill>
                  <a:srgbClr val="008000"/>
                </a:solidFill>
              </a:rPr>
              <a:t>Data exists, but buried in junk!</a:t>
            </a:r>
          </a:p>
        </p:txBody>
      </p:sp>
      <p:sp>
        <p:nvSpPr>
          <p:cNvPr id="5" name="TextBox 4"/>
          <p:cNvSpPr txBox="1"/>
          <p:nvPr/>
        </p:nvSpPr>
        <p:spPr>
          <a:xfrm>
            <a:off x="2769363" y="2662184"/>
            <a:ext cx="1997791" cy="369332"/>
          </a:xfrm>
          <a:prstGeom prst="rect">
            <a:avLst/>
          </a:prstGeom>
          <a:noFill/>
        </p:spPr>
        <p:txBody>
          <a:bodyPr wrap="none" rtlCol="0">
            <a:spAutoFit/>
          </a:bodyPr>
          <a:lstStyle/>
          <a:p>
            <a:r>
              <a:rPr lang="en-US" dirty="0"/>
              <a:t>Through the smoke</a:t>
            </a:r>
          </a:p>
        </p:txBody>
      </p:sp>
      <p:pic>
        <p:nvPicPr>
          <p:cNvPr id="6" name="Picture 5" descr="8543220950_99f11f7c28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9654" y="3510"/>
            <a:ext cx="4112792" cy="2743200"/>
          </a:xfrm>
          <a:prstGeom prst="rect">
            <a:avLst/>
          </a:prstGeom>
        </p:spPr>
      </p:pic>
      <p:sp>
        <p:nvSpPr>
          <p:cNvPr id="7" name="TextBox 6"/>
          <p:cNvSpPr txBox="1"/>
          <p:nvPr/>
        </p:nvSpPr>
        <p:spPr>
          <a:xfrm>
            <a:off x="7310633" y="2662184"/>
            <a:ext cx="1728743" cy="369332"/>
          </a:xfrm>
          <a:prstGeom prst="rect">
            <a:avLst/>
          </a:prstGeom>
          <a:noFill/>
        </p:spPr>
        <p:txBody>
          <a:bodyPr wrap="none" rtlCol="0">
            <a:spAutoFit/>
          </a:bodyPr>
          <a:lstStyle/>
          <a:p>
            <a:r>
              <a:rPr lang="en-US" dirty="0" err="1"/>
              <a:t>Duna</a:t>
            </a:r>
            <a:r>
              <a:rPr lang="en-US" dirty="0"/>
              <a:t> Portrait #5</a:t>
            </a:r>
          </a:p>
        </p:txBody>
      </p:sp>
      <p:sp>
        <p:nvSpPr>
          <p:cNvPr id="10" name="TextBox 9"/>
          <p:cNvSpPr txBox="1"/>
          <p:nvPr/>
        </p:nvSpPr>
        <p:spPr>
          <a:xfrm>
            <a:off x="2943055" y="5810915"/>
            <a:ext cx="1657505" cy="369332"/>
          </a:xfrm>
          <a:prstGeom prst="rect">
            <a:avLst/>
          </a:prstGeom>
          <a:noFill/>
        </p:spPr>
        <p:txBody>
          <a:bodyPr wrap="none" rtlCol="0">
            <a:spAutoFit/>
          </a:bodyPr>
          <a:lstStyle/>
          <a:p>
            <a:r>
              <a:rPr lang="en-US" dirty="0"/>
              <a:t>Mirror and gold</a:t>
            </a:r>
          </a:p>
        </p:txBody>
      </p:sp>
      <p:pic>
        <p:nvPicPr>
          <p:cNvPr id="11" name="Picture 10" descr="Screen shot 2013-03-10 at 5.26.5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7880" y="3125356"/>
            <a:ext cx="4108824" cy="2743245"/>
          </a:xfrm>
          <a:prstGeom prst="rect">
            <a:avLst/>
          </a:prstGeom>
        </p:spPr>
      </p:pic>
      <p:pic>
        <p:nvPicPr>
          <p:cNvPr id="12" name="Picture 11" descr="catinsink.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250" y="3125355"/>
            <a:ext cx="3657600" cy="2743200"/>
          </a:xfrm>
          <a:prstGeom prst="rect">
            <a:avLst/>
          </a:prstGeom>
        </p:spPr>
      </p:pic>
      <p:sp>
        <p:nvSpPr>
          <p:cNvPr id="13" name="TextBox 12"/>
          <p:cNvSpPr txBox="1"/>
          <p:nvPr/>
        </p:nvSpPr>
        <p:spPr>
          <a:xfrm>
            <a:off x="6824313" y="5810915"/>
            <a:ext cx="2713500" cy="369332"/>
          </a:xfrm>
          <a:prstGeom prst="rect">
            <a:avLst/>
          </a:prstGeom>
          <a:noFill/>
        </p:spPr>
        <p:txBody>
          <a:bodyPr wrap="none" rtlCol="0">
            <a:spAutoFit/>
          </a:bodyPr>
          <a:lstStyle/>
          <a:p>
            <a:r>
              <a:rPr lang="en-US" dirty="0"/>
              <a:t>the cat lounging in the sink</a:t>
            </a:r>
          </a:p>
        </p:txBody>
      </p:sp>
      <p:sp>
        <p:nvSpPr>
          <p:cNvPr id="14" name="Rectangle 13"/>
          <p:cNvSpPr/>
          <p:nvPr/>
        </p:nvSpPr>
        <p:spPr>
          <a:xfrm>
            <a:off x="6364942" y="3063896"/>
            <a:ext cx="3808095" cy="3170568"/>
          </a:xfrm>
          <a:prstGeom prst="rect">
            <a:avLst/>
          </a:prstGeom>
          <a:noFill/>
          <a:ln w="57150" cmpd="sng">
            <a:solidFill>
              <a:srgbClr val="008000"/>
            </a:solidFill>
          </a:ln>
          <a:effectLst>
            <a:glow rad="228600">
              <a:schemeClr val="accent5">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Screen shot 2013-03-10 at 5.20.4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7881" y="3510"/>
            <a:ext cx="4104759" cy="2743200"/>
          </a:xfrm>
          <a:prstGeom prst="rect">
            <a:avLst/>
          </a:prstGeom>
        </p:spPr>
      </p:pic>
      <p:sp>
        <p:nvSpPr>
          <p:cNvPr id="15"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Berg, Attributes Tutorial CVPR13</a:t>
            </a:r>
            <a:endParaRPr lang="ko-KR" altLang="en-US" dirty="0"/>
          </a:p>
        </p:txBody>
      </p:sp>
    </p:spTree>
    <p:extLst>
      <p:ext uri="{BB962C8B-B14F-4D97-AF65-F5344CB8AC3E}">
        <p14:creationId xmlns:p14="http://schemas.microsoft.com/office/powerpoint/2010/main" val="18136466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9562"/>
            <a:ext cx="8229600" cy="1143000"/>
          </a:xfrm>
        </p:spPr>
        <p:txBody>
          <a:bodyPr>
            <a:normAutofit/>
          </a:bodyPr>
          <a:lstStyle/>
          <a:p>
            <a:pPr>
              <a:lnSpc>
                <a:spcPct val="80000"/>
              </a:lnSpc>
            </a:pPr>
            <a:r>
              <a:rPr lang="en-US" dirty="0">
                <a:cs typeface="Helvetica Neue Light"/>
              </a:rPr>
              <a:t>SBU Captioned Photo Dataset</a:t>
            </a:r>
            <a:br>
              <a:rPr lang="en-US" dirty="0">
                <a:cs typeface="Helvetica Neue Light"/>
              </a:rPr>
            </a:br>
            <a:r>
              <a:rPr lang="en-US" sz="2400" dirty="0">
                <a:cs typeface="Helvetica Neue Light"/>
              </a:rPr>
              <a:t>http://</a:t>
            </a:r>
            <a:r>
              <a:rPr lang="en-US" sz="2400" dirty="0" err="1">
                <a:cs typeface="Helvetica Neue Light"/>
              </a:rPr>
              <a:t>tamaraberg.com</a:t>
            </a:r>
            <a:r>
              <a:rPr lang="en-US" sz="2400" dirty="0">
                <a:cs typeface="Helvetica Neue Light"/>
              </a:rPr>
              <a:t>/</a:t>
            </a:r>
            <a:r>
              <a:rPr lang="en-US" sz="2400" dirty="0" err="1">
                <a:cs typeface="Helvetica Neue Light"/>
              </a:rPr>
              <a:t>sbucaptions</a:t>
            </a:r>
            <a:endParaRPr lang="en-US" sz="2400" dirty="0">
              <a:cs typeface="Helvetica Neue Light"/>
            </a:endParaRPr>
          </a:p>
        </p:txBody>
      </p:sp>
      <p:sp>
        <p:nvSpPr>
          <p:cNvPr id="18" name="TextBox 17"/>
          <p:cNvSpPr txBox="1"/>
          <p:nvPr/>
        </p:nvSpPr>
        <p:spPr>
          <a:xfrm>
            <a:off x="5030784" y="6047581"/>
            <a:ext cx="2170012" cy="584776"/>
          </a:xfrm>
          <a:prstGeom prst="rect">
            <a:avLst/>
          </a:prstGeom>
          <a:noFill/>
        </p:spPr>
        <p:txBody>
          <a:bodyPr wrap="square" rtlCol="0">
            <a:spAutoFit/>
          </a:bodyPr>
          <a:lstStyle/>
          <a:p>
            <a:r>
              <a:rPr lang="en-US" sz="1600" dirty="0">
                <a:latin typeface="Helvetica Neue Light"/>
                <a:cs typeface="Helvetica Neue Light"/>
              </a:rPr>
              <a:t>Our dog Zoe in her bed </a:t>
            </a:r>
          </a:p>
        </p:txBody>
      </p:sp>
      <p:sp>
        <p:nvSpPr>
          <p:cNvPr id="19" name="TextBox 18"/>
          <p:cNvSpPr txBox="1"/>
          <p:nvPr/>
        </p:nvSpPr>
        <p:spPr>
          <a:xfrm>
            <a:off x="7626312" y="3173614"/>
            <a:ext cx="2665238" cy="1077218"/>
          </a:xfrm>
          <a:prstGeom prst="rect">
            <a:avLst/>
          </a:prstGeom>
          <a:noFill/>
        </p:spPr>
        <p:txBody>
          <a:bodyPr wrap="square" rtlCol="0">
            <a:spAutoFit/>
          </a:bodyPr>
          <a:lstStyle/>
          <a:p>
            <a:r>
              <a:rPr lang="en-US" sz="1600" dirty="0">
                <a:latin typeface="Helvetica Neue Light"/>
                <a:cs typeface="Helvetica Neue Light"/>
              </a:rPr>
              <a:t>Interior design of modern white and brown living room furniture against white wall with a lamp hanging.</a:t>
            </a:r>
          </a:p>
        </p:txBody>
      </p:sp>
      <p:pic>
        <p:nvPicPr>
          <p:cNvPr id="20" name="Picture 19" descr="im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4744" y="4315251"/>
            <a:ext cx="2654790" cy="1789328"/>
          </a:xfrm>
          <a:prstGeom prst="rect">
            <a:avLst/>
          </a:prstGeom>
        </p:spPr>
      </p:pic>
      <p:sp>
        <p:nvSpPr>
          <p:cNvPr id="21" name="TextBox 20"/>
          <p:cNvSpPr txBox="1"/>
          <p:nvPr/>
        </p:nvSpPr>
        <p:spPr>
          <a:xfrm>
            <a:off x="1931677" y="3218370"/>
            <a:ext cx="2635769" cy="1077218"/>
          </a:xfrm>
          <a:prstGeom prst="rect">
            <a:avLst/>
          </a:prstGeom>
          <a:noFill/>
        </p:spPr>
        <p:txBody>
          <a:bodyPr wrap="square" rtlCol="0">
            <a:spAutoFit/>
          </a:bodyPr>
          <a:lstStyle/>
          <a:p>
            <a:r>
              <a:rPr lang="en-US" sz="1600" dirty="0">
                <a:latin typeface="Helvetica Neue Light"/>
                <a:cs typeface="Helvetica Neue Light"/>
              </a:rPr>
              <a:t>The Egyptian cat statue by the floor clock and perpetual motion machine in the pantheon </a:t>
            </a:r>
          </a:p>
        </p:txBody>
      </p:sp>
      <p:sp>
        <p:nvSpPr>
          <p:cNvPr id="22" name="TextBox 21"/>
          <p:cNvSpPr txBox="1"/>
          <p:nvPr/>
        </p:nvSpPr>
        <p:spPr>
          <a:xfrm>
            <a:off x="1855118" y="6047581"/>
            <a:ext cx="3011155" cy="584776"/>
          </a:xfrm>
          <a:prstGeom prst="rect">
            <a:avLst/>
          </a:prstGeom>
          <a:noFill/>
        </p:spPr>
        <p:txBody>
          <a:bodyPr wrap="square" rtlCol="0">
            <a:spAutoFit/>
          </a:bodyPr>
          <a:lstStyle/>
          <a:p>
            <a:r>
              <a:rPr lang="en-US" sz="1600" dirty="0">
                <a:latin typeface="Helvetica Neue Light"/>
                <a:cs typeface="Helvetica Neue Light"/>
              </a:rPr>
              <a:t>Man sits in a rusted car buried in the sand on </a:t>
            </a:r>
            <a:r>
              <a:rPr lang="en-US" sz="1600" dirty="0" err="1">
                <a:latin typeface="Helvetica Neue Light"/>
                <a:cs typeface="Helvetica Neue Light"/>
              </a:rPr>
              <a:t>Waitarere</a:t>
            </a:r>
            <a:r>
              <a:rPr lang="en-US" sz="1600" dirty="0">
                <a:latin typeface="Helvetica Neue Light"/>
                <a:cs typeface="Helvetica Neue Light"/>
              </a:rPr>
              <a:t> beach </a:t>
            </a:r>
          </a:p>
        </p:txBody>
      </p:sp>
      <p:sp>
        <p:nvSpPr>
          <p:cNvPr id="23" name="TextBox 22"/>
          <p:cNvSpPr txBox="1"/>
          <p:nvPr/>
        </p:nvSpPr>
        <p:spPr>
          <a:xfrm>
            <a:off x="7772393" y="6047581"/>
            <a:ext cx="2399318" cy="584776"/>
          </a:xfrm>
          <a:prstGeom prst="rect">
            <a:avLst/>
          </a:prstGeom>
          <a:noFill/>
        </p:spPr>
        <p:txBody>
          <a:bodyPr wrap="square" rtlCol="0">
            <a:spAutoFit/>
          </a:bodyPr>
          <a:lstStyle/>
          <a:p>
            <a:r>
              <a:rPr lang="en-US" sz="1600" dirty="0">
                <a:latin typeface="Helvetica Neue Light"/>
                <a:cs typeface="Helvetica Neue Light"/>
              </a:rPr>
              <a:t>Emma in her hat looking super cute </a:t>
            </a:r>
          </a:p>
        </p:txBody>
      </p:sp>
      <p:pic>
        <p:nvPicPr>
          <p:cNvPr id="24" name="Picture 23" descr="img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0278" y="4310121"/>
            <a:ext cx="2373622" cy="1794458"/>
          </a:xfrm>
          <a:prstGeom prst="rect">
            <a:avLst/>
          </a:prstGeom>
        </p:spPr>
      </p:pic>
      <p:pic>
        <p:nvPicPr>
          <p:cNvPr id="25" name="Picture 24" descr="img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3849" y="1437091"/>
            <a:ext cx="2392611" cy="1794458"/>
          </a:xfrm>
          <a:prstGeom prst="rect">
            <a:avLst/>
          </a:prstGeom>
        </p:spPr>
      </p:pic>
      <p:pic>
        <p:nvPicPr>
          <p:cNvPr id="26" name="Picture 25" descr="img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4645" y="4310121"/>
            <a:ext cx="2392611" cy="1794458"/>
          </a:xfrm>
          <a:prstGeom prst="rect">
            <a:avLst/>
          </a:prstGeom>
        </p:spPr>
      </p:pic>
      <p:pic>
        <p:nvPicPr>
          <p:cNvPr id="27" name="Picture 26" descr="img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5543" y="1468472"/>
            <a:ext cx="2392611" cy="1794458"/>
          </a:xfrm>
          <a:prstGeom prst="rect">
            <a:avLst/>
          </a:prstGeom>
        </p:spPr>
      </p:pic>
      <p:pic>
        <p:nvPicPr>
          <p:cNvPr id="28" name="Picture 27" descr="img6.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9696" y="1437091"/>
            <a:ext cx="2392611" cy="1794458"/>
          </a:xfrm>
          <a:prstGeom prst="rect">
            <a:avLst/>
          </a:prstGeom>
        </p:spPr>
      </p:pic>
      <p:sp>
        <p:nvSpPr>
          <p:cNvPr id="29" name="TextBox 28"/>
          <p:cNvSpPr txBox="1"/>
          <p:nvPr/>
        </p:nvSpPr>
        <p:spPr>
          <a:xfrm>
            <a:off x="4909190" y="3173614"/>
            <a:ext cx="2565769" cy="1077218"/>
          </a:xfrm>
          <a:prstGeom prst="rect">
            <a:avLst/>
          </a:prstGeom>
          <a:noFill/>
        </p:spPr>
        <p:txBody>
          <a:bodyPr wrap="square" rtlCol="0">
            <a:spAutoFit/>
          </a:bodyPr>
          <a:lstStyle/>
          <a:p>
            <a:r>
              <a:rPr lang="en-US" sz="1600" dirty="0">
                <a:latin typeface="Helvetica Neue Light"/>
                <a:cs typeface="Helvetica Neue Light"/>
              </a:rPr>
              <a:t>Little girl and her dog in northern Thailand. They both seemed interested in what we were doing </a:t>
            </a:r>
          </a:p>
        </p:txBody>
      </p:sp>
      <p:sp>
        <p:nvSpPr>
          <p:cNvPr id="32" name="TextBox 31"/>
          <p:cNvSpPr txBox="1"/>
          <p:nvPr/>
        </p:nvSpPr>
        <p:spPr>
          <a:xfrm rot="2111162">
            <a:off x="9276327" y="240097"/>
            <a:ext cx="1204916" cy="923330"/>
          </a:xfrm>
          <a:prstGeom prst="rect">
            <a:avLst/>
          </a:prstGeom>
          <a:noFill/>
        </p:spPr>
        <p:txBody>
          <a:bodyPr wrap="square" rtlCol="0">
            <a:spAutoFit/>
          </a:bodyPr>
          <a:lstStyle/>
          <a:p>
            <a:r>
              <a:rPr lang="en-US" dirty="0">
                <a:solidFill>
                  <a:srgbClr val="FF0000"/>
                </a:solidFill>
                <a:latin typeface="Helvetica Neue Light"/>
                <a:cs typeface="Helvetica Neue Light"/>
              </a:rPr>
              <a:t>1 million captioned photos!</a:t>
            </a:r>
          </a:p>
        </p:txBody>
      </p:sp>
      <p:sp>
        <p:nvSpPr>
          <p:cNvPr id="33" name="TextBox 32"/>
          <p:cNvSpPr txBox="1"/>
          <p:nvPr/>
        </p:nvSpPr>
        <p:spPr>
          <a:xfrm rot="19339174">
            <a:off x="1816589" y="103588"/>
            <a:ext cx="1204916" cy="923330"/>
          </a:xfrm>
          <a:prstGeom prst="rect">
            <a:avLst/>
          </a:prstGeom>
          <a:noFill/>
        </p:spPr>
        <p:txBody>
          <a:bodyPr wrap="square" rtlCol="0">
            <a:spAutoFit/>
          </a:bodyPr>
          <a:lstStyle/>
          <a:p>
            <a:r>
              <a:rPr lang="en-US" dirty="0">
                <a:solidFill>
                  <a:srgbClr val="FF0000"/>
                </a:solidFill>
                <a:latin typeface="Helvetica Neue Light"/>
                <a:cs typeface="Helvetica Neue Light"/>
              </a:rPr>
              <a:t>1 million captioned photos!</a:t>
            </a:r>
          </a:p>
        </p:txBody>
      </p:sp>
      <p:sp>
        <p:nvSpPr>
          <p:cNvPr id="17" name="Footer Placeholder 28"/>
          <p:cNvSpPr txBox="1">
            <a:spLocks/>
          </p:cNvSpPr>
          <p:nvPr/>
        </p:nvSpPr>
        <p:spPr>
          <a:xfrm>
            <a:off x="7772400" y="65499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Berg, Attributes Tutorial CVPR13</a:t>
            </a:r>
            <a:endParaRPr lang="ko-KR" altLang="en-US" dirty="0"/>
          </a:p>
        </p:txBody>
      </p:sp>
    </p:spTree>
    <p:extLst>
      <p:ext uri="{BB962C8B-B14F-4D97-AF65-F5344CB8AC3E}">
        <p14:creationId xmlns:p14="http://schemas.microsoft.com/office/powerpoint/2010/main" val="33288183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81200" y="2067349"/>
            <a:ext cx="8229600" cy="1104295"/>
          </a:xfrm>
        </p:spPr>
        <p:txBody>
          <a:bodyPr>
            <a:normAutofit fontScale="90000"/>
          </a:bodyPr>
          <a:lstStyle/>
          <a:p>
            <a:pPr>
              <a:lnSpc>
                <a:spcPct val="80000"/>
              </a:lnSpc>
            </a:pPr>
            <a:r>
              <a:rPr lang="en-US" sz="4000" dirty="0" smtClean="0">
                <a:ea typeface="ＭＳ Ｐゴシック" charset="0"/>
                <a:cs typeface="Helvetica Neue Light"/>
              </a:rPr>
              <a:t>Remaining Challenges:</a:t>
            </a:r>
            <a:br>
              <a:rPr lang="en-US" sz="4000" dirty="0" smtClean="0">
                <a:ea typeface="ＭＳ Ｐゴシック" charset="0"/>
                <a:cs typeface="Helvetica Neue Light"/>
              </a:rPr>
            </a:br>
            <a:r>
              <a:rPr lang="en-US" sz="4000" dirty="0" smtClean="0">
                <a:ea typeface="ＭＳ Ｐゴシック" charset="0"/>
                <a:cs typeface="Helvetica Neue Light"/>
              </a:rPr>
              <a:t>(1) Background Knowledge</a:t>
            </a:r>
            <a:br>
              <a:rPr lang="en-US" sz="4000" dirty="0" smtClean="0">
                <a:ea typeface="ＭＳ Ｐゴシック" charset="0"/>
                <a:cs typeface="Helvetica Neue Light"/>
              </a:rPr>
            </a:br>
            <a:r>
              <a:rPr lang="en-US" sz="4000" dirty="0" smtClean="0">
                <a:ea typeface="ＭＳ Ｐゴシック" charset="0"/>
                <a:cs typeface="Helvetica Neue Light"/>
              </a:rPr>
              <a:t>(2) Find the right focus</a:t>
            </a:r>
            <a:br>
              <a:rPr lang="en-US" sz="4000" dirty="0" smtClean="0">
                <a:ea typeface="ＭＳ Ｐゴシック" charset="0"/>
                <a:cs typeface="Helvetica Neue Light"/>
              </a:rPr>
            </a:br>
            <a:endParaRPr lang="en-US" sz="4000" dirty="0">
              <a:cs typeface="Helvetica Neue Light"/>
            </a:endParaRPr>
          </a:p>
        </p:txBody>
      </p:sp>
    </p:spTree>
    <p:extLst>
      <p:ext uri="{BB962C8B-B14F-4D97-AF65-F5344CB8AC3E}">
        <p14:creationId xmlns:p14="http://schemas.microsoft.com/office/powerpoint/2010/main" val="90296578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14133"/>
            <a:ext cx="8229600" cy="1104295"/>
          </a:xfrm>
        </p:spPr>
        <p:txBody>
          <a:bodyPr/>
          <a:lstStyle/>
          <a:p>
            <a:pPr>
              <a:lnSpc>
                <a:spcPct val="80000"/>
              </a:lnSpc>
            </a:pPr>
            <a:r>
              <a:rPr lang="en-US" dirty="0" smtClean="0">
                <a:ea typeface="ＭＳ Ｐゴシック" charset="0"/>
                <a:cs typeface="Helvetica Neue Light"/>
              </a:rPr>
              <a:t>Big Data Driven Generation</a:t>
            </a:r>
            <a:endParaRPr lang="en-US" dirty="0">
              <a:cs typeface="Helvetica Neue Light"/>
            </a:endParaRPr>
          </a:p>
        </p:txBody>
      </p:sp>
      <p:sp>
        <p:nvSpPr>
          <p:cNvPr id="4" name="Rectangle 3"/>
          <p:cNvSpPr/>
          <p:nvPr/>
        </p:nvSpPr>
        <p:spPr>
          <a:xfrm>
            <a:off x="6657771" y="2931982"/>
            <a:ext cx="3755551" cy="1493222"/>
          </a:xfrm>
          <a:prstGeom prst="rect">
            <a:avLst/>
          </a:prstGeom>
          <a:solidFill>
            <a:srgbClr val="F4F6FA"/>
          </a:solidFill>
          <a:ln>
            <a:solidFill>
              <a:srgbClr val="E9ED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5" name="Title 1"/>
          <p:cNvSpPr txBox="1">
            <a:spLocks/>
          </p:cNvSpPr>
          <p:nvPr/>
        </p:nvSpPr>
        <p:spPr>
          <a:xfrm>
            <a:off x="2360521" y="172139"/>
            <a:ext cx="7470961" cy="1470025"/>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baseline="0">
                <a:solidFill>
                  <a:schemeClr val="tx2"/>
                </a:solidFill>
                <a:effectLst>
                  <a:outerShdw blurRad="63500" dist="38100" dir="5400000" algn="t" rotWithShape="0">
                    <a:prstClr val="black">
                      <a:alpha val="25000"/>
                    </a:prstClr>
                  </a:outerShdw>
                </a:effectLst>
                <a:latin typeface="Helvetica Neue Light"/>
                <a:ea typeface="+mj-ea"/>
                <a:cs typeface="+mj-cs"/>
              </a:defRPr>
            </a:lvl1pPr>
          </a:lstStyle>
          <a:p>
            <a:pPr algn="l"/>
            <a:r>
              <a:rPr lang="en-US" sz="3200" dirty="0">
                <a:ea typeface="ＭＳ Ｐゴシック" charset="0"/>
                <a:cs typeface="Helvetica Neue Light"/>
              </a:rPr>
              <a:t/>
            </a:r>
            <a:br>
              <a:rPr lang="en-US" sz="3200" dirty="0">
                <a:ea typeface="ＭＳ Ｐゴシック" charset="0"/>
                <a:cs typeface="Helvetica Neue Light"/>
              </a:rPr>
            </a:br>
            <a:endParaRPr lang="en-US" sz="3200" dirty="0">
              <a:cs typeface="Helvetica Neue Light"/>
            </a:endParaRPr>
          </a:p>
        </p:txBody>
      </p:sp>
      <p:sp>
        <p:nvSpPr>
          <p:cNvPr id="6" name="Subtitle 2"/>
          <p:cNvSpPr txBox="1">
            <a:spLocks/>
          </p:cNvSpPr>
          <p:nvPr/>
        </p:nvSpPr>
        <p:spPr>
          <a:xfrm>
            <a:off x="2438400" y="2824650"/>
            <a:ext cx="6934200" cy="1219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dirty="0">
              <a:latin typeface="Helvetica Neue Light"/>
              <a:cs typeface="Helvetica Neue Light"/>
            </a:endParaRPr>
          </a:p>
        </p:txBody>
      </p:sp>
      <p:sp>
        <p:nvSpPr>
          <p:cNvPr id="8" name="AutoShape 2" descr="http://dsl1.cewit.stonybrook.edu/~vicente/images_all/images_small/508065510_73fc371bc9_226_508065510.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Helvetica Neue Light"/>
              <a:cs typeface="Helvetica Neue Light"/>
            </a:endParaRPr>
          </a:p>
        </p:txBody>
      </p:sp>
      <p:pic>
        <p:nvPicPr>
          <p:cNvPr id="9" name="Picture 6" descr="C:\Users\vincent\autogallery\polina\page_files\508065510_73fc371bc9_226_508065510.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875103" y="2443650"/>
            <a:ext cx="3352800" cy="2514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6769761" y="3383229"/>
            <a:ext cx="3664583" cy="584776"/>
          </a:xfrm>
          <a:prstGeom prst="rect">
            <a:avLst/>
          </a:prstGeom>
        </p:spPr>
        <p:txBody>
          <a:bodyPr wrap="none">
            <a:spAutoFit/>
          </a:bodyPr>
          <a:lstStyle/>
          <a:p>
            <a:r>
              <a:rPr lang="en-US" sz="1600" dirty="0">
                <a:latin typeface="Helvetica Neue Light"/>
                <a:cs typeface="Helvetica Neue Light"/>
              </a:rPr>
              <a:t>One of the many stone bridges in town </a:t>
            </a:r>
            <a:br>
              <a:rPr lang="en-US" sz="1600" dirty="0">
                <a:latin typeface="Helvetica Neue Light"/>
                <a:cs typeface="Helvetica Neue Light"/>
              </a:rPr>
            </a:br>
            <a:r>
              <a:rPr lang="en-US" sz="1600" dirty="0">
                <a:latin typeface="Helvetica Neue Light"/>
                <a:cs typeface="Helvetica Neue Light"/>
              </a:rPr>
              <a:t>that carry the gravel carriage roads.</a:t>
            </a:r>
          </a:p>
        </p:txBody>
      </p:sp>
      <p:sp>
        <p:nvSpPr>
          <p:cNvPr id="11" name="Rectangle 10"/>
          <p:cNvSpPr/>
          <p:nvPr/>
        </p:nvSpPr>
        <p:spPr>
          <a:xfrm>
            <a:off x="6769761" y="2977554"/>
            <a:ext cx="3444575" cy="338554"/>
          </a:xfrm>
          <a:prstGeom prst="rect">
            <a:avLst/>
          </a:prstGeom>
        </p:spPr>
        <p:txBody>
          <a:bodyPr wrap="none">
            <a:spAutoFit/>
          </a:bodyPr>
          <a:lstStyle/>
          <a:p>
            <a:r>
              <a:rPr lang="en-US" sz="1600" dirty="0">
                <a:latin typeface="Helvetica Neue Light"/>
                <a:cs typeface="Helvetica Neue Light"/>
              </a:rPr>
              <a:t>An old bridge over dirty green water.</a:t>
            </a:r>
          </a:p>
        </p:txBody>
      </p:sp>
      <p:sp>
        <p:nvSpPr>
          <p:cNvPr id="12" name="Rectangle 11"/>
          <p:cNvSpPr/>
          <p:nvPr/>
        </p:nvSpPr>
        <p:spPr>
          <a:xfrm>
            <a:off x="6769760" y="4044204"/>
            <a:ext cx="3410306" cy="338554"/>
          </a:xfrm>
          <a:prstGeom prst="rect">
            <a:avLst/>
          </a:prstGeom>
        </p:spPr>
        <p:txBody>
          <a:bodyPr wrap="none">
            <a:spAutoFit/>
          </a:bodyPr>
          <a:lstStyle/>
          <a:p>
            <a:r>
              <a:rPr lang="en-US" sz="1600" dirty="0">
                <a:latin typeface="Helvetica Neue Light"/>
                <a:cs typeface="Helvetica Neue Light"/>
              </a:rPr>
              <a:t>A stone bridge over a peaceful river.</a:t>
            </a:r>
          </a:p>
        </p:txBody>
      </p:sp>
      <p:cxnSp>
        <p:nvCxnSpPr>
          <p:cNvPr id="13" name="Straight Arrow Connector 12"/>
          <p:cNvCxnSpPr>
            <a:stCxn id="9" idx="3"/>
          </p:cNvCxnSpPr>
          <p:nvPr/>
        </p:nvCxnSpPr>
        <p:spPr>
          <a:xfrm flipV="1">
            <a:off x="5227904" y="3674710"/>
            <a:ext cx="1407389" cy="262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981201" y="5582367"/>
            <a:ext cx="8610049" cy="461665"/>
          </a:xfrm>
          <a:prstGeom prst="rect">
            <a:avLst/>
          </a:prstGeom>
          <a:noFill/>
        </p:spPr>
        <p:txBody>
          <a:bodyPr wrap="none" rtlCol="0">
            <a:spAutoFit/>
          </a:bodyPr>
          <a:lstStyle/>
          <a:p>
            <a:r>
              <a:rPr lang="en-US" sz="2400" dirty="0">
                <a:latin typeface="Helvetica Neue Light"/>
                <a:cs typeface="Helvetica Neue Light"/>
              </a:rPr>
              <a:t>Generate natural sounding descriptions using existing captions</a:t>
            </a:r>
          </a:p>
        </p:txBody>
      </p:sp>
      <p:sp>
        <p:nvSpPr>
          <p:cNvPr id="15"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Ordonez et al, NIPS11</a:t>
            </a:r>
            <a:endParaRPr lang="ko-KR" altLang="en-US" dirty="0"/>
          </a:p>
        </p:txBody>
      </p:sp>
    </p:spTree>
    <p:extLst>
      <p:ext uri="{BB962C8B-B14F-4D97-AF65-F5344CB8AC3E}">
        <p14:creationId xmlns:p14="http://schemas.microsoft.com/office/powerpoint/2010/main" val="68668266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57801" y="2449888"/>
            <a:ext cx="5105399" cy="4255712"/>
          </a:xfrm>
          <a:prstGeom prst="rect">
            <a:avLst/>
          </a:prstGeom>
          <a:solidFill>
            <a:srgbClr val="F4F6FA">
              <a:alpha val="22000"/>
            </a:srgbClr>
          </a:solidFill>
          <a:ln>
            <a:solidFill>
              <a:srgbClr val="E9ED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a:cs typeface="Helvetica Neue"/>
            </a:endParaRPr>
          </a:p>
        </p:txBody>
      </p:sp>
      <p:sp>
        <p:nvSpPr>
          <p:cNvPr id="5" name="Rectangle 4"/>
          <p:cNvSpPr/>
          <p:nvPr/>
        </p:nvSpPr>
        <p:spPr>
          <a:xfrm>
            <a:off x="1382336" y="-3499"/>
            <a:ext cx="10967989" cy="8167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640080" rIns="640080" rtlCol="0" anchor="ctr"/>
          <a:lstStyle/>
          <a:p>
            <a:r>
              <a:rPr lang="en-US" sz="3200" dirty="0">
                <a:solidFill>
                  <a:srgbClr val="004C84"/>
                </a:solidFill>
                <a:latin typeface="Helvetica Neue"/>
                <a:cs typeface="Helvetica Neue"/>
              </a:rPr>
              <a:t>Harness the Web!</a:t>
            </a:r>
          </a:p>
        </p:txBody>
      </p:sp>
      <p:pic>
        <p:nvPicPr>
          <p:cNvPr id="6" name="Picture 6" descr="C:\Users\vincent\autogallery\polina\page_files\508065510_73fc371bc9_226_508065510.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752600" y="1949184"/>
            <a:ext cx="2895600" cy="21717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12" descr="http://dsl1.cewit.stonybrook.edu/~vicente/images_all/images_small/4733923689_2049f1154f_1331_473392368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0968" y="4580728"/>
            <a:ext cx="1527683" cy="11487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283201" y="5692744"/>
            <a:ext cx="1837233" cy="646331"/>
          </a:xfrm>
          <a:prstGeom prst="rect">
            <a:avLst/>
          </a:prstGeom>
        </p:spPr>
        <p:txBody>
          <a:bodyPr wrap="square">
            <a:spAutoFit/>
          </a:bodyPr>
          <a:lstStyle/>
          <a:p>
            <a:r>
              <a:rPr lang="en-US" sz="1200" dirty="0">
                <a:latin typeface="Helvetica Neue"/>
                <a:cs typeface="Helvetica Neue"/>
              </a:rPr>
              <a:t>Smallest house in </a:t>
            </a:r>
            <a:r>
              <a:rPr lang="en-US" sz="1200" dirty="0" err="1">
                <a:latin typeface="Helvetica Neue"/>
                <a:cs typeface="Helvetica Neue"/>
              </a:rPr>
              <a:t>paris</a:t>
            </a:r>
            <a:r>
              <a:rPr lang="en-US" sz="1200" dirty="0">
                <a:latin typeface="Helvetica Neue"/>
                <a:cs typeface="Helvetica Neue"/>
              </a:rPr>
              <a:t> between red (on right) and beige (on left).</a:t>
            </a:r>
          </a:p>
        </p:txBody>
      </p:sp>
      <p:pic>
        <p:nvPicPr>
          <p:cNvPr id="9" name="Picture 14" descr="http://dsl1.cewit.stonybrook.edu/~vicente/images_all/images_small/3220210134_92af56df05_3257_322021013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4991" y="2548125"/>
            <a:ext cx="1524000" cy="113995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018408" y="3688078"/>
            <a:ext cx="1539484" cy="461665"/>
          </a:xfrm>
          <a:prstGeom prst="rect">
            <a:avLst/>
          </a:prstGeom>
        </p:spPr>
        <p:txBody>
          <a:bodyPr wrap="square">
            <a:spAutoFit/>
          </a:bodyPr>
          <a:lstStyle/>
          <a:p>
            <a:r>
              <a:rPr lang="en-US" sz="1200" dirty="0">
                <a:latin typeface="Helvetica Neue"/>
                <a:cs typeface="Helvetica Neue"/>
              </a:rPr>
              <a:t>Bridge to temple in </a:t>
            </a:r>
            <a:r>
              <a:rPr lang="en-US" sz="1200" dirty="0" err="1">
                <a:latin typeface="Helvetica Neue"/>
                <a:cs typeface="Helvetica Neue"/>
              </a:rPr>
              <a:t>Hoan</a:t>
            </a:r>
            <a:r>
              <a:rPr lang="en-US" sz="1200" dirty="0">
                <a:latin typeface="Helvetica Neue"/>
                <a:cs typeface="Helvetica Neue"/>
              </a:rPr>
              <a:t> </a:t>
            </a:r>
            <a:r>
              <a:rPr lang="en-US" sz="1200" dirty="0" err="1">
                <a:latin typeface="Helvetica Neue"/>
                <a:cs typeface="Helvetica Neue"/>
              </a:rPr>
              <a:t>Kiem</a:t>
            </a:r>
            <a:r>
              <a:rPr lang="en-US" sz="1200" dirty="0">
                <a:latin typeface="Helvetica Neue"/>
                <a:cs typeface="Helvetica Neue"/>
              </a:rPr>
              <a:t> lake.</a:t>
            </a:r>
          </a:p>
        </p:txBody>
      </p:sp>
      <p:grpSp>
        <p:nvGrpSpPr>
          <p:cNvPr id="11" name="Group 10"/>
          <p:cNvGrpSpPr/>
          <p:nvPr/>
        </p:nvGrpSpPr>
        <p:grpSpPr>
          <a:xfrm>
            <a:off x="5295899" y="2533975"/>
            <a:ext cx="1824534" cy="2004817"/>
            <a:chOff x="3747726" y="2302491"/>
            <a:chExt cx="1824534" cy="2004817"/>
          </a:xfrm>
        </p:grpSpPr>
        <p:pic>
          <p:nvPicPr>
            <p:cNvPr id="12" name="Picture 16" descr="http://dsl1.cewit.stonybrook.edu/~vicente/images_all/images_small/230726268_ace7f16f99_90_23072626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9779" y="2302491"/>
              <a:ext cx="1062049" cy="141606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747726" y="3660977"/>
              <a:ext cx="1824534" cy="646331"/>
            </a:xfrm>
            <a:prstGeom prst="rect">
              <a:avLst/>
            </a:prstGeom>
          </p:spPr>
          <p:txBody>
            <a:bodyPr wrap="square">
              <a:spAutoFit/>
            </a:bodyPr>
            <a:lstStyle/>
            <a:p>
              <a:r>
                <a:rPr lang="en-US" sz="1200" dirty="0">
                  <a:latin typeface="Helvetica Neue"/>
                  <a:cs typeface="Helvetica Neue"/>
                </a:rPr>
                <a:t>The water is clear enough to see fish swimming around in it.</a:t>
              </a:r>
            </a:p>
          </p:txBody>
        </p:sp>
      </p:grpSp>
      <p:pic>
        <p:nvPicPr>
          <p:cNvPr id="14" name="Picture 20" descr="http://dsl1.cewit.stonybrook.edu/~vicente/images_all/images_small/3891124898_8ea52c45c5_2472_389112489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22992" y="2548126"/>
            <a:ext cx="1471613" cy="110371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8722992" y="3651347"/>
            <a:ext cx="1471612" cy="646331"/>
          </a:xfrm>
          <a:prstGeom prst="rect">
            <a:avLst/>
          </a:prstGeom>
        </p:spPr>
        <p:txBody>
          <a:bodyPr wrap="square">
            <a:spAutoFit/>
          </a:bodyPr>
          <a:lstStyle/>
          <a:p>
            <a:r>
              <a:rPr lang="en-US" sz="1200" dirty="0">
                <a:latin typeface="Helvetica Neue"/>
                <a:cs typeface="Helvetica Neue"/>
              </a:rPr>
              <a:t>A walk around the lake near our house with Abby.</a:t>
            </a:r>
          </a:p>
        </p:txBody>
      </p:sp>
      <p:grpSp>
        <p:nvGrpSpPr>
          <p:cNvPr id="16" name="Group 15"/>
          <p:cNvGrpSpPr/>
          <p:nvPr/>
        </p:nvGrpSpPr>
        <p:grpSpPr>
          <a:xfrm>
            <a:off x="7044300" y="4569310"/>
            <a:ext cx="1524000" cy="1604665"/>
            <a:chOff x="5546978" y="2391391"/>
            <a:chExt cx="1524000" cy="1604665"/>
          </a:xfrm>
        </p:grpSpPr>
        <p:pic>
          <p:nvPicPr>
            <p:cNvPr id="17" name="Picture 18" descr="http://dsl1.cewit.stonybrook.edu/~vicente/images_all/images_small/484975855_ba5e663297_189_484975855.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1846"/>
            <a:stretch/>
          </p:blipFill>
          <p:spPr bwMode="auto">
            <a:xfrm>
              <a:off x="5546978" y="2391391"/>
              <a:ext cx="1524000" cy="115477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5546979" y="3534391"/>
              <a:ext cx="1523999" cy="461665"/>
            </a:xfrm>
            <a:prstGeom prst="rect">
              <a:avLst/>
            </a:prstGeom>
          </p:spPr>
          <p:txBody>
            <a:bodyPr wrap="square">
              <a:spAutoFit/>
            </a:bodyPr>
            <a:lstStyle/>
            <a:p>
              <a:r>
                <a:rPr lang="en-US" sz="1200" dirty="0">
                  <a:latin typeface="Helvetica Neue"/>
                  <a:cs typeface="Helvetica Neue"/>
                </a:rPr>
                <a:t>Hangzhou bridge in West lake.</a:t>
              </a:r>
            </a:p>
          </p:txBody>
        </p:sp>
      </p:grpSp>
      <p:grpSp>
        <p:nvGrpSpPr>
          <p:cNvPr id="19" name="Group 18"/>
          <p:cNvGrpSpPr/>
          <p:nvPr/>
        </p:nvGrpSpPr>
        <p:grpSpPr>
          <a:xfrm>
            <a:off x="8718228" y="4620110"/>
            <a:ext cx="1476377" cy="1559713"/>
            <a:chOff x="7286714" y="2391391"/>
            <a:chExt cx="1476377" cy="1559713"/>
          </a:xfrm>
        </p:grpSpPr>
        <p:pic>
          <p:nvPicPr>
            <p:cNvPr id="20" name="Picture 22" descr="http://dsl1.cewit.stonybrook.edu/~vicente/images_all/images_small/340282720_99a8cfd862_137_34028272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9095" y="2391391"/>
              <a:ext cx="1471614" cy="110371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7286714" y="3489439"/>
              <a:ext cx="1476377" cy="461665"/>
            </a:xfrm>
            <a:prstGeom prst="rect">
              <a:avLst/>
            </a:prstGeom>
          </p:spPr>
          <p:txBody>
            <a:bodyPr wrap="square">
              <a:spAutoFit/>
            </a:bodyPr>
            <a:lstStyle/>
            <a:p>
              <a:r>
                <a:rPr lang="en-US" sz="1200" dirty="0">
                  <a:latin typeface="Helvetica Neue"/>
                  <a:cs typeface="Helvetica Neue"/>
                </a:rPr>
                <a:t>The </a:t>
              </a:r>
              <a:r>
                <a:rPr lang="en-US" sz="1200" dirty="0" err="1">
                  <a:latin typeface="Helvetica Neue"/>
                  <a:cs typeface="Helvetica Neue"/>
                </a:rPr>
                <a:t>daintree</a:t>
              </a:r>
              <a:r>
                <a:rPr lang="en-US" sz="1200" dirty="0">
                  <a:latin typeface="Helvetica Neue"/>
                  <a:cs typeface="Helvetica Neue"/>
                </a:rPr>
                <a:t> river by boat.</a:t>
              </a:r>
            </a:p>
          </p:txBody>
        </p:sp>
      </p:grpSp>
      <p:sp>
        <p:nvSpPr>
          <p:cNvPr id="22" name="TextBox 21"/>
          <p:cNvSpPr txBox="1"/>
          <p:nvPr/>
        </p:nvSpPr>
        <p:spPr>
          <a:xfrm>
            <a:off x="7448767" y="5801304"/>
            <a:ext cx="574196" cy="769441"/>
          </a:xfrm>
          <a:prstGeom prst="rect">
            <a:avLst/>
          </a:prstGeom>
          <a:noFill/>
        </p:spPr>
        <p:txBody>
          <a:bodyPr wrap="none" rtlCol="0">
            <a:spAutoFit/>
          </a:bodyPr>
          <a:lstStyle/>
          <a:p>
            <a:r>
              <a:rPr lang="en-US" sz="4400" dirty="0">
                <a:cs typeface="Helvetica Neue"/>
              </a:rPr>
              <a:t>…</a:t>
            </a:r>
          </a:p>
        </p:txBody>
      </p:sp>
      <p:sp>
        <p:nvSpPr>
          <p:cNvPr id="23" name="Flowchart: Magnetic Disk 25"/>
          <p:cNvSpPr/>
          <p:nvPr/>
        </p:nvSpPr>
        <p:spPr>
          <a:xfrm>
            <a:off x="5556008" y="839219"/>
            <a:ext cx="685800" cy="707243"/>
          </a:xfrm>
          <a:prstGeom prst="flowChartMagneticDisk">
            <a:avLst/>
          </a:prstGeom>
          <a:solidFill>
            <a:srgbClr val="E9EDF4"/>
          </a:solidFill>
          <a:ln>
            <a:solidFill>
              <a:srgbClr val="7E94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a:cs typeface="Helvetica Neue"/>
            </a:endParaRPr>
          </a:p>
        </p:txBody>
      </p:sp>
      <p:sp>
        <p:nvSpPr>
          <p:cNvPr id="24" name="TextBox 23"/>
          <p:cNvSpPr txBox="1"/>
          <p:nvPr/>
        </p:nvSpPr>
        <p:spPr>
          <a:xfrm>
            <a:off x="4561911" y="1455585"/>
            <a:ext cx="3335532" cy="369332"/>
          </a:xfrm>
          <a:prstGeom prst="rect">
            <a:avLst/>
          </a:prstGeom>
          <a:noFill/>
        </p:spPr>
        <p:txBody>
          <a:bodyPr wrap="none" rtlCol="0">
            <a:spAutoFit/>
          </a:bodyPr>
          <a:lstStyle/>
          <a:p>
            <a:r>
              <a:rPr lang="en-US" dirty="0">
                <a:solidFill>
                  <a:srgbClr val="0070C0"/>
                </a:solidFill>
                <a:latin typeface="Helvetica Neue"/>
                <a:cs typeface="Helvetica Neue"/>
              </a:rPr>
              <a:t>SBU Captioned Photo Dataset</a:t>
            </a:r>
          </a:p>
        </p:txBody>
      </p:sp>
      <p:cxnSp>
        <p:nvCxnSpPr>
          <p:cNvPr id="25" name="Elbow Connector 24"/>
          <p:cNvCxnSpPr>
            <a:endCxn id="23" idx="2"/>
          </p:cNvCxnSpPr>
          <p:nvPr/>
        </p:nvCxnSpPr>
        <p:spPr>
          <a:xfrm flipV="1">
            <a:off x="2971800" y="1192841"/>
            <a:ext cx="2584208" cy="722953"/>
          </a:xfrm>
          <a:prstGeom prst="bentConnector3">
            <a:avLst>
              <a:gd name="adj1" fmla="val 24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23" idx="4"/>
          </p:cNvCxnSpPr>
          <p:nvPr/>
        </p:nvCxnSpPr>
        <p:spPr>
          <a:xfrm>
            <a:off x="6241808" y="1192840"/>
            <a:ext cx="1568692" cy="1138112"/>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511162" y="5073384"/>
            <a:ext cx="74663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133601" y="4863157"/>
            <a:ext cx="2316689" cy="400110"/>
          </a:xfrm>
          <a:prstGeom prst="rect">
            <a:avLst/>
          </a:prstGeom>
          <a:noFill/>
        </p:spPr>
        <p:txBody>
          <a:bodyPr wrap="none" rtlCol="0">
            <a:spAutoFit/>
          </a:bodyPr>
          <a:lstStyle/>
          <a:p>
            <a:r>
              <a:rPr lang="en-US" sz="2000" dirty="0">
                <a:latin typeface="Helvetica Neue Light"/>
                <a:cs typeface="Helvetica Neue Light"/>
              </a:rPr>
              <a:t>Transfer Caption(s)</a:t>
            </a:r>
          </a:p>
        </p:txBody>
      </p:sp>
      <p:sp>
        <p:nvSpPr>
          <p:cNvPr id="29" name="TextBox 28"/>
          <p:cNvSpPr txBox="1"/>
          <p:nvPr/>
        </p:nvSpPr>
        <p:spPr>
          <a:xfrm>
            <a:off x="7957922" y="853848"/>
            <a:ext cx="2088107" cy="707886"/>
          </a:xfrm>
          <a:prstGeom prst="rect">
            <a:avLst/>
          </a:prstGeom>
          <a:noFill/>
        </p:spPr>
        <p:txBody>
          <a:bodyPr wrap="none" rtlCol="0">
            <a:spAutoFit/>
          </a:bodyPr>
          <a:lstStyle/>
          <a:p>
            <a:r>
              <a:rPr lang="en-US" sz="2000" dirty="0">
                <a:latin typeface="Helvetica Neue"/>
                <a:cs typeface="Helvetica Neue"/>
              </a:rPr>
              <a:t>Global Matching</a:t>
            </a:r>
            <a:br>
              <a:rPr lang="en-US" sz="2000" dirty="0">
                <a:latin typeface="Helvetica Neue"/>
                <a:cs typeface="Helvetica Neue"/>
              </a:rPr>
            </a:br>
            <a:r>
              <a:rPr lang="en-US" sz="2000" dirty="0">
                <a:latin typeface="Helvetica Neue"/>
                <a:cs typeface="Helvetica Neue"/>
              </a:rPr>
              <a:t>(GIST + Color)</a:t>
            </a:r>
          </a:p>
        </p:txBody>
      </p:sp>
      <p:sp>
        <p:nvSpPr>
          <p:cNvPr id="30" name="Rectangle 29"/>
          <p:cNvSpPr/>
          <p:nvPr/>
        </p:nvSpPr>
        <p:spPr>
          <a:xfrm>
            <a:off x="1905000" y="5248871"/>
            <a:ext cx="3024294" cy="1015663"/>
          </a:xfrm>
          <a:prstGeom prst="rect">
            <a:avLst/>
          </a:prstGeom>
        </p:spPr>
        <p:txBody>
          <a:bodyPr wrap="square">
            <a:spAutoFit/>
          </a:bodyPr>
          <a:lstStyle/>
          <a:p>
            <a:r>
              <a:rPr lang="en-US" sz="2000" dirty="0">
                <a:latin typeface="Helvetica Neue Light"/>
                <a:cs typeface="Helvetica Neue Light"/>
              </a:rPr>
              <a:t>e.g. “The water is clear enough to see fish swimming around in it.”</a:t>
            </a:r>
          </a:p>
        </p:txBody>
      </p:sp>
      <p:sp>
        <p:nvSpPr>
          <p:cNvPr id="31" name="TextBox 30"/>
          <p:cNvSpPr txBox="1"/>
          <p:nvPr/>
        </p:nvSpPr>
        <p:spPr>
          <a:xfrm>
            <a:off x="4796278" y="1708328"/>
            <a:ext cx="2689155" cy="338554"/>
          </a:xfrm>
          <a:prstGeom prst="rect">
            <a:avLst/>
          </a:prstGeom>
          <a:noFill/>
        </p:spPr>
        <p:txBody>
          <a:bodyPr wrap="none" rtlCol="0">
            <a:spAutoFit/>
          </a:bodyPr>
          <a:lstStyle/>
          <a:p>
            <a:r>
              <a:rPr lang="en-US" sz="1600" dirty="0">
                <a:solidFill>
                  <a:srgbClr val="0070C0"/>
                </a:solidFill>
                <a:latin typeface="Helvetica Neue"/>
                <a:cs typeface="Helvetica Neue"/>
              </a:rPr>
              <a:t>1 </a:t>
            </a:r>
            <a:r>
              <a:rPr lang="en-US" sz="1600" i="1" dirty="0">
                <a:solidFill>
                  <a:srgbClr val="0070C0"/>
                </a:solidFill>
                <a:latin typeface="Helvetica Neue"/>
                <a:cs typeface="Helvetica Neue"/>
              </a:rPr>
              <a:t>million</a:t>
            </a:r>
            <a:r>
              <a:rPr lang="en-US" sz="1600" dirty="0">
                <a:solidFill>
                  <a:srgbClr val="0070C0"/>
                </a:solidFill>
                <a:latin typeface="Helvetica Neue"/>
                <a:cs typeface="Helvetica Neue"/>
              </a:rPr>
              <a:t> captioned images!</a:t>
            </a:r>
          </a:p>
        </p:txBody>
      </p:sp>
      <p:sp>
        <p:nvSpPr>
          <p:cNvPr id="32"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Ordonez et al, NIPS11</a:t>
            </a:r>
            <a:endParaRPr lang="ko-KR" altLang="en-US" dirty="0"/>
          </a:p>
        </p:txBody>
      </p:sp>
    </p:spTree>
    <p:extLst>
      <p:ext uri="{BB962C8B-B14F-4D97-AF65-F5344CB8AC3E}">
        <p14:creationId xmlns:p14="http://schemas.microsoft.com/office/powerpoint/2010/main" val="4288824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0" grpId="0"/>
      <p:bldP spid="15" grpId="0"/>
      <p:bldP spid="22" grpId="0"/>
      <p:bldP spid="23" grpId="0" animBg="1"/>
      <p:bldP spid="24" grpId="0"/>
      <p:bldP spid="28" grpId="0"/>
      <p:bldP spid="29" grpId="0"/>
      <p:bldP spid="30" grpId="0"/>
      <p:bldP spid="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10201" y="1440359"/>
            <a:ext cx="5105399" cy="4876800"/>
          </a:xfrm>
          <a:prstGeom prst="rect">
            <a:avLst/>
          </a:prstGeom>
          <a:solidFill>
            <a:srgbClr val="F4F6FA">
              <a:alpha val="22000"/>
            </a:srgbClr>
          </a:solidFill>
          <a:ln>
            <a:solidFill>
              <a:srgbClr val="E9ED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pic>
        <p:nvPicPr>
          <p:cNvPr id="5" name="Picture 2" descr="http://farm2.staticflickr.com/1169/1004779282_d08e800f7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3453" y="1556388"/>
            <a:ext cx="2080494" cy="15603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82336" y="157674"/>
            <a:ext cx="10967989" cy="8167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640080" rIns="640080" rtlCol="0" anchor="ctr"/>
          <a:lstStyle/>
          <a:p>
            <a:r>
              <a:rPr lang="en-US" sz="3200" dirty="0">
                <a:solidFill>
                  <a:srgbClr val="004C84"/>
                </a:solidFill>
                <a:latin typeface="Helvetica Neue Light"/>
                <a:cs typeface="Helvetica Neue Light"/>
              </a:rPr>
              <a:t>Use High Level Content to </a:t>
            </a:r>
            <a:r>
              <a:rPr lang="en-US" sz="3200" dirty="0" err="1">
                <a:solidFill>
                  <a:srgbClr val="004C84"/>
                </a:solidFill>
                <a:latin typeface="Helvetica Neue Light"/>
                <a:cs typeface="Helvetica Neue Light"/>
              </a:rPr>
              <a:t>Rerank</a:t>
            </a:r>
            <a:r>
              <a:rPr lang="en-US" sz="3200" dirty="0">
                <a:solidFill>
                  <a:srgbClr val="004C84"/>
                </a:solidFill>
                <a:latin typeface="Helvetica Neue Light"/>
                <a:cs typeface="Helvetica Neue Light"/>
              </a:rPr>
              <a:t> </a:t>
            </a:r>
            <a:br>
              <a:rPr lang="en-US" sz="3200" dirty="0">
                <a:solidFill>
                  <a:srgbClr val="004C84"/>
                </a:solidFill>
                <a:latin typeface="Helvetica Neue Light"/>
                <a:cs typeface="Helvetica Neue Light"/>
              </a:rPr>
            </a:br>
            <a:r>
              <a:rPr lang="en-US" sz="2400" dirty="0">
                <a:solidFill>
                  <a:srgbClr val="004C84"/>
                </a:solidFill>
                <a:latin typeface="Helvetica Neue Light"/>
                <a:cs typeface="Helvetica Neue Light"/>
              </a:rPr>
              <a:t>(Objects, Stuff, People, Scenes, Captions)</a:t>
            </a:r>
          </a:p>
        </p:txBody>
      </p:sp>
      <p:pic>
        <p:nvPicPr>
          <p:cNvPr id="7" name="Picture 6" descr="C:\Users\vincent\autogallery\polina\page_files\508065510_73fc371bc9_226_508065510.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754400" y="1947600"/>
            <a:ext cx="2895600" cy="21717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5679124" y="3116760"/>
            <a:ext cx="2169477" cy="584775"/>
          </a:xfrm>
          <a:prstGeom prst="rect">
            <a:avLst/>
          </a:prstGeom>
        </p:spPr>
        <p:txBody>
          <a:bodyPr wrap="square">
            <a:spAutoFit/>
          </a:bodyPr>
          <a:lstStyle/>
          <a:p>
            <a:r>
              <a:rPr lang="en-US" sz="1600" dirty="0">
                <a:latin typeface="Helvetica Neue Light"/>
                <a:cs typeface="Helvetica Neue Light"/>
              </a:rPr>
              <a:t>The </a:t>
            </a:r>
            <a:r>
              <a:rPr lang="en-US" sz="1600" dirty="0">
                <a:solidFill>
                  <a:srgbClr val="FF0000"/>
                </a:solidFill>
                <a:latin typeface="Helvetica Neue Light"/>
                <a:cs typeface="Helvetica Neue Light"/>
              </a:rPr>
              <a:t>bridge </a:t>
            </a:r>
            <a:r>
              <a:rPr lang="en-US" sz="1600" dirty="0">
                <a:solidFill>
                  <a:schemeClr val="accent6">
                    <a:lumMod val="75000"/>
                  </a:schemeClr>
                </a:solidFill>
                <a:latin typeface="Helvetica Neue Light"/>
                <a:cs typeface="Helvetica Neue Light"/>
              </a:rPr>
              <a:t>over </a:t>
            </a:r>
            <a:r>
              <a:rPr lang="en-US" sz="1600" dirty="0">
                <a:latin typeface="Helvetica Neue Light"/>
                <a:cs typeface="Helvetica Neue Light"/>
              </a:rPr>
              <a:t>the lake on Suzhou Street.</a:t>
            </a:r>
          </a:p>
        </p:txBody>
      </p:sp>
      <p:pic>
        <p:nvPicPr>
          <p:cNvPr id="9" name="Picture 4" descr="http://farm1.staticflickr.com/137/340282720_99a8cfd86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8800" y="3689695"/>
            <a:ext cx="2209800" cy="16573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62600" y="5436394"/>
            <a:ext cx="2438400" cy="584776"/>
          </a:xfrm>
          <a:prstGeom prst="rect">
            <a:avLst/>
          </a:prstGeom>
        </p:spPr>
        <p:txBody>
          <a:bodyPr wrap="square">
            <a:spAutoFit/>
          </a:bodyPr>
          <a:lstStyle/>
          <a:p>
            <a:r>
              <a:rPr lang="en-US" sz="1600" dirty="0">
                <a:latin typeface="Helvetica Neue Light"/>
                <a:cs typeface="Helvetica Neue Light"/>
              </a:rPr>
              <a:t>The </a:t>
            </a:r>
            <a:r>
              <a:rPr lang="en-US" sz="1600" dirty="0" err="1">
                <a:latin typeface="Helvetica Neue Light"/>
                <a:cs typeface="Helvetica Neue Light"/>
              </a:rPr>
              <a:t>Daintree</a:t>
            </a:r>
            <a:r>
              <a:rPr lang="en-US" sz="1600" dirty="0">
                <a:latin typeface="Helvetica Neue Light"/>
                <a:cs typeface="Helvetica Neue Light"/>
              </a:rPr>
              <a:t> </a:t>
            </a:r>
            <a:r>
              <a:rPr lang="en-US" sz="1600" dirty="0">
                <a:solidFill>
                  <a:srgbClr val="1E962C"/>
                </a:solidFill>
                <a:latin typeface="Helvetica Neue Light"/>
                <a:cs typeface="Helvetica Neue Light"/>
              </a:rPr>
              <a:t>river </a:t>
            </a:r>
            <a:r>
              <a:rPr lang="en-US" sz="1600" dirty="0">
                <a:latin typeface="Helvetica Neue Light"/>
                <a:cs typeface="Helvetica Neue Light"/>
              </a:rPr>
              <a:t>by boat.</a:t>
            </a:r>
          </a:p>
        </p:txBody>
      </p:sp>
      <p:pic>
        <p:nvPicPr>
          <p:cNvPr id="11" name="Picture 6" descr="http://farm2.staticflickr.com/1134/1043599831_db7e3cd84f.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01000" y="3633981"/>
            <a:ext cx="2358370" cy="176877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924801" y="5436394"/>
            <a:ext cx="2434571" cy="584776"/>
          </a:xfrm>
          <a:prstGeom prst="rect">
            <a:avLst/>
          </a:prstGeom>
        </p:spPr>
        <p:txBody>
          <a:bodyPr wrap="square">
            <a:spAutoFit/>
          </a:bodyPr>
          <a:lstStyle/>
          <a:p>
            <a:r>
              <a:rPr lang="en-US" sz="1600" dirty="0">
                <a:solidFill>
                  <a:srgbClr val="FF0000"/>
                </a:solidFill>
                <a:latin typeface="Helvetica Neue Light"/>
                <a:cs typeface="Helvetica Neue Light"/>
              </a:rPr>
              <a:t>Bridge</a:t>
            </a:r>
            <a:r>
              <a:rPr lang="en-US" sz="1600" dirty="0">
                <a:latin typeface="Helvetica Neue Light"/>
                <a:cs typeface="Helvetica Neue Light"/>
              </a:rPr>
              <a:t> </a:t>
            </a:r>
            <a:r>
              <a:rPr lang="en-US" sz="1600" dirty="0">
                <a:solidFill>
                  <a:schemeClr val="accent6">
                    <a:lumMod val="75000"/>
                  </a:schemeClr>
                </a:solidFill>
                <a:latin typeface="Helvetica Neue Light"/>
                <a:cs typeface="Helvetica Neue Light"/>
              </a:rPr>
              <a:t>over </a:t>
            </a:r>
            <a:r>
              <a:rPr lang="en-US" sz="1600" dirty="0" err="1">
                <a:latin typeface="Helvetica Neue Light"/>
                <a:cs typeface="Helvetica Neue Light"/>
              </a:rPr>
              <a:t>Cacapon</a:t>
            </a:r>
            <a:r>
              <a:rPr lang="en-US" sz="1600" dirty="0">
                <a:latin typeface="Helvetica Neue Light"/>
                <a:cs typeface="Helvetica Neue Light"/>
              </a:rPr>
              <a:t> </a:t>
            </a:r>
            <a:r>
              <a:rPr lang="en-US" sz="1600" dirty="0">
                <a:solidFill>
                  <a:srgbClr val="1E962C"/>
                </a:solidFill>
                <a:latin typeface="Helvetica Neue Light"/>
                <a:cs typeface="Helvetica Neue Light"/>
              </a:rPr>
              <a:t>river</a:t>
            </a:r>
            <a:r>
              <a:rPr lang="en-US" sz="1600" dirty="0">
                <a:latin typeface="Helvetica Neue Light"/>
                <a:cs typeface="Helvetica Neue Light"/>
              </a:rPr>
              <a:t>.</a:t>
            </a:r>
          </a:p>
        </p:txBody>
      </p:sp>
      <p:pic>
        <p:nvPicPr>
          <p:cNvPr id="13" name="Picture 10" descr="http://bridgehunter.com/photos/17/43/174368-L.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1782"/>
          <a:stretch/>
        </p:blipFill>
        <p:spPr bwMode="auto">
          <a:xfrm>
            <a:off x="8001001" y="1556387"/>
            <a:ext cx="2358371" cy="156037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7847110" y="3116760"/>
            <a:ext cx="2744690" cy="584775"/>
          </a:xfrm>
          <a:prstGeom prst="rect">
            <a:avLst/>
          </a:prstGeom>
        </p:spPr>
        <p:txBody>
          <a:bodyPr wrap="square">
            <a:spAutoFit/>
          </a:bodyPr>
          <a:lstStyle/>
          <a:p>
            <a:r>
              <a:rPr lang="en-US" sz="1600" dirty="0">
                <a:latin typeface="Helvetica Neue Light"/>
                <a:cs typeface="Helvetica Neue Light"/>
              </a:rPr>
              <a:t>Iron </a:t>
            </a:r>
            <a:r>
              <a:rPr lang="en-US" sz="1600" dirty="0">
                <a:solidFill>
                  <a:srgbClr val="FF0000"/>
                </a:solidFill>
                <a:latin typeface="Helvetica Neue Light"/>
                <a:cs typeface="Helvetica Neue Light"/>
              </a:rPr>
              <a:t>bridge</a:t>
            </a:r>
            <a:r>
              <a:rPr lang="en-US" sz="1600" dirty="0">
                <a:latin typeface="Helvetica Neue Light"/>
                <a:cs typeface="Helvetica Neue Light"/>
              </a:rPr>
              <a:t> </a:t>
            </a:r>
            <a:r>
              <a:rPr lang="en-US" sz="1600" dirty="0">
                <a:solidFill>
                  <a:schemeClr val="accent6">
                    <a:lumMod val="75000"/>
                  </a:schemeClr>
                </a:solidFill>
                <a:latin typeface="Helvetica Neue Light"/>
                <a:cs typeface="Helvetica Neue Light"/>
              </a:rPr>
              <a:t>over </a:t>
            </a:r>
            <a:r>
              <a:rPr lang="en-US" sz="1600" dirty="0">
                <a:latin typeface="Helvetica Neue Light"/>
                <a:cs typeface="Helvetica Neue Light"/>
              </a:rPr>
              <a:t>the Duck </a:t>
            </a:r>
            <a:r>
              <a:rPr lang="en-US" sz="1600" dirty="0">
                <a:solidFill>
                  <a:srgbClr val="1E962C"/>
                </a:solidFill>
                <a:latin typeface="Helvetica Neue Light"/>
                <a:cs typeface="Helvetica Neue Light"/>
              </a:rPr>
              <a:t>river</a:t>
            </a:r>
            <a:r>
              <a:rPr lang="en-US" sz="1600" dirty="0">
                <a:latin typeface="Helvetica Neue Light"/>
                <a:cs typeface="Helvetica Neue Light"/>
              </a:rPr>
              <a:t>.</a:t>
            </a:r>
          </a:p>
        </p:txBody>
      </p:sp>
      <p:sp>
        <p:nvSpPr>
          <p:cNvPr id="15" name="Rectangle 14"/>
          <p:cNvSpPr/>
          <p:nvPr/>
        </p:nvSpPr>
        <p:spPr>
          <a:xfrm>
            <a:off x="5703454" y="2659559"/>
            <a:ext cx="1992746" cy="381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16" name="Rectangle 15"/>
          <p:cNvSpPr/>
          <p:nvPr/>
        </p:nvSpPr>
        <p:spPr>
          <a:xfrm>
            <a:off x="8153400" y="2583359"/>
            <a:ext cx="2057401" cy="4572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17" name="Rectangle 16"/>
          <p:cNvSpPr/>
          <p:nvPr/>
        </p:nvSpPr>
        <p:spPr>
          <a:xfrm>
            <a:off x="8153400" y="4736010"/>
            <a:ext cx="2057401" cy="61103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18" name="Rectangle 17"/>
          <p:cNvSpPr/>
          <p:nvPr/>
        </p:nvSpPr>
        <p:spPr>
          <a:xfrm>
            <a:off x="5703455" y="4612186"/>
            <a:ext cx="2080493" cy="63817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19" name="Rectangle 18"/>
          <p:cNvSpPr/>
          <p:nvPr/>
        </p:nvSpPr>
        <p:spPr>
          <a:xfrm>
            <a:off x="1905000" y="3533774"/>
            <a:ext cx="2132110" cy="581027"/>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20" name="Rectangle 19"/>
          <p:cNvSpPr/>
          <p:nvPr/>
        </p:nvSpPr>
        <p:spPr>
          <a:xfrm>
            <a:off x="1905000" y="2806988"/>
            <a:ext cx="2438400" cy="7744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21" name="Rectangle 20"/>
          <p:cNvSpPr/>
          <p:nvPr/>
        </p:nvSpPr>
        <p:spPr>
          <a:xfrm>
            <a:off x="5791201" y="1668959"/>
            <a:ext cx="1905000" cy="8953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22" name="Rectangle 21"/>
          <p:cNvSpPr/>
          <p:nvPr/>
        </p:nvSpPr>
        <p:spPr>
          <a:xfrm>
            <a:off x="8348662" y="1897560"/>
            <a:ext cx="1785938" cy="6352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23" name="Rectangle 22"/>
          <p:cNvSpPr/>
          <p:nvPr/>
        </p:nvSpPr>
        <p:spPr>
          <a:xfrm>
            <a:off x="8153400" y="4183560"/>
            <a:ext cx="1981200" cy="7462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24" name="TextBox 23"/>
          <p:cNvSpPr txBox="1"/>
          <p:nvPr/>
        </p:nvSpPr>
        <p:spPr>
          <a:xfrm>
            <a:off x="7512852" y="5555160"/>
            <a:ext cx="968983" cy="769441"/>
          </a:xfrm>
          <a:prstGeom prst="rect">
            <a:avLst/>
          </a:prstGeom>
          <a:noFill/>
        </p:spPr>
        <p:txBody>
          <a:bodyPr wrap="none" rtlCol="0">
            <a:spAutoFit/>
          </a:bodyPr>
          <a:lstStyle/>
          <a:p>
            <a:r>
              <a:rPr lang="en-US" sz="4400" dirty="0">
                <a:latin typeface="Helvetica Neue Light"/>
                <a:cs typeface="Helvetica Neue Light"/>
              </a:rPr>
              <a:t>. . .</a:t>
            </a:r>
          </a:p>
        </p:txBody>
      </p:sp>
      <p:sp>
        <p:nvSpPr>
          <p:cNvPr id="25" name="TextBox 24"/>
          <p:cNvSpPr txBox="1"/>
          <p:nvPr/>
        </p:nvSpPr>
        <p:spPr>
          <a:xfrm>
            <a:off x="2077406" y="4913880"/>
            <a:ext cx="2316689" cy="400110"/>
          </a:xfrm>
          <a:prstGeom prst="rect">
            <a:avLst/>
          </a:prstGeom>
          <a:noFill/>
        </p:spPr>
        <p:txBody>
          <a:bodyPr wrap="none" rtlCol="0">
            <a:spAutoFit/>
          </a:bodyPr>
          <a:lstStyle/>
          <a:p>
            <a:r>
              <a:rPr lang="en-US" sz="2000" dirty="0">
                <a:latin typeface="Helvetica Neue Light"/>
                <a:cs typeface="Helvetica Neue Light"/>
              </a:rPr>
              <a:t>Transfer Caption(s)</a:t>
            </a:r>
          </a:p>
        </p:txBody>
      </p:sp>
      <p:sp>
        <p:nvSpPr>
          <p:cNvPr id="26" name="Rectangle 25"/>
          <p:cNvSpPr/>
          <p:nvPr/>
        </p:nvSpPr>
        <p:spPr>
          <a:xfrm>
            <a:off x="1905001" y="5311915"/>
            <a:ext cx="2763371" cy="1015663"/>
          </a:xfrm>
          <a:prstGeom prst="rect">
            <a:avLst/>
          </a:prstGeom>
        </p:spPr>
        <p:txBody>
          <a:bodyPr wrap="square">
            <a:spAutoFit/>
          </a:bodyPr>
          <a:lstStyle/>
          <a:p>
            <a:r>
              <a:rPr lang="en-US" sz="2000" dirty="0">
                <a:latin typeface="Helvetica Neue Light"/>
                <a:cs typeface="Helvetica Neue Light"/>
              </a:rPr>
              <a:t>e.g. “The bridge over the lake on Suzhou Street.”</a:t>
            </a:r>
          </a:p>
        </p:txBody>
      </p:sp>
      <p:cxnSp>
        <p:nvCxnSpPr>
          <p:cNvPr id="27" name="Straight Arrow Connector 26"/>
          <p:cNvCxnSpPr/>
          <p:nvPr/>
        </p:nvCxnSpPr>
        <p:spPr>
          <a:xfrm flipH="1">
            <a:off x="4416304" y="5152050"/>
            <a:ext cx="993896"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7" idx="3"/>
          </p:cNvCxnSpPr>
          <p:nvPr/>
        </p:nvCxnSpPr>
        <p:spPr>
          <a:xfrm>
            <a:off x="4650000" y="3033451"/>
            <a:ext cx="760200" cy="71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Ordonez et al, NIPS11</a:t>
            </a:r>
            <a:endParaRPr lang="ko-KR" altLang="en-US" dirty="0"/>
          </a:p>
        </p:txBody>
      </p:sp>
    </p:spTree>
    <p:extLst>
      <p:ext uri="{BB962C8B-B14F-4D97-AF65-F5344CB8AC3E}">
        <p14:creationId xmlns:p14="http://schemas.microsoft.com/office/powerpoint/2010/main" val="2705733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0" grpId="0"/>
      <p:bldP spid="12" grpId="0"/>
      <p:bldP spid="14" grpId="0"/>
      <p:bldP spid="15" grpId="0" animBg="1"/>
      <p:bldP spid="16" grpId="0" animBg="1"/>
      <p:bldP spid="17" grpId="0" animBg="1"/>
      <p:bldP spid="18" grpId="0" animBg="1"/>
      <p:bldP spid="19" grpId="0" animBg="1"/>
      <p:bldP spid="20" grpId="0" animBg="1"/>
      <p:bldP spid="21" grpId="0" animBg="1"/>
      <p:bldP spid="22" grpId="0" animBg="1"/>
      <p:bldP spid="23" grpId="0" animBg="1"/>
      <p:bldP spid="24"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3648000" y="1378995"/>
            <a:ext cx="4896000" cy="3433320"/>
          </a:xfrm>
          <a:prstGeom prst="rect">
            <a:avLst/>
          </a:prstGeom>
        </p:spPr>
      </p:pic>
      <p:sp>
        <p:nvSpPr>
          <p:cNvPr id="6" name="TextBox 5"/>
          <p:cNvSpPr txBox="1"/>
          <p:nvPr/>
        </p:nvSpPr>
        <p:spPr>
          <a:xfrm>
            <a:off x="1741440" y="5179535"/>
            <a:ext cx="8640001" cy="1099419"/>
          </a:xfrm>
          <a:prstGeom prst="rect">
            <a:avLst/>
          </a:prstGeom>
          <a:noFill/>
        </p:spPr>
        <p:txBody>
          <a:bodyPr wrap="square" lIns="82945" tIns="41473" rIns="82945" bIns="41473" rtlCol="0">
            <a:spAutoFit/>
          </a:bodyPr>
          <a:lstStyle/>
          <a:p>
            <a:r>
              <a:rPr lang="en-US" sz="2200" dirty="0">
                <a:solidFill>
                  <a:schemeClr val="tx2"/>
                </a:solidFill>
                <a:latin typeface="Helvetica Neue Light"/>
              </a:rPr>
              <a:t>“This picture shows </a:t>
            </a:r>
            <a:r>
              <a:rPr lang="en-US" sz="2200" dirty="0">
                <a:solidFill>
                  <a:srgbClr val="008000"/>
                </a:solidFill>
                <a:latin typeface="Helvetica Neue Light"/>
              </a:rPr>
              <a:t>one person</a:t>
            </a:r>
            <a:r>
              <a:rPr lang="en-US" sz="2200" dirty="0">
                <a:solidFill>
                  <a:schemeClr val="tx2"/>
                </a:solidFill>
                <a:latin typeface="Helvetica Neue Light"/>
              </a:rPr>
              <a:t>, </a:t>
            </a:r>
            <a:r>
              <a:rPr lang="en-US" sz="2200" dirty="0">
                <a:solidFill>
                  <a:srgbClr val="FF0000"/>
                </a:solidFill>
                <a:latin typeface="Helvetica Neue Light"/>
              </a:rPr>
              <a:t>one grass</a:t>
            </a:r>
            <a:r>
              <a:rPr lang="en-US" sz="2200" dirty="0">
                <a:solidFill>
                  <a:schemeClr val="tx2"/>
                </a:solidFill>
                <a:latin typeface="Helvetica Neue Light"/>
              </a:rPr>
              <a:t>, </a:t>
            </a:r>
            <a:r>
              <a:rPr lang="en-US" sz="2200" dirty="0">
                <a:solidFill>
                  <a:srgbClr val="0000FF"/>
                </a:solidFill>
                <a:latin typeface="Helvetica Neue Light"/>
              </a:rPr>
              <a:t>one chair</a:t>
            </a:r>
            <a:r>
              <a:rPr lang="en-US" sz="2200" dirty="0">
                <a:solidFill>
                  <a:schemeClr val="tx2"/>
                </a:solidFill>
                <a:latin typeface="Helvetica Neue Light"/>
              </a:rPr>
              <a:t>, and </a:t>
            </a:r>
            <a:r>
              <a:rPr lang="en-US" sz="2200" dirty="0">
                <a:solidFill>
                  <a:srgbClr val="660066"/>
                </a:solidFill>
                <a:latin typeface="Helvetica Neue Light"/>
              </a:rPr>
              <a:t>one potted plant</a:t>
            </a:r>
            <a:r>
              <a:rPr lang="en-US" sz="2200" dirty="0">
                <a:solidFill>
                  <a:schemeClr val="tx2"/>
                </a:solidFill>
                <a:latin typeface="Helvetica Neue Light"/>
              </a:rPr>
              <a:t>. The person is near the green grass, and in the chair. The green grass is by the chair, and near the potted plant.”</a:t>
            </a:r>
          </a:p>
        </p:txBody>
      </p:sp>
      <p:sp>
        <p:nvSpPr>
          <p:cNvPr id="3" name="Rectangle 2"/>
          <p:cNvSpPr/>
          <p:nvPr/>
        </p:nvSpPr>
        <p:spPr>
          <a:xfrm>
            <a:off x="1638166" y="5179534"/>
            <a:ext cx="8743274"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7"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61543042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Storytelling task</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40</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1102234"/>
            <a:ext cx="12192000" cy="4653531"/>
          </a:xfrm>
          <a:prstGeom prst="rect">
            <a:avLst/>
          </a:prstGeom>
        </p:spPr>
      </p:pic>
    </p:spTree>
    <p:extLst>
      <p:ext uri="{BB962C8B-B14F-4D97-AF65-F5344CB8AC3E}">
        <p14:creationId xmlns:p14="http://schemas.microsoft.com/office/powerpoint/2010/main" val="82841121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Storytelling task</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41</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389448" y="1091786"/>
            <a:ext cx="8576154" cy="5477290"/>
          </a:xfrm>
          <a:prstGeom prst="rect">
            <a:avLst/>
          </a:prstGeom>
        </p:spPr>
      </p:pic>
    </p:spTree>
    <p:extLst>
      <p:ext uri="{BB962C8B-B14F-4D97-AF65-F5344CB8AC3E}">
        <p14:creationId xmlns:p14="http://schemas.microsoft.com/office/powerpoint/2010/main" val="174470416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Storytelling task</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42</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747880" y="1163478"/>
            <a:ext cx="9159131" cy="5588160"/>
          </a:xfrm>
          <a:prstGeom prst="rect">
            <a:avLst/>
          </a:prstGeom>
        </p:spPr>
      </p:pic>
    </p:spTree>
    <p:extLst>
      <p:ext uri="{BB962C8B-B14F-4D97-AF65-F5344CB8AC3E}">
        <p14:creationId xmlns:p14="http://schemas.microsoft.com/office/powerpoint/2010/main" val="221016133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Storytelling task</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43</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724284" y="1080293"/>
            <a:ext cx="8943717" cy="5607058"/>
          </a:xfrm>
          <a:prstGeom prst="rect">
            <a:avLst/>
          </a:prstGeom>
        </p:spPr>
      </p:pic>
    </p:spTree>
    <p:extLst>
      <p:ext uri="{BB962C8B-B14F-4D97-AF65-F5344CB8AC3E}">
        <p14:creationId xmlns:p14="http://schemas.microsoft.com/office/powerpoint/2010/main" val="37655766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Visual Storytelling: Exercise</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44</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0" y="2486601"/>
            <a:ext cx="12192000" cy="1884798"/>
          </a:xfrm>
          <a:prstGeom prst="rect">
            <a:avLst/>
          </a:prstGeom>
        </p:spPr>
      </p:pic>
      <p:sp>
        <p:nvSpPr>
          <p:cNvPr id="6" name="Content Placeholder 1"/>
          <p:cNvSpPr>
            <a:spLocks noGrp="1"/>
          </p:cNvSpPr>
          <p:nvPr>
            <p:ph idx="1"/>
          </p:nvPr>
        </p:nvSpPr>
        <p:spPr>
          <a:xfrm>
            <a:off x="838200" y="1231900"/>
            <a:ext cx="10515600" cy="4945063"/>
          </a:xfrm>
        </p:spPr>
        <p:txBody>
          <a:bodyPr>
            <a:normAutofit/>
          </a:bodyPr>
          <a:lstStyle/>
          <a:p>
            <a:r>
              <a:rPr lang="en-US" dirty="0" smtClean="0"/>
              <a:t>Write a story about:</a:t>
            </a:r>
          </a:p>
        </p:txBody>
      </p:sp>
    </p:spTree>
    <p:extLst>
      <p:ext uri="{BB962C8B-B14F-4D97-AF65-F5344CB8AC3E}">
        <p14:creationId xmlns:p14="http://schemas.microsoft.com/office/powerpoint/2010/main" val="326053408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Visual Storytelling: Exercise</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45</a:t>
            </a:fld>
            <a:endParaRPr sz="1400" b="1">
              <a:solidFill>
                <a:srgbClr val="000000"/>
              </a:solidFill>
              <a:latin typeface="Calibri"/>
              <a:ea typeface="Calibri"/>
              <a:cs typeface="Calibri"/>
              <a:sym typeface="Calibri"/>
            </a:endParaRPr>
          </a:p>
        </p:txBody>
      </p:sp>
      <p:sp>
        <p:nvSpPr>
          <p:cNvPr id="6" name="Content Placeholder 1"/>
          <p:cNvSpPr>
            <a:spLocks noGrp="1"/>
          </p:cNvSpPr>
          <p:nvPr>
            <p:ph idx="1"/>
          </p:nvPr>
        </p:nvSpPr>
        <p:spPr>
          <a:xfrm>
            <a:off x="838200" y="1231900"/>
            <a:ext cx="10515600" cy="4945063"/>
          </a:xfrm>
        </p:spPr>
        <p:txBody>
          <a:bodyPr>
            <a:normAutofit/>
          </a:bodyPr>
          <a:lstStyle/>
          <a:p>
            <a:r>
              <a:rPr lang="en-US" dirty="0" smtClean="0"/>
              <a:t>Write a story about:</a:t>
            </a:r>
          </a:p>
        </p:txBody>
      </p:sp>
      <p:pic>
        <p:nvPicPr>
          <p:cNvPr id="2" name="Picture 1"/>
          <p:cNvPicPr>
            <a:picLocks noChangeAspect="1"/>
          </p:cNvPicPr>
          <p:nvPr/>
        </p:nvPicPr>
        <p:blipFill>
          <a:blip r:embed="rId3"/>
          <a:stretch>
            <a:fillRect/>
          </a:stretch>
        </p:blipFill>
        <p:spPr>
          <a:xfrm>
            <a:off x="431800" y="1955800"/>
            <a:ext cx="11315700" cy="2946400"/>
          </a:xfrm>
          <a:prstGeom prst="rect">
            <a:avLst/>
          </a:prstGeom>
        </p:spPr>
      </p:pic>
    </p:spTree>
    <p:extLst>
      <p:ext uri="{BB962C8B-B14F-4D97-AF65-F5344CB8AC3E}">
        <p14:creationId xmlns:p14="http://schemas.microsoft.com/office/powerpoint/2010/main" val="5263500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Visual Storytelling: Exercise</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46</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3832654" y="1231672"/>
            <a:ext cx="5788865" cy="5626327"/>
          </a:xfrm>
          <a:prstGeom prst="rect">
            <a:avLst/>
          </a:prstGeom>
        </p:spPr>
      </p:pic>
    </p:spTree>
    <p:extLst>
      <p:ext uri="{BB962C8B-B14F-4D97-AF65-F5344CB8AC3E}">
        <p14:creationId xmlns:p14="http://schemas.microsoft.com/office/powerpoint/2010/main" val="178948917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Visual Storytelling</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47</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2284118" y="1053411"/>
            <a:ext cx="7447258" cy="5397740"/>
          </a:xfrm>
          <a:prstGeom prst="rect">
            <a:avLst/>
          </a:prstGeom>
        </p:spPr>
      </p:pic>
    </p:spTree>
    <p:extLst>
      <p:ext uri="{BB962C8B-B14F-4D97-AF65-F5344CB8AC3E}">
        <p14:creationId xmlns:p14="http://schemas.microsoft.com/office/powerpoint/2010/main" val="66804216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Visual Storytelling</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48</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2468070" y="1372477"/>
            <a:ext cx="7179434" cy="4612369"/>
          </a:xfrm>
          <a:prstGeom prst="rect">
            <a:avLst/>
          </a:prstGeom>
        </p:spPr>
      </p:pic>
    </p:spTree>
    <p:extLst>
      <p:ext uri="{BB962C8B-B14F-4D97-AF65-F5344CB8AC3E}">
        <p14:creationId xmlns:p14="http://schemas.microsoft.com/office/powerpoint/2010/main" val="386155995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Visual Storytelling</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49</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972801"/>
            <a:ext cx="12192000" cy="4912397"/>
          </a:xfrm>
          <a:prstGeom prst="rect">
            <a:avLst/>
          </a:prstGeom>
        </p:spPr>
      </p:pic>
    </p:spTree>
    <p:extLst>
      <p:ext uri="{BB962C8B-B14F-4D97-AF65-F5344CB8AC3E}">
        <p14:creationId xmlns:p14="http://schemas.microsoft.com/office/powerpoint/2010/main" val="56880079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3648000" y="1378995"/>
            <a:ext cx="4896000" cy="3433320"/>
          </a:xfrm>
          <a:prstGeom prst="rect">
            <a:avLst/>
          </a:prstGeom>
        </p:spPr>
      </p:pic>
      <p:sp>
        <p:nvSpPr>
          <p:cNvPr id="6" name="TextBox 5"/>
          <p:cNvSpPr txBox="1"/>
          <p:nvPr/>
        </p:nvSpPr>
        <p:spPr>
          <a:xfrm>
            <a:off x="1741440" y="5179535"/>
            <a:ext cx="8640001" cy="1099419"/>
          </a:xfrm>
          <a:prstGeom prst="rect">
            <a:avLst/>
          </a:prstGeom>
          <a:noFill/>
        </p:spPr>
        <p:txBody>
          <a:bodyPr wrap="square" lIns="82945" tIns="41473" rIns="82945" bIns="41473" rtlCol="0">
            <a:spAutoFit/>
          </a:bodyPr>
          <a:lstStyle/>
          <a:p>
            <a:r>
              <a:rPr lang="en-US" sz="2200" dirty="0">
                <a:solidFill>
                  <a:schemeClr val="tx2"/>
                </a:solidFill>
                <a:latin typeface="Helvetica Neue Light"/>
              </a:rPr>
              <a:t>“This picture shows </a:t>
            </a:r>
            <a:r>
              <a:rPr lang="en-US" sz="2200" dirty="0">
                <a:solidFill>
                  <a:srgbClr val="008000"/>
                </a:solidFill>
                <a:latin typeface="Helvetica Neue Light"/>
              </a:rPr>
              <a:t>one person</a:t>
            </a:r>
            <a:r>
              <a:rPr lang="en-US" sz="2200" dirty="0">
                <a:solidFill>
                  <a:schemeClr val="tx2"/>
                </a:solidFill>
                <a:latin typeface="Helvetica Neue Light"/>
              </a:rPr>
              <a:t>, </a:t>
            </a:r>
            <a:r>
              <a:rPr lang="en-US" sz="2200" dirty="0">
                <a:solidFill>
                  <a:srgbClr val="FF0000"/>
                </a:solidFill>
                <a:latin typeface="Helvetica Neue Light"/>
              </a:rPr>
              <a:t>one grass</a:t>
            </a:r>
            <a:r>
              <a:rPr lang="en-US" sz="2200" dirty="0">
                <a:solidFill>
                  <a:schemeClr val="tx2"/>
                </a:solidFill>
                <a:latin typeface="Helvetica Neue Light"/>
              </a:rPr>
              <a:t>, </a:t>
            </a:r>
            <a:r>
              <a:rPr lang="en-US" sz="2200" dirty="0">
                <a:solidFill>
                  <a:srgbClr val="0000FF"/>
                </a:solidFill>
                <a:latin typeface="Helvetica Neue Light"/>
              </a:rPr>
              <a:t>one chair</a:t>
            </a:r>
            <a:r>
              <a:rPr lang="en-US" sz="2200" dirty="0">
                <a:solidFill>
                  <a:schemeClr val="tx2"/>
                </a:solidFill>
                <a:latin typeface="Helvetica Neue Light"/>
              </a:rPr>
              <a:t>, and </a:t>
            </a:r>
            <a:r>
              <a:rPr lang="en-US" sz="2200" dirty="0">
                <a:solidFill>
                  <a:srgbClr val="660066"/>
                </a:solidFill>
                <a:latin typeface="Helvetica Neue Light"/>
              </a:rPr>
              <a:t>one potted plant</a:t>
            </a:r>
            <a:r>
              <a:rPr lang="en-US" sz="2200" dirty="0">
                <a:solidFill>
                  <a:schemeClr val="tx2"/>
                </a:solidFill>
                <a:latin typeface="Helvetica Neue Light"/>
              </a:rPr>
              <a:t>. The person is near the green grass, and in the chair. The green grass is by the chair, and near the potted plant.”</a:t>
            </a:r>
          </a:p>
        </p:txBody>
      </p:sp>
      <p:sp>
        <p:nvSpPr>
          <p:cNvPr id="4" name="Rectangle 3"/>
          <p:cNvSpPr/>
          <p:nvPr/>
        </p:nvSpPr>
        <p:spPr>
          <a:xfrm>
            <a:off x="3971178" y="1734830"/>
            <a:ext cx="1254565" cy="1796788"/>
          </a:xfrm>
          <a:prstGeom prst="rect">
            <a:avLst/>
          </a:prstGeom>
          <a:noFill/>
          <a:ln w="381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3" name="Rectangle 2"/>
          <p:cNvSpPr/>
          <p:nvPr/>
        </p:nvSpPr>
        <p:spPr>
          <a:xfrm>
            <a:off x="5705339" y="5179534"/>
            <a:ext cx="4704643"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10" name="Rectangle 9"/>
          <p:cNvSpPr/>
          <p:nvPr/>
        </p:nvSpPr>
        <p:spPr>
          <a:xfrm>
            <a:off x="1741440" y="5602251"/>
            <a:ext cx="4704643"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7"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83034584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Visual Storytelling</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50</a:t>
            </a:fld>
            <a:endParaRPr sz="1400" b="1">
              <a:solidFill>
                <a:srgbClr val="000000"/>
              </a:solidFill>
              <a:latin typeface="Calibri"/>
              <a:ea typeface="Calibri"/>
              <a:cs typeface="Calibri"/>
              <a:sym typeface="Calibri"/>
            </a:endParaRPr>
          </a:p>
        </p:txBody>
      </p:sp>
      <p:sp>
        <p:nvSpPr>
          <p:cNvPr id="5" name="Content Placeholder 1"/>
          <p:cNvSpPr>
            <a:spLocks noGrp="1"/>
          </p:cNvSpPr>
          <p:nvPr>
            <p:ph idx="1"/>
          </p:nvPr>
        </p:nvSpPr>
        <p:spPr>
          <a:xfrm>
            <a:off x="838200" y="1231900"/>
            <a:ext cx="10515600" cy="4945063"/>
          </a:xfrm>
        </p:spPr>
        <p:txBody>
          <a:bodyPr>
            <a:normAutofit/>
          </a:bodyPr>
          <a:lstStyle/>
          <a:p>
            <a:r>
              <a:rPr lang="en-US" dirty="0" smtClean="0"/>
              <a:t>Baseline:</a:t>
            </a:r>
          </a:p>
        </p:txBody>
      </p:sp>
      <p:pic>
        <p:nvPicPr>
          <p:cNvPr id="3" name="Picture 2"/>
          <p:cNvPicPr>
            <a:picLocks noChangeAspect="1"/>
          </p:cNvPicPr>
          <p:nvPr/>
        </p:nvPicPr>
        <p:blipFill>
          <a:blip r:embed="rId3"/>
          <a:stretch>
            <a:fillRect/>
          </a:stretch>
        </p:blipFill>
        <p:spPr>
          <a:xfrm>
            <a:off x="1236340" y="1923740"/>
            <a:ext cx="7772669" cy="4115982"/>
          </a:xfrm>
          <a:prstGeom prst="rect">
            <a:avLst/>
          </a:prstGeom>
        </p:spPr>
      </p:pic>
    </p:spTree>
    <p:extLst>
      <p:ext uri="{BB962C8B-B14F-4D97-AF65-F5344CB8AC3E}">
        <p14:creationId xmlns:p14="http://schemas.microsoft.com/office/powerpoint/2010/main" val="422980885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Policy Model (Wang et al., ACL2018)</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51</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1468604" y="1198566"/>
            <a:ext cx="8262772" cy="5659433"/>
          </a:xfrm>
          <a:prstGeom prst="rect">
            <a:avLst/>
          </a:prstGeom>
        </p:spPr>
      </p:pic>
    </p:spTree>
    <p:extLst>
      <p:ext uri="{BB962C8B-B14F-4D97-AF65-F5344CB8AC3E}">
        <p14:creationId xmlns:p14="http://schemas.microsoft.com/office/powerpoint/2010/main" val="210562267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Reward Model (Wang et al., ACL2018)</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52</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623371" y="1696941"/>
            <a:ext cx="6978668" cy="4009022"/>
          </a:xfrm>
          <a:prstGeom prst="rect">
            <a:avLst/>
          </a:prstGeom>
        </p:spPr>
      </p:pic>
    </p:spTree>
    <p:extLst>
      <p:ext uri="{BB962C8B-B14F-4D97-AF65-F5344CB8AC3E}">
        <p14:creationId xmlns:p14="http://schemas.microsoft.com/office/powerpoint/2010/main" val="269000357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Automatic Evaluation</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53</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557785" y="1198567"/>
            <a:ext cx="10896600" cy="5537200"/>
          </a:xfrm>
          <a:prstGeom prst="rect">
            <a:avLst/>
          </a:prstGeom>
        </p:spPr>
      </p:pic>
    </p:spTree>
    <p:extLst>
      <p:ext uri="{BB962C8B-B14F-4D97-AF65-F5344CB8AC3E}">
        <p14:creationId xmlns:p14="http://schemas.microsoft.com/office/powerpoint/2010/main" val="368706797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Human Evaluation</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54</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2540000"/>
            <a:ext cx="12192000" cy="1769582"/>
          </a:xfrm>
          <a:prstGeom prst="rect">
            <a:avLst/>
          </a:prstGeom>
        </p:spPr>
      </p:pic>
    </p:spTree>
    <p:extLst>
      <p:ext uri="{BB962C8B-B14F-4D97-AF65-F5344CB8AC3E}">
        <p14:creationId xmlns:p14="http://schemas.microsoft.com/office/powerpoint/2010/main" val="282367803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Turing Test</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55</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049467" y="1294943"/>
            <a:ext cx="8991600" cy="4470400"/>
          </a:xfrm>
          <a:prstGeom prst="rect">
            <a:avLst/>
          </a:prstGeom>
        </p:spPr>
      </p:pic>
    </p:spTree>
    <p:extLst>
      <p:ext uri="{BB962C8B-B14F-4D97-AF65-F5344CB8AC3E}">
        <p14:creationId xmlns:p14="http://schemas.microsoft.com/office/powerpoint/2010/main" val="348137038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Output Example</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56</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0" y="1092200"/>
            <a:ext cx="12192000" cy="4653984"/>
          </a:xfrm>
          <a:prstGeom prst="rect">
            <a:avLst/>
          </a:prstGeom>
        </p:spPr>
      </p:pic>
    </p:spTree>
    <p:extLst>
      <p:ext uri="{BB962C8B-B14F-4D97-AF65-F5344CB8AC3E}">
        <p14:creationId xmlns:p14="http://schemas.microsoft.com/office/powerpoint/2010/main" val="413487076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A Pipeline Method</a:t>
            </a:r>
            <a:r>
              <a:rPr lang="en-US" sz="3200" dirty="0">
                <a:sym typeface="Palatino Linotype"/>
              </a:rPr>
              <a:t> </a:t>
            </a:r>
            <a:r>
              <a:rPr lang="en-US" sz="3200" dirty="0" smtClean="0">
                <a:sym typeface="Palatino Linotype"/>
              </a:rPr>
              <a:t>(</a:t>
            </a:r>
            <a:r>
              <a:rPr lang="en-US" sz="3200" dirty="0" err="1" smtClean="0">
                <a:sym typeface="Palatino Linotype"/>
              </a:rPr>
              <a:t>Lukin</a:t>
            </a:r>
            <a:r>
              <a:rPr lang="en-US" sz="3200" dirty="0" smtClean="0">
                <a:sym typeface="Palatino Linotype"/>
              </a:rPr>
              <a:t> et al., 2018)</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57</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809240" y="1198567"/>
            <a:ext cx="10135180" cy="5358634"/>
          </a:xfrm>
          <a:prstGeom prst="rect">
            <a:avLst/>
          </a:prstGeom>
        </p:spPr>
      </p:pic>
    </p:spTree>
    <p:extLst>
      <p:ext uri="{BB962C8B-B14F-4D97-AF65-F5344CB8AC3E}">
        <p14:creationId xmlns:p14="http://schemas.microsoft.com/office/powerpoint/2010/main" val="225323515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A Pipeline Method</a:t>
            </a:r>
            <a:r>
              <a:rPr lang="en-US" sz="3200" dirty="0">
                <a:sym typeface="Palatino Linotype"/>
              </a:rPr>
              <a:t> </a:t>
            </a:r>
            <a:r>
              <a:rPr lang="en-US" sz="3200" dirty="0" smtClean="0">
                <a:sym typeface="Palatino Linotype"/>
              </a:rPr>
              <a:t>(</a:t>
            </a:r>
            <a:r>
              <a:rPr lang="en-US" sz="3200" dirty="0" err="1" smtClean="0">
                <a:sym typeface="Palatino Linotype"/>
              </a:rPr>
              <a:t>Lukin</a:t>
            </a:r>
            <a:r>
              <a:rPr lang="en-US" sz="3200" dirty="0" smtClean="0">
                <a:sym typeface="Palatino Linotype"/>
              </a:rPr>
              <a:t> et al., 2018)</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58</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1676400"/>
            <a:ext cx="12192000" cy="3483429"/>
          </a:xfrm>
          <a:prstGeom prst="rect">
            <a:avLst/>
          </a:prstGeom>
        </p:spPr>
      </p:pic>
    </p:spTree>
    <p:extLst>
      <p:ext uri="{BB962C8B-B14F-4D97-AF65-F5344CB8AC3E}">
        <p14:creationId xmlns:p14="http://schemas.microsoft.com/office/powerpoint/2010/main" val="282925557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Object Detection</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59</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4232162" y="932754"/>
            <a:ext cx="3613548" cy="5925245"/>
          </a:xfrm>
          <a:prstGeom prst="rect">
            <a:avLst/>
          </a:prstGeom>
        </p:spPr>
      </p:pic>
    </p:spTree>
    <p:extLst>
      <p:ext uri="{BB962C8B-B14F-4D97-AF65-F5344CB8AC3E}">
        <p14:creationId xmlns:p14="http://schemas.microsoft.com/office/powerpoint/2010/main" val="169026916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3648000" y="1378995"/>
            <a:ext cx="4896000" cy="3433320"/>
          </a:xfrm>
          <a:prstGeom prst="rect">
            <a:avLst/>
          </a:prstGeom>
        </p:spPr>
      </p:pic>
      <p:sp>
        <p:nvSpPr>
          <p:cNvPr id="6" name="TextBox 5"/>
          <p:cNvSpPr txBox="1"/>
          <p:nvPr/>
        </p:nvSpPr>
        <p:spPr>
          <a:xfrm>
            <a:off x="1741440" y="5179535"/>
            <a:ext cx="8640001" cy="1099419"/>
          </a:xfrm>
          <a:prstGeom prst="rect">
            <a:avLst/>
          </a:prstGeom>
          <a:noFill/>
        </p:spPr>
        <p:txBody>
          <a:bodyPr wrap="square" lIns="82945" tIns="41473" rIns="82945" bIns="41473" rtlCol="0">
            <a:spAutoFit/>
          </a:bodyPr>
          <a:lstStyle/>
          <a:p>
            <a:r>
              <a:rPr lang="en-US" sz="2200" dirty="0">
                <a:solidFill>
                  <a:schemeClr val="tx2"/>
                </a:solidFill>
                <a:latin typeface="Helvetica Neue Light"/>
              </a:rPr>
              <a:t>“This picture shows </a:t>
            </a:r>
            <a:r>
              <a:rPr lang="en-US" sz="2200" dirty="0">
                <a:solidFill>
                  <a:srgbClr val="008000"/>
                </a:solidFill>
                <a:latin typeface="Helvetica Neue Light"/>
              </a:rPr>
              <a:t>one person</a:t>
            </a:r>
            <a:r>
              <a:rPr lang="en-US" sz="2200" dirty="0">
                <a:solidFill>
                  <a:schemeClr val="tx2"/>
                </a:solidFill>
                <a:latin typeface="Helvetica Neue Light"/>
              </a:rPr>
              <a:t>, </a:t>
            </a:r>
            <a:r>
              <a:rPr lang="en-US" sz="2200" dirty="0">
                <a:solidFill>
                  <a:srgbClr val="FF0000"/>
                </a:solidFill>
                <a:latin typeface="Helvetica Neue Light"/>
              </a:rPr>
              <a:t>one grass</a:t>
            </a:r>
            <a:r>
              <a:rPr lang="en-US" sz="2200" dirty="0">
                <a:solidFill>
                  <a:schemeClr val="tx2"/>
                </a:solidFill>
                <a:latin typeface="Helvetica Neue Light"/>
              </a:rPr>
              <a:t>, </a:t>
            </a:r>
            <a:r>
              <a:rPr lang="en-US" sz="2200" dirty="0">
                <a:solidFill>
                  <a:srgbClr val="0000FF"/>
                </a:solidFill>
                <a:latin typeface="Helvetica Neue Light"/>
              </a:rPr>
              <a:t>one chair</a:t>
            </a:r>
            <a:r>
              <a:rPr lang="en-US" sz="2200" dirty="0">
                <a:solidFill>
                  <a:schemeClr val="tx2"/>
                </a:solidFill>
                <a:latin typeface="Helvetica Neue Light"/>
              </a:rPr>
              <a:t>, and </a:t>
            </a:r>
            <a:r>
              <a:rPr lang="en-US" sz="2200" dirty="0">
                <a:solidFill>
                  <a:srgbClr val="660066"/>
                </a:solidFill>
                <a:latin typeface="Helvetica Neue Light"/>
              </a:rPr>
              <a:t>one potted plant</a:t>
            </a:r>
            <a:r>
              <a:rPr lang="en-US" sz="2200" dirty="0">
                <a:solidFill>
                  <a:schemeClr val="tx2"/>
                </a:solidFill>
                <a:latin typeface="Helvetica Neue Light"/>
              </a:rPr>
              <a:t>. The person is near the green grass, and in the chair. The green grass is by the chair, and near the potted plant.”</a:t>
            </a:r>
          </a:p>
        </p:txBody>
      </p:sp>
      <p:sp>
        <p:nvSpPr>
          <p:cNvPr id="4" name="Rectangle 3"/>
          <p:cNvSpPr/>
          <p:nvPr/>
        </p:nvSpPr>
        <p:spPr>
          <a:xfrm>
            <a:off x="3971178" y="1734830"/>
            <a:ext cx="1254565" cy="1796788"/>
          </a:xfrm>
          <a:prstGeom prst="rect">
            <a:avLst/>
          </a:prstGeom>
          <a:noFill/>
          <a:ln w="381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7" name="Rectangle 6"/>
          <p:cNvSpPr/>
          <p:nvPr/>
        </p:nvSpPr>
        <p:spPr>
          <a:xfrm>
            <a:off x="6307452" y="2199517"/>
            <a:ext cx="1071187" cy="61958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3" name="Rectangle 2"/>
          <p:cNvSpPr/>
          <p:nvPr/>
        </p:nvSpPr>
        <p:spPr>
          <a:xfrm>
            <a:off x="7075333" y="5179534"/>
            <a:ext cx="3306107"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10" name="Rectangle 9"/>
          <p:cNvSpPr/>
          <p:nvPr/>
        </p:nvSpPr>
        <p:spPr>
          <a:xfrm>
            <a:off x="1741440" y="5602251"/>
            <a:ext cx="5847641"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8"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96755947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Inference and Narrative</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60</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990688"/>
            <a:ext cx="12192000" cy="5444764"/>
          </a:xfrm>
          <a:prstGeom prst="rect">
            <a:avLst/>
          </a:prstGeom>
        </p:spPr>
      </p:pic>
    </p:spTree>
    <p:extLst>
      <p:ext uri="{BB962C8B-B14F-4D97-AF65-F5344CB8AC3E}">
        <p14:creationId xmlns:p14="http://schemas.microsoft.com/office/powerpoint/2010/main" val="181553876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Inference and Narrative</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61</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1066800"/>
            <a:ext cx="12192000" cy="4703834"/>
          </a:xfrm>
          <a:prstGeom prst="rect">
            <a:avLst/>
          </a:prstGeom>
        </p:spPr>
      </p:pic>
    </p:spTree>
    <p:extLst>
      <p:ext uri="{BB962C8B-B14F-4D97-AF65-F5344CB8AC3E}">
        <p14:creationId xmlns:p14="http://schemas.microsoft.com/office/powerpoint/2010/main" val="101832134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Post-Editing</a:t>
            </a:r>
            <a:r>
              <a:rPr lang="en-US" sz="3200" dirty="0">
                <a:sym typeface="Palatino Linotype"/>
              </a:rPr>
              <a:t> </a:t>
            </a:r>
            <a:r>
              <a:rPr lang="en-US" sz="3200" dirty="0" smtClean="0">
                <a:sym typeface="Palatino Linotype"/>
              </a:rPr>
              <a:t>(Hsu et al., 2019)</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62</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2070419" y="1006476"/>
            <a:ext cx="7264400" cy="5562600"/>
          </a:xfrm>
          <a:prstGeom prst="rect">
            <a:avLst/>
          </a:prstGeom>
        </p:spPr>
      </p:pic>
    </p:spTree>
    <p:extLst>
      <p:ext uri="{BB962C8B-B14F-4D97-AF65-F5344CB8AC3E}">
        <p14:creationId xmlns:p14="http://schemas.microsoft.com/office/powerpoint/2010/main" val="384084643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Post-Editing Interface (Hsu et al., 2019)</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63</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827221" y="1198566"/>
            <a:ext cx="10893374" cy="4195681"/>
          </a:xfrm>
          <a:prstGeom prst="rect">
            <a:avLst/>
          </a:prstGeom>
        </p:spPr>
      </p:pic>
    </p:spTree>
    <p:extLst>
      <p:ext uri="{BB962C8B-B14F-4D97-AF65-F5344CB8AC3E}">
        <p14:creationId xmlns:p14="http://schemas.microsoft.com/office/powerpoint/2010/main" val="82498146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Evaluation Results</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64</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2029843" y="1795455"/>
            <a:ext cx="7188200" cy="2413000"/>
          </a:xfrm>
          <a:prstGeom prst="rect">
            <a:avLst/>
          </a:prstGeom>
        </p:spPr>
      </p:pic>
      <p:pic>
        <p:nvPicPr>
          <p:cNvPr id="4" name="Picture 3"/>
          <p:cNvPicPr>
            <a:picLocks noChangeAspect="1"/>
          </p:cNvPicPr>
          <p:nvPr/>
        </p:nvPicPr>
        <p:blipFill>
          <a:blip r:embed="rId4"/>
          <a:stretch>
            <a:fillRect/>
          </a:stretch>
        </p:blipFill>
        <p:spPr>
          <a:xfrm>
            <a:off x="2029843" y="4208455"/>
            <a:ext cx="7112000" cy="2108200"/>
          </a:xfrm>
          <a:prstGeom prst="rect">
            <a:avLst/>
          </a:prstGeom>
        </p:spPr>
      </p:pic>
    </p:spTree>
    <p:extLst>
      <p:ext uri="{BB962C8B-B14F-4D97-AF65-F5344CB8AC3E}">
        <p14:creationId xmlns:p14="http://schemas.microsoft.com/office/powerpoint/2010/main" val="85776269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Output Example</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65</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0" y="921158"/>
            <a:ext cx="12192000" cy="5647918"/>
          </a:xfrm>
          <a:prstGeom prst="rect">
            <a:avLst/>
          </a:prstGeom>
        </p:spPr>
      </p:pic>
    </p:spTree>
    <p:extLst>
      <p:ext uri="{BB962C8B-B14F-4D97-AF65-F5344CB8AC3E}">
        <p14:creationId xmlns:p14="http://schemas.microsoft.com/office/powerpoint/2010/main" val="358403426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What is Missing?</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66</a:t>
            </a:fld>
            <a:endParaRPr sz="1400" b="1">
              <a:solidFill>
                <a:srgbClr val="000000"/>
              </a:solidFill>
              <a:latin typeface="Calibri"/>
              <a:ea typeface="Calibri"/>
              <a:cs typeface="Calibri"/>
              <a:sym typeface="Calibri"/>
            </a:endParaRPr>
          </a:p>
        </p:txBody>
      </p:sp>
      <p:sp>
        <p:nvSpPr>
          <p:cNvPr id="5" name="Content Placeholder 1"/>
          <p:cNvSpPr>
            <a:spLocks noGrp="1"/>
          </p:cNvSpPr>
          <p:nvPr>
            <p:ph idx="1"/>
          </p:nvPr>
        </p:nvSpPr>
        <p:spPr>
          <a:xfrm>
            <a:off x="838200" y="1231900"/>
            <a:ext cx="10515600" cy="4945063"/>
          </a:xfrm>
        </p:spPr>
        <p:txBody>
          <a:bodyPr>
            <a:normAutofit/>
          </a:bodyPr>
          <a:lstStyle/>
          <a:p>
            <a:r>
              <a:rPr lang="en-US" dirty="0" smtClean="0"/>
              <a:t>Emotions</a:t>
            </a:r>
          </a:p>
          <a:p>
            <a:r>
              <a:rPr lang="en-US" dirty="0" smtClean="0"/>
              <a:t>Imagination – Connecting Dots</a:t>
            </a:r>
          </a:p>
        </p:txBody>
      </p:sp>
    </p:spTree>
    <p:extLst>
      <p:ext uri="{BB962C8B-B14F-4D97-AF65-F5344CB8AC3E}">
        <p14:creationId xmlns:p14="http://schemas.microsoft.com/office/powerpoint/2010/main" val="9356347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Error Categories (</a:t>
            </a:r>
            <a:r>
              <a:rPr lang="en-US" sz="3200" dirty="0" err="1" smtClean="0">
                <a:sym typeface="Palatino Linotype"/>
              </a:rPr>
              <a:t>Modi</a:t>
            </a:r>
            <a:r>
              <a:rPr lang="en-US" sz="3200" dirty="0" smtClean="0">
                <a:sym typeface="Palatino Linotype"/>
              </a:rPr>
              <a:t> and </a:t>
            </a:r>
            <a:r>
              <a:rPr lang="en-US" sz="3200" dirty="0" err="1" smtClean="0">
                <a:sym typeface="Palatino Linotype"/>
              </a:rPr>
              <a:t>Parde</a:t>
            </a:r>
            <a:r>
              <a:rPr lang="en-US" sz="3200" dirty="0" smtClean="0">
                <a:sym typeface="Palatino Linotype"/>
              </a:rPr>
              <a:t>, 2019)</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67</a:t>
            </a:fld>
            <a:endParaRPr sz="1400" b="1">
              <a:solidFill>
                <a:srgbClr val="000000"/>
              </a:solidFill>
              <a:latin typeface="Calibri"/>
              <a:ea typeface="Calibri"/>
              <a:cs typeface="Calibri"/>
              <a:sym typeface="Calibri"/>
            </a:endParaRPr>
          </a:p>
        </p:txBody>
      </p:sp>
      <p:sp>
        <p:nvSpPr>
          <p:cNvPr id="5" name="Content Placeholder 1"/>
          <p:cNvSpPr>
            <a:spLocks noGrp="1"/>
          </p:cNvSpPr>
          <p:nvPr>
            <p:ph idx="1"/>
          </p:nvPr>
        </p:nvSpPr>
        <p:spPr>
          <a:xfrm>
            <a:off x="838200" y="1231900"/>
            <a:ext cx="10515600" cy="4945063"/>
          </a:xfrm>
        </p:spPr>
        <p:txBody>
          <a:bodyPr>
            <a:noAutofit/>
          </a:bodyPr>
          <a:lstStyle/>
          <a:p>
            <a:r>
              <a:rPr lang="en-US" sz="2000" dirty="0"/>
              <a:t>Grammatical Errors: Incorrect use </a:t>
            </a:r>
            <a:r>
              <a:rPr lang="en-US" sz="2000" dirty="0" smtClean="0"/>
              <a:t>of verbs </a:t>
            </a:r>
            <a:r>
              <a:rPr lang="en-US" sz="2000" dirty="0"/>
              <a:t>and tenses and/or subject-verb disagreements.</a:t>
            </a:r>
          </a:p>
          <a:p>
            <a:r>
              <a:rPr lang="en-US" sz="2000" dirty="0" smtClean="0"/>
              <a:t>Contradictions</a:t>
            </a:r>
            <a:r>
              <a:rPr lang="en-US" sz="2000" dirty="0"/>
              <a:t>: Presence of </a:t>
            </a:r>
            <a:r>
              <a:rPr lang="en-US" sz="2000" dirty="0" smtClean="0"/>
              <a:t>inconsistent ideas </a:t>
            </a:r>
            <a:r>
              <a:rPr lang="en-US" sz="2000" dirty="0"/>
              <a:t>within the same story (e.g., two </a:t>
            </a:r>
            <a:r>
              <a:rPr lang="en-US" sz="2000" dirty="0" err="1" smtClean="0"/>
              <a:t>substories</a:t>
            </a:r>
            <a:r>
              <a:rPr lang="en-US" sz="2000" dirty="0"/>
              <a:t> </a:t>
            </a:r>
            <a:r>
              <a:rPr lang="en-US" sz="2000" dirty="0" smtClean="0"/>
              <a:t>that </a:t>
            </a:r>
            <a:r>
              <a:rPr lang="en-US" sz="2000" dirty="0"/>
              <a:t>are the opposite of each other).</a:t>
            </a:r>
          </a:p>
          <a:p>
            <a:r>
              <a:rPr lang="en-US" sz="2000" dirty="0"/>
              <a:t> Repetitions: These errors were further </a:t>
            </a:r>
            <a:r>
              <a:rPr lang="en-US" sz="2000" dirty="0" smtClean="0"/>
              <a:t>subdivided into </a:t>
            </a:r>
            <a:r>
              <a:rPr lang="en-US" sz="2000" dirty="0"/>
              <a:t>the following categories.</a:t>
            </a:r>
          </a:p>
          <a:p>
            <a:r>
              <a:rPr lang="en-US" sz="2000" dirty="0"/>
              <a:t>– Repetitions within Story: </a:t>
            </a:r>
            <a:r>
              <a:rPr lang="en-US" sz="2000" dirty="0" smtClean="0"/>
              <a:t>Recurrence of </a:t>
            </a:r>
            <a:r>
              <a:rPr lang="en-US" sz="2000" dirty="0"/>
              <a:t>the same sentence(s) within a story.</a:t>
            </a:r>
          </a:p>
          <a:p>
            <a:r>
              <a:rPr lang="en-US" sz="2000" dirty="0"/>
              <a:t>– Repetitions within Sentence: </a:t>
            </a:r>
            <a:r>
              <a:rPr lang="en-US" sz="2000" dirty="0" smtClean="0"/>
              <a:t>Recurrence of </a:t>
            </a:r>
            <a:r>
              <a:rPr lang="en-US" sz="2000" dirty="0"/>
              <a:t>the same phrase(s) within a </a:t>
            </a:r>
            <a:r>
              <a:rPr lang="en-US" sz="2000" dirty="0" err="1"/>
              <a:t>substory</a:t>
            </a:r>
            <a:r>
              <a:rPr lang="en-US" sz="2000" dirty="0"/>
              <a:t>.</a:t>
            </a:r>
          </a:p>
          <a:p>
            <a:r>
              <a:rPr lang="en-US" sz="2000" dirty="0"/>
              <a:t>– Repetitive Subject: The sub-</a:t>
            </a:r>
            <a:r>
              <a:rPr lang="en-US" sz="2000" dirty="0" smtClean="0"/>
              <a:t>stories have </a:t>
            </a:r>
            <a:r>
              <a:rPr lang="en-US" sz="2000" dirty="0"/>
              <a:t>the same subject and differ only </a:t>
            </a:r>
            <a:r>
              <a:rPr lang="en-US" sz="2000" dirty="0" smtClean="0"/>
              <a:t>in the </a:t>
            </a:r>
            <a:r>
              <a:rPr lang="en-US" sz="2000" dirty="0"/>
              <a:t>adjective used to describe it.</a:t>
            </a:r>
          </a:p>
          <a:p>
            <a:r>
              <a:rPr lang="en-US" sz="2000" dirty="0"/>
              <a:t>– Repetitive Sentence </a:t>
            </a:r>
            <a:r>
              <a:rPr lang="en-US" sz="2000" dirty="0" smtClean="0"/>
              <a:t>Structure: Most </a:t>
            </a:r>
            <a:r>
              <a:rPr lang="en-US" sz="2000" dirty="0"/>
              <a:t>sentences start with “the [noun</a:t>
            </a:r>
            <a:r>
              <a:rPr lang="en-US" sz="2000" dirty="0" smtClean="0"/>
              <a:t>] was</a:t>
            </a:r>
            <a:r>
              <a:rPr lang="en-US" sz="2000" dirty="0"/>
              <a:t>/were/is [adjective].” This </a:t>
            </a:r>
            <a:r>
              <a:rPr lang="en-US" sz="2000" dirty="0" smtClean="0"/>
              <a:t>leads to </a:t>
            </a:r>
            <a:r>
              <a:rPr lang="en-US" sz="2000" dirty="0"/>
              <a:t>monotonous and unoriginal stories</a:t>
            </a:r>
            <a:r>
              <a:rPr lang="en-US" sz="2000" dirty="0" smtClean="0"/>
              <a:t>.</a:t>
            </a:r>
            <a:endParaRPr lang="en-US" sz="2000" dirty="0"/>
          </a:p>
        </p:txBody>
      </p:sp>
    </p:spTree>
    <p:extLst>
      <p:ext uri="{BB962C8B-B14F-4D97-AF65-F5344CB8AC3E}">
        <p14:creationId xmlns:p14="http://schemas.microsoft.com/office/powerpoint/2010/main" val="340639903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Error Categories</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68</a:t>
            </a:fld>
            <a:endParaRPr sz="1400" b="1">
              <a:solidFill>
                <a:srgbClr val="000000"/>
              </a:solidFill>
              <a:latin typeface="Calibri"/>
              <a:ea typeface="Calibri"/>
              <a:cs typeface="Calibri"/>
              <a:sym typeface="Calibri"/>
            </a:endParaRPr>
          </a:p>
        </p:txBody>
      </p:sp>
      <p:sp>
        <p:nvSpPr>
          <p:cNvPr id="5" name="Content Placeholder 1"/>
          <p:cNvSpPr>
            <a:spLocks noGrp="1"/>
          </p:cNvSpPr>
          <p:nvPr>
            <p:ph idx="1"/>
          </p:nvPr>
        </p:nvSpPr>
        <p:spPr>
          <a:xfrm>
            <a:off x="838200" y="1231900"/>
            <a:ext cx="10515600" cy="4945063"/>
          </a:xfrm>
        </p:spPr>
        <p:txBody>
          <a:bodyPr>
            <a:noAutofit/>
          </a:bodyPr>
          <a:lstStyle/>
          <a:p>
            <a:r>
              <a:rPr lang="en-US" sz="1800" dirty="0" smtClean="0"/>
              <a:t>Description </a:t>
            </a:r>
            <a:r>
              <a:rPr lang="en-US" sz="1800" dirty="0"/>
              <a:t>in Isolation: Most sub-</a:t>
            </a:r>
            <a:r>
              <a:rPr lang="en-US" sz="1800" dirty="0" smtClean="0"/>
              <a:t>stories start </a:t>
            </a:r>
            <a:r>
              <a:rPr lang="en-US" sz="1800" dirty="0"/>
              <a:t>with “This is a picture of....” </a:t>
            </a:r>
            <a:r>
              <a:rPr lang="en-US" sz="1800" dirty="0" smtClean="0"/>
              <a:t>Sentences of </a:t>
            </a:r>
            <a:r>
              <a:rPr lang="en-US" sz="1800" dirty="0"/>
              <a:t>this nature sound more like single </a:t>
            </a:r>
            <a:r>
              <a:rPr lang="en-US" sz="1800" dirty="0" smtClean="0"/>
              <a:t>image captions </a:t>
            </a:r>
            <a:r>
              <a:rPr lang="en-US" sz="1800" dirty="0"/>
              <a:t>than contextual stories.</a:t>
            </a:r>
          </a:p>
          <a:p>
            <a:r>
              <a:rPr lang="en-US" sz="1800" dirty="0" smtClean="0"/>
              <a:t>Singular</a:t>
            </a:r>
            <a:r>
              <a:rPr lang="en-US" sz="1800" dirty="0"/>
              <a:t>/Plural Disagreement: The </a:t>
            </a:r>
            <a:r>
              <a:rPr lang="en-US" sz="1800" dirty="0" smtClean="0"/>
              <a:t>same story </a:t>
            </a:r>
            <a:r>
              <a:rPr lang="en-US" sz="1800" dirty="0"/>
              <a:t>has one sentence with a singular </a:t>
            </a:r>
            <a:r>
              <a:rPr lang="en-US" sz="1800" dirty="0" smtClean="0"/>
              <a:t>noun and </a:t>
            </a:r>
            <a:r>
              <a:rPr lang="en-US" sz="1800" dirty="0"/>
              <a:t>another sentence with the same noun </a:t>
            </a:r>
            <a:r>
              <a:rPr lang="en-US" sz="1800" dirty="0" smtClean="0"/>
              <a:t>but in </a:t>
            </a:r>
            <a:r>
              <a:rPr lang="en-US" sz="1800" dirty="0"/>
              <a:t>plural form.</a:t>
            </a:r>
          </a:p>
          <a:p>
            <a:r>
              <a:rPr lang="en-US" sz="1800" dirty="0" smtClean="0"/>
              <a:t>Ghost </a:t>
            </a:r>
            <a:r>
              <a:rPr lang="en-US" sz="1800" dirty="0"/>
              <a:t>Entities: Some sub-stories make </a:t>
            </a:r>
            <a:r>
              <a:rPr lang="en-US" sz="1800" dirty="0" smtClean="0"/>
              <a:t>use of </a:t>
            </a:r>
            <a:r>
              <a:rPr lang="en-US" sz="1800" dirty="0"/>
              <a:t>a pronoun that has no antecedent at </a:t>
            </a:r>
            <a:r>
              <a:rPr lang="en-US" sz="1800" dirty="0" smtClean="0"/>
              <a:t>all (</a:t>
            </a:r>
            <a:r>
              <a:rPr lang="en-US" sz="1800" dirty="0"/>
              <a:t>e.g., referring to a new person who </a:t>
            </a:r>
            <a:r>
              <a:rPr lang="en-US" sz="1800" dirty="0" smtClean="0"/>
              <a:t>was not </a:t>
            </a:r>
            <a:r>
              <a:rPr lang="en-US" sz="1800" dirty="0"/>
              <a:t>introduced formally in the preceding </a:t>
            </a:r>
            <a:r>
              <a:rPr lang="en-US" sz="1800" dirty="0" err="1"/>
              <a:t>substories</a:t>
            </a:r>
            <a:r>
              <a:rPr lang="en-US" sz="1800" dirty="0"/>
              <a:t>).</a:t>
            </a:r>
          </a:p>
          <a:p>
            <a:r>
              <a:rPr lang="en-US" sz="1800" dirty="0" smtClean="0"/>
              <a:t>Personification</a:t>
            </a:r>
            <a:r>
              <a:rPr lang="en-US" sz="1800" dirty="0"/>
              <a:t>: The attribution of </a:t>
            </a:r>
            <a:r>
              <a:rPr lang="en-US" sz="1800" dirty="0" smtClean="0"/>
              <a:t>humanlike qualities </a:t>
            </a:r>
            <a:r>
              <a:rPr lang="en-US" sz="1800" dirty="0"/>
              <a:t>to something non-human due </a:t>
            </a:r>
            <a:r>
              <a:rPr lang="en-US" sz="1800" dirty="0" smtClean="0"/>
              <a:t>to lack </a:t>
            </a:r>
            <a:r>
              <a:rPr lang="en-US" sz="1800" dirty="0"/>
              <a:t>of common sense knowledge.</a:t>
            </a:r>
          </a:p>
          <a:p>
            <a:r>
              <a:rPr lang="en-US" sz="1800" dirty="0" smtClean="0"/>
              <a:t>Absurdity</a:t>
            </a:r>
            <a:r>
              <a:rPr lang="en-US" sz="1800" dirty="0"/>
              <a:t>: Nonsensical stories or </a:t>
            </a:r>
            <a:r>
              <a:rPr lang="en-US" sz="1800" dirty="0" err="1" smtClean="0"/>
              <a:t>substories</a:t>
            </a:r>
            <a:r>
              <a:rPr lang="en-US" sz="1800" dirty="0" smtClean="0"/>
              <a:t>. </a:t>
            </a:r>
          </a:p>
          <a:p>
            <a:r>
              <a:rPr lang="en-US" sz="1800" dirty="0" smtClean="0"/>
              <a:t>Incomplete </a:t>
            </a:r>
            <a:r>
              <a:rPr lang="en-US" sz="1800" dirty="0"/>
              <a:t>Stories: Stories that have </a:t>
            </a:r>
            <a:r>
              <a:rPr lang="en-US" sz="1800" dirty="0" smtClean="0"/>
              <a:t>less than </a:t>
            </a:r>
            <a:r>
              <a:rPr lang="en-US" sz="1800" dirty="0"/>
              <a:t>5 sentences.</a:t>
            </a:r>
          </a:p>
          <a:p>
            <a:r>
              <a:rPr lang="en-US" sz="1800" dirty="0" smtClean="0"/>
              <a:t>Point</a:t>
            </a:r>
            <a:r>
              <a:rPr lang="en-US" sz="1800" dirty="0"/>
              <a:t>-of-View Inconsistency: The </a:t>
            </a:r>
            <a:r>
              <a:rPr lang="en-US" sz="1800" dirty="0" smtClean="0"/>
              <a:t>narrative point </a:t>
            </a:r>
            <a:r>
              <a:rPr lang="en-US" sz="1800" dirty="0"/>
              <a:t>of view randomly changes within </a:t>
            </a:r>
            <a:r>
              <a:rPr lang="en-US" sz="1800" dirty="0" smtClean="0"/>
              <a:t>the story </a:t>
            </a:r>
            <a:r>
              <a:rPr lang="en-US" sz="1800" dirty="0"/>
              <a:t>(e.g., first person to second person), </a:t>
            </a:r>
            <a:r>
              <a:rPr lang="en-US" sz="1800" dirty="0" smtClean="0"/>
              <a:t>creating confusion</a:t>
            </a:r>
            <a:r>
              <a:rPr lang="en-US" sz="1800" dirty="0"/>
              <a:t>.</a:t>
            </a:r>
          </a:p>
          <a:p>
            <a:r>
              <a:rPr lang="en-US" sz="1800" dirty="0"/>
              <a:t> Excessive Paraphrasing: Presence of </a:t>
            </a:r>
            <a:r>
              <a:rPr lang="en-US" sz="1800" dirty="0" err="1" smtClean="0"/>
              <a:t>substories</a:t>
            </a:r>
            <a:r>
              <a:rPr lang="en-US" sz="1800" dirty="0"/>
              <a:t> </a:t>
            </a:r>
            <a:r>
              <a:rPr lang="en-US" sz="1800" dirty="0" smtClean="0"/>
              <a:t>that </a:t>
            </a:r>
            <a:r>
              <a:rPr lang="en-US" sz="1800" dirty="0"/>
              <a:t>have similar meanings but are </a:t>
            </a:r>
            <a:r>
              <a:rPr lang="en-US" sz="1800" dirty="0" smtClean="0"/>
              <a:t>expressed using </a:t>
            </a:r>
            <a:r>
              <a:rPr lang="en-US" sz="1800" dirty="0"/>
              <a:t>different words or phrases</a:t>
            </a:r>
            <a:r>
              <a:rPr lang="en-US" sz="1800" dirty="0" smtClean="0"/>
              <a:t>.</a:t>
            </a:r>
          </a:p>
        </p:txBody>
      </p:sp>
    </p:spTree>
    <p:extLst>
      <p:ext uri="{BB962C8B-B14F-4D97-AF65-F5344CB8AC3E}">
        <p14:creationId xmlns:p14="http://schemas.microsoft.com/office/powerpoint/2010/main" val="121033760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Error Examples</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69</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3361191" y="909643"/>
            <a:ext cx="5900121" cy="5970963"/>
          </a:xfrm>
          <a:prstGeom prst="rect">
            <a:avLst/>
          </a:prstGeom>
        </p:spPr>
      </p:pic>
    </p:spTree>
    <p:extLst>
      <p:ext uri="{BB962C8B-B14F-4D97-AF65-F5344CB8AC3E}">
        <p14:creationId xmlns:p14="http://schemas.microsoft.com/office/powerpoint/2010/main" val="138003424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3648000" y="1378995"/>
            <a:ext cx="4896000" cy="3433320"/>
          </a:xfrm>
          <a:prstGeom prst="rect">
            <a:avLst/>
          </a:prstGeom>
        </p:spPr>
      </p:pic>
      <p:sp>
        <p:nvSpPr>
          <p:cNvPr id="6" name="TextBox 5"/>
          <p:cNvSpPr txBox="1"/>
          <p:nvPr/>
        </p:nvSpPr>
        <p:spPr>
          <a:xfrm>
            <a:off x="1741440" y="5179535"/>
            <a:ext cx="8640001" cy="1099419"/>
          </a:xfrm>
          <a:prstGeom prst="rect">
            <a:avLst/>
          </a:prstGeom>
          <a:noFill/>
        </p:spPr>
        <p:txBody>
          <a:bodyPr wrap="square" lIns="82945" tIns="41473" rIns="82945" bIns="41473" rtlCol="0">
            <a:spAutoFit/>
          </a:bodyPr>
          <a:lstStyle/>
          <a:p>
            <a:r>
              <a:rPr lang="en-US" sz="2200" dirty="0">
                <a:solidFill>
                  <a:schemeClr val="tx2"/>
                </a:solidFill>
                <a:latin typeface="Helvetica Neue Light"/>
              </a:rPr>
              <a:t>“This picture shows </a:t>
            </a:r>
            <a:r>
              <a:rPr lang="en-US" sz="2200" dirty="0">
                <a:solidFill>
                  <a:srgbClr val="008000"/>
                </a:solidFill>
                <a:latin typeface="Helvetica Neue Light"/>
              </a:rPr>
              <a:t>one person</a:t>
            </a:r>
            <a:r>
              <a:rPr lang="en-US" sz="2200" dirty="0">
                <a:solidFill>
                  <a:schemeClr val="tx2"/>
                </a:solidFill>
                <a:latin typeface="Helvetica Neue Light"/>
              </a:rPr>
              <a:t>, </a:t>
            </a:r>
            <a:r>
              <a:rPr lang="en-US" sz="2200" dirty="0">
                <a:solidFill>
                  <a:srgbClr val="FF0000"/>
                </a:solidFill>
                <a:latin typeface="Helvetica Neue Light"/>
              </a:rPr>
              <a:t>one grass</a:t>
            </a:r>
            <a:r>
              <a:rPr lang="en-US" sz="2200" dirty="0">
                <a:solidFill>
                  <a:schemeClr val="tx2"/>
                </a:solidFill>
                <a:latin typeface="Helvetica Neue Light"/>
              </a:rPr>
              <a:t>, </a:t>
            </a:r>
            <a:r>
              <a:rPr lang="en-US" sz="2200" dirty="0">
                <a:solidFill>
                  <a:srgbClr val="0000FF"/>
                </a:solidFill>
                <a:latin typeface="Helvetica Neue Light"/>
              </a:rPr>
              <a:t>one chair</a:t>
            </a:r>
            <a:r>
              <a:rPr lang="en-US" sz="2200" dirty="0">
                <a:solidFill>
                  <a:schemeClr val="tx2"/>
                </a:solidFill>
                <a:latin typeface="Helvetica Neue Light"/>
              </a:rPr>
              <a:t>, and </a:t>
            </a:r>
            <a:r>
              <a:rPr lang="en-US" sz="2200" dirty="0">
                <a:solidFill>
                  <a:srgbClr val="660066"/>
                </a:solidFill>
                <a:latin typeface="Helvetica Neue Light"/>
              </a:rPr>
              <a:t>one potted plant</a:t>
            </a:r>
            <a:r>
              <a:rPr lang="en-US" sz="2200" dirty="0">
                <a:solidFill>
                  <a:schemeClr val="tx2"/>
                </a:solidFill>
                <a:latin typeface="Helvetica Neue Light"/>
              </a:rPr>
              <a:t>. The person is near the green grass, and in the chair. The green grass is by the chair, and near the potted plant.”</a:t>
            </a:r>
          </a:p>
        </p:txBody>
      </p:sp>
      <p:sp>
        <p:nvSpPr>
          <p:cNvPr id="4" name="Rectangle 3"/>
          <p:cNvSpPr/>
          <p:nvPr/>
        </p:nvSpPr>
        <p:spPr>
          <a:xfrm>
            <a:off x="3971178" y="1734830"/>
            <a:ext cx="1254565" cy="1796788"/>
          </a:xfrm>
          <a:prstGeom prst="rect">
            <a:avLst/>
          </a:prstGeom>
          <a:noFill/>
          <a:ln w="381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7" name="Rectangle 6"/>
          <p:cNvSpPr/>
          <p:nvPr/>
        </p:nvSpPr>
        <p:spPr>
          <a:xfrm>
            <a:off x="6307452" y="2199517"/>
            <a:ext cx="1071187" cy="61958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8" name="Rectangle 7"/>
          <p:cNvSpPr/>
          <p:nvPr/>
        </p:nvSpPr>
        <p:spPr>
          <a:xfrm>
            <a:off x="4231996" y="2633225"/>
            <a:ext cx="1254565" cy="1161717"/>
          </a:xfrm>
          <a:prstGeom prst="rect">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3" name="Rectangle 2"/>
          <p:cNvSpPr/>
          <p:nvPr/>
        </p:nvSpPr>
        <p:spPr>
          <a:xfrm>
            <a:off x="8319782" y="5179534"/>
            <a:ext cx="2104470"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10" name="Rectangle 9"/>
          <p:cNvSpPr/>
          <p:nvPr/>
        </p:nvSpPr>
        <p:spPr>
          <a:xfrm>
            <a:off x="1741439" y="5602251"/>
            <a:ext cx="7303260"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9"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209462887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Problem on Evaluation</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70</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3599525" y="909643"/>
            <a:ext cx="3708790" cy="5659433"/>
          </a:xfrm>
          <a:prstGeom prst="rect">
            <a:avLst/>
          </a:prstGeom>
        </p:spPr>
      </p:pic>
    </p:spTree>
    <p:extLst>
      <p:ext uri="{BB962C8B-B14F-4D97-AF65-F5344CB8AC3E}">
        <p14:creationId xmlns:p14="http://schemas.microsoft.com/office/powerpoint/2010/main" val="148752261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3648000" y="1378995"/>
            <a:ext cx="4896000" cy="3433320"/>
          </a:xfrm>
          <a:prstGeom prst="rect">
            <a:avLst/>
          </a:prstGeom>
        </p:spPr>
      </p:pic>
      <p:sp>
        <p:nvSpPr>
          <p:cNvPr id="6" name="TextBox 5"/>
          <p:cNvSpPr txBox="1"/>
          <p:nvPr/>
        </p:nvSpPr>
        <p:spPr>
          <a:xfrm>
            <a:off x="1741440" y="5179535"/>
            <a:ext cx="8640001" cy="1099419"/>
          </a:xfrm>
          <a:prstGeom prst="rect">
            <a:avLst/>
          </a:prstGeom>
          <a:noFill/>
        </p:spPr>
        <p:txBody>
          <a:bodyPr wrap="square" lIns="82945" tIns="41473" rIns="82945" bIns="41473" rtlCol="0">
            <a:spAutoFit/>
          </a:bodyPr>
          <a:lstStyle/>
          <a:p>
            <a:r>
              <a:rPr lang="en-US" sz="2200" dirty="0">
                <a:solidFill>
                  <a:schemeClr val="tx2"/>
                </a:solidFill>
                <a:latin typeface="Helvetica Neue Light"/>
              </a:rPr>
              <a:t>“This picture shows </a:t>
            </a:r>
            <a:r>
              <a:rPr lang="en-US" sz="2200" dirty="0">
                <a:solidFill>
                  <a:srgbClr val="008000"/>
                </a:solidFill>
                <a:latin typeface="Helvetica Neue Light"/>
              </a:rPr>
              <a:t>one person</a:t>
            </a:r>
            <a:r>
              <a:rPr lang="en-US" sz="2200" dirty="0">
                <a:solidFill>
                  <a:schemeClr val="tx2"/>
                </a:solidFill>
                <a:latin typeface="Helvetica Neue Light"/>
              </a:rPr>
              <a:t>, </a:t>
            </a:r>
            <a:r>
              <a:rPr lang="en-US" sz="2200" dirty="0">
                <a:solidFill>
                  <a:srgbClr val="FF0000"/>
                </a:solidFill>
                <a:latin typeface="Helvetica Neue Light"/>
              </a:rPr>
              <a:t>one grass</a:t>
            </a:r>
            <a:r>
              <a:rPr lang="en-US" sz="2200" dirty="0">
                <a:solidFill>
                  <a:schemeClr val="tx2"/>
                </a:solidFill>
                <a:latin typeface="Helvetica Neue Light"/>
              </a:rPr>
              <a:t>, </a:t>
            </a:r>
            <a:r>
              <a:rPr lang="en-US" sz="2200" dirty="0">
                <a:solidFill>
                  <a:srgbClr val="0000FF"/>
                </a:solidFill>
                <a:latin typeface="Helvetica Neue Light"/>
              </a:rPr>
              <a:t>one chair</a:t>
            </a:r>
            <a:r>
              <a:rPr lang="en-US" sz="2200" dirty="0">
                <a:solidFill>
                  <a:schemeClr val="tx2"/>
                </a:solidFill>
                <a:latin typeface="Helvetica Neue Light"/>
              </a:rPr>
              <a:t>, and </a:t>
            </a:r>
            <a:r>
              <a:rPr lang="en-US" sz="2200" dirty="0">
                <a:solidFill>
                  <a:srgbClr val="660066"/>
                </a:solidFill>
                <a:latin typeface="Helvetica Neue Light"/>
              </a:rPr>
              <a:t>one potted plant</a:t>
            </a:r>
            <a:r>
              <a:rPr lang="en-US" sz="2200" dirty="0">
                <a:solidFill>
                  <a:schemeClr val="tx2"/>
                </a:solidFill>
                <a:latin typeface="Helvetica Neue Light"/>
              </a:rPr>
              <a:t>. The person is near the green grass, and in the chair. The green grass is by the chair, and near the potted plant.”</a:t>
            </a:r>
          </a:p>
        </p:txBody>
      </p:sp>
      <p:sp>
        <p:nvSpPr>
          <p:cNvPr id="4" name="Rectangle 3"/>
          <p:cNvSpPr/>
          <p:nvPr/>
        </p:nvSpPr>
        <p:spPr>
          <a:xfrm>
            <a:off x="3971178" y="1734830"/>
            <a:ext cx="1254565" cy="1796788"/>
          </a:xfrm>
          <a:prstGeom prst="rect">
            <a:avLst/>
          </a:prstGeom>
          <a:noFill/>
          <a:ln w="381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7" name="Rectangle 6"/>
          <p:cNvSpPr/>
          <p:nvPr/>
        </p:nvSpPr>
        <p:spPr>
          <a:xfrm>
            <a:off x="6307452" y="2199517"/>
            <a:ext cx="1071187" cy="61958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8" name="Rectangle 7"/>
          <p:cNvSpPr/>
          <p:nvPr/>
        </p:nvSpPr>
        <p:spPr>
          <a:xfrm>
            <a:off x="4231996" y="2633225"/>
            <a:ext cx="1254565" cy="1161717"/>
          </a:xfrm>
          <a:prstGeom prst="rect">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9" name="Rectangle 8"/>
          <p:cNvSpPr/>
          <p:nvPr/>
        </p:nvSpPr>
        <p:spPr>
          <a:xfrm>
            <a:off x="7471567" y="1440529"/>
            <a:ext cx="805402" cy="1394061"/>
          </a:xfrm>
          <a:prstGeom prst="rect">
            <a:avLst/>
          </a:prstGeom>
          <a:noFill/>
          <a:ln w="38100">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3" name="Rectangle 2"/>
          <p:cNvSpPr/>
          <p:nvPr/>
        </p:nvSpPr>
        <p:spPr>
          <a:xfrm>
            <a:off x="1638166" y="5907333"/>
            <a:ext cx="8743274" cy="48514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10" name="Rectangle 9"/>
          <p:cNvSpPr/>
          <p:nvPr/>
        </p:nvSpPr>
        <p:spPr>
          <a:xfrm>
            <a:off x="2551497" y="5602251"/>
            <a:ext cx="7649135"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11"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200839772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3648000" y="1378995"/>
            <a:ext cx="4896000" cy="3433320"/>
          </a:xfrm>
          <a:prstGeom prst="rect">
            <a:avLst/>
          </a:prstGeom>
        </p:spPr>
      </p:pic>
      <p:sp>
        <p:nvSpPr>
          <p:cNvPr id="6" name="TextBox 5"/>
          <p:cNvSpPr txBox="1"/>
          <p:nvPr/>
        </p:nvSpPr>
        <p:spPr>
          <a:xfrm>
            <a:off x="1741440" y="5179535"/>
            <a:ext cx="8640001" cy="1099419"/>
          </a:xfrm>
          <a:prstGeom prst="rect">
            <a:avLst/>
          </a:prstGeom>
          <a:noFill/>
        </p:spPr>
        <p:txBody>
          <a:bodyPr wrap="square" lIns="82945" tIns="41473" rIns="82945" bIns="41473" rtlCol="0">
            <a:spAutoFit/>
          </a:bodyPr>
          <a:lstStyle/>
          <a:p>
            <a:r>
              <a:rPr lang="en-US" sz="2200" dirty="0">
                <a:solidFill>
                  <a:schemeClr val="tx2"/>
                </a:solidFill>
                <a:latin typeface="Helvetica Neue Light"/>
              </a:rPr>
              <a:t>“This picture shows </a:t>
            </a:r>
            <a:r>
              <a:rPr lang="en-US" sz="2200" dirty="0">
                <a:solidFill>
                  <a:srgbClr val="008000"/>
                </a:solidFill>
                <a:latin typeface="Helvetica Neue Light"/>
              </a:rPr>
              <a:t>one person</a:t>
            </a:r>
            <a:r>
              <a:rPr lang="en-US" sz="2200" dirty="0">
                <a:solidFill>
                  <a:schemeClr val="tx2"/>
                </a:solidFill>
                <a:latin typeface="Helvetica Neue Light"/>
              </a:rPr>
              <a:t>, </a:t>
            </a:r>
            <a:r>
              <a:rPr lang="en-US" sz="2200" dirty="0">
                <a:solidFill>
                  <a:srgbClr val="FF0000"/>
                </a:solidFill>
                <a:latin typeface="Helvetica Neue Light"/>
              </a:rPr>
              <a:t>one grass</a:t>
            </a:r>
            <a:r>
              <a:rPr lang="en-US" sz="2200" dirty="0">
                <a:solidFill>
                  <a:schemeClr val="tx2"/>
                </a:solidFill>
                <a:latin typeface="Helvetica Neue Light"/>
              </a:rPr>
              <a:t>, </a:t>
            </a:r>
            <a:r>
              <a:rPr lang="en-US" sz="2200" dirty="0">
                <a:solidFill>
                  <a:srgbClr val="0000FF"/>
                </a:solidFill>
                <a:latin typeface="Helvetica Neue Light"/>
              </a:rPr>
              <a:t>one chair</a:t>
            </a:r>
            <a:r>
              <a:rPr lang="en-US" sz="2200" dirty="0">
                <a:solidFill>
                  <a:schemeClr val="tx2"/>
                </a:solidFill>
                <a:latin typeface="Helvetica Neue Light"/>
              </a:rPr>
              <a:t>, and </a:t>
            </a:r>
            <a:r>
              <a:rPr lang="en-US" sz="2200" dirty="0">
                <a:solidFill>
                  <a:srgbClr val="660066"/>
                </a:solidFill>
                <a:latin typeface="Helvetica Neue Light"/>
              </a:rPr>
              <a:t>one potted plant</a:t>
            </a:r>
            <a:r>
              <a:rPr lang="en-US" sz="2200" dirty="0">
                <a:solidFill>
                  <a:schemeClr val="tx2"/>
                </a:solidFill>
                <a:latin typeface="Helvetica Neue Light"/>
              </a:rPr>
              <a:t>. The person is near the green grass, and in the chair. The green grass is by the chair, and near the potted plant.”</a:t>
            </a:r>
          </a:p>
        </p:txBody>
      </p:sp>
      <p:sp>
        <p:nvSpPr>
          <p:cNvPr id="4" name="Rectangle 3"/>
          <p:cNvSpPr/>
          <p:nvPr/>
        </p:nvSpPr>
        <p:spPr>
          <a:xfrm>
            <a:off x="3971178" y="1734830"/>
            <a:ext cx="1254565" cy="1796788"/>
          </a:xfrm>
          <a:prstGeom prst="rect">
            <a:avLst/>
          </a:prstGeom>
          <a:noFill/>
          <a:ln w="381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7" name="Rectangle 6"/>
          <p:cNvSpPr/>
          <p:nvPr/>
        </p:nvSpPr>
        <p:spPr>
          <a:xfrm>
            <a:off x="6307452" y="2199517"/>
            <a:ext cx="1071187" cy="61958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3" name="Rectangle 2"/>
          <p:cNvSpPr/>
          <p:nvPr/>
        </p:nvSpPr>
        <p:spPr>
          <a:xfrm flipV="1">
            <a:off x="1638166" y="5893065"/>
            <a:ext cx="8743274" cy="38588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10" name="Rectangle 9"/>
          <p:cNvSpPr/>
          <p:nvPr/>
        </p:nvSpPr>
        <p:spPr>
          <a:xfrm>
            <a:off x="6847001" y="5602251"/>
            <a:ext cx="3353631"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8"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200170365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2394</TotalTime>
  <Words>4775</Words>
  <Application>Microsoft Macintosh PowerPoint</Application>
  <PresentationFormat>Custom</PresentationFormat>
  <Paragraphs>474</Paragraphs>
  <Slides>70</Slides>
  <Notes>70</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Office Theme</vt:lpstr>
      <vt:lpstr>Image/Video Captioning (Cont’)</vt:lpstr>
      <vt:lpstr>Caption Generation for Medical Domain </vt:lpstr>
      <vt:lpstr>Method 1: Recognize &amp; Generate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Methodology</vt:lpstr>
      <vt:lpstr>Vision is hard!</vt:lpstr>
      <vt:lpstr>Methodology</vt:lpstr>
      <vt:lpstr>Learning from Descriptive Text</vt:lpstr>
      <vt:lpstr>Methodology</vt:lpstr>
      <vt:lpstr>PowerPoint Presentation</vt:lpstr>
      <vt:lpstr>Some bad results</vt:lpstr>
      <vt:lpstr>Algorithm vs Humans</vt:lpstr>
      <vt:lpstr>Method 2: Retrieval based generation</vt:lpstr>
      <vt:lpstr>A Simplified Problem</vt:lpstr>
      <vt:lpstr>The Expanded Model</vt:lpstr>
      <vt:lpstr>Retrieval through meaning space</vt:lpstr>
      <vt:lpstr>Image Space  Meaning Space</vt:lpstr>
      <vt:lpstr>Retrieval through meaning space</vt:lpstr>
      <vt:lpstr>Sentence Space  Meaning Space</vt:lpstr>
      <vt:lpstr>Retrieval through meaning space</vt:lpstr>
      <vt:lpstr>PowerPoint Presentation</vt:lpstr>
      <vt:lpstr>PowerPoint Presentation</vt:lpstr>
      <vt:lpstr>PowerPoint Presentation</vt:lpstr>
      <vt:lpstr>Data</vt:lpstr>
      <vt:lpstr>PowerPoint Presentation</vt:lpstr>
      <vt:lpstr>SBU Captioned Photo Dataset http://tamaraberg.com/sbucaptions</vt:lpstr>
      <vt:lpstr>Remaining Challenges: (1) Background Knowledge (2) Find the right focus </vt:lpstr>
      <vt:lpstr>Big Data Driven Generation</vt:lpstr>
      <vt:lpstr>PowerPoint Presentation</vt:lpstr>
      <vt:lpstr>PowerPoint Presentation</vt:lpstr>
      <vt:lpstr>Storytelling task</vt:lpstr>
      <vt:lpstr>Storytelling task</vt:lpstr>
      <vt:lpstr>Storytelling task</vt:lpstr>
      <vt:lpstr>Storytelling task</vt:lpstr>
      <vt:lpstr>Visual Storytelling: Exercise</vt:lpstr>
      <vt:lpstr>Visual Storytelling: Exercise</vt:lpstr>
      <vt:lpstr>Visual Storytelling: Exercise</vt:lpstr>
      <vt:lpstr>Visual Storytelling</vt:lpstr>
      <vt:lpstr>Visual Storytelling</vt:lpstr>
      <vt:lpstr>Visual Storytelling</vt:lpstr>
      <vt:lpstr>Visual Storytelling</vt:lpstr>
      <vt:lpstr>Policy Model (Wang et al., ACL2018)</vt:lpstr>
      <vt:lpstr>Reward Model (Wang et al., ACL2018)</vt:lpstr>
      <vt:lpstr>Automatic Evaluation</vt:lpstr>
      <vt:lpstr>Human Evaluation</vt:lpstr>
      <vt:lpstr>Turing Test</vt:lpstr>
      <vt:lpstr>Output Example</vt:lpstr>
      <vt:lpstr>A Pipeline Method (Lukin et al., 2018)</vt:lpstr>
      <vt:lpstr>A Pipeline Method (Lukin et al., 2018)</vt:lpstr>
      <vt:lpstr>Object Detection</vt:lpstr>
      <vt:lpstr>Inference and Narrative</vt:lpstr>
      <vt:lpstr>Inference and Narrative</vt:lpstr>
      <vt:lpstr>Post-Editing (Hsu et al., 2019)</vt:lpstr>
      <vt:lpstr>Post-Editing Interface (Hsu et al., 2019)</vt:lpstr>
      <vt:lpstr>Evaluation Results</vt:lpstr>
      <vt:lpstr>Output Example</vt:lpstr>
      <vt:lpstr>What is Missing?</vt:lpstr>
      <vt:lpstr>Error Categories (Modi and Parde, 2019)</vt:lpstr>
      <vt:lpstr>Error Categories</vt:lpstr>
      <vt:lpstr>Error Examples</vt:lpstr>
      <vt:lpstr>Problem on Evaluation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 Ying</dc:creator>
  <cp:lastModifiedBy>Blender Lab</cp:lastModifiedBy>
  <cp:revision>363</cp:revision>
  <cp:lastPrinted>2020-02-26T19:15:26Z</cp:lastPrinted>
  <dcterms:created xsi:type="dcterms:W3CDTF">2019-08-31T18:49:10Z</dcterms:created>
  <dcterms:modified xsi:type="dcterms:W3CDTF">2022-04-13T04:42:32Z</dcterms:modified>
</cp:coreProperties>
</file>