
<file path=[Content_Types].xml><?xml version="1.0" encoding="utf-8"?>
<Types xmlns="http://schemas.openxmlformats.org/package/2006/content-types">
  <Default Extension="xml" ContentType="application/xml"/>
  <Default Extension="jpeg" ContentType="image/jpeg"/>
  <Default Extension="jpg" ContentType="image/jpeg"/>
  <Default Extension="tiff" ContentType="image/tiff"/>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2"/>
  </p:notesMasterIdLst>
  <p:sldIdLst>
    <p:sldId id="410" r:id="rId2"/>
    <p:sldId id="418" r:id="rId3"/>
    <p:sldId id="419" r:id="rId4"/>
    <p:sldId id="421" r:id="rId5"/>
    <p:sldId id="429" r:id="rId6"/>
    <p:sldId id="461" r:id="rId7"/>
    <p:sldId id="462" r:id="rId8"/>
    <p:sldId id="430" r:id="rId9"/>
    <p:sldId id="463" r:id="rId10"/>
    <p:sldId id="426" r:id="rId11"/>
    <p:sldId id="458" r:id="rId12"/>
    <p:sldId id="459" r:id="rId13"/>
    <p:sldId id="460" r:id="rId14"/>
    <p:sldId id="438" r:id="rId15"/>
    <p:sldId id="454" r:id="rId16"/>
    <p:sldId id="455" r:id="rId17"/>
    <p:sldId id="422" r:id="rId18"/>
    <p:sldId id="423" r:id="rId19"/>
    <p:sldId id="464" r:id="rId20"/>
    <p:sldId id="465"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ACD5E82C-FBD3-3146-AD53-4B280F0BA6B0}">
          <p14:sldIdLst>
            <p14:sldId id="410"/>
            <p14:sldId id="418"/>
            <p14:sldId id="419"/>
            <p14:sldId id="421"/>
            <p14:sldId id="429"/>
            <p14:sldId id="461"/>
            <p14:sldId id="462"/>
            <p14:sldId id="430"/>
            <p14:sldId id="463"/>
            <p14:sldId id="426"/>
            <p14:sldId id="458"/>
            <p14:sldId id="459"/>
            <p14:sldId id="460"/>
            <p14:sldId id="438"/>
            <p14:sldId id="454"/>
            <p14:sldId id="455"/>
            <p14:sldId id="422"/>
            <p14:sldId id="423"/>
            <p14:sldId id="464"/>
            <p14:sldId id="465"/>
          </p14:sldIdLst>
        </p14:section>
        <p14:section name="Methods" id="{CED5B343-50B9-2E46-AB16-03D7CFD7CC19}">
          <p14:sldIdLst/>
        </p14:section>
      </p14:sectionLst>
    </p:ex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F9913"/>
    <a:srgbClr val="FF4757"/>
    <a:srgbClr val="485C66"/>
    <a:srgbClr val="8F9FB3"/>
    <a:srgbClr val="BFBFBF"/>
    <a:srgbClr val="BCDD2D"/>
    <a:srgbClr val="FAFAFA"/>
    <a:srgbClr val="EBEBEB"/>
    <a:srgbClr val="4E5E0C"/>
    <a:srgbClr val="E1E5E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7493"/>
    <p:restoredTop sz="90512"/>
  </p:normalViewPr>
  <p:slideViewPr>
    <p:cSldViewPr snapToGrid="0" snapToObjects="1">
      <p:cViewPr varScale="1">
        <p:scale>
          <a:sx n="88" d="100"/>
          <a:sy n="88" d="100"/>
        </p:scale>
        <p:origin x="-120" y="-864"/>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notesMaster" Target="notesMasters/notesMaster1.xml"/><Relationship Id="rId23" Type="http://schemas.openxmlformats.org/officeDocument/2006/relationships/printerSettings" Target="printerSettings/printerSettings1.bin"/><Relationship Id="rId24" Type="http://schemas.openxmlformats.org/officeDocument/2006/relationships/presProps" Target="presProps.xml"/><Relationship Id="rId25" Type="http://schemas.openxmlformats.org/officeDocument/2006/relationships/viewProps" Target="viewProps.xml"/><Relationship Id="rId26" Type="http://schemas.openxmlformats.org/officeDocument/2006/relationships/theme" Target="theme/theme1.xml"/><Relationship Id="rId27"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AA8DF0E-5639-A54E-9EBA-CFCEEBB32999}" type="datetimeFigureOut">
              <a:rPr lang="en-US" smtClean="0"/>
              <a:t>4/12/22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1E8B227-9E78-E645-AC80-14B60B0EAC60}" type="slidenum">
              <a:rPr lang="en-US" smtClean="0"/>
              <a:t>‹#›</a:t>
            </a:fld>
            <a:endParaRPr lang="en-US"/>
          </a:p>
        </p:txBody>
      </p:sp>
    </p:spTree>
    <p:extLst>
      <p:ext uri="{BB962C8B-B14F-4D97-AF65-F5344CB8AC3E}">
        <p14:creationId xmlns:p14="http://schemas.microsoft.com/office/powerpoint/2010/main" val="42487909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5"/>
        <p:cNvGrpSpPr/>
        <p:nvPr/>
      </p:nvGrpSpPr>
      <p:grpSpPr>
        <a:xfrm>
          <a:off x="0" y="0"/>
          <a:ext cx="0" cy="0"/>
          <a:chOff x="0" y="0"/>
          <a:chExt cx="0" cy="0"/>
        </a:xfrm>
      </p:grpSpPr>
      <p:sp>
        <p:nvSpPr>
          <p:cNvPr id="1126" name="Google Shape;1126;p37:notes"/>
          <p:cNvSpPr>
            <a:spLocks noGrp="1" noRot="1" noChangeAspect="1"/>
          </p:cNvSpPr>
          <p:nvPr>
            <p:ph type="sldImg" idx="2"/>
          </p:nvPr>
        </p:nvSpPr>
        <p:spPr>
          <a:xfrm>
            <a:off x="344488"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127" name="Google Shape;1127;p37:notes"/>
          <p:cNvSpPr txBox="1">
            <a:spLocks noGrp="1"/>
          </p:cNvSpPr>
          <p:nvPr>
            <p:ph type="body" idx="1"/>
          </p:nvPr>
        </p:nvSpPr>
        <p:spPr>
          <a:xfrm>
            <a:off x="917575" y="4416425"/>
            <a:ext cx="5046663" cy="4183063"/>
          </a:xfrm>
          <a:prstGeom prst="rect">
            <a:avLst/>
          </a:prstGeom>
          <a:noFill/>
          <a:ln>
            <a:noFill/>
          </a:ln>
        </p:spPr>
        <p:txBody>
          <a:bodyPr spcFirstLastPara="1" wrap="square" lIns="93150" tIns="46575" rIns="93150" bIns="46575" anchor="t" anchorCtr="0">
            <a:noAutofit/>
          </a:bodyPr>
          <a:lstStyle/>
          <a:p>
            <a:pPr marL="231115" marR="0" lvl="0" indent="-231115" algn="l" rtl="0">
              <a:spcBef>
                <a:spcPts val="0"/>
              </a:spcBef>
              <a:spcAft>
                <a:spcPts val="0"/>
              </a:spcAft>
              <a:buClr>
                <a:schemeClr val="dk1"/>
              </a:buClr>
              <a:buSzPts val="1200"/>
              <a:buFont typeface="Times New Roman"/>
              <a:buAutoNum type="arabicPeriod"/>
            </a:pPr>
            <a:r>
              <a:rPr lang="en-US" sz="1200" b="0" i="0" u="none" strike="noStrike" cap="none">
                <a:solidFill>
                  <a:schemeClr val="dk1"/>
                </a:solidFill>
                <a:latin typeface="Times New Roman"/>
                <a:ea typeface="Times New Roman"/>
                <a:cs typeface="Times New Roman"/>
                <a:sym typeface="Times New Roman"/>
              </a:rPr>
              <a:t>Change low resource IL to a language which is not in wikipedia</a:t>
            </a:r>
            <a:endParaRPr sz="1200" b="0" i="0" u="none" strike="noStrike" cap="none">
              <a:solidFill>
                <a:schemeClr val="dk1"/>
              </a:solidFill>
              <a:latin typeface="Times New Roman"/>
              <a:ea typeface="Times New Roman"/>
              <a:cs typeface="Times New Roman"/>
              <a:sym typeface="Times New Roman"/>
            </a:endParaRPr>
          </a:p>
          <a:p>
            <a:pPr marL="231115" marR="0" lvl="0" indent="-231115" algn="l" rtl="0">
              <a:spcBef>
                <a:spcPts val="360"/>
              </a:spcBef>
              <a:spcAft>
                <a:spcPts val="0"/>
              </a:spcAft>
              <a:buClr>
                <a:schemeClr val="dk1"/>
              </a:buClr>
              <a:buSzPts val="1200"/>
              <a:buFont typeface="Times New Roman"/>
              <a:buAutoNum type="arabicPeriod"/>
            </a:pPr>
            <a:r>
              <a:rPr lang="en-US" sz="1200" b="0" i="0" u="none" strike="noStrike" cap="none">
                <a:solidFill>
                  <a:schemeClr val="dk1"/>
                </a:solidFill>
                <a:latin typeface="Times New Roman"/>
                <a:ea typeface="Times New Roman"/>
                <a:cs typeface="Times New Roman"/>
                <a:sym typeface="Times New Roman"/>
              </a:rPr>
              <a:t>Word-level: from bi-lingual dicts and alignment; structure-level comes from wals; multi-level alignment</a:t>
            </a:r>
            <a:endParaRPr sz="1200" b="0" i="0" u="none" strike="noStrike" cap="none">
              <a:solidFill>
                <a:schemeClr val="dk1"/>
              </a:solidFill>
              <a:latin typeface="Times New Roman"/>
              <a:ea typeface="Times New Roman"/>
              <a:cs typeface="Times New Roman"/>
              <a:sym typeface="Times New Roman"/>
            </a:endParaRPr>
          </a:p>
        </p:txBody>
      </p:sp>
      <p:sp>
        <p:nvSpPr>
          <p:cNvPr id="1128" name="Google Shape;1128;p37:notes"/>
          <p:cNvSpPr txBox="1">
            <a:spLocks noGrp="1"/>
          </p:cNvSpPr>
          <p:nvPr>
            <p:ph type="sldNum" idx="12"/>
          </p:nvPr>
        </p:nvSpPr>
        <p:spPr>
          <a:xfrm>
            <a:off x="3898900" y="8831263"/>
            <a:ext cx="2982913" cy="465137"/>
          </a:xfrm>
          <a:prstGeom prst="rect">
            <a:avLst/>
          </a:prstGeom>
          <a:noFill/>
          <a:ln>
            <a:noFill/>
          </a:ln>
        </p:spPr>
        <p:txBody>
          <a:bodyPr spcFirstLastPara="1" wrap="square" lIns="93150" tIns="46575" rIns="93150" bIns="4657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Times New Roman"/>
                <a:ea typeface="Times New Roman"/>
                <a:cs typeface="Times New Roman"/>
                <a:sym typeface="Times New Roman"/>
              </a:rPr>
              <a:t>8</a:t>
            </a:fld>
            <a:endParaRPr sz="1200">
              <a:solidFill>
                <a:schemeClr val="dk1"/>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6479592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5"/>
        <p:cNvGrpSpPr/>
        <p:nvPr/>
      </p:nvGrpSpPr>
      <p:grpSpPr>
        <a:xfrm>
          <a:off x="0" y="0"/>
          <a:ext cx="0" cy="0"/>
          <a:chOff x="0" y="0"/>
          <a:chExt cx="0" cy="0"/>
        </a:xfrm>
      </p:grpSpPr>
      <p:sp>
        <p:nvSpPr>
          <p:cNvPr id="1126" name="Google Shape;1126;p37:notes"/>
          <p:cNvSpPr>
            <a:spLocks noGrp="1" noRot="1" noChangeAspect="1"/>
          </p:cNvSpPr>
          <p:nvPr>
            <p:ph type="sldImg" idx="2"/>
          </p:nvPr>
        </p:nvSpPr>
        <p:spPr>
          <a:xfrm>
            <a:off x="344488"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127" name="Google Shape;1127;p37:notes"/>
          <p:cNvSpPr txBox="1">
            <a:spLocks noGrp="1"/>
          </p:cNvSpPr>
          <p:nvPr>
            <p:ph type="body" idx="1"/>
          </p:nvPr>
        </p:nvSpPr>
        <p:spPr>
          <a:xfrm>
            <a:off x="917575" y="4416425"/>
            <a:ext cx="5046663" cy="4183063"/>
          </a:xfrm>
          <a:prstGeom prst="rect">
            <a:avLst/>
          </a:prstGeom>
          <a:noFill/>
          <a:ln>
            <a:noFill/>
          </a:ln>
        </p:spPr>
        <p:txBody>
          <a:bodyPr spcFirstLastPara="1" wrap="square" lIns="93150" tIns="46575" rIns="93150" bIns="46575" anchor="t" anchorCtr="0">
            <a:noAutofit/>
          </a:bodyPr>
          <a:lstStyle/>
          <a:p>
            <a:pPr marL="231115" marR="0" lvl="0" indent="-231115" algn="l" rtl="0">
              <a:spcBef>
                <a:spcPts val="0"/>
              </a:spcBef>
              <a:spcAft>
                <a:spcPts val="0"/>
              </a:spcAft>
              <a:buClr>
                <a:schemeClr val="dk1"/>
              </a:buClr>
              <a:buSzPts val="1200"/>
              <a:buFont typeface="Times New Roman"/>
              <a:buAutoNum type="arabicPeriod"/>
            </a:pPr>
            <a:r>
              <a:rPr lang="en-US" sz="1200" b="0" i="0" u="none" strike="noStrike" cap="none">
                <a:solidFill>
                  <a:schemeClr val="dk1"/>
                </a:solidFill>
                <a:latin typeface="Times New Roman"/>
                <a:ea typeface="Times New Roman"/>
                <a:cs typeface="Times New Roman"/>
                <a:sym typeface="Times New Roman"/>
              </a:rPr>
              <a:t>Change low resource IL to a language which is not in wikipedia</a:t>
            </a:r>
            <a:endParaRPr sz="1200" b="0" i="0" u="none" strike="noStrike" cap="none">
              <a:solidFill>
                <a:schemeClr val="dk1"/>
              </a:solidFill>
              <a:latin typeface="Times New Roman"/>
              <a:ea typeface="Times New Roman"/>
              <a:cs typeface="Times New Roman"/>
              <a:sym typeface="Times New Roman"/>
            </a:endParaRPr>
          </a:p>
          <a:p>
            <a:pPr marL="231115" marR="0" lvl="0" indent="-231115" algn="l" rtl="0">
              <a:spcBef>
                <a:spcPts val="360"/>
              </a:spcBef>
              <a:spcAft>
                <a:spcPts val="0"/>
              </a:spcAft>
              <a:buClr>
                <a:schemeClr val="dk1"/>
              </a:buClr>
              <a:buSzPts val="1200"/>
              <a:buFont typeface="Times New Roman"/>
              <a:buAutoNum type="arabicPeriod"/>
            </a:pPr>
            <a:r>
              <a:rPr lang="en-US" sz="1200" b="0" i="0" u="none" strike="noStrike" cap="none">
                <a:solidFill>
                  <a:schemeClr val="dk1"/>
                </a:solidFill>
                <a:latin typeface="Times New Roman"/>
                <a:ea typeface="Times New Roman"/>
                <a:cs typeface="Times New Roman"/>
                <a:sym typeface="Times New Roman"/>
              </a:rPr>
              <a:t>Word-level: from bi-lingual dicts and alignment; structure-level comes from wals; multi-level alignment</a:t>
            </a:r>
            <a:endParaRPr sz="1200" b="0" i="0" u="none" strike="noStrike" cap="none">
              <a:solidFill>
                <a:schemeClr val="dk1"/>
              </a:solidFill>
              <a:latin typeface="Times New Roman"/>
              <a:ea typeface="Times New Roman"/>
              <a:cs typeface="Times New Roman"/>
              <a:sym typeface="Times New Roman"/>
            </a:endParaRPr>
          </a:p>
        </p:txBody>
      </p:sp>
      <p:sp>
        <p:nvSpPr>
          <p:cNvPr id="1128" name="Google Shape;1128;p37:notes"/>
          <p:cNvSpPr txBox="1">
            <a:spLocks noGrp="1"/>
          </p:cNvSpPr>
          <p:nvPr>
            <p:ph type="sldNum" idx="12"/>
          </p:nvPr>
        </p:nvSpPr>
        <p:spPr>
          <a:xfrm>
            <a:off x="3898900" y="8831263"/>
            <a:ext cx="2982913" cy="465137"/>
          </a:xfrm>
          <a:prstGeom prst="rect">
            <a:avLst/>
          </a:prstGeom>
          <a:noFill/>
          <a:ln>
            <a:noFill/>
          </a:ln>
        </p:spPr>
        <p:txBody>
          <a:bodyPr spcFirstLastPara="1" wrap="square" lIns="93150" tIns="46575" rIns="93150" bIns="4657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Times New Roman"/>
                <a:ea typeface="Times New Roman"/>
                <a:cs typeface="Times New Roman"/>
                <a:sym typeface="Times New Roman"/>
              </a:rPr>
              <a:t>9</a:t>
            </a:fld>
            <a:endParaRPr sz="1200">
              <a:solidFill>
                <a:schemeClr val="dk1"/>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1678371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3"/>
        <p:cNvGrpSpPr/>
        <p:nvPr/>
      </p:nvGrpSpPr>
      <p:grpSpPr>
        <a:xfrm>
          <a:off x="0" y="0"/>
          <a:ext cx="0" cy="0"/>
          <a:chOff x="0" y="0"/>
          <a:chExt cx="0" cy="0"/>
        </a:xfrm>
      </p:grpSpPr>
      <p:sp>
        <p:nvSpPr>
          <p:cNvPr id="474" name="Google Shape;474;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5" name="Google Shape;475;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Tree>
    <p:extLst>
      <p:ext uri="{BB962C8B-B14F-4D97-AF65-F5344CB8AC3E}">
        <p14:creationId xmlns:p14="http://schemas.microsoft.com/office/powerpoint/2010/main" val="15669120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8"/>
        <p:cNvGrpSpPr/>
        <p:nvPr/>
      </p:nvGrpSpPr>
      <p:grpSpPr>
        <a:xfrm>
          <a:off x="0" y="0"/>
          <a:ext cx="0" cy="0"/>
          <a:chOff x="0" y="0"/>
          <a:chExt cx="0" cy="0"/>
        </a:xfrm>
      </p:grpSpPr>
      <p:sp>
        <p:nvSpPr>
          <p:cNvPr id="499" name="Google Shape;499;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0" name="Google Shape;500;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Tree>
    <p:extLst>
      <p:ext uri="{BB962C8B-B14F-4D97-AF65-F5344CB8AC3E}">
        <p14:creationId xmlns:p14="http://schemas.microsoft.com/office/powerpoint/2010/main" val="16559080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42900" y="696913"/>
            <a:ext cx="6196013" cy="3486150"/>
          </a:xfrm>
        </p:spPr>
      </p:sp>
      <p:sp>
        <p:nvSpPr>
          <p:cNvPr id="3" name="Notes Placeholder 2"/>
          <p:cNvSpPr>
            <a:spLocks noGrp="1"/>
          </p:cNvSpPr>
          <p:nvPr>
            <p:ph type="body" idx="1"/>
          </p:nvPr>
        </p:nvSpPr>
        <p:spPr/>
        <p:txBody>
          <a:bodyPr/>
          <a:lstStyle/>
          <a:p>
            <a:r>
              <a:rPr lang="en-US" dirty="0" smtClean="0"/>
              <a:t>300 papers… every day… impossible</a:t>
            </a:r>
            <a:r>
              <a:rPr lang="en-US" baseline="0" dirty="0" smtClean="0"/>
              <a:t> to read… keyword search… abstract doesn’t reflect… results; ignore most of them. Cancer and surgery… 3 days… walk through all posters..   In our field papers that were published twenty years ago are not that important…</a:t>
            </a:r>
            <a:endParaRPr lang="en-US" dirty="0" smtClean="0"/>
          </a:p>
          <a:p>
            <a:r>
              <a:rPr lang="en-US" dirty="0" smtClean="0"/>
              <a:t> including mining PubMed bibliographic data, research papers in PubMed, clinical data sets and numerous bio-medical websites and social media related to medical sciences, where data related to diseases, drugs, treatments, chemical compounds, proteins, genes, biological pathways can be integrated and extracted from text data and their characteristics and relationships can be mined from such datasets as well</a:t>
            </a:r>
          </a:p>
          <a:p>
            <a:r>
              <a:rPr lang="en-US" dirty="0"/>
              <a:t>. Older literature is often extremely important (and overlooked), and indeed, often provides a rich source of information that can lead to new hypotheses. This makes the information overload problem event more serious, because we need distill and connect knowledge from papers that may cover 70 years. </a:t>
            </a:r>
          </a:p>
        </p:txBody>
      </p:sp>
      <p:sp>
        <p:nvSpPr>
          <p:cNvPr id="4" name="Slide Number Placeholder 3"/>
          <p:cNvSpPr>
            <a:spLocks noGrp="1"/>
          </p:cNvSpPr>
          <p:nvPr>
            <p:ph type="sldNum" sz="quarter" idx="10"/>
          </p:nvPr>
        </p:nvSpPr>
        <p:spPr>
          <a:xfrm>
            <a:off x="3912438" y="8978451"/>
            <a:ext cx="2993271" cy="472889"/>
          </a:xfrm>
          <a:prstGeom prst="rect">
            <a:avLst/>
          </a:prstGeom>
        </p:spPr>
        <p:txBody>
          <a:bodyPr/>
          <a:lstStyle/>
          <a:p>
            <a:fld id="{8BDBA505-D187-42F1-8AFA-901C62EFA389}" type="slidenum">
              <a:rPr lang="en-US" smtClean="0">
                <a:solidFill>
                  <a:prstClr val="black"/>
                </a:solidFill>
              </a:rPr>
              <a:pPr/>
              <a:t>13</a:t>
            </a:fld>
            <a:endParaRPr lang="en-US" dirty="0">
              <a:solidFill>
                <a:prstClr val="black"/>
              </a:solidFill>
            </a:endParaRPr>
          </a:p>
        </p:txBody>
      </p:sp>
    </p:spTree>
    <p:extLst>
      <p:ext uri="{BB962C8B-B14F-4D97-AF65-F5344CB8AC3E}">
        <p14:creationId xmlns:p14="http://schemas.microsoft.com/office/powerpoint/2010/main" val="3420831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5"/>
        <p:cNvGrpSpPr/>
        <p:nvPr/>
      </p:nvGrpSpPr>
      <p:grpSpPr>
        <a:xfrm>
          <a:off x="0" y="0"/>
          <a:ext cx="0" cy="0"/>
          <a:chOff x="0" y="0"/>
          <a:chExt cx="0" cy="0"/>
        </a:xfrm>
      </p:grpSpPr>
      <p:sp>
        <p:nvSpPr>
          <p:cNvPr id="1126" name="Google Shape;1126;p37:notes"/>
          <p:cNvSpPr>
            <a:spLocks noGrp="1" noRot="1" noChangeAspect="1"/>
          </p:cNvSpPr>
          <p:nvPr>
            <p:ph type="sldImg" idx="2"/>
          </p:nvPr>
        </p:nvSpPr>
        <p:spPr>
          <a:xfrm>
            <a:off x="344488"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127" name="Google Shape;1127;p37:notes"/>
          <p:cNvSpPr txBox="1">
            <a:spLocks noGrp="1"/>
          </p:cNvSpPr>
          <p:nvPr>
            <p:ph type="body" idx="1"/>
          </p:nvPr>
        </p:nvSpPr>
        <p:spPr>
          <a:xfrm>
            <a:off x="917575" y="4416425"/>
            <a:ext cx="5046663" cy="4183063"/>
          </a:xfrm>
          <a:prstGeom prst="rect">
            <a:avLst/>
          </a:prstGeom>
          <a:noFill/>
          <a:ln>
            <a:noFill/>
          </a:ln>
        </p:spPr>
        <p:txBody>
          <a:bodyPr spcFirstLastPara="1" wrap="square" lIns="93150" tIns="46575" rIns="93150" bIns="46575" anchor="t" anchorCtr="0">
            <a:noAutofit/>
          </a:bodyPr>
          <a:lstStyle/>
          <a:p>
            <a:pPr marL="231115" marR="0" lvl="0" indent="-231115" algn="l" rtl="0">
              <a:spcBef>
                <a:spcPts val="0"/>
              </a:spcBef>
              <a:spcAft>
                <a:spcPts val="0"/>
              </a:spcAft>
              <a:buClr>
                <a:schemeClr val="dk1"/>
              </a:buClr>
              <a:buSzPts val="1200"/>
              <a:buFont typeface="Times New Roman"/>
              <a:buAutoNum type="arabicPeriod"/>
            </a:pPr>
            <a:r>
              <a:rPr lang="en-US" sz="1200" b="0" i="0" u="none" strike="noStrike" cap="none">
                <a:solidFill>
                  <a:schemeClr val="dk1"/>
                </a:solidFill>
                <a:latin typeface="Times New Roman"/>
                <a:ea typeface="Times New Roman"/>
                <a:cs typeface="Times New Roman"/>
                <a:sym typeface="Times New Roman"/>
              </a:rPr>
              <a:t>Change low resource IL to a language which is not in wikipedia</a:t>
            </a:r>
            <a:endParaRPr sz="1200" b="0" i="0" u="none" strike="noStrike" cap="none">
              <a:solidFill>
                <a:schemeClr val="dk1"/>
              </a:solidFill>
              <a:latin typeface="Times New Roman"/>
              <a:ea typeface="Times New Roman"/>
              <a:cs typeface="Times New Roman"/>
              <a:sym typeface="Times New Roman"/>
            </a:endParaRPr>
          </a:p>
          <a:p>
            <a:pPr marL="231115" marR="0" lvl="0" indent="-231115" algn="l" rtl="0">
              <a:spcBef>
                <a:spcPts val="360"/>
              </a:spcBef>
              <a:spcAft>
                <a:spcPts val="0"/>
              </a:spcAft>
              <a:buClr>
                <a:schemeClr val="dk1"/>
              </a:buClr>
              <a:buSzPts val="1200"/>
              <a:buFont typeface="Times New Roman"/>
              <a:buAutoNum type="arabicPeriod"/>
            </a:pPr>
            <a:r>
              <a:rPr lang="en-US" sz="1200" b="0" i="0" u="none" strike="noStrike" cap="none">
                <a:solidFill>
                  <a:schemeClr val="dk1"/>
                </a:solidFill>
                <a:latin typeface="Times New Roman"/>
                <a:ea typeface="Times New Roman"/>
                <a:cs typeface="Times New Roman"/>
                <a:sym typeface="Times New Roman"/>
              </a:rPr>
              <a:t>Word-level: from bi-lingual dicts and alignment; structure-level comes from wals; multi-level alignment</a:t>
            </a:r>
            <a:endParaRPr sz="1200" b="0" i="0" u="none" strike="noStrike" cap="none">
              <a:solidFill>
                <a:schemeClr val="dk1"/>
              </a:solidFill>
              <a:latin typeface="Times New Roman"/>
              <a:ea typeface="Times New Roman"/>
              <a:cs typeface="Times New Roman"/>
              <a:sym typeface="Times New Roman"/>
            </a:endParaRPr>
          </a:p>
        </p:txBody>
      </p:sp>
      <p:sp>
        <p:nvSpPr>
          <p:cNvPr id="1128" name="Google Shape;1128;p37:notes"/>
          <p:cNvSpPr txBox="1">
            <a:spLocks noGrp="1"/>
          </p:cNvSpPr>
          <p:nvPr>
            <p:ph type="sldNum" idx="12"/>
          </p:nvPr>
        </p:nvSpPr>
        <p:spPr>
          <a:xfrm>
            <a:off x="3898900" y="8831263"/>
            <a:ext cx="2982913" cy="465137"/>
          </a:xfrm>
          <a:prstGeom prst="rect">
            <a:avLst/>
          </a:prstGeom>
          <a:noFill/>
          <a:ln>
            <a:noFill/>
          </a:ln>
        </p:spPr>
        <p:txBody>
          <a:bodyPr spcFirstLastPara="1" wrap="square" lIns="93150" tIns="46575" rIns="93150" bIns="4657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Times New Roman"/>
                <a:ea typeface="Times New Roman"/>
                <a:cs typeface="Times New Roman"/>
                <a:sym typeface="Times New Roman"/>
              </a:rPr>
              <a:t>14</a:t>
            </a:fld>
            <a:endParaRPr sz="1200">
              <a:solidFill>
                <a:schemeClr val="dk1"/>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16111586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arenR"/>
            </a:pPr>
            <a:r>
              <a:rPr lang="en-US" dirty="0"/>
              <a:t>Diagram of the framework</a:t>
            </a:r>
          </a:p>
          <a:p>
            <a:pPr marL="228600" indent="-228600">
              <a:buAutoNum type="arabicParenR"/>
            </a:pPr>
            <a:r>
              <a:rPr lang="en-US" dirty="0"/>
              <a:t>We therefore propose a two-step neural abstractive summarization framework to emulate the way humans construct summaries with the goal of improving both informativeness and coherence of the generated abstracts. As shown in Fig. 2, an </a:t>
            </a:r>
            <a:r>
              <a:rPr lang="en-US" dirty="0" err="1"/>
              <a:t>entityaware</a:t>
            </a:r>
            <a:r>
              <a:rPr lang="en-US" dirty="0"/>
              <a:t> content selection component first selects important sentences from the input that includes references to salient entities. An abstract generation component then produces coherent summaries by conducting cross-sentence information ordering, compression, and revision.</a:t>
            </a:r>
          </a:p>
        </p:txBody>
      </p:sp>
      <p:sp>
        <p:nvSpPr>
          <p:cNvPr id="4" name="Slide Number Placeholder 3"/>
          <p:cNvSpPr>
            <a:spLocks noGrp="1"/>
          </p:cNvSpPr>
          <p:nvPr>
            <p:ph type="sldNum" sz="quarter" idx="5"/>
          </p:nvPr>
        </p:nvSpPr>
        <p:spPr/>
        <p:txBody>
          <a:bodyPr/>
          <a:lstStyle/>
          <a:p>
            <a:fld id="{90F2739A-8E88-194E-B12D-1A01A7215691}" type="slidenum">
              <a:rPr lang="en-US" smtClean="0"/>
              <a:t>15</a:t>
            </a:fld>
            <a:endParaRPr lang="en-US"/>
          </a:p>
        </p:txBody>
      </p:sp>
    </p:spTree>
    <p:extLst>
      <p:ext uri="{BB962C8B-B14F-4D97-AF65-F5344CB8AC3E}">
        <p14:creationId xmlns:p14="http://schemas.microsoft.com/office/powerpoint/2010/main" val="12716086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BC155AA-5081-F440-AA5B-17C0D884AD1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C6529EB1-ED60-3843-895B-A69E1851ABE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9AE16B82-7EB2-E446-823B-AB3ACA8DA24A}"/>
              </a:ext>
            </a:extLst>
          </p:cNvPr>
          <p:cNvSpPr>
            <a:spLocks noGrp="1"/>
          </p:cNvSpPr>
          <p:nvPr>
            <p:ph type="dt" sz="half" idx="10"/>
          </p:nvPr>
        </p:nvSpPr>
        <p:spPr/>
        <p:txBody>
          <a:bodyPr/>
          <a:lstStyle/>
          <a:p>
            <a:fld id="{B0E1E9A8-8CA8-5E41-80A5-004DC1160772}" type="datetime1">
              <a:rPr lang="en-US" smtClean="0"/>
              <a:t>4/12/22</a:t>
            </a:fld>
            <a:endParaRPr lang="en-US"/>
          </a:p>
        </p:txBody>
      </p:sp>
      <p:sp>
        <p:nvSpPr>
          <p:cNvPr id="5" name="Footer Placeholder 4">
            <a:extLst>
              <a:ext uri="{FF2B5EF4-FFF2-40B4-BE49-F238E27FC236}">
                <a16:creationId xmlns="" xmlns:a16="http://schemas.microsoft.com/office/drawing/2014/main" id="{48F89C76-0ACD-1646-99F1-E4845FFB88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169F4C34-FF33-5F42-BB31-C4A2B1694981}"/>
              </a:ext>
            </a:extLst>
          </p:cNvPr>
          <p:cNvSpPr>
            <a:spLocks noGrp="1"/>
          </p:cNvSpPr>
          <p:nvPr>
            <p:ph type="sldNum" sz="quarter" idx="12"/>
          </p:nvPr>
        </p:nvSpPr>
        <p:spPr/>
        <p:txBody>
          <a:bodyPr/>
          <a:lstStyle/>
          <a:p>
            <a:fld id="{E077C490-3003-1946-B701-2D0888C3F753}" type="slidenum">
              <a:rPr lang="en-US" smtClean="0"/>
              <a:t>‹#›</a:t>
            </a:fld>
            <a:endParaRPr lang="en-US"/>
          </a:p>
        </p:txBody>
      </p:sp>
    </p:spTree>
    <p:extLst>
      <p:ext uri="{BB962C8B-B14F-4D97-AF65-F5344CB8AC3E}">
        <p14:creationId xmlns:p14="http://schemas.microsoft.com/office/powerpoint/2010/main" val="4615493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40990EA-AF5B-A34F-B0A1-4F28D812C01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E1712C62-E3A2-1F40-A0B9-96ECE6FC7DC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1FC1E3BF-41BB-3841-A3E7-4DB8AE2A2BE9}"/>
              </a:ext>
            </a:extLst>
          </p:cNvPr>
          <p:cNvSpPr>
            <a:spLocks noGrp="1"/>
          </p:cNvSpPr>
          <p:nvPr>
            <p:ph type="dt" sz="half" idx="10"/>
          </p:nvPr>
        </p:nvSpPr>
        <p:spPr/>
        <p:txBody>
          <a:bodyPr/>
          <a:lstStyle/>
          <a:p>
            <a:fld id="{DEBFE198-6519-2848-B190-12E4461164D4}" type="datetime1">
              <a:rPr lang="en-US" smtClean="0"/>
              <a:t>4/12/22</a:t>
            </a:fld>
            <a:endParaRPr lang="en-US"/>
          </a:p>
        </p:txBody>
      </p:sp>
      <p:sp>
        <p:nvSpPr>
          <p:cNvPr id="5" name="Footer Placeholder 4">
            <a:extLst>
              <a:ext uri="{FF2B5EF4-FFF2-40B4-BE49-F238E27FC236}">
                <a16:creationId xmlns="" xmlns:a16="http://schemas.microsoft.com/office/drawing/2014/main" id="{C24D9AD0-98AF-7347-B66A-15E23462009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8CD6C51F-846B-1E45-AB32-53965EF13FE3}"/>
              </a:ext>
            </a:extLst>
          </p:cNvPr>
          <p:cNvSpPr>
            <a:spLocks noGrp="1"/>
          </p:cNvSpPr>
          <p:nvPr>
            <p:ph type="sldNum" sz="quarter" idx="12"/>
          </p:nvPr>
        </p:nvSpPr>
        <p:spPr/>
        <p:txBody>
          <a:bodyPr/>
          <a:lstStyle/>
          <a:p>
            <a:fld id="{E077C490-3003-1946-B701-2D0888C3F753}" type="slidenum">
              <a:rPr lang="en-US" smtClean="0"/>
              <a:t>‹#›</a:t>
            </a:fld>
            <a:endParaRPr lang="en-US"/>
          </a:p>
        </p:txBody>
      </p:sp>
    </p:spTree>
    <p:extLst>
      <p:ext uri="{BB962C8B-B14F-4D97-AF65-F5344CB8AC3E}">
        <p14:creationId xmlns:p14="http://schemas.microsoft.com/office/powerpoint/2010/main" val="32112866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FE8B6017-C108-A344-B72B-E46CC759F6A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E42F7C1F-6E05-1C4E-88F3-304061C039D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7F7EE573-0EEE-BF42-B0CA-0480B2C7B81F}"/>
              </a:ext>
            </a:extLst>
          </p:cNvPr>
          <p:cNvSpPr>
            <a:spLocks noGrp="1"/>
          </p:cNvSpPr>
          <p:nvPr>
            <p:ph type="dt" sz="half" idx="10"/>
          </p:nvPr>
        </p:nvSpPr>
        <p:spPr/>
        <p:txBody>
          <a:bodyPr/>
          <a:lstStyle/>
          <a:p>
            <a:fld id="{B56B74DF-D143-1E49-A632-7B5FB6BA9B4B}" type="datetime1">
              <a:rPr lang="en-US" smtClean="0"/>
              <a:t>4/12/22</a:t>
            </a:fld>
            <a:endParaRPr lang="en-US"/>
          </a:p>
        </p:txBody>
      </p:sp>
      <p:sp>
        <p:nvSpPr>
          <p:cNvPr id="5" name="Footer Placeholder 4">
            <a:extLst>
              <a:ext uri="{FF2B5EF4-FFF2-40B4-BE49-F238E27FC236}">
                <a16:creationId xmlns="" xmlns:a16="http://schemas.microsoft.com/office/drawing/2014/main" id="{E9C61785-9ABB-E14E-95ED-AAA28B8D632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AB26BD9A-8884-E448-AF03-F644CA4EF8DF}"/>
              </a:ext>
            </a:extLst>
          </p:cNvPr>
          <p:cNvSpPr>
            <a:spLocks noGrp="1"/>
          </p:cNvSpPr>
          <p:nvPr>
            <p:ph type="sldNum" sz="quarter" idx="12"/>
          </p:nvPr>
        </p:nvSpPr>
        <p:spPr/>
        <p:txBody>
          <a:bodyPr/>
          <a:lstStyle/>
          <a:p>
            <a:fld id="{E077C490-3003-1946-B701-2D0888C3F753}" type="slidenum">
              <a:rPr lang="en-US" smtClean="0"/>
              <a:t>‹#›</a:t>
            </a:fld>
            <a:endParaRPr lang="en-US"/>
          </a:p>
        </p:txBody>
      </p:sp>
    </p:spTree>
    <p:extLst>
      <p:ext uri="{BB962C8B-B14F-4D97-AF65-F5344CB8AC3E}">
        <p14:creationId xmlns:p14="http://schemas.microsoft.com/office/powerpoint/2010/main" val="24091014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84"/>
        <p:cNvGrpSpPr/>
        <p:nvPr/>
      </p:nvGrpSpPr>
      <p:grpSpPr>
        <a:xfrm>
          <a:off x="0" y="0"/>
          <a:ext cx="0" cy="0"/>
          <a:chOff x="0" y="0"/>
          <a:chExt cx="0" cy="0"/>
        </a:xfrm>
      </p:grpSpPr>
      <p:sp>
        <p:nvSpPr>
          <p:cNvPr id="85" name="Google Shape;85;p43"/>
          <p:cNvSpPr txBox="1">
            <a:spLocks noGrp="1"/>
          </p:cNvSpPr>
          <p:nvPr>
            <p:ph type="title"/>
          </p:nvPr>
        </p:nvSpPr>
        <p:spPr>
          <a:xfrm>
            <a:off x="415600" y="593367"/>
            <a:ext cx="11360800" cy="763600"/>
          </a:xfrm>
          <a:prstGeom prst="rect">
            <a:avLst/>
          </a:prstGeom>
          <a:noFill/>
          <a:ln>
            <a:noFill/>
          </a:ln>
        </p:spPr>
        <p:txBody>
          <a:bodyPr spcFirstLastPara="1" wrap="square" lIns="68575" tIns="68575" rIns="68575" bIns="68575" anchor="t" anchorCtr="0">
            <a:noAutofit/>
          </a:bodyPr>
          <a:lstStyle>
            <a:lvl1pPr lvl="0" algn="l">
              <a:lnSpc>
                <a:spcPct val="100000"/>
              </a:lnSpc>
              <a:spcBef>
                <a:spcPts val="0"/>
              </a:spcBef>
              <a:spcAft>
                <a:spcPts val="0"/>
              </a:spcAft>
              <a:buClr>
                <a:schemeClr val="dk1"/>
              </a:buClr>
              <a:buSzPts val="1600"/>
              <a:buFont typeface="Calibri"/>
              <a:buNone/>
              <a:defRPr/>
            </a:lvl1pPr>
            <a:lvl2pPr lvl="1" algn="l">
              <a:lnSpc>
                <a:spcPct val="100000"/>
              </a:lnSpc>
              <a:spcBef>
                <a:spcPts val="0"/>
              </a:spcBef>
              <a:spcAft>
                <a:spcPts val="0"/>
              </a:spcAft>
              <a:buSzPts val="1600"/>
              <a:buNone/>
              <a:defRPr/>
            </a:lvl2pPr>
            <a:lvl3pPr lvl="2" algn="l">
              <a:lnSpc>
                <a:spcPct val="100000"/>
              </a:lnSpc>
              <a:spcBef>
                <a:spcPts val="0"/>
              </a:spcBef>
              <a:spcAft>
                <a:spcPts val="0"/>
              </a:spcAft>
              <a:buSzPts val="1600"/>
              <a:buNone/>
              <a:defRPr/>
            </a:lvl3pPr>
            <a:lvl4pPr lvl="3" algn="l">
              <a:lnSpc>
                <a:spcPct val="100000"/>
              </a:lnSpc>
              <a:spcBef>
                <a:spcPts val="0"/>
              </a:spcBef>
              <a:spcAft>
                <a:spcPts val="0"/>
              </a:spcAft>
              <a:buSzPts val="1600"/>
              <a:buNone/>
              <a:defRPr/>
            </a:lvl4pPr>
            <a:lvl5pPr lvl="4" algn="l">
              <a:lnSpc>
                <a:spcPct val="100000"/>
              </a:lnSpc>
              <a:spcBef>
                <a:spcPts val="0"/>
              </a:spcBef>
              <a:spcAft>
                <a:spcPts val="0"/>
              </a:spcAft>
              <a:buSzPts val="1600"/>
              <a:buNone/>
              <a:defRPr/>
            </a:lvl5pPr>
            <a:lvl6pPr lvl="5" algn="l">
              <a:lnSpc>
                <a:spcPct val="100000"/>
              </a:lnSpc>
              <a:spcBef>
                <a:spcPts val="0"/>
              </a:spcBef>
              <a:spcAft>
                <a:spcPts val="0"/>
              </a:spcAft>
              <a:buSzPts val="1600"/>
              <a:buNone/>
              <a:defRPr/>
            </a:lvl6pPr>
            <a:lvl7pPr lvl="6" algn="l">
              <a:lnSpc>
                <a:spcPct val="100000"/>
              </a:lnSpc>
              <a:spcBef>
                <a:spcPts val="0"/>
              </a:spcBef>
              <a:spcAft>
                <a:spcPts val="0"/>
              </a:spcAft>
              <a:buSzPts val="1600"/>
              <a:buNone/>
              <a:defRPr/>
            </a:lvl7pPr>
            <a:lvl8pPr lvl="7" algn="l">
              <a:lnSpc>
                <a:spcPct val="100000"/>
              </a:lnSpc>
              <a:spcBef>
                <a:spcPts val="0"/>
              </a:spcBef>
              <a:spcAft>
                <a:spcPts val="0"/>
              </a:spcAft>
              <a:buSzPts val="1600"/>
              <a:buNone/>
              <a:defRPr/>
            </a:lvl8pPr>
            <a:lvl9pPr lvl="8" algn="l">
              <a:lnSpc>
                <a:spcPct val="100000"/>
              </a:lnSpc>
              <a:spcBef>
                <a:spcPts val="0"/>
              </a:spcBef>
              <a:spcAft>
                <a:spcPts val="0"/>
              </a:spcAft>
              <a:buSzPts val="1600"/>
              <a:buNone/>
              <a:defRPr/>
            </a:lvl9pPr>
          </a:lstStyle>
          <a:p>
            <a:endParaRPr/>
          </a:p>
        </p:txBody>
      </p:sp>
      <p:sp>
        <p:nvSpPr>
          <p:cNvPr id="86" name="Google Shape;86;p43"/>
          <p:cNvSpPr txBox="1">
            <a:spLocks noGrp="1"/>
          </p:cNvSpPr>
          <p:nvPr>
            <p:ph type="body" idx="1"/>
          </p:nvPr>
        </p:nvSpPr>
        <p:spPr>
          <a:xfrm>
            <a:off x="415600" y="1536633"/>
            <a:ext cx="11360800" cy="4555200"/>
          </a:xfrm>
          <a:prstGeom prst="rect">
            <a:avLst/>
          </a:prstGeom>
          <a:noFill/>
          <a:ln>
            <a:noFill/>
          </a:ln>
        </p:spPr>
        <p:txBody>
          <a:bodyPr spcFirstLastPara="1" wrap="square" lIns="68575" tIns="68575" rIns="68575" bIns="68575" anchor="t" anchorCtr="0">
            <a:noAutofit/>
          </a:bodyPr>
          <a:lstStyle>
            <a:lvl1pPr marL="609585" lvl="0" indent="-397923" algn="l">
              <a:lnSpc>
                <a:spcPct val="115000"/>
              </a:lnSpc>
              <a:spcBef>
                <a:spcPts val="0"/>
              </a:spcBef>
              <a:spcAft>
                <a:spcPts val="0"/>
              </a:spcAft>
              <a:buClr>
                <a:srgbClr val="666666"/>
              </a:buClr>
              <a:buSzPts val="1100"/>
              <a:buFont typeface="Arial"/>
              <a:buChar char="•"/>
              <a:defRPr sz="2667">
                <a:solidFill>
                  <a:srgbClr val="666666"/>
                </a:solidFill>
              </a:defRPr>
            </a:lvl1pPr>
            <a:lvl2pPr marL="1219170" lvl="1" indent="-372524" algn="l">
              <a:lnSpc>
                <a:spcPct val="115000"/>
              </a:lnSpc>
              <a:spcBef>
                <a:spcPts val="667"/>
              </a:spcBef>
              <a:spcAft>
                <a:spcPts val="0"/>
              </a:spcAft>
              <a:buClr>
                <a:srgbClr val="666666"/>
              </a:buClr>
              <a:buSzPts val="800"/>
              <a:buChar char="○"/>
              <a:defRPr sz="2400">
                <a:solidFill>
                  <a:srgbClr val="666666"/>
                </a:solidFill>
              </a:defRPr>
            </a:lvl2pPr>
            <a:lvl3pPr marL="1828754" lvl="2" indent="-372524" algn="l">
              <a:lnSpc>
                <a:spcPct val="115000"/>
              </a:lnSpc>
              <a:spcBef>
                <a:spcPts val="667"/>
              </a:spcBef>
              <a:spcAft>
                <a:spcPts val="0"/>
              </a:spcAft>
              <a:buClr>
                <a:srgbClr val="666666"/>
              </a:buClr>
              <a:buSzPts val="800"/>
              <a:buChar char="■"/>
              <a:defRPr sz="2400">
                <a:solidFill>
                  <a:srgbClr val="666666"/>
                </a:solidFill>
              </a:defRPr>
            </a:lvl3pPr>
            <a:lvl4pPr marL="2438339" lvl="3" indent="-372524" algn="l">
              <a:lnSpc>
                <a:spcPct val="115000"/>
              </a:lnSpc>
              <a:spcBef>
                <a:spcPts val="667"/>
              </a:spcBef>
              <a:spcAft>
                <a:spcPts val="0"/>
              </a:spcAft>
              <a:buClr>
                <a:schemeClr val="dk1"/>
              </a:buClr>
              <a:buSzPts val="800"/>
              <a:buChar char="●"/>
              <a:defRPr/>
            </a:lvl4pPr>
            <a:lvl5pPr marL="3047924" lvl="4" indent="-372524" algn="l">
              <a:lnSpc>
                <a:spcPct val="115000"/>
              </a:lnSpc>
              <a:spcBef>
                <a:spcPts val="667"/>
              </a:spcBef>
              <a:spcAft>
                <a:spcPts val="0"/>
              </a:spcAft>
              <a:buClr>
                <a:schemeClr val="dk1"/>
              </a:buClr>
              <a:buSzPts val="800"/>
              <a:buChar char="○"/>
              <a:defRPr/>
            </a:lvl5pPr>
            <a:lvl6pPr marL="3657509" lvl="5" indent="-372524" algn="l">
              <a:lnSpc>
                <a:spcPct val="115000"/>
              </a:lnSpc>
              <a:spcBef>
                <a:spcPts val="667"/>
              </a:spcBef>
              <a:spcAft>
                <a:spcPts val="0"/>
              </a:spcAft>
              <a:buClr>
                <a:schemeClr val="dk1"/>
              </a:buClr>
              <a:buSzPts val="800"/>
              <a:buChar char="■"/>
              <a:defRPr/>
            </a:lvl6pPr>
            <a:lvl7pPr marL="4267093" lvl="6" indent="-372524" algn="l">
              <a:lnSpc>
                <a:spcPct val="115000"/>
              </a:lnSpc>
              <a:spcBef>
                <a:spcPts val="667"/>
              </a:spcBef>
              <a:spcAft>
                <a:spcPts val="0"/>
              </a:spcAft>
              <a:buClr>
                <a:schemeClr val="dk1"/>
              </a:buClr>
              <a:buSzPts val="800"/>
              <a:buChar char="●"/>
              <a:defRPr/>
            </a:lvl7pPr>
            <a:lvl8pPr marL="4876678" lvl="7" indent="-372524" algn="l">
              <a:lnSpc>
                <a:spcPct val="115000"/>
              </a:lnSpc>
              <a:spcBef>
                <a:spcPts val="667"/>
              </a:spcBef>
              <a:spcAft>
                <a:spcPts val="0"/>
              </a:spcAft>
              <a:buClr>
                <a:schemeClr val="dk1"/>
              </a:buClr>
              <a:buSzPts val="800"/>
              <a:buChar char="○"/>
              <a:defRPr/>
            </a:lvl8pPr>
            <a:lvl9pPr marL="5486263" lvl="8" indent="-372524" algn="l">
              <a:lnSpc>
                <a:spcPct val="115000"/>
              </a:lnSpc>
              <a:spcBef>
                <a:spcPts val="667"/>
              </a:spcBef>
              <a:spcAft>
                <a:spcPts val="667"/>
              </a:spcAft>
              <a:buClr>
                <a:schemeClr val="dk1"/>
              </a:buClr>
              <a:buSzPts val="800"/>
              <a:buChar char="■"/>
              <a:defRPr/>
            </a:lvl9pPr>
          </a:lstStyle>
          <a:p>
            <a:endParaRPr/>
          </a:p>
        </p:txBody>
      </p:sp>
      <p:sp>
        <p:nvSpPr>
          <p:cNvPr id="87" name="Google Shape;87;p43"/>
          <p:cNvSpPr txBox="1"/>
          <p:nvPr/>
        </p:nvSpPr>
        <p:spPr>
          <a:xfrm>
            <a:off x="10081265" y="6401767"/>
            <a:ext cx="731600" cy="442400"/>
          </a:xfrm>
          <a:prstGeom prst="rect">
            <a:avLst/>
          </a:prstGeom>
          <a:noFill/>
          <a:ln>
            <a:noFill/>
          </a:ln>
        </p:spPr>
        <p:txBody>
          <a:bodyPr spcFirstLastPara="1" wrap="square" lIns="121867" tIns="121867" rIns="121867" bIns="121867" anchor="ctr" anchorCtr="0">
            <a:noAutofit/>
          </a:bodyPr>
          <a:lstStyle/>
          <a:p>
            <a:pPr marL="0" marR="0" lvl="0" indent="0" algn="r" rtl="0">
              <a:lnSpc>
                <a:spcPct val="100000"/>
              </a:lnSpc>
              <a:spcBef>
                <a:spcPts val="0"/>
              </a:spcBef>
              <a:spcAft>
                <a:spcPts val="0"/>
              </a:spcAft>
              <a:buClr>
                <a:srgbClr val="000000"/>
              </a:buClr>
              <a:buSzPts val="800"/>
              <a:buFont typeface="Arial"/>
              <a:buNone/>
            </a:pPr>
            <a:fld id="{00000000-1234-1234-1234-123412341234}" type="slidenum">
              <a:rPr lang="en-US" sz="1333" b="0" i="0" u="none" strike="noStrike" cap="none">
                <a:solidFill>
                  <a:srgbClr val="FFFFFF"/>
                </a:solidFill>
                <a:latin typeface="Arial"/>
                <a:ea typeface="Arial"/>
                <a:cs typeface="Arial"/>
                <a:sym typeface="Arial"/>
              </a:rPr>
              <a:pPr marL="0" marR="0" lvl="0" indent="0" algn="r" rtl="0">
                <a:lnSpc>
                  <a:spcPct val="100000"/>
                </a:lnSpc>
                <a:spcBef>
                  <a:spcPts val="0"/>
                </a:spcBef>
                <a:spcAft>
                  <a:spcPts val="0"/>
                </a:spcAft>
                <a:buClr>
                  <a:srgbClr val="000000"/>
                </a:buClr>
                <a:buSzPts val="800"/>
                <a:buFont typeface="Arial"/>
                <a:buNone/>
              </a:pPr>
              <a:t>‹#›</a:t>
            </a:fld>
            <a:endParaRPr sz="1333" b="0" i="0" u="none" strike="noStrike" cap="none">
              <a:solidFill>
                <a:srgbClr val="FFFFFF"/>
              </a:solidFill>
              <a:latin typeface="Arial"/>
              <a:ea typeface="Arial"/>
              <a:cs typeface="Arial"/>
              <a:sym typeface="Arial"/>
            </a:endParaRPr>
          </a:p>
        </p:txBody>
      </p:sp>
    </p:spTree>
    <p:extLst>
      <p:ext uri="{BB962C8B-B14F-4D97-AF65-F5344CB8AC3E}">
        <p14:creationId xmlns:p14="http://schemas.microsoft.com/office/powerpoint/2010/main" val="307651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10_Title and Content">
    <p:spTree>
      <p:nvGrpSpPr>
        <p:cNvPr id="1" name=""/>
        <p:cNvGrpSpPr/>
        <p:nvPr/>
      </p:nvGrpSpPr>
      <p:grpSpPr>
        <a:xfrm>
          <a:off x="0" y="0"/>
          <a:ext cx="0" cy="0"/>
          <a:chOff x="0" y="0"/>
          <a:chExt cx="0" cy="0"/>
        </a:xfrm>
      </p:grpSpPr>
      <p:sp>
        <p:nvSpPr>
          <p:cNvPr id="37" name="Shape 37"/>
          <p:cNvSpPr>
            <a:spLocks noGrp="1"/>
          </p:cNvSpPr>
          <p:nvPr>
            <p:ph type="title"/>
          </p:nvPr>
        </p:nvSpPr>
        <p:spPr>
          <a:xfrm>
            <a:off x="0" y="115891"/>
            <a:ext cx="12192000" cy="720727"/>
          </a:xfrm>
          <a:prstGeom prst="rect">
            <a:avLst/>
          </a:prstGeom>
        </p:spPr>
        <p:txBody>
          <a:bodyPr/>
          <a:lstStyle>
            <a:lvl1pPr algn="ctr">
              <a:lnSpc>
                <a:spcPct val="100000"/>
              </a:lnSpc>
              <a:defRPr sz="4400" b="1">
                <a:solidFill>
                  <a:srgbClr val="170981"/>
                </a:solidFill>
                <a:effectLst>
                  <a:outerShdw blurRad="38100" dist="38100" dir="2700000" rotWithShape="0">
                    <a:srgbClr val="000000">
                      <a:alpha val="43137"/>
                    </a:srgbClr>
                  </a:outerShdw>
                </a:effectLst>
                <a:latin typeface="Calibri"/>
                <a:ea typeface="Calibri"/>
                <a:cs typeface="Calibri"/>
                <a:sym typeface="Calibri"/>
              </a:defRPr>
            </a:lvl1pPr>
          </a:lstStyle>
          <a:p>
            <a:r>
              <a:t>Title Text</a:t>
            </a:r>
          </a:p>
        </p:txBody>
      </p:sp>
      <p:sp>
        <p:nvSpPr>
          <p:cNvPr id="39" name="Shape 39"/>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555545395"/>
      </p:ext>
    </p:extLst>
  </p:cSld>
  <p:clrMapOvr>
    <a:masterClrMapping/>
  </p:clrMapOvr>
  <p:transition xmlns:p14="http://schemas.microsoft.com/office/powerpoint/2010/main" spd="med"/>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18_Title and Content">
    <p:spTree>
      <p:nvGrpSpPr>
        <p:cNvPr id="1" name=""/>
        <p:cNvGrpSpPr/>
        <p:nvPr/>
      </p:nvGrpSpPr>
      <p:grpSpPr>
        <a:xfrm>
          <a:off x="0" y="0"/>
          <a:ext cx="0" cy="0"/>
          <a:chOff x="0" y="0"/>
          <a:chExt cx="0" cy="0"/>
        </a:xfrm>
      </p:grpSpPr>
      <p:sp>
        <p:nvSpPr>
          <p:cNvPr id="37" name="Shape 37"/>
          <p:cNvSpPr>
            <a:spLocks noGrp="1"/>
          </p:cNvSpPr>
          <p:nvPr>
            <p:ph type="title"/>
          </p:nvPr>
        </p:nvSpPr>
        <p:spPr>
          <a:xfrm>
            <a:off x="0" y="115891"/>
            <a:ext cx="12192000" cy="720727"/>
          </a:xfrm>
          <a:prstGeom prst="rect">
            <a:avLst/>
          </a:prstGeom>
        </p:spPr>
        <p:txBody>
          <a:bodyPr/>
          <a:lstStyle>
            <a:lvl1pPr algn="ctr">
              <a:lnSpc>
                <a:spcPct val="100000"/>
              </a:lnSpc>
              <a:defRPr sz="4400" b="1">
                <a:solidFill>
                  <a:srgbClr val="170981"/>
                </a:solidFill>
                <a:effectLst>
                  <a:outerShdw blurRad="38100" dist="38100" dir="2700000" rotWithShape="0">
                    <a:srgbClr val="000000">
                      <a:alpha val="43137"/>
                    </a:srgbClr>
                  </a:outerShdw>
                </a:effectLst>
                <a:latin typeface="Calibri"/>
                <a:ea typeface="Calibri"/>
                <a:cs typeface="Calibri"/>
                <a:sym typeface="Calibri"/>
              </a:defRPr>
            </a:lvl1pPr>
          </a:lstStyle>
          <a:p>
            <a:r>
              <a:t>Title Text</a:t>
            </a:r>
          </a:p>
        </p:txBody>
      </p:sp>
      <p:sp>
        <p:nvSpPr>
          <p:cNvPr id="39" name="Shape 39"/>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012370191"/>
      </p:ext>
    </p:extLst>
  </p:cSld>
  <p:clrMapOvr>
    <a:masterClrMapping/>
  </p:clrMapOvr>
  <p:transition xmlns:p14="http://schemas.microsoft.com/office/powerpoint/2010/mai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72023E0-1FD6-BE49-B855-CB3A5F99467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FC53B561-F1DB-724C-B489-DF0D9D231F1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C33CF16B-6A08-2143-BD31-F18495504EF3}"/>
              </a:ext>
            </a:extLst>
          </p:cNvPr>
          <p:cNvSpPr>
            <a:spLocks noGrp="1"/>
          </p:cNvSpPr>
          <p:nvPr>
            <p:ph type="dt" sz="half" idx="10"/>
          </p:nvPr>
        </p:nvSpPr>
        <p:spPr/>
        <p:txBody>
          <a:bodyPr/>
          <a:lstStyle/>
          <a:p>
            <a:fld id="{6B160F75-FCF3-9C41-B02E-9F6B10760D17}" type="datetime1">
              <a:rPr lang="en-US" smtClean="0"/>
              <a:t>4/12/22</a:t>
            </a:fld>
            <a:endParaRPr lang="en-US"/>
          </a:p>
        </p:txBody>
      </p:sp>
      <p:sp>
        <p:nvSpPr>
          <p:cNvPr id="5" name="Footer Placeholder 4">
            <a:extLst>
              <a:ext uri="{FF2B5EF4-FFF2-40B4-BE49-F238E27FC236}">
                <a16:creationId xmlns="" xmlns:a16="http://schemas.microsoft.com/office/drawing/2014/main" id="{AB5F02D2-B948-F045-A1C6-6B7408D91A3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BF285606-D1B8-7C45-B1E9-5031BC344279}"/>
              </a:ext>
            </a:extLst>
          </p:cNvPr>
          <p:cNvSpPr>
            <a:spLocks noGrp="1"/>
          </p:cNvSpPr>
          <p:nvPr>
            <p:ph type="sldNum" sz="quarter" idx="12"/>
          </p:nvPr>
        </p:nvSpPr>
        <p:spPr/>
        <p:txBody>
          <a:bodyPr/>
          <a:lstStyle/>
          <a:p>
            <a:fld id="{E077C490-3003-1946-B701-2D0888C3F753}" type="slidenum">
              <a:rPr lang="en-US" smtClean="0"/>
              <a:t>‹#›</a:t>
            </a:fld>
            <a:endParaRPr lang="en-US"/>
          </a:p>
        </p:txBody>
      </p:sp>
    </p:spTree>
    <p:extLst>
      <p:ext uri="{BB962C8B-B14F-4D97-AF65-F5344CB8AC3E}">
        <p14:creationId xmlns:p14="http://schemas.microsoft.com/office/powerpoint/2010/main" val="2069610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C52AF19-0DBE-1841-8EF2-9B50A42E7EA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99354D57-483D-A643-BF13-EC70D19A948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31218FFF-8075-BB49-882C-5E2D307D7FA7}"/>
              </a:ext>
            </a:extLst>
          </p:cNvPr>
          <p:cNvSpPr>
            <a:spLocks noGrp="1"/>
          </p:cNvSpPr>
          <p:nvPr>
            <p:ph type="dt" sz="half" idx="10"/>
          </p:nvPr>
        </p:nvSpPr>
        <p:spPr/>
        <p:txBody>
          <a:bodyPr/>
          <a:lstStyle/>
          <a:p>
            <a:fld id="{716E6076-DA59-6444-8368-0B3B51E6B6ED}" type="datetime1">
              <a:rPr lang="en-US" smtClean="0"/>
              <a:t>4/12/22</a:t>
            </a:fld>
            <a:endParaRPr lang="en-US"/>
          </a:p>
        </p:txBody>
      </p:sp>
      <p:sp>
        <p:nvSpPr>
          <p:cNvPr id="5" name="Footer Placeholder 4">
            <a:extLst>
              <a:ext uri="{FF2B5EF4-FFF2-40B4-BE49-F238E27FC236}">
                <a16:creationId xmlns="" xmlns:a16="http://schemas.microsoft.com/office/drawing/2014/main" id="{E699C274-ADA3-D44B-BF83-5B419E6957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04DF437F-2150-854D-B34E-1EB4DDA842BF}"/>
              </a:ext>
            </a:extLst>
          </p:cNvPr>
          <p:cNvSpPr>
            <a:spLocks noGrp="1"/>
          </p:cNvSpPr>
          <p:nvPr>
            <p:ph type="sldNum" sz="quarter" idx="12"/>
          </p:nvPr>
        </p:nvSpPr>
        <p:spPr/>
        <p:txBody>
          <a:bodyPr/>
          <a:lstStyle/>
          <a:p>
            <a:fld id="{E077C490-3003-1946-B701-2D0888C3F753}" type="slidenum">
              <a:rPr lang="en-US" smtClean="0"/>
              <a:t>‹#›</a:t>
            </a:fld>
            <a:endParaRPr lang="en-US"/>
          </a:p>
        </p:txBody>
      </p:sp>
    </p:spTree>
    <p:extLst>
      <p:ext uri="{BB962C8B-B14F-4D97-AF65-F5344CB8AC3E}">
        <p14:creationId xmlns:p14="http://schemas.microsoft.com/office/powerpoint/2010/main" val="14718244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B1DF80B-EFF1-E747-884A-E0B105D9FD7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BD2BD121-D832-764E-9091-3A70704A533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178A2B73-E5DE-1949-AE52-9F7B8C9FF89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F7FCB492-F924-CD44-851B-CFC815E9A5FB}"/>
              </a:ext>
            </a:extLst>
          </p:cNvPr>
          <p:cNvSpPr>
            <a:spLocks noGrp="1"/>
          </p:cNvSpPr>
          <p:nvPr>
            <p:ph type="dt" sz="half" idx="10"/>
          </p:nvPr>
        </p:nvSpPr>
        <p:spPr/>
        <p:txBody>
          <a:bodyPr/>
          <a:lstStyle/>
          <a:p>
            <a:fld id="{573B86D0-A7F9-2A40-9941-9B671B799065}" type="datetime1">
              <a:rPr lang="en-US" smtClean="0"/>
              <a:t>4/12/22</a:t>
            </a:fld>
            <a:endParaRPr lang="en-US"/>
          </a:p>
        </p:txBody>
      </p:sp>
      <p:sp>
        <p:nvSpPr>
          <p:cNvPr id="6" name="Footer Placeholder 5">
            <a:extLst>
              <a:ext uri="{FF2B5EF4-FFF2-40B4-BE49-F238E27FC236}">
                <a16:creationId xmlns="" xmlns:a16="http://schemas.microsoft.com/office/drawing/2014/main" id="{E4C52507-E018-E147-8794-DDCB64D2FBD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13C568EE-6649-0144-B14F-D81434AD6EBA}"/>
              </a:ext>
            </a:extLst>
          </p:cNvPr>
          <p:cNvSpPr>
            <a:spLocks noGrp="1"/>
          </p:cNvSpPr>
          <p:nvPr>
            <p:ph type="sldNum" sz="quarter" idx="12"/>
          </p:nvPr>
        </p:nvSpPr>
        <p:spPr/>
        <p:txBody>
          <a:bodyPr/>
          <a:lstStyle/>
          <a:p>
            <a:fld id="{E077C490-3003-1946-B701-2D0888C3F753}" type="slidenum">
              <a:rPr lang="en-US" smtClean="0"/>
              <a:t>‹#›</a:t>
            </a:fld>
            <a:endParaRPr lang="en-US"/>
          </a:p>
        </p:txBody>
      </p:sp>
    </p:spTree>
    <p:extLst>
      <p:ext uri="{BB962C8B-B14F-4D97-AF65-F5344CB8AC3E}">
        <p14:creationId xmlns:p14="http://schemas.microsoft.com/office/powerpoint/2010/main" val="13926848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D4CADC0-97EF-C14E-B29C-3145920A236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B1D1FD3B-2207-8E4A-AB55-BF85D0730CC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FB7210DD-61D5-234B-8B13-521DC9822AA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2E072D8C-158D-D34A-8D3A-9F47648D053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1CDDB1BC-24F4-2448-BD1E-A129E82EB88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A2E7C965-48A5-064A-BDE0-1C12A3970D07}"/>
              </a:ext>
            </a:extLst>
          </p:cNvPr>
          <p:cNvSpPr>
            <a:spLocks noGrp="1"/>
          </p:cNvSpPr>
          <p:nvPr>
            <p:ph type="dt" sz="half" idx="10"/>
          </p:nvPr>
        </p:nvSpPr>
        <p:spPr/>
        <p:txBody>
          <a:bodyPr/>
          <a:lstStyle/>
          <a:p>
            <a:fld id="{4AD08910-2103-2E45-9BA2-7D2B4C53F036}" type="datetime1">
              <a:rPr lang="en-US" smtClean="0"/>
              <a:t>4/12/22</a:t>
            </a:fld>
            <a:endParaRPr lang="en-US"/>
          </a:p>
        </p:txBody>
      </p:sp>
      <p:sp>
        <p:nvSpPr>
          <p:cNvPr id="8" name="Footer Placeholder 7">
            <a:extLst>
              <a:ext uri="{FF2B5EF4-FFF2-40B4-BE49-F238E27FC236}">
                <a16:creationId xmlns="" xmlns:a16="http://schemas.microsoft.com/office/drawing/2014/main" id="{504728FB-A089-5C48-AA0C-2A61A396B10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 xmlns:a16="http://schemas.microsoft.com/office/drawing/2014/main" id="{2022999B-BE25-2D41-9A01-18A674445261}"/>
              </a:ext>
            </a:extLst>
          </p:cNvPr>
          <p:cNvSpPr>
            <a:spLocks noGrp="1"/>
          </p:cNvSpPr>
          <p:nvPr>
            <p:ph type="sldNum" sz="quarter" idx="12"/>
          </p:nvPr>
        </p:nvSpPr>
        <p:spPr/>
        <p:txBody>
          <a:bodyPr/>
          <a:lstStyle/>
          <a:p>
            <a:fld id="{E077C490-3003-1946-B701-2D0888C3F753}" type="slidenum">
              <a:rPr lang="en-US" smtClean="0"/>
              <a:t>‹#›</a:t>
            </a:fld>
            <a:endParaRPr lang="en-US"/>
          </a:p>
        </p:txBody>
      </p:sp>
    </p:spTree>
    <p:extLst>
      <p:ext uri="{BB962C8B-B14F-4D97-AF65-F5344CB8AC3E}">
        <p14:creationId xmlns:p14="http://schemas.microsoft.com/office/powerpoint/2010/main" val="26571427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D54D506-B070-9642-9969-2E91ED364C7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5FE1CB54-8E08-614E-8A26-03F6105578CF}"/>
              </a:ext>
            </a:extLst>
          </p:cNvPr>
          <p:cNvSpPr>
            <a:spLocks noGrp="1"/>
          </p:cNvSpPr>
          <p:nvPr>
            <p:ph type="dt" sz="half" idx="10"/>
          </p:nvPr>
        </p:nvSpPr>
        <p:spPr/>
        <p:txBody>
          <a:bodyPr/>
          <a:lstStyle/>
          <a:p>
            <a:fld id="{067BEABC-EF97-0147-AD12-C110E1B284C1}" type="datetime1">
              <a:rPr lang="en-US" smtClean="0"/>
              <a:t>4/12/22</a:t>
            </a:fld>
            <a:endParaRPr lang="en-US"/>
          </a:p>
        </p:txBody>
      </p:sp>
      <p:sp>
        <p:nvSpPr>
          <p:cNvPr id="4" name="Footer Placeholder 3">
            <a:extLst>
              <a:ext uri="{FF2B5EF4-FFF2-40B4-BE49-F238E27FC236}">
                <a16:creationId xmlns="" xmlns:a16="http://schemas.microsoft.com/office/drawing/2014/main" id="{C774F212-1D0F-2744-88F3-FFDE5ACB6E9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 xmlns:a16="http://schemas.microsoft.com/office/drawing/2014/main" id="{F59E1043-22C6-F946-ABE3-B5B5BF18C7B0}"/>
              </a:ext>
            </a:extLst>
          </p:cNvPr>
          <p:cNvSpPr>
            <a:spLocks noGrp="1"/>
          </p:cNvSpPr>
          <p:nvPr>
            <p:ph type="sldNum" sz="quarter" idx="12"/>
          </p:nvPr>
        </p:nvSpPr>
        <p:spPr/>
        <p:txBody>
          <a:bodyPr/>
          <a:lstStyle/>
          <a:p>
            <a:fld id="{E077C490-3003-1946-B701-2D0888C3F753}" type="slidenum">
              <a:rPr lang="en-US" smtClean="0"/>
              <a:t>‹#›</a:t>
            </a:fld>
            <a:endParaRPr lang="en-US"/>
          </a:p>
        </p:txBody>
      </p:sp>
    </p:spTree>
    <p:extLst>
      <p:ext uri="{BB962C8B-B14F-4D97-AF65-F5344CB8AC3E}">
        <p14:creationId xmlns:p14="http://schemas.microsoft.com/office/powerpoint/2010/main" val="21992298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A7B623F2-388B-0E4C-8842-2A6BEA9C3FEE}"/>
              </a:ext>
            </a:extLst>
          </p:cNvPr>
          <p:cNvSpPr>
            <a:spLocks noGrp="1"/>
          </p:cNvSpPr>
          <p:nvPr>
            <p:ph type="dt" sz="half" idx="10"/>
          </p:nvPr>
        </p:nvSpPr>
        <p:spPr/>
        <p:txBody>
          <a:bodyPr/>
          <a:lstStyle/>
          <a:p>
            <a:fld id="{46529D2A-B9BE-CF41-A62B-3D92609E3F72}" type="datetime1">
              <a:rPr lang="en-US" smtClean="0"/>
              <a:t>4/12/22</a:t>
            </a:fld>
            <a:endParaRPr lang="en-US"/>
          </a:p>
        </p:txBody>
      </p:sp>
      <p:sp>
        <p:nvSpPr>
          <p:cNvPr id="3" name="Footer Placeholder 2">
            <a:extLst>
              <a:ext uri="{FF2B5EF4-FFF2-40B4-BE49-F238E27FC236}">
                <a16:creationId xmlns="" xmlns:a16="http://schemas.microsoft.com/office/drawing/2014/main" id="{505F020D-3BD1-5041-AC25-A0B39678677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C22EB7FE-F3AF-4343-8A06-4979B9A75976}"/>
              </a:ext>
            </a:extLst>
          </p:cNvPr>
          <p:cNvSpPr>
            <a:spLocks noGrp="1"/>
          </p:cNvSpPr>
          <p:nvPr>
            <p:ph type="sldNum" sz="quarter" idx="12"/>
          </p:nvPr>
        </p:nvSpPr>
        <p:spPr/>
        <p:txBody>
          <a:bodyPr/>
          <a:lstStyle/>
          <a:p>
            <a:fld id="{E077C490-3003-1946-B701-2D0888C3F753}" type="slidenum">
              <a:rPr lang="en-US" smtClean="0"/>
              <a:t>‹#›</a:t>
            </a:fld>
            <a:endParaRPr lang="en-US"/>
          </a:p>
        </p:txBody>
      </p:sp>
    </p:spTree>
    <p:extLst>
      <p:ext uri="{BB962C8B-B14F-4D97-AF65-F5344CB8AC3E}">
        <p14:creationId xmlns:p14="http://schemas.microsoft.com/office/powerpoint/2010/main" val="6577045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BDC2BF7-97EA-314C-9A06-433145EC78D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1EB27644-9AF1-CB43-8410-FE5F3A9CFE8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AC100161-4763-1E40-94DB-1DDFD05BF3D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E59B5C8F-A851-B842-A2C8-21DA4E507468}"/>
              </a:ext>
            </a:extLst>
          </p:cNvPr>
          <p:cNvSpPr>
            <a:spLocks noGrp="1"/>
          </p:cNvSpPr>
          <p:nvPr>
            <p:ph type="dt" sz="half" idx="10"/>
          </p:nvPr>
        </p:nvSpPr>
        <p:spPr/>
        <p:txBody>
          <a:bodyPr/>
          <a:lstStyle/>
          <a:p>
            <a:fld id="{2A769CAF-8B42-3D4A-94E1-359EAB95D51D}" type="datetime1">
              <a:rPr lang="en-US" smtClean="0"/>
              <a:t>4/12/22</a:t>
            </a:fld>
            <a:endParaRPr lang="en-US"/>
          </a:p>
        </p:txBody>
      </p:sp>
      <p:sp>
        <p:nvSpPr>
          <p:cNvPr id="6" name="Footer Placeholder 5">
            <a:extLst>
              <a:ext uri="{FF2B5EF4-FFF2-40B4-BE49-F238E27FC236}">
                <a16:creationId xmlns="" xmlns:a16="http://schemas.microsoft.com/office/drawing/2014/main" id="{7FE2A72B-189B-0447-A4B1-BCCA1FF6918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2EFBD1E5-5F4D-D943-8E5D-885614612C8E}"/>
              </a:ext>
            </a:extLst>
          </p:cNvPr>
          <p:cNvSpPr>
            <a:spLocks noGrp="1"/>
          </p:cNvSpPr>
          <p:nvPr>
            <p:ph type="sldNum" sz="quarter" idx="12"/>
          </p:nvPr>
        </p:nvSpPr>
        <p:spPr/>
        <p:txBody>
          <a:bodyPr/>
          <a:lstStyle/>
          <a:p>
            <a:fld id="{E077C490-3003-1946-B701-2D0888C3F753}" type="slidenum">
              <a:rPr lang="en-US" smtClean="0"/>
              <a:t>‹#›</a:t>
            </a:fld>
            <a:endParaRPr lang="en-US"/>
          </a:p>
        </p:txBody>
      </p:sp>
    </p:spTree>
    <p:extLst>
      <p:ext uri="{BB962C8B-B14F-4D97-AF65-F5344CB8AC3E}">
        <p14:creationId xmlns:p14="http://schemas.microsoft.com/office/powerpoint/2010/main" val="28567929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2998383-AC7E-E747-9932-D26997DBD4D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601B6E4C-72D1-894E-AAB0-59B16CA3398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6E492B40-25A1-EB43-9CE2-F3C96C2EA06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A974D4E5-23A8-FF40-A4A8-B5D9C4D30EAA}"/>
              </a:ext>
            </a:extLst>
          </p:cNvPr>
          <p:cNvSpPr>
            <a:spLocks noGrp="1"/>
          </p:cNvSpPr>
          <p:nvPr>
            <p:ph type="dt" sz="half" idx="10"/>
          </p:nvPr>
        </p:nvSpPr>
        <p:spPr/>
        <p:txBody>
          <a:bodyPr/>
          <a:lstStyle/>
          <a:p>
            <a:fld id="{0FC1406A-314C-1F4E-B5EE-C27FDEF3C3E7}" type="datetime1">
              <a:rPr lang="en-US" smtClean="0"/>
              <a:t>4/12/22</a:t>
            </a:fld>
            <a:endParaRPr lang="en-US"/>
          </a:p>
        </p:txBody>
      </p:sp>
      <p:sp>
        <p:nvSpPr>
          <p:cNvPr id="6" name="Footer Placeholder 5">
            <a:extLst>
              <a:ext uri="{FF2B5EF4-FFF2-40B4-BE49-F238E27FC236}">
                <a16:creationId xmlns="" xmlns:a16="http://schemas.microsoft.com/office/drawing/2014/main" id="{B213301D-3E90-5043-9DA0-7F1F43A11F0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546F9FFD-18C3-0247-9F21-08C6D7910316}"/>
              </a:ext>
            </a:extLst>
          </p:cNvPr>
          <p:cNvSpPr>
            <a:spLocks noGrp="1"/>
          </p:cNvSpPr>
          <p:nvPr>
            <p:ph type="sldNum" sz="quarter" idx="12"/>
          </p:nvPr>
        </p:nvSpPr>
        <p:spPr/>
        <p:txBody>
          <a:bodyPr/>
          <a:lstStyle/>
          <a:p>
            <a:fld id="{E077C490-3003-1946-B701-2D0888C3F753}" type="slidenum">
              <a:rPr lang="en-US" smtClean="0"/>
              <a:t>‹#›</a:t>
            </a:fld>
            <a:endParaRPr lang="en-US"/>
          </a:p>
        </p:txBody>
      </p:sp>
    </p:spTree>
    <p:extLst>
      <p:ext uri="{BB962C8B-B14F-4D97-AF65-F5344CB8AC3E}">
        <p14:creationId xmlns:p14="http://schemas.microsoft.com/office/powerpoint/2010/main" val="360097055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F557C091-C66C-5B4A-93CD-B09494AAABAA}"/>
              </a:ext>
            </a:extLst>
          </p:cNvPr>
          <p:cNvSpPr>
            <a:spLocks noGrp="1"/>
          </p:cNvSpPr>
          <p:nvPr>
            <p:ph type="title"/>
          </p:nvPr>
        </p:nvSpPr>
        <p:spPr>
          <a:xfrm>
            <a:off x="838200" y="365125"/>
            <a:ext cx="10515600" cy="73977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19C7CB86-B7BD-3A43-A37B-9C9823EEA844}"/>
              </a:ext>
            </a:extLst>
          </p:cNvPr>
          <p:cNvSpPr>
            <a:spLocks noGrp="1"/>
          </p:cNvSpPr>
          <p:nvPr>
            <p:ph type="body" idx="1"/>
          </p:nvPr>
        </p:nvSpPr>
        <p:spPr>
          <a:xfrm>
            <a:off x="838200" y="1295400"/>
            <a:ext cx="10515600" cy="48815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 xmlns:a16="http://schemas.microsoft.com/office/drawing/2014/main" id="{2D8B3E15-25AD-024B-AC2D-A1378EE953C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lumMod val="75000"/>
                    <a:lumOff val="25000"/>
                  </a:schemeClr>
                </a:solidFill>
                <a:latin typeface="Roboto" panose="02000000000000000000" pitchFamily="2" charset="0"/>
                <a:ea typeface="Roboto" panose="02000000000000000000" pitchFamily="2" charset="0"/>
              </a:defRPr>
            </a:lvl1pPr>
          </a:lstStyle>
          <a:p>
            <a:fld id="{7F55A7DD-5F60-2548-B74D-0F13AEAFBFE9}" type="datetime1">
              <a:rPr lang="en-US" smtClean="0"/>
              <a:t>4/12/22</a:t>
            </a:fld>
            <a:endParaRPr lang="en-US"/>
          </a:p>
        </p:txBody>
      </p:sp>
      <p:sp>
        <p:nvSpPr>
          <p:cNvPr id="5" name="Footer Placeholder 4">
            <a:extLst>
              <a:ext uri="{FF2B5EF4-FFF2-40B4-BE49-F238E27FC236}">
                <a16:creationId xmlns="" xmlns:a16="http://schemas.microsoft.com/office/drawing/2014/main" id="{2A3692DD-8A91-AF44-8B81-08CE88ACC69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lumMod val="75000"/>
                    <a:lumOff val="25000"/>
                  </a:schemeClr>
                </a:solidFill>
                <a:latin typeface="Roboto" panose="02000000000000000000" pitchFamily="2" charset="0"/>
                <a:ea typeface="Roboto" panose="02000000000000000000" pitchFamily="2" charset="0"/>
              </a:defRPr>
            </a:lvl1pPr>
          </a:lstStyle>
          <a:p>
            <a:endParaRPr lang="en-US"/>
          </a:p>
        </p:txBody>
      </p:sp>
      <p:sp>
        <p:nvSpPr>
          <p:cNvPr id="6" name="Slide Number Placeholder 5">
            <a:extLst>
              <a:ext uri="{FF2B5EF4-FFF2-40B4-BE49-F238E27FC236}">
                <a16:creationId xmlns="" xmlns:a16="http://schemas.microsoft.com/office/drawing/2014/main" id="{DF2EEF6C-B504-6D45-89B6-CD467F871CD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lumMod val="75000"/>
                    <a:lumOff val="25000"/>
                  </a:schemeClr>
                </a:solidFill>
                <a:latin typeface="Roboto" panose="02000000000000000000" pitchFamily="2" charset="0"/>
                <a:ea typeface="Roboto" panose="02000000000000000000" pitchFamily="2" charset="0"/>
              </a:defRPr>
            </a:lvl1pPr>
          </a:lstStyle>
          <a:p>
            <a:fld id="{E077C490-3003-1946-B701-2D0888C3F753}" type="slidenum">
              <a:rPr lang="en-US" smtClean="0"/>
              <a:pPr/>
              <a:t>‹#›</a:t>
            </a:fld>
            <a:endParaRPr lang="en-US"/>
          </a:p>
        </p:txBody>
      </p:sp>
    </p:spTree>
    <p:extLst>
      <p:ext uri="{BB962C8B-B14F-4D97-AF65-F5344CB8AC3E}">
        <p14:creationId xmlns:p14="http://schemas.microsoft.com/office/powerpoint/2010/main" val="32931748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hf hdr="0" ftr="0" dt="0"/>
  <p:txStyles>
    <p:titleStyle>
      <a:lvl1pPr algn="l" defTabSz="914400" rtl="0" eaLnBrk="1" latinLnBrk="0" hangingPunct="1">
        <a:lnSpc>
          <a:spcPct val="90000"/>
        </a:lnSpc>
        <a:spcBef>
          <a:spcPct val="0"/>
        </a:spcBef>
        <a:buNone/>
        <a:defRPr sz="2800" kern="1200">
          <a:solidFill>
            <a:schemeClr val="tx1"/>
          </a:solidFill>
          <a:latin typeface="Roboto" panose="02000000000000000000" pitchFamily="2" charset="0"/>
          <a:ea typeface="Roboto" panose="02000000000000000000" pitchFamily="2" charset="0"/>
          <a:cs typeface="Open Sans" panose="020B0606030504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b="0" i="0" kern="1200">
          <a:solidFill>
            <a:schemeClr val="tx1"/>
          </a:solidFill>
          <a:latin typeface="Roboto" panose="02000000000000000000" pitchFamily="2" charset="0"/>
          <a:ea typeface="Roboto" panose="02000000000000000000"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Roboto" panose="02000000000000000000" pitchFamily="2" charset="0"/>
          <a:ea typeface="Roboto"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Roboto" panose="02000000000000000000" pitchFamily="2" charset="0"/>
          <a:ea typeface="Roboto" panose="02000000000000000000"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b="0" i="0" kern="1200">
          <a:solidFill>
            <a:schemeClr val="tx1"/>
          </a:solidFill>
          <a:latin typeface="Roboto" panose="02000000000000000000" pitchFamily="2" charset="0"/>
          <a:ea typeface="Roboto" panose="02000000000000000000"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b="0" i="0" kern="1200">
          <a:solidFill>
            <a:schemeClr val="tx1"/>
          </a:solidFill>
          <a:latin typeface="Roboto" panose="02000000000000000000" pitchFamily="2" charset="0"/>
          <a:ea typeface="Roboto"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slide" Target="slide12.xml"/><Relationship Id="rId1" Type="http://schemas.openxmlformats.org/officeDocument/2006/relationships/slideLayout" Target="../slideLayouts/slideLayout12.xml"/><Relationship Id="rId2" Type="http://schemas.openxmlformats.org/officeDocument/2006/relationships/notesSlide" Target="../notesSlides/notesSlide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xml"/><Relationship Id="rId3" Type="http://schemas.openxmlformats.org/officeDocument/2006/relationships/image" Target="../media/image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8.tif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 Id="rId3" Type="http://schemas.openxmlformats.org/officeDocument/2006/relationships/image" Target="../media/image9.png"/></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jpeg"/><Relationship Id="rId1" Type="http://schemas.openxmlformats.org/officeDocument/2006/relationships/slideLayout" Target="../slideLayouts/slideLayout7.xml"/><Relationship Id="rId2" Type="http://schemas.openxmlformats.org/officeDocument/2006/relationships/image" Target="../media/image10.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tif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 xmlns:a16="http://schemas.microsoft.com/office/drawing/2014/main" id="{50F38EA5-E924-0A41-9F45-BA961AE87AD0}"/>
              </a:ext>
            </a:extLst>
          </p:cNvPr>
          <p:cNvSpPr>
            <a:spLocks noGrp="1"/>
          </p:cNvSpPr>
          <p:nvPr>
            <p:ph type="sldNum" sz="quarter" idx="12"/>
          </p:nvPr>
        </p:nvSpPr>
        <p:spPr/>
        <p:txBody>
          <a:bodyPr/>
          <a:lstStyle/>
          <a:p>
            <a:fld id="{E077C490-3003-1946-B701-2D0888C3F753}" type="slidenum">
              <a:rPr lang="en-US" smtClean="0"/>
              <a:t>1</a:t>
            </a:fld>
            <a:endParaRPr lang="en-US"/>
          </a:p>
        </p:txBody>
      </p:sp>
      <p:cxnSp>
        <p:nvCxnSpPr>
          <p:cNvPr id="6" name="Straight Connector 5">
            <a:extLst>
              <a:ext uri="{FF2B5EF4-FFF2-40B4-BE49-F238E27FC236}">
                <a16:creationId xmlns="" xmlns:a16="http://schemas.microsoft.com/office/drawing/2014/main" id="{846C2232-F4D1-A74C-9889-32EFC3B4D0B4}"/>
              </a:ext>
            </a:extLst>
          </p:cNvPr>
          <p:cNvCxnSpPr>
            <a:cxnSpLocks/>
          </p:cNvCxnSpPr>
          <p:nvPr/>
        </p:nvCxnSpPr>
        <p:spPr>
          <a:xfrm>
            <a:off x="518984" y="1104900"/>
            <a:ext cx="11244648" cy="0"/>
          </a:xfrm>
          <a:prstGeom prst="line">
            <a:avLst/>
          </a:prstGeom>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15" name="Title 1">
            <a:extLst>
              <a:ext uri="{FF2B5EF4-FFF2-40B4-BE49-F238E27FC236}">
                <a16:creationId xmlns="" xmlns:a16="http://schemas.microsoft.com/office/drawing/2014/main" id="{32E9295B-0048-A944-A2AB-412F5A4C16AE}"/>
              </a:ext>
            </a:extLst>
          </p:cNvPr>
          <p:cNvSpPr>
            <a:spLocks noGrp="1"/>
          </p:cNvSpPr>
          <p:nvPr>
            <p:ph type="title"/>
          </p:nvPr>
        </p:nvSpPr>
        <p:spPr>
          <a:xfrm>
            <a:off x="518984" y="286985"/>
            <a:ext cx="10515600" cy="739775"/>
          </a:xfrm>
        </p:spPr>
        <p:txBody>
          <a:bodyPr>
            <a:normAutofit/>
          </a:bodyPr>
          <a:lstStyle/>
          <a:p>
            <a:r>
              <a:rPr lang="en-US" altLang="zh-CN" sz="3200" dirty="0" smtClean="0">
                <a:effectLst>
                  <a:outerShdw blurRad="63500" dist="38100" dir="1800000" algn="l" rotWithShape="0">
                    <a:prstClr val="black">
                      <a:alpha val="46000"/>
                    </a:prstClr>
                  </a:outerShdw>
                </a:effectLst>
              </a:rPr>
              <a:t>Remaining Challenges</a:t>
            </a:r>
            <a:endParaRPr lang="en-US" sz="3200" dirty="0">
              <a:effectLst>
                <a:outerShdw blurRad="63500" dist="38100" dir="1800000" algn="l" rotWithShape="0">
                  <a:prstClr val="black">
                    <a:alpha val="46000"/>
                  </a:prstClr>
                </a:outerShdw>
              </a:effectLst>
            </a:endParaRPr>
          </a:p>
        </p:txBody>
      </p:sp>
      <p:sp>
        <p:nvSpPr>
          <p:cNvPr id="8" name="Content Placeholder 2">
            <a:extLst>
              <a:ext uri="{FF2B5EF4-FFF2-40B4-BE49-F238E27FC236}">
                <a16:creationId xmlns="" xmlns:a16="http://schemas.microsoft.com/office/drawing/2014/main" id="{B26AED2F-FC50-5A48-B295-F6B4DD6B646C}"/>
              </a:ext>
            </a:extLst>
          </p:cNvPr>
          <p:cNvSpPr>
            <a:spLocks noGrp="1"/>
          </p:cNvSpPr>
          <p:nvPr>
            <p:ph idx="1"/>
          </p:nvPr>
        </p:nvSpPr>
        <p:spPr>
          <a:xfrm>
            <a:off x="518984" y="1300469"/>
            <a:ext cx="10515600" cy="4704031"/>
          </a:xfrm>
        </p:spPr>
        <p:txBody>
          <a:bodyPr>
            <a:normAutofit/>
          </a:bodyPr>
          <a:lstStyle/>
          <a:p>
            <a:r>
              <a:rPr lang="en-US" sz="2800" dirty="0" smtClean="0"/>
              <a:t>Challenge 1: LM Hallucination and Bias</a:t>
            </a:r>
          </a:p>
          <a:p>
            <a:r>
              <a:rPr lang="en-US" sz="2800" dirty="0" smtClean="0"/>
              <a:t>Challenge 2: Knowledge Bottleneck</a:t>
            </a:r>
          </a:p>
          <a:p>
            <a:r>
              <a:rPr lang="en-US" altLang="zh-CN" sz="2800" dirty="0" smtClean="0"/>
              <a:t>Challenge 3: Capturing Global Consistency across discourse, tables and graphs</a:t>
            </a:r>
          </a:p>
          <a:p>
            <a:r>
              <a:rPr lang="en-US" altLang="zh-CN" sz="2800" dirty="0" smtClean="0"/>
              <a:t>Challenge 4: Removing Repetitions</a:t>
            </a:r>
          </a:p>
          <a:p>
            <a:r>
              <a:rPr lang="en-US" altLang="zh-CN" sz="2800" dirty="0" smtClean="0"/>
              <a:t>Challenge 5: Urgent </a:t>
            </a:r>
            <a:r>
              <a:rPr lang="en-US" altLang="zh-CN" sz="2800" dirty="0"/>
              <a:t>Need of Better Evaluation </a:t>
            </a:r>
            <a:r>
              <a:rPr lang="en-US" altLang="zh-CN" sz="2800" dirty="0" smtClean="0"/>
              <a:t>Metrics</a:t>
            </a:r>
          </a:p>
          <a:p>
            <a:endParaRPr lang="en-US" altLang="zh-CN" sz="2800" dirty="0" smtClean="0"/>
          </a:p>
          <a:p>
            <a:endParaRPr lang="en-US" altLang="zh-CN" sz="2800" dirty="0" smtClean="0"/>
          </a:p>
        </p:txBody>
      </p:sp>
    </p:spTree>
    <p:extLst>
      <p:ext uri="{BB962C8B-B14F-4D97-AF65-F5344CB8AC3E}">
        <p14:creationId xmlns:p14="http://schemas.microsoft.com/office/powerpoint/2010/main" val="1925152016"/>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 xmlns:a16="http://schemas.microsoft.com/office/drawing/2014/main" id="{50F38EA5-E924-0A41-9F45-BA961AE87AD0}"/>
              </a:ext>
            </a:extLst>
          </p:cNvPr>
          <p:cNvSpPr>
            <a:spLocks noGrp="1"/>
          </p:cNvSpPr>
          <p:nvPr>
            <p:ph type="sldNum" sz="quarter" idx="12"/>
          </p:nvPr>
        </p:nvSpPr>
        <p:spPr/>
        <p:txBody>
          <a:bodyPr/>
          <a:lstStyle/>
          <a:p>
            <a:fld id="{E077C490-3003-1946-B701-2D0888C3F753}" type="slidenum">
              <a:rPr lang="en-US" smtClean="0"/>
              <a:t>10</a:t>
            </a:fld>
            <a:endParaRPr lang="en-US"/>
          </a:p>
        </p:txBody>
      </p:sp>
      <p:cxnSp>
        <p:nvCxnSpPr>
          <p:cNvPr id="6" name="Straight Connector 5">
            <a:extLst>
              <a:ext uri="{FF2B5EF4-FFF2-40B4-BE49-F238E27FC236}">
                <a16:creationId xmlns="" xmlns:a16="http://schemas.microsoft.com/office/drawing/2014/main" id="{846C2232-F4D1-A74C-9889-32EFC3B4D0B4}"/>
              </a:ext>
            </a:extLst>
          </p:cNvPr>
          <p:cNvCxnSpPr>
            <a:cxnSpLocks/>
          </p:cNvCxnSpPr>
          <p:nvPr/>
        </p:nvCxnSpPr>
        <p:spPr>
          <a:xfrm>
            <a:off x="518984" y="1104900"/>
            <a:ext cx="11244648" cy="0"/>
          </a:xfrm>
          <a:prstGeom prst="line">
            <a:avLst/>
          </a:prstGeom>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15" name="Title 1">
            <a:extLst>
              <a:ext uri="{FF2B5EF4-FFF2-40B4-BE49-F238E27FC236}">
                <a16:creationId xmlns="" xmlns:a16="http://schemas.microsoft.com/office/drawing/2014/main" id="{32E9295B-0048-A944-A2AB-412F5A4C16AE}"/>
              </a:ext>
            </a:extLst>
          </p:cNvPr>
          <p:cNvSpPr>
            <a:spLocks noGrp="1"/>
          </p:cNvSpPr>
          <p:nvPr>
            <p:ph type="title"/>
          </p:nvPr>
        </p:nvSpPr>
        <p:spPr>
          <a:xfrm>
            <a:off x="518984" y="286985"/>
            <a:ext cx="10515600" cy="739775"/>
          </a:xfrm>
        </p:spPr>
        <p:txBody>
          <a:bodyPr>
            <a:normAutofit/>
          </a:bodyPr>
          <a:lstStyle/>
          <a:p>
            <a:r>
              <a:rPr lang="en-US" altLang="zh-CN" sz="3200" dirty="0" smtClean="0">
                <a:effectLst>
                  <a:outerShdw blurRad="63500" dist="38100" dir="1800000" algn="l" rotWithShape="0">
                    <a:prstClr val="black">
                      <a:alpha val="46000"/>
                    </a:prstClr>
                  </a:outerShdw>
                </a:effectLst>
              </a:rPr>
              <a:t>Future Directions</a:t>
            </a:r>
            <a:endParaRPr lang="en-US" sz="3200" dirty="0">
              <a:effectLst>
                <a:outerShdw blurRad="63500" dist="38100" dir="1800000" algn="l" rotWithShape="0">
                  <a:prstClr val="black">
                    <a:alpha val="46000"/>
                  </a:prstClr>
                </a:outerShdw>
              </a:effectLst>
            </a:endParaRPr>
          </a:p>
        </p:txBody>
      </p:sp>
      <p:sp>
        <p:nvSpPr>
          <p:cNvPr id="8" name="Content Placeholder 2">
            <a:extLst>
              <a:ext uri="{FF2B5EF4-FFF2-40B4-BE49-F238E27FC236}">
                <a16:creationId xmlns="" xmlns:a16="http://schemas.microsoft.com/office/drawing/2014/main" id="{B26AED2F-FC50-5A48-B295-F6B4DD6B646C}"/>
              </a:ext>
            </a:extLst>
          </p:cNvPr>
          <p:cNvSpPr>
            <a:spLocks noGrp="1"/>
          </p:cNvSpPr>
          <p:nvPr>
            <p:ph idx="1"/>
          </p:nvPr>
        </p:nvSpPr>
        <p:spPr>
          <a:xfrm>
            <a:off x="838200" y="1472932"/>
            <a:ext cx="10515600" cy="4704031"/>
          </a:xfrm>
        </p:spPr>
        <p:txBody>
          <a:bodyPr>
            <a:normAutofit fontScale="92500" lnSpcReduction="10000"/>
          </a:bodyPr>
          <a:lstStyle/>
          <a:p>
            <a:r>
              <a:rPr lang="en-US" altLang="zh-CN" sz="2400" dirty="0" smtClean="0"/>
              <a:t>Direction 1: Background </a:t>
            </a:r>
            <a:r>
              <a:rPr lang="en-US" altLang="zh-CN" sz="2400" dirty="0"/>
              <a:t>Knowledge Guided </a:t>
            </a:r>
            <a:r>
              <a:rPr lang="en-US" altLang="zh-CN" sz="2400" dirty="0" smtClean="0"/>
              <a:t>NLG</a:t>
            </a:r>
            <a:endParaRPr lang="en-US" sz="2400" dirty="0" smtClean="0"/>
          </a:p>
          <a:p>
            <a:pPr lvl="1"/>
            <a:r>
              <a:rPr lang="en-US" sz="2200" dirty="0" smtClean="0"/>
              <a:t>Joint Knowledge and Text Representations</a:t>
            </a:r>
          </a:p>
          <a:p>
            <a:pPr lvl="1"/>
            <a:r>
              <a:rPr lang="en-US" sz="2200" dirty="0" smtClean="0"/>
              <a:t>Dynamic knowledge acquisition and encoding</a:t>
            </a:r>
          </a:p>
          <a:p>
            <a:r>
              <a:rPr lang="en-US" altLang="zh-CN" sz="2400" dirty="0"/>
              <a:t>Direction 2: Multimedia Guided </a:t>
            </a:r>
            <a:r>
              <a:rPr lang="en-US" altLang="zh-CN" sz="2400" dirty="0" smtClean="0"/>
              <a:t>NLG</a:t>
            </a:r>
            <a:endParaRPr lang="en-US" sz="2400" dirty="0" smtClean="0"/>
          </a:p>
          <a:p>
            <a:r>
              <a:rPr lang="en-US" sz="2400" dirty="0" smtClean="0"/>
              <a:t>Direction 3: Extract and then Generate</a:t>
            </a:r>
          </a:p>
          <a:p>
            <a:r>
              <a:rPr lang="en-US" sz="2400" dirty="0" smtClean="0"/>
              <a:t>Direction 4: Multi-view Summarization</a:t>
            </a:r>
          </a:p>
          <a:p>
            <a:r>
              <a:rPr lang="en-US" sz="2400" dirty="0" smtClean="0"/>
              <a:t>Direction 5: Using </a:t>
            </a:r>
            <a:r>
              <a:rPr lang="en-US" sz="2400" dirty="0"/>
              <a:t>Knowledge-Enhanced NLG </a:t>
            </a:r>
            <a:r>
              <a:rPr lang="en-US" sz="2400" dirty="0" smtClean="0"/>
              <a:t>for Training Data Generation or Augmentation</a:t>
            </a:r>
          </a:p>
          <a:p>
            <a:pPr lvl="1"/>
            <a:r>
              <a:rPr lang="en-US" sz="2200" dirty="0" smtClean="0"/>
              <a:t>Misinformation Detection</a:t>
            </a:r>
          </a:p>
          <a:p>
            <a:r>
              <a:rPr lang="en-US" sz="2400" dirty="0" smtClean="0"/>
              <a:t>Direction 6: Using Knowledge-Enhanced NLG for other NLP tasks</a:t>
            </a:r>
          </a:p>
          <a:p>
            <a:pPr lvl="1"/>
            <a:r>
              <a:rPr lang="en-US" altLang="zh-CN" sz="2200" dirty="0" smtClean="0"/>
              <a:t>Information Extraction</a:t>
            </a:r>
          </a:p>
          <a:p>
            <a:pPr lvl="1"/>
            <a:r>
              <a:rPr lang="en-US" altLang="zh-CN" sz="2200" dirty="0" smtClean="0"/>
              <a:t>Taxonomy Completion</a:t>
            </a:r>
          </a:p>
          <a:p>
            <a:pPr lvl="1"/>
            <a:r>
              <a:rPr lang="en-US" altLang="zh-CN" sz="2200" dirty="0" smtClean="0"/>
              <a:t>Entity Linking</a:t>
            </a:r>
            <a:endParaRPr lang="en-US" altLang="zh-CN" sz="2400" dirty="0" smtClean="0"/>
          </a:p>
          <a:p>
            <a:endParaRPr lang="en-US" altLang="zh-CN" sz="2400" dirty="0" smtClean="0"/>
          </a:p>
          <a:p>
            <a:endParaRPr lang="en-US" altLang="zh-CN" sz="2400" dirty="0" smtClean="0"/>
          </a:p>
        </p:txBody>
      </p:sp>
    </p:spTree>
    <p:extLst>
      <p:ext uri="{BB962C8B-B14F-4D97-AF65-F5344CB8AC3E}">
        <p14:creationId xmlns:p14="http://schemas.microsoft.com/office/powerpoint/2010/main" val="349519558"/>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76"/>
        <p:cNvGrpSpPr/>
        <p:nvPr/>
      </p:nvGrpSpPr>
      <p:grpSpPr>
        <a:xfrm>
          <a:off x="0" y="0"/>
          <a:ext cx="0" cy="0"/>
          <a:chOff x="0" y="0"/>
          <a:chExt cx="0" cy="0"/>
        </a:xfrm>
      </p:grpSpPr>
      <p:pic>
        <p:nvPicPr>
          <p:cNvPr id="477" name="Google Shape;477;p11"/>
          <p:cNvPicPr preferRelativeResize="0"/>
          <p:nvPr/>
        </p:nvPicPr>
        <p:blipFill rotWithShape="1">
          <a:blip r:embed="rId3">
            <a:alphaModFix/>
          </a:blip>
          <a:srcRect/>
          <a:stretch/>
        </p:blipFill>
        <p:spPr>
          <a:xfrm>
            <a:off x="872067" y="1423367"/>
            <a:ext cx="10431775" cy="5094632"/>
          </a:xfrm>
          <a:prstGeom prst="rect">
            <a:avLst/>
          </a:prstGeom>
          <a:noFill/>
          <a:ln>
            <a:noFill/>
          </a:ln>
        </p:spPr>
      </p:pic>
      <p:pic>
        <p:nvPicPr>
          <p:cNvPr id="479" name="Google Shape;479;p11"/>
          <p:cNvPicPr preferRelativeResize="0"/>
          <p:nvPr/>
        </p:nvPicPr>
        <p:blipFill rotWithShape="1">
          <a:blip r:embed="rId4">
            <a:alphaModFix/>
          </a:blip>
          <a:srcRect l="49657" t="-589" r="1806" b="13670"/>
          <a:stretch/>
        </p:blipFill>
        <p:spPr>
          <a:xfrm>
            <a:off x="1226052" y="5459003"/>
            <a:ext cx="833977" cy="107445"/>
          </a:xfrm>
          <a:prstGeom prst="rect">
            <a:avLst/>
          </a:prstGeom>
          <a:noFill/>
          <a:ln>
            <a:noFill/>
          </a:ln>
        </p:spPr>
      </p:pic>
      <p:sp>
        <p:nvSpPr>
          <p:cNvPr id="480" name="Google Shape;480;p11"/>
          <p:cNvSpPr txBox="1"/>
          <p:nvPr/>
        </p:nvSpPr>
        <p:spPr>
          <a:xfrm>
            <a:off x="2060027" y="5307540"/>
            <a:ext cx="946349" cy="338514"/>
          </a:xfrm>
          <a:prstGeom prst="rect">
            <a:avLst/>
          </a:prstGeom>
          <a:noFill/>
          <a:ln>
            <a:noFill/>
          </a:ln>
        </p:spPr>
        <p:txBody>
          <a:bodyPr spcFirstLastPara="1" wrap="square" lIns="91433" tIns="45700" rIns="91433" bIns="45700" anchor="t" anchorCtr="0">
            <a:spAutoFit/>
          </a:bodyPr>
          <a:lstStyle/>
          <a:p>
            <a:pPr>
              <a:buClr>
                <a:srgbClr val="000000"/>
              </a:buClr>
              <a:buSzPts val="1200"/>
            </a:pPr>
            <a:r>
              <a:rPr lang="en-US" sz="1600">
                <a:solidFill>
                  <a:schemeClr val="dk1"/>
                </a:solidFill>
                <a:latin typeface="Calibri"/>
                <a:ea typeface="Calibri"/>
                <a:cs typeface="Calibri"/>
                <a:sym typeface="Calibri"/>
              </a:rPr>
              <a:t>temporal</a:t>
            </a:r>
            <a:endParaRPr sz="1467">
              <a:solidFill>
                <a:srgbClr val="000000"/>
              </a:solidFill>
              <a:latin typeface="Arial"/>
              <a:ea typeface="Arial"/>
              <a:cs typeface="Arial"/>
              <a:sym typeface="Arial"/>
            </a:endParaRPr>
          </a:p>
        </p:txBody>
      </p:sp>
      <p:cxnSp>
        <p:nvCxnSpPr>
          <p:cNvPr id="481" name="Google Shape;481;p11"/>
          <p:cNvCxnSpPr/>
          <p:nvPr/>
        </p:nvCxnSpPr>
        <p:spPr>
          <a:xfrm>
            <a:off x="1268465" y="5948219"/>
            <a:ext cx="742305" cy="0"/>
          </a:xfrm>
          <a:prstGeom prst="straightConnector1">
            <a:avLst/>
          </a:prstGeom>
          <a:noFill/>
          <a:ln w="9525" cap="flat" cmpd="sng">
            <a:solidFill>
              <a:schemeClr val="accent1"/>
            </a:solidFill>
            <a:prstDash val="solid"/>
            <a:miter lim="800000"/>
            <a:headEnd type="none" w="sm" len="sm"/>
            <a:tailEnd type="none" w="sm" len="sm"/>
          </a:ln>
        </p:spPr>
      </p:cxnSp>
      <p:sp>
        <p:nvSpPr>
          <p:cNvPr id="482" name="Google Shape;482;p11"/>
          <p:cNvSpPr txBox="1"/>
          <p:nvPr/>
        </p:nvSpPr>
        <p:spPr>
          <a:xfrm>
            <a:off x="2060027" y="5703611"/>
            <a:ext cx="1145827" cy="338514"/>
          </a:xfrm>
          <a:prstGeom prst="rect">
            <a:avLst/>
          </a:prstGeom>
          <a:noFill/>
          <a:ln>
            <a:noFill/>
          </a:ln>
        </p:spPr>
        <p:txBody>
          <a:bodyPr spcFirstLastPara="1" wrap="square" lIns="91433" tIns="45700" rIns="91433" bIns="45700" anchor="t" anchorCtr="0">
            <a:spAutoFit/>
          </a:bodyPr>
          <a:lstStyle/>
          <a:p>
            <a:pPr>
              <a:buClr>
                <a:srgbClr val="000000"/>
              </a:buClr>
              <a:buSzPts val="1200"/>
            </a:pPr>
            <a:r>
              <a:rPr lang="en-US" sz="1600">
                <a:solidFill>
                  <a:schemeClr val="dk1"/>
                </a:solidFill>
                <a:latin typeface="Calibri"/>
                <a:ea typeface="Calibri"/>
                <a:cs typeface="Calibri"/>
                <a:sym typeface="Calibri"/>
              </a:rPr>
              <a:t>hierarchical</a:t>
            </a:r>
            <a:endParaRPr sz="1467">
              <a:solidFill>
                <a:srgbClr val="000000"/>
              </a:solidFill>
              <a:latin typeface="Arial"/>
              <a:ea typeface="Arial"/>
              <a:cs typeface="Arial"/>
              <a:sym typeface="Arial"/>
            </a:endParaRPr>
          </a:p>
        </p:txBody>
      </p:sp>
      <p:sp>
        <p:nvSpPr>
          <p:cNvPr id="483" name="Google Shape;483;p11"/>
          <p:cNvSpPr txBox="1"/>
          <p:nvPr/>
        </p:nvSpPr>
        <p:spPr>
          <a:xfrm>
            <a:off x="820866" y="2314208"/>
            <a:ext cx="2025844" cy="543826"/>
          </a:xfrm>
          <a:prstGeom prst="rect">
            <a:avLst/>
          </a:prstGeom>
          <a:noFill/>
          <a:ln>
            <a:noFill/>
          </a:ln>
        </p:spPr>
        <p:txBody>
          <a:bodyPr spcFirstLastPara="1" wrap="square" lIns="91433" tIns="45700" rIns="91433" bIns="45700" anchor="t" anchorCtr="0">
            <a:spAutoFit/>
          </a:bodyPr>
          <a:lstStyle/>
          <a:p>
            <a:pPr>
              <a:buClr>
                <a:srgbClr val="000000"/>
              </a:buClr>
              <a:buSzPts val="1100"/>
            </a:pPr>
            <a:r>
              <a:rPr lang="en-US" sz="1467" b="1">
                <a:solidFill>
                  <a:schemeClr val="dk1"/>
                </a:solidFill>
                <a:latin typeface="Helvetica Neue"/>
                <a:ea typeface="Helvetica Neue"/>
                <a:cs typeface="Helvetica Neue"/>
                <a:sym typeface="Helvetica Neue"/>
              </a:rPr>
              <a:t>Contributory Factors </a:t>
            </a:r>
            <a:endParaRPr sz="1467" b="1">
              <a:solidFill>
                <a:schemeClr val="dk1"/>
              </a:solidFill>
              <a:latin typeface="Helvetica Neue"/>
              <a:ea typeface="Helvetica Neue"/>
              <a:cs typeface="Helvetica Neue"/>
              <a:sym typeface="Helvetica Neue"/>
            </a:endParaRPr>
          </a:p>
        </p:txBody>
      </p:sp>
      <p:sp>
        <p:nvSpPr>
          <p:cNvPr id="484" name="Google Shape;484;p11"/>
          <p:cNvSpPr txBox="1"/>
          <p:nvPr/>
        </p:nvSpPr>
        <p:spPr>
          <a:xfrm>
            <a:off x="3688972" y="2306141"/>
            <a:ext cx="868219" cy="318060"/>
          </a:xfrm>
          <a:prstGeom prst="rect">
            <a:avLst/>
          </a:prstGeom>
          <a:noFill/>
          <a:ln>
            <a:noFill/>
          </a:ln>
        </p:spPr>
        <p:txBody>
          <a:bodyPr spcFirstLastPara="1" wrap="square" lIns="91433" tIns="45700" rIns="91433" bIns="45700" anchor="t" anchorCtr="0">
            <a:spAutoFit/>
          </a:bodyPr>
          <a:lstStyle/>
          <a:p>
            <a:pPr>
              <a:buClr>
                <a:srgbClr val="000000"/>
              </a:buClr>
              <a:buSzPts val="1100"/>
            </a:pPr>
            <a:r>
              <a:rPr lang="en-US" sz="1467" b="1">
                <a:solidFill>
                  <a:schemeClr val="dk1"/>
                </a:solidFill>
                <a:latin typeface="Helvetica Neue"/>
                <a:ea typeface="Helvetica Neue"/>
                <a:cs typeface="Helvetica Neue"/>
                <a:sym typeface="Helvetica Neue"/>
              </a:rPr>
              <a:t>Onset</a:t>
            </a:r>
            <a:endParaRPr sz="1467" b="1">
              <a:solidFill>
                <a:schemeClr val="dk1"/>
              </a:solidFill>
              <a:latin typeface="Helvetica Neue"/>
              <a:ea typeface="Helvetica Neue"/>
              <a:cs typeface="Helvetica Neue"/>
              <a:sym typeface="Helvetica Neue"/>
            </a:endParaRPr>
          </a:p>
        </p:txBody>
      </p:sp>
      <p:sp>
        <p:nvSpPr>
          <p:cNvPr id="485" name="Google Shape;485;p11"/>
          <p:cNvSpPr txBox="1"/>
          <p:nvPr/>
        </p:nvSpPr>
        <p:spPr>
          <a:xfrm>
            <a:off x="6971260" y="5933236"/>
            <a:ext cx="1964267" cy="318060"/>
          </a:xfrm>
          <a:prstGeom prst="rect">
            <a:avLst/>
          </a:prstGeom>
          <a:noFill/>
          <a:ln>
            <a:noFill/>
          </a:ln>
        </p:spPr>
        <p:txBody>
          <a:bodyPr spcFirstLastPara="1" wrap="square" lIns="91433" tIns="45700" rIns="91433" bIns="45700" anchor="t" anchorCtr="0">
            <a:spAutoFit/>
          </a:bodyPr>
          <a:lstStyle/>
          <a:p>
            <a:pPr>
              <a:buClr>
                <a:srgbClr val="000000"/>
              </a:buClr>
              <a:buSzPts val="1100"/>
            </a:pPr>
            <a:r>
              <a:rPr lang="en-US" sz="1467" b="1">
                <a:solidFill>
                  <a:schemeClr val="dk1"/>
                </a:solidFill>
                <a:latin typeface="Helvetica Neue"/>
                <a:ea typeface="Helvetica Neue"/>
                <a:cs typeface="Helvetica Neue"/>
                <a:sym typeface="Helvetica Neue"/>
              </a:rPr>
              <a:t>Research Response</a:t>
            </a:r>
            <a:endParaRPr sz="1467" b="1">
              <a:solidFill>
                <a:schemeClr val="dk1"/>
              </a:solidFill>
              <a:latin typeface="Helvetica Neue"/>
              <a:ea typeface="Helvetica Neue"/>
              <a:cs typeface="Helvetica Neue"/>
              <a:sym typeface="Helvetica Neue"/>
            </a:endParaRPr>
          </a:p>
        </p:txBody>
      </p:sp>
      <p:sp>
        <p:nvSpPr>
          <p:cNvPr id="486" name="Google Shape;486;p11"/>
          <p:cNvSpPr txBox="1"/>
          <p:nvPr/>
        </p:nvSpPr>
        <p:spPr>
          <a:xfrm>
            <a:off x="6962102" y="3579901"/>
            <a:ext cx="2376407" cy="318060"/>
          </a:xfrm>
          <a:prstGeom prst="rect">
            <a:avLst/>
          </a:prstGeom>
          <a:noFill/>
          <a:ln>
            <a:noFill/>
          </a:ln>
        </p:spPr>
        <p:txBody>
          <a:bodyPr spcFirstLastPara="1" wrap="square" lIns="91433" tIns="45700" rIns="91433" bIns="45700" anchor="t" anchorCtr="0">
            <a:spAutoFit/>
          </a:bodyPr>
          <a:lstStyle/>
          <a:p>
            <a:pPr>
              <a:buClr>
                <a:srgbClr val="000000"/>
              </a:buClr>
              <a:buSzPts val="1100"/>
            </a:pPr>
            <a:r>
              <a:rPr lang="en-US" sz="1467" b="1">
                <a:solidFill>
                  <a:schemeClr val="dk1"/>
                </a:solidFill>
                <a:latin typeface="Helvetica Neue"/>
                <a:ea typeface="Helvetica Neue"/>
                <a:cs typeface="Helvetica Neue"/>
                <a:sym typeface="Helvetica Neue"/>
              </a:rPr>
              <a:t>Authority Response </a:t>
            </a:r>
            <a:endParaRPr sz="1467" b="1">
              <a:solidFill>
                <a:schemeClr val="dk1"/>
              </a:solidFill>
              <a:latin typeface="Helvetica Neue"/>
              <a:ea typeface="Helvetica Neue"/>
              <a:cs typeface="Helvetica Neue"/>
              <a:sym typeface="Helvetica Neue"/>
            </a:endParaRPr>
          </a:p>
        </p:txBody>
      </p:sp>
      <p:sp>
        <p:nvSpPr>
          <p:cNvPr id="487" name="Google Shape;487;p11"/>
          <p:cNvSpPr txBox="1"/>
          <p:nvPr/>
        </p:nvSpPr>
        <p:spPr>
          <a:xfrm>
            <a:off x="7043934" y="4750770"/>
            <a:ext cx="2376407" cy="318060"/>
          </a:xfrm>
          <a:prstGeom prst="rect">
            <a:avLst/>
          </a:prstGeom>
          <a:noFill/>
          <a:ln>
            <a:noFill/>
          </a:ln>
        </p:spPr>
        <p:txBody>
          <a:bodyPr spcFirstLastPara="1" wrap="square" lIns="91433" tIns="45700" rIns="91433" bIns="45700" anchor="t" anchorCtr="0">
            <a:spAutoFit/>
          </a:bodyPr>
          <a:lstStyle/>
          <a:p>
            <a:pPr>
              <a:buClr>
                <a:srgbClr val="000000"/>
              </a:buClr>
              <a:buSzPts val="1100"/>
            </a:pPr>
            <a:r>
              <a:rPr lang="en-US" sz="1467" b="1">
                <a:solidFill>
                  <a:schemeClr val="dk1"/>
                </a:solidFill>
                <a:latin typeface="Helvetica Neue"/>
                <a:ea typeface="Helvetica Neue"/>
                <a:cs typeface="Helvetica Neue"/>
                <a:sym typeface="Helvetica Neue"/>
              </a:rPr>
              <a:t>Society Response</a:t>
            </a:r>
            <a:endParaRPr sz="1467" b="1">
              <a:solidFill>
                <a:schemeClr val="dk1"/>
              </a:solidFill>
              <a:latin typeface="Helvetica Neue"/>
              <a:ea typeface="Helvetica Neue"/>
              <a:cs typeface="Helvetica Neue"/>
              <a:sym typeface="Helvetica Neue"/>
            </a:endParaRPr>
          </a:p>
        </p:txBody>
      </p:sp>
      <p:sp>
        <p:nvSpPr>
          <p:cNvPr id="488" name="Google Shape;488;p11"/>
          <p:cNvSpPr txBox="1"/>
          <p:nvPr/>
        </p:nvSpPr>
        <p:spPr>
          <a:xfrm>
            <a:off x="6346525" y="2306654"/>
            <a:ext cx="1580827" cy="318060"/>
          </a:xfrm>
          <a:prstGeom prst="rect">
            <a:avLst/>
          </a:prstGeom>
          <a:noFill/>
          <a:ln>
            <a:noFill/>
          </a:ln>
        </p:spPr>
        <p:txBody>
          <a:bodyPr spcFirstLastPara="1" wrap="square" lIns="91433" tIns="45700" rIns="91433" bIns="45700" anchor="t" anchorCtr="0">
            <a:spAutoFit/>
          </a:bodyPr>
          <a:lstStyle/>
          <a:p>
            <a:pPr>
              <a:buClr>
                <a:srgbClr val="000000"/>
              </a:buClr>
              <a:buSzPts val="1100"/>
            </a:pPr>
            <a:r>
              <a:rPr lang="en-US" sz="1467" b="1" u="sng">
                <a:solidFill>
                  <a:schemeClr val="hlink"/>
                </a:solidFill>
                <a:latin typeface="Helvetica Neue"/>
                <a:ea typeface="Helvetica Neue"/>
                <a:cs typeface="Helvetica Neue"/>
                <a:sym typeface="Helvetica Neue"/>
                <a:hlinkClick r:id="rId5" action="ppaction://hlinksldjump"/>
              </a:rPr>
              <a:t>Outbreak</a:t>
            </a:r>
            <a:endParaRPr sz="1467" b="1">
              <a:solidFill>
                <a:schemeClr val="dk1"/>
              </a:solidFill>
              <a:latin typeface="Helvetica Neue"/>
              <a:ea typeface="Helvetica Neue"/>
              <a:cs typeface="Helvetica Neue"/>
              <a:sym typeface="Helvetica Neue"/>
            </a:endParaRPr>
          </a:p>
        </p:txBody>
      </p:sp>
      <p:sp>
        <p:nvSpPr>
          <p:cNvPr id="489" name="Google Shape;489;p11"/>
          <p:cNvSpPr txBox="1"/>
          <p:nvPr/>
        </p:nvSpPr>
        <p:spPr>
          <a:xfrm>
            <a:off x="8166454" y="2314214"/>
            <a:ext cx="1781553" cy="318060"/>
          </a:xfrm>
          <a:prstGeom prst="rect">
            <a:avLst/>
          </a:prstGeom>
          <a:noFill/>
          <a:ln>
            <a:noFill/>
          </a:ln>
        </p:spPr>
        <p:txBody>
          <a:bodyPr spcFirstLastPara="1" wrap="square" lIns="91433" tIns="45700" rIns="91433" bIns="45700" anchor="t" anchorCtr="0">
            <a:spAutoFit/>
          </a:bodyPr>
          <a:lstStyle/>
          <a:p>
            <a:pPr>
              <a:buClr>
                <a:srgbClr val="000000"/>
              </a:buClr>
              <a:buSzPts val="1100"/>
            </a:pPr>
            <a:r>
              <a:rPr lang="en-US" sz="1467" b="1">
                <a:solidFill>
                  <a:schemeClr val="dk1"/>
                </a:solidFill>
                <a:latin typeface="Helvetica Neue"/>
                <a:ea typeface="Helvetica Neue"/>
                <a:cs typeface="Helvetica Neue"/>
                <a:sym typeface="Helvetica Neue"/>
              </a:rPr>
              <a:t>Investigation</a:t>
            </a:r>
            <a:endParaRPr sz="1467" b="1">
              <a:solidFill>
                <a:schemeClr val="dk1"/>
              </a:solidFill>
              <a:latin typeface="Helvetica Neue"/>
              <a:ea typeface="Helvetica Neue"/>
              <a:cs typeface="Helvetica Neue"/>
              <a:sym typeface="Helvetica Neue"/>
            </a:endParaRPr>
          </a:p>
        </p:txBody>
      </p:sp>
      <p:sp>
        <p:nvSpPr>
          <p:cNvPr id="490" name="Google Shape;490;p11"/>
          <p:cNvSpPr txBox="1"/>
          <p:nvPr/>
        </p:nvSpPr>
        <p:spPr>
          <a:xfrm>
            <a:off x="10502160" y="2313717"/>
            <a:ext cx="1235947" cy="318060"/>
          </a:xfrm>
          <a:prstGeom prst="rect">
            <a:avLst/>
          </a:prstGeom>
          <a:noFill/>
          <a:ln>
            <a:noFill/>
          </a:ln>
        </p:spPr>
        <p:txBody>
          <a:bodyPr spcFirstLastPara="1" wrap="square" lIns="91433" tIns="45700" rIns="91433" bIns="45700" anchor="t" anchorCtr="0">
            <a:spAutoFit/>
          </a:bodyPr>
          <a:lstStyle/>
          <a:p>
            <a:pPr>
              <a:buClr>
                <a:srgbClr val="000000"/>
              </a:buClr>
              <a:buSzPts val="1100"/>
            </a:pPr>
            <a:r>
              <a:rPr lang="en-US" sz="1467" b="1">
                <a:solidFill>
                  <a:schemeClr val="dk1"/>
                </a:solidFill>
                <a:latin typeface="Helvetica Neue"/>
                <a:ea typeface="Helvetica Neue"/>
                <a:cs typeface="Helvetica Neue"/>
                <a:sym typeface="Helvetica Neue"/>
              </a:rPr>
              <a:t>Justice</a:t>
            </a:r>
            <a:endParaRPr sz="1467" b="1">
              <a:solidFill>
                <a:schemeClr val="dk1"/>
              </a:solidFill>
              <a:latin typeface="Helvetica Neue"/>
              <a:ea typeface="Helvetica Neue"/>
              <a:cs typeface="Helvetica Neue"/>
              <a:sym typeface="Helvetica Neue"/>
            </a:endParaRPr>
          </a:p>
        </p:txBody>
      </p:sp>
      <p:sp>
        <p:nvSpPr>
          <p:cNvPr id="18" name="Title 1">
            <a:extLst>
              <a:ext uri="{FF2B5EF4-FFF2-40B4-BE49-F238E27FC236}">
                <a16:creationId xmlns="" xmlns:a16="http://schemas.microsoft.com/office/drawing/2014/main" id="{32E9295B-0048-A944-A2AB-412F5A4C16AE}"/>
              </a:ext>
            </a:extLst>
          </p:cNvPr>
          <p:cNvSpPr>
            <a:spLocks noGrp="1"/>
          </p:cNvSpPr>
          <p:nvPr>
            <p:ph type="title"/>
          </p:nvPr>
        </p:nvSpPr>
        <p:spPr>
          <a:xfrm>
            <a:off x="518984" y="286985"/>
            <a:ext cx="10515600" cy="739775"/>
          </a:xfrm>
        </p:spPr>
        <p:txBody>
          <a:bodyPr>
            <a:normAutofit/>
          </a:bodyPr>
          <a:lstStyle/>
          <a:p>
            <a:r>
              <a:rPr lang="en-US" altLang="zh-CN" sz="3200" dirty="0" smtClean="0">
                <a:effectLst>
                  <a:outerShdw blurRad="63500" dist="38100" dir="1800000" algn="l" rotWithShape="0">
                    <a:prstClr val="black">
                      <a:alpha val="46000"/>
                    </a:prstClr>
                  </a:outerShdw>
                </a:effectLst>
              </a:rPr>
              <a:t>Direction 1: Background </a:t>
            </a:r>
            <a:r>
              <a:rPr lang="en-US" altLang="zh-CN" sz="3200" dirty="0">
                <a:effectLst>
                  <a:outerShdw blurRad="63500" dist="38100" dir="1800000" algn="l" rotWithShape="0">
                    <a:prstClr val="black">
                      <a:alpha val="46000"/>
                    </a:prstClr>
                  </a:outerShdw>
                </a:effectLst>
              </a:rPr>
              <a:t>Knowledge Guided NLG</a:t>
            </a:r>
            <a:endParaRPr lang="en-US" sz="3200" dirty="0">
              <a:effectLst>
                <a:outerShdw blurRad="63500" dist="38100" dir="1800000" algn="l" rotWithShape="0">
                  <a:prstClr val="black">
                    <a:alpha val="46000"/>
                  </a:prstClr>
                </a:outerShdw>
              </a:effectLst>
            </a:endParaRPr>
          </a:p>
        </p:txBody>
      </p:sp>
    </p:spTree>
    <p:extLst>
      <p:ext uri="{BB962C8B-B14F-4D97-AF65-F5344CB8AC3E}">
        <p14:creationId xmlns:p14="http://schemas.microsoft.com/office/powerpoint/2010/main" val="797653349"/>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01"/>
        <p:cNvGrpSpPr/>
        <p:nvPr/>
      </p:nvGrpSpPr>
      <p:grpSpPr>
        <a:xfrm>
          <a:off x="0" y="0"/>
          <a:ext cx="0" cy="0"/>
          <a:chOff x="0" y="0"/>
          <a:chExt cx="0" cy="0"/>
        </a:xfrm>
      </p:grpSpPr>
      <p:pic>
        <p:nvPicPr>
          <p:cNvPr id="503" name="Google Shape;503;p13"/>
          <p:cNvPicPr preferRelativeResize="0"/>
          <p:nvPr/>
        </p:nvPicPr>
        <p:blipFill rotWithShape="1">
          <a:blip r:embed="rId3">
            <a:alphaModFix/>
          </a:blip>
          <a:srcRect/>
          <a:stretch/>
        </p:blipFill>
        <p:spPr>
          <a:xfrm>
            <a:off x="1198900" y="1324534"/>
            <a:ext cx="10245979" cy="5094633"/>
          </a:xfrm>
          <a:prstGeom prst="rect">
            <a:avLst/>
          </a:prstGeom>
          <a:noFill/>
          <a:ln>
            <a:noFill/>
          </a:ln>
        </p:spPr>
      </p:pic>
      <p:sp>
        <p:nvSpPr>
          <p:cNvPr id="6" name="Title 1">
            <a:extLst>
              <a:ext uri="{FF2B5EF4-FFF2-40B4-BE49-F238E27FC236}">
                <a16:creationId xmlns="" xmlns:a16="http://schemas.microsoft.com/office/drawing/2014/main" id="{32E9295B-0048-A944-A2AB-412F5A4C16AE}"/>
              </a:ext>
            </a:extLst>
          </p:cNvPr>
          <p:cNvSpPr>
            <a:spLocks noGrp="1"/>
          </p:cNvSpPr>
          <p:nvPr>
            <p:ph type="title"/>
          </p:nvPr>
        </p:nvSpPr>
        <p:spPr>
          <a:xfrm>
            <a:off x="518984" y="286985"/>
            <a:ext cx="10515600" cy="739775"/>
          </a:xfrm>
        </p:spPr>
        <p:txBody>
          <a:bodyPr>
            <a:normAutofit/>
          </a:bodyPr>
          <a:lstStyle/>
          <a:p>
            <a:r>
              <a:rPr lang="en-US" altLang="zh-CN" sz="3200" dirty="0" smtClean="0">
                <a:effectLst>
                  <a:outerShdw blurRad="63500" dist="38100" dir="1800000" algn="l" rotWithShape="0">
                    <a:prstClr val="black">
                      <a:alpha val="46000"/>
                    </a:prstClr>
                  </a:outerShdw>
                </a:effectLst>
              </a:rPr>
              <a:t>Direction 1: Background </a:t>
            </a:r>
            <a:r>
              <a:rPr lang="en-US" altLang="zh-CN" sz="3200" dirty="0">
                <a:effectLst>
                  <a:outerShdw blurRad="63500" dist="38100" dir="1800000" algn="l" rotWithShape="0">
                    <a:prstClr val="black">
                      <a:alpha val="46000"/>
                    </a:prstClr>
                  </a:outerShdw>
                </a:effectLst>
              </a:rPr>
              <a:t>Knowledge Guided NLG</a:t>
            </a:r>
            <a:endParaRPr lang="en-US" sz="3200" dirty="0">
              <a:effectLst>
                <a:outerShdw blurRad="63500" dist="38100" dir="1800000" algn="l" rotWithShape="0">
                  <a:prstClr val="black">
                    <a:alpha val="46000"/>
                  </a:prstClr>
                </a:outerShdw>
              </a:effectLst>
            </a:endParaRPr>
          </a:p>
        </p:txBody>
      </p:sp>
    </p:spTree>
    <p:extLst>
      <p:ext uri="{BB962C8B-B14F-4D97-AF65-F5344CB8AC3E}">
        <p14:creationId xmlns:p14="http://schemas.microsoft.com/office/powerpoint/2010/main" val="499180522"/>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2590801" y="990600"/>
            <a:ext cx="6596537" cy="5632606"/>
          </a:xfrm>
          <a:prstGeom prst="rect">
            <a:avLst/>
          </a:prstGeom>
        </p:spPr>
      </p:pic>
      <p:sp>
        <p:nvSpPr>
          <p:cNvPr id="6" name="Title 1">
            <a:extLst>
              <a:ext uri="{FF2B5EF4-FFF2-40B4-BE49-F238E27FC236}">
                <a16:creationId xmlns="" xmlns:a16="http://schemas.microsoft.com/office/drawing/2014/main" id="{32E9295B-0048-A944-A2AB-412F5A4C16AE}"/>
              </a:ext>
            </a:extLst>
          </p:cNvPr>
          <p:cNvSpPr>
            <a:spLocks noGrp="1"/>
          </p:cNvSpPr>
          <p:nvPr>
            <p:ph type="title"/>
          </p:nvPr>
        </p:nvSpPr>
        <p:spPr>
          <a:xfrm>
            <a:off x="518984" y="286985"/>
            <a:ext cx="10515600" cy="739775"/>
          </a:xfrm>
        </p:spPr>
        <p:txBody>
          <a:bodyPr>
            <a:normAutofit/>
          </a:bodyPr>
          <a:lstStyle/>
          <a:p>
            <a:r>
              <a:rPr lang="en-US" altLang="zh-CN" sz="3200" dirty="0" smtClean="0">
                <a:effectLst>
                  <a:outerShdw blurRad="63500" dist="38100" dir="1800000" algn="l" rotWithShape="0">
                    <a:prstClr val="black">
                      <a:alpha val="46000"/>
                    </a:prstClr>
                  </a:outerShdw>
                </a:effectLst>
              </a:rPr>
              <a:t>Direction 1: Background </a:t>
            </a:r>
            <a:r>
              <a:rPr lang="en-US" altLang="zh-CN" sz="3200" dirty="0">
                <a:effectLst>
                  <a:outerShdw blurRad="63500" dist="38100" dir="1800000" algn="l" rotWithShape="0">
                    <a:prstClr val="black">
                      <a:alpha val="46000"/>
                    </a:prstClr>
                  </a:outerShdw>
                </a:effectLst>
              </a:rPr>
              <a:t>Knowledge Guided NLG</a:t>
            </a:r>
            <a:endParaRPr lang="en-US" sz="3200" dirty="0">
              <a:effectLst>
                <a:outerShdw blurRad="63500" dist="38100" dir="1800000" algn="l" rotWithShape="0">
                  <a:prstClr val="black">
                    <a:alpha val="46000"/>
                  </a:prstClr>
                </a:outerShdw>
              </a:effectLst>
            </a:endParaRPr>
          </a:p>
        </p:txBody>
      </p:sp>
    </p:spTree>
    <p:extLst>
      <p:ext uri="{BB962C8B-B14F-4D97-AF65-F5344CB8AC3E}">
        <p14:creationId xmlns:p14="http://schemas.microsoft.com/office/powerpoint/2010/main" val="1606384631"/>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129"/>
        <p:cNvGrpSpPr/>
        <p:nvPr/>
      </p:nvGrpSpPr>
      <p:grpSpPr>
        <a:xfrm>
          <a:off x="0" y="0"/>
          <a:ext cx="0" cy="0"/>
          <a:chOff x="0" y="0"/>
          <a:chExt cx="0" cy="0"/>
        </a:xfrm>
      </p:grpSpPr>
      <p:sp>
        <p:nvSpPr>
          <p:cNvPr id="1132" name="Google Shape;1132;p104"/>
          <p:cNvSpPr txBox="1"/>
          <p:nvPr/>
        </p:nvSpPr>
        <p:spPr>
          <a:xfrm>
            <a:off x="9731376" y="6569076"/>
            <a:ext cx="936625" cy="365125"/>
          </a:xfrm>
          <a:prstGeom prst="rect">
            <a:avLst/>
          </a:prstGeom>
          <a:noFill/>
          <a:ln>
            <a:noFill/>
          </a:ln>
        </p:spPr>
        <p:txBody>
          <a:bodyPr spcFirstLastPara="1" wrap="square" lIns="91425" tIns="45700" rIns="91425" bIns="45700" anchor="t" anchorCtr="0">
            <a:noAutofit/>
          </a:bodyPr>
          <a:lstStyle/>
          <a:p>
            <a:pPr algn="r"/>
            <a:fld id="{00000000-1234-1234-1234-123412341234}" type="slidenum">
              <a:rPr lang="en-US" sz="1400" b="1">
                <a:solidFill>
                  <a:srgbClr val="000000"/>
                </a:solidFill>
                <a:latin typeface="Calibri"/>
                <a:ea typeface="Calibri"/>
                <a:cs typeface="Calibri"/>
                <a:sym typeface="Calibri"/>
              </a:rPr>
              <a:pPr algn="r"/>
              <a:t>14</a:t>
            </a:fld>
            <a:endParaRPr sz="1400" b="1">
              <a:solidFill>
                <a:srgbClr val="000000"/>
              </a:solidFill>
              <a:latin typeface="Calibri"/>
              <a:ea typeface="Calibri"/>
              <a:cs typeface="Calibri"/>
              <a:sym typeface="Calibri"/>
            </a:endParaRPr>
          </a:p>
        </p:txBody>
      </p:sp>
      <p:pic>
        <p:nvPicPr>
          <p:cNvPr id="2" name="Picture 1"/>
          <p:cNvPicPr>
            <a:picLocks noChangeAspect="1"/>
          </p:cNvPicPr>
          <p:nvPr/>
        </p:nvPicPr>
        <p:blipFill>
          <a:blip r:embed="rId3"/>
          <a:stretch>
            <a:fillRect/>
          </a:stretch>
        </p:blipFill>
        <p:spPr>
          <a:xfrm>
            <a:off x="0" y="1464996"/>
            <a:ext cx="12192000" cy="5462427"/>
          </a:xfrm>
          <a:prstGeom prst="rect">
            <a:avLst/>
          </a:prstGeom>
        </p:spPr>
      </p:pic>
      <p:sp>
        <p:nvSpPr>
          <p:cNvPr id="6" name="Google Shape;1131;p104"/>
          <p:cNvSpPr txBox="1">
            <a:spLocks/>
          </p:cNvSpPr>
          <p:nvPr/>
        </p:nvSpPr>
        <p:spPr>
          <a:xfrm>
            <a:off x="299123" y="1198567"/>
            <a:ext cx="10990288" cy="4665348"/>
          </a:xfrm>
          <a:prstGeom prst="rect">
            <a:avLst/>
          </a:prstGeom>
          <a:noFill/>
          <a:ln>
            <a:noFill/>
          </a:ln>
        </p:spPr>
        <p:txBody>
          <a:bodyPr spcFirstLastPara="1" vert="horz" wrap="square" lIns="91425" tIns="45700" rIns="91425" bIns="45700" rtlCol="0" anchor="t" anchorCtr="0">
            <a:no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buClr>
                <a:srgbClr val="170981"/>
              </a:buClr>
              <a:buSzPts val="1776"/>
              <a:buFont typeface="Arial" charset="0"/>
              <a:buChar char="•"/>
            </a:pPr>
            <a:r>
              <a:rPr lang="en-US" sz="2800" dirty="0" smtClean="0">
                <a:solidFill>
                  <a:schemeClr val="dk1"/>
                </a:solidFill>
                <a:latin typeface="Calibri"/>
                <a:ea typeface="Calibri"/>
                <a:cs typeface="Calibri"/>
                <a:sym typeface="Calibri"/>
              </a:rPr>
              <a:t> </a:t>
            </a:r>
            <a:r>
              <a:rPr lang="en-US" dirty="0" smtClean="0">
                <a:solidFill>
                  <a:schemeClr val="dk1"/>
                </a:solidFill>
                <a:latin typeface="Calibri"/>
                <a:ea typeface="Calibri"/>
                <a:cs typeface="Calibri"/>
                <a:sym typeface="Calibri"/>
              </a:rPr>
              <a:t>(Whitehead et al., EMNLP17)</a:t>
            </a:r>
          </a:p>
        </p:txBody>
      </p:sp>
      <p:sp>
        <p:nvSpPr>
          <p:cNvPr id="7" name="Title 1">
            <a:extLst>
              <a:ext uri="{FF2B5EF4-FFF2-40B4-BE49-F238E27FC236}">
                <a16:creationId xmlns="" xmlns:a16="http://schemas.microsoft.com/office/drawing/2014/main" id="{32E9295B-0048-A944-A2AB-412F5A4C16AE}"/>
              </a:ext>
            </a:extLst>
          </p:cNvPr>
          <p:cNvSpPr>
            <a:spLocks noGrp="1"/>
          </p:cNvSpPr>
          <p:nvPr>
            <p:ph type="title"/>
          </p:nvPr>
        </p:nvSpPr>
        <p:spPr>
          <a:xfrm>
            <a:off x="518984" y="286985"/>
            <a:ext cx="10515600" cy="739775"/>
          </a:xfrm>
        </p:spPr>
        <p:txBody>
          <a:bodyPr>
            <a:normAutofit/>
          </a:bodyPr>
          <a:lstStyle/>
          <a:p>
            <a:r>
              <a:rPr lang="en-US" altLang="zh-CN" sz="3200" dirty="0" smtClean="0">
                <a:effectLst>
                  <a:outerShdw blurRad="63500" dist="38100" dir="1800000" algn="l" rotWithShape="0">
                    <a:prstClr val="black">
                      <a:alpha val="46000"/>
                    </a:prstClr>
                  </a:outerShdw>
                </a:effectLst>
              </a:rPr>
              <a:t>Direction 2: Multimedia Guided </a:t>
            </a:r>
            <a:r>
              <a:rPr lang="en-US" altLang="zh-CN" sz="3200" dirty="0">
                <a:effectLst>
                  <a:outerShdw blurRad="63500" dist="38100" dir="1800000" algn="l" rotWithShape="0">
                    <a:prstClr val="black">
                      <a:alpha val="46000"/>
                    </a:prstClr>
                  </a:outerShdw>
                </a:effectLst>
              </a:rPr>
              <a:t>NLG</a:t>
            </a:r>
            <a:endParaRPr lang="en-US" sz="3200" dirty="0">
              <a:effectLst>
                <a:outerShdw blurRad="63500" dist="38100" dir="1800000" algn="l" rotWithShape="0">
                  <a:prstClr val="black">
                    <a:alpha val="46000"/>
                  </a:prstClr>
                </a:outerShdw>
              </a:effectLst>
            </a:endParaRPr>
          </a:p>
        </p:txBody>
      </p:sp>
    </p:spTree>
    <p:extLst>
      <p:ext uri="{BB962C8B-B14F-4D97-AF65-F5344CB8AC3E}">
        <p14:creationId xmlns:p14="http://schemas.microsoft.com/office/powerpoint/2010/main" val="800211445"/>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Bent Arrow 26">
            <a:extLst>
              <a:ext uri="{FF2B5EF4-FFF2-40B4-BE49-F238E27FC236}">
                <a16:creationId xmlns="" xmlns:a16="http://schemas.microsoft.com/office/drawing/2014/main" id="{9EAD2939-72F0-4C4A-97AE-BC29E5501782}"/>
              </a:ext>
            </a:extLst>
          </p:cNvPr>
          <p:cNvSpPr/>
          <p:nvPr/>
        </p:nvSpPr>
        <p:spPr>
          <a:xfrm rot="10800000">
            <a:off x="5177113" y="4886236"/>
            <a:ext cx="5070771" cy="1557141"/>
          </a:xfrm>
          <a:prstGeom prst="bentArrow">
            <a:avLst>
              <a:gd name="adj1" fmla="val 25000"/>
              <a:gd name="adj2" fmla="val 25000"/>
              <a:gd name="adj3" fmla="val 25000"/>
              <a:gd name="adj4" fmla="val 4592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Bent Arrow 25">
            <a:extLst>
              <a:ext uri="{FF2B5EF4-FFF2-40B4-BE49-F238E27FC236}">
                <a16:creationId xmlns="" xmlns:a16="http://schemas.microsoft.com/office/drawing/2014/main" id="{44650AB2-F191-A34E-A3E9-470790021535}"/>
              </a:ext>
            </a:extLst>
          </p:cNvPr>
          <p:cNvSpPr/>
          <p:nvPr/>
        </p:nvSpPr>
        <p:spPr>
          <a:xfrm rot="5400000">
            <a:off x="6804098" y="38835"/>
            <a:ext cx="1854678" cy="5302186"/>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 name="Rounded Rectangle 20">
            <a:extLst>
              <a:ext uri="{FF2B5EF4-FFF2-40B4-BE49-F238E27FC236}">
                <a16:creationId xmlns="" xmlns:a16="http://schemas.microsoft.com/office/drawing/2014/main" id="{498DF338-BC23-684B-8CD9-7852749C53D1}"/>
              </a:ext>
            </a:extLst>
          </p:cNvPr>
          <p:cNvSpPr/>
          <p:nvPr/>
        </p:nvSpPr>
        <p:spPr>
          <a:xfrm>
            <a:off x="8822153" y="3968447"/>
            <a:ext cx="2543924" cy="33729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latin typeface="Palatino" pitchFamily="2" charset="77"/>
                <a:ea typeface="Palatino" pitchFamily="2" charset="77"/>
              </a:rPr>
              <a:t>Political analysis …</a:t>
            </a:r>
          </a:p>
        </p:txBody>
      </p:sp>
      <p:pic>
        <p:nvPicPr>
          <p:cNvPr id="3" name="Picture 2" descr="A close up of a sign&#10;&#10;Description automatically generated">
            <a:extLst>
              <a:ext uri="{FF2B5EF4-FFF2-40B4-BE49-F238E27FC236}">
                <a16:creationId xmlns="" xmlns:a16="http://schemas.microsoft.com/office/drawing/2014/main" id="{6A7D3267-CFE9-6F47-8F92-339DC18A4188}"/>
              </a:ext>
            </a:extLst>
          </p:cNvPr>
          <p:cNvPicPr>
            <a:picLocks noChangeAspect="1"/>
          </p:cNvPicPr>
          <p:nvPr/>
        </p:nvPicPr>
        <p:blipFill>
          <a:blip r:embed="rId3">
            <a:alphaModFix amt="86000"/>
          </a:blip>
          <a:stretch>
            <a:fillRect/>
          </a:stretch>
        </p:blipFill>
        <p:spPr>
          <a:xfrm>
            <a:off x="4386818" y="-671967"/>
            <a:ext cx="2801566" cy="2095480"/>
          </a:xfrm>
          <a:prstGeom prst="rect">
            <a:avLst/>
          </a:prstGeom>
        </p:spPr>
      </p:pic>
      <p:grpSp>
        <p:nvGrpSpPr>
          <p:cNvPr id="14" name="Group 13">
            <a:extLst>
              <a:ext uri="{FF2B5EF4-FFF2-40B4-BE49-F238E27FC236}">
                <a16:creationId xmlns="" xmlns:a16="http://schemas.microsoft.com/office/drawing/2014/main" id="{B26D99DA-2EEB-8144-91ED-116B9D10893A}"/>
              </a:ext>
            </a:extLst>
          </p:cNvPr>
          <p:cNvGrpSpPr/>
          <p:nvPr/>
        </p:nvGrpSpPr>
        <p:grpSpPr>
          <a:xfrm>
            <a:off x="707837" y="268945"/>
            <a:ext cx="4213784" cy="3496236"/>
            <a:chOff x="344768" y="1385046"/>
            <a:chExt cx="4213784" cy="3496236"/>
          </a:xfrm>
        </p:grpSpPr>
        <p:sp>
          <p:nvSpPr>
            <p:cNvPr id="6" name="Folded Corner 5">
              <a:extLst>
                <a:ext uri="{FF2B5EF4-FFF2-40B4-BE49-F238E27FC236}">
                  <a16:creationId xmlns="" xmlns:a16="http://schemas.microsoft.com/office/drawing/2014/main" id="{788466B8-9932-F440-8162-824E8A097126}"/>
                </a:ext>
              </a:extLst>
            </p:cNvPr>
            <p:cNvSpPr/>
            <p:nvPr/>
          </p:nvSpPr>
          <p:spPr>
            <a:xfrm>
              <a:off x="344768" y="1532217"/>
              <a:ext cx="4213784" cy="3349065"/>
            </a:xfrm>
            <a:prstGeom prst="foldedCorner">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1400" dirty="0">
                <a:solidFill>
                  <a:srgbClr val="00B0F0"/>
                </a:solidFill>
                <a:latin typeface="Palatino" pitchFamily="2" charset="77"/>
                <a:ea typeface="Palatino" pitchFamily="2" charset="77"/>
              </a:endParaRPr>
            </a:p>
            <a:p>
              <a:pPr algn="just"/>
              <a:endParaRPr lang="en-US" sz="1400" dirty="0">
                <a:solidFill>
                  <a:srgbClr val="00B0F0"/>
                </a:solidFill>
                <a:latin typeface="Palatino" pitchFamily="2" charset="77"/>
                <a:ea typeface="Palatino" pitchFamily="2" charset="77"/>
              </a:endParaRPr>
            </a:p>
            <a:p>
              <a:pPr algn="just"/>
              <a:r>
                <a:rPr lang="en-US" sz="1400" dirty="0">
                  <a:solidFill>
                    <a:srgbClr val="00B0F0"/>
                  </a:solidFill>
                  <a:latin typeface="Palatino" pitchFamily="2" charset="77"/>
                  <a:ea typeface="Palatino" pitchFamily="2" charset="77"/>
                </a:rPr>
                <a:t>Prime Minister Bertie Ahern </a:t>
              </a:r>
              <a:r>
                <a:rPr lang="en-US" sz="1400" dirty="0">
                  <a:solidFill>
                    <a:schemeClr val="tx2">
                      <a:lumMod val="75000"/>
                    </a:schemeClr>
                  </a:solidFill>
                  <a:latin typeface="Palatino" pitchFamily="2" charset="77"/>
                  <a:ea typeface="Palatino" pitchFamily="2" charset="77"/>
                </a:rPr>
                <a:t>of </a:t>
              </a:r>
              <a:r>
                <a:rPr lang="en-US" sz="1400" dirty="0">
                  <a:solidFill>
                    <a:srgbClr val="FF0000"/>
                  </a:solidFill>
                  <a:latin typeface="Palatino" pitchFamily="2" charset="77"/>
                  <a:ea typeface="Palatino" pitchFamily="2" charset="77"/>
                </a:rPr>
                <a:t>Ireland</a:t>
              </a:r>
              <a:r>
                <a:rPr lang="en-US" sz="1400" dirty="0">
                  <a:solidFill>
                    <a:schemeClr val="tx2">
                      <a:lumMod val="75000"/>
                    </a:schemeClr>
                  </a:solidFill>
                  <a:latin typeface="Palatino" pitchFamily="2" charset="77"/>
                  <a:ea typeface="Palatino" pitchFamily="2" charset="77"/>
                </a:rPr>
                <a:t> called Sunday for a general election on May 24. </a:t>
              </a:r>
              <a:r>
                <a:rPr lang="en-US" sz="1400" dirty="0">
                  <a:solidFill>
                    <a:srgbClr val="00B0F0"/>
                  </a:solidFill>
                  <a:latin typeface="Palatino" pitchFamily="2" charset="77"/>
                  <a:ea typeface="Palatino" pitchFamily="2" charset="77"/>
                </a:rPr>
                <a:t>Mr. Ahern </a:t>
              </a:r>
              <a:r>
                <a:rPr lang="en-US" sz="1400" dirty="0">
                  <a:solidFill>
                    <a:schemeClr val="tx2">
                      <a:lumMod val="75000"/>
                    </a:schemeClr>
                  </a:solidFill>
                  <a:latin typeface="Palatino" pitchFamily="2" charset="77"/>
                  <a:ea typeface="Palatino" pitchFamily="2" charset="77"/>
                </a:rPr>
                <a:t>and </a:t>
              </a:r>
              <a:r>
                <a:rPr lang="en-US" sz="1400" dirty="0">
                  <a:solidFill>
                    <a:srgbClr val="00B0F0"/>
                  </a:solidFill>
                  <a:latin typeface="Palatino" pitchFamily="2" charset="77"/>
                  <a:ea typeface="Palatino" pitchFamily="2" charset="77"/>
                </a:rPr>
                <a:t>his</a:t>
              </a:r>
              <a:r>
                <a:rPr lang="en-US" sz="1400" dirty="0">
                  <a:solidFill>
                    <a:schemeClr val="tx2">
                      <a:lumMod val="75000"/>
                    </a:schemeClr>
                  </a:solidFill>
                  <a:latin typeface="Palatino" pitchFamily="2" charset="77"/>
                  <a:ea typeface="Palatino" pitchFamily="2" charset="77"/>
                </a:rPr>
                <a:t> centrist party have governed in a coalition government since 1197. . .Under Irish law, which requires legislative elections every five years, </a:t>
              </a:r>
              <a:r>
                <a:rPr lang="en-US" sz="1400" dirty="0">
                  <a:solidFill>
                    <a:srgbClr val="00B0F0"/>
                  </a:solidFill>
                  <a:latin typeface="Palatino" pitchFamily="2" charset="77"/>
                  <a:ea typeface="Palatino" pitchFamily="2" charset="77"/>
                </a:rPr>
                <a:t>Mr. Ahern </a:t>
              </a:r>
              <a:r>
                <a:rPr lang="en-US" sz="1400" dirty="0">
                  <a:solidFill>
                    <a:schemeClr val="tx2">
                      <a:lumMod val="75000"/>
                    </a:schemeClr>
                  </a:solidFill>
                  <a:latin typeface="Palatino" pitchFamily="2" charset="77"/>
                  <a:ea typeface="Palatino" pitchFamily="2" charset="77"/>
                </a:rPr>
                <a:t>had to call elections by midsummer. On Sunday, </a:t>
              </a:r>
              <a:r>
                <a:rPr lang="en-US" sz="1400" dirty="0">
                  <a:solidFill>
                    <a:srgbClr val="00B0F0"/>
                  </a:solidFill>
                  <a:latin typeface="Palatino" pitchFamily="2" charset="77"/>
                  <a:ea typeface="Palatino" pitchFamily="2" charset="77"/>
                </a:rPr>
                <a:t>he</a:t>
              </a:r>
              <a:r>
                <a:rPr lang="en-US" sz="1400" dirty="0">
                  <a:solidFill>
                    <a:schemeClr val="tx2">
                      <a:lumMod val="75000"/>
                    </a:schemeClr>
                  </a:solidFill>
                  <a:latin typeface="Palatino" pitchFamily="2" charset="77"/>
                  <a:ea typeface="Palatino" pitchFamily="2" charset="77"/>
                </a:rPr>
                <a:t> said </a:t>
              </a:r>
              <a:r>
                <a:rPr lang="en-US" sz="1400" dirty="0">
                  <a:solidFill>
                    <a:srgbClr val="00B0F0"/>
                  </a:solidFill>
                  <a:latin typeface="Palatino" pitchFamily="2" charset="77"/>
                  <a:ea typeface="Palatino" pitchFamily="2" charset="77"/>
                </a:rPr>
                <a:t>he</a:t>
              </a:r>
              <a:r>
                <a:rPr lang="en-US" sz="1400" dirty="0">
                  <a:solidFill>
                    <a:schemeClr val="tx2">
                      <a:lumMod val="75000"/>
                    </a:schemeClr>
                  </a:solidFill>
                  <a:latin typeface="Palatino" pitchFamily="2" charset="77"/>
                  <a:ea typeface="Palatino" pitchFamily="2" charset="77"/>
                </a:rPr>
                <a:t> would base </a:t>
              </a:r>
              <a:r>
                <a:rPr lang="en-US" sz="1400" dirty="0">
                  <a:solidFill>
                    <a:srgbClr val="00B0F0"/>
                  </a:solidFill>
                  <a:latin typeface="Palatino" pitchFamily="2" charset="77"/>
                  <a:ea typeface="Palatino" pitchFamily="2" charset="77"/>
                </a:rPr>
                <a:t>his</a:t>
              </a:r>
              <a:r>
                <a:rPr lang="en-US" sz="1400" dirty="0">
                  <a:solidFill>
                    <a:schemeClr val="tx2">
                      <a:lumMod val="75000"/>
                    </a:schemeClr>
                  </a:solidFill>
                  <a:latin typeface="Palatino" pitchFamily="2" charset="77"/>
                  <a:ea typeface="Palatino" pitchFamily="2" charset="77"/>
                </a:rPr>
                <a:t> campaign for reelection on </a:t>
              </a:r>
              <a:r>
                <a:rPr lang="en-US" sz="1400" dirty="0">
                  <a:solidFill>
                    <a:srgbClr val="00B0F0"/>
                  </a:solidFill>
                  <a:latin typeface="Palatino" pitchFamily="2" charset="77"/>
                  <a:ea typeface="Palatino" pitchFamily="2" charset="77"/>
                </a:rPr>
                <a:t>his</a:t>
              </a:r>
              <a:r>
                <a:rPr lang="en-US" sz="1400" dirty="0">
                  <a:solidFill>
                    <a:schemeClr val="tx2">
                      <a:lumMod val="75000"/>
                    </a:schemeClr>
                  </a:solidFill>
                  <a:latin typeface="Palatino" pitchFamily="2" charset="77"/>
                  <a:ea typeface="Palatino" pitchFamily="2" charset="77"/>
                </a:rPr>
                <a:t> work to strengthen the economy and efforts to revive </a:t>
              </a:r>
              <a:r>
                <a:rPr lang="en-US" sz="1400" dirty="0">
                  <a:solidFill>
                    <a:srgbClr val="FF0000"/>
                  </a:solidFill>
                  <a:latin typeface="Palatino" pitchFamily="2" charset="77"/>
                  <a:ea typeface="Palatino" pitchFamily="2" charset="77"/>
                </a:rPr>
                <a:t>Northern Ireland’s </a:t>
              </a:r>
              <a:r>
                <a:rPr lang="en-US" sz="1400" dirty="0">
                  <a:solidFill>
                    <a:schemeClr val="tx2">
                      <a:lumMod val="75000"/>
                    </a:schemeClr>
                  </a:solidFill>
                  <a:latin typeface="Palatino" pitchFamily="2" charset="77"/>
                  <a:ea typeface="Palatino" pitchFamily="2" charset="77"/>
                </a:rPr>
                <a:t>stalled peace process this year. Political analysts said they expected </a:t>
              </a:r>
              <a:r>
                <a:rPr lang="en-US" sz="1400" dirty="0">
                  <a:solidFill>
                    <a:srgbClr val="00B0F0"/>
                  </a:solidFill>
                  <a:latin typeface="Palatino" pitchFamily="2" charset="77"/>
                  <a:ea typeface="Palatino" pitchFamily="2" charset="77"/>
                </a:rPr>
                <a:t>Mr. Ahern’s</a:t>
              </a:r>
              <a:r>
                <a:rPr lang="en-US" sz="1400" dirty="0">
                  <a:solidFill>
                    <a:schemeClr val="tx2">
                      <a:lumMod val="75000"/>
                    </a:schemeClr>
                  </a:solidFill>
                  <a:latin typeface="Palatino" pitchFamily="2" charset="77"/>
                  <a:ea typeface="Palatino" pitchFamily="2" charset="77"/>
                </a:rPr>
                <a:t> work in </a:t>
              </a:r>
              <a:r>
                <a:rPr lang="en-US" sz="1400" dirty="0">
                  <a:solidFill>
                    <a:srgbClr val="FF0000"/>
                  </a:solidFill>
                  <a:latin typeface="Palatino" pitchFamily="2" charset="77"/>
                  <a:ea typeface="Palatino" pitchFamily="2" charset="77"/>
                </a:rPr>
                <a:t>Northern Ireland</a:t>
              </a:r>
              <a:r>
                <a:rPr lang="en-US" sz="1400" dirty="0">
                  <a:solidFill>
                    <a:schemeClr val="tx2">
                      <a:lumMod val="75000"/>
                    </a:schemeClr>
                  </a:solidFill>
                  <a:latin typeface="Palatino" pitchFamily="2" charset="77"/>
                  <a:ea typeface="Palatino" pitchFamily="2" charset="77"/>
                </a:rPr>
                <a:t> to be an asset . . .</a:t>
              </a:r>
            </a:p>
          </p:txBody>
        </p:sp>
        <p:sp>
          <p:nvSpPr>
            <p:cNvPr id="7" name="Rounded Rectangle 6">
              <a:extLst>
                <a:ext uri="{FF2B5EF4-FFF2-40B4-BE49-F238E27FC236}">
                  <a16:creationId xmlns="" xmlns:a16="http://schemas.microsoft.com/office/drawing/2014/main" id="{2F95B35C-8C4B-2841-AFE9-BE300873E5CC}"/>
                </a:ext>
              </a:extLst>
            </p:cNvPr>
            <p:cNvSpPr/>
            <p:nvPr/>
          </p:nvSpPr>
          <p:spPr>
            <a:xfrm>
              <a:off x="1304084" y="1385046"/>
              <a:ext cx="2218765" cy="29434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Palatino" pitchFamily="2" charset="77"/>
                  <a:ea typeface="Palatino" pitchFamily="2" charset="77"/>
                </a:rPr>
                <a:t>Input Article</a:t>
              </a:r>
            </a:p>
          </p:txBody>
        </p:sp>
      </p:grpSp>
      <p:grpSp>
        <p:nvGrpSpPr>
          <p:cNvPr id="11" name="Group 10">
            <a:extLst>
              <a:ext uri="{FF2B5EF4-FFF2-40B4-BE49-F238E27FC236}">
                <a16:creationId xmlns="" xmlns:a16="http://schemas.microsoft.com/office/drawing/2014/main" id="{58D00FF0-8290-2247-8AF1-B30B66AB196B}"/>
              </a:ext>
            </a:extLst>
          </p:cNvPr>
          <p:cNvGrpSpPr/>
          <p:nvPr/>
        </p:nvGrpSpPr>
        <p:grpSpPr>
          <a:xfrm>
            <a:off x="707836" y="3617267"/>
            <a:ext cx="4213785" cy="1153732"/>
            <a:chOff x="344767" y="5419165"/>
            <a:chExt cx="4213785" cy="1153732"/>
          </a:xfrm>
        </p:grpSpPr>
        <p:sp>
          <p:nvSpPr>
            <p:cNvPr id="9" name="Rounded Rectangle 8">
              <a:extLst>
                <a:ext uri="{FF2B5EF4-FFF2-40B4-BE49-F238E27FC236}">
                  <a16:creationId xmlns="" xmlns:a16="http://schemas.microsoft.com/office/drawing/2014/main" id="{35407408-D1A1-FB4A-9D61-92BAB06568B3}"/>
                </a:ext>
              </a:extLst>
            </p:cNvPr>
            <p:cNvSpPr/>
            <p:nvPr/>
          </p:nvSpPr>
          <p:spPr>
            <a:xfrm>
              <a:off x="344767" y="5647765"/>
              <a:ext cx="4213785" cy="925132"/>
            </a:xfrm>
            <a:prstGeom prst="roundRect">
              <a:avLst/>
            </a:prstGeom>
            <a:solidFill>
              <a:srgbClr val="FFE9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solidFill>
                    <a:schemeClr val="tx2">
                      <a:lumMod val="75000"/>
                    </a:schemeClr>
                  </a:solidFill>
                  <a:latin typeface="Palatino" pitchFamily="2" charset="77"/>
                  <a:ea typeface="Palatino" pitchFamily="2" charset="77"/>
                </a:rPr>
                <a:t>{</a:t>
              </a:r>
              <a:r>
                <a:rPr lang="en-US" sz="1400" dirty="0">
                  <a:solidFill>
                    <a:srgbClr val="00B0F0"/>
                  </a:solidFill>
                  <a:latin typeface="Palatino" pitchFamily="2" charset="77"/>
                  <a:ea typeface="Palatino" pitchFamily="2" charset="77"/>
                </a:rPr>
                <a:t>Prime Minister Bertie Ahern</a:t>
              </a:r>
              <a:r>
                <a:rPr lang="en-US" sz="1400" dirty="0">
                  <a:solidFill>
                    <a:schemeClr val="tx2">
                      <a:lumMod val="75000"/>
                    </a:schemeClr>
                  </a:solidFill>
                  <a:latin typeface="Palatino" pitchFamily="2" charset="77"/>
                  <a:ea typeface="Palatino" pitchFamily="2" charset="77"/>
                </a:rPr>
                <a:t>, </a:t>
              </a:r>
              <a:r>
                <a:rPr lang="en-US" sz="1400" dirty="0">
                  <a:solidFill>
                    <a:srgbClr val="00B0F0"/>
                  </a:solidFill>
                  <a:latin typeface="Palatino" pitchFamily="2" charset="77"/>
                  <a:ea typeface="Palatino" pitchFamily="2" charset="77"/>
                </a:rPr>
                <a:t>Mr. Ahern, he,</a:t>
              </a:r>
            </a:p>
            <a:p>
              <a:r>
                <a:rPr lang="en-US" sz="1400" dirty="0">
                  <a:solidFill>
                    <a:srgbClr val="00B0F0"/>
                  </a:solidFill>
                  <a:latin typeface="Palatino" pitchFamily="2" charset="77"/>
                  <a:ea typeface="Palatino" pitchFamily="2" charset="77"/>
                </a:rPr>
                <a:t>he, his, Mr. Ahern’s</a:t>
              </a:r>
              <a:r>
                <a:rPr lang="en-US" sz="1400" dirty="0">
                  <a:solidFill>
                    <a:schemeClr val="tx2">
                      <a:lumMod val="75000"/>
                    </a:schemeClr>
                  </a:solidFill>
                  <a:latin typeface="Palatino" pitchFamily="2" charset="77"/>
                  <a:ea typeface="Palatino" pitchFamily="2" charset="77"/>
                </a:rPr>
                <a:t>}</a:t>
              </a:r>
            </a:p>
            <a:p>
              <a:r>
                <a:rPr lang="en-US" sz="1400" dirty="0">
                  <a:solidFill>
                    <a:schemeClr val="tx2">
                      <a:lumMod val="75000"/>
                    </a:schemeClr>
                  </a:solidFill>
                  <a:latin typeface="Palatino" pitchFamily="2" charset="77"/>
                  <a:ea typeface="Palatino" pitchFamily="2" charset="77"/>
                </a:rPr>
                <a:t>{</a:t>
              </a:r>
              <a:r>
                <a:rPr lang="en-US" sz="1400" dirty="0">
                  <a:solidFill>
                    <a:srgbClr val="FF0000"/>
                  </a:solidFill>
                  <a:latin typeface="Palatino" pitchFamily="2" charset="77"/>
                  <a:ea typeface="Palatino" pitchFamily="2" charset="77"/>
                </a:rPr>
                <a:t>Ireland, Northern Ireland, Northern Ireland’s</a:t>
              </a:r>
              <a:r>
                <a:rPr lang="en-US" sz="1400" dirty="0">
                  <a:solidFill>
                    <a:schemeClr val="tx2">
                      <a:lumMod val="75000"/>
                    </a:schemeClr>
                  </a:solidFill>
                  <a:latin typeface="Palatino" pitchFamily="2" charset="77"/>
                  <a:ea typeface="Palatino" pitchFamily="2" charset="77"/>
                </a:rPr>
                <a:t>}</a:t>
              </a:r>
            </a:p>
          </p:txBody>
        </p:sp>
        <p:sp>
          <p:nvSpPr>
            <p:cNvPr id="13" name="Rounded Rectangle 12">
              <a:extLst>
                <a:ext uri="{FF2B5EF4-FFF2-40B4-BE49-F238E27FC236}">
                  <a16:creationId xmlns="" xmlns:a16="http://schemas.microsoft.com/office/drawing/2014/main" id="{0494ED77-C36B-EC45-936B-09EFAF02C7C0}"/>
                </a:ext>
              </a:extLst>
            </p:cNvPr>
            <p:cNvSpPr/>
            <p:nvPr/>
          </p:nvSpPr>
          <p:spPr>
            <a:xfrm>
              <a:off x="1141504" y="5419165"/>
              <a:ext cx="2543924" cy="33729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latin typeface="Palatino" pitchFamily="2" charset="77"/>
                  <a:ea typeface="Palatino" pitchFamily="2" charset="77"/>
                </a:rPr>
                <a:t>Entity Mention Cluster</a:t>
              </a:r>
            </a:p>
          </p:txBody>
        </p:sp>
      </p:grpSp>
      <p:sp>
        <p:nvSpPr>
          <p:cNvPr id="15" name="Rectangle 14">
            <a:extLst>
              <a:ext uri="{FF2B5EF4-FFF2-40B4-BE49-F238E27FC236}">
                <a16:creationId xmlns="" xmlns:a16="http://schemas.microsoft.com/office/drawing/2014/main" id="{796D6F85-BC6A-C948-9840-4A14EB6CD19B}"/>
              </a:ext>
            </a:extLst>
          </p:cNvPr>
          <p:cNvSpPr/>
          <p:nvPr/>
        </p:nvSpPr>
        <p:spPr>
          <a:xfrm>
            <a:off x="590173" y="92639"/>
            <a:ext cx="4465920" cy="4842432"/>
          </a:xfrm>
          <a:prstGeom prst="rect">
            <a:avLst/>
          </a:prstGeom>
          <a:no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
            <a:extLst>
              <a:ext uri="{FF2B5EF4-FFF2-40B4-BE49-F238E27FC236}">
                <a16:creationId xmlns="" xmlns:a16="http://schemas.microsoft.com/office/drawing/2014/main" id="{06D6E1A0-CC70-2341-8DDD-4DEF18EB0EF8}"/>
              </a:ext>
            </a:extLst>
          </p:cNvPr>
          <p:cNvSpPr/>
          <p:nvPr/>
        </p:nvSpPr>
        <p:spPr>
          <a:xfrm>
            <a:off x="543576" y="5174409"/>
            <a:ext cx="4633540" cy="1643250"/>
          </a:xfrm>
          <a:prstGeom prst="roundRect">
            <a:avLst/>
          </a:prstGeom>
          <a:solidFill>
            <a:schemeClr val="bg1"/>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solidFill>
                  <a:schemeClr val="tx2">
                    <a:lumMod val="75000"/>
                  </a:schemeClr>
                </a:solidFill>
                <a:latin typeface="Palatino" pitchFamily="2" charset="77"/>
                <a:ea typeface="Palatino" pitchFamily="2" charset="77"/>
              </a:rPr>
              <a:t>prime min </a:t>
            </a:r>
            <a:r>
              <a:rPr lang="en-US" sz="1400" dirty="0" err="1">
                <a:solidFill>
                  <a:schemeClr val="tx2">
                    <a:lumMod val="75000"/>
                  </a:schemeClr>
                </a:solidFill>
                <a:latin typeface="Palatino" pitchFamily="2" charset="77"/>
                <a:ea typeface="Palatino" pitchFamily="2" charset="77"/>
              </a:rPr>
              <a:t>bertie</a:t>
            </a:r>
            <a:r>
              <a:rPr lang="en-US" sz="1400" dirty="0">
                <a:solidFill>
                  <a:schemeClr val="tx2">
                    <a:lumMod val="75000"/>
                  </a:schemeClr>
                </a:solidFill>
                <a:latin typeface="Palatino" pitchFamily="2" charset="77"/>
                <a:ea typeface="Palatino" pitchFamily="2" charset="77"/>
              </a:rPr>
              <a:t> </a:t>
            </a:r>
            <a:r>
              <a:rPr lang="en-US" sz="1400" dirty="0" err="1">
                <a:solidFill>
                  <a:schemeClr val="tx2">
                    <a:lumMod val="75000"/>
                  </a:schemeClr>
                </a:solidFill>
                <a:latin typeface="Palatino" pitchFamily="2" charset="77"/>
                <a:ea typeface="Palatino" pitchFamily="2" charset="77"/>
              </a:rPr>
              <a:t>ahern</a:t>
            </a:r>
            <a:r>
              <a:rPr lang="en-US" sz="1400" dirty="0">
                <a:solidFill>
                  <a:schemeClr val="tx2">
                    <a:lumMod val="75000"/>
                  </a:schemeClr>
                </a:solidFill>
                <a:latin typeface="Palatino" pitchFamily="2" charset="77"/>
                <a:ea typeface="Palatino" pitchFamily="2" charset="77"/>
              </a:rPr>
              <a:t> of </a:t>
            </a:r>
            <a:r>
              <a:rPr lang="en-US" sz="1400" dirty="0" err="1">
                <a:solidFill>
                  <a:schemeClr val="tx2">
                    <a:lumMod val="75000"/>
                  </a:schemeClr>
                </a:solidFill>
                <a:latin typeface="Palatino" pitchFamily="2" charset="77"/>
                <a:ea typeface="Palatino" pitchFamily="2" charset="77"/>
              </a:rPr>
              <a:t>ireland</a:t>
            </a:r>
            <a:r>
              <a:rPr lang="en-US" sz="1400" dirty="0">
                <a:solidFill>
                  <a:schemeClr val="tx2">
                    <a:lumMod val="75000"/>
                  </a:schemeClr>
                </a:solidFill>
                <a:latin typeface="Palatino" pitchFamily="2" charset="77"/>
                <a:ea typeface="Palatino" pitchFamily="2" charset="77"/>
              </a:rPr>
              <a:t> calls for general election on may 0. </a:t>
            </a:r>
            <a:r>
              <a:rPr lang="en-US" sz="1400" dirty="0" err="1">
                <a:solidFill>
                  <a:schemeClr val="tx2">
                    <a:lumMod val="75000"/>
                  </a:schemeClr>
                </a:solidFill>
                <a:latin typeface="Palatino" pitchFamily="2" charset="77"/>
                <a:ea typeface="Palatino" pitchFamily="2" charset="77"/>
              </a:rPr>
              <a:t>ahern</a:t>
            </a:r>
            <a:r>
              <a:rPr lang="en-US" sz="1400" dirty="0">
                <a:solidFill>
                  <a:schemeClr val="tx2">
                    <a:lumMod val="75000"/>
                  </a:schemeClr>
                </a:solidFill>
                <a:latin typeface="Palatino" pitchFamily="2" charset="77"/>
                <a:ea typeface="Palatino" pitchFamily="2" charset="77"/>
              </a:rPr>
              <a:t> and his centrist party, have governed in coalition government since 0. … </a:t>
            </a:r>
            <a:r>
              <a:rPr lang="en-US" sz="1400" dirty="0" err="1">
                <a:solidFill>
                  <a:schemeClr val="tx2">
                    <a:lumMod val="75000"/>
                  </a:schemeClr>
                </a:solidFill>
                <a:latin typeface="Palatino" pitchFamily="2" charset="77"/>
                <a:ea typeface="Palatino" pitchFamily="2" charset="77"/>
              </a:rPr>
              <a:t>ahern</a:t>
            </a:r>
            <a:r>
              <a:rPr lang="en-US" sz="1400" dirty="0">
                <a:solidFill>
                  <a:schemeClr val="tx2">
                    <a:lumMod val="75000"/>
                  </a:schemeClr>
                </a:solidFill>
                <a:latin typeface="Palatino" pitchFamily="2" charset="77"/>
                <a:ea typeface="Palatino" pitchFamily="2" charset="77"/>
              </a:rPr>
              <a:t> says he would base his campaign for re-election on his work to strengthen economy and his efforts to revive northern </a:t>
            </a:r>
            <a:r>
              <a:rPr lang="en-US" sz="1400" dirty="0" err="1">
                <a:solidFill>
                  <a:schemeClr val="tx2">
                    <a:lumMod val="75000"/>
                  </a:schemeClr>
                </a:solidFill>
                <a:latin typeface="Palatino" pitchFamily="2" charset="77"/>
                <a:ea typeface="Palatino" pitchFamily="2" charset="77"/>
              </a:rPr>
              <a:t>ireland’s</a:t>
            </a:r>
            <a:r>
              <a:rPr lang="en-US" sz="1400" dirty="0">
                <a:solidFill>
                  <a:schemeClr val="tx2">
                    <a:lumMod val="75000"/>
                  </a:schemeClr>
                </a:solidFill>
                <a:latin typeface="Palatino" pitchFamily="2" charset="77"/>
                <a:ea typeface="Palatino" pitchFamily="2" charset="77"/>
              </a:rPr>
              <a:t> stalled peace process.</a:t>
            </a:r>
          </a:p>
        </p:txBody>
      </p:sp>
      <p:sp>
        <p:nvSpPr>
          <p:cNvPr id="17" name="Rounded Rectangle 16">
            <a:extLst>
              <a:ext uri="{FF2B5EF4-FFF2-40B4-BE49-F238E27FC236}">
                <a16:creationId xmlns="" xmlns:a16="http://schemas.microsoft.com/office/drawing/2014/main" id="{62C33FCE-9A5B-FD4C-817A-DD38B03D7992}"/>
              </a:ext>
            </a:extLst>
          </p:cNvPr>
          <p:cNvSpPr/>
          <p:nvPr/>
        </p:nvSpPr>
        <p:spPr>
          <a:xfrm>
            <a:off x="1656973" y="4979897"/>
            <a:ext cx="2543924" cy="33729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latin typeface="Palatino" pitchFamily="2" charset="77"/>
                <a:ea typeface="Palatino" pitchFamily="2" charset="77"/>
              </a:rPr>
              <a:t>Output Summary</a:t>
            </a:r>
          </a:p>
        </p:txBody>
      </p:sp>
      <p:sp>
        <p:nvSpPr>
          <p:cNvPr id="18" name="Rounded Rectangle 17">
            <a:extLst>
              <a:ext uri="{FF2B5EF4-FFF2-40B4-BE49-F238E27FC236}">
                <a16:creationId xmlns="" xmlns:a16="http://schemas.microsoft.com/office/drawing/2014/main" id="{C62AB172-466D-7B48-A239-AF54BD457B4C}"/>
              </a:ext>
            </a:extLst>
          </p:cNvPr>
          <p:cNvSpPr/>
          <p:nvPr/>
        </p:nvSpPr>
        <p:spPr>
          <a:xfrm>
            <a:off x="5878609" y="1398794"/>
            <a:ext cx="2514600" cy="1129553"/>
          </a:xfrm>
          <a:prstGeom prst="round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Palatino" pitchFamily="2" charset="77"/>
                <a:ea typeface="Palatino" pitchFamily="2" charset="77"/>
              </a:rPr>
              <a:t>Entity-aware Content Selector</a:t>
            </a:r>
          </a:p>
        </p:txBody>
      </p:sp>
      <p:sp>
        <p:nvSpPr>
          <p:cNvPr id="19" name="Rounded Rectangle 18">
            <a:extLst>
              <a:ext uri="{FF2B5EF4-FFF2-40B4-BE49-F238E27FC236}">
                <a16:creationId xmlns="" xmlns:a16="http://schemas.microsoft.com/office/drawing/2014/main" id="{C87A0EEE-96EF-9E4E-9204-75C62562FD85}"/>
              </a:ext>
            </a:extLst>
          </p:cNvPr>
          <p:cNvSpPr/>
          <p:nvPr/>
        </p:nvSpPr>
        <p:spPr>
          <a:xfrm>
            <a:off x="6039878" y="5500965"/>
            <a:ext cx="2514600" cy="1129553"/>
          </a:xfrm>
          <a:prstGeom prst="round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Palatino" pitchFamily="2" charset="77"/>
                <a:ea typeface="Palatino" pitchFamily="2" charset="77"/>
              </a:rPr>
              <a:t>Abstract Generator</a:t>
            </a:r>
          </a:p>
        </p:txBody>
      </p:sp>
      <p:sp>
        <p:nvSpPr>
          <p:cNvPr id="20" name="Rounded Rectangle 19">
            <a:extLst>
              <a:ext uri="{FF2B5EF4-FFF2-40B4-BE49-F238E27FC236}">
                <a16:creationId xmlns="" xmlns:a16="http://schemas.microsoft.com/office/drawing/2014/main" id="{7E4C80B2-7AB8-3A4D-A6E8-B2F95E504376}"/>
              </a:ext>
            </a:extLst>
          </p:cNvPr>
          <p:cNvSpPr/>
          <p:nvPr/>
        </p:nvSpPr>
        <p:spPr>
          <a:xfrm>
            <a:off x="8564744" y="3671046"/>
            <a:ext cx="2543924" cy="33729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latin typeface="Palatino" pitchFamily="2" charset="77"/>
                <a:ea typeface="Palatino" pitchFamily="2" charset="77"/>
              </a:rPr>
              <a:t>Extracted Sentences</a:t>
            </a:r>
          </a:p>
        </p:txBody>
      </p:sp>
      <p:sp>
        <p:nvSpPr>
          <p:cNvPr id="22" name="Rounded Rectangle 21">
            <a:extLst>
              <a:ext uri="{FF2B5EF4-FFF2-40B4-BE49-F238E27FC236}">
                <a16:creationId xmlns="" xmlns:a16="http://schemas.microsoft.com/office/drawing/2014/main" id="{42E4BBD3-AA40-8848-ABC4-AB6E1C2CDBA5}"/>
              </a:ext>
            </a:extLst>
          </p:cNvPr>
          <p:cNvSpPr/>
          <p:nvPr/>
        </p:nvSpPr>
        <p:spPr>
          <a:xfrm>
            <a:off x="9126065" y="4225708"/>
            <a:ext cx="2543924" cy="33729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latin typeface="Palatino" pitchFamily="2" charset="77"/>
                <a:ea typeface="Palatino" pitchFamily="2" charset="77"/>
              </a:rPr>
              <a:t>On Sunday, </a:t>
            </a:r>
            <a:r>
              <a:rPr lang="en-US" sz="1600" dirty="0">
                <a:solidFill>
                  <a:srgbClr val="00B0F0"/>
                </a:solidFill>
                <a:latin typeface="Palatino" pitchFamily="2" charset="77"/>
                <a:ea typeface="Palatino" pitchFamily="2" charset="77"/>
              </a:rPr>
              <a:t>he</a:t>
            </a:r>
            <a:r>
              <a:rPr lang="en-US" sz="1600" dirty="0">
                <a:solidFill>
                  <a:schemeClr val="tx1"/>
                </a:solidFill>
                <a:latin typeface="Palatino" pitchFamily="2" charset="77"/>
                <a:ea typeface="Palatino" pitchFamily="2" charset="77"/>
              </a:rPr>
              <a:t> said …</a:t>
            </a:r>
          </a:p>
        </p:txBody>
      </p:sp>
      <p:sp>
        <p:nvSpPr>
          <p:cNvPr id="23" name="Rounded Rectangle 22">
            <a:extLst>
              <a:ext uri="{FF2B5EF4-FFF2-40B4-BE49-F238E27FC236}">
                <a16:creationId xmlns="" xmlns:a16="http://schemas.microsoft.com/office/drawing/2014/main" id="{B08900C8-CD53-D147-BFCC-375FE248590B}"/>
              </a:ext>
            </a:extLst>
          </p:cNvPr>
          <p:cNvSpPr/>
          <p:nvPr/>
        </p:nvSpPr>
        <p:spPr>
          <a:xfrm>
            <a:off x="9545865" y="4548940"/>
            <a:ext cx="2543924" cy="33729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00B0F0"/>
                </a:solidFill>
                <a:latin typeface="Palatino" pitchFamily="2" charset="77"/>
                <a:ea typeface="Palatino" pitchFamily="2" charset="77"/>
              </a:rPr>
              <a:t>Mr. Ahern </a:t>
            </a:r>
            <a:r>
              <a:rPr lang="en-US" sz="1600" dirty="0">
                <a:solidFill>
                  <a:schemeClr val="tx1"/>
                </a:solidFill>
                <a:latin typeface="Palatino" pitchFamily="2" charset="77"/>
                <a:ea typeface="Palatino" pitchFamily="2" charset="77"/>
              </a:rPr>
              <a:t>and </a:t>
            </a:r>
            <a:r>
              <a:rPr lang="en-US" sz="1600" dirty="0">
                <a:solidFill>
                  <a:srgbClr val="00B0F0"/>
                </a:solidFill>
                <a:latin typeface="Palatino" pitchFamily="2" charset="77"/>
                <a:ea typeface="Palatino" pitchFamily="2" charset="77"/>
              </a:rPr>
              <a:t>his</a:t>
            </a:r>
            <a:r>
              <a:rPr lang="en-US" sz="1600" dirty="0">
                <a:solidFill>
                  <a:schemeClr val="tx1"/>
                </a:solidFill>
                <a:latin typeface="Palatino" pitchFamily="2" charset="77"/>
                <a:ea typeface="Palatino" pitchFamily="2" charset="77"/>
              </a:rPr>
              <a:t> …</a:t>
            </a:r>
          </a:p>
        </p:txBody>
      </p:sp>
      <p:sp>
        <p:nvSpPr>
          <p:cNvPr id="24" name="Right Arrow 23">
            <a:extLst>
              <a:ext uri="{FF2B5EF4-FFF2-40B4-BE49-F238E27FC236}">
                <a16:creationId xmlns="" xmlns:a16="http://schemas.microsoft.com/office/drawing/2014/main" id="{B4038AF4-CEF8-5245-B199-2DC198653682}"/>
              </a:ext>
            </a:extLst>
          </p:cNvPr>
          <p:cNvSpPr/>
          <p:nvPr/>
        </p:nvSpPr>
        <p:spPr>
          <a:xfrm rot="3607105">
            <a:off x="6521255" y="4810549"/>
            <a:ext cx="771252" cy="537883"/>
          </a:xfrm>
          <a:prstGeom prst="rightArrow">
            <a:avLst>
              <a:gd name="adj1" fmla="val 58286"/>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 xmlns:a16="http://schemas.microsoft.com/office/drawing/2014/main" id="{DD05C220-A8D0-9542-A3D8-61B34C1CA004}"/>
              </a:ext>
            </a:extLst>
          </p:cNvPr>
          <p:cNvSpPr txBox="1"/>
          <p:nvPr/>
        </p:nvSpPr>
        <p:spPr>
          <a:xfrm>
            <a:off x="5409635" y="3992775"/>
            <a:ext cx="2801566" cy="707886"/>
          </a:xfrm>
          <a:prstGeom prst="rect">
            <a:avLst/>
          </a:prstGeom>
          <a:noFill/>
        </p:spPr>
        <p:txBody>
          <a:bodyPr wrap="square" rtlCol="0">
            <a:spAutoFit/>
          </a:bodyPr>
          <a:lstStyle/>
          <a:p>
            <a:r>
              <a:rPr lang="en-US" sz="2000" b="1" dirty="0">
                <a:solidFill>
                  <a:schemeClr val="accent2">
                    <a:lumMod val="75000"/>
                  </a:schemeClr>
                </a:solidFill>
                <a:latin typeface="Palatino" pitchFamily="2" charset="77"/>
                <a:ea typeface="Palatino" pitchFamily="2" charset="77"/>
              </a:rPr>
              <a:t>Coherent abstract generation</a:t>
            </a:r>
          </a:p>
        </p:txBody>
      </p:sp>
      <p:sp>
        <p:nvSpPr>
          <p:cNvPr id="28" name="Title 1">
            <a:extLst>
              <a:ext uri="{FF2B5EF4-FFF2-40B4-BE49-F238E27FC236}">
                <a16:creationId xmlns="" xmlns:a16="http://schemas.microsoft.com/office/drawing/2014/main" id="{32E9295B-0048-A944-A2AB-412F5A4C16AE}"/>
              </a:ext>
            </a:extLst>
          </p:cNvPr>
          <p:cNvSpPr txBox="1">
            <a:spLocks/>
          </p:cNvSpPr>
          <p:nvPr/>
        </p:nvSpPr>
        <p:spPr>
          <a:xfrm>
            <a:off x="6906881" y="213980"/>
            <a:ext cx="4763108" cy="739775"/>
          </a:xfrm>
          <a:prstGeom prst="rect">
            <a:avLst/>
          </a:prstGeom>
        </p:spPr>
        <p:txBody>
          <a:bodyPr>
            <a:noAutofit/>
          </a:bodyPr>
          <a:lstStyle>
            <a:lvl1pPr algn="l" defTabSz="914400" rtl="0" eaLnBrk="1" latinLnBrk="0" hangingPunct="1">
              <a:lnSpc>
                <a:spcPct val="90000"/>
              </a:lnSpc>
              <a:spcBef>
                <a:spcPct val="0"/>
              </a:spcBef>
              <a:buNone/>
              <a:defRPr sz="2800" kern="1200">
                <a:solidFill>
                  <a:schemeClr val="tx1"/>
                </a:solidFill>
                <a:latin typeface="Roboto" panose="02000000000000000000" pitchFamily="2" charset="0"/>
                <a:ea typeface="Roboto" panose="02000000000000000000" pitchFamily="2" charset="0"/>
                <a:cs typeface="Open Sans" panose="020B0606030504020204" pitchFamily="34" charset="0"/>
              </a:defRPr>
            </a:lvl1pPr>
          </a:lstStyle>
          <a:p>
            <a:r>
              <a:rPr lang="en-US" dirty="0" smtClean="0">
                <a:effectLst>
                  <a:outerShdw blurRad="63500" dist="38100" dir="1800000" algn="l" rotWithShape="0">
                    <a:prstClr val="black">
                      <a:alpha val="46000"/>
                    </a:prstClr>
                  </a:outerShdw>
                </a:effectLst>
              </a:rPr>
              <a:t>Direction 3: Extract and then Generate (Sharma et al., 2019)</a:t>
            </a:r>
            <a:endParaRPr lang="en-US" dirty="0">
              <a:effectLst>
                <a:outerShdw blurRad="63500" dist="38100" dir="1800000" algn="l" rotWithShape="0">
                  <a:prstClr val="black">
                    <a:alpha val="46000"/>
                  </a:prstClr>
                </a:outerShdw>
              </a:effectLst>
            </a:endParaRPr>
          </a:p>
        </p:txBody>
      </p:sp>
    </p:spTree>
    <p:extLst>
      <p:ext uri="{BB962C8B-B14F-4D97-AF65-F5344CB8AC3E}">
        <p14:creationId xmlns:p14="http://schemas.microsoft.com/office/powerpoint/2010/main" val="12044655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5">
            <a:extLst>
              <a:ext uri="{FF2B5EF4-FFF2-40B4-BE49-F238E27FC236}">
                <a16:creationId xmlns="" xmlns:a16="http://schemas.microsoft.com/office/drawing/2014/main" id="{AB84CA14-22F5-BA43-957B-C1641E8BF11C}"/>
              </a:ext>
            </a:extLst>
          </p:cNvPr>
          <p:cNvGraphicFramePr>
            <a:graphicFrameLocks noGrp="1"/>
          </p:cNvGraphicFramePr>
          <p:nvPr>
            <p:extLst/>
          </p:nvPr>
        </p:nvGraphicFramePr>
        <p:xfrm>
          <a:off x="244928" y="1158974"/>
          <a:ext cx="11702144" cy="5699026"/>
        </p:xfrm>
        <a:graphic>
          <a:graphicData uri="http://schemas.openxmlformats.org/drawingml/2006/table">
            <a:tbl>
              <a:tblPr firstRow="1" bandRow="1">
                <a:tableStyleId>{5C22544A-7EE6-4342-B048-85BDC9FD1C3A}</a:tableStyleId>
              </a:tblPr>
              <a:tblGrid>
                <a:gridCol w="993495">
                  <a:extLst>
                    <a:ext uri="{9D8B030D-6E8A-4147-A177-3AD203B41FA5}">
                      <a16:colId xmlns="" xmlns:a16="http://schemas.microsoft.com/office/drawing/2014/main" val="1201373287"/>
                    </a:ext>
                  </a:extLst>
                </a:gridCol>
                <a:gridCol w="1531991">
                  <a:extLst>
                    <a:ext uri="{9D8B030D-6E8A-4147-A177-3AD203B41FA5}">
                      <a16:colId xmlns="" xmlns:a16="http://schemas.microsoft.com/office/drawing/2014/main" val="2891778674"/>
                    </a:ext>
                  </a:extLst>
                </a:gridCol>
                <a:gridCol w="896796">
                  <a:extLst>
                    <a:ext uri="{9D8B030D-6E8A-4147-A177-3AD203B41FA5}">
                      <a16:colId xmlns="" xmlns:a16="http://schemas.microsoft.com/office/drawing/2014/main" val="1477386323"/>
                    </a:ext>
                  </a:extLst>
                </a:gridCol>
                <a:gridCol w="2428788">
                  <a:extLst>
                    <a:ext uri="{9D8B030D-6E8A-4147-A177-3AD203B41FA5}">
                      <a16:colId xmlns="" xmlns:a16="http://schemas.microsoft.com/office/drawing/2014/main" val="4046442482"/>
                    </a:ext>
                  </a:extLst>
                </a:gridCol>
                <a:gridCol w="1164942">
                  <a:extLst>
                    <a:ext uri="{9D8B030D-6E8A-4147-A177-3AD203B41FA5}">
                      <a16:colId xmlns="" xmlns:a16="http://schemas.microsoft.com/office/drawing/2014/main" val="1586101168"/>
                    </a:ext>
                  </a:extLst>
                </a:gridCol>
                <a:gridCol w="899543">
                  <a:extLst>
                    <a:ext uri="{9D8B030D-6E8A-4147-A177-3AD203B41FA5}">
                      <a16:colId xmlns="" xmlns:a16="http://schemas.microsoft.com/office/drawing/2014/main" val="3470135121"/>
                    </a:ext>
                  </a:extLst>
                </a:gridCol>
                <a:gridCol w="1598653">
                  <a:extLst>
                    <a:ext uri="{9D8B030D-6E8A-4147-A177-3AD203B41FA5}">
                      <a16:colId xmlns="" xmlns:a16="http://schemas.microsoft.com/office/drawing/2014/main" val="1681428890"/>
                    </a:ext>
                  </a:extLst>
                </a:gridCol>
                <a:gridCol w="2187936">
                  <a:extLst>
                    <a:ext uri="{9D8B030D-6E8A-4147-A177-3AD203B41FA5}">
                      <a16:colId xmlns="" xmlns:a16="http://schemas.microsoft.com/office/drawing/2014/main" val="2929690415"/>
                    </a:ext>
                  </a:extLst>
                </a:gridCol>
              </a:tblGrid>
              <a:tr h="334736">
                <a:tc rowSpan="2">
                  <a:txBody>
                    <a:bodyPr/>
                    <a:lstStyle/>
                    <a:p>
                      <a:pPr algn="ctr"/>
                      <a:r>
                        <a:rPr lang="en-US" altLang="zh-CN" b="1" dirty="0">
                          <a:solidFill>
                            <a:schemeClr val="tx1"/>
                          </a:solidFill>
                          <a:latin typeface="+mn-lt"/>
                        </a:rPr>
                        <a:t>Claims:</a:t>
                      </a:r>
                      <a:endParaRPr lang="x-none" b="1" dirty="0">
                        <a:solidFill>
                          <a:schemeClr val="tx1"/>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gridSpan="3">
                  <a:txBody>
                    <a:bodyPr/>
                    <a:lstStyle/>
                    <a:p>
                      <a:pPr algn="ctr"/>
                      <a:r>
                        <a:rPr lang="en-US" altLang="zh-CN" sz="1600" b="0" i="1" dirty="0">
                          <a:solidFill>
                            <a:schemeClr val="tx1"/>
                          </a:solidFill>
                        </a:rPr>
                        <a:t>Arrested</a:t>
                      </a:r>
                      <a:r>
                        <a:rPr lang="zh-CN" altLang="en-US" sz="1600" b="0" i="1" dirty="0">
                          <a:solidFill>
                            <a:schemeClr val="tx1"/>
                          </a:solidFill>
                        </a:rPr>
                        <a:t> </a:t>
                      </a:r>
                      <a:r>
                        <a:rPr lang="en-US" altLang="zh-CN" sz="1600" b="0" i="1" dirty="0">
                          <a:solidFill>
                            <a:schemeClr val="tx1"/>
                          </a:solidFill>
                        </a:rPr>
                        <a:t>protesters</a:t>
                      </a:r>
                      <a:r>
                        <a:rPr lang="zh-CN" altLang="en-US" sz="1600" b="0" i="1" dirty="0">
                          <a:solidFill>
                            <a:schemeClr val="tx1"/>
                          </a:solidFill>
                        </a:rPr>
                        <a:t> </a:t>
                      </a:r>
                      <a:r>
                        <a:rPr lang="en-US" altLang="zh-CN" sz="1600" b="0" i="1" dirty="0">
                          <a:solidFill>
                            <a:schemeClr val="tx1"/>
                          </a:solidFill>
                        </a:rPr>
                        <a:t>should</a:t>
                      </a:r>
                      <a:r>
                        <a:rPr lang="zh-CN" altLang="en-US" sz="1600" b="0" i="1" dirty="0">
                          <a:solidFill>
                            <a:schemeClr val="tx1"/>
                          </a:solidFill>
                        </a:rPr>
                        <a:t> </a:t>
                      </a:r>
                      <a:r>
                        <a:rPr lang="en-US" altLang="zh-CN" sz="1600" b="0" i="1" dirty="0">
                          <a:solidFill>
                            <a:schemeClr val="tx1"/>
                          </a:solidFill>
                        </a:rPr>
                        <a:t>be</a:t>
                      </a:r>
                      <a:r>
                        <a:rPr lang="zh-CN" altLang="en-US" sz="1600" b="0" i="1" dirty="0">
                          <a:solidFill>
                            <a:schemeClr val="tx1"/>
                          </a:solidFill>
                        </a:rPr>
                        <a:t> </a:t>
                      </a:r>
                      <a:r>
                        <a:rPr lang="en-US" altLang="zh-CN" sz="1600" b="0" i="1" dirty="0">
                          <a:solidFill>
                            <a:schemeClr val="tx1"/>
                          </a:solidFill>
                        </a:rPr>
                        <a:t>released.</a:t>
                      </a:r>
                      <a:endParaRPr lang="x-none" sz="1600" b="0" i="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hMerge="1">
                  <a:txBody>
                    <a:bodyPr/>
                    <a:lstStyle/>
                    <a:p>
                      <a:endParaRPr lang="x-none"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x-none"/>
                    </a:p>
                  </a:txBody>
                  <a:tcPr/>
                </a:tc>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b="1" dirty="0">
                          <a:solidFill>
                            <a:schemeClr val="tx1"/>
                          </a:solidFill>
                          <a:latin typeface="+mn-lt"/>
                        </a:rPr>
                        <a:t>Claims: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gridSpan="3">
                  <a:txBody>
                    <a:bodyPr/>
                    <a:lstStyle/>
                    <a:p>
                      <a:pPr algn="ctr"/>
                      <a:r>
                        <a:rPr lang="en-US" altLang="zh-CN" sz="1600" b="0" i="1" dirty="0">
                          <a:solidFill>
                            <a:schemeClr val="tx1"/>
                          </a:solidFill>
                        </a:rPr>
                        <a:t>The</a:t>
                      </a:r>
                      <a:r>
                        <a:rPr lang="zh-CN" altLang="en-US" sz="1600" b="0" i="1" dirty="0">
                          <a:solidFill>
                            <a:schemeClr val="tx1"/>
                          </a:solidFill>
                        </a:rPr>
                        <a:t> </a:t>
                      </a:r>
                      <a:r>
                        <a:rPr lang="en-US" altLang="zh-CN" sz="1600" b="0" i="1" dirty="0">
                          <a:solidFill>
                            <a:schemeClr val="tx1"/>
                          </a:solidFill>
                        </a:rPr>
                        <a:t>protests</a:t>
                      </a:r>
                      <a:r>
                        <a:rPr lang="zh-CN" altLang="en-US" sz="1600" b="0" i="1" dirty="0">
                          <a:solidFill>
                            <a:schemeClr val="tx1"/>
                          </a:solidFill>
                        </a:rPr>
                        <a:t> </a:t>
                      </a:r>
                      <a:r>
                        <a:rPr lang="en-US" altLang="zh-CN" sz="1600" b="0" i="1" dirty="0">
                          <a:solidFill>
                            <a:schemeClr val="tx1"/>
                          </a:solidFill>
                        </a:rPr>
                        <a:t>are</a:t>
                      </a:r>
                      <a:r>
                        <a:rPr lang="zh-CN" altLang="en-US" sz="1600" b="0" i="1" dirty="0">
                          <a:solidFill>
                            <a:schemeClr val="tx1"/>
                          </a:solidFill>
                        </a:rPr>
                        <a:t> </a:t>
                      </a:r>
                      <a:r>
                        <a:rPr lang="en-US" altLang="zh-CN" sz="1600" b="0" i="1" dirty="0">
                          <a:solidFill>
                            <a:schemeClr val="tx1"/>
                          </a:solidFill>
                        </a:rPr>
                        <a:t>not</a:t>
                      </a:r>
                      <a:r>
                        <a:rPr lang="zh-CN" altLang="en-US" sz="1600" b="0" i="1" dirty="0">
                          <a:solidFill>
                            <a:schemeClr val="tx1"/>
                          </a:solidFill>
                        </a:rPr>
                        <a:t> </a:t>
                      </a:r>
                      <a:r>
                        <a:rPr lang="en-US" altLang="zh-CN" sz="1600" b="0" i="1" dirty="0">
                          <a:solidFill>
                            <a:schemeClr val="tx1"/>
                          </a:solidFill>
                        </a:rPr>
                        <a:t>necessary.</a:t>
                      </a:r>
                      <a:endParaRPr lang="x-none" sz="1600" b="0" i="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hMerge="1">
                  <a:txBody>
                    <a:bodyPr/>
                    <a:lstStyle/>
                    <a:p>
                      <a:pPr algn="ctr"/>
                      <a:endParaRPr lang="x-none" b="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x-none"/>
                    </a:p>
                  </a:txBody>
                  <a:tcPr/>
                </a:tc>
                <a:extLst>
                  <a:ext uri="{0D108BD9-81ED-4DB2-BD59-A6C34878D82A}">
                    <a16:rowId xmlns="" xmlns:a16="http://schemas.microsoft.com/office/drawing/2014/main" val="2959028767"/>
                  </a:ext>
                </a:extLst>
              </a:tr>
              <a:tr h="350521">
                <a:tc vMerge="1">
                  <a:txBody>
                    <a:bodyPr/>
                    <a:lstStyle/>
                    <a:p>
                      <a:endParaRPr lang="x-none"/>
                    </a:p>
                  </a:txBody>
                  <a:tcPr/>
                </a:tc>
                <a:tc gridSpan="3">
                  <a:txBody>
                    <a:bodyPr/>
                    <a:lstStyle/>
                    <a:p>
                      <a:pPr algn="ctr"/>
                      <a:r>
                        <a:rPr lang="en-US" altLang="zh-CN" sz="1600" b="0" i="1" dirty="0">
                          <a:solidFill>
                            <a:schemeClr val="tx1"/>
                          </a:solidFill>
                        </a:rPr>
                        <a:t>Carrie</a:t>
                      </a:r>
                      <a:r>
                        <a:rPr lang="zh-CN" altLang="en-US" sz="1600" b="0" i="1" dirty="0">
                          <a:solidFill>
                            <a:schemeClr val="tx1"/>
                          </a:solidFill>
                        </a:rPr>
                        <a:t> </a:t>
                      </a:r>
                      <a:r>
                        <a:rPr lang="en-US" altLang="zh-CN" sz="1600" b="0" i="1" dirty="0">
                          <a:solidFill>
                            <a:schemeClr val="tx1"/>
                          </a:solidFill>
                        </a:rPr>
                        <a:t>Lam</a:t>
                      </a:r>
                      <a:r>
                        <a:rPr lang="zh-CN" altLang="en-US" sz="1600" b="0" i="1" dirty="0">
                          <a:solidFill>
                            <a:schemeClr val="tx1"/>
                          </a:solidFill>
                        </a:rPr>
                        <a:t> </a:t>
                      </a:r>
                      <a:r>
                        <a:rPr lang="en-US" altLang="zh-CN" sz="1600" b="0" i="1" dirty="0">
                          <a:solidFill>
                            <a:schemeClr val="tx1"/>
                          </a:solidFill>
                        </a:rPr>
                        <a:t>should</a:t>
                      </a:r>
                      <a:r>
                        <a:rPr lang="zh-CN" altLang="en-US" sz="1600" b="0" i="1" dirty="0">
                          <a:solidFill>
                            <a:schemeClr val="tx1"/>
                          </a:solidFill>
                        </a:rPr>
                        <a:t> </a:t>
                      </a:r>
                      <a:r>
                        <a:rPr lang="en-US" altLang="zh-CN" sz="1600" b="0" i="1" dirty="0">
                          <a:solidFill>
                            <a:schemeClr val="tx1"/>
                          </a:solidFill>
                        </a:rPr>
                        <a:t>resign.</a:t>
                      </a:r>
                      <a:endParaRPr lang="x-none" sz="1600" b="0" i="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hMerge="1">
                  <a:txBody>
                    <a:bodyPr/>
                    <a:lstStyle/>
                    <a:p>
                      <a:endParaRPr lang="x-none"/>
                    </a:p>
                  </a:txBody>
                  <a:tcPr/>
                </a:tc>
                <a:tc hMerge="1">
                  <a:txBody>
                    <a:bodyPr/>
                    <a:lstStyle/>
                    <a:p>
                      <a:endParaRPr lang="x-none"/>
                    </a:p>
                  </a:txBody>
                  <a:tcPr/>
                </a:tc>
                <a:tc vMerge="1">
                  <a:txBody>
                    <a:bodyPr/>
                    <a:lstStyle/>
                    <a:p>
                      <a:endParaRPr lang="x-none"/>
                    </a:p>
                  </a:txBody>
                  <a:tcPr/>
                </a:tc>
                <a:tc gridSpan="3">
                  <a:txBody>
                    <a:bodyPr/>
                    <a:lstStyle/>
                    <a:p>
                      <a:pPr algn="ctr"/>
                      <a:r>
                        <a:rPr lang="en-US" altLang="zh-CN" sz="1600" b="0" i="1" dirty="0">
                          <a:solidFill>
                            <a:schemeClr val="tx1"/>
                          </a:solidFill>
                        </a:rPr>
                        <a:t>Violent</a:t>
                      </a:r>
                      <a:r>
                        <a:rPr lang="zh-CN" altLang="en-US" sz="1600" b="0" i="1" dirty="0">
                          <a:solidFill>
                            <a:schemeClr val="tx1"/>
                          </a:solidFill>
                        </a:rPr>
                        <a:t> </a:t>
                      </a:r>
                      <a:r>
                        <a:rPr lang="en-US" altLang="zh-CN" sz="1600" b="0" i="1" dirty="0">
                          <a:solidFill>
                            <a:schemeClr val="tx1"/>
                          </a:solidFill>
                        </a:rPr>
                        <a:t>protesters</a:t>
                      </a:r>
                      <a:r>
                        <a:rPr lang="zh-CN" altLang="en-US" sz="1600" b="0" i="1" dirty="0">
                          <a:solidFill>
                            <a:schemeClr val="tx1"/>
                          </a:solidFill>
                        </a:rPr>
                        <a:t> </a:t>
                      </a:r>
                      <a:r>
                        <a:rPr lang="en-US" altLang="zh-CN" sz="1600" b="0" i="1" dirty="0">
                          <a:solidFill>
                            <a:schemeClr val="tx1"/>
                          </a:solidFill>
                        </a:rPr>
                        <a:t>should</a:t>
                      </a:r>
                      <a:r>
                        <a:rPr lang="zh-CN" altLang="en-US" sz="1600" b="0" i="1" dirty="0">
                          <a:solidFill>
                            <a:schemeClr val="tx1"/>
                          </a:solidFill>
                        </a:rPr>
                        <a:t> </a:t>
                      </a:r>
                      <a:r>
                        <a:rPr lang="en-US" altLang="zh-CN" sz="1600" b="0" i="1" dirty="0">
                          <a:solidFill>
                            <a:schemeClr val="tx1"/>
                          </a:solidFill>
                        </a:rPr>
                        <a:t>be</a:t>
                      </a:r>
                      <a:r>
                        <a:rPr lang="zh-CN" altLang="en-US" sz="1600" b="0" i="1" dirty="0">
                          <a:solidFill>
                            <a:schemeClr val="tx1"/>
                          </a:solidFill>
                        </a:rPr>
                        <a:t> </a:t>
                      </a:r>
                      <a:r>
                        <a:rPr lang="en-US" altLang="zh-CN" sz="1600" b="0" i="1" dirty="0">
                          <a:solidFill>
                            <a:schemeClr val="tx1"/>
                          </a:solidFill>
                        </a:rPr>
                        <a:t>arrested.</a:t>
                      </a:r>
                      <a:endParaRPr lang="x-none" sz="1600" b="0" i="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hMerge="1">
                  <a:txBody>
                    <a:bodyPr/>
                    <a:lstStyle/>
                    <a:p>
                      <a:endParaRPr lang="x-none"/>
                    </a:p>
                  </a:txBody>
                  <a:tcPr/>
                </a:tc>
                <a:tc hMerge="1">
                  <a:txBody>
                    <a:bodyPr/>
                    <a:lstStyle/>
                    <a:p>
                      <a:endParaRPr lang="x-none"/>
                    </a:p>
                  </a:txBody>
                  <a:tcPr/>
                </a:tc>
                <a:extLst>
                  <a:ext uri="{0D108BD9-81ED-4DB2-BD59-A6C34878D82A}">
                    <a16:rowId xmlns="" xmlns:a16="http://schemas.microsoft.com/office/drawing/2014/main" val="2615893591"/>
                  </a:ext>
                </a:extLst>
              </a:tr>
              <a:tr h="334735">
                <a:tc rowSpan="2">
                  <a:txBody>
                    <a:bodyPr/>
                    <a:lstStyle/>
                    <a:p>
                      <a:pPr algn="ctr"/>
                      <a:r>
                        <a:rPr lang="en-US" altLang="zh-CN" sz="1800" b="1" dirty="0">
                          <a:solidFill>
                            <a:schemeClr val="tx1"/>
                          </a:solidFill>
                          <a:latin typeface="+mn-lt"/>
                        </a:rPr>
                        <a:t>Profile:</a:t>
                      </a:r>
                      <a:endParaRPr lang="x-none" sz="1800" b="1" dirty="0">
                        <a:solidFill>
                          <a:schemeClr val="tx1"/>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a:r>
                        <a:rPr lang="en-US" altLang="zh-CN" sz="1200" b="1" i="1" dirty="0">
                          <a:solidFill>
                            <a:schemeClr val="tx1"/>
                          </a:solidFill>
                        </a:rPr>
                        <a:t>Birth</a:t>
                      </a:r>
                      <a:r>
                        <a:rPr lang="zh-CN" altLang="en-US" sz="1200" b="1" i="1" dirty="0">
                          <a:solidFill>
                            <a:schemeClr val="tx1"/>
                          </a:solidFill>
                        </a:rPr>
                        <a:t> </a:t>
                      </a:r>
                      <a:r>
                        <a:rPr lang="en-US" altLang="zh-CN" sz="1200" b="1" i="1" dirty="0">
                          <a:solidFill>
                            <a:schemeClr val="tx1"/>
                          </a:solidFill>
                        </a:rPr>
                        <a:t>Place:</a:t>
                      </a:r>
                      <a:r>
                        <a:rPr lang="zh-CN" altLang="en-US" sz="1200" b="1" i="1" dirty="0">
                          <a:solidFill>
                            <a:schemeClr val="tx1"/>
                          </a:solidFill>
                        </a:rPr>
                        <a:t> </a:t>
                      </a:r>
                      <a:r>
                        <a:rPr lang="en-US" altLang="zh-CN" sz="1200" b="0" i="1" dirty="0">
                          <a:solidFill>
                            <a:schemeClr val="tx1"/>
                          </a:solidFill>
                        </a:rPr>
                        <a:t>Hong</a:t>
                      </a:r>
                      <a:r>
                        <a:rPr lang="zh-CN" altLang="en-US" sz="1200" b="0" i="1" dirty="0">
                          <a:solidFill>
                            <a:schemeClr val="tx1"/>
                          </a:solidFill>
                        </a:rPr>
                        <a:t> </a:t>
                      </a:r>
                      <a:r>
                        <a:rPr lang="en-US" altLang="zh-CN" sz="1200" b="0" i="1" dirty="0">
                          <a:solidFill>
                            <a:schemeClr val="tx1"/>
                          </a:solidFill>
                        </a:rPr>
                        <a:t>Kong</a:t>
                      </a:r>
                      <a:endParaRPr lang="x-none" sz="1200" b="0" i="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x-none"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200" b="1" i="1" dirty="0">
                          <a:solidFill>
                            <a:schemeClr val="tx1"/>
                          </a:solidFill>
                        </a:rPr>
                        <a:t>Age:</a:t>
                      </a:r>
                      <a:r>
                        <a:rPr lang="zh-CN" altLang="en-US" sz="1200" b="0" i="1" dirty="0">
                          <a:solidFill>
                            <a:schemeClr val="tx1"/>
                          </a:solidFill>
                        </a:rPr>
                        <a:t> </a:t>
                      </a:r>
                      <a:r>
                        <a:rPr lang="en-US" altLang="zh-CN" sz="1200" b="0" i="1" dirty="0">
                          <a:solidFill>
                            <a:schemeClr val="tx1"/>
                          </a:solidFill>
                        </a:rPr>
                        <a:t>below</a:t>
                      </a:r>
                      <a:r>
                        <a:rPr lang="zh-CN" altLang="en-US" sz="1200" b="0" i="1" dirty="0">
                          <a:solidFill>
                            <a:schemeClr val="tx1"/>
                          </a:solidFill>
                        </a:rPr>
                        <a:t> </a:t>
                      </a:r>
                      <a:r>
                        <a:rPr lang="en-US" altLang="zh-CN" sz="1200" b="0" i="1" dirty="0">
                          <a:solidFill>
                            <a:schemeClr val="tx1"/>
                          </a:solidFill>
                        </a:rPr>
                        <a:t>30</a:t>
                      </a:r>
                      <a:endParaRPr lang="x-none" sz="1200" b="0" i="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pPr algn="ctr"/>
                      <a:r>
                        <a:rPr lang="en-US" altLang="zh-CN" sz="1800" b="1" dirty="0">
                          <a:solidFill>
                            <a:schemeClr val="tx1"/>
                          </a:solidFill>
                          <a:latin typeface="+mn-lt"/>
                        </a:rPr>
                        <a:t>Profile:</a:t>
                      </a:r>
                      <a:endParaRPr lang="x-none" sz="1800" b="1" dirty="0">
                        <a:solidFill>
                          <a:schemeClr val="tx1"/>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a:r>
                        <a:rPr lang="en-US" altLang="zh-CN" sz="1200" b="1" i="1" dirty="0">
                          <a:solidFill>
                            <a:schemeClr val="tx1"/>
                          </a:solidFill>
                        </a:rPr>
                        <a:t>Birth</a:t>
                      </a:r>
                      <a:r>
                        <a:rPr lang="zh-CN" altLang="en-US" sz="1200" b="1" i="1" dirty="0">
                          <a:solidFill>
                            <a:schemeClr val="tx1"/>
                          </a:solidFill>
                        </a:rPr>
                        <a:t> </a:t>
                      </a:r>
                      <a:r>
                        <a:rPr lang="en-US" altLang="zh-CN" sz="1200" b="1" i="1" dirty="0">
                          <a:solidFill>
                            <a:schemeClr val="tx1"/>
                          </a:solidFill>
                        </a:rPr>
                        <a:t>Place:</a:t>
                      </a:r>
                      <a:r>
                        <a:rPr lang="zh-CN" altLang="en-US" sz="1200" b="1" i="1" dirty="0">
                          <a:solidFill>
                            <a:schemeClr val="tx1"/>
                          </a:solidFill>
                        </a:rPr>
                        <a:t> </a:t>
                      </a:r>
                      <a:r>
                        <a:rPr lang="en-US" altLang="zh-CN" sz="1200" b="0" i="1" dirty="0">
                          <a:solidFill>
                            <a:schemeClr val="tx1"/>
                          </a:solidFill>
                        </a:rPr>
                        <a:t>not</a:t>
                      </a:r>
                      <a:r>
                        <a:rPr lang="zh-CN" altLang="en-US" sz="1200" b="0" i="1" dirty="0">
                          <a:solidFill>
                            <a:schemeClr val="tx1"/>
                          </a:solidFill>
                        </a:rPr>
                        <a:t> </a:t>
                      </a:r>
                      <a:r>
                        <a:rPr lang="en-US" altLang="zh-CN" sz="1200" b="0" i="1" dirty="0">
                          <a:solidFill>
                            <a:schemeClr val="tx1"/>
                          </a:solidFill>
                        </a:rPr>
                        <a:t>Hong</a:t>
                      </a:r>
                      <a:r>
                        <a:rPr lang="zh-CN" altLang="en-US" sz="1200" b="0" i="1" dirty="0">
                          <a:solidFill>
                            <a:schemeClr val="tx1"/>
                          </a:solidFill>
                        </a:rPr>
                        <a:t> </a:t>
                      </a:r>
                      <a:r>
                        <a:rPr lang="en-US" altLang="zh-CN" sz="1200" b="0" i="1" dirty="0">
                          <a:solidFill>
                            <a:schemeClr val="tx1"/>
                          </a:solidFill>
                        </a:rPr>
                        <a:t>Kong</a:t>
                      </a:r>
                      <a:endParaRPr lang="x-none" sz="1200" b="0" i="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x-none"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200" b="1" i="1" dirty="0">
                          <a:solidFill>
                            <a:schemeClr val="tx1"/>
                          </a:solidFill>
                        </a:rPr>
                        <a:t>Age:</a:t>
                      </a:r>
                      <a:r>
                        <a:rPr lang="zh-CN" altLang="en-US" sz="1200" b="0" i="1" dirty="0">
                          <a:solidFill>
                            <a:schemeClr val="tx1"/>
                          </a:solidFill>
                        </a:rPr>
                        <a:t> </a:t>
                      </a:r>
                      <a:r>
                        <a:rPr lang="en-US" altLang="zh-CN" sz="1200" b="0" i="1" dirty="0">
                          <a:solidFill>
                            <a:schemeClr val="tx1"/>
                          </a:solidFill>
                        </a:rPr>
                        <a:t>Above</a:t>
                      </a:r>
                      <a:r>
                        <a:rPr lang="zh-CN" altLang="en-US" sz="1200" b="0" i="1" dirty="0">
                          <a:solidFill>
                            <a:schemeClr val="tx1"/>
                          </a:solidFill>
                        </a:rPr>
                        <a:t> </a:t>
                      </a:r>
                      <a:r>
                        <a:rPr lang="en-US" altLang="zh-CN" sz="1200" b="0" i="1" dirty="0">
                          <a:solidFill>
                            <a:schemeClr val="tx1"/>
                          </a:solidFill>
                        </a:rPr>
                        <a:t>50</a:t>
                      </a:r>
                      <a:endParaRPr lang="x-none" sz="1200" b="0" i="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4083342680"/>
                  </a:ext>
                </a:extLst>
              </a:tr>
              <a:tr h="261257">
                <a:tc vMerge="1">
                  <a:txBody>
                    <a:bodyPr/>
                    <a:lstStyle/>
                    <a:p>
                      <a:endParaRPr lang="x-none"/>
                    </a:p>
                  </a:txBody>
                  <a:tcPr/>
                </a:tc>
                <a:tc gridSpan="2">
                  <a:txBody>
                    <a:bodyPr/>
                    <a:lstStyle/>
                    <a:p>
                      <a:pPr algn="ctr"/>
                      <a:r>
                        <a:rPr lang="en-US" altLang="zh-CN" sz="1200" b="1" i="1" dirty="0">
                          <a:solidFill>
                            <a:schemeClr val="tx1"/>
                          </a:solidFill>
                        </a:rPr>
                        <a:t>Education:</a:t>
                      </a:r>
                      <a:r>
                        <a:rPr lang="zh-CN" altLang="en-US" sz="1200" b="0" i="1" dirty="0">
                          <a:solidFill>
                            <a:schemeClr val="tx1"/>
                          </a:solidFill>
                        </a:rPr>
                        <a:t> </a:t>
                      </a:r>
                      <a:r>
                        <a:rPr lang="en-US" altLang="zh-CN" sz="1200" b="0" i="1" dirty="0">
                          <a:solidFill>
                            <a:schemeClr val="tx1"/>
                          </a:solidFill>
                        </a:rPr>
                        <a:t>above</a:t>
                      </a:r>
                      <a:r>
                        <a:rPr lang="zh-CN" altLang="en-US" sz="1200" b="0" i="1" dirty="0">
                          <a:solidFill>
                            <a:schemeClr val="tx1"/>
                          </a:solidFill>
                        </a:rPr>
                        <a:t> </a:t>
                      </a:r>
                      <a:r>
                        <a:rPr lang="en-US" altLang="zh-CN" sz="1200" b="0" i="1" dirty="0">
                          <a:solidFill>
                            <a:schemeClr val="tx1"/>
                          </a:solidFill>
                        </a:rPr>
                        <a:t>college</a:t>
                      </a:r>
                      <a:endParaRPr lang="x-none" sz="1200" b="0" i="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x-none"/>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200" b="1" i="1" dirty="0">
                          <a:solidFill>
                            <a:schemeClr val="tx1"/>
                          </a:solidFill>
                        </a:rPr>
                        <a:t>Participate</a:t>
                      </a:r>
                      <a:r>
                        <a:rPr lang="zh-CN" altLang="en-US" sz="1200" b="1" i="1" dirty="0">
                          <a:solidFill>
                            <a:schemeClr val="tx1"/>
                          </a:solidFill>
                        </a:rPr>
                        <a:t> </a:t>
                      </a:r>
                      <a:r>
                        <a:rPr lang="en-US" altLang="zh-CN" sz="1200" b="1" i="1" dirty="0">
                          <a:solidFill>
                            <a:schemeClr val="tx1"/>
                          </a:solidFill>
                        </a:rPr>
                        <a:t>in</a:t>
                      </a:r>
                      <a:r>
                        <a:rPr lang="zh-CN" altLang="en-US" sz="1200" b="1" i="1" dirty="0">
                          <a:solidFill>
                            <a:schemeClr val="tx1"/>
                          </a:solidFill>
                        </a:rPr>
                        <a:t> </a:t>
                      </a:r>
                      <a:r>
                        <a:rPr lang="en-US" altLang="zh-CN" sz="1200" b="1" i="1" dirty="0">
                          <a:solidFill>
                            <a:schemeClr val="tx1"/>
                          </a:solidFill>
                        </a:rPr>
                        <a:t>protest?</a:t>
                      </a:r>
                      <a:r>
                        <a:rPr lang="zh-CN" altLang="en-US" sz="1200" b="1" i="1" dirty="0">
                          <a:solidFill>
                            <a:schemeClr val="tx1"/>
                          </a:solidFill>
                        </a:rPr>
                        <a:t> </a:t>
                      </a:r>
                      <a:r>
                        <a:rPr lang="en-US" altLang="zh-CN" sz="1200" b="0" i="1" dirty="0">
                          <a:solidFill>
                            <a:schemeClr val="tx1"/>
                          </a:solidFill>
                        </a:rPr>
                        <a:t>No</a:t>
                      </a:r>
                      <a:endParaRPr lang="x-none" sz="1200" b="0" i="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lang="x-none"/>
                    </a:p>
                  </a:txBody>
                  <a:tcPr/>
                </a:tc>
                <a:tc gridSpan="2">
                  <a:txBody>
                    <a:bodyPr/>
                    <a:lstStyle/>
                    <a:p>
                      <a:pPr algn="ctr"/>
                      <a:r>
                        <a:rPr lang="en-US" altLang="zh-CN" sz="1200" b="1" i="1" dirty="0">
                          <a:solidFill>
                            <a:schemeClr val="tx1"/>
                          </a:solidFill>
                        </a:rPr>
                        <a:t>Education:</a:t>
                      </a:r>
                      <a:r>
                        <a:rPr lang="zh-CN" altLang="en-US" sz="1200" b="0" i="1" dirty="0">
                          <a:solidFill>
                            <a:schemeClr val="tx1"/>
                          </a:solidFill>
                        </a:rPr>
                        <a:t> </a:t>
                      </a:r>
                      <a:r>
                        <a:rPr lang="en-US" altLang="zh-CN" sz="1200" b="0" i="1" dirty="0">
                          <a:solidFill>
                            <a:schemeClr val="tx1"/>
                          </a:solidFill>
                        </a:rPr>
                        <a:t>Below</a:t>
                      </a:r>
                      <a:r>
                        <a:rPr lang="zh-CN" altLang="en-US" sz="1200" b="0" i="1" dirty="0">
                          <a:solidFill>
                            <a:schemeClr val="tx1"/>
                          </a:solidFill>
                        </a:rPr>
                        <a:t> </a:t>
                      </a:r>
                      <a:r>
                        <a:rPr lang="en-US" altLang="zh-CN" sz="1200" b="0" i="1" dirty="0">
                          <a:solidFill>
                            <a:schemeClr val="tx1"/>
                          </a:solidFill>
                        </a:rPr>
                        <a:t>secondary</a:t>
                      </a:r>
                      <a:r>
                        <a:rPr lang="zh-CN" altLang="en-US" sz="1200" b="0" i="1" dirty="0">
                          <a:solidFill>
                            <a:schemeClr val="tx1"/>
                          </a:solidFill>
                        </a:rPr>
                        <a:t> </a:t>
                      </a:r>
                      <a:r>
                        <a:rPr lang="en-US" altLang="zh-CN" sz="1200" b="0" i="1" dirty="0">
                          <a:solidFill>
                            <a:schemeClr val="tx1"/>
                          </a:solidFill>
                        </a:rPr>
                        <a:t>school</a:t>
                      </a:r>
                      <a:endParaRPr lang="x-none" sz="1200" b="0" i="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x-none"/>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200" b="1" i="1" dirty="0">
                          <a:solidFill>
                            <a:schemeClr val="tx1"/>
                          </a:solidFill>
                        </a:rPr>
                        <a:t>Participate</a:t>
                      </a:r>
                      <a:r>
                        <a:rPr lang="zh-CN" altLang="en-US" sz="1200" b="1" i="1" dirty="0">
                          <a:solidFill>
                            <a:schemeClr val="tx1"/>
                          </a:solidFill>
                        </a:rPr>
                        <a:t> </a:t>
                      </a:r>
                      <a:r>
                        <a:rPr lang="en-US" altLang="zh-CN" sz="1200" b="1" i="1" dirty="0">
                          <a:solidFill>
                            <a:schemeClr val="tx1"/>
                          </a:solidFill>
                        </a:rPr>
                        <a:t>in</a:t>
                      </a:r>
                      <a:r>
                        <a:rPr lang="zh-CN" altLang="en-US" sz="1200" b="1" i="1" dirty="0">
                          <a:solidFill>
                            <a:schemeClr val="tx1"/>
                          </a:solidFill>
                        </a:rPr>
                        <a:t> </a:t>
                      </a:r>
                      <a:r>
                        <a:rPr lang="en-US" altLang="zh-CN" sz="1200" b="1" i="1" dirty="0">
                          <a:solidFill>
                            <a:schemeClr val="tx1"/>
                          </a:solidFill>
                        </a:rPr>
                        <a:t>protest?</a:t>
                      </a:r>
                      <a:r>
                        <a:rPr lang="zh-CN" altLang="en-US" sz="1200" b="0" i="1" dirty="0">
                          <a:solidFill>
                            <a:schemeClr val="tx1"/>
                          </a:solidFill>
                        </a:rPr>
                        <a:t> </a:t>
                      </a:r>
                      <a:r>
                        <a:rPr lang="en-US" altLang="zh-CN" sz="1200" b="0" i="1" dirty="0">
                          <a:solidFill>
                            <a:schemeClr val="tx1"/>
                          </a:solidFill>
                        </a:rPr>
                        <a:t>No</a:t>
                      </a:r>
                      <a:endParaRPr lang="x-none" sz="1200" b="0" i="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1103431052"/>
                  </a:ext>
                </a:extLst>
              </a:tr>
              <a:tr h="277219">
                <a:tc gridSpan="2">
                  <a:txBody>
                    <a:bodyPr/>
                    <a:lstStyle/>
                    <a:p>
                      <a:pPr algn="ctr"/>
                      <a:r>
                        <a:rPr lang="en-US" altLang="zh-CN" b="1" dirty="0">
                          <a:solidFill>
                            <a:schemeClr val="tx1"/>
                          </a:solidFill>
                        </a:rPr>
                        <a:t>Premises</a:t>
                      </a:r>
                      <a:endParaRPr lang="x-none"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x-none"/>
                    </a:p>
                  </a:txBody>
                  <a:tcPr/>
                </a:tc>
                <a:tc gridSpan="2">
                  <a:txBody>
                    <a:bodyPr/>
                    <a:lstStyle/>
                    <a:p>
                      <a:pPr algn="ctr"/>
                      <a:r>
                        <a:rPr lang="en-US" altLang="zh-CN" b="1" dirty="0">
                          <a:solidFill>
                            <a:schemeClr val="tx1"/>
                          </a:solidFill>
                        </a:rPr>
                        <a:t>Evidence</a:t>
                      </a:r>
                      <a:endParaRPr lang="x-none"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x-none"/>
                    </a:p>
                  </a:txBody>
                  <a:tcPr/>
                </a:tc>
                <a:tc gridSpan="2">
                  <a:txBody>
                    <a:bodyPr/>
                    <a:lstStyle/>
                    <a:p>
                      <a:pPr algn="ctr"/>
                      <a:r>
                        <a:rPr lang="en-US" altLang="zh-CN" b="1" dirty="0">
                          <a:solidFill>
                            <a:schemeClr val="tx1"/>
                          </a:solidFill>
                        </a:rPr>
                        <a:t>Premises</a:t>
                      </a:r>
                      <a:endParaRPr lang="x-none"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x-none"/>
                    </a:p>
                  </a:txBody>
                  <a:tcPr/>
                </a:tc>
                <a:tc gridSpan="2">
                  <a:txBody>
                    <a:bodyPr/>
                    <a:lstStyle/>
                    <a:p>
                      <a:pPr algn="ctr"/>
                      <a:r>
                        <a:rPr lang="en-US" altLang="zh-CN" b="1" dirty="0">
                          <a:solidFill>
                            <a:schemeClr val="tx1"/>
                          </a:solidFill>
                        </a:rPr>
                        <a:t>Evidence</a:t>
                      </a:r>
                      <a:endParaRPr lang="x-none"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x-none"/>
                    </a:p>
                  </a:txBody>
                  <a:tcPr/>
                </a:tc>
                <a:extLst>
                  <a:ext uri="{0D108BD9-81ED-4DB2-BD59-A6C34878D82A}">
                    <a16:rowId xmlns="" xmlns:a16="http://schemas.microsoft.com/office/drawing/2014/main" val="713313400"/>
                  </a:ext>
                </a:extLst>
              </a:tr>
              <a:tr h="437606">
                <a:tc rowSpan="2" gridSpan="2">
                  <a:txBody>
                    <a:bodyPr/>
                    <a:lstStyle/>
                    <a:p>
                      <a:pPr algn="l"/>
                      <a:r>
                        <a:rPr lang="en-US" altLang="zh-CN" sz="1600" b="0" i="1" dirty="0">
                          <a:solidFill>
                            <a:schemeClr val="accent2">
                              <a:lumMod val="75000"/>
                            </a:schemeClr>
                          </a:solidFill>
                        </a:rPr>
                        <a:t>Extradition</a:t>
                      </a:r>
                      <a:r>
                        <a:rPr lang="zh-CN" altLang="en-US" sz="1600" b="0" i="1" dirty="0">
                          <a:solidFill>
                            <a:schemeClr val="accent2">
                              <a:lumMod val="75000"/>
                            </a:schemeClr>
                          </a:solidFill>
                        </a:rPr>
                        <a:t> </a:t>
                      </a:r>
                      <a:r>
                        <a:rPr lang="en-US" altLang="zh-CN" sz="1600" b="0" i="1" dirty="0">
                          <a:solidFill>
                            <a:schemeClr val="accent2">
                              <a:lumMod val="75000"/>
                            </a:schemeClr>
                          </a:solidFill>
                        </a:rPr>
                        <a:t>Law</a:t>
                      </a:r>
                      <a:r>
                        <a:rPr lang="zh-CN" altLang="en-US" sz="1600" b="0" i="1" dirty="0">
                          <a:solidFill>
                            <a:schemeClr val="accent2">
                              <a:lumMod val="75000"/>
                            </a:schemeClr>
                          </a:solidFill>
                        </a:rPr>
                        <a:t> </a:t>
                      </a:r>
                      <a:r>
                        <a:rPr lang="en-US" altLang="zh-CN" sz="1600" b="0" i="1" dirty="0">
                          <a:solidFill>
                            <a:schemeClr val="accent2">
                              <a:lumMod val="75000"/>
                            </a:schemeClr>
                          </a:solidFill>
                        </a:rPr>
                        <a:t>will</a:t>
                      </a:r>
                      <a:r>
                        <a:rPr lang="zh-CN" altLang="en-US" sz="1600" b="0" i="1" dirty="0">
                          <a:solidFill>
                            <a:schemeClr val="accent2">
                              <a:lumMod val="75000"/>
                            </a:schemeClr>
                          </a:solidFill>
                        </a:rPr>
                        <a:t> </a:t>
                      </a:r>
                      <a:r>
                        <a:rPr lang="en-US" altLang="zh-CN" sz="1600" b="0" i="1" dirty="0">
                          <a:solidFill>
                            <a:schemeClr val="accent2">
                              <a:lumMod val="75000"/>
                            </a:schemeClr>
                          </a:solidFill>
                        </a:rPr>
                        <a:t>weaken</a:t>
                      </a:r>
                      <a:r>
                        <a:rPr lang="zh-CN" altLang="en-US" sz="1600" b="0" i="1" dirty="0">
                          <a:solidFill>
                            <a:schemeClr val="accent2">
                              <a:lumMod val="75000"/>
                            </a:schemeClr>
                          </a:solidFill>
                        </a:rPr>
                        <a:t> </a:t>
                      </a:r>
                      <a:r>
                        <a:rPr lang="en-US" altLang="zh-CN" sz="1600" b="0" i="1" dirty="0">
                          <a:solidFill>
                            <a:schemeClr val="accent2">
                              <a:lumMod val="75000"/>
                            </a:schemeClr>
                          </a:solidFill>
                        </a:rPr>
                        <a:t>autonomy</a:t>
                      </a:r>
                      <a:r>
                        <a:rPr lang="zh-CN" altLang="en-US" sz="1600" b="0" i="1" dirty="0">
                          <a:solidFill>
                            <a:schemeClr val="accent2">
                              <a:lumMod val="75000"/>
                            </a:schemeClr>
                          </a:solidFill>
                        </a:rPr>
                        <a:t> </a:t>
                      </a:r>
                      <a:r>
                        <a:rPr lang="en-US" altLang="zh-CN" sz="1600" b="0" i="1" dirty="0">
                          <a:solidFill>
                            <a:schemeClr val="accent2">
                              <a:lumMod val="75000"/>
                            </a:schemeClr>
                          </a:solidFill>
                        </a:rPr>
                        <a:t>and</a:t>
                      </a:r>
                      <a:r>
                        <a:rPr lang="zh-CN" altLang="en-US" sz="1600" b="0" i="1" dirty="0">
                          <a:solidFill>
                            <a:schemeClr val="accent2">
                              <a:lumMod val="75000"/>
                            </a:schemeClr>
                          </a:solidFill>
                        </a:rPr>
                        <a:t> </a:t>
                      </a:r>
                      <a:r>
                        <a:rPr lang="en-US" altLang="zh-CN" sz="1600" b="0" i="1" dirty="0">
                          <a:solidFill>
                            <a:schemeClr val="accent2">
                              <a:lumMod val="75000"/>
                            </a:schemeClr>
                          </a:solidFill>
                        </a:rPr>
                        <a:t>judicial</a:t>
                      </a:r>
                      <a:r>
                        <a:rPr lang="zh-CN" altLang="en-US" sz="1600" b="0" i="1" dirty="0">
                          <a:solidFill>
                            <a:schemeClr val="accent2">
                              <a:lumMod val="75000"/>
                            </a:schemeClr>
                          </a:solidFill>
                        </a:rPr>
                        <a:t> </a:t>
                      </a:r>
                      <a:r>
                        <a:rPr lang="en-US" altLang="zh-CN" sz="1600" b="0" i="1" dirty="0">
                          <a:solidFill>
                            <a:schemeClr val="accent2">
                              <a:lumMod val="75000"/>
                            </a:schemeClr>
                          </a:solidFill>
                        </a:rPr>
                        <a:t>independence.</a:t>
                      </a:r>
                      <a:endParaRPr lang="x-none" sz="1600" b="0" i="1" dirty="0">
                        <a:solidFill>
                          <a:schemeClr val="accent2">
                            <a:lumMod val="75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hMerge="1">
                  <a:txBody>
                    <a:bodyPr/>
                    <a:lstStyle/>
                    <a:p>
                      <a:endParaRPr lang="x-none"/>
                    </a:p>
                  </a:txBody>
                  <a:tcPr/>
                </a:tc>
                <a:tc gridSpan="2">
                  <a:txBody>
                    <a:bodyPr/>
                    <a:lstStyle/>
                    <a:p>
                      <a:pPr algn="l"/>
                      <a:r>
                        <a:rPr lang="en-US" altLang="zh-CN" sz="1400" b="0" dirty="0">
                          <a:solidFill>
                            <a:schemeClr val="tx1"/>
                          </a:solidFill>
                        </a:rPr>
                        <a:t>Police</a:t>
                      </a:r>
                      <a:r>
                        <a:rPr lang="zh-CN" altLang="en-US" sz="1400" b="0" dirty="0">
                          <a:solidFill>
                            <a:schemeClr val="tx1"/>
                          </a:solidFill>
                        </a:rPr>
                        <a:t> </a:t>
                      </a:r>
                      <a:r>
                        <a:rPr lang="en-US" altLang="zh-CN" sz="1400" b="0" dirty="0">
                          <a:solidFill>
                            <a:schemeClr val="tx1"/>
                          </a:solidFill>
                        </a:rPr>
                        <a:t>violently</a:t>
                      </a:r>
                      <a:r>
                        <a:rPr lang="zh-CN" altLang="en-US" sz="1400" b="0" dirty="0">
                          <a:solidFill>
                            <a:schemeClr val="tx1"/>
                          </a:solidFill>
                        </a:rPr>
                        <a:t> </a:t>
                      </a:r>
                      <a:r>
                        <a:rPr lang="en-US" altLang="zh-CN" sz="1400" b="0" dirty="0">
                          <a:solidFill>
                            <a:schemeClr val="tx1"/>
                          </a:solidFill>
                        </a:rPr>
                        <a:t>attacked</a:t>
                      </a:r>
                      <a:r>
                        <a:rPr lang="zh-CN" altLang="en-US" sz="1400" b="0" dirty="0">
                          <a:solidFill>
                            <a:schemeClr val="tx1"/>
                          </a:solidFill>
                        </a:rPr>
                        <a:t> </a:t>
                      </a:r>
                      <a:r>
                        <a:rPr lang="en-US" altLang="zh-CN" sz="1400" b="0" dirty="0">
                          <a:solidFill>
                            <a:schemeClr val="tx1"/>
                          </a:solidFill>
                        </a:rPr>
                        <a:t>protesters.</a:t>
                      </a:r>
                      <a:endParaRPr lang="x-none" sz="14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x-none"/>
                    </a:p>
                  </a:txBody>
                  <a:tcPr/>
                </a:tc>
                <a:tc rowSpan="2" gridSpan="2">
                  <a:txBody>
                    <a:bodyPr/>
                    <a:lstStyle/>
                    <a:p>
                      <a:pPr algn="l"/>
                      <a:r>
                        <a:rPr lang="en-US" altLang="zh-CN" sz="1600" b="0" i="1" dirty="0">
                          <a:solidFill>
                            <a:srgbClr val="0070C0"/>
                          </a:solidFill>
                        </a:rPr>
                        <a:t>Protests</a:t>
                      </a:r>
                      <a:r>
                        <a:rPr lang="zh-CN" altLang="en-US" sz="1600" b="0" i="1" dirty="0">
                          <a:solidFill>
                            <a:srgbClr val="0070C0"/>
                          </a:solidFill>
                        </a:rPr>
                        <a:t> </a:t>
                      </a:r>
                      <a:r>
                        <a:rPr lang="en-US" altLang="zh-CN" sz="1600" b="0" i="1" dirty="0">
                          <a:solidFill>
                            <a:srgbClr val="0070C0"/>
                          </a:solidFill>
                        </a:rPr>
                        <a:t>on</a:t>
                      </a:r>
                      <a:r>
                        <a:rPr lang="zh-CN" altLang="en-US" sz="1600" b="0" i="1" dirty="0">
                          <a:solidFill>
                            <a:srgbClr val="0070C0"/>
                          </a:solidFill>
                        </a:rPr>
                        <a:t> </a:t>
                      </a:r>
                      <a:r>
                        <a:rPr lang="en-US" altLang="zh-CN" sz="1600" b="0" i="1" dirty="0">
                          <a:solidFill>
                            <a:srgbClr val="0070C0"/>
                          </a:solidFill>
                        </a:rPr>
                        <a:t>Extradition</a:t>
                      </a:r>
                      <a:r>
                        <a:rPr lang="zh-CN" altLang="en-US" sz="1600" b="0" i="1" dirty="0">
                          <a:solidFill>
                            <a:srgbClr val="0070C0"/>
                          </a:solidFill>
                        </a:rPr>
                        <a:t> </a:t>
                      </a:r>
                      <a:r>
                        <a:rPr lang="en-US" altLang="zh-CN" sz="1600" b="0" i="1" dirty="0">
                          <a:solidFill>
                            <a:srgbClr val="0070C0"/>
                          </a:solidFill>
                        </a:rPr>
                        <a:t>Law</a:t>
                      </a:r>
                      <a:r>
                        <a:rPr lang="zh-CN" altLang="en-US" sz="1600" b="0" i="1" dirty="0">
                          <a:solidFill>
                            <a:srgbClr val="0070C0"/>
                          </a:solidFill>
                        </a:rPr>
                        <a:t> </a:t>
                      </a:r>
                      <a:r>
                        <a:rPr lang="en-US" altLang="zh-CN" sz="1600" b="0" i="1" dirty="0">
                          <a:solidFill>
                            <a:srgbClr val="0070C0"/>
                          </a:solidFill>
                        </a:rPr>
                        <a:t>amendment</a:t>
                      </a:r>
                      <a:r>
                        <a:rPr lang="zh-CN" altLang="en-US" sz="1600" b="0" i="1" dirty="0">
                          <a:solidFill>
                            <a:srgbClr val="0070C0"/>
                          </a:solidFill>
                        </a:rPr>
                        <a:t> </a:t>
                      </a:r>
                      <a:r>
                        <a:rPr lang="en-US" altLang="zh-CN" sz="1600" b="0" i="1" dirty="0">
                          <a:solidFill>
                            <a:srgbClr val="0070C0"/>
                          </a:solidFill>
                        </a:rPr>
                        <a:t>are</a:t>
                      </a:r>
                      <a:r>
                        <a:rPr lang="zh-CN" altLang="en-US" sz="1600" b="0" i="1" dirty="0">
                          <a:solidFill>
                            <a:srgbClr val="0070C0"/>
                          </a:solidFill>
                        </a:rPr>
                        <a:t> </a:t>
                      </a:r>
                      <a:r>
                        <a:rPr lang="en-US" altLang="zh-CN" sz="1600" b="0" i="1" dirty="0">
                          <a:solidFill>
                            <a:srgbClr val="0070C0"/>
                          </a:solidFill>
                        </a:rPr>
                        <a:t>not</a:t>
                      </a:r>
                      <a:r>
                        <a:rPr lang="zh-CN" altLang="en-US" sz="1600" b="0" i="1" dirty="0">
                          <a:solidFill>
                            <a:srgbClr val="0070C0"/>
                          </a:solidFill>
                        </a:rPr>
                        <a:t> </a:t>
                      </a:r>
                      <a:r>
                        <a:rPr lang="en-US" altLang="zh-CN" sz="1600" b="0" i="1" dirty="0">
                          <a:solidFill>
                            <a:srgbClr val="0070C0"/>
                          </a:solidFill>
                        </a:rPr>
                        <a:t>necessary.</a:t>
                      </a:r>
                      <a:endParaRPr lang="x-none" sz="1600" b="0" i="1" dirty="0">
                        <a:solidFill>
                          <a:srgbClr val="0070C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hMerge="1">
                  <a:txBody>
                    <a:bodyPr/>
                    <a:lstStyle/>
                    <a:p>
                      <a:endParaRPr lang="x-none"/>
                    </a:p>
                  </a:txBody>
                  <a:tcPr/>
                </a:tc>
                <a:tc gridSpan="2">
                  <a:txBody>
                    <a:bodyPr/>
                    <a:lstStyle/>
                    <a:p>
                      <a:pPr algn="l"/>
                      <a:r>
                        <a:rPr lang="en-US" altLang="zh-CN" sz="1400" b="0" dirty="0">
                          <a:solidFill>
                            <a:schemeClr val="tx1"/>
                          </a:solidFill>
                        </a:rPr>
                        <a:t>The</a:t>
                      </a:r>
                      <a:r>
                        <a:rPr lang="zh-CN" altLang="en-US" sz="1400" b="0" dirty="0">
                          <a:solidFill>
                            <a:schemeClr val="tx1"/>
                          </a:solidFill>
                        </a:rPr>
                        <a:t> </a:t>
                      </a:r>
                      <a:r>
                        <a:rPr lang="en-US" altLang="zh-CN" sz="1400" b="0" dirty="0">
                          <a:solidFill>
                            <a:schemeClr val="tx1"/>
                          </a:solidFill>
                        </a:rPr>
                        <a:t>target</a:t>
                      </a:r>
                      <a:r>
                        <a:rPr lang="zh-CN" altLang="en-US" sz="1400" b="0" dirty="0">
                          <a:solidFill>
                            <a:schemeClr val="tx1"/>
                          </a:solidFill>
                        </a:rPr>
                        <a:t> </a:t>
                      </a:r>
                      <a:r>
                        <a:rPr lang="en-US" altLang="zh-CN" sz="1400" b="0" dirty="0">
                          <a:solidFill>
                            <a:schemeClr val="tx1"/>
                          </a:solidFill>
                        </a:rPr>
                        <a:t>of</a:t>
                      </a:r>
                      <a:r>
                        <a:rPr lang="zh-CN" altLang="en-US" sz="1400" b="0" dirty="0">
                          <a:solidFill>
                            <a:schemeClr val="tx1"/>
                          </a:solidFill>
                        </a:rPr>
                        <a:t> </a:t>
                      </a:r>
                      <a:r>
                        <a:rPr lang="en-US" altLang="zh-CN" sz="1400" b="0" dirty="0">
                          <a:solidFill>
                            <a:schemeClr val="tx1"/>
                          </a:solidFill>
                        </a:rPr>
                        <a:t>Extradition</a:t>
                      </a:r>
                      <a:r>
                        <a:rPr lang="zh-CN" altLang="en-US" sz="1400" b="0" dirty="0">
                          <a:solidFill>
                            <a:schemeClr val="tx1"/>
                          </a:solidFill>
                        </a:rPr>
                        <a:t> </a:t>
                      </a:r>
                      <a:r>
                        <a:rPr lang="en-US" altLang="zh-CN" sz="1400" b="0" dirty="0">
                          <a:solidFill>
                            <a:schemeClr val="tx1"/>
                          </a:solidFill>
                        </a:rPr>
                        <a:t>Law</a:t>
                      </a:r>
                      <a:r>
                        <a:rPr lang="zh-CN" altLang="en-US" sz="1400" b="0" dirty="0">
                          <a:solidFill>
                            <a:schemeClr val="tx1"/>
                          </a:solidFill>
                        </a:rPr>
                        <a:t> </a:t>
                      </a:r>
                      <a:r>
                        <a:rPr lang="en-US" altLang="zh-CN" sz="1400" b="0" dirty="0">
                          <a:solidFill>
                            <a:schemeClr val="tx1"/>
                          </a:solidFill>
                        </a:rPr>
                        <a:t>is</a:t>
                      </a:r>
                      <a:r>
                        <a:rPr lang="zh-CN" altLang="en-US" sz="1400" b="0" dirty="0">
                          <a:solidFill>
                            <a:schemeClr val="tx1"/>
                          </a:solidFill>
                        </a:rPr>
                        <a:t> </a:t>
                      </a:r>
                      <a:r>
                        <a:rPr lang="en-US" altLang="zh-CN" sz="1400" b="0" dirty="0">
                          <a:solidFill>
                            <a:schemeClr val="tx1"/>
                          </a:solidFill>
                        </a:rPr>
                        <a:t>only</a:t>
                      </a:r>
                      <a:r>
                        <a:rPr lang="zh-CN" altLang="en-US" sz="1400" b="0" dirty="0">
                          <a:solidFill>
                            <a:schemeClr val="tx1"/>
                          </a:solidFill>
                        </a:rPr>
                        <a:t> </a:t>
                      </a:r>
                      <a:r>
                        <a:rPr lang="en-US" altLang="zh-CN" sz="1400" b="0" dirty="0">
                          <a:solidFill>
                            <a:schemeClr val="tx1"/>
                          </a:solidFill>
                        </a:rPr>
                        <a:t>on</a:t>
                      </a:r>
                      <a:r>
                        <a:rPr lang="zh-CN" altLang="en-US" sz="1400" b="0" dirty="0">
                          <a:solidFill>
                            <a:schemeClr val="tx1"/>
                          </a:solidFill>
                        </a:rPr>
                        <a:t> </a:t>
                      </a:r>
                      <a:r>
                        <a:rPr lang="en-US" altLang="zh-CN" sz="1400" b="0" dirty="0">
                          <a:solidFill>
                            <a:schemeClr val="tx1"/>
                          </a:solidFill>
                        </a:rPr>
                        <a:t>felon</a:t>
                      </a:r>
                      <a:r>
                        <a:rPr lang="zh-CN" altLang="en-US" sz="1400" b="0" dirty="0">
                          <a:solidFill>
                            <a:schemeClr val="tx1"/>
                          </a:solidFill>
                        </a:rPr>
                        <a:t> </a:t>
                      </a:r>
                      <a:r>
                        <a:rPr lang="en-US" altLang="zh-CN" sz="1400" b="0" dirty="0">
                          <a:solidFill>
                            <a:schemeClr val="tx1"/>
                          </a:solidFill>
                        </a:rPr>
                        <a:t>criminals.</a:t>
                      </a:r>
                      <a:endParaRPr lang="x-none" sz="14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x-none"/>
                    </a:p>
                  </a:txBody>
                  <a:tcPr/>
                </a:tc>
                <a:extLst>
                  <a:ext uri="{0D108BD9-81ED-4DB2-BD59-A6C34878D82A}">
                    <a16:rowId xmlns="" xmlns:a16="http://schemas.microsoft.com/office/drawing/2014/main" val="2086640881"/>
                  </a:ext>
                </a:extLst>
              </a:tr>
              <a:tr h="548096">
                <a:tc gridSpan="2" vMerge="1">
                  <a:txBody>
                    <a:bodyPr/>
                    <a:lstStyle/>
                    <a:p>
                      <a:endParaRPr lang="x-none"/>
                    </a:p>
                  </a:txBody>
                  <a:tcPr/>
                </a:tc>
                <a:tc hMerge="1" vMerge="1">
                  <a:txBody>
                    <a:bodyPr/>
                    <a:lstStyle/>
                    <a:p>
                      <a:endParaRPr lang="x-none"/>
                    </a:p>
                  </a:txBody>
                  <a:tcPr/>
                </a:tc>
                <a:tc gridSpan="2">
                  <a:txBody>
                    <a:bodyPr/>
                    <a:lstStyle/>
                    <a:p>
                      <a:pPr algn="l"/>
                      <a:r>
                        <a:rPr lang="en-US" altLang="zh-CN" sz="1400" b="0" dirty="0">
                          <a:solidFill>
                            <a:schemeClr val="tx1"/>
                          </a:solidFill>
                        </a:rPr>
                        <a:t>Government</a:t>
                      </a:r>
                      <a:r>
                        <a:rPr lang="zh-CN" altLang="en-US" sz="1400" b="0" dirty="0">
                          <a:solidFill>
                            <a:schemeClr val="tx1"/>
                          </a:solidFill>
                        </a:rPr>
                        <a:t> </a:t>
                      </a:r>
                      <a:r>
                        <a:rPr lang="en-US" altLang="zh-CN" sz="1400" b="0" dirty="0">
                          <a:solidFill>
                            <a:schemeClr val="tx1"/>
                          </a:solidFill>
                        </a:rPr>
                        <a:t>ignored</a:t>
                      </a:r>
                      <a:r>
                        <a:rPr lang="zh-CN" altLang="en-US" sz="1400" b="0" dirty="0">
                          <a:solidFill>
                            <a:schemeClr val="tx1"/>
                          </a:solidFill>
                        </a:rPr>
                        <a:t> </a:t>
                      </a:r>
                      <a:r>
                        <a:rPr lang="en-US" altLang="zh-CN" sz="1400" b="0" dirty="0">
                          <a:solidFill>
                            <a:schemeClr val="tx1"/>
                          </a:solidFill>
                        </a:rPr>
                        <a:t>requests</a:t>
                      </a:r>
                      <a:r>
                        <a:rPr lang="zh-CN" altLang="en-US" sz="1400" b="0" dirty="0">
                          <a:solidFill>
                            <a:schemeClr val="tx1"/>
                          </a:solidFill>
                        </a:rPr>
                        <a:t> </a:t>
                      </a:r>
                      <a:r>
                        <a:rPr lang="en-US" altLang="zh-CN" sz="1400" b="0" dirty="0">
                          <a:solidFill>
                            <a:schemeClr val="tx1"/>
                          </a:solidFill>
                        </a:rPr>
                        <a:t>from</a:t>
                      </a:r>
                      <a:r>
                        <a:rPr lang="zh-CN" altLang="en-US" sz="1400" b="0" dirty="0">
                          <a:solidFill>
                            <a:schemeClr val="tx1"/>
                          </a:solidFill>
                        </a:rPr>
                        <a:t> </a:t>
                      </a:r>
                      <a:r>
                        <a:rPr lang="en-US" altLang="zh-CN" sz="1400" b="0" dirty="0">
                          <a:solidFill>
                            <a:schemeClr val="tx1"/>
                          </a:solidFill>
                        </a:rPr>
                        <a:t>protesters</a:t>
                      </a:r>
                      <a:r>
                        <a:rPr lang="zh-CN" altLang="en-US" sz="1400" b="0" dirty="0">
                          <a:solidFill>
                            <a:schemeClr val="tx1"/>
                          </a:solidFill>
                        </a:rPr>
                        <a:t> </a:t>
                      </a:r>
                      <a:r>
                        <a:rPr lang="en-US" altLang="zh-CN" sz="1400" b="0" dirty="0">
                          <a:solidFill>
                            <a:schemeClr val="tx1"/>
                          </a:solidFill>
                        </a:rPr>
                        <a:t>about</a:t>
                      </a:r>
                      <a:r>
                        <a:rPr lang="zh-CN" altLang="en-US" sz="1400" b="0" dirty="0">
                          <a:solidFill>
                            <a:schemeClr val="tx1"/>
                          </a:solidFill>
                        </a:rPr>
                        <a:t> </a:t>
                      </a:r>
                      <a:r>
                        <a:rPr lang="en-US" altLang="zh-CN" sz="1400" b="0" dirty="0">
                          <a:solidFill>
                            <a:schemeClr val="tx1"/>
                          </a:solidFill>
                        </a:rPr>
                        <a:t>revoking</a:t>
                      </a:r>
                      <a:r>
                        <a:rPr lang="zh-CN" altLang="en-US" sz="1400" b="0" dirty="0">
                          <a:solidFill>
                            <a:schemeClr val="tx1"/>
                          </a:solidFill>
                        </a:rPr>
                        <a:t> </a:t>
                      </a:r>
                      <a:r>
                        <a:rPr lang="en-US" altLang="zh-CN" sz="1400" b="0" dirty="0">
                          <a:solidFill>
                            <a:schemeClr val="tx1"/>
                          </a:solidFill>
                        </a:rPr>
                        <a:t>the</a:t>
                      </a:r>
                      <a:r>
                        <a:rPr lang="zh-CN" altLang="en-US" sz="1400" b="0" dirty="0">
                          <a:solidFill>
                            <a:schemeClr val="tx1"/>
                          </a:solidFill>
                        </a:rPr>
                        <a:t> </a:t>
                      </a:r>
                      <a:r>
                        <a:rPr lang="en-US" altLang="zh-CN" sz="1400" b="0" dirty="0">
                          <a:solidFill>
                            <a:schemeClr val="tx1"/>
                          </a:solidFill>
                        </a:rPr>
                        <a:t>amendment.</a:t>
                      </a:r>
                      <a:endParaRPr lang="x-none" sz="14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x-none"/>
                    </a:p>
                  </a:txBody>
                  <a:tcPr/>
                </a:tc>
                <a:tc gridSpan="2" vMerge="1">
                  <a:txBody>
                    <a:bodyPr/>
                    <a:lstStyle/>
                    <a:p>
                      <a:endParaRPr lang="x-none"/>
                    </a:p>
                  </a:txBody>
                  <a:tcPr/>
                </a:tc>
                <a:tc hMerge="1" vMerge="1">
                  <a:txBody>
                    <a:bodyPr/>
                    <a:lstStyle/>
                    <a:p>
                      <a:endParaRPr lang="x-none"/>
                    </a:p>
                  </a:txBody>
                  <a:tcPr/>
                </a:tc>
                <a:tc gridSpan="2">
                  <a:txBody>
                    <a:bodyPr/>
                    <a:lstStyle/>
                    <a:p>
                      <a:pPr algn="l"/>
                      <a:r>
                        <a:rPr lang="en-US" altLang="zh-CN" sz="1400" b="0" dirty="0">
                          <a:solidFill>
                            <a:schemeClr val="tx1"/>
                          </a:solidFill>
                        </a:rPr>
                        <a:t>The</a:t>
                      </a:r>
                      <a:r>
                        <a:rPr lang="zh-CN" altLang="en-US" sz="1400" b="0" dirty="0">
                          <a:solidFill>
                            <a:schemeClr val="tx1"/>
                          </a:solidFill>
                        </a:rPr>
                        <a:t> </a:t>
                      </a:r>
                      <a:r>
                        <a:rPr lang="en-US" altLang="zh-CN" sz="1400" b="0" dirty="0">
                          <a:solidFill>
                            <a:schemeClr val="tx1"/>
                          </a:solidFill>
                        </a:rPr>
                        <a:t>Law</a:t>
                      </a:r>
                      <a:r>
                        <a:rPr lang="zh-CN" altLang="en-US" sz="1400" b="0" dirty="0">
                          <a:solidFill>
                            <a:schemeClr val="tx1"/>
                          </a:solidFill>
                        </a:rPr>
                        <a:t> </a:t>
                      </a:r>
                      <a:r>
                        <a:rPr lang="en-US" altLang="zh-CN" sz="1400" b="0" dirty="0">
                          <a:solidFill>
                            <a:schemeClr val="tx1"/>
                          </a:solidFill>
                        </a:rPr>
                        <a:t>is</a:t>
                      </a:r>
                      <a:r>
                        <a:rPr lang="zh-CN" altLang="en-US" sz="1400" b="0" dirty="0">
                          <a:solidFill>
                            <a:schemeClr val="tx1"/>
                          </a:solidFill>
                        </a:rPr>
                        <a:t> </a:t>
                      </a:r>
                      <a:r>
                        <a:rPr lang="en-US" altLang="zh-CN" sz="1400" b="0" dirty="0">
                          <a:solidFill>
                            <a:schemeClr val="tx1"/>
                          </a:solidFill>
                        </a:rPr>
                        <a:t>not</a:t>
                      </a:r>
                      <a:r>
                        <a:rPr lang="zh-CN" altLang="en-US" sz="1400" b="0" dirty="0">
                          <a:solidFill>
                            <a:schemeClr val="tx1"/>
                          </a:solidFill>
                        </a:rPr>
                        <a:t> </a:t>
                      </a:r>
                      <a:r>
                        <a:rPr lang="en-US" altLang="zh-CN" sz="1400" b="0" dirty="0">
                          <a:solidFill>
                            <a:schemeClr val="tx1"/>
                          </a:solidFill>
                        </a:rPr>
                        <a:t>proposed</a:t>
                      </a:r>
                      <a:r>
                        <a:rPr lang="zh-CN" altLang="en-US" sz="1400" b="0" dirty="0">
                          <a:solidFill>
                            <a:schemeClr val="tx1"/>
                          </a:solidFill>
                        </a:rPr>
                        <a:t> </a:t>
                      </a:r>
                      <a:r>
                        <a:rPr lang="en-US" altLang="zh-CN" sz="1400" b="0" dirty="0">
                          <a:solidFill>
                            <a:schemeClr val="tx1"/>
                          </a:solidFill>
                        </a:rPr>
                        <a:t>by</a:t>
                      </a:r>
                      <a:r>
                        <a:rPr lang="zh-CN" altLang="en-US" sz="1400" b="0" dirty="0">
                          <a:solidFill>
                            <a:schemeClr val="tx1"/>
                          </a:solidFill>
                        </a:rPr>
                        <a:t> </a:t>
                      </a:r>
                      <a:r>
                        <a:rPr lang="en-US" altLang="zh-CN" sz="1400" b="0" dirty="0">
                          <a:solidFill>
                            <a:schemeClr val="tx1"/>
                          </a:solidFill>
                        </a:rPr>
                        <a:t>the</a:t>
                      </a:r>
                      <a:r>
                        <a:rPr lang="zh-CN" altLang="en-US" sz="1400" b="0" dirty="0">
                          <a:solidFill>
                            <a:schemeClr val="tx1"/>
                          </a:solidFill>
                        </a:rPr>
                        <a:t> </a:t>
                      </a:r>
                      <a:r>
                        <a:rPr lang="en-US" altLang="zh-CN" sz="1400" b="0" dirty="0">
                          <a:solidFill>
                            <a:schemeClr val="tx1"/>
                          </a:solidFill>
                        </a:rPr>
                        <a:t>Beijing</a:t>
                      </a:r>
                      <a:r>
                        <a:rPr lang="zh-CN" altLang="en-US" sz="1400" b="0" dirty="0">
                          <a:solidFill>
                            <a:schemeClr val="tx1"/>
                          </a:solidFill>
                        </a:rPr>
                        <a:t> </a:t>
                      </a:r>
                      <a:r>
                        <a:rPr lang="en-US" altLang="zh-CN" sz="1400" b="0" dirty="0">
                          <a:solidFill>
                            <a:schemeClr val="tx1"/>
                          </a:solidFill>
                        </a:rPr>
                        <a:t>government.</a:t>
                      </a:r>
                      <a:endParaRPr lang="x-none" sz="14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x-none"/>
                    </a:p>
                  </a:txBody>
                  <a:tcPr/>
                </a:tc>
                <a:extLst>
                  <a:ext uri="{0D108BD9-81ED-4DB2-BD59-A6C34878D82A}">
                    <a16:rowId xmlns="" xmlns:a16="http://schemas.microsoft.com/office/drawing/2014/main" val="1578956008"/>
                  </a:ext>
                </a:extLst>
              </a:tr>
              <a:tr h="1500900">
                <a:tc rowSpan="2" gridSpan="2">
                  <a:txBody>
                    <a:bodyPr/>
                    <a:lstStyle/>
                    <a:p>
                      <a:pPr algn="l"/>
                      <a:r>
                        <a:rPr lang="en-US" altLang="zh-CN" sz="1600" b="0" i="1" dirty="0">
                          <a:solidFill>
                            <a:schemeClr val="accent2">
                              <a:lumMod val="75000"/>
                            </a:schemeClr>
                          </a:solidFill>
                        </a:rPr>
                        <a:t>Beijing</a:t>
                      </a:r>
                      <a:r>
                        <a:rPr lang="zh-CN" altLang="en-US" sz="1600" b="0" i="1" dirty="0">
                          <a:solidFill>
                            <a:schemeClr val="accent2">
                              <a:lumMod val="75000"/>
                            </a:schemeClr>
                          </a:solidFill>
                        </a:rPr>
                        <a:t> </a:t>
                      </a:r>
                      <a:r>
                        <a:rPr lang="en-US" altLang="zh-CN" sz="1600" b="0" i="1" dirty="0">
                          <a:solidFill>
                            <a:schemeClr val="accent2">
                              <a:lumMod val="75000"/>
                            </a:schemeClr>
                          </a:solidFill>
                        </a:rPr>
                        <a:t>government</a:t>
                      </a:r>
                      <a:r>
                        <a:rPr lang="zh-CN" altLang="en-US" sz="1600" b="0" i="1" dirty="0">
                          <a:solidFill>
                            <a:schemeClr val="accent2">
                              <a:lumMod val="75000"/>
                            </a:schemeClr>
                          </a:solidFill>
                        </a:rPr>
                        <a:t> </a:t>
                      </a:r>
                      <a:r>
                        <a:rPr lang="en-US" altLang="zh-CN" sz="1600" b="0" i="1" dirty="0">
                          <a:solidFill>
                            <a:schemeClr val="accent2">
                              <a:lumMod val="75000"/>
                            </a:schemeClr>
                          </a:solidFill>
                        </a:rPr>
                        <a:t>will</a:t>
                      </a:r>
                      <a:r>
                        <a:rPr lang="zh-CN" altLang="en-US" sz="1600" b="0" i="1" dirty="0">
                          <a:solidFill>
                            <a:schemeClr val="accent2">
                              <a:lumMod val="75000"/>
                            </a:schemeClr>
                          </a:solidFill>
                        </a:rPr>
                        <a:t> </a:t>
                      </a:r>
                      <a:r>
                        <a:rPr lang="en-US" altLang="zh-CN" sz="1600" b="0" i="1" dirty="0">
                          <a:solidFill>
                            <a:schemeClr val="accent2">
                              <a:lumMod val="75000"/>
                            </a:schemeClr>
                          </a:solidFill>
                        </a:rPr>
                        <a:t>undermine</a:t>
                      </a:r>
                      <a:r>
                        <a:rPr lang="zh-CN" altLang="en-US" sz="1600" b="0" i="1" dirty="0">
                          <a:solidFill>
                            <a:schemeClr val="accent2">
                              <a:lumMod val="75000"/>
                            </a:schemeClr>
                          </a:solidFill>
                        </a:rPr>
                        <a:t> </a:t>
                      </a:r>
                      <a:r>
                        <a:rPr lang="en-US" altLang="zh-CN" sz="1600" b="0" i="1" dirty="0">
                          <a:solidFill>
                            <a:schemeClr val="accent2">
                              <a:lumMod val="75000"/>
                            </a:schemeClr>
                          </a:solidFill>
                        </a:rPr>
                        <a:t>certain</a:t>
                      </a:r>
                      <a:r>
                        <a:rPr lang="zh-CN" altLang="en-US" sz="1600" b="0" i="1" dirty="0">
                          <a:solidFill>
                            <a:schemeClr val="accent2">
                              <a:lumMod val="75000"/>
                            </a:schemeClr>
                          </a:solidFill>
                        </a:rPr>
                        <a:t> </a:t>
                      </a:r>
                      <a:r>
                        <a:rPr lang="en-US" altLang="zh-CN" sz="1600" b="0" i="1" dirty="0">
                          <a:solidFill>
                            <a:schemeClr val="accent2">
                              <a:lumMod val="75000"/>
                            </a:schemeClr>
                          </a:solidFill>
                        </a:rPr>
                        <a:t>freedoms.</a:t>
                      </a:r>
                      <a:endParaRPr lang="x-none" sz="1600" b="0" i="1" dirty="0">
                        <a:solidFill>
                          <a:schemeClr val="accent2">
                            <a:lumMod val="75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hMerge="1">
                  <a:txBody>
                    <a:bodyPr/>
                    <a:lstStyle/>
                    <a:p>
                      <a:endParaRPr lang="x-none"/>
                    </a:p>
                  </a:txBody>
                  <a:tcPr/>
                </a:tc>
                <a:tc rowSpan="2" gridSpan="2">
                  <a:txBody>
                    <a:bodyPr/>
                    <a:lstStyle/>
                    <a:p>
                      <a:pPr algn="l"/>
                      <a:r>
                        <a:rPr lang="en-US" altLang="zh-CN" sz="1400" b="0" dirty="0">
                          <a:solidFill>
                            <a:schemeClr val="tx1"/>
                          </a:solidFill>
                        </a:rPr>
                        <a:t>N/A</a:t>
                      </a:r>
                      <a:endParaRPr lang="x-none" sz="14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hMerge="1">
                  <a:txBody>
                    <a:bodyPr/>
                    <a:lstStyle/>
                    <a:p>
                      <a:endParaRPr lang="x-none"/>
                    </a:p>
                  </a:txBody>
                  <a:tcPr/>
                </a:tc>
                <a:tc rowSpan="2" gridSpan="2">
                  <a:txBody>
                    <a:bodyPr/>
                    <a:lstStyle/>
                    <a:p>
                      <a:pPr algn="l"/>
                      <a:r>
                        <a:rPr lang="en-US" altLang="zh-CN" sz="1600" b="0" i="1" dirty="0">
                          <a:solidFill>
                            <a:srgbClr val="0070C0"/>
                          </a:solidFill>
                        </a:rPr>
                        <a:t>Most</a:t>
                      </a:r>
                      <a:r>
                        <a:rPr lang="zh-CN" altLang="en-US" sz="1600" b="0" i="1" dirty="0">
                          <a:solidFill>
                            <a:srgbClr val="0070C0"/>
                          </a:solidFill>
                        </a:rPr>
                        <a:t> </a:t>
                      </a:r>
                      <a:r>
                        <a:rPr lang="en-US" altLang="zh-CN" sz="1600" b="0" i="1" dirty="0">
                          <a:solidFill>
                            <a:srgbClr val="0070C0"/>
                          </a:solidFill>
                        </a:rPr>
                        <a:t>of</a:t>
                      </a:r>
                      <a:r>
                        <a:rPr lang="zh-CN" altLang="en-US" sz="1600" b="0" i="1" dirty="0">
                          <a:solidFill>
                            <a:srgbClr val="0070C0"/>
                          </a:solidFill>
                        </a:rPr>
                        <a:t> </a:t>
                      </a:r>
                      <a:r>
                        <a:rPr lang="en-US" altLang="zh-CN" sz="1600" b="0" i="1" dirty="0">
                          <a:solidFill>
                            <a:srgbClr val="0070C0"/>
                          </a:solidFill>
                        </a:rPr>
                        <a:t>the</a:t>
                      </a:r>
                      <a:r>
                        <a:rPr lang="zh-CN" altLang="en-US" sz="1600" b="0" i="1" dirty="0">
                          <a:solidFill>
                            <a:srgbClr val="0070C0"/>
                          </a:solidFill>
                        </a:rPr>
                        <a:t> </a:t>
                      </a:r>
                      <a:r>
                        <a:rPr lang="en-US" altLang="zh-CN" sz="1600" b="0" i="1" dirty="0">
                          <a:solidFill>
                            <a:srgbClr val="0070C0"/>
                          </a:solidFill>
                        </a:rPr>
                        <a:t>protests</a:t>
                      </a:r>
                      <a:r>
                        <a:rPr lang="zh-CN" altLang="en-US" sz="1600" b="0" i="1" dirty="0">
                          <a:solidFill>
                            <a:srgbClr val="0070C0"/>
                          </a:solidFill>
                        </a:rPr>
                        <a:t> </a:t>
                      </a:r>
                      <a:r>
                        <a:rPr lang="en-US" altLang="zh-CN" sz="1600" b="0" i="1" dirty="0">
                          <a:solidFill>
                            <a:srgbClr val="0070C0"/>
                          </a:solidFill>
                        </a:rPr>
                        <a:t>are</a:t>
                      </a:r>
                      <a:r>
                        <a:rPr lang="zh-CN" altLang="en-US" sz="1600" b="0" i="1" dirty="0">
                          <a:solidFill>
                            <a:srgbClr val="0070C0"/>
                          </a:solidFill>
                        </a:rPr>
                        <a:t> </a:t>
                      </a:r>
                      <a:r>
                        <a:rPr lang="en-US" altLang="zh-CN" sz="1600" b="0" i="1" dirty="0">
                          <a:solidFill>
                            <a:srgbClr val="0070C0"/>
                          </a:solidFill>
                        </a:rPr>
                        <a:t>violent.</a:t>
                      </a:r>
                      <a:endParaRPr lang="x-none" sz="1600" b="0" i="1" dirty="0">
                        <a:solidFill>
                          <a:srgbClr val="0070C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hMerge="1">
                  <a:txBody>
                    <a:bodyPr/>
                    <a:lstStyle/>
                    <a:p>
                      <a:endParaRPr lang="x-none"/>
                    </a:p>
                  </a:txBody>
                  <a:tcPr/>
                </a:tc>
                <a:tc gridSpan="2">
                  <a:txBody>
                    <a:bodyPr/>
                    <a:lstStyle/>
                    <a:p>
                      <a:pPr algn="l"/>
                      <a:r>
                        <a:rPr lang="en-US" altLang="zh-CN" sz="1400" b="0" dirty="0">
                          <a:solidFill>
                            <a:schemeClr val="tx1"/>
                          </a:solidFill>
                        </a:rPr>
                        <a:t>Protesters</a:t>
                      </a:r>
                      <a:r>
                        <a:rPr lang="zh-CN" altLang="en-US" sz="1400" b="0" dirty="0">
                          <a:solidFill>
                            <a:schemeClr val="tx1"/>
                          </a:solidFill>
                        </a:rPr>
                        <a:t> </a:t>
                      </a:r>
                      <a:r>
                        <a:rPr lang="en-US" altLang="zh-CN" sz="1400" b="0" dirty="0">
                          <a:solidFill>
                            <a:schemeClr val="tx1"/>
                          </a:solidFill>
                        </a:rPr>
                        <a:t>blocked</a:t>
                      </a:r>
                      <a:r>
                        <a:rPr lang="zh-CN" altLang="en-US" sz="1400" b="0" dirty="0">
                          <a:solidFill>
                            <a:schemeClr val="tx1"/>
                          </a:solidFill>
                        </a:rPr>
                        <a:t> </a:t>
                      </a:r>
                      <a:r>
                        <a:rPr lang="en-US" altLang="zh-CN" sz="1400" b="0" dirty="0">
                          <a:solidFill>
                            <a:schemeClr val="tx1"/>
                          </a:solidFill>
                        </a:rPr>
                        <a:t>traffic.</a:t>
                      </a:r>
                    </a:p>
                    <a:p>
                      <a:pPr algn="l"/>
                      <a:endParaRPr lang="x-none" sz="14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x-none"/>
                    </a:p>
                  </a:txBody>
                  <a:tcPr/>
                </a:tc>
                <a:extLst>
                  <a:ext uri="{0D108BD9-81ED-4DB2-BD59-A6C34878D82A}">
                    <a16:rowId xmlns="" xmlns:a16="http://schemas.microsoft.com/office/drawing/2014/main" val="4080550480"/>
                  </a:ext>
                </a:extLst>
              </a:tr>
              <a:tr h="1471255">
                <a:tc gridSpan="2" vMerge="1">
                  <a:txBody>
                    <a:bodyPr/>
                    <a:lstStyle/>
                    <a:p>
                      <a:endParaRPr lang="x-none"/>
                    </a:p>
                  </a:txBody>
                  <a:tcPr/>
                </a:tc>
                <a:tc hMerge="1" vMerge="1">
                  <a:txBody>
                    <a:bodyPr/>
                    <a:lstStyle/>
                    <a:p>
                      <a:endParaRPr lang="x-none"/>
                    </a:p>
                  </a:txBody>
                  <a:tcPr/>
                </a:tc>
                <a:tc gridSpan="2" vMerge="1">
                  <a:txBody>
                    <a:bodyPr/>
                    <a:lstStyle/>
                    <a:p>
                      <a:endParaRPr lang="x-none"/>
                    </a:p>
                  </a:txBody>
                  <a:tcPr/>
                </a:tc>
                <a:tc hMerge="1" vMerge="1">
                  <a:txBody>
                    <a:bodyPr/>
                    <a:lstStyle/>
                    <a:p>
                      <a:endParaRPr lang="x-none"/>
                    </a:p>
                  </a:txBody>
                  <a:tcPr/>
                </a:tc>
                <a:tc gridSpan="2" vMerge="1">
                  <a:txBody>
                    <a:bodyPr/>
                    <a:lstStyle/>
                    <a:p>
                      <a:endParaRPr lang="x-none"/>
                    </a:p>
                  </a:txBody>
                  <a:tcPr/>
                </a:tc>
                <a:tc hMerge="1" vMerge="1">
                  <a:txBody>
                    <a:bodyPr/>
                    <a:lstStyle/>
                    <a:p>
                      <a:endParaRPr lang="x-none"/>
                    </a:p>
                  </a:txBody>
                  <a:tcPr/>
                </a:tc>
                <a:tc gridSpan="2">
                  <a:txBody>
                    <a:bodyPr/>
                    <a:lstStyle/>
                    <a:p>
                      <a:pPr algn="l"/>
                      <a:r>
                        <a:rPr lang="en-US" altLang="zh-CN" sz="1400" b="0" dirty="0">
                          <a:solidFill>
                            <a:schemeClr val="tx1"/>
                          </a:solidFill>
                        </a:rPr>
                        <a:t>Protesters</a:t>
                      </a:r>
                      <a:r>
                        <a:rPr lang="zh-CN" altLang="en-US" sz="1400" b="0" dirty="0">
                          <a:solidFill>
                            <a:schemeClr val="tx1"/>
                          </a:solidFill>
                        </a:rPr>
                        <a:t> </a:t>
                      </a:r>
                      <a:r>
                        <a:rPr lang="en-US" altLang="zh-CN" sz="1400" b="0" dirty="0">
                          <a:solidFill>
                            <a:schemeClr val="tx1"/>
                          </a:solidFill>
                        </a:rPr>
                        <a:t>attacked</a:t>
                      </a:r>
                      <a:r>
                        <a:rPr lang="zh-CN" altLang="en-US" sz="1400" b="0" dirty="0">
                          <a:solidFill>
                            <a:schemeClr val="tx1"/>
                          </a:solidFill>
                        </a:rPr>
                        <a:t> </a:t>
                      </a:r>
                      <a:r>
                        <a:rPr lang="en-US" altLang="zh-CN" sz="1400" b="0" dirty="0">
                          <a:solidFill>
                            <a:schemeClr val="tx1"/>
                          </a:solidFill>
                        </a:rPr>
                        <a:t>the</a:t>
                      </a:r>
                      <a:r>
                        <a:rPr lang="zh-CN" altLang="en-US" sz="1400" b="0" dirty="0">
                          <a:solidFill>
                            <a:schemeClr val="tx1"/>
                          </a:solidFill>
                        </a:rPr>
                        <a:t> </a:t>
                      </a:r>
                      <a:r>
                        <a:rPr lang="en-US" altLang="zh-CN" sz="1400" b="0" dirty="0">
                          <a:solidFill>
                            <a:schemeClr val="tx1"/>
                          </a:solidFill>
                        </a:rPr>
                        <a:t>police.</a:t>
                      </a:r>
                    </a:p>
                    <a:p>
                      <a:pPr algn="l"/>
                      <a:endParaRPr lang="x-none" sz="14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x-none"/>
                    </a:p>
                  </a:txBody>
                  <a:tcPr/>
                </a:tc>
                <a:extLst>
                  <a:ext uri="{0D108BD9-81ED-4DB2-BD59-A6C34878D82A}">
                    <a16:rowId xmlns="" xmlns:a16="http://schemas.microsoft.com/office/drawing/2014/main" val="2018452203"/>
                  </a:ext>
                </a:extLst>
              </a:tr>
            </a:tbl>
          </a:graphicData>
        </a:graphic>
      </p:graphicFrame>
      <p:pic>
        <p:nvPicPr>
          <p:cNvPr id="9" name="Picture 8">
            <a:extLst>
              <a:ext uri="{FF2B5EF4-FFF2-40B4-BE49-F238E27FC236}">
                <a16:creationId xmlns="" xmlns:a16="http://schemas.microsoft.com/office/drawing/2014/main" id="{FC14A798-E3B2-624A-9CA7-77A5E581449C}"/>
              </a:ext>
            </a:extLst>
          </p:cNvPr>
          <p:cNvPicPr>
            <a:picLocks noChangeAspect="1"/>
          </p:cNvPicPr>
          <p:nvPr/>
        </p:nvPicPr>
        <p:blipFill>
          <a:blip r:embed="rId2"/>
          <a:stretch>
            <a:fillRect/>
          </a:stretch>
        </p:blipFill>
        <p:spPr>
          <a:xfrm>
            <a:off x="9150220" y="4196091"/>
            <a:ext cx="2116024" cy="1110912"/>
          </a:xfrm>
          <a:prstGeom prst="rect">
            <a:avLst/>
          </a:prstGeom>
        </p:spPr>
      </p:pic>
      <p:pic>
        <p:nvPicPr>
          <p:cNvPr id="11" name="Picture 10">
            <a:extLst>
              <a:ext uri="{FF2B5EF4-FFF2-40B4-BE49-F238E27FC236}">
                <a16:creationId xmlns="" xmlns:a16="http://schemas.microsoft.com/office/drawing/2014/main" id="{D501AA47-EB0F-744F-B6F4-48F70D4D4289}"/>
              </a:ext>
            </a:extLst>
          </p:cNvPr>
          <p:cNvPicPr>
            <a:picLocks noChangeAspect="1"/>
          </p:cNvPicPr>
          <p:nvPr/>
        </p:nvPicPr>
        <p:blipFill>
          <a:blip r:embed="rId3"/>
          <a:stretch>
            <a:fillRect/>
          </a:stretch>
        </p:blipFill>
        <p:spPr>
          <a:xfrm>
            <a:off x="8212814" y="5654495"/>
            <a:ext cx="1874811" cy="1118672"/>
          </a:xfrm>
          <a:prstGeom prst="rect">
            <a:avLst/>
          </a:prstGeom>
        </p:spPr>
      </p:pic>
      <p:sp>
        <p:nvSpPr>
          <p:cNvPr id="6" name="Google Shape;1130;p104"/>
          <p:cNvSpPr txBox="1">
            <a:spLocks/>
          </p:cNvSpPr>
          <p:nvPr/>
        </p:nvSpPr>
        <p:spPr>
          <a:xfrm>
            <a:off x="1981200" y="29937"/>
            <a:ext cx="8686800" cy="1143000"/>
          </a:xfrm>
          <a:prstGeom prst="rect">
            <a:avLst/>
          </a:prstGeom>
          <a:noFill/>
          <a:ln>
            <a:noFill/>
          </a:ln>
        </p:spPr>
        <p:txBody>
          <a:bodyPr spcFirstLastPara="1" vert="horz" wrap="square" lIns="91425" tIns="45700" rIns="91425" bIns="45700" rtlCol="0" anchor="ctr" anchorCtr="0">
            <a:no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pPr algn="ctr">
              <a:spcBef>
                <a:spcPts val="0"/>
              </a:spcBef>
            </a:pPr>
            <a:r>
              <a:rPr lang="en-US" dirty="0" smtClean="0">
                <a:effectLst>
                  <a:outerShdw blurRad="63500" dist="38100" dir="1800000" algn="l" rotWithShape="0">
                    <a:prstClr val="black">
                      <a:alpha val="46000"/>
                    </a:prstClr>
                  </a:outerShdw>
                </a:effectLst>
                <a:latin typeface="Roboto" panose="02000000000000000000" pitchFamily="2" charset="0"/>
                <a:ea typeface="Roboto" panose="02000000000000000000" pitchFamily="2" charset="0"/>
                <a:cs typeface="Open Sans" panose="020B0606030504020204" pitchFamily="34" charset="0"/>
                <a:sym typeface="Palatino Linotype"/>
              </a:rPr>
              <a:t>Direction 4: Multi-View </a:t>
            </a:r>
            <a:r>
              <a:rPr lang="en-US" dirty="0">
                <a:effectLst>
                  <a:outerShdw blurRad="63500" dist="38100" dir="1800000" algn="l" rotWithShape="0">
                    <a:prstClr val="black">
                      <a:alpha val="46000"/>
                    </a:prstClr>
                  </a:outerShdw>
                </a:effectLst>
                <a:latin typeface="Roboto" panose="02000000000000000000" pitchFamily="2" charset="0"/>
                <a:ea typeface="Roboto" panose="02000000000000000000" pitchFamily="2" charset="0"/>
                <a:cs typeface="Open Sans" panose="020B0606030504020204" pitchFamily="34" charset="0"/>
                <a:sym typeface="Palatino Linotype"/>
              </a:rPr>
              <a:t>Summarization</a:t>
            </a:r>
          </a:p>
        </p:txBody>
      </p:sp>
      <p:pic>
        <p:nvPicPr>
          <p:cNvPr id="2" name="Picture 1" descr="5e093418a310cf3e97ae18bc.jpe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87625" y="5654495"/>
            <a:ext cx="1928744" cy="1118672"/>
          </a:xfrm>
          <a:prstGeom prst="rect">
            <a:avLst/>
          </a:prstGeom>
        </p:spPr>
      </p:pic>
    </p:spTree>
    <p:extLst>
      <p:ext uri="{BB962C8B-B14F-4D97-AF65-F5344CB8AC3E}">
        <p14:creationId xmlns:p14="http://schemas.microsoft.com/office/powerpoint/2010/main" val="11282398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 xmlns:a16="http://schemas.microsoft.com/office/drawing/2014/main" id="{50F38EA5-E924-0A41-9F45-BA961AE87AD0}"/>
              </a:ext>
            </a:extLst>
          </p:cNvPr>
          <p:cNvSpPr>
            <a:spLocks noGrp="1"/>
          </p:cNvSpPr>
          <p:nvPr>
            <p:ph type="sldNum" sz="quarter" idx="12"/>
          </p:nvPr>
        </p:nvSpPr>
        <p:spPr/>
        <p:txBody>
          <a:bodyPr/>
          <a:lstStyle/>
          <a:p>
            <a:fld id="{E077C490-3003-1946-B701-2D0888C3F753}" type="slidenum">
              <a:rPr lang="en-US" smtClean="0"/>
              <a:t>17</a:t>
            </a:fld>
            <a:endParaRPr lang="en-US"/>
          </a:p>
        </p:txBody>
      </p:sp>
      <p:cxnSp>
        <p:nvCxnSpPr>
          <p:cNvPr id="6" name="Straight Connector 5">
            <a:extLst>
              <a:ext uri="{FF2B5EF4-FFF2-40B4-BE49-F238E27FC236}">
                <a16:creationId xmlns="" xmlns:a16="http://schemas.microsoft.com/office/drawing/2014/main" id="{846C2232-F4D1-A74C-9889-32EFC3B4D0B4}"/>
              </a:ext>
            </a:extLst>
          </p:cNvPr>
          <p:cNvCxnSpPr>
            <a:cxnSpLocks/>
          </p:cNvCxnSpPr>
          <p:nvPr/>
        </p:nvCxnSpPr>
        <p:spPr>
          <a:xfrm>
            <a:off x="518984" y="1104900"/>
            <a:ext cx="11244648" cy="0"/>
          </a:xfrm>
          <a:prstGeom prst="line">
            <a:avLst/>
          </a:prstGeom>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15" name="Title 1">
            <a:extLst>
              <a:ext uri="{FF2B5EF4-FFF2-40B4-BE49-F238E27FC236}">
                <a16:creationId xmlns="" xmlns:a16="http://schemas.microsoft.com/office/drawing/2014/main" id="{32E9295B-0048-A944-A2AB-412F5A4C16AE}"/>
              </a:ext>
            </a:extLst>
          </p:cNvPr>
          <p:cNvSpPr>
            <a:spLocks noGrp="1"/>
          </p:cNvSpPr>
          <p:nvPr>
            <p:ph type="title"/>
          </p:nvPr>
        </p:nvSpPr>
        <p:spPr>
          <a:xfrm>
            <a:off x="298872" y="197314"/>
            <a:ext cx="10515600" cy="739775"/>
          </a:xfrm>
        </p:spPr>
        <p:txBody>
          <a:bodyPr>
            <a:noAutofit/>
          </a:bodyPr>
          <a:lstStyle/>
          <a:p>
            <a:r>
              <a:rPr lang="en-US" dirty="0" smtClean="0">
                <a:effectLst>
                  <a:outerShdw blurRad="63500" dist="38100" dir="1800000" algn="l" rotWithShape="0">
                    <a:prstClr val="black">
                      <a:alpha val="46000"/>
                    </a:prstClr>
                  </a:outerShdw>
                </a:effectLst>
              </a:rPr>
              <a:t>Direction 5: Using </a:t>
            </a:r>
            <a:r>
              <a:rPr lang="en-US" dirty="0">
                <a:effectLst>
                  <a:outerShdw blurRad="63500" dist="38100" dir="1800000" algn="l" rotWithShape="0">
                    <a:prstClr val="black">
                      <a:alpha val="46000"/>
                    </a:prstClr>
                  </a:outerShdw>
                </a:effectLst>
              </a:rPr>
              <a:t>Knowledge-Enhanced NLG for </a:t>
            </a:r>
            <a:r>
              <a:rPr lang="en-US" dirty="0" smtClean="0">
                <a:effectLst>
                  <a:outerShdw blurRad="63500" dist="38100" dir="1800000" algn="l" rotWithShape="0">
                    <a:prstClr val="black">
                      <a:alpha val="46000"/>
                    </a:prstClr>
                  </a:outerShdw>
                </a:effectLst>
              </a:rPr>
              <a:t/>
            </a:r>
            <a:br>
              <a:rPr lang="en-US" dirty="0" smtClean="0">
                <a:effectLst>
                  <a:outerShdw blurRad="63500" dist="38100" dir="1800000" algn="l" rotWithShape="0">
                    <a:prstClr val="black">
                      <a:alpha val="46000"/>
                    </a:prstClr>
                  </a:outerShdw>
                </a:effectLst>
              </a:rPr>
            </a:br>
            <a:r>
              <a:rPr lang="en-US" dirty="0" smtClean="0">
                <a:effectLst>
                  <a:outerShdw blurRad="63500" dist="38100" dir="1800000" algn="l" rotWithShape="0">
                    <a:prstClr val="black">
                      <a:alpha val="46000"/>
                    </a:prstClr>
                  </a:outerShdw>
                </a:effectLst>
              </a:rPr>
              <a:t>Training </a:t>
            </a:r>
            <a:r>
              <a:rPr lang="en-US" dirty="0">
                <a:effectLst>
                  <a:outerShdw blurRad="63500" dist="38100" dir="1800000" algn="l" rotWithShape="0">
                    <a:prstClr val="black">
                      <a:alpha val="46000"/>
                    </a:prstClr>
                  </a:outerShdw>
                </a:effectLst>
              </a:rPr>
              <a:t>Data </a:t>
            </a:r>
            <a:r>
              <a:rPr lang="en-US" dirty="0" smtClean="0">
                <a:effectLst>
                  <a:outerShdw blurRad="63500" dist="38100" dir="1800000" algn="l" rotWithShape="0">
                    <a:prstClr val="black">
                      <a:alpha val="46000"/>
                    </a:prstClr>
                  </a:outerShdw>
                </a:effectLst>
              </a:rPr>
              <a:t>Generation </a:t>
            </a:r>
            <a:r>
              <a:rPr lang="en-US" dirty="0">
                <a:effectLst>
                  <a:outerShdw blurRad="63500" dist="38100" dir="1800000" algn="l" rotWithShape="0">
                    <a:prstClr val="black">
                      <a:alpha val="46000"/>
                    </a:prstClr>
                  </a:outerShdw>
                </a:effectLst>
              </a:rPr>
              <a:t>or </a:t>
            </a:r>
            <a:r>
              <a:rPr lang="en-US" smtClean="0">
                <a:effectLst>
                  <a:outerShdw blurRad="63500" dist="38100" dir="1800000" algn="l" rotWithShape="0">
                    <a:prstClr val="black">
                      <a:alpha val="46000"/>
                    </a:prstClr>
                  </a:outerShdw>
                </a:effectLst>
              </a:rPr>
              <a:t>Augmentation </a:t>
            </a:r>
            <a:br>
              <a:rPr lang="en-US" smtClean="0">
                <a:effectLst>
                  <a:outerShdw blurRad="63500" dist="38100" dir="1800000" algn="l" rotWithShape="0">
                    <a:prstClr val="black">
                      <a:alpha val="46000"/>
                    </a:prstClr>
                  </a:outerShdw>
                </a:effectLst>
              </a:rPr>
            </a:br>
            <a:r>
              <a:rPr lang="en-US" smtClean="0">
                <a:effectLst>
                  <a:outerShdw blurRad="63500" dist="38100" dir="1800000" algn="l" rotWithShape="0">
                    <a:prstClr val="black">
                      <a:alpha val="46000"/>
                    </a:prstClr>
                  </a:outerShdw>
                </a:effectLst>
              </a:rPr>
              <a:t>[</a:t>
            </a:r>
            <a:r>
              <a:rPr lang="en-US" dirty="0" smtClean="0">
                <a:effectLst>
                  <a:outerShdw blurRad="63500" dist="38100" dir="1800000" algn="l" rotWithShape="0">
                    <a:prstClr val="black">
                      <a:alpha val="46000"/>
                    </a:prstClr>
                  </a:outerShdw>
                </a:effectLst>
              </a:rPr>
              <a:t>Fung et al., ACL2021]</a:t>
            </a:r>
            <a:endParaRPr lang="en-US" dirty="0">
              <a:effectLst>
                <a:outerShdw blurRad="63500" dist="38100" dir="1800000" algn="l" rotWithShape="0">
                  <a:prstClr val="black">
                    <a:alpha val="46000"/>
                  </a:prstClr>
                </a:outerShdw>
              </a:effectLst>
            </a:endParaRPr>
          </a:p>
        </p:txBody>
      </p:sp>
      <p:sp>
        <p:nvSpPr>
          <p:cNvPr id="8" name="Content Placeholder 2">
            <a:extLst>
              <a:ext uri="{FF2B5EF4-FFF2-40B4-BE49-F238E27FC236}">
                <a16:creationId xmlns="" xmlns:a16="http://schemas.microsoft.com/office/drawing/2014/main" id="{B26AED2F-FC50-5A48-B295-F6B4DD6B646C}"/>
              </a:ext>
            </a:extLst>
          </p:cNvPr>
          <p:cNvSpPr>
            <a:spLocks noGrp="1"/>
          </p:cNvSpPr>
          <p:nvPr>
            <p:ph idx="1"/>
          </p:nvPr>
        </p:nvSpPr>
        <p:spPr>
          <a:xfrm>
            <a:off x="518984" y="1200150"/>
            <a:ext cx="10515600" cy="4704031"/>
          </a:xfrm>
        </p:spPr>
        <p:txBody>
          <a:bodyPr>
            <a:normAutofit/>
          </a:bodyPr>
          <a:lstStyle/>
          <a:p>
            <a:r>
              <a:rPr lang="en-US" sz="2400" dirty="0" smtClean="0"/>
              <a:t>Fake News Generation o Train Misinformation Detectors</a:t>
            </a:r>
          </a:p>
        </p:txBody>
      </p:sp>
      <p:pic>
        <p:nvPicPr>
          <p:cNvPr id="7" name="Picture 6">
            <a:extLst>
              <a:ext uri="{FF2B5EF4-FFF2-40B4-BE49-F238E27FC236}">
                <a16:creationId xmlns="" xmlns:a16="http://schemas.microsoft.com/office/drawing/2014/main" id="{4B317B7C-23B4-42F5-856D-E19E59A01316}"/>
              </a:ext>
            </a:extLst>
          </p:cNvPr>
          <p:cNvPicPr>
            <a:picLocks noChangeAspect="1"/>
          </p:cNvPicPr>
          <p:nvPr/>
        </p:nvPicPr>
        <p:blipFill>
          <a:blip r:embed="rId2"/>
          <a:stretch>
            <a:fillRect/>
          </a:stretch>
        </p:blipFill>
        <p:spPr>
          <a:xfrm>
            <a:off x="298872" y="1858966"/>
            <a:ext cx="8697831" cy="4862509"/>
          </a:xfrm>
          <a:prstGeom prst="rect">
            <a:avLst/>
          </a:prstGeom>
        </p:spPr>
      </p:pic>
      <p:sp>
        <p:nvSpPr>
          <p:cNvPr id="9" name="Content Placeholder 3">
            <a:extLst>
              <a:ext uri="{FF2B5EF4-FFF2-40B4-BE49-F238E27FC236}">
                <a16:creationId xmlns="" xmlns:a16="http://schemas.microsoft.com/office/drawing/2014/main" id="{DB9967D6-D124-4497-8EE2-45510299C933}"/>
              </a:ext>
            </a:extLst>
          </p:cNvPr>
          <p:cNvSpPr txBox="1">
            <a:spLocks/>
          </p:cNvSpPr>
          <p:nvPr/>
        </p:nvSpPr>
        <p:spPr>
          <a:xfrm>
            <a:off x="8996703" y="1357775"/>
            <a:ext cx="3125337" cy="5362847"/>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1800" b="0" i="0" kern="1200">
                <a:solidFill>
                  <a:schemeClr val="tx1"/>
                </a:solidFill>
                <a:latin typeface="Roboto" panose="02000000000000000000" pitchFamily="2" charset="0"/>
                <a:ea typeface="Roboto" panose="02000000000000000000"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Roboto" panose="02000000000000000000" pitchFamily="2" charset="0"/>
                <a:ea typeface="Roboto"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Roboto" panose="02000000000000000000" pitchFamily="2" charset="0"/>
                <a:ea typeface="Roboto" panose="02000000000000000000"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b="0" i="0" kern="1200">
                <a:solidFill>
                  <a:schemeClr val="tx1"/>
                </a:solidFill>
                <a:latin typeface="Roboto" panose="02000000000000000000" pitchFamily="2" charset="0"/>
                <a:ea typeface="Roboto" panose="02000000000000000000"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b="0" i="0" kern="1200">
                <a:solidFill>
                  <a:schemeClr val="tx1"/>
                </a:solidFill>
                <a:latin typeface="Roboto" panose="02000000000000000000" pitchFamily="2" charset="0"/>
                <a:ea typeface="Roboto"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smtClean="0"/>
              <a:t>Knowledge Graph manipulations:</a:t>
            </a:r>
          </a:p>
          <a:p>
            <a:r>
              <a:rPr lang="en-US" b="1" dirty="0" smtClean="0"/>
              <a:t>Entity swapping </a:t>
            </a:r>
            <a:r>
              <a:rPr lang="en-US" dirty="0" smtClean="0"/>
              <a:t>– Swapping entity that has same type and similar embedding (so they are harder to tell apart)</a:t>
            </a:r>
          </a:p>
          <a:p>
            <a:r>
              <a:rPr lang="en-US" b="1" dirty="0" smtClean="0"/>
              <a:t>Addition of new relation or event </a:t>
            </a:r>
            <a:r>
              <a:rPr lang="en-US" dirty="0" smtClean="0"/>
              <a:t>– Randomly select relation / event argument roles and append a new entity to the relation / event</a:t>
            </a:r>
          </a:p>
          <a:p>
            <a:r>
              <a:rPr lang="en-US" b="1" dirty="0" smtClean="0"/>
              <a:t>Subgraph replacement </a:t>
            </a:r>
            <a:r>
              <a:rPr lang="en-US" dirty="0" smtClean="0"/>
              <a:t>– Select a subgraph of the news article from an entity and replace it with a subgraph from another news article</a:t>
            </a:r>
          </a:p>
          <a:p>
            <a:r>
              <a:rPr lang="en-US" dirty="0" smtClean="0"/>
              <a:t>Generate a fake news article that aligns with manipulated KG's by </a:t>
            </a:r>
            <a:r>
              <a:rPr lang="en-US" dirty="0" err="1" smtClean="0"/>
              <a:t>finetuning</a:t>
            </a:r>
            <a:r>
              <a:rPr lang="en-US" dirty="0" smtClean="0"/>
              <a:t> a </a:t>
            </a:r>
            <a:r>
              <a:rPr lang="en-US" dirty="0" err="1" smtClean="0"/>
              <a:t>BARTlarge</a:t>
            </a:r>
            <a:r>
              <a:rPr lang="en-US" dirty="0" smtClean="0"/>
              <a:t> language model (Lewis et al., 2020) on our training set + copy mechanism (Post and </a:t>
            </a:r>
            <a:r>
              <a:rPr lang="en-US" dirty="0" err="1" smtClean="0"/>
              <a:t>Vilar</a:t>
            </a:r>
            <a:r>
              <a:rPr lang="en-US" dirty="0" smtClean="0"/>
              <a:t>, 2018) </a:t>
            </a:r>
          </a:p>
          <a:p>
            <a:endParaRPr lang="en-US" dirty="0" smtClean="0"/>
          </a:p>
          <a:p>
            <a:endParaRPr lang="en-US" dirty="0"/>
          </a:p>
        </p:txBody>
      </p:sp>
    </p:spTree>
    <p:extLst>
      <p:ext uri="{BB962C8B-B14F-4D97-AF65-F5344CB8AC3E}">
        <p14:creationId xmlns:p14="http://schemas.microsoft.com/office/powerpoint/2010/main" val="166879397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 xmlns:a16="http://schemas.microsoft.com/office/drawing/2014/main" id="{50F38EA5-E924-0A41-9F45-BA961AE87AD0}"/>
              </a:ext>
            </a:extLst>
          </p:cNvPr>
          <p:cNvSpPr>
            <a:spLocks noGrp="1"/>
          </p:cNvSpPr>
          <p:nvPr>
            <p:ph type="sldNum" sz="quarter" idx="12"/>
          </p:nvPr>
        </p:nvSpPr>
        <p:spPr/>
        <p:txBody>
          <a:bodyPr/>
          <a:lstStyle/>
          <a:p>
            <a:fld id="{E077C490-3003-1946-B701-2D0888C3F753}" type="slidenum">
              <a:rPr lang="en-US" smtClean="0"/>
              <a:t>18</a:t>
            </a:fld>
            <a:endParaRPr lang="en-US"/>
          </a:p>
        </p:txBody>
      </p:sp>
      <p:cxnSp>
        <p:nvCxnSpPr>
          <p:cNvPr id="6" name="Straight Connector 5">
            <a:extLst>
              <a:ext uri="{FF2B5EF4-FFF2-40B4-BE49-F238E27FC236}">
                <a16:creationId xmlns="" xmlns:a16="http://schemas.microsoft.com/office/drawing/2014/main" id="{846C2232-F4D1-A74C-9889-32EFC3B4D0B4}"/>
              </a:ext>
            </a:extLst>
          </p:cNvPr>
          <p:cNvCxnSpPr>
            <a:cxnSpLocks/>
          </p:cNvCxnSpPr>
          <p:nvPr/>
        </p:nvCxnSpPr>
        <p:spPr>
          <a:xfrm>
            <a:off x="518984" y="1104900"/>
            <a:ext cx="11244648" cy="0"/>
          </a:xfrm>
          <a:prstGeom prst="line">
            <a:avLst/>
          </a:prstGeom>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15" name="Title 1">
            <a:extLst>
              <a:ext uri="{FF2B5EF4-FFF2-40B4-BE49-F238E27FC236}">
                <a16:creationId xmlns="" xmlns:a16="http://schemas.microsoft.com/office/drawing/2014/main" id="{32E9295B-0048-A944-A2AB-412F5A4C16AE}"/>
              </a:ext>
            </a:extLst>
          </p:cNvPr>
          <p:cNvSpPr>
            <a:spLocks noGrp="1"/>
          </p:cNvSpPr>
          <p:nvPr>
            <p:ph type="title"/>
          </p:nvPr>
        </p:nvSpPr>
        <p:spPr>
          <a:xfrm>
            <a:off x="518984" y="286985"/>
            <a:ext cx="10515600" cy="739775"/>
          </a:xfrm>
        </p:spPr>
        <p:txBody>
          <a:bodyPr>
            <a:normAutofit fontScale="90000"/>
          </a:bodyPr>
          <a:lstStyle/>
          <a:p>
            <a:r>
              <a:rPr lang="en-US" sz="3200" dirty="0" smtClean="0">
                <a:effectLst>
                  <a:outerShdw blurRad="63500" dist="38100" dir="1800000" algn="l" rotWithShape="0">
                    <a:prstClr val="black">
                      <a:alpha val="46000"/>
                    </a:prstClr>
                  </a:outerShdw>
                </a:effectLst>
              </a:rPr>
              <a:t>Direction 6: Using </a:t>
            </a:r>
            <a:r>
              <a:rPr lang="en-US" sz="3200" dirty="0">
                <a:effectLst>
                  <a:outerShdw blurRad="63500" dist="38100" dir="1800000" algn="l" rotWithShape="0">
                    <a:prstClr val="black">
                      <a:alpha val="46000"/>
                    </a:prstClr>
                  </a:outerShdw>
                </a:effectLst>
              </a:rPr>
              <a:t>Knowledge-Enhanced NLG for </a:t>
            </a:r>
            <a:r>
              <a:rPr lang="en-US" sz="3200" dirty="0" smtClean="0">
                <a:effectLst>
                  <a:outerShdw blurRad="63500" dist="38100" dir="1800000" algn="l" rotWithShape="0">
                    <a:prstClr val="black">
                      <a:alpha val="46000"/>
                    </a:prstClr>
                  </a:outerShdw>
                </a:effectLst>
              </a:rPr>
              <a:t/>
            </a:r>
            <a:br>
              <a:rPr lang="en-US" sz="3200" dirty="0" smtClean="0">
                <a:effectLst>
                  <a:outerShdw blurRad="63500" dist="38100" dir="1800000" algn="l" rotWithShape="0">
                    <a:prstClr val="black">
                      <a:alpha val="46000"/>
                    </a:prstClr>
                  </a:outerShdw>
                </a:effectLst>
              </a:rPr>
            </a:br>
            <a:r>
              <a:rPr lang="en-US" sz="3200" dirty="0" smtClean="0">
                <a:effectLst>
                  <a:outerShdw blurRad="63500" dist="38100" dir="1800000" algn="l" rotWithShape="0">
                    <a:prstClr val="black">
                      <a:alpha val="46000"/>
                    </a:prstClr>
                  </a:outerShdw>
                </a:effectLst>
              </a:rPr>
              <a:t>other </a:t>
            </a:r>
            <a:r>
              <a:rPr lang="en-US" sz="3200" dirty="0">
                <a:effectLst>
                  <a:outerShdw blurRad="63500" dist="38100" dir="1800000" algn="l" rotWithShape="0">
                    <a:prstClr val="black">
                      <a:alpha val="46000"/>
                    </a:prstClr>
                  </a:outerShdw>
                </a:effectLst>
              </a:rPr>
              <a:t>NLP tasks</a:t>
            </a:r>
          </a:p>
        </p:txBody>
      </p:sp>
      <p:pic>
        <p:nvPicPr>
          <p:cNvPr id="9" name="Google Shape;738;p138">
            <a:extLst>
              <a:ext uri="{FF2B5EF4-FFF2-40B4-BE49-F238E27FC236}">
                <a16:creationId xmlns="" xmlns:a16="http://schemas.microsoft.com/office/drawing/2014/main" id="{269AFE90-02C8-B94F-86E1-111EBB0C2BE7}"/>
              </a:ext>
            </a:extLst>
          </p:cNvPr>
          <p:cNvPicPr preferRelativeResize="0"/>
          <p:nvPr/>
        </p:nvPicPr>
        <p:blipFill>
          <a:blip r:embed="rId2">
            <a:alphaModFix/>
          </a:blip>
          <a:stretch>
            <a:fillRect/>
          </a:stretch>
        </p:blipFill>
        <p:spPr>
          <a:xfrm>
            <a:off x="1847165" y="2735177"/>
            <a:ext cx="6609854" cy="3311384"/>
          </a:xfrm>
          <a:prstGeom prst="rect">
            <a:avLst/>
          </a:prstGeom>
          <a:noFill/>
          <a:ln>
            <a:noFill/>
          </a:ln>
        </p:spPr>
      </p:pic>
      <p:sp>
        <p:nvSpPr>
          <p:cNvPr id="10" name="Text Placeholder 2">
            <a:extLst>
              <a:ext uri="{FF2B5EF4-FFF2-40B4-BE49-F238E27FC236}">
                <a16:creationId xmlns="" xmlns:a16="http://schemas.microsoft.com/office/drawing/2014/main" id="{BA178966-844A-0443-8191-A11C1502EB58}"/>
              </a:ext>
            </a:extLst>
          </p:cNvPr>
          <p:cNvSpPr txBox="1">
            <a:spLocks/>
          </p:cNvSpPr>
          <p:nvPr/>
        </p:nvSpPr>
        <p:spPr>
          <a:xfrm>
            <a:off x="609600" y="1251856"/>
            <a:ext cx="10972800" cy="448491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b="0" i="0" kern="1200">
                <a:solidFill>
                  <a:schemeClr val="tx1"/>
                </a:solidFill>
                <a:latin typeface="Roboto" panose="02000000000000000000" pitchFamily="2" charset="0"/>
                <a:ea typeface="Roboto" panose="02000000000000000000"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Roboto" panose="02000000000000000000" pitchFamily="2" charset="0"/>
                <a:ea typeface="Roboto"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Roboto" panose="02000000000000000000" pitchFamily="2" charset="0"/>
                <a:ea typeface="Roboto" panose="02000000000000000000"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b="0" i="0" kern="1200">
                <a:solidFill>
                  <a:schemeClr val="tx1"/>
                </a:solidFill>
                <a:latin typeface="Roboto" panose="02000000000000000000" pitchFamily="2" charset="0"/>
                <a:ea typeface="Roboto" panose="02000000000000000000"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b="0" i="0" kern="1200">
                <a:solidFill>
                  <a:schemeClr val="tx1"/>
                </a:solidFill>
                <a:latin typeface="Roboto" panose="02000000000000000000" pitchFamily="2" charset="0"/>
                <a:ea typeface="Roboto"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smtClean="0"/>
              <a:t>Use Conditioned NLG for Document-level Event Extraction [Li et al., NAACL2021]</a:t>
            </a:r>
          </a:p>
          <a:p>
            <a:r>
              <a:rPr lang="en-US" sz="2000" dirty="0" smtClean="0"/>
              <a:t>Is there any limitation during inference? Can we extract events from a wider context?</a:t>
            </a:r>
          </a:p>
          <a:p>
            <a:pPr marL="114300" indent="0">
              <a:buFont typeface="Arial" panose="020B0604020202020204" pitchFamily="34" charset="0"/>
              <a:buNone/>
            </a:pPr>
            <a:r>
              <a:rPr lang="en-US" sz="2000" dirty="0" smtClean="0">
                <a:sym typeface="Wingdings" pitchFamily="2" charset="2"/>
              </a:rPr>
              <a:t>      document-level IE, corpus-level IE.</a:t>
            </a:r>
            <a:endParaRPr lang="en-US" sz="2000" dirty="0"/>
          </a:p>
        </p:txBody>
      </p:sp>
    </p:spTree>
    <p:extLst>
      <p:ext uri="{BB962C8B-B14F-4D97-AF65-F5344CB8AC3E}">
        <p14:creationId xmlns:p14="http://schemas.microsoft.com/office/powerpoint/2010/main" val="128395842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0">
                                            <p:txEl>
                                              <p:pRg st="1" end="1"/>
                                            </p:txEl>
                                          </p:spTgt>
                                        </p:tgtEl>
                                        <p:attrNameLst>
                                          <p:attrName>style.visibility</p:attrName>
                                        </p:attrNameLst>
                                      </p:cBhvr>
                                      <p:to>
                                        <p:strVal val="visible"/>
                                      </p:to>
                                    </p:set>
                                    <p:animEffect transition="in" filter="dissolve">
                                      <p:cBhvr>
                                        <p:cTn id="12" dur="500"/>
                                        <p:tgtEl>
                                          <p:spTgt spid="10">
                                            <p:txEl>
                                              <p:pRg st="1" end="1"/>
                                            </p:txEl>
                                          </p:spTgt>
                                        </p:tgtEl>
                                      </p:cBhvr>
                                    </p:animEffect>
                                  </p:childTnLst>
                                </p:cTn>
                              </p:par>
                              <p:par>
                                <p:cTn id="13" presetID="9" presetClass="entr" presetSubtype="0" fill="hold" nodeType="withEffect">
                                  <p:stCondLst>
                                    <p:cond delay="0"/>
                                  </p:stCondLst>
                                  <p:childTnLst>
                                    <p:set>
                                      <p:cBhvr>
                                        <p:cTn id="14" dur="1" fill="hold">
                                          <p:stCondLst>
                                            <p:cond delay="0"/>
                                          </p:stCondLst>
                                        </p:cTn>
                                        <p:tgtEl>
                                          <p:spTgt spid="10">
                                            <p:txEl>
                                              <p:pRg st="2" end="2"/>
                                            </p:txEl>
                                          </p:spTgt>
                                        </p:tgtEl>
                                        <p:attrNameLst>
                                          <p:attrName>style.visibility</p:attrName>
                                        </p:attrNameLst>
                                      </p:cBhvr>
                                      <p:to>
                                        <p:strVal val="visible"/>
                                      </p:to>
                                    </p:set>
                                    <p:animEffect transition="in" filter="dissolve">
                                      <p:cBhvr>
                                        <p:cTn id="15" dur="500"/>
                                        <p:tgtEl>
                                          <p:spTgt spid="1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 xmlns:a16="http://schemas.microsoft.com/office/drawing/2014/main" id="{50F38EA5-E924-0A41-9F45-BA961AE87AD0}"/>
              </a:ext>
            </a:extLst>
          </p:cNvPr>
          <p:cNvSpPr>
            <a:spLocks noGrp="1"/>
          </p:cNvSpPr>
          <p:nvPr>
            <p:ph type="sldNum" sz="quarter" idx="12"/>
          </p:nvPr>
        </p:nvSpPr>
        <p:spPr/>
        <p:txBody>
          <a:bodyPr/>
          <a:lstStyle/>
          <a:p>
            <a:fld id="{E077C490-3003-1946-B701-2D0888C3F753}" type="slidenum">
              <a:rPr lang="en-US" smtClean="0"/>
              <a:t>19</a:t>
            </a:fld>
            <a:endParaRPr lang="en-US"/>
          </a:p>
        </p:txBody>
      </p:sp>
      <p:cxnSp>
        <p:nvCxnSpPr>
          <p:cNvPr id="6" name="Straight Connector 5">
            <a:extLst>
              <a:ext uri="{FF2B5EF4-FFF2-40B4-BE49-F238E27FC236}">
                <a16:creationId xmlns="" xmlns:a16="http://schemas.microsoft.com/office/drawing/2014/main" id="{846C2232-F4D1-A74C-9889-32EFC3B4D0B4}"/>
              </a:ext>
            </a:extLst>
          </p:cNvPr>
          <p:cNvCxnSpPr>
            <a:cxnSpLocks/>
          </p:cNvCxnSpPr>
          <p:nvPr/>
        </p:nvCxnSpPr>
        <p:spPr>
          <a:xfrm>
            <a:off x="518984" y="1104900"/>
            <a:ext cx="11244648" cy="0"/>
          </a:xfrm>
          <a:prstGeom prst="line">
            <a:avLst/>
          </a:prstGeom>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15" name="Title 1">
            <a:extLst>
              <a:ext uri="{FF2B5EF4-FFF2-40B4-BE49-F238E27FC236}">
                <a16:creationId xmlns="" xmlns:a16="http://schemas.microsoft.com/office/drawing/2014/main" id="{32E9295B-0048-A944-A2AB-412F5A4C16AE}"/>
              </a:ext>
            </a:extLst>
          </p:cNvPr>
          <p:cNvSpPr>
            <a:spLocks noGrp="1"/>
          </p:cNvSpPr>
          <p:nvPr>
            <p:ph type="title"/>
          </p:nvPr>
        </p:nvSpPr>
        <p:spPr>
          <a:xfrm>
            <a:off x="518984" y="286985"/>
            <a:ext cx="10515600" cy="739775"/>
          </a:xfrm>
        </p:spPr>
        <p:txBody>
          <a:bodyPr>
            <a:normAutofit fontScale="90000"/>
          </a:bodyPr>
          <a:lstStyle/>
          <a:p>
            <a:r>
              <a:rPr lang="en-US" sz="3200" dirty="0" smtClean="0">
                <a:effectLst>
                  <a:outerShdw blurRad="63500" dist="38100" dir="1800000" algn="l" rotWithShape="0">
                    <a:prstClr val="black">
                      <a:alpha val="46000"/>
                    </a:prstClr>
                  </a:outerShdw>
                </a:effectLst>
              </a:rPr>
              <a:t>Direction 6: Using </a:t>
            </a:r>
            <a:r>
              <a:rPr lang="en-US" sz="3200" dirty="0">
                <a:effectLst>
                  <a:outerShdw blurRad="63500" dist="38100" dir="1800000" algn="l" rotWithShape="0">
                    <a:prstClr val="black">
                      <a:alpha val="46000"/>
                    </a:prstClr>
                  </a:outerShdw>
                </a:effectLst>
              </a:rPr>
              <a:t>Knowledge-Enhanced NLG for </a:t>
            </a:r>
            <a:r>
              <a:rPr lang="en-US" sz="3200" dirty="0" smtClean="0">
                <a:effectLst>
                  <a:outerShdw blurRad="63500" dist="38100" dir="1800000" algn="l" rotWithShape="0">
                    <a:prstClr val="black">
                      <a:alpha val="46000"/>
                    </a:prstClr>
                  </a:outerShdw>
                </a:effectLst>
              </a:rPr>
              <a:t/>
            </a:r>
            <a:br>
              <a:rPr lang="en-US" sz="3200" dirty="0" smtClean="0">
                <a:effectLst>
                  <a:outerShdw blurRad="63500" dist="38100" dir="1800000" algn="l" rotWithShape="0">
                    <a:prstClr val="black">
                      <a:alpha val="46000"/>
                    </a:prstClr>
                  </a:outerShdw>
                </a:effectLst>
              </a:rPr>
            </a:br>
            <a:r>
              <a:rPr lang="en-US" sz="3200" dirty="0" smtClean="0">
                <a:effectLst>
                  <a:outerShdw blurRad="63500" dist="38100" dir="1800000" algn="l" rotWithShape="0">
                    <a:prstClr val="black">
                      <a:alpha val="46000"/>
                    </a:prstClr>
                  </a:outerShdw>
                </a:effectLst>
              </a:rPr>
              <a:t>other </a:t>
            </a:r>
            <a:r>
              <a:rPr lang="en-US" sz="3200" dirty="0">
                <a:effectLst>
                  <a:outerShdw blurRad="63500" dist="38100" dir="1800000" algn="l" rotWithShape="0">
                    <a:prstClr val="black">
                      <a:alpha val="46000"/>
                    </a:prstClr>
                  </a:outerShdw>
                </a:effectLst>
              </a:rPr>
              <a:t>NLP tasks</a:t>
            </a:r>
          </a:p>
        </p:txBody>
      </p:sp>
      <p:sp>
        <p:nvSpPr>
          <p:cNvPr id="10" name="Text Placeholder 2">
            <a:extLst>
              <a:ext uri="{FF2B5EF4-FFF2-40B4-BE49-F238E27FC236}">
                <a16:creationId xmlns="" xmlns:a16="http://schemas.microsoft.com/office/drawing/2014/main" id="{BA178966-844A-0443-8191-A11C1502EB58}"/>
              </a:ext>
            </a:extLst>
          </p:cNvPr>
          <p:cNvSpPr txBox="1">
            <a:spLocks/>
          </p:cNvSpPr>
          <p:nvPr/>
        </p:nvSpPr>
        <p:spPr>
          <a:xfrm>
            <a:off x="609600" y="1251856"/>
            <a:ext cx="10972800" cy="448491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b="0" i="0" kern="1200">
                <a:solidFill>
                  <a:schemeClr val="tx1"/>
                </a:solidFill>
                <a:latin typeface="Roboto" panose="02000000000000000000" pitchFamily="2" charset="0"/>
                <a:ea typeface="Roboto" panose="02000000000000000000"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Roboto" panose="02000000000000000000" pitchFamily="2" charset="0"/>
                <a:ea typeface="Roboto"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Roboto" panose="02000000000000000000" pitchFamily="2" charset="0"/>
                <a:ea typeface="Roboto" panose="02000000000000000000"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b="0" i="0" kern="1200">
                <a:solidFill>
                  <a:schemeClr val="tx1"/>
                </a:solidFill>
                <a:latin typeface="Roboto" panose="02000000000000000000" pitchFamily="2" charset="0"/>
                <a:ea typeface="Roboto" panose="02000000000000000000"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b="0" i="0" kern="1200">
                <a:solidFill>
                  <a:schemeClr val="tx1"/>
                </a:solidFill>
                <a:latin typeface="Roboto" panose="02000000000000000000" pitchFamily="2" charset="0"/>
                <a:ea typeface="Roboto"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t>Use Conditioned NLG </a:t>
            </a:r>
            <a:r>
              <a:rPr lang="en-US" sz="2000" dirty="0" smtClean="0"/>
              <a:t>for Taxonomy Construction [Zeng et al., 2021]</a:t>
            </a:r>
          </a:p>
        </p:txBody>
      </p:sp>
      <p:sp>
        <p:nvSpPr>
          <p:cNvPr id="2" name="Rectangle 2"/>
          <p:cNvSpPr>
            <a:spLocks noChangeArrowheads="1"/>
          </p:cNvSpPr>
          <p:nvPr/>
        </p:nvSpPr>
        <p:spPr bwMode="auto">
          <a:xfrm>
            <a:off x="806823" y="162923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025"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6354" y="1724480"/>
            <a:ext cx="9560860" cy="508686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806823" y="524873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1382909099"/>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 xmlns:a16="http://schemas.microsoft.com/office/drawing/2014/main" id="{50F38EA5-E924-0A41-9F45-BA961AE87AD0}"/>
              </a:ext>
            </a:extLst>
          </p:cNvPr>
          <p:cNvSpPr>
            <a:spLocks noGrp="1"/>
          </p:cNvSpPr>
          <p:nvPr>
            <p:ph type="sldNum" sz="quarter" idx="12"/>
          </p:nvPr>
        </p:nvSpPr>
        <p:spPr/>
        <p:txBody>
          <a:bodyPr/>
          <a:lstStyle/>
          <a:p>
            <a:fld id="{E077C490-3003-1946-B701-2D0888C3F753}" type="slidenum">
              <a:rPr lang="en-US" smtClean="0"/>
              <a:t>2</a:t>
            </a:fld>
            <a:endParaRPr lang="en-US"/>
          </a:p>
        </p:txBody>
      </p:sp>
      <p:cxnSp>
        <p:nvCxnSpPr>
          <p:cNvPr id="6" name="Straight Connector 5">
            <a:extLst>
              <a:ext uri="{FF2B5EF4-FFF2-40B4-BE49-F238E27FC236}">
                <a16:creationId xmlns="" xmlns:a16="http://schemas.microsoft.com/office/drawing/2014/main" id="{846C2232-F4D1-A74C-9889-32EFC3B4D0B4}"/>
              </a:ext>
            </a:extLst>
          </p:cNvPr>
          <p:cNvCxnSpPr>
            <a:cxnSpLocks/>
          </p:cNvCxnSpPr>
          <p:nvPr/>
        </p:nvCxnSpPr>
        <p:spPr>
          <a:xfrm>
            <a:off x="518984" y="1104900"/>
            <a:ext cx="11244648" cy="0"/>
          </a:xfrm>
          <a:prstGeom prst="line">
            <a:avLst/>
          </a:prstGeom>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15" name="Title 1">
            <a:extLst>
              <a:ext uri="{FF2B5EF4-FFF2-40B4-BE49-F238E27FC236}">
                <a16:creationId xmlns="" xmlns:a16="http://schemas.microsoft.com/office/drawing/2014/main" id="{32E9295B-0048-A944-A2AB-412F5A4C16AE}"/>
              </a:ext>
            </a:extLst>
          </p:cNvPr>
          <p:cNvSpPr>
            <a:spLocks noGrp="1"/>
          </p:cNvSpPr>
          <p:nvPr>
            <p:ph type="title"/>
          </p:nvPr>
        </p:nvSpPr>
        <p:spPr>
          <a:xfrm>
            <a:off x="518984" y="286985"/>
            <a:ext cx="10515600" cy="739775"/>
          </a:xfrm>
        </p:spPr>
        <p:txBody>
          <a:bodyPr>
            <a:normAutofit/>
          </a:bodyPr>
          <a:lstStyle/>
          <a:p>
            <a:r>
              <a:rPr lang="en-US" sz="3200" dirty="0" smtClean="0">
                <a:effectLst>
                  <a:outerShdw blurRad="63500" dist="38100" dir="1800000" algn="l" rotWithShape="0">
                    <a:prstClr val="black">
                      <a:alpha val="46000"/>
                    </a:prstClr>
                  </a:outerShdw>
                </a:effectLst>
              </a:rPr>
              <a:t>Challenge 1: LM Hallucination and Bias</a:t>
            </a:r>
            <a:endParaRPr lang="en-US" sz="3200" dirty="0">
              <a:effectLst>
                <a:outerShdw blurRad="63500" dist="38100" dir="1800000" algn="l" rotWithShape="0">
                  <a:prstClr val="black">
                    <a:alpha val="46000"/>
                  </a:prstClr>
                </a:outerShdw>
              </a:effectLst>
            </a:endParaRPr>
          </a:p>
        </p:txBody>
      </p:sp>
      <p:sp>
        <p:nvSpPr>
          <p:cNvPr id="8" name="Content Placeholder 2">
            <a:extLst>
              <a:ext uri="{FF2B5EF4-FFF2-40B4-BE49-F238E27FC236}">
                <a16:creationId xmlns="" xmlns:a16="http://schemas.microsoft.com/office/drawing/2014/main" id="{B26AED2F-FC50-5A48-B295-F6B4DD6B646C}"/>
              </a:ext>
            </a:extLst>
          </p:cNvPr>
          <p:cNvSpPr>
            <a:spLocks noGrp="1"/>
          </p:cNvSpPr>
          <p:nvPr>
            <p:ph idx="1"/>
          </p:nvPr>
        </p:nvSpPr>
        <p:spPr>
          <a:xfrm>
            <a:off x="333233" y="1232572"/>
            <a:ext cx="11622206" cy="5359297"/>
          </a:xfrm>
        </p:spPr>
        <p:txBody>
          <a:bodyPr>
            <a:normAutofit fontScale="92500" lnSpcReduction="10000"/>
          </a:bodyPr>
          <a:lstStyle/>
          <a:p>
            <a:pPr marL="228600" lvl="1">
              <a:spcBef>
                <a:spcPts val="1000"/>
              </a:spcBef>
            </a:pPr>
            <a:r>
              <a:rPr lang="en-US" sz="2000" dirty="0" smtClean="0"/>
              <a:t>30</a:t>
            </a:r>
            <a:r>
              <a:rPr lang="en-US" sz="2000" dirty="0"/>
              <a:t>% of </a:t>
            </a:r>
            <a:r>
              <a:rPr lang="en-US" sz="2000" dirty="0" smtClean="0"/>
              <a:t>abstractive summaries </a:t>
            </a:r>
            <a:r>
              <a:rPr lang="en-US" sz="2000" dirty="0"/>
              <a:t>contain unfaithful information by state-of-the-art models (Cao et al, 2018</a:t>
            </a:r>
            <a:r>
              <a:rPr lang="en-US" sz="2000" dirty="0" smtClean="0"/>
              <a:t>)</a:t>
            </a:r>
          </a:p>
          <a:p>
            <a:pPr marL="228600" lvl="1">
              <a:spcBef>
                <a:spcPts val="1000"/>
              </a:spcBef>
            </a:pPr>
            <a:r>
              <a:rPr lang="en-US" sz="2000" dirty="0" smtClean="0"/>
              <a:t>Examples of fabricated answers in movie question answering</a:t>
            </a:r>
          </a:p>
          <a:p>
            <a:pPr marL="685800" lvl="2">
              <a:spcBef>
                <a:spcPts val="1000"/>
              </a:spcBef>
            </a:pPr>
            <a:r>
              <a:rPr lang="en-US" dirty="0" smtClean="0"/>
              <a:t>Q: What </a:t>
            </a:r>
            <a:r>
              <a:rPr lang="en-US" dirty="0"/>
              <a:t>did Susie promise to one of the waiters at the Copacabana Club in return for smuggling her into the club for free</a:t>
            </a:r>
            <a:r>
              <a:rPr lang="en-US" dirty="0" smtClean="0"/>
              <a:t>?</a:t>
            </a:r>
            <a:br>
              <a:rPr lang="en-US" dirty="0" smtClean="0"/>
            </a:br>
            <a:r>
              <a:rPr lang="en-US" dirty="0" smtClean="0"/>
              <a:t>System: Susie </a:t>
            </a:r>
            <a:r>
              <a:rPr lang="en-US" dirty="0"/>
              <a:t>promises to </a:t>
            </a:r>
            <a:r>
              <a:rPr lang="en-US" b="1" dirty="0">
                <a:solidFill>
                  <a:srgbClr val="FF0000"/>
                </a:solidFill>
              </a:rPr>
              <a:t>buy one of the men a drink after every </a:t>
            </a:r>
            <a:r>
              <a:rPr lang="en-US" b="1" dirty="0" smtClean="0">
                <a:solidFill>
                  <a:srgbClr val="FF0000"/>
                </a:solidFill>
              </a:rPr>
              <a:t>act</a:t>
            </a:r>
            <a:r>
              <a:rPr lang="en-US" dirty="0"/>
              <a:t>.</a:t>
            </a:r>
            <a:br>
              <a:rPr lang="en-US" dirty="0"/>
            </a:br>
            <a:r>
              <a:rPr lang="en-US" dirty="0" smtClean="0"/>
              <a:t>Key: Susie </a:t>
            </a:r>
            <a:r>
              <a:rPr lang="en-US" dirty="0"/>
              <a:t>promised him a prime slot for his singing act at the Gaslight </a:t>
            </a:r>
            <a:r>
              <a:rPr lang="en-US" dirty="0" smtClean="0"/>
              <a:t>Café for </a:t>
            </a:r>
            <a:r>
              <a:rPr lang="en-US" dirty="0"/>
              <a:t>2 </a:t>
            </a:r>
            <a:r>
              <a:rPr lang="en-US" dirty="0" smtClean="0"/>
              <a:t>weeks. Unfortunately </a:t>
            </a:r>
            <a:r>
              <a:rPr lang="en-US" dirty="0"/>
              <a:t>Susie thinks his act is awful but keeps her word even since they had to watch the show from the </a:t>
            </a:r>
            <a:r>
              <a:rPr lang="en-US" dirty="0" smtClean="0"/>
              <a:t>kitchen.</a:t>
            </a:r>
          </a:p>
          <a:p>
            <a:pPr marL="685800" lvl="2">
              <a:spcBef>
                <a:spcPts val="1000"/>
              </a:spcBef>
            </a:pPr>
            <a:r>
              <a:rPr lang="en-US" dirty="0" smtClean="0"/>
              <a:t>Q: What </a:t>
            </a:r>
            <a:r>
              <a:rPr lang="en-US" dirty="0"/>
              <a:t>do Midge and Susie fight over</a:t>
            </a:r>
            <a:r>
              <a:rPr lang="en-US" dirty="0" smtClean="0"/>
              <a:t>?</a:t>
            </a:r>
            <a:r>
              <a:rPr lang="en-US" dirty="0"/>
              <a:t/>
            </a:r>
            <a:br>
              <a:rPr lang="en-US" dirty="0"/>
            </a:br>
            <a:r>
              <a:rPr lang="en-US" dirty="0" smtClean="0"/>
              <a:t>System: </a:t>
            </a:r>
            <a:r>
              <a:rPr lang="en-US" b="1" dirty="0" smtClean="0">
                <a:solidFill>
                  <a:srgbClr val="FF0000"/>
                </a:solidFill>
              </a:rPr>
              <a:t>Their son</a:t>
            </a:r>
            <a:r>
              <a:rPr lang="en-US" dirty="0"/>
              <a:t>.</a:t>
            </a:r>
            <a:br>
              <a:rPr lang="en-US" dirty="0"/>
            </a:br>
            <a:r>
              <a:rPr lang="en-US" dirty="0" smtClean="0"/>
              <a:t>Key: With </a:t>
            </a:r>
            <a:r>
              <a:rPr lang="en-US" dirty="0"/>
              <a:t>emotions on high, Susie confronts Midge about why she hired Herb. Midge felt Susie does not help and sabotaged her earlier because Susie rushed her on stage. Midge tells her she wants to quit and, after a few insults at each other, walks </a:t>
            </a:r>
            <a:r>
              <a:rPr lang="en-US" dirty="0" smtClean="0"/>
              <a:t>away.</a:t>
            </a:r>
          </a:p>
          <a:p>
            <a:pPr marL="685800" lvl="2">
              <a:spcBef>
                <a:spcPts val="1000"/>
              </a:spcBef>
            </a:pPr>
            <a:r>
              <a:rPr lang="en-US" dirty="0" smtClean="0"/>
              <a:t>Q: What </a:t>
            </a:r>
            <a:r>
              <a:rPr lang="en-US" dirty="0"/>
              <a:t>do Susie and Midge talk about when Midge visits Susie's home</a:t>
            </a:r>
            <a:r>
              <a:rPr lang="en-US" dirty="0" smtClean="0"/>
              <a:t>?</a:t>
            </a:r>
            <a:r>
              <a:rPr lang="en-US" dirty="0"/>
              <a:t/>
            </a:r>
            <a:br>
              <a:rPr lang="en-US" dirty="0"/>
            </a:br>
            <a:r>
              <a:rPr lang="en-US" dirty="0" smtClean="0"/>
              <a:t>System: Susie </a:t>
            </a:r>
            <a:r>
              <a:rPr lang="en-US" dirty="0"/>
              <a:t>and midge talk about the upcoming </a:t>
            </a:r>
            <a:r>
              <a:rPr lang="en-US" b="1" dirty="0">
                <a:solidFill>
                  <a:srgbClr val="FF0000"/>
                </a:solidFill>
              </a:rPr>
              <a:t>moon </a:t>
            </a:r>
            <a:r>
              <a:rPr lang="en-US" b="1" dirty="0" smtClean="0">
                <a:solidFill>
                  <a:srgbClr val="FF0000"/>
                </a:solidFill>
              </a:rPr>
              <a:t>landing</a:t>
            </a:r>
            <a:r>
              <a:rPr lang="en-US" dirty="0"/>
              <a:t>.</a:t>
            </a:r>
            <a:br>
              <a:rPr lang="en-US" dirty="0"/>
            </a:br>
            <a:r>
              <a:rPr lang="en-US" dirty="0" smtClean="0"/>
              <a:t>Key: Susie </a:t>
            </a:r>
            <a:r>
              <a:rPr lang="en-US" dirty="0"/>
              <a:t>confronts Midge about her meeting with Randall and his agent. She tells Midge she does not need a man to help with her set and what she is doing is not stand-up, it's being the annoying party guest. Midge breaks down crying and tells Susie her life has been hard and if Susie wants to be her manager, she has to deal with Midge's personal matters and not run away. After this, Susie comforts </a:t>
            </a:r>
            <a:r>
              <a:rPr lang="en-US" dirty="0" smtClean="0"/>
              <a:t>Midge.</a:t>
            </a:r>
          </a:p>
          <a:p>
            <a:pPr marL="685800" lvl="2">
              <a:spcBef>
                <a:spcPts val="1000"/>
              </a:spcBef>
            </a:pPr>
            <a:r>
              <a:rPr lang="en-US" dirty="0" smtClean="0"/>
              <a:t>Q: How </a:t>
            </a:r>
            <a:r>
              <a:rPr lang="en-US" dirty="0"/>
              <a:t>were some of the Navy Seal members killed back in </a:t>
            </a:r>
            <a:r>
              <a:rPr lang="en-US" dirty="0" smtClean="0"/>
              <a:t>America?</a:t>
            </a:r>
            <a:r>
              <a:rPr lang="en-US" dirty="0"/>
              <a:t/>
            </a:r>
            <a:br>
              <a:rPr lang="en-US" dirty="0"/>
            </a:br>
            <a:r>
              <a:rPr lang="en-US" dirty="0" smtClean="0"/>
              <a:t>System: </a:t>
            </a:r>
            <a:r>
              <a:rPr lang="en-US" b="1" dirty="0" smtClean="0">
                <a:solidFill>
                  <a:srgbClr val="FF0000"/>
                </a:solidFill>
              </a:rPr>
              <a:t>In </a:t>
            </a:r>
            <a:r>
              <a:rPr lang="en-US" b="1" dirty="0">
                <a:solidFill>
                  <a:srgbClr val="FF0000"/>
                </a:solidFill>
              </a:rPr>
              <a:t>a scuffle in </a:t>
            </a:r>
            <a:r>
              <a:rPr lang="en-US" b="1" dirty="0" err="1">
                <a:solidFill>
                  <a:srgbClr val="FF0000"/>
                </a:solidFill>
              </a:rPr>
              <a:t>france</a:t>
            </a:r>
            <a:r>
              <a:rPr lang="en-US" b="1" dirty="0">
                <a:solidFill>
                  <a:srgbClr val="FF0000"/>
                </a:solidFill>
              </a:rPr>
              <a:t> the four members</a:t>
            </a:r>
            <a:r>
              <a:rPr lang="en-US" dirty="0"/>
              <a:t> of the navy were </a:t>
            </a:r>
            <a:r>
              <a:rPr lang="en-US" dirty="0" smtClean="0"/>
              <a:t>killed.</a:t>
            </a:r>
            <a:br>
              <a:rPr lang="en-US" dirty="0" smtClean="0"/>
            </a:br>
            <a:r>
              <a:rPr lang="en-US" dirty="0" smtClean="0"/>
              <a:t>Key: One </a:t>
            </a:r>
            <a:r>
              <a:rPr lang="en-US" dirty="0"/>
              <a:t>was run over by a truck while throwing trash in the </a:t>
            </a:r>
            <a:r>
              <a:rPr lang="en-US" dirty="0" err="1"/>
              <a:t>sideback</a:t>
            </a:r>
            <a:r>
              <a:rPr lang="en-US" dirty="0"/>
              <a:t>. One was shot during a car drive</a:t>
            </a:r>
            <a:r>
              <a:rPr lang="en-US" dirty="0" smtClean="0"/>
              <a:t>.</a:t>
            </a:r>
          </a:p>
          <a:p>
            <a:pPr marL="228600" lvl="1">
              <a:spcBef>
                <a:spcPts val="1000"/>
              </a:spcBef>
            </a:pPr>
            <a:r>
              <a:rPr lang="en-US" sz="2000" dirty="0" smtClean="0"/>
              <a:t>Bias from LM [Wang et al., INLG2018]</a:t>
            </a:r>
          </a:p>
          <a:p>
            <a:pPr marL="685800" lvl="2">
              <a:spcBef>
                <a:spcPts val="1000"/>
              </a:spcBef>
            </a:pPr>
            <a:r>
              <a:rPr lang="en-US" dirty="0" smtClean="0"/>
              <a:t>“</a:t>
            </a:r>
            <a:r>
              <a:rPr lang="en-US" i="1" dirty="0" err="1" smtClean="0"/>
              <a:t>Silvi</a:t>
            </a:r>
            <a:r>
              <a:rPr lang="en-US" i="1" dirty="0" smtClean="0"/>
              <a:t> </a:t>
            </a:r>
            <a:r>
              <a:rPr lang="en-US" i="1" dirty="0"/>
              <a:t>Jan (born 27 October 1973) is a former Israel. </a:t>
            </a:r>
            <a:r>
              <a:rPr lang="en-US" b="1" i="1" dirty="0">
                <a:solidFill>
                  <a:srgbClr val="FF0000"/>
                </a:solidFill>
              </a:rPr>
              <a:t>He</a:t>
            </a:r>
            <a:r>
              <a:rPr lang="en-US" i="1" dirty="0"/>
              <a:t> played for Israel women‘s national football team,…”</a:t>
            </a:r>
            <a:endParaRPr lang="en-US" dirty="0" smtClean="0"/>
          </a:p>
          <a:p>
            <a:pPr marL="228600" lvl="1">
              <a:spcBef>
                <a:spcPts val="1000"/>
              </a:spcBef>
            </a:pPr>
            <a:r>
              <a:rPr lang="en-US" sz="2000" dirty="0" smtClean="0"/>
              <a:t>Potential solutions: filter out popularity bias, incorporate more scenario-specific/domain-specific knowledge</a:t>
            </a:r>
          </a:p>
        </p:txBody>
      </p:sp>
    </p:spTree>
    <p:extLst>
      <p:ext uri="{BB962C8B-B14F-4D97-AF65-F5344CB8AC3E}">
        <p14:creationId xmlns:p14="http://schemas.microsoft.com/office/powerpoint/2010/main" val="104269827"/>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 xmlns:a16="http://schemas.microsoft.com/office/drawing/2014/main" id="{50F38EA5-E924-0A41-9F45-BA961AE87AD0}"/>
              </a:ext>
            </a:extLst>
          </p:cNvPr>
          <p:cNvSpPr>
            <a:spLocks noGrp="1"/>
          </p:cNvSpPr>
          <p:nvPr>
            <p:ph type="sldNum" sz="quarter" idx="12"/>
          </p:nvPr>
        </p:nvSpPr>
        <p:spPr/>
        <p:txBody>
          <a:bodyPr/>
          <a:lstStyle/>
          <a:p>
            <a:fld id="{E077C490-3003-1946-B701-2D0888C3F753}" type="slidenum">
              <a:rPr lang="en-US" smtClean="0"/>
              <a:t>20</a:t>
            </a:fld>
            <a:endParaRPr lang="en-US"/>
          </a:p>
        </p:txBody>
      </p:sp>
      <p:cxnSp>
        <p:nvCxnSpPr>
          <p:cNvPr id="6" name="Straight Connector 5">
            <a:extLst>
              <a:ext uri="{FF2B5EF4-FFF2-40B4-BE49-F238E27FC236}">
                <a16:creationId xmlns="" xmlns:a16="http://schemas.microsoft.com/office/drawing/2014/main" id="{846C2232-F4D1-A74C-9889-32EFC3B4D0B4}"/>
              </a:ext>
            </a:extLst>
          </p:cNvPr>
          <p:cNvCxnSpPr>
            <a:cxnSpLocks/>
          </p:cNvCxnSpPr>
          <p:nvPr/>
        </p:nvCxnSpPr>
        <p:spPr>
          <a:xfrm>
            <a:off x="518984" y="1104900"/>
            <a:ext cx="11244648" cy="0"/>
          </a:xfrm>
          <a:prstGeom prst="line">
            <a:avLst/>
          </a:prstGeom>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15" name="Title 1">
            <a:extLst>
              <a:ext uri="{FF2B5EF4-FFF2-40B4-BE49-F238E27FC236}">
                <a16:creationId xmlns="" xmlns:a16="http://schemas.microsoft.com/office/drawing/2014/main" id="{32E9295B-0048-A944-A2AB-412F5A4C16AE}"/>
              </a:ext>
            </a:extLst>
          </p:cNvPr>
          <p:cNvSpPr>
            <a:spLocks noGrp="1"/>
          </p:cNvSpPr>
          <p:nvPr>
            <p:ph type="title"/>
          </p:nvPr>
        </p:nvSpPr>
        <p:spPr>
          <a:xfrm>
            <a:off x="518984" y="286985"/>
            <a:ext cx="10515600" cy="739775"/>
          </a:xfrm>
        </p:spPr>
        <p:txBody>
          <a:bodyPr>
            <a:normAutofit fontScale="90000"/>
          </a:bodyPr>
          <a:lstStyle/>
          <a:p>
            <a:r>
              <a:rPr lang="en-US" sz="3200" dirty="0" smtClean="0">
                <a:effectLst>
                  <a:outerShdw blurRad="63500" dist="38100" dir="1800000" algn="l" rotWithShape="0">
                    <a:prstClr val="black">
                      <a:alpha val="46000"/>
                    </a:prstClr>
                  </a:outerShdw>
                </a:effectLst>
              </a:rPr>
              <a:t>Direction 6: Using </a:t>
            </a:r>
            <a:r>
              <a:rPr lang="en-US" sz="3200" dirty="0">
                <a:effectLst>
                  <a:outerShdw blurRad="63500" dist="38100" dir="1800000" algn="l" rotWithShape="0">
                    <a:prstClr val="black">
                      <a:alpha val="46000"/>
                    </a:prstClr>
                  </a:outerShdw>
                </a:effectLst>
              </a:rPr>
              <a:t>Knowledge-Enhanced NLG for </a:t>
            </a:r>
            <a:r>
              <a:rPr lang="en-US" sz="3200" dirty="0" smtClean="0">
                <a:effectLst>
                  <a:outerShdw blurRad="63500" dist="38100" dir="1800000" algn="l" rotWithShape="0">
                    <a:prstClr val="black">
                      <a:alpha val="46000"/>
                    </a:prstClr>
                  </a:outerShdw>
                </a:effectLst>
              </a:rPr>
              <a:t/>
            </a:r>
            <a:br>
              <a:rPr lang="en-US" sz="3200" dirty="0" smtClean="0">
                <a:effectLst>
                  <a:outerShdw blurRad="63500" dist="38100" dir="1800000" algn="l" rotWithShape="0">
                    <a:prstClr val="black">
                      <a:alpha val="46000"/>
                    </a:prstClr>
                  </a:outerShdw>
                </a:effectLst>
              </a:rPr>
            </a:br>
            <a:r>
              <a:rPr lang="en-US" sz="3200" dirty="0" smtClean="0">
                <a:effectLst>
                  <a:outerShdw blurRad="63500" dist="38100" dir="1800000" algn="l" rotWithShape="0">
                    <a:prstClr val="black">
                      <a:alpha val="46000"/>
                    </a:prstClr>
                  </a:outerShdw>
                </a:effectLst>
              </a:rPr>
              <a:t>other </a:t>
            </a:r>
            <a:r>
              <a:rPr lang="en-US" sz="3200" dirty="0">
                <a:effectLst>
                  <a:outerShdw blurRad="63500" dist="38100" dir="1800000" algn="l" rotWithShape="0">
                    <a:prstClr val="black">
                      <a:alpha val="46000"/>
                    </a:prstClr>
                  </a:outerShdw>
                </a:effectLst>
              </a:rPr>
              <a:t>NLP tasks</a:t>
            </a:r>
          </a:p>
        </p:txBody>
      </p:sp>
      <p:sp>
        <p:nvSpPr>
          <p:cNvPr id="10" name="Text Placeholder 2">
            <a:extLst>
              <a:ext uri="{FF2B5EF4-FFF2-40B4-BE49-F238E27FC236}">
                <a16:creationId xmlns="" xmlns:a16="http://schemas.microsoft.com/office/drawing/2014/main" id="{BA178966-844A-0443-8191-A11C1502EB58}"/>
              </a:ext>
            </a:extLst>
          </p:cNvPr>
          <p:cNvSpPr txBox="1">
            <a:spLocks/>
          </p:cNvSpPr>
          <p:nvPr/>
        </p:nvSpPr>
        <p:spPr>
          <a:xfrm>
            <a:off x="609600" y="1251856"/>
            <a:ext cx="10972800" cy="448491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b="0" i="0" kern="1200">
                <a:solidFill>
                  <a:schemeClr val="tx1"/>
                </a:solidFill>
                <a:latin typeface="Roboto" panose="02000000000000000000" pitchFamily="2" charset="0"/>
                <a:ea typeface="Roboto" panose="02000000000000000000"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Roboto" panose="02000000000000000000" pitchFamily="2" charset="0"/>
                <a:ea typeface="Roboto"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Roboto" panose="02000000000000000000" pitchFamily="2" charset="0"/>
                <a:ea typeface="Roboto" panose="02000000000000000000"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b="0" i="0" kern="1200">
                <a:solidFill>
                  <a:schemeClr val="tx1"/>
                </a:solidFill>
                <a:latin typeface="Roboto" panose="02000000000000000000" pitchFamily="2" charset="0"/>
                <a:ea typeface="Roboto" panose="02000000000000000000"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b="0" i="0" kern="1200">
                <a:solidFill>
                  <a:schemeClr val="tx1"/>
                </a:solidFill>
                <a:latin typeface="Roboto" panose="02000000000000000000" pitchFamily="2" charset="0"/>
                <a:ea typeface="Roboto"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t>Use Conditioned NLG </a:t>
            </a:r>
            <a:r>
              <a:rPr lang="en-US" sz="2000" dirty="0" smtClean="0"/>
              <a:t>for Entity Linking [Lai et al., submission]</a:t>
            </a:r>
          </a:p>
        </p:txBody>
      </p:sp>
      <p:sp>
        <p:nvSpPr>
          <p:cNvPr id="2" name="Rectangle 2"/>
          <p:cNvSpPr>
            <a:spLocks noChangeArrowheads="1"/>
          </p:cNvSpPr>
          <p:nvPr/>
        </p:nvSpPr>
        <p:spPr bwMode="auto">
          <a:xfrm>
            <a:off x="806823" y="162923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3" name="Rectangle 3"/>
          <p:cNvSpPr>
            <a:spLocks noChangeArrowheads="1"/>
          </p:cNvSpPr>
          <p:nvPr/>
        </p:nvSpPr>
        <p:spPr bwMode="auto">
          <a:xfrm>
            <a:off x="806823" y="524873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5" name="Picture 4"/>
          <p:cNvPicPr>
            <a:picLocks noChangeAspect="1"/>
          </p:cNvPicPr>
          <p:nvPr/>
        </p:nvPicPr>
        <p:blipFill>
          <a:blip r:embed="rId2"/>
          <a:stretch>
            <a:fillRect/>
          </a:stretch>
        </p:blipFill>
        <p:spPr>
          <a:xfrm>
            <a:off x="518984" y="1629230"/>
            <a:ext cx="10972901" cy="5302105"/>
          </a:xfrm>
          <a:prstGeom prst="rect">
            <a:avLst/>
          </a:prstGeom>
        </p:spPr>
      </p:pic>
    </p:spTree>
    <p:extLst>
      <p:ext uri="{BB962C8B-B14F-4D97-AF65-F5344CB8AC3E}">
        <p14:creationId xmlns:p14="http://schemas.microsoft.com/office/powerpoint/2010/main" val="830880133"/>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 xmlns:a16="http://schemas.microsoft.com/office/drawing/2014/main" id="{50F38EA5-E924-0A41-9F45-BA961AE87AD0}"/>
              </a:ext>
            </a:extLst>
          </p:cNvPr>
          <p:cNvSpPr>
            <a:spLocks noGrp="1"/>
          </p:cNvSpPr>
          <p:nvPr>
            <p:ph type="sldNum" sz="quarter" idx="12"/>
          </p:nvPr>
        </p:nvSpPr>
        <p:spPr/>
        <p:txBody>
          <a:bodyPr/>
          <a:lstStyle/>
          <a:p>
            <a:fld id="{E077C490-3003-1946-B701-2D0888C3F753}" type="slidenum">
              <a:rPr lang="en-US" smtClean="0"/>
              <a:t>3</a:t>
            </a:fld>
            <a:endParaRPr lang="en-US"/>
          </a:p>
        </p:txBody>
      </p:sp>
      <p:cxnSp>
        <p:nvCxnSpPr>
          <p:cNvPr id="6" name="Straight Connector 5">
            <a:extLst>
              <a:ext uri="{FF2B5EF4-FFF2-40B4-BE49-F238E27FC236}">
                <a16:creationId xmlns="" xmlns:a16="http://schemas.microsoft.com/office/drawing/2014/main" id="{846C2232-F4D1-A74C-9889-32EFC3B4D0B4}"/>
              </a:ext>
            </a:extLst>
          </p:cNvPr>
          <p:cNvCxnSpPr>
            <a:cxnSpLocks/>
          </p:cNvCxnSpPr>
          <p:nvPr/>
        </p:nvCxnSpPr>
        <p:spPr>
          <a:xfrm>
            <a:off x="518984" y="1104900"/>
            <a:ext cx="11244648" cy="0"/>
          </a:xfrm>
          <a:prstGeom prst="line">
            <a:avLst/>
          </a:prstGeom>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15" name="Title 1">
            <a:extLst>
              <a:ext uri="{FF2B5EF4-FFF2-40B4-BE49-F238E27FC236}">
                <a16:creationId xmlns="" xmlns:a16="http://schemas.microsoft.com/office/drawing/2014/main" id="{32E9295B-0048-A944-A2AB-412F5A4C16AE}"/>
              </a:ext>
            </a:extLst>
          </p:cNvPr>
          <p:cNvSpPr>
            <a:spLocks noGrp="1"/>
          </p:cNvSpPr>
          <p:nvPr>
            <p:ph type="title"/>
          </p:nvPr>
        </p:nvSpPr>
        <p:spPr>
          <a:xfrm>
            <a:off x="518984" y="286985"/>
            <a:ext cx="10515600" cy="739775"/>
          </a:xfrm>
        </p:spPr>
        <p:txBody>
          <a:bodyPr>
            <a:normAutofit/>
          </a:bodyPr>
          <a:lstStyle/>
          <a:p>
            <a:r>
              <a:rPr lang="en-US" sz="3200" dirty="0" smtClean="0">
                <a:effectLst>
                  <a:outerShdw blurRad="63500" dist="38100" dir="1800000" algn="l" rotWithShape="0">
                    <a:prstClr val="black">
                      <a:alpha val="46000"/>
                    </a:prstClr>
                  </a:outerShdw>
                </a:effectLst>
              </a:rPr>
              <a:t>Challenge 2: Knowledge Bottleneck</a:t>
            </a:r>
            <a:endParaRPr lang="en-US" sz="3200" dirty="0">
              <a:effectLst>
                <a:outerShdw blurRad="63500" dist="38100" dir="1800000" algn="l" rotWithShape="0">
                  <a:prstClr val="black">
                    <a:alpha val="46000"/>
                  </a:prstClr>
                </a:outerShdw>
              </a:effectLst>
            </a:endParaRPr>
          </a:p>
        </p:txBody>
      </p:sp>
      <p:sp>
        <p:nvSpPr>
          <p:cNvPr id="8" name="Content Placeholder 2">
            <a:extLst>
              <a:ext uri="{FF2B5EF4-FFF2-40B4-BE49-F238E27FC236}">
                <a16:creationId xmlns="" xmlns:a16="http://schemas.microsoft.com/office/drawing/2014/main" id="{B26AED2F-FC50-5A48-B295-F6B4DD6B646C}"/>
              </a:ext>
            </a:extLst>
          </p:cNvPr>
          <p:cNvSpPr>
            <a:spLocks noGrp="1"/>
          </p:cNvSpPr>
          <p:nvPr>
            <p:ph idx="1"/>
          </p:nvPr>
        </p:nvSpPr>
        <p:spPr>
          <a:xfrm>
            <a:off x="647130" y="1283360"/>
            <a:ext cx="11293858" cy="5072990"/>
          </a:xfrm>
        </p:spPr>
        <p:txBody>
          <a:bodyPr>
            <a:normAutofit fontScale="92500" lnSpcReduction="10000"/>
          </a:bodyPr>
          <a:lstStyle/>
          <a:p>
            <a:r>
              <a:rPr lang="en-US" altLang="zh-CN" sz="2400" dirty="0" smtClean="0"/>
              <a:t>Noise from imperfect automatic information extraction and knowledge acquisition methods</a:t>
            </a:r>
          </a:p>
          <a:p>
            <a:pPr lvl="1"/>
            <a:r>
              <a:rPr lang="en-US" altLang="zh-CN" sz="2200" dirty="0" smtClean="0"/>
              <a:t>End-to-end information extraction F-score is only around 75%</a:t>
            </a:r>
          </a:p>
          <a:p>
            <a:r>
              <a:rPr lang="en-US" altLang="zh-CN" sz="2400" dirty="0" smtClean="0"/>
              <a:t>Lacking of effective domain-specific knowledge mining methods</a:t>
            </a:r>
          </a:p>
          <a:p>
            <a:pPr lvl="1"/>
            <a:r>
              <a:rPr lang="en-US" altLang="zh-CN" sz="2200" dirty="0" smtClean="0"/>
              <a:t>Paper generation models trained from biomedical domain don’t work for NLP domain</a:t>
            </a:r>
            <a:endParaRPr lang="en-US" altLang="zh-CN" sz="2200" dirty="0"/>
          </a:p>
          <a:p>
            <a:r>
              <a:rPr lang="en-US" altLang="zh-CN" sz="2400" dirty="0" smtClean="0"/>
              <a:t>Need to incorporate more commonsense knowledge and dynamic knowledge</a:t>
            </a:r>
          </a:p>
          <a:p>
            <a:pPr marL="685800" lvl="2">
              <a:spcBef>
                <a:spcPts val="1000"/>
              </a:spcBef>
            </a:pPr>
            <a:r>
              <a:rPr lang="en-US" altLang="zh-CN" sz="1600" dirty="0" smtClean="0"/>
              <a:t>Example from KB Description [Wang et al., INLG 2018]:</a:t>
            </a:r>
          </a:p>
          <a:p>
            <a:pPr marL="457200" lvl="2" indent="0">
              <a:spcBef>
                <a:spcPts val="1000"/>
              </a:spcBef>
              <a:buNone/>
            </a:pPr>
            <a:r>
              <a:rPr lang="en-US" altLang="zh-CN" sz="1600" dirty="0" smtClean="0"/>
              <a:t>     “</a:t>
            </a:r>
            <a:r>
              <a:rPr lang="en-US" sz="1600" i="1" dirty="0" err="1"/>
              <a:t>Aleksei</a:t>
            </a:r>
            <a:r>
              <a:rPr lang="en-US" sz="1600" i="1" dirty="0"/>
              <a:t> </a:t>
            </a:r>
            <a:r>
              <a:rPr lang="en-US" sz="1600" i="1" dirty="0" err="1"/>
              <a:t>Gasilin</a:t>
            </a:r>
            <a:r>
              <a:rPr lang="en-US" sz="1600" i="1" dirty="0"/>
              <a:t> ( born </a:t>
            </a:r>
            <a:r>
              <a:rPr lang="en-US" sz="1600" b="1" i="1" dirty="0">
                <a:solidFill>
                  <a:srgbClr val="FF0000"/>
                </a:solidFill>
              </a:rPr>
              <a:t>1 March 1996 </a:t>
            </a:r>
            <a:r>
              <a:rPr lang="en-US" sz="1600" i="1" dirty="0"/>
              <a:t>) is a</a:t>
            </a:r>
            <a:r>
              <a:rPr lang="en-US" altLang="zh-CN" sz="1600" i="1" dirty="0"/>
              <a:t> ..</a:t>
            </a:r>
            <a:r>
              <a:rPr lang="en-US" sz="1600" i="1" dirty="0"/>
              <a:t>. He made his professional debut in</a:t>
            </a:r>
            <a:r>
              <a:rPr lang="en-US" altLang="zh-CN" sz="1600" i="1" dirty="0"/>
              <a:t> </a:t>
            </a:r>
            <a:r>
              <a:rPr lang="en-US" sz="1600" i="1" dirty="0"/>
              <a:t>the Russian Second Division in </a:t>
            </a:r>
            <a:r>
              <a:rPr lang="en-US" sz="1600" b="1" i="1" dirty="0">
                <a:solidFill>
                  <a:srgbClr val="FF0000"/>
                </a:solidFill>
              </a:rPr>
              <a:t>1992</a:t>
            </a:r>
            <a:r>
              <a:rPr lang="en-US" sz="1600" i="1" dirty="0"/>
              <a:t> for </a:t>
            </a:r>
            <a:r>
              <a:rPr lang="en-US" altLang="zh-CN" sz="1600" i="1" dirty="0" smtClean="0"/>
              <a:t>…</a:t>
            </a:r>
            <a:r>
              <a:rPr lang="en-US" sz="1600" dirty="0" smtClean="0"/>
              <a:t>”</a:t>
            </a:r>
          </a:p>
          <a:p>
            <a:pPr marL="742950" lvl="2" indent="-285750">
              <a:spcBef>
                <a:spcPts val="1000"/>
              </a:spcBef>
            </a:pPr>
            <a:r>
              <a:rPr lang="en-US" sz="1600" dirty="0"/>
              <a:t>Personification: The attribution of humanlike qualities to something non-human due to lack of common sense knowledge [Modi and </a:t>
            </a:r>
            <a:r>
              <a:rPr lang="en-US" sz="1600" dirty="0" err="1"/>
              <a:t>Parde</a:t>
            </a:r>
            <a:r>
              <a:rPr lang="en-US" sz="1600" dirty="0"/>
              <a:t>, 2019</a:t>
            </a:r>
            <a:r>
              <a:rPr lang="en-US" sz="1600" dirty="0" smtClean="0"/>
              <a:t>]</a:t>
            </a:r>
          </a:p>
          <a:p>
            <a:pPr marL="285750" lvl="1" indent="-285750">
              <a:spcBef>
                <a:spcPts val="1000"/>
              </a:spcBef>
            </a:pPr>
            <a:r>
              <a:rPr lang="en-US" sz="2400" dirty="0"/>
              <a:t>Learning external knowledge in a continuous way (Lifelong learning</a:t>
            </a:r>
            <a:r>
              <a:rPr lang="en-US" sz="2400" dirty="0" smtClean="0"/>
              <a:t>) [Yu et al., 2021; </a:t>
            </a:r>
            <a:r>
              <a:rPr lang="en-US" sz="2400" dirty="0" err="1" smtClean="0"/>
              <a:t>Mazumder</a:t>
            </a:r>
            <a:r>
              <a:rPr lang="en-US" sz="2400" dirty="0" smtClean="0"/>
              <a:t> et al., 2018]</a:t>
            </a:r>
          </a:p>
          <a:p>
            <a:pPr marL="285750" lvl="1" indent="-285750">
              <a:spcBef>
                <a:spcPts val="1000"/>
              </a:spcBef>
            </a:pPr>
            <a:r>
              <a:rPr lang="en-US" sz="2400" dirty="0"/>
              <a:t>Embed knowledge into pre-trained language model </a:t>
            </a:r>
            <a:r>
              <a:rPr lang="en-US" sz="2400" dirty="0" smtClean="0"/>
              <a:t>[Cao et al., 2017; Liu et al., 2019Qin et al., 2021]</a:t>
            </a:r>
            <a:endParaRPr lang="en-US" sz="2400" dirty="0"/>
          </a:p>
          <a:p>
            <a:pPr marL="457200" lvl="2" indent="0">
              <a:spcBef>
                <a:spcPts val="1000"/>
              </a:spcBef>
              <a:buNone/>
            </a:pPr>
            <a:endParaRPr lang="en-US" sz="1600" dirty="0"/>
          </a:p>
        </p:txBody>
      </p:sp>
    </p:spTree>
    <p:extLst>
      <p:ext uri="{BB962C8B-B14F-4D97-AF65-F5344CB8AC3E}">
        <p14:creationId xmlns:p14="http://schemas.microsoft.com/office/powerpoint/2010/main" val="929671507"/>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 xmlns:a16="http://schemas.microsoft.com/office/drawing/2014/main" id="{50F38EA5-E924-0A41-9F45-BA961AE87AD0}"/>
              </a:ext>
            </a:extLst>
          </p:cNvPr>
          <p:cNvSpPr>
            <a:spLocks noGrp="1"/>
          </p:cNvSpPr>
          <p:nvPr>
            <p:ph type="sldNum" sz="quarter" idx="12"/>
          </p:nvPr>
        </p:nvSpPr>
        <p:spPr/>
        <p:txBody>
          <a:bodyPr/>
          <a:lstStyle/>
          <a:p>
            <a:fld id="{E077C490-3003-1946-B701-2D0888C3F753}" type="slidenum">
              <a:rPr lang="en-US" smtClean="0"/>
              <a:t>4</a:t>
            </a:fld>
            <a:endParaRPr lang="en-US"/>
          </a:p>
        </p:txBody>
      </p:sp>
      <p:cxnSp>
        <p:nvCxnSpPr>
          <p:cNvPr id="6" name="Straight Connector 5">
            <a:extLst>
              <a:ext uri="{FF2B5EF4-FFF2-40B4-BE49-F238E27FC236}">
                <a16:creationId xmlns="" xmlns:a16="http://schemas.microsoft.com/office/drawing/2014/main" id="{846C2232-F4D1-A74C-9889-32EFC3B4D0B4}"/>
              </a:ext>
            </a:extLst>
          </p:cNvPr>
          <p:cNvCxnSpPr>
            <a:cxnSpLocks/>
          </p:cNvCxnSpPr>
          <p:nvPr/>
        </p:nvCxnSpPr>
        <p:spPr>
          <a:xfrm>
            <a:off x="518984" y="1104900"/>
            <a:ext cx="11244648" cy="0"/>
          </a:xfrm>
          <a:prstGeom prst="line">
            <a:avLst/>
          </a:prstGeom>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15" name="Title 1">
            <a:extLst>
              <a:ext uri="{FF2B5EF4-FFF2-40B4-BE49-F238E27FC236}">
                <a16:creationId xmlns="" xmlns:a16="http://schemas.microsoft.com/office/drawing/2014/main" id="{32E9295B-0048-A944-A2AB-412F5A4C16AE}"/>
              </a:ext>
            </a:extLst>
          </p:cNvPr>
          <p:cNvSpPr>
            <a:spLocks noGrp="1"/>
          </p:cNvSpPr>
          <p:nvPr>
            <p:ph type="title"/>
          </p:nvPr>
        </p:nvSpPr>
        <p:spPr>
          <a:xfrm>
            <a:off x="518984" y="286985"/>
            <a:ext cx="10515600" cy="739775"/>
          </a:xfrm>
        </p:spPr>
        <p:txBody>
          <a:bodyPr>
            <a:normAutofit/>
          </a:bodyPr>
          <a:lstStyle/>
          <a:p>
            <a:r>
              <a:rPr lang="en-US" altLang="zh-CN" sz="3200" dirty="0" smtClean="0">
                <a:effectLst>
                  <a:outerShdw blurRad="63500" dist="38100" dir="1800000" algn="l" rotWithShape="0">
                    <a:prstClr val="black">
                      <a:alpha val="46000"/>
                    </a:prstClr>
                  </a:outerShdw>
                </a:effectLst>
              </a:rPr>
              <a:t>Challenge 3: Capturing </a:t>
            </a:r>
            <a:r>
              <a:rPr lang="en-US" altLang="zh-CN" sz="3200" dirty="0">
                <a:effectLst>
                  <a:outerShdw blurRad="63500" dist="38100" dir="1800000" algn="l" rotWithShape="0">
                    <a:prstClr val="black">
                      <a:alpha val="46000"/>
                    </a:prstClr>
                  </a:outerShdw>
                </a:effectLst>
              </a:rPr>
              <a:t>Global </a:t>
            </a:r>
            <a:r>
              <a:rPr lang="en-US" altLang="zh-CN" sz="3200" dirty="0" smtClean="0">
                <a:effectLst>
                  <a:outerShdw blurRad="63500" dist="38100" dir="1800000" algn="l" rotWithShape="0">
                    <a:prstClr val="black">
                      <a:alpha val="46000"/>
                    </a:prstClr>
                  </a:outerShdw>
                </a:effectLst>
              </a:rPr>
              <a:t>Consistency</a:t>
            </a:r>
            <a:endParaRPr lang="en-US" sz="3200" dirty="0">
              <a:effectLst>
                <a:outerShdw blurRad="63500" dist="38100" dir="1800000" algn="l" rotWithShape="0">
                  <a:prstClr val="black">
                    <a:alpha val="46000"/>
                  </a:prstClr>
                </a:outerShdw>
              </a:effectLst>
            </a:endParaRPr>
          </a:p>
        </p:txBody>
      </p:sp>
      <p:sp>
        <p:nvSpPr>
          <p:cNvPr id="8" name="Content Placeholder 2">
            <a:extLst>
              <a:ext uri="{FF2B5EF4-FFF2-40B4-BE49-F238E27FC236}">
                <a16:creationId xmlns="" xmlns:a16="http://schemas.microsoft.com/office/drawing/2014/main" id="{B26AED2F-FC50-5A48-B295-F6B4DD6B646C}"/>
              </a:ext>
            </a:extLst>
          </p:cNvPr>
          <p:cNvSpPr>
            <a:spLocks noGrp="1"/>
          </p:cNvSpPr>
          <p:nvPr>
            <p:ph idx="1"/>
          </p:nvPr>
        </p:nvSpPr>
        <p:spPr>
          <a:xfrm>
            <a:off x="300620" y="1183041"/>
            <a:ext cx="11244648" cy="5438115"/>
          </a:xfrm>
        </p:spPr>
        <p:txBody>
          <a:bodyPr>
            <a:normAutofit lnSpcReduction="10000"/>
          </a:bodyPr>
          <a:lstStyle/>
          <a:p>
            <a:r>
              <a:rPr lang="en-US" altLang="zh-CN" sz="2000" dirty="0" smtClean="0"/>
              <a:t>Inconsistency across Discourse</a:t>
            </a:r>
          </a:p>
          <a:p>
            <a:pPr lvl="1"/>
            <a:r>
              <a:rPr lang="en-US" sz="1800" i="1" dirty="0" smtClean="0"/>
              <a:t>Balanchine's </a:t>
            </a:r>
            <a:r>
              <a:rPr lang="en-US" sz="1800" i="1" dirty="0"/>
              <a:t>"</a:t>
            </a:r>
            <a:r>
              <a:rPr lang="en-US" sz="1800" i="1" dirty="0" err="1"/>
              <a:t>Mozartiana</a:t>
            </a:r>
            <a:r>
              <a:rPr lang="en-US" sz="1800" i="1" dirty="0"/>
              <a:t>" (1981) is </a:t>
            </a:r>
            <a:r>
              <a:rPr lang="en-US" sz="1800" b="1" i="1" dirty="0">
                <a:solidFill>
                  <a:srgbClr val="FF0000"/>
                </a:solidFill>
              </a:rPr>
              <a:t>one of the best</a:t>
            </a:r>
            <a:r>
              <a:rPr lang="en-US" sz="1800" i="1" dirty="0">
                <a:solidFill>
                  <a:srgbClr val="FF0000"/>
                </a:solidFill>
              </a:rPr>
              <a:t> </a:t>
            </a:r>
            <a:r>
              <a:rPr lang="en-US" sz="1800" i="1" dirty="0"/>
              <a:t>ballets in the world, but it is also </a:t>
            </a:r>
            <a:r>
              <a:rPr lang="en-US" sz="1800" b="1" i="1" dirty="0">
                <a:solidFill>
                  <a:srgbClr val="FF0000"/>
                </a:solidFill>
              </a:rPr>
              <a:t>one of his least interesting</a:t>
            </a:r>
            <a:r>
              <a:rPr lang="en-US" sz="1800" i="1" dirty="0"/>
              <a:t>. The first movement, a Tchaikovsky Suite, is </a:t>
            </a:r>
            <a:r>
              <a:rPr lang="en-US" sz="1800" b="1" i="1" dirty="0">
                <a:solidFill>
                  <a:srgbClr val="FF0000"/>
                </a:solidFill>
              </a:rPr>
              <a:t>a bit of a mess</a:t>
            </a:r>
            <a:r>
              <a:rPr lang="en-US" sz="1800" i="1" dirty="0"/>
              <a:t>, and the second movement is </a:t>
            </a:r>
            <a:r>
              <a:rPr lang="en-US" sz="1800" b="1" i="1" dirty="0">
                <a:solidFill>
                  <a:srgbClr val="FF0000"/>
                </a:solidFill>
              </a:rPr>
              <a:t>a little too easy</a:t>
            </a:r>
            <a:r>
              <a:rPr lang="en-US" sz="1800" i="1" dirty="0"/>
              <a:t>. The third movement is </a:t>
            </a:r>
            <a:r>
              <a:rPr lang="en-US" sz="1800" b="1" i="1" dirty="0">
                <a:solidFill>
                  <a:srgbClr val="FF0000"/>
                </a:solidFill>
              </a:rPr>
              <a:t>too easy</a:t>
            </a:r>
            <a:r>
              <a:rPr lang="en-US" sz="1800" i="1" dirty="0"/>
              <a:t>; the fourth, a Gigue, is </a:t>
            </a:r>
            <a:r>
              <a:rPr lang="en-US" sz="1800" b="1" i="1" dirty="0">
                <a:solidFill>
                  <a:srgbClr val="FF0000"/>
                </a:solidFill>
              </a:rPr>
              <a:t>too simple</a:t>
            </a:r>
            <a:r>
              <a:rPr lang="en-US" sz="1800" i="1" dirty="0"/>
              <a:t>. </a:t>
            </a:r>
            <a:endParaRPr lang="en-US" altLang="zh-CN" sz="1800" dirty="0" smtClean="0"/>
          </a:p>
          <a:p>
            <a:r>
              <a:rPr lang="en-US" sz="2000" dirty="0" smtClean="0"/>
              <a:t>Inconsistency Analysis from </a:t>
            </a:r>
            <a:r>
              <a:rPr lang="en-US" sz="2000" dirty="0"/>
              <a:t>[Modi and </a:t>
            </a:r>
            <a:r>
              <a:rPr lang="en-US" sz="2000" dirty="0" err="1"/>
              <a:t>Parde</a:t>
            </a:r>
            <a:r>
              <a:rPr lang="en-US" sz="2000" dirty="0"/>
              <a:t>, 2019</a:t>
            </a:r>
            <a:r>
              <a:rPr lang="en-US" sz="2000" dirty="0" smtClean="0"/>
              <a:t>]</a:t>
            </a:r>
          </a:p>
          <a:p>
            <a:pPr lvl="1"/>
            <a:r>
              <a:rPr lang="en-US" sz="1800" dirty="0" smtClean="0"/>
              <a:t>Contradictions in </a:t>
            </a:r>
            <a:r>
              <a:rPr lang="en-US" sz="1800" dirty="0"/>
              <a:t>ideas within the same </a:t>
            </a:r>
            <a:r>
              <a:rPr lang="en-US" sz="1800" dirty="0" smtClean="0"/>
              <a:t>story</a:t>
            </a:r>
            <a:endParaRPr lang="en-US" sz="1800" dirty="0"/>
          </a:p>
          <a:p>
            <a:pPr lvl="1"/>
            <a:r>
              <a:rPr lang="en-US" sz="1800" dirty="0" smtClean="0"/>
              <a:t>Singular/Plural Disagreement</a:t>
            </a:r>
            <a:endParaRPr lang="en-US" sz="1800" dirty="0"/>
          </a:p>
          <a:p>
            <a:pPr lvl="1"/>
            <a:r>
              <a:rPr lang="en-US" sz="1800" dirty="0"/>
              <a:t>Ghost Entities: Some sub-stories make use of a </a:t>
            </a:r>
            <a:r>
              <a:rPr lang="en-US" sz="1800" dirty="0" smtClean="0"/>
              <a:t>pronoun</a:t>
            </a:r>
            <a:br>
              <a:rPr lang="en-US" sz="1800" dirty="0" smtClean="0"/>
            </a:br>
            <a:r>
              <a:rPr lang="en-US" sz="1800" dirty="0" smtClean="0"/>
              <a:t>that </a:t>
            </a:r>
            <a:r>
              <a:rPr lang="en-US" sz="1800" dirty="0"/>
              <a:t>has no antecedent at </a:t>
            </a:r>
            <a:r>
              <a:rPr lang="en-US" sz="1800" dirty="0" smtClean="0"/>
              <a:t>all</a:t>
            </a:r>
          </a:p>
          <a:p>
            <a:pPr lvl="1"/>
            <a:r>
              <a:rPr lang="en-US" sz="1800" dirty="0" smtClean="0"/>
              <a:t>Point-of-View </a:t>
            </a:r>
            <a:r>
              <a:rPr lang="en-US" sz="1800" dirty="0"/>
              <a:t>Inconsistency: The narrative point of </a:t>
            </a:r>
            <a:r>
              <a:rPr lang="en-US" sz="1800" dirty="0" smtClean="0"/>
              <a:t/>
            </a:r>
            <a:br>
              <a:rPr lang="en-US" sz="1800" dirty="0" smtClean="0"/>
            </a:br>
            <a:r>
              <a:rPr lang="en-US" sz="1800" dirty="0" smtClean="0"/>
              <a:t>view </a:t>
            </a:r>
            <a:r>
              <a:rPr lang="en-US" sz="1800" dirty="0"/>
              <a:t>randomly changes within the </a:t>
            </a:r>
            <a:r>
              <a:rPr lang="en-US" sz="1800" dirty="0" smtClean="0"/>
              <a:t>story</a:t>
            </a:r>
            <a:endParaRPr lang="en-US" altLang="zh-CN" sz="1800" dirty="0"/>
          </a:p>
          <a:p>
            <a:r>
              <a:rPr lang="en-US" altLang="zh-CN" sz="2000" dirty="0"/>
              <a:t>Inconsistency across Tables/Graphs</a:t>
            </a:r>
          </a:p>
          <a:p>
            <a:pPr lvl="1"/>
            <a:r>
              <a:rPr lang="en-US" altLang="zh-CN" sz="1800" dirty="0"/>
              <a:t>Current methods are limited to encoding position information</a:t>
            </a:r>
            <a:endParaRPr lang="en-US" altLang="zh-CN" sz="2000" dirty="0"/>
          </a:p>
          <a:p>
            <a:r>
              <a:rPr lang="en-US" altLang="zh-CN" sz="2000" dirty="0"/>
              <a:t>Potential </a:t>
            </a:r>
            <a:r>
              <a:rPr lang="en-US" altLang="zh-CN" sz="2000" dirty="0" smtClean="0"/>
              <a:t>solutions</a:t>
            </a:r>
          </a:p>
          <a:p>
            <a:pPr lvl="1"/>
            <a:r>
              <a:rPr lang="en-US" altLang="zh-CN" sz="1800" dirty="0"/>
              <a:t>D</a:t>
            </a:r>
            <a:r>
              <a:rPr lang="en-US" altLang="zh-CN" sz="1800" dirty="0" smtClean="0"/>
              <a:t>evelop </a:t>
            </a:r>
            <a:r>
              <a:rPr lang="en-US" altLang="zh-CN" sz="1800" dirty="0"/>
              <a:t>document-level or corpus-level information </a:t>
            </a:r>
            <a:r>
              <a:rPr lang="en-US" altLang="zh-CN" sz="1800" dirty="0" smtClean="0"/>
              <a:t/>
            </a:r>
            <a:br>
              <a:rPr lang="en-US" altLang="zh-CN" sz="1800" dirty="0" smtClean="0"/>
            </a:br>
            <a:r>
              <a:rPr lang="en-US" altLang="zh-CN" sz="1800" dirty="0" smtClean="0"/>
              <a:t>extraction </a:t>
            </a:r>
            <a:r>
              <a:rPr lang="en-US" altLang="zh-CN" sz="1800" dirty="0"/>
              <a:t>methods to capture long-term </a:t>
            </a:r>
            <a:r>
              <a:rPr lang="en-US" altLang="zh-CN" sz="1800" dirty="0" smtClean="0"/>
              <a:t>dependencies</a:t>
            </a:r>
          </a:p>
          <a:p>
            <a:pPr lvl="1"/>
            <a:r>
              <a:rPr lang="en-US" altLang="zh-CN" sz="1800" dirty="0" smtClean="0"/>
              <a:t>Incorporate semantic parsing in encoding and decoding</a:t>
            </a:r>
            <a:br>
              <a:rPr lang="en-US" altLang="zh-CN" sz="1800" dirty="0" smtClean="0"/>
            </a:br>
            <a:r>
              <a:rPr lang="en-US" altLang="zh-CN" sz="1800" dirty="0" smtClean="0"/>
              <a:t>[Huang et al.2020]</a:t>
            </a:r>
            <a:endParaRPr lang="en-US" altLang="zh-CN" sz="1800" dirty="0"/>
          </a:p>
          <a:p>
            <a:endParaRPr lang="en-US" sz="2400" dirty="0"/>
          </a:p>
          <a:p>
            <a:endParaRPr lang="en-US" sz="2400" dirty="0"/>
          </a:p>
          <a:p>
            <a:endParaRPr lang="en-US" sz="2400" dirty="0"/>
          </a:p>
          <a:p>
            <a:endParaRPr lang="en-US" altLang="zh-CN" sz="2400" dirty="0" smtClean="0"/>
          </a:p>
        </p:txBody>
      </p:sp>
      <p:sp>
        <p:nvSpPr>
          <p:cNvPr id="9" name="Content Placeholder 6">
            <a:extLst>
              <a:ext uri="{FF2B5EF4-FFF2-40B4-BE49-F238E27FC236}">
                <a16:creationId xmlns="" xmlns:a16="http://schemas.microsoft.com/office/drawing/2014/main" id="{69E2E146-40D9-D944-851C-F335F2D8A73C}"/>
              </a:ext>
            </a:extLst>
          </p:cNvPr>
          <p:cNvSpPr txBox="1">
            <a:spLocks/>
          </p:cNvSpPr>
          <p:nvPr/>
        </p:nvSpPr>
        <p:spPr>
          <a:xfrm>
            <a:off x="7046260" y="2478751"/>
            <a:ext cx="5145740" cy="4298686"/>
          </a:xfrm>
          <a:prstGeom prst="rect">
            <a:avLst/>
          </a:prstGeom>
          <a:solidFill>
            <a:schemeClr val="accent1">
              <a:lumMod val="40000"/>
              <a:lumOff val="60000"/>
            </a:schemeClr>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b="0" i="0" kern="1200">
                <a:solidFill>
                  <a:schemeClr val="tx1"/>
                </a:solidFill>
                <a:latin typeface="Roboto" panose="02000000000000000000" pitchFamily="2" charset="0"/>
                <a:ea typeface="Roboto" panose="02000000000000000000"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Roboto" panose="02000000000000000000" pitchFamily="2" charset="0"/>
                <a:ea typeface="Roboto"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Roboto" panose="02000000000000000000" pitchFamily="2" charset="0"/>
                <a:ea typeface="Roboto" panose="02000000000000000000"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b="0" i="0" kern="1200">
                <a:solidFill>
                  <a:schemeClr val="tx1"/>
                </a:solidFill>
                <a:latin typeface="Roboto" panose="02000000000000000000" pitchFamily="2" charset="0"/>
                <a:ea typeface="Roboto" panose="02000000000000000000"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b="0" i="0" kern="1200">
                <a:solidFill>
                  <a:schemeClr val="tx1"/>
                </a:solidFill>
                <a:latin typeface="Roboto" panose="02000000000000000000" pitchFamily="2" charset="0"/>
                <a:ea typeface="Roboto"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smtClean="0"/>
              <a:t>Input</a:t>
            </a:r>
            <a:r>
              <a:rPr lang="en-US" dirty="0" smtClean="0"/>
              <a:t>: </a:t>
            </a:r>
            <a:r>
              <a:rPr lang="en-US" i="1" dirty="0" smtClean="0">
                <a:solidFill>
                  <a:schemeClr val="accent2"/>
                </a:solidFill>
              </a:rPr>
              <a:t>the Senate </a:t>
            </a:r>
            <a:r>
              <a:rPr lang="en-US" i="1" dirty="0" smtClean="0">
                <a:solidFill>
                  <a:schemeClr val="accent1"/>
                </a:solidFill>
              </a:rPr>
              <a:t>proposed</a:t>
            </a:r>
            <a:r>
              <a:rPr lang="en-US" i="1" dirty="0" smtClean="0"/>
              <a:t> a </a:t>
            </a:r>
            <a:r>
              <a:rPr lang="en-US" i="1" dirty="0" smtClean="0">
                <a:solidFill>
                  <a:schemeClr val="accent6"/>
                </a:solidFill>
              </a:rPr>
              <a:t>tax bill </a:t>
            </a:r>
            <a:r>
              <a:rPr lang="en-US" i="1" dirty="0" smtClean="0"/>
              <a:t>on Tuesday</a:t>
            </a:r>
          </a:p>
          <a:p>
            <a:r>
              <a:rPr lang="en-US" b="1" dirty="0" smtClean="0"/>
              <a:t>Output</a:t>
            </a:r>
            <a:r>
              <a:rPr lang="en-US" dirty="0" smtClean="0"/>
              <a:t>:</a:t>
            </a:r>
          </a:p>
          <a:p>
            <a:pPr lvl="1"/>
            <a:r>
              <a:rPr lang="en-US" dirty="0" smtClean="0"/>
              <a:t>Semantic structure: </a:t>
            </a:r>
          </a:p>
          <a:p>
            <a:pPr lvl="2"/>
            <a:r>
              <a:rPr lang="en-US" dirty="0" smtClean="0">
                <a:solidFill>
                  <a:schemeClr val="accent1"/>
                </a:solidFill>
              </a:rPr>
              <a:t>proposed</a:t>
            </a:r>
            <a:r>
              <a:rPr lang="en-US" dirty="0" smtClean="0"/>
              <a:t> &lt;ARG0&gt; </a:t>
            </a:r>
            <a:r>
              <a:rPr lang="en-US" dirty="0" smtClean="0">
                <a:solidFill>
                  <a:schemeClr val="accent2"/>
                </a:solidFill>
              </a:rPr>
              <a:t>the Senate </a:t>
            </a:r>
            <a:r>
              <a:rPr lang="en-US" dirty="0" smtClean="0"/>
              <a:t>&lt;ARG1&gt; </a:t>
            </a:r>
            <a:r>
              <a:rPr lang="en-US" dirty="0" smtClean="0">
                <a:solidFill>
                  <a:schemeClr val="accent6"/>
                </a:solidFill>
              </a:rPr>
              <a:t>tax bill</a:t>
            </a:r>
          </a:p>
          <a:p>
            <a:pPr lvl="1"/>
            <a:r>
              <a:rPr lang="en-US" dirty="0" smtClean="0"/>
              <a:t>Summary: </a:t>
            </a:r>
          </a:p>
          <a:p>
            <a:pPr lvl="2"/>
            <a:r>
              <a:rPr lang="en-US" dirty="0" smtClean="0"/>
              <a:t>Senate proposes bill</a:t>
            </a:r>
            <a:endParaRPr lang="en-US" dirty="0"/>
          </a:p>
        </p:txBody>
      </p:sp>
      <p:pic>
        <p:nvPicPr>
          <p:cNvPr id="7" name="Picture 6">
            <a:extLst>
              <a:ext uri="{FF2B5EF4-FFF2-40B4-BE49-F238E27FC236}">
                <a16:creationId xmlns="" xmlns:a16="http://schemas.microsoft.com/office/drawing/2014/main" id="{CB6563D5-B40D-C446-9354-9A00FFCEB129}"/>
              </a:ext>
            </a:extLst>
          </p:cNvPr>
          <p:cNvPicPr>
            <a:picLocks noChangeAspect="1"/>
          </p:cNvPicPr>
          <p:nvPr/>
        </p:nvPicPr>
        <p:blipFill>
          <a:blip r:embed="rId2"/>
          <a:stretch>
            <a:fillRect/>
          </a:stretch>
        </p:blipFill>
        <p:spPr>
          <a:xfrm>
            <a:off x="7902053" y="4057828"/>
            <a:ext cx="3744036" cy="2719609"/>
          </a:xfrm>
          <a:prstGeom prst="rect">
            <a:avLst/>
          </a:prstGeom>
        </p:spPr>
      </p:pic>
    </p:spTree>
    <p:extLst>
      <p:ext uri="{BB962C8B-B14F-4D97-AF65-F5344CB8AC3E}">
        <p14:creationId xmlns:p14="http://schemas.microsoft.com/office/powerpoint/2010/main" val="324046768"/>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 xmlns:a16="http://schemas.microsoft.com/office/drawing/2014/main" id="{50F38EA5-E924-0A41-9F45-BA961AE87AD0}"/>
              </a:ext>
            </a:extLst>
          </p:cNvPr>
          <p:cNvSpPr>
            <a:spLocks noGrp="1"/>
          </p:cNvSpPr>
          <p:nvPr>
            <p:ph type="sldNum" sz="quarter" idx="12"/>
          </p:nvPr>
        </p:nvSpPr>
        <p:spPr/>
        <p:txBody>
          <a:bodyPr/>
          <a:lstStyle/>
          <a:p>
            <a:fld id="{E077C490-3003-1946-B701-2D0888C3F753}" type="slidenum">
              <a:rPr lang="en-US" smtClean="0"/>
              <a:t>5</a:t>
            </a:fld>
            <a:endParaRPr lang="en-US"/>
          </a:p>
        </p:txBody>
      </p:sp>
      <p:cxnSp>
        <p:nvCxnSpPr>
          <p:cNvPr id="6" name="Straight Connector 5">
            <a:extLst>
              <a:ext uri="{FF2B5EF4-FFF2-40B4-BE49-F238E27FC236}">
                <a16:creationId xmlns="" xmlns:a16="http://schemas.microsoft.com/office/drawing/2014/main" id="{846C2232-F4D1-A74C-9889-32EFC3B4D0B4}"/>
              </a:ext>
            </a:extLst>
          </p:cNvPr>
          <p:cNvCxnSpPr>
            <a:cxnSpLocks/>
          </p:cNvCxnSpPr>
          <p:nvPr/>
        </p:nvCxnSpPr>
        <p:spPr>
          <a:xfrm>
            <a:off x="518984" y="1104900"/>
            <a:ext cx="11244648" cy="0"/>
          </a:xfrm>
          <a:prstGeom prst="line">
            <a:avLst/>
          </a:prstGeom>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15" name="Title 1">
            <a:extLst>
              <a:ext uri="{FF2B5EF4-FFF2-40B4-BE49-F238E27FC236}">
                <a16:creationId xmlns="" xmlns:a16="http://schemas.microsoft.com/office/drawing/2014/main" id="{32E9295B-0048-A944-A2AB-412F5A4C16AE}"/>
              </a:ext>
            </a:extLst>
          </p:cNvPr>
          <p:cNvSpPr>
            <a:spLocks noGrp="1"/>
          </p:cNvSpPr>
          <p:nvPr>
            <p:ph type="title"/>
          </p:nvPr>
        </p:nvSpPr>
        <p:spPr>
          <a:xfrm>
            <a:off x="518984" y="286985"/>
            <a:ext cx="10515600" cy="739775"/>
          </a:xfrm>
        </p:spPr>
        <p:txBody>
          <a:bodyPr>
            <a:normAutofit/>
          </a:bodyPr>
          <a:lstStyle/>
          <a:p>
            <a:r>
              <a:rPr lang="en-US" altLang="zh-CN" sz="3200" dirty="0" smtClean="0">
                <a:effectLst>
                  <a:outerShdw blurRad="63500" dist="38100" dir="1800000" algn="l" rotWithShape="0">
                    <a:prstClr val="black">
                      <a:alpha val="46000"/>
                    </a:prstClr>
                  </a:outerShdw>
                </a:effectLst>
              </a:rPr>
              <a:t>Challenge 4: Repetition</a:t>
            </a:r>
            <a:endParaRPr lang="en-US" sz="3200" dirty="0">
              <a:effectLst>
                <a:outerShdw blurRad="63500" dist="38100" dir="1800000" algn="l" rotWithShape="0">
                  <a:prstClr val="black">
                    <a:alpha val="46000"/>
                  </a:prstClr>
                </a:outerShdw>
              </a:effectLst>
            </a:endParaRPr>
          </a:p>
        </p:txBody>
      </p:sp>
      <p:sp>
        <p:nvSpPr>
          <p:cNvPr id="8" name="Content Placeholder 2">
            <a:extLst>
              <a:ext uri="{FF2B5EF4-FFF2-40B4-BE49-F238E27FC236}">
                <a16:creationId xmlns="" xmlns:a16="http://schemas.microsoft.com/office/drawing/2014/main" id="{B26AED2F-FC50-5A48-B295-F6B4DD6B646C}"/>
              </a:ext>
            </a:extLst>
          </p:cNvPr>
          <p:cNvSpPr>
            <a:spLocks noGrp="1"/>
          </p:cNvSpPr>
          <p:nvPr>
            <p:ph idx="1"/>
          </p:nvPr>
        </p:nvSpPr>
        <p:spPr>
          <a:xfrm>
            <a:off x="518984" y="1183041"/>
            <a:ext cx="11244648" cy="4704031"/>
          </a:xfrm>
        </p:spPr>
        <p:txBody>
          <a:bodyPr>
            <a:normAutofit lnSpcReduction="10000"/>
          </a:bodyPr>
          <a:lstStyle/>
          <a:p>
            <a:r>
              <a:rPr lang="en-US" sz="2800" dirty="0" smtClean="0"/>
              <a:t>It has been a mystery why DNN generates so many repetitions </a:t>
            </a:r>
            <a:r>
              <a:rPr lang="en-US" sz="2800" dirty="0"/>
              <a:t>[Modi and </a:t>
            </a:r>
            <a:r>
              <a:rPr lang="en-US" sz="2800" dirty="0" err="1"/>
              <a:t>Parde</a:t>
            </a:r>
            <a:r>
              <a:rPr lang="en-US" sz="2800" dirty="0"/>
              <a:t>, 2019]</a:t>
            </a:r>
          </a:p>
          <a:p>
            <a:pPr lvl="1"/>
            <a:r>
              <a:rPr lang="en-US" sz="2200" dirty="0" smtClean="0"/>
              <a:t>Repetitions </a:t>
            </a:r>
            <a:r>
              <a:rPr lang="en-US" sz="2200" dirty="0"/>
              <a:t>within Story: Recurrence of the same sentence(s) within a </a:t>
            </a:r>
            <a:r>
              <a:rPr lang="en-US" sz="2200" dirty="0" smtClean="0"/>
              <a:t>story</a:t>
            </a:r>
            <a:endParaRPr lang="en-US" sz="2200" dirty="0"/>
          </a:p>
          <a:p>
            <a:pPr lvl="1"/>
            <a:r>
              <a:rPr lang="en-US" sz="2200" dirty="0" smtClean="0"/>
              <a:t>Repetitions </a:t>
            </a:r>
            <a:r>
              <a:rPr lang="en-US" sz="2200" dirty="0"/>
              <a:t>within Sentence: Recurrence of the same phrase(s) within a </a:t>
            </a:r>
            <a:r>
              <a:rPr lang="en-US" sz="2200" dirty="0" err="1" smtClean="0"/>
              <a:t>substory</a:t>
            </a:r>
            <a:endParaRPr lang="en-US" sz="2200" dirty="0" smtClean="0"/>
          </a:p>
          <a:p>
            <a:pPr lvl="1"/>
            <a:r>
              <a:rPr lang="en-US" sz="2200" dirty="0" smtClean="0"/>
              <a:t>Repetitive </a:t>
            </a:r>
            <a:r>
              <a:rPr lang="en-US" sz="2200" dirty="0"/>
              <a:t>Subject: The sub-stories have the same subject and differ only in the adjective used to describe </a:t>
            </a:r>
            <a:r>
              <a:rPr lang="en-US" sz="2200" dirty="0" smtClean="0"/>
              <a:t>it</a:t>
            </a:r>
            <a:endParaRPr lang="en-US" sz="2200" dirty="0"/>
          </a:p>
          <a:p>
            <a:pPr lvl="1"/>
            <a:r>
              <a:rPr lang="en-US" sz="2200" dirty="0" smtClean="0"/>
              <a:t>Repetitive </a:t>
            </a:r>
            <a:r>
              <a:rPr lang="en-US" sz="2200" dirty="0"/>
              <a:t>Sentence Structure: Most sentences start with “the [noun] was/were/is [adjective</a:t>
            </a:r>
            <a:r>
              <a:rPr lang="en-US" sz="2200" dirty="0" smtClean="0"/>
              <a:t>]</a:t>
            </a:r>
            <a:endParaRPr lang="en-US" sz="2200" dirty="0"/>
          </a:p>
          <a:p>
            <a:pPr lvl="1"/>
            <a:r>
              <a:rPr lang="en-US" sz="2200" dirty="0"/>
              <a:t>Excessive Paraphrasing: Presence of </a:t>
            </a:r>
            <a:r>
              <a:rPr lang="en-US" sz="2200" dirty="0" err="1"/>
              <a:t>substories</a:t>
            </a:r>
            <a:r>
              <a:rPr lang="en-US" sz="2200" dirty="0"/>
              <a:t> that have similar meanings but are expressed using different words or </a:t>
            </a:r>
            <a:r>
              <a:rPr lang="en-US" sz="2200" dirty="0" smtClean="0"/>
              <a:t>phrases</a:t>
            </a:r>
          </a:p>
          <a:p>
            <a:r>
              <a:rPr lang="en-US" sz="2400" dirty="0" smtClean="0"/>
              <a:t>Most solutions try to add controls (through vocabulary selection or </a:t>
            </a:r>
            <a:r>
              <a:rPr lang="en-US" sz="2400" dirty="0" err="1" smtClean="0"/>
              <a:t>hyperparameter</a:t>
            </a:r>
            <a:r>
              <a:rPr lang="en-US" sz="2400" dirty="0" smtClean="0"/>
              <a:t> control) in beam search decoding, which might generate less important content</a:t>
            </a:r>
          </a:p>
        </p:txBody>
      </p:sp>
    </p:spTree>
    <p:extLst>
      <p:ext uri="{BB962C8B-B14F-4D97-AF65-F5344CB8AC3E}">
        <p14:creationId xmlns:p14="http://schemas.microsoft.com/office/powerpoint/2010/main" val="1196724333"/>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1138298-AC2D-3648-9843-583E0372E0EF}"/>
              </a:ext>
            </a:extLst>
          </p:cNvPr>
          <p:cNvSpPr>
            <a:spLocks noGrp="1"/>
          </p:cNvSpPr>
          <p:nvPr>
            <p:ph type="title"/>
          </p:nvPr>
        </p:nvSpPr>
        <p:spPr/>
        <p:txBody>
          <a:bodyPr>
            <a:normAutofit/>
          </a:bodyPr>
          <a:lstStyle/>
          <a:p>
            <a:r>
              <a:rPr lang="en-US" altLang="zh-CN" sz="3600" b="0" dirty="0">
                <a:solidFill>
                  <a:schemeClr val="tx1"/>
                </a:solidFill>
                <a:effectLst/>
                <a:latin typeface="Palatino Linotype"/>
              </a:rPr>
              <a:t>Repetition</a:t>
            </a:r>
            <a:r>
              <a:rPr lang="zh-CN" altLang="en-US" sz="3600" b="0" dirty="0">
                <a:solidFill>
                  <a:schemeClr val="tx1"/>
                </a:solidFill>
                <a:effectLst/>
                <a:latin typeface="Palatino Linotype"/>
              </a:rPr>
              <a:t> </a:t>
            </a:r>
            <a:r>
              <a:rPr lang="en-US" altLang="zh-CN" sz="3600" b="0" dirty="0">
                <a:solidFill>
                  <a:schemeClr val="tx1"/>
                </a:solidFill>
                <a:effectLst/>
                <a:latin typeface="Palatino Linotype"/>
              </a:rPr>
              <a:t>Removal</a:t>
            </a:r>
            <a:r>
              <a:rPr lang="zh-CN" altLang="en-US" sz="3600" b="0" dirty="0">
                <a:solidFill>
                  <a:schemeClr val="tx1"/>
                </a:solidFill>
                <a:effectLst/>
                <a:latin typeface="Palatino Linotype"/>
              </a:rPr>
              <a:t> </a:t>
            </a:r>
            <a:r>
              <a:rPr lang="en-US" altLang="zh-CN" sz="3600" b="0" dirty="0" smtClean="0">
                <a:solidFill>
                  <a:schemeClr val="tx1"/>
                </a:solidFill>
                <a:effectLst/>
                <a:latin typeface="Palatino Linotype"/>
              </a:rPr>
              <a:t>Example [Wang et al., ACL2019]</a:t>
            </a:r>
            <a:endParaRPr lang="en-US" sz="3600" b="0" dirty="0">
              <a:solidFill>
                <a:schemeClr val="tx1"/>
              </a:solidFill>
              <a:effectLst/>
              <a:latin typeface="Palatino Linotype"/>
            </a:endParaRPr>
          </a:p>
        </p:txBody>
      </p:sp>
      <p:sp>
        <p:nvSpPr>
          <p:cNvPr id="3" name="Text Placeholder 2">
            <a:extLst>
              <a:ext uri="{FF2B5EF4-FFF2-40B4-BE49-F238E27FC236}">
                <a16:creationId xmlns="" xmlns:a16="http://schemas.microsoft.com/office/drawing/2014/main" id="{25B5D03B-4CA6-FC4C-8F88-962C748C05B8}"/>
              </a:ext>
            </a:extLst>
          </p:cNvPr>
          <p:cNvSpPr>
            <a:spLocks noGrp="1"/>
          </p:cNvSpPr>
          <p:nvPr>
            <p:ph type="body" idx="4294967295"/>
          </p:nvPr>
        </p:nvSpPr>
        <p:spPr>
          <a:xfrm>
            <a:off x="518615" y="1133477"/>
            <a:ext cx="10986448" cy="5419727"/>
          </a:xfrm>
        </p:spPr>
        <p:txBody>
          <a:bodyPr>
            <a:normAutofit/>
          </a:bodyPr>
          <a:lstStyle/>
          <a:p>
            <a:r>
              <a:rPr lang="en-US" altLang="zh-CN" sz="2400" dirty="0">
                <a:solidFill>
                  <a:srgbClr val="800000"/>
                </a:solidFill>
              </a:rPr>
              <a:t>Before:</a:t>
            </a:r>
            <a:r>
              <a:rPr lang="zh-CN" altLang="en-US" sz="2400" dirty="0">
                <a:solidFill>
                  <a:srgbClr val="800000"/>
                </a:solidFill>
              </a:rPr>
              <a:t> </a:t>
            </a:r>
            <a:r>
              <a:rPr lang="en-US" sz="2400" dirty="0"/>
              <a:t>Background: The aim of this study was to compare the efficacy and safety of pain relief in </a:t>
            </a:r>
            <a:r>
              <a:rPr lang="en-US" sz="2400" b="1" dirty="0"/>
              <a:t>patients with knee </a:t>
            </a:r>
            <a:r>
              <a:rPr lang="en-US" sz="2400" b="1" dirty="0" err="1"/>
              <a:t>osteOArthritis</a:t>
            </a:r>
            <a:r>
              <a:rPr lang="en-US" sz="2400" b="1" dirty="0"/>
              <a:t> (OA). </a:t>
            </a:r>
            <a:r>
              <a:rPr lang="en-US" sz="2400" dirty="0"/>
              <a:t>Methods: This was a prospective cohort study of </a:t>
            </a:r>
            <a:r>
              <a:rPr lang="en-US" sz="2400" b="1" dirty="0"/>
              <a:t>patients with knee </a:t>
            </a:r>
            <a:r>
              <a:rPr lang="en-US" sz="2400" b="1" dirty="0" err="1"/>
              <a:t>osteOArthritis</a:t>
            </a:r>
            <a:r>
              <a:rPr lang="en-US" sz="2400" b="1" dirty="0"/>
              <a:t> (OA). </a:t>
            </a:r>
            <a:r>
              <a:rPr lang="en-US" sz="2400" dirty="0"/>
              <a:t>The primary endpoint was the proportion of </a:t>
            </a:r>
            <a:r>
              <a:rPr lang="en-US" sz="2400" b="1" dirty="0"/>
              <a:t>patients with knee </a:t>
            </a:r>
            <a:r>
              <a:rPr lang="en-US" sz="2400" b="1" dirty="0" err="1"/>
              <a:t>osteOArthritis</a:t>
            </a:r>
            <a:r>
              <a:rPr lang="en-US" sz="2400" b="1" dirty="0"/>
              <a:t> (OA)</a:t>
            </a:r>
            <a:r>
              <a:rPr lang="en-US" sz="2400" dirty="0"/>
              <a:t>.</a:t>
            </a:r>
          </a:p>
          <a:p>
            <a:r>
              <a:rPr lang="en-US" altLang="zh-CN" sz="2400" dirty="0">
                <a:solidFill>
                  <a:srgbClr val="800000"/>
                </a:solidFill>
              </a:rPr>
              <a:t>After:</a:t>
            </a:r>
            <a:r>
              <a:rPr lang="en-US" sz="2400" dirty="0">
                <a:solidFill>
                  <a:srgbClr val="800000"/>
                </a:solidFill>
              </a:rPr>
              <a:t>  </a:t>
            </a:r>
            <a:r>
              <a:rPr lang="en-US" sz="2400" dirty="0"/>
              <a:t>Background: The aim of this study was to compare the efficacy and safety of pain in patients with knee </a:t>
            </a:r>
            <a:r>
              <a:rPr lang="en-US" sz="2400" dirty="0" err="1"/>
              <a:t>osteOArthritis</a:t>
            </a:r>
            <a:r>
              <a:rPr lang="en-US" sz="2400" dirty="0"/>
              <a:t> (OA). Methods: This was a prospective, </a:t>
            </a:r>
            <a:r>
              <a:rPr lang="en-US" sz="2400" dirty="0" err="1"/>
              <a:t>multicentre</a:t>
            </a:r>
            <a:r>
              <a:rPr lang="en-US" sz="2400" dirty="0"/>
              <a:t>, multi-center, non-interventional, observational, randomized, controlled trial. The primary endpoint was the proportion of the knee and joint symptom of the physical functioning, and to evaluate the relationship between the two groups. Patients were randomly assigned to receive either a single dose of 0.5 mg twice daily (n = 30) or placebo (500 mg/day) for 52 weeks.</a:t>
            </a:r>
          </a:p>
        </p:txBody>
      </p:sp>
    </p:spTree>
    <p:extLst>
      <p:ext uri="{BB962C8B-B14F-4D97-AF65-F5344CB8AC3E}">
        <p14:creationId xmlns:p14="http://schemas.microsoft.com/office/powerpoint/2010/main" val="1940040256"/>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xmlns="" id="{25B5D03B-4CA6-FC4C-8F88-962C748C05B8}"/>
              </a:ext>
            </a:extLst>
          </p:cNvPr>
          <p:cNvSpPr>
            <a:spLocks noGrp="1"/>
          </p:cNvSpPr>
          <p:nvPr>
            <p:ph type="body" idx="4294967295"/>
          </p:nvPr>
        </p:nvSpPr>
        <p:spPr>
          <a:xfrm>
            <a:off x="368489" y="1133477"/>
            <a:ext cx="11232107" cy="5419727"/>
          </a:xfrm>
        </p:spPr>
        <p:txBody>
          <a:bodyPr>
            <a:normAutofit/>
          </a:bodyPr>
          <a:lstStyle/>
          <a:p>
            <a:r>
              <a:rPr lang="en-US" altLang="zh-CN" dirty="0">
                <a:solidFill>
                  <a:srgbClr val="800000"/>
                </a:solidFill>
              </a:rPr>
              <a:t>Before: </a:t>
            </a:r>
            <a:r>
              <a:rPr lang="en-US" altLang="zh-CN" dirty="0"/>
              <a:t>Background: The aim of this study was to compare the clinical outcome of myocardial infarction </a:t>
            </a:r>
            <a:r>
              <a:rPr lang="en-US" altLang="zh-CN" b="1" dirty="0"/>
              <a:t>(MI)</a:t>
            </a:r>
            <a:r>
              <a:rPr lang="en-US" altLang="zh-CN" dirty="0"/>
              <a:t> in patients with acute ST segment elevation</a:t>
            </a:r>
            <a:r>
              <a:rPr lang="zh-CN" altLang="en-US" dirty="0"/>
              <a:t> </a:t>
            </a:r>
            <a:r>
              <a:rPr lang="en-US" altLang="zh-CN" b="1" dirty="0"/>
              <a:t>(MI)</a:t>
            </a:r>
            <a:r>
              <a:rPr lang="en-US" altLang="zh-CN" dirty="0"/>
              <a:t>. Methods: We retrospectively reviewed the clinical records of patients with acute ST segment elevation of </a:t>
            </a:r>
            <a:r>
              <a:rPr lang="en-US" altLang="zh-CN" b="1" dirty="0"/>
              <a:t>acute ST elevation myocardial infarction</a:t>
            </a:r>
            <a:r>
              <a:rPr lang="en-US" altLang="zh-CN" dirty="0"/>
              <a:t> </a:t>
            </a:r>
            <a:r>
              <a:rPr lang="en-US" altLang="zh-CN" b="1" dirty="0"/>
              <a:t>(MI). </a:t>
            </a:r>
            <a:r>
              <a:rPr lang="en-US" altLang="zh-CN" dirty="0"/>
              <a:t>Patients with</a:t>
            </a:r>
            <a:r>
              <a:rPr lang="zh-CN" altLang="en-US" dirty="0"/>
              <a:t> </a:t>
            </a:r>
            <a:r>
              <a:rPr lang="en-US" altLang="zh-CN" b="1" dirty="0"/>
              <a:t>acute ST elevation myocardial infarction (MI)</a:t>
            </a:r>
            <a:r>
              <a:rPr lang="en-US" altLang="zh-CN" dirty="0"/>
              <a:t>, and </a:t>
            </a:r>
            <a:r>
              <a:rPr lang="en-US" altLang="zh-CN" b="1" dirty="0"/>
              <a:t>acute ST elevation myocardial infarction (MI)</a:t>
            </a:r>
            <a:r>
              <a:rPr lang="en-US" altLang="zh-CN" dirty="0"/>
              <a:t>, were included in this study. The primary endpoint was the proportion of patients with acute ST elevation myocardial infarction (MI) and coronary artery disease (CAD).</a:t>
            </a:r>
          </a:p>
          <a:p>
            <a:r>
              <a:rPr lang="en-US" altLang="zh-CN" dirty="0">
                <a:solidFill>
                  <a:srgbClr val="800000"/>
                </a:solidFill>
              </a:rPr>
              <a:t>After: </a:t>
            </a:r>
            <a:r>
              <a:rPr lang="en-US" altLang="zh-CN" dirty="0"/>
              <a:t>Background The aim of this study was to compare the prevalence of myocardial infarction (MI) in patients with acute ST. Methods : The primary endpoint was the first time of the left anterior descending coronary artery , and to evaluate the clinical utility of Protocol . We performed a retrospective analysis of a prospective, randomized controlled trial. Patients were divided into two groups (n=6). The median follow-up period was defined as the presence of the right ventricle, and the level of cardiac catheterization was evaluated .</a:t>
            </a:r>
            <a:endParaRPr lang="en-US" dirty="0"/>
          </a:p>
        </p:txBody>
      </p:sp>
      <p:sp>
        <p:nvSpPr>
          <p:cNvPr id="5" name="Title 1">
            <a:extLst>
              <a:ext uri="{FF2B5EF4-FFF2-40B4-BE49-F238E27FC236}">
                <a16:creationId xmlns="" xmlns:a16="http://schemas.microsoft.com/office/drawing/2014/main" id="{41138298-AC2D-3648-9843-583E0372E0EF}"/>
              </a:ext>
            </a:extLst>
          </p:cNvPr>
          <p:cNvSpPr>
            <a:spLocks noGrp="1"/>
          </p:cNvSpPr>
          <p:nvPr>
            <p:ph type="title"/>
          </p:nvPr>
        </p:nvSpPr>
        <p:spPr>
          <a:xfrm>
            <a:off x="0" y="115891"/>
            <a:ext cx="12192000" cy="720727"/>
          </a:xfrm>
        </p:spPr>
        <p:txBody>
          <a:bodyPr>
            <a:normAutofit/>
          </a:bodyPr>
          <a:lstStyle/>
          <a:p>
            <a:r>
              <a:rPr lang="en-US" altLang="zh-CN" sz="3600" b="0" dirty="0">
                <a:solidFill>
                  <a:schemeClr val="tx1"/>
                </a:solidFill>
                <a:effectLst/>
                <a:latin typeface="Palatino Linotype"/>
              </a:rPr>
              <a:t>Repetition</a:t>
            </a:r>
            <a:r>
              <a:rPr lang="zh-CN" altLang="en-US" sz="3600" b="0" dirty="0">
                <a:solidFill>
                  <a:schemeClr val="tx1"/>
                </a:solidFill>
                <a:effectLst/>
                <a:latin typeface="Palatino Linotype"/>
              </a:rPr>
              <a:t> </a:t>
            </a:r>
            <a:r>
              <a:rPr lang="en-US" altLang="zh-CN" sz="3600" b="0" dirty="0">
                <a:solidFill>
                  <a:schemeClr val="tx1"/>
                </a:solidFill>
                <a:effectLst/>
                <a:latin typeface="Palatino Linotype"/>
              </a:rPr>
              <a:t>Removal</a:t>
            </a:r>
            <a:r>
              <a:rPr lang="zh-CN" altLang="en-US" sz="3600" b="0" dirty="0">
                <a:solidFill>
                  <a:schemeClr val="tx1"/>
                </a:solidFill>
                <a:effectLst/>
                <a:latin typeface="Palatino Linotype"/>
              </a:rPr>
              <a:t> </a:t>
            </a:r>
            <a:r>
              <a:rPr lang="en-US" altLang="zh-CN" sz="3600" b="0" dirty="0" smtClean="0">
                <a:solidFill>
                  <a:schemeClr val="tx1"/>
                </a:solidFill>
                <a:effectLst/>
                <a:latin typeface="Palatino Linotype"/>
              </a:rPr>
              <a:t>Example [Wang et al., ACL2019]</a:t>
            </a:r>
            <a:endParaRPr lang="en-US" sz="3600" b="0" dirty="0">
              <a:solidFill>
                <a:schemeClr val="tx1"/>
              </a:solidFill>
              <a:effectLst/>
              <a:latin typeface="Palatino Linotype"/>
            </a:endParaRPr>
          </a:p>
        </p:txBody>
      </p:sp>
    </p:spTree>
    <p:extLst>
      <p:ext uri="{BB962C8B-B14F-4D97-AF65-F5344CB8AC3E}">
        <p14:creationId xmlns:p14="http://schemas.microsoft.com/office/powerpoint/2010/main" val="392864956"/>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29"/>
        <p:cNvGrpSpPr/>
        <p:nvPr/>
      </p:nvGrpSpPr>
      <p:grpSpPr>
        <a:xfrm>
          <a:off x="0" y="0"/>
          <a:ext cx="0" cy="0"/>
          <a:chOff x="0" y="0"/>
          <a:chExt cx="0" cy="0"/>
        </a:xfrm>
      </p:grpSpPr>
      <p:sp>
        <p:nvSpPr>
          <p:cNvPr id="1130" name="Google Shape;1130;p104"/>
          <p:cNvSpPr txBox="1">
            <a:spLocks noGrp="1"/>
          </p:cNvSpPr>
          <p:nvPr>
            <p:ph type="title"/>
          </p:nvPr>
        </p:nvSpPr>
        <p:spPr>
          <a:xfrm>
            <a:off x="687050" y="55567"/>
            <a:ext cx="9980951" cy="1143000"/>
          </a:xfrm>
          <a:prstGeom prst="rect">
            <a:avLst/>
          </a:prstGeom>
          <a:noFill/>
          <a:ln>
            <a:noFill/>
          </a:ln>
        </p:spPr>
        <p:txBody>
          <a:bodyPr spcFirstLastPara="1" vert="horz" wrap="square" lIns="91425" tIns="45700" rIns="91425" bIns="45700" rtlCol="0" anchor="ctr" anchorCtr="0">
            <a:noAutofit/>
          </a:bodyPr>
          <a:lstStyle/>
          <a:p>
            <a:pPr algn="ctr">
              <a:spcBef>
                <a:spcPts val="0"/>
              </a:spcBef>
            </a:pPr>
            <a:r>
              <a:rPr lang="en-US" altLang="zh-CN" sz="3200" dirty="0" smtClean="0"/>
              <a:t>Challenge 5: Urgent </a:t>
            </a:r>
            <a:r>
              <a:rPr lang="en-US" altLang="zh-CN" sz="3200" dirty="0"/>
              <a:t>Need of Better Evaluation </a:t>
            </a:r>
            <a:r>
              <a:rPr lang="en-US" altLang="zh-CN" sz="3200" dirty="0" smtClean="0"/>
              <a:t>Metrics</a:t>
            </a:r>
            <a:endParaRPr sz="3200" dirty="0">
              <a:sym typeface="Palatino Linotype"/>
            </a:endParaRPr>
          </a:p>
        </p:txBody>
      </p:sp>
      <p:sp>
        <p:nvSpPr>
          <p:cNvPr id="1132" name="Google Shape;1132;p104"/>
          <p:cNvSpPr txBox="1"/>
          <p:nvPr/>
        </p:nvSpPr>
        <p:spPr>
          <a:xfrm>
            <a:off x="9731376" y="6569076"/>
            <a:ext cx="936625" cy="365125"/>
          </a:xfrm>
          <a:prstGeom prst="rect">
            <a:avLst/>
          </a:prstGeom>
          <a:noFill/>
          <a:ln>
            <a:noFill/>
          </a:ln>
        </p:spPr>
        <p:txBody>
          <a:bodyPr spcFirstLastPara="1" wrap="square" lIns="91425" tIns="45700" rIns="91425" bIns="45700" anchor="t" anchorCtr="0">
            <a:noAutofit/>
          </a:bodyPr>
          <a:lstStyle/>
          <a:p>
            <a:pPr algn="r"/>
            <a:fld id="{00000000-1234-1234-1234-123412341234}" type="slidenum">
              <a:rPr lang="en-US" sz="1400" b="1">
                <a:solidFill>
                  <a:srgbClr val="000000"/>
                </a:solidFill>
                <a:latin typeface="Calibri"/>
                <a:ea typeface="Calibri"/>
                <a:cs typeface="Calibri"/>
                <a:sym typeface="Calibri"/>
              </a:rPr>
              <a:pPr algn="r"/>
              <a:t>8</a:t>
            </a:fld>
            <a:endParaRPr sz="1400" b="1">
              <a:solidFill>
                <a:srgbClr val="000000"/>
              </a:solidFill>
              <a:latin typeface="Calibri"/>
              <a:ea typeface="Calibri"/>
              <a:cs typeface="Calibri"/>
              <a:sym typeface="Calibri"/>
            </a:endParaRPr>
          </a:p>
        </p:txBody>
      </p:sp>
      <p:sp>
        <p:nvSpPr>
          <p:cNvPr id="5" name="内容占位符 2"/>
          <p:cNvSpPr>
            <a:spLocks noGrp="1"/>
          </p:cNvSpPr>
          <p:nvPr>
            <p:ph idx="1"/>
          </p:nvPr>
        </p:nvSpPr>
        <p:spPr>
          <a:xfrm>
            <a:off x="306308" y="1012705"/>
            <a:ext cx="11347810" cy="5588397"/>
          </a:xfrm>
        </p:spPr>
        <p:txBody>
          <a:bodyPr>
            <a:noAutofit/>
          </a:bodyPr>
          <a:lstStyle/>
          <a:p>
            <a:r>
              <a:rPr lang="en-US" sz="2400" dirty="0" smtClean="0"/>
              <a:t>“Bad” examples with 0 BLEU/ROUGE scores</a:t>
            </a:r>
          </a:p>
          <a:p>
            <a:pPr lvl="1"/>
            <a:r>
              <a:rPr lang="en-US" sz="2000" dirty="0" smtClean="0"/>
              <a:t>Question: </a:t>
            </a:r>
            <a:r>
              <a:rPr lang="en-US" sz="2000" i="1" dirty="0"/>
              <a:t>H</a:t>
            </a:r>
            <a:r>
              <a:rPr lang="en-US" sz="2000" i="1" dirty="0" smtClean="0"/>
              <a:t>ow Midge’s </a:t>
            </a:r>
            <a:r>
              <a:rPr lang="en-US" sz="2000" i="1" dirty="0"/>
              <a:t>parent react to the news that Joel has left </a:t>
            </a:r>
            <a:r>
              <a:rPr lang="en-US" sz="2000" i="1" dirty="0" smtClean="0"/>
              <a:t>Midge</a:t>
            </a:r>
          </a:p>
          <a:p>
            <a:pPr lvl="1"/>
            <a:r>
              <a:rPr lang="en-US" sz="2000" dirty="0" smtClean="0"/>
              <a:t>Key: Midge’s </a:t>
            </a:r>
            <a:r>
              <a:rPr lang="en-US" sz="2000" dirty="0"/>
              <a:t>dad starts to </a:t>
            </a:r>
            <a:r>
              <a:rPr lang="en-US" sz="2000" dirty="0" smtClean="0"/>
              <a:t>play </a:t>
            </a:r>
            <a:r>
              <a:rPr lang="en-US" sz="2000" dirty="0"/>
              <a:t>the piano frantically and later blames Midge </a:t>
            </a:r>
            <a:r>
              <a:rPr lang="en-US" sz="2000" dirty="0" smtClean="0"/>
              <a:t>for </a:t>
            </a:r>
            <a:r>
              <a:rPr lang="en-US" sz="2000" dirty="0"/>
              <a:t>marrying a weak man against his </a:t>
            </a:r>
            <a:r>
              <a:rPr lang="en-US" sz="2000" dirty="0" smtClean="0"/>
              <a:t>advice.</a:t>
            </a:r>
            <a:endParaRPr lang="en-US" sz="2000" dirty="0"/>
          </a:p>
          <a:p>
            <a:pPr lvl="1"/>
            <a:r>
              <a:rPr lang="en-US" sz="2000" dirty="0" smtClean="0"/>
              <a:t>System: Midge’s </a:t>
            </a:r>
            <a:r>
              <a:rPr lang="en-US" sz="2000" dirty="0"/>
              <a:t>mother starts crying and whining </a:t>
            </a:r>
            <a:r>
              <a:rPr lang="en-US" sz="2000" dirty="0" smtClean="0"/>
              <a:t>heavily.</a:t>
            </a:r>
          </a:p>
          <a:p>
            <a:pPr lvl="1"/>
            <a:endParaRPr lang="en-US" sz="900" dirty="0"/>
          </a:p>
          <a:p>
            <a:pPr lvl="1"/>
            <a:r>
              <a:rPr lang="en-US" sz="2000" dirty="0" smtClean="0"/>
              <a:t>Question: Did </a:t>
            </a:r>
            <a:r>
              <a:rPr lang="en-US" sz="2000" dirty="0"/>
              <a:t>the CIA know that Russia was dealing weapons out of </a:t>
            </a:r>
            <a:r>
              <a:rPr lang="en-US" sz="2000" dirty="0" smtClean="0"/>
              <a:t>Aleppo?</a:t>
            </a:r>
          </a:p>
          <a:p>
            <a:pPr lvl="1"/>
            <a:r>
              <a:rPr lang="en-US" sz="2000" dirty="0" smtClean="0"/>
              <a:t>Key</a:t>
            </a:r>
            <a:r>
              <a:rPr lang="en-US" sz="2000" dirty="0"/>
              <a:t>: </a:t>
            </a:r>
            <a:r>
              <a:rPr lang="en-US" sz="2000" dirty="0" smtClean="0"/>
              <a:t>Yes.</a:t>
            </a:r>
            <a:endParaRPr lang="en-US" sz="2000" dirty="0"/>
          </a:p>
          <a:p>
            <a:pPr lvl="1"/>
            <a:r>
              <a:rPr lang="en-US" sz="2000" dirty="0" smtClean="0"/>
              <a:t>System: the </a:t>
            </a:r>
            <a:r>
              <a:rPr lang="en-US" sz="2000" dirty="0"/>
              <a:t>intelligence community was aware that the sale of nerve gas was being carried </a:t>
            </a:r>
            <a:r>
              <a:rPr lang="en-US" sz="2000" dirty="0" smtClean="0"/>
              <a:t>out.</a:t>
            </a:r>
          </a:p>
          <a:p>
            <a:r>
              <a:rPr lang="en-US" sz="2200" dirty="0" smtClean="0"/>
              <a:t>“Bad” examples from Abductive Reasoning</a:t>
            </a:r>
          </a:p>
          <a:p>
            <a:pPr lvl="1"/>
            <a:r>
              <a:rPr lang="en-US" sz="2000" dirty="0"/>
              <a:t>Given beginning: Billy had received good grades on his report card.    </a:t>
            </a:r>
          </a:p>
          <a:p>
            <a:pPr lvl="1"/>
            <a:r>
              <a:rPr lang="en-US" sz="2000" b="1" dirty="0"/>
              <a:t>TO generate a reason between beginning and ending!</a:t>
            </a:r>
            <a:endParaRPr lang="en-US" sz="2000" dirty="0"/>
          </a:p>
          <a:p>
            <a:pPr lvl="1"/>
            <a:r>
              <a:rPr lang="en-US" sz="2000" dirty="0"/>
              <a:t>Given ending: He decided as he got home that elephants were his new favorite animal</a:t>
            </a:r>
            <a:r>
              <a:rPr lang="en-US" sz="2000" dirty="0" smtClean="0"/>
              <a:t>.</a:t>
            </a:r>
            <a:endParaRPr lang="en-US" sz="2000" dirty="0"/>
          </a:p>
          <a:p>
            <a:pPr lvl="1"/>
            <a:r>
              <a:rPr lang="en-US" sz="2000" dirty="0"/>
              <a:t>Ground truth: He went to the zoo later in the day and saw elephants</a:t>
            </a:r>
            <a:r>
              <a:rPr lang="en-US" sz="2000" dirty="0" smtClean="0"/>
              <a:t>.</a:t>
            </a:r>
            <a:endParaRPr lang="en-US" sz="2000" dirty="0"/>
          </a:p>
          <a:p>
            <a:pPr lvl="1"/>
            <a:r>
              <a:rPr lang="en-US" sz="2000" dirty="0"/>
              <a:t>Generated example: </a:t>
            </a:r>
          </a:p>
          <a:p>
            <a:pPr lvl="1"/>
            <a:r>
              <a:rPr lang="en-US" sz="2000" dirty="0"/>
              <a:t>(1) Billy's parents sent him on an African safari for a reward. </a:t>
            </a:r>
          </a:p>
          <a:p>
            <a:pPr lvl="1"/>
            <a:r>
              <a:rPr lang="en-US" sz="2000" dirty="0"/>
              <a:t>(2) His mother stopped by the store and bought him a stuffed elephant.</a:t>
            </a:r>
          </a:p>
          <a:p>
            <a:r>
              <a:rPr lang="en-US" sz="2200" dirty="0"/>
              <a:t/>
            </a:r>
            <a:br>
              <a:rPr lang="en-US" sz="2200" dirty="0"/>
            </a:br>
            <a:endParaRPr lang="en-US" dirty="0"/>
          </a:p>
        </p:txBody>
      </p:sp>
    </p:spTree>
    <p:extLst>
      <p:ext uri="{BB962C8B-B14F-4D97-AF65-F5344CB8AC3E}">
        <p14:creationId xmlns:p14="http://schemas.microsoft.com/office/powerpoint/2010/main" val="599805807"/>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29"/>
        <p:cNvGrpSpPr/>
        <p:nvPr/>
      </p:nvGrpSpPr>
      <p:grpSpPr>
        <a:xfrm>
          <a:off x="0" y="0"/>
          <a:ext cx="0" cy="0"/>
          <a:chOff x="0" y="0"/>
          <a:chExt cx="0" cy="0"/>
        </a:xfrm>
      </p:grpSpPr>
      <p:sp>
        <p:nvSpPr>
          <p:cNvPr id="1130" name="Google Shape;1130;p104"/>
          <p:cNvSpPr txBox="1">
            <a:spLocks noGrp="1"/>
          </p:cNvSpPr>
          <p:nvPr>
            <p:ph type="title"/>
          </p:nvPr>
        </p:nvSpPr>
        <p:spPr>
          <a:xfrm>
            <a:off x="687050" y="55567"/>
            <a:ext cx="9980951" cy="1143000"/>
          </a:xfrm>
          <a:prstGeom prst="rect">
            <a:avLst/>
          </a:prstGeom>
          <a:noFill/>
          <a:ln>
            <a:noFill/>
          </a:ln>
        </p:spPr>
        <p:txBody>
          <a:bodyPr spcFirstLastPara="1" vert="horz" wrap="square" lIns="91425" tIns="45700" rIns="91425" bIns="45700" rtlCol="0" anchor="ctr" anchorCtr="0">
            <a:noAutofit/>
          </a:bodyPr>
          <a:lstStyle/>
          <a:p>
            <a:pPr algn="ctr">
              <a:spcBef>
                <a:spcPts val="0"/>
              </a:spcBef>
            </a:pPr>
            <a:r>
              <a:rPr lang="en-US" altLang="zh-CN" sz="3200" dirty="0" smtClean="0"/>
              <a:t>Challenge 5: Urgent </a:t>
            </a:r>
            <a:r>
              <a:rPr lang="en-US" altLang="zh-CN" sz="3200" dirty="0"/>
              <a:t>Need of Better Evaluation </a:t>
            </a:r>
            <a:r>
              <a:rPr lang="en-US" altLang="zh-CN" sz="3200" dirty="0" smtClean="0"/>
              <a:t>Metrics</a:t>
            </a:r>
            <a:endParaRPr sz="3200" dirty="0">
              <a:sym typeface="Palatino Linotype"/>
            </a:endParaRPr>
          </a:p>
        </p:txBody>
      </p:sp>
      <p:sp>
        <p:nvSpPr>
          <p:cNvPr id="1132" name="Google Shape;1132;p104"/>
          <p:cNvSpPr txBox="1"/>
          <p:nvPr/>
        </p:nvSpPr>
        <p:spPr>
          <a:xfrm>
            <a:off x="9731376" y="6569076"/>
            <a:ext cx="936625" cy="365125"/>
          </a:xfrm>
          <a:prstGeom prst="rect">
            <a:avLst/>
          </a:prstGeom>
          <a:noFill/>
          <a:ln>
            <a:noFill/>
          </a:ln>
        </p:spPr>
        <p:txBody>
          <a:bodyPr spcFirstLastPara="1" wrap="square" lIns="91425" tIns="45700" rIns="91425" bIns="45700" anchor="t" anchorCtr="0">
            <a:noAutofit/>
          </a:bodyPr>
          <a:lstStyle/>
          <a:p>
            <a:pPr algn="r"/>
            <a:fld id="{00000000-1234-1234-1234-123412341234}" type="slidenum">
              <a:rPr lang="en-US" sz="1400" b="1">
                <a:solidFill>
                  <a:srgbClr val="000000"/>
                </a:solidFill>
                <a:latin typeface="Calibri"/>
                <a:ea typeface="Calibri"/>
                <a:cs typeface="Calibri"/>
                <a:sym typeface="Calibri"/>
              </a:rPr>
              <a:pPr algn="r"/>
              <a:t>9</a:t>
            </a:fld>
            <a:endParaRPr sz="1400" b="1">
              <a:solidFill>
                <a:srgbClr val="000000"/>
              </a:solidFill>
              <a:latin typeface="Calibri"/>
              <a:ea typeface="Calibri"/>
              <a:cs typeface="Calibri"/>
              <a:sym typeface="Calibri"/>
            </a:endParaRPr>
          </a:p>
        </p:txBody>
      </p:sp>
      <p:pic>
        <p:nvPicPr>
          <p:cNvPr id="2" name="Picture 1"/>
          <p:cNvPicPr>
            <a:picLocks noChangeAspect="1"/>
          </p:cNvPicPr>
          <p:nvPr/>
        </p:nvPicPr>
        <p:blipFill>
          <a:blip r:embed="rId3"/>
          <a:stretch>
            <a:fillRect/>
          </a:stretch>
        </p:blipFill>
        <p:spPr>
          <a:xfrm>
            <a:off x="8483210" y="941669"/>
            <a:ext cx="3708790" cy="5659433"/>
          </a:xfrm>
          <a:prstGeom prst="rect">
            <a:avLst/>
          </a:prstGeom>
        </p:spPr>
      </p:pic>
      <p:sp>
        <p:nvSpPr>
          <p:cNvPr id="6" name="内容占位符 2"/>
          <p:cNvSpPr txBox="1">
            <a:spLocks/>
          </p:cNvSpPr>
          <p:nvPr/>
        </p:nvSpPr>
        <p:spPr>
          <a:xfrm>
            <a:off x="8395626" y="791544"/>
            <a:ext cx="8903153" cy="558839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b="0" i="0" kern="1200">
                <a:solidFill>
                  <a:schemeClr val="tx1"/>
                </a:solidFill>
                <a:latin typeface="Roboto" panose="02000000000000000000" pitchFamily="2" charset="0"/>
                <a:ea typeface="Roboto" panose="02000000000000000000"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Roboto" panose="02000000000000000000" pitchFamily="2" charset="0"/>
                <a:ea typeface="Roboto"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Roboto" panose="02000000000000000000" pitchFamily="2" charset="0"/>
                <a:ea typeface="Roboto" panose="02000000000000000000"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b="0" i="0" kern="1200">
                <a:solidFill>
                  <a:schemeClr val="tx1"/>
                </a:solidFill>
                <a:latin typeface="Roboto" panose="02000000000000000000" pitchFamily="2" charset="0"/>
                <a:ea typeface="Roboto" panose="02000000000000000000"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b="0" i="0" kern="1200">
                <a:solidFill>
                  <a:schemeClr val="tx1"/>
                </a:solidFill>
                <a:latin typeface="Roboto" panose="02000000000000000000" pitchFamily="2" charset="0"/>
                <a:ea typeface="Roboto"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dirty="0" smtClean="0"/>
              <a:t>(Potash et al., ACL2018 </a:t>
            </a:r>
            <a:r>
              <a:rPr lang="en-US" sz="1600" smtClean="0"/>
              <a:t>workshop)</a:t>
            </a:r>
            <a:endParaRPr lang="en-US" sz="1600" dirty="0" smtClean="0"/>
          </a:p>
        </p:txBody>
      </p:sp>
      <p:pic>
        <p:nvPicPr>
          <p:cNvPr id="8" name="Google Shape;198;p35"/>
          <p:cNvPicPr preferRelativeResize="0">
            <a:picLocks noChangeAspect="1"/>
          </p:cNvPicPr>
          <p:nvPr/>
        </p:nvPicPr>
        <p:blipFill rotWithShape="1">
          <a:blip r:embed="rId4">
            <a:alphaModFix/>
          </a:blip>
          <a:srcRect b="1020"/>
          <a:stretch/>
        </p:blipFill>
        <p:spPr>
          <a:xfrm>
            <a:off x="306308" y="3101892"/>
            <a:ext cx="8209573" cy="2001005"/>
          </a:xfrm>
          <a:prstGeom prst="rect">
            <a:avLst/>
          </a:prstGeom>
          <a:noFill/>
          <a:ln>
            <a:noFill/>
          </a:ln>
        </p:spPr>
      </p:pic>
      <p:sp>
        <p:nvSpPr>
          <p:cNvPr id="9" name="内容占位符 2"/>
          <p:cNvSpPr>
            <a:spLocks noGrp="1"/>
          </p:cNvSpPr>
          <p:nvPr>
            <p:ph idx="1"/>
          </p:nvPr>
        </p:nvSpPr>
        <p:spPr>
          <a:xfrm>
            <a:off x="306308" y="1012705"/>
            <a:ext cx="8176902" cy="5588397"/>
          </a:xfrm>
        </p:spPr>
        <p:txBody>
          <a:bodyPr>
            <a:noAutofit/>
          </a:bodyPr>
          <a:lstStyle/>
          <a:p>
            <a:r>
              <a:rPr lang="en-US" sz="2400" dirty="0" smtClean="0"/>
              <a:t>Potential solution: adding coherence, fact verification and fluency into metrics, in addition to WordNet/embedding based semantic similarity [Potash et al., 2018]</a:t>
            </a:r>
          </a:p>
          <a:p>
            <a:r>
              <a:rPr lang="en-US" sz="2400" dirty="0" smtClean="0"/>
              <a:t>Knowledge reconstruction metric [Wang et al., 2018]:</a:t>
            </a:r>
          </a:p>
          <a:p>
            <a:endParaRPr lang="en-US" dirty="0"/>
          </a:p>
        </p:txBody>
      </p:sp>
    </p:spTree>
    <p:extLst>
      <p:ext uri="{BB962C8B-B14F-4D97-AF65-F5344CB8AC3E}">
        <p14:creationId xmlns:p14="http://schemas.microsoft.com/office/powerpoint/2010/main" val="1758168788"/>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14956</TotalTime>
  <Words>2327</Words>
  <Application>Microsoft Macintosh PowerPoint</Application>
  <PresentationFormat>Custom</PresentationFormat>
  <Paragraphs>206</Paragraphs>
  <Slides>20</Slides>
  <Notes>7</Notes>
  <HiddenSlides>0</HiddenSlides>
  <MMClips>0</MMClips>
  <ScaleCrop>false</ScaleCrop>
  <HeadingPairs>
    <vt:vector size="4" baseType="variant">
      <vt:variant>
        <vt:lpstr>Theme</vt:lpstr>
      </vt:variant>
      <vt:variant>
        <vt:i4>1</vt:i4>
      </vt:variant>
      <vt:variant>
        <vt:lpstr>Slide Titles</vt:lpstr>
      </vt:variant>
      <vt:variant>
        <vt:i4>20</vt:i4>
      </vt:variant>
    </vt:vector>
  </HeadingPairs>
  <TitlesOfParts>
    <vt:vector size="21" baseType="lpstr">
      <vt:lpstr>Office Theme</vt:lpstr>
      <vt:lpstr>Remaining Challenges</vt:lpstr>
      <vt:lpstr>Challenge 1: LM Hallucination and Bias</vt:lpstr>
      <vt:lpstr>Challenge 2: Knowledge Bottleneck</vt:lpstr>
      <vt:lpstr>Challenge 3: Capturing Global Consistency</vt:lpstr>
      <vt:lpstr>Challenge 4: Repetition</vt:lpstr>
      <vt:lpstr>Repetition Removal Example [Wang et al., ACL2019]</vt:lpstr>
      <vt:lpstr>Repetition Removal Example [Wang et al., ACL2019]</vt:lpstr>
      <vt:lpstr>Challenge 5: Urgent Need of Better Evaluation Metrics</vt:lpstr>
      <vt:lpstr>Challenge 5: Urgent Need of Better Evaluation Metrics</vt:lpstr>
      <vt:lpstr>Future Directions</vt:lpstr>
      <vt:lpstr>Direction 1: Background Knowledge Guided NLG</vt:lpstr>
      <vt:lpstr>Direction 1: Background Knowledge Guided NLG</vt:lpstr>
      <vt:lpstr>Direction 1: Background Knowledge Guided NLG</vt:lpstr>
      <vt:lpstr>Direction 2: Multimedia Guided NLG</vt:lpstr>
      <vt:lpstr>PowerPoint Presentation</vt:lpstr>
      <vt:lpstr>PowerPoint Presentation</vt:lpstr>
      <vt:lpstr>Direction 5: Using Knowledge-Enhanced NLG for  Training Data Generation or Augmentation  [Fung et al., ACL2021]</vt:lpstr>
      <vt:lpstr>Direction 6: Using Knowledge-Enhanced NLG for  other NLP tasks</vt:lpstr>
      <vt:lpstr>Direction 6: Using Knowledge-Enhanced NLG for  other NLP tasks</vt:lpstr>
      <vt:lpstr>Direction 6: Using Knowledge-Enhanced NLG for  other NLP tasks</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Lin, Ying</dc:creator>
  <cp:lastModifiedBy>Blender Lab</cp:lastModifiedBy>
  <cp:revision>1803</cp:revision>
  <dcterms:created xsi:type="dcterms:W3CDTF">2020-07-20T04:58:50Z</dcterms:created>
  <dcterms:modified xsi:type="dcterms:W3CDTF">2022-04-13T04:46:41Z</dcterms:modified>
</cp:coreProperties>
</file>