
<file path=[Content_Types].xml><?xml version="1.0" encoding="utf-8"?>
<Types xmlns="http://schemas.openxmlformats.org/package/2006/content-types">
  <Default Extension="xml" ContentType="application/xml"/>
  <Default Extension="jpg" ContentType="image/jpeg"/>
  <Default Extension="tiff" ContentType="image/tiff"/>
  <Default Extension="rels" ContentType="application/vnd.openxmlformats-package.relationships+xml"/>
  <Default Extension="tmp" ContentType="image/png"/>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1"/>
  </p:notesMasterIdLst>
  <p:sldIdLst>
    <p:sldId id="283" r:id="rId2"/>
    <p:sldId id="284" r:id="rId3"/>
    <p:sldId id="285" r:id="rId4"/>
    <p:sldId id="286" r:id="rId5"/>
    <p:sldId id="287" r:id="rId6"/>
    <p:sldId id="288" r:id="rId7"/>
    <p:sldId id="289" r:id="rId8"/>
    <p:sldId id="290" r:id="rId9"/>
    <p:sldId id="291" r:id="rId10"/>
    <p:sldId id="292" r:id="rId11"/>
    <p:sldId id="293" r:id="rId12"/>
    <p:sldId id="294" r:id="rId13"/>
    <p:sldId id="259" r:id="rId14"/>
    <p:sldId id="260" r:id="rId15"/>
    <p:sldId id="261" r:id="rId16"/>
    <p:sldId id="262" r:id="rId17"/>
    <p:sldId id="263" r:id="rId18"/>
    <p:sldId id="264" r:id="rId19"/>
    <p:sldId id="295" r:id="rId20"/>
    <p:sldId id="296" r:id="rId21"/>
    <p:sldId id="297" r:id="rId22"/>
    <p:sldId id="265" r:id="rId23"/>
    <p:sldId id="298" r:id="rId24"/>
    <p:sldId id="300" r:id="rId25"/>
    <p:sldId id="301" r:id="rId26"/>
    <p:sldId id="302" r:id="rId27"/>
    <p:sldId id="303" r:id="rId28"/>
    <p:sldId id="304" r:id="rId29"/>
    <p:sldId id="305" r:id="rId30"/>
    <p:sldId id="306" r:id="rId31"/>
    <p:sldId id="307" r:id="rId32"/>
    <p:sldId id="308" r:id="rId33"/>
    <p:sldId id="309" r:id="rId34"/>
    <p:sldId id="310" r:id="rId35"/>
    <p:sldId id="311" r:id="rId36"/>
    <p:sldId id="312" r:id="rId37"/>
    <p:sldId id="313" r:id="rId38"/>
    <p:sldId id="314" r:id="rId39"/>
    <p:sldId id="315" r:id="rId40"/>
    <p:sldId id="316" r:id="rId41"/>
    <p:sldId id="317" r:id="rId42"/>
    <p:sldId id="318" r:id="rId43"/>
    <p:sldId id="319" r:id="rId44"/>
    <p:sldId id="320" r:id="rId45"/>
    <p:sldId id="321" r:id="rId46"/>
    <p:sldId id="322" r:id="rId47"/>
    <p:sldId id="323" r:id="rId48"/>
    <p:sldId id="324" r:id="rId49"/>
    <p:sldId id="325" r:id="rId5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hLgJSvM0KtVuy/tfIwgotKl1WGu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4" d="100"/>
          <a:sy n="94" d="100"/>
        </p:scale>
        <p:origin x="-104" y="-134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customschemas.google.com/relationships/presentationmetadata" Target="metadata"/><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048369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notes"/>
          <p:cNvSpPr>
            <a:spLocks noGrp="1" noRot="1" noChangeAspect="1"/>
          </p:cNvSpPr>
          <p:nvPr>
            <p:ph type="sldImg" idx="2"/>
          </p:nvPr>
        </p:nvSpPr>
        <p:spPr>
          <a:xfrm>
            <a:off x="1115315" y="685488"/>
            <a:ext cx="4632116"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9" name="Google Shape;289;p1: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0" indent="0"/>
            <a:endParaRPr>
              <a:latin typeface="Times New Roman"/>
              <a:ea typeface="Times New Roman"/>
              <a:cs typeface="Times New Roman"/>
              <a:sym typeface="Times New Roman"/>
            </a:endParaRPr>
          </a:p>
        </p:txBody>
      </p:sp>
      <p:sp>
        <p:nvSpPr>
          <p:cNvPr id="290" name="Google Shape;290;p1: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1</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learn to attend to only the relevant ones as we produce the output. </a:t>
            </a:r>
            <a:endParaRPr/>
          </a:p>
          <a:p>
            <a:pPr marL="0" lvl="0" indent="0" algn="l" rtl="0">
              <a:spcBef>
                <a:spcPts val="0"/>
              </a:spcBef>
              <a:spcAft>
                <a:spcPts val="0"/>
              </a:spcAft>
              <a:buNone/>
            </a:pPr>
            <a:endParaRPr/>
          </a:p>
        </p:txBody>
      </p:sp>
      <p:sp>
        <p:nvSpPr>
          <p:cNvPr id="140" name="Google Shape;14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learn to attend to only the relevant ones as we produce the output. </a:t>
            </a:r>
            <a:endParaRPr/>
          </a:p>
          <a:p>
            <a:pPr marL="0" lvl="0" indent="0" algn="l" rtl="0">
              <a:spcBef>
                <a:spcPts val="0"/>
              </a:spcBef>
              <a:spcAft>
                <a:spcPts val="0"/>
              </a:spcAft>
              <a:buNone/>
            </a:pPr>
            <a:endParaRPr/>
          </a:p>
        </p:txBody>
      </p:sp>
      <p:sp>
        <p:nvSpPr>
          <p:cNvPr id="165" name="Google Shape;16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228596" indent="-228596">
              <a:buClr>
                <a:schemeClr val="dk1"/>
              </a:buClr>
              <a:buSzPts val="1200"/>
              <a:buFont typeface="Times New Roman"/>
              <a:buAutoNum type="arabicPeriod"/>
            </a:pPr>
            <a:r>
              <a:rPr lang="en-US">
                <a:latin typeface="Times New Roman"/>
                <a:ea typeface="Times New Roman"/>
                <a:cs typeface="Times New Roman"/>
                <a:sym typeface="Times New Roman"/>
              </a:rPr>
              <a:t>Change low resource IL to a language which is not in wikipedia</a:t>
            </a:r>
            <a:endParaRPr>
              <a:latin typeface="Times New Roman"/>
              <a:ea typeface="Times New Roman"/>
              <a:cs typeface="Times New Roman"/>
              <a:sym typeface="Times New Roman"/>
            </a:endParaRPr>
          </a:p>
          <a:p>
            <a:pPr marL="228596" indent="-228596">
              <a:spcBef>
                <a:spcPts val="356"/>
              </a:spcBef>
              <a:buClr>
                <a:schemeClr val="dk1"/>
              </a:buClr>
              <a:buSzPts val="1200"/>
              <a:buFont typeface="Times New Roman"/>
              <a:buAutoNum type="arabicPeriod"/>
            </a:pPr>
            <a:r>
              <a:rPr lang="en-US">
                <a:latin typeface="Times New Roman"/>
                <a:ea typeface="Times New Roman"/>
                <a:cs typeface="Times New Roman"/>
                <a:sym typeface="Times New Roman"/>
              </a:rPr>
              <a:t>Word-level: from bi-lingual dicts and alignment; structure-level comes from wals; multi-level alignment</a:t>
            </a:r>
            <a:endParaRPr>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19</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505228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453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D98EE622-03E5-4B9A-9A9B-44EA57567691}"/>
              </a:ext>
            </a:extLst>
          </p:cNvPr>
          <p:cNvSpPr>
            <a:spLocks noGrp="1"/>
          </p:cNvSpPr>
          <p:nvPr>
            <p:ph type="body" idx="1"/>
          </p:nvPr>
        </p:nvSpPr>
        <p:spPr/>
        <p:txBody>
          <a:bodyPr/>
          <a:lstStyle/>
          <a:p>
            <a:r>
              <a:rPr lang="he-IL" dirty="0"/>
              <a:t>החלק הימני בנוסחה מעלה את ההסתברות </a:t>
            </a:r>
            <a:r>
              <a:rPr lang="he-IL" dirty="0" err="1"/>
              <a:t>לגנרט</a:t>
            </a:r>
            <a:r>
              <a:rPr lang="he-IL" dirty="0"/>
              <a:t> מילים שנמצאות במשפט בתוך </a:t>
            </a:r>
            <a:r>
              <a:rPr lang="he-IL" dirty="0" err="1"/>
              <a:t>הפ_ווקב</a:t>
            </a:r>
            <a:r>
              <a:rPr lang="he-IL" dirty="0"/>
              <a:t>.</a:t>
            </a:r>
          </a:p>
          <a:p>
            <a:r>
              <a:rPr lang="he-IL" dirty="0"/>
              <a:t>ממש כמו שאני מכיר שעושים</a:t>
            </a:r>
          </a:p>
        </p:txBody>
      </p:sp>
    </p:spTree>
    <p:extLst>
      <p:ext uri="{BB962C8B-B14F-4D97-AF65-F5344CB8AC3E}">
        <p14:creationId xmlns:p14="http://schemas.microsoft.com/office/powerpoint/2010/main" val="1384798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 only attending to, but also directly copying the information</a:t>
            </a:r>
            <a:endParaRPr/>
          </a:p>
        </p:txBody>
      </p:sp>
      <p:sp>
        <p:nvSpPr>
          <p:cNvPr id="247" name="Google Shape;24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how does SGNS work?</a:t>
            </a:r>
          </a:p>
          <a:p>
            <a:endParaRPr lang="en-US" baseline="0" dirty="0" smtClean="0"/>
          </a:p>
          <a:p>
            <a:r>
              <a:rPr lang="en-US" baseline="0" dirty="0" smtClean="0"/>
              <a:t>Let’s say we have this sentence,</a:t>
            </a:r>
          </a:p>
          <a:p>
            <a:r>
              <a:rPr lang="en-US" dirty="0" smtClean="0"/>
              <a:t>(This example was shamelessly taken from Marco </a:t>
            </a:r>
            <a:r>
              <a:rPr lang="en-US" dirty="0" err="1" smtClean="0"/>
              <a:t>Baroni</a:t>
            </a:r>
            <a:r>
              <a:rPr lang="en-US" dirty="0" smtClean="0"/>
              <a:t>)</a:t>
            </a:r>
            <a:endParaRPr lang="en-GB" dirty="0" smtClean="0"/>
          </a:p>
          <a:p>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t>2</a:t>
            </a:fld>
            <a:endParaRPr lang="en-GB"/>
          </a:p>
        </p:txBody>
      </p:sp>
    </p:spTree>
    <p:extLst>
      <p:ext uri="{BB962C8B-B14F-4D97-AF65-F5344CB8AC3E}">
        <p14:creationId xmlns:p14="http://schemas.microsoft.com/office/powerpoint/2010/main" val="1545455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D98EE622-03E5-4B9A-9A9B-44EA57567691}"/>
              </a:ext>
            </a:extLst>
          </p:cNvPr>
          <p:cNvSpPr>
            <a:spLocks noGrp="1"/>
          </p:cNvSpPr>
          <p:nvPr>
            <p:ph type="body" idx="1"/>
          </p:nvPr>
        </p:nvSpPr>
        <p:spPr/>
        <p:txBody>
          <a:bodyPr/>
          <a:lstStyle/>
          <a:p>
            <a:endParaRPr lang="he-IL" dirty="0"/>
          </a:p>
        </p:txBody>
      </p:sp>
    </p:spTree>
    <p:extLst>
      <p:ext uri="{BB962C8B-B14F-4D97-AF65-F5344CB8AC3E}">
        <p14:creationId xmlns:p14="http://schemas.microsoft.com/office/powerpoint/2010/main" val="726127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381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2106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832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6751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C0C2D4-4AB7-4A42-8CDF-D92A4F4B6B64}" type="slidenum">
              <a:rPr lang="en-US" smtClean="0"/>
              <a:t>29</a:t>
            </a:fld>
            <a:endParaRPr lang="en-US" dirty="0"/>
          </a:p>
        </p:txBody>
      </p:sp>
    </p:spTree>
    <p:extLst>
      <p:ext uri="{BB962C8B-B14F-4D97-AF65-F5344CB8AC3E}">
        <p14:creationId xmlns:p14="http://schemas.microsoft.com/office/powerpoint/2010/main" val="3541385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C0C2D4-4AB7-4A42-8CDF-D92A4F4B6B64}" type="slidenum">
              <a:rPr lang="en-US" smtClean="0"/>
              <a:t>30</a:t>
            </a:fld>
            <a:endParaRPr lang="en-US" dirty="0"/>
          </a:p>
        </p:txBody>
      </p:sp>
    </p:spTree>
    <p:extLst>
      <p:ext uri="{BB962C8B-B14F-4D97-AF65-F5344CB8AC3E}">
        <p14:creationId xmlns:p14="http://schemas.microsoft.com/office/powerpoint/2010/main" val="1146691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how does SGNS work?</a:t>
            </a:r>
          </a:p>
          <a:p>
            <a:endParaRPr lang="en-US" baseline="0" dirty="0" smtClean="0"/>
          </a:p>
          <a:p>
            <a:r>
              <a:rPr lang="en-US" baseline="0" dirty="0" smtClean="0"/>
              <a:t>Let’s say we have this sentence,</a:t>
            </a:r>
          </a:p>
          <a:p>
            <a:r>
              <a:rPr lang="en-US" dirty="0" smtClean="0"/>
              <a:t>(This example was shamelessly taken from Marco </a:t>
            </a:r>
            <a:r>
              <a:rPr lang="en-US" dirty="0" err="1" smtClean="0"/>
              <a:t>Baroni</a:t>
            </a:r>
            <a:r>
              <a:rPr lang="en-US" dirty="0" smtClean="0"/>
              <a:t>)</a:t>
            </a:r>
            <a:endParaRPr lang="en-GB" dirty="0" smtClean="0"/>
          </a:p>
          <a:p>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t>4</a:t>
            </a:fld>
            <a:endParaRPr lang="en-GB"/>
          </a:p>
        </p:txBody>
      </p:sp>
    </p:spTree>
    <p:extLst>
      <p:ext uri="{BB962C8B-B14F-4D97-AF65-F5344CB8AC3E}">
        <p14:creationId xmlns:p14="http://schemas.microsoft.com/office/powerpoint/2010/main" val="1545455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how does SGNS work?</a:t>
            </a:r>
          </a:p>
          <a:p>
            <a:endParaRPr lang="en-US" baseline="0" dirty="0" smtClean="0"/>
          </a:p>
          <a:p>
            <a:r>
              <a:rPr lang="en-US" baseline="0" dirty="0" smtClean="0"/>
              <a:t>Let’s say we have this sentence,</a:t>
            </a:r>
          </a:p>
          <a:p>
            <a:r>
              <a:rPr lang="en-US" dirty="0" smtClean="0"/>
              <a:t>(This example was shamelessly taken from Marco </a:t>
            </a:r>
            <a:r>
              <a:rPr lang="en-US" dirty="0" err="1" smtClean="0"/>
              <a:t>Baroni</a:t>
            </a:r>
            <a:r>
              <a:rPr lang="en-US" dirty="0" smtClean="0"/>
              <a:t>)</a:t>
            </a:r>
            <a:endParaRPr lang="en-GB" dirty="0" smtClean="0"/>
          </a:p>
          <a:p>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t>6</a:t>
            </a:fld>
            <a:endParaRPr lang="en-GB"/>
          </a:p>
        </p:txBody>
      </p:sp>
    </p:spTree>
    <p:extLst>
      <p:ext uri="{BB962C8B-B14F-4D97-AF65-F5344CB8AC3E}">
        <p14:creationId xmlns:p14="http://schemas.microsoft.com/office/powerpoint/2010/main" val="1545455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how does SGNS work?</a:t>
            </a:r>
          </a:p>
          <a:p>
            <a:endParaRPr lang="en-US" baseline="0" dirty="0" smtClean="0"/>
          </a:p>
          <a:p>
            <a:r>
              <a:rPr lang="en-US" baseline="0" dirty="0" smtClean="0"/>
              <a:t>Let’s say we have this sentence,</a:t>
            </a:r>
          </a:p>
          <a:p>
            <a:r>
              <a:rPr lang="en-US" dirty="0" smtClean="0"/>
              <a:t>(This example was shamelessly taken from Marco </a:t>
            </a:r>
            <a:r>
              <a:rPr lang="en-US" dirty="0" err="1" smtClean="0"/>
              <a:t>Baroni</a:t>
            </a:r>
            <a:r>
              <a:rPr lang="en-US" dirty="0" smtClean="0"/>
              <a:t>)</a:t>
            </a:r>
            <a:endParaRPr lang="en-GB" dirty="0" smtClean="0"/>
          </a:p>
          <a:p>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t>7</a:t>
            </a:fld>
            <a:endParaRPr lang="en-GB"/>
          </a:p>
        </p:txBody>
      </p:sp>
    </p:spTree>
    <p:extLst>
      <p:ext uri="{BB962C8B-B14F-4D97-AF65-F5344CB8AC3E}">
        <p14:creationId xmlns:p14="http://schemas.microsoft.com/office/powerpoint/2010/main" val="1545455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228596" indent="-228596">
              <a:buClr>
                <a:schemeClr val="dk1"/>
              </a:buClr>
              <a:buSzPts val="1200"/>
              <a:buFont typeface="Times New Roman"/>
              <a:buAutoNum type="arabicPeriod"/>
            </a:pPr>
            <a:r>
              <a:rPr lang="en-US">
                <a:latin typeface="Times New Roman"/>
                <a:ea typeface="Times New Roman"/>
                <a:cs typeface="Times New Roman"/>
                <a:sym typeface="Times New Roman"/>
              </a:rPr>
              <a:t>Change low resource IL to a language which is not in wikipedia</a:t>
            </a:r>
            <a:endParaRPr>
              <a:latin typeface="Times New Roman"/>
              <a:ea typeface="Times New Roman"/>
              <a:cs typeface="Times New Roman"/>
              <a:sym typeface="Times New Roman"/>
            </a:endParaRPr>
          </a:p>
          <a:p>
            <a:pPr marL="228596" indent="-228596">
              <a:spcBef>
                <a:spcPts val="356"/>
              </a:spcBef>
              <a:buClr>
                <a:schemeClr val="dk1"/>
              </a:buClr>
              <a:buSzPts val="1200"/>
              <a:buFont typeface="Times New Roman"/>
              <a:buAutoNum type="arabicPeriod"/>
            </a:pPr>
            <a:r>
              <a:rPr lang="en-US">
                <a:latin typeface="Times New Roman"/>
                <a:ea typeface="Times New Roman"/>
                <a:cs typeface="Times New Roman"/>
                <a:sym typeface="Times New Roman"/>
              </a:rPr>
              <a:t>Word-level: from bi-lingual dicts and alignment; structure-level comes from wals; multi-level alignment</a:t>
            </a:r>
            <a:endParaRPr>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8</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505228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how does SGNS work?</a:t>
            </a:r>
          </a:p>
          <a:p>
            <a:endParaRPr lang="en-US" baseline="0" dirty="0" smtClean="0"/>
          </a:p>
          <a:p>
            <a:r>
              <a:rPr lang="en-US" baseline="0" dirty="0" smtClean="0"/>
              <a:t>Let’s say we have this sentence,</a:t>
            </a:r>
          </a:p>
          <a:p>
            <a:r>
              <a:rPr lang="en-US" dirty="0" smtClean="0"/>
              <a:t>(This example was shamelessly taken from Marco </a:t>
            </a:r>
            <a:r>
              <a:rPr lang="en-US" dirty="0" err="1" smtClean="0"/>
              <a:t>Baroni</a:t>
            </a:r>
            <a:r>
              <a:rPr lang="en-US" dirty="0" smtClean="0"/>
              <a:t>)</a:t>
            </a:r>
            <a:endParaRPr lang="en-GB" dirty="0" smtClean="0"/>
          </a:p>
          <a:p>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t>9</a:t>
            </a:fld>
            <a:endParaRPr lang="en-GB"/>
          </a:p>
        </p:txBody>
      </p:sp>
    </p:spTree>
    <p:extLst>
      <p:ext uri="{BB962C8B-B14F-4D97-AF65-F5344CB8AC3E}">
        <p14:creationId xmlns:p14="http://schemas.microsoft.com/office/powerpoint/2010/main" val="1925518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how does SGNS work?</a:t>
            </a:r>
          </a:p>
          <a:p>
            <a:endParaRPr lang="en-US" baseline="0" dirty="0" smtClean="0"/>
          </a:p>
          <a:p>
            <a:r>
              <a:rPr lang="en-US" baseline="0" dirty="0" smtClean="0"/>
              <a:t>Let’s say we have this sentence,</a:t>
            </a:r>
          </a:p>
          <a:p>
            <a:r>
              <a:rPr lang="en-US" dirty="0" smtClean="0"/>
              <a:t>(This example was shamelessly taken from Marco </a:t>
            </a:r>
            <a:r>
              <a:rPr lang="en-US" dirty="0" err="1" smtClean="0"/>
              <a:t>Baroni</a:t>
            </a:r>
            <a:r>
              <a:rPr lang="en-US" dirty="0" smtClean="0"/>
              <a:t>)</a:t>
            </a:r>
            <a:endParaRPr lang="en-GB" dirty="0" smtClean="0"/>
          </a:p>
          <a:p>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t>11</a:t>
            </a:fld>
            <a:endParaRPr lang="en-GB"/>
          </a:p>
        </p:txBody>
      </p:sp>
    </p:spTree>
    <p:extLst>
      <p:ext uri="{BB962C8B-B14F-4D97-AF65-F5344CB8AC3E}">
        <p14:creationId xmlns:p14="http://schemas.microsoft.com/office/powerpoint/2010/main" val="1545455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how does SGNS work?</a:t>
            </a:r>
          </a:p>
          <a:p>
            <a:endParaRPr lang="en-US" baseline="0" dirty="0" smtClean="0"/>
          </a:p>
          <a:p>
            <a:r>
              <a:rPr lang="en-US" baseline="0" dirty="0" smtClean="0"/>
              <a:t>Let’s say we have this sentence,</a:t>
            </a:r>
          </a:p>
          <a:p>
            <a:r>
              <a:rPr lang="en-US" dirty="0" smtClean="0"/>
              <a:t>(This example was shamelessly taken from Marco </a:t>
            </a:r>
            <a:r>
              <a:rPr lang="en-US" dirty="0" err="1" smtClean="0"/>
              <a:t>Baroni</a:t>
            </a:r>
            <a:r>
              <a:rPr lang="en-US" dirty="0" smtClean="0"/>
              <a:t>)</a:t>
            </a:r>
            <a:endParaRPr lang="en-GB" dirty="0" smtClean="0"/>
          </a:p>
          <a:p>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t>12</a:t>
            </a:fld>
            <a:endParaRPr lang="en-GB"/>
          </a:p>
        </p:txBody>
      </p:sp>
    </p:spTree>
    <p:extLst>
      <p:ext uri="{BB962C8B-B14F-4D97-AF65-F5344CB8AC3E}">
        <p14:creationId xmlns:p14="http://schemas.microsoft.com/office/powerpoint/2010/main" val="1972376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9"/>
          <p:cNvSpPr txBox="1">
            <a:spLocks noGrp="1"/>
          </p:cNvSpPr>
          <p:nvPr>
            <p:ph type="title"/>
          </p:nvPr>
        </p:nvSpPr>
        <p:spPr>
          <a:xfrm>
            <a:off x="838200" y="365125"/>
            <a:ext cx="10515600" cy="739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9"/>
          <p:cNvSpPr txBox="1">
            <a:spLocks noGrp="1"/>
          </p:cNvSpPr>
          <p:nvPr>
            <p:ph type="body" idx="1"/>
          </p:nvPr>
        </p:nvSpPr>
        <p:spPr>
          <a:xfrm>
            <a:off x="838200" y="1295400"/>
            <a:ext cx="10515600" cy="48815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838200" y="365125"/>
            <a:ext cx="10515600" cy="739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3655219" y="-1521618"/>
            <a:ext cx="4881563"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96ED54B-F8E1-4F6A-A6E7-57CDAAEE4008}"/>
              </a:ext>
            </a:extLst>
          </p:cNvPr>
          <p:cNvSpPr>
            <a:spLocks noGrp="1"/>
          </p:cNvSpPr>
          <p:nvPr>
            <p:ph sz="half" idx="1"/>
          </p:nvPr>
        </p:nvSpPr>
        <p:spPr>
          <a:xfrm>
            <a:off x="838200" y="1607617"/>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856CC8C-3669-44D2-A075-5644FE24ACFA}"/>
              </a:ext>
            </a:extLst>
          </p:cNvPr>
          <p:cNvSpPr>
            <a:spLocks noGrp="1"/>
          </p:cNvSpPr>
          <p:nvPr>
            <p:ph sz="half" idx="2"/>
          </p:nvPr>
        </p:nvSpPr>
        <p:spPr>
          <a:xfrm>
            <a:off x="6172200" y="1607617"/>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20A5752-FF12-4817-8533-67D7B392B1AD}"/>
              </a:ext>
            </a:extLst>
          </p:cNvPr>
          <p:cNvSpPr>
            <a:spLocks noGrp="1"/>
          </p:cNvSpPr>
          <p:nvPr>
            <p:ph type="dt" sz="half" idx="10"/>
          </p:nvPr>
        </p:nvSpPr>
        <p:spPr/>
        <p:txBody>
          <a:bodyPr/>
          <a:lstStyle/>
          <a:p>
            <a:fld id="{544D3767-A5FA-4DE1-B4F9-C311A4D4A39D}" type="datetimeFigureOut">
              <a:rPr lang="en-US" smtClean="0"/>
              <a:t>1/26/22</a:t>
            </a:fld>
            <a:endParaRPr lang="en-US" dirty="0"/>
          </a:p>
        </p:txBody>
      </p:sp>
      <p:sp>
        <p:nvSpPr>
          <p:cNvPr id="6" name="Footer Placeholder 5">
            <a:extLst>
              <a:ext uri="{FF2B5EF4-FFF2-40B4-BE49-F238E27FC236}">
                <a16:creationId xmlns:a16="http://schemas.microsoft.com/office/drawing/2014/main" xmlns="" id="{26BE7623-9211-4434-BDAA-8A21674D57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F1C25E8A-59CB-49CE-9959-24AFDAD21E11}"/>
              </a:ext>
            </a:extLst>
          </p:cNvPr>
          <p:cNvSpPr>
            <a:spLocks noGrp="1"/>
          </p:cNvSpPr>
          <p:nvPr>
            <p:ph type="sldNum" sz="quarter" idx="12"/>
          </p:nvPr>
        </p:nvSpPr>
        <p:spPr/>
        <p:txBody>
          <a:bodyPr/>
          <a:lstStyle/>
          <a:p>
            <a:fld id="{3DE5BD4F-9321-44E3-A338-42086699F300}" type="slidenum">
              <a:rPr lang="en-US" smtClean="0"/>
              <a:t>‹#›</a:t>
            </a:fld>
            <a:endParaRPr lang="en-US" dirty="0"/>
          </a:p>
        </p:txBody>
      </p:sp>
      <p:cxnSp>
        <p:nvCxnSpPr>
          <p:cNvPr id="8" name="Google Shape;110;p24">
            <a:extLst>
              <a:ext uri="{FF2B5EF4-FFF2-40B4-BE49-F238E27FC236}">
                <a16:creationId xmlns:a16="http://schemas.microsoft.com/office/drawing/2014/main" xmlns="" id="{2F865D64-4925-4CF1-A80E-D4E69A2F34D4}"/>
              </a:ext>
            </a:extLst>
          </p:cNvPr>
          <p:cNvCxnSpPr/>
          <p:nvPr userDrawn="1"/>
        </p:nvCxnSpPr>
        <p:spPr>
          <a:xfrm>
            <a:off x="518984" y="1104900"/>
            <a:ext cx="11244600" cy="0"/>
          </a:xfrm>
          <a:prstGeom prst="straightConnector1">
            <a:avLst/>
          </a:prstGeom>
          <a:noFill/>
          <a:ln w="12700" cap="flat" cmpd="sng">
            <a:solidFill>
              <a:srgbClr val="757070"/>
            </a:solidFill>
            <a:prstDash val="solid"/>
            <a:miter lim="800000"/>
            <a:headEnd type="none" w="sm" len="sm"/>
            <a:tailEnd type="none" w="sm" len="sm"/>
          </a:ln>
        </p:spPr>
      </p:cxnSp>
      <p:pic>
        <p:nvPicPr>
          <p:cNvPr id="9" name="Google Shape;111;p24">
            <a:extLst>
              <a:ext uri="{FF2B5EF4-FFF2-40B4-BE49-F238E27FC236}">
                <a16:creationId xmlns:a16="http://schemas.microsoft.com/office/drawing/2014/main" xmlns="" id="{30C9CF3C-B2D4-4300-AF45-F3DF578035D8}"/>
              </a:ext>
            </a:extLst>
          </p:cNvPr>
          <p:cNvPicPr preferRelativeResize="0"/>
          <p:nvPr userDrawn="1"/>
        </p:nvPicPr>
        <p:blipFill rotWithShape="1">
          <a:blip r:embed="rId2">
            <a:alphaModFix/>
          </a:blip>
          <a:srcRect/>
          <a:stretch/>
        </p:blipFill>
        <p:spPr>
          <a:xfrm>
            <a:off x="8570269" y="292563"/>
            <a:ext cx="3193362" cy="717088"/>
          </a:xfrm>
          <a:prstGeom prst="rect">
            <a:avLst/>
          </a:prstGeom>
          <a:noFill/>
          <a:ln>
            <a:noFill/>
          </a:ln>
        </p:spPr>
      </p:pic>
      <p:sp>
        <p:nvSpPr>
          <p:cNvPr id="10" name="Title 1">
            <a:extLst>
              <a:ext uri="{FF2B5EF4-FFF2-40B4-BE49-F238E27FC236}">
                <a16:creationId xmlns:a16="http://schemas.microsoft.com/office/drawing/2014/main" xmlns="" id="{2E44EC9A-B604-415B-BAD8-50889D121A35}"/>
              </a:ext>
            </a:extLst>
          </p:cNvPr>
          <p:cNvSpPr txBox="1">
            <a:spLocks/>
          </p:cNvSpPr>
          <p:nvPr userDrawn="1"/>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Roboto" panose="02000000000000000000" pitchFamily="2" charset="0"/>
                <a:ea typeface="Roboto" panose="02000000000000000000" pitchFamily="2" charset="0"/>
                <a:cs typeface="+mj-cs"/>
              </a:defRPr>
            </a:lvl1pPr>
          </a:lstStyle>
          <a:p>
            <a:endParaRPr lang="en-US" dirty="0"/>
          </a:p>
        </p:txBody>
      </p:sp>
      <p:sp>
        <p:nvSpPr>
          <p:cNvPr id="12" name="Title 1">
            <a:extLst>
              <a:ext uri="{FF2B5EF4-FFF2-40B4-BE49-F238E27FC236}">
                <a16:creationId xmlns:a16="http://schemas.microsoft.com/office/drawing/2014/main" xmlns="" id="{FBF1991D-84E5-46C7-83A9-0CEC3E99A614}"/>
              </a:ext>
            </a:extLst>
          </p:cNvPr>
          <p:cNvSpPr>
            <a:spLocks noGrp="1"/>
          </p:cNvSpPr>
          <p:nvPr>
            <p:ph type="title"/>
          </p:nvPr>
        </p:nvSpPr>
        <p:spPr>
          <a:xfrm>
            <a:off x="838200" y="0"/>
            <a:ext cx="10515600" cy="1325563"/>
          </a:xfrm>
        </p:spPr>
        <p:txBody>
          <a:bodyPr>
            <a:normAutofit/>
          </a:bodyPr>
          <a:lstStyle>
            <a:lvl1pPr>
              <a:defRPr sz="2800">
                <a:latin typeface="Roboto" panose="02000000000000000000" pitchFamily="2" charset="0"/>
                <a:ea typeface="Roboto"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4094998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96ED54B-F8E1-4F6A-A6E7-57CDAAEE4008}"/>
              </a:ext>
            </a:extLst>
          </p:cNvPr>
          <p:cNvSpPr>
            <a:spLocks noGrp="1"/>
          </p:cNvSpPr>
          <p:nvPr>
            <p:ph sz="half" idx="1"/>
          </p:nvPr>
        </p:nvSpPr>
        <p:spPr>
          <a:xfrm>
            <a:off x="838200" y="1607617"/>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856CC8C-3669-44D2-A075-5644FE24ACFA}"/>
              </a:ext>
            </a:extLst>
          </p:cNvPr>
          <p:cNvSpPr>
            <a:spLocks noGrp="1"/>
          </p:cNvSpPr>
          <p:nvPr>
            <p:ph sz="half" idx="2"/>
          </p:nvPr>
        </p:nvSpPr>
        <p:spPr>
          <a:xfrm>
            <a:off x="6172200" y="1607617"/>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20A5752-FF12-4817-8533-67D7B392B1AD}"/>
              </a:ext>
            </a:extLst>
          </p:cNvPr>
          <p:cNvSpPr>
            <a:spLocks noGrp="1"/>
          </p:cNvSpPr>
          <p:nvPr>
            <p:ph type="dt" sz="half" idx="10"/>
          </p:nvPr>
        </p:nvSpPr>
        <p:spPr/>
        <p:txBody>
          <a:bodyPr/>
          <a:lstStyle/>
          <a:p>
            <a:fld id="{544D3767-A5FA-4DE1-B4F9-C311A4D4A39D}" type="datetimeFigureOut">
              <a:rPr lang="en-US" smtClean="0"/>
              <a:t>1/26/22</a:t>
            </a:fld>
            <a:endParaRPr lang="en-US" dirty="0"/>
          </a:p>
        </p:txBody>
      </p:sp>
      <p:sp>
        <p:nvSpPr>
          <p:cNvPr id="6" name="Footer Placeholder 5">
            <a:extLst>
              <a:ext uri="{FF2B5EF4-FFF2-40B4-BE49-F238E27FC236}">
                <a16:creationId xmlns:a16="http://schemas.microsoft.com/office/drawing/2014/main" xmlns="" id="{26BE7623-9211-4434-BDAA-8A21674D57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F1C25E8A-59CB-49CE-9959-24AFDAD21E11}"/>
              </a:ext>
            </a:extLst>
          </p:cNvPr>
          <p:cNvSpPr>
            <a:spLocks noGrp="1"/>
          </p:cNvSpPr>
          <p:nvPr>
            <p:ph type="sldNum" sz="quarter" idx="12"/>
          </p:nvPr>
        </p:nvSpPr>
        <p:spPr/>
        <p:txBody>
          <a:bodyPr/>
          <a:lstStyle/>
          <a:p>
            <a:fld id="{3DE5BD4F-9321-44E3-A338-42086699F300}" type="slidenum">
              <a:rPr lang="en-US" smtClean="0"/>
              <a:t>‹#›</a:t>
            </a:fld>
            <a:endParaRPr lang="en-US" dirty="0"/>
          </a:p>
        </p:txBody>
      </p:sp>
      <p:cxnSp>
        <p:nvCxnSpPr>
          <p:cNvPr id="8" name="Google Shape;110;p24">
            <a:extLst>
              <a:ext uri="{FF2B5EF4-FFF2-40B4-BE49-F238E27FC236}">
                <a16:creationId xmlns:a16="http://schemas.microsoft.com/office/drawing/2014/main" xmlns="" id="{2F865D64-4925-4CF1-A80E-D4E69A2F34D4}"/>
              </a:ext>
            </a:extLst>
          </p:cNvPr>
          <p:cNvCxnSpPr/>
          <p:nvPr userDrawn="1"/>
        </p:nvCxnSpPr>
        <p:spPr>
          <a:xfrm>
            <a:off x="518984" y="1104900"/>
            <a:ext cx="11244600" cy="0"/>
          </a:xfrm>
          <a:prstGeom prst="straightConnector1">
            <a:avLst/>
          </a:prstGeom>
          <a:noFill/>
          <a:ln w="12700" cap="flat" cmpd="sng">
            <a:solidFill>
              <a:srgbClr val="757070"/>
            </a:solidFill>
            <a:prstDash val="solid"/>
            <a:miter lim="800000"/>
            <a:headEnd type="none" w="sm" len="sm"/>
            <a:tailEnd type="none" w="sm" len="sm"/>
          </a:ln>
        </p:spPr>
      </p:cxnSp>
      <p:pic>
        <p:nvPicPr>
          <p:cNvPr id="9" name="Google Shape;111;p24">
            <a:extLst>
              <a:ext uri="{FF2B5EF4-FFF2-40B4-BE49-F238E27FC236}">
                <a16:creationId xmlns:a16="http://schemas.microsoft.com/office/drawing/2014/main" xmlns="" id="{30C9CF3C-B2D4-4300-AF45-F3DF578035D8}"/>
              </a:ext>
            </a:extLst>
          </p:cNvPr>
          <p:cNvPicPr preferRelativeResize="0"/>
          <p:nvPr userDrawn="1"/>
        </p:nvPicPr>
        <p:blipFill rotWithShape="1">
          <a:blip r:embed="rId2">
            <a:alphaModFix/>
          </a:blip>
          <a:srcRect/>
          <a:stretch/>
        </p:blipFill>
        <p:spPr>
          <a:xfrm>
            <a:off x="8570269" y="292563"/>
            <a:ext cx="3193362" cy="717088"/>
          </a:xfrm>
          <a:prstGeom prst="rect">
            <a:avLst/>
          </a:prstGeom>
          <a:noFill/>
          <a:ln>
            <a:noFill/>
          </a:ln>
        </p:spPr>
      </p:pic>
      <p:sp>
        <p:nvSpPr>
          <p:cNvPr id="10" name="Title 1">
            <a:extLst>
              <a:ext uri="{FF2B5EF4-FFF2-40B4-BE49-F238E27FC236}">
                <a16:creationId xmlns:a16="http://schemas.microsoft.com/office/drawing/2014/main" xmlns="" id="{2E44EC9A-B604-415B-BAD8-50889D121A35}"/>
              </a:ext>
            </a:extLst>
          </p:cNvPr>
          <p:cNvSpPr txBox="1">
            <a:spLocks/>
          </p:cNvSpPr>
          <p:nvPr userDrawn="1"/>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Roboto" panose="02000000000000000000" pitchFamily="2" charset="0"/>
                <a:ea typeface="Roboto" panose="02000000000000000000" pitchFamily="2" charset="0"/>
                <a:cs typeface="+mj-cs"/>
              </a:defRPr>
            </a:lvl1pPr>
          </a:lstStyle>
          <a:p>
            <a:endParaRPr lang="en-US" dirty="0"/>
          </a:p>
        </p:txBody>
      </p:sp>
      <p:sp>
        <p:nvSpPr>
          <p:cNvPr id="12" name="Title 1">
            <a:extLst>
              <a:ext uri="{FF2B5EF4-FFF2-40B4-BE49-F238E27FC236}">
                <a16:creationId xmlns:a16="http://schemas.microsoft.com/office/drawing/2014/main" xmlns="" id="{FBF1991D-84E5-46C7-83A9-0CEC3E99A614}"/>
              </a:ext>
            </a:extLst>
          </p:cNvPr>
          <p:cNvSpPr>
            <a:spLocks noGrp="1"/>
          </p:cNvSpPr>
          <p:nvPr>
            <p:ph type="title"/>
          </p:nvPr>
        </p:nvSpPr>
        <p:spPr>
          <a:xfrm>
            <a:off x="838200" y="0"/>
            <a:ext cx="10515600" cy="1325563"/>
          </a:xfrm>
        </p:spPr>
        <p:txBody>
          <a:bodyPr>
            <a:normAutofit/>
          </a:bodyPr>
          <a:lstStyle>
            <a:lvl1pPr>
              <a:defRPr sz="2800">
                <a:latin typeface="Roboto" panose="02000000000000000000" pitchFamily="2" charset="0"/>
                <a:ea typeface="Roboto"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4094998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Roboto"/>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Roboto"/>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2"/>
          <p:cNvSpPr txBox="1">
            <a:spLocks noGrp="1"/>
          </p:cNvSpPr>
          <p:nvPr>
            <p:ph type="title"/>
          </p:nvPr>
        </p:nvSpPr>
        <p:spPr>
          <a:xfrm>
            <a:off x="838200" y="365125"/>
            <a:ext cx="10515600" cy="739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4"/>
          <p:cNvSpPr txBox="1">
            <a:spLocks noGrp="1"/>
          </p:cNvSpPr>
          <p:nvPr>
            <p:ph type="title"/>
          </p:nvPr>
        </p:nvSpPr>
        <p:spPr>
          <a:xfrm>
            <a:off x="838200" y="365125"/>
            <a:ext cx="10515600" cy="739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Robot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Robot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7"/>
          <p:cNvSpPr>
            <a:spLocks noGrp="1"/>
          </p:cNvSpPr>
          <p:nvPr>
            <p:ph type="pic" idx="2"/>
          </p:nvPr>
        </p:nvSpPr>
        <p:spPr>
          <a:xfrm>
            <a:off x="5183188" y="987425"/>
            <a:ext cx="6172200" cy="4873625"/>
          </a:xfrm>
          <a:prstGeom prst="rect">
            <a:avLst/>
          </a:prstGeom>
          <a:noFill/>
          <a:ln>
            <a:noFill/>
          </a:ln>
        </p:spPr>
      </p:sp>
      <p:sp>
        <p:nvSpPr>
          <p:cNvPr id="68" name="Google Shape;68;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73977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2800"/>
              <a:buFont typeface="Roboto"/>
              <a:buNone/>
              <a:defRPr sz="2800" b="0" i="0" u="none" strike="noStrike" cap="none">
                <a:solidFill>
                  <a:schemeClr val="dk1"/>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838200" y="1295400"/>
            <a:ext cx="10515600" cy="4881563"/>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1pPr>
            <a:lvl2pPr marL="914400" marR="0" lvl="1"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oboto"/>
                <a:ea typeface="Roboto"/>
                <a:cs typeface="Roboto"/>
                <a:sym typeface="Roboto"/>
              </a:defRPr>
            </a:lvl2pPr>
            <a:lvl3pPr marL="1371600" marR="0" lvl="2"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3pPr>
            <a:lvl4pPr marL="1828800" marR="0" lvl="3"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Roboto"/>
                <a:ea typeface="Roboto"/>
                <a:cs typeface="Roboto"/>
                <a:sym typeface="Roboto"/>
              </a:defRPr>
            </a:lvl4pPr>
            <a:lvl5pPr marL="2286000" marR="0" lvl="4"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3F3F3F"/>
                </a:solidFill>
                <a:latin typeface="Roboto"/>
                <a:ea typeface="Roboto"/>
                <a:cs typeface="Roboto"/>
                <a:sym typeface="Roboto"/>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3F3F3F"/>
                </a:solidFill>
                <a:latin typeface="Roboto"/>
                <a:ea typeface="Roboto"/>
                <a:cs typeface="Roboto"/>
                <a:sym typeface="Roboto"/>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3F3F3F"/>
                </a:solidFill>
                <a:latin typeface="Roboto"/>
                <a:ea typeface="Roboto"/>
                <a:cs typeface="Roboto"/>
                <a:sym typeface="Roboto"/>
              </a:defRPr>
            </a:lvl1pPr>
            <a:lvl2pPr marL="0" marR="0" lvl="1" indent="0" algn="r" rtl="0">
              <a:spcBef>
                <a:spcPts val="0"/>
              </a:spcBef>
              <a:buNone/>
              <a:defRPr sz="1200" b="0" i="0" u="none" strike="noStrike" cap="none">
                <a:solidFill>
                  <a:srgbClr val="3F3F3F"/>
                </a:solidFill>
                <a:latin typeface="Roboto"/>
                <a:ea typeface="Roboto"/>
                <a:cs typeface="Roboto"/>
                <a:sym typeface="Roboto"/>
              </a:defRPr>
            </a:lvl2pPr>
            <a:lvl3pPr marL="0" marR="0" lvl="2" indent="0" algn="r" rtl="0">
              <a:spcBef>
                <a:spcPts val="0"/>
              </a:spcBef>
              <a:buNone/>
              <a:defRPr sz="1200" b="0" i="0" u="none" strike="noStrike" cap="none">
                <a:solidFill>
                  <a:srgbClr val="3F3F3F"/>
                </a:solidFill>
                <a:latin typeface="Roboto"/>
                <a:ea typeface="Roboto"/>
                <a:cs typeface="Roboto"/>
                <a:sym typeface="Roboto"/>
              </a:defRPr>
            </a:lvl3pPr>
            <a:lvl4pPr marL="0" marR="0" lvl="3" indent="0" algn="r" rtl="0">
              <a:spcBef>
                <a:spcPts val="0"/>
              </a:spcBef>
              <a:buNone/>
              <a:defRPr sz="1200" b="0" i="0" u="none" strike="noStrike" cap="none">
                <a:solidFill>
                  <a:srgbClr val="3F3F3F"/>
                </a:solidFill>
                <a:latin typeface="Roboto"/>
                <a:ea typeface="Roboto"/>
                <a:cs typeface="Roboto"/>
                <a:sym typeface="Roboto"/>
              </a:defRPr>
            </a:lvl4pPr>
            <a:lvl5pPr marL="0" marR="0" lvl="4" indent="0" algn="r" rtl="0">
              <a:spcBef>
                <a:spcPts val="0"/>
              </a:spcBef>
              <a:buNone/>
              <a:defRPr sz="1200" b="0" i="0" u="none" strike="noStrike" cap="none">
                <a:solidFill>
                  <a:srgbClr val="3F3F3F"/>
                </a:solidFill>
                <a:latin typeface="Roboto"/>
                <a:ea typeface="Roboto"/>
                <a:cs typeface="Roboto"/>
                <a:sym typeface="Roboto"/>
              </a:defRPr>
            </a:lvl5pPr>
            <a:lvl6pPr marL="0" marR="0" lvl="5" indent="0" algn="r" rtl="0">
              <a:spcBef>
                <a:spcPts val="0"/>
              </a:spcBef>
              <a:buNone/>
              <a:defRPr sz="1200" b="0" i="0" u="none" strike="noStrike" cap="none">
                <a:solidFill>
                  <a:srgbClr val="3F3F3F"/>
                </a:solidFill>
                <a:latin typeface="Roboto"/>
                <a:ea typeface="Roboto"/>
                <a:cs typeface="Roboto"/>
                <a:sym typeface="Roboto"/>
              </a:defRPr>
            </a:lvl6pPr>
            <a:lvl7pPr marL="0" marR="0" lvl="6" indent="0" algn="r" rtl="0">
              <a:spcBef>
                <a:spcPts val="0"/>
              </a:spcBef>
              <a:buNone/>
              <a:defRPr sz="1200" b="0" i="0" u="none" strike="noStrike" cap="none">
                <a:solidFill>
                  <a:srgbClr val="3F3F3F"/>
                </a:solidFill>
                <a:latin typeface="Roboto"/>
                <a:ea typeface="Roboto"/>
                <a:cs typeface="Roboto"/>
                <a:sym typeface="Roboto"/>
              </a:defRPr>
            </a:lvl7pPr>
            <a:lvl8pPr marL="0" marR="0" lvl="7" indent="0" algn="r" rtl="0">
              <a:spcBef>
                <a:spcPts val="0"/>
              </a:spcBef>
              <a:buNone/>
              <a:defRPr sz="1200" b="0" i="0" u="none" strike="noStrike" cap="none">
                <a:solidFill>
                  <a:srgbClr val="3F3F3F"/>
                </a:solidFill>
                <a:latin typeface="Roboto"/>
                <a:ea typeface="Roboto"/>
                <a:cs typeface="Roboto"/>
                <a:sym typeface="Roboto"/>
              </a:defRPr>
            </a:lvl8pPr>
            <a:lvl9pPr marL="0" marR="0" lvl="8" indent="0" algn="r" rtl="0">
              <a:spcBef>
                <a:spcPts val="0"/>
              </a:spcBef>
              <a:buNone/>
              <a:defRPr sz="1200" b="0" i="0" u="none" strike="noStrike" cap="none">
                <a:solidFill>
                  <a:srgbClr val="3F3F3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mailto:hengji@illinois.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hyperlink" Target="https://demo.allennlp.org/machine-comprehension/NTc4MTY2" TargetMode="External"/><Relationship Id="rId4" Type="http://schemas.openxmlformats.org/officeDocument/2006/relationships/hyperlink" Target="https://www.youtube.com/watch?v=VWXFqDdqLbE" TargetMode="External"/><Relationship Id="rId5" Type="http://schemas.openxmlformats.org/officeDocument/2006/relationships/hyperlink" Target="https://www.youtube.com/watch?v=36lE9tV9vm0" TargetMode="External"/><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5" Type="http://schemas.openxmlformats.org/officeDocument/2006/relationships/image" Target="../media/image13.tif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hyperlink" Target="https://distill.pub/2016/augmented-rnns/%23citation" TargetMode="External"/><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hyperlink" Target="https://distill.pub/2016/augmented-rnns/%23citation" TargetMode="External"/><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hyperlink" Target="https://distill.pub/2016/augmented-rnns/%23citation" TargetMode="External"/><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jpg"/><Relationship Id="rId8" Type="http://schemas.openxmlformats.org/officeDocument/2006/relationships/hyperlink" Target="https://distill.pub/2016/augmented-rnns/%23citation" TargetMode="External"/><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19.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8.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9.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0.t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1" Type="http://schemas.openxmlformats.org/officeDocument/2006/relationships/hyperlink" Target="https://genie.apps.allenai.org/" TargetMode="External"/><Relationship Id="rId12" Type="http://schemas.openxmlformats.org/officeDocument/2006/relationships/slide" Target="slide4.xml"/><Relationship Id="rId13" Type="http://schemas.openxmlformats.org/officeDocument/2006/relationships/hyperlink" Target="https://competitions.codalab.org/competitions/21080" TargetMode="External"/><Relationship Id="rId14" Type="http://schemas.openxmlformats.org/officeDocument/2006/relationships/slide" Target="slide43.xml"/><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slide" Target="slide1.xml"/><Relationship Id="rId4" Type="http://schemas.openxmlformats.org/officeDocument/2006/relationships/hyperlink" Target="https://ai.facebook.com/tools/kilt/" TargetMode="External"/><Relationship Id="rId5" Type="http://schemas.openxmlformats.org/officeDocument/2006/relationships/slide" Target="slide38.xml"/><Relationship Id="rId6" Type="http://schemas.openxmlformats.org/officeDocument/2006/relationships/slide" Target="slide39.xml"/><Relationship Id="rId7" Type="http://schemas.openxmlformats.org/officeDocument/2006/relationships/hyperlink" Target="https://microsoft.github.io/glge/%23intro" TargetMode="External"/><Relationship Id="rId8" Type="http://schemas.openxmlformats.org/officeDocument/2006/relationships/slide" Target="slide40.xml"/><Relationship Id="rId9" Type="http://schemas.openxmlformats.org/officeDocument/2006/relationships/hyperlink" Target="https://gem-benchmark.com/" TargetMode="External"/><Relationship Id="rId10" Type="http://schemas.openxmlformats.org/officeDocument/2006/relationships/slide" Target="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1" Type="http://schemas.openxmlformats.org/officeDocument/2006/relationships/hyperlink" Target="https://github.com/google-research/bleurt" TargetMode="External"/><Relationship Id="rId12" Type="http://schemas.openxmlformats.org/officeDocument/2006/relationships/hyperlink" Target="https://github.com/ThomasScialom/QuestEval" TargetMode="External"/><Relationship Id="rId13" Type="http://schemas.openxmlformats.org/officeDocument/2006/relationships/hyperlink" Target="https://github.com/hwanheelee1993/KPQA" TargetMode="External"/><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hyperlink" Target="https://aclanthology.org/W04-1013.pdf" TargetMode="External"/><Relationship Id="rId4" Type="http://schemas.openxmlformats.org/officeDocument/2006/relationships/hyperlink" Target="https://aclanthology.org/W07-0734.pdf" TargetMode="External"/><Relationship Id="rId5" Type="http://schemas.openxmlformats.org/officeDocument/2006/relationships/hyperlink" Target="https://github.com/mjpost/sacrebleu" TargetMode="External"/><Relationship Id="rId6" Type="http://schemas.openxmlformats.org/officeDocument/2006/relationships/hyperlink" Target="https://aclanthology.org/P02-1040.pdf" TargetMode="External"/><Relationship Id="rId7" Type="http://schemas.openxmlformats.org/officeDocument/2006/relationships/hyperlink" Target="https://microsoft.github.io/glge/" TargetMode="External"/><Relationship Id="rId8" Type="http://schemas.openxmlformats.org/officeDocument/2006/relationships/hyperlink" Target="https://aclanthology.org/P19-1483.pdf" TargetMode="External"/><Relationship Id="rId9" Type="http://schemas.openxmlformats.org/officeDocument/2006/relationships/hyperlink" Target="https://github.com/Tiiiger/bert_score" TargetMode="External"/><Relationship Id="rId10" Type="http://schemas.openxmlformats.org/officeDocument/2006/relationships/hyperlink" Target="https://github.com/neulab/BARTScore"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https://parl.ai/projects/wizard_of_wikipedia/" TargetMode="External"/><Relationship Id="rId4" Type="http://schemas.openxmlformats.org/officeDocument/2006/relationships/hyperlink" Target="https://eval.ai/web/challenges/challenge-page/689/leaderboard/1909" TargetMode="External"/><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facebookresearch.github.io/ELI5/"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rajpurkar.github.io/SQuAD-explorer/"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inklab.usc.edu/CommonGen/" TargetMode="External"/><Relationship Id="rId3" Type="http://schemas.openxmlformats.org/officeDocument/2006/relationships/image" Target="../media/image42.tm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abductivecommonsense.xyz/"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tmp"/><Relationship Id="rId3" Type="http://schemas.openxmlformats.org/officeDocument/2006/relationships/hyperlink" Target="https://competitions.codalab.org/competitions/21080"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github.com/becxer/cnn-dailymai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arxiv.org/abs/2009.06367" TargetMode="External"/><Relationship Id="rId3" Type="http://schemas.openxmlformats.org/officeDocument/2006/relationships/image" Target="../media/image44.tmp"/></Relationships>
</file>

<file path=ppt/slides/_rels/slide41.xml.rels><?xml version="1.0" encoding="UTF-8" standalone="yes"?>
<Relationships xmlns="http://schemas.openxmlformats.org/package/2006/relationships"><Relationship Id="rId3" Type="http://schemas.openxmlformats.org/officeDocument/2006/relationships/hyperlink" Target="https://colab.research.google.com/github/salesforce/GeDi/blob/master/GeDi_guided_GPT_2_XL.ipynb" TargetMode="External"/><Relationship Id="rId4" Type="http://schemas.openxmlformats.org/officeDocument/2006/relationships/image" Target="../media/image45.tmp"/><Relationship Id="rId1" Type="http://schemas.openxmlformats.org/officeDocument/2006/relationships/slideLayout" Target="../slideLayouts/slideLayout1.xml"/><Relationship Id="rId2" Type="http://schemas.openxmlformats.org/officeDocument/2006/relationships/hyperlink" Target="https://github.com/salesforce/GeDi"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tmp"/></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tmp"/></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tm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tmp"/></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tmp"/></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tmp"/></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s://colab.research.google.com/github/lvwerra/trl/blob/master/nbs/05-gpt2-sentiment-control.ipynb" TargetMode="External"/><Relationship Id="rId4" Type="http://schemas.openxmlformats.org/officeDocument/2006/relationships/hyperlink" Target="https://lvwerra.github.io/trl/" TargetMode="External"/><Relationship Id="rId1" Type="http://schemas.openxmlformats.org/officeDocument/2006/relationships/slideLayout" Target="../slideLayouts/slideLayout1.xml"/><Relationship Id="rId2" Type="http://schemas.openxmlformats.org/officeDocument/2006/relationships/hyperlink" Target="https://github.com/lvwerra"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68"/>
          <p:cNvSpPr txBox="1">
            <a:spLocks noGrp="1"/>
          </p:cNvSpPr>
          <p:nvPr>
            <p:ph type="ctrTitle"/>
          </p:nvPr>
        </p:nvSpPr>
        <p:spPr>
          <a:xfrm>
            <a:off x="1011677" y="990601"/>
            <a:ext cx="10874001" cy="1457325"/>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b="1" dirty="0" smtClean="0"/>
              <a:t>Neural </a:t>
            </a:r>
            <a:r>
              <a:rPr lang="en-US" sz="3600" b="1" i="0" u="none" strike="noStrike" cap="none" dirty="0" smtClean="0">
                <a:solidFill>
                  <a:srgbClr val="990000"/>
                </a:solidFill>
                <a:latin typeface="Arial"/>
                <a:ea typeface="Arial"/>
                <a:cs typeface="Arial"/>
                <a:sym typeface="Arial"/>
              </a:rPr>
              <a:t>Natural Language Generation:</a:t>
            </a:r>
            <a:br>
              <a:rPr lang="en-US" sz="3600" b="1" i="0" u="none" strike="noStrike" cap="none" dirty="0" smtClean="0">
                <a:solidFill>
                  <a:srgbClr val="990000"/>
                </a:solidFill>
                <a:latin typeface="Arial"/>
                <a:ea typeface="Arial"/>
                <a:cs typeface="Arial"/>
                <a:sym typeface="Arial"/>
              </a:rPr>
            </a:br>
            <a:r>
              <a:rPr lang="en-US" sz="3600" b="1" i="0" u="none" strike="noStrike" cap="none" dirty="0" smtClean="0">
                <a:solidFill>
                  <a:srgbClr val="990000"/>
                </a:solidFill>
                <a:latin typeface="Arial"/>
                <a:ea typeface="Arial"/>
                <a:cs typeface="Arial"/>
                <a:sym typeface="Arial"/>
              </a:rPr>
              <a:t>Encoding, Decoding, Copy </a:t>
            </a:r>
            <a:r>
              <a:rPr lang="en-US" sz="3600" b="1" i="0" u="none" strike="noStrike" cap="none" dirty="0" err="1" smtClean="0">
                <a:solidFill>
                  <a:srgbClr val="990000"/>
                </a:solidFill>
                <a:latin typeface="Arial"/>
                <a:ea typeface="Arial"/>
                <a:cs typeface="Arial"/>
                <a:sym typeface="Arial"/>
              </a:rPr>
              <a:t>Mechamism</a:t>
            </a:r>
            <a:endParaRPr sz="3600" b="1" i="0" u="none" strike="noStrike" cap="none" dirty="0">
              <a:solidFill>
                <a:srgbClr val="990000"/>
              </a:solidFill>
              <a:latin typeface="Arial"/>
              <a:ea typeface="Arial"/>
              <a:cs typeface="Arial"/>
              <a:sym typeface="Arial"/>
            </a:endParaRPr>
          </a:p>
        </p:txBody>
      </p:sp>
      <p:sp>
        <p:nvSpPr>
          <p:cNvPr id="293" name="Google Shape;293;p68"/>
          <p:cNvSpPr txBox="1">
            <a:spLocks noGrp="1"/>
          </p:cNvSpPr>
          <p:nvPr>
            <p:ph type="subTitle" idx="1"/>
          </p:nvPr>
        </p:nvSpPr>
        <p:spPr>
          <a:xfrm>
            <a:off x="0" y="2819400"/>
            <a:ext cx="11885677" cy="2704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990000"/>
              </a:buClr>
              <a:buSzPts val="2240"/>
              <a:buFont typeface="Noto Sans Symbols"/>
              <a:buNone/>
            </a:pPr>
            <a:r>
              <a:rPr lang="en-US" sz="3200" b="0" i="0" u="none" strike="noStrike" cap="none" dirty="0" err="1">
                <a:solidFill>
                  <a:schemeClr val="tx1"/>
                </a:solidFill>
                <a:latin typeface="Arial"/>
                <a:ea typeface="Arial"/>
                <a:cs typeface="Arial"/>
                <a:sym typeface="Arial"/>
              </a:rPr>
              <a:t>Heng</a:t>
            </a:r>
            <a:r>
              <a:rPr lang="en-US" sz="3200" b="0" i="0" u="none" strike="noStrike" cap="none" dirty="0">
                <a:solidFill>
                  <a:schemeClr val="tx1"/>
                </a:solidFill>
                <a:latin typeface="Arial"/>
                <a:ea typeface="Arial"/>
                <a:cs typeface="Arial"/>
                <a:sym typeface="Arial"/>
              </a:rPr>
              <a:t> </a:t>
            </a:r>
            <a:r>
              <a:rPr lang="en-US" sz="3200" b="0" i="0" u="none" strike="noStrike" cap="none" dirty="0" smtClean="0">
                <a:solidFill>
                  <a:schemeClr val="tx1"/>
                </a:solidFill>
                <a:latin typeface="Arial"/>
                <a:ea typeface="Arial"/>
                <a:cs typeface="Arial"/>
                <a:sym typeface="Arial"/>
              </a:rPr>
              <a:t>Ji</a:t>
            </a:r>
          </a:p>
          <a:p>
            <a:pPr marL="0" marR="0" lvl="0" indent="0" algn="ctr" rtl="0">
              <a:spcBef>
                <a:spcPts val="640"/>
              </a:spcBef>
              <a:spcAft>
                <a:spcPts val="0"/>
              </a:spcAft>
              <a:buClr>
                <a:srgbClr val="990000"/>
              </a:buClr>
              <a:buSzPts val="2240"/>
              <a:buFont typeface="Noto Sans Symbols"/>
              <a:buNone/>
            </a:pPr>
            <a:r>
              <a:rPr lang="en-US" sz="3200" b="0" i="0" u="none" strike="noStrike" cap="none" dirty="0" smtClean="0">
                <a:solidFill>
                  <a:schemeClr val="tx1"/>
                </a:solidFill>
                <a:latin typeface="Arial"/>
                <a:ea typeface="Arial"/>
                <a:cs typeface="Arial"/>
                <a:sym typeface="Arial"/>
                <a:hlinkClick r:id="rId3"/>
              </a:rPr>
              <a:t>hengji@illinois.edu</a:t>
            </a:r>
            <a:endParaRPr lang="en-US" sz="3200" b="0" i="0" u="none" strike="noStrike" cap="none" dirty="0" smtClean="0">
              <a:solidFill>
                <a:schemeClr val="tx1"/>
              </a:solidFill>
              <a:latin typeface="Arial"/>
              <a:ea typeface="Arial"/>
              <a:cs typeface="Arial"/>
              <a:sym typeface="Arial"/>
            </a:endParaRPr>
          </a:p>
        </p:txBody>
      </p:sp>
      <p:sp>
        <p:nvSpPr>
          <p:cNvPr id="4" name="Google Shape;1131;p104"/>
          <p:cNvSpPr txBox="1">
            <a:spLocks/>
          </p:cNvSpPr>
          <p:nvPr/>
        </p:nvSpPr>
        <p:spPr>
          <a:xfrm>
            <a:off x="608077" y="3760496"/>
            <a:ext cx="11277600" cy="505936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53060" algn="l" rtl="0">
              <a:lnSpc>
                <a:spcPct val="100000"/>
              </a:lnSpc>
              <a:spcBef>
                <a:spcPts val="560"/>
              </a:spcBef>
              <a:spcAft>
                <a:spcPts val="0"/>
              </a:spcAft>
              <a:buClr>
                <a:srgbClr val="990000"/>
              </a:buClr>
              <a:buSzPts val="1960"/>
              <a:buFont typeface="Noto Sans Symbols"/>
              <a:buNone/>
              <a:defRPr sz="2800" b="0" i="0" u="none" strike="noStrike" cap="none">
                <a:solidFill>
                  <a:schemeClr val="lt1"/>
                </a:solidFill>
                <a:latin typeface="Arial"/>
                <a:ea typeface="Arial"/>
                <a:cs typeface="Arial"/>
                <a:sym typeface="Arial"/>
              </a:defRPr>
            </a:lvl1pPr>
            <a:lvl2pPr marL="914400" marR="0" lvl="1" indent="-335280" algn="l" rtl="0">
              <a:lnSpc>
                <a:spcPct val="100000"/>
              </a:lnSpc>
              <a:spcBef>
                <a:spcPts val="480"/>
              </a:spcBef>
              <a:spcAft>
                <a:spcPts val="0"/>
              </a:spcAft>
              <a:buClr>
                <a:srgbClr val="990000"/>
              </a:buClr>
              <a:buSzPts val="1680"/>
              <a:buFont typeface="Noto Sans Symbols"/>
              <a:buChar char="▪"/>
              <a:defRPr sz="2400" b="0" i="0" u="none" strike="noStrike" cap="none">
                <a:solidFill>
                  <a:schemeClr val="dk1"/>
                </a:solidFill>
                <a:latin typeface="Tahoma"/>
                <a:ea typeface="Tahoma"/>
                <a:cs typeface="Tahoma"/>
                <a:sym typeface="Tahoma"/>
              </a:defRPr>
            </a:lvl2pPr>
            <a:lvl3pPr marL="1371600" marR="0" lvl="2" indent="-335280" algn="l" rtl="0">
              <a:lnSpc>
                <a:spcPct val="100000"/>
              </a:lnSpc>
              <a:spcBef>
                <a:spcPts val="480"/>
              </a:spcBef>
              <a:spcAft>
                <a:spcPts val="0"/>
              </a:spcAft>
              <a:buClr>
                <a:srgbClr val="990000"/>
              </a:buClr>
              <a:buSzPts val="1680"/>
              <a:buFont typeface="Noto Sans Symbols"/>
              <a:buChar char="▪"/>
              <a:defRPr sz="2400" b="0" i="0" u="none" strike="noStrike" cap="none">
                <a:solidFill>
                  <a:schemeClr val="dk1"/>
                </a:solidFill>
                <a:latin typeface="Tahoma"/>
                <a:ea typeface="Tahoma"/>
                <a:cs typeface="Tahoma"/>
                <a:sym typeface="Tahoma"/>
              </a:defRPr>
            </a:lvl3pPr>
            <a:lvl4pPr marL="1828800" marR="0" lvl="3" indent="-317500" algn="l" rtl="0">
              <a:lnSpc>
                <a:spcPct val="100000"/>
              </a:lnSpc>
              <a:spcBef>
                <a:spcPts val="400"/>
              </a:spcBef>
              <a:spcAft>
                <a:spcPts val="0"/>
              </a:spcAft>
              <a:buClr>
                <a:srgbClr val="990000"/>
              </a:buClr>
              <a:buSzPts val="1400"/>
              <a:buFont typeface="Noto Sans Symbols"/>
              <a:buChar char="▪"/>
              <a:defRPr sz="2000" b="0" i="0" u="none" strike="noStrike" cap="none">
                <a:solidFill>
                  <a:schemeClr val="dk1"/>
                </a:solidFill>
                <a:latin typeface="Tahoma"/>
                <a:ea typeface="Tahoma"/>
                <a:cs typeface="Tahoma"/>
                <a:sym typeface="Tahoma"/>
              </a:defRPr>
            </a:lvl4pPr>
            <a:lvl5pPr marL="2286000" marR="0" lvl="4" indent="-317500" algn="l" rtl="0">
              <a:lnSpc>
                <a:spcPct val="100000"/>
              </a:lnSpc>
              <a:spcBef>
                <a:spcPts val="400"/>
              </a:spcBef>
              <a:spcAft>
                <a:spcPts val="0"/>
              </a:spcAft>
              <a:buClr>
                <a:srgbClr val="990000"/>
              </a:buClr>
              <a:buSzPts val="1400"/>
              <a:buFont typeface="Noto Sans Symbols"/>
              <a:buChar char="▪"/>
              <a:defRPr sz="2000" b="0" i="0" u="none" strike="noStrike" cap="none">
                <a:solidFill>
                  <a:schemeClr val="dk1"/>
                </a:solidFill>
                <a:latin typeface="Tahoma"/>
                <a:ea typeface="Tahoma"/>
                <a:cs typeface="Tahoma"/>
                <a:sym typeface="Tahoma"/>
              </a:defRPr>
            </a:lvl5pPr>
            <a:lvl6pPr marL="2743200" marR="0" lvl="5" indent="-317500" algn="l" rtl="0">
              <a:lnSpc>
                <a:spcPct val="100000"/>
              </a:lnSpc>
              <a:spcBef>
                <a:spcPts val="400"/>
              </a:spcBef>
              <a:spcAft>
                <a:spcPts val="0"/>
              </a:spcAft>
              <a:buClr>
                <a:srgbClr val="990000"/>
              </a:buClr>
              <a:buSzPts val="1400"/>
              <a:buFont typeface="Noto Sans Symbols"/>
              <a:buChar char="▪"/>
              <a:defRPr sz="2000" b="0" i="0" u="none" strike="noStrike" cap="none">
                <a:solidFill>
                  <a:schemeClr val="dk1"/>
                </a:solidFill>
                <a:latin typeface="Tahoma"/>
                <a:ea typeface="Tahoma"/>
                <a:cs typeface="Tahoma"/>
                <a:sym typeface="Tahoma"/>
              </a:defRPr>
            </a:lvl6pPr>
            <a:lvl7pPr marL="3200400" marR="0" lvl="6" indent="-317500" algn="l" rtl="0">
              <a:lnSpc>
                <a:spcPct val="100000"/>
              </a:lnSpc>
              <a:spcBef>
                <a:spcPts val="400"/>
              </a:spcBef>
              <a:spcAft>
                <a:spcPts val="0"/>
              </a:spcAft>
              <a:buClr>
                <a:srgbClr val="990000"/>
              </a:buClr>
              <a:buSzPts val="1400"/>
              <a:buFont typeface="Noto Sans Symbols"/>
              <a:buChar char="▪"/>
              <a:defRPr sz="2000" b="0" i="0" u="none" strike="noStrike" cap="none">
                <a:solidFill>
                  <a:schemeClr val="dk1"/>
                </a:solidFill>
                <a:latin typeface="Tahoma"/>
                <a:ea typeface="Tahoma"/>
                <a:cs typeface="Tahoma"/>
                <a:sym typeface="Tahoma"/>
              </a:defRPr>
            </a:lvl7pPr>
            <a:lvl8pPr marL="3657600" marR="0" lvl="7" indent="-317500" algn="l" rtl="0">
              <a:lnSpc>
                <a:spcPct val="100000"/>
              </a:lnSpc>
              <a:spcBef>
                <a:spcPts val="400"/>
              </a:spcBef>
              <a:spcAft>
                <a:spcPts val="0"/>
              </a:spcAft>
              <a:buClr>
                <a:srgbClr val="990000"/>
              </a:buClr>
              <a:buSzPts val="1400"/>
              <a:buFont typeface="Noto Sans Symbols"/>
              <a:buChar char="▪"/>
              <a:defRPr sz="2000" b="0" i="0" u="none" strike="noStrike" cap="none">
                <a:solidFill>
                  <a:schemeClr val="dk1"/>
                </a:solidFill>
                <a:latin typeface="Tahoma"/>
                <a:ea typeface="Tahoma"/>
                <a:cs typeface="Tahoma"/>
                <a:sym typeface="Tahoma"/>
              </a:defRPr>
            </a:lvl8pPr>
            <a:lvl9pPr marL="4114800" marR="0" lvl="8" indent="-317500" algn="l" rtl="0">
              <a:lnSpc>
                <a:spcPct val="100000"/>
              </a:lnSpc>
              <a:spcBef>
                <a:spcPts val="400"/>
              </a:spcBef>
              <a:spcAft>
                <a:spcPts val="0"/>
              </a:spcAft>
              <a:buClr>
                <a:srgbClr val="990000"/>
              </a:buClr>
              <a:buSzPts val="1400"/>
              <a:buFont typeface="Noto Sans Symbols"/>
              <a:buChar char="▪"/>
              <a:defRPr sz="2000" b="0" i="0" u="none" strike="noStrike" cap="none">
                <a:solidFill>
                  <a:schemeClr val="dk1"/>
                </a:solidFill>
                <a:latin typeface="Tahoma"/>
                <a:ea typeface="Tahoma"/>
                <a:cs typeface="Tahoma"/>
                <a:sym typeface="Tahoma"/>
              </a:defRPr>
            </a:lvl9pPr>
          </a:lstStyle>
          <a:p>
            <a:pPr marL="342900" indent="-342900">
              <a:spcBef>
                <a:spcPts val="0"/>
              </a:spcBef>
              <a:buClr>
                <a:srgbClr val="170981"/>
              </a:buClr>
              <a:buSzPts val="1776"/>
              <a:buFont typeface="Noto Sans Symbols"/>
              <a:buChar char="▪"/>
            </a:pPr>
            <a:r>
              <a:rPr lang="en-US" sz="2220" dirty="0" smtClean="0"/>
              <a:t>Deliberately constructing a natural language text in order to meet specified communicative goals</a:t>
            </a:r>
          </a:p>
          <a:p>
            <a:pPr marL="342900" indent="-342900">
              <a:spcBef>
                <a:spcPts val="0"/>
              </a:spcBef>
              <a:buClr>
                <a:srgbClr val="170981"/>
              </a:buClr>
              <a:buSzPts val="1776"/>
              <a:buFont typeface="Noto Sans Symbols"/>
              <a:buChar char="▪"/>
            </a:pPr>
            <a:endParaRPr lang="en-US" sz="2220" dirty="0" smtClean="0"/>
          </a:p>
          <a:p>
            <a:pPr marL="342900" indent="-342900">
              <a:spcBef>
                <a:spcPts val="0"/>
              </a:spcBef>
              <a:buClr>
                <a:srgbClr val="170981"/>
              </a:buClr>
              <a:buSzPts val="1776"/>
              <a:buFont typeface="Noto Sans Symbols"/>
              <a:buChar char="▪"/>
            </a:pPr>
            <a:endParaRPr lang="en-US" sz="2220" dirty="0" smtClean="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717441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dirty="0" smtClean="0"/>
              <a:t>is this powerful</a:t>
            </a:r>
            <a:r>
              <a:rPr lang="en-US" dirty="0"/>
              <a:t>?</a:t>
            </a:r>
          </a:p>
        </p:txBody>
      </p:sp>
      <p:sp>
        <p:nvSpPr>
          <p:cNvPr id="3" name="Content Placeholder 2"/>
          <p:cNvSpPr>
            <a:spLocks noGrp="1"/>
          </p:cNvSpPr>
          <p:nvPr>
            <p:ph idx="1"/>
          </p:nvPr>
        </p:nvSpPr>
        <p:spPr>
          <a:xfrm>
            <a:off x="609600" y="1600200"/>
            <a:ext cx="5181600" cy="4876800"/>
          </a:xfrm>
        </p:spPr>
        <p:txBody>
          <a:bodyPr>
            <a:normAutofit/>
          </a:bodyPr>
          <a:lstStyle/>
          <a:p>
            <a:r>
              <a:rPr lang="en-US" dirty="0" smtClean="0"/>
              <a:t>Large number parameters ≈ higher model capacity</a:t>
            </a:r>
          </a:p>
          <a:p>
            <a:r>
              <a:rPr lang="en-US" dirty="0" smtClean="0"/>
              <a:t>Fit complex functions</a:t>
            </a:r>
          </a:p>
          <a:p>
            <a:r>
              <a:rPr lang="en-US" dirty="0" smtClean="0"/>
              <a:t>Representation learning!</a:t>
            </a:r>
          </a:p>
          <a:p>
            <a:pPr lvl="1"/>
            <a:r>
              <a:rPr lang="en-US" dirty="0" smtClean="0"/>
              <a:t>No manual features</a:t>
            </a:r>
          </a:p>
          <a:p>
            <a:pPr lvl="1"/>
            <a:r>
              <a:rPr lang="en-US" dirty="0" smtClean="0"/>
              <a:t>Operate on raw data</a:t>
            </a:r>
          </a:p>
          <a:p>
            <a:pPr lvl="1"/>
            <a:r>
              <a:rPr lang="en-US" dirty="0" smtClean="0"/>
              <a:t>Can compare and refine representations</a:t>
            </a:r>
          </a:p>
          <a:p>
            <a:pPr lvl="2"/>
            <a:r>
              <a:rPr lang="en-US" dirty="0"/>
              <a:t>Similar Words </a:t>
            </a:r>
            <a:r>
              <a:rPr lang="en-US" dirty="0">
                <a:sym typeface="Wingdings"/>
              </a:rPr>
              <a:t> Similar sentences</a:t>
            </a:r>
          </a:p>
          <a:p>
            <a:pPr lvl="3"/>
            <a:r>
              <a:rPr lang="en-US" dirty="0">
                <a:sym typeface="Wingdings"/>
              </a:rPr>
              <a:t>The wall is blue  the wall is </a:t>
            </a:r>
            <a:r>
              <a:rPr lang="en-US" dirty="0" smtClean="0">
                <a:sym typeface="Wingdings"/>
              </a:rPr>
              <a:t>red</a:t>
            </a:r>
          </a:p>
          <a:p>
            <a:pPr lvl="2"/>
            <a:r>
              <a:rPr lang="en-US" dirty="0" smtClean="0">
                <a:sym typeface="Wingdings"/>
              </a:rPr>
              <a:t>We </a:t>
            </a:r>
            <a:r>
              <a:rPr lang="en-US" dirty="0">
                <a:sym typeface="Wingdings"/>
              </a:rPr>
              <a:t>can change multiple words</a:t>
            </a:r>
          </a:p>
          <a:p>
            <a:pPr lvl="3"/>
            <a:r>
              <a:rPr lang="en-US" dirty="0">
                <a:sym typeface="Wingdings"/>
              </a:rPr>
              <a:t>The wall is blue  the ceiling is red</a:t>
            </a:r>
          </a:p>
          <a:p>
            <a:pPr lvl="2"/>
            <a:endParaRPr lang="en-US" dirty="0"/>
          </a:p>
        </p:txBody>
      </p:sp>
      <p:pic>
        <p:nvPicPr>
          <p:cNvPr id="4" name="Picture 3" descr="Computer+vision+vs+human+vi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1467" y="2438400"/>
            <a:ext cx="5960533" cy="3352800"/>
          </a:xfrm>
          <a:prstGeom prst="rect">
            <a:avLst/>
          </a:prstGeom>
        </p:spPr>
      </p:pic>
    </p:spTree>
    <p:extLst>
      <p:ext uri="{BB962C8B-B14F-4D97-AF65-F5344CB8AC3E}">
        <p14:creationId xmlns:p14="http://schemas.microsoft.com/office/powerpoint/2010/main" val="387065693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is this powerful?</a:t>
            </a:r>
            <a:endParaRPr lang="en-GB" dirty="0"/>
          </a:p>
        </p:txBody>
      </p:sp>
      <p:sp>
        <p:nvSpPr>
          <p:cNvPr id="6" name="Content Placeholder 2"/>
          <p:cNvSpPr>
            <a:spLocks noGrp="1"/>
          </p:cNvSpPr>
          <p:nvPr>
            <p:ph idx="1"/>
          </p:nvPr>
        </p:nvSpPr>
        <p:spPr/>
        <p:txBody>
          <a:bodyPr>
            <a:normAutofit/>
          </a:bodyPr>
          <a:lstStyle/>
          <a:p>
            <a:r>
              <a:rPr lang="en-US" dirty="0" smtClean="0">
                <a:sym typeface="Wingdings"/>
              </a:rPr>
              <a:t>Unsupervised machine </a:t>
            </a:r>
            <a:r>
              <a:rPr lang="en-US" dirty="0">
                <a:sym typeface="Wingdings"/>
              </a:rPr>
              <a:t>t</a:t>
            </a:r>
            <a:r>
              <a:rPr lang="en-US" dirty="0" smtClean="0">
                <a:sym typeface="Wingdings"/>
              </a:rPr>
              <a:t>ranslation</a:t>
            </a:r>
          </a:p>
          <a:p>
            <a:r>
              <a:rPr lang="en-US" dirty="0" smtClean="0">
                <a:sym typeface="Wingdings"/>
              </a:rPr>
              <a:t>Machine comprehension</a:t>
            </a:r>
          </a:p>
          <a:p>
            <a:pPr lvl="1"/>
            <a:r>
              <a:rPr lang="en-US" dirty="0">
                <a:sym typeface="Wingdings"/>
                <a:hlinkClick r:id="rId3"/>
              </a:rPr>
              <a:t>https://demo.allennlp.org/machine-comprehension/</a:t>
            </a:r>
            <a:r>
              <a:rPr lang="en-US" dirty="0" smtClean="0">
                <a:sym typeface="Wingdings"/>
                <a:hlinkClick r:id="rId3"/>
              </a:rPr>
              <a:t>NTc4MTY2</a:t>
            </a:r>
            <a:endParaRPr lang="en-US" dirty="0" smtClean="0">
              <a:sym typeface="Wingdings"/>
            </a:endParaRPr>
          </a:p>
          <a:p>
            <a:r>
              <a:rPr lang="en-US" dirty="0" smtClean="0">
                <a:sym typeface="Wingdings"/>
              </a:rPr>
              <a:t>Visual grounding</a:t>
            </a:r>
          </a:p>
          <a:p>
            <a:r>
              <a:rPr lang="en-US" dirty="0" smtClean="0">
                <a:sym typeface="Wingdings"/>
              </a:rPr>
              <a:t>Generative </a:t>
            </a:r>
            <a:r>
              <a:rPr lang="en-US" dirty="0">
                <a:sym typeface="Wingdings"/>
              </a:rPr>
              <a:t>a</a:t>
            </a:r>
            <a:r>
              <a:rPr lang="en-US" dirty="0" smtClean="0">
                <a:sym typeface="Wingdings"/>
              </a:rPr>
              <a:t>dversarial networks (GAN):</a:t>
            </a:r>
          </a:p>
          <a:p>
            <a:pPr lvl="1"/>
            <a:r>
              <a:rPr lang="en-US" dirty="0" smtClean="0">
                <a:sym typeface="Wingdings"/>
              </a:rPr>
              <a:t>Recycle-GAN: </a:t>
            </a:r>
            <a:r>
              <a:rPr lang="en-US" dirty="0" smtClean="0">
                <a:sym typeface="Wingdings"/>
                <a:hlinkClick r:id="rId4"/>
              </a:rPr>
              <a:t>https</a:t>
            </a:r>
            <a:r>
              <a:rPr lang="en-US" dirty="0">
                <a:sym typeface="Wingdings"/>
                <a:hlinkClick r:id="rId4"/>
              </a:rPr>
              <a:t>://www.youtube.com/watch?v=</a:t>
            </a:r>
            <a:r>
              <a:rPr lang="en-US" dirty="0" smtClean="0">
                <a:sym typeface="Wingdings"/>
                <a:hlinkClick r:id="rId4"/>
              </a:rPr>
              <a:t>VWXFqDdqLbE</a:t>
            </a:r>
            <a:endParaRPr lang="en-US" dirty="0" smtClean="0">
              <a:sym typeface="Wingdings"/>
            </a:endParaRPr>
          </a:p>
          <a:p>
            <a:pPr lvl="1"/>
            <a:r>
              <a:rPr lang="en-US" dirty="0" err="1" smtClean="0">
                <a:sym typeface="Wingdings"/>
              </a:rPr>
              <a:t>Nvidia’s</a:t>
            </a:r>
            <a:r>
              <a:rPr lang="en-US" dirty="0" smtClean="0">
                <a:sym typeface="Wingdings"/>
              </a:rPr>
              <a:t> celebrity </a:t>
            </a:r>
            <a:r>
              <a:rPr lang="en-US" dirty="0">
                <a:sym typeface="Wingdings"/>
              </a:rPr>
              <a:t>face generation: </a:t>
            </a:r>
            <a:r>
              <a:rPr lang="en-US" dirty="0">
                <a:sym typeface="Wingdings"/>
                <a:hlinkClick r:id="rId5"/>
              </a:rPr>
              <a:t>https://www.youtube.com/watch?v=</a:t>
            </a:r>
            <a:r>
              <a:rPr lang="en-US" dirty="0" smtClean="0">
                <a:sym typeface="Wingdings"/>
                <a:hlinkClick r:id="rId5"/>
              </a:rPr>
              <a:t>36lE9tV9vm0</a:t>
            </a:r>
            <a:endParaRPr lang="en-US" dirty="0" smtClean="0">
              <a:sym typeface="Wingdings"/>
            </a:endParaRPr>
          </a:p>
          <a:p>
            <a:r>
              <a:rPr lang="en-US" dirty="0" smtClean="0">
                <a:sym typeface="Wingdings"/>
              </a:rPr>
              <a:t>Zero-shot learning</a:t>
            </a:r>
          </a:p>
        </p:txBody>
      </p:sp>
      <p:sp>
        <p:nvSpPr>
          <p:cNvPr id="5" name="Slide Number Placeholder 4"/>
          <p:cNvSpPr>
            <a:spLocks noGrp="1"/>
          </p:cNvSpPr>
          <p:nvPr>
            <p:ph type="sldNum" sz="quarter" idx="4294967295"/>
          </p:nvPr>
        </p:nvSpPr>
        <p:spPr>
          <a:xfrm>
            <a:off x="10160000" y="18288"/>
            <a:ext cx="1422400" cy="329184"/>
          </a:xfrm>
          <a:prstGeom prst="rect">
            <a:avLst/>
          </a:prstGeom>
        </p:spPr>
        <p:txBody>
          <a:bodyPr/>
          <a:lstStyle/>
          <a:p>
            <a:fld id="{7F92B3FB-2F82-4CB9-93A4-1640FC20E3CE}" type="slidenum">
              <a:rPr lang="en-GB" smtClean="0"/>
              <a:t>11</a:t>
            </a:fld>
            <a:endParaRPr lang="en-GB"/>
          </a:p>
        </p:txBody>
      </p:sp>
    </p:spTree>
    <p:extLst>
      <p:ext uri="{BB962C8B-B14F-4D97-AF65-F5344CB8AC3E}">
        <p14:creationId xmlns:p14="http://schemas.microsoft.com/office/powerpoint/2010/main" val="2977408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is this powerful?</a:t>
            </a:r>
            <a:endParaRPr lang="en-GB" dirty="0"/>
          </a:p>
        </p:txBody>
      </p:sp>
      <p:sp>
        <p:nvSpPr>
          <p:cNvPr id="5" name="Slide Number Placeholder 4"/>
          <p:cNvSpPr>
            <a:spLocks noGrp="1"/>
          </p:cNvSpPr>
          <p:nvPr>
            <p:ph type="sldNum" sz="quarter" idx="4294967295"/>
          </p:nvPr>
        </p:nvSpPr>
        <p:spPr>
          <a:xfrm>
            <a:off x="10160000" y="18288"/>
            <a:ext cx="1422400" cy="329184"/>
          </a:xfrm>
          <a:prstGeom prst="rect">
            <a:avLst/>
          </a:prstGeom>
        </p:spPr>
        <p:txBody>
          <a:bodyPr/>
          <a:lstStyle/>
          <a:p>
            <a:fld id="{7F92B3FB-2F82-4CB9-93A4-1640FC20E3CE}" type="slidenum">
              <a:rPr lang="en-GB" smtClean="0"/>
              <a:t>12</a:t>
            </a:fld>
            <a:endParaRPr lang="en-GB"/>
          </a:p>
        </p:txBody>
      </p:sp>
      <p:sp>
        <p:nvSpPr>
          <p:cNvPr id="6" name="Content Placeholder 2"/>
          <p:cNvSpPr>
            <a:spLocks noGrp="1"/>
          </p:cNvSpPr>
          <p:nvPr>
            <p:ph idx="1"/>
          </p:nvPr>
        </p:nvSpPr>
        <p:spPr>
          <a:xfrm>
            <a:off x="838200" y="1524000"/>
            <a:ext cx="11353800" cy="4351338"/>
          </a:xfrm>
        </p:spPr>
        <p:txBody>
          <a:bodyPr>
            <a:normAutofit/>
          </a:bodyPr>
          <a:lstStyle/>
          <a:p>
            <a:r>
              <a:rPr lang="en-US" dirty="0" smtClean="0"/>
              <a:t>Shared representations across tasks, languages,</a:t>
            </a:r>
            <a:r>
              <a:rPr lang="en-US" dirty="0"/>
              <a:t> </a:t>
            </a:r>
            <a:r>
              <a:rPr lang="en-US" dirty="0" smtClean="0"/>
              <a:t>and modalities</a:t>
            </a:r>
          </a:p>
          <a:p>
            <a:endParaRPr lang="en-US" dirty="0" smtClean="0">
              <a:sym typeface="Wingdings"/>
            </a:endParaRPr>
          </a:p>
        </p:txBody>
      </p:sp>
      <p:pic>
        <p:nvPicPr>
          <p:cNvPr id="3" name="Picture 2"/>
          <p:cNvPicPr>
            <a:picLocks noChangeAspect="1"/>
          </p:cNvPicPr>
          <p:nvPr/>
        </p:nvPicPr>
        <p:blipFill>
          <a:blip r:embed="rId3"/>
          <a:stretch>
            <a:fillRect/>
          </a:stretch>
        </p:blipFill>
        <p:spPr>
          <a:xfrm>
            <a:off x="1117600" y="3200400"/>
            <a:ext cx="2269315" cy="3429000"/>
          </a:xfrm>
          <a:prstGeom prst="rect">
            <a:avLst/>
          </a:prstGeom>
        </p:spPr>
      </p:pic>
      <p:pic>
        <p:nvPicPr>
          <p:cNvPr id="7" name="Picture 6"/>
          <p:cNvPicPr>
            <a:picLocks noChangeAspect="1"/>
          </p:cNvPicPr>
          <p:nvPr/>
        </p:nvPicPr>
        <p:blipFill>
          <a:blip r:embed="rId4"/>
          <a:stretch>
            <a:fillRect/>
          </a:stretch>
        </p:blipFill>
        <p:spPr>
          <a:xfrm>
            <a:off x="3556001" y="3276600"/>
            <a:ext cx="4189748" cy="3352800"/>
          </a:xfrm>
          <a:prstGeom prst="rect">
            <a:avLst/>
          </a:prstGeom>
        </p:spPr>
      </p:pic>
      <p:pic>
        <p:nvPicPr>
          <p:cNvPr id="8" name="Picture 7"/>
          <p:cNvPicPr>
            <a:picLocks noChangeAspect="1"/>
          </p:cNvPicPr>
          <p:nvPr/>
        </p:nvPicPr>
        <p:blipFill>
          <a:blip r:embed="rId5"/>
          <a:stretch>
            <a:fillRect/>
          </a:stretch>
        </p:blipFill>
        <p:spPr>
          <a:xfrm>
            <a:off x="7969442" y="3276600"/>
            <a:ext cx="4262077" cy="3251200"/>
          </a:xfrm>
          <a:prstGeom prst="rect">
            <a:avLst/>
          </a:prstGeom>
        </p:spPr>
      </p:pic>
    </p:spTree>
    <p:extLst>
      <p:ext uri="{BB962C8B-B14F-4D97-AF65-F5344CB8AC3E}">
        <p14:creationId xmlns:p14="http://schemas.microsoft.com/office/powerpoint/2010/main" val="1349398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cxnSp>
        <p:nvCxnSpPr>
          <p:cNvPr id="128" name="Google Shape;128;p4"/>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130" name="Google Shape;130;p4"/>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Knowledge-enhanced model architectures</a:t>
            </a:r>
            <a:endParaRPr/>
          </a:p>
        </p:txBody>
      </p:sp>
      <p:pic>
        <p:nvPicPr>
          <p:cNvPr id="131" name="Google Shape;131;p4"/>
          <p:cNvPicPr preferRelativeResize="0"/>
          <p:nvPr/>
        </p:nvPicPr>
        <p:blipFill rotWithShape="1">
          <a:blip r:embed="rId3">
            <a:alphaModFix/>
          </a:blip>
          <a:srcRect/>
          <a:stretch/>
        </p:blipFill>
        <p:spPr>
          <a:xfrm>
            <a:off x="1481268" y="2921568"/>
            <a:ext cx="7645400" cy="3650678"/>
          </a:xfrm>
          <a:prstGeom prst="rect">
            <a:avLst/>
          </a:prstGeom>
          <a:noFill/>
          <a:ln>
            <a:noFill/>
          </a:ln>
        </p:spPr>
      </p:pic>
      <p:cxnSp>
        <p:nvCxnSpPr>
          <p:cNvPr id="132" name="Google Shape;132;p4"/>
          <p:cNvCxnSpPr/>
          <p:nvPr/>
        </p:nvCxnSpPr>
        <p:spPr>
          <a:xfrm rot="10800000">
            <a:off x="5522516" y="3785068"/>
            <a:ext cx="1921800" cy="1271700"/>
          </a:xfrm>
          <a:prstGeom prst="curvedConnector2">
            <a:avLst/>
          </a:prstGeom>
          <a:noFill/>
          <a:ln w="38100" cap="flat" cmpd="sng">
            <a:solidFill>
              <a:srgbClr val="C00000"/>
            </a:solidFill>
            <a:prstDash val="dash"/>
            <a:miter lim="800000"/>
            <a:headEnd type="none" w="sm" len="sm"/>
            <a:tailEnd type="stealth" w="lg" len="lg"/>
          </a:ln>
        </p:spPr>
      </p:cxnSp>
      <p:sp>
        <p:nvSpPr>
          <p:cNvPr id="133" name="Google Shape;133;p4"/>
          <p:cNvSpPr txBox="1"/>
          <p:nvPr/>
        </p:nvSpPr>
        <p:spPr>
          <a:xfrm>
            <a:off x="6483480" y="4152008"/>
            <a:ext cx="515634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C00000"/>
                </a:solidFill>
                <a:latin typeface="Calibri"/>
                <a:ea typeface="Calibri"/>
                <a:cs typeface="Calibri"/>
                <a:sym typeface="Calibri"/>
              </a:rPr>
              <a:t>Attending to &amp; copying from knowledge</a:t>
            </a:r>
            <a:endParaRPr/>
          </a:p>
        </p:txBody>
      </p:sp>
      <p:pic>
        <p:nvPicPr>
          <p:cNvPr id="134" name="Google Shape;134;p4" descr="Introduction to Question Answering over Knowledge Graphs – Let the Machines  Learn"/>
          <p:cNvPicPr preferRelativeResize="0"/>
          <p:nvPr/>
        </p:nvPicPr>
        <p:blipFill rotWithShape="1">
          <a:blip r:embed="rId4">
            <a:alphaModFix/>
          </a:blip>
          <a:srcRect/>
          <a:stretch/>
        </p:blipFill>
        <p:spPr>
          <a:xfrm>
            <a:off x="5711961" y="1587237"/>
            <a:ext cx="2426495" cy="1364904"/>
          </a:xfrm>
          <a:prstGeom prst="rect">
            <a:avLst/>
          </a:prstGeom>
          <a:noFill/>
          <a:ln>
            <a:noFill/>
          </a:ln>
        </p:spPr>
      </p:pic>
      <p:sp>
        <p:nvSpPr>
          <p:cNvPr id="135" name="Google Shape;135;p4"/>
          <p:cNvSpPr txBox="1"/>
          <p:nvPr/>
        </p:nvSpPr>
        <p:spPr>
          <a:xfrm>
            <a:off x="8138456" y="1854191"/>
            <a:ext cx="3696616"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C00000"/>
                </a:solidFill>
                <a:latin typeface="Calibri"/>
                <a:ea typeface="Calibri"/>
                <a:cs typeface="Calibri"/>
                <a:sym typeface="Calibri"/>
              </a:rPr>
              <a:t>Graph NNs for modeling graph-structured knowledge (e.g., knowledge graphs)</a:t>
            </a:r>
            <a:endParaRPr/>
          </a:p>
        </p:txBody>
      </p:sp>
      <p:sp>
        <p:nvSpPr>
          <p:cNvPr id="136" name="Google Shape;136;p4"/>
          <p:cNvSpPr txBox="1">
            <a:spLocks noGrp="1"/>
          </p:cNvSpPr>
          <p:nvPr>
            <p:ph type="body" idx="1"/>
          </p:nvPr>
        </p:nvSpPr>
        <p:spPr>
          <a:xfrm>
            <a:off x="838200" y="1295401"/>
            <a:ext cx="4591852" cy="3176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b="1"/>
              <a:t>Bake knowledge into the model through specific architectures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cxnSp>
        <p:nvCxnSpPr>
          <p:cNvPr id="143" name="Google Shape;143;p5"/>
          <p:cNvCxnSpPr/>
          <p:nvPr/>
        </p:nvCxnSpPr>
        <p:spPr>
          <a:xfrm>
            <a:off x="518984" y="1104900"/>
            <a:ext cx="7039104" cy="0"/>
          </a:xfrm>
          <a:prstGeom prst="straightConnector1">
            <a:avLst/>
          </a:prstGeom>
          <a:noFill/>
          <a:ln w="12700" cap="flat" cmpd="sng">
            <a:solidFill>
              <a:srgbClr val="757070"/>
            </a:solidFill>
            <a:prstDash val="solid"/>
            <a:miter lim="800000"/>
            <a:headEnd type="none" w="sm" len="sm"/>
            <a:tailEnd type="none" w="sm" len="sm"/>
          </a:ln>
        </p:spPr>
      </p:cxnSp>
      <p:sp>
        <p:nvSpPr>
          <p:cNvPr id="144" name="Google Shape;144;p5"/>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Architectures (I): Attention Mechanisms</a:t>
            </a:r>
            <a:endParaRPr/>
          </a:p>
        </p:txBody>
      </p:sp>
      <p:sp>
        <p:nvSpPr>
          <p:cNvPr id="145" name="Google Shape;145;p5"/>
          <p:cNvSpPr txBox="1">
            <a:spLocks noGrp="1"/>
          </p:cNvSpPr>
          <p:nvPr>
            <p:ph type="body" idx="1"/>
          </p:nvPr>
        </p:nvSpPr>
        <p:spPr>
          <a:xfrm>
            <a:off x="838200" y="1295400"/>
            <a:ext cx="10515600" cy="48815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Chooses which information to pay attention to</a:t>
            </a:r>
            <a:endParaRPr/>
          </a:p>
        </p:txBody>
      </p:sp>
      <p:pic>
        <p:nvPicPr>
          <p:cNvPr id="146" name="Google Shape;146;p5"/>
          <p:cNvPicPr preferRelativeResize="0"/>
          <p:nvPr/>
        </p:nvPicPr>
        <p:blipFill rotWithShape="1">
          <a:blip r:embed="rId3">
            <a:alphaModFix/>
          </a:blip>
          <a:srcRect/>
          <a:stretch/>
        </p:blipFill>
        <p:spPr>
          <a:xfrm>
            <a:off x="3385151" y="2090006"/>
            <a:ext cx="8007080" cy="4218015"/>
          </a:xfrm>
          <a:prstGeom prst="rect">
            <a:avLst/>
          </a:prstGeom>
          <a:noFill/>
          <a:ln>
            <a:noFill/>
          </a:ln>
        </p:spPr>
      </p:pic>
      <p:sp>
        <p:nvSpPr>
          <p:cNvPr id="147" name="Google Shape;147;p5"/>
          <p:cNvSpPr txBox="1"/>
          <p:nvPr/>
        </p:nvSpPr>
        <p:spPr>
          <a:xfrm>
            <a:off x="31341" y="6475469"/>
            <a:ext cx="356687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7F7F7F"/>
                </a:solidFill>
                <a:latin typeface="Calibri"/>
                <a:ea typeface="Calibri"/>
                <a:cs typeface="Calibri"/>
                <a:sym typeface="Calibri"/>
              </a:rPr>
              <a:t>Figure courtesy: </a:t>
            </a:r>
            <a:r>
              <a:rPr lang="en-US" sz="1800" b="0" u="sng">
                <a:solidFill>
                  <a:schemeClr val="dk1"/>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Olah &amp; Carter, 2016</a:t>
            </a:r>
            <a:endParaRPr/>
          </a:p>
        </p:txBody>
      </p:sp>
      <p:sp>
        <p:nvSpPr>
          <p:cNvPr id="148" name="Google Shape;148;p5"/>
          <p:cNvSpPr txBox="1"/>
          <p:nvPr/>
        </p:nvSpPr>
        <p:spPr>
          <a:xfrm>
            <a:off x="1450514" y="5343660"/>
            <a:ext cx="750865" cy="584775"/>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149" name="Google Shape;149;p5"/>
          <p:cNvSpPr txBox="1"/>
          <p:nvPr/>
        </p:nvSpPr>
        <p:spPr>
          <a:xfrm>
            <a:off x="1955372" y="5481586"/>
            <a:ext cx="157588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Knowledge</a:t>
            </a:r>
            <a:endParaRPr sz="1800">
              <a:solidFill>
                <a:schemeClr val="dk1"/>
              </a:solidFill>
              <a:latin typeface="Arial"/>
              <a:ea typeface="Arial"/>
              <a:cs typeface="Arial"/>
              <a:sym typeface="Arial"/>
            </a:endParaRPr>
          </a:p>
        </p:txBody>
      </p:sp>
      <p:sp>
        <p:nvSpPr>
          <p:cNvPr id="150" name="Google Shape;150;p5"/>
          <p:cNvSpPr txBox="1"/>
          <p:nvPr/>
        </p:nvSpPr>
        <p:spPr>
          <a:xfrm>
            <a:off x="1412083" y="5850918"/>
            <a:ext cx="750865" cy="584775"/>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151" name="Google Shape;151;p5"/>
          <p:cNvSpPr txBox="1"/>
          <p:nvPr/>
        </p:nvSpPr>
        <p:spPr>
          <a:xfrm>
            <a:off x="2012234" y="5938395"/>
            <a:ext cx="126946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Input text</a:t>
            </a:r>
            <a:endParaRPr sz="1800">
              <a:solidFill>
                <a:schemeClr val="dk1"/>
              </a:solidFill>
              <a:latin typeface="Arial"/>
              <a:ea typeface="Arial"/>
              <a:cs typeface="Arial"/>
              <a:sym typeface="Arial"/>
            </a:endParaRPr>
          </a:p>
        </p:txBody>
      </p:sp>
      <p:pic>
        <p:nvPicPr>
          <p:cNvPr id="152" name="Google Shape;152;p5"/>
          <p:cNvPicPr preferRelativeResize="0"/>
          <p:nvPr/>
        </p:nvPicPr>
        <p:blipFill rotWithShape="1">
          <a:blip r:embed="rId7">
            <a:alphaModFix/>
          </a:blip>
          <a:srcRect/>
          <a:stretch/>
        </p:blipFill>
        <p:spPr>
          <a:xfrm>
            <a:off x="7750356" y="144109"/>
            <a:ext cx="4327343" cy="1485428"/>
          </a:xfrm>
          <a:prstGeom prst="rect">
            <a:avLst/>
          </a:prstGeom>
          <a:noFill/>
          <a:ln>
            <a:noFill/>
          </a:ln>
        </p:spPr>
      </p:pic>
      <p:sp>
        <p:nvSpPr>
          <p:cNvPr id="153" name="Google Shape;153;p5"/>
          <p:cNvSpPr txBox="1"/>
          <p:nvPr/>
        </p:nvSpPr>
        <p:spPr>
          <a:xfrm>
            <a:off x="521827" y="5945390"/>
            <a:ext cx="126946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and/or</a:t>
            </a:r>
            <a:endParaRPr sz="1800">
              <a:solidFill>
                <a:schemeClr val="dk1"/>
              </a:solidFill>
              <a:latin typeface="Arial"/>
              <a:ea typeface="Arial"/>
              <a:cs typeface="Arial"/>
              <a:sym typeface="Arial"/>
            </a:endParaRPr>
          </a:p>
        </p:txBody>
      </p:sp>
      <p:sp>
        <p:nvSpPr>
          <p:cNvPr id="154" name="Google Shape;154;p5"/>
          <p:cNvSpPr txBox="1"/>
          <p:nvPr/>
        </p:nvSpPr>
        <p:spPr>
          <a:xfrm>
            <a:off x="1521700" y="2182133"/>
            <a:ext cx="750865" cy="584775"/>
          </a:xfrm>
          <a:prstGeom prst="rect">
            <a:avLst/>
          </a:pr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155" name="Google Shape;155;p5"/>
          <p:cNvSpPr txBox="1"/>
          <p:nvPr/>
        </p:nvSpPr>
        <p:spPr>
          <a:xfrm>
            <a:off x="1955372" y="2318431"/>
            <a:ext cx="157588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Output text</a:t>
            </a:r>
            <a:endParaRPr sz="1800">
              <a:solidFill>
                <a:schemeClr val="dk1"/>
              </a:solidFill>
              <a:latin typeface="Arial"/>
              <a:ea typeface="Arial"/>
              <a:cs typeface="Arial"/>
              <a:sym typeface="Arial"/>
            </a:endParaRPr>
          </a:p>
        </p:txBody>
      </p:sp>
      <p:sp>
        <p:nvSpPr>
          <p:cNvPr id="156" name="Google Shape;156;p5"/>
          <p:cNvSpPr txBox="1"/>
          <p:nvPr/>
        </p:nvSpPr>
        <p:spPr>
          <a:xfrm>
            <a:off x="518984" y="2929640"/>
            <a:ext cx="2882842" cy="400110"/>
          </a:xfrm>
          <a:prstGeom prst="rect">
            <a:avLst/>
          </a:prstGeom>
          <a:solidFill>
            <a:srgbClr val="F4F3F9"/>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Decoder hidden states</a:t>
            </a:r>
            <a:endParaRPr sz="2000">
              <a:solidFill>
                <a:schemeClr val="dk1"/>
              </a:solidFill>
              <a:latin typeface="Arial"/>
              <a:ea typeface="Arial"/>
              <a:cs typeface="Arial"/>
              <a:sym typeface="Arial"/>
            </a:endParaRPr>
          </a:p>
        </p:txBody>
      </p:sp>
      <p:sp>
        <p:nvSpPr>
          <p:cNvPr id="157" name="Google Shape;157;p5"/>
          <p:cNvSpPr txBox="1"/>
          <p:nvPr/>
        </p:nvSpPr>
        <p:spPr>
          <a:xfrm>
            <a:off x="502655" y="4831172"/>
            <a:ext cx="2959042" cy="400110"/>
          </a:xfrm>
          <a:prstGeom prst="rect">
            <a:avLst/>
          </a:prstGeom>
          <a:solidFill>
            <a:srgbClr val="F4F3F9"/>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Encoder hidden states</a:t>
            </a:r>
            <a:endParaRPr sz="2000">
              <a:solidFill>
                <a:schemeClr val="dk1"/>
              </a:solidFill>
              <a:latin typeface="Arial"/>
              <a:ea typeface="Arial"/>
              <a:cs typeface="Arial"/>
              <a:sym typeface="Arial"/>
            </a:endParaRPr>
          </a:p>
        </p:txBody>
      </p:sp>
      <p:sp>
        <p:nvSpPr>
          <p:cNvPr id="158" name="Google Shape;158;p5"/>
          <p:cNvSpPr txBox="1"/>
          <p:nvPr/>
        </p:nvSpPr>
        <p:spPr>
          <a:xfrm>
            <a:off x="96306" y="3973652"/>
            <a:ext cx="3560526" cy="461665"/>
          </a:xfrm>
          <a:prstGeom prst="rect">
            <a:avLst/>
          </a:prstGeom>
          <a:blipFill rotWithShape="1">
            <a:blip r:embed="rId9">
              <a:alphaModFix/>
            </a:blip>
            <a:stretch>
              <a:fillRect l="-2490" t="-5261" b="-2631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cxnSp>
        <p:nvCxnSpPr>
          <p:cNvPr id="159" name="Google Shape;159;p5"/>
          <p:cNvCxnSpPr/>
          <p:nvPr/>
        </p:nvCxnSpPr>
        <p:spPr>
          <a:xfrm flipH="1">
            <a:off x="3314352" y="3660914"/>
            <a:ext cx="882711" cy="184666"/>
          </a:xfrm>
          <a:prstGeom prst="straightConnector1">
            <a:avLst/>
          </a:prstGeom>
          <a:noFill/>
          <a:ln w="25400" cap="flat" cmpd="sng">
            <a:solidFill>
              <a:srgbClr val="C00000"/>
            </a:solidFill>
            <a:prstDash val="dash"/>
            <a:miter lim="800000"/>
            <a:headEnd type="none" w="sm" len="sm"/>
            <a:tailEnd type="triangle" w="lg" len="lg"/>
          </a:ln>
        </p:spPr>
      </p:cxnSp>
      <p:cxnSp>
        <p:nvCxnSpPr>
          <p:cNvPr id="160" name="Google Shape;160;p5"/>
          <p:cNvCxnSpPr/>
          <p:nvPr/>
        </p:nvCxnSpPr>
        <p:spPr>
          <a:xfrm rot="10800000">
            <a:off x="3563910" y="4122848"/>
            <a:ext cx="1037858" cy="8059"/>
          </a:xfrm>
          <a:prstGeom prst="straightConnector1">
            <a:avLst/>
          </a:prstGeom>
          <a:noFill/>
          <a:ln w="25400" cap="flat" cmpd="sng">
            <a:solidFill>
              <a:srgbClr val="C00000"/>
            </a:solidFill>
            <a:prstDash val="dash"/>
            <a:miter lim="800000"/>
            <a:headEnd type="none" w="sm" len="sm"/>
            <a:tailEnd type="triangle" w="lg" len="lg"/>
          </a:ln>
        </p:spPr>
      </p:cxnSp>
      <p:cxnSp>
        <p:nvCxnSpPr>
          <p:cNvPr id="161" name="Google Shape;161;p5"/>
          <p:cNvCxnSpPr/>
          <p:nvPr/>
        </p:nvCxnSpPr>
        <p:spPr>
          <a:xfrm flipH="1">
            <a:off x="3525126" y="3753247"/>
            <a:ext cx="1263177" cy="244449"/>
          </a:xfrm>
          <a:prstGeom prst="straightConnector1">
            <a:avLst/>
          </a:prstGeom>
          <a:noFill/>
          <a:ln w="25400" cap="flat" cmpd="sng">
            <a:solidFill>
              <a:srgbClr val="C00000"/>
            </a:solidFill>
            <a:prstDash val="dash"/>
            <a:miter lim="800000"/>
            <a:headEnd type="none" w="sm" len="sm"/>
            <a:tailEnd type="triangle" w="lg" len="lg"/>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cxnSp>
        <p:nvCxnSpPr>
          <p:cNvPr id="168" name="Google Shape;168;p6"/>
          <p:cNvCxnSpPr/>
          <p:nvPr/>
        </p:nvCxnSpPr>
        <p:spPr>
          <a:xfrm>
            <a:off x="518984" y="1104900"/>
            <a:ext cx="7039104" cy="0"/>
          </a:xfrm>
          <a:prstGeom prst="straightConnector1">
            <a:avLst/>
          </a:prstGeom>
          <a:noFill/>
          <a:ln w="12700" cap="flat" cmpd="sng">
            <a:solidFill>
              <a:srgbClr val="757070"/>
            </a:solidFill>
            <a:prstDash val="solid"/>
            <a:miter lim="800000"/>
            <a:headEnd type="none" w="sm" len="sm"/>
            <a:tailEnd type="none" w="sm" len="sm"/>
          </a:ln>
        </p:spPr>
      </p:cxnSp>
      <p:sp>
        <p:nvSpPr>
          <p:cNvPr id="169" name="Google Shape;169;p6"/>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Architectures (I): Attention Mechanisms</a:t>
            </a:r>
            <a:endParaRPr/>
          </a:p>
        </p:txBody>
      </p:sp>
      <p:sp>
        <p:nvSpPr>
          <p:cNvPr id="170" name="Google Shape;170;p6"/>
          <p:cNvSpPr txBox="1">
            <a:spLocks noGrp="1"/>
          </p:cNvSpPr>
          <p:nvPr>
            <p:ph type="body" idx="1"/>
          </p:nvPr>
        </p:nvSpPr>
        <p:spPr>
          <a:xfrm>
            <a:off x="838200" y="1295400"/>
            <a:ext cx="10515600" cy="48815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Chooses which information to pay attention to</a:t>
            </a:r>
            <a:endParaRPr/>
          </a:p>
        </p:txBody>
      </p:sp>
      <p:pic>
        <p:nvPicPr>
          <p:cNvPr id="171" name="Google Shape;171;p6"/>
          <p:cNvPicPr preferRelativeResize="0"/>
          <p:nvPr/>
        </p:nvPicPr>
        <p:blipFill rotWithShape="1">
          <a:blip r:embed="rId3">
            <a:alphaModFix/>
          </a:blip>
          <a:srcRect/>
          <a:stretch/>
        </p:blipFill>
        <p:spPr>
          <a:xfrm>
            <a:off x="3385151" y="2090006"/>
            <a:ext cx="8007080" cy="4218015"/>
          </a:xfrm>
          <a:prstGeom prst="rect">
            <a:avLst/>
          </a:prstGeom>
          <a:noFill/>
          <a:ln>
            <a:noFill/>
          </a:ln>
        </p:spPr>
      </p:pic>
      <p:sp>
        <p:nvSpPr>
          <p:cNvPr id="172" name="Google Shape;172;p6"/>
          <p:cNvSpPr txBox="1"/>
          <p:nvPr/>
        </p:nvSpPr>
        <p:spPr>
          <a:xfrm>
            <a:off x="31341" y="6475469"/>
            <a:ext cx="356687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7F7F7F"/>
                </a:solidFill>
                <a:latin typeface="Calibri"/>
                <a:ea typeface="Calibri"/>
                <a:cs typeface="Calibri"/>
                <a:sym typeface="Calibri"/>
              </a:rPr>
              <a:t>Figure courtesy: </a:t>
            </a:r>
            <a:r>
              <a:rPr lang="en-US" sz="1800" b="0" u="sng">
                <a:solidFill>
                  <a:schemeClr val="dk1"/>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Olah &amp; Carter, 2016</a:t>
            </a:r>
            <a:endParaRPr/>
          </a:p>
        </p:txBody>
      </p:sp>
      <p:sp>
        <p:nvSpPr>
          <p:cNvPr id="173" name="Google Shape;173;p6"/>
          <p:cNvSpPr txBox="1"/>
          <p:nvPr/>
        </p:nvSpPr>
        <p:spPr>
          <a:xfrm>
            <a:off x="1450514" y="5343660"/>
            <a:ext cx="750865" cy="584775"/>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174" name="Google Shape;174;p6"/>
          <p:cNvSpPr txBox="1"/>
          <p:nvPr/>
        </p:nvSpPr>
        <p:spPr>
          <a:xfrm>
            <a:off x="1955372" y="5481586"/>
            <a:ext cx="157588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Knowledge</a:t>
            </a:r>
            <a:endParaRPr sz="1800">
              <a:solidFill>
                <a:schemeClr val="dk1"/>
              </a:solidFill>
              <a:latin typeface="Arial"/>
              <a:ea typeface="Arial"/>
              <a:cs typeface="Arial"/>
              <a:sym typeface="Arial"/>
            </a:endParaRPr>
          </a:p>
        </p:txBody>
      </p:sp>
      <p:sp>
        <p:nvSpPr>
          <p:cNvPr id="175" name="Google Shape;175;p6"/>
          <p:cNvSpPr txBox="1"/>
          <p:nvPr/>
        </p:nvSpPr>
        <p:spPr>
          <a:xfrm>
            <a:off x="1412083" y="5850918"/>
            <a:ext cx="750865" cy="584775"/>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176" name="Google Shape;176;p6"/>
          <p:cNvSpPr txBox="1"/>
          <p:nvPr/>
        </p:nvSpPr>
        <p:spPr>
          <a:xfrm>
            <a:off x="2012234" y="5938395"/>
            <a:ext cx="126946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Input text</a:t>
            </a:r>
            <a:endParaRPr sz="1800">
              <a:solidFill>
                <a:schemeClr val="dk1"/>
              </a:solidFill>
              <a:latin typeface="Arial"/>
              <a:ea typeface="Arial"/>
              <a:cs typeface="Arial"/>
              <a:sym typeface="Arial"/>
            </a:endParaRPr>
          </a:p>
        </p:txBody>
      </p:sp>
      <p:pic>
        <p:nvPicPr>
          <p:cNvPr id="177" name="Google Shape;177;p6"/>
          <p:cNvPicPr preferRelativeResize="0"/>
          <p:nvPr/>
        </p:nvPicPr>
        <p:blipFill rotWithShape="1">
          <a:blip r:embed="rId7">
            <a:alphaModFix/>
          </a:blip>
          <a:srcRect/>
          <a:stretch/>
        </p:blipFill>
        <p:spPr>
          <a:xfrm>
            <a:off x="7750356" y="144109"/>
            <a:ext cx="4327343" cy="1485428"/>
          </a:xfrm>
          <a:prstGeom prst="rect">
            <a:avLst/>
          </a:prstGeom>
          <a:noFill/>
          <a:ln>
            <a:noFill/>
          </a:ln>
        </p:spPr>
      </p:pic>
      <p:sp>
        <p:nvSpPr>
          <p:cNvPr id="178" name="Google Shape;178;p6"/>
          <p:cNvSpPr txBox="1"/>
          <p:nvPr/>
        </p:nvSpPr>
        <p:spPr>
          <a:xfrm>
            <a:off x="521827" y="5945390"/>
            <a:ext cx="126946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and/or</a:t>
            </a:r>
            <a:endParaRPr sz="1800">
              <a:solidFill>
                <a:schemeClr val="dk1"/>
              </a:solidFill>
              <a:latin typeface="Arial"/>
              <a:ea typeface="Arial"/>
              <a:cs typeface="Arial"/>
              <a:sym typeface="Arial"/>
            </a:endParaRPr>
          </a:p>
        </p:txBody>
      </p:sp>
      <p:sp>
        <p:nvSpPr>
          <p:cNvPr id="179" name="Google Shape;179;p6"/>
          <p:cNvSpPr txBox="1"/>
          <p:nvPr/>
        </p:nvSpPr>
        <p:spPr>
          <a:xfrm>
            <a:off x="1521700" y="2182133"/>
            <a:ext cx="750865" cy="584775"/>
          </a:xfrm>
          <a:prstGeom prst="rect">
            <a:avLst/>
          </a:pr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180" name="Google Shape;180;p6"/>
          <p:cNvSpPr txBox="1"/>
          <p:nvPr/>
        </p:nvSpPr>
        <p:spPr>
          <a:xfrm>
            <a:off x="1955372" y="2318431"/>
            <a:ext cx="157588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Output text</a:t>
            </a:r>
            <a:endParaRPr sz="1800">
              <a:solidFill>
                <a:schemeClr val="dk1"/>
              </a:solidFill>
              <a:latin typeface="Arial"/>
              <a:ea typeface="Arial"/>
              <a:cs typeface="Arial"/>
              <a:sym typeface="Arial"/>
            </a:endParaRPr>
          </a:p>
        </p:txBody>
      </p:sp>
      <p:sp>
        <p:nvSpPr>
          <p:cNvPr id="181" name="Google Shape;181;p6"/>
          <p:cNvSpPr txBox="1"/>
          <p:nvPr/>
        </p:nvSpPr>
        <p:spPr>
          <a:xfrm>
            <a:off x="518984" y="2929640"/>
            <a:ext cx="2882842" cy="400110"/>
          </a:xfrm>
          <a:prstGeom prst="rect">
            <a:avLst/>
          </a:prstGeom>
          <a:solidFill>
            <a:srgbClr val="F4F3F9"/>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Decoder hidden states</a:t>
            </a:r>
            <a:endParaRPr sz="2000">
              <a:solidFill>
                <a:schemeClr val="dk1"/>
              </a:solidFill>
              <a:latin typeface="Arial"/>
              <a:ea typeface="Arial"/>
              <a:cs typeface="Arial"/>
              <a:sym typeface="Arial"/>
            </a:endParaRPr>
          </a:p>
        </p:txBody>
      </p:sp>
      <p:sp>
        <p:nvSpPr>
          <p:cNvPr id="182" name="Google Shape;182;p6"/>
          <p:cNvSpPr txBox="1"/>
          <p:nvPr/>
        </p:nvSpPr>
        <p:spPr>
          <a:xfrm>
            <a:off x="502655" y="4831172"/>
            <a:ext cx="2959042" cy="400110"/>
          </a:xfrm>
          <a:prstGeom prst="rect">
            <a:avLst/>
          </a:prstGeom>
          <a:solidFill>
            <a:srgbClr val="F4F3F9"/>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Encoder hidden states</a:t>
            </a:r>
            <a:endParaRPr sz="2000">
              <a:solidFill>
                <a:schemeClr val="dk1"/>
              </a:solidFill>
              <a:latin typeface="Arial"/>
              <a:ea typeface="Arial"/>
              <a:cs typeface="Arial"/>
              <a:sym typeface="Arial"/>
            </a:endParaRPr>
          </a:p>
        </p:txBody>
      </p:sp>
      <p:sp>
        <p:nvSpPr>
          <p:cNvPr id="183" name="Google Shape;183;p6"/>
          <p:cNvSpPr txBox="1"/>
          <p:nvPr/>
        </p:nvSpPr>
        <p:spPr>
          <a:xfrm>
            <a:off x="96306" y="3973652"/>
            <a:ext cx="12145761" cy="461665"/>
          </a:xfrm>
          <a:prstGeom prst="rect">
            <a:avLst/>
          </a:prstGeom>
          <a:blipFill rotWithShape="1">
            <a:blip r:embed="rId9">
              <a:alphaModFix/>
            </a:blip>
            <a:stretch>
              <a:fillRect l="-729" t="-5261" r="-103" b="-2631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cxnSp>
        <p:nvCxnSpPr>
          <p:cNvPr id="190" name="Google Shape;190;p7"/>
          <p:cNvCxnSpPr/>
          <p:nvPr/>
        </p:nvCxnSpPr>
        <p:spPr>
          <a:xfrm>
            <a:off x="518984" y="1104900"/>
            <a:ext cx="7039104" cy="0"/>
          </a:xfrm>
          <a:prstGeom prst="straightConnector1">
            <a:avLst/>
          </a:prstGeom>
          <a:noFill/>
          <a:ln w="12700" cap="flat" cmpd="sng">
            <a:solidFill>
              <a:srgbClr val="757070"/>
            </a:solidFill>
            <a:prstDash val="solid"/>
            <a:miter lim="800000"/>
            <a:headEnd type="none" w="sm" len="sm"/>
            <a:tailEnd type="none" w="sm" len="sm"/>
          </a:ln>
        </p:spPr>
      </p:cxnSp>
      <p:sp>
        <p:nvSpPr>
          <p:cNvPr id="191" name="Google Shape;191;p7"/>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Architectures (I): Attention Mechanisms</a:t>
            </a:r>
            <a:endParaRPr/>
          </a:p>
        </p:txBody>
      </p:sp>
      <p:sp>
        <p:nvSpPr>
          <p:cNvPr id="192" name="Google Shape;192;p7"/>
          <p:cNvSpPr txBox="1">
            <a:spLocks noGrp="1"/>
          </p:cNvSpPr>
          <p:nvPr>
            <p:ph type="body" idx="1"/>
          </p:nvPr>
        </p:nvSpPr>
        <p:spPr>
          <a:xfrm>
            <a:off x="838200" y="1295400"/>
            <a:ext cx="10515600" cy="48815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Chooses which information to pay attention to</a:t>
            </a:r>
            <a:endParaRPr/>
          </a:p>
        </p:txBody>
      </p:sp>
      <p:pic>
        <p:nvPicPr>
          <p:cNvPr id="193" name="Google Shape;193;p7"/>
          <p:cNvPicPr preferRelativeResize="0"/>
          <p:nvPr/>
        </p:nvPicPr>
        <p:blipFill rotWithShape="1">
          <a:blip r:embed="rId3">
            <a:alphaModFix/>
          </a:blip>
          <a:srcRect/>
          <a:stretch/>
        </p:blipFill>
        <p:spPr>
          <a:xfrm>
            <a:off x="3385151" y="2090006"/>
            <a:ext cx="8007080" cy="4218015"/>
          </a:xfrm>
          <a:prstGeom prst="rect">
            <a:avLst/>
          </a:prstGeom>
          <a:noFill/>
          <a:ln>
            <a:noFill/>
          </a:ln>
        </p:spPr>
      </p:pic>
      <p:sp>
        <p:nvSpPr>
          <p:cNvPr id="194" name="Google Shape;194;p7"/>
          <p:cNvSpPr txBox="1"/>
          <p:nvPr/>
        </p:nvSpPr>
        <p:spPr>
          <a:xfrm>
            <a:off x="31341" y="6475469"/>
            <a:ext cx="356687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7F7F7F"/>
                </a:solidFill>
                <a:latin typeface="Calibri"/>
                <a:ea typeface="Calibri"/>
                <a:cs typeface="Calibri"/>
                <a:sym typeface="Calibri"/>
              </a:rPr>
              <a:t>Figure courtesy: </a:t>
            </a:r>
            <a:r>
              <a:rPr lang="en-US" sz="1800" b="0" u="sng">
                <a:solidFill>
                  <a:schemeClr val="dk1"/>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Olah &amp; Carter, 2016</a:t>
            </a:r>
            <a:endParaRPr/>
          </a:p>
        </p:txBody>
      </p:sp>
      <p:sp>
        <p:nvSpPr>
          <p:cNvPr id="195" name="Google Shape;195;p7"/>
          <p:cNvSpPr txBox="1"/>
          <p:nvPr/>
        </p:nvSpPr>
        <p:spPr>
          <a:xfrm>
            <a:off x="1450514" y="5343660"/>
            <a:ext cx="750865" cy="584775"/>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196" name="Google Shape;196;p7"/>
          <p:cNvSpPr txBox="1"/>
          <p:nvPr/>
        </p:nvSpPr>
        <p:spPr>
          <a:xfrm>
            <a:off x="1955372" y="5481586"/>
            <a:ext cx="157588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Knowledge</a:t>
            </a:r>
            <a:endParaRPr sz="1800">
              <a:solidFill>
                <a:schemeClr val="dk1"/>
              </a:solidFill>
              <a:latin typeface="Arial"/>
              <a:ea typeface="Arial"/>
              <a:cs typeface="Arial"/>
              <a:sym typeface="Arial"/>
            </a:endParaRPr>
          </a:p>
        </p:txBody>
      </p:sp>
      <p:sp>
        <p:nvSpPr>
          <p:cNvPr id="197" name="Google Shape;197;p7"/>
          <p:cNvSpPr txBox="1"/>
          <p:nvPr/>
        </p:nvSpPr>
        <p:spPr>
          <a:xfrm>
            <a:off x="1412083" y="5850918"/>
            <a:ext cx="750865" cy="584775"/>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198" name="Google Shape;198;p7"/>
          <p:cNvSpPr txBox="1"/>
          <p:nvPr/>
        </p:nvSpPr>
        <p:spPr>
          <a:xfrm>
            <a:off x="2012234" y="5938395"/>
            <a:ext cx="126946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Input text</a:t>
            </a:r>
            <a:endParaRPr sz="1800">
              <a:solidFill>
                <a:schemeClr val="dk1"/>
              </a:solidFill>
              <a:latin typeface="Arial"/>
              <a:ea typeface="Arial"/>
              <a:cs typeface="Arial"/>
              <a:sym typeface="Arial"/>
            </a:endParaRPr>
          </a:p>
        </p:txBody>
      </p:sp>
      <p:pic>
        <p:nvPicPr>
          <p:cNvPr id="199" name="Google Shape;199;p7"/>
          <p:cNvPicPr preferRelativeResize="0"/>
          <p:nvPr/>
        </p:nvPicPr>
        <p:blipFill rotWithShape="1">
          <a:blip r:embed="rId7">
            <a:alphaModFix/>
          </a:blip>
          <a:srcRect/>
          <a:stretch/>
        </p:blipFill>
        <p:spPr>
          <a:xfrm>
            <a:off x="7750356" y="144109"/>
            <a:ext cx="4327343" cy="1485428"/>
          </a:xfrm>
          <a:prstGeom prst="rect">
            <a:avLst/>
          </a:prstGeom>
          <a:noFill/>
          <a:ln>
            <a:noFill/>
          </a:ln>
        </p:spPr>
      </p:pic>
      <p:sp>
        <p:nvSpPr>
          <p:cNvPr id="200" name="Google Shape;200;p7"/>
          <p:cNvSpPr txBox="1"/>
          <p:nvPr/>
        </p:nvSpPr>
        <p:spPr>
          <a:xfrm>
            <a:off x="521827" y="5945390"/>
            <a:ext cx="126946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and/or</a:t>
            </a:r>
            <a:endParaRPr sz="1800">
              <a:solidFill>
                <a:schemeClr val="dk1"/>
              </a:solidFill>
              <a:latin typeface="Arial"/>
              <a:ea typeface="Arial"/>
              <a:cs typeface="Arial"/>
              <a:sym typeface="Arial"/>
            </a:endParaRPr>
          </a:p>
        </p:txBody>
      </p:sp>
      <p:sp>
        <p:nvSpPr>
          <p:cNvPr id="201" name="Google Shape;201;p7"/>
          <p:cNvSpPr txBox="1"/>
          <p:nvPr/>
        </p:nvSpPr>
        <p:spPr>
          <a:xfrm>
            <a:off x="1521700" y="2182133"/>
            <a:ext cx="750865" cy="584775"/>
          </a:xfrm>
          <a:prstGeom prst="rect">
            <a:avLst/>
          </a:pr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202" name="Google Shape;202;p7"/>
          <p:cNvSpPr txBox="1"/>
          <p:nvPr/>
        </p:nvSpPr>
        <p:spPr>
          <a:xfrm>
            <a:off x="1955372" y="2318431"/>
            <a:ext cx="157588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Output text</a:t>
            </a:r>
            <a:endParaRPr sz="1800">
              <a:solidFill>
                <a:schemeClr val="dk1"/>
              </a:solidFill>
              <a:latin typeface="Arial"/>
              <a:ea typeface="Arial"/>
              <a:cs typeface="Arial"/>
              <a:sym typeface="Arial"/>
            </a:endParaRPr>
          </a:p>
        </p:txBody>
      </p:sp>
      <p:sp>
        <p:nvSpPr>
          <p:cNvPr id="203" name="Google Shape;203;p7"/>
          <p:cNvSpPr txBox="1"/>
          <p:nvPr/>
        </p:nvSpPr>
        <p:spPr>
          <a:xfrm>
            <a:off x="518984" y="2929640"/>
            <a:ext cx="2882842" cy="400110"/>
          </a:xfrm>
          <a:prstGeom prst="rect">
            <a:avLst/>
          </a:prstGeom>
          <a:solidFill>
            <a:srgbClr val="F4F3F9"/>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Decoder hidden states</a:t>
            </a:r>
            <a:endParaRPr sz="2000">
              <a:solidFill>
                <a:schemeClr val="dk1"/>
              </a:solidFill>
              <a:latin typeface="Arial"/>
              <a:ea typeface="Arial"/>
              <a:cs typeface="Arial"/>
              <a:sym typeface="Arial"/>
            </a:endParaRPr>
          </a:p>
        </p:txBody>
      </p:sp>
      <p:sp>
        <p:nvSpPr>
          <p:cNvPr id="204" name="Google Shape;204;p7"/>
          <p:cNvSpPr txBox="1"/>
          <p:nvPr/>
        </p:nvSpPr>
        <p:spPr>
          <a:xfrm>
            <a:off x="502655" y="4831172"/>
            <a:ext cx="2959042" cy="400110"/>
          </a:xfrm>
          <a:prstGeom prst="rect">
            <a:avLst/>
          </a:prstGeom>
          <a:solidFill>
            <a:srgbClr val="F4F3F9"/>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Encoder hidden states</a:t>
            </a:r>
            <a:endParaRPr sz="2000">
              <a:solidFill>
                <a:schemeClr val="dk1"/>
              </a:solidFill>
              <a:latin typeface="Arial"/>
              <a:ea typeface="Arial"/>
              <a:cs typeface="Arial"/>
              <a:sym typeface="Arial"/>
            </a:endParaRPr>
          </a:p>
        </p:txBody>
      </p:sp>
      <p:sp>
        <p:nvSpPr>
          <p:cNvPr id="205" name="Google Shape;205;p7"/>
          <p:cNvSpPr txBox="1"/>
          <p:nvPr/>
        </p:nvSpPr>
        <p:spPr>
          <a:xfrm>
            <a:off x="96306" y="3973652"/>
            <a:ext cx="12145761" cy="461665"/>
          </a:xfrm>
          <a:prstGeom prst="rect">
            <a:avLst/>
          </a:prstGeom>
          <a:blipFill rotWithShape="1">
            <a:blip r:embed="rId9">
              <a:alphaModFix/>
            </a:blip>
            <a:stretch>
              <a:fillRect l="-729" t="-5261" r="-103" b="-2631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206" name="Google Shape;206;p7"/>
          <p:cNvSpPr txBox="1"/>
          <p:nvPr/>
        </p:nvSpPr>
        <p:spPr>
          <a:xfrm>
            <a:off x="7964501" y="4388588"/>
            <a:ext cx="1046953" cy="400110"/>
          </a:xfrm>
          <a:prstGeom prst="rect">
            <a:avLst/>
          </a:prstGeom>
          <a:solidFill>
            <a:schemeClr val="lt1"/>
          </a:solidFill>
          <a:ln w="9525" cap="flat" cmpd="sng">
            <a:solidFill>
              <a:srgbClr val="FF93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i="1">
                <a:solidFill>
                  <a:srgbClr val="FF9300"/>
                </a:solidFill>
                <a:latin typeface="Calibri"/>
                <a:ea typeface="Calibri"/>
                <a:cs typeface="Calibri"/>
                <a:sym typeface="Calibri"/>
              </a:rPr>
              <a:t>“Query”</a:t>
            </a:r>
            <a:endParaRPr/>
          </a:p>
        </p:txBody>
      </p:sp>
      <p:sp>
        <p:nvSpPr>
          <p:cNvPr id="207" name="Google Shape;207;p7"/>
          <p:cNvSpPr txBox="1"/>
          <p:nvPr/>
        </p:nvSpPr>
        <p:spPr>
          <a:xfrm>
            <a:off x="10183751" y="4388588"/>
            <a:ext cx="868571" cy="400110"/>
          </a:xfrm>
          <a:prstGeom prst="rect">
            <a:avLst/>
          </a:prstGeom>
          <a:solidFill>
            <a:schemeClr val="lt1"/>
          </a:solidFill>
          <a:ln w="9525"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i="1">
                <a:solidFill>
                  <a:srgbClr val="00B050"/>
                </a:solidFill>
                <a:latin typeface="Calibri"/>
                <a:ea typeface="Calibri"/>
                <a:cs typeface="Calibri"/>
                <a:sym typeface="Calibri"/>
              </a:rPr>
              <a:t>“Keys”</a:t>
            </a:r>
            <a:endParaRPr/>
          </a:p>
        </p:txBody>
      </p:sp>
      <p:sp>
        <p:nvSpPr>
          <p:cNvPr id="208" name="Google Shape;208;p7"/>
          <p:cNvSpPr txBox="1"/>
          <p:nvPr/>
        </p:nvSpPr>
        <p:spPr>
          <a:xfrm>
            <a:off x="560765" y="3539822"/>
            <a:ext cx="11461407" cy="461665"/>
          </a:xfrm>
          <a:prstGeom prst="rect">
            <a:avLst/>
          </a:prstGeom>
          <a:blipFill rotWithShape="1">
            <a:blip r:embed="rId10">
              <a:alphaModFix/>
            </a:blip>
            <a:stretch>
              <a:fillRect l="-884" t="-5403" b="-2972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209" name="Google Shape;209;p7"/>
          <p:cNvSpPr txBox="1"/>
          <p:nvPr/>
        </p:nvSpPr>
        <p:spPr>
          <a:xfrm>
            <a:off x="10849903" y="3234731"/>
            <a:ext cx="1084656" cy="400110"/>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i="1">
                <a:solidFill>
                  <a:srgbClr val="C00000"/>
                </a:solidFill>
                <a:latin typeface="Calibri"/>
                <a:ea typeface="Calibri"/>
                <a:cs typeface="Calibri"/>
                <a:sym typeface="Calibri"/>
              </a:rPr>
              <a:t>“Values”</a:t>
            </a:r>
            <a:endParaRPr/>
          </a:p>
        </p:txBody>
      </p:sp>
      <p:sp>
        <p:nvSpPr>
          <p:cNvPr id="210" name="Google Shape;210;p7"/>
          <p:cNvSpPr txBox="1"/>
          <p:nvPr/>
        </p:nvSpPr>
        <p:spPr>
          <a:xfrm>
            <a:off x="257441" y="2924418"/>
            <a:ext cx="2685479" cy="400110"/>
          </a:xfrm>
          <a:prstGeom prst="rect">
            <a:avLst/>
          </a:prstGeom>
          <a:blipFill rotWithShape="1">
            <a:blip r:embed="rId11">
              <a:alphaModFix/>
            </a:blip>
            <a:stretch>
              <a:fillRect l="-2356" t="-9373" b="-2812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cxnSp>
        <p:nvCxnSpPr>
          <p:cNvPr id="211" name="Google Shape;211;p7"/>
          <p:cNvCxnSpPr/>
          <p:nvPr/>
        </p:nvCxnSpPr>
        <p:spPr>
          <a:xfrm rot="10800000" flipH="1">
            <a:off x="2272565" y="2608647"/>
            <a:ext cx="1871155" cy="1026194"/>
          </a:xfrm>
          <a:prstGeom prst="straightConnector1">
            <a:avLst/>
          </a:prstGeom>
          <a:noFill/>
          <a:ln w="12700" cap="flat" cmpd="sng">
            <a:solidFill>
              <a:srgbClr val="3A3838"/>
            </a:solidFill>
            <a:prstDash val="dash"/>
            <a:miter lim="800000"/>
            <a:headEnd type="none" w="sm" len="sm"/>
            <a:tailEnd type="stealth"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cxnSp>
        <p:nvCxnSpPr>
          <p:cNvPr id="218" name="Google Shape;218;p8"/>
          <p:cNvCxnSpPr/>
          <p:nvPr/>
        </p:nvCxnSpPr>
        <p:spPr>
          <a:xfrm>
            <a:off x="518984" y="1104900"/>
            <a:ext cx="7039104" cy="0"/>
          </a:xfrm>
          <a:prstGeom prst="straightConnector1">
            <a:avLst/>
          </a:prstGeom>
          <a:noFill/>
          <a:ln w="12700" cap="flat" cmpd="sng">
            <a:solidFill>
              <a:srgbClr val="757070"/>
            </a:solidFill>
            <a:prstDash val="solid"/>
            <a:miter lim="800000"/>
            <a:headEnd type="none" w="sm" len="sm"/>
            <a:tailEnd type="none" w="sm" len="sm"/>
          </a:ln>
        </p:spPr>
      </p:cxnSp>
      <p:sp>
        <p:nvSpPr>
          <p:cNvPr id="219" name="Google Shape;219;p8"/>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Architectures (I): Attention Mechanisms</a:t>
            </a:r>
            <a:endParaRPr/>
          </a:p>
        </p:txBody>
      </p:sp>
      <p:sp>
        <p:nvSpPr>
          <p:cNvPr id="220" name="Google Shape;220;p8"/>
          <p:cNvSpPr txBox="1">
            <a:spLocks noGrp="1"/>
          </p:cNvSpPr>
          <p:nvPr>
            <p:ph type="body" idx="1"/>
          </p:nvPr>
        </p:nvSpPr>
        <p:spPr>
          <a:xfrm>
            <a:off x="838200" y="1295400"/>
            <a:ext cx="10515600" cy="4881563"/>
          </a:xfrm>
          <a:prstGeom prst="rect">
            <a:avLst/>
          </a:prstGeom>
          <a:blipFill rotWithShape="1">
            <a:blip r:embed="rId3">
              <a:alphaModFix/>
            </a:blip>
            <a:stretch>
              <a:fillRect l="-843"/>
            </a:stretch>
          </a:blip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1800"/>
              <a:buChar char="•"/>
            </a:pPr>
            <a:r>
              <a:rPr lang="en-US"/>
              <a:t> </a:t>
            </a:r>
            <a:endParaRPr/>
          </a:p>
        </p:txBody>
      </p:sp>
      <p:pic>
        <p:nvPicPr>
          <p:cNvPr id="221" name="Google Shape;221;p8"/>
          <p:cNvPicPr preferRelativeResize="0"/>
          <p:nvPr/>
        </p:nvPicPr>
        <p:blipFill rotWithShape="1">
          <a:blip r:embed="rId4">
            <a:alphaModFix/>
          </a:blip>
          <a:srcRect/>
          <a:stretch/>
        </p:blipFill>
        <p:spPr>
          <a:xfrm>
            <a:off x="7750356" y="144109"/>
            <a:ext cx="4327343" cy="1485428"/>
          </a:xfrm>
          <a:prstGeom prst="rect">
            <a:avLst/>
          </a:prstGeom>
          <a:noFill/>
          <a:ln>
            <a:noFill/>
          </a:ln>
        </p:spPr>
      </p:pic>
      <p:sp>
        <p:nvSpPr>
          <p:cNvPr id="222" name="Google Shape;222;p8"/>
          <p:cNvSpPr txBox="1"/>
          <p:nvPr/>
        </p:nvSpPr>
        <p:spPr>
          <a:xfrm>
            <a:off x="46239" y="2256192"/>
            <a:ext cx="12145761" cy="461665"/>
          </a:xfrm>
          <a:prstGeom prst="rect">
            <a:avLst/>
          </a:prstGeom>
          <a:blipFill rotWithShape="1">
            <a:blip r:embed="rId5">
              <a:alphaModFix/>
            </a:blip>
            <a:stretch>
              <a:fillRect l="-730" t="-7894" b="-289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223" name="Google Shape;223;p8"/>
          <p:cNvSpPr txBox="1"/>
          <p:nvPr/>
        </p:nvSpPr>
        <p:spPr>
          <a:xfrm>
            <a:off x="7914434" y="2671128"/>
            <a:ext cx="1046953" cy="400110"/>
          </a:xfrm>
          <a:prstGeom prst="rect">
            <a:avLst/>
          </a:prstGeom>
          <a:solidFill>
            <a:schemeClr val="lt1"/>
          </a:solidFill>
          <a:ln w="9525" cap="flat" cmpd="sng">
            <a:solidFill>
              <a:srgbClr val="FF93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i="1">
                <a:solidFill>
                  <a:srgbClr val="FF9300"/>
                </a:solidFill>
                <a:latin typeface="Calibri"/>
                <a:ea typeface="Calibri"/>
                <a:cs typeface="Calibri"/>
                <a:sym typeface="Calibri"/>
              </a:rPr>
              <a:t>“Query”</a:t>
            </a:r>
            <a:endParaRPr/>
          </a:p>
        </p:txBody>
      </p:sp>
      <p:sp>
        <p:nvSpPr>
          <p:cNvPr id="224" name="Google Shape;224;p8"/>
          <p:cNvSpPr txBox="1"/>
          <p:nvPr/>
        </p:nvSpPr>
        <p:spPr>
          <a:xfrm>
            <a:off x="10133684" y="2671128"/>
            <a:ext cx="868571" cy="400110"/>
          </a:xfrm>
          <a:prstGeom prst="rect">
            <a:avLst/>
          </a:prstGeom>
          <a:solidFill>
            <a:schemeClr val="lt1"/>
          </a:solidFill>
          <a:ln w="9525"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i="1">
                <a:solidFill>
                  <a:srgbClr val="00B050"/>
                </a:solidFill>
                <a:latin typeface="Calibri"/>
                <a:ea typeface="Calibri"/>
                <a:cs typeface="Calibri"/>
                <a:sym typeface="Calibri"/>
              </a:rPr>
              <a:t>“Keys”</a:t>
            </a:r>
            <a:endParaRPr/>
          </a:p>
        </p:txBody>
      </p:sp>
      <p:sp>
        <p:nvSpPr>
          <p:cNvPr id="225" name="Google Shape;225;p8"/>
          <p:cNvSpPr txBox="1"/>
          <p:nvPr/>
        </p:nvSpPr>
        <p:spPr>
          <a:xfrm>
            <a:off x="510698" y="1822362"/>
            <a:ext cx="11461407" cy="461665"/>
          </a:xfrm>
          <a:prstGeom prst="rect">
            <a:avLst/>
          </a:prstGeom>
          <a:blipFill rotWithShape="1">
            <a:blip r:embed="rId6">
              <a:alphaModFix/>
            </a:blip>
            <a:stretch>
              <a:fillRect l="-884" t="-8107" b="-3243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226" name="Google Shape;226;p8"/>
          <p:cNvSpPr txBox="1"/>
          <p:nvPr/>
        </p:nvSpPr>
        <p:spPr>
          <a:xfrm>
            <a:off x="10799836" y="1517271"/>
            <a:ext cx="1084656" cy="400110"/>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i="1">
                <a:solidFill>
                  <a:srgbClr val="C00000"/>
                </a:solidFill>
                <a:latin typeface="Calibri"/>
                <a:ea typeface="Calibri"/>
                <a:cs typeface="Calibri"/>
                <a:sym typeface="Calibri"/>
              </a:rPr>
              <a:t>“Values”</a:t>
            </a:r>
            <a:endParaRPr/>
          </a:p>
        </p:txBody>
      </p:sp>
      <p:pic>
        <p:nvPicPr>
          <p:cNvPr id="227" name="Google Shape;227;p8"/>
          <p:cNvPicPr preferRelativeResize="0"/>
          <p:nvPr/>
        </p:nvPicPr>
        <p:blipFill rotWithShape="1">
          <a:blip r:embed="rId7">
            <a:alphaModFix/>
          </a:blip>
          <a:srcRect/>
          <a:stretch/>
        </p:blipFill>
        <p:spPr>
          <a:xfrm>
            <a:off x="2949697" y="3736181"/>
            <a:ext cx="6484589" cy="3068910"/>
          </a:xfrm>
          <a:prstGeom prst="rect">
            <a:avLst/>
          </a:prstGeom>
          <a:noFill/>
          <a:ln>
            <a:noFill/>
          </a:ln>
        </p:spPr>
      </p:pic>
      <p:sp>
        <p:nvSpPr>
          <p:cNvPr id="228" name="Google Shape;228;p8"/>
          <p:cNvSpPr txBox="1"/>
          <p:nvPr/>
        </p:nvSpPr>
        <p:spPr>
          <a:xfrm>
            <a:off x="16827" y="6504497"/>
            <a:ext cx="252004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a:solidFill>
                  <a:srgbClr val="7F7F7F"/>
                </a:solidFill>
                <a:latin typeface="Calibri"/>
                <a:ea typeface="Calibri"/>
                <a:cs typeface="Calibri"/>
                <a:sym typeface="Calibri"/>
              </a:rPr>
              <a:t>Figure courtesy: Lilian Weng</a:t>
            </a:r>
            <a:endParaRPr sz="1600" b="0" u="sng">
              <a:solidFill>
                <a:schemeClr val="dk1"/>
              </a:solidFill>
              <a:latin typeface="Calibri"/>
              <a:ea typeface="Calibri"/>
              <a:cs typeface="Calibri"/>
              <a:sym typeface="Calibri"/>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cxnSp>
        <p:nvCxnSpPr>
          <p:cNvPr id="235" name="Google Shape;235;p9"/>
          <p:cNvCxnSpPr/>
          <p:nvPr/>
        </p:nvCxnSpPr>
        <p:spPr>
          <a:xfrm>
            <a:off x="518984" y="1104900"/>
            <a:ext cx="7039104" cy="0"/>
          </a:xfrm>
          <a:prstGeom prst="straightConnector1">
            <a:avLst/>
          </a:prstGeom>
          <a:noFill/>
          <a:ln w="12700" cap="flat" cmpd="sng">
            <a:solidFill>
              <a:srgbClr val="757070"/>
            </a:solidFill>
            <a:prstDash val="solid"/>
            <a:miter lim="800000"/>
            <a:headEnd type="none" w="sm" len="sm"/>
            <a:tailEnd type="none" w="sm" len="sm"/>
          </a:ln>
        </p:spPr>
      </p:cxnSp>
      <p:sp>
        <p:nvSpPr>
          <p:cNvPr id="236" name="Google Shape;236;p9"/>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Architectures (I): Attention Mechanisms</a:t>
            </a:r>
            <a:endParaRPr/>
          </a:p>
        </p:txBody>
      </p:sp>
      <p:sp>
        <p:nvSpPr>
          <p:cNvPr id="237" name="Google Shape;237;p9"/>
          <p:cNvSpPr txBox="1">
            <a:spLocks noGrp="1"/>
          </p:cNvSpPr>
          <p:nvPr>
            <p:ph type="body" idx="1"/>
          </p:nvPr>
        </p:nvSpPr>
        <p:spPr>
          <a:xfrm>
            <a:off x="838200" y="1295400"/>
            <a:ext cx="10515600" cy="4881563"/>
          </a:xfrm>
          <a:prstGeom prst="rect">
            <a:avLst/>
          </a:prstGeom>
          <a:blipFill rotWithShape="1">
            <a:blip r:embed="rId3">
              <a:alphaModFix/>
            </a:blip>
            <a:stretch>
              <a:fillRect l="-843"/>
            </a:stretch>
          </a:blip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1800"/>
              <a:buChar char="•"/>
            </a:pPr>
            <a:r>
              <a:rPr lang="en-US"/>
              <a:t> </a:t>
            </a:r>
            <a:endParaRPr/>
          </a:p>
        </p:txBody>
      </p:sp>
      <p:pic>
        <p:nvPicPr>
          <p:cNvPr id="238" name="Google Shape;238;p9"/>
          <p:cNvPicPr preferRelativeResize="0"/>
          <p:nvPr/>
        </p:nvPicPr>
        <p:blipFill rotWithShape="1">
          <a:blip r:embed="rId4">
            <a:alphaModFix/>
          </a:blip>
          <a:srcRect/>
          <a:stretch/>
        </p:blipFill>
        <p:spPr>
          <a:xfrm>
            <a:off x="7750356" y="144109"/>
            <a:ext cx="4327343" cy="1485428"/>
          </a:xfrm>
          <a:prstGeom prst="rect">
            <a:avLst/>
          </a:prstGeom>
          <a:noFill/>
          <a:ln>
            <a:noFill/>
          </a:ln>
        </p:spPr>
      </p:pic>
      <p:sp>
        <p:nvSpPr>
          <p:cNvPr id="239" name="Google Shape;239;p9"/>
          <p:cNvSpPr txBox="1"/>
          <p:nvPr/>
        </p:nvSpPr>
        <p:spPr>
          <a:xfrm>
            <a:off x="46239" y="2256192"/>
            <a:ext cx="12145761" cy="461665"/>
          </a:xfrm>
          <a:prstGeom prst="rect">
            <a:avLst/>
          </a:prstGeom>
          <a:blipFill rotWithShape="1">
            <a:blip r:embed="rId5">
              <a:alphaModFix/>
            </a:blip>
            <a:stretch>
              <a:fillRect l="-730" t="-7894" b="-289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240" name="Google Shape;240;p9"/>
          <p:cNvSpPr txBox="1"/>
          <p:nvPr/>
        </p:nvSpPr>
        <p:spPr>
          <a:xfrm>
            <a:off x="7914434" y="2671128"/>
            <a:ext cx="1046953" cy="400110"/>
          </a:xfrm>
          <a:prstGeom prst="rect">
            <a:avLst/>
          </a:prstGeom>
          <a:solidFill>
            <a:schemeClr val="lt1"/>
          </a:solidFill>
          <a:ln w="9525" cap="flat" cmpd="sng">
            <a:solidFill>
              <a:srgbClr val="FF93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i="1">
                <a:solidFill>
                  <a:srgbClr val="FF9300"/>
                </a:solidFill>
                <a:latin typeface="Calibri"/>
                <a:ea typeface="Calibri"/>
                <a:cs typeface="Calibri"/>
                <a:sym typeface="Calibri"/>
              </a:rPr>
              <a:t>“Query”</a:t>
            </a:r>
            <a:endParaRPr/>
          </a:p>
        </p:txBody>
      </p:sp>
      <p:sp>
        <p:nvSpPr>
          <p:cNvPr id="241" name="Google Shape;241;p9"/>
          <p:cNvSpPr txBox="1"/>
          <p:nvPr/>
        </p:nvSpPr>
        <p:spPr>
          <a:xfrm>
            <a:off x="10133684" y="2671128"/>
            <a:ext cx="868571" cy="400110"/>
          </a:xfrm>
          <a:prstGeom prst="rect">
            <a:avLst/>
          </a:prstGeom>
          <a:solidFill>
            <a:schemeClr val="lt1"/>
          </a:solidFill>
          <a:ln w="9525"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i="1">
                <a:solidFill>
                  <a:srgbClr val="00B050"/>
                </a:solidFill>
                <a:latin typeface="Calibri"/>
                <a:ea typeface="Calibri"/>
                <a:cs typeface="Calibri"/>
                <a:sym typeface="Calibri"/>
              </a:rPr>
              <a:t>“Keys”</a:t>
            </a:r>
            <a:endParaRPr/>
          </a:p>
        </p:txBody>
      </p:sp>
      <p:sp>
        <p:nvSpPr>
          <p:cNvPr id="242" name="Google Shape;242;p9"/>
          <p:cNvSpPr txBox="1"/>
          <p:nvPr/>
        </p:nvSpPr>
        <p:spPr>
          <a:xfrm>
            <a:off x="510698" y="1822362"/>
            <a:ext cx="11461407" cy="461665"/>
          </a:xfrm>
          <a:prstGeom prst="rect">
            <a:avLst/>
          </a:prstGeom>
          <a:blipFill rotWithShape="1">
            <a:blip r:embed="rId6">
              <a:alphaModFix/>
            </a:blip>
            <a:stretch>
              <a:fillRect l="-884" t="-8107" b="-3243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243" name="Google Shape;243;p9"/>
          <p:cNvSpPr txBox="1"/>
          <p:nvPr/>
        </p:nvSpPr>
        <p:spPr>
          <a:xfrm>
            <a:off x="10799836" y="1517271"/>
            <a:ext cx="1084656" cy="400110"/>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i="1">
                <a:solidFill>
                  <a:srgbClr val="C00000"/>
                </a:solidFill>
                <a:latin typeface="Calibri"/>
                <a:ea typeface="Calibri"/>
                <a:cs typeface="Calibri"/>
                <a:sym typeface="Calibri"/>
              </a:rPr>
              <a:t>“Values”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09600" y="29937"/>
            <a:ext cx="115824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i="0" u="none" strike="noStrike" cap="none" dirty="0" smtClean="0">
                <a:solidFill>
                  <a:srgbClr val="C00000"/>
                </a:solidFill>
                <a:latin typeface="Palatino Linotype"/>
                <a:ea typeface="Palatino Linotype"/>
                <a:cs typeface="Palatino Linotype"/>
                <a:sym typeface="Palatino Linotype"/>
              </a:rPr>
              <a:t>Let’s apply Seq2Seq+Attention to Abstractive Summarization</a:t>
            </a:r>
            <a:endParaRPr sz="3200" b="0" i="0" u="none" strike="noStrike" cap="none" dirty="0">
              <a:solidFill>
                <a:srgbClr val="C00000"/>
              </a:solidFill>
              <a:latin typeface="Palatino Linotype"/>
              <a:ea typeface="Palatino Linotype"/>
              <a:cs typeface="Palatino Linotype"/>
              <a:sym typeface="Palatino Linotype"/>
            </a:endParaRPr>
          </a:p>
        </p:txBody>
      </p:sp>
      <p:sp>
        <p:nvSpPr>
          <p:cNvPr id="1131" name="Google Shape;1131;p104"/>
          <p:cNvSpPr txBox="1">
            <a:spLocks noGrp="1"/>
          </p:cNvSpPr>
          <p:nvPr>
            <p:ph type="body" idx="1"/>
          </p:nvPr>
        </p:nvSpPr>
        <p:spPr>
          <a:xfrm>
            <a:off x="440267" y="1172937"/>
            <a:ext cx="11277600" cy="5059363"/>
          </a:xfrm>
          <a:prstGeom prst="rect">
            <a:avLst/>
          </a:prstGeom>
          <a:noFill/>
          <a:ln>
            <a:noFill/>
          </a:ln>
        </p:spPr>
        <p:txBody>
          <a:bodyPr spcFirstLastPara="1" wrap="square" lIns="91425" tIns="45700" rIns="91425" bIns="45700" anchor="t" anchorCtr="0">
            <a:noAutofit/>
          </a:bodyPr>
          <a:lstStyle/>
          <a:p>
            <a:r>
              <a:rPr lang="en-US" sz="3200" dirty="0" smtClean="0"/>
              <a:t>Abstract summarization:</a:t>
            </a:r>
          </a:p>
          <a:p>
            <a:pPr lvl="1"/>
            <a:r>
              <a:rPr lang="en-US" sz="3200" dirty="0" smtClean="0"/>
              <a:t>Generate a summary to cover the important information in the source document</a:t>
            </a:r>
          </a:p>
          <a:p>
            <a:pPr marL="342900" marR="0" lvl="0" indent="-342900" algn="l" rtl="0">
              <a:spcBef>
                <a:spcPts val="0"/>
              </a:spcBef>
              <a:spcAft>
                <a:spcPts val="0"/>
              </a:spcAft>
              <a:buClr>
                <a:srgbClr val="170981"/>
              </a:buClr>
              <a:buSzPts val="1776"/>
              <a:buFont typeface="Noto Sans Symbols"/>
              <a:buChar char="▪"/>
            </a:pPr>
            <a:endParaRPr dirty="0"/>
          </a:p>
        </p:txBody>
      </p:sp>
      <p:sp>
        <p:nvSpPr>
          <p:cNvPr id="1132" name="Google Shape;1132;p104"/>
          <p:cNvSpPr txBox="1"/>
          <p:nvPr/>
        </p:nvSpPr>
        <p:spPr>
          <a:xfrm>
            <a:off x="10943168" y="6569076"/>
            <a:ext cx="1248833"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19</a:t>
            </a:fld>
            <a:endParaRPr sz="1400" b="1">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9142949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Recap: Recurrent Neural Network</a:t>
            </a:r>
            <a:endParaRPr lang="en-GB" dirty="0"/>
          </a:p>
        </p:txBody>
      </p:sp>
      <p:sp>
        <p:nvSpPr>
          <p:cNvPr id="5" name="Slide Number Placeholder 4"/>
          <p:cNvSpPr>
            <a:spLocks noGrp="1"/>
          </p:cNvSpPr>
          <p:nvPr>
            <p:ph type="sldNum" sz="quarter" idx="4294967295"/>
          </p:nvPr>
        </p:nvSpPr>
        <p:spPr>
          <a:xfrm>
            <a:off x="10160000" y="18288"/>
            <a:ext cx="1422400" cy="329184"/>
          </a:xfrm>
          <a:prstGeom prst="rect">
            <a:avLst/>
          </a:prstGeom>
        </p:spPr>
        <p:txBody>
          <a:bodyPr/>
          <a:lstStyle/>
          <a:p>
            <a:fld id="{7F92B3FB-2F82-4CB9-93A4-1640FC20E3CE}" type="slidenum">
              <a:rPr lang="en-GB" smtClean="0"/>
              <a:t>2</a:t>
            </a:fld>
            <a:endParaRPr lang="en-GB"/>
          </a:p>
        </p:txBody>
      </p:sp>
      <p:sp>
        <p:nvSpPr>
          <p:cNvPr id="6" name="Content Placeholder 2"/>
          <p:cNvSpPr>
            <a:spLocks noGrp="1"/>
          </p:cNvSpPr>
          <p:nvPr>
            <p:ph idx="1"/>
          </p:nvPr>
        </p:nvSpPr>
        <p:spPr>
          <a:xfrm>
            <a:off x="508000" y="1600200"/>
            <a:ext cx="11353800" cy="2667000"/>
          </a:xfrm>
        </p:spPr>
        <p:txBody>
          <a:bodyPr>
            <a:normAutofit/>
          </a:bodyPr>
          <a:lstStyle/>
          <a:p>
            <a:pPr marL="457200" lvl="0" indent="-342900">
              <a:spcBef>
                <a:spcPts val="0"/>
              </a:spcBef>
              <a:buSzPts val="1800"/>
              <a:buChar char="●"/>
            </a:pPr>
            <a:r>
              <a:rPr lang="en" dirty="0"/>
              <a:t>Neural network with loops (output of previous step is input of next)</a:t>
            </a:r>
          </a:p>
          <a:p>
            <a:pPr marL="457200" lvl="0" indent="-342900">
              <a:spcBef>
                <a:spcPts val="0"/>
              </a:spcBef>
              <a:buSzPts val="1800"/>
              <a:buChar char="●"/>
            </a:pPr>
            <a:r>
              <a:rPr lang="en" dirty="0"/>
              <a:t>Maintains hidden state</a:t>
            </a:r>
          </a:p>
          <a:p>
            <a:pPr marL="914400" lvl="1" indent="-317500">
              <a:spcBef>
                <a:spcPts val="0"/>
              </a:spcBef>
              <a:buSzPts val="1400"/>
              <a:buChar char="○"/>
            </a:pPr>
            <a:r>
              <a:rPr lang="en" dirty="0"/>
              <a:t>Tracks previous inputs</a:t>
            </a:r>
          </a:p>
          <a:p>
            <a:pPr marL="914400" lvl="1" indent="-317500">
              <a:spcBef>
                <a:spcPts val="0"/>
              </a:spcBef>
              <a:buSzPts val="1400"/>
              <a:buChar char="○"/>
            </a:pPr>
            <a:r>
              <a:rPr lang="en" dirty="0"/>
              <a:t>Handle variable length input (sentences, video frames,...)</a:t>
            </a:r>
          </a:p>
          <a:p>
            <a:pPr marL="457200" lvl="0" indent="-342900">
              <a:spcBef>
                <a:spcPts val="0"/>
              </a:spcBef>
              <a:buSzPts val="1800"/>
              <a:buChar char="●"/>
            </a:pPr>
            <a:r>
              <a:rPr lang="en" dirty="0"/>
              <a:t>Single differentiable function from input words to output </a:t>
            </a:r>
            <a:r>
              <a:rPr lang="en" dirty="0" smtClean="0"/>
              <a:t>probabilities</a:t>
            </a:r>
          </a:p>
          <a:p>
            <a:pPr marL="457200" lvl="0" indent="-342900">
              <a:spcBef>
                <a:spcPts val="0"/>
              </a:spcBef>
              <a:buSzPts val="1800"/>
              <a:buChar char="●"/>
            </a:pPr>
            <a:r>
              <a:rPr lang="en" dirty="0"/>
              <a:t>h</a:t>
            </a:r>
            <a:r>
              <a:rPr lang="en" baseline="-25000" dirty="0" smtClean="0"/>
              <a:t>t</a:t>
            </a:r>
            <a:r>
              <a:rPr lang="en" dirty="0" smtClean="0"/>
              <a:t> = f</a:t>
            </a:r>
            <a:r>
              <a:rPr lang="en" baseline="-25000" dirty="0" smtClean="0"/>
              <a:t>W</a:t>
            </a:r>
            <a:r>
              <a:rPr lang="en" dirty="0" smtClean="0"/>
              <a:t>(h</a:t>
            </a:r>
            <a:r>
              <a:rPr lang="en" baseline="-25000" dirty="0" smtClean="0"/>
              <a:t>t-1</a:t>
            </a:r>
            <a:r>
              <a:rPr lang="en" dirty="0" smtClean="0"/>
              <a:t>, x</a:t>
            </a:r>
            <a:r>
              <a:rPr lang="en" baseline="-25000" dirty="0" smtClean="0"/>
              <a:t>t</a:t>
            </a:r>
            <a:r>
              <a:rPr lang="en" dirty="0" smtClean="0"/>
              <a:t>)</a:t>
            </a:r>
          </a:p>
          <a:p>
            <a:pPr marL="457200" lvl="0" indent="-342900">
              <a:spcBef>
                <a:spcPts val="0"/>
              </a:spcBef>
              <a:buSzPts val="1800"/>
              <a:buChar char="●"/>
            </a:pPr>
            <a:r>
              <a:rPr lang="en" dirty="0" smtClean="0"/>
              <a:t>h</a:t>
            </a:r>
            <a:r>
              <a:rPr lang="en" baseline="-25000" dirty="0" smtClean="0"/>
              <a:t>t</a:t>
            </a:r>
            <a:r>
              <a:rPr lang="en" dirty="0" smtClean="0"/>
              <a:t> = tanh(W</a:t>
            </a:r>
            <a:r>
              <a:rPr lang="en" baseline="-25000" dirty="0" smtClean="0"/>
              <a:t>h</a:t>
            </a:r>
            <a:r>
              <a:rPr lang="en" dirty="0" smtClean="0"/>
              <a:t>h</a:t>
            </a:r>
            <a:r>
              <a:rPr lang="en" baseline="-25000" dirty="0" smtClean="0"/>
              <a:t>t-1</a:t>
            </a:r>
            <a:r>
              <a:rPr lang="en" dirty="0" smtClean="0"/>
              <a:t> + W</a:t>
            </a:r>
            <a:r>
              <a:rPr lang="en" baseline="-25000" dirty="0" smtClean="0"/>
              <a:t>x</a:t>
            </a:r>
            <a:r>
              <a:rPr lang="en" dirty="0" smtClean="0"/>
              <a:t>x</a:t>
            </a:r>
            <a:r>
              <a:rPr lang="en" baseline="-25000" dirty="0" smtClean="0"/>
              <a:t>t</a:t>
            </a:r>
            <a:r>
              <a:rPr lang="en" dirty="0" smtClean="0"/>
              <a:t>)</a:t>
            </a:r>
          </a:p>
          <a:p>
            <a:pPr marL="457200" lvl="0" indent="-342900">
              <a:spcBef>
                <a:spcPts val="0"/>
              </a:spcBef>
              <a:buSzPts val="1800"/>
              <a:buChar char="●"/>
            </a:pPr>
            <a:r>
              <a:rPr lang="en" dirty="0" smtClean="0"/>
              <a:t>y</a:t>
            </a:r>
            <a:r>
              <a:rPr lang="en" baseline="-25000" dirty="0" smtClean="0"/>
              <a:t>t</a:t>
            </a:r>
            <a:r>
              <a:rPr lang="en" dirty="0" smtClean="0"/>
              <a:t> = W</a:t>
            </a:r>
            <a:r>
              <a:rPr lang="en" baseline="-25000" dirty="0" smtClean="0"/>
              <a:t>y</a:t>
            </a:r>
            <a:r>
              <a:rPr lang="en" dirty="0" smtClean="0"/>
              <a:t>h</a:t>
            </a:r>
            <a:r>
              <a:rPr lang="en" baseline="-25000" dirty="0" smtClean="0"/>
              <a:t>t</a:t>
            </a:r>
            <a:endParaRPr lang="en" dirty="0" smtClean="0"/>
          </a:p>
          <a:p>
            <a:pPr marL="457200" lvl="0" indent="-342900">
              <a:spcBef>
                <a:spcPts val="0"/>
              </a:spcBef>
              <a:buSzPts val="1800"/>
              <a:buChar char="●"/>
            </a:pPr>
            <a:endParaRPr lang="en" dirty="0"/>
          </a:p>
          <a:p>
            <a:pPr marL="0" indent="0">
              <a:buNone/>
            </a:pPr>
            <a:endParaRPr lang="en-US" dirty="0" smtClean="0">
              <a:sym typeface="Wingdings"/>
            </a:endParaRPr>
          </a:p>
        </p:txBody>
      </p:sp>
      <p:pic>
        <p:nvPicPr>
          <p:cNvPr id="7" name="Google Shape;114;p22"/>
          <p:cNvPicPr preferRelativeResize="0"/>
          <p:nvPr/>
        </p:nvPicPr>
        <p:blipFill>
          <a:blip r:embed="rId3">
            <a:alphaModFix/>
          </a:blip>
          <a:stretch>
            <a:fillRect/>
          </a:stretch>
        </p:blipFill>
        <p:spPr>
          <a:xfrm>
            <a:off x="1" y="4648200"/>
            <a:ext cx="6357401" cy="1252558"/>
          </a:xfrm>
          <a:prstGeom prst="rect">
            <a:avLst/>
          </a:prstGeom>
          <a:noFill/>
          <a:ln>
            <a:noFill/>
          </a:ln>
        </p:spPr>
      </p:pic>
      <p:pic>
        <p:nvPicPr>
          <p:cNvPr id="8" name="Google Shape;115;p22"/>
          <p:cNvPicPr preferRelativeResize="0"/>
          <p:nvPr/>
        </p:nvPicPr>
        <p:blipFill>
          <a:blip r:embed="rId4">
            <a:alphaModFix/>
          </a:blip>
          <a:stretch>
            <a:fillRect/>
          </a:stretch>
        </p:blipFill>
        <p:spPr>
          <a:xfrm>
            <a:off x="6908801" y="4495800"/>
            <a:ext cx="5148945" cy="1444350"/>
          </a:xfrm>
          <a:prstGeom prst="rect">
            <a:avLst/>
          </a:prstGeom>
          <a:noFill/>
          <a:ln>
            <a:noFill/>
          </a:ln>
        </p:spPr>
      </p:pic>
      <p:sp>
        <p:nvSpPr>
          <p:cNvPr id="9" name="Google Shape;112;p22"/>
          <p:cNvSpPr txBox="1"/>
          <p:nvPr/>
        </p:nvSpPr>
        <p:spPr>
          <a:xfrm>
            <a:off x="3759200" y="6172200"/>
            <a:ext cx="4729200" cy="3033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000" dirty="0"/>
              <a:t>http://colah.github.io/posts/2015-08-Understanding-LSTMs/</a:t>
            </a:r>
            <a:endParaRPr sz="1000" dirty="0"/>
          </a:p>
        </p:txBody>
      </p:sp>
    </p:spTree>
    <p:extLst>
      <p:ext uri="{BB962C8B-B14F-4D97-AF65-F5344CB8AC3E}">
        <p14:creationId xmlns:p14="http://schemas.microsoft.com/office/powerpoint/2010/main" val="331543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DE090E-3154-4307-868C-DB27EF61B811}"/>
              </a:ext>
            </a:extLst>
          </p:cNvPr>
          <p:cNvSpPr>
            <a:spLocks noGrp="1"/>
          </p:cNvSpPr>
          <p:nvPr>
            <p:ph type="title"/>
          </p:nvPr>
        </p:nvSpPr>
        <p:spPr/>
        <p:txBody>
          <a:bodyPr/>
          <a:lstStyle/>
          <a:p>
            <a:r>
              <a:rPr lang="en-US" dirty="0"/>
              <a:t>Abstractive Summarization</a:t>
            </a:r>
            <a:endParaRPr lang="he-IL" dirty="0"/>
          </a:p>
        </p:txBody>
      </p:sp>
      <p:sp>
        <p:nvSpPr>
          <p:cNvPr id="3" name="Content Placeholder 2">
            <a:extLst>
              <a:ext uri="{FF2B5EF4-FFF2-40B4-BE49-F238E27FC236}">
                <a16:creationId xmlns="" xmlns:a16="http://schemas.microsoft.com/office/drawing/2014/main" id="{F9CA1C02-D48B-4A3A-852E-B315A6DC9222}"/>
              </a:ext>
            </a:extLst>
          </p:cNvPr>
          <p:cNvSpPr>
            <a:spLocks noGrp="1"/>
          </p:cNvSpPr>
          <p:nvPr>
            <p:ph idx="1"/>
          </p:nvPr>
        </p:nvSpPr>
        <p:spPr>
          <a:xfrm>
            <a:off x="838200" y="4981175"/>
            <a:ext cx="10515600" cy="745733"/>
          </a:xfrm>
        </p:spPr>
        <p:txBody>
          <a:bodyPr>
            <a:normAutofit/>
          </a:bodyPr>
          <a:lstStyle/>
          <a:p>
            <a:r>
              <a:rPr lang="en-US" dirty="0"/>
              <a:t>Problems?</a:t>
            </a:r>
          </a:p>
          <a:p>
            <a:pPr lvl="1"/>
            <a:r>
              <a:rPr lang="en-US" dirty="0"/>
              <a:t>Out Of Vocabulary words</a:t>
            </a:r>
          </a:p>
        </p:txBody>
      </p:sp>
      <p:pic>
        <p:nvPicPr>
          <p:cNvPr id="5" name="Picture 4">
            <a:extLst>
              <a:ext uri="{FF2B5EF4-FFF2-40B4-BE49-F238E27FC236}">
                <a16:creationId xmlns="" xmlns:a16="http://schemas.microsoft.com/office/drawing/2014/main" id="{F4C40092-7163-4CF0-9A4F-39E488913AED}"/>
              </a:ext>
            </a:extLst>
          </p:cNvPr>
          <p:cNvPicPr>
            <a:picLocks noChangeAspect="1"/>
          </p:cNvPicPr>
          <p:nvPr/>
        </p:nvPicPr>
        <p:blipFill>
          <a:blip r:embed="rId3"/>
          <a:stretch>
            <a:fillRect/>
          </a:stretch>
        </p:blipFill>
        <p:spPr>
          <a:xfrm>
            <a:off x="2126804" y="1955442"/>
            <a:ext cx="9670227" cy="2947116"/>
          </a:xfrm>
          <a:prstGeom prst="rect">
            <a:avLst/>
          </a:prstGeom>
        </p:spPr>
      </p:pic>
    </p:spTree>
    <p:extLst>
      <p:ext uri="{BB962C8B-B14F-4D97-AF65-F5344CB8AC3E}">
        <p14:creationId xmlns:p14="http://schemas.microsoft.com/office/powerpoint/2010/main" val="6548171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DE090E-3154-4307-868C-DB27EF61B811}"/>
              </a:ext>
            </a:extLst>
          </p:cNvPr>
          <p:cNvSpPr>
            <a:spLocks noGrp="1"/>
          </p:cNvSpPr>
          <p:nvPr>
            <p:ph type="title"/>
          </p:nvPr>
        </p:nvSpPr>
        <p:spPr/>
        <p:txBody>
          <a:bodyPr/>
          <a:lstStyle/>
          <a:p>
            <a:r>
              <a:rPr lang="en-US" dirty="0"/>
              <a:t>Pointer-Generator Network</a:t>
            </a:r>
            <a:endParaRPr lang="he-IL" dirty="0"/>
          </a:p>
        </p:txBody>
      </p:sp>
      <p:pic>
        <p:nvPicPr>
          <p:cNvPr id="5" name="Picture 4"/>
          <p:cNvPicPr>
            <a:picLocks noChangeAspect="1"/>
          </p:cNvPicPr>
          <p:nvPr/>
        </p:nvPicPr>
        <p:blipFill>
          <a:blip r:embed="rId3"/>
          <a:stretch>
            <a:fillRect/>
          </a:stretch>
        </p:blipFill>
        <p:spPr>
          <a:xfrm>
            <a:off x="230884" y="1593269"/>
            <a:ext cx="12192000" cy="3553866"/>
          </a:xfrm>
          <a:prstGeom prst="rect">
            <a:avLst/>
          </a:prstGeom>
        </p:spPr>
      </p:pic>
      <p:sp>
        <p:nvSpPr>
          <p:cNvPr id="7" name="Content Placeholder 2">
            <a:extLst>
              <a:ext uri="{FF2B5EF4-FFF2-40B4-BE49-F238E27FC236}">
                <a16:creationId xmlns="" xmlns:a16="http://schemas.microsoft.com/office/drawing/2014/main" id="{F9CA1C02-D48B-4A3A-852E-B315A6DC9222}"/>
              </a:ext>
            </a:extLst>
          </p:cNvPr>
          <p:cNvSpPr txBox="1">
            <a:spLocks/>
          </p:cNvSpPr>
          <p:nvPr/>
        </p:nvSpPr>
        <p:spPr>
          <a:xfrm>
            <a:off x="299469" y="5346807"/>
            <a:ext cx="10515600" cy="74573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US" dirty="0" smtClean="0"/>
              <a:t>(See et al., 2017)</a:t>
            </a:r>
          </a:p>
        </p:txBody>
      </p:sp>
    </p:spTree>
    <p:extLst>
      <p:ext uri="{BB962C8B-B14F-4D97-AF65-F5344CB8AC3E}">
        <p14:creationId xmlns:p14="http://schemas.microsoft.com/office/powerpoint/2010/main" val="23724330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cxnSp>
        <p:nvCxnSpPr>
          <p:cNvPr id="250" name="Google Shape;250;p10"/>
          <p:cNvCxnSpPr/>
          <p:nvPr/>
        </p:nvCxnSpPr>
        <p:spPr>
          <a:xfrm>
            <a:off x="518984" y="1104900"/>
            <a:ext cx="7039104" cy="0"/>
          </a:xfrm>
          <a:prstGeom prst="straightConnector1">
            <a:avLst/>
          </a:prstGeom>
          <a:noFill/>
          <a:ln w="12700" cap="flat" cmpd="sng">
            <a:solidFill>
              <a:srgbClr val="757070"/>
            </a:solidFill>
            <a:prstDash val="solid"/>
            <a:miter lim="800000"/>
            <a:headEnd type="none" w="sm" len="sm"/>
            <a:tailEnd type="none" w="sm" len="sm"/>
          </a:ln>
        </p:spPr>
      </p:cxnSp>
      <p:sp>
        <p:nvSpPr>
          <p:cNvPr id="251" name="Google Shape;251;p10"/>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dirty="0" smtClean="0"/>
              <a:t>Copy</a:t>
            </a:r>
            <a:r>
              <a:rPr lang="en-US" sz="3200" dirty="0"/>
              <a:t>/Pointing Mechanisms</a:t>
            </a:r>
            <a:endParaRPr dirty="0"/>
          </a:p>
        </p:txBody>
      </p:sp>
      <p:pic>
        <p:nvPicPr>
          <p:cNvPr id="252" name="Google Shape;252;p10"/>
          <p:cNvPicPr preferRelativeResize="0"/>
          <p:nvPr/>
        </p:nvPicPr>
        <p:blipFill rotWithShape="1">
          <a:blip r:embed="rId3">
            <a:alphaModFix/>
          </a:blip>
          <a:srcRect/>
          <a:stretch/>
        </p:blipFill>
        <p:spPr>
          <a:xfrm>
            <a:off x="7750356" y="144109"/>
            <a:ext cx="4327343" cy="1485428"/>
          </a:xfrm>
          <a:prstGeom prst="rect">
            <a:avLst/>
          </a:prstGeom>
          <a:noFill/>
          <a:ln>
            <a:noFill/>
          </a:ln>
        </p:spPr>
      </p:pic>
      <p:sp>
        <p:nvSpPr>
          <p:cNvPr id="253" name="Google Shape;253;p10"/>
          <p:cNvSpPr txBox="1"/>
          <p:nvPr/>
        </p:nvSpPr>
        <p:spPr>
          <a:xfrm>
            <a:off x="990600" y="1447800"/>
            <a:ext cx="10515600" cy="4881563"/>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400"/>
              <a:buFont typeface="Arial"/>
              <a:buChar char="•"/>
            </a:pPr>
            <a:r>
              <a:rPr lang="en-US" sz="2400" b="0" i="0">
                <a:solidFill>
                  <a:schemeClr val="dk1"/>
                </a:solidFill>
                <a:latin typeface="Roboto"/>
                <a:ea typeface="Roboto"/>
                <a:cs typeface="Roboto"/>
                <a:sym typeface="Roboto"/>
              </a:rPr>
              <a:t>Copy relevant information to the output text </a:t>
            </a:r>
            <a:endParaRPr/>
          </a:p>
        </p:txBody>
      </p:sp>
      <p:sp>
        <p:nvSpPr>
          <p:cNvPr id="254" name="Google Shape;254;p10"/>
          <p:cNvSpPr txBox="1"/>
          <p:nvPr/>
        </p:nvSpPr>
        <p:spPr>
          <a:xfrm>
            <a:off x="2829467" y="3680399"/>
            <a:ext cx="5931817" cy="399405"/>
          </a:xfrm>
          <a:prstGeom prst="rect">
            <a:avLst/>
          </a:prstGeom>
          <a:blipFill rotWithShape="1">
            <a:blip r:embed="rId4">
              <a:alphaModFix/>
            </a:blip>
            <a:stretch>
              <a:fillRect l="-640" r="-1280" b="-2120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255" name="Google Shape;255;p10"/>
          <p:cNvSpPr txBox="1"/>
          <p:nvPr/>
        </p:nvSpPr>
        <p:spPr>
          <a:xfrm>
            <a:off x="2829467" y="2086003"/>
            <a:ext cx="2585907"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Probability of choosing the </a:t>
            </a:r>
            <a:r>
              <a:rPr lang="en-US" sz="2000" b="1">
                <a:solidFill>
                  <a:schemeClr val="dk1"/>
                </a:solidFill>
                <a:latin typeface="Calibri"/>
                <a:ea typeface="Calibri"/>
                <a:cs typeface="Calibri"/>
                <a:sym typeface="Calibri"/>
              </a:rPr>
              <a:t>generation</a:t>
            </a:r>
            <a:r>
              <a:rPr lang="en-US" sz="2000">
                <a:solidFill>
                  <a:schemeClr val="dk1"/>
                </a:solidFill>
                <a:latin typeface="Calibri"/>
                <a:ea typeface="Calibri"/>
                <a:cs typeface="Calibri"/>
                <a:sym typeface="Calibri"/>
              </a:rPr>
              <a:t> </a:t>
            </a:r>
            <a:r>
              <a:rPr lang="en-US" sz="2000" b="1">
                <a:solidFill>
                  <a:schemeClr val="dk1"/>
                </a:solidFill>
                <a:latin typeface="Calibri"/>
                <a:ea typeface="Calibri"/>
                <a:cs typeface="Calibri"/>
                <a:sym typeface="Calibri"/>
              </a:rPr>
              <a:t>mode</a:t>
            </a:r>
            <a:endParaRPr/>
          </a:p>
        </p:txBody>
      </p:sp>
      <p:cxnSp>
        <p:nvCxnSpPr>
          <p:cNvPr id="256" name="Google Shape;256;p10"/>
          <p:cNvCxnSpPr/>
          <p:nvPr/>
        </p:nvCxnSpPr>
        <p:spPr>
          <a:xfrm rot="10800000">
            <a:off x="3894083" y="2793890"/>
            <a:ext cx="228337" cy="951626"/>
          </a:xfrm>
          <a:prstGeom prst="straightConnector1">
            <a:avLst/>
          </a:prstGeom>
          <a:noFill/>
          <a:ln w="38100" cap="flat" cmpd="sng">
            <a:solidFill>
              <a:srgbClr val="757070"/>
            </a:solidFill>
            <a:prstDash val="dash"/>
            <a:miter lim="800000"/>
            <a:headEnd type="none" w="med" len="med"/>
            <a:tailEnd type="stealth" w="med" len="med"/>
          </a:ln>
        </p:spPr>
      </p:cxnSp>
      <p:sp>
        <p:nvSpPr>
          <p:cNvPr id="257" name="Google Shape;257;p10"/>
          <p:cNvSpPr txBox="1"/>
          <p:nvPr/>
        </p:nvSpPr>
        <p:spPr>
          <a:xfrm>
            <a:off x="3483839" y="4960102"/>
            <a:ext cx="2775997" cy="707886"/>
          </a:xfrm>
          <a:prstGeom prst="rect">
            <a:avLst/>
          </a:prstGeom>
          <a:blipFill rotWithShape="1">
            <a:blip r:embed="rId5">
              <a:alphaModFix/>
            </a:blip>
            <a:stretch>
              <a:fillRect l="-2282" t="-5262" r="-2738" b="-1403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cxnSp>
        <p:nvCxnSpPr>
          <p:cNvPr id="258" name="Google Shape;258;p10"/>
          <p:cNvCxnSpPr/>
          <p:nvPr/>
        </p:nvCxnSpPr>
        <p:spPr>
          <a:xfrm>
            <a:off x="4918985" y="4140735"/>
            <a:ext cx="0" cy="856934"/>
          </a:xfrm>
          <a:prstGeom prst="straightConnector1">
            <a:avLst/>
          </a:prstGeom>
          <a:noFill/>
          <a:ln w="38100" cap="flat" cmpd="sng">
            <a:solidFill>
              <a:srgbClr val="757070"/>
            </a:solidFill>
            <a:prstDash val="dash"/>
            <a:miter lim="800000"/>
            <a:headEnd type="none" w="med" len="med"/>
            <a:tailEnd type="stealth" w="med" len="med"/>
          </a:ln>
        </p:spPr>
      </p:cxnSp>
      <p:cxnSp>
        <p:nvCxnSpPr>
          <p:cNvPr id="259" name="Google Shape;259;p10"/>
          <p:cNvCxnSpPr/>
          <p:nvPr/>
        </p:nvCxnSpPr>
        <p:spPr>
          <a:xfrm>
            <a:off x="7795231" y="4140735"/>
            <a:ext cx="0" cy="856934"/>
          </a:xfrm>
          <a:prstGeom prst="straightConnector1">
            <a:avLst/>
          </a:prstGeom>
          <a:noFill/>
          <a:ln w="38100" cap="flat" cmpd="sng">
            <a:solidFill>
              <a:srgbClr val="757070"/>
            </a:solidFill>
            <a:prstDash val="dash"/>
            <a:miter lim="800000"/>
            <a:headEnd type="none" w="med" len="med"/>
            <a:tailEnd type="stealth" w="med" len="med"/>
          </a:ln>
        </p:spPr>
      </p:cxnSp>
      <p:sp>
        <p:nvSpPr>
          <p:cNvPr id="260" name="Google Shape;260;p10"/>
          <p:cNvSpPr txBox="1"/>
          <p:nvPr/>
        </p:nvSpPr>
        <p:spPr>
          <a:xfrm>
            <a:off x="6934749" y="4960102"/>
            <a:ext cx="3896537" cy="707886"/>
          </a:xfrm>
          <a:prstGeom prst="rect">
            <a:avLst/>
          </a:prstGeom>
          <a:blipFill rotWithShape="1">
            <a:blip r:embed="rId6">
              <a:alphaModFix/>
            </a:blip>
            <a:stretch>
              <a:fillRect l="-1953" t="-5262" b="-1403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261" name="Google Shape;261;p10"/>
          <p:cNvSpPr txBox="1"/>
          <p:nvPr/>
        </p:nvSpPr>
        <p:spPr>
          <a:xfrm>
            <a:off x="5795519" y="2106203"/>
            <a:ext cx="2585907"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Probability of choosing the </a:t>
            </a:r>
            <a:r>
              <a:rPr lang="en-US" sz="2000" b="1">
                <a:solidFill>
                  <a:schemeClr val="dk1"/>
                </a:solidFill>
                <a:latin typeface="Calibri"/>
                <a:ea typeface="Calibri"/>
                <a:cs typeface="Calibri"/>
                <a:sym typeface="Calibri"/>
              </a:rPr>
              <a:t>copy mode</a:t>
            </a:r>
            <a:endParaRPr/>
          </a:p>
        </p:txBody>
      </p:sp>
      <p:cxnSp>
        <p:nvCxnSpPr>
          <p:cNvPr id="262" name="Google Shape;262;p10"/>
          <p:cNvCxnSpPr/>
          <p:nvPr/>
        </p:nvCxnSpPr>
        <p:spPr>
          <a:xfrm rot="10800000">
            <a:off x="6479990" y="2788592"/>
            <a:ext cx="188824" cy="912006"/>
          </a:xfrm>
          <a:prstGeom prst="straightConnector1">
            <a:avLst/>
          </a:prstGeom>
          <a:noFill/>
          <a:ln w="38100" cap="flat" cmpd="sng">
            <a:solidFill>
              <a:srgbClr val="757070"/>
            </a:solidFill>
            <a:prstDash val="dash"/>
            <a:miter lim="800000"/>
            <a:headEnd type="none" w="med" len="med"/>
            <a:tailEnd type="stealth" w="med" len="med"/>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DE090E-3154-4307-868C-DB27EF61B811}"/>
              </a:ext>
            </a:extLst>
          </p:cNvPr>
          <p:cNvSpPr>
            <a:spLocks noGrp="1"/>
          </p:cNvSpPr>
          <p:nvPr>
            <p:ph type="title"/>
          </p:nvPr>
        </p:nvSpPr>
        <p:spPr/>
        <p:txBody>
          <a:bodyPr/>
          <a:lstStyle/>
          <a:p>
            <a:r>
              <a:rPr lang="en-US" dirty="0"/>
              <a:t>Pointer-Generator Network</a:t>
            </a:r>
            <a:endParaRPr lang="he-IL" dirty="0"/>
          </a:p>
        </p:txBody>
      </p:sp>
      <p:pic>
        <p:nvPicPr>
          <p:cNvPr id="7" name="Picture 6">
            <a:extLst>
              <a:ext uri="{FF2B5EF4-FFF2-40B4-BE49-F238E27FC236}">
                <a16:creationId xmlns="" xmlns:a16="http://schemas.microsoft.com/office/drawing/2014/main" id="{49055D6F-5C23-42C5-AE15-48AD50D8AADA}"/>
              </a:ext>
            </a:extLst>
          </p:cNvPr>
          <p:cNvPicPr>
            <a:picLocks noChangeAspect="1"/>
          </p:cNvPicPr>
          <p:nvPr/>
        </p:nvPicPr>
        <p:blipFill>
          <a:blip r:embed="rId3"/>
          <a:stretch>
            <a:fillRect/>
          </a:stretch>
        </p:blipFill>
        <p:spPr>
          <a:xfrm>
            <a:off x="1415143" y="1852328"/>
            <a:ext cx="9361716" cy="3912624"/>
          </a:xfrm>
          <a:prstGeom prst="rect">
            <a:avLst/>
          </a:prstGeom>
        </p:spPr>
      </p:pic>
    </p:spTree>
    <p:extLst>
      <p:ext uri="{BB962C8B-B14F-4D97-AF65-F5344CB8AC3E}">
        <p14:creationId xmlns:p14="http://schemas.microsoft.com/office/powerpoint/2010/main" val="916166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DE090E-3154-4307-868C-DB27EF61B811}"/>
              </a:ext>
            </a:extLst>
          </p:cNvPr>
          <p:cNvSpPr>
            <a:spLocks noGrp="1"/>
          </p:cNvSpPr>
          <p:nvPr>
            <p:ph type="title"/>
          </p:nvPr>
        </p:nvSpPr>
        <p:spPr/>
        <p:txBody>
          <a:bodyPr/>
          <a:lstStyle/>
          <a:p>
            <a:r>
              <a:rPr lang="en-US" dirty="0"/>
              <a:t>Results</a:t>
            </a:r>
            <a:endParaRPr lang="he-IL" dirty="0"/>
          </a:p>
        </p:txBody>
      </p:sp>
      <p:sp>
        <p:nvSpPr>
          <p:cNvPr id="3" name="Content Placeholder 2">
            <a:extLst>
              <a:ext uri="{FF2B5EF4-FFF2-40B4-BE49-F238E27FC236}">
                <a16:creationId xmlns="" xmlns:a16="http://schemas.microsoft.com/office/drawing/2014/main" id="{F9CA1C02-D48B-4A3A-852E-B315A6DC9222}"/>
              </a:ext>
            </a:extLst>
          </p:cNvPr>
          <p:cNvSpPr>
            <a:spLocks noGrp="1"/>
          </p:cNvSpPr>
          <p:nvPr>
            <p:ph idx="1"/>
          </p:nvPr>
        </p:nvSpPr>
        <p:spPr>
          <a:xfrm>
            <a:off x="863853" y="1589567"/>
            <a:ext cx="10515600" cy="3263504"/>
          </a:xfrm>
        </p:spPr>
        <p:txBody>
          <a:bodyPr>
            <a:normAutofit/>
          </a:bodyPr>
          <a:lstStyle/>
          <a:p>
            <a:r>
              <a:rPr lang="en-US" dirty="0"/>
              <a:t>ROUGE scores of the trained models on the CNN-Daily Mail dataset, computed on the test set.</a:t>
            </a:r>
          </a:p>
        </p:txBody>
      </p:sp>
      <p:pic>
        <p:nvPicPr>
          <p:cNvPr id="5" name="Picture 4">
            <a:extLst>
              <a:ext uri="{FF2B5EF4-FFF2-40B4-BE49-F238E27FC236}">
                <a16:creationId xmlns="" xmlns:a16="http://schemas.microsoft.com/office/drawing/2014/main" id="{B0207733-458D-4F14-ACB2-896B7410CFB7}"/>
              </a:ext>
            </a:extLst>
          </p:cNvPr>
          <p:cNvPicPr>
            <a:picLocks noChangeAspect="1"/>
          </p:cNvPicPr>
          <p:nvPr/>
        </p:nvPicPr>
        <p:blipFill>
          <a:blip r:embed="rId3"/>
          <a:stretch>
            <a:fillRect/>
          </a:stretch>
        </p:blipFill>
        <p:spPr>
          <a:xfrm>
            <a:off x="183499" y="2789803"/>
            <a:ext cx="11825004" cy="2759168"/>
          </a:xfrm>
          <a:prstGeom prst="rect">
            <a:avLst/>
          </a:prstGeom>
        </p:spPr>
      </p:pic>
    </p:spTree>
    <p:extLst>
      <p:ext uri="{BB962C8B-B14F-4D97-AF65-F5344CB8AC3E}">
        <p14:creationId xmlns:p14="http://schemas.microsoft.com/office/powerpoint/2010/main" val="1790125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DE090E-3154-4307-868C-DB27EF61B811}"/>
              </a:ext>
            </a:extLst>
          </p:cNvPr>
          <p:cNvSpPr>
            <a:spLocks noGrp="1"/>
          </p:cNvSpPr>
          <p:nvPr>
            <p:ph type="title"/>
          </p:nvPr>
        </p:nvSpPr>
        <p:spPr/>
        <p:txBody>
          <a:bodyPr/>
          <a:lstStyle/>
          <a:p>
            <a:r>
              <a:rPr lang="en-US" dirty="0" smtClean="0"/>
              <a:t>Exercise: How to Encode Graphs?</a:t>
            </a:r>
            <a:endParaRPr lang="he-IL" dirty="0"/>
          </a:p>
        </p:txBody>
      </p:sp>
      <p:sp>
        <p:nvSpPr>
          <p:cNvPr id="3" name="Content Placeholder 2">
            <a:extLst>
              <a:ext uri="{FF2B5EF4-FFF2-40B4-BE49-F238E27FC236}">
                <a16:creationId xmlns="" xmlns:a16="http://schemas.microsoft.com/office/drawing/2014/main" id="{F9CA1C02-D48B-4A3A-852E-B315A6DC9222}"/>
              </a:ext>
            </a:extLst>
          </p:cNvPr>
          <p:cNvSpPr>
            <a:spLocks noGrp="1"/>
          </p:cNvSpPr>
          <p:nvPr>
            <p:ph idx="1"/>
          </p:nvPr>
        </p:nvSpPr>
        <p:spPr>
          <a:xfrm>
            <a:off x="838200" y="1135324"/>
            <a:ext cx="10515600" cy="3263504"/>
          </a:xfrm>
        </p:spPr>
        <p:txBody>
          <a:bodyPr>
            <a:normAutofit/>
          </a:bodyPr>
          <a:lstStyle/>
          <a:p>
            <a:r>
              <a:rPr lang="en-US" dirty="0" smtClean="0"/>
              <a:t>How to distinguish Gary Johnson and Lyndon Johnson?</a:t>
            </a:r>
          </a:p>
          <a:p>
            <a:r>
              <a:rPr lang="en-US" dirty="0" smtClean="0"/>
              <a:t>How to represent the relation between Mitt Romney and Gary Johnson?</a:t>
            </a:r>
          </a:p>
        </p:txBody>
      </p:sp>
      <p:pic>
        <p:nvPicPr>
          <p:cNvPr id="4" name="Picture 3"/>
          <p:cNvPicPr>
            <a:picLocks noChangeAspect="1"/>
          </p:cNvPicPr>
          <p:nvPr/>
        </p:nvPicPr>
        <p:blipFill>
          <a:blip r:embed="rId3"/>
          <a:stretch>
            <a:fillRect/>
          </a:stretch>
        </p:blipFill>
        <p:spPr>
          <a:xfrm>
            <a:off x="2490282" y="2499740"/>
            <a:ext cx="9883301" cy="4358261"/>
          </a:xfrm>
          <a:prstGeom prst="rect">
            <a:avLst/>
          </a:prstGeom>
        </p:spPr>
      </p:pic>
    </p:spTree>
    <p:extLst>
      <p:ext uri="{BB962C8B-B14F-4D97-AF65-F5344CB8AC3E}">
        <p14:creationId xmlns:p14="http://schemas.microsoft.com/office/powerpoint/2010/main" val="2815326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DE090E-3154-4307-868C-DB27EF61B811}"/>
              </a:ext>
            </a:extLst>
          </p:cNvPr>
          <p:cNvSpPr>
            <a:spLocks noGrp="1"/>
          </p:cNvSpPr>
          <p:nvPr>
            <p:ph type="title"/>
          </p:nvPr>
        </p:nvSpPr>
        <p:spPr/>
        <p:txBody>
          <a:bodyPr/>
          <a:lstStyle/>
          <a:p>
            <a:r>
              <a:rPr lang="en-US" dirty="0" smtClean="0"/>
              <a:t>Can we flatten graphs to sequence?</a:t>
            </a:r>
            <a:endParaRPr lang="he-IL" dirty="0"/>
          </a:p>
        </p:txBody>
      </p:sp>
      <p:pic>
        <p:nvPicPr>
          <p:cNvPr id="5" name="Picture 4"/>
          <p:cNvPicPr>
            <a:picLocks noChangeAspect="1"/>
          </p:cNvPicPr>
          <p:nvPr/>
        </p:nvPicPr>
        <p:blipFill>
          <a:blip r:embed="rId3"/>
          <a:stretch>
            <a:fillRect/>
          </a:stretch>
        </p:blipFill>
        <p:spPr>
          <a:xfrm>
            <a:off x="207524" y="1010450"/>
            <a:ext cx="12192000" cy="5381848"/>
          </a:xfrm>
          <a:prstGeom prst="rect">
            <a:avLst/>
          </a:prstGeom>
        </p:spPr>
      </p:pic>
    </p:spTree>
    <p:extLst>
      <p:ext uri="{BB962C8B-B14F-4D97-AF65-F5344CB8AC3E}">
        <p14:creationId xmlns:p14="http://schemas.microsoft.com/office/powerpoint/2010/main" val="1286242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DE090E-3154-4307-868C-DB27EF61B811}"/>
              </a:ext>
            </a:extLst>
          </p:cNvPr>
          <p:cNvSpPr>
            <a:spLocks noGrp="1"/>
          </p:cNvSpPr>
          <p:nvPr>
            <p:ph type="title"/>
          </p:nvPr>
        </p:nvSpPr>
        <p:spPr/>
        <p:txBody>
          <a:bodyPr>
            <a:normAutofit fontScale="90000"/>
          </a:bodyPr>
          <a:lstStyle/>
          <a:p>
            <a:r>
              <a:rPr lang="en-US" dirty="0" smtClean="0"/>
              <a:t>What that’s not enough &amp;</a:t>
            </a:r>
            <a:br>
              <a:rPr lang="en-US" dirty="0" smtClean="0"/>
            </a:br>
            <a:r>
              <a:rPr lang="en-US" dirty="0" smtClean="0"/>
              <a:t>Why is it hard?</a:t>
            </a:r>
            <a:endParaRPr lang="he-IL" dirty="0"/>
          </a:p>
        </p:txBody>
      </p:sp>
      <p:sp>
        <p:nvSpPr>
          <p:cNvPr id="6" name="Content Placeholder 2">
            <a:extLst>
              <a:ext uri="{FF2B5EF4-FFF2-40B4-BE49-F238E27FC236}">
                <a16:creationId xmlns="" xmlns:a16="http://schemas.microsoft.com/office/drawing/2014/main" id="{F9CA1C02-D48B-4A3A-852E-B315A6DC9222}"/>
              </a:ext>
            </a:extLst>
          </p:cNvPr>
          <p:cNvSpPr txBox="1">
            <a:spLocks/>
          </p:cNvSpPr>
          <p:nvPr/>
        </p:nvSpPr>
        <p:spPr>
          <a:xfrm>
            <a:off x="864140" y="1096414"/>
            <a:ext cx="10515600" cy="576158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CA" dirty="0" smtClean="0"/>
              <a:t>Complex </a:t>
            </a:r>
            <a:r>
              <a:rPr lang="en-CA" dirty="0"/>
              <a:t>topographical structure               (i.e., no spatial locality like </a:t>
            </a:r>
            <a:r>
              <a:rPr lang="en-CA" dirty="0" smtClean="0"/>
              <a:t>grids)</a:t>
            </a:r>
          </a:p>
          <a:p>
            <a:endParaRPr lang="en-CA" dirty="0" smtClean="0"/>
          </a:p>
          <a:p>
            <a:endParaRPr lang="en-CA" dirty="0" smtClean="0"/>
          </a:p>
          <a:p>
            <a:endParaRPr lang="en-CA" dirty="0"/>
          </a:p>
          <a:p>
            <a:endParaRPr lang="en-CA" dirty="0" smtClean="0"/>
          </a:p>
          <a:p>
            <a:endParaRPr lang="en-CA" dirty="0"/>
          </a:p>
          <a:p>
            <a:endParaRPr lang="en-CA" dirty="0" smtClean="0"/>
          </a:p>
          <a:p>
            <a:endParaRPr lang="en-CA" dirty="0"/>
          </a:p>
          <a:p>
            <a:r>
              <a:rPr lang="en-CA" dirty="0" smtClean="0"/>
              <a:t>No </a:t>
            </a:r>
            <a:r>
              <a:rPr lang="en-CA" dirty="0"/>
              <a:t>fixed node ordering or reference point  (i.e., the isomorphism </a:t>
            </a:r>
            <a:r>
              <a:rPr lang="en-CA" dirty="0" smtClean="0"/>
              <a:t>problem)</a:t>
            </a:r>
          </a:p>
          <a:p>
            <a:r>
              <a:rPr lang="en-CA" dirty="0" smtClean="0"/>
              <a:t>Often </a:t>
            </a:r>
            <a:r>
              <a:rPr lang="en-CA" dirty="0"/>
              <a:t>dynamic and have multimodal </a:t>
            </a:r>
            <a:r>
              <a:rPr lang="en-CA" dirty="0" smtClean="0"/>
              <a:t>features</a:t>
            </a:r>
          </a:p>
          <a:p>
            <a:r>
              <a:rPr lang="en-CA" dirty="0" smtClean="0"/>
              <a:t>More complex for heterogeneous knowledge graphs</a:t>
            </a:r>
            <a:endParaRPr lang="en-CA" dirty="0"/>
          </a:p>
          <a:p>
            <a:endParaRPr lang="en-US" dirty="0" smtClean="0"/>
          </a:p>
        </p:txBody>
      </p:sp>
      <p:pic>
        <p:nvPicPr>
          <p:cNvPr id="8" name="pasted-image.tiff" descr="pasted-image.tiff"/>
          <p:cNvPicPr>
            <a:picLocks noChangeAspect="1"/>
          </p:cNvPicPr>
          <p:nvPr/>
        </p:nvPicPr>
        <p:blipFill>
          <a:blip r:embed="rId3">
            <a:extLst/>
          </a:blip>
          <a:stretch>
            <a:fillRect/>
          </a:stretch>
        </p:blipFill>
        <p:spPr>
          <a:xfrm>
            <a:off x="1497887" y="2343409"/>
            <a:ext cx="9797331" cy="1800574"/>
          </a:xfrm>
          <a:prstGeom prst="rect">
            <a:avLst/>
          </a:prstGeom>
          <a:ln w="12700">
            <a:miter lim="400000"/>
          </a:ln>
        </p:spPr>
      </p:pic>
    </p:spTree>
    <p:extLst>
      <p:ext uri="{BB962C8B-B14F-4D97-AF65-F5344CB8AC3E}">
        <p14:creationId xmlns:p14="http://schemas.microsoft.com/office/powerpoint/2010/main" val="3023500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36E731-E2DF-4592-B870-E6B8031E1919}"/>
              </a:ext>
            </a:extLst>
          </p:cNvPr>
          <p:cNvSpPr>
            <a:spLocks noGrp="1"/>
          </p:cNvSpPr>
          <p:nvPr>
            <p:ph type="title"/>
          </p:nvPr>
        </p:nvSpPr>
        <p:spPr/>
        <p:txBody>
          <a:bodyPr>
            <a:normAutofit/>
          </a:bodyPr>
          <a:lstStyle/>
          <a:p>
            <a:r>
              <a:rPr lang="en-US" sz="2800" dirty="0">
                <a:latin typeface="Roboto" panose="02000000000000000000" pitchFamily="2" charset="0"/>
                <a:ea typeface="Roboto" panose="02000000000000000000" pitchFamily="2" charset="0"/>
              </a:rPr>
              <a:t>Benchmarks</a:t>
            </a:r>
          </a:p>
        </p:txBody>
      </p:sp>
      <p:sp>
        <p:nvSpPr>
          <p:cNvPr id="3" name="Content Placeholder 2">
            <a:extLst>
              <a:ext uri="{FF2B5EF4-FFF2-40B4-BE49-F238E27FC236}">
                <a16:creationId xmlns:a16="http://schemas.microsoft.com/office/drawing/2014/main" xmlns="" id="{52925322-C8A2-47BE-82E2-FD40AA5715AC}"/>
              </a:ext>
            </a:extLst>
          </p:cNvPr>
          <p:cNvSpPr>
            <a:spLocks noGrp="1"/>
          </p:cNvSpPr>
          <p:nvPr>
            <p:ph idx="1"/>
          </p:nvPr>
        </p:nvSpPr>
        <p:spPr>
          <a:xfrm>
            <a:off x="838200" y="1602425"/>
            <a:ext cx="10515600" cy="4351338"/>
          </a:xfrm>
        </p:spPr>
        <p:txBody>
          <a:bodyPr>
            <a:normAutofit/>
          </a:bodyPr>
          <a:lstStyle/>
          <a:p>
            <a:r>
              <a:rPr lang="en-US" sz="2400" dirty="0">
                <a:ea typeface="Roboto"/>
                <a:cs typeface="Calibri"/>
              </a:rPr>
              <a:t>Overview</a:t>
            </a:r>
          </a:p>
          <a:p>
            <a:r>
              <a:rPr lang="en-US" sz="2400" dirty="0">
                <a:ea typeface="Roboto"/>
                <a:cs typeface="Calibri"/>
              </a:rPr>
              <a:t>Evaluation</a:t>
            </a:r>
          </a:p>
          <a:p>
            <a:r>
              <a:rPr lang="en-US" sz="2400" dirty="0">
                <a:ea typeface="Roboto"/>
                <a:cs typeface="Calibri"/>
              </a:rPr>
              <a:t>Datasets</a:t>
            </a:r>
          </a:p>
          <a:p>
            <a:pPr lvl="1"/>
            <a:r>
              <a:rPr lang="en-US" sz="2000" dirty="0">
                <a:ea typeface="Roboto"/>
                <a:cs typeface="Calibri"/>
              </a:rPr>
              <a:t>Dialog Systems</a:t>
            </a:r>
          </a:p>
          <a:p>
            <a:pPr lvl="1"/>
            <a:r>
              <a:rPr lang="en-US" sz="2000" dirty="0">
                <a:ea typeface="Roboto"/>
                <a:cs typeface="Calibri"/>
              </a:rPr>
              <a:t>Question Answering</a:t>
            </a:r>
          </a:p>
          <a:p>
            <a:pPr lvl="1"/>
            <a:r>
              <a:rPr lang="en-US" sz="2000" dirty="0">
                <a:ea typeface="Roboto"/>
                <a:cs typeface="Calibri"/>
              </a:rPr>
              <a:t>Question Generation</a:t>
            </a:r>
          </a:p>
          <a:p>
            <a:pPr lvl="1"/>
            <a:r>
              <a:rPr lang="en-US" sz="2000" dirty="0">
                <a:ea typeface="Roboto"/>
                <a:cs typeface="Calibri"/>
              </a:rPr>
              <a:t>Commonsense Reasoning</a:t>
            </a:r>
          </a:p>
          <a:p>
            <a:pPr lvl="1"/>
            <a:r>
              <a:rPr lang="en-US" sz="2000" dirty="0">
                <a:ea typeface="Roboto"/>
                <a:cs typeface="Calibri"/>
              </a:rPr>
              <a:t>Summarization</a:t>
            </a:r>
          </a:p>
          <a:p>
            <a:endParaRPr lang="en-US" dirty="0"/>
          </a:p>
        </p:txBody>
      </p:sp>
    </p:spTree>
    <p:extLst>
      <p:ext uri="{BB962C8B-B14F-4D97-AF65-F5344CB8AC3E}">
        <p14:creationId xmlns:p14="http://schemas.microsoft.com/office/powerpoint/2010/main" val="2060975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D88E07-C449-47B4-A1EB-D197E938F6E1}"/>
              </a:ext>
            </a:extLst>
          </p:cNvPr>
          <p:cNvSpPr>
            <a:spLocks noGrp="1"/>
          </p:cNvSpPr>
          <p:nvPr>
            <p:ph type="title"/>
          </p:nvPr>
        </p:nvSpPr>
        <p:spPr/>
        <p:txBody>
          <a:bodyPr>
            <a:normAutofit/>
          </a:bodyPr>
          <a:lstStyle/>
          <a:p>
            <a:r>
              <a:rPr lang="en-US" altLang="zh-CN" sz="2800" dirty="0">
                <a:latin typeface="Roboto" panose="02000000000000000000" pitchFamily="2" charset="0"/>
                <a:ea typeface="Roboto" panose="02000000000000000000" pitchFamily="2" charset="0"/>
              </a:rPr>
              <a:t>Benchmarks Overview</a:t>
            </a:r>
            <a:endParaRPr lang="en-US" sz="2800" dirty="0">
              <a:latin typeface="Roboto" panose="02000000000000000000" pitchFamily="2" charset="0"/>
              <a:ea typeface="Roboto" panose="02000000000000000000" pitchFamily="2" charset="0"/>
            </a:endParaRPr>
          </a:p>
        </p:txBody>
      </p:sp>
      <p:graphicFrame>
        <p:nvGraphicFramePr>
          <p:cNvPr id="4" name="Table 4">
            <a:extLst>
              <a:ext uri="{FF2B5EF4-FFF2-40B4-BE49-F238E27FC236}">
                <a16:creationId xmlns:a16="http://schemas.microsoft.com/office/drawing/2014/main" xmlns="" id="{42677905-7360-4244-9FB4-205B88CCD7EE}"/>
              </a:ext>
            </a:extLst>
          </p:cNvPr>
          <p:cNvGraphicFramePr>
            <a:graphicFrameLocks noGrp="1"/>
          </p:cNvGraphicFramePr>
          <p:nvPr>
            <p:extLst>
              <p:ext uri="{D42A27DB-BD31-4B8C-83A1-F6EECF244321}">
                <p14:modId xmlns:p14="http://schemas.microsoft.com/office/powerpoint/2010/main" val="3363092228"/>
              </p:ext>
            </p:extLst>
          </p:nvPr>
        </p:nvGraphicFramePr>
        <p:xfrm>
          <a:off x="1390777" y="1607602"/>
          <a:ext cx="9410446" cy="3606800"/>
        </p:xfrm>
        <a:graphic>
          <a:graphicData uri="http://schemas.openxmlformats.org/drawingml/2006/table">
            <a:tbl>
              <a:tblPr firstRow="1" bandRow="1">
                <a:tableStyleId>{5940675A-B579-460E-94D1-54222C63F5DA}</a:tableStyleId>
              </a:tblPr>
              <a:tblGrid>
                <a:gridCol w="2047841">
                  <a:extLst>
                    <a:ext uri="{9D8B030D-6E8A-4147-A177-3AD203B41FA5}">
                      <a16:colId xmlns:a16="http://schemas.microsoft.com/office/drawing/2014/main" xmlns="" val="3179332015"/>
                    </a:ext>
                  </a:extLst>
                </a:gridCol>
                <a:gridCol w="1881848">
                  <a:extLst>
                    <a:ext uri="{9D8B030D-6E8A-4147-A177-3AD203B41FA5}">
                      <a16:colId xmlns:a16="http://schemas.microsoft.com/office/drawing/2014/main" xmlns="" val="727150345"/>
                    </a:ext>
                  </a:extLst>
                </a:gridCol>
                <a:gridCol w="1826919">
                  <a:extLst>
                    <a:ext uri="{9D8B030D-6E8A-4147-A177-3AD203B41FA5}">
                      <a16:colId xmlns:a16="http://schemas.microsoft.com/office/drawing/2014/main" xmlns="" val="2952902773"/>
                    </a:ext>
                  </a:extLst>
                </a:gridCol>
                <a:gridCol w="1826919">
                  <a:extLst>
                    <a:ext uri="{9D8B030D-6E8A-4147-A177-3AD203B41FA5}">
                      <a16:colId xmlns:a16="http://schemas.microsoft.com/office/drawing/2014/main" xmlns="" val="2233775419"/>
                    </a:ext>
                  </a:extLst>
                </a:gridCol>
                <a:gridCol w="1826919">
                  <a:extLst>
                    <a:ext uri="{9D8B030D-6E8A-4147-A177-3AD203B41FA5}">
                      <a16:colId xmlns:a16="http://schemas.microsoft.com/office/drawing/2014/main" xmlns="" val="1839248940"/>
                    </a:ext>
                  </a:extLst>
                </a:gridCol>
              </a:tblGrid>
              <a:tr h="741680">
                <a:tc>
                  <a:txBody>
                    <a:bodyPr/>
                    <a:lstStyle/>
                    <a:p>
                      <a:pPr algn="l"/>
                      <a:r>
                        <a:rPr lang="en-US" b="1" dirty="0"/>
                        <a:t>Tasks</a:t>
                      </a:r>
                    </a:p>
                  </a:txBody>
                  <a:tcPr anchor="ctr"/>
                </a:tc>
                <a:tc>
                  <a:txBody>
                    <a:bodyPr/>
                    <a:lstStyle/>
                    <a:p>
                      <a:pPr algn="ctr"/>
                      <a:r>
                        <a:rPr lang="en-US" b="1" dirty="0"/>
                        <a:t>Dataset</a:t>
                      </a:r>
                    </a:p>
                    <a:p>
                      <a:pPr algn="ctr"/>
                      <a:r>
                        <a:rPr lang="en-US" b="1" dirty="0"/>
                        <a:t>Name</a:t>
                      </a:r>
                    </a:p>
                  </a:txBody>
                  <a:tcPr anchor="ctr"/>
                </a:tc>
                <a:tc>
                  <a:txBody>
                    <a:bodyPr/>
                    <a:lstStyle/>
                    <a:p>
                      <a:pPr algn="ctr"/>
                      <a:r>
                        <a:rPr lang="en-US" b="1" dirty="0"/>
                        <a:t>External Resources</a:t>
                      </a:r>
                    </a:p>
                  </a:txBody>
                  <a:tcPr anchor="ctr"/>
                </a:tc>
                <a:tc>
                  <a:txBody>
                    <a:bodyPr/>
                    <a:lstStyle/>
                    <a:p>
                      <a:pPr algn="ctr"/>
                      <a:r>
                        <a:rPr lang="en-US" b="1" dirty="0"/>
                        <a:t>Leaderboard</a:t>
                      </a:r>
                    </a:p>
                  </a:txBody>
                  <a:tcPr anchor="ctr"/>
                </a:tc>
                <a:tc>
                  <a:txBody>
                    <a:bodyPr/>
                    <a:lstStyle/>
                    <a:p>
                      <a:pPr algn="ctr"/>
                      <a:r>
                        <a:rPr lang="en-US" b="1" dirty="0"/>
                        <a:t>Benchmark</a:t>
                      </a:r>
                    </a:p>
                  </a:txBody>
                  <a:tcPr anchor="ctr"/>
                </a:tc>
                <a:extLst>
                  <a:ext uri="{0D108BD9-81ED-4DB2-BD59-A6C34878D82A}">
                    <a16:rowId xmlns:a16="http://schemas.microsoft.com/office/drawing/2014/main" xmlns="" val="1495921556"/>
                  </a:ext>
                </a:extLst>
              </a:tr>
              <a:tr h="370840">
                <a:tc>
                  <a:txBody>
                    <a:bodyPr/>
                    <a:lstStyle/>
                    <a:p>
                      <a:pPr algn="l"/>
                      <a:r>
                        <a:rPr lang="en-US" sz="1800" dirty="0">
                          <a:ea typeface="Roboto"/>
                          <a:cs typeface="Calibri"/>
                        </a:rPr>
                        <a:t>Dialog</a:t>
                      </a:r>
                      <a:r>
                        <a:rPr lang="en-US" dirty="0"/>
                        <a:t> Systems</a:t>
                      </a:r>
                    </a:p>
                  </a:txBody>
                  <a:tcPr anchor="ctr"/>
                </a:tc>
                <a:tc>
                  <a:txBody>
                    <a:bodyPr/>
                    <a:lstStyle/>
                    <a:p>
                      <a:pPr algn="ctr"/>
                      <a:r>
                        <a:rPr lang="en-US" sz="1800" b="0" i="0" kern="1200" dirty="0">
                          <a:solidFill>
                            <a:schemeClr val="tx1"/>
                          </a:solidFill>
                          <a:effectLst/>
                          <a:latin typeface="+mn-lt"/>
                          <a:ea typeface="+mn-ea"/>
                          <a:cs typeface="+mn-cs"/>
                          <a:hlinkClick r:id="rId3" action="ppaction://hlinksldjump"/>
                        </a:rPr>
                        <a:t>Wizard of Wikipedia</a:t>
                      </a:r>
                      <a:endParaRPr lang="en-US" dirty="0"/>
                    </a:p>
                  </a:txBody>
                  <a:tcPr anchor="ctr"/>
                </a:tc>
                <a:tc>
                  <a:txBody>
                    <a:bodyPr/>
                    <a:lstStyle/>
                    <a:p>
                      <a:pPr algn="ctr"/>
                      <a:r>
                        <a:rPr lang="en-US" dirty="0"/>
                        <a:t>Wikipedia</a:t>
                      </a:r>
                    </a:p>
                  </a:txBody>
                  <a:tcPr anchor="ctr"/>
                </a:tc>
                <a:tc>
                  <a:txBody>
                    <a:bodyPr/>
                    <a:lstStyle/>
                    <a:p>
                      <a:pPr algn="ctr"/>
                      <a:r>
                        <a:rPr lang="en-US" dirty="0"/>
                        <a:t>Yes</a:t>
                      </a:r>
                    </a:p>
                  </a:txBody>
                  <a:tcPr anchor="ctr"/>
                </a:tc>
                <a:tc>
                  <a:txBody>
                    <a:bodyPr/>
                    <a:lstStyle/>
                    <a:p>
                      <a:pPr algn="ctr"/>
                      <a:r>
                        <a:rPr lang="en-US" dirty="0">
                          <a:hlinkClick r:id="rId4"/>
                        </a:rPr>
                        <a:t>Kilt</a:t>
                      </a:r>
                      <a:endParaRPr lang="en-US" dirty="0"/>
                    </a:p>
                  </a:txBody>
                  <a:tcPr anchor="ctr"/>
                </a:tc>
                <a:extLst>
                  <a:ext uri="{0D108BD9-81ED-4DB2-BD59-A6C34878D82A}">
                    <a16:rowId xmlns:a16="http://schemas.microsoft.com/office/drawing/2014/main" xmlns="" val="4019528613"/>
                  </a:ext>
                </a:extLst>
              </a:tr>
              <a:tr h="370840">
                <a:tc>
                  <a:txBody>
                    <a:bodyPr/>
                    <a:lstStyle/>
                    <a:p>
                      <a:pPr algn="l"/>
                      <a:r>
                        <a:rPr lang="en-US" dirty="0"/>
                        <a:t>Question Answering</a:t>
                      </a:r>
                    </a:p>
                  </a:txBody>
                  <a:tcPr anchor="ctr"/>
                </a:tc>
                <a:tc>
                  <a:txBody>
                    <a:bodyPr/>
                    <a:lstStyle/>
                    <a:p>
                      <a:pPr algn="ctr"/>
                      <a:r>
                        <a:rPr lang="en-US" dirty="0">
                          <a:hlinkClick r:id="rId5" action="ppaction://hlinksldjump"/>
                        </a:rPr>
                        <a:t>ELI5</a:t>
                      </a:r>
                      <a:endParaRPr lang="en-US" dirty="0"/>
                    </a:p>
                  </a:txBody>
                  <a:tcPr anchor="ctr"/>
                </a:tc>
                <a:tc>
                  <a:txBody>
                    <a:bodyPr/>
                    <a:lstStyle/>
                    <a:p>
                      <a:pPr algn="ctr"/>
                      <a:r>
                        <a:rPr lang="en-US" dirty="0"/>
                        <a:t>Common Crawl</a:t>
                      </a:r>
                    </a:p>
                  </a:txBody>
                  <a:tcPr anchor="ctr"/>
                </a:tc>
                <a:tc>
                  <a:txBody>
                    <a:bodyPr/>
                    <a:lstStyle/>
                    <a:p>
                      <a:pPr algn="ctr"/>
                      <a:r>
                        <a:rPr lang="en-US" dirty="0"/>
                        <a:t>Yes</a:t>
                      </a:r>
                    </a:p>
                  </a:txBody>
                  <a:tcPr anchor="ctr"/>
                </a:tc>
                <a:tc>
                  <a:txBody>
                    <a:bodyPr/>
                    <a:lstStyle/>
                    <a:p>
                      <a:pPr algn="ctr"/>
                      <a:r>
                        <a:rPr lang="en-US" dirty="0">
                          <a:hlinkClick r:id="rId4"/>
                        </a:rPr>
                        <a:t>Kilt</a:t>
                      </a:r>
                      <a:endParaRPr lang="en-US" dirty="0"/>
                    </a:p>
                  </a:txBody>
                  <a:tcPr anchor="ctr"/>
                </a:tc>
                <a:extLst>
                  <a:ext uri="{0D108BD9-81ED-4DB2-BD59-A6C34878D82A}">
                    <a16:rowId xmlns:a16="http://schemas.microsoft.com/office/drawing/2014/main" xmlns="" val="27058303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Question Generation</a:t>
                      </a:r>
                    </a:p>
                  </a:txBody>
                  <a:tcPr anchor="ctr"/>
                </a:tc>
                <a:tc>
                  <a:txBody>
                    <a:bodyPr/>
                    <a:lstStyle/>
                    <a:p>
                      <a:pPr algn="ctr"/>
                      <a:r>
                        <a:rPr lang="en-US" dirty="0">
                          <a:hlinkClick r:id="rId6" action="ppaction://hlinksldjump"/>
                        </a:rPr>
                        <a:t>SQuAD 1.1</a:t>
                      </a:r>
                      <a:endParaRPr lang="en-US" dirty="0"/>
                    </a:p>
                  </a:txBody>
                  <a:tcPr anchor="ctr"/>
                </a:tc>
                <a:tc>
                  <a:txBody>
                    <a:bodyPr/>
                    <a:lstStyle/>
                    <a:p>
                      <a:pPr algn="ctr"/>
                      <a:r>
                        <a:rPr lang="en-US" dirty="0"/>
                        <a:t>Wikipedia</a:t>
                      </a:r>
                    </a:p>
                  </a:txBody>
                  <a:tcPr anchor="ctr"/>
                </a:tc>
                <a:tc>
                  <a:txBody>
                    <a:bodyPr/>
                    <a:lstStyle/>
                    <a:p>
                      <a:pPr algn="ctr"/>
                      <a:r>
                        <a:rPr lang="en-US" dirty="0"/>
                        <a:t>No</a:t>
                      </a:r>
                    </a:p>
                  </a:txBody>
                  <a:tcPr anchor="ctr"/>
                </a:tc>
                <a:tc>
                  <a:txBody>
                    <a:bodyPr/>
                    <a:lstStyle/>
                    <a:p>
                      <a:pPr algn="ctr"/>
                      <a:r>
                        <a:rPr lang="en-US" dirty="0">
                          <a:hlinkClick r:id="rId7"/>
                        </a:rPr>
                        <a:t>GLGE</a:t>
                      </a:r>
                      <a:endParaRPr lang="en-US" dirty="0"/>
                    </a:p>
                  </a:txBody>
                  <a:tcPr anchor="ctr"/>
                </a:tc>
                <a:extLst>
                  <a:ext uri="{0D108BD9-81ED-4DB2-BD59-A6C34878D82A}">
                    <a16:rowId xmlns:a16="http://schemas.microsoft.com/office/drawing/2014/main" xmlns="" val="3168664753"/>
                  </a:ext>
                </a:extLst>
              </a:tr>
              <a:tr h="370840">
                <a:tc rowSpan="3">
                  <a:txBody>
                    <a:bodyPr/>
                    <a:lstStyle/>
                    <a:p>
                      <a:pPr algn="l"/>
                      <a:r>
                        <a:rPr lang="en-US" altLang="zh-CN" dirty="0"/>
                        <a:t>Commonsense Reasoning</a:t>
                      </a:r>
                      <a:endParaRPr lang="en-US" dirty="0"/>
                    </a:p>
                  </a:txBody>
                  <a:tcPr anchor="ctr"/>
                </a:tc>
                <a:tc>
                  <a:txBody>
                    <a:bodyPr/>
                    <a:lstStyle/>
                    <a:p>
                      <a:pPr algn="ctr"/>
                      <a:r>
                        <a:rPr lang="en-US" dirty="0">
                          <a:hlinkClick r:id="rId8" action="ppaction://hlinksldjump"/>
                        </a:rPr>
                        <a:t>CommonGen</a:t>
                      </a:r>
                      <a:endParaRPr lang="en-US" dirty="0"/>
                    </a:p>
                  </a:txBody>
                  <a:tcPr anchor="ctr"/>
                </a:tc>
                <a:tc>
                  <a:txBody>
                    <a:bodyPr/>
                    <a:lstStyle/>
                    <a:p>
                      <a:pPr algn="ctr"/>
                      <a:r>
                        <a:rPr lang="en-US" dirty="0"/>
                        <a:t>N/A</a:t>
                      </a:r>
                    </a:p>
                  </a:txBody>
                  <a:tcPr anchor="ctr"/>
                </a:tc>
                <a:tc>
                  <a:txBody>
                    <a:bodyPr/>
                    <a:lstStyle/>
                    <a:p>
                      <a:pPr algn="ctr"/>
                      <a:r>
                        <a:rPr lang="en-US" dirty="0"/>
                        <a:t>Yes</a:t>
                      </a:r>
                    </a:p>
                  </a:txBody>
                  <a:tcPr anchor="ctr"/>
                </a:tc>
                <a:tc>
                  <a:txBody>
                    <a:bodyPr/>
                    <a:lstStyle/>
                    <a:p>
                      <a:pPr algn="ctr"/>
                      <a:r>
                        <a:rPr lang="en-US" dirty="0">
                          <a:hlinkClick r:id="rId9"/>
                        </a:rPr>
                        <a:t>GEM</a:t>
                      </a:r>
                      <a:endParaRPr lang="en-US" dirty="0"/>
                    </a:p>
                  </a:txBody>
                  <a:tcPr anchor="ctr"/>
                </a:tc>
                <a:extLst>
                  <a:ext uri="{0D108BD9-81ED-4DB2-BD59-A6C34878D82A}">
                    <a16:rowId xmlns:a16="http://schemas.microsoft.com/office/drawing/2014/main" xmlns="" val="528184080"/>
                  </a:ext>
                </a:extLst>
              </a:tr>
              <a:tr h="370840">
                <a:tc vMerge="1">
                  <a:txBody>
                    <a:bodyPr/>
                    <a:lstStyle/>
                    <a:p>
                      <a:endParaRPr lang="en-US" dirty="0"/>
                    </a:p>
                  </a:txBody>
                  <a:tcPr/>
                </a:tc>
                <a:tc>
                  <a:txBody>
                    <a:bodyPr/>
                    <a:lstStyle/>
                    <a:p>
                      <a:pPr algn="ctr"/>
                      <a:r>
                        <a:rPr lang="el-GR" dirty="0">
                          <a:hlinkClick r:id="rId10" action="ppaction://hlinksldjump"/>
                        </a:rPr>
                        <a:t>α</a:t>
                      </a:r>
                      <a:r>
                        <a:rPr lang="en-US" dirty="0">
                          <a:hlinkClick r:id="rId10" action="ppaction://hlinksldjump"/>
                        </a:rPr>
                        <a:t>NLG-ART</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N/A</a:t>
                      </a:r>
                    </a:p>
                  </a:txBody>
                  <a:tcPr anchor="ctr"/>
                </a:tc>
                <a:tc>
                  <a:txBody>
                    <a:bodyPr/>
                    <a:lstStyle/>
                    <a:p>
                      <a:pPr algn="ctr"/>
                      <a:r>
                        <a:rPr lang="en-US" dirty="0"/>
                        <a:t>Yes</a:t>
                      </a:r>
                    </a:p>
                  </a:txBody>
                  <a:tcPr anchor="ctr"/>
                </a:tc>
                <a:tc>
                  <a:txBody>
                    <a:bodyPr/>
                    <a:lstStyle/>
                    <a:p>
                      <a:pPr algn="ctr"/>
                      <a:r>
                        <a:rPr lang="en-US" dirty="0">
                          <a:hlinkClick r:id="rId11"/>
                        </a:rPr>
                        <a:t>GENIE</a:t>
                      </a:r>
                      <a:endParaRPr lang="en-US" dirty="0"/>
                    </a:p>
                  </a:txBody>
                  <a:tcPr anchor="ctr"/>
                </a:tc>
                <a:extLst>
                  <a:ext uri="{0D108BD9-81ED-4DB2-BD59-A6C34878D82A}">
                    <a16:rowId xmlns:a16="http://schemas.microsoft.com/office/drawing/2014/main" xmlns="" val="3501340737"/>
                  </a:ext>
                </a:extLst>
              </a:tr>
              <a:tr h="370840">
                <a:tc vMerge="1">
                  <a:txBody>
                    <a:bodyPr/>
                    <a:lstStyle/>
                    <a:p>
                      <a:endParaRPr lang="en-US" dirty="0"/>
                    </a:p>
                  </a:txBody>
                  <a:tcPr/>
                </a:tc>
                <a:tc>
                  <a:txBody>
                    <a:bodyPr/>
                    <a:lstStyle/>
                    <a:p>
                      <a:pPr algn="ctr"/>
                      <a:r>
                        <a:rPr lang="en-US" dirty="0">
                          <a:hlinkClick r:id="rId12" action="ppaction://hlinksldjump"/>
                        </a:rPr>
                        <a:t>ComVE</a:t>
                      </a:r>
                      <a:endParaRPr lang="en-US" dirty="0"/>
                    </a:p>
                  </a:txBody>
                  <a:tcPr anchor="ctr"/>
                </a:tc>
                <a:tc>
                  <a:txBody>
                    <a:bodyPr/>
                    <a:lstStyle/>
                    <a:p>
                      <a:pPr algn="ctr"/>
                      <a:r>
                        <a:rPr lang="en-US" dirty="0"/>
                        <a:t>N/A</a:t>
                      </a:r>
                    </a:p>
                  </a:txBody>
                  <a:tcPr anchor="ctr"/>
                </a:tc>
                <a:tc>
                  <a:txBody>
                    <a:bodyPr/>
                    <a:lstStyle/>
                    <a:p>
                      <a:pPr algn="ctr"/>
                      <a:r>
                        <a:rPr lang="en-US" dirty="0"/>
                        <a:t>Yes</a:t>
                      </a:r>
                    </a:p>
                  </a:txBody>
                  <a:tcPr anchor="ctr"/>
                </a:tc>
                <a:tc>
                  <a:txBody>
                    <a:bodyPr/>
                    <a:lstStyle/>
                    <a:p>
                      <a:pPr algn="ctr"/>
                      <a:r>
                        <a:rPr lang="en-US" dirty="0">
                          <a:hlinkClick r:id="rId13"/>
                        </a:rPr>
                        <a:t>SemEval</a:t>
                      </a:r>
                      <a:endParaRPr lang="en-US" dirty="0"/>
                    </a:p>
                  </a:txBody>
                  <a:tcPr anchor="ctr"/>
                </a:tc>
                <a:extLst>
                  <a:ext uri="{0D108BD9-81ED-4DB2-BD59-A6C34878D82A}">
                    <a16:rowId xmlns:a16="http://schemas.microsoft.com/office/drawing/2014/main" xmlns="" val="3835073051"/>
                  </a:ext>
                </a:extLst>
              </a:tr>
              <a:tr h="370840">
                <a:tc>
                  <a:txBody>
                    <a:bodyPr/>
                    <a:lstStyle/>
                    <a:p>
                      <a:pPr algn="l"/>
                      <a:r>
                        <a:rPr lang="en-US" dirty="0"/>
                        <a:t>Summarization</a:t>
                      </a:r>
                    </a:p>
                  </a:txBody>
                  <a:tcPr anchor="ctr"/>
                </a:tc>
                <a:tc>
                  <a:txBody>
                    <a:bodyPr/>
                    <a:lstStyle/>
                    <a:p>
                      <a:pPr algn="ctr"/>
                      <a:r>
                        <a:rPr lang="en-US" dirty="0">
                          <a:hlinkClick r:id="rId14" action="ppaction://hlinksldjump"/>
                        </a:rPr>
                        <a:t>CNN/DailyMail</a:t>
                      </a:r>
                      <a:endParaRPr lang="en-US" dirty="0"/>
                    </a:p>
                  </a:txBody>
                  <a:tcPr anchor="ctr"/>
                </a:tc>
                <a:tc>
                  <a:txBody>
                    <a:bodyPr/>
                    <a:lstStyle/>
                    <a:p>
                      <a:pPr algn="ctr"/>
                      <a:r>
                        <a:rPr lang="en-US" dirty="0"/>
                        <a:t>N/A</a:t>
                      </a:r>
                    </a:p>
                  </a:txBody>
                  <a:tcPr anchor="ctr"/>
                </a:tc>
                <a:tc>
                  <a:txBody>
                    <a:bodyPr/>
                    <a:lstStyle/>
                    <a:p>
                      <a:pPr algn="ctr"/>
                      <a:r>
                        <a:rPr lang="en-US" dirty="0"/>
                        <a:t>Yes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hlinkClick r:id="rId7"/>
                        </a:rPr>
                        <a:t>GLGE</a:t>
                      </a:r>
                      <a:endParaRPr lang="en-US" dirty="0"/>
                    </a:p>
                  </a:txBody>
                  <a:tcPr anchor="ctr"/>
                </a:tc>
                <a:extLst>
                  <a:ext uri="{0D108BD9-81ED-4DB2-BD59-A6C34878D82A}">
                    <a16:rowId xmlns:a16="http://schemas.microsoft.com/office/drawing/2014/main" xmlns="" val="3836478038"/>
                  </a:ext>
                </a:extLst>
              </a:tr>
            </a:tbl>
          </a:graphicData>
        </a:graphic>
      </p:graphicFrame>
    </p:spTree>
    <p:extLst>
      <p:ext uri="{BB962C8B-B14F-4D97-AF65-F5344CB8AC3E}">
        <p14:creationId xmlns:p14="http://schemas.microsoft.com/office/powerpoint/2010/main" val="3768353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They are more exciting than CNN</a:t>
            </a:r>
            <a:endParaRPr lang="en-US" dirty="0"/>
          </a:p>
        </p:txBody>
      </p:sp>
      <p:sp>
        <p:nvSpPr>
          <p:cNvPr id="3" name="Content Placeholder 2"/>
          <p:cNvSpPr>
            <a:spLocks noGrp="1"/>
          </p:cNvSpPr>
          <p:nvPr>
            <p:ph idx="1"/>
          </p:nvPr>
        </p:nvSpPr>
        <p:spPr/>
        <p:txBody>
          <a:bodyPr/>
          <a:lstStyle/>
          <a:p>
            <a:r>
              <a:rPr lang="en-US" dirty="0" smtClean="0"/>
              <a:t>Allow us to operate over sequences of vectors</a:t>
            </a:r>
          </a:p>
          <a:p>
            <a:endParaRPr lang="en-US" dirty="0"/>
          </a:p>
        </p:txBody>
      </p:sp>
      <p:pic>
        <p:nvPicPr>
          <p:cNvPr id="5" name="Picture 4"/>
          <p:cNvPicPr>
            <a:picLocks noChangeAspect="1"/>
          </p:cNvPicPr>
          <p:nvPr/>
        </p:nvPicPr>
        <p:blipFill>
          <a:blip r:embed="rId2"/>
          <a:stretch>
            <a:fillRect/>
          </a:stretch>
        </p:blipFill>
        <p:spPr>
          <a:xfrm>
            <a:off x="0" y="2362200"/>
            <a:ext cx="12192000" cy="3010555"/>
          </a:xfrm>
          <a:prstGeom prst="rect">
            <a:avLst/>
          </a:prstGeom>
        </p:spPr>
      </p:pic>
    </p:spTree>
    <p:extLst>
      <p:ext uri="{BB962C8B-B14F-4D97-AF65-F5344CB8AC3E}">
        <p14:creationId xmlns:p14="http://schemas.microsoft.com/office/powerpoint/2010/main" val="241484459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65AADB4-E690-453F-945E-B7979B04FB98}"/>
              </a:ext>
            </a:extLst>
          </p:cNvPr>
          <p:cNvSpPr>
            <a:spLocks noGrp="1"/>
          </p:cNvSpPr>
          <p:nvPr>
            <p:ph sz="half" idx="1"/>
          </p:nvPr>
        </p:nvSpPr>
        <p:spPr/>
        <p:txBody>
          <a:bodyPr>
            <a:noAutofit/>
          </a:bodyPr>
          <a:lstStyle/>
          <a:p>
            <a:r>
              <a:rPr lang="en-US" sz="2400" dirty="0"/>
              <a:t>Untrained Automatic Metrics</a:t>
            </a:r>
          </a:p>
          <a:p>
            <a:pPr lvl="1"/>
            <a:r>
              <a:rPr lang="en-US" sz="2000" dirty="0"/>
              <a:t>N-Gram Overlap Metrics</a:t>
            </a:r>
          </a:p>
          <a:p>
            <a:pPr lvl="2"/>
            <a:r>
              <a:rPr lang="en-US" sz="1800" dirty="0">
                <a:hlinkClick r:id="rId3"/>
              </a:rPr>
              <a:t>ROUGE</a:t>
            </a:r>
            <a:endParaRPr lang="en-US" sz="1800" dirty="0"/>
          </a:p>
          <a:p>
            <a:pPr lvl="2"/>
            <a:r>
              <a:rPr lang="en-US" sz="1800" dirty="0">
                <a:hlinkClick r:id="rId4"/>
              </a:rPr>
              <a:t>METEOR</a:t>
            </a:r>
            <a:r>
              <a:rPr lang="en-US" sz="1800" dirty="0"/>
              <a:t> </a:t>
            </a:r>
          </a:p>
          <a:p>
            <a:pPr lvl="2"/>
            <a:r>
              <a:rPr lang="en-US" sz="1800" dirty="0">
                <a:hlinkClick r:id="rId5"/>
              </a:rPr>
              <a:t>SacreBLEU</a:t>
            </a:r>
            <a:r>
              <a:rPr lang="en-US" sz="1800" dirty="0"/>
              <a:t> </a:t>
            </a:r>
          </a:p>
          <a:p>
            <a:pPr lvl="2"/>
            <a:r>
              <a:rPr lang="en-US" sz="1800" dirty="0">
                <a:hlinkClick r:id="rId6"/>
              </a:rPr>
              <a:t>BLEU</a:t>
            </a:r>
            <a:endParaRPr lang="en-US" sz="1800" dirty="0"/>
          </a:p>
          <a:p>
            <a:pPr lvl="2"/>
            <a:r>
              <a:rPr lang="en-US" sz="1800" dirty="0">
                <a:hlinkClick r:id="rId7"/>
              </a:rPr>
              <a:t>GLGE-score</a:t>
            </a:r>
            <a:endParaRPr lang="en-US" sz="1800" dirty="0"/>
          </a:p>
          <a:p>
            <a:pPr lvl="1"/>
            <a:r>
              <a:rPr lang="en-US" sz="2000" dirty="0"/>
              <a:t>Fact-checking Metrics</a:t>
            </a:r>
          </a:p>
          <a:p>
            <a:pPr lvl="2"/>
            <a:r>
              <a:rPr lang="en-US" sz="1800" dirty="0">
                <a:hlinkClick r:id="rId8"/>
              </a:rPr>
              <a:t>PARENT</a:t>
            </a:r>
            <a:endParaRPr lang="en-US" sz="2200" dirty="0"/>
          </a:p>
        </p:txBody>
      </p:sp>
      <p:sp>
        <p:nvSpPr>
          <p:cNvPr id="4" name="Content Placeholder 3">
            <a:extLst>
              <a:ext uri="{FF2B5EF4-FFF2-40B4-BE49-F238E27FC236}">
                <a16:creationId xmlns:a16="http://schemas.microsoft.com/office/drawing/2014/main" xmlns="" id="{D97BF9CF-1848-4024-8F75-86F42E01CDB3}"/>
              </a:ext>
            </a:extLst>
          </p:cNvPr>
          <p:cNvSpPr>
            <a:spLocks noGrp="1"/>
          </p:cNvSpPr>
          <p:nvPr>
            <p:ph sz="half" idx="2"/>
          </p:nvPr>
        </p:nvSpPr>
        <p:spPr/>
        <p:txBody>
          <a:bodyPr/>
          <a:lstStyle/>
          <a:p>
            <a:r>
              <a:rPr lang="en-US" altLang="zh-CN" sz="2400" dirty="0"/>
              <a:t>Trained Automatic Metrics</a:t>
            </a:r>
          </a:p>
          <a:p>
            <a:pPr lvl="1"/>
            <a:r>
              <a:rPr lang="en-US" altLang="zh-CN" sz="2000" dirty="0"/>
              <a:t>Pre-trained Language Model-based </a:t>
            </a:r>
            <a:r>
              <a:rPr lang="fr-FR" sz="2000" dirty="0"/>
              <a:t>Evaluation</a:t>
            </a:r>
          </a:p>
          <a:p>
            <a:pPr lvl="2"/>
            <a:r>
              <a:rPr lang="en-US" sz="1800" dirty="0">
                <a:hlinkClick r:id="rId9"/>
              </a:rPr>
              <a:t>BERTScore</a:t>
            </a:r>
            <a:endParaRPr lang="en-US" sz="1800" dirty="0"/>
          </a:p>
          <a:p>
            <a:pPr lvl="2"/>
            <a:r>
              <a:rPr lang="en-US" sz="1800" dirty="0">
                <a:hlinkClick r:id="rId10"/>
              </a:rPr>
              <a:t>BARTScore</a:t>
            </a:r>
            <a:endParaRPr lang="en-US" sz="1800" dirty="0"/>
          </a:p>
          <a:p>
            <a:pPr lvl="2"/>
            <a:r>
              <a:rPr lang="fr-FR" sz="1800" dirty="0">
                <a:hlinkClick r:id="rId11"/>
              </a:rPr>
              <a:t>BLEURT</a:t>
            </a:r>
            <a:endParaRPr lang="fr-FR" sz="1800" dirty="0"/>
          </a:p>
          <a:p>
            <a:pPr lvl="2"/>
            <a:r>
              <a:rPr lang="en-US" sz="1800" dirty="0">
                <a:hlinkClick r:id="rId12"/>
              </a:rPr>
              <a:t>QuestEval</a:t>
            </a:r>
            <a:endParaRPr lang="en-US" sz="1800" dirty="0"/>
          </a:p>
          <a:p>
            <a:pPr lvl="2"/>
            <a:r>
              <a:rPr lang="en-US" sz="1800" dirty="0">
                <a:hlinkClick r:id="rId13"/>
              </a:rPr>
              <a:t>KPQA</a:t>
            </a:r>
            <a:endParaRPr lang="en-US" sz="1800" dirty="0"/>
          </a:p>
          <a:p>
            <a:pPr lvl="1"/>
            <a:endParaRPr lang="en-US" sz="2200" dirty="0"/>
          </a:p>
          <a:p>
            <a:endParaRPr lang="en-US" dirty="0"/>
          </a:p>
        </p:txBody>
      </p:sp>
      <p:sp>
        <p:nvSpPr>
          <p:cNvPr id="5" name="Title 4">
            <a:extLst>
              <a:ext uri="{FF2B5EF4-FFF2-40B4-BE49-F238E27FC236}">
                <a16:creationId xmlns:a16="http://schemas.microsoft.com/office/drawing/2014/main" xmlns="" id="{1D36F195-0443-4921-BD45-EC2E10D2804E}"/>
              </a:ext>
            </a:extLst>
          </p:cNvPr>
          <p:cNvSpPr>
            <a:spLocks noGrp="1"/>
          </p:cNvSpPr>
          <p:nvPr>
            <p:ph type="title"/>
          </p:nvPr>
        </p:nvSpPr>
        <p:spPr/>
        <p:txBody>
          <a:bodyPr/>
          <a:lstStyle/>
          <a:p>
            <a:r>
              <a:rPr lang="en-US" dirty="0"/>
              <a:t>Automatic Evaluation</a:t>
            </a:r>
          </a:p>
        </p:txBody>
      </p:sp>
    </p:spTree>
    <p:extLst>
      <p:ext uri="{BB962C8B-B14F-4D97-AF65-F5344CB8AC3E}">
        <p14:creationId xmlns:p14="http://schemas.microsoft.com/office/powerpoint/2010/main" val="1311887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65AADB4-E690-453F-945E-B7979B04FB98}"/>
              </a:ext>
            </a:extLst>
          </p:cNvPr>
          <p:cNvSpPr>
            <a:spLocks noGrp="1"/>
          </p:cNvSpPr>
          <p:nvPr>
            <p:ph sz="half" idx="1"/>
          </p:nvPr>
        </p:nvSpPr>
        <p:spPr/>
        <p:txBody>
          <a:bodyPr/>
          <a:lstStyle/>
          <a:p>
            <a:r>
              <a:rPr lang="en-US" sz="2400" dirty="0"/>
              <a:t>Evaluation for Quality of Text</a:t>
            </a:r>
          </a:p>
          <a:p>
            <a:pPr lvl="1"/>
            <a:r>
              <a:rPr lang="en-US" sz="2000" dirty="0"/>
              <a:t>Fluency</a:t>
            </a:r>
          </a:p>
          <a:p>
            <a:pPr lvl="1"/>
            <a:r>
              <a:rPr lang="en-US" sz="2000" dirty="0"/>
              <a:t>Redundancy</a:t>
            </a:r>
          </a:p>
          <a:p>
            <a:pPr lvl="1"/>
            <a:r>
              <a:rPr lang="en-US" sz="2000" dirty="0"/>
              <a:t>Coherence</a:t>
            </a:r>
          </a:p>
          <a:p>
            <a:pPr lvl="1"/>
            <a:r>
              <a:rPr lang="en-US" sz="2000" dirty="0"/>
              <a:t>Commonsense</a:t>
            </a:r>
          </a:p>
          <a:p>
            <a:pPr lvl="1"/>
            <a:r>
              <a:rPr lang="en-US" sz="2000" dirty="0"/>
              <a:t>Grammar</a:t>
            </a:r>
          </a:p>
          <a:p>
            <a:pPr lvl="1"/>
            <a:r>
              <a:rPr lang="en-US" sz="2000" dirty="0"/>
              <a:t>Faithfulness</a:t>
            </a:r>
          </a:p>
          <a:p>
            <a:r>
              <a:rPr lang="en-US" sz="2400" dirty="0"/>
              <a:t>Inter-Annotator Agreement</a:t>
            </a:r>
          </a:p>
          <a:p>
            <a:pPr lvl="1"/>
            <a:r>
              <a:rPr lang="en-US" sz="2000" dirty="0"/>
              <a:t>Percent agreement, Cohen’s Kappa, Fleiss’s Kappa, </a:t>
            </a:r>
            <a:r>
              <a:rPr lang="en-US" sz="2000" dirty="0" err="1"/>
              <a:t>Krippendorff’s</a:t>
            </a:r>
            <a:r>
              <a:rPr lang="en-US" sz="2000" dirty="0"/>
              <a:t> Alpha</a:t>
            </a:r>
          </a:p>
          <a:p>
            <a:endParaRPr lang="en-US" dirty="0"/>
          </a:p>
          <a:p>
            <a:pPr lvl="1"/>
            <a:endParaRPr lang="en-US" dirty="0"/>
          </a:p>
        </p:txBody>
      </p:sp>
      <p:sp>
        <p:nvSpPr>
          <p:cNvPr id="4" name="Content Placeholder 3">
            <a:extLst>
              <a:ext uri="{FF2B5EF4-FFF2-40B4-BE49-F238E27FC236}">
                <a16:creationId xmlns:a16="http://schemas.microsoft.com/office/drawing/2014/main" xmlns="" id="{227163CC-F22D-43C9-BB73-68AB2591052E}"/>
              </a:ext>
            </a:extLst>
          </p:cNvPr>
          <p:cNvSpPr>
            <a:spLocks noGrp="1"/>
          </p:cNvSpPr>
          <p:nvPr>
            <p:ph sz="half" idx="2"/>
          </p:nvPr>
        </p:nvSpPr>
        <p:spPr/>
        <p:txBody>
          <a:bodyPr/>
          <a:lstStyle/>
          <a:p>
            <a:r>
              <a:rPr lang="en-US" sz="2400" dirty="0"/>
              <a:t>Problems</a:t>
            </a:r>
          </a:p>
          <a:p>
            <a:pPr lvl="1"/>
            <a:r>
              <a:rPr lang="en-US" dirty="0"/>
              <a:t>Expensive</a:t>
            </a:r>
          </a:p>
          <a:p>
            <a:pPr lvl="1"/>
            <a:r>
              <a:rPr lang="en-US" dirty="0"/>
              <a:t>Time-consuming</a:t>
            </a:r>
          </a:p>
          <a:p>
            <a:pPr lvl="1"/>
            <a:r>
              <a:rPr lang="en-US" dirty="0"/>
              <a:t>Quality Control</a:t>
            </a:r>
          </a:p>
          <a:p>
            <a:pPr lvl="1"/>
            <a:r>
              <a:rPr lang="en-US" dirty="0"/>
              <a:t>Challenge Criteria</a:t>
            </a:r>
          </a:p>
          <a:p>
            <a:pPr lvl="1"/>
            <a:r>
              <a:rPr lang="en-US" dirty="0"/>
              <a:t>Inconsistency in Evaluations</a:t>
            </a:r>
          </a:p>
          <a:p>
            <a:pPr lvl="1"/>
            <a:r>
              <a:rPr lang="en-US" dirty="0"/>
              <a:t>Inconsistency in Report</a:t>
            </a:r>
          </a:p>
        </p:txBody>
      </p:sp>
      <p:sp>
        <p:nvSpPr>
          <p:cNvPr id="2" name="Title 1">
            <a:extLst>
              <a:ext uri="{FF2B5EF4-FFF2-40B4-BE49-F238E27FC236}">
                <a16:creationId xmlns:a16="http://schemas.microsoft.com/office/drawing/2014/main" xmlns="" id="{390CC42B-2AAB-46B0-AD29-0D9EAEB12CCC}"/>
              </a:ext>
            </a:extLst>
          </p:cNvPr>
          <p:cNvSpPr>
            <a:spLocks noGrp="1"/>
          </p:cNvSpPr>
          <p:nvPr>
            <p:ph type="title"/>
          </p:nvPr>
        </p:nvSpPr>
        <p:spPr/>
        <p:txBody>
          <a:bodyPr>
            <a:normAutofit/>
          </a:bodyPr>
          <a:lstStyle/>
          <a:p>
            <a:r>
              <a:rPr lang="en-US" sz="2800" dirty="0">
                <a:latin typeface="Roboto" panose="02000000000000000000" pitchFamily="2" charset="0"/>
                <a:ea typeface="Roboto" panose="02000000000000000000" pitchFamily="2" charset="0"/>
              </a:rPr>
              <a:t>Human Evaluation</a:t>
            </a:r>
          </a:p>
        </p:txBody>
      </p:sp>
    </p:spTree>
    <p:extLst>
      <p:ext uri="{BB962C8B-B14F-4D97-AF65-F5344CB8AC3E}">
        <p14:creationId xmlns:p14="http://schemas.microsoft.com/office/powerpoint/2010/main" val="2907584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36E731-E2DF-4592-B870-E6B8031E1919}"/>
              </a:ext>
            </a:extLst>
          </p:cNvPr>
          <p:cNvSpPr>
            <a:spLocks noGrp="1"/>
          </p:cNvSpPr>
          <p:nvPr>
            <p:ph type="title"/>
          </p:nvPr>
        </p:nvSpPr>
        <p:spPr/>
        <p:txBody>
          <a:bodyPr>
            <a:normAutofit/>
          </a:bodyPr>
          <a:lstStyle/>
          <a:p>
            <a:r>
              <a:rPr lang="en-US" sz="2800" dirty="0">
                <a:latin typeface="Roboto" panose="02000000000000000000" pitchFamily="2" charset="0"/>
                <a:ea typeface="Roboto" panose="02000000000000000000" pitchFamily="2" charset="0"/>
              </a:rPr>
              <a:t>Dialog Systems : Wizard of Wikipedia</a:t>
            </a:r>
          </a:p>
        </p:txBody>
      </p:sp>
      <p:sp>
        <p:nvSpPr>
          <p:cNvPr id="3" name="Content Placeholder 2">
            <a:extLst>
              <a:ext uri="{FF2B5EF4-FFF2-40B4-BE49-F238E27FC236}">
                <a16:creationId xmlns:a16="http://schemas.microsoft.com/office/drawing/2014/main" xmlns="" id="{52925322-C8A2-47BE-82E2-FD40AA5715AC}"/>
              </a:ext>
            </a:extLst>
          </p:cNvPr>
          <p:cNvSpPr>
            <a:spLocks noGrp="1"/>
          </p:cNvSpPr>
          <p:nvPr>
            <p:ph idx="1"/>
          </p:nvPr>
        </p:nvSpPr>
        <p:spPr>
          <a:xfrm>
            <a:off x="838200" y="1602425"/>
            <a:ext cx="10515600" cy="4351338"/>
          </a:xfrm>
        </p:spPr>
        <p:txBody>
          <a:bodyPr>
            <a:normAutofit/>
          </a:bodyPr>
          <a:lstStyle/>
          <a:p>
            <a:r>
              <a:rPr lang="en-US" sz="2400" dirty="0"/>
              <a:t>An open-</a:t>
            </a:r>
            <a:r>
              <a:rPr lang="en-US" altLang="zh-CN" sz="2400" dirty="0"/>
              <a:t>domain c</a:t>
            </a:r>
            <a:r>
              <a:rPr lang="en-US" sz="2400" dirty="0"/>
              <a:t>onversation dataset directly grounded with knowledge retrieved from Wikipedia</a:t>
            </a:r>
          </a:p>
          <a:p>
            <a:r>
              <a:rPr lang="en-US" sz="2400" dirty="0"/>
              <a:t>Wizard</a:t>
            </a:r>
          </a:p>
          <a:p>
            <a:pPr lvl="1"/>
            <a:r>
              <a:rPr lang="en-US" sz="2000" dirty="0"/>
              <a:t>Inform their conversation partner (Apprentice) about a topic that one of them will choose </a:t>
            </a:r>
          </a:p>
          <a:p>
            <a:pPr lvl="1"/>
            <a:r>
              <a:rPr lang="en-US" sz="2000" dirty="0"/>
              <a:t>Have access to Wikipedia paragraphs that might be related to conversations</a:t>
            </a:r>
          </a:p>
          <a:p>
            <a:r>
              <a:rPr lang="en-US" sz="2400" dirty="0"/>
              <a:t>Apprentice</a:t>
            </a:r>
          </a:p>
          <a:p>
            <a:pPr lvl="1"/>
            <a:r>
              <a:rPr lang="en-US" sz="2000" dirty="0"/>
              <a:t>Go into depth about a chosen topic that interests themselves or their partner (Wizard), while keeping the conversation engaging and fun</a:t>
            </a:r>
          </a:p>
        </p:txBody>
      </p:sp>
      <p:pic>
        <p:nvPicPr>
          <p:cNvPr id="1026" name="Picture 2">
            <a:extLst>
              <a:ext uri="{FF2B5EF4-FFF2-40B4-BE49-F238E27FC236}">
                <a16:creationId xmlns:a16="http://schemas.microsoft.com/office/drawing/2014/main" xmlns="" id="{E180EABF-EA30-4916-9317-285394A983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9027" y="4749386"/>
            <a:ext cx="1222973" cy="20846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898D4443-F8F0-4748-B405-68CC3E723D69}"/>
              </a:ext>
            </a:extLst>
          </p:cNvPr>
          <p:cNvSpPr txBox="1"/>
          <p:nvPr/>
        </p:nvSpPr>
        <p:spPr>
          <a:xfrm>
            <a:off x="667885" y="6187668"/>
            <a:ext cx="10856229" cy="646331"/>
          </a:xfrm>
          <a:prstGeom prst="rect">
            <a:avLst/>
          </a:prstGeom>
          <a:noFill/>
        </p:spPr>
        <p:txBody>
          <a:bodyPr wrap="square">
            <a:spAutoFit/>
          </a:bodyPr>
          <a:lstStyle/>
          <a:p>
            <a:r>
              <a:rPr lang="en-US" dirty="0"/>
              <a:t>Dataset: </a:t>
            </a:r>
            <a:r>
              <a:rPr lang="en-US" dirty="0">
                <a:hlinkClick r:id="rId3"/>
              </a:rPr>
              <a:t>https://parl.ai/projects/wizard_of_wikipedia/</a:t>
            </a:r>
            <a:r>
              <a:rPr lang="en-US" dirty="0"/>
              <a:t> </a:t>
            </a:r>
          </a:p>
          <a:p>
            <a:r>
              <a:rPr lang="en-US" dirty="0"/>
              <a:t>Leaderboard: </a:t>
            </a:r>
            <a:r>
              <a:rPr lang="en-US" dirty="0">
                <a:hlinkClick r:id="rId4"/>
              </a:rPr>
              <a:t>https://eval.ai/web/challenges/challenge-page/689/leaderboard/1909</a:t>
            </a:r>
            <a:r>
              <a:rPr lang="en-US" dirty="0"/>
              <a:t> </a:t>
            </a:r>
          </a:p>
        </p:txBody>
      </p:sp>
    </p:spTree>
    <p:extLst>
      <p:ext uri="{BB962C8B-B14F-4D97-AF65-F5344CB8AC3E}">
        <p14:creationId xmlns:p14="http://schemas.microsoft.com/office/powerpoint/2010/main" val="2138614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36E731-E2DF-4592-B870-E6B8031E1919}"/>
              </a:ext>
            </a:extLst>
          </p:cNvPr>
          <p:cNvSpPr>
            <a:spLocks noGrp="1"/>
          </p:cNvSpPr>
          <p:nvPr>
            <p:ph type="title"/>
          </p:nvPr>
        </p:nvSpPr>
        <p:spPr/>
        <p:txBody>
          <a:bodyPr>
            <a:normAutofit/>
          </a:bodyPr>
          <a:lstStyle/>
          <a:p>
            <a:r>
              <a:rPr lang="en-US" sz="2800" dirty="0">
                <a:latin typeface="Roboto" panose="02000000000000000000" pitchFamily="2" charset="0"/>
                <a:ea typeface="Roboto" panose="02000000000000000000" pitchFamily="2" charset="0"/>
              </a:rPr>
              <a:t>Dialog Systems: Wizard of Wikipedia</a:t>
            </a:r>
          </a:p>
        </p:txBody>
      </p:sp>
      <p:graphicFrame>
        <p:nvGraphicFramePr>
          <p:cNvPr id="11" name="Table 11">
            <a:extLst>
              <a:ext uri="{FF2B5EF4-FFF2-40B4-BE49-F238E27FC236}">
                <a16:creationId xmlns:a16="http://schemas.microsoft.com/office/drawing/2014/main" xmlns="" id="{F1A368D5-12AE-463C-A6D1-E52074B27DFB}"/>
              </a:ext>
            </a:extLst>
          </p:cNvPr>
          <p:cNvGraphicFramePr>
            <a:graphicFrameLocks noGrp="1"/>
          </p:cNvGraphicFramePr>
          <p:nvPr>
            <p:ph idx="1"/>
            <p:extLst>
              <p:ext uri="{D42A27DB-BD31-4B8C-83A1-F6EECF244321}">
                <p14:modId xmlns:p14="http://schemas.microsoft.com/office/powerpoint/2010/main" val="3793066257"/>
              </p:ext>
            </p:extLst>
          </p:nvPr>
        </p:nvGraphicFramePr>
        <p:xfrm>
          <a:off x="838201" y="1611995"/>
          <a:ext cx="10515599" cy="4027417"/>
        </p:xfrm>
        <a:graphic>
          <a:graphicData uri="http://schemas.openxmlformats.org/drawingml/2006/table">
            <a:tbl>
              <a:tblPr firstRow="1" bandRow="1">
                <a:tableStyleId>{5940675A-B579-460E-94D1-54222C63F5DA}</a:tableStyleId>
              </a:tblPr>
              <a:tblGrid>
                <a:gridCol w="1310696">
                  <a:extLst>
                    <a:ext uri="{9D8B030D-6E8A-4147-A177-3AD203B41FA5}">
                      <a16:colId xmlns:a16="http://schemas.microsoft.com/office/drawing/2014/main" xmlns="" val="1548576163"/>
                    </a:ext>
                  </a:extLst>
                </a:gridCol>
                <a:gridCol w="9204903">
                  <a:extLst>
                    <a:ext uri="{9D8B030D-6E8A-4147-A177-3AD203B41FA5}">
                      <a16:colId xmlns:a16="http://schemas.microsoft.com/office/drawing/2014/main" xmlns="" val="3215213174"/>
                    </a:ext>
                  </a:extLst>
                </a:gridCol>
              </a:tblGrid>
              <a:tr h="349498">
                <a:tc>
                  <a:txBody>
                    <a:bodyPr/>
                    <a:lstStyle/>
                    <a:p>
                      <a:r>
                        <a:rPr lang="en-US" b="1" dirty="0"/>
                        <a:t>Topic</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i="1" dirty="0"/>
                        <a:t>Lifeguard</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631859124"/>
                  </a:ext>
                </a:extLst>
              </a:tr>
              <a:tr h="370840">
                <a:tc>
                  <a:txBody>
                    <a:bodyPr/>
                    <a:lstStyle/>
                    <a:p>
                      <a:r>
                        <a:rPr lang="en-US" dirty="0"/>
                        <a:t>Apprentice</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i="1" dirty="0"/>
                        <a:t>So I am a lifeguard. Know anything about saving lives in water? </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511858483"/>
                  </a:ext>
                </a:extLst>
              </a:tr>
              <a:tr h="370840">
                <a:tc>
                  <a:txBody>
                    <a:bodyPr/>
                    <a:lstStyle/>
                    <a:p>
                      <a:r>
                        <a:rPr lang="en-US" dirty="0"/>
                        <a:t>Wizard</a:t>
                      </a: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i="1" dirty="0"/>
                        <a:t>I’m impressed! It’s a big responsibility to supervise other people’s safety in the water! Tell me more.</a:t>
                      </a: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025941433"/>
                  </a:ext>
                </a:extLst>
              </a:tr>
              <a:tr h="370840">
                <a:tc>
                  <a:txBody>
                    <a:bodyPr/>
                    <a:lstStyle/>
                    <a:p>
                      <a:r>
                        <a:rPr lang="en-US" dirty="0"/>
                        <a:t>Apprentice</a:t>
                      </a: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i="1" dirty="0"/>
                        <a:t>Well, I help make sure people do not drown or get injured while in or near the water! </a:t>
                      </a: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961554867"/>
                  </a:ext>
                </a:extLst>
              </a:tr>
              <a:tr h="370840">
                <a:tc>
                  <a:txBody>
                    <a:bodyPr/>
                    <a:lstStyle/>
                    <a:p>
                      <a:r>
                        <a:rPr lang="en-US" b="1" dirty="0"/>
                        <a:t>Knowledge</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i="1" dirty="0"/>
                        <a:t>A lifeguard is a rescuer who supervises the safety and rescue of swimmers, surfers, . . . Lifeguards are strong swimmers and trained in CPR/AED first aid, certified in water . . . </a:t>
                      </a:r>
                    </a:p>
                    <a:p>
                      <a:r>
                        <a:rPr lang="en-US" i="1" dirty="0"/>
                        <a:t>· · · </a:t>
                      </a:r>
                    </a:p>
                    <a:p>
                      <a:r>
                        <a:rPr lang="en-US" i="1" dirty="0"/>
                        <a:t>In some areas, the lifeguard service also carries out mountain rescues, or may function as the primary EMS provider</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668726217"/>
                  </a:ext>
                </a:extLst>
              </a:tr>
              <a:tr h="370840">
                <a:tc>
                  <a:txBody>
                    <a:bodyPr/>
                    <a:lstStyle/>
                    <a:p>
                      <a:r>
                        <a:rPr lang="en-US" dirty="0"/>
                        <a:t>Wizard</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i="1" dirty="0"/>
                        <a:t>I’ve heard that in some places, lifeguards also help with other sorts of emergencies, like mountain rescues! </a:t>
                      </a:r>
                    </a:p>
                    <a:p>
                      <a:r>
                        <a:rPr lang="en-US" i="1" dirty="0"/>
                        <a:t>Is that part of your job too? </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771668657"/>
                  </a:ext>
                </a:extLst>
              </a:tr>
              <a:tr h="370840">
                <a:tc>
                  <a:txBody>
                    <a:bodyPr/>
                    <a:lstStyle/>
                    <a:p>
                      <a:r>
                        <a:rPr lang="en-US" dirty="0"/>
                        <a:t>Apprentice</a:t>
                      </a: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i="1" dirty="0"/>
                        <a:t>I have! I feel like you know much about this! What brings you to know so much?</a:t>
                      </a: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467463855"/>
                  </a:ext>
                </a:extLst>
              </a:tr>
              <a:tr h="370840">
                <a:tc>
                  <a:txBody>
                    <a:bodyPr/>
                    <a:lstStyle/>
                    <a:p>
                      <a:r>
                        <a:rPr lang="en-US" dirty="0"/>
                        <a:t>Wizard</a:t>
                      </a: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i="1" dirty="0"/>
                        <a:t>Oh, that’s about the extent of my knowledge. I’ve just been around beaches and I’ve always admired lifeguards. I’m not a super strong swimmer myself.</a:t>
                      </a: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888667354"/>
                  </a:ext>
                </a:extLst>
              </a:tr>
            </a:tbl>
          </a:graphicData>
        </a:graphic>
      </p:graphicFrame>
    </p:spTree>
    <p:extLst>
      <p:ext uri="{BB962C8B-B14F-4D97-AF65-F5344CB8AC3E}">
        <p14:creationId xmlns:p14="http://schemas.microsoft.com/office/powerpoint/2010/main" val="26346570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36E731-E2DF-4592-B870-E6B8031E1919}"/>
              </a:ext>
            </a:extLst>
          </p:cNvPr>
          <p:cNvSpPr>
            <a:spLocks noGrp="1"/>
          </p:cNvSpPr>
          <p:nvPr>
            <p:ph type="title"/>
          </p:nvPr>
        </p:nvSpPr>
        <p:spPr/>
        <p:txBody>
          <a:bodyPr>
            <a:normAutofit/>
          </a:bodyPr>
          <a:lstStyle/>
          <a:p>
            <a:r>
              <a:rPr lang="en-US" sz="2800" dirty="0">
                <a:latin typeface="Roboto" panose="02000000000000000000" pitchFamily="2" charset="0"/>
                <a:ea typeface="Roboto" panose="02000000000000000000" pitchFamily="2" charset="0"/>
              </a:rPr>
              <a:t>Question Answering: ELI5</a:t>
            </a:r>
          </a:p>
        </p:txBody>
      </p:sp>
      <p:sp>
        <p:nvSpPr>
          <p:cNvPr id="3" name="Content Placeholder 2">
            <a:extLst>
              <a:ext uri="{FF2B5EF4-FFF2-40B4-BE49-F238E27FC236}">
                <a16:creationId xmlns:a16="http://schemas.microsoft.com/office/drawing/2014/main" xmlns="" id="{52925322-C8A2-47BE-82E2-FD40AA5715AC}"/>
              </a:ext>
            </a:extLst>
          </p:cNvPr>
          <p:cNvSpPr>
            <a:spLocks noGrp="1"/>
          </p:cNvSpPr>
          <p:nvPr>
            <p:ph idx="1"/>
          </p:nvPr>
        </p:nvSpPr>
        <p:spPr>
          <a:xfrm>
            <a:off x="838200" y="1602425"/>
            <a:ext cx="10515600" cy="4351338"/>
          </a:xfrm>
        </p:spPr>
        <p:txBody>
          <a:bodyPr>
            <a:normAutofit/>
          </a:bodyPr>
          <a:lstStyle/>
          <a:p>
            <a:r>
              <a:rPr lang="en-US" sz="2400" dirty="0"/>
              <a:t>A long-form question answering dataset containing complex, diverse questions that require explanatory multi-sentence answers </a:t>
            </a:r>
          </a:p>
          <a:p>
            <a:r>
              <a:rPr lang="en-US" sz="2400" dirty="0"/>
              <a:t>Use web search results (Common Crawl) as evidence documents to answer each question</a:t>
            </a:r>
          </a:p>
        </p:txBody>
      </p:sp>
      <p:sp>
        <p:nvSpPr>
          <p:cNvPr id="4" name="TextBox 3">
            <a:extLst>
              <a:ext uri="{FF2B5EF4-FFF2-40B4-BE49-F238E27FC236}">
                <a16:creationId xmlns:a16="http://schemas.microsoft.com/office/drawing/2014/main" xmlns="" id="{80DF4013-D436-4C37-8E2F-6C5090890E5C}"/>
              </a:ext>
            </a:extLst>
          </p:cNvPr>
          <p:cNvSpPr txBox="1"/>
          <p:nvPr/>
        </p:nvSpPr>
        <p:spPr>
          <a:xfrm>
            <a:off x="667885" y="6476778"/>
            <a:ext cx="10856229" cy="369332"/>
          </a:xfrm>
          <a:prstGeom prst="rect">
            <a:avLst/>
          </a:prstGeom>
          <a:noFill/>
        </p:spPr>
        <p:txBody>
          <a:bodyPr wrap="square">
            <a:spAutoFit/>
          </a:bodyPr>
          <a:lstStyle/>
          <a:p>
            <a:r>
              <a:rPr lang="en-US" dirty="0"/>
              <a:t>Dataset and Leaderboard: </a:t>
            </a:r>
            <a:r>
              <a:rPr lang="en-US" dirty="0">
                <a:hlinkClick r:id="rId2"/>
              </a:rPr>
              <a:t>https://facebookresearch.github.io/ELI5/</a:t>
            </a:r>
            <a:r>
              <a:rPr lang="en-US" dirty="0"/>
              <a:t> </a:t>
            </a:r>
          </a:p>
        </p:txBody>
      </p:sp>
      <p:graphicFrame>
        <p:nvGraphicFramePr>
          <p:cNvPr id="5" name="Table 5">
            <a:extLst>
              <a:ext uri="{FF2B5EF4-FFF2-40B4-BE49-F238E27FC236}">
                <a16:creationId xmlns:a16="http://schemas.microsoft.com/office/drawing/2014/main" xmlns="" id="{98A30E6F-9E6D-459C-96FE-6A0AAE76B0EB}"/>
              </a:ext>
            </a:extLst>
          </p:cNvPr>
          <p:cNvGraphicFramePr>
            <a:graphicFrameLocks noGrp="1"/>
          </p:cNvGraphicFramePr>
          <p:nvPr>
            <p:extLst>
              <p:ext uri="{D42A27DB-BD31-4B8C-83A1-F6EECF244321}">
                <p14:modId xmlns:p14="http://schemas.microsoft.com/office/powerpoint/2010/main" val="2162035516"/>
              </p:ext>
            </p:extLst>
          </p:nvPr>
        </p:nvGraphicFramePr>
        <p:xfrm>
          <a:off x="609600" y="3429000"/>
          <a:ext cx="10972799" cy="2748280"/>
        </p:xfrm>
        <a:graphic>
          <a:graphicData uri="http://schemas.openxmlformats.org/drawingml/2006/table">
            <a:tbl>
              <a:tblPr firstRow="1" bandRow="1">
                <a:tableStyleId>{2D5ABB26-0587-4C30-8999-92F81FD0307C}</a:tableStyleId>
              </a:tblPr>
              <a:tblGrid>
                <a:gridCol w="1374375">
                  <a:extLst>
                    <a:ext uri="{9D8B030D-6E8A-4147-A177-3AD203B41FA5}">
                      <a16:colId xmlns:a16="http://schemas.microsoft.com/office/drawing/2014/main" xmlns="" val="1349774762"/>
                    </a:ext>
                  </a:extLst>
                </a:gridCol>
                <a:gridCol w="9598424">
                  <a:extLst>
                    <a:ext uri="{9D8B030D-6E8A-4147-A177-3AD203B41FA5}">
                      <a16:colId xmlns:a16="http://schemas.microsoft.com/office/drawing/2014/main" xmlns="" val="2017324203"/>
                    </a:ext>
                  </a:extLst>
                </a:gridCol>
              </a:tblGrid>
              <a:tr h="370840">
                <a:tc>
                  <a:txBody>
                    <a:bodyPr/>
                    <a:lstStyle/>
                    <a:p>
                      <a:r>
                        <a:rPr lang="en-US" b="1" dirty="0"/>
                        <a:t>Question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1" kern="1200" dirty="0">
                          <a:solidFill>
                            <a:schemeClr val="tx1"/>
                          </a:solidFill>
                          <a:effectLst/>
                          <a:latin typeface="+mn-lt"/>
                          <a:ea typeface="+mn-ea"/>
                          <a:cs typeface="+mn-cs"/>
                        </a:rPr>
                        <a:t>How do Jellyfish function without brains or nervous systems?</a:t>
                      </a:r>
                      <a:endParaRPr lang="en-US" i="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06045833"/>
                  </a:ext>
                </a:extLst>
              </a:tr>
              <a:tr h="370840">
                <a:tc>
                  <a:txBody>
                    <a:bodyPr/>
                    <a:lstStyle/>
                    <a:p>
                      <a:r>
                        <a:rPr lang="en-US" b="1" dirty="0"/>
                        <a:t>Supporting Documents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1" kern="1200" dirty="0">
                          <a:solidFill>
                            <a:schemeClr val="tx1"/>
                          </a:solidFill>
                          <a:effectLst/>
                          <a:latin typeface="+mn-lt"/>
                          <a:ea typeface="+mn-ea"/>
                          <a:cs typeface="+mn-cs"/>
                        </a:rPr>
                        <a:t>The box jellyfish nervous system is divided into three functional parts namely; rhopalia, conducting nerve ring, and motor nerve net. [...] While they don’t possess brains, the animals still have neurons that send all sorts of signals throughout their body. ``It is not true that jellyfish have no central nervous systems. They have an unusual nervous system,'' [...]</a:t>
                      </a:r>
                      <a:endParaRPr lang="en-US" i="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60381146"/>
                  </a:ext>
                </a:extLst>
              </a:tr>
              <a:tr h="370840">
                <a:tc>
                  <a:txBody>
                    <a:bodyPr/>
                    <a:lstStyle/>
                    <a:p>
                      <a:r>
                        <a:rPr lang="en-US" b="1" dirty="0"/>
                        <a:t>Answer</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1" kern="1200" dirty="0">
                          <a:solidFill>
                            <a:schemeClr val="tx1"/>
                          </a:solidFill>
                          <a:effectLst/>
                          <a:latin typeface="+mn-lt"/>
                          <a:ea typeface="+mn-ea"/>
                          <a:cs typeface="+mn-cs"/>
                        </a:rPr>
                        <a:t>Jellyfish may not have a brain, but they have a rough nervous system and innate behaviours. However, they are very simple creatures. They're invertebrate: creatures without a backbone. Most jellyfish have really short life spans. [...] As their name implies, they are largely composed of basically jelly inside a thin membrane. They're over 95% water.</a:t>
                      </a:r>
                      <a:endParaRPr lang="en-US" i="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63327871"/>
                  </a:ext>
                </a:extLst>
              </a:tr>
            </a:tbl>
          </a:graphicData>
        </a:graphic>
      </p:graphicFrame>
    </p:spTree>
    <p:extLst>
      <p:ext uri="{BB962C8B-B14F-4D97-AF65-F5344CB8AC3E}">
        <p14:creationId xmlns:p14="http://schemas.microsoft.com/office/powerpoint/2010/main" val="1602698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36E731-E2DF-4592-B870-E6B8031E1919}"/>
              </a:ext>
            </a:extLst>
          </p:cNvPr>
          <p:cNvSpPr>
            <a:spLocks noGrp="1"/>
          </p:cNvSpPr>
          <p:nvPr>
            <p:ph type="title"/>
          </p:nvPr>
        </p:nvSpPr>
        <p:spPr/>
        <p:txBody>
          <a:bodyPr>
            <a:normAutofit/>
          </a:bodyPr>
          <a:lstStyle/>
          <a:p>
            <a:r>
              <a:rPr lang="en-US" sz="2800" dirty="0">
                <a:latin typeface="Roboto" panose="02000000000000000000" pitchFamily="2" charset="0"/>
                <a:ea typeface="Roboto" panose="02000000000000000000" pitchFamily="2" charset="0"/>
              </a:rPr>
              <a:t>Question Generation: SQuAD 1.1</a:t>
            </a:r>
          </a:p>
        </p:txBody>
      </p:sp>
      <p:sp>
        <p:nvSpPr>
          <p:cNvPr id="3" name="Content Placeholder 2">
            <a:extLst>
              <a:ext uri="{FF2B5EF4-FFF2-40B4-BE49-F238E27FC236}">
                <a16:creationId xmlns:a16="http://schemas.microsoft.com/office/drawing/2014/main" xmlns="" id="{52925322-C8A2-47BE-82E2-FD40AA5715AC}"/>
              </a:ext>
            </a:extLst>
          </p:cNvPr>
          <p:cNvSpPr>
            <a:spLocks noGrp="1"/>
          </p:cNvSpPr>
          <p:nvPr>
            <p:ph idx="1"/>
          </p:nvPr>
        </p:nvSpPr>
        <p:spPr>
          <a:xfrm>
            <a:off x="838199" y="1607283"/>
            <a:ext cx="10515600" cy="4351338"/>
          </a:xfrm>
        </p:spPr>
        <p:txBody>
          <a:bodyPr>
            <a:normAutofit/>
          </a:bodyPr>
          <a:lstStyle/>
          <a:p>
            <a:r>
              <a:rPr lang="en-US" sz="2400" dirty="0"/>
              <a:t>A reading comprehension dataset consisting of 100,000+ questions posed by crowd workers on a set of Wikipedia articles</a:t>
            </a:r>
          </a:p>
          <a:p>
            <a:r>
              <a:rPr lang="en-US" sz="2400" dirty="0"/>
              <a:t>The answer to each question is a segment of text from the corresponding reading passage</a:t>
            </a:r>
          </a:p>
        </p:txBody>
      </p:sp>
      <p:graphicFrame>
        <p:nvGraphicFramePr>
          <p:cNvPr id="4" name="Table 5">
            <a:extLst>
              <a:ext uri="{FF2B5EF4-FFF2-40B4-BE49-F238E27FC236}">
                <a16:creationId xmlns:a16="http://schemas.microsoft.com/office/drawing/2014/main" xmlns="" id="{D9709620-DBB5-422B-BAE0-9FB6F427F9E4}"/>
              </a:ext>
            </a:extLst>
          </p:cNvPr>
          <p:cNvGraphicFramePr>
            <a:graphicFrameLocks noGrp="1"/>
          </p:cNvGraphicFramePr>
          <p:nvPr>
            <p:extLst>
              <p:ext uri="{D42A27DB-BD31-4B8C-83A1-F6EECF244321}">
                <p14:modId xmlns:p14="http://schemas.microsoft.com/office/powerpoint/2010/main" val="1274609119"/>
              </p:ext>
            </p:extLst>
          </p:nvPr>
        </p:nvGraphicFramePr>
        <p:xfrm>
          <a:off x="609599" y="3429000"/>
          <a:ext cx="10972799" cy="2479039"/>
        </p:xfrm>
        <a:graphic>
          <a:graphicData uri="http://schemas.openxmlformats.org/drawingml/2006/table">
            <a:tbl>
              <a:tblPr firstRow="1" bandRow="1">
                <a:tableStyleId>{2D5ABB26-0587-4C30-8999-92F81FD0307C}</a:tableStyleId>
              </a:tblPr>
              <a:tblGrid>
                <a:gridCol w="1374375">
                  <a:extLst>
                    <a:ext uri="{9D8B030D-6E8A-4147-A177-3AD203B41FA5}">
                      <a16:colId xmlns:a16="http://schemas.microsoft.com/office/drawing/2014/main" xmlns="" val="1349774762"/>
                    </a:ext>
                  </a:extLst>
                </a:gridCol>
                <a:gridCol w="9598424">
                  <a:extLst>
                    <a:ext uri="{9D8B030D-6E8A-4147-A177-3AD203B41FA5}">
                      <a16:colId xmlns:a16="http://schemas.microsoft.com/office/drawing/2014/main" xmlns="" val="2017324203"/>
                    </a:ext>
                  </a:extLst>
                </a:gridCol>
              </a:tblGrid>
              <a:tr h="370840">
                <a:tc>
                  <a:txBody>
                    <a:bodyPr/>
                    <a:lstStyle/>
                    <a:p>
                      <a:r>
                        <a:rPr lang="en-US" b="1" dirty="0"/>
                        <a:t>Passage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1" kern="1200" dirty="0">
                          <a:solidFill>
                            <a:schemeClr val="tx1"/>
                          </a:solidFill>
                          <a:effectLst/>
                          <a:latin typeface="+mn-lt"/>
                          <a:ea typeface="+mn-ea"/>
                          <a:cs typeface="+mn-cs"/>
                        </a:rPr>
                        <a:t>Super Bowl 50 was an American football game to determine the champion of the National Football League (NFL) for the 2015 season. The American Football Conference (AFC) champion Denver Broncos defeated the National Football Conference (NFC) champion Carolina Panthers 24–10 to earn their third Super Bowl title. The game was played on February 7, 2016, at Levi’s Stadium in the San Francisco Bay Area at Santa Clara, California. As this was the 50th Super Bowl, [...].</a:t>
                      </a:r>
                      <a:endParaRPr lang="en-US" i="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06045833"/>
                  </a:ext>
                </a:extLst>
              </a:tr>
              <a:tr h="370840">
                <a:tc>
                  <a:txBody>
                    <a:bodyPr/>
                    <a:lstStyle/>
                    <a:p>
                      <a:r>
                        <a:rPr lang="en-US" b="1" dirty="0"/>
                        <a:t>Answer</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1" kern="1200" dirty="0">
                          <a:solidFill>
                            <a:schemeClr val="tx1"/>
                          </a:solidFill>
                          <a:effectLst/>
                          <a:latin typeface="+mn-lt"/>
                          <a:ea typeface="+mn-ea"/>
                          <a:cs typeface="+mn-cs"/>
                        </a:rPr>
                        <a:t>Santa Clara, California</a:t>
                      </a:r>
                      <a:endParaRPr lang="en-US" i="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60381146"/>
                  </a:ext>
                </a:extLst>
              </a:tr>
              <a:tr h="370840">
                <a:tc>
                  <a:txBody>
                    <a:bodyPr/>
                    <a:lstStyle/>
                    <a:p>
                      <a:r>
                        <a:rPr lang="en-US" b="1" dirty="0"/>
                        <a:t>Target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1" kern="1200" dirty="0">
                          <a:solidFill>
                            <a:schemeClr val="tx1"/>
                          </a:solidFill>
                          <a:effectLst/>
                          <a:latin typeface="+mn-lt"/>
                          <a:ea typeface="+mn-ea"/>
                          <a:cs typeface="+mn-cs"/>
                        </a:rPr>
                        <a:t>Where did Super Bowl 50 take place?</a:t>
                      </a:r>
                      <a:endParaRPr lang="en-US" i="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63327871"/>
                  </a:ext>
                </a:extLst>
              </a:tr>
            </a:tbl>
          </a:graphicData>
        </a:graphic>
      </p:graphicFrame>
      <p:sp>
        <p:nvSpPr>
          <p:cNvPr id="5" name="TextBox 4">
            <a:extLst>
              <a:ext uri="{FF2B5EF4-FFF2-40B4-BE49-F238E27FC236}">
                <a16:creationId xmlns:a16="http://schemas.microsoft.com/office/drawing/2014/main" xmlns="" id="{D03D89B2-3257-4AE3-9B43-E445C204504D}"/>
              </a:ext>
            </a:extLst>
          </p:cNvPr>
          <p:cNvSpPr txBox="1"/>
          <p:nvPr/>
        </p:nvSpPr>
        <p:spPr>
          <a:xfrm>
            <a:off x="667885" y="6476778"/>
            <a:ext cx="10856229" cy="369332"/>
          </a:xfrm>
          <a:prstGeom prst="rect">
            <a:avLst/>
          </a:prstGeom>
          <a:noFill/>
        </p:spPr>
        <p:txBody>
          <a:bodyPr wrap="square">
            <a:spAutoFit/>
          </a:bodyPr>
          <a:lstStyle/>
          <a:p>
            <a:r>
              <a:rPr lang="en-US" dirty="0"/>
              <a:t>Dataset: </a:t>
            </a:r>
            <a:r>
              <a:rPr lang="en-US" dirty="0">
                <a:hlinkClick r:id="rId2"/>
              </a:rPr>
              <a:t>https://rajpurkar.github.io/SQuAD-explorer/</a:t>
            </a:r>
            <a:r>
              <a:rPr lang="en-US" dirty="0"/>
              <a:t> </a:t>
            </a:r>
          </a:p>
        </p:txBody>
      </p:sp>
    </p:spTree>
    <p:extLst>
      <p:ext uri="{BB962C8B-B14F-4D97-AF65-F5344CB8AC3E}">
        <p14:creationId xmlns:p14="http://schemas.microsoft.com/office/powerpoint/2010/main" val="3080638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36E731-E2DF-4592-B870-E6B8031E1919}"/>
              </a:ext>
            </a:extLst>
          </p:cNvPr>
          <p:cNvSpPr>
            <a:spLocks noGrp="1"/>
          </p:cNvSpPr>
          <p:nvPr>
            <p:ph type="title"/>
          </p:nvPr>
        </p:nvSpPr>
        <p:spPr/>
        <p:txBody>
          <a:bodyPr>
            <a:normAutofit/>
          </a:bodyPr>
          <a:lstStyle/>
          <a:p>
            <a:r>
              <a:rPr lang="en-US" sz="2800" dirty="0">
                <a:latin typeface="Roboto" panose="02000000000000000000" pitchFamily="2" charset="0"/>
                <a:ea typeface="Roboto" panose="02000000000000000000" pitchFamily="2" charset="0"/>
              </a:rPr>
              <a:t>Commonsense Reasoning: CommonGen</a:t>
            </a:r>
          </a:p>
        </p:txBody>
      </p:sp>
      <p:sp>
        <p:nvSpPr>
          <p:cNvPr id="3" name="Content Placeholder 2">
            <a:extLst>
              <a:ext uri="{FF2B5EF4-FFF2-40B4-BE49-F238E27FC236}">
                <a16:creationId xmlns:a16="http://schemas.microsoft.com/office/drawing/2014/main" xmlns="" id="{52925322-C8A2-47BE-82E2-FD40AA5715AC}"/>
              </a:ext>
            </a:extLst>
          </p:cNvPr>
          <p:cNvSpPr>
            <a:spLocks noGrp="1"/>
          </p:cNvSpPr>
          <p:nvPr>
            <p:ph idx="1"/>
          </p:nvPr>
        </p:nvSpPr>
        <p:spPr>
          <a:xfrm>
            <a:off x="838200" y="1602425"/>
            <a:ext cx="5389800" cy="4351338"/>
          </a:xfrm>
        </p:spPr>
        <p:txBody>
          <a:bodyPr>
            <a:normAutofit/>
          </a:bodyPr>
          <a:lstStyle/>
          <a:p>
            <a:r>
              <a:rPr lang="en-US" sz="2400" dirty="0"/>
              <a:t>A constrained text generation task, associated with a benchmark dataset</a:t>
            </a:r>
          </a:p>
          <a:p>
            <a:r>
              <a:rPr lang="en-US" sz="2400" dirty="0"/>
              <a:t>Explicitly test machines for the ability of generative commonsense reasoning</a:t>
            </a:r>
          </a:p>
          <a:p>
            <a:r>
              <a:rPr lang="en-US" sz="2400" dirty="0"/>
              <a:t>Based on visually-grounded sentences from several existing caption datasets</a:t>
            </a:r>
          </a:p>
        </p:txBody>
      </p:sp>
      <p:sp>
        <p:nvSpPr>
          <p:cNvPr id="4" name="TextBox 3">
            <a:extLst>
              <a:ext uri="{FF2B5EF4-FFF2-40B4-BE49-F238E27FC236}">
                <a16:creationId xmlns:a16="http://schemas.microsoft.com/office/drawing/2014/main" xmlns="" id="{BE9BCDD8-200A-4A24-B595-C93476451FAB}"/>
              </a:ext>
            </a:extLst>
          </p:cNvPr>
          <p:cNvSpPr txBox="1"/>
          <p:nvPr/>
        </p:nvSpPr>
        <p:spPr>
          <a:xfrm>
            <a:off x="667885" y="6476778"/>
            <a:ext cx="10856229" cy="369332"/>
          </a:xfrm>
          <a:prstGeom prst="rect">
            <a:avLst/>
          </a:prstGeom>
          <a:noFill/>
        </p:spPr>
        <p:txBody>
          <a:bodyPr wrap="square">
            <a:spAutoFit/>
          </a:bodyPr>
          <a:lstStyle/>
          <a:p>
            <a:r>
              <a:rPr lang="en-US" dirty="0"/>
              <a:t>Dataset and Leaderboard: </a:t>
            </a:r>
            <a:r>
              <a:rPr lang="en-US" dirty="0">
                <a:hlinkClick r:id="rId2"/>
              </a:rPr>
              <a:t>https://inklab.usc.edu/CommonGen/</a:t>
            </a:r>
            <a:r>
              <a:rPr lang="en-US" dirty="0"/>
              <a:t> </a:t>
            </a:r>
          </a:p>
        </p:txBody>
      </p:sp>
      <p:pic>
        <p:nvPicPr>
          <p:cNvPr id="10" name="Picture 9" descr="A picture containing timeline&#10;&#10;Description automatically generated">
            <a:extLst>
              <a:ext uri="{FF2B5EF4-FFF2-40B4-BE49-F238E27FC236}">
                <a16:creationId xmlns:a16="http://schemas.microsoft.com/office/drawing/2014/main" xmlns="" id="{5592B1A3-AB28-4CED-8746-E9656C6937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4282" y="1990503"/>
            <a:ext cx="5331218" cy="3828268"/>
          </a:xfrm>
          <a:prstGeom prst="rect">
            <a:avLst/>
          </a:prstGeom>
        </p:spPr>
      </p:pic>
    </p:spTree>
    <p:extLst>
      <p:ext uri="{BB962C8B-B14F-4D97-AF65-F5344CB8AC3E}">
        <p14:creationId xmlns:p14="http://schemas.microsoft.com/office/powerpoint/2010/main" val="33059243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36E731-E2DF-4592-B870-E6B8031E1919}"/>
              </a:ext>
            </a:extLst>
          </p:cNvPr>
          <p:cNvSpPr>
            <a:spLocks noGrp="1"/>
          </p:cNvSpPr>
          <p:nvPr>
            <p:ph type="title"/>
          </p:nvPr>
        </p:nvSpPr>
        <p:spPr/>
        <p:txBody>
          <a:bodyPr>
            <a:normAutofit/>
          </a:bodyPr>
          <a:lstStyle/>
          <a:p>
            <a:r>
              <a:rPr lang="en-US" sz="2800" dirty="0">
                <a:latin typeface="Roboto" panose="02000000000000000000" pitchFamily="2" charset="0"/>
                <a:ea typeface="Roboto" panose="02000000000000000000" pitchFamily="2" charset="0"/>
              </a:rPr>
              <a:t>Commonsense Reasoning: </a:t>
            </a:r>
            <a:r>
              <a:rPr lang="el-GR" sz="2800" dirty="0">
                <a:latin typeface="Roboto" panose="02000000000000000000" pitchFamily="2" charset="0"/>
                <a:ea typeface="Roboto" panose="02000000000000000000" pitchFamily="2" charset="0"/>
              </a:rPr>
              <a:t>α</a:t>
            </a:r>
            <a:r>
              <a:rPr lang="en-US" sz="2800" dirty="0">
                <a:latin typeface="Roboto" panose="02000000000000000000" pitchFamily="2" charset="0"/>
                <a:ea typeface="Roboto" panose="02000000000000000000" pitchFamily="2" charset="0"/>
              </a:rPr>
              <a:t>NLG-ART</a:t>
            </a:r>
          </a:p>
        </p:txBody>
      </p:sp>
      <p:sp>
        <p:nvSpPr>
          <p:cNvPr id="3" name="Content Placeholder 2">
            <a:extLst>
              <a:ext uri="{FF2B5EF4-FFF2-40B4-BE49-F238E27FC236}">
                <a16:creationId xmlns:a16="http://schemas.microsoft.com/office/drawing/2014/main" xmlns="" id="{52925322-C8A2-47BE-82E2-FD40AA5715AC}"/>
              </a:ext>
            </a:extLst>
          </p:cNvPr>
          <p:cNvSpPr>
            <a:spLocks noGrp="1"/>
          </p:cNvSpPr>
          <p:nvPr>
            <p:ph idx="1"/>
          </p:nvPr>
        </p:nvSpPr>
        <p:spPr>
          <a:xfrm>
            <a:off x="838200" y="1602425"/>
            <a:ext cx="10515600" cy="4351338"/>
          </a:xfrm>
        </p:spPr>
        <p:txBody>
          <a:bodyPr>
            <a:normAutofit/>
          </a:bodyPr>
          <a:lstStyle/>
          <a:p>
            <a:r>
              <a:rPr lang="en-US" sz="2400" dirty="0"/>
              <a:t>A generative commonsense reasoning dataset consists of over 20k commonsense narrative contexts and 200k explanations</a:t>
            </a:r>
          </a:p>
          <a:p>
            <a:r>
              <a:rPr lang="en-US" sz="2400" dirty="0"/>
              <a:t>Given the observations at time t1 and t2, the model needs to generate a plausible hypothesis</a:t>
            </a:r>
          </a:p>
        </p:txBody>
      </p:sp>
      <p:sp>
        <p:nvSpPr>
          <p:cNvPr id="4" name="TextBox 3">
            <a:extLst>
              <a:ext uri="{FF2B5EF4-FFF2-40B4-BE49-F238E27FC236}">
                <a16:creationId xmlns:a16="http://schemas.microsoft.com/office/drawing/2014/main" xmlns="" id="{A33F8CF3-4A8B-4F45-BDF8-0F57AED61D09}"/>
              </a:ext>
            </a:extLst>
          </p:cNvPr>
          <p:cNvSpPr txBox="1"/>
          <p:nvPr/>
        </p:nvSpPr>
        <p:spPr>
          <a:xfrm>
            <a:off x="667885" y="6476778"/>
            <a:ext cx="10856229" cy="369332"/>
          </a:xfrm>
          <a:prstGeom prst="rect">
            <a:avLst/>
          </a:prstGeom>
          <a:noFill/>
        </p:spPr>
        <p:txBody>
          <a:bodyPr wrap="square">
            <a:spAutoFit/>
          </a:bodyPr>
          <a:lstStyle/>
          <a:p>
            <a:r>
              <a:rPr lang="en-US" dirty="0"/>
              <a:t>Dataset and Leaderboard: </a:t>
            </a:r>
            <a:r>
              <a:rPr lang="en-US" dirty="0">
                <a:hlinkClick r:id="rId2"/>
              </a:rPr>
              <a:t>http://abductivecommonsense.xyz/</a:t>
            </a:r>
            <a:r>
              <a:rPr lang="en-US" dirty="0"/>
              <a:t> </a:t>
            </a:r>
          </a:p>
        </p:txBody>
      </p:sp>
      <p:graphicFrame>
        <p:nvGraphicFramePr>
          <p:cNvPr id="5" name="Table 5">
            <a:extLst>
              <a:ext uri="{FF2B5EF4-FFF2-40B4-BE49-F238E27FC236}">
                <a16:creationId xmlns:a16="http://schemas.microsoft.com/office/drawing/2014/main" xmlns="" id="{E25A4FCB-AA05-47C9-9ABA-051DED412F3F}"/>
              </a:ext>
            </a:extLst>
          </p:cNvPr>
          <p:cNvGraphicFramePr>
            <a:graphicFrameLocks noGrp="1"/>
          </p:cNvGraphicFramePr>
          <p:nvPr>
            <p:extLst>
              <p:ext uri="{D42A27DB-BD31-4B8C-83A1-F6EECF244321}">
                <p14:modId xmlns:p14="http://schemas.microsoft.com/office/powerpoint/2010/main" val="3583595934"/>
              </p:ext>
            </p:extLst>
          </p:nvPr>
        </p:nvGraphicFramePr>
        <p:xfrm>
          <a:off x="838200" y="3778094"/>
          <a:ext cx="10168115" cy="1259839"/>
        </p:xfrm>
        <a:graphic>
          <a:graphicData uri="http://schemas.openxmlformats.org/drawingml/2006/table">
            <a:tbl>
              <a:tblPr firstRow="1" bandRow="1">
                <a:tableStyleId>{2D5ABB26-0587-4C30-8999-92F81FD0307C}</a:tableStyleId>
              </a:tblPr>
              <a:tblGrid>
                <a:gridCol w="2675069">
                  <a:extLst>
                    <a:ext uri="{9D8B030D-6E8A-4147-A177-3AD203B41FA5}">
                      <a16:colId xmlns:a16="http://schemas.microsoft.com/office/drawing/2014/main" xmlns="" val="1349774762"/>
                    </a:ext>
                  </a:extLst>
                </a:gridCol>
                <a:gridCol w="7493046">
                  <a:extLst>
                    <a:ext uri="{9D8B030D-6E8A-4147-A177-3AD203B41FA5}">
                      <a16:colId xmlns:a16="http://schemas.microsoft.com/office/drawing/2014/main" xmlns="" val="2017324203"/>
                    </a:ext>
                  </a:extLst>
                </a:gridCol>
              </a:tblGrid>
              <a:tr h="370840">
                <a:tc>
                  <a:txBody>
                    <a:bodyPr/>
                    <a:lstStyle/>
                    <a:p>
                      <a:r>
                        <a:rPr lang="en-US" b="1" dirty="0"/>
                        <a:t>Observation  at t1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1" kern="1200" dirty="0">
                          <a:solidFill>
                            <a:schemeClr val="tx1"/>
                          </a:solidFill>
                          <a:effectLst/>
                          <a:latin typeface="+mn-lt"/>
                          <a:ea typeface="+mn-ea"/>
                          <a:cs typeface="+mn-cs"/>
                        </a:rPr>
                        <a:t>Larry’s yard was covered in dead leaves.</a:t>
                      </a:r>
                      <a:endParaRPr lang="en-US" i="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0604583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Observation  at t2 (t2&gt;t1)</a:t>
                      </a:r>
                    </a:p>
                    <a:p>
                      <a:endParaRPr lang="en-US" b="1"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1" kern="1200" dirty="0">
                          <a:solidFill>
                            <a:schemeClr val="tx1"/>
                          </a:solidFill>
                          <a:effectLst/>
                          <a:latin typeface="+mn-lt"/>
                          <a:ea typeface="+mn-ea"/>
                          <a:cs typeface="+mn-cs"/>
                        </a:rPr>
                        <a:t>Larry decided to give up for the day and went back inside.</a:t>
                      </a:r>
                      <a:endParaRPr lang="en-US" i="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60381146"/>
                  </a:ext>
                </a:extLst>
              </a:tr>
              <a:tr h="370840">
                <a:tc>
                  <a:txBody>
                    <a:bodyPr/>
                    <a:lstStyle/>
                    <a:p>
                      <a:r>
                        <a:rPr lang="en-US" b="1" dirty="0"/>
                        <a:t>Hypothesis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1" kern="1200" dirty="0">
                          <a:solidFill>
                            <a:schemeClr val="tx1"/>
                          </a:solidFill>
                          <a:effectLst/>
                          <a:latin typeface="+mn-lt"/>
                          <a:ea typeface="+mn-ea"/>
                          <a:cs typeface="+mn-cs"/>
                        </a:rPr>
                        <a:t>He spent hours trying to clean the yard.</a:t>
                      </a:r>
                      <a:endParaRPr lang="en-US" i="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63327871"/>
                  </a:ext>
                </a:extLst>
              </a:tr>
            </a:tbl>
          </a:graphicData>
        </a:graphic>
      </p:graphicFrame>
    </p:spTree>
    <p:extLst>
      <p:ext uri="{BB962C8B-B14F-4D97-AF65-F5344CB8AC3E}">
        <p14:creationId xmlns:p14="http://schemas.microsoft.com/office/powerpoint/2010/main" val="20375091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36E731-E2DF-4592-B870-E6B8031E1919}"/>
              </a:ext>
            </a:extLst>
          </p:cNvPr>
          <p:cNvSpPr>
            <a:spLocks noGrp="1"/>
          </p:cNvSpPr>
          <p:nvPr>
            <p:ph type="title"/>
          </p:nvPr>
        </p:nvSpPr>
        <p:spPr/>
        <p:txBody>
          <a:bodyPr>
            <a:normAutofit/>
          </a:bodyPr>
          <a:lstStyle/>
          <a:p>
            <a:r>
              <a:rPr lang="en-US" sz="2800" dirty="0">
                <a:latin typeface="Roboto" panose="02000000000000000000" pitchFamily="2" charset="0"/>
                <a:ea typeface="Roboto" panose="02000000000000000000" pitchFamily="2" charset="0"/>
              </a:rPr>
              <a:t>Commonsense Reasoning: ComVE</a:t>
            </a:r>
          </a:p>
        </p:txBody>
      </p:sp>
      <p:sp>
        <p:nvSpPr>
          <p:cNvPr id="3" name="Content Placeholder 2">
            <a:extLst>
              <a:ext uri="{FF2B5EF4-FFF2-40B4-BE49-F238E27FC236}">
                <a16:creationId xmlns:a16="http://schemas.microsoft.com/office/drawing/2014/main" xmlns="" id="{52925322-C8A2-47BE-82E2-FD40AA5715AC}"/>
              </a:ext>
            </a:extLst>
          </p:cNvPr>
          <p:cNvSpPr>
            <a:spLocks noGrp="1"/>
          </p:cNvSpPr>
          <p:nvPr>
            <p:ph idx="1"/>
          </p:nvPr>
        </p:nvSpPr>
        <p:spPr>
          <a:xfrm>
            <a:off x="838200" y="1602425"/>
            <a:ext cx="5757000" cy="4351338"/>
          </a:xfrm>
        </p:spPr>
        <p:txBody>
          <a:bodyPr>
            <a:normAutofit/>
          </a:bodyPr>
          <a:lstStyle/>
          <a:p>
            <a:r>
              <a:rPr lang="en-US" sz="2400" dirty="0"/>
              <a:t>Generate the reason why a statement is against common sense and use BELU to evaluate it</a:t>
            </a:r>
          </a:p>
          <a:p>
            <a:r>
              <a:rPr lang="en-US" sz="2400" dirty="0"/>
              <a:t>Consists 2021 against common-sense sentences with true reasons</a:t>
            </a:r>
          </a:p>
        </p:txBody>
      </p:sp>
      <p:pic>
        <p:nvPicPr>
          <p:cNvPr id="6" name="Picture 5" descr="Text&#10;&#10;Description automatically generated">
            <a:extLst>
              <a:ext uri="{FF2B5EF4-FFF2-40B4-BE49-F238E27FC236}">
                <a16:creationId xmlns:a16="http://schemas.microsoft.com/office/drawing/2014/main" xmlns="" id="{72F47187-4E7E-42EA-84D8-FDE9922897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3644" y="1493302"/>
            <a:ext cx="5312883" cy="4817660"/>
          </a:xfrm>
          <a:prstGeom prst="rect">
            <a:avLst/>
          </a:prstGeom>
        </p:spPr>
      </p:pic>
      <p:sp>
        <p:nvSpPr>
          <p:cNvPr id="5" name="TextBox 4">
            <a:extLst>
              <a:ext uri="{FF2B5EF4-FFF2-40B4-BE49-F238E27FC236}">
                <a16:creationId xmlns:a16="http://schemas.microsoft.com/office/drawing/2014/main" xmlns="" id="{3CA72C9A-8374-4F71-82A0-5692C131808E}"/>
              </a:ext>
            </a:extLst>
          </p:cNvPr>
          <p:cNvSpPr txBox="1"/>
          <p:nvPr/>
        </p:nvSpPr>
        <p:spPr>
          <a:xfrm>
            <a:off x="667885" y="6476778"/>
            <a:ext cx="10856229" cy="369332"/>
          </a:xfrm>
          <a:prstGeom prst="rect">
            <a:avLst/>
          </a:prstGeom>
          <a:noFill/>
        </p:spPr>
        <p:txBody>
          <a:bodyPr wrap="square">
            <a:spAutoFit/>
          </a:bodyPr>
          <a:lstStyle/>
          <a:p>
            <a:r>
              <a:rPr lang="en-US" dirty="0"/>
              <a:t>Dataset and Leaderboard: </a:t>
            </a:r>
            <a:r>
              <a:rPr lang="en-US" dirty="0">
                <a:hlinkClick r:id="rId3"/>
              </a:rPr>
              <a:t>https://competitions.codalab.org/competitions/21080</a:t>
            </a:r>
            <a:r>
              <a:rPr lang="en-US" dirty="0"/>
              <a:t> </a:t>
            </a:r>
          </a:p>
        </p:txBody>
      </p:sp>
    </p:spTree>
    <p:extLst>
      <p:ext uri="{BB962C8B-B14F-4D97-AF65-F5344CB8AC3E}">
        <p14:creationId xmlns:p14="http://schemas.microsoft.com/office/powerpoint/2010/main" val="18271492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36E731-E2DF-4592-B870-E6B8031E1919}"/>
              </a:ext>
            </a:extLst>
          </p:cNvPr>
          <p:cNvSpPr>
            <a:spLocks noGrp="1"/>
          </p:cNvSpPr>
          <p:nvPr>
            <p:ph type="title"/>
          </p:nvPr>
        </p:nvSpPr>
        <p:spPr/>
        <p:txBody>
          <a:bodyPr>
            <a:normAutofit/>
          </a:bodyPr>
          <a:lstStyle/>
          <a:p>
            <a:r>
              <a:rPr lang="en-US" sz="2800" dirty="0">
                <a:latin typeface="Roboto" panose="02000000000000000000" pitchFamily="2" charset="0"/>
                <a:ea typeface="Roboto" panose="02000000000000000000" pitchFamily="2" charset="0"/>
              </a:rPr>
              <a:t>Summarization: CNN/DailyMail</a:t>
            </a:r>
          </a:p>
        </p:txBody>
      </p:sp>
      <p:sp>
        <p:nvSpPr>
          <p:cNvPr id="3" name="Content Placeholder 2">
            <a:extLst>
              <a:ext uri="{FF2B5EF4-FFF2-40B4-BE49-F238E27FC236}">
                <a16:creationId xmlns:a16="http://schemas.microsoft.com/office/drawing/2014/main" xmlns="" id="{52925322-C8A2-47BE-82E2-FD40AA5715AC}"/>
              </a:ext>
            </a:extLst>
          </p:cNvPr>
          <p:cNvSpPr>
            <a:spLocks noGrp="1"/>
          </p:cNvSpPr>
          <p:nvPr>
            <p:ph idx="1"/>
          </p:nvPr>
        </p:nvSpPr>
        <p:spPr>
          <a:xfrm>
            <a:off x="838200" y="1602425"/>
            <a:ext cx="10515600" cy="4351338"/>
          </a:xfrm>
        </p:spPr>
        <p:txBody>
          <a:bodyPr>
            <a:normAutofit/>
          </a:bodyPr>
          <a:lstStyle/>
          <a:p>
            <a:r>
              <a:rPr lang="en-US" sz="2400" dirty="0"/>
              <a:t>A non-anonymized variant of CNN/DailyMail dataset consists of 311,971 &lt;article, summary&gt; pairs</a:t>
            </a:r>
          </a:p>
        </p:txBody>
      </p:sp>
      <p:sp>
        <p:nvSpPr>
          <p:cNvPr id="4" name="TextBox 3">
            <a:extLst>
              <a:ext uri="{FF2B5EF4-FFF2-40B4-BE49-F238E27FC236}">
                <a16:creationId xmlns:a16="http://schemas.microsoft.com/office/drawing/2014/main" xmlns="" id="{F0B2B107-DC14-46EF-B50D-D627D835E941}"/>
              </a:ext>
            </a:extLst>
          </p:cNvPr>
          <p:cNvSpPr txBox="1"/>
          <p:nvPr/>
        </p:nvSpPr>
        <p:spPr>
          <a:xfrm>
            <a:off x="667885" y="6476778"/>
            <a:ext cx="10856229" cy="369332"/>
          </a:xfrm>
          <a:prstGeom prst="rect">
            <a:avLst/>
          </a:prstGeom>
          <a:noFill/>
        </p:spPr>
        <p:txBody>
          <a:bodyPr wrap="square">
            <a:spAutoFit/>
          </a:bodyPr>
          <a:lstStyle/>
          <a:p>
            <a:r>
              <a:rPr lang="en-US" dirty="0"/>
              <a:t>Dataset : </a:t>
            </a:r>
            <a:r>
              <a:rPr lang="en-US" dirty="0">
                <a:hlinkClick r:id="rId2"/>
              </a:rPr>
              <a:t>https://github.com/becxer/cnn-dailymail/</a:t>
            </a:r>
            <a:r>
              <a:rPr lang="en-US" dirty="0"/>
              <a:t> </a:t>
            </a:r>
          </a:p>
        </p:txBody>
      </p:sp>
      <p:graphicFrame>
        <p:nvGraphicFramePr>
          <p:cNvPr id="7" name="Table 5">
            <a:extLst>
              <a:ext uri="{FF2B5EF4-FFF2-40B4-BE49-F238E27FC236}">
                <a16:creationId xmlns:a16="http://schemas.microsoft.com/office/drawing/2014/main" xmlns="" id="{DABF648F-62DA-4662-9B90-13ACE15C660C}"/>
              </a:ext>
            </a:extLst>
          </p:cNvPr>
          <p:cNvGraphicFramePr>
            <a:graphicFrameLocks noGrp="1"/>
          </p:cNvGraphicFramePr>
          <p:nvPr>
            <p:extLst>
              <p:ext uri="{D42A27DB-BD31-4B8C-83A1-F6EECF244321}">
                <p14:modId xmlns:p14="http://schemas.microsoft.com/office/powerpoint/2010/main" val="2904473528"/>
              </p:ext>
            </p:extLst>
          </p:nvPr>
        </p:nvGraphicFramePr>
        <p:xfrm>
          <a:off x="551315" y="2515569"/>
          <a:ext cx="10972799" cy="3902832"/>
        </p:xfrm>
        <a:graphic>
          <a:graphicData uri="http://schemas.openxmlformats.org/drawingml/2006/table">
            <a:tbl>
              <a:tblPr firstRow="1" bandRow="1">
                <a:tableStyleId>{2D5ABB26-0587-4C30-8999-92F81FD0307C}</a:tableStyleId>
              </a:tblPr>
              <a:tblGrid>
                <a:gridCol w="1374375">
                  <a:extLst>
                    <a:ext uri="{9D8B030D-6E8A-4147-A177-3AD203B41FA5}">
                      <a16:colId xmlns:a16="http://schemas.microsoft.com/office/drawing/2014/main" xmlns="" val="1349774762"/>
                    </a:ext>
                  </a:extLst>
                </a:gridCol>
                <a:gridCol w="9598424">
                  <a:extLst>
                    <a:ext uri="{9D8B030D-6E8A-4147-A177-3AD203B41FA5}">
                      <a16:colId xmlns:a16="http://schemas.microsoft.com/office/drawing/2014/main" xmlns="" val="2017324203"/>
                    </a:ext>
                  </a:extLst>
                </a:gridCol>
              </a:tblGrid>
              <a:tr h="2698408">
                <a:tc>
                  <a:txBody>
                    <a:bodyPr/>
                    <a:lstStyle/>
                    <a:p>
                      <a:r>
                        <a:rPr lang="en-US" b="1" dirty="0"/>
                        <a:t>Article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1" kern="1200" dirty="0">
                          <a:solidFill>
                            <a:schemeClr val="tx1"/>
                          </a:solidFill>
                          <a:effectLst/>
                          <a:latin typeface="+mn-lt"/>
                          <a:ea typeface="+mn-ea"/>
                          <a:cs typeface="+mn-cs"/>
                        </a:rPr>
                        <a:t>andy murray came close to giving himself some extra preparation time for his wedding next week before ensuring that he still has unfinished tennis business to attend to. the world no 4 is into the semi-finals of the miami open, but not before getting a scare from 21 year-old austrian dominic thiem, who pushed him to 4-4 in the second set before going down 3-6 6-4, 6-1 in an hour and three quarters. murray was awaiting the winner from the last eight match between tomas berdych and argentina’s juan monaco. prior to this tournament thiem lost in the second round of a challenger event to soon-to-be new brit aljaz bedene. andy murray pumps his first after defeating dominic thiem to reach the miami open semi finals. muray throws his sweatband into the crowd after completing a 3-6, 6-4, 6-1 victory in florida. murray shakes hands with thiem who he described as a ‘strong guy’ after the game. (…)</a:t>
                      </a:r>
                      <a:endParaRPr lang="en-US" i="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06045833"/>
                  </a:ext>
                </a:extLst>
              </a:tr>
              <a:tr h="1068192">
                <a:tc>
                  <a:txBody>
                    <a:bodyPr/>
                    <a:lstStyle/>
                    <a:p>
                      <a:r>
                        <a:rPr lang="en-US" b="1" dirty="0"/>
                        <a:t>Summary</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1" kern="1200" dirty="0">
                          <a:solidFill>
                            <a:schemeClr val="tx1"/>
                          </a:solidFill>
                          <a:effectLst/>
                          <a:latin typeface="+mn-lt"/>
                          <a:ea typeface="+mn-ea"/>
                          <a:cs typeface="+mn-cs"/>
                        </a:rPr>
                        <a:t>british no 1 defeated dominic thiem in miami open quarter finals. andy murray celebrated his 500th career win in the previous round. third seed will play the winner of tomas berdych and juan monaco in the semi finals of the atp masters 1000 event in key biscayne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60381146"/>
                  </a:ext>
                </a:extLst>
              </a:tr>
            </a:tbl>
          </a:graphicData>
        </a:graphic>
      </p:graphicFrame>
    </p:spTree>
    <p:extLst>
      <p:ext uri="{BB962C8B-B14F-4D97-AF65-F5344CB8AC3E}">
        <p14:creationId xmlns:p14="http://schemas.microsoft.com/office/powerpoint/2010/main" val="1138065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Decoding Algorithm: Greedy Decoding</a:t>
            </a:r>
            <a:endParaRPr lang="en-GB" dirty="0"/>
          </a:p>
        </p:txBody>
      </p:sp>
      <p:sp>
        <p:nvSpPr>
          <p:cNvPr id="6" name="Content Placeholder 2"/>
          <p:cNvSpPr>
            <a:spLocks noGrp="1"/>
          </p:cNvSpPr>
          <p:nvPr>
            <p:ph idx="1"/>
          </p:nvPr>
        </p:nvSpPr>
        <p:spPr/>
        <p:txBody>
          <a:bodyPr>
            <a:normAutofit/>
          </a:bodyPr>
          <a:lstStyle/>
          <a:p>
            <a:r>
              <a:rPr lang="en-US" dirty="0" smtClean="0">
                <a:sym typeface="Wingdings"/>
              </a:rPr>
              <a:t>At each step, take the most probable word (</a:t>
            </a:r>
            <a:r>
              <a:rPr lang="en-US" dirty="0" err="1" smtClean="0">
                <a:sym typeface="Wingdings"/>
              </a:rPr>
              <a:t>argmax</a:t>
            </a:r>
            <a:r>
              <a:rPr lang="en-US" dirty="0" smtClean="0">
                <a:sym typeface="Wingdings"/>
              </a:rPr>
              <a:t>)</a:t>
            </a:r>
          </a:p>
          <a:p>
            <a:r>
              <a:rPr lang="en-US" dirty="0" smtClean="0">
                <a:sym typeface="Wingdings"/>
              </a:rPr>
              <a:t>Use that as the next word, feed it as input on the next step</a:t>
            </a:r>
          </a:p>
          <a:p>
            <a:r>
              <a:rPr lang="en-US" dirty="0" smtClean="0">
                <a:sym typeface="Wingdings"/>
              </a:rPr>
              <a:t>Keep going until you produce the end token</a:t>
            </a:r>
          </a:p>
          <a:p>
            <a:endParaRPr lang="en-US" dirty="0" smtClean="0">
              <a:sym typeface="Wingdings"/>
            </a:endParaRPr>
          </a:p>
        </p:txBody>
      </p:sp>
      <p:sp>
        <p:nvSpPr>
          <p:cNvPr id="5" name="Slide Number Placeholder 4"/>
          <p:cNvSpPr>
            <a:spLocks noGrp="1"/>
          </p:cNvSpPr>
          <p:nvPr>
            <p:ph type="sldNum" sz="quarter" idx="4294967295"/>
          </p:nvPr>
        </p:nvSpPr>
        <p:spPr>
          <a:xfrm>
            <a:off x="10160000" y="18288"/>
            <a:ext cx="1422400" cy="329184"/>
          </a:xfrm>
          <a:prstGeom prst="rect">
            <a:avLst/>
          </a:prstGeom>
        </p:spPr>
        <p:txBody>
          <a:bodyPr/>
          <a:lstStyle/>
          <a:p>
            <a:fld id="{7F92B3FB-2F82-4CB9-93A4-1640FC20E3CE}" type="slidenum">
              <a:rPr lang="en-GB" smtClean="0"/>
              <a:t>4</a:t>
            </a:fld>
            <a:endParaRPr lang="en-GB"/>
          </a:p>
        </p:txBody>
      </p:sp>
      <p:pic>
        <p:nvPicPr>
          <p:cNvPr id="3" name="Picture 2"/>
          <p:cNvPicPr>
            <a:picLocks noChangeAspect="1"/>
          </p:cNvPicPr>
          <p:nvPr/>
        </p:nvPicPr>
        <p:blipFill>
          <a:blip r:embed="rId3"/>
          <a:stretch>
            <a:fillRect/>
          </a:stretch>
        </p:blipFill>
        <p:spPr>
          <a:xfrm>
            <a:off x="1770117" y="2650705"/>
            <a:ext cx="8343920" cy="3937580"/>
          </a:xfrm>
          <a:prstGeom prst="rect">
            <a:avLst/>
          </a:prstGeom>
        </p:spPr>
      </p:pic>
    </p:spTree>
    <p:extLst>
      <p:ext uri="{BB962C8B-B14F-4D97-AF65-F5344CB8AC3E}">
        <p14:creationId xmlns:p14="http://schemas.microsoft.com/office/powerpoint/2010/main" val="1049588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36E731-E2DF-4592-B870-E6B8031E1919}"/>
              </a:ext>
            </a:extLst>
          </p:cNvPr>
          <p:cNvSpPr>
            <a:spLocks noGrp="1"/>
          </p:cNvSpPr>
          <p:nvPr>
            <p:ph type="title"/>
          </p:nvPr>
        </p:nvSpPr>
        <p:spPr/>
        <p:txBody>
          <a:bodyPr>
            <a:normAutofit fontScale="90000"/>
          </a:bodyPr>
          <a:lstStyle/>
          <a:p>
            <a:r>
              <a:rPr lang="en-US" sz="2800" dirty="0">
                <a:latin typeface="Roboto" panose="02000000000000000000" pitchFamily="2" charset="0"/>
                <a:ea typeface="Roboto" panose="02000000000000000000" pitchFamily="2" charset="0"/>
              </a:rPr>
              <a:t>Hands-on for GeDi Generative Discriminator Guided Sequence Generation</a:t>
            </a:r>
          </a:p>
        </p:txBody>
      </p:sp>
      <p:sp>
        <p:nvSpPr>
          <p:cNvPr id="3" name="Content Placeholder 2">
            <a:extLst>
              <a:ext uri="{FF2B5EF4-FFF2-40B4-BE49-F238E27FC236}">
                <a16:creationId xmlns:a16="http://schemas.microsoft.com/office/drawing/2014/main" xmlns="" id="{52925322-C8A2-47BE-82E2-FD40AA5715AC}"/>
              </a:ext>
            </a:extLst>
          </p:cNvPr>
          <p:cNvSpPr>
            <a:spLocks noGrp="1"/>
          </p:cNvSpPr>
          <p:nvPr>
            <p:ph idx="1"/>
          </p:nvPr>
        </p:nvSpPr>
        <p:spPr>
          <a:xfrm>
            <a:off x="838200" y="1602425"/>
            <a:ext cx="5512200" cy="4351338"/>
          </a:xfrm>
        </p:spPr>
        <p:txBody>
          <a:bodyPr>
            <a:normAutofit lnSpcReduction="10000"/>
          </a:bodyPr>
          <a:lstStyle/>
          <a:p>
            <a:r>
              <a:rPr lang="en-US" sz="2400" dirty="0"/>
              <a:t>We will test the model from </a:t>
            </a:r>
            <a:r>
              <a:rPr lang="en-US" sz="2400" b="0" i="0" u="none" strike="noStrike" dirty="0">
                <a:effectLst/>
                <a:hlinkClick r:id="rId2"/>
              </a:rPr>
              <a:t>GeDi: Generative Discriminator Guided Sequence Generation</a:t>
            </a:r>
            <a:r>
              <a:rPr lang="en-US" sz="2400" b="0" i="0" u="none" strike="noStrike" dirty="0">
                <a:effectLst/>
              </a:rPr>
              <a:t> using Google </a:t>
            </a:r>
            <a:r>
              <a:rPr lang="en-US" sz="2400" b="0" i="0" u="none" strike="noStrike" dirty="0" err="1">
                <a:effectLst/>
              </a:rPr>
              <a:t>Colab</a:t>
            </a:r>
            <a:r>
              <a:rPr lang="en-US" sz="2400" b="0" i="0" u="none" strike="noStrike" dirty="0">
                <a:effectLst/>
              </a:rPr>
              <a:t>. </a:t>
            </a:r>
          </a:p>
          <a:p>
            <a:r>
              <a:rPr lang="en-US" sz="2400" dirty="0"/>
              <a:t>GeDi guides generation at each step by computing classification probabilities for all possible next tokens via Bayes rule by normalizing over two class-conditional distributions</a:t>
            </a:r>
          </a:p>
          <a:p>
            <a:pPr lvl="1"/>
            <a:r>
              <a:rPr lang="en-US" sz="2000" dirty="0"/>
              <a:t>one conditioned on the desired attribute, or control code, </a:t>
            </a:r>
          </a:p>
          <a:p>
            <a:pPr lvl="1"/>
            <a:r>
              <a:rPr lang="en-US" sz="2000" dirty="0"/>
              <a:t>another conditioned on the undesired attribute, or anti control code</a:t>
            </a:r>
          </a:p>
        </p:txBody>
      </p:sp>
      <p:pic>
        <p:nvPicPr>
          <p:cNvPr id="6" name="Picture 5" descr="Diagram&#10;&#10;Description automatically generated">
            <a:extLst>
              <a:ext uri="{FF2B5EF4-FFF2-40B4-BE49-F238E27FC236}">
                <a16:creationId xmlns:a16="http://schemas.microsoft.com/office/drawing/2014/main" xmlns="" id="{B361CA96-F44B-4DDA-92DF-A1C0B39B07DC}"/>
              </a:ext>
            </a:extLst>
          </p:cNvPr>
          <p:cNvPicPr>
            <a:picLocks noChangeAspect="1"/>
          </p:cNvPicPr>
          <p:nvPr/>
        </p:nvPicPr>
        <p:blipFill rotWithShape="1">
          <a:blip r:embed="rId3">
            <a:extLst>
              <a:ext uri="{28A0092B-C50C-407E-A947-70E740481C1C}">
                <a14:useLocalDpi xmlns:a14="http://schemas.microsoft.com/office/drawing/2010/main" val="0"/>
              </a:ext>
            </a:extLst>
          </a:blip>
          <a:srcRect l="2788" t="3885"/>
          <a:stretch/>
        </p:blipFill>
        <p:spPr>
          <a:xfrm>
            <a:off x="6179061" y="1909800"/>
            <a:ext cx="6012939" cy="3428999"/>
          </a:xfrm>
          <a:prstGeom prst="rect">
            <a:avLst/>
          </a:prstGeom>
        </p:spPr>
      </p:pic>
      <p:sp>
        <p:nvSpPr>
          <p:cNvPr id="11" name="TextBox 10">
            <a:extLst>
              <a:ext uri="{FF2B5EF4-FFF2-40B4-BE49-F238E27FC236}">
                <a16:creationId xmlns:a16="http://schemas.microsoft.com/office/drawing/2014/main" xmlns="" id="{F75840D7-CD5E-4F2B-A299-2EEC65F10E92}"/>
              </a:ext>
            </a:extLst>
          </p:cNvPr>
          <p:cNvSpPr txBox="1"/>
          <p:nvPr/>
        </p:nvSpPr>
        <p:spPr>
          <a:xfrm>
            <a:off x="0" y="6611779"/>
            <a:ext cx="11451600" cy="246221"/>
          </a:xfrm>
          <a:prstGeom prst="rect">
            <a:avLst/>
          </a:prstGeom>
          <a:noFill/>
        </p:spPr>
        <p:txBody>
          <a:bodyPr wrap="square">
            <a:spAutoFit/>
          </a:bodyPr>
          <a:lstStyle/>
          <a:p>
            <a:r>
              <a:rPr lang="en-US" sz="1000" b="0" i="0" dirty="0">
                <a:effectLst/>
                <a:latin typeface="Roboto" panose="02000000000000000000" pitchFamily="2" charset="0"/>
              </a:rPr>
              <a:t>Krause, B., </a:t>
            </a:r>
            <a:r>
              <a:rPr lang="en-US" sz="1000" b="0" i="0" dirty="0" err="1">
                <a:effectLst/>
                <a:latin typeface="Roboto" panose="02000000000000000000" pitchFamily="2" charset="0"/>
              </a:rPr>
              <a:t>Gotmare</a:t>
            </a:r>
            <a:r>
              <a:rPr lang="en-US" sz="1000" b="0" i="0" dirty="0">
                <a:effectLst/>
                <a:latin typeface="Roboto" panose="02000000000000000000" pitchFamily="2" charset="0"/>
              </a:rPr>
              <a:t>, A., McCann, B., </a:t>
            </a:r>
            <a:r>
              <a:rPr lang="en-US" sz="1000" b="0" i="0" dirty="0" err="1">
                <a:effectLst/>
                <a:latin typeface="Roboto" panose="02000000000000000000" pitchFamily="2" charset="0"/>
              </a:rPr>
              <a:t>Keskar</a:t>
            </a:r>
            <a:r>
              <a:rPr lang="en-US" sz="1000" b="0" i="0" dirty="0">
                <a:effectLst/>
                <a:latin typeface="Roboto" panose="02000000000000000000" pitchFamily="2" charset="0"/>
              </a:rPr>
              <a:t>, N.S., </a:t>
            </a:r>
            <a:r>
              <a:rPr lang="en-US" sz="1000" b="0" i="0" dirty="0" err="1">
                <a:effectLst/>
                <a:latin typeface="Roboto" panose="02000000000000000000" pitchFamily="2" charset="0"/>
              </a:rPr>
              <a:t>Joty</a:t>
            </a:r>
            <a:r>
              <a:rPr lang="en-US" sz="1000" b="0" i="0" dirty="0">
                <a:effectLst/>
                <a:latin typeface="Roboto" panose="02000000000000000000" pitchFamily="2" charset="0"/>
              </a:rPr>
              <a:t>, S.R., </a:t>
            </a:r>
            <a:r>
              <a:rPr lang="en-US" sz="1000" b="0" i="0" dirty="0" err="1">
                <a:effectLst/>
                <a:latin typeface="Roboto" panose="02000000000000000000" pitchFamily="2" charset="0"/>
              </a:rPr>
              <a:t>Socher</a:t>
            </a:r>
            <a:r>
              <a:rPr lang="en-US" sz="1000" b="0" i="0" dirty="0">
                <a:effectLst/>
                <a:latin typeface="Roboto" panose="02000000000000000000" pitchFamily="2" charset="0"/>
              </a:rPr>
              <a:t>, R., &amp; Rajani, N. (2020). GeDi: Generative Discriminator Guided Sequence Generation. </a:t>
            </a:r>
            <a:r>
              <a:rPr lang="en-US" sz="1000" b="0" i="1" dirty="0" err="1">
                <a:effectLst/>
                <a:latin typeface="Roboto" panose="02000000000000000000" pitchFamily="2" charset="0"/>
              </a:rPr>
              <a:t>ArXiv</a:t>
            </a:r>
            <a:r>
              <a:rPr lang="en-US" sz="1000" b="0" i="1" dirty="0">
                <a:effectLst/>
                <a:latin typeface="Roboto" panose="02000000000000000000" pitchFamily="2" charset="0"/>
              </a:rPr>
              <a:t>, abs/2009.06367</a:t>
            </a:r>
            <a:r>
              <a:rPr lang="en-US" sz="1000" b="0" i="0" dirty="0">
                <a:effectLst/>
                <a:latin typeface="Roboto" panose="02000000000000000000" pitchFamily="2" charset="0"/>
              </a:rPr>
              <a:t>.</a:t>
            </a:r>
            <a:endParaRPr lang="en-US" sz="1000" dirty="0"/>
          </a:p>
        </p:txBody>
      </p:sp>
    </p:spTree>
    <p:extLst>
      <p:ext uri="{BB962C8B-B14F-4D97-AF65-F5344CB8AC3E}">
        <p14:creationId xmlns:p14="http://schemas.microsoft.com/office/powerpoint/2010/main" val="33619016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36E731-E2DF-4592-B870-E6B8031E1919}"/>
              </a:ext>
            </a:extLst>
          </p:cNvPr>
          <p:cNvSpPr>
            <a:spLocks noGrp="1"/>
          </p:cNvSpPr>
          <p:nvPr>
            <p:ph type="title"/>
          </p:nvPr>
        </p:nvSpPr>
        <p:spPr/>
        <p:txBody>
          <a:bodyPr>
            <a:normAutofit/>
          </a:bodyPr>
          <a:lstStyle/>
          <a:p>
            <a:r>
              <a:rPr lang="en-US" sz="2800" dirty="0">
                <a:latin typeface="Roboto" panose="02000000000000000000" pitchFamily="2" charset="0"/>
                <a:ea typeface="Roboto" panose="02000000000000000000" pitchFamily="2" charset="0"/>
              </a:rPr>
              <a:t>Download Code Repository</a:t>
            </a:r>
          </a:p>
        </p:txBody>
      </p:sp>
      <p:sp>
        <p:nvSpPr>
          <p:cNvPr id="3" name="Content Placeholder 2">
            <a:extLst>
              <a:ext uri="{FF2B5EF4-FFF2-40B4-BE49-F238E27FC236}">
                <a16:creationId xmlns:a16="http://schemas.microsoft.com/office/drawing/2014/main" xmlns="" id="{52925322-C8A2-47BE-82E2-FD40AA5715AC}"/>
              </a:ext>
            </a:extLst>
          </p:cNvPr>
          <p:cNvSpPr>
            <a:spLocks noGrp="1"/>
          </p:cNvSpPr>
          <p:nvPr>
            <p:ph idx="1"/>
          </p:nvPr>
        </p:nvSpPr>
        <p:spPr>
          <a:xfrm>
            <a:off x="838200" y="1602425"/>
            <a:ext cx="10515600" cy="4351338"/>
          </a:xfrm>
        </p:spPr>
        <p:txBody>
          <a:bodyPr>
            <a:normAutofit/>
          </a:bodyPr>
          <a:lstStyle/>
          <a:p>
            <a:r>
              <a:rPr lang="en-US" sz="2400" dirty="0"/>
              <a:t>Companion Notebook by </a:t>
            </a:r>
            <a:r>
              <a:rPr lang="en-US" sz="2400" dirty="0">
                <a:hlinkClick r:id="rId2"/>
              </a:rPr>
              <a:t>Salesforce</a:t>
            </a:r>
            <a:r>
              <a:rPr lang="en-US" sz="2400" dirty="0"/>
              <a:t> is here: </a:t>
            </a:r>
            <a:r>
              <a:rPr lang="en-US" sz="2400" dirty="0">
                <a:hlinkClick r:id="rId3"/>
              </a:rPr>
              <a:t>https://colab.research.google.com/github/salesforce/GeDi/blob/master/GeDi_guided_GPT_2_XL.ipynb</a:t>
            </a:r>
            <a:r>
              <a:rPr lang="en-US" sz="2400" dirty="0"/>
              <a:t> </a:t>
            </a:r>
          </a:p>
        </p:txBody>
      </p:sp>
      <p:pic>
        <p:nvPicPr>
          <p:cNvPr id="5" name="Picture 4" descr="Graphical user interface, text, application&#10;&#10;Description automatically generated">
            <a:extLst>
              <a:ext uri="{FF2B5EF4-FFF2-40B4-BE49-F238E27FC236}">
                <a16:creationId xmlns:a16="http://schemas.microsoft.com/office/drawing/2014/main" xmlns="" id="{7C6F8690-E7DF-4050-81DE-398973D780A6}"/>
              </a:ext>
            </a:extLst>
          </p:cNvPr>
          <p:cNvPicPr>
            <a:picLocks noChangeAspect="1"/>
          </p:cNvPicPr>
          <p:nvPr/>
        </p:nvPicPr>
        <p:blipFill rotWithShape="1">
          <a:blip r:embed="rId4">
            <a:extLst>
              <a:ext uri="{28A0092B-C50C-407E-A947-70E740481C1C}">
                <a14:useLocalDpi xmlns:a14="http://schemas.microsoft.com/office/drawing/2010/main" val="0"/>
              </a:ext>
            </a:extLst>
          </a:blip>
          <a:srcRect r="8346" b="23706"/>
          <a:stretch/>
        </p:blipFill>
        <p:spPr>
          <a:xfrm>
            <a:off x="508800" y="2776788"/>
            <a:ext cx="11174400" cy="3609162"/>
          </a:xfrm>
          <a:prstGeom prst="rect">
            <a:avLst/>
          </a:prstGeom>
        </p:spPr>
      </p:pic>
    </p:spTree>
    <p:extLst>
      <p:ext uri="{BB962C8B-B14F-4D97-AF65-F5344CB8AC3E}">
        <p14:creationId xmlns:p14="http://schemas.microsoft.com/office/powerpoint/2010/main" val="28338466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36E731-E2DF-4592-B870-E6B8031E1919}"/>
              </a:ext>
            </a:extLst>
          </p:cNvPr>
          <p:cNvSpPr>
            <a:spLocks noGrp="1"/>
          </p:cNvSpPr>
          <p:nvPr>
            <p:ph type="title"/>
          </p:nvPr>
        </p:nvSpPr>
        <p:spPr/>
        <p:txBody>
          <a:bodyPr>
            <a:normAutofit/>
          </a:bodyPr>
          <a:lstStyle/>
          <a:p>
            <a:r>
              <a:rPr lang="en-US" sz="2800" dirty="0">
                <a:latin typeface="Roboto" panose="02000000000000000000" pitchFamily="2" charset="0"/>
                <a:ea typeface="Roboto" panose="02000000000000000000" pitchFamily="2" charset="0"/>
              </a:rPr>
              <a:t>Install Dependencies</a:t>
            </a:r>
          </a:p>
        </p:txBody>
      </p:sp>
      <p:pic>
        <p:nvPicPr>
          <p:cNvPr id="5" name="Content Placeholder 4" descr="Graphical user interface, text, application, email&#10;&#10;Description automatically generated">
            <a:extLst>
              <a:ext uri="{FF2B5EF4-FFF2-40B4-BE49-F238E27FC236}">
                <a16:creationId xmlns:a16="http://schemas.microsoft.com/office/drawing/2014/main" xmlns="" id="{7D43274C-931B-4F7E-AF22-669CB945DD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7540" y="1611488"/>
            <a:ext cx="9956920" cy="4512527"/>
          </a:xfrm>
        </p:spPr>
      </p:pic>
    </p:spTree>
    <p:extLst>
      <p:ext uri="{BB962C8B-B14F-4D97-AF65-F5344CB8AC3E}">
        <p14:creationId xmlns:p14="http://schemas.microsoft.com/office/powerpoint/2010/main" val="31825965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36E731-E2DF-4592-B870-E6B8031E1919}"/>
              </a:ext>
            </a:extLst>
          </p:cNvPr>
          <p:cNvSpPr>
            <a:spLocks noGrp="1"/>
          </p:cNvSpPr>
          <p:nvPr>
            <p:ph type="title"/>
          </p:nvPr>
        </p:nvSpPr>
        <p:spPr/>
        <p:txBody>
          <a:bodyPr>
            <a:normAutofit/>
          </a:bodyPr>
          <a:lstStyle/>
          <a:p>
            <a:r>
              <a:rPr lang="en-US" sz="2800" dirty="0">
                <a:latin typeface="Roboto" panose="02000000000000000000" pitchFamily="2" charset="0"/>
                <a:ea typeface="Roboto" panose="02000000000000000000" pitchFamily="2" charset="0"/>
              </a:rPr>
              <a:t>Download GPT2-XL Tokenizer</a:t>
            </a:r>
          </a:p>
        </p:txBody>
      </p:sp>
      <p:pic>
        <p:nvPicPr>
          <p:cNvPr id="5" name="Content Placeholder 4" descr="Text&#10;&#10;Description automatically generated">
            <a:extLst>
              <a:ext uri="{FF2B5EF4-FFF2-40B4-BE49-F238E27FC236}">
                <a16:creationId xmlns:a16="http://schemas.microsoft.com/office/drawing/2014/main" xmlns="" id="{0A81BA13-C6CB-44E4-B3BA-546105F420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3613" y="1371787"/>
            <a:ext cx="7244773" cy="5486213"/>
          </a:xfrm>
        </p:spPr>
      </p:pic>
    </p:spTree>
    <p:extLst>
      <p:ext uri="{BB962C8B-B14F-4D97-AF65-F5344CB8AC3E}">
        <p14:creationId xmlns:p14="http://schemas.microsoft.com/office/powerpoint/2010/main" val="3303723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36E731-E2DF-4592-B870-E6B8031E1919}"/>
              </a:ext>
            </a:extLst>
          </p:cNvPr>
          <p:cNvSpPr>
            <a:spLocks noGrp="1"/>
          </p:cNvSpPr>
          <p:nvPr>
            <p:ph type="title"/>
          </p:nvPr>
        </p:nvSpPr>
        <p:spPr/>
        <p:txBody>
          <a:bodyPr>
            <a:normAutofit/>
          </a:bodyPr>
          <a:lstStyle/>
          <a:p>
            <a:r>
              <a:rPr lang="en-US" sz="2800" dirty="0">
                <a:latin typeface="Roboto" panose="02000000000000000000" pitchFamily="2" charset="0"/>
                <a:ea typeface="Roboto" panose="02000000000000000000" pitchFamily="2" charset="0"/>
              </a:rPr>
              <a:t>Download and Covert GPT2-XL</a:t>
            </a:r>
          </a:p>
        </p:txBody>
      </p:sp>
      <p:pic>
        <p:nvPicPr>
          <p:cNvPr id="5" name="Content Placeholder 4" descr="A picture containing graphical user interface&#10;&#10;Description automatically generated">
            <a:extLst>
              <a:ext uri="{FF2B5EF4-FFF2-40B4-BE49-F238E27FC236}">
                <a16:creationId xmlns:a16="http://schemas.microsoft.com/office/drawing/2014/main" xmlns="" id="{82CA8587-F09A-478B-8058-80E1620D1C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108990"/>
            <a:ext cx="10515600" cy="3336933"/>
          </a:xfrm>
        </p:spPr>
      </p:pic>
    </p:spTree>
    <p:extLst>
      <p:ext uri="{BB962C8B-B14F-4D97-AF65-F5344CB8AC3E}">
        <p14:creationId xmlns:p14="http://schemas.microsoft.com/office/powerpoint/2010/main" val="4275059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36E731-E2DF-4592-B870-E6B8031E1919}"/>
              </a:ext>
            </a:extLst>
          </p:cNvPr>
          <p:cNvSpPr>
            <a:spLocks noGrp="1"/>
          </p:cNvSpPr>
          <p:nvPr>
            <p:ph type="title"/>
          </p:nvPr>
        </p:nvSpPr>
        <p:spPr/>
        <p:txBody>
          <a:bodyPr>
            <a:normAutofit/>
          </a:bodyPr>
          <a:lstStyle/>
          <a:p>
            <a:r>
              <a:rPr lang="en-US" sz="2800" dirty="0">
                <a:latin typeface="Roboto" panose="02000000000000000000" pitchFamily="2" charset="0"/>
                <a:ea typeface="Roboto" panose="02000000000000000000" pitchFamily="2" charset="0"/>
              </a:rPr>
              <a:t>Set Arguments for Generation</a:t>
            </a:r>
          </a:p>
        </p:txBody>
      </p:sp>
      <p:pic>
        <p:nvPicPr>
          <p:cNvPr id="9" name="Content Placeholder 8" descr="Graphical user interface, text, application&#10;&#10;Description automatically generated">
            <a:extLst>
              <a:ext uri="{FF2B5EF4-FFF2-40B4-BE49-F238E27FC236}">
                <a16:creationId xmlns:a16="http://schemas.microsoft.com/office/drawing/2014/main" xmlns="" id="{7BF58FDD-D166-4839-8433-0EA59D9619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969967"/>
            <a:ext cx="10515600" cy="4062653"/>
          </a:xfrm>
        </p:spPr>
      </p:pic>
    </p:spTree>
    <p:extLst>
      <p:ext uri="{BB962C8B-B14F-4D97-AF65-F5344CB8AC3E}">
        <p14:creationId xmlns:p14="http://schemas.microsoft.com/office/powerpoint/2010/main" val="21215943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36E731-E2DF-4592-B870-E6B8031E1919}"/>
              </a:ext>
            </a:extLst>
          </p:cNvPr>
          <p:cNvSpPr>
            <a:spLocks noGrp="1"/>
          </p:cNvSpPr>
          <p:nvPr>
            <p:ph type="title"/>
          </p:nvPr>
        </p:nvSpPr>
        <p:spPr/>
        <p:txBody>
          <a:bodyPr>
            <a:normAutofit/>
          </a:bodyPr>
          <a:lstStyle/>
          <a:p>
            <a:r>
              <a:rPr lang="en-US" sz="2800" dirty="0">
                <a:latin typeface="Roboto" panose="02000000000000000000" pitchFamily="2" charset="0"/>
                <a:ea typeface="Roboto" panose="02000000000000000000" pitchFamily="2" charset="0"/>
              </a:rPr>
              <a:t>Specify Prompt and Topic to GeDi</a:t>
            </a:r>
          </a:p>
        </p:txBody>
      </p:sp>
      <p:pic>
        <p:nvPicPr>
          <p:cNvPr id="7" name="Content Placeholder 6" descr="Graphical user interface, text, application, email&#10;&#10;Description automatically generated">
            <a:extLst>
              <a:ext uri="{FF2B5EF4-FFF2-40B4-BE49-F238E27FC236}">
                <a16:creationId xmlns:a16="http://schemas.microsoft.com/office/drawing/2014/main" xmlns="" id="{F388A9F0-FFC2-41D8-8CC6-57B1BD6B91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2994" y="2338472"/>
            <a:ext cx="11206012" cy="3036232"/>
          </a:xfrm>
        </p:spPr>
      </p:pic>
    </p:spTree>
    <p:extLst>
      <p:ext uri="{BB962C8B-B14F-4D97-AF65-F5344CB8AC3E}">
        <p14:creationId xmlns:p14="http://schemas.microsoft.com/office/powerpoint/2010/main" val="14243977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36E731-E2DF-4592-B870-E6B8031E1919}"/>
              </a:ext>
            </a:extLst>
          </p:cNvPr>
          <p:cNvSpPr>
            <a:spLocks noGrp="1"/>
          </p:cNvSpPr>
          <p:nvPr>
            <p:ph type="title"/>
          </p:nvPr>
        </p:nvSpPr>
        <p:spPr/>
        <p:txBody>
          <a:bodyPr>
            <a:normAutofit/>
          </a:bodyPr>
          <a:lstStyle/>
          <a:p>
            <a:r>
              <a:rPr lang="en-US" sz="2800" dirty="0">
                <a:latin typeface="Roboto" panose="02000000000000000000" pitchFamily="2" charset="0"/>
                <a:ea typeface="Roboto" panose="02000000000000000000" pitchFamily="2" charset="0"/>
              </a:rPr>
              <a:t>Predict Results</a:t>
            </a:r>
          </a:p>
        </p:txBody>
      </p:sp>
      <p:pic>
        <p:nvPicPr>
          <p:cNvPr id="9" name="Content Placeholder 8" descr="Graphical user interface, application&#10;&#10;Description automatically generated">
            <a:extLst>
              <a:ext uri="{FF2B5EF4-FFF2-40B4-BE49-F238E27FC236}">
                <a16:creationId xmlns:a16="http://schemas.microsoft.com/office/drawing/2014/main" xmlns="" id="{F6C3D666-A607-41A9-B281-E18E56BA99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3962" y="1278420"/>
            <a:ext cx="8924075" cy="5297973"/>
          </a:xfrm>
        </p:spPr>
      </p:pic>
    </p:spTree>
    <p:extLst>
      <p:ext uri="{BB962C8B-B14F-4D97-AF65-F5344CB8AC3E}">
        <p14:creationId xmlns:p14="http://schemas.microsoft.com/office/powerpoint/2010/main" val="28223829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36E731-E2DF-4592-B870-E6B8031E1919}"/>
              </a:ext>
            </a:extLst>
          </p:cNvPr>
          <p:cNvSpPr>
            <a:spLocks noGrp="1"/>
          </p:cNvSpPr>
          <p:nvPr>
            <p:ph type="title"/>
          </p:nvPr>
        </p:nvSpPr>
        <p:spPr/>
        <p:txBody>
          <a:bodyPr>
            <a:normAutofit/>
          </a:bodyPr>
          <a:lstStyle/>
          <a:p>
            <a:r>
              <a:rPr lang="en-US" sz="2800" dirty="0">
                <a:latin typeface="Roboto" panose="02000000000000000000" pitchFamily="2" charset="0"/>
                <a:ea typeface="Roboto" panose="02000000000000000000" pitchFamily="2" charset="0"/>
              </a:rPr>
              <a:t>Output Results</a:t>
            </a:r>
          </a:p>
        </p:txBody>
      </p:sp>
      <p:sp>
        <p:nvSpPr>
          <p:cNvPr id="4" name="Content Placeholder 3">
            <a:extLst>
              <a:ext uri="{FF2B5EF4-FFF2-40B4-BE49-F238E27FC236}">
                <a16:creationId xmlns:a16="http://schemas.microsoft.com/office/drawing/2014/main" xmlns="" id="{A83896C2-B964-4D82-A976-6F4695BE8476}"/>
              </a:ext>
            </a:extLst>
          </p:cNvPr>
          <p:cNvSpPr>
            <a:spLocks noGrp="1"/>
          </p:cNvSpPr>
          <p:nvPr>
            <p:ph idx="1"/>
          </p:nvPr>
        </p:nvSpPr>
        <p:spPr>
          <a:xfrm>
            <a:off x="838200" y="1602425"/>
            <a:ext cx="10515600" cy="4351338"/>
          </a:xfrm>
        </p:spPr>
        <p:txBody>
          <a:bodyPr>
            <a:normAutofit lnSpcReduction="10000"/>
          </a:bodyPr>
          <a:lstStyle/>
          <a:p>
            <a:r>
              <a:rPr lang="en-US" dirty="0"/>
              <a:t>GeDi estimates the probability that it sample is desired class is: 0.5867899656295776</a:t>
            </a:r>
          </a:p>
          <a:p>
            <a:r>
              <a:rPr lang="en-US" i="1" dirty="0"/>
              <a:t>In a shocking finding that scientists are calling 'extremely worrying', the world's oceans are becoming increasingly acidic.</a:t>
            </a:r>
          </a:p>
          <a:p>
            <a:r>
              <a:rPr lang="en-US" i="1" dirty="0"/>
              <a:t>According to new research published in Nature Climate Change, ocean waters around the world are becoming significantly more acidic due to rising levels of carbon dioxide (CO2) in the atmosphere.</a:t>
            </a:r>
          </a:p>
          <a:p>
            <a:r>
              <a:rPr lang="en-US" i="1" dirty="0"/>
              <a:t>"Our results show that ocean acidification has already begun in many regions, with most regions experiencing acidification rates greater than predicted for preindustrial conditions by 2100," says lead author Thomas Crowley, who conducted this research as part of his doctoral degree thesis at The University of Western Australia. "Ocean acidification has important consequences for organisms living near or below sea surface because low pH environments may be particularly challenging for calcifying organisms; however, our results also show that marine ecosystems will likely experience increasing acidification rates even when they don't experience current ocean acidity trends."</a:t>
            </a:r>
          </a:p>
          <a:p>
            <a:r>
              <a:rPr lang="en-US" i="1" dirty="0"/>
              <a:t>Ocean Acidification is an environmental change caused by increases in atmospheric carbon dioxide (CO2), resulting in increased concentrations of CO2&lt;|</a:t>
            </a:r>
            <a:r>
              <a:rPr lang="en-US" i="1" dirty="0" err="1"/>
              <a:t>endoftext</a:t>
            </a:r>
            <a:r>
              <a:rPr lang="en-US" i="1" dirty="0"/>
              <a:t>|&gt;</a:t>
            </a:r>
          </a:p>
        </p:txBody>
      </p:sp>
    </p:spTree>
    <p:extLst>
      <p:ext uri="{BB962C8B-B14F-4D97-AF65-F5344CB8AC3E}">
        <p14:creationId xmlns:p14="http://schemas.microsoft.com/office/powerpoint/2010/main" val="3138228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36E731-E2DF-4592-B870-E6B8031E1919}"/>
              </a:ext>
            </a:extLst>
          </p:cNvPr>
          <p:cNvSpPr>
            <a:spLocks noGrp="1"/>
          </p:cNvSpPr>
          <p:nvPr>
            <p:ph type="title"/>
          </p:nvPr>
        </p:nvSpPr>
        <p:spPr/>
        <p:txBody>
          <a:bodyPr>
            <a:normAutofit/>
          </a:bodyPr>
          <a:lstStyle/>
          <a:p>
            <a:r>
              <a:rPr lang="en-US" sz="2800" dirty="0">
                <a:latin typeface="Roboto" panose="02000000000000000000" pitchFamily="2" charset="0"/>
                <a:ea typeface="Roboto" panose="02000000000000000000" pitchFamily="2" charset="0"/>
              </a:rPr>
              <a:t>Another Related Project on </a:t>
            </a:r>
            <a:r>
              <a:rPr lang="en-US" sz="2800" dirty="0" err="1">
                <a:latin typeface="Roboto" panose="02000000000000000000" pitchFamily="2" charset="0"/>
                <a:ea typeface="Roboto" panose="02000000000000000000" pitchFamily="2" charset="0"/>
              </a:rPr>
              <a:t>Colab</a:t>
            </a:r>
            <a:endParaRPr lang="en-US" sz="2800" dirty="0">
              <a:latin typeface="Roboto" panose="02000000000000000000" pitchFamily="2" charset="0"/>
              <a:ea typeface="Roboto" panose="02000000000000000000" pitchFamily="2" charset="0"/>
            </a:endParaRPr>
          </a:p>
        </p:txBody>
      </p:sp>
      <p:sp>
        <p:nvSpPr>
          <p:cNvPr id="4" name="Content Placeholder 3">
            <a:extLst>
              <a:ext uri="{FF2B5EF4-FFF2-40B4-BE49-F238E27FC236}">
                <a16:creationId xmlns:a16="http://schemas.microsoft.com/office/drawing/2014/main" xmlns="" id="{A83896C2-B964-4D82-A976-6F4695BE8476}"/>
              </a:ext>
            </a:extLst>
          </p:cNvPr>
          <p:cNvSpPr>
            <a:spLocks noGrp="1"/>
          </p:cNvSpPr>
          <p:nvPr>
            <p:ph idx="1"/>
          </p:nvPr>
        </p:nvSpPr>
        <p:spPr>
          <a:xfrm>
            <a:off x="838200" y="1602425"/>
            <a:ext cx="10515600" cy="4351338"/>
          </a:xfrm>
        </p:spPr>
        <p:txBody>
          <a:bodyPr>
            <a:normAutofit/>
          </a:bodyPr>
          <a:lstStyle/>
          <a:p>
            <a:r>
              <a:rPr lang="en-US" sz="2400" dirty="0"/>
              <a:t>Tune GPT2 to generate controlled sentiment reviews</a:t>
            </a:r>
          </a:p>
          <a:p>
            <a:r>
              <a:rPr lang="en-US" sz="2400" dirty="0"/>
              <a:t>Companion Notebook by </a:t>
            </a:r>
            <a:r>
              <a:rPr lang="en-US" sz="2400" dirty="0">
                <a:hlinkClick r:id="rId2"/>
              </a:rPr>
              <a:t>Leandro von Werra</a:t>
            </a:r>
            <a:r>
              <a:rPr lang="en-US" sz="2400" dirty="0"/>
              <a:t> is here: </a:t>
            </a:r>
            <a:r>
              <a:rPr lang="en-US" sz="2400" dirty="0">
                <a:hlinkClick r:id="rId3"/>
              </a:rPr>
              <a:t>https://colab.research.google.com/github/lvwerra/trl/blob/master/nbs/05-gpt2-sentiment-control.ipynb</a:t>
            </a:r>
            <a:r>
              <a:rPr lang="en-US" sz="2400" dirty="0"/>
              <a:t> </a:t>
            </a:r>
          </a:p>
          <a:p>
            <a:r>
              <a:rPr lang="en-US" sz="2400" dirty="0"/>
              <a:t>The project optimizes GPT2 to produce IMDB movie reviews with controlled sentiments using a BERT sentiment classifier for rewards</a:t>
            </a:r>
          </a:p>
          <a:p>
            <a:r>
              <a:rPr lang="en-US" sz="2400" dirty="0"/>
              <a:t>The project website </a:t>
            </a:r>
            <a:r>
              <a:rPr lang="en-US" sz="2400"/>
              <a:t>is </a:t>
            </a:r>
            <a:r>
              <a:rPr lang="en-US" sz="2400">
                <a:hlinkClick r:id="rId4"/>
              </a:rPr>
              <a:t>here</a:t>
            </a:r>
            <a:endParaRPr lang="en-US" sz="2400" dirty="0"/>
          </a:p>
        </p:txBody>
      </p:sp>
    </p:spTree>
    <p:extLst>
      <p:ext uri="{BB962C8B-B14F-4D97-AF65-F5344CB8AC3E}">
        <p14:creationId xmlns:p14="http://schemas.microsoft.com/office/powerpoint/2010/main" val="3580854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ABE9BB4B-AA54-894E-BB36-9CECA6ED99A7}"/>
              </a:ext>
            </a:extLst>
          </p:cNvPr>
          <p:cNvSpPr>
            <a:spLocks noGrp="1"/>
          </p:cNvSpPr>
          <p:nvPr>
            <p:ph type="title"/>
          </p:nvPr>
        </p:nvSpPr>
        <p:spPr/>
        <p:txBody>
          <a:bodyPr/>
          <a:lstStyle/>
          <a:p>
            <a:r>
              <a:rPr lang="en-US"/>
              <a:t>Parametrization – Transformers</a:t>
            </a:r>
          </a:p>
        </p:txBody>
      </p:sp>
      <p:sp>
        <p:nvSpPr>
          <p:cNvPr id="5" name="Content Placeholder 4">
            <a:extLst>
              <a:ext uri="{FF2B5EF4-FFF2-40B4-BE49-F238E27FC236}">
                <a16:creationId xmlns:a16="http://schemas.microsoft.com/office/drawing/2014/main" xmlns="" id="{E7BC43F2-48FA-F04F-91BF-2C5E4E9D4156}"/>
              </a:ext>
            </a:extLst>
          </p:cNvPr>
          <p:cNvSpPr>
            <a:spLocks noGrp="1"/>
          </p:cNvSpPr>
          <p:nvPr>
            <p:ph idx="1"/>
          </p:nvPr>
        </p:nvSpPr>
        <p:spPr/>
        <p:txBody>
          <a:bodyPr/>
          <a:lstStyle/>
          <a:p>
            <a:r>
              <a:rPr lang="en-US" sz="2000" dirty="0"/>
              <a:t>Stack multiple layers of attention to build a transformer</a:t>
            </a:r>
          </a:p>
          <a:p>
            <a:pPr lvl="1"/>
            <a:r>
              <a:rPr lang="en-US" sz="2000" dirty="0" err="1"/>
              <a:t>Vaswani</a:t>
            </a:r>
            <a:r>
              <a:rPr lang="en-US" sz="2000" dirty="0"/>
              <a:t> et al. [2017] – Attention is all you need</a:t>
            </a:r>
          </a:p>
          <a:p>
            <a:pPr lvl="1"/>
            <a:endParaRPr lang="en-US" dirty="0"/>
          </a:p>
          <a:p>
            <a:r>
              <a:rPr lang="en-US" dirty="0"/>
              <a:t>A transformer block consists of </a:t>
            </a:r>
          </a:p>
          <a:p>
            <a:pPr marL="685800" lvl="1" indent="-342900">
              <a:buFont typeface="+mj-lt"/>
              <a:buAutoNum type="arabicPeriod"/>
            </a:pPr>
            <a:r>
              <a:rPr lang="en-US" dirty="0"/>
              <a:t>Multi-headed attention</a:t>
            </a:r>
          </a:p>
          <a:p>
            <a:pPr marL="685800" lvl="1" indent="-342900">
              <a:buFont typeface="+mj-lt"/>
              <a:buAutoNum type="arabicPeriod"/>
            </a:pPr>
            <a:r>
              <a:rPr lang="en-US" dirty="0"/>
              <a:t>Residual connection</a:t>
            </a:r>
          </a:p>
          <a:p>
            <a:pPr marL="685800" lvl="1" indent="-342900">
              <a:buFont typeface="+mj-lt"/>
              <a:buAutoNum type="arabicPeriod"/>
            </a:pPr>
            <a:r>
              <a:rPr lang="en-US" dirty="0"/>
              <a:t>Feedforward layer</a:t>
            </a:r>
          </a:p>
          <a:p>
            <a:pPr marL="685800" lvl="1" indent="-342900">
              <a:buFont typeface="+mj-lt"/>
              <a:buAutoNum type="arabicPeriod"/>
            </a:pPr>
            <a:r>
              <a:rPr lang="en-US" dirty="0"/>
              <a:t>Point-wise nonlinearity</a:t>
            </a:r>
          </a:p>
          <a:p>
            <a:pPr marL="685800" lvl="1" indent="-342900">
              <a:buFont typeface="+mj-lt"/>
              <a:buAutoNum type="arabicPeriod"/>
            </a:pPr>
            <a:r>
              <a:rPr lang="en-US" dirty="0"/>
              <a:t>Residual connection</a:t>
            </a:r>
          </a:p>
          <a:p>
            <a:pPr marL="685800" lvl="1" indent="-342900">
              <a:buFont typeface="+mj-lt"/>
              <a:buAutoNum type="arabicPeriod"/>
            </a:pPr>
            <a:r>
              <a:rPr lang="en-US" dirty="0"/>
              <a:t>(Layer) normalization</a:t>
            </a:r>
          </a:p>
        </p:txBody>
      </p:sp>
      <p:sp>
        <p:nvSpPr>
          <p:cNvPr id="6" name="Slide Number Placeholder 5">
            <a:extLst>
              <a:ext uri="{FF2B5EF4-FFF2-40B4-BE49-F238E27FC236}">
                <a16:creationId xmlns:a16="http://schemas.microsoft.com/office/drawing/2014/main" xmlns="" id="{8BCBDAFF-7A54-0C40-B063-770BDAD581D7}"/>
              </a:ext>
            </a:extLst>
          </p:cNvPr>
          <p:cNvSpPr>
            <a:spLocks noGrp="1"/>
          </p:cNvSpPr>
          <p:nvPr>
            <p:ph type="sldNum" sz="quarter" idx="4294967295"/>
          </p:nvPr>
        </p:nvSpPr>
        <p:spPr>
          <a:xfrm>
            <a:off x="8610600" y="5624513"/>
            <a:ext cx="2743200" cy="273844"/>
          </a:xfrm>
          <a:prstGeom prst="rect">
            <a:avLst/>
          </a:prstGeom>
        </p:spPr>
        <p:txBody>
          <a:bodyPr/>
          <a:lstStyle/>
          <a:p>
            <a:fld id="{0B834D39-A401-2343-85AB-A15CF02263D2}" type="slidenum">
              <a:rPr lang="en-US" smtClean="0"/>
              <a:t>5</a:t>
            </a:fld>
            <a:endParaRPr lang="en-US"/>
          </a:p>
        </p:txBody>
      </p:sp>
      <p:pic>
        <p:nvPicPr>
          <p:cNvPr id="2" name="Picture 1">
            <a:extLst>
              <a:ext uri="{FF2B5EF4-FFF2-40B4-BE49-F238E27FC236}">
                <a16:creationId xmlns:a16="http://schemas.microsoft.com/office/drawing/2014/main" xmlns="" id="{FC6A06F9-73F8-7E4B-BE90-25C0FFDC6CF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096002" y="916718"/>
            <a:ext cx="5571543" cy="5084033"/>
          </a:xfrm>
          <a:prstGeom prst="rect">
            <a:avLst/>
          </a:prstGeom>
        </p:spPr>
      </p:pic>
    </p:spTree>
    <p:extLst>
      <p:ext uri="{BB962C8B-B14F-4D97-AF65-F5344CB8AC3E}">
        <p14:creationId xmlns:p14="http://schemas.microsoft.com/office/powerpoint/2010/main" val="2230383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Decoding Algorithm: Beam Search</a:t>
            </a:r>
            <a:endParaRPr lang="en-GB" dirty="0"/>
          </a:p>
        </p:txBody>
      </p:sp>
      <p:sp>
        <p:nvSpPr>
          <p:cNvPr id="6" name="Content Placeholder 2"/>
          <p:cNvSpPr>
            <a:spLocks noGrp="1"/>
          </p:cNvSpPr>
          <p:nvPr>
            <p:ph idx="1"/>
          </p:nvPr>
        </p:nvSpPr>
        <p:spPr/>
        <p:txBody>
          <a:bodyPr>
            <a:normAutofit/>
          </a:bodyPr>
          <a:lstStyle/>
          <a:p>
            <a:r>
              <a:rPr lang="en-US" dirty="0"/>
              <a:t>A search algorithm which aims to find a high-probability</a:t>
            </a:r>
          </a:p>
          <a:p>
            <a:pPr marL="106680" indent="0">
              <a:buNone/>
            </a:pPr>
            <a:r>
              <a:rPr lang="en-US" dirty="0"/>
              <a:t>sequence (not necessarily the optimal sequence, though) by</a:t>
            </a:r>
          </a:p>
          <a:p>
            <a:pPr marL="106680" indent="0">
              <a:buNone/>
            </a:pPr>
            <a:r>
              <a:rPr lang="en-US" dirty="0"/>
              <a:t>tracking multiple possible sequences at </a:t>
            </a:r>
            <a:r>
              <a:rPr lang="en-US" dirty="0" smtClean="0"/>
              <a:t>once</a:t>
            </a:r>
            <a:endParaRPr lang="en-US" dirty="0"/>
          </a:p>
          <a:p>
            <a:r>
              <a:rPr lang="en-US" dirty="0" smtClean="0"/>
              <a:t>Core </a:t>
            </a:r>
            <a:r>
              <a:rPr lang="en-US" dirty="0"/>
              <a:t>idea: On each step of decoder, keep track of the k most</a:t>
            </a:r>
          </a:p>
          <a:p>
            <a:pPr marL="106680" indent="0">
              <a:buNone/>
            </a:pPr>
            <a:r>
              <a:rPr lang="en-US" dirty="0"/>
              <a:t>probable partial sequences (which we call hypotheses)</a:t>
            </a:r>
          </a:p>
          <a:p>
            <a:pPr marL="563880" lvl="1" indent="0">
              <a:buNone/>
            </a:pPr>
            <a:r>
              <a:rPr lang="en-US" dirty="0"/>
              <a:t>• k is the beam size</a:t>
            </a:r>
          </a:p>
          <a:p>
            <a:pPr marL="106680" indent="0">
              <a:buNone/>
            </a:pPr>
            <a:r>
              <a:rPr lang="en-US" dirty="0"/>
              <a:t>• After you reach some stopping criterion, choose the sequence</a:t>
            </a:r>
          </a:p>
          <a:p>
            <a:pPr marL="106680" indent="0">
              <a:buNone/>
            </a:pPr>
            <a:r>
              <a:rPr lang="en-US" dirty="0"/>
              <a:t>with the highest probability (factoring in some adjustment for</a:t>
            </a:r>
          </a:p>
          <a:p>
            <a:pPr marL="106680" indent="0">
              <a:buNone/>
            </a:pPr>
            <a:r>
              <a:rPr lang="en-US" dirty="0" smtClean="0"/>
              <a:t>Length)</a:t>
            </a:r>
          </a:p>
        </p:txBody>
      </p:sp>
      <p:sp>
        <p:nvSpPr>
          <p:cNvPr id="5" name="Slide Number Placeholder 4"/>
          <p:cNvSpPr>
            <a:spLocks noGrp="1"/>
          </p:cNvSpPr>
          <p:nvPr>
            <p:ph type="sldNum" sz="quarter" idx="4294967295"/>
          </p:nvPr>
        </p:nvSpPr>
        <p:spPr>
          <a:xfrm>
            <a:off x="10160000" y="18288"/>
            <a:ext cx="1422400" cy="329184"/>
          </a:xfrm>
          <a:prstGeom prst="rect">
            <a:avLst/>
          </a:prstGeom>
        </p:spPr>
        <p:txBody>
          <a:bodyPr/>
          <a:lstStyle/>
          <a:p>
            <a:fld id="{7F92B3FB-2F82-4CB9-93A4-1640FC20E3CE}" type="slidenum">
              <a:rPr lang="en-GB" smtClean="0"/>
              <a:t>6</a:t>
            </a:fld>
            <a:endParaRPr lang="en-GB"/>
          </a:p>
        </p:txBody>
      </p:sp>
    </p:spTree>
    <p:extLst>
      <p:ext uri="{BB962C8B-B14F-4D97-AF65-F5344CB8AC3E}">
        <p14:creationId xmlns:p14="http://schemas.microsoft.com/office/powerpoint/2010/main" val="2649474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Decoding Algorithm: Beam Search</a:t>
            </a:r>
            <a:endParaRPr lang="en-GB" dirty="0"/>
          </a:p>
        </p:txBody>
      </p:sp>
      <p:sp>
        <p:nvSpPr>
          <p:cNvPr id="5" name="Slide Number Placeholder 4"/>
          <p:cNvSpPr>
            <a:spLocks noGrp="1"/>
          </p:cNvSpPr>
          <p:nvPr>
            <p:ph type="sldNum" sz="quarter" idx="4294967295"/>
          </p:nvPr>
        </p:nvSpPr>
        <p:spPr>
          <a:xfrm>
            <a:off x="10160000" y="18288"/>
            <a:ext cx="1422400" cy="329184"/>
          </a:xfrm>
          <a:prstGeom prst="rect">
            <a:avLst/>
          </a:prstGeom>
        </p:spPr>
        <p:txBody>
          <a:bodyPr/>
          <a:lstStyle/>
          <a:p>
            <a:fld id="{7F92B3FB-2F82-4CB9-93A4-1640FC20E3CE}" type="slidenum">
              <a:rPr lang="en-GB" smtClean="0"/>
              <a:t>7</a:t>
            </a:fld>
            <a:endParaRPr lang="en-GB"/>
          </a:p>
        </p:txBody>
      </p:sp>
      <p:pic>
        <p:nvPicPr>
          <p:cNvPr id="4" name="Picture 3"/>
          <p:cNvPicPr>
            <a:picLocks noChangeAspect="1"/>
          </p:cNvPicPr>
          <p:nvPr/>
        </p:nvPicPr>
        <p:blipFill>
          <a:blip r:embed="rId3"/>
          <a:stretch>
            <a:fillRect/>
          </a:stretch>
        </p:blipFill>
        <p:spPr>
          <a:xfrm>
            <a:off x="0" y="1358557"/>
            <a:ext cx="12192000" cy="5324249"/>
          </a:xfrm>
          <a:prstGeom prst="rect">
            <a:avLst/>
          </a:prstGeom>
        </p:spPr>
      </p:pic>
    </p:spTree>
    <p:extLst>
      <p:ext uri="{BB962C8B-B14F-4D97-AF65-F5344CB8AC3E}">
        <p14:creationId xmlns:p14="http://schemas.microsoft.com/office/powerpoint/2010/main" val="3645702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09600" y="29937"/>
            <a:ext cx="115824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i="0" u="none" strike="noStrike" cap="none" dirty="0" smtClean="0">
                <a:solidFill>
                  <a:srgbClr val="C00000"/>
                </a:solidFill>
                <a:latin typeface="Palatino Linotype"/>
                <a:ea typeface="Palatino Linotype"/>
                <a:cs typeface="Palatino Linotype"/>
                <a:sym typeface="Palatino Linotype"/>
              </a:rPr>
              <a:t>Impact of Beam Size</a:t>
            </a:r>
            <a:endParaRPr sz="3200" b="0" i="0" u="none" strike="noStrike" cap="none" dirty="0">
              <a:solidFill>
                <a:srgbClr val="C00000"/>
              </a:solidFill>
              <a:latin typeface="Palatino Linotype"/>
              <a:ea typeface="Palatino Linotype"/>
              <a:cs typeface="Palatino Linotype"/>
              <a:sym typeface="Palatino Linotype"/>
            </a:endParaRPr>
          </a:p>
        </p:txBody>
      </p:sp>
      <p:sp>
        <p:nvSpPr>
          <p:cNvPr id="1132" name="Google Shape;1132;p104"/>
          <p:cNvSpPr txBox="1"/>
          <p:nvPr/>
        </p:nvSpPr>
        <p:spPr>
          <a:xfrm>
            <a:off x="10943168" y="6569076"/>
            <a:ext cx="1248833"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8</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0" y="1554050"/>
            <a:ext cx="12192000" cy="4662492"/>
          </a:xfrm>
          <a:prstGeom prst="rect">
            <a:avLst/>
          </a:prstGeom>
        </p:spPr>
      </p:pic>
    </p:spTree>
    <p:extLst>
      <p:ext uri="{BB962C8B-B14F-4D97-AF65-F5344CB8AC3E}">
        <p14:creationId xmlns:p14="http://schemas.microsoft.com/office/powerpoint/2010/main" val="118814658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51"/>
            <a:ext cx="10515600" cy="739775"/>
          </a:xfrm>
        </p:spPr>
        <p:txBody>
          <a:bodyPr>
            <a:normAutofit/>
          </a:bodyPr>
          <a:lstStyle/>
          <a:p>
            <a:r>
              <a:rPr lang="en-US" dirty="0" err="1" smtClean="0"/>
              <a:t>Softmax</a:t>
            </a:r>
            <a:r>
              <a:rPr lang="en-US" dirty="0" smtClean="0"/>
              <a:t> temperature</a:t>
            </a:r>
            <a:endParaRPr lang="en-GB" dirty="0"/>
          </a:p>
        </p:txBody>
      </p:sp>
      <p:sp>
        <p:nvSpPr>
          <p:cNvPr id="5" name="Slide Number Placeholder 4"/>
          <p:cNvSpPr>
            <a:spLocks noGrp="1"/>
          </p:cNvSpPr>
          <p:nvPr>
            <p:ph type="sldNum" sz="quarter" idx="4294967295"/>
          </p:nvPr>
        </p:nvSpPr>
        <p:spPr>
          <a:xfrm>
            <a:off x="10160000" y="18288"/>
            <a:ext cx="1422400" cy="329184"/>
          </a:xfrm>
          <a:prstGeom prst="rect">
            <a:avLst/>
          </a:prstGeom>
        </p:spPr>
        <p:txBody>
          <a:bodyPr/>
          <a:lstStyle/>
          <a:p>
            <a:fld id="{7F92B3FB-2F82-4CB9-93A4-1640FC20E3CE}" type="slidenum">
              <a:rPr lang="en-GB" smtClean="0"/>
              <a:t>9</a:t>
            </a:fld>
            <a:endParaRPr lang="en-GB"/>
          </a:p>
        </p:txBody>
      </p:sp>
      <p:pic>
        <p:nvPicPr>
          <p:cNvPr id="3" name="Picture 2"/>
          <p:cNvPicPr>
            <a:picLocks noChangeAspect="1"/>
          </p:cNvPicPr>
          <p:nvPr/>
        </p:nvPicPr>
        <p:blipFill>
          <a:blip r:embed="rId3"/>
          <a:stretch>
            <a:fillRect/>
          </a:stretch>
        </p:blipFill>
        <p:spPr>
          <a:xfrm>
            <a:off x="0" y="777926"/>
            <a:ext cx="12192000" cy="5302148"/>
          </a:xfrm>
          <a:prstGeom prst="rect">
            <a:avLst/>
          </a:prstGeom>
        </p:spPr>
      </p:pic>
      <p:sp>
        <p:nvSpPr>
          <p:cNvPr id="6" name="Content Placeholder 2"/>
          <p:cNvSpPr txBox="1">
            <a:spLocks/>
          </p:cNvSpPr>
          <p:nvPr/>
        </p:nvSpPr>
        <p:spPr>
          <a:xfrm>
            <a:off x="304800" y="6075215"/>
            <a:ext cx="11582400" cy="87062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US" dirty="0" smtClean="0"/>
              <a:t>It’s not a decoding algorithm </a:t>
            </a:r>
            <a:r>
              <a:rPr lang="mr-IN" dirty="0" smtClean="0"/>
              <a:t>–</a:t>
            </a:r>
            <a:r>
              <a:rPr lang="en-US" dirty="0" smtClean="0"/>
              <a:t> you should apply it in conjunction with a decoding algorithm </a:t>
            </a:r>
          </a:p>
        </p:txBody>
      </p:sp>
    </p:spTree>
    <p:extLst>
      <p:ext uri="{BB962C8B-B14F-4D97-AF65-F5344CB8AC3E}">
        <p14:creationId xmlns:p14="http://schemas.microsoft.com/office/powerpoint/2010/main" val="1353663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2884</Words>
  <Application>Microsoft Macintosh PowerPoint</Application>
  <PresentationFormat>Custom</PresentationFormat>
  <Paragraphs>419</Paragraphs>
  <Slides>49</Slides>
  <Notes>26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49</vt:i4>
      </vt:variant>
    </vt:vector>
  </HeadingPairs>
  <TitlesOfParts>
    <vt:vector size="52" baseType="lpstr">
      <vt:lpstr>Roboto</vt:lpstr>
      <vt:lpstr>Helvetica Neue</vt:lpstr>
      <vt:lpstr>Office Theme</vt:lpstr>
      <vt:lpstr>Neural Natural Language Generation: Encoding, Decoding, Copy Mechamism</vt:lpstr>
      <vt:lpstr>Recap: Recurrent Neural Network</vt:lpstr>
      <vt:lpstr>They are more exciting than CNN</vt:lpstr>
      <vt:lpstr>Decoding Algorithm: Greedy Decoding</vt:lpstr>
      <vt:lpstr>Parametrization – Transformers</vt:lpstr>
      <vt:lpstr>Decoding Algorithm: Beam Search</vt:lpstr>
      <vt:lpstr>Decoding Algorithm: Beam Search</vt:lpstr>
      <vt:lpstr>Impact of Beam Size</vt:lpstr>
      <vt:lpstr>Softmax temperature</vt:lpstr>
      <vt:lpstr>Why is this powerful?</vt:lpstr>
      <vt:lpstr>Why is this powerful?</vt:lpstr>
      <vt:lpstr>Why is this powerful?</vt:lpstr>
      <vt:lpstr>Knowledge-enhanced model architectures</vt:lpstr>
      <vt:lpstr>Architectures (I): Attention Mechanisms</vt:lpstr>
      <vt:lpstr>Architectures (I): Attention Mechanisms</vt:lpstr>
      <vt:lpstr>Architectures (I): Attention Mechanisms</vt:lpstr>
      <vt:lpstr>Architectures (I): Attention Mechanisms</vt:lpstr>
      <vt:lpstr>Architectures (I): Attention Mechanisms</vt:lpstr>
      <vt:lpstr>Let’s apply Seq2Seq+Attention to Abstractive Summarization</vt:lpstr>
      <vt:lpstr>Abstractive Summarization</vt:lpstr>
      <vt:lpstr>Pointer-Generator Network</vt:lpstr>
      <vt:lpstr>Copy/Pointing Mechanisms</vt:lpstr>
      <vt:lpstr>Pointer-Generator Network</vt:lpstr>
      <vt:lpstr>Results</vt:lpstr>
      <vt:lpstr>Exercise: How to Encode Graphs?</vt:lpstr>
      <vt:lpstr>Can we flatten graphs to sequence?</vt:lpstr>
      <vt:lpstr>What that’s not enough &amp; Why is it hard?</vt:lpstr>
      <vt:lpstr>Benchmarks</vt:lpstr>
      <vt:lpstr>Benchmarks Overview</vt:lpstr>
      <vt:lpstr>Automatic Evaluation</vt:lpstr>
      <vt:lpstr>Human Evaluation</vt:lpstr>
      <vt:lpstr>Dialog Systems : Wizard of Wikipedia</vt:lpstr>
      <vt:lpstr>Dialog Systems: Wizard of Wikipedia</vt:lpstr>
      <vt:lpstr>Question Answering: ELI5</vt:lpstr>
      <vt:lpstr>Question Generation: SQuAD 1.1</vt:lpstr>
      <vt:lpstr>Commonsense Reasoning: CommonGen</vt:lpstr>
      <vt:lpstr>Commonsense Reasoning: αNLG-ART</vt:lpstr>
      <vt:lpstr>Commonsense Reasoning: ComVE</vt:lpstr>
      <vt:lpstr>Summarization: CNN/DailyMail</vt:lpstr>
      <vt:lpstr>Hands-on for GeDi Generative Discriminator Guided Sequence Generation</vt:lpstr>
      <vt:lpstr>Download Code Repository</vt:lpstr>
      <vt:lpstr>Install Dependencies</vt:lpstr>
      <vt:lpstr>Download GPT2-XL Tokenizer</vt:lpstr>
      <vt:lpstr>Download and Covert GPT2-XL</vt:lpstr>
      <vt:lpstr>Set Arguments for Generation</vt:lpstr>
      <vt:lpstr>Specify Prompt and Topic to GeDi</vt:lpstr>
      <vt:lpstr>Predict Results</vt:lpstr>
      <vt:lpstr>Output Results</vt:lpstr>
      <vt:lpstr>Another Related Project on Colab</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 Ying</dc:creator>
  <cp:lastModifiedBy>Blender Lab</cp:lastModifiedBy>
  <cp:revision>3</cp:revision>
  <dcterms:created xsi:type="dcterms:W3CDTF">2020-07-20T04:58:50Z</dcterms:created>
  <dcterms:modified xsi:type="dcterms:W3CDTF">2022-01-26T18:41:36Z</dcterms:modified>
</cp:coreProperties>
</file>