
<file path=[Content_Types].xml><?xml version="1.0" encoding="utf-8"?>
<Types xmlns="http://schemas.openxmlformats.org/package/2006/content-types">
  <Default Extension="xml" ContentType="application/xml"/>
  <Default Extension="jpg" ContentType="image/jpg"/>
  <Default Extension="tiff" ContentType="image/tiff"/>
  <Default Extension="rels" ContentType="application/vnd.openxmlformats-package.relationships+xml"/>
  <Default Extension="xlsx" ContentType="application/vnd.openxmlformats-officedocument.spreadsheetml.sheet"/>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6"/>
  </p:notesMasterIdLst>
  <p:sldIdLst>
    <p:sldId id="310" r:id="rId2"/>
    <p:sldId id="399" r:id="rId3"/>
    <p:sldId id="400" r:id="rId4"/>
    <p:sldId id="401" r:id="rId5"/>
    <p:sldId id="402" r:id="rId6"/>
    <p:sldId id="403" r:id="rId7"/>
    <p:sldId id="404" r:id="rId8"/>
    <p:sldId id="405" r:id="rId9"/>
    <p:sldId id="406" r:id="rId10"/>
    <p:sldId id="407" r:id="rId11"/>
    <p:sldId id="408" r:id="rId12"/>
    <p:sldId id="409" r:id="rId13"/>
    <p:sldId id="410"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14" r:id="rId39"/>
    <p:sldId id="315" r:id="rId40"/>
    <p:sldId id="316" r:id="rId41"/>
    <p:sldId id="327" r:id="rId42"/>
    <p:sldId id="328" r:id="rId43"/>
    <p:sldId id="329" r:id="rId44"/>
    <p:sldId id="330" r:id="rId45"/>
    <p:sldId id="331"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g6CohEWClAjAg+NqIZsyA2xT2K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20" y="-12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customschemas.google.com/relationships/presentationmetadata" Target="metadata"/><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0509650577158"/>
          <c:y val="0.0390471803194836"/>
          <c:w val="0.665426721306347"/>
          <c:h val="0.818836359786119"/>
        </c:manualLayout>
      </c:layout>
      <c:barChart>
        <c:barDir val="bar"/>
        <c:grouping val="clustered"/>
        <c:varyColors val="0"/>
        <c:ser>
          <c:idx val="0"/>
          <c:order val="0"/>
          <c:tx>
            <c:strRef>
              <c:f>Sheet1!$B$1</c:f>
              <c:strCache>
                <c:ptCount val="1"/>
                <c:pt idx="0">
                  <c:v>CNN</c:v>
                </c:pt>
              </c:strCache>
            </c:strRef>
          </c:tx>
          <c:spPr>
            <a:solidFill>
              <a:schemeClr val="dk1">
                <a:tint val="885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Sheet1!$B$2:$B$8</c:f>
              <c:numCache>
                <c:formatCode>General</c:formatCode>
                <c:ptCount val="7"/>
                <c:pt idx="0">
                  <c:v>71.43</c:v>
                </c:pt>
                <c:pt idx="1">
                  <c:v>85.71</c:v>
                </c:pt>
                <c:pt idx="2">
                  <c:v>57.14</c:v>
                </c:pt>
                <c:pt idx="3">
                  <c:v>42.86</c:v>
                </c:pt>
                <c:pt idx="4">
                  <c:v>42.86</c:v>
                </c:pt>
                <c:pt idx="5">
                  <c:v>42.86</c:v>
                </c:pt>
                <c:pt idx="6">
                  <c:v>85.71</c:v>
                </c:pt>
              </c:numCache>
            </c:numRef>
          </c:val>
          <c:extLst xmlns:c16r2="http://schemas.microsoft.com/office/drawing/2015/06/chart">
            <c:ext xmlns:c16="http://schemas.microsoft.com/office/drawing/2014/chart" uri="{C3380CC4-5D6E-409C-BE32-E72D297353CC}">
              <c16:uniqueId val="{00000000-17D1-4C49-9392-BD7E2CAB2FD0}"/>
            </c:ext>
          </c:extLst>
        </c:ser>
        <c:ser>
          <c:idx val="1"/>
          <c:order val="1"/>
          <c:tx>
            <c:strRef>
              <c:f>Sheet1!$C$1</c:f>
              <c:strCache>
                <c:ptCount val="1"/>
                <c:pt idx="0">
                  <c:v>GRU with Abstract </c:v>
                </c:pt>
              </c:strCache>
            </c:strRef>
          </c:tx>
          <c:spPr>
            <a:solidFill>
              <a:schemeClr val="dk1">
                <a:tint val="5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Sheet1!$C$2:$C$8</c:f>
              <c:numCache>
                <c:formatCode>General</c:formatCode>
                <c:ptCount val="7"/>
                <c:pt idx="0">
                  <c:v>71.43</c:v>
                </c:pt>
                <c:pt idx="1">
                  <c:v>85.71</c:v>
                </c:pt>
                <c:pt idx="2">
                  <c:v>57.14</c:v>
                </c:pt>
                <c:pt idx="3">
                  <c:v>14.28</c:v>
                </c:pt>
                <c:pt idx="4">
                  <c:v>28.57</c:v>
                </c:pt>
                <c:pt idx="5">
                  <c:v>42.86</c:v>
                </c:pt>
                <c:pt idx="6">
                  <c:v>85.71</c:v>
                </c:pt>
              </c:numCache>
            </c:numRef>
          </c:val>
          <c:extLst xmlns:c16r2="http://schemas.microsoft.com/office/drawing/2015/06/chart">
            <c:ext xmlns:c16="http://schemas.microsoft.com/office/drawing/2014/chart" uri="{C3380CC4-5D6E-409C-BE32-E72D297353CC}">
              <c16:uniqueId val="{00000001-17D1-4C49-9392-BD7E2CAB2FD0}"/>
            </c:ext>
          </c:extLst>
        </c:ser>
        <c:ser>
          <c:idx val="2"/>
          <c:order val="2"/>
          <c:tx>
            <c:strRef>
              <c:f>Sheet1!$D$1</c:f>
              <c:strCache>
                <c:ptCount val="1"/>
                <c:pt idx="0">
                  <c:v>GRU With Evidence</c:v>
                </c:pt>
              </c:strCache>
            </c:strRef>
          </c:tx>
          <c:spPr>
            <a:solidFill>
              <a:schemeClr val="dk1">
                <a:tint val="7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Sheet1!$D$2:$D$8</c:f>
              <c:numCache>
                <c:formatCode>General</c:formatCode>
                <c:ptCount val="7"/>
                <c:pt idx="0">
                  <c:v>85.71</c:v>
                </c:pt>
                <c:pt idx="1">
                  <c:v>85.71</c:v>
                </c:pt>
                <c:pt idx="2">
                  <c:v>71.43</c:v>
                </c:pt>
                <c:pt idx="3">
                  <c:v>71.43</c:v>
                </c:pt>
                <c:pt idx="4">
                  <c:v>71.43</c:v>
                </c:pt>
                <c:pt idx="5">
                  <c:v>42.86</c:v>
                </c:pt>
                <c:pt idx="6">
                  <c:v>85.71</c:v>
                </c:pt>
              </c:numCache>
            </c:numRef>
          </c:val>
          <c:extLst xmlns:c16r2="http://schemas.microsoft.com/office/drawing/2015/06/chart">
            <c:ext xmlns:c16="http://schemas.microsoft.com/office/drawing/2014/chart" uri="{C3380CC4-5D6E-409C-BE32-E72D297353CC}">
              <c16:uniqueId val="{00000002-17D1-4C49-9392-BD7E2CAB2FD0}"/>
            </c:ext>
          </c:extLst>
        </c:ser>
        <c:dLbls>
          <c:showLegendKey val="0"/>
          <c:showVal val="0"/>
          <c:showCatName val="0"/>
          <c:showSerName val="0"/>
          <c:showPercent val="0"/>
          <c:showBubbleSize val="0"/>
        </c:dLbls>
        <c:gapWidth val="300"/>
        <c:axId val="-2054570952"/>
        <c:axId val="-2054596808"/>
      </c:barChart>
      <c:catAx>
        <c:axId val="-205457095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Category</a:t>
                </a:r>
                <a:endParaRPr lang="en-US"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54596808"/>
        <c:crosses val="autoZero"/>
        <c:auto val="1"/>
        <c:lblAlgn val="ctr"/>
        <c:lblOffset val="100"/>
        <c:noMultiLvlLbl val="0"/>
      </c:catAx>
      <c:valAx>
        <c:axId val="-205459680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Score Accuracy(%)</a:t>
                </a:r>
                <a:endParaRPr lang="en-US" dirty="0"/>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54570952"/>
        <c:crosses val="autoZero"/>
        <c:crossBetween val="between"/>
      </c:valAx>
      <c:spPr>
        <a:noFill/>
        <a:ln>
          <a:noFill/>
        </a:ln>
        <a:effectLst/>
      </c:spPr>
    </c:plotArea>
    <c:legend>
      <c:legendPos val="r"/>
      <c:layout>
        <c:manualLayout>
          <c:xMode val="edge"/>
          <c:yMode val="edge"/>
          <c:x val="0.823928801576626"/>
          <c:y val="0.312323974916039"/>
          <c:w val="0.176071198423374"/>
          <c:h val="0.2053568253812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0509650577158"/>
          <c:y val="0.0390471803194836"/>
          <c:w val="0.665426721306347"/>
          <c:h val="0.818836359786119"/>
        </c:manualLayout>
      </c:layout>
      <c:barChart>
        <c:barDir val="bar"/>
        <c:grouping val="clustered"/>
        <c:varyColors val="0"/>
        <c:ser>
          <c:idx val="0"/>
          <c:order val="0"/>
          <c:tx>
            <c:strRef>
              <c:f>Sheet1!$B$1</c:f>
              <c:strCache>
                <c:ptCount val="1"/>
                <c:pt idx="0">
                  <c:v>CNN</c:v>
                </c:pt>
              </c:strCache>
            </c:strRef>
          </c:tx>
          <c:spPr>
            <a:solidFill>
              <a:schemeClr val="dk1">
                <a:tint val="885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Sheet1!$B$2:$B$8</c:f>
              <c:numCache>
                <c:formatCode>General</c:formatCode>
                <c:ptCount val="7"/>
                <c:pt idx="0">
                  <c:v>57.14</c:v>
                </c:pt>
                <c:pt idx="1">
                  <c:v>100.0</c:v>
                </c:pt>
                <c:pt idx="2">
                  <c:v>57.14</c:v>
                </c:pt>
                <c:pt idx="3">
                  <c:v>42.86</c:v>
                </c:pt>
                <c:pt idx="4">
                  <c:v>42.86</c:v>
                </c:pt>
                <c:pt idx="5">
                  <c:v>71.43</c:v>
                </c:pt>
                <c:pt idx="6">
                  <c:v>100.0</c:v>
                </c:pt>
              </c:numCache>
            </c:numRef>
          </c:val>
          <c:extLst xmlns:c16r2="http://schemas.microsoft.com/office/drawing/2015/06/chart">
            <c:ext xmlns:c16="http://schemas.microsoft.com/office/drawing/2014/chart" uri="{C3380CC4-5D6E-409C-BE32-E72D297353CC}">
              <c16:uniqueId val="{00000000-17D1-4C49-9392-BD7E2CAB2FD0}"/>
            </c:ext>
          </c:extLst>
        </c:ser>
        <c:ser>
          <c:idx val="1"/>
          <c:order val="1"/>
          <c:tx>
            <c:strRef>
              <c:f>Sheet1!$C$1</c:f>
              <c:strCache>
                <c:ptCount val="1"/>
                <c:pt idx="0">
                  <c:v>GRU with Abstract </c:v>
                </c:pt>
              </c:strCache>
            </c:strRef>
          </c:tx>
          <c:spPr>
            <a:solidFill>
              <a:schemeClr val="dk1">
                <a:tint val="5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Sheet1!$C$2:$C$8</c:f>
              <c:numCache>
                <c:formatCode>General</c:formatCode>
                <c:ptCount val="7"/>
                <c:pt idx="0">
                  <c:v>57.14</c:v>
                </c:pt>
                <c:pt idx="1">
                  <c:v>100.0</c:v>
                </c:pt>
                <c:pt idx="2">
                  <c:v>71.43</c:v>
                </c:pt>
                <c:pt idx="3">
                  <c:v>85.71</c:v>
                </c:pt>
                <c:pt idx="4">
                  <c:v>28.57</c:v>
                </c:pt>
                <c:pt idx="5">
                  <c:v>71.43</c:v>
                </c:pt>
                <c:pt idx="6">
                  <c:v>100.0</c:v>
                </c:pt>
              </c:numCache>
            </c:numRef>
          </c:val>
          <c:extLst xmlns:c16r2="http://schemas.microsoft.com/office/drawing/2015/06/chart">
            <c:ext xmlns:c16="http://schemas.microsoft.com/office/drawing/2014/chart" uri="{C3380CC4-5D6E-409C-BE32-E72D297353CC}">
              <c16:uniqueId val="{00000001-17D1-4C49-9392-BD7E2CAB2FD0}"/>
            </c:ext>
          </c:extLst>
        </c:ser>
        <c:ser>
          <c:idx val="2"/>
          <c:order val="2"/>
          <c:tx>
            <c:strRef>
              <c:f>Sheet1!$D$1</c:f>
              <c:strCache>
                <c:ptCount val="1"/>
                <c:pt idx="0">
                  <c:v>GRU With Evidence</c:v>
                </c:pt>
              </c:strCache>
            </c:strRef>
          </c:tx>
          <c:spPr>
            <a:solidFill>
              <a:schemeClr val="dk1">
                <a:tint val="7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Sheet1!$D$2:$D$8</c:f>
              <c:numCache>
                <c:formatCode>General</c:formatCode>
                <c:ptCount val="7"/>
                <c:pt idx="0">
                  <c:v>71.43</c:v>
                </c:pt>
                <c:pt idx="1">
                  <c:v>100.0</c:v>
                </c:pt>
                <c:pt idx="2">
                  <c:v>71.43</c:v>
                </c:pt>
                <c:pt idx="3">
                  <c:v>85.71</c:v>
                </c:pt>
                <c:pt idx="4">
                  <c:v>71.43</c:v>
                </c:pt>
                <c:pt idx="5">
                  <c:v>71.43</c:v>
                </c:pt>
                <c:pt idx="6">
                  <c:v>100.0</c:v>
                </c:pt>
              </c:numCache>
            </c:numRef>
          </c:val>
          <c:extLst xmlns:c16r2="http://schemas.microsoft.com/office/drawing/2015/06/chart">
            <c:ext xmlns:c16="http://schemas.microsoft.com/office/drawing/2014/chart" uri="{C3380CC4-5D6E-409C-BE32-E72D297353CC}">
              <c16:uniqueId val="{00000002-17D1-4C49-9392-BD7E2CAB2FD0}"/>
            </c:ext>
          </c:extLst>
        </c:ser>
        <c:dLbls>
          <c:showLegendKey val="0"/>
          <c:showVal val="0"/>
          <c:showCatName val="0"/>
          <c:showSerName val="0"/>
          <c:showPercent val="0"/>
          <c:showBubbleSize val="0"/>
        </c:dLbls>
        <c:gapWidth val="300"/>
        <c:axId val="-2080399432"/>
        <c:axId val="-2080392920"/>
      </c:barChart>
      <c:catAx>
        <c:axId val="-208039943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Category</a:t>
                </a:r>
                <a:endParaRPr lang="en-US"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80392920"/>
        <c:crosses val="autoZero"/>
        <c:auto val="1"/>
        <c:lblAlgn val="ctr"/>
        <c:lblOffset val="100"/>
        <c:noMultiLvlLbl val="0"/>
      </c:catAx>
      <c:valAx>
        <c:axId val="-208039292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Decision Accuracy(%)</a:t>
                </a:r>
                <a:endParaRPr lang="en-US" dirty="0"/>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80399432"/>
        <c:crosses val="autoZero"/>
        <c:crossBetween val="between"/>
      </c:valAx>
      <c:spPr>
        <a:noFill/>
        <a:ln>
          <a:noFill/>
        </a:ln>
        <a:effectLst/>
      </c:spPr>
    </c:plotArea>
    <c:legend>
      <c:legendPos val="r"/>
      <c:layout>
        <c:manualLayout>
          <c:xMode val="edge"/>
          <c:yMode val="edge"/>
          <c:x val="0.823928801576626"/>
          <c:y val="0.312323974916039"/>
          <c:w val="0.176071198423374"/>
          <c:h val="0.2053568253812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0509650577158"/>
          <c:y val="0.0390471803194836"/>
          <c:w val="0.665426721306347"/>
          <c:h val="0.818836359786119"/>
        </c:manualLayout>
      </c:layout>
      <c:barChart>
        <c:barDir val="bar"/>
        <c:grouping val="clustered"/>
        <c:varyColors val="0"/>
        <c:ser>
          <c:idx val="0"/>
          <c:order val="0"/>
          <c:tx>
            <c:strRef>
              <c:f>Sheet1!$B$1</c:f>
              <c:strCache>
                <c:ptCount val="1"/>
                <c:pt idx="0">
                  <c:v>CNN</c:v>
                </c:pt>
              </c:strCache>
            </c:strRef>
          </c:tx>
          <c:spPr>
            <a:solidFill>
              <a:schemeClr val="dk1">
                <a:tint val="885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Sheet1!$B$2:$B$8</c:f>
              <c:numCache>
                <c:formatCode>General</c:formatCode>
                <c:ptCount val="7"/>
                <c:pt idx="0">
                  <c:v>0.714</c:v>
                </c:pt>
                <c:pt idx="1">
                  <c:v>0.143</c:v>
                </c:pt>
                <c:pt idx="2">
                  <c:v>0.857</c:v>
                </c:pt>
                <c:pt idx="3">
                  <c:v>1.86</c:v>
                </c:pt>
                <c:pt idx="4">
                  <c:v>2.29</c:v>
                </c:pt>
                <c:pt idx="5">
                  <c:v>1.0</c:v>
                </c:pt>
                <c:pt idx="6">
                  <c:v>0.143</c:v>
                </c:pt>
              </c:numCache>
            </c:numRef>
          </c:val>
          <c:extLst xmlns:c16r2="http://schemas.microsoft.com/office/drawing/2015/06/chart">
            <c:ext xmlns:c16="http://schemas.microsoft.com/office/drawing/2014/chart" uri="{C3380CC4-5D6E-409C-BE32-E72D297353CC}">
              <c16:uniqueId val="{00000000-17D1-4C49-9392-BD7E2CAB2FD0}"/>
            </c:ext>
          </c:extLst>
        </c:ser>
        <c:ser>
          <c:idx val="1"/>
          <c:order val="1"/>
          <c:tx>
            <c:strRef>
              <c:f>Sheet1!$C$1</c:f>
              <c:strCache>
                <c:ptCount val="1"/>
                <c:pt idx="0">
                  <c:v>GRU with Abstract </c:v>
                </c:pt>
              </c:strCache>
            </c:strRef>
          </c:tx>
          <c:spPr>
            <a:solidFill>
              <a:schemeClr val="dk1">
                <a:tint val="5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Sheet1!$C$2:$C$8</c:f>
              <c:numCache>
                <c:formatCode>General</c:formatCode>
                <c:ptCount val="7"/>
                <c:pt idx="0">
                  <c:v>0.714</c:v>
                </c:pt>
                <c:pt idx="1">
                  <c:v>0.143</c:v>
                </c:pt>
                <c:pt idx="2">
                  <c:v>0.857</c:v>
                </c:pt>
                <c:pt idx="3">
                  <c:v>0.857</c:v>
                </c:pt>
                <c:pt idx="4">
                  <c:v>2.43</c:v>
                </c:pt>
                <c:pt idx="5">
                  <c:v>1.0</c:v>
                </c:pt>
                <c:pt idx="6">
                  <c:v>0.571</c:v>
                </c:pt>
              </c:numCache>
            </c:numRef>
          </c:val>
          <c:extLst xmlns:c16r2="http://schemas.microsoft.com/office/drawing/2015/06/chart">
            <c:ext xmlns:c16="http://schemas.microsoft.com/office/drawing/2014/chart" uri="{C3380CC4-5D6E-409C-BE32-E72D297353CC}">
              <c16:uniqueId val="{00000001-17D1-4C49-9392-BD7E2CAB2FD0}"/>
            </c:ext>
          </c:extLst>
        </c:ser>
        <c:ser>
          <c:idx val="2"/>
          <c:order val="2"/>
          <c:tx>
            <c:strRef>
              <c:f>Sheet1!$D$1</c:f>
              <c:strCache>
                <c:ptCount val="1"/>
                <c:pt idx="0">
                  <c:v>GRU With Evidence</c:v>
                </c:pt>
              </c:strCache>
            </c:strRef>
          </c:tx>
          <c:spPr>
            <a:solidFill>
              <a:schemeClr val="dk1">
                <a:tint val="75000"/>
              </a:schemeClr>
            </a:solidFill>
            <a:ln>
              <a:noFill/>
            </a:ln>
            <a:effectLst/>
          </c:spPr>
          <c:invertIfNegative val="0"/>
          <c:cat>
            <c:strRef>
              <c:f>Sheet1!$A$2:$A$8</c:f>
              <c:strCache>
                <c:ptCount val="7"/>
                <c:pt idx="0">
                  <c:v>Recommendation</c:v>
                </c:pt>
                <c:pt idx="1">
                  <c:v>Appropriateness</c:v>
                </c:pt>
                <c:pt idx="2">
                  <c:v>Meaningful Comparison</c:v>
                </c:pt>
                <c:pt idx="3">
                  <c:v>Soundness</c:v>
                </c:pt>
                <c:pt idx="4">
                  <c:v>Novelty</c:v>
                </c:pt>
                <c:pt idx="5">
                  <c:v>Clarity</c:v>
                </c:pt>
                <c:pt idx="6">
                  <c:v>Potential Impact</c:v>
                </c:pt>
              </c:strCache>
            </c:strRef>
          </c:cat>
          <c:val>
            <c:numRef>
              <c:f>Sheet1!$D$2:$D$8</c:f>
              <c:numCache>
                <c:formatCode>General</c:formatCode>
                <c:ptCount val="7"/>
                <c:pt idx="0">
                  <c:v>0.571</c:v>
                </c:pt>
                <c:pt idx="1">
                  <c:v>0.143</c:v>
                </c:pt>
                <c:pt idx="2">
                  <c:v>0.714</c:v>
                </c:pt>
                <c:pt idx="3">
                  <c:v>0.714</c:v>
                </c:pt>
                <c:pt idx="4">
                  <c:v>0.714</c:v>
                </c:pt>
                <c:pt idx="5">
                  <c:v>1.0</c:v>
                </c:pt>
                <c:pt idx="6">
                  <c:v>0.143</c:v>
                </c:pt>
              </c:numCache>
            </c:numRef>
          </c:val>
          <c:extLst xmlns:c16r2="http://schemas.microsoft.com/office/drawing/2015/06/chart">
            <c:ext xmlns:c16="http://schemas.microsoft.com/office/drawing/2014/chart" uri="{C3380CC4-5D6E-409C-BE32-E72D297353CC}">
              <c16:uniqueId val="{00000002-17D1-4C49-9392-BD7E2CAB2FD0}"/>
            </c:ext>
          </c:extLst>
        </c:ser>
        <c:dLbls>
          <c:showLegendKey val="0"/>
          <c:showVal val="0"/>
          <c:showCatName val="0"/>
          <c:showSerName val="0"/>
          <c:showPercent val="0"/>
          <c:showBubbleSize val="0"/>
        </c:dLbls>
        <c:gapWidth val="300"/>
        <c:axId val="2106280808"/>
        <c:axId val="2106474552"/>
      </c:barChart>
      <c:catAx>
        <c:axId val="210628080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Category</a:t>
                </a:r>
                <a:endParaRPr lang="en-US"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6474552"/>
        <c:crosses val="autoZero"/>
        <c:auto val="1"/>
        <c:lblAlgn val="ctr"/>
        <c:lblOffset val="100"/>
        <c:noMultiLvlLbl val="0"/>
      </c:catAx>
      <c:valAx>
        <c:axId val="21064745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Mean Square Error</a:t>
                </a:r>
                <a:endParaRPr lang="en-US" dirty="0"/>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6280808"/>
        <c:crosses val="autoZero"/>
        <c:crossBetween val="between"/>
      </c:valAx>
      <c:spPr>
        <a:noFill/>
        <a:ln>
          <a:noFill/>
        </a:ln>
        <a:effectLst/>
      </c:spPr>
    </c:plotArea>
    <c:legend>
      <c:legendPos val="r"/>
      <c:layout>
        <c:manualLayout>
          <c:xMode val="edge"/>
          <c:yMode val="edge"/>
          <c:x val="0.823928801576626"/>
          <c:y val="0.312323974916039"/>
          <c:w val="0.176071198423374"/>
          <c:h val="0.2053568253812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67538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0" indent="0"/>
            <a:endParaRPr>
              <a:latin typeface="Times New Roman"/>
              <a:ea typeface="Times New Roman"/>
              <a:cs typeface="Times New Roman"/>
              <a:sym typeface="Times New Roman"/>
            </a:endParaRPr>
          </a:p>
        </p:txBody>
      </p:sp>
      <p:sp>
        <p:nvSpPr>
          <p:cNvPr id="290" name="Google Shape;290;p1: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knowledge graph (KG) is a directed and multi-relational</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graph composed of entities and relations which are regarded as nodes and different types of edges.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Formally, a KG is defined as G = (U, E, R), where U is the set of entity nodes and E ⊆ U°øR °øU</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is the set of typed edges between nodes in U with a certain relation in the relation schema R.</a:t>
            </a:r>
            <a:endParaRPr/>
          </a:p>
          <a:p>
            <a:pPr marL="0" lvl="0" indent="0" algn="l" rtl="0">
              <a:spcBef>
                <a:spcPts val="0"/>
              </a:spcBef>
              <a:spcAft>
                <a:spcPts val="0"/>
              </a:spcAft>
              <a:buNone/>
            </a:pPr>
            <a:endParaRPr/>
          </a:p>
        </p:txBody>
      </p:sp>
      <p:sp>
        <p:nvSpPr>
          <p:cNvPr id="477" name="Google Shape;47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6000" b="0" dirty="0"/>
              <a:t>The specific models differ only in how 𝑓_filter(·,·) is chosen and parameterized. </a:t>
            </a:r>
          </a:p>
        </p:txBody>
      </p:sp>
      <p:sp>
        <p:nvSpPr>
          <p:cNvPr id="4" name="Slide Number Placeholder 3"/>
          <p:cNvSpPr>
            <a:spLocks noGrp="1"/>
          </p:cNvSpPr>
          <p:nvPr>
            <p:ph type="sldNum" sz="quarter" idx="5"/>
          </p:nvPr>
        </p:nvSpPr>
        <p:spPr/>
        <p:txBody>
          <a:bodyPr/>
          <a:lstStyle/>
          <a:p>
            <a:fld id="{41B417DD-1FF3-BD4D-8265-B310C2CF8F65}" type="slidenum">
              <a:rPr lang="en-US" smtClean="0"/>
              <a:t>3</a:t>
            </a:fld>
            <a:endParaRPr lang="en-US"/>
          </a:p>
        </p:txBody>
      </p:sp>
    </p:spTree>
    <p:extLst>
      <p:ext uri="{BB962C8B-B14F-4D97-AF65-F5344CB8AC3E}">
        <p14:creationId xmlns:p14="http://schemas.microsoft.com/office/powerpoint/2010/main" val="3188461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4</a:t>
            </a:fld>
            <a:endParaRPr lang="en-US"/>
          </a:p>
        </p:txBody>
      </p:sp>
    </p:spTree>
    <p:extLst>
      <p:ext uri="{BB962C8B-B14F-4D97-AF65-F5344CB8AC3E}">
        <p14:creationId xmlns:p14="http://schemas.microsoft.com/office/powerpoint/2010/main" val="3330303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sz="1200" dirty="0" smtClean="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endParaRPr lang="en-US" dirty="0"/>
          </a:p>
        </p:txBody>
      </p:sp>
      <p:sp>
        <p:nvSpPr>
          <p:cNvPr id="4" name="Slide Number Placeholder 3"/>
          <p:cNvSpPr>
            <a:spLocks noGrp="1"/>
          </p:cNvSpPr>
          <p:nvPr>
            <p:ph type="sldNum" sz="quarter" idx="10"/>
          </p:nvPr>
        </p:nvSpPr>
        <p:spPr>
          <a:xfrm>
            <a:off x="3898900" y="8831263"/>
            <a:ext cx="2982913" cy="465137"/>
          </a:xfrm>
          <a:prstGeom prst="rect">
            <a:avLst/>
          </a:prstGeom>
        </p:spPr>
        <p:txBody>
          <a:bodyPr/>
          <a:lstStyle/>
          <a:p>
            <a:fld id="{8BDBA505-D187-42F1-8AFA-901C62EFA38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62953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21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40</a:t>
            </a:fld>
            <a:endParaRPr lang="en-US"/>
          </a:p>
        </p:txBody>
      </p:sp>
    </p:spTree>
    <p:extLst>
      <p:ext uri="{BB962C8B-B14F-4D97-AF65-F5344CB8AC3E}">
        <p14:creationId xmlns:p14="http://schemas.microsoft.com/office/powerpoint/2010/main" val="2071363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41</a:t>
            </a:fld>
            <a:endParaRPr lang="en-US"/>
          </a:p>
        </p:txBody>
      </p:sp>
    </p:spTree>
    <p:extLst>
      <p:ext uri="{BB962C8B-B14F-4D97-AF65-F5344CB8AC3E}">
        <p14:creationId xmlns:p14="http://schemas.microsoft.com/office/powerpoint/2010/main" val="2071363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6" name="Google Shape;296;p2: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97" name="Google Shape;297;p2: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44</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74521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6" name="Google Shape;296;p2: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97" name="Google Shape;297;p2: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45</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3582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6" name="Google Shape;296;p2: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36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97" name="Google Shape;297;p2: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47</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1029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21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8133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134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5</a:t>
            </a:fld>
            <a:endParaRPr lang="en-US"/>
          </a:p>
        </p:txBody>
      </p:sp>
    </p:spTree>
    <p:extLst>
      <p:ext uri="{BB962C8B-B14F-4D97-AF65-F5344CB8AC3E}">
        <p14:creationId xmlns:p14="http://schemas.microsoft.com/office/powerpoint/2010/main" val="3716649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9601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examples</a:t>
            </a:r>
          </a:p>
        </p:txBody>
      </p:sp>
    </p:spTree>
    <p:extLst>
      <p:ext uri="{BB962C8B-B14F-4D97-AF65-F5344CB8AC3E}">
        <p14:creationId xmlns:p14="http://schemas.microsoft.com/office/powerpoint/2010/main" val="12803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9</a:t>
            </a:fld>
            <a:endParaRPr lang="en-US"/>
          </a:p>
        </p:txBody>
      </p:sp>
    </p:spTree>
    <p:extLst>
      <p:ext uri="{BB962C8B-B14F-4D97-AF65-F5344CB8AC3E}">
        <p14:creationId xmlns:p14="http://schemas.microsoft.com/office/powerpoint/2010/main" val="143738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6"/>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6"/>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521061"/>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073641"/>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3784048"/>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658508"/>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89159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1387910"/>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493303"/>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2277037"/>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349537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852488"/>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423999"/>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8083049"/>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1518327"/>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8117909"/>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1933526"/>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4300392"/>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5125784"/>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247920"/>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505947"/>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1339942"/>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1"/>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4"/>
          <p:cNvSpPr>
            <a:spLocks noGrp="1"/>
          </p:cNvSpPr>
          <p:nvPr>
            <p:ph type="pic" idx="2"/>
          </p:nvPr>
        </p:nvSpPr>
        <p:spPr>
          <a:xfrm>
            <a:off x="5183188" y="987425"/>
            <a:ext cx="6172200" cy="4873625"/>
          </a:xfrm>
          <a:prstGeom prst="rect">
            <a:avLst/>
          </a:prstGeom>
          <a:noFill/>
          <a:ln>
            <a:noFill/>
          </a:ln>
        </p:spPr>
      </p:sp>
      <p:sp>
        <p:nvSpPr>
          <p:cNvPr id="68" name="Google Shape;68;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5"/>
          <p:cNvSpPr txBox="1">
            <a:spLocks noGrp="1"/>
          </p:cNvSpPr>
          <p:nvPr>
            <p:ph type="body" idx="1"/>
          </p:nvPr>
        </p:nvSpPr>
        <p:spPr>
          <a:xfrm rot="5400000">
            <a:off x="3655219" y="-1521618"/>
            <a:ext cx="48815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Roboto"/>
              <a:buNone/>
              <a:defRPr sz="28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3F3F3F"/>
                </a:solidFill>
                <a:latin typeface="Roboto"/>
                <a:ea typeface="Roboto"/>
                <a:cs typeface="Roboto"/>
                <a:sym typeface="Roboto"/>
              </a:defRPr>
            </a:lvl1pPr>
            <a:lvl2pPr marL="0" marR="0" lvl="1" indent="0" algn="r" rtl="0">
              <a:spcBef>
                <a:spcPts val="0"/>
              </a:spcBef>
              <a:buNone/>
              <a:defRPr sz="1200" b="0" i="0" u="none" strike="noStrike" cap="none">
                <a:solidFill>
                  <a:srgbClr val="3F3F3F"/>
                </a:solidFill>
                <a:latin typeface="Roboto"/>
                <a:ea typeface="Roboto"/>
                <a:cs typeface="Roboto"/>
                <a:sym typeface="Roboto"/>
              </a:defRPr>
            </a:lvl2pPr>
            <a:lvl3pPr marL="0" marR="0" lvl="2" indent="0" algn="r" rtl="0">
              <a:spcBef>
                <a:spcPts val="0"/>
              </a:spcBef>
              <a:buNone/>
              <a:defRPr sz="1200" b="0" i="0" u="none" strike="noStrike" cap="none">
                <a:solidFill>
                  <a:srgbClr val="3F3F3F"/>
                </a:solidFill>
                <a:latin typeface="Roboto"/>
                <a:ea typeface="Roboto"/>
                <a:cs typeface="Roboto"/>
                <a:sym typeface="Roboto"/>
              </a:defRPr>
            </a:lvl3pPr>
            <a:lvl4pPr marL="0" marR="0" lvl="3" indent="0" algn="r" rtl="0">
              <a:spcBef>
                <a:spcPts val="0"/>
              </a:spcBef>
              <a:buNone/>
              <a:defRPr sz="1200" b="0" i="0" u="none" strike="noStrike" cap="none">
                <a:solidFill>
                  <a:srgbClr val="3F3F3F"/>
                </a:solidFill>
                <a:latin typeface="Roboto"/>
                <a:ea typeface="Roboto"/>
                <a:cs typeface="Roboto"/>
                <a:sym typeface="Roboto"/>
              </a:defRPr>
            </a:lvl4pPr>
            <a:lvl5pPr marL="0" marR="0" lvl="4" indent="0" algn="r" rtl="0">
              <a:spcBef>
                <a:spcPts val="0"/>
              </a:spcBef>
              <a:buNone/>
              <a:defRPr sz="1200" b="0" i="0" u="none" strike="noStrike" cap="none">
                <a:solidFill>
                  <a:srgbClr val="3F3F3F"/>
                </a:solidFill>
                <a:latin typeface="Roboto"/>
                <a:ea typeface="Roboto"/>
                <a:cs typeface="Roboto"/>
                <a:sym typeface="Roboto"/>
              </a:defRPr>
            </a:lvl5pPr>
            <a:lvl6pPr marL="0" marR="0" lvl="5" indent="0" algn="r" rtl="0">
              <a:spcBef>
                <a:spcPts val="0"/>
              </a:spcBef>
              <a:buNone/>
              <a:defRPr sz="1200" b="0" i="0" u="none" strike="noStrike" cap="none">
                <a:solidFill>
                  <a:srgbClr val="3F3F3F"/>
                </a:solidFill>
                <a:latin typeface="Roboto"/>
                <a:ea typeface="Roboto"/>
                <a:cs typeface="Roboto"/>
                <a:sym typeface="Roboto"/>
              </a:defRPr>
            </a:lvl6pPr>
            <a:lvl7pPr marL="0" marR="0" lvl="6" indent="0" algn="r" rtl="0">
              <a:spcBef>
                <a:spcPts val="0"/>
              </a:spcBef>
              <a:buNone/>
              <a:defRPr sz="1200" b="0" i="0" u="none" strike="noStrike" cap="none">
                <a:solidFill>
                  <a:srgbClr val="3F3F3F"/>
                </a:solidFill>
                <a:latin typeface="Roboto"/>
                <a:ea typeface="Roboto"/>
                <a:cs typeface="Roboto"/>
                <a:sym typeface="Roboto"/>
              </a:defRPr>
            </a:lvl7pPr>
            <a:lvl8pPr marL="0" marR="0" lvl="7" indent="0" algn="r" rtl="0">
              <a:spcBef>
                <a:spcPts val="0"/>
              </a:spcBef>
              <a:buNone/>
              <a:defRPr sz="1200" b="0" i="0" u="none" strike="noStrike" cap="none">
                <a:solidFill>
                  <a:srgbClr val="3F3F3F"/>
                </a:solidFill>
                <a:latin typeface="Roboto"/>
                <a:ea typeface="Roboto"/>
                <a:cs typeface="Roboto"/>
                <a:sym typeface="Roboto"/>
              </a:defRPr>
            </a:lvl8pPr>
            <a:lvl9pPr marL="0" marR="0" lvl="8" indent="0" algn="r" rtl="0">
              <a:spcBef>
                <a:spcPts val="0"/>
              </a:spcBef>
              <a:buNone/>
              <a:defRPr sz="1200" b="0" i="0" u="none" strike="noStrike" cap="none">
                <a:solidFill>
                  <a:srgbClr val="3F3F3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8.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5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tiff"/><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4.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4.tiff"/></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4.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64.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8.tmp"/></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 Id="rId3"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8"/>
          <p:cNvSpPr txBox="1">
            <a:spLocks noGrp="1"/>
          </p:cNvSpPr>
          <p:nvPr>
            <p:ph type="ctrTitle"/>
          </p:nvPr>
        </p:nvSpPr>
        <p:spPr>
          <a:xfrm>
            <a:off x="1011677" y="990601"/>
            <a:ext cx="10874001" cy="1457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600" b="1" i="0" u="none" strike="noStrike" cap="none" dirty="0" smtClean="0">
                <a:solidFill>
                  <a:srgbClr val="990000"/>
                </a:solidFill>
                <a:latin typeface="Arial"/>
                <a:ea typeface="Arial"/>
                <a:cs typeface="Arial"/>
                <a:sym typeface="Arial"/>
              </a:rPr>
              <a:t/>
            </a:r>
            <a:br>
              <a:rPr lang="en-US" sz="3600" b="1" i="0" u="none" strike="noStrike" cap="none" dirty="0" smtClean="0">
                <a:solidFill>
                  <a:srgbClr val="990000"/>
                </a:solidFill>
                <a:latin typeface="Arial"/>
                <a:ea typeface="Arial"/>
                <a:cs typeface="Arial"/>
                <a:sym typeface="Arial"/>
              </a:rPr>
            </a:br>
            <a:r>
              <a:rPr lang="en-US" sz="3600" b="1" dirty="0" smtClean="0">
                <a:solidFill>
                  <a:srgbClr val="990000"/>
                </a:solidFill>
                <a:latin typeface="Arial"/>
                <a:ea typeface="Arial"/>
                <a:cs typeface="Arial"/>
                <a:sym typeface="Arial"/>
              </a:rPr>
              <a:t>Graph Controlled NLG</a:t>
            </a:r>
            <a:endParaRPr sz="3600" b="1" i="0" u="none" strike="noStrike" cap="none" dirty="0">
              <a:solidFill>
                <a:srgbClr val="990000"/>
              </a:solidFill>
              <a:latin typeface="Arial"/>
              <a:ea typeface="Arial"/>
              <a:cs typeface="Arial"/>
              <a:sym typeface="Arial"/>
            </a:endParaRPr>
          </a:p>
        </p:txBody>
      </p:sp>
      <p:sp>
        <p:nvSpPr>
          <p:cNvPr id="293" name="Google Shape;293;p68"/>
          <p:cNvSpPr txBox="1">
            <a:spLocks noGrp="1"/>
          </p:cNvSpPr>
          <p:nvPr>
            <p:ph type="subTitle" idx="1"/>
          </p:nvPr>
        </p:nvSpPr>
        <p:spPr>
          <a:xfrm>
            <a:off x="0" y="2819400"/>
            <a:ext cx="11885677" cy="2704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90000"/>
              </a:buClr>
              <a:buSzPts val="2240"/>
              <a:buFont typeface="Noto Sans Symbols"/>
              <a:buNone/>
            </a:pPr>
            <a:r>
              <a:rPr lang="en-US" sz="3200" b="0" i="0" u="none" strike="noStrike" cap="none" dirty="0" err="1">
                <a:solidFill>
                  <a:schemeClr val="tx1"/>
                </a:solidFill>
                <a:latin typeface="Arial"/>
                <a:ea typeface="Arial"/>
                <a:cs typeface="Arial"/>
                <a:sym typeface="Arial"/>
              </a:rPr>
              <a:t>Heng</a:t>
            </a:r>
            <a:r>
              <a:rPr lang="en-US" sz="3200" b="0" i="0" u="none" strike="noStrike" cap="none" dirty="0">
                <a:solidFill>
                  <a:schemeClr val="tx1"/>
                </a:solidFill>
                <a:latin typeface="Arial"/>
                <a:ea typeface="Arial"/>
                <a:cs typeface="Arial"/>
                <a:sym typeface="Arial"/>
              </a:rPr>
              <a:t> </a:t>
            </a:r>
            <a:r>
              <a:rPr lang="en-US" sz="3200" b="0" i="0" u="none" strike="noStrike" cap="none" dirty="0" smtClean="0">
                <a:solidFill>
                  <a:schemeClr val="tx1"/>
                </a:solidFill>
                <a:latin typeface="Arial"/>
                <a:ea typeface="Arial"/>
                <a:cs typeface="Arial"/>
                <a:sym typeface="Arial"/>
              </a:rPr>
              <a:t>Ji</a:t>
            </a:r>
          </a:p>
          <a:p>
            <a:pPr marL="0" marR="0" lvl="0" indent="0" algn="ctr" rtl="0">
              <a:spcBef>
                <a:spcPts val="640"/>
              </a:spcBef>
              <a:spcAft>
                <a:spcPts val="0"/>
              </a:spcAft>
              <a:buClr>
                <a:srgbClr val="990000"/>
              </a:buClr>
              <a:buSzPts val="2240"/>
              <a:buFont typeface="Noto Sans Symbols"/>
              <a:buNone/>
            </a:pPr>
            <a:r>
              <a:rPr lang="en-US" sz="3200" b="0" i="0" u="none" strike="noStrike" cap="none" dirty="0" smtClean="0">
                <a:solidFill>
                  <a:schemeClr val="tx1"/>
                </a:solidFill>
                <a:latin typeface="Arial"/>
                <a:ea typeface="Arial"/>
                <a:cs typeface="Arial"/>
                <a:sym typeface="Arial"/>
                <a:hlinkClick r:id="rId3"/>
              </a:rPr>
              <a:t>hengji@illinois.edu</a:t>
            </a:r>
            <a:endParaRPr lang="en-US" sz="3200" b="0" i="0" u="none" strike="noStrike" cap="none" dirty="0" smtClean="0">
              <a:solidFill>
                <a:schemeClr val="tx1"/>
              </a:solidFill>
              <a:latin typeface="Arial"/>
              <a:ea typeface="Arial"/>
              <a:cs typeface="Arial"/>
              <a:sym typeface="Arial"/>
            </a:endParaRPr>
          </a:p>
        </p:txBody>
      </p:sp>
      <p:sp>
        <p:nvSpPr>
          <p:cNvPr id="4" name="Google Shape;1131;p104"/>
          <p:cNvSpPr txBox="1">
            <a:spLocks/>
          </p:cNvSpPr>
          <p:nvPr/>
        </p:nvSpPr>
        <p:spPr>
          <a:xfrm>
            <a:off x="608077" y="3760496"/>
            <a:ext cx="11277600" cy="50593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3060" algn="l" rtl="0">
              <a:lnSpc>
                <a:spcPct val="100000"/>
              </a:lnSpc>
              <a:spcBef>
                <a:spcPts val="560"/>
              </a:spcBef>
              <a:spcAft>
                <a:spcPts val="0"/>
              </a:spcAft>
              <a:buClr>
                <a:srgbClr val="990000"/>
              </a:buClr>
              <a:buSzPts val="1960"/>
              <a:buFont typeface="Noto Sans Symbols"/>
              <a:buNone/>
              <a:defRPr sz="2800" b="0" i="0" u="none" strike="noStrike" cap="none">
                <a:solidFill>
                  <a:schemeClr val="lt1"/>
                </a:solidFill>
                <a:latin typeface="Arial"/>
                <a:ea typeface="Arial"/>
                <a:cs typeface="Arial"/>
                <a:sym typeface="Arial"/>
              </a:defRPr>
            </a:lvl1pPr>
            <a:lvl2pPr marL="914400" marR="0" lvl="1"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2pPr>
            <a:lvl3pPr marL="1371600" marR="0" lvl="2"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3pPr>
            <a:lvl4pPr marL="1828800" marR="0" lvl="3"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4pPr>
            <a:lvl5pPr marL="2286000" marR="0" lvl="4"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5pPr>
            <a:lvl6pPr marL="2743200" marR="0" lvl="5"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6pPr>
            <a:lvl7pPr marL="3200400" marR="0" lvl="6"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7pPr>
            <a:lvl8pPr marL="3657600" marR="0" lvl="7"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8pPr>
            <a:lvl9pPr marL="4114800" marR="0" lvl="8"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9pPr>
          </a:lstStyle>
          <a:p>
            <a:pPr marL="342900" indent="-342900">
              <a:spcBef>
                <a:spcPts val="0"/>
              </a:spcBef>
              <a:buClr>
                <a:srgbClr val="170981"/>
              </a:buClr>
              <a:buSzPts val="1776"/>
              <a:buFont typeface="Noto Sans Symbols"/>
              <a:buChar char="▪"/>
            </a:pPr>
            <a:r>
              <a:rPr lang="en-US" sz="2220" dirty="0" smtClean="0"/>
              <a:t>Deliberately constructing a natural language text in order to meet specified communicative goals</a:t>
            </a:r>
          </a:p>
          <a:p>
            <a:pPr marL="342900" indent="-342900">
              <a:spcBef>
                <a:spcPts val="0"/>
              </a:spcBef>
              <a:buClr>
                <a:srgbClr val="170981"/>
              </a:buClr>
              <a:buSzPts val="1776"/>
              <a:buFont typeface="Noto Sans Symbols"/>
              <a:buChar char="▪"/>
            </a:pPr>
            <a:endParaRPr lang="en-US" sz="2220" dirty="0" smtClean="0"/>
          </a:p>
          <a:p>
            <a:pPr marL="342900" indent="-342900">
              <a:spcBef>
                <a:spcPts val="0"/>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40120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132BC1-64A3-2447-AE5C-96B198950242}"/>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 xmlns:a16="http://schemas.microsoft.com/office/drawing/2014/main" id="{97411C10-9D64-CB43-A312-F145D8591021}"/>
              </a:ext>
            </a:extLst>
          </p:cNvPr>
          <p:cNvSpPr>
            <a:spLocks noGrp="1"/>
          </p:cNvSpPr>
          <p:nvPr>
            <p:ph idx="1"/>
          </p:nvPr>
        </p:nvSpPr>
        <p:spPr>
          <a:xfrm>
            <a:off x="838200" y="1729580"/>
            <a:ext cx="10990385" cy="4351338"/>
          </a:xfrm>
        </p:spPr>
        <p:txBody>
          <a:bodyPr>
            <a:normAutofit/>
          </a:bodyPr>
          <a:lstStyle/>
          <a:p>
            <a:r>
              <a:rPr lang="en-US" sz="3200" dirty="0">
                <a:solidFill>
                  <a:srgbClr val="FF0000"/>
                </a:solidFill>
              </a:rPr>
              <a:t>Basic approach</a:t>
            </a:r>
            <a:r>
              <a:rPr lang="en-US" sz="3200" dirty="0"/>
              <a:t>: Average neighbor information and apply a neural network </a:t>
            </a:r>
          </a:p>
        </p:txBody>
      </p:sp>
      <p:sp>
        <p:nvSpPr>
          <p:cNvPr id="4" name="Slide Number Placeholder 3">
            <a:extLst>
              <a:ext uri="{FF2B5EF4-FFF2-40B4-BE49-F238E27FC236}">
                <a16:creationId xmlns="" xmlns:a16="http://schemas.microsoft.com/office/drawing/2014/main" id="{12F6F9C3-6A18-1946-9776-99892FAFBAD5}"/>
              </a:ext>
            </a:extLst>
          </p:cNvPr>
          <p:cNvSpPr>
            <a:spLocks noGrp="1"/>
          </p:cNvSpPr>
          <p:nvPr>
            <p:ph type="sldNum" sz="quarter" idx="12"/>
          </p:nvPr>
        </p:nvSpPr>
        <p:spPr/>
        <p:txBody>
          <a:bodyPr/>
          <a:lstStyle/>
          <a:p>
            <a:fld id="{4C15419E-54D6-8648-ABFB-BEF58E3E877E}" type="slidenum">
              <a:rPr lang="en-US" smtClean="0"/>
              <a:t>10</a:t>
            </a:fld>
            <a:endParaRPr lang="en-US"/>
          </a:p>
        </p:txBody>
      </p:sp>
      <p:sp>
        <p:nvSpPr>
          <p:cNvPr id="89" name="object 7">
            <a:extLst>
              <a:ext uri="{FF2B5EF4-FFF2-40B4-BE49-F238E27FC236}">
                <a16:creationId xmlns="" xmlns:a16="http://schemas.microsoft.com/office/drawing/2014/main" id="{EC3A1AB6-89CC-2145-99EF-5B1AC9BA732A}"/>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0" name="object 7">
            <a:extLst>
              <a:ext uri="{FF2B5EF4-FFF2-40B4-BE49-F238E27FC236}">
                <a16:creationId xmlns="" xmlns:a16="http://schemas.microsoft.com/office/drawing/2014/main" id="{6EC5207C-3B35-B248-A3D9-CDDD4AC2CEB5}"/>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 xmlns:a16="http://schemas.microsoft.com/office/drawing/2014/main" id="{166F9CE1-F454-4249-A416-4847607665B9}"/>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2" name="object 7">
            <a:extLst>
              <a:ext uri="{FF2B5EF4-FFF2-40B4-BE49-F238E27FC236}">
                <a16:creationId xmlns="" xmlns:a16="http://schemas.microsoft.com/office/drawing/2014/main" id="{ABA9E37F-E8D3-A441-92D6-52FC2A1381BB}"/>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3" name="object 7">
            <a:extLst>
              <a:ext uri="{FF2B5EF4-FFF2-40B4-BE49-F238E27FC236}">
                <a16:creationId xmlns="" xmlns:a16="http://schemas.microsoft.com/office/drawing/2014/main" id="{E7B552ED-CE8C-7E49-8F59-C83C60D7A02D}"/>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4" name="object 7">
            <a:extLst>
              <a:ext uri="{FF2B5EF4-FFF2-40B4-BE49-F238E27FC236}">
                <a16:creationId xmlns="" xmlns:a16="http://schemas.microsoft.com/office/drawing/2014/main" id="{5A3EC244-4013-414A-BE1C-94CD31E0D6FB}"/>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5" name="object 4">
            <a:extLst>
              <a:ext uri="{FF2B5EF4-FFF2-40B4-BE49-F238E27FC236}">
                <a16:creationId xmlns="" xmlns:a16="http://schemas.microsoft.com/office/drawing/2014/main" id="{C529CFF5-CDC6-DE4B-A73C-EDDEAF455B9E}"/>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6" name="object 5">
            <a:extLst>
              <a:ext uri="{FF2B5EF4-FFF2-40B4-BE49-F238E27FC236}">
                <a16:creationId xmlns="" xmlns:a16="http://schemas.microsoft.com/office/drawing/2014/main" id="{03B428DB-DDA8-384A-ABEA-F9E34F19D63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7" name="object 6">
            <a:extLst>
              <a:ext uri="{FF2B5EF4-FFF2-40B4-BE49-F238E27FC236}">
                <a16:creationId xmlns="" xmlns:a16="http://schemas.microsoft.com/office/drawing/2014/main" id="{81E9EDD2-E650-424A-82BC-A9C69C83F7F0}"/>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98" name="object 7">
            <a:extLst>
              <a:ext uri="{FF2B5EF4-FFF2-40B4-BE49-F238E27FC236}">
                <a16:creationId xmlns="" xmlns:a16="http://schemas.microsoft.com/office/drawing/2014/main" id="{1AEA5FAD-424E-D44D-9658-143AE2EBF320}"/>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9" name="object 8">
            <a:extLst>
              <a:ext uri="{FF2B5EF4-FFF2-40B4-BE49-F238E27FC236}">
                <a16:creationId xmlns="" xmlns:a16="http://schemas.microsoft.com/office/drawing/2014/main" id="{E502785B-EC68-AB46-9A33-04B7FC07266E}"/>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0" name="object 9">
            <a:extLst>
              <a:ext uri="{FF2B5EF4-FFF2-40B4-BE49-F238E27FC236}">
                <a16:creationId xmlns="" xmlns:a16="http://schemas.microsoft.com/office/drawing/2014/main" id="{31754BD3-6145-0F4B-956A-DB35CC39D018}"/>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1" name="object 10">
            <a:extLst>
              <a:ext uri="{FF2B5EF4-FFF2-40B4-BE49-F238E27FC236}">
                <a16:creationId xmlns="" xmlns:a16="http://schemas.microsoft.com/office/drawing/2014/main" id="{B214EE2A-06E5-3445-BCD7-040D3B19BC64}"/>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2" name="object 11">
            <a:extLst>
              <a:ext uri="{FF2B5EF4-FFF2-40B4-BE49-F238E27FC236}">
                <a16:creationId xmlns="" xmlns:a16="http://schemas.microsoft.com/office/drawing/2014/main" id="{44BEF29C-1E39-A740-9306-100ECD82A1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3" name="object 12">
            <a:extLst>
              <a:ext uri="{FF2B5EF4-FFF2-40B4-BE49-F238E27FC236}">
                <a16:creationId xmlns="" xmlns:a16="http://schemas.microsoft.com/office/drawing/2014/main" id="{2030643C-0ABB-1545-8D18-FA8A94FF039A}"/>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4" name="object 13">
            <a:extLst>
              <a:ext uri="{FF2B5EF4-FFF2-40B4-BE49-F238E27FC236}">
                <a16:creationId xmlns="" xmlns:a16="http://schemas.microsoft.com/office/drawing/2014/main" id="{EC0689F6-95FB-364E-9EEB-3B55BA332D58}"/>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5" name="object 14">
            <a:extLst>
              <a:ext uri="{FF2B5EF4-FFF2-40B4-BE49-F238E27FC236}">
                <a16:creationId xmlns="" xmlns:a16="http://schemas.microsoft.com/office/drawing/2014/main" id="{8C694BF9-5A5A-A64A-BEA2-08550007F762}"/>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6" name="object 15">
            <a:extLst>
              <a:ext uri="{FF2B5EF4-FFF2-40B4-BE49-F238E27FC236}">
                <a16:creationId xmlns="" xmlns:a16="http://schemas.microsoft.com/office/drawing/2014/main" id="{2363279F-9CC3-C24A-AB19-C3186D59CD8F}"/>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7" name="object 16">
            <a:extLst>
              <a:ext uri="{FF2B5EF4-FFF2-40B4-BE49-F238E27FC236}">
                <a16:creationId xmlns="" xmlns:a16="http://schemas.microsoft.com/office/drawing/2014/main" id="{E508CF05-CC1C-7F4D-BAC6-6A1DD68A55DE}"/>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08" name="object 17">
            <a:extLst>
              <a:ext uri="{FF2B5EF4-FFF2-40B4-BE49-F238E27FC236}">
                <a16:creationId xmlns="" xmlns:a16="http://schemas.microsoft.com/office/drawing/2014/main" id="{C3ABC0FD-E64A-CC4C-B197-A2D8F81C35FA}"/>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09" name="object 18">
            <a:extLst>
              <a:ext uri="{FF2B5EF4-FFF2-40B4-BE49-F238E27FC236}">
                <a16:creationId xmlns="" xmlns:a16="http://schemas.microsoft.com/office/drawing/2014/main" id="{9BD5EA09-8286-5E43-A290-9D71D73FE13B}"/>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0" name="object 19">
            <a:extLst>
              <a:ext uri="{FF2B5EF4-FFF2-40B4-BE49-F238E27FC236}">
                <a16:creationId xmlns="" xmlns:a16="http://schemas.microsoft.com/office/drawing/2014/main" id="{061B74B8-64E6-D64B-A232-D7044BFD29DD}"/>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1" name="object 20">
            <a:extLst>
              <a:ext uri="{FF2B5EF4-FFF2-40B4-BE49-F238E27FC236}">
                <a16:creationId xmlns="" xmlns:a16="http://schemas.microsoft.com/office/drawing/2014/main" id="{DE1D936E-0AC2-8343-BF74-BCF6DC830AF0}"/>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2" name="object 21">
            <a:extLst>
              <a:ext uri="{FF2B5EF4-FFF2-40B4-BE49-F238E27FC236}">
                <a16:creationId xmlns="" xmlns:a16="http://schemas.microsoft.com/office/drawing/2014/main" id="{19D35896-A8C3-EA40-88B5-D552C870079E}"/>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3" name="object 22">
            <a:extLst>
              <a:ext uri="{FF2B5EF4-FFF2-40B4-BE49-F238E27FC236}">
                <a16:creationId xmlns="" xmlns:a16="http://schemas.microsoft.com/office/drawing/2014/main" id="{FB0A77C1-1DD6-EE4C-A57C-E209FE5B6CCF}"/>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4" name="object 23">
            <a:extLst>
              <a:ext uri="{FF2B5EF4-FFF2-40B4-BE49-F238E27FC236}">
                <a16:creationId xmlns="" xmlns:a16="http://schemas.microsoft.com/office/drawing/2014/main" id="{8412CC6B-2636-EA40-BAA5-546BFE4EED19}"/>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5" name="object 24">
            <a:extLst>
              <a:ext uri="{FF2B5EF4-FFF2-40B4-BE49-F238E27FC236}">
                <a16:creationId xmlns="" xmlns:a16="http://schemas.microsoft.com/office/drawing/2014/main" id="{60237B2B-1A76-C84C-8B3E-899FBDC54DC7}"/>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6" name="object 25">
            <a:extLst>
              <a:ext uri="{FF2B5EF4-FFF2-40B4-BE49-F238E27FC236}">
                <a16:creationId xmlns="" xmlns:a16="http://schemas.microsoft.com/office/drawing/2014/main" id="{266AFD20-7A49-8740-A2D4-7D60B8D3693F}"/>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7" name="object 26">
            <a:extLst>
              <a:ext uri="{FF2B5EF4-FFF2-40B4-BE49-F238E27FC236}">
                <a16:creationId xmlns="" xmlns:a16="http://schemas.microsoft.com/office/drawing/2014/main" id="{9C232619-31F7-A949-9E26-4BAAC4B7D00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18" name="object 27">
            <a:extLst>
              <a:ext uri="{FF2B5EF4-FFF2-40B4-BE49-F238E27FC236}">
                <a16:creationId xmlns="" xmlns:a16="http://schemas.microsoft.com/office/drawing/2014/main" id="{DBB54DCC-D540-E54A-8027-08EE655ABAC0}"/>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19" name="object 28">
            <a:extLst>
              <a:ext uri="{FF2B5EF4-FFF2-40B4-BE49-F238E27FC236}">
                <a16:creationId xmlns="" xmlns:a16="http://schemas.microsoft.com/office/drawing/2014/main" id="{C0149798-53C0-9046-9A2C-92054BB93133}"/>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0" name="object 29">
            <a:extLst>
              <a:ext uri="{FF2B5EF4-FFF2-40B4-BE49-F238E27FC236}">
                <a16:creationId xmlns="" xmlns:a16="http://schemas.microsoft.com/office/drawing/2014/main" id="{CF3167BD-4348-CF4C-8C0B-C1743E21607C}"/>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1" name="object 30">
            <a:extLst>
              <a:ext uri="{FF2B5EF4-FFF2-40B4-BE49-F238E27FC236}">
                <a16:creationId xmlns="" xmlns:a16="http://schemas.microsoft.com/office/drawing/2014/main" id="{368005B9-33C7-5449-8DF7-B0BA22A87EB3}"/>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2" name="object 31">
            <a:extLst>
              <a:ext uri="{FF2B5EF4-FFF2-40B4-BE49-F238E27FC236}">
                <a16:creationId xmlns="" xmlns:a16="http://schemas.microsoft.com/office/drawing/2014/main" id="{A73881FC-5057-E645-945B-942AA6BB3E4F}"/>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3" name="object 32">
            <a:extLst>
              <a:ext uri="{FF2B5EF4-FFF2-40B4-BE49-F238E27FC236}">
                <a16:creationId xmlns="" xmlns:a16="http://schemas.microsoft.com/office/drawing/2014/main" id="{DFA86319-A7EE-124D-8D8B-2B5B796D2041}"/>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4" name="object 33">
            <a:extLst>
              <a:ext uri="{FF2B5EF4-FFF2-40B4-BE49-F238E27FC236}">
                <a16:creationId xmlns="" xmlns:a16="http://schemas.microsoft.com/office/drawing/2014/main" id="{B6044C0E-FF92-6C49-8389-93A2C648D267}"/>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5" name="object 34">
            <a:extLst>
              <a:ext uri="{FF2B5EF4-FFF2-40B4-BE49-F238E27FC236}">
                <a16:creationId xmlns="" xmlns:a16="http://schemas.microsoft.com/office/drawing/2014/main" id="{61F07D38-B865-EA4D-8D55-6FFC140B0312}"/>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6" name="object 35">
            <a:extLst>
              <a:ext uri="{FF2B5EF4-FFF2-40B4-BE49-F238E27FC236}">
                <a16:creationId xmlns="" xmlns:a16="http://schemas.microsoft.com/office/drawing/2014/main" id="{FA68F863-0F31-2B4B-929F-1A3816630CF7}"/>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7" name="object 36">
            <a:extLst>
              <a:ext uri="{FF2B5EF4-FFF2-40B4-BE49-F238E27FC236}">
                <a16:creationId xmlns="" xmlns:a16="http://schemas.microsoft.com/office/drawing/2014/main" id="{A6082BFB-7006-5C41-AE5C-D5D30813B685}"/>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28" name="object 37">
            <a:extLst>
              <a:ext uri="{FF2B5EF4-FFF2-40B4-BE49-F238E27FC236}">
                <a16:creationId xmlns="" xmlns:a16="http://schemas.microsoft.com/office/drawing/2014/main" id="{CBE5E947-EE96-9743-A775-F2F67BF4CCBA}"/>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29" name="object 38">
            <a:extLst>
              <a:ext uri="{FF2B5EF4-FFF2-40B4-BE49-F238E27FC236}">
                <a16:creationId xmlns="" xmlns:a16="http://schemas.microsoft.com/office/drawing/2014/main" id="{1637946D-C20A-894A-8E1A-5AC25B0088A4}"/>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0" name="object 39">
            <a:extLst>
              <a:ext uri="{FF2B5EF4-FFF2-40B4-BE49-F238E27FC236}">
                <a16:creationId xmlns="" xmlns:a16="http://schemas.microsoft.com/office/drawing/2014/main" id="{BA425DDD-9C05-E44D-A7F8-4BB2302E9F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1" name="object 40">
            <a:extLst>
              <a:ext uri="{FF2B5EF4-FFF2-40B4-BE49-F238E27FC236}">
                <a16:creationId xmlns="" xmlns:a16="http://schemas.microsoft.com/office/drawing/2014/main" id="{6A48E60C-C823-7646-B73D-410803A4ADA6}"/>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2" name="object 41">
            <a:extLst>
              <a:ext uri="{FF2B5EF4-FFF2-40B4-BE49-F238E27FC236}">
                <a16:creationId xmlns="" xmlns:a16="http://schemas.microsoft.com/office/drawing/2014/main" id="{EF4604FC-1A46-A24E-83E4-10D038F86CA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3" name="object 42">
            <a:extLst>
              <a:ext uri="{FF2B5EF4-FFF2-40B4-BE49-F238E27FC236}">
                <a16:creationId xmlns="" xmlns:a16="http://schemas.microsoft.com/office/drawing/2014/main" id="{AFE4695E-13E6-A548-ADD1-8FB3DA46963C}"/>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4" name="object 43">
            <a:extLst>
              <a:ext uri="{FF2B5EF4-FFF2-40B4-BE49-F238E27FC236}">
                <a16:creationId xmlns="" xmlns:a16="http://schemas.microsoft.com/office/drawing/2014/main" id="{DF5F65CF-18AF-EC4B-B7F6-B7D42A93E865}"/>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5" name="object 44">
            <a:extLst>
              <a:ext uri="{FF2B5EF4-FFF2-40B4-BE49-F238E27FC236}">
                <a16:creationId xmlns="" xmlns:a16="http://schemas.microsoft.com/office/drawing/2014/main" id="{66493AEE-FC2A-1840-B42F-E35D4719D327}"/>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6" name="object 45">
            <a:extLst>
              <a:ext uri="{FF2B5EF4-FFF2-40B4-BE49-F238E27FC236}">
                <a16:creationId xmlns="" xmlns:a16="http://schemas.microsoft.com/office/drawing/2014/main" id="{EEEA71F5-05D3-2741-969F-E3F61B245223}"/>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7" name="object 47">
            <a:extLst>
              <a:ext uri="{FF2B5EF4-FFF2-40B4-BE49-F238E27FC236}">
                <a16:creationId xmlns="" xmlns:a16="http://schemas.microsoft.com/office/drawing/2014/main" id="{A6A4E308-E1EA-024E-BDE7-06A40E225A5A}"/>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38" name="object 48">
            <a:extLst>
              <a:ext uri="{FF2B5EF4-FFF2-40B4-BE49-F238E27FC236}">
                <a16:creationId xmlns="" xmlns:a16="http://schemas.microsoft.com/office/drawing/2014/main" id="{AC031525-39F8-8B48-BA6D-A1DEF057CA50}"/>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39" name="object 50">
            <a:extLst>
              <a:ext uri="{FF2B5EF4-FFF2-40B4-BE49-F238E27FC236}">
                <a16:creationId xmlns="" xmlns:a16="http://schemas.microsoft.com/office/drawing/2014/main" id="{C7D415FA-637C-EA48-9916-9E5CF22ED434}"/>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0" name="object 52">
            <a:extLst>
              <a:ext uri="{FF2B5EF4-FFF2-40B4-BE49-F238E27FC236}">
                <a16:creationId xmlns="" xmlns:a16="http://schemas.microsoft.com/office/drawing/2014/main" id="{7B0E069D-C5BC-3843-8F0B-9DF7D8081A19}"/>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1" name="object 53">
            <a:extLst>
              <a:ext uri="{FF2B5EF4-FFF2-40B4-BE49-F238E27FC236}">
                <a16:creationId xmlns="" xmlns:a16="http://schemas.microsoft.com/office/drawing/2014/main" id="{4A03994E-41E5-694F-9EAA-E89A85D299D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2" name="object 55">
            <a:extLst>
              <a:ext uri="{FF2B5EF4-FFF2-40B4-BE49-F238E27FC236}">
                <a16:creationId xmlns="" xmlns:a16="http://schemas.microsoft.com/office/drawing/2014/main" id="{01D245EE-0870-1041-AD2D-39D443406EA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3" name="object 57">
            <a:extLst>
              <a:ext uri="{FF2B5EF4-FFF2-40B4-BE49-F238E27FC236}">
                <a16:creationId xmlns="" xmlns:a16="http://schemas.microsoft.com/office/drawing/2014/main" id="{425E8F9F-A168-8441-9B30-8262AF196C00}"/>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4" name="object 63">
            <a:extLst>
              <a:ext uri="{FF2B5EF4-FFF2-40B4-BE49-F238E27FC236}">
                <a16:creationId xmlns="" xmlns:a16="http://schemas.microsoft.com/office/drawing/2014/main" id="{FF30A2F8-8C0A-2445-BBB0-FCA1312C43E2}"/>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5" name="object 67">
            <a:extLst>
              <a:ext uri="{FF2B5EF4-FFF2-40B4-BE49-F238E27FC236}">
                <a16:creationId xmlns="" xmlns:a16="http://schemas.microsoft.com/office/drawing/2014/main" id="{88F9901A-C51A-444B-955D-2C560E84B890}"/>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6" name="object 68">
            <a:extLst>
              <a:ext uri="{FF2B5EF4-FFF2-40B4-BE49-F238E27FC236}">
                <a16:creationId xmlns="" xmlns:a16="http://schemas.microsoft.com/office/drawing/2014/main" id="{72B2566C-BD64-A64C-B9A7-766E176A10B3}"/>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7" name="object 69">
            <a:extLst>
              <a:ext uri="{FF2B5EF4-FFF2-40B4-BE49-F238E27FC236}">
                <a16:creationId xmlns="" xmlns:a16="http://schemas.microsoft.com/office/drawing/2014/main" id="{F5E4C024-1064-AF4D-B2EF-BAE1E5F4D92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48" name="object 70">
            <a:extLst>
              <a:ext uri="{FF2B5EF4-FFF2-40B4-BE49-F238E27FC236}">
                <a16:creationId xmlns="" xmlns:a16="http://schemas.microsoft.com/office/drawing/2014/main" id="{A6032A24-4255-2D44-BA55-F69D29495568}"/>
              </a:ext>
            </a:extLst>
          </p:cNvPr>
          <p:cNvSpPr/>
          <p:nvPr/>
        </p:nvSpPr>
        <p:spPr>
          <a:xfrm>
            <a:off x="9575533" y="5737382"/>
            <a:ext cx="275496" cy="274756"/>
          </a:xfrm>
          <a:prstGeom prst="rect">
            <a:avLst/>
          </a:prstGeom>
          <a:blipFill>
            <a:blip r:embed="rId8" cstate="print"/>
            <a:stretch>
              <a:fillRect/>
            </a:stretch>
          </a:blipFill>
        </p:spPr>
        <p:txBody>
          <a:bodyPr wrap="square" lIns="0" tIns="0" rIns="0" bIns="0" rtlCol="0"/>
          <a:lstStyle/>
          <a:p>
            <a:endParaRPr sz="2400"/>
          </a:p>
        </p:txBody>
      </p:sp>
      <p:sp>
        <p:nvSpPr>
          <p:cNvPr id="149" name="object 71">
            <a:extLst>
              <a:ext uri="{FF2B5EF4-FFF2-40B4-BE49-F238E27FC236}">
                <a16:creationId xmlns="" xmlns:a16="http://schemas.microsoft.com/office/drawing/2014/main" id="{696D8564-4F19-004E-B469-EA2E07D526BC}"/>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0" name="object 72">
            <a:extLst>
              <a:ext uri="{FF2B5EF4-FFF2-40B4-BE49-F238E27FC236}">
                <a16:creationId xmlns="" xmlns:a16="http://schemas.microsoft.com/office/drawing/2014/main" id="{E32ED5B2-382A-584A-A89D-894B43B2F3B4}"/>
              </a:ext>
            </a:extLst>
          </p:cNvPr>
          <p:cNvSpPr/>
          <p:nvPr/>
        </p:nvSpPr>
        <p:spPr>
          <a:xfrm>
            <a:off x="9724762" y="2848034"/>
            <a:ext cx="275484" cy="274756"/>
          </a:xfrm>
          <a:prstGeom prst="rect">
            <a:avLst/>
          </a:prstGeom>
          <a:blipFill>
            <a:blip r:embed="rId9" cstate="print"/>
            <a:stretch>
              <a:fillRect/>
            </a:stretch>
          </a:blipFill>
        </p:spPr>
        <p:txBody>
          <a:bodyPr wrap="square" lIns="0" tIns="0" rIns="0" bIns="0" rtlCol="0"/>
          <a:lstStyle/>
          <a:p>
            <a:endParaRPr sz="2400"/>
          </a:p>
        </p:txBody>
      </p:sp>
      <p:sp>
        <p:nvSpPr>
          <p:cNvPr id="151" name="object 73">
            <a:extLst>
              <a:ext uri="{FF2B5EF4-FFF2-40B4-BE49-F238E27FC236}">
                <a16:creationId xmlns="" xmlns:a16="http://schemas.microsoft.com/office/drawing/2014/main" id="{AC4C23B7-4658-F64C-935E-A42C1AE931B4}"/>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4">
            <a:extLst>
              <a:ext uri="{FF2B5EF4-FFF2-40B4-BE49-F238E27FC236}">
                <a16:creationId xmlns="" xmlns:a16="http://schemas.microsoft.com/office/drawing/2014/main" id="{7978121D-7A0F-9E49-BEF1-A171B748A306}"/>
              </a:ext>
            </a:extLst>
          </p:cNvPr>
          <p:cNvSpPr/>
          <p:nvPr/>
        </p:nvSpPr>
        <p:spPr>
          <a:xfrm>
            <a:off x="9731320" y="3286235"/>
            <a:ext cx="275496" cy="274756"/>
          </a:xfrm>
          <a:prstGeom prst="rect">
            <a:avLst/>
          </a:prstGeom>
          <a:blipFill>
            <a:blip r:embed="rId10" cstate="print"/>
            <a:stretch>
              <a:fillRect/>
            </a:stretch>
          </a:blipFill>
        </p:spPr>
        <p:txBody>
          <a:bodyPr wrap="square" lIns="0" tIns="0" rIns="0" bIns="0" rtlCol="0"/>
          <a:lstStyle/>
          <a:p>
            <a:endParaRPr sz="2400"/>
          </a:p>
        </p:txBody>
      </p:sp>
      <p:sp>
        <p:nvSpPr>
          <p:cNvPr id="153" name="object 75">
            <a:extLst>
              <a:ext uri="{FF2B5EF4-FFF2-40B4-BE49-F238E27FC236}">
                <a16:creationId xmlns="" xmlns:a16="http://schemas.microsoft.com/office/drawing/2014/main" id="{A42136DF-62D6-6D4A-8446-687C83257AD6}"/>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4" name="object 76">
            <a:extLst>
              <a:ext uri="{FF2B5EF4-FFF2-40B4-BE49-F238E27FC236}">
                <a16:creationId xmlns="" xmlns:a16="http://schemas.microsoft.com/office/drawing/2014/main" id="{A9ED625B-0612-5D4D-886E-944FE9051066}"/>
              </a:ext>
            </a:extLst>
          </p:cNvPr>
          <p:cNvSpPr/>
          <p:nvPr/>
        </p:nvSpPr>
        <p:spPr>
          <a:xfrm>
            <a:off x="9546069" y="4942112"/>
            <a:ext cx="275496" cy="274753"/>
          </a:xfrm>
          <a:prstGeom prst="rect">
            <a:avLst/>
          </a:prstGeom>
          <a:blipFill>
            <a:blip r:embed="rId11" cstate="print"/>
            <a:stretch>
              <a:fillRect/>
            </a:stretch>
          </a:blipFill>
        </p:spPr>
        <p:txBody>
          <a:bodyPr wrap="square" lIns="0" tIns="0" rIns="0" bIns="0" rtlCol="0"/>
          <a:lstStyle/>
          <a:p>
            <a:endParaRPr sz="2400"/>
          </a:p>
        </p:txBody>
      </p:sp>
      <p:sp>
        <p:nvSpPr>
          <p:cNvPr id="155" name="object 77">
            <a:extLst>
              <a:ext uri="{FF2B5EF4-FFF2-40B4-BE49-F238E27FC236}">
                <a16:creationId xmlns="" xmlns:a16="http://schemas.microsoft.com/office/drawing/2014/main" id="{DBD15CB1-41FE-5641-9309-F0854007759D}"/>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6" name="object 78">
            <a:extLst>
              <a:ext uri="{FF2B5EF4-FFF2-40B4-BE49-F238E27FC236}">
                <a16:creationId xmlns="" xmlns:a16="http://schemas.microsoft.com/office/drawing/2014/main" id="{589190B0-05F9-2644-9A9A-6921368A1AE0}"/>
              </a:ext>
            </a:extLst>
          </p:cNvPr>
          <p:cNvSpPr/>
          <p:nvPr/>
        </p:nvSpPr>
        <p:spPr>
          <a:xfrm>
            <a:off x="9686632" y="4162298"/>
            <a:ext cx="275496" cy="274756"/>
          </a:xfrm>
          <a:prstGeom prst="rect">
            <a:avLst/>
          </a:prstGeom>
          <a:blipFill>
            <a:blip r:embed="rId12" cstate="print"/>
            <a:stretch>
              <a:fillRect/>
            </a:stretch>
          </a:blipFill>
        </p:spPr>
        <p:txBody>
          <a:bodyPr wrap="square" lIns="0" tIns="0" rIns="0" bIns="0" rtlCol="0"/>
          <a:lstStyle/>
          <a:p>
            <a:endParaRPr sz="2400"/>
          </a:p>
        </p:txBody>
      </p:sp>
      <p:sp>
        <p:nvSpPr>
          <p:cNvPr id="157" name="object 79">
            <a:extLst>
              <a:ext uri="{FF2B5EF4-FFF2-40B4-BE49-F238E27FC236}">
                <a16:creationId xmlns="" xmlns:a16="http://schemas.microsoft.com/office/drawing/2014/main" id="{A6BCBA82-3E66-8B40-A2F6-95616D88A013}"/>
              </a:ext>
            </a:extLst>
          </p:cNvPr>
          <p:cNvSpPr/>
          <p:nvPr/>
        </p:nvSpPr>
        <p:spPr>
          <a:xfrm>
            <a:off x="9669677" y="4603991"/>
            <a:ext cx="275488" cy="274756"/>
          </a:xfrm>
          <a:prstGeom prst="rect">
            <a:avLst/>
          </a:prstGeom>
          <a:blipFill>
            <a:blip r:embed="rId13" cstate="print"/>
            <a:stretch>
              <a:fillRect/>
            </a:stretch>
          </a:blipFill>
        </p:spPr>
        <p:txBody>
          <a:bodyPr wrap="square" lIns="0" tIns="0" rIns="0" bIns="0" rtlCol="0"/>
          <a:lstStyle/>
          <a:p>
            <a:endParaRPr sz="2400"/>
          </a:p>
        </p:txBody>
      </p:sp>
      <p:sp>
        <p:nvSpPr>
          <p:cNvPr id="158" name="object 80">
            <a:extLst>
              <a:ext uri="{FF2B5EF4-FFF2-40B4-BE49-F238E27FC236}">
                <a16:creationId xmlns="" xmlns:a16="http://schemas.microsoft.com/office/drawing/2014/main" id="{4C1B0C34-7EE6-B741-B0E9-7D74AF12E8FA}"/>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59" name="object 81">
            <a:extLst>
              <a:ext uri="{FF2B5EF4-FFF2-40B4-BE49-F238E27FC236}">
                <a16:creationId xmlns="" xmlns:a16="http://schemas.microsoft.com/office/drawing/2014/main" id="{C2400267-BB23-E048-ABFF-7C5EED44BA4E}"/>
              </a:ext>
            </a:extLst>
          </p:cNvPr>
          <p:cNvSpPr/>
          <p:nvPr/>
        </p:nvSpPr>
        <p:spPr>
          <a:xfrm>
            <a:off x="9594939" y="3823631"/>
            <a:ext cx="275496" cy="274760"/>
          </a:xfrm>
          <a:prstGeom prst="rect">
            <a:avLst/>
          </a:prstGeom>
          <a:blipFill>
            <a:blip r:embed="rId8" cstate="print"/>
            <a:stretch>
              <a:fillRect/>
            </a:stretch>
          </a:blipFill>
        </p:spPr>
        <p:txBody>
          <a:bodyPr wrap="square" lIns="0" tIns="0" rIns="0" bIns="0" rtlCol="0"/>
          <a:lstStyle/>
          <a:p>
            <a:endParaRPr sz="2400"/>
          </a:p>
        </p:txBody>
      </p:sp>
      <p:sp>
        <p:nvSpPr>
          <p:cNvPr id="160" name="object 82">
            <a:extLst>
              <a:ext uri="{FF2B5EF4-FFF2-40B4-BE49-F238E27FC236}">
                <a16:creationId xmlns="" xmlns:a16="http://schemas.microsoft.com/office/drawing/2014/main" id="{724F067B-E059-0849-AB64-91C4405FCFF6}"/>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1" name="object 7">
            <a:extLst>
              <a:ext uri="{FF2B5EF4-FFF2-40B4-BE49-F238E27FC236}">
                <a16:creationId xmlns="" xmlns:a16="http://schemas.microsoft.com/office/drawing/2014/main" id="{8444C762-5BEE-8343-B949-7E90110B8904}"/>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2" name="object 67">
            <a:extLst>
              <a:ext uri="{FF2B5EF4-FFF2-40B4-BE49-F238E27FC236}">
                <a16:creationId xmlns="" xmlns:a16="http://schemas.microsoft.com/office/drawing/2014/main" id="{E7849A70-AF0E-074D-803F-35816D8788CB}"/>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3" name="object 7">
            <a:extLst>
              <a:ext uri="{FF2B5EF4-FFF2-40B4-BE49-F238E27FC236}">
                <a16:creationId xmlns="" xmlns:a16="http://schemas.microsoft.com/office/drawing/2014/main" id="{63C8A23A-252C-D04A-8A12-922322209A00}"/>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4" name="object 47">
            <a:extLst>
              <a:ext uri="{FF2B5EF4-FFF2-40B4-BE49-F238E27FC236}">
                <a16:creationId xmlns="" xmlns:a16="http://schemas.microsoft.com/office/drawing/2014/main" id="{CD95B2E9-137E-FE40-8F47-447ED4E0599A}"/>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5" name="object 7">
            <a:extLst>
              <a:ext uri="{FF2B5EF4-FFF2-40B4-BE49-F238E27FC236}">
                <a16:creationId xmlns="" xmlns:a16="http://schemas.microsoft.com/office/drawing/2014/main" id="{D128536E-3656-A54E-96B9-2ADA4EA24E2F}"/>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6" name="object 57">
            <a:extLst>
              <a:ext uri="{FF2B5EF4-FFF2-40B4-BE49-F238E27FC236}">
                <a16:creationId xmlns="" xmlns:a16="http://schemas.microsoft.com/office/drawing/2014/main" id="{211C3B67-6195-334A-8460-C3548B335D84}"/>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7" name="object 7">
            <a:extLst>
              <a:ext uri="{FF2B5EF4-FFF2-40B4-BE49-F238E27FC236}">
                <a16:creationId xmlns="" xmlns:a16="http://schemas.microsoft.com/office/drawing/2014/main" id="{7A938C5E-AAD9-1842-B3F2-51F89450426B}"/>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68" name="object 50">
            <a:extLst>
              <a:ext uri="{FF2B5EF4-FFF2-40B4-BE49-F238E27FC236}">
                <a16:creationId xmlns="" xmlns:a16="http://schemas.microsoft.com/office/drawing/2014/main" id="{864A4897-A33F-BF4C-BD0C-A5A79A9EAD82}"/>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69" name="object 83">
            <a:extLst>
              <a:ext uri="{FF2B5EF4-FFF2-40B4-BE49-F238E27FC236}">
                <a16:creationId xmlns="" xmlns:a16="http://schemas.microsoft.com/office/drawing/2014/main" id="{1EFD21E9-C2CE-C542-ACAC-D04543D67C9F}"/>
              </a:ext>
            </a:extLst>
          </p:cNvPr>
          <p:cNvSpPr txBox="1"/>
          <p:nvPr/>
        </p:nvSpPr>
        <p:spPr>
          <a:xfrm>
            <a:off x="4507068" y="2481448"/>
            <a:ext cx="2895476" cy="1006344"/>
          </a:xfrm>
          <a:prstGeom prst="rect">
            <a:avLst/>
          </a:prstGeom>
        </p:spPr>
        <p:txBody>
          <a:bodyPr vert="horz" wrap="square" lIns="0" tIns="42333" rIns="0" bIns="0" rtlCol="0">
            <a:spAutoFit/>
          </a:bodyPr>
          <a:lstStyle/>
          <a:p>
            <a:pPr marL="559631" marR="6773" indent="-543546">
              <a:lnSpc>
                <a:spcPts val="3747"/>
              </a:lnSpc>
              <a:spcBef>
                <a:spcPts val="333"/>
              </a:spcBef>
            </a:pPr>
            <a:r>
              <a:rPr sz="2800" spc="-152" dirty="0">
                <a:cs typeface="Arial"/>
              </a:rPr>
              <a:t>1) </a:t>
            </a:r>
            <a:r>
              <a:rPr sz="2800" spc="-93" dirty="0">
                <a:cs typeface="Arial"/>
              </a:rPr>
              <a:t>average </a:t>
            </a:r>
            <a:r>
              <a:rPr sz="2800" spc="-67" dirty="0">
                <a:cs typeface="Arial"/>
              </a:rPr>
              <a:t>messages  </a:t>
            </a:r>
            <a:endParaRPr lang="en-US" sz="2800" spc="-67" dirty="0">
              <a:cs typeface="Arial"/>
            </a:endParaRPr>
          </a:p>
          <a:p>
            <a:pPr marL="559631" marR="6773" indent="-543546">
              <a:lnSpc>
                <a:spcPts val="3747"/>
              </a:lnSpc>
              <a:spcBef>
                <a:spcPts val="333"/>
              </a:spcBef>
            </a:pPr>
            <a:r>
              <a:rPr sz="2800" spc="-47" dirty="0">
                <a:cs typeface="Arial"/>
              </a:rPr>
              <a:t>from</a:t>
            </a:r>
            <a:r>
              <a:rPr sz="2800" spc="-27" dirty="0">
                <a:cs typeface="Arial"/>
              </a:rPr>
              <a:t> </a:t>
            </a:r>
            <a:r>
              <a:rPr sz="2800" spc="-53" dirty="0">
                <a:cs typeface="Arial"/>
              </a:rPr>
              <a:t>neighbors</a:t>
            </a:r>
            <a:endParaRPr sz="2800" dirty="0">
              <a:cs typeface="Arial"/>
            </a:endParaRPr>
          </a:p>
        </p:txBody>
      </p:sp>
      <p:sp>
        <p:nvSpPr>
          <p:cNvPr id="170" name="object 85">
            <a:extLst>
              <a:ext uri="{FF2B5EF4-FFF2-40B4-BE49-F238E27FC236}">
                <a16:creationId xmlns="" xmlns:a16="http://schemas.microsoft.com/office/drawing/2014/main" id="{C16C6AEE-0C38-8845-B29E-CF901DBA9157}"/>
              </a:ext>
            </a:extLst>
          </p:cNvPr>
          <p:cNvSpPr txBox="1"/>
          <p:nvPr/>
        </p:nvSpPr>
        <p:spPr>
          <a:xfrm>
            <a:off x="4585530" y="5957146"/>
            <a:ext cx="4107180" cy="447986"/>
          </a:xfrm>
          <a:prstGeom prst="rect">
            <a:avLst/>
          </a:prstGeom>
        </p:spPr>
        <p:txBody>
          <a:bodyPr vert="horz" wrap="square" lIns="0" tIns="16933" rIns="0" bIns="0" rtlCol="0">
            <a:spAutoFit/>
          </a:bodyPr>
          <a:lstStyle/>
          <a:p>
            <a:pPr marL="16933">
              <a:spcBef>
                <a:spcPts val="133"/>
              </a:spcBef>
            </a:pPr>
            <a:r>
              <a:rPr sz="2800" spc="-152" dirty="0">
                <a:cs typeface="Arial"/>
              </a:rPr>
              <a:t>2) </a:t>
            </a:r>
            <a:r>
              <a:rPr sz="2800" spc="-53" dirty="0">
                <a:cs typeface="Arial"/>
              </a:rPr>
              <a:t>apply </a:t>
            </a:r>
            <a:r>
              <a:rPr sz="2800" spc="-93" dirty="0">
                <a:cs typeface="Arial"/>
              </a:rPr>
              <a:t>neural</a:t>
            </a:r>
            <a:r>
              <a:rPr sz="2800" spc="100" dirty="0">
                <a:cs typeface="Arial"/>
              </a:rPr>
              <a:t> </a:t>
            </a:r>
            <a:r>
              <a:rPr sz="2800" spc="-20" dirty="0">
                <a:cs typeface="Arial"/>
              </a:rPr>
              <a:t>network</a:t>
            </a:r>
            <a:endParaRPr sz="2800" dirty="0">
              <a:cs typeface="Arial"/>
            </a:endParaRPr>
          </a:p>
        </p:txBody>
      </p:sp>
      <p:cxnSp>
        <p:nvCxnSpPr>
          <p:cNvPr id="171" name="Straight Arrow Connector 170">
            <a:extLst>
              <a:ext uri="{FF2B5EF4-FFF2-40B4-BE49-F238E27FC236}">
                <a16:creationId xmlns="" xmlns:a16="http://schemas.microsoft.com/office/drawing/2014/main" id="{3E50C027-04B5-0C40-AD8F-6D96856F4470}"/>
              </a:ext>
            </a:extLst>
          </p:cNvPr>
          <p:cNvCxnSpPr>
            <a:cxnSpLocks/>
          </p:cNvCxnSpPr>
          <p:nvPr/>
        </p:nvCxnSpPr>
        <p:spPr>
          <a:xfrm>
            <a:off x="5673776" y="3573731"/>
            <a:ext cx="1465384" cy="10392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 xmlns:a16="http://schemas.microsoft.com/office/drawing/2014/main" id="{643D4707-4942-1346-9F03-9861D64C93F7}"/>
              </a:ext>
            </a:extLst>
          </p:cNvPr>
          <p:cNvCxnSpPr>
            <a:cxnSpLocks/>
          </p:cNvCxnSpPr>
          <p:nvPr/>
        </p:nvCxnSpPr>
        <p:spPr>
          <a:xfrm flipV="1">
            <a:off x="5999832" y="5050630"/>
            <a:ext cx="564618" cy="96150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792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89030-AEA6-4E4B-B50E-84C13989BB8D}"/>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 xmlns:a16="http://schemas.microsoft.com/office/drawing/2014/main" id="{8F33F5FE-6C96-AE4D-8B77-2E648E1ADE91}"/>
              </a:ext>
            </a:extLst>
          </p:cNvPr>
          <p:cNvSpPr>
            <a:spLocks noGrp="1"/>
          </p:cNvSpPr>
          <p:nvPr>
            <p:ph idx="1"/>
          </p:nvPr>
        </p:nvSpPr>
        <p:spPr>
          <a:xfrm>
            <a:off x="838200" y="1690688"/>
            <a:ext cx="10515600" cy="4351338"/>
          </a:xfrm>
        </p:spPr>
        <p:txBody>
          <a:bodyPr/>
          <a:lstStyle/>
          <a:p>
            <a:r>
              <a:rPr lang="en-US" sz="3200" dirty="0">
                <a:solidFill>
                  <a:srgbClr val="FF0000"/>
                </a:solidFill>
              </a:rPr>
              <a:t>Basic approach</a:t>
            </a:r>
            <a:r>
              <a:rPr lang="en-US" sz="3200" dirty="0"/>
              <a:t>: Average neighbor information and apply a neural network. </a:t>
            </a:r>
          </a:p>
          <a:p>
            <a:endParaRPr lang="en-US" dirty="0"/>
          </a:p>
        </p:txBody>
      </p:sp>
      <p:sp>
        <p:nvSpPr>
          <p:cNvPr id="4" name="Slide Number Placeholder 3">
            <a:extLst>
              <a:ext uri="{FF2B5EF4-FFF2-40B4-BE49-F238E27FC236}">
                <a16:creationId xmlns="" xmlns:a16="http://schemas.microsoft.com/office/drawing/2014/main" id="{7FA97622-62C7-6545-B700-2648136C33BF}"/>
              </a:ext>
            </a:extLst>
          </p:cNvPr>
          <p:cNvSpPr>
            <a:spLocks noGrp="1"/>
          </p:cNvSpPr>
          <p:nvPr>
            <p:ph type="sldNum" sz="quarter" idx="12"/>
          </p:nvPr>
        </p:nvSpPr>
        <p:spPr/>
        <p:txBody>
          <a:bodyPr/>
          <a:lstStyle/>
          <a:p>
            <a:fld id="{4C15419E-54D6-8648-ABFB-BEF58E3E877E}" type="slidenum">
              <a:rPr lang="en-US" smtClean="0"/>
              <a:t>11</a:t>
            </a:fld>
            <a:endParaRPr lang="en-US"/>
          </a:p>
        </p:txBody>
      </p:sp>
      <p:sp>
        <p:nvSpPr>
          <p:cNvPr id="5" name="object 44">
            <a:extLst>
              <a:ext uri="{FF2B5EF4-FFF2-40B4-BE49-F238E27FC236}">
                <a16:creationId xmlns="" xmlns:a16="http://schemas.microsoft.com/office/drawing/2014/main" id="{3E166ADF-7F13-A04F-BBA2-650EAC3446F9}"/>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153"/>
              </a:spcBef>
            </a:pPr>
            <a:fld id="{81D60167-4931-47E6-BA6A-407CBD079E47}" type="slidenum">
              <a:rPr lang="en-US" spc="-5" smtClean="0"/>
              <a:pPr marL="33866">
                <a:spcBef>
                  <a:spcPts val="153"/>
                </a:spcBef>
              </a:pPr>
              <a:t>11</a:t>
            </a:fld>
            <a:endParaRPr lang="en-US" spc="-7" dirty="0"/>
          </a:p>
        </p:txBody>
      </p:sp>
      <p:pic>
        <p:nvPicPr>
          <p:cNvPr id="6" name="Picture 5">
            <a:extLst>
              <a:ext uri="{FF2B5EF4-FFF2-40B4-BE49-F238E27FC236}">
                <a16:creationId xmlns="" xmlns:a16="http://schemas.microsoft.com/office/drawing/2014/main" id="{4DA835CE-7E18-BD40-B954-28B8852B6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552411"/>
            <a:ext cx="8877300" cy="4035137"/>
          </a:xfrm>
          <a:prstGeom prst="rect">
            <a:avLst/>
          </a:prstGeom>
        </p:spPr>
      </p:pic>
    </p:spTree>
    <p:extLst>
      <p:ext uri="{BB962C8B-B14F-4D97-AF65-F5344CB8AC3E}">
        <p14:creationId xmlns:p14="http://schemas.microsoft.com/office/powerpoint/2010/main" val="145917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1CD20A-D9F9-1E4A-8B57-C05F84C0C921}"/>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Quick Summary</a:t>
            </a:r>
            <a:endParaRPr lang="en-US" dirty="0"/>
          </a:p>
        </p:txBody>
      </p:sp>
      <p:sp>
        <p:nvSpPr>
          <p:cNvPr id="3" name="Content Placeholder 2">
            <a:extLst>
              <a:ext uri="{FF2B5EF4-FFF2-40B4-BE49-F238E27FC236}">
                <a16:creationId xmlns="" xmlns:a16="http://schemas.microsoft.com/office/drawing/2014/main" id="{7D179895-4EF9-4947-A689-5E8EF67DCA9C}"/>
              </a:ext>
            </a:extLst>
          </p:cNvPr>
          <p:cNvSpPr>
            <a:spLocks noGrp="1"/>
          </p:cNvSpPr>
          <p:nvPr>
            <p:ph idx="1"/>
          </p:nvPr>
        </p:nvSpPr>
        <p:spPr>
          <a:xfrm>
            <a:off x="647272" y="1825625"/>
            <a:ext cx="11251651" cy="4667250"/>
          </a:xfrm>
        </p:spPr>
        <p:txBody>
          <a:bodyPr>
            <a:normAutofit/>
          </a:bodyPr>
          <a:lstStyle/>
          <a:p>
            <a:pPr marL="474132" marR="565559" indent="-457200">
              <a:lnSpc>
                <a:spcPts val="3067"/>
              </a:lnSpc>
              <a:spcBef>
                <a:spcPts val="880"/>
              </a:spcBef>
              <a:buClr>
                <a:schemeClr val="tx1"/>
              </a:buClr>
              <a:tabLst>
                <a:tab pos="473275" algn="l"/>
                <a:tab pos="474121" algn="l"/>
              </a:tabLst>
            </a:pPr>
            <a:r>
              <a:rPr lang="en-US" sz="3200" spc="-107" dirty="0">
                <a:solidFill>
                  <a:srgbClr val="FF0000"/>
                </a:solidFill>
                <a:cs typeface="Arial"/>
              </a:rPr>
              <a:t>Key idea</a:t>
            </a:r>
            <a:r>
              <a:rPr lang="en-US" sz="3200" spc="-107" dirty="0">
                <a:solidFill>
                  <a:srgbClr val="0000FF"/>
                </a:solidFill>
                <a:cs typeface="Arial"/>
              </a:rPr>
              <a:t>: generate node embeddings by aggregating neighborhood information.  </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parameter sharing in the encoder</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inductive learning</a:t>
            </a:r>
          </a:p>
        </p:txBody>
      </p:sp>
      <p:sp>
        <p:nvSpPr>
          <p:cNvPr id="4" name="Slide Number Placeholder 3">
            <a:extLst>
              <a:ext uri="{FF2B5EF4-FFF2-40B4-BE49-F238E27FC236}">
                <a16:creationId xmlns="" xmlns:a16="http://schemas.microsoft.com/office/drawing/2014/main" id="{8D9D8DD3-298F-614F-8977-EE463C412A85}"/>
              </a:ext>
            </a:extLst>
          </p:cNvPr>
          <p:cNvSpPr>
            <a:spLocks noGrp="1"/>
          </p:cNvSpPr>
          <p:nvPr>
            <p:ph type="sldNum" sz="quarter" idx="12"/>
          </p:nvPr>
        </p:nvSpPr>
        <p:spPr/>
        <p:txBody>
          <a:bodyPr/>
          <a:lstStyle/>
          <a:p>
            <a:fld id="{4C15419E-54D6-8648-ABFB-BEF58E3E877E}" type="slidenum">
              <a:rPr lang="en-US" smtClean="0"/>
              <a:t>12</a:t>
            </a:fld>
            <a:endParaRPr lang="en-US"/>
          </a:p>
        </p:txBody>
      </p:sp>
    </p:spTree>
    <p:extLst>
      <p:ext uri="{BB962C8B-B14F-4D97-AF65-F5344CB8AC3E}">
        <p14:creationId xmlns:p14="http://schemas.microsoft.com/office/powerpoint/2010/main" val="325513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6D4E33-5618-3F40-80FF-D8815349140D}"/>
              </a:ext>
            </a:extLst>
          </p:cNvPr>
          <p:cNvSpPr>
            <a:spLocks noGrp="1"/>
          </p:cNvSpPr>
          <p:nvPr>
            <p:ph type="title"/>
          </p:nvPr>
        </p:nvSpPr>
        <p:spPr/>
        <p:txBody>
          <a:bodyPr/>
          <a:lstStyle/>
          <a:p>
            <a:r>
              <a:rPr lang="en-US" b="1" spc="-147" dirty="0">
                <a:solidFill>
                  <a:srgbClr val="C00000"/>
                </a:solidFill>
              </a:rPr>
              <a:t>Graph Neural Networks: Popular Models</a:t>
            </a:r>
            <a:endParaRPr lang="en-US" dirty="0"/>
          </a:p>
        </p:txBody>
      </p:sp>
      <p:sp>
        <p:nvSpPr>
          <p:cNvPr id="3" name="Content Placeholder 2">
            <a:extLst>
              <a:ext uri="{FF2B5EF4-FFF2-40B4-BE49-F238E27FC236}">
                <a16:creationId xmlns="" xmlns:a16="http://schemas.microsoft.com/office/drawing/2014/main" id="{47B980AA-C31B-EF4C-9DBD-79F00080F179}"/>
              </a:ext>
            </a:extLst>
          </p:cNvPr>
          <p:cNvSpPr>
            <a:spLocks noGrp="1"/>
          </p:cNvSpPr>
          <p:nvPr>
            <p:ph idx="1"/>
          </p:nvPr>
        </p:nvSpPr>
        <p:spPr>
          <a:xfrm>
            <a:off x="838200" y="1690688"/>
            <a:ext cx="10515600" cy="4351338"/>
          </a:xfrm>
        </p:spPr>
        <p:txBody>
          <a:bodyPr>
            <a:normAutofit/>
          </a:bodyPr>
          <a:lstStyle/>
          <a:p>
            <a:r>
              <a:rPr lang="en-US" dirty="0"/>
              <a:t>Spectral-based Graph Filters</a:t>
            </a:r>
          </a:p>
          <a:p>
            <a:pPr lvl="1"/>
            <a:r>
              <a:rPr lang="en-US" dirty="0"/>
              <a:t>GCN </a:t>
            </a:r>
            <a:r>
              <a:rPr lang="en-US" sz="1800" dirty="0"/>
              <a:t>(</a:t>
            </a:r>
            <a:r>
              <a:rPr lang="en-US" sz="1800" dirty="0" err="1"/>
              <a:t>Kipf</a:t>
            </a:r>
            <a:r>
              <a:rPr lang="en-US" sz="1800" dirty="0"/>
              <a:t> &amp; Welling, ICLR 2017), </a:t>
            </a:r>
            <a:r>
              <a:rPr lang="en-US" dirty="0"/>
              <a:t>Chebyshev-GNN </a:t>
            </a:r>
            <a:r>
              <a:rPr lang="en-US" sz="1800" dirty="0"/>
              <a:t>(</a:t>
            </a:r>
            <a:r>
              <a:rPr lang="en-US" sz="1800" dirty="0" err="1"/>
              <a:t>Defferrard</a:t>
            </a:r>
            <a:r>
              <a:rPr lang="en-US" sz="1800" dirty="0"/>
              <a:t> et al. NIPS 2016)</a:t>
            </a:r>
          </a:p>
          <a:p>
            <a:pPr lvl="1"/>
            <a:endParaRPr lang="en-US" sz="1000" dirty="0"/>
          </a:p>
          <a:p>
            <a:r>
              <a:rPr lang="en-US" dirty="0"/>
              <a:t>Spatial-based Graph Filters</a:t>
            </a:r>
          </a:p>
          <a:p>
            <a:pPr lvl="1"/>
            <a:r>
              <a:rPr lang="en-US" dirty="0"/>
              <a:t>MPNN </a:t>
            </a:r>
            <a:r>
              <a:rPr lang="en-US" sz="1800" dirty="0"/>
              <a:t>(Gilmer et al. ICML 2017), </a:t>
            </a:r>
            <a:r>
              <a:rPr lang="en-US" dirty="0" err="1"/>
              <a:t>GraphSage</a:t>
            </a:r>
            <a:r>
              <a:rPr lang="en-US" dirty="0"/>
              <a:t> </a:t>
            </a:r>
            <a:r>
              <a:rPr lang="en-US" sz="1800" dirty="0"/>
              <a:t>(Hamilton et al. NIPS 2017)</a:t>
            </a:r>
          </a:p>
          <a:p>
            <a:pPr lvl="1"/>
            <a:r>
              <a:rPr lang="en-US" dirty="0"/>
              <a:t>GIN</a:t>
            </a:r>
            <a:r>
              <a:rPr lang="en-US" sz="1800" dirty="0"/>
              <a:t> (Xu et al. ICLR 2019)</a:t>
            </a:r>
          </a:p>
          <a:p>
            <a:pPr lvl="1"/>
            <a:endParaRPr lang="en-US" sz="1000" dirty="0"/>
          </a:p>
          <a:p>
            <a:r>
              <a:rPr lang="en-US" dirty="0"/>
              <a:t>Attention-based Graph Filters</a:t>
            </a:r>
          </a:p>
          <a:p>
            <a:pPr lvl="1"/>
            <a:r>
              <a:rPr lang="en-US" dirty="0"/>
              <a:t>GAT </a:t>
            </a:r>
            <a:r>
              <a:rPr lang="en-US" sz="1800" dirty="0"/>
              <a:t>(</a:t>
            </a:r>
            <a:r>
              <a:rPr lang="en-US" sz="1800" dirty="0" err="1"/>
              <a:t>Velickovic</a:t>
            </a:r>
            <a:r>
              <a:rPr lang="en-US" sz="1800" dirty="0"/>
              <a:t> et al. ICLR 2018) </a:t>
            </a:r>
          </a:p>
          <a:p>
            <a:pPr lvl="1"/>
            <a:endParaRPr lang="en-US" sz="1000" dirty="0"/>
          </a:p>
          <a:p>
            <a:r>
              <a:rPr lang="en-US" dirty="0"/>
              <a:t>Recurrent-based Graph Filters</a:t>
            </a:r>
          </a:p>
          <a:p>
            <a:pPr lvl="1"/>
            <a:r>
              <a:rPr lang="en-US" dirty="0"/>
              <a:t>GGNN </a:t>
            </a:r>
            <a:r>
              <a:rPr lang="en-US" sz="1800" dirty="0"/>
              <a:t>(Li et al. ICLR 2016)</a:t>
            </a:r>
          </a:p>
          <a:p>
            <a:endParaRPr lang="en-US" dirty="0"/>
          </a:p>
        </p:txBody>
      </p:sp>
      <p:sp>
        <p:nvSpPr>
          <p:cNvPr id="4" name="Slide Number Placeholder 3">
            <a:extLst>
              <a:ext uri="{FF2B5EF4-FFF2-40B4-BE49-F238E27FC236}">
                <a16:creationId xmlns="" xmlns:a16="http://schemas.microsoft.com/office/drawing/2014/main" id="{E96705B3-D948-1F42-84D3-215859E2ECBB}"/>
              </a:ext>
            </a:extLst>
          </p:cNvPr>
          <p:cNvSpPr>
            <a:spLocks noGrp="1"/>
          </p:cNvSpPr>
          <p:nvPr>
            <p:ph type="sldNum" sz="quarter" idx="12"/>
          </p:nvPr>
        </p:nvSpPr>
        <p:spPr/>
        <p:txBody>
          <a:bodyPr/>
          <a:lstStyle/>
          <a:p>
            <a:fld id="{4C15419E-54D6-8648-ABFB-BEF58E3E877E}" type="slidenum">
              <a:rPr lang="en-US" smtClean="0"/>
              <a:t>13</a:t>
            </a:fld>
            <a:endParaRPr lang="en-US" dirty="0"/>
          </a:p>
        </p:txBody>
      </p:sp>
    </p:spTree>
    <p:extLst>
      <p:ext uri="{BB962C8B-B14F-4D97-AF65-F5344CB8AC3E}">
        <p14:creationId xmlns:p14="http://schemas.microsoft.com/office/powerpoint/2010/main" val="139387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cxnSp>
        <p:nvCxnSpPr>
          <p:cNvPr id="359" name="Google Shape;359;p21"/>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61" name="Google Shape;361;p21"/>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362" name="Google Shape;362;p21"/>
          <p:cNvSpPr txBox="1">
            <a:spLocks noGrp="1"/>
          </p:cNvSpPr>
          <p:nvPr>
            <p:ph type="body" idx="1"/>
          </p:nvPr>
        </p:nvSpPr>
        <p:spPr>
          <a:xfrm>
            <a:off x="9246317" y="1368463"/>
            <a:ext cx="2620640" cy="5262653"/>
          </a:xfrm>
          <a:prstGeom prst="rect">
            <a:avLst/>
          </a:prstGeom>
          <a:noFill/>
          <a:ln>
            <a:noFill/>
          </a:ln>
        </p:spPr>
        <p:txBody>
          <a:bodyPr spcFirstLastPara="1" wrap="square" lIns="0" tIns="46800" rIns="0" bIns="45700" anchor="t" anchorCtr="0">
            <a:normAutofit/>
          </a:bodyPr>
          <a:lstStyle/>
          <a:p>
            <a:pPr marL="228600" lvl="0" indent="-228600" algn="l" rtl="0">
              <a:lnSpc>
                <a:spcPct val="140000"/>
              </a:lnSpc>
              <a:spcBef>
                <a:spcPts val="0"/>
              </a:spcBef>
              <a:spcAft>
                <a:spcPts val="0"/>
              </a:spcAft>
              <a:buClr>
                <a:schemeClr val="dk1"/>
              </a:buClr>
              <a:buSzPts val="2000"/>
              <a:buChar char="•"/>
            </a:pPr>
            <a:r>
              <a:rPr lang="en-US" sz="2000"/>
              <a:t>M1: KGE into NLG</a:t>
            </a:r>
            <a:endParaRPr/>
          </a:p>
          <a:p>
            <a:pPr marL="0" lvl="0" indent="0" algn="l" rtl="0">
              <a:lnSpc>
                <a:spcPct val="140000"/>
              </a:lnSpc>
              <a:spcBef>
                <a:spcPts val="1000"/>
              </a:spcBef>
              <a:spcAft>
                <a:spcPts val="0"/>
              </a:spcAft>
              <a:buClr>
                <a:schemeClr val="dk1"/>
              </a:buClr>
              <a:buSzPts val="1600"/>
              <a:buNone/>
            </a:pPr>
            <a:r>
              <a:rPr lang="en-US" sz="1600"/>
              <a:t>    [Zhou 2018 IJCAI]</a:t>
            </a:r>
            <a:endParaRPr/>
          </a:p>
          <a:p>
            <a:pPr marL="228600" lvl="0" indent="-228600" algn="l" rtl="0">
              <a:lnSpc>
                <a:spcPct val="140000"/>
              </a:lnSpc>
              <a:spcBef>
                <a:spcPts val="1000"/>
              </a:spcBef>
              <a:spcAft>
                <a:spcPts val="0"/>
              </a:spcAft>
              <a:buClr>
                <a:schemeClr val="dk1"/>
              </a:buClr>
              <a:buSzPts val="2000"/>
              <a:buChar char="•"/>
            </a:pPr>
            <a:r>
              <a:rPr lang="en-US" sz="2000"/>
              <a:t>M2: KG into PLMs</a:t>
            </a:r>
            <a:endParaRPr/>
          </a:p>
          <a:p>
            <a:pPr marL="0" lvl="0" indent="0" algn="l" rtl="0">
              <a:lnSpc>
                <a:spcPct val="140000"/>
              </a:lnSpc>
              <a:spcBef>
                <a:spcPts val="1000"/>
              </a:spcBef>
              <a:spcAft>
                <a:spcPts val="0"/>
              </a:spcAft>
              <a:buClr>
                <a:schemeClr val="dk1"/>
              </a:buClr>
              <a:buSzPts val="1600"/>
              <a:buNone/>
            </a:pPr>
            <a:r>
              <a:rPr lang="en-US" sz="1600"/>
              <a:t>    [Guan 2020 TACL]</a:t>
            </a:r>
            <a:endParaRPr/>
          </a:p>
          <a:p>
            <a:pPr marL="228600" lvl="0" indent="-228600" algn="l" rtl="0">
              <a:lnSpc>
                <a:spcPct val="140000"/>
              </a:lnSpc>
              <a:spcBef>
                <a:spcPts val="1000"/>
              </a:spcBef>
              <a:spcAft>
                <a:spcPts val="0"/>
              </a:spcAft>
              <a:buClr>
                <a:schemeClr val="dk1"/>
              </a:buClr>
              <a:buSzPts val="2000"/>
              <a:buChar char="•"/>
            </a:pPr>
            <a:r>
              <a:rPr lang="en-US" sz="2000"/>
              <a:t>M3: Path Reasoning</a:t>
            </a:r>
            <a:endParaRPr/>
          </a:p>
          <a:p>
            <a:pPr marL="0" lvl="0" indent="0" algn="l" rtl="0">
              <a:lnSpc>
                <a:spcPct val="140000"/>
              </a:lnSpc>
              <a:spcBef>
                <a:spcPts val="1000"/>
              </a:spcBef>
              <a:spcAft>
                <a:spcPts val="0"/>
              </a:spcAft>
              <a:buClr>
                <a:schemeClr val="dk1"/>
              </a:buClr>
              <a:buSzPts val="1600"/>
              <a:buNone/>
            </a:pPr>
            <a:r>
              <a:rPr lang="en-US" sz="1600"/>
              <a:t>    [Liu 2019 EMNLP]</a:t>
            </a:r>
            <a:endParaRPr/>
          </a:p>
          <a:p>
            <a:pPr marL="0" lvl="0" indent="0" algn="l" rtl="0">
              <a:lnSpc>
                <a:spcPct val="140000"/>
              </a:lnSpc>
              <a:spcBef>
                <a:spcPts val="1000"/>
              </a:spcBef>
              <a:spcAft>
                <a:spcPts val="0"/>
              </a:spcAft>
              <a:buClr>
                <a:schemeClr val="dk1"/>
              </a:buClr>
              <a:buSzPts val="1600"/>
              <a:buNone/>
            </a:pPr>
            <a:r>
              <a:rPr lang="en-US" sz="1600"/>
              <a:t>    [Ji 2020 EMNLP]</a:t>
            </a:r>
            <a:endParaRPr/>
          </a:p>
          <a:p>
            <a:pPr marL="228600" lvl="0" indent="-228600" algn="l" rtl="0">
              <a:lnSpc>
                <a:spcPct val="140000"/>
              </a:lnSpc>
              <a:spcBef>
                <a:spcPts val="1000"/>
              </a:spcBef>
              <a:spcAft>
                <a:spcPts val="0"/>
              </a:spcAft>
              <a:buClr>
                <a:schemeClr val="dk1"/>
              </a:buClr>
              <a:buSzPts val="2000"/>
              <a:buChar char="•"/>
            </a:pPr>
            <a:r>
              <a:rPr lang="en-US" sz="2000"/>
              <a:t>M4: GNN on sub-KG</a:t>
            </a:r>
            <a:endParaRPr/>
          </a:p>
          <a:p>
            <a:pPr marL="0" lvl="0" indent="0" algn="l" rtl="0">
              <a:lnSpc>
                <a:spcPct val="140000"/>
              </a:lnSpc>
              <a:spcBef>
                <a:spcPts val="1000"/>
              </a:spcBef>
              <a:spcAft>
                <a:spcPts val="0"/>
              </a:spcAft>
              <a:buClr>
                <a:schemeClr val="dk1"/>
              </a:buClr>
              <a:buSzPts val="1600"/>
              <a:buNone/>
            </a:pPr>
            <a:r>
              <a:rPr lang="en-US" sz="1600"/>
              <a:t>    [Zhou 2018 IJCAI]</a:t>
            </a:r>
            <a:endParaRPr/>
          </a:p>
          <a:p>
            <a:pPr marL="0" lvl="0" indent="0" algn="l" rtl="0">
              <a:lnSpc>
                <a:spcPct val="140000"/>
              </a:lnSpc>
              <a:spcBef>
                <a:spcPts val="1000"/>
              </a:spcBef>
              <a:spcAft>
                <a:spcPts val="0"/>
              </a:spcAft>
              <a:buClr>
                <a:schemeClr val="dk1"/>
              </a:buClr>
              <a:buSzPts val="1600"/>
              <a:buNone/>
            </a:pPr>
            <a:r>
              <a:rPr lang="en-US" sz="1600"/>
              <a:t>    [Zhang 2020 ACL]</a:t>
            </a:r>
            <a:endParaRPr/>
          </a:p>
          <a:p>
            <a:pPr marL="0" lvl="0" indent="0" algn="l" rtl="0">
              <a:lnSpc>
                <a:spcPct val="140000"/>
              </a:lnSpc>
              <a:spcBef>
                <a:spcPts val="1000"/>
              </a:spcBef>
              <a:spcAft>
                <a:spcPts val="0"/>
              </a:spcAft>
              <a:buClr>
                <a:schemeClr val="dk1"/>
              </a:buClr>
              <a:buSzPts val="1600"/>
              <a:buNone/>
            </a:pPr>
            <a:endParaRPr sz="1600"/>
          </a:p>
          <a:p>
            <a:pPr marL="0" lvl="0" indent="0" algn="l" rtl="0">
              <a:lnSpc>
                <a:spcPct val="140000"/>
              </a:lnSpc>
              <a:spcBef>
                <a:spcPts val="1000"/>
              </a:spcBef>
              <a:spcAft>
                <a:spcPts val="0"/>
              </a:spcAft>
              <a:buClr>
                <a:schemeClr val="dk1"/>
              </a:buClr>
              <a:buSzPts val="1600"/>
              <a:buNone/>
            </a:pPr>
            <a:endParaRPr sz="1600"/>
          </a:p>
        </p:txBody>
      </p:sp>
      <p:pic>
        <p:nvPicPr>
          <p:cNvPr id="363" name="Google Shape;363;p21"/>
          <p:cNvPicPr preferRelativeResize="0"/>
          <p:nvPr/>
        </p:nvPicPr>
        <p:blipFill rotWithShape="1">
          <a:blip r:embed="rId3">
            <a:alphaModFix/>
          </a:blip>
          <a:srcRect/>
          <a:stretch/>
        </p:blipFill>
        <p:spPr>
          <a:xfrm>
            <a:off x="634064" y="1403759"/>
            <a:ext cx="8419996" cy="50659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cxnSp>
        <p:nvCxnSpPr>
          <p:cNvPr id="369" name="Google Shape;369;p22"/>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71" name="Google Shape;371;p22"/>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372" name="Google Shape;372;p22"/>
          <p:cNvSpPr txBox="1">
            <a:spLocks noGrp="1"/>
          </p:cNvSpPr>
          <p:nvPr>
            <p:ph type="body" idx="1"/>
          </p:nvPr>
        </p:nvSpPr>
        <p:spPr>
          <a:xfrm>
            <a:off x="838200" y="1190267"/>
            <a:ext cx="10515600" cy="48818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b="1" dirty="0"/>
              <a:t>M1: Incorporate Knowledge Graph </a:t>
            </a:r>
            <a:r>
              <a:rPr lang="en-US" sz="2600" b="1" dirty="0" err="1"/>
              <a:t>Embeddings</a:t>
            </a:r>
            <a:r>
              <a:rPr lang="en-US" sz="2600" b="1" dirty="0"/>
              <a:t> into NLG</a:t>
            </a:r>
            <a:endParaRPr dirty="0"/>
          </a:p>
          <a:p>
            <a:pPr marL="228600" lvl="0" indent="-63500" algn="l" rtl="0">
              <a:lnSpc>
                <a:spcPct val="90000"/>
              </a:lnSpc>
              <a:spcBef>
                <a:spcPts val="1000"/>
              </a:spcBef>
              <a:spcAft>
                <a:spcPts val="0"/>
              </a:spcAft>
              <a:buClr>
                <a:schemeClr val="dk1"/>
              </a:buClr>
              <a:buSzPts val="2600"/>
              <a:buNone/>
            </a:pPr>
            <a:endParaRPr sz="2600" b="1" dirty="0"/>
          </a:p>
          <a:p>
            <a:pPr marL="228600" lvl="0" indent="-63500" algn="l" rtl="0">
              <a:lnSpc>
                <a:spcPct val="90000"/>
              </a:lnSpc>
              <a:spcBef>
                <a:spcPts val="1000"/>
              </a:spcBef>
              <a:spcAft>
                <a:spcPts val="0"/>
              </a:spcAft>
              <a:buClr>
                <a:schemeClr val="dk1"/>
              </a:buClr>
              <a:buSzPts val="2600"/>
              <a:buNone/>
            </a:pPr>
            <a:endParaRPr sz="2600" b="1" dirty="0"/>
          </a:p>
        </p:txBody>
      </p:sp>
      <p:sp>
        <p:nvSpPr>
          <p:cNvPr id="373" name="Google Shape;373;p22"/>
          <p:cNvSpPr txBox="1"/>
          <p:nvPr/>
        </p:nvSpPr>
        <p:spPr>
          <a:xfrm>
            <a:off x="838200" y="1618473"/>
            <a:ext cx="10515600" cy="4198618"/>
          </a:xfrm>
          <a:prstGeom prst="rect">
            <a:avLst/>
          </a:prstGeom>
          <a:blipFill rotWithShape="1">
            <a:blip r:embed="rId3">
              <a:alphaModFix/>
            </a:blip>
            <a:stretch>
              <a:fillRect l="-7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374" name="Google Shape;374;p22"/>
          <p:cNvPicPr preferRelativeResize="0"/>
          <p:nvPr/>
        </p:nvPicPr>
        <p:blipFill rotWithShape="1">
          <a:blip r:embed="rId4">
            <a:alphaModFix/>
          </a:blip>
          <a:srcRect r="48215" b="73074"/>
          <a:stretch/>
        </p:blipFill>
        <p:spPr>
          <a:xfrm>
            <a:off x="3418753" y="2957462"/>
            <a:ext cx="8323447" cy="2603886"/>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cxnSp>
        <p:nvCxnSpPr>
          <p:cNvPr id="380" name="Google Shape;380;p23"/>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82" name="Google Shape;382;p23"/>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383" name="Google Shape;383;p23"/>
          <p:cNvSpPr txBox="1">
            <a:spLocks noGrp="1"/>
          </p:cNvSpPr>
          <p:nvPr>
            <p:ph type="body" idx="1"/>
          </p:nvPr>
        </p:nvSpPr>
        <p:spPr>
          <a:xfrm>
            <a:off x="838200" y="1569518"/>
            <a:ext cx="10515600" cy="48818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a:t>M2: Transfer Knowledge into LMs with Knowledge Triplet Information</a:t>
            </a:r>
            <a:endParaRPr/>
          </a:p>
          <a:p>
            <a:pPr marL="228600" lvl="0" indent="-76200" algn="l" rtl="0">
              <a:lnSpc>
                <a:spcPct val="90000"/>
              </a:lnSpc>
              <a:spcBef>
                <a:spcPts val="1000"/>
              </a:spcBef>
              <a:spcAft>
                <a:spcPts val="0"/>
              </a:spcAft>
              <a:buClr>
                <a:schemeClr val="dk1"/>
              </a:buClr>
              <a:buSzPts val="2400"/>
              <a:buNone/>
            </a:pPr>
            <a:endParaRPr sz="2400" b="1"/>
          </a:p>
          <a:p>
            <a:pPr marL="228600" lvl="0" indent="-76200" algn="l" rtl="0">
              <a:lnSpc>
                <a:spcPct val="90000"/>
              </a:lnSpc>
              <a:spcBef>
                <a:spcPts val="1000"/>
              </a:spcBef>
              <a:spcAft>
                <a:spcPts val="0"/>
              </a:spcAft>
              <a:buClr>
                <a:schemeClr val="dk1"/>
              </a:buClr>
              <a:buSzPts val="2400"/>
              <a:buNone/>
            </a:pPr>
            <a:endParaRPr sz="2400" b="1"/>
          </a:p>
        </p:txBody>
      </p:sp>
      <p:pic>
        <p:nvPicPr>
          <p:cNvPr id="384" name="Google Shape;384;p23"/>
          <p:cNvPicPr preferRelativeResize="0"/>
          <p:nvPr/>
        </p:nvPicPr>
        <p:blipFill rotWithShape="1">
          <a:blip r:embed="rId3">
            <a:alphaModFix/>
          </a:blip>
          <a:srcRect/>
          <a:stretch/>
        </p:blipFill>
        <p:spPr>
          <a:xfrm>
            <a:off x="838200" y="2211816"/>
            <a:ext cx="10676796" cy="1930268"/>
          </a:xfrm>
          <a:prstGeom prst="rect">
            <a:avLst/>
          </a:prstGeom>
          <a:noFill/>
          <a:ln>
            <a:noFill/>
          </a:ln>
        </p:spPr>
      </p:pic>
      <p:pic>
        <p:nvPicPr>
          <p:cNvPr id="385" name="Google Shape;385;p23"/>
          <p:cNvPicPr preferRelativeResize="0"/>
          <p:nvPr/>
        </p:nvPicPr>
        <p:blipFill rotWithShape="1">
          <a:blip r:embed="rId4">
            <a:alphaModFix/>
          </a:blip>
          <a:srcRect l="53193" b="70733"/>
          <a:stretch/>
        </p:blipFill>
        <p:spPr>
          <a:xfrm>
            <a:off x="2861048" y="4287520"/>
            <a:ext cx="6469903" cy="243395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cxnSp>
        <p:nvCxnSpPr>
          <p:cNvPr id="391" name="Google Shape;391;p24"/>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93" name="Google Shape;393;p24"/>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394" name="Google Shape;394;p24"/>
          <p:cNvSpPr txBox="1">
            <a:spLocks noGrp="1"/>
          </p:cNvSpPr>
          <p:nvPr>
            <p:ph type="body" idx="1"/>
          </p:nvPr>
        </p:nvSpPr>
        <p:spPr>
          <a:xfrm>
            <a:off x="838200" y="1614488"/>
            <a:ext cx="10515600" cy="48818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a:t>M3: Perform Reasoning over KG via Path Finding Strategies</a:t>
            </a:r>
            <a:endParaRPr/>
          </a:p>
          <a:p>
            <a:pPr marL="228600" lvl="0" indent="-76200" algn="l" rtl="0">
              <a:lnSpc>
                <a:spcPct val="90000"/>
              </a:lnSpc>
              <a:spcBef>
                <a:spcPts val="1000"/>
              </a:spcBef>
              <a:spcAft>
                <a:spcPts val="0"/>
              </a:spcAft>
              <a:buClr>
                <a:schemeClr val="dk1"/>
              </a:buClr>
              <a:buSzPts val="2400"/>
              <a:buNone/>
            </a:pPr>
            <a:endParaRPr sz="2400" b="1"/>
          </a:p>
        </p:txBody>
      </p:sp>
      <p:sp>
        <p:nvSpPr>
          <p:cNvPr id="395" name="Google Shape;395;p24"/>
          <p:cNvSpPr txBox="1"/>
          <p:nvPr/>
        </p:nvSpPr>
        <p:spPr>
          <a:xfrm>
            <a:off x="838200" y="2410303"/>
            <a:ext cx="10515600" cy="419861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Path routing and ranking (PRA algrithom)</a:t>
            </a:r>
            <a:endParaRPr/>
          </a:p>
          <a:p>
            <a:pPr marL="685800" marR="0" lvl="1" indent="-228600" algn="l" rtl="0">
              <a:lnSpc>
                <a:spcPct val="120000"/>
              </a:lnSpc>
              <a:spcBef>
                <a:spcPts val="500"/>
              </a:spcBef>
              <a:spcAft>
                <a:spcPts val="0"/>
              </a:spcAft>
              <a:buClr>
                <a:schemeClr val="dk1"/>
              </a:buClr>
              <a:buSzPts val="2000"/>
              <a:buFont typeface="Arial"/>
              <a:buChar char="•"/>
            </a:pPr>
            <a:r>
              <a:rPr lang="en-US" sz="2000" b="0" i="0" u="none" strike="noStrike" cap="none">
                <a:solidFill>
                  <a:schemeClr val="dk1"/>
                </a:solidFill>
                <a:latin typeface="Roboto"/>
                <a:ea typeface="Roboto"/>
                <a:cs typeface="Roboto"/>
                <a:sym typeface="Roboto"/>
              </a:rPr>
              <a:t>PRA uses random walks to perform multiple bounded depth-first search processes to find relational paths on the KG, then integrate the path into Seq2Seq models</a:t>
            </a:r>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228600" marR="0" lvl="0" indent="-228600" algn="l" rtl="0">
              <a:lnSpc>
                <a:spcPct val="120000"/>
              </a:lnSpc>
              <a:spcBef>
                <a:spcPts val="100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Reinforcement learning based path finding</a:t>
            </a:r>
            <a:endParaRPr/>
          </a:p>
          <a:p>
            <a:pPr marL="685800" marR="0" lvl="1" indent="-228600" algn="l" rtl="0">
              <a:lnSpc>
                <a:spcPct val="120000"/>
              </a:lnSpc>
              <a:spcBef>
                <a:spcPts val="500"/>
              </a:spcBef>
              <a:spcAft>
                <a:spcPts val="0"/>
              </a:spcAft>
              <a:buClr>
                <a:schemeClr val="dk1"/>
              </a:buClr>
              <a:buSzPts val="2000"/>
              <a:buFont typeface="Arial"/>
              <a:buChar char="•"/>
            </a:pPr>
            <a:r>
              <a:rPr lang="en-US" sz="2000" b="0" i="0" u="none" strike="noStrike" cap="none">
                <a:solidFill>
                  <a:schemeClr val="dk1"/>
                </a:solidFill>
                <a:latin typeface="Roboto"/>
                <a:ea typeface="Roboto"/>
                <a:cs typeface="Roboto"/>
                <a:sym typeface="Roboto"/>
              </a:rPr>
              <a:t>It takes a sequence as input, retrieve a starting node on the KG, then perform multi-hop graph reasoning, and finally arrive at a target node that incorporates the knowledge for output sequence generation.</a:t>
            </a:r>
            <a:endParaRPr/>
          </a:p>
          <a:p>
            <a:pPr marL="457200" marR="0" lvl="1" indent="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cxnSp>
        <p:nvCxnSpPr>
          <p:cNvPr id="401" name="Google Shape;401;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03" name="Google Shape;403;p2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04" name="Google Shape;404;p25"/>
          <p:cNvSpPr txBox="1">
            <a:spLocks noGrp="1"/>
          </p:cNvSpPr>
          <p:nvPr>
            <p:ph type="body" idx="1"/>
          </p:nvPr>
        </p:nvSpPr>
        <p:spPr>
          <a:xfrm>
            <a:off x="838200" y="1614488"/>
            <a:ext cx="10515600" cy="48818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a:t>M3: Perform Reasoning over KG via Path Finding Strategies</a:t>
            </a:r>
            <a:endParaRPr/>
          </a:p>
          <a:p>
            <a:pPr marL="228600" lvl="0" indent="-76200" algn="l" rtl="0">
              <a:lnSpc>
                <a:spcPct val="90000"/>
              </a:lnSpc>
              <a:spcBef>
                <a:spcPts val="1000"/>
              </a:spcBef>
              <a:spcAft>
                <a:spcPts val="0"/>
              </a:spcAft>
              <a:buClr>
                <a:schemeClr val="dk1"/>
              </a:buClr>
              <a:buSzPts val="2400"/>
              <a:buNone/>
            </a:pPr>
            <a:endParaRPr sz="2400" b="1"/>
          </a:p>
        </p:txBody>
      </p:sp>
      <p:sp>
        <p:nvSpPr>
          <p:cNvPr id="405" name="Google Shape;405;p25"/>
          <p:cNvSpPr txBox="1"/>
          <p:nvPr/>
        </p:nvSpPr>
        <p:spPr>
          <a:xfrm>
            <a:off x="838200" y="2410303"/>
            <a:ext cx="10515600" cy="419861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Path routing and ranking (PRA algrithom)</a:t>
            </a:r>
            <a:endParaRPr/>
          </a:p>
          <a:p>
            <a:pPr marL="685800" marR="0" lvl="1" indent="-228600" algn="l" rtl="0">
              <a:lnSpc>
                <a:spcPct val="120000"/>
              </a:lnSpc>
              <a:spcBef>
                <a:spcPts val="500"/>
              </a:spcBef>
              <a:spcAft>
                <a:spcPts val="0"/>
              </a:spcAft>
              <a:buClr>
                <a:schemeClr val="dk1"/>
              </a:buClr>
              <a:buSzPts val="2000"/>
              <a:buFont typeface="Arial"/>
              <a:buChar char="•"/>
            </a:pPr>
            <a:r>
              <a:rPr lang="en-US" sz="2000" b="0" i="0" u="none" strike="noStrike" cap="none">
                <a:solidFill>
                  <a:schemeClr val="dk1"/>
                </a:solidFill>
                <a:latin typeface="Roboto"/>
                <a:ea typeface="Roboto"/>
                <a:cs typeface="Roboto"/>
                <a:sym typeface="Roboto"/>
              </a:rPr>
              <a:t>PRA uses random walks to perform multiple bounded depth-first search processes to find relational paths on the KG, then integrate the path into Seq2Seq models</a:t>
            </a:r>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228600" marR="0" lvl="0" indent="-228600" algn="l" rtl="0">
              <a:lnSpc>
                <a:spcPct val="120000"/>
              </a:lnSpc>
              <a:spcBef>
                <a:spcPts val="100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Reinforcement learning based path finding</a:t>
            </a:r>
            <a:endParaRPr/>
          </a:p>
          <a:p>
            <a:pPr marL="685800" marR="0" lvl="1" indent="-228600" algn="l" rtl="0">
              <a:lnSpc>
                <a:spcPct val="120000"/>
              </a:lnSpc>
              <a:spcBef>
                <a:spcPts val="500"/>
              </a:spcBef>
              <a:spcAft>
                <a:spcPts val="0"/>
              </a:spcAft>
              <a:buClr>
                <a:schemeClr val="dk1"/>
              </a:buClr>
              <a:buSzPts val="2000"/>
              <a:buFont typeface="Arial"/>
              <a:buChar char="•"/>
            </a:pPr>
            <a:r>
              <a:rPr lang="en-US" sz="2000" b="0" i="0" u="none" strike="noStrike" cap="none">
                <a:solidFill>
                  <a:schemeClr val="dk1"/>
                </a:solidFill>
                <a:latin typeface="Roboto"/>
                <a:ea typeface="Roboto"/>
                <a:cs typeface="Roboto"/>
                <a:sym typeface="Roboto"/>
              </a:rPr>
              <a:t>It takes a sequence as input, retrieve a starting node on the KG, then perform multi-hop graph reasoning, and finally arrive at a target node that incorporates the knowledge for output sequence generation.</a:t>
            </a:r>
            <a:endParaRPr/>
          </a:p>
          <a:p>
            <a:pPr marL="457200" marR="0" lvl="1" indent="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685800" marR="0" lvl="1" indent="-101600" algn="l" rtl="0">
              <a:lnSpc>
                <a:spcPct val="120000"/>
              </a:lnSpc>
              <a:spcBef>
                <a:spcPts val="5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cxnSp>
        <p:nvCxnSpPr>
          <p:cNvPr id="410" name="Google Shape;410;p26"/>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12" name="Google Shape;412;p26"/>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13" name="Google Shape;413;p26"/>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a:p>
            <a:pPr marL="228600" lvl="0" indent="-228600" algn="l" rtl="0">
              <a:lnSpc>
                <a:spcPct val="90000"/>
              </a:lnSpc>
              <a:spcBef>
                <a:spcPts val="1000"/>
              </a:spcBef>
              <a:spcAft>
                <a:spcPts val="0"/>
              </a:spcAft>
              <a:buClr>
                <a:schemeClr val="dk1"/>
              </a:buClr>
              <a:buSzPts val="2400"/>
              <a:buChar char="•"/>
            </a:pPr>
            <a:r>
              <a:rPr lang="en-US" sz="2400"/>
              <a:t>Application: Generative commonsense reasoning (e.g., story, alpha-NLG)</a:t>
            </a:r>
            <a:endParaRPr/>
          </a:p>
          <a:p>
            <a:pPr marL="228600" lvl="0" indent="-228600" algn="l" rtl="0">
              <a:lnSpc>
                <a:spcPct val="90000"/>
              </a:lnSpc>
              <a:spcBef>
                <a:spcPts val="1000"/>
              </a:spcBef>
              <a:spcAft>
                <a:spcPts val="0"/>
              </a:spcAft>
              <a:buClr>
                <a:schemeClr val="dk1"/>
              </a:buClr>
              <a:buSzPts val="2400"/>
              <a:buChar char="•"/>
            </a:pPr>
            <a:r>
              <a:rPr lang="en-US" sz="2400"/>
              <a:t>Motivation: </a:t>
            </a:r>
            <a:r>
              <a:rPr lang="en-US" sz="2300"/>
              <a:t>To reason over multi-hop</a:t>
            </a:r>
            <a:endParaRPr/>
          </a:p>
          <a:p>
            <a:pPr marL="0" lvl="0" indent="0" algn="l" rtl="0">
              <a:lnSpc>
                <a:spcPct val="90000"/>
              </a:lnSpc>
              <a:spcBef>
                <a:spcPts val="1000"/>
              </a:spcBef>
              <a:spcAft>
                <a:spcPts val="0"/>
              </a:spcAft>
              <a:buClr>
                <a:schemeClr val="dk1"/>
              </a:buClr>
              <a:buSzPts val="2300"/>
              <a:buNone/>
            </a:pPr>
            <a:r>
              <a:rPr lang="en-US" sz="2300"/>
              <a:t>relational paths where multiple conec-</a:t>
            </a:r>
            <a:endParaRPr/>
          </a:p>
          <a:p>
            <a:pPr marL="0" lvl="0" indent="0" algn="l" rtl="0">
              <a:lnSpc>
                <a:spcPct val="90000"/>
              </a:lnSpc>
              <a:spcBef>
                <a:spcPts val="1000"/>
              </a:spcBef>
              <a:spcAft>
                <a:spcPts val="0"/>
              </a:spcAft>
              <a:buClr>
                <a:schemeClr val="dk1"/>
              </a:buClr>
              <a:buSzPts val="2300"/>
              <a:buNone/>
            </a:pPr>
            <a:r>
              <a:rPr lang="en-US" sz="2300"/>
              <a:t>ted triples provide chains of evidence </a:t>
            </a:r>
            <a:endParaRPr/>
          </a:p>
          <a:p>
            <a:pPr marL="0" lvl="0" indent="0" algn="l" rtl="0">
              <a:lnSpc>
                <a:spcPct val="90000"/>
              </a:lnSpc>
              <a:spcBef>
                <a:spcPts val="1000"/>
              </a:spcBef>
              <a:spcAft>
                <a:spcPts val="0"/>
              </a:spcAft>
              <a:buClr>
                <a:schemeClr val="dk1"/>
              </a:buClr>
              <a:buSzPts val="2300"/>
              <a:buNone/>
            </a:pPr>
            <a:r>
              <a:rPr lang="en-US" sz="2300"/>
              <a:t>for grounded text generation.</a:t>
            </a:r>
            <a:endParaRPr/>
          </a:p>
        </p:txBody>
      </p:sp>
      <p:pic>
        <p:nvPicPr>
          <p:cNvPr id="414" name="Google Shape;414;p26"/>
          <p:cNvPicPr preferRelativeResize="0"/>
          <p:nvPr/>
        </p:nvPicPr>
        <p:blipFill rotWithShape="1">
          <a:blip r:embed="rId3">
            <a:alphaModFix/>
          </a:blip>
          <a:srcRect/>
          <a:stretch/>
        </p:blipFill>
        <p:spPr>
          <a:xfrm>
            <a:off x="6004621" y="2597495"/>
            <a:ext cx="5310813" cy="3854918"/>
          </a:xfrm>
          <a:prstGeom prst="rect">
            <a:avLst/>
          </a:prstGeom>
          <a:noFill/>
          <a:ln>
            <a:noFill/>
          </a:ln>
        </p:spPr>
      </p:pic>
      <p:sp>
        <p:nvSpPr>
          <p:cNvPr id="415" name="Google Shape;41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4"/>
                                        </p:tgtEl>
                                      </p:cBhvr>
                                    </p:animEffect>
                                    <p:set>
                                      <p:cBhvr>
                                        <p:cTn id="12" dur="1" fill="hold">
                                          <p:stCondLst>
                                            <p:cond delay="500"/>
                                          </p:stCondLst>
                                        </p:cTn>
                                        <p:tgtEl>
                                          <p:spTgt spid="4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277EF5-B7FA-2247-8A06-A5699642CE87}"/>
              </a:ext>
            </a:extLst>
          </p:cNvPr>
          <p:cNvSpPr>
            <a:spLocks noGrp="1"/>
          </p:cNvSpPr>
          <p:nvPr>
            <p:ph type="title"/>
          </p:nvPr>
        </p:nvSpPr>
        <p:spPr/>
        <p:txBody>
          <a:bodyPr/>
          <a:lstStyle/>
          <a:p>
            <a:r>
              <a:rPr lang="en-US" b="1" spc="-173" dirty="0">
                <a:solidFill>
                  <a:srgbClr val="C00000"/>
                </a:solidFill>
              </a:rPr>
              <a:t>Feature </a:t>
            </a:r>
            <a:r>
              <a:rPr lang="en-US" b="1" spc="-120" dirty="0">
                <a:solidFill>
                  <a:srgbClr val="C00000"/>
                </a:solidFill>
              </a:rPr>
              <a:t>Learning </a:t>
            </a:r>
            <a:r>
              <a:rPr lang="en-US" b="1" spc="-160" dirty="0">
                <a:solidFill>
                  <a:srgbClr val="C00000"/>
                </a:solidFill>
              </a:rPr>
              <a:t>in</a:t>
            </a:r>
            <a:r>
              <a:rPr lang="en-US" b="1" spc="260" dirty="0">
                <a:solidFill>
                  <a:srgbClr val="C00000"/>
                </a:solidFill>
              </a:rPr>
              <a:t> </a:t>
            </a:r>
            <a:r>
              <a:rPr lang="en-US" b="1" spc="-107" dirty="0">
                <a:solidFill>
                  <a:srgbClr val="C00000"/>
                </a:solidFill>
              </a:rPr>
              <a:t>Graphs</a:t>
            </a:r>
            <a:endParaRPr lang="en-US" b="1" dirty="0">
              <a:solidFill>
                <a:srgbClr val="C00000"/>
              </a:solidFill>
            </a:endParaRPr>
          </a:p>
        </p:txBody>
      </p:sp>
      <p:sp>
        <p:nvSpPr>
          <p:cNvPr id="3" name="Content Placeholder 2">
            <a:extLst>
              <a:ext uri="{FF2B5EF4-FFF2-40B4-BE49-F238E27FC236}">
                <a16:creationId xmlns="" xmlns:a16="http://schemas.microsoft.com/office/drawing/2014/main" id="{85E0E32E-5FE6-5E47-A7BB-AE4175C733FF}"/>
              </a:ext>
            </a:extLst>
          </p:cNvPr>
          <p:cNvSpPr>
            <a:spLocks noGrp="1"/>
          </p:cNvSpPr>
          <p:nvPr>
            <p:ph idx="1"/>
          </p:nvPr>
        </p:nvSpPr>
        <p:spPr>
          <a:xfrm>
            <a:off x="917575" y="1851070"/>
            <a:ext cx="10604500" cy="1865238"/>
          </a:xfrm>
        </p:spPr>
        <p:txBody>
          <a:bodyPr>
            <a:normAutofit/>
          </a:bodyPr>
          <a:lstStyle/>
          <a:p>
            <a:r>
              <a:rPr lang="en-US" sz="3100" spc="-93" dirty="0">
                <a:cs typeface="Arial"/>
              </a:rPr>
              <a:t>Our Goal: Design efficient task-independent/ task-dependent feature learning for machine learning in graphs!</a:t>
            </a:r>
          </a:p>
          <a:p>
            <a:endParaRPr lang="en-US" dirty="0"/>
          </a:p>
        </p:txBody>
      </p:sp>
      <p:sp>
        <p:nvSpPr>
          <p:cNvPr id="4" name="Slide Number Placeholder 3">
            <a:extLst>
              <a:ext uri="{FF2B5EF4-FFF2-40B4-BE49-F238E27FC236}">
                <a16:creationId xmlns="" xmlns:a16="http://schemas.microsoft.com/office/drawing/2014/main" id="{928BF7A9-895F-4746-B2A0-E7A432422DE9}"/>
              </a:ext>
            </a:extLst>
          </p:cNvPr>
          <p:cNvSpPr>
            <a:spLocks noGrp="1"/>
          </p:cNvSpPr>
          <p:nvPr>
            <p:ph type="sldNum" sz="quarter" idx="12"/>
          </p:nvPr>
        </p:nvSpPr>
        <p:spPr/>
        <p:txBody>
          <a:bodyPr/>
          <a:lstStyle/>
          <a:p>
            <a:fld id="{4C15419E-54D6-8648-ABFB-BEF58E3E877E}" type="slidenum">
              <a:rPr lang="en-US" smtClean="0"/>
              <a:t>2</a:t>
            </a:fld>
            <a:endParaRPr lang="en-US"/>
          </a:p>
        </p:txBody>
      </p:sp>
      <p:graphicFrame>
        <p:nvGraphicFramePr>
          <p:cNvPr id="5" name="object 4">
            <a:extLst>
              <a:ext uri="{FF2B5EF4-FFF2-40B4-BE49-F238E27FC236}">
                <a16:creationId xmlns="" xmlns:a16="http://schemas.microsoft.com/office/drawing/2014/main" id="{898D66A5-B27A-3C44-9951-177A6BD9E61C}"/>
              </a:ext>
            </a:extLst>
          </p:cNvPr>
          <p:cNvGraphicFramePr>
            <a:graphicFrameLocks noGrp="1"/>
          </p:cNvGraphicFramePr>
          <p:nvPr/>
        </p:nvGraphicFramePr>
        <p:xfrm>
          <a:off x="7040034" y="3654383"/>
          <a:ext cx="3159756" cy="422487"/>
        </p:xfrm>
        <a:graphic>
          <a:graphicData uri="http://schemas.openxmlformats.org/drawingml/2006/table">
            <a:tbl>
              <a:tblPr firstRow="1" bandRow="1">
                <a:tableStyleId>{2D5ABB26-0587-4C30-8999-92F81FD0307C}</a:tableStyleId>
              </a:tblPr>
              <a:tblGrid>
                <a:gridCol w="526627">
                  <a:extLst>
                    <a:ext uri="{9D8B030D-6E8A-4147-A177-3AD203B41FA5}">
                      <a16:colId xmlns="" xmlns:a16="http://schemas.microsoft.com/office/drawing/2014/main" val="20000"/>
                    </a:ext>
                  </a:extLst>
                </a:gridCol>
                <a:gridCol w="526627">
                  <a:extLst>
                    <a:ext uri="{9D8B030D-6E8A-4147-A177-3AD203B41FA5}">
                      <a16:colId xmlns="" xmlns:a16="http://schemas.microsoft.com/office/drawing/2014/main" val="20001"/>
                    </a:ext>
                  </a:extLst>
                </a:gridCol>
                <a:gridCol w="526627">
                  <a:extLst>
                    <a:ext uri="{9D8B030D-6E8A-4147-A177-3AD203B41FA5}">
                      <a16:colId xmlns="" xmlns:a16="http://schemas.microsoft.com/office/drawing/2014/main" val="20002"/>
                    </a:ext>
                  </a:extLst>
                </a:gridCol>
                <a:gridCol w="526625">
                  <a:extLst>
                    <a:ext uri="{9D8B030D-6E8A-4147-A177-3AD203B41FA5}">
                      <a16:colId xmlns="" xmlns:a16="http://schemas.microsoft.com/office/drawing/2014/main" val="20003"/>
                    </a:ext>
                  </a:extLst>
                </a:gridCol>
                <a:gridCol w="526625">
                  <a:extLst>
                    <a:ext uri="{9D8B030D-6E8A-4147-A177-3AD203B41FA5}">
                      <a16:colId xmlns="" xmlns:a16="http://schemas.microsoft.com/office/drawing/2014/main" val="20004"/>
                    </a:ext>
                  </a:extLst>
                </a:gridCol>
                <a:gridCol w="526625">
                  <a:extLst>
                    <a:ext uri="{9D8B030D-6E8A-4147-A177-3AD203B41FA5}">
                      <a16:colId xmlns="" xmlns:a16="http://schemas.microsoft.com/office/drawing/2014/main" val="20005"/>
                    </a:ext>
                  </a:extLst>
                </a:gridCol>
              </a:tblGrid>
              <a:tr h="422487">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extLst>
                  <a:ext uri="{0D108BD9-81ED-4DB2-BD59-A6C34878D82A}">
                    <a16:rowId xmlns="" xmlns:a16="http://schemas.microsoft.com/office/drawing/2014/main" val="10000"/>
                  </a:ext>
                </a:extLst>
              </a:tr>
            </a:tbl>
          </a:graphicData>
        </a:graphic>
      </p:graphicFrame>
      <p:sp>
        <p:nvSpPr>
          <p:cNvPr id="6" name="object 5">
            <a:extLst>
              <a:ext uri="{FF2B5EF4-FFF2-40B4-BE49-F238E27FC236}">
                <a16:creationId xmlns="" xmlns:a16="http://schemas.microsoft.com/office/drawing/2014/main" id="{C714D25C-135F-1243-B735-0C812414F885}"/>
              </a:ext>
            </a:extLst>
          </p:cNvPr>
          <p:cNvSpPr/>
          <p:nvPr/>
        </p:nvSpPr>
        <p:spPr>
          <a:xfrm>
            <a:off x="4285037" y="3789426"/>
            <a:ext cx="2642447" cy="152400"/>
          </a:xfrm>
          <a:custGeom>
            <a:avLst/>
            <a:gdLst/>
            <a:ahLst/>
            <a:cxnLst/>
            <a:rect l="l" t="t" r="r" b="b"/>
            <a:pathLst>
              <a:path w="1981835" h="114300">
                <a:moveTo>
                  <a:pt x="1943600" y="38011"/>
                </a:moveTo>
                <a:lnTo>
                  <a:pt x="1885950" y="38011"/>
                </a:lnTo>
                <a:lnTo>
                  <a:pt x="1886115" y="76111"/>
                </a:lnTo>
                <a:lnTo>
                  <a:pt x="1867065" y="76194"/>
                </a:lnTo>
                <a:lnTo>
                  <a:pt x="1867230" y="114300"/>
                </a:lnTo>
                <a:lnTo>
                  <a:pt x="1981276" y="56641"/>
                </a:lnTo>
                <a:lnTo>
                  <a:pt x="1943600" y="38011"/>
                </a:lnTo>
                <a:close/>
              </a:path>
              <a:path w="1981835" h="114300">
                <a:moveTo>
                  <a:pt x="1866899" y="38094"/>
                </a:moveTo>
                <a:lnTo>
                  <a:pt x="0" y="46266"/>
                </a:lnTo>
                <a:lnTo>
                  <a:pt x="165" y="84366"/>
                </a:lnTo>
                <a:lnTo>
                  <a:pt x="1867065" y="76194"/>
                </a:lnTo>
                <a:lnTo>
                  <a:pt x="1866899" y="38094"/>
                </a:lnTo>
                <a:close/>
              </a:path>
              <a:path w="1981835" h="114300">
                <a:moveTo>
                  <a:pt x="1885950" y="38011"/>
                </a:moveTo>
                <a:lnTo>
                  <a:pt x="1866899" y="38094"/>
                </a:lnTo>
                <a:lnTo>
                  <a:pt x="1867065" y="76194"/>
                </a:lnTo>
                <a:lnTo>
                  <a:pt x="1886115" y="76111"/>
                </a:lnTo>
                <a:lnTo>
                  <a:pt x="1885950" y="38011"/>
                </a:lnTo>
                <a:close/>
              </a:path>
              <a:path w="1981835" h="114300">
                <a:moveTo>
                  <a:pt x="1866734" y="0"/>
                </a:moveTo>
                <a:lnTo>
                  <a:pt x="1866899" y="38094"/>
                </a:lnTo>
                <a:lnTo>
                  <a:pt x="1943600" y="38011"/>
                </a:lnTo>
                <a:lnTo>
                  <a:pt x="1866734" y="0"/>
                </a:lnTo>
                <a:close/>
              </a:path>
            </a:pathLst>
          </a:custGeom>
          <a:solidFill>
            <a:srgbClr val="000000"/>
          </a:solidFill>
        </p:spPr>
        <p:txBody>
          <a:bodyPr wrap="square" lIns="0" tIns="0" rIns="0" bIns="0" rtlCol="0"/>
          <a:lstStyle/>
          <a:p>
            <a:endParaRPr sz="2400"/>
          </a:p>
        </p:txBody>
      </p:sp>
      <p:sp>
        <p:nvSpPr>
          <p:cNvPr id="7" name="object 6">
            <a:extLst>
              <a:ext uri="{FF2B5EF4-FFF2-40B4-BE49-F238E27FC236}">
                <a16:creationId xmlns="" xmlns:a16="http://schemas.microsoft.com/office/drawing/2014/main" id="{32EACD52-78E1-524C-A072-AFAC07656C9D}"/>
              </a:ext>
            </a:extLst>
          </p:cNvPr>
          <p:cNvSpPr/>
          <p:nvPr/>
        </p:nvSpPr>
        <p:spPr>
          <a:xfrm>
            <a:off x="7048501" y="4102023"/>
            <a:ext cx="3158913" cy="388620"/>
          </a:xfrm>
          <a:custGeom>
            <a:avLst/>
            <a:gdLst/>
            <a:ahLst/>
            <a:cxnLst/>
            <a:rect l="l" t="t" r="r" b="b"/>
            <a:pathLst>
              <a:path w="2369184" h="291464">
                <a:moveTo>
                  <a:pt x="2368641" y="0"/>
                </a:moveTo>
                <a:lnTo>
                  <a:pt x="2361472" y="45963"/>
                </a:lnTo>
                <a:lnTo>
                  <a:pt x="2341509" y="85883"/>
                </a:lnTo>
                <a:lnTo>
                  <a:pt x="2311068" y="117362"/>
                </a:lnTo>
                <a:lnTo>
                  <a:pt x="2272467" y="138006"/>
                </a:lnTo>
                <a:lnTo>
                  <a:pt x="2228021" y="145420"/>
                </a:lnTo>
                <a:lnTo>
                  <a:pt x="1331190" y="145420"/>
                </a:lnTo>
                <a:lnTo>
                  <a:pt x="1286744" y="152833"/>
                </a:lnTo>
                <a:lnTo>
                  <a:pt x="1248143" y="173477"/>
                </a:lnTo>
                <a:lnTo>
                  <a:pt x="1217702" y="204956"/>
                </a:lnTo>
                <a:lnTo>
                  <a:pt x="1197739" y="244875"/>
                </a:lnTo>
                <a:lnTo>
                  <a:pt x="1190570" y="290839"/>
                </a:lnTo>
                <a:lnTo>
                  <a:pt x="1183402" y="244875"/>
                </a:lnTo>
                <a:lnTo>
                  <a:pt x="1163442" y="204956"/>
                </a:lnTo>
                <a:lnTo>
                  <a:pt x="1133004" y="173477"/>
                </a:lnTo>
                <a:lnTo>
                  <a:pt x="1094405" y="152833"/>
                </a:lnTo>
                <a:lnTo>
                  <a:pt x="1049960" y="145420"/>
                </a:lnTo>
                <a:lnTo>
                  <a:pt x="140613" y="145420"/>
                </a:lnTo>
                <a:lnTo>
                  <a:pt x="96168" y="138006"/>
                </a:lnTo>
                <a:lnTo>
                  <a:pt x="57568" y="117362"/>
                </a:lnTo>
                <a:lnTo>
                  <a:pt x="27130" y="85883"/>
                </a:lnTo>
                <a:lnTo>
                  <a:pt x="7168" y="45963"/>
                </a:lnTo>
                <a:lnTo>
                  <a:pt x="0" y="0"/>
                </a:lnTo>
              </a:path>
            </a:pathLst>
          </a:custGeom>
          <a:ln w="9525">
            <a:solidFill>
              <a:srgbClr val="961100"/>
            </a:solidFill>
          </a:ln>
        </p:spPr>
        <p:txBody>
          <a:bodyPr wrap="square" lIns="0" tIns="0" rIns="0" bIns="0" rtlCol="0"/>
          <a:lstStyle/>
          <a:p>
            <a:endParaRPr sz="2400"/>
          </a:p>
        </p:txBody>
      </p:sp>
      <p:sp>
        <p:nvSpPr>
          <p:cNvPr id="8" name="object 7">
            <a:extLst>
              <a:ext uri="{FF2B5EF4-FFF2-40B4-BE49-F238E27FC236}">
                <a16:creationId xmlns="" xmlns:a16="http://schemas.microsoft.com/office/drawing/2014/main" id="{3876DDC5-EDA4-E04D-8E49-778A7C96D4BE}"/>
              </a:ext>
            </a:extLst>
          </p:cNvPr>
          <p:cNvSpPr txBox="1"/>
          <p:nvPr/>
        </p:nvSpPr>
        <p:spPr>
          <a:xfrm>
            <a:off x="8054707" y="3063169"/>
            <a:ext cx="1145547" cy="509541"/>
          </a:xfrm>
          <a:prstGeom prst="rect">
            <a:avLst/>
          </a:prstGeom>
        </p:spPr>
        <p:txBody>
          <a:bodyPr vert="horz" wrap="square" lIns="0" tIns="16933" rIns="0" bIns="0" rtlCol="0">
            <a:spAutoFit/>
          </a:bodyPr>
          <a:lstStyle/>
          <a:p>
            <a:pPr marL="16933">
              <a:spcBef>
                <a:spcPts val="133"/>
              </a:spcBef>
            </a:pPr>
            <a:r>
              <a:rPr sz="3200" spc="-7" dirty="0">
                <a:solidFill>
                  <a:srgbClr val="961100"/>
                </a:solidFill>
                <a:latin typeface="Georgia"/>
                <a:cs typeface="Georgia"/>
              </a:rPr>
              <a:t>v</a:t>
            </a:r>
            <a:r>
              <a:rPr sz="3200" spc="7" dirty="0">
                <a:solidFill>
                  <a:srgbClr val="961100"/>
                </a:solidFill>
                <a:latin typeface="Georgia"/>
                <a:cs typeface="Georgia"/>
              </a:rPr>
              <a:t>e</a:t>
            </a:r>
            <a:r>
              <a:rPr sz="3200" dirty="0">
                <a:solidFill>
                  <a:srgbClr val="961100"/>
                </a:solidFill>
                <a:latin typeface="Georgia"/>
                <a:cs typeface="Georgia"/>
              </a:rPr>
              <a:t>c</a:t>
            </a:r>
            <a:r>
              <a:rPr lang="en-US" sz="3200" dirty="0">
                <a:solidFill>
                  <a:srgbClr val="961100"/>
                </a:solidFill>
                <a:latin typeface="Georgia"/>
                <a:cs typeface="Georgia"/>
              </a:rPr>
              <a:t>tor</a:t>
            </a:r>
            <a:endParaRPr sz="3200" dirty="0">
              <a:latin typeface="Georgia"/>
              <a:cs typeface="Georgia"/>
            </a:endParaRPr>
          </a:p>
        </p:txBody>
      </p:sp>
      <p:sp>
        <p:nvSpPr>
          <p:cNvPr id="9" name="object 8">
            <a:extLst>
              <a:ext uri="{FF2B5EF4-FFF2-40B4-BE49-F238E27FC236}">
                <a16:creationId xmlns="" xmlns:a16="http://schemas.microsoft.com/office/drawing/2014/main" id="{CD285DCB-A00C-2442-8424-1EA88B9BD86F}"/>
              </a:ext>
            </a:extLst>
          </p:cNvPr>
          <p:cNvSpPr txBox="1"/>
          <p:nvPr/>
        </p:nvSpPr>
        <p:spPr>
          <a:xfrm>
            <a:off x="4806334" y="3092948"/>
            <a:ext cx="2044081" cy="735244"/>
          </a:xfrm>
          <a:prstGeom prst="rect">
            <a:avLst/>
          </a:prstGeom>
        </p:spPr>
        <p:txBody>
          <a:bodyPr vert="horz" wrap="square" lIns="0" tIns="240453" rIns="0" bIns="0" rtlCol="0">
            <a:spAutoFit/>
          </a:bodyPr>
          <a:lstStyle/>
          <a:p>
            <a:pPr marL="12700">
              <a:lnSpc>
                <a:spcPct val="100000"/>
              </a:lnSpc>
              <a:spcBef>
                <a:spcPts val="1320"/>
              </a:spcBef>
            </a:pPr>
            <a:r>
              <a:rPr lang="en-US" sz="3200" spc="125" dirty="0" err="1">
                <a:latin typeface="DejaVu Sans"/>
                <a:cs typeface="DejaVu Sans"/>
              </a:rPr>
              <a:t>f:</a:t>
            </a:r>
            <a:r>
              <a:rPr lang="en-US" sz="3200" spc="-585" dirty="0" err="1">
                <a:latin typeface="DejaVu Sans"/>
                <a:cs typeface="DejaVu Sans"/>
              </a:rPr>
              <a:t>v</a:t>
            </a:r>
            <a:r>
              <a:rPr lang="en-US" sz="3200" spc="-635" dirty="0">
                <a:latin typeface="DejaVu Sans"/>
                <a:cs typeface="DejaVu Sans"/>
              </a:rPr>
              <a:t>   </a:t>
            </a:r>
            <a:r>
              <a:rPr lang="en-US" sz="3200" dirty="0">
                <a:latin typeface="DejaVu Sans"/>
                <a:cs typeface="DejaVu Sans"/>
              </a:rPr>
              <a:t>→ </a:t>
            </a:r>
            <a:r>
              <a:rPr lang="en-US" sz="3200" spc="-185" dirty="0" err="1">
                <a:latin typeface="DejaVu Sans"/>
                <a:cs typeface="DejaVu Sans"/>
              </a:rPr>
              <a:t>ℝ</a:t>
            </a:r>
            <a:r>
              <a:rPr lang="en-US" sz="3600" spc="-277" baseline="27777" dirty="0" err="1">
                <a:latin typeface="DejaVu Sans"/>
                <a:cs typeface="DejaVu Sans"/>
              </a:rPr>
              <a:t>d</a:t>
            </a:r>
            <a:endParaRPr lang="en-US" sz="3600" baseline="27777" dirty="0">
              <a:latin typeface="DejaVu Sans"/>
              <a:cs typeface="DejaVu Sans"/>
            </a:endParaRPr>
          </a:p>
        </p:txBody>
      </p:sp>
      <p:sp>
        <p:nvSpPr>
          <p:cNvPr id="10" name="object 9">
            <a:extLst>
              <a:ext uri="{FF2B5EF4-FFF2-40B4-BE49-F238E27FC236}">
                <a16:creationId xmlns="" xmlns:a16="http://schemas.microsoft.com/office/drawing/2014/main" id="{EBFBEE45-893A-6C49-83F5-F32F4BF286D5}"/>
              </a:ext>
            </a:extLst>
          </p:cNvPr>
          <p:cNvSpPr txBox="1"/>
          <p:nvPr/>
        </p:nvSpPr>
        <p:spPr>
          <a:xfrm>
            <a:off x="6997496" y="4119170"/>
            <a:ext cx="3056467" cy="1673108"/>
          </a:xfrm>
          <a:prstGeom prst="rect">
            <a:avLst/>
          </a:prstGeom>
        </p:spPr>
        <p:txBody>
          <a:bodyPr vert="horz" wrap="square" lIns="0" tIns="254847" rIns="0" bIns="0" rtlCol="0">
            <a:spAutoFit/>
          </a:bodyPr>
          <a:lstStyle/>
          <a:p>
            <a:pPr marL="1492636">
              <a:spcBef>
                <a:spcPts val="2007"/>
              </a:spcBef>
            </a:pPr>
            <a:r>
              <a:rPr sz="4800" spc="-369" baseline="-20833" dirty="0" err="1">
                <a:latin typeface="DejaVu Sans"/>
                <a:cs typeface="DejaVu Sans"/>
              </a:rPr>
              <a:t>ℝ</a:t>
            </a:r>
            <a:r>
              <a:rPr lang="en-US" sz="2400" spc="-247" dirty="0" err="1">
                <a:latin typeface="DejaVu Sans"/>
                <a:cs typeface="DejaVu Sans"/>
              </a:rPr>
              <a:t>d</a:t>
            </a:r>
            <a:endParaRPr sz="2400" dirty="0">
              <a:latin typeface="DejaVu Sans"/>
              <a:cs typeface="DejaVu Sans"/>
            </a:endParaRPr>
          </a:p>
          <a:p>
            <a:pPr marL="783994" marR="6773" indent="-767907">
              <a:lnSpc>
                <a:spcPts val="2787"/>
              </a:lnSpc>
              <a:spcBef>
                <a:spcPts val="1580"/>
              </a:spcBef>
            </a:pPr>
            <a:r>
              <a:rPr sz="2400" spc="-80" dirty="0">
                <a:latin typeface="Arial"/>
                <a:cs typeface="Arial"/>
              </a:rPr>
              <a:t>Feature </a:t>
            </a:r>
            <a:r>
              <a:rPr sz="2400" spc="-47" dirty="0">
                <a:latin typeface="Arial"/>
                <a:cs typeface="Arial"/>
              </a:rPr>
              <a:t>representation,  </a:t>
            </a:r>
            <a:r>
              <a:rPr sz="2400" spc="-20" dirty="0">
                <a:latin typeface="Arial"/>
                <a:cs typeface="Arial"/>
              </a:rPr>
              <a:t>embedding</a:t>
            </a:r>
            <a:endParaRPr sz="2400" dirty="0">
              <a:latin typeface="Arial"/>
              <a:cs typeface="Arial"/>
            </a:endParaRPr>
          </a:p>
        </p:txBody>
      </p:sp>
      <p:sp>
        <p:nvSpPr>
          <p:cNvPr id="11" name="object 10">
            <a:extLst>
              <a:ext uri="{FF2B5EF4-FFF2-40B4-BE49-F238E27FC236}">
                <a16:creationId xmlns="" xmlns:a16="http://schemas.microsoft.com/office/drawing/2014/main" id="{071FAF69-A30B-7849-BB84-901640A34A54}"/>
              </a:ext>
            </a:extLst>
          </p:cNvPr>
          <p:cNvSpPr/>
          <p:nvPr/>
        </p:nvSpPr>
        <p:spPr>
          <a:xfrm>
            <a:off x="3187700" y="312614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2" name="object 11">
            <a:extLst>
              <a:ext uri="{FF2B5EF4-FFF2-40B4-BE49-F238E27FC236}">
                <a16:creationId xmlns="" xmlns:a16="http://schemas.microsoft.com/office/drawing/2014/main" id="{E4076D38-A2AA-A041-963F-9795BC265F1E}"/>
              </a:ext>
            </a:extLst>
          </p:cNvPr>
          <p:cNvSpPr/>
          <p:nvPr/>
        </p:nvSpPr>
        <p:spPr>
          <a:xfrm>
            <a:off x="2586832"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3" name="object 12">
            <a:extLst>
              <a:ext uri="{FF2B5EF4-FFF2-40B4-BE49-F238E27FC236}">
                <a16:creationId xmlns="" xmlns:a16="http://schemas.microsoft.com/office/drawing/2014/main" id="{EAE543D8-3365-934E-B560-861D21E62D4B}"/>
              </a:ext>
            </a:extLst>
          </p:cNvPr>
          <p:cNvSpPr/>
          <p:nvPr/>
        </p:nvSpPr>
        <p:spPr>
          <a:xfrm>
            <a:off x="3395657" y="461482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4" name="object 13">
            <a:extLst>
              <a:ext uri="{FF2B5EF4-FFF2-40B4-BE49-F238E27FC236}">
                <a16:creationId xmlns="" xmlns:a16="http://schemas.microsoft.com/office/drawing/2014/main" id="{95615250-E9DA-3744-920C-BFBE4C4CD037}"/>
              </a:ext>
            </a:extLst>
          </p:cNvPr>
          <p:cNvSpPr/>
          <p:nvPr/>
        </p:nvSpPr>
        <p:spPr>
          <a:xfrm>
            <a:off x="2044701" y="4489812"/>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5" name="object 14">
            <a:extLst>
              <a:ext uri="{FF2B5EF4-FFF2-40B4-BE49-F238E27FC236}">
                <a16:creationId xmlns="" xmlns:a16="http://schemas.microsoft.com/office/drawing/2014/main" id="{C92FC37C-103C-EE4D-9ABA-D2DB6900E027}"/>
              </a:ext>
            </a:extLst>
          </p:cNvPr>
          <p:cNvSpPr/>
          <p:nvPr/>
        </p:nvSpPr>
        <p:spPr>
          <a:xfrm>
            <a:off x="1701801" y="3260293"/>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6" name="object 15">
            <a:extLst>
              <a:ext uri="{FF2B5EF4-FFF2-40B4-BE49-F238E27FC236}">
                <a16:creationId xmlns="" xmlns:a16="http://schemas.microsoft.com/office/drawing/2014/main" id="{875C01BA-BA48-2640-ACF2-A6A192CDC6B2}"/>
              </a:ext>
            </a:extLst>
          </p:cNvPr>
          <p:cNvSpPr/>
          <p:nvPr/>
        </p:nvSpPr>
        <p:spPr>
          <a:xfrm>
            <a:off x="3814757"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7" name="object 16">
            <a:extLst>
              <a:ext uri="{FF2B5EF4-FFF2-40B4-BE49-F238E27FC236}">
                <a16:creationId xmlns="" xmlns:a16="http://schemas.microsoft.com/office/drawing/2014/main" id="{9431FE03-D297-464B-B09C-547529230900}"/>
              </a:ext>
            </a:extLst>
          </p:cNvPr>
          <p:cNvSpPr txBox="1"/>
          <p:nvPr/>
        </p:nvSpPr>
        <p:spPr>
          <a:xfrm>
            <a:off x="3749834" y="3052086"/>
            <a:ext cx="922867" cy="1041247"/>
          </a:xfrm>
          <a:prstGeom prst="rect">
            <a:avLst/>
          </a:prstGeom>
        </p:spPr>
        <p:txBody>
          <a:bodyPr vert="horz" wrap="square" lIns="0" tIns="58420" rIns="0" bIns="0" rtlCol="0">
            <a:spAutoFit/>
          </a:bodyPr>
          <a:lstStyle/>
          <a:p>
            <a:pPr marL="16933">
              <a:spcBef>
                <a:spcPts val="460"/>
              </a:spcBef>
            </a:pPr>
            <a:r>
              <a:rPr sz="3200" spc="-13" dirty="0">
                <a:solidFill>
                  <a:srgbClr val="961100"/>
                </a:solidFill>
                <a:latin typeface="Georgia"/>
                <a:cs typeface="Georgia"/>
              </a:rPr>
              <a:t>n</a:t>
            </a:r>
            <a:r>
              <a:rPr sz="3200" spc="7" dirty="0">
                <a:solidFill>
                  <a:srgbClr val="961100"/>
                </a:solidFill>
                <a:latin typeface="Georgia"/>
                <a:cs typeface="Georgia"/>
              </a:rPr>
              <a:t>o</a:t>
            </a:r>
            <a:r>
              <a:rPr sz="3200" spc="-7" dirty="0">
                <a:solidFill>
                  <a:srgbClr val="961100"/>
                </a:solidFill>
                <a:latin typeface="Georgia"/>
                <a:cs typeface="Georgia"/>
              </a:rPr>
              <a:t>d</a:t>
            </a:r>
            <a:r>
              <a:rPr sz="3200" dirty="0">
                <a:solidFill>
                  <a:srgbClr val="961100"/>
                </a:solidFill>
                <a:latin typeface="Georgia"/>
                <a:cs typeface="Georgia"/>
              </a:rPr>
              <a:t>e</a:t>
            </a:r>
            <a:endParaRPr sz="3200" dirty="0">
              <a:latin typeface="Georgia"/>
              <a:cs typeface="Georgia"/>
            </a:endParaRPr>
          </a:p>
          <a:p>
            <a:pPr marL="126150">
              <a:spcBef>
                <a:spcPts val="293"/>
              </a:spcBef>
            </a:pPr>
            <a:r>
              <a:rPr lang="en-US" sz="2933" spc="-60" dirty="0">
                <a:latin typeface="Arial"/>
                <a:cs typeface="Arial"/>
              </a:rPr>
              <a:t>v</a:t>
            </a:r>
            <a:endParaRPr sz="2933" dirty="0">
              <a:latin typeface="Arial"/>
              <a:cs typeface="Arial"/>
            </a:endParaRPr>
          </a:p>
        </p:txBody>
      </p:sp>
      <p:sp>
        <p:nvSpPr>
          <p:cNvPr id="18" name="object 17">
            <a:extLst>
              <a:ext uri="{FF2B5EF4-FFF2-40B4-BE49-F238E27FC236}">
                <a16:creationId xmlns="" xmlns:a16="http://schemas.microsoft.com/office/drawing/2014/main" id="{93AB7809-7720-F14C-A331-0594DD1AAE7A}"/>
              </a:ext>
            </a:extLst>
          </p:cNvPr>
          <p:cNvSpPr/>
          <p:nvPr/>
        </p:nvSpPr>
        <p:spPr>
          <a:xfrm>
            <a:off x="4041139" y="43335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9" name="object 18">
            <a:extLst>
              <a:ext uri="{FF2B5EF4-FFF2-40B4-BE49-F238E27FC236}">
                <a16:creationId xmlns="" xmlns:a16="http://schemas.microsoft.com/office/drawing/2014/main" id="{97D21B45-C0A4-E940-B59D-8417FB20428F}"/>
              </a:ext>
            </a:extLst>
          </p:cNvPr>
          <p:cNvSpPr/>
          <p:nvPr/>
        </p:nvSpPr>
        <p:spPr>
          <a:xfrm>
            <a:off x="2067562" y="3444833"/>
            <a:ext cx="573193" cy="325967"/>
          </a:xfrm>
          <a:custGeom>
            <a:avLst/>
            <a:gdLst/>
            <a:ahLst/>
            <a:cxnLst/>
            <a:rect l="l" t="t" r="r" b="b"/>
            <a:pathLst>
              <a:path w="429894" h="244475">
                <a:moveTo>
                  <a:pt x="0" y="0"/>
                </a:moveTo>
                <a:lnTo>
                  <a:pt x="429626" y="244135"/>
                </a:lnTo>
              </a:path>
            </a:pathLst>
          </a:custGeom>
          <a:ln w="28575">
            <a:solidFill>
              <a:srgbClr val="4A7EBB"/>
            </a:solidFill>
          </a:ln>
        </p:spPr>
        <p:txBody>
          <a:bodyPr wrap="square" lIns="0" tIns="0" rIns="0" bIns="0" rtlCol="0"/>
          <a:lstStyle/>
          <a:p>
            <a:endParaRPr sz="2400"/>
          </a:p>
        </p:txBody>
      </p:sp>
      <p:sp>
        <p:nvSpPr>
          <p:cNvPr id="20" name="object 19">
            <a:extLst>
              <a:ext uri="{FF2B5EF4-FFF2-40B4-BE49-F238E27FC236}">
                <a16:creationId xmlns="" xmlns:a16="http://schemas.microsoft.com/office/drawing/2014/main" id="{55EB92C3-7DD0-B749-AD5C-16D59DF5E9DB}"/>
              </a:ext>
            </a:extLst>
          </p:cNvPr>
          <p:cNvSpPr/>
          <p:nvPr/>
        </p:nvSpPr>
        <p:spPr>
          <a:xfrm>
            <a:off x="1884683" y="3629390"/>
            <a:ext cx="342900" cy="861060"/>
          </a:xfrm>
          <a:custGeom>
            <a:avLst/>
            <a:gdLst/>
            <a:ahLst/>
            <a:cxnLst/>
            <a:rect l="l" t="t" r="r" b="b"/>
            <a:pathLst>
              <a:path w="257175" h="645795">
                <a:moveTo>
                  <a:pt x="0" y="0"/>
                </a:moveTo>
                <a:lnTo>
                  <a:pt x="257175" y="645318"/>
                </a:lnTo>
              </a:path>
            </a:pathLst>
          </a:custGeom>
          <a:ln w="28575">
            <a:solidFill>
              <a:srgbClr val="4A7EBB"/>
            </a:solidFill>
          </a:ln>
        </p:spPr>
        <p:txBody>
          <a:bodyPr wrap="square" lIns="0" tIns="0" rIns="0" bIns="0" rtlCol="0"/>
          <a:lstStyle/>
          <a:p>
            <a:endParaRPr sz="2400"/>
          </a:p>
        </p:txBody>
      </p:sp>
      <p:sp>
        <p:nvSpPr>
          <p:cNvPr id="21" name="object 20">
            <a:extLst>
              <a:ext uri="{FF2B5EF4-FFF2-40B4-BE49-F238E27FC236}">
                <a16:creationId xmlns="" xmlns:a16="http://schemas.microsoft.com/office/drawing/2014/main" id="{5A179E19-14C4-6645-9935-6EF71185D16D}"/>
              </a:ext>
            </a:extLst>
          </p:cNvPr>
          <p:cNvSpPr/>
          <p:nvPr/>
        </p:nvSpPr>
        <p:spPr>
          <a:xfrm>
            <a:off x="2410463" y="4674359"/>
            <a:ext cx="985520" cy="125307"/>
          </a:xfrm>
          <a:custGeom>
            <a:avLst/>
            <a:gdLst/>
            <a:ahLst/>
            <a:cxnLst/>
            <a:rect l="l" t="t" r="r" b="b"/>
            <a:pathLst>
              <a:path w="739140" h="93979">
                <a:moveTo>
                  <a:pt x="0" y="0"/>
                </a:moveTo>
                <a:lnTo>
                  <a:pt x="738901" y="93762"/>
                </a:lnTo>
              </a:path>
            </a:pathLst>
          </a:custGeom>
          <a:ln w="28575">
            <a:solidFill>
              <a:srgbClr val="4A7EBB"/>
            </a:solidFill>
          </a:ln>
        </p:spPr>
        <p:txBody>
          <a:bodyPr wrap="square" lIns="0" tIns="0" rIns="0" bIns="0" rtlCol="0"/>
          <a:lstStyle/>
          <a:p>
            <a:endParaRPr sz="2400"/>
          </a:p>
        </p:txBody>
      </p:sp>
      <p:sp>
        <p:nvSpPr>
          <p:cNvPr id="22" name="object 21">
            <a:extLst>
              <a:ext uri="{FF2B5EF4-FFF2-40B4-BE49-F238E27FC236}">
                <a16:creationId xmlns="" xmlns:a16="http://schemas.microsoft.com/office/drawing/2014/main" id="{ED50E207-92FA-074A-B491-A94A84F3CD5B}"/>
              </a:ext>
            </a:extLst>
          </p:cNvPr>
          <p:cNvSpPr/>
          <p:nvPr/>
        </p:nvSpPr>
        <p:spPr>
          <a:xfrm>
            <a:off x="3761417" y="4648641"/>
            <a:ext cx="333587" cy="151552"/>
          </a:xfrm>
          <a:custGeom>
            <a:avLst/>
            <a:gdLst/>
            <a:ahLst/>
            <a:cxnLst/>
            <a:rect l="l" t="t" r="r" b="b"/>
            <a:pathLst>
              <a:path w="250189" h="113664">
                <a:moveTo>
                  <a:pt x="0" y="113051"/>
                </a:moveTo>
                <a:lnTo>
                  <a:pt x="249962" y="0"/>
                </a:lnTo>
              </a:path>
            </a:pathLst>
          </a:custGeom>
          <a:ln w="28575">
            <a:solidFill>
              <a:srgbClr val="4A7EBB"/>
            </a:solidFill>
          </a:ln>
        </p:spPr>
        <p:txBody>
          <a:bodyPr wrap="square" lIns="0" tIns="0" rIns="0" bIns="0" rtlCol="0"/>
          <a:lstStyle/>
          <a:p>
            <a:endParaRPr sz="2400"/>
          </a:p>
        </p:txBody>
      </p:sp>
      <p:sp>
        <p:nvSpPr>
          <p:cNvPr id="23" name="object 22">
            <a:extLst>
              <a:ext uri="{FF2B5EF4-FFF2-40B4-BE49-F238E27FC236}">
                <a16:creationId xmlns="" xmlns:a16="http://schemas.microsoft.com/office/drawing/2014/main" id="{2D0C1B37-E5FE-9E48-9B77-D2683F285FA9}"/>
              </a:ext>
            </a:extLst>
          </p:cNvPr>
          <p:cNvSpPr/>
          <p:nvPr/>
        </p:nvSpPr>
        <p:spPr>
          <a:xfrm>
            <a:off x="2356897" y="4031336"/>
            <a:ext cx="283633" cy="513080"/>
          </a:xfrm>
          <a:custGeom>
            <a:avLst/>
            <a:gdLst/>
            <a:ahLst/>
            <a:cxnLst/>
            <a:rect l="l" t="t" r="r" b="b"/>
            <a:pathLst>
              <a:path w="212725" h="384810">
                <a:moveTo>
                  <a:pt x="212624" y="0"/>
                </a:moveTo>
                <a:lnTo>
                  <a:pt x="0" y="384389"/>
                </a:lnTo>
              </a:path>
            </a:pathLst>
          </a:custGeom>
          <a:ln w="28575">
            <a:solidFill>
              <a:srgbClr val="4A7EBB"/>
            </a:solidFill>
          </a:ln>
        </p:spPr>
        <p:txBody>
          <a:bodyPr wrap="square" lIns="0" tIns="0" rIns="0" bIns="0" rtlCol="0"/>
          <a:lstStyle/>
          <a:p>
            <a:endParaRPr sz="2400"/>
          </a:p>
        </p:txBody>
      </p:sp>
      <p:sp>
        <p:nvSpPr>
          <p:cNvPr id="24" name="object 23">
            <a:extLst>
              <a:ext uri="{FF2B5EF4-FFF2-40B4-BE49-F238E27FC236}">
                <a16:creationId xmlns="" xmlns:a16="http://schemas.microsoft.com/office/drawing/2014/main" id="{88418B1B-6B75-F041-9F75-E33D81B4A8AC}"/>
              </a:ext>
            </a:extLst>
          </p:cNvPr>
          <p:cNvSpPr/>
          <p:nvPr/>
        </p:nvSpPr>
        <p:spPr>
          <a:xfrm>
            <a:off x="3370575" y="3495242"/>
            <a:ext cx="208280" cy="1120140"/>
          </a:xfrm>
          <a:custGeom>
            <a:avLst/>
            <a:gdLst/>
            <a:ahLst/>
            <a:cxnLst/>
            <a:rect l="l" t="t" r="r" b="b"/>
            <a:pathLst>
              <a:path w="156210" h="840104">
                <a:moveTo>
                  <a:pt x="155972" y="839689"/>
                </a:moveTo>
                <a:lnTo>
                  <a:pt x="0" y="0"/>
                </a:lnTo>
              </a:path>
            </a:pathLst>
          </a:custGeom>
          <a:ln w="28575">
            <a:solidFill>
              <a:srgbClr val="4A7EBB"/>
            </a:solidFill>
          </a:ln>
        </p:spPr>
        <p:txBody>
          <a:bodyPr wrap="square" lIns="0" tIns="0" rIns="0" bIns="0" rtlCol="0"/>
          <a:lstStyle/>
          <a:p>
            <a:endParaRPr sz="2400"/>
          </a:p>
        </p:txBody>
      </p:sp>
      <p:sp>
        <p:nvSpPr>
          <p:cNvPr id="25" name="object 24">
            <a:extLst>
              <a:ext uri="{FF2B5EF4-FFF2-40B4-BE49-F238E27FC236}">
                <a16:creationId xmlns="" xmlns:a16="http://schemas.microsoft.com/office/drawing/2014/main" id="{1719FF95-D66F-814D-82D2-0C0424274045}"/>
              </a:ext>
            </a:extLst>
          </p:cNvPr>
          <p:cNvSpPr/>
          <p:nvPr/>
        </p:nvSpPr>
        <p:spPr>
          <a:xfrm>
            <a:off x="3499899" y="3441193"/>
            <a:ext cx="369147" cy="329353"/>
          </a:xfrm>
          <a:custGeom>
            <a:avLst/>
            <a:gdLst/>
            <a:ahLst/>
            <a:cxnLst/>
            <a:rect l="l" t="t" r="r" b="b"/>
            <a:pathLst>
              <a:path w="276860" h="247014">
                <a:moveTo>
                  <a:pt x="0" y="0"/>
                </a:moveTo>
                <a:lnTo>
                  <a:pt x="276324" y="246873"/>
                </a:lnTo>
              </a:path>
            </a:pathLst>
          </a:custGeom>
          <a:ln w="28575">
            <a:solidFill>
              <a:srgbClr val="4A7EBB"/>
            </a:solidFill>
          </a:ln>
        </p:spPr>
        <p:txBody>
          <a:bodyPr wrap="square" lIns="0" tIns="0" rIns="0" bIns="0" rtlCol="0"/>
          <a:lstStyle/>
          <a:p>
            <a:endParaRPr sz="2400"/>
          </a:p>
        </p:txBody>
      </p:sp>
      <p:sp>
        <p:nvSpPr>
          <p:cNvPr id="26" name="object 25">
            <a:extLst>
              <a:ext uri="{FF2B5EF4-FFF2-40B4-BE49-F238E27FC236}">
                <a16:creationId xmlns="" xmlns:a16="http://schemas.microsoft.com/office/drawing/2014/main" id="{E7C466E9-E42E-174C-A297-60A28B1A0BA7}"/>
              </a:ext>
            </a:extLst>
          </p:cNvPr>
          <p:cNvSpPr/>
          <p:nvPr/>
        </p:nvSpPr>
        <p:spPr>
          <a:xfrm>
            <a:off x="1562100" y="5235617"/>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27" name="object 26">
            <a:extLst>
              <a:ext uri="{FF2B5EF4-FFF2-40B4-BE49-F238E27FC236}">
                <a16:creationId xmlns="" xmlns:a16="http://schemas.microsoft.com/office/drawing/2014/main" id="{A1CB269B-A636-224F-9583-1529DD9961DB}"/>
              </a:ext>
            </a:extLst>
          </p:cNvPr>
          <p:cNvSpPr/>
          <p:nvPr/>
        </p:nvSpPr>
        <p:spPr>
          <a:xfrm>
            <a:off x="1744979" y="4804854"/>
            <a:ext cx="353907" cy="430953"/>
          </a:xfrm>
          <a:custGeom>
            <a:avLst/>
            <a:gdLst/>
            <a:ahLst/>
            <a:cxnLst/>
            <a:rect l="l" t="t" r="r" b="b"/>
            <a:pathLst>
              <a:path w="265430" h="323214">
                <a:moveTo>
                  <a:pt x="264964" y="0"/>
                </a:moveTo>
                <a:lnTo>
                  <a:pt x="0" y="323073"/>
                </a:lnTo>
              </a:path>
            </a:pathLst>
          </a:custGeom>
          <a:ln w="28575">
            <a:solidFill>
              <a:srgbClr val="4A7EBB"/>
            </a:solidFill>
          </a:ln>
        </p:spPr>
        <p:txBody>
          <a:bodyPr wrap="square" lIns="0" tIns="0" rIns="0" bIns="0" rtlCol="0"/>
          <a:lstStyle/>
          <a:p>
            <a:endParaRPr sz="2400"/>
          </a:p>
        </p:txBody>
      </p:sp>
      <p:sp>
        <p:nvSpPr>
          <p:cNvPr id="28" name="object 27">
            <a:extLst>
              <a:ext uri="{FF2B5EF4-FFF2-40B4-BE49-F238E27FC236}">
                <a16:creationId xmlns="" xmlns:a16="http://schemas.microsoft.com/office/drawing/2014/main" id="{C511F4F7-06AD-354C-B47C-5AD3B8E2AEEB}"/>
              </a:ext>
            </a:extLst>
          </p:cNvPr>
          <p:cNvSpPr/>
          <p:nvPr/>
        </p:nvSpPr>
        <p:spPr>
          <a:xfrm>
            <a:off x="2679701" y="52479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29" name="object 28">
            <a:extLst>
              <a:ext uri="{FF2B5EF4-FFF2-40B4-BE49-F238E27FC236}">
                <a16:creationId xmlns="" xmlns:a16="http://schemas.microsoft.com/office/drawing/2014/main" id="{1E1673EA-5E0D-0F41-8836-3FA78197A7DA}"/>
              </a:ext>
            </a:extLst>
          </p:cNvPr>
          <p:cNvSpPr/>
          <p:nvPr/>
        </p:nvSpPr>
        <p:spPr>
          <a:xfrm>
            <a:off x="2356897" y="4804854"/>
            <a:ext cx="402167" cy="443653"/>
          </a:xfrm>
          <a:custGeom>
            <a:avLst/>
            <a:gdLst/>
            <a:ahLst/>
            <a:cxnLst/>
            <a:rect l="l" t="t" r="r" b="b"/>
            <a:pathLst>
              <a:path w="301625" h="332739">
                <a:moveTo>
                  <a:pt x="0" y="0"/>
                </a:moveTo>
                <a:lnTo>
                  <a:pt x="301040" y="332358"/>
                </a:lnTo>
              </a:path>
            </a:pathLst>
          </a:custGeom>
          <a:ln w="28575">
            <a:solidFill>
              <a:srgbClr val="4A7EBB"/>
            </a:solidFill>
          </a:ln>
        </p:spPr>
        <p:txBody>
          <a:bodyPr wrap="square" lIns="0" tIns="0" rIns="0" bIns="0" rtlCol="0"/>
          <a:lstStyle/>
          <a:p>
            <a:endParaRPr sz="2400"/>
          </a:p>
        </p:txBody>
      </p:sp>
      <p:sp>
        <p:nvSpPr>
          <p:cNvPr id="30" name="object 29">
            <a:extLst>
              <a:ext uri="{FF2B5EF4-FFF2-40B4-BE49-F238E27FC236}">
                <a16:creationId xmlns="" xmlns:a16="http://schemas.microsoft.com/office/drawing/2014/main" id="{33A89F02-19F2-054A-BB2E-41E5301B311D}"/>
              </a:ext>
            </a:extLst>
          </p:cNvPr>
          <p:cNvSpPr/>
          <p:nvPr/>
        </p:nvSpPr>
        <p:spPr>
          <a:xfrm>
            <a:off x="2899029" y="3441196"/>
            <a:ext cx="342900" cy="329353"/>
          </a:xfrm>
          <a:custGeom>
            <a:avLst/>
            <a:gdLst/>
            <a:ahLst/>
            <a:cxnLst/>
            <a:rect l="l" t="t" r="r" b="b"/>
            <a:pathLst>
              <a:path w="257175" h="247014">
                <a:moveTo>
                  <a:pt x="0" y="246873"/>
                </a:moveTo>
                <a:lnTo>
                  <a:pt x="256677" y="0"/>
                </a:lnTo>
              </a:path>
            </a:pathLst>
          </a:custGeom>
          <a:ln w="28575">
            <a:solidFill>
              <a:srgbClr val="4A7EBB"/>
            </a:solidFill>
          </a:ln>
        </p:spPr>
        <p:txBody>
          <a:bodyPr wrap="square" lIns="0" tIns="0" rIns="0" bIns="0" rtlCol="0"/>
          <a:lstStyle/>
          <a:p>
            <a:endParaRPr sz="2400"/>
          </a:p>
        </p:txBody>
      </p:sp>
      <p:sp>
        <p:nvSpPr>
          <p:cNvPr id="31" name="object 30">
            <a:extLst>
              <a:ext uri="{FF2B5EF4-FFF2-40B4-BE49-F238E27FC236}">
                <a16:creationId xmlns="" xmlns:a16="http://schemas.microsoft.com/office/drawing/2014/main" id="{F583C434-1EEE-594C-A8EC-01E9E974F8F4}"/>
              </a:ext>
            </a:extLst>
          </p:cNvPr>
          <p:cNvSpPr/>
          <p:nvPr/>
        </p:nvSpPr>
        <p:spPr>
          <a:xfrm>
            <a:off x="2899028" y="4031337"/>
            <a:ext cx="550333" cy="637540"/>
          </a:xfrm>
          <a:custGeom>
            <a:avLst/>
            <a:gdLst/>
            <a:ahLst/>
            <a:cxnLst/>
            <a:rect l="l" t="t" r="r" b="b"/>
            <a:pathLst>
              <a:path w="412750" h="478154">
                <a:moveTo>
                  <a:pt x="0" y="0"/>
                </a:moveTo>
                <a:lnTo>
                  <a:pt x="412649" y="478151"/>
                </a:lnTo>
              </a:path>
            </a:pathLst>
          </a:custGeom>
          <a:ln w="28575">
            <a:solidFill>
              <a:srgbClr val="4A7EBB"/>
            </a:solidFill>
          </a:ln>
        </p:spPr>
        <p:txBody>
          <a:bodyPr wrap="square" lIns="0" tIns="0" rIns="0" bIns="0" rtlCol="0"/>
          <a:lstStyle/>
          <a:p>
            <a:endParaRPr sz="2400"/>
          </a:p>
        </p:txBody>
      </p:sp>
    </p:spTree>
    <p:extLst>
      <p:ext uri="{BB962C8B-B14F-4D97-AF65-F5344CB8AC3E}">
        <p14:creationId xmlns:p14="http://schemas.microsoft.com/office/powerpoint/2010/main" val="2040195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cxnSp>
        <p:nvCxnSpPr>
          <p:cNvPr id="421" name="Google Shape;421;p27"/>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23" name="Google Shape;423;p2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24" name="Google Shape;424;p27"/>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p:txBody>
      </p:sp>
      <p:pic>
        <p:nvPicPr>
          <p:cNvPr id="425" name="Google Shape;425;p27"/>
          <p:cNvPicPr preferRelativeResize="0"/>
          <p:nvPr/>
        </p:nvPicPr>
        <p:blipFill rotWithShape="1">
          <a:blip r:embed="rId3">
            <a:alphaModFix/>
          </a:blip>
          <a:srcRect/>
          <a:stretch/>
        </p:blipFill>
        <p:spPr>
          <a:xfrm>
            <a:off x="792975" y="2145411"/>
            <a:ext cx="10241609" cy="4222051"/>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cxnSp>
        <p:nvCxnSpPr>
          <p:cNvPr id="431" name="Google Shape;431;p28"/>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33" name="Google Shape;433;p28"/>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34" name="Google Shape;434;p2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p:txBody>
      </p:sp>
      <p:pic>
        <p:nvPicPr>
          <p:cNvPr id="435" name="Google Shape;435;p28"/>
          <p:cNvPicPr preferRelativeResize="0"/>
          <p:nvPr/>
        </p:nvPicPr>
        <p:blipFill rotWithShape="1">
          <a:blip r:embed="rId3">
            <a:alphaModFix/>
          </a:blip>
          <a:srcRect/>
          <a:stretch/>
        </p:blipFill>
        <p:spPr>
          <a:xfrm>
            <a:off x="792975" y="2145411"/>
            <a:ext cx="10241609" cy="4222051"/>
          </a:xfrm>
          <a:prstGeom prst="rect">
            <a:avLst/>
          </a:prstGeom>
          <a:noFill/>
          <a:ln>
            <a:noFill/>
          </a:ln>
        </p:spPr>
      </p:pic>
      <p:sp>
        <p:nvSpPr>
          <p:cNvPr id="436" name="Google Shape;436;p28"/>
          <p:cNvSpPr/>
          <p:nvPr/>
        </p:nvSpPr>
        <p:spPr>
          <a:xfrm>
            <a:off x="4267199" y="2660073"/>
            <a:ext cx="2202873" cy="37073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437" name="Google Shape;437;p28"/>
          <p:cNvSpPr txBox="1"/>
          <p:nvPr/>
        </p:nvSpPr>
        <p:spPr>
          <a:xfrm>
            <a:off x="6857719" y="3840937"/>
            <a:ext cx="4336473" cy="1938992"/>
          </a:xfrm>
          <a:prstGeom prst="rect">
            <a:avLst/>
          </a:prstGeom>
          <a:solidFill>
            <a:schemeClr val="lt1"/>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Roboto"/>
                <a:ea typeface="Roboto"/>
                <a:cs typeface="Roboto"/>
                <a:sym typeface="Roboto"/>
              </a:rPr>
              <a:t>Encoder: R-GCN to model the </a:t>
            </a:r>
            <a:endParaRPr/>
          </a:p>
          <a:p>
            <a:pPr marL="0" marR="0" lvl="0" indent="0" algn="l" rtl="0">
              <a:spcBef>
                <a:spcPts val="0"/>
              </a:spcBef>
              <a:spcAft>
                <a:spcPts val="0"/>
              </a:spcAft>
              <a:buNone/>
            </a:pPr>
            <a:r>
              <a:rPr lang="en-US" sz="2400">
                <a:solidFill>
                  <a:srgbClr val="FF0000"/>
                </a:solidFill>
                <a:latin typeface="Roboto"/>
                <a:ea typeface="Roboto"/>
                <a:cs typeface="Roboto"/>
                <a:sym typeface="Roboto"/>
              </a:rPr>
              <a:t>relation type on ConceptNet</a:t>
            </a: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p:txBody>
      </p:sp>
      <p:pic>
        <p:nvPicPr>
          <p:cNvPr id="438" name="Google Shape;438;p28"/>
          <p:cNvPicPr preferRelativeResize="0"/>
          <p:nvPr/>
        </p:nvPicPr>
        <p:blipFill rotWithShape="1">
          <a:blip r:embed="rId4">
            <a:alphaModFix/>
          </a:blip>
          <a:srcRect b="6010"/>
          <a:stretch/>
        </p:blipFill>
        <p:spPr>
          <a:xfrm>
            <a:off x="6964437" y="4622506"/>
            <a:ext cx="4033076" cy="1132709"/>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cxnSp>
        <p:nvCxnSpPr>
          <p:cNvPr id="444" name="Google Shape;444;p29"/>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46" name="Google Shape;446;p29"/>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47" name="Google Shape;447;p29"/>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p:txBody>
      </p:sp>
      <p:pic>
        <p:nvPicPr>
          <p:cNvPr id="448" name="Google Shape;448;p29"/>
          <p:cNvPicPr preferRelativeResize="0"/>
          <p:nvPr/>
        </p:nvPicPr>
        <p:blipFill rotWithShape="1">
          <a:blip r:embed="rId3">
            <a:alphaModFix/>
          </a:blip>
          <a:srcRect/>
          <a:stretch/>
        </p:blipFill>
        <p:spPr>
          <a:xfrm>
            <a:off x="792975" y="2145411"/>
            <a:ext cx="10241609" cy="4222051"/>
          </a:xfrm>
          <a:prstGeom prst="rect">
            <a:avLst/>
          </a:prstGeom>
          <a:noFill/>
          <a:ln>
            <a:noFill/>
          </a:ln>
        </p:spPr>
      </p:pic>
      <p:sp>
        <p:nvSpPr>
          <p:cNvPr id="449" name="Google Shape;449;p29"/>
          <p:cNvSpPr/>
          <p:nvPr/>
        </p:nvSpPr>
        <p:spPr>
          <a:xfrm>
            <a:off x="6525494" y="2660073"/>
            <a:ext cx="2202873" cy="37073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450" name="Google Shape;450;p29"/>
          <p:cNvSpPr txBox="1"/>
          <p:nvPr/>
        </p:nvSpPr>
        <p:spPr>
          <a:xfrm>
            <a:off x="1326386" y="3736181"/>
            <a:ext cx="5112611" cy="2308324"/>
          </a:xfrm>
          <a:prstGeom prst="rect">
            <a:avLst/>
          </a:prstGeom>
          <a:solidFill>
            <a:schemeClr val="lt1"/>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Roboto"/>
                <a:ea typeface="Roboto"/>
                <a:cs typeface="Roboto"/>
                <a:sym typeface="Roboto"/>
              </a:rPr>
              <a:t>Decoder: A reasoning module to assign scores for neighboring nodes</a:t>
            </a:r>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a:p>
            <a:pPr marL="0" marR="0" lvl="0" indent="0" algn="l" rtl="0">
              <a:spcBef>
                <a:spcPts val="0"/>
              </a:spcBef>
              <a:spcAft>
                <a:spcPts val="0"/>
              </a:spcAft>
              <a:buNone/>
            </a:pPr>
            <a:endParaRPr sz="2400">
              <a:solidFill>
                <a:srgbClr val="FF0000"/>
              </a:solidFill>
              <a:latin typeface="Roboto"/>
              <a:ea typeface="Roboto"/>
              <a:cs typeface="Roboto"/>
              <a:sym typeface="Roboto"/>
            </a:endParaRPr>
          </a:p>
        </p:txBody>
      </p:sp>
      <p:pic>
        <p:nvPicPr>
          <p:cNvPr id="451" name="Google Shape;451;p29"/>
          <p:cNvPicPr preferRelativeResize="0"/>
          <p:nvPr/>
        </p:nvPicPr>
        <p:blipFill rotWithShape="1">
          <a:blip r:embed="rId4">
            <a:alphaModFix/>
          </a:blip>
          <a:srcRect/>
          <a:stretch/>
        </p:blipFill>
        <p:spPr>
          <a:xfrm>
            <a:off x="1557679" y="4513767"/>
            <a:ext cx="4356100" cy="673100"/>
          </a:xfrm>
          <a:prstGeom prst="rect">
            <a:avLst/>
          </a:prstGeom>
          <a:noFill/>
          <a:ln>
            <a:noFill/>
          </a:ln>
        </p:spPr>
      </p:pic>
      <p:pic>
        <p:nvPicPr>
          <p:cNvPr id="452" name="Google Shape;452;p29"/>
          <p:cNvPicPr preferRelativeResize="0"/>
          <p:nvPr/>
        </p:nvPicPr>
        <p:blipFill rotWithShape="1">
          <a:blip r:embed="rId5">
            <a:alphaModFix/>
          </a:blip>
          <a:srcRect/>
          <a:stretch/>
        </p:blipFill>
        <p:spPr>
          <a:xfrm>
            <a:off x="2014879" y="5139919"/>
            <a:ext cx="3441700" cy="8636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cxnSp>
        <p:nvCxnSpPr>
          <p:cNvPr id="458" name="Google Shape;458;p30"/>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60" name="Google Shape;460;p30"/>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61" name="Google Shape;461;p30"/>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p:txBody>
      </p:sp>
      <p:pic>
        <p:nvPicPr>
          <p:cNvPr id="462" name="Google Shape;462;p30"/>
          <p:cNvPicPr preferRelativeResize="0"/>
          <p:nvPr/>
        </p:nvPicPr>
        <p:blipFill rotWithShape="1">
          <a:blip r:embed="rId3">
            <a:alphaModFix/>
          </a:blip>
          <a:srcRect/>
          <a:stretch/>
        </p:blipFill>
        <p:spPr>
          <a:xfrm>
            <a:off x="792975" y="2145411"/>
            <a:ext cx="10241609" cy="4222051"/>
          </a:xfrm>
          <a:prstGeom prst="rect">
            <a:avLst/>
          </a:prstGeom>
          <a:noFill/>
          <a:ln>
            <a:noFill/>
          </a:ln>
        </p:spPr>
      </p:pic>
      <p:sp>
        <p:nvSpPr>
          <p:cNvPr id="463" name="Google Shape;463;p30"/>
          <p:cNvSpPr/>
          <p:nvPr/>
        </p:nvSpPr>
        <p:spPr>
          <a:xfrm>
            <a:off x="8714510" y="2660073"/>
            <a:ext cx="2202873" cy="37073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cxnSp>
        <p:nvCxnSpPr>
          <p:cNvPr id="469" name="Google Shape;469;p31"/>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71" name="Google Shape;471;p31"/>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72" name="Google Shape;472;p31"/>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Language Generation with Multi-Hop Reasoning on Commonsense Knowledge Graph, In EMNLP 2020</a:t>
            </a:r>
            <a:endParaRPr/>
          </a:p>
          <a:p>
            <a:pPr marL="228600" lvl="0" indent="-228600" algn="l" rtl="0">
              <a:lnSpc>
                <a:spcPct val="90000"/>
              </a:lnSpc>
              <a:spcBef>
                <a:spcPts val="1000"/>
              </a:spcBef>
              <a:spcAft>
                <a:spcPts val="0"/>
              </a:spcAft>
              <a:buClr>
                <a:schemeClr val="dk1"/>
              </a:buClr>
              <a:buSzPts val="2400"/>
              <a:buChar char="•"/>
            </a:pPr>
            <a:r>
              <a:rPr lang="en-US" sz="2400"/>
              <a:t>Dataset: ROCStories, alpha-NLG, EG.   Metric: BLEU, METEOR, ROUGE</a:t>
            </a:r>
            <a:endParaRPr/>
          </a:p>
        </p:txBody>
      </p:sp>
      <p:pic>
        <p:nvPicPr>
          <p:cNvPr id="473" name="Google Shape;473;p31"/>
          <p:cNvPicPr preferRelativeResize="0"/>
          <p:nvPr/>
        </p:nvPicPr>
        <p:blipFill rotWithShape="1">
          <a:blip r:embed="rId3">
            <a:alphaModFix/>
          </a:blip>
          <a:srcRect/>
          <a:stretch/>
        </p:blipFill>
        <p:spPr>
          <a:xfrm>
            <a:off x="670393" y="2626129"/>
            <a:ext cx="10941830" cy="35508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cxnSp>
        <p:nvCxnSpPr>
          <p:cNvPr id="480" name="Google Shape;480;p32"/>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82" name="Google Shape;482;p32"/>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83" name="Google Shape;483;p32"/>
          <p:cNvSpPr txBox="1">
            <a:spLocks noGrp="1"/>
          </p:cNvSpPr>
          <p:nvPr>
            <p:ph type="body" idx="1"/>
          </p:nvPr>
        </p:nvSpPr>
        <p:spPr>
          <a:xfrm>
            <a:off x="838200" y="1611597"/>
            <a:ext cx="10728960" cy="457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b="1"/>
              <a:t>M4: Improve the Graph Embeddings with Graph Neural Networks.</a:t>
            </a:r>
            <a:endParaRPr/>
          </a:p>
          <a:p>
            <a:pPr marL="228600" lvl="0" indent="-76200" algn="l" rtl="0">
              <a:lnSpc>
                <a:spcPct val="90000"/>
              </a:lnSpc>
              <a:spcBef>
                <a:spcPts val="1000"/>
              </a:spcBef>
              <a:spcAft>
                <a:spcPts val="0"/>
              </a:spcAft>
              <a:buClr>
                <a:schemeClr val="dk1"/>
              </a:buClr>
              <a:buSzPts val="2400"/>
              <a:buNone/>
            </a:pPr>
            <a:endParaRPr sz="2400" b="1"/>
          </a:p>
        </p:txBody>
      </p:sp>
      <p:sp>
        <p:nvSpPr>
          <p:cNvPr id="484" name="Google Shape;484;p32"/>
          <p:cNvSpPr txBox="1"/>
          <p:nvPr/>
        </p:nvSpPr>
        <p:spPr>
          <a:xfrm>
            <a:off x="838200" y="2146938"/>
            <a:ext cx="10515600" cy="4198618"/>
          </a:xfrm>
          <a:prstGeom prst="rect">
            <a:avLst/>
          </a:prstGeom>
          <a:blipFill rotWithShape="1">
            <a:blip r:embed="rId3">
              <a:alphaModFix/>
            </a:blip>
            <a:stretch>
              <a:fillRect l="-602" t="-1505" r="-7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485" name="Google Shape;485;p32"/>
          <p:cNvPicPr preferRelativeResize="0"/>
          <p:nvPr/>
        </p:nvPicPr>
        <p:blipFill rotWithShape="1">
          <a:blip r:embed="rId4">
            <a:alphaModFix/>
          </a:blip>
          <a:srcRect/>
          <a:stretch/>
        </p:blipFill>
        <p:spPr>
          <a:xfrm>
            <a:off x="1282700" y="5572693"/>
            <a:ext cx="9626600" cy="431800"/>
          </a:xfrm>
          <a:prstGeom prst="rect">
            <a:avLst/>
          </a:prstGeom>
          <a:noFill/>
          <a:ln>
            <a:noFill/>
          </a:ln>
        </p:spPr>
      </p:pic>
      <p:pic>
        <p:nvPicPr>
          <p:cNvPr id="486" name="Google Shape;486;p32"/>
          <p:cNvPicPr preferRelativeResize="0"/>
          <p:nvPr/>
        </p:nvPicPr>
        <p:blipFill rotWithShape="1">
          <a:blip r:embed="rId5">
            <a:alphaModFix/>
          </a:blip>
          <a:srcRect/>
          <a:stretch/>
        </p:blipFill>
        <p:spPr>
          <a:xfrm>
            <a:off x="4274408" y="6151648"/>
            <a:ext cx="3733800" cy="419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cxnSp>
        <p:nvCxnSpPr>
          <p:cNvPr id="492" name="Google Shape;492;p33"/>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94" name="Google Shape;494;p33"/>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495" name="Google Shape;495;p33"/>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Commonsense Knowledge Aware Conversation Generation with Graph Attention, In IJCAI 2018</a:t>
            </a:r>
            <a:endParaRPr/>
          </a:p>
          <a:p>
            <a:pPr marL="228600" lvl="0" indent="-228600" algn="l" rtl="0">
              <a:lnSpc>
                <a:spcPct val="90000"/>
              </a:lnSpc>
              <a:spcBef>
                <a:spcPts val="1000"/>
              </a:spcBef>
              <a:spcAft>
                <a:spcPts val="0"/>
              </a:spcAft>
              <a:buClr>
                <a:schemeClr val="dk1"/>
              </a:buClr>
              <a:buSzPts val="2400"/>
              <a:buChar char="•"/>
            </a:pPr>
            <a:r>
              <a:rPr lang="en-US" sz="2400"/>
              <a:t>Application: Dialogue system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cxnSp>
        <p:nvCxnSpPr>
          <p:cNvPr id="501" name="Google Shape;501;p34"/>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03" name="Google Shape;503;p34"/>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04" name="Google Shape;504;p34"/>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Commonsense Knowledge Aware Conversation Generation with Graph Attention, In IJCAI 2018</a:t>
            </a:r>
            <a:endParaRPr/>
          </a:p>
        </p:txBody>
      </p:sp>
      <p:cxnSp>
        <p:nvCxnSpPr>
          <p:cNvPr id="505" name="Google Shape;505;p34"/>
          <p:cNvCxnSpPr/>
          <p:nvPr/>
        </p:nvCxnSpPr>
        <p:spPr>
          <a:xfrm rot="10800000" flipH="1">
            <a:off x="4920610" y="5258095"/>
            <a:ext cx="692411" cy="494271"/>
          </a:xfrm>
          <a:prstGeom prst="straightConnector1">
            <a:avLst/>
          </a:prstGeom>
          <a:noFill/>
          <a:ln w="19050" cap="flat" cmpd="sng">
            <a:solidFill>
              <a:srgbClr val="FFD966"/>
            </a:solidFill>
            <a:prstDash val="solid"/>
            <a:miter lim="800000"/>
            <a:headEnd type="none" w="sm" len="sm"/>
            <a:tailEnd type="none" w="sm" len="sm"/>
          </a:ln>
        </p:spPr>
      </p:cxnSp>
      <p:cxnSp>
        <p:nvCxnSpPr>
          <p:cNvPr id="506" name="Google Shape;506;p34"/>
          <p:cNvCxnSpPr/>
          <p:nvPr/>
        </p:nvCxnSpPr>
        <p:spPr>
          <a:xfrm>
            <a:off x="4920610" y="5792516"/>
            <a:ext cx="692411" cy="641659"/>
          </a:xfrm>
          <a:prstGeom prst="straightConnector1">
            <a:avLst/>
          </a:prstGeom>
          <a:noFill/>
          <a:ln w="19050" cap="flat" cmpd="sng">
            <a:solidFill>
              <a:srgbClr val="FFD966"/>
            </a:solidFill>
            <a:prstDash val="solid"/>
            <a:miter lim="800000"/>
            <a:headEnd type="none" w="sm" len="sm"/>
            <a:tailEnd type="none" w="sm" len="sm"/>
          </a:ln>
        </p:spPr>
      </p:cxnSp>
      <p:cxnSp>
        <p:nvCxnSpPr>
          <p:cNvPr id="507" name="Google Shape;507;p34"/>
          <p:cNvCxnSpPr/>
          <p:nvPr/>
        </p:nvCxnSpPr>
        <p:spPr>
          <a:xfrm rot="10800000" flipH="1">
            <a:off x="4920610" y="2620243"/>
            <a:ext cx="692411" cy="494271"/>
          </a:xfrm>
          <a:prstGeom prst="straightConnector1">
            <a:avLst/>
          </a:prstGeom>
          <a:noFill/>
          <a:ln w="19050" cap="flat" cmpd="sng">
            <a:solidFill>
              <a:srgbClr val="7030A0"/>
            </a:solidFill>
            <a:prstDash val="solid"/>
            <a:miter lim="800000"/>
            <a:headEnd type="none" w="sm" len="sm"/>
            <a:tailEnd type="none" w="sm" len="sm"/>
          </a:ln>
        </p:spPr>
      </p:cxnSp>
      <p:cxnSp>
        <p:nvCxnSpPr>
          <p:cNvPr id="508" name="Google Shape;508;p34"/>
          <p:cNvCxnSpPr/>
          <p:nvPr/>
        </p:nvCxnSpPr>
        <p:spPr>
          <a:xfrm>
            <a:off x="4920610" y="3154664"/>
            <a:ext cx="692411" cy="641659"/>
          </a:xfrm>
          <a:prstGeom prst="straightConnector1">
            <a:avLst/>
          </a:prstGeom>
          <a:noFill/>
          <a:ln w="19050" cap="flat" cmpd="sng">
            <a:solidFill>
              <a:srgbClr val="7030A0"/>
            </a:solidFill>
            <a:prstDash val="solid"/>
            <a:miter lim="800000"/>
            <a:headEnd type="none" w="sm" len="sm"/>
            <a:tailEnd type="none" w="sm" len="sm"/>
          </a:ln>
        </p:spPr>
      </p:cxnSp>
      <p:pic>
        <p:nvPicPr>
          <p:cNvPr id="509" name="Google Shape;509;p34"/>
          <p:cNvPicPr preferRelativeResize="0"/>
          <p:nvPr/>
        </p:nvPicPr>
        <p:blipFill rotWithShape="1">
          <a:blip r:embed="rId3">
            <a:alphaModFix/>
          </a:blip>
          <a:srcRect r="1822"/>
          <a:stretch/>
        </p:blipFill>
        <p:spPr>
          <a:xfrm>
            <a:off x="1547171" y="2137075"/>
            <a:ext cx="3329472" cy="4493895"/>
          </a:xfrm>
          <a:prstGeom prst="rect">
            <a:avLst/>
          </a:prstGeom>
          <a:noFill/>
          <a:ln>
            <a:noFill/>
          </a:ln>
        </p:spPr>
      </p:pic>
      <p:pic>
        <p:nvPicPr>
          <p:cNvPr id="510" name="Google Shape;510;p34"/>
          <p:cNvPicPr preferRelativeResize="0"/>
          <p:nvPr/>
        </p:nvPicPr>
        <p:blipFill rotWithShape="1">
          <a:blip r:embed="rId4">
            <a:alphaModFix/>
          </a:blip>
          <a:srcRect/>
          <a:stretch/>
        </p:blipFill>
        <p:spPr>
          <a:xfrm>
            <a:off x="5677308" y="4549121"/>
            <a:ext cx="4348223" cy="2172354"/>
          </a:xfrm>
          <a:prstGeom prst="rect">
            <a:avLst/>
          </a:prstGeom>
          <a:noFill/>
          <a:ln>
            <a:noFill/>
          </a:ln>
        </p:spPr>
      </p:pic>
      <p:pic>
        <p:nvPicPr>
          <p:cNvPr id="511" name="Google Shape;511;p34"/>
          <p:cNvPicPr preferRelativeResize="0"/>
          <p:nvPr/>
        </p:nvPicPr>
        <p:blipFill rotWithShape="1">
          <a:blip r:embed="rId5">
            <a:alphaModFix/>
          </a:blip>
          <a:srcRect/>
          <a:stretch/>
        </p:blipFill>
        <p:spPr>
          <a:xfrm>
            <a:off x="5656987" y="2029425"/>
            <a:ext cx="4320817" cy="2499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cxnSp>
        <p:nvCxnSpPr>
          <p:cNvPr id="518" name="Google Shape;518;p3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20" name="Google Shape;520;p3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21" name="Google Shape;521;p35"/>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Commonsense Knowledge Aware Conversation Generation with Graph Attention, In IJCAI 2018</a:t>
            </a:r>
            <a:endParaRPr/>
          </a:p>
        </p:txBody>
      </p:sp>
      <p:pic>
        <p:nvPicPr>
          <p:cNvPr id="522" name="Google Shape;522;p35"/>
          <p:cNvPicPr preferRelativeResize="0"/>
          <p:nvPr/>
        </p:nvPicPr>
        <p:blipFill rotWithShape="1">
          <a:blip r:embed="rId3">
            <a:alphaModFix/>
          </a:blip>
          <a:srcRect r="1822"/>
          <a:stretch/>
        </p:blipFill>
        <p:spPr>
          <a:xfrm>
            <a:off x="262869" y="2160685"/>
            <a:ext cx="3329472" cy="4493895"/>
          </a:xfrm>
          <a:prstGeom prst="rect">
            <a:avLst/>
          </a:prstGeom>
          <a:noFill/>
          <a:ln>
            <a:noFill/>
          </a:ln>
        </p:spPr>
      </p:pic>
      <p:pic>
        <p:nvPicPr>
          <p:cNvPr id="523" name="Google Shape;523;p35"/>
          <p:cNvPicPr preferRelativeResize="0"/>
          <p:nvPr/>
        </p:nvPicPr>
        <p:blipFill rotWithShape="1">
          <a:blip r:embed="rId4">
            <a:alphaModFix/>
          </a:blip>
          <a:srcRect/>
          <a:stretch/>
        </p:blipFill>
        <p:spPr>
          <a:xfrm>
            <a:off x="4453657" y="2006059"/>
            <a:ext cx="7738343" cy="3866044"/>
          </a:xfrm>
          <a:prstGeom prst="rect">
            <a:avLst/>
          </a:prstGeom>
          <a:noFill/>
          <a:ln>
            <a:noFill/>
          </a:ln>
        </p:spPr>
      </p:pic>
      <p:sp>
        <p:nvSpPr>
          <p:cNvPr id="524" name="Google Shape;524;p35"/>
          <p:cNvSpPr txBox="1"/>
          <p:nvPr/>
        </p:nvSpPr>
        <p:spPr>
          <a:xfrm>
            <a:off x="4453657" y="5967352"/>
            <a:ext cx="82899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Roboto"/>
                <a:ea typeface="Roboto"/>
                <a:cs typeface="Roboto"/>
                <a:sym typeface="Roboto"/>
              </a:rPr>
              <a:t>Encoder: word embedding from text + entity embedding from KG</a:t>
            </a:r>
            <a:endParaRPr/>
          </a:p>
          <a:p>
            <a:pPr marL="0" marR="0" lvl="0" indent="0" algn="ctr" rtl="0">
              <a:spcBef>
                <a:spcPts val="0"/>
              </a:spcBef>
              <a:spcAft>
                <a:spcPts val="0"/>
              </a:spcAft>
              <a:buNone/>
            </a:pPr>
            <a:r>
              <a:rPr lang="en-US" sz="1600">
                <a:solidFill>
                  <a:schemeClr val="dk1"/>
                </a:solidFill>
                <a:latin typeface="Roboto"/>
                <a:ea typeface="Roboto"/>
                <a:cs typeface="Roboto"/>
                <a:sym typeface="Roboto"/>
              </a:rPr>
              <a:t>* Only one-hop relation is used in this work</a:t>
            </a:r>
            <a:endParaRPr/>
          </a:p>
        </p:txBody>
      </p:sp>
      <p:sp>
        <p:nvSpPr>
          <p:cNvPr id="525" name="Google Shape;525;p35"/>
          <p:cNvSpPr/>
          <p:nvPr/>
        </p:nvSpPr>
        <p:spPr>
          <a:xfrm rot="2944623">
            <a:off x="3800473" y="4806931"/>
            <a:ext cx="467041" cy="764134"/>
          </a:xfrm>
          <a:prstGeom prst="upArrow">
            <a:avLst>
              <a:gd name="adj1" fmla="val 50000"/>
              <a:gd name="adj2" fmla="val 50000"/>
            </a:avLst>
          </a:prstGeom>
          <a:solidFill>
            <a:srgbClr val="FFFF00"/>
          </a:solidFill>
          <a:ln w="9525"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35"/>
          <p:cNvSpPr/>
          <p:nvPr/>
        </p:nvSpPr>
        <p:spPr>
          <a:xfrm>
            <a:off x="4475647" y="3076832"/>
            <a:ext cx="2444137" cy="84026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cxnSp>
        <p:nvCxnSpPr>
          <p:cNvPr id="532" name="Google Shape;532;p36"/>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34" name="Google Shape;534;p36"/>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35" name="Google Shape;535;p36"/>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Commonsense Knowledge Aware Conversation Generation with Graph Attention, In IJCAI 2018</a:t>
            </a:r>
            <a:endParaRPr/>
          </a:p>
        </p:txBody>
      </p:sp>
      <p:pic>
        <p:nvPicPr>
          <p:cNvPr id="536" name="Google Shape;536;p36"/>
          <p:cNvPicPr preferRelativeResize="0"/>
          <p:nvPr/>
        </p:nvPicPr>
        <p:blipFill rotWithShape="1">
          <a:blip r:embed="rId3">
            <a:alphaModFix/>
          </a:blip>
          <a:srcRect r="1822"/>
          <a:stretch/>
        </p:blipFill>
        <p:spPr>
          <a:xfrm>
            <a:off x="262869" y="2160685"/>
            <a:ext cx="3329472" cy="4493895"/>
          </a:xfrm>
          <a:prstGeom prst="rect">
            <a:avLst/>
          </a:prstGeom>
          <a:noFill/>
          <a:ln>
            <a:noFill/>
          </a:ln>
        </p:spPr>
      </p:pic>
      <p:sp>
        <p:nvSpPr>
          <p:cNvPr id="537" name="Google Shape;537;p36"/>
          <p:cNvSpPr txBox="1"/>
          <p:nvPr/>
        </p:nvSpPr>
        <p:spPr>
          <a:xfrm>
            <a:off x="3879713" y="6048819"/>
            <a:ext cx="828993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0000"/>
                </a:solidFill>
                <a:latin typeface="Roboto"/>
                <a:ea typeface="Roboto"/>
                <a:cs typeface="Roboto"/>
                <a:sym typeface="Roboto"/>
              </a:rPr>
              <a:t>Decoder: encoder-decoder attention + knowledge graph attention</a:t>
            </a:r>
            <a:endParaRPr/>
          </a:p>
        </p:txBody>
      </p:sp>
      <p:sp>
        <p:nvSpPr>
          <p:cNvPr id="538" name="Google Shape;538;p36"/>
          <p:cNvSpPr/>
          <p:nvPr/>
        </p:nvSpPr>
        <p:spPr>
          <a:xfrm rot="7920777">
            <a:off x="3798990" y="2811877"/>
            <a:ext cx="467041" cy="764134"/>
          </a:xfrm>
          <a:prstGeom prst="upArrow">
            <a:avLst>
              <a:gd name="adj1" fmla="val 50000"/>
              <a:gd name="adj2" fmla="val 50000"/>
            </a:avLst>
          </a:prstGeom>
          <a:solidFill>
            <a:srgbClr val="AF25E3">
              <a:alpha val="35686"/>
            </a:srgbClr>
          </a:solidFill>
          <a:ln w="9525" cap="flat" cmpd="sng">
            <a:solidFill>
              <a:srgbClr val="EBEBE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9" name="Google Shape;539;p36"/>
          <p:cNvPicPr preferRelativeResize="0"/>
          <p:nvPr/>
        </p:nvPicPr>
        <p:blipFill rotWithShape="1">
          <a:blip r:embed="rId4">
            <a:alphaModFix/>
          </a:blip>
          <a:srcRect/>
          <a:stretch/>
        </p:blipFill>
        <p:spPr>
          <a:xfrm>
            <a:off x="4424688" y="1897769"/>
            <a:ext cx="7199990" cy="41648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697A-035D-4C42-8CFC-98C870DEFC07}"/>
              </a:ext>
            </a:extLst>
          </p:cNvPr>
          <p:cNvSpPr>
            <a:spLocks noGrp="1"/>
          </p:cNvSpPr>
          <p:nvPr>
            <p:ph type="title"/>
          </p:nvPr>
        </p:nvSpPr>
        <p:spPr/>
        <p:txBody>
          <a:bodyPr/>
          <a:lstStyle/>
          <a:p>
            <a:r>
              <a:rPr lang="en-US" b="1" spc="-147" dirty="0">
                <a:solidFill>
                  <a:srgbClr val="C00000"/>
                </a:solidFill>
              </a:rPr>
              <a:t>Graph Neural Networks: Foundations</a:t>
            </a:r>
          </a:p>
        </p:txBody>
      </p:sp>
      <p:sp>
        <p:nvSpPr>
          <p:cNvPr id="3" name="Content Placeholder 2">
            <a:extLst>
              <a:ext uri="{FF2B5EF4-FFF2-40B4-BE49-F238E27FC236}">
                <a16:creationId xmlns="" xmlns:a16="http://schemas.microsoft.com/office/drawing/2014/main" id="{20F2A73E-5ACA-064A-8258-1FBB6AA4D5E4}"/>
              </a:ext>
            </a:extLst>
          </p:cNvPr>
          <p:cNvSpPr>
            <a:spLocks noGrp="1"/>
          </p:cNvSpPr>
          <p:nvPr>
            <p:ph idx="1"/>
          </p:nvPr>
        </p:nvSpPr>
        <p:spPr/>
        <p:txBody>
          <a:bodyPr/>
          <a:lstStyle/>
          <a:p>
            <a:r>
              <a:rPr lang="en-US" dirty="0"/>
              <a:t>Learning node embeddings:</a:t>
            </a:r>
          </a:p>
          <a:p>
            <a:endParaRPr lang="en-US" dirty="0"/>
          </a:p>
          <a:p>
            <a:endParaRPr lang="en-US" dirty="0"/>
          </a:p>
          <a:p>
            <a:endParaRPr lang="en-US" dirty="0"/>
          </a:p>
          <a:p>
            <a:r>
              <a:rPr lang="en-US" dirty="0"/>
              <a:t>Learning graph-level embeddings:</a:t>
            </a:r>
          </a:p>
        </p:txBody>
      </p:sp>
      <p:sp>
        <p:nvSpPr>
          <p:cNvPr id="4" name="Slide Number Placeholder 3">
            <a:extLst>
              <a:ext uri="{FF2B5EF4-FFF2-40B4-BE49-F238E27FC236}">
                <a16:creationId xmlns="" xmlns:a16="http://schemas.microsoft.com/office/drawing/2014/main" id="{FAF16147-84D0-A342-96B9-5ADCCFEEADE4}"/>
              </a:ext>
            </a:extLst>
          </p:cNvPr>
          <p:cNvSpPr>
            <a:spLocks noGrp="1"/>
          </p:cNvSpPr>
          <p:nvPr>
            <p:ph type="sldNum" sz="quarter" idx="12"/>
          </p:nvPr>
        </p:nvSpPr>
        <p:spPr/>
        <p:txBody>
          <a:bodyPr/>
          <a:lstStyle/>
          <a:p>
            <a:fld id="{4C15419E-54D6-8648-ABFB-BEF58E3E877E}" type="slidenum">
              <a:rPr lang="en-US" smtClean="0"/>
              <a:t>3</a:t>
            </a:fld>
            <a:endParaRPr lang="en-US" dirty="0"/>
          </a:p>
        </p:txBody>
      </p:sp>
      <p:pic>
        <p:nvPicPr>
          <p:cNvPr id="6" name="Picture 5">
            <a:extLst>
              <a:ext uri="{FF2B5EF4-FFF2-40B4-BE49-F238E27FC236}">
                <a16:creationId xmlns="" xmlns:a16="http://schemas.microsoft.com/office/drawing/2014/main" id="{842D5BC0-9AB8-984D-8A35-C558CB2F0F9D}"/>
              </a:ext>
            </a:extLst>
          </p:cNvPr>
          <p:cNvPicPr>
            <a:picLocks noChangeAspect="1"/>
          </p:cNvPicPr>
          <p:nvPr/>
        </p:nvPicPr>
        <p:blipFill>
          <a:blip r:embed="rId3"/>
          <a:stretch>
            <a:fillRect/>
          </a:stretch>
        </p:blipFill>
        <p:spPr>
          <a:xfrm>
            <a:off x="3572519" y="2577655"/>
            <a:ext cx="3317550" cy="732252"/>
          </a:xfrm>
          <a:prstGeom prst="rect">
            <a:avLst/>
          </a:prstGeom>
        </p:spPr>
      </p:pic>
      <p:pic>
        <p:nvPicPr>
          <p:cNvPr id="8" name="Picture 7">
            <a:extLst>
              <a:ext uri="{FF2B5EF4-FFF2-40B4-BE49-F238E27FC236}">
                <a16:creationId xmlns="" xmlns:a16="http://schemas.microsoft.com/office/drawing/2014/main" id="{FDFD9606-8497-9F49-8E5C-DCECFAA8EDE8}"/>
              </a:ext>
            </a:extLst>
          </p:cNvPr>
          <p:cNvPicPr>
            <a:picLocks noChangeAspect="1"/>
          </p:cNvPicPr>
          <p:nvPr/>
        </p:nvPicPr>
        <p:blipFill>
          <a:blip r:embed="rId4"/>
          <a:stretch>
            <a:fillRect/>
          </a:stretch>
        </p:blipFill>
        <p:spPr>
          <a:xfrm>
            <a:off x="3599379" y="4690766"/>
            <a:ext cx="3003188" cy="566928"/>
          </a:xfrm>
          <a:prstGeom prst="rect">
            <a:avLst/>
          </a:prstGeom>
        </p:spPr>
      </p:pic>
      <p:cxnSp>
        <p:nvCxnSpPr>
          <p:cNvPr id="7" name="Straight Arrow Connector 6">
            <a:extLst>
              <a:ext uri="{FF2B5EF4-FFF2-40B4-BE49-F238E27FC236}">
                <a16:creationId xmlns="" xmlns:a16="http://schemas.microsoft.com/office/drawing/2014/main" id="{0F22E6F2-4AB3-8049-871D-6920F55ABC0B}"/>
              </a:ext>
            </a:extLst>
          </p:cNvPr>
          <p:cNvCxnSpPr>
            <a:cxnSpLocks/>
          </p:cNvCxnSpPr>
          <p:nvPr/>
        </p:nvCxnSpPr>
        <p:spPr>
          <a:xfrm flipH="1">
            <a:off x="5611990" y="2346329"/>
            <a:ext cx="1522483" cy="5059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 xmlns:a16="http://schemas.microsoft.com/office/drawing/2014/main" id="{B6A2178E-0D83-424C-A456-58BD05C0E93B}"/>
              </a:ext>
            </a:extLst>
          </p:cNvPr>
          <p:cNvSpPr txBox="1"/>
          <p:nvPr/>
        </p:nvSpPr>
        <p:spPr>
          <a:xfrm>
            <a:off x="6764954" y="1943912"/>
            <a:ext cx="1774332" cy="369332"/>
          </a:xfrm>
          <a:prstGeom prst="rect">
            <a:avLst/>
          </a:prstGeom>
          <a:noFill/>
        </p:spPr>
        <p:txBody>
          <a:bodyPr wrap="none" rtlCol="0">
            <a:spAutoFit/>
          </a:bodyPr>
          <a:lstStyle/>
          <a:p>
            <a:r>
              <a:rPr lang="en-US" dirty="0"/>
              <a:t>adjacency matrix</a:t>
            </a:r>
          </a:p>
        </p:txBody>
      </p:sp>
      <p:cxnSp>
        <p:nvCxnSpPr>
          <p:cNvPr id="15" name="Straight Arrow Connector 14">
            <a:extLst>
              <a:ext uri="{FF2B5EF4-FFF2-40B4-BE49-F238E27FC236}">
                <a16:creationId xmlns="" xmlns:a16="http://schemas.microsoft.com/office/drawing/2014/main" id="{244295E4-C9A5-974A-9EDA-7FFA90740021}"/>
              </a:ext>
            </a:extLst>
          </p:cNvPr>
          <p:cNvCxnSpPr>
            <a:cxnSpLocks/>
          </p:cNvCxnSpPr>
          <p:nvPr/>
        </p:nvCxnSpPr>
        <p:spPr>
          <a:xfrm flipH="1" flipV="1">
            <a:off x="6096001" y="3159783"/>
            <a:ext cx="668953" cy="369331"/>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 xmlns:a16="http://schemas.microsoft.com/office/drawing/2014/main" id="{90032C1A-8857-1249-AB46-A8D8F1E40C10}"/>
              </a:ext>
            </a:extLst>
          </p:cNvPr>
          <p:cNvSpPr txBox="1"/>
          <p:nvPr/>
        </p:nvSpPr>
        <p:spPr>
          <a:xfrm>
            <a:off x="5719742" y="3509711"/>
            <a:ext cx="2425664" cy="369332"/>
          </a:xfrm>
          <a:prstGeom prst="rect">
            <a:avLst/>
          </a:prstGeom>
          <a:noFill/>
        </p:spPr>
        <p:txBody>
          <a:bodyPr wrap="none" rtlCol="0">
            <a:spAutoFit/>
          </a:bodyPr>
          <a:lstStyle/>
          <a:p>
            <a:r>
              <a:rPr lang="en-US" dirty="0"/>
              <a:t>Input node embeddings</a:t>
            </a:r>
          </a:p>
        </p:txBody>
      </p:sp>
      <p:sp>
        <p:nvSpPr>
          <p:cNvPr id="19" name="TextBox 18">
            <a:extLst>
              <a:ext uri="{FF2B5EF4-FFF2-40B4-BE49-F238E27FC236}">
                <a16:creationId xmlns="" xmlns:a16="http://schemas.microsoft.com/office/drawing/2014/main" id="{FBC49D27-DC34-474E-8C72-EE7D38AC927F}"/>
              </a:ext>
            </a:extLst>
          </p:cNvPr>
          <p:cNvSpPr txBox="1"/>
          <p:nvPr/>
        </p:nvSpPr>
        <p:spPr>
          <a:xfrm>
            <a:off x="1752904" y="3509711"/>
            <a:ext cx="3077004" cy="369332"/>
          </a:xfrm>
          <a:prstGeom prst="rect">
            <a:avLst/>
          </a:prstGeom>
          <a:noFill/>
        </p:spPr>
        <p:txBody>
          <a:bodyPr wrap="square" rtlCol="0">
            <a:spAutoFit/>
          </a:bodyPr>
          <a:lstStyle/>
          <a:p>
            <a:r>
              <a:rPr lang="en-US" dirty="0"/>
              <a:t>Updated node embeddings</a:t>
            </a:r>
          </a:p>
        </p:txBody>
      </p:sp>
      <p:cxnSp>
        <p:nvCxnSpPr>
          <p:cNvPr id="20" name="Straight Arrow Connector 19">
            <a:extLst>
              <a:ext uri="{FF2B5EF4-FFF2-40B4-BE49-F238E27FC236}">
                <a16:creationId xmlns="" xmlns:a16="http://schemas.microsoft.com/office/drawing/2014/main" id="{21D83BC7-EB0B-2D4C-BCBE-DFCD99F6C505}"/>
              </a:ext>
            </a:extLst>
          </p:cNvPr>
          <p:cNvCxnSpPr>
            <a:cxnSpLocks/>
          </p:cNvCxnSpPr>
          <p:nvPr/>
        </p:nvCxnSpPr>
        <p:spPr>
          <a:xfrm flipV="1">
            <a:off x="3042141" y="3191585"/>
            <a:ext cx="668953" cy="337529"/>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 xmlns:a16="http://schemas.microsoft.com/office/drawing/2014/main" id="{021E56D9-2BD2-8444-9DE7-F4DA70014EA3}"/>
              </a:ext>
            </a:extLst>
          </p:cNvPr>
          <p:cNvCxnSpPr>
            <a:cxnSpLocks/>
            <a:stCxn id="25" idx="0"/>
          </p:cNvCxnSpPr>
          <p:nvPr/>
        </p:nvCxnSpPr>
        <p:spPr>
          <a:xfrm flipH="1" flipV="1">
            <a:off x="5895297" y="5158304"/>
            <a:ext cx="191414" cy="76656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 xmlns:a16="http://schemas.microsoft.com/office/drawing/2014/main" id="{48B39651-F81C-434D-914B-457F53260FF4}"/>
              </a:ext>
            </a:extLst>
          </p:cNvPr>
          <p:cNvSpPr txBox="1"/>
          <p:nvPr/>
        </p:nvSpPr>
        <p:spPr>
          <a:xfrm>
            <a:off x="5448523" y="5924864"/>
            <a:ext cx="1276375" cy="369332"/>
          </a:xfrm>
          <a:prstGeom prst="rect">
            <a:avLst/>
          </a:prstGeom>
          <a:noFill/>
        </p:spPr>
        <p:txBody>
          <a:bodyPr wrap="none" rtlCol="0">
            <a:spAutoFit/>
          </a:bodyPr>
          <a:lstStyle/>
          <a:p>
            <a:r>
              <a:rPr lang="en-US" dirty="0"/>
              <a:t>Input graph</a:t>
            </a:r>
          </a:p>
        </p:txBody>
      </p:sp>
      <p:sp>
        <p:nvSpPr>
          <p:cNvPr id="28" name="TextBox 27">
            <a:extLst>
              <a:ext uri="{FF2B5EF4-FFF2-40B4-BE49-F238E27FC236}">
                <a16:creationId xmlns="" xmlns:a16="http://schemas.microsoft.com/office/drawing/2014/main" id="{1EA9EF7B-A1C1-F346-9327-1D2D2A24B6BB}"/>
              </a:ext>
            </a:extLst>
          </p:cNvPr>
          <p:cNvSpPr txBox="1"/>
          <p:nvPr/>
        </p:nvSpPr>
        <p:spPr>
          <a:xfrm>
            <a:off x="5246793" y="1955099"/>
            <a:ext cx="1408527" cy="369332"/>
          </a:xfrm>
          <a:prstGeom prst="rect">
            <a:avLst/>
          </a:prstGeom>
          <a:noFill/>
        </p:spPr>
        <p:txBody>
          <a:bodyPr wrap="none" rtlCol="0">
            <a:spAutoFit/>
          </a:bodyPr>
          <a:lstStyle/>
          <a:p>
            <a:r>
              <a:rPr lang="en-US" dirty="0"/>
              <a:t>A graph filter</a:t>
            </a:r>
          </a:p>
        </p:txBody>
      </p:sp>
      <p:cxnSp>
        <p:nvCxnSpPr>
          <p:cNvPr id="29" name="Straight Arrow Connector 28">
            <a:extLst>
              <a:ext uri="{FF2B5EF4-FFF2-40B4-BE49-F238E27FC236}">
                <a16:creationId xmlns="" xmlns:a16="http://schemas.microsoft.com/office/drawing/2014/main" id="{AB165C7D-8E6E-F644-BBE0-3B0C6ED105DB}"/>
              </a:ext>
            </a:extLst>
          </p:cNvPr>
          <p:cNvCxnSpPr>
            <a:cxnSpLocks/>
          </p:cNvCxnSpPr>
          <p:nvPr/>
        </p:nvCxnSpPr>
        <p:spPr>
          <a:xfrm flipH="1">
            <a:off x="5100974" y="2324431"/>
            <a:ext cx="511016" cy="52782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 xmlns:a16="http://schemas.microsoft.com/office/drawing/2014/main" id="{840A8A01-7DF8-9D46-AC15-1819A44F1804}"/>
              </a:ext>
            </a:extLst>
          </p:cNvPr>
          <p:cNvPicPr>
            <a:picLocks noChangeAspect="1"/>
          </p:cNvPicPr>
          <p:nvPr/>
        </p:nvPicPr>
        <p:blipFill>
          <a:blip r:embed="rId5"/>
          <a:stretch>
            <a:fillRect/>
          </a:stretch>
        </p:blipFill>
        <p:spPr>
          <a:xfrm>
            <a:off x="8060913" y="2784178"/>
            <a:ext cx="1227523" cy="423893"/>
          </a:xfrm>
          <a:prstGeom prst="rect">
            <a:avLst/>
          </a:prstGeom>
        </p:spPr>
      </p:pic>
      <p:sp>
        <p:nvSpPr>
          <p:cNvPr id="48" name="Left Brace 47">
            <a:extLst>
              <a:ext uri="{FF2B5EF4-FFF2-40B4-BE49-F238E27FC236}">
                <a16:creationId xmlns="" xmlns:a16="http://schemas.microsoft.com/office/drawing/2014/main" id="{662AB256-4613-4745-AC7D-EF35E4AA438F}"/>
              </a:ext>
            </a:extLst>
          </p:cNvPr>
          <p:cNvSpPr/>
          <p:nvPr/>
        </p:nvSpPr>
        <p:spPr>
          <a:xfrm>
            <a:off x="9316250" y="2348166"/>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9" name="TextBox 48">
            <a:extLst>
              <a:ext uri="{FF2B5EF4-FFF2-40B4-BE49-F238E27FC236}">
                <a16:creationId xmlns="" xmlns:a16="http://schemas.microsoft.com/office/drawing/2014/main" id="{23897F59-C809-044E-B381-2455D705E0EF}"/>
              </a:ext>
            </a:extLst>
          </p:cNvPr>
          <p:cNvSpPr txBox="1"/>
          <p:nvPr/>
        </p:nvSpPr>
        <p:spPr>
          <a:xfrm>
            <a:off x="9677142" y="2313244"/>
            <a:ext cx="1694759" cy="369332"/>
          </a:xfrm>
          <a:prstGeom prst="rect">
            <a:avLst/>
          </a:prstGeom>
          <a:noFill/>
        </p:spPr>
        <p:txBody>
          <a:bodyPr wrap="none" rtlCol="0">
            <a:spAutoFit/>
          </a:bodyPr>
          <a:lstStyle/>
          <a:p>
            <a:r>
              <a:rPr lang="en-US" dirty="0">
                <a:solidFill>
                  <a:schemeClr val="accent5"/>
                </a:solidFill>
              </a:rPr>
              <a:t>- </a:t>
            </a:r>
            <a:r>
              <a:rPr lang="en-US" dirty="0"/>
              <a:t>Spectral-based</a:t>
            </a:r>
            <a:endParaRPr lang="en-US" dirty="0">
              <a:solidFill>
                <a:schemeClr val="accent5"/>
              </a:solidFill>
            </a:endParaRPr>
          </a:p>
        </p:txBody>
      </p:sp>
      <p:sp>
        <p:nvSpPr>
          <p:cNvPr id="50" name="TextBox 49">
            <a:extLst>
              <a:ext uri="{FF2B5EF4-FFF2-40B4-BE49-F238E27FC236}">
                <a16:creationId xmlns="" xmlns:a16="http://schemas.microsoft.com/office/drawing/2014/main" id="{B50BB210-E8AC-2845-9FFA-FC3143064601}"/>
              </a:ext>
            </a:extLst>
          </p:cNvPr>
          <p:cNvSpPr txBox="1"/>
          <p:nvPr/>
        </p:nvSpPr>
        <p:spPr>
          <a:xfrm>
            <a:off x="1752904" y="5665569"/>
            <a:ext cx="1760482" cy="646331"/>
          </a:xfrm>
          <a:prstGeom prst="rect">
            <a:avLst/>
          </a:prstGeom>
          <a:noFill/>
        </p:spPr>
        <p:txBody>
          <a:bodyPr wrap="none" rtlCol="0">
            <a:spAutoFit/>
          </a:bodyPr>
          <a:lstStyle/>
          <a:p>
            <a:r>
              <a:rPr lang="en-US" dirty="0"/>
              <a:t>A small graph w/</a:t>
            </a:r>
          </a:p>
          <a:p>
            <a:r>
              <a:rPr lang="en-US" dirty="0"/>
              <a:t>fewer nodes </a:t>
            </a:r>
          </a:p>
        </p:txBody>
      </p:sp>
      <p:cxnSp>
        <p:nvCxnSpPr>
          <p:cNvPr id="51" name="Straight Arrow Connector 50">
            <a:extLst>
              <a:ext uri="{FF2B5EF4-FFF2-40B4-BE49-F238E27FC236}">
                <a16:creationId xmlns="" xmlns:a16="http://schemas.microsoft.com/office/drawing/2014/main" id="{89AFE35A-9C77-C848-82C7-BB4F78E7A4B6}"/>
              </a:ext>
            </a:extLst>
          </p:cNvPr>
          <p:cNvCxnSpPr>
            <a:cxnSpLocks/>
            <a:stCxn id="50" idx="0"/>
          </p:cNvCxnSpPr>
          <p:nvPr/>
        </p:nvCxnSpPr>
        <p:spPr>
          <a:xfrm flipV="1">
            <a:off x="2633145" y="5111263"/>
            <a:ext cx="1077949" cy="55430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 xmlns:a16="http://schemas.microsoft.com/office/drawing/2014/main" id="{D86E79E3-EE9C-4E48-9D38-03D9B5A7CD34}"/>
              </a:ext>
            </a:extLst>
          </p:cNvPr>
          <p:cNvSpPr txBox="1"/>
          <p:nvPr/>
        </p:nvSpPr>
        <p:spPr>
          <a:xfrm>
            <a:off x="3186326" y="6270772"/>
            <a:ext cx="2425664" cy="369332"/>
          </a:xfrm>
          <a:prstGeom prst="rect">
            <a:avLst/>
          </a:prstGeom>
          <a:noFill/>
        </p:spPr>
        <p:txBody>
          <a:bodyPr wrap="square" rtlCol="0">
            <a:spAutoFit/>
          </a:bodyPr>
          <a:lstStyle/>
          <a:p>
            <a:r>
              <a:rPr lang="en-US" dirty="0"/>
              <a:t>New node embeddings</a:t>
            </a:r>
          </a:p>
        </p:txBody>
      </p:sp>
      <p:cxnSp>
        <p:nvCxnSpPr>
          <p:cNvPr id="55" name="Straight Arrow Connector 54">
            <a:extLst>
              <a:ext uri="{FF2B5EF4-FFF2-40B4-BE49-F238E27FC236}">
                <a16:creationId xmlns="" xmlns:a16="http://schemas.microsoft.com/office/drawing/2014/main" id="{CF20DD6F-18C0-1641-856C-9E53555FB08A}"/>
              </a:ext>
            </a:extLst>
          </p:cNvPr>
          <p:cNvCxnSpPr>
            <a:cxnSpLocks/>
            <a:stCxn id="54" idx="0"/>
          </p:cNvCxnSpPr>
          <p:nvPr/>
        </p:nvCxnSpPr>
        <p:spPr>
          <a:xfrm flipH="1" flipV="1">
            <a:off x="4302370" y="5158304"/>
            <a:ext cx="96788" cy="1112468"/>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 xmlns:a16="http://schemas.microsoft.com/office/drawing/2014/main" id="{5B0C4822-F79C-A14C-A818-8957FC182CB2}"/>
              </a:ext>
            </a:extLst>
          </p:cNvPr>
          <p:cNvSpPr txBox="1"/>
          <p:nvPr/>
        </p:nvSpPr>
        <p:spPr>
          <a:xfrm>
            <a:off x="6655320" y="5679571"/>
            <a:ext cx="2425664" cy="369332"/>
          </a:xfrm>
          <a:prstGeom prst="rect">
            <a:avLst/>
          </a:prstGeom>
          <a:noFill/>
        </p:spPr>
        <p:txBody>
          <a:bodyPr wrap="none" rtlCol="0">
            <a:spAutoFit/>
          </a:bodyPr>
          <a:lstStyle/>
          <a:p>
            <a:r>
              <a:rPr lang="en-US" dirty="0"/>
              <a:t>Input node embeddings</a:t>
            </a:r>
          </a:p>
        </p:txBody>
      </p:sp>
      <p:cxnSp>
        <p:nvCxnSpPr>
          <p:cNvPr id="63" name="Straight Arrow Connector 62">
            <a:extLst>
              <a:ext uri="{FF2B5EF4-FFF2-40B4-BE49-F238E27FC236}">
                <a16:creationId xmlns="" xmlns:a16="http://schemas.microsoft.com/office/drawing/2014/main" id="{591C2B83-9DD2-2448-93B6-51D58936F893}"/>
              </a:ext>
            </a:extLst>
          </p:cNvPr>
          <p:cNvCxnSpPr>
            <a:cxnSpLocks/>
          </p:cNvCxnSpPr>
          <p:nvPr/>
        </p:nvCxnSpPr>
        <p:spPr>
          <a:xfrm flipH="1" flipV="1">
            <a:off x="6334599" y="5133007"/>
            <a:ext cx="1234202" cy="532562"/>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73" name="Picture 72">
            <a:extLst>
              <a:ext uri="{FF2B5EF4-FFF2-40B4-BE49-F238E27FC236}">
                <a16:creationId xmlns="" xmlns:a16="http://schemas.microsoft.com/office/drawing/2014/main" id="{766DA956-1B07-6447-9188-077D6759592C}"/>
              </a:ext>
            </a:extLst>
          </p:cNvPr>
          <p:cNvPicPr>
            <a:picLocks noChangeAspect="1"/>
          </p:cNvPicPr>
          <p:nvPr/>
        </p:nvPicPr>
        <p:blipFill>
          <a:blip r:embed="rId6"/>
          <a:stretch>
            <a:fillRect/>
          </a:stretch>
        </p:blipFill>
        <p:spPr>
          <a:xfrm>
            <a:off x="8129544" y="4802898"/>
            <a:ext cx="1186706" cy="395569"/>
          </a:xfrm>
          <a:prstGeom prst="rect">
            <a:avLst/>
          </a:prstGeom>
        </p:spPr>
      </p:pic>
      <p:sp>
        <p:nvSpPr>
          <p:cNvPr id="74" name="Left Brace 73">
            <a:extLst>
              <a:ext uri="{FF2B5EF4-FFF2-40B4-BE49-F238E27FC236}">
                <a16:creationId xmlns="" xmlns:a16="http://schemas.microsoft.com/office/drawing/2014/main" id="{F521AD54-6062-C444-8526-0B6C43943201}"/>
              </a:ext>
            </a:extLst>
          </p:cNvPr>
          <p:cNvSpPr/>
          <p:nvPr/>
        </p:nvSpPr>
        <p:spPr>
          <a:xfrm>
            <a:off x="9396288" y="4352543"/>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5" name="TextBox 74">
            <a:extLst>
              <a:ext uri="{FF2B5EF4-FFF2-40B4-BE49-F238E27FC236}">
                <a16:creationId xmlns="" xmlns:a16="http://schemas.microsoft.com/office/drawing/2014/main" id="{BA676FB5-E052-4242-99E5-4F4CCCB69AFF}"/>
              </a:ext>
            </a:extLst>
          </p:cNvPr>
          <p:cNvSpPr txBox="1"/>
          <p:nvPr/>
        </p:nvSpPr>
        <p:spPr>
          <a:xfrm>
            <a:off x="9623500" y="4367600"/>
            <a:ext cx="2321575" cy="646331"/>
          </a:xfrm>
          <a:prstGeom prst="rect">
            <a:avLst/>
          </a:prstGeom>
          <a:noFill/>
        </p:spPr>
        <p:txBody>
          <a:bodyPr wrap="square" rtlCol="0">
            <a:spAutoFit/>
          </a:bodyPr>
          <a:lstStyle/>
          <a:p>
            <a:pPr marL="285750" indent="-285750">
              <a:buFontTx/>
              <a:buChar char="-"/>
            </a:pPr>
            <a:r>
              <a:rPr lang="en-US" dirty="0"/>
              <a:t>Flat Graph Pooling (i.e. Max, Ave, Min)</a:t>
            </a:r>
          </a:p>
        </p:txBody>
      </p:sp>
      <p:sp>
        <p:nvSpPr>
          <p:cNvPr id="76" name="TextBox 75">
            <a:extLst>
              <a:ext uri="{FF2B5EF4-FFF2-40B4-BE49-F238E27FC236}">
                <a16:creationId xmlns="" xmlns:a16="http://schemas.microsoft.com/office/drawing/2014/main" id="{4A5EAFD1-5800-5B4B-AFA9-02369E2D04F9}"/>
              </a:ext>
            </a:extLst>
          </p:cNvPr>
          <p:cNvSpPr txBox="1"/>
          <p:nvPr/>
        </p:nvSpPr>
        <p:spPr>
          <a:xfrm>
            <a:off x="9661289" y="5069958"/>
            <a:ext cx="2607894" cy="646331"/>
          </a:xfrm>
          <a:prstGeom prst="rect">
            <a:avLst/>
          </a:prstGeom>
          <a:noFill/>
        </p:spPr>
        <p:txBody>
          <a:bodyPr wrap="square" rtlCol="0">
            <a:spAutoFit/>
          </a:bodyPr>
          <a:lstStyle/>
          <a:p>
            <a:pPr marL="285750" indent="-285750">
              <a:buFontTx/>
              <a:buChar char="-"/>
            </a:pPr>
            <a:r>
              <a:rPr lang="en-US" dirty="0"/>
              <a:t>Hierarchical  Graph Pooling (i.e. </a:t>
            </a:r>
            <a:r>
              <a:rPr lang="en-US" dirty="0" err="1"/>
              <a:t>Diffpool</a:t>
            </a:r>
            <a:r>
              <a:rPr lang="en-US" dirty="0"/>
              <a:t>)</a:t>
            </a:r>
          </a:p>
        </p:txBody>
      </p:sp>
      <p:sp>
        <p:nvSpPr>
          <p:cNvPr id="77" name="TextBox 76">
            <a:extLst>
              <a:ext uri="{FF2B5EF4-FFF2-40B4-BE49-F238E27FC236}">
                <a16:creationId xmlns="" xmlns:a16="http://schemas.microsoft.com/office/drawing/2014/main" id="{4D096018-4CF5-3149-BF33-D12F598174EF}"/>
              </a:ext>
            </a:extLst>
          </p:cNvPr>
          <p:cNvSpPr txBox="1"/>
          <p:nvPr/>
        </p:nvSpPr>
        <p:spPr>
          <a:xfrm>
            <a:off x="9699060" y="2667592"/>
            <a:ext cx="1567545" cy="369332"/>
          </a:xfrm>
          <a:prstGeom prst="rect">
            <a:avLst/>
          </a:prstGeom>
          <a:noFill/>
        </p:spPr>
        <p:txBody>
          <a:bodyPr wrap="none" rtlCol="0">
            <a:spAutoFit/>
          </a:bodyPr>
          <a:lstStyle/>
          <a:p>
            <a:r>
              <a:rPr lang="en-US" dirty="0">
                <a:solidFill>
                  <a:schemeClr val="accent5"/>
                </a:solidFill>
              </a:rPr>
              <a:t>- </a:t>
            </a:r>
            <a:r>
              <a:rPr lang="en-US" dirty="0"/>
              <a:t>Spatial-based</a:t>
            </a:r>
            <a:endParaRPr lang="en-US" dirty="0">
              <a:solidFill>
                <a:schemeClr val="accent5"/>
              </a:solidFill>
            </a:endParaRPr>
          </a:p>
        </p:txBody>
      </p:sp>
      <p:sp>
        <p:nvSpPr>
          <p:cNvPr id="78" name="TextBox 77">
            <a:extLst>
              <a:ext uri="{FF2B5EF4-FFF2-40B4-BE49-F238E27FC236}">
                <a16:creationId xmlns="" xmlns:a16="http://schemas.microsoft.com/office/drawing/2014/main" id="{AED975D8-AB64-4A45-AC36-74E6B5F2BCEC}"/>
              </a:ext>
            </a:extLst>
          </p:cNvPr>
          <p:cNvSpPr txBox="1"/>
          <p:nvPr/>
        </p:nvSpPr>
        <p:spPr>
          <a:xfrm>
            <a:off x="9721598" y="3031645"/>
            <a:ext cx="1822037" cy="369332"/>
          </a:xfrm>
          <a:prstGeom prst="rect">
            <a:avLst/>
          </a:prstGeom>
          <a:noFill/>
        </p:spPr>
        <p:txBody>
          <a:bodyPr wrap="none" rtlCol="0">
            <a:spAutoFit/>
          </a:bodyPr>
          <a:lstStyle/>
          <a:p>
            <a:r>
              <a:rPr lang="en-US" dirty="0">
                <a:solidFill>
                  <a:schemeClr val="accent5"/>
                </a:solidFill>
              </a:rPr>
              <a:t>- </a:t>
            </a:r>
            <a:r>
              <a:rPr lang="en-US" dirty="0"/>
              <a:t>Attention-based</a:t>
            </a:r>
          </a:p>
        </p:txBody>
      </p:sp>
      <p:sp>
        <p:nvSpPr>
          <p:cNvPr id="79" name="TextBox 78">
            <a:extLst>
              <a:ext uri="{FF2B5EF4-FFF2-40B4-BE49-F238E27FC236}">
                <a16:creationId xmlns="" xmlns:a16="http://schemas.microsoft.com/office/drawing/2014/main" id="{443BD6A9-5650-1B47-97C5-C3FD9AD3FFE6}"/>
              </a:ext>
            </a:extLst>
          </p:cNvPr>
          <p:cNvSpPr txBox="1"/>
          <p:nvPr/>
        </p:nvSpPr>
        <p:spPr>
          <a:xfrm>
            <a:off x="9749521" y="3403443"/>
            <a:ext cx="1856342" cy="369332"/>
          </a:xfrm>
          <a:prstGeom prst="rect">
            <a:avLst/>
          </a:prstGeom>
          <a:noFill/>
        </p:spPr>
        <p:txBody>
          <a:bodyPr wrap="none" rtlCol="0">
            <a:spAutoFit/>
          </a:bodyPr>
          <a:lstStyle/>
          <a:p>
            <a:r>
              <a:rPr lang="en-US" dirty="0">
                <a:solidFill>
                  <a:schemeClr val="accent5"/>
                </a:solidFill>
              </a:rPr>
              <a:t>- </a:t>
            </a:r>
            <a:r>
              <a:rPr lang="en-US" dirty="0"/>
              <a:t>Recurrent-based</a:t>
            </a:r>
          </a:p>
        </p:txBody>
      </p:sp>
    </p:spTree>
    <p:extLst>
      <p:ext uri="{BB962C8B-B14F-4D97-AF65-F5344CB8AC3E}">
        <p14:creationId xmlns:p14="http://schemas.microsoft.com/office/powerpoint/2010/main" val="399656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cxnSp>
        <p:nvCxnSpPr>
          <p:cNvPr id="545" name="Google Shape;545;p37"/>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47" name="Google Shape;547;p3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48" name="Google Shape;548;p37"/>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Commonsense Knowledge Aware Conversation Generation with Graph Attention, In IJCAI 2018</a:t>
            </a:r>
            <a:endParaRPr/>
          </a:p>
          <a:p>
            <a:pPr marL="228600" lvl="0" indent="-228600" algn="l" rtl="0">
              <a:lnSpc>
                <a:spcPct val="90000"/>
              </a:lnSpc>
              <a:spcBef>
                <a:spcPts val="1000"/>
              </a:spcBef>
              <a:spcAft>
                <a:spcPts val="0"/>
              </a:spcAft>
              <a:buClr>
                <a:schemeClr val="dk1"/>
              </a:buClr>
              <a:buSzPts val="2400"/>
              <a:buChar char="•"/>
            </a:pPr>
            <a:r>
              <a:rPr lang="en-US" sz="2400"/>
              <a:t>Dataset: Reddit-1M + ConceptNet          Metric: Perplexity ↓; Entropy ↑</a:t>
            </a:r>
            <a:endParaRPr/>
          </a:p>
        </p:txBody>
      </p:sp>
      <p:pic>
        <p:nvPicPr>
          <p:cNvPr id="549" name="Google Shape;549;p37"/>
          <p:cNvPicPr preferRelativeResize="0"/>
          <p:nvPr/>
        </p:nvPicPr>
        <p:blipFill rotWithShape="1">
          <a:blip r:embed="rId3">
            <a:alphaModFix/>
          </a:blip>
          <a:srcRect/>
          <a:stretch/>
        </p:blipFill>
        <p:spPr>
          <a:xfrm>
            <a:off x="1189740" y="2907992"/>
            <a:ext cx="9903135" cy="3739595"/>
          </a:xfrm>
          <a:prstGeom prst="rect">
            <a:avLst/>
          </a:prstGeom>
          <a:noFill/>
          <a:ln>
            <a:noFill/>
          </a:ln>
        </p:spPr>
      </p:pic>
      <p:pic>
        <p:nvPicPr>
          <p:cNvPr id="550" name="Google Shape;550;p37"/>
          <p:cNvPicPr preferRelativeResize="0"/>
          <p:nvPr/>
        </p:nvPicPr>
        <p:blipFill rotWithShape="1">
          <a:blip r:embed="rId3">
            <a:alphaModFix/>
          </a:blip>
          <a:srcRect b="15736"/>
          <a:stretch/>
        </p:blipFill>
        <p:spPr>
          <a:xfrm>
            <a:off x="518984" y="2639352"/>
            <a:ext cx="10972221" cy="34912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cxnSp>
        <p:nvCxnSpPr>
          <p:cNvPr id="556" name="Google Shape;556;p38"/>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58" name="Google Shape;558;p38"/>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59" name="Google Shape;559;p3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Grounded Conversation Generation as Guided Traverses in Commonsense Knowledge Graphs, In ACL 2020.</a:t>
            </a:r>
            <a:endParaRPr/>
          </a:p>
          <a:p>
            <a:pPr marL="228600" lvl="0" indent="-228600" algn="l" rtl="0">
              <a:lnSpc>
                <a:spcPct val="90000"/>
              </a:lnSpc>
              <a:spcBef>
                <a:spcPts val="1000"/>
              </a:spcBef>
              <a:spcAft>
                <a:spcPts val="0"/>
              </a:spcAft>
              <a:buClr>
                <a:schemeClr val="dk1"/>
              </a:buClr>
              <a:buSzPts val="2400"/>
              <a:buChar char="•"/>
            </a:pPr>
            <a:r>
              <a:rPr lang="en-US" sz="2400"/>
              <a:t>Application: Dialogue system</a:t>
            </a:r>
            <a:endParaRPr/>
          </a:p>
          <a:p>
            <a:pPr marL="228600" lvl="0" indent="-228600" algn="l" rtl="0">
              <a:lnSpc>
                <a:spcPct val="90000"/>
              </a:lnSpc>
              <a:spcBef>
                <a:spcPts val="1000"/>
              </a:spcBef>
              <a:spcAft>
                <a:spcPts val="0"/>
              </a:spcAft>
              <a:buClr>
                <a:schemeClr val="dk1"/>
              </a:buClr>
              <a:buSzPts val="2400"/>
              <a:buChar char="•"/>
            </a:pPr>
            <a:r>
              <a:rPr lang="en-US" sz="2400"/>
              <a:t>Motivation: Concept shift in human conversations has not been modeled.</a:t>
            </a:r>
            <a:endParaRPr/>
          </a:p>
        </p:txBody>
      </p:sp>
      <p:pic>
        <p:nvPicPr>
          <p:cNvPr id="560" name="Google Shape;560;p38"/>
          <p:cNvPicPr preferRelativeResize="0"/>
          <p:nvPr/>
        </p:nvPicPr>
        <p:blipFill rotWithShape="1">
          <a:blip r:embed="rId3">
            <a:alphaModFix/>
          </a:blip>
          <a:srcRect/>
          <a:stretch/>
        </p:blipFill>
        <p:spPr>
          <a:xfrm>
            <a:off x="1211648" y="3142068"/>
            <a:ext cx="9768703" cy="3396844"/>
          </a:xfrm>
          <a:prstGeom prst="rect">
            <a:avLst/>
          </a:prstGeom>
          <a:noFill/>
          <a:ln>
            <a:noFill/>
          </a:ln>
        </p:spPr>
      </p:pic>
      <p:sp>
        <p:nvSpPr>
          <p:cNvPr id="561" name="Google Shape;561;p38"/>
          <p:cNvSpPr/>
          <p:nvPr/>
        </p:nvSpPr>
        <p:spPr>
          <a:xfrm rot="-1547106">
            <a:off x="8569834" y="5519727"/>
            <a:ext cx="1927654" cy="439227"/>
          </a:xfrm>
          <a:prstGeom prst="rect">
            <a:avLst/>
          </a:prstGeom>
          <a:solidFill>
            <a:schemeClr val="lt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Arial"/>
                <a:ea typeface="Arial"/>
                <a:cs typeface="Arial"/>
                <a:sym typeface="Arial"/>
              </a:rPr>
              <a:t>outer graph</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cxnSp>
        <p:nvCxnSpPr>
          <p:cNvPr id="567" name="Google Shape;567;p39"/>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69" name="Google Shape;569;p39"/>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70" name="Google Shape;570;p39"/>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Grounded Conversation Generation as Guided Traverses in Commonsense Knowledge Graphs, In ACL 2020</a:t>
            </a:r>
            <a:endParaRPr/>
          </a:p>
        </p:txBody>
      </p:sp>
      <p:pic>
        <p:nvPicPr>
          <p:cNvPr id="571" name="Google Shape;571;p39"/>
          <p:cNvPicPr preferRelativeResize="0"/>
          <p:nvPr/>
        </p:nvPicPr>
        <p:blipFill rotWithShape="1">
          <a:blip r:embed="rId3">
            <a:alphaModFix/>
          </a:blip>
          <a:srcRect/>
          <a:stretch/>
        </p:blipFill>
        <p:spPr>
          <a:xfrm>
            <a:off x="1164283" y="2127249"/>
            <a:ext cx="4230516" cy="4594225"/>
          </a:xfrm>
          <a:prstGeom prst="rect">
            <a:avLst/>
          </a:prstGeom>
          <a:noFill/>
          <a:ln>
            <a:noFill/>
          </a:ln>
        </p:spPr>
      </p:pic>
      <p:pic>
        <p:nvPicPr>
          <p:cNvPr id="572" name="Google Shape;572;p39"/>
          <p:cNvPicPr preferRelativeResize="0"/>
          <p:nvPr/>
        </p:nvPicPr>
        <p:blipFill rotWithShape="1">
          <a:blip r:embed="rId4">
            <a:alphaModFix/>
          </a:blip>
          <a:srcRect/>
          <a:stretch/>
        </p:blipFill>
        <p:spPr>
          <a:xfrm>
            <a:off x="5720882" y="2127249"/>
            <a:ext cx="3779975" cy="4594225"/>
          </a:xfrm>
          <a:prstGeom prst="rect">
            <a:avLst/>
          </a:prstGeom>
          <a:noFill/>
          <a:ln>
            <a:noFill/>
          </a:ln>
        </p:spPr>
      </p:pic>
      <p:sp>
        <p:nvSpPr>
          <p:cNvPr id="573" name="Google Shape;573;p39"/>
          <p:cNvSpPr/>
          <p:nvPr/>
        </p:nvSpPr>
        <p:spPr>
          <a:xfrm>
            <a:off x="7010397" y="2127249"/>
            <a:ext cx="1257402" cy="1835151"/>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cxnSp>
        <p:nvCxnSpPr>
          <p:cNvPr id="579" name="Google Shape;579;p40"/>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81" name="Google Shape;581;p40"/>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82" name="Google Shape;582;p40"/>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Grounded Conversation Generation as Guided Traverses in Commonsense Knowledge Graphs, In ACL 2020</a:t>
            </a:r>
            <a:endParaRPr/>
          </a:p>
        </p:txBody>
      </p:sp>
      <p:pic>
        <p:nvPicPr>
          <p:cNvPr id="583" name="Google Shape;583;p40"/>
          <p:cNvPicPr preferRelativeResize="0"/>
          <p:nvPr/>
        </p:nvPicPr>
        <p:blipFill rotWithShape="1">
          <a:blip r:embed="rId3">
            <a:alphaModFix/>
          </a:blip>
          <a:srcRect/>
          <a:stretch/>
        </p:blipFill>
        <p:spPr>
          <a:xfrm>
            <a:off x="1164283" y="2127249"/>
            <a:ext cx="4230516" cy="4594225"/>
          </a:xfrm>
          <a:prstGeom prst="rect">
            <a:avLst/>
          </a:prstGeom>
          <a:noFill/>
          <a:ln>
            <a:noFill/>
          </a:ln>
        </p:spPr>
      </p:pic>
      <p:pic>
        <p:nvPicPr>
          <p:cNvPr id="584" name="Google Shape;584;p40"/>
          <p:cNvPicPr preferRelativeResize="0"/>
          <p:nvPr/>
        </p:nvPicPr>
        <p:blipFill rotWithShape="1">
          <a:blip r:embed="rId4">
            <a:alphaModFix/>
          </a:blip>
          <a:srcRect/>
          <a:stretch/>
        </p:blipFill>
        <p:spPr>
          <a:xfrm>
            <a:off x="5720882" y="2127249"/>
            <a:ext cx="3779975" cy="4594225"/>
          </a:xfrm>
          <a:prstGeom prst="rect">
            <a:avLst/>
          </a:prstGeom>
          <a:noFill/>
          <a:ln>
            <a:noFill/>
          </a:ln>
        </p:spPr>
      </p:pic>
      <p:sp>
        <p:nvSpPr>
          <p:cNvPr id="585" name="Google Shape;585;p40"/>
          <p:cNvSpPr/>
          <p:nvPr/>
        </p:nvSpPr>
        <p:spPr>
          <a:xfrm>
            <a:off x="8243455" y="2127249"/>
            <a:ext cx="1257402" cy="1835151"/>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cxnSp>
        <p:nvCxnSpPr>
          <p:cNvPr id="592" name="Google Shape;592;p41"/>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594" name="Google Shape;594;p41"/>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sp>
        <p:nvSpPr>
          <p:cNvPr id="595" name="Google Shape;595;p41"/>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Grounded Conversation Generation as Guided Traverses in Commonsense Knowledge Graphs, In ACL 2020</a:t>
            </a:r>
            <a:endParaRPr/>
          </a:p>
          <a:p>
            <a:pPr marL="228600" lvl="0" indent="-228600" algn="l" rtl="0">
              <a:lnSpc>
                <a:spcPct val="90000"/>
              </a:lnSpc>
              <a:spcBef>
                <a:spcPts val="1000"/>
              </a:spcBef>
              <a:spcAft>
                <a:spcPts val="0"/>
              </a:spcAft>
              <a:buClr>
                <a:schemeClr val="dk1"/>
              </a:buClr>
              <a:buSzPts val="2400"/>
              <a:buChar char="•"/>
            </a:pPr>
            <a:r>
              <a:rPr lang="en-US" sz="2400"/>
              <a:t>Dataset: Reddit-1M + ConceptNet;    Metric: BLEU; Nist; ROUGE</a:t>
            </a:r>
            <a:endParaRPr/>
          </a:p>
        </p:txBody>
      </p:sp>
      <p:pic>
        <p:nvPicPr>
          <p:cNvPr id="596" name="Google Shape;596;p41"/>
          <p:cNvPicPr preferRelativeResize="0"/>
          <p:nvPr/>
        </p:nvPicPr>
        <p:blipFill rotWithShape="1">
          <a:blip r:embed="rId3">
            <a:alphaModFix/>
          </a:blip>
          <a:srcRect/>
          <a:stretch/>
        </p:blipFill>
        <p:spPr>
          <a:xfrm>
            <a:off x="658460" y="2759091"/>
            <a:ext cx="10965694" cy="2953290"/>
          </a:xfrm>
          <a:prstGeom prst="rect">
            <a:avLst/>
          </a:prstGeom>
          <a:noFill/>
          <a:ln>
            <a:noFill/>
          </a:ln>
        </p:spPr>
      </p:pic>
      <p:sp>
        <p:nvSpPr>
          <p:cNvPr id="597" name="Google Shape;597;p41"/>
          <p:cNvSpPr/>
          <p:nvPr/>
        </p:nvSpPr>
        <p:spPr>
          <a:xfrm>
            <a:off x="2427143" y="5890553"/>
            <a:ext cx="733771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Roboto"/>
                <a:ea typeface="Roboto"/>
                <a:cs typeface="Roboto"/>
                <a:sym typeface="Roboto"/>
              </a:rPr>
              <a:t>Table: Relevance Between Generated and Golden Responses</a:t>
            </a:r>
            <a:r>
              <a:rPr lang="en-US" sz="2000">
                <a:solidFill>
                  <a:schemeClr val="dk1"/>
                </a:solidFill>
                <a:latin typeface="Calibri"/>
                <a:ea typeface="Calibri"/>
                <a:cs typeface="Calibri"/>
                <a:sym typeface="Calibri"/>
              </a:rPr>
              <a:t>.</a:t>
            </a:r>
            <a:endParaRPr/>
          </a:p>
        </p:txBody>
      </p:sp>
      <p:sp>
        <p:nvSpPr>
          <p:cNvPr id="598" name="Google Shape;598;p41"/>
          <p:cNvSpPr/>
          <p:nvPr/>
        </p:nvSpPr>
        <p:spPr>
          <a:xfrm>
            <a:off x="658460" y="4235736"/>
            <a:ext cx="10799249" cy="280846"/>
          </a:xfrm>
          <a:prstGeom prst="rect">
            <a:avLst/>
          </a:prstGeom>
          <a:solidFill>
            <a:srgbClr val="FFFF00">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41"/>
          <p:cNvSpPr/>
          <p:nvPr/>
        </p:nvSpPr>
        <p:spPr>
          <a:xfrm>
            <a:off x="658460" y="5191700"/>
            <a:ext cx="10799249" cy="280846"/>
          </a:xfrm>
          <a:prstGeom prst="rect">
            <a:avLst/>
          </a:prstGeom>
          <a:solidFill>
            <a:srgbClr val="FFFF00">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41"/>
          <p:cNvSpPr/>
          <p:nvPr/>
        </p:nvSpPr>
        <p:spPr>
          <a:xfrm flipH="1">
            <a:off x="208556" y="4313393"/>
            <a:ext cx="449904" cy="1131443"/>
          </a:xfrm>
          <a:prstGeom prst="curvedLeftArrow">
            <a:avLst>
              <a:gd name="adj1" fmla="val 25000"/>
              <a:gd name="adj2" fmla="val 50000"/>
              <a:gd name="adj3" fmla="val 25000"/>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607" name="Google Shape;607;p42"/>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609" name="Google Shape;609;p42"/>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pic>
        <p:nvPicPr>
          <p:cNvPr id="610" name="Google Shape;610;p42"/>
          <p:cNvPicPr preferRelativeResize="0"/>
          <p:nvPr/>
        </p:nvPicPr>
        <p:blipFill rotWithShape="1">
          <a:blip r:embed="rId3">
            <a:alphaModFix/>
          </a:blip>
          <a:srcRect/>
          <a:stretch/>
        </p:blipFill>
        <p:spPr>
          <a:xfrm>
            <a:off x="1487708" y="1331672"/>
            <a:ext cx="9220932" cy="4719296"/>
          </a:xfrm>
          <a:prstGeom prst="rect">
            <a:avLst/>
          </a:prstGeom>
          <a:noFill/>
          <a:ln>
            <a:noFill/>
          </a:ln>
        </p:spPr>
      </p:pic>
      <p:sp>
        <p:nvSpPr>
          <p:cNvPr id="611" name="Google Shape;611;p42"/>
          <p:cNvSpPr/>
          <p:nvPr/>
        </p:nvSpPr>
        <p:spPr>
          <a:xfrm>
            <a:off x="2006233" y="6129578"/>
            <a:ext cx="81795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Roboto"/>
                <a:ea typeface="Roboto"/>
                <a:cs typeface="Roboto"/>
                <a:sym typeface="Roboto"/>
              </a:rPr>
              <a:t>Table: Tasks, datasets and KG sources used in different KG-enhanced papers</a:t>
            </a:r>
            <a:r>
              <a:rPr lang="en-US" sz="1800">
                <a:solidFill>
                  <a:schemeClr val="dk1"/>
                </a:solidFill>
                <a:latin typeface="Calibri"/>
                <a:ea typeface="Calibri"/>
                <a:cs typeface="Calibri"/>
                <a:sym typeface="Calibri"/>
              </a:rPr>
              <a:t>.</a:t>
            </a:r>
            <a:endParaRPr/>
          </a:p>
        </p:txBody>
      </p:sp>
      <p:sp>
        <p:nvSpPr>
          <p:cNvPr id="612" name="Google Shape;612;p42"/>
          <p:cNvSpPr/>
          <p:nvPr/>
        </p:nvSpPr>
        <p:spPr>
          <a:xfrm>
            <a:off x="8610600" y="1910080"/>
            <a:ext cx="731520" cy="98552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42"/>
          <p:cNvSpPr txBox="1"/>
          <p:nvPr/>
        </p:nvSpPr>
        <p:spPr>
          <a:xfrm>
            <a:off x="1375062" y="3000927"/>
            <a:ext cx="944936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Roboto"/>
                <a:ea typeface="Roboto"/>
                <a:cs typeface="Roboto"/>
                <a:sym typeface="Roboto"/>
              </a:rPr>
              <a:t>Observation 1: KG makes largest improvement on commonsense reasoning tasks</a:t>
            </a:r>
            <a:endParaRPr/>
          </a:p>
        </p:txBody>
      </p:sp>
      <p:sp>
        <p:nvSpPr>
          <p:cNvPr id="614" name="Google Shape;614;p42"/>
          <p:cNvSpPr/>
          <p:nvPr/>
        </p:nvSpPr>
        <p:spPr>
          <a:xfrm>
            <a:off x="9435430" y="1897979"/>
            <a:ext cx="1273210" cy="4009033"/>
          </a:xfrm>
          <a:prstGeom prst="rect">
            <a:avLst/>
          </a:prstGeom>
          <a:noFill/>
          <a:ln w="254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42"/>
          <p:cNvSpPr txBox="1"/>
          <p:nvPr/>
        </p:nvSpPr>
        <p:spPr>
          <a:xfrm>
            <a:off x="2743200" y="4173201"/>
            <a:ext cx="669223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548135"/>
                </a:solidFill>
                <a:latin typeface="Roboto"/>
                <a:ea typeface="Roboto"/>
                <a:cs typeface="Roboto"/>
                <a:sym typeface="Roboto"/>
              </a:rPr>
              <a:t>Observation 2: ConceptNet is the most popular used KG. </a:t>
            </a: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500"/>
                                        <p:tgtEl>
                                          <p:spTgt spid="613"/>
                                        </p:tgtEl>
                                      </p:cBhvr>
                                    </p:animEffect>
                                  </p:childTnLst>
                                </p:cTn>
                              </p:par>
                              <p:par>
                                <p:cTn id="8" presetID="10" presetClass="entr" presetSubtype="0" fill="hold"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fade">
                                      <p:cBhvr>
                                        <p:cTn id="10" dur="500"/>
                                        <p:tgtEl>
                                          <p:spTgt spid="6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13"/>
                                        </p:tgtEl>
                                      </p:cBhvr>
                                    </p:animEffect>
                                    <p:set>
                                      <p:cBhvr>
                                        <p:cTn id="15" dur="1" fill="hold">
                                          <p:stCondLst>
                                            <p:cond delay="500"/>
                                          </p:stCondLst>
                                        </p:cTn>
                                        <p:tgtEl>
                                          <p:spTgt spid="61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14"/>
                                        </p:tgtEl>
                                        <p:attrNameLst>
                                          <p:attrName>style.visibility</p:attrName>
                                        </p:attrNameLst>
                                      </p:cBhvr>
                                      <p:to>
                                        <p:strVal val="visible"/>
                                      </p:to>
                                    </p:set>
                                    <p:animEffect transition="in" filter="fade">
                                      <p:cBhvr>
                                        <p:cTn id="18" dur="500"/>
                                        <p:tgtEl>
                                          <p:spTgt spid="6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
                                        </p:tgtEl>
                                        <p:attrNameLst>
                                          <p:attrName>style.visibility</p:attrName>
                                        </p:attrNameLst>
                                      </p:cBhvr>
                                      <p:to>
                                        <p:strVal val="visible"/>
                                      </p:to>
                                    </p:set>
                                    <p:animEffect transition="in" filter="fade">
                                      <p:cBhvr>
                                        <p:cTn id="23" dur="500"/>
                                        <p:tgtEl>
                                          <p:spTgt spid="6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15"/>
                                        </p:tgtEl>
                                      </p:cBhvr>
                                    </p:animEffect>
                                    <p:set>
                                      <p:cBhvr>
                                        <p:cTn id="28" dur="1" fill="hold">
                                          <p:stCondLst>
                                            <p:cond delay="500"/>
                                          </p:stCondLst>
                                        </p:cTn>
                                        <p:tgtEl>
                                          <p:spTgt spid="6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cxnSp>
        <p:nvCxnSpPr>
          <p:cNvPr id="622" name="Google Shape;622;p43"/>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624" name="Google Shape;624;p43"/>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pic>
        <p:nvPicPr>
          <p:cNvPr id="625" name="Google Shape;625;p43"/>
          <p:cNvPicPr preferRelativeResize="0"/>
          <p:nvPr/>
        </p:nvPicPr>
        <p:blipFill rotWithShape="1">
          <a:blip r:embed="rId3">
            <a:alphaModFix/>
          </a:blip>
          <a:srcRect r="48088" b="64559"/>
          <a:stretch/>
        </p:blipFill>
        <p:spPr>
          <a:xfrm>
            <a:off x="722206" y="1816953"/>
            <a:ext cx="4566130" cy="1875505"/>
          </a:xfrm>
          <a:prstGeom prst="rect">
            <a:avLst/>
          </a:prstGeom>
          <a:noFill/>
          <a:ln>
            <a:noFill/>
          </a:ln>
        </p:spPr>
      </p:pic>
      <p:pic>
        <p:nvPicPr>
          <p:cNvPr id="626" name="Google Shape;626;p43"/>
          <p:cNvPicPr preferRelativeResize="0"/>
          <p:nvPr/>
        </p:nvPicPr>
        <p:blipFill rotWithShape="1">
          <a:blip r:embed="rId3">
            <a:alphaModFix/>
          </a:blip>
          <a:srcRect l="52954" b="64168"/>
          <a:stretch/>
        </p:blipFill>
        <p:spPr>
          <a:xfrm>
            <a:off x="803485" y="4000319"/>
            <a:ext cx="4138086" cy="1896244"/>
          </a:xfrm>
          <a:prstGeom prst="rect">
            <a:avLst/>
          </a:prstGeom>
          <a:noFill/>
          <a:ln>
            <a:noFill/>
          </a:ln>
        </p:spPr>
      </p:pic>
      <p:sp>
        <p:nvSpPr>
          <p:cNvPr id="627" name="Google Shape;627;p43"/>
          <p:cNvSpPr/>
          <p:nvPr/>
        </p:nvSpPr>
        <p:spPr>
          <a:xfrm>
            <a:off x="5501988" y="1739042"/>
            <a:ext cx="5851812"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Roboto"/>
                <a:ea typeface="Roboto"/>
                <a:cs typeface="Roboto"/>
                <a:sym typeface="Roboto"/>
              </a:rPr>
              <a:t>M1 (Incorporate Knowledge Graph Embeddings into Language Generation):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Pros: (i) Easy to use (by simple vector concatenation)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Cons: (i) Text representation and KG representation are from two vector space</a:t>
            </a:r>
            <a:endParaRPr/>
          </a:p>
          <a:p>
            <a:pPr marL="0" marR="0" lvl="0" indent="0" algn="l" rtl="0">
              <a:spcBef>
                <a:spcPts val="0"/>
              </a:spcBef>
              <a:spcAft>
                <a:spcPts val="0"/>
              </a:spcAft>
              <a:buNone/>
            </a:pPr>
            <a:r>
              <a:rPr lang="en-US" sz="1800">
                <a:solidFill>
                  <a:schemeClr val="dk1"/>
                </a:solidFill>
                <a:latin typeface="Roboto"/>
                <a:ea typeface="Roboto"/>
                <a:cs typeface="Roboto"/>
                <a:sym typeface="Roboto"/>
              </a:rPr>
              <a:t>	(ii) KGE can only capture one-hop relations</a:t>
            </a:r>
            <a:endParaRPr/>
          </a:p>
        </p:txBody>
      </p:sp>
      <p:sp>
        <p:nvSpPr>
          <p:cNvPr id="628" name="Google Shape;628;p43"/>
          <p:cNvSpPr/>
          <p:nvPr/>
        </p:nvSpPr>
        <p:spPr>
          <a:xfrm>
            <a:off x="5501988" y="4301644"/>
            <a:ext cx="585181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Roboto"/>
                <a:ea typeface="Roboto"/>
                <a:cs typeface="Roboto"/>
                <a:sym typeface="Roboto"/>
              </a:rPr>
              <a:t>M2 (Transfer Knowledge into Language Model with Knowledge Triplet Information):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Pros: (i) Easy to use (train with any pre-trained LM)</a:t>
            </a:r>
            <a:endParaRPr/>
          </a:p>
          <a:p>
            <a:pPr marL="0" marR="0" lvl="0" indent="0" algn="l" rtl="0">
              <a:spcBef>
                <a:spcPts val="0"/>
              </a:spcBef>
              <a:spcAft>
                <a:spcPts val="0"/>
              </a:spcAft>
              <a:buNone/>
            </a:pPr>
            <a:r>
              <a:rPr lang="en-US" sz="1800">
                <a:solidFill>
                  <a:schemeClr val="dk1"/>
                </a:solidFill>
                <a:latin typeface="Roboto"/>
                <a:ea typeface="Roboto"/>
                <a:cs typeface="Roboto"/>
                <a:sym typeface="Roboto"/>
              </a:rPr>
              <a:t>	(ii) KG knowledge is embedded into LMs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Cons: (i) Only capture one-hop relations</a:t>
            </a:r>
            <a:endParaRPr sz="18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cxnSp>
        <p:nvCxnSpPr>
          <p:cNvPr id="635" name="Google Shape;635;p44"/>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637" name="Google Shape;637;p44"/>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KG-enhanced text generation methods</a:t>
            </a:r>
            <a:endParaRPr/>
          </a:p>
        </p:txBody>
      </p:sp>
      <p:pic>
        <p:nvPicPr>
          <p:cNvPr id="638" name="Google Shape;638;p44"/>
          <p:cNvPicPr preferRelativeResize="0"/>
          <p:nvPr/>
        </p:nvPicPr>
        <p:blipFill rotWithShape="1">
          <a:blip r:embed="rId3">
            <a:alphaModFix/>
          </a:blip>
          <a:srcRect t="37356" r="51418"/>
          <a:stretch/>
        </p:blipFill>
        <p:spPr>
          <a:xfrm>
            <a:off x="1855123" y="1280160"/>
            <a:ext cx="3245197" cy="2517603"/>
          </a:xfrm>
          <a:prstGeom prst="rect">
            <a:avLst/>
          </a:prstGeom>
          <a:noFill/>
          <a:ln>
            <a:noFill/>
          </a:ln>
        </p:spPr>
      </p:pic>
      <p:pic>
        <p:nvPicPr>
          <p:cNvPr id="639" name="Google Shape;639;p44"/>
          <p:cNvPicPr preferRelativeResize="0"/>
          <p:nvPr/>
        </p:nvPicPr>
        <p:blipFill rotWithShape="1">
          <a:blip r:embed="rId3">
            <a:alphaModFix/>
          </a:blip>
          <a:srcRect l="51912" t="36045"/>
          <a:stretch/>
        </p:blipFill>
        <p:spPr>
          <a:xfrm>
            <a:off x="1855123" y="4008191"/>
            <a:ext cx="3212154" cy="2570288"/>
          </a:xfrm>
          <a:prstGeom prst="rect">
            <a:avLst/>
          </a:prstGeom>
          <a:noFill/>
          <a:ln>
            <a:noFill/>
          </a:ln>
        </p:spPr>
      </p:pic>
      <p:sp>
        <p:nvSpPr>
          <p:cNvPr id="640" name="Google Shape;640;p44"/>
          <p:cNvSpPr/>
          <p:nvPr/>
        </p:nvSpPr>
        <p:spPr>
          <a:xfrm>
            <a:off x="5577840" y="1615731"/>
            <a:ext cx="585181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Roboto"/>
                <a:ea typeface="Roboto"/>
                <a:cs typeface="Roboto"/>
                <a:sym typeface="Roboto"/>
              </a:rPr>
              <a:t>M3:</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Pros: (i) Multi-hop reasoning	</a:t>
            </a:r>
            <a:endParaRPr/>
          </a:p>
          <a:p>
            <a:pPr marL="0" marR="0" lvl="0" indent="0" algn="l" rtl="0">
              <a:spcBef>
                <a:spcPts val="0"/>
              </a:spcBef>
              <a:spcAft>
                <a:spcPts val="0"/>
              </a:spcAft>
              <a:buNone/>
            </a:pPr>
            <a:r>
              <a:rPr lang="en-US" sz="1800">
                <a:solidFill>
                  <a:schemeClr val="dk1"/>
                </a:solidFill>
                <a:latin typeface="Roboto"/>
                <a:ea typeface="Roboto"/>
                <a:cs typeface="Roboto"/>
                <a:sym typeface="Roboto"/>
              </a:rPr>
              <a:t>              (ii) Better interpretability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Cons: (i) Only one path is considered </a:t>
            </a:r>
            <a:endParaRPr/>
          </a:p>
          <a:p>
            <a:pPr marL="0" marR="0" lvl="0" indent="0" algn="l" rtl="0">
              <a:spcBef>
                <a:spcPts val="0"/>
              </a:spcBef>
              <a:spcAft>
                <a:spcPts val="0"/>
              </a:spcAft>
              <a:buNone/>
            </a:pPr>
            <a:r>
              <a:rPr lang="en-US" sz="1800">
                <a:solidFill>
                  <a:schemeClr val="dk1"/>
                </a:solidFill>
                <a:latin typeface="Roboto"/>
                <a:ea typeface="Roboto"/>
                <a:cs typeface="Roboto"/>
                <a:sym typeface="Roboto"/>
              </a:rPr>
              <a:t>	(ii) Large complexity and hard to train</a:t>
            </a:r>
            <a:endParaRPr/>
          </a:p>
        </p:txBody>
      </p:sp>
      <p:sp>
        <p:nvSpPr>
          <p:cNvPr id="641" name="Google Shape;641;p44"/>
          <p:cNvSpPr/>
          <p:nvPr/>
        </p:nvSpPr>
        <p:spPr>
          <a:xfrm>
            <a:off x="5532120" y="4693170"/>
            <a:ext cx="585181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Roboto"/>
                <a:ea typeface="Roboto"/>
                <a:cs typeface="Roboto"/>
                <a:sym typeface="Roboto"/>
              </a:rPr>
              <a:t>M4:</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Pros: (i) Multi-hop relations</a:t>
            </a:r>
            <a:endParaRPr/>
          </a:p>
          <a:p>
            <a:pPr marL="0" marR="0" lvl="0" indent="0" algn="l" rtl="0">
              <a:spcBef>
                <a:spcPts val="0"/>
              </a:spcBef>
              <a:spcAft>
                <a:spcPts val="0"/>
              </a:spcAft>
              <a:buNone/>
            </a:pPr>
            <a:r>
              <a:rPr lang="en-US" sz="1800">
                <a:solidFill>
                  <a:schemeClr val="dk1"/>
                </a:solidFill>
                <a:latin typeface="Roboto"/>
                <a:ea typeface="Roboto"/>
                <a:cs typeface="Roboto"/>
                <a:sym typeface="Roboto"/>
              </a:rPr>
              <a:t>	(ii) Joint optimization of Seq2Seq and GNN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Roboto"/>
                <a:ea typeface="Roboto"/>
                <a:cs typeface="Roboto"/>
                <a:sym typeface="Roboto"/>
              </a:rPr>
              <a:t>Cons: (i) May incorporate noisy information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58" y="0"/>
            <a:ext cx="11195150" cy="1143000"/>
          </a:xfrm>
        </p:spPr>
        <p:txBody>
          <a:bodyPr>
            <a:noAutofit/>
          </a:bodyPr>
          <a:lstStyle/>
          <a:p>
            <a:r>
              <a:rPr lang="en-US" sz="4000" b="1" kern="0" dirty="0" smtClean="0">
                <a:effectLst>
                  <a:outerShdw blurRad="38100" dist="38100" dir="2700000" rotWithShape="0">
                    <a:srgbClr val="000000">
                      <a:alpha val="43137"/>
                    </a:srgbClr>
                  </a:outerShdw>
                </a:effectLst>
                <a:sym typeface="Calibri"/>
              </a:rPr>
              <a:t>Application on Paper Writing</a:t>
            </a:r>
            <a:endParaRPr lang="zh-CN" altLang="en-US" sz="4000" b="1" kern="0" dirty="0">
              <a:effectLst>
                <a:outerShdw blurRad="38100" dist="38100" dir="2700000" rotWithShape="0">
                  <a:srgbClr val="000000">
                    <a:alpha val="43137"/>
                  </a:srgbClr>
                </a:outerShdw>
              </a:effectLst>
              <a:sym typeface="Calibri"/>
            </a:endParaRPr>
          </a:p>
        </p:txBody>
      </p:sp>
      <p:sp>
        <p:nvSpPr>
          <p:cNvPr id="3" name="内容占位符 2"/>
          <p:cNvSpPr>
            <a:spLocks noGrp="1"/>
          </p:cNvSpPr>
          <p:nvPr>
            <p:ph idx="1"/>
          </p:nvPr>
        </p:nvSpPr>
        <p:spPr>
          <a:xfrm>
            <a:off x="163285" y="990601"/>
            <a:ext cx="11870871" cy="5588397"/>
          </a:xfrm>
        </p:spPr>
        <p:txBody>
          <a:bodyPr>
            <a:noAutofit/>
          </a:bodyPr>
          <a:lstStyle/>
          <a:p>
            <a:r>
              <a:rPr lang="en-US" dirty="0" smtClean="0"/>
              <a:t>More </a:t>
            </a:r>
            <a:r>
              <a:rPr lang="en-US" dirty="0"/>
              <a:t>than 500K </a:t>
            </a:r>
            <a:r>
              <a:rPr lang="en-US" dirty="0" smtClean="0"/>
              <a:t>papers </a:t>
            </a:r>
            <a:r>
              <a:rPr lang="en-US" dirty="0"/>
              <a:t>are published at PubMed every </a:t>
            </a:r>
            <a:r>
              <a:rPr lang="en-US" dirty="0" smtClean="0"/>
              <a:t>year, and </a:t>
            </a:r>
            <a:r>
              <a:rPr lang="en-US" dirty="0"/>
              <a:t>more than 1.2 million new </a:t>
            </a:r>
            <a:r>
              <a:rPr lang="en-US" dirty="0" smtClean="0"/>
              <a:t>papers are </a:t>
            </a:r>
            <a:r>
              <a:rPr lang="en-US" dirty="0"/>
              <a:t>published in 2016 alone, bringing the </a:t>
            </a:r>
            <a:r>
              <a:rPr lang="en-US" dirty="0" smtClean="0"/>
              <a:t>total number </a:t>
            </a:r>
            <a:r>
              <a:rPr lang="en-US" dirty="0"/>
              <a:t>of papers to over 26 million (Van </a:t>
            </a:r>
            <a:r>
              <a:rPr lang="en-US" dirty="0" err="1" smtClean="0"/>
              <a:t>Noorden</a:t>
            </a:r>
            <a:r>
              <a:rPr lang="en-US" dirty="0" smtClean="0"/>
              <a:t>, 2014)</a:t>
            </a:r>
          </a:p>
          <a:p>
            <a:r>
              <a:rPr lang="en-US" dirty="0" smtClean="0"/>
              <a:t>The </a:t>
            </a:r>
            <a:r>
              <a:rPr lang="en-US" dirty="0"/>
              <a:t>number of papers submitted for ACL 2020 reached a record for </a:t>
            </a:r>
            <a:r>
              <a:rPr lang="en-US" dirty="0" smtClean="0"/>
              <a:t>3,429</a:t>
            </a:r>
          </a:p>
          <a:p>
            <a:r>
              <a:rPr lang="en-US" dirty="0" smtClean="0"/>
              <a:t>ICLR </a:t>
            </a:r>
            <a:r>
              <a:rPr lang="en-US" dirty="0"/>
              <a:t>2021 has 3,000+ submitted papers, which is  doubled compared to ICLR </a:t>
            </a:r>
            <a:r>
              <a:rPr lang="en-US" dirty="0" smtClean="0"/>
              <a:t>2018</a:t>
            </a:r>
          </a:p>
          <a:p>
            <a:r>
              <a:rPr lang="en-US" dirty="0" smtClean="0"/>
              <a:t>Human’s </a:t>
            </a:r>
            <a:r>
              <a:rPr lang="en-US" dirty="0"/>
              <a:t>reading </a:t>
            </a:r>
            <a:r>
              <a:rPr lang="en-US" dirty="0" smtClean="0"/>
              <a:t>ability </a:t>
            </a:r>
            <a:r>
              <a:rPr lang="en-US" dirty="0"/>
              <a:t>keeps almost the same across </a:t>
            </a:r>
            <a:r>
              <a:rPr lang="en-US" dirty="0" smtClean="0"/>
              <a:t>years: US </a:t>
            </a:r>
            <a:r>
              <a:rPr lang="en-US" dirty="0"/>
              <a:t>scientists estimated that they read, on </a:t>
            </a:r>
            <a:r>
              <a:rPr lang="en-US" dirty="0" smtClean="0"/>
              <a:t>average, only </a:t>
            </a:r>
            <a:r>
              <a:rPr lang="en-US" dirty="0"/>
              <a:t>264 papers per year (1 out of </a:t>
            </a:r>
            <a:r>
              <a:rPr lang="en-US" dirty="0" smtClean="0"/>
              <a:t>5000 available papers, the same across years)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11" y="3211084"/>
            <a:ext cx="3572298" cy="336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09" y="3211084"/>
            <a:ext cx="3809906" cy="342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Shot 2021-01-25 at 11.5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608" y="4249924"/>
            <a:ext cx="3695700" cy="1397000"/>
          </a:xfrm>
          <a:prstGeom prst="rect">
            <a:avLst/>
          </a:prstGeom>
        </p:spPr>
      </p:pic>
      <p:sp>
        <p:nvSpPr>
          <p:cNvPr id="8" name="内容占位符 2"/>
          <p:cNvSpPr txBox="1">
            <a:spLocks/>
          </p:cNvSpPr>
          <p:nvPr/>
        </p:nvSpPr>
        <p:spPr>
          <a:xfrm>
            <a:off x="7887575" y="3084029"/>
            <a:ext cx="4146581" cy="55883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Reviews for for the same paper rejected by ACL2019 and accepted by EMNLP2019 without any change on content:</a:t>
            </a:r>
          </a:p>
        </p:txBody>
      </p:sp>
    </p:spTree>
    <p:extLst>
      <p:ext uri="{BB962C8B-B14F-4D97-AF65-F5344CB8AC3E}">
        <p14:creationId xmlns:p14="http://schemas.microsoft.com/office/powerpoint/2010/main" val="27260655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a:xfrm>
            <a:off x="378371" y="365126"/>
            <a:ext cx="11901987" cy="570296"/>
          </a:xfrm>
        </p:spPr>
        <p:txBody>
          <a:bodyPr>
            <a:noAutofit/>
          </a:bodyPr>
          <a:lstStyle/>
          <a:p>
            <a:r>
              <a:rPr lang="en-US" sz="3600" b="1" kern="0" dirty="0">
                <a:effectLst>
                  <a:outerShdw blurRad="38100" dist="38100" dir="2700000" rotWithShape="0">
                    <a:srgbClr val="000000">
                      <a:alpha val="43137"/>
                    </a:srgbClr>
                  </a:outerShdw>
                </a:effectLst>
              </a:rPr>
              <a:t>There are also too many evil Reivewer#2 out there</a:t>
            </a:r>
            <a:r>
              <a:rPr lang="is-IS" sz="3600" b="1" kern="0" dirty="0">
                <a:effectLst>
                  <a:outerShdw blurRad="38100" dist="38100" dir="2700000" rotWithShape="0">
                    <a:srgbClr val="000000">
                      <a:alpha val="43137"/>
                    </a:srgbClr>
                  </a:outerShdw>
                </a:effectLst>
              </a:rPr>
              <a:t>…</a:t>
            </a:r>
            <a:endParaRPr lang="en-US" sz="3600" b="1" kern="0" dirty="0">
              <a:effectLst>
                <a:outerShdw blurRad="38100" dist="38100" dir="2700000" rotWithShape="0">
                  <a:srgbClr val="000000">
                    <a:alpha val="43137"/>
                  </a:srgb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39</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1231902"/>
            <a:ext cx="11015524" cy="4945063"/>
          </a:xfrm>
        </p:spPr>
        <p:txBody>
          <a:bodyPr>
            <a:normAutofit/>
          </a:bodyPr>
          <a:lstStyle/>
          <a:p>
            <a:r>
              <a:rPr lang="en-US" dirty="0" smtClean="0"/>
              <a:t>Some </a:t>
            </a:r>
            <a:r>
              <a:rPr lang="en-US" dirty="0"/>
              <a:t>bad reviewers often ask to add citations to their own papers to inflate their citation record and h-index, and these papers are often irrelevant or published after the submission deadline of the target paper under </a:t>
            </a:r>
            <a:r>
              <a:rPr lang="en-US" dirty="0" smtClean="0"/>
              <a:t>review</a:t>
            </a:r>
          </a:p>
          <a:p>
            <a:r>
              <a:rPr lang="en-US" dirty="0" smtClean="0"/>
              <a:t>Early </a:t>
            </a:r>
            <a:r>
              <a:rPr lang="en-US" dirty="0"/>
              <a:t>study (Anderson, 2009) shows that the acceptance of a computer systems paper is often random and the dominant factor is the variability between </a:t>
            </a:r>
            <a:r>
              <a:rPr lang="en-US" dirty="0" smtClean="0"/>
              <a:t>reviewers</a:t>
            </a:r>
          </a:p>
          <a:p>
            <a:r>
              <a:rPr lang="en-US" dirty="0" smtClean="0"/>
              <a:t>The </a:t>
            </a:r>
            <a:r>
              <a:rPr lang="en-US" dirty="0"/>
              <a:t>inter-annotator agreement between two review scores for the ACL2017 accepted papers (Kang et al., 2018) are only 71.5%, 68.4%, and 73.1% for substance, clarity and overall recommendation </a:t>
            </a:r>
            <a:r>
              <a:rPr lang="en-US" dirty="0" smtClean="0"/>
              <a:t>respectively</a:t>
            </a:r>
          </a:p>
          <a:p>
            <a:r>
              <a:rPr lang="en-US" dirty="0" smtClean="0"/>
              <a:t>(</a:t>
            </a:r>
            <a:r>
              <a:rPr lang="en-US" dirty="0"/>
              <a:t>Pier et al., 2018) found no agreement among reviewers in evaluating the same NIH grant </a:t>
            </a:r>
            <a:r>
              <a:rPr lang="en-US" dirty="0" smtClean="0"/>
              <a:t>application</a:t>
            </a:r>
          </a:p>
          <a:p>
            <a:r>
              <a:rPr lang="en-US" dirty="0" smtClean="0"/>
              <a:t>The </a:t>
            </a:r>
            <a:r>
              <a:rPr lang="en-US" dirty="0"/>
              <a:t>organizers of NIPS2014 assigned 10% submissions to two different sets of reviewers and observed that these two committees disagreed for 25.9% of the papers (</a:t>
            </a:r>
            <a:r>
              <a:rPr lang="en-US" dirty="0" err="1"/>
              <a:t>Bornmann</a:t>
            </a:r>
            <a:r>
              <a:rPr lang="en-US" dirty="0"/>
              <a:t> et al., 2010</a:t>
            </a:r>
            <a:r>
              <a:rPr lang="en-US" dirty="0" smtClean="0"/>
              <a:t>)</a:t>
            </a:r>
          </a:p>
          <a:p>
            <a:r>
              <a:rPr lang="en-US" dirty="0"/>
              <a:t>H</a:t>
            </a:r>
            <a:r>
              <a:rPr lang="en-US" dirty="0" smtClean="0"/>
              <a:t>alf </a:t>
            </a:r>
            <a:r>
              <a:rPr lang="en-US" dirty="0"/>
              <a:t>of NIPS2016 papers would have been rejected if reviews are done by a different group (Shah et al., 2017)</a:t>
            </a:r>
          </a:p>
          <a:p>
            <a:endParaRPr lang="en-US" dirty="0" smtClean="0"/>
          </a:p>
        </p:txBody>
      </p:sp>
    </p:spTree>
    <p:extLst>
      <p:ext uri="{BB962C8B-B14F-4D97-AF65-F5344CB8AC3E}">
        <p14:creationId xmlns:p14="http://schemas.microsoft.com/office/powerpoint/2010/main" val="356672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7">
            <a:extLst>
              <a:ext uri="{FF2B5EF4-FFF2-40B4-BE49-F238E27FC236}">
                <a16:creationId xmlns="" xmlns:a16="http://schemas.microsoft.com/office/drawing/2014/main" id="{BE50515C-B021-0F4A-B163-693445478295}"/>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 xmlns:a16="http://schemas.microsoft.com/office/drawing/2014/main" id="{D6D91685-78FD-FC41-AB73-B03220D4FD99}"/>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9" name="object 7">
            <a:extLst>
              <a:ext uri="{FF2B5EF4-FFF2-40B4-BE49-F238E27FC236}">
                <a16:creationId xmlns="" xmlns:a16="http://schemas.microsoft.com/office/drawing/2014/main" id="{34AB4A6D-831F-5F4C-88DD-B88F1D5B3055}"/>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7" name="object 7">
            <a:extLst>
              <a:ext uri="{FF2B5EF4-FFF2-40B4-BE49-F238E27FC236}">
                <a16:creationId xmlns="" xmlns:a16="http://schemas.microsoft.com/office/drawing/2014/main" id="{8B802E93-A328-A947-B781-E21D1B1ABF57}"/>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85" name="object 7">
            <a:extLst>
              <a:ext uri="{FF2B5EF4-FFF2-40B4-BE49-F238E27FC236}">
                <a16:creationId xmlns="" xmlns:a16="http://schemas.microsoft.com/office/drawing/2014/main" id="{56E9E4C2-55D0-CD40-B22C-A7DA89E991B2}"/>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84" name="object 7">
            <a:extLst>
              <a:ext uri="{FF2B5EF4-FFF2-40B4-BE49-F238E27FC236}">
                <a16:creationId xmlns="" xmlns:a16="http://schemas.microsoft.com/office/drawing/2014/main" id="{3F64142B-1B5A-CB46-90FD-11EB5C4A6F4C}"/>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2" name="Title 1">
            <a:extLst>
              <a:ext uri="{FF2B5EF4-FFF2-40B4-BE49-F238E27FC236}">
                <a16:creationId xmlns="" xmlns:a16="http://schemas.microsoft.com/office/drawing/2014/main" id="{501DD177-3CD2-6948-A63E-7DC69305D489}"/>
              </a:ext>
            </a:extLst>
          </p:cNvPr>
          <p:cNvSpPr>
            <a:spLocks noGrp="1"/>
          </p:cNvSpPr>
          <p:nvPr>
            <p:ph type="title"/>
          </p:nvPr>
        </p:nvSpPr>
        <p:spPr/>
        <p:txBody>
          <a:bodyPr/>
          <a:lstStyle/>
          <a:p>
            <a:r>
              <a:rPr lang="en-US" b="1" spc="-7" dirty="0">
                <a:solidFill>
                  <a:srgbClr val="C00000"/>
                </a:solidFill>
                <a:cs typeface="Arial"/>
              </a:rPr>
              <a:t>Graph </a:t>
            </a:r>
            <a:r>
              <a:rPr lang="en-US" b="1" spc="-82" dirty="0">
                <a:solidFill>
                  <a:srgbClr val="C00000"/>
                </a:solidFill>
                <a:cs typeface="Arial"/>
              </a:rPr>
              <a:t>Neural</a:t>
            </a:r>
            <a:r>
              <a:rPr lang="en-US" b="1" spc="104" dirty="0">
                <a:solidFill>
                  <a:srgbClr val="C00000"/>
                </a:solidFill>
                <a:cs typeface="Arial"/>
              </a:rPr>
              <a:t> </a:t>
            </a:r>
            <a:r>
              <a:rPr lang="en-US" b="1" spc="7" dirty="0">
                <a:solidFill>
                  <a:srgbClr val="C00000"/>
                </a:solidFill>
                <a:cs typeface="Arial"/>
              </a:rPr>
              <a:t>Networks: Basic Model</a:t>
            </a:r>
            <a:endParaRPr lang="en-US" b="1" dirty="0">
              <a:solidFill>
                <a:srgbClr val="C00000"/>
              </a:solidFill>
            </a:endParaRPr>
          </a:p>
        </p:txBody>
      </p:sp>
      <p:sp>
        <p:nvSpPr>
          <p:cNvPr id="3" name="Content Placeholder 2">
            <a:extLst>
              <a:ext uri="{FF2B5EF4-FFF2-40B4-BE49-F238E27FC236}">
                <a16:creationId xmlns="" xmlns:a16="http://schemas.microsoft.com/office/drawing/2014/main" id="{53620CCF-002A-D04A-B168-950B8D6408E2}"/>
              </a:ext>
            </a:extLst>
          </p:cNvPr>
          <p:cNvSpPr>
            <a:spLocks noGrp="1"/>
          </p:cNvSpPr>
          <p:nvPr>
            <p:ph idx="1"/>
          </p:nvPr>
        </p:nvSpPr>
        <p:spPr>
          <a:xfrm>
            <a:off x="834528" y="1891598"/>
            <a:ext cx="10515600" cy="1171575"/>
          </a:xfrm>
        </p:spPr>
        <p:txBody>
          <a:bodyPr>
            <a:normAutofit/>
          </a:bodyPr>
          <a:lstStyle/>
          <a:p>
            <a:r>
              <a:rPr lang="en-US" sz="3200" dirty="0">
                <a:solidFill>
                  <a:srgbClr val="FF0000"/>
                </a:solidFill>
              </a:rPr>
              <a:t>Key idea</a:t>
            </a:r>
            <a:r>
              <a:rPr lang="en-US" sz="3200" dirty="0"/>
              <a:t>: Generate node embeddings based on local neighborhoods. </a:t>
            </a:r>
          </a:p>
        </p:txBody>
      </p:sp>
      <p:sp>
        <p:nvSpPr>
          <p:cNvPr id="4" name="Slide Number Placeholder 3">
            <a:extLst>
              <a:ext uri="{FF2B5EF4-FFF2-40B4-BE49-F238E27FC236}">
                <a16:creationId xmlns="" xmlns:a16="http://schemas.microsoft.com/office/drawing/2014/main" id="{D139EF05-B56B-7642-B209-D5F6711A5480}"/>
              </a:ext>
            </a:extLst>
          </p:cNvPr>
          <p:cNvSpPr>
            <a:spLocks noGrp="1"/>
          </p:cNvSpPr>
          <p:nvPr>
            <p:ph type="sldNum" sz="quarter" idx="12"/>
          </p:nvPr>
        </p:nvSpPr>
        <p:spPr/>
        <p:txBody>
          <a:bodyPr/>
          <a:lstStyle/>
          <a:p>
            <a:fld id="{4C15419E-54D6-8648-ABFB-BEF58E3E877E}" type="slidenum">
              <a:rPr lang="en-US" smtClean="0"/>
              <a:t>4</a:t>
            </a:fld>
            <a:endParaRPr lang="en-US"/>
          </a:p>
        </p:txBody>
      </p:sp>
      <p:sp>
        <p:nvSpPr>
          <p:cNvPr id="5" name="object 4">
            <a:extLst>
              <a:ext uri="{FF2B5EF4-FFF2-40B4-BE49-F238E27FC236}">
                <a16:creationId xmlns="" xmlns:a16="http://schemas.microsoft.com/office/drawing/2014/main" id="{68AFCA62-EFF6-0845-8361-90F2CF2FECE7}"/>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6" name="object 5">
            <a:extLst>
              <a:ext uri="{FF2B5EF4-FFF2-40B4-BE49-F238E27FC236}">
                <a16:creationId xmlns="" xmlns:a16="http://schemas.microsoft.com/office/drawing/2014/main" id="{603DD838-EFCF-0A49-933F-67703910936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7" name="object 6">
            <a:extLst>
              <a:ext uri="{FF2B5EF4-FFF2-40B4-BE49-F238E27FC236}">
                <a16:creationId xmlns="" xmlns:a16="http://schemas.microsoft.com/office/drawing/2014/main" id="{1F07B892-F2D5-AB49-9F71-743B52B3644C}"/>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8" name="object 7">
            <a:extLst>
              <a:ext uri="{FF2B5EF4-FFF2-40B4-BE49-F238E27FC236}">
                <a16:creationId xmlns="" xmlns:a16="http://schemas.microsoft.com/office/drawing/2014/main" id="{5D664505-B95A-564B-B47D-C8004EDCC19C}"/>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 name="object 8">
            <a:extLst>
              <a:ext uri="{FF2B5EF4-FFF2-40B4-BE49-F238E27FC236}">
                <a16:creationId xmlns="" xmlns:a16="http://schemas.microsoft.com/office/drawing/2014/main" id="{9FED5FBB-20ED-A141-9E90-D3A4D760281C}"/>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 name="object 9">
            <a:extLst>
              <a:ext uri="{FF2B5EF4-FFF2-40B4-BE49-F238E27FC236}">
                <a16:creationId xmlns="" xmlns:a16="http://schemas.microsoft.com/office/drawing/2014/main" id="{733BCC3D-AFA4-264D-A278-0D7112B2596E}"/>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1" name="object 10">
            <a:extLst>
              <a:ext uri="{FF2B5EF4-FFF2-40B4-BE49-F238E27FC236}">
                <a16:creationId xmlns="" xmlns:a16="http://schemas.microsoft.com/office/drawing/2014/main" id="{FFDA4EA0-ACA9-C347-A135-16422B2043C6}"/>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2" name="object 11">
            <a:extLst>
              <a:ext uri="{FF2B5EF4-FFF2-40B4-BE49-F238E27FC236}">
                <a16:creationId xmlns="" xmlns:a16="http://schemas.microsoft.com/office/drawing/2014/main" id="{67C74D28-0C5F-9D4A-8951-5B20656A7E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3" name="object 12">
            <a:extLst>
              <a:ext uri="{FF2B5EF4-FFF2-40B4-BE49-F238E27FC236}">
                <a16:creationId xmlns="" xmlns:a16="http://schemas.microsoft.com/office/drawing/2014/main" id="{C42BC960-6B6E-764A-9E56-DBD5FC701528}"/>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4" name="object 13">
            <a:extLst>
              <a:ext uri="{FF2B5EF4-FFF2-40B4-BE49-F238E27FC236}">
                <a16:creationId xmlns="" xmlns:a16="http://schemas.microsoft.com/office/drawing/2014/main" id="{5992A1BA-BB5B-F94C-B24D-91F33035D02D}"/>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5" name="object 14">
            <a:extLst>
              <a:ext uri="{FF2B5EF4-FFF2-40B4-BE49-F238E27FC236}">
                <a16:creationId xmlns="" xmlns:a16="http://schemas.microsoft.com/office/drawing/2014/main" id="{A61318FB-0722-A24A-BDD5-5007CABBC9D3}"/>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6" name="object 15">
            <a:extLst>
              <a:ext uri="{FF2B5EF4-FFF2-40B4-BE49-F238E27FC236}">
                <a16:creationId xmlns="" xmlns:a16="http://schemas.microsoft.com/office/drawing/2014/main" id="{587AF444-02FF-B942-89B0-A6DFCF5C0012}"/>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7" name="object 16">
            <a:extLst>
              <a:ext uri="{FF2B5EF4-FFF2-40B4-BE49-F238E27FC236}">
                <a16:creationId xmlns="" xmlns:a16="http://schemas.microsoft.com/office/drawing/2014/main" id="{4BFAD2D4-DC35-814E-A52C-8187416AF2F8}"/>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8" name="object 17">
            <a:extLst>
              <a:ext uri="{FF2B5EF4-FFF2-40B4-BE49-F238E27FC236}">
                <a16:creationId xmlns="" xmlns:a16="http://schemas.microsoft.com/office/drawing/2014/main" id="{DB211611-6AA1-D04E-BDED-48814AD85F6D}"/>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9" name="object 18">
            <a:extLst>
              <a:ext uri="{FF2B5EF4-FFF2-40B4-BE49-F238E27FC236}">
                <a16:creationId xmlns="" xmlns:a16="http://schemas.microsoft.com/office/drawing/2014/main" id="{585F2854-DB2A-A344-82C3-4F156207A421}"/>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0" name="object 19">
            <a:extLst>
              <a:ext uri="{FF2B5EF4-FFF2-40B4-BE49-F238E27FC236}">
                <a16:creationId xmlns="" xmlns:a16="http://schemas.microsoft.com/office/drawing/2014/main" id="{2346A99D-D2C1-974F-BA1B-0C3F9C945809}"/>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1" name="object 20">
            <a:extLst>
              <a:ext uri="{FF2B5EF4-FFF2-40B4-BE49-F238E27FC236}">
                <a16:creationId xmlns="" xmlns:a16="http://schemas.microsoft.com/office/drawing/2014/main" id="{8838A005-CDBD-374D-B503-53383D6E1FE3}"/>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2" name="object 21">
            <a:extLst>
              <a:ext uri="{FF2B5EF4-FFF2-40B4-BE49-F238E27FC236}">
                <a16:creationId xmlns="" xmlns:a16="http://schemas.microsoft.com/office/drawing/2014/main" id="{C1BA6EC1-068B-9C4D-B6D9-495E666A87F5}"/>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3" name="object 22">
            <a:extLst>
              <a:ext uri="{FF2B5EF4-FFF2-40B4-BE49-F238E27FC236}">
                <a16:creationId xmlns="" xmlns:a16="http://schemas.microsoft.com/office/drawing/2014/main" id="{27444EB0-4F10-0844-A356-92A5BA204CFD}"/>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24" name="object 23">
            <a:extLst>
              <a:ext uri="{FF2B5EF4-FFF2-40B4-BE49-F238E27FC236}">
                <a16:creationId xmlns="" xmlns:a16="http://schemas.microsoft.com/office/drawing/2014/main" id="{625155F7-3B2F-9A48-B672-EEE8E863D5C4}"/>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25" name="object 24">
            <a:extLst>
              <a:ext uri="{FF2B5EF4-FFF2-40B4-BE49-F238E27FC236}">
                <a16:creationId xmlns="" xmlns:a16="http://schemas.microsoft.com/office/drawing/2014/main" id="{86EFF8A7-B2F0-FE40-AA1B-A603D89A4553}"/>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26" name="object 25">
            <a:extLst>
              <a:ext uri="{FF2B5EF4-FFF2-40B4-BE49-F238E27FC236}">
                <a16:creationId xmlns="" xmlns:a16="http://schemas.microsoft.com/office/drawing/2014/main" id="{A2F4B699-620E-3A4B-B34B-194C1B08997B}"/>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27" name="object 26">
            <a:extLst>
              <a:ext uri="{FF2B5EF4-FFF2-40B4-BE49-F238E27FC236}">
                <a16:creationId xmlns="" xmlns:a16="http://schemas.microsoft.com/office/drawing/2014/main" id="{CB8902AE-FC4C-BA41-889B-61D6DE08C06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28" name="object 27">
            <a:extLst>
              <a:ext uri="{FF2B5EF4-FFF2-40B4-BE49-F238E27FC236}">
                <a16:creationId xmlns="" xmlns:a16="http://schemas.microsoft.com/office/drawing/2014/main" id="{85008941-ECB7-164A-A816-62AE59225122}"/>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29" name="object 28">
            <a:extLst>
              <a:ext uri="{FF2B5EF4-FFF2-40B4-BE49-F238E27FC236}">
                <a16:creationId xmlns="" xmlns:a16="http://schemas.microsoft.com/office/drawing/2014/main" id="{D654D813-6B8F-284D-BFC9-0417EEC81D1F}"/>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0" name="object 29">
            <a:extLst>
              <a:ext uri="{FF2B5EF4-FFF2-40B4-BE49-F238E27FC236}">
                <a16:creationId xmlns="" xmlns:a16="http://schemas.microsoft.com/office/drawing/2014/main" id="{4811106D-21EE-CC41-98BA-ABBA02565905}"/>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1" name="object 30">
            <a:extLst>
              <a:ext uri="{FF2B5EF4-FFF2-40B4-BE49-F238E27FC236}">
                <a16:creationId xmlns="" xmlns:a16="http://schemas.microsoft.com/office/drawing/2014/main" id="{DE7B6F05-11DC-6044-8582-063A9FBBCBBE}"/>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2" name="object 31">
            <a:extLst>
              <a:ext uri="{FF2B5EF4-FFF2-40B4-BE49-F238E27FC236}">
                <a16:creationId xmlns="" xmlns:a16="http://schemas.microsoft.com/office/drawing/2014/main" id="{80937FB2-E472-DD4D-9E62-262459D69DDE}"/>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3" name="object 32">
            <a:extLst>
              <a:ext uri="{FF2B5EF4-FFF2-40B4-BE49-F238E27FC236}">
                <a16:creationId xmlns="" xmlns:a16="http://schemas.microsoft.com/office/drawing/2014/main" id="{180F1FA6-A617-BF4C-B783-39F9F01F0A77}"/>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34" name="object 33">
            <a:extLst>
              <a:ext uri="{FF2B5EF4-FFF2-40B4-BE49-F238E27FC236}">
                <a16:creationId xmlns="" xmlns:a16="http://schemas.microsoft.com/office/drawing/2014/main" id="{61148C94-78A7-7F45-AE3E-9AA135645B5B}"/>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35" name="object 34">
            <a:extLst>
              <a:ext uri="{FF2B5EF4-FFF2-40B4-BE49-F238E27FC236}">
                <a16:creationId xmlns="" xmlns:a16="http://schemas.microsoft.com/office/drawing/2014/main" id="{2F91DA26-3460-EA42-9714-B0205D3A8B1B}"/>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36" name="object 35">
            <a:extLst>
              <a:ext uri="{FF2B5EF4-FFF2-40B4-BE49-F238E27FC236}">
                <a16:creationId xmlns="" xmlns:a16="http://schemas.microsoft.com/office/drawing/2014/main" id="{A3EF5322-4F55-9541-A588-4F83B014FF64}"/>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37" name="object 36">
            <a:extLst>
              <a:ext uri="{FF2B5EF4-FFF2-40B4-BE49-F238E27FC236}">
                <a16:creationId xmlns="" xmlns:a16="http://schemas.microsoft.com/office/drawing/2014/main" id="{8C25984A-0938-DF4E-AA79-C88A9E68290A}"/>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38" name="object 37">
            <a:extLst>
              <a:ext uri="{FF2B5EF4-FFF2-40B4-BE49-F238E27FC236}">
                <a16:creationId xmlns="" xmlns:a16="http://schemas.microsoft.com/office/drawing/2014/main" id="{E4545632-CDD6-6347-8158-B0E1B1851BD3}"/>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39" name="object 38">
            <a:extLst>
              <a:ext uri="{FF2B5EF4-FFF2-40B4-BE49-F238E27FC236}">
                <a16:creationId xmlns="" xmlns:a16="http://schemas.microsoft.com/office/drawing/2014/main" id="{EE1D11BA-7D8D-E34C-A41F-A411D2563C6C}"/>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0" name="object 39">
            <a:extLst>
              <a:ext uri="{FF2B5EF4-FFF2-40B4-BE49-F238E27FC236}">
                <a16:creationId xmlns="" xmlns:a16="http://schemas.microsoft.com/office/drawing/2014/main" id="{D5CA7F2E-0FBC-5F44-A142-B41E90A3F3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1" name="object 40">
            <a:extLst>
              <a:ext uri="{FF2B5EF4-FFF2-40B4-BE49-F238E27FC236}">
                <a16:creationId xmlns="" xmlns:a16="http://schemas.microsoft.com/office/drawing/2014/main" id="{4FDD729E-251D-E74D-87B7-FF5CEDDF176D}"/>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2" name="object 41">
            <a:extLst>
              <a:ext uri="{FF2B5EF4-FFF2-40B4-BE49-F238E27FC236}">
                <a16:creationId xmlns="" xmlns:a16="http://schemas.microsoft.com/office/drawing/2014/main" id="{A5C6F977-DF22-F544-AB3B-89F5B0E567F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3" name="object 42">
            <a:extLst>
              <a:ext uri="{FF2B5EF4-FFF2-40B4-BE49-F238E27FC236}">
                <a16:creationId xmlns="" xmlns:a16="http://schemas.microsoft.com/office/drawing/2014/main" id="{84C5D238-5B26-D34F-A871-80BA2D370194}"/>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44" name="object 43">
            <a:extLst>
              <a:ext uri="{FF2B5EF4-FFF2-40B4-BE49-F238E27FC236}">
                <a16:creationId xmlns="" xmlns:a16="http://schemas.microsoft.com/office/drawing/2014/main" id="{330E9AE2-1666-154A-BA60-1BEDB06DB679}"/>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45" name="object 44">
            <a:extLst>
              <a:ext uri="{FF2B5EF4-FFF2-40B4-BE49-F238E27FC236}">
                <a16:creationId xmlns="" xmlns:a16="http://schemas.microsoft.com/office/drawing/2014/main" id="{E6DEC1D4-E61E-7849-B063-5DD8DC7809CB}"/>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46" name="object 45">
            <a:extLst>
              <a:ext uri="{FF2B5EF4-FFF2-40B4-BE49-F238E27FC236}">
                <a16:creationId xmlns="" xmlns:a16="http://schemas.microsoft.com/office/drawing/2014/main" id="{1AEF5140-8DDE-E045-8A48-5F7BD8B2E1AF}"/>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48" name="object 47">
            <a:extLst>
              <a:ext uri="{FF2B5EF4-FFF2-40B4-BE49-F238E27FC236}">
                <a16:creationId xmlns="" xmlns:a16="http://schemas.microsoft.com/office/drawing/2014/main" id="{23E6757D-F690-7040-A6CD-538E012F3951}"/>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49" name="object 48">
            <a:extLst>
              <a:ext uri="{FF2B5EF4-FFF2-40B4-BE49-F238E27FC236}">
                <a16:creationId xmlns="" xmlns:a16="http://schemas.microsoft.com/office/drawing/2014/main" id="{9118B073-BF44-4449-86CA-F270C1BC87C1}"/>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1" name="object 50">
            <a:extLst>
              <a:ext uri="{FF2B5EF4-FFF2-40B4-BE49-F238E27FC236}">
                <a16:creationId xmlns="" xmlns:a16="http://schemas.microsoft.com/office/drawing/2014/main" id="{4E0F942B-4CBF-044D-951E-170F14003A4C}"/>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3" name="object 52">
            <a:extLst>
              <a:ext uri="{FF2B5EF4-FFF2-40B4-BE49-F238E27FC236}">
                <a16:creationId xmlns="" xmlns:a16="http://schemas.microsoft.com/office/drawing/2014/main" id="{6DC65A6F-BE93-184A-ABBE-ED79BADF4B52}"/>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4" name="object 53">
            <a:extLst>
              <a:ext uri="{FF2B5EF4-FFF2-40B4-BE49-F238E27FC236}">
                <a16:creationId xmlns="" xmlns:a16="http://schemas.microsoft.com/office/drawing/2014/main" id="{1548FCD1-CD39-2C48-A6D7-8FB23568C26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6" name="object 55">
            <a:extLst>
              <a:ext uri="{FF2B5EF4-FFF2-40B4-BE49-F238E27FC236}">
                <a16:creationId xmlns="" xmlns:a16="http://schemas.microsoft.com/office/drawing/2014/main" id="{2F4297F8-CE7E-084A-8AB0-E4928BC5651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8" name="object 57">
            <a:extLst>
              <a:ext uri="{FF2B5EF4-FFF2-40B4-BE49-F238E27FC236}">
                <a16:creationId xmlns="" xmlns:a16="http://schemas.microsoft.com/office/drawing/2014/main" id="{F6CC72FB-C93E-BF4D-ACD4-29BE54069139}"/>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4" name="object 63">
            <a:extLst>
              <a:ext uri="{FF2B5EF4-FFF2-40B4-BE49-F238E27FC236}">
                <a16:creationId xmlns="" xmlns:a16="http://schemas.microsoft.com/office/drawing/2014/main" id="{8BF1529E-EC6C-E545-A1B3-EEB29729874E}"/>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8" name="object 67">
            <a:extLst>
              <a:ext uri="{FF2B5EF4-FFF2-40B4-BE49-F238E27FC236}">
                <a16:creationId xmlns="" xmlns:a16="http://schemas.microsoft.com/office/drawing/2014/main" id="{DDDCB63E-848B-A848-A167-A385D559D5D7}"/>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9" name="object 68">
            <a:extLst>
              <a:ext uri="{FF2B5EF4-FFF2-40B4-BE49-F238E27FC236}">
                <a16:creationId xmlns="" xmlns:a16="http://schemas.microsoft.com/office/drawing/2014/main" id="{1D33D27B-B5F7-A745-8F00-7ECBA1267491}"/>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70" name="object 69">
            <a:extLst>
              <a:ext uri="{FF2B5EF4-FFF2-40B4-BE49-F238E27FC236}">
                <a16:creationId xmlns="" xmlns:a16="http://schemas.microsoft.com/office/drawing/2014/main" id="{0A99183B-04CE-C94C-AAB9-121650E2E24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71" name="object 70">
            <a:extLst>
              <a:ext uri="{FF2B5EF4-FFF2-40B4-BE49-F238E27FC236}">
                <a16:creationId xmlns="" xmlns:a16="http://schemas.microsoft.com/office/drawing/2014/main" id="{55FF6292-7E65-3949-9EA3-49F07F039F85}"/>
              </a:ext>
            </a:extLst>
          </p:cNvPr>
          <p:cNvSpPr/>
          <p:nvPr/>
        </p:nvSpPr>
        <p:spPr>
          <a:xfrm>
            <a:off x="9575533" y="5737382"/>
            <a:ext cx="275496" cy="274756"/>
          </a:xfrm>
          <a:prstGeom prst="rect">
            <a:avLst/>
          </a:prstGeom>
          <a:blipFill>
            <a:blip r:embed="rId9" cstate="print"/>
            <a:stretch>
              <a:fillRect/>
            </a:stretch>
          </a:blipFill>
        </p:spPr>
        <p:txBody>
          <a:bodyPr wrap="square" lIns="0" tIns="0" rIns="0" bIns="0" rtlCol="0"/>
          <a:lstStyle/>
          <a:p>
            <a:endParaRPr sz="2400"/>
          </a:p>
        </p:txBody>
      </p:sp>
      <p:sp>
        <p:nvSpPr>
          <p:cNvPr id="72" name="object 71">
            <a:extLst>
              <a:ext uri="{FF2B5EF4-FFF2-40B4-BE49-F238E27FC236}">
                <a16:creationId xmlns="" xmlns:a16="http://schemas.microsoft.com/office/drawing/2014/main" id="{81E82320-405A-DE44-A78F-B5BA9EFF3F44}"/>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3" name="object 72">
            <a:extLst>
              <a:ext uri="{FF2B5EF4-FFF2-40B4-BE49-F238E27FC236}">
                <a16:creationId xmlns="" xmlns:a16="http://schemas.microsoft.com/office/drawing/2014/main" id="{D45A509D-4CF9-2D4A-8AF8-8F8B1D1FE395}"/>
              </a:ext>
            </a:extLst>
          </p:cNvPr>
          <p:cNvSpPr/>
          <p:nvPr/>
        </p:nvSpPr>
        <p:spPr>
          <a:xfrm>
            <a:off x="9724762" y="2848034"/>
            <a:ext cx="275484" cy="274756"/>
          </a:xfrm>
          <a:prstGeom prst="rect">
            <a:avLst/>
          </a:prstGeom>
          <a:blipFill>
            <a:blip r:embed="rId10" cstate="print"/>
            <a:stretch>
              <a:fillRect/>
            </a:stretch>
          </a:blipFill>
        </p:spPr>
        <p:txBody>
          <a:bodyPr wrap="square" lIns="0" tIns="0" rIns="0" bIns="0" rtlCol="0"/>
          <a:lstStyle/>
          <a:p>
            <a:endParaRPr sz="2400"/>
          </a:p>
        </p:txBody>
      </p:sp>
      <p:sp>
        <p:nvSpPr>
          <p:cNvPr id="74" name="object 73">
            <a:extLst>
              <a:ext uri="{FF2B5EF4-FFF2-40B4-BE49-F238E27FC236}">
                <a16:creationId xmlns="" xmlns:a16="http://schemas.microsoft.com/office/drawing/2014/main" id="{8C77BEE4-9E2E-1144-87D5-F2DDB8E7694F}"/>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5" name="object 74">
            <a:extLst>
              <a:ext uri="{FF2B5EF4-FFF2-40B4-BE49-F238E27FC236}">
                <a16:creationId xmlns="" xmlns:a16="http://schemas.microsoft.com/office/drawing/2014/main" id="{D82EA85B-B6A0-9045-A124-5A0BB6A47F8A}"/>
              </a:ext>
            </a:extLst>
          </p:cNvPr>
          <p:cNvSpPr/>
          <p:nvPr/>
        </p:nvSpPr>
        <p:spPr>
          <a:xfrm>
            <a:off x="9731320" y="3286235"/>
            <a:ext cx="275496" cy="274756"/>
          </a:xfrm>
          <a:prstGeom prst="rect">
            <a:avLst/>
          </a:prstGeom>
          <a:blipFill>
            <a:blip r:embed="rId11" cstate="print"/>
            <a:stretch>
              <a:fillRect/>
            </a:stretch>
          </a:blipFill>
        </p:spPr>
        <p:txBody>
          <a:bodyPr wrap="square" lIns="0" tIns="0" rIns="0" bIns="0" rtlCol="0"/>
          <a:lstStyle/>
          <a:p>
            <a:endParaRPr sz="2400"/>
          </a:p>
        </p:txBody>
      </p:sp>
      <p:sp>
        <p:nvSpPr>
          <p:cNvPr id="76" name="object 75">
            <a:extLst>
              <a:ext uri="{FF2B5EF4-FFF2-40B4-BE49-F238E27FC236}">
                <a16:creationId xmlns="" xmlns:a16="http://schemas.microsoft.com/office/drawing/2014/main" id="{18D16426-8E30-D544-A34B-D1EED2FCB35F}"/>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7" name="object 76">
            <a:extLst>
              <a:ext uri="{FF2B5EF4-FFF2-40B4-BE49-F238E27FC236}">
                <a16:creationId xmlns="" xmlns:a16="http://schemas.microsoft.com/office/drawing/2014/main" id="{317179E7-B018-684B-8DCD-94F86436C40E}"/>
              </a:ext>
            </a:extLst>
          </p:cNvPr>
          <p:cNvSpPr/>
          <p:nvPr/>
        </p:nvSpPr>
        <p:spPr>
          <a:xfrm>
            <a:off x="9546069" y="4942112"/>
            <a:ext cx="275496" cy="274753"/>
          </a:xfrm>
          <a:prstGeom prst="rect">
            <a:avLst/>
          </a:prstGeom>
          <a:blipFill>
            <a:blip r:embed="rId12" cstate="print"/>
            <a:stretch>
              <a:fillRect/>
            </a:stretch>
          </a:blipFill>
        </p:spPr>
        <p:txBody>
          <a:bodyPr wrap="square" lIns="0" tIns="0" rIns="0" bIns="0" rtlCol="0"/>
          <a:lstStyle/>
          <a:p>
            <a:endParaRPr sz="2400"/>
          </a:p>
        </p:txBody>
      </p:sp>
      <p:sp>
        <p:nvSpPr>
          <p:cNvPr id="78" name="object 77">
            <a:extLst>
              <a:ext uri="{FF2B5EF4-FFF2-40B4-BE49-F238E27FC236}">
                <a16:creationId xmlns="" xmlns:a16="http://schemas.microsoft.com/office/drawing/2014/main" id="{A6C0F17F-2644-E448-A1BC-B1A5C41C548E}"/>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9" name="object 78">
            <a:extLst>
              <a:ext uri="{FF2B5EF4-FFF2-40B4-BE49-F238E27FC236}">
                <a16:creationId xmlns="" xmlns:a16="http://schemas.microsoft.com/office/drawing/2014/main" id="{B3B83BA1-18A4-0D4C-8394-03CD0C86187B}"/>
              </a:ext>
            </a:extLst>
          </p:cNvPr>
          <p:cNvSpPr/>
          <p:nvPr/>
        </p:nvSpPr>
        <p:spPr>
          <a:xfrm>
            <a:off x="9686632" y="4162298"/>
            <a:ext cx="275496" cy="274756"/>
          </a:xfrm>
          <a:prstGeom prst="rect">
            <a:avLst/>
          </a:prstGeom>
          <a:blipFill>
            <a:blip r:embed="rId13" cstate="print"/>
            <a:stretch>
              <a:fillRect/>
            </a:stretch>
          </a:blipFill>
        </p:spPr>
        <p:txBody>
          <a:bodyPr wrap="square" lIns="0" tIns="0" rIns="0" bIns="0" rtlCol="0"/>
          <a:lstStyle/>
          <a:p>
            <a:endParaRPr sz="2400"/>
          </a:p>
        </p:txBody>
      </p:sp>
      <p:sp>
        <p:nvSpPr>
          <p:cNvPr id="80" name="object 79">
            <a:extLst>
              <a:ext uri="{FF2B5EF4-FFF2-40B4-BE49-F238E27FC236}">
                <a16:creationId xmlns="" xmlns:a16="http://schemas.microsoft.com/office/drawing/2014/main" id="{6D556C30-B357-1443-BD3C-542D468BD1BE}"/>
              </a:ext>
            </a:extLst>
          </p:cNvPr>
          <p:cNvSpPr/>
          <p:nvPr/>
        </p:nvSpPr>
        <p:spPr>
          <a:xfrm>
            <a:off x="9669677" y="4603991"/>
            <a:ext cx="275488" cy="274756"/>
          </a:xfrm>
          <a:prstGeom prst="rect">
            <a:avLst/>
          </a:prstGeom>
          <a:blipFill>
            <a:blip r:embed="rId14" cstate="print"/>
            <a:stretch>
              <a:fillRect/>
            </a:stretch>
          </a:blipFill>
        </p:spPr>
        <p:txBody>
          <a:bodyPr wrap="square" lIns="0" tIns="0" rIns="0" bIns="0" rtlCol="0"/>
          <a:lstStyle/>
          <a:p>
            <a:endParaRPr sz="2400"/>
          </a:p>
        </p:txBody>
      </p:sp>
      <p:sp>
        <p:nvSpPr>
          <p:cNvPr id="81" name="object 80">
            <a:extLst>
              <a:ext uri="{FF2B5EF4-FFF2-40B4-BE49-F238E27FC236}">
                <a16:creationId xmlns="" xmlns:a16="http://schemas.microsoft.com/office/drawing/2014/main" id="{6BCE5F8E-97A9-224D-9A80-65077338E750}"/>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82" name="object 81">
            <a:extLst>
              <a:ext uri="{FF2B5EF4-FFF2-40B4-BE49-F238E27FC236}">
                <a16:creationId xmlns="" xmlns:a16="http://schemas.microsoft.com/office/drawing/2014/main" id="{CB800162-470D-1C44-BB9A-04D9E1D592F8}"/>
              </a:ext>
            </a:extLst>
          </p:cNvPr>
          <p:cNvSpPr/>
          <p:nvPr/>
        </p:nvSpPr>
        <p:spPr>
          <a:xfrm>
            <a:off x="9594939" y="3823631"/>
            <a:ext cx="275496" cy="274760"/>
          </a:xfrm>
          <a:prstGeom prst="rect">
            <a:avLst/>
          </a:prstGeom>
          <a:blipFill>
            <a:blip r:embed="rId9" cstate="print"/>
            <a:stretch>
              <a:fillRect/>
            </a:stretch>
          </a:blipFill>
        </p:spPr>
        <p:txBody>
          <a:bodyPr wrap="square" lIns="0" tIns="0" rIns="0" bIns="0" rtlCol="0"/>
          <a:lstStyle/>
          <a:p>
            <a:endParaRPr sz="2400"/>
          </a:p>
        </p:txBody>
      </p:sp>
      <p:sp>
        <p:nvSpPr>
          <p:cNvPr id="83" name="object 82">
            <a:extLst>
              <a:ext uri="{FF2B5EF4-FFF2-40B4-BE49-F238E27FC236}">
                <a16:creationId xmlns="" xmlns:a16="http://schemas.microsoft.com/office/drawing/2014/main" id="{BD7647E4-E460-1641-8B03-2D49010A14C8}"/>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93" name="object 7">
            <a:extLst>
              <a:ext uri="{FF2B5EF4-FFF2-40B4-BE49-F238E27FC236}">
                <a16:creationId xmlns="" xmlns:a16="http://schemas.microsoft.com/office/drawing/2014/main" id="{26BFBEB7-5EBC-9541-A708-6182354DD17D}"/>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94" name="object 67">
            <a:extLst>
              <a:ext uri="{FF2B5EF4-FFF2-40B4-BE49-F238E27FC236}">
                <a16:creationId xmlns="" xmlns:a16="http://schemas.microsoft.com/office/drawing/2014/main" id="{6950FA63-7B53-184E-AB80-C5B1788A9935}"/>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95" name="object 7">
            <a:extLst>
              <a:ext uri="{FF2B5EF4-FFF2-40B4-BE49-F238E27FC236}">
                <a16:creationId xmlns="" xmlns:a16="http://schemas.microsoft.com/office/drawing/2014/main" id="{6443CE4B-AB2F-D646-8228-08CEF48DFFA4}"/>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96" name="object 47">
            <a:extLst>
              <a:ext uri="{FF2B5EF4-FFF2-40B4-BE49-F238E27FC236}">
                <a16:creationId xmlns="" xmlns:a16="http://schemas.microsoft.com/office/drawing/2014/main" id="{EE84B333-20CC-5E4D-B59F-CCCD51DAF96E}"/>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97" name="object 7">
            <a:extLst>
              <a:ext uri="{FF2B5EF4-FFF2-40B4-BE49-F238E27FC236}">
                <a16:creationId xmlns="" xmlns:a16="http://schemas.microsoft.com/office/drawing/2014/main" id="{FA29D12A-5E8D-AE42-AA81-ABB5D93EE459}"/>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8" name="object 57">
            <a:extLst>
              <a:ext uri="{FF2B5EF4-FFF2-40B4-BE49-F238E27FC236}">
                <a16:creationId xmlns="" xmlns:a16="http://schemas.microsoft.com/office/drawing/2014/main" id="{E3362C5F-BBD3-B940-AE62-7C6C28FC9D02}"/>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99" name="object 7">
            <a:extLst>
              <a:ext uri="{FF2B5EF4-FFF2-40B4-BE49-F238E27FC236}">
                <a16:creationId xmlns="" xmlns:a16="http://schemas.microsoft.com/office/drawing/2014/main" id="{79EB34B9-626A-2B4D-A65C-EEF5B1FF5948}"/>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100" name="object 50">
            <a:extLst>
              <a:ext uri="{FF2B5EF4-FFF2-40B4-BE49-F238E27FC236}">
                <a16:creationId xmlns="" xmlns:a16="http://schemas.microsoft.com/office/drawing/2014/main" id="{DA550A7B-F36F-184A-B168-CFAD1345C779}"/>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Tree>
    <p:extLst>
      <p:ext uri="{BB962C8B-B14F-4D97-AF65-F5344CB8AC3E}">
        <p14:creationId xmlns:p14="http://schemas.microsoft.com/office/powerpoint/2010/main" val="2851165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986" y="1106295"/>
            <a:ext cx="10873162" cy="5598091"/>
          </a:xfrm>
        </p:spPr>
        <p:txBody>
          <a:bodyPr>
            <a:normAutofit/>
          </a:bodyPr>
          <a:lstStyle/>
          <a:p>
            <a:r>
              <a:rPr lang="en-US" sz="2000" dirty="0" smtClean="0"/>
              <a:t>Practical </a:t>
            </a:r>
            <a:r>
              <a:rPr lang="en-US" sz="2000" dirty="0"/>
              <a:t>progresses at combating COVID-19 </a:t>
            </a:r>
            <a:r>
              <a:rPr lang="en-US" sz="2000" dirty="0" smtClean="0"/>
              <a:t>highly depend </a:t>
            </a:r>
            <a:r>
              <a:rPr lang="en-US" sz="2000" dirty="0"/>
              <a:t>on effective transmission, assessment and extension of </a:t>
            </a:r>
            <a:r>
              <a:rPr lang="en-US" sz="2000" dirty="0" smtClean="0"/>
              <a:t>research results</a:t>
            </a:r>
            <a:endParaRPr lang="en-US" sz="2000" dirty="0"/>
          </a:p>
          <a:p>
            <a:r>
              <a:rPr lang="en-US" sz="2000" dirty="0" smtClean="0"/>
              <a:t>Quantity: </a:t>
            </a:r>
            <a:r>
              <a:rPr lang="en-US" sz="1800" dirty="0" smtClean="0"/>
              <a:t>As of </a:t>
            </a:r>
            <a:r>
              <a:rPr lang="en-US" dirty="0" smtClean="0"/>
              <a:t>June 13</a:t>
            </a:r>
            <a:r>
              <a:rPr lang="en-US" sz="1800" dirty="0" smtClean="0"/>
              <a:t>, 2020</a:t>
            </a:r>
            <a:r>
              <a:rPr lang="en-US" sz="1800" dirty="0"/>
              <a:t>, </a:t>
            </a:r>
            <a:r>
              <a:rPr lang="en-US" sz="1800" dirty="0" smtClean="0"/>
              <a:t>there are at least</a:t>
            </a:r>
            <a:br>
              <a:rPr lang="en-US" sz="1800" dirty="0" smtClean="0"/>
            </a:br>
            <a:r>
              <a:rPr lang="en-US" sz="1800" dirty="0" smtClean="0"/>
              <a:t>140K papers </a:t>
            </a:r>
            <a:r>
              <a:rPr lang="en-US" sz="1800" dirty="0"/>
              <a:t>about </a:t>
            </a:r>
            <a:r>
              <a:rPr lang="en-US" sz="1800" dirty="0" smtClean="0"/>
              <a:t>coronavirus</a:t>
            </a:r>
          </a:p>
          <a:p>
            <a:r>
              <a:rPr lang="en-US" sz="2000" dirty="0" smtClean="0"/>
              <a:t>Quality: </a:t>
            </a:r>
            <a:r>
              <a:rPr lang="en-US" sz="1800" dirty="0" smtClean="0"/>
              <a:t>Given </a:t>
            </a:r>
            <a:r>
              <a:rPr lang="en-US" sz="1800" dirty="0"/>
              <a:t>the rapid publications of </a:t>
            </a:r>
            <a:r>
              <a:rPr lang="en-US" sz="1800" dirty="0" smtClean="0"/>
              <a:t/>
            </a:r>
            <a:br>
              <a:rPr lang="en-US" sz="1800" dirty="0" smtClean="0"/>
            </a:br>
            <a:r>
              <a:rPr lang="en-US" sz="1800" dirty="0" smtClean="0"/>
              <a:t>preprints </a:t>
            </a:r>
            <a:r>
              <a:rPr lang="en-US" sz="1800" dirty="0"/>
              <a:t>without peer reviews, many research </a:t>
            </a:r>
            <a:r>
              <a:rPr lang="en-US" sz="1800" dirty="0" smtClean="0"/>
              <a:t/>
            </a:r>
            <a:br>
              <a:rPr lang="en-US" sz="1800" dirty="0" smtClean="0"/>
            </a:br>
            <a:r>
              <a:rPr lang="en-US" sz="1800" dirty="0" smtClean="0"/>
              <a:t>results are redundant</a:t>
            </a:r>
            <a:r>
              <a:rPr lang="en-US" sz="1800" dirty="0"/>
              <a:t>, complementary or even </a:t>
            </a:r>
            <a:r>
              <a:rPr lang="en-US" sz="1800" dirty="0" smtClean="0"/>
              <a:t/>
            </a:r>
            <a:br>
              <a:rPr lang="en-US" sz="1800" dirty="0" smtClean="0"/>
            </a:br>
            <a:r>
              <a:rPr lang="en-US" sz="1800" dirty="0" smtClean="0"/>
              <a:t>conflicting </a:t>
            </a:r>
            <a:r>
              <a:rPr lang="en-US" sz="1800" dirty="0"/>
              <a:t>with each </a:t>
            </a:r>
            <a:r>
              <a:rPr lang="en-US" sz="1800" dirty="0" smtClean="0"/>
              <a:t>other</a:t>
            </a:r>
          </a:p>
          <a:p>
            <a:r>
              <a:rPr lang="en-US" sz="2000" kern="0" dirty="0" smtClean="0"/>
              <a:t>Knowledge Bottleneck in Clinical Trials for Drug re-purposing</a:t>
            </a:r>
          </a:p>
          <a:p>
            <a:pPr lvl="1"/>
            <a:r>
              <a:rPr lang="en-US" sz="1800" kern="0" dirty="0" smtClean="0"/>
              <a:t>Mainly rely on symptoms: consider drugs that can treat diseases with </a:t>
            </a:r>
            <a:br>
              <a:rPr lang="en-US" sz="1800" kern="0" dirty="0" smtClean="0"/>
            </a:br>
            <a:r>
              <a:rPr lang="en-US" sz="1800" kern="0" dirty="0" smtClean="0"/>
              <a:t>similar symptoms</a:t>
            </a:r>
          </a:p>
          <a:p>
            <a:pPr lvl="1"/>
            <a:r>
              <a:rPr lang="en-US" sz="1800" kern="0" dirty="0" smtClean="0"/>
              <a:t>Too many drug candidates</a:t>
            </a:r>
          </a:p>
          <a:p>
            <a:pPr lvl="1"/>
            <a:r>
              <a:rPr lang="en-US" sz="1800" kern="0" dirty="0"/>
              <a:t>T</a:t>
            </a:r>
            <a:r>
              <a:rPr lang="en-US" sz="1800" kern="0" dirty="0" smtClean="0"/>
              <a:t>oo much misinformation from multiple countries</a:t>
            </a:r>
          </a:p>
          <a:p>
            <a:pPr lvl="1"/>
            <a:r>
              <a:rPr lang="en-US" sz="1800" kern="0" dirty="0" smtClean="0"/>
              <a:t>Too costly to test all drugs, and difficult to decide threshold to measure success (Is it good enough to if 65% patients have reduced symptoms?)</a:t>
            </a:r>
          </a:p>
          <a:p>
            <a:r>
              <a:rPr lang="en-US" sz="2000" kern="0" dirty="0" smtClean="0"/>
              <a:t>What doctors need: a reliable ranked list of drugs with detailed knowledge-level (chemicals/genes) evidence</a:t>
            </a:r>
          </a:p>
          <a:p>
            <a:pPr lvl="1"/>
            <a:endParaRPr lang="en-US" sz="2000" kern="0" dirty="0" smtClean="0"/>
          </a:p>
          <a:p>
            <a:pPr lvl="1"/>
            <a:endParaRPr lang="en-US" sz="2000" kern="0" dirty="0"/>
          </a:p>
          <a:p>
            <a:pPr lvl="1"/>
            <a:endParaRPr lang="en-US" sz="2000" kern="0" dirty="0" smtClean="0"/>
          </a:p>
          <a:p>
            <a:pPr marL="200021" lvl="1" indent="0">
              <a:buNone/>
            </a:pPr>
            <a:endParaRPr lang="en-US" sz="2000" dirty="0" smtClean="0"/>
          </a:p>
          <a:p>
            <a:pPr lvl="1"/>
            <a:endParaRPr lang="en-US" altLang="zh-CN" sz="2000" dirty="0" smtClean="0">
              <a:solidFill>
                <a:prstClr val="black"/>
              </a:solidFill>
            </a:endParaRPr>
          </a:p>
        </p:txBody>
      </p:sp>
      <p:pic>
        <p:nvPicPr>
          <p:cNvPr id="4" name="Picture 3"/>
          <p:cNvPicPr>
            <a:picLocks noChangeAspect="1"/>
          </p:cNvPicPr>
          <p:nvPr/>
        </p:nvPicPr>
        <p:blipFill>
          <a:blip r:embed="rId3"/>
          <a:stretch>
            <a:fillRect/>
          </a:stretch>
        </p:blipFill>
        <p:spPr>
          <a:xfrm>
            <a:off x="7626295" y="3604579"/>
            <a:ext cx="3862053" cy="1558041"/>
          </a:xfrm>
          <a:prstGeom prst="rect">
            <a:avLst/>
          </a:prstGeom>
        </p:spPr>
      </p:pic>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Challenges on Digesting COVID-19 Scientific Literature</a:t>
            </a:r>
            <a:endParaRPr lang="en-US" altLang="en-US" sz="4000" b="1" kern="0" dirty="0"/>
          </a:p>
        </p:txBody>
      </p:sp>
      <p:pic>
        <p:nvPicPr>
          <p:cNvPr id="6" name="Google Shape;100;p18"/>
          <p:cNvPicPr preferRelativeResize="0"/>
          <p:nvPr/>
        </p:nvPicPr>
        <p:blipFill>
          <a:blip r:embed="rId4">
            <a:alphaModFix/>
          </a:blip>
          <a:stretch>
            <a:fillRect/>
          </a:stretch>
        </p:blipFill>
        <p:spPr>
          <a:xfrm>
            <a:off x="5579812" y="1410802"/>
            <a:ext cx="4529141" cy="2399020"/>
          </a:xfrm>
          <a:prstGeom prst="rect">
            <a:avLst/>
          </a:prstGeom>
          <a:noFill/>
          <a:ln>
            <a:noFill/>
          </a:ln>
        </p:spPr>
      </p:pic>
    </p:spTree>
    <p:extLst>
      <p:ext uri="{BB962C8B-B14F-4D97-AF65-F5344CB8AC3E}">
        <p14:creationId xmlns:p14="http://schemas.microsoft.com/office/powerpoint/2010/main" val="28702639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Write about the </a:t>
            </a:r>
            <a:r>
              <a:rPr lang="en-US" sz="4000" kern="0" dirty="0"/>
              <a:t>N</a:t>
            </a:r>
            <a:r>
              <a:rPr lang="en-US" sz="4000" kern="0" dirty="0" smtClean="0"/>
              <a:t>ew Ideas Automatically: </a:t>
            </a:r>
            <a:r>
              <a:rPr lang="en-US" sz="4000" kern="0" dirty="0" err="1" smtClean="0"/>
              <a:t>PaperRobot</a:t>
            </a:r>
            <a:r>
              <a:rPr lang="en-US" sz="4000" kern="0" dirty="0" smtClean="0"/>
              <a:t> [Wang et al., ACL2019]</a:t>
            </a:r>
            <a:endParaRPr lang="en-US" altLang="en-US" sz="4000" b="1" kern="0" dirty="0"/>
          </a:p>
        </p:txBody>
      </p:sp>
      <p:pic>
        <p:nvPicPr>
          <p:cNvPr id="7" name="Picture 6"/>
          <p:cNvPicPr>
            <a:picLocks noChangeAspect="1"/>
          </p:cNvPicPr>
          <p:nvPr/>
        </p:nvPicPr>
        <p:blipFill>
          <a:blip r:embed="rId3"/>
          <a:stretch>
            <a:fillRect/>
          </a:stretch>
        </p:blipFill>
        <p:spPr>
          <a:xfrm>
            <a:off x="618309" y="1118477"/>
            <a:ext cx="10807337" cy="5026455"/>
          </a:xfrm>
          <a:prstGeom prst="rect">
            <a:avLst/>
          </a:prstGeom>
        </p:spPr>
      </p:pic>
    </p:spTree>
    <p:extLst>
      <p:ext uri="{BB962C8B-B14F-4D97-AF65-F5344CB8AC3E}">
        <p14:creationId xmlns:p14="http://schemas.microsoft.com/office/powerpoint/2010/main" val="6670724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3993" y="3089318"/>
            <a:ext cx="9012836" cy="3501227"/>
          </a:xfrm>
          <a:prstGeom prst="rect">
            <a:avLst/>
          </a:prstGeom>
        </p:spPr>
      </p:pic>
      <p:sp>
        <p:nvSpPr>
          <p:cNvPr id="6" name="Title 1"/>
          <p:cNvSpPr>
            <a:spLocks noGrp="1"/>
          </p:cNvSpPr>
          <p:nvPr>
            <p:ph type="title"/>
          </p:nvPr>
        </p:nvSpPr>
        <p:spPr>
          <a:xfrm>
            <a:off x="1" y="221676"/>
            <a:ext cx="12192000" cy="738909"/>
          </a:xfrm>
        </p:spPr>
        <p:txBody>
          <a:bodyPr>
            <a:normAutofit/>
          </a:bodyPr>
          <a:lstStyle/>
          <a:p>
            <a:pPr>
              <a:defRPr/>
            </a:pPr>
            <a:r>
              <a:rPr lang="en-US" sz="4000" kern="0" dirty="0" smtClean="0"/>
              <a:t>Reading: Create New Knowledge</a:t>
            </a:r>
            <a:endParaRPr lang="en-US" altLang="en-US" sz="4000" b="1" kern="0" dirty="0"/>
          </a:p>
        </p:txBody>
      </p:sp>
      <p:sp>
        <p:nvSpPr>
          <p:cNvPr id="8" name="Text Placeholder 2">
            <a:extLst>
              <a:ext uri="{FF2B5EF4-FFF2-40B4-BE49-F238E27FC236}">
                <a16:creationId xmlns="" xmlns:a16="http://schemas.microsoft.com/office/drawing/2014/main" id="{1EC4B16E-FFFD-B746-9B9A-33B5793CCC38}"/>
              </a:ext>
            </a:extLst>
          </p:cNvPr>
          <p:cNvSpPr txBox="1">
            <a:spLocks/>
          </p:cNvSpPr>
          <p:nvPr/>
        </p:nvSpPr>
        <p:spPr>
          <a:xfrm>
            <a:off x="271462" y="950901"/>
            <a:ext cx="11229975" cy="541972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t>Foster et al. (2015) shows that more than 60% of 6.4 million papers in biomedicine and chemistry published between 1934 and 2008 report findings that build on existing knowledge and provide additional innovations and improvements</a:t>
            </a:r>
          </a:p>
          <a:p>
            <a:r>
              <a:rPr lang="en-US" sz="2200" dirty="0" err="1" smtClean="0"/>
              <a:t>PaperRobot</a:t>
            </a:r>
            <a:r>
              <a:rPr lang="en-US" sz="2200" dirty="0" smtClean="0"/>
              <a:t> predicts new links (ideas) based on a new representation for each entity by combining knowledge graph structure and unstructured contextual text</a:t>
            </a:r>
          </a:p>
          <a:p>
            <a:endParaRPr lang="en-US" dirty="0"/>
          </a:p>
        </p:txBody>
      </p:sp>
    </p:spTree>
    <p:extLst>
      <p:ext uri="{BB962C8B-B14F-4D97-AF65-F5344CB8AC3E}">
        <p14:creationId xmlns:p14="http://schemas.microsoft.com/office/powerpoint/2010/main" val="1613097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a:xfrm>
            <a:off x="1524000" y="115891"/>
            <a:ext cx="9478191" cy="720727"/>
          </a:xfrm>
        </p:spPr>
        <p:txBody>
          <a:bodyPr>
            <a:normAutofit/>
          </a:bodyPr>
          <a:lstStyle/>
          <a:p>
            <a:r>
              <a:rPr lang="en-US" sz="3200" b="0" dirty="0" smtClean="0">
                <a:solidFill>
                  <a:schemeClr val="tx1"/>
                </a:solidFill>
                <a:effectLst/>
                <a:latin typeface="Palatino Linotype"/>
              </a:rPr>
              <a:t>Link Prediction on top of Knowledge Extraction</a:t>
            </a:r>
            <a:endParaRPr lang="en-US" sz="3200" b="0" dirty="0">
              <a:solidFill>
                <a:schemeClr val="tx1"/>
              </a:solidFill>
              <a:effectLst/>
              <a:latin typeface="Palatino Linotype"/>
            </a:endParaRPr>
          </a:p>
        </p:txBody>
      </p:sp>
      <p:pic>
        <p:nvPicPr>
          <p:cNvPr id="7" name="Picture 6" descr="A picture containing text, map&#10;&#10;Description automatically generated">
            <a:extLst>
              <a:ext uri="{FF2B5EF4-FFF2-40B4-BE49-F238E27FC236}">
                <a16:creationId xmlns:a16="http://schemas.microsoft.com/office/drawing/2014/main" xmlns="" id="{C3B8529B-D016-7544-B75B-DB034BD2BC96}"/>
              </a:ext>
            </a:extLst>
          </p:cNvPr>
          <p:cNvPicPr>
            <a:picLocks noChangeAspect="1"/>
          </p:cNvPicPr>
          <p:nvPr/>
        </p:nvPicPr>
        <p:blipFill rotWithShape="1">
          <a:blip r:embed="rId2">
            <a:extLst>
              <a:ext uri="{28A0092B-C50C-407E-A947-70E740481C1C}">
                <a14:useLocalDpi xmlns:a14="http://schemas.microsoft.com/office/drawing/2010/main" val="0"/>
              </a:ext>
            </a:extLst>
          </a:blip>
          <a:srcRect l="1200" t="8306"/>
          <a:stretch/>
        </p:blipFill>
        <p:spPr>
          <a:xfrm>
            <a:off x="944599" y="1260623"/>
            <a:ext cx="10156789" cy="4897289"/>
          </a:xfrm>
          <a:prstGeom prst="rect">
            <a:avLst/>
          </a:prstGeom>
        </p:spPr>
      </p:pic>
    </p:spTree>
    <p:extLst>
      <p:ext uri="{BB962C8B-B14F-4D97-AF65-F5344CB8AC3E}">
        <p14:creationId xmlns:p14="http://schemas.microsoft.com/office/powerpoint/2010/main" val="26840563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9" name="内容占位符 2"/>
          <p:cNvSpPr txBox="1">
            <a:spLocks/>
          </p:cNvSpPr>
          <p:nvPr/>
        </p:nvSpPr>
        <p:spPr>
          <a:xfrm>
            <a:off x="542925" y="951708"/>
            <a:ext cx="11258550" cy="5502276"/>
          </a:xfrm>
          <a:prstGeom prst="rect">
            <a:avLst/>
          </a:prstGeom>
          <a:noFill/>
          <a:ln w="12700">
            <a:noFill/>
            <a:miter lim="400000"/>
          </a:ln>
          <a:extLst>
            <a:ext uri="{C572A759-6A51-4108-AA02-DFA0A04FC94B}">
              <ma14:wrappingTextBoxFlag xmlns:ma14="http://schemas.microsoft.com/office/mac/drawingml/2011/main" val="1"/>
            </a:ext>
          </a:extLst>
        </p:spPr>
        <p:txBody>
          <a:bodyPr spcFirstLastPara="1" wrap="square" lIns="91425" tIns="45700" rIns="91425" bIns="45700" anchor="t" anchorCtr="0">
            <a:normAutofit/>
          </a:bodyPr>
          <a:lstStyle>
            <a:lvl1pPr marL="457200" marR="0" lvl="0" indent="-350520" algn="l" defTabSz="914400" rtl="0" latinLnBrk="0">
              <a:lnSpc>
                <a:spcPct val="100000"/>
              </a:lnSpc>
              <a:spcBef>
                <a:spcPts val="480"/>
              </a:spcBef>
              <a:spcAft>
                <a:spcPts val="0"/>
              </a:spcAft>
              <a:buClr>
                <a:srgbClr val="170981"/>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1pPr>
            <a:lvl2pPr marL="914400" marR="0" lvl="1" indent="-350519" algn="l" defTabSz="914400" rtl="0" latinLnBrk="0">
              <a:lnSpc>
                <a:spcPct val="100000"/>
              </a:lnSpc>
              <a:spcBef>
                <a:spcPts val="480"/>
              </a:spcBef>
              <a:spcAft>
                <a:spcPts val="0"/>
              </a:spcAft>
              <a:buClr>
                <a:srgbClr val="FF6600"/>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2pPr>
            <a:lvl3pPr marL="1371600" marR="0" lvl="2" indent="-330200" algn="l" defTabSz="914400" rtl="0" latinLnBrk="0">
              <a:lnSpc>
                <a:spcPct val="100000"/>
              </a:lnSpc>
              <a:spcBef>
                <a:spcPts val="400"/>
              </a:spcBef>
              <a:spcAft>
                <a:spcPts val="0"/>
              </a:spcAft>
              <a:buClr>
                <a:srgbClr val="120761"/>
              </a:buClr>
              <a:buSzPts val="1600"/>
              <a:buFont typeface="Noto Sans Symbols"/>
              <a:buChar char="▪"/>
              <a:tabLst/>
              <a:defRPr sz="2000" b="0" i="0" u="none" strike="noStrike" cap="none" spc="0" baseline="0">
                <a:ln>
                  <a:noFill/>
                </a:ln>
                <a:solidFill>
                  <a:srgbClr val="120761"/>
                </a:solidFill>
                <a:uFillTx/>
                <a:latin typeface="Calibri"/>
                <a:ea typeface="Calibri"/>
                <a:cs typeface="Calibri"/>
                <a:sym typeface="Calibri"/>
              </a:defRPr>
            </a:lvl3pPr>
            <a:lvl4pPr marL="1828800" marR="0" lvl="3" indent="-330200" algn="l" defTabSz="914400" rtl="0" latinLnBrk="0">
              <a:lnSpc>
                <a:spcPct val="100000"/>
              </a:lnSpc>
              <a:spcBef>
                <a:spcPts val="400"/>
              </a:spcBef>
              <a:spcAft>
                <a:spcPts val="0"/>
              </a:spcAft>
              <a:buClr>
                <a:srgbClr val="00CC00"/>
              </a:buClr>
              <a:buSzPts val="1600"/>
              <a:buFont typeface="Noto Sans Symbols"/>
              <a:buChar char="▪"/>
              <a:tabLst/>
              <a:defRPr sz="2000" b="0" i="0" u="none" strike="noStrike" cap="none" spc="0" baseline="0">
                <a:ln>
                  <a:noFill/>
                </a:ln>
                <a:solidFill>
                  <a:schemeClr val="dk1"/>
                </a:solidFill>
                <a:uFillTx/>
                <a:latin typeface="Calibri"/>
                <a:ea typeface="Calibri"/>
                <a:cs typeface="Calibri"/>
                <a:sym typeface="Calibri"/>
              </a:defRPr>
            </a:lvl4pPr>
            <a:lvl5pPr marL="2286000" marR="0" lvl="4"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5pPr>
            <a:lvl6pPr marL="2743200" marR="0" lvl="5"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6pPr>
            <a:lvl7pPr marL="3200400" marR="0" lvl="6"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7pPr>
            <a:lvl8pPr marL="3657600" marR="0" lvl="7"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8pPr>
            <a:lvl9pPr marL="4114800" marR="0" lvl="8"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9pPr>
          </a:lstStyle>
          <a:p>
            <a:r>
              <a:rPr lang="en-US" dirty="0"/>
              <a:t>For each entity, perform self-attention (</a:t>
            </a:r>
            <a:r>
              <a:rPr lang="en-US" dirty="0" err="1"/>
              <a:t>Veliˇckovi´c</a:t>
            </a:r>
            <a:r>
              <a:rPr lang="en-US" dirty="0"/>
              <a:t> et al., 2018) and compute a weight distribution over its neighbors:</a:t>
            </a:r>
          </a:p>
          <a:p>
            <a:endParaRPr lang="en-US" dirty="0"/>
          </a:p>
          <a:p>
            <a:endParaRPr lang="en-US" dirty="0"/>
          </a:p>
          <a:p>
            <a:endParaRPr lang="en-US" dirty="0"/>
          </a:p>
          <a:p>
            <a:pPr marL="106680" indent="0">
              <a:buNone/>
            </a:pPr>
            <a:endParaRPr lang="en-US" dirty="0"/>
          </a:p>
          <a:p>
            <a:pPr marL="106680" indent="0">
              <a:buNone/>
            </a:pPr>
            <a:endParaRPr lang="en-US" sz="100" dirty="0"/>
          </a:p>
          <a:p>
            <a:r>
              <a:rPr lang="en-US" dirty="0"/>
              <a:t>Knowledge graph structure based context representation:</a:t>
            </a:r>
          </a:p>
          <a:p>
            <a:endParaRPr lang="en-US" dirty="0"/>
          </a:p>
          <a:p>
            <a:endParaRPr lang="en-US" sz="1400" dirty="0"/>
          </a:p>
          <a:p>
            <a:r>
              <a:rPr lang="en-US" dirty="0"/>
              <a:t>Perform multi-head attention Ito capture various underlying relationships between each entity and its neighbors:</a:t>
            </a:r>
          </a:p>
          <a:p>
            <a:endParaRPr lang="en-US" dirty="0"/>
          </a:p>
        </p:txBody>
      </p:sp>
      <p:sp>
        <p:nvSpPr>
          <p:cNvPr id="2" name="Text Placeholder 1"/>
          <p:cNvSpPr>
            <a:spLocks noGrp="1"/>
          </p:cNvSpPr>
          <p:nvPr>
            <p:ph type="body" idx="1"/>
          </p:nvPr>
        </p:nvSpPr>
        <p:spPr/>
        <p:txBody>
          <a:bodyPr/>
          <a:lstStyle/>
          <a:p>
            <a:endParaRPr lang="en-US" altLang="zh-CN" dirty="0"/>
          </a:p>
          <a:p>
            <a:endParaRPr lang="en-US" altLang="zh-CN" dirty="0"/>
          </a:p>
          <a:p>
            <a:pPr marL="563881" lvl="1" indent="0">
              <a:buNone/>
            </a:pPr>
            <a:endParaRPr lang="en-US" dirty="0"/>
          </a:p>
        </p:txBody>
      </p:sp>
      <p:sp>
        <p:nvSpPr>
          <p:cNvPr id="301" name="Google Shape;301;p69"/>
          <p:cNvSpPr txBox="1">
            <a:spLocks noGrp="1"/>
          </p:cNvSpPr>
          <p:nvPr>
            <p:ph type="sldNum" idx="12"/>
          </p:nvPr>
        </p:nvSpPr>
        <p:spPr>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a:pPr/>
              <a:t>44</a:t>
            </a:fld>
            <a:endParaRPr/>
          </a:p>
        </p:txBody>
      </p:sp>
      <p:sp>
        <p:nvSpPr>
          <p:cNvPr id="7"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0" y="115891"/>
            <a:ext cx="9144000" cy="720727"/>
          </a:xfrm>
        </p:spPr>
        <p:txBody>
          <a:bodyPr>
            <a:normAutofit/>
          </a:bodyPr>
          <a:lstStyle/>
          <a:p>
            <a:r>
              <a:rPr lang="en-US" sz="3600" dirty="0">
                <a:solidFill>
                  <a:srgbClr val="990000"/>
                </a:solidFill>
                <a:latin typeface="Palatino Linotype"/>
              </a:rPr>
              <a:t>Link Prediction: Graph Structure Encoder</a:t>
            </a:r>
          </a:p>
        </p:txBody>
      </p:sp>
      <p:pic>
        <p:nvPicPr>
          <p:cNvPr id="13" name="Picture 12">
            <a:extLst>
              <a:ext uri="{FF2B5EF4-FFF2-40B4-BE49-F238E27FC236}">
                <a16:creationId xmlns="" xmlns:a16="http://schemas.microsoft.com/office/drawing/2014/main" id="{EA5F5221-52E4-DD4F-91D2-8A835D5770FE}"/>
              </a:ext>
            </a:extLst>
          </p:cNvPr>
          <p:cNvPicPr>
            <a:picLocks noChangeAspect="1"/>
          </p:cNvPicPr>
          <p:nvPr/>
        </p:nvPicPr>
        <p:blipFill>
          <a:blip r:embed="rId3"/>
          <a:stretch>
            <a:fillRect/>
          </a:stretch>
        </p:blipFill>
        <p:spPr>
          <a:xfrm>
            <a:off x="4683820" y="5520232"/>
            <a:ext cx="2926784" cy="757840"/>
          </a:xfrm>
          <a:prstGeom prst="rect">
            <a:avLst/>
          </a:prstGeom>
        </p:spPr>
      </p:pic>
      <p:pic>
        <p:nvPicPr>
          <p:cNvPr id="14" name="Picture 13">
            <a:extLst>
              <a:ext uri="{FF2B5EF4-FFF2-40B4-BE49-F238E27FC236}">
                <a16:creationId xmlns="" xmlns:a16="http://schemas.microsoft.com/office/drawing/2014/main" id="{07DE1A83-BBAE-CC4F-92A3-36ED5DB55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211" y="1792149"/>
            <a:ext cx="3550527" cy="1382732"/>
          </a:xfrm>
          <a:prstGeom prst="rect">
            <a:avLst/>
          </a:prstGeom>
        </p:spPr>
      </p:pic>
      <p:pic>
        <p:nvPicPr>
          <p:cNvPr id="16" name="Picture 15">
            <a:extLst>
              <a:ext uri="{FF2B5EF4-FFF2-40B4-BE49-F238E27FC236}">
                <a16:creationId xmlns="" xmlns:a16="http://schemas.microsoft.com/office/drawing/2014/main" id="{EF899F32-9C15-C74E-A7F7-97F71BCDE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193" y="4049260"/>
            <a:ext cx="2469614" cy="528715"/>
          </a:xfrm>
          <a:prstGeom prst="rect">
            <a:avLst/>
          </a:prstGeom>
        </p:spPr>
      </p:pic>
    </p:spTree>
    <p:extLst>
      <p:ext uri="{BB962C8B-B14F-4D97-AF65-F5344CB8AC3E}">
        <p14:creationId xmlns:p14="http://schemas.microsoft.com/office/powerpoint/2010/main" val="11019022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ltLang="zh-CN" dirty="0"/>
          </a:p>
          <a:p>
            <a:endParaRPr lang="en-US" altLang="zh-CN" dirty="0"/>
          </a:p>
          <a:p>
            <a:pPr marL="563881" lvl="1" indent="0">
              <a:buNone/>
            </a:pPr>
            <a:endParaRPr lang="en-US" dirty="0"/>
          </a:p>
        </p:txBody>
      </p:sp>
      <p:sp>
        <p:nvSpPr>
          <p:cNvPr id="301" name="Google Shape;301;p69"/>
          <p:cNvSpPr txBox="1">
            <a:spLocks noGrp="1"/>
          </p:cNvSpPr>
          <p:nvPr>
            <p:ph type="sldNum" idx="12"/>
          </p:nvPr>
        </p:nvSpPr>
        <p:spPr>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a:pPr/>
              <a:t>45</a:t>
            </a:fld>
            <a:endParaRPr/>
          </a:p>
        </p:txBody>
      </p:sp>
      <p:sp>
        <p:nvSpPr>
          <p:cNvPr id="7"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0" y="115891"/>
            <a:ext cx="9144000" cy="720727"/>
          </a:xfrm>
        </p:spPr>
        <p:txBody>
          <a:bodyPr>
            <a:normAutofit/>
          </a:bodyPr>
          <a:lstStyle/>
          <a:p>
            <a:r>
              <a:rPr lang="en-US" sz="3600" dirty="0">
                <a:solidFill>
                  <a:srgbClr val="990000"/>
                </a:solidFill>
                <a:latin typeface="Palatino Linotype"/>
              </a:rPr>
              <a:t>Link Prediction: Contextual Text Encoder</a:t>
            </a:r>
          </a:p>
        </p:txBody>
      </p:sp>
      <p:sp>
        <p:nvSpPr>
          <p:cNvPr id="9" name="内容占位符 2"/>
          <p:cNvSpPr txBox="1">
            <a:spLocks/>
          </p:cNvSpPr>
          <p:nvPr/>
        </p:nvSpPr>
        <p:spPr>
          <a:xfrm>
            <a:off x="428625" y="998789"/>
            <a:ext cx="11358563" cy="5570287"/>
          </a:xfrm>
          <a:prstGeom prst="rect">
            <a:avLst/>
          </a:prstGeom>
          <a:noFill/>
          <a:ln w="12700">
            <a:noFill/>
            <a:miter lim="400000"/>
          </a:ln>
          <a:extLst>
            <a:ext uri="{C572A759-6A51-4108-AA02-DFA0A04FC94B}">
              <ma14:wrappingTextBoxFlag xmlns:ma14="http://schemas.microsoft.com/office/mac/drawingml/2011/main" val="1"/>
            </a:ext>
          </a:extLst>
        </p:spPr>
        <p:txBody>
          <a:bodyPr spcFirstLastPara="1" wrap="square" lIns="91425" tIns="45700" rIns="91425" bIns="45700" anchor="t" anchorCtr="0">
            <a:normAutofit/>
          </a:bodyPr>
          <a:lstStyle>
            <a:lvl1pPr marL="457200" marR="0" lvl="0" indent="-350520" algn="l" defTabSz="914400" rtl="0" latinLnBrk="0">
              <a:lnSpc>
                <a:spcPct val="100000"/>
              </a:lnSpc>
              <a:spcBef>
                <a:spcPts val="480"/>
              </a:spcBef>
              <a:spcAft>
                <a:spcPts val="0"/>
              </a:spcAft>
              <a:buClr>
                <a:srgbClr val="170981"/>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1pPr>
            <a:lvl2pPr marL="914400" marR="0" lvl="1" indent="-350519" algn="l" defTabSz="914400" rtl="0" latinLnBrk="0">
              <a:lnSpc>
                <a:spcPct val="100000"/>
              </a:lnSpc>
              <a:spcBef>
                <a:spcPts val="480"/>
              </a:spcBef>
              <a:spcAft>
                <a:spcPts val="0"/>
              </a:spcAft>
              <a:buClr>
                <a:srgbClr val="FF6600"/>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2pPr>
            <a:lvl3pPr marL="1371600" marR="0" lvl="2" indent="-330200" algn="l" defTabSz="914400" rtl="0" latinLnBrk="0">
              <a:lnSpc>
                <a:spcPct val="100000"/>
              </a:lnSpc>
              <a:spcBef>
                <a:spcPts val="400"/>
              </a:spcBef>
              <a:spcAft>
                <a:spcPts val="0"/>
              </a:spcAft>
              <a:buClr>
                <a:srgbClr val="120761"/>
              </a:buClr>
              <a:buSzPts val="1600"/>
              <a:buFont typeface="Noto Sans Symbols"/>
              <a:buChar char="▪"/>
              <a:tabLst/>
              <a:defRPr sz="2000" b="0" i="0" u="none" strike="noStrike" cap="none" spc="0" baseline="0">
                <a:ln>
                  <a:noFill/>
                </a:ln>
                <a:solidFill>
                  <a:srgbClr val="120761"/>
                </a:solidFill>
                <a:uFillTx/>
                <a:latin typeface="Calibri"/>
                <a:ea typeface="Calibri"/>
                <a:cs typeface="Calibri"/>
                <a:sym typeface="Calibri"/>
              </a:defRPr>
            </a:lvl3pPr>
            <a:lvl4pPr marL="1828800" marR="0" lvl="3" indent="-330200" algn="l" defTabSz="914400" rtl="0" latinLnBrk="0">
              <a:lnSpc>
                <a:spcPct val="100000"/>
              </a:lnSpc>
              <a:spcBef>
                <a:spcPts val="400"/>
              </a:spcBef>
              <a:spcAft>
                <a:spcPts val="0"/>
              </a:spcAft>
              <a:buClr>
                <a:srgbClr val="00CC00"/>
              </a:buClr>
              <a:buSzPts val="1600"/>
              <a:buFont typeface="Noto Sans Symbols"/>
              <a:buChar char="▪"/>
              <a:tabLst/>
              <a:defRPr sz="2000" b="0" i="0" u="none" strike="noStrike" cap="none" spc="0" baseline="0">
                <a:ln>
                  <a:noFill/>
                </a:ln>
                <a:solidFill>
                  <a:schemeClr val="dk1"/>
                </a:solidFill>
                <a:uFillTx/>
                <a:latin typeface="Calibri"/>
                <a:ea typeface="Calibri"/>
                <a:cs typeface="Calibri"/>
                <a:sym typeface="Calibri"/>
              </a:defRPr>
            </a:lvl4pPr>
            <a:lvl5pPr marL="2286000" marR="0" lvl="4"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5pPr>
            <a:lvl6pPr marL="2743200" marR="0" lvl="5"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6pPr>
            <a:lvl7pPr marL="3200400" marR="0" lvl="6"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7pPr>
            <a:lvl8pPr marL="3657600" marR="0" lvl="7"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8pPr>
            <a:lvl9pPr marL="4114800" marR="0" lvl="8"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9pPr>
          </a:lstStyle>
          <a:p>
            <a:r>
              <a:rPr lang="en-US" dirty="0"/>
              <a:t>Each entity </a:t>
            </a:r>
            <a:r>
              <a:rPr lang="en-US" i="1" dirty="0"/>
              <a:t>e</a:t>
            </a:r>
            <a:r>
              <a:rPr lang="en-US" dirty="0"/>
              <a:t> is also associated with a context description sentence</a:t>
            </a:r>
          </a:p>
          <a:p>
            <a:r>
              <a:rPr lang="en-US" dirty="0"/>
              <a:t>Apply a bi-directional long short-term memory (LSTM) (Graves and </a:t>
            </a:r>
            <a:r>
              <a:rPr lang="en-US" dirty="0" err="1"/>
              <a:t>Schmidhuber</a:t>
            </a:r>
            <a:r>
              <a:rPr lang="en-US" dirty="0"/>
              <a:t>, 2005) network to get the encoder hidden states, then compute a bilinear attention weight for each token of the context sentence:</a:t>
            </a:r>
          </a:p>
          <a:p>
            <a:endParaRPr lang="en-US" dirty="0"/>
          </a:p>
          <a:p>
            <a:endParaRPr lang="en-US" dirty="0"/>
          </a:p>
          <a:p>
            <a:endParaRPr lang="en-US" dirty="0"/>
          </a:p>
          <a:p>
            <a:pPr marL="106680" indent="0">
              <a:buNone/>
            </a:pPr>
            <a:endParaRPr lang="en-US" dirty="0"/>
          </a:p>
          <a:p>
            <a:r>
              <a:rPr lang="en-US" dirty="0"/>
              <a:t>Gated combination:</a:t>
            </a:r>
          </a:p>
          <a:p>
            <a:endParaRPr lang="en-US" dirty="0"/>
          </a:p>
        </p:txBody>
      </p:sp>
      <p:pic>
        <p:nvPicPr>
          <p:cNvPr id="6" name="Picture 5"/>
          <p:cNvPicPr>
            <a:picLocks noChangeAspect="1"/>
          </p:cNvPicPr>
          <p:nvPr/>
        </p:nvPicPr>
        <p:blipFill>
          <a:blip r:embed="rId3"/>
          <a:stretch>
            <a:fillRect/>
          </a:stretch>
        </p:blipFill>
        <p:spPr>
          <a:xfrm>
            <a:off x="4842782" y="2883316"/>
            <a:ext cx="2106386" cy="1571761"/>
          </a:xfrm>
          <a:prstGeom prst="rect">
            <a:avLst/>
          </a:prstGeom>
        </p:spPr>
      </p:pic>
      <p:pic>
        <p:nvPicPr>
          <p:cNvPr id="4" name="Picture 3">
            <a:extLst>
              <a:ext uri="{FF2B5EF4-FFF2-40B4-BE49-F238E27FC236}">
                <a16:creationId xmlns="" xmlns:a16="http://schemas.microsoft.com/office/drawing/2014/main" id="{F5C71993-62C2-5A46-9C76-42BA111A7EA4}"/>
              </a:ext>
            </a:extLst>
          </p:cNvPr>
          <p:cNvPicPr>
            <a:picLocks noChangeAspect="1"/>
          </p:cNvPicPr>
          <p:nvPr/>
        </p:nvPicPr>
        <p:blipFill rotWithShape="1">
          <a:blip r:embed="rId4">
            <a:extLst>
              <a:ext uri="{28A0092B-C50C-407E-A947-70E740481C1C}">
                <a14:useLocalDpi xmlns:a14="http://schemas.microsoft.com/office/drawing/2010/main" val="0"/>
              </a:ext>
            </a:extLst>
          </a:blip>
          <a:srcRect t="25893"/>
          <a:stretch/>
        </p:blipFill>
        <p:spPr>
          <a:xfrm>
            <a:off x="3657976" y="5308261"/>
            <a:ext cx="4835081" cy="396284"/>
          </a:xfrm>
          <a:prstGeom prst="rect">
            <a:avLst/>
          </a:prstGeom>
        </p:spPr>
      </p:pic>
    </p:spTree>
    <p:extLst>
      <p:ext uri="{BB962C8B-B14F-4D97-AF65-F5344CB8AC3E}">
        <p14:creationId xmlns:p14="http://schemas.microsoft.com/office/powerpoint/2010/main" val="15668497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EC4B16E-FFFD-B746-9B9A-33B5793CCC38}"/>
              </a:ext>
            </a:extLst>
          </p:cNvPr>
          <p:cNvSpPr>
            <a:spLocks noGrp="1"/>
          </p:cNvSpPr>
          <p:nvPr>
            <p:ph type="body" idx="4294967295"/>
          </p:nvPr>
        </p:nvSpPr>
        <p:spPr>
          <a:xfrm>
            <a:off x="385763" y="1133477"/>
            <a:ext cx="11287125" cy="5419727"/>
          </a:xfrm>
        </p:spPr>
        <p:txBody>
          <a:bodyPr>
            <a:normAutofit/>
          </a:bodyPr>
          <a:lstStyle/>
          <a:p>
            <a:r>
              <a:rPr lang="en-US" dirty="0" smtClean="0"/>
              <a:t>Write </a:t>
            </a:r>
            <a:r>
              <a:rPr lang="en-US" dirty="0"/>
              <a:t>a New Paper about New Ideas</a:t>
            </a:r>
          </a:p>
          <a:p>
            <a:pPr lvl="1"/>
            <a:r>
              <a:rPr lang="en-US" dirty="0"/>
              <a:t>Many scientists are, in fact, bad writers (Pinker, 2014</a:t>
            </a:r>
            <a:r>
              <a:rPr lang="en-US" dirty="0" smtClean="0"/>
              <a:t>):</a:t>
            </a:r>
            <a:endParaRPr lang="en-US" dirty="0"/>
          </a:p>
          <a:p>
            <a:pPr marL="902969" lvl="2" indent="0">
              <a:buNone/>
            </a:pPr>
            <a:r>
              <a:rPr lang="en-US" dirty="0"/>
              <a:t>“I know many scholars who have nothing to hide and no need to impress. </a:t>
            </a:r>
            <a:br>
              <a:rPr lang="en-US" dirty="0"/>
            </a:br>
            <a:r>
              <a:rPr lang="en-US" dirty="0"/>
              <a:t>They do groundbreaking work on important subjects, reason well about clear ideas, and are honest, down-to-earth people. Still, their writing stinks</a:t>
            </a:r>
            <a:r>
              <a:rPr lang="en-US" dirty="0" smtClean="0"/>
              <a:t>.”</a:t>
            </a:r>
            <a:endParaRPr lang="en-US" dirty="0"/>
          </a:p>
          <a:p>
            <a:pPr lvl="1"/>
            <a:r>
              <a:rPr lang="en-US" dirty="0" err="1"/>
              <a:t>PaperRobot</a:t>
            </a:r>
            <a:r>
              <a:rPr lang="en-US" dirty="0"/>
              <a:t> automatically writes key elements of a new paper</a:t>
            </a:r>
          </a:p>
          <a:p>
            <a:endParaRPr lang="en-US" sz="3200" dirty="0"/>
          </a:p>
        </p:txBody>
      </p:sp>
      <p:pic>
        <p:nvPicPr>
          <p:cNvPr id="6" name="Picture 5">
            <a:extLst>
              <a:ext uri="{FF2B5EF4-FFF2-40B4-BE49-F238E27FC236}">
                <a16:creationId xmlns="" xmlns:a16="http://schemas.microsoft.com/office/drawing/2014/main" id="{2FD522AC-02D1-4441-B589-851022CBF4C1}"/>
              </a:ext>
            </a:extLst>
          </p:cNvPr>
          <p:cNvPicPr>
            <a:picLocks noChangeAspect="1"/>
          </p:cNvPicPr>
          <p:nvPr/>
        </p:nvPicPr>
        <p:blipFill>
          <a:blip r:embed="rId2"/>
          <a:stretch>
            <a:fillRect/>
          </a:stretch>
        </p:blipFill>
        <p:spPr>
          <a:xfrm>
            <a:off x="6205645" y="3690258"/>
            <a:ext cx="4214707" cy="2352259"/>
          </a:xfrm>
          <a:prstGeom prst="rect">
            <a:avLst/>
          </a:prstGeom>
        </p:spPr>
      </p:pic>
      <p:sp>
        <p:nvSpPr>
          <p:cNvPr id="7" name="Title 1">
            <a:extLst>
              <a:ext uri="{FF2B5EF4-FFF2-40B4-BE49-F238E27FC236}">
                <a16:creationId xmlns="" xmlns:a16="http://schemas.microsoft.com/office/drawing/2014/main" id="{41138298-AC2D-3648-9843-583E0372E0EF}"/>
              </a:ext>
            </a:extLst>
          </p:cNvPr>
          <p:cNvSpPr>
            <a:spLocks noGrp="1"/>
          </p:cNvSpPr>
          <p:nvPr>
            <p:ph type="title"/>
          </p:nvPr>
        </p:nvSpPr>
        <p:spPr>
          <a:xfrm>
            <a:off x="0" y="115891"/>
            <a:ext cx="12192000" cy="720727"/>
          </a:xfrm>
        </p:spPr>
        <p:txBody>
          <a:bodyPr>
            <a:noAutofit/>
          </a:bodyPr>
          <a:lstStyle/>
          <a:p>
            <a:pPr>
              <a:lnSpc>
                <a:spcPts val="5800"/>
              </a:lnSpc>
              <a:buSzPts val="1400"/>
            </a:pPr>
            <a:r>
              <a:rPr lang="en-US" sz="3600" b="0" dirty="0" smtClean="0">
                <a:solidFill>
                  <a:srgbClr val="990000"/>
                </a:solidFill>
                <a:effectLst/>
                <a:latin typeface="Palatino Linotype"/>
              </a:rPr>
              <a:t>Writing Papers for Speeding up Scientific Production</a:t>
            </a:r>
            <a:endParaRPr lang="en-US" sz="3600" b="0" dirty="0">
              <a:solidFill>
                <a:srgbClr val="990000"/>
              </a:solidFill>
              <a:effectLst/>
              <a:latin typeface="Palatino Linotype"/>
            </a:endParaRPr>
          </a:p>
        </p:txBody>
      </p:sp>
    </p:spTree>
    <p:extLst>
      <p:ext uri="{BB962C8B-B14F-4D97-AF65-F5344CB8AC3E}">
        <p14:creationId xmlns:p14="http://schemas.microsoft.com/office/powerpoint/2010/main" val="23947571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ltLang="zh-CN" dirty="0"/>
          </a:p>
          <a:p>
            <a:endParaRPr lang="en-US" altLang="zh-CN" dirty="0"/>
          </a:p>
          <a:p>
            <a:pPr marL="563881" lvl="1" indent="0">
              <a:buNone/>
            </a:pPr>
            <a:endParaRPr lang="en-US" dirty="0"/>
          </a:p>
        </p:txBody>
      </p:sp>
      <p:sp>
        <p:nvSpPr>
          <p:cNvPr id="301" name="Google Shape;301;p69"/>
          <p:cNvSpPr txBox="1">
            <a:spLocks noGrp="1"/>
          </p:cNvSpPr>
          <p:nvPr>
            <p:ph type="sldNum" idx="12"/>
          </p:nvPr>
        </p:nvSpPr>
        <p:spPr>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a:pPr/>
              <a:t>47</a:t>
            </a:fld>
            <a:endParaRPr/>
          </a:p>
        </p:txBody>
      </p:sp>
      <p:sp>
        <p:nvSpPr>
          <p:cNvPr id="7" name="Title 1">
            <a:extLst>
              <a:ext uri="{FF2B5EF4-FFF2-40B4-BE49-F238E27FC236}">
                <a16:creationId xmlns="" xmlns:a16="http://schemas.microsoft.com/office/drawing/2014/main" id="{41138298-AC2D-3648-9843-583E0372E0EF}"/>
              </a:ext>
            </a:extLst>
          </p:cNvPr>
          <p:cNvSpPr>
            <a:spLocks noGrp="1"/>
          </p:cNvSpPr>
          <p:nvPr>
            <p:ph type="title"/>
          </p:nvPr>
        </p:nvSpPr>
        <p:spPr>
          <a:xfrm>
            <a:off x="3209925" y="188368"/>
            <a:ext cx="9144000" cy="720727"/>
          </a:xfrm>
        </p:spPr>
        <p:txBody>
          <a:bodyPr>
            <a:normAutofit/>
          </a:bodyPr>
          <a:lstStyle/>
          <a:p>
            <a:r>
              <a:rPr lang="en-US" altLang="zh-CN" sz="3600" dirty="0">
                <a:solidFill>
                  <a:srgbClr val="990000"/>
                </a:solidFill>
                <a:latin typeface="Palatino Linotype"/>
              </a:rPr>
              <a:t>Repetition</a:t>
            </a:r>
            <a:r>
              <a:rPr lang="zh-CN" altLang="en-US" sz="3600" dirty="0">
                <a:solidFill>
                  <a:srgbClr val="990000"/>
                </a:solidFill>
                <a:latin typeface="Palatino Linotype"/>
              </a:rPr>
              <a:t> </a:t>
            </a:r>
            <a:r>
              <a:rPr lang="en-US" altLang="zh-CN" sz="3600" dirty="0">
                <a:solidFill>
                  <a:srgbClr val="990000"/>
                </a:solidFill>
                <a:latin typeface="Palatino Linotype"/>
              </a:rPr>
              <a:t>Removal</a:t>
            </a:r>
            <a:endParaRPr lang="en-US" sz="3600" dirty="0">
              <a:solidFill>
                <a:srgbClr val="990000"/>
              </a:solidFill>
              <a:latin typeface="Palatino Linotype"/>
            </a:endParaRPr>
          </a:p>
        </p:txBody>
      </p:sp>
      <p:sp>
        <p:nvSpPr>
          <p:cNvPr id="9" name="内容占位符 2"/>
          <p:cNvSpPr txBox="1">
            <a:spLocks/>
          </p:cNvSpPr>
          <p:nvPr/>
        </p:nvSpPr>
        <p:spPr>
          <a:xfrm>
            <a:off x="271463" y="998789"/>
            <a:ext cx="11258550" cy="5570287"/>
          </a:xfrm>
          <a:prstGeom prst="rect">
            <a:avLst/>
          </a:prstGeom>
          <a:noFill/>
          <a:ln w="12700">
            <a:noFill/>
            <a:miter lim="400000"/>
          </a:ln>
          <a:extLst>
            <a:ext uri="{C572A759-6A51-4108-AA02-DFA0A04FC94B}">
              <ma14:wrappingTextBoxFlag xmlns:ma14="http://schemas.microsoft.com/office/mac/drawingml/2011/main" val="1"/>
            </a:ext>
          </a:extLst>
        </p:spPr>
        <p:txBody>
          <a:bodyPr spcFirstLastPara="1" wrap="square" lIns="91425" tIns="45700" rIns="91425" bIns="45700" anchor="t" anchorCtr="0">
            <a:normAutofit/>
          </a:bodyPr>
          <a:lstStyle>
            <a:lvl1pPr marL="457200" marR="0" lvl="0" indent="-350520" algn="l" defTabSz="914400" rtl="0" latinLnBrk="0">
              <a:lnSpc>
                <a:spcPct val="100000"/>
              </a:lnSpc>
              <a:spcBef>
                <a:spcPts val="480"/>
              </a:spcBef>
              <a:spcAft>
                <a:spcPts val="0"/>
              </a:spcAft>
              <a:buClr>
                <a:srgbClr val="170981"/>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1pPr>
            <a:lvl2pPr marL="914400" marR="0" lvl="1" indent="-350519" algn="l" defTabSz="914400" rtl="0" latinLnBrk="0">
              <a:lnSpc>
                <a:spcPct val="100000"/>
              </a:lnSpc>
              <a:spcBef>
                <a:spcPts val="480"/>
              </a:spcBef>
              <a:spcAft>
                <a:spcPts val="0"/>
              </a:spcAft>
              <a:buClr>
                <a:srgbClr val="FF6600"/>
              </a:buClr>
              <a:buSzPts val="1920"/>
              <a:buFont typeface="Noto Sans Symbols"/>
              <a:buChar char="▪"/>
              <a:tabLst/>
              <a:defRPr sz="2400" b="0" i="0" u="none" strike="noStrike" cap="none" spc="0" baseline="0">
                <a:ln>
                  <a:noFill/>
                </a:ln>
                <a:solidFill>
                  <a:schemeClr val="dk1"/>
                </a:solidFill>
                <a:uFillTx/>
                <a:latin typeface="Calibri"/>
                <a:ea typeface="Calibri"/>
                <a:cs typeface="Calibri"/>
                <a:sym typeface="Calibri"/>
              </a:defRPr>
            </a:lvl2pPr>
            <a:lvl3pPr marL="1371600" marR="0" lvl="2" indent="-330200" algn="l" defTabSz="914400" rtl="0" latinLnBrk="0">
              <a:lnSpc>
                <a:spcPct val="100000"/>
              </a:lnSpc>
              <a:spcBef>
                <a:spcPts val="400"/>
              </a:spcBef>
              <a:spcAft>
                <a:spcPts val="0"/>
              </a:spcAft>
              <a:buClr>
                <a:srgbClr val="120761"/>
              </a:buClr>
              <a:buSzPts val="1600"/>
              <a:buFont typeface="Noto Sans Symbols"/>
              <a:buChar char="▪"/>
              <a:tabLst/>
              <a:defRPr sz="2000" b="0" i="0" u="none" strike="noStrike" cap="none" spc="0" baseline="0">
                <a:ln>
                  <a:noFill/>
                </a:ln>
                <a:solidFill>
                  <a:srgbClr val="120761"/>
                </a:solidFill>
                <a:uFillTx/>
                <a:latin typeface="Calibri"/>
                <a:ea typeface="Calibri"/>
                <a:cs typeface="Calibri"/>
                <a:sym typeface="Calibri"/>
              </a:defRPr>
            </a:lvl3pPr>
            <a:lvl4pPr marL="1828800" marR="0" lvl="3" indent="-330200" algn="l" defTabSz="914400" rtl="0" latinLnBrk="0">
              <a:lnSpc>
                <a:spcPct val="100000"/>
              </a:lnSpc>
              <a:spcBef>
                <a:spcPts val="400"/>
              </a:spcBef>
              <a:spcAft>
                <a:spcPts val="0"/>
              </a:spcAft>
              <a:buClr>
                <a:srgbClr val="00CC00"/>
              </a:buClr>
              <a:buSzPts val="1600"/>
              <a:buFont typeface="Noto Sans Symbols"/>
              <a:buChar char="▪"/>
              <a:tabLst/>
              <a:defRPr sz="2000" b="0" i="0" u="none" strike="noStrike" cap="none" spc="0" baseline="0">
                <a:ln>
                  <a:noFill/>
                </a:ln>
                <a:solidFill>
                  <a:schemeClr val="dk1"/>
                </a:solidFill>
                <a:uFillTx/>
                <a:latin typeface="Calibri"/>
                <a:ea typeface="Calibri"/>
                <a:cs typeface="Calibri"/>
                <a:sym typeface="Calibri"/>
              </a:defRPr>
            </a:lvl4pPr>
            <a:lvl5pPr marL="2286000" marR="0" lvl="4"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5pPr>
            <a:lvl6pPr marL="2743200" marR="0" lvl="5"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6pPr>
            <a:lvl7pPr marL="3200400" marR="0" lvl="6"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7pPr>
            <a:lvl8pPr marL="3657600" marR="0" lvl="7"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8pPr>
            <a:lvl9pPr marL="4114800" marR="0" lvl="8" indent="-355600" algn="l" defTabSz="914400" rtl="0" latinLnBrk="0">
              <a:lnSpc>
                <a:spcPct val="100000"/>
              </a:lnSpc>
              <a:spcBef>
                <a:spcPts val="400"/>
              </a:spcBef>
              <a:spcAft>
                <a:spcPts val="0"/>
              </a:spcAft>
              <a:buClr>
                <a:schemeClr val="dk1"/>
              </a:buClr>
              <a:buSzPts val="2000"/>
              <a:buFont typeface="Arial"/>
              <a:buChar char="»"/>
              <a:tabLst/>
              <a:defRPr sz="2000" b="0" i="0" u="none" strike="noStrike" cap="none" spc="0" baseline="0">
                <a:ln>
                  <a:noFill/>
                </a:ln>
                <a:solidFill>
                  <a:schemeClr val="dk1"/>
                </a:solidFill>
                <a:uFillTx/>
                <a:latin typeface="Arial"/>
                <a:ea typeface="Arial"/>
                <a:cs typeface="Arial"/>
                <a:sym typeface="Arial"/>
              </a:defRPr>
            </a:lvl9pPr>
          </a:lstStyle>
          <a:p>
            <a:r>
              <a:rPr lang="en-US" dirty="0"/>
              <a:t>Use a coverage</a:t>
            </a:r>
            <a:r>
              <a:rPr lang="zh-CN" altLang="en-US" dirty="0"/>
              <a:t> </a:t>
            </a:r>
            <a:r>
              <a:rPr lang="en-US" dirty="0"/>
              <a:t>loss to avoid any entity in reference input</a:t>
            </a:r>
            <a:r>
              <a:rPr lang="zh-CN" altLang="en-US" dirty="0"/>
              <a:t> </a:t>
            </a:r>
            <a:r>
              <a:rPr lang="en-US" dirty="0"/>
              <a:t>text or related entity receiving attention multiple</a:t>
            </a:r>
            <a:r>
              <a:rPr lang="zh-CN" altLang="en-US" dirty="0"/>
              <a:t> </a:t>
            </a:r>
            <a:r>
              <a:rPr lang="en-US" dirty="0"/>
              <a:t>times</a:t>
            </a:r>
          </a:p>
          <a:p>
            <a:r>
              <a:rPr lang="en-US" dirty="0"/>
              <a:t>Design a new and simple masking</a:t>
            </a:r>
            <a:r>
              <a:rPr lang="zh-CN" altLang="en-US" dirty="0"/>
              <a:t> </a:t>
            </a:r>
            <a:r>
              <a:rPr lang="en-US" dirty="0"/>
              <a:t>method to remove repetition during the test</a:t>
            </a:r>
            <a:r>
              <a:rPr lang="zh-CN" altLang="en-US" dirty="0"/>
              <a:t> </a:t>
            </a:r>
            <a:r>
              <a:rPr lang="en-US" dirty="0"/>
              <a:t>time</a:t>
            </a:r>
          </a:p>
          <a:p>
            <a:pPr lvl="1"/>
            <a:r>
              <a:rPr lang="en-US" dirty="0"/>
              <a:t>Apply beam search with beam size 4 to</a:t>
            </a:r>
            <a:r>
              <a:rPr lang="zh-CN" altLang="en-US" dirty="0"/>
              <a:t> </a:t>
            </a:r>
            <a:r>
              <a:rPr lang="en-US" dirty="0"/>
              <a:t>generate each output</a:t>
            </a:r>
          </a:p>
          <a:p>
            <a:pPr lvl="1"/>
            <a:r>
              <a:rPr lang="en-US" dirty="0"/>
              <a:t>if a word is not a stop word</a:t>
            </a:r>
            <a:r>
              <a:rPr lang="zh-CN" altLang="en-US" dirty="0"/>
              <a:t> </a:t>
            </a:r>
            <a:r>
              <a:rPr lang="en-US" dirty="0"/>
              <a:t>or punctuation and it is already generated in the</a:t>
            </a:r>
            <a:r>
              <a:rPr lang="zh-CN" altLang="en-US" dirty="0"/>
              <a:t> </a:t>
            </a:r>
            <a:r>
              <a:rPr lang="en-US" dirty="0"/>
              <a:t>previous context, we will not choose it again in</a:t>
            </a:r>
            <a:r>
              <a:rPr lang="zh-CN" altLang="en-US" dirty="0"/>
              <a:t> </a:t>
            </a:r>
            <a:r>
              <a:rPr lang="en-US" dirty="0"/>
              <a:t>the same output</a:t>
            </a:r>
          </a:p>
          <a:p>
            <a:endParaRPr lang="en-US" dirty="0"/>
          </a:p>
        </p:txBody>
      </p:sp>
    </p:spTree>
    <p:extLst>
      <p:ext uri="{BB962C8B-B14F-4D97-AF65-F5344CB8AC3E}">
        <p14:creationId xmlns:p14="http://schemas.microsoft.com/office/powerpoint/2010/main" val="418518966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sz="3600" b="0" dirty="0" err="1">
                <a:solidFill>
                  <a:srgbClr val="990000"/>
                </a:solidFill>
                <a:effectLst/>
                <a:latin typeface="Palatino Linotype"/>
              </a:rPr>
              <a:t>PaperRobot</a:t>
            </a:r>
            <a:r>
              <a:rPr lang="en-US" sz="3600" b="0" dirty="0">
                <a:solidFill>
                  <a:srgbClr val="990000"/>
                </a:solidFill>
                <a:effectLst/>
                <a:latin typeface="Palatino Linotype"/>
              </a:rPr>
              <a:t> Output Example</a:t>
            </a:r>
          </a:p>
        </p:txBody>
      </p:sp>
      <p:pic>
        <p:nvPicPr>
          <p:cNvPr id="4" name="Picture 3">
            <a:extLst>
              <a:ext uri="{FF2B5EF4-FFF2-40B4-BE49-F238E27FC236}">
                <a16:creationId xmlns="" xmlns:a16="http://schemas.microsoft.com/office/drawing/2014/main" id="{DA051951-6856-A540-AA53-FA650622E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65" y="836618"/>
            <a:ext cx="6068597" cy="5859262"/>
          </a:xfrm>
          <a:prstGeom prst="rect">
            <a:avLst/>
          </a:prstGeom>
        </p:spPr>
      </p:pic>
      <p:pic>
        <p:nvPicPr>
          <p:cNvPr id="5" name="Picture 4">
            <a:extLst>
              <a:ext uri="{FF2B5EF4-FFF2-40B4-BE49-F238E27FC236}">
                <a16:creationId xmlns="" xmlns:a16="http://schemas.microsoft.com/office/drawing/2014/main" id="{4B124BC9-6F91-7141-9FA6-B8007B783FE8}"/>
              </a:ext>
            </a:extLst>
          </p:cNvPr>
          <p:cNvPicPr>
            <a:picLocks noChangeAspect="1"/>
          </p:cNvPicPr>
          <p:nvPr/>
        </p:nvPicPr>
        <p:blipFill>
          <a:blip r:embed="rId3"/>
          <a:stretch>
            <a:fillRect/>
          </a:stretch>
        </p:blipFill>
        <p:spPr>
          <a:xfrm>
            <a:off x="7174696" y="3126452"/>
            <a:ext cx="4728270" cy="854329"/>
          </a:xfrm>
          <a:prstGeom prst="rect">
            <a:avLst/>
          </a:prstGeom>
        </p:spPr>
      </p:pic>
      <p:sp>
        <p:nvSpPr>
          <p:cNvPr id="6" name="Text Placeholder 1">
            <a:extLst>
              <a:ext uri="{FF2B5EF4-FFF2-40B4-BE49-F238E27FC236}">
                <a16:creationId xmlns="" xmlns:a16="http://schemas.microsoft.com/office/drawing/2014/main" id="{A89C734C-976D-3D4E-A996-13FB4E608003}"/>
              </a:ext>
            </a:extLst>
          </p:cNvPr>
          <p:cNvSpPr txBox="1">
            <a:spLocks/>
          </p:cNvSpPr>
          <p:nvPr/>
        </p:nvSpPr>
        <p:spPr>
          <a:xfrm>
            <a:off x="6885662" y="2168320"/>
            <a:ext cx="4744363" cy="48075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a:t>It took the domain expert 40 minutes to edit 50 abstracts</a:t>
            </a:r>
          </a:p>
        </p:txBody>
      </p:sp>
    </p:spTree>
    <p:extLst>
      <p:ext uri="{BB962C8B-B14F-4D97-AF65-F5344CB8AC3E}">
        <p14:creationId xmlns:p14="http://schemas.microsoft.com/office/powerpoint/2010/main" val="6704320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1" y="115891"/>
            <a:ext cx="8316917" cy="720727"/>
          </a:xfrm>
        </p:spPr>
        <p:txBody>
          <a:bodyPr>
            <a:normAutofit/>
          </a:bodyPr>
          <a:lstStyle/>
          <a:p>
            <a:r>
              <a:rPr lang="en-US" sz="3600" b="0" dirty="0" err="1">
                <a:solidFill>
                  <a:srgbClr val="990000"/>
                </a:solidFill>
                <a:effectLst/>
                <a:latin typeface="Palatino Linotype"/>
              </a:rPr>
              <a:t>PaperRobot</a:t>
            </a:r>
            <a:r>
              <a:rPr lang="en-US" sz="3600" b="0" dirty="0">
                <a:solidFill>
                  <a:srgbClr val="990000"/>
                </a:solidFill>
                <a:effectLst/>
                <a:latin typeface="Palatino Linotype"/>
              </a:rPr>
              <a:t> Ablation Test Results</a:t>
            </a:r>
          </a:p>
        </p:txBody>
      </p:sp>
      <p:pic>
        <p:nvPicPr>
          <p:cNvPr id="5" name="Picture 4" descr="A close up of a newspaper&#10;&#10;Description automatically generated">
            <a:extLst>
              <a:ext uri="{FF2B5EF4-FFF2-40B4-BE49-F238E27FC236}">
                <a16:creationId xmlns="" xmlns:a16="http://schemas.microsoft.com/office/drawing/2014/main" id="{870231E2-8016-DF4D-82A5-5DCAD6479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505" y="1044639"/>
            <a:ext cx="6795714" cy="5356333"/>
          </a:xfrm>
          <a:prstGeom prst="rect">
            <a:avLst/>
          </a:prstGeom>
        </p:spPr>
      </p:pic>
    </p:spTree>
    <p:extLst>
      <p:ext uri="{BB962C8B-B14F-4D97-AF65-F5344CB8AC3E}">
        <p14:creationId xmlns:p14="http://schemas.microsoft.com/office/powerpoint/2010/main" val="30073981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6D670-E410-5141-97C9-E25B703D5A6B}"/>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 xmlns:a16="http://schemas.microsoft.com/office/drawing/2014/main" id="{E39C95F2-86C2-BF40-BAA4-E6BA941BCB29}"/>
              </a:ext>
            </a:extLst>
          </p:cNvPr>
          <p:cNvSpPr>
            <a:spLocks noGrp="1"/>
          </p:cNvSpPr>
          <p:nvPr>
            <p:ph idx="1"/>
          </p:nvPr>
        </p:nvSpPr>
        <p:spPr>
          <a:xfrm>
            <a:off x="838200" y="1647022"/>
            <a:ext cx="10833100" cy="1325563"/>
          </a:xfrm>
        </p:spPr>
        <p:txBody>
          <a:bodyPr/>
          <a:lstStyle/>
          <a:p>
            <a:r>
              <a:rPr lang="en-US" sz="3200" spc="-20" dirty="0">
                <a:solidFill>
                  <a:srgbClr val="FF0000"/>
                </a:solidFill>
                <a:cs typeface="Arial"/>
              </a:rPr>
              <a:t>Intuition</a:t>
            </a:r>
            <a:r>
              <a:rPr lang="en-US" sz="3200" spc="-20" dirty="0">
                <a:cs typeface="Arial"/>
              </a:rPr>
              <a:t>: Network </a:t>
            </a:r>
            <a:r>
              <a:rPr lang="en-US" sz="3200" spc="-40" dirty="0">
                <a:cs typeface="Arial"/>
              </a:rPr>
              <a:t>neighborhood </a:t>
            </a:r>
            <a:r>
              <a:rPr lang="en-US" sz="3200" spc="-80" dirty="0">
                <a:cs typeface="Arial"/>
              </a:rPr>
              <a:t>defines </a:t>
            </a:r>
            <a:r>
              <a:rPr lang="en-US" sz="3200" spc="-133" dirty="0">
                <a:cs typeface="Arial"/>
              </a:rPr>
              <a:t>a </a:t>
            </a:r>
            <a:r>
              <a:rPr lang="en-US" sz="3200" spc="-13" dirty="0">
                <a:cs typeface="Arial"/>
              </a:rPr>
              <a:t>computation</a:t>
            </a:r>
            <a:r>
              <a:rPr lang="en-US" sz="3200" dirty="0">
                <a:cs typeface="Arial"/>
              </a:rPr>
              <a:t> </a:t>
            </a:r>
            <a:r>
              <a:rPr lang="en-US" sz="3200" spc="-40" dirty="0">
                <a:cs typeface="Arial"/>
              </a:rPr>
              <a:t>graph</a:t>
            </a:r>
            <a:endParaRPr lang="en-US" sz="3200" dirty="0">
              <a:cs typeface="Arial"/>
            </a:endParaRPr>
          </a:p>
          <a:p>
            <a:endParaRPr lang="en-US" dirty="0"/>
          </a:p>
        </p:txBody>
      </p:sp>
      <p:sp>
        <p:nvSpPr>
          <p:cNvPr id="4" name="Slide Number Placeholder 3">
            <a:extLst>
              <a:ext uri="{FF2B5EF4-FFF2-40B4-BE49-F238E27FC236}">
                <a16:creationId xmlns="" xmlns:a16="http://schemas.microsoft.com/office/drawing/2014/main" id="{834A83FF-5E4F-9D43-AA72-C52CC17C6E7F}"/>
              </a:ext>
            </a:extLst>
          </p:cNvPr>
          <p:cNvSpPr>
            <a:spLocks noGrp="1"/>
          </p:cNvSpPr>
          <p:nvPr>
            <p:ph type="sldNum" sz="quarter" idx="12"/>
          </p:nvPr>
        </p:nvSpPr>
        <p:spPr/>
        <p:txBody>
          <a:bodyPr/>
          <a:lstStyle/>
          <a:p>
            <a:fld id="{4C15419E-54D6-8648-ABFB-BEF58E3E877E}" type="slidenum">
              <a:rPr lang="en-US" smtClean="0"/>
              <a:t>5</a:t>
            </a:fld>
            <a:endParaRPr lang="en-US"/>
          </a:p>
        </p:txBody>
      </p:sp>
      <p:sp>
        <p:nvSpPr>
          <p:cNvPr id="5" name="object 3">
            <a:extLst>
              <a:ext uri="{FF2B5EF4-FFF2-40B4-BE49-F238E27FC236}">
                <a16:creationId xmlns="" xmlns:a16="http://schemas.microsoft.com/office/drawing/2014/main" id="{82241E8F-D818-B244-9D8E-A5DFA241A348}"/>
              </a:ext>
            </a:extLst>
          </p:cNvPr>
          <p:cNvSpPr/>
          <p:nvPr/>
        </p:nvSpPr>
        <p:spPr>
          <a:xfrm>
            <a:off x="1492482" y="4891971"/>
            <a:ext cx="8937904" cy="1527111"/>
          </a:xfrm>
          <a:prstGeom prst="rect">
            <a:avLst/>
          </a:prstGeom>
          <a:blipFill>
            <a:blip r:embed="rId3" cstate="print"/>
            <a:stretch>
              <a:fillRect/>
            </a:stretch>
          </a:blipFill>
        </p:spPr>
        <p:txBody>
          <a:bodyPr wrap="square" lIns="0" tIns="0" rIns="0" bIns="0" rtlCol="0"/>
          <a:lstStyle/>
          <a:p>
            <a:endParaRPr sz="2400"/>
          </a:p>
        </p:txBody>
      </p:sp>
      <p:sp>
        <p:nvSpPr>
          <p:cNvPr id="6" name="object 5">
            <a:extLst>
              <a:ext uri="{FF2B5EF4-FFF2-40B4-BE49-F238E27FC236}">
                <a16:creationId xmlns="" xmlns:a16="http://schemas.microsoft.com/office/drawing/2014/main" id="{73EED97A-A6AA-544D-B589-600C87BA9EF9}"/>
              </a:ext>
            </a:extLst>
          </p:cNvPr>
          <p:cNvSpPr/>
          <p:nvPr/>
        </p:nvSpPr>
        <p:spPr>
          <a:xfrm>
            <a:off x="4129595" y="3573249"/>
            <a:ext cx="5488093" cy="1452880"/>
          </a:xfrm>
          <a:custGeom>
            <a:avLst/>
            <a:gdLst/>
            <a:ahLst/>
            <a:cxnLst/>
            <a:rect l="l" t="t" r="r" b="b"/>
            <a:pathLst>
              <a:path w="4116070" h="1089660">
                <a:moveTo>
                  <a:pt x="4041036" y="1056894"/>
                </a:moveTo>
                <a:lnTo>
                  <a:pt x="4032669" y="1089164"/>
                </a:lnTo>
                <a:lnTo>
                  <a:pt x="4115993" y="1071410"/>
                </a:lnTo>
                <a:lnTo>
                  <a:pt x="4103008" y="1060081"/>
                </a:lnTo>
                <a:lnTo>
                  <a:pt x="4053331" y="1060081"/>
                </a:lnTo>
                <a:lnTo>
                  <a:pt x="4041036" y="1056894"/>
                </a:lnTo>
                <a:close/>
              </a:path>
              <a:path w="4116070" h="1089660">
                <a:moveTo>
                  <a:pt x="4043427" y="1047674"/>
                </a:moveTo>
                <a:lnTo>
                  <a:pt x="4041036" y="1056894"/>
                </a:lnTo>
                <a:lnTo>
                  <a:pt x="4053331" y="1060081"/>
                </a:lnTo>
                <a:lnTo>
                  <a:pt x="4055719" y="1050861"/>
                </a:lnTo>
                <a:lnTo>
                  <a:pt x="4043427" y="1047674"/>
                </a:lnTo>
                <a:close/>
              </a:path>
              <a:path w="4116070" h="1089660">
                <a:moveTo>
                  <a:pt x="4051795" y="1015403"/>
                </a:moveTo>
                <a:lnTo>
                  <a:pt x="4043427" y="1047674"/>
                </a:lnTo>
                <a:lnTo>
                  <a:pt x="4055719" y="1050861"/>
                </a:lnTo>
                <a:lnTo>
                  <a:pt x="4053331" y="1060081"/>
                </a:lnTo>
                <a:lnTo>
                  <a:pt x="4103008" y="1060081"/>
                </a:lnTo>
                <a:lnTo>
                  <a:pt x="4051795" y="1015403"/>
                </a:lnTo>
                <a:close/>
              </a:path>
              <a:path w="4116070" h="1089660">
                <a:moveTo>
                  <a:pt x="2387" y="0"/>
                </a:moveTo>
                <a:lnTo>
                  <a:pt x="0" y="9220"/>
                </a:lnTo>
                <a:lnTo>
                  <a:pt x="4041036" y="1056894"/>
                </a:lnTo>
                <a:lnTo>
                  <a:pt x="4043427" y="1047674"/>
                </a:lnTo>
                <a:lnTo>
                  <a:pt x="2387" y="0"/>
                </a:lnTo>
                <a:close/>
              </a:path>
            </a:pathLst>
          </a:custGeom>
          <a:solidFill>
            <a:srgbClr val="4A7EBB"/>
          </a:solidFill>
        </p:spPr>
        <p:txBody>
          <a:bodyPr wrap="square" lIns="0" tIns="0" rIns="0" bIns="0" rtlCol="0"/>
          <a:lstStyle/>
          <a:p>
            <a:endParaRPr sz="2400"/>
          </a:p>
        </p:txBody>
      </p:sp>
      <p:sp>
        <p:nvSpPr>
          <p:cNvPr id="7" name="object 6">
            <a:extLst>
              <a:ext uri="{FF2B5EF4-FFF2-40B4-BE49-F238E27FC236}">
                <a16:creationId xmlns="" xmlns:a16="http://schemas.microsoft.com/office/drawing/2014/main" id="{7D1F9B94-933B-7349-8551-2B3C0007EB83}"/>
              </a:ext>
            </a:extLst>
          </p:cNvPr>
          <p:cNvSpPr/>
          <p:nvPr/>
        </p:nvSpPr>
        <p:spPr>
          <a:xfrm>
            <a:off x="4112713" y="3578854"/>
            <a:ext cx="3973407" cy="1341120"/>
          </a:xfrm>
          <a:custGeom>
            <a:avLst/>
            <a:gdLst/>
            <a:ahLst/>
            <a:cxnLst/>
            <a:rect l="l" t="t" r="r" b="b"/>
            <a:pathLst>
              <a:path w="2980054" h="1005839">
                <a:moveTo>
                  <a:pt x="2905660" y="974088"/>
                </a:moveTo>
                <a:lnTo>
                  <a:pt x="2895155" y="1005725"/>
                </a:lnTo>
                <a:lnTo>
                  <a:pt x="2979470" y="993584"/>
                </a:lnTo>
                <a:lnTo>
                  <a:pt x="2963947" y="978090"/>
                </a:lnTo>
                <a:lnTo>
                  <a:pt x="2917710" y="978090"/>
                </a:lnTo>
                <a:lnTo>
                  <a:pt x="2905660" y="974088"/>
                </a:lnTo>
                <a:close/>
              </a:path>
              <a:path w="2980054" h="1005839">
                <a:moveTo>
                  <a:pt x="2908663" y="965043"/>
                </a:moveTo>
                <a:lnTo>
                  <a:pt x="2905660" y="974088"/>
                </a:lnTo>
                <a:lnTo>
                  <a:pt x="2917710" y="978090"/>
                </a:lnTo>
                <a:lnTo>
                  <a:pt x="2920720" y="969048"/>
                </a:lnTo>
                <a:lnTo>
                  <a:pt x="2908663" y="965043"/>
                </a:lnTo>
                <a:close/>
              </a:path>
              <a:path w="2980054" h="1005839">
                <a:moveTo>
                  <a:pt x="2919171" y="933399"/>
                </a:moveTo>
                <a:lnTo>
                  <a:pt x="2908663" y="965043"/>
                </a:lnTo>
                <a:lnTo>
                  <a:pt x="2920720" y="969048"/>
                </a:lnTo>
                <a:lnTo>
                  <a:pt x="2917710" y="978090"/>
                </a:lnTo>
                <a:lnTo>
                  <a:pt x="2963947" y="978090"/>
                </a:lnTo>
                <a:lnTo>
                  <a:pt x="2919171" y="933399"/>
                </a:lnTo>
                <a:close/>
              </a:path>
              <a:path w="2980054" h="1005839">
                <a:moveTo>
                  <a:pt x="2997" y="0"/>
                </a:moveTo>
                <a:lnTo>
                  <a:pt x="0" y="9042"/>
                </a:lnTo>
                <a:lnTo>
                  <a:pt x="2905660" y="974088"/>
                </a:lnTo>
                <a:lnTo>
                  <a:pt x="2908663" y="965043"/>
                </a:lnTo>
                <a:lnTo>
                  <a:pt x="2997" y="0"/>
                </a:lnTo>
                <a:close/>
              </a:path>
            </a:pathLst>
          </a:custGeom>
          <a:solidFill>
            <a:srgbClr val="4A7EBB"/>
          </a:solidFill>
        </p:spPr>
        <p:txBody>
          <a:bodyPr wrap="square" lIns="0" tIns="0" rIns="0" bIns="0" rtlCol="0"/>
          <a:lstStyle/>
          <a:p>
            <a:endParaRPr sz="2400"/>
          </a:p>
        </p:txBody>
      </p:sp>
      <p:sp>
        <p:nvSpPr>
          <p:cNvPr id="8" name="object 7">
            <a:extLst>
              <a:ext uri="{FF2B5EF4-FFF2-40B4-BE49-F238E27FC236}">
                <a16:creationId xmlns="" xmlns:a16="http://schemas.microsoft.com/office/drawing/2014/main" id="{7512D19B-9C09-824F-9048-BD87DF56ADD3}"/>
              </a:ext>
            </a:extLst>
          </p:cNvPr>
          <p:cNvSpPr/>
          <p:nvPr/>
        </p:nvSpPr>
        <p:spPr>
          <a:xfrm>
            <a:off x="4095491" y="3573673"/>
            <a:ext cx="2716107" cy="1310640"/>
          </a:xfrm>
          <a:custGeom>
            <a:avLst/>
            <a:gdLst/>
            <a:ahLst/>
            <a:cxnLst/>
            <a:rect l="l" t="t" r="r" b="b"/>
            <a:pathLst>
              <a:path w="2037079" h="982979">
                <a:moveTo>
                  <a:pt x="1966044" y="952313"/>
                </a:moveTo>
                <a:lnTo>
                  <a:pt x="1951621" y="982370"/>
                </a:lnTo>
                <a:lnTo>
                  <a:pt x="2036800" y="980986"/>
                </a:lnTo>
                <a:lnTo>
                  <a:pt x="2018826" y="957808"/>
                </a:lnTo>
                <a:lnTo>
                  <a:pt x="1977491" y="957808"/>
                </a:lnTo>
                <a:lnTo>
                  <a:pt x="1966044" y="952313"/>
                </a:lnTo>
                <a:close/>
              </a:path>
              <a:path w="2037079" h="982979">
                <a:moveTo>
                  <a:pt x="1970165" y="943725"/>
                </a:moveTo>
                <a:lnTo>
                  <a:pt x="1966044" y="952313"/>
                </a:lnTo>
                <a:lnTo>
                  <a:pt x="1977491" y="957808"/>
                </a:lnTo>
                <a:lnTo>
                  <a:pt x="1981619" y="949223"/>
                </a:lnTo>
                <a:lnTo>
                  <a:pt x="1970165" y="943725"/>
                </a:lnTo>
                <a:close/>
              </a:path>
              <a:path w="2037079" h="982979">
                <a:moveTo>
                  <a:pt x="1984590" y="913663"/>
                </a:moveTo>
                <a:lnTo>
                  <a:pt x="1970165" y="943725"/>
                </a:lnTo>
                <a:lnTo>
                  <a:pt x="1981619" y="949223"/>
                </a:lnTo>
                <a:lnTo>
                  <a:pt x="1977491" y="957808"/>
                </a:lnTo>
                <a:lnTo>
                  <a:pt x="2018826" y="957808"/>
                </a:lnTo>
                <a:lnTo>
                  <a:pt x="1984590" y="913663"/>
                </a:lnTo>
                <a:close/>
              </a:path>
              <a:path w="2037079" h="982979">
                <a:moveTo>
                  <a:pt x="4114" y="0"/>
                </a:moveTo>
                <a:lnTo>
                  <a:pt x="0" y="8585"/>
                </a:lnTo>
                <a:lnTo>
                  <a:pt x="1966044" y="952313"/>
                </a:lnTo>
                <a:lnTo>
                  <a:pt x="1970165" y="943725"/>
                </a:lnTo>
                <a:lnTo>
                  <a:pt x="4114" y="0"/>
                </a:lnTo>
                <a:close/>
              </a:path>
            </a:pathLst>
          </a:custGeom>
          <a:solidFill>
            <a:srgbClr val="4A7EBB"/>
          </a:solidFill>
        </p:spPr>
        <p:txBody>
          <a:bodyPr wrap="square" lIns="0" tIns="0" rIns="0" bIns="0" rtlCol="0"/>
          <a:lstStyle/>
          <a:p>
            <a:endParaRPr sz="2400"/>
          </a:p>
        </p:txBody>
      </p:sp>
      <p:sp>
        <p:nvSpPr>
          <p:cNvPr id="9" name="object 8">
            <a:extLst>
              <a:ext uri="{FF2B5EF4-FFF2-40B4-BE49-F238E27FC236}">
                <a16:creationId xmlns="" xmlns:a16="http://schemas.microsoft.com/office/drawing/2014/main" id="{03045FDA-34A3-754B-953C-A912B504B59B}"/>
              </a:ext>
            </a:extLst>
          </p:cNvPr>
          <p:cNvSpPr/>
          <p:nvPr/>
        </p:nvSpPr>
        <p:spPr>
          <a:xfrm>
            <a:off x="3603257" y="3561277"/>
            <a:ext cx="514773" cy="1320800"/>
          </a:xfrm>
          <a:custGeom>
            <a:avLst/>
            <a:gdLst/>
            <a:ahLst/>
            <a:cxnLst/>
            <a:rect l="l" t="t" r="r" b="b"/>
            <a:pathLst>
              <a:path w="386080" h="990600">
                <a:moveTo>
                  <a:pt x="0" y="905548"/>
                </a:moveTo>
                <a:lnTo>
                  <a:pt x="8762" y="990282"/>
                </a:lnTo>
                <a:lnTo>
                  <a:pt x="71186" y="932548"/>
                </a:lnTo>
                <a:lnTo>
                  <a:pt x="35636" y="932548"/>
                </a:lnTo>
                <a:lnTo>
                  <a:pt x="26720" y="929195"/>
                </a:lnTo>
                <a:lnTo>
                  <a:pt x="31201" y="917311"/>
                </a:lnTo>
                <a:lnTo>
                  <a:pt x="0" y="905548"/>
                </a:lnTo>
                <a:close/>
              </a:path>
              <a:path w="386080" h="990600">
                <a:moveTo>
                  <a:pt x="31201" y="917311"/>
                </a:moveTo>
                <a:lnTo>
                  <a:pt x="26720" y="929195"/>
                </a:lnTo>
                <a:lnTo>
                  <a:pt x="35636" y="932548"/>
                </a:lnTo>
                <a:lnTo>
                  <a:pt x="40114" y="920672"/>
                </a:lnTo>
                <a:lnTo>
                  <a:pt x="31201" y="917311"/>
                </a:lnTo>
                <a:close/>
              </a:path>
              <a:path w="386080" h="990600">
                <a:moveTo>
                  <a:pt x="40114" y="920672"/>
                </a:moveTo>
                <a:lnTo>
                  <a:pt x="35636" y="932548"/>
                </a:lnTo>
                <a:lnTo>
                  <a:pt x="71186" y="932548"/>
                </a:lnTo>
                <a:lnTo>
                  <a:pt x="40114" y="920672"/>
                </a:lnTo>
                <a:close/>
              </a:path>
              <a:path w="386080" h="990600">
                <a:moveTo>
                  <a:pt x="377075" y="0"/>
                </a:moveTo>
                <a:lnTo>
                  <a:pt x="31201" y="917311"/>
                </a:lnTo>
                <a:lnTo>
                  <a:pt x="40114" y="920672"/>
                </a:lnTo>
                <a:lnTo>
                  <a:pt x="385991" y="3365"/>
                </a:lnTo>
                <a:lnTo>
                  <a:pt x="377075" y="0"/>
                </a:lnTo>
                <a:close/>
              </a:path>
            </a:pathLst>
          </a:custGeom>
          <a:solidFill>
            <a:srgbClr val="4A7EBB"/>
          </a:solidFill>
        </p:spPr>
        <p:txBody>
          <a:bodyPr wrap="square" lIns="0" tIns="0" rIns="0" bIns="0" rtlCol="0"/>
          <a:lstStyle/>
          <a:p>
            <a:endParaRPr sz="2400"/>
          </a:p>
        </p:txBody>
      </p:sp>
      <p:sp>
        <p:nvSpPr>
          <p:cNvPr id="10" name="object 9">
            <a:extLst>
              <a:ext uri="{FF2B5EF4-FFF2-40B4-BE49-F238E27FC236}">
                <a16:creationId xmlns="" xmlns:a16="http://schemas.microsoft.com/office/drawing/2014/main" id="{C5CA975E-62CF-EF43-8B99-A007AFBE87D6}"/>
              </a:ext>
            </a:extLst>
          </p:cNvPr>
          <p:cNvSpPr/>
          <p:nvPr/>
        </p:nvSpPr>
        <p:spPr>
          <a:xfrm>
            <a:off x="4110884" y="3577060"/>
            <a:ext cx="1228513" cy="1337733"/>
          </a:xfrm>
          <a:custGeom>
            <a:avLst/>
            <a:gdLst/>
            <a:ahLst/>
            <a:cxnLst/>
            <a:rect l="l" t="t" r="r" b="b"/>
            <a:pathLst>
              <a:path w="921385" h="1003300">
                <a:moveTo>
                  <a:pt x="866354" y="950245"/>
                </a:moveTo>
                <a:lnTo>
                  <a:pt x="841794" y="972794"/>
                </a:lnTo>
                <a:lnTo>
                  <a:pt x="921385" y="1003160"/>
                </a:lnTo>
                <a:lnTo>
                  <a:pt x="908909" y="959599"/>
                </a:lnTo>
                <a:lnTo>
                  <a:pt x="874941" y="959599"/>
                </a:lnTo>
                <a:lnTo>
                  <a:pt x="866354" y="950245"/>
                </a:lnTo>
                <a:close/>
              </a:path>
              <a:path w="921385" h="1003300">
                <a:moveTo>
                  <a:pt x="873366" y="943807"/>
                </a:moveTo>
                <a:lnTo>
                  <a:pt x="866354" y="950245"/>
                </a:lnTo>
                <a:lnTo>
                  <a:pt x="874941" y="959599"/>
                </a:lnTo>
                <a:lnTo>
                  <a:pt x="881951" y="953160"/>
                </a:lnTo>
                <a:lnTo>
                  <a:pt x="873366" y="943807"/>
                </a:lnTo>
                <a:close/>
              </a:path>
              <a:path w="921385" h="1003300">
                <a:moveTo>
                  <a:pt x="897928" y="921258"/>
                </a:moveTo>
                <a:lnTo>
                  <a:pt x="873366" y="943807"/>
                </a:lnTo>
                <a:lnTo>
                  <a:pt x="881951" y="953160"/>
                </a:lnTo>
                <a:lnTo>
                  <a:pt x="874941" y="959599"/>
                </a:lnTo>
                <a:lnTo>
                  <a:pt x="908909" y="959599"/>
                </a:lnTo>
                <a:lnTo>
                  <a:pt x="897928" y="921258"/>
                </a:lnTo>
                <a:close/>
              </a:path>
              <a:path w="921385" h="1003300">
                <a:moveTo>
                  <a:pt x="7010" y="0"/>
                </a:moveTo>
                <a:lnTo>
                  <a:pt x="0" y="6438"/>
                </a:lnTo>
                <a:lnTo>
                  <a:pt x="866354" y="950245"/>
                </a:lnTo>
                <a:lnTo>
                  <a:pt x="873366" y="943807"/>
                </a:lnTo>
                <a:lnTo>
                  <a:pt x="7010" y="0"/>
                </a:lnTo>
                <a:close/>
              </a:path>
            </a:pathLst>
          </a:custGeom>
          <a:solidFill>
            <a:srgbClr val="4A7EBB"/>
          </a:solidFill>
        </p:spPr>
        <p:txBody>
          <a:bodyPr wrap="square" lIns="0" tIns="0" rIns="0" bIns="0" rtlCol="0"/>
          <a:lstStyle/>
          <a:p>
            <a:endParaRPr sz="2400"/>
          </a:p>
        </p:txBody>
      </p:sp>
      <p:sp>
        <p:nvSpPr>
          <p:cNvPr id="11" name="object 10">
            <a:extLst>
              <a:ext uri="{FF2B5EF4-FFF2-40B4-BE49-F238E27FC236}">
                <a16:creationId xmlns="" xmlns:a16="http://schemas.microsoft.com/office/drawing/2014/main" id="{4115786E-4A98-9F46-B207-024062D795A0}"/>
              </a:ext>
            </a:extLst>
          </p:cNvPr>
          <p:cNvSpPr/>
          <p:nvPr/>
        </p:nvSpPr>
        <p:spPr>
          <a:xfrm>
            <a:off x="2071728" y="3576077"/>
            <a:ext cx="2039620" cy="1366520"/>
          </a:xfrm>
          <a:custGeom>
            <a:avLst/>
            <a:gdLst/>
            <a:ahLst/>
            <a:cxnLst/>
            <a:rect l="l" t="t" r="r" b="b"/>
            <a:pathLst>
              <a:path w="1529714" h="1024889">
                <a:moveTo>
                  <a:pt x="42183" y="950480"/>
                </a:moveTo>
                <a:lnTo>
                  <a:pt x="0" y="1024496"/>
                </a:lnTo>
                <a:lnTo>
                  <a:pt x="84524" y="1013828"/>
                </a:lnTo>
                <a:lnTo>
                  <a:pt x="70713" y="993165"/>
                </a:lnTo>
                <a:lnTo>
                  <a:pt x="55440" y="993165"/>
                </a:lnTo>
                <a:lnTo>
                  <a:pt x="50148" y="985253"/>
                </a:lnTo>
                <a:lnTo>
                  <a:pt x="60708" y="978196"/>
                </a:lnTo>
                <a:lnTo>
                  <a:pt x="42183" y="950480"/>
                </a:lnTo>
                <a:close/>
              </a:path>
              <a:path w="1529714" h="1024889">
                <a:moveTo>
                  <a:pt x="60708" y="978196"/>
                </a:moveTo>
                <a:lnTo>
                  <a:pt x="50148" y="985253"/>
                </a:lnTo>
                <a:lnTo>
                  <a:pt x="55440" y="993165"/>
                </a:lnTo>
                <a:lnTo>
                  <a:pt x="65997" y="986109"/>
                </a:lnTo>
                <a:lnTo>
                  <a:pt x="60708" y="978196"/>
                </a:lnTo>
                <a:close/>
              </a:path>
              <a:path w="1529714" h="1024889">
                <a:moveTo>
                  <a:pt x="65997" y="986109"/>
                </a:moveTo>
                <a:lnTo>
                  <a:pt x="55440" y="993165"/>
                </a:lnTo>
                <a:lnTo>
                  <a:pt x="70713" y="993165"/>
                </a:lnTo>
                <a:lnTo>
                  <a:pt x="65997" y="986109"/>
                </a:lnTo>
                <a:close/>
              </a:path>
              <a:path w="1529714" h="1024889">
                <a:moveTo>
                  <a:pt x="1524363" y="0"/>
                </a:moveTo>
                <a:lnTo>
                  <a:pt x="60708" y="978196"/>
                </a:lnTo>
                <a:lnTo>
                  <a:pt x="65997" y="986109"/>
                </a:lnTo>
                <a:lnTo>
                  <a:pt x="1529659" y="7912"/>
                </a:lnTo>
                <a:lnTo>
                  <a:pt x="1524363" y="0"/>
                </a:lnTo>
                <a:close/>
              </a:path>
            </a:pathLst>
          </a:custGeom>
          <a:solidFill>
            <a:srgbClr val="4A7EBB"/>
          </a:solidFill>
        </p:spPr>
        <p:txBody>
          <a:bodyPr wrap="square" lIns="0" tIns="0" rIns="0" bIns="0" rtlCol="0"/>
          <a:lstStyle/>
          <a:p>
            <a:endParaRPr sz="2400"/>
          </a:p>
        </p:txBody>
      </p:sp>
      <p:sp>
        <p:nvSpPr>
          <p:cNvPr id="12" name="TextBox 11">
            <a:extLst>
              <a:ext uri="{FF2B5EF4-FFF2-40B4-BE49-F238E27FC236}">
                <a16:creationId xmlns="" xmlns:a16="http://schemas.microsoft.com/office/drawing/2014/main" id="{936B1810-D4F5-394F-813E-61C3BFF6E9E1}"/>
              </a:ext>
            </a:extLst>
          </p:cNvPr>
          <p:cNvSpPr txBox="1"/>
          <p:nvPr/>
        </p:nvSpPr>
        <p:spPr>
          <a:xfrm>
            <a:off x="2354869" y="2730280"/>
            <a:ext cx="3606565" cy="830997"/>
          </a:xfrm>
          <a:prstGeom prst="rect">
            <a:avLst/>
          </a:prstGeom>
          <a:noFill/>
        </p:spPr>
        <p:txBody>
          <a:bodyPr wrap="none" rtlCol="0">
            <a:spAutoFit/>
          </a:bodyPr>
          <a:lstStyle/>
          <a:p>
            <a:r>
              <a:rPr lang="en-US" sz="2400" b="1" spc="-113" dirty="0">
                <a:solidFill>
                  <a:srgbClr val="4F81BD"/>
                </a:solidFill>
                <a:cs typeface="Arial"/>
              </a:rPr>
              <a:t>Every </a:t>
            </a:r>
            <a:r>
              <a:rPr lang="en-US" sz="2400" b="1" spc="-33" dirty="0">
                <a:solidFill>
                  <a:srgbClr val="4F81BD"/>
                </a:solidFill>
                <a:cs typeface="Arial"/>
              </a:rPr>
              <a:t>node </a:t>
            </a:r>
            <a:r>
              <a:rPr lang="en-US" sz="2400" b="1" spc="-67" dirty="0">
                <a:solidFill>
                  <a:srgbClr val="4F81BD"/>
                </a:solidFill>
                <a:cs typeface="Arial"/>
              </a:rPr>
              <a:t>defines </a:t>
            </a:r>
            <a:r>
              <a:rPr lang="en-US" sz="2400" b="1" spc="-100" dirty="0">
                <a:solidFill>
                  <a:srgbClr val="4F81BD"/>
                </a:solidFill>
                <a:cs typeface="Arial"/>
              </a:rPr>
              <a:t>a </a:t>
            </a:r>
            <a:r>
              <a:rPr lang="en-US" sz="2400" b="1" spc="-53" dirty="0">
                <a:solidFill>
                  <a:srgbClr val="4F81BD"/>
                </a:solidFill>
                <a:cs typeface="Arial"/>
              </a:rPr>
              <a:t>unique </a:t>
            </a:r>
          </a:p>
          <a:p>
            <a:r>
              <a:rPr lang="en-US" sz="2400" b="1" spc="-53" dirty="0">
                <a:solidFill>
                  <a:srgbClr val="4F81BD"/>
                </a:solidFill>
                <a:cs typeface="Arial"/>
              </a:rPr>
              <a:t> </a:t>
            </a:r>
            <a:r>
              <a:rPr lang="en-US" sz="2400" b="1" spc="-13" dirty="0">
                <a:solidFill>
                  <a:srgbClr val="4F81BD"/>
                </a:solidFill>
                <a:cs typeface="Arial"/>
              </a:rPr>
              <a:t>computation</a:t>
            </a:r>
            <a:r>
              <a:rPr lang="en-US" sz="2400" b="1" spc="-27" dirty="0">
                <a:solidFill>
                  <a:srgbClr val="4F81BD"/>
                </a:solidFill>
                <a:cs typeface="Arial"/>
              </a:rPr>
              <a:t> </a:t>
            </a:r>
            <a:r>
              <a:rPr lang="en-US" sz="2400" b="1" spc="-47" dirty="0">
                <a:solidFill>
                  <a:srgbClr val="4F81BD"/>
                </a:solidFill>
                <a:cs typeface="Arial"/>
              </a:rPr>
              <a:t>graph!</a:t>
            </a:r>
            <a:endParaRPr lang="en-US" sz="2400" b="1" dirty="0">
              <a:cs typeface="Arial"/>
            </a:endParaRPr>
          </a:p>
        </p:txBody>
      </p:sp>
      <p:sp>
        <p:nvSpPr>
          <p:cNvPr id="36" name="object 4">
            <a:extLst>
              <a:ext uri="{FF2B5EF4-FFF2-40B4-BE49-F238E27FC236}">
                <a16:creationId xmlns="" xmlns:a16="http://schemas.microsoft.com/office/drawing/2014/main" id="{0F9D74A5-FF67-B94F-8699-F32BEA725457}"/>
              </a:ext>
            </a:extLst>
          </p:cNvPr>
          <p:cNvSpPr/>
          <p:nvPr/>
        </p:nvSpPr>
        <p:spPr>
          <a:xfrm>
            <a:off x="7976510" y="2271224"/>
            <a:ext cx="2361290" cy="2318353"/>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987618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altLang="zh-CN" sz="3600" b="0" dirty="0">
                <a:solidFill>
                  <a:srgbClr val="990000"/>
                </a:solidFill>
                <a:effectLst/>
                <a:latin typeface="Palatino Linotype"/>
              </a:rPr>
              <a:t>Repetition</a:t>
            </a:r>
            <a:r>
              <a:rPr lang="zh-CN" altLang="en-US" sz="3600" b="0" dirty="0">
                <a:solidFill>
                  <a:srgbClr val="990000"/>
                </a:solidFill>
                <a:effectLst/>
                <a:latin typeface="Palatino Linotype"/>
              </a:rPr>
              <a:t> </a:t>
            </a:r>
            <a:r>
              <a:rPr lang="en-US" altLang="zh-CN" sz="3600" b="0" dirty="0">
                <a:solidFill>
                  <a:srgbClr val="990000"/>
                </a:solidFill>
                <a:effectLst/>
                <a:latin typeface="Palatino Linotype"/>
              </a:rPr>
              <a:t>Removal</a:t>
            </a:r>
            <a:r>
              <a:rPr lang="zh-CN" altLang="en-US" sz="3600" b="0" dirty="0">
                <a:solidFill>
                  <a:srgbClr val="990000"/>
                </a:solidFill>
                <a:effectLst/>
                <a:latin typeface="Palatino Linotype"/>
              </a:rPr>
              <a:t> </a:t>
            </a:r>
            <a:r>
              <a:rPr lang="en-US" altLang="zh-CN" sz="3600" b="0" dirty="0">
                <a:solidFill>
                  <a:srgbClr val="990000"/>
                </a:solidFill>
                <a:effectLst/>
                <a:latin typeface="Palatino Linotype"/>
              </a:rPr>
              <a:t>Example</a:t>
            </a:r>
            <a:endParaRPr lang="en-US" sz="3600" b="0" dirty="0">
              <a:solidFill>
                <a:srgbClr val="990000"/>
              </a:solidFill>
              <a:effectLst/>
              <a:latin typeface="Palatino Linotype"/>
            </a:endParaRPr>
          </a:p>
        </p:txBody>
      </p:sp>
      <p:sp>
        <p:nvSpPr>
          <p:cNvPr id="3" name="Text Placeholder 2">
            <a:extLst>
              <a:ext uri="{FF2B5EF4-FFF2-40B4-BE49-F238E27FC236}">
                <a16:creationId xmlns="" xmlns:a16="http://schemas.microsoft.com/office/drawing/2014/main" id="{25B5D03B-4CA6-FC4C-8F88-962C748C05B8}"/>
              </a:ext>
            </a:extLst>
          </p:cNvPr>
          <p:cNvSpPr>
            <a:spLocks noGrp="1"/>
          </p:cNvSpPr>
          <p:nvPr>
            <p:ph type="body" idx="4294967295"/>
          </p:nvPr>
        </p:nvSpPr>
        <p:spPr>
          <a:xfrm>
            <a:off x="1752600" y="1133477"/>
            <a:ext cx="8667750" cy="5419727"/>
          </a:xfrm>
        </p:spPr>
        <p:txBody>
          <a:bodyPr>
            <a:normAutofit lnSpcReduction="10000"/>
          </a:bodyPr>
          <a:lstStyle/>
          <a:p>
            <a:r>
              <a:rPr lang="en-US" altLang="zh-CN" sz="2400" dirty="0">
                <a:solidFill>
                  <a:srgbClr val="800000"/>
                </a:solidFill>
              </a:rPr>
              <a:t>Before:</a:t>
            </a:r>
            <a:r>
              <a:rPr lang="zh-CN" altLang="en-US" sz="2400" dirty="0">
                <a:solidFill>
                  <a:srgbClr val="800000"/>
                </a:solidFill>
              </a:rPr>
              <a:t> </a:t>
            </a:r>
            <a:r>
              <a:rPr lang="en-US" sz="2400" dirty="0"/>
              <a:t>Background: The aim of this study was to compare the efficacy and safety of pain relief in </a:t>
            </a:r>
            <a:r>
              <a:rPr lang="en-US" sz="2400" b="1" dirty="0"/>
              <a:t>patients with knee </a:t>
            </a:r>
            <a:r>
              <a:rPr lang="en-US" sz="2400" b="1" dirty="0" err="1"/>
              <a:t>osteOArthritis</a:t>
            </a:r>
            <a:r>
              <a:rPr lang="en-US" sz="2400" b="1" dirty="0"/>
              <a:t> (OA). </a:t>
            </a:r>
            <a:r>
              <a:rPr lang="en-US" sz="2400" dirty="0"/>
              <a:t>Methods: This was a prospective cohort study of </a:t>
            </a:r>
            <a:r>
              <a:rPr lang="en-US" sz="2400" b="1" dirty="0"/>
              <a:t>patients with knee </a:t>
            </a:r>
            <a:r>
              <a:rPr lang="en-US" sz="2400" b="1" dirty="0" err="1"/>
              <a:t>osteOArthritis</a:t>
            </a:r>
            <a:r>
              <a:rPr lang="en-US" sz="2400" b="1" dirty="0"/>
              <a:t> (OA). </a:t>
            </a:r>
            <a:r>
              <a:rPr lang="en-US" sz="2400" dirty="0"/>
              <a:t>The primary endpoint was the proportion of </a:t>
            </a:r>
            <a:r>
              <a:rPr lang="en-US" sz="2400" b="1" dirty="0"/>
              <a:t>patients with knee </a:t>
            </a:r>
            <a:r>
              <a:rPr lang="en-US" sz="2400" b="1" dirty="0" err="1"/>
              <a:t>osteOArthritis</a:t>
            </a:r>
            <a:r>
              <a:rPr lang="en-US" sz="2400" b="1" dirty="0"/>
              <a:t> (OA)</a:t>
            </a:r>
            <a:r>
              <a:rPr lang="en-US" sz="2400" dirty="0"/>
              <a:t>.</a:t>
            </a:r>
          </a:p>
          <a:p>
            <a:r>
              <a:rPr lang="en-US" altLang="zh-CN" sz="2400" dirty="0">
                <a:solidFill>
                  <a:srgbClr val="800000"/>
                </a:solidFill>
              </a:rPr>
              <a:t>After:</a:t>
            </a:r>
            <a:r>
              <a:rPr lang="en-US" sz="2400" dirty="0">
                <a:solidFill>
                  <a:srgbClr val="800000"/>
                </a:solidFill>
              </a:rPr>
              <a:t>  </a:t>
            </a:r>
            <a:r>
              <a:rPr lang="en-US" sz="2400" dirty="0"/>
              <a:t>Background: The aim of this study was to compare the efficacy and safety of pain in patients with knee </a:t>
            </a:r>
            <a:r>
              <a:rPr lang="en-US" sz="2400" dirty="0" err="1"/>
              <a:t>osteOArthritis</a:t>
            </a:r>
            <a:r>
              <a:rPr lang="en-US" sz="2400" dirty="0"/>
              <a:t> (OA). Methods: This was a prospective, </a:t>
            </a:r>
            <a:r>
              <a:rPr lang="en-US" sz="2400" dirty="0" err="1"/>
              <a:t>multicentre</a:t>
            </a:r>
            <a:r>
              <a:rPr lang="en-US" sz="2400" dirty="0"/>
              <a:t>, multi-center, non-interventional, observational, randomized, controlled trial. The primary endpoint was the proportion of the knee and joint symptom of the physical functioning, and to evaluate the relationship between the two groups. Patients were randomly assigned to receive either a single dose of 0.5 mg twice daily (n = 30) or placebo (500 mg/day) for 52 weeks.</a:t>
            </a:r>
          </a:p>
        </p:txBody>
      </p:sp>
    </p:spTree>
    <p:extLst>
      <p:ext uri="{BB962C8B-B14F-4D97-AF65-F5344CB8AC3E}">
        <p14:creationId xmlns:p14="http://schemas.microsoft.com/office/powerpoint/2010/main" val="25992104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p:txBody>
          <a:bodyPr>
            <a:normAutofit/>
          </a:bodyPr>
          <a:lstStyle/>
          <a:p>
            <a:r>
              <a:rPr lang="en-US" altLang="zh-CN" sz="3600" b="0" dirty="0">
                <a:solidFill>
                  <a:srgbClr val="990000"/>
                </a:solidFill>
                <a:effectLst/>
                <a:latin typeface="Palatino Linotype"/>
              </a:rPr>
              <a:t>Repetition</a:t>
            </a:r>
            <a:r>
              <a:rPr lang="zh-CN" altLang="en-US" sz="3600" b="0" dirty="0">
                <a:solidFill>
                  <a:srgbClr val="990000"/>
                </a:solidFill>
                <a:effectLst/>
                <a:latin typeface="Palatino Linotype"/>
              </a:rPr>
              <a:t> </a:t>
            </a:r>
            <a:r>
              <a:rPr lang="en-US" altLang="zh-CN" sz="3600" b="0" dirty="0">
                <a:solidFill>
                  <a:srgbClr val="990000"/>
                </a:solidFill>
                <a:effectLst/>
                <a:latin typeface="Palatino Linotype"/>
              </a:rPr>
              <a:t>Removal</a:t>
            </a:r>
            <a:r>
              <a:rPr lang="zh-CN" altLang="en-US" sz="3600" b="0" dirty="0">
                <a:solidFill>
                  <a:srgbClr val="990000"/>
                </a:solidFill>
                <a:effectLst/>
                <a:latin typeface="Palatino Linotype"/>
              </a:rPr>
              <a:t> </a:t>
            </a:r>
            <a:r>
              <a:rPr lang="en-US" altLang="zh-CN" sz="3600" b="0" dirty="0">
                <a:solidFill>
                  <a:srgbClr val="990000"/>
                </a:solidFill>
                <a:effectLst/>
                <a:latin typeface="Palatino Linotype"/>
              </a:rPr>
              <a:t>Example</a:t>
            </a:r>
            <a:endParaRPr lang="en-US" sz="3600" b="0" dirty="0">
              <a:solidFill>
                <a:srgbClr val="990000"/>
              </a:solidFill>
              <a:effectLst/>
              <a:latin typeface="Palatino Linotype"/>
            </a:endParaRPr>
          </a:p>
        </p:txBody>
      </p:sp>
      <p:sp>
        <p:nvSpPr>
          <p:cNvPr id="3" name="Text Placeholder 2">
            <a:extLst>
              <a:ext uri="{FF2B5EF4-FFF2-40B4-BE49-F238E27FC236}">
                <a16:creationId xmlns:a16="http://schemas.microsoft.com/office/drawing/2014/main" xmlns="" id="{25B5D03B-4CA6-FC4C-8F88-962C748C05B8}"/>
              </a:ext>
            </a:extLst>
          </p:cNvPr>
          <p:cNvSpPr>
            <a:spLocks noGrp="1"/>
          </p:cNvSpPr>
          <p:nvPr>
            <p:ph type="body" idx="4294967295"/>
          </p:nvPr>
        </p:nvSpPr>
        <p:spPr>
          <a:xfrm>
            <a:off x="1752600" y="1133477"/>
            <a:ext cx="8667750" cy="5419727"/>
          </a:xfrm>
        </p:spPr>
        <p:txBody>
          <a:bodyPr>
            <a:normAutofit/>
          </a:bodyPr>
          <a:lstStyle/>
          <a:p>
            <a:r>
              <a:rPr lang="en-US" altLang="zh-CN" dirty="0">
                <a:solidFill>
                  <a:srgbClr val="800000"/>
                </a:solidFill>
              </a:rPr>
              <a:t>Before: </a:t>
            </a:r>
            <a:r>
              <a:rPr lang="en-US" altLang="zh-CN" dirty="0"/>
              <a:t>Background: The aim of this study was to compare the clinical outcome of myocardial infarction </a:t>
            </a:r>
            <a:r>
              <a:rPr lang="en-US" altLang="zh-CN" b="1" dirty="0"/>
              <a:t>(MI)</a:t>
            </a:r>
            <a:r>
              <a:rPr lang="en-US" altLang="zh-CN" dirty="0"/>
              <a:t> in patients with acute ST segment elevation</a:t>
            </a:r>
            <a:r>
              <a:rPr lang="zh-CN" altLang="en-US" dirty="0"/>
              <a:t> </a:t>
            </a:r>
            <a:r>
              <a:rPr lang="en-US" altLang="zh-CN" b="1" dirty="0"/>
              <a:t>(MI)</a:t>
            </a:r>
            <a:r>
              <a:rPr lang="en-US" altLang="zh-CN" dirty="0"/>
              <a:t>. Methods: We retrospectively reviewed the clinical records of patients with acute ST segment elevation of </a:t>
            </a:r>
            <a:r>
              <a:rPr lang="en-US" altLang="zh-CN" b="1" dirty="0"/>
              <a:t>acute ST elevation myocardial infarction</a:t>
            </a:r>
            <a:r>
              <a:rPr lang="en-US" altLang="zh-CN" dirty="0"/>
              <a:t> </a:t>
            </a:r>
            <a:r>
              <a:rPr lang="en-US" altLang="zh-CN" b="1" dirty="0"/>
              <a:t>(MI). </a:t>
            </a:r>
            <a:r>
              <a:rPr lang="en-US" altLang="zh-CN" dirty="0"/>
              <a:t>Patients with</a:t>
            </a:r>
            <a:r>
              <a:rPr lang="zh-CN" altLang="en-US" dirty="0"/>
              <a:t> </a:t>
            </a:r>
            <a:r>
              <a:rPr lang="en-US" altLang="zh-CN" b="1" dirty="0"/>
              <a:t>acute ST elevation myocardial infarction (MI)</a:t>
            </a:r>
            <a:r>
              <a:rPr lang="en-US" altLang="zh-CN" dirty="0"/>
              <a:t>, and </a:t>
            </a:r>
            <a:r>
              <a:rPr lang="en-US" altLang="zh-CN" b="1" dirty="0"/>
              <a:t>acute ST elevation myocardial infarction (MI)</a:t>
            </a:r>
            <a:r>
              <a:rPr lang="en-US" altLang="zh-CN" dirty="0"/>
              <a:t>, were included in this study. The primary endpoint was the proportion of patients with acute ST elevation myocardial infarction (MI) and coronary artery disease (CAD).</a:t>
            </a:r>
          </a:p>
          <a:p>
            <a:r>
              <a:rPr lang="en-US" altLang="zh-CN" dirty="0">
                <a:solidFill>
                  <a:srgbClr val="800000"/>
                </a:solidFill>
              </a:rPr>
              <a:t>After: </a:t>
            </a:r>
            <a:r>
              <a:rPr lang="en-US" altLang="zh-CN" dirty="0"/>
              <a:t>Background The aim of this study was to compare the prevalence of myocardial infarction (MI) in patients with acute ST. Methods : The primary endpoint was the first time of the left anterior descending coronary artery , and to evaluate the clinical utility of Protocol . We performed a retrospective analysis of a prospective, randomized controlled trial. Patients were divided into two groups (n=6). The median follow-up period was defined as the presence of the right ventricle, and the level of cardiac catheterization was evaluated .</a:t>
            </a:r>
            <a:endParaRPr lang="en-US" dirty="0"/>
          </a:p>
        </p:txBody>
      </p:sp>
    </p:spTree>
    <p:extLst>
      <p:ext uri="{BB962C8B-B14F-4D97-AF65-F5344CB8AC3E}">
        <p14:creationId xmlns:p14="http://schemas.microsoft.com/office/powerpoint/2010/main" val="1892700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p:txBody>
          <a:bodyPr>
            <a:normAutofit/>
          </a:bodyPr>
          <a:lstStyle/>
          <a:p>
            <a:r>
              <a:rPr lang="en-US" sz="3200" b="0" dirty="0">
                <a:solidFill>
                  <a:srgbClr val="990000"/>
                </a:solidFill>
                <a:effectLst/>
                <a:latin typeface="Palatino Linotype"/>
              </a:rPr>
              <a:t>Data</a:t>
            </a:r>
          </a:p>
        </p:txBody>
      </p:sp>
      <p:sp>
        <p:nvSpPr>
          <p:cNvPr id="4" name="Text Placeholder 2">
            <a:extLst>
              <a:ext uri="{FF2B5EF4-FFF2-40B4-BE49-F238E27FC236}">
                <a16:creationId xmlns:a16="http://schemas.microsoft.com/office/drawing/2014/main" xmlns="" id="{9FD7A773-4936-6341-A93B-23D4CB45891F}"/>
              </a:ext>
            </a:extLst>
          </p:cNvPr>
          <p:cNvSpPr>
            <a:spLocks noGrp="1"/>
          </p:cNvSpPr>
          <p:nvPr>
            <p:ph type="body" idx="4294967295"/>
          </p:nvPr>
        </p:nvSpPr>
        <p:spPr>
          <a:xfrm>
            <a:off x="1752600" y="1133477"/>
            <a:ext cx="8667750" cy="5419727"/>
          </a:xfrm>
        </p:spPr>
        <p:txBody>
          <a:bodyPr/>
          <a:lstStyle/>
          <a:p>
            <a:r>
              <a:rPr lang="en-US" dirty="0"/>
              <a:t>Background Knowledge Graph: papers from the PMC Open Access Subset</a:t>
            </a:r>
          </a:p>
          <a:p>
            <a:endParaRPr lang="en-US" dirty="0"/>
          </a:p>
          <a:p>
            <a:pPr marL="0" indent="0">
              <a:buNone/>
            </a:pPr>
            <a:endParaRPr lang="en-US" dirty="0"/>
          </a:p>
          <a:p>
            <a:r>
              <a:rPr lang="en-US" dirty="0"/>
              <a:t>Paper Writing</a:t>
            </a:r>
          </a:p>
          <a:p>
            <a:endParaRPr lang="en-US" dirty="0"/>
          </a:p>
        </p:txBody>
      </p:sp>
      <p:pic>
        <p:nvPicPr>
          <p:cNvPr id="6" name="Picture 5"/>
          <p:cNvPicPr>
            <a:picLocks noChangeAspect="1"/>
          </p:cNvPicPr>
          <p:nvPr/>
        </p:nvPicPr>
        <p:blipFill>
          <a:blip r:embed="rId2"/>
          <a:stretch>
            <a:fillRect/>
          </a:stretch>
        </p:blipFill>
        <p:spPr>
          <a:xfrm>
            <a:off x="3842657" y="1912257"/>
            <a:ext cx="3771900" cy="81199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xmlns="" id="{9AC46543-8DF7-2640-AC4A-0BD4679CF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960" y="3687033"/>
            <a:ext cx="8403336" cy="1249397"/>
          </a:xfrm>
          <a:prstGeom prst="rect">
            <a:avLst/>
          </a:prstGeom>
        </p:spPr>
      </p:pic>
    </p:spTree>
    <p:extLst>
      <p:ext uri="{BB962C8B-B14F-4D97-AF65-F5344CB8AC3E}">
        <p14:creationId xmlns:p14="http://schemas.microsoft.com/office/powerpoint/2010/main" val="34169203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sz="3200" b="0" dirty="0">
                <a:solidFill>
                  <a:srgbClr val="990000"/>
                </a:solidFill>
                <a:effectLst/>
                <a:latin typeface="Palatino Linotype"/>
              </a:rPr>
              <a:t>Automatic Evaluation Results</a:t>
            </a:r>
          </a:p>
        </p:txBody>
      </p:sp>
      <p:pic>
        <p:nvPicPr>
          <p:cNvPr id="7" name="Picture 6" descr="A screenshot of a cell phone&#10;&#10;Description automatically generated">
            <a:extLst>
              <a:ext uri="{FF2B5EF4-FFF2-40B4-BE49-F238E27FC236}">
                <a16:creationId xmlns="" xmlns:a16="http://schemas.microsoft.com/office/drawing/2014/main" id="{DBBAD35A-5804-CD4A-99F8-BFFE5D9C7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156" y="2498940"/>
            <a:ext cx="8933688" cy="1853721"/>
          </a:xfrm>
          <a:prstGeom prst="rect">
            <a:avLst/>
          </a:prstGeom>
        </p:spPr>
      </p:pic>
      <p:sp>
        <p:nvSpPr>
          <p:cNvPr id="4" name="Text Placeholder 2">
            <a:extLst>
              <a:ext uri="{FF2B5EF4-FFF2-40B4-BE49-F238E27FC236}">
                <a16:creationId xmlns="" xmlns:a16="http://schemas.microsoft.com/office/drawing/2014/main" id="{25B5D03B-4CA6-FC4C-8F88-962C748C05B8}"/>
              </a:ext>
            </a:extLst>
          </p:cNvPr>
          <p:cNvSpPr>
            <a:spLocks noGrp="1"/>
          </p:cNvSpPr>
          <p:nvPr>
            <p:ph type="body" idx="4294967295"/>
          </p:nvPr>
        </p:nvSpPr>
        <p:spPr>
          <a:xfrm>
            <a:off x="1752600" y="1133477"/>
            <a:ext cx="8667750" cy="1129907"/>
          </a:xfrm>
        </p:spPr>
        <p:txBody>
          <a:bodyPr>
            <a:normAutofit/>
          </a:bodyPr>
          <a:lstStyle/>
          <a:p>
            <a:r>
              <a:rPr lang="en-US" altLang="zh-CN" dirty="0" smtClean="0"/>
              <a:t>Perplexity: How well the language model predicts a word</a:t>
            </a:r>
          </a:p>
          <a:p>
            <a:r>
              <a:rPr lang="en-US" altLang="zh-CN" dirty="0" smtClean="0"/>
              <a:t>METEOR</a:t>
            </a:r>
            <a:r>
              <a:rPr lang="en-US" altLang="zh-CN" dirty="0"/>
              <a:t>: </a:t>
            </a:r>
            <a:r>
              <a:rPr lang="en-US" altLang="zh-CN" dirty="0" smtClean="0"/>
              <a:t>Compute </a:t>
            </a:r>
            <a:r>
              <a:rPr lang="en-US" altLang="zh-CN" dirty="0"/>
              <a:t>the percentage of overlapped </a:t>
            </a:r>
            <a:r>
              <a:rPr lang="en-US" altLang="zh-CN" dirty="0" err="1"/>
              <a:t>ngrams</a:t>
            </a:r>
            <a:r>
              <a:rPr lang="en-US" altLang="zh-CN" dirty="0"/>
              <a:t> based on stemming and synonymy matching</a:t>
            </a:r>
            <a:endParaRPr lang="en-US" altLang="zh-CN" dirty="0" smtClean="0"/>
          </a:p>
        </p:txBody>
      </p:sp>
    </p:spTree>
    <p:extLst>
      <p:ext uri="{BB962C8B-B14F-4D97-AF65-F5344CB8AC3E}">
        <p14:creationId xmlns:p14="http://schemas.microsoft.com/office/powerpoint/2010/main" val="12080312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sz="3200" b="0" dirty="0">
                <a:solidFill>
                  <a:srgbClr val="990000"/>
                </a:solidFill>
                <a:effectLst/>
                <a:latin typeface="Palatino Linotype"/>
              </a:rPr>
              <a:t>Turing Test</a:t>
            </a:r>
          </a:p>
        </p:txBody>
      </p:sp>
      <p:pic>
        <p:nvPicPr>
          <p:cNvPr id="5" name="Picture 4" descr="A screenshot of a cell phone&#10;&#10;Description automatically generated">
            <a:extLst>
              <a:ext uri="{FF2B5EF4-FFF2-40B4-BE49-F238E27FC236}">
                <a16:creationId xmlns="" xmlns:a16="http://schemas.microsoft.com/office/drawing/2014/main" id="{F3EE006F-662D-634A-BEAD-02D030D9F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01" y="3000776"/>
            <a:ext cx="10618428" cy="3057123"/>
          </a:xfrm>
          <a:prstGeom prst="rect">
            <a:avLst/>
          </a:prstGeom>
        </p:spPr>
      </p:pic>
      <p:sp>
        <p:nvSpPr>
          <p:cNvPr id="4" name="Text Placeholder 2">
            <a:extLst>
              <a:ext uri="{FF2B5EF4-FFF2-40B4-BE49-F238E27FC236}">
                <a16:creationId xmlns="" xmlns:a16="http://schemas.microsoft.com/office/drawing/2014/main" id="{25B5D03B-4CA6-FC4C-8F88-962C748C05B8}"/>
              </a:ext>
            </a:extLst>
          </p:cNvPr>
          <p:cNvSpPr>
            <a:spLocks noGrp="1"/>
          </p:cNvSpPr>
          <p:nvPr>
            <p:ph type="body" idx="4294967295"/>
          </p:nvPr>
        </p:nvSpPr>
        <p:spPr>
          <a:xfrm>
            <a:off x="377252" y="836618"/>
            <a:ext cx="11437495" cy="1805850"/>
          </a:xfrm>
        </p:spPr>
        <p:txBody>
          <a:bodyPr>
            <a:noAutofit/>
          </a:bodyPr>
          <a:lstStyle/>
          <a:p>
            <a:r>
              <a:rPr lang="en-US" sz="2000" dirty="0" smtClean="0"/>
              <a:t>Human </a:t>
            </a:r>
            <a:r>
              <a:rPr lang="en-US" sz="2000" dirty="0"/>
              <a:t>Subject Passing Rates (%) =  Percentages show how often a human judge chooses our system’s output over human’s when it is mixed with a human-authored string</a:t>
            </a:r>
          </a:p>
          <a:p>
            <a:r>
              <a:rPr lang="en-US" sz="2000" dirty="0"/>
              <a:t>If the output strings (e.g., abstracts) are based on the same input string (e.g., title), the Input condition is marked “Same”, otherwise “Different”</a:t>
            </a:r>
            <a:endParaRPr lang="en-US" altLang="zh-CN" sz="2000" dirty="0"/>
          </a:p>
        </p:txBody>
      </p:sp>
    </p:spTree>
    <p:extLst>
      <p:ext uri="{BB962C8B-B14F-4D97-AF65-F5344CB8AC3E}">
        <p14:creationId xmlns:p14="http://schemas.microsoft.com/office/powerpoint/2010/main" val="31816647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185998" y="105650"/>
            <a:ext cx="8716374" cy="720727"/>
          </a:xfrm>
        </p:spPr>
        <p:txBody>
          <a:bodyPr>
            <a:normAutofit/>
          </a:bodyPr>
          <a:lstStyle/>
          <a:p>
            <a:r>
              <a:rPr lang="en-US" altLang="zh-CN" sz="3200" b="0" dirty="0">
                <a:solidFill>
                  <a:srgbClr val="990000"/>
                </a:solidFill>
                <a:effectLst/>
                <a:latin typeface="Palatino Linotype"/>
              </a:rPr>
              <a:t>Which Abstract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744533" y="1011459"/>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A. </a:t>
            </a:r>
            <a:r>
              <a:rPr lang="en-US" altLang="zh-CN" sz="1800" dirty="0"/>
              <a:t>Background The aim of the present study was to investigate the effect of </a:t>
            </a:r>
            <a:r>
              <a:rPr lang="en-US" altLang="zh-CN" sz="1800" dirty="0" err="1"/>
              <a:t>Cnidium</a:t>
            </a:r>
            <a:r>
              <a:rPr lang="en-US" altLang="zh-CN" sz="1800" dirty="0"/>
              <a:t> Lactone on the expression of Mutant and histone deacetylase ( HDAC ) inhibitors in human prostate cancer ( PC ) . Material/Methods We evaluated the effects of Prostate Cancer on cell proliferation and invasion in vitro and in vivo . Cells were incubated with a single dose of 25 ( 50 mg/kg ) , and 10 ( 100 mg/kg/day ) , respectively . The primary endpoint was the ability of the mRNA and protein levels of transcription factor ( VEGF ) .</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6261101" y="1011459"/>
            <a:ext cx="4186369"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B. </a:t>
            </a:r>
            <a:r>
              <a:rPr lang="en-US" altLang="zh-CN" sz="1800" dirty="0"/>
              <a:t>Background </a:t>
            </a:r>
            <a:r>
              <a:rPr lang="en-US" altLang="zh-CN" sz="1800" dirty="0" err="1"/>
              <a:t>Cnidium</a:t>
            </a:r>
            <a:r>
              <a:rPr lang="en-US" altLang="zh-CN" sz="1800" dirty="0"/>
              <a:t> Lactone is a natural </a:t>
            </a:r>
            <a:r>
              <a:rPr lang="en-US" altLang="zh-CN" sz="1800" dirty="0" err="1"/>
              <a:t>coumarin</a:t>
            </a:r>
            <a:r>
              <a:rPr lang="en-US" altLang="zh-CN" sz="1800" dirty="0"/>
              <a:t> compound that can inhibit a variety of cancer cell proliferation and induce cancer cell apoptosis . This experiment investigated the effect of </a:t>
            </a:r>
            <a:r>
              <a:rPr lang="en-US" altLang="zh-CN" sz="1800" dirty="0" err="1"/>
              <a:t>cnidium</a:t>
            </a:r>
            <a:r>
              <a:rPr lang="en-US" altLang="zh-CN" sz="1800" dirty="0"/>
              <a:t> Lactone on molecular marker expression in prostate cancer nude mice to study its effect in inducing apoptosis . Material/Methods We randomly and equally divided 30 male BALB/C nude mice inoculated with human prostate cancer cells PC-3 into a negative control group , a cyclophosphamide group ( 500 mg/Kg ) , and </a:t>
            </a:r>
            <a:r>
              <a:rPr lang="en-US" altLang="zh-CN" sz="1800" dirty="0" err="1"/>
              <a:t>cnidium</a:t>
            </a:r>
            <a:r>
              <a:rPr lang="en-US" altLang="zh-CN" sz="1800" dirty="0"/>
              <a:t> Lactone groups at 3 doses ( 280 mg/Kg , 140 mg/Kg , and 70 mg/Kg ) . The mice were weighed at 2 weeks after administration .</a:t>
            </a:r>
          </a:p>
        </p:txBody>
      </p:sp>
      <p:pic>
        <p:nvPicPr>
          <p:cNvPr id="6" name="Picture 5"/>
          <p:cNvPicPr>
            <a:picLocks noChangeAspect="1"/>
          </p:cNvPicPr>
          <p:nvPr/>
        </p:nvPicPr>
        <p:blipFill>
          <a:blip r:embed="rId2"/>
          <a:stretch>
            <a:fillRect/>
          </a:stretch>
        </p:blipFill>
        <p:spPr>
          <a:xfrm>
            <a:off x="4872536" y="5212952"/>
            <a:ext cx="758711" cy="894585"/>
          </a:xfrm>
          <a:prstGeom prst="rect">
            <a:avLst/>
          </a:prstGeom>
        </p:spPr>
      </p:pic>
    </p:spTree>
    <p:extLst>
      <p:ext uri="{BB962C8B-B14F-4D97-AF65-F5344CB8AC3E}">
        <p14:creationId xmlns:p14="http://schemas.microsoft.com/office/powerpoint/2010/main" val="26738621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1" y="115891"/>
            <a:ext cx="8040370" cy="720727"/>
          </a:xfrm>
        </p:spPr>
        <p:txBody>
          <a:bodyPr>
            <a:normAutofit/>
          </a:bodyPr>
          <a:lstStyle/>
          <a:p>
            <a:r>
              <a:rPr lang="en-US" altLang="zh-CN" sz="3200" b="0" dirty="0">
                <a:solidFill>
                  <a:srgbClr val="990000"/>
                </a:solidFill>
                <a:effectLst/>
                <a:latin typeface="Palatino Linotype"/>
              </a:rPr>
              <a:t>Which Abstract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631865" y="950010"/>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A. </a:t>
            </a:r>
            <a:r>
              <a:rPr lang="en-US" altLang="zh-CN" sz="1800" dirty="0"/>
              <a:t>The use of nanoparticles in medicine is an attractive proposition . In the present study , Zinc oxide and silver nanoparticles were evaluated for their antidiabetic activity . Fifty male albino rats with weight 120 ± 20 and age 6 months were used . Animals were grouped as follows : control ; did not receive any type of treatment , diabetic ; received a single intraperitoneal dose of </a:t>
            </a:r>
            <a:r>
              <a:rPr lang="en-US" altLang="zh-CN" sz="1800" dirty="0" err="1"/>
              <a:t>streptozotocin</a:t>
            </a:r>
            <a:r>
              <a:rPr lang="en-US" altLang="zh-CN" sz="1800" dirty="0"/>
              <a:t> ( 100 mg/kg ) , diabetic + Zinc oxide nanoparticles ( </a:t>
            </a:r>
            <a:r>
              <a:rPr lang="en-US" altLang="zh-CN" sz="1800" dirty="0" err="1"/>
              <a:t>ZnONPs</a:t>
            </a:r>
            <a:r>
              <a:rPr lang="en-US" altLang="zh-CN" sz="1800" dirty="0"/>
              <a:t> ) , received single daily oral dose of 10 mg/kg </a:t>
            </a:r>
            <a:r>
              <a:rPr lang="en-US" altLang="zh-CN" sz="1800" dirty="0" err="1"/>
              <a:t>ZnONPs</a:t>
            </a:r>
            <a:r>
              <a:rPr lang="en-US" altLang="zh-CN" sz="1800" dirty="0"/>
              <a:t> in suspension , diabetic + silver nanoparticles ( SNPs ) ; received a single daily oral dose of SNP of 10 mg/kg in suspension and diabetic + insulin ; received a single subcutaneous dose of 0.6 units/50 g body.</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5887310" y="990976"/>
            <a:ext cx="4365552"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B. </a:t>
            </a:r>
            <a:r>
              <a:rPr lang="en-US" altLang="zh-CN" sz="1800" dirty="0" smtClean="0"/>
              <a:t>Rationale </a:t>
            </a:r>
            <a:r>
              <a:rPr lang="en-US" altLang="zh-CN" sz="1800" dirty="0"/>
              <a:t>: </a:t>
            </a:r>
            <a:r>
              <a:rPr lang="en-US" altLang="zh-CN" sz="1800" dirty="0" err="1"/>
              <a:t>Aliskiren</a:t>
            </a:r>
            <a:r>
              <a:rPr lang="en-US" altLang="zh-CN" sz="1800" dirty="0"/>
              <a:t> is a rare disease characterized by a variety of hypertensive disorders . The aim of the present study was to evaluate the effectiveness of </a:t>
            </a:r>
            <a:r>
              <a:rPr lang="en-US" altLang="zh-CN" sz="1800" dirty="0" err="1"/>
              <a:t>aliskiren</a:t>
            </a:r>
            <a:r>
              <a:rPr lang="en-US" altLang="zh-CN" sz="1800" dirty="0"/>
              <a:t> , pharmacodynamics , and clinical outcomes in patients with hypertension . Methods We reviewed the medical records of ambulatory blood pressure ( BP ) , kinetics , and high-sensitivity C-reactive protein ( CRP ) levels in the treatment of corneal tissue . We performed a retrospective review of the English literature search of PubMed , EMBASE , and Cochrane Library databases . The primary outcome was established by using a scoring system.</a:t>
            </a:r>
          </a:p>
        </p:txBody>
      </p:sp>
      <p:pic>
        <p:nvPicPr>
          <p:cNvPr id="6" name="Picture 5"/>
          <p:cNvPicPr>
            <a:picLocks noChangeAspect="1"/>
          </p:cNvPicPr>
          <p:nvPr/>
        </p:nvPicPr>
        <p:blipFill>
          <a:blip r:embed="rId2"/>
          <a:stretch>
            <a:fillRect/>
          </a:stretch>
        </p:blipFill>
        <p:spPr>
          <a:xfrm>
            <a:off x="9789706" y="5806961"/>
            <a:ext cx="760189" cy="931466"/>
          </a:xfrm>
          <a:prstGeom prst="rect">
            <a:avLst/>
          </a:prstGeom>
        </p:spPr>
      </p:pic>
    </p:spTree>
    <p:extLst>
      <p:ext uri="{BB962C8B-B14F-4D97-AF65-F5344CB8AC3E}">
        <p14:creationId xmlns:p14="http://schemas.microsoft.com/office/powerpoint/2010/main" val="31482751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a:xfrm>
            <a:off x="1524000" y="115891"/>
            <a:ext cx="8122310" cy="720727"/>
          </a:xfrm>
        </p:spPr>
        <p:txBody>
          <a:bodyPr>
            <a:normAutofit fontScale="90000"/>
          </a:bodyPr>
          <a:lstStyle/>
          <a:p>
            <a:r>
              <a:rPr lang="en-US" altLang="zh-CN" sz="3200" b="0" dirty="0">
                <a:solidFill>
                  <a:srgbClr val="990000"/>
                </a:solidFill>
                <a:effectLst/>
                <a:latin typeface="Palatino Linotype"/>
              </a:rPr>
              <a:t>Which Conclusion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a16="http://schemas.microsoft.com/office/drawing/2014/main" xmlns="" id="{3EF22EAA-CC89-C54A-9E8C-07CD01EAD34C}"/>
              </a:ext>
            </a:extLst>
          </p:cNvPr>
          <p:cNvSpPr txBox="1">
            <a:spLocks/>
          </p:cNvSpPr>
          <p:nvPr/>
        </p:nvSpPr>
        <p:spPr>
          <a:xfrm>
            <a:off x="1744533" y="1011459"/>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A. </a:t>
            </a:r>
            <a:r>
              <a:rPr lang="en-US" altLang="zh-CN" sz="2000" dirty="0"/>
              <a:t>In summary , the present study demonstrated that BBR could suppress </a:t>
            </a:r>
            <a:r>
              <a:rPr lang="en-US" altLang="zh-CN" sz="2000" dirty="0" err="1"/>
              <a:t>tubulointerstitial</a:t>
            </a:r>
            <a:r>
              <a:rPr lang="en-US" altLang="zh-CN" sz="2000" dirty="0"/>
              <a:t> fibrosis in NRK 52E cells . In addition , the effects of action on the EMT and HG of DN in the liver cell lines , and the inhibition of renal function may be a potential therapeutic agent for the treatment of diabetic mice . Further studies are needed to elucidate the mechanisms underlying the mechanism of these drugs in the future .</a:t>
            </a:r>
          </a:p>
        </p:txBody>
      </p:sp>
      <p:sp>
        <p:nvSpPr>
          <p:cNvPr id="5" name="Text Placeholder 1">
            <a:extLst>
              <a:ext uri="{FF2B5EF4-FFF2-40B4-BE49-F238E27FC236}">
                <a16:creationId xmlns:a16="http://schemas.microsoft.com/office/drawing/2014/main" xmlns="" id="{3EF22EAA-CC89-C54A-9E8C-07CD01EAD34C}"/>
              </a:ext>
            </a:extLst>
          </p:cNvPr>
          <p:cNvSpPr txBox="1">
            <a:spLocks/>
          </p:cNvSpPr>
          <p:nvPr/>
        </p:nvSpPr>
        <p:spPr>
          <a:xfrm>
            <a:off x="6261101" y="1011459"/>
            <a:ext cx="4186369"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B. </a:t>
            </a:r>
            <a:r>
              <a:rPr lang="en-US" altLang="zh-CN" sz="2000" dirty="0"/>
              <a:t>We </a:t>
            </a:r>
            <a:r>
              <a:rPr lang="en-US" altLang="zh-CN" sz="2000" dirty="0" err="1"/>
              <a:t>characterised</a:t>
            </a:r>
            <a:r>
              <a:rPr lang="en-US" altLang="zh-CN" sz="2000" dirty="0"/>
              <a:t> KGN cells as a malignant </a:t>
            </a:r>
            <a:r>
              <a:rPr lang="en-US" altLang="zh-CN" sz="2000" dirty="0" err="1"/>
              <a:t>tumour</a:t>
            </a:r>
            <a:r>
              <a:rPr lang="en-US" altLang="zh-CN" sz="2000" dirty="0"/>
              <a:t> model of GCTs . Continuously cultivated KGN cells acquire an aggressive phenotype , confirmed by the analysis of cellular activities and the expression of biomarkers . More strikingly , KGN cells injected under the skin were metastatic with nodule formation occurring mostly in the bowel . Thus , this cell line is a good model for </a:t>
            </a:r>
            <a:r>
              <a:rPr lang="en-US" altLang="zh-CN" sz="2000" dirty="0" err="1"/>
              <a:t>analysing</a:t>
            </a:r>
            <a:r>
              <a:rPr lang="en-US" altLang="zh-CN" sz="2000" dirty="0"/>
              <a:t> GCT progression and the mechanisms of metastasis.</a:t>
            </a:r>
          </a:p>
        </p:txBody>
      </p:sp>
      <p:pic>
        <p:nvPicPr>
          <p:cNvPr id="6" name="Picture 5"/>
          <p:cNvPicPr>
            <a:picLocks noChangeAspect="1"/>
          </p:cNvPicPr>
          <p:nvPr/>
        </p:nvPicPr>
        <p:blipFill>
          <a:blip r:embed="rId2"/>
          <a:stretch>
            <a:fillRect/>
          </a:stretch>
        </p:blipFill>
        <p:spPr>
          <a:xfrm>
            <a:off x="4558410" y="5079810"/>
            <a:ext cx="890399" cy="1003159"/>
          </a:xfrm>
          <a:prstGeom prst="rect">
            <a:avLst/>
          </a:prstGeom>
        </p:spPr>
      </p:pic>
    </p:spTree>
    <p:extLst>
      <p:ext uri="{BB962C8B-B14F-4D97-AF65-F5344CB8AC3E}">
        <p14:creationId xmlns:p14="http://schemas.microsoft.com/office/powerpoint/2010/main" val="10725214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339636" y="74924"/>
            <a:ext cx="8060855" cy="720727"/>
          </a:xfrm>
        </p:spPr>
        <p:txBody>
          <a:bodyPr>
            <a:normAutofit fontScale="90000"/>
          </a:bodyPr>
          <a:lstStyle/>
          <a:p>
            <a:r>
              <a:rPr lang="en-US" altLang="zh-CN" sz="3200" b="0" dirty="0">
                <a:solidFill>
                  <a:srgbClr val="990000"/>
                </a:solidFill>
                <a:effectLst/>
                <a:latin typeface="Palatino Linotype"/>
              </a:rPr>
              <a:t>Which Conclusion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758951" y="1226610"/>
            <a:ext cx="37465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A. </a:t>
            </a:r>
            <a:r>
              <a:rPr lang="en-US" altLang="zh-CN" dirty="0"/>
              <a:t>In reproductive-age women with ovarian endometriosis , the transcriptional factor SOX2 and NANOG are over expression . Future studies is need to determine their role in pathogenesis of ovarian </a:t>
            </a:r>
            <a:r>
              <a:rPr lang="en-US" altLang="zh-CN" dirty="0" smtClean="0"/>
              <a:t>endometriosis.</a:t>
            </a:r>
            <a:endParaRPr lang="en-US" altLang="zh-CN" dirty="0"/>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5778501" y="1226610"/>
            <a:ext cx="40259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B. </a:t>
            </a:r>
            <a:r>
              <a:rPr lang="en-US" altLang="zh-CN" dirty="0"/>
              <a:t>In summary , the present study demonstrated that Hydrogen alleviates neuronal apoptosis in SAH rats . These results suggest that the </a:t>
            </a:r>
            <a:r>
              <a:rPr lang="en-US" altLang="zh-CN" dirty="0" err="1"/>
              <a:t>Akt</a:t>
            </a:r>
            <a:r>
              <a:rPr lang="en-US" altLang="zh-CN" dirty="0"/>
              <a:t>/GSK3β signaling pathway may be a novel therapeutic target for the treatment of EBI .</a:t>
            </a:r>
          </a:p>
        </p:txBody>
      </p:sp>
      <p:pic>
        <p:nvPicPr>
          <p:cNvPr id="3" name="Picture 2"/>
          <p:cNvPicPr>
            <a:picLocks noChangeAspect="1"/>
          </p:cNvPicPr>
          <p:nvPr/>
        </p:nvPicPr>
        <p:blipFill>
          <a:blip r:embed="rId2"/>
          <a:stretch>
            <a:fillRect/>
          </a:stretch>
        </p:blipFill>
        <p:spPr>
          <a:xfrm>
            <a:off x="8703999" y="5084565"/>
            <a:ext cx="1031501" cy="1355402"/>
          </a:xfrm>
          <a:prstGeom prst="rect">
            <a:avLst/>
          </a:prstGeom>
        </p:spPr>
      </p:pic>
    </p:spTree>
    <p:extLst>
      <p:ext uri="{BB962C8B-B14F-4D97-AF65-F5344CB8AC3E}">
        <p14:creationId xmlns:p14="http://schemas.microsoft.com/office/powerpoint/2010/main" val="25284495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p:txBody>
          <a:bodyPr>
            <a:normAutofit/>
          </a:bodyPr>
          <a:lstStyle/>
          <a:p>
            <a:r>
              <a:rPr lang="en-US" altLang="zh-CN" sz="3200" b="0" dirty="0">
                <a:solidFill>
                  <a:srgbClr val="990000"/>
                </a:solidFill>
                <a:effectLst/>
                <a:latin typeface="Palatino Linotype"/>
              </a:rPr>
              <a:t>Which Conclusion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a16="http://schemas.microsoft.com/office/drawing/2014/main" xmlns="" id="{3EF22EAA-CC89-C54A-9E8C-07CD01EAD34C}"/>
              </a:ext>
            </a:extLst>
          </p:cNvPr>
          <p:cNvSpPr txBox="1">
            <a:spLocks/>
          </p:cNvSpPr>
          <p:nvPr/>
        </p:nvSpPr>
        <p:spPr>
          <a:xfrm>
            <a:off x="1758951" y="1226610"/>
            <a:ext cx="37465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A. </a:t>
            </a:r>
            <a:r>
              <a:rPr lang="en-US" altLang="zh-CN" sz="2000" dirty="0"/>
              <a:t>Our novel data strongly suggest that BMP-2 signaling modulates SOST transcription in OA through changes in </a:t>
            </a:r>
            <a:r>
              <a:rPr lang="en-US" altLang="zh-CN" sz="2000" dirty="0" err="1"/>
              <a:t>Smad</a:t>
            </a:r>
            <a:r>
              <a:rPr lang="en-US" altLang="zh-CN" sz="2000" dirty="0"/>
              <a:t> 1/5/8 binding affinity to the </a:t>
            </a:r>
            <a:r>
              <a:rPr lang="en-US" altLang="zh-CN" sz="2000" dirty="0" err="1"/>
              <a:t>CpG</a:t>
            </a:r>
            <a:r>
              <a:rPr lang="en-US" altLang="zh-CN" sz="2000" dirty="0"/>
              <a:t> region located upstream of the TSS in the SOST gene , pointing towards the involvement of DNA methylation in SOST expression in </a:t>
            </a:r>
            <a:r>
              <a:rPr lang="en-US" altLang="zh-CN" sz="2000" dirty="0" smtClean="0"/>
              <a:t>OA.</a:t>
            </a:r>
            <a:endParaRPr lang="en-US" altLang="zh-CN" sz="2000" dirty="0"/>
          </a:p>
        </p:txBody>
      </p:sp>
      <p:sp>
        <p:nvSpPr>
          <p:cNvPr id="5" name="Text Placeholder 1">
            <a:extLst>
              <a:ext uri="{FF2B5EF4-FFF2-40B4-BE49-F238E27FC236}">
                <a16:creationId xmlns:a16="http://schemas.microsoft.com/office/drawing/2014/main" xmlns="" id="{3EF22EAA-CC89-C54A-9E8C-07CD01EAD34C}"/>
              </a:ext>
            </a:extLst>
          </p:cNvPr>
          <p:cNvSpPr txBox="1">
            <a:spLocks/>
          </p:cNvSpPr>
          <p:nvPr/>
        </p:nvSpPr>
        <p:spPr>
          <a:xfrm>
            <a:off x="5778501" y="1226610"/>
            <a:ext cx="40259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B. </a:t>
            </a:r>
            <a:r>
              <a:rPr lang="en-US" altLang="zh-CN" sz="2000" dirty="0"/>
              <a:t>In conclusion , the present study demonstrated that DNA methylation and BMP-2 expression was associated with a higher risk of developing </a:t>
            </a:r>
            <a:r>
              <a:rPr lang="en-US" altLang="zh-CN" sz="2000" dirty="0" err="1"/>
              <a:t>Wnt</a:t>
            </a:r>
            <a:r>
              <a:rPr lang="en-US" altLang="zh-CN" sz="2000" dirty="0"/>
              <a:t>/β-catenin pathway in OA chondrocytes . These results suggest that the SOST of </a:t>
            </a:r>
            <a:r>
              <a:rPr lang="en-US" altLang="zh-CN" sz="2000" dirty="0" err="1"/>
              <a:t>Wnt</a:t>
            </a:r>
            <a:r>
              <a:rPr lang="en-US" altLang="zh-CN" sz="2000" dirty="0"/>
              <a:t> signaling pathways may be a potential target for the treatment of disease .</a:t>
            </a:r>
          </a:p>
        </p:txBody>
      </p:sp>
      <p:pic>
        <p:nvPicPr>
          <p:cNvPr id="3" name="Picture 2"/>
          <p:cNvPicPr>
            <a:picLocks noChangeAspect="1"/>
          </p:cNvPicPr>
          <p:nvPr/>
        </p:nvPicPr>
        <p:blipFill>
          <a:blip r:embed="rId2"/>
          <a:stretch>
            <a:fillRect/>
          </a:stretch>
        </p:blipFill>
        <p:spPr>
          <a:xfrm>
            <a:off x="8649287" y="5233434"/>
            <a:ext cx="937159" cy="1100230"/>
          </a:xfrm>
          <a:prstGeom prst="rect">
            <a:avLst/>
          </a:prstGeom>
        </p:spPr>
      </p:pic>
    </p:spTree>
    <p:extLst>
      <p:ext uri="{BB962C8B-B14F-4D97-AF65-F5344CB8AC3E}">
        <p14:creationId xmlns:p14="http://schemas.microsoft.com/office/powerpoint/2010/main" val="6421208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CCD6FC-D09C-5746-8598-C2A8E8E54824}"/>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 xmlns:a16="http://schemas.microsoft.com/office/drawing/2014/main" id="{F6323C2A-6CA6-4A48-AEBC-1D9A9E22F851}"/>
              </a:ext>
            </a:extLst>
          </p:cNvPr>
          <p:cNvSpPr>
            <a:spLocks noGrp="1"/>
          </p:cNvSpPr>
          <p:nvPr>
            <p:ph idx="1"/>
          </p:nvPr>
        </p:nvSpPr>
        <p:spPr>
          <a:xfrm>
            <a:off x="838200" y="1547002"/>
            <a:ext cx="10515600" cy="1587483"/>
          </a:xfrm>
        </p:spPr>
        <p:txBody>
          <a:bodyPr/>
          <a:lstStyle/>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Nodes have embeddings at each layer.</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Model can be arbitrary depth.</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“layer-0” embedding of node </a:t>
            </a:r>
            <a:r>
              <a:rPr lang="en-US" sz="2400" spc="-107" dirty="0" err="1">
                <a:solidFill>
                  <a:srgbClr val="0000FF"/>
                </a:solidFill>
                <a:cs typeface="Arial"/>
              </a:rPr>
              <a:t>i</a:t>
            </a:r>
            <a:r>
              <a:rPr lang="en-US" sz="2400" spc="-107" dirty="0">
                <a:solidFill>
                  <a:srgbClr val="0000FF"/>
                </a:solidFill>
                <a:cs typeface="Arial"/>
              </a:rPr>
              <a:t> is its input feature, i.e. x</a:t>
            </a:r>
            <a:r>
              <a:rPr lang="en-US" sz="2400" spc="-107" baseline="-25000" dirty="0">
                <a:solidFill>
                  <a:srgbClr val="0000FF"/>
                </a:solidFill>
                <a:cs typeface="Arial"/>
              </a:rPr>
              <a:t>i</a:t>
            </a:r>
            <a:r>
              <a:rPr lang="en-US" sz="2400" spc="-107" dirty="0">
                <a:solidFill>
                  <a:srgbClr val="0000FF"/>
                </a:solidFill>
                <a:cs typeface="Arial"/>
              </a:rPr>
              <a:t>.</a:t>
            </a:r>
          </a:p>
          <a:p>
            <a:endParaRPr lang="en-US" dirty="0"/>
          </a:p>
        </p:txBody>
      </p:sp>
      <p:sp>
        <p:nvSpPr>
          <p:cNvPr id="4" name="Slide Number Placeholder 3">
            <a:extLst>
              <a:ext uri="{FF2B5EF4-FFF2-40B4-BE49-F238E27FC236}">
                <a16:creationId xmlns="" xmlns:a16="http://schemas.microsoft.com/office/drawing/2014/main" id="{9920B0B9-761A-3B42-9E5F-16B61D8D2494}"/>
              </a:ext>
            </a:extLst>
          </p:cNvPr>
          <p:cNvSpPr>
            <a:spLocks noGrp="1"/>
          </p:cNvSpPr>
          <p:nvPr>
            <p:ph type="sldNum" sz="quarter" idx="12"/>
          </p:nvPr>
        </p:nvSpPr>
        <p:spPr/>
        <p:txBody>
          <a:bodyPr/>
          <a:lstStyle/>
          <a:p>
            <a:fld id="{4C15419E-54D6-8648-ABFB-BEF58E3E877E}" type="slidenum">
              <a:rPr lang="en-US" smtClean="0"/>
              <a:t>6</a:t>
            </a:fld>
            <a:endParaRPr lang="en-US"/>
          </a:p>
        </p:txBody>
      </p:sp>
      <p:sp>
        <p:nvSpPr>
          <p:cNvPr id="91" name="object 7">
            <a:extLst>
              <a:ext uri="{FF2B5EF4-FFF2-40B4-BE49-F238E27FC236}">
                <a16:creationId xmlns="" xmlns:a16="http://schemas.microsoft.com/office/drawing/2014/main" id="{4A112141-AD8E-AB4D-AC32-8C707341E356}"/>
              </a:ext>
            </a:extLst>
          </p:cNvPr>
          <p:cNvSpPr/>
          <p:nvPr/>
        </p:nvSpPr>
        <p:spPr>
          <a:xfrm>
            <a:off x="3141735" y="570957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2" name="object 7">
            <a:extLst>
              <a:ext uri="{FF2B5EF4-FFF2-40B4-BE49-F238E27FC236}">
                <a16:creationId xmlns="" xmlns:a16="http://schemas.microsoft.com/office/drawing/2014/main" id="{C5503BB2-11C9-2945-A73C-059437724D1C}"/>
              </a:ext>
            </a:extLst>
          </p:cNvPr>
          <p:cNvSpPr/>
          <p:nvPr/>
        </p:nvSpPr>
        <p:spPr>
          <a:xfrm>
            <a:off x="4096948" y="5207463"/>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3" name="object 7">
            <a:extLst>
              <a:ext uri="{FF2B5EF4-FFF2-40B4-BE49-F238E27FC236}">
                <a16:creationId xmlns="" xmlns:a16="http://schemas.microsoft.com/office/drawing/2014/main" id="{AA7A1363-D2EA-4B4A-AE9F-51B5325A5CC0}"/>
              </a:ext>
            </a:extLst>
          </p:cNvPr>
          <p:cNvSpPr/>
          <p:nvPr/>
        </p:nvSpPr>
        <p:spPr>
          <a:xfrm>
            <a:off x="3814934" y="457256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4" name="object 7">
            <a:extLst>
              <a:ext uri="{FF2B5EF4-FFF2-40B4-BE49-F238E27FC236}">
                <a16:creationId xmlns="" xmlns:a16="http://schemas.microsoft.com/office/drawing/2014/main" id="{7D2F0BF3-A117-394F-B648-C73DC0A1D181}"/>
              </a:ext>
            </a:extLst>
          </p:cNvPr>
          <p:cNvSpPr/>
          <p:nvPr/>
        </p:nvSpPr>
        <p:spPr>
          <a:xfrm>
            <a:off x="3484149" y="3668147"/>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5" name="object 7">
            <a:extLst>
              <a:ext uri="{FF2B5EF4-FFF2-40B4-BE49-F238E27FC236}">
                <a16:creationId xmlns="" xmlns:a16="http://schemas.microsoft.com/office/drawing/2014/main" id="{62D95E77-A790-C741-BBCE-369AC2BFA0CB}"/>
              </a:ext>
            </a:extLst>
          </p:cNvPr>
          <p:cNvSpPr/>
          <p:nvPr/>
        </p:nvSpPr>
        <p:spPr>
          <a:xfrm>
            <a:off x="1905321" y="546132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6" name="object 7">
            <a:extLst>
              <a:ext uri="{FF2B5EF4-FFF2-40B4-BE49-F238E27FC236}">
                <a16:creationId xmlns="" xmlns:a16="http://schemas.microsoft.com/office/drawing/2014/main" id="{E698BB1D-89A6-D14A-9172-54B8D675C1E6}"/>
              </a:ext>
            </a:extLst>
          </p:cNvPr>
          <p:cNvSpPr/>
          <p:nvPr/>
        </p:nvSpPr>
        <p:spPr>
          <a:xfrm>
            <a:off x="2276516" y="446991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7" name="object 4">
            <a:extLst>
              <a:ext uri="{FF2B5EF4-FFF2-40B4-BE49-F238E27FC236}">
                <a16:creationId xmlns="" xmlns:a16="http://schemas.microsoft.com/office/drawing/2014/main" id="{B62E0B83-7963-3F4F-95B3-862B25AF03A4}"/>
              </a:ext>
            </a:extLst>
          </p:cNvPr>
          <p:cNvSpPr/>
          <p:nvPr/>
        </p:nvSpPr>
        <p:spPr>
          <a:xfrm>
            <a:off x="6092328" y="5069018"/>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8" name="object 5">
            <a:extLst>
              <a:ext uri="{FF2B5EF4-FFF2-40B4-BE49-F238E27FC236}">
                <a16:creationId xmlns="" xmlns:a16="http://schemas.microsoft.com/office/drawing/2014/main" id="{87B5A125-7120-BA4A-ABB2-04034C89B36D}"/>
              </a:ext>
            </a:extLst>
          </p:cNvPr>
          <p:cNvSpPr/>
          <p:nvPr/>
        </p:nvSpPr>
        <p:spPr>
          <a:xfrm>
            <a:off x="5976806" y="5004553"/>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9" name="object 6">
            <a:extLst>
              <a:ext uri="{FF2B5EF4-FFF2-40B4-BE49-F238E27FC236}">
                <a16:creationId xmlns="" xmlns:a16="http://schemas.microsoft.com/office/drawing/2014/main" id="{F0AF5151-D8AB-EE49-A52C-312AF34BA95D}"/>
              </a:ext>
            </a:extLst>
          </p:cNvPr>
          <p:cNvSpPr/>
          <p:nvPr/>
        </p:nvSpPr>
        <p:spPr>
          <a:xfrm>
            <a:off x="6149662" y="4664616"/>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00" name="object 7">
            <a:extLst>
              <a:ext uri="{FF2B5EF4-FFF2-40B4-BE49-F238E27FC236}">
                <a16:creationId xmlns="" xmlns:a16="http://schemas.microsoft.com/office/drawing/2014/main" id="{D092721A-B29D-9447-B956-C593EA8F3957}"/>
              </a:ext>
            </a:extLst>
          </p:cNvPr>
          <p:cNvSpPr/>
          <p:nvPr/>
        </p:nvSpPr>
        <p:spPr>
          <a:xfrm>
            <a:off x="6149662" y="4664616"/>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01" name="object 8">
            <a:extLst>
              <a:ext uri="{FF2B5EF4-FFF2-40B4-BE49-F238E27FC236}">
                <a16:creationId xmlns="" xmlns:a16="http://schemas.microsoft.com/office/drawing/2014/main" id="{FF159FBC-6C6E-8A42-B5B5-19255E9A964A}"/>
              </a:ext>
            </a:extLst>
          </p:cNvPr>
          <p:cNvSpPr/>
          <p:nvPr/>
        </p:nvSpPr>
        <p:spPr>
          <a:xfrm>
            <a:off x="3415185" y="5359276"/>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2" name="object 9">
            <a:extLst>
              <a:ext uri="{FF2B5EF4-FFF2-40B4-BE49-F238E27FC236}">
                <a16:creationId xmlns="" xmlns:a16="http://schemas.microsoft.com/office/drawing/2014/main" id="{16025AED-61E6-8E4A-80DB-06B998168DBB}"/>
              </a:ext>
            </a:extLst>
          </p:cNvPr>
          <p:cNvSpPr/>
          <p:nvPr/>
        </p:nvSpPr>
        <p:spPr>
          <a:xfrm>
            <a:off x="7122871" y="5008126"/>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3" name="object 10">
            <a:extLst>
              <a:ext uri="{FF2B5EF4-FFF2-40B4-BE49-F238E27FC236}">
                <a16:creationId xmlns="" xmlns:a16="http://schemas.microsoft.com/office/drawing/2014/main" id="{FB090929-E36B-2D42-A8C9-1EDA7CB08D17}"/>
              </a:ext>
            </a:extLst>
          </p:cNvPr>
          <p:cNvSpPr/>
          <p:nvPr/>
        </p:nvSpPr>
        <p:spPr>
          <a:xfrm>
            <a:off x="7227514" y="5283413"/>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4" name="object 11">
            <a:extLst>
              <a:ext uri="{FF2B5EF4-FFF2-40B4-BE49-F238E27FC236}">
                <a16:creationId xmlns="" xmlns:a16="http://schemas.microsoft.com/office/drawing/2014/main" id="{B224F118-73AC-674B-99BC-F35A4E55D355}"/>
              </a:ext>
            </a:extLst>
          </p:cNvPr>
          <p:cNvSpPr/>
          <p:nvPr/>
        </p:nvSpPr>
        <p:spPr>
          <a:xfrm>
            <a:off x="7139160" y="5208989"/>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5" name="object 12">
            <a:extLst>
              <a:ext uri="{FF2B5EF4-FFF2-40B4-BE49-F238E27FC236}">
                <a16:creationId xmlns="" xmlns:a16="http://schemas.microsoft.com/office/drawing/2014/main" id="{64C2D638-E527-3C41-B35F-16B1A5C86300}"/>
              </a:ext>
            </a:extLst>
          </p:cNvPr>
          <p:cNvSpPr/>
          <p:nvPr/>
        </p:nvSpPr>
        <p:spPr>
          <a:xfrm>
            <a:off x="7229868" y="4075174"/>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6" name="object 13">
            <a:extLst>
              <a:ext uri="{FF2B5EF4-FFF2-40B4-BE49-F238E27FC236}">
                <a16:creationId xmlns="" xmlns:a16="http://schemas.microsoft.com/office/drawing/2014/main" id="{07D5A67D-5837-A34B-B756-8E1BA3AEAC2F}"/>
              </a:ext>
            </a:extLst>
          </p:cNvPr>
          <p:cNvSpPr/>
          <p:nvPr/>
        </p:nvSpPr>
        <p:spPr>
          <a:xfrm>
            <a:off x="7139161" y="4776259"/>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7" name="object 14">
            <a:extLst>
              <a:ext uri="{FF2B5EF4-FFF2-40B4-BE49-F238E27FC236}">
                <a16:creationId xmlns="" xmlns:a16="http://schemas.microsoft.com/office/drawing/2014/main" id="{C42F8E61-8C37-B547-A11C-8F147315A8BE}"/>
              </a:ext>
            </a:extLst>
          </p:cNvPr>
          <p:cNvSpPr/>
          <p:nvPr/>
        </p:nvSpPr>
        <p:spPr>
          <a:xfrm>
            <a:off x="8674778" y="3607960"/>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8" name="object 15">
            <a:extLst>
              <a:ext uri="{FF2B5EF4-FFF2-40B4-BE49-F238E27FC236}">
                <a16:creationId xmlns="" xmlns:a16="http://schemas.microsoft.com/office/drawing/2014/main" id="{EF821F8F-B6E6-A840-BDEE-1E02FB495430}"/>
              </a:ext>
            </a:extLst>
          </p:cNvPr>
          <p:cNvSpPr/>
          <p:nvPr/>
        </p:nvSpPr>
        <p:spPr>
          <a:xfrm>
            <a:off x="8674778" y="3607970"/>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9" name="object 16">
            <a:extLst>
              <a:ext uri="{FF2B5EF4-FFF2-40B4-BE49-F238E27FC236}">
                <a16:creationId xmlns="" xmlns:a16="http://schemas.microsoft.com/office/drawing/2014/main" id="{57795486-97B5-D342-BFD7-B48749917E87}"/>
              </a:ext>
            </a:extLst>
          </p:cNvPr>
          <p:cNvSpPr/>
          <p:nvPr/>
        </p:nvSpPr>
        <p:spPr>
          <a:xfrm>
            <a:off x="9107176" y="3414930"/>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10" name="object 17">
            <a:extLst>
              <a:ext uri="{FF2B5EF4-FFF2-40B4-BE49-F238E27FC236}">
                <a16:creationId xmlns="" xmlns:a16="http://schemas.microsoft.com/office/drawing/2014/main" id="{1E7F14B0-AE1F-0644-B9F7-9D8A2E0791CE}"/>
              </a:ext>
            </a:extLst>
          </p:cNvPr>
          <p:cNvSpPr/>
          <p:nvPr/>
        </p:nvSpPr>
        <p:spPr>
          <a:xfrm>
            <a:off x="9038268" y="3665549"/>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11" name="object 18">
            <a:extLst>
              <a:ext uri="{FF2B5EF4-FFF2-40B4-BE49-F238E27FC236}">
                <a16:creationId xmlns="" xmlns:a16="http://schemas.microsoft.com/office/drawing/2014/main" id="{CCBA6830-18DC-F341-9BF8-0CD8252D4D38}"/>
              </a:ext>
            </a:extLst>
          </p:cNvPr>
          <p:cNvSpPr/>
          <p:nvPr/>
        </p:nvSpPr>
        <p:spPr>
          <a:xfrm>
            <a:off x="8645581" y="3864194"/>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2" name="object 19">
            <a:extLst>
              <a:ext uri="{FF2B5EF4-FFF2-40B4-BE49-F238E27FC236}">
                <a16:creationId xmlns="" xmlns:a16="http://schemas.microsoft.com/office/drawing/2014/main" id="{22853B0F-9B0D-7C45-A05B-5801CE10C62B}"/>
              </a:ext>
            </a:extLst>
          </p:cNvPr>
          <p:cNvSpPr/>
          <p:nvPr/>
        </p:nvSpPr>
        <p:spPr>
          <a:xfrm>
            <a:off x="8535652" y="3823910"/>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3" name="object 20">
            <a:extLst>
              <a:ext uri="{FF2B5EF4-FFF2-40B4-BE49-F238E27FC236}">
                <a16:creationId xmlns="" xmlns:a16="http://schemas.microsoft.com/office/drawing/2014/main" id="{20185FDB-B65E-1F40-A41E-613B8DA5CF8A}"/>
              </a:ext>
            </a:extLst>
          </p:cNvPr>
          <p:cNvSpPr/>
          <p:nvPr/>
        </p:nvSpPr>
        <p:spPr>
          <a:xfrm>
            <a:off x="8704444" y="4819607"/>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4" name="object 21">
            <a:extLst>
              <a:ext uri="{FF2B5EF4-FFF2-40B4-BE49-F238E27FC236}">
                <a16:creationId xmlns="" xmlns:a16="http://schemas.microsoft.com/office/drawing/2014/main" id="{987E4094-F129-F949-B5E0-B3CD95BAED5C}"/>
              </a:ext>
            </a:extLst>
          </p:cNvPr>
          <p:cNvSpPr/>
          <p:nvPr/>
        </p:nvSpPr>
        <p:spPr>
          <a:xfrm>
            <a:off x="8704444" y="4819606"/>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5" name="object 22">
            <a:extLst>
              <a:ext uri="{FF2B5EF4-FFF2-40B4-BE49-F238E27FC236}">
                <a16:creationId xmlns="" xmlns:a16="http://schemas.microsoft.com/office/drawing/2014/main" id="{D38DA27B-370A-5543-9ADB-9E0379EEA474}"/>
              </a:ext>
            </a:extLst>
          </p:cNvPr>
          <p:cNvSpPr/>
          <p:nvPr/>
        </p:nvSpPr>
        <p:spPr>
          <a:xfrm>
            <a:off x="8628780" y="5007702"/>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6" name="object 23">
            <a:extLst>
              <a:ext uri="{FF2B5EF4-FFF2-40B4-BE49-F238E27FC236}">
                <a16:creationId xmlns="" xmlns:a16="http://schemas.microsoft.com/office/drawing/2014/main" id="{9C8F9DAC-9E11-6944-BEC1-8CAB86CEEBED}"/>
              </a:ext>
            </a:extLst>
          </p:cNvPr>
          <p:cNvSpPr/>
          <p:nvPr/>
        </p:nvSpPr>
        <p:spPr>
          <a:xfrm>
            <a:off x="8513520" y="4948029"/>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7" name="object 24">
            <a:extLst>
              <a:ext uri="{FF2B5EF4-FFF2-40B4-BE49-F238E27FC236}">
                <a16:creationId xmlns="" xmlns:a16="http://schemas.microsoft.com/office/drawing/2014/main" id="{314D8C2B-E950-8149-B70D-63A044B5E18F}"/>
              </a:ext>
            </a:extLst>
          </p:cNvPr>
          <p:cNvSpPr/>
          <p:nvPr/>
        </p:nvSpPr>
        <p:spPr>
          <a:xfrm>
            <a:off x="8598442" y="5934762"/>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8" name="object 25">
            <a:extLst>
              <a:ext uri="{FF2B5EF4-FFF2-40B4-BE49-F238E27FC236}">
                <a16:creationId xmlns="" xmlns:a16="http://schemas.microsoft.com/office/drawing/2014/main" id="{2DA58DF5-501A-E946-BE09-A988EAE59AC4}"/>
              </a:ext>
            </a:extLst>
          </p:cNvPr>
          <p:cNvSpPr/>
          <p:nvPr/>
        </p:nvSpPr>
        <p:spPr>
          <a:xfrm>
            <a:off x="8598440" y="5934762"/>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9" name="object 26">
            <a:extLst>
              <a:ext uri="{FF2B5EF4-FFF2-40B4-BE49-F238E27FC236}">
                <a16:creationId xmlns="" xmlns:a16="http://schemas.microsoft.com/office/drawing/2014/main" id="{8BFC253D-5718-5946-97D9-C917F025594A}"/>
              </a:ext>
            </a:extLst>
          </p:cNvPr>
          <p:cNvSpPr/>
          <p:nvPr/>
        </p:nvSpPr>
        <p:spPr>
          <a:xfrm>
            <a:off x="9015307" y="6200927"/>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20" name="object 27">
            <a:extLst>
              <a:ext uri="{FF2B5EF4-FFF2-40B4-BE49-F238E27FC236}">
                <a16:creationId xmlns="" xmlns:a16="http://schemas.microsoft.com/office/drawing/2014/main" id="{1B5A6CB2-F51D-F94F-840B-3A559672B2F3}"/>
              </a:ext>
            </a:extLst>
          </p:cNvPr>
          <p:cNvSpPr/>
          <p:nvPr/>
        </p:nvSpPr>
        <p:spPr>
          <a:xfrm>
            <a:off x="8943475" y="6163314"/>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21" name="object 28">
            <a:extLst>
              <a:ext uri="{FF2B5EF4-FFF2-40B4-BE49-F238E27FC236}">
                <a16:creationId xmlns="" xmlns:a16="http://schemas.microsoft.com/office/drawing/2014/main" id="{3956ED62-D54D-5648-947F-CD4009A2B395}"/>
              </a:ext>
            </a:extLst>
          </p:cNvPr>
          <p:cNvSpPr/>
          <p:nvPr/>
        </p:nvSpPr>
        <p:spPr>
          <a:xfrm>
            <a:off x="8556304" y="6090714"/>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2" name="object 29">
            <a:extLst>
              <a:ext uri="{FF2B5EF4-FFF2-40B4-BE49-F238E27FC236}">
                <a16:creationId xmlns="" xmlns:a16="http://schemas.microsoft.com/office/drawing/2014/main" id="{5DD3E18D-FDCD-CB40-B082-A06A461D9C37}"/>
              </a:ext>
            </a:extLst>
          </p:cNvPr>
          <p:cNvSpPr/>
          <p:nvPr/>
        </p:nvSpPr>
        <p:spPr>
          <a:xfrm>
            <a:off x="8443146" y="6030255"/>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3" name="object 30">
            <a:extLst>
              <a:ext uri="{FF2B5EF4-FFF2-40B4-BE49-F238E27FC236}">
                <a16:creationId xmlns="" xmlns:a16="http://schemas.microsoft.com/office/drawing/2014/main" id="{7BCE4F9F-F3B4-C24D-A875-19055A6A7478}"/>
              </a:ext>
            </a:extLst>
          </p:cNvPr>
          <p:cNvSpPr/>
          <p:nvPr/>
        </p:nvSpPr>
        <p:spPr>
          <a:xfrm>
            <a:off x="9098595" y="5154715"/>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4" name="object 31">
            <a:extLst>
              <a:ext uri="{FF2B5EF4-FFF2-40B4-BE49-F238E27FC236}">
                <a16:creationId xmlns="" xmlns:a16="http://schemas.microsoft.com/office/drawing/2014/main" id="{36FA1770-D535-7149-88AF-2E9B194137E7}"/>
              </a:ext>
            </a:extLst>
          </p:cNvPr>
          <p:cNvSpPr/>
          <p:nvPr/>
        </p:nvSpPr>
        <p:spPr>
          <a:xfrm>
            <a:off x="9038233" y="5112112"/>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5" name="object 32">
            <a:extLst>
              <a:ext uri="{FF2B5EF4-FFF2-40B4-BE49-F238E27FC236}">
                <a16:creationId xmlns="" xmlns:a16="http://schemas.microsoft.com/office/drawing/2014/main" id="{9F01220F-DF71-4945-A5C0-7BFD67AC360B}"/>
              </a:ext>
            </a:extLst>
          </p:cNvPr>
          <p:cNvSpPr/>
          <p:nvPr/>
        </p:nvSpPr>
        <p:spPr>
          <a:xfrm>
            <a:off x="9127913" y="5052377"/>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6" name="object 33">
            <a:extLst>
              <a:ext uri="{FF2B5EF4-FFF2-40B4-BE49-F238E27FC236}">
                <a16:creationId xmlns="" xmlns:a16="http://schemas.microsoft.com/office/drawing/2014/main" id="{31CA828D-BD13-C44D-A884-CDE00DB0E036}"/>
              </a:ext>
            </a:extLst>
          </p:cNvPr>
          <p:cNvSpPr/>
          <p:nvPr/>
        </p:nvSpPr>
        <p:spPr>
          <a:xfrm>
            <a:off x="9057131" y="5015696"/>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7" name="object 34">
            <a:extLst>
              <a:ext uri="{FF2B5EF4-FFF2-40B4-BE49-F238E27FC236}">
                <a16:creationId xmlns="" xmlns:a16="http://schemas.microsoft.com/office/drawing/2014/main" id="{584ADA86-B174-404F-B1F6-7FD61F6368E9}"/>
              </a:ext>
            </a:extLst>
          </p:cNvPr>
          <p:cNvSpPr/>
          <p:nvPr/>
        </p:nvSpPr>
        <p:spPr>
          <a:xfrm>
            <a:off x="9101168" y="4459171"/>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8" name="object 35">
            <a:extLst>
              <a:ext uri="{FF2B5EF4-FFF2-40B4-BE49-F238E27FC236}">
                <a16:creationId xmlns="" xmlns:a16="http://schemas.microsoft.com/office/drawing/2014/main" id="{D8604847-2045-E441-9C93-A05FDF6509CF}"/>
              </a:ext>
            </a:extLst>
          </p:cNvPr>
          <p:cNvSpPr/>
          <p:nvPr/>
        </p:nvSpPr>
        <p:spPr>
          <a:xfrm>
            <a:off x="9040808" y="4834762"/>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9" name="object 36">
            <a:extLst>
              <a:ext uri="{FF2B5EF4-FFF2-40B4-BE49-F238E27FC236}">
                <a16:creationId xmlns="" xmlns:a16="http://schemas.microsoft.com/office/drawing/2014/main" id="{04FBAE15-8D92-CD47-B6A8-6EAA5D783AEA}"/>
              </a:ext>
            </a:extLst>
          </p:cNvPr>
          <p:cNvSpPr/>
          <p:nvPr/>
        </p:nvSpPr>
        <p:spPr>
          <a:xfrm>
            <a:off x="9130504" y="4768953"/>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30" name="object 37">
            <a:extLst>
              <a:ext uri="{FF2B5EF4-FFF2-40B4-BE49-F238E27FC236}">
                <a16:creationId xmlns="" xmlns:a16="http://schemas.microsoft.com/office/drawing/2014/main" id="{C757881C-7D6B-7140-9195-5715C97A9A98}"/>
              </a:ext>
            </a:extLst>
          </p:cNvPr>
          <p:cNvSpPr/>
          <p:nvPr/>
        </p:nvSpPr>
        <p:spPr>
          <a:xfrm>
            <a:off x="9059723" y="4933365"/>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31" name="object 38">
            <a:extLst>
              <a:ext uri="{FF2B5EF4-FFF2-40B4-BE49-F238E27FC236}">
                <a16:creationId xmlns="" xmlns:a16="http://schemas.microsoft.com/office/drawing/2014/main" id="{B4DF448A-9317-B440-8D4C-54C223CB6CDC}"/>
              </a:ext>
            </a:extLst>
          </p:cNvPr>
          <p:cNvSpPr/>
          <p:nvPr/>
        </p:nvSpPr>
        <p:spPr>
          <a:xfrm>
            <a:off x="3316559" y="4890477"/>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2" name="object 39">
            <a:extLst>
              <a:ext uri="{FF2B5EF4-FFF2-40B4-BE49-F238E27FC236}">
                <a16:creationId xmlns="" xmlns:a16="http://schemas.microsoft.com/office/drawing/2014/main" id="{C18BE332-EC96-3C42-B947-07D8AE3F4B7A}"/>
              </a:ext>
            </a:extLst>
          </p:cNvPr>
          <p:cNvSpPr/>
          <p:nvPr/>
        </p:nvSpPr>
        <p:spPr>
          <a:xfrm>
            <a:off x="2630903" y="4684533"/>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3" name="object 40">
            <a:extLst>
              <a:ext uri="{FF2B5EF4-FFF2-40B4-BE49-F238E27FC236}">
                <a16:creationId xmlns="" xmlns:a16="http://schemas.microsoft.com/office/drawing/2014/main" id="{C1D0A290-2678-7E4B-8C19-EFC9465A942B}"/>
              </a:ext>
            </a:extLst>
          </p:cNvPr>
          <p:cNvSpPr/>
          <p:nvPr/>
        </p:nvSpPr>
        <p:spPr>
          <a:xfrm>
            <a:off x="3686359" y="4005444"/>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4" name="object 41">
            <a:extLst>
              <a:ext uri="{FF2B5EF4-FFF2-40B4-BE49-F238E27FC236}">
                <a16:creationId xmlns="" xmlns:a16="http://schemas.microsoft.com/office/drawing/2014/main" id="{5EBA2E42-C3E3-1B4A-9E0A-109001AA4144}"/>
              </a:ext>
            </a:extLst>
          </p:cNvPr>
          <p:cNvSpPr txBox="1"/>
          <p:nvPr/>
        </p:nvSpPr>
        <p:spPr>
          <a:xfrm>
            <a:off x="2151496" y="6223571"/>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5" name="object 42">
            <a:extLst>
              <a:ext uri="{FF2B5EF4-FFF2-40B4-BE49-F238E27FC236}">
                <a16:creationId xmlns="" xmlns:a16="http://schemas.microsoft.com/office/drawing/2014/main" id="{6D260D42-2E8A-764A-BF44-7D3A84900977}"/>
              </a:ext>
            </a:extLst>
          </p:cNvPr>
          <p:cNvSpPr/>
          <p:nvPr/>
        </p:nvSpPr>
        <p:spPr>
          <a:xfrm>
            <a:off x="2443039" y="4040369"/>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6" name="object 43">
            <a:extLst>
              <a:ext uri="{FF2B5EF4-FFF2-40B4-BE49-F238E27FC236}">
                <a16:creationId xmlns="" xmlns:a16="http://schemas.microsoft.com/office/drawing/2014/main" id="{32F0BEE3-68E2-4148-BDFA-732A5DBC25B6}"/>
              </a:ext>
            </a:extLst>
          </p:cNvPr>
          <p:cNvSpPr/>
          <p:nvPr/>
        </p:nvSpPr>
        <p:spPr>
          <a:xfrm>
            <a:off x="2403889" y="4378239"/>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7" name="object 44">
            <a:extLst>
              <a:ext uri="{FF2B5EF4-FFF2-40B4-BE49-F238E27FC236}">
                <a16:creationId xmlns="" xmlns:a16="http://schemas.microsoft.com/office/drawing/2014/main" id="{EA1CEEC4-7A0B-3F40-9E0D-BCB169F8EDA1}"/>
              </a:ext>
            </a:extLst>
          </p:cNvPr>
          <p:cNvSpPr txBox="1"/>
          <p:nvPr/>
        </p:nvSpPr>
        <p:spPr>
          <a:xfrm>
            <a:off x="1886489" y="3741738"/>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8" name="object 45">
            <a:extLst>
              <a:ext uri="{FF2B5EF4-FFF2-40B4-BE49-F238E27FC236}">
                <a16:creationId xmlns="" xmlns:a16="http://schemas.microsoft.com/office/drawing/2014/main" id="{819A3F62-3C7A-E44A-BF54-4EA4F32E687B}"/>
              </a:ext>
            </a:extLst>
          </p:cNvPr>
          <p:cNvSpPr/>
          <p:nvPr/>
        </p:nvSpPr>
        <p:spPr>
          <a:xfrm>
            <a:off x="2632410" y="3996428"/>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9" name="object 47">
            <a:extLst>
              <a:ext uri="{FF2B5EF4-FFF2-40B4-BE49-F238E27FC236}">
                <a16:creationId xmlns="" xmlns:a16="http://schemas.microsoft.com/office/drawing/2014/main" id="{A498258E-181E-3B49-B9A9-FC8FB195CC4D}"/>
              </a:ext>
            </a:extLst>
          </p:cNvPr>
          <p:cNvSpPr txBox="1"/>
          <p:nvPr/>
        </p:nvSpPr>
        <p:spPr>
          <a:xfrm>
            <a:off x="3576655" y="372183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40" name="object 48">
            <a:extLst>
              <a:ext uri="{FF2B5EF4-FFF2-40B4-BE49-F238E27FC236}">
                <a16:creationId xmlns="" xmlns:a16="http://schemas.microsoft.com/office/drawing/2014/main" id="{90E61DF0-6489-3645-95B4-BF8281C96D80}"/>
              </a:ext>
            </a:extLst>
          </p:cNvPr>
          <p:cNvSpPr/>
          <p:nvPr/>
        </p:nvSpPr>
        <p:spPr>
          <a:xfrm>
            <a:off x="2122681" y="4795235"/>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41" name="object 50">
            <a:extLst>
              <a:ext uri="{FF2B5EF4-FFF2-40B4-BE49-F238E27FC236}">
                <a16:creationId xmlns="" xmlns:a16="http://schemas.microsoft.com/office/drawing/2014/main" id="{FAA225BF-9B37-D647-8CC8-9ABAFED6CAE7}"/>
              </a:ext>
            </a:extLst>
          </p:cNvPr>
          <p:cNvSpPr txBox="1"/>
          <p:nvPr/>
        </p:nvSpPr>
        <p:spPr>
          <a:xfrm>
            <a:off x="2011320" y="547481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2" name="object 52">
            <a:extLst>
              <a:ext uri="{FF2B5EF4-FFF2-40B4-BE49-F238E27FC236}">
                <a16:creationId xmlns="" xmlns:a16="http://schemas.microsoft.com/office/drawing/2014/main" id="{9EF62267-CAAC-1347-8B47-C806B2CAFB02}"/>
              </a:ext>
            </a:extLst>
          </p:cNvPr>
          <p:cNvSpPr txBox="1"/>
          <p:nvPr/>
        </p:nvSpPr>
        <p:spPr>
          <a:xfrm>
            <a:off x="3242897" y="573924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3" name="object 53">
            <a:extLst>
              <a:ext uri="{FF2B5EF4-FFF2-40B4-BE49-F238E27FC236}">
                <a16:creationId xmlns="" xmlns:a16="http://schemas.microsoft.com/office/drawing/2014/main" id="{CCF1131E-D602-2C46-82E1-811143A8F829}"/>
              </a:ext>
            </a:extLst>
          </p:cNvPr>
          <p:cNvSpPr/>
          <p:nvPr/>
        </p:nvSpPr>
        <p:spPr>
          <a:xfrm>
            <a:off x="4008176" y="4848926"/>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4" name="object 55">
            <a:extLst>
              <a:ext uri="{FF2B5EF4-FFF2-40B4-BE49-F238E27FC236}">
                <a16:creationId xmlns="" xmlns:a16="http://schemas.microsoft.com/office/drawing/2014/main" id="{A90F2452-9B03-6643-8634-599FFDEFEFFA}"/>
              </a:ext>
            </a:extLst>
          </p:cNvPr>
          <p:cNvSpPr txBox="1"/>
          <p:nvPr/>
        </p:nvSpPr>
        <p:spPr>
          <a:xfrm>
            <a:off x="4170189" y="523936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5" name="object 57">
            <a:extLst>
              <a:ext uri="{FF2B5EF4-FFF2-40B4-BE49-F238E27FC236}">
                <a16:creationId xmlns="" xmlns:a16="http://schemas.microsoft.com/office/drawing/2014/main" id="{FC70C4EB-1299-2D43-996E-A531087400EF}"/>
              </a:ext>
            </a:extLst>
          </p:cNvPr>
          <p:cNvSpPr txBox="1"/>
          <p:nvPr/>
        </p:nvSpPr>
        <p:spPr>
          <a:xfrm>
            <a:off x="3888807" y="46143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6" name="object 63">
            <a:extLst>
              <a:ext uri="{FF2B5EF4-FFF2-40B4-BE49-F238E27FC236}">
                <a16:creationId xmlns="" xmlns:a16="http://schemas.microsoft.com/office/drawing/2014/main" id="{23B40A18-91BE-8F44-962A-9511C740A723}"/>
              </a:ext>
            </a:extLst>
          </p:cNvPr>
          <p:cNvSpPr txBox="1"/>
          <p:nvPr/>
        </p:nvSpPr>
        <p:spPr>
          <a:xfrm>
            <a:off x="7233762" y="4641769"/>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7" name="object 67">
            <a:extLst>
              <a:ext uri="{FF2B5EF4-FFF2-40B4-BE49-F238E27FC236}">
                <a16:creationId xmlns="" xmlns:a16="http://schemas.microsoft.com/office/drawing/2014/main" id="{B4333BA1-65F1-0A4F-B755-07BE7E6E3F69}"/>
              </a:ext>
            </a:extLst>
          </p:cNvPr>
          <p:cNvSpPr txBox="1"/>
          <p:nvPr/>
        </p:nvSpPr>
        <p:spPr>
          <a:xfrm>
            <a:off x="2384343" y="449344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8" name="object 68">
            <a:extLst>
              <a:ext uri="{FF2B5EF4-FFF2-40B4-BE49-F238E27FC236}">
                <a16:creationId xmlns="" xmlns:a16="http://schemas.microsoft.com/office/drawing/2014/main" id="{1A3DD59A-F192-5446-8B86-E83077ACB021}"/>
              </a:ext>
            </a:extLst>
          </p:cNvPr>
          <p:cNvSpPr/>
          <p:nvPr/>
        </p:nvSpPr>
        <p:spPr>
          <a:xfrm>
            <a:off x="9128277" y="3833286"/>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9" name="object 69">
            <a:extLst>
              <a:ext uri="{FF2B5EF4-FFF2-40B4-BE49-F238E27FC236}">
                <a16:creationId xmlns="" xmlns:a16="http://schemas.microsoft.com/office/drawing/2014/main" id="{6341F3E4-EE02-3F41-9B4A-BCE697CA5AAB}"/>
              </a:ext>
            </a:extLst>
          </p:cNvPr>
          <p:cNvSpPr/>
          <p:nvPr/>
        </p:nvSpPr>
        <p:spPr>
          <a:xfrm>
            <a:off x="9054709" y="3793787"/>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50" name="object 70">
            <a:extLst>
              <a:ext uri="{FF2B5EF4-FFF2-40B4-BE49-F238E27FC236}">
                <a16:creationId xmlns="" xmlns:a16="http://schemas.microsoft.com/office/drawing/2014/main" id="{E8EF131C-9A1C-484F-8555-8347ACA4AD37}"/>
              </a:ext>
            </a:extLst>
          </p:cNvPr>
          <p:cNvSpPr/>
          <p:nvPr/>
        </p:nvSpPr>
        <p:spPr>
          <a:xfrm>
            <a:off x="9575533" y="6217941"/>
            <a:ext cx="275496" cy="274756"/>
          </a:xfrm>
          <a:prstGeom prst="rect">
            <a:avLst/>
          </a:prstGeom>
          <a:blipFill>
            <a:blip r:embed="rId8" cstate="print"/>
            <a:stretch>
              <a:fillRect/>
            </a:stretch>
          </a:blipFill>
        </p:spPr>
        <p:txBody>
          <a:bodyPr wrap="square" lIns="0" tIns="0" rIns="0" bIns="0" rtlCol="0"/>
          <a:lstStyle/>
          <a:p>
            <a:endParaRPr sz="2400"/>
          </a:p>
        </p:txBody>
      </p:sp>
      <p:sp>
        <p:nvSpPr>
          <p:cNvPr id="151" name="object 71">
            <a:extLst>
              <a:ext uri="{FF2B5EF4-FFF2-40B4-BE49-F238E27FC236}">
                <a16:creationId xmlns="" xmlns:a16="http://schemas.microsoft.com/office/drawing/2014/main" id="{AD3B332C-BB42-F941-ACD5-176E532FD9A3}"/>
              </a:ext>
            </a:extLst>
          </p:cNvPr>
          <p:cNvSpPr txBox="1"/>
          <p:nvPr/>
        </p:nvSpPr>
        <p:spPr>
          <a:xfrm>
            <a:off x="9638013" y="618595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2">
            <a:extLst>
              <a:ext uri="{FF2B5EF4-FFF2-40B4-BE49-F238E27FC236}">
                <a16:creationId xmlns="" xmlns:a16="http://schemas.microsoft.com/office/drawing/2014/main" id="{AD3011B2-0862-AD48-A423-7486A09BB72F}"/>
              </a:ext>
            </a:extLst>
          </p:cNvPr>
          <p:cNvSpPr/>
          <p:nvPr/>
        </p:nvSpPr>
        <p:spPr>
          <a:xfrm>
            <a:off x="9724762" y="3328593"/>
            <a:ext cx="275484" cy="274756"/>
          </a:xfrm>
          <a:prstGeom prst="rect">
            <a:avLst/>
          </a:prstGeom>
          <a:blipFill>
            <a:blip r:embed="rId9" cstate="print"/>
            <a:stretch>
              <a:fillRect/>
            </a:stretch>
          </a:blipFill>
        </p:spPr>
        <p:txBody>
          <a:bodyPr wrap="square" lIns="0" tIns="0" rIns="0" bIns="0" rtlCol="0"/>
          <a:lstStyle/>
          <a:p>
            <a:endParaRPr sz="2400"/>
          </a:p>
        </p:txBody>
      </p:sp>
      <p:sp>
        <p:nvSpPr>
          <p:cNvPr id="153" name="object 73">
            <a:extLst>
              <a:ext uri="{FF2B5EF4-FFF2-40B4-BE49-F238E27FC236}">
                <a16:creationId xmlns="" xmlns:a16="http://schemas.microsoft.com/office/drawing/2014/main" id="{C7B1B1B5-F950-6746-8DF3-F0DA4FADC9A7}"/>
              </a:ext>
            </a:extLst>
          </p:cNvPr>
          <p:cNvSpPr txBox="1"/>
          <p:nvPr/>
        </p:nvSpPr>
        <p:spPr>
          <a:xfrm>
            <a:off x="9785773" y="329793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4" name="object 74">
            <a:extLst>
              <a:ext uri="{FF2B5EF4-FFF2-40B4-BE49-F238E27FC236}">
                <a16:creationId xmlns="" xmlns:a16="http://schemas.microsoft.com/office/drawing/2014/main" id="{5D701165-FE0B-7249-AEB7-A6C3F3CCEF7B}"/>
              </a:ext>
            </a:extLst>
          </p:cNvPr>
          <p:cNvSpPr/>
          <p:nvPr/>
        </p:nvSpPr>
        <p:spPr>
          <a:xfrm>
            <a:off x="9731320" y="3766794"/>
            <a:ext cx="275496" cy="274756"/>
          </a:xfrm>
          <a:prstGeom prst="rect">
            <a:avLst/>
          </a:prstGeom>
          <a:blipFill>
            <a:blip r:embed="rId10" cstate="print"/>
            <a:stretch>
              <a:fillRect/>
            </a:stretch>
          </a:blipFill>
        </p:spPr>
        <p:txBody>
          <a:bodyPr wrap="square" lIns="0" tIns="0" rIns="0" bIns="0" rtlCol="0"/>
          <a:lstStyle/>
          <a:p>
            <a:endParaRPr sz="2400"/>
          </a:p>
        </p:txBody>
      </p:sp>
      <p:sp>
        <p:nvSpPr>
          <p:cNvPr id="155" name="object 75">
            <a:extLst>
              <a:ext uri="{FF2B5EF4-FFF2-40B4-BE49-F238E27FC236}">
                <a16:creationId xmlns="" xmlns:a16="http://schemas.microsoft.com/office/drawing/2014/main" id="{BBD84E0E-43E6-E142-BC30-69897ACAA7EA}"/>
              </a:ext>
            </a:extLst>
          </p:cNvPr>
          <p:cNvSpPr txBox="1"/>
          <p:nvPr/>
        </p:nvSpPr>
        <p:spPr>
          <a:xfrm>
            <a:off x="9785773" y="374121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6" name="object 76">
            <a:extLst>
              <a:ext uri="{FF2B5EF4-FFF2-40B4-BE49-F238E27FC236}">
                <a16:creationId xmlns="" xmlns:a16="http://schemas.microsoft.com/office/drawing/2014/main" id="{0A2BEDFF-7BD9-D143-BFDA-4D1563F4C73C}"/>
              </a:ext>
            </a:extLst>
          </p:cNvPr>
          <p:cNvSpPr/>
          <p:nvPr/>
        </p:nvSpPr>
        <p:spPr>
          <a:xfrm>
            <a:off x="9546069" y="5422671"/>
            <a:ext cx="275496" cy="274753"/>
          </a:xfrm>
          <a:prstGeom prst="rect">
            <a:avLst/>
          </a:prstGeom>
          <a:blipFill>
            <a:blip r:embed="rId11" cstate="print"/>
            <a:stretch>
              <a:fillRect/>
            </a:stretch>
          </a:blipFill>
        </p:spPr>
        <p:txBody>
          <a:bodyPr wrap="square" lIns="0" tIns="0" rIns="0" bIns="0" rtlCol="0"/>
          <a:lstStyle/>
          <a:p>
            <a:endParaRPr sz="2400"/>
          </a:p>
        </p:txBody>
      </p:sp>
      <p:sp>
        <p:nvSpPr>
          <p:cNvPr id="157" name="object 77">
            <a:extLst>
              <a:ext uri="{FF2B5EF4-FFF2-40B4-BE49-F238E27FC236}">
                <a16:creationId xmlns="" xmlns:a16="http://schemas.microsoft.com/office/drawing/2014/main" id="{A6AC9A21-4C33-B849-988E-B5D0BDC6B2B9}"/>
              </a:ext>
            </a:extLst>
          </p:cNvPr>
          <p:cNvSpPr txBox="1"/>
          <p:nvPr/>
        </p:nvSpPr>
        <p:spPr>
          <a:xfrm>
            <a:off x="9611139" y="540686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8" name="object 78">
            <a:extLst>
              <a:ext uri="{FF2B5EF4-FFF2-40B4-BE49-F238E27FC236}">
                <a16:creationId xmlns="" xmlns:a16="http://schemas.microsoft.com/office/drawing/2014/main" id="{57CC8341-C6B4-1249-8DE6-FA63E5130513}"/>
              </a:ext>
            </a:extLst>
          </p:cNvPr>
          <p:cNvSpPr/>
          <p:nvPr/>
        </p:nvSpPr>
        <p:spPr>
          <a:xfrm>
            <a:off x="9686632" y="4642857"/>
            <a:ext cx="275496" cy="274756"/>
          </a:xfrm>
          <a:prstGeom prst="rect">
            <a:avLst/>
          </a:prstGeom>
          <a:blipFill>
            <a:blip r:embed="rId12" cstate="print"/>
            <a:stretch>
              <a:fillRect/>
            </a:stretch>
          </a:blipFill>
        </p:spPr>
        <p:txBody>
          <a:bodyPr wrap="square" lIns="0" tIns="0" rIns="0" bIns="0" rtlCol="0"/>
          <a:lstStyle/>
          <a:p>
            <a:endParaRPr sz="2400"/>
          </a:p>
        </p:txBody>
      </p:sp>
      <p:sp>
        <p:nvSpPr>
          <p:cNvPr id="159" name="object 79">
            <a:extLst>
              <a:ext uri="{FF2B5EF4-FFF2-40B4-BE49-F238E27FC236}">
                <a16:creationId xmlns="" xmlns:a16="http://schemas.microsoft.com/office/drawing/2014/main" id="{F46283DE-AAE2-CA4E-8920-F9AB6473D149}"/>
              </a:ext>
            </a:extLst>
          </p:cNvPr>
          <p:cNvSpPr/>
          <p:nvPr/>
        </p:nvSpPr>
        <p:spPr>
          <a:xfrm>
            <a:off x="9669677" y="5084550"/>
            <a:ext cx="275488" cy="274756"/>
          </a:xfrm>
          <a:prstGeom prst="rect">
            <a:avLst/>
          </a:prstGeom>
          <a:blipFill>
            <a:blip r:embed="rId13" cstate="print"/>
            <a:stretch>
              <a:fillRect/>
            </a:stretch>
          </a:blipFill>
        </p:spPr>
        <p:txBody>
          <a:bodyPr wrap="square" lIns="0" tIns="0" rIns="0" bIns="0" rtlCol="0"/>
          <a:lstStyle/>
          <a:p>
            <a:endParaRPr sz="2400"/>
          </a:p>
        </p:txBody>
      </p:sp>
      <p:sp>
        <p:nvSpPr>
          <p:cNvPr id="160" name="object 80">
            <a:extLst>
              <a:ext uri="{FF2B5EF4-FFF2-40B4-BE49-F238E27FC236}">
                <a16:creationId xmlns="" xmlns:a16="http://schemas.microsoft.com/office/drawing/2014/main" id="{52D477E0-ACB4-5448-B30A-7C31B79F2124}"/>
              </a:ext>
            </a:extLst>
          </p:cNvPr>
          <p:cNvSpPr txBox="1"/>
          <p:nvPr/>
        </p:nvSpPr>
        <p:spPr>
          <a:xfrm>
            <a:off x="9732043" y="5057608"/>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61" name="object 81">
            <a:extLst>
              <a:ext uri="{FF2B5EF4-FFF2-40B4-BE49-F238E27FC236}">
                <a16:creationId xmlns="" xmlns:a16="http://schemas.microsoft.com/office/drawing/2014/main" id="{410A1E16-AFA6-F841-81C7-C7AF33A60056}"/>
              </a:ext>
            </a:extLst>
          </p:cNvPr>
          <p:cNvSpPr/>
          <p:nvPr/>
        </p:nvSpPr>
        <p:spPr>
          <a:xfrm>
            <a:off x="9594939" y="4304190"/>
            <a:ext cx="275496" cy="274760"/>
          </a:xfrm>
          <a:prstGeom prst="rect">
            <a:avLst/>
          </a:prstGeom>
          <a:blipFill>
            <a:blip r:embed="rId8" cstate="print"/>
            <a:stretch>
              <a:fillRect/>
            </a:stretch>
          </a:blipFill>
        </p:spPr>
        <p:txBody>
          <a:bodyPr wrap="square" lIns="0" tIns="0" rIns="0" bIns="0" rtlCol="0"/>
          <a:lstStyle/>
          <a:p>
            <a:endParaRPr sz="2400"/>
          </a:p>
        </p:txBody>
      </p:sp>
      <p:sp>
        <p:nvSpPr>
          <p:cNvPr id="162" name="object 82">
            <a:extLst>
              <a:ext uri="{FF2B5EF4-FFF2-40B4-BE49-F238E27FC236}">
                <a16:creationId xmlns="" xmlns:a16="http://schemas.microsoft.com/office/drawing/2014/main" id="{4778A6BA-2A12-0E47-8B6C-70F679B9001B}"/>
              </a:ext>
            </a:extLst>
          </p:cNvPr>
          <p:cNvSpPr txBox="1"/>
          <p:nvPr/>
        </p:nvSpPr>
        <p:spPr>
          <a:xfrm>
            <a:off x="9664870" y="4141497"/>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3" name="object 7">
            <a:extLst>
              <a:ext uri="{FF2B5EF4-FFF2-40B4-BE49-F238E27FC236}">
                <a16:creationId xmlns="" xmlns:a16="http://schemas.microsoft.com/office/drawing/2014/main" id="{6A7675E1-AB6C-204C-95E3-30C71860F040}"/>
              </a:ext>
            </a:extLst>
          </p:cNvPr>
          <p:cNvSpPr/>
          <p:nvPr/>
        </p:nvSpPr>
        <p:spPr>
          <a:xfrm>
            <a:off x="5565949" y="4865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4" name="object 67">
            <a:extLst>
              <a:ext uri="{FF2B5EF4-FFF2-40B4-BE49-F238E27FC236}">
                <a16:creationId xmlns="" xmlns:a16="http://schemas.microsoft.com/office/drawing/2014/main" id="{FA06A656-CD9F-4E40-AF50-7309518B326F}"/>
              </a:ext>
            </a:extLst>
          </p:cNvPr>
          <p:cNvSpPr txBox="1"/>
          <p:nvPr/>
        </p:nvSpPr>
        <p:spPr>
          <a:xfrm>
            <a:off x="5673776" y="48885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5" name="object 7">
            <a:extLst>
              <a:ext uri="{FF2B5EF4-FFF2-40B4-BE49-F238E27FC236}">
                <a16:creationId xmlns="" xmlns:a16="http://schemas.microsoft.com/office/drawing/2014/main" id="{D56D8790-3575-104A-A31C-20F61D429B1B}"/>
              </a:ext>
            </a:extLst>
          </p:cNvPr>
          <p:cNvSpPr/>
          <p:nvPr/>
        </p:nvSpPr>
        <p:spPr>
          <a:xfrm>
            <a:off x="8171646" y="379176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6" name="object 47">
            <a:extLst>
              <a:ext uri="{FF2B5EF4-FFF2-40B4-BE49-F238E27FC236}">
                <a16:creationId xmlns="" xmlns:a16="http://schemas.microsoft.com/office/drawing/2014/main" id="{F8C319AE-0437-7247-96BC-AE343A5AF78B}"/>
              </a:ext>
            </a:extLst>
          </p:cNvPr>
          <p:cNvSpPr txBox="1"/>
          <p:nvPr/>
        </p:nvSpPr>
        <p:spPr>
          <a:xfrm>
            <a:off x="8264152" y="384545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7" name="object 7">
            <a:extLst>
              <a:ext uri="{FF2B5EF4-FFF2-40B4-BE49-F238E27FC236}">
                <a16:creationId xmlns="" xmlns:a16="http://schemas.microsoft.com/office/drawing/2014/main" id="{66A5F600-0612-D64A-A86F-140DDEC9C89A}"/>
              </a:ext>
            </a:extLst>
          </p:cNvPr>
          <p:cNvSpPr/>
          <p:nvPr/>
        </p:nvSpPr>
        <p:spPr>
          <a:xfrm>
            <a:off x="8159786" y="488936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8" name="object 57">
            <a:extLst>
              <a:ext uri="{FF2B5EF4-FFF2-40B4-BE49-F238E27FC236}">
                <a16:creationId xmlns="" xmlns:a16="http://schemas.microsoft.com/office/drawing/2014/main" id="{37E1FC64-DBF0-1A4D-A902-A47F7758D350}"/>
              </a:ext>
            </a:extLst>
          </p:cNvPr>
          <p:cNvSpPr txBox="1"/>
          <p:nvPr/>
        </p:nvSpPr>
        <p:spPr>
          <a:xfrm>
            <a:off x="8233659" y="493113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9" name="object 7">
            <a:extLst>
              <a:ext uri="{FF2B5EF4-FFF2-40B4-BE49-F238E27FC236}">
                <a16:creationId xmlns="" xmlns:a16="http://schemas.microsoft.com/office/drawing/2014/main" id="{E52F904D-5E9D-094C-BCD3-AC5233574B98}"/>
              </a:ext>
            </a:extLst>
          </p:cNvPr>
          <p:cNvSpPr/>
          <p:nvPr/>
        </p:nvSpPr>
        <p:spPr>
          <a:xfrm>
            <a:off x="8103019" y="586886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70" name="object 50">
            <a:extLst>
              <a:ext uri="{FF2B5EF4-FFF2-40B4-BE49-F238E27FC236}">
                <a16:creationId xmlns="" xmlns:a16="http://schemas.microsoft.com/office/drawing/2014/main" id="{F1AD9C09-7839-A144-BDD4-A81604C03ECB}"/>
              </a:ext>
            </a:extLst>
          </p:cNvPr>
          <p:cNvSpPr txBox="1"/>
          <p:nvPr/>
        </p:nvSpPr>
        <p:spPr>
          <a:xfrm>
            <a:off x="8209018" y="588235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71" name="object 89">
            <a:extLst>
              <a:ext uri="{FF2B5EF4-FFF2-40B4-BE49-F238E27FC236}">
                <a16:creationId xmlns="" xmlns:a16="http://schemas.microsoft.com/office/drawing/2014/main" id="{2F3775FB-5F9A-1849-9A08-95A01EF0309D}"/>
              </a:ext>
            </a:extLst>
          </p:cNvPr>
          <p:cNvSpPr txBox="1"/>
          <p:nvPr/>
        </p:nvSpPr>
        <p:spPr>
          <a:xfrm>
            <a:off x="5102574" y="4233571"/>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sz="2333" spc="33" dirty="0">
                <a:latin typeface="Arial"/>
                <a:cs typeface="Arial"/>
              </a:rPr>
              <a:t>2</a:t>
            </a:r>
            <a:endParaRPr sz="2333" dirty="0">
              <a:latin typeface="Arial"/>
              <a:cs typeface="Arial"/>
            </a:endParaRPr>
          </a:p>
        </p:txBody>
      </p:sp>
      <p:sp>
        <p:nvSpPr>
          <p:cNvPr id="172" name="object 89">
            <a:extLst>
              <a:ext uri="{FF2B5EF4-FFF2-40B4-BE49-F238E27FC236}">
                <a16:creationId xmlns="" xmlns:a16="http://schemas.microsoft.com/office/drawing/2014/main" id="{29B29F0C-EC0B-CC41-9687-5133A3047052}"/>
              </a:ext>
            </a:extLst>
          </p:cNvPr>
          <p:cNvSpPr txBox="1"/>
          <p:nvPr/>
        </p:nvSpPr>
        <p:spPr>
          <a:xfrm>
            <a:off x="7568724" y="3356463"/>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1</a:t>
            </a:r>
            <a:endParaRPr sz="2333" dirty="0">
              <a:latin typeface="Arial"/>
              <a:cs typeface="Arial"/>
            </a:endParaRPr>
          </a:p>
        </p:txBody>
      </p:sp>
      <p:sp>
        <p:nvSpPr>
          <p:cNvPr id="173" name="object 89">
            <a:extLst>
              <a:ext uri="{FF2B5EF4-FFF2-40B4-BE49-F238E27FC236}">
                <a16:creationId xmlns="" xmlns:a16="http://schemas.microsoft.com/office/drawing/2014/main" id="{B98CED15-B924-564B-B002-04F9E417C63F}"/>
              </a:ext>
            </a:extLst>
          </p:cNvPr>
          <p:cNvSpPr txBox="1"/>
          <p:nvPr/>
        </p:nvSpPr>
        <p:spPr>
          <a:xfrm>
            <a:off x="9222050" y="2809756"/>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0</a:t>
            </a:r>
            <a:endParaRPr sz="2333" dirty="0">
              <a:latin typeface="Arial"/>
              <a:cs typeface="Arial"/>
            </a:endParaRPr>
          </a:p>
        </p:txBody>
      </p:sp>
      <p:sp>
        <p:nvSpPr>
          <p:cNvPr id="174" name="TextBox 173">
            <a:extLst>
              <a:ext uri="{FF2B5EF4-FFF2-40B4-BE49-F238E27FC236}">
                <a16:creationId xmlns="" xmlns:a16="http://schemas.microsoft.com/office/drawing/2014/main" id="{F7297ECB-1F5E-DC40-92B1-4300F95E80FF}"/>
              </a:ext>
            </a:extLst>
          </p:cNvPr>
          <p:cNvSpPr txBox="1"/>
          <p:nvPr/>
        </p:nvSpPr>
        <p:spPr>
          <a:xfrm>
            <a:off x="10025627" y="3251987"/>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5" name="TextBox 174">
            <a:extLst>
              <a:ext uri="{FF2B5EF4-FFF2-40B4-BE49-F238E27FC236}">
                <a16:creationId xmlns="" xmlns:a16="http://schemas.microsoft.com/office/drawing/2014/main" id="{4A3848E6-58E1-B54D-97B2-B75E9C708051}"/>
              </a:ext>
            </a:extLst>
          </p:cNvPr>
          <p:cNvSpPr txBox="1"/>
          <p:nvPr/>
        </p:nvSpPr>
        <p:spPr>
          <a:xfrm>
            <a:off x="10032925" y="3685238"/>
            <a:ext cx="406714" cy="400110"/>
          </a:xfrm>
          <a:prstGeom prst="rect">
            <a:avLst/>
          </a:prstGeom>
          <a:noFill/>
        </p:spPr>
        <p:txBody>
          <a:bodyPr wrap="none" rtlCol="0">
            <a:spAutoFit/>
          </a:bodyPr>
          <a:lstStyle/>
          <a:p>
            <a:r>
              <a:rPr lang="en-US" sz="2000" b="1" dirty="0"/>
              <a:t>X</a:t>
            </a:r>
            <a:r>
              <a:rPr lang="en-US" sz="2000" b="1" baseline="-25000" dirty="0"/>
              <a:t>C</a:t>
            </a:r>
          </a:p>
        </p:txBody>
      </p:sp>
      <p:sp>
        <p:nvSpPr>
          <p:cNvPr id="176" name="TextBox 175">
            <a:extLst>
              <a:ext uri="{FF2B5EF4-FFF2-40B4-BE49-F238E27FC236}">
                <a16:creationId xmlns="" xmlns:a16="http://schemas.microsoft.com/office/drawing/2014/main" id="{85ADE815-B9A4-F84E-8680-9740E8C3DD8F}"/>
              </a:ext>
            </a:extLst>
          </p:cNvPr>
          <p:cNvSpPr txBox="1"/>
          <p:nvPr/>
        </p:nvSpPr>
        <p:spPr>
          <a:xfrm>
            <a:off x="9911392" y="4229796"/>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7" name="TextBox 176">
            <a:extLst>
              <a:ext uri="{FF2B5EF4-FFF2-40B4-BE49-F238E27FC236}">
                <a16:creationId xmlns="" xmlns:a16="http://schemas.microsoft.com/office/drawing/2014/main" id="{0D158185-444E-3440-83CC-B8C3430B7CFA}"/>
              </a:ext>
            </a:extLst>
          </p:cNvPr>
          <p:cNvSpPr txBox="1"/>
          <p:nvPr/>
        </p:nvSpPr>
        <p:spPr>
          <a:xfrm>
            <a:off x="9874879" y="6137115"/>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8" name="TextBox 177">
            <a:extLst>
              <a:ext uri="{FF2B5EF4-FFF2-40B4-BE49-F238E27FC236}">
                <a16:creationId xmlns="" xmlns:a16="http://schemas.microsoft.com/office/drawing/2014/main" id="{6FD13EB0-3BAF-C649-8169-E2A16603943D}"/>
              </a:ext>
            </a:extLst>
          </p:cNvPr>
          <p:cNvSpPr txBox="1"/>
          <p:nvPr/>
        </p:nvSpPr>
        <p:spPr>
          <a:xfrm>
            <a:off x="9950080" y="4545362"/>
            <a:ext cx="421910" cy="400110"/>
          </a:xfrm>
          <a:prstGeom prst="rect">
            <a:avLst/>
          </a:prstGeom>
          <a:noFill/>
        </p:spPr>
        <p:txBody>
          <a:bodyPr wrap="none" rtlCol="0">
            <a:spAutoFit/>
          </a:bodyPr>
          <a:lstStyle/>
          <a:p>
            <a:r>
              <a:rPr lang="en-US" sz="2000" b="1" dirty="0"/>
              <a:t>X</a:t>
            </a:r>
            <a:r>
              <a:rPr lang="en-US" sz="2000" b="1" baseline="-25000" dirty="0"/>
              <a:t>B</a:t>
            </a:r>
          </a:p>
        </p:txBody>
      </p:sp>
      <p:sp>
        <p:nvSpPr>
          <p:cNvPr id="179" name="TextBox 178">
            <a:extLst>
              <a:ext uri="{FF2B5EF4-FFF2-40B4-BE49-F238E27FC236}">
                <a16:creationId xmlns="" xmlns:a16="http://schemas.microsoft.com/office/drawing/2014/main" id="{0BF968F5-D0DF-9A45-BD25-4BCA7C1269DE}"/>
              </a:ext>
            </a:extLst>
          </p:cNvPr>
          <p:cNvSpPr txBox="1"/>
          <p:nvPr/>
        </p:nvSpPr>
        <p:spPr>
          <a:xfrm>
            <a:off x="9977651" y="5017163"/>
            <a:ext cx="409086" cy="400110"/>
          </a:xfrm>
          <a:prstGeom prst="rect">
            <a:avLst/>
          </a:prstGeom>
          <a:noFill/>
        </p:spPr>
        <p:txBody>
          <a:bodyPr wrap="none" rtlCol="0">
            <a:spAutoFit/>
          </a:bodyPr>
          <a:lstStyle/>
          <a:p>
            <a:r>
              <a:rPr lang="en-US" sz="2000" b="1" dirty="0"/>
              <a:t>X</a:t>
            </a:r>
            <a:r>
              <a:rPr lang="en-US" sz="2000" b="1" baseline="-25000" dirty="0"/>
              <a:t>E</a:t>
            </a:r>
          </a:p>
        </p:txBody>
      </p:sp>
      <p:sp>
        <p:nvSpPr>
          <p:cNvPr id="180" name="TextBox 179">
            <a:extLst>
              <a:ext uri="{FF2B5EF4-FFF2-40B4-BE49-F238E27FC236}">
                <a16:creationId xmlns="" xmlns:a16="http://schemas.microsoft.com/office/drawing/2014/main" id="{B6A13605-54C5-874D-ADC2-0A70FFE1B129}"/>
              </a:ext>
            </a:extLst>
          </p:cNvPr>
          <p:cNvSpPr txBox="1"/>
          <p:nvPr/>
        </p:nvSpPr>
        <p:spPr>
          <a:xfrm>
            <a:off x="9833980" y="5371693"/>
            <a:ext cx="404278" cy="400110"/>
          </a:xfrm>
          <a:prstGeom prst="rect">
            <a:avLst/>
          </a:prstGeom>
          <a:noFill/>
        </p:spPr>
        <p:txBody>
          <a:bodyPr wrap="none" rtlCol="0">
            <a:spAutoFit/>
          </a:bodyPr>
          <a:lstStyle/>
          <a:p>
            <a:r>
              <a:rPr lang="en-US" sz="2000" b="1" dirty="0"/>
              <a:t>X</a:t>
            </a:r>
            <a:r>
              <a:rPr lang="en-US" sz="2000" b="1" baseline="-25000" dirty="0"/>
              <a:t>F</a:t>
            </a:r>
          </a:p>
        </p:txBody>
      </p:sp>
    </p:spTree>
    <p:extLst>
      <p:ext uri="{BB962C8B-B14F-4D97-AF65-F5344CB8AC3E}">
        <p14:creationId xmlns:p14="http://schemas.microsoft.com/office/powerpoint/2010/main" val="3663089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1" y="115891"/>
            <a:ext cx="8194007" cy="720727"/>
          </a:xfrm>
        </p:spPr>
        <p:txBody>
          <a:bodyPr>
            <a:normAutofit fontScale="90000"/>
          </a:bodyPr>
          <a:lstStyle/>
          <a:p>
            <a:r>
              <a:rPr lang="en-US" altLang="zh-CN" sz="3200" b="0" dirty="0">
                <a:solidFill>
                  <a:srgbClr val="990000"/>
                </a:solidFill>
                <a:effectLst/>
                <a:latin typeface="Palatino Linotype"/>
              </a:rPr>
              <a:t>Which Conclusion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744533" y="1011459"/>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A. </a:t>
            </a:r>
            <a:r>
              <a:rPr lang="en-US" altLang="zh-CN" sz="2000" dirty="0"/>
              <a:t>VWF is an autocrine/paracrine effector of signal transduction and gene expression in ECs that regulates EC adhesiveness for MSCs via activation of p38 MAPK in ECs.</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6261101" y="1011459"/>
            <a:ext cx="4186369"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2000" dirty="0">
                <a:solidFill>
                  <a:srgbClr val="C00000"/>
                </a:solidFill>
              </a:rPr>
              <a:t>B. </a:t>
            </a:r>
            <a:r>
              <a:rPr lang="en-US" altLang="zh-CN" sz="2000" dirty="0"/>
              <a:t>In conclusion , our study demonstrated that HOTAIR transcript expression in NSCLC cells. These results suggest that the overexpression of metastasis may play a role in regulating tumor progression and invasion. Further studies are needed to elucidate the molecular mechanisms involved in the development of cancer.</a:t>
            </a:r>
          </a:p>
        </p:txBody>
      </p:sp>
      <p:pic>
        <p:nvPicPr>
          <p:cNvPr id="6" name="Picture 5"/>
          <p:cNvPicPr>
            <a:picLocks noChangeAspect="1"/>
          </p:cNvPicPr>
          <p:nvPr/>
        </p:nvPicPr>
        <p:blipFill>
          <a:blip r:embed="rId2"/>
          <a:stretch>
            <a:fillRect/>
          </a:stretch>
        </p:blipFill>
        <p:spPr>
          <a:xfrm>
            <a:off x="9293930" y="5458748"/>
            <a:ext cx="890399" cy="972434"/>
          </a:xfrm>
          <a:prstGeom prst="rect">
            <a:avLst/>
          </a:prstGeom>
        </p:spPr>
      </p:pic>
    </p:spTree>
    <p:extLst>
      <p:ext uri="{BB962C8B-B14F-4D97-AF65-F5344CB8AC3E}">
        <p14:creationId xmlns:p14="http://schemas.microsoft.com/office/powerpoint/2010/main" val="1681293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altLang="zh-CN" sz="3200" b="0" dirty="0">
                <a:solidFill>
                  <a:srgbClr val="990000"/>
                </a:solidFill>
                <a:effectLst/>
                <a:latin typeface="Palatino Linotype"/>
              </a:rPr>
              <a:t>Which Title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758951" y="1226610"/>
            <a:ext cx="37465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A. </a:t>
            </a:r>
            <a:r>
              <a:rPr lang="en-US" altLang="zh-CN" dirty="0"/>
              <a:t>The role of cancer stem cells to </a:t>
            </a:r>
            <a:r>
              <a:rPr lang="en-US" altLang="zh-CN" dirty="0" err="1"/>
              <a:t>trastuzumab</a:t>
            </a:r>
            <a:r>
              <a:rPr lang="en-US" altLang="zh-CN" dirty="0"/>
              <a:t>-based and breast cancer cell proliferation, migration, and invasion</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5778501" y="1226610"/>
            <a:ext cx="40259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B. </a:t>
            </a:r>
            <a:r>
              <a:rPr lang="en-US" altLang="zh-CN" dirty="0"/>
              <a:t>Long-term supplementation of decaffeinated green tea extract does not modify body weight or abdominal obesity in a randomized trial of men at high risk for Prostate cancer</a:t>
            </a:r>
          </a:p>
        </p:txBody>
      </p:sp>
      <p:pic>
        <p:nvPicPr>
          <p:cNvPr id="3" name="Picture 2"/>
          <p:cNvPicPr>
            <a:picLocks noChangeAspect="1"/>
          </p:cNvPicPr>
          <p:nvPr/>
        </p:nvPicPr>
        <p:blipFill>
          <a:blip r:embed="rId2"/>
          <a:stretch>
            <a:fillRect/>
          </a:stretch>
        </p:blipFill>
        <p:spPr>
          <a:xfrm>
            <a:off x="3992495" y="3707442"/>
            <a:ext cx="973757" cy="1152986"/>
          </a:xfrm>
          <a:prstGeom prst="rect">
            <a:avLst/>
          </a:prstGeom>
        </p:spPr>
      </p:pic>
    </p:spTree>
    <p:extLst>
      <p:ext uri="{BB962C8B-B14F-4D97-AF65-F5344CB8AC3E}">
        <p14:creationId xmlns:p14="http://schemas.microsoft.com/office/powerpoint/2010/main" val="23352991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altLang="zh-CN" sz="3200" b="0" dirty="0">
                <a:solidFill>
                  <a:srgbClr val="990000"/>
                </a:solidFill>
                <a:effectLst/>
                <a:latin typeface="Palatino Linotype"/>
              </a:rPr>
              <a:t>Which Title is Written by </a:t>
            </a:r>
            <a:r>
              <a:rPr lang="en-US" altLang="zh-CN" sz="3200" b="0" dirty="0" err="1">
                <a:solidFill>
                  <a:srgbClr val="990000"/>
                </a:solidFill>
                <a:effectLst/>
                <a:latin typeface="Palatino Linotype"/>
              </a:rPr>
              <a:t>PaperRobot</a:t>
            </a:r>
            <a:r>
              <a:rPr lang="en-US" altLang="zh-CN" sz="3200" b="0" dirty="0">
                <a:solidFill>
                  <a:srgbClr val="990000"/>
                </a:solidFill>
                <a:effectLst/>
                <a:latin typeface="Palatino Linotype"/>
              </a:rPr>
              <a:t>?</a:t>
            </a:r>
            <a:endParaRPr lang="en-US" sz="3200" b="0" dirty="0">
              <a:solidFill>
                <a:srgbClr val="990000"/>
              </a:solidFill>
              <a:effectLst/>
              <a:latin typeface="Palatino Linotype"/>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758951" y="1226610"/>
            <a:ext cx="37465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A. </a:t>
            </a:r>
            <a:r>
              <a:rPr lang="en-US" altLang="zh-CN" dirty="0"/>
              <a:t>Efficacy and Safety of </a:t>
            </a:r>
            <a:r>
              <a:rPr lang="en-US" altLang="zh-CN" dirty="0" err="1"/>
              <a:t>Artesunate</a:t>
            </a:r>
            <a:r>
              <a:rPr lang="en-US" altLang="zh-CN" dirty="0"/>
              <a:t> in the Treatment of Uncomplicated Malaria: a Systematic Review and Meta-analysis</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5778501" y="1226610"/>
            <a:ext cx="40259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solidFill>
                  <a:srgbClr val="C00000"/>
                </a:solidFill>
              </a:rPr>
              <a:t>B. </a:t>
            </a:r>
            <a:r>
              <a:rPr lang="en-US" altLang="zh-CN" dirty="0"/>
              <a:t>Low RBM3 Protein Expression Correlates with Clinical Stage, </a:t>
            </a:r>
            <a:r>
              <a:rPr lang="en-US" altLang="zh-CN" dirty="0" err="1"/>
              <a:t>PrognOStic</a:t>
            </a:r>
            <a:r>
              <a:rPr lang="en-US" altLang="zh-CN" dirty="0"/>
              <a:t> Classification and Increased Risk of Treatment Failure in Testicular Non-</a:t>
            </a:r>
            <a:r>
              <a:rPr lang="en-US" altLang="zh-CN" dirty="0" err="1"/>
              <a:t>Seminomatous</a:t>
            </a:r>
            <a:r>
              <a:rPr lang="en-US" altLang="zh-CN" dirty="0"/>
              <a:t> Germ Cell Cancer</a:t>
            </a:r>
          </a:p>
        </p:txBody>
      </p:sp>
      <p:pic>
        <p:nvPicPr>
          <p:cNvPr id="3" name="Picture 2"/>
          <p:cNvPicPr>
            <a:picLocks noChangeAspect="1"/>
          </p:cNvPicPr>
          <p:nvPr/>
        </p:nvPicPr>
        <p:blipFill>
          <a:blip r:embed="rId2"/>
          <a:stretch>
            <a:fillRect/>
          </a:stretch>
        </p:blipFill>
        <p:spPr>
          <a:xfrm>
            <a:off x="3900262" y="3746714"/>
            <a:ext cx="1035262" cy="1144440"/>
          </a:xfrm>
          <a:prstGeom prst="rect">
            <a:avLst/>
          </a:prstGeom>
        </p:spPr>
      </p:pic>
    </p:spTree>
    <p:extLst>
      <p:ext uri="{BB962C8B-B14F-4D97-AF65-F5344CB8AC3E}">
        <p14:creationId xmlns:p14="http://schemas.microsoft.com/office/powerpoint/2010/main" val="35899523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a:xfrm>
            <a:off x="1524000" y="115891"/>
            <a:ext cx="8050612" cy="720727"/>
          </a:xfrm>
        </p:spPr>
        <p:txBody>
          <a:bodyPr>
            <a:normAutofit fontScale="90000"/>
          </a:bodyPr>
          <a:lstStyle/>
          <a:p>
            <a:r>
              <a:rPr lang="en-US" sz="3200" b="0" dirty="0">
                <a:solidFill>
                  <a:srgbClr val="990000"/>
                </a:solidFill>
                <a:effectLst/>
                <a:latin typeface="Palatino Linotype"/>
              </a:rPr>
              <a:t>Remaining Challenges: Human output is </a:t>
            </a:r>
            <a:br>
              <a:rPr lang="en-US" sz="3200" b="0" dirty="0">
                <a:solidFill>
                  <a:srgbClr val="990000"/>
                </a:solidFill>
                <a:effectLst/>
                <a:latin typeface="Palatino Linotype"/>
              </a:rPr>
            </a:br>
            <a:r>
              <a:rPr lang="en-US" sz="3200" b="0" dirty="0">
                <a:solidFill>
                  <a:srgbClr val="990000"/>
                </a:solidFill>
                <a:effectLst/>
                <a:latin typeface="Palatino Linotype"/>
              </a:rPr>
              <a:t>usually more vivid</a:t>
            </a:r>
          </a:p>
        </p:txBody>
      </p:sp>
      <p:sp>
        <p:nvSpPr>
          <p:cNvPr id="4" name="Text Placeholder 1">
            <a:extLst>
              <a:ext uri="{FF2B5EF4-FFF2-40B4-BE49-F238E27FC236}">
                <a16:creationId xmlns:a16="http://schemas.microsoft.com/office/drawing/2014/main" xmlns="" id="{3EF22EAA-CC89-C54A-9E8C-07CD01EAD34C}"/>
              </a:ext>
            </a:extLst>
          </p:cNvPr>
          <p:cNvSpPr txBox="1">
            <a:spLocks/>
          </p:cNvSpPr>
          <p:nvPr/>
        </p:nvSpPr>
        <p:spPr>
          <a:xfrm>
            <a:off x="1752601" y="1285878"/>
            <a:ext cx="825817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dirty="0"/>
              <a:t>Human:</a:t>
            </a:r>
            <a:r>
              <a:rPr lang="zh-CN" altLang="en-US" dirty="0"/>
              <a:t> </a:t>
            </a:r>
            <a:r>
              <a:rPr lang="en-US" dirty="0"/>
              <a:t>“ Does HPV play any role in the initiation or prognosis of endometrial adenocarcinomas ? ”</a:t>
            </a:r>
          </a:p>
          <a:p>
            <a:r>
              <a:rPr lang="en-US" altLang="zh-CN" dirty="0"/>
              <a:t>System:</a:t>
            </a:r>
            <a:r>
              <a:rPr lang="zh-CN" altLang="en-US" dirty="0"/>
              <a:t> </a:t>
            </a:r>
            <a:r>
              <a:rPr lang="en-US" altLang="zh-CN" dirty="0"/>
              <a:t>“</a:t>
            </a:r>
            <a:r>
              <a:rPr lang="zh-CN" altLang="en-US" dirty="0"/>
              <a:t> </a:t>
            </a:r>
            <a:r>
              <a:rPr lang="en-US" altLang="zh-CN" dirty="0"/>
              <a:t>The role of HPV in the treatment of endometrial adenocarcinomas”</a:t>
            </a:r>
            <a:endParaRPr lang="en-US" dirty="0"/>
          </a:p>
          <a:p>
            <a:endParaRPr lang="en-US" dirty="0"/>
          </a:p>
        </p:txBody>
      </p:sp>
    </p:spTree>
    <p:extLst>
      <p:ext uri="{BB962C8B-B14F-4D97-AF65-F5344CB8AC3E}">
        <p14:creationId xmlns:p14="http://schemas.microsoft.com/office/powerpoint/2010/main" val="20753115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a:xfrm>
            <a:off x="1524001" y="115891"/>
            <a:ext cx="8316917" cy="720727"/>
          </a:xfrm>
        </p:spPr>
        <p:txBody>
          <a:bodyPr>
            <a:normAutofit fontScale="90000"/>
          </a:bodyPr>
          <a:lstStyle/>
          <a:p>
            <a:r>
              <a:rPr lang="en-US" sz="3200" b="0" dirty="0">
                <a:solidFill>
                  <a:srgbClr val="990000"/>
                </a:solidFill>
                <a:effectLst/>
                <a:latin typeface="Palatino Linotype"/>
              </a:rPr>
              <a:t>Remaining Challenges: Human output is </a:t>
            </a:r>
            <a:br>
              <a:rPr lang="en-US" sz="3200" b="0" dirty="0">
                <a:solidFill>
                  <a:srgbClr val="990000"/>
                </a:solidFill>
                <a:effectLst/>
                <a:latin typeface="Palatino Linotype"/>
              </a:rPr>
            </a:br>
            <a:r>
              <a:rPr lang="en-US" sz="3200" b="0" dirty="0">
                <a:solidFill>
                  <a:srgbClr val="990000"/>
                </a:solidFill>
                <a:effectLst/>
                <a:latin typeface="Palatino Linotype"/>
              </a:rPr>
              <a:t>usually more concrete</a:t>
            </a:r>
          </a:p>
        </p:txBody>
      </p:sp>
      <p:sp>
        <p:nvSpPr>
          <p:cNvPr id="4" name="Text Placeholder 1">
            <a:extLst>
              <a:ext uri="{FF2B5EF4-FFF2-40B4-BE49-F238E27FC236}">
                <a16:creationId xmlns:a16="http://schemas.microsoft.com/office/drawing/2014/main" xmlns="" id="{3EF22EAA-CC89-C54A-9E8C-07CD01EAD34C}"/>
              </a:ext>
            </a:extLst>
          </p:cNvPr>
          <p:cNvSpPr txBox="1">
            <a:spLocks/>
          </p:cNvSpPr>
          <p:nvPr/>
        </p:nvSpPr>
        <p:spPr>
          <a:xfrm>
            <a:off x="1752600" y="1024621"/>
            <a:ext cx="86868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a:t>Human written title:</a:t>
            </a:r>
          </a:p>
          <a:p>
            <a:r>
              <a:rPr lang="en-US" altLang="zh-CN" dirty="0"/>
              <a:t>“</a:t>
            </a:r>
            <a:r>
              <a:rPr lang="en-US" altLang="zh-CN" b="1" dirty="0" err="1"/>
              <a:t>etumorType</a:t>
            </a:r>
            <a:r>
              <a:rPr lang="en-US" altLang="zh-CN" dirty="0"/>
              <a:t> , An Algorithm of Discriminating Cancer Types for Circulating Tumor Cells or Cell-free DNAs in Blood</a:t>
            </a:r>
            <a:r>
              <a:rPr lang="zh-CN" altLang="en-US" dirty="0"/>
              <a:t>” </a:t>
            </a:r>
            <a:r>
              <a:rPr lang="en-US" dirty="0"/>
              <a:t>create new entity</a:t>
            </a:r>
            <a:r>
              <a:rPr lang="zh-CN" altLang="en-US" dirty="0"/>
              <a:t> </a:t>
            </a:r>
            <a:r>
              <a:rPr lang="en-US" dirty="0"/>
              <a:t>abbreviations such as </a:t>
            </a:r>
            <a:r>
              <a:rPr lang="en-US" b="1" dirty="0" err="1"/>
              <a:t>etumorType</a:t>
            </a:r>
            <a:r>
              <a:rPr lang="en-US" dirty="0"/>
              <a:t> in this example</a:t>
            </a:r>
          </a:p>
          <a:p>
            <a:endParaRPr lang="en-US" dirty="0"/>
          </a:p>
          <a:p>
            <a:r>
              <a:rPr lang="en-US" dirty="0"/>
              <a:t>System written title:</a:t>
            </a:r>
          </a:p>
          <a:p>
            <a:r>
              <a:rPr lang="en-US" dirty="0"/>
              <a:t>Gastrointestinal Stromal tumor initiation : A Review of the Literature  .</a:t>
            </a:r>
          </a:p>
        </p:txBody>
      </p:sp>
    </p:spTree>
    <p:extLst>
      <p:ext uri="{BB962C8B-B14F-4D97-AF65-F5344CB8AC3E}">
        <p14:creationId xmlns:p14="http://schemas.microsoft.com/office/powerpoint/2010/main" val="17419932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sz="3600" b="0" dirty="0" smtClean="0">
                <a:solidFill>
                  <a:srgbClr val="990000"/>
                </a:solidFill>
                <a:latin typeface="Palatino Linotype"/>
                <a:ea typeface="Arial"/>
                <a:cs typeface="Arial"/>
              </a:rPr>
              <a:t>Did it Work for NLP?</a:t>
            </a:r>
            <a:endParaRPr lang="en-US" sz="3600" b="0" dirty="0">
              <a:solidFill>
                <a:srgbClr val="990000"/>
              </a:solidFill>
              <a:latin typeface="Palatino Linotype"/>
              <a:ea typeface="Arial"/>
              <a:cs typeface="Arial"/>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0" y="836618"/>
            <a:ext cx="11849100"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smtClean="0"/>
              <a:t>(Fortunately) we are still not publishing enough</a:t>
            </a:r>
            <a:r>
              <a:rPr lang="mr-IN" dirty="0" smtClean="0"/>
              <a:t>…</a:t>
            </a:r>
            <a:endParaRPr lang="en-US" dirty="0" smtClean="0"/>
          </a:p>
          <a:p>
            <a:r>
              <a:rPr lang="en-US" dirty="0"/>
              <a:t>T</a:t>
            </a:r>
            <a:r>
              <a:rPr lang="en-US" dirty="0" smtClean="0"/>
              <a:t>he </a:t>
            </a:r>
            <a:r>
              <a:rPr lang="en-US" dirty="0"/>
              <a:t>language model is not able to effectively </a:t>
            </a:r>
            <a:r>
              <a:rPr lang="en-US" dirty="0" smtClean="0"/>
              <a:t>copy out-of-vocabulary </a:t>
            </a:r>
            <a:r>
              <a:rPr lang="en-US" dirty="0"/>
              <a:t>words and thus the output is </a:t>
            </a:r>
            <a:r>
              <a:rPr lang="en-US" dirty="0" smtClean="0"/>
              <a:t>often too generic</a:t>
            </a:r>
          </a:p>
          <a:p>
            <a:pPr lvl="1"/>
            <a:r>
              <a:rPr lang="en-US" sz="2000" dirty="0" smtClean="0"/>
              <a:t>Title: </a:t>
            </a:r>
            <a:r>
              <a:rPr lang="en-US" sz="2000" i="1" dirty="0" smtClean="0"/>
              <a:t>Statistics based </a:t>
            </a:r>
            <a:r>
              <a:rPr lang="en-US" sz="2000" i="1" dirty="0"/>
              <a:t>hybrid approach to Chinese base </a:t>
            </a:r>
            <a:r>
              <a:rPr lang="en-US" sz="2000" i="1" dirty="0" smtClean="0"/>
              <a:t>phrase identification</a:t>
            </a:r>
            <a:endParaRPr lang="en-US" sz="2000" dirty="0"/>
          </a:p>
          <a:p>
            <a:pPr lvl="1"/>
            <a:r>
              <a:rPr lang="en-US" sz="2000" dirty="0" smtClean="0"/>
              <a:t>Abstract: </a:t>
            </a:r>
            <a:r>
              <a:rPr lang="en-US" sz="2000" i="1" dirty="0" smtClean="0"/>
              <a:t>This </a:t>
            </a:r>
            <a:r>
              <a:rPr lang="en-US" sz="2000" i="1" dirty="0"/>
              <a:t>paper describes </a:t>
            </a:r>
            <a:r>
              <a:rPr lang="en-US" sz="2000" i="1" dirty="0" smtClean="0"/>
              <a:t>a novel </a:t>
            </a:r>
            <a:r>
              <a:rPr lang="en-US" sz="2000" i="1" dirty="0"/>
              <a:t>approach to the task of </a:t>
            </a:r>
            <a:r>
              <a:rPr lang="en-US" sz="2000" i="1" dirty="0" smtClean="0"/>
              <a:t>Chinese-base-phrase identification</a:t>
            </a:r>
            <a:r>
              <a:rPr lang="en-US" sz="2000" i="1" dirty="0"/>
              <a:t>. We first utilize the solid </a:t>
            </a:r>
            <a:r>
              <a:rPr lang="en-US" sz="2000" i="1" dirty="0" smtClean="0"/>
              <a:t>foundation for </a:t>
            </a:r>
            <a:r>
              <a:rPr lang="en-US" sz="2000" i="1" dirty="0"/>
              <a:t>the Chinese parser, and we show that our </a:t>
            </a:r>
            <a:r>
              <a:rPr lang="en-US" sz="2000" i="1" dirty="0" smtClean="0"/>
              <a:t>tool can </a:t>
            </a:r>
            <a:r>
              <a:rPr lang="en-US" sz="2000" i="1" dirty="0"/>
              <a:t>be easily extended to meet the needs of </a:t>
            </a:r>
            <a:r>
              <a:rPr lang="en-US" sz="2000" i="1" dirty="0" smtClean="0"/>
              <a:t>the sentence </a:t>
            </a:r>
            <a:r>
              <a:rPr lang="en-US" sz="2000" i="1" dirty="0"/>
              <a:t>structure</a:t>
            </a:r>
            <a:r>
              <a:rPr lang="en-US" sz="2000" i="1" dirty="0" smtClean="0"/>
              <a:t>.</a:t>
            </a:r>
            <a:endParaRPr lang="en-US" sz="2000" i="1" dirty="0"/>
          </a:p>
          <a:p>
            <a:r>
              <a:rPr lang="en-US" dirty="0"/>
              <a:t>T</a:t>
            </a:r>
            <a:r>
              <a:rPr lang="en-US" dirty="0" smtClean="0"/>
              <a:t>he </a:t>
            </a:r>
            <a:r>
              <a:rPr lang="en-US" dirty="0"/>
              <a:t>types of entities and relations in the NLP </a:t>
            </a:r>
            <a:r>
              <a:rPr lang="en-US" dirty="0" smtClean="0"/>
              <a:t>domain are </a:t>
            </a:r>
            <a:r>
              <a:rPr lang="en-US" dirty="0"/>
              <a:t>rather coarse-grained, which often </a:t>
            </a:r>
            <a:r>
              <a:rPr lang="en-US" dirty="0" smtClean="0"/>
              <a:t>leads to </a:t>
            </a:r>
            <a:r>
              <a:rPr lang="en-US" dirty="0"/>
              <a:t>inaccurate prediction of related </a:t>
            </a:r>
            <a:r>
              <a:rPr lang="en-US" dirty="0" smtClean="0"/>
              <a:t>entities</a:t>
            </a:r>
          </a:p>
          <a:p>
            <a:pPr lvl="1"/>
            <a:r>
              <a:rPr lang="en-US" sz="2000" dirty="0" smtClean="0"/>
              <a:t>Title: </a:t>
            </a:r>
            <a:r>
              <a:rPr lang="en-US" sz="2000" i="1" dirty="0" smtClean="0"/>
              <a:t>Extracting molecular binding </a:t>
            </a:r>
            <a:r>
              <a:rPr lang="en-US" sz="2000" i="1" dirty="0"/>
              <a:t>relationships from biomedical </a:t>
            </a:r>
            <a:r>
              <a:rPr lang="en-US" sz="2000" i="1" dirty="0" smtClean="0"/>
              <a:t>text</a:t>
            </a:r>
            <a:endParaRPr lang="en-US" sz="2000" i="1" dirty="0"/>
          </a:p>
          <a:p>
            <a:pPr lvl="1"/>
            <a:r>
              <a:rPr lang="en-US" sz="2000" dirty="0" smtClean="0"/>
              <a:t>Abstract: </a:t>
            </a:r>
            <a:r>
              <a:rPr lang="en-US" sz="2000" i="1" dirty="0" smtClean="0"/>
              <a:t>In </a:t>
            </a:r>
            <a:r>
              <a:rPr lang="en-US" sz="2000" i="1" dirty="0"/>
              <a:t>this </a:t>
            </a:r>
            <a:r>
              <a:rPr lang="en-US" sz="2000" i="1" dirty="0" smtClean="0"/>
              <a:t>paper, we </a:t>
            </a:r>
            <a:r>
              <a:rPr lang="en-US" sz="2000" i="1" dirty="0"/>
              <a:t>present a novel approach to the </a:t>
            </a:r>
            <a:r>
              <a:rPr lang="en-US" sz="2000" i="1" dirty="0" smtClean="0"/>
              <a:t>problem of </a:t>
            </a:r>
            <a:r>
              <a:rPr lang="en-US" sz="2000" i="1" dirty="0"/>
              <a:t>extracting relationships among the </a:t>
            </a:r>
            <a:r>
              <a:rPr lang="en-US" sz="2000" b="1" i="1" dirty="0"/>
              <a:t>prolog </a:t>
            </a:r>
            <a:r>
              <a:rPr lang="en-US" sz="2000" b="1" i="1" dirty="0" smtClean="0"/>
              <a:t>program</a:t>
            </a:r>
            <a:r>
              <a:rPr lang="en-US" sz="2000" i="1" dirty="0" smtClean="0"/>
              <a:t>. We </a:t>
            </a:r>
            <a:r>
              <a:rPr lang="en-US" sz="2000" i="1" dirty="0"/>
              <a:t>present a system that uses </a:t>
            </a:r>
            <a:r>
              <a:rPr lang="en-US" sz="2000" i="1" dirty="0" smtClean="0"/>
              <a:t>a macromolecular binding </a:t>
            </a:r>
            <a:r>
              <a:rPr lang="en-US" sz="2000" i="1" dirty="0"/>
              <a:t>relationships to extract the </a:t>
            </a:r>
            <a:r>
              <a:rPr lang="en-US" sz="2000" i="1" dirty="0" smtClean="0"/>
              <a:t>relationships between </a:t>
            </a:r>
            <a:r>
              <a:rPr lang="en-US" sz="2000" i="1" dirty="0"/>
              <a:t>the abstracts of the entry. </a:t>
            </a:r>
            <a:r>
              <a:rPr lang="en-US" sz="2000" i="1" dirty="0" smtClean="0"/>
              <a:t>The results </a:t>
            </a:r>
            <a:r>
              <a:rPr lang="en-US" sz="2000" i="1" dirty="0"/>
              <a:t>show that the system is able to extract </a:t>
            </a:r>
            <a:r>
              <a:rPr lang="en-US" sz="2000" i="1" dirty="0" smtClean="0"/>
              <a:t>the most </a:t>
            </a:r>
            <a:r>
              <a:rPr lang="en-US" sz="2000" i="1" dirty="0"/>
              <a:t>important concepts in the </a:t>
            </a:r>
            <a:r>
              <a:rPr lang="en-US" sz="2000" b="1" i="1" dirty="0"/>
              <a:t>prolog program</a:t>
            </a:r>
            <a:r>
              <a:rPr lang="en-US" sz="2000" i="1" dirty="0" smtClean="0"/>
              <a:t>.</a:t>
            </a:r>
            <a:endParaRPr lang="en-US" sz="2000" i="1" dirty="0"/>
          </a:p>
          <a:p>
            <a:endParaRPr lang="en-US" dirty="0" smtClean="0"/>
          </a:p>
        </p:txBody>
      </p:sp>
    </p:spTree>
    <p:extLst>
      <p:ext uri="{BB962C8B-B14F-4D97-AF65-F5344CB8AC3E}">
        <p14:creationId xmlns:p14="http://schemas.microsoft.com/office/powerpoint/2010/main" val="33540290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normAutofit/>
          </a:bodyPr>
          <a:lstStyle/>
          <a:p>
            <a:r>
              <a:rPr lang="en-US" b="1" dirty="0" err="1"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ReviewRobot</a:t>
            </a:r>
            <a:r>
              <a:rPr lang="en-US"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Overview [Wang et al., INLG2020]</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66</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3" y="1231902"/>
            <a:ext cx="7079677" cy="4945063"/>
          </a:xfrm>
        </p:spPr>
        <p:txBody>
          <a:bodyPr>
            <a:normAutofit lnSpcReduction="10000"/>
          </a:bodyPr>
          <a:lstStyle/>
          <a:p>
            <a:r>
              <a:rPr lang="en-US" sz="2700" dirty="0"/>
              <a:t>How do humans review </a:t>
            </a:r>
            <a:r>
              <a:rPr lang="en-US" altLang="zh-CN" sz="2700" dirty="0"/>
              <a:t>a</a:t>
            </a:r>
            <a:r>
              <a:rPr lang="zh-CN" altLang="en-US" sz="2700" dirty="0"/>
              <a:t> </a:t>
            </a:r>
            <a:r>
              <a:rPr lang="en-US" altLang="zh-CN" sz="2700" dirty="0"/>
              <a:t>paper</a:t>
            </a:r>
            <a:r>
              <a:rPr lang="en-US" sz="2700" dirty="0"/>
              <a:t>?</a:t>
            </a:r>
          </a:p>
          <a:p>
            <a:pPr marL="994808" lvl="1" indent="-380990">
              <a:spcBef>
                <a:spcPts val="0"/>
              </a:spcBef>
            </a:pPr>
            <a:r>
              <a:rPr lang="en-US" sz="2100" dirty="0"/>
              <a:t>Have sufficient background knowledge about the topic</a:t>
            </a:r>
          </a:p>
          <a:p>
            <a:pPr marL="994808" lvl="1" indent="-380990">
              <a:spcBef>
                <a:spcPts val="0"/>
              </a:spcBef>
            </a:pPr>
            <a:r>
              <a:rPr lang="en-US" sz="2100" dirty="0"/>
              <a:t>Understand knowledge of the current paper</a:t>
            </a:r>
          </a:p>
          <a:p>
            <a:pPr marL="994808" lvl="1" indent="-380990">
              <a:spcBef>
                <a:spcPts val="0"/>
              </a:spcBef>
            </a:pPr>
            <a:r>
              <a:rPr lang="en-US" sz="2100" dirty="0"/>
              <a:t>Compare the current paper with previous paper</a:t>
            </a:r>
          </a:p>
          <a:p>
            <a:pPr marL="994808" lvl="1" indent="-380990">
              <a:spcBef>
                <a:spcPts val="0"/>
              </a:spcBef>
            </a:pPr>
            <a:r>
              <a:rPr lang="en-US" sz="2100" dirty="0"/>
              <a:t>Give score and review comments for each review category</a:t>
            </a:r>
            <a:endParaRPr lang="en-US" sz="2400" dirty="0"/>
          </a:p>
          <a:p>
            <a:r>
              <a:rPr lang="en-US" sz="2700" dirty="0"/>
              <a:t>Can machine repeat such </a:t>
            </a:r>
            <a:r>
              <a:rPr lang="en-US" altLang="zh-CN" sz="2700" dirty="0"/>
              <a:t>a</a:t>
            </a:r>
            <a:r>
              <a:rPr lang="zh-CN" altLang="en-US" sz="2700" dirty="0"/>
              <a:t> </a:t>
            </a:r>
            <a:r>
              <a:rPr lang="en-US" sz="2700" dirty="0"/>
              <a:t>process?</a:t>
            </a:r>
          </a:p>
          <a:p>
            <a:pPr marL="994808" lvl="1" indent="-380990">
              <a:spcBef>
                <a:spcPts val="0"/>
              </a:spcBef>
            </a:pPr>
            <a:r>
              <a:rPr lang="en-US" sz="2100" dirty="0"/>
              <a:t>Build large-scale background KG from previous papers</a:t>
            </a:r>
          </a:p>
          <a:p>
            <a:pPr marL="994808" lvl="1" indent="-380990">
              <a:spcBef>
                <a:spcPts val="0"/>
              </a:spcBef>
            </a:pPr>
            <a:r>
              <a:rPr lang="en-US" sz="2100" dirty="0"/>
              <a:t>Construct KG for related work section and other sections </a:t>
            </a:r>
          </a:p>
          <a:p>
            <a:pPr marL="994808" lvl="1" indent="-380990">
              <a:spcBef>
                <a:spcPts val="0"/>
              </a:spcBef>
            </a:pPr>
            <a:r>
              <a:rPr lang="en-US" sz="2100" dirty="0"/>
              <a:t>Extract evidence based on the difference of KGs and corresponding paper sentences</a:t>
            </a:r>
          </a:p>
          <a:p>
            <a:pPr marL="994808" lvl="1" indent="-380990">
              <a:spcBef>
                <a:spcPts val="0"/>
              </a:spcBef>
            </a:pPr>
            <a:r>
              <a:rPr lang="en-US" sz="2100" dirty="0"/>
              <a:t>Predict category scores and corresponding review comments based on the extracted evidence</a:t>
            </a:r>
          </a:p>
          <a:p>
            <a:pPr lvl="1"/>
            <a:endParaRPr lang="en-US" dirty="0"/>
          </a:p>
        </p:txBody>
      </p:sp>
      <p:pic>
        <p:nvPicPr>
          <p:cNvPr id="7" name="Picture 2">
            <a:extLst>
              <a:ext uri="{FF2B5EF4-FFF2-40B4-BE49-F238E27FC236}">
                <a16:creationId xmlns:a16="http://schemas.microsoft.com/office/drawing/2014/main" xmlns="" id="{E4930C32-BC94-4EF0-B8F5-586F47C97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881" y="2284181"/>
            <a:ext cx="4009716" cy="228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451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Dataset Construction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67</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338275" y="1030422"/>
            <a:ext cx="11853725" cy="5146543"/>
          </a:xfrm>
        </p:spPr>
        <p:txBody>
          <a:bodyPr/>
          <a:lstStyle/>
          <a:p>
            <a:pPr marL="609585" indent="-457189">
              <a:spcBef>
                <a:spcPts val="0"/>
              </a:spcBef>
              <a:buSzPts val="1800"/>
              <a:buChar char="●"/>
            </a:pPr>
            <a:r>
              <a:rPr lang="en-US" sz="2100" dirty="0"/>
              <a:t>Based on </a:t>
            </a:r>
            <a:r>
              <a:rPr lang="en-US" sz="2100" dirty="0" err="1"/>
              <a:t>PeerRead</a:t>
            </a:r>
            <a:r>
              <a:rPr lang="en-US" sz="2100" baseline="30000" dirty="0"/>
              <a:t>[1]</a:t>
            </a:r>
            <a:r>
              <a:rPr lang="en-US" sz="2100" dirty="0"/>
              <a:t>, we further collect additional paper-review pairs from </a:t>
            </a:r>
            <a:r>
              <a:rPr lang="en-US" sz="2100" dirty="0" err="1"/>
              <a:t>Openreview</a:t>
            </a:r>
            <a:r>
              <a:rPr lang="en-US" sz="2100" dirty="0"/>
              <a:t> and </a:t>
            </a:r>
            <a:r>
              <a:rPr lang="en-US" sz="2100" dirty="0" err="1" smtClean="0"/>
              <a:t>NeurIPS</a:t>
            </a:r>
            <a:endParaRPr lang="en-US" sz="2100" dirty="0"/>
          </a:p>
          <a:p>
            <a:pPr marL="609585" indent="-457189">
              <a:spcBef>
                <a:spcPts val="0"/>
              </a:spcBef>
              <a:buSzPts val="1800"/>
              <a:buChar char="●"/>
            </a:pPr>
            <a:endParaRPr lang="en-US" sz="2100" dirty="0"/>
          </a:p>
          <a:p>
            <a:pPr marL="609585" indent="-457189">
              <a:spcBef>
                <a:spcPts val="0"/>
              </a:spcBef>
              <a:buSzPts val="1800"/>
              <a:buChar char="●"/>
            </a:pPr>
            <a:endParaRPr lang="en-US" sz="2100" dirty="0"/>
          </a:p>
          <a:p>
            <a:pPr marL="609585" indent="-457189">
              <a:spcBef>
                <a:spcPts val="0"/>
              </a:spcBef>
              <a:buSzPts val="1800"/>
              <a:buChar char="●"/>
            </a:pPr>
            <a:endParaRPr lang="en-US" sz="2100" dirty="0"/>
          </a:p>
          <a:p>
            <a:pPr marL="609585" indent="-457189">
              <a:spcBef>
                <a:spcPts val="0"/>
              </a:spcBef>
              <a:buSzPts val="1800"/>
              <a:buChar char="●"/>
            </a:pPr>
            <a:endParaRPr lang="en-US" sz="2100" dirty="0"/>
          </a:p>
          <a:p>
            <a:pPr marL="609585" indent="-457189">
              <a:spcBef>
                <a:spcPts val="0"/>
              </a:spcBef>
              <a:buSzPts val="1800"/>
              <a:buChar char="●"/>
            </a:pPr>
            <a:endParaRPr lang="en-US" sz="2100" dirty="0"/>
          </a:p>
          <a:p>
            <a:pPr marL="609585" indent="-457189">
              <a:spcBef>
                <a:spcPts val="0"/>
              </a:spcBef>
              <a:buSzPts val="1800"/>
              <a:buChar char="●"/>
            </a:pPr>
            <a:endParaRPr lang="en-US" sz="2100" dirty="0" smtClean="0"/>
          </a:p>
          <a:p>
            <a:pPr marL="609585" indent="-457189">
              <a:spcBef>
                <a:spcPts val="0"/>
              </a:spcBef>
              <a:buSzPts val="1800"/>
              <a:buChar char="●"/>
            </a:pPr>
            <a:endParaRPr lang="en-US" sz="2100" dirty="0"/>
          </a:p>
          <a:p>
            <a:pPr marL="609585" indent="-457189">
              <a:spcBef>
                <a:spcPts val="0"/>
              </a:spcBef>
              <a:buSzPts val="1800"/>
              <a:buChar char="●"/>
            </a:pPr>
            <a:r>
              <a:rPr lang="en-US" sz="2100" dirty="0" smtClean="0"/>
              <a:t>We </a:t>
            </a:r>
            <a:r>
              <a:rPr lang="en-US" sz="2100" dirty="0"/>
              <a:t>construct the background KG from 174,165 papers from the open research corpus</a:t>
            </a:r>
            <a:r>
              <a:rPr lang="en-US" sz="2100" baseline="30000" dirty="0"/>
              <a:t>[2</a:t>
            </a:r>
            <a:r>
              <a:rPr lang="en-US" sz="2100" baseline="30000" dirty="0" smtClean="0"/>
              <a:t>]</a:t>
            </a:r>
            <a:r>
              <a:rPr lang="en-US" sz="2100" dirty="0"/>
              <a:t> </a:t>
            </a:r>
            <a:r>
              <a:rPr lang="en-US" sz="2100" dirty="0" smtClean="0"/>
              <a:t>using Science IE system </a:t>
            </a:r>
            <a:r>
              <a:rPr lang="en-US" sz="2100" smtClean="0"/>
              <a:t>[Luan et al., EMNLP2018]</a:t>
            </a:r>
            <a:endParaRPr lang="en-US" sz="2100" dirty="0"/>
          </a:p>
          <a:p>
            <a:endParaRPr lang="en-US" dirty="0"/>
          </a:p>
          <a:p>
            <a:pPr lvl="1" indent="-457189">
              <a:spcBef>
                <a:spcPts val="0"/>
              </a:spcBef>
              <a:buSzPts val="1800"/>
              <a:buChar char="●"/>
            </a:pPr>
            <a:endParaRPr lang="en-US" dirty="0"/>
          </a:p>
        </p:txBody>
      </p:sp>
      <p:graphicFrame>
        <p:nvGraphicFramePr>
          <p:cNvPr id="6" name="Table 2">
            <a:extLst>
              <a:ext uri="{FF2B5EF4-FFF2-40B4-BE49-F238E27FC236}">
                <a16:creationId xmlns:a16="http://schemas.microsoft.com/office/drawing/2014/main" xmlns="" id="{460A7587-F64A-4D20-874C-014A028D680A}"/>
              </a:ext>
            </a:extLst>
          </p:cNvPr>
          <p:cNvGraphicFramePr>
            <a:graphicFrameLocks noGrp="1"/>
          </p:cNvGraphicFramePr>
          <p:nvPr>
            <p:extLst>
              <p:ext uri="{D42A27DB-BD31-4B8C-83A1-F6EECF244321}">
                <p14:modId xmlns:p14="http://schemas.microsoft.com/office/powerpoint/2010/main" val="81070732"/>
              </p:ext>
            </p:extLst>
          </p:nvPr>
        </p:nvGraphicFramePr>
        <p:xfrm>
          <a:off x="1923941" y="1566635"/>
          <a:ext cx="8344119" cy="1828800"/>
        </p:xfrm>
        <a:graphic>
          <a:graphicData uri="http://schemas.openxmlformats.org/drawingml/2006/table">
            <a:tbl>
              <a:tblPr firstRow="1" bandRow="1">
                <a:tableStyleId>{9D7B26C5-4107-4FEC-AEDC-1716B250A1EF}</a:tableStyleId>
              </a:tblPr>
              <a:tblGrid>
                <a:gridCol w="1434711">
                  <a:extLst>
                    <a:ext uri="{9D8B030D-6E8A-4147-A177-3AD203B41FA5}">
                      <a16:colId xmlns:a16="http://schemas.microsoft.com/office/drawing/2014/main" xmlns="" val="1380008902"/>
                    </a:ext>
                  </a:extLst>
                </a:gridCol>
                <a:gridCol w="863676">
                  <a:extLst>
                    <a:ext uri="{9D8B030D-6E8A-4147-A177-3AD203B41FA5}">
                      <a16:colId xmlns:a16="http://schemas.microsoft.com/office/drawing/2014/main" xmlns="" val="2851415075"/>
                    </a:ext>
                  </a:extLst>
                </a:gridCol>
                <a:gridCol w="863676">
                  <a:extLst>
                    <a:ext uri="{9D8B030D-6E8A-4147-A177-3AD203B41FA5}">
                      <a16:colId xmlns:a16="http://schemas.microsoft.com/office/drawing/2014/main" xmlns="" val="831193830"/>
                    </a:ext>
                  </a:extLst>
                </a:gridCol>
                <a:gridCol w="863676">
                  <a:extLst>
                    <a:ext uri="{9D8B030D-6E8A-4147-A177-3AD203B41FA5}">
                      <a16:colId xmlns:a16="http://schemas.microsoft.com/office/drawing/2014/main" xmlns="" val="823954907"/>
                    </a:ext>
                  </a:extLst>
                </a:gridCol>
                <a:gridCol w="863676">
                  <a:extLst>
                    <a:ext uri="{9D8B030D-6E8A-4147-A177-3AD203B41FA5}">
                      <a16:colId xmlns:a16="http://schemas.microsoft.com/office/drawing/2014/main" xmlns="" val="339357681"/>
                    </a:ext>
                  </a:extLst>
                </a:gridCol>
                <a:gridCol w="863676">
                  <a:extLst>
                    <a:ext uri="{9D8B030D-6E8A-4147-A177-3AD203B41FA5}">
                      <a16:colId xmlns:a16="http://schemas.microsoft.com/office/drawing/2014/main" xmlns="" val="3341881638"/>
                    </a:ext>
                  </a:extLst>
                </a:gridCol>
                <a:gridCol w="863676">
                  <a:extLst>
                    <a:ext uri="{9D8B030D-6E8A-4147-A177-3AD203B41FA5}">
                      <a16:colId xmlns:a16="http://schemas.microsoft.com/office/drawing/2014/main" xmlns="" val="1750826066"/>
                    </a:ext>
                  </a:extLst>
                </a:gridCol>
                <a:gridCol w="863676">
                  <a:extLst>
                    <a:ext uri="{9D8B030D-6E8A-4147-A177-3AD203B41FA5}">
                      <a16:colId xmlns:a16="http://schemas.microsoft.com/office/drawing/2014/main" xmlns="" val="3205534277"/>
                    </a:ext>
                  </a:extLst>
                </a:gridCol>
                <a:gridCol w="863676">
                  <a:extLst>
                    <a:ext uri="{9D8B030D-6E8A-4147-A177-3AD203B41FA5}">
                      <a16:colId xmlns:a16="http://schemas.microsoft.com/office/drawing/2014/main" xmlns="" val="361794066"/>
                    </a:ext>
                  </a:extLst>
                </a:gridCol>
              </a:tblGrid>
              <a:tr h="365760">
                <a:tc rowSpan="2">
                  <a:txBody>
                    <a:bodyPr/>
                    <a:lstStyle/>
                    <a:p>
                      <a:pPr algn="ctr"/>
                      <a:r>
                        <a:rPr lang="en-US" sz="1600" b="1" dirty="0"/>
                        <a:t>Conference</a:t>
                      </a:r>
                      <a:endParaRPr lang="en-US" sz="1600" b="1" dirty="0">
                        <a:latin typeface="+mn-lt"/>
                      </a:endParaRPr>
                    </a:p>
                  </a:txBody>
                  <a:tcPr marL="121920" marR="121920" marT="60960" marB="609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algn="ctr"/>
                      <a:r>
                        <a:rPr lang="en-US" sz="1600" b="1" dirty="0"/>
                        <a:t>Year</a:t>
                      </a:r>
                    </a:p>
                  </a:txBody>
                  <a:tcPr marL="121920" marR="121920" marT="60960" marB="60960" anchor="ctr">
                    <a:lnL>
                      <a:noFill/>
                    </a:lnL>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xmlns="" val="3363640218"/>
                  </a:ext>
                </a:extLst>
              </a:tr>
              <a:tr h="365760">
                <a:tc vMerge="1">
                  <a:txBody>
                    <a:bodyPr/>
                    <a:lstStyle/>
                    <a:p>
                      <a:endParaRPr lang="en-US" dirty="0"/>
                    </a:p>
                  </a:txBody>
                  <a:tcPr/>
                </a:tc>
                <a:tc>
                  <a:txBody>
                    <a:bodyPr/>
                    <a:lstStyle/>
                    <a:p>
                      <a:pPr algn="ctr"/>
                      <a:r>
                        <a:rPr lang="en-US" sz="1600" b="1" dirty="0"/>
                        <a:t>2013</a:t>
                      </a:r>
                      <a:endParaRPr lang="en-US" sz="1600" b="1" dirty="0">
                        <a:latin typeface="+mn-lt"/>
                      </a:endParaRPr>
                    </a:p>
                  </a:txBody>
                  <a:tcPr marL="121920" marR="121920" marT="60960" marB="60960" anchor="ctr">
                    <a:lnL w="12700" cmpd="sng">
                      <a:noFill/>
                    </a:lnL>
                    <a:lnB w="12700" cap="flat" cmpd="sng" algn="ctr">
                      <a:solidFill>
                        <a:schemeClr val="tx1"/>
                      </a:solidFill>
                      <a:prstDash val="solid"/>
                      <a:round/>
                      <a:headEnd type="none" w="med" len="med"/>
                      <a:tailEnd type="none" w="med" len="med"/>
                    </a:lnB>
                  </a:tcPr>
                </a:tc>
                <a:tc>
                  <a:txBody>
                    <a:bodyPr/>
                    <a:lstStyle/>
                    <a:p>
                      <a:pPr algn="ctr"/>
                      <a:r>
                        <a:rPr lang="en-US" sz="1600" b="1" dirty="0"/>
                        <a:t>2014</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2015</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2016</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2017</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2018</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2019</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US" sz="1600" b="1" dirty="0"/>
                        <a:t>2020</a:t>
                      </a:r>
                      <a:endParaRPr lang="en-US" sz="1600" b="1" dirty="0">
                        <a:latin typeface="+mn-lt"/>
                      </a:endParaRPr>
                    </a:p>
                  </a:txBody>
                  <a:tcPr marL="121920" marR="121920" marT="60960" marB="6096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8441701"/>
                  </a:ext>
                </a:extLst>
              </a:tr>
              <a:tr h="365760">
                <a:tc>
                  <a:txBody>
                    <a:bodyPr/>
                    <a:lstStyle/>
                    <a:p>
                      <a:pPr algn="ctr"/>
                      <a:r>
                        <a:rPr lang="en-US" sz="1600" dirty="0"/>
                        <a:t>ICLR</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a:t>-</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404</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874</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1,342</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US" sz="1600" dirty="0"/>
                        <a:t>2,067</a:t>
                      </a:r>
                      <a:endParaRPr lang="en-US" sz="1600" dirty="0">
                        <a:latin typeface="+mn-lt"/>
                      </a:endParaRPr>
                    </a:p>
                  </a:txBody>
                  <a:tcPr marL="121920" marR="121920" marT="60960" marB="6096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93463800"/>
                  </a:ext>
                </a:extLst>
              </a:tr>
              <a:tr h="365760">
                <a:tc>
                  <a:txBody>
                    <a:bodyPr/>
                    <a:lstStyle/>
                    <a:p>
                      <a:pPr algn="ctr"/>
                      <a:r>
                        <a:rPr lang="en-US" sz="1600" dirty="0" err="1"/>
                        <a:t>NeurIPS</a:t>
                      </a:r>
                      <a:endParaRPr lang="en-US" sz="1600" dirty="0">
                        <a:latin typeface="+mn-lt"/>
                      </a:endParaRPr>
                    </a:p>
                  </a:txBody>
                  <a:tcPr marL="121920" marR="121920" marT="60960" marB="60960" anchor="ctr"/>
                </a:tc>
                <a:tc>
                  <a:txBody>
                    <a:bodyPr/>
                    <a:lstStyle/>
                    <a:p>
                      <a:pPr algn="ctr"/>
                      <a:r>
                        <a:rPr lang="en-US" sz="1600" dirty="0"/>
                        <a:t>342</a:t>
                      </a:r>
                      <a:endParaRPr lang="en-US" sz="1600" dirty="0">
                        <a:latin typeface="+mn-lt"/>
                      </a:endParaRPr>
                    </a:p>
                  </a:txBody>
                  <a:tcPr marL="121920" marR="121920" marT="60960" marB="60960" anchor="ctr"/>
                </a:tc>
                <a:tc>
                  <a:txBody>
                    <a:bodyPr/>
                    <a:lstStyle/>
                    <a:p>
                      <a:pPr algn="ctr"/>
                      <a:r>
                        <a:rPr lang="en-US" sz="1600" dirty="0"/>
                        <a:t>399</a:t>
                      </a:r>
                      <a:endParaRPr lang="en-US" sz="1600" dirty="0">
                        <a:latin typeface="+mn-lt"/>
                      </a:endParaRPr>
                    </a:p>
                  </a:txBody>
                  <a:tcPr marL="121920" marR="121920" marT="60960" marB="60960" anchor="ctr"/>
                </a:tc>
                <a:tc>
                  <a:txBody>
                    <a:bodyPr/>
                    <a:lstStyle/>
                    <a:p>
                      <a:pPr algn="ctr"/>
                      <a:r>
                        <a:rPr lang="en-US" sz="1600" dirty="0"/>
                        <a:t>389</a:t>
                      </a:r>
                      <a:endParaRPr lang="en-US" sz="1600" dirty="0">
                        <a:latin typeface="+mn-lt"/>
                      </a:endParaRPr>
                    </a:p>
                  </a:txBody>
                  <a:tcPr marL="121920" marR="121920" marT="60960" marB="60960" anchor="ctr"/>
                </a:tc>
                <a:tc>
                  <a:txBody>
                    <a:bodyPr/>
                    <a:lstStyle/>
                    <a:p>
                      <a:pPr algn="ctr"/>
                      <a:r>
                        <a:rPr lang="en-US" sz="1600" dirty="0"/>
                        <a:t>545</a:t>
                      </a:r>
                      <a:endParaRPr lang="en-US" sz="1600" dirty="0">
                        <a:latin typeface="+mn-lt"/>
                      </a:endParaRPr>
                    </a:p>
                  </a:txBody>
                  <a:tcPr marL="121920" marR="121920" marT="60960" marB="60960" anchor="ctr"/>
                </a:tc>
                <a:tc>
                  <a:txBody>
                    <a:bodyPr/>
                    <a:lstStyle/>
                    <a:p>
                      <a:pPr algn="ctr"/>
                      <a:r>
                        <a:rPr lang="en-US" sz="1600" dirty="0"/>
                        <a:t>655</a:t>
                      </a:r>
                      <a:endParaRPr lang="en-US" sz="1600" dirty="0">
                        <a:latin typeface="+mn-lt"/>
                      </a:endParaRPr>
                    </a:p>
                  </a:txBody>
                  <a:tcPr marL="121920" marR="121920" marT="60960" marB="60960" anchor="ctr"/>
                </a:tc>
                <a:tc>
                  <a:txBody>
                    <a:bodyPr/>
                    <a:lstStyle/>
                    <a:p>
                      <a:pPr algn="ctr"/>
                      <a:r>
                        <a:rPr lang="en-US" sz="1600" dirty="0"/>
                        <a:t>963</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extLst>
                  <a:ext uri="{0D108BD9-81ED-4DB2-BD59-A6C34878D82A}">
                    <a16:rowId xmlns:a16="http://schemas.microsoft.com/office/drawing/2014/main" xmlns="" val="546084855"/>
                  </a:ext>
                </a:extLst>
              </a:tr>
              <a:tr h="365760">
                <a:tc>
                  <a:txBody>
                    <a:bodyPr/>
                    <a:lstStyle/>
                    <a:p>
                      <a:pPr algn="ctr"/>
                      <a:r>
                        <a:rPr lang="en-US" sz="1600"/>
                        <a:t>ACL</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130</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tc>
                  <a:txBody>
                    <a:bodyPr/>
                    <a:lstStyle/>
                    <a:p>
                      <a:pPr algn="ctr"/>
                      <a:r>
                        <a:rPr lang="en-US" sz="1600" dirty="0"/>
                        <a:t>-</a:t>
                      </a:r>
                      <a:endParaRPr lang="en-US" sz="1600" dirty="0">
                        <a:latin typeface="+mn-lt"/>
                      </a:endParaRPr>
                    </a:p>
                  </a:txBody>
                  <a:tcPr marL="121920" marR="121920" marT="60960" marB="60960" anchor="ctr"/>
                </a:tc>
                <a:extLst>
                  <a:ext uri="{0D108BD9-81ED-4DB2-BD59-A6C34878D82A}">
                    <a16:rowId xmlns:a16="http://schemas.microsoft.com/office/drawing/2014/main" xmlns="" val="1731790587"/>
                  </a:ext>
                </a:extLst>
              </a:tr>
            </a:tbl>
          </a:graphicData>
        </a:graphic>
      </p:graphicFrame>
      <p:sp>
        <p:nvSpPr>
          <p:cNvPr id="9" name="TextBox 8">
            <a:extLst>
              <a:ext uri="{FF2B5EF4-FFF2-40B4-BE49-F238E27FC236}">
                <a16:creationId xmlns:a16="http://schemas.microsoft.com/office/drawing/2014/main" xmlns="" id="{BAB939EE-E8BE-456D-A0D0-0AAEB78109FD}"/>
              </a:ext>
            </a:extLst>
          </p:cNvPr>
          <p:cNvSpPr txBox="1"/>
          <p:nvPr/>
        </p:nvSpPr>
        <p:spPr>
          <a:xfrm>
            <a:off x="1" y="6014740"/>
            <a:ext cx="11353799" cy="841256"/>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Kang, D., Ammar, W., Dalvi, B., van </a:t>
            </a:r>
            <a:r>
              <a:rPr lang="en-US" sz="900" dirty="0" err="1">
                <a:solidFill>
                  <a:srgbClr val="000000"/>
                </a:solidFill>
                <a:latin typeface="Helvetica Neue"/>
              </a:rPr>
              <a:t>Zuylen</a:t>
            </a:r>
            <a:r>
              <a:rPr lang="en-US" sz="900" dirty="0">
                <a:solidFill>
                  <a:srgbClr val="000000"/>
                </a:solidFill>
                <a:latin typeface="Helvetica Neue"/>
              </a:rPr>
              <a:t>, M., </a:t>
            </a:r>
            <a:r>
              <a:rPr lang="en-US" sz="900" dirty="0" err="1">
                <a:solidFill>
                  <a:srgbClr val="000000"/>
                </a:solidFill>
                <a:latin typeface="Helvetica Neue"/>
              </a:rPr>
              <a:t>Kohlmeier</a:t>
            </a:r>
            <a:r>
              <a:rPr lang="en-US" sz="900" dirty="0">
                <a:solidFill>
                  <a:srgbClr val="000000"/>
                </a:solidFill>
                <a:latin typeface="Helvetica Neue"/>
              </a:rPr>
              <a:t>, S., </a:t>
            </a:r>
            <a:r>
              <a:rPr lang="en-US" sz="900" dirty="0" err="1">
                <a:solidFill>
                  <a:srgbClr val="000000"/>
                </a:solidFill>
                <a:latin typeface="Helvetica Neue"/>
              </a:rPr>
              <a:t>Hovy</a:t>
            </a:r>
            <a:r>
              <a:rPr lang="en-US" sz="900" dirty="0">
                <a:solidFill>
                  <a:srgbClr val="000000"/>
                </a:solidFill>
                <a:latin typeface="Helvetica Neue"/>
              </a:rPr>
              <a:t>, E., &amp; Schwartz, R. (2018). A Dataset of Peer Reviews (</a:t>
            </a:r>
            <a:r>
              <a:rPr lang="en-US" sz="900" dirty="0" err="1">
                <a:solidFill>
                  <a:srgbClr val="000000"/>
                </a:solidFill>
                <a:latin typeface="Helvetica Neue"/>
              </a:rPr>
              <a:t>PeerRead</a:t>
            </a:r>
            <a:r>
              <a:rPr lang="en-US" sz="900" dirty="0">
                <a:solidFill>
                  <a:srgbClr val="000000"/>
                </a:solidFill>
                <a:latin typeface="Helvetica Neue"/>
              </a:rPr>
              <a:t>): Collection, Insights and NLP Applications. In </a:t>
            </a:r>
            <a:r>
              <a:rPr lang="en-US" sz="900" i="1" dirty="0">
                <a:solidFill>
                  <a:srgbClr val="000000"/>
                </a:solidFill>
                <a:latin typeface="Helvetica Neue"/>
              </a:rPr>
              <a:t>Proceedings of the 2018 Conference of the North American Chapter of the Association for Computational Linguistics: Human Language Technologies, Volume 1 (Long Papers)</a:t>
            </a:r>
            <a:r>
              <a:rPr lang="en-US" sz="900" dirty="0">
                <a:solidFill>
                  <a:srgbClr val="000000"/>
                </a:solidFill>
                <a:latin typeface="Helvetica Neue"/>
              </a:rPr>
              <a:t> (pp. 1647–1661). </a:t>
            </a:r>
          </a:p>
          <a:p>
            <a:pPr algn="l"/>
            <a:r>
              <a:rPr lang="en-US" sz="900" dirty="0">
                <a:solidFill>
                  <a:srgbClr val="000000"/>
                </a:solidFill>
                <a:latin typeface="Helvetica Neue"/>
              </a:rPr>
              <a:t>[2] Ammar, W., Groeneveld, D., </a:t>
            </a:r>
            <a:r>
              <a:rPr lang="en-US" sz="900" dirty="0" err="1">
                <a:solidFill>
                  <a:srgbClr val="000000"/>
                </a:solidFill>
                <a:latin typeface="Helvetica Neue"/>
              </a:rPr>
              <a:t>Bhagavatula</a:t>
            </a:r>
            <a:r>
              <a:rPr lang="en-US" sz="900" dirty="0">
                <a:solidFill>
                  <a:srgbClr val="000000"/>
                </a:solidFill>
                <a:latin typeface="Helvetica Neue"/>
              </a:rPr>
              <a:t>, C., </a:t>
            </a:r>
            <a:r>
              <a:rPr lang="en-US" sz="900" dirty="0" err="1">
                <a:solidFill>
                  <a:srgbClr val="000000"/>
                </a:solidFill>
                <a:latin typeface="Helvetica Neue"/>
              </a:rPr>
              <a:t>Beltagy</a:t>
            </a:r>
            <a:r>
              <a:rPr lang="en-US" sz="900" dirty="0">
                <a:solidFill>
                  <a:srgbClr val="000000"/>
                </a:solidFill>
                <a:latin typeface="Helvetica Neue"/>
              </a:rPr>
              <a:t>, I., Crawford, M., Downey, D., … Etzioni, O. (2018). Construction of the Literature Graph in Semantic Scholar. In </a:t>
            </a:r>
            <a:r>
              <a:rPr lang="en-US" sz="900" i="1" dirty="0">
                <a:solidFill>
                  <a:srgbClr val="000000"/>
                </a:solidFill>
                <a:latin typeface="Helvetica Neue"/>
              </a:rPr>
              <a:t>Proceedings of the 2018 Conference of the North American Chapter of the Association for Computational Linguistics: Human Language Technologies, Volume 3 (Industry Papers)</a:t>
            </a:r>
            <a:r>
              <a:rPr lang="en-US" sz="900" dirty="0">
                <a:solidFill>
                  <a:srgbClr val="000000"/>
                </a:solidFill>
                <a:latin typeface="Helvetica Neue"/>
              </a:rPr>
              <a:t> (pp. 84–91). </a:t>
            </a:r>
            <a:r>
              <a:rPr lang="en-US" sz="1300" dirty="0"/>
              <a:t/>
            </a:r>
            <a:br>
              <a:rPr lang="en-US" sz="1300" dirty="0"/>
            </a:br>
            <a:r>
              <a:rPr lang="en-US" sz="900" dirty="0">
                <a:solidFill>
                  <a:srgbClr val="000000"/>
                </a:solidFill>
                <a:latin typeface="Helvetica Neue"/>
              </a:rPr>
              <a:t> </a:t>
            </a:r>
          </a:p>
        </p:txBody>
      </p:sp>
      <p:graphicFrame>
        <p:nvGraphicFramePr>
          <p:cNvPr id="5" name="Table 9">
            <a:extLst>
              <a:ext uri="{FF2B5EF4-FFF2-40B4-BE49-F238E27FC236}">
                <a16:creationId xmlns:a16="http://schemas.microsoft.com/office/drawing/2014/main" xmlns="" id="{F33A8C72-3F9C-4458-A005-463313F06BC8}"/>
              </a:ext>
            </a:extLst>
          </p:cNvPr>
          <p:cNvGraphicFramePr>
            <a:graphicFrameLocks noGrp="1"/>
          </p:cNvGraphicFramePr>
          <p:nvPr>
            <p:extLst>
              <p:ext uri="{D42A27DB-BD31-4B8C-83A1-F6EECF244321}">
                <p14:modId xmlns:p14="http://schemas.microsoft.com/office/powerpoint/2010/main" val="2168318265"/>
              </p:ext>
            </p:extLst>
          </p:nvPr>
        </p:nvGraphicFramePr>
        <p:xfrm>
          <a:off x="338275" y="4408377"/>
          <a:ext cx="11430884" cy="1828800"/>
        </p:xfrm>
        <a:graphic>
          <a:graphicData uri="http://schemas.openxmlformats.org/drawingml/2006/table">
            <a:tbl>
              <a:tblPr firstRow="1" bandRow="1">
                <a:tableStyleId>{9D7B26C5-4107-4FEC-AEDC-1716B250A1EF}</a:tableStyleId>
              </a:tblPr>
              <a:tblGrid>
                <a:gridCol w="1462628">
                  <a:extLst>
                    <a:ext uri="{9D8B030D-6E8A-4147-A177-3AD203B41FA5}">
                      <a16:colId xmlns:a16="http://schemas.microsoft.com/office/drawing/2014/main" xmlns="" val="3010573783"/>
                    </a:ext>
                  </a:extLst>
                </a:gridCol>
                <a:gridCol w="1107584">
                  <a:extLst>
                    <a:ext uri="{9D8B030D-6E8A-4147-A177-3AD203B41FA5}">
                      <a16:colId xmlns:a16="http://schemas.microsoft.com/office/drawing/2014/main" xmlns="" val="3763592377"/>
                    </a:ext>
                  </a:extLst>
                </a:gridCol>
                <a:gridCol w="1107584">
                  <a:extLst>
                    <a:ext uri="{9D8B030D-6E8A-4147-A177-3AD203B41FA5}">
                      <a16:colId xmlns:a16="http://schemas.microsoft.com/office/drawing/2014/main" xmlns="" val="4180398014"/>
                    </a:ext>
                  </a:extLst>
                </a:gridCol>
                <a:gridCol w="1107584">
                  <a:extLst>
                    <a:ext uri="{9D8B030D-6E8A-4147-A177-3AD203B41FA5}">
                      <a16:colId xmlns:a16="http://schemas.microsoft.com/office/drawing/2014/main" xmlns="" val="214759563"/>
                    </a:ext>
                  </a:extLst>
                </a:gridCol>
                <a:gridCol w="1107584">
                  <a:extLst>
                    <a:ext uri="{9D8B030D-6E8A-4147-A177-3AD203B41FA5}">
                      <a16:colId xmlns:a16="http://schemas.microsoft.com/office/drawing/2014/main" xmlns="" val="281844887"/>
                    </a:ext>
                  </a:extLst>
                </a:gridCol>
                <a:gridCol w="1107584">
                  <a:extLst>
                    <a:ext uri="{9D8B030D-6E8A-4147-A177-3AD203B41FA5}">
                      <a16:colId xmlns:a16="http://schemas.microsoft.com/office/drawing/2014/main" xmlns="" val="436889933"/>
                    </a:ext>
                  </a:extLst>
                </a:gridCol>
                <a:gridCol w="1107584">
                  <a:extLst>
                    <a:ext uri="{9D8B030D-6E8A-4147-A177-3AD203B41FA5}">
                      <a16:colId xmlns:a16="http://schemas.microsoft.com/office/drawing/2014/main" xmlns="" val="2803778260"/>
                    </a:ext>
                  </a:extLst>
                </a:gridCol>
                <a:gridCol w="1107584">
                  <a:extLst>
                    <a:ext uri="{9D8B030D-6E8A-4147-A177-3AD203B41FA5}">
                      <a16:colId xmlns:a16="http://schemas.microsoft.com/office/drawing/2014/main" xmlns="" val="4139708399"/>
                    </a:ext>
                  </a:extLst>
                </a:gridCol>
                <a:gridCol w="1107584">
                  <a:extLst>
                    <a:ext uri="{9D8B030D-6E8A-4147-A177-3AD203B41FA5}">
                      <a16:colId xmlns:a16="http://schemas.microsoft.com/office/drawing/2014/main" xmlns="" val="500571477"/>
                    </a:ext>
                  </a:extLst>
                </a:gridCol>
                <a:gridCol w="1107584">
                  <a:extLst>
                    <a:ext uri="{9D8B030D-6E8A-4147-A177-3AD203B41FA5}">
                      <a16:colId xmlns:a16="http://schemas.microsoft.com/office/drawing/2014/main" xmlns="" val="2943926328"/>
                    </a:ext>
                  </a:extLst>
                </a:gridCol>
              </a:tblGrid>
              <a:tr h="494453">
                <a:tc>
                  <a:txBody>
                    <a:bodyPr/>
                    <a:lstStyle/>
                    <a:p>
                      <a:pPr algn="ctr"/>
                      <a:r>
                        <a:rPr lang="en-US" sz="1600" dirty="0"/>
                        <a:t>Years (1965~)</a:t>
                      </a:r>
                    </a:p>
                  </a:txBody>
                  <a:tcPr marL="121920" marR="121920" marT="60960" marB="60960" anchor="ctr"/>
                </a:tc>
                <a:tc>
                  <a:txBody>
                    <a:bodyPr/>
                    <a:lstStyle/>
                    <a:p>
                      <a:pPr algn="ctr"/>
                      <a:r>
                        <a:rPr lang="en-US" sz="1600" dirty="0"/>
                        <a:t>2011</a:t>
                      </a:r>
                    </a:p>
                  </a:txBody>
                  <a:tcPr marL="121920" marR="121920" marT="60960" marB="60960" anchor="ctr"/>
                </a:tc>
                <a:tc>
                  <a:txBody>
                    <a:bodyPr/>
                    <a:lstStyle/>
                    <a:p>
                      <a:pPr algn="ctr"/>
                      <a:r>
                        <a:rPr lang="en-US" sz="1600" dirty="0"/>
                        <a:t>2012</a:t>
                      </a:r>
                    </a:p>
                  </a:txBody>
                  <a:tcPr marL="121920" marR="121920" marT="60960" marB="60960" anchor="ctr"/>
                </a:tc>
                <a:tc>
                  <a:txBody>
                    <a:bodyPr/>
                    <a:lstStyle/>
                    <a:p>
                      <a:pPr algn="ctr"/>
                      <a:r>
                        <a:rPr lang="en-US" sz="1600" dirty="0"/>
                        <a:t>2013</a:t>
                      </a:r>
                    </a:p>
                  </a:txBody>
                  <a:tcPr marL="121920" marR="121920" marT="60960" marB="60960" anchor="ctr"/>
                </a:tc>
                <a:tc>
                  <a:txBody>
                    <a:bodyPr/>
                    <a:lstStyle/>
                    <a:p>
                      <a:pPr algn="ctr"/>
                      <a:r>
                        <a:rPr lang="en-US" sz="1600" dirty="0"/>
                        <a:t>2014</a:t>
                      </a:r>
                    </a:p>
                  </a:txBody>
                  <a:tcPr marL="121920" marR="121920" marT="60960" marB="60960" anchor="ctr"/>
                </a:tc>
                <a:tc>
                  <a:txBody>
                    <a:bodyPr/>
                    <a:lstStyle/>
                    <a:p>
                      <a:pPr algn="ctr"/>
                      <a:r>
                        <a:rPr lang="en-US" sz="1600" dirty="0"/>
                        <a:t>2015</a:t>
                      </a:r>
                    </a:p>
                  </a:txBody>
                  <a:tcPr marL="121920" marR="121920" marT="60960" marB="60960" anchor="ctr"/>
                </a:tc>
                <a:tc>
                  <a:txBody>
                    <a:bodyPr/>
                    <a:lstStyle/>
                    <a:p>
                      <a:pPr algn="ctr"/>
                      <a:r>
                        <a:rPr lang="en-US" sz="1600" dirty="0"/>
                        <a:t>2016</a:t>
                      </a:r>
                    </a:p>
                  </a:txBody>
                  <a:tcPr marL="121920" marR="121920" marT="60960" marB="60960" anchor="ctr"/>
                </a:tc>
                <a:tc>
                  <a:txBody>
                    <a:bodyPr/>
                    <a:lstStyle/>
                    <a:p>
                      <a:pPr algn="ctr"/>
                      <a:r>
                        <a:rPr lang="en-US" sz="1600" dirty="0"/>
                        <a:t>2017</a:t>
                      </a:r>
                    </a:p>
                  </a:txBody>
                  <a:tcPr marL="121920" marR="121920" marT="60960" marB="60960" anchor="ctr"/>
                </a:tc>
                <a:tc>
                  <a:txBody>
                    <a:bodyPr/>
                    <a:lstStyle/>
                    <a:p>
                      <a:pPr algn="ctr"/>
                      <a:r>
                        <a:rPr lang="en-US" sz="1600" dirty="0"/>
                        <a:t>2018</a:t>
                      </a:r>
                    </a:p>
                  </a:txBody>
                  <a:tcPr marL="121920" marR="121920" marT="60960" marB="60960" anchor="ctr"/>
                </a:tc>
                <a:tc>
                  <a:txBody>
                    <a:bodyPr/>
                    <a:lstStyle/>
                    <a:p>
                      <a:pPr algn="ctr"/>
                      <a:r>
                        <a:rPr lang="en-US" sz="1600" dirty="0"/>
                        <a:t>2019</a:t>
                      </a:r>
                    </a:p>
                  </a:txBody>
                  <a:tcPr marL="121920" marR="121920" marT="60960" marB="60960" anchor="ctr"/>
                </a:tc>
                <a:extLst>
                  <a:ext uri="{0D108BD9-81ED-4DB2-BD59-A6C34878D82A}">
                    <a16:rowId xmlns:a16="http://schemas.microsoft.com/office/drawing/2014/main" xmlns="" val="2686320171"/>
                  </a:ext>
                </a:extLst>
              </a:tr>
              <a:tr h="494453">
                <a:tc>
                  <a:txBody>
                    <a:bodyPr/>
                    <a:lstStyle/>
                    <a:p>
                      <a:pPr algn="ctr"/>
                      <a:r>
                        <a:rPr lang="en-US" sz="1600" dirty="0"/>
                        <a:t># of Entities</a:t>
                      </a:r>
                    </a:p>
                  </a:txBody>
                  <a:tcPr marL="121920" marR="121920" marT="60960" marB="60960" anchor="ctr"/>
                </a:tc>
                <a:tc>
                  <a:txBody>
                    <a:bodyPr/>
                    <a:lstStyle/>
                    <a:p>
                      <a:pPr algn="ctr"/>
                      <a:r>
                        <a:rPr lang="en-US" sz="1600" dirty="0"/>
                        <a:t>535,075</a:t>
                      </a:r>
                    </a:p>
                  </a:txBody>
                  <a:tcPr marL="121920" marR="121920" marT="60960" marB="60960" anchor="ctr"/>
                </a:tc>
                <a:tc>
                  <a:txBody>
                    <a:bodyPr/>
                    <a:lstStyle/>
                    <a:p>
                      <a:pPr algn="ctr"/>
                      <a:r>
                        <a:rPr lang="en-US" sz="1600" dirty="0"/>
                        <a:t>585,321</a:t>
                      </a:r>
                    </a:p>
                  </a:txBody>
                  <a:tcPr marL="121920" marR="121920" marT="60960" marB="60960" anchor="ctr"/>
                </a:tc>
                <a:tc>
                  <a:txBody>
                    <a:bodyPr/>
                    <a:lstStyle/>
                    <a:p>
                      <a:pPr algn="ctr"/>
                      <a:r>
                        <a:rPr lang="en-US" sz="1600" dirty="0"/>
                        <a:t>628,713</a:t>
                      </a:r>
                    </a:p>
                  </a:txBody>
                  <a:tcPr marL="121920" marR="121920" marT="60960" marB="60960" anchor="ctr"/>
                </a:tc>
                <a:tc>
                  <a:txBody>
                    <a:bodyPr/>
                    <a:lstStyle/>
                    <a:p>
                      <a:pPr algn="ctr"/>
                      <a:r>
                        <a:rPr lang="en-US" sz="1600" dirty="0"/>
                        <a:t>683,686</a:t>
                      </a:r>
                    </a:p>
                  </a:txBody>
                  <a:tcPr marL="121920" marR="121920" marT="60960" marB="60960" anchor="ctr"/>
                </a:tc>
                <a:tc>
                  <a:txBody>
                    <a:bodyPr/>
                    <a:lstStyle/>
                    <a:p>
                      <a:pPr algn="ctr"/>
                      <a:r>
                        <a:rPr lang="en-US" sz="1600" dirty="0"/>
                        <a:t>737,878</a:t>
                      </a:r>
                    </a:p>
                  </a:txBody>
                  <a:tcPr marL="121920" marR="121920" marT="60960" marB="60960" anchor="ctr"/>
                </a:tc>
                <a:tc>
                  <a:txBody>
                    <a:bodyPr/>
                    <a:lstStyle/>
                    <a:p>
                      <a:pPr algn="ctr"/>
                      <a:r>
                        <a:rPr lang="en-US" sz="1600" dirty="0"/>
                        <a:t>801,740</a:t>
                      </a:r>
                    </a:p>
                  </a:txBody>
                  <a:tcPr marL="121920" marR="121920" marT="60960" marB="60960" anchor="ctr"/>
                </a:tc>
                <a:tc>
                  <a:txBody>
                    <a:bodyPr/>
                    <a:lstStyle/>
                    <a:p>
                      <a:pPr algn="ctr"/>
                      <a:r>
                        <a:rPr lang="en-US" sz="1600" dirty="0"/>
                        <a:t>870,992</a:t>
                      </a:r>
                    </a:p>
                  </a:txBody>
                  <a:tcPr marL="121920" marR="121920" marT="60960" marB="60960" anchor="ctr"/>
                </a:tc>
                <a:tc>
                  <a:txBody>
                    <a:bodyPr/>
                    <a:lstStyle/>
                    <a:p>
                      <a:pPr algn="ctr"/>
                      <a:r>
                        <a:rPr lang="en-US" sz="1600" dirty="0"/>
                        <a:t>950,457</a:t>
                      </a:r>
                    </a:p>
                  </a:txBody>
                  <a:tcPr marL="121920" marR="121920" marT="60960" marB="60960" anchor="ctr"/>
                </a:tc>
                <a:tc>
                  <a:txBody>
                    <a:bodyPr/>
                    <a:lstStyle/>
                    <a:p>
                      <a:pPr algn="ctr"/>
                      <a:r>
                        <a:rPr lang="en-US" sz="1600" dirty="0"/>
                        <a:t>1,008,955</a:t>
                      </a:r>
                    </a:p>
                  </a:txBody>
                  <a:tcPr marL="121920" marR="121920" marT="60960" marB="60960" anchor="ctr"/>
                </a:tc>
                <a:extLst>
                  <a:ext uri="{0D108BD9-81ED-4DB2-BD59-A6C34878D82A}">
                    <a16:rowId xmlns:a16="http://schemas.microsoft.com/office/drawing/2014/main" xmlns="" val="506443920"/>
                  </a:ext>
                </a:extLst>
              </a:tr>
              <a:tr h="494453">
                <a:tc>
                  <a:txBody>
                    <a:bodyPr/>
                    <a:lstStyle/>
                    <a:p>
                      <a:pPr algn="ctr"/>
                      <a:r>
                        <a:rPr lang="en-US" sz="1600" dirty="0"/>
                        <a:t># of Relations</a:t>
                      </a:r>
                    </a:p>
                  </a:txBody>
                  <a:tcPr marL="121920" marR="121920" marT="60960" marB="60960" anchor="ctr"/>
                </a:tc>
                <a:tc>
                  <a:txBody>
                    <a:bodyPr/>
                    <a:lstStyle/>
                    <a:p>
                      <a:pPr algn="ctr"/>
                      <a:r>
                        <a:rPr lang="en-US" sz="1600" dirty="0"/>
                        <a:t>160,123</a:t>
                      </a:r>
                    </a:p>
                  </a:txBody>
                  <a:tcPr marL="121920" marR="121920" marT="60960" marB="60960" anchor="ctr"/>
                </a:tc>
                <a:tc>
                  <a:txBody>
                    <a:bodyPr/>
                    <a:lstStyle/>
                    <a:p>
                      <a:pPr algn="ctr"/>
                      <a:r>
                        <a:rPr lang="en-US" sz="1600" dirty="0"/>
                        <a:t>175,780</a:t>
                      </a:r>
                    </a:p>
                  </a:txBody>
                  <a:tcPr marL="121920" marR="121920" marT="60960" marB="60960" anchor="ctr"/>
                </a:tc>
                <a:tc>
                  <a:txBody>
                    <a:bodyPr/>
                    <a:lstStyle/>
                    <a:p>
                      <a:pPr algn="ctr"/>
                      <a:r>
                        <a:rPr lang="en-US" sz="1600" dirty="0"/>
                        <a:t>188,876</a:t>
                      </a:r>
                    </a:p>
                  </a:txBody>
                  <a:tcPr marL="121920" marR="121920" marT="60960" marB="60960" anchor="ctr"/>
                </a:tc>
                <a:tc>
                  <a:txBody>
                    <a:bodyPr/>
                    <a:lstStyle/>
                    <a:p>
                      <a:pPr algn="ctr"/>
                      <a:r>
                        <a:rPr lang="en-US" sz="1600" dirty="0"/>
                        <a:t>205,898</a:t>
                      </a:r>
                    </a:p>
                  </a:txBody>
                  <a:tcPr marL="121920" marR="121920" marT="60960" marB="60960" anchor="ctr"/>
                </a:tc>
                <a:tc>
                  <a:txBody>
                    <a:bodyPr/>
                    <a:lstStyle/>
                    <a:p>
                      <a:pPr algn="ctr"/>
                      <a:r>
                        <a:rPr lang="en-US" sz="1600" dirty="0"/>
                        <a:t>222,592</a:t>
                      </a:r>
                    </a:p>
                  </a:txBody>
                  <a:tcPr marL="121920" marR="121920" marT="60960" marB="60960" anchor="ctr"/>
                </a:tc>
                <a:tc>
                  <a:txBody>
                    <a:bodyPr/>
                    <a:lstStyle/>
                    <a:p>
                      <a:pPr algn="ctr"/>
                      <a:r>
                        <a:rPr lang="en-US" sz="1600" dirty="0"/>
                        <a:t>242,312</a:t>
                      </a:r>
                    </a:p>
                  </a:txBody>
                  <a:tcPr marL="121920" marR="121920" marT="60960" marB="60960" anchor="ctr"/>
                </a:tc>
                <a:tc>
                  <a:txBody>
                    <a:bodyPr/>
                    <a:lstStyle/>
                    <a:p>
                      <a:pPr algn="ctr"/>
                      <a:r>
                        <a:rPr lang="en-US" sz="1600" dirty="0"/>
                        <a:t>263,827</a:t>
                      </a:r>
                    </a:p>
                  </a:txBody>
                  <a:tcPr marL="121920" marR="121920" marT="60960" marB="60960" anchor="ctr"/>
                </a:tc>
                <a:tc>
                  <a:txBody>
                    <a:bodyPr/>
                    <a:lstStyle/>
                    <a:p>
                      <a:pPr algn="ctr"/>
                      <a:r>
                        <a:rPr lang="en-US" sz="1600" dirty="0"/>
                        <a:t>288,805</a:t>
                      </a:r>
                    </a:p>
                  </a:txBody>
                  <a:tcPr marL="121920" marR="121920" marT="60960" marB="60960" anchor="ctr"/>
                </a:tc>
                <a:tc>
                  <a:txBody>
                    <a:bodyPr/>
                    <a:lstStyle/>
                    <a:p>
                      <a:pPr algn="ctr"/>
                      <a:r>
                        <a:rPr lang="en-US" sz="1600" dirty="0"/>
                        <a:t>307,636</a:t>
                      </a:r>
                    </a:p>
                  </a:txBody>
                  <a:tcPr marL="121920" marR="121920" marT="60960" marB="60960" anchor="ctr"/>
                </a:tc>
                <a:extLst>
                  <a:ext uri="{0D108BD9-81ED-4DB2-BD59-A6C34878D82A}">
                    <a16:rowId xmlns:a16="http://schemas.microsoft.com/office/drawing/2014/main" xmlns="" val="4200698506"/>
                  </a:ext>
                </a:extLst>
              </a:tr>
            </a:tbl>
          </a:graphicData>
        </a:graphic>
      </p:graphicFrame>
    </p:spTree>
    <p:extLst>
      <p:ext uri="{BB962C8B-B14F-4D97-AF65-F5344CB8AC3E}">
        <p14:creationId xmlns:p14="http://schemas.microsoft.com/office/powerpoint/2010/main" val="3011079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Review Category</a:t>
            </a: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68</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1231902"/>
            <a:ext cx="11015524" cy="4945063"/>
          </a:xfrm>
        </p:spPr>
        <p:txBody>
          <a:bodyPr>
            <a:normAutofit/>
          </a:bodyPr>
          <a:lstStyle/>
          <a:p>
            <a:r>
              <a:rPr lang="en-US" dirty="0"/>
              <a:t>We adopt the following most common categories from NeurIPS2019</a:t>
            </a:r>
            <a:r>
              <a:rPr lang="en-US" baseline="30000" dirty="0"/>
              <a:t>[1]</a:t>
            </a:r>
            <a:r>
              <a:rPr lang="en-US" dirty="0"/>
              <a:t> and </a:t>
            </a:r>
            <a:r>
              <a:rPr lang="en-US" dirty="0" err="1"/>
              <a:t>PeerRead</a:t>
            </a:r>
            <a:r>
              <a:rPr lang="en-US" baseline="30000" dirty="0"/>
              <a:t>[2]</a:t>
            </a:r>
            <a:r>
              <a:rPr lang="en-US" dirty="0"/>
              <a:t>:</a:t>
            </a:r>
          </a:p>
          <a:p>
            <a:pPr lvl="1"/>
            <a:r>
              <a:rPr lang="en-US" sz="1900" b="1" dirty="0"/>
              <a:t>Summary</a:t>
            </a:r>
            <a:r>
              <a:rPr lang="en-US" sz="1900" dirty="0"/>
              <a:t>: What is this paper about?</a:t>
            </a:r>
          </a:p>
          <a:p>
            <a:pPr lvl="1"/>
            <a:r>
              <a:rPr lang="en-US" sz="1900" b="1" dirty="0"/>
              <a:t>Appropriateness</a:t>
            </a:r>
            <a:r>
              <a:rPr lang="en-US" sz="1900" dirty="0"/>
              <a:t>: Does the paper fit in the venue?</a:t>
            </a:r>
          </a:p>
          <a:p>
            <a:pPr lvl="1"/>
            <a:r>
              <a:rPr lang="en-US" sz="1900" b="1" dirty="0"/>
              <a:t>Clarity</a:t>
            </a:r>
            <a:r>
              <a:rPr lang="en-US" sz="1900" dirty="0"/>
              <a:t>: Is it clear what was done and why? Is the paper well-written and well-structured?</a:t>
            </a:r>
          </a:p>
          <a:p>
            <a:pPr lvl="1"/>
            <a:r>
              <a:rPr lang="en-US" sz="1900" b="1" dirty="0"/>
              <a:t>Novelty</a:t>
            </a:r>
            <a:r>
              <a:rPr lang="en-US" sz="1900" dirty="0"/>
              <a:t>: Does this paper break new ground in topic, methodology, or content? How exciting and innovative is the research it describes? </a:t>
            </a:r>
          </a:p>
          <a:p>
            <a:pPr lvl="1"/>
            <a:r>
              <a:rPr lang="en-US" sz="1900" b="1" dirty="0"/>
              <a:t>Soundness</a:t>
            </a:r>
            <a:r>
              <a:rPr lang="en-US" sz="1900" dirty="0"/>
              <a:t>: Can one trust the empirical claims of the paper -- are they supported by proper experiments and are the results of the experiments correctly interpreted? </a:t>
            </a:r>
          </a:p>
          <a:p>
            <a:pPr lvl="1"/>
            <a:r>
              <a:rPr lang="en-US" sz="1900" b="1" dirty="0"/>
              <a:t>Meaningful Comparison</a:t>
            </a:r>
            <a:r>
              <a:rPr lang="en-US" sz="1900" dirty="0"/>
              <a:t>: Do the authors make clear where the problems and methods sit with respect to existing literature? Are the references adequate? </a:t>
            </a:r>
          </a:p>
          <a:p>
            <a:pPr lvl="1"/>
            <a:r>
              <a:rPr lang="en-US" sz="1900" b="1" dirty="0"/>
              <a:t>Potential Impact</a:t>
            </a:r>
            <a:r>
              <a:rPr lang="en-US" sz="1900" dirty="0"/>
              <a:t>:  How significant is the work described? If the ideas are novel, will they also be useful or inspirational? Does the paper bring any new insights into the nature of the problem?</a:t>
            </a:r>
          </a:p>
        </p:txBody>
      </p:sp>
      <p:sp>
        <p:nvSpPr>
          <p:cNvPr id="6" name="TextBox 5">
            <a:extLst>
              <a:ext uri="{FF2B5EF4-FFF2-40B4-BE49-F238E27FC236}">
                <a16:creationId xmlns:a16="http://schemas.microsoft.com/office/drawing/2014/main" xmlns="" id="{749818A8-AF0B-4EEF-9B0D-F299AB82A273}"/>
              </a:ext>
            </a:extLst>
          </p:cNvPr>
          <p:cNvSpPr txBox="1"/>
          <p:nvPr/>
        </p:nvSpPr>
        <p:spPr>
          <a:xfrm>
            <a:off x="1" y="6014740"/>
            <a:ext cx="11353799" cy="697627"/>
          </a:xfrm>
          <a:prstGeom prst="rect">
            <a:avLst/>
          </a:prstGeom>
          <a:noFill/>
        </p:spPr>
        <p:txBody>
          <a:bodyPr wrap="square" lIns="121917" tIns="60958" rIns="121917" bIns="60958" rtlCol="0">
            <a:spAutoFit/>
          </a:bodyPr>
          <a:lstStyle/>
          <a:p>
            <a:pPr algn="l"/>
            <a:r>
              <a:rPr lang="en-US" sz="900" dirty="0"/>
              <a:t>[1] https://nips.cc/Conferences/2019/PaperInformation/ReviewerGuidelines</a:t>
            </a:r>
          </a:p>
          <a:p>
            <a:pPr algn="l"/>
            <a:r>
              <a:rPr lang="en-US" sz="900" dirty="0"/>
              <a:t>[2] </a:t>
            </a:r>
            <a:r>
              <a:rPr lang="en-US" sz="900" dirty="0">
                <a:solidFill>
                  <a:srgbClr val="000000"/>
                </a:solidFill>
                <a:latin typeface="Helvetica Neue"/>
              </a:rPr>
              <a:t>Kang, D., Ammar, W., Dalvi, B., van </a:t>
            </a:r>
            <a:r>
              <a:rPr lang="en-US" sz="900" dirty="0" err="1">
                <a:solidFill>
                  <a:srgbClr val="000000"/>
                </a:solidFill>
                <a:latin typeface="Helvetica Neue"/>
              </a:rPr>
              <a:t>Zuylen</a:t>
            </a:r>
            <a:r>
              <a:rPr lang="en-US" sz="900" dirty="0">
                <a:solidFill>
                  <a:srgbClr val="000000"/>
                </a:solidFill>
                <a:latin typeface="Helvetica Neue"/>
              </a:rPr>
              <a:t>, M., </a:t>
            </a:r>
            <a:r>
              <a:rPr lang="en-US" sz="900" dirty="0" err="1">
                <a:solidFill>
                  <a:srgbClr val="000000"/>
                </a:solidFill>
                <a:latin typeface="Helvetica Neue"/>
              </a:rPr>
              <a:t>Kohlmeier</a:t>
            </a:r>
            <a:r>
              <a:rPr lang="en-US" sz="900" dirty="0">
                <a:solidFill>
                  <a:srgbClr val="000000"/>
                </a:solidFill>
                <a:latin typeface="Helvetica Neue"/>
              </a:rPr>
              <a:t>, S., </a:t>
            </a:r>
            <a:r>
              <a:rPr lang="en-US" sz="900" dirty="0" err="1">
                <a:solidFill>
                  <a:srgbClr val="000000"/>
                </a:solidFill>
                <a:latin typeface="Helvetica Neue"/>
              </a:rPr>
              <a:t>Hovy</a:t>
            </a:r>
            <a:r>
              <a:rPr lang="en-US" sz="900" dirty="0">
                <a:solidFill>
                  <a:srgbClr val="000000"/>
                </a:solidFill>
                <a:latin typeface="Helvetica Neue"/>
              </a:rPr>
              <a:t>, E., &amp; Schwartz, R. (2018). A Dataset of Peer Reviews (</a:t>
            </a:r>
            <a:r>
              <a:rPr lang="en-US" sz="900" dirty="0" err="1">
                <a:solidFill>
                  <a:srgbClr val="000000"/>
                </a:solidFill>
                <a:latin typeface="Helvetica Neue"/>
              </a:rPr>
              <a:t>PeerRead</a:t>
            </a:r>
            <a:r>
              <a:rPr lang="en-US" sz="900" dirty="0">
                <a:solidFill>
                  <a:srgbClr val="000000"/>
                </a:solidFill>
                <a:latin typeface="Helvetica Neue"/>
              </a:rPr>
              <a:t>): Collection, Insights and NLP Applications. In </a:t>
            </a:r>
            <a:r>
              <a:rPr lang="en-US" sz="900" i="1" dirty="0">
                <a:solidFill>
                  <a:srgbClr val="000000"/>
                </a:solidFill>
                <a:latin typeface="Helvetica Neue"/>
              </a:rPr>
              <a:t>Proceedings of the 2018 Conference of the North American Chapter of the Association for Computational Linguistics: Human Language Technologies, Volume 1 (Long Papers)</a:t>
            </a:r>
            <a:r>
              <a:rPr lang="en-US" sz="900" dirty="0">
                <a:solidFill>
                  <a:srgbClr val="000000"/>
                </a:solidFill>
                <a:latin typeface="Helvetica Neue"/>
              </a:rPr>
              <a:t> (pp. 1647–1661). </a:t>
            </a:r>
            <a:r>
              <a:rPr lang="en-US" sz="1300" dirty="0"/>
              <a:t/>
            </a:r>
            <a:br>
              <a:rPr lang="en-US" sz="1300" dirty="0"/>
            </a:br>
            <a:r>
              <a:rPr lang="en-US" sz="900" dirty="0">
                <a:solidFill>
                  <a:srgbClr val="000000"/>
                </a:solidFill>
                <a:latin typeface="Helvetica Neue"/>
              </a:rPr>
              <a:t> </a:t>
            </a:r>
          </a:p>
        </p:txBody>
      </p:sp>
    </p:spTree>
    <p:extLst>
      <p:ext uri="{BB962C8B-B14F-4D97-AF65-F5344CB8AC3E}">
        <p14:creationId xmlns:p14="http://schemas.microsoft.com/office/powerpoint/2010/main" val="2484344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Category Annotation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69</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609585" indent="-457189">
              <a:spcBef>
                <a:spcPts val="0"/>
              </a:spcBef>
              <a:buSzPts val="1800"/>
              <a:buChar char="●"/>
            </a:pPr>
            <a:r>
              <a:rPr lang="en-US" sz="1900" dirty="0"/>
              <a:t>We manually annotate 200 paper-review pairs from ACL2017 and ICIR2017 datasets to select those constructive and informative human review sentences that are supported by certain evidence in the papers.</a:t>
            </a:r>
          </a:p>
        </p:txBody>
      </p:sp>
      <p:graphicFrame>
        <p:nvGraphicFramePr>
          <p:cNvPr id="7" name="Table 7">
            <a:extLst>
              <a:ext uri="{FF2B5EF4-FFF2-40B4-BE49-F238E27FC236}">
                <a16:creationId xmlns:a16="http://schemas.microsoft.com/office/drawing/2014/main" xmlns="" id="{DE7762DA-5F89-41B6-9EEA-E5C2730D9B67}"/>
              </a:ext>
            </a:extLst>
          </p:cNvPr>
          <p:cNvGraphicFramePr>
            <a:graphicFrameLocks noGrp="1"/>
          </p:cNvGraphicFramePr>
          <p:nvPr>
            <p:extLst>
              <p:ext uri="{D42A27DB-BD31-4B8C-83A1-F6EECF244321}">
                <p14:modId xmlns:p14="http://schemas.microsoft.com/office/powerpoint/2010/main" val="2961007393"/>
              </p:ext>
            </p:extLst>
          </p:nvPr>
        </p:nvGraphicFramePr>
        <p:xfrm>
          <a:off x="218470" y="1893147"/>
          <a:ext cx="11584313" cy="5186679"/>
        </p:xfrm>
        <a:graphic>
          <a:graphicData uri="http://schemas.openxmlformats.org/drawingml/2006/table">
            <a:tbl>
              <a:tblPr firstRow="1" bandRow="1">
                <a:tableStyleId>{9D7B26C5-4107-4FEC-AEDC-1716B250A1EF}</a:tableStyleId>
              </a:tblPr>
              <a:tblGrid>
                <a:gridCol w="1107440">
                  <a:extLst>
                    <a:ext uri="{9D8B030D-6E8A-4147-A177-3AD203B41FA5}">
                      <a16:colId xmlns:a16="http://schemas.microsoft.com/office/drawing/2014/main" xmlns="" val="3126256622"/>
                    </a:ext>
                  </a:extLst>
                </a:gridCol>
                <a:gridCol w="999489">
                  <a:extLst>
                    <a:ext uri="{9D8B030D-6E8A-4147-A177-3AD203B41FA5}">
                      <a16:colId xmlns:a16="http://schemas.microsoft.com/office/drawing/2014/main" xmlns="" val="3936877699"/>
                    </a:ext>
                  </a:extLst>
                </a:gridCol>
                <a:gridCol w="4743143">
                  <a:extLst>
                    <a:ext uri="{9D8B030D-6E8A-4147-A177-3AD203B41FA5}">
                      <a16:colId xmlns:a16="http://schemas.microsoft.com/office/drawing/2014/main" xmlns="" val="659949105"/>
                    </a:ext>
                  </a:extLst>
                </a:gridCol>
                <a:gridCol w="4734241">
                  <a:extLst>
                    <a:ext uri="{9D8B030D-6E8A-4147-A177-3AD203B41FA5}">
                      <a16:colId xmlns:a16="http://schemas.microsoft.com/office/drawing/2014/main" xmlns="" val="3021378607"/>
                    </a:ext>
                  </a:extLst>
                </a:gridCol>
              </a:tblGrid>
              <a:tr h="494453">
                <a:tc>
                  <a:txBody>
                    <a:bodyPr/>
                    <a:lstStyle/>
                    <a:p>
                      <a:pPr algn="ctr"/>
                      <a:r>
                        <a:rPr lang="en-US" sz="1500" dirty="0"/>
                        <a:t>Category</a:t>
                      </a:r>
                    </a:p>
                  </a:txBody>
                  <a:tcPr marL="121920" marR="121920" marT="60960" marB="60960" anchor="ctr"/>
                </a:tc>
                <a:tc>
                  <a:txBody>
                    <a:bodyPr/>
                    <a:lstStyle/>
                    <a:p>
                      <a:pPr algn="ctr"/>
                      <a:r>
                        <a:rPr lang="en-US" sz="1500" dirty="0"/>
                        <a:t># of Pairs</a:t>
                      </a:r>
                    </a:p>
                  </a:txBody>
                  <a:tcPr marL="121920" marR="121920" marT="60960" marB="60960" anchor="ctr"/>
                </a:tc>
                <a:tc>
                  <a:txBody>
                    <a:bodyPr/>
                    <a:lstStyle/>
                    <a:p>
                      <a:pPr algn="ctr"/>
                      <a:r>
                        <a:rPr lang="en-US" sz="1500" dirty="0"/>
                        <a:t>Evidence  Sentence in Paper</a:t>
                      </a:r>
                    </a:p>
                  </a:txBody>
                  <a:tcPr marL="121920" marR="121920" marT="60960" marB="60960" anchor="ctr"/>
                </a:tc>
                <a:tc>
                  <a:txBody>
                    <a:bodyPr/>
                    <a:lstStyle/>
                    <a:p>
                      <a:pPr algn="ctr"/>
                      <a:r>
                        <a:rPr lang="en-US" sz="1500" dirty="0"/>
                        <a:t>Corresponding Review Sentence</a:t>
                      </a:r>
                    </a:p>
                  </a:txBody>
                  <a:tcPr marL="121920" marR="121920" marT="60960" marB="60960" anchor="ctr"/>
                </a:tc>
                <a:extLst>
                  <a:ext uri="{0D108BD9-81ED-4DB2-BD59-A6C34878D82A}">
                    <a16:rowId xmlns:a16="http://schemas.microsoft.com/office/drawing/2014/main" xmlns="" val="2643932847"/>
                  </a:ext>
                </a:extLst>
              </a:tr>
              <a:tr h="731520">
                <a:tc>
                  <a:txBody>
                    <a:bodyPr/>
                    <a:lstStyle/>
                    <a:p>
                      <a:pPr algn="ctr"/>
                      <a:r>
                        <a:rPr lang="en-US" sz="1300" dirty="0"/>
                        <a:t>Summary</a:t>
                      </a:r>
                    </a:p>
                  </a:txBody>
                  <a:tcPr marL="121920" marR="121920" marT="60960" marB="60960" anchor="ctr"/>
                </a:tc>
                <a:tc>
                  <a:txBody>
                    <a:bodyPr/>
                    <a:lstStyle/>
                    <a:p>
                      <a:pPr algn="ctr"/>
                      <a:r>
                        <a:rPr lang="en-US" sz="1300" dirty="0"/>
                        <a:t>236</a:t>
                      </a:r>
                    </a:p>
                  </a:txBody>
                  <a:tcPr marL="121920" marR="121920" marT="60960" marB="60960" anchor="ctr"/>
                </a:tc>
                <a:tc>
                  <a:txBody>
                    <a:bodyPr/>
                    <a:lstStyle/>
                    <a:p>
                      <a:pPr algn="l"/>
                      <a:r>
                        <a:rPr lang="en-US" sz="1300" dirty="0"/>
                        <a:t>In this paper, we present a simple but novel model called </a:t>
                      </a:r>
                      <a:r>
                        <a:rPr lang="en-US" sz="1300" b="1" dirty="0"/>
                        <a:t>attention-over-attention</a:t>
                      </a:r>
                      <a:r>
                        <a:rPr lang="en-US" sz="1300" dirty="0"/>
                        <a:t> reader for better solving cloze-style </a:t>
                      </a:r>
                      <a:r>
                        <a:rPr lang="en-US" sz="1300" b="1" dirty="0"/>
                        <a:t>reading comprehension </a:t>
                      </a:r>
                      <a:r>
                        <a:rPr lang="en-US" sz="1300" dirty="0"/>
                        <a:t>task. </a:t>
                      </a:r>
                    </a:p>
                  </a:txBody>
                  <a:tcPr marL="121920" marR="121920" marT="60960" marB="60960" anchor="ctr"/>
                </a:tc>
                <a:tc>
                  <a:txBody>
                    <a:bodyPr/>
                    <a:lstStyle/>
                    <a:p>
                      <a:pPr algn="l"/>
                      <a:r>
                        <a:rPr lang="en-US" sz="1300" dirty="0"/>
                        <a:t>The paper describes a new method called </a:t>
                      </a:r>
                      <a:r>
                        <a:rPr lang="en-US" sz="1300" b="1" dirty="0"/>
                        <a:t>attention-over-attention</a:t>
                      </a:r>
                      <a:r>
                        <a:rPr lang="en-US" sz="1300" dirty="0"/>
                        <a:t> for </a:t>
                      </a:r>
                      <a:r>
                        <a:rPr lang="en-US" sz="1300" b="1" dirty="0"/>
                        <a:t>reading comprehension</a:t>
                      </a:r>
                      <a:r>
                        <a:rPr lang="en-US" sz="1300" dirty="0"/>
                        <a:t>.</a:t>
                      </a:r>
                    </a:p>
                  </a:txBody>
                  <a:tcPr marL="121920" marR="121920" marT="60960" marB="60960" anchor="ctr"/>
                </a:tc>
                <a:extLst>
                  <a:ext uri="{0D108BD9-81ED-4DB2-BD59-A6C34878D82A}">
                    <a16:rowId xmlns:a16="http://schemas.microsoft.com/office/drawing/2014/main" xmlns="" val="253579044"/>
                  </a:ext>
                </a:extLst>
              </a:tr>
              <a:tr h="934720">
                <a:tc>
                  <a:txBody>
                    <a:bodyPr/>
                    <a:lstStyle/>
                    <a:p>
                      <a:pPr algn="ctr"/>
                      <a:r>
                        <a:rPr lang="en-US" sz="1300" dirty="0"/>
                        <a:t>Novelty</a:t>
                      </a:r>
                    </a:p>
                  </a:txBody>
                  <a:tcPr marL="121920" marR="121920" marT="60960" marB="60960" anchor="ctr"/>
                </a:tc>
                <a:tc>
                  <a:txBody>
                    <a:bodyPr/>
                    <a:lstStyle/>
                    <a:p>
                      <a:pPr algn="ctr"/>
                      <a:r>
                        <a:rPr lang="en-US" sz="1300" dirty="0"/>
                        <a:t>33</a:t>
                      </a:r>
                    </a:p>
                  </a:txBody>
                  <a:tcPr marL="121920" marR="121920" marT="60960" marB="60960" anchor="ctr"/>
                </a:tc>
                <a:tc>
                  <a:txBody>
                    <a:bodyPr/>
                    <a:lstStyle/>
                    <a:p>
                      <a:pPr algn="l"/>
                      <a:r>
                        <a:rPr lang="en-US" sz="1300" dirty="0"/>
                        <a:t>The paper presents a new framework to solve the </a:t>
                      </a:r>
                      <a:r>
                        <a:rPr lang="en-US" sz="1300" b="1" dirty="0"/>
                        <a:t>SR </a:t>
                      </a:r>
                      <a:r>
                        <a:rPr lang="en-US" sz="1300" dirty="0"/>
                        <a:t>problem - amortized MAP inference and adopts a pre-learned affine projection layer to ensure the output is consistent with LR.</a:t>
                      </a:r>
                    </a:p>
                  </a:txBody>
                  <a:tcPr marL="121920" marR="121920" marT="60960" marB="60960" anchor="ctr"/>
                </a:tc>
                <a:tc>
                  <a:txBody>
                    <a:bodyPr/>
                    <a:lstStyle/>
                    <a:p>
                      <a:pPr algn="l"/>
                      <a:r>
                        <a:rPr lang="en-US" sz="1300" dirty="0"/>
                        <a:t>It introduces a novel neural network architecture that performs a projection to the affine subspace of valid </a:t>
                      </a:r>
                      <a:r>
                        <a:rPr lang="en-US" sz="1300" b="1" dirty="0"/>
                        <a:t>SR</a:t>
                      </a:r>
                      <a:r>
                        <a:rPr lang="en-US" sz="1300" dirty="0"/>
                        <a:t> solutions ensuring that the high resolution output of the network is always consistent with the low resolution input.</a:t>
                      </a:r>
                    </a:p>
                  </a:txBody>
                  <a:tcPr marL="121920" marR="121920" marT="60960" marB="60960" anchor="ctr"/>
                </a:tc>
                <a:extLst>
                  <a:ext uri="{0D108BD9-81ED-4DB2-BD59-A6C34878D82A}">
                    <a16:rowId xmlns:a16="http://schemas.microsoft.com/office/drawing/2014/main" xmlns="" val="1200264733"/>
                  </a:ext>
                </a:extLst>
              </a:tr>
              <a:tr h="528320">
                <a:tc>
                  <a:txBody>
                    <a:bodyPr/>
                    <a:lstStyle/>
                    <a:p>
                      <a:pPr algn="ctr"/>
                      <a:r>
                        <a:rPr lang="en-US" sz="1300" dirty="0"/>
                        <a:t>Soundness</a:t>
                      </a:r>
                    </a:p>
                  </a:txBody>
                  <a:tcPr marL="121920" marR="121920" marT="60960" marB="60960" anchor="ctr"/>
                </a:tc>
                <a:tc>
                  <a:txBody>
                    <a:bodyPr/>
                    <a:lstStyle/>
                    <a:p>
                      <a:pPr algn="ctr"/>
                      <a:r>
                        <a:rPr lang="en-US" sz="1300" dirty="0"/>
                        <a:t>174</a:t>
                      </a:r>
                    </a:p>
                  </a:txBody>
                  <a:tcPr marL="121920" marR="121920" marT="60960" marB="60960" anchor="ctr"/>
                </a:tc>
                <a:tc>
                  <a:txBody>
                    <a:bodyPr/>
                    <a:lstStyle/>
                    <a:p>
                      <a:pPr algn="l"/>
                      <a:r>
                        <a:rPr lang="en-US" sz="1300" dirty="0"/>
                        <a:t>In high dimensions we empirically found that the </a:t>
                      </a:r>
                      <a:r>
                        <a:rPr lang="en-US" sz="1300" b="1" dirty="0"/>
                        <a:t>GAN</a:t>
                      </a:r>
                      <a:r>
                        <a:rPr lang="en-US" sz="1300" dirty="0"/>
                        <a:t> based approach, </a:t>
                      </a:r>
                      <a:r>
                        <a:rPr lang="en-US" sz="1300" dirty="0" err="1"/>
                        <a:t>AffGAN</a:t>
                      </a:r>
                      <a:r>
                        <a:rPr lang="en-US" sz="1300" dirty="0"/>
                        <a:t> produced the most visually appealing results. </a:t>
                      </a:r>
                    </a:p>
                  </a:txBody>
                  <a:tcPr marL="121920" marR="121920" marT="60960" marB="60960" anchor="ctr"/>
                </a:tc>
                <a:tc>
                  <a:txBody>
                    <a:bodyPr/>
                    <a:lstStyle/>
                    <a:p>
                      <a:pPr algn="l"/>
                      <a:r>
                        <a:rPr lang="en-US" sz="1300" dirty="0"/>
                        <a:t>Combined with </a:t>
                      </a:r>
                      <a:r>
                        <a:rPr lang="en-US" sz="1300" b="1" dirty="0"/>
                        <a:t>GAN</a:t>
                      </a:r>
                      <a:r>
                        <a:rPr lang="en-US" sz="1300" dirty="0"/>
                        <a:t>, this framework can obtain plausible and good results.</a:t>
                      </a:r>
                    </a:p>
                  </a:txBody>
                  <a:tcPr marL="121920" marR="121920" marT="60960" marB="60960" anchor="ctr"/>
                </a:tc>
                <a:extLst>
                  <a:ext uri="{0D108BD9-81ED-4DB2-BD59-A6C34878D82A}">
                    <a16:rowId xmlns:a16="http://schemas.microsoft.com/office/drawing/2014/main" xmlns="" val="275633118"/>
                  </a:ext>
                </a:extLst>
              </a:tr>
              <a:tr h="934720">
                <a:tc>
                  <a:txBody>
                    <a:bodyPr/>
                    <a:lstStyle/>
                    <a:p>
                      <a:pPr algn="ctr"/>
                      <a:r>
                        <a:rPr lang="en-US" sz="1300" dirty="0"/>
                        <a:t>Meaningful</a:t>
                      </a:r>
                    </a:p>
                    <a:p>
                      <a:pPr algn="ctr"/>
                      <a:r>
                        <a:rPr lang="en-US" sz="1300" dirty="0"/>
                        <a:t>Comparison</a:t>
                      </a:r>
                    </a:p>
                  </a:txBody>
                  <a:tcPr marL="121920" marR="121920" marT="60960" marB="60960" anchor="ctr"/>
                </a:tc>
                <a:tc>
                  <a:txBody>
                    <a:bodyPr/>
                    <a:lstStyle/>
                    <a:p>
                      <a:pPr algn="ctr"/>
                      <a:r>
                        <a:rPr lang="en-US" sz="1300" dirty="0"/>
                        <a:t>16</a:t>
                      </a:r>
                    </a:p>
                  </a:txBody>
                  <a:tcPr marL="121920" marR="121920" marT="60960" marB="60960" anchor="ctr"/>
                </a:tc>
                <a:tc>
                  <a:txBody>
                    <a:bodyPr/>
                    <a:lstStyle/>
                    <a:p>
                      <a:pPr algn="l"/>
                      <a:r>
                        <a:rPr lang="en-US" sz="1300" dirty="0"/>
                        <a:t>As a concrete instantiation, we show in this paper that we can enable recursive neural programs in the </a:t>
                      </a:r>
                      <a:r>
                        <a:rPr lang="en-US" sz="1300" b="1" dirty="0"/>
                        <a:t>NPI</a:t>
                      </a:r>
                      <a:r>
                        <a:rPr lang="en-US" sz="1300" dirty="0"/>
                        <a:t> model, and thus enable perfectly generalizable neural programs for tasks such as sorting where the original</a:t>
                      </a:r>
                      <a:r>
                        <a:rPr lang="en-US" sz="1300" b="1" dirty="0"/>
                        <a:t>, non-recursive NPI</a:t>
                      </a:r>
                      <a:r>
                        <a:rPr lang="en-US" sz="1300" dirty="0"/>
                        <a:t> program fails.</a:t>
                      </a:r>
                    </a:p>
                  </a:txBody>
                  <a:tcPr marL="121920" marR="121920" marT="60960" marB="60960" anchor="ctr"/>
                </a:tc>
                <a:tc>
                  <a:txBody>
                    <a:bodyPr/>
                    <a:lstStyle/>
                    <a:p>
                      <a:pPr algn="l"/>
                      <a:r>
                        <a:rPr lang="en-US" sz="1300" dirty="0"/>
                        <a:t>This paper improves significantly upon the original </a:t>
                      </a:r>
                      <a:r>
                        <a:rPr lang="en-US" sz="1300" b="1" dirty="0"/>
                        <a:t>NPI</a:t>
                      </a:r>
                      <a:r>
                        <a:rPr lang="en-US" sz="1300" dirty="0"/>
                        <a:t> work, showing that the model generalizes far better when trained on traces in recursive form.</a:t>
                      </a:r>
                    </a:p>
                  </a:txBody>
                  <a:tcPr marL="121920" marR="121920" marT="60960" marB="60960" anchor="ctr"/>
                </a:tc>
                <a:extLst>
                  <a:ext uri="{0D108BD9-81ED-4DB2-BD59-A6C34878D82A}">
                    <a16:rowId xmlns:a16="http://schemas.microsoft.com/office/drawing/2014/main" xmlns="" val="3016072462"/>
                  </a:ext>
                </a:extLst>
              </a:tr>
              <a:tr h="934720">
                <a:tc>
                  <a:txBody>
                    <a:bodyPr/>
                    <a:lstStyle/>
                    <a:p>
                      <a:pPr algn="ctr"/>
                      <a:r>
                        <a:rPr lang="en-US" sz="1600" dirty="0"/>
                        <a:t>Potential</a:t>
                      </a:r>
                    </a:p>
                    <a:p>
                      <a:pPr algn="ctr"/>
                      <a:r>
                        <a:rPr lang="en-US" sz="1600" dirty="0"/>
                        <a:t>Impact</a:t>
                      </a:r>
                    </a:p>
                  </a:txBody>
                  <a:tcPr marL="121920" marR="121920" marT="60960" marB="60960" anchor="ctr"/>
                </a:tc>
                <a:tc>
                  <a:txBody>
                    <a:bodyPr/>
                    <a:lstStyle/>
                    <a:p>
                      <a:pPr algn="ctr"/>
                      <a:r>
                        <a:rPr lang="en-US" sz="1600" dirty="0"/>
                        <a:t>14</a:t>
                      </a:r>
                    </a:p>
                  </a:txBody>
                  <a:tcPr marL="121920" marR="121920" marT="60960" marB="60960" anchor="ctr"/>
                </a:tc>
                <a:tc>
                  <a:txBody>
                    <a:bodyPr/>
                    <a:lstStyle/>
                    <a:p>
                      <a:pPr algn="l"/>
                      <a:r>
                        <a:rPr lang="en-US" sz="1300" dirty="0"/>
                        <a:t>Since there may be several rounds of questioning and reasoning, these requirements bring the problem closer to task-oriented dialog and represent a significant increase in the difficulty of the challenge over the original </a:t>
                      </a:r>
                      <a:r>
                        <a:rPr lang="en-US" sz="1300" b="1" dirty="0" err="1"/>
                        <a:t>bAbI</a:t>
                      </a:r>
                      <a:r>
                        <a:rPr lang="en-US" sz="1300" b="1" dirty="0"/>
                        <a:t> </a:t>
                      </a:r>
                      <a:r>
                        <a:rPr lang="en-US" sz="1300" dirty="0"/>
                        <a:t>(supporting fact) problems.</a:t>
                      </a:r>
                    </a:p>
                  </a:txBody>
                  <a:tcPr marL="121920" marR="121920" marT="60960" marB="60960" anchor="ctr"/>
                </a:tc>
                <a:tc>
                  <a:txBody>
                    <a:bodyPr/>
                    <a:lstStyle/>
                    <a:p>
                      <a:pPr algn="l"/>
                      <a:r>
                        <a:rPr lang="en-US" sz="1300" dirty="0"/>
                        <a:t>I am a bit worried that the tasks may be too easy (as the </a:t>
                      </a:r>
                      <a:r>
                        <a:rPr lang="en-US" sz="1300" b="1" dirty="0" err="1"/>
                        <a:t>bAbI</a:t>
                      </a:r>
                      <a:r>
                        <a:rPr lang="en-US" sz="1300" dirty="0"/>
                        <a:t> tasks have been), but still, I think locally these will be useful.</a:t>
                      </a:r>
                    </a:p>
                  </a:txBody>
                  <a:tcPr marL="121920" marR="121920" marT="60960" marB="60960" anchor="ctr"/>
                </a:tc>
                <a:extLst>
                  <a:ext uri="{0D108BD9-81ED-4DB2-BD59-A6C34878D82A}">
                    <a16:rowId xmlns:a16="http://schemas.microsoft.com/office/drawing/2014/main" xmlns="" val="1073470110"/>
                  </a:ext>
                </a:extLst>
              </a:tr>
            </a:tbl>
          </a:graphicData>
        </a:graphic>
      </p:graphicFrame>
    </p:spTree>
    <p:extLst>
      <p:ext uri="{BB962C8B-B14F-4D97-AF65-F5344CB8AC3E}">
        <p14:creationId xmlns:p14="http://schemas.microsoft.com/office/powerpoint/2010/main" val="60705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FE826-41EB-2940-9ECF-BBC138CB7004}"/>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b="1" dirty="0">
              <a:solidFill>
                <a:srgbClr val="C00000"/>
              </a:solidFill>
            </a:endParaRPr>
          </a:p>
        </p:txBody>
      </p:sp>
      <p:sp>
        <p:nvSpPr>
          <p:cNvPr id="4" name="Slide Number Placeholder 3">
            <a:extLst>
              <a:ext uri="{FF2B5EF4-FFF2-40B4-BE49-F238E27FC236}">
                <a16:creationId xmlns="" xmlns:a16="http://schemas.microsoft.com/office/drawing/2014/main" id="{ABF17AF9-5CC3-5646-A4BE-DC4CBA726867}"/>
              </a:ext>
            </a:extLst>
          </p:cNvPr>
          <p:cNvSpPr>
            <a:spLocks noGrp="1"/>
          </p:cNvSpPr>
          <p:nvPr>
            <p:ph type="sldNum" sz="quarter" idx="12"/>
          </p:nvPr>
        </p:nvSpPr>
        <p:spPr/>
        <p:txBody>
          <a:bodyPr/>
          <a:lstStyle/>
          <a:p>
            <a:fld id="{4C15419E-54D6-8648-ABFB-BEF58E3E877E}" type="slidenum">
              <a:rPr lang="en-US" smtClean="0"/>
              <a:t>7</a:t>
            </a:fld>
            <a:endParaRPr lang="en-US"/>
          </a:p>
        </p:txBody>
      </p:sp>
      <p:sp>
        <p:nvSpPr>
          <p:cNvPr id="5" name="object 7">
            <a:extLst>
              <a:ext uri="{FF2B5EF4-FFF2-40B4-BE49-F238E27FC236}">
                <a16:creationId xmlns="" xmlns:a16="http://schemas.microsoft.com/office/drawing/2014/main" id="{D132CEC5-402D-4C48-899F-14B8D68A2106}"/>
              </a:ext>
            </a:extLst>
          </p:cNvPr>
          <p:cNvSpPr/>
          <p:nvPr/>
        </p:nvSpPr>
        <p:spPr>
          <a:xfrm>
            <a:off x="3154435" y="49496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6" name="object 7">
            <a:extLst>
              <a:ext uri="{FF2B5EF4-FFF2-40B4-BE49-F238E27FC236}">
                <a16:creationId xmlns="" xmlns:a16="http://schemas.microsoft.com/office/drawing/2014/main" id="{3E50D32B-3A3A-E446-93D6-50DEF0B8DB4C}"/>
              </a:ext>
            </a:extLst>
          </p:cNvPr>
          <p:cNvSpPr/>
          <p:nvPr/>
        </p:nvSpPr>
        <p:spPr>
          <a:xfrm>
            <a:off x="4109648" y="44475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7" name="object 7">
            <a:extLst>
              <a:ext uri="{FF2B5EF4-FFF2-40B4-BE49-F238E27FC236}">
                <a16:creationId xmlns="" xmlns:a16="http://schemas.microsoft.com/office/drawing/2014/main" id="{7EF40BAE-B722-DF44-BCF8-479697F9967E}"/>
              </a:ext>
            </a:extLst>
          </p:cNvPr>
          <p:cNvSpPr/>
          <p:nvPr/>
        </p:nvSpPr>
        <p:spPr>
          <a:xfrm>
            <a:off x="3827634" y="38126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 name="object 7">
            <a:extLst>
              <a:ext uri="{FF2B5EF4-FFF2-40B4-BE49-F238E27FC236}">
                <a16:creationId xmlns="" xmlns:a16="http://schemas.microsoft.com/office/drawing/2014/main" id="{3BC718B0-AA22-4840-8611-1B8DA9BBC18A}"/>
              </a:ext>
            </a:extLst>
          </p:cNvPr>
          <p:cNvSpPr/>
          <p:nvPr/>
        </p:nvSpPr>
        <p:spPr>
          <a:xfrm>
            <a:off x="3496849" y="29081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 name="object 7">
            <a:extLst>
              <a:ext uri="{FF2B5EF4-FFF2-40B4-BE49-F238E27FC236}">
                <a16:creationId xmlns="" xmlns:a16="http://schemas.microsoft.com/office/drawing/2014/main" id="{1A01969C-5C0C-2A43-B060-D01C1E1EA326}"/>
              </a:ext>
            </a:extLst>
          </p:cNvPr>
          <p:cNvSpPr/>
          <p:nvPr/>
        </p:nvSpPr>
        <p:spPr>
          <a:xfrm>
            <a:off x="1918021" y="47013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0" name="object 7">
            <a:extLst>
              <a:ext uri="{FF2B5EF4-FFF2-40B4-BE49-F238E27FC236}">
                <a16:creationId xmlns="" xmlns:a16="http://schemas.microsoft.com/office/drawing/2014/main" id="{99E857CF-E578-B344-B3BE-1F6DBF5EA729}"/>
              </a:ext>
            </a:extLst>
          </p:cNvPr>
          <p:cNvSpPr/>
          <p:nvPr/>
        </p:nvSpPr>
        <p:spPr>
          <a:xfrm>
            <a:off x="2289216" y="37099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1" name="object 4">
            <a:extLst>
              <a:ext uri="{FF2B5EF4-FFF2-40B4-BE49-F238E27FC236}">
                <a16:creationId xmlns="" xmlns:a16="http://schemas.microsoft.com/office/drawing/2014/main" id="{2E83D31C-8159-AC4B-B682-0283B041F7C5}"/>
              </a:ext>
            </a:extLst>
          </p:cNvPr>
          <p:cNvSpPr/>
          <p:nvPr/>
        </p:nvSpPr>
        <p:spPr>
          <a:xfrm>
            <a:off x="6105028" y="43090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12" name="object 5">
            <a:extLst>
              <a:ext uri="{FF2B5EF4-FFF2-40B4-BE49-F238E27FC236}">
                <a16:creationId xmlns="" xmlns:a16="http://schemas.microsoft.com/office/drawing/2014/main" id="{F8F67CD6-CDF4-224A-B7D3-FC4565CCFEF6}"/>
              </a:ext>
            </a:extLst>
          </p:cNvPr>
          <p:cNvSpPr/>
          <p:nvPr/>
        </p:nvSpPr>
        <p:spPr>
          <a:xfrm>
            <a:off x="5989506" y="42445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13" name="object 6">
            <a:extLst>
              <a:ext uri="{FF2B5EF4-FFF2-40B4-BE49-F238E27FC236}">
                <a16:creationId xmlns="" xmlns:a16="http://schemas.microsoft.com/office/drawing/2014/main" id="{EB9BD785-B47D-D445-8175-0B452854CF07}"/>
              </a:ext>
            </a:extLst>
          </p:cNvPr>
          <p:cNvSpPr/>
          <p:nvPr/>
        </p:nvSpPr>
        <p:spPr>
          <a:xfrm>
            <a:off x="6162362" y="39046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4" name="object 7">
            <a:extLst>
              <a:ext uri="{FF2B5EF4-FFF2-40B4-BE49-F238E27FC236}">
                <a16:creationId xmlns="" xmlns:a16="http://schemas.microsoft.com/office/drawing/2014/main" id="{DAEAF0AD-618B-A045-A83A-F203AAE88457}"/>
              </a:ext>
            </a:extLst>
          </p:cNvPr>
          <p:cNvSpPr/>
          <p:nvPr/>
        </p:nvSpPr>
        <p:spPr>
          <a:xfrm>
            <a:off x="6162362" y="39046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5" name="object 8">
            <a:extLst>
              <a:ext uri="{FF2B5EF4-FFF2-40B4-BE49-F238E27FC236}">
                <a16:creationId xmlns="" xmlns:a16="http://schemas.microsoft.com/office/drawing/2014/main" id="{50930A80-A2A2-5A4D-808F-685235372EAF}"/>
              </a:ext>
            </a:extLst>
          </p:cNvPr>
          <p:cNvSpPr/>
          <p:nvPr/>
        </p:nvSpPr>
        <p:spPr>
          <a:xfrm>
            <a:off x="3427885" y="45993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6" name="object 9">
            <a:extLst>
              <a:ext uri="{FF2B5EF4-FFF2-40B4-BE49-F238E27FC236}">
                <a16:creationId xmlns="" xmlns:a16="http://schemas.microsoft.com/office/drawing/2014/main" id="{4EB07350-3C27-2F4B-9D04-E1AFD751E38C}"/>
              </a:ext>
            </a:extLst>
          </p:cNvPr>
          <p:cNvSpPr/>
          <p:nvPr/>
        </p:nvSpPr>
        <p:spPr>
          <a:xfrm>
            <a:off x="7135571" y="42481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7" name="object 10">
            <a:extLst>
              <a:ext uri="{FF2B5EF4-FFF2-40B4-BE49-F238E27FC236}">
                <a16:creationId xmlns="" xmlns:a16="http://schemas.microsoft.com/office/drawing/2014/main" id="{782134F8-7B7E-D54B-975C-B0254EA6B302}"/>
              </a:ext>
            </a:extLst>
          </p:cNvPr>
          <p:cNvSpPr/>
          <p:nvPr/>
        </p:nvSpPr>
        <p:spPr>
          <a:xfrm>
            <a:off x="7240214" y="45234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8" name="object 11">
            <a:extLst>
              <a:ext uri="{FF2B5EF4-FFF2-40B4-BE49-F238E27FC236}">
                <a16:creationId xmlns="" xmlns:a16="http://schemas.microsoft.com/office/drawing/2014/main" id="{2F9C77EA-72E9-B047-B8CD-DFD19F15ADD3}"/>
              </a:ext>
            </a:extLst>
          </p:cNvPr>
          <p:cNvSpPr/>
          <p:nvPr/>
        </p:nvSpPr>
        <p:spPr>
          <a:xfrm>
            <a:off x="7151860" y="44490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9" name="object 12">
            <a:extLst>
              <a:ext uri="{FF2B5EF4-FFF2-40B4-BE49-F238E27FC236}">
                <a16:creationId xmlns="" xmlns:a16="http://schemas.microsoft.com/office/drawing/2014/main" id="{640BA7C3-BD53-704E-B212-2AC2F9A2A38B}"/>
              </a:ext>
            </a:extLst>
          </p:cNvPr>
          <p:cNvSpPr/>
          <p:nvPr/>
        </p:nvSpPr>
        <p:spPr>
          <a:xfrm>
            <a:off x="7242568" y="33152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20" name="object 13">
            <a:extLst>
              <a:ext uri="{FF2B5EF4-FFF2-40B4-BE49-F238E27FC236}">
                <a16:creationId xmlns="" xmlns:a16="http://schemas.microsoft.com/office/drawing/2014/main" id="{461F24FF-A864-8B4A-AB39-B8376EE1C7D6}"/>
              </a:ext>
            </a:extLst>
          </p:cNvPr>
          <p:cNvSpPr/>
          <p:nvPr/>
        </p:nvSpPr>
        <p:spPr>
          <a:xfrm>
            <a:off x="7151861" y="40163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21" name="object 14">
            <a:extLst>
              <a:ext uri="{FF2B5EF4-FFF2-40B4-BE49-F238E27FC236}">
                <a16:creationId xmlns="" xmlns:a16="http://schemas.microsoft.com/office/drawing/2014/main" id="{8B178893-F435-7E40-B697-F47FB1D0673D}"/>
              </a:ext>
            </a:extLst>
          </p:cNvPr>
          <p:cNvSpPr/>
          <p:nvPr/>
        </p:nvSpPr>
        <p:spPr>
          <a:xfrm>
            <a:off x="8687478" y="28480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22" name="object 15">
            <a:extLst>
              <a:ext uri="{FF2B5EF4-FFF2-40B4-BE49-F238E27FC236}">
                <a16:creationId xmlns="" xmlns:a16="http://schemas.microsoft.com/office/drawing/2014/main" id="{E296AFF6-2CAD-CF42-A882-1CF6E03BCE00}"/>
              </a:ext>
            </a:extLst>
          </p:cNvPr>
          <p:cNvSpPr/>
          <p:nvPr/>
        </p:nvSpPr>
        <p:spPr>
          <a:xfrm>
            <a:off x="8687478" y="28480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23" name="object 16">
            <a:extLst>
              <a:ext uri="{FF2B5EF4-FFF2-40B4-BE49-F238E27FC236}">
                <a16:creationId xmlns="" xmlns:a16="http://schemas.microsoft.com/office/drawing/2014/main" id="{166968C8-0292-E245-B48E-64EDA095EF47}"/>
              </a:ext>
            </a:extLst>
          </p:cNvPr>
          <p:cNvSpPr/>
          <p:nvPr/>
        </p:nvSpPr>
        <p:spPr>
          <a:xfrm>
            <a:off x="9119876" y="26549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24" name="object 17">
            <a:extLst>
              <a:ext uri="{FF2B5EF4-FFF2-40B4-BE49-F238E27FC236}">
                <a16:creationId xmlns="" xmlns:a16="http://schemas.microsoft.com/office/drawing/2014/main" id="{8AD7DB61-5072-9A41-B4CC-6D05D243429E}"/>
              </a:ext>
            </a:extLst>
          </p:cNvPr>
          <p:cNvSpPr/>
          <p:nvPr/>
        </p:nvSpPr>
        <p:spPr>
          <a:xfrm>
            <a:off x="9050968" y="29055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25" name="object 18">
            <a:extLst>
              <a:ext uri="{FF2B5EF4-FFF2-40B4-BE49-F238E27FC236}">
                <a16:creationId xmlns="" xmlns:a16="http://schemas.microsoft.com/office/drawing/2014/main" id="{4ED8A1ED-9E67-4646-A033-830E88048036}"/>
              </a:ext>
            </a:extLst>
          </p:cNvPr>
          <p:cNvSpPr/>
          <p:nvPr/>
        </p:nvSpPr>
        <p:spPr>
          <a:xfrm>
            <a:off x="8658281" y="31042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6" name="object 19">
            <a:extLst>
              <a:ext uri="{FF2B5EF4-FFF2-40B4-BE49-F238E27FC236}">
                <a16:creationId xmlns="" xmlns:a16="http://schemas.microsoft.com/office/drawing/2014/main" id="{AAF4B651-D9B1-6E4C-9BE5-75491D4E64AE}"/>
              </a:ext>
            </a:extLst>
          </p:cNvPr>
          <p:cNvSpPr/>
          <p:nvPr/>
        </p:nvSpPr>
        <p:spPr>
          <a:xfrm>
            <a:off x="8548352" y="30639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7" name="object 20">
            <a:extLst>
              <a:ext uri="{FF2B5EF4-FFF2-40B4-BE49-F238E27FC236}">
                <a16:creationId xmlns="" xmlns:a16="http://schemas.microsoft.com/office/drawing/2014/main" id="{B201B66F-9557-4447-B410-550B87A59161}"/>
              </a:ext>
            </a:extLst>
          </p:cNvPr>
          <p:cNvSpPr/>
          <p:nvPr/>
        </p:nvSpPr>
        <p:spPr>
          <a:xfrm>
            <a:off x="8717144" y="40596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8" name="object 21">
            <a:extLst>
              <a:ext uri="{FF2B5EF4-FFF2-40B4-BE49-F238E27FC236}">
                <a16:creationId xmlns="" xmlns:a16="http://schemas.microsoft.com/office/drawing/2014/main" id="{A8F20161-F02C-9D41-85E4-3C87AB722EA5}"/>
              </a:ext>
            </a:extLst>
          </p:cNvPr>
          <p:cNvSpPr/>
          <p:nvPr/>
        </p:nvSpPr>
        <p:spPr>
          <a:xfrm>
            <a:off x="8717144" y="40596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9" name="object 22">
            <a:extLst>
              <a:ext uri="{FF2B5EF4-FFF2-40B4-BE49-F238E27FC236}">
                <a16:creationId xmlns="" xmlns:a16="http://schemas.microsoft.com/office/drawing/2014/main" id="{80A33400-3EDC-F245-899A-AD3E51AF94CB}"/>
              </a:ext>
            </a:extLst>
          </p:cNvPr>
          <p:cNvSpPr/>
          <p:nvPr/>
        </p:nvSpPr>
        <p:spPr>
          <a:xfrm>
            <a:off x="8641480" y="42477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30" name="object 23">
            <a:extLst>
              <a:ext uri="{FF2B5EF4-FFF2-40B4-BE49-F238E27FC236}">
                <a16:creationId xmlns="" xmlns:a16="http://schemas.microsoft.com/office/drawing/2014/main" id="{61DF05EE-B4E1-7C45-B928-B39650EB1259}"/>
              </a:ext>
            </a:extLst>
          </p:cNvPr>
          <p:cNvSpPr/>
          <p:nvPr/>
        </p:nvSpPr>
        <p:spPr>
          <a:xfrm>
            <a:off x="8526220" y="41880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31" name="object 24">
            <a:extLst>
              <a:ext uri="{FF2B5EF4-FFF2-40B4-BE49-F238E27FC236}">
                <a16:creationId xmlns="" xmlns:a16="http://schemas.microsoft.com/office/drawing/2014/main" id="{32653D2B-209C-544C-8E84-521CAFDA010E}"/>
              </a:ext>
            </a:extLst>
          </p:cNvPr>
          <p:cNvSpPr/>
          <p:nvPr/>
        </p:nvSpPr>
        <p:spPr>
          <a:xfrm>
            <a:off x="8611142" y="51748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32" name="object 25">
            <a:extLst>
              <a:ext uri="{FF2B5EF4-FFF2-40B4-BE49-F238E27FC236}">
                <a16:creationId xmlns="" xmlns:a16="http://schemas.microsoft.com/office/drawing/2014/main" id="{ADBBCC5C-509E-A949-96A6-85149B8D8BF6}"/>
              </a:ext>
            </a:extLst>
          </p:cNvPr>
          <p:cNvSpPr/>
          <p:nvPr/>
        </p:nvSpPr>
        <p:spPr>
          <a:xfrm>
            <a:off x="8611140" y="51748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33" name="object 26">
            <a:extLst>
              <a:ext uri="{FF2B5EF4-FFF2-40B4-BE49-F238E27FC236}">
                <a16:creationId xmlns="" xmlns:a16="http://schemas.microsoft.com/office/drawing/2014/main" id="{BF911D98-CB93-954F-B1AA-F512650218C3}"/>
              </a:ext>
            </a:extLst>
          </p:cNvPr>
          <p:cNvSpPr/>
          <p:nvPr/>
        </p:nvSpPr>
        <p:spPr>
          <a:xfrm>
            <a:off x="9028007" y="54409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34" name="object 27">
            <a:extLst>
              <a:ext uri="{FF2B5EF4-FFF2-40B4-BE49-F238E27FC236}">
                <a16:creationId xmlns="" xmlns:a16="http://schemas.microsoft.com/office/drawing/2014/main" id="{6D68F4BF-D1CA-A94B-A977-182D9666AD7E}"/>
              </a:ext>
            </a:extLst>
          </p:cNvPr>
          <p:cNvSpPr/>
          <p:nvPr/>
        </p:nvSpPr>
        <p:spPr>
          <a:xfrm>
            <a:off x="8956175" y="54033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35" name="object 28">
            <a:extLst>
              <a:ext uri="{FF2B5EF4-FFF2-40B4-BE49-F238E27FC236}">
                <a16:creationId xmlns="" xmlns:a16="http://schemas.microsoft.com/office/drawing/2014/main" id="{0CBD04B9-FFBC-3444-8A11-53E7B08FF142}"/>
              </a:ext>
            </a:extLst>
          </p:cNvPr>
          <p:cNvSpPr/>
          <p:nvPr/>
        </p:nvSpPr>
        <p:spPr>
          <a:xfrm>
            <a:off x="8569004" y="53307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6" name="object 29">
            <a:extLst>
              <a:ext uri="{FF2B5EF4-FFF2-40B4-BE49-F238E27FC236}">
                <a16:creationId xmlns="" xmlns:a16="http://schemas.microsoft.com/office/drawing/2014/main" id="{6C29F609-25A7-D34C-AD10-CC89F54D70AB}"/>
              </a:ext>
            </a:extLst>
          </p:cNvPr>
          <p:cNvSpPr/>
          <p:nvPr/>
        </p:nvSpPr>
        <p:spPr>
          <a:xfrm>
            <a:off x="8455846" y="52702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7" name="object 30">
            <a:extLst>
              <a:ext uri="{FF2B5EF4-FFF2-40B4-BE49-F238E27FC236}">
                <a16:creationId xmlns="" xmlns:a16="http://schemas.microsoft.com/office/drawing/2014/main" id="{AB18EBE5-A574-C64C-B569-C2386FCEC2E6}"/>
              </a:ext>
            </a:extLst>
          </p:cNvPr>
          <p:cNvSpPr/>
          <p:nvPr/>
        </p:nvSpPr>
        <p:spPr>
          <a:xfrm>
            <a:off x="9111295" y="43947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8" name="object 31">
            <a:extLst>
              <a:ext uri="{FF2B5EF4-FFF2-40B4-BE49-F238E27FC236}">
                <a16:creationId xmlns="" xmlns:a16="http://schemas.microsoft.com/office/drawing/2014/main" id="{4312670F-0616-2A48-A934-FA0D18294EB4}"/>
              </a:ext>
            </a:extLst>
          </p:cNvPr>
          <p:cNvSpPr/>
          <p:nvPr/>
        </p:nvSpPr>
        <p:spPr>
          <a:xfrm>
            <a:off x="9050933" y="43521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9" name="object 32">
            <a:extLst>
              <a:ext uri="{FF2B5EF4-FFF2-40B4-BE49-F238E27FC236}">
                <a16:creationId xmlns="" xmlns:a16="http://schemas.microsoft.com/office/drawing/2014/main" id="{B534CD6B-CA75-D440-B784-B99606DC13A9}"/>
              </a:ext>
            </a:extLst>
          </p:cNvPr>
          <p:cNvSpPr/>
          <p:nvPr/>
        </p:nvSpPr>
        <p:spPr>
          <a:xfrm>
            <a:off x="9140613" y="42924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40" name="object 33">
            <a:extLst>
              <a:ext uri="{FF2B5EF4-FFF2-40B4-BE49-F238E27FC236}">
                <a16:creationId xmlns="" xmlns:a16="http://schemas.microsoft.com/office/drawing/2014/main" id="{ACB4B13A-16B6-5F49-AAC5-E9261FE581BA}"/>
              </a:ext>
            </a:extLst>
          </p:cNvPr>
          <p:cNvSpPr/>
          <p:nvPr/>
        </p:nvSpPr>
        <p:spPr>
          <a:xfrm>
            <a:off x="9069831" y="42557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41" name="object 34">
            <a:extLst>
              <a:ext uri="{FF2B5EF4-FFF2-40B4-BE49-F238E27FC236}">
                <a16:creationId xmlns="" xmlns:a16="http://schemas.microsoft.com/office/drawing/2014/main" id="{F2B5A0FE-00B6-0445-AD89-02C578FE1BEA}"/>
              </a:ext>
            </a:extLst>
          </p:cNvPr>
          <p:cNvSpPr/>
          <p:nvPr/>
        </p:nvSpPr>
        <p:spPr>
          <a:xfrm>
            <a:off x="9113868" y="36992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42" name="object 35">
            <a:extLst>
              <a:ext uri="{FF2B5EF4-FFF2-40B4-BE49-F238E27FC236}">
                <a16:creationId xmlns="" xmlns:a16="http://schemas.microsoft.com/office/drawing/2014/main" id="{D4F9AAD7-63A7-FD44-B6E1-69309AE111E7}"/>
              </a:ext>
            </a:extLst>
          </p:cNvPr>
          <p:cNvSpPr/>
          <p:nvPr/>
        </p:nvSpPr>
        <p:spPr>
          <a:xfrm>
            <a:off x="9053508" y="40748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43" name="object 36">
            <a:extLst>
              <a:ext uri="{FF2B5EF4-FFF2-40B4-BE49-F238E27FC236}">
                <a16:creationId xmlns="" xmlns:a16="http://schemas.microsoft.com/office/drawing/2014/main" id="{B2A8FD40-68D0-B14D-B346-7D74AEC1E3E2}"/>
              </a:ext>
            </a:extLst>
          </p:cNvPr>
          <p:cNvSpPr/>
          <p:nvPr/>
        </p:nvSpPr>
        <p:spPr>
          <a:xfrm>
            <a:off x="9143204" y="40089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44" name="object 37">
            <a:extLst>
              <a:ext uri="{FF2B5EF4-FFF2-40B4-BE49-F238E27FC236}">
                <a16:creationId xmlns="" xmlns:a16="http://schemas.microsoft.com/office/drawing/2014/main" id="{2B8A68E4-D4A0-904A-9AA8-87CBA2EBEB23}"/>
              </a:ext>
            </a:extLst>
          </p:cNvPr>
          <p:cNvSpPr/>
          <p:nvPr/>
        </p:nvSpPr>
        <p:spPr>
          <a:xfrm>
            <a:off x="9072423" y="41734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45" name="object 38">
            <a:extLst>
              <a:ext uri="{FF2B5EF4-FFF2-40B4-BE49-F238E27FC236}">
                <a16:creationId xmlns="" xmlns:a16="http://schemas.microsoft.com/office/drawing/2014/main" id="{C5A4D8CC-3032-EB4F-8DBF-01EED214747B}"/>
              </a:ext>
            </a:extLst>
          </p:cNvPr>
          <p:cNvSpPr/>
          <p:nvPr/>
        </p:nvSpPr>
        <p:spPr>
          <a:xfrm>
            <a:off x="3329259" y="41305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6" name="object 39">
            <a:extLst>
              <a:ext uri="{FF2B5EF4-FFF2-40B4-BE49-F238E27FC236}">
                <a16:creationId xmlns="" xmlns:a16="http://schemas.microsoft.com/office/drawing/2014/main" id="{1D360C58-0D3E-2A4B-994B-4D72AEFC0194}"/>
              </a:ext>
            </a:extLst>
          </p:cNvPr>
          <p:cNvSpPr/>
          <p:nvPr/>
        </p:nvSpPr>
        <p:spPr>
          <a:xfrm>
            <a:off x="2643603" y="39245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7" name="object 40">
            <a:extLst>
              <a:ext uri="{FF2B5EF4-FFF2-40B4-BE49-F238E27FC236}">
                <a16:creationId xmlns="" xmlns:a16="http://schemas.microsoft.com/office/drawing/2014/main" id="{56D4C804-6E02-EE44-8067-182CD81AB2BA}"/>
              </a:ext>
            </a:extLst>
          </p:cNvPr>
          <p:cNvSpPr/>
          <p:nvPr/>
        </p:nvSpPr>
        <p:spPr>
          <a:xfrm>
            <a:off x="3699059" y="32454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8" name="object 41">
            <a:extLst>
              <a:ext uri="{FF2B5EF4-FFF2-40B4-BE49-F238E27FC236}">
                <a16:creationId xmlns="" xmlns:a16="http://schemas.microsoft.com/office/drawing/2014/main" id="{832E386C-707B-7141-A3AF-CAAE0B4D7D6E}"/>
              </a:ext>
            </a:extLst>
          </p:cNvPr>
          <p:cNvSpPr txBox="1"/>
          <p:nvPr/>
        </p:nvSpPr>
        <p:spPr>
          <a:xfrm>
            <a:off x="2164196" y="54636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9" name="object 42">
            <a:extLst>
              <a:ext uri="{FF2B5EF4-FFF2-40B4-BE49-F238E27FC236}">
                <a16:creationId xmlns="" xmlns:a16="http://schemas.microsoft.com/office/drawing/2014/main" id="{3D3706A0-9736-234A-98BC-1A634FDACB70}"/>
              </a:ext>
            </a:extLst>
          </p:cNvPr>
          <p:cNvSpPr/>
          <p:nvPr/>
        </p:nvSpPr>
        <p:spPr>
          <a:xfrm>
            <a:off x="2455739" y="32804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50" name="object 43">
            <a:extLst>
              <a:ext uri="{FF2B5EF4-FFF2-40B4-BE49-F238E27FC236}">
                <a16:creationId xmlns="" xmlns:a16="http://schemas.microsoft.com/office/drawing/2014/main" id="{1B2DCD34-C99D-D34A-9474-0B583B647905}"/>
              </a:ext>
            </a:extLst>
          </p:cNvPr>
          <p:cNvSpPr/>
          <p:nvPr/>
        </p:nvSpPr>
        <p:spPr>
          <a:xfrm>
            <a:off x="2416589" y="36182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51" name="object 44">
            <a:extLst>
              <a:ext uri="{FF2B5EF4-FFF2-40B4-BE49-F238E27FC236}">
                <a16:creationId xmlns="" xmlns:a16="http://schemas.microsoft.com/office/drawing/2014/main" id="{7D001F72-FF2D-4541-A670-BCF162C594EB}"/>
              </a:ext>
            </a:extLst>
          </p:cNvPr>
          <p:cNvSpPr txBox="1"/>
          <p:nvPr/>
        </p:nvSpPr>
        <p:spPr>
          <a:xfrm>
            <a:off x="1899189" y="29817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52" name="object 45">
            <a:extLst>
              <a:ext uri="{FF2B5EF4-FFF2-40B4-BE49-F238E27FC236}">
                <a16:creationId xmlns="" xmlns:a16="http://schemas.microsoft.com/office/drawing/2014/main" id="{5B5FA33C-644D-EC42-A84A-323AA90A490C}"/>
              </a:ext>
            </a:extLst>
          </p:cNvPr>
          <p:cNvSpPr/>
          <p:nvPr/>
        </p:nvSpPr>
        <p:spPr>
          <a:xfrm>
            <a:off x="2645110" y="32364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53" name="object 47">
            <a:extLst>
              <a:ext uri="{FF2B5EF4-FFF2-40B4-BE49-F238E27FC236}">
                <a16:creationId xmlns="" xmlns:a16="http://schemas.microsoft.com/office/drawing/2014/main" id="{E74A6A43-FCA7-7547-A8C0-185041A247B3}"/>
              </a:ext>
            </a:extLst>
          </p:cNvPr>
          <p:cNvSpPr txBox="1"/>
          <p:nvPr/>
        </p:nvSpPr>
        <p:spPr>
          <a:xfrm>
            <a:off x="3589355" y="29618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54" name="object 48">
            <a:extLst>
              <a:ext uri="{FF2B5EF4-FFF2-40B4-BE49-F238E27FC236}">
                <a16:creationId xmlns="" xmlns:a16="http://schemas.microsoft.com/office/drawing/2014/main" id="{65D14E88-9CFB-3F4A-9926-37AF51239782}"/>
              </a:ext>
            </a:extLst>
          </p:cNvPr>
          <p:cNvSpPr/>
          <p:nvPr/>
        </p:nvSpPr>
        <p:spPr>
          <a:xfrm>
            <a:off x="2135381" y="40352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5" name="object 50">
            <a:extLst>
              <a:ext uri="{FF2B5EF4-FFF2-40B4-BE49-F238E27FC236}">
                <a16:creationId xmlns="" xmlns:a16="http://schemas.microsoft.com/office/drawing/2014/main" id="{956B4BA5-5179-5B45-A0CE-FD01774E1A98}"/>
              </a:ext>
            </a:extLst>
          </p:cNvPr>
          <p:cNvSpPr txBox="1"/>
          <p:nvPr/>
        </p:nvSpPr>
        <p:spPr>
          <a:xfrm>
            <a:off x="2024020" y="47148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6" name="object 52">
            <a:extLst>
              <a:ext uri="{FF2B5EF4-FFF2-40B4-BE49-F238E27FC236}">
                <a16:creationId xmlns="" xmlns:a16="http://schemas.microsoft.com/office/drawing/2014/main" id="{F772D38E-5101-7D46-BEF1-9C5D11E83E8C}"/>
              </a:ext>
            </a:extLst>
          </p:cNvPr>
          <p:cNvSpPr txBox="1"/>
          <p:nvPr/>
        </p:nvSpPr>
        <p:spPr>
          <a:xfrm>
            <a:off x="3255597" y="49792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7" name="object 53">
            <a:extLst>
              <a:ext uri="{FF2B5EF4-FFF2-40B4-BE49-F238E27FC236}">
                <a16:creationId xmlns="" xmlns:a16="http://schemas.microsoft.com/office/drawing/2014/main" id="{C820810B-8F3B-5444-93FF-B9C0ECE5CC33}"/>
              </a:ext>
            </a:extLst>
          </p:cNvPr>
          <p:cNvSpPr/>
          <p:nvPr/>
        </p:nvSpPr>
        <p:spPr>
          <a:xfrm>
            <a:off x="4020876" y="40889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8" name="object 55">
            <a:extLst>
              <a:ext uri="{FF2B5EF4-FFF2-40B4-BE49-F238E27FC236}">
                <a16:creationId xmlns="" xmlns:a16="http://schemas.microsoft.com/office/drawing/2014/main" id="{E2E42A03-0ECE-DD44-A035-59E363286B08}"/>
              </a:ext>
            </a:extLst>
          </p:cNvPr>
          <p:cNvSpPr txBox="1"/>
          <p:nvPr/>
        </p:nvSpPr>
        <p:spPr>
          <a:xfrm>
            <a:off x="4182889" y="44794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9" name="object 57">
            <a:extLst>
              <a:ext uri="{FF2B5EF4-FFF2-40B4-BE49-F238E27FC236}">
                <a16:creationId xmlns="" xmlns:a16="http://schemas.microsoft.com/office/drawing/2014/main" id="{AF0669D9-B8C6-204C-9FB6-F29F589C13E6}"/>
              </a:ext>
            </a:extLst>
          </p:cNvPr>
          <p:cNvSpPr txBox="1"/>
          <p:nvPr/>
        </p:nvSpPr>
        <p:spPr>
          <a:xfrm>
            <a:off x="3901507" y="38543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0" name="object 63">
            <a:extLst>
              <a:ext uri="{FF2B5EF4-FFF2-40B4-BE49-F238E27FC236}">
                <a16:creationId xmlns="" xmlns:a16="http://schemas.microsoft.com/office/drawing/2014/main" id="{B963AA6A-4C65-FB45-96F2-2971978B0A1E}"/>
              </a:ext>
            </a:extLst>
          </p:cNvPr>
          <p:cNvSpPr txBox="1"/>
          <p:nvPr/>
        </p:nvSpPr>
        <p:spPr>
          <a:xfrm>
            <a:off x="7246462" y="38818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1" name="object 67">
            <a:extLst>
              <a:ext uri="{FF2B5EF4-FFF2-40B4-BE49-F238E27FC236}">
                <a16:creationId xmlns="" xmlns:a16="http://schemas.microsoft.com/office/drawing/2014/main" id="{A09A83F9-5D9B-B640-80B1-3E02B19B6C80}"/>
              </a:ext>
            </a:extLst>
          </p:cNvPr>
          <p:cNvSpPr txBox="1"/>
          <p:nvPr/>
        </p:nvSpPr>
        <p:spPr>
          <a:xfrm>
            <a:off x="2397043" y="37334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2" name="object 68">
            <a:extLst>
              <a:ext uri="{FF2B5EF4-FFF2-40B4-BE49-F238E27FC236}">
                <a16:creationId xmlns="" xmlns:a16="http://schemas.microsoft.com/office/drawing/2014/main" id="{74F85428-1DA0-AE4C-9FE1-29A507F30498}"/>
              </a:ext>
            </a:extLst>
          </p:cNvPr>
          <p:cNvSpPr/>
          <p:nvPr/>
        </p:nvSpPr>
        <p:spPr>
          <a:xfrm>
            <a:off x="9140977" y="30733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63" name="object 69">
            <a:extLst>
              <a:ext uri="{FF2B5EF4-FFF2-40B4-BE49-F238E27FC236}">
                <a16:creationId xmlns="" xmlns:a16="http://schemas.microsoft.com/office/drawing/2014/main" id="{47A8A517-86EE-AD4C-B7BB-3B7AE03392EB}"/>
              </a:ext>
            </a:extLst>
          </p:cNvPr>
          <p:cNvSpPr/>
          <p:nvPr/>
        </p:nvSpPr>
        <p:spPr>
          <a:xfrm>
            <a:off x="9067409" y="30338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64" name="object 70">
            <a:extLst>
              <a:ext uri="{FF2B5EF4-FFF2-40B4-BE49-F238E27FC236}">
                <a16:creationId xmlns="" xmlns:a16="http://schemas.microsoft.com/office/drawing/2014/main" id="{E5EB3CAD-7386-9C47-AC03-675275A270EA}"/>
              </a:ext>
            </a:extLst>
          </p:cNvPr>
          <p:cNvSpPr/>
          <p:nvPr/>
        </p:nvSpPr>
        <p:spPr>
          <a:xfrm>
            <a:off x="9588233" y="5457982"/>
            <a:ext cx="275496" cy="274756"/>
          </a:xfrm>
          <a:prstGeom prst="rect">
            <a:avLst/>
          </a:prstGeom>
          <a:blipFill>
            <a:blip r:embed="rId8" cstate="print"/>
            <a:stretch>
              <a:fillRect/>
            </a:stretch>
          </a:blipFill>
        </p:spPr>
        <p:txBody>
          <a:bodyPr wrap="square" lIns="0" tIns="0" rIns="0" bIns="0" rtlCol="0"/>
          <a:lstStyle/>
          <a:p>
            <a:endParaRPr sz="2400"/>
          </a:p>
        </p:txBody>
      </p:sp>
      <p:sp>
        <p:nvSpPr>
          <p:cNvPr id="65" name="object 71">
            <a:extLst>
              <a:ext uri="{FF2B5EF4-FFF2-40B4-BE49-F238E27FC236}">
                <a16:creationId xmlns="" xmlns:a16="http://schemas.microsoft.com/office/drawing/2014/main" id="{C6AF02E0-762C-7842-AE64-671394429102}"/>
              </a:ext>
            </a:extLst>
          </p:cNvPr>
          <p:cNvSpPr txBox="1"/>
          <p:nvPr/>
        </p:nvSpPr>
        <p:spPr>
          <a:xfrm>
            <a:off x="9650713" y="54260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6" name="object 72">
            <a:extLst>
              <a:ext uri="{FF2B5EF4-FFF2-40B4-BE49-F238E27FC236}">
                <a16:creationId xmlns="" xmlns:a16="http://schemas.microsoft.com/office/drawing/2014/main" id="{E1C3E316-266D-AC47-B90A-C9F17C3F025F}"/>
              </a:ext>
            </a:extLst>
          </p:cNvPr>
          <p:cNvSpPr/>
          <p:nvPr/>
        </p:nvSpPr>
        <p:spPr>
          <a:xfrm>
            <a:off x="9737462" y="2568634"/>
            <a:ext cx="275484" cy="274756"/>
          </a:xfrm>
          <a:prstGeom prst="rect">
            <a:avLst/>
          </a:prstGeom>
          <a:blipFill>
            <a:blip r:embed="rId9" cstate="print"/>
            <a:stretch>
              <a:fillRect/>
            </a:stretch>
          </a:blipFill>
        </p:spPr>
        <p:txBody>
          <a:bodyPr wrap="square" lIns="0" tIns="0" rIns="0" bIns="0" rtlCol="0"/>
          <a:lstStyle/>
          <a:p>
            <a:endParaRPr sz="2400"/>
          </a:p>
        </p:txBody>
      </p:sp>
      <p:sp>
        <p:nvSpPr>
          <p:cNvPr id="67" name="object 73">
            <a:extLst>
              <a:ext uri="{FF2B5EF4-FFF2-40B4-BE49-F238E27FC236}">
                <a16:creationId xmlns="" xmlns:a16="http://schemas.microsoft.com/office/drawing/2014/main" id="{09CC50A8-C607-0F42-92EA-BE310596ECB1}"/>
              </a:ext>
            </a:extLst>
          </p:cNvPr>
          <p:cNvSpPr txBox="1"/>
          <p:nvPr/>
        </p:nvSpPr>
        <p:spPr>
          <a:xfrm>
            <a:off x="9798473" y="25379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8" name="object 74">
            <a:extLst>
              <a:ext uri="{FF2B5EF4-FFF2-40B4-BE49-F238E27FC236}">
                <a16:creationId xmlns="" xmlns:a16="http://schemas.microsoft.com/office/drawing/2014/main" id="{D4D3AF61-C348-2B46-BB3A-0A279EFA8D3F}"/>
              </a:ext>
            </a:extLst>
          </p:cNvPr>
          <p:cNvSpPr/>
          <p:nvPr/>
        </p:nvSpPr>
        <p:spPr>
          <a:xfrm>
            <a:off x="9744020" y="3006835"/>
            <a:ext cx="275496" cy="274756"/>
          </a:xfrm>
          <a:prstGeom prst="rect">
            <a:avLst/>
          </a:prstGeom>
          <a:blipFill>
            <a:blip r:embed="rId10" cstate="print"/>
            <a:stretch>
              <a:fillRect/>
            </a:stretch>
          </a:blipFill>
        </p:spPr>
        <p:txBody>
          <a:bodyPr wrap="square" lIns="0" tIns="0" rIns="0" bIns="0" rtlCol="0"/>
          <a:lstStyle/>
          <a:p>
            <a:endParaRPr sz="2400"/>
          </a:p>
        </p:txBody>
      </p:sp>
      <p:sp>
        <p:nvSpPr>
          <p:cNvPr id="69" name="object 75">
            <a:extLst>
              <a:ext uri="{FF2B5EF4-FFF2-40B4-BE49-F238E27FC236}">
                <a16:creationId xmlns="" xmlns:a16="http://schemas.microsoft.com/office/drawing/2014/main" id="{C05282B0-BABD-D54D-9522-58E24E0ED877}"/>
              </a:ext>
            </a:extLst>
          </p:cNvPr>
          <p:cNvSpPr txBox="1"/>
          <p:nvPr/>
        </p:nvSpPr>
        <p:spPr>
          <a:xfrm>
            <a:off x="9798473" y="29812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0" name="object 76">
            <a:extLst>
              <a:ext uri="{FF2B5EF4-FFF2-40B4-BE49-F238E27FC236}">
                <a16:creationId xmlns="" xmlns:a16="http://schemas.microsoft.com/office/drawing/2014/main" id="{A4287554-892C-E94C-9C34-807510E7CDDC}"/>
              </a:ext>
            </a:extLst>
          </p:cNvPr>
          <p:cNvSpPr/>
          <p:nvPr/>
        </p:nvSpPr>
        <p:spPr>
          <a:xfrm>
            <a:off x="9558769" y="4662712"/>
            <a:ext cx="275496" cy="274753"/>
          </a:xfrm>
          <a:prstGeom prst="rect">
            <a:avLst/>
          </a:prstGeom>
          <a:blipFill>
            <a:blip r:embed="rId11" cstate="print"/>
            <a:stretch>
              <a:fillRect/>
            </a:stretch>
          </a:blipFill>
        </p:spPr>
        <p:txBody>
          <a:bodyPr wrap="square" lIns="0" tIns="0" rIns="0" bIns="0" rtlCol="0"/>
          <a:lstStyle/>
          <a:p>
            <a:endParaRPr sz="2400"/>
          </a:p>
        </p:txBody>
      </p:sp>
      <p:sp>
        <p:nvSpPr>
          <p:cNvPr id="71" name="object 77">
            <a:extLst>
              <a:ext uri="{FF2B5EF4-FFF2-40B4-BE49-F238E27FC236}">
                <a16:creationId xmlns="" xmlns:a16="http://schemas.microsoft.com/office/drawing/2014/main" id="{9A8D26E3-6540-5F40-B2EB-54BDDACBF3E6}"/>
              </a:ext>
            </a:extLst>
          </p:cNvPr>
          <p:cNvSpPr txBox="1"/>
          <p:nvPr/>
        </p:nvSpPr>
        <p:spPr>
          <a:xfrm>
            <a:off x="9623839" y="46469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2" name="object 78">
            <a:extLst>
              <a:ext uri="{FF2B5EF4-FFF2-40B4-BE49-F238E27FC236}">
                <a16:creationId xmlns="" xmlns:a16="http://schemas.microsoft.com/office/drawing/2014/main" id="{AFCB9DA6-EC4C-8545-BCEC-C42CB8EA38B5}"/>
              </a:ext>
            </a:extLst>
          </p:cNvPr>
          <p:cNvSpPr/>
          <p:nvPr/>
        </p:nvSpPr>
        <p:spPr>
          <a:xfrm>
            <a:off x="9699332" y="3882898"/>
            <a:ext cx="275496" cy="274756"/>
          </a:xfrm>
          <a:prstGeom prst="rect">
            <a:avLst/>
          </a:prstGeom>
          <a:blipFill>
            <a:blip r:embed="rId12" cstate="print"/>
            <a:stretch>
              <a:fillRect/>
            </a:stretch>
          </a:blipFill>
        </p:spPr>
        <p:txBody>
          <a:bodyPr wrap="square" lIns="0" tIns="0" rIns="0" bIns="0" rtlCol="0"/>
          <a:lstStyle/>
          <a:p>
            <a:endParaRPr sz="2400"/>
          </a:p>
        </p:txBody>
      </p:sp>
      <p:sp>
        <p:nvSpPr>
          <p:cNvPr id="73" name="object 79">
            <a:extLst>
              <a:ext uri="{FF2B5EF4-FFF2-40B4-BE49-F238E27FC236}">
                <a16:creationId xmlns="" xmlns:a16="http://schemas.microsoft.com/office/drawing/2014/main" id="{E53167F4-4AC0-C04E-8E72-9D1C9A3B155F}"/>
              </a:ext>
            </a:extLst>
          </p:cNvPr>
          <p:cNvSpPr/>
          <p:nvPr/>
        </p:nvSpPr>
        <p:spPr>
          <a:xfrm>
            <a:off x="9682377" y="4324591"/>
            <a:ext cx="275488" cy="274756"/>
          </a:xfrm>
          <a:prstGeom prst="rect">
            <a:avLst/>
          </a:prstGeom>
          <a:blipFill>
            <a:blip r:embed="rId13" cstate="print"/>
            <a:stretch>
              <a:fillRect/>
            </a:stretch>
          </a:blipFill>
        </p:spPr>
        <p:txBody>
          <a:bodyPr wrap="square" lIns="0" tIns="0" rIns="0" bIns="0" rtlCol="0"/>
          <a:lstStyle/>
          <a:p>
            <a:endParaRPr sz="2400"/>
          </a:p>
        </p:txBody>
      </p:sp>
      <p:sp>
        <p:nvSpPr>
          <p:cNvPr id="74" name="object 80">
            <a:extLst>
              <a:ext uri="{FF2B5EF4-FFF2-40B4-BE49-F238E27FC236}">
                <a16:creationId xmlns="" xmlns:a16="http://schemas.microsoft.com/office/drawing/2014/main" id="{39A17929-E3C6-9D44-A299-7FD245CD8F2C}"/>
              </a:ext>
            </a:extLst>
          </p:cNvPr>
          <p:cNvSpPr txBox="1"/>
          <p:nvPr/>
        </p:nvSpPr>
        <p:spPr>
          <a:xfrm>
            <a:off x="9744743" y="42976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75" name="object 81">
            <a:extLst>
              <a:ext uri="{FF2B5EF4-FFF2-40B4-BE49-F238E27FC236}">
                <a16:creationId xmlns="" xmlns:a16="http://schemas.microsoft.com/office/drawing/2014/main" id="{C0AC008D-D466-5740-AAAB-4EEA12AD6587}"/>
              </a:ext>
            </a:extLst>
          </p:cNvPr>
          <p:cNvSpPr/>
          <p:nvPr/>
        </p:nvSpPr>
        <p:spPr>
          <a:xfrm>
            <a:off x="9607639" y="3544231"/>
            <a:ext cx="275496" cy="274760"/>
          </a:xfrm>
          <a:prstGeom prst="rect">
            <a:avLst/>
          </a:prstGeom>
          <a:blipFill>
            <a:blip r:embed="rId8" cstate="print"/>
            <a:stretch>
              <a:fillRect/>
            </a:stretch>
          </a:blipFill>
        </p:spPr>
        <p:txBody>
          <a:bodyPr wrap="square" lIns="0" tIns="0" rIns="0" bIns="0" rtlCol="0"/>
          <a:lstStyle/>
          <a:p>
            <a:endParaRPr sz="2400"/>
          </a:p>
        </p:txBody>
      </p:sp>
      <p:sp>
        <p:nvSpPr>
          <p:cNvPr id="76" name="object 82">
            <a:extLst>
              <a:ext uri="{FF2B5EF4-FFF2-40B4-BE49-F238E27FC236}">
                <a16:creationId xmlns="" xmlns:a16="http://schemas.microsoft.com/office/drawing/2014/main" id="{B662D9E5-AD84-3648-B164-F29B143D2D59}"/>
              </a:ext>
            </a:extLst>
          </p:cNvPr>
          <p:cNvSpPr txBox="1"/>
          <p:nvPr/>
        </p:nvSpPr>
        <p:spPr>
          <a:xfrm>
            <a:off x="9677570" y="33815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77" name="object 7">
            <a:extLst>
              <a:ext uri="{FF2B5EF4-FFF2-40B4-BE49-F238E27FC236}">
                <a16:creationId xmlns="" xmlns:a16="http://schemas.microsoft.com/office/drawing/2014/main" id="{B6120A3A-9138-0D41-A5F6-F15683FD2093}"/>
              </a:ext>
            </a:extLst>
          </p:cNvPr>
          <p:cNvSpPr/>
          <p:nvPr/>
        </p:nvSpPr>
        <p:spPr>
          <a:xfrm>
            <a:off x="5578649" y="41050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78" name="object 67">
            <a:extLst>
              <a:ext uri="{FF2B5EF4-FFF2-40B4-BE49-F238E27FC236}">
                <a16:creationId xmlns="" xmlns:a16="http://schemas.microsoft.com/office/drawing/2014/main" id="{5CDE7FE0-3A70-6848-8B4B-2C9860ACAA41}"/>
              </a:ext>
            </a:extLst>
          </p:cNvPr>
          <p:cNvSpPr txBox="1"/>
          <p:nvPr/>
        </p:nvSpPr>
        <p:spPr>
          <a:xfrm>
            <a:off x="5686476" y="41285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79" name="object 7">
            <a:extLst>
              <a:ext uri="{FF2B5EF4-FFF2-40B4-BE49-F238E27FC236}">
                <a16:creationId xmlns="" xmlns:a16="http://schemas.microsoft.com/office/drawing/2014/main" id="{CB79B43D-4DB2-2F44-A430-3B7EB410E588}"/>
              </a:ext>
            </a:extLst>
          </p:cNvPr>
          <p:cNvSpPr/>
          <p:nvPr/>
        </p:nvSpPr>
        <p:spPr>
          <a:xfrm>
            <a:off x="8184346" y="30318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0" name="object 47">
            <a:extLst>
              <a:ext uri="{FF2B5EF4-FFF2-40B4-BE49-F238E27FC236}">
                <a16:creationId xmlns="" xmlns:a16="http://schemas.microsoft.com/office/drawing/2014/main" id="{0935E660-8988-8045-8976-509F85FA1F02}"/>
              </a:ext>
            </a:extLst>
          </p:cNvPr>
          <p:cNvSpPr txBox="1"/>
          <p:nvPr/>
        </p:nvSpPr>
        <p:spPr>
          <a:xfrm>
            <a:off x="8276852" y="30855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81" name="object 7">
            <a:extLst>
              <a:ext uri="{FF2B5EF4-FFF2-40B4-BE49-F238E27FC236}">
                <a16:creationId xmlns="" xmlns:a16="http://schemas.microsoft.com/office/drawing/2014/main" id="{1D3DBCBF-A1A9-B346-96DE-224C43ADAE05}"/>
              </a:ext>
            </a:extLst>
          </p:cNvPr>
          <p:cNvSpPr/>
          <p:nvPr/>
        </p:nvSpPr>
        <p:spPr>
          <a:xfrm>
            <a:off x="8172486" y="41294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2" name="object 57">
            <a:extLst>
              <a:ext uri="{FF2B5EF4-FFF2-40B4-BE49-F238E27FC236}">
                <a16:creationId xmlns="" xmlns:a16="http://schemas.microsoft.com/office/drawing/2014/main" id="{85DD679A-60FC-0446-8531-70B79A0796F7}"/>
              </a:ext>
            </a:extLst>
          </p:cNvPr>
          <p:cNvSpPr txBox="1"/>
          <p:nvPr/>
        </p:nvSpPr>
        <p:spPr>
          <a:xfrm>
            <a:off x="8246359" y="41711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83" name="object 7">
            <a:extLst>
              <a:ext uri="{FF2B5EF4-FFF2-40B4-BE49-F238E27FC236}">
                <a16:creationId xmlns="" xmlns:a16="http://schemas.microsoft.com/office/drawing/2014/main" id="{05C26E99-0DC1-C744-A8DE-CD81C445C01C}"/>
              </a:ext>
            </a:extLst>
          </p:cNvPr>
          <p:cNvSpPr/>
          <p:nvPr/>
        </p:nvSpPr>
        <p:spPr>
          <a:xfrm>
            <a:off x="8115719" y="51089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84" name="object 50">
            <a:extLst>
              <a:ext uri="{FF2B5EF4-FFF2-40B4-BE49-F238E27FC236}">
                <a16:creationId xmlns="" xmlns:a16="http://schemas.microsoft.com/office/drawing/2014/main" id="{8DA941AF-AF82-AF47-B0A9-4BBD4140F2DA}"/>
              </a:ext>
            </a:extLst>
          </p:cNvPr>
          <p:cNvSpPr txBox="1"/>
          <p:nvPr/>
        </p:nvSpPr>
        <p:spPr>
          <a:xfrm>
            <a:off x="8221718" y="51223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cxnSp>
        <p:nvCxnSpPr>
          <p:cNvPr id="167" name="Straight Arrow Connector 166">
            <a:extLst>
              <a:ext uri="{FF2B5EF4-FFF2-40B4-BE49-F238E27FC236}">
                <a16:creationId xmlns="" xmlns:a16="http://schemas.microsoft.com/office/drawing/2014/main" id="{84A3416E-2F33-0F43-B42C-D1B0603994D2}"/>
              </a:ext>
            </a:extLst>
          </p:cNvPr>
          <p:cNvCxnSpPr>
            <a:cxnSpLocks/>
          </p:cNvCxnSpPr>
          <p:nvPr/>
        </p:nvCxnSpPr>
        <p:spPr>
          <a:xfrm flipH="1">
            <a:off x="6628010" y="2409867"/>
            <a:ext cx="678944" cy="145855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1" name="object 5">
            <a:extLst>
              <a:ext uri="{FF2B5EF4-FFF2-40B4-BE49-F238E27FC236}">
                <a16:creationId xmlns="" xmlns:a16="http://schemas.microsoft.com/office/drawing/2014/main" id="{E97D875B-E701-5B48-A322-023E1BF4DAA8}"/>
              </a:ext>
            </a:extLst>
          </p:cNvPr>
          <p:cNvSpPr txBox="1"/>
          <p:nvPr/>
        </p:nvSpPr>
        <p:spPr>
          <a:xfrm>
            <a:off x="4749433" y="1867724"/>
            <a:ext cx="7091888" cy="436231"/>
          </a:xfrm>
          <a:prstGeom prst="rect">
            <a:avLst/>
          </a:prstGeom>
        </p:spPr>
        <p:txBody>
          <a:bodyPr vert="horz" wrap="square" lIns="0" tIns="8467" rIns="0" bIns="0" rtlCol="0">
            <a:spAutoFit/>
          </a:bodyPr>
          <a:lstStyle/>
          <a:p>
            <a:pPr marL="318339" marR="6773" indent="-302252">
              <a:lnSpc>
                <a:spcPct val="102600"/>
              </a:lnSpc>
              <a:spcBef>
                <a:spcPts val="67"/>
              </a:spcBef>
            </a:pPr>
            <a:r>
              <a:rPr sz="2800" spc="-93" dirty="0">
                <a:cs typeface="Arial"/>
              </a:rPr>
              <a:t>1) </a:t>
            </a:r>
            <a:r>
              <a:rPr sz="2800" spc="-53" dirty="0">
                <a:cs typeface="Arial"/>
              </a:rPr>
              <a:t>Define </a:t>
            </a:r>
            <a:r>
              <a:rPr sz="2800" spc="-67" dirty="0">
                <a:cs typeface="Arial"/>
              </a:rPr>
              <a:t>a </a:t>
            </a:r>
            <a:r>
              <a:rPr sz="2800" spc="7" dirty="0">
                <a:cs typeface="Arial"/>
              </a:rPr>
              <a:t>neighborhood </a:t>
            </a:r>
            <a:r>
              <a:rPr sz="2800" spc="-20" dirty="0">
                <a:cs typeface="Arial"/>
              </a:rPr>
              <a:t>aggregation</a:t>
            </a:r>
            <a:r>
              <a:rPr sz="2800" spc="7" dirty="0">
                <a:cs typeface="Arial"/>
              </a:rPr>
              <a:t> function</a:t>
            </a:r>
            <a:endParaRPr sz="2800" dirty="0">
              <a:cs typeface="Arial"/>
            </a:endParaRPr>
          </a:p>
        </p:txBody>
      </p:sp>
      <p:cxnSp>
        <p:nvCxnSpPr>
          <p:cNvPr id="175" name="Straight Arrow Connector 174">
            <a:extLst>
              <a:ext uri="{FF2B5EF4-FFF2-40B4-BE49-F238E27FC236}">
                <a16:creationId xmlns="" xmlns:a16="http://schemas.microsoft.com/office/drawing/2014/main" id="{4CC75884-0BFE-8E4A-8119-B93CC955691A}"/>
              </a:ext>
            </a:extLst>
          </p:cNvPr>
          <p:cNvCxnSpPr>
            <a:cxnSpLocks/>
          </p:cNvCxnSpPr>
          <p:nvPr/>
        </p:nvCxnSpPr>
        <p:spPr>
          <a:xfrm>
            <a:off x="7278497" y="2427303"/>
            <a:ext cx="1546010" cy="4460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 xmlns:a16="http://schemas.microsoft.com/office/drawing/2014/main" id="{92C390F6-8ACE-3A48-A4DD-51488C182A9D}"/>
              </a:ext>
            </a:extLst>
          </p:cNvPr>
          <p:cNvCxnSpPr>
            <a:cxnSpLocks/>
          </p:cNvCxnSpPr>
          <p:nvPr/>
        </p:nvCxnSpPr>
        <p:spPr>
          <a:xfrm>
            <a:off x="7345651" y="2460619"/>
            <a:ext cx="1487637" cy="153451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 xmlns:a16="http://schemas.microsoft.com/office/drawing/2014/main" id="{7034E96E-7379-9744-A7D5-22E219D2CBBA}"/>
              </a:ext>
            </a:extLst>
          </p:cNvPr>
          <p:cNvCxnSpPr>
            <a:cxnSpLocks/>
          </p:cNvCxnSpPr>
          <p:nvPr/>
        </p:nvCxnSpPr>
        <p:spPr>
          <a:xfrm>
            <a:off x="7316391" y="2450756"/>
            <a:ext cx="1413855" cy="26753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3" name="object 11">
            <a:extLst>
              <a:ext uri="{FF2B5EF4-FFF2-40B4-BE49-F238E27FC236}">
                <a16:creationId xmlns="" xmlns:a16="http://schemas.microsoft.com/office/drawing/2014/main" id="{2344D774-CB5F-634D-AB5C-C85F9B66818F}"/>
              </a:ext>
            </a:extLst>
          </p:cNvPr>
          <p:cNvSpPr txBox="1"/>
          <p:nvPr/>
        </p:nvSpPr>
        <p:spPr>
          <a:xfrm>
            <a:off x="3557767" y="5980004"/>
            <a:ext cx="7414688" cy="423279"/>
          </a:xfrm>
          <a:prstGeom prst="rect">
            <a:avLst/>
          </a:prstGeom>
        </p:spPr>
        <p:txBody>
          <a:bodyPr vert="horz" wrap="square" lIns="0" tIns="49107" rIns="0" bIns="0" rtlCol="0">
            <a:spAutoFit/>
          </a:bodyPr>
          <a:lstStyle/>
          <a:p>
            <a:pPr marL="905911" marR="6773" indent="-888978">
              <a:lnSpc>
                <a:spcPts val="2947"/>
              </a:lnSpc>
              <a:spcBef>
                <a:spcPts val="387"/>
              </a:spcBef>
            </a:pPr>
            <a:r>
              <a:rPr sz="2600" spc="-93" dirty="0">
                <a:latin typeface="Arial"/>
                <a:cs typeface="Arial"/>
              </a:rPr>
              <a:t>2) </a:t>
            </a:r>
            <a:r>
              <a:rPr sz="2800" spc="-53" dirty="0">
                <a:cs typeface="Arial"/>
              </a:rPr>
              <a:t>Define </a:t>
            </a:r>
            <a:r>
              <a:rPr sz="2800" spc="-67" dirty="0">
                <a:cs typeface="Arial"/>
              </a:rPr>
              <a:t>a </a:t>
            </a:r>
            <a:r>
              <a:rPr sz="2800" spc="-27" dirty="0">
                <a:cs typeface="Arial"/>
              </a:rPr>
              <a:t>loss </a:t>
            </a:r>
            <a:r>
              <a:rPr sz="2800" dirty="0">
                <a:cs typeface="Arial"/>
              </a:rPr>
              <a:t>function </a:t>
            </a:r>
            <a:r>
              <a:rPr sz="2800" spc="7" dirty="0">
                <a:cs typeface="Arial"/>
              </a:rPr>
              <a:t>on </a:t>
            </a:r>
            <a:r>
              <a:rPr sz="2800" spc="-7" dirty="0">
                <a:cs typeface="Arial"/>
              </a:rPr>
              <a:t>the </a:t>
            </a:r>
            <a:r>
              <a:rPr sz="2800" spc="7" dirty="0">
                <a:cs typeface="Arial"/>
              </a:rPr>
              <a:t>embeddings,</a:t>
            </a:r>
            <a:r>
              <a:rPr sz="2800" spc="20" dirty="0">
                <a:cs typeface="Arial"/>
              </a:rPr>
              <a:t> </a:t>
            </a:r>
            <a:r>
              <a:rPr sz="2800" b="1" spc="-67" dirty="0">
                <a:cs typeface="Arial"/>
              </a:rPr>
              <a:t>L(</a:t>
            </a:r>
            <a:r>
              <a:rPr sz="2800" b="1" spc="-67" dirty="0" err="1">
                <a:cs typeface="DejaVu Sans"/>
              </a:rPr>
              <a:t>z</a:t>
            </a:r>
            <a:r>
              <a:rPr lang="en-US" sz="2800" b="1" spc="-100" baseline="-17777" dirty="0" err="1">
                <a:cs typeface="DejaVu Sans"/>
              </a:rPr>
              <a:t>v</a:t>
            </a:r>
            <a:r>
              <a:rPr sz="2800" b="1" spc="-67" dirty="0">
                <a:cs typeface="Arial"/>
              </a:rPr>
              <a:t>)</a:t>
            </a:r>
            <a:endParaRPr sz="2800" b="1" dirty="0">
              <a:cs typeface="Arial"/>
            </a:endParaRPr>
          </a:p>
        </p:txBody>
      </p:sp>
      <p:sp>
        <p:nvSpPr>
          <p:cNvPr id="184" name="TextBox 183">
            <a:extLst>
              <a:ext uri="{FF2B5EF4-FFF2-40B4-BE49-F238E27FC236}">
                <a16:creationId xmlns="" xmlns:a16="http://schemas.microsoft.com/office/drawing/2014/main" id="{1B8B37FC-B88F-4C45-93BA-15835C477D3E}"/>
              </a:ext>
            </a:extLst>
          </p:cNvPr>
          <p:cNvSpPr txBox="1"/>
          <p:nvPr/>
        </p:nvSpPr>
        <p:spPr>
          <a:xfrm>
            <a:off x="5042539" y="3982984"/>
            <a:ext cx="498021" cy="523220"/>
          </a:xfrm>
          <a:prstGeom prst="rect">
            <a:avLst/>
          </a:prstGeom>
          <a:noFill/>
        </p:spPr>
        <p:txBody>
          <a:bodyPr wrap="none" rtlCol="0">
            <a:spAutoFit/>
          </a:bodyPr>
          <a:lstStyle/>
          <a:p>
            <a:r>
              <a:rPr lang="en-US" sz="2800" b="1" dirty="0"/>
              <a:t>Z</a:t>
            </a:r>
            <a:r>
              <a:rPr lang="en-US" sz="2800" b="1" baseline="-25000" dirty="0"/>
              <a:t>A</a:t>
            </a:r>
          </a:p>
        </p:txBody>
      </p:sp>
      <p:cxnSp>
        <p:nvCxnSpPr>
          <p:cNvPr id="185" name="Straight Arrow Connector 184">
            <a:extLst>
              <a:ext uri="{FF2B5EF4-FFF2-40B4-BE49-F238E27FC236}">
                <a16:creationId xmlns="" xmlns:a16="http://schemas.microsoft.com/office/drawing/2014/main" id="{CCBB846C-E8FC-384A-A66B-A7A0913455FA}"/>
              </a:ext>
            </a:extLst>
          </p:cNvPr>
          <p:cNvCxnSpPr>
            <a:cxnSpLocks/>
            <a:stCxn id="183" idx="0"/>
          </p:cNvCxnSpPr>
          <p:nvPr/>
        </p:nvCxnSpPr>
        <p:spPr>
          <a:xfrm flipH="1" flipV="1">
            <a:off x="5515471" y="4548852"/>
            <a:ext cx="1749640" cy="143115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24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Knowledge Graph Construction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70</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609585" indent="-457189">
                  <a:spcBef>
                    <a:spcPts val="0"/>
                  </a:spcBef>
                  <a:buSzPts val="1800"/>
                  <a:buChar char="●"/>
                </a:pPr>
                <a:r>
                  <a:rPr lang="en-US" sz="2100" dirty="0"/>
                  <a:t>Given the target paper under review , we first construct the following knowledge graphs using  a state-of-the-art Information Extraction (IE) system for Natural Language Processing (NLP) and Machine Learning (ML) domains:</a:t>
                </a:r>
              </a:p>
              <a:p>
                <a:pPr marL="1066773" lvl="1" indent="-457189">
                  <a:spcBef>
                    <a:spcPts val="0"/>
                  </a:spcBef>
                  <a:buSzPts val="1800"/>
                  <a:buChar char="●"/>
                </a:pPr>
                <a:r>
                  <a:rPr lang="en-US" sz="1700" dirty="0"/>
                  <a:t>:  A KG constructed from the abstract and conclusion sections of a target paper , which describes the main techniques</a:t>
                </a:r>
              </a:p>
              <a:p>
                <a:pPr marL="1066773" lvl="1" indent="-457189">
                  <a:spcBef>
                    <a:spcPts val="0"/>
                  </a:spcBef>
                  <a:buSzPts val="1800"/>
                  <a:buChar char="●"/>
                </a:pPr>
                <a:r>
                  <a:rPr lang="en-US" sz="1700" dirty="0"/>
                  <a:t>: A KG constructed from the related work section of  , which describes related techniques.</a:t>
                </a:r>
              </a:p>
              <a:p>
                <a:pPr marL="1066773" lvl="1" indent="-457189">
                  <a:spcBef>
                    <a:spcPts val="0"/>
                  </a:spcBef>
                  <a:buSzPts val="1800"/>
                  <a:buChar char="●"/>
                </a:pPr>
                <a:r>
                  <a:rPr lang="en-US" sz="1700" dirty="0"/>
                  <a:t>: A background KG constructed from all of the old NLP/ML papers published before the publication year of , in order to teach </a:t>
                </a:r>
                <a:r>
                  <a:rPr lang="en-US" sz="1700" dirty="0" err="1"/>
                  <a:t>ReviewRobot</a:t>
                </a:r>
                <a:r>
                  <a:rPr lang="en-US" sz="1700" dirty="0"/>
                  <a:t> what’s happening in the field.</a:t>
                </a:r>
              </a:p>
              <a:p>
                <a:pPr marL="1066773" lvl="1" indent="-457189">
                  <a:spcBef>
                    <a:spcPts val="0"/>
                  </a:spcBef>
                  <a:buSzPts val="1800"/>
                  <a:buChar char="●"/>
                </a:pPr>
                <a:endParaRPr lang="en-US" sz="1700" dirty="0"/>
              </a:p>
            </p:txBody>
          </p:sp>
        </mc:Choice>
        <mc:Fallback xmlns="">
          <p:sp>
            <p:nvSpPr>
              <p:cNvPr id="3" name="Content Placeholder 2">
                <a:extLst>
                  <a:ext uri="{FF2B5EF4-FFF2-40B4-BE49-F238E27FC236}">
                    <a16:creationId xmlns:a16="http://schemas.microsoft.com/office/drawing/2014/main" id="{D9D62CAD-C436-F242-9DEB-0C1DFF50615C}"/>
                  </a:ext>
                </a:extLst>
              </p:cNvPr>
              <p:cNvSpPr>
                <a:spLocks noGrp="1" noRot="1" noChangeAspect="1" noMove="1" noResize="1" noEditPoints="1" noAdjustHandles="1" noChangeArrowheads="1" noChangeShapeType="1" noTextEdit="1"/>
              </p:cNvSpPr>
              <p:nvPr>
                <p:ph idx="1"/>
              </p:nvPr>
            </p:nvSpPr>
            <p:spPr>
              <a:xfrm>
                <a:off x="628651" y="749493"/>
                <a:ext cx="8261643" cy="3708797"/>
              </a:xfrm>
              <a:blipFill>
                <a:blip r:embed="rId2"/>
                <a:stretch>
                  <a:fillRect t="-1151"/>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xmlns="" id="{D0F50B11-52EE-4811-81D2-CE647A778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83" y="3670357"/>
            <a:ext cx="10523159" cy="2371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0D63AD8-4620-498D-A687-DEDD81D36207}"/>
              </a:ext>
            </a:extLst>
          </p:cNvPr>
          <p:cNvSpPr txBox="1"/>
          <p:nvPr/>
        </p:nvSpPr>
        <p:spPr>
          <a:xfrm>
            <a:off x="1" y="6014740"/>
            <a:ext cx="11353799" cy="553997"/>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Luan, Y., He, L., Ostendorf, M., &amp; </a:t>
            </a:r>
            <a:r>
              <a:rPr lang="en-US" sz="900" dirty="0" err="1">
                <a:solidFill>
                  <a:srgbClr val="000000"/>
                </a:solidFill>
                <a:latin typeface="Helvetica Neue"/>
              </a:rPr>
              <a:t>Hajishirzi</a:t>
            </a:r>
            <a:r>
              <a:rPr lang="en-US" sz="900" dirty="0">
                <a:solidFill>
                  <a:srgbClr val="000000"/>
                </a:solidFill>
                <a:latin typeface="Helvetica Neue"/>
              </a:rPr>
              <a:t>, H. (2018). Multi-Task Identification of Entities, Relations, and Coreference for Scientific Knowledge Graph Construction. In </a:t>
            </a:r>
            <a:r>
              <a:rPr lang="en-US" sz="900" i="1" dirty="0">
                <a:solidFill>
                  <a:srgbClr val="000000"/>
                </a:solidFill>
                <a:latin typeface="Helvetica Neue"/>
              </a:rPr>
              <a:t>Proceedings the 2018 Conference on Empirical Methods in Natural Language Processing, Volume 1 (Long Papers)</a:t>
            </a:r>
            <a:r>
              <a:rPr lang="en-US" sz="900" dirty="0">
                <a:solidFill>
                  <a:srgbClr val="000000"/>
                </a:solidFill>
                <a:latin typeface="Helvetica Neue"/>
              </a:rPr>
              <a:t> (pp. </a:t>
            </a:r>
            <a:r>
              <a:rPr lang="en-US" sz="900" dirty="0">
                <a:latin typeface="Helvetica Neue"/>
              </a:rPr>
              <a:t>3219</a:t>
            </a:r>
            <a:r>
              <a:rPr lang="en-US" sz="900" dirty="0">
                <a:solidFill>
                  <a:srgbClr val="000000"/>
                </a:solidFill>
                <a:latin typeface="Helvetica Neue"/>
              </a:rPr>
              <a:t>–3232). </a:t>
            </a:r>
            <a:r>
              <a:rPr lang="en-US" sz="1300" dirty="0"/>
              <a:t/>
            </a:r>
            <a:br>
              <a:rPr lang="en-US" sz="1300" dirty="0"/>
            </a:br>
            <a:r>
              <a:rPr lang="en-US" sz="900" dirty="0">
                <a:solidFill>
                  <a:srgbClr val="000000"/>
                </a:solidFill>
                <a:latin typeface="Helvetica Neue"/>
              </a:rPr>
              <a:t> </a:t>
            </a:r>
          </a:p>
        </p:txBody>
      </p:sp>
    </p:spTree>
    <p:extLst>
      <p:ext uri="{BB962C8B-B14F-4D97-AF65-F5344CB8AC3E}">
        <p14:creationId xmlns:p14="http://schemas.microsoft.com/office/powerpoint/2010/main" val="17342692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Knowledge Graph Construction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71</a:t>
            </a:fld>
            <a:endParaRPr lang="en-US"/>
          </a:p>
        </p:txBody>
      </p:sp>
      <p:pic>
        <p:nvPicPr>
          <p:cNvPr id="4100" name="Picture 4">
            <a:extLst>
              <a:ext uri="{FF2B5EF4-FFF2-40B4-BE49-F238E27FC236}">
                <a16:creationId xmlns:a16="http://schemas.microsoft.com/office/drawing/2014/main" xmlns="" id="{DE3E13A1-0C12-42E2-87ED-D041DDA87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22954"/>
            <a:ext cx="10515600" cy="3412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645F9C5-2DCA-4408-B2D7-7793B0140B2F}"/>
              </a:ext>
            </a:extLst>
          </p:cNvPr>
          <p:cNvSpPr txBox="1"/>
          <p:nvPr/>
        </p:nvSpPr>
        <p:spPr>
          <a:xfrm>
            <a:off x="1" y="6014741"/>
            <a:ext cx="11353799" cy="266740"/>
          </a:xfrm>
          <a:prstGeom prst="rect">
            <a:avLst/>
          </a:prstGeom>
          <a:noFill/>
        </p:spPr>
        <p:txBody>
          <a:bodyPr wrap="square" lIns="121917" tIns="60958" rIns="121917" bIns="60958" rtlCol="0">
            <a:spAutoFit/>
          </a:bodyPr>
          <a:lstStyle/>
          <a:p>
            <a:pPr algn="l"/>
            <a:r>
              <a:rPr lang="en-US" sz="900" dirty="0"/>
              <a:t>[1] </a:t>
            </a:r>
            <a:r>
              <a:rPr lang="en-US" sz="900" dirty="0" err="1">
                <a:solidFill>
                  <a:srgbClr val="000000"/>
                </a:solidFill>
                <a:latin typeface="Helvetica Neue"/>
              </a:rPr>
              <a:t>Bahdanau</a:t>
            </a:r>
            <a:r>
              <a:rPr lang="en-US" sz="900" dirty="0">
                <a:solidFill>
                  <a:srgbClr val="000000"/>
                </a:solidFill>
                <a:latin typeface="Helvetica Neue"/>
              </a:rPr>
              <a:t>, D., Cho, K., &amp; </a:t>
            </a:r>
            <a:r>
              <a:rPr lang="en-US" sz="900" dirty="0" err="1">
                <a:solidFill>
                  <a:srgbClr val="000000"/>
                </a:solidFill>
                <a:latin typeface="Helvetica Neue"/>
              </a:rPr>
              <a:t>Bengio</a:t>
            </a:r>
            <a:r>
              <a:rPr lang="en-US" sz="900" dirty="0">
                <a:solidFill>
                  <a:srgbClr val="000000"/>
                </a:solidFill>
                <a:latin typeface="Helvetica Neue"/>
              </a:rPr>
              <a:t>, Y. (2015). Neural machine translation by jointly learning to align and translate. In </a:t>
            </a:r>
            <a:r>
              <a:rPr lang="en-US" sz="900" i="1" dirty="0">
                <a:solidFill>
                  <a:srgbClr val="000000"/>
                </a:solidFill>
                <a:latin typeface="Helvetica Neue"/>
              </a:rPr>
              <a:t>Proceedings of the 5th International Conference on Learning Representations</a:t>
            </a:r>
            <a:r>
              <a:rPr lang="en-US" sz="900" dirty="0">
                <a:solidFill>
                  <a:srgbClr val="000000"/>
                </a:solidFill>
                <a:latin typeface="Helvetica Neue"/>
              </a:rPr>
              <a:t>.</a:t>
            </a:r>
            <a:endParaRPr lang="en-US" sz="1300" dirty="0">
              <a:solidFill>
                <a:srgbClr val="000000"/>
              </a:solidFill>
              <a:latin typeface="Helvetica Neue"/>
            </a:endParaRPr>
          </a:p>
        </p:txBody>
      </p:sp>
    </p:spTree>
    <p:extLst>
      <p:ext uri="{BB962C8B-B14F-4D97-AF65-F5344CB8AC3E}">
        <p14:creationId xmlns:p14="http://schemas.microsoft.com/office/powerpoint/2010/main" val="4139960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Knowledge Graph Construction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72</a:t>
            </a:fld>
            <a:endParaRPr lang="en-US"/>
          </a:p>
        </p:txBody>
      </p:sp>
      <p:pic>
        <p:nvPicPr>
          <p:cNvPr id="5" name="Picture 4">
            <a:extLst>
              <a:ext uri="{FF2B5EF4-FFF2-40B4-BE49-F238E27FC236}">
                <a16:creationId xmlns:a16="http://schemas.microsoft.com/office/drawing/2014/main" xmlns="" id="{6C76767D-0EE6-45B4-AF0D-C378E9FBE3A4}"/>
              </a:ext>
            </a:extLst>
          </p:cNvPr>
          <p:cNvPicPr>
            <a:picLocks noChangeAspect="1"/>
          </p:cNvPicPr>
          <p:nvPr/>
        </p:nvPicPr>
        <p:blipFill rotWithShape="1">
          <a:blip r:embed="rId3"/>
          <a:srcRect b="1286"/>
          <a:stretch/>
        </p:blipFill>
        <p:spPr>
          <a:xfrm>
            <a:off x="2920050" y="1146147"/>
            <a:ext cx="6351900" cy="4703581"/>
          </a:xfrm>
          <a:prstGeom prst="rect">
            <a:avLst/>
          </a:prstGeom>
        </p:spPr>
      </p:pic>
      <p:sp>
        <p:nvSpPr>
          <p:cNvPr id="9" name="TextBox 8">
            <a:extLst>
              <a:ext uri="{FF2B5EF4-FFF2-40B4-BE49-F238E27FC236}">
                <a16:creationId xmlns:a16="http://schemas.microsoft.com/office/drawing/2014/main" xmlns="" id="{909EF074-D0CD-4DB3-A69F-5D04CB9E13B6}"/>
              </a:ext>
            </a:extLst>
          </p:cNvPr>
          <p:cNvSpPr txBox="1"/>
          <p:nvPr/>
        </p:nvSpPr>
        <p:spPr>
          <a:xfrm>
            <a:off x="947876" y="6022211"/>
            <a:ext cx="10296248" cy="779700"/>
          </a:xfrm>
          <a:prstGeom prst="rect">
            <a:avLst/>
          </a:prstGeom>
          <a:noFill/>
        </p:spPr>
        <p:txBody>
          <a:bodyPr wrap="square" lIns="121917" tIns="60958" rIns="121917" bIns="60958">
            <a:spAutoFit/>
          </a:bodyPr>
          <a:lstStyle/>
          <a:p>
            <a:r>
              <a:rPr lang="en-US" sz="2100" dirty="0"/>
              <a:t>The average number of new knowledge elements in ACL2017 test papers given the background KG constructed from (1965∼cutoff year) </a:t>
            </a:r>
          </a:p>
        </p:txBody>
      </p:sp>
    </p:spTree>
    <p:extLst>
      <p:ext uri="{BB962C8B-B14F-4D97-AF65-F5344CB8AC3E}">
        <p14:creationId xmlns:p14="http://schemas.microsoft.com/office/powerpoint/2010/main" val="612636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Evidence Extraction for an Example Paper</a:t>
            </a:r>
            <a:r>
              <a:rPr lang="en-US" altLang="zh-CN"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endParaRPr lang="en-US"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73</a:t>
            </a:fld>
            <a:endParaRPr lang="en-US"/>
          </a:p>
        </p:txBody>
      </p:sp>
      <p:sp>
        <p:nvSpPr>
          <p:cNvPr id="7" name="TextBox 6">
            <a:extLst>
              <a:ext uri="{FF2B5EF4-FFF2-40B4-BE49-F238E27FC236}">
                <a16:creationId xmlns:a16="http://schemas.microsoft.com/office/drawing/2014/main" xmlns="" id="{3B748AD4-98D6-4234-ABD9-B805E7E0FFFA}"/>
              </a:ext>
            </a:extLst>
          </p:cNvPr>
          <p:cNvSpPr txBox="1"/>
          <p:nvPr/>
        </p:nvSpPr>
        <p:spPr>
          <a:xfrm>
            <a:off x="1" y="6014741"/>
            <a:ext cx="11353799" cy="410369"/>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Cui, Y., Chen, Z., Wei, S., Wang, S., Liu, T., &amp; Hu, G. (2017). Attention-over-Attention Neural Networks for Reading Comprehension. In Proceedings of the 55th Annual Meeting of the Association for Computational Linguistics (Volume 1: Long Papers) (pp. 593–602).</a:t>
            </a:r>
          </a:p>
        </p:txBody>
      </p:sp>
      <p:graphicFrame>
        <p:nvGraphicFramePr>
          <p:cNvPr id="9" name="Table 9">
            <a:extLst>
              <a:ext uri="{FF2B5EF4-FFF2-40B4-BE49-F238E27FC236}">
                <a16:creationId xmlns:mc="http://schemas.openxmlformats.org/markup-compatibility/2006" xmlns:a14="http://schemas.microsoft.com/office/drawing/2010/main" xmlns:a16="http://schemas.microsoft.com/office/drawing/2014/main" xmlns="" id="{33AACDDE-B775-40DE-B6B8-0CCDB7EF4411}"/>
              </a:ext>
            </a:extLst>
          </p:cNvPr>
          <p:cNvGraphicFramePr>
            <a:graphicFrameLocks noGrp="1"/>
          </p:cNvGraphicFramePr>
          <p:nvPr>
            <p:extLst>
              <p:ext uri="{D42A27DB-BD31-4B8C-83A1-F6EECF244321}">
                <p14:modId xmlns:p14="http://schemas.microsoft.com/office/powerpoint/2010/main" val="4208702022"/>
              </p:ext>
            </p:extLst>
          </p:nvPr>
        </p:nvGraphicFramePr>
        <p:xfrm>
          <a:off x="145144" y="1054102"/>
          <a:ext cx="11333238" cy="4960641"/>
        </p:xfrm>
        <a:graphic>
          <a:graphicData uri="http://schemas.openxmlformats.org/drawingml/2006/table">
            <a:tbl>
              <a:tblPr firstRow="1" bandRow="1">
                <a:tableStyleId>{2D5ABB26-0587-4C30-8999-92F81FD0307C}</a:tableStyleId>
              </a:tblPr>
              <a:tblGrid>
                <a:gridCol w="1899266">
                  <a:extLst>
                    <a:ext uri="{9D8B030D-6E8A-4147-A177-3AD203B41FA5}">
                      <a16:colId xmlns:mc="http://schemas.openxmlformats.org/markup-compatibility/2006" xmlns:a14="http://schemas.microsoft.com/office/drawing/2010/main" xmlns:a16="http://schemas.microsoft.com/office/drawing/2014/main" xmlns="" val="183453923"/>
                    </a:ext>
                  </a:extLst>
                </a:gridCol>
                <a:gridCol w="4716986">
                  <a:extLst>
                    <a:ext uri="{9D8B030D-6E8A-4147-A177-3AD203B41FA5}">
                      <a16:colId xmlns:mc="http://schemas.openxmlformats.org/markup-compatibility/2006" xmlns:a14="http://schemas.microsoft.com/office/drawing/2010/main" xmlns:a16="http://schemas.microsoft.com/office/drawing/2014/main" xmlns="" val="2914258243"/>
                    </a:ext>
                  </a:extLst>
                </a:gridCol>
                <a:gridCol w="4716986">
                  <a:extLst>
                    <a:ext uri="{9D8B030D-6E8A-4147-A177-3AD203B41FA5}">
                      <a16:colId xmlns:mc="http://schemas.openxmlformats.org/markup-compatibility/2006" xmlns:a14="http://schemas.microsoft.com/office/drawing/2010/main" xmlns:a16="http://schemas.microsoft.com/office/drawing/2014/main" xmlns="" val="2574963577"/>
                    </a:ext>
                  </a:extLst>
                </a:gridCol>
              </a:tblGrid>
              <a:tr h="449682">
                <a:tc>
                  <a:txBody>
                    <a:bodyPr/>
                    <a:lstStyle/>
                    <a:p>
                      <a:pPr algn="l"/>
                      <a:r>
                        <a:rPr lang="en-US" sz="2000" b="1" dirty="0"/>
                        <a:t>Category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Evidence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Example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615406117"/>
                  </a:ext>
                </a:extLst>
              </a:tr>
              <a:tr h="913501">
                <a:tc>
                  <a:txBody>
                    <a:bodyPr/>
                    <a:lstStyle/>
                    <a:p>
                      <a:pPr algn="l"/>
                      <a:r>
                        <a:rPr lang="en-US" sz="2000" dirty="0"/>
                        <a:t>Summary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endParaRPr lang="en-US" sz="2000"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l"/>
                      <a:endParaRPr lang="en-US" sz="2000"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2290226721"/>
                  </a:ext>
                </a:extLst>
              </a:tr>
              <a:tr h="1798729">
                <a:tc>
                  <a:txBody>
                    <a:bodyPr/>
                    <a:lstStyle/>
                    <a:p>
                      <a:pPr algn="l"/>
                      <a:r>
                        <a:rPr lang="en-US" sz="2000" dirty="0"/>
                        <a:t>Appropriateness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r>
                        <a:rPr lang="en-US" sz="2000" dirty="0"/>
                        <a:t>The number of entities overlapped between the target paper and the domain’s background KG: </a:t>
                      </a:r>
                      <a:endParaRPr lang="en-US" sz="1400" b="0" dirty="0"/>
                    </a:p>
                    <a:p>
                      <a:pPr marL="285750" indent="-285750" algn="l">
                        <a:buFont typeface="Arial" panose="020B0604020202020204" pitchFamily="34" charset="0"/>
                        <a:buChar char="•"/>
                      </a:pPr>
                      <a:r>
                        <a:rPr lang="en-US" sz="2000" dirty="0"/>
                        <a:t>Abstract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lang="en-US" sz="2000"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1498235332"/>
                  </a:ext>
                </a:extLst>
              </a:tr>
              <a:tr h="1798729">
                <a:tc>
                  <a:txBody>
                    <a:bodyPr/>
                    <a:lstStyle/>
                    <a:p>
                      <a:pPr algn="l"/>
                      <a:r>
                        <a:rPr lang="en-US" sz="2000" dirty="0"/>
                        <a:t>Novelty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2000" dirty="0"/>
                        <a:t>New knowledge elements that appear in the target paper but not in the background KG: </a:t>
                      </a:r>
                    </a:p>
                    <a:p>
                      <a:pPr marL="285750" indent="-285750" algn="l">
                        <a:buFont typeface="Arial" panose="020B0604020202020204" pitchFamily="34" charset="0"/>
                        <a:buChar char="•"/>
                      </a:pPr>
                      <a:r>
                        <a:rPr lang="en-US" sz="2000" dirty="0"/>
                        <a:t>Paper sentences that contain new knowledge elements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2651560037"/>
                  </a:ext>
                </a:extLst>
              </a:tr>
            </a:tbl>
          </a:graphicData>
        </a:graphic>
      </p:graphicFrame>
      <p:pic>
        <p:nvPicPr>
          <p:cNvPr id="7170" name="Picture 2">
            <a:extLst>
              <a:ext uri="{FF2B5EF4-FFF2-40B4-BE49-F238E27FC236}">
                <a16:creationId xmlns:a16="http://schemas.microsoft.com/office/drawing/2014/main" xmlns="" id="{4FEB1B47-DA62-44E5-AA92-9D550AC68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049" y="1476724"/>
            <a:ext cx="3382751" cy="14067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xmlns="" id="{525FFBC7-7134-49B9-8685-59529A5A6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994" y="3195656"/>
            <a:ext cx="2376805" cy="7536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xmlns="" id="{E2131377-F013-41BD-A011-1761D57B5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079" y="4638252"/>
            <a:ext cx="3382751" cy="91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62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Evidence Extraction for an Example Paper</a:t>
            </a:r>
            <a:r>
              <a:rPr lang="en-US" altLang="zh-CN"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endParaRPr lang="en-US"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74</a:t>
            </a:fld>
            <a:endParaRPr lang="en-US"/>
          </a:p>
        </p:txBody>
      </p:sp>
      <p:sp>
        <p:nvSpPr>
          <p:cNvPr id="7" name="TextBox 6">
            <a:extLst>
              <a:ext uri="{FF2B5EF4-FFF2-40B4-BE49-F238E27FC236}">
                <a16:creationId xmlns:a16="http://schemas.microsoft.com/office/drawing/2014/main" xmlns="" id="{3B748AD4-98D6-4234-ABD9-B805E7E0FFFA}"/>
              </a:ext>
            </a:extLst>
          </p:cNvPr>
          <p:cNvSpPr txBox="1"/>
          <p:nvPr/>
        </p:nvSpPr>
        <p:spPr>
          <a:xfrm>
            <a:off x="1" y="6014740"/>
            <a:ext cx="11353799" cy="841256"/>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Cui, Y., Chen, Z., Wei, S., Wang, S., Liu, T., &amp; Hu, G. (2017). Attention-over-Attention Neural Networks for Reading Comprehension. In Proceedings of the 55th Annual Meeting of the Association for Computational Linguistics (Volume 1: Long Papers) (pp. 593–602).</a:t>
            </a:r>
          </a:p>
          <a:p>
            <a:r>
              <a:rPr lang="en-US" sz="900" dirty="0"/>
              <a:t>[2] </a:t>
            </a:r>
            <a:r>
              <a:rPr lang="en-US" sz="900" dirty="0" err="1">
                <a:solidFill>
                  <a:srgbClr val="000000"/>
                </a:solidFill>
                <a:latin typeface="Helvetica Neue"/>
              </a:rPr>
              <a:t>Bahdanau</a:t>
            </a:r>
            <a:r>
              <a:rPr lang="en-US" sz="900" dirty="0">
                <a:solidFill>
                  <a:srgbClr val="000000"/>
                </a:solidFill>
                <a:latin typeface="Helvetica Neue"/>
              </a:rPr>
              <a:t>, D., Cho, K., &amp; </a:t>
            </a:r>
            <a:r>
              <a:rPr lang="en-US" sz="900" dirty="0" err="1">
                <a:solidFill>
                  <a:srgbClr val="000000"/>
                </a:solidFill>
                <a:latin typeface="Helvetica Neue"/>
              </a:rPr>
              <a:t>Bengio</a:t>
            </a:r>
            <a:r>
              <a:rPr lang="en-US" sz="900" dirty="0">
                <a:solidFill>
                  <a:srgbClr val="000000"/>
                </a:solidFill>
                <a:latin typeface="Helvetica Neue"/>
              </a:rPr>
              <a:t>, Y. (2015). Neural machine translation by jointly learning to align and translate. In </a:t>
            </a:r>
            <a:r>
              <a:rPr lang="en-US" sz="900" i="1" dirty="0">
                <a:solidFill>
                  <a:srgbClr val="000000"/>
                </a:solidFill>
                <a:latin typeface="Helvetica Neue"/>
              </a:rPr>
              <a:t>Proceedings of the 5th International Conference on Learning Representations</a:t>
            </a:r>
            <a:r>
              <a:rPr lang="en-US" sz="900" dirty="0">
                <a:solidFill>
                  <a:srgbClr val="000000"/>
                </a:solidFill>
                <a:latin typeface="Helvetica Neue"/>
              </a:rPr>
              <a:t>.</a:t>
            </a:r>
          </a:p>
          <a:p>
            <a:r>
              <a:rPr lang="en-US" sz="900" dirty="0">
                <a:latin typeface="Helvetica Neue"/>
              </a:rPr>
              <a:t>[3] </a:t>
            </a:r>
            <a:r>
              <a:rPr lang="en-US" sz="900" dirty="0">
                <a:solidFill>
                  <a:srgbClr val="000000"/>
                </a:solidFill>
                <a:latin typeface="Helvetica Neue"/>
              </a:rPr>
              <a:t>Hermann, K. M., </a:t>
            </a:r>
            <a:r>
              <a:rPr lang="en-US" sz="900" dirty="0" err="1">
                <a:solidFill>
                  <a:srgbClr val="000000"/>
                </a:solidFill>
                <a:latin typeface="Helvetica Neue"/>
              </a:rPr>
              <a:t>Kocisky</a:t>
            </a:r>
            <a:r>
              <a:rPr lang="en-US" sz="900" dirty="0">
                <a:solidFill>
                  <a:srgbClr val="000000"/>
                </a:solidFill>
                <a:latin typeface="Helvetica Neue"/>
              </a:rPr>
              <a:t>, T., </a:t>
            </a:r>
            <a:r>
              <a:rPr lang="en-US" sz="900" dirty="0" err="1">
                <a:solidFill>
                  <a:srgbClr val="000000"/>
                </a:solidFill>
                <a:latin typeface="Helvetica Neue"/>
              </a:rPr>
              <a:t>Grefenstette</a:t>
            </a:r>
            <a:r>
              <a:rPr lang="en-US" sz="900" dirty="0">
                <a:solidFill>
                  <a:srgbClr val="000000"/>
                </a:solidFill>
                <a:latin typeface="Helvetica Neue"/>
              </a:rPr>
              <a:t>, E., </a:t>
            </a:r>
            <a:r>
              <a:rPr lang="en-US" sz="900" dirty="0" err="1">
                <a:solidFill>
                  <a:srgbClr val="000000"/>
                </a:solidFill>
                <a:latin typeface="Helvetica Neue"/>
              </a:rPr>
              <a:t>Espeholt</a:t>
            </a:r>
            <a:r>
              <a:rPr lang="en-US" sz="900" dirty="0">
                <a:solidFill>
                  <a:srgbClr val="000000"/>
                </a:solidFill>
                <a:latin typeface="Helvetica Neue"/>
              </a:rPr>
              <a:t>, L., Kay, W., Suleyman, M., &amp; </a:t>
            </a:r>
            <a:r>
              <a:rPr lang="en-US" sz="900" dirty="0" err="1">
                <a:solidFill>
                  <a:srgbClr val="000000"/>
                </a:solidFill>
                <a:latin typeface="Helvetica Neue"/>
              </a:rPr>
              <a:t>Blunsom</a:t>
            </a:r>
            <a:r>
              <a:rPr lang="en-US" sz="900" dirty="0">
                <a:solidFill>
                  <a:srgbClr val="000000"/>
                </a:solidFill>
                <a:latin typeface="Helvetica Neue"/>
              </a:rPr>
              <a:t>, P. (2015). Teaching machines to read and comprehend. In </a:t>
            </a:r>
            <a:r>
              <a:rPr lang="en-US" sz="900" i="1" dirty="0">
                <a:solidFill>
                  <a:srgbClr val="000000"/>
                </a:solidFill>
                <a:latin typeface="Helvetica Neue"/>
              </a:rPr>
              <a:t>Advances in neural information processing systems28</a:t>
            </a:r>
            <a:r>
              <a:rPr lang="en-US" sz="900" dirty="0">
                <a:solidFill>
                  <a:srgbClr val="000000"/>
                </a:solidFill>
                <a:latin typeface="Helvetica Neue"/>
              </a:rPr>
              <a:t> (pp. 1693–1701).</a:t>
            </a:r>
          </a:p>
        </p:txBody>
      </p:sp>
      <p:graphicFrame>
        <p:nvGraphicFramePr>
          <p:cNvPr id="9" name="Table 9">
            <a:extLst>
              <a:ext uri="{FF2B5EF4-FFF2-40B4-BE49-F238E27FC236}">
                <a16:creationId xmlns:mc="http://schemas.openxmlformats.org/markup-compatibility/2006" xmlns:a14="http://schemas.microsoft.com/office/drawing/2010/main" xmlns:a16="http://schemas.microsoft.com/office/drawing/2014/main" xmlns="" id="{33AACDDE-B775-40DE-B6B8-0CCDB7EF4411}"/>
              </a:ext>
            </a:extLst>
          </p:cNvPr>
          <p:cNvGraphicFramePr>
            <a:graphicFrameLocks noGrp="1"/>
          </p:cNvGraphicFramePr>
          <p:nvPr>
            <p:extLst>
              <p:ext uri="{D42A27DB-BD31-4B8C-83A1-F6EECF244321}">
                <p14:modId xmlns:p14="http://schemas.microsoft.com/office/powerpoint/2010/main" val="2147161420"/>
              </p:ext>
            </p:extLst>
          </p:nvPr>
        </p:nvGraphicFramePr>
        <p:xfrm>
          <a:off x="620171" y="979714"/>
          <a:ext cx="10972800" cy="4990173"/>
        </p:xfrm>
        <a:graphic>
          <a:graphicData uri="http://schemas.openxmlformats.org/drawingml/2006/table">
            <a:tbl>
              <a:tblPr firstRow="1" bandRow="1">
                <a:tableStyleId>{2D5ABB26-0587-4C30-8999-92F81FD0307C}</a:tableStyleId>
              </a:tblPr>
              <a:tblGrid>
                <a:gridCol w="1421989">
                  <a:extLst>
                    <a:ext uri="{9D8B030D-6E8A-4147-A177-3AD203B41FA5}">
                      <a16:colId xmlns:mc="http://schemas.openxmlformats.org/markup-compatibility/2006" xmlns:a14="http://schemas.microsoft.com/office/drawing/2010/main" xmlns:a16="http://schemas.microsoft.com/office/drawing/2014/main" xmlns="" val="183453923"/>
                    </a:ext>
                  </a:extLst>
                </a:gridCol>
                <a:gridCol w="5089808">
                  <a:extLst>
                    <a:ext uri="{9D8B030D-6E8A-4147-A177-3AD203B41FA5}">
                      <a16:colId xmlns:mc="http://schemas.openxmlformats.org/markup-compatibility/2006" xmlns:a14="http://schemas.microsoft.com/office/drawing/2010/main" xmlns:a16="http://schemas.microsoft.com/office/drawing/2014/main" xmlns="" val="2914258243"/>
                    </a:ext>
                  </a:extLst>
                </a:gridCol>
                <a:gridCol w="4461003">
                  <a:extLst>
                    <a:ext uri="{9D8B030D-6E8A-4147-A177-3AD203B41FA5}">
                      <a16:colId xmlns:mc="http://schemas.openxmlformats.org/markup-compatibility/2006" xmlns:a14="http://schemas.microsoft.com/office/drawing/2010/main" xmlns:a16="http://schemas.microsoft.com/office/drawing/2014/main" xmlns="" val="2574963577"/>
                    </a:ext>
                  </a:extLst>
                </a:gridCol>
              </a:tblGrid>
              <a:tr h="298349">
                <a:tc>
                  <a:txBody>
                    <a:bodyPr/>
                    <a:lstStyle/>
                    <a:p>
                      <a:pPr algn="l"/>
                      <a:r>
                        <a:rPr lang="en-US" sz="1600" b="1" dirty="0"/>
                        <a:t>Category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Evidence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Example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615406117"/>
                  </a:ext>
                </a:extLst>
              </a:tr>
              <a:tr h="1417159">
                <a:tc>
                  <a:txBody>
                    <a:bodyPr/>
                    <a:lstStyle/>
                    <a:p>
                      <a:pPr algn="l"/>
                      <a:r>
                        <a:rPr lang="en-US" sz="1600" dirty="0"/>
                        <a:t>Soundness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r>
                        <a:rPr lang="en-US" sz="1600" dirty="0"/>
                        <a:t>The number of knowledge elements that appear in the contribution claims in the introduction section and that are verified in the experiment section </a:t>
                      </a:r>
                    </a:p>
                    <a:p>
                      <a:pPr marL="285750" indent="-285750" algn="l">
                        <a:buFont typeface="Arial" panose="020B0604020202020204" pitchFamily="34" charset="0"/>
                        <a:buChar char="•"/>
                      </a:pPr>
                      <a:r>
                        <a:rPr lang="en-US" sz="1600" dirty="0"/>
                        <a:t>Abstract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r>
                        <a:rPr lang="en-US" sz="1600" dirty="0"/>
                        <a:t>attention-over-attention reader, n-best re-ranking, strategy is verified in the related work section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2290226721"/>
                  </a:ext>
                </a:extLst>
              </a:tr>
              <a:tr h="3207254">
                <a:tc>
                  <a:txBody>
                    <a:bodyPr/>
                    <a:lstStyle/>
                    <a:p>
                      <a:pPr algn="l"/>
                      <a:r>
                        <a:rPr lang="en-US" sz="1600" dirty="0"/>
                        <a:t>Meaningful</a:t>
                      </a:r>
                    </a:p>
                    <a:p>
                      <a:pPr algn="l"/>
                      <a:r>
                        <a:rPr lang="en-US" sz="1600" dirty="0"/>
                        <a:t>Comparison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a:t>The number of papers about relevant knowledge elements which are missed in the related work section: </a:t>
                      </a:r>
                    </a:p>
                    <a:p>
                      <a:pPr marL="285750" indent="-285750" algn="l">
                        <a:buFont typeface="Arial" panose="020B0604020202020204" pitchFamily="34" charset="0"/>
                        <a:buChar char="•"/>
                      </a:pPr>
                      <a:r>
                        <a:rPr lang="en-US" sz="1600" dirty="0"/>
                        <a:t>The number of papers about relevant knowledge elements which are claimed new in the related work section: </a:t>
                      </a:r>
                    </a:p>
                    <a:p>
                      <a:pPr marL="285750" indent="-285750" algn="l">
                        <a:buFont typeface="Arial" panose="020B0604020202020204" pitchFamily="34" charset="0"/>
                        <a:buChar char="•"/>
                      </a:pPr>
                      <a:r>
                        <a:rPr lang="en-US" sz="1600" dirty="0"/>
                        <a:t>The description sentences about comparison with related work </a:t>
                      </a:r>
                    </a:p>
                    <a:p>
                      <a:pPr marL="285750" indent="-285750" algn="l">
                        <a:buFont typeface="Arial" panose="020B0604020202020204" pitchFamily="34" charset="0"/>
                        <a:buChar char="•"/>
                      </a:pPr>
                      <a:r>
                        <a:rPr lang="en-US" sz="1600" dirty="0"/>
                        <a:t>If the related work section is not available, we use the difference between  and  instead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l"/>
                      <a:r>
                        <a:rPr lang="en-US" sz="1600" dirty="0"/>
                        <a:t>[2],[3]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a14="http://schemas.microsoft.com/office/drawing/2010/main" xmlns:a16="http://schemas.microsoft.com/office/drawing/2014/main" xmlns="" val="1498235332"/>
                  </a:ext>
                </a:extLst>
              </a:tr>
            </a:tbl>
          </a:graphicData>
        </a:graphic>
      </p:graphicFrame>
      <p:pic>
        <p:nvPicPr>
          <p:cNvPr id="18434" name="Picture 2">
            <a:extLst>
              <a:ext uri="{FF2B5EF4-FFF2-40B4-BE49-F238E27FC236}">
                <a16:creationId xmlns:a16="http://schemas.microsoft.com/office/drawing/2014/main" xmlns="" id="{19B81960-D082-4787-ACFF-8D2BBB38C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899" y="3475389"/>
            <a:ext cx="36449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182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Evidence Extraction for an Example Paper</a:t>
            </a:r>
            <a:r>
              <a:rPr lang="en-US" altLang="zh-CN"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endParaRPr lang="en-US"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75</a:t>
            </a:fld>
            <a:endParaRPr lang="en-US"/>
          </a:p>
        </p:txBody>
      </p:sp>
      <p:sp>
        <p:nvSpPr>
          <p:cNvPr id="7" name="TextBox 6">
            <a:extLst>
              <a:ext uri="{FF2B5EF4-FFF2-40B4-BE49-F238E27FC236}">
                <a16:creationId xmlns:a16="http://schemas.microsoft.com/office/drawing/2014/main" xmlns="" id="{3B748AD4-98D6-4234-ABD9-B805E7E0FFFA}"/>
              </a:ext>
            </a:extLst>
          </p:cNvPr>
          <p:cNvSpPr txBox="1"/>
          <p:nvPr/>
        </p:nvSpPr>
        <p:spPr>
          <a:xfrm>
            <a:off x="1" y="6014741"/>
            <a:ext cx="11353799" cy="410369"/>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Cui, Y., Chen, Z., Wei, S., Wang, S., Liu, T., &amp; Hu, G. (2017). Attention-over-Attention Neural Networks for Reading Comprehension. In Proceedings of the 55th Annual Meeting of the Association for Computational Linguistics (Volume 1: Long Papers) (pp. 593–602).</a:t>
            </a:r>
          </a:p>
        </p:txBody>
      </p:sp>
      <p:graphicFrame>
        <p:nvGraphicFramePr>
          <p:cNvPr id="9" name="Table 9">
            <a:extLst>
              <a:ext uri="{FF2B5EF4-FFF2-40B4-BE49-F238E27FC236}">
                <a16:creationId xmlns:a16="http://schemas.microsoft.com/office/drawing/2014/main" xmlns="" id="{33AACDDE-B775-40DE-B6B8-0CCDB7EF4411}"/>
              </a:ext>
            </a:extLst>
          </p:cNvPr>
          <p:cNvGraphicFramePr>
            <a:graphicFrameLocks noGrp="1"/>
          </p:cNvGraphicFramePr>
          <p:nvPr>
            <p:extLst>
              <p:ext uri="{D42A27DB-BD31-4B8C-83A1-F6EECF244321}">
                <p14:modId xmlns:p14="http://schemas.microsoft.com/office/powerpoint/2010/main" val="778646727"/>
              </p:ext>
            </p:extLst>
          </p:nvPr>
        </p:nvGraphicFramePr>
        <p:xfrm>
          <a:off x="620171" y="1054101"/>
          <a:ext cx="11184223" cy="4535341"/>
        </p:xfrm>
        <a:graphic>
          <a:graphicData uri="http://schemas.openxmlformats.org/drawingml/2006/table">
            <a:tbl>
              <a:tblPr firstRow="1" bandRow="1">
                <a:tableStyleId>{2D5ABB26-0587-4C30-8999-92F81FD0307C}</a:tableStyleId>
              </a:tblPr>
              <a:tblGrid>
                <a:gridCol w="2107845">
                  <a:extLst>
                    <a:ext uri="{9D8B030D-6E8A-4147-A177-3AD203B41FA5}">
                      <a16:colId xmlns:a16="http://schemas.microsoft.com/office/drawing/2014/main" xmlns="" val="183453923"/>
                    </a:ext>
                  </a:extLst>
                </a:gridCol>
                <a:gridCol w="4538189">
                  <a:extLst>
                    <a:ext uri="{9D8B030D-6E8A-4147-A177-3AD203B41FA5}">
                      <a16:colId xmlns:a16="http://schemas.microsoft.com/office/drawing/2014/main" xmlns="" val="2914258243"/>
                    </a:ext>
                  </a:extLst>
                </a:gridCol>
                <a:gridCol w="4538189">
                  <a:extLst>
                    <a:ext uri="{9D8B030D-6E8A-4147-A177-3AD203B41FA5}">
                      <a16:colId xmlns:a16="http://schemas.microsoft.com/office/drawing/2014/main" xmlns="" val="2574963577"/>
                    </a:ext>
                  </a:extLst>
                </a:gridCol>
              </a:tblGrid>
              <a:tr h="487680">
                <a:tc>
                  <a:txBody>
                    <a:bodyPr/>
                    <a:lstStyle/>
                    <a:p>
                      <a:pPr algn="l"/>
                      <a:r>
                        <a:rPr lang="en-US" sz="2400" b="1" dirty="0"/>
                        <a:t>Category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t>Evidence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t>Example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15406117"/>
                  </a:ext>
                </a:extLst>
              </a:tr>
              <a:tr h="2316480">
                <a:tc>
                  <a:txBody>
                    <a:bodyPr/>
                    <a:lstStyle/>
                    <a:p>
                      <a:pPr algn="l"/>
                      <a:r>
                        <a:rPr lang="en-US" sz="2400" dirty="0"/>
                        <a:t>Potential</a:t>
                      </a:r>
                    </a:p>
                    <a:p>
                      <a:pPr algn="l"/>
                      <a:r>
                        <a:rPr lang="en-US" sz="2400" dirty="0"/>
                        <a:t>Impact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r>
                        <a:rPr lang="en-US" sz="2400" dirty="0"/>
                        <a:t>The number of new knowledge elements in the future work section</a:t>
                      </a:r>
                    </a:p>
                    <a:p>
                      <a:pPr marL="285750" indent="-285750" algn="l">
                        <a:buFont typeface="Arial" panose="020B0604020202020204" pitchFamily="34" charset="0"/>
                        <a:buChar char="•"/>
                      </a:pPr>
                      <a:r>
                        <a:rPr lang="en-US" sz="2400" dirty="0"/>
                        <a:t>The number of new software, systems, data sets, and other resources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285750" indent="-285750" algn="l">
                        <a:buFont typeface="Arial" panose="020B0604020202020204" pitchFamily="34" charset="0"/>
                        <a:buChar char="•"/>
                      </a:pPr>
                      <a:r>
                        <a:rPr lang="en-US" sz="2400" dirty="0"/>
                        <a:t>5 new knowledge elements</a:t>
                      </a:r>
                    </a:p>
                    <a:p>
                      <a:pPr marL="285750" indent="-285750" algn="l">
                        <a:buFont typeface="Arial" panose="020B0604020202020204" pitchFamily="34" charset="0"/>
                        <a:buChar char="•"/>
                      </a:pPr>
                      <a:r>
                        <a:rPr lang="en-US" sz="2400" dirty="0"/>
                        <a:t>1 new architecture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xmlns="" val="2290226721"/>
                  </a:ext>
                </a:extLst>
              </a:tr>
              <a:tr h="1731181">
                <a:tc>
                  <a:txBody>
                    <a:bodyPr/>
                    <a:lstStyle/>
                    <a:p>
                      <a:pPr algn="l"/>
                      <a:r>
                        <a:rPr lang="en-US" sz="2400" dirty="0"/>
                        <a:t>Overall Recommendations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2400" dirty="0"/>
                        <a:t>All features mentioned in the above categories</a:t>
                      </a:r>
                    </a:p>
                    <a:p>
                      <a:pPr marL="285750" indent="-285750" algn="l">
                        <a:buFont typeface="Arial" panose="020B0604020202020204" pitchFamily="34" charset="0"/>
                        <a:buChar char="•"/>
                      </a:pPr>
                      <a:r>
                        <a:rPr lang="en-US" sz="2400" dirty="0"/>
                        <a:t>Abstract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51560037"/>
                  </a:ext>
                </a:extLst>
              </a:tr>
            </a:tbl>
          </a:graphicData>
        </a:graphic>
      </p:graphicFrame>
    </p:spTree>
    <p:extLst>
      <p:ext uri="{BB962C8B-B14F-4D97-AF65-F5344CB8AC3E}">
        <p14:creationId xmlns:p14="http://schemas.microsoft.com/office/powerpoint/2010/main" val="3653986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Score Prediction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76</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1066773" lvl="1" indent="-457189">
              <a:spcBef>
                <a:spcPts val="0"/>
              </a:spcBef>
              <a:buSzPts val="1800"/>
              <a:buChar char="●"/>
            </a:pPr>
            <a:r>
              <a:rPr lang="en-US" sz="2100" dirty="0"/>
              <a:t>We first encode its category related sentences with an attentional Gated Recurrent Unit (GRU)</a:t>
            </a:r>
            <a:r>
              <a:rPr lang="en-US" sz="2700" baseline="30000" dirty="0"/>
              <a:t>[1]</a:t>
            </a:r>
            <a:r>
              <a:rPr lang="en-US" sz="2100" dirty="0"/>
              <a:t> to obtain attentional contextual sentence embedding. </a:t>
            </a:r>
          </a:p>
          <a:p>
            <a:pPr marL="1066773" lvl="1" indent="-457189">
              <a:spcBef>
                <a:spcPts val="0"/>
              </a:spcBef>
              <a:buSzPts val="1800"/>
              <a:buChar char="●"/>
            </a:pPr>
            <a:r>
              <a:rPr lang="en-US" sz="2100" dirty="0"/>
              <a:t>We also encode the extracted evidence for each review category with an embedding layer. </a:t>
            </a:r>
          </a:p>
          <a:p>
            <a:pPr marL="1066773" lvl="1" indent="-457189">
              <a:spcBef>
                <a:spcPts val="0"/>
              </a:spcBef>
              <a:buSzPts val="1800"/>
              <a:buChar char="●"/>
            </a:pPr>
            <a:r>
              <a:rPr lang="en-US" sz="2100" dirty="0"/>
              <a:t>Then we concatenate the context embedding and evidence embedding to predict the quality score r in the range of 1 to 5 with a linear output layer. We use the prediction probability as the confidence score.</a:t>
            </a:r>
          </a:p>
        </p:txBody>
      </p:sp>
      <p:sp>
        <p:nvSpPr>
          <p:cNvPr id="8" name="TextBox 7">
            <a:extLst>
              <a:ext uri="{FF2B5EF4-FFF2-40B4-BE49-F238E27FC236}">
                <a16:creationId xmlns:a16="http://schemas.microsoft.com/office/drawing/2014/main" xmlns="" id="{50D63AD8-4620-498D-A687-DEDD81D36207}"/>
              </a:ext>
            </a:extLst>
          </p:cNvPr>
          <p:cNvSpPr txBox="1"/>
          <p:nvPr/>
        </p:nvSpPr>
        <p:spPr>
          <a:xfrm>
            <a:off x="1" y="6014741"/>
            <a:ext cx="11353799" cy="266740"/>
          </a:xfrm>
          <a:prstGeom prst="rect">
            <a:avLst/>
          </a:prstGeom>
          <a:noFill/>
        </p:spPr>
        <p:txBody>
          <a:bodyPr wrap="square" lIns="121917" tIns="60958" rIns="121917" bIns="60958" rtlCol="0">
            <a:spAutoFit/>
          </a:bodyPr>
          <a:lstStyle/>
          <a:p>
            <a:r>
              <a:rPr lang="en-US" sz="900" dirty="0"/>
              <a:t>[1] </a:t>
            </a:r>
            <a:r>
              <a:rPr lang="en-US" sz="900" dirty="0" err="1">
                <a:solidFill>
                  <a:srgbClr val="000000"/>
                </a:solidFill>
                <a:latin typeface="Helvetica Neue"/>
              </a:rPr>
              <a:t>Bahdanau</a:t>
            </a:r>
            <a:r>
              <a:rPr lang="en-US" sz="900" dirty="0">
                <a:solidFill>
                  <a:srgbClr val="000000"/>
                </a:solidFill>
                <a:latin typeface="Helvetica Neue"/>
              </a:rPr>
              <a:t>, D., Cho, K., &amp; </a:t>
            </a:r>
            <a:r>
              <a:rPr lang="en-US" sz="900" dirty="0" err="1">
                <a:solidFill>
                  <a:srgbClr val="000000"/>
                </a:solidFill>
                <a:latin typeface="Helvetica Neue"/>
              </a:rPr>
              <a:t>Bengio</a:t>
            </a:r>
            <a:r>
              <a:rPr lang="en-US" sz="900" dirty="0">
                <a:solidFill>
                  <a:srgbClr val="000000"/>
                </a:solidFill>
                <a:latin typeface="Helvetica Neue"/>
              </a:rPr>
              <a:t>, Y. (2015). Neural machine translation by jointly learning to align and translate. In </a:t>
            </a:r>
            <a:r>
              <a:rPr lang="en-US" sz="900" i="1" dirty="0">
                <a:solidFill>
                  <a:srgbClr val="000000"/>
                </a:solidFill>
                <a:latin typeface="Helvetica Neue"/>
              </a:rPr>
              <a:t>Proceedings of the 5th International Conference on Learning Representations</a:t>
            </a:r>
            <a:r>
              <a:rPr lang="en-US" sz="900" dirty="0">
                <a:solidFill>
                  <a:srgbClr val="000000"/>
                </a:solidFill>
                <a:latin typeface="Helvetica Neue"/>
              </a:rPr>
              <a:t>.</a:t>
            </a:r>
          </a:p>
        </p:txBody>
      </p:sp>
    </p:spTree>
    <p:extLst>
      <p:ext uri="{BB962C8B-B14F-4D97-AF65-F5344CB8AC3E}">
        <p14:creationId xmlns:p14="http://schemas.microsoft.com/office/powerpoint/2010/main" val="1807216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Comment Generation</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77</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1066773" lvl="1" indent="-457189">
              <a:spcBef>
                <a:spcPts val="0"/>
              </a:spcBef>
              <a:buSzPts val="1800"/>
              <a:buChar char="●"/>
            </a:pPr>
            <a:r>
              <a:rPr lang="en-US" sz="2100" dirty="0"/>
              <a:t>For appropriateness, soundness, and potential impact categories, we generate generic positive or negative comments based on the predicted scores. </a:t>
            </a:r>
          </a:p>
          <a:p>
            <a:pPr marL="1066773" lvl="1" indent="-457189">
              <a:spcBef>
                <a:spcPts val="0"/>
              </a:spcBef>
              <a:buSzPts val="1800"/>
              <a:buChar char="●"/>
            </a:pPr>
            <a:r>
              <a:rPr lang="en-US" sz="2100" dirty="0"/>
              <a:t>For summary, novelty, and meaningful comparison categories, we consider review generation as a template-based graph-to-text generation task.</a:t>
            </a:r>
          </a:p>
          <a:p>
            <a:pPr marL="1523962" lvl="2" indent="-457189">
              <a:spcBef>
                <a:spcPts val="0"/>
              </a:spcBef>
              <a:buSzPts val="1800"/>
              <a:buChar char="●"/>
            </a:pPr>
            <a:r>
              <a:rPr lang="en-US" sz="1900" dirty="0"/>
              <a:t>Specifically, for summary and novelty, we generate reviews by describing the Used-for, Feature-of, Compare and Evaluate-for relations in evidence graphs. We choose positive or negative templates depending on whether the predicted scores are above 3. We use the predicted overall recommendation score to control summary generation. For related work, we keep the knowledge elements in the evidence graph with a TF-IDF score</a:t>
            </a:r>
            <a:r>
              <a:rPr lang="en-US" sz="1900" baseline="30000" dirty="0"/>
              <a:t> [1]</a:t>
            </a:r>
            <a:r>
              <a:rPr lang="en-US" sz="1900" dirty="0"/>
              <a:t> higher than 0.5. For each knowledge element, we recommend the most recent 5 papers that are not cited as related papers.</a:t>
            </a:r>
          </a:p>
        </p:txBody>
      </p:sp>
      <p:sp>
        <p:nvSpPr>
          <p:cNvPr id="8" name="TextBox 7">
            <a:extLst>
              <a:ext uri="{FF2B5EF4-FFF2-40B4-BE49-F238E27FC236}">
                <a16:creationId xmlns:a16="http://schemas.microsoft.com/office/drawing/2014/main" xmlns="" id="{50D63AD8-4620-498D-A687-DEDD81D36207}"/>
              </a:ext>
            </a:extLst>
          </p:cNvPr>
          <p:cNvSpPr txBox="1"/>
          <p:nvPr/>
        </p:nvSpPr>
        <p:spPr>
          <a:xfrm>
            <a:off x="1" y="6014741"/>
            <a:ext cx="11353799" cy="410369"/>
          </a:xfrm>
          <a:prstGeom prst="rect">
            <a:avLst/>
          </a:prstGeom>
          <a:noFill/>
        </p:spPr>
        <p:txBody>
          <a:bodyPr wrap="square" lIns="121917" tIns="60958" rIns="121917" bIns="60958" rtlCol="0">
            <a:spAutoFit/>
          </a:bodyPr>
          <a:lstStyle/>
          <a:p>
            <a:pPr algn="l"/>
            <a:r>
              <a:rPr lang="en-US" sz="900" dirty="0"/>
              <a:t>[1] </a:t>
            </a:r>
            <a:r>
              <a:rPr lang="en-US" sz="900" dirty="0">
                <a:solidFill>
                  <a:srgbClr val="000000"/>
                </a:solidFill>
                <a:latin typeface="Helvetica Neue"/>
              </a:rPr>
              <a:t>Jones, K. S. (1972). A statistical interpretation of term specificity and its application in retrieval. Journal of Documentation.</a:t>
            </a:r>
            <a:r>
              <a:rPr lang="en-US" sz="1300" dirty="0"/>
              <a:t/>
            </a:r>
            <a:br>
              <a:rPr lang="en-US" sz="1300" dirty="0"/>
            </a:br>
            <a:r>
              <a:rPr lang="en-US" sz="900" dirty="0">
                <a:solidFill>
                  <a:srgbClr val="000000"/>
                </a:solidFill>
                <a:latin typeface="Helvetica Neue"/>
              </a:rPr>
              <a:t> </a:t>
            </a:r>
          </a:p>
        </p:txBody>
      </p:sp>
    </p:spTree>
    <p:extLst>
      <p:ext uri="{BB962C8B-B14F-4D97-AF65-F5344CB8AC3E}">
        <p14:creationId xmlns:p14="http://schemas.microsoft.com/office/powerpoint/2010/main" val="3270591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Score Prediction Accuracy</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78</a:t>
            </a:fld>
            <a:endParaRPr lang="en-US"/>
          </a:p>
        </p:txBody>
      </p:sp>
      <p:graphicFrame>
        <p:nvGraphicFramePr>
          <p:cNvPr id="7" name="Chart 6">
            <a:extLst>
              <a:ext uri="{FF2B5EF4-FFF2-40B4-BE49-F238E27FC236}">
                <a16:creationId xmlns:a16="http://schemas.microsoft.com/office/drawing/2014/main" xmlns="" id="{4F4B471E-B87A-4AA9-9A42-FB1905D33C2C}"/>
              </a:ext>
            </a:extLst>
          </p:cNvPr>
          <p:cNvGraphicFramePr/>
          <p:nvPr>
            <p:extLst>
              <p:ext uri="{D42A27DB-BD31-4B8C-83A1-F6EECF244321}">
                <p14:modId xmlns:p14="http://schemas.microsoft.com/office/powerpoint/2010/main" val="696084504"/>
              </p:ext>
            </p:extLst>
          </p:nvPr>
        </p:nvGraphicFramePr>
        <p:xfrm>
          <a:off x="627219" y="1430622"/>
          <a:ext cx="10655667" cy="5062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019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Decision Accuracy</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79</a:t>
            </a:fld>
            <a:endParaRPr lang="en-US"/>
          </a:p>
        </p:txBody>
      </p:sp>
      <p:graphicFrame>
        <p:nvGraphicFramePr>
          <p:cNvPr id="7" name="Chart 6">
            <a:extLst>
              <a:ext uri="{FF2B5EF4-FFF2-40B4-BE49-F238E27FC236}">
                <a16:creationId xmlns:a16="http://schemas.microsoft.com/office/drawing/2014/main" xmlns="" id="{4F4B471E-B87A-4AA9-9A42-FB1905D33C2C}"/>
              </a:ext>
            </a:extLst>
          </p:cNvPr>
          <p:cNvGraphicFramePr/>
          <p:nvPr>
            <p:extLst>
              <p:ext uri="{D42A27DB-BD31-4B8C-83A1-F6EECF244321}">
                <p14:modId xmlns:p14="http://schemas.microsoft.com/office/powerpoint/2010/main" val="2388365140"/>
              </p:ext>
            </p:extLst>
          </p:nvPr>
        </p:nvGraphicFramePr>
        <p:xfrm>
          <a:off x="627219" y="1430622"/>
          <a:ext cx="10655667" cy="5062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8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097C4-98F9-E34C-BE6B-AE743DF6BB7E}"/>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 xmlns:a16="http://schemas.microsoft.com/office/drawing/2014/main" id="{2F0178D5-3E7D-4D42-A4EB-1094FD001E33}"/>
              </a:ext>
            </a:extLst>
          </p:cNvPr>
          <p:cNvSpPr>
            <a:spLocks noGrp="1"/>
          </p:cNvSpPr>
          <p:nvPr>
            <p:ph type="sldNum" sz="quarter" idx="12"/>
          </p:nvPr>
        </p:nvSpPr>
        <p:spPr/>
        <p:txBody>
          <a:bodyPr/>
          <a:lstStyle/>
          <a:p>
            <a:fld id="{4C15419E-54D6-8648-ABFB-BEF58E3E877E}" type="slidenum">
              <a:rPr lang="en-US" smtClean="0"/>
              <a:t>8</a:t>
            </a:fld>
            <a:endParaRPr lang="en-US"/>
          </a:p>
        </p:txBody>
      </p:sp>
      <p:sp>
        <p:nvSpPr>
          <p:cNvPr id="5" name="object 3">
            <a:extLst>
              <a:ext uri="{FF2B5EF4-FFF2-40B4-BE49-F238E27FC236}">
                <a16:creationId xmlns="" xmlns:a16="http://schemas.microsoft.com/office/drawing/2014/main" id="{11FDF35E-B48C-D747-8CB1-DB5657F829C8}"/>
              </a:ext>
            </a:extLst>
          </p:cNvPr>
          <p:cNvSpPr/>
          <p:nvPr/>
        </p:nvSpPr>
        <p:spPr>
          <a:xfrm>
            <a:off x="1943101" y="1690688"/>
            <a:ext cx="2442515" cy="2298699"/>
          </a:xfrm>
          <a:prstGeom prst="rect">
            <a:avLst/>
          </a:prstGeom>
          <a:blipFill>
            <a:blip r:embed="rId2" cstate="print"/>
            <a:stretch>
              <a:fillRect/>
            </a:stretch>
          </a:blipFill>
        </p:spPr>
        <p:txBody>
          <a:bodyPr wrap="square" lIns="0" tIns="0" rIns="0" bIns="0" rtlCol="0"/>
          <a:lstStyle/>
          <a:p>
            <a:endParaRPr sz="2400"/>
          </a:p>
        </p:txBody>
      </p:sp>
      <p:sp>
        <p:nvSpPr>
          <p:cNvPr id="6" name="object 4">
            <a:extLst>
              <a:ext uri="{FF2B5EF4-FFF2-40B4-BE49-F238E27FC236}">
                <a16:creationId xmlns="" xmlns:a16="http://schemas.microsoft.com/office/drawing/2014/main" id="{7A655665-5258-2F47-AB81-0D3825D0F316}"/>
              </a:ext>
            </a:extLst>
          </p:cNvPr>
          <p:cNvSpPr/>
          <p:nvPr/>
        </p:nvSpPr>
        <p:spPr>
          <a:xfrm>
            <a:off x="1943101" y="4318001"/>
            <a:ext cx="7829855" cy="2174874"/>
          </a:xfrm>
          <a:prstGeom prst="rect">
            <a:avLst/>
          </a:prstGeom>
          <a:blipFill>
            <a:blip r:embed="rId3" cstate="print"/>
            <a:stretch>
              <a:fillRect/>
            </a:stretch>
          </a:blipFill>
        </p:spPr>
        <p:txBody>
          <a:bodyPr wrap="square" lIns="0" tIns="0" rIns="0" bIns="0" rtlCol="0"/>
          <a:lstStyle/>
          <a:p>
            <a:endParaRPr sz="2400"/>
          </a:p>
        </p:txBody>
      </p:sp>
      <p:sp>
        <p:nvSpPr>
          <p:cNvPr id="7" name="object 6">
            <a:extLst>
              <a:ext uri="{FF2B5EF4-FFF2-40B4-BE49-F238E27FC236}">
                <a16:creationId xmlns="" xmlns:a16="http://schemas.microsoft.com/office/drawing/2014/main" id="{9BE9E169-0BB6-1949-8FB9-3AA32867ACD4}"/>
              </a:ext>
            </a:extLst>
          </p:cNvPr>
          <p:cNvSpPr txBox="1"/>
          <p:nvPr/>
        </p:nvSpPr>
        <p:spPr>
          <a:xfrm>
            <a:off x="4918709" y="1836757"/>
            <a:ext cx="5503106" cy="799450"/>
          </a:xfrm>
          <a:prstGeom prst="rect">
            <a:avLst/>
          </a:prstGeom>
        </p:spPr>
        <p:txBody>
          <a:bodyPr vert="horz" wrap="square" lIns="0" tIns="53340" rIns="0" bIns="0" rtlCol="0">
            <a:spAutoFit/>
          </a:bodyPr>
          <a:lstStyle/>
          <a:p>
            <a:pPr marL="505447" marR="6773" indent="-489361">
              <a:lnSpc>
                <a:spcPts val="2907"/>
              </a:lnSpc>
              <a:spcBef>
                <a:spcPts val="420"/>
              </a:spcBef>
            </a:pPr>
            <a:r>
              <a:rPr sz="2800" spc="-93" dirty="0">
                <a:cs typeface="Arial"/>
              </a:rPr>
              <a:t>3) </a:t>
            </a:r>
            <a:r>
              <a:rPr sz="2800" spc="-113" dirty="0">
                <a:cs typeface="Arial"/>
              </a:rPr>
              <a:t>Train </a:t>
            </a:r>
            <a:r>
              <a:rPr sz="2800" spc="7" dirty="0">
                <a:cs typeface="Arial"/>
              </a:rPr>
              <a:t>on </a:t>
            </a:r>
            <a:r>
              <a:rPr sz="2800" spc="-67" dirty="0">
                <a:cs typeface="Arial"/>
              </a:rPr>
              <a:t>a </a:t>
            </a:r>
            <a:r>
              <a:rPr sz="2800" spc="-7" dirty="0">
                <a:cs typeface="Arial"/>
              </a:rPr>
              <a:t>set </a:t>
            </a:r>
            <a:r>
              <a:rPr sz="2800" dirty="0">
                <a:cs typeface="Arial"/>
              </a:rPr>
              <a:t>of </a:t>
            </a:r>
            <a:r>
              <a:rPr sz="2800" spc="7" dirty="0">
                <a:cs typeface="Arial"/>
              </a:rPr>
              <a:t>nodes, </a:t>
            </a:r>
            <a:r>
              <a:rPr sz="2800" spc="-20" dirty="0">
                <a:cs typeface="Arial"/>
              </a:rPr>
              <a:t>i.e., </a:t>
            </a:r>
            <a:r>
              <a:rPr sz="2800" spc="-67" dirty="0">
                <a:cs typeface="Arial"/>
              </a:rPr>
              <a:t>a  </a:t>
            </a:r>
            <a:r>
              <a:rPr sz="2800" spc="27" dirty="0">
                <a:cs typeface="Arial"/>
              </a:rPr>
              <a:t>batch</a:t>
            </a:r>
            <a:r>
              <a:rPr lang="en-US" sz="2800" spc="27" dirty="0">
                <a:cs typeface="Arial"/>
              </a:rPr>
              <a:t> </a:t>
            </a:r>
            <a:r>
              <a:rPr sz="2800" dirty="0">
                <a:cs typeface="Arial"/>
              </a:rPr>
              <a:t>of </a:t>
            </a:r>
            <a:r>
              <a:rPr sz="2800" spc="33" dirty="0">
                <a:cs typeface="Arial"/>
              </a:rPr>
              <a:t>comput</a:t>
            </a:r>
            <a:r>
              <a:rPr lang="en-US" sz="2800" spc="33" dirty="0">
                <a:cs typeface="Arial"/>
              </a:rPr>
              <a:t>ation</a:t>
            </a:r>
            <a:r>
              <a:rPr sz="2800" spc="33" dirty="0">
                <a:cs typeface="Arial"/>
              </a:rPr>
              <a:t> </a:t>
            </a:r>
            <a:r>
              <a:rPr sz="2800" dirty="0">
                <a:cs typeface="Arial"/>
              </a:rPr>
              <a:t>graphs</a:t>
            </a:r>
          </a:p>
        </p:txBody>
      </p:sp>
      <p:cxnSp>
        <p:nvCxnSpPr>
          <p:cNvPr id="9" name="Straight Arrow Connector 8">
            <a:extLst>
              <a:ext uri="{FF2B5EF4-FFF2-40B4-BE49-F238E27FC236}">
                <a16:creationId xmlns="" xmlns:a16="http://schemas.microsoft.com/office/drawing/2014/main" id="{45F20E32-4EF2-5C47-9F1B-79425A920071}"/>
              </a:ext>
            </a:extLst>
          </p:cNvPr>
          <p:cNvCxnSpPr>
            <a:cxnSpLocks/>
          </p:cNvCxnSpPr>
          <p:nvPr/>
        </p:nvCxnSpPr>
        <p:spPr>
          <a:xfrm flipH="1">
            <a:off x="5650842" y="2686068"/>
            <a:ext cx="1169058" cy="12973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 xmlns:a16="http://schemas.microsoft.com/office/drawing/2014/main" id="{CBAC5D61-2284-114F-8395-E1E717137C0C}"/>
              </a:ext>
            </a:extLst>
          </p:cNvPr>
          <p:cNvSpPr/>
          <p:nvPr/>
        </p:nvSpPr>
        <p:spPr>
          <a:xfrm>
            <a:off x="1943101" y="4171932"/>
            <a:ext cx="8007654" cy="2435243"/>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70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Mean Square Error</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80</a:t>
            </a:fld>
            <a:endParaRPr lang="en-US"/>
          </a:p>
        </p:txBody>
      </p:sp>
      <p:graphicFrame>
        <p:nvGraphicFramePr>
          <p:cNvPr id="7" name="Chart 6">
            <a:extLst>
              <a:ext uri="{FF2B5EF4-FFF2-40B4-BE49-F238E27FC236}">
                <a16:creationId xmlns:a16="http://schemas.microsoft.com/office/drawing/2014/main" xmlns="" id="{4F4B471E-B87A-4AA9-9A42-FB1905D33C2C}"/>
              </a:ext>
            </a:extLst>
          </p:cNvPr>
          <p:cNvGraphicFramePr/>
          <p:nvPr>
            <p:extLst>
              <p:ext uri="{D42A27DB-BD31-4B8C-83A1-F6EECF244321}">
                <p14:modId xmlns:p14="http://schemas.microsoft.com/office/powerpoint/2010/main" val="2946609484"/>
              </p:ext>
            </p:extLst>
          </p:nvPr>
        </p:nvGraphicFramePr>
        <p:xfrm>
          <a:off x="627219" y="1430622"/>
          <a:ext cx="10655667" cy="5062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3699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Comment Generation Performance</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81</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1066773" lvl="1" indent="-457189">
              <a:spcBef>
                <a:spcPts val="0"/>
              </a:spcBef>
              <a:buSzPts val="1800"/>
              <a:buChar char="●"/>
            </a:pPr>
            <a:endParaRPr lang="en-US" sz="2100" dirty="0"/>
          </a:p>
          <a:p>
            <a:pPr marL="1066773" lvl="1" indent="-457189">
              <a:spcBef>
                <a:spcPts val="0"/>
              </a:spcBef>
              <a:buSzPts val="1800"/>
              <a:buChar char="●"/>
            </a:pPr>
            <a:r>
              <a:rPr lang="en-US" sz="2100" dirty="0"/>
              <a:t>For the system generated review comments for 50 ACL2017 papers, we ask domain experts to check whether each comment is constructive and valid.</a:t>
            </a:r>
          </a:p>
          <a:p>
            <a:pPr marL="1066773" lvl="1" indent="-457189">
              <a:spcBef>
                <a:spcPts val="0"/>
              </a:spcBef>
              <a:buSzPts val="1800"/>
              <a:buChar char="●"/>
            </a:pPr>
            <a:r>
              <a:rPr lang="en-US" sz="2100" dirty="0"/>
              <a:t>Two researchers independently annotate the reviews and reach the inter-annotator agreement of 92%, 92%, and 82% for Novelty, Summary and Related Work, respectively. One expert annotator performs data adjudication.</a:t>
            </a:r>
          </a:p>
          <a:p>
            <a:pPr marL="1066773" lvl="1" indent="-457189">
              <a:spcBef>
                <a:spcPts val="0"/>
              </a:spcBef>
              <a:buSzPts val="1800"/>
              <a:buChar char="●"/>
            </a:pPr>
            <a:r>
              <a:rPr lang="en-US" sz="2100" dirty="0"/>
              <a:t>The percentages of constructive and valid comments are 70.5%, 44.6% and 41.7% for Summary, Novelty and Meaningful Comparison, respectively. Human assessors also find that for 20% of these papers, human reviewers do not suggest missing related work for Meaningful Comparison, while </a:t>
            </a:r>
            <a:r>
              <a:rPr lang="en-US" sz="2100" dirty="0" err="1"/>
              <a:t>ReviewRobot</a:t>
            </a:r>
            <a:r>
              <a:rPr lang="en-US" sz="2100" dirty="0"/>
              <a:t> generates constructive and informative comments. For example, the human reviewer</a:t>
            </a:r>
            <a:r>
              <a:rPr lang="en-US" sz="2100" baseline="30000" dirty="0"/>
              <a:t> [1]</a:t>
            </a:r>
            <a:r>
              <a:rPr lang="en-US" sz="2100" dirty="0"/>
              <a:t> states “The paper would be stronger with the inclusion of more baselines based on related work”, but fails to provide any useful references.</a:t>
            </a:r>
          </a:p>
        </p:txBody>
      </p:sp>
      <p:sp>
        <p:nvSpPr>
          <p:cNvPr id="8" name="TextBox 7">
            <a:extLst>
              <a:ext uri="{FF2B5EF4-FFF2-40B4-BE49-F238E27FC236}">
                <a16:creationId xmlns:a16="http://schemas.microsoft.com/office/drawing/2014/main" xmlns="" id="{50D63AD8-4620-498D-A687-DEDD81D36207}"/>
              </a:ext>
            </a:extLst>
          </p:cNvPr>
          <p:cNvSpPr txBox="1"/>
          <p:nvPr/>
        </p:nvSpPr>
        <p:spPr>
          <a:xfrm>
            <a:off x="1" y="6014741"/>
            <a:ext cx="11353799" cy="266740"/>
          </a:xfrm>
          <a:prstGeom prst="rect">
            <a:avLst/>
          </a:prstGeom>
          <a:noFill/>
        </p:spPr>
        <p:txBody>
          <a:bodyPr wrap="square" lIns="121917" tIns="60958" rIns="121917" bIns="60958" rtlCol="0">
            <a:spAutoFit/>
          </a:bodyPr>
          <a:lstStyle/>
          <a:p>
            <a:pPr algn="l"/>
            <a:r>
              <a:rPr lang="en-US" sz="900" dirty="0"/>
              <a:t>[1] </a:t>
            </a:r>
            <a:r>
              <a:rPr lang="da-DK" sz="900" dirty="0">
                <a:solidFill>
                  <a:srgbClr val="000000"/>
                </a:solidFill>
                <a:latin typeface="Helvetica Neue"/>
              </a:rPr>
              <a:t>7Review for </a:t>
            </a:r>
            <a:r>
              <a:rPr lang="en-US" sz="900" dirty="0">
                <a:solidFill>
                  <a:srgbClr val="000000"/>
                </a:solidFill>
                <a:latin typeface="Helvetica Neue"/>
              </a:rPr>
              <a:t>Improved word representation learning with sememes. </a:t>
            </a:r>
            <a:r>
              <a:rPr lang="da-DK" sz="900" dirty="0">
                <a:solidFill>
                  <a:srgbClr val="000000"/>
                </a:solidFill>
                <a:latin typeface="Helvetica Neue"/>
              </a:rPr>
              <a:t>https://github.com/allenai/PeerRead/blob/master/data/acl_2017/train/reviews/318.json</a:t>
            </a:r>
            <a:r>
              <a:rPr lang="en-US" sz="900" dirty="0">
                <a:solidFill>
                  <a:srgbClr val="000000"/>
                </a:solidFill>
                <a:latin typeface="Helvetica Neue"/>
              </a:rPr>
              <a:t> </a:t>
            </a:r>
          </a:p>
        </p:txBody>
      </p:sp>
    </p:spTree>
    <p:extLst>
      <p:ext uri="{BB962C8B-B14F-4D97-AF65-F5344CB8AC3E}">
        <p14:creationId xmlns:p14="http://schemas.microsoft.com/office/powerpoint/2010/main" val="3397516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normAutofit/>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System Generated Review for an Example Paper</a:t>
            </a:r>
            <a:r>
              <a:rPr lang="en-US" altLang="zh-CN"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[1]</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82</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5"/>
            <a:ext cx="11015524" cy="4945063"/>
          </a:xfrm>
        </p:spPr>
        <p:txBody>
          <a:bodyPr>
            <a:normAutofit/>
          </a:bodyPr>
          <a:lstStyle/>
          <a:p>
            <a:pPr marL="1066773" lvl="1" indent="-457189">
              <a:spcBef>
                <a:spcPts val="0"/>
              </a:spcBef>
              <a:buSzPts val="1800"/>
              <a:buChar char="●"/>
            </a:pPr>
            <a:endParaRPr lang="en-US" sz="2100" dirty="0"/>
          </a:p>
          <a:p>
            <a:pPr marL="1066773" lvl="1" indent="-457189">
              <a:spcBef>
                <a:spcPts val="0"/>
              </a:spcBef>
              <a:buSzPts val="1800"/>
              <a:buChar char="●"/>
            </a:pPr>
            <a:r>
              <a:rPr lang="en-US" sz="2100" dirty="0"/>
              <a:t>Summary</a:t>
            </a:r>
          </a:p>
          <a:p>
            <a:pPr marL="1523962" lvl="2" indent="-457189">
              <a:spcBef>
                <a:spcPts val="0"/>
              </a:spcBef>
              <a:buSzPts val="1800"/>
              <a:buChar char="●"/>
            </a:pPr>
            <a:r>
              <a:rPr lang="en-US" sz="1900" b="1" dirty="0"/>
              <a:t>[SYSTEM]: </a:t>
            </a:r>
            <a:r>
              <a:rPr lang="en-US" sz="1900" dirty="0"/>
              <a:t>The paper proposes novel skip-gram, attention scheme, sememe-encoded models and word representation learning for NLP tasks. The authors uses linguistic common-sense knowledge bases.</a:t>
            </a:r>
          </a:p>
          <a:p>
            <a:pPr marL="1523962" lvl="2" indent="-457189">
              <a:spcBef>
                <a:spcPts val="0"/>
              </a:spcBef>
              <a:buSzPts val="1800"/>
              <a:buChar char="●"/>
            </a:pPr>
            <a:endParaRPr lang="en-US" sz="1900" dirty="0"/>
          </a:p>
          <a:p>
            <a:pPr marL="1523962" lvl="2" indent="-457189">
              <a:spcBef>
                <a:spcPts val="0"/>
              </a:spcBef>
              <a:buSzPts val="1800"/>
              <a:buChar char="●"/>
            </a:pPr>
            <a:r>
              <a:rPr lang="en-US" sz="1900" b="1" dirty="0"/>
              <a:t>[HUMAN] </a:t>
            </a:r>
            <a:r>
              <a:rPr lang="en-US" sz="1900" dirty="0"/>
              <a:t>This paper proposes the use of </a:t>
            </a:r>
            <a:r>
              <a:rPr lang="en-US" sz="1900" dirty="0" err="1"/>
              <a:t>HowNet</a:t>
            </a:r>
            <a:r>
              <a:rPr lang="en-US" sz="1900" dirty="0"/>
              <a:t> to enrich embeddings.</a:t>
            </a:r>
          </a:p>
          <a:p>
            <a:pPr marL="1523962" lvl="2" indent="-457189">
              <a:spcBef>
                <a:spcPts val="0"/>
              </a:spcBef>
              <a:buSzPts val="1800"/>
              <a:buChar char="●"/>
            </a:pPr>
            <a:endParaRPr lang="en-US" sz="1900" dirty="0"/>
          </a:p>
          <a:p>
            <a:pPr marL="1066773" lvl="1" indent="-457189">
              <a:spcBef>
                <a:spcPts val="0"/>
              </a:spcBef>
              <a:buSzPts val="1800"/>
              <a:buChar char="●"/>
            </a:pPr>
            <a:r>
              <a:rPr lang="en-US" sz="2100" dirty="0"/>
              <a:t>Novelty</a:t>
            </a:r>
            <a:endParaRPr lang="en-US" sz="1900" dirty="0"/>
          </a:p>
          <a:p>
            <a:pPr marL="1523962" lvl="2" indent="-457189">
              <a:spcBef>
                <a:spcPts val="0"/>
              </a:spcBef>
              <a:buSzPts val="1800"/>
              <a:buChar char="●"/>
            </a:pPr>
            <a:r>
              <a:rPr lang="en-US" sz="1900" b="1" dirty="0"/>
              <a:t>[SYSTEM] </a:t>
            </a:r>
            <a:r>
              <a:rPr lang="en-US" sz="1900" dirty="0"/>
              <a:t>The paper proposes novel attention scheme and sememe-encoded models.  </a:t>
            </a:r>
          </a:p>
          <a:p>
            <a:pPr marL="1523962" lvl="2" indent="-457189">
              <a:spcBef>
                <a:spcPts val="0"/>
              </a:spcBef>
              <a:buSzPts val="1800"/>
              <a:buChar char="●"/>
            </a:pPr>
            <a:endParaRPr lang="en-US" sz="1900" dirty="0"/>
          </a:p>
          <a:p>
            <a:pPr marL="1523962" lvl="2" indent="-457189">
              <a:spcBef>
                <a:spcPts val="0"/>
              </a:spcBef>
              <a:buSzPts val="1800"/>
              <a:buChar char="●"/>
            </a:pPr>
            <a:r>
              <a:rPr lang="en-US" sz="1900" b="1" dirty="0"/>
              <a:t>[HUMAN] </a:t>
            </a:r>
            <a:r>
              <a:rPr lang="en-US" sz="1900" dirty="0"/>
              <a:t>I see the main contribution of the work to be the results which show that we can learn better word representations (unsure about </a:t>
            </a:r>
            <a:r>
              <a:rPr lang="en-US" sz="1900" dirty="0" err="1"/>
              <a:t>wsi</a:t>
            </a:r>
            <a:r>
              <a:rPr lang="en-US" sz="1900" dirty="0"/>
              <a:t>) by modeling sememe information than other competitive baselines.</a:t>
            </a:r>
          </a:p>
          <a:p>
            <a:pPr marL="1523962" lvl="2" indent="-457189">
              <a:spcBef>
                <a:spcPts val="0"/>
              </a:spcBef>
              <a:buSzPts val="1800"/>
              <a:buChar char="●"/>
            </a:pPr>
            <a:endParaRPr lang="en-US" sz="1900" dirty="0"/>
          </a:p>
        </p:txBody>
      </p:sp>
      <p:sp>
        <p:nvSpPr>
          <p:cNvPr id="8" name="TextBox 7">
            <a:extLst>
              <a:ext uri="{FF2B5EF4-FFF2-40B4-BE49-F238E27FC236}">
                <a16:creationId xmlns:a16="http://schemas.microsoft.com/office/drawing/2014/main" xmlns="" id="{50D63AD8-4620-498D-A687-DEDD81D36207}"/>
              </a:ext>
            </a:extLst>
          </p:cNvPr>
          <p:cNvSpPr txBox="1"/>
          <p:nvPr/>
        </p:nvSpPr>
        <p:spPr>
          <a:xfrm>
            <a:off x="1" y="6014740"/>
            <a:ext cx="11353799" cy="553997"/>
          </a:xfrm>
          <a:prstGeom prst="rect">
            <a:avLst/>
          </a:prstGeom>
          <a:noFill/>
        </p:spPr>
        <p:txBody>
          <a:bodyPr wrap="square" lIns="121917" tIns="60958" rIns="121917" bIns="60958" rtlCol="0">
            <a:spAutoFit/>
          </a:bodyPr>
          <a:lstStyle/>
          <a:p>
            <a:pPr algn="l"/>
            <a:r>
              <a:rPr lang="en-US" sz="900" dirty="0"/>
              <a:t>[1] </a:t>
            </a:r>
            <a:r>
              <a:rPr lang="en-US" sz="900" dirty="0" err="1">
                <a:solidFill>
                  <a:srgbClr val="000000"/>
                </a:solidFill>
                <a:latin typeface="Helvetica Neue"/>
              </a:rPr>
              <a:t>Niu</a:t>
            </a:r>
            <a:r>
              <a:rPr lang="en-US" sz="900" dirty="0">
                <a:solidFill>
                  <a:srgbClr val="000000"/>
                </a:solidFill>
                <a:latin typeface="Helvetica Neue"/>
              </a:rPr>
              <a:t>, Y., </a:t>
            </a:r>
            <a:r>
              <a:rPr lang="en-US" sz="900" dirty="0" err="1">
                <a:solidFill>
                  <a:srgbClr val="000000"/>
                </a:solidFill>
                <a:latin typeface="Helvetica Neue"/>
              </a:rPr>
              <a:t>Xie</a:t>
            </a:r>
            <a:r>
              <a:rPr lang="en-US" sz="900" dirty="0">
                <a:solidFill>
                  <a:srgbClr val="000000"/>
                </a:solidFill>
                <a:latin typeface="Helvetica Neue"/>
              </a:rPr>
              <a:t>, R., Liu, Z., &amp; Sun, M. (2017). Improved Word Representation Learning with Sememes. In </a:t>
            </a:r>
            <a:r>
              <a:rPr lang="en-US" sz="900" i="1" dirty="0">
                <a:solidFill>
                  <a:srgbClr val="000000"/>
                </a:solidFill>
                <a:latin typeface="Helvetica Neue"/>
              </a:rPr>
              <a:t>Proceedings of the 55th Annual Meeting of the Association for Computational Linguistics (Volume 1: Long Papers)</a:t>
            </a:r>
            <a:r>
              <a:rPr lang="en-US" sz="900" dirty="0">
                <a:solidFill>
                  <a:srgbClr val="000000"/>
                </a:solidFill>
                <a:latin typeface="Helvetica Neue"/>
              </a:rPr>
              <a:t> (pp. 2049–2058</a:t>
            </a:r>
            <a:r>
              <a:rPr lang="en-US" sz="900">
                <a:solidFill>
                  <a:srgbClr val="000000"/>
                </a:solidFill>
                <a:latin typeface="Helvetica Neue"/>
              </a:rPr>
              <a:t>). </a:t>
            </a:r>
            <a:r>
              <a:rPr lang="en-US" sz="1300" dirty="0"/>
              <a:t/>
            </a:r>
            <a:br>
              <a:rPr lang="en-US" sz="1300" dirty="0"/>
            </a:br>
            <a:endParaRPr lang="en-US" sz="900" dirty="0">
              <a:solidFill>
                <a:srgbClr val="000000"/>
              </a:solidFill>
              <a:latin typeface="Helvetica Neue"/>
            </a:endParaRPr>
          </a:p>
        </p:txBody>
      </p:sp>
    </p:spTree>
    <p:extLst>
      <p:ext uri="{BB962C8B-B14F-4D97-AF65-F5344CB8AC3E}">
        <p14:creationId xmlns:p14="http://schemas.microsoft.com/office/powerpoint/2010/main" val="3630500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normAutofit/>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System Generated Review for an Example Paper</a:t>
            </a:r>
            <a:r>
              <a:rPr lang="en-US" altLang="zh-CN" b="1" baseline="300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[1]</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83</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838202" y="999323"/>
            <a:ext cx="11015524" cy="5493551"/>
          </a:xfrm>
        </p:spPr>
        <p:txBody>
          <a:bodyPr>
            <a:normAutofit fontScale="62500" lnSpcReduction="20000"/>
          </a:bodyPr>
          <a:lstStyle/>
          <a:p>
            <a:pPr marL="609585" lvl="1" indent="0">
              <a:lnSpc>
                <a:spcPct val="120000"/>
              </a:lnSpc>
              <a:spcBef>
                <a:spcPts val="0"/>
              </a:spcBef>
              <a:buSzPts val="1800"/>
              <a:buNone/>
            </a:pPr>
            <a:endParaRPr lang="en-US" sz="2100" dirty="0"/>
          </a:p>
          <a:p>
            <a:pPr marL="302676" lvl="1" indent="-302676">
              <a:lnSpc>
                <a:spcPct val="120000"/>
              </a:lnSpc>
              <a:spcBef>
                <a:spcPts val="0"/>
              </a:spcBef>
              <a:buSzPts val="1800"/>
              <a:buFont typeface="Arial" panose="020B0604020202020204" pitchFamily="34" charset="0"/>
              <a:buChar char="●"/>
            </a:pPr>
            <a:r>
              <a:rPr lang="en-US" sz="3500" dirty="0"/>
              <a:t>Meaningful Comparison</a:t>
            </a:r>
          </a:p>
          <a:p>
            <a:pPr marL="838179" lvl="3" indent="-380990">
              <a:lnSpc>
                <a:spcPct val="120000"/>
              </a:lnSpc>
              <a:spcBef>
                <a:spcPts val="0"/>
              </a:spcBef>
              <a:buSzPts val="1800"/>
            </a:pPr>
            <a:r>
              <a:rPr lang="en-US" sz="2300" b="1" dirty="0"/>
              <a:t>[SYSTEM] </a:t>
            </a:r>
            <a:r>
              <a:rPr lang="en-US" sz="2300" dirty="0"/>
              <a:t>The following related papers are missing:</a:t>
            </a:r>
          </a:p>
          <a:p>
            <a:pPr marL="1295368" lvl="5" indent="-380990">
              <a:lnSpc>
                <a:spcPct val="120000"/>
              </a:lnSpc>
              <a:spcBef>
                <a:spcPts val="0"/>
              </a:spcBef>
              <a:buSzPts val="1800"/>
            </a:pPr>
            <a:r>
              <a:rPr lang="en-US" sz="2300" dirty="0"/>
              <a:t>About low-dimensional semantic space: </a:t>
            </a:r>
          </a:p>
          <a:p>
            <a:pPr marL="1752556" lvl="7" indent="-380990">
              <a:lnSpc>
                <a:spcPct val="120000"/>
              </a:lnSpc>
              <a:spcBef>
                <a:spcPts val="0"/>
              </a:spcBef>
              <a:buSzPts val="1800"/>
            </a:pPr>
            <a:r>
              <a:rPr lang="en-US" sz="2300" dirty="0"/>
              <a:t>Unsupervised Approximate-semantic Vocabulary Learning for Human Action and Video Classification: </a:t>
            </a:r>
            <a:r>
              <a:rPr lang="en-US" sz="2300" i="1" dirty="0" err="1"/>
              <a:t>Qiong</a:t>
            </a:r>
            <a:r>
              <a:rPr lang="en-US" sz="2300" i="1" dirty="0"/>
              <a:t> Zhao and Horace HS Ip. 2013. Unsupervised Approximate-semantic Vocabulary Learning for Human Action and Video Classification. Pattern Recognition Letters, 34(15):1870–1878. </a:t>
            </a:r>
          </a:p>
          <a:p>
            <a:pPr marL="1295368" lvl="5" indent="-380990">
              <a:lnSpc>
                <a:spcPct val="120000"/>
              </a:lnSpc>
              <a:spcBef>
                <a:spcPts val="0"/>
              </a:spcBef>
              <a:buSzPts val="1800"/>
            </a:pPr>
            <a:endParaRPr lang="en-US" sz="2300" dirty="0"/>
          </a:p>
          <a:p>
            <a:pPr marL="1295368" lvl="5" indent="-380990">
              <a:lnSpc>
                <a:spcPct val="120000"/>
              </a:lnSpc>
              <a:spcBef>
                <a:spcPts val="0"/>
              </a:spcBef>
              <a:buSzPts val="1800"/>
            </a:pPr>
            <a:r>
              <a:rPr lang="en-US" sz="2300" dirty="0"/>
              <a:t>About sememes</a:t>
            </a:r>
            <a:r>
              <a:rPr lang="en-US" sz="2300" dirty="0">
                <a:sym typeface="Wingdings" panose="05000000000000000000" pitchFamily="2" charset="2"/>
              </a:rPr>
              <a:t>:</a:t>
            </a:r>
          </a:p>
          <a:p>
            <a:pPr marL="1752556" lvl="7" indent="-380990">
              <a:lnSpc>
                <a:spcPct val="120000"/>
              </a:lnSpc>
              <a:spcBef>
                <a:spcPts val="0"/>
              </a:spcBef>
              <a:buSzPts val="1800"/>
            </a:pPr>
            <a:r>
              <a:rPr lang="en-US" sz="2300" dirty="0"/>
              <a:t>Chinese Word Sense Disambiguation with PageRank and </a:t>
            </a:r>
            <a:r>
              <a:rPr lang="en-US" sz="2300" dirty="0" err="1"/>
              <a:t>HowNet</a:t>
            </a:r>
            <a:r>
              <a:rPr lang="en-US" sz="2300" dirty="0"/>
              <a:t>: </a:t>
            </a:r>
            <a:r>
              <a:rPr lang="en-US" sz="2300" i="1" dirty="0" err="1"/>
              <a:t>Jinghua</a:t>
            </a:r>
            <a:r>
              <a:rPr lang="en-US" sz="2300" i="1" dirty="0"/>
              <a:t> Wang, </a:t>
            </a:r>
            <a:r>
              <a:rPr lang="en-US" sz="2300" i="1" dirty="0" err="1"/>
              <a:t>Jianyi</a:t>
            </a:r>
            <a:r>
              <a:rPr lang="en-US" sz="2300" i="1" dirty="0"/>
              <a:t> Liu, and Ping Zhang. 2008. Chinese Word Sense Disambiguation with PageRank and </a:t>
            </a:r>
            <a:r>
              <a:rPr lang="en-US" sz="2300" i="1" dirty="0" err="1"/>
              <a:t>HowNet</a:t>
            </a:r>
            <a:r>
              <a:rPr lang="en-US" sz="2300" i="1" dirty="0"/>
              <a:t>. In Proceedings of the Sixth SIGHAN Workshop on Chinese Language Processing. </a:t>
            </a:r>
          </a:p>
          <a:p>
            <a:pPr marL="1752556" lvl="7" indent="-380990">
              <a:lnSpc>
                <a:spcPct val="120000"/>
              </a:lnSpc>
              <a:spcBef>
                <a:spcPts val="0"/>
              </a:spcBef>
              <a:buSzPts val="1800"/>
            </a:pPr>
            <a:r>
              <a:rPr lang="en-US" sz="2300" dirty="0"/>
              <a:t>A Maximum Entropy Approach to </a:t>
            </a:r>
            <a:r>
              <a:rPr lang="en-US" sz="2300" dirty="0" err="1"/>
              <a:t>HowNet</a:t>
            </a:r>
            <a:r>
              <a:rPr lang="en-US" sz="2300" dirty="0"/>
              <a:t>-based Chinese Word Sense Disambiguation: </a:t>
            </a:r>
            <a:r>
              <a:rPr lang="en-US" sz="2300" i="1" dirty="0"/>
              <a:t>Ping Wai Wong and </a:t>
            </a:r>
            <a:r>
              <a:rPr lang="en-US" sz="2300" i="1" dirty="0" err="1"/>
              <a:t>Yongsheng</a:t>
            </a:r>
            <a:r>
              <a:rPr lang="en-US" sz="2300" i="1" dirty="0"/>
              <a:t> Yang. 2002. A Maximum Entropy Approach to </a:t>
            </a:r>
            <a:r>
              <a:rPr lang="en-US" sz="2300" i="1" dirty="0" err="1"/>
              <a:t>HowNet</a:t>
            </a:r>
            <a:r>
              <a:rPr lang="en-US" sz="2300" i="1" dirty="0"/>
              <a:t>-based Chinese Word Sense Disambiguation. In COLING-02: SEMANET: Building and Using Semantic Networks. </a:t>
            </a:r>
          </a:p>
          <a:p>
            <a:pPr marL="1295368" lvl="5" indent="-380990">
              <a:lnSpc>
                <a:spcPct val="120000"/>
              </a:lnSpc>
              <a:spcBef>
                <a:spcPts val="0"/>
              </a:spcBef>
              <a:buSzPts val="1800"/>
            </a:pPr>
            <a:endParaRPr lang="en-US" sz="2300" dirty="0"/>
          </a:p>
          <a:p>
            <a:pPr marL="1295368" lvl="5" indent="-380990">
              <a:lnSpc>
                <a:spcPct val="120000"/>
              </a:lnSpc>
              <a:spcBef>
                <a:spcPts val="0"/>
              </a:spcBef>
              <a:buSzPts val="1800"/>
            </a:pPr>
            <a:r>
              <a:rPr lang="en-US" sz="2300" dirty="0"/>
              <a:t>About word similarity and word analogy:  </a:t>
            </a:r>
          </a:p>
          <a:p>
            <a:pPr marL="1752556" lvl="7" indent="-380990">
              <a:lnSpc>
                <a:spcPct val="120000"/>
              </a:lnSpc>
              <a:spcBef>
                <a:spcPts val="0"/>
              </a:spcBef>
              <a:buSzPts val="1800"/>
            </a:pPr>
            <a:r>
              <a:rPr lang="en-US" sz="2300" dirty="0"/>
              <a:t>Open IE as an Intermediate Structure for Semantic Tasks: </a:t>
            </a:r>
            <a:r>
              <a:rPr lang="en-US" sz="2300" i="1" dirty="0"/>
              <a:t>Gabriel </a:t>
            </a:r>
            <a:r>
              <a:rPr lang="en-US" sz="2300" i="1" dirty="0" err="1"/>
              <a:t>Stanovsky</a:t>
            </a:r>
            <a:r>
              <a:rPr lang="en-US" sz="2300" i="1" dirty="0"/>
              <a:t>, </a:t>
            </a:r>
            <a:r>
              <a:rPr lang="en-US" sz="2300" i="1" dirty="0" err="1"/>
              <a:t>Ido</a:t>
            </a:r>
            <a:r>
              <a:rPr lang="en-US" sz="2300" i="1" dirty="0"/>
              <a:t> Dagan, et al. 2015. Open IE as an Intermediate Structure for Semantic Tasks. In Proceedings of the 53rd Annual Meeting of the Association for Computational Linguistics and the 7th International Joint Conference on Natural Language Processing (Volume 2: Short Papers), pages 303–308.</a:t>
            </a:r>
          </a:p>
          <a:p>
            <a:pPr marL="1752556" lvl="7" indent="-380990">
              <a:lnSpc>
                <a:spcPct val="120000"/>
              </a:lnSpc>
              <a:spcBef>
                <a:spcPts val="0"/>
              </a:spcBef>
              <a:buSzPts val="1800"/>
            </a:pPr>
            <a:endParaRPr lang="en-US" sz="2300" dirty="0"/>
          </a:p>
          <a:p>
            <a:pPr marL="838179" lvl="3" indent="-380990">
              <a:lnSpc>
                <a:spcPct val="120000"/>
              </a:lnSpc>
              <a:spcBef>
                <a:spcPts val="0"/>
              </a:spcBef>
              <a:buSzPts val="1800"/>
            </a:pPr>
            <a:r>
              <a:rPr lang="en-US" sz="2300" b="1" dirty="0"/>
              <a:t>[HUMAN] </a:t>
            </a:r>
            <a:r>
              <a:rPr lang="en-US" sz="2300" dirty="0"/>
              <a:t>The paper would be stronger with the inclusion of more baselines based on related work.</a:t>
            </a:r>
          </a:p>
        </p:txBody>
      </p:sp>
      <p:sp>
        <p:nvSpPr>
          <p:cNvPr id="8" name="TextBox 7">
            <a:extLst>
              <a:ext uri="{FF2B5EF4-FFF2-40B4-BE49-F238E27FC236}">
                <a16:creationId xmlns:a16="http://schemas.microsoft.com/office/drawing/2014/main" xmlns="" id="{50D63AD8-4620-498D-A687-DEDD81D36207}"/>
              </a:ext>
            </a:extLst>
          </p:cNvPr>
          <p:cNvSpPr txBox="1"/>
          <p:nvPr/>
        </p:nvSpPr>
        <p:spPr>
          <a:xfrm>
            <a:off x="1" y="6451691"/>
            <a:ext cx="11353799" cy="553997"/>
          </a:xfrm>
          <a:prstGeom prst="rect">
            <a:avLst/>
          </a:prstGeom>
          <a:noFill/>
        </p:spPr>
        <p:txBody>
          <a:bodyPr wrap="square" lIns="121917" tIns="60958" rIns="121917" bIns="60958" rtlCol="0">
            <a:spAutoFit/>
          </a:bodyPr>
          <a:lstStyle/>
          <a:p>
            <a:pPr algn="l"/>
            <a:r>
              <a:rPr lang="en-US" sz="900" dirty="0"/>
              <a:t>[1] </a:t>
            </a:r>
            <a:r>
              <a:rPr lang="en-US" sz="900" dirty="0" err="1">
                <a:solidFill>
                  <a:srgbClr val="000000"/>
                </a:solidFill>
                <a:latin typeface="Helvetica Neue"/>
              </a:rPr>
              <a:t>Niu</a:t>
            </a:r>
            <a:r>
              <a:rPr lang="en-US" sz="900" dirty="0">
                <a:solidFill>
                  <a:srgbClr val="000000"/>
                </a:solidFill>
                <a:latin typeface="Helvetica Neue"/>
              </a:rPr>
              <a:t>, Y., </a:t>
            </a:r>
            <a:r>
              <a:rPr lang="en-US" sz="900" dirty="0" err="1">
                <a:solidFill>
                  <a:srgbClr val="000000"/>
                </a:solidFill>
                <a:latin typeface="Helvetica Neue"/>
              </a:rPr>
              <a:t>Xie</a:t>
            </a:r>
            <a:r>
              <a:rPr lang="en-US" sz="900" dirty="0">
                <a:solidFill>
                  <a:srgbClr val="000000"/>
                </a:solidFill>
                <a:latin typeface="Helvetica Neue"/>
              </a:rPr>
              <a:t>, R., Liu, Z., &amp; Sun, M. (2017). Improved Word Representation Learning with Sememes. In </a:t>
            </a:r>
            <a:r>
              <a:rPr lang="en-US" sz="900" i="1" dirty="0">
                <a:solidFill>
                  <a:srgbClr val="000000"/>
                </a:solidFill>
                <a:latin typeface="Helvetica Neue"/>
              </a:rPr>
              <a:t>Proceedings of the 55th Annual Meeting of the Association for Computational Linguistics (Volume 1: Long Papers)</a:t>
            </a:r>
            <a:r>
              <a:rPr lang="en-US" sz="900" dirty="0">
                <a:solidFill>
                  <a:srgbClr val="000000"/>
                </a:solidFill>
                <a:latin typeface="Helvetica Neue"/>
              </a:rPr>
              <a:t> (pp. 2049–2058). </a:t>
            </a:r>
            <a:r>
              <a:rPr lang="en-US" sz="1300" dirty="0"/>
              <a:t/>
            </a:r>
            <a:br>
              <a:rPr lang="en-US" sz="1300" dirty="0"/>
            </a:br>
            <a:endParaRPr lang="en-US" sz="900" dirty="0">
              <a:solidFill>
                <a:srgbClr val="000000"/>
              </a:solidFill>
              <a:latin typeface="Helvetica Neue"/>
            </a:endParaRPr>
          </a:p>
        </p:txBody>
      </p:sp>
    </p:spTree>
    <p:extLst>
      <p:ext uri="{BB962C8B-B14F-4D97-AF65-F5344CB8AC3E}">
        <p14:creationId xmlns:p14="http://schemas.microsoft.com/office/powerpoint/2010/main" val="29111248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p:txBody>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Remaining challenges</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12"/>
          </p:nvPr>
        </p:nvSpPr>
        <p:spPr/>
        <p:txBody>
          <a:bodyPr/>
          <a:lstStyle/>
          <a:p>
            <a:fld id="{89057327-5C45-3844-9BAD-8A2E33F71C3A}" type="slidenum">
              <a:rPr lang="en-US" smtClean="0"/>
              <a:t>84</a:t>
            </a:fld>
            <a:endParaRPr lang="en-US"/>
          </a:p>
        </p:txBody>
      </p:sp>
      <p:sp>
        <p:nvSpPr>
          <p:cNvPr id="3" name="Content Placeholder 2">
            <a:extLst>
              <a:ext uri="{FF2B5EF4-FFF2-40B4-BE49-F238E27FC236}">
                <a16:creationId xmlns:a16="http://schemas.microsoft.com/office/drawing/2014/main" xmlns="" id="{D9D62CAD-C436-F242-9DEB-0C1DFF50615C}"/>
              </a:ext>
            </a:extLst>
          </p:cNvPr>
          <p:cNvSpPr>
            <a:spLocks noGrp="1"/>
          </p:cNvSpPr>
          <p:nvPr>
            <p:ph idx="1"/>
          </p:nvPr>
        </p:nvSpPr>
        <p:spPr>
          <a:xfrm>
            <a:off x="620172" y="999324"/>
            <a:ext cx="11233555" cy="5722152"/>
          </a:xfrm>
        </p:spPr>
        <p:txBody>
          <a:bodyPr>
            <a:normAutofit/>
          </a:bodyPr>
          <a:lstStyle/>
          <a:p>
            <a:pPr marL="1066773" lvl="1" indent="-457189">
              <a:spcBef>
                <a:spcPts val="0"/>
              </a:spcBef>
              <a:buSzPts val="1800"/>
              <a:buChar char="●"/>
            </a:pPr>
            <a:endParaRPr lang="en-US" sz="2100" dirty="0"/>
          </a:p>
          <a:p>
            <a:pPr marL="1066773" lvl="1" indent="-457189">
              <a:spcBef>
                <a:spcPts val="0"/>
              </a:spcBef>
              <a:buSzPts val="1800"/>
              <a:buChar char="●"/>
            </a:pPr>
            <a:r>
              <a:rPr lang="en-US" sz="2100" dirty="0"/>
              <a:t>The quality of </a:t>
            </a:r>
            <a:r>
              <a:rPr lang="en-US" sz="2100" dirty="0" err="1"/>
              <a:t>ReviewRobot</a:t>
            </a:r>
            <a:r>
              <a:rPr lang="en-US" sz="2100" dirty="0"/>
              <a:t> is mainly limited by state-of-the-art Information Extraction performance for the scientific literature domain. </a:t>
            </a:r>
          </a:p>
          <a:p>
            <a:pPr marL="1447764" lvl="2" indent="-380990">
              <a:spcBef>
                <a:spcPts val="0"/>
              </a:spcBef>
              <a:buSzPts val="1800"/>
            </a:pPr>
            <a:r>
              <a:rPr lang="zh-CN" altLang="en-US" sz="1900" i="1" dirty="0"/>
              <a:t>“</a:t>
            </a:r>
            <a:r>
              <a:rPr lang="en-US" sz="1900" i="1" dirty="0"/>
              <a:t>Japanese short-answer scoring and support machine</a:t>
            </a:r>
            <a:r>
              <a:rPr lang="zh-CN" altLang="en-US" sz="1900" i="1" dirty="0"/>
              <a:t>”</a:t>
            </a:r>
            <a:r>
              <a:rPr lang="zh-CN" altLang="en-US" sz="1900" i="1" baseline="30000" dirty="0"/>
              <a:t> </a:t>
            </a:r>
            <a:r>
              <a:rPr lang="en-US" altLang="zh-CN" sz="1900" dirty="0"/>
              <a:t>cannot be recognized by the IE system</a:t>
            </a:r>
            <a:endParaRPr lang="en-US" sz="1900" dirty="0"/>
          </a:p>
          <a:p>
            <a:pPr marL="1066773" lvl="1" indent="-457189">
              <a:spcBef>
                <a:spcPts val="0"/>
              </a:spcBef>
              <a:buSzPts val="1800"/>
              <a:buFont typeface="Arial" panose="020B0604020202020204" pitchFamily="34" charset="0"/>
              <a:buChar char="●"/>
            </a:pPr>
            <a:r>
              <a:rPr lang="en-US" sz="2100" dirty="0"/>
              <a:t>Paper review generation requires background knowledge acquisition and comparison with the target paper content.</a:t>
            </a:r>
          </a:p>
          <a:p>
            <a:pPr marL="1447764" lvl="2" indent="-380990">
              <a:spcBef>
                <a:spcPts val="0"/>
              </a:spcBef>
              <a:buSzPts val="1800"/>
            </a:pPr>
            <a:r>
              <a:rPr lang="en-US" sz="1900" dirty="0"/>
              <a:t>Given the following two sentences in a paper: </a:t>
            </a:r>
            <a:r>
              <a:rPr lang="en-US" sz="1900" i="1" dirty="0"/>
              <a:t>“Third, at least 93% of time expressions contain at least one time token.”</a:t>
            </a:r>
            <a:r>
              <a:rPr lang="en-US" sz="1900" dirty="0"/>
              <a:t>, and </a:t>
            </a:r>
            <a:r>
              <a:rPr lang="en-US" sz="1900" i="1" dirty="0"/>
              <a:t>“For the relaxed match on all three datasets , </a:t>
            </a:r>
            <a:r>
              <a:rPr lang="en-US" sz="1900" i="1" dirty="0" err="1"/>
              <a:t>SynTime</a:t>
            </a:r>
            <a:r>
              <a:rPr lang="en-US" sz="1900" i="1" dirty="0"/>
              <a:t>-I and </a:t>
            </a:r>
            <a:r>
              <a:rPr lang="en-US" sz="1900" i="1" dirty="0" err="1"/>
              <a:t>SynTime</a:t>
            </a:r>
            <a:r>
              <a:rPr lang="en-US" sz="1900" i="1" dirty="0"/>
              <a:t>-E achieve recalls above 92%.”</a:t>
            </a:r>
            <a:r>
              <a:rPr lang="en-US" sz="1900" dirty="0"/>
              <a:t>, the </a:t>
            </a:r>
            <a:r>
              <a:rPr lang="en-US" sz="1900" dirty="0" err="1"/>
              <a:t>ReviewRobot</a:t>
            </a:r>
            <a:r>
              <a:rPr lang="en-US" sz="1900" dirty="0"/>
              <a:t> cannot understand </a:t>
            </a:r>
            <a:r>
              <a:rPr lang="en-US" sz="1900" i="1" dirty="0"/>
              <a:t>“93%”</a:t>
            </a:r>
            <a:r>
              <a:rPr lang="en-US" sz="1900" dirty="0"/>
              <a:t> is the upper bound of the model performance.</a:t>
            </a:r>
          </a:p>
          <a:p>
            <a:pPr marL="1066773" lvl="1" indent="-457189">
              <a:spcBef>
                <a:spcPts val="0"/>
              </a:spcBef>
              <a:buSzPts val="1800"/>
              <a:buChar char="●"/>
            </a:pPr>
            <a:r>
              <a:rPr lang="en-US" sz="2100" dirty="0" err="1"/>
              <a:t>ReviewRobot</a:t>
            </a:r>
            <a:r>
              <a:rPr lang="en-US" sz="2100" dirty="0"/>
              <a:t> cannot generalize knowledge elements into high-level comments such as “deterministic” as in “The tasks 1-5 are also completely deterministic”.</a:t>
            </a:r>
          </a:p>
          <a:p>
            <a:pPr marL="1066773" lvl="1" indent="-457189">
              <a:spcBef>
                <a:spcPts val="0"/>
              </a:spcBef>
              <a:buSzPts val="1800"/>
              <a:buChar char="●"/>
            </a:pPr>
            <a:r>
              <a:rPr lang="en-US" sz="2100" dirty="0" err="1"/>
              <a:t>ReviewRobot</a:t>
            </a:r>
            <a:r>
              <a:rPr lang="en-US" sz="2100" dirty="0"/>
              <a:t> still lacks of deep knowledge reasoning ability to judge the soundness of algorithm design details, such as whether the split of data set makes sense, whether a model is able to generalize.</a:t>
            </a:r>
          </a:p>
          <a:p>
            <a:pPr marL="1066773" lvl="1" indent="-457189">
              <a:spcBef>
                <a:spcPts val="0"/>
              </a:spcBef>
              <a:buSzPts val="1800"/>
              <a:buChar char="●"/>
            </a:pPr>
            <a:r>
              <a:rPr lang="en-US" sz="2100" dirty="0" err="1"/>
              <a:t>ReviewRobot</a:t>
            </a:r>
            <a:r>
              <a:rPr lang="en-US" sz="2100" dirty="0"/>
              <a:t> is not able to comment on missing hypotheses, the problems on experimental setting and future work. </a:t>
            </a:r>
          </a:p>
          <a:p>
            <a:pPr marL="1066773" lvl="1" indent="-457189">
              <a:spcBef>
                <a:spcPts val="0"/>
              </a:spcBef>
              <a:buSzPts val="1800"/>
              <a:buChar char="●"/>
            </a:pPr>
            <a:r>
              <a:rPr lang="en-US" sz="2100" dirty="0" err="1"/>
              <a:t>ReviewRobot</a:t>
            </a:r>
            <a:r>
              <a:rPr lang="en-US" sz="2100" dirty="0"/>
              <a:t> currently focuses on text only and cannot comment on mathematical formulas, tables and figures.</a:t>
            </a:r>
            <a:endParaRPr lang="en-US" sz="1900" dirty="0"/>
          </a:p>
        </p:txBody>
      </p:sp>
    </p:spTree>
    <p:extLst>
      <p:ext uri="{BB962C8B-B14F-4D97-AF65-F5344CB8AC3E}">
        <p14:creationId xmlns:p14="http://schemas.microsoft.com/office/powerpoint/2010/main" val="314829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D40947-74A7-0843-85D5-DD90614116A5}"/>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 xmlns:a16="http://schemas.microsoft.com/office/drawing/2014/main" id="{1D226719-3FEB-EB43-B55B-B0ECAD7B3429}"/>
              </a:ext>
            </a:extLst>
          </p:cNvPr>
          <p:cNvSpPr>
            <a:spLocks noGrp="1"/>
          </p:cNvSpPr>
          <p:nvPr>
            <p:ph type="sldNum" sz="quarter" idx="12"/>
          </p:nvPr>
        </p:nvSpPr>
        <p:spPr/>
        <p:txBody>
          <a:bodyPr/>
          <a:lstStyle/>
          <a:p>
            <a:fld id="{4C15419E-54D6-8648-ABFB-BEF58E3E877E}" type="slidenum">
              <a:rPr lang="en-US" smtClean="0"/>
              <a:t>9</a:t>
            </a:fld>
            <a:endParaRPr lang="en-US"/>
          </a:p>
        </p:txBody>
      </p:sp>
      <p:sp>
        <p:nvSpPr>
          <p:cNvPr id="6" name="object 3">
            <a:extLst>
              <a:ext uri="{FF2B5EF4-FFF2-40B4-BE49-F238E27FC236}">
                <a16:creationId xmlns="" xmlns:a16="http://schemas.microsoft.com/office/drawing/2014/main" id="{0EBC1C14-2D81-0040-A84F-3E8B991B8DDB}"/>
              </a:ext>
            </a:extLst>
          </p:cNvPr>
          <p:cNvSpPr/>
          <p:nvPr/>
        </p:nvSpPr>
        <p:spPr>
          <a:xfrm>
            <a:off x="1902065" y="1655940"/>
            <a:ext cx="2274139" cy="2502920"/>
          </a:xfrm>
          <a:prstGeom prst="rect">
            <a:avLst/>
          </a:prstGeom>
          <a:blipFill>
            <a:blip r:embed="rId3" cstate="print"/>
            <a:stretch>
              <a:fillRect/>
            </a:stretch>
          </a:blipFill>
        </p:spPr>
        <p:txBody>
          <a:bodyPr wrap="square" lIns="0" tIns="0" rIns="0" bIns="0" rtlCol="0"/>
          <a:lstStyle/>
          <a:p>
            <a:endParaRPr sz="2400"/>
          </a:p>
        </p:txBody>
      </p:sp>
      <p:sp>
        <p:nvSpPr>
          <p:cNvPr id="8" name="object 5">
            <a:extLst>
              <a:ext uri="{FF2B5EF4-FFF2-40B4-BE49-F238E27FC236}">
                <a16:creationId xmlns="" xmlns:a16="http://schemas.microsoft.com/office/drawing/2014/main" id="{3A4DDC77-630D-AB48-A1AB-164E9F92EAA4}"/>
              </a:ext>
            </a:extLst>
          </p:cNvPr>
          <p:cNvSpPr/>
          <p:nvPr/>
        </p:nvSpPr>
        <p:spPr>
          <a:xfrm>
            <a:off x="1560328" y="4500033"/>
            <a:ext cx="8923606" cy="1726920"/>
          </a:xfrm>
          <a:prstGeom prst="rect">
            <a:avLst/>
          </a:prstGeom>
          <a:blipFill>
            <a:blip r:embed="rId4" cstate="print"/>
            <a:stretch>
              <a:fillRect/>
            </a:stretch>
          </a:blipFill>
        </p:spPr>
        <p:txBody>
          <a:bodyPr wrap="square" lIns="0" tIns="0" rIns="0" bIns="0" rtlCol="0"/>
          <a:lstStyle/>
          <a:p>
            <a:endParaRPr sz="2400"/>
          </a:p>
        </p:txBody>
      </p:sp>
      <p:sp>
        <p:nvSpPr>
          <p:cNvPr id="9" name="object 6">
            <a:extLst>
              <a:ext uri="{FF2B5EF4-FFF2-40B4-BE49-F238E27FC236}">
                <a16:creationId xmlns="" xmlns:a16="http://schemas.microsoft.com/office/drawing/2014/main" id="{9078CB72-0660-3D4D-BD1E-74EBEF03FD5C}"/>
              </a:ext>
            </a:extLst>
          </p:cNvPr>
          <p:cNvSpPr/>
          <p:nvPr/>
        </p:nvSpPr>
        <p:spPr>
          <a:xfrm>
            <a:off x="1273921" y="4368100"/>
            <a:ext cx="9482979" cy="1997861"/>
          </a:xfrm>
          <a:custGeom>
            <a:avLst/>
            <a:gdLst/>
            <a:ahLst/>
            <a:cxnLst/>
            <a:rect l="l" t="t" r="r" b="b"/>
            <a:pathLst>
              <a:path w="6711950" h="1306195">
                <a:moveTo>
                  <a:pt x="0" y="217697"/>
                </a:moveTo>
                <a:lnTo>
                  <a:pt x="5749" y="167781"/>
                </a:lnTo>
                <a:lnTo>
                  <a:pt x="22126" y="121959"/>
                </a:lnTo>
                <a:lnTo>
                  <a:pt x="47825" y="81538"/>
                </a:lnTo>
                <a:lnTo>
                  <a:pt x="81538" y="47825"/>
                </a:lnTo>
                <a:lnTo>
                  <a:pt x="121958" y="22126"/>
                </a:lnTo>
                <a:lnTo>
                  <a:pt x="167780" y="5749"/>
                </a:lnTo>
                <a:lnTo>
                  <a:pt x="217696" y="0"/>
                </a:lnTo>
                <a:lnTo>
                  <a:pt x="6494193" y="0"/>
                </a:lnTo>
                <a:lnTo>
                  <a:pt x="6544109" y="5749"/>
                </a:lnTo>
                <a:lnTo>
                  <a:pt x="6589929" y="22126"/>
                </a:lnTo>
                <a:lnTo>
                  <a:pt x="6630349" y="47825"/>
                </a:lnTo>
                <a:lnTo>
                  <a:pt x="6664060" y="81538"/>
                </a:lnTo>
                <a:lnTo>
                  <a:pt x="6689758" y="121959"/>
                </a:lnTo>
                <a:lnTo>
                  <a:pt x="6706134" y="167781"/>
                </a:lnTo>
                <a:lnTo>
                  <a:pt x="6711883" y="217697"/>
                </a:lnTo>
                <a:lnTo>
                  <a:pt x="6711883" y="1088450"/>
                </a:lnTo>
                <a:lnTo>
                  <a:pt x="6706134" y="1138366"/>
                </a:lnTo>
                <a:lnTo>
                  <a:pt x="6689758" y="1184188"/>
                </a:lnTo>
                <a:lnTo>
                  <a:pt x="6664060" y="1224609"/>
                </a:lnTo>
                <a:lnTo>
                  <a:pt x="6630349" y="1258323"/>
                </a:lnTo>
                <a:lnTo>
                  <a:pt x="6589929" y="1284023"/>
                </a:lnTo>
                <a:lnTo>
                  <a:pt x="6544109" y="1300401"/>
                </a:lnTo>
                <a:lnTo>
                  <a:pt x="6494193" y="1306150"/>
                </a:lnTo>
                <a:lnTo>
                  <a:pt x="217696" y="1306150"/>
                </a:lnTo>
                <a:lnTo>
                  <a:pt x="167780" y="1300401"/>
                </a:lnTo>
                <a:lnTo>
                  <a:pt x="121958" y="1284023"/>
                </a:lnTo>
                <a:lnTo>
                  <a:pt x="81538" y="1258323"/>
                </a:lnTo>
                <a:lnTo>
                  <a:pt x="47825" y="1224609"/>
                </a:lnTo>
                <a:lnTo>
                  <a:pt x="22126" y="1184188"/>
                </a:lnTo>
                <a:lnTo>
                  <a:pt x="5749" y="1138366"/>
                </a:lnTo>
                <a:lnTo>
                  <a:pt x="0" y="1088450"/>
                </a:lnTo>
                <a:lnTo>
                  <a:pt x="0" y="217697"/>
                </a:lnTo>
                <a:close/>
              </a:path>
            </a:pathLst>
          </a:custGeom>
          <a:ln w="38100">
            <a:solidFill>
              <a:srgbClr val="385D8A"/>
            </a:solidFill>
            <a:prstDash val="sysDash"/>
          </a:ln>
        </p:spPr>
        <p:txBody>
          <a:bodyPr wrap="square" lIns="0" tIns="0" rIns="0" bIns="0" rtlCol="0"/>
          <a:lstStyle/>
          <a:p>
            <a:endParaRPr sz="2400"/>
          </a:p>
        </p:txBody>
      </p:sp>
      <p:sp>
        <p:nvSpPr>
          <p:cNvPr id="11" name="object 8">
            <a:extLst>
              <a:ext uri="{FF2B5EF4-FFF2-40B4-BE49-F238E27FC236}">
                <a16:creationId xmlns="" xmlns:a16="http://schemas.microsoft.com/office/drawing/2014/main" id="{BDED291B-E099-F244-A27F-025E1406A79D}"/>
              </a:ext>
            </a:extLst>
          </p:cNvPr>
          <p:cNvSpPr/>
          <p:nvPr/>
        </p:nvSpPr>
        <p:spPr>
          <a:xfrm>
            <a:off x="6584909" y="4442905"/>
            <a:ext cx="4035508" cy="1841176"/>
          </a:xfrm>
          <a:custGeom>
            <a:avLst/>
            <a:gdLst/>
            <a:ahLst/>
            <a:cxnLst/>
            <a:rect l="l" t="t" r="r" b="b"/>
            <a:pathLst>
              <a:path w="2854959" h="1225550">
                <a:moveTo>
                  <a:pt x="0" y="204177"/>
                </a:moveTo>
                <a:lnTo>
                  <a:pt x="5392" y="157361"/>
                </a:lnTo>
                <a:lnTo>
                  <a:pt x="20752" y="114385"/>
                </a:lnTo>
                <a:lnTo>
                  <a:pt x="44855" y="76474"/>
                </a:lnTo>
                <a:lnTo>
                  <a:pt x="76474" y="44855"/>
                </a:lnTo>
                <a:lnTo>
                  <a:pt x="114385" y="20752"/>
                </a:lnTo>
                <a:lnTo>
                  <a:pt x="157361" y="5392"/>
                </a:lnTo>
                <a:lnTo>
                  <a:pt x="204177" y="0"/>
                </a:lnTo>
                <a:lnTo>
                  <a:pt x="2650301" y="0"/>
                </a:lnTo>
                <a:lnTo>
                  <a:pt x="2697116" y="5392"/>
                </a:lnTo>
                <a:lnTo>
                  <a:pt x="2740092" y="20752"/>
                </a:lnTo>
                <a:lnTo>
                  <a:pt x="2778003" y="44855"/>
                </a:lnTo>
                <a:lnTo>
                  <a:pt x="2809623" y="76474"/>
                </a:lnTo>
                <a:lnTo>
                  <a:pt x="2833727" y="114385"/>
                </a:lnTo>
                <a:lnTo>
                  <a:pt x="2849088" y="157361"/>
                </a:lnTo>
                <a:lnTo>
                  <a:pt x="2854481" y="204177"/>
                </a:lnTo>
                <a:lnTo>
                  <a:pt x="2854481" y="1020860"/>
                </a:lnTo>
                <a:lnTo>
                  <a:pt x="2849088" y="1067678"/>
                </a:lnTo>
                <a:lnTo>
                  <a:pt x="2833727" y="1110655"/>
                </a:lnTo>
                <a:lnTo>
                  <a:pt x="2809623" y="1148566"/>
                </a:lnTo>
                <a:lnTo>
                  <a:pt x="2778003" y="1180186"/>
                </a:lnTo>
                <a:lnTo>
                  <a:pt x="2740092" y="1204288"/>
                </a:lnTo>
                <a:lnTo>
                  <a:pt x="2697116" y="1219648"/>
                </a:lnTo>
                <a:lnTo>
                  <a:pt x="2650301" y="1225040"/>
                </a:lnTo>
                <a:lnTo>
                  <a:pt x="204177" y="1225040"/>
                </a:lnTo>
                <a:lnTo>
                  <a:pt x="157361" y="1219648"/>
                </a:lnTo>
                <a:lnTo>
                  <a:pt x="114385" y="1204288"/>
                </a:lnTo>
                <a:lnTo>
                  <a:pt x="76474" y="1180186"/>
                </a:lnTo>
                <a:lnTo>
                  <a:pt x="44855" y="1148566"/>
                </a:lnTo>
                <a:lnTo>
                  <a:pt x="20752" y="1110655"/>
                </a:lnTo>
                <a:lnTo>
                  <a:pt x="5392" y="1067678"/>
                </a:lnTo>
                <a:lnTo>
                  <a:pt x="0" y="1020860"/>
                </a:lnTo>
                <a:lnTo>
                  <a:pt x="0" y="204177"/>
                </a:lnTo>
                <a:close/>
              </a:path>
            </a:pathLst>
          </a:custGeom>
          <a:ln w="38100">
            <a:solidFill>
              <a:srgbClr val="C0504D"/>
            </a:solidFill>
            <a:prstDash val="sysDash"/>
          </a:ln>
        </p:spPr>
        <p:txBody>
          <a:bodyPr wrap="square" lIns="0" tIns="0" rIns="0" bIns="0" rtlCol="0"/>
          <a:lstStyle/>
          <a:p>
            <a:endParaRPr sz="2400"/>
          </a:p>
        </p:txBody>
      </p:sp>
      <p:sp>
        <p:nvSpPr>
          <p:cNvPr id="12" name="object 9">
            <a:extLst>
              <a:ext uri="{FF2B5EF4-FFF2-40B4-BE49-F238E27FC236}">
                <a16:creationId xmlns="" xmlns:a16="http://schemas.microsoft.com/office/drawing/2014/main" id="{EB72472C-53AD-DA46-9E39-9F9717DC4070}"/>
              </a:ext>
            </a:extLst>
          </p:cNvPr>
          <p:cNvSpPr/>
          <p:nvPr/>
        </p:nvSpPr>
        <p:spPr>
          <a:xfrm>
            <a:off x="8280789" y="3700814"/>
            <a:ext cx="215511" cy="615233"/>
          </a:xfrm>
          <a:custGeom>
            <a:avLst/>
            <a:gdLst/>
            <a:ahLst/>
            <a:cxnLst/>
            <a:rect l="l" t="t" r="r" b="b"/>
            <a:pathLst>
              <a:path w="247650" h="687070">
                <a:moveTo>
                  <a:pt x="149575" y="546763"/>
                </a:moveTo>
                <a:lnTo>
                  <a:pt x="100660" y="560489"/>
                </a:lnTo>
                <a:lnTo>
                  <a:pt x="215214" y="686625"/>
                </a:lnTo>
                <a:lnTo>
                  <a:pt x="237412" y="571220"/>
                </a:lnTo>
                <a:lnTo>
                  <a:pt x="156438" y="571220"/>
                </a:lnTo>
                <a:lnTo>
                  <a:pt x="149575" y="546763"/>
                </a:lnTo>
                <a:close/>
              </a:path>
              <a:path w="247650" h="687070">
                <a:moveTo>
                  <a:pt x="198484" y="533039"/>
                </a:moveTo>
                <a:lnTo>
                  <a:pt x="149575" y="546763"/>
                </a:lnTo>
                <a:lnTo>
                  <a:pt x="156438" y="571220"/>
                </a:lnTo>
                <a:lnTo>
                  <a:pt x="205346" y="557491"/>
                </a:lnTo>
                <a:lnTo>
                  <a:pt x="198484" y="533039"/>
                </a:lnTo>
                <a:close/>
              </a:path>
              <a:path w="247650" h="687070">
                <a:moveTo>
                  <a:pt x="247395" y="519315"/>
                </a:moveTo>
                <a:lnTo>
                  <a:pt x="198484" y="533039"/>
                </a:lnTo>
                <a:lnTo>
                  <a:pt x="205346" y="557491"/>
                </a:lnTo>
                <a:lnTo>
                  <a:pt x="156438" y="571220"/>
                </a:lnTo>
                <a:lnTo>
                  <a:pt x="237412" y="571220"/>
                </a:lnTo>
                <a:lnTo>
                  <a:pt x="247395" y="519315"/>
                </a:lnTo>
                <a:close/>
              </a:path>
              <a:path w="247650" h="687070">
                <a:moveTo>
                  <a:pt x="48907" y="0"/>
                </a:moveTo>
                <a:lnTo>
                  <a:pt x="0" y="13728"/>
                </a:lnTo>
                <a:lnTo>
                  <a:pt x="149575" y="546763"/>
                </a:lnTo>
                <a:lnTo>
                  <a:pt x="198484" y="533039"/>
                </a:lnTo>
                <a:lnTo>
                  <a:pt x="48907" y="0"/>
                </a:lnTo>
                <a:close/>
              </a:path>
            </a:pathLst>
          </a:custGeom>
          <a:solidFill>
            <a:srgbClr val="C0504D"/>
          </a:solidFill>
        </p:spPr>
        <p:txBody>
          <a:bodyPr wrap="square" lIns="0" tIns="0" rIns="0" bIns="0" rtlCol="0"/>
          <a:lstStyle/>
          <a:p>
            <a:endParaRPr sz="2400" dirty="0"/>
          </a:p>
        </p:txBody>
      </p:sp>
      <p:sp>
        <p:nvSpPr>
          <p:cNvPr id="13" name="object 11">
            <a:extLst>
              <a:ext uri="{FF2B5EF4-FFF2-40B4-BE49-F238E27FC236}">
                <a16:creationId xmlns="" xmlns:a16="http://schemas.microsoft.com/office/drawing/2014/main" id="{BDB8A175-688D-824A-AF1E-055051E2AE9E}"/>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87"/>
              </a:spcBef>
            </a:pPr>
            <a:fld id="{81D60167-4931-47E6-BA6A-407CBD079E47}" type="slidenum">
              <a:rPr lang="en-US" spc="-5" smtClean="0"/>
              <a:pPr marL="33866">
                <a:spcBef>
                  <a:spcPts val="87"/>
                </a:spcBef>
              </a:pPr>
              <a:t>9</a:t>
            </a:fld>
            <a:endParaRPr lang="en-US" spc="-7" dirty="0"/>
          </a:p>
        </p:txBody>
      </p:sp>
      <p:sp>
        <p:nvSpPr>
          <p:cNvPr id="14" name="TextBox 13">
            <a:extLst>
              <a:ext uri="{FF2B5EF4-FFF2-40B4-BE49-F238E27FC236}">
                <a16:creationId xmlns="" xmlns:a16="http://schemas.microsoft.com/office/drawing/2014/main" id="{CFC262CE-321F-5A47-9C64-B479CEAD50BF}"/>
              </a:ext>
            </a:extLst>
          </p:cNvPr>
          <p:cNvSpPr txBox="1"/>
          <p:nvPr/>
        </p:nvSpPr>
        <p:spPr>
          <a:xfrm>
            <a:off x="6973107" y="2772204"/>
            <a:ext cx="2823915" cy="954107"/>
          </a:xfrm>
          <a:prstGeom prst="rect">
            <a:avLst/>
          </a:prstGeom>
          <a:noFill/>
        </p:spPr>
        <p:txBody>
          <a:bodyPr wrap="none" rtlCol="0">
            <a:spAutoFit/>
          </a:bodyPr>
          <a:lstStyle/>
          <a:p>
            <a:r>
              <a:rPr lang="en-US" sz="2800" spc="-80" dirty="0">
                <a:solidFill>
                  <a:srgbClr val="FF0000"/>
                </a:solidFill>
                <a:cs typeface="Arial"/>
              </a:rPr>
              <a:t>Even </a:t>
            </a:r>
            <a:r>
              <a:rPr lang="en-US" sz="2800" spc="-13" dirty="0">
                <a:solidFill>
                  <a:srgbClr val="FF0000"/>
                </a:solidFill>
                <a:cs typeface="Arial"/>
              </a:rPr>
              <a:t>for </a:t>
            </a:r>
            <a:r>
              <a:rPr lang="en-US" sz="2800" dirty="0">
                <a:solidFill>
                  <a:srgbClr val="FF0000"/>
                </a:solidFill>
                <a:cs typeface="Arial"/>
              </a:rPr>
              <a:t>nodes </a:t>
            </a:r>
            <a:r>
              <a:rPr lang="en-US" sz="2800" spc="20" dirty="0">
                <a:solidFill>
                  <a:srgbClr val="FF0000"/>
                </a:solidFill>
                <a:cs typeface="Arial"/>
              </a:rPr>
              <a:t>we </a:t>
            </a:r>
          </a:p>
          <a:p>
            <a:r>
              <a:rPr lang="en-US" sz="2800" spc="-53" dirty="0">
                <a:solidFill>
                  <a:srgbClr val="FF0000"/>
                </a:solidFill>
                <a:cs typeface="Arial"/>
              </a:rPr>
              <a:t>never </a:t>
            </a:r>
            <a:r>
              <a:rPr lang="en-US" sz="2800" spc="-13" dirty="0">
                <a:solidFill>
                  <a:srgbClr val="FF0000"/>
                </a:solidFill>
                <a:cs typeface="Arial"/>
              </a:rPr>
              <a:t>trained</a:t>
            </a:r>
            <a:r>
              <a:rPr lang="en-US" sz="2800" spc="13" dirty="0">
                <a:solidFill>
                  <a:srgbClr val="FF0000"/>
                </a:solidFill>
                <a:cs typeface="Arial"/>
              </a:rPr>
              <a:t> </a:t>
            </a:r>
            <a:r>
              <a:rPr lang="en-US" sz="2800" spc="-47" dirty="0">
                <a:solidFill>
                  <a:srgbClr val="FF0000"/>
                </a:solidFill>
                <a:cs typeface="Arial"/>
              </a:rPr>
              <a:t>on!</a:t>
            </a:r>
            <a:endParaRPr lang="en-US" sz="2800" dirty="0">
              <a:solidFill>
                <a:srgbClr val="FF0000"/>
              </a:solidFill>
            </a:endParaRPr>
          </a:p>
        </p:txBody>
      </p:sp>
      <p:sp>
        <p:nvSpPr>
          <p:cNvPr id="15" name="TextBox 14">
            <a:extLst>
              <a:ext uri="{FF2B5EF4-FFF2-40B4-BE49-F238E27FC236}">
                <a16:creationId xmlns="" xmlns:a16="http://schemas.microsoft.com/office/drawing/2014/main" id="{5965CD3D-C5B2-8B41-874F-D6BAB889D549}"/>
              </a:ext>
            </a:extLst>
          </p:cNvPr>
          <p:cNvSpPr txBox="1"/>
          <p:nvPr/>
        </p:nvSpPr>
        <p:spPr>
          <a:xfrm>
            <a:off x="4594155" y="2002174"/>
            <a:ext cx="6759645" cy="523220"/>
          </a:xfrm>
          <a:prstGeom prst="rect">
            <a:avLst/>
          </a:prstGeom>
          <a:noFill/>
        </p:spPr>
        <p:txBody>
          <a:bodyPr wrap="square" rtlCol="0">
            <a:spAutoFit/>
          </a:bodyPr>
          <a:lstStyle/>
          <a:p>
            <a:r>
              <a:rPr lang="en-US" sz="2800" spc="-93" dirty="0">
                <a:cs typeface="Arial"/>
              </a:rPr>
              <a:t>4) </a:t>
            </a:r>
            <a:r>
              <a:rPr lang="en-US" sz="2800" spc="-33" dirty="0">
                <a:cs typeface="Arial"/>
              </a:rPr>
              <a:t>Generate </a:t>
            </a:r>
            <a:r>
              <a:rPr lang="en-US" sz="2800" spc="7" dirty="0">
                <a:cs typeface="Arial"/>
              </a:rPr>
              <a:t>embeddings </a:t>
            </a:r>
            <a:r>
              <a:rPr lang="en-US" sz="2800" spc="-7" dirty="0">
                <a:cs typeface="Arial"/>
              </a:rPr>
              <a:t>for </a:t>
            </a:r>
            <a:r>
              <a:rPr lang="en-US" sz="2800" dirty="0">
                <a:cs typeface="Arial"/>
              </a:rPr>
              <a:t>nodes </a:t>
            </a:r>
            <a:r>
              <a:rPr lang="en-US" sz="2800" spc="-47" dirty="0">
                <a:cs typeface="Arial"/>
              </a:rPr>
              <a:t>as</a:t>
            </a:r>
            <a:r>
              <a:rPr lang="en-US" sz="2800" spc="20" dirty="0">
                <a:cs typeface="Arial"/>
              </a:rPr>
              <a:t> </a:t>
            </a:r>
            <a:r>
              <a:rPr lang="en-US" sz="2800" spc="-13" dirty="0">
                <a:cs typeface="Arial"/>
              </a:rPr>
              <a:t>needed</a:t>
            </a:r>
          </a:p>
        </p:txBody>
      </p:sp>
      <p:cxnSp>
        <p:nvCxnSpPr>
          <p:cNvPr id="16" name="Straight Arrow Connector 15">
            <a:extLst>
              <a:ext uri="{FF2B5EF4-FFF2-40B4-BE49-F238E27FC236}">
                <a16:creationId xmlns="" xmlns:a16="http://schemas.microsoft.com/office/drawing/2014/main" id="{8A971B24-38F5-0A44-9B81-4AD719E38AD7}"/>
              </a:ext>
            </a:extLst>
          </p:cNvPr>
          <p:cNvCxnSpPr>
            <a:cxnSpLocks/>
          </p:cNvCxnSpPr>
          <p:nvPr/>
        </p:nvCxnSpPr>
        <p:spPr>
          <a:xfrm flipH="1">
            <a:off x="5753100" y="2619298"/>
            <a:ext cx="952500" cy="161940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7871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7512</Words>
  <Application>Microsoft Macintosh PowerPoint</Application>
  <PresentationFormat>Custom</PresentationFormat>
  <Paragraphs>741</Paragraphs>
  <Slides>84</Slides>
  <Notes>41</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 Graph Controlled NLG</vt:lpstr>
      <vt:lpstr>Feature Learning in Graphs</vt:lpstr>
      <vt:lpstr>Graph Neural Networks: Foundations</vt:lpstr>
      <vt:lpstr>Graph Neural Networks: Basic Model</vt:lpstr>
      <vt:lpstr>Neighborhood Aggregation</vt:lpstr>
      <vt:lpstr>Neighborhood Aggregation</vt:lpstr>
      <vt:lpstr>Overview of GNN Model</vt:lpstr>
      <vt:lpstr>Overview of GNN Model</vt:lpstr>
      <vt:lpstr>Overview of GNN Model</vt:lpstr>
      <vt:lpstr>GNN Model: A Case Study</vt:lpstr>
      <vt:lpstr>GNN Model: A Case Study</vt:lpstr>
      <vt:lpstr>GNN Model: Quick Summary</vt:lpstr>
      <vt:lpstr>Graph Neural Networks: Popular Models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KG-enhanced text generation methods</vt:lpstr>
      <vt:lpstr>Application on Paper Writing</vt:lpstr>
      <vt:lpstr>There are also too many evil Reivewer#2 out there…</vt:lpstr>
      <vt:lpstr>Challenges on Digesting COVID-19 Scientific Literature</vt:lpstr>
      <vt:lpstr>Write about the New Ideas Automatically: PaperRobot [Wang et al., ACL2019]</vt:lpstr>
      <vt:lpstr>Reading: Create New Knowledge</vt:lpstr>
      <vt:lpstr>Link Prediction on top of Knowledge Extraction</vt:lpstr>
      <vt:lpstr>Link Prediction: Graph Structure Encoder</vt:lpstr>
      <vt:lpstr>Link Prediction: Contextual Text Encoder</vt:lpstr>
      <vt:lpstr>Writing Papers for Speeding up Scientific Production</vt:lpstr>
      <vt:lpstr>Repetition Removal</vt:lpstr>
      <vt:lpstr>PaperRobot Output Example</vt:lpstr>
      <vt:lpstr>PaperRobot Ablation Test Results</vt:lpstr>
      <vt:lpstr>Repetition Removal Example</vt:lpstr>
      <vt:lpstr>Repetition Removal Example</vt:lpstr>
      <vt:lpstr>Data</vt:lpstr>
      <vt:lpstr>Automatic Evaluation Results</vt:lpstr>
      <vt:lpstr>Turing Test</vt:lpstr>
      <vt:lpstr>Which Abstract is Written by PaperRobot?</vt:lpstr>
      <vt:lpstr>Which Abstract is Written by PaperRobot?</vt:lpstr>
      <vt:lpstr>Which Conclusion is Written by PaperRobot?</vt:lpstr>
      <vt:lpstr>Which Conclusion is Written by PaperRobot?</vt:lpstr>
      <vt:lpstr>Which Conclusion is Written by PaperRobot?</vt:lpstr>
      <vt:lpstr>Which Conclusion is Written by PaperRobot?</vt:lpstr>
      <vt:lpstr>Which Title is Written by PaperRobot?</vt:lpstr>
      <vt:lpstr>Which Title is Written by PaperRobot?</vt:lpstr>
      <vt:lpstr>Remaining Challenges: Human output is  usually more vivid</vt:lpstr>
      <vt:lpstr>Remaining Challenges: Human output is  usually more concrete</vt:lpstr>
      <vt:lpstr>Did it Work for NLP?</vt:lpstr>
      <vt:lpstr>ReviewRobot Overview [Wang et al., INLG2020]</vt:lpstr>
      <vt:lpstr>Dataset Construction</vt:lpstr>
      <vt:lpstr>Review Category</vt:lpstr>
      <vt:lpstr>Category Annotation</vt:lpstr>
      <vt:lpstr>Knowledge Graph Construction</vt:lpstr>
      <vt:lpstr>Knowledge Graph Construction</vt:lpstr>
      <vt:lpstr>Knowledge Graph Construction</vt:lpstr>
      <vt:lpstr>Evidence Extraction for an Example Paper[1]</vt:lpstr>
      <vt:lpstr>Evidence Extraction for an Example Paper[1]</vt:lpstr>
      <vt:lpstr>Evidence Extraction for an Example Paper[1]</vt:lpstr>
      <vt:lpstr>Score Prediction</vt:lpstr>
      <vt:lpstr>Comment Generation</vt:lpstr>
      <vt:lpstr>Score Prediction Accuracy</vt:lpstr>
      <vt:lpstr>Decision Accuracy</vt:lpstr>
      <vt:lpstr>Mean Square Error</vt:lpstr>
      <vt:lpstr>Comment Generation Performance</vt:lpstr>
      <vt:lpstr>System Generated Review for an Example Paper [1]</vt:lpstr>
      <vt:lpstr>System Generated Review for an Example Paper [1]</vt:lpstr>
      <vt:lpstr>Remaining challenges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Graph Controlled NLG</dc:title>
  <dc:creator>Lin, Ying</dc:creator>
  <cp:lastModifiedBy>Blender Lab</cp:lastModifiedBy>
  <cp:revision>5</cp:revision>
  <dcterms:created xsi:type="dcterms:W3CDTF">2020-07-20T04:58:50Z</dcterms:created>
  <dcterms:modified xsi:type="dcterms:W3CDTF">2022-01-28T06:34:13Z</dcterms:modified>
</cp:coreProperties>
</file>