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3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6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7.xml" ContentType="application/vnd.openxmlformats-officedocument.presentationml.notesSlide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8.xml" ContentType="application/vnd.openxmlformats-officedocument.presentationml.notesSlide+xml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sldIdLst>
    <p:sldId id="260" r:id="rId2"/>
    <p:sldId id="520" r:id="rId3"/>
    <p:sldId id="521" r:id="rId4"/>
    <p:sldId id="523" r:id="rId5"/>
    <p:sldId id="531" r:id="rId6"/>
    <p:sldId id="532" r:id="rId7"/>
    <p:sldId id="533" r:id="rId8"/>
    <p:sldId id="534" r:id="rId9"/>
    <p:sldId id="536" r:id="rId10"/>
    <p:sldId id="537" r:id="rId11"/>
    <p:sldId id="538" r:id="rId12"/>
    <p:sldId id="551" r:id="rId13"/>
    <p:sldId id="554" r:id="rId14"/>
    <p:sldId id="558" r:id="rId15"/>
    <p:sldId id="568" r:id="rId16"/>
    <p:sldId id="569" r:id="rId17"/>
    <p:sldId id="570" r:id="rId18"/>
    <p:sldId id="571" r:id="rId19"/>
    <p:sldId id="572" r:id="rId20"/>
    <p:sldId id="573" r:id="rId21"/>
    <p:sldId id="574" r:id="rId22"/>
    <p:sldId id="575" r:id="rId23"/>
    <p:sldId id="576" r:id="rId24"/>
    <p:sldId id="577" r:id="rId25"/>
    <p:sldId id="578" r:id="rId26"/>
    <p:sldId id="579" r:id="rId27"/>
    <p:sldId id="580" r:id="rId28"/>
    <p:sldId id="5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D194"/>
    <a:srgbClr val="424857"/>
    <a:srgbClr val="9EA7BB"/>
    <a:srgbClr val="6C7690"/>
    <a:srgbClr val="AAD15D"/>
    <a:srgbClr val="23262E"/>
    <a:srgbClr val="B1D1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07"/>
    <p:restoredTop sz="92908"/>
  </p:normalViewPr>
  <p:slideViewPr>
    <p:cSldViewPr snapToGrid="0" snapToObjects="1">
      <p:cViewPr varScale="1">
        <p:scale>
          <a:sx n="125" d="100"/>
          <a:sy n="125" d="100"/>
        </p:scale>
        <p:origin x="-128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4" Type="http://schemas.openxmlformats.org/officeDocument/2006/relationships/image" Target="../media/image13.wmf"/><Relationship Id="rId1" Type="http://schemas.openxmlformats.org/officeDocument/2006/relationships/image" Target="../media/image10.wmf"/><Relationship Id="rId2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4" Type="http://schemas.openxmlformats.org/officeDocument/2006/relationships/image" Target="../media/image18.wmf"/><Relationship Id="rId1" Type="http://schemas.openxmlformats.org/officeDocument/2006/relationships/image" Target="../media/image15.wmf"/><Relationship Id="rId2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4" Type="http://schemas.openxmlformats.org/officeDocument/2006/relationships/image" Target="../media/image28.wmf"/><Relationship Id="rId1" Type="http://schemas.openxmlformats.org/officeDocument/2006/relationships/image" Target="../media/image25.wmf"/><Relationship Id="rId2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30.wmf"/><Relationship Id="rId3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4" Type="http://schemas.openxmlformats.org/officeDocument/2006/relationships/image" Target="../media/image35.wmf"/><Relationship Id="rId1" Type="http://schemas.openxmlformats.org/officeDocument/2006/relationships/image" Target="../media/image32.wmf"/><Relationship Id="rId2" Type="http://schemas.openxmlformats.org/officeDocument/2006/relationships/image" Target="../media/image3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4" Type="http://schemas.openxmlformats.org/officeDocument/2006/relationships/image" Target="../media/image35.wmf"/><Relationship Id="rId1" Type="http://schemas.openxmlformats.org/officeDocument/2006/relationships/image" Target="../media/image32.wmf"/><Relationship Id="rId2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254F2-1860-F64A-A7CA-FD5A99702E82}" type="datetimeFigureOut">
              <a:rPr lang="en-US" smtClean="0"/>
              <a:t>2/2/22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B3FA7-EFAF-D041-9374-CD5CA9CD8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71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0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0F227-238B-4D73-8B10-D1C7C97E017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989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0F227-238B-4D73-8B10-D1C7C97E017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989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0F227-238B-4D73-8B10-D1C7C97E017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989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0F227-238B-4D73-8B10-D1C7C97E017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989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0F227-238B-4D73-8B10-D1C7C97E017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989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0F227-238B-4D73-8B10-D1C7C97E017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989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0F227-238B-4D73-8B10-D1C7C97E017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989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0F227-238B-4D73-8B10-D1C7C97E017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989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0F227-238B-4D73-8B10-D1C7C97E017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989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0F227-238B-4D73-8B10-D1C7C97E017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989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0F227-238B-4D73-8B10-D1C7C97E017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4161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0F227-238B-4D73-8B10-D1C7C97E017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989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0F227-238B-4D73-8B10-D1C7C97E017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384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0F227-238B-4D73-8B10-D1C7C97E017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989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0F227-238B-4D73-8B10-D1C7C97E017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175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0F227-238B-4D73-8B10-D1C7C97E017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915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0F227-238B-4D73-8B10-D1C7C97E017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811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0F227-238B-4D73-8B10-D1C7C97E017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043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0F227-238B-4D73-8B10-D1C7C97E017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536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CB2BC46-ED5E-0141-B93F-65FA75B67B71}"/>
              </a:ext>
            </a:extLst>
          </p:cNvPr>
          <p:cNvSpPr/>
          <p:nvPr userDrawn="1"/>
        </p:nvSpPr>
        <p:spPr>
          <a:xfrm>
            <a:off x="0" y="-1"/>
            <a:ext cx="12192000" cy="5319983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C0F4068-C37C-E041-A803-C79180CD40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t="15541" b="18941"/>
          <a:stretch/>
        </p:blipFill>
        <p:spPr>
          <a:xfrm>
            <a:off x="0" y="0"/>
            <a:ext cx="12192000" cy="5319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671775-BEEB-6448-9397-5A53113332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50" y="2118860"/>
            <a:ext cx="11493500" cy="1535112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rgbClr val="23262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6825E03-CDD3-D64F-988B-383BE0A756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9050"/>
            <a:ext cx="9144000" cy="6159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4248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D7D7EAC-EB52-9944-AAFF-5EA0F52A95FF}"/>
              </a:ext>
            </a:extLst>
          </p:cNvPr>
          <p:cNvSpPr txBox="1"/>
          <p:nvPr userDrawn="1"/>
        </p:nvSpPr>
        <p:spPr>
          <a:xfrm>
            <a:off x="4031044" y="6194967"/>
            <a:ext cx="4129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24857"/>
                </a:solidFill>
                <a:latin typeface="+mj-lt"/>
                <a:cs typeface="Arial" panose="020B0604020202020204" pitchFamily="34" charset="0"/>
              </a:rPr>
              <a:t>B L E N D E R | </a:t>
            </a:r>
            <a:r>
              <a:rPr lang="en-US" sz="1400" b="0" dirty="0">
                <a:solidFill>
                  <a:srgbClr val="424857"/>
                </a:solidFill>
                <a:latin typeface="+mj-lt"/>
                <a:cs typeface="Arial" panose="020B0604020202020204" pitchFamily="34" charset="0"/>
              </a:rPr>
              <a:t>Cross-source Information Extraction Lab</a:t>
            </a:r>
            <a:endParaRPr lang="en-US" sz="1400" b="1" dirty="0">
              <a:solidFill>
                <a:srgbClr val="424857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0670433-4FD5-A74E-874F-00D17C070F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875" b="-305"/>
          <a:stretch/>
        </p:blipFill>
        <p:spPr>
          <a:xfrm>
            <a:off x="5984225" y="5765456"/>
            <a:ext cx="223551" cy="32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95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3B1016-CCD8-684B-9E64-27502B8B5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DB10AD6-EF2A-5B42-9996-62A40D84B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8C2A78-DE61-4C49-9750-40BE82A3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E2E36-3D31-E442-A911-D149FB6B38DD}" type="datetime1">
              <a:rPr lang="en-US" smtClean="0"/>
              <a:t>2/2/22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9F4CA7-E1FE-4A4E-B412-E166E81B0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22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5B86C53-8A7D-2346-9DDF-DA5B8BBD4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43F3D23-5EB7-4B47-A5D3-D0AB5EB0A7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3A7DED-66E2-4040-ADC0-AAC48425C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1C6E-51E1-0045-8E04-727B0E92214F}" type="datetime1">
              <a:rPr lang="en-US" smtClean="0"/>
              <a:t>2/2/22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FB0A8F-7FD3-1C42-90C0-E97BA15D0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92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2CBB9E-0844-E94B-8AA3-C166E5ABA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88D30F-5332-2442-BD0A-342C8BD20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A43428-A6E0-3B41-A602-2D3BA56A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B298-2CF2-9749-B7DA-B43D8F11D612}" type="datetime1">
              <a:rPr lang="en-US" smtClean="0"/>
              <a:t>2/2/22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B3219D-05CE-3B45-B5E7-FFBE53BD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66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F76407-E97B-7840-9652-77C1D24C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D54E31-F7A3-C04C-B108-3218B8FC2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CC3B4A-80E8-084A-A75B-1A23F82F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A00E-6528-9147-827F-54EABC190D3E}" type="datetime1">
              <a:rPr lang="en-US" smtClean="0"/>
              <a:t>2/2/22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C11ED7-DE80-8F48-B1D2-BBF23067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34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95150A-DCCB-4A40-A89B-11EDB1D2D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9775DF-46F4-9D4C-91C2-82B4A5430F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17EAA3-E561-7749-8721-69932F55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D188B68-6512-0A4F-A005-B60FC995B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2240-76F3-E147-906E-E0ADE39AECB5}" type="datetime1">
              <a:rPr lang="en-US" smtClean="0"/>
              <a:t>2/2/22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949D4FF-F49C-BB40-BC72-A19F38ADE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8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BFE004-83E6-5948-A982-6F79A37D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9B43D4C-4F09-D14A-9884-8BDD31B95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0F7E00E-7F15-414A-8150-83E75630D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70D4FBF-4A66-C247-906F-F76A9B782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DB5596F-1335-C642-8928-390C71F5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1FBA73F-E1B3-C645-A949-5D22BD577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8B2C-C152-BF4E-B097-5C9983E3892C}" type="datetime1">
              <a:rPr lang="en-US" smtClean="0"/>
              <a:t>2/2/22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2C06236-21A8-2D4F-B5A4-568F9DCB6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75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489BA7-CAF9-A14F-8DE3-FA0849D33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DD23F26-F063-1945-96B6-D91011326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0A6D-50D7-DC49-9240-3B897313C86C}" type="datetime1">
              <a:rPr lang="en-US" smtClean="0"/>
              <a:t>2/2/22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1A22A20-7622-7C43-A0E9-FB9DA0D80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128B80E-B106-E444-A711-8A25C56DD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8B993-7EA8-E14C-B192-82FAF47DDB33}" type="datetime1">
              <a:rPr lang="en-US" smtClean="0"/>
              <a:t>2/2/22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030C6B5-F440-B547-9D6E-C63763AA5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5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643DDB-D32A-EC4B-AA87-C4C2AFDFC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B4170E-CBBF-6D48-B0A2-DD2F122C7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BA956FA-F781-004D-80E8-66573429C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F85AE9-1ED6-AC44-AC59-1FB2EF67F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2868-9C68-1E4A-8153-ED8FC06C0642}" type="datetime1">
              <a:rPr lang="en-US" smtClean="0"/>
              <a:t>2/2/22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EA99A85-1E0F-E54F-AE76-B4FAD4BB5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87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691BD5-F4F9-3D49-96FE-AB1663138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0EE14B5-362D-3444-BD24-388AAE73E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44FE05A-D6EC-A74E-A452-52C484803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AB6E73A-7F1D-CA47-91F5-AE1537B80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CB2D-CAA9-E94A-90B0-BE0AA3893111}" type="datetime1">
              <a:rPr lang="en-US" smtClean="0"/>
              <a:t>2/2/22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7239AB1-D26C-E845-8039-73E570FAC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7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F070095-B045-D446-9DD3-7FE928375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FF9BD9-8171-704B-8B6D-BD766ABA0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31900"/>
            <a:ext cx="10515600" cy="4945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6B2F74C-EB85-124D-817C-0C4237993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424857"/>
                </a:solidFill>
              </a:defRPr>
            </a:lvl1pPr>
          </a:lstStyle>
          <a:p>
            <a:fld id="{2CEB0B01-2759-9947-9E10-CC8EA41D4B67}" type="datetime1">
              <a:rPr lang="en-US" smtClean="0"/>
              <a:t>2/2/22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C859492-509B-D842-858A-E98B477DE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24857"/>
                </a:solidFill>
              </a:defRPr>
            </a:lvl1pPr>
          </a:lstStyle>
          <a:p>
            <a:fld id="{89057327-5C45-3844-9BAD-8A2E33F71C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7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25.w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26.wmf"/><Relationship Id="rId7" Type="http://schemas.openxmlformats.org/officeDocument/2006/relationships/oleObject" Target="../embeddings/oleObject13.bin"/><Relationship Id="rId8" Type="http://schemas.openxmlformats.org/officeDocument/2006/relationships/image" Target="../media/image27.wmf"/><Relationship Id="rId9" Type="http://schemas.openxmlformats.org/officeDocument/2006/relationships/oleObject" Target="../embeddings/oleObject14.bin"/><Relationship Id="rId10" Type="http://schemas.openxmlformats.org/officeDocument/2006/relationships/image" Target="../media/image28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29.wmf"/><Relationship Id="rId5" Type="http://schemas.openxmlformats.org/officeDocument/2006/relationships/oleObject" Target="../embeddings/oleObject16.bin"/><Relationship Id="rId6" Type="http://schemas.openxmlformats.org/officeDocument/2006/relationships/image" Target="../media/image30.w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31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8.bin"/><Relationship Id="rId5" Type="http://schemas.openxmlformats.org/officeDocument/2006/relationships/image" Target="../media/image32.wmf"/><Relationship Id="rId6" Type="http://schemas.openxmlformats.org/officeDocument/2006/relationships/oleObject" Target="../embeddings/oleObject19.bin"/><Relationship Id="rId7" Type="http://schemas.openxmlformats.org/officeDocument/2006/relationships/image" Target="../media/image33.wmf"/><Relationship Id="rId8" Type="http://schemas.openxmlformats.org/officeDocument/2006/relationships/oleObject" Target="../embeddings/oleObject20.bin"/><Relationship Id="rId9" Type="http://schemas.openxmlformats.org/officeDocument/2006/relationships/image" Target="../media/image34.wmf"/><Relationship Id="rId10" Type="http://schemas.openxmlformats.org/officeDocument/2006/relationships/oleObject" Target="../embeddings/oleObject21.bin"/><Relationship Id="rId11" Type="http://schemas.openxmlformats.org/officeDocument/2006/relationships/image" Target="../media/image35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22.bin"/><Relationship Id="rId5" Type="http://schemas.openxmlformats.org/officeDocument/2006/relationships/image" Target="../media/image32.wmf"/><Relationship Id="rId6" Type="http://schemas.openxmlformats.org/officeDocument/2006/relationships/oleObject" Target="../embeddings/oleObject23.bin"/><Relationship Id="rId7" Type="http://schemas.openxmlformats.org/officeDocument/2006/relationships/image" Target="../media/image36.wmf"/><Relationship Id="rId8" Type="http://schemas.openxmlformats.org/officeDocument/2006/relationships/oleObject" Target="../embeddings/oleObject24.bin"/><Relationship Id="rId9" Type="http://schemas.openxmlformats.org/officeDocument/2006/relationships/image" Target="../media/image37.wmf"/><Relationship Id="rId10" Type="http://schemas.openxmlformats.org/officeDocument/2006/relationships/oleObject" Target="../embeddings/oleObject25.bin"/><Relationship Id="rId11" Type="http://schemas.openxmlformats.org/officeDocument/2006/relationships/image" Target="../media/image35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en-us/projects/rnn/default.aspx" TargetMode="External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1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12.wmf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1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4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image" Target="../media/image16.wmf"/><Relationship Id="rId13" Type="http://schemas.openxmlformats.org/officeDocument/2006/relationships/oleObject" Target="../embeddings/oleObject8.bin"/><Relationship Id="rId14" Type="http://schemas.openxmlformats.org/officeDocument/2006/relationships/image" Target="../media/image17.wmf"/><Relationship Id="rId15" Type="http://schemas.openxmlformats.org/officeDocument/2006/relationships/oleObject" Target="../embeddings/oleObject9.bin"/><Relationship Id="rId16" Type="http://schemas.openxmlformats.org/officeDocument/2006/relationships/image" Target="../media/image18.wmf"/><Relationship Id="rId17" Type="http://schemas.openxmlformats.org/officeDocument/2006/relationships/oleObject" Target="../embeddings/oleObject10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oleObject" Target="../embeddings/oleObject6.bin"/><Relationship Id="rId10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991724"/>
            <a:ext cx="7391400" cy="1470025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Neural Language Modeling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83012"/>
            <a:ext cx="9258300" cy="2057400"/>
          </a:xfrm>
        </p:spPr>
        <p:txBody>
          <a:bodyPr>
            <a:noAutofit/>
          </a:bodyPr>
          <a:lstStyle/>
          <a:p>
            <a:pPr algn="ctr"/>
            <a:r>
              <a:rPr lang="en-US" sz="2800" dirty="0" err="1" smtClean="0"/>
              <a:t>Heng</a:t>
            </a:r>
            <a:r>
              <a:rPr lang="en-US" sz="2800" dirty="0" smtClean="0"/>
              <a:t> </a:t>
            </a:r>
            <a:r>
              <a:rPr lang="en-US" sz="2800" dirty="0"/>
              <a:t>Ji (UIUC)</a:t>
            </a:r>
          </a:p>
          <a:p>
            <a:pPr algn="ctr"/>
            <a:r>
              <a:rPr lang="en-US" dirty="0" err="1" smtClean="0"/>
              <a:t>hengji@illinois.edu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39200" y="6324601"/>
            <a:ext cx="1524000" cy="365125"/>
          </a:xfrm>
          <a:prstGeom prst="rect">
            <a:avLst/>
          </a:prstGeom>
        </p:spPr>
        <p:txBody>
          <a:bodyPr/>
          <a:lstStyle/>
          <a:p>
            <a:fld id="{024B13ED-57CC-4817-AFF2-A39BFC804D6C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300" y="0"/>
            <a:ext cx="765699" cy="9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90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Vector-space representation of words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080013"/>
              </p:ext>
            </p:extLst>
          </p:nvPr>
        </p:nvGraphicFramePr>
        <p:xfrm>
          <a:off x="4574306" y="2096329"/>
          <a:ext cx="377825" cy="370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8" name="Equation" r:id="rId3" imgW="190440" imgH="228600" progId="Equation.3">
                  <p:embed/>
                </p:oleObj>
              </mc:Choice>
              <mc:Fallback>
                <p:oleObj name="Equation" r:id="rId3" imgW="1904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4306" y="2096329"/>
                        <a:ext cx="377825" cy="370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Group 33"/>
          <p:cNvGrpSpPr>
            <a:grpSpLocks/>
          </p:cNvGrpSpPr>
          <p:nvPr/>
        </p:nvGrpSpPr>
        <p:grpSpPr bwMode="auto">
          <a:xfrm>
            <a:off x="5011197" y="2151282"/>
            <a:ext cx="375047" cy="1259086"/>
            <a:chOff x="0" y="0"/>
            <a:chExt cx="336" cy="1504"/>
          </a:xfrm>
        </p:grpSpPr>
        <p:sp>
          <p:nvSpPr>
            <p:cNvPr id="34" name="AutoShape 31"/>
            <p:cNvSpPr>
              <a:spLocks/>
            </p:cNvSpPr>
            <p:nvPr/>
          </p:nvSpPr>
          <p:spPr bwMode="auto">
            <a:xfrm>
              <a:off x="0" y="0"/>
              <a:ext cx="336" cy="1504"/>
            </a:xfrm>
            <a:prstGeom prst="roundRect">
              <a:avLst>
                <a:gd name="adj" fmla="val 35713"/>
              </a:avLst>
            </a:pr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GB" sz="949"/>
            </a:p>
          </p:txBody>
        </p:sp>
        <p:sp>
          <p:nvSpPr>
            <p:cNvPr id="35" name="Oval 32"/>
            <p:cNvSpPr>
              <a:spLocks/>
            </p:cNvSpPr>
            <p:nvPr/>
          </p:nvSpPr>
          <p:spPr bwMode="auto">
            <a:xfrm>
              <a:off x="88" y="632"/>
              <a:ext cx="144" cy="160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 sz="949"/>
            </a:p>
          </p:txBody>
        </p:sp>
      </p:grpSp>
      <p:sp>
        <p:nvSpPr>
          <p:cNvPr id="36" name="Content Placeholder 2"/>
          <p:cNvSpPr txBox="1">
            <a:spLocks/>
          </p:cNvSpPr>
          <p:nvPr/>
        </p:nvSpPr>
        <p:spPr>
          <a:xfrm>
            <a:off x="672170" y="2139285"/>
            <a:ext cx="3902137" cy="993011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tx1"/>
                </a:solidFill>
                <a:latin typeface="+mj-lt"/>
              </a:rPr>
              <a:t>“</a:t>
            </a:r>
            <a:r>
              <a:rPr lang="en-GB" sz="1600" b="1" dirty="0">
                <a:solidFill>
                  <a:schemeClr val="tx2"/>
                </a:solidFill>
                <a:latin typeface="+mj-lt"/>
              </a:rPr>
              <a:t>One-hot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” of “</a:t>
            </a:r>
            <a:r>
              <a:rPr lang="en-GB" sz="1600" b="1" dirty="0">
                <a:solidFill>
                  <a:schemeClr val="tx2"/>
                </a:solidFill>
                <a:latin typeface="+mj-lt"/>
              </a:rPr>
              <a:t>one-of-V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”</a:t>
            </a:r>
            <a:br>
              <a:rPr lang="en-GB" sz="1600" dirty="0">
                <a:solidFill>
                  <a:schemeClr val="tx1"/>
                </a:solidFill>
                <a:latin typeface="+mj-lt"/>
              </a:rPr>
            </a:br>
            <a:r>
              <a:rPr lang="en-GB" sz="1600" dirty="0">
                <a:solidFill>
                  <a:schemeClr val="tx1"/>
                </a:solidFill>
                <a:latin typeface="+mj-lt"/>
              </a:rPr>
              <a:t>representation </a:t>
            </a:r>
            <a:r>
              <a:rPr lang="en-GB" sz="1600" dirty="0" smtClean="0">
                <a:solidFill>
                  <a:schemeClr val="tx1"/>
                </a:solidFill>
                <a:latin typeface="+mj-lt"/>
              </a:rPr>
              <a:t/>
            </a:r>
            <a:br>
              <a:rPr lang="en-GB" sz="1600" dirty="0" smtClean="0">
                <a:solidFill>
                  <a:schemeClr val="tx1"/>
                </a:solidFill>
                <a:latin typeface="+mj-lt"/>
              </a:rPr>
            </a:br>
            <a:r>
              <a:rPr lang="en-GB" sz="1600" dirty="0" smtClean="0">
                <a:solidFill>
                  <a:schemeClr val="tx1"/>
                </a:solidFill>
                <a:latin typeface="+mj-lt"/>
              </a:rPr>
              <a:t>of 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a word </a:t>
            </a:r>
            <a:r>
              <a:rPr lang="en-GB" sz="1600" dirty="0" smtClean="0">
                <a:solidFill>
                  <a:schemeClr val="tx1"/>
                </a:solidFill>
                <a:latin typeface="+mj-lt"/>
              </a:rPr>
              <a:t>token at 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position </a:t>
            </a:r>
            <a:r>
              <a:rPr lang="en-GB" sz="1600" i="1" dirty="0">
                <a:solidFill>
                  <a:schemeClr val="tx1"/>
                </a:solidFill>
                <a:latin typeface="+mj-lt"/>
              </a:rPr>
              <a:t>t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600" dirty="0" smtClean="0">
                <a:solidFill>
                  <a:schemeClr val="tx1"/>
                </a:solidFill>
                <a:latin typeface="+mj-lt"/>
              </a:rPr>
              <a:t/>
            </a:r>
            <a:br>
              <a:rPr lang="en-GB" sz="1600" dirty="0" smtClean="0">
                <a:solidFill>
                  <a:schemeClr val="tx1"/>
                </a:solidFill>
                <a:latin typeface="+mj-lt"/>
              </a:rPr>
            </a:br>
            <a:r>
              <a:rPr lang="en-GB" sz="1600" dirty="0" smtClean="0">
                <a:solidFill>
                  <a:schemeClr val="tx1"/>
                </a:solidFill>
                <a:latin typeface="+mj-lt"/>
              </a:rPr>
              <a:t>in 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the text corpus, </a:t>
            </a:r>
            <a:br>
              <a:rPr lang="en-GB" sz="1600" dirty="0">
                <a:solidFill>
                  <a:schemeClr val="tx1"/>
                </a:solidFill>
                <a:latin typeface="+mj-lt"/>
              </a:rPr>
            </a:br>
            <a:r>
              <a:rPr lang="en-GB" sz="1600" dirty="0">
                <a:solidFill>
                  <a:schemeClr val="tx1"/>
                </a:solidFill>
                <a:latin typeface="+mj-lt"/>
              </a:rPr>
              <a:t>with </a:t>
            </a:r>
            <a:r>
              <a:rPr lang="en-GB" sz="1600" b="1" dirty="0">
                <a:solidFill>
                  <a:schemeClr val="tx2"/>
                </a:solidFill>
                <a:latin typeface="+mj-lt"/>
              </a:rPr>
              <a:t>vocabulary </a:t>
            </a:r>
            <a:r>
              <a:rPr lang="en-GB" sz="1600" b="1" dirty="0" smtClean="0">
                <a:solidFill>
                  <a:schemeClr val="tx2"/>
                </a:solidFill>
                <a:latin typeface="+mj-lt"/>
              </a:rPr>
              <a:t>of size </a:t>
            </a:r>
            <a:r>
              <a:rPr lang="en-GB" sz="1600" b="1" i="1" dirty="0">
                <a:solidFill>
                  <a:schemeClr val="tx2"/>
                </a:solidFill>
                <a:latin typeface="+mj-lt"/>
              </a:rPr>
              <a:t>V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655874" y="2070961"/>
            <a:ext cx="2106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667956" y="2608838"/>
            <a:ext cx="2106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v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655874" y="3227510"/>
            <a:ext cx="2106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V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5421411" y="2209461"/>
            <a:ext cx="2696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5409690" y="2763374"/>
            <a:ext cx="2696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5397967" y="3361252"/>
            <a:ext cx="2696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672168" y="4487879"/>
            <a:ext cx="5194363" cy="1577671"/>
            <a:chOff x="971617" y="4113600"/>
            <a:chExt cx="5194364" cy="2103561"/>
          </a:xfrm>
        </p:grpSpPr>
        <p:graphicFrame>
          <p:nvGraphicFramePr>
            <p:cNvPr id="29" name="Object 28"/>
            <p:cNvGraphicFramePr>
              <a:graphicFrameLocks noChangeAspect="1"/>
            </p:cNvGraphicFramePr>
            <p:nvPr>
              <p:extLst/>
            </p:nvPr>
          </p:nvGraphicFramePr>
          <p:xfrm>
            <a:off x="4898362" y="4113600"/>
            <a:ext cx="328612" cy="493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19" name="Equation" r:id="rId5" imgW="164880" imgH="228600" progId="Equation.3">
                    <p:embed/>
                  </p:oleObj>
                </mc:Choice>
                <mc:Fallback>
                  <p:oleObj name="Equation" r:id="rId5" imgW="16488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898362" y="4113600"/>
                          <a:ext cx="328612" cy="4937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AutoShape 118"/>
            <p:cNvSpPr>
              <a:spLocks/>
            </p:cNvSpPr>
            <p:nvPr/>
          </p:nvSpPr>
          <p:spPr bwMode="auto">
            <a:xfrm>
              <a:off x="5301716" y="4259049"/>
              <a:ext cx="375047" cy="1026914"/>
            </a:xfrm>
            <a:prstGeom prst="roundRect">
              <a:avLst>
                <a:gd name="adj" fmla="val 35713"/>
              </a:avLst>
            </a:prstGeom>
            <a:solidFill>
              <a:schemeClr val="accent5"/>
            </a:solidFill>
            <a:ln w="25400" cap="flat">
              <a:solidFill>
                <a:srgbClr val="4D4D4D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GB" sz="1800" b="1" dirty="0" err="1">
                  <a:solidFill>
                    <a:schemeClr val="bg1"/>
                  </a:solidFill>
                </a:rPr>
                <a:t>z</a:t>
              </a:r>
              <a:r>
                <a:rPr lang="en-GB" sz="1800" i="1" baseline="-25000" dirty="0" err="1">
                  <a:solidFill>
                    <a:schemeClr val="bg1"/>
                  </a:solidFill>
                </a:rPr>
                <a:t>v</a:t>
              </a:r>
              <a:endParaRPr lang="en-US" sz="1800" baseline="-6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955324" y="4122699"/>
              <a:ext cx="2106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955324" y="5078615"/>
              <a:ext cx="2106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D</a:t>
              </a: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H="1">
              <a:off x="5720863" y="4307365"/>
              <a:ext cx="26963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H="1">
              <a:off x="5697418" y="5256936"/>
              <a:ext cx="26963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5" name="Content Placeholder 2"/>
            <p:cNvSpPr txBox="1">
              <a:spLocks/>
            </p:cNvSpPr>
            <p:nvPr/>
          </p:nvSpPr>
          <p:spPr>
            <a:xfrm>
              <a:off x="971617" y="4197371"/>
              <a:ext cx="3902139" cy="2019790"/>
            </a:xfrm>
            <a:prstGeom prst="rect">
              <a:avLst/>
            </a:prstGeom>
          </p:spPr>
          <p:txBody>
            <a:bodyPr vert="horz" lIns="0" tIns="34290" rIns="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600" b="1" dirty="0" smtClean="0">
                  <a:solidFill>
                    <a:schemeClr val="accent5"/>
                  </a:solidFill>
                  <a:latin typeface="+mj-lt"/>
                </a:rPr>
                <a:t>Vector-space representation </a:t>
              </a:r>
              <a:r>
                <a:rPr lang="en-GB" sz="1600" dirty="0">
                  <a:solidFill>
                    <a:schemeClr val="tx1"/>
                  </a:solidFill>
                  <a:latin typeface="+mj-lt"/>
                </a:rPr>
                <a:t/>
              </a:r>
              <a:br>
                <a:rPr lang="en-GB" sz="1600" dirty="0">
                  <a:solidFill>
                    <a:schemeClr val="tx1"/>
                  </a:solidFill>
                  <a:latin typeface="+mj-lt"/>
                </a:rPr>
              </a:br>
              <a:r>
                <a:rPr lang="en-GB" sz="1600" dirty="0">
                  <a:solidFill>
                    <a:schemeClr val="tx1"/>
                  </a:solidFill>
                  <a:latin typeface="+mj-lt"/>
                </a:rPr>
                <a:t>of any word </a:t>
              </a:r>
              <a:r>
                <a:rPr lang="en-GB" sz="1600" i="1" dirty="0">
                  <a:solidFill>
                    <a:schemeClr val="tx1"/>
                  </a:solidFill>
                  <a:latin typeface="+mj-lt"/>
                </a:rPr>
                <a:t>v</a:t>
              </a:r>
              <a:r>
                <a:rPr lang="en-GB" sz="16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GB" sz="1600" dirty="0" smtClean="0">
                  <a:solidFill>
                    <a:schemeClr val="tx1"/>
                  </a:solidFill>
                  <a:latin typeface="+mj-lt"/>
                </a:rPr>
                <a:t/>
              </a:r>
              <a:br>
                <a:rPr lang="en-GB" sz="1600" dirty="0" smtClean="0">
                  <a:solidFill>
                    <a:schemeClr val="tx1"/>
                  </a:solidFill>
                  <a:latin typeface="+mj-lt"/>
                </a:rPr>
              </a:br>
              <a:r>
                <a:rPr lang="en-GB" sz="1600" dirty="0" smtClean="0">
                  <a:solidFill>
                    <a:schemeClr val="tx1"/>
                  </a:solidFill>
                  <a:latin typeface="+mj-lt"/>
                </a:rPr>
                <a:t>in </a:t>
              </a:r>
              <a:r>
                <a:rPr lang="en-GB" sz="1600" dirty="0">
                  <a:solidFill>
                    <a:schemeClr val="tx1"/>
                  </a:solidFill>
                  <a:latin typeface="+mj-lt"/>
                </a:rPr>
                <a:t>the vocabulary</a:t>
              </a:r>
              <a:br>
                <a:rPr lang="en-GB" sz="1600" dirty="0">
                  <a:solidFill>
                    <a:schemeClr val="tx1"/>
                  </a:solidFill>
                  <a:latin typeface="+mj-lt"/>
                </a:rPr>
              </a:br>
              <a:r>
                <a:rPr lang="en-GB" sz="1600" dirty="0">
                  <a:solidFill>
                    <a:schemeClr val="tx1"/>
                  </a:solidFill>
                  <a:latin typeface="+mj-lt"/>
                </a:rPr>
                <a:t>using a vector of </a:t>
              </a:r>
              <a:r>
                <a:rPr lang="en-GB" sz="1600" b="1" dirty="0">
                  <a:solidFill>
                    <a:schemeClr val="accent5"/>
                  </a:solidFill>
                  <a:latin typeface="+mj-lt"/>
                </a:rPr>
                <a:t>dimension </a:t>
              </a:r>
              <a:r>
                <a:rPr lang="en-GB" sz="1600" b="1" i="1" dirty="0">
                  <a:solidFill>
                    <a:schemeClr val="accent5"/>
                  </a:solidFill>
                  <a:latin typeface="+mj-lt"/>
                </a:rPr>
                <a:t>D</a:t>
              </a:r>
            </a:p>
            <a:p>
              <a:pPr marL="0" indent="0">
                <a:buNone/>
              </a:pPr>
              <a:r>
                <a:rPr lang="en-GB" sz="1600" dirty="0" smtClean="0">
                  <a:latin typeface="+mj-lt"/>
                </a:rPr>
                <a:t>Also called</a:t>
              </a:r>
              <a:br>
                <a:rPr lang="en-GB" sz="1600" dirty="0" smtClean="0">
                  <a:latin typeface="+mj-lt"/>
                </a:rPr>
              </a:br>
              <a:r>
                <a:rPr lang="en-GB" sz="1600" b="1" dirty="0" smtClean="0">
                  <a:latin typeface="+mj-lt"/>
                </a:rPr>
                <a:t>distributed representation</a:t>
              </a:r>
              <a:endParaRPr lang="en-GB" sz="1600" dirty="0">
                <a:latin typeface="+mj-l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58880" y="3772939"/>
            <a:ext cx="4738456" cy="2471497"/>
            <a:chOff x="4844160" y="3227510"/>
            <a:chExt cx="3553842" cy="2471497"/>
          </a:xfrm>
        </p:grpSpPr>
        <p:graphicFrame>
          <p:nvGraphicFramePr>
            <p:cNvPr id="2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00810142"/>
                </p:ext>
              </p:extLst>
            </p:nvPr>
          </p:nvGraphicFramePr>
          <p:xfrm>
            <a:off x="7561402" y="3227510"/>
            <a:ext cx="513159" cy="3917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20" name="Equation" r:id="rId7" imgW="342720" imgH="241200" progId="Equation.3">
                    <p:embed/>
                  </p:oleObj>
                </mc:Choice>
                <mc:Fallback>
                  <p:oleObj name="Equation" r:id="rId7" imgW="342720" imgH="241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561402" y="3227510"/>
                          <a:ext cx="513159" cy="39171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" name="AutoShape 118"/>
            <p:cNvSpPr>
              <a:spLocks/>
            </p:cNvSpPr>
            <p:nvPr/>
          </p:nvSpPr>
          <p:spPr bwMode="auto">
            <a:xfrm>
              <a:off x="8116717" y="3367167"/>
              <a:ext cx="281285" cy="770186"/>
            </a:xfrm>
            <a:prstGeom prst="roundRect">
              <a:avLst>
                <a:gd name="adj" fmla="val 35713"/>
              </a:avLst>
            </a:prstGeom>
            <a:solidFill>
              <a:schemeClr val="accent5"/>
            </a:solidFill>
            <a:ln w="25400" cap="flat">
              <a:solidFill>
                <a:srgbClr val="4D4D4D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GB" sz="1350" b="1" dirty="0">
                  <a:solidFill>
                    <a:schemeClr val="bg1"/>
                  </a:solidFill>
                </a:rPr>
                <a:t>z</a:t>
              </a:r>
              <a:r>
                <a:rPr lang="en-GB" sz="1350" i="1" baseline="-25000" dirty="0">
                  <a:solidFill>
                    <a:schemeClr val="bg1"/>
                  </a:solidFill>
                </a:rPr>
                <a:t>t-1</a:t>
              </a:r>
              <a:endParaRPr lang="en-US" sz="1350" baseline="-6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</p:txBody>
        </p:sp>
        <p:sp>
          <p:nvSpPr>
            <p:cNvPr id="47" name="AutoShape 118"/>
            <p:cNvSpPr>
              <a:spLocks/>
            </p:cNvSpPr>
            <p:nvPr/>
          </p:nvSpPr>
          <p:spPr bwMode="auto">
            <a:xfrm>
              <a:off x="8116717" y="4151527"/>
              <a:ext cx="281285" cy="770186"/>
            </a:xfrm>
            <a:prstGeom prst="roundRect">
              <a:avLst>
                <a:gd name="adj" fmla="val 35713"/>
              </a:avLst>
            </a:prstGeom>
            <a:solidFill>
              <a:schemeClr val="accent5"/>
            </a:solidFill>
            <a:ln w="25400" cap="flat">
              <a:solidFill>
                <a:srgbClr val="4D4D4D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GB" sz="1350" b="1" dirty="0">
                  <a:solidFill>
                    <a:schemeClr val="bg1"/>
                  </a:solidFill>
                </a:rPr>
                <a:t>z</a:t>
              </a:r>
              <a:r>
                <a:rPr lang="en-GB" sz="1350" i="1" baseline="-25000" dirty="0">
                  <a:solidFill>
                    <a:schemeClr val="bg1"/>
                  </a:solidFill>
                </a:rPr>
                <a:t>t-2</a:t>
              </a:r>
              <a:endParaRPr lang="en-US" sz="1350" baseline="-6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</p:txBody>
        </p:sp>
        <p:sp>
          <p:nvSpPr>
            <p:cNvPr id="48" name="AutoShape 118"/>
            <p:cNvSpPr>
              <a:spLocks/>
            </p:cNvSpPr>
            <p:nvPr/>
          </p:nvSpPr>
          <p:spPr bwMode="auto">
            <a:xfrm>
              <a:off x="8116717" y="4928821"/>
              <a:ext cx="281285" cy="770186"/>
            </a:xfrm>
            <a:prstGeom prst="roundRect">
              <a:avLst>
                <a:gd name="adj" fmla="val 35713"/>
              </a:avLst>
            </a:prstGeom>
            <a:solidFill>
              <a:schemeClr val="accent5"/>
            </a:solidFill>
            <a:ln w="25400" cap="flat">
              <a:solidFill>
                <a:srgbClr val="4D4D4D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GB" sz="1350" b="1" dirty="0">
                  <a:solidFill>
                    <a:schemeClr val="bg1"/>
                  </a:solidFill>
                </a:rPr>
                <a:t>z</a:t>
              </a:r>
              <a:r>
                <a:rPr lang="en-GB" sz="1350" i="1" baseline="-25000" dirty="0">
                  <a:solidFill>
                    <a:schemeClr val="bg1"/>
                  </a:solidFill>
                </a:rPr>
                <a:t>t-1</a:t>
              </a:r>
              <a:endParaRPr lang="en-US" sz="1350" baseline="-6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</p:txBody>
        </p:sp>
        <p:sp>
          <p:nvSpPr>
            <p:cNvPr id="57" name="Content Placeholder 2"/>
            <p:cNvSpPr txBox="1">
              <a:spLocks/>
            </p:cNvSpPr>
            <p:nvPr/>
          </p:nvSpPr>
          <p:spPr>
            <a:xfrm>
              <a:off x="4844160" y="4005277"/>
              <a:ext cx="2973822" cy="1174937"/>
            </a:xfrm>
            <a:prstGeom prst="rect">
              <a:avLst/>
            </a:prstGeom>
          </p:spPr>
          <p:txBody>
            <a:bodyPr vert="horz" lIns="0" tIns="34290" rIns="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600" b="1" dirty="0">
                  <a:solidFill>
                    <a:schemeClr val="accent5"/>
                  </a:solidFill>
                  <a:latin typeface="+mj-lt"/>
                </a:rPr>
                <a:t>Vector-space representation </a:t>
              </a:r>
              <a:r>
                <a:rPr lang="en-GB" sz="1600" dirty="0">
                  <a:solidFill>
                    <a:schemeClr val="tx1"/>
                  </a:solidFill>
                  <a:latin typeface="+mj-lt"/>
                </a:rPr>
                <a:t/>
              </a:r>
              <a:br>
                <a:rPr lang="en-GB" sz="1600" dirty="0">
                  <a:solidFill>
                    <a:schemeClr val="tx1"/>
                  </a:solidFill>
                  <a:latin typeface="+mj-lt"/>
                </a:rPr>
              </a:br>
              <a:r>
                <a:rPr lang="en-GB" sz="1600" dirty="0">
                  <a:solidFill>
                    <a:schemeClr val="tx1"/>
                  </a:solidFill>
                  <a:latin typeface="+mj-lt"/>
                </a:rPr>
                <a:t>of the </a:t>
              </a:r>
              <a:r>
                <a:rPr lang="en-GB" sz="1600" b="1" i="1" dirty="0" err="1">
                  <a:solidFill>
                    <a:schemeClr val="tx2"/>
                  </a:solidFill>
                  <a:latin typeface="+mj-lt"/>
                </a:rPr>
                <a:t>t</a:t>
              </a:r>
              <a:r>
                <a:rPr lang="en-GB" sz="1600" b="1" baseline="30000" dirty="0" err="1">
                  <a:solidFill>
                    <a:schemeClr val="tx2"/>
                  </a:solidFill>
                  <a:latin typeface="+mj-lt"/>
                </a:rPr>
                <a:t>th</a:t>
              </a:r>
              <a:r>
                <a:rPr lang="en-GB" sz="1600" b="1" dirty="0">
                  <a:solidFill>
                    <a:schemeClr val="tx2"/>
                  </a:solidFill>
                  <a:latin typeface="+mj-lt"/>
                </a:rPr>
                <a:t> word history</a:t>
              </a:r>
              <a:r>
                <a:rPr lang="en-GB" sz="1600" dirty="0">
                  <a:solidFill>
                    <a:schemeClr val="tx1"/>
                  </a:solidFill>
                  <a:latin typeface="+mj-lt"/>
                </a:rPr>
                <a:t>:</a:t>
              </a:r>
              <a:br>
                <a:rPr lang="en-GB" sz="1600" dirty="0">
                  <a:solidFill>
                    <a:schemeClr val="tx1"/>
                  </a:solidFill>
                  <a:latin typeface="+mj-lt"/>
                </a:rPr>
              </a:br>
              <a:r>
                <a:rPr lang="en-GB" sz="1600" dirty="0" smtClean="0">
                  <a:solidFill>
                    <a:schemeClr val="tx1"/>
                  </a:solidFill>
                  <a:latin typeface="+mj-lt"/>
                </a:rPr>
                <a:t>e.g., concatenation </a:t>
              </a:r>
              <a:r>
                <a:rPr lang="en-GB" sz="1600" dirty="0">
                  <a:solidFill>
                    <a:schemeClr val="tx1"/>
                  </a:solidFill>
                  <a:latin typeface="+mj-lt"/>
                </a:rPr>
                <a:t/>
              </a:r>
              <a:br>
                <a:rPr lang="en-GB" sz="1600" dirty="0">
                  <a:solidFill>
                    <a:schemeClr val="tx1"/>
                  </a:solidFill>
                  <a:latin typeface="+mj-lt"/>
                </a:rPr>
              </a:br>
              <a:r>
                <a:rPr lang="en-GB" sz="1600" dirty="0">
                  <a:solidFill>
                    <a:schemeClr val="tx1"/>
                  </a:solidFill>
                  <a:latin typeface="+mj-lt"/>
                </a:rPr>
                <a:t>of </a:t>
              </a:r>
              <a:r>
                <a:rPr lang="en-GB" sz="1600" i="1" dirty="0">
                  <a:solidFill>
                    <a:schemeClr val="tx1"/>
                  </a:solidFill>
                  <a:latin typeface="+mj-lt"/>
                </a:rPr>
                <a:t>n</a:t>
              </a:r>
              <a:r>
                <a:rPr lang="en-GB" sz="1600" dirty="0">
                  <a:solidFill>
                    <a:schemeClr val="tx1"/>
                  </a:solidFill>
                  <a:latin typeface="+mj-lt"/>
                </a:rPr>
                <a:t>-1 vectors of size </a:t>
              </a:r>
              <a:r>
                <a:rPr lang="en-GB" sz="1600" i="1" dirty="0">
                  <a:solidFill>
                    <a:schemeClr val="tx1"/>
                  </a:solidFill>
                  <a:latin typeface="+mj-lt"/>
                </a:rPr>
                <a:t>D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58881" y="2091129"/>
            <a:ext cx="4738457" cy="1223093"/>
            <a:chOff x="4844160" y="2307695"/>
            <a:chExt cx="3553843" cy="1223093"/>
          </a:xfrm>
        </p:grpSpPr>
        <p:graphicFrame>
          <p:nvGraphicFramePr>
            <p:cNvPr id="32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43500743"/>
                </p:ext>
              </p:extLst>
            </p:nvPr>
          </p:nvGraphicFramePr>
          <p:xfrm>
            <a:off x="7824650" y="2307695"/>
            <a:ext cx="227410" cy="370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21" name="Equation" r:id="rId9" imgW="152280" imgH="228600" progId="Equation.3">
                    <p:embed/>
                  </p:oleObj>
                </mc:Choice>
                <mc:Fallback>
                  <p:oleObj name="Equation" r:id="rId9" imgW="15228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7824650" y="2307695"/>
                          <a:ext cx="227410" cy="37028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AutoShape 117"/>
            <p:cNvSpPr>
              <a:spLocks/>
            </p:cNvSpPr>
            <p:nvPr/>
          </p:nvSpPr>
          <p:spPr bwMode="auto">
            <a:xfrm>
              <a:off x="8116718" y="2418927"/>
              <a:ext cx="281285" cy="770186"/>
            </a:xfrm>
            <a:prstGeom prst="roundRect">
              <a:avLst>
                <a:gd name="adj" fmla="val 35713"/>
              </a:avLst>
            </a:prstGeom>
            <a:solidFill>
              <a:schemeClr val="accent5"/>
            </a:solidFill>
            <a:ln w="25400" cap="flat">
              <a:solidFill>
                <a:srgbClr val="4D4D4D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GB" sz="1800" b="1" dirty="0" err="1">
                  <a:solidFill>
                    <a:schemeClr val="bg1"/>
                  </a:solidFill>
                </a:rPr>
                <a:t>ẑ</a:t>
              </a:r>
              <a:r>
                <a:rPr lang="en-GB" sz="1800" i="1" baseline="-25000" dirty="0" err="1">
                  <a:solidFill>
                    <a:schemeClr val="bg1"/>
                  </a:solidFill>
                </a:rPr>
                <a:t>t</a:t>
              </a:r>
              <a:endParaRPr lang="en-US" sz="1800" baseline="-6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</p:txBody>
        </p:sp>
        <p:sp>
          <p:nvSpPr>
            <p:cNvPr id="40" name="Content Placeholder 2"/>
            <p:cNvSpPr txBox="1">
              <a:spLocks/>
            </p:cNvSpPr>
            <p:nvPr/>
          </p:nvSpPr>
          <p:spPr>
            <a:xfrm>
              <a:off x="4844160" y="2355851"/>
              <a:ext cx="2980490" cy="1174937"/>
            </a:xfrm>
            <a:prstGeom prst="rect">
              <a:avLst/>
            </a:prstGeom>
          </p:spPr>
          <p:txBody>
            <a:bodyPr vert="horz" lIns="0" tIns="34290" rIns="0" bIns="3429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600" b="1" dirty="0">
                  <a:solidFill>
                    <a:schemeClr val="accent5"/>
                  </a:solidFill>
                  <a:latin typeface="+mj-lt"/>
                </a:rPr>
                <a:t>Vector-space representation</a:t>
              </a:r>
              <a:r>
                <a:rPr lang="en-GB" sz="1600" dirty="0">
                  <a:solidFill>
                    <a:schemeClr val="tx1"/>
                  </a:solidFill>
                  <a:latin typeface="+mj-lt"/>
                </a:rPr>
                <a:t/>
              </a:r>
              <a:br>
                <a:rPr lang="en-GB" sz="1600" dirty="0">
                  <a:solidFill>
                    <a:schemeClr val="tx1"/>
                  </a:solidFill>
                  <a:latin typeface="+mj-lt"/>
                </a:rPr>
              </a:br>
              <a:r>
                <a:rPr lang="en-GB" sz="1600" dirty="0">
                  <a:solidFill>
                    <a:schemeClr val="tx1"/>
                  </a:solidFill>
                  <a:latin typeface="+mj-lt"/>
                </a:rPr>
                <a:t>of the prediction </a:t>
              </a:r>
              <a:br>
                <a:rPr lang="en-GB" sz="1600" dirty="0">
                  <a:solidFill>
                    <a:schemeClr val="tx1"/>
                  </a:solidFill>
                  <a:latin typeface="+mj-lt"/>
                </a:rPr>
              </a:br>
              <a:r>
                <a:rPr lang="en-GB" sz="1600" dirty="0">
                  <a:solidFill>
                    <a:schemeClr val="tx1"/>
                  </a:solidFill>
                  <a:latin typeface="+mj-lt"/>
                </a:rPr>
                <a:t>of </a:t>
              </a:r>
              <a:r>
                <a:rPr lang="en-GB" sz="1600" b="1" dirty="0">
                  <a:solidFill>
                    <a:schemeClr val="tx2"/>
                  </a:solidFill>
                  <a:latin typeface="+mj-lt"/>
                </a:rPr>
                <a:t>target word </a:t>
              </a:r>
              <a:r>
                <a:rPr lang="en-GB" sz="1600" b="1" i="1" dirty="0" err="1">
                  <a:solidFill>
                    <a:schemeClr val="tx2"/>
                  </a:solidFill>
                  <a:latin typeface="+mj-lt"/>
                </a:rPr>
                <a:t>w</a:t>
              </a:r>
              <a:r>
                <a:rPr lang="en-GB" sz="1600" b="1" i="1" baseline="-25000" dirty="0" err="1">
                  <a:solidFill>
                    <a:schemeClr val="tx2"/>
                  </a:solidFill>
                  <a:latin typeface="+mj-lt"/>
                </a:rPr>
                <a:t>t</a:t>
              </a:r>
              <a:r>
                <a:rPr lang="en-GB" sz="1600" b="1" dirty="0">
                  <a:solidFill>
                    <a:schemeClr val="tx2"/>
                  </a:solidFill>
                  <a:latin typeface="+mj-lt"/>
                </a:rPr>
                <a:t/>
              </a:r>
              <a:br>
                <a:rPr lang="en-GB" sz="1600" b="1" dirty="0">
                  <a:solidFill>
                    <a:schemeClr val="tx2"/>
                  </a:solidFill>
                  <a:latin typeface="+mj-lt"/>
                </a:rPr>
              </a:br>
              <a:r>
                <a:rPr lang="en-GB" sz="1600" dirty="0" smtClean="0">
                  <a:solidFill>
                    <a:schemeClr val="tx1"/>
                  </a:solidFill>
                  <a:latin typeface="+mj-lt"/>
                </a:rPr>
                <a:t>(we predict </a:t>
              </a:r>
              <a:r>
                <a:rPr lang="en-GB" sz="1600" dirty="0">
                  <a:solidFill>
                    <a:schemeClr val="tx1"/>
                  </a:solidFill>
                  <a:latin typeface="+mj-lt"/>
                </a:rPr>
                <a:t>a </a:t>
              </a:r>
              <a:r>
                <a:rPr lang="en-GB" sz="1600" dirty="0" smtClean="0">
                  <a:solidFill>
                    <a:schemeClr val="tx1"/>
                  </a:solidFill>
                  <a:latin typeface="+mj-lt"/>
                </a:rPr>
                <a:t>vector </a:t>
              </a:r>
              <a:r>
                <a:rPr lang="en-GB" sz="1600" dirty="0">
                  <a:solidFill>
                    <a:schemeClr val="tx1"/>
                  </a:solidFill>
                  <a:latin typeface="+mj-lt"/>
                </a:rPr>
                <a:t>of size </a:t>
              </a:r>
              <a:r>
                <a:rPr lang="en-GB" sz="1600" i="1" dirty="0">
                  <a:solidFill>
                    <a:schemeClr val="tx1"/>
                  </a:solidFill>
                  <a:latin typeface="+mj-lt"/>
                </a:rPr>
                <a:t>D</a:t>
              </a:r>
              <a:r>
                <a:rPr lang="en-GB" sz="1600" dirty="0">
                  <a:solidFill>
                    <a:schemeClr val="tx1"/>
                  </a:solidFill>
                  <a:latin typeface="+mj-lt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1200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continuous space language models</a:t>
            </a:r>
          </a:p>
        </p:txBody>
      </p:sp>
      <p:sp>
        <p:nvSpPr>
          <p:cNvPr id="63" name="Slide Number Placeholder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600" dirty="0" smtClean="0"/>
              <a:t>Input:</a:t>
            </a:r>
          </a:p>
          <a:p>
            <a:pPr lvl="1"/>
            <a:r>
              <a:rPr lang="en-GB" sz="1800" dirty="0" smtClean="0"/>
              <a:t>word history (</a:t>
            </a:r>
            <a:r>
              <a:rPr lang="en-GB" sz="1800" b="1" dirty="0" smtClean="0">
                <a:solidFill>
                  <a:schemeClr val="tx2"/>
                </a:solidFill>
              </a:rPr>
              <a:t>one-hot </a:t>
            </a:r>
            <a:r>
              <a:rPr lang="en-GB" sz="1800" dirty="0" smtClean="0"/>
              <a:t>or </a:t>
            </a:r>
            <a:r>
              <a:rPr lang="en-GB" sz="1800" b="1" dirty="0" smtClean="0">
                <a:solidFill>
                  <a:schemeClr val="accent5"/>
                </a:solidFill>
              </a:rPr>
              <a:t>distributed representation</a:t>
            </a:r>
            <a:r>
              <a:rPr lang="en-GB" sz="1800" dirty="0" smtClean="0"/>
              <a:t>)</a:t>
            </a:r>
          </a:p>
          <a:p>
            <a:r>
              <a:rPr lang="en-GB" sz="2600" dirty="0" smtClean="0"/>
              <a:t>Output:</a:t>
            </a:r>
          </a:p>
          <a:p>
            <a:pPr lvl="1"/>
            <a:r>
              <a:rPr lang="en-GB" sz="1800" dirty="0" smtClean="0"/>
              <a:t>target word (</a:t>
            </a:r>
            <a:r>
              <a:rPr lang="en-GB" sz="1800" b="1" dirty="0">
                <a:solidFill>
                  <a:schemeClr val="tx2"/>
                </a:solidFill>
              </a:rPr>
              <a:t>one-hot </a:t>
            </a:r>
            <a:r>
              <a:rPr lang="en-GB" sz="1800" dirty="0"/>
              <a:t>or </a:t>
            </a:r>
            <a:r>
              <a:rPr lang="en-GB" sz="1800" b="1" dirty="0">
                <a:solidFill>
                  <a:schemeClr val="accent5"/>
                </a:solidFill>
              </a:rPr>
              <a:t>distributed representation</a:t>
            </a:r>
            <a:r>
              <a:rPr lang="en-GB" sz="1800" dirty="0" smtClean="0"/>
              <a:t>)</a:t>
            </a:r>
          </a:p>
          <a:p>
            <a:r>
              <a:rPr lang="en-GB" sz="2600" b="1" dirty="0" smtClean="0">
                <a:solidFill>
                  <a:schemeClr val="tx1"/>
                </a:solidFill>
              </a:rPr>
              <a:t>Function</a:t>
            </a:r>
            <a:r>
              <a:rPr lang="en-GB" sz="2600" dirty="0" smtClean="0"/>
              <a:t> that </a:t>
            </a:r>
            <a:r>
              <a:rPr lang="en-GB" sz="2600" b="1" dirty="0" smtClean="0">
                <a:solidFill>
                  <a:schemeClr val="tx1"/>
                </a:solidFill>
              </a:rPr>
              <a:t>approximates word likelihood</a:t>
            </a:r>
            <a:r>
              <a:rPr lang="en-GB" sz="2600" dirty="0" smtClean="0"/>
              <a:t>:</a:t>
            </a:r>
          </a:p>
          <a:p>
            <a:pPr lvl="1"/>
            <a:r>
              <a:rPr lang="en-GB" sz="1800" b="1" dirty="0" smtClean="0"/>
              <a:t>Linear transform </a:t>
            </a:r>
          </a:p>
          <a:p>
            <a:pPr lvl="1"/>
            <a:r>
              <a:rPr lang="en-GB" sz="1800" b="1" dirty="0" smtClean="0"/>
              <a:t>Feed-forward neural network</a:t>
            </a:r>
            <a:endParaRPr lang="en-GB" sz="1800" b="1" dirty="0">
              <a:solidFill>
                <a:schemeClr val="accent1"/>
              </a:solidFill>
            </a:endParaRPr>
          </a:p>
          <a:p>
            <a:pPr lvl="1"/>
            <a:r>
              <a:rPr lang="en-GB" sz="1800" b="1" dirty="0" smtClean="0"/>
              <a:t>Recurrent neural network</a:t>
            </a:r>
          </a:p>
          <a:p>
            <a:pPr lvl="1"/>
            <a:r>
              <a:rPr lang="en-GB" sz="1800" b="1" dirty="0" smtClean="0"/>
              <a:t>Continuous bag-of-words</a:t>
            </a:r>
          </a:p>
          <a:p>
            <a:pPr lvl="1"/>
            <a:r>
              <a:rPr lang="en-GB" sz="1800" b="1" dirty="0" smtClean="0"/>
              <a:t>Skip-gram</a:t>
            </a:r>
          </a:p>
          <a:p>
            <a:pPr lvl="1"/>
            <a:r>
              <a:rPr lang="en-GB" sz="1800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48818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Learning </a:t>
            </a:r>
            <a:br>
              <a:rPr lang="en-US" dirty="0" smtClean="0"/>
            </a:br>
            <a:r>
              <a:rPr lang="en-US" dirty="0" smtClean="0"/>
              <a:t>neural language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b="1" dirty="0" smtClean="0">
              <a:solidFill>
                <a:schemeClr val="tx2"/>
              </a:solidFill>
            </a:endParaRPr>
          </a:p>
          <a:p>
            <a:r>
              <a:rPr lang="en-GB" b="1" dirty="0" smtClean="0">
                <a:solidFill>
                  <a:schemeClr val="tx2"/>
                </a:solidFill>
              </a:rPr>
              <a:t>Maximize the log-likelihood</a:t>
            </a:r>
            <a:r>
              <a:rPr lang="en-GB" dirty="0" smtClean="0"/>
              <a:t> of observed data, </a:t>
            </a:r>
            <a:r>
              <a:rPr lang="en-GB" dirty="0" err="1" smtClean="0"/>
              <a:t>w.r.t</a:t>
            </a:r>
            <a:r>
              <a:rPr lang="en-GB" dirty="0" smtClean="0"/>
              <a:t>. </a:t>
            </a:r>
            <a:r>
              <a:rPr lang="en-GB" dirty="0" smtClean="0">
                <a:solidFill>
                  <a:schemeClr val="tx1"/>
                </a:solidFill>
              </a:rPr>
              <a:t>parameters </a:t>
            </a:r>
            <a:r>
              <a:rPr lang="el-GR" b="1" dirty="0" smtClean="0">
                <a:solidFill>
                  <a:schemeClr val="tx1"/>
                </a:solidFill>
              </a:rPr>
              <a:t>θ</a:t>
            </a:r>
            <a:r>
              <a:rPr lang="en-GB" dirty="0" smtClean="0"/>
              <a:t> of the neural language model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b="1" dirty="0" smtClean="0">
                <a:solidFill>
                  <a:schemeClr val="tx1"/>
                </a:solidFill>
              </a:rPr>
              <a:t>Parameters </a:t>
            </a:r>
            <a:r>
              <a:rPr lang="el-GR" b="1" dirty="0" smtClean="0">
                <a:solidFill>
                  <a:schemeClr val="tx1"/>
                </a:solidFill>
              </a:rPr>
              <a:t>θ</a:t>
            </a:r>
            <a:r>
              <a:rPr lang="en-GB" b="1" dirty="0" smtClean="0">
                <a:solidFill>
                  <a:schemeClr val="tx1"/>
                </a:solidFill>
              </a:rPr>
              <a:t> </a:t>
            </a:r>
            <a:r>
              <a:rPr lang="en-GB" dirty="0" smtClean="0"/>
              <a:t>(in a neural language model):</a:t>
            </a:r>
          </a:p>
          <a:p>
            <a:pPr lvl="1"/>
            <a:r>
              <a:rPr lang="en-GB" dirty="0" smtClean="0"/>
              <a:t>Word embedding matrix </a:t>
            </a:r>
            <a:r>
              <a:rPr lang="en-GB" b="1" dirty="0" smtClean="0"/>
              <a:t>R</a:t>
            </a:r>
            <a:r>
              <a:rPr lang="en-GB" dirty="0" smtClean="0"/>
              <a:t> and bias </a:t>
            </a:r>
            <a:r>
              <a:rPr lang="en-GB" b="1" dirty="0" err="1" smtClean="0"/>
              <a:t>b</a:t>
            </a:r>
            <a:r>
              <a:rPr lang="en-GB" i="1" baseline="-25000" dirty="0" err="1" smtClean="0"/>
              <a:t>v</a:t>
            </a:r>
            <a:endParaRPr lang="en-GB" i="1" baseline="-25000" dirty="0" smtClean="0"/>
          </a:p>
          <a:p>
            <a:pPr lvl="1"/>
            <a:r>
              <a:rPr lang="en-GB" dirty="0" smtClean="0"/>
              <a:t>Neural weights: </a:t>
            </a:r>
            <a:r>
              <a:rPr lang="en-GB" b="1" dirty="0" smtClean="0"/>
              <a:t>A</a:t>
            </a:r>
            <a:r>
              <a:rPr lang="en-GB" dirty="0" smtClean="0"/>
              <a:t>, </a:t>
            </a:r>
            <a:r>
              <a:rPr lang="en-GB" b="1" dirty="0" err="1" smtClean="0"/>
              <a:t>b</a:t>
            </a:r>
            <a:r>
              <a:rPr lang="en-GB" i="1" baseline="-25000" dirty="0" err="1" smtClean="0"/>
              <a:t>A</a:t>
            </a:r>
            <a:r>
              <a:rPr lang="en-GB" dirty="0" smtClean="0"/>
              <a:t>, </a:t>
            </a:r>
            <a:r>
              <a:rPr lang="en-GB" b="1" dirty="0" smtClean="0"/>
              <a:t>B</a:t>
            </a:r>
            <a:r>
              <a:rPr lang="en-GB" dirty="0" smtClean="0"/>
              <a:t>, </a:t>
            </a:r>
            <a:r>
              <a:rPr lang="en-GB" b="1" dirty="0" err="1" smtClean="0"/>
              <a:t>b</a:t>
            </a:r>
            <a:r>
              <a:rPr lang="en-GB" i="1" baseline="-25000" dirty="0" err="1" smtClean="0"/>
              <a:t>B</a:t>
            </a:r>
            <a:endParaRPr lang="en-GB" i="1" baseline="-25000" dirty="0" smtClean="0"/>
          </a:p>
          <a:p>
            <a:r>
              <a:rPr lang="en-GB" b="1" dirty="0" smtClean="0">
                <a:solidFill>
                  <a:schemeClr val="tx2"/>
                </a:solidFill>
              </a:rPr>
              <a:t>Gradient descent </a:t>
            </a:r>
            <a:r>
              <a:rPr lang="en-GB" dirty="0" smtClean="0"/>
              <a:t>with learning rate </a:t>
            </a:r>
            <a:r>
              <a:rPr lang="el-GR" i="1" dirty="0" smtClean="0"/>
              <a:t>η</a:t>
            </a:r>
            <a:r>
              <a:rPr lang="en-GB" dirty="0" smtClean="0"/>
              <a:t>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63211" y="2935849"/>
            <a:ext cx="5759027" cy="496391"/>
            <a:chOff x="872408" y="2935848"/>
            <a:chExt cx="4319270" cy="496391"/>
          </a:xfrm>
        </p:grpSpPr>
        <p:sp>
          <p:nvSpPr>
            <p:cNvPr id="12" name="Rounded Rectangle 11"/>
            <p:cNvSpPr/>
            <p:nvPr/>
          </p:nvSpPr>
          <p:spPr>
            <a:xfrm>
              <a:off x="3744213" y="2935848"/>
              <a:ext cx="1447465" cy="473076"/>
            </a:xfrm>
            <a:prstGeom prst="roundRect">
              <a:avLst/>
            </a:prstGeom>
            <a:solidFill>
              <a:schemeClr val="accent5">
                <a:alpha val="49804"/>
              </a:schemeClr>
            </a:solidFill>
            <a:ln>
              <a:solidFill>
                <a:schemeClr val="accent5">
                  <a:lumMod val="50000"/>
                  <a:alpha val="50196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214823" y="2935848"/>
              <a:ext cx="529390" cy="473076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49804"/>
              </a:schemeClr>
            </a:solidFill>
            <a:ln>
              <a:solidFill>
                <a:schemeClr val="tx2">
                  <a:alpha val="50196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79844680"/>
                </p:ext>
              </p:extLst>
            </p:nvPr>
          </p:nvGraphicFramePr>
          <p:xfrm>
            <a:off x="872408" y="2957576"/>
            <a:ext cx="4297363" cy="474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80" name="Equation" r:id="rId3" imgW="2869920" imgH="291960" progId="Equation.3">
                    <p:embed/>
                  </p:oleObj>
                </mc:Choice>
                <mc:Fallback>
                  <p:oleObj name="Equation" r:id="rId3" imgW="2869920" imgH="29196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72408" y="2957576"/>
                          <a:ext cx="4297363" cy="4746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5559038"/>
              </p:ext>
            </p:extLst>
          </p:nvPr>
        </p:nvGraphicFramePr>
        <p:xfrm>
          <a:off x="1163211" y="3513297"/>
          <a:ext cx="3727451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1" name="Equation" r:id="rId5" imgW="1866600" imgH="291960" progId="Equation.3">
                  <p:embed/>
                </p:oleObj>
              </mc:Choice>
              <mc:Fallback>
                <p:oleObj name="Equation" r:id="rId5" imgW="1866600" imgH="2919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63211" y="3513297"/>
                        <a:ext cx="3727451" cy="474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9546021"/>
              </p:ext>
            </p:extLst>
          </p:nvPr>
        </p:nvGraphicFramePr>
        <p:xfrm>
          <a:off x="1163211" y="5700713"/>
          <a:ext cx="1750483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2" name="Equation" r:id="rId7" imgW="876240" imgH="393480" progId="Equation.3">
                  <p:embed/>
                </p:oleObj>
              </mc:Choice>
              <mc:Fallback>
                <p:oleObj name="Equation" r:id="rId7" imgW="8762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63211" y="5700713"/>
                        <a:ext cx="1750483" cy="639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929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Learning neural language models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93155" y="3703049"/>
            <a:ext cx="61016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Forward-propagate</a:t>
            </a:r>
            <a:b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through </a:t>
            </a:r>
            <a:r>
              <a:rPr lang="en-US" sz="2000" b="1" dirty="0" smtClean="0">
                <a:solidFill>
                  <a:schemeClr val="accent5"/>
                </a:solidFill>
                <a:latin typeface="+mj-lt"/>
              </a:rPr>
              <a:t>word </a:t>
            </a:r>
            <a:r>
              <a:rPr lang="en-US" sz="2000" b="1" dirty="0" err="1" smtClean="0">
                <a:solidFill>
                  <a:schemeClr val="accent5"/>
                </a:solidFill>
                <a:latin typeface="+mj-lt"/>
              </a:rPr>
              <a:t>embeddings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and through </a:t>
            </a:r>
            <a:r>
              <a:rPr lang="en-US" sz="2000" b="1" dirty="0" smtClean="0">
                <a:latin typeface="+mj-lt"/>
              </a:rPr>
              <a:t>model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Estimate word likelihood (loss)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Back-propagate loss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Gradient step to update model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3157" y="2091896"/>
            <a:ext cx="39046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Randomly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choose a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mini-batch</a:t>
            </a:r>
            <a:b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(e.g., 1000 consecutive words)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Curved Right Arrow 6"/>
          <p:cNvSpPr/>
          <p:nvPr/>
        </p:nvSpPr>
        <p:spPr>
          <a:xfrm>
            <a:off x="1230489" y="2271890"/>
            <a:ext cx="1862667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10800000">
            <a:off x="8916993" y="2271890"/>
            <a:ext cx="1862667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95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Limitations of these neural language models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b="1" dirty="0" smtClean="0">
                <a:solidFill>
                  <a:srgbClr val="FF0000"/>
                </a:solidFill>
              </a:rPr>
              <a:t>Computationally expensive </a:t>
            </a:r>
            <a:r>
              <a:rPr lang="en-GB" dirty="0" smtClean="0"/>
              <a:t>to train</a:t>
            </a:r>
          </a:p>
          <a:p>
            <a:pPr lvl="1"/>
            <a:r>
              <a:rPr lang="en-GB" dirty="0" smtClean="0"/>
              <a:t>Bottleneck: need to </a:t>
            </a:r>
            <a:r>
              <a:rPr lang="en-GB" b="1" dirty="0" smtClean="0">
                <a:solidFill>
                  <a:srgbClr val="FF0000"/>
                </a:solidFill>
              </a:rPr>
              <a:t>evaluate probability </a:t>
            </a:r>
            <a:r>
              <a:rPr lang="en-GB" dirty="0" smtClean="0"/>
              <a:t>of each word </a:t>
            </a:r>
            <a:br>
              <a:rPr lang="en-GB" dirty="0" smtClean="0"/>
            </a:br>
            <a:r>
              <a:rPr lang="en-GB" dirty="0" smtClean="0"/>
              <a:t>over the </a:t>
            </a:r>
            <a:r>
              <a:rPr lang="en-GB" b="1" dirty="0" smtClean="0">
                <a:solidFill>
                  <a:srgbClr val="FF0000"/>
                </a:solidFill>
              </a:rPr>
              <a:t>entire vocabulary</a:t>
            </a:r>
          </a:p>
          <a:p>
            <a:pPr lvl="1"/>
            <a:r>
              <a:rPr lang="en-GB" dirty="0" smtClean="0"/>
              <a:t>Very slow training time (days, weeks)</a:t>
            </a:r>
          </a:p>
          <a:p>
            <a:endParaRPr lang="en-GB" dirty="0" smtClean="0"/>
          </a:p>
          <a:p>
            <a:r>
              <a:rPr lang="en-GB" b="1" dirty="0" smtClean="0">
                <a:solidFill>
                  <a:schemeClr val="tx2"/>
                </a:solidFill>
              </a:rPr>
              <a:t>Ignores</a:t>
            </a:r>
            <a:r>
              <a:rPr lang="en-GB" dirty="0" smtClean="0">
                <a:solidFill>
                  <a:schemeClr val="tx2"/>
                </a:solidFill>
              </a:rPr>
              <a:t> </a:t>
            </a:r>
            <a:r>
              <a:rPr lang="en-GB" b="1" dirty="0" smtClean="0">
                <a:solidFill>
                  <a:schemeClr val="tx2"/>
                </a:solidFill>
              </a:rPr>
              <a:t>long-range dependencies</a:t>
            </a:r>
          </a:p>
          <a:p>
            <a:pPr lvl="1"/>
            <a:r>
              <a:rPr lang="en-GB" dirty="0" smtClean="0"/>
              <a:t>Fixed time windows </a:t>
            </a:r>
          </a:p>
          <a:p>
            <a:pPr lvl="1"/>
            <a:r>
              <a:rPr lang="en-GB" b="1" dirty="0" smtClean="0"/>
              <a:t>Continuous version of n-grams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86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Line 30"/>
          <p:cNvSpPr>
            <a:spLocks noChangeShapeType="1"/>
          </p:cNvSpPr>
          <p:nvPr/>
        </p:nvSpPr>
        <p:spPr bwMode="auto">
          <a:xfrm flipH="1" flipV="1">
            <a:off x="6955453" y="3642972"/>
            <a:ext cx="5263" cy="776222"/>
          </a:xfrm>
          <a:prstGeom prst="line">
            <a:avLst/>
          </a:prstGeom>
          <a:noFill/>
          <a:ln w="63500" cap="flat">
            <a:solidFill>
              <a:schemeClr val="accent5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788"/>
          </a:p>
        </p:txBody>
      </p:sp>
      <p:sp>
        <p:nvSpPr>
          <p:cNvPr id="71" name="Freeform 70"/>
          <p:cNvSpPr/>
          <p:nvPr/>
        </p:nvSpPr>
        <p:spPr>
          <a:xfrm>
            <a:off x="2787227" y="1710297"/>
            <a:ext cx="4296707" cy="787352"/>
          </a:xfrm>
          <a:custGeom>
            <a:avLst/>
            <a:gdLst>
              <a:gd name="connsiteX0" fmla="*/ 6855766 w 7114213"/>
              <a:gd name="connsiteY0" fmla="*/ 814262 h 1871857"/>
              <a:gd name="connsiteX1" fmla="*/ 7108984 w 7114213"/>
              <a:gd name="connsiteY1" fmla="*/ 490706 h 1871857"/>
              <a:gd name="connsiteX2" fmla="*/ 6771360 w 7114213"/>
              <a:gd name="connsiteY2" fmla="*/ 209352 h 1871857"/>
              <a:gd name="connsiteX3" fmla="*/ 4436123 w 7114213"/>
              <a:gd name="connsiteY3" fmla="*/ 40539 h 1871857"/>
              <a:gd name="connsiteX4" fmla="*/ 1355298 w 7114213"/>
              <a:gd name="connsiteY4" fmla="*/ 68675 h 1871857"/>
              <a:gd name="connsiteX5" fmla="*/ 18867 w 7114213"/>
              <a:gd name="connsiteY5" fmla="*/ 757992 h 1871857"/>
              <a:gd name="connsiteX6" fmla="*/ 680049 w 7114213"/>
              <a:gd name="connsiteY6" fmla="*/ 1728662 h 1871857"/>
              <a:gd name="connsiteX7" fmla="*/ 2185292 w 7114213"/>
              <a:gd name="connsiteY7" fmla="*/ 1784933 h 1871857"/>
              <a:gd name="connsiteX8" fmla="*/ 3268504 w 7114213"/>
              <a:gd name="connsiteY8" fmla="*/ 940872 h 1871857"/>
              <a:gd name="connsiteX9" fmla="*/ 3268504 w 7114213"/>
              <a:gd name="connsiteY9" fmla="*/ 940872 h 1871857"/>
              <a:gd name="connsiteX0" fmla="*/ 6176246 w 6434693"/>
              <a:gd name="connsiteY0" fmla="*/ 817197 h 1872527"/>
              <a:gd name="connsiteX1" fmla="*/ 6429464 w 6434693"/>
              <a:gd name="connsiteY1" fmla="*/ 493641 h 1872527"/>
              <a:gd name="connsiteX2" fmla="*/ 6091840 w 6434693"/>
              <a:gd name="connsiteY2" fmla="*/ 212287 h 1872527"/>
              <a:gd name="connsiteX3" fmla="*/ 3756603 w 6434693"/>
              <a:gd name="connsiteY3" fmla="*/ 43474 h 1872527"/>
              <a:gd name="connsiteX4" fmla="*/ 675778 w 6434693"/>
              <a:gd name="connsiteY4" fmla="*/ 71610 h 1872527"/>
              <a:gd name="connsiteX5" fmla="*/ 1674584 w 6434693"/>
              <a:gd name="connsiteY5" fmla="*/ 803130 h 1872527"/>
              <a:gd name="connsiteX6" fmla="*/ 529 w 6434693"/>
              <a:gd name="connsiteY6" fmla="*/ 1731597 h 1872527"/>
              <a:gd name="connsiteX7" fmla="*/ 1505772 w 6434693"/>
              <a:gd name="connsiteY7" fmla="*/ 1787868 h 1872527"/>
              <a:gd name="connsiteX8" fmla="*/ 2588984 w 6434693"/>
              <a:gd name="connsiteY8" fmla="*/ 943807 h 1872527"/>
              <a:gd name="connsiteX9" fmla="*/ 2588984 w 6434693"/>
              <a:gd name="connsiteY9" fmla="*/ 943807 h 1872527"/>
              <a:gd name="connsiteX0" fmla="*/ 6176246 w 6434693"/>
              <a:gd name="connsiteY0" fmla="*/ 777916 h 1833246"/>
              <a:gd name="connsiteX1" fmla="*/ 6429464 w 6434693"/>
              <a:gd name="connsiteY1" fmla="*/ 454360 h 1833246"/>
              <a:gd name="connsiteX2" fmla="*/ 6091840 w 6434693"/>
              <a:gd name="connsiteY2" fmla="*/ 173006 h 1833246"/>
              <a:gd name="connsiteX3" fmla="*/ 3756603 w 6434693"/>
              <a:gd name="connsiteY3" fmla="*/ 4193 h 1833246"/>
              <a:gd name="connsiteX4" fmla="*/ 2012209 w 6434693"/>
              <a:gd name="connsiteY4" fmla="*/ 116736 h 1833246"/>
              <a:gd name="connsiteX5" fmla="*/ 1674584 w 6434693"/>
              <a:gd name="connsiteY5" fmla="*/ 763849 h 1833246"/>
              <a:gd name="connsiteX6" fmla="*/ 529 w 6434693"/>
              <a:gd name="connsiteY6" fmla="*/ 1692316 h 1833246"/>
              <a:gd name="connsiteX7" fmla="*/ 1505772 w 6434693"/>
              <a:gd name="connsiteY7" fmla="*/ 1748587 h 1833246"/>
              <a:gd name="connsiteX8" fmla="*/ 2588984 w 6434693"/>
              <a:gd name="connsiteY8" fmla="*/ 904526 h 1833246"/>
              <a:gd name="connsiteX9" fmla="*/ 2588984 w 6434693"/>
              <a:gd name="connsiteY9" fmla="*/ 904526 h 1833246"/>
              <a:gd name="connsiteX0" fmla="*/ 4692799 w 4951246"/>
              <a:gd name="connsiteY0" fmla="*/ 777916 h 1752025"/>
              <a:gd name="connsiteX1" fmla="*/ 4946017 w 4951246"/>
              <a:gd name="connsiteY1" fmla="*/ 454360 h 1752025"/>
              <a:gd name="connsiteX2" fmla="*/ 4608393 w 4951246"/>
              <a:gd name="connsiteY2" fmla="*/ 173006 h 1752025"/>
              <a:gd name="connsiteX3" fmla="*/ 2273156 w 4951246"/>
              <a:gd name="connsiteY3" fmla="*/ 4193 h 1752025"/>
              <a:gd name="connsiteX4" fmla="*/ 528762 w 4951246"/>
              <a:gd name="connsiteY4" fmla="*/ 116736 h 1752025"/>
              <a:gd name="connsiteX5" fmla="*/ 191137 w 4951246"/>
              <a:gd name="connsiteY5" fmla="*/ 763849 h 1752025"/>
              <a:gd name="connsiteX6" fmla="*/ 359950 w 4951246"/>
              <a:gd name="connsiteY6" fmla="*/ 1185880 h 1752025"/>
              <a:gd name="connsiteX7" fmla="*/ 22325 w 4951246"/>
              <a:gd name="connsiteY7" fmla="*/ 1748587 h 1752025"/>
              <a:gd name="connsiteX8" fmla="*/ 1105537 w 4951246"/>
              <a:gd name="connsiteY8" fmla="*/ 904526 h 1752025"/>
              <a:gd name="connsiteX9" fmla="*/ 1105537 w 4951246"/>
              <a:gd name="connsiteY9" fmla="*/ 904526 h 1752025"/>
              <a:gd name="connsiteX0" fmla="*/ 4509592 w 4768039"/>
              <a:gd name="connsiteY0" fmla="*/ 777916 h 1187383"/>
              <a:gd name="connsiteX1" fmla="*/ 4762810 w 4768039"/>
              <a:gd name="connsiteY1" fmla="*/ 454360 h 1187383"/>
              <a:gd name="connsiteX2" fmla="*/ 4425186 w 4768039"/>
              <a:gd name="connsiteY2" fmla="*/ 173006 h 1187383"/>
              <a:gd name="connsiteX3" fmla="*/ 2089949 w 4768039"/>
              <a:gd name="connsiteY3" fmla="*/ 4193 h 1187383"/>
              <a:gd name="connsiteX4" fmla="*/ 345555 w 4768039"/>
              <a:gd name="connsiteY4" fmla="*/ 116736 h 1187383"/>
              <a:gd name="connsiteX5" fmla="*/ 7930 w 4768039"/>
              <a:gd name="connsiteY5" fmla="*/ 763849 h 1187383"/>
              <a:gd name="connsiteX6" fmla="*/ 176743 w 4768039"/>
              <a:gd name="connsiteY6" fmla="*/ 1185880 h 1187383"/>
              <a:gd name="connsiteX7" fmla="*/ 922330 w 4768039"/>
              <a:gd name="connsiteY7" fmla="*/ 904526 h 1187383"/>
              <a:gd name="connsiteX8" fmla="*/ 922330 w 4768039"/>
              <a:gd name="connsiteY8" fmla="*/ 904526 h 1187383"/>
              <a:gd name="connsiteX0" fmla="*/ 4538259 w 4796706"/>
              <a:gd name="connsiteY0" fmla="*/ 777916 h 904526"/>
              <a:gd name="connsiteX1" fmla="*/ 4791477 w 4796706"/>
              <a:gd name="connsiteY1" fmla="*/ 454360 h 904526"/>
              <a:gd name="connsiteX2" fmla="*/ 4453853 w 4796706"/>
              <a:gd name="connsiteY2" fmla="*/ 173006 h 904526"/>
              <a:gd name="connsiteX3" fmla="*/ 2118616 w 4796706"/>
              <a:gd name="connsiteY3" fmla="*/ 4193 h 904526"/>
              <a:gd name="connsiteX4" fmla="*/ 374222 w 4796706"/>
              <a:gd name="connsiteY4" fmla="*/ 116736 h 904526"/>
              <a:gd name="connsiteX5" fmla="*/ 36597 w 4796706"/>
              <a:gd name="connsiteY5" fmla="*/ 763849 h 904526"/>
              <a:gd name="connsiteX6" fmla="*/ 950997 w 4796706"/>
              <a:gd name="connsiteY6" fmla="*/ 904526 h 904526"/>
              <a:gd name="connsiteX7" fmla="*/ 950997 w 4796706"/>
              <a:gd name="connsiteY7" fmla="*/ 904526 h 904526"/>
              <a:gd name="connsiteX0" fmla="*/ 4538259 w 4796706"/>
              <a:gd name="connsiteY0" fmla="*/ 777916 h 1453166"/>
              <a:gd name="connsiteX1" fmla="*/ 4791477 w 4796706"/>
              <a:gd name="connsiteY1" fmla="*/ 454360 h 1453166"/>
              <a:gd name="connsiteX2" fmla="*/ 4453853 w 4796706"/>
              <a:gd name="connsiteY2" fmla="*/ 173006 h 1453166"/>
              <a:gd name="connsiteX3" fmla="*/ 2118616 w 4796706"/>
              <a:gd name="connsiteY3" fmla="*/ 4193 h 1453166"/>
              <a:gd name="connsiteX4" fmla="*/ 374222 w 4796706"/>
              <a:gd name="connsiteY4" fmla="*/ 116736 h 1453166"/>
              <a:gd name="connsiteX5" fmla="*/ 36597 w 4796706"/>
              <a:gd name="connsiteY5" fmla="*/ 763849 h 1453166"/>
              <a:gd name="connsiteX6" fmla="*/ 950997 w 4796706"/>
              <a:gd name="connsiteY6" fmla="*/ 904526 h 1453166"/>
              <a:gd name="connsiteX7" fmla="*/ 627440 w 4796706"/>
              <a:gd name="connsiteY7" fmla="*/ 1453166 h 1453166"/>
              <a:gd name="connsiteX0" fmla="*/ 4530404 w 4788851"/>
              <a:gd name="connsiteY0" fmla="*/ 777916 h 1453166"/>
              <a:gd name="connsiteX1" fmla="*/ 4783622 w 4788851"/>
              <a:gd name="connsiteY1" fmla="*/ 454360 h 1453166"/>
              <a:gd name="connsiteX2" fmla="*/ 4445998 w 4788851"/>
              <a:gd name="connsiteY2" fmla="*/ 173006 h 1453166"/>
              <a:gd name="connsiteX3" fmla="*/ 2110761 w 4788851"/>
              <a:gd name="connsiteY3" fmla="*/ 4193 h 1453166"/>
              <a:gd name="connsiteX4" fmla="*/ 366367 w 4788851"/>
              <a:gd name="connsiteY4" fmla="*/ 116736 h 1453166"/>
              <a:gd name="connsiteX5" fmla="*/ 28742 w 4788851"/>
              <a:gd name="connsiteY5" fmla="*/ 763849 h 1453166"/>
              <a:gd name="connsiteX6" fmla="*/ 830601 w 4788851"/>
              <a:gd name="connsiteY6" fmla="*/ 679443 h 1453166"/>
              <a:gd name="connsiteX7" fmla="*/ 619585 w 4788851"/>
              <a:gd name="connsiteY7" fmla="*/ 1453166 h 1453166"/>
              <a:gd name="connsiteX0" fmla="*/ 4516110 w 4774557"/>
              <a:gd name="connsiteY0" fmla="*/ 777916 h 1453166"/>
              <a:gd name="connsiteX1" fmla="*/ 4769328 w 4774557"/>
              <a:gd name="connsiteY1" fmla="*/ 454360 h 1453166"/>
              <a:gd name="connsiteX2" fmla="*/ 4431704 w 4774557"/>
              <a:gd name="connsiteY2" fmla="*/ 173006 h 1453166"/>
              <a:gd name="connsiteX3" fmla="*/ 2096467 w 4774557"/>
              <a:gd name="connsiteY3" fmla="*/ 4193 h 1453166"/>
              <a:gd name="connsiteX4" fmla="*/ 352073 w 4774557"/>
              <a:gd name="connsiteY4" fmla="*/ 116736 h 1453166"/>
              <a:gd name="connsiteX5" fmla="*/ 14448 w 4774557"/>
              <a:gd name="connsiteY5" fmla="*/ 763849 h 1453166"/>
              <a:gd name="connsiteX6" fmla="*/ 605291 w 4774557"/>
              <a:gd name="connsiteY6" fmla="*/ 1453166 h 1453166"/>
              <a:gd name="connsiteX0" fmla="*/ 4538259 w 4796706"/>
              <a:gd name="connsiteY0" fmla="*/ 777916 h 784215"/>
              <a:gd name="connsiteX1" fmla="*/ 4791477 w 4796706"/>
              <a:gd name="connsiteY1" fmla="*/ 454360 h 784215"/>
              <a:gd name="connsiteX2" fmla="*/ 4453853 w 4796706"/>
              <a:gd name="connsiteY2" fmla="*/ 173006 h 784215"/>
              <a:gd name="connsiteX3" fmla="*/ 2118616 w 4796706"/>
              <a:gd name="connsiteY3" fmla="*/ 4193 h 784215"/>
              <a:gd name="connsiteX4" fmla="*/ 374222 w 4796706"/>
              <a:gd name="connsiteY4" fmla="*/ 116736 h 784215"/>
              <a:gd name="connsiteX5" fmla="*/ 36597 w 4796706"/>
              <a:gd name="connsiteY5" fmla="*/ 763849 h 784215"/>
              <a:gd name="connsiteX6" fmla="*/ 950997 w 4796706"/>
              <a:gd name="connsiteY6" fmla="*/ 707578 h 784215"/>
              <a:gd name="connsiteX0" fmla="*/ 4380656 w 4639103"/>
              <a:gd name="connsiteY0" fmla="*/ 775130 h 775130"/>
              <a:gd name="connsiteX1" fmla="*/ 4633874 w 4639103"/>
              <a:gd name="connsiteY1" fmla="*/ 451574 h 775130"/>
              <a:gd name="connsiteX2" fmla="*/ 4296250 w 4639103"/>
              <a:gd name="connsiteY2" fmla="*/ 170220 h 775130"/>
              <a:gd name="connsiteX3" fmla="*/ 1961013 w 4639103"/>
              <a:gd name="connsiteY3" fmla="*/ 1407 h 775130"/>
              <a:gd name="connsiteX4" fmla="*/ 216619 w 4639103"/>
              <a:gd name="connsiteY4" fmla="*/ 113950 h 775130"/>
              <a:gd name="connsiteX5" fmla="*/ 90010 w 4639103"/>
              <a:gd name="connsiteY5" fmla="*/ 507844 h 775130"/>
              <a:gd name="connsiteX6" fmla="*/ 793394 w 4639103"/>
              <a:gd name="connsiteY6" fmla="*/ 704792 h 775130"/>
              <a:gd name="connsiteX0" fmla="*/ 4290646 w 4549093"/>
              <a:gd name="connsiteY0" fmla="*/ 786069 h 786069"/>
              <a:gd name="connsiteX1" fmla="*/ 4543864 w 4549093"/>
              <a:gd name="connsiteY1" fmla="*/ 462513 h 786069"/>
              <a:gd name="connsiteX2" fmla="*/ 4206240 w 4549093"/>
              <a:gd name="connsiteY2" fmla="*/ 181159 h 786069"/>
              <a:gd name="connsiteX3" fmla="*/ 1871003 w 4549093"/>
              <a:gd name="connsiteY3" fmla="*/ 12346 h 786069"/>
              <a:gd name="connsiteX4" fmla="*/ 0 w 4549093"/>
              <a:gd name="connsiteY4" fmla="*/ 518783 h 786069"/>
              <a:gd name="connsiteX5" fmla="*/ 703384 w 4549093"/>
              <a:gd name="connsiteY5" fmla="*/ 715731 h 786069"/>
              <a:gd name="connsiteX0" fmla="*/ 4290646 w 4549093"/>
              <a:gd name="connsiteY0" fmla="*/ 775111 h 775111"/>
              <a:gd name="connsiteX1" fmla="*/ 4543864 w 4549093"/>
              <a:gd name="connsiteY1" fmla="*/ 451555 h 775111"/>
              <a:gd name="connsiteX2" fmla="*/ 4206240 w 4549093"/>
              <a:gd name="connsiteY2" fmla="*/ 170201 h 775111"/>
              <a:gd name="connsiteX3" fmla="*/ 1871003 w 4549093"/>
              <a:gd name="connsiteY3" fmla="*/ 1388 h 775111"/>
              <a:gd name="connsiteX4" fmla="*/ 0 w 4549093"/>
              <a:gd name="connsiteY4" fmla="*/ 127997 h 775111"/>
              <a:gd name="connsiteX5" fmla="*/ 703384 w 4549093"/>
              <a:gd name="connsiteY5" fmla="*/ 704773 h 775111"/>
              <a:gd name="connsiteX0" fmla="*/ 4290732 w 4549179"/>
              <a:gd name="connsiteY0" fmla="*/ 912496 h 912496"/>
              <a:gd name="connsiteX1" fmla="*/ 4543950 w 4549179"/>
              <a:gd name="connsiteY1" fmla="*/ 588940 h 912496"/>
              <a:gd name="connsiteX2" fmla="*/ 4206326 w 4549179"/>
              <a:gd name="connsiteY2" fmla="*/ 307586 h 912496"/>
              <a:gd name="connsiteX3" fmla="*/ 1871089 w 4549179"/>
              <a:gd name="connsiteY3" fmla="*/ 138773 h 912496"/>
              <a:gd name="connsiteX4" fmla="*/ 86 w 4549179"/>
              <a:gd name="connsiteY4" fmla="*/ 265382 h 912496"/>
              <a:gd name="connsiteX5" fmla="*/ 703470 w 4549179"/>
              <a:gd name="connsiteY5" fmla="*/ 842158 h 912496"/>
              <a:gd name="connsiteX0" fmla="*/ 4389199 w 4647646"/>
              <a:gd name="connsiteY0" fmla="*/ 808826 h 808826"/>
              <a:gd name="connsiteX1" fmla="*/ 4642417 w 4647646"/>
              <a:gd name="connsiteY1" fmla="*/ 485270 h 808826"/>
              <a:gd name="connsiteX2" fmla="*/ 4304793 w 4647646"/>
              <a:gd name="connsiteY2" fmla="*/ 203916 h 808826"/>
              <a:gd name="connsiteX3" fmla="*/ 1969556 w 4647646"/>
              <a:gd name="connsiteY3" fmla="*/ 35103 h 808826"/>
              <a:gd name="connsiteX4" fmla="*/ 80 w 4647646"/>
              <a:gd name="connsiteY4" fmla="*/ 330524 h 808826"/>
              <a:gd name="connsiteX5" fmla="*/ 801937 w 4647646"/>
              <a:gd name="connsiteY5" fmla="*/ 738488 h 808826"/>
              <a:gd name="connsiteX0" fmla="*/ 4389199 w 4647646"/>
              <a:gd name="connsiteY0" fmla="*/ 808826 h 808826"/>
              <a:gd name="connsiteX1" fmla="*/ 4642417 w 4647646"/>
              <a:gd name="connsiteY1" fmla="*/ 485270 h 808826"/>
              <a:gd name="connsiteX2" fmla="*/ 4304793 w 4647646"/>
              <a:gd name="connsiteY2" fmla="*/ 203916 h 808826"/>
              <a:gd name="connsiteX3" fmla="*/ 1969556 w 4647646"/>
              <a:gd name="connsiteY3" fmla="*/ 35103 h 808826"/>
              <a:gd name="connsiteX4" fmla="*/ 80 w 4647646"/>
              <a:gd name="connsiteY4" fmla="*/ 330524 h 808826"/>
              <a:gd name="connsiteX5" fmla="*/ 801937 w 4647646"/>
              <a:gd name="connsiteY5" fmla="*/ 738488 h 808826"/>
              <a:gd name="connsiteX0" fmla="*/ 4389119 w 4759882"/>
              <a:gd name="connsiteY0" fmla="*/ 610718 h 610718"/>
              <a:gd name="connsiteX1" fmla="*/ 4642337 w 4759882"/>
              <a:gd name="connsiteY1" fmla="*/ 287162 h 610718"/>
              <a:gd name="connsiteX2" fmla="*/ 4304713 w 4759882"/>
              <a:gd name="connsiteY2" fmla="*/ 5808 h 610718"/>
              <a:gd name="connsiteX3" fmla="*/ 0 w 4759882"/>
              <a:gd name="connsiteY3" fmla="*/ 132416 h 610718"/>
              <a:gd name="connsiteX4" fmla="*/ 801857 w 4759882"/>
              <a:gd name="connsiteY4" fmla="*/ 540380 h 610718"/>
              <a:gd name="connsiteX0" fmla="*/ 4464298 w 4823368"/>
              <a:gd name="connsiteY0" fmla="*/ 803878 h 803878"/>
              <a:gd name="connsiteX1" fmla="*/ 4717516 w 4823368"/>
              <a:gd name="connsiteY1" fmla="*/ 480322 h 803878"/>
              <a:gd name="connsiteX2" fmla="*/ 2663633 w 4823368"/>
              <a:gd name="connsiteY2" fmla="*/ 2020 h 803878"/>
              <a:gd name="connsiteX3" fmla="*/ 75179 w 4823368"/>
              <a:gd name="connsiteY3" fmla="*/ 325576 h 803878"/>
              <a:gd name="connsiteX4" fmla="*/ 877036 w 4823368"/>
              <a:gd name="connsiteY4" fmla="*/ 733540 h 803878"/>
              <a:gd name="connsiteX0" fmla="*/ 4432385 w 4831559"/>
              <a:gd name="connsiteY0" fmla="*/ 803878 h 803878"/>
              <a:gd name="connsiteX1" fmla="*/ 4685603 w 4831559"/>
              <a:gd name="connsiteY1" fmla="*/ 480322 h 803878"/>
              <a:gd name="connsiteX2" fmla="*/ 2069012 w 4831559"/>
              <a:gd name="connsiteY2" fmla="*/ 2020 h 803878"/>
              <a:gd name="connsiteX3" fmla="*/ 43266 w 4831559"/>
              <a:gd name="connsiteY3" fmla="*/ 325576 h 803878"/>
              <a:gd name="connsiteX4" fmla="*/ 845123 w 4831559"/>
              <a:gd name="connsiteY4" fmla="*/ 733540 h 803878"/>
              <a:gd name="connsiteX0" fmla="*/ 4458955 w 4858129"/>
              <a:gd name="connsiteY0" fmla="*/ 801972 h 801972"/>
              <a:gd name="connsiteX1" fmla="*/ 4712173 w 4858129"/>
              <a:gd name="connsiteY1" fmla="*/ 478416 h 801972"/>
              <a:gd name="connsiteX2" fmla="*/ 2095582 w 4858129"/>
              <a:gd name="connsiteY2" fmla="*/ 114 h 801972"/>
              <a:gd name="connsiteX3" fmla="*/ 41701 w 4858129"/>
              <a:gd name="connsiteY3" fmla="*/ 436212 h 801972"/>
              <a:gd name="connsiteX4" fmla="*/ 871693 w 4858129"/>
              <a:gd name="connsiteY4" fmla="*/ 731634 h 801972"/>
              <a:gd name="connsiteX0" fmla="*/ 4417948 w 4817122"/>
              <a:gd name="connsiteY0" fmla="*/ 802735 h 802735"/>
              <a:gd name="connsiteX1" fmla="*/ 4671166 w 4817122"/>
              <a:gd name="connsiteY1" fmla="*/ 479179 h 802735"/>
              <a:gd name="connsiteX2" fmla="*/ 2054575 w 4817122"/>
              <a:gd name="connsiteY2" fmla="*/ 877 h 802735"/>
              <a:gd name="connsiteX3" fmla="*/ 694 w 4817122"/>
              <a:gd name="connsiteY3" fmla="*/ 436975 h 802735"/>
              <a:gd name="connsiteX4" fmla="*/ 830686 w 4817122"/>
              <a:gd name="connsiteY4" fmla="*/ 732397 h 802735"/>
              <a:gd name="connsiteX0" fmla="*/ 4417952 w 4864050"/>
              <a:gd name="connsiteY0" fmla="*/ 805078 h 805078"/>
              <a:gd name="connsiteX1" fmla="*/ 4727440 w 4864050"/>
              <a:gd name="connsiteY1" fmla="*/ 270507 h 805078"/>
              <a:gd name="connsiteX2" fmla="*/ 2054579 w 4864050"/>
              <a:gd name="connsiteY2" fmla="*/ 3220 h 805078"/>
              <a:gd name="connsiteX3" fmla="*/ 698 w 4864050"/>
              <a:gd name="connsiteY3" fmla="*/ 439318 h 805078"/>
              <a:gd name="connsiteX4" fmla="*/ 830690 w 4864050"/>
              <a:gd name="connsiteY4" fmla="*/ 734740 h 805078"/>
              <a:gd name="connsiteX0" fmla="*/ 4417952 w 4828827"/>
              <a:gd name="connsiteY0" fmla="*/ 828094 h 828094"/>
              <a:gd name="connsiteX1" fmla="*/ 4727440 w 4828827"/>
              <a:gd name="connsiteY1" fmla="*/ 293523 h 828094"/>
              <a:gd name="connsiteX2" fmla="*/ 2054579 w 4828827"/>
              <a:gd name="connsiteY2" fmla="*/ 26236 h 828094"/>
              <a:gd name="connsiteX3" fmla="*/ 698 w 4828827"/>
              <a:gd name="connsiteY3" fmla="*/ 462334 h 828094"/>
              <a:gd name="connsiteX4" fmla="*/ 830690 w 4828827"/>
              <a:gd name="connsiteY4" fmla="*/ 757756 h 828094"/>
              <a:gd name="connsiteX0" fmla="*/ 4417959 w 4902694"/>
              <a:gd name="connsiteY0" fmla="*/ 804853 h 804853"/>
              <a:gd name="connsiteX1" fmla="*/ 4811853 w 4902694"/>
              <a:gd name="connsiteY1" fmla="*/ 368756 h 804853"/>
              <a:gd name="connsiteX2" fmla="*/ 2054586 w 4902694"/>
              <a:gd name="connsiteY2" fmla="*/ 2995 h 804853"/>
              <a:gd name="connsiteX3" fmla="*/ 705 w 4902694"/>
              <a:gd name="connsiteY3" fmla="*/ 439093 h 804853"/>
              <a:gd name="connsiteX4" fmla="*/ 830697 w 4902694"/>
              <a:gd name="connsiteY4" fmla="*/ 734515 h 804853"/>
              <a:gd name="connsiteX0" fmla="*/ 4417959 w 4902694"/>
              <a:gd name="connsiteY0" fmla="*/ 804853 h 804853"/>
              <a:gd name="connsiteX1" fmla="*/ 4811853 w 4902694"/>
              <a:gd name="connsiteY1" fmla="*/ 368756 h 804853"/>
              <a:gd name="connsiteX2" fmla="*/ 2054586 w 4902694"/>
              <a:gd name="connsiteY2" fmla="*/ 2995 h 804853"/>
              <a:gd name="connsiteX3" fmla="*/ 705 w 4902694"/>
              <a:gd name="connsiteY3" fmla="*/ 439093 h 804853"/>
              <a:gd name="connsiteX4" fmla="*/ 365748 w 4902694"/>
              <a:gd name="connsiteY4" fmla="*/ 728500 h 804853"/>
              <a:gd name="connsiteX0" fmla="*/ 4417959 w 4902694"/>
              <a:gd name="connsiteY0" fmla="*/ 804853 h 804853"/>
              <a:gd name="connsiteX1" fmla="*/ 4811853 w 4902694"/>
              <a:gd name="connsiteY1" fmla="*/ 368756 h 804853"/>
              <a:gd name="connsiteX2" fmla="*/ 2054586 w 4902694"/>
              <a:gd name="connsiteY2" fmla="*/ 2995 h 804853"/>
              <a:gd name="connsiteX3" fmla="*/ 705 w 4902694"/>
              <a:gd name="connsiteY3" fmla="*/ 439093 h 804853"/>
              <a:gd name="connsiteX4" fmla="*/ 365748 w 4902694"/>
              <a:gd name="connsiteY4" fmla="*/ 728500 h 804853"/>
              <a:gd name="connsiteX0" fmla="*/ 4417959 w 4902694"/>
              <a:gd name="connsiteY0" fmla="*/ 804853 h 804853"/>
              <a:gd name="connsiteX1" fmla="*/ 4811853 w 4902694"/>
              <a:gd name="connsiteY1" fmla="*/ 368756 h 804853"/>
              <a:gd name="connsiteX2" fmla="*/ 2054586 w 4902694"/>
              <a:gd name="connsiteY2" fmla="*/ 2995 h 804853"/>
              <a:gd name="connsiteX3" fmla="*/ 705 w 4902694"/>
              <a:gd name="connsiteY3" fmla="*/ 439093 h 804853"/>
              <a:gd name="connsiteX4" fmla="*/ 365748 w 4902694"/>
              <a:gd name="connsiteY4" fmla="*/ 728500 h 804853"/>
              <a:gd name="connsiteX0" fmla="*/ 4469598 w 4954333"/>
              <a:gd name="connsiteY0" fmla="*/ 840362 h 840362"/>
              <a:gd name="connsiteX1" fmla="*/ 4863492 w 4954333"/>
              <a:gd name="connsiteY1" fmla="*/ 404265 h 840362"/>
              <a:gd name="connsiteX2" fmla="*/ 2106225 w 4954333"/>
              <a:gd name="connsiteY2" fmla="*/ 38504 h 840362"/>
              <a:gd name="connsiteX3" fmla="*/ 683 w 4954333"/>
              <a:gd name="connsiteY3" fmla="*/ 294129 h 840362"/>
              <a:gd name="connsiteX4" fmla="*/ 417387 w 4954333"/>
              <a:gd name="connsiteY4" fmla="*/ 764009 h 840362"/>
              <a:gd name="connsiteX0" fmla="*/ 4469598 w 4954333"/>
              <a:gd name="connsiteY0" fmla="*/ 840362 h 840362"/>
              <a:gd name="connsiteX1" fmla="*/ 4863492 w 4954333"/>
              <a:gd name="connsiteY1" fmla="*/ 404265 h 840362"/>
              <a:gd name="connsiteX2" fmla="*/ 2106225 w 4954333"/>
              <a:gd name="connsiteY2" fmla="*/ 38504 h 840362"/>
              <a:gd name="connsiteX3" fmla="*/ 683 w 4954333"/>
              <a:gd name="connsiteY3" fmla="*/ 294129 h 840362"/>
              <a:gd name="connsiteX4" fmla="*/ 417387 w 4954333"/>
              <a:gd name="connsiteY4" fmla="*/ 764009 h 840362"/>
              <a:gd name="connsiteX0" fmla="*/ 4468915 w 4953650"/>
              <a:gd name="connsiteY0" fmla="*/ 824835 h 824835"/>
              <a:gd name="connsiteX1" fmla="*/ 4862809 w 4953650"/>
              <a:gd name="connsiteY1" fmla="*/ 388738 h 824835"/>
              <a:gd name="connsiteX2" fmla="*/ 2105542 w 4953650"/>
              <a:gd name="connsiteY2" fmla="*/ 22977 h 824835"/>
              <a:gd name="connsiteX3" fmla="*/ 0 w 4953650"/>
              <a:gd name="connsiteY3" fmla="*/ 278602 h 824835"/>
              <a:gd name="connsiteX4" fmla="*/ 416704 w 4953650"/>
              <a:gd name="connsiteY4" fmla="*/ 748482 h 824835"/>
              <a:gd name="connsiteX0" fmla="*/ 4468915 w 4953650"/>
              <a:gd name="connsiteY0" fmla="*/ 821864 h 821864"/>
              <a:gd name="connsiteX1" fmla="*/ 4862809 w 4953650"/>
              <a:gd name="connsiteY1" fmla="*/ 385767 h 821864"/>
              <a:gd name="connsiteX2" fmla="*/ 2105542 w 4953650"/>
              <a:gd name="connsiteY2" fmla="*/ 20006 h 821864"/>
              <a:gd name="connsiteX3" fmla="*/ 0 w 4953650"/>
              <a:gd name="connsiteY3" fmla="*/ 275631 h 821864"/>
              <a:gd name="connsiteX4" fmla="*/ 416704 w 4953650"/>
              <a:gd name="connsiteY4" fmla="*/ 745511 h 821864"/>
              <a:gd name="connsiteX0" fmla="*/ 4469239 w 4953974"/>
              <a:gd name="connsiteY0" fmla="*/ 821864 h 821864"/>
              <a:gd name="connsiteX1" fmla="*/ 4863133 w 4953974"/>
              <a:gd name="connsiteY1" fmla="*/ 385767 h 821864"/>
              <a:gd name="connsiteX2" fmla="*/ 2105866 w 4953974"/>
              <a:gd name="connsiteY2" fmla="*/ 20006 h 821864"/>
              <a:gd name="connsiteX3" fmla="*/ 324 w 4953974"/>
              <a:gd name="connsiteY3" fmla="*/ 275631 h 821864"/>
              <a:gd name="connsiteX4" fmla="*/ 417028 w 4953974"/>
              <a:gd name="connsiteY4" fmla="*/ 745511 h 821864"/>
              <a:gd name="connsiteX0" fmla="*/ 4469239 w 4987710"/>
              <a:gd name="connsiteY0" fmla="*/ 854594 h 854594"/>
              <a:gd name="connsiteX1" fmla="*/ 4863133 w 4987710"/>
              <a:gd name="connsiteY1" fmla="*/ 418497 h 854594"/>
              <a:gd name="connsiteX2" fmla="*/ 2105866 w 4987710"/>
              <a:gd name="connsiteY2" fmla="*/ 10626 h 854594"/>
              <a:gd name="connsiteX3" fmla="*/ 324 w 4987710"/>
              <a:gd name="connsiteY3" fmla="*/ 308361 h 854594"/>
              <a:gd name="connsiteX4" fmla="*/ 417028 w 4987710"/>
              <a:gd name="connsiteY4" fmla="*/ 778241 h 854594"/>
              <a:gd name="connsiteX0" fmla="*/ 4469239 w 4923126"/>
              <a:gd name="connsiteY0" fmla="*/ 854594 h 854594"/>
              <a:gd name="connsiteX1" fmla="*/ 4863133 w 4923126"/>
              <a:gd name="connsiteY1" fmla="*/ 418497 h 854594"/>
              <a:gd name="connsiteX2" fmla="*/ 2105866 w 4923126"/>
              <a:gd name="connsiteY2" fmla="*/ 10626 h 854594"/>
              <a:gd name="connsiteX3" fmla="*/ 324 w 4923126"/>
              <a:gd name="connsiteY3" fmla="*/ 308361 h 854594"/>
              <a:gd name="connsiteX4" fmla="*/ 417028 w 4923126"/>
              <a:gd name="connsiteY4" fmla="*/ 778241 h 854594"/>
              <a:gd name="connsiteX0" fmla="*/ 3869971 w 4910915"/>
              <a:gd name="connsiteY0" fmla="*/ 854594 h 854594"/>
              <a:gd name="connsiteX1" fmla="*/ 4863133 w 4910915"/>
              <a:gd name="connsiteY1" fmla="*/ 418497 h 854594"/>
              <a:gd name="connsiteX2" fmla="*/ 2105866 w 4910915"/>
              <a:gd name="connsiteY2" fmla="*/ 10626 h 854594"/>
              <a:gd name="connsiteX3" fmla="*/ 324 w 4910915"/>
              <a:gd name="connsiteY3" fmla="*/ 308361 h 854594"/>
              <a:gd name="connsiteX4" fmla="*/ 417028 w 4910915"/>
              <a:gd name="connsiteY4" fmla="*/ 778241 h 854594"/>
              <a:gd name="connsiteX0" fmla="*/ 3869971 w 3911073"/>
              <a:gd name="connsiteY0" fmla="*/ 845644 h 845644"/>
              <a:gd name="connsiteX1" fmla="*/ 3499283 w 3911073"/>
              <a:gd name="connsiteY1" fmla="*/ 211027 h 845644"/>
              <a:gd name="connsiteX2" fmla="*/ 2105866 w 3911073"/>
              <a:gd name="connsiteY2" fmla="*/ 1676 h 845644"/>
              <a:gd name="connsiteX3" fmla="*/ 324 w 3911073"/>
              <a:gd name="connsiteY3" fmla="*/ 299411 h 845644"/>
              <a:gd name="connsiteX4" fmla="*/ 417028 w 3911073"/>
              <a:gd name="connsiteY4" fmla="*/ 769291 h 845644"/>
              <a:gd name="connsiteX0" fmla="*/ 3869971 w 3930177"/>
              <a:gd name="connsiteY0" fmla="*/ 869427 h 869427"/>
              <a:gd name="connsiteX1" fmla="*/ 3499283 w 3930177"/>
              <a:gd name="connsiteY1" fmla="*/ 234810 h 869427"/>
              <a:gd name="connsiteX2" fmla="*/ 1289623 w 3930177"/>
              <a:gd name="connsiteY2" fmla="*/ 1396 h 869427"/>
              <a:gd name="connsiteX3" fmla="*/ 324 w 3930177"/>
              <a:gd name="connsiteY3" fmla="*/ 323194 h 869427"/>
              <a:gd name="connsiteX4" fmla="*/ 417028 w 3930177"/>
              <a:gd name="connsiteY4" fmla="*/ 793074 h 86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0177" h="869427">
                <a:moveTo>
                  <a:pt x="3869971" y="869427"/>
                </a:moveTo>
                <a:cubicBezTo>
                  <a:pt x="4003614" y="758058"/>
                  <a:pt x="3929341" y="379482"/>
                  <a:pt x="3499283" y="234810"/>
                </a:cubicBezTo>
                <a:cubicBezTo>
                  <a:pt x="3069225" y="90138"/>
                  <a:pt x="1872783" y="-13335"/>
                  <a:pt x="1289623" y="1396"/>
                </a:cubicBezTo>
                <a:cubicBezTo>
                  <a:pt x="706463" y="16127"/>
                  <a:pt x="6484" y="-27973"/>
                  <a:pt x="324" y="323194"/>
                </a:cubicBezTo>
                <a:cubicBezTo>
                  <a:pt x="-5835" y="542015"/>
                  <a:pt x="73701" y="597547"/>
                  <a:pt x="417028" y="793074"/>
                </a:cubicBezTo>
              </a:path>
            </a:pathLst>
          </a:custGeom>
          <a:noFill/>
          <a:ln w="5715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 rot="10800000">
            <a:off x="3551471" y="2701874"/>
            <a:ext cx="766845" cy="0"/>
          </a:xfrm>
          <a:prstGeom prst="line">
            <a:avLst/>
          </a:prstGeom>
          <a:noFill/>
          <a:ln w="63500" cap="flat">
            <a:solidFill>
              <a:srgbClr val="0070C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788"/>
          </a:p>
        </p:txBody>
      </p:sp>
      <p:sp>
        <p:nvSpPr>
          <p:cNvPr id="78" name="AutoShape 8"/>
          <p:cNvSpPr>
            <a:spLocks/>
          </p:cNvSpPr>
          <p:nvPr/>
        </p:nvSpPr>
        <p:spPr bwMode="auto">
          <a:xfrm>
            <a:off x="3134037" y="2351098"/>
            <a:ext cx="488039" cy="706049"/>
          </a:xfrm>
          <a:prstGeom prst="roundRect">
            <a:avLst>
              <a:gd name="adj" fmla="val 8333"/>
            </a:avLst>
          </a:prstGeom>
          <a:solidFill>
            <a:schemeClr val="accent4"/>
          </a:solidFill>
          <a:ln w="38100" cap="flat">
            <a:solidFill>
              <a:srgbClr val="676767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endParaRPr lang="en-GB" sz="788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Recurrent Neural Net (RNN) language </a:t>
            </a:r>
            <a:r>
              <a:rPr lang="en-GB" dirty="0" smtClean="0"/>
              <a:t>model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rot="10800000" flipV="1">
            <a:off x="5441418" y="2717737"/>
            <a:ext cx="1427773" cy="4797"/>
          </a:xfrm>
          <a:prstGeom prst="line">
            <a:avLst/>
          </a:prstGeom>
          <a:noFill/>
          <a:ln w="63500" cap="flat">
            <a:solidFill>
              <a:srgbClr val="C0000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788"/>
          </a:p>
        </p:txBody>
      </p:sp>
      <p:sp>
        <p:nvSpPr>
          <p:cNvPr id="10" name="Rectangle 23"/>
          <p:cNvSpPr>
            <a:spLocks/>
          </p:cNvSpPr>
          <p:nvPr/>
        </p:nvSpPr>
        <p:spPr bwMode="auto">
          <a:xfrm>
            <a:off x="93280" y="2346265"/>
            <a:ext cx="2194931" cy="86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/>
            <a:r>
              <a:rPr lang="en-US" dirty="0">
                <a:solidFill>
                  <a:srgbClr val="343434"/>
                </a:solidFill>
                <a:latin typeface="+mj-lt"/>
                <a:cs typeface="Arial Unicode MS" panose="020B0604020202020204" pitchFamily="34" charset="-128"/>
              </a:rPr>
              <a:t>word embedding </a:t>
            </a:r>
            <a:r>
              <a:rPr lang="en-US" dirty="0" smtClean="0">
                <a:solidFill>
                  <a:srgbClr val="343434"/>
                </a:solidFill>
                <a:latin typeface="+mj-lt"/>
                <a:cs typeface="Arial Unicode MS" panose="020B0604020202020204" pitchFamily="34" charset="-128"/>
              </a:rPr>
              <a:t/>
            </a:r>
            <a:br>
              <a:rPr lang="en-US" dirty="0" smtClean="0">
                <a:solidFill>
                  <a:srgbClr val="343434"/>
                </a:solidFill>
                <a:latin typeface="+mj-lt"/>
                <a:cs typeface="Arial Unicode MS" panose="020B0604020202020204" pitchFamily="34" charset="-128"/>
              </a:rPr>
            </a:br>
            <a:r>
              <a:rPr lang="en-US" dirty="0" smtClean="0">
                <a:solidFill>
                  <a:srgbClr val="343434"/>
                </a:solidFill>
                <a:latin typeface="+mj-lt"/>
                <a:cs typeface="Arial Unicode MS" panose="020B0604020202020204" pitchFamily="34" charset="-128"/>
              </a:rPr>
              <a:t>space </a:t>
            </a:r>
            <a:r>
              <a:rPr lang="en-US" dirty="0">
                <a:solidFill>
                  <a:srgbClr val="343434"/>
                </a:solidFill>
                <a:latin typeface="+mj-lt"/>
                <a:cs typeface="Arial Unicode MS" panose="020B0604020202020204" pitchFamily="34" charset="-128"/>
              </a:rPr>
              <a:t>ℜ</a:t>
            </a:r>
            <a:r>
              <a:rPr lang="en-US" i="1" baseline="32000" dirty="0">
                <a:solidFill>
                  <a:srgbClr val="343434"/>
                </a:solidFill>
                <a:latin typeface="+mj-lt"/>
                <a:ea typeface="Gill Sans" charset="0"/>
                <a:cs typeface="Gill Sans" charset="0"/>
              </a:rPr>
              <a:t>D</a:t>
            </a:r>
            <a:br>
              <a:rPr lang="en-US" i="1" baseline="32000" dirty="0">
                <a:solidFill>
                  <a:srgbClr val="343434"/>
                </a:solidFill>
                <a:latin typeface="+mj-lt"/>
                <a:ea typeface="Gill Sans" charset="0"/>
                <a:cs typeface="Gill Sans" charset="0"/>
              </a:rPr>
            </a:br>
            <a:r>
              <a:rPr lang="en-US" dirty="0">
                <a:solidFill>
                  <a:srgbClr val="343434"/>
                </a:solidFill>
                <a:latin typeface="+mj-lt"/>
                <a:ea typeface="Gill Sans" charset="0"/>
                <a:cs typeface="Gill Sans" charset="0"/>
              </a:rPr>
              <a:t>in </a:t>
            </a:r>
            <a:r>
              <a:rPr lang="en-US" dirty="0" smtClean="0">
                <a:solidFill>
                  <a:srgbClr val="343434"/>
                </a:solidFill>
                <a:latin typeface="+mj-lt"/>
                <a:ea typeface="Gill Sans" charset="0"/>
                <a:cs typeface="Gill Sans" charset="0"/>
              </a:rPr>
              <a:t>dimension </a:t>
            </a:r>
            <a:br>
              <a:rPr lang="en-US" dirty="0" smtClean="0">
                <a:solidFill>
                  <a:srgbClr val="343434"/>
                </a:solidFill>
                <a:latin typeface="+mj-lt"/>
                <a:ea typeface="Gill Sans" charset="0"/>
                <a:cs typeface="Gill Sans" charset="0"/>
              </a:rPr>
            </a:br>
            <a:r>
              <a:rPr lang="en-US" i="1" dirty="0" smtClean="0">
                <a:solidFill>
                  <a:srgbClr val="343434"/>
                </a:solidFill>
                <a:latin typeface="+mj-lt"/>
                <a:ea typeface="Gill Sans" charset="0"/>
                <a:cs typeface="Gill Sans" charset="0"/>
              </a:rPr>
              <a:t>D</a:t>
            </a:r>
            <a:r>
              <a:rPr lang="en-US" dirty="0" smtClean="0">
                <a:solidFill>
                  <a:srgbClr val="343434"/>
                </a:solidFill>
                <a:latin typeface="+mj-lt"/>
                <a:ea typeface="Gill Sans" charset="0"/>
                <a:cs typeface="Gill Sans" charset="0"/>
              </a:rPr>
              <a:t>=30 to 250</a:t>
            </a:r>
            <a:endParaRPr lang="en-US" i="1" baseline="32000" dirty="0">
              <a:solidFill>
                <a:srgbClr val="343434"/>
              </a:solidFill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11" name="Rectangle 24"/>
          <p:cNvSpPr>
            <a:spLocks/>
          </p:cNvSpPr>
          <p:nvPr/>
        </p:nvSpPr>
        <p:spPr bwMode="auto">
          <a:xfrm>
            <a:off x="1109980" y="4645391"/>
            <a:ext cx="1717651" cy="34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/>
            <a:r>
              <a:rPr lang="en-US" dirty="0">
                <a:latin typeface="+mj-lt"/>
                <a:ea typeface="Gill Sans" charset="0"/>
                <a:cs typeface="Gill Sans" charset="0"/>
              </a:rPr>
              <a:t>discrete word space {1, ..., </a:t>
            </a:r>
            <a:r>
              <a:rPr lang="en-US" i="1" dirty="0" smtClean="0">
                <a:latin typeface="+mj-lt"/>
                <a:ea typeface="Gill Sans" charset="0"/>
                <a:cs typeface="Gill Sans" charset="0"/>
              </a:rPr>
              <a:t>M</a:t>
            </a:r>
            <a:r>
              <a:rPr lang="en-US" dirty="0" smtClean="0">
                <a:latin typeface="+mj-lt"/>
                <a:ea typeface="Gill Sans" charset="0"/>
                <a:cs typeface="Gill Sans" charset="0"/>
              </a:rPr>
              <a:t>}</a:t>
            </a:r>
            <a:r>
              <a:rPr lang="en-US" dirty="0">
                <a:latin typeface="+mj-lt"/>
                <a:ea typeface="Gill Sans" charset="0"/>
                <a:cs typeface="Gill Sans" charset="0"/>
              </a:rPr>
              <a:t/>
            </a:r>
            <a:br>
              <a:rPr lang="en-US" dirty="0">
                <a:latin typeface="+mj-lt"/>
                <a:ea typeface="Gill Sans" charset="0"/>
                <a:cs typeface="Gill Sans" charset="0"/>
              </a:rPr>
            </a:br>
            <a:r>
              <a:rPr lang="en-US" i="1" dirty="0" smtClean="0">
                <a:latin typeface="+mj-lt"/>
                <a:ea typeface="Gill Sans" charset="0"/>
                <a:cs typeface="Gill Sans" charset="0"/>
              </a:rPr>
              <a:t>M</a:t>
            </a:r>
            <a:r>
              <a:rPr lang="en-US" dirty="0" smtClean="0">
                <a:latin typeface="+mj-lt"/>
                <a:ea typeface="Gill Sans" charset="0"/>
                <a:cs typeface="Gill Sans" charset="0"/>
              </a:rPr>
              <a:t>&gt;100k </a:t>
            </a:r>
            <a:r>
              <a:rPr lang="en-US" dirty="0">
                <a:latin typeface="+mj-lt"/>
                <a:ea typeface="Gill Sans" charset="0"/>
                <a:cs typeface="Gill Sans" charset="0"/>
              </a:rPr>
              <a:t>words</a:t>
            </a:r>
          </a:p>
        </p:txBody>
      </p:sp>
      <p:sp>
        <p:nvSpPr>
          <p:cNvPr id="12" name="Rectangle 25"/>
          <p:cNvSpPr>
            <a:spLocks/>
          </p:cNvSpPr>
          <p:nvPr/>
        </p:nvSpPr>
        <p:spPr bwMode="auto">
          <a:xfrm>
            <a:off x="3090752" y="5295235"/>
            <a:ext cx="31167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350">
                <a:latin typeface="Courier" charset="0"/>
                <a:ea typeface="Courier" charset="0"/>
                <a:cs typeface="Courier" charset="0"/>
                <a:sym typeface="Courier" charset="0"/>
              </a:rPr>
              <a:t>the</a:t>
            </a:r>
          </a:p>
        </p:txBody>
      </p:sp>
      <p:sp>
        <p:nvSpPr>
          <p:cNvPr id="13" name="Rectangle 26"/>
          <p:cNvSpPr>
            <a:spLocks/>
          </p:cNvSpPr>
          <p:nvPr/>
        </p:nvSpPr>
        <p:spPr bwMode="auto">
          <a:xfrm>
            <a:off x="3601357" y="5297455"/>
            <a:ext cx="31167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350">
                <a:latin typeface="Courier" charset="0"/>
                <a:ea typeface="Courier" charset="0"/>
                <a:cs typeface="Courier" charset="0"/>
                <a:sym typeface="Courier" charset="0"/>
              </a:rPr>
              <a:t>cat</a:t>
            </a:r>
          </a:p>
        </p:txBody>
      </p:sp>
      <p:sp>
        <p:nvSpPr>
          <p:cNvPr id="14" name="Rectangle 27"/>
          <p:cNvSpPr>
            <a:spLocks/>
          </p:cNvSpPr>
          <p:nvPr/>
        </p:nvSpPr>
        <p:spPr bwMode="auto">
          <a:xfrm>
            <a:off x="4135416" y="5297455"/>
            <a:ext cx="31167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350">
                <a:latin typeface="Courier" charset="0"/>
                <a:ea typeface="Courier" charset="0"/>
                <a:cs typeface="Courier" charset="0"/>
                <a:sym typeface="Courier" charset="0"/>
              </a:rPr>
              <a:t>sat</a:t>
            </a:r>
          </a:p>
        </p:txBody>
      </p:sp>
      <p:sp>
        <p:nvSpPr>
          <p:cNvPr id="15" name="Rectangle 28"/>
          <p:cNvSpPr>
            <a:spLocks/>
          </p:cNvSpPr>
          <p:nvPr/>
        </p:nvSpPr>
        <p:spPr bwMode="auto">
          <a:xfrm>
            <a:off x="4706987" y="5297455"/>
            <a:ext cx="207783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350">
                <a:latin typeface="Courier" charset="0"/>
                <a:ea typeface="Courier" charset="0"/>
                <a:cs typeface="Courier" charset="0"/>
                <a:sym typeface="Courier" charset="0"/>
              </a:rPr>
              <a:t>on</a:t>
            </a:r>
          </a:p>
        </p:txBody>
      </p:sp>
      <p:sp>
        <p:nvSpPr>
          <p:cNvPr id="16" name="Rectangle 29"/>
          <p:cNvSpPr>
            <a:spLocks/>
          </p:cNvSpPr>
          <p:nvPr/>
        </p:nvSpPr>
        <p:spPr bwMode="auto">
          <a:xfrm>
            <a:off x="5189101" y="5297455"/>
            <a:ext cx="31167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350">
                <a:latin typeface="Courier" charset="0"/>
                <a:ea typeface="Courier" charset="0"/>
                <a:cs typeface="Courier" charset="0"/>
                <a:sym typeface="Courier" charset="0"/>
              </a:rPr>
              <a:t>the</a:t>
            </a:r>
          </a:p>
        </p:txBody>
      </p:sp>
      <p:sp>
        <p:nvSpPr>
          <p:cNvPr id="17" name="Line 30"/>
          <p:cNvSpPr>
            <a:spLocks noChangeShapeType="1"/>
          </p:cNvSpPr>
          <p:nvPr/>
        </p:nvSpPr>
        <p:spPr bwMode="auto">
          <a:xfrm flipH="1" flipV="1">
            <a:off x="6949252" y="2977191"/>
            <a:ext cx="6200" cy="456078"/>
          </a:xfrm>
          <a:prstGeom prst="line">
            <a:avLst/>
          </a:prstGeom>
          <a:noFill/>
          <a:ln w="63500" cap="flat">
            <a:solidFill>
              <a:schemeClr val="accent5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788"/>
          </a:p>
        </p:txBody>
      </p:sp>
      <p:grpSp>
        <p:nvGrpSpPr>
          <p:cNvPr id="18" name="Group 33"/>
          <p:cNvGrpSpPr>
            <a:grpSpLocks/>
          </p:cNvGrpSpPr>
          <p:nvPr/>
        </p:nvGrpSpPr>
        <p:grpSpPr bwMode="auto">
          <a:xfrm>
            <a:off x="6808195" y="4419195"/>
            <a:ext cx="303115" cy="835481"/>
            <a:chOff x="0" y="0"/>
            <a:chExt cx="336" cy="1504"/>
          </a:xfrm>
        </p:grpSpPr>
        <p:sp>
          <p:nvSpPr>
            <p:cNvPr id="19" name="AutoShape 31"/>
            <p:cNvSpPr>
              <a:spLocks/>
            </p:cNvSpPr>
            <p:nvPr/>
          </p:nvSpPr>
          <p:spPr bwMode="auto">
            <a:xfrm>
              <a:off x="0" y="0"/>
              <a:ext cx="336" cy="1504"/>
            </a:xfrm>
            <a:prstGeom prst="roundRect">
              <a:avLst>
                <a:gd name="adj" fmla="val 35713"/>
              </a:avLst>
            </a:pr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GB" sz="788"/>
            </a:p>
          </p:txBody>
        </p:sp>
        <p:sp>
          <p:nvSpPr>
            <p:cNvPr id="20" name="Oval 32"/>
            <p:cNvSpPr>
              <a:spLocks/>
            </p:cNvSpPr>
            <p:nvPr/>
          </p:nvSpPr>
          <p:spPr bwMode="auto">
            <a:xfrm>
              <a:off x="88" y="632"/>
              <a:ext cx="144" cy="160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 sz="788"/>
            </a:p>
          </p:txBody>
        </p:sp>
      </p:grpSp>
      <p:sp>
        <p:nvSpPr>
          <p:cNvPr id="21" name="Rectangle 34"/>
          <p:cNvSpPr>
            <a:spLocks/>
          </p:cNvSpPr>
          <p:nvPr/>
        </p:nvSpPr>
        <p:spPr bwMode="auto">
          <a:xfrm>
            <a:off x="6791285" y="5297455"/>
            <a:ext cx="31167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350" b="1">
                <a:latin typeface="Courier" charset="0"/>
                <a:ea typeface="Courier" charset="0"/>
                <a:cs typeface="Courier" charset="0"/>
                <a:sym typeface="Courier" charset="0"/>
              </a:rPr>
              <a:t>mat</a:t>
            </a:r>
          </a:p>
        </p:txBody>
      </p:sp>
      <p:grpSp>
        <p:nvGrpSpPr>
          <p:cNvPr id="26" name="Group 58"/>
          <p:cNvGrpSpPr>
            <a:grpSpLocks/>
          </p:cNvGrpSpPr>
          <p:nvPr/>
        </p:nvGrpSpPr>
        <p:grpSpPr bwMode="auto">
          <a:xfrm>
            <a:off x="3048121" y="4419195"/>
            <a:ext cx="303115" cy="835481"/>
            <a:chOff x="0" y="0"/>
            <a:chExt cx="336" cy="1504"/>
          </a:xfrm>
        </p:grpSpPr>
        <p:sp>
          <p:nvSpPr>
            <p:cNvPr id="27" name="AutoShape 56"/>
            <p:cNvSpPr>
              <a:spLocks/>
            </p:cNvSpPr>
            <p:nvPr/>
          </p:nvSpPr>
          <p:spPr bwMode="auto">
            <a:xfrm>
              <a:off x="0" y="0"/>
              <a:ext cx="336" cy="1504"/>
            </a:xfrm>
            <a:prstGeom prst="roundRect">
              <a:avLst>
                <a:gd name="adj" fmla="val 35713"/>
              </a:avLst>
            </a:pr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GB" sz="788"/>
            </a:p>
          </p:txBody>
        </p:sp>
        <p:sp>
          <p:nvSpPr>
            <p:cNvPr id="28" name="Oval 57"/>
            <p:cNvSpPr>
              <a:spLocks/>
            </p:cNvSpPr>
            <p:nvPr/>
          </p:nvSpPr>
          <p:spPr bwMode="auto">
            <a:xfrm>
              <a:off x="96" y="904"/>
              <a:ext cx="144" cy="160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 sz="788"/>
            </a:p>
          </p:txBody>
        </p:sp>
      </p:grpSp>
      <p:grpSp>
        <p:nvGrpSpPr>
          <p:cNvPr id="29" name="Group 61"/>
          <p:cNvGrpSpPr>
            <a:grpSpLocks/>
          </p:cNvGrpSpPr>
          <p:nvPr/>
        </p:nvGrpSpPr>
        <p:grpSpPr bwMode="auto">
          <a:xfrm>
            <a:off x="3574964" y="4419195"/>
            <a:ext cx="303115" cy="835481"/>
            <a:chOff x="0" y="0"/>
            <a:chExt cx="336" cy="1504"/>
          </a:xfrm>
        </p:grpSpPr>
        <p:sp>
          <p:nvSpPr>
            <p:cNvPr id="30" name="AutoShape 59"/>
            <p:cNvSpPr>
              <a:spLocks/>
            </p:cNvSpPr>
            <p:nvPr/>
          </p:nvSpPr>
          <p:spPr bwMode="auto">
            <a:xfrm>
              <a:off x="0" y="0"/>
              <a:ext cx="336" cy="1504"/>
            </a:xfrm>
            <a:prstGeom prst="roundRect">
              <a:avLst>
                <a:gd name="adj" fmla="val 35713"/>
              </a:avLst>
            </a:pr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GB" sz="788"/>
            </a:p>
          </p:txBody>
        </p:sp>
        <p:sp>
          <p:nvSpPr>
            <p:cNvPr id="31" name="Oval 60"/>
            <p:cNvSpPr>
              <a:spLocks/>
            </p:cNvSpPr>
            <p:nvPr/>
          </p:nvSpPr>
          <p:spPr bwMode="auto">
            <a:xfrm>
              <a:off x="88" y="176"/>
              <a:ext cx="144" cy="160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 sz="788"/>
            </a:p>
          </p:txBody>
        </p:sp>
      </p:grpSp>
      <p:grpSp>
        <p:nvGrpSpPr>
          <p:cNvPr id="32" name="Group 64"/>
          <p:cNvGrpSpPr>
            <a:grpSpLocks/>
          </p:cNvGrpSpPr>
          <p:nvPr/>
        </p:nvGrpSpPr>
        <p:grpSpPr bwMode="auto">
          <a:xfrm>
            <a:off x="4101805" y="4419195"/>
            <a:ext cx="303115" cy="835481"/>
            <a:chOff x="0" y="0"/>
            <a:chExt cx="336" cy="1504"/>
          </a:xfrm>
        </p:grpSpPr>
        <p:sp>
          <p:nvSpPr>
            <p:cNvPr id="33" name="AutoShape 62"/>
            <p:cNvSpPr>
              <a:spLocks/>
            </p:cNvSpPr>
            <p:nvPr/>
          </p:nvSpPr>
          <p:spPr bwMode="auto">
            <a:xfrm>
              <a:off x="0" y="0"/>
              <a:ext cx="336" cy="1504"/>
            </a:xfrm>
            <a:prstGeom prst="roundRect">
              <a:avLst>
                <a:gd name="adj" fmla="val 35713"/>
              </a:avLst>
            </a:pr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GB" sz="788"/>
            </a:p>
          </p:txBody>
        </p:sp>
        <p:sp>
          <p:nvSpPr>
            <p:cNvPr id="34" name="Oval 63"/>
            <p:cNvSpPr>
              <a:spLocks/>
            </p:cNvSpPr>
            <p:nvPr/>
          </p:nvSpPr>
          <p:spPr bwMode="auto">
            <a:xfrm>
              <a:off x="96" y="696"/>
              <a:ext cx="144" cy="160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 sz="788"/>
            </a:p>
          </p:txBody>
        </p:sp>
      </p:grpSp>
      <p:grpSp>
        <p:nvGrpSpPr>
          <p:cNvPr id="35" name="Group 67"/>
          <p:cNvGrpSpPr>
            <a:grpSpLocks/>
          </p:cNvGrpSpPr>
          <p:nvPr/>
        </p:nvGrpSpPr>
        <p:grpSpPr bwMode="auto">
          <a:xfrm>
            <a:off x="4628649" y="4419195"/>
            <a:ext cx="303115" cy="835481"/>
            <a:chOff x="0" y="0"/>
            <a:chExt cx="336" cy="1504"/>
          </a:xfrm>
        </p:grpSpPr>
        <p:sp>
          <p:nvSpPr>
            <p:cNvPr id="36" name="AutoShape 65"/>
            <p:cNvSpPr>
              <a:spLocks/>
            </p:cNvSpPr>
            <p:nvPr/>
          </p:nvSpPr>
          <p:spPr bwMode="auto">
            <a:xfrm>
              <a:off x="0" y="0"/>
              <a:ext cx="336" cy="1504"/>
            </a:xfrm>
            <a:prstGeom prst="roundRect">
              <a:avLst>
                <a:gd name="adj" fmla="val 35713"/>
              </a:avLst>
            </a:pr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GB" sz="788"/>
            </a:p>
          </p:txBody>
        </p:sp>
        <p:sp>
          <p:nvSpPr>
            <p:cNvPr id="37" name="Oval 66"/>
            <p:cNvSpPr>
              <a:spLocks/>
            </p:cNvSpPr>
            <p:nvPr/>
          </p:nvSpPr>
          <p:spPr bwMode="auto">
            <a:xfrm>
              <a:off x="96" y="496"/>
              <a:ext cx="144" cy="160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 sz="788"/>
            </a:p>
          </p:txBody>
        </p:sp>
      </p:grpSp>
      <p:grpSp>
        <p:nvGrpSpPr>
          <p:cNvPr id="38" name="Group 70"/>
          <p:cNvGrpSpPr>
            <a:grpSpLocks/>
          </p:cNvGrpSpPr>
          <p:nvPr/>
        </p:nvGrpSpPr>
        <p:grpSpPr bwMode="auto">
          <a:xfrm>
            <a:off x="5155491" y="4419195"/>
            <a:ext cx="303115" cy="835481"/>
            <a:chOff x="0" y="0"/>
            <a:chExt cx="336" cy="1504"/>
          </a:xfrm>
        </p:grpSpPr>
        <p:sp>
          <p:nvSpPr>
            <p:cNvPr id="39" name="AutoShape 68"/>
            <p:cNvSpPr>
              <a:spLocks/>
            </p:cNvSpPr>
            <p:nvPr/>
          </p:nvSpPr>
          <p:spPr bwMode="auto">
            <a:xfrm>
              <a:off x="0" y="0"/>
              <a:ext cx="336" cy="1504"/>
            </a:xfrm>
            <a:prstGeom prst="roundRect">
              <a:avLst>
                <a:gd name="adj" fmla="val 35713"/>
              </a:avLst>
            </a:pr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GB" sz="788"/>
            </a:p>
          </p:txBody>
        </p:sp>
        <p:sp>
          <p:nvSpPr>
            <p:cNvPr id="40" name="Oval 69"/>
            <p:cNvSpPr>
              <a:spLocks/>
            </p:cNvSpPr>
            <p:nvPr/>
          </p:nvSpPr>
          <p:spPr bwMode="auto">
            <a:xfrm>
              <a:off x="88" y="904"/>
              <a:ext cx="144" cy="160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 sz="788"/>
            </a:p>
          </p:txBody>
        </p:sp>
      </p:grpSp>
      <p:sp>
        <p:nvSpPr>
          <p:cNvPr id="48" name="Rectangle 90"/>
          <p:cNvSpPr>
            <a:spLocks/>
          </p:cNvSpPr>
          <p:nvPr/>
        </p:nvSpPr>
        <p:spPr bwMode="auto">
          <a:xfrm>
            <a:off x="6768827" y="3433270"/>
            <a:ext cx="360851" cy="217759"/>
          </a:xfrm>
          <a:prstGeom prst="rect">
            <a:avLst/>
          </a:prstGeom>
          <a:solidFill>
            <a:schemeClr val="accent5"/>
          </a:solidFill>
          <a:ln w="25400" cap="flat">
            <a:solidFill>
              <a:srgbClr val="4D4D4D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rPr>
              <a:t>V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Gill Sans" charset="0"/>
              <a:cs typeface="Gill Sans" charset="0"/>
            </a:endParaRPr>
          </a:p>
        </p:txBody>
      </p:sp>
      <p:sp>
        <p:nvSpPr>
          <p:cNvPr id="49" name="Line 92"/>
          <p:cNvSpPr>
            <a:spLocks noChangeShapeType="1"/>
          </p:cNvSpPr>
          <p:nvPr/>
        </p:nvSpPr>
        <p:spPr bwMode="auto">
          <a:xfrm rot="10800000" flipH="1">
            <a:off x="6292583" y="2979425"/>
            <a:ext cx="115472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126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788"/>
          </a:p>
        </p:txBody>
      </p:sp>
      <p:grpSp>
        <p:nvGrpSpPr>
          <p:cNvPr id="50" name="Group 98"/>
          <p:cNvGrpSpPr>
            <a:grpSpLocks/>
          </p:cNvGrpSpPr>
          <p:nvPr/>
        </p:nvGrpSpPr>
        <p:grpSpPr bwMode="auto">
          <a:xfrm>
            <a:off x="4273435" y="2508865"/>
            <a:ext cx="1255763" cy="432184"/>
            <a:chOff x="0" y="0"/>
            <a:chExt cx="1392" cy="778"/>
          </a:xfrm>
          <a:solidFill>
            <a:srgbClr val="FF0000"/>
          </a:solidFill>
        </p:grpSpPr>
        <p:sp>
          <p:nvSpPr>
            <p:cNvPr id="51" name="Rectangle 93"/>
            <p:cNvSpPr>
              <a:spLocks/>
            </p:cNvSpPr>
            <p:nvPr/>
          </p:nvSpPr>
          <p:spPr bwMode="auto">
            <a:xfrm>
              <a:off x="0" y="0"/>
              <a:ext cx="1392" cy="778"/>
            </a:xfrm>
            <a:prstGeom prst="rect">
              <a:avLst/>
            </a:prstGeom>
            <a:grpFill/>
            <a:ln w="25400" cap="flat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GB" sz="788"/>
            </a:p>
          </p:txBody>
        </p:sp>
        <p:sp>
          <p:nvSpPr>
            <p:cNvPr id="52" name="Line 94"/>
            <p:cNvSpPr>
              <a:spLocks noChangeShapeType="1"/>
            </p:cNvSpPr>
            <p:nvPr/>
          </p:nvSpPr>
          <p:spPr bwMode="auto">
            <a:xfrm rot="10800000">
              <a:off x="368" y="367"/>
              <a:ext cx="624" cy="9"/>
            </a:xfrm>
            <a:prstGeom prst="line">
              <a:avLst/>
            </a:prstGeom>
            <a:grpFill/>
            <a:ln w="63500" cap="flat">
              <a:solidFill>
                <a:srgbClr val="C00000"/>
              </a:solidFill>
              <a:prstDash val="solid"/>
              <a:miter lim="800000"/>
              <a:headEnd type="stealth" w="med" len="med"/>
              <a:tailEnd type="none" w="med" len="med"/>
            </a:ln>
            <a:extLst/>
          </p:spPr>
          <p:txBody>
            <a:bodyPr lIns="0" tIns="0" rIns="0" bIns="0"/>
            <a:lstStyle/>
            <a:p>
              <a:endParaRPr lang="en-GB" sz="788"/>
            </a:p>
          </p:txBody>
        </p:sp>
        <p:sp>
          <p:nvSpPr>
            <p:cNvPr id="53" name="Rectangle 95"/>
            <p:cNvSpPr>
              <a:spLocks/>
            </p:cNvSpPr>
            <p:nvPr/>
          </p:nvSpPr>
          <p:spPr bwMode="auto">
            <a:xfrm>
              <a:off x="56" y="216"/>
              <a:ext cx="320" cy="320"/>
            </a:xfrm>
            <a:prstGeom prst="rect">
              <a:avLst/>
            </a:prstGeom>
            <a:solidFill>
              <a:srgbClr val="FF5050"/>
            </a:solidFill>
            <a:ln w="25400" cap="flat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ill Sans" charset="0"/>
                  <a:cs typeface="Gill Sans" charset="0"/>
                </a:rPr>
                <a:t>W</a:t>
              </a:r>
              <a:endParaRPr lang="en-US" sz="900" baseline="3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</p:txBody>
        </p:sp>
        <p:sp>
          <p:nvSpPr>
            <p:cNvPr id="55" name="AutoShape 97"/>
            <p:cNvSpPr>
              <a:spLocks/>
            </p:cNvSpPr>
            <p:nvPr/>
          </p:nvSpPr>
          <p:spPr bwMode="auto">
            <a:xfrm>
              <a:off x="986" y="60"/>
              <a:ext cx="336" cy="632"/>
            </a:xfrm>
            <a:prstGeom prst="roundRect">
              <a:avLst>
                <a:gd name="adj" fmla="val 35713"/>
              </a:avLst>
            </a:prstGeom>
            <a:solidFill>
              <a:srgbClr val="FF5050"/>
            </a:solidFill>
            <a:ln w="25400" cap="flat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sz="825" dirty="0">
                  <a:effectLst>
                    <a:outerShdw blurRad="38100" dist="38100" dir="2700000" algn="tl">
                      <a:srgbClr val="FFFFFF"/>
                    </a:outerShdw>
                  </a:effectLst>
                  <a:ea typeface="Gill Sans" charset="0"/>
                  <a:cs typeface="Gill Sans" charset="0"/>
                </a:rPr>
                <a:t>h</a:t>
              </a:r>
              <a:endParaRPr lang="en-US" baseline="32000" dirty="0">
                <a:effectLst>
                  <a:outerShdw blurRad="38100" dist="38100" dir="2700000" algn="tl">
                    <a:srgbClr val="FFFFFF"/>
                  </a:outerShdw>
                </a:effectLst>
                <a:ea typeface="Gill Sans" charset="0"/>
                <a:cs typeface="Gill Sans" charset="0"/>
              </a:endParaRPr>
            </a:p>
          </p:txBody>
        </p:sp>
      </p:grpSp>
      <p:sp>
        <p:nvSpPr>
          <p:cNvPr id="58" name="AutoShape 114"/>
          <p:cNvSpPr>
            <a:spLocks/>
          </p:cNvSpPr>
          <p:nvPr/>
        </p:nvSpPr>
        <p:spPr bwMode="auto">
          <a:xfrm>
            <a:off x="3224237" y="2430211"/>
            <a:ext cx="303115" cy="511065"/>
          </a:xfrm>
          <a:prstGeom prst="roundRect">
            <a:avLst>
              <a:gd name="adj" fmla="val 35713"/>
            </a:avLst>
          </a:prstGeom>
          <a:solidFill>
            <a:schemeClr val="accent5"/>
          </a:solidFill>
          <a:ln w="25400" cap="flat">
            <a:solidFill>
              <a:srgbClr val="4D4D4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GB" sz="900" b="1" dirty="0">
                <a:solidFill>
                  <a:schemeClr val="bg1"/>
                </a:solidFill>
              </a:rPr>
              <a:t>z</a:t>
            </a:r>
            <a:r>
              <a:rPr lang="en-GB" sz="900" i="1" baseline="-25000" dirty="0">
                <a:solidFill>
                  <a:schemeClr val="bg1"/>
                </a:solidFill>
              </a:rPr>
              <a:t>t-1</a:t>
            </a:r>
            <a:endParaRPr lang="en-US" sz="900" baseline="-6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Gill Sans" charset="0"/>
              <a:cs typeface="Gill Sans" charset="0"/>
            </a:endParaRPr>
          </a:p>
        </p:txBody>
      </p:sp>
      <p:sp>
        <p:nvSpPr>
          <p:cNvPr id="62" name="Line 119"/>
          <p:cNvSpPr>
            <a:spLocks noChangeShapeType="1"/>
          </p:cNvSpPr>
          <p:nvPr/>
        </p:nvSpPr>
        <p:spPr bwMode="auto">
          <a:xfrm rot="10800000" flipH="1">
            <a:off x="6256497" y="2979425"/>
            <a:ext cx="115472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126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788"/>
          </a:p>
        </p:txBody>
      </p:sp>
      <p:sp>
        <p:nvSpPr>
          <p:cNvPr id="63" name="Rectangle 120"/>
          <p:cNvSpPr>
            <a:spLocks/>
          </p:cNvSpPr>
          <p:nvPr/>
        </p:nvSpPr>
        <p:spPr bwMode="auto">
          <a:xfrm>
            <a:off x="3094848" y="5053896"/>
            <a:ext cx="200641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50"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w</a:t>
            </a:r>
            <a:r>
              <a:rPr lang="en-US" sz="1050" baseline="-6000"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t-5</a:t>
            </a:r>
          </a:p>
        </p:txBody>
      </p:sp>
      <p:sp>
        <p:nvSpPr>
          <p:cNvPr id="64" name="Rectangle 121"/>
          <p:cNvSpPr>
            <a:spLocks/>
          </p:cNvSpPr>
          <p:nvPr/>
        </p:nvSpPr>
        <p:spPr bwMode="auto">
          <a:xfrm>
            <a:off x="3622576" y="5053896"/>
            <a:ext cx="20518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50"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w</a:t>
            </a:r>
            <a:r>
              <a:rPr lang="en-US" sz="1050" baseline="-6000"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t-4</a:t>
            </a:r>
          </a:p>
        </p:txBody>
      </p:sp>
      <p:sp>
        <p:nvSpPr>
          <p:cNvPr id="65" name="Rectangle 122"/>
          <p:cNvSpPr>
            <a:spLocks/>
          </p:cNvSpPr>
          <p:nvPr/>
        </p:nvSpPr>
        <p:spPr bwMode="auto">
          <a:xfrm>
            <a:off x="4151690" y="5053896"/>
            <a:ext cx="200641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50"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w</a:t>
            </a:r>
            <a:r>
              <a:rPr lang="en-US" sz="1050" baseline="-6000"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t-3</a:t>
            </a:r>
          </a:p>
        </p:txBody>
      </p:sp>
      <p:sp>
        <p:nvSpPr>
          <p:cNvPr id="66" name="Rectangle 123"/>
          <p:cNvSpPr>
            <a:spLocks/>
          </p:cNvSpPr>
          <p:nvPr/>
        </p:nvSpPr>
        <p:spPr bwMode="auto">
          <a:xfrm>
            <a:off x="4676261" y="5053896"/>
            <a:ext cx="20518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50"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w</a:t>
            </a:r>
            <a:r>
              <a:rPr lang="en-US" sz="1050" baseline="-6000"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t-2</a:t>
            </a:r>
          </a:p>
        </p:txBody>
      </p:sp>
      <p:sp>
        <p:nvSpPr>
          <p:cNvPr id="67" name="Rectangle 124"/>
          <p:cNvSpPr>
            <a:spLocks/>
          </p:cNvSpPr>
          <p:nvPr/>
        </p:nvSpPr>
        <p:spPr bwMode="auto">
          <a:xfrm>
            <a:off x="5205376" y="5053896"/>
            <a:ext cx="200641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50"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w</a:t>
            </a:r>
            <a:r>
              <a:rPr lang="en-US" sz="1050" baseline="-6000"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t-1</a:t>
            </a:r>
          </a:p>
        </p:txBody>
      </p:sp>
      <p:sp>
        <p:nvSpPr>
          <p:cNvPr id="68" name="Rectangle 125"/>
          <p:cNvSpPr>
            <a:spLocks/>
          </p:cNvSpPr>
          <p:nvPr/>
        </p:nvSpPr>
        <p:spPr bwMode="auto">
          <a:xfrm>
            <a:off x="6895083" y="5053896"/>
            <a:ext cx="14106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50"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w</a:t>
            </a:r>
            <a:r>
              <a:rPr lang="en-US" sz="1050" baseline="-6000"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t</a:t>
            </a:r>
          </a:p>
        </p:txBody>
      </p:sp>
      <p:sp>
        <p:nvSpPr>
          <p:cNvPr id="69" name="AutoShape 117"/>
          <p:cNvSpPr>
            <a:spLocks/>
          </p:cNvSpPr>
          <p:nvPr/>
        </p:nvSpPr>
        <p:spPr bwMode="auto">
          <a:xfrm>
            <a:off x="6804467" y="2468361"/>
            <a:ext cx="303115" cy="511065"/>
          </a:xfrm>
          <a:prstGeom prst="roundRect">
            <a:avLst>
              <a:gd name="adj" fmla="val 35713"/>
            </a:avLst>
          </a:prstGeom>
          <a:solidFill>
            <a:schemeClr val="accent5"/>
          </a:solidFill>
          <a:ln w="25400" cap="flat">
            <a:solidFill>
              <a:srgbClr val="4D4D4D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GB" b="1" dirty="0" err="1" smtClean="0">
                <a:solidFill>
                  <a:schemeClr val="bg1"/>
                </a:solidFill>
              </a:rPr>
              <a:t>z</a:t>
            </a:r>
            <a:r>
              <a:rPr lang="en-GB" i="1" baseline="-25000" dirty="0" err="1" smtClean="0">
                <a:solidFill>
                  <a:schemeClr val="bg1"/>
                </a:solidFill>
              </a:rPr>
              <a:t>t</a:t>
            </a:r>
            <a:endParaRPr lang="en-US" baseline="-6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Gill Sans" charset="0"/>
              <a:cs typeface="Gill Sans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236502" y="1768636"/>
            <a:ext cx="160888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50" dirty="0">
                <a:solidFill>
                  <a:srgbClr val="FF0000"/>
                </a:solidFill>
                <a:latin typeface="+mj-lt"/>
              </a:rPr>
              <a:t>1-layer</a:t>
            </a:r>
            <a:br>
              <a:rPr lang="en-GB" sz="1350" dirty="0">
                <a:solidFill>
                  <a:srgbClr val="FF0000"/>
                </a:solidFill>
                <a:latin typeface="+mj-lt"/>
              </a:rPr>
            </a:br>
            <a:r>
              <a:rPr lang="en-GB" sz="1350" dirty="0">
                <a:solidFill>
                  <a:srgbClr val="FF0000"/>
                </a:solidFill>
                <a:latin typeface="+mj-lt"/>
              </a:rPr>
              <a:t>neural network</a:t>
            </a:r>
            <a:br>
              <a:rPr lang="en-GB" sz="1350" dirty="0">
                <a:solidFill>
                  <a:srgbClr val="FF0000"/>
                </a:solidFill>
                <a:latin typeface="+mj-lt"/>
              </a:rPr>
            </a:br>
            <a:r>
              <a:rPr lang="en-GB" sz="1350" dirty="0">
                <a:solidFill>
                  <a:srgbClr val="FF0000"/>
                </a:solidFill>
                <a:latin typeface="+mj-lt"/>
              </a:rPr>
              <a:t>with </a:t>
            </a:r>
            <a:r>
              <a:rPr lang="en-GB" sz="1350" i="1" dirty="0">
                <a:solidFill>
                  <a:srgbClr val="FF0000"/>
                </a:solidFill>
                <a:latin typeface="+mj-lt"/>
              </a:rPr>
              <a:t>D</a:t>
            </a:r>
            <a:r>
              <a:rPr lang="en-GB" sz="1350" dirty="0">
                <a:solidFill>
                  <a:srgbClr val="FF0000"/>
                </a:solidFill>
                <a:latin typeface="+mj-lt"/>
              </a:rPr>
              <a:t> output units</a:t>
            </a:r>
          </a:p>
        </p:txBody>
      </p:sp>
      <p:sp>
        <p:nvSpPr>
          <p:cNvPr id="72" name="Rectangle 23"/>
          <p:cNvSpPr>
            <a:spLocks/>
          </p:cNvSpPr>
          <p:nvPr/>
        </p:nvSpPr>
        <p:spPr bwMode="auto">
          <a:xfrm>
            <a:off x="1293044" y="1722937"/>
            <a:ext cx="1717651" cy="36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b="1" dirty="0">
                <a:solidFill>
                  <a:schemeClr val="tx2"/>
                </a:solidFill>
                <a:latin typeface="+mj-lt"/>
                <a:cs typeface="Arial Unicode MS" panose="020B0604020202020204" pitchFamily="34" charset="-128"/>
              </a:rPr>
              <a:t>Time-delay</a:t>
            </a:r>
            <a:endParaRPr lang="en-US" b="1" i="1" baseline="32000" dirty="0">
              <a:solidFill>
                <a:schemeClr val="tx2"/>
              </a:solidFill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74" name="Footer Placeholder 3"/>
          <p:cNvSpPr txBox="1">
            <a:spLocks/>
          </p:cNvSpPr>
          <p:nvPr/>
        </p:nvSpPr>
        <p:spPr>
          <a:xfrm>
            <a:off x="878888" y="6356351"/>
            <a:ext cx="10388553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[</a:t>
            </a:r>
            <a:r>
              <a:rPr lang="en-GB" dirty="0" err="1"/>
              <a:t>Mikolov</a:t>
            </a:r>
            <a:r>
              <a:rPr lang="en-GB" dirty="0"/>
              <a:t> et al, 2010, 2011]</a:t>
            </a:r>
            <a:endParaRPr lang="en-US" dirty="0"/>
          </a:p>
        </p:txBody>
      </p:sp>
      <p:sp>
        <p:nvSpPr>
          <p:cNvPr id="81" name="Line 30"/>
          <p:cNvSpPr>
            <a:spLocks noChangeShapeType="1"/>
          </p:cNvSpPr>
          <p:nvPr/>
        </p:nvSpPr>
        <p:spPr bwMode="auto">
          <a:xfrm>
            <a:off x="5308289" y="2878936"/>
            <a:ext cx="0" cy="1536121"/>
          </a:xfrm>
          <a:prstGeom prst="line">
            <a:avLst/>
          </a:prstGeom>
          <a:noFill/>
          <a:ln w="63500" cap="flat">
            <a:solidFill>
              <a:schemeClr val="accent5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788"/>
          </a:p>
        </p:txBody>
      </p:sp>
      <p:sp>
        <p:nvSpPr>
          <p:cNvPr id="86" name="Rectangle 90"/>
          <p:cNvSpPr>
            <a:spLocks/>
          </p:cNvSpPr>
          <p:nvPr/>
        </p:nvSpPr>
        <p:spPr bwMode="auto">
          <a:xfrm>
            <a:off x="5134065" y="3425214"/>
            <a:ext cx="360851" cy="217759"/>
          </a:xfrm>
          <a:prstGeom prst="rect">
            <a:avLst/>
          </a:prstGeom>
          <a:solidFill>
            <a:schemeClr val="accent5"/>
          </a:solidFill>
          <a:ln w="25400" cap="flat">
            <a:solidFill>
              <a:srgbClr val="4D4D4D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rPr>
              <a:t>U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Gill Sans" charset="0"/>
              <a:cs typeface="Gill Sans" charset="0"/>
            </a:endParaRPr>
          </a:p>
        </p:txBody>
      </p:sp>
      <p:graphicFrame>
        <p:nvGraphicFramePr>
          <p:cNvPr id="87" name="Objec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149990"/>
              </p:ext>
            </p:extLst>
          </p:nvPr>
        </p:nvGraphicFramePr>
        <p:xfrm>
          <a:off x="7770285" y="3844053"/>
          <a:ext cx="3812116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4" name="Equation" r:id="rId4" imgW="1752480" imgH="482400" progId="Equation.3">
                  <p:embed/>
                </p:oleObj>
              </mc:Choice>
              <mc:Fallback>
                <p:oleObj name="Equation" r:id="rId4" imgW="1752480" imgH="48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70285" y="3844053"/>
                        <a:ext cx="3812116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ct 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355133"/>
              </p:ext>
            </p:extLst>
          </p:nvPr>
        </p:nvGraphicFramePr>
        <p:xfrm>
          <a:off x="7809046" y="2162972"/>
          <a:ext cx="2586567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5" name="Equation" r:id="rId6" imgW="1295280" imgH="228600" progId="Equation.3">
                  <p:embed/>
                </p:oleObj>
              </mc:Choice>
              <mc:Fallback>
                <p:oleObj name="Equation" r:id="rId6" imgW="129528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09046" y="2162972"/>
                        <a:ext cx="2586567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2422822"/>
              </p:ext>
            </p:extLst>
          </p:nvPr>
        </p:nvGraphicFramePr>
        <p:xfrm>
          <a:off x="7819377" y="3502026"/>
          <a:ext cx="988483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6" name="Equation" r:id="rId8" imgW="495000" imgH="228600" progId="Equation.3">
                  <p:embed/>
                </p:oleObj>
              </mc:Choice>
              <mc:Fallback>
                <p:oleObj name="Equation" r:id="rId8" imgW="495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19377" y="3502026"/>
                        <a:ext cx="988483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AutoShape 97"/>
          <p:cNvSpPr>
            <a:spLocks/>
          </p:cNvSpPr>
          <p:nvPr/>
        </p:nvSpPr>
        <p:spPr bwMode="auto">
          <a:xfrm>
            <a:off x="6800080" y="3787937"/>
            <a:ext cx="303115" cy="351080"/>
          </a:xfrm>
          <a:prstGeom prst="roundRect">
            <a:avLst>
              <a:gd name="adj" fmla="val 35713"/>
            </a:avLst>
          </a:prstGeom>
          <a:solidFill>
            <a:schemeClr val="accent5"/>
          </a:solidFill>
          <a:ln w="25400" cap="flat">
            <a:solidFill>
              <a:schemeClr val="accent5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825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Gill Sans" charset="0"/>
                <a:cs typeface="Gill Sans" charset="0"/>
              </a:rPr>
              <a:t>o</a:t>
            </a:r>
            <a:endParaRPr lang="en-US" baseline="32000" dirty="0">
              <a:effectLst>
                <a:outerShdw blurRad="38100" dist="38100" dir="2700000" algn="tl">
                  <a:srgbClr val="FFFFFF"/>
                </a:outerShdw>
              </a:effectLst>
              <a:ea typeface="Gill Sans" charset="0"/>
              <a:cs typeface="Gill Sans" charset="0"/>
            </a:endParaRPr>
          </a:p>
        </p:txBody>
      </p:sp>
      <p:graphicFrame>
        <p:nvGraphicFramePr>
          <p:cNvPr id="93" name="Object 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54196"/>
              </p:ext>
            </p:extLst>
          </p:nvPr>
        </p:nvGraphicFramePr>
        <p:xfrm>
          <a:off x="7781919" y="2554973"/>
          <a:ext cx="1750483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7" name="Equation" r:id="rId10" imgW="876240" imgH="393480" progId="Equation.3">
                  <p:embed/>
                </p:oleObj>
              </mc:Choice>
              <mc:Fallback>
                <p:oleObj name="Equation" r:id="rId10" imgW="8762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781919" y="2554973"/>
                        <a:ext cx="1750483" cy="639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" name="TextBox 93"/>
          <p:cNvSpPr txBox="1"/>
          <p:nvPr/>
        </p:nvSpPr>
        <p:spPr>
          <a:xfrm>
            <a:off x="7714417" y="4894707"/>
            <a:ext cx="2877711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chemeClr val="tx2"/>
                </a:solidFill>
                <a:latin typeface="+mj-lt"/>
              </a:rPr>
              <a:t>Handles </a:t>
            </a:r>
            <a:r>
              <a:rPr lang="en-GB" sz="1350" b="1" dirty="0" smtClean="0">
                <a:solidFill>
                  <a:schemeClr val="tx2"/>
                </a:solidFill>
                <a:latin typeface="+mj-lt"/>
              </a:rPr>
              <a:t>longer word </a:t>
            </a:r>
            <a:r>
              <a:rPr lang="en-GB" sz="1350" b="1" dirty="0">
                <a:solidFill>
                  <a:schemeClr val="tx2"/>
                </a:solidFill>
                <a:latin typeface="+mj-lt"/>
              </a:rPr>
              <a:t>history</a:t>
            </a:r>
            <a:r>
              <a:rPr lang="en-GB" sz="1350" dirty="0">
                <a:solidFill>
                  <a:schemeClr val="tx2"/>
                </a:solidFill>
                <a:latin typeface="+mj-lt"/>
              </a:rPr>
              <a:t/>
            </a:r>
            <a:br>
              <a:rPr lang="en-GB" sz="1350" dirty="0">
                <a:solidFill>
                  <a:schemeClr val="tx2"/>
                </a:solidFill>
                <a:latin typeface="+mj-lt"/>
              </a:rPr>
            </a:br>
            <a:r>
              <a:rPr lang="en-GB" sz="1350" dirty="0">
                <a:solidFill>
                  <a:schemeClr val="tx2"/>
                </a:solidFill>
                <a:latin typeface="+mj-lt"/>
              </a:rPr>
              <a:t>(~10 words) as well </a:t>
            </a:r>
            <a:br>
              <a:rPr lang="en-GB" sz="1350" dirty="0">
                <a:solidFill>
                  <a:schemeClr val="tx2"/>
                </a:solidFill>
                <a:latin typeface="+mj-lt"/>
              </a:rPr>
            </a:br>
            <a:r>
              <a:rPr lang="en-GB" sz="1350" dirty="0">
                <a:solidFill>
                  <a:schemeClr val="tx2"/>
                </a:solidFill>
                <a:latin typeface="+mj-lt"/>
              </a:rPr>
              <a:t>as </a:t>
            </a:r>
            <a:r>
              <a:rPr lang="en-GB" sz="1350" dirty="0" smtClean="0">
                <a:solidFill>
                  <a:schemeClr val="tx2"/>
                </a:solidFill>
                <a:latin typeface="+mj-lt"/>
              </a:rPr>
              <a:t>10-gram feed-forward </a:t>
            </a:r>
            <a:r>
              <a:rPr lang="en-GB" sz="1350" dirty="0">
                <a:solidFill>
                  <a:schemeClr val="tx2"/>
                </a:solidFill>
                <a:latin typeface="+mj-lt"/>
              </a:rPr>
              <a:t>NNLM</a:t>
            </a:r>
            <a:br>
              <a:rPr lang="en-GB" sz="1350" dirty="0">
                <a:solidFill>
                  <a:schemeClr val="tx2"/>
                </a:solidFill>
                <a:latin typeface="+mj-lt"/>
              </a:rPr>
            </a:br>
            <a:endParaRPr lang="en-GB" sz="1350" dirty="0">
              <a:solidFill>
                <a:schemeClr val="tx2"/>
              </a:solidFill>
              <a:latin typeface="+mj-lt"/>
            </a:endParaRPr>
          </a:p>
          <a:p>
            <a:r>
              <a:rPr lang="en-GB" sz="1350" dirty="0">
                <a:solidFill>
                  <a:schemeClr val="tx2"/>
                </a:solidFill>
                <a:latin typeface="+mj-lt"/>
              </a:rPr>
              <a:t>Training algorithm: BPTT</a:t>
            </a:r>
            <a:br>
              <a:rPr lang="en-GB" sz="1350" dirty="0">
                <a:solidFill>
                  <a:schemeClr val="tx2"/>
                </a:solidFill>
                <a:latin typeface="+mj-lt"/>
              </a:rPr>
            </a:br>
            <a:r>
              <a:rPr lang="en-GB" sz="1350" b="1" dirty="0">
                <a:solidFill>
                  <a:schemeClr val="tx2"/>
                </a:solidFill>
                <a:latin typeface="+mj-lt"/>
              </a:rPr>
              <a:t>Back-Propagation Through </a:t>
            </a:r>
            <a:r>
              <a:rPr lang="en-GB" sz="1350" b="1" dirty="0" smtClean="0">
                <a:solidFill>
                  <a:schemeClr val="tx2"/>
                </a:solidFill>
                <a:latin typeface="+mj-lt"/>
              </a:rPr>
              <a:t>Time</a:t>
            </a:r>
            <a:endParaRPr lang="en-GB" sz="135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887152" y="3285418"/>
            <a:ext cx="22345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>
                <a:solidFill>
                  <a:schemeClr val="accent5"/>
                </a:solidFill>
                <a:latin typeface="+mj-lt"/>
              </a:rPr>
              <a:t>Word </a:t>
            </a:r>
            <a:r>
              <a:rPr lang="en-GB" sz="1350" b="1" dirty="0" smtClean="0">
                <a:solidFill>
                  <a:schemeClr val="accent5"/>
                </a:solidFill>
                <a:latin typeface="+mj-lt"/>
              </a:rPr>
              <a:t>embedding matrix</a:t>
            </a:r>
            <a:endParaRPr lang="en-GB" sz="1350" b="1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928694" y="5884377"/>
            <a:ext cx="26082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 smtClean="0">
                <a:latin typeface="+mj-lt"/>
              </a:rPr>
              <a:t>Complexity: </a:t>
            </a:r>
            <a:r>
              <a:rPr lang="en-GB" sz="1350" i="1" dirty="0" smtClean="0">
                <a:latin typeface="+mj-lt"/>
              </a:rPr>
              <a:t>D×</a:t>
            </a:r>
            <a:r>
              <a:rPr lang="en-GB" sz="1350" i="1" dirty="0">
                <a:latin typeface="+mj-lt"/>
              </a:rPr>
              <a:t>D</a:t>
            </a:r>
            <a:r>
              <a:rPr lang="en-GB" sz="1350" dirty="0" smtClean="0">
                <a:latin typeface="+mj-lt"/>
              </a:rPr>
              <a:t> + </a:t>
            </a:r>
            <a:r>
              <a:rPr lang="en-GB" sz="1350" i="1" dirty="0" smtClean="0">
                <a:latin typeface="+mj-lt"/>
              </a:rPr>
              <a:t>D×</a:t>
            </a:r>
            <a:r>
              <a:rPr lang="en-GB" sz="1350" i="1" dirty="0">
                <a:latin typeface="+mj-lt"/>
              </a:rPr>
              <a:t>D</a:t>
            </a:r>
            <a:r>
              <a:rPr lang="en-GB" sz="1350" dirty="0" smtClean="0">
                <a:latin typeface="+mj-lt"/>
              </a:rPr>
              <a:t> + </a:t>
            </a:r>
            <a:r>
              <a:rPr lang="en-GB" sz="1350" i="1" dirty="0" smtClean="0">
                <a:latin typeface="+mj-lt"/>
              </a:rPr>
              <a:t>D</a:t>
            </a:r>
            <a:r>
              <a:rPr lang="en-GB" sz="1350" i="1" dirty="0">
                <a:latin typeface="+mj-lt"/>
              </a:rPr>
              <a:t>×</a:t>
            </a:r>
            <a:r>
              <a:rPr lang="en-GB" sz="1350" i="1" dirty="0" smtClean="0">
                <a:latin typeface="+mj-lt"/>
              </a:rPr>
              <a:t>V</a:t>
            </a:r>
            <a:endParaRPr lang="en-GB" sz="135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2892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Line 30"/>
          <p:cNvSpPr>
            <a:spLocks noChangeShapeType="1"/>
          </p:cNvSpPr>
          <p:nvPr/>
        </p:nvSpPr>
        <p:spPr bwMode="auto">
          <a:xfrm flipH="1" flipV="1">
            <a:off x="6955453" y="3642972"/>
            <a:ext cx="5263" cy="776222"/>
          </a:xfrm>
          <a:prstGeom prst="line">
            <a:avLst/>
          </a:prstGeom>
          <a:noFill/>
          <a:ln w="63500" cap="flat">
            <a:solidFill>
              <a:schemeClr val="accent5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788"/>
          </a:p>
        </p:txBody>
      </p:sp>
      <p:sp>
        <p:nvSpPr>
          <p:cNvPr id="71" name="Freeform 70"/>
          <p:cNvSpPr/>
          <p:nvPr/>
        </p:nvSpPr>
        <p:spPr>
          <a:xfrm>
            <a:off x="2787227" y="1710297"/>
            <a:ext cx="4296707" cy="787352"/>
          </a:xfrm>
          <a:custGeom>
            <a:avLst/>
            <a:gdLst>
              <a:gd name="connsiteX0" fmla="*/ 6855766 w 7114213"/>
              <a:gd name="connsiteY0" fmla="*/ 814262 h 1871857"/>
              <a:gd name="connsiteX1" fmla="*/ 7108984 w 7114213"/>
              <a:gd name="connsiteY1" fmla="*/ 490706 h 1871857"/>
              <a:gd name="connsiteX2" fmla="*/ 6771360 w 7114213"/>
              <a:gd name="connsiteY2" fmla="*/ 209352 h 1871857"/>
              <a:gd name="connsiteX3" fmla="*/ 4436123 w 7114213"/>
              <a:gd name="connsiteY3" fmla="*/ 40539 h 1871857"/>
              <a:gd name="connsiteX4" fmla="*/ 1355298 w 7114213"/>
              <a:gd name="connsiteY4" fmla="*/ 68675 h 1871857"/>
              <a:gd name="connsiteX5" fmla="*/ 18867 w 7114213"/>
              <a:gd name="connsiteY5" fmla="*/ 757992 h 1871857"/>
              <a:gd name="connsiteX6" fmla="*/ 680049 w 7114213"/>
              <a:gd name="connsiteY6" fmla="*/ 1728662 h 1871857"/>
              <a:gd name="connsiteX7" fmla="*/ 2185292 w 7114213"/>
              <a:gd name="connsiteY7" fmla="*/ 1784933 h 1871857"/>
              <a:gd name="connsiteX8" fmla="*/ 3268504 w 7114213"/>
              <a:gd name="connsiteY8" fmla="*/ 940872 h 1871857"/>
              <a:gd name="connsiteX9" fmla="*/ 3268504 w 7114213"/>
              <a:gd name="connsiteY9" fmla="*/ 940872 h 1871857"/>
              <a:gd name="connsiteX0" fmla="*/ 6176246 w 6434693"/>
              <a:gd name="connsiteY0" fmla="*/ 817197 h 1872527"/>
              <a:gd name="connsiteX1" fmla="*/ 6429464 w 6434693"/>
              <a:gd name="connsiteY1" fmla="*/ 493641 h 1872527"/>
              <a:gd name="connsiteX2" fmla="*/ 6091840 w 6434693"/>
              <a:gd name="connsiteY2" fmla="*/ 212287 h 1872527"/>
              <a:gd name="connsiteX3" fmla="*/ 3756603 w 6434693"/>
              <a:gd name="connsiteY3" fmla="*/ 43474 h 1872527"/>
              <a:gd name="connsiteX4" fmla="*/ 675778 w 6434693"/>
              <a:gd name="connsiteY4" fmla="*/ 71610 h 1872527"/>
              <a:gd name="connsiteX5" fmla="*/ 1674584 w 6434693"/>
              <a:gd name="connsiteY5" fmla="*/ 803130 h 1872527"/>
              <a:gd name="connsiteX6" fmla="*/ 529 w 6434693"/>
              <a:gd name="connsiteY6" fmla="*/ 1731597 h 1872527"/>
              <a:gd name="connsiteX7" fmla="*/ 1505772 w 6434693"/>
              <a:gd name="connsiteY7" fmla="*/ 1787868 h 1872527"/>
              <a:gd name="connsiteX8" fmla="*/ 2588984 w 6434693"/>
              <a:gd name="connsiteY8" fmla="*/ 943807 h 1872527"/>
              <a:gd name="connsiteX9" fmla="*/ 2588984 w 6434693"/>
              <a:gd name="connsiteY9" fmla="*/ 943807 h 1872527"/>
              <a:gd name="connsiteX0" fmla="*/ 6176246 w 6434693"/>
              <a:gd name="connsiteY0" fmla="*/ 777916 h 1833246"/>
              <a:gd name="connsiteX1" fmla="*/ 6429464 w 6434693"/>
              <a:gd name="connsiteY1" fmla="*/ 454360 h 1833246"/>
              <a:gd name="connsiteX2" fmla="*/ 6091840 w 6434693"/>
              <a:gd name="connsiteY2" fmla="*/ 173006 h 1833246"/>
              <a:gd name="connsiteX3" fmla="*/ 3756603 w 6434693"/>
              <a:gd name="connsiteY3" fmla="*/ 4193 h 1833246"/>
              <a:gd name="connsiteX4" fmla="*/ 2012209 w 6434693"/>
              <a:gd name="connsiteY4" fmla="*/ 116736 h 1833246"/>
              <a:gd name="connsiteX5" fmla="*/ 1674584 w 6434693"/>
              <a:gd name="connsiteY5" fmla="*/ 763849 h 1833246"/>
              <a:gd name="connsiteX6" fmla="*/ 529 w 6434693"/>
              <a:gd name="connsiteY6" fmla="*/ 1692316 h 1833246"/>
              <a:gd name="connsiteX7" fmla="*/ 1505772 w 6434693"/>
              <a:gd name="connsiteY7" fmla="*/ 1748587 h 1833246"/>
              <a:gd name="connsiteX8" fmla="*/ 2588984 w 6434693"/>
              <a:gd name="connsiteY8" fmla="*/ 904526 h 1833246"/>
              <a:gd name="connsiteX9" fmla="*/ 2588984 w 6434693"/>
              <a:gd name="connsiteY9" fmla="*/ 904526 h 1833246"/>
              <a:gd name="connsiteX0" fmla="*/ 4692799 w 4951246"/>
              <a:gd name="connsiteY0" fmla="*/ 777916 h 1752025"/>
              <a:gd name="connsiteX1" fmla="*/ 4946017 w 4951246"/>
              <a:gd name="connsiteY1" fmla="*/ 454360 h 1752025"/>
              <a:gd name="connsiteX2" fmla="*/ 4608393 w 4951246"/>
              <a:gd name="connsiteY2" fmla="*/ 173006 h 1752025"/>
              <a:gd name="connsiteX3" fmla="*/ 2273156 w 4951246"/>
              <a:gd name="connsiteY3" fmla="*/ 4193 h 1752025"/>
              <a:gd name="connsiteX4" fmla="*/ 528762 w 4951246"/>
              <a:gd name="connsiteY4" fmla="*/ 116736 h 1752025"/>
              <a:gd name="connsiteX5" fmla="*/ 191137 w 4951246"/>
              <a:gd name="connsiteY5" fmla="*/ 763849 h 1752025"/>
              <a:gd name="connsiteX6" fmla="*/ 359950 w 4951246"/>
              <a:gd name="connsiteY6" fmla="*/ 1185880 h 1752025"/>
              <a:gd name="connsiteX7" fmla="*/ 22325 w 4951246"/>
              <a:gd name="connsiteY7" fmla="*/ 1748587 h 1752025"/>
              <a:gd name="connsiteX8" fmla="*/ 1105537 w 4951246"/>
              <a:gd name="connsiteY8" fmla="*/ 904526 h 1752025"/>
              <a:gd name="connsiteX9" fmla="*/ 1105537 w 4951246"/>
              <a:gd name="connsiteY9" fmla="*/ 904526 h 1752025"/>
              <a:gd name="connsiteX0" fmla="*/ 4509592 w 4768039"/>
              <a:gd name="connsiteY0" fmla="*/ 777916 h 1187383"/>
              <a:gd name="connsiteX1" fmla="*/ 4762810 w 4768039"/>
              <a:gd name="connsiteY1" fmla="*/ 454360 h 1187383"/>
              <a:gd name="connsiteX2" fmla="*/ 4425186 w 4768039"/>
              <a:gd name="connsiteY2" fmla="*/ 173006 h 1187383"/>
              <a:gd name="connsiteX3" fmla="*/ 2089949 w 4768039"/>
              <a:gd name="connsiteY3" fmla="*/ 4193 h 1187383"/>
              <a:gd name="connsiteX4" fmla="*/ 345555 w 4768039"/>
              <a:gd name="connsiteY4" fmla="*/ 116736 h 1187383"/>
              <a:gd name="connsiteX5" fmla="*/ 7930 w 4768039"/>
              <a:gd name="connsiteY5" fmla="*/ 763849 h 1187383"/>
              <a:gd name="connsiteX6" fmla="*/ 176743 w 4768039"/>
              <a:gd name="connsiteY6" fmla="*/ 1185880 h 1187383"/>
              <a:gd name="connsiteX7" fmla="*/ 922330 w 4768039"/>
              <a:gd name="connsiteY7" fmla="*/ 904526 h 1187383"/>
              <a:gd name="connsiteX8" fmla="*/ 922330 w 4768039"/>
              <a:gd name="connsiteY8" fmla="*/ 904526 h 1187383"/>
              <a:gd name="connsiteX0" fmla="*/ 4538259 w 4796706"/>
              <a:gd name="connsiteY0" fmla="*/ 777916 h 904526"/>
              <a:gd name="connsiteX1" fmla="*/ 4791477 w 4796706"/>
              <a:gd name="connsiteY1" fmla="*/ 454360 h 904526"/>
              <a:gd name="connsiteX2" fmla="*/ 4453853 w 4796706"/>
              <a:gd name="connsiteY2" fmla="*/ 173006 h 904526"/>
              <a:gd name="connsiteX3" fmla="*/ 2118616 w 4796706"/>
              <a:gd name="connsiteY3" fmla="*/ 4193 h 904526"/>
              <a:gd name="connsiteX4" fmla="*/ 374222 w 4796706"/>
              <a:gd name="connsiteY4" fmla="*/ 116736 h 904526"/>
              <a:gd name="connsiteX5" fmla="*/ 36597 w 4796706"/>
              <a:gd name="connsiteY5" fmla="*/ 763849 h 904526"/>
              <a:gd name="connsiteX6" fmla="*/ 950997 w 4796706"/>
              <a:gd name="connsiteY6" fmla="*/ 904526 h 904526"/>
              <a:gd name="connsiteX7" fmla="*/ 950997 w 4796706"/>
              <a:gd name="connsiteY7" fmla="*/ 904526 h 904526"/>
              <a:gd name="connsiteX0" fmla="*/ 4538259 w 4796706"/>
              <a:gd name="connsiteY0" fmla="*/ 777916 h 1453166"/>
              <a:gd name="connsiteX1" fmla="*/ 4791477 w 4796706"/>
              <a:gd name="connsiteY1" fmla="*/ 454360 h 1453166"/>
              <a:gd name="connsiteX2" fmla="*/ 4453853 w 4796706"/>
              <a:gd name="connsiteY2" fmla="*/ 173006 h 1453166"/>
              <a:gd name="connsiteX3" fmla="*/ 2118616 w 4796706"/>
              <a:gd name="connsiteY3" fmla="*/ 4193 h 1453166"/>
              <a:gd name="connsiteX4" fmla="*/ 374222 w 4796706"/>
              <a:gd name="connsiteY4" fmla="*/ 116736 h 1453166"/>
              <a:gd name="connsiteX5" fmla="*/ 36597 w 4796706"/>
              <a:gd name="connsiteY5" fmla="*/ 763849 h 1453166"/>
              <a:gd name="connsiteX6" fmla="*/ 950997 w 4796706"/>
              <a:gd name="connsiteY6" fmla="*/ 904526 h 1453166"/>
              <a:gd name="connsiteX7" fmla="*/ 627440 w 4796706"/>
              <a:gd name="connsiteY7" fmla="*/ 1453166 h 1453166"/>
              <a:gd name="connsiteX0" fmla="*/ 4530404 w 4788851"/>
              <a:gd name="connsiteY0" fmla="*/ 777916 h 1453166"/>
              <a:gd name="connsiteX1" fmla="*/ 4783622 w 4788851"/>
              <a:gd name="connsiteY1" fmla="*/ 454360 h 1453166"/>
              <a:gd name="connsiteX2" fmla="*/ 4445998 w 4788851"/>
              <a:gd name="connsiteY2" fmla="*/ 173006 h 1453166"/>
              <a:gd name="connsiteX3" fmla="*/ 2110761 w 4788851"/>
              <a:gd name="connsiteY3" fmla="*/ 4193 h 1453166"/>
              <a:gd name="connsiteX4" fmla="*/ 366367 w 4788851"/>
              <a:gd name="connsiteY4" fmla="*/ 116736 h 1453166"/>
              <a:gd name="connsiteX5" fmla="*/ 28742 w 4788851"/>
              <a:gd name="connsiteY5" fmla="*/ 763849 h 1453166"/>
              <a:gd name="connsiteX6" fmla="*/ 830601 w 4788851"/>
              <a:gd name="connsiteY6" fmla="*/ 679443 h 1453166"/>
              <a:gd name="connsiteX7" fmla="*/ 619585 w 4788851"/>
              <a:gd name="connsiteY7" fmla="*/ 1453166 h 1453166"/>
              <a:gd name="connsiteX0" fmla="*/ 4516110 w 4774557"/>
              <a:gd name="connsiteY0" fmla="*/ 777916 h 1453166"/>
              <a:gd name="connsiteX1" fmla="*/ 4769328 w 4774557"/>
              <a:gd name="connsiteY1" fmla="*/ 454360 h 1453166"/>
              <a:gd name="connsiteX2" fmla="*/ 4431704 w 4774557"/>
              <a:gd name="connsiteY2" fmla="*/ 173006 h 1453166"/>
              <a:gd name="connsiteX3" fmla="*/ 2096467 w 4774557"/>
              <a:gd name="connsiteY3" fmla="*/ 4193 h 1453166"/>
              <a:gd name="connsiteX4" fmla="*/ 352073 w 4774557"/>
              <a:gd name="connsiteY4" fmla="*/ 116736 h 1453166"/>
              <a:gd name="connsiteX5" fmla="*/ 14448 w 4774557"/>
              <a:gd name="connsiteY5" fmla="*/ 763849 h 1453166"/>
              <a:gd name="connsiteX6" fmla="*/ 605291 w 4774557"/>
              <a:gd name="connsiteY6" fmla="*/ 1453166 h 1453166"/>
              <a:gd name="connsiteX0" fmla="*/ 4538259 w 4796706"/>
              <a:gd name="connsiteY0" fmla="*/ 777916 h 784215"/>
              <a:gd name="connsiteX1" fmla="*/ 4791477 w 4796706"/>
              <a:gd name="connsiteY1" fmla="*/ 454360 h 784215"/>
              <a:gd name="connsiteX2" fmla="*/ 4453853 w 4796706"/>
              <a:gd name="connsiteY2" fmla="*/ 173006 h 784215"/>
              <a:gd name="connsiteX3" fmla="*/ 2118616 w 4796706"/>
              <a:gd name="connsiteY3" fmla="*/ 4193 h 784215"/>
              <a:gd name="connsiteX4" fmla="*/ 374222 w 4796706"/>
              <a:gd name="connsiteY4" fmla="*/ 116736 h 784215"/>
              <a:gd name="connsiteX5" fmla="*/ 36597 w 4796706"/>
              <a:gd name="connsiteY5" fmla="*/ 763849 h 784215"/>
              <a:gd name="connsiteX6" fmla="*/ 950997 w 4796706"/>
              <a:gd name="connsiteY6" fmla="*/ 707578 h 784215"/>
              <a:gd name="connsiteX0" fmla="*/ 4380656 w 4639103"/>
              <a:gd name="connsiteY0" fmla="*/ 775130 h 775130"/>
              <a:gd name="connsiteX1" fmla="*/ 4633874 w 4639103"/>
              <a:gd name="connsiteY1" fmla="*/ 451574 h 775130"/>
              <a:gd name="connsiteX2" fmla="*/ 4296250 w 4639103"/>
              <a:gd name="connsiteY2" fmla="*/ 170220 h 775130"/>
              <a:gd name="connsiteX3" fmla="*/ 1961013 w 4639103"/>
              <a:gd name="connsiteY3" fmla="*/ 1407 h 775130"/>
              <a:gd name="connsiteX4" fmla="*/ 216619 w 4639103"/>
              <a:gd name="connsiteY4" fmla="*/ 113950 h 775130"/>
              <a:gd name="connsiteX5" fmla="*/ 90010 w 4639103"/>
              <a:gd name="connsiteY5" fmla="*/ 507844 h 775130"/>
              <a:gd name="connsiteX6" fmla="*/ 793394 w 4639103"/>
              <a:gd name="connsiteY6" fmla="*/ 704792 h 775130"/>
              <a:gd name="connsiteX0" fmla="*/ 4290646 w 4549093"/>
              <a:gd name="connsiteY0" fmla="*/ 786069 h 786069"/>
              <a:gd name="connsiteX1" fmla="*/ 4543864 w 4549093"/>
              <a:gd name="connsiteY1" fmla="*/ 462513 h 786069"/>
              <a:gd name="connsiteX2" fmla="*/ 4206240 w 4549093"/>
              <a:gd name="connsiteY2" fmla="*/ 181159 h 786069"/>
              <a:gd name="connsiteX3" fmla="*/ 1871003 w 4549093"/>
              <a:gd name="connsiteY3" fmla="*/ 12346 h 786069"/>
              <a:gd name="connsiteX4" fmla="*/ 0 w 4549093"/>
              <a:gd name="connsiteY4" fmla="*/ 518783 h 786069"/>
              <a:gd name="connsiteX5" fmla="*/ 703384 w 4549093"/>
              <a:gd name="connsiteY5" fmla="*/ 715731 h 786069"/>
              <a:gd name="connsiteX0" fmla="*/ 4290646 w 4549093"/>
              <a:gd name="connsiteY0" fmla="*/ 775111 h 775111"/>
              <a:gd name="connsiteX1" fmla="*/ 4543864 w 4549093"/>
              <a:gd name="connsiteY1" fmla="*/ 451555 h 775111"/>
              <a:gd name="connsiteX2" fmla="*/ 4206240 w 4549093"/>
              <a:gd name="connsiteY2" fmla="*/ 170201 h 775111"/>
              <a:gd name="connsiteX3" fmla="*/ 1871003 w 4549093"/>
              <a:gd name="connsiteY3" fmla="*/ 1388 h 775111"/>
              <a:gd name="connsiteX4" fmla="*/ 0 w 4549093"/>
              <a:gd name="connsiteY4" fmla="*/ 127997 h 775111"/>
              <a:gd name="connsiteX5" fmla="*/ 703384 w 4549093"/>
              <a:gd name="connsiteY5" fmla="*/ 704773 h 775111"/>
              <a:gd name="connsiteX0" fmla="*/ 4290732 w 4549179"/>
              <a:gd name="connsiteY0" fmla="*/ 912496 h 912496"/>
              <a:gd name="connsiteX1" fmla="*/ 4543950 w 4549179"/>
              <a:gd name="connsiteY1" fmla="*/ 588940 h 912496"/>
              <a:gd name="connsiteX2" fmla="*/ 4206326 w 4549179"/>
              <a:gd name="connsiteY2" fmla="*/ 307586 h 912496"/>
              <a:gd name="connsiteX3" fmla="*/ 1871089 w 4549179"/>
              <a:gd name="connsiteY3" fmla="*/ 138773 h 912496"/>
              <a:gd name="connsiteX4" fmla="*/ 86 w 4549179"/>
              <a:gd name="connsiteY4" fmla="*/ 265382 h 912496"/>
              <a:gd name="connsiteX5" fmla="*/ 703470 w 4549179"/>
              <a:gd name="connsiteY5" fmla="*/ 842158 h 912496"/>
              <a:gd name="connsiteX0" fmla="*/ 4389199 w 4647646"/>
              <a:gd name="connsiteY0" fmla="*/ 808826 h 808826"/>
              <a:gd name="connsiteX1" fmla="*/ 4642417 w 4647646"/>
              <a:gd name="connsiteY1" fmla="*/ 485270 h 808826"/>
              <a:gd name="connsiteX2" fmla="*/ 4304793 w 4647646"/>
              <a:gd name="connsiteY2" fmla="*/ 203916 h 808826"/>
              <a:gd name="connsiteX3" fmla="*/ 1969556 w 4647646"/>
              <a:gd name="connsiteY3" fmla="*/ 35103 h 808826"/>
              <a:gd name="connsiteX4" fmla="*/ 80 w 4647646"/>
              <a:gd name="connsiteY4" fmla="*/ 330524 h 808826"/>
              <a:gd name="connsiteX5" fmla="*/ 801937 w 4647646"/>
              <a:gd name="connsiteY5" fmla="*/ 738488 h 808826"/>
              <a:gd name="connsiteX0" fmla="*/ 4389199 w 4647646"/>
              <a:gd name="connsiteY0" fmla="*/ 808826 h 808826"/>
              <a:gd name="connsiteX1" fmla="*/ 4642417 w 4647646"/>
              <a:gd name="connsiteY1" fmla="*/ 485270 h 808826"/>
              <a:gd name="connsiteX2" fmla="*/ 4304793 w 4647646"/>
              <a:gd name="connsiteY2" fmla="*/ 203916 h 808826"/>
              <a:gd name="connsiteX3" fmla="*/ 1969556 w 4647646"/>
              <a:gd name="connsiteY3" fmla="*/ 35103 h 808826"/>
              <a:gd name="connsiteX4" fmla="*/ 80 w 4647646"/>
              <a:gd name="connsiteY4" fmla="*/ 330524 h 808826"/>
              <a:gd name="connsiteX5" fmla="*/ 801937 w 4647646"/>
              <a:gd name="connsiteY5" fmla="*/ 738488 h 808826"/>
              <a:gd name="connsiteX0" fmla="*/ 4389119 w 4759882"/>
              <a:gd name="connsiteY0" fmla="*/ 610718 h 610718"/>
              <a:gd name="connsiteX1" fmla="*/ 4642337 w 4759882"/>
              <a:gd name="connsiteY1" fmla="*/ 287162 h 610718"/>
              <a:gd name="connsiteX2" fmla="*/ 4304713 w 4759882"/>
              <a:gd name="connsiteY2" fmla="*/ 5808 h 610718"/>
              <a:gd name="connsiteX3" fmla="*/ 0 w 4759882"/>
              <a:gd name="connsiteY3" fmla="*/ 132416 h 610718"/>
              <a:gd name="connsiteX4" fmla="*/ 801857 w 4759882"/>
              <a:gd name="connsiteY4" fmla="*/ 540380 h 610718"/>
              <a:gd name="connsiteX0" fmla="*/ 4464298 w 4823368"/>
              <a:gd name="connsiteY0" fmla="*/ 803878 h 803878"/>
              <a:gd name="connsiteX1" fmla="*/ 4717516 w 4823368"/>
              <a:gd name="connsiteY1" fmla="*/ 480322 h 803878"/>
              <a:gd name="connsiteX2" fmla="*/ 2663633 w 4823368"/>
              <a:gd name="connsiteY2" fmla="*/ 2020 h 803878"/>
              <a:gd name="connsiteX3" fmla="*/ 75179 w 4823368"/>
              <a:gd name="connsiteY3" fmla="*/ 325576 h 803878"/>
              <a:gd name="connsiteX4" fmla="*/ 877036 w 4823368"/>
              <a:gd name="connsiteY4" fmla="*/ 733540 h 803878"/>
              <a:gd name="connsiteX0" fmla="*/ 4432385 w 4831559"/>
              <a:gd name="connsiteY0" fmla="*/ 803878 h 803878"/>
              <a:gd name="connsiteX1" fmla="*/ 4685603 w 4831559"/>
              <a:gd name="connsiteY1" fmla="*/ 480322 h 803878"/>
              <a:gd name="connsiteX2" fmla="*/ 2069012 w 4831559"/>
              <a:gd name="connsiteY2" fmla="*/ 2020 h 803878"/>
              <a:gd name="connsiteX3" fmla="*/ 43266 w 4831559"/>
              <a:gd name="connsiteY3" fmla="*/ 325576 h 803878"/>
              <a:gd name="connsiteX4" fmla="*/ 845123 w 4831559"/>
              <a:gd name="connsiteY4" fmla="*/ 733540 h 803878"/>
              <a:gd name="connsiteX0" fmla="*/ 4458955 w 4858129"/>
              <a:gd name="connsiteY0" fmla="*/ 801972 h 801972"/>
              <a:gd name="connsiteX1" fmla="*/ 4712173 w 4858129"/>
              <a:gd name="connsiteY1" fmla="*/ 478416 h 801972"/>
              <a:gd name="connsiteX2" fmla="*/ 2095582 w 4858129"/>
              <a:gd name="connsiteY2" fmla="*/ 114 h 801972"/>
              <a:gd name="connsiteX3" fmla="*/ 41701 w 4858129"/>
              <a:gd name="connsiteY3" fmla="*/ 436212 h 801972"/>
              <a:gd name="connsiteX4" fmla="*/ 871693 w 4858129"/>
              <a:gd name="connsiteY4" fmla="*/ 731634 h 801972"/>
              <a:gd name="connsiteX0" fmla="*/ 4417948 w 4817122"/>
              <a:gd name="connsiteY0" fmla="*/ 802735 h 802735"/>
              <a:gd name="connsiteX1" fmla="*/ 4671166 w 4817122"/>
              <a:gd name="connsiteY1" fmla="*/ 479179 h 802735"/>
              <a:gd name="connsiteX2" fmla="*/ 2054575 w 4817122"/>
              <a:gd name="connsiteY2" fmla="*/ 877 h 802735"/>
              <a:gd name="connsiteX3" fmla="*/ 694 w 4817122"/>
              <a:gd name="connsiteY3" fmla="*/ 436975 h 802735"/>
              <a:gd name="connsiteX4" fmla="*/ 830686 w 4817122"/>
              <a:gd name="connsiteY4" fmla="*/ 732397 h 802735"/>
              <a:gd name="connsiteX0" fmla="*/ 4417952 w 4864050"/>
              <a:gd name="connsiteY0" fmla="*/ 805078 h 805078"/>
              <a:gd name="connsiteX1" fmla="*/ 4727440 w 4864050"/>
              <a:gd name="connsiteY1" fmla="*/ 270507 h 805078"/>
              <a:gd name="connsiteX2" fmla="*/ 2054579 w 4864050"/>
              <a:gd name="connsiteY2" fmla="*/ 3220 h 805078"/>
              <a:gd name="connsiteX3" fmla="*/ 698 w 4864050"/>
              <a:gd name="connsiteY3" fmla="*/ 439318 h 805078"/>
              <a:gd name="connsiteX4" fmla="*/ 830690 w 4864050"/>
              <a:gd name="connsiteY4" fmla="*/ 734740 h 805078"/>
              <a:gd name="connsiteX0" fmla="*/ 4417952 w 4828827"/>
              <a:gd name="connsiteY0" fmla="*/ 828094 h 828094"/>
              <a:gd name="connsiteX1" fmla="*/ 4727440 w 4828827"/>
              <a:gd name="connsiteY1" fmla="*/ 293523 h 828094"/>
              <a:gd name="connsiteX2" fmla="*/ 2054579 w 4828827"/>
              <a:gd name="connsiteY2" fmla="*/ 26236 h 828094"/>
              <a:gd name="connsiteX3" fmla="*/ 698 w 4828827"/>
              <a:gd name="connsiteY3" fmla="*/ 462334 h 828094"/>
              <a:gd name="connsiteX4" fmla="*/ 830690 w 4828827"/>
              <a:gd name="connsiteY4" fmla="*/ 757756 h 828094"/>
              <a:gd name="connsiteX0" fmla="*/ 4417959 w 4902694"/>
              <a:gd name="connsiteY0" fmla="*/ 804853 h 804853"/>
              <a:gd name="connsiteX1" fmla="*/ 4811853 w 4902694"/>
              <a:gd name="connsiteY1" fmla="*/ 368756 h 804853"/>
              <a:gd name="connsiteX2" fmla="*/ 2054586 w 4902694"/>
              <a:gd name="connsiteY2" fmla="*/ 2995 h 804853"/>
              <a:gd name="connsiteX3" fmla="*/ 705 w 4902694"/>
              <a:gd name="connsiteY3" fmla="*/ 439093 h 804853"/>
              <a:gd name="connsiteX4" fmla="*/ 830697 w 4902694"/>
              <a:gd name="connsiteY4" fmla="*/ 734515 h 804853"/>
              <a:gd name="connsiteX0" fmla="*/ 4417959 w 4902694"/>
              <a:gd name="connsiteY0" fmla="*/ 804853 h 804853"/>
              <a:gd name="connsiteX1" fmla="*/ 4811853 w 4902694"/>
              <a:gd name="connsiteY1" fmla="*/ 368756 h 804853"/>
              <a:gd name="connsiteX2" fmla="*/ 2054586 w 4902694"/>
              <a:gd name="connsiteY2" fmla="*/ 2995 h 804853"/>
              <a:gd name="connsiteX3" fmla="*/ 705 w 4902694"/>
              <a:gd name="connsiteY3" fmla="*/ 439093 h 804853"/>
              <a:gd name="connsiteX4" fmla="*/ 365748 w 4902694"/>
              <a:gd name="connsiteY4" fmla="*/ 728500 h 804853"/>
              <a:gd name="connsiteX0" fmla="*/ 4417959 w 4902694"/>
              <a:gd name="connsiteY0" fmla="*/ 804853 h 804853"/>
              <a:gd name="connsiteX1" fmla="*/ 4811853 w 4902694"/>
              <a:gd name="connsiteY1" fmla="*/ 368756 h 804853"/>
              <a:gd name="connsiteX2" fmla="*/ 2054586 w 4902694"/>
              <a:gd name="connsiteY2" fmla="*/ 2995 h 804853"/>
              <a:gd name="connsiteX3" fmla="*/ 705 w 4902694"/>
              <a:gd name="connsiteY3" fmla="*/ 439093 h 804853"/>
              <a:gd name="connsiteX4" fmla="*/ 365748 w 4902694"/>
              <a:gd name="connsiteY4" fmla="*/ 728500 h 804853"/>
              <a:gd name="connsiteX0" fmla="*/ 4417959 w 4902694"/>
              <a:gd name="connsiteY0" fmla="*/ 804853 h 804853"/>
              <a:gd name="connsiteX1" fmla="*/ 4811853 w 4902694"/>
              <a:gd name="connsiteY1" fmla="*/ 368756 h 804853"/>
              <a:gd name="connsiteX2" fmla="*/ 2054586 w 4902694"/>
              <a:gd name="connsiteY2" fmla="*/ 2995 h 804853"/>
              <a:gd name="connsiteX3" fmla="*/ 705 w 4902694"/>
              <a:gd name="connsiteY3" fmla="*/ 439093 h 804853"/>
              <a:gd name="connsiteX4" fmla="*/ 365748 w 4902694"/>
              <a:gd name="connsiteY4" fmla="*/ 728500 h 804853"/>
              <a:gd name="connsiteX0" fmla="*/ 4469598 w 4954333"/>
              <a:gd name="connsiteY0" fmla="*/ 840362 h 840362"/>
              <a:gd name="connsiteX1" fmla="*/ 4863492 w 4954333"/>
              <a:gd name="connsiteY1" fmla="*/ 404265 h 840362"/>
              <a:gd name="connsiteX2" fmla="*/ 2106225 w 4954333"/>
              <a:gd name="connsiteY2" fmla="*/ 38504 h 840362"/>
              <a:gd name="connsiteX3" fmla="*/ 683 w 4954333"/>
              <a:gd name="connsiteY3" fmla="*/ 294129 h 840362"/>
              <a:gd name="connsiteX4" fmla="*/ 417387 w 4954333"/>
              <a:gd name="connsiteY4" fmla="*/ 764009 h 840362"/>
              <a:gd name="connsiteX0" fmla="*/ 4469598 w 4954333"/>
              <a:gd name="connsiteY0" fmla="*/ 840362 h 840362"/>
              <a:gd name="connsiteX1" fmla="*/ 4863492 w 4954333"/>
              <a:gd name="connsiteY1" fmla="*/ 404265 h 840362"/>
              <a:gd name="connsiteX2" fmla="*/ 2106225 w 4954333"/>
              <a:gd name="connsiteY2" fmla="*/ 38504 h 840362"/>
              <a:gd name="connsiteX3" fmla="*/ 683 w 4954333"/>
              <a:gd name="connsiteY3" fmla="*/ 294129 h 840362"/>
              <a:gd name="connsiteX4" fmla="*/ 417387 w 4954333"/>
              <a:gd name="connsiteY4" fmla="*/ 764009 h 840362"/>
              <a:gd name="connsiteX0" fmla="*/ 4468915 w 4953650"/>
              <a:gd name="connsiteY0" fmla="*/ 824835 h 824835"/>
              <a:gd name="connsiteX1" fmla="*/ 4862809 w 4953650"/>
              <a:gd name="connsiteY1" fmla="*/ 388738 h 824835"/>
              <a:gd name="connsiteX2" fmla="*/ 2105542 w 4953650"/>
              <a:gd name="connsiteY2" fmla="*/ 22977 h 824835"/>
              <a:gd name="connsiteX3" fmla="*/ 0 w 4953650"/>
              <a:gd name="connsiteY3" fmla="*/ 278602 h 824835"/>
              <a:gd name="connsiteX4" fmla="*/ 416704 w 4953650"/>
              <a:gd name="connsiteY4" fmla="*/ 748482 h 824835"/>
              <a:gd name="connsiteX0" fmla="*/ 4468915 w 4953650"/>
              <a:gd name="connsiteY0" fmla="*/ 821864 h 821864"/>
              <a:gd name="connsiteX1" fmla="*/ 4862809 w 4953650"/>
              <a:gd name="connsiteY1" fmla="*/ 385767 h 821864"/>
              <a:gd name="connsiteX2" fmla="*/ 2105542 w 4953650"/>
              <a:gd name="connsiteY2" fmla="*/ 20006 h 821864"/>
              <a:gd name="connsiteX3" fmla="*/ 0 w 4953650"/>
              <a:gd name="connsiteY3" fmla="*/ 275631 h 821864"/>
              <a:gd name="connsiteX4" fmla="*/ 416704 w 4953650"/>
              <a:gd name="connsiteY4" fmla="*/ 745511 h 821864"/>
              <a:gd name="connsiteX0" fmla="*/ 4469239 w 4953974"/>
              <a:gd name="connsiteY0" fmla="*/ 821864 h 821864"/>
              <a:gd name="connsiteX1" fmla="*/ 4863133 w 4953974"/>
              <a:gd name="connsiteY1" fmla="*/ 385767 h 821864"/>
              <a:gd name="connsiteX2" fmla="*/ 2105866 w 4953974"/>
              <a:gd name="connsiteY2" fmla="*/ 20006 h 821864"/>
              <a:gd name="connsiteX3" fmla="*/ 324 w 4953974"/>
              <a:gd name="connsiteY3" fmla="*/ 275631 h 821864"/>
              <a:gd name="connsiteX4" fmla="*/ 417028 w 4953974"/>
              <a:gd name="connsiteY4" fmla="*/ 745511 h 821864"/>
              <a:gd name="connsiteX0" fmla="*/ 4469239 w 4987710"/>
              <a:gd name="connsiteY0" fmla="*/ 854594 h 854594"/>
              <a:gd name="connsiteX1" fmla="*/ 4863133 w 4987710"/>
              <a:gd name="connsiteY1" fmla="*/ 418497 h 854594"/>
              <a:gd name="connsiteX2" fmla="*/ 2105866 w 4987710"/>
              <a:gd name="connsiteY2" fmla="*/ 10626 h 854594"/>
              <a:gd name="connsiteX3" fmla="*/ 324 w 4987710"/>
              <a:gd name="connsiteY3" fmla="*/ 308361 h 854594"/>
              <a:gd name="connsiteX4" fmla="*/ 417028 w 4987710"/>
              <a:gd name="connsiteY4" fmla="*/ 778241 h 854594"/>
              <a:gd name="connsiteX0" fmla="*/ 4469239 w 4923126"/>
              <a:gd name="connsiteY0" fmla="*/ 854594 h 854594"/>
              <a:gd name="connsiteX1" fmla="*/ 4863133 w 4923126"/>
              <a:gd name="connsiteY1" fmla="*/ 418497 h 854594"/>
              <a:gd name="connsiteX2" fmla="*/ 2105866 w 4923126"/>
              <a:gd name="connsiteY2" fmla="*/ 10626 h 854594"/>
              <a:gd name="connsiteX3" fmla="*/ 324 w 4923126"/>
              <a:gd name="connsiteY3" fmla="*/ 308361 h 854594"/>
              <a:gd name="connsiteX4" fmla="*/ 417028 w 4923126"/>
              <a:gd name="connsiteY4" fmla="*/ 778241 h 854594"/>
              <a:gd name="connsiteX0" fmla="*/ 3869971 w 4910915"/>
              <a:gd name="connsiteY0" fmla="*/ 854594 h 854594"/>
              <a:gd name="connsiteX1" fmla="*/ 4863133 w 4910915"/>
              <a:gd name="connsiteY1" fmla="*/ 418497 h 854594"/>
              <a:gd name="connsiteX2" fmla="*/ 2105866 w 4910915"/>
              <a:gd name="connsiteY2" fmla="*/ 10626 h 854594"/>
              <a:gd name="connsiteX3" fmla="*/ 324 w 4910915"/>
              <a:gd name="connsiteY3" fmla="*/ 308361 h 854594"/>
              <a:gd name="connsiteX4" fmla="*/ 417028 w 4910915"/>
              <a:gd name="connsiteY4" fmla="*/ 778241 h 854594"/>
              <a:gd name="connsiteX0" fmla="*/ 3869971 w 3911073"/>
              <a:gd name="connsiteY0" fmla="*/ 845644 h 845644"/>
              <a:gd name="connsiteX1" fmla="*/ 3499283 w 3911073"/>
              <a:gd name="connsiteY1" fmla="*/ 211027 h 845644"/>
              <a:gd name="connsiteX2" fmla="*/ 2105866 w 3911073"/>
              <a:gd name="connsiteY2" fmla="*/ 1676 h 845644"/>
              <a:gd name="connsiteX3" fmla="*/ 324 w 3911073"/>
              <a:gd name="connsiteY3" fmla="*/ 299411 h 845644"/>
              <a:gd name="connsiteX4" fmla="*/ 417028 w 3911073"/>
              <a:gd name="connsiteY4" fmla="*/ 769291 h 845644"/>
              <a:gd name="connsiteX0" fmla="*/ 3869971 w 3930177"/>
              <a:gd name="connsiteY0" fmla="*/ 869427 h 869427"/>
              <a:gd name="connsiteX1" fmla="*/ 3499283 w 3930177"/>
              <a:gd name="connsiteY1" fmla="*/ 234810 h 869427"/>
              <a:gd name="connsiteX2" fmla="*/ 1289623 w 3930177"/>
              <a:gd name="connsiteY2" fmla="*/ 1396 h 869427"/>
              <a:gd name="connsiteX3" fmla="*/ 324 w 3930177"/>
              <a:gd name="connsiteY3" fmla="*/ 323194 h 869427"/>
              <a:gd name="connsiteX4" fmla="*/ 417028 w 3930177"/>
              <a:gd name="connsiteY4" fmla="*/ 793074 h 86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0177" h="869427">
                <a:moveTo>
                  <a:pt x="3869971" y="869427"/>
                </a:moveTo>
                <a:cubicBezTo>
                  <a:pt x="4003614" y="758058"/>
                  <a:pt x="3929341" y="379482"/>
                  <a:pt x="3499283" y="234810"/>
                </a:cubicBezTo>
                <a:cubicBezTo>
                  <a:pt x="3069225" y="90138"/>
                  <a:pt x="1872783" y="-13335"/>
                  <a:pt x="1289623" y="1396"/>
                </a:cubicBezTo>
                <a:cubicBezTo>
                  <a:pt x="706463" y="16127"/>
                  <a:pt x="6484" y="-27973"/>
                  <a:pt x="324" y="323194"/>
                </a:cubicBezTo>
                <a:cubicBezTo>
                  <a:pt x="-5835" y="542015"/>
                  <a:pt x="73701" y="597547"/>
                  <a:pt x="417028" y="793074"/>
                </a:cubicBezTo>
              </a:path>
            </a:pathLst>
          </a:custGeom>
          <a:noFill/>
          <a:ln w="5715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 rot="10800000">
            <a:off x="3551471" y="2701874"/>
            <a:ext cx="766845" cy="0"/>
          </a:xfrm>
          <a:prstGeom prst="line">
            <a:avLst/>
          </a:prstGeom>
          <a:noFill/>
          <a:ln w="63500" cap="flat">
            <a:solidFill>
              <a:srgbClr val="0070C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788"/>
          </a:p>
        </p:txBody>
      </p:sp>
      <p:sp>
        <p:nvSpPr>
          <p:cNvPr id="78" name="AutoShape 8"/>
          <p:cNvSpPr>
            <a:spLocks/>
          </p:cNvSpPr>
          <p:nvPr/>
        </p:nvSpPr>
        <p:spPr bwMode="auto">
          <a:xfrm>
            <a:off x="3134037" y="2351098"/>
            <a:ext cx="488039" cy="706049"/>
          </a:xfrm>
          <a:prstGeom prst="roundRect">
            <a:avLst>
              <a:gd name="adj" fmla="val 8333"/>
            </a:avLst>
          </a:prstGeom>
          <a:solidFill>
            <a:schemeClr val="accent4"/>
          </a:solidFill>
          <a:ln w="38100" cap="flat">
            <a:solidFill>
              <a:srgbClr val="676767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endParaRPr lang="en-GB" sz="788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Context-dependent RNN language model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rot="10800000" flipV="1">
            <a:off x="5441418" y="2717737"/>
            <a:ext cx="1427773" cy="4797"/>
          </a:xfrm>
          <a:prstGeom prst="line">
            <a:avLst/>
          </a:prstGeom>
          <a:noFill/>
          <a:ln w="63500" cap="flat">
            <a:solidFill>
              <a:srgbClr val="C0000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788"/>
          </a:p>
        </p:txBody>
      </p:sp>
      <p:sp>
        <p:nvSpPr>
          <p:cNvPr id="10" name="Rectangle 23"/>
          <p:cNvSpPr>
            <a:spLocks/>
          </p:cNvSpPr>
          <p:nvPr/>
        </p:nvSpPr>
        <p:spPr bwMode="auto">
          <a:xfrm>
            <a:off x="60868" y="2300360"/>
            <a:ext cx="2194931" cy="86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/>
            <a:r>
              <a:rPr lang="en-US" dirty="0">
                <a:solidFill>
                  <a:srgbClr val="343434"/>
                </a:solidFill>
                <a:latin typeface="+mj-lt"/>
                <a:cs typeface="Arial Unicode MS" panose="020B0604020202020204" pitchFamily="34" charset="-128"/>
              </a:rPr>
              <a:t>word embedding </a:t>
            </a:r>
            <a:r>
              <a:rPr lang="en-US" dirty="0" smtClean="0">
                <a:solidFill>
                  <a:srgbClr val="343434"/>
                </a:solidFill>
                <a:latin typeface="+mj-lt"/>
                <a:cs typeface="Arial Unicode MS" panose="020B0604020202020204" pitchFamily="34" charset="-128"/>
              </a:rPr>
              <a:t/>
            </a:r>
            <a:br>
              <a:rPr lang="en-US" dirty="0" smtClean="0">
                <a:solidFill>
                  <a:srgbClr val="343434"/>
                </a:solidFill>
                <a:latin typeface="+mj-lt"/>
                <a:cs typeface="Arial Unicode MS" panose="020B0604020202020204" pitchFamily="34" charset="-128"/>
              </a:rPr>
            </a:br>
            <a:r>
              <a:rPr lang="en-US" dirty="0" smtClean="0">
                <a:solidFill>
                  <a:srgbClr val="343434"/>
                </a:solidFill>
                <a:latin typeface="+mj-lt"/>
                <a:cs typeface="Arial Unicode MS" panose="020B0604020202020204" pitchFamily="34" charset="-128"/>
              </a:rPr>
              <a:t>space </a:t>
            </a:r>
            <a:r>
              <a:rPr lang="en-US" dirty="0">
                <a:solidFill>
                  <a:srgbClr val="343434"/>
                </a:solidFill>
                <a:latin typeface="+mj-lt"/>
                <a:cs typeface="Arial Unicode MS" panose="020B0604020202020204" pitchFamily="34" charset="-128"/>
              </a:rPr>
              <a:t>ℜ</a:t>
            </a:r>
            <a:r>
              <a:rPr lang="en-US" i="1" baseline="32000" dirty="0">
                <a:solidFill>
                  <a:srgbClr val="343434"/>
                </a:solidFill>
                <a:latin typeface="+mj-lt"/>
                <a:ea typeface="Gill Sans" charset="0"/>
                <a:cs typeface="Gill Sans" charset="0"/>
              </a:rPr>
              <a:t>D</a:t>
            </a:r>
            <a:br>
              <a:rPr lang="en-US" i="1" baseline="32000" dirty="0">
                <a:solidFill>
                  <a:srgbClr val="343434"/>
                </a:solidFill>
                <a:latin typeface="+mj-lt"/>
                <a:ea typeface="Gill Sans" charset="0"/>
                <a:cs typeface="Gill Sans" charset="0"/>
              </a:rPr>
            </a:br>
            <a:r>
              <a:rPr lang="en-US" dirty="0">
                <a:solidFill>
                  <a:srgbClr val="343434"/>
                </a:solidFill>
                <a:latin typeface="+mj-lt"/>
                <a:ea typeface="Gill Sans" charset="0"/>
                <a:cs typeface="Gill Sans" charset="0"/>
              </a:rPr>
              <a:t>in </a:t>
            </a:r>
            <a:r>
              <a:rPr lang="en-US" dirty="0" smtClean="0">
                <a:solidFill>
                  <a:srgbClr val="343434"/>
                </a:solidFill>
                <a:latin typeface="+mj-lt"/>
                <a:ea typeface="Gill Sans" charset="0"/>
                <a:cs typeface="Gill Sans" charset="0"/>
              </a:rPr>
              <a:t>dimension </a:t>
            </a:r>
            <a:r>
              <a:rPr lang="en-US" i="1" dirty="0" smtClean="0">
                <a:solidFill>
                  <a:srgbClr val="343434"/>
                </a:solidFill>
                <a:latin typeface="+mj-lt"/>
                <a:ea typeface="Gill Sans" charset="0"/>
                <a:cs typeface="Gill Sans" charset="0"/>
              </a:rPr>
              <a:t>D</a:t>
            </a:r>
            <a:r>
              <a:rPr lang="en-US" dirty="0" smtClean="0">
                <a:solidFill>
                  <a:srgbClr val="343434"/>
                </a:solidFill>
                <a:latin typeface="+mj-lt"/>
                <a:ea typeface="Gill Sans" charset="0"/>
                <a:cs typeface="Gill Sans" charset="0"/>
              </a:rPr>
              <a:t>=200</a:t>
            </a:r>
            <a:endParaRPr lang="en-US" i="1" baseline="32000" dirty="0">
              <a:solidFill>
                <a:srgbClr val="343434"/>
              </a:solidFill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11" name="Rectangle 24"/>
          <p:cNvSpPr>
            <a:spLocks/>
          </p:cNvSpPr>
          <p:nvPr/>
        </p:nvSpPr>
        <p:spPr bwMode="auto">
          <a:xfrm>
            <a:off x="1109980" y="4645391"/>
            <a:ext cx="1717651" cy="34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/>
            <a:r>
              <a:rPr lang="en-US" dirty="0">
                <a:latin typeface="+mj-lt"/>
                <a:ea typeface="Gill Sans" charset="0"/>
                <a:cs typeface="Gill Sans" charset="0"/>
              </a:rPr>
              <a:t>discrete word space {1, ..., </a:t>
            </a:r>
            <a:r>
              <a:rPr lang="en-US" i="1" dirty="0" smtClean="0">
                <a:latin typeface="+mj-lt"/>
                <a:ea typeface="Gill Sans" charset="0"/>
                <a:cs typeface="Gill Sans" charset="0"/>
              </a:rPr>
              <a:t>M</a:t>
            </a:r>
            <a:r>
              <a:rPr lang="en-US" dirty="0" smtClean="0">
                <a:latin typeface="+mj-lt"/>
                <a:ea typeface="Gill Sans" charset="0"/>
                <a:cs typeface="Gill Sans" charset="0"/>
              </a:rPr>
              <a:t>}</a:t>
            </a:r>
            <a:r>
              <a:rPr lang="en-US" dirty="0">
                <a:latin typeface="+mj-lt"/>
                <a:ea typeface="Gill Sans" charset="0"/>
                <a:cs typeface="Gill Sans" charset="0"/>
              </a:rPr>
              <a:t/>
            </a:r>
            <a:br>
              <a:rPr lang="en-US" dirty="0">
                <a:latin typeface="+mj-lt"/>
                <a:ea typeface="Gill Sans" charset="0"/>
                <a:cs typeface="Gill Sans" charset="0"/>
              </a:rPr>
            </a:br>
            <a:r>
              <a:rPr lang="en-US" i="1" dirty="0" smtClean="0">
                <a:latin typeface="+mj-lt"/>
                <a:ea typeface="Gill Sans" charset="0"/>
                <a:cs typeface="Gill Sans" charset="0"/>
              </a:rPr>
              <a:t>M</a:t>
            </a:r>
            <a:r>
              <a:rPr lang="en-US" dirty="0" smtClean="0">
                <a:latin typeface="+mj-lt"/>
                <a:ea typeface="Gill Sans" charset="0"/>
                <a:cs typeface="Gill Sans" charset="0"/>
              </a:rPr>
              <a:t>&gt;100k </a:t>
            </a:r>
            <a:r>
              <a:rPr lang="en-US" dirty="0">
                <a:latin typeface="+mj-lt"/>
                <a:ea typeface="Gill Sans" charset="0"/>
                <a:cs typeface="Gill Sans" charset="0"/>
              </a:rPr>
              <a:t>words</a:t>
            </a:r>
          </a:p>
        </p:txBody>
      </p:sp>
      <p:sp>
        <p:nvSpPr>
          <p:cNvPr id="12" name="Rectangle 25"/>
          <p:cNvSpPr>
            <a:spLocks/>
          </p:cNvSpPr>
          <p:nvPr/>
        </p:nvSpPr>
        <p:spPr bwMode="auto">
          <a:xfrm>
            <a:off x="3090752" y="5295235"/>
            <a:ext cx="31167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350">
                <a:latin typeface="Courier" charset="0"/>
                <a:ea typeface="Courier" charset="0"/>
                <a:cs typeface="Courier" charset="0"/>
                <a:sym typeface="Courier" charset="0"/>
              </a:rPr>
              <a:t>the</a:t>
            </a:r>
          </a:p>
        </p:txBody>
      </p:sp>
      <p:sp>
        <p:nvSpPr>
          <p:cNvPr id="13" name="Rectangle 26"/>
          <p:cNvSpPr>
            <a:spLocks/>
          </p:cNvSpPr>
          <p:nvPr/>
        </p:nvSpPr>
        <p:spPr bwMode="auto">
          <a:xfrm>
            <a:off x="3601357" y="5297455"/>
            <a:ext cx="31167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350">
                <a:latin typeface="Courier" charset="0"/>
                <a:ea typeface="Courier" charset="0"/>
                <a:cs typeface="Courier" charset="0"/>
                <a:sym typeface="Courier" charset="0"/>
              </a:rPr>
              <a:t>cat</a:t>
            </a:r>
          </a:p>
        </p:txBody>
      </p:sp>
      <p:sp>
        <p:nvSpPr>
          <p:cNvPr id="14" name="Rectangle 27"/>
          <p:cNvSpPr>
            <a:spLocks/>
          </p:cNvSpPr>
          <p:nvPr/>
        </p:nvSpPr>
        <p:spPr bwMode="auto">
          <a:xfrm>
            <a:off x="4135416" y="5297455"/>
            <a:ext cx="31167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350">
                <a:latin typeface="Courier" charset="0"/>
                <a:ea typeface="Courier" charset="0"/>
                <a:cs typeface="Courier" charset="0"/>
                <a:sym typeface="Courier" charset="0"/>
              </a:rPr>
              <a:t>sat</a:t>
            </a:r>
          </a:p>
        </p:txBody>
      </p:sp>
      <p:sp>
        <p:nvSpPr>
          <p:cNvPr id="15" name="Rectangle 28"/>
          <p:cNvSpPr>
            <a:spLocks/>
          </p:cNvSpPr>
          <p:nvPr/>
        </p:nvSpPr>
        <p:spPr bwMode="auto">
          <a:xfrm>
            <a:off x="4706987" y="5297455"/>
            <a:ext cx="207783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350">
                <a:latin typeface="Courier" charset="0"/>
                <a:ea typeface="Courier" charset="0"/>
                <a:cs typeface="Courier" charset="0"/>
                <a:sym typeface="Courier" charset="0"/>
              </a:rPr>
              <a:t>on</a:t>
            </a:r>
          </a:p>
        </p:txBody>
      </p:sp>
      <p:sp>
        <p:nvSpPr>
          <p:cNvPr id="16" name="Rectangle 29"/>
          <p:cNvSpPr>
            <a:spLocks/>
          </p:cNvSpPr>
          <p:nvPr/>
        </p:nvSpPr>
        <p:spPr bwMode="auto">
          <a:xfrm>
            <a:off x="5189101" y="5297455"/>
            <a:ext cx="31167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350">
                <a:latin typeface="Courier" charset="0"/>
                <a:ea typeface="Courier" charset="0"/>
                <a:cs typeface="Courier" charset="0"/>
                <a:sym typeface="Courier" charset="0"/>
              </a:rPr>
              <a:t>the</a:t>
            </a:r>
          </a:p>
        </p:txBody>
      </p:sp>
      <p:sp>
        <p:nvSpPr>
          <p:cNvPr id="17" name="Line 30"/>
          <p:cNvSpPr>
            <a:spLocks noChangeShapeType="1"/>
          </p:cNvSpPr>
          <p:nvPr/>
        </p:nvSpPr>
        <p:spPr bwMode="auto">
          <a:xfrm flipH="1" flipV="1">
            <a:off x="6949252" y="2977191"/>
            <a:ext cx="6200" cy="456078"/>
          </a:xfrm>
          <a:prstGeom prst="line">
            <a:avLst/>
          </a:prstGeom>
          <a:noFill/>
          <a:ln w="63500" cap="flat">
            <a:solidFill>
              <a:schemeClr val="accent5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788"/>
          </a:p>
        </p:txBody>
      </p:sp>
      <p:grpSp>
        <p:nvGrpSpPr>
          <p:cNvPr id="18" name="Group 33"/>
          <p:cNvGrpSpPr>
            <a:grpSpLocks/>
          </p:cNvGrpSpPr>
          <p:nvPr/>
        </p:nvGrpSpPr>
        <p:grpSpPr bwMode="auto">
          <a:xfrm>
            <a:off x="6808195" y="4419195"/>
            <a:ext cx="303115" cy="835481"/>
            <a:chOff x="0" y="0"/>
            <a:chExt cx="336" cy="1504"/>
          </a:xfrm>
        </p:grpSpPr>
        <p:sp>
          <p:nvSpPr>
            <p:cNvPr id="19" name="AutoShape 31"/>
            <p:cNvSpPr>
              <a:spLocks/>
            </p:cNvSpPr>
            <p:nvPr/>
          </p:nvSpPr>
          <p:spPr bwMode="auto">
            <a:xfrm>
              <a:off x="0" y="0"/>
              <a:ext cx="336" cy="1504"/>
            </a:xfrm>
            <a:prstGeom prst="roundRect">
              <a:avLst>
                <a:gd name="adj" fmla="val 35713"/>
              </a:avLst>
            </a:pr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GB" sz="788"/>
            </a:p>
          </p:txBody>
        </p:sp>
        <p:sp>
          <p:nvSpPr>
            <p:cNvPr id="20" name="Oval 32"/>
            <p:cNvSpPr>
              <a:spLocks/>
            </p:cNvSpPr>
            <p:nvPr/>
          </p:nvSpPr>
          <p:spPr bwMode="auto">
            <a:xfrm>
              <a:off x="88" y="632"/>
              <a:ext cx="144" cy="160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 sz="788"/>
            </a:p>
          </p:txBody>
        </p:sp>
      </p:grpSp>
      <p:sp>
        <p:nvSpPr>
          <p:cNvPr id="21" name="Rectangle 34"/>
          <p:cNvSpPr>
            <a:spLocks/>
          </p:cNvSpPr>
          <p:nvPr/>
        </p:nvSpPr>
        <p:spPr bwMode="auto">
          <a:xfrm>
            <a:off x="6791285" y="5297455"/>
            <a:ext cx="31167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350" b="1">
                <a:latin typeface="Courier" charset="0"/>
                <a:ea typeface="Courier" charset="0"/>
                <a:cs typeface="Courier" charset="0"/>
                <a:sym typeface="Courier" charset="0"/>
              </a:rPr>
              <a:t>mat</a:t>
            </a:r>
          </a:p>
        </p:txBody>
      </p:sp>
      <p:grpSp>
        <p:nvGrpSpPr>
          <p:cNvPr id="26" name="Group 58"/>
          <p:cNvGrpSpPr>
            <a:grpSpLocks/>
          </p:cNvGrpSpPr>
          <p:nvPr/>
        </p:nvGrpSpPr>
        <p:grpSpPr bwMode="auto">
          <a:xfrm>
            <a:off x="3048121" y="4419195"/>
            <a:ext cx="303115" cy="835481"/>
            <a:chOff x="0" y="0"/>
            <a:chExt cx="336" cy="1504"/>
          </a:xfrm>
        </p:grpSpPr>
        <p:sp>
          <p:nvSpPr>
            <p:cNvPr id="27" name="AutoShape 56"/>
            <p:cNvSpPr>
              <a:spLocks/>
            </p:cNvSpPr>
            <p:nvPr/>
          </p:nvSpPr>
          <p:spPr bwMode="auto">
            <a:xfrm>
              <a:off x="0" y="0"/>
              <a:ext cx="336" cy="1504"/>
            </a:xfrm>
            <a:prstGeom prst="roundRect">
              <a:avLst>
                <a:gd name="adj" fmla="val 35713"/>
              </a:avLst>
            </a:pr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GB" sz="788"/>
            </a:p>
          </p:txBody>
        </p:sp>
        <p:sp>
          <p:nvSpPr>
            <p:cNvPr id="28" name="Oval 57"/>
            <p:cNvSpPr>
              <a:spLocks/>
            </p:cNvSpPr>
            <p:nvPr/>
          </p:nvSpPr>
          <p:spPr bwMode="auto">
            <a:xfrm>
              <a:off x="96" y="904"/>
              <a:ext cx="144" cy="160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 sz="788"/>
            </a:p>
          </p:txBody>
        </p:sp>
      </p:grpSp>
      <p:grpSp>
        <p:nvGrpSpPr>
          <p:cNvPr id="29" name="Group 61"/>
          <p:cNvGrpSpPr>
            <a:grpSpLocks/>
          </p:cNvGrpSpPr>
          <p:nvPr/>
        </p:nvGrpSpPr>
        <p:grpSpPr bwMode="auto">
          <a:xfrm>
            <a:off x="3574964" y="4419195"/>
            <a:ext cx="303115" cy="835481"/>
            <a:chOff x="0" y="0"/>
            <a:chExt cx="336" cy="1504"/>
          </a:xfrm>
        </p:grpSpPr>
        <p:sp>
          <p:nvSpPr>
            <p:cNvPr id="30" name="AutoShape 59"/>
            <p:cNvSpPr>
              <a:spLocks/>
            </p:cNvSpPr>
            <p:nvPr/>
          </p:nvSpPr>
          <p:spPr bwMode="auto">
            <a:xfrm>
              <a:off x="0" y="0"/>
              <a:ext cx="336" cy="1504"/>
            </a:xfrm>
            <a:prstGeom prst="roundRect">
              <a:avLst>
                <a:gd name="adj" fmla="val 35713"/>
              </a:avLst>
            </a:pr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GB" sz="788"/>
            </a:p>
          </p:txBody>
        </p:sp>
        <p:sp>
          <p:nvSpPr>
            <p:cNvPr id="31" name="Oval 60"/>
            <p:cNvSpPr>
              <a:spLocks/>
            </p:cNvSpPr>
            <p:nvPr/>
          </p:nvSpPr>
          <p:spPr bwMode="auto">
            <a:xfrm>
              <a:off x="88" y="176"/>
              <a:ext cx="144" cy="160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 sz="788"/>
            </a:p>
          </p:txBody>
        </p:sp>
      </p:grpSp>
      <p:grpSp>
        <p:nvGrpSpPr>
          <p:cNvPr id="32" name="Group 64"/>
          <p:cNvGrpSpPr>
            <a:grpSpLocks/>
          </p:cNvGrpSpPr>
          <p:nvPr/>
        </p:nvGrpSpPr>
        <p:grpSpPr bwMode="auto">
          <a:xfrm>
            <a:off x="4101805" y="4419195"/>
            <a:ext cx="303115" cy="835481"/>
            <a:chOff x="0" y="0"/>
            <a:chExt cx="336" cy="1504"/>
          </a:xfrm>
        </p:grpSpPr>
        <p:sp>
          <p:nvSpPr>
            <p:cNvPr id="33" name="AutoShape 62"/>
            <p:cNvSpPr>
              <a:spLocks/>
            </p:cNvSpPr>
            <p:nvPr/>
          </p:nvSpPr>
          <p:spPr bwMode="auto">
            <a:xfrm>
              <a:off x="0" y="0"/>
              <a:ext cx="336" cy="1504"/>
            </a:xfrm>
            <a:prstGeom prst="roundRect">
              <a:avLst>
                <a:gd name="adj" fmla="val 35713"/>
              </a:avLst>
            </a:pr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GB" sz="788"/>
            </a:p>
          </p:txBody>
        </p:sp>
        <p:sp>
          <p:nvSpPr>
            <p:cNvPr id="34" name="Oval 63"/>
            <p:cNvSpPr>
              <a:spLocks/>
            </p:cNvSpPr>
            <p:nvPr/>
          </p:nvSpPr>
          <p:spPr bwMode="auto">
            <a:xfrm>
              <a:off x="96" y="696"/>
              <a:ext cx="144" cy="160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 sz="788"/>
            </a:p>
          </p:txBody>
        </p:sp>
      </p:grpSp>
      <p:grpSp>
        <p:nvGrpSpPr>
          <p:cNvPr id="35" name="Group 67"/>
          <p:cNvGrpSpPr>
            <a:grpSpLocks/>
          </p:cNvGrpSpPr>
          <p:nvPr/>
        </p:nvGrpSpPr>
        <p:grpSpPr bwMode="auto">
          <a:xfrm>
            <a:off x="4628649" y="4419195"/>
            <a:ext cx="303115" cy="835481"/>
            <a:chOff x="0" y="0"/>
            <a:chExt cx="336" cy="1504"/>
          </a:xfrm>
        </p:grpSpPr>
        <p:sp>
          <p:nvSpPr>
            <p:cNvPr id="36" name="AutoShape 65"/>
            <p:cNvSpPr>
              <a:spLocks/>
            </p:cNvSpPr>
            <p:nvPr/>
          </p:nvSpPr>
          <p:spPr bwMode="auto">
            <a:xfrm>
              <a:off x="0" y="0"/>
              <a:ext cx="336" cy="1504"/>
            </a:xfrm>
            <a:prstGeom prst="roundRect">
              <a:avLst>
                <a:gd name="adj" fmla="val 35713"/>
              </a:avLst>
            </a:pr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GB" sz="788"/>
            </a:p>
          </p:txBody>
        </p:sp>
        <p:sp>
          <p:nvSpPr>
            <p:cNvPr id="37" name="Oval 66"/>
            <p:cNvSpPr>
              <a:spLocks/>
            </p:cNvSpPr>
            <p:nvPr/>
          </p:nvSpPr>
          <p:spPr bwMode="auto">
            <a:xfrm>
              <a:off x="96" y="496"/>
              <a:ext cx="144" cy="160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 sz="788"/>
            </a:p>
          </p:txBody>
        </p:sp>
      </p:grpSp>
      <p:grpSp>
        <p:nvGrpSpPr>
          <p:cNvPr id="38" name="Group 70"/>
          <p:cNvGrpSpPr>
            <a:grpSpLocks/>
          </p:cNvGrpSpPr>
          <p:nvPr/>
        </p:nvGrpSpPr>
        <p:grpSpPr bwMode="auto">
          <a:xfrm>
            <a:off x="5155491" y="4419195"/>
            <a:ext cx="303115" cy="835481"/>
            <a:chOff x="0" y="0"/>
            <a:chExt cx="336" cy="1504"/>
          </a:xfrm>
        </p:grpSpPr>
        <p:sp>
          <p:nvSpPr>
            <p:cNvPr id="39" name="AutoShape 68"/>
            <p:cNvSpPr>
              <a:spLocks/>
            </p:cNvSpPr>
            <p:nvPr/>
          </p:nvSpPr>
          <p:spPr bwMode="auto">
            <a:xfrm>
              <a:off x="0" y="0"/>
              <a:ext cx="336" cy="1504"/>
            </a:xfrm>
            <a:prstGeom prst="roundRect">
              <a:avLst>
                <a:gd name="adj" fmla="val 35713"/>
              </a:avLst>
            </a:pr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GB" sz="788"/>
            </a:p>
          </p:txBody>
        </p:sp>
        <p:sp>
          <p:nvSpPr>
            <p:cNvPr id="40" name="Oval 69"/>
            <p:cNvSpPr>
              <a:spLocks/>
            </p:cNvSpPr>
            <p:nvPr/>
          </p:nvSpPr>
          <p:spPr bwMode="auto">
            <a:xfrm>
              <a:off x="88" y="904"/>
              <a:ext cx="144" cy="160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 sz="788"/>
            </a:p>
          </p:txBody>
        </p:sp>
      </p:grpSp>
      <p:sp>
        <p:nvSpPr>
          <p:cNvPr id="48" name="Rectangle 90"/>
          <p:cNvSpPr>
            <a:spLocks/>
          </p:cNvSpPr>
          <p:nvPr/>
        </p:nvSpPr>
        <p:spPr bwMode="auto">
          <a:xfrm>
            <a:off x="6768827" y="3433270"/>
            <a:ext cx="360851" cy="217759"/>
          </a:xfrm>
          <a:prstGeom prst="rect">
            <a:avLst/>
          </a:prstGeom>
          <a:solidFill>
            <a:schemeClr val="accent5"/>
          </a:solidFill>
          <a:ln w="25400" cap="flat">
            <a:solidFill>
              <a:srgbClr val="4D4D4D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rPr>
              <a:t>V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Gill Sans" charset="0"/>
              <a:cs typeface="Gill Sans" charset="0"/>
            </a:endParaRPr>
          </a:p>
        </p:txBody>
      </p:sp>
      <p:sp>
        <p:nvSpPr>
          <p:cNvPr id="49" name="Line 92"/>
          <p:cNvSpPr>
            <a:spLocks noChangeShapeType="1"/>
          </p:cNvSpPr>
          <p:nvPr/>
        </p:nvSpPr>
        <p:spPr bwMode="auto">
          <a:xfrm rot="10800000" flipH="1">
            <a:off x="6292583" y="2979425"/>
            <a:ext cx="115472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126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788"/>
          </a:p>
        </p:txBody>
      </p:sp>
      <p:grpSp>
        <p:nvGrpSpPr>
          <p:cNvPr id="50" name="Group 98"/>
          <p:cNvGrpSpPr>
            <a:grpSpLocks/>
          </p:cNvGrpSpPr>
          <p:nvPr/>
        </p:nvGrpSpPr>
        <p:grpSpPr bwMode="auto">
          <a:xfrm>
            <a:off x="4273435" y="2508866"/>
            <a:ext cx="1255763" cy="697715"/>
            <a:chOff x="0" y="0"/>
            <a:chExt cx="1392" cy="1256"/>
          </a:xfrm>
          <a:solidFill>
            <a:srgbClr val="FF0000"/>
          </a:solidFill>
        </p:grpSpPr>
        <p:sp>
          <p:nvSpPr>
            <p:cNvPr id="51" name="Rectangle 93"/>
            <p:cNvSpPr>
              <a:spLocks/>
            </p:cNvSpPr>
            <p:nvPr/>
          </p:nvSpPr>
          <p:spPr bwMode="auto">
            <a:xfrm>
              <a:off x="0" y="0"/>
              <a:ext cx="1392" cy="1256"/>
            </a:xfrm>
            <a:prstGeom prst="rect">
              <a:avLst/>
            </a:prstGeom>
            <a:grpFill/>
            <a:ln w="25400" cap="flat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endParaRPr lang="en-GB" sz="788"/>
            </a:p>
          </p:txBody>
        </p:sp>
        <p:sp>
          <p:nvSpPr>
            <p:cNvPr id="52" name="Line 94"/>
            <p:cNvSpPr>
              <a:spLocks noChangeShapeType="1"/>
            </p:cNvSpPr>
            <p:nvPr/>
          </p:nvSpPr>
          <p:spPr bwMode="auto">
            <a:xfrm rot="10800000">
              <a:off x="368" y="367"/>
              <a:ext cx="624" cy="9"/>
            </a:xfrm>
            <a:prstGeom prst="line">
              <a:avLst/>
            </a:prstGeom>
            <a:grpFill/>
            <a:ln w="63500" cap="flat">
              <a:solidFill>
                <a:srgbClr val="C00000"/>
              </a:solidFill>
              <a:prstDash val="solid"/>
              <a:miter lim="800000"/>
              <a:headEnd type="stealth" w="med" len="med"/>
              <a:tailEnd type="none" w="med" len="med"/>
            </a:ln>
            <a:extLst/>
          </p:spPr>
          <p:txBody>
            <a:bodyPr lIns="0" tIns="0" rIns="0" bIns="0"/>
            <a:lstStyle/>
            <a:p>
              <a:endParaRPr lang="en-GB" sz="788"/>
            </a:p>
          </p:txBody>
        </p:sp>
        <p:sp>
          <p:nvSpPr>
            <p:cNvPr id="53" name="Rectangle 95"/>
            <p:cNvSpPr>
              <a:spLocks/>
            </p:cNvSpPr>
            <p:nvPr/>
          </p:nvSpPr>
          <p:spPr bwMode="auto">
            <a:xfrm>
              <a:off x="56" y="216"/>
              <a:ext cx="320" cy="320"/>
            </a:xfrm>
            <a:prstGeom prst="rect">
              <a:avLst/>
            </a:prstGeom>
            <a:solidFill>
              <a:srgbClr val="FF5050"/>
            </a:solidFill>
            <a:ln w="25400" cap="flat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Gill Sans" charset="0"/>
                  <a:cs typeface="Gill Sans" charset="0"/>
                </a:rPr>
                <a:t>W</a:t>
              </a:r>
              <a:endParaRPr lang="en-US" sz="900" baseline="3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endParaRPr>
            </a:p>
          </p:txBody>
        </p:sp>
        <p:sp>
          <p:nvSpPr>
            <p:cNvPr id="55" name="AutoShape 97"/>
            <p:cNvSpPr>
              <a:spLocks/>
            </p:cNvSpPr>
            <p:nvPr/>
          </p:nvSpPr>
          <p:spPr bwMode="auto">
            <a:xfrm>
              <a:off x="986" y="60"/>
              <a:ext cx="336" cy="632"/>
            </a:xfrm>
            <a:prstGeom prst="roundRect">
              <a:avLst>
                <a:gd name="adj" fmla="val 35713"/>
              </a:avLst>
            </a:prstGeom>
            <a:solidFill>
              <a:srgbClr val="FF5050"/>
            </a:solidFill>
            <a:ln w="25400" cap="flat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sz="825" dirty="0">
                  <a:effectLst>
                    <a:outerShdw blurRad="38100" dist="38100" dir="2700000" algn="tl">
                      <a:srgbClr val="FFFFFF"/>
                    </a:outerShdw>
                  </a:effectLst>
                  <a:ea typeface="Gill Sans" charset="0"/>
                  <a:cs typeface="Gill Sans" charset="0"/>
                </a:rPr>
                <a:t>h</a:t>
              </a:r>
              <a:endParaRPr lang="en-US" baseline="32000" dirty="0">
                <a:effectLst>
                  <a:outerShdw blurRad="38100" dist="38100" dir="2700000" algn="tl">
                    <a:srgbClr val="FFFFFF"/>
                  </a:outerShdw>
                </a:effectLst>
                <a:ea typeface="Gill Sans" charset="0"/>
                <a:cs typeface="Gill Sans" charset="0"/>
              </a:endParaRPr>
            </a:p>
          </p:txBody>
        </p:sp>
      </p:grpSp>
      <p:sp>
        <p:nvSpPr>
          <p:cNvPr id="58" name="AutoShape 114"/>
          <p:cNvSpPr>
            <a:spLocks/>
          </p:cNvSpPr>
          <p:nvPr/>
        </p:nvSpPr>
        <p:spPr bwMode="auto">
          <a:xfrm>
            <a:off x="3224237" y="2430211"/>
            <a:ext cx="303115" cy="511065"/>
          </a:xfrm>
          <a:prstGeom prst="roundRect">
            <a:avLst>
              <a:gd name="adj" fmla="val 35713"/>
            </a:avLst>
          </a:prstGeom>
          <a:solidFill>
            <a:schemeClr val="accent5"/>
          </a:solidFill>
          <a:ln w="25400" cap="flat">
            <a:solidFill>
              <a:srgbClr val="4D4D4D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GB" sz="900" b="1" dirty="0">
                <a:solidFill>
                  <a:schemeClr val="bg1"/>
                </a:solidFill>
              </a:rPr>
              <a:t>z</a:t>
            </a:r>
            <a:r>
              <a:rPr lang="en-GB" sz="900" i="1" baseline="-25000" dirty="0">
                <a:solidFill>
                  <a:schemeClr val="bg1"/>
                </a:solidFill>
              </a:rPr>
              <a:t>t-1</a:t>
            </a:r>
            <a:endParaRPr lang="en-US" sz="900" baseline="-6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Gill Sans" charset="0"/>
              <a:cs typeface="Gill Sans" charset="0"/>
            </a:endParaRPr>
          </a:p>
        </p:txBody>
      </p:sp>
      <p:sp>
        <p:nvSpPr>
          <p:cNvPr id="62" name="Line 119"/>
          <p:cNvSpPr>
            <a:spLocks noChangeShapeType="1"/>
          </p:cNvSpPr>
          <p:nvPr/>
        </p:nvSpPr>
        <p:spPr bwMode="auto">
          <a:xfrm rot="10800000" flipH="1">
            <a:off x="6256497" y="2979425"/>
            <a:ext cx="115472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126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788"/>
          </a:p>
        </p:txBody>
      </p:sp>
      <p:sp>
        <p:nvSpPr>
          <p:cNvPr id="63" name="Rectangle 120"/>
          <p:cNvSpPr>
            <a:spLocks/>
          </p:cNvSpPr>
          <p:nvPr/>
        </p:nvSpPr>
        <p:spPr bwMode="auto">
          <a:xfrm>
            <a:off x="3094848" y="5053896"/>
            <a:ext cx="200641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50"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w</a:t>
            </a:r>
            <a:r>
              <a:rPr lang="en-US" sz="1050" baseline="-6000"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t-5</a:t>
            </a:r>
          </a:p>
        </p:txBody>
      </p:sp>
      <p:sp>
        <p:nvSpPr>
          <p:cNvPr id="64" name="Rectangle 121"/>
          <p:cNvSpPr>
            <a:spLocks/>
          </p:cNvSpPr>
          <p:nvPr/>
        </p:nvSpPr>
        <p:spPr bwMode="auto">
          <a:xfrm>
            <a:off x="3622576" y="5053896"/>
            <a:ext cx="20518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50"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w</a:t>
            </a:r>
            <a:r>
              <a:rPr lang="en-US" sz="1050" baseline="-6000"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t-4</a:t>
            </a:r>
          </a:p>
        </p:txBody>
      </p:sp>
      <p:sp>
        <p:nvSpPr>
          <p:cNvPr id="65" name="Rectangle 122"/>
          <p:cNvSpPr>
            <a:spLocks/>
          </p:cNvSpPr>
          <p:nvPr/>
        </p:nvSpPr>
        <p:spPr bwMode="auto">
          <a:xfrm>
            <a:off x="4151690" y="5053896"/>
            <a:ext cx="200641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50"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w</a:t>
            </a:r>
            <a:r>
              <a:rPr lang="en-US" sz="1050" baseline="-6000"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t-3</a:t>
            </a:r>
          </a:p>
        </p:txBody>
      </p:sp>
      <p:sp>
        <p:nvSpPr>
          <p:cNvPr id="66" name="Rectangle 123"/>
          <p:cNvSpPr>
            <a:spLocks/>
          </p:cNvSpPr>
          <p:nvPr/>
        </p:nvSpPr>
        <p:spPr bwMode="auto">
          <a:xfrm>
            <a:off x="4676261" y="5053896"/>
            <a:ext cx="20518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50"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w</a:t>
            </a:r>
            <a:r>
              <a:rPr lang="en-US" sz="1050" baseline="-6000"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t-2</a:t>
            </a:r>
          </a:p>
        </p:txBody>
      </p:sp>
      <p:sp>
        <p:nvSpPr>
          <p:cNvPr id="67" name="Rectangle 124"/>
          <p:cNvSpPr>
            <a:spLocks/>
          </p:cNvSpPr>
          <p:nvPr/>
        </p:nvSpPr>
        <p:spPr bwMode="auto">
          <a:xfrm>
            <a:off x="5205376" y="5053896"/>
            <a:ext cx="200641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50"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w</a:t>
            </a:r>
            <a:r>
              <a:rPr lang="en-US" sz="1050" baseline="-6000"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t-1</a:t>
            </a:r>
          </a:p>
        </p:txBody>
      </p:sp>
      <p:sp>
        <p:nvSpPr>
          <p:cNvPr id="68" name="Rectangle 125"/>
          <p:cNvSpPr>
            <a:spLocks/>
          </p:cNvSpPr>
          <p:nvPr/>
        </p:nvSpPr>
        <p:spPr bwMode="auto">
          <a:xfrm>
            <a:off x="6895083" y="5053896"/>
            <a:ext cx="14106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50"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w</a:t>
            </a:r>
            <a:r>
              <a:rPr lang="en-US" sz="1050" baseline="-6000">
                <a:effectLst>
                  <a:outerShdw blurRad="38100" dist="38100" dir="2700000" algn="tl">
                    <a:srgbClr val="C0C0C0"/>
                  </a:outerShdw>
                </a:effectLst>
                <a:ea typeface="Gill Sans" charset="0"/>
                <a:cs typeface="Gill Sans" charset="0"/>
              </a:rPr>
              <a:t>t</a:t>
            </a:r>
          </a:p>
        </p:txBody>
      </p:sp>
      <p:sp>
        <p:nvSpPr>
          <p:cNvPr id="69" name="AutoShape 117"/>
          <p:cNvSpPr>
            <a:spLocks/>
          </p:cNvSpPr>
          <p:nvPr/>
        </p:nvSpPr>
        <p:spPr bwMode="auto">
          <a:xfrm>
            <a:off x="6804467" y="2468361"/>
            <a:ext cx="303115" cy="511065"/>
          </a:xfrm>
          <a:prstGeom prst="roundRect">
            <a:avLst>
              <a:gd name="adj" fmla="val 35713"/>
            </a:avLst>
          </a:prstGeom>
          <a:solidFill>
            <a:schemeClr val="accent5"/>
          </a:solidFill>
          <a:ln w="25400" cap="flat">
            <a:solidFill>
              <a:srgbClr val="4D4D4D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GB" b="1" dirty="0" err="1" smtClean="0">
                <a:solidFill>
                  <a:schemeClr val="bg1"/>
                </a:solidFill>
              </a:rPr>
              <a:t>z</a:t>
            </a:r>
            <a:r>
              <a:rPr lang="en-GB" i="1" baseline="-25000" dirty="0" err="1" smtClean="0">
                <a:solidFill>
                  <a:schemeClr val="bg1"/>
                </a:solidFill>
              </a:rPr>
              <a:t>t</a:t>
            </a:r>
            <a:endParaRPr lang="en-US" baseline="-6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Gill Sans" charset="0"/>
              <a:cs typeface="Gill Sans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236502" y="1768636"/>
            <a:ext cx="160888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50" dirty="0">
                <a:solidFill>
                  <a:srgbClr val="FF0000"/>
                </a:solidFill>
                <a:latin typeface="+mj-lt"/>
              </a:rPr>
              <a:t>1-layer</a:t>
            </a:r>
            <a:br>
              <a:rPr lang="en-GB" sz="1350" dirty="0">
                <a:solidFill>
                  <a:srgbClr val="FF0000"/>
                </a:solidFill>
                <a:latin typeface="+mj-lt"/>
              </a:rPr>
            </a:br>
            <a:r>
              <a:rPr lang="en-GB" sz="1350" dirty="0">
                <a:solidFill>
                  <a:srgbClr val="FF0000"/>
                </a:solidFill>
                <a:latin typeface="+mj-lt"/>
              </a:rPr>
              <a:t>neural network</a:t>
            </a:r>
            <a:br>
              <a:rPr lang="en-GB" sz="1350" dirty="0">
                <a:solidFill>
                  <a:srgbClr val="FF0000"/>
                </a:solidFill>
                <a:latin typeface="+mj-lt"/>
              </a:rPr>
            </a:br>
            <a:r>
              <a:rPr lang="en-GB" sz="1350" dirty="0">
                <a:solidFill>
                  <a:srgbClr val="FF0000"/>
                </a:solidFill>
                <a:latin typeface="+mj-lt"/>
              </a:rPr>
              <a:t>with </a:t>
            </a:r>
            <a:r>
              <a:rPr lang="en-GB" sz="1350" i="1" dirty="0">
                <a:solidFill>
                  <a:srgbClr val="FF0000"/>
                </a:solidFill>
                <a:latin typeface="+mj-lt"/>
              </a:rPr>
              <a:t>D</a:t>
            </a:r>
            <a:r>
              <a:rPr lang="en-GB" sz="1350" dirty="0">
                <a:solidFill>
                  <a:srgbClr val="FF0000"/>
                </a:solidFill>
                <a:latin typeface="+mj-lt"/>
              </a:rPr>
              <a:t> output units</a:t>
            </a:r>
          </a:p>
        </p:txBody>
      </p:sp>
      <p:sp>
        <p:nvSpPr>
          <p:cNvPr id="72" name="Rectangle 23"/>
          <p:cNvSpPr>
            <a:spLocks/>
          </p:cNvSpPr>
          <p:nvPr/>
        </p:nvSpPr>
        <p:spPr bwMode="auto">
          <a:xfrm>
            <a:off x="1293044" y="1722937"/>
            <a:ext cx="1717651" cy="36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b="1" dirty="0">
                <a:solidFill>
                  <a:schemeClr val="tx2"/>
                </a:solidFill>
                <a:latin typeface="+mj-lt"/>
                <a:cs typeface="Arial Unicode MS" panose="020B0604020202020204" pitchFamily="34" charset="-128"/>
              </a:rPr>
              <a:t>Time-delay</a:t>
            </a:r>
            <a:endParaRPr lang="en-US" b="1" i="1" baseline="32000" dirty="0">
              <a:solidFill>
                <a:schemeClr val="tx2"/>
              </a:solidFill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76" name="AutoShape 110"/>
          <p:cNvSpPr>
            <a:spLocks/>
          </p:cNvSpPr>
          <p:nvPr/>
        </p:nvSpPr>
        <p:spPr bwMode="auto">
          <a:xfrm>
            <a:off x="1726244" y="3552824"/>
            <a:ext cx="303115" cy="404408"/>
          </a:xfrm>
          <a:prstGeom prst="roundRect">
            <a:avLst>
              <a:gd name="adj" fmla="val 35713"/>
            </a:avLst>
          </a:prstGeom>
          <a:solidFill>
            <a:srgbClr val="34343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Lucida Grande" charset="0"/>
                <a:cs typeface="Lucida Grande" charset="0"/>
              </a:rPr>
              <a:t>f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Lucida Grande" charset="0"/>
              <a:cs typeface="Lucida Grande" charset="0"/>
            </a:endParaRPr>
          </a:p>
        </p:txBody>
      </p:sp>
      <p:sp>
        <p:nvSpPr>
          <p:cNvPr id="77" name="Rectangle 111"/>
          <p:cNvSpPr>
            <a:spLocks/>
          </p:cNvSpPr>
          <p:nvPr/>
        </p:nvSpPr>
        <p:spPr bwMode="auto">
          <a:xfrm>
            <a:off x="287168" y="3381553"/>
            <a:ext cx="12959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/>
            <a:r>
              <a:rPr lang="en-US" dirty="0">
                <a:latin typeface="+mj-lt"/>
                <a:ea typeface="Gill Sans" charset="0"/>
                <a:cs typeface="Gill Sans" charset="0"/>
              </a:rPr>
              <a:t>sentence or</a:t>
            </a:r>
          </a:p>
          <a:p>
            <a:pPr algn="r"/>
            <a:r>
              <a:rPr lang="en-US" dirty="0">
                <a:latin typeface="+mj-lt"/>
                <a:ea typeface="Gill Sans" charset="0"/>
                <a:cs typeface="Gill Sans" charset="0"/>
              </a:rPr>
              <a:t>document</a:t>
            </a:r>
          </a:p>
          <a:p>
            <a:pPr algn="r"/>
            <a:r>
              <a:rPr lang="en-US" dirty="0">
                <a:latin typeface="+mj-lt"/>
                <a:ea typeface="Gill Sans" charset="0"/>
                <a:cs typeface="Gill Sans" charset="0"/>
              </a:rPr>
              <a:t>topic</a:t>
            </a:r>
            <a:br>
              <a:rPr lang="en-US" dirty="0">
                <a:latin typeface="+mj-lt"/>
                <a:ea typeface="Gill Sans" charset="0"/>
                <a:cs typeface="Gill Sans" charset="0"/>
              </a:rPr>
            </a:br>
            <a:r>
              <a:rPr lang="en-US" dirty="0">
                <a:latin typeface="+mj-lt"/>
                <a:ea typeface="Gill Sans" charset="0"/>
                <a:cs typeface="Gill Sans" charset="0"/>
              </a:rPr>
              <a:t>(</a:t>
            </a:r>
            <a:r>
              <a:rPr lang="en-US" i="1" dirty="0">
                <a:latin typeface="+mj-lt"/>
                <a:ea typeface="Gill Sans" charset="0"/>
                <a:cs typeface="Gill Sans" charset="0"/>
              </a:rPr>
              <a:t>K</a:t>
            </a:r>
            <a:r>
              <a:rPr lang="en-US" dirty="0">
                <a:latin typeface="+mj-lt"/>
                <a:ea typeface="Gill Sans" charset="0"/>
                <a:cs typeface="Gill Sans" charset="0"/>
              </a:rPr>
              <a:t>=40 topics)</a:t>
            </a:r>
          </a:p>
        </p:txBody>
      </p:sp>
      <p:sp>
        <p:nvSpPr>
          <p:cNvPr id="79" name="Line 2"/>
          <p:cNvSpPr>
            <a:spLocks noChangeShapeType="1"/>
          </p:cNvSpPr>
          <p:nvPr/>
        </p:nvSpPr>
        <p:spPr bwMode="auto">
          <a:xfrm rot="10800000" flipV="1">
            <a:off x="2043789" y="3034425"/>
            <a:ext cx="2368896" cy="706178"/>
          </a:xfrm>
          <a:prstGeom prst="line">
            <a:avLst/>
          </a:prstGeom>
          <a:noFill/>
          <a:ln w="635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788"/>
          </a:p>
        </p:txBody>
      </p:sp>
      <p:sp>
        <p:nvSpPr>
          <p:cNvPr id="83" name="Line 2"/>
          <p:cNvSpPr>
            <a:spLocks noChangeShapeType="1"/>
          </p:cNvSpPr>
          <p:nvPr/>
        </p:nvSpPr>
        <p:spPr bwMode="auto">
          <a:xfrm rot="10800000">
            <a:off x="2043789" y="3787936"/>
            <a:ext cx="4817457" cy="184116"/>
          </a:xfrm>
          <a:prstGeom prst="line">
            <a:avLst/>
          </a:prstGeom>
          <a:noFill/>
          <a:ln w="635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788"/>
          </a:p>
        </p:txBody>
      </p:sp>
      <p:sp>
        <p:nvSpPr>
          <p:cNvPr id="74" name="Footer Placeholder 3"/>
          <p:cNvSpPr txBox="1">
            <a:spLocks/>
          </p:cNvSpPr>
          <p:nvPr/>
        </p:nvSpPr>
        <p:spPr>
          <a:xfrm>
            <a:off x="878888" y="6356351"/>
            <a:ext cx="10388553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smtClean="0"/>
              <a:t>[</a:t>
            </a:r>
            <a:r>
              <a:rPr lang="en-GB" dirty="0" err="1" smtClean="0"/>
              <a:t>Mikolov</a:t>
            </a:r>
            <a:r>
              <a:rPr lang="en-GB" dirty="0" smtClean="0"/>
              <a:t> &amp; Zweig, 2012]</a:t>
            </a:r>
            <a:endParaRPr lang="en-US" dirty="0"/>
          </a:p>
        </p:txBody>
      </p:sp>
      <p:sp>
        <p:nvSpPr>
          <p:cNvPr id="75" name="Rectangle 95"/>
          <p:cNvSpPr>
            <a:spLocks/>
          </p:cNvSpPr>
          <p:nvPr/>
        </p:nvSpPr>
        <p:spPr bwMode="auto">
          <a:xfrm>
            <a:off x="4442496" y="2910745"/>
            <a:ext cx="288681" cy="177762"/>
          </a:xfrm>
          <a:prstGeom prst="rect">
            <a:avLst/>
          </a:prstGeom>
          <a:solidFill>
            <a:srgbClr val="FF5050"/>
          </a:solidFill>
          <a:ln w="25400" cap="flat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9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rPr>
              <a:t>F</a:t>
            </a:r>
            <a:endParaRPr lang="en-US" sz="900" baseline="3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Gill Sans" charset="0"/>
              <a:cs typeface="Gill Sans" charset="0"/>
            </a:endParaRPr>
          </a:p>
        </p:txBody>
      </p:sp>
      <p:sp>
        <p:nvSpPr>
          <p:cNvPr id="80" name="Line 94"/>
          <p:cNvSpPr>
            <a:spLocks noChangeShapeType="1"/>
          </p:cNvSpPr>
          <p:nvPr/>
        </p:nvSpPr>
        <p:spPr bwMode="auto">
          <a:xfrm rot="10800000" flipV="1">
            <a:off x="4731176" y="2817352"/>
            <a:ext cx="447115" cy="167947"/>
          </a:xfrm>
          <a:prstGeom prst="line">
            <a:avLst/>
          </a:prstGeom>
          <a:solidFill>
            <a:srgbClr val="FF0000"/>
          </a:solidFill>
          <a:ln w="63500" cap="flat">
            <a:solidFill>
              <a:srgbClr val="C00000"/>
            </a:solidFill>
            <a:prstDash val="solid"/>
            <a:miter lim="800000"/>
            <a:headEnd type="stealth" w="med" len="med"/>
            <a:tailEnd type="none" w="med" len="med"/>
          </a:ln>
          <a:extLst/>
        </p:spPr>
        <p:txBody>
          <a:bodyPr lIns="0" tIns="0" rIns="0" bIns="0"/>
          <a:lstStyle/>
          <a:p>
            <a:endParaRPr lang="en-GB" sz="788"/>
          </a:p>
        </p:txBody>
      </p:sp>
      <p:sp>
        <p:nvSpPr>
          <p:cNvPr id="81" name="Line 30"/>
          <p:cNvSpPr>
            <a:spLocks noChangeShapeType="1"/>
          </p:cNvSpPr>
          <p:nvPr/>
        </p:nvSpPr>
        <p:spPr bwMode="auto">
          <a:xfrm>
            <a:off x="5308289" y="2878936"/>
            <a:ext cx="0" cy="1536121"/>
          </a:xfrm>
          <a:prstGeom prst="line">
            <a:avLst/>
          </a:prstGeom>
          <a:noFill/>
          <a:ln w="63500" cap="flat">
            <a:solidFill>
              <a:schemeClr val="accent5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788"/>
          </a:p>
        </p:txBody>
      </p:sp>
      <p:sp>
        <p:nvSpPr>
          <p:cNvPr id="86" name="Rectangle 90"/>
          <p:cNvSpPr>
            <a:spLocks/>
          </p:cNvSpPr>
          <p:nvPr/>
        </p:nvSpPr>
        <p:spPr bwMode="auto">
          <a:xfrm>
            <a:off x="5134065" y="3425214"/>
            <a:ext cx="360851" cy="217759"/>
          </a:xfrm>
          <a:prstGeom prst="rect">
            <a:avLst/>
          </a:prstGeom>
          <a:solidFill>
            <a:schemeClr val="accent5"/>
          </a:solidFill>
          <a:ln w="25400" cap="flat">
            <a:solidFill>
              <a:srgbClr val="4D4D4D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rPr>
              <a:t>U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Gill Sans" charset="0"/>
              <a:cs typeface="Gill Sans" charset="0"/>
            </a:endParaRPr>
          </a:p>
        </p:txBody>
      </p:sp>
      <p:graphicFrame>
        <p:nvGraphicFramePr>
          <p:cNvPr id="87" name="Object 86"/>
          <p:cNvGraphicFramePr>
            <a:graphicFrameLocks noChangeAspect="1"/>
          </p:cNvGraphicFramePr>
          <p:nvPr/>
        </p:nvGraphicFramePr>
        <p:xfrm>
          <a:off x="7770285" y="3844053"/>
          <a:ext cx="3812116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8" name="Equation" r:id="rId4" imgW="1752480" imgH="482400" progId="Equation.3">
                  <p:embed/>
                </p:oleObj>
              </mc:Choice>
              <mc:Fallback>
                <p:oleObj name="Equation" r:id="rId4" imgW="1752480" imgH="48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70285" y="3844053"/>
                        <a:ext cx="3812116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ct 88"/>
          <p:cNvGraphicFramePr>
            <a:graphicFrameLocks noChangeAspect="1"/>
          </p:cNvGraphicFramePr>
          <p:nvPr>
            <p:extLst/>
          </p:nvPr>
        </p:nvGraphicFramePr>
        <p:xfrm>
          <a:off x="7813101" y="2163466"/>
          <a:ext cx="3244849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9" name="Equation" r:id="rId6" imgW="1625400" imgH="228600" progId="Equation.3">
                  <p:embed/>
                </p:oleObj>
              </mc:Choice>
              <mc:Fallback>
                <p:oleObj name="Equation" r:id="rId6" imgW="16254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13101" y="2163466"/>
                        <a:ext cx="3244849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6704614"/>
              </p:ext>
            </p:extLst>
          </p:nvPr>
        </p:nvGraphicFramePr>
        <p:xfrm>
          <a:off x="7819378" y="3502804"/>
          <a:ext cx="1697567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0" name="Equation" r:id="rId8" imgW="850680" imgH="228600" progId="Equation.3">
                  <p:embed/>
                </p:oleObj>
              </mc:Choice>
              <mc:Fallback>
                <p:oleObj name="Equation" r:id="rId8" imgW="85068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19378" y="3502804"/>
                        <a:ext cx="1697567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AutoShape 97"/>
          <p:cNvSpPr>
            <a:spLocks/>
          </p:cNvSpPr>
          <p:nvPr/>
        </p:nvSpPr>
        <p:spPr bwMode="auto">
          <a:xfrm>
            <a:off x="6800080" y="3787937"/>
            <a:ext cx="303115" cy="351080"/>
          </a:xfrm>
          <a:prstGeom prst="roundRect">
            <a:avLst>
              <a:gd name="adj" fmla="val 35713"/>
            </a:avLst>
          </a:prstGeom>
          <a:solidFill>
            <a:schemeClr val="accent5"/>
          </a:solidFill>
          <a:ln w="25400" cap="flat">
            <a:solidFill>
              <a:schemeClr val="accent5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825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Gill Sans" charset="0"/>
                <a:cs typeface="Gill Sans" charset="0"/>
              </a:rPr>
              <a:t>o</a:t>
            </a:r>
            <a:endParaRPr lang="en-US" baseline="32000" dirty="0">
              <a:effectLst>
                <a:outerShdw blurRad="38100" dist="38100" dir="2700000" algn="tl">
                  <a:srgbClr val="FFFFFF"/>
                </a:outerShdw>
              </a:effectLst>
              <a:ea typeface="Gill Sans" charset="0"/>
              <a:cs typeface="Gill Sans" charset="0"/>
            </a:endParaRPr>
          </a:p>
        </p:txBody>
      </p:sp>
      <p:sp>
        <p:nvSpPr>
          <p:cNvPr id="92" name="Rectangle 90"/>
          <p:cNvSpPr>
            <a:spLocks/>
          </p:cNvSpPr>
          <p:nvPr/>
        </p:nvSpPr>
        <p:spPr bwMode="auto">
          <a:xfrm>
            <a:off x="6028457" y="3837776"/>
            <a:ext cx="360851" cy="217759"/>
          </a:xfrm>
          <a:prstGeom prst="rect">
            <a:avLst/>
          </a:prstGeom>
          <a:solidFill>
            <a:schemeClr val="accent5"/>
          </a:solidFill>
          <a:ln w="25400" cap="flat">
            <a:solidFill>
              <a:srgbClr val="4D4D4D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ill Sans" charset="0"/>
                <a:cs typeface="Gill Sans" charset="0"/>
              </a:rPr>
              <a:t>G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Gill Sans" charset="0"/>
              <a:cs typeface="Gill Sans" charset="0"/>
            </a:endParaRPr>
          </a:p>
        </p:txBody>
      </p:sp>
      <p:graphicFrame>
        <p:nvGraphicFramePr>
          <p:cNvPr id="93" name="Object 92"/>
          <p:cNvGraphicFramePr>
            <a:graphicFrameLocks noChangeAspect="1"/>
          </p:cNvGraphicFramePr>
          <p:nvPr>
            <p:extLst/>
          </p:nvPr>
        </p:nvGraphicFramePr>
        <p:xfrm>
          <a:off x="7781919" y="2554973"/>
          <a:ext cx="1750483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1" name="Equation" r:id="rId10" imgW="876240" imgH="393480" progId="Equation.3">
                  <p:embed/>
                </p:oleObj>
              </mc:Choice>
              <mc:Fallback>
                <p:oleObj name="Equation" r:id="rId10" imgW="8762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781919" y="2554973"/>
                        <a:ext cx="1750483" cy="639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TextBox 72"/>
          <p:cNvSpPr txBox="1"/>
          <p:nvPr/>
        </p:nvSpPr>
        <p:spPr>
          <a:xfrm>
            <a:off x="7714052" y="4684700"/>
            <a:ext cx="282117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 smtClean="0">
                <a:solidFill>
                  <a:schemeClr val="tx2"/>
                </a:solidFill>
                <a:latin typeface="+mj-lt"/>
              </a:rPr>
              <a:t>Compute topic</a:t>
            </a:r>
            <a:r>
              <a:rPr lang="en-GB" sz="1350" dirty="0">
                <a:solidFill>
                  <a:schemeClr val="tx2"/>
                </a:solidFill>
                <a:latin typeface="+mj-lt"/>
              </a:rPr>
              <a:t/>
            </a:r>
            <a:br>
              <a:rPr lang="en-GB" sz="1350" dirty="0">
                <a:solidFill>
                  <a:schemeClr val="tx2"/>
                </a:solidFill>
                <a:latin typeface="+mj-lt"/>
              </a:rPr>
            </a:br>
            <a:r>
              <a:rPr lang="en-GB" sz="1350" dirty="0">
                <a:solidFill>
                  <a:schemeClr val="tx2"/>
                </a:solidFill>
                <a:latin typeface="+mj-lt"/>
              </a:rPr>
              <a:t>model </a:t>
            </a:r>
            <a:r>
              <a:rPr lang="en-GB" sz="1350" dirty="0" smtClean="0">
                <a:solidFill>
                  <a:schemeClr val="tx2"/>
                </a:solidFill>
                <a:latin typeface="+mj-lt"/>
              </a:rPr>
              <a:t>representation</a:t>
            </a:r>
            <a:br>
              <a:rPr lang="en-GB" sz="1350" dirty="0" smtClean="0">
                <a:solidFill>
                  <a:schemeClr val="tx2"/>
                </a:solidFill>
                <a:latin typeface="+mj-lt"/>
              </a:rPr>
            </a:br>
            <a:r>
              <a:rPr lang="en-GB" sz="1350" dirty="0" smtClean="0">
                <a:solidFill>
                  <a:schemeClr val="tx2"/>
                </a:solidFill>
                <a:latin typeface="+mj-lt"/>
              </a:rPr>
              <a:t>word-by-word on last 50 words</a:t>
            </a:r>
            <a:r>
              <a:rPr lang="en-GB" sz="1350" dirty="0">
                <a:solidFill>
                  <a:schemeClr val="tx2"/>
                </a:solidFill>
                <a:latin typeface="+mj-lt"/>
              </a:rPr>
              <a:t/>
            </a:r>
            <a:br>
              <a:rPr lang="en-GB" sz="1350" dirty="0">
                <a:solidFill>
                  <a:schemeClr val="tx2"/>
                </a:solidFill>
                <a:latin typeface="+mj-lt"/>
              </a:rPr>
            </a:br>
            <a:r>
              <a:rPr lang="en-GB" sz="1350" dirty="0">
                <a:solidFill>
                  <a:schemeClr val="tx2"/>
                </a:solidFill>
                <a:latin typeface="+mj-lt"/>
              </a:rPr>
              <a:t>using </a:t>
            </a:r>
            <a:r>
              <a:rPr lang="en-GB" sz="1350" dirty="0" smtClean="0">
                <a:solidFill>
                  <a:schemeClr val="tx2"/>
                </a:solidFill>
                <a:latin typeface="+mj-lt"/>
              </a:rPr>
              <a:t>approximate LDA </a:t>
            </a:r>
            <a:br>
              <a:rPr lang="en-GB" sz="1350" dirty="0" smtClean="0">
                <a:solidFill>
                  <a:schemeClr val="tx2"/>
                </a:solidFill>
                <a:latin typeface="+mj-lt"/>
              </a:rPr>
            </a:br>
            <a:r>
              <a:rPr lang="en-GB" sz="135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[</a:t>
            </a:r>
            <a:r>
              <a:rPr lang="en-GB" sz="135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Blei</a:t>
            </a:r>
            <a:r>
              <a:rPr lang="en-GB" sz="135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et al, 2003]</a:t>
            </a:r>
            <a:r>
              <a:rPr lang="en-GB" sz="1350" dirty="0">
                <a:solidFill>
                  <a:srgbClr val="0070C0"/>
                </a:solidFill>
                <a:latin typeface="+mj-lt"/>
              </a:rPr>
              <a:t/>
            </a:r>
            <a:br>
              <a:rPr lang="en-GB" sz="1350" dirty="0">
                <a:solidFill>
                  <a:srgbClr val="0070C0"/>
                </a:solidFill>
                <a:latin typeface="+mj-lt"/>
              </a:rPr>
            </a:br>
            <a:r>
              <a:rPr lang="en-GB" sz="1350" dirty="0">
                <a:solidFill>
                  <a:schemeClr val="tx2"/>
                </a:solidFill>
                <a:latin typeface="+mj-lt"/>
              </a:rPr>
              <a:t>with </a:t>
            </a:r>
            <a:r>
              <a:rPr lang="en-GB" sz="1350" i="1" dirty="0" smtClean="0">
                <a:solidFill>
                  <a:schemeClr val="tx2"/>
                </a:solidFill>
                <a:latin typeface="+mj-lt"/>
              </a:rPr>
              <a:t>K</a:t>
            </a:r>
            <a:r>
              <a:rPr lang="en-GB" sz="135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GB" sz="1350" dirty="0">
                <a:solidFill>
                  <a:schemeClr val="tx2"/>
                </a:solidFill>
                <a:latin typeface="+mj-lt"/>
              </a:rPr>
              <a:t>topics.</a:t>
            </a:r>
            <a:br>
              <a:rPr lang="en-GB" sz="1350" dirty="0">
                <a:solidFill>
                  <a:schemeClr val="tx2"/>
                </a:solidFill>
                <a:latin typeface="+mj-lt"/>
              </a:rPr>
            </a:br>
            <a:r>
              <a:rPr lang="en-GB" sz="1350" b="1" dirty="0">
                <a:solidFill>
                  <a:schemeClr val="tx2"/>
                </a:solidFill>
                <a:latin typeface="+mj-lt"/>
              </a:rPr>
              <a:t>Enables to model long-range</a:t>
            </a:r>
            <a:br>
              <a:rPr lang="en-GB" sz="1350" b="1" dirty="0">
                <a:solidFill>
                  <a:schemeClr val="tx2"/>
                </a:solidFill>
                <a:latin typeface="+mj-lt"/>
              </a:rPr>
            </a:br>
            <a:r>
              <a:rPr lang="en-GB" sz="1350" b="1" dirty="0">
                <a:solidFill>
                  <a:schemeClr val="tx2"/>
                </a:solidFill>
                <a:latin typeface="+mj-lt"/>
              </a:rPr>
              <a:t>dependencies at sentence level.</a:t>
            </a:r>
          </a:p>
        </p:txBody>
      </p:sp>
    </p:spTree>
    <p:extLst>
      <p:ext uri="{BB962C8B-B14F-4D97-AF65-F5344CB8AC3E}">
        <p14:creationId xmlns:p14="http://schemas.microsoft.com/office/powerpoint/2010/main" val="3242064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Perplexity of RNN language models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17</a:t>
            </a:fld>
            <a:endParaRPr lang="en-US" dirty="0"/>
          </a:p>
        </p:txBody>
      </p:sp>
      <p:sp>
        <p:nvSpPr>
          <p:cNvPr id="74" name="Footer Placeholder 3"/>
          <p:cNvSpPr txBox="1">
            <a:spLocks/>
          </p:cNvSpPr>
          <p:nvPr/>
        </p:nvSpPr>
        <p:spPr>
          <a:xfrm>
            <a:off x="878888" y="6356351"/>
            <a:ext cx="10388553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smtClean="0"/>
              <a:t>[Mirowski, 2010; </a:t>
            </a:r>
            <a:r>
              <a:rPr lang="en-GB" dirty="0" err="1" smtClean="0"/>
              <a:t>Mikolov</a:t>
            </a:r>
            <a:r>
              <a:rPr lang="en-GB" dirty="0" smtClean="0"/>
              <a:t> &amp; Zweig</a:t>
            </a:r>
            <a:r>
              <a:rPr lang="en-GB" dirty="0"/>
              <a:t>, 2012;</a:t>
            </a:r>
            <a:br>
              <a:rPr lang="en-GB" dirty="0"/>
            </a:br>
            <a:r>
              <a:rPr lang="en-GB" dirty="0" smtClean="0"/>
              <a:t>RNN toolbox: </a:t>
            </a:r>
            <a:r>
              <a:rPr lang="en-GB" dirty="0" smtClean="0">
                <a:hlinkClick r:id="rId3"/>
              </a:rPr>
              <a:t>http</a:t>
            </a:r>
            <a:r>
              <a:rPr lang="en-GB" dirty="0">
                <a:hlinkClick r:id="rId3"/>
              </a:rPr>
              <a:t>://</a:t>
            </a:r>
            <a:r>
              <a:rPr lang="en-GB" dirty="0" smtClean="0">
                <a:hlinkClick r:id="rId3"/>
              </a:rPr>
              <a:t>research.microsoft.com/en-us/projects/rnn/default.aspx</a:t>
            </a:r>
            <a:r>
              <a:rPr lang="en-GB" dirty="0" smtClean="0"/>
              <a:t>]</a:t>
            </a:r>
            <a:endParaRPr lang="en-US" dirty="0"/>
          </a:p>
        </p:txBody>
      </p:sp>
      <p:sp>
        <p:nvSpPr>
          <p:cNvPr id="85" name="Rectangle 94"/>
          <p:cNvSpPr>
            <a:spLocks/>
          </p:cNvSpPr>
          <p:nvPr/>
        </p:nvSpPr>
        <p:spPr bwMode="auto">
          <a:xfrm>
            <a:off x="5058128" y="4133315"/>
            <a:ext cx="2812347" cy="60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600" dirty="0">
                <a:latin typeface="+mj-lt"/>
                <a:ea typeface="Gill Sans" charset="0"/>
                <a:cs typeface="Gill Sans" charset="0"/>
              </a:rPr>
              <a:t>AP </a:t>
            </a:r>
            <a:r>
              <a:rPr lang="en-US" altLang="en-US" sz="1600" dirty="0" smtClean="0">
                <a:latin typeface="+mj-lt"/>
                <a:ea typeface="Gill Sans" charset="0"/>
                <a:cs typeface="Gill Sans" charset="0"/>
              </a:rPr>
              <a:t>News</a:t>
            </a:r>
            <a:endParaRPr lang="en-US" altLang="en-US" sz="1600" dirty="0">
              <a:latin typeface="+mj-lt"/>
              <a:ea typeface="Gill Sans" charset="0"/>
              <a:cs typeface="Gill Sans" charset="0"/>
            </a:endParaRPr>
          </a:p>
          <a:p>
            <a:r>
              <a:rPr lang="en-US" altLang="en-US" sz="1600" i="1" dirty="0" smtClean="0">
                <a:latin typeface="+mj-lt"/>
                <a:ea typeface="Gill Sans" charset="0"/>
                <a:cs typeface="Gill Sans" charset="0"/>
              </a:rPr>
              <a:t>V</a:t>
            </a:r>
            <a:r>
              <a:rPr lang="en-US" altLang="en-US" sz="1600" dirty="0" smtClean="0">
                <a:latin typeface="+mj-lt"/>
                <a:ea typeface="Gill Sans" charset="0"/>
                <a:cs typeface="Gill Sans" charset="0"/>
              </a:rPr>
              <a:t>=17k vocabulary</a:t>
            </a:r>
            <a:endParaRPr lang="en-US" altLang="en-US" sz="1600" dirty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88" name="Rectangle 95"/>
          <p:cNvSpPr>
            <a:spLocks/>
          </p:cNvSpPr>
          <p:nvPr/>
        </p:nvSpPr>
        <p:spPr bwMode="auto">
          <a:xfrm>
            <a:off x="5058129" y="4622325"/>
            <a:ext cx="3290252" cy="56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600" dirty="0" smtClean="0">
                <a:solidFill>
                  <a:srgbClr val="0079A5"/>
                </a:solidFill>
                <a:latin typeface="+mj-lt"/>
                <a:ea typeface="Gill Sans" charset="0"/>
                <a:cs typeface="Gill Sans" charset="0"/>
              </a:rPr>
              <a:t>Train on 14M words</a:t>
            </a:r>
          </a:p>
          <a:p>
            <a:r>
              <a:rPr lang="en-US" altLang="en-US" sz="1600" dirty="0" smtClean="0">
                <a:solidFill>
                  <a:srgbClr val="0079A5"/>
                </a:solidFill>
                <a:latin typeface="+mj-lt"/>
                <a:ea typeface="Gill Sans" charset="0"/>
                <a:cs typeface="Gill Sans" charset="0"/>
              </a:rPr>
              <a:t>Validate on 1M words</a:t>
            </a:r>
          </a:p>
          <a:p>
            <a:r>
              <a:rPr lang="en-US" altLang="en-US" sz="1600" dirty="0" smtClean="0">
                <a:solidFill>
                  <a:srgbClr val="66008D"/>
                </a:solidFill>
                <a:latin typeface="+mj-lt"/>
                <a:ea typeface="Gill Sans" charset="0"/>
                <a:cs typeface="Gill Sans" charset="0"/>
              </a:rPr>
              <a:t>Test on 1M words</a:t>
            </a:r>
            <a:endParaRPr lang="en-US" altLang="en-US" sz="1600" dirty="0">
              <a:solidFill>
                <a:srgbClr val="66008D"/>
              </a:solidFill>
              <a:latin typeface="+mj-lt"/>
              <a:ea typeface="Gill Sans" charset="0"/>
              <a:cs typeface="Gill Sans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223611"/>
              </p:ext>
            </p:extLst>
          </p:nvPr>
        </p:nvGraphicFramePr>
        <p:xfrm>
          <a:off x="5039360" y="1775536"/>
          <a:ext cx="7000240" cy="229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8160"/>
                <a:gridCol w="140208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Model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Test</a:t>
                      </a:r>
                      <a:r>
                        <a:rPr lang="en-GB" sz="1600" baseline="0" dirty="0" smtClean="0">
                          <a:latin typeface="+mj-lt"/>
                        </a:rPr>
                        <a:t> </a:t>
                      </a:r>
                      <a:r>
                        <a:rPr lang="en-GB" sz="1600" baseline="0" dirty="0" err="1" smtClean="0">
                          <a:latin typeface="+mj-lt"/>
                        </a:rPr>
                        <a:t>ppx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latin typeface="+mj-lt"/>
                        </a:rPr>
                        <a:t>Kneyser</a:t>
                      </a:r>
                      <a:r>
                        <a:rPr lang="en-GB" sz="1600" dirty="0" smtClean="0">
                          <a:latin typeface="+mj-lt"/>
                        </a:rPr>
                        <a:t>-Ney</a:t>
                      </a:r>
                      <a:r>
                        <a:rPr lang="en-GB" sz="1600" baseline="0" dirty="0" smtClean="0">
                          <a:latin typeface="+mj-lt"/>
                        </a:rPr>
                        <a:t> back-off 5-grams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123.3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Nonlinear</a:t>
                      </a:r>
                      <a:r>
                        <a:rPr lang="en-GB" sz="1600" baseline="0" dirty="0" smtClean="0">
                          <a:latin typeface="+mj-lt"/>
                        </a:rPr>
                        <a:t> LBL (100d)</a:t>
                      </a:r>
                      <a:br>
                        <a:rPr lang="en-GB" sz="1600" baseline="0" dirty="0" smtClean="0">
                          <a:latin typeface="+mj-lt"/>
                        </a:rPr>
                      </a:br>
                      <a:r>
                        <a:rPr lang="en-GB" sz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[</a:t>
                      </a:r>
                      <a:r>
                        <a:rPr lang="en-GB" sz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Mnih</a:t>
                      </a:r>
                      <a:r>
                        <a:rPr lang="en-GB" sz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 &amp; Hinton, 2009, using our implementation]</a:t>
                      </a:r>
                      <a:endParaRPr lang="en-GB" sz="16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104.4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NLBL</a:t>
                      </a:r>
                      <a:r>
                        <a:rPr lang="en-GB" sz="1600" baseline="0" dirty="0" smtClean="0">
                          <a:latin typeface="+mj-lt"/>
                        </a:rPr>
                        <a:t> (100d) + 5 topics LDA</a:t>
                      </a:r>
                      <a:br>
                        <a:rPr lang="en-GB" sz="1600" baseline="0" dirty="0" smtClean="0">
                          <a:latin typeface="+mj-lt"/>
                        </a:rPr>
                      </a:br>
                      <a:r>
                        <a:rPr kumimoji="0" lang="en-GB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[Mirowski, 2010, using our implementation]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98.5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RNN (200d) + 40</a:t>
                      </a:r>
                      <a:r>
                        <a:rPr lang="en-GB" sz="1600" baseline="0" dirty="0" smtClean="0">
                          <a:latin typeface="+mj-lt"/>
                        </a:rPr>
                        <a:t> topics LDA</a:t>
                      </a:r>
                      <a:br>
                        <a:rPr lang="en-GB" sz="1600" baseline="0" dirty="0" smtClean="0">
                          <a:latin typeface="+mj-lt"/>
                        </a:rPr>
                      </a:br>
                      <a:r>
                        <a:rPr kumimoji="0" lang="en-GB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[</a:t>
                      </a:r>
                      <a:r>
                        <a:rPr kumimoji="0" lang="en-GB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Mikolov</a:t>
                      </a:r>
                      <a:r>
                        <a:rPr kumimoji="0" lang="en-GB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 &amp; Zweig, 2012, using RNN toolbox]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86.9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121920" marR="121920"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" y="1809332"/>
            <a:ext cx="4206240" cy="1301931"/>
          </a:xfrm>
          <a:prstGeom prst="rect">
            <a:avLst/>
          </a:prstGeom>
        </p:spPr>
      </p:pic>
      <p:sp>
        <p:nvSpPr>
          <p:cNvPr id="94" name="Rectangle 94"/>
          <p:cNvSpPr>
            <a:spLocks/>
          </p:cNvSpPr>
          <p:nvPr/>
        </p:nvSpPr>
        <p:spPr bwMode="auto">
          <a:xfrm>
            <a:off x="467360" y="3157473"/>
            <a:ext cx="2812347" cy="60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600" dirty="0" smtClean="0">
                <a:latin typeface="+mj-lt"/>
                <a:ea typeface="Gill Sans" charset="0"/>
                <a:cs typeface="Gill Sans" charset="0"/>
              </a:rPr>
              <a:t>Penn </a:t>
            </a:r>
            <a:r>
              <a:rPr lang="en-US" altLang="en-US" sz="1600" dirty="0" err="1" smtClean="0">
                <a:latin typeface="+mj-lt"/>
                <a:ea typeface="Gill Sans" charset="0"/>
                <a:cs typeface="Gill Sans" charset="0"/>
              </a:rPr>
              <a:t>TreeBank</a:t>
            </a:r>
            <a:endParaRPr lang="en-US" altLang="en-US" sz="1600" dirty="0">
              <a:latin typeface="+mj-lt"/>
              <a:ea typeface="Gill Sans" charset="0"/>
              <a:cs typeface="Gill Sans" charset="0"/>
            </a:endParaRPr>
          </a:p>
          <a:p>
            <a:r>
              <a:rPr lang="en-US" altLang="en-US" sz="1600" i="1" dirty="0" smtClean="0">
                <a:latin typeface="+mj-lt"/>
                <a:ea typeface="Gill Sans" charset="0"/>
                <a:cs typeface="Gill Sans" charset="0"/>
              </a:rPr>
              <a:t>V</a:t>
            </a:r>
            <a:r>
              <a:rPr lang="en-US" altLang="en-US" sz="1600" dirty="0" smtClean="0">
                <a:latin typeface="+mj-lt"/>
                <a:ea typeface="Gill Sans" charset="0"/>
                <a:cs typeface="Gill Sans" charset="0"/>
              </a:rPr>
              <a:t>=10k vocabulary</a:t>
            </a:r>
            <a:endParaRPr lang="en-US" altLang="en-US" sz="1600" dirty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95" name="Rectangle 95"/>
          <p:cNvSpPr>
            <a:spLocks/>
          </p:cNvSpPr>
          <p:nvPr/>
        </p:nvSpPr>
        <p:spPr bwMode="auto">
          <a:xfrm>
            <a:off x="467361" y="3646483"/>
            <a:ext cx="3290252" cy="56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600" dirty="0" smtClean="0">
                <a:solidFill>
                  <a:srgbClr val="0079A5"/>
                </a:solidFill>
                <a:latin typeface="+mj-lt"/>
                <a:ea typeface="Gill Sans" charset="0"/>
                <a:cs typeface="Gill Sans" charset="0"/>
              </a:rPr>
              <a:t>Train on 900k words</a:t>
            </a:r>
          </a:p>
          <a:p>
            <a:r>
              <a:rPr lang="en-US" altLang="en-US" sz="1600" dirty="0" smtClean="0">
                <a:solidFill>
                  <a:srgbClr val="0079A5"/>
                </a:solidFill>
                <a:latin typeface="+mj-lt"/>
                <a:ea typeface="Gill Sans" charset="0"/>
                <a:cs typeface="Gill Sans" charset="0"/>
              </a:rPr>
              <a:t>Validate on 80k words</a:t>
            </a:r>
          </a:p>
          <a:p>
            <a:r>
              <a:rPr lang="en-US" altLang="en-US" sz="1600" dirty="0" smtClean="0">
                <a:solidFill>
                  <a:srgbClr val="66008D"/>
                </a:solidFill>
                <a:latin typeface="+mj-lt"/>
                <a:ea typeface="Gill Sans" charset="0"/>
                <a:cs typeface="Gill Sans" charset="0"/>
              </a:rPr>
              <a:t>Test on 80k words</a:t>
            </a:r>
            <a:endParaRPr lang="en-US" altLang="en-US" sz="1600" dirty="0">
              <a:solidFill>
                <a:srgbClr val="66008D"/>
              </a:solidFill>
              <a:latin typeface="+mj-lt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579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 Placeholder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0"/>
            <a:ext cx="12163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64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 Placeholder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0"/>
            <a:ext cx="12060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53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/>
          <a:lstStyle/>
          <a:p>
            <a:fld id="{57F7791E-4AC3-BA42-AA87-A66E04B0592E}" type="slidenum">
              <a:rPr lang="en-US" altLang="zh-TW"/>
              <a:pPr/>
              <a:t>2</a:t>
            </a:fld>
            <a:endParaRPr lang="en-US" altLang="zh-TW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Language Models (LMs)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000"/>
              <a:t>Generative Model:</a:t>
            </a:r>
          </a:p>
          <a:p>
            <a:pPr lvl="1">
              <a:lnSpc>
                <a:spcPct val="90000"/>
              </a:lnSpc>
            </a:pPr>
            <a:r>
              <a:rPr lang="en-US" altLang="zh-TW" sz="1800"/>
              <a:t>Recognize or generate strings.</a:t>
            </a:r>
          </a:p>
          <a:p>
            <a:pPr lvl="1">
              <a:lnSpc>
                <a:spcPct val="90000"/>
              </a:lnSpc>
            </a:pPr>
            <a:endParaRPr lang="en-US" altLang="zh-TW" sz="1800"/>
          </a:p>
          <a:p>
            <a:pPr lvl="1">
              <a:lnSpc>
                <a:spcPct val="90000"/>
              </a:lnSpc>
            </a:pPr>
            <a:endParaRPr lang="en-US" altLang="zh-TW" sz="1800"/>
          </a:p>
          <a:p>
            <a:pPr lvl="1">
              <a:lnSpc>
                <a:spcPct val="90000"/>
              </a:lnSpc>
            </a:pPr>
            <a:endParaRPr lang="en-US" altLang="zh-TW" sz="1800"/>
          </a:p>
          <a:p>
            <a:pPr lvl="1">
              <a:lnSpc>
                <a:spcPct val="90000"/>
              </a:lnSpc>
            </a:pPr>
            <a:endParaRPr lang="en-US" altLang="zh-TW" sz="1800"/>
          </a:p>
          <a:p>
            <a:pPr lvl="1">
              <a:lnSpc>
                <a:spcPct val="90000"/>
              </a:lnSpc>
            </a:pPr>
            <a:endParaRPr lang="en-US" altLang="zh-TW" sz="1800"/>
          </a:p>
          <a:p>
            <a:pPr lvl="1">
              <a:lnSpc>
                <a:spcPct val="90000"/>
              </a:lnSpc>
            </a:pPr>
            <a:r>
              <a:rPr lang="en-US" altLang="zh-TW" sz="1800"/>
              <a:t>The full set of strings that can be generated is called the language of the automaton.</a:t>
            </a:r>
          </a:p>
          <a:p>
            <a:pPr>
              <a:lnSpc>
                <a:spcPct val="90000"/>
              </a:lnSpc>
            </a:pPr>
            <a:r>
              <a:rPr lang="en-US" altLang="zh-TW" sz="2000"/>
              <a:t>Language Model:</a:t>
            </a:r>
          </a:p>
          <a:p>
            <a:pPr lvl="1">
              <a:lnSpc>
                <a:spcPct val="90000"/>
              </a:lnSpc>
            </a:pPr>
            <a:r>
              <a:rPr lang="en-US" altLang="zh-TW" sz="1800"/>
              <a:t>A function that puts a probability measure over strings drawn from some vocabulary.</a:t>
            </a:r>
          </a:p>
          <a:p>
            <a:pPr lvl="1">
              <a:lnSpc>
                <a:spcPct val="90000"/>
              </a:lnSpc>
            </a:pPr>
            <a:endParaRPr lang="en-US" altLang="zh-TW" sz="1800"/>
          </a:p>
          <a:p>
            <a:pPr lvl="1">
              <a:lnSpc>
                <a:spcPct val="90000"/>
              </a:lnSpc>
            </a:pPr>
            <a:endParaRPr lang="en-US" altLang="zh-TW" sz="1800"/>
          </a:p>
        </p:txBody>
      </p:sp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1" y="1854200"/>
            <a:ext cx="5988051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05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561" y="4572000"/>
            <a:ext cx="190923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091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05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05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 Placeholder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800"/>
            <a:ext cx="12192000" cy="67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27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 Placeholder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2192000" cy="677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73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 Placeholder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12192000" cy="68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37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 Placeholder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8800"/>
            <a:ext cx="12192000" cy="572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2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 Placeholder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700"/>
            <a:ext cx="12192000" cy="60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74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 Placeholder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0"/>
            <a:ext cx="12047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99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 Placeholder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00"/>
            <a:ext cx="12192000" cy="671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1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 Placeholder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2192000" cy="677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10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Breakout Room Discussion on Project Topics</a:t>
            </a:r>
            <a:endParaRPr lang="en-GB" dirty="0"/>
          </a:p>
        </p:txBody>
      </p:sp>
      <p:sp>
        <p:nvSpPr>
          <p:cNvPr id="63" name="Slide Number Placeholder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28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sz="2800" dirty="0"/>
              <a:t>Joint Knowledge and Text Embedding Representation</a:t>
            </a:r>
          </a:p>
          <a:p>
            <a:pPr lvl="0"/>
            <a:r>
              <a:rPr lang="en-US" sz="2800" dirty="0"/>
              <a:t>Knowledge-guided Inference and Decoding in Generation (e.g., control hallucination, control repetition, etc.)</a:t>
            </a:r>
          </a:p>
          <a:p>
            <a:pPr lvl="0"/>
            <a:r>
              <a:rPr lang="en-US" sz="2800" dirty="0"/>
              <a:t>Better automatic evaluation metrics for knowledge-guided NLG</a:t>
            </a:r>
          </a:p>
          <a:p>
            <a:pPr lvl="0"/>
            <a:r>
              <a:rPr lang="en-US" sz="2800" dirty="0"/>
              <a:t>Use Prompt Learning for Social Norm Discovery</a:t>
            </a:r>
          </a:p>
          <a:p>
            <a:pPr lvl="0"/>
            <a:r>
              <a:rPr lang="en-US" sz="2800" dirty="0"/>
              <a:t>Knowledge Selection for Dialog</a:t>
            </a:r>
          </a:p>
          <a:p>
            <a:pPr lvl="0"/>
            <a:r>
              <a:rPr lang="en-US" sz="2800" dirty="0"/>
              <a:t>Knowledge-enhanced Abstractive Summarization</a:t>
            </a:r>
          </a:p>
          <a:p>
            <a:pPr lvl="0"/>
            <a:r>
              <a:rPr lang="en-US" sz="2800" dirty="0"/>
              <a:t>Knowledge-guided NLG for Fake News Detection</a:t>
            </a:r>
          </a:p>
          <a:p>
            <a:pPr lvl="0"/>
            <a:r>
              <a:rPr lang="en-US" sz="2800" dirty="0"/>
              <a:t>Conditioned NLG for Information Extraction</a:t>
            </a:r>
          </a:p>
          <a:p>
            <a:pPr lvl="0"/>
            <a:r>
              <a:rPr lang="en-US" sz="2800" dirty="0"/>
              <a:t>Knowledge Guided Generation for Image/Video Caption </a:t>
            </a:r>
            <a:r>
              <a:rPr lang="en-US" sz="2800" dirty="0" smtClean="0"/>
              <a:t>Generation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76549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/>
          <a:lstStyle/>
          <a:p>
            <a:fld id="{EDFBEC5F-6631-784E-9819-9CDCE0904FA2}" type="slidenum">
              <a:rPr lang="en-US" altLang="zh-TW"/>
              <a:pPr/>
              <a:t>3</a:t>
            </a:fld>
            <a:endParaRPr lang="en-US" altLang="zh-TW"/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Language Models (LMs)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03680"/>
            <a:ext cx="109728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dirty="0"/>
              <a:t>Example 1:</a:t>
            </a:r>
          </a:p>
          <a:p>
            <a:pPr lvl="1">
              <a:lnSpc>
                <a:spcPct val="90000"/>
              </a:lnSpc>
            </a:pPr>
            <a:r>
              <a:rPr lang="en-US" altLang="zh-TW" dirty="0"/>
              <a:t>Calculate the probability of a word sequence.</a:t>
            </a:r>
          </a:p>
          <a:p>
            <a:pPr lvl="2">
              <a:lnSpc>
                <a:spcPct val="90000"/>
              </a:lnSpc>
            </a:pPr>
            <a:r>
              <a:rPr lang="en-US" altLang="zh-TW" dirty="0"/>
              <a:t>Multiply the probabilities that the model gives to each word in the sequence, together with the probability of continuing or stopping after producing each word.</a:t>
            </a:r>
          </a:p>
          <a:p>
            <a:pPr lvl="2">
              <a:lnSpc>
                <a:spcPct val="90000"/>
              </a:lnSpc>
            </a:pPr>
            <a:r>
              <a:rPr lang="en-US" altLang="zh-TW" dirty="0"/>
              <a:t>P(frog said that toad likes frog)=(0.01*0.03*0.04*0.01*0.02*0.01)</a:t>
            </a:r>
          </a:p>
          <a:p>
            <a:pPr lvl="2">
              <a:lnSpc>
                <a:spcPct val="90000"/>
              </a:lnSpc>
            </a:pPr>
            <a:r>
              <a:rPr lang="en-US" altLang="zh-TW" dirty="0"/>
              <a:t>                                                  *(0.8*0.8*0.8*0.8*0.8*0.8*0.2)</a:t>
            </a:r>
          </a:p>
          <a:p>
            <a:pPr lvl="2">
              <a:lnSpc>
                <a:spcPct val="90000"/>
              </a:lnSpc>
            </a:pPr>
            <a:r>
              <a:rPr lang="en-US" altLang="zh-TW" dirty="0"/>
              <a:t>                                                =0.000000000001573</a:t>
            </a:r>
          </a:p>
          <a:p>
            <a:pPr lvl="1">
              <a:lnSpc>
                <a:spcPct val="90000"/>
              </a:lnSpc>
            </a:pPr>
            <a:endParaRPr lang="en-US" altLang="zh-TW" dirty="0"/>
          </a:p>
          <a:p>
            <a:pPr lvl="1">
              <a:lnSpc>
                <a:spcPct val="90000"/>
              </a:lnSpc>
            </a:pPr>
            <a:endParaRPr lang="en-US" altLang="zh-TW" dirty="0" smtClean="0"/>
          </a:p>
          <a:p>
            <a:pPr lvl="1">
              <a:lnSpc>
                <a:spcPct val="90000"/>
              </a:lnSpc>
            </a:pPr>
            <a:endParaRPr lang="en-US" altLang="zh-TW" dirty="0"/>
          </a:p>
          <a:p>
            <a:pPr lvl="1">
              <a:lnSpc>
                <a:spcPct val="90000"/>
              </a:lnSpc>
            </a:pPr>
            <a:endParaRPr lang="en-US" altLang="zh-TW" dirty="0"/>
          </a:p>
          <a:p>
            <a:pPr lvl="1">
              <a:lnSpc>
                <a:spcPct val="90000"/>
              </a:lnSpc>
            </a:pPr>
            <a:endParaRPr lang="en-US" altLang="zh-TW" dirty="0"/>
          </a:p>
          <a:p>
            <a:pPr lvl="1">
              <a:lnSpc>
                <a:spcPct val="90000"/>
              </a:lnSpc>
            </a:pPr>
            <a:r>
              <a:rPr lang="en-US" altLang="zh-TW" dirty="0"/>
              <a:t>Most of the time, we will omit to include STOP and (1-STOP) probabilities.</a:t>
            </a:r>
          </a:p>
        </p:txBody>
      </p:sp>
      <p:pic>
        <p:nvPicPr>
          <p:cNvPr id="1116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1" y="3810000"/>
            <a:ext cx="3348567" cy="14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457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1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/>
          <a:lstStyle/>
          <a:p>
            <a:fld id="{95343A8A-17BE-6541-B55A-B331295041DE}" type="slidenum">
              <a:rPr lang="en-US" altLang="zh-TW"/>
              <a:pPr/>
              <a:t>4</a:t>
            </a:fld>
            <a:endParaRPr lang="en-US" altLang="zh-TW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Language Models (LMs)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11314"/>
            <a:ext cx="10972800" cy="4419600"/>
          </a:xfrm>
        </p:spPr>
        <p:txBody>
          <a:bodyPr/>
          <a:lstStyle/>
          <a:p>
            <a:r>
              <a:rPr lang="en-US" altLang="zh-TW" dirty="0"/>
              <a:t>Basic LM using chain rule:</a:t>
            </a:r>
          </a:p>
          <a:p>
            <a:endParaRPr lang="en-US" altLang="zh-TW" dirty="0"/>
          </a:p>
          <a:p>
            <a:r>
              <a:rPr lang="en-US" altLang="zh-TW" dirty="0"/>
              <a:t>Unigram language model:</a:t>
            </a:r>
          </a:p>
          <a:p>
            <a:pPr lvl="1"/>
            <a:r>
              <a:rPr lang="en-US" altLang="zh-TW" dirty="0"/>
              <a:t>Throws away all conditioning context.</a:t>
            </a:r>
          </a:p>
          <a:p>
            <a:pPr lvl="1"/>
            <a:r>
              <a:rPr lang="en-US" altLang="zh-TW" dirty="0"/>
              <a:t>Most used in Information Retrieval.</a:t>
            </a:r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  <a:p>
            <a:r>
              <a:rPr lang="en-US" altLang="zh-TW" dirty="0"/>
              <a:t>Bigram language model:</a:t>
            </a:r>
          </a:p>
          <a:p>
            <a:pPr lvl="1"/>
            <a:r>
              <a:rPr lang="en-US" altLang="zh-TW" dirty="0"/>
              <a:t>Condition on the previous </a:t>
            </a:r>
            <a:r>
              <a:rPr lang="en-US" altLang="zh-TW" dirty="0" smtClean="0"/>
              <a:t>term or short local history (“Markov Assumption”)</a:t>
            </a:r>
            <a:endParaRPr lang="en-US" altLang="zh-TW" dirty="0"/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</p:txBody>
      </p:sp>
      <p:pic>
        <p:nvPicPr>
          <p:cNvPr id="1136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68525"/>
            <a:ext cx="5283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36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4038601"/>
            <a:ext cx="43688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367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5562601"/>
            <a:ext cx="5181600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338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Learning probabilistic language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Learn joint likelihood of training sentences</a:t>
            </a:r>
            <a:br>
              <a:rPr lang="en-GB" dirty="0" smtClean="0"/>
            </a:br>
            <a:r>
              <a:rPr lang="en-GB" dirty="0" smtClean="0"/>
              <a:t>under</a:t>
            </a:r>
            <a:r>
              <a:rPr lang="en-US" dirty="0" smtClean="0"/>
              <a:t> </a:t>
            </a:r>
            <a:r>
              <a:rPr lang="en-GB" dirty="0" smtClean="0"/>
              <a:t>(</a:t>
            </a:r>
            <a:r>
              <a:rPr lang="en-GB" i="1" dirty="0"/>
              <a:t>n</a:t>
            </a:r>
            <a:r>
              <a:rPr lang="en-GB" dirty="0"/>
              <a:t>-1)</a:t>
            </a:r>
            <a:r>
              <a:rPr lang="en-GB" baseline="30000" dirty="0" err="1"/>
              <a:t>th</a:t>
            </a:r>
            <a:r>
              <a:rPr lang="en-GB" dirty="0"/>
              <a:t> order Markov </a:t>
            </a:r>
            <a:r>
              <a:rPr lang="en-GB" dirty="0" smtClean="0"/>
              <a:t>assumption</a:t>
            </a:r>
            <a:br>
              <a:rPr lang="en-GB" dirty="0" smtClean="0"/>
            </a:br>
            <a:r>
              <a:rPr lang="en-GB" dirty="0" smtClean="0"/>
              <a:t>using </a:t>
            </a:r>
            <a:r>
              <a:rPr lang="en-GB" b="1" dirty="0" smtClean="0">
                <a:solidFill>
                  <a:schemeClr val="tx2"/>
                </a:solidFill>
              </a:rPr>
              <a:t>n-grams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Maximize the </a:t>
            </a:r>
            <a:r>
              <a:rPr lang="en-GB" b="1" dirty="0" smtClean="0">
                <a:solidFill>
                  <a:schemeClr val="tx2"/>
                </a:solidFill>
              </a:rPr>
              <a:t>log-likelihood</a:t>
            </a:r>
            <a:r>
              <a:rPr lang="en-GB" dirty="0" smtClean="0"/>
              <a:t>:</a:t>
            </a:r>
          </a:p>
          <a:p>
            <a:pPr lvl="1"/>
            <a:r>
              <a:rPr lang="en-GB" dirty="0" smtClean="0"/>
              <a:t>Assuming a </a:t>
            </a:r>
            <a:r>
              <a:rPr lang="en-GB" b="1" dirty="0" smtClean="0">
                <a:solidFill>
                  <a:schemeClr val="tx1"/>
                </a:solidFill>
              </a:rPr>
              <a:t>parametric model </a:t>
            </a:r>
            <a:r>
              <a:rPr lang="el-GR" b="1" dirty="0" smtClean="0">
                <a:solidFill>
                  <a:schemeClr val="tx1"/>
                </a:solidFill>
              </a:rPr>
              <a:t>θ</a:t>
            </a:r>
            <a:endParaRPr lang="en-GB" b="1" dirty="0">
              <a:solidFill>
                <a:schemeClr val="tx1"/>
              </a:solidFill>
            </a:endParaRPr>
          </a:p>
          <a:p>
            <a:endParaRPr lang="en-GB" dirty="0" smtClean="0"/>
          </a:p>
          <a:p>
            <a:r>
              <a:rPr lang="en-GB" dirty="0" smtClean="0"/>
              <a:t>Could we take advantage of higher-order history?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560715"/>
              </p:ext>
            </p:extLst>
          </p:nvPr>
        </p:nvGraphicFramePr>
        <p:xfrm>
          <a:off x="1205566" y="2950174"/>
          <a:ext cx="8029575" cy="701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" name="Equation" r:id="rId4" imgW="4025880" imgH="431640" progId="Equation.3">
                  <p:embed/>
                </p:oleObj>
              </mc:Choice>
              <mc:Fallback>
                <p:oleObj name="Equation" r:id="rId4" imgW="402588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05566" y="2950174"/>
                        <a:ext cx="8029575" cy="7012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1205566" y="3958758"/>
            <a:ext cx="5654023" cy="542925"/>
            <a:chOff x="1205565" y="3881520"/>
            <a:chExt cx="5654023" cy="723900"/>
          </a:xfrm>
        </p:grpSpPr>
        <p:sp>
          <p:nvSpPr>
            <p:cNvPr id="14" name="Rectangle 319"/>
            <p:cNvSpPr>
              <a:spLocks/>
            </p:cNvSpPr>
            <p:nvPr/>
          </p:nvSpPr>
          <p:spPr bwMode="auto">
            <a:xfrm>
              <a:off x="1205565" y="3881520"/>
              <a:ext cx="3048000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r>
                <a:rPr lang="en-US" sz="1800" b="1" dirty="0">
                  <a:solidFill>
                    <a:schemeClr val="tx2"/>
                  </a:solidFill>
                  <a:latin typeface="+mj-lt"/>
                  <a:ea typeface="Gill Sans" charset="0"/>
                  <a:cs typeface="Gill Sans" charset="0"/>
                </a:rPr>
                <a:t>word history</a:t>
              </a:r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50647614"/>
                </p:ext>
              </p:extLst>
            </p:nvPr>
          </p:nvGraphicFramePr>
          <p:xfrm>
            <a:off x="3416300" y="3995777"/>
            <a:ext cx="3443288" cy="522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47" name="Equation" r:id="rId6" imgW="1726920" imgH="241200" progId="Equation.3">
                    <p:embed/>
                  </p:oleObj>
                </mc:Choice>
                <mc:Fallback>
                  <p:oleObj name="Equation" r:id="rId6" imgW="1726920" imgH="241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416300" y="3995777"/>
                          <a:ext cx="3443288" cy="5222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5"/>
          <p:cNvGrpSpPr/>
          <p:nvPr/>
        </p:nvGrpSpPr>
        <p:grpSpPr>
          <a:xfrm>
            <a:off x="1205566" y="3569988"/>
            <a:ext cx="2832100" cy="542925"/>
            <a:chOff x="1205565" y="3363161"/>
            <a:chExt cx="2832100" cy="723900"/>
          </a:xfrm>
        </p:grpSpPr>
        <p:sp>
          <p:nvSpPr>
            <p:cNvPr id="17" name="Rectangle 318"/>
            <p:cNvSpPr>
              <a:spLocks/>
            </p:cNvSpPr>
            <p:nvPr/>
          </p:nvSpPr>
          <p:spPr bwMode="auto">
            <a:xfrm>
              <a:off x="1205565" y="3363161"/>
              <a:ext cx="2832100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r>
                <a:rPr lang="en-US" sz="1800" b="1" dirty="0">
                  <a:solidFill>
                    <a:schemeClr val="tx2"/>
                  </a:solidFill>
                  <a:latin typeface="+mj-lt"/>
                  <a:ea typeface="Gill Sans" charset="0"/>
                  <a:cs typeface="Gill Sans" charset="0"/>
                </a:rPr>
                <a:t>target word</a:t>
              </a:r>
            </a:p>
          </p:txBody>
        </p:sp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20079189"/>
                </p:ext>
              </p:extLst>
            </p:nvPr>
          </p:nvGraphicFramePr>
          <p:xfrm>
            <a:off x="3444282" y="3515958"/>
            <a:ext cx="355600" cy="495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48" name="Equation" r:id="rId8" imgW="177480" imgH="228600" progId="Equation.3">
                    <p:embed/>
                  </p:oleObj>
                </mc:Choice>
                <mc:Fallback>
                  <p:oleObj name="Equation" r:id="rId8" imgW="17748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444282" y="3515958"/>
                          <a:ext cx="355600" cy="495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2400795"/>
              </p:ext>
            </p:extLst>
          </p:nvPr>
        </p:nvGraphicFramePr>
        <p:xfrm>
          <a:off x="7308852" y="4389439"/>
          <a:ext cx="2736849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Equation" r:id="rId10" imgW="1371600" imgH="431640" progId="Equation.3">
                  <p:embed/>
                </p:oleObj>
              </mc:Choice>
              <mc:Fallback>
                <p:oleObj name="Equation" r:id="rId10" imgW="137160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08852" y="4389439"/>
                        <a:ext cx="2736849" cy="701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4909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Evaluating language models: perplexity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How well can we predict next word?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pPr lvl="1"/>
            <a:r>
              <a:rPr lang="en-US" sz="1500" dirty="0" smtClean="0">
                <a:ea typeface="ＭＳ Ｐゴシック" charset="0"/>
                <a:cs typeface="Calibri"/>
              </a:rPr>
              <a:t>A random </a:t>
            </a:r>
            <a:r>
              <a:rPr lang="en-US" sz="1500" dirty="0">
                <a:ea typeface="ＭＳ Ｐゴシック" charset="0"/>
                <a:cs typeface="Calibri"/>
              </a:rPr>
              <a:t>predictor would give each word probability 1/V</a:t>
            </a:r>
            <a:br>
              <a:rPr lang="en-US" sz="1500" dirty="0">
                <a:ea typeface="ＭＳ Ｐゴシック" charset="0"/>
                <a:cs typeface="Calibri"/>
              </a:rPr>
            </a:br>
            <a:r>
              <a:rPr lang="en-US" sz="1500" dirty="0">
                <a:ea typeface="ＭＳ Ｐゴシック" charset="0"/>
                <a:cs typeface="Calibri"/>
              </a:rPr>
              <a:t>where V is the size of the vocabulary</a:t>
            </a:r>
          </a:p>
          <a:p>
            <a:pPr lvl="1"/>
            <a:r>
              <a:rPr lang="en-US" sz="1500" dirty="0">
                <a:ea typeface="ＭＳ Ｐゴシック" charset="0"/>
                <a:cs typeface="Calibri"/>
              </a:rPr>
              <a:t>A better model of a text should assign a higher probability </a:t>
            </a:r>
            <a:r>
              <a:rPr lang="en-US" sz="1500" dirty="0" smtClean="0">
                <a:ea typeface="ＭＳ Ｐゴシック" charset="0"/>
                <a:cs typeface="Calibri"/>
              </a:rPr>
              <a:t/>
            </a:r>
            <a:br>
              <a:rPr lang="en-US" sz="1500" dirty="0" smtClean="0">
                <a:ea typeface="ＭＳ Ｐゴシック" charset="0"/>
                <a:cs typeface="Calibri"/>
              </a:rPr>
            </a:br>
            <a:r>
              <a:rPr lang="en-US" sz="1500" dirty="0" smtClean="0">
                <a:ea typeface="ＭＳ Ｐゴシック" charset="0"/>
                <a:cs typeface="Calibri"/>
              </a:rPr>
              <a:t>to </a:t>
            </a:r>
            <a:r>
              <a:rPr lang="en-US" sz="1500" dirty="0">
                <a:ea typeface="ＭＳ Ｐゴシック" charset="0"/>
                <a:cs typeface="Calibri"/>
              </a:rPr>
              <a:t>the word that actually </a:t>
            </a:r>
            <a:r>
              <a:rPr lang="en-US" sz="1500" dirty="0" smtClean="0">
                <a:ea typeface="ＭＳ Ｐゴシック" charset="0"/>
                <a:cs typeface="Calibri"/>
              </a:rPr>
              <a:t>occurs</a:t>
            </a:r>
          </a:p>
          <a:p>
            <a:r>
              <a:rPr lang="en-US" sz="2300" dirty="0" smtClean="0">
                <a:ea typeface="ＭＳ Ｐゴシック" charset="0"/>
                <a:cs typeface="Calibri"/>
              </a:rPr>
              <a:t>Perplexity: lower better! Lower means better generalization capability</a:t>
            </a:r>
          </a:p>
          <a:p>
            <a:endParaRPr lang="en-US" sz="2300" dirty="0">
              <a:ea typeface="ＭＳ Ｐゴシック" charset="0"/>
              <a:cs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8887" y="6356351"/>
            <a:ext cx="1032894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dirty="0" smtClean="0"/>
              <a:t>Slide courtesy of Abhishek Arun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5002784" y="1600200"/>
            <a:ext cx="6834789" cy="1938992"/>
            <a:chOff x="1231613" y="1283081"/>
            <a:chExt cx="6834789" cy="2585323"/>
          </a:xfrm>
        </p:grpSpPr>
        <p:grpSp>
          <p:nvGrpSpPr>
            <p:cNvPr id="21" name="Group 20"/>
            <p:cNvGrpSpPr/>
            <p:nvPr/>
          </p:nvGrpSpPr>
          <p:grpSpPr>
            <a:xfrm>
              <a:off x="1231613" y="1412776"/>
              <a:ext cx="4794920" cy="2362200"/>
              <a:chOff x="1231613" y="1412776"/>
              <a:chExt cx="4794920" cy="2362200"/>
            </a:xfrm>
          </p:grpSpPr>
          <p:sp>
            <p:nvSpPr>
              <p:cNvPr id="23" name="Text Box 4"/>
              <p:cNvSpPr txBox="1">
                <a:spLocks noChangeArrowheads="1"/>
              </p:cNvSpPr>
              <p:nvPr/>
            </p:nvSpPr>
            <p:spPr bwMode="auto">
              <a:xfrm>
                <a:off x="1231613" y="2097167"/>
                <a:ext cx="4572000" cy="1231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350" dirty="0">
                    <a:latin typeface="Calibri"/>
                    <a:cs typeface="Calibri"/>
                  </a:rPr>
                  <a:t>I always order pizza with cheese and ____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sz="1350" dirty="0">
                    <a:latin typeface="Calibri"/>
                    <a:cs typeface="Calibri"/>
                  </a:rPr>
                  <a:t>The 33</a:t>
                </a:r>
                <a:r>
                  <a:rPr lang="en-US" sz="1350" baseline="30000" dirty="0">
                    <a:latin typeface="Calibri"/>
                    <a:cs typeface="Calibri"/>
                  </a:rPr>
                  <a:t>rd</a:t>
                </a:r>
                <a:r>
                  <a:rPr lang="en-US" sz="1350" dirty="0">
                    <a:latin typeface="Calibri"/>
                    <a:cs typeface="Calibri"/>
                  </a:rPr>
                  <a:t> President of the US was ____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sz="1350" dirty="0">
                    <a:latin typeface="Calibri"/>
                    <a:cs typeface="Calibri"/>
                  </a:rPr>
                  <a:t>I saw a ____</a:t>
                </a:r>
              </a:p>
            </p:txBody>
          </p:sp>
          <p:sp>
            <p:nvSpPr>
              <p:cNvPr id="24" name="AutoShape 7"/>
              <p:cNvSpPr>
                <a:spLocks/>
              </p:cNvSpPr>
              <p:nvPr/>
            </p:nvSpPr>
            <p:spPr bwMode="auto">
              <a:xfrm>
                <a:off x="5721733" y="1412776"/>
                <a:ext cx="304800" cy="2362200"/>
              </a:xfrm>
              <a:prstGeom prst="leftBrace">
                <a:avLst>
                  <a:gd name="adj1" fmla="val 75000"/>
                  <a:gd name="adj2" fmla="val 39352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6237602" y="1283081"/>
              <a:ext cx="1828800" cy="258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dirty="0"/>
                <a:t>mushrooms 0.1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200" dirty="0"/>
                <a:t>pepperoni 0.1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200" dirty="0"/>
                <a:t>anchovies 0.01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200" dirty="0"/>
                <a:t>….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200" dirty="0"/>
                <a:t>fried rice 0.0001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200" dirty="0"/>
                <a:t>….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1200" dirty="0"/>
                <a:t>and 1e-100</a:t>
              </a:r>
            </a:p>
          </p:txBody>
        </p:sp>
      </p:grp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1690"/>
              </p:ext>
            </p:extLst>
          </p:nvPr>
        </p:nvGraphicFramePr>
        <p:xfrm>
          <a:off x="1365251" y="5000625"/>
          <a:ext cx="4773083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Equation" r:id="rId4" imgW="2234880" imgH="457200" progId="Equation.3">
                  <p:embed/>
                </p:oleObj>
              </mc:Choice>
              <mc:Fallback>
                <p:oleObj name="Equation" r:id="rId4" imgW="22348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5251" y="5000625"/>
                        <a:ext cx="4773083" cy="827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7582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Limitations of n-grams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Conditional likelihood of seeing a sub-sequence of length </a:t>
            </a:r>
            <a:r>
              <a:rPr lang="en-GB" i="1" dirty="0" smtClean="0"/>
              <a:t>n</a:t>
            </a:r>
            <a:r>
              <a:rPr lang="en-GB" dirty="0" smtClean="0"/>
              <a:t> in available training data</a:t>
            </a:r>
          </a:p>
          <a:p>
            <a:endParaRPr lang="en-GB" dirty="0"/>
          </a:p>
          <a:p>
            <a:endParaRPr lang="en-GB" dirty="0" smtClean="0"/>
          </a:p>
          <a:p>
            <a:pPr lvl="1"/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Limitation: discrete </a:t>
            </a:r>
            <a:r>
              <a:rPr lang="en-GB" dirty="0"/>
              <a:t>model (each word is a token)</a:t>
            </a:r>
          </a:p>
          <a:p>
            <a:pPr lvl="1"/>
            <a:r>
              <a:rPr lang="en-GB" dirty="0" smtClean="0"/>
              <a:t>Incomplete coverage of the training dataset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Vocabulary of size V words: </a:t>
            </a:r>
            <a:r>
              <a:rPr lang="en-GB" i="1" dirty="0" err="1" smtClean="0"/>
              <a:t>V</a:t>
            </a:r>
            <a:r>
              <a:rPr lang="en-GB" i="1" baseline="30000" dirty="0" err="1" smtClean="0"/>
              <a:t>n</a:t>
            </a:r>
            <a:r>
              <a:rPr lang="en-GB" dirty="0" smtClean="0"/>
              <a:t> possible n-grams (exponential in </a:t>
            </a:r>
            <a:r>
              <a:rPr lang="en-GB" i="1" dirty="0" smtClean="0"/>
              <a:t>n</a:t>
            </a:r>
            <a:r>
              <a:rPr lang="en-GB" dirty="0" smtClean="0"/>
              <a:t>)</a:t>
            </a:r>
          </a:p>
          <a:p>
            <a:pPr marL="457200" lvl="1" indent="0">
              <a:buNone/>
            </a:pPr>
            <a:endParaRPr lang="en-GB" dirty="0" smtClean="0"/>
          </a:p>
          <a:p>
            <a:pPr lvl="1"/>
            <a:r>
              <a:rPr lang="en-GB" dirty="0" smtClean="0"/>
              <a:t>Semantic similarity between word tokens is not exploited</a:t>
            </a:r>
          </a:p>
        </p:txBody>
      </p:sp>
      <p:sp>
        <p:nvSpPr>
          <p:cNvPr id="63" name="Slide Number Placeholder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803107" y="2742307"/>
            <a:ext cx="6635774" cy="1181171"/>
            <a:chOff x="1352330" y="2437506"/>
            <a:chExt cx="4976830" cy="1181171"/>
          </a:xfrm>
        </p:grpSpPr>
        <p:grpSp>
          <p:nvGrpSpPr>
            <p:cNvPr id="62" name="Group 61"/>
            <p:cNvGrpSpPr/>
            <p:nvPr/>
          </p:nvGrpSpPr>
          <p:grpSpPr>
            <a:xfrm>
              <a:off x="1352330" y="2471598"/>
              <a:ext cx="2816248" cy="447986"/>
              <a:chOff x="1524720" y="2605323"/>
              <a:chExt cx="3754997" cy="597314"/>
            </a:xfrm>
          </p:grpSpPr>
          <p:grpSp>
            <p:nvGrpSpPr>
              <p:cNvPr id="6" name="Group 333"/>
              <p:cNvGrpSpPr>
                <a:grpSpLocks/>
              </p:cNvGrpSpPr>
              <p:nvPr/>
            </p:nvGrpSpPr>
            <p:grpSpPr bwMode="auto">
              <a:xfrm>
                <a:off x="1533030" y="2605323"/>
                <a:ext cx="3746687" cy="373538"/>
                <a:chOff x="109" y="43"/>
                <a:chExt cx="4128" cy="382"/>
              </a:xfrm>
            </p:grpSpPr>
            <p:sp>
              <p:nvSpPr>
                <p:cNvPr id="56" name="Rectangle 327"/>
                <p:cNvSpPr>
                  <a:spLocks/>
                </p:cNvSpPr>
                <p:nvPr/>
              </p:nvSpPr>
              <p:spPr bwMode="auto">
                <a:xfrm>
                  <a:off x="109" y="43"/>
                  <a:ext cx="458" cy="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1pPr>
                  <a:lvl2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2pPr>
                  <a:lvl3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3pPr>
                  <a:lvl4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4pPr>
                  <a:lvl5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9pPr>
                </a:lstStyle>
                <a:p>
                  <a:pPr algn="ctr"/>
                  <a:r>
                    <a:rPr lang="en-US" sz="1800" dirty="0">
                      <a:solidFill>
                        <a:srgbClr val="6293FE"/>
                      </a:solidFill>
                      <a:latin typeface="Courier" charset="0"/>
                      <a:ea typeface="Courier" charset="0"/>
                      <a:cs typeface="Courier" charset="0"/>
                      <a:sym typeface="Courier" charset="0"/>
                    </a:rPr>
                    <a:t>the</a:t>
                  </a:r>
                </a:p>
              </p:txBody>
            </p:sp>
            <p:sp>
              <p:nvSpPr>
                <p:cNvPr id="57" name="Rectangle 328"/>
                <p:cNvSpPr>
                  <a:spLocks/>
                </p:cNvSpPr>
                <p:nvPr/>
              </p:nvSpPr>
              <p:spPr bwMode="auto">
                <a:xfrm>
                  <a:off x="879" y="47"/>
                  <a:ext cx="466" cy="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1pPr>
                  <a:lvl2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2pPr>
                  <a:lvl3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3pPr>
                  <a:lvl4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4pPr>
                  <a:lvl5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9pPr>
                </a:lstStyle>
                <a:p>
                  <a:pPr algn="ctr"/>
                  <a:r>
                    <a:rPr lang="en-US" sz="1800" dirty="0">
                      <a:solidFill>
                        <a:srgbClr val="2E6FFD"/>
                      </a:solidFill>
                      <a:latin typeface="Courier" charset="0"/>
                      <a:ea typeface="Courier" charset="0"/>
                      <a:cs typeface="Courier" charset="0"/>
                      <a:sym typeface="Courier" charset="0"/>
                    </a:rPr>
                    <a:t>cat</a:t>
                  </a:r>
                </a:p>
              </p:txBody>
            </p:sp>
            <p:sp>
              <p:nvSpPr>
                <p:cNvPr id="58" name="Rectangle 329"/>
                <p:cNvSpPr>
                  <a:spLocks/>
                </p:cNvSpPr>
                <p:nvPr/>
              </p:nvSpPr>
              <p:spPr bwMode="auto">
                <a:xfrm>
                  <a:off x="1655" y="47"/>
                  <a:ext cx="466" cy="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1pPr>
                  <a:lvl2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2pPr>
                  <a:lvl3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3pPr>
                  <a:lvl4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4pPr>
                  <a:lvl5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9pPr>
                </a:lstStyle>
                <a:p>
                  <a:pPr algn="ctr"/>
                  <a:r>
                    <a:rPr lang="en-US" sz="1800" dirty="0">
                      <a:solidFill>
                        <a:srgbClr val="003DCC"/>
                      </a:solidFill>
                      <a:latin typeface="Courier" charset="0"/>
                      <a:ea typeface="Courier" charset="0"/>
                      <a:cs typeface="Courier" charset="0"/>
                      <a:sym typeface="Courier" charset="0"/>
                    </a:rPr>
                    <a:t>sat</a:t>
                  </a:r>
                </a:p>
              </p:txBody>
            </p:sp>
            <p:sp>
              <p:nvSpPr>
                <p:cNvPr id="59" name="Rectangle 330"/>
                <p:cNvSpPr>
                  <a:spLocks/>
                </p:cNvSpPr>
                <p:nvPr/>
              </p:nvSpPr>
              <p:spPr bwMode="auto">
                <a:xfrm>
                  <a:off x="2403" y="47"/>
                  <a:ext cx="311" cy="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1pPr>
                  <a:lvl2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2pPr>
                  <a:lvl3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3pPr>
                  <a:lvl4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4pPr>
                  <a:lvl5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9pPr>
                </a:lstStyle>
                <a:p>
                  <a:pPr algn="ctr"/>
                  <a:r>
                    <a:rPr lang="en-US" sz="1800">
                      <a:solidFill>
                        <a:srgbClr val="002D99"/>
                      </a:solidFill>
                      <a:latin typeface="Courier" charset="0"/>
                      <a:ea typeface="Courier" charset="0"/>
                      <a:cs typeface="Courier" charset="0"/>
                      <a:sym typeface="Courier" charset="0"/>
                    </a:rPr>
                    <a:t>on</a:t>
                  </a:r>
                </a:p>
              </p:txBody>
            </p:sp>
            <p:sp>
              <p:nvSpPr>
                <p:cNvPr id="60" name="Rectangle 331"/>
                <p:cNvSpPr>
                  <a:spLocks/>
                </p:cNvSpPr>
                <p:nvPr/>
              </p:nvSpPr>
              <p:spPr bwMode="auto">
                <a:xfrm>
                  <a:off x="3003" y="47"/>
                  <a:ext cx="458" cy="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1pPr>
                  <a:lvl2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2pPr>
                  <a:lvl3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3pPr>
                  <a:lvl4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4pPr>
                  <a:lvl5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9pPr>
                </a:lstStyle>
                <a:p>
                  <a:pPr algn="ctr"/>
                  <a:r>
                    <a:rPr lang="en-US" sz="1800">
                      <a:solidFill>
                        <a:srgbClr val="001F67"/>
                      </a:solidFill>
                      <a:latin typeface="Courier" charset="0"/>
                      <a:ea typeface="Courier" charset="0"/>
                      <a:cs typeface="Courier" charset="0"/>
                      <a:sym typeface="Courier" charset="0"/>
                    </a:rPr>
                    <a:t>the</a:t>
                  </a:r>
                </a:p>
              </p:txBody>
            </p:sp>
            <p:sp>
              <p:nvSpPr>
                <p:cNvPr id="61" name="Rectangle 332"/>
                <p:cNvSpPr>
                  <a:spLocks/>
                </p:cNvSpPr>
                <p:nvPr/>
              </p:nvSpPr>
              <p:spPr bwMode="auto">
                <a:xfrm>
                  <a:off x="3779" y="47"/>
                  <a:ext cx="458" cy="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1pPr>
                  <a:lvl2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2pPr>
                  <a:lvl3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3pPr>
                  <a:lvl4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4pPr>
                  <a:lvl5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9pPr>
                </a:lstStyle>
                <a:p>
                  <a:pPr algn="ctr"/>
                  <a:r>
                    <a:rPr lang="en-US" sz="1800" b="1">
                      <a:latin typeface="Courier" charset="0"/>
                      <a:ea typeface="Courier" charset="0"/>
                      <a:cs typeface="Courier" charset="0"/>
                      <a:sym typeface="Courier" charset="0"/>
                    </a:rPr>
                    <a:t>mat</a:t>
                  </a:r>
                </a:p>
              </p:txBody>
            </p:sp>
          </p:grpSp>
          <p:grpSp>
            <p:nvGrpSpPr>
              <p:cNvPr id="8" name="Group 342"/>
              <p:cNvGrpSpPr>
                <a:grpSpLocks/>
              </p:cNvGrpSpPr>
              <p:nvPr/>
            </p:nvGrpSpPr>
            <p:grpSpPr bwMode="auto">
              <a:xfrm>
                <a:off x="1524720" y="3022713"/>
                <a:ext cx="3717643" cy="179924"/>
                <a:chOff x="0" y="440"/>
                <a:chExt cx="4096" cy="184"/>
              </a:xfrm>
            </p:grpSpPr>
            <p:pic>
              <p:nvPicPr>
                <p:cNvPr id="49" name="Picture 33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16" y="440"/>
                  <a:ext cx="280" cy="1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0" name="Picture 336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04" y="440"/>
                  <a:ext cx="568" cy="1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1" name="Picture 337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24" y="440"/>
                  <a:ext cx="576" cy="1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2" name="Picture 338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04" y="440"/>
                  <a:ext cx="576" cy="1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3" name="Picture 339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8" y="440"/>
                  <a:ext cx="584" cy="1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4" name="Picture 340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40"/>
                  <a:ext cx="576" cy="1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9" name="Group 359"/>
            <p:cNvGrpSpPr>
              <a:grpSpLocks/>
            </p:cNvGrpSpPr>
            <p:nvPr/>
          </p:nvGrpSpPr>
          <p:grpSpPr bwMode="auto">
            <a:xfrm>
              <a:off x="1358563" y="2972486"/>
              <a:ext cx="2811377" cy="570574"/>
              <a:chOff x="109" y="43"/>
              <a:chExt cx="4130" cy="778"/>
            </a:xfrm>
          </p:grpSpPr>
          <p:grpSp>
            <p:nvGrpSpPr>
              <p:cNvPr id="33" name="Group 349"/>
              <p:cNvGrpSpPr>
                <a:grpSpLocks/>
              </p:cNvGrpSpPr>
              <p:nvPr/>
            </p:nvGrpSpPr>
            <p:grpSpPr bwMode="auto">
              <a:xfrm>
                <a:off x="109" y="443"/>
                <a:ext cx="4130" cy="378"/>
                <a:chOff x="109" y="43"/>
                <a:chExt cx="4130" cy="378"/>
              </a:xfrm>
            </p:grpSpPr>
            <p:sp>
              <p:nvSpPr>
                <p:cNvPr id="43" name="Rectangle 343"/>
                <p:cNvSpPr>
                  <a:spLocks/>
                </p:cNvSpPr>
                <p:nvPr/>
              </p:nvSpPr>
              <p:spPr bwMode="auto">
                <a:xfrm>
                  <a:off x="109" y="43"/>
                  <a:ext cx="458" cy="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1pPr>
                  <a:lvl2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2pPr>
                  <a:lvl3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3pPr>
                  <a:lvl4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4pPr>
                  <a:lvl5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9pPr>
                </a:lstStyle>
                <a:p>
                  <a:pPr algn="ctr"/>
                  <a:r>
                    <a:rPr lang="en-US" sz="1800" dirty="0">
                      <a:solidFill>
                        <a:srgbClr val="6293FE"/>
                      </a:solidFill>
                      <a:latin typeface="Courier" charset="0"/>
                      <a:ea typeface="Courier" charset="0"/>
                      <a:cs typeface="Courier" charset="0"/>
                      <a:sym typeface="Courier" charset="0"/>
                    </a:rPr>
                    <a:t>the</a:t>
                  </a:r>
                </a:p>
              </p:txBody>
            </p:sp>
            <p:sp>
              <p:nvSpPr>
                <p:cNvPr id="44" name="Rectangle 344"/>
                <p:cNvSpPr>
                  <a:spLocks/>
                </p:cNvSpPr>
                <p:nvPr/>
              </p:nvSpPr>
              <p:spPr bwMode="auto">
                <a:xfrm>
                  <a:off x="881" y="43"/>
                  <a:ext cx="466" cy="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1pPr>
                  <a:lvl2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2pPr>
                  <a:lvl3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3pPr>
                  <a:lvl4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4pPr>
                  <a:lvl5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9pPr>
                </a:lstStyle>
                <a:p>
                  <a:pPr algn="ctr"/>
                  <a:r>
                    <a:rPr lang="en-US" sz="1800">
                      <a:solidFill>
                        <a:srgbClr val="2E6FFD"/>
                      </a:solidFill>
                      <a:latin typeface="Courier" charset="0"/>
                      <a:ea typeface="Courier" charset="0"/>
                      <a:cs typeface="Courier" charset="0"/>
                      <a:sym typeface="Courier" charset="0"/>
                    </a:rPr>
                    <a:t>cat</a:t>
                  </a:r>
                </a:p>
              </p:txBody>
            </p:sp>
            <p:sp>
              <p:nvSpPr>
                <p:cNvPr id="45" name="Rectangle 345"/>
                <p:cNvSpPr>
                  <a:spLocks/>
                </p:cNvSpPr>
                <p:nvPr/>
              </p:nvSpPr>
              <p:spPr bwMode="auto">
                <a:xfrm>
                  <a:off x="1657" y="43"/>
                  <a:ext cx="466" cy="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1pPr>
                  <a:lvl2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2pPr>
                  <a:lvl3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3pPr>
                  <a:lvl4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4pPr>
                  <a:lvl5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9pPr>
                </a:lstStyle>
                <a:p>
                  <a:pPr algn="ctr"/>
                  <a:r>
                    <a:rPr lang="en-US" sz="1800">
                      <a:solidFill>
                        <a:srgbClr val="003DCC"/>
                      </a:solidFill>
                      <a:latin typeface="Courier" charset="0"/>
                      <a:ea typeface="Courier" charset="0"/>
                      <a:cs typeface="Courier" charset="0"/>
                      <a:sym typeface="Courier" charset="0"/>
                    </a:rPr>
                    <a:t>sat</a:t>
                  </a:r>
                </a:p>
              </p:txBody>
            </p:sp>
            <p:sp>
              <p:nvSpPr>
                <p:cNvPr id="46" name="Rectangle 346"/>
                <p:cNvSpPr>
                  <a:spLocks/>
                </p:cNvSpPr>
                <p:nvPr/>
              </p:nvSpPr>
              <p:spPr bwMode="auto">
                <a:xfrm>
                  <a:off x="2409" y="43"/>
                  <a:ext cx="311" cy="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1pPr>
                  <a:lvl2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2pPr>
                  <a:lvl3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3pPr>
                  <a:lvl4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4pPr>
                  <a:lvl5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9pPr>
                </a:lstStyle>
                <a:p>
                  <a:pPr algn="ctr"/>
                  <a:r>
                    <a:rPr lang="en-US" sz="1800" dirty="0">
                      <a:solidFill>
                        <a:srgbClr val="002D99"/>
                      </a:solidFill>
                      <a:latin typeface="Courier" charset="0"/>
                      <a:ea typeface="Courier" charset="0"/>
                      <a:cs typeface="Courier" charset="0"/>
                      <a:sym typeface="Courier" charset="0"/>
                    </a:rPr>
                    <a:t>on</a:t>
                  </a:r>
                </a:p>
              </p:txBody>
            </p:sp>
            <p:sp>
              <p:nvSpPr>
                <p:cNvPr id="47" name="Rectangle 347"/>
                <p:cNvSpPr>
                  <a:spLocks/>
                </p:cNvSpPr>
                <p:nvPr/>
              </p:nvSpPr>
              <p:spPr bwMode="auto">
                <a:xfrm>
                  <a:off x="3005" y="43"/>
                  <a:ext cx="458" cy="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1pPr>
                  <a:lvl2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2pPr>
                  <a:lvl3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3pPr>
                  <a:lvl4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4pPr>
                  <a:lvl5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9pPr>
                </a:lstStyle>
                <a:p>
                  <a:pPr algn="ctr"/>
                  <a:r>
                    <a:rPr lang="en-US" sz="1800">
                      <a:solidFill>
                        <a:srgbClr val="001F67"/>
                      </a:solidFill>
                      <a:latin typeface="Courier" charset="0"/>
                      <a:ea typeface="Courier" charset="0"/>
                      <a:cs typeface="Courier" charset="0"/>
                      <a:sym typeface="Courier" charset="0"/>
                    </a:rPr>
                    <a:t>the</a:t>
                  </a:r>
                </a:p>
              </p:txBody>
            </p:sp>
            <p:sp>
              <p:nvSpPr>
                <p:cNvPr id="48" name="Rectangle 348"/>
                <p:cNvSpPr>
                  <a:spLocks/>
                </p:cNvSpPr>
                <p:nvPr/>
              </p:nvSpPr>
              <p:spPr bwMode="auto">
                <a:xfrm>
                  <a:off x="3781" y="43"/>
                  <a:ext cx="458" cy="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1pPr>
                  <a:lvl2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2pPr>
                  <a:lvl3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3pPr>
                  <a:lvl4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4pPr>
                  <a:lvl5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9pPr>
                </a:lstStyle>
                <a:p>
                  <a:pPr algn="ctr"/>
                  <a:r>
                    <a:rPr lang="en-US" sz="1800" b="1" dirty="0">
                      <a:latin typeface="Courier" charset="0"/>
                      <a:ea typeface="Courier" charset="0"/>
                      <a:cs typeface="Courier" charset="0"/>
                      <a:sym typeface="Courier" charset="0"/>
                    </a:rPr>
                    <a:t>sat</a:t>
                  </a:r>
                </a:p>
              </p:txBody>
            </p:sp>
          </p:grpSp>
          <p:grpSp>
            <p:nvGrpSpPr>
              <p:cNvPr id="36" name="Group 358"/>
              <p:cNvGrpSpPr>
                <a:grpSpLocks/>
              </p:cNvGrpSpPr>
              <p:nvPr/>
            </p:nvGrpSpPr>
            <p:grpSpPr bwMode="auto">
              <a:xfrm>
                <a:off x="109" y="43"/>
                <a:ext cx="4130" cy="378"/>
                <a:chOff x="109" y="43"/>
                <a:chExt cx="4130" cy="378"/>
              </a:xfrm>
            </p:grpSpPr>
            <p:sp>
              <p:nvSpPr>
                <p:cNvPr id="37" name="Rectangle 352"/>
                <p:cNvSpPr>
                  <a:spLocks/>
                </p:cNvSpPr>
                <p:nvPr/>
              </p:nvSpPr>
              <p:spPr bwMode="auto">
                <a:xfrm>
                  <a:off x="109" y="43"/>
                  <a:ext cx="458" cy="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1pPr>
                  <a:lvl2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2pPr>
                  <a:lvl3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3pPr>
                  <a:lvl4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4pPr>
                  <a:lvl5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9pPr>
                </a:lstStyle>
                <a:p>
                  <a:pPr algn="ctr"/>
                  <a:r>
                    <a:rPr lang="en-US" sz="1800" dirty="0">
                      <a:solidFill>
                        <a:srgbClr val="6293FE"/>
                      </a:solidFill>
                      <a:latin typeface="Courier" charset="0"/>
                      <a:ea typeface="Courier" charset="0"/>
                      <a:cs typeface="Courier" charset="0"/>
                      <a:sym typeface="Courier" charset="0"/>
                    </a:rPr>
                    <a:t>the</a:t>
                  </a:r>
                </a:p>
              </p:txBody>
            </p:sp>
            <p:sp>
              <p:nvSpPr>
                <p:cNvPr id="38" name="Rectangle 353"/>
                <p:cNvSpPr>
                  <a:spLocks/>
                </p:cNvSpPr>
                <p:nvPr/>
              </p:nvSpPr>
              <p:spPr bwMode="auto">
                <a:xfrm>
                  <a:off x="881" y="43"/>
                  <a:ext cx="466" cy="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1pPr>
                  <a:lvl2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2pPr>
                  <a:lvl3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3pPr>
                  <a:lvl4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4pPr>
                  <a:lvl5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9pPr>
                </a:lstStyle>
                <a:p>
                  <a:pPr algn="ctr"/>
                  <a:r>
                    <a:rPr lang="en-US" sz="1800" dirty="0">
                      <a:solidFill>
                        <a:srgbClr val="2E6FFD"/>
                      </a:solidFill>
                      <a:latin typeface="Courier" charset="0"/>
                      <a:ea typeface="Courier" charset="0"/>
                      <a:cs typeface="Courier" charset="0"/>
                      <a:sym typeface="Courier" charset="0"/>
                    </a:rPr>
                    <a:t>cat</a:t>
                  </a:r>
                </a:p>
              </p:txBody>
            </p:sp>
            <p:sp>
              <p:nvSpPr>
                <p:cNvPr id="39" name="Rectangle 354"/>
                <p:cNvSpPr>
                  <a:spLocks/>
                </p:cNvSpPr>
                <p:nvPr/>
              </p:nvSpPr>
              <p:spPr bwMode="auto">
                <a:xfrm>
                  <a:off x="1657" y="43"/>
                  <a:ext cx="466" cy="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1pPr>
                  <a:lvl2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2pPr>
                  <a:lvl3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3pPr>
                  <a:lvl4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4pPr>
                  <a:lvl5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9pPr>
                </a:lstStyle>
                <a:p>
                  <a:pPr algn="ctr"/>
                  <a:r>
                    <a:rPr lang="en-US" sz="1800">
                      <a:solidFill>
                        <a:srgbClr val="003DCC"/>
                      </a:solidFill>
                      <a:latin typeface="Courier" charset="0"/>
                      <a:ea typeface="Courier" charset="0"/>
                      <a:cs typeface="Courier" charset="0"/>
                      <a:sym typeface="Courier" charset="0"/>
                    </a:rPr>
                    <a:t>sat</a:t>
                  </a:r>
                </a:p>
              </p:txBody>
            </p:sp>
            <p:sp>
              <p:nvSpPr>
                <p:cNvPr id="40" name="Rectangle 355"/>
                <p:cNvSpPr>
                  <a:spLocks/>
                </p:cNvSpPr>
                <p:nvPr/>
              </p:nvSpPr>
              <p:spPr bwMode="auto">
                <a:xfrm>
                  <a:off x="2409" y="43"/>
                  <a:ext cx="311" cy="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1pPr>
                  <a:lvl2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2pPr>
                  <a:lvl3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3pPr>
                  <a:lvl4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4pPr>
                  <a:lvl5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9pPr>
                </a:lstStyle>
                <a:p>
                  <a:pPr algn="ctr"/>
                  <a:r>
                    <a:rPr lang="en-US" sz="1800" dirty="0">
                      <a:solidFill>
                        <a:srgbClr val="002D99"/>
                      </a:solidFill>
                      <a:latin typeface="Courier" charset="0"/>
                      <a:ea typeface="Courier" charset="0"/>
                      <a:cs typeface="Courier" charset="0"/>
                      <a:sym typeface="Courier" charset="0"/>
                    </a:rPr>
                    <a:t>on</a:t>
                  </a:r>
                </a:p>
              </p:txBody>
            </p:sp>
            <p:sp>
              <p:nvSpPr>
                <p:cNvPr id="41" name="Rectangle 356"/>
                <p:cNvSpPr>
                  <a:spLocks/>
                </p:cNvSpPr>
                <p:nvPr/>
              </p:nvSpPr>
              <p:spPr bwMode="auto">
                <a:xfrm>
                  <a:off x="3005" y="43"/>
                  <a:ext cx="458" cy="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1pPr>
                  <a:lvl2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2pPr>
                  <a:lvl3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3pPr>
                  <a:lvl4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4pPr>
                  <a:lvl5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9pPr>
                </a:lstStyle>
                <a:p>
                  <a:pPr algn="ctr"/>
                  <a:r>
                    <a:rPr lang="en-US" sz="1800">
                      <a:solidFill>
                        <a:srgbClr val="001F67"/>
                      </a:solidFill>
                      <a:latin typeface="Courier" charset="0"/>
                      <a:ea typeface="Courier" charset="0"/>
                      <a:cs typeface="Courier" charset="0"/>
                      <a:sym typeface="Courier" charset="0"/>
                    </a:rPr>
                    <a:t>the</a:t>
                  </a:r>
                </a:p>
              </p:txBody>
            </p:sp>
            <p:sp>
              <p:nvSpPr>
                <p:cNvPr id="42" name="Rectangle 357"/>
                <p:cNvSpPr>
                  <a:spLocks/>
                </p:cNvSpPr>
                <p:nvPr/>
              </p:nvSpPr>
              <p:spPr bwMode="auto">
                <a:xfrm>
                  <a:off x="3781" y="43"/>
                  <a:ext cx="458" cy="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1pPr>
                  <a:lvl2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2pPr>
                  <a:lvl3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3pPr>
                  <a:lvl4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4pPr>
                  <a:lvl5pPr algn="l"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charset="0"/>
                    </a:defRPr>
                  </a:lvl9pPr>
                </a:lstStyle>
                <a:p>
                  <a:pPr algn="ctr"/>
                  <a:r>
                    <a:rPr lang="en-US" sz="1800" b="1" dirty="0">
                      <a:latin typeface="Courier" charset="0"/>
                      <a:ea typeface="Courier" charset="0"/>
                      <a:cs typeface="Courier" charset="0"/>
                      <a:sym typeface="Courier" charset="0"/>
                    </a:rPr>
                    <a:t>hat</a:t>
                  </a:r>
                </a:p>
              </p:txBody>
            </p:sp>
          </p:grpSp>
        </p:grpSp>
        <p:graphicFrame>
          <p:nvGraphicFramePr>
            <p:cNvPr id="64" name="Object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5678340"/>
                </p:ext>
              </p:extLst>
            </p:nvPr>
          </p:nvGraphicFramePr>
          <p:xfrm>
            <a:off x="4581322" y="2437506"/>
            <a:ext cx="1747838" cy="392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96" name="Equation" r:id="rId9" imgW="1168200" imgH="241200" progId="Equation.3">
                    <p:embed/>
                  </p:oleObj>
                </mc:Choice>
                <mc:Fallback>
                  <p:oleObj name="Equation" r:id="rId9" imgW="1168200" imgH="241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581322" y="2437506"/>
                          <a:ext cx="1747838" cy="3921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7985346"/>
                </p:ext>
              </p:extLst>
            </p:nvPr>
          </p:nvGraphicFramePr>
          <p:xfrm>
            <a:off x="4581322" y="2898711"/>
            <a:ext cx="1747838" cy="392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97" name="Equation" r:id="rId11" imgW="1168200" imgH="241200" progId="Equation.3">
                    <p:embed/>
                  </p:oleObj>
                </mc:Choice>
                <mc:Fallback>
                  <p:oleObj name="Equation" r:id="rId11" imgW="1168200" imgH="241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581322" y="2898711"/>
                          <a:ext cx="1747838" cy="3921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Object 6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09307207"/>
                </p:ext>
              </p:extLst>
            </p:nvPr>
          </p:nvGraphicFramePr>
          <p:xfrm>
            <a:off x="4571999" y="3226565"/>
            <a:ext cx="1462087" cy="392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98" name="Equation" r:id="rId13" imgW="977760" imgH="241200" progId="Equation.3">
                    <p:embed/>
                  </p:oleObj>
                </mc:Choice>
                <mc:Fallback>
                  <p:oleObj name="Equation" r:id="rId13" imgW="977760" imgH="241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4571999" y="3226565"/>
                          <a:ext cx="1462087" cy="3921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/>
          <p:cNvGrpSpPr/>
          <p:nvPr/>
        </p:nvGrpSpPr>
        <p:grpSpPr>
          <a:xfrm>
            <a:off x="1761757" y="5044350"/>
            <a:ext cx="6258293" cy="392113"/>
            <a:chOff x="1321317" y="4960529"/>
            <a:chExt cx="4693720" cy="392113"/>
          </a:xfrm>
        </p:grpSpPr>
        <p:grpSp>
          <p:nvGrpSpPr>
            <p:cNvPr id="17" name="Group 376"/>
            <p:cNvGrpSpPr>
              <a:grpSpLocks/>
            </p:cNvGrpSpPr>
            <p:nvPr/>
          </p:nvGrpSpPr>
          <p:grpSpPr bwMode="auto">
            <a:xfrm>
              <a:off x="1321317" y="5017976"/>
              <a:ext cx="2778450" cy="277220"/>
              <a:chOff x="58" y="43"/>
              <a:chExt cx="4081" cy="378"/>
            </a:xfrm>
          </p:grpSpPr>
          <p:sp>
            <p:nvSpPr>
              <p:cNvPr id="19" name="Rectangle 370"/>
              <p:cNvSpPr>
                <a:spLocks/>
              </p:cNvSpPr>
              <p:nvPr/>
            </p:nvSpPr>
            <p:spPr bwMode="auto">
              <a:xfrm>
                <a:off x="58" y="43"/>
                <a:ext cx="359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sz="1800" b="1" i="1" dirty="0">
                    <a:solidFill>
                      <a:srgbClr val="6293FE"/>
                    </a:solidFill>
                    <a:latin typeface="Courier" charset="0"/>
                    <a:ea typeface="Courier" charset="0"/>
                    <a:cs typeface="Courier" charset="0"/>
                    <a:sym typeface="Courier" charset="0"/>
                  </a:rPr>
                  <a:t>my</a:t>
                </a:r>
              </a:p>
            </p:txBody>
          </p:sp>
          <p:sp>
            <p:nvSpPr>
              <p:cNvPr id="20" name="Rectangle 371"/>
              <p:cNvSpPr>
                <a:spLocks/>
              </p:cNvSpPr>
              <p:nvPr/>
            </p:nvSpPr>
            <p:spPr bwMode="auto">
              <a:xfrm>
                <a:off x="780" y="43"/>
                <a:ext cx="466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sz="1800" dirty="0">
                    <a:solidFill>
                      <a:srgbClr val="2E6FFD"/>
                    </a:solidFill>
                    <a:latin typeface="Courier" charset="0"/>
                    <a:ea typeface="Courier" charset="0"/>
                    <a:cs typeface="Courier" charset="0"/>
                    <a:sym typeface="Courier" charset="0"/>
                  </a:rPr>
                  <a:t>cat</a:t>
                </a:r>
              </a:p>
            </p:txBody>
          </p:sp>
          <p:sp>
            <p:nvSpPr>
              <p:cNvPr id="21" name="Rectangle 372"/>
              <p:cNvSpPr>
                <a:spLocks/>
              </p:cNvSpPr>
              <p:nvPr/>
            </p:nvSpPr>
            <p:spPr bwMode="auto">
              <a:xfrm>
                <a:off x="1556" y="43"/>
                <a:ext cx="466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sz="1800">
                    <a:solidFill>
                      <a:srgbClr val="003DCC"/>
                    </a:solidFill>
                    <a:latin typeface="Courier" charset="0"/>
                    <a:ea typeface="Courier" charset="0"/>
                    <a:cs typeface="Courier" charset="0"/>
                    <a:sym typeface="Courier" charset="0"/>
                  </a:rPr>
                  <a:t>sat</a:t>
                </a:r>
              </a:p>
            </p:txBody>
          </p:sp>
          <p:sp>
            <p:nvSpPr>
              <p:cNvPr id="22" name="Rectangle 373"/>
              <p:cNvSpPr>
                <a:spLocks/>
              </p:cNvSpPr>
              <p:nvPr/>
            </p:nvSpPr>
            <p:spPr bwMode="auto">
              <a:xfrm>
                <a:off x="2309" y="43"/>
                <a:ext cx="311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sz="1800">
                    <a:solidFill>
                      <a:srgbClr val="002D99"/>
                    </a:solidFill>
                    <a:latin typeface="Courier" charset="0"/>
                    <a:ea typeface="Courier" charset="0"/>
                    <a:cs typeface="Courier" charset="0"/>
                    <a:sym typeface="Courier" charset="0"/>
                  </a:rPr>
                  <a:t>on</a:t>
                </a:r>
              </a:p>
            </p:txBody>
          </p:sp>
          <p:sp>
            <p:nvSpPr>
              <p:cNvPr id="23" name="Rectangle 374"/>
              <p:cNvSpPr>
                <a:spLocks/>
              </p:cNvSpPr>
              <p:nvPr/>
            </p:nvSpPr>
            <p:spPr bwMode="auto">
              <a:xfrm>
                <a:off x="2905" y="43"/>
                <a:ext cx="458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sz="1800" dirty="0">
                    <a:solidFill>
                      <a:srgbClr val="001F67"/>
                    </a:solidFill>
                    <a:latin typeface="Courier" charset="0"/>
                    <a:ea typeface="Courier" charset="0"/>
                    <a:cs typeface="Courier" charset="0"/>
                    <a:sym typeface="Courier" charset="0"/>
                  </a:rPr>
                  <a:t>the</a:t>
                </a:r>
              </a:p>
            </p:txBody>
          </p:sp>
          <p:sp>
            <p:nvSpPr>
              <p:cNvPr id="24" name="Rectangle 375"/>
              <p:cNvSpPr>
                <a:spLocks/>
              </p:cNvSpPr>
              <p:nvPr/>
            </p:nvSpPr>
            <p:spPr bwMode="auto">
              <a:xfrm>
                <a:off x="3681" y="43"/>
                <a:ext cx="458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sz="1800" b="1">
                    <a:latin typeface="Courier" charset="0"/>
                    <a:ea typeface="Courier" charset="0"/>
                    <a:cs typeface="Courier" charset="0"/>
                    <a:sym typeface="Courier" charset="0"/>
                  </a:rPr>
                  <a:t>mat</a:t>
                </a:r>
              </a:p>
            </p:txBody>
          </p:sp>
        </p:grpSp>
        <p:graphicFrame>
          <p:nvGraphicFramePr>
            <p:cNvPr id="67" name="Object 6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3809267"/>
                </p:ext>
              </p:extLst>
            </p:nvPr>
          </p:nvGraphicFramePr>
          <p:xfrm>
            <a:off x="4572000" y="4960529"/>
            <a:ext cx="1443037" cy="392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99" name="Equation" r:id="rId15" imgW="965160" imgH="241200" progId="Equation.3">
                    <p:embed/>
                  </p:oleObj>
                </mc:Choice>
                <mc:Fallback>
                  <p:oleObj name="Equation" r:id="rId15" imgW="965160" imgH="241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4572000" y="4960529"/>
                          <a:ext cx="1443037" cy="3921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Group 9"/>
          <p:cNvGrpSpPr/>
          <p:nvPr/>
        </p:nvGrpSpPr>
        <p:grpSpPr>
          <a:xfrm>
            <a:off x="1790797" y="5869418"/>
            <a:ext cx="6229252" cy="392113"/>
            <a:chOff x="1343097" y="5869417"/>
            <a:chExt cx="4671939" cy="392113"/>
          </a:xfrm>
        </p:grpSpPr>
        <p:grpSp>
          <p:nvGrpSpPr>
            <p:cNvPr id="25" name="Group 367"/>
            <p:cNvGrpSpPr>
              <a:grpSpLocks/>
            </p:cNvGrpSpPr>
            <p:nvPr/>
          </p:nvGrpSpPr>
          <p:grpSpPr bwMode="auto">
            <a:xfrm>
              <a:off x="1343097" y="5930257"/>
              <a:ext cx="2829756" cy="277219"/>
              <a:chOff x="109" y="303"/>
              <a:chExt cx="4157" cy="378"/>
            </a:xfrm>
          </p:grpSpPr>
          <p:sp>
            <p:nvSpPr>
              <p:cNvPr id="27" name="Rectangle 361"/>
              <p:cNvSpPr>
                <a:spLocks/>
              </p:cNvSpPr>
              <p:nvPr/>
            </p:nvSpPr>
            <p:spPr bwMode="auto">
              <a:xfrm>
                <a:off x="109" y="303"/>
                <a:ext cx="458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sz="1800" dirty="0">
                    <a:solidFill>
                      <a:srgbClr val="6293FE"/>
                    </a:solidFill>
                    <a:latin typeface="Courier" charset="0"/>
                    <a:ea typeface="Courier" charset="0"/>
                    <a:cs typeface="Courier" charset="0"/>
                    <a:sym typeface="Courier" charset="0"/>
                  </a:rPr>
                  <a:t>the</a:t>
                </a:r>
              </a:p>
            </p:txBody>
          </p:sp>
          <p:sp>
            <p:nvSpPr>
              <p:cNvPr id="28" name="Rectangle 362"/>
              <p:cNvSpPr>
                <a:spLocks/>
              </p:cNvSpPr>
              <p:nvPr/>
            </p:nvSpPr>
            <p:spPr bwMode="auto">
              <a:xfrm>
                <a:off x="881" y="303"/>
                <a:ext cx="466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sz="1800" dirty="0">
                    <a:solidFill>
                      <a:srgbClr val="2E6FFD"/>
                    </a:solidFill>
                    <a:latin typeface="Courier" charset="0"/>
                    <a:ea typeface="Courier" charset="0"/>
                    <a:cs typeface="Courier" charset="0"/>
                    <a:sym typeface="Courier" charset="0"/>
                  </a:rPr>
                  <a:t>cat</a:t>
                </a:r>
              </a:p>
            </p:txBody>
          </p:sp>
          <p:sp>
            <p:nvSpPr>
              <p:cNvPr id="29" name="Rectangle 363"/>
              <p:cNvSpPr>
                <a:spLocks/>
              </p:cNvSpPr>
              <p:nvPr/>
            </p:nvSpPr>
            <p:spPr bwMode="auto">
              <a:xfrm>
                <a:off x="1657" y="303"/>
                <a:ext cx="466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sz="1800" dirty="0">
                    <a:solidFill>
                      <a:srgbClr val="003DCC"/>
                    </a:solidFill>
                    <a:latin typeface="Courier" charset="0"/>
                    <a:ea typeface="Courier" charset="0"/>
                    <a:cs typeface="Courier" charset="0"/>
                    <a:sym typeface="Courier" charset="0"/>
                  </a:rPr>
                  <a:t>sat</a:t>
                </a:r>
              </a:p>
            </p:txBody>
          </p:sp>
          <p:sp>
            <p:nvSpPr>
              <p:cNvPr id="30" name="Rectangle 364"/>
              <p:cNvSpPr>
                <a:spLocks/>
              </p:cNvSpPr>
              <p:nvPr/>
            </p:nvSpPr>
            <p:spPr bwMode="auto">
              <a:xfrm>
                <a:off x="2409" y="303"/>
                <a:ext cx="311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sz="1800" dirty="0">
                    <a:solidFill>
                      <a:srgbClr val="002D99"/>
                    </a:solidFill>
                    <a:latin typeface="Courier" charset="0"/>
                    <a:ea typeface="Courier" charset="0"/>
                    <a:cs typeface="Courier" charset="0"/>
                    <a:sym typeface="Courier" charset="0"/>
                  </a:rPr>
                  <a:t>on</a:t>
                </a:r>
              </a:p>
            </p:txBody>
          </p:sp>
          <p:sp>
            <p:nvSpPr>
              <p:cNvPr id="31" name="Rectangle 365"/>
              <p:cNvSpPr>
                <a:spLocks/>
              </p:cNvSpPr>
              <p:nvPr/>
            </p:nvSpPr>
            <p:spPr bwMode="auto">
              <a:xfrm>
                <a:off x="3005" y="303"/>
                <a:ext cx="458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sz="1800" dirty="0">
                    <a:solidFill>
                      <a:srgbClr val="001F67"/>
                    </a:solidFill>
                    <a:latin typeface="Courier" charset="0"/>
                    <a:ea typeface="Courier" charset="0"/>
                    <a:cs typeface="Courier" charset="0"/>
                    <a:sym typeface="Courier" charset="0"/>
                  </a:rPr>
                  <a:t>the</a:t>
                </a:r>
              </a:p>
            </p:txBody>
          </p:sp>
          <p:sp>
            <p:nvSpPr>
              <p:cNvPr id="32" name="Rectangle 366"/>
              <p:cNvSpPr>
                <a:spLocks/>
              </p:cNvSpPr>
              <p:nvPr/>
            </p:nvSpPr>
            <p:spPr bwMode="auto">
              <a:xfrm>
                <a:off x="3754" y="303"/>
                <a:ext cx="512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1pPr>
                <a:lvl2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2pPr>
                <a:lvl3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3pPr>
                <a:lvl4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4pPr>
                <a:lvl5pPr algn="l">
                  <a:defRPr sz="1200">
                    <a:solidFill>
                      <a:schemeClr val="tx1"/>
                    </a:solidFill>
                    <a:latin typeface="Gill Sans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charset="0"/>
                  </a:defRPr>
                </a:lvl9pPr>
              </a:lstStyle>
              <a:p>
                <a:pPr algn="ctr"/>
                <a:r>
                  <a:rPr lang="en-US" sz="1800" b="1" i="1" dirty="0">
                    <a:latin typeface="Courier" charset="0"/>
                    <a:ea typeface="Courier" charset="0"/>
                    <a:cs typeface="Courier" charset="0"/>
                    <a:sym typeface="Courier" charset="0"/>
                  </a:rPr>
                  <a:t>rug</a:t>
                </a:r>
              </a:p>
            </p:txBody>
          </p:sp>
        </p:grpSp>
        <p:graphicFrame>
          <p:nvGraphicFramePr>
            <p:cNvPr id="68" name="Object 6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70283091"/>
                </p:ext>
              </p:extLst>
            </p:nvPr>
          </p:nvGraphicFramePr>
          <p:xfrm>
            <a:off x="4571999" y="5869417"/>
            <a:ext cx="1443037" cy="392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00" name="Equation" r:id="rId17" imgW="965160" imgH="241200" progId="Equation.3">
                    <p:embed/>
                  </p:oleObj>
                </mc:Choice>
                <mc:Fallback>
                  <p:oleObj name="Equation" r:id="rId17" imgW="965160" imgH="241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4571999" y="5869417"/>
                          <a:ext cx="1443037" cy="3921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159337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Workarounds for n-grams</a:t>
            </a:r>
            <a:endParaRPr lang="en-GB" dirty="0"/>
          </a:p>
        </p:txBody>
      </p:sp>
      <p:sp>
        <p:nvSpPr>
          <p:cNvPr id="63" name="Slide Number Placeholder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600" dirty="0"/>
              <a:t>Smoothing</a:t>
            </a:r>
          </a:p>
          <a:p>
            <a:pPr lvl="1"/>
            <a:r>
              <a:rPr lang="en-GB" sz="2000" dirty="0"/>
              <a:t>Adding </a:t>
            </a:r>
            <a:r>
              <a:rPr lang="en-GB" sz="2000" dirty="0" smtClean="0"/>
              <a:t>non-zero </a:t>
            </a:r>
            <a:r>
              <a:rPr lang="en-GB" sz="2000" dirty="0"/>
              <a:t>offset to probabilities of unseen words</a:t>
            </a:r>
          </a:p>
          <a:p>
            <a:pPr lvl="1"/>
            <a:r>
              <a:rPr lang="en-GB" sz="2000" dirty="0"/>
              <a:t>Example: </a:t>
            </a:r>
            <a:r>
              <a:rPr lang="en-GB" sz="2000" dirty="0" err="1"/>
              <a:t>Kneyser</a:t>
            </a:r>
            <a:r>
              <a:rPr lang="en-GB" sz="2000" dirty="0"/>
              <a:t>-Ney smoothing</a:t>
            </a:r>
          </a:p>
          <a:p>
            <a:r>
              <a:rPr lang="en-GB" sz="2600" dirty="0"/>
              <a:t>Back-off</a:t>
            </a:r>
          </a:p>
          <a:p>
            <a:pPr lvl="1"/>
            <a:r>
              <a:rPr lang="en-GB" sz="2000" dirty="0" smtClean="0"/>
              <a:t>No </a:t>
            </a:r>
            <a:r>
              <a:rPr lang="en-GB" sz="2000" dirty="0"/>
              <a:t>such </a:t>
            </a:r>
            <a:r>
              <a:rPr lang="en-GB" sz="2000" dirty="0" smtClean="0"/>
              <a:t>trigram? </a:t>
            </a:r>
            <a:r>
              <a:rPr lang="en-GB" sz="2000" dirty="0"/>
              <a:t>try </a:t>
            </a:r>
            <a:r>
              <a:rPr lang="en-GB" sz="2000" dirty="0" smtClean="0"/>
              <a:t>bigrams…</a:t>
            </a:r>
            <a:endParaRPr lang="en-GB" sz="2000" dirty="0"/>
          </a:p>
          <a:p>
            <a:pPr lvl="1"/>
            <a:r>
              <a:rPr lang="en-GB" sz="2000" dirty="0" smtClean="0"/>
              <a:t>No </a:t>
            </a:r>
            <a:r>
              <a:rPr lang="en-GB" sz="2000" dirty="0"/>
              <a:t>such </a:t>
            </a:r>
            <a:r>
              <a:rPr lang="en-GB" sz="2000" dirty="0" smtClean="0"/>
              <a:t>bigram? </a:t>
            </a:r>
            <a:r>
              <a:rPr lang="en-GB" sz="2000" dirty="0"/>
              <a:t>try </a:t>
            </a:r>
            <a:r>
              <a:rPr lang="en-GB" sz="2000" dirty="0" smtClean="0"/>
              <a:t>unigrams…</a:t>
            </a:r>
            <a:endParaRPr lang="en-GB" sz="2000" dirty="0"/>
          </a:p>
          <a:p>
            <a:r>
              <a:rPr lang="en-GB" sz="2600" dirty="0"/>
              <a:t>Interpolation</a:t>
            </a:r>
          </a:p>
          <a:p>
            <a:pPr lvl="1"/>
            <a:r>
              <a:rPr lang="en-GB" sz="2000" dirty="0"/>
              <a:t>Mix unigram, bigram, trigram, etc…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78887" y="6356351"/>
            <a:ext cx="1032894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dirty="0" smtClean="0"/>
              <a:t>[Katz, 1987; Chen &amp; Goodman, 1996; </a:t>
            </a:r>
            <a:r>
              <a:rPr lang="en-GB" dirty="0" err="1" smtClean="0"/>
              <a:t>Stolcke</a:t>
            </a:r>
            <a:r>
              <a:rPr lang="en-GB" dirty="0" smtClean="0"/>
              <a:t>, 2002]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348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Continuous Space Language Models</a:t>
            </a:r>
          </a:p>
        </p:txBody>
      </p:sp>
      <p:sp>
        <p:nvSpPr>
          <p:cNvPr id="63" name="Slide Number Placeholder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600" dirty="0"/>
              <a:t>Word tokens </a:t>
            </a:r>
            <a:r>
              <a:rPr lang="en-GB" sz="2600" dirty="0" smtClean="0"/>
              <a:t>mapped to </a:t>
            </a:r>
            <a:r>
              <a:rPr lang="en-GB" sz="2600" dirty="0"/>
              <a:t>vectors in a </a:t>
            </a:r>
            <a:r>
              <a:rPr lang="en-GB" sz="2600" b="1" dirty="0">
                <a:solidFill>
                  <a:schemeClr val="tx2"/>
                </a:solidFill>
              </a:rPr>
              <a:t>low-dimensional space</a:t>
            </a:r>
          </a:p>
          <a:p>
            <a:r>
              <a:rPr lang="en-GB" sz="2600" dirty="0" smtClean="0"/>
              <a:t>Conditional word probabilities replaced by </a:t>
            </a:r>
            <a:r>
              <a:rPr lang="en-GB" sz="2600" b="1" dirty="0" smtClean="0">
                <a:solidFill>
                  <a:schemeClr val="tx2"/>
                </a:solidFill>
              </a:rPr>
              <a:t>normalized dynamical models </a:t>
            </a:r>
            <a:r>
              <a:rPr lang="en-GB" sz="2600" dirty="0" smtClean="0"/>
              <a:t/>
            </a:r>
            <a:br>
              <a:rPr lang="en-GB" sz="2600" dirty="0" smtClean="0"/>
            </a:br>
            <a:r>
              <a:rPr lang="en-GB" sz="2600" dirty="0" smtClean="0"/>
              <a:t>on vectors of </a:t>
            </a:r>
            <a:r>
              <a:rPr lang="en-GB" sz="2600" b="1" dirty="0" smtClean="0">
                <a:solidFill>
                  <a:schemeClr val="tx2"/>
                </a:solidFill>
              </a:rPr>
              <a:t>word </a:t>
            </a:r>
            <a:r>
              <a:rPr lang="en-GB" sz="2600" b="1" dirty="0" err="1" smtClean="0">
                <a:solidFill>
                  <a:schemeClr val="tx2"/>
                </a:solidFill>
              </a:rPr>
              <a:t>embeddings</a:t>
            </a:r>
            <a:endParaRPr lang="en-GB" sz="2600" b="1" dirty="0" smtClean="0">
              <a:solidFill>
                <a:schemeClr val="tx2"/>
              </a:solidFill>
            </a:endParaRPr>
          </a:p>
          <a:p>
            <a:r>
              <a:rPr lang="en-GB" sz="2600" b="1" dirty="0" smtClean="0">
                <a:solidFill>
                  <a:schemeClr val="tx2"/>
                </a:solidFill>
              </a:rPr>
              <a:t>Vector-space representation </a:t>
            </a:r>
            <a:r>
              <a:rPr lang="en-GB" sz="2600" dirty="0" smtClean="0"/>
              <a:t>enables </a:t>
            </a:r>
            <a:r>
              <a:rPr lang="en-GB" sz="2600" dirty="0"/>
              <a:t>semantic/syntactic </a:t>
            </a:r>
            <a:r>
              <a:rPr lang="en-GB" sz="2600" b="1" dirty="0">
                <a:solidFill>
                  <a:schemeClr val="tx2"/>
                </a:solidFill>
              </a:rPr>
              <a:t>similarity</a:t>
            </a:r>
            <a:r>
              <a:rPr lang="en-GB" sz="2600" dirty="0">
                <a:solidFill>
                  <a:schemeClr val="tx2"/>
                </a:solidFill>
              </a:rPr>
              <a:t> </a:t>
            </a:r>
            <a:r>
              <a:rPr lang="en-GB" sz="2600" dirty="0"/>
              <a:t>between words/sentences</a:t>
            </a:r>
          </a:p>
          <a:p>
            <a:pPr lvl="1"/>
            <a:r>
              <a:rPr lang="en-GB" sz="1800" dirty="0"/>
              <a:t>Use </a:t>
            </a:r>
            <a:r>
              <a:rPr lang="en-GB" sz="1800" dirty="0" smtClean="0"/>
              <a:t>cosine similarity as </a:t>
            </a:r>
            <a:r>
              <a:rPr lang="en-GB" sz="1800" dirty="0"/>
              <a:t>semantic word similarity</a:t>
            </a:r>
          </a:p>
          <a:p>
            <a:pPr lvl="1"/>
            <a:r>
              <a:rPr lang="en-GB" sz="1800" dirty="0"/>
              <a:t>Find nearest neighbours: synonyms, antonyms</a:t>
            </a:r>
          </a:p>
          <a:p>
            <a:pPr lvl="1"/>
            <a:r>
              <a:rPr lang="en-GB" sz="1800" dirty="0"/>
              <a:t>Algebra on words: {king} – {man} + {woman} = {queen}?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1217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2291</TotalTime>
  <Words>1006</Words>
  <Application>Microsoft Macintosh PowerPoint</Application>
  <PresentationFormat>Custom</PresentationFormat>
  <Paragraphs>318</Paragraphs>
  <Slides>28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Equation</vt:lpstr>
      <vt:lpstr>Neural Language Modeling</vt:lpstr>
      <vt:lpstr>Language Models (LMs)</vt:lpstr>
      <vt:lpstr>Language Models (LMs)</vt:lpstr>
      <vt:lpstr>Language Models (LMs)</vt:lpstr>
      <vt:lpstr>Learning probabilistic language models</vt:lpstr>
      <vt:lpstr>Evaluating language models: perplexity</vt:lpstr>
      <vt:lpstr>Limitations of n-grams</vt:lpstr>
      <vt:lpstr>Workarounds for n-grams</vt:lpstr>
      <vt:lpstr>Continuous Space Language Models</vt:lpstr>
      <vt:lpstr>Vector-space representation of words</vt:lpstr>
      <vt:lpstr>Learning continuous space language models</vt:lpstr>
      <vt:lpstr>Learning  neural language models</vt:lpstr>
      <vt:lpstr>Learning neural language models</vt:lpstr>
      <vt:lpstr>Limitations of these neural language models</vt:lpstr>
      <vt:lpstr>Recurrent Neural Net (RNN) language model</vt:lpstr>
      <vt:lpstr>Context-dependent RNN language model</vt:lpstr>
      <vt:lpstr>Perplexity of RNN language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Breakout Room Discussion on Project Topics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Lin, Ying</dc:creator>
  <cp:lastModifiedBy>Blender Lab</cp:lastModifiedBy>
  <cp:revision>315</cp:revision>
  <dcterms:created xsi:type="dcterms:W3CDTF">2019-08-31T18:49:10Z</dcterms:created>
  <dcterms:modified xsi:type="dcterms:W3CDTF">2022-02-02T19:33:36Z</dcterms:modified>
</cp:coreProperties>
</file>