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6" r:id="rId2"/>
    <p:sldId id="258" r:id="rId3"/>
    <p:sldId id="280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816" y="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33AF3-510B-FF40-8E5D-8CECDAF313E8}" type="datetimeFigureOut">
              <a:rPr lang="en-US" smtClean="0"/>
              <a:t>4/22/2014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10B30-01E1-B142-8B03-ED0F5C797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600200"/>
            <a:ext cx="8382000" cy="1295400"/>
          </a:xfrm>
        </p:spPr>
        <p:txBody>
          <a:bodyPr lIns="0" tIns="0" rIns="0" bIns="0" anchor="t"/>
          <a:lstStyle>
            <a:lvl1pPr>
              <a:defRPr sz="3600"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410200" y="3200400"/>
            <a:ext cx="3352800" cy="2286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 typeface="Wingdings" charset="0"/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88916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4834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312863"/>
            <a:ext cx="2019300" cy="4706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1312863"/>
            <a:ext cx="5905500" cy="4706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5489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/>
                <a:cs typeface="Palatino Linotyp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alatino Linotype"/>
                <a:cs typeface="Palatino Linotype"/>
              </a:defRPr>
            </a:lvl1pPr>
            <a:lvl2pPr>
              <a:defRPr>
                <a:latin typeface="Palatino Linotype"/>
                <a:cs typeface="Palatino Linotype"/>
              </a:defRPr>
            </a:lvl2pPr>
            <a:lvl3pPr>
              <a:defRPr>
                <a:latin typeface="Palatino Linotype"/>
                <a:cs typeface="Palatino Linotype"/>
              </a:defRPr>
            </a:lvl3pPr>
            <a:lvl4pPr>
              <a:defRPr>
                <a:latin typeface="Palatino Linotype"/>
                <a:cs typeface="Palatino Linotype"/>
              </a:defRPr>
            </a:lvl4pPr>
            <a:lvl5pPr>
              <a:defRPr>
                <a:latin typeface="Palatino Linotype"/>
                <a:cs typeface="Palatino Linotyp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31" y="504107"/>
            <a:ext cx="2190769" cy="41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6381750"/>
            <a:ext cx="36036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48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66352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86000"/>
            <a:ext cx="36957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6957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56527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810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470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809236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069595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07808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1312863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86000"/>
            <a:ext cx="754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2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990000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SzPct val="7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59872"/>
            <a:ext cx="8382000" cy="1295400"/>
          </a:xfrm>
        </p:spPr>
        <p:txBody>
          <a:bodyPr/>
          <a:lstStyle/>
          <a:p>
            <a:r>
              <a:rPr lang="en-US" sz="3200" dirty="0" smtClean="0"/>
              <a:t>KBP2014 Entity Linking Scorer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260764" y="3200400"/>
            <a:ext cx="7502236" cy="2286000"/>
          </a:xfrm>
        </p:spPr>
        <p:txBody>
          <a:bodyPr/>
          <a:lstStyle/>
          <a:p>
            <a:r>
              <a:rPr lang="en-US" dirty="0" err="1" smtClean="0"/>
              <a:t>Xiaoman</a:t>
            </a:r>
            <a:r>
              <a:rPr lang="en-US" dirty="0" smtClean="0"/>
              <a:t> Pan, Qi </a:t>
            </a:r>
            <a:r>
              <a:rPr lang="en-US" dirty="0" smtClean="0"/>
              <a:t>Li, </a:t>
            </a:r>
            <a:r>
              <a:rPr lang="en-US" dirty="0" err="1" smtClean="0"/>
              <a:t>Heng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, </a:t>
            </a:r>
            <a:r>
              <a:rPr lang="en-US" dirty="0" err="1" smtClean="0"/>
              <a:t>Xiaoqiang</a:t>
            </a:r>
            <a:r>
              <a:rPr lang="en-US" dirty="0" smtClean="0"/>
              <a:t> </a:t>
            </a:r>
            <a:r>
              <a:rPr lang="en-US" dirty="0" err="1" smtClean="0"/>
              <a:t>Luo</a:t>
            </a:r>
            <a:r>
              <a:rPr lang="en-US" dirty="0" smtClean="0"/>
              <a:t>, Ralph </a:t>
            </a:r>
            <a:r>
              <a:rPr lang="en-US" dirty="0" err="1" smtClean="0"/>
              <a:t>Grishman</a:t>
            </a:r>
            <a:endParaRPr lang="en-US" dirty="0" smtClean="0"/>
          </a:p>
          <a:p>
            <a:r>
              <a:rPr lang="en-US" dirty="0" smtClean="0"/>
              <a:t>jih</a:t>
            </a:r>
            <a:r>
              <a:rPr lang="en-US" dirty="0"/>
              <a:t>@</a:t>
            </a:r>
            <a:r>
              <a:rPr lang="en-US" dirty="0" smtClean="0"/>
              <a:t>rpi.edu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366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CEAF (</a:t>
            </a:r>
            <a:r>
              <a:rPr lang="en-US" dirty="0" err="1" smtClean="0">
                <a:cs typeface="+mj-cs"/>
              </a:rPr>
              <a:t>Luo</a:t>
            </a:r>
            <a:r>
              <a:rPr lang="en-US" dirty="0" smtClean="0">
                <a:cs typeface="+mj-cs"/>
              </a:rPr>
              <a:t>, 2005)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rcRect l="-20682" r="-20682"/>
          <a:stretch>
            <a:fillRect/>
          </a:stretch>
        </p:blipFill>
        <p:spPr bwMode="auto">
          <a:xfrm>
            <a:off x="911661" y="2853652"/>
            <a:ext cx="6396913" cy="316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图片 5" descr="Screen Shot 2014-04-17 at 11.5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914"/>
            <a:ext cx="9144000" cy="128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200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295477" y="0"/>
            <a:ext cx="13855959" cy="6858000"/>
          </a:xfrm>
        </p:spPr>
      </p:pic>
    </p:spTree>
    <p:extLst>
      <p:ext uri="{BB962C8B-B14F-4D97-AF65-F5344CB8AC3E}">
        <p14:creationId xmlns:p14="http://schemas.microsoft.com/office/powerpoint/2010/main" val="38659487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15635" y="0"/>
            <a:ext cx="13855959" cy="6858000"/>
          </a:xfrm>
        </p:spPr>
      </p:pic>
    </p:spTree>
    <p:extLst>
      <p:ext uri="{BB962C8B-B14F-4D97-AF65-F5344CB8AC3E}">
        <p14:creationId xmlns:p14="http://schemas.microsoft.com/office/powerpoint/2010/main" val="10587352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G-Edit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The first step, evaluate the name mention tagging </a:t>
            </a:r>
            <a:r>
              <a:rPr lang="en-US" altLang="zh-CN" dirty="0" smtClean="0">
                <a:latin typeface="Arial"/>
                <a:cs typeface="Arial"/>
              </a:rPr>
              <a:t>F-measure</a:t>
            </a:r>
            <a:endParaRPr lang="en-US" altLang="zh-CN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The second step, evaluate the overlapped mentions by using graph-based edit </a:t>
            </a:r>
            <a:r>
              <a:rPr lang="en-US" altLang="zh-CN" dirty="0" smtClean="0">
                <a:latin typeface="Arial"/>
                <a:cs typeface="Arial"/>
              </a:rPr>
              <a:t>distance</a:t>
            </a:r>
            <a:endParaRPr lang="en-US" altLang="zh-CN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To do:</a:t>
            </a:r>
          </a:p>
          <a:p>
            <a:pPr lvl="1"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Find a theoretical proof that the connected component based method is the unique optimal solution</a:t>
            </a:r>
          </a:p>
          <a:p>
            <a:pPr lvl="1"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Try to make the matching more sensitive to cluster size </a:t>
            </a: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39616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76111" y="0"/>
            <a:ext cx="13855959" cy="6858000"/>
          </a:xfrm>
        </p:spPr>
      </p:pic>
    </p:spTree>
    <p:extLst>
      <p:ext uri="{BB962C8B-B14F-4D97-AF65-F5344CB8AC3E}">
        <p14:creationId xmlns:p14="http://schemas.microsoft.com/office/powerpoint/2010/main" val="101181654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12819" y="8395"/>
            <a:ext cx="13828811" cy="6844563"/>
          </a:xfrm>
        </p:spPr>
      </p:pic>
    </p:spTree>
    <p:extLst>
      <p:ext uri="{BB962C8B-B14F-4D97-AF65-F5344CB8AC3E}">
        <p14:creationId xmlns:p14="http://schemas.microsoft.com/office/powerpoint/2010/main" val="36659282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52242" y="0"/>
            <a:ext cx="13832090" cy="6846186"/>
          </a:xfrm>
        </p:spPr>
      </p:pic>
    </p:spTree>
    <p:extLst>
      <p:ext uri="{BB962C8B-B14F-4D97-AF65-F5344CB8AC3E}">
        <p14:creationId xmlns:p14="http://schemas.microsoft.com/office/powerpoint/2010/main" val="31820265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72807" y="-8342"/>
            <a:ext cx="13872813" cy="6866342"/>
          </a:xfrm>
        </p:spPr>
      </p:pic>
    </p:spTree>
    <p:extLst>
      <p:ext uri="{BB962C8B-B14F-4D97-AF65-F5344CB8AC3E}">
        <p14:creationId xmlns:p14="http://schemas.microsoft.com/office/powerpoint/2010/main" val="39957617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altLang="zh-CN" dirty="0" err="1" smtClean="0">
                <a:latin typeface="Arial"/>
                <a:cs typeface="Arial"/>
              </a:rPr>
              <a:t>Wikification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F-</a:t>
            </a:r>
            <a:r>
              <a:rPr lang="en-US" altLang="zh-CN" dirty="0" smtClean="0">
                <a:latin typeface="Arial"/>
                <a:cs typeface="Arial"/>
              </a:rPr>
              <a:t>score</a:t>
            </a:r>
            <a:endParaRPr lang="en-US" dirty="0" smtClean="0">
              <a:cs typeface="+mj-cs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60310"/>
            <a:ext cx="8839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Existing </a:t>
            </a:r>
            <a:r>
              <a:rPr lang="en-US" altLang="zh-CN" dirty="0">
                <a:latin typeface="Arial"/>
                <a:cs typeface="Arial"/>
              </a:rPr>
              <a:t>Entity Linking (</a:t>
            </a:r>
            <a:r>
              <a:rPr lang="en-US" altLang="zh-CN" dirty="0" err="1">
                <a:latin typeface="Arial"/>
                <a:cs typeface="Arial"/>
              </a:rPr>
              <a:t>Wikification</a:t>
            </a:r>
            <a:r>
              <a:rPr lang="en-US" altLang="zh-CN" dirty="0">
                <a:latin typeface="Arial"/>
                <a:cs typeface="Arial"/>
              </a:rPr>
              <a:t>)</a:t>
            </a:r>
            <a:r>
              <a:rPr lang="zh-CN" altLang="en-US" dirty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F-score</a:t>
            </a: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2581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53057" y="0"/>
            <a:ext cx="13855959" cy="6858000"/>
          </a:xfrm>
        </p:spPr>
      </p:pic>
    </p:spTree>
    <p:extLst>
      <p:ext uri="{BB962C8B-B14F-4D97-AF65-F5344CB8AC3E}">
        <p14:creationId xmlns:p14="http://schemas.microsoft.com/office/powerpoint/2010/main" val="25171161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Overview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We will apply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two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steps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to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evaluate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the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KBP2014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Entity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Discovery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and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Linking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results.</a:t>
            </a: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r>
              <a:rPr lang="en-US" altLang="zh-CN" dirty="0">
                <a:latin typeface="Arial"/>
                <a:cs typeface="Arial"/>
              </a:rPr>
              <a:t>	</a:t>
            </a:r>
            <a:r>
              <a:rPr lang="en-US" altLang="zh-CN" dirty="0" smtClean="0">
                <a:latin typeface="Arial"/>
                <a:cs typeface="Arial"/>
              </a:rPr>
              <a:t>1.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Clustering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score</a:t>
            </a:r>
          </a:p>
          <a:p>
            <a:pPr marL="0" indent="0" eaLnBrk="1" hangingPunct="1">
              <a:buNone/>
              <a:defRPr/>
            </a:pPr>
            <a:r>
              <a:rPr lang="en-US" altLang="zh-CN" dirty="0">
                <a:latin typeface="Arial"/>
                <a:cs typeface="Arial"/>
              </a:rPr>
              <a:t>	</a:t>
            </a:r>
            <a:r>
              <a:rPr lang="en-US" altLang="zh-CN" dirty="0" smtClean="0">
                <a:latin typeface="Arial"/>
                <a:cs typeface="Arial"/>
              </a:rPr>
              <a:t>2.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Entity </a:t>
            </a:r>
            <a:r>
              <a:rPr lang="en-US" altLang="zh-CN" dirty="0" smtClean="0">
                <a:latin typeface="Arial"/>
                <a:cs typeface="Arial"/>
              </a:rPr>
              <a:t>Linking (</a:t>
            </a:r>
            <a:r>
              <a:rPr lang="en-US" altLang="zh-CN" dirty="0" err="1" smtClean="0">
                <a:latin typeface="Arial"/>
                <a:cs typeface="Arial"/>
              </a:rPr>
              <a:t>Wikification</a:t>
            </a:r>
            <a:r>
              <a:rPr lang="en-US" altLang="zh-CN" dirty="0" smtClean="0">
                <a:latin typeface="Arial"/>
                <a:cs typeface="Arial"/>
              </a:rPr>
              <a:t>)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F-score</a:t>
            </a: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3774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Overview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28979"/>
            <a:ext cx="8229600" cy="4876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We use a tuple </a:t>
            </a:r>
            <a:br>
              <a:rPr lang="en-US" altLang="zh-CN" dirty="0" smtClean="0">
                <a:latin typeface="Arial"/>
                <a:cs typeface="Arial"/>
              </a:rPr>
            </a:br>
            <a:r>
              <a:rPr lang="en-US" altLang="zh-CN" i="1" dirty="0" smtClean="0">
                <a:latin typeface="Arial"/>
                <a:cs typeface="Arial"/>
              </a:rPr>
              <a:t>⟨doc-id, start, end, entity-type, kb-id⟩</a:t>
            </a:r>
            <a:br>
              <a:rPr lang="en-US" altLang="zh-CN" i="1" dirty="0" smtClean="0">
                <a:latin typeface="Arial"/>
                <a:cs typeface="Arial"/>
              </a:rPr>
            </a:br>
            <a:r>
              <a:rPr lang="en-US" altLang="zh-CN" dirty="0" smtClean="0">
                <a:latin typeface="Arial"/>
                <a:cs typeface="Arial"/>
              </a:rPr>
              <a:t>to represent each entity mention, where a special type of kb-id is </a:t>
            </a:r>
            <a:r>
              <a:rPr lang="en-US" altLang="zh-CN" i="1" dirty="0" smtClean="0">
                <a:latin typeface="Arial"/>
                <a:cs typeface="Arial"/>
              </a:rPr>
              <a:t>NIL</a:t>
            </a:r>
            <a:r>
              <a:rPr lang="en-US" altLang="zh-CN" dirty="0" smtClean="0">
                <a:latin typeface="Arial"/>
                <a:cs typeface="Arial"/>
              </a:rPr>
              <a:t>. </a:t>
            </a: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>
                <a:latin typeface="Arial"/>
                <a:cs typeface="Arial"/>
              </a:rPr>
              <a:t>Let </a:t>
            </a:r>
            <a:r>
              <a:rPr lang="en-US" altLang="zh-CN" i="1" dirty="0">
                <a:latin typeface="Arial"/>
                <a:cs typeface="Arial"/>
              </a:rPr>
              <a:t>s</a:t>
            </a:r>
            <a:r>
              <a:rPr lang="en-US" altLang="zh-CN" dirty="0">
                <a:latin typeface="Arial"/>
                <a:cs typeface="Arial"/>
              </a:rPr>
              <a:t> be an entity mention in the system output, </a:t>
            </a:r>
            <a:r>
              <a:rPr lang="en-US" altLang="zh-CN" i="1" dirty="0">
                <a:latin typeface="Arial"/>
                <a:cs typeface="Arial"/>
              </a:rPr>
              <a:t>g</a:t>
            </a:r>
            <a:r>
              <a:rPr lang="en-US" altLang="zh-CN" dirty="0">
                <a:latin typeface="Arial"/>
                <a:cs typeface="Arial"/>
              </a:rPr>
              <a:t> be an corresponding gold-standard. An output mention </a:t>
            </a:r>
            <a:r>
              <a:rPr lang="en-US" altLang="zh-CN" i="1" dirty="0">
                <a:latin typeface="Arial"/>
                <a:cs typeface="Arial"/>
              </a:rPr>
              <a:t>s</a:t>
            </a:r>
            <a:r>
              <a:rPr lang="en-US" altLang="zh-CN" dirty="0">
                <a:latin typeface="Arial"/>
                <a:cs typeface="Arial"/>
              </a:rPr>
              <a:t> matches a reference mention </a:t>
            </a:r>
            <a:r>
              <a:rPr lang="en-US" altLang="zh-CN" i="1" dirty="0">
                <a:latin typeface="Arial"/>
                <a:cs typeface="Arial"/>
              </a:rPr>
              <a:t>g</a:t>
            </a:r>
            <a:r>
              <a:rPr lang="en-US" altLang="zh-CN" dirty="0">
                <a:latin typeface="Arial"/>
                <a:cs typeface="Arial"/>
              </a:rPr>
              <a:t> </a:t>
            </a:r>
            <a:r>
              <a:rPr lang="en-US" altLang="zh-CN" dirty="0" err="1">
                <a:latin typeface="Arial"/>
                <a:cs typeface="Arial"/>
              </a:rPr>
              <a:t>iff</a:t>
            </a:r>
            <a:r>
              <a:rPr lang="en-US" altLang="zh-CN" dirty="0">
                <a:latin typeface="Arial"/>
                <a:cs typeface="Arial"/>
              </a:rPr>
              <a:t>: </a:t>
            </a: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r>
              <a:rPr lang="en-US" altLang="zh-CN" i="1" dirty="0" smtClean="0">
                <a:latin typeface="Arial"/>
                <a:cs typeface="Arial"/>
              </a:rPr>
              <a:t>	</a:t>
            </a:r>
            <a:r>
              <a:rPr lang="en-US" altLang="zh-CN" sz="2400" i="1" dirty="0" smtClean="0">
                <a:latin typeface="Arial"/>
                <a:cs typeface="Arial"/>
              </a:rPr>
              <a:t>1</a:t>
            </a:r>
            <a:r>
              <a:rPr lang="en-US" altLang="zh-CN" sz="2400" i="1" dirty="0">
                <a:latin typeface="Arial"/>
                <a:cs typeface="Arial"/>
              </a:rPr>
              <a:t>. </a:t>
            </a:r>
            <a:r>
              <a:rPr lang="en-US" altLang="zh-CN" sz="2400" i="1" dirty="0" err="1">
                <a:latin typeface="Arial"/>
                <a:cs typeface="Arial"/>
              </a:rPr>
              <a:t>s.doc</a:t>
            </a:r>
            <a:r>
              <a:rPr lang="en-US" altLang="zh-CN" sz="2400" i="1" dirty="0">
                <a:latin typeface="Arial"/>
                <a:cs typeface="Arial"/>
              </a:rPr>
              <a:t>-id = </a:t>
            </a:r>
            <a:r>
              <a:rPr lang="en-US" altLang="zh-CN" sz="2400" i="1" dirty="0" err="1">
                <a:latin typeface="Arial"/>
                <a:cs typeface="Arial"/>
              </a:rPr>
              <a:t>g.doc</a:t>
            </a:r>
            <a:r>
              <a:rPr lang="en-US" altLang="zh-CN" sz="2400" i="1" dirty="0">
                <a:latin typeface="Arial"/>
                <a:cs typeface="Arial"/>
              </a:rPr>
              <a:t>-id,</a:t>
            </a:r>
            <a:br>
              <a:rPr lang="en-US" altLang="zh-CN" sz="2400" i="1" dirty="0">
                <a:latin typeface="Arial"/>
                <a:cs typeface="Arial"/>
              </a:rPr>
            </a:br>
            <a:r>
              <a:rPr lang="en-US" altLang="zh-CN" sz="2400" i="1" dirty="0" smtClean="0">
                <a:latin typeface="Arial"/>
                <a:cs typeface="Arial"/>
              </a:rPr>
              <a:t>	2</a:t>
            </a:r>
            <a:r>
              <a:rPr lang="en-US" altLang="zh-CN" sz="2400" i="1" dirty="0">
                <a:latin typeface="Arial"/>
                <a:cs typeface="Arial"/>
              </a:rPr>
              <a:t>. </a:t>
            </a:r>
            <a:r>
              <a:rPr lang="en-US" altLang="zh-CN" sz="2400" i="1" dirty="0" err="1">
                <a:latin typeface="Arial"/>
                <a:cs typeface="Arial"/>
              </a:rPr>
              <a:t>s.start</a:t>
            </a:r>
            <a:r>
              <a:rPr lang="en-US" altLang="zh-CN" sz="2400" i="1" dirty="0">
                <a:latin typeface="Arial"/>
                <a:cs typeface="Arial"/>
              </a:rPr>
              <a:t> = </a:t>
            </a:r>
            <a:r>
              <a:rPr lang="en-US" altLang="zh-CN" sz="2400" i="1" dirty="0" err="1">
                <a:latin typeface="Arial"/>
                <a:cs typeface="Arial"/>
              </a:rPr>
              <a:t>g.start</a:t>
            </a:r>
            <a:r>
              <a:rPr lang="en-US" altLang="zh-CN" sz="2400" i="1" dirty="0">
                <a:latin typeface="Arial"/>
                <a:cs typeface="Arial"/>
              </a:rPr>
              <a:t>, </a:t>
            </a:r>
            <a:r>
              <a:rPr lang="en-US" altLang="zh-CN" sz="2400" i="1" dirty="0" err="1">
                <a:latin typeface="Arial"/>
                <a:cs typeface="Arial"/>
              </a:rPr>
              <a:t>s.end</a:t>
            </a:r>
            <a:r>
              <a:rPr lang="en-US" altLang="zh-CN" sz="2400" i="1" dirty="0">
                <a:latin typeface="Arial"/>
                <a:cs typeface="Arial"/>
              </a:rPr>
              <a:t> = </a:t>
            </a:r>
            <a:r>
              <a:rPr lang="en-US" altLang="zh-CN" sz="2400" i="1" dirty="0" err="1">
                <a:latin typeface="Arial"/>
                <a:cs typeface="Arial"/>
              </a:rPr>
              <a:t>g.end</a:t>
            </a:r>
            <a:r>
              <a:rPr lang="en-US" altLang="zh-CN" sz="2400" i="1" dirty="0">
                <a:latin typeface="Arial"/>
                <a:cs typeface="Arial"/>
              </a:rPr>
              <a:t>, </a:t>
            </a:r>
            <a:br>
              <a:rPr lang="en-US" altLang="zh-CN" sz="2400" i="1" dirty="0">
                <a:latin typeface="Arial"/>
                <a:cs typeface="Arial"/>
              </a:rPr>
            </a:br>
            <a:r>
              <a:rPr lang="en-US" altLang="zh-CN" sz="2400" i="1" dirty="0" smtClean="0">
                <a:latin typeface="Arial"/>
                <a:cs typeface="Arial"/>
              </a:rPr>
              <a:t>	3</a:t>
            </a:r>
            <a:r>
              <a:rPr lang="en-US" altLang="zh-CN" sz="2400" i="1" dirty="0">
                <a:latin typeface="Arial"/>
                <a:cs typeface="Arial"/>
              </a:rPr>
              <a:t>. </a:t>
            </a:r>
            <a:r>
              <a:rPr lang="en-US" altLang="zh-CN" sz="2400" i="1" dirty="0" err="1">
                <a:latin typeface="Arial"/>
                <a:cs typeface="Arial"/>
              </a:rPr>
              <a:t>s.entity</a:t>
            </a:r>
            <a:r>
              <a:rPr lang="en-US" altLang="zh-CN" sz="2400" i="1" dirty="0">
                <a:latin typeface="Arial"/>
                <a:cs typeface="Arial"/>
              </a:rPr>
              <a:t>-type = </a:t>
            </a:r>
            <a:r>
              <a:rPr lang="en-US" altLang="zh-CN" sz="2400" i="1" dirty="0" err="1">
                <a:latin typeface="Arial"/>
                <a:cs typeface="Arial"/>
              </a:rPr>
              <a:t>g.entity</a:t>
            </a:r>
            <a:r>
              <a:rPr lang="en-US" altLang="zh-CN" sz="2400" i="1" dirty="0">
                <a:latin typeface="Arial"/>
                <a:cs typeface="Arial"/>
              </a:rPr>
              <a:t>-type,</a:t>
            </a:r>
            <a:br>
              <a:rPr lang="en-US" altLang="zh-CN" sz="2400" i="1" dirty="0">
                <a:latin typeface="Arial"/>
                <a:cs typeface="Arial"/>
              </a:rPr>
            </a:br>
            <a:r>
              <a:rPr lang="en-US" altLang="zh-CN" sz="2400" i="1" dirty="0" smtClean="0">
                <a:latin typeface="Arial"/>
                <a:cs typeface="Arial"/>
              </a:rPr>
              <a:t>	4</a:t>
            </a:r>
            <a:r>
              <a:rPr lang="en-US" altLang="zh-CN" sz="2400" i="1" dirty="0">
                <a:latin typeface="Arial"/>
                <a:cs typeface="Arial"/>
              </a:rPr>
              <a:t>. and </a:t>
            </a:r>
            <a:r>
              <a:rPr lang="en-US" altLang="zh-CN" sz="2400" i="1" dirty="0" err="1" smtClean="0">
                <a:latin typeface="Arial"/>
                <a:cs typeface="Arial"/>
              </a:rPr>
              <a:t>s.kb</a:t>
            </a:r>
            <a:r>
              <a:rPr lang="en-US" altLang="zh-CN" sz="2400" i="1" dirty="0" smtClean="0">
                <a:latin typeface="Arial"/>
                <a:cs typeface="Arial"/>
              </a:rPr>
              <a:t>-id </a:t>
            </a:r>
            <a:r>
              <a:rPr lang="en-US" altLang="zh-CN" sz="2400" i="1" dirty="0">
                <a:latin typeface="Arial"/>
                <a:cs typeface="Arial"/>
              </a:rPr>
              <a:t>= </a:t>
            </a:r>
            <a:r>
              <a:rPr lang="en-US" altLang="zh-CN" sz="2400" i="1" dirty="0" err="1">
                <a:latin typeface="Arial"/>
                <a:cs typeface="Arial"/>
              </a:rPr>
              <a:t>g.kb</a:t>
            </a:r>
            <a:r>
              <a:rPr lang="en-US" altLang="zh-CN" sz="2400" i="1" dirty="0">
                <a:latin typeface="Arial"/>
                <a:cs typeface="Arial"/>
              </a:rPr>
              <a:t>-id. </a:t>
            </a: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6642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Clustering score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59849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In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this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step,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we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only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concern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clustering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performance.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 smtClean="0">
                <a:latin typeface="Arial"/>
                <a:cs typeface="Arial"/>
              </a:rPr>
              <a:t>Thus,</a:t>
            </a:r>
            <a:r>
              <a:rPr lang="zh-CN" altLang="en-US" dirty="0" smtClean="0">
                <a:latin typeface="Arial"/>
                <a:cs typeface="Arial"/>
              </a:rPr>
              <a:t> </a:t>
            </a:r>
            <a:r>
              <a:rPr lang="en-US" altLang="zh-CN" dirty="0">
                <a:latin typeface="Arial"/>
                <a:cs typeface="Arial"/>
              </a:rPr>
              <a:t>c</a:t>
            </a:r>
            <a:r>
              <a:rPr lang="en-US" altLang="zh-CN" dirty="0" smtClean="0">
                <a:latin typeface="Arial"/>
                <a:cs typeface="Arial"/>
              </a:rPr>
              <a:t>hange all mentions’ </a:t>
            </a:r>
            <a:r>
              <a:rPr lang="en-US" altLang="zh-CN" dirty="0" err="1" smtClean="0">
                <a:latin typeface="Arial"/>
                <a:cs typeface="Arial"/>
              </a:rPr>
              <a:t>kb_id</a:t>
            </a:r>
            <a:r>
              <a:rPr lang="en-US" altLang="zh-CN" dirty="0" smtClean="0">
                <a:latin typeface="Arial"/>
                <a:cs typeface="Arial"/>
              </a:rPr>
              <a:t> to NIL.</a:t>
            </a:r>
          </a:p>
          <a:p>
            <a:pPr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We will apply three metrics to </a:t>
            </a:r>
            <a:r>
              <a:rPr lang="en-US" altLang="zh-CN" dirty="0">
                <a:latin typeface="Arial"/>
                <a:cs typeface="Arial"/>
              </a:rPr>
              <a:t>evaluate </a:t>
            </a:r>
            <a:r>
              <a:rPr lang="en-US" altLang="zh-CN" dirty="0" smtClean="0">
                <a:latin typeface="Arial"/>
                <a:cs typeface="Arial"/>
              </a:rPr>
              <a:t>the clustering score </a:t>
            </a:r>
          </a:p>
          <a:p>
            <a:pPr lvl="1"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B-Cubed metric</a:t>
            </a:r>
          </a:p>
          <a:p>
            <a:pPr lvl="1"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CEAF metric</a:t>
            </a:r>
          </a:p>
          <a:p>
            <a:pPr lvl="1"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Graph Edit Distance (</a:t>
            </a:r>
            <a:r>
              <a:rPr lang="en-US" altLang="zh-CN" dirty="0">
                <a:latin typeface="Arial"/>
                <a:cs typeface="Arial"/>
              </a:rPr>
              <a:t>G-Edit</a:t>
            </a:r>
            <a:r>
              <a:rPr lang="en-US" altLang="zh-CN" dirty="0" smtClean="0">
                <a:latin typeface="Arial"/>
                <a:cs typeface="Arial"/>
              </a:rPr>
              <a:t>)</a:t>
            </a:r>
          </a:p>
          <a:p>
            <a:pPr lvl="1" eaLnBrk="1" hangingPunct="1"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4781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B-Cubed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08" y="3388257"/>
            <a:ext cx="9144000" cy="15604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67905"/>
            <a:ext cx="8604884" cy="10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7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/>
              <a:t>B-Cubed</a:t>
            </a:r>
            <a:endParaRPr lang="en-US" dirty="0" smtClean="0"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15" y="3290047"/>
            <a:ext cx="9144000" cy="14996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" y="1370181"/>
            <a:ext cx="8580924" cy="108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906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18127" y="18723"/>
            <a:ext cx="13818131" cy="6839277"/>
          </a:xfrm>
        </p:spPr>
      </p:pic>
    </p:spTree>
    <p:extLst>
      <p:ext uri="{BB962C8B-B14F-4D97-AF65-F5344CB8AC3E}">
        <p14:creationId xmlns:p14="http://schemas.microsoft.com/office/powerpoint/2010/main" val="24433923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 l="-25765" r="-25765"/>
          <a:stretch>
            <a:fillRect/>
          </a:stretch>
        </p:blipFill>
        <p:spPr>
          <a:xfrm>
            <a:off x="-2335797" y="0"/>
            <a:ext cx="13855960" cy="6858000"/>
          </a:xfrm>
        </p:spPr>
      </p:pic>
    </p:spTree>
    <p:extLst>
      <p:ext uri="{BB962C8B-B14F-4D97-AF65-F5344CB8AC3E}">
        <p14:creationId xmlns:p14="http://schemas.microsoft.com/office/powerpoint/2010/main" val="120007899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077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CEAF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2296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CEAF </a:t>
            </a:r>
            <a:r>
              <a:rPr lang="en-US" altLang="zh-CN" dirty="0">
                <a:latin typeface="Arial"/>
                <a:cs typeface="Arial"/>
              </a:rPr>
              <a:t>(</a:t>
            </a:r>
            <a:r>
              <a:rPr lang="en-US" altLang="zh-CN" dirty="0" err="1">
                <a:latin typeface="Arial"/>
                <a:cs typeface="Arial"/>
              </a:rPr>
              <a:t>Luo</a:t>
            </a:r>
            <a:r>
              <a:rPr lang="en-US" altLang="zh-CN" dirty="0">
                <a:latin typeface="Arial"/>
                <a:cs typeface="Arial"/>
              </a:rPr>
              <a:t> 2005</a:t>
            </a:r>
            <a:r>
              <a:rPr lang="en-US" altLang="zh-CN" dirty="0" smtClean="0">
                <a:latin typeface="Arial"/>
                <a:cs typeface="Arial"/>
              </a:rPr>
              <a:t>)</a:t>
            </a:r>
            <a:endParaRPr lang="en-US" altLang="zh-CN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Idea</a:t>
            </a:r>
            <a:r>
              <a:rPr lang="en-US" altLang="zh-CN" dirty="0">
                <a:latin typeface="Arial"/>
                <a:cs typeface="Arial"/>
              </a:rPr>
              <a:t>: a mention or entity should not be credited more than once </a:t>
            </a: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Formulated </a:t>
            </a:r>
            <a:r>
              <a:rPr lang="en-US" altLang="zh-CN" dirty="0">
                <a:latin typeface="Arial"/>
                <a:cs typeface="Arial"/>
              </a:rPr>
              <a:t>as a bipartite matching problem </a:t>
            </a:r>
          </a:p>
          <a:p>
            <a:pPr marL="0" indent="0" eaLnBrk="1" hangingPunct="1">
              <a:buNone/>
              <a:defRPr/>
            </a:pPr>
            <a:r>
              <a:rPr lang="en-US" altLang="zh-CN" dirty="0">
                <a:latin typeface="Arial"/>
                <a:cs typeface="Arial"/>
              </a:rPr>
              <a:t>	</a:t>
            </a:r>
            <a:r>
              <a:rPr lang="en-US" altLang="zh-CN" dirty="0" smtClean="0">
                <a:latin typeface="Arial"/>
                <a:cs typeface="Arial"/>
              </a:rPr>
              <a:t>A </a:t>
            </a:r>
            <a:r>
              <a:rPr lang="en-US" altLang="zh-CN" dirty="0">
                <a:latin typeface="Arial"/>
                <a:cs typeface="Arial"/>
              </a:rPr>
              <a:t>special ILP problem </a:t>
            </a:r>
          </a:p>
          <a:p>
            <a:pPr marL="0" indent="0" eaLnBrk="1" hangingPunct="1">
              <a:buNone/>
              <a:defRPr/>
            </a:pPr>
            <a:r>
              <a:rPr lang="en-US" altLang="zh-CN" dirty="0" smtClean="0">
                <a:latin typeface="Arial"/>
                <a:cs typeface="Arial"/>
              </a:rPr>
              <a:t>	efficient </a:t>
            </a:r>
            <a:r>
              <a:rPr lang="en-US" altLang="zh-CN" dirty="0">
                <a:latin typeface="Arial"/>
                <a:cs typeface="Arial"/>
              </a:rPr>
              <a:t>algorithm: Kuhn-</a:t>
            </a:r>
            <a:r>
              <a:rPr lang="en-US" altLang="zh-CN" dirty="0" err="1">
                <a:latin typeface="Arial"/>
                <a:cs typeface="Arial"/>
              </a:rPr>
              <a:t>Munkres</a:t>
            </a:r>
            <a:r>
              <a:rPr lang="en-US" altLang="zh-CN" dirty="0">
                <a:latin typeface="Arial"/>
                <a:cs typeface="Arial"/>
              </a:rPr>
              <a:t> </a:t>
            </a:r>
            <a:endParaRPr lang="en-US" altLang="zh-CN" dirty="0" smtClean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altLang="zh-CN" dirty="0" smtClean="0">
                <a:latin typeface="Arial"/>
                <a:cs typeface="Arial"/>
              </a:rPr>
              <a:t>We will use </a:t>
            </a:r>
            <a:r>
              <a:rPr lang="en-US" altLang="zh-CN" dirty="0" err="1" smtClean="0">
                <a:latin typeface="Arial"/>
                <a:cs typeface="Arial"/>
              </a:rPr>
              <a:t>CEAFm</a:t>
            </a:r>
            <a:r>
              <a:rPr lang="en-US" altLang="zh-CN" dirty="0" smtClean="0">
                <a:latin typeface="Arial"/>
                <a:cs typeface="Arial"/>
              </a:rPr>
              <a:t> as the official scoring metric because it’s more sensitive to cluster size than </a:t>
            </a:r>
            <a:r>
              <a:rPr lang="en-US" altLang="zh-CN" dirty="0" err="1" smtClean="0">
                <a:latin typeface="Arial"/>
                <a:cs typeface="Arial"/>
              </a:rPr>
              <a:t>CEAFe</a:t>
            </a: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  <a:p>
            <a:pPr marL="0" indent="0" eaLnBrk="1" hangingPunct="1">
              <a:buNone/>
              <a:defRPr/>
            </a:pPr>
            <a:endParaRPr lang="en-US" altLang="zh-CN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20389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9">
      <a:dk1>
        <a:srgbClr val="000000"/>
      </a:dk1>
      <a:lt1>
        <a:srgbClr val="FFFFFF"/>
      </a:lt1>
      <a:dk2>
        <a:srgbClr val="990000"/>
      </a:dk2>
      <a:lt2>
        <a:srgbClr val="808080"/>
      </a:lt2>
      <a:accent1>
        <a:srgbClr val="B2B2B2"/>
      </a:accent1>
      <a:accent2>
        <a:srgbClr val="FF9933"/>
      </a:accent2>
      <a:accent3>
        <a:srgbClr val="FFFFFF"/>
      </a:accent3>
      <a:accent4>
        <a:srgbClr val="000000"/>
      </a:accent4>
      <a:accent5>
        <a:srgbClr val="D5D5D5"/>
      </a:accent5>
      <a:accent6>
        <a:srgbClr val="E78A2D"/>
      </a:accent6>
      <a:hlink>
        <a:srgbClr val="FF3300"/>
      </a:hlink>
      <a:folHlink>
        <a:srgbClr val="CC9900"/>
      </a:folHlink>
    </a:clrScheme>
    <a:fontScheme name="Office Them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9900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E7B900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B2B2B2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E78A2D"/>
        </a:accent6>
        <a:hlink>
          <a:srgbClr val="FF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176</Words>
  <Application>Microsoft Office PowerPoint</Application>
  <PresentationFormat>On-screen Show (4:3)</PresentationFormat>
  <Paragraphs>49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KBP2014 Entity Linking Scorer</vt:lpstr>
      <vt:lpstr>Overview</vt:lpstr>
      <vt:lpstr>Overview</vt:lpstr>
      <vt:lpstr>Clustering score</vt:lpstr>
      <vt:lpstr>B-Cubed</vt:lpstr>
      <vt:lpstr>B-Cubed</vt:lpstr>
      <vt:lpstr>PowerPoint Presentation</vt:lpstr>
      <vt:lpstr>PowerPoint Presentation</vt:lpstr>
      <vt:lpstr>CEAF</vt:lpstr>
      <vt:lpstr>CEAF (Luo, 2005)</vt:lpstr>
      <vt:lpstr>PowerPoint Presentation</vt:lpstr>
      <vt:lpstr>PowerPoint Presentation</vt:lpstr>
      <vt:lpstr>G-Edit</vt:lpstr>
      <vt:lpstr>PowerPoint Presentation</vt:lpstr>
      <vt:lpstr>PowerPoint Presentation</vt:lpstr>
      <vt:lpstr>PowerPoint Presentation</vt:lpstr>
      <vt:lpstr>PowerPoint Presentation</vt:lpstr>
      <vt:lpstr>Wikification F-score</vt:lpstr>
      <vt:lpstr>PowerPoint Presentation</vt:lpstr>
    </vt:vector>
  </TitlesOfParts>
  <Company>RPI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Yulia Tyshchuk</dc:creator>
  <cp:lastModifiedBy>Heng Ji</cp:lastModifiedBy>
  <cp:revision>66</cp:revision>
  <dcterms:created xsi:type="dcterms:W3CDTF">2014-02-03T20:43:05Z</dcterms:created>
  <dcterms:modified xsi:type="dcterms:W3CDTF">2014-04-23T01:55:58Z</dcterms:modified>
</cp:coreProperties>
</file>