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4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2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6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27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28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6068" r:id="rId2"/>
    <p:sldMasterId id="2147486088" r:id="rId3"/>
    <p:sldMasterId id="2147486094" r:id="rId4"/>
    <p:sldMasterId id="2147486100" r:id="rId5"/>
    <p:sldMasterId id="2147486106" r:id="rId6"/>
    <p:sldMasterId id="2147486112" r:id="rId7"/>
    <p:sldMasterId id="2147486131" r:id="rId8"/>
    <p:sldMasterId id="2147486138" r:id="rId9"/>
    <p:sldMasterId id="2147486145" r:id="rId10"/>
    <p:sldMasterId id="2147486150" r:id="rId11"/>
    <p:sldMasterId id="2147486157" r:id="rId12"/>
    <p:sldMasterId id="2147486163" r:id="rId13"/>
    <p:sldMasterId id="2147486170" r:id="rId14"/>
    <p:sldMasterId id="2147486177" r:id="rId15"/>
    <p:sldMasterId id="2147486184" r:id="rId16"/>
    <p:sldMasterId id="2147486189" r:id="rId17"/>
    <p:sldMasterId id="2147486196" r:id="rId18"/>
    <p:sldMasterId id="2147486200" r:id="rId19"/>
    <p:sldMasterId id="2147486207" r:id="rId20"/>
    <p:sldMasterId id="2147486214" r:id="rId21"/>
    <p:sldMasterId id="2147486221" r:id="rId22"/>
    <p:sldMasterId id="2147486228" r:id="rId23"/>
    <p:sldMasterId id="2147486233" r:id="rId24"/>
    <p:sldMasterId id="2147486240" r:id="rId25"/>
    <p:sldMasterId id="2147486247" r:id="rId26"/>
    <p:sldMasterId id="2147486254" r:id="rId27"/>
    <p:sldMasterId id="2147486261" r:id="rId28"/>
    <p:sldMasterId id="2147486269" r:id="rId29"/>
  </p:sldMasterIdLst>
  <p:notesMasterIdLst>
    <p:notesMasterId r:id="rId93"/>
  </p:notesMasterIdLst>
  <p:handoutMasterIdLst>
    <p:handoutMasterId r:id="rId94"/>
  </p:handoutMasterIdLst>
  <p:sldIdLst>
    <p:sldId id="2080" r:id="rId30"/>
    <p:sldId id="2322" r:id="rId31"/>
    <p:sldId id="2294" r:id="rId32"/>
    <p:sldId id="2295" r:id="rId33"/>
    <p:sldId id="2345" r:id="rId34"/>
    <p:sldId id="2346" r:id="rId35"/>
    <p:sldId id="2347" r:id="rId36"/>
    <p:sldId id="2348" r:id="rId37"/>
    <p:sldId id="2349" r:id="rId38"/>
    <p:sldId id="2324" r:id="rId39"/>
    <p:sldId id="2355" r:id="rId40"/>
    <p:sldId id="2371" r:id="rId41"/>
    <p:sldId id="2375" r:id="rId42"/>
    <p:sldId id="2377" r:id="rId43"/>
    <p:sldId id="2379" r:id="rId44"/>
    <p:sldId id="2380" r:id="rId45"/>
    <p:sldId id="2391" r:id="rId46"/>
    <p:sldId id="2397" r:id="rId47"/>
    <p:sldId id="2358" r:id="rId48"/>
    <p:sldId id="2359" r:id="rId49"/>
    <p:sldId id="2360" r:id="rId50"/>
    <p:sldId id="2361" r:id="rId51"/>
    <p:sldId id="2362" r:id="rId52"/>
    <p:sldId id="2363" r:id="rId53"/>
    <p:sldId id="2364" r:id="rId54"/>
    <p:sldId id="2365" r:id="rId55"/>
    <p:sldId id="2366" r:id="rId56"/>
    <p:sldId id="2367" r:id="rId57"/>
    <p:sldId id="2404" r:id="rId58"/>
    <p:sldId id="2403" r:id="rId59"/>
    <p:sldId id="2336" r:id="rId60"/>
    <p:sldId id="2398" r:id="rId61"/>
    <p:sldId id="2399" r:id="rId62"/>
    <p:sldId id="2325" r:id="rId63"/>
    <p:sldId id="2408" r:id="rId64"/>
    <p:sldId id="2422" r:id="rId65"/>
    <p:sldId id="2423" r:id="rId66"/>
    <p:sldId id="2424" r:id="rId67"/>
    <p:sldId id="2412" r:id="rId68"/>
    <p:sldId id="2413" r:id="rId69"/>
    <p:sldId id="2415" r:id="rId70"/>
    <p:sldId id="2357" r:id="rId71"/>
    <p:sldId id="2327" r:id="rId72"/>
    <p:sldId id="2356" r:id="rId73"/>
    <p:sldId id="2354" r:id="rId74"/>
    <p:sldId id="2339" r:id="rId75"/>
    <p:sldId id="2340" r:id="rId76"/>
    <p:sldId id="2341" r:id="rId77"/>
    <p:sldId id="2342" r:id="rId78"/>
    <p:sldId id="2343" r:id="rId79"/>
    <p:sldId id="2344" r:id="rId80"/>
    <p:sldId id="2353" r:id="rId81"/>
    <p:sldId id="2338" r:id="rId82"/>
    <p:sldId id="2369" r:id="rId83"/>
    <p:sldId id="2328" r:id="rId84"/>
    <p:sldId id="2331" r:id="rId85"/>
    <p:sldId id="2416" r:id="rId86"/>
    <p:sldId id="2417" r:id="rId87"/>
    <p:sldId id="2418" r:id="rId88"/>
    <p:sldId id="2419" r:id="rId89"/>
    <p:sldId id="2420" r:id="rId90"/>
    <p:sldId id="2421" r:id="rId91"/>
    <p:sldId id="2425" r:id="rId9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E6EA"/>
    <a:srgbClr val="FAE2F6"/>
    <a:srgbClr val="170981"/>
    <a:srgbClr val="800000"/>
    <a:srgbClr val="534E2F"/>
    <a:srgbClr val="3B372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4" autoAdjust="0"/>
  </p:normalViewPr>
  <p:slideViewPr>
    <p:cSldViewPr>
      <p:cViewPr>
        <p:scale>
          <a:sx n="66" d="100"/>
          <a:sy n="66" d="100"/>
        </p:scale>
        <p:origin x="-9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54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76" Type="http://schemas.openxmlformats.org/officeDocument/2006/relationships/slide" Target="slides/slide47.xml"/><Relationship Id="rId84" Type="http://schemas.openxmlformats.org/officeDocument/2006/relationships/slide" Target="slides/slide55.xml"/><Relationship Id="rId89" Type="http://schemas.openxmlformats.org/officeDocument/2006/relationships/slide" Target="slides/slide60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87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90" Type="http://schemas.openxmlformats.org/officeDocument/2006/relationships/slide" Target="slides/slide61.xml"/><Relationship Id="rId95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77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91" Type="http://schemas.openxmlformats.org/officeDocument/2006/relationships/slide" Target="slides/slide62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64980DCF-22FB-4A71-A88B-4541596103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21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850D7B56-F583-4F8D-978E-C3D0DAF7AD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60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intend to use various internal metrics such as </a:t>
            </a:r>
            <a:r>
              <a:rPr lang="en-US" dirty="0" err="1"/>
              <a:t>Kullback-Leibler</a:t>
            </a:r>
            <a:r>
              <a:rPr lang="en-US" dirty="0"/>
              <a:t> divergence, distance, dependency, temporal distribution, Meta-path (common neighbors, normalized path count, pairwise random walk and path </a:t>
            </a:r>
            <a:r>
              <a:rPr lang="en-US" dirty="0" err="1"/>
              <a:t>sim</a:t>
            </a:r>
            <a:r>
              <a:rPr lang="en-US" dirty="0"/>
              <a:t>) (Sun et al., 2011b) and global validation features in order to capture the coherence among all entity mentions in any document.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Collective Inference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next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2D387-2C06-453E-85C1-F8D50BC55EB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17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1C3D6-98FB-4DD0-B396-FAAF15ACBFB5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000" dirty="0"/>
              <a:t>Improve font and shade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10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000" dirty="0"/>
              <a:t>Response to DR comment: I think this goes here since these are properties of mention, concept candidate, or both, and/or their associated text. But the use of “feature category” is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000" dirty="0"/>
              <a:t>what is confusing here. Phi is the feature function, but these attributes in the table here could be used as features per se, or could be inputs to a feature function.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000" dirty="0"/>
              <a:t>So, I changed the column titles to “Mention/Concept Attribute” and “Description” from “feature category” and “feature description”.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10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000" dirty="0"/>
              <a:t>I should also make it clear that many systems use features (phi) that are only specified in terms of either the mention or the concept, and not both (e.g. </a:t>
            </a:r>
            <a:r>
              <a:rPr lang="en-US" altLang="zh-CN" sz="1000" dirty="0" err="1"/>
              <a:t>linkability</a:t>
            </a:r>
            <a:r>
              <a:rPr lang="en-US" altLang="zh-CN" sz="1000" dirty="0"/>
              <a:t> for mentions).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000" dirty="0"/>
              <a:t>Thus there are cases where the feature function phi is the identity or a simple transformation.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10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000" dirty="0"/>
              <a:t>On this note, I renamed the slide to “Typical Attributes for Ranking Features”. Perhaps this is unwieldy.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10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10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10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044107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6613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113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dirty="0" smtClean="0"/>
              <a:t>30</a:t>
            </a: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 dirty="0" smtClean="0"/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generate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individual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knowledge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entity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mention,</a:t>
            </a: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merge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coherent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mentions’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knowledge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networks.</a:t>
            </a: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 dirty="0" smtClean="0"/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dirty="0" smtClean="0"/>
              <a:t>The figure shows</a:t>
            </a:r>
            <a:r>
              <a:rPr kumimoji="1" lang="en-US" altLang="zh-CN" baseline="0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merged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knowledge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previous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example.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94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dirty="0" smtClean="0"/>
              <a:t>10</a:t>
            </a: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 dirty="0" smtClean="0"/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dirty="0" smtClean="0"/>
              <a:t>This figure shows a part of knowledge network for entities in KB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94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45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We apply three approaches for linking knowledge networks</a:t>
            </a:r>
          </a:p>
          <a:p>
            <a:endParaRPr lang="en-US" altLang="en-US" dirty="0" smtClean="0"/>
          </a:p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First is Salience which means entity candidates should be salient and popular in KB</a:t>
            </a:r>
            <a:br>
              <a:rPr lang="en-US" altLang="zh-CN" dirty="0">
                <a:solidFill>
                  <a:schemeClr val="tx2">
                    <a:lumMod val="75000"/>
                  </a:schemeClr>
                </a:solidFill>
              </a:rPr>
            </a:b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We use commonness measure to generate initial candidates list.</a:t>
            </a:r>
          </a:p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So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probability models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mentions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entities</a:t>
            </a:r>
          </a:p>
          <a:p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In our experiments, top 10 initial candidates can give us accuracy around 97%.</a:t>
            </a:r>
            <a:endParaRPr lang="en-US" altLang="zh-CN" dirty="0" smtClean="0"/>
          </a:p>
          <a:p>
            <a:endParaRPr lang="en-U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041" indent="-28886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449" indent="-2310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628" indent="-2310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9808" indent="-2310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1988" indent="-2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167" indent="-2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6346" indent="-2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8525" indent="-231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56CE25-6867-4362-8DA8-1FA17EE003BF}" type="slidenum">
              <a:rPr lang="en-US" alt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05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25</a:t>
            </a: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  <a:cs typeface="+mn-cs"/>
            </a:endParaRP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using this salience approach</a:t>
            </a: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“</a:t>
            </a:r>
            <a:r>
              <a:rPr lang="en-US" altLang="zh-CN" i="1" dirty="0">
                <a:latin typeface="+mn-lt"/>
                <a:ea typeface="+mn-ea"/>
                <a:cs typeface="+mn-cs"/>
              </a:rPr>
              <a:t>Romney</a:t>
            </a:r>
            <a:r>
              <a:rPr lang="en-US" altLang="zh-CN" dirty="0">
                <a:latin typeface="+mn-lt"/>
                <a:ea typeface="+mn-ea"/>
                <a:cs typeface="+mn-cs"/>
              </a:rPr>
              <a:t>” is successfully linked to Mitt Romney. </a:t>
            </a: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For the mention “</a:t>
            </a:r>
            <a:r>
              <a:rPr lang="en-US" altLang="zh-CN" i="1" dirty="0">
                <a:latin typeface="+mn-lt"/>
                <a:ea typeface="+mn-ea"/>
                <a:cs typeface="+mn-cs"/>
              </a:rPr>
              <a:t>Paul</a:t>
            </a:r>
            <a:r>
              <a:rPr lang="en-US" altLang="zh-CN" dirty="0">
                <a:latin typeface="+mn-lt"/>
                <a:ea typeface="+mn-ea"/>
                <a:cs typeface="+mn-cs"/>
              </a:rPr>
              <a:t>”, the politician Ron Paul is ranked at top 2, (less popular than the musician Paul McCartney). </a:t>
            </a: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For the mention “</a:t>
            </a:r>
            <a:r>
              <a:rPr lang="en-US" altLang="zh-CN" i="1" dirty="0">
                <a:latin typeface="+mn-lt"/>
                <a:ea typeface="+mn-ea"/>
                <a:cs typeface="+mn-cs"/>
              </a:rPr>
              <a:t>Johnson</a:t>
            </a:r>
            <a:r>
              <a:rPr lang="en-US" altLang="zh-CN" dirty="0">
                <a:latin typeface="+mn-lt"/>
                <a:ea typeface="+mn-ea"/>
                <a:cs typeface="+mn-cs"/>
              </a:rPr>
              <a:t>”, the correct entity Gary Johnson is ranked at top 9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because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Johnson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is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a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very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common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name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and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he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is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not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that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popular,</a:t>
            </a:r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We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call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this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as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popularity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 err="1">
                <a:latin typeface="+mn-lt"/>
                <a:ea typeface="+mn-ea"/>
                <a:cs typeface="+mn-cs"/>
              </a:rPr>
              <a:t>bais</a:t>
            </a: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97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</a:t>
            </a:r>
          </a:p>
          <a:p>
            <a:endParaRPr lang="en-US" dirty="0" smtClean="0"/>
          </a:p>
          <a:p>
            <a:r>
              <a:rPr lang="en-US" dirty="0" smtClean="0"/>
              <a:t>We use </a:t>
            </a:r>
            <a:r>
              <a:rPr lang="en-US" dirty="0" err="1" smtClean="0"/>
              <a:t>jaccard</a:t>
            </a:r>
            <a:r>
              <a:rPr lang="en-US" dirty="0" smtClean="0"/>
              <a:t> index to compute similarity between </a:t>
            </a:r>
            <a:r>
              <a:rPr lang="en-US" baseline="0" dirty="0" smtClean="0"/>
              <a:t>mention and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entity candidate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knowledge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5B6C0-6A17-4739-972D-6F7BD7E304B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59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>
                <a:latin typeface="+mn-lt"/>
                <a:ea typeface="+mn-ea"/>
                <a:cs typeface="+mn-cs"/>
              </a:rPr>
              <a:t>3</a:t>
            </a:r>
            <a:r>
              <a:rPr lang="en-US" altLang="zh-CN" dirty="0">
                <a:latin typeface="+mn-lt"/>
                <a:ea typeface="+mn-ea"/>
                <a:cs typeface="+mn-cs"/>
              </a:rPr>
              <a:t>5</a:t>
            </a:r>
          </a:p>
          <a:p>
            <a:endParaRPr lang="en-US" altLang="zh-CN" dirty="0">
              <a:latin typeface="+mn-lt"/>
              <a:ea typeface="+mn-ea"/>
              <a:cs typeface="+mn-cs"/>
            </a:endParaRPr>
          </a:p>
          <a:p>
            <a:r>
              <a:rPr lang="en-US" altLang="zh-CN" dirty="0">
                <a:latin typeface="+mn-lt"/>
                <a:ea typeface="+mn-ea"/>
                <a:cs typeface="+mn-cs"/>
              </a:rPr>
              <a:t>Due to the support from their neighbor “Republican Party”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in the KB which matches the neighbor “</a:t>
            </a:r>
            <a:r>
              <a:rPr lang="en-US" altLang="zh-CN" i="1" dirty="0">
                <a:latin typeface="+mn-lt"/>
                <a:ea typeface="+mn-ea"/>
                <a:cs typeface="+mn-cs"/>
              </a:rPr>
              <a:t>Republican</a:t>
            </a:r>
            <a:r>
              <a:rPr lang="en-US" altLang="zh-CN" dirty="0">
                <a:latin typeface="+mn-lt"/>
                <a:ea typeface="+mn-ea"/>
                <a:cs typeface="+mn-cs"/>
              </a:rPr>
              <a:t>” of mentions “</a:t>
            </a:r>
            <a:r>
              <a:rPr lang="en-US" altLang="zh-CN" i="1" dirty="0">
                <a:latin typeface="+mn-lt"/>
                <a:ea typeface="+mn-ea"/>
                <a:cs typeface="+mn-cs"/>
              </a:rPr>
              <a:t>Paul</a:t>
            </a:r>
            <a:r>
              <a:rPr lang="en-US" altLang="zh-CN" dirty="0">
                <a:latin typeface="+mn-lt"/>
                <a:ea typeface="+mn-ea"/>
                <a:cs typeface="+mn-cs"/>
              </a:rPr>
              <a:t>” and “</a:t>
            </a:r>
            <a:r>
              <a:rPr lang="en-US" altLang="zh-CN" i="1" dirty="0">
                <a:latin typeface="+mn-lt"/>
                <a:ea typeface="+mn-ea"/>
                <a:cs typeface="+mn-cs"/>
              </a:rPr>
              <a:t>Johnson</a:t>
            </a:r>
            <a:r>
              <a:rPr lang="en-US" altLang="zh-CN" dirty="0">
                <a:latin typeface="+mn-lt"/>
                <a:ea typeface="+mn-ea"/>
                <a:cs typeface="+mn-cs"/>
              </a:rPr>
              <a:t>”,</a:t>
            </a:r>
          </a:p>
          <a:p>
            <a:r>
              <a:rPr lang="en-US" altLang="zh-CN" dirty="0">
                <a:latin typeface="+mn-lt"/>
                <a:ea typeface="+mn-ea"/>
                <a:cs typeface="+mn-cs"/>
              </a:rPr>
              <a:t>Ron Paul and Gary Johnson are promoted to top 1 and top 3 respectively.</a:t>
            </a:r>
          </a:p>
          <a:p>
            <a:r>
              <a:rPr lang="en-US" altLang="zh-CN" dirty="0">
                <a:latin typeface="+mn-lt"/>
                <a:ea typeface="+mn-ea"/>
                <a:cs typeface="+mn-cs"/>
              </a:rPr>
              <a:t>Gary Johnson is still behind two former U.S. presidents Andrew Johnson and Lyndon B. Johnson who also shares the neighbor “Republican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Party” in the KB. </a:t>
            </a:r>
            <a:endParaRPr lang="en-US" altLang="zh-CN" dirty="0" smtClean="0"/>
          </a:p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94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9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EE6B2-AFFB-42DB-B2BE-842332E38D3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100" dirty="0" smtClean="0"/>
              <a:t>Find other famous </a:t>
            </a:r>
            <a:r>
              <a:rPr lang="en-US" altLang="zh-CN" sz="1100" smtClean="0"/>
              <a:t>yangliping</a:t>
            </a:r>
            <a:endParaRPr lang="zh-CN" altLang="en-US" sz="11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5B6C0-6A17-4739-972D-6F7BD7E304B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59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cs"/>
              </a:rPr>
              <a:t>20</a:t>
            </a:r>
          </a:p>
          <a:p>
            <a:endParaRPr lang="en-US" altLang="zh-CN" dirty="0">
              <a:latin typeface="+mn-lt"/>
              <a:ea typeface="+mn-ea"/>
              <a:cs typeface="+mn-cs"/>
            </a:endParaRPr>
          </a:p>
          <a:p>
            <a:r>
              <a:rPr lang="en-US" altLang="zh-CN" dirty="0">
                <a:latin typeface="+mn-lt"/>
                <a:ea typeface="+mn-ea"/>
                <a:cs typeface="+mn-cs"/>
              </a:rPr>
              <a:t>compared to Andrew Johnson and Lyndon Johnson,</a:t>
            </a:r>
          </a:p>
          <a:p>
            <a:r>
              <a:rPr lang="en-US" altLang="zh-CN" dirty="0">
                <a:latin typeface="+mn-lt"/>
                <a:ea typeface="+mn-ea"/>
                <a:cs typeface="+mn-cs"/>
              </a:rPr>
              <a:t>Gary Johnson is more coherently connected with Mitt Romney and Ron Paul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in</a:t>
            </a:r>
            <a:r>
              <a:rPr lang="zh-CN" altLang="en-US" dirty="0">
                <a:latin typeface="+mn-lt"/>
                <a:ea typeface="+mn-ea"/>
                <a:cs typeface="+mn-cs"/>
              </a:rPr>
              <a:t> </a:t>
            </a:r>
            <a:r>
              <a:rPr lang="en-US" altLang="zh-CN" dirty="0">
                <a:latin typeface="+mn-lt"/>
                <a:ea typeface="+mn-ea"/>
                <a:cs typeface="+mn-cs"/>
              </a:rPr>
              <a:t>KB,</a:t>
            </a:r>
          </a:p>
          <a:p>
            <a:r>
              <a:rPr lang="en-US" altLang="zh-CN" dirty="0">
                <a:latin typeface="+mn-lt"/>
                <a:ea typeface="+mn-ea"/>
                <a:cs typeface="+mn-cs"/>
              </a:rPr>
              <a:t>therefore it is promoted to top 1 with the coherence approach.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94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5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97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1037" indent="-28886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443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7620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9798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1975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4151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6328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8504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C1D4B1F9-7B0A-4BBD-8159-3AB7975F47CB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33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306" y="696308"/>
            <a:ext cx="451768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  <a:defRPr/>
            </a:pPr>
            <a:r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We expect this idea to inspire a completely new philosophy for fact</a:t>
            </a:r>
          </a:p>
          <a:p>
            <a:pPr>
              <a:defRPr/>
            </a:pPr>
            <a:r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extraction which will be essential for the creation of a high-quality StructNet.</a:t>
            </a:r>
          </a:p>
          <a:p>
            <a:pPr>
              <a:defRPr/>
            </a:pPr>
            <a:endParaRPr lang="en-US" smtClean="0">
              <a:latin typeface="Arial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mtClean="0">
                <a:latin typeface="Arial" pitchFamily="34" charset="0"/>
                <a:ea typeface="SimSun" pitchFamily="2" charset="-122"/>
              </a:rPr>
              <a:t>Incorporate arbitrary global features and soft constraints; </a:t>
            </a:r>
          </a:p>
          <a:p>
            <a:pPr marL="654751" lvl="1"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>
                <a:latin typeface="Arial" pitchFamily="34" charset="0"/>
                <a:cs typeface="Arial" pitchFamily="34" charset="0"/>
              </a:rPr>
              <a:t>Features are automatically learned selectively</a:t>
            </a:r>
          </a:p>
          <a:p>
            <a:pPr marL="654751" lvl="1"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>
                <a:latin typeface="Arial" pitchFamily="34" charset="0"/>
                <a:cs typeface="Arial" pitchFamily="34" charset="0"/>
              </a:rPr>
              <a:t>Save some human knowledge engineering efforts</a:t>
            </a:r>
            <a:endParaRPr lang="en-US" smtClean="0">
              <a:latin typeface="Arial" pitchFamily="34" charset="0"/>
              <a:ea typeface="SimSun" pitchFamily="2" charset="-122"/>
            </a:endParaRPr>
          </a:p>
          <a:p>
            <a:pPr marL="654751" lvl="1"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>
                <a:latin typeface="Arial" pitchFamily="34" charset="0"/>
                <a:cs typeface="Arial" pitchFamily="34" charset="0"/>
              </a:rPr>
              <a:t>Capture </a:t>
            </a:r>
            <a:r>
              <a:rPr lang="en-US" altLang="zh-CN" sz="1900">
                <a:latin typeface="Arial" pitchFamily="34" charset="0"/>
                <a:ea typeface="SimSun" pitchFamily="2" charset="-122"/>
              </a:rPr>
              <a:t>inter-dependency knowledge on the entire structure</a:t>
            </a:r>
            <a:endParaRPr lang="en-US" sz="190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endParaRPr lang="en-US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Efficient linear-time beam search by joint learning and decoding</a:t>
            </a:r>
          </a:p>
          <a:p>
            <a:pPr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ja-JP" smtClean="0">
                <a:latin typeface="Arial" pitchFamily="34" charset="0"/>
                <a:ea typeface="MS PGothic" pitchFamily="34" charset="-128"/>
              </a:rPr>
              <a:t>No need to model joint/conditional distribution with a large number of variables</a:t>
            </a:r>
            <a:endParaRPr lang="en-US" altLang="zh-CN" smtClean="0">
              <a:latin typeface="Arial" pitchFamily="34" charset="0"/>
              <a:ea typeface="SimSun" pitchFamily="2" charset="-122"/>
            </a:endParaRPr>
          </a:p>
          <a:p>
            <a:pPr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zh-CN" smtClean="0">
                <a:latin typeface="Arial" pitchFamily="34" charset="0"/>
                <a:ea typeface="SimSun" pitchFamily="2" charset="-122"/>
              </a:rPr>
              <a:t>Extract all facts jointly in a unified framework</a:t>
            </a:r>
          </a:p>
          <a:p>
            <a:pPr marL="654751" lvl="1"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>
                <a:latin typeface="Arial" pitchFamily="34" charset="0"/>
                <a:cs typeface="Arial" pitchFamily="34" charset="0"/>
              </a:rPr>
              <a:t>Local predictions can be mutually improved</a:t>
            </a:r>
            <a:endParaRPr lang="en-US" sz="1900">
              <a:latin typeface="Arial" pitchFamily="34" charset="0"/>
              <a:ea typeface="SimSun" pitchFamily="2" charset="-122"/>
            </a:endParaRPr>
          </a:p>
          <a:p>
            <a:pPr marL="654751" lvl="1"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zh-CN" sz="1900">
                <a:latin typeface="Arial" pitchFamily="34" charset="0"/>
                <a:ea typeface="SimSun" pitchFamily="2" charset="-122"/>
              </a:rPr>
              <a:t>Avoid error compounding problem </a:t>
            </a:r>
            <a:endParaRPr lang="en-US" sz="19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zh-CN" altLang="en-US" smtClean="0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327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MS PGothic" panose="020B0600070205080204" pitchFamily="34" charset="-128"/>
              </a:rPr>
              <a:t>Some recent in vivo tasks are shown here.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err="1" smtClean="0">
                <a:ea typeface="MS PGothic" panose="020B0600070205080204" pitchFamily="34" charset="-128"/>
              </a:rPr>
              <a:t>Ratinov</a:t>
            </a:r>
            <a:r>
              <a:rPr lang="en-US" altLang="en-US" dirty="0" smtClean="0">
                <a:ea typeface="MS PGothic" panose="020B0600070205080204" pitchFamily="34" charset="-128"/>
              </a:rPr>
              <a:t> and Roth used d2w output to aid </a:t>
            </a:r>
            <a:r>
              <a:rPr lang="en-US" altLang="en-US" dirty="0" err="1" smtClean="0">
                <a:ea typeface="MS PGothic" panose="020B0600070205080204" pitchFamily="34" charset="-128"/>
              </a:rPr>
              <a:t>coreference</a:t>
            </a:r>
            <a:r>
              <a:rPr lang="en-US" altLang="en-US" dirty="0" smtClean="0">
                <a:ea typeface="MS PGothic" panose="020B0600070205080204" pitchFamily="34" charset="-128"/>
              </a:rPr>
              <a:t> resolution.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knowing that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can be a vessel helps link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to vessel.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WP concepts present in a document help to make document similarity calculation more robust.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Also, WP concepts are rich with information including coarse and fine grained properties that can shed light on,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a users intent during query formulation.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35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charset="0"/>
              </a:rPr>
              <a:t>- RPI and CMU systems got most agreement from other teams</a:t>
            </a:r>
            <a:br>
              <a:rPr lang="en-US" sz="1200" kern="120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charset="0"/>
              </a:rPr>
            </a:br>
            <a:r>
              <a:rPr lang="en-US" sz="1200" kern="120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charset="0"/>
              </a:rPr>
              <a:t>- RPI and CMU agree each other the most</a:t>
            </a:r>
            <a:br>
              <a:rPr lang="en-US" sz="1200" kern="120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charset="0"/>
              </a:rPr>
            </a:br>
            <a:r>
              <a:rPr lang="en-US" sz="1200" kern="120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MS PGothic" charset="0"/>
              </a:rPr>
              <a:t>- Among the three languages, agreement English &gt; Spanish &gt; Chinese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7B56-F583-4F8D-978E-C3D0DAF7ADCA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24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7B56-F583-4F8D-978E-C3D0DAF7ADCA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24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769B2-CB64-4075-BD7C-6C89590857A5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/>
              <a:t> add another foreign language; LDC has experience in multiple foreign languages; hltcoe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MS PGothic" panose="020B0600070205080204" pitchFamily="34" charset="-128"/>
              </a:rPr>
              <a:t>Some recent in vivo tasks are shown here.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err="1" smtClean="0">
                <a:ea typeface="MS PGothic" panose="020B0600070205080204" pitchFamily="34" charset="-128"/>
              </a:rPr>
              <a:t>Ratinov</a:t>
            </a:r>
            <a:r>
              <a:rPr lang="en-US" altLang="en-US" dirty="0" smtClean="0">
                <a:ea typeface="MS PGothic" panose="020B0600070205080204" pitchFamily="34" charset="-128"/>
              </a:rPr>
              <a:t> and Roth used d2w output to aid </a:t>
            </a:r>
            <a:r>
              <a:rPr lang="en-US" altLang="en-US" dirty="0" err="1" smtClean="0">
                <a:ea typeface="MS PGothic" panose="020B0600070205080204" pitchFamily="34" charset="-128"/>
              </a:rPr>
              <a:t>coreference</a:t>
            </a:r>
            <a:r>
              <a:rPr lang="en-US" altLang="en-US" dirty="0" smtClean="0">
                <a:ea typeface="MS PGothic" panose="020B0600070205080204" pitchFamily="34" charset="-128"/>
              </a:rPr>
              <a:t> resolution.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knowing that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can be a vessel helps link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to vessel.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WP concepts present in a document help to make document similarity calculation more robust.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Also, WP concepts are rich with information including coarse and fine grained properties that can shed light on,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a users intent during query formulation.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F2399-8B2F-4E75-AAE2-43CBA439AFD3}" type="slidenum">
              <a:rPr lang="en-US"/>
              <a:pPr/>
              <a:t>39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8563" y="697230"/>
            <a:ext cx="4587875" cy="348615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r>
              <a:rPr lang="en-US" altLang="zh-CN"/>
              <a:t>Why name translation is so difficult for name-unaware mt; brief in word, not go into detail.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6EDFA-5A41-4F02-A496-71CD3E937356}" type="slidenum">
              <a:rPr lang="en-US"/>
              <a:pPr/>
              <a:t>40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r>
              <a:rPr lang="en-US" altLang="zh-CN"/>
              <a:t>Why name translation is so difficult for name-unaware mt; brief in word, not go into detail.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96F10-3EBF-40E4-B0CE-915B084F13A1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6163" y="228600"/>
            <a:ext cx="4629150" cy="347345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877" y="3808941"/>
            <a:ext cx="4559201" cy="5030709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Abstract Meaning Representation (AMR) (</a:t>
            </a:r>
            <a:r>
              <a:rPr lang="en-US" altLang="zh-CN" dirty="0" err="1">
                <a:latin typeface="+mn-lt"/>
                <a:ea typeface="+mn-ea"/>
                <a:cs typeface="+mn-cs"/>
              </a:rPr>
              <a:t>Banarescu</a:t>
            </a:r>
            <a:r>
              <a:rPr lang="en-US" altLang="zh-CN" dirty="0">
                <a:latin typeface="+mn-lt"/>
                <a:ea typeface="+mn-ea"/>
                <a:cs typeface="+mn-cs"/>
              </a:rPr>
              <a:t> et al., 2013) 2 is a </a:t>
            </a:r>
            <a:r>
              <a:rPr lang="en-US" altLang="zh-CN" dirty="0" err="1">
                <a:latin typeface="+mn-lt"/>
                <a:ea typeface="+mn-ea"/>
                <a:cs typeface="+mn-cs"/>
              </a:rPr>
              <a:t>sembanking</a:t>
            </a:r>
            <a:r>
              <a:rPr lang="en-US" altLang="zh-CN" dirty="0">
                <a:latin typeface="+mn-lt"/>
                <a:ea typeface="+mn-ea"/>
                <a:cs typeface="+mn-cs"/>
              </a:rPr>
              <a:t> language that utilizes multi-layer linguistic analysis such as </a:t>
            </a:r>
            <a:r>
              <a:rPr lang="en-US" altLang="zh-CN" dirty="0" err="1">
                <a:latin typeface="+mn-lt"/>
                <a:ea typeface="+mn-ea"/>
                <a:cs typeface="+mn-cs"/>
              </a:rPr>
              <a:t>PropBank</a:t>
            </a:r>
            <a:r>
              <a:rPr lang="en-US" altLang="zh-CN" dirty="0">
                <a:latin typeface="+mn-lt"/>
                <a:ea typeface="+mn-ea"/>
                <a:cs typeface="+mn-cs"/>
              </a:rPr>
              <a:t> frames, non-core semantic roles, </a:t>
            </a:r>
            <a:r>
              <a:rPr lang="en-US" altLang="zh-CN" dirty="0" err="1">
                <a:latin typeface="+mn-lt"/>
                <a:ea typeface="+mn-ea"/>
                <a:cs typeface="+mn-cs"/>
              </a:rPr>
              <a:t>coreference</a:t>
            </a:r>
            <a:r>
              <a:rPr lang="en-US" altLang="zh-CN" dirty="0">
                <a:latin typeface="+mn-lt"/>
                <a:ea typeface="+mn-ea"/>
                <a:cs typeface="+mn-cs"/>
              </a:rPr>
              <a:t>, named entity annotation, modality and negation to represent the semantic structure of a sentence.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94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0775" y="695325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xfrm>
            <a:off x="917576" y="4414179"/>
            <a:ext cx="5046663" cy="418499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1131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0775" y="695325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xfrm>
            <a:off x="917576" y="4414179"/>
            <a:ext cx="5046663" cy="418499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11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MS PGothic" panose="020B0600070205080204" pitchFamily="34" charset="-128"/>
              </a:rPr>
              <a:t>Some recent in vivo tasks are shown here.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err="1" smtClean="0">
                <a:ea typeface="MS PGothic" panose="020B0600070205080204" pitchFamily="34" charset="-128"/>
              </a:rPr>
              <a:t>Ratinov</a:t>
            </a:r>
            <a:r>
              <a:rPr lang="en-US" altLang="en-US" dirty="0" smtClean="0">
                <a:ea typeface="MS PGothic" panose="020B0600070205080204" pitchFamily="34" charset="-128"/>
              </a:rPr>
              <a:t> and Roth used d2w output to aid </a:t>
            </a:r>
            <a:r>
              <a:rPr lang="en-US" altLang="en-US" dirty="0" err="1" smtClean="0">
                <a:ea typeface="MS PGothic" panose="020B0600070205080204" pitchFamily="34" charset="-128"/>
              </a:rPr>
              <a:t>coreference</a:t>
            </a:r>
            <a:r>
              <a:rPr lang="en-US" altLang="en-US" dirty="0" smtClean="0">
                <a:ea typeface="MS PGothic" panose="020B0600070205080204" pitchFamily="34" charset="-128"/>
              </a:rPr>
              <a:t> resolution.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knowing that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can be a vessel helps link </a:t>
            </a:r>
            <a:r>
              <a:rPr lang="en-US" altLang="en-US" dirty="0" err="1" smtClean="0">
                <a:ea typeface="MS PGothic" panose="020B0600070205080204" pitchFamily="34" charset="-128"/>
              </a:rPr>
              <a:t>kursk</a:t>
            </a:r>
            <a:r>
              <a:rPr lang="en-US" altLang="en-US" dirty="0" smtClean="0">
                <a:ea typeface="MS PGothic" panose="020B0600070205080204" pitchFamily="34" charset="-128"/>
              </a:rPr>
              <a:t> to vessel.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WP concepts present in a document help to make document similarity calculation more robust.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  <a:p>
            <a:r>
              <a:rPr lang="en-US" altLang="en-US" dirty="0" smtClean="0">
                <a:ea typeface="MS PGothic" panose="020B0600070205080204" pitchFamily="34" charset="-128"/>
              </a:rPr>
              <a:t>Also, WP concepts are rich with information including coarse and fine grained properties that can shed light on,</a:t>
            </a:r>
          </a:p>
          <a:p>
            <a:r>
              <a:rPr lang="en-US" altLang="en-US" dirty="0" smtClean="0">
                <a:ea typeface="MS PGothic" panose="020B0600070205080204" pitchFamily="34" charset="-128"/>
              </a:rPr>
              <a:t>for example, a users intent during query formulation.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mtClean="0">
                <a:solidFill>
                  <a:prstClr val="black"/>
                </a:solidFill>
              </a:rPr>
              <a:t>14/08/12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052" indent="-2888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466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652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9838" indent="-23109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025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212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397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8584" indent="-2310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145A86-B23A-40CA-B4BF-59F1820311B8}" type="slidenum">
              <a:rPr lang="en-GB" altLang="en-US">
                <a:solidFill>
                  <a:prstClr val="black"/>
                </a:solidFill>
              </a:rPr>
              <a:pPr/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8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Two broad… co-occurrence, and two narrow using </a:t>
            </a:r>
            <a:r>
              <a:rPr lang="en-US" altLang="zh-CN" dirty="0" err="1" smtClean="0"/>
              <a:t>amr</a:t>
            </a:r>
            <a:endParaRPr lang="en-US" altLang="zh-CN" dirty="0" smtClean="0"/>
          </a:p>
          <a:p>
            <a:r>
              <a:rPr lang="en-US" altLang="zh-CN" dirty="0" smtClean="0"/>
              <a:t>How to balance?</a:t>
            </a:r>
          </a:p>
          <a:p>
            <a:r>
              <a:rPr lang="en-US" altLang="zh-CN" dirty="0" err="1" smtClean="0"/>
              <a:t>Corrobarive</a:t>
            </a:r>
            <a:r>
              <a:rPr lang="en-US" altLang="zh-CN" dirty="0" smtClean="0"/>
              <a:t> filtering build matrix between entity and word, SVD. Yu…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Discourse parsing using </a:t>
            </a:r>
            <a:r>
              <a:rPr lang="en-US" altLang="zh-CN" dirty="0" err="1" smtClean="0"/>
              <a:t>embeddings</a:t>
            </a:r>
            <a:r>
              <a:rPr lang="en-US" altLang="zh-CN" dirty="0" smtClean="0"/>
              <a:t>..</a:t>
            </a:r>
          </a:p>
          <a:p>
            <a:r>
              <a:rPr lang="en-US" altLang="zh-CN" dirty="0" smtClean="0"/>
              <a:t>Detect threads using topic shifting, focus detection.</a:t>
            </a:r>
          </a:p>
          <a:p>
            <a:r>
              <a:rPr lang="en-US" altLang="zh-CN" dirty="0" smtClean="0"/>
              <a:t>Detect the scope of discourse for finding collaborators. For bill…</a:t>
            </a:r>
            <a:r>
              <a:rPr lang="en-US" altLang="zh-CN" dirty="0" err="1" smtClean="0"/>
              <a:t>trorpe</a:t>
            </a:r>
            <a:endParaRPr lang="en-US" altLang="zh-CN" dirty="0" smtClean="0"/>
          </a:p>
          <a:p>
            <a:r>
              <a:rPr lang="en-US" altLang="zh-CN" dirty="0" smtClean="0"/>
              <a:t>Limitation of discourse parsing, no connectives </a:t>
            </a:r>
          </a:p>
          <a:p>
            <a:r>
              <a:rPr lang="en-US" altLang="zh-CN" dirty="0" smtClean="0"/>
              <a:t>KB construction : mention elements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15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Morphs </a:t>
            </a:r>
          </a:p>
          <a:p>
            <a:r>
              <a:rPr lang="en-US" altLang="zh-CN" dirty="0" smtClean="0"/>
              <a:t>Morph resolution using deep learning</a:t>
            </a:r>
          </a:p>
          <a:p>
            <a:r>
              <a:rPr lang="en-US" altLang="zh-CN" dirty="0" smtClean="0"/>
              <a:t>nickname</a:t>
            </a:r>
          </a:p>
          <a:p>
            <a:r>
              <a:rPr lang="en-US" altLang="zh-CN" dirty="0" smtClean="0"/>
              <a:t> background knowledge base about good doctor.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Background knowledge KB construction, real time from the web</a:t>
            </a:r>
          </a:p>
          <a:p>
            <a:r>
              <a:rPr lang="en-US" altLang="zh-CN" dirty="0" smtClean="0"/>
              <a:t>Search for external docs (web docs) for both candidate retrieval and ranking improvement.</a:t>
            </a:r>
          </a:p>
          <a:p>
            <a:r>
              <a:rPr lang="en-US" altLang="zh-CN" dirty="0" smtClean="0"/>
              <a:t>Morph resolution to get new candidates.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10B30-01E1-B142-8B03-ED0F5C797A92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93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AB280-9125-44CC-B0DD-14986CAEA964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11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55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56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1037" indent="-28886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443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7620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9798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1975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4151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6328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8504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C1D4B1F9-7B0A-4BBD-8159-3AB7975F47CB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57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  <a:defRPr/>
            </a:pPr>
            <a:r>
              <a:rPr lang="en-US" dirty="0"/>
              <a:t>.</a:t>
            </a:r>
          </a:p>
          <a:p>
            <a:pPr>
              <a:buFontTx/>
              <a:buChar char="•"/>
              <a:defRPr/>
            </a:pP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/>
              <a:t>We will go over some successful entity mention detection methods (Li and </a:t>
            </a:r>
            <a:r>
              <a:rPr lang="en-US" dirty="0" err="1"/>
              <a:t>Ji</a:t>
            </a:r>
            <a:r>
              <a:rPr lang="en-US" dirty="0"/>
              <a:t>, 2014submission), and highlight some simple yet effective general mention extraction methods based on mining Wikipedia structures and constructing Wikipedia Lexicon (</a:t>
            </a:r>
            <a:r>
              <a:rPr lang="en-US" dirty="0" err="1"/>
              <a:t>Bunescu</a:t>
            </a:r>
            <a:r>
              <a:rPr lang="en-US" dirty="0"/>
              <a:t>, 2006; </a:t>
            </a:r>
            <a:r>
              <a:rPr lang="en-US" dirty="0" err="1"/>
              <a:t>Cucerzan</a:t>
            </a:r>
            <a:r>
              <a:rPr lang="en-US" dirty="0"/>
              <a:t>, 2007; Fernandez et al., 2010; Chang et al., 2010; Chen et al., 2010; </a:t>
            </a:r>
            <a:r>
              <a:rPr lang="en-US" dirty="0" err="1"/>
              <a:t>Meij</a:t>
            </a:r>
            <a:r>
              <a:rPr lang="en-US" dirty="0"/>
              <a:t> et al., 2012; </a:t>
            </a:r>
            <a:r>
              <a:rPr lang="en-US" dirty="0" err="1"/>
              <a:t>Bysani</a:t>
            </a:r>
            <a:r>
              <a:rPr lang="en-US" dirty="0"/>
              <a:t> et al., 2010; </a:t>
            </a:r>
            <a:r>
              <a:rPr lang="en-US" dirty="0" err="1"/>
              <a:t>Hachey</a:t>
            </a:r>
            <a:r>
              <a:rPr lang="en-US" dirty="0"/>
              <a:t> et al., 2013; Huang et al., 2014submission). Due to the noise in informal genres such as web blogs and discussion forums, some systems also performed </a:t>
            </a:r>
            <a:r>
              <a:rPr lang="en-US" dirty="0" err="1"/>
              <a:t>mis</a:t>
            </a:r>
            <a:r>
              <a:rPr lang="en-US" dirty="0"/>
              <a:t>-spelling correction and normalization (Yu et al., 2013; </a:t>
            </a:r>
            <a:r>
              <a:rPr lang="en-US" dirty="0" err="1"/>
              <a:t>Charton</a:t>
            </a:r>
            <a:r>
              <a:rPr lang="en-US" dirty="0"/>
              <a:t> et al., 2013).</a:t>
            </a:r>
          </a:p>
          <a:p>
            <a:pPr>
              <a:buFontTx/>
              <a:buChar char="•"/>
              <a:defRPr/>
            </a:pPr>
            <a:endParaRPr lang="en-US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XXX to add references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Note that filtering is necessary even if only previous anchor text is used for efficiency! (at least for longer texts or a high-volume data stream)</a:t>
            </a:r>
            <a:endParaRPr lang="zh-CN" altLang="en-US" dirty="0" smtClean="0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1515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DR Comment: I do not have the</a:t>
            </a:r>
            <a:r>
              <a:rPr lang="en-US" baseline="0"/>
              <a:t> additional data with feature values here, unfortunately.</a:t>
            </a:r>
          </a:p>
          <a:p>
            <a:endParaRPr lang="en-US" baseline="0"/>
          </a:p>
          <a:p>
            <a:r>
              <a:rPr lang="en-US" baseline="0"/>
              <a:t>Double check: “all pairs of title candidates” (is this phrased correctly?)</a:t>
            </a:r>
          </a:p>
          <a:p>
            <a:endParaRPr lang="en-US" baseline="0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5B6C0-6A17-4739-972D-6F7BD7E304B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06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EE6B2-AFFB-42DB-B2BE-842332E38D39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100" dirty="0" smtClean="0"/>
              <a:t>Find other famous </a:t>
            </a:r>
            <a:r>
              <a:rPr lang="en-US" altLang="zh-CN" sz="1100" smtClean="0"/>
              <a:t>yangliping</a:t>
            </a:r>
            <a:endParaRPr lang="zh-CN" altLang="en-US" sz="11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60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1037" indent="-28886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443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7620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9798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1975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4151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6328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8504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C1D4B1F9-7B0A-4BBD-8159-3AB7975F47CB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61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149">
              <a:buFontTx/>
              <a:buChar char="•"/>
              <a:defRPr/>
            </a:pPr>
            <a:r>
              <a:rPr lang="en-US" dirty="0"/>
              <a:t>We have applied four similarity functions, including unsupervised learning (cosine and correlation) and supervised learning models (Maximum Entropy and Support Vector Machines).     The supervised learning models can be re-trained with any given labeled data and any enriched feature sets. Finally, we developed four consensus functions based on co-association matrix (Fred and Jain, 2002) and graph formulation (</a:t>
            </a:r>
            <a:r>
              <a:rPr lang="en-US" dirty="0" err="1"/>
              <a:t>Strehl</a:t>
            </a:r>
            <a:r>
              <a:rPr lang="en-US" dirty="0"/>
              <a:t> and </a:t>
            </a:r>
            <a:r>
              <a:rPr lang="en-US" dirty="0" err="1"/>
              <a:t>Ghosh</a:t>
            </a:r>
            <a:r>
              <a:rPr lang="en-US" dirty="0"/>
              <a:t>, 2002; Fern and </a:t>
            </a:r>
            <a:r>
              <a:rPr lang="en-US" dirty="0" err="1"/>
              <a:t>Brodley</a:t>
            </a:r>
            <a:r>
              <a:rPr lang="en-US" dirty="0"/>
              <a:t>, 2004). Our preliminary experiments showed that CC can obtain 12% gain over the best individual clustering algorithm (Chen, 2012; </a:t>
            </a:r>
            <a:r>
              <a:rPr lang="en-US" dirty="0" err="1"/>
              <a:t>Tamang</a:t>
            </a:r>
            <a:r>
              <a:rPr lang="en-US" dirty="0"/>
              <a:t> et al., 2012). </a:t>
            </a:r>
          </a:p>
          <a:p>
            <a:pPr>
              <a:buFontTx/>
              <a:buChar char="•"/>
              <a:defRPr/>
            </a:pPr>
            <a:endParaRPr lang="en-US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We expect this idea to inspire a completely new philosophy for fact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extraction which will be essential for the creation of a high-quality </a:t>
            </a:r>
            <a:r>
              <a:rPr lang="en-US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StructNet</a:t>
            </a: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dirty="0" smtClean="0">
              <a:latin typeface="Arial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  <a:ea typeface="SimSun" pitchFamily="2" charset="-122"/>
              </a:rPr>
              <a:t>Incorporate arbitrary global features and soft constraints; </a:t>
            </a:r>
          </a:p>
          <a:p>
            <a:pPr marL="654751" lvl="1"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Features are automatically learned selectively</a:t>
            </a:r>
          </a:p>
          <a:p>
            <a:pPr marL="654751" lvl="1"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Save some human knowledge engineering efforts</a:t>
            </a:r>
            <a:endParaRPr lang="en-US" dirty="0" smtClean="0">
              <a:latin typeface="Arial" pitchFamily="34" charset="0"/>
              <a:ea typeface="SimSun" pitchFamily="2" charset="-122"/>
            </a:endParaRPr>
          </a:p>
          <a:p>
            <a:pPr marL="654751" lvl="1"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Capture </a:t>
            </a:r>
            <a:r>
              <a:rPr lang="en-US" altLang="zh-CN" sz="1900" dirty="0">
                <a:latin typeface="Arial" pitchFamily="34" charset="0"/>
                <a:ea typeface="SimSun" pitchFamily="2" charset="-122"/>
              </a:rPr>
              <a:t>inter-dependency knowledge on the entire structure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Efficient linear-time beam search by joint learning and decoding</a:t>
            </a:r>
          </a:p>
          <a:p>
            <a:pPr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ja-JP" dirty="0" smtClean="0">
                <a:latin typeface="Arial" pitchFamily="34" charset="0"/>
                <a:ea typeface="MS PGothic" pitchFamily="34" charset="-128"/>
              </a:rPr>
              <a:t>No need to model joint/conditional distribution with a large number of variables</a:t>
            </a:r>
            <a:endParaRPr lang="en-US" altLang="zh-CN" dirty="0" smtClean="0">
              <a:latin typeface="Arial" pitchFamily="34" charset="0"/>
              <a:ea typeface="SimSun" pitchFamily="2" charset="-122"/>
            </a:endParaRPr>
          </a:p>
          <a:p>
            <a:pPr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zh-CN" dirty="0" smtClean="0">
                <a:latin typeface="Arial" pitchFamily="34" charset="0"/>
                <a:ea typeface="SimSun" pitchFamily="2" charset="-122"/>
              </a:rPr>
              <a:t>Extract all facts jointly in a unified framework</a:t>
            </a:r>
          </a:p>
          <a:p>
            <a:pPr marL="654751" lvl="1"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Local predictions can be mutually improved</a:t>
            </a:r>
            <a:endParaRPr lang="en-US" sz="1900" dirty="0">
              <a:latin typeface="Arial" pitchFamily="34" charset="0"/>
              <a:ea typeface="SimSun" pitchFamily="2" charset="-122"/>
            </a:endParaRPr>
          </a:p>
          <a:p>
            <a:pPr marL="654751" lvl="1"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zh-CN" sz="1900" dirty="0">
                <a:latin typeface="Arial" pitchFamily="34" charset="0"/>
                <a:ea typeface="SimSun" pitchFamily="2" charset="-122"/>
              </a:rPr>
              <a:t>Avoid error compounding problem </a:t>
            </a:r>
            <a:endParaRPr lang="en-US" sz="1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zh-CN" altLang="en-US" dirty="0" smtClean="0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3278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62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6F2E9-9255-41F5-8190-4C3D7EA50E9D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BF71B-4773-42E4-A68F-BBB22E50BD66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5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1037" indent="-28886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443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7620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9798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1975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4151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6328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8504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C1D4B1F9-7B0A-4BBD-8159-3AB7975F47CB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12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  <a:defRPr/>
            </a:pPr>
            <a:r>
              <a:rPr lang="en-US" dirty="0"/>
              <a:t>We will go over some successful entity mention detection methods (Li and </a:t>
            </a:r>
            <a:r>
              <a:rPr lang="en-US" dirty="0" err="1"/>
              <a:t>Ji</a:t>
            </a:r>
            <a:r>
              <a:rPr lang="en-US" dirty="0"/>
              <a:t>, 2014submission), and highlight some simple yet effective general mention extraction methods based on mining Wikipedia structures and constructing Wikipedia Lexicon (</a:t>
            </a:r>
            <a:r>
              <a:rPr lang="en-US" dirty="0" err="1"/>
              <a:t>Bunescu</a:t>
            </a:r>
            <a:r>
              <a:rPr lang="en-US" dirty="0"/>
              <a:t>, 2006; </a:t>
            </a:r>
            <a:r>
              <a:rPr lang="en-US" dirty="0" err="1"/>
              <a:t>Cucerzan</a:t>
            </a:r>
            <a:r>
              <a:rPr lang="en-US" dirty="0"/>
              <a:t>, 2007; Fernandez et al., 2010; Chang et al., 2010; Chen et al., 2010; </a:t>
            </a:r>
            <a:r>
              <a:rPr lang="en-US" dirty="0" err="1"/>
              <a:t>Meij</a:t>
            </a:r>
            <a:r>
              <a:rPr lang="en-US" dirty="0"/>
              <a:t> et al., 2012; </a:t>
            </a:r>
            <a:r>
              <a:rPr lang="en-US" dirty="0" err="1"/>
              <a:t>Bysani</a:t>
            </a:r>
            <a:r>
              <a:rPr lang="en-US" dirty="0"/>
              <a:t> et al., 2010; </a:t>
            </a:r>
            <a:r>
              <a:rPr lang="en-US" dirty="0" err="1"/>
              <a:t>Hachey</a:t>
            </a:r>
            <a:r>
              <a:rPr lang="en-US" dirty="0"/>
              <a:t> et al., 2013; Huang et al., 2014submission). Due to the noise in informal genres such as web blogs and discussion forums, some systems also performed </a:t>
            </a:r>
            <a:r>
              <a:rPr lang="en-US" dirty="0" err="1"/>
              <a:t>mis</a:t>
            </a:r>
            <a:r>
              <a:rPr lang="en-US" dirty="0"/>
              <a:t>-spelling correction and normalization (Yu et al., 2013; </a:t>
            </a:r>
            <a:r>
              <a:rPr lang="en-US" dirty="0" err="1"/>
              <a:t>Charton</a:t>
            </a:r>
            <a:r>
              <a:rPr lang="en-US" dirty="0"/>
              <a:t> et al., 2013).</a:t>
            </a:r>
          </a:p>
          <a:p>
            <a:pPr>
              <a:buFontTx/>
              <a:buChar char="•"/>
              <a:defRPr/>
            </a:pPr>
            <a:endParaRPr lang="en-US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XXX to add references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Note that filtering is necessary even if only previous anchor text is used for efficiency! (at least for longer texts or a high-volume data stream)</a:t>
            </a:r>
            <a:endParaRPr lang="zh-CN" altLang="en-US" dirty="0" smtClean="0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151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49">
              <a:defRPr/>
            </a:pPr>
            <a:r>
              <a:rPr lang="en-US" dirty="0" smtClean="0"/>
              <a:t>“</a:t>
            </a:r>
            <a:r>
              <a:rPr lang="en-US" i="1" dirty="0" smtClean="0"/>
              <a:t>AZ</a:t>
            </a:r>
            <a:r>
              <a:rPr lang="en-US" dirty="0" smtClean="0"/>
              <a:t>” may refer to the US state of “</a:t>
            </a:r>
            <a:r>
              <a:rPr lang="en-US" i="1" dirty="0" smtClean="0"/>
              <a:t>Arizona</a:t>
            </a:r>
            <a:r>
              <a:rPr lang="en-US" dirty="0" smtClean="0"/>
              <a:t>”, the Italian airline “</a:t>
            </a:r>
            <a:r>
              <a:rPr lang="en-US" i="1" dirty="0" smtClean="0"/>
              <a:t>Alitalia</a:t>
            </a:r>
            <a:r>
              <a:rPr lang="en-US" dirty="0" smtClean="0"/>
              <a:t>”, or the country “</a:t>
            </a:r>
            <a:r>
              <a:rPr lang="en-US" i="1" dirty="0" smtClean="0"/>
              <a:t>Azerbaijan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5B6C0-6A17-4739-972D-6F7BD7E304BF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2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1037" indent="-28886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443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7620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9798" indent="-23109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41975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4151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6328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8504" indent="-231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C1D4B1F9-7B0A-4BBD-8159-3AB7975F47CB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15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  <a:defRPr/>
            </a:pPr>
            <a:r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We expect this idea to inspire a completely new philosophy for fact</a:t>
            </a:r>
          </a:p>
          <a:p>
            <a:pPr>
              <a:defRPr/>
            </a:pPr>
            <a:r>
              <a:rPr 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extraction which will be essential for the creation of a high-quality StructNet.</a:t>
            </a:r>
          </a:p>
          <a:p>
            <a:pPr>
              <a:defRPr/>
            </a:pPr>
            <a:endParaRPr lang="en-US" smtClean="0">
              <a:latin typeface="Arial" pitchFamily="34" charset="0"/>
              <a:ea typeface="SimSun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mtClean="0">
                <a:latin typeface="Arial" pitchFamily="34" charset="0"/>
                <a:ea typeface="SimSun" pitchFamily="2" charset="-122"/>
              </a:rPr>
              <a:t>Incorporate arbitrary global features and soft constraints; </a:t>
            </a:r>
          </a:p>
          <a:p>
            <a:pPr marL="654751" lvl="1"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>
                <a:latin typeface="Arial" pitchFamily="34" charset="0"/>
                <a:cs typeface="Arial" pitchFamily="34" charset="0"/>
              </a:rPr>
              <a:t>Features are automatically learned selectively</a:t>
            </a:r>
          </a:p>
          <a:p>
            <a:pPr marL="654751" lvl="1"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>
                <a:latin typeface="Arial" pitchFamily="34" charset="0"/>
                <a:cs typeface="Arial" pitchFamily="34" charset="0"/>
              </a:rPr>
              <a:t>Save some human knowledge engineering efforts</a:t>
            </a:r>
            <a:endParaRPr lang="en-US" smtClean="0">
              <a:latin typeface="Arial" pitchFamily="34" charset="0"/>
              <a:ea typeface="SimSun" pitchFamily="2" charset="-122"/>
            </a:endParaRPr>
          </a:p>
          <a:p>
            <a:pPr marL="654751" lvl="1"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>
                <a:latin typeface="Arial" pitchFamily="34" charset="0"/>
                <a:cs typeface="Arial" pitchFamily="34" charset="0"/>
              </a:rPr>
              <a:t>Capture </a:t>
            </a:r>
            <a:r>
              <a:rPr lang="en-US" altLang="zh-CN" sz="1900">
                <a:latin typeface="Arial" pitchFamily="34" charset="0"/>
                <a:ea typeface="SimSun" pitchFamily="2" charset="-122"/>
              </a:rPr>
              <a:t>inter-dependency knowledge on the entire structure</a:t>
            </a:r>
            <a:endParaRPr lang="en-US" sz="190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endParaRPr lang="en-US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Efficient linear-time beam search by joint learning and decoding</a:t>
            </a:r>
          </a:p>
          <a:p>
            <a:pPr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ja-JP" smtClean="0">
                <a:latin typeface="Arial" pitchFamily="34" charset="0"/>
                <a:ea typeface="MS PGothic" pitchFamily="34" charset="-128"/>
              </a:rPr>
              <a:t>No need to model joint/conditional distribution with a large number of variables</a:t>
            </a:r>
            <a:endParaRPr lang="en-US" altLang="zh-CN" smtClean="0">
              <a:latin typeface="Arial" pitchFamily="34" charset="0"/>
              <a:ea typeface="SimSun" pitchFamily="2" charset="-122"/>
            </a:endParaRPr>
          </a:p>
          <a:p>
            <a:pPr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zh-CN" smtClean="0">
                <a:latin typeface="Arial" pitchFamily="34" charset="0"/>
                <a:ea typeface="SimSun" pitchFamily="2" charset="-122"/>
              </a:rPr>
              <a:t>Extract all facts jointly in a unified framework</a:t>
            </a:r>
          </a:p>
          <a:p>
            <a:pPr marL="654751" lvl="1"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1900">
                <a:latin typeface="Arial" pitchFamily="34" charset="0"/>
                <a:cs typeface="Arial" pitchFamily="34" charset="0"/>
              </a:rPr>
              <a:t>Local predictions can be mutually improved</a:t>
            </a:r>
            <a:endParaRPr lang="en-US" sz="1900">
              <a:latin typeface="Arial" pitchFamily="34" charset="0"/>
              <a:ea typeface="SimSun" pitchFamily="2" charset="-122"/>
            </a:endParaRPr>
          </a:p>
          <a:p>
            <a:pPr marL="654751" lvl="1" eaLnBrk="1" hangingPunct="1">
              <a:spcBef>
                <a:spcPts val="291"/>
              </a:spcBef>
              <a:spcAft>
                <a:spcPts val="291"/>
              </a:spcAft>
              <a:buClr>
                <a:schemeClr val="accent1"/>
              </a:buClr>
              <a:buSzPct val="60000"/>
              <a:buFont typeface="Wingdings" pitchFamily="2" charset="2"/>
              <a:buChar char="§"/>
              <a:defRPr/>
            </a:pPr>
            <a:r>
              <a:rPr lang="en-US" altLang="zh-CN" sz="1900">
                <a:latin typeface="Arial" pitchFamily="34" charset="0"/>
                <a:ea typeface="SimSun" pitchFamily="2" charset="-122"/>
              </a:rPr>
              <a:t>Avoid error compounding problem </a:t>
            </a:r>
            <a:endParaRPr lang="en-US" sz="19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zh-CN" altLang="en-US" smtClean="0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433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5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33F0-8E98-4F76-9132-5188D64ECCF6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831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36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09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1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503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3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27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41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16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F93D-2EE1-4FA9-8EE1-CC9339DBDD2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8716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955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7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03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1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6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871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254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649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78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6DA4-2490-42F7-875B-5B98B1187D4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31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27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962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492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8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78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31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61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2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61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2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EA23-3DBA-402D-B121-8EA4129B628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6918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03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504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584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9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090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23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3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53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161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0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C560-2E64-4E78-A656-C0D40BA2220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6599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74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11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91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52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19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7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66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4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26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4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5888"/>
            <a:ext cx="2286000" cy="6284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705600" cy="6284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8F26-DE3B-4FAD-8853-861E0DB5158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2486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090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5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78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1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09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063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0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83BACB-2102-43F8-B879-43D887D5FA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757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342CE-1868-40E3-BB78-6799DE4E7B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68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9ED26-C109-43E5-9DC8-1BFAC18D31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6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382000" cy="1295400"/>
          </a:xfrm>
        </p:spPr>
        <p:txBody>
          <a:bodyPr lIns="0" tIns="0" rIns="0" bIns="0" anchor="t"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0200" y="3200400"/>
            <a:ext cx="33528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322619"/>
      </p:ext>
    </p:extLst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8AE5D-EF89-42E4-A524-6180894680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647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2BEEF-A2FC-4B6E-9CD2-94763C37EB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163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6F901-B3F2-4EF7-A720-8F04C476A2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391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304DA-826B-4D18-825C-DE4432103D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736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A4C96-ACC7-43FE-AF82-D5C000714E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565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CA58D-9C19-4376-8919-E715DE8522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920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544FB-D427-4068-9CC9-5674A24CBE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096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ED747-1FC4-4947-9733-540D1BEE72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435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52735-F395-43EB-9ADB-40CD0AF3EA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57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57AC40-ACCA-40E1-8535-435B8E92AD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07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81750"/>
            <a:ext cx="3603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  <a:lvl2pPr>
              <a:defRPr>
                <a:latin typeface="Palatino Linotype"/>
                <a:cs typeface="Palatino Linotype"/>
              </a:defRPr>
            </a:lvl2pPr>
            <a:lvl3pPr>
              <a:defRPr>
                <a:latin typeface="Palatino Linotype"/>
                <a:cs typeface="Palatino Linotype"/>
              </a:defRPr>
            </a:lvl3pPr>
            <a:lvl4pPr>
              <a:defRPr>
                <a:latin typeface="Palatino Linotype"/>
                <a:cs typeface="Palatino Linotype"/>
              </a:defRPr>
            </a:lvl4pPr>
            <a:lvl5pPr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5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2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3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10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2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1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7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35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2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81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9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98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99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893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84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7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7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15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06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2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81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6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1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98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 dirty="0">
              <a:solidFill>
                <a:srgbClr val="170981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70981"/>
              </a:buClr>
              <a:buSzPct val="80000"/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102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1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44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1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62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70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52735-F395-43EB-9ADB-40CD0AF3E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724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80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F5B-1387-4322-AC14-DFE32EBC8513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752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6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46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4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1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0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66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1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76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2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08C4-9646-459D-A5F5-FA6603129464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70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40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9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98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11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8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92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30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5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4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53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F003-B697-446A-AACB-6CB2B8F24DCB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317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54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94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560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27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75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43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0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594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2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81075"/>
            <a:ext cx="4257675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40B9-8C2A-4245-A0BF-E676382DCB99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31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9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78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67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54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92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8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25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98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64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177E-246C-44B4-8B5A-61DC591249E1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085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9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00000"/>
                </a:solidFill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57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0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76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651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6FA5-F45C-4870-8BC6-B88D95DA8FB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236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382000" cy="1295400"/>
          </a:xfrm>
        </p:spPr>
        <p:txBody>
          <a:bodyPr lIns="0" tIns="0" rIns="0" bIns="0" anchor="t"/>
          <a:lstStyle>
            <a:lvl1pPr>
              <a:defRPr sz="360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10200" y="3200400"/>
            <a:ext cx="3352800" cy="2286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12690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/>
                <a:cs typeface="Palatino Linotype"/>
              </a:defRPr>
            </a:lvl1pPr>
            <a:lvl2pPr>
              <a:defRPr>
                <a:latin typeface="Palatino Linotype"/>
                <a:cs typeface="Palatino Linotype"/>
              </a:defRPr>
            </a:lvl2pPr>
            <a:lvl3pPr>
              <a:defRPr>
                <a:latin typeface="Palatino Linotype"/>
                <a:cs typeface="Palatino Linotype"/>
              </a:defRPr>
            </a:lvl3pPr>
            <a:lvl4pPr>
              <a:defRPr>
                <a:latin typeface="Palatino Linotype"/>
                <a:cs typeface="Palatino Linotype"/>
              </a:defRPr>
            </a:lvl4pPr>
            <a:lvl5pPr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94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31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0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6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8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.jpe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2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9.xml"/><Relationship Id="rId7" Type="http://schemas.openxmlformats.org/officeDocument/2006/relationships/theme" Target="../theme/theme24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7" Type="http://schemas.openxmlformats.org/officeDocument/2006/relationships/theme" Target="../theme/theme2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7.xml"/><Relationship Id="rId7" Type="http://schemas.openxmlformats.org/officeDocument/2006/relationships/theme" Target="../theme/theme27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3.xml"/><Relationship Id="rId7" Type="http://schemas.openxmlformats.org/officeDocument/2006/relationships/theme" Target="../theme/theme28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3"/>
          <p:cNvCxnSpPr/>
          <p:nvPr userDrawn="1"/>
        </p:nvCxnSpPr>
        <p:spPr>
          <a:xfrm>
            <a:off x="152400" y="9890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52400" y="10652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8"/>
          <p:cNvCxnSpPr/>
          <p:nvPr userDrawn="1"/>
        </p:nvCxnSpPr>
        <p:spPr>
          <a:xfrm>
            <a:off x="152400" y="6551613"/>
            <a:ext cx="8786813" cy="1587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9"/>
          <p:cNvCxnSpPr/>
          <p:nvPr userDrawn="1"/>
        </p:nvCxnSpPr>
        <p:spPr>
          <a:xfrm>
            <a:off x="152400" y="6475413"/>
            <a:ext cx="8786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13" name="标题占位符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  <a:endParaRPr lang="zh-CN" altLang="en-US" smtClean="0"/>
          </a:p>
        </p:txBody>
      </p:sp>
      <p:sp>
        <p:nvSpPr>
          <p:cNvPr id="10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28600" y="1133475"/>
            <a:ext cx="86677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Layer</a:t>
            </a:r>
            <a:endParaRPr lang="zh-CN" altLang="en-US" smtClean="0"/>
          </a:p>
          <a:p>
            <a:pPr lvl="1"/>
            <a:r>
              <a:rPr lang="en-US" altLang="zh-CN" smtClean="0"/>
              <a:t>Second Layer</a:t>
            </a:r>
            <a:endParaRPr lang="zh-CN" altLang="en-US" smtClean="0"/>
          </a:p>
          <a:p>
            <a:pPr lvl="2"/>
            <a:r>
              <a:rPr lang="en-US" altLang="zh-CN" smtClean="0"/>
              <a:t>Third Layer</a:t>
            </a:r>
          </a:p>
          <a:p>
            <a:pPr lvl="3"/>
            <a:r>
              <a:rPr lang="en-US" altLang="zh-CN" smtClean="0"/>
              <a:t>Fifth Layer</a:t>
            </a:r>
            <a:endParaRPr lang="zh-CN" altLang="en-US" smtClean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7375" y="6569075"/>
            <a:ext cx="9366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SimSun" pitchFamily="2" charset="-122"/>
              </a:defRPr>
            </a:lvl1pPr>
          </a:lstStyle>
          <a:p>
            <a:pPr>
              <a:defRPr/>
            </a:pPr>
            <a:fld id="{FFBE09E0-EBCF-4D65-9395-E37D36C781DC}" type="slidenum">
              <a:rPr lang="zh-CN" altLang="en-US"/>
              <a:pPr>
                <a:defRPr/>
              </a:pPr>
              <a:t>‹#›</a:t>
            </a:fld>
            <a:r>
              <a:rPr lang="en-US" altLang="zh-CN" sz="1200" dirty="0">
                <a:latin typeface="SimSun" pitchFamily="2" charset="-122"/>
                <a:cs typeface="Arial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64" r:id="rId2"/>
    <p:sldLayoutId id="2147486065" r:id="rId3"/>
    <p:sldLayoutId id="2147486066" r:id="rId4"/>
    <p:sldLayoutId id="2147486052" r:id="rId5"/>
    <p:sldLayoutId id="2147486053" r:id="rId6"/>
    <p:sldLayoutId id="2147486054" r:id="rId7"/>
    <p:sldLayoutId id="2147486055" r:id="rId8"/>
    <p:sldLayoutId id="2147486056" r:id="rId9"/>
    <p:sldLayoutId id="2147486057" r:id="rId10"/>
    <p:sldLayoutId id="2147486058" r:id="rId11"/>
    <p:sldLayoutId id="2147486059" r:id="rId12"/>
    <p:sldLayoutId id="2147486060" r:id="rId13"/>
    <p:sldLayoutId id="2147486061" r:id="rId14"/>
    <p:sldLayoutId id="214748606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098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0981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rgbClr val="12076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6" r:id="rId1"/>
    <p:sldLayoutId id="2147486147" r:id="rId2"/>
    <p:sldLayoutId id="2147486148" r:id="rId3"/>
    <p:sldLayoutId id="214748614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1" r:id="rId1"/>
    <p:sldLayoutId id="2147486152" r:id="rId2"/>
    <p:sldLayoutId id="2147486153" r:id="rId3"/>
    <p:sldLayoutId id="2147486154" r:id="rId4"/>
    <p:sldLayoutId id="2147486155" r:id="rId5"/>
    <p:sldLayoutId id="214748615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8" r:id="rId1"/>
    <p:sldLayoutId id="2147486159" r:id="rId2"/>
    <p:sldLayoutId id="2147486160" r:id="rId3"/>
    <p:sldLayoutId id="214748616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4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1" r:id="rId1"/>
    <p:sldLayoutId id="2147486172" r:id="rId2"/>
    <p:sldLayoutId id="2147486173" r:id="rId3"/>
    <p:sldLayoutId id="2147486174" r:id="rId4"/>
    <p:sldLayoutId id="2147486175" r:id="rId5"/>
    <p:sldLayoutId id="214748617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86" r:id="rId2"/>
    <p:sldLayoutId id="2147486187" r:id="rId3"/>
    <p:sldLayoutId id="21474861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0" r:id="rId1"/>
    <p:sldLayoutId id="2147486191" r:id="rId2"/>
    <p:sldLayoutId id="2147486192" r:id="rId3"/>
    <p:sldLayoutId id="2147486193" r:id="rId4"/>
    <p:sldLayoutId id="2147486194" r:id="rId5"/>
    <p:sldLayoutId id="214748619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312863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860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4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7" r:id="rId1"/>
    <p:sldLayoutId id="2147486198" r:id="rId2"/>
    <p:sldLayoutId id="2147486199" r:id="rId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1" r:id="rId1"/>
    <p:sldLayoutId id="2147486202" r:id="rId2"/>
    <p:sldLayoutId id="2147486203" r:id="rId3"/>
    <p:sldLayoutId id="2147486204" r:id="rId4"/>
    <p:sldLayoutId id="2147486205" r:id="rId5"/>
    <p:sldLayoutId id="214748620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1312863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86000"/>
            <a:ext cx="754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0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9" r:id="rId1"/>
    <p:sldLayoutId id="2147486070" r:id="rId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7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9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8" r:id="rId1"/>
    <p:sldLayoutId id="2147486209" r:id="rId2"/>
    <p:sldLayoutId id="2147486210" r:id="rId3"/>
    <p:sldLayoutId id="2147486211" r:id="rId4"/>
    <p:sldLayoutId id="2147486212" r:id="rId5"/>
    <p:sldLayoutId id="214748621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3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5" r:id="rId1"/>
    <p:sldLayoutId id="2147486216" r:id="rId2"/>
    <p:sldLayoutId id="2147486217" r:id="rId3"/>
    <p:sldLayoutId id="2147486218" r:id="rId4"/>
    <p:sldLayoutId id="2147486219" r:id="rId5"/>
    <p:sldLayoutId id="214748622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9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2" r:id="rId1"/>
    <p:sldLayoutId id="2147486223" r:id="rId2"/>
    <p:sldLayoutId id="2147486224" r:id="rId3"/>
    <p:sldLayoutId id="2147486225" r:id="rId4"/>
    <p:sldLayoutId id="2147486226" r:id="rId5"/>
    <p:sldLayoutId id="214748622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9" r:id="rId1"/>
    <p:sldLayoutId id="2147486230" r:id="rId2"/>
    <p:sldLayoutId id="2147486231" r:id="rId3"/>
    <p:sldLayoutId id="214748623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9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4" r:id="rId1"/>
    <p:sldLayoutId id="2147486235" r:id="rId2"/>
    <p:sldLayoutId id="2147486236" r:id="rId3"/>
    <p:sldLayoutId id="2147486237" r:id="rId4"/>
    <p:sldLayoutId id="2147486238" r:id="rId5"/>
    <p:sldLayoutId id="214748623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8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1" r:id="rId1"/>
    <p:sldLayoutId id="2147486242" r:id="rId2"/>
    <p:sldLayoutId id="2147486243" r:id="rId3"/>
    <p:sldLayoutId id="2147486244" r:id="rId4"/>
    <p:sldLayoutId id="2147486245" r:id="rId5"/>
    <p:sldLayoutId id="214748624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2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8" r:id="rId1"/>
    <p:sldLayoutId id="2147486249" r:id="rId2"/>
    <p:sldLayoutId id="2147486250" r:id="rId3"/>
    <p:sldLayoutId id="2147486251" r:id="rId4"/>
    <p:sldLayoutId id="2147486252" r:id="rId5"/>
    <p:sldLayoutId id="214748625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2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256" r:id="rId2"/>
    <p:sldLayoutId id="2147486257" r:id="rId3"/>
    <p:sldLayoutId id="2147486258" r:id="rId4"/>
    <p:sldLayoutId id="2147486259" r:id="rId5"/>
    <p:sldLayoutId id="21474862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2" r:id="rId1"/>
    <p:sldLayoutId id="2147486263" r:id="rId2"/>
    <p:sldLayoutId id="2147486264" r:id="rId3"/>
    <p:sldLayoutId id="2147486265" r:id="rId4"/>
    <p:sldLayoutId id="2147486266" r:id="rId5"/>
    <p:sldLayoutId id="214748626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eaLnBrk="1" hangingPunct="1"/>
            <a:fld id="{8F8B27B4-4541-4656-A0DA-07803ABBE46F}" type="slidenum">
              <a:rPr lang="en-US" altLang="en-US" smtClean="0">
                <a:solidFill>
                  <a:srgbClr val="000000"/>
                </a:solidFill>
                <a:ea typeface="+mn-ea"/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4105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937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7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0" r:id="rId1"/>
    <p:sldLayoutId id="2147486271" r:id="rId2"/>
    <p:sldLayoutId id="2147486272" r:id="rId3"/>
    <p:sldLayoutId id="2147486273" r:id="rId4"/>
    <p:sldLayoutId id="2147486274" r:id="rId5"/>
    <p:sldLayoutId id="2147486275" r:id="rId6"/>
    <p:sldLayoutId id="2147486276" r:id="rId7"/>
    <p:sldLayoutId id="2147486277" r:id="rId8"/>
    <p:sldLayoutId id="2147486278" r:id="rId9"/>
    <p:sldLayoutId id="2147486279" r:id="rId10"/>
    <p:sldLayoutId id="2147486280" r:id="rId11"/>
    <p:sldLayoutId id="2147486281" r:id="rId12"/>
    <p:sldLayoutId id="2147486282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4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96" r:id="rId2"/>
    <p:sldLayoutId id="2147486097" r:id="rId3"/>
    <p:sldLayoutId id="2147486098" r:id="rId4"/>
    <p:sldLayoutId id="214748609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4" r:id="rId4"/>
    <p:sldLayoutId id="214748610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4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3" r:id="rId1"/>
    <p:sldLayoutId id="2147486114" r:id="rId2"/>
    <p:sldLayoutId id="2147486115" r:id="rId3"/>
    <p:sldLayoutId id="214748611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1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  <p:sldLayoutId id="2147486137" r:id="rId6"/>
    <p:sldLayoutId id="214748626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825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55575" y="301625"/>
            <a:ext cx="8074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01625" y="1216025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49EA72D-AFDA-4341-B72A-4A95FB1F0E84}" type="slidenum">
              <a:rPr lang="en-US" altLang="zh-TW" sz="1800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9" r:id="rId1"/>
    <p:sldLayoutId id="2147486140" r:id="rId2"/>
    <p:sldLayoutId id="2147486141" r:id="rId3"/>
    <p:sldLayoutId id="2147486142" r:id="rId4"/>
    <p:sldLayoutId id="2147486143" r:id="rId5"/>
    <p:sldLayoutId id="214748614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5800"/>
        </a:lnSpc>
        <a:spcBef>
          <a:spcPct val="0"/>
        </a:spcBef>
        <a:spcAft>
          <a:spcPct val="0"/>
        </a:spcAft>
        <a:defRPr lang="en-US" sz="3200" kern="1200" dirty="0">
          <a:solidFill>
            <a:srgbClr val="99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Palatino Linotype"/>
          <a:ea typeface="MS PGothic" pitchFamily="34" charset="-128"/>
          <a:cs typeface="MS PGothic" charset="0"/>
        </a:defRPr>
      </a:lvl1pPr>
      <a:lvl2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2pPr>
      <a:lvl3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3pPr>
      <a:lvl4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4pPr>
      <a:lvl5pPr algn="l" rtl="0" fontAlgn="base">
        <a:lnSpc>
          <a:spcPts val="5800"/>
        </a:lnSpc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Palatino Linotype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2200" kern="1200">
          <a:solidFill>
            <a:srgbClr val="003366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en-US" sz="1800" kern="1200">
          <a:solidFill>
            <a:srgbClr val="003366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Calibri" panose="020F0502020204030204" pitchFamily="34" charset="0"/>
          <a:ea typeface="Palatino Linotype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124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nlp.cs.rpi.edu/kbp/2015/elreading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1996_World_Series" TargetMode="External"/><Relationship Id="rId13" Type="http://schemas.openxmlformats.org/officeDocument/2006/relationships/hyperlink" Target="http://en.wikipedia.org/wiki/Roger_Angell" TargetMode="External"/><Relationship Id="rId18" Type="http://schemas.openxmlformats.org/officeDocument/2006/relationships/hyperlink" Target="http://en.wikipedia.org/wiki/David_Cone#cite_note-LeavingYes-0" TargetMode="External"/><Relationship Id="rId26" Type="http://schemas.openxmlformats.org/officeDocument/2006/relationships/hyperlink" Target="http://en.wikipedia.org/wiki/1996_Major_League_Baseball_season" TargetMode="External"/><Relationship Id="rId3" Type="http://schemas.openxmlformats.org/officeDocument/2006/relationships/hyperlink" Target="http://en.wikipedia.org/wiki/Major_League_Baseball" TargetMode="External"/><Relationship Id="rId21" Type="http://schemas.openxmlformats.org/officeDocument/2006/relationships/hyperlink" Target="http://en.wikipedia.org/wiki/David_Cone#Kansas_City_Royals" TargetMode="External"/><Relationship Id="rId7" Type="http://schemas.openxmlformats.org/officeDocument/2006/relationships/hyperlink" Target="http://en.wikipedia.org/wiki/Toronto_Blue_Jays" TargetMode="External"/><Relationship Id="rId12" Type="http://schemas.openxmlformats.org/officeDocument/2006/relationships/hyperlink" Target="http://en.wikipedia.org/wiki/New_York_Yankees" TargetMode="External"/><Relationship Id="rId17" Type="http://schemas.openxmlformats.org/officeDocument/2006/relationships/hyperlink" Target="http://en.wikipedia.org/wiki/YES_Network" TargetMode="External"/><Relationship Id="rId25" Type="http://schemas.openxmlformats.org/officeDocument/2006/relationships/hyperlink" Target="http://en.wikipedia.org/wiki/1995_Major_League_Baseball_season" TargetMode="External"/><Relationship Id="rId2" Type="http://schemas.openxmlformats.org/officeDocument/2006/relationships/notesSlide" Target="../notesSlides/notesSlide49.xml"/><Relationship Id="rId16" Type="http://schemas.openxmlformats.org/officeDocument/2006/relationships/hyperlink" Target="http://en.wikipedia.org/wiki/Color_commentator" TargetMode="External"/><Relationship Id="rId20" Type="http://schemas.openxmlformats.org/officeDocument/2006/relationships/hyperlink" Target="http://en.wikipedia.org/wiki/David_Cone#Early_years" TargetMode="Externa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://en.wikipedia.org/wiki/1992_World_Series" TargetMode="External"/><Relationship Id="rId11" Type="http://schemas.openxmlformats.org/officeDocument/2006/relationships/hyperlink" Target="http://en.wikipedia.org/wiki/2000_World_Series" TargetMode="External"/><Relationship Id="rId24" Type="http://schemas.openxmlformats.org/officeDocument/2006/relationships/hyperlink" Target="http://en.wikipedia.org/wiki/Brian_McRae" TargetMode="External"/><Relationship Id="rId5" Type="http://schemas.openxmlformats.org/officeDocument/2006/relationships/hyperlink" Target="http://en.wikipedia.org/wiki/World_Series" TargetMode="External"/><Relationship Id="rId15" Type="http://schemas.openxmlformats.org/officeDocument/2006/relationships/hyperlink" Target="http://en.wikipedia.org/wiki/Stamford,_Connecticut" TargetMode="External"/><Relationship Id="rId23" Type="http://schemas.openxmlformats.org/officeDocument/2006/relationships/image" Target="../media/image69.png"/><Relationship Id="rId10" Type="http://schemas.openxmlformats.org/officeDocument/2006/relationships/hyperlink" Target="http://en.wikipedia.org/wiki/1999_World_Series" TargetMode="External"/><Relationship Id="rId19" Type="http://schemas.openxmlformats.org/officeDocument/2006/relationships/hyperlink" Target="http://en.wikipedia.org/wiki/David_Cone" TargetMode="External"/><Relationship Id="rId4" Type="http://schemas.openxmlformats.org/officeDocument/2006/relationships/hyperlink" Target="http://en.wikipedia.org/wiki/Pitcher" TargetMode="External"/><Relationship Id="rId9" Type="http://schemas.openxmlformats.org/officeDocument/2006/relationships/hyperlink" Target="http://en.wikipedia.org/wiki/1998_World_Series" TargetMode="External"/><Relationship Id="rId14" Type="http://schemas.openxmlformats.org/officeDocument/2006/relationships/hyperlink" Target="http://en.wikipedia.org/wiki/Coneheads" TargetMode="External"/><Relationship Id="rId22" Type="http://schemas.openxmlformats.org/officeDocument/2006/relationships/hyperlink" Target="http://en.wikipedia.org/wiki/David_Cone#New_York_Mets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38" y="600043"/>
            <a:ext cx="9936162" cy="1457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/>
              <a:t>From Mono-lingual to Cross-lingual:</a:t>
            </a:r>
            <a:br>
              <a:rPr lang="en-US" sz="3200" b="1" dirty="0" smtClean="0"/>
            </a:br>
            <a:r>
              <a:rPr lang="en-US" sz="3200" b="1" dirty="0" smtClean="0"/>
              <a:t>State-of-the-art Entity Discovery and Linking</a:t>
            </a:r>
            <a:endParaRPr lang="en-US" sz="3200" b="1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38" y="3460750"/>
            <a:ext cx="8914258" cy="27045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err="1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Heng</a:t>
            </a:r>
            <a:r>
              <a:rPr lang="en-US" sz="3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Ji</a:t>
            </a:r>
            <a:r>
              <a:rPr lang="en-US" sz="3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(RPI)</a:t>
            </a:r>
          </a:p>
          <a:p>
            <a:pPr algn="ctr">
              <a:defRPr/>
            </a:pPr>
            <a:endParaRPr lang="en-US" i="1" dirty="0" smtClean="0"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algn="ctr">
              <a:defRPr/>
            </a:pPr>
            <a:r>
              <a:rPr lang="en-US" altLang="en-US" sz="22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jih@rpi.edu</a:t>
            </a:r>
            <a:r>
              <a:rPr lang="en-US" altLang="en-US" sz="2400" dirty="0" smtClean="0"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                                 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0011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State-of-the-art Mono-lingual EDL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10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3009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General Architecture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11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pic>
        <p:nvPicPr>
          <p:cNvPr id="2122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48" y="-2628"/>
            <a:ext cx="3024352" cy="686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3912" y="838200"/>
            <a:ext cx="4531736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Feedback from linking to improve extraction</a:t>
            </a:r>
          </a:p>
          <a:p>
            <a:pPr>
              <a:lnSpc>
                <a:spcPct val="120000"/>
              </a:lnSpc>
              <a:defRPr/>
            </a:pPr>
            <a:endParaRPr lang="en-US" sz="2000" dirty="0" smtClean="0"/>
          </a:p>
          <a:p>
            <a:r>
              <a:rPr lang="en-US" sz="2000" dirty="0" smtClean="0"/>
              <a:t>New ranking algorithm: </a:t>
            </a:r>
            <a:r>
              <a:rPr lang="en-US" sz="2000" dirty="0" err="1" smtClean="0"/>
              <a:t>Progamming</a:t>
            </a:r>
            <a:r>
              <a:rPr lang="en-US" sz="2000" dirty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Personalized PageRank algorithm </a:t>
            </a:r>
            <a:r>
              <a:rPr lang="en-US" sz="2000" dirty="0" smtClean="0"/>
              <a:t>by </a:t>
            </a:r>
            <a:r>
              <a:rPr lang="en-US" sz="2000" dirty="0" err="1" smtClean="0"/>
              <a:t>CohenCMU</a:t>
            </a:r>
            <a:r>
              <a:rPr lang="en-US" sz="2000" dirty="0" smtClean="0"/>
              <a:t> (</a:t>
            </a:r>
            <a:r>
              <a:rPr lang="en-US" sz="2000" dirty="0" err="1"/>
              <a:t>Mazaitis</a:t>
            </a:r>
            <a:r>
              <a:rPr lang="en-US" sz="2000" dirty="0"/>
              <a:t> et al., 2014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nice summary of the state-of-the-art </a:t>
            </a:r>
            <a:r>
              <a:rPr lang="en-US" sz="2000" dirty="0" smtClean="0"/>
              <a:t>ranking features by Tohoku </a:t>
            </a:r>
            <a:r>
              <a:rPr lang="en-US" sz="2000" dirty="0"/>
              <a:t>NL </a:t>
            </a:r>
            <a:r>
              <a:rPr lang="fr-FR" sz="2000" dirty="0" smtClean="0"/>
              <a:t>(</a:t>
            </a:r>
            <a:r>
              <a:rPr lang="fr-FR" sz="2000" dirty="0"/>
              <a:t>Zhou et al., 2014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405748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Mention Identification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805436"/>
            <a:ext cx="8229600" cy="5001419"/>
          </a:xfrm>
        </p:spPr>
        <p:txBody>
          <a:bodyPr/>
          <a:lstStyle/>
          <a:p>
            <a:r>
              <a:rPr lang="en-US" sz="2200" dirty="0" smtClean="0"/>
              <a:t>Highest recall: Each n-gram is a potential concept mention</a:t>
            </a:r>
          </a:p>
          <a:p>
            <a:pPr lvl="1"/>
            <a:r>
              <a:rPr lang="en-US" sz="2000" dirty="0" smtClean="0"/>
              <a:t>Intractable for larger documents</a:t>
            </a:r>
          </a:p>
          <a:p>
            <a:r>
              <a:rPr lang="en-US" sz="2200" dirty="0" smtClean="0"/>
              <a:t>Surface form based filtering</a:t>
            </a:r>
          </a:p>
          <a:p>
            <a:pPr lvl="1"/>
            <a:r>
              <a:rPr lang="en-US" sz="2000" dirty="0" smtClean="0"/>
              <a:t>Shallow parsing (especially NP chunks), NP’s augmented with surrounding tokens, capitalized words</a:t>
            </a:r>
          </a:p>
          <a:p>
            <a:pPr lvl="1"/>
            <a:r>
              <a:rPr lang="en-US" sz="2000" dirty="0" smtClean="0"/>
              <a:t>Remove: single characters, “stop words”, punctuation, etc.</a:t>
            </a:r>
          </a:p>
          <a:p>
            <a:r>
              <a:rPr lang="en-US" sz="2200" dirty="0" smtClean="0"/>
              <a:t>Classification and statistics based filtering</a:t>
            </a:r>
          </a:p>
          <a:p>
            <a:pPr lvl="1"/>
            <a:r>
              <a:rPr lang="en-US" sz="2000" dirty="0" smtClean="0"/>
              <a:t>Name tagging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Finkel</a:t>
            </a:r>
            <a:r>
              <a:rPr lang="en-US" sz="2000" dirty="0" smtClean="0"/>
              <a:t> et al., 2005; </a:t>
            </a:r>
            <a:r>
              <a:rPr lang="en-US" sz="2000" dirty="0" err="1" smtClean="0"/>
              <a:t>Ratinov</a:t>
            </a:r>
            <a:r>
              <a:rPr lang="en-US" sz="2000" dirty="0" smtClean="0"/>
              <a:t> and Roth, 2009; Li et al., 2012)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ention extraction (Florian et al., 2006, Li and </a:t>
            </a:r>
            <a:r>
              <a:rPr lang="en-US" sz="2000" dirty="0" err="1" smtClean="0"/>
              <a:t>Ji</a:t>
            </a:r>
            <a:r>
              <a:rPr lang="en-US" sz="2000" dirty="0" smtClean="0"/>
              <a:t>, 2014)</a:t>
            </a:r>
          </a:p>
          <a:p>
            <a:pPr lvl="1"/>
            <a:r>
              <a:rPr lang="en-US" sz="2000" dirty="0"/>
              <a:t>Key phrase extraction, independence tests (Mihalcea and Csomai, 2007),  common word removal (Mendes et al., 2012; 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9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Mention Expansion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85645" y="4005064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“Arizona”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8398" y="4606065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“Alitalia”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1087" y="5229199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“Authority Zero”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7319" y="5583503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“Assignment Zero”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41968" y="4581128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“Azerbaijan”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3878" y="5276799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“AstraZeneca”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24" name="Picture 23" descr="Screenshot 2014-06-09 12.27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57" y="1420714"/>
            <a:ext cx="1881951" cy="6252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40909" y="983398"/>
            <a:ext cx="1269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“Michael Jordon”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3746" y="1179677"/>
            <a:ext cx="1008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“His Airness”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4261" y="1913910"/>
            <a:ext cx="633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“MJ23”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130" y="2279542"/>
            <a:ext cx="1424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“Michael J. Jordan”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52690" y="1251685"/>
            <a:ext cx="1123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“Jordanesque”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52690" y="1991510"/>
            <a:ext cx="131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“Jordan, Michael”</a:t>
            </a:r>
          </a:p>
        </p:txBody>
      </p:sp>
      <p:pic>
        <p:nvPicPr>
          <p:cNvPr id="31" name="Picture 30" descr="Screenshot 2014-06-09 12.48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82" y="2221163"/>
            <a:ext cx="2088232" cy="6563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87309" y="1847494"/>
            <a:ext cx="1582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</a:rPr>
              <a:t>“Corporate Counsel”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0146" y="2043773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“Sole practitioner”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0661" y="2907869"/>
            <a:ext cx="1236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“Legal counsel”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32530" y="3143638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Trial lawyer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99090" y="2115781"/>
            <a:ext cx="145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“Defense attorney”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99090" y="285560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t>“Litigator”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35" y="4410064"/>
            <a:ext cx="21907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6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Mention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4" y="762842"/>
            <a:ext cx="9299376" cy="5001419"/>
          </a:xfrm>
        </p:spPr>
        <p:txBody>
          <a:bodyPr/>
          <a:lstStyle/>
          <a:p>
            <a:r>
              <a:rPr lang="en-US" sz="2000" dirty="0"/>
              <a:t>Co-reference resolution</a:t>
            </a:r>
          </a:p>
          <a:p>
            <a:pPr lvl="1"/>
            <a:r>
              <a:rPr lang="en-US" sz="2000" dirty="0"/>
              <a:t>Each mention in a co-referential cluster should link to the same concept</a:t>
            </a:r>
          </a:p>
          <a:p>
            <a:pPr lvl="1"/>
            <a:r>
              <a:rPr lang="en-US" sz="2000" dirty="0"/>
              <a:t>Canonical names are often less </a:t>
            </a:r>
            <a:r>
              <a:rPr lang="en-US" sz="2000" dirty="0" smtClean="0"/>
              <a:t>ambiguous</a:t>
            </a:r>
          </a:p>
          <a:p>
            <a:pPr lvl="1"/>
            <a:r>
              <a:rPr lang="en-US" sz="2000" dirty="0" smtClean="0"/>
              <a:t>Correct types: “</a:t>
            </a:r>
            <a:r>
              <a:rPr lang="en-US" sz="2000" i="1" dirty="0" smtClean="0"/>
              <a:t>Detroit</a:t>
            </a:r>
            <a:r>
              <a:rPr lang="en-US" sz="2000" dirty="0"/>
              <a:t>” =</a:t>
            </a:r>
            <a:r>
              <a:rPr lang="en-US" sz="2000" dirty="0" smtClean="0"/>
              <a:t> </a:t>
            </a:r>
            <a:r>
              <a:rPr lang="en-US" sz="2000" dirty="0"/>
              <a:t>“</a:t>
            </a:r>
            <a:r>
              <a:rPr lang="en-US" sz="2000" i="1" dirty="0"/>
              <a:t>Red Wings</a:t>
            </a:r>
            <a:r>
              <a:rPr lang="en-US" sz="2000" dirty="0" smtClean="0"/>
              <a:t>”; “</a:t>
            </a:r>
            <a:r>
              <a:rPr lang="en-US" sz="2000" i="1" dirty="0"/>
              <a:t>Newport</a:t>
            </a:r>
            <a:r>
              <a:rPr lang="en-US" sz="2000" dirty="0"/>
              <a:t>” </a:t>
            </a:r>
            <a:r>
              <a:rPr lang="en-US" sz="2000" dirty="0" smtClean="0"/>
              <a:t>= </a:t>
            </a:r>
            <a:r>
              <a:rPr lang="en-US" sz="2000" dirty="0"/>
              <a:t>“</a:t>
            </a:r>
            <a:r>
              <a:rPr lang="en-US" sz="2000" i="1" dirty="0"/>
              <a:t>Newport-Gwent Dragons</a:t>
            </a:r>
            <a:r>
              <a:rPr lang="en-US" sz="2000" dirty="0"/>
              <a:t>”</a:t>
            </a:r>
          </a:p>
          <a:p>
            <a:r>
              <a:rPr lang="en-US" sz="2000" dirty="0"/>
              <a:t>Known Aliases</a:t>
            </a:r>
          </a:p>
          <a:p>
            <a:pPr lvl="1"/>
            <a:r>
              <a:rPr lang="en-US" sz="2000" dirty="0"/>
              <a:t>KB link mining (e.g., Wikipedia “re-direct</a:t>
            </a:r>
            <a:r>
              <a:rPr lang="en-US" sz="2000" dirty="0" smtClean="0"/>
              <a:t>”) (</a:t>
            </a:r>
            <a:r>
              <a:rPr lang="en-US" sz="2000" dirty="0" err="1"/>
              <a:t>Nemeskey</a:t>
            </a:r>
            <a:r>
              <a:rPr lang="en-US" sz="2000" dirty="0"/>
              <a:t> et al., 2010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 smtClean="0"/>
              <a:t>Patterns for Nicknames/ Acronym mining (Zhang et al., 2011; </a:t>
            </a:r>
            <a:r>
              <a:rPr lang="en-US" sz="2000" dirty="0" err="1" smtClean="0"/>
              <a:t>Tamang</a:t>
            </a:r>
            <a:r>
              <a:rPr lang="en-US" sz="2000" dirty="0" smtClean="0"/>
              <a:t> et al., 2012)</a:t>
            </a:r>
          </a:p>
          <a:p>
            <a:pPr marL="457200" lvl="1" indent="0">
              <a:spcBef>
                <a:spcPts val="500"/>
              </a:spcBef>
              <a:buClr>
                <a:srgbClr val="00B050"/>
              </a:buClr>
              <a:buNone/>
            </a:pPr>
            <a:r>
              <a:rPr lang="en-US" altLang="zh-CN" sz="2000" dirty="0" smtClean="0">
                <a:solidFill>
                  <a:schemeClr val="tx1"/>
                </a:solidFill>
                <a:ea typeface="宋体" pitchFamily="2" charset="-122"/>
              </a:rPr>
              <a:t>“full-name</a:t>
            </a:r>
            <a:r>
              <a:rPr lang="en-US" altLang="zh-CN" sz="2000" dirty="0">
                <a:solidFill>
                  <a:schemeClr val="tx1"/>
                </a:solidFill>
                <a:ea typeface="宋体" pitchFamily="2" charset="-122"/>
              </a:rPr>
              <a:t>” (acronym) or “acronym (full-name</a:t>
            </a:r>
            <a:r>
              <a:rPr lang="en-US" altLang="zh-CN" sz="2000" dirty="0" smtClean="0">
                <a:solidFill>
                  <a:schemeClr val="tx1"/>
                </a:solidFill>
                <a:ea typeface="宋体" pitchFamily="2" charset="-122"/>
              </a:rPr>
              <a:t>)”, “city, state/country”</a:t>
            </a:r>
          </a:p>
          <a:p>
            <a:pPr marL="400050">
              <a:spcBef>
                <a:spcPts val="500"/>
              </a:spcBef>
              <a:buClr>
                <a:srgbClr val="00B050"/>
              </a:buClr>
            </a:pPr>
            <a:r>
              <a:rPr lang="en-US" sz="2000" dirty="0" smtClean="0"/>
              <a:t>Statistical models such as weighted finite state transducer (</a:t>
            </a:r>
            <a:r>
              <a:rPr lang="en-US" sz="2000" dirty="0" err="1" smtClean="0"/>
              <a:t>Friburger</a:t>
            </a:r>
            <a:r>
              <a:rPr lang="en-US" sz="2000" dirty="0" smtClean="0"/>
              <a:t> and </a:t>
            </a:r>
            <a:r>
              <a:rPr lang="en-US" sz="2000" dirty="0" err="1" smtClean="0"/>
              <a:t>Maurel</a:t>
            </a:r>
            <a:r>
              <a:rPr lang="en-US" sz="2000" dirty="0" smtClean="0"/>
              <a:t>, 2004)</a:t>
            </a:r>
          </a:p>
          <a:p>
            <a:pPr marL="800100" lvl="1">
              <a:spcBef>
                <a:spcPts val="500"/>
              </a:spcBef>
              <a:buClr>
                <a:srgbClr val="00B050"/>
              </a:buClr>
            </a:pPr>
            <a:r>
              <a:rPr lang="en-US" sz="1800" dirty="0" smtClean="0"/>
              <a:t>CCP = “Communist Party of China”; “MINDEF” = “Ministry of </a:t>
            </a:r>
            <a:r>
              <a:rPr lang="en-US" sz="1800" dirty="0" err="1" smtClean="0"/>
              <a:t>Defence</a:t>
            </a:r>
            <a:r>
              <a:rPr lang="en-US" sz="1800" dirty="0" smtClean="0"/>
              <a:t>”</a:t>
            </a:r>
          </a:p>
          <a:p>
            <a:pPr marL="400050">
              <a:spcBef>
                <a:spcPts val="500"/>
              </a:spcBef>
              <a:buClr>
                <a:srgbClr val="00B050"/>
              </a:buClr>
            </a:pPr>
            <a:r>
              <a:rPr lang="en-US" sz="2000" dirty="0" smtClean="0"/>
              <a:t>Ambiguity drops from </a:t>
            </a:r>
            <a:r>
              <a:rPr lang="en-US" sz="2000" dirty="0"/>
              <a:t>46.3% to 11.2% (</a:t>
            </a:r>
            <a:r>
              <a:rPr lang="en-US" sz="2000" dirty="0" smtClean="0"/>
              <a:t>Chen and </a:t>
            </a:r>
            <a:r>
              <a:rPr lang="en-US" sz="2000" dirty="0" err="1" smtClean="0"/>
              <a:t>Ji</a:t>
            </a:r>
            <a:r>
              <a:rPr lang="en-US" sz="2000" dirty="0" smtClean="0"/>
              <a:t>, 2011; </a:t>
            </a:r>
            <a:r>
              <a:rPr lang="en-US" sz="2000" dirty="0" err="1"/>
              <a:t>Tamang</a:t>
            </a:r>
            <a:r>
              <a:rPr lang="en-US" sz="2000" dirty="0"/>
              <a:t> et al., 2012). </a:t>
            </a:r>
          </a:p>
          <a:p>
            <a:pPr marL="457200" lvl="1" indent="0">
              <a:spcBef>
                <a:spcPts val="500"/>
              </a:spcBef>
              <a:buClr>
                <a:srgbClr val="00B050"/>
              </a:buClr>
              <a:buNone/>
            </a:pPr>
            <a:endParaRPr lang="en-US" altLang="zh-CN" sz="2000" dirty="0">
              <a:solidFill>
                <a:schemeClr val="tx1"/>
              </a:solidFill>
              <a:ea typeface="宋体" pitchFamily="2" charset="-122"/>
            </a:endParaRP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Candidate Titles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Based on canonical names (e.g. Wikipedia page title)</a:t>
            </a:r>
          </a:p>
          <a:p>
            <a:pPr lvl="1"/>
            <a:r>
              <a:rPr lang="en-US" dirty="0" smtClean="0"/>
              <a:t>Titles that are a super or substring of the mention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Michael Jordan is a candidate for </a:t>
            </a:r>
            <a:r>
              <a:rPr lang="en-US" dirty="0" smtClean="0"/>
              <a:t>“Jordan”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Titles that overlap with the mention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“William Jefferson Clinton”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ym typeface="Wingdings" pitchFamily="2" charset="2"/>
              </a:rPr>
              <a:t>Bill Clinton;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“non-alcoholic </a:t>
            </a:r>
            <a:r>
              <a:rPr lang="en-US" dirty="0" err="1" smtClean="0">
                <a:sym typeface="Wingdings" pitchFamily="2" charset="2"/>
              </a:rPr>
              <a:t>drink”Soft</a:t>
            </a:r>
            <a:r>
              <a:rPr lang="en-US" dirty="0" smtClean="0">
                <a:sym typeface="Wingdings" pitchFamily="2" charset="2"/>
              </a:rPr>
              <a:t> Drink</a:t>
            </a:r>
          </a:p>
          <a:p>
            <a:r>
              <a:rPr lang="en-US" dirty="0" smtClean="0">
                <a:sym typeface="Wingdings" pitchFamily="2" charset="2"/>
              </a:rPr>
              <a:t>2. Based on previously attested references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All Titles ever referred to by a given string in training data</a:t>
            </a:r>
          </a:p>
          <a:p>
            <a:pPr lvl="2"/>
            <a:r>
              <a:rPr lang="en-US" dirty="0">
                <a:sym typeface="Wingdings" pitchFamily="2" charset="2"/>
              </a:rPr>
              <a:t>Using, e.g., Wikipedia-internal hyperlink index</a:t>
            </a:r>
          </a:p>
          <a:p>
            <a:pPr lvl="2"/>
            <a:r>
              <a:rPr lang="en-US" dirty="0">
                <a:sym typeface="Wingdings" pitchFamily="2" charset="2"/>
              </a:rPr>
              <a:t>More Comprehensive Cross-lingual resource (Spitkovsky &amp; Chang, 2012)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23406" y="969126"/>
            <a:ext cx="8229600" cy="5387224"/>
          </a:xfrm>
        </p:spPr>
        <p:txBody>
          <a:bodyPr/>
          <a:lstStyle/>
          <a:p>
            <a:r>
              <a:rPr lang="en-US" altLang="zh-CN" sz="2800" dirty="0" smtClean="0"/>
              <a:t>Initially rank titles according to…</a:t>
            </a:r>
          </a:p>
          <a:p>
            <a:pPr lvl="1"/>
            <a:r>
              <a:rPr lang="en-US" altLang="zh-CN" sz="2600" dirty="0"/>
              <a:t>Wikipedia article length</a:t>
            </a:r>
            <a:endParaRPr lang="en-US" altLang="zh-CN" sz="2600" dirty="0" smtClean="0"/>
          </a:p>
          <a:p>
            <a:pPr lvl="1"/>
            <a:r>
              <a:rPr lang="en-US" altLang="zh-CN" sz="2600" dirty="0" smtClean="0"/>
              <a:t>Incoming Wikipedia Links (from other titles)</a:t>
            </a:r>
          </a:p>
          <a:p>
            <a:pPr lvl="1"/>
            <a:r>
              <a:rPr lang="en-US" altLang="zh-CN" sz="2600" dirty="0" smtClean="0"/>
              <a:t>Number of inhabitants or the largest area (for geo-location titles)</a:t>
            </a:r>
          </a:p>
          <a:p>
            <a:r>
              <a:rPr lang="en-US" altLang="zh-CN" sz="2800" dirty="0"/>
              <a:t>More sophisticated measures of prominance</a:t>
            </a:r>
          </a:p>
          <a:p>
            <a:pPr lvl="1"/>
            <a:r>
              <a:rPr lang="en-US" altLang="zh-CN" sz="2600" dirty="0"/>
              <a:t>Prior link probability</a:t>
            </a:r>
          </a:p>
          <a:p>
            <a:pPr lvl="1"/>
            <a:r>
              <a:rPr lang="en-US" altLang="zh-CN" sz="2600" dirty="0"/>
              <a:t>Graph based methods</a:t>
            </a:r>
          </a:p>
          <a:p>
            <a:endParaRPr lang="en-US" altLang="zh-CN" sz="2800" dirty="0" smtClean="0"/>
          </a:p>
          <a:p>
            <a:pPr marL="457200" lvl="1" indent="0">
              <a:buNone/>
            </a:pPr>
            <a:endParaRPr lang="en-US" altLang="zh-CN" sz="26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9371384" cy="980728"/>
          </a:xfrm>
        </p:spPr>
        <p:txBody>
          <a:bodyPr/>
          <a:lstStyle/>
          <a:p>
            <a:pPr lvl="1">
              <a:defRPr/>
            </a:pPr>
            <a:r>
              <a:rPr lang="en-US" kern="12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Initial Ranking of Candidate Titles</a:t>
            </a:r>
            <a:endParaRPr lang="en-US" altLang="zh-CN" kern="1200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Palatino Linotyp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130626"/>
            <a:ext cx="8892480" cy="980728"/>
          </a:xfrm>
        </p:spPr>
        <p:txBody>
          <a:bodyPr/>
          <a:lstStyle/>
          <a:p>
            <a:r>
              <a:rPr lang="en-US" altLang="zh-TW" sz="3400" dirty="0" smtClean="0">
                <a:ea typeface="PMingLiU" pitchFamily="18" charset="-120"/>
              </a:rPr>
              <a:t>Similarity Features </a:t>
            </a:r>
            <a:r>
              <a:rPr lang="en-US" altLang="zh-TW" sz="3400" dirty="0">
                <a:ea typeface="PMingLiU" pitchFamily="18" charset="-120"/>
              </a:rPr>
              <a:t>for </a:t>
            </a:r>
            <a:r>
              <a:rPr lang="en-US" altLang="zh-TW" sz="3400" dirty="0" smtClean="0">
                <a:ea typeface="PMingLiU" pitchFamily="18" charset="-120"/>
              </a:rPr>
              <a:t>Supervised Ranking</a:t>
            </a:r>
            <a:endParaRPr lang="en-US" altLang="zh-CN" b="1" dirty="0">
              <a:ea typeface="SimSun" pitchFamily="2" charset="-122"/>
            </a:endParaRPr>
          </a:p>
        </p:txBody>
      </p:sp>
      <p:graphicFrame>
        <p:nvGraphicFramePr>
          <p:cNvPr id="29790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33802"/>
              </p:ext>
            </p:extLst>
          </p:nvPr>
        </p:nvGraphicFramePr>
        <p:xfrm>
          <a:off x="251520" y="836712"/>
          <a:ext cx="8712968" cy="5040503"/>
        </p:xfrm>
        <a:graphic>
          <a:graphicData uri="http://schemas.openxmlformats.org/drawingml/2006/table">
            <a:tbl>
              <a:tblPr/>
              <a:tblGrid>
                <a:gridCol w="1170856"/>
                <a:gridCol w="718564"/>
                <a:gridCol w="1062908"/>
                <a:gridCol w="5760640"/>
              </a:tblGrid>
              <a:tr h="304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Mention/Concept Attribute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79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Spelling match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Exact string match, acronym match, alias match, string matching…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KB link mining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Name pairs mined from KB text redirect and disambiguation pages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Name Gazetteer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Organization and geo-political entity abbreviation gazetteers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Document surface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Lexical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Words in KB facts, KB text, mention name, mention text.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Tf.idf of words and ngrams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Mention name appears early in KB 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Genre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Genre of the mention text (newswire, blog, 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Local Context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Lexical and part-of-speech tags of context 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Entity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Context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Mention concept type, subtype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Relation/Event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Concepts co-occurred, attributes/relations/events with mention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Coreference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Co-reference links between the source document and the KB 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Profiling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Slot fills of the mention, concept attributes stored in KB </a:t>
                      </a:r>
                      <a:r>
                        <a:rPr kumimoji="0" lang="en-US" sz="152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infobox</a:t>
                      </a:r>
                      <a:endParaRPr kumimoji="0" lang="en-US" sz="152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SimSun" pitchFamily="2" charset="-122"/>
                        <a:cs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Concept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Ontology extracted from KB 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Topic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Topics (identity and lexical similarity) for the mention text and KB 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KB Link Mining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Attributes extracted from hyperlink graphs of the KB 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Popularity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Web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Top KB text ranked by search engine and its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 pitchFamily="2" charset="-122"/>
                          <a:cs typeface="Calibri"/>
                        </a:rPr>
                        <a:t>Frequency in KB texts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1662" y="5998322"/>
            <a:ext cx="8229600" cy="455014"/>
          </a:xfrm>
        </p:spPr>
        <p:txBody>
          <a:bodyPr/>
          <a:lstStyle/>
          <a:p>
            <a:r>
              <a:rPr lang="en-US" altLang="en-US" dirty="0" smtClean="0"/>
              <a:t>(</a:t>
            </a:r>
            <a:r>
              <a:rPr lang="en-US" altLang="en-US" dirty="0" err="1" smtClean="0"/>
              <a:t>Ji</a:t>
            </a:r>
            <a:r>
              <a:rPr lang="en-US" altLang="en-US" dirty="0" smtClean="0"/>
              <a:t> et al., 2011; </a:t>
            </a:r>
            <a:r>
              <a:rPr lang="en-US" altLang="en-US" dirty="0" err="1" smtClean="0"/>
              <a:t>Zheng</a:t>
            </a:r>
            <a:r>
              <a:rPr lang="en-US" altLang="en-US" dirty="0" smtClean="0"/>
              <a:t> et al., 2010; </a:t>
            </a:r>
            <a:r>
              <a:rPr lang="en-US" dirty="0" err="1" smtClean="0"/>
              <a:t>Dredze</a:t>
            </a:r>
            <a:r>
              <a:rPr lang="en-US" dirty="0" smtClean="0"/>
              <a:t> et al., 2010; </a:t>
            </a:r>
            <a:r>
              <a:rPr lang="en-US" dirty="0" err="1" smtClean="0"/>
              <a:t>Anastacio</a:t>
            </a:r>
            <a:r>
              <a:rPr lang="en-US" dirty="0" smtClean="0"/>
              <a:t> et al., 2011</a:t>
            </a:r>
            <a:r>
              <a:rPr lang="en-US" alt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560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Ranking Approach Comparison  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7646" y="747380"/>
            <a:ext cx="8986354" cy="5001419"/>
          </a:xfrm>
        </p:spPr>
        <p:txBody>
          <a:bodyPr/>
          <a:lstStyle/>
          <a:p>
            <a:r>
              <a:rPr lang="en-US" altLang="zh-CN" sz="2200" dirty="0" smtClean="0"/>
              <a:t>Unsupervised or weakly-supervised learning (</a:t>
            </a:r>
            <a:r>
              <a:rPr lang="en-US" sz="2200" dirty="0" err="1"/>
              <a:t>Ferragina</a:t>
            </a:r>
            <a:r>
              <a:rPr lang="en-US" sz="2200" dirty="0"/>
              <a:t> and </a:t>
            </a:r>
            <a:r>
              <a:rPr lang="en-US" sz="2200" dirty="0" err="1"/>
              <a:t>Scaiella</a:t>
            </a:r>
            <a:r>
              <a:rPr lang="en-US" sz="2200" dirty="0"/>
              <a:t>, 2010</a:t>
            </a:r>
            <a:r>
              <a:rPr lang="en-US" altLang="zh-CN" sz="2200" dirty="0" smtClean="0"/>
              <a:t>)</a:t>
            </a:r>
          </a:p>
          <a:p>
            <a:pPr lvl="1"/>
            <a:r>
              <a:rPr lang="en-US" altLang="zh-CN" sz="2000" dirty="0" smtClean="0"/>
              <a:t>Annotated data is minimally used to tune thresholds and parameters</a:t>
            </a:r>
          </a:p>
          <a:p>
            <a:pPr lvl="1"/>
            <a:r>
              <a:rPr lang="en-US" altLang="zh-CN" sz="2000" dirty="0" smtClean="0"/>
              <a:t>The similarity measure is largely based on the unlabeled contexts</a:t>
            </a:r>
          </a:p>
          <a:p>
            <a:r>
              <a:rPr lang="en-US" altLang="zh-CN" sz="2200" dirty="0" smtClean="0"/>
              <a:t>Supervised learning </a:t>
            </a:r>
            <a:r>
              <a:rPr lang="en-US" sz="2200" dirty="0"/>
              <a:t>(</a:t>
            </a:r>
            <a:r>
              <a:rPr lang="en-US" sz="2200" dirty="0" err="1"/>
              <a:t>Bunescu</a:t>
            </a:r>
            <a:r>
              <a:rPr lang="en-US" sz="2200" dirty="0"/>
              <a:t> and </a:t>
            </a:r>
            <a:r>
              <a:rPr lang="en-US" sz="2200" dirty="0" err="1"/>
              <a:t>Pasca</a:t>
            </a:r>
            <a:r>
              <a:rPr lang="en-US" sz="2200" dirty="0"/>
              <a:t>, 2006; </a:t>
            </a:r>
            <a:r>
              <a:rPr lang="en-US" sz="2200" dirty="0" err="1"/>
              <a:t>Mihalcea</a:t>
            </a:r>
            <a:r>
              <a:rPr lang="en-US" sz="2200" dirty="0"/>
              <a:t> and </a:t>
            </a:r>
            <a:r>
              <a:rPr lang="en-US" sz="2200" dirty="0" err="1"/>
              <a:t>Csomai</a:t>
            </a:r>
            <a:r>
              <a:rPr lang="en-US" sz="2200" dirty="0"/>
              <a:t>, 2007; Milne and Witten, </a:t>
            </a:r>
            <a:r>
              <a:rPr lang="en-US" sz="2200" dirty="0" smtClean="0"/>
              <a:t>2008, Lehmann </a:t>
            </a:r>
            <a:r>
              <a:rPr lang="en-US" sz="2200" dirty="0"/>
              <a:t>et al., 2010; McNamee, 2010; Chang et al., 2010; Zhang et al., 2010; Pablo-Sanchez et al., 2010, Han and Sun, </a:t>
            </a:r>
            <a:r>
              <a:rPr lang="en-US" sz="2200" dirty="0" smtClean="0"/>
              <a:t>2011, Chen </a:t>
            </a:r>
            <a:r>
              <a:rPr lang="en-US" sz="2200" dirty="0"/>
              <a:t>and </a:t>
            </a:r>
            <a:r>
              <a:rPr lang="en-US" sz="2200" dirty="0" err="1"/>
              <a:t>Ji</a:t>
            </a:r>
            <a:r>
              <a:rPr lang="en-US" sz="2200" dirty="0"/>
              <a:t>, 2011; </a:t>
            </a:r>
            <a:r>
              <a:rPr lang="en-US" sz="2200" dirty="0" err="1"/>
              <a:t>Meij</a:t>
            </a:r>
            <a:r>
              <a:rPr lang="en-US" sz="2200" dirty="0"/>
              <a:t> et al., 2012</a:t>
            </a:r>
            <a:r>
              <a:rPr lang="en-US" sz="2200" dirty="0" smtClean="0"/>
              <a:t>)</a:t>
            </a:r>
          </a:p>
          <a:p>
            <a:pPr lvl="1"/>
            <a:r>
              <a:rPr lang="en-US" altLang="zh-CN" sz="2000" dirty="0" smtClean="0"/>
              <a:t>Each &lt;mention, title&gt; pair is a classification instance</a:t>
            </a:r>
          </a:p>
          <a:p>
            <a:pPr lvl="1"/>
            <a:r>
              <a:rPr lang="en-US" altLang="zh-CN" sz="2000" dirty="0" smtClean="0"/>
              <a:t>Learn from annotated training data based on a variety of features</a:t>
            </a:r>
          </a:p>
          <a:p>
            <a:pPr lvl="1"/>
            <a:r>
              <a:rPr lang="en-US" altLang="en-US" sz="2000" dirty="0" err="1" smtClean="0"/>
              <a:t>ListNet</a:t>
            </a:r>
            <a:r>
              <a:rPr lang="en-US" altLang="en-US" sz="2000" dirty="0" smtClean="0"/>
              <a:t> performs the best using the same feature set (Chen and </a:t>
            </a:r>
            <a:r>
              <a:rPr lang="en-US" altLang="en-US" sz="2000" dirty="0" err="1" smtClean="0"/>
              <a:t>Ji</a:t>
            </a:r>
            <a:r>
              <a:rPr lang="en-US" altLang="en-US" sz="2000" dirty="0" smtClean="0"/>
              <a:t>, 2011)</a:t>
            </a:r>
            <a:endParaRPr lang="en-US" altLang="zh-CN" sz="2000" dirty="0" smtClean="0"/>
          </a:p>
          <a:p>
            <a:r>
              <a:rPr lang="en-US" altLang="zh-CN" sz="2200" dirty="0" smtClean="0"/>
              <a:t>Graph-based ranking </a:t>
            </a:r>
            <a:r>
              <a:rPr lang="en-US" sz="2200" dirty="0"/>
              <a:t>(Gonzalez et al., 2012)</a:t>
            </a:r>
            <a:endParaRPr lang="en-US" altLang="zh-CN" sz="2200" dirty="0" smtClean="0"/>
          </a:p>
          <a:p>
            <a:pPr lvl="1"/>
            <a:r>
              <a:rPr lang="en-US" altLang="zh-CN" sz="2000" dirty="0" smtClean="0"/>
              <a:t>context entities are taken into account in order to reach a global optimized solution together with the query entity</a:t>
            </a:r>
          </a:p>
          <a:p>
            <a:r>
              <a:rPr lang="en-US" altLang="zh-CN" sz="2200" dirty="0" smtClean="0"/>
              <a:t>IR approach </a:t>
            </a:r>
            <a:r>
              <a:rPr lang="en-US" sz="2200" dirty="0"/>
              <a:t>(</a:t>
            </a:r>
            <a:r>
              <a:rPr lang="en-US" sz="2200" dirty="0" err="1"/>
              <a:t>Nemeskey</a:t>
            </a:r>
            <a:r>
              <a:rPr lang="en-US" sz="2200" dirty="0"/>
              <a:t> et al., 2010)</a:t>
            </a:r>
            <a:endParaRPr lang="en-US" altLang="zh-CN" sz="2200" dirty="0" smtClean="0"/>
          </a:p>
          <a:p>
            <a:pPr lvl="1"/>
            <a:r>
              <a:rPr lang="en-US" altLang="zh-CN" sz="2000" dirty="0" smtClean="0"/>
              <a:t>the entire source document is considered as a single query to retrieve the most relevant Wikipedia article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/>
          <a:p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/>
              <a:t>18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1009650" y="2905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indent="-800100"/>
            <a:endParaRPr lang="en-US" altLang="zh-CN" sz="3400" dirty="0">
              <a:solidFill>
                <a:srgbClr val="2F5897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91912"/>
            <a:ext cx="8706787" cy="685800"/>
          </a:xfrm>
        </p:spPr>
        <p:txBody>
          <a:bodyPr/>
          <a:lstStyle/>
          <a:p>
            <a:r>
              <a:rPr lang="en-US" altLang="zh-CN" sz="2800" dirty="0" smtClean="0"/>
              <a:t>Or Try Unsupervised Knowledge Networks Matching: 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 smtClean="0"/>
              <a:t>Knowledge </a:t>
            </a:r>
            <a:r>
              <a:rPr lang="en-US" altLang="zh-CN" sz="2800" dirty="0"/>
              <a:t>Network for Mentions in Source </a:t>
            </a:r>
          </a:p>
        </p:txBody>
      </p:sp>
      <p:pic>
        <p:nvPicPr>
          <p:cNvPr id="2" name="图片 1" descr="sour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4" y="1782370"/>
            <a:ext cx="7099681" cy="453794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2504" y="1337153"/>
            <a:ext cx="8229600" cy="455014"/>
          </a:xfrm>
        </p:spPr>
        <p:txBody>
          <a:bodyPr/>
          <a:lstStyle/>
          <a:p>
            <a:r>
              <a:rPr lang="en-US" altLang="en-US" dirty="0" smtClean="0"/>
              <a:t>E.g., using Abstract Meaning Representation (Pan et al., 2015)</a:t>
            </a:r>
          </a:p>
        </p:txBody>
      </p:sp>
    </p:spTree>
    <p:extLst>
      <p:ext uri="{BB962C8B-B14F-4D97-AF65-F5344CB8AC3E}">
        <p14:creationId xmlns:p14="http://schemas.microsoft.com/office/powerpoint/2010/main" val="21736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121920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Goals and The Task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2</a:t>
            </a:fld>
            <a:r>
              <a:rPr lang="en-US" altLang="zh-CN" sz="120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" y="2819400"/>
            <a:ext cx="8085138" cy="39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84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012"/>
            <a:ext cx="9141502" cy="685800"/>
          </a:xfrm>
        </p:spPr>
        <p:txBody>
          <a:bodyPr/>
          <a:lstStyle/>
          <a:p>
            <a:r>
              <a:rPr lang="en-US" altLang="zh-CN" sz="2800" dirty="0" smtClean="0"/>
              <a:t>Construct Knowledge </a:t>
            </a:r>
            <a:r>
              <a:rPr lang="en-US" altLang="zh-CN" sz="2800" dirty="0"/>
              <a:t>Network for </a:t>
            </a:r>
            <a:r>
              <a:rPr lang="en-US" altLang="zh-CN" sz="2800" dirty="0" smtClean="0"/>
              <a:t>Entities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 KB </a:t>
            </a:r>
            <a:endParaRPr lang="en-US" altLang="zh-CN" sz="2800" dirty="0"/>
          </a:p>
        </p:txBody>
      </p:sp>
      <p:pic>
        <p:nvPicPr>
          <p:cNvPr id="3" name="图片 2" descr="k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" y="1300426"/>
            <a:ext cx="9073907" cy="49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77544" y="3589486"/>
            <a:ext cx="2590800" cy="8382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Commonness(“Romney”, </a:t>
            </a:r>
            <a:r>
              <a:rPr lang="en-US" sz="1800" dirty="0" err="1" smtClean="0">
                <a:solidFill>
                  <a:prstClr val="black"/>
                </a:solidFill>
              </a:rPr>
              <a:t>Mitt_Romney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图片 1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4" y="5407537"/>
            <a:ext cx="5969000" cy="901700"/>
          </a:xfrm>
          <a:prstGeom prst="rect">
            <a:avLst/>
          </a:prstGeom>
        </p:spPr>
      </p:pic>
      <p:pic>
        <p:nvPicPr>
          <p:cNvPr id="4" name="图片 3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702233"/>
            <a:ext cx="4838700" cy="1117600"/>
          </a:xfrm>
          <a:prstGeom prst="rect">
            <a:avLst/>
          </a:prstGeom>
        </p:spPr>
      </p:pic>
      <p:pic>
        <p:nvPicPr>
          <p:cNvPr id="3" name="图片 2" descr="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2" y="4136200"/>
            <a:ext cx="3251200" cy="92710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2" idx="1"/>
          </p:cNvCxnSpPr>
          <p:nvPr/>
        </p:nvCxnSpPr>
        <p:spPr>
          <a:xfrm flipV="1">
            <a:off x="2866193" y="4008586"/>
            <a:ext cx="3511351" cy="605164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1138"/>
              </p:ext>
            </p:extLst>
          </p:nvPr>
        </p:nvGraphicFramePr>
        <p:xfrm>
          <a:off x="1750273" y="1188182"/>
          <a:ext cx="43719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公式" r:id="rId7" imgW="2235200" imgH="558800" progId="Equation.3">
                  <p:embed/>
                </p:oleObj>
              </mc:Choice>
              <mc:Fallback>
                <p:oleObj name="公式" r:id="rId7" imgW="2235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273" y="1188182"/>
                        <a:ext cx="4371975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217360" y="0"/>
            <a:ext cx="8229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5800"/>
              </a:lnSpc>
            </a:pPr>
            <a:r>
              <a:rPr lang="en-US" sz="3200" dirty="0" smtClean="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cs typeface="MS PGothic" charset="0"/>
              </a:rPr>
              <a:t>Linking Knowledge Networks: Salience</a:t>
            </a:r>
            <a:endParaRPr lang="en-US" sz="3200" dirty="0">
              <a:solidFill>
                <a:srgbClr val="99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Palatino Linotype"/>
              <a:cs typeface="MS PGothic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6" y="918313"/>
            <a:ext cx="1234045" cy="15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4"/>
          <p:cNvCxnSpPr/>
          <p:nvPr/>
        </p:nvCxnSpPr>
        <p:spPr>
          <a:xfrm flipV="1">
            <a:off x="1718551" y="4244900"/>
            <a:ext cx="4658993" cy="177860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4"/>
          <p:cNvCxnSpPr/>
          <p:nvPr/>
        </p:nvCxnSpPr>
        <p:spPr>
          <a:xfrm>
            <a:off x="2009830" y="3192341"/>
            <a:ext cx="4367714" cy="675752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Wikipedia-logo-en-big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9" y="1060483"/>
            <a:ext cx="1340255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97140" y="-248810"/>
            <a:ext cx="80740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/>
                <a:ea typeface="+mj-ea"/>
                <a:cs typeface="Palatino Linotyp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457200">
              <a:lnSpc>
                <a:spcPts val="5800"/>
              </a:lnSpc>
            </a:pPr>
            <a:r>
              <a:rPr lang="en-US" altLang="zh-CN" sz="30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cs typeface="MS PGothic" charset="0"/>
              </a:rPr>
              <a:t>Salience based Ranking</a:t>
            </a:r>
            <a:endParaRPr lang="en-US" altLang="zh-CN" sz="3000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cs typeface="MS PGothic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27774" y="1014988"/>
            <a:ext cx="3197125" cy="4262568"/>
          </a:xfrm>
          <a:prstGeom prst="rect">
            <a:avLst/>
          </a:prstGeom>
          <a:solidFill>
            <a:srgbClr val="DA9695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6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sz="2000" b="1" i="1" dirty="0" smtClean="0">
                <a:solidFill>
                  <a:srgbClr val="FF0000"/>
                </a:solidFill>
              </a:rPr>
              <a:t>Mitt Romney</a:t>
            </a:r>
            <a:endParaRPr altLang="zh-CN" sz="2000" b="1" i="1" dirty="0" smtClean="0">
              <a:solidFill>
                <a:srgbClr val="FF0000"/>
              </a:solidFill>
            </a:endParaRPr>
          </a:p>
          <a:p>
            <a:pPr defTabSz="457200"/>
            <a:r>
              <a:rPr sz="1800" dirty="0" smtClean="0">
                <a:solidFill>
                  <a:prstClr val="black"/>
                </a:solidFill>
              </a:rPr>
              <a:t>Mitt </a:t>
            </a:r>
            <a:r>
              <a:rPr sz="1800" dirty="0">
                <a:solidFill>
                  <a:prstClr val="black"/>
                </a:solidFill>
              </a:rPr>
              <a:t>Romney presidential campaign, 2012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George W. Romney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Romney, West Virginia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New Romney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George Romney (painter)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HMS Romney (1708)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New Romney (UK Parliament constituency)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Romney family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Romney Expedition</a:t>
            </a:r>
          </a:p>
          <a:p>
            <a:pPr defTabSz="457200">
              <a:defRPr/>
            </a:pPr>
            <a:endParaRPr altLang="zh-CN" sz="1800" dirty="0" smtClean="0">
              <a:solidFill>
                <a:prstClr val="black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671732" y="1014988"/>
            <a:ext cx="2514419" cy="42625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6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457200"/>
            <a:r>
              <a:rPr sz="1800" dirty="0" smtClean="0">
                <a:solidFill>
                  <a:prstClr val="black"/>
                </a:solidFill>
              </a:rPr>
              <a:t>Paul </a:t>
            </a:r>
            <a:r>
              <a:rPr sz="1800" dirty="0">
                <a:solidFill>
                  <a:prstClr val="black"/>
                </a:solidFill>
              </a:rPr>
              <a:t>McCartney</a:t>
            </a:r>
          </a:p>
          <a:p>
            <a:pPr defTabSz="457200"/>
            <a:r>
              <a:rPr sz="2000" b="1" i="1" dirty="0">
                <a:solidFill>
                  <a:srgbClr val="0000FF"/>
                </a:solidFill>
              </a:rPr>
              <a:t>Ron Paul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Paul the Apostle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St Paul's Cathedral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Paul Martin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Paul Klee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Paul Allen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Chris Paul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Pauline epistles</a:t>
            </a:r>
          </a:p>
          <a:p>
            <a:pPr defTabSz="457200"/>
            <a:r>
              <a:rPr sz="1800" dirty="0">
                <a:solidFill>
                  <a:prstClr val="black"/>
                </a:solidFill>
              </a:rPr>
              <a:t>Paul I of Russia</a:t>
            </a:r>
          </a:p>
          <a:p>
            <a:pPr defTabSz="457200">
              <a:defRPr/>
            </a:pPr>
            <a:endParaRPr altLang="zh-CN" sz="1800" dirty="0" smtClean="0">
              <a:solidFill>
                <a:prstClr val="black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410336" y="1025265"/>
            <a:ext cx="2520650" cy="42625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6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altLang="zh-CN" sz="1800" dirty="0">
                <a:solidFill>
                  <a:prstClr val="black"/>
                </a:solidFill>
              </a:rPr>
              <a:t>Lyndon B. Johnson</a:t>
            </a:r>
          </a:p>
          <a:p>
            <a:pPr defTabSz="457200">
              <a:defRPr/>
            </a:pPr>
            <a:r>
              <a:rPr altLang="zh-CN" sz="1800" dirty="0">
                <a:solidFill>
                  <a:prstClr val="black"/>
                </a:solidFill>
              </a:rPr>
              <a:t>Andrew </a:t>
            </a:r>
            <a:r>
              <a:rPr altLang="zh-CN" sz="1800" dirty="0" smtClean="0">
                <a:solidFill>
                  <a:prstClr val="black"/>
                </a:solidFill>
              </a:rPr>
              <a:t>Johnson</a:t>
            </a:r>
          </a:p>
          <a:p>
            <a:pPr defTabSz="457200">
              <a:defRPr/>
            </a:pPr>
            <a:r>
              <a:rPr altLang="zh-CN" sz="1800" dirty="0" smtClean="0">
                <a:solidFill>
                  <a:prstClr val="black"/>
                </a:solidFill>
              </a:rPr>
              <a:t>Samuel </a:t>
            </a:r>
            <a:r>
              <a:rPr altLang="zh-CN" sz="1800" dirty="0">
                <a:solidFill>
                  <a:prstClr val="black"/>
                </a:solidFill>
              </a:rPr>
              <a:t>Johnson</a:t>
            </a:r>
          </a:p>
          <a:p>
            <a:pPr defTabSz="457200">
              <a:defRPr/>
            </a:pPr>
            <a:r>
              <a:rPr altLang="zh-CN" sz="1800" dirty="0">
                <a:solidFill>
                  <a:prstClr val="black"/>
                </a:solidFill>
              </a:rPr>
              <a:t>Magic Johnson</a:t>
            </a:r>
          </a:p>
          <a:p>
            <a:pPr defTabSz="457200">
              <a:defRPr/>
            </a:pPr>
            <a:r>
              <a:rPr altLang="zh-CN" sz="1800" dirty="0">
                <a:solidFill>
                  <a:prstClr val="black"/>
                </a:solidFill>
              </a:rPr>
              <a:t>Jimmie Johnson</a:t>
            </a:r>
          </a:p>
          <a:p>
            <a:pPr defTabSz="457200">
              <a:defRPr/>
            </a:pPr>
            <a:r>
              <a:rPr altLang="zh-CN" sz="1800" dirty="0">
                <a:solidFill>
                  <a:prstClr val="black"/>
                </a:solidFill>
              </a:rPr>
              <a:t>Boris Johnson</a:t>
            </a:r>
          </a:p>
          <a:p>
            <a:pPr defTabSz="457200">
              <a:defRPr/>
            </a:pPr>
            <a:r>
              <a:rPr altLang="zh-CN" sz="1800" dirty="0">
                <a:solidFill>
                  <a:prstClr val="black"/>
                </a:solidFill>
              </a:rPr>
              <a:t>Randy Johnson</a:t>
            </a:r>
          </a:p>
          <a:p>
            <a:pPr defTabSz="457200">
              <a:defRPr/>
            </a:pPr>
            <a:r>
              <a:rPr altLang="zh-CN" sz="1800" dirty="0" smtClean="0">
                <a:solidFill>
                  <a:prstClr val="black"/>
                </a:solidFill>
              </a:rPr>
              <a:t>Johnson &amp; Johnson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>
              <a:defRPr/>
            </a:pPr>
            <a:r>
              <a:rPr altLang="zh-CN" sz="2000" b="1" i="1" dirty="0" smtClean="0">
                <a:solidFill>
                  <a:srgbClr val="75A325"/>
                </a:solidFill>
              </a:rPr>
              <a:t>Gary Johnson</a:t>
            </a:r>
          </a:p>
          <a:p>
            <a:pPr defTabSz="457200">
              <a:defRPr/>
            </a:pPr>
            <a:r>
              <a:rPr altLang="zh-CN" sz="1800" dirty="0" smtClean="0">
                <a:solidFill>
                  <a:prstClr val="black"/>
                </a:solidFill>
              </a:rPr>
              <a:t>Robert Johnson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>
              <a:defRPr/>
            </a:pPr>
            <a:endParaRPr altLang="zh-CN" sz="1800" dirty="0" smtClean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04" y="5469448"/>
            <a:ext cx="987721" cy="121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26" y="5476148"/>
            <a:ext cx="927156" cy="118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 descr="Ron_Paul,_official_Congressional_photo_portrait,_200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67" y="5431367"/>
            <a:ext cx="1015014" cy="12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: knowledge network for mention </a:t>
            </a:r>
          </a:p>
          <a:p>
            <a:r>
              <a:rPr lang="en-US" dirty="0" smtClean="0"/>
              <a:t>         : knowledge network for each entity candidate       of  </a:t>
            </a:r>
          </a:p>
          <a:p>
            <a:endParaRPr lang="en-US" dirty="0" smtClean="0"/>
          </a:p>
          <a:p>
            <a:r>
              <a:rPr lang="en-US" dirty="0" smtClean="0"/>
              <a:t>Compute similarity between              and            based on </a:t>
            </a:r>
            <a:r>
              <a:rPr lang="en-US" dirty="0" err="1" smtClean="0"/>
              <a:t>Jaccard</a:t>
            </a:r>
            <a:r>
              <a:rPr lang="en-US" dirty="0" smtClean="0"/>
              <a:t> Index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altLang="zh-CN" dirty="0"/>
              <a:t>Note that the edge labels </a:t>
            </a:r>
            <a:r>
              <a:rPr lang="en-US" altLang="zh-CN" dirty="0" smtClean="0"/>
              <a:t>are ignored</a:t>
            </a:r>
            <a:br>
              <a:rPr lang="en-US" altLang="zh-CN" dirty="0" smtClean="0"/>
            </a:br>
            <a:r>
              <a:rPr lang="en-US" altLang="zh-CN" dirty="0" smtClean="0"/>
              <a:t>Two </a:t>
            </a:r>
            <a:r>
              <a:rPr lang="en-US" altLang="zh-CN" dirty="0"/>
              <a:t>elements are considered equal if and only if they have one or more token in </a:t>
            </a:r>
            <a:r>
              <a:rPr lang="en-US" altLang="zh-CN" dirty="0" smtClean="0"/>
              <a:t>common. </a:t>
            </a:r>
            <a:endParaRPr lang="en-US" altLang="zh-CN" dirty="0"/>
          </a:p>
          <a:p>
            <a:endParaRPr lang="en-US" altLang="zh-CN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37627"/>
              </p:ext>
            </p:extLst>
          </p:nvPr>
        </p:nvGraphicFramePr>
        <p:xfrm>
          <a:off x="2308079" y="3637059"/>
          <a:ext cx="43291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4" imgW="1981080" imgH="431640" progId="Equation.3">
                  <p:embed/>
                </p:oleObj>
              </mc:Choice>
              <mc:Fallback>
                <p:oleObj name="Equation" r:id="rId4" imgW="1981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8079" y="3637059"/>
                        <a:ext cx="4329113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9527"/>
              </p:ext>
            </p:extLst>
          </p:nvPr>
        </p:nvGraphicFramePr>
        <p:xfrm>
          <a:off x="779111" y="1124744"/>
          <a:ext cx="7762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6" imgW="355320" imgH="203040" progId="Equation.3">
                  <p:embed/>
                </p:oleObj>
              </mc:Choice>
              <mc:Fallback>
                <p:oleObj name="Equation" r:id="rId6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11" y="1124744"/>
                        <a:ext cx="77628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053395"/>
              </p:ext>
            </p:extLst>
          </p:nvPr>
        </p:nvGraphicFramePr>
        <p:xfrm>
          <a:off x="5748274" y="1261350"/>
          <a:ext cx="361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8" imgW="164880" imgH="139680" progId="Equation.3">
                  <p:embed/>
                </p:oleObj>
              </mc:Choice>
              <mc:Fallback>
                <p:oleObj name="Equation" r:id="rId8" imgW="164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274" y="1261350"/>
                        <a:ext cx="361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04800"/>
              </p:ext>
            </p:extLst>
          </p:nvPr>
        </p:nvGraphicFramePr>
        <p:xfrm>
          <a:off x="779463" y="1592263"/>
          <a:ext cx="7762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Equation" r:id="rId10" imgW="355320" imgH="228600" progId="Equation.3">
                  <p:embed/>
                </p:oleObj>
              </mc:Choice>
              <mc:Fallback>
                <p:oleObj name="Equation" r:id="rId10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592263"/>
                        <a:ext cx="77628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439486"/>
              </p:ext>
            </p:extLst>
          </p:nvPr>
        </p:nvGraphicFramePr>
        <p:xfrm>
          <a:off x="7400925" y="1498600"/>
          <a:ext cx="3048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Equation" r:id="rId12" imgW="139680" imgH="228600" progId="Equation.3">
                  <p:embed/>
                </p:oleObj>
              </mc:Choice>
              <mc:Fallback>
                <p:oleObj name="Equation" r:id="rId12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1498600"/>
                        <a:ext cx="3048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71934"/>
              </p:ext>
            </p:extLst>
          </p:nvPr>
        </p:nvGraphicFramePr>
        <p:xfrm>
          <a:off x="4469542" y="2417190"/>
          <a:ext cx="7762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Equation" r:id="rId14" imgW="355320" imgH="203040" progId="Equation.3">
                  <p:embed/>
                </p:oleObj>
              </mc:Choice>
              <mc:Fallback>
                <p:oleObj name="Equation" r:id="rId14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542" y="2417190"/>
                        <a:ext cx="77628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588522"/>
              </p:ext>
            </p:extLst>
          </p:nvPr>
        </p:nvGraphicFramePr>
        <p:xfrm>
          <a:off x="5818657" y="2393195"/>
          <a:ext cx="7762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Equation" r:id="rId16" imgW="355320" imgH="228600" progId="Equation.3">
                  <p:embed/>
                </p:oleObj>
              </mc:Choice>
              <mc:Fallback>
                <p:oleObj name="Equation" r:id="rId16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657" y="2393195"/>
                        <a:ext cx="77628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531453"/>
              </p:ext>
            </p:extLst>
          </p:nvPr>
        </p:nvGraphicFramePr>
        <p:xfrm>
          <a:off x="8079725" y="1633095"/>
          <a:ext cx="361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18" imgW="164880" imgH="139680" progId="Equation.3">
                  <p:embed/>
                </p:oleObj>
              </mc:Choice>
              <mc:Fallback>
                <p:oleObj name="Equation" r:id="rId18" imgW="164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9725" y="1633095"/>
                        <a:ext cx="361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6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012"/>
            <a:ext cx="9141502" cy="685800"/>
          </a:xfrm>
        </p:spPr>
        <p:txBody>
          <a:bodyPr/>
          <a:lstStyle/>
          <a:p>
            <a:r>
              <a:rPr lang="en-US" altLang="zh-CN" sz="2800" dirty="0" smtClean="0"/>
              <a:t>Knowledge </a:t>
            </a:r>
            <a:r>
              <a:rPr lang="en-US" altLang="zh-CN" sz="2800" dirty="0"/>
              <a:t>Network for </a:t>
            </a:r>
            <a:r>
              <a:rPr lang="en-US" altLang="zh-CN" sz="2800" dirty="0" smtClean="0"/>
              <a:t>Entities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 KB </a:t>
            </a:r>
            <a:endParaRPr lang="en-US" altLang="zh-CN" sz="2800" dirty="0"/>
          </a:p>
        </p:txBody>
      </p:sp>
      <p:pic>
        <p:nvPicPr>
          <p:cNvPr id="3" name="图片 2" descr="k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" y="1300426"/>
            <a:ext cx="9073907" cy="4927429"/>
          </a:xfrm>
          <a:prstGeom prst="rect">
            <a:avLst/>
          </a:prstGeom>
        </p:spPr>
      </p:pic>
      <p:sp>
        <p:nvSpPr>
          <p:cNvPr id="4" name="Oval 17"/>
          <p:cNvSpPr/>
          <p:nvPr/>
        </p:nvSpPr>
        <p:spPr>
          <a:xfrm>
            <a:off x="5319448" y="3668085"/>
            <a:ext cx="1955694" cy="153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97140" y="-248810"/>
            <a:ext cx="80740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/>
                <a:ea typeface="+mj-ea"/>
                <a:cs typeface="Palatino Linotyp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457200">
              <a:lnSpc>
                <a:spcPts val="5800"/>
              </a:lnSpc>
            </a:pPr>
            <a:r>
              <a:rPr lang="en-US" altLang="zh-CN" sz="30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cs typeface="MS PGothic" charset="0"/>
              </a:rPr>
              <a:t>Similarity based Re-ranking</a:t>
            </a:r>
            <a:endParaRPr lang="en-US" altLang="zh-CN" sz="3000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cs typeface="MS PGothic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27774" y="1014988"/>
            <a:ext cx="3197125" cy="4262568"/>
          </a:xfrm>
          <a:prstGeom prst="rect">
            <a:avLst/>
          </a:prstGeom>
          <a:solidFill>
            <a:srgbClr val="DA9695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6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457200"/>
            <a:r>
              <a:rPr altLang="zh-CN" sz="2000" b="1" i="1" dirty="0">
                <a:solidFill>
                  <a:srgbClr val="FF0000"/>
                </a:solidFill>
              </a:rPr>
              <a:t>Mitt Romney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George W. Romney</a:t>
            </a: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Mitt </a:t>
            </a:r>
            <a:r>
              <a:rPr altLang="zh-CN" sz="1800" dirty="0">
                <a:solidFill>
                  <a:prstClr val="black"/>
                </a:solidFill>
              </a:rPr>
              <a:t>Romney presidential campaign, 2012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Ann Romney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Lenore Romney</a:t>
            </a:r>
          </a:p>
          <a:p>
            <a:pPr defTabSz="457200"/>
            <a:r>
              <a:rPr altLang="zh-CN" sz="1800" dirty="0" err="1">
                <a:solidFill>
                  <a:prstClr val="black"/>
                </a:solidFill>
              </a:rPr>
              <a:t>Ronna</a:t>
            </a:r>
            <a:r>
              <a:rPr altLang="zh-CN" sz="1800" dirty="0">
                <a:solidFill>
                  <a:prstClr val="black"/>
                </a:solidFill>
              </a:rPr>
              <a:t> Romney</a:t>
            </a:r>
          </a:p>
          <a:p>
            <a:pPr defTabSz="457200"/>
            <a:r>
              <a:rPr altLang="zh-CN" sz="1800" dirty="0" err="1">
                <a:solidFill>
                  <a:prstClr val="black"/>
                </a:solidFill>
              </a:rPr>
              <a:t>Tagg</a:t>
            </a:r>
            <a:r>
              <a:rPr altLang="zh-CN" sz="1800" dirty="0">
                <a:solidFill>
                  <a:prstClr val="black"/>
                </a:solidFill>
              </a:rPr>
              <a:t> Romney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G. Scott Romney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Vernon B. </a:t>
            </a:r>
            <a:r>
              <a:rPr altLang="zh-CN" sz="1800" dirty="0" smtClean="0">
                <a:solidFill>
                  <a:prstClr val="black"/>
                </a:solidFill>
              </a:rPr>
              <a:t>Romney</a:t>
            </a:r>
          </a:p>
          <a:p>
            <a:pPr defTabSz="457200"/>
            <a:r>
              <a:rPr sz="1800" dirty="0" smtClean="0">
                <a:solidFill>
                  <a:prstClr val="black"/>
                </a:solidFill>
              </a:rPr>
              <a:t>New Romney</a:t>
            </a:r>
            <a:endParaRPr sz="1800" dirty="0">
              <a:solidFill>
                <a:prstClr val="black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671732" y="1014988"/>
            <a:ext cx="2514419" cy="42625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6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457200"/>
            <a:r>
              <a:rPr altLang="zh-CN" sz="2000" b="1" i="1" dirty="0">
                <a:solidFill>
                  <a:srgbClr val="0000FF"/>
                </a:solidFill>
              </a:rPr>
              <a:t>Ron Paul</a:t>
            </a: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Paul Ryan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Rand Paul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Paul </a:t>
            </a:r>
            <a:r>
              <a:rPr altLang="zh-CN" sz="1800" dirty="0" smtClean="0">
                <a:solidFill>
                  <a:prstClr val="black"/>
                </a:solidFill>
              </a:rPr>
              <a:t>McCartney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Paul </a:t>
            </a:r>
            <a:r>
              <a:rPr altLang="zh-CN" sz="1800" dirty="0" err="1" smtClean="0">
                <a:solidFill>
                  <a:prstClr val="black"/>
                </a:solidFill>
              </a:rPr>
              <a:t>Krugman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Paul Wellstone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Paul Broun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Paul </a:t>
            </a:r>
            <a:r>
              <a:rPr altLang="zh-CN" sz="1800" dirty="0" err="1" smtClean="0">
                <a:solidFill>
                  <a:prstClr val="black"/>
                </a:solidFill>
              </a:rPr>
              <a:t>Laxalt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Paul Coverdell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Paul </a:t>
            </a:r>
            <a:r>
              <a:rPr altLang="zh-CN" sz="1800" dirty="0" err="1" smtClean="0">
                <a:solidFill>
                  <a:prstClr val="black"/>
                </a:solidFill>
              </a:rPr>
              <a:t>Cellucci</a:t>
            </a:r>
            <a:endParaRPr altLang="zh-CN" sz="1800" dirty="0">
              <a:solidFill>
                <a:prstClr val="black"/>
              </a:solidFill>
            </a:endParaRPr>
          </a:p>
          <a:p>
            <a:pPr marL="0" indent="0" defTabSz="457200">
              <a:buFont typeface="Arial" panose="020B0604020202020204" pitchFamily="34" charset="0"/>
              <a:buNone/>
              <a:defRPr/>
            </a:pPr>
            <a:endParaRPr altLang="zh-CN" sz="1800" dirty="0" smtClean="0">
              <a:solidFill>
                <a:prstClr val="black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410336" y="1025265"/>
            <a:ext cx="2520650" cy="4262568"/>
          </a:xfrm>
          <a:prstGeom prst="rect">
            <a:avLst/>
          </a:prstGeom>
          <a:solidFill>
            <a:srgbClr val="E3F2C7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6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Lyndon B. Johnson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Andrew Johnson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2000" b="1" i="1" dirty="0" smtClean="0">
                <a:solidFill>
                  <a:srgbClr val="75A325"/>
                </a:solidFill>
              </a:rPr>
              <a:t>Gary Johnson</a:t>
            </a:r>
            <a:endParaRPr altLang="zh-CN" sz="2000" b="1" i="1" dirty="0">
              <a:solidFill>
                <a:srgbClr val="75A325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Hiram Johnson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Sam Johnson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Tim Johnson (U.S. Senator</a:t>
            </a:r>
            <a:r>
              <a:rPr altLang="zh-CN" sz="1800" dirty="0">
                <a:solidFill>
                  <a:prstClr val="black"/>
                </a:solidFill>
              </a:rPr>
              <a:t>)</a:t>
            </a: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Ron Johnson (U.S. politician</a:t>
            </a:r>
            <a:r>
              <a:rPr altLang="zh-CN" sz="1800" dirty="0">
                <a:solidFill>
                  <a:prstClr val="black"/>
                </a:solidFill>
              </a:rPr>
              <a:t>)</a:t>
            </a: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Walter Johnson</a:t>
            </a:r>
          </a:p>
          <a:p>
            <a:pPr defTabSz="457200">
              <a:defRPr/>
            </a:pPr>
            <a:r>
              <a:rPr altLang="zh-CN" sz="1800" dirty="0">
                <a:solidFill>
                  <a:prstClr val="black"/>
                </a:solidFill>
              </a:rPr>
              <a:t>Samuel Johnson</a:t>
            </a:r>
          </a:p>
          <a:p>
            <a:pPr defTabSz="457200">
              <a:defRPr/>
            </a:pPr>
            <a:r>
              <a:rPr altLang="zh-CN" sz="1800" dirty="0">
                <a:solidFill>
                  <a:prstClr val="black"/>
                </a:solidFill>
              </a:rPr>
              <a:t>Magic Johnson</a:t>
            </a:r>
          </a:p>
          <a:p>
            <a:pPr defTabSz="457200"/>
            <a:endParaRPr altLang="zh-CN" sz="1800" dirty="0" smtClean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04" y="5469448"/>
            <a:ext cx="987721" cy="121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26" y="5476148"/>
            <a:ext cx="927156" cy="118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 descr="Ron_Paul,_official_Congressional_photo_portrait,_200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67" y="5431367"/>
            <a:ext cx="1015014" cy="12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dirty="0" smtClean="0"/>
              <a:t>       : a set of coherent entity mentions</a:t>
            </a:r>
          </a:p>
          <a:p>
            <a:pPr lvl="1"/>
            <a:r>
              <a:rPr lang="en-US" dirty="0" smtClean="0"/>
              <a:t>[Romney, Paul, Johnson]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   : the set of corresponding entity candidate lists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  : all the possible combinations of top candidate lists from </a:t>
            </a:r>
          </a:p>
          <a:p>
            <a:pPr lvl="1"/>
            <a:r>
              <a:rPr lang="en-US" dirty="0" smtClean="0"/>
              <a:t>[Mitt Romney, Ron Paul, Gary Johnson]</a:t>
            </a:r>
          </a:p>
          <a:p>
            <a:pPr lvl="1"/>
            <a:r>
              <a:rPr lang="en-US" dirty="0"/>
              <a:t>[Mitt Romney, </a:t>
            </a:r>
            <a:r>
              <a:rPr lang="en-US" dirty="0" smtClean="0"/>
              <a:t>Paul McCartney, Lyndon Johnson]</a:t>
            </a:r>
            <a:endParaRPr lang="en-US" dirty="0"/>
          </a:p>
          <a:p>
            <a:pPr lvl="1"/>
            <a:r>
              <a:rPr lang="en-US" altLang="zh-CN" dirty="0"/>
              <a:t>e</a:t>
            </a:r>
            <a:r>
              <a:rPr lang="en-US" altLang="zh-CN" dirty="0" smtClean="0"/>
              <a:t>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Compute coherence for each combination              as </a:t>
            </a:r>
            <a:r>
              <a:rPr lang="en-US" dirty="0" err="1" smtClean="0"/>
              <a:t>Jaccard</a:t>
            </a:r>
            <a:r>
              <a:rPr lang="en-US" dirty="0" smtClean="0"/>
              <a:t> similarity, taking any number of arguments to the set of knowledge networks for all entities in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/>
              <a:t>Coherence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31759"/>
              </p:ext>
            </p:extLst>
          </p:nvPr>
        </p:nvGraphicFramePr>
        <p:xfrm>
          <a:off x="931863" y="1098550"/>
          <a:ext cx="4714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4" imgW="215640" imgH="228600" progId="Equation.3">
                  <p:embed/>
                </p:oleObj>
              </mc:Choice>
              <mc:Fallback>
                <p:oleObj name="Equation" r:id="rId4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098550"/>
                        <a:ext cx="4714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630003"/>
              </p:ext>
            </p:extLst>
          </p:nvPr>
        </p:nvGraphicFramePr>
        <p:xfrm>
          <a:off x="958850" y="2278420"/>
          <a:ext cx="444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6" imgW="203040" imgH="215640" progId="Equation.3">
                  <p:embed/>
                </p:oleObj>
              </mc:Choice>
              <mc:Fallback>
                <p:oleObj name="Equation" r:id="rId6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2278420"/>
                        <a:ext cx="4445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66678"/>
              </p:ext>
            </p:extLst>
          </p:nvPr>
        </p:nvGraphicFramePr>
        <p:xfrm>
          <a:off x="919828" y="3052915"/>
          <a:ext cx="4714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8" imgW="215640" imgH="228600" progId="Equation.3">
                  <p:embed/>
                </p:oleObj>
              </mc:Choice>
              <mc:Fallback>
                <p:oleObj name="Equation" r:id="rId8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828" y="3052915"/>
                        <a:ext cx="47148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666265"/>
              </p:ext>
            </p:extLst>
          </p:nvPr>
        </p:nvGraphicFramePr>
        <p:xfrm>
          <a:off x="8446604" y="3080183"/>
          <a:ext cx="4445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10" imgW="203040" imgH="215640" progId="Equation.3">
                  <p:embed/>
                </p:oleObj>
              </mc:Choice>
              <mc:Fallback>
                <p:oleObj name="Equation" r:id="rId10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6604" y="3080183"/>
                        <a:ext cx="4445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07210"/>
              </p:ext>
            </p:extLst>
          </p:nvPr>
        </p:nvGraphicFramePr>
        <p:xfrm>
          <a:off x="6124886" y="5161898"/>
          <a:ext cx="9429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12" imgW="431640" imgH="228600" progId="Equation.3">
                  <p:embed/>
                </p:oleObj>
              </mc:Choice>
              <mc:Fallback>
                <p:oleObj name="Equation" r:id="rId12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886" y="5161898"/>
                        <a:ext cx="9429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12343"/>
              </p:ext>
            </p:extLst>
          </p:nvPr>
        </p:nvGraphicFramePr>
        <p:xfrm>
          <a:off x="5579260" y="5958790"/>
          <a:ext cx="2492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公式" r:id="rId14" imgW="114120" imgH="139680" progId="Equation.3">
                  <p:embed/>
                </p:oleObj>
              </mc:Choice>
              <mc:Fallback>
                <p:oleObj name="公式" r:id="rId14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260" y="5958790"/>
                        <a:ext cx="249238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8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012"/>
            <a:ext cx="9141502" cy="685800"/>
          </a:xfrm>
        </p:spPr>
        <p:txBody>
          <a:bodyPr/>
          <a:lstStyle/>
          <a:p>
            <a:r>
              <a:rPr lang="en-US" altLang="zh-CN" sz="2800" dirty="0" smtClean="0"/>
              <a:t>Knowledge </a:t>
            </a:r>
            <a:r>
              <a:rPr lang="en-US" altLang="zh-CN" sz="2800" dirty="0"/>
              <a:t>Network for </a:t>
            </a:r>
            <a:r>
              <a:rPr lang="en-US" altLang="zh-CN" sz="2800" dirty="0" smtClean="0"/>
              <a:t>Entities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 KB </a:t>
            </a:r>
            <a:endParaRPr lang="en-US" altLang="zh-CN" sz="2800" dirty="0"/>
          </a:p>
        </p:txBody>
      </p:sp>
      <p:pic>
        <p:nvPicPr>
          <p:cNvPr id="3" name="图片 2" descr="k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" y="1300426"/>
            <a:ext cx="9073907" cy="4927429"/>
          </a:xfrm>
          <a:prstGeom prst="rect">
            <a:avLst/>
          </a:prstGeom>
        </p:spPr>
      </p:pic>
      <p:cxnSp>
        <p:nvCxnSpPr>
          <p:cNvPr id="5" name="直线连接符 4"/>
          <p:cNvCxnSpPr/>
          <p:nvPr/>
        </p:nvCxnSpPr>
        <p:spPr>
          <a:xfrm>
            <a:off x="2215908" y="3086455"/>
            <a:ext cx="58640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>
            <a:off x="2215908" y="3086455"/>
            <a:ext cx="2905002" cy="2722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 flipV="1">
            <a:off x="5120910" y="3086455"/>
            <a:ext cx="2959049" cy="2722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97140" y="-248810"/>
            <a:ext cx="80740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/>
                <a:ea typeface="+mj-ea"/>
                <a:cs typeface="Palatino Linotyp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457200">
              <a:lnSpc>
                <a:spcPts val="5800"/>
              </a:lnSpc>
            </a:pPr>
            <a:r>
              <a:rPr lang="en-US" altLang="zh-CN" sz="30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cs typeface="MS PGothic" charset="0"/>
              </a:rPr>
              <a:t>Coherence based Re-Ranking</a:t>
            </a:r>
            <a:endParaRPr lang="en-US" altLang="zh-CN" sz="3000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cs typeface="MS PGothic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45834" y="1014988"/>
            <a:ext cx="3197125" cy="4262568"/>
          </a:xfrm>
          <a:prstGeom prst="rect">
            <a:avLst/>
          </a:prstGeom>
          <a:solidFill>
            <a:srgbClr val="DA9695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6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457200"/>
            <a:r>
              <a:rPr altLang="zh-CN" sz="2000" b="1" i="1" dirty="0">
                <a:solidFill>
                  <a:srgbClr val="FF0000"/>
                </a:solidFill>
              </a:rPr>
              <a:t>Mitt Romney</a:t>
            </a: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George </a:t>
            </a:r>
            <a:r>
              <a:rPr altLang="zh-CN" sz="1800" dirty="0">
                <a:solidFill>
                  <a:prstClr val="black"/>
                </a:solidFill>
              </a:rPr>
              <a:t>W. Romney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Mitt Romney presidential campaign, 2012</a:t>
            </a: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Mitt </a:t>
            </a:r>
            <a:r>
              <a:rPr altLang="zh-CN" sz="1800" dirty="0">
                <a:solidFill>
                  <a:prstClr val="black"/>
                </a:solidFill>
              </a:rPr>
              <a:t>Romney presidential campaign, 2008</a:t>
            </a: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List </a:t>
            </a:r>
            <a:r>
              <a:rPr altLang="zh-CN" sz="1800" dirty="0">
                <a:solidFill>
                  <a:prstClr val="black"/>
                </a:solidFill>
              </a:rPr>
              <a:t>of Mitt Romney presidential campaign endorsements, 2012</a:t>
            </a: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Governorship </a:t>
            </a:r>
            <a:r>
              <a:rPr altLang="zh-CN" sz="1800" dirty="0">
                <a:solidFill>
                  <a:prstClr val="black"/>
                </a:solidFill>
              </a:rPr>
              <a:t>of Mitt </a:t>
            </a:r>
            <a:r>
              <a:rPr altLang="zh-CN" sz="1800" dirty="0" err="1" smtClean="0">
                <a:solidFill>
                  <a:prstClr val="black"/>
                </a:solidFill>
              </a:rPr>
              <a:t>RomneyAnn</a:t>
            </a:r>
            <a:r>
              <a:rPr altLang="zh-CN" sz="1800" dirty="0" smtClean="0">
                <a:solidFill>
                  <a:prstClr val="black"/>
                </a:solidFill>
              </a:rPr>
              <a:t> </a:t>
            </a:r>
            <a:r>
              <a:rPr altLang="zh-CN" sz="1800" dirty="0">
                <a:solidFill>
                  <a:prstClr val="black"/>
                </a:solidFill>
              </a:rPr>
              <a:t>Romney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Lenore Romney</a:t>
            </a:r>
          </a:p>
          <a:p>
            <a:pPr defTabSz="457200"/>
            <a:r>
              <a:rPr altLang="zh-CN" sz="1800" dirty="0" err="1">
                <a:solidFill>
                  <a:prstClr val="black"/>
                </a:solidFill>
              </a:rPr>
              <a:t>Ronna</a:t>
            </a:r>
            <a:r>
              <a:rPr altLang="zh-CN" sz="1800" dirty="0">
                <a:solidFill>
                  <a:prstClr val="black"/>
                </a:solidFill>
              </a:rPr>
              <a:t> </a:t>
            </a:r>
            <a:r>
              <a:rPr altLang="zh-CN" sz="1800" dirty="0" smtClean="0">
                <a:solidFill>
                  <a:prstClr val="black"/>
                </a:solidFill>
              </a:rPr>
              <a:t>Romney</a:t>
            </a:r>
            <a:endParaRPr altLang="zh-CN" sz="1800" dirty="0">
              <a:solidFill>
                <a:prstClr val="black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557016" y="1014988"/>
            <a:ext cx="2738604" cy="42625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6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457200"/>
            <a:r>
              <a:rPr altLang="zh-CN" sz="2000" b="1" i="1" dirty="0">
                <a:solidFill>
                  <a:srgbClr val="0000FF"/>
                </a:solidFill>
              </a:rPr>
              <a:t>Ron Paul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Paul Ryan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Paul </a:t>
            </a:r>
            <a:r>
              <a:rPr altLang="zh-CN" sz="1800" dirty="0" err="1">
                <a:solidFill>
                  <a:prstClr val="black"/>
                </a:solidFill>
              </a:rPr>
              <a:t>Krassner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Chris Paul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Paul Harvey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Ron Paul presidential campaign, 2008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Paul Samuelson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Rand Paul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Ron Paul presidential campaign, 2012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Paul </a:t>
            </a:r>
            <a:r>
              <a:rPr altLang="zh-CN" sz="1800" dirty="0" smtClean="0">
                <a:solidFill>
                  <a:prstClr val="black"/>
                </a:solidFill>
              </a:rPr>
              <a:t>McCartney</a:t>
            </a:r>
            <a:endParaRPr altLang="zh-CN" sz="1800" b="1" i="1" dirty="0">
              <a:solidFill>
                <a:srgbClr val="0000FF"/>
              </a:solidFill>
            </a:endParaRPr>
          </a:p>
          <a:p>
            <a:pPr marL="0" indent="0" defTabSz="457200">
              <a:buFont typeface="Arial" panose="020B0604020202020204" pitchFamily="34" charset="0"/>
              <a:buNone/>
              <a:defRPr/>
            </a:pPr>
            <a:endParaRPr altLang="zh-CN" sz="1800" dirty="0" smtClean="0">
              <a:solidFill>
                <a:prstClr val="black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492135" y="1025265"/>
            <a:ext cx="2406050" cy="4262568"/>
          </a:xfrm>
          <a:prstGeom prst="rect">
            <a:avLst/>
          </a:prstGeom>
          <a:solidFill>
            <a:srgbClr val="E3F2C7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600" kern="12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Palatino Linotype"/>
                <a:ea typeface="Palatino Linotype" charset="0"/>
                <a:cs typeface="Palatino Linotype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457200"/>
            <a:r>
              <a:rPr altLang="zh-CN" sz="2000" b="1" i="1" dirty="0">
                <a:solidFill>
                  <a:srgbClr val="75A325"/>
                </a:solidFill>
              </a:rPr>
              <a:t>Gary Johnson</a:t>
            </a:r>
          </a:p>
          <a:p>
            <a:pPr defTabSz="457200"/>
            <a:r>
              <a:rPr altLang="zh-CN" sz="1700" dirty="0">
                <a:solidFill>
                  <a:prstClr val="black"/>
                </a:solidFill>
              </a:rPr>
              <a:t>Lyndon B. </a:t>
            </a:r>
            <a:r>
              <a:rPr altLang="zh-CN" sz="1700" dirty="0" smtClean="0">
                <a:solidFill>
                  <a:prstClr val="black"/>
                </a:solidFill>
              </a:rPr>
              <a:t>Johnson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Andrew </a:t>
            </a:r>
            <a:r>
              <a:rPr altLang="zh-CN" sz="1800" dirty="0" smtClean="0">
                <a:solidFill>
                  <a:prstClr val="black"/>
                </a:solidFill>
              </a:rPr>
              <a:t>Johnson</a:t>
            </a:r>
            <a:endParaRPr altLang="zh-CN" sz="1800" dirty="0">
              <a:solidFill>
                <a:prstClr val="black"/>
              </a:solidFill>
            </a:endParaRP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Magic Johnson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Woody Johnson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Boris Johnson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Jimmie Johnson</a:t>
            </a: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Dwayne </a:t>
            </a:r>
            <a:r>
              <a:rPr altLang="zh-CN" sz="1800" dirty="0">
                <a:solidFill>
                  <a:prstClr val="black"/>
                </a:solidFill>
              </a:rPr>
              <a:t>Johnson</a:t>
            </a:r>
          </a:p>
          <a:p>
            <a:pPr defTabSz="457200"/>
            <a:r>
              <a:rPr altLang="zh-CN" sz="1800" dirty="0">
                <a:solidFill>
                  <a:prstClr val="black"/>
                </a:solidFill>
              </a:rPr>
              <a:t>Donald </a:t>
            </a:r>
            <a:r>
              <a:rPr altLang="zh-CN" sz="1800" dirty="0" smtClean="0">
                <a:solidFill>
                  <a:prstClr val="black"/>
                </a:solidFill>
              </a:rPr>
              <a:t>Johnson</a:t>
            </a:r>
          </a:p>
          <a:p>
            <a:pPr defTabSz="457200"/>
            <a:r>
              <a:rPr altLang="zh-CN" sz="1800" dirty="0" smtClean="0">
                <a:solidFill>
                  <a:prstClr val="black"/>
                </a:solidFill>
              </a:rPr>
              <a:t>Hiram Johnson</a:t>
            </a:r>
            <a:endParaRPr altLang="zh-CN" sz="1800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04" y="5469448"/>
            <a:ext cx="987721" cy="121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26" y="5476148"/>
            <a:ext cx="927156" cy="118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 descr="Ron_Paul,_official_Congressional_photo_portrait,_200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67" y="5431367"/>
            <a:ext cx="1015014" cy="12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val 218"/>
          <p:cNvSpPr/>
          <p:nvPr/>
        </p:nvSpPr>
        <p:spPr>
          <a:xfrm>
            <a:off x="5406276" y="5943289"/>
            <a:ext cx="2190060" cy="7672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088526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Or Try to Measure Semantic Relatedness using DNN</a:t>
            </a:r>
            <a:endParaRPr lang="en-US" sz="2000" dirty="0" smtClean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804" y="4092360"/>
            <a:ext cx="1699118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Vector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51500"/>
            <a:ext cx="2351238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Hashing Layer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514" y="2249888"/>
            <a:ext cx="1988106" cy="520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Multi-layer non-</a:t>
            </a:r>
            <a:b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projections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491" y="1574163"/>
            <a:ext cx="1817436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Layer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0313" y="4141198"/>
            <a:ext cx="722984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8688" y="3428775"/>
            <a:ext cx="3108960" cy="322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105k (50k + 50k + 3.2k + 1.6k)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1154" y="2823286"/>
            <a:ext cx="989346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1154" y="2222641"/>
            <a:ext cx="989346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1655" y="1621996"/>
            <a:ext cx="989346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01929" y="3737205"/>
            <a:ext cx="492739" cy="389698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36759" y="2447883"/>
            <a:ext cx="0" cy="37540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  <a:endCxn id="14" idx="2"/>
          </p:cNvCxnSpPr>
          <p:nvPr/>
        </p:nvCxnSpPr>
        <p:spPr>
          <a:xfrm flipH="1" flipV="1">
            <a:off x="3806328" y="1847238"/>
            <a:ext cx="9499" cy="37540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38702" y="4091580"/>
            <a:ext cx="405344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6434" y="1499082"/>
            <a:ext cx="413044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" name="Left Bracket 26"/>
          <p:cNvSpPr/>
          <p:nvPr/>
        </p:nvSpPr>
        <p:spPr>
          <a:xfrm>
            <a:off x="2167226" y="1874485"/>
            <a:ext cx="73442" cy="1426531"/>
          </a:xfrm>
          <a:prstGeom prst="leftBracke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2993" y="4355702"/>
            <a:ext cx="467980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61598" y="4126903"/>
            <a:ext cx="786403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0616" y="4126903"/>
            <a:ext cx="658850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3.2k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40684" y="4126903"/>
            <a:ext cx="658850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1.6k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29" idx="0"/>
          </p:cNvCxnSpPr>
          <p:nvPr/>
        </p:nvCxnSpPr>
        <p:spPr>
          <a:xfrm flipV="1">
            <a:off x="3754799" y="3751500"/>
            <a:ext cx="248312" cy="37540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0"/>
          </p:cNvCxnSpPr>
          <p:nvPr/>
        </p:nvCxnSpPr>
        <p:spPr>
          <a:xfrm flipV="1">
            <a:off x="4540041" y="3751500"/>
            <a:ext cx="101640" cy="37540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0"/>
          </p:cNvCxnSpPr>
          <p:nvPr/>
        </p:nvCxnSpPr>
        <p:spPr>
          <a:xfrm flipV="1">
            <a:off x="5270109" y="3751500"/>
            <a:ext cx="0" cy="37540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72466" y="4352144"/>
            <a:ext cx="439494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1651" y="4352144"/>
            <a:ext cx="439494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90959" y="4352144"/>
            <a:ext cx="581801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sz="18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55365" y="4126903"/>
            <a:ext cx="722984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59176" y="3432917"/>
            <a:ext cx="3108960" cy="31665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105k (50k + 50k + 3.2k + 1.6k)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3998" y="2808991"/>
            <a:ext cx="989346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13998" y="2208346"/>
            <a:ext cx="989346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04499" y="1607701"/>
            <a:ext cx="989346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>
            <a:stCxn id="38" idx="0"/>
          </p:cNvCxnSpPr>
          <p:nvPr/>
        </p:nvCxnSpPr>
        <p:spPr>
          <a:xfrm flipV="1">
            <a:off x="6116857" y="3751500"/>
            <a:ext cx="587411" cy="37540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029603" y="2433588"/>
            <a:ext cx="0" cy="37540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0"/>
            <a:endCxn id="42" idx="2"/>
          </p:cNvCxnSpPr>
          <p:nvPr/>
        </p:nvCxnSpPr>
        <p:spPr>
          <a:xfrm flipH="1" flipV="1">
            <a:off x="6999172" y="1832943"/>
            <a:ext cx="9499" cy="37540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67070" y="4355702"/>
            <a:ext cx="467980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37208" y="4112608"/>
            <a:ext cx="786403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15240" y="4112608"/>
            <a:ext cx="658850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3.2k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33630" y="4112608"/>
            <a:ext cx="658850" cy="22524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1.6k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/>
          <p:cNvCxnSpPr>
            <a:stCxn id="47" idx="0"/>
          </p:cNvCxnSpPr>
          <p:nvPr/>
        </p:nvCxnSpPr>
        <p:spPr>
          <a:xfrm flipV="1">
            <a:off x="7030410" y="3751500"/>
            <a:ext cx="115115" cy="361108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0"/>
          </p:cNvCxnSpPr>
          <p:nvPr/>
        </p:nvCxnSpPr>
        <p:spPr>
          <a:xfrm flipH="1" flipV="1">
            <a:off x="7789923" y="3751500"/>
            <a:ext cx="54742" cy="361108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0"/>
          </p:cNvCxnSpPr>
          <p:nvPr/>
        </p:nvCxnSpPr>
        <p:spPr>
          <a:xfrm flipH="1" flipV="1">
            <a:off x="8473093" y="3751500"/>
            <a:ext cx="89962" cy="361108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44255" y="4337849"/>
            <a:ext cx="439494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83803" y="4337849"/>
            <a:ext cx="581801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sz="18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15240" y="4331557"/>
            <a:ext cx="439494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>
            <a:stCxn id="14" idx="0"/>
            <a:endCxn id="58" idx="4"/>
          </p:cNvCxnSpPr>
          <p:nvPr/>
        </p:nvCxnSpPr>
        <p:spPr>
          <a:xfrm flipV="1">
            <a:off x="3806328" y="1157218"/>
            <a:ext cx="1593653" cy="464778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2" idx="0"/>
            <a:endCxn id="58" idx="4"/>
          </p:cNvCxnSpPr>
          <p:nvPr/>
        </p:nvCxnSpPr>
        <p:spPr>
          <a:xfrm flipH="1" flipV="1">
            <a:off x="5399981" y="1157218"/>
            <a:ext cx="1599191" cy="45048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280249" y="931976"/>
            <a:ext cx="239463" cy="225242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2638" y="823357"/>
            <a:ext cx="2357556" cy="520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relatedness</a:t>
            </a:r>
            <a:b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(cosine similarity)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77844" y="898438"/>
            <a:ext cx="1204298" cy="297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18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3836759" y="3034232"/>
            <a:ext cx="0" cy="37540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010428" y="3053372"/>
            <a:ext cx="0" cy="37540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013176"/>
            <a:ext cx="3443661" cy="1296144"/>
          </a:xfrm>
          <a:prstGeom prst="rect">
            <a:avLst/>
          </a:prstGeom>
        </p:spPr>
      </p:pic>
      <p:cxnSp>
        <p:nvCxnSpPr>
          <p:cNvPr id="190" name="Straight Arrow Connector 189"/>
          <p:cNvCxnSpPr>
            <a:endCxn id="192" idx="3"/>
          </p:cNvCxnSpPr>
          <p:nvPr/>
        </p:nvCxnSpPr>
        <p:spPr>
          <a:xfrm flipV="1">
            <a:off x="4937238" y="5397251"/>
            <a:ext cx="923771" cy="4056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99" idx="4"/>
            <a:endCxn id="219" idx="0"/>
          </p:cNvCxnSpPr>
          <p:nvPr/>
        </p:nvCxnSpPr>
        <p:spPr>
          <a:xfrm>
            <a:off x="6229766" y="5455544"/>
            <a:ext cx="271540" cy="48774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/>
          <p:cNvSpPr/>
          <p:nvPr/>
        </p:nvSpPr>
        <p:spPr>
          <a:xfrm>
            <a:off x="5706154" y="5058209"/>
            <a:ext cx="1057419" cy="397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Titanic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643552" y="5373216"/>
            <a:ext cx="624316" cy="24464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Roster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752555" y="5601912"/>
            <a:ext cx="783041" cy="24464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Member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595192" y="6084983"/>
            <a:ext cx="1641104" cy="44036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National Basketball </a:t>
            </a:r>
            <a:endParaRPr lang="en-US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   Association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3866979" y="4953671"/>
            <a:ext cx="837892" cy="5372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Miami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583779" y="4970223"/>
            <a:ext cx="1291973" cy="4853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solidFill>
                  <a:prstClr val="black"/>
                </a:solidFill>
              </a:rPr>
              <a:t>Miami Heat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3716737" y="5779430"/>
            <a:ext cx="1526749" cy="5735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3613040" y="5861361"/>
            <a:ext cx="1526749" cy="5735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3577166" y="5943289"/>
            <a:ext cx="1526749" cy="5735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>
                <a:solidFill>
                  <a:prstClr val="black"/>
                </a:solidFill>
              </a:rPr>
              <a:t>Dwyane Wade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4707515" y="4840539"/>
            <a:ext cx="800133" cy="24464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Location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205" name="Straight Arrow Connector 204"/>
          <p:cNvCxnSpPr/>
          <p:nvPr/>
        </p:nvCxnSpPr>
        <p:spPr>
          <a:xfrm>
            <a:off x="4724829" y="5229001"/>
            <a:ext cx="845050" cy="123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/>
          <p:cNvSpPr/>
          <p:nvPr/>
        </p:nvSpPr>
        <p:spPr bwMode="auto">
          <a:xfrm>
            <a:off x="7882064" y="4944698"/>
            <a:ext cx="1298448" cy="70804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7790078" y="4869160"/>
            <a:ext cx="1298448" cy="71802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7856267" y="4951030"/>
            <a:ext cx="1065717" cy="44036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Professional 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Sports Team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214" name="Straight Arrow Connector 213"/>
          <p:cNvCxnSpPr/>
          <p:nvPr/>
        </p:nvCxnSpPr>
        <p:spPr>
          <a:xfrm flipV="1">
            <a:off x="6752555" y="5373216"/>
            <a:ext cx="1047858" cy="12999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7091824" y="4984555"/>
            <a:ext cx="458813" cy="24464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Type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224" name="Straight Arrow Connector 223"/>
          <p:cNvCxnSpPr>
            <a:endCxn id="126" idx="0"/>
          </p:cNvCxnSpPr>
          <p:nvPr/>
        </p:nvCxnSpPr>
        <p:spPr>
          <a:xfrm flipH="1">
            <a:off x="1757327" y="4366440"/>
            <a:ext cx="957658" cy="646736"/>
          </a:xfrm>
          <a:prstGeom prst="straightConnector1">
            <a:avLst/>
          </a:prstGeom>
          <a:ln w="28575" cmpd="sng">
            <a:solidFill>
              <a:srgbClr val="33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>
            <a:stCxn id="29" idx="2"/>
            <a:endCxn id="196" idx="0"/>
          </p:cNvCxnSpPr>
          <p:nvPr/>
        </p:nvCxnSpPr>
        <p:spPr>
          <a:xfrm>
            <a:off x="3754800" y="4352145"/>
            <a:ext cx="531125" cy="601526"/>
          </a:xfrm>
          <a:prstGeom prst="straightConnector1">
            <a:avLst/>
          </a:prstGeom>
          <a:ln w="28575" cmpd="sng">
            <a:solidFill>
              <a:srgbClr val="33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29" idx="2"/>
          </p:cNvCxnSpPr>
          <p:nvPr/>
        </p:nvCxnSpPr>
        <p:spPr>
          <a:xfrm>
            <a:off x="3754800" y="4352145"/>
            <a:ext cx="51528" cy="1650330"/>
          </a:xfrm>
          <a:prstGeom prst="straightConnector1">
            <a:avLst/>
          </a:prstGeom>
          <a:ln w="28575" cmpd="sng">
            <a:solidFill>
              <a:srgbClr val="33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4572790" y="4377981"/>
            <a:ext cx="296676" cy="575690"/>
          </a:xfrm>
          <a:prstGeom prst="straightConnector1">
            <a:avLst/>
          </a:prstGeom>
          <a:ln w="28575" cmpd="sng">
            <a:solidFill>
              <a:srgbClr val="33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5399981" y="4389794"/>
            <a:ext cx="2389942" cy="668415"/>
          </a:xfrm>
          <a:prstGeom prst="straightConnector1">
            <a:avLst/>
          </a:prstGeom>
          <a:ln w="28575" cmpd="sng">
            <a:solidFill>
              <a:srgbClr val="33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235" y="1068272"/>
            <a:ext cx="2406477" cy="1323439"/>
          </a:xfrm>
          <a:prstGeom prst="rect">
            <a:avLst/>
          </a:prstGeom>
          <a:solidFill>
            <a:srgbClr val="EBFFB9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Now</a:t>
            </a:r>
            <a:r>
              <a:rPr lang="en-US" sz="1600" dirty="0">
                <a:solidFill>
                  <a:prstClr val="black"/>
                </a:solidFill>
              </a:rPr>
              <a:t>, Ms. </a:t>
            </a:r>
            <a:r>
              <a:rPr lang="en-US" sz="1600" b="1" dirty="0">
                <a:solidFill>
                  <a:srgbClr val="C00000"/>
                </a:solidFill>
              </a:rPr>
              <a:t>Yang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b="1" dirty="0">
                <a:solidFill>
                  <a:srgbClr val="C00000"/>
                </a:solidFill>
              </a:rPr>
              <a:t>one</a:t>
            </a:r>
            <a:r>
              <a:rPr lang="en-US" sz="1600" dirty="0">
                <a:solidFill>
                  <a:prstClr val="black"/>
                </a:solidFill>
              </a:rPr>
              <a:t> of </a:t>
            </a:r>
            <a:r>
              <a:rPr lang="en-US" sz="1600" b="1" dirty="0">
                <a:solidFill>
                  <a:prstClr val="black"/>
                </a:solidFill>
              </a:rPr>
              <a:t>China</a:t>
            </a:r>
            <a:r>
              <a:rPr lang="en-US" sz="1600" dirty="0">
                <a:solidFill>
                  <a:prstClr val="black"/>
                </a:solidFill>
              </a:rPr>
              <a:t>'s best-known dancers, is the </a:t>
            </a:r>
            <a:r>
              <a:rPr lang="en-US" sz="1600" b="1" dirty="0">
                <a:solidFill>
                  <a:srgbClr val="C00000"/>
                </a:solidFill>
              </a:rPr>
              <a:t>director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b="1" dirty="0">
                <a:solidFill>
                  <a:srgbClr val="C00000"/>
                </a:solidFill>
              </a:rPr>
              <a:t>choreographer</a:t>
            </a:r>
            <a:r>
              <a:rPr lang="en-US" sz="1600" dirty="0">
                <a:solidFill>
                  <a:prstClr val="black"/>
                </a:solidFill>
              </a:rPr>
              <a:t> and </a:t>
            </a:r>
            <a:r>
              <a:rPr lang="en-US" sz="1600" b="1" dirty="0">
                <a:solidFill>
                  <a:srgbClr val="C00000"/>
                </a:solidFill>
              </a:rPr>
              <a:t>star</a:t>
            </a:r>
            <a:r>
              <a:rPr lang="en-US" sz="1600" dirty="0">
                <a:solidFill>
                  <a:prstClr val="black"/>
                </a:solidFill>
              </a:rPr>
              <a:t> of </a:t>
            </a:r>
            <a:r>
              <a:rPr lang="en-US" sz="1600" dirty="0" smtClean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88475" y="1057712"/>
            <a:ext cx="2654725" cy="1323439"/>
          </a:xfrm>
          <a:prstGeom prst="rect">
            <a:avLst/>
          </a:prstGeom>
          <a:solidFill>
            <a:srgbClr val="FAE2F6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</a:rPr>
              <a:t>13</a:t>
            </a:r>
            <a:r>
              <a:rPr lang="zh-CN" altLang="en-US" sz="1600" dirty="0">
                <a:solidFill>
                  <a:prstClr val="black"/>
                </a:solidFill>
              </a:rPr>
              <a:t>岁以前的</a:t>
            </a:r>
            <a:r>
              <a:rPr lang="zh-CN" altLang="en-US" sz="1600" b="1" dirty="0">
                <a:solidFill>
                  <a:srgbClr val="C00000"/>
                </a:solidFill>
              </a:rPr>
              <a:t>杨丽萍</a:t>
            </a:r>
            <a:r>
              <a:rPr lang="zh-CN" altLang="en-US" sz="1600" dirty="0">
                <a:solidFill>
                  <a:prstClr val="black"/>
                </a:solidFill>
              </a:rPr>
              <a:t>，是</a:t>
            </a:r>
            <a:r>
              <a:rPr lang="zh-CN" altLang="en-US" sz="1600" b="1" dirty="0">
                <a:solidFill>
                  <a:prstClr val="black"/>
                </a:solidFill>
              </a:rPr>
              <a:t>云南</a:t>
            </a:r>
            <a:r>
              <a:rPr lang="zh-CN" altLang="en-US" sz="1600" dirty="0">
                <a:solidFill>
                  <a:prstClr val="black"/>
                </a:solidFill>
              </a:rPr>
              <a:t>一个山村小镇里光着脚丫到处拾麦穗的乡下</a:t>
            </a:r>
            <a:r>
              <a:rPr lang="zh-CN" altLang="en-US" sz="1600" b="1" dirty="0">
                <a:solidFill>
                  <a:srgbClr val="C00000"/>
                </a:solidFill>
              </a:rPr>
              <a:t>小姑娘</a:t>
            </a:r>
            <a:r>
              <a:rPr lang="zh-CN" altLang="en-US" sz="1600" dirty="0">
                <a:solidFill>
                  <a:prstClr val="black"/>
                </a:solidFill>
              </a:rPr>
              <a:t>，在洱海之源过着艰苦而又不无乐趣的童年生活</a:t>
            </a:r>
            <a:r>
              <a:rPr lang="zh-CN" altLang="en-US" sz="1600" dirty="0" smtClean="0">
                <a:solidFill>
                  <a:prstClr val="black"/>
                </a:solidFill>
              </a:rPr>
              <a:t>。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03815" name="Rectangle 10"/>
          <p:cNvSpPr>
            <a:spLocks noChangeArrowheads="1"/>
          </p:cNvSpPr>
          <p:nvPr/>
        </p:nvSpPr>
        <p:spPr bwMode="auto">
          <a:xfrm>
            <a:off x="2743200" y="1371600"/>
            <a:ext cx="32400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29553"/>
            <a:ext cx="26574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70341" y="704495"/>
            <a:ext cx="8229600" cy="6671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i="1" dirty="0" smtClean="0">
                <a:solidFill>
                  <a:srgbClr val="7030A0"/>
                </a:solidFill>
              </a:rPr>
              <a:t>Source Collection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2874629"/>
            <a:ext cx="3887183" cy="676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i="1" dirty="0" smtClean="0">
                <a:solidFill>
                  <a:srgbClr val="7030A0"/>
                </a:solidFill>
              </a:rPr>
              <a:t>KB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4223744" y="2621800"/>
            <a:ext cx="762001" cy="4830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4999" y="1026933"/>
            <a:ext cx="2753204" cy="1415772"/>
          </a:xfrm>
          <a:prstGeom prst="rect">
            <a:avLst/>
          </a:prstGeom>
          <a:solidFill>
            <a:srgbClr val="BECEFA"/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</a:rPr>
              <a:t>Aunque nacida en </a:t>
            </a:r>
            <a:r>
              <a:rPr lang="es-ES" sz="1400" b="1" dirty="0" err="1">
                <a:solidFill>
                  <a:prstClr val="black"/>
                </a:solidFill>
              </a:rPr>
              <a:t>Dali</a:t>
            </a:r>
            <a:r>
              <a:rPr lang="es-ES" sz="1400" dirty="0">
                <a:solidFill>
                  <a:prstClr val="black"/>
                </a:solidFill>
              </a:rPr>
              <a:t>, a la edad de nueve años</a:t>
            </a:r>
            <a:r>
              <a:rPr lang="es-ES" sz="1600" b="1" dirty="0">
                <a:solidFill>
                  <a:srgbClr val="C00000"/>
                </a:solidFill>
              </a:rPr>
              <a:t> Yang </a:t>
            </a:r>
            <a:r>
              <a:rPr lang="es-ES" sz="1400" dirty="0">
                <a:solidFill>
                  <a:prstClr val="black"/>
                </a:solidFill>
              </a:rPr>
              <a:t>se mudó con su familia a </a:t>
            </a:r>
            <a:r>
              <a:rPr lang="es-ES" sz="1400" b="1" dirty="0" err="1">
                <a:solidFill>
                  <a:prstClr val="black"/>
                </a:solidFill>
              </a:rPr>
              <a:t>Xishuangbanna</a:t>
            </a:r>
            <a:r>
              <a:rPr lang="es-ES" sz="1400" dirty="0">
                <a:solidFill>
                  <a:prstClr val="black"/>
                </a:solidFill>
              </a:rPr>
              <a:t>. Debido a su extraordinario talento, la eligieron para integrar la Agrupación Artística de Canto </a:t>
            </a:r>
            <a:r>
              <a:rPr lang="es-ES" sz="1400" dirty="0" smtClean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8266218" y="1360534"/>
            <a:ext cx="64918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2400" b="1" dirty="0" smtClean="0">
                <a:solidFill>
                  <a:prstClr val="black"/>
                </a:solidFill>
                <a:ea typeface="宋体" pitchFamily="2" charset="-122"/>
              </a:rPr>
              <a:t>…</a:t>
            </a:r>
            <a:endParaRPr 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828443" y="3334210"/>
            <a:ext cx="149327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err="1" smtClean="0">
                <a:solidFill>
                  <a:prstClr val="black"/>
                </a:solidFill>
                <a:ea typeface="宋体" pitchFamily="2" charset="-122"/>
              </a:rPr>
              <a:t>Liping</a:t>
            </a: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 Yang</a:t>
            </a:r>
            <a:endParaRPr lang="en-US" altLang="zh-CN" sz="1500" b="1" dirty="0" smtClean="0">
              <a:solidFill>
                <a:prstClr val="black"/>
              </a:solidFill>
              <a:ea typeface="宋体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11" y="3746500"/>
            <a:ext cx="1827110" cy="212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30" y="3746500"/>
            <a:ext cx="1577429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875097" y="3301254"/>
            <a:ext cx="149327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err="1" smtClean="0">
                <a:solidFill>
                  <a:prstClr val="black"/>
                </a:solidFill>
                <a:ea typeface="宋体" pitchFamily="2" charset="-122"/>
              </a:rPr>
              <a:t>Liping</a:t>
            </a: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 Yang</a:t>
            </a:r>
            <a:endParaRPr lang="en-US" altLang="zh-CN" sz="1500" b="1" dirty="0" smtClean="0">
              <a:solidFill>
                <a:prstClr val="black"/>
              </a:solidFill>
              <a:ea typeface="宋体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457200" y="0"/>
            <a:ext cx="8229600" cy="9810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MS PGothic" pitchFamily="34" charset="-128"/>
                <a:cs typeface="MS PGothic" charset="0"/>
              </a:defRPr>
            </a:lvl1pPr>
            <a:lvl2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2pPr>
            <a:lvl3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3pPr>
            <a:lvl4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4pPr>
            <a:lvl5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en-US" smtClean="0">
                <a:latin typeface="Palatino Linotype" panose="02040502050505030304" pitchFamily="18" charset="0"/>
              </a:rPr>
              <a:t>The Task 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15235" y="176572"/>
            <a:ext cx="532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http://nlp.cs.rpi.edu/kbp/2015/</a:t>
            </a:r>
          </a:p>
        </p:txBody>
      </p:sp>
    </p:spTree>
    <p:extLst>
      <p:ext uri="{BB962C8B-B14F-4D97-AF65-F5344CB8AC3E}">
        <p14:creationId xmlns:p14="http://schemas.microsoft.com/office/powerpoint/2010/main" val="17004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224" y="-171400"/>
            <a:ext cx="8832776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Comparison of Semantic Relatedness Methods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35373"/>
              </p:ext>
            </p:extLst>
          </p:nvPr>
        </p:nvGraphicFramePr>
        <p:xfrm>
          <a:off x="971600" y="764704"/>
          <a:ext cx="6840760" cy="4424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2833"/>
                <a:gridCol w="1759695"/>
                <a:gridCol w="2088232"/>
              </a:tblGrid>
              <a:tr h="3707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Method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Simple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DNN</a:t>
                      </a:r>
                    </a:p>
                    <a:p>
                      <a:pPr algn="ctr"/>
                      <a:r>
                        <a:rPr lang="en-US" sz="1800" dirty="0" smtClean="0"/>
                        <a:t>     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New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York City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0.22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New York Knicks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0.79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47177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Washington,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D.C.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0.30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370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Washington Wizards 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0.85</a:t>
                      </a:r>
                      <a:endParaRPr lang="en-US" sz="1800" b="0" dirty="0"/>
                    </a:p>
                  </a:txBody>
                  <a:tcPr marT="45715" marB="45715"/>
                </a:tc>
              </a:tr>
              <a:tr h="64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Atlanta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0.39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696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Atlanta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Hawks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0.83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432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Houston 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0.37</a:t>
                      </a:r>
                      <a:endParaRPr lang="en-US" sz="1800" b="0" dirty="0"/>
                    </a:p>
                  </a:txBody>
                  <a:tcPr marT="45715" marB="45715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Houston Rockets 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0.49</a:t>
                      </a:r>
                      <a:endParaRPr lang="en-US" b="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0.80</a:t>
                      </a:r>
                      <a:endParaRPr lang="en-US" sz="1800" b="0" dirty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373216"/>
            <a:ext cx="78631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Semantic relatedness scores between a sample of entities 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the entity ”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</a:rPr>
              <a:t>National Basketball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Association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” in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</a:rPr>
              <a:t>sports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domain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(Huang et al.,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2015submission)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168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Joint Extraction and Linking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31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0653" y="754746"/>
            <a:ext cx="8963347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Some recent work (</a:t>
            </a:r>
            <a:r>
              <a:rPr lang="en-US" sz="2000" dirty="0" err="1">
                <a:solidFill>
                  <a:srgbClr val="000000"/>
                </a:solidFill>
              </a:rPr>
              <a:t>Sil</a:t>
            </a:r>
            <a:r>
              <a:rPr lang="en-US" sz="2000" dirty="0">
                <a:solidFill>
                  <a:srgbClr val="000000"/>
                </a:solidFill>
              </a:rPr>
              <a:t> and Yates, 2013; </a:t>
            </a:r>
            <a:r>
              <a:rPr lang="en-US" sz="2000" dirty="0" err="1">
                <a:solidFill>
                  <a:srgbClr val="000000"/>
                </a:solidFill>
              </a:rPr>
              <a:t>Meij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et </a:t>
            </a:r>
            <a:r>
              <a:rPr lang="da-DK" sz="2000" dirty="0" smtClean="0">
                <a:solidFill>
                  <a:srgbClr val="000000"/>
                </a:solidFill>
              </a:rPr>
              <a:t>al</a:t>
            </a:r>
            <a:r>
              <a:rPr lang="da-DK" sz="2000" dirty="0">
                <a:solidFill>
                  <a:srgbClr val="000000"/>
                </a:solidFill>
              </a:rPr>
              <a:t>., 2012; Guo et al., 2013; Huang et al., </a:t>
            </a:r>
            <a:r>
              <a:rPr lang="da-DK" sz="2000" dirty="0" smtClean="0">
                <a:solidFill>
                  <a:srgbClr val="000000"/>
                </a:solidFill>
              </a:rPr>
              <a:t>2014b) </a:t>
            </a:r>
            <a:r>
              <a:rPr lang="en-US" sz="2000" dirty="0" smtClean="0">
                <a:solidFill>
                  <a:srgbClr val="000000"/>
                </a:solidFill>
              </a:rPr>
              <a:t>proved extraction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dirty="0" smtClean="0">
                <a:solidFill>
                  <a:srgbClr val="000000"/>
                </a:solidFill>
              </a:rPr>
              <a:t>linking </a:t>
            </a:r>
            <a:r>
              <a:rPr lang="en-US" sz="2000" dirty="0">
                <a:solidFill>
                  <a:srgbClr val="000000"/>
                </a:solidFill>
              </a:rPr>
              <a:t>can mutually enhance each </a:t>
            </a:r>
            <a:r>
              <a:rPr lang="en-US" sz="2000" dirty="0" smtClean="0">
                <a:solidFill>
                  <a:srgbClr val="000000"/>
                </a:solidFill>
              </a:rPr>
              <a:t>other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1600" b="1" dirty="0">
                <a:solidFill>
                  <a:srgbClr val="C00000"/>
                </a:solidFill>
              </a:rPr>
              <a:t>Bosch</a:t>
            </a:r>
            <a:r>
              <a:rPr lang="en-US" sz="1600" dirty="0">
                <a:solidFill>
                  <a:srgbClr val="000000"/>
                </a:solidFill>
              </a:rPr>
              <a:t> will provide the rear axle.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000000"/>
                </a:solidFill>
              </a:rPr>
              <a:t>Robert Bosch Tool Corporation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 ORG</a:t>
            </a:r>
            <a:endParaRPr lang="en-US" sz="80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Parker was 15 for 21 from the field, putting up a season high while scoring nine of </a:t>
            </a:r>
            <a:r>
              <a:rPr lang="en-US" sz="1600" b="1" dirty="0">
                <a:solidFill>
                  <a:srgbClr val="C00000"/>
                </a:solidFill>
              </a:rPr>
              <a:t>San Antonio</a:t>
            </a:r>
            <a:r>
              <a:rPr lang="en-US" sz="1600" dirty="0">
                <a:solidFill>
                  <a:srgbClr val="000000"/>
                </a:solidFill>
              </a:rPr>
              <a:t>’s final 10 points in regulation 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000000"/>
                </a:solidFill>
              </a:rPr>
              <a:t>San Antonio Spurs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ORG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IBM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Sil</a:t>
            </a:r>
            <a:r>
              <a:rPr lang="en-US" sz="2000" dirty="0">
                <a:solidFill>
                  <a:srgbClr val="000000"/>
                </a:solidFill>
              </a:rPr>
              <a:t> and Florian, 2014), MSIIPL THU (</a:t>
            </a:r>
            <a:r>
              <a:rPr lang="en-US" sz="2000" dirty="0" smtClean="0">
                <a:solidFill>
                  <a:srgbClr val="000000"/>
                </a:solidFill>
              </a:rPr>
              <a:t>Zhao </a:t>
            </a:r>
            <a:r>
              <a:rPr lang="da-DK" sz="2000" dirty="0" smtClean="0">
                <a:solidFill>
                  <a:srgbClr val="000000"/>
                </a:solidFill>
              </a:rPr>
              <a:t>et </a:t>
            </a:r>
            <a:r>
              <a:rPr lang="da-DK" sz="2000" dirty="0">
                <a:solidFill>
                  <a:srgbClr val="000000"/>
                </a:solidFill>
              </a:rPr>
              <a:t>al., 2014), SemLinker (Meurs et al., 2014</a:t>
            </a:r>
            <a:r>
              <a:rPr lang="da-DK" sz="2000" dirty="0" smtClean="0">
                <a:solidFill>
                  <a:srgbClr val="000000"/>
                </a:solidFill>
              </a:rPr>
              <a:t>), </a:t>
            </a:r>
            <a:r>
              <a:rPr lang="it-IT" sz="2000" dirty="0" smtClean="0">
                <a:solidFill>
                  <a:srgbClr val="000000"/>
                </a:solidFill>
              </a:rPr>
              <a:t>UBC </a:t>
            </a:r>
            <a:r>
              <a:rPr lang="it-IT" sz="2000" dirty="0">
                <a:solidFill>
                  <a:srgbClr val="000000"/>
                </a:solidFill>
              </a:rPr>
              <a:t>(Barrena et al., 2014) and RPI (</a:t>
            </a:r>
            <a:r>
              <a:rPr lang="it-IT" sz="2000" dirty="0" smtClean="0">
                <a:solidFill>
                  <a:srgbClr val="000000"/>
                </a:solidFill>
              </a:rPr>
              <a:t>Hong </a:t>
            </a:r>
            <a:r>
              <a:rPr lang="en-US" sz="2000" dirty="0" smtClean="0">
                <a:solidFill>
                  <a:srgbClr val="000000"/>
                </a:solidFill>
              </a:rPr>
              <a:t>et </a:t>
            </a:r>
            <a:r>
              <a:rPr lang="en-US" sz="2000" dirty="0">
                <a:solidFill>
                  <a:srgbClr val="000000"/>
                </a:solidFill>
              </a:rPr>
              <a:t>al., 2014) used the properties in </a:t>
            </a:r>
            <a:r>
              <a:rPr lang="en-US" sz="2000" dirty="0" smtClean="0">
                <a:solidFill>
                  <a:srgbClr val="000000"/>
                </a:solidFill>
              </a:rPr>
              <a:t>external KBs </a:t>
            </a:r>
            <a:r>
              <a:rPr lang="en-US" sz="2000" dirty="0">
                <a:solidFill>
                  <a:srgbClr val="000000"/>
                </a:solidFill>
              </a:rPr>
              <a:t>such as </a:t>
            </a:r>
            <a:r>
              <a:rPr lang="en-US" sz="2000" dirty="0" err="1">
                <a:solidFill>
                  <a:srgbClr val="000000"/>
                </a:solidFill>
              </a:rPr>
              <a:t>DBPedia</a:t>
            </a:r>
            <a:r>
              <a:rPr lang="en-US" sz="2000" dirty="0">
                <a:solidFill>
                  <a:srgbClr val="000000"/>
                </a:solidFill>
              </a:rPr>
              <a:t> as feedback to refine </a:t>
            </a:r>
            <a:r>
              <a:rPr lang="en-US" sz="2000" dirty="0" smtClean="0">
                <a:solidFill>
                  <a:srgbClr val="000000"/>
                </a:solidFill>
              </a:rPr>
              <a:t>the identification </a:t>
            </a:r>
            <a:r>
              <a:rPr lang="en-US" sz="2000" dirty="0">
                <a:solidFill>
                  <a:srgbClr val="000000"/>
                </a:solidFill>
              </a:rPr>
              <a:t>and classification of name mentions.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RPI </a:t>
            </a:r>
            <a:r>
              <a:rPr lang="en-US" sz="1600" dirty="0">
                <a:solidFill>
                  <a:srgbClr val="000000"/>
                </a:solidFill>
              </a:rPr>
              <a:t>system </a:t>
            </a:r>
            <a:r>
              <a:rPr lang="en-US" sz="1600" dirty="0" smtClean="0">
                <a:solidFill>
                  <a:srgbClr val="000000"/>
                </a:solidFill>
              </a:rPr>
              <a:t>successfully corrected </a:t>
            </a:r>
            <a:r>
              <a:rPr lang="en-US" sz="1600" dirty="0">
                <a:solidFill>
                  <a:srgbClr val="000000"/>
                </a:solidFill>
              </a:rPr>
              <a:t>11.26% wrong </a:t>
            </a:r>
            <a:r>
              <a:rPr lang="en-US" sz="1600" dirty="0" smtClean="0">
                <a:solidFill>
                  <a:srgbClr val="000000"/>
                </a:solidFill>
              </a:rPr>
              <a:t>mentions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HITS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team </a:t>
            </a:r>
            <a:r>
              <a:rPr lang="en-US" sz="2000" dirty="0">
                <a:solidFill>
                  <a:srgbClr val="000000"/>
                </a:solidFill>
              </a:rPr>
              <a:t>(Judea et al., 2014) proposed a joint </a:t>
            </a:r>
            <a:r>
              <a:rPr lang="en-US" sz="2000" dirty="0" smtClean="0">
                <a:solidFill>
                  <a:srgbClr val="000000"/>
                </a:solidFill>
              </a:rPr>
              <a:t>approach that </a:t>
            </a:r>
            <a:r>
              <a:rPr lang="en-US" sz="2000" dirty="0">
                <a:solidFill>
                  <a:srgbClr val="000000"/>
                </a:solidFill>
              </a:rPr>
              <a:t>simultaneously solves extraction, linking </a:t>
            </a:r>
            <a:r>
              <a:rPr lang="en-US" sz="2000" dirty="0" smtClean="0">
                <a:solidFill>
                  <a:srgbClr val="000000"/>
                </a:solidFill>
              </a:rPr>
              <a:t>and clustering </a:t>
            </a:r>
            <a:r>
              <a:rPr lang="en-US" sz="2000" dirty="0">
                <a:solidFill>
                  <a:srgbClr val="000000"/>
                </a:solidFill>
              </a:rPr>
              <a:t>using Markov Logic </a:t>
            </a:r>
            <a:r>
              <a:rPr lang="en-US" sz="2000" dirty="0" smtClean="0">
                <a:solidFill>
                  <a:srgbClr val="000000"/>
                </a:solidFill>
              </a:rPr>
              <a:t>Networks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Document Linking 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 Event Extraction (</a:t>
            </a:r>
            <a:r>
              <a:rPr lang="en-US" sz="2000" dirty="0" err="1" smtClean="0">
                <a:solidFill>
                  <a:srgbClr val="000000"/>
                </a:solidFill>
                <a:sym typeface="Wingdings" pitchFamily="2" charset="2"/>
              </a:rPr>
              <a:t>Ji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and </a:t>
            </a:r>
            <a:r>
              <a:rPr lang="en-US" sz="2000" dirty="0" err="1" smtClean="0">
                <a:solidFill>
                  <a:srgbClr val="000000"/>
                </a:solidFill>
                <a:sym typeface="Wingdings" pitchFamily="2" charset="2"/>
              </a:rPr>
              <a:t>Grishman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, 2008)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Entity Linking 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 Relation Extraction (Chan and Roth, 2010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Joint Linking and Translation</a:t>
            </a:r>
          </a:p>
          <a:p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346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 Clustering</a:t>
            </a:r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11560" y="3982538"/>
            <a:ext cx="2803715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Often difficult to beat!</a:t>
            </a:r>
          </a:p>
        </p:txBody>
      </p:sp>
      <p:sp>
        <p:nvSpPr>
          <p:cNvPr id="45" name="椭圆 51"/>
          <p:cNvSpPr>
            <a:spLocks noChangeArrowheads="1"/>
          </p:cNvSpPr>
          <p:nvPr/>
        </p:nvSpPr>
        <p:spPr bwMode="auto">
          <a:xfrm rot="16808032">
            <a:off x="6623562" y="5077401"/>
            <a:ext cx="998205" cy="854295"/>
          </a:xfrm>
          <a:prstGeom prst="ellipse">
            <a:avLst/>
          </a:prstGeom>
          <a:solidFill>
            <a:srgbClr val="F8A54A">
              <a:alpha val="2705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6" name="椭圆 50"/>
          <p:cNvSpPr>
            <a:spLocks noChangeArrowheads="1"/>
          </p:cNvSpPr>
          <p:nvPr/>
        </p:nvSpPr>
        <p:spPr bwMode="auto">
          <a:xfrm rot="217383">
            <a:off x="4357581" y="4822436"/>
            <a:ext cx="1995022" cy="1281113"/>
          </a:xfrm>
          <a:prstGeom prst="ellipse">
            <a:avLst/>
          </a:prstGeom>
          <a:solidFill>
            <a:schemeClr val="accent1">
              <a:alpha val="27058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grpSp>
        <p:nvGrpSpPr>
          <p:cNvPr id="47" name="组合 48"/>
          <p:cNvGrpSpPr>
            <a:grpSpLocks/>
          </p:cNvGrpSpPr>
          <p:nvPr/>
        </p:nvGrpSpPr>
        <p:grpSpPr bwMode="auto">
          <a:xfrm>
            <a:off x="4379806" y="5379649"/>
            <a:ext cx="2674937" cy="296862"/>
            <a:chOff x="3291854" y="4595492"/>
            <a:chExt cx="2675718" cy="296532"/>
          </a:xfrm>
        </p:grpSpPr>
        <p:grpSp>
          <p:nvGrpSpPr>
            <p:cNvPr id="48" name="组合 32"/>
            <p:cNvGrpSpPr>
              <a:grpSpLocks/>
            </p:cNvGrpSpPr>
            <p:nvPr/>
          </p:nvGrpSpPr>
          <p:grpSpPr bwMode="auto">
            <a:xfrm>
              <a:off x="3291854" y="4595492"/>
              <a:ext cx="2675718" cy="296532"/>
              <a:chOff x="3907940" y="2949590"/>
              <a:chExt cx="2675718" cy="296532"/>
            </a:xfrm>
          </p:grpSpPr>
          <p:sp>
            <p:nvSpPr>
              <p:cNvPr id="50" name="椭圆 31"/>
              <p:cNvSpPr>
                <a:spLocks noChangeArrowheads="1"/>
              </p:cNvSpPr>
              <p:nvPr/>
            </p:nvSpPr>
            <p:spPr bwMode="auto">
              <a:xfrm>
                <a:off x="3907940" y="2949590"/>
                <a:ext cx="206865" cy="20509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1313" indent="-341313">
                  <a:lnSpc>
                    <a:spcPct val="90000"/>
                  </a:lnSpc>
                </a:pPr>
                <a:endParaRPr lang="zh-CN" altLang="en-US" sz="25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51" name="矩形 35"/>
              <p:cNvSpPr>
                <a:spLocks noChangeArrowheads="1"/>
              </p:cNvSpPr>
              <p:nvPr/>
            </p:nvSpPr>
            <p:spPr bwMode="auto">
              <a:xfrm>
                <a:off x="6400780" y="3063244"/>
                <a:ext cx="182878" cy="182878"/>
              </a:xfrm>
              <a:prstGeom prst="rect">
                <a:avLst/>
              </a:prstGeom>
              <a:solidFill>
                <a:srgbClr val="F8A5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49" name="椭圆 31"/>
            <p:cNvSpPr>
              <a:spLocks noChangeArrowheads="1"/>
            </p:cNvSpPr>
            <p:nvPr/>
          </p:nvSpPr>
          <p:spPr bwMode="auto">
            <a:xfrm>
              <a:off x="4937756" y="4617707"/>
              <a:ext cx="206865" cy="20509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</p:grpSp>
      <p:grpSp>
        <p:nvGrpSpPr>
          <p:cNvPr id="52" name="组合 49"/>
          <p:cNvGrpSpPr>
            <a:grpSpLocks/>
          </p:cNvGrpSpPr>
          <p:nvPr/>
        </p:nvGrpSpPr>
        <p:grpSpPr bwMode="auto">
          <a:xfrm>
            <a:off x="4744931" y="5012936"/>
            <a:ext cx="2560637" cy="936625"/>
            <a:chOff x="3657610" y="4229736"/>
            <a:chExt cx="2560292" cy="936605"/>
          </a:xfrm>
        </p:grpSpPr>
        <p:sp>
          <p:nvSpPr>
            <p:cNvPr id="53" name="椭圆 31"/>
            <p:cNvSpPr>
              <a:spLocks noChangeArrowheads="1"/>
            </p:cNvSpPr>
            <p:nvPr/>
          </p:nvSpPr>
          <p:spPr bwMode="auto">
            <a:xfrm>
              <a:off x="3657610" y="4229736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54" name="椭圆 31"/>
            <p:cNvSpPr>
              <a:spLocks noChangeArrowheads="1"/>
            </p:cNvSpPr>
            <p:nvPr/>
          </p:nvSpPr>
          <p:spPr bwMode="auto">
            <a:xfrm>
              <a:off x="4023366" y="4617707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55" name="椭圆 31"/>
            <p:cNvSpPr>
              <a:spLocks noChangeArrowheads="1"/>
            </p:cNvSpPr>
            <p:nvPr/>
          </p:nvSpPr>
          <p:spPr bwMode="auto">
            <a:xfrm>
              <a:off x="4114805" y="4343390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56" name="椭圆 31"/>
            <p:cNvSpPr>
              <a:spLocks noChangeArrowheads="1"/>
            </p:cNvSpPr>
            <p:nvPr/>
          </p:nvSpPr>
          <p:spPr bwMode="auto">
            <a:xfrm>
              <a:off x="3657610" y="4617707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57" name="椭圆 31"/>
            <p:cNvSpPr>
              <a:spLocks noChangeArrowheads="1"/>
            </p:cNvSpPr>
            <p:nvPr/>
          </p:nvSpPr>
          <p:spPr bwMode="auto">
            <a:xfrm>
              <a:off x="4273696" y="4869809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58" name="椭圆 31"/>
            <p:cNvSpPr>
              <a:spLocks noChangeArrowheads="1"/>
            </p:cNvSpPr>
            <p:nvPr/>
          </p:nvSpPr>
          <p:spPr bwMode="auto">
            <a:xfrm>
              <a:off x="4456574" y="4504053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59" name="椭圆 31"/>
            <p:cNvSpPr>
              <a:spLocks noChangeArrowheads="1"/>
            </p:cNvSpPr>
            <p:nvPr/>
          </p:nvSpPr>
          <p:spPr bwMode="auto">
            <a:xfrm>
              <a:off x="4548013" y="4229736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60" name="矩形 44"/>
            <p:cNvSpPr>
              <a:spLocks noChangeArrowheads="1"/>
            </p:cNvSpPr>
            <p:nvPr/>
          </p:nvSpPr>
          <p:spPr bwMode="auto">
            <a:xfrm>
              <a:off x="6035024" y="4861546"/>
              <a:ext cx="182878" cy="182878"/>
            </a:xfrm>
            <a:prstGeom prst="rect">
              <a:avLst/>
            </a:prstGeom>
            <a:noFill/>
            <a:ln w="9525" algn="ctr">
              <a:solidFill>
                <a:srgbClr val="F8A54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61" name="矩形 45"/>
            <p:cNvSpPr>
              <a:spLocks noChangeArrowheads="1"/>
            </p:cNvSpPr>
            <p:nvPr/>
          </p:nvSpPr>
          <p:spPr bwMode="auto">
            <a:xfrm>
              <a:off x="6035024" y="4434829"/>
              <a:ext cx="182878" cy="182878"/>
            </a:xfrm>
            <a:prstGeom prst="rect">
              <a:avLst/>
            </a:prstGeom>
            <a:noFill/>
            <a:ln w="9525" algn="ctr">
              <a:solidFill>
                <a:srgbClr val="F8A54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62" name="椭圆 31"/>
            <p:cNvSpPr>
              <a:spLocks noChangeArrowheads="1"/>
            </p:cNvSpPr>
            <p:nvPr/>
          </p:nvSpPr>
          <p:spPr bwMode="auto">
            <a:xfrm>
              <a:off x="4639452" y="4800585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63" name="椭圆 31"/>
            <p:cNvSpPr>
              <a:spLocks noChangeArrowheads="1"/>
            </p:cNvSpPr>
            <p:nvPr/>
          </p:nvSpPr>
          <p:spPr bwMode="auto">
            <a:xfrm>
              <a:off x="3725062" y="4961248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</p:grpSp>
      <p:grpSp>
        <p:nvGrpSpPr>
          <p:cNvPr id="64" name="组合 48"/>
          <p:cNvGrpSpPr>
            <a:grpSpLocks/>
          </p:cNvGrpSpPr>
          <p:nvPr/>
        </p:nvGrpSpPr>
        <p:grpSpPr bwMode="auto">
          <a:xfrm>
            <a:off x="4319096" y="3638572"/>
            <a:ext cx="2674937" cy="296862"/>
            <a:chOff x="3291854" y="4595492"/>
            <a:chExt cx="2675718" cy="296532"/>
          </a:xfrm>
        </p:grpSpPr>
        <p:grpSp>
          <p:nvGrpSpPr>
            <p:cNvPr id="65" name="组合 32"/>
            <p:cNvGrpSpPr>
              <a:grpSpLocks/>
            </p:cNvGrpSpPr>
            <p:nvPr/>
          </p:nvGrpSpPr>
          <p:grpSpPr bwMode="auto">
            <a:xfrm>
              <a:off x="3291854" y="4595492"/>
              <a:ext cx="2675718" cy="296532"/>
              <a:chOff x="3907940" y="2949590"/>
              <a:chExt cx="2675718" cy="296532"/>
            </a:xfrm>
          </p:grpSpPr>
          <p:sp>
            <p:nvSpPr>
              <p:cNvPr id="67" name="椭圆 31"/>
              <p:cNvSpPr>
                <a:spLocks noChangeArrowheads="1"/>
              </p:cNvSpPr>
              <p:nvPr/>
            </p:nvSpPr>
            <p:spPr bwMode="auto">
              <a:xfrm>
                <a:off x="3907940" y="2949590"/>
                <a:ext cx="206865" cy="20509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1313" indent="-341313">
                  <a:lnSpc>
                    <a:spcPct val="90000"/>
                  </a:lnSpc>
                </a:pPr>
                <a:endParaRPr lang="zh-CN" altLang="en-US" sz="25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68" name="矩形 35"/>
              <p:cNvSpPr>
                <a:spLocks noChangeArrowheads="1"/>
              </p:cNvSpPr>
              <p:nvPr/>
            </p:nvSpPr>
            <p:spPr bwMode="auto">
              <a:xfrm>
                <a:off x="6400780" y="3063244"/>
                <a:ext cx="182878" cy="182878"/>
              </a:xfrm>
              <a:prstGeom prst="rect">
                <a:avLst/>
              </a:prstGeom>
              <a:solidFill>
                <a:srgbClr val="F8A5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66" name="椭圆 31"/>
            <p:cNvSpPr>
              <a:spLocks noChangeArrowheads="1"/>
            </p:cNvSpPr>
            <p:nvPr/>
          </p:nvSpPr>
          <p:spPr bwMode="auto">
            <a:xfrm>
              <a:off x="4937756" y="4617707"/>
              <a:ext cx="206865" cy="20509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</p:grpSp>
      <p:grpSp>
        <p:nvGrpSpPr>
          <p:cNvPr id="69" name="组合 48"/>
          <p:cNvGrpSpPr>
            <a:grpSpLocks/>
          </p:cNvGrpSpPr>
          <p:nvPr/>
        </p:nvGrpSpPr>
        <p:grpSpPr bwMode="auto">
          <a:xfrm>
            <a:off x="4308128" y="2085820"/>
            <a:ext cx="2674937" cy="296862"/>
            <a:chOff x="3291854" y="4595492"/>
            <a:chExt cx="2675718" cy="296532"/>
          </a:xfrm>
        </p:grpSpPr>
        <p:grpSp>
          <p:nvGrpSpPr>
            <p:cNvPr id="70" name="组合 32"/>
            <p:cNvGrpSpPr>
              <a:grpSpLocks/>
            </p:cNvGrpSpPr>
            <p:nvPr/>
          </p:nvGrpSpPr>
          <p:grpSpPr bwMode="auto">
            <a:xfrm>
              <a:off x="3291854" y="4595492"/>
              <a:ext cx="2675718" cy="296532"/>
              <a:chOff x="3907940" y="2949590"/>
              <a:chExt cx="2675718" cy="296532"/>
            </a:xfrm>
          </p:grpSpPr>
          <p:sp>
            <p:nvSpPr>
              <p:cNvPr id="72" name="椭圆 31"/>
              <p:cNvSpPr>
                <a:spLocks noChangeArrowheads="1"/>
              </p:cNvSpPr>
              <p:nvPr/>
            </p:nvSpPr>
            <p:spPr bwMode="auto">
              <a:xfrm>
                <a:off x="3907940" y="2949590"/>
                <a:ext cx="206865" cy="20509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1313" indent="-341313">
                  <a:lnSpc>
                    <a:spcPct val="90000"/>
                  </a:lnSpc>
                </a:pPr>
                <a:endParaRPr lang="zh-CN" altLang="en-US" sz="25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73" name="矩形 35"/>
              <p:cNvSpPr>
                <a:spLocks noChangeArrowheads="1"/>
              </p:cNvSpPr>
              <p:nvPr/>
            </p:nvSpPr>
            <p:spPr bwMode="auto">
              <a:xfrm>
                <a:off x="6400780" y="3063244"/>
                <a:ext cx="182878" cy="182878"/>
              </a:xfrm>
              <a:prstGeom prst="rect">
                <a:avLst/>
              </a:prstGeom>
              <a:solidFill>
                <a:srgbClr val="F8A5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71" name="椭圆 31"/>
            <p:cNvSpPr>
              <a:spLocks noChangeArrowheads="1"/>
            </p:cNvSpPr>
            <p:nvPr/>
          </p:nvSpPr>
          <p:spPr bwMode="auto">
            <a:xfrm>
              <a:off x="4937756" y="4617707"/>
              <a:ext cx="206865" cy="20509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</p:grpSp>
      <p:sp>
        <p:nvSpPr>
          <p:cNvPr id="74" name="椭圆 51"/>
          <p:cNvSpPr>
            <a:spLocks noChangeArrowheads="1"/>
          </p:cNvSpPr>
          <p:nvPr/>
        </p:nvSpPr>
        <p:spPr bwMode="auto">
          <a:xfrm rot="16808032">
            <a:off x="6551726" y="3282671"/>
            <a:ext cx="998205" cy="854295"/>
          </a:xfrm>
          <a:prstGeom prst="ellipse">
            <a:avLst/>
          </a:prstGeom>
          <a:solidFill>
            <a:srgbClr val="F8A54A">
              <a:alpha val="2705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5" name="椭圆 51"/>
          <p:cNvSpPr>
            <a:spLocks noChangeArrowheads="1"/>
          </p:cNvSpPr>
          <p:nvPr/>
        </p:nvSpPr>
        <p:spPr bwMode="auto">
          <a:xfrm rot="16808032">
            <a:off x="5615622" y="3301854"/>
            <a:ext cx="998205" cy="854295"/>
          </a:xfrm>
          <a:prstGeom prst="ellipse">
            <a:avLst/>
          </a:prstGeom>
          <a:solidFill>
            <a:schemeClr val="accent5">
              <a:alpha val="27058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6" name="椭圆 51"/>
          <p:cNvSpPr>
            <a:spLocks noChangeArrowheads="1"/>
          </p:cNvSpPr>
          <p:nvPr/>
        </p:nvSpPr>
        <p:spPr bwMode="auto">
          <a:xfrm rot="16808032">
            <a:off x="4026799" y="3371484"/>
            <a:ext cx="998205" cy="854295"/>
          </a:xfrm>
          <a:prstGeom prst="ellipse">
            <a:avLst/>
          </a:prstGeom>
          <a:solidFill>
            <a:schemeClr val="accent1">
              <a:alpha val="27058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7" name="椭圆 50"/>
          <p:cNvSpPr>
            <a:spLocks noChangeArrowheads="1"/>
          </p:cNvSpPr>
          <p:nvPr/>
        </p:nvSpPr>
        <p:spPr bwMode="auto">
          <a:xfrm rot="217383">
            <a:off x="3990077" y="1526551"/>
            <a:ext cx="3641427" cy="1281113"/>
          </a:xfrm>
          <a:prstGeom prst="ellipse">
            <a:avLst/>
          </a:prstGeom>
          <a:solidFill>
            <a:schemeClr val="accent1">
              <a:alpha val="27058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1410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</a:rPr>
              <a:t>“All in one”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99592" y="3501008"/>
            <a:ext cx="161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</a:rPr>
              <a:t>“One in one”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11560" y="5085184"/>
            <a:ext cx="289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</a:rPr>
              <a:t>Collaborative Clustering</a:t>
            </a:r>
          </a:p>
        </p:txBody>
      </p:sp>
      <p:sp>
        <p:nvSpPr>
          <p:cNvPr id="80" name="TextBox 3"/>
          <p:cNvSpPr txBox="1">
            <a:spLocks noChangeArrowheads="1"/>
          </p:cNvSpPr>
          <p:nvPr/>
        </p:nvSpPr>
        <p:spPr bwMode="auto">
          <a:xfrm>
            <a:off x="611560" y="5607210"/>
            <a:ext cx="2803715" cy="707886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Most effective when ambiguity is high</a:t>
            </a:r>
          </a:p>
        </p:txBody>
      </p:sp>
      <p:sp>
        <p:nvSpPr>
          <p:cNvPr id="81" name="TextBox 3"/>
          <p:cNvSpPr txBox="1">
            <a:spLocks noChangeArrowheads="1"/>
          </p:cNvSpPr>
          <p:nvPr/>
        </p:nvSpPr>
        <p:spPr bwMode="auto">
          <a:xfrm>
            <a:off x="481691" y="2313381"/>
            <a:ext cx="2803715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Simple string matching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3489520" y="1168277"/>
            <a:ext cx="1125816" cy="70498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prstClr val="white"/>
                </a:solidFill>
              </a:rPr>
              <a:t>… Michael Jordan …</a:t>
            </a:r>
          </a:p>
        </p:txBody>
      </p:sp>
      <p:sp>
        <p:nvSpPr>
          <p:cNvPr id="82" name="Folded Corner 81"/>
          <p:cNvSpPr/>
          <p:nvPr/>
        </p:nvSpPr>
        <p:spPr>
          <a:xfrm>
            <a:off x="5635454" y="980728"/>
            <a:ext cx="1125816" cy="70498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prstClr val="white"/>
                </a:solidFill>
              </a:rPr>
              <a:t>… Michael Jordan …</a:t>
            </a:r>
          </a:p>
        </p:txBody>
      </p:sp>
      <p:sp>
        <p:nvSpPr>
          <p:cNvPr id="83" name="Folded Corner 82"/>
          <p:cNvSpPr/>
          <p:nvPr/>
        </p:nvSpPr>
        <p:spPr>
          <a:xfrm>
            <a:off x="7305568" y="1333219"/>
            <a:ext cx="1125816" cy="70498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prstClr val="white"/>
                </a:solidFill>
              </a:rPr>
              <a:t>… Michael Jordan …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4308128" y="1873259"/>
            <a:ext cx="71678" cy="299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2" idx="2"/>
          </p:cNvCxnSpPr>
          <p:nvPr/>
        </p:nvCxnSpPr>
        <p:spPr>
          <a:xfrm flipV="1">
            <a:off x="6025228" y="1685710"/>
            <a:ext cx="173134" cy="487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871918" y="2038201"/>
            <a:ext cx="433650" cy="252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olded Corner 89"/>
          <p:cNvSpPr/>
          <p:nvPr/>
        </p:nvSpPr>
        <p:spPr>
          <a:xfrm>
            <a:off x="3518568" y="2738184"/>
            <a:ext cx="1125816" cy="70498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prstClr val="white"/>
                </a:solidFill>
              </a:rPr>
              <a:t>… Michael Jordan …</a:t>
            </a:r>
          </a:p>
        </p:txBody>
      </p:sp>
      <p:sp>
        <p:nvSpPr>
          <p:cNvPr id="91" name="Folded Corner 90"/>
          <p:cNvSpPr/>
          <p:nvPr/>
        </p:nvSpPr>
        <p:spPr>
          <a:xfrm>
            <a:off x="5664502" y="2550635"/>
            <a:ext cx="1125816" cy="70498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prstClr val="white"/>
                </a:solidFill>
              </a:rPr>
              <a:t>… Michael Jordan …</a:t>
            </a:r>
          </a:p>
        </p:txBody>
      </p:sp>
      <p:sp>
        <p:nvSpPr>
          <p:cNvPr id="92" name="Folded Corner 91"/>
          <p:cNvSpPr/>
          <p:nvPr/>
        </p:nvSpPr>
        <p:spPr>
          <a:xfrm>
            <a:off x="7334616" y="2903126"/>
            <a:ext cx="1125816" cy="70498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prstClr val="white"/>
                </a:solidFill>
              </a:rPr>
              <a:t>… Michael Jordan …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H="1" flipV="1">
            <a:off x="4337176" y="3443166"/>
            <a:ext cx="71678" cy="299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91" idx="2"/>
          </p:cNvCxnSpPr>
          <p:nvPr/>
        </p:nvCxnSpPr>
        <p:spPr>
          <a:xfrm flipV="1">
            <a:off x="6054276" y="3255617"/>
            <a:ext cx="173134" cy="487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900966" y="3608108"/>
            <a:ext cx="433650" cy="252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Folded Corner 95"/>
          <p:cNvSpPr/>
          <p:nvPr/>
        </p:nvSpPr>
        <p:spPr>
          <a:xfrm>
            <a:off x="3590576" y="4466376"/>
            <a:ext cx="1125816" cy="70498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prstClr val="white"/>
                </a:solidFill>
              </a:rPr>
              <a:t>… Michael Jordan …</a:t>
            </a:r>
          </a:p>
        </p:txBody>
      </p:sp>
      <p:sp>
        <p:nvSpPr>
          <p:cNvPr id="97" name="Folded Corner 96"/>
          <p:cNvSpPr/>
          <p:nvPr/>
        </p:nvSpPr>
        <p:spPr>
          <a:xfrm>
            <a:off x="5736510" y="4278827"/>
            <a:ext cx="1125816" cy="70498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prstClr val="white"/>
                </a:solidFill>
              </a:rPr>
              <a:t>… Michael Jordan …</a:t>
            </a:r>
          </a:p>
        </p:txBody>
      </p:sp>
      <p:sp>
        <p:nvSpPr>
          <p:cNvPr id="98" name="Folded Corner 97"/>
          <p:cNvSpPr/>
          <p:nvPr/>
        </p:nvSpPr>
        <p:spPr>
          <a:xfrm>
            <a:off x="7406624" y="4631318"/>
            <a:ext cx="1125816" cy="70498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prstClr val="white"/>
                </a:solidFill>
              </a:rPr>
              <a:t>… Michael Jordan …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 flipV="1">
            <a:off x="4409184" y="5171358"/>
            <a:ext cx="71678" cy="299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97" idx="2"/>
          </p:cNvCxnSpPr>
          <p:nvPr/>
        </p:nvCxnSpPr>
        <p:spPr>
          <a:xfrm flipV="1">
            <a:off x="6126284" y="4983809"/>
            <a:ext cx="173134" cy="487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6972974" y="5336300"/>
            <a:ext cx="433650" cy="252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NIL Clustering Methods Comparison </a:t>
            </a:r>
            <a:br>
              <a:rPr lang="en-US" dirty="0" smtClean="0"/>
            </a:br>
            <a:r>
              <a:rPr lang="en-US" dirty="0" smtClean="0"/>
              <a:t>(Chen and Ji, 2011; </a:t>
            </a:r>
            <a:r>
              <a:rPr lang="en-US" dirty="0" err="1" smtClean="0"/>
              <a:t>Tamang</a:t>
            </a:r>
            <a:r>
              <a:rPr lang="en-US" dirty="0" smtClean="0"/>
              <a:t> et al., 2012)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6001866"/>
            <a:ext cx="8686800" cy="811509"/>
          </a:xfrm>
        </p:spPr>
        <p:txBody>
          <a:bodyPr/>
          <a:lstStyle/>
          <a:p>
            <a:r>
              <a:rPr lang="en-US" sz="2000" b="1" dirty="0" smtClean="0"/>
              <a:t>Co-reference methods </a:t>
            </a:r>
            <a:r>
              <a:rPr lang="en-US" sz="2000" dirty="0" smtClean="0"/>
              <a:t>were also used to address NIL Clustering (E.g., Cheng et. al 2013): L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M Latent Left Linking jointly learn metric and clusters mentions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310465"/>
              </p:ext>
            </p:extLst>
          </p:nvPr>
        </p:nvGraphicFramePr>
        <p:xfrm>
          <a:off x="174818" y="1052736"/>
          <a:ext cx="8964489" cy="49491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56184"/>
                <a:gridCol w="3312368"/>
                <a:gridCol w="1522865"/>
                <a:gridCol w="2473072"/>
              </a:tblGrid>
              <a:tr h="55673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Algorithms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B-cubed+ F-Measure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Complexity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130531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Agglomerative </a:t>
                      </a:r>
                      <a:r>
                        <a:rPr lang="en-US" sz="1800" dirty="0">
                          <a:effectLst/>
                        </a:rPr>
                        <a:t>clustering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linkage based algorithms (single linkage, complete linkage, average linkage) (Manning et al., 2008)  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85.4%-85.8%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</a:t>
                      </a:r>
                      <a:r>
                        <a:rPr lang="en-US" sz="1600" dirty="0">
                          <a:effectLst/>
                        </a:rPr>
                        <a:t>: the number of mentions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8351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 algorithms optimizing internal measures cohesion and separation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85.6%-86.6%</a:t>
                      </a:r>
                      <a:endParaRPr lang="en-US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484641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Partitioning Clustering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 repeated bisection algorithms optimizing internal measures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85.4%-86.1%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NNZ</a:t>
                      </a:r>
                      <a:r>
                        <a:rPr lang="en-US" sz="1600" dirty="0">
                          <a:effectLst/>
                        </a:rPr>
                        <a:t>: the number of non-zeroes in the input matrix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M: dimension of feature vector for each mention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k: the number of clusters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942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 direct k-way algorithms optimizing internal measures (Zhao and </a:t>
                      </a:r>
                      <a:r>
                        <a:rPr lang="en-US" sz="1800" dirty="0" err="1">
                          <a:effectLst/>
                        </a:rPr>
                        <a:t>Karypis</a:t>
                      </a:r>
                      <a:r>
                        <a:rPr lang="en-US" sz="1800" dirty="0">
                          <a:effectLst/>
                        </a:rPr>
                        <a:t>, 2002)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85.5%-</a:t>
                      </a:r>
                      <a:r>
                        <a:rPr lang="en-US" sz="1800" dirty="0" smtClean="0">
                          <a:effectLst/>
                        </a:rPr>
                        <a:t>86.9</a:t>
                      </a:r>
                      <a:r>
                        <a:rPr lang="en-US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76433"/>
              </p:ext>
            </p:extLst>
          </p:nvPr>
        </p:nvGraphicFramePr>
        <p:xfrm>
          <a:off x="6732240" y="1728708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r:id="rId4" imgW="406224" imgH="228501" progId="Equation.DSMT4">
                  <p:embed/>
                </p:oleObj>
              </mc:Choice>
              <mc:Fallback>
                <p:oleObj r:id="rId4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728708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71406"/>
              </p:ext>
            </p:extLst>
          </p:nvPr>
        </p:nvGraphicFramePr>
        <p:xfrm>
          <a:off x="7296830" y="1757050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r:id="rId6" imgW="723586" imgH="228501" progId="Equation.DSMT4">
                  <p:embed/>
                </p:oleObj>
              </mc:Choice>
              <mc:Fallback>
                <p:oleObj r:id="rId6" imgW="72358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830" y="1757050"/>
                        <a:ext cx="723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775215"/>
              </p:ext>
            </p:extLst>
          </p:nvPr>
        </p:nvGraphicFramePr>
        <p:xfrm>
          <a:off x="6715351" y="2852936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r:id="rId8" imgW="723586" imgH="228501" progId="Equation.DSMT4">
                  <p:embed/>
                </p:oleObj>
              </mc:Choice>
              <mc:Fallback>
                <p:oleObj r:id="rId8" imgW="72358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351" y="2852936"/>
                        <a:ext cx="723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316406"/>
              </p:ext>
            </p:extLst>
          </p:nvPr>
        </p:nvGraphicFramePr>
        <p:xfrm>
          <a:off x="7590060" y="2852936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r:id="rId10" imgW="406224" imgH="228501" progId="Equation.DSMT4">
                  <p:embed/>
                </p:oleObj>
              </mc:Choice>
              <mc:Fallback>
                <p:oleObj r:id="rId10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0060" y="2852936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583194"/>
              </p:ext>
            </p:extLst>
          </p:nvPr>
        </p:nvGraphicFramePr>
        <p:xfrm>
          <a:off x="6715351" y="3660790"/>
          <a:ext cx="12287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r:id="rId12" imgW="1231366" imgH="203112" progId="Equation.DSMT4">
                  <p:embed/>
                </p:oleObj>
              </mc:Choice>
              <mc:Fallback>
                <p:oleObj r:id="rId12" imgW="123136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351" y="3660790"/>
                        <a:ext cx="12287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94480"/>
              </p:ext>
            </p:extLst>
          </p:nvPr>
        </p:nvGraphicFramePr>
        <p:xfrm>
          <a:off x="6740524" y="5157192"/>
          <a:ext cx="9906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r:id="rId14" imgW="990170" imgH="203112" progId="Equation.DSMT4">
                  <p:embed/>
                </p:oleObj>
              </mc:Choice>
              <mc:Fallback>
                <p:oleObj r:id="rId14" imgW="99017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4" y="5157192"/>
                        <a:ext cx="9906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3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Move to Cross-lingual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34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42862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Tri-lingual EDL Schedule and Pilot Evaluation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June 30: Full </a:t>
            </a:r>
            <a:r>
              <a:rPr lang="en-US" dirty="0"/>
              <a:t>Training Data available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September </a:t>
            </a:r>
            <a:r>
              <a:rPr lang="en-US" dirty="0"/>
              <a:t>1: Registration deadline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September </a:t>
            </a:r>
            <a:r>
              <a:rPr lang="en-US" dirty="0"/>
              <a:t>28-October 12: Evaluation (including diagnostic tracks)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November 17-18</a:t>
            </a:r>
            <a:r>
              <a:rPr lang="en-US" dirty="0"/>
              <a:t>: TAC KBP 2015 </a:t>
            </a:r>
            <a:r>
              <a:rPr lang="en-US" dirty="0" smtClean="0"/>
              <a:t>Workshop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Pilot Evaluation: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CMU</a:t>
            </a:r>
            <a:r>
              <a:rPr lang="en-US" dirty="0"/>
              <a:t>, IBM, OSU and RPI participated</a:t>
            </a:r>
          </a:p>
          <a:p>
            <a:pPr>
              <a:lnSpc>
                <a:spcPct val="80000"/>
              </a:lnSpc>
            </a:pPr>
            <a:r>
              <a:rPr lang="en-US" dirty="0"/>
              <a:t>Two general approaches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Chinese/Spanish EDL + Name Translation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Machine Translation + English EDL</a:t>
            </a:r>
          </a:p>
          <a:p>
            <a:pPr>
              <a:lnSpc>
                <a:spcPct val="80000"/>
              </a:lnSpc>
            </a:pPr>
            <a:r>
              <a:rPr lang="en-US" dirty="0"/>
              <a:t>Human annotation is not done yet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5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912" y="931188"/>
            <a:ext cx="8546688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TW" dirty="0" smtClean="0"/>
              <a:t>Overall</a:t>
            </a:r>
          </a:p>
          <a:p>
            <a:pPr>
              <a:lnSpc>
                <a:spcPct val="120000"/>
              </a:lnSpc>
              <a:defRPr/>
            </a:pPr>
            <a:endParaRPr lang="en-US" altLang="zh-TW" dirty="0"/>
          </a:p>
          <a:p>
            <a:pPr>
              <a:lnSpc>
                <a:spcPct val="120000"/>
              </a:lnSpc>
              <a:defRPr/>
            </a:pPr>
            <a:endParaRPr lang="en-US" altLang="zh-TW" dirty="0" smtClean="0"/>
          </a:p>
          <a:p>
            <a:pPr>
              <a:lnSpc>
                <a:spcPct val="120000"/>
              </a:lnSpc>
              <a:defRPr/>
            </a:pPr>
            <a:endParaRPr lang="en-US" altLang="zh-TW" dirty="0"/>
          </a:p>
          <a:p>
            <a:pPr>
              <a:lnSpc>
                <a:spcPct val="120000"/>
              </a:lnSpc>
              <a:defRPr/>
            </a:pPr>
            <a:endParaRPr lang="en-US" altLang="zh-TW" dirty="0" smtClean="0"/>
          </a:p>
          <a:p>
            <a:pPr>
              <a:lnSpc>
                <a:spcPct val="120000"/>
              </a:lnSpc>
              <a:defRPr/>
            </a:pPr>
            <a:r>
              <a:rPr lang="en-US" altLang="zh-TW" dirty="0" smtClean="0"/>
              <a:t>English</a:t>
            </a:r>
            <a:endParaRPr lang="en-US" altLang="zh-TW" sz="1800" dirty="0" smtClean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" y="58994"/>
            <a:ext cx="8708232" cy="1008063"/>
          </a:xfrm>
          <a:noFill/>
          <a:ln/>
        </p:spPr>
        <p:txBody>
          <a:bodyPr rIns="35717" anchor="ctr"/>
          <a:lstStyle/>
          <a:p>
            <a:r>
              <a:rPr lang="en-US" altLang="en-US" dirty="0">
                <a:latin typeface="Palatino Linotype" panose="02040502050505030304" pitchFamily="18" charset="0"/>
              </a:rPr>
              <a:t>Pilot </a:t>
            </a:r>
            <a:r>
              <a:rPr lang="en-US" altLang="en-US" dirty="0" smtClean="0">
                <a:latin typeface="Palatino Linotype" panose="02040502050505030304" pitchFamily="18" charset="0"/>
              </a:rPr>
              <a:t>Evaluation: </a:t>
            </a:r>
            <a:r>
              <a:rPr lang="en-US" dirty="0" smtClean="0"/>
              <a:t>Inter-system Agreement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444958"/>
              </p:ext>
            </p:extLst>
          </p:nvPr>
        </p:nvGraphicFramePr>
        <p:xfrm>
          <a:off x="914400" y="151884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1769"/>
              </p:ext>
            </p:extLst>
          </p:nvPr>
        </p:nvGraphicFramePr>
        <p:xfrm>
          <a:off x="914400" y="4038600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37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1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912" y="931188"/>
            <a:ext cx="8546688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TW" dirty="0" smtClean="0"/>
              <a:t>Chinese</a:t>
            </a:r>
          </a:p>
          <a:p>
            <a:pPr>
              <a:lnSpc>
                <a:spcPct val="120000"/>
              </a:lnSpc>
              <a:defRPr/>
            </a:pPr>
            <a:endParaRPr lang="en-US" altLang="zh-TW" dirty="0"/>
          </a:p>
          <a:p>
            <a:pPr>
              <a:lnSpc>
                <a:spcPct val="120000"/>
              </a:lnSpc>
              <a:defRPr/>
            </a:pPr>
            <a:endParaRPr lang="en-US" altLang="zh-TW" dirty="0" smtClean="0"/>
          </a:p>
          <a:p>
            <a:pPr>
              <a:lnSpc>
                <a:spcPct val="120000"/>
              </a:lnSpc>
              <a:defRPr/>
            </a:pPr>
            <a:endParaRPr lang="en-US" altLang="zh-TW" dirty="0"/>
          </a:p>
          <a:p>
            <a:pPr>
              <a:lnSpc>
                <a:spcPct val="120000"/>
              </a:lnSpc>
              <a:defRPr/>
            </a:pPr>
            <a:endParaRPr lang="en-US" altLang="zh-TW" dirty="0" smtClean="0"/>
          </a:p>
          <a:p>
            <a:pPr>
              <a:lnSpc>
                <a:spcPct val="120000"/>
              </a:lnSpc>
              <a:defRPr/>
            </a:pPr>
            <a:r>
              <a:rPr lang="en-US" altLang="zh-TW" dirty="0" smtClean="0"/>
              <a:t>Spanish</a:t>
            </a:r>
            <a:endParaRPr lang="en-US" altLang="zh-TW" sz="1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40148"/>
              </p:ext>
            </p:extLst>
          </p:nvPr>
        </p:nvGraphicFramePr>
        <p:xfrm>
          <a:off x="914400" y="151884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80834"/>
              </p:ext>
            </p:extLst>
          </p:nvPr>
        </p:nvGraphicFramePr>
        <p:xfrm>
          <a:off x="914400" y="4038600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37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68" y="58994"/>
            <a:ext cx="8708232" cy="1008063"/>
          </a:xfrm>
          <a:noFill/>
          <a:ln/>
        </p:spPr>
        <p:txBody>
          <a:bodyPr rIns="35717" anchor="ctr"/>
          <a:lstStyle/>
          <a:p>
            <a:r>
              <a:rPr lang="en-US" altLang="en-US" dirty="0">
                <a:latin typeface="Palatino Linotype" panose="02040502050505030304" pitchFamily="18" charset="0"/>
              </a:rPr>
              <a:t>Pilot </a:t>
            </a:r>
            <a:r>
              <a:rPr lang="en-US" altLang="en-US" dirty="0" smtClean="0">
                <a:latin typeface="Palatino Linotype" panose="02040502050505030304" pitchFamily="18" charset="0"/>
              </a:rPr>
              <a:t>Evaluation: </a:t>
            </a:r>
            <a:r>
              <a:rPr lang="en-US" dirty="0" smtClean="0"/>
              <a:t>Inter-system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68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257"/>
            <a:ext cx="8229600" cy="1139825"/>
          </a:xfrm>
        </p:spPr>
        <p:txBody>
          <a:bodyPr/>
          <a:lstStyle/>
          <a:p>
            <a:r>
              <a:rPr lang="en-US" altLang="zh-CN" sz="3000" dirty="0" smtClean="0">
                <a:ea typeface="宋体" pitchFamily="2" charset="-122"/>
              </a:rPr>
              <a:t>KBP2011 Chinese-English CLEL Results</a:t>
            </a:r>
            <a:endParaRPr lang="en-US" altLang="zh-CN" sz="3000" dirty="0">
              <a:ea typeface="宋体" pitchFamily="2" charset="-122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7380288" y="2060575"/>
            <a:ext cx="15128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158875"/>
            <a:ext cx="58674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23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97766"/>
              </p:ext>
            </p:extLst>
          </p:nvPr>
        </p:nvGraphicFramePr>
        <p:xfrm>
          <a:off x="5381171" y="1601946"/>
          <a:ext cx="3733800" cy="1493520"/>
        </p:xfrm>
        <a:graphic>
          <a:graphicData uri="http://schemas.openxmlformats.org/drawingml/2006/table">
            <a:tbl>
              <a:tblPr/>
              <a:tblGrid>
                <a:gridCol w="1120775"/>
                <a:gridCol w="847725"/>
                <a:gridCol w="542925"/>
                <a:gridCol w="542925"/>
                <a:gridCol w="6794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Difficulty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Task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NIL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Non-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NIL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44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Ambiguity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Mono-lingual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12.9%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5.7%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9.3%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Cross-lingual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20.9%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14.0%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28.6%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229600" cy="1139825"/>
          </a:xfrm>
        </p:spPr>
        <p:txBody>
          <a:bodyPr/>
          <a:lstStyle/>
          <a:p>
            <a:r>
              <a:rPr lang="en-US" altLang="zh-CN" sz="2900">
                <a:latin typeface="Verdana" pitchFamily="34" charset="0"/>
                <a:ea typeface="宋体" pitchFamily="2" charset="-122"/>
              </a:rPr>
              <a:t>Name Translation Maze</a:t>
            </a:r>
            <a:endParaRPr lang="zh-CN" altLang="en-US" sz="2900"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endParaRPr lang="en-US" altLang="zh-CN" sz="700">
              <a:ea typeface="宋体" pitchFamily="2" charset="-122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endParaRPr lang="en-US" altLang="zh-CN" sz="700">
              <a:ea typeface="宋体" pitchFamily="2" charset="-122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endParaRPr lang="en-US" altLang="zh-CN" sz="700">
              <a:ea typeface="宋体" pitchFamily="2" charset="-122"/>
            </a:endParaRP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755650" y="1844675"/>
            <a:ext cx="8196263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Char char="Ø"/>
            </a:pPr>
            <a:endParaRPr lang="en-US" altLang="zh-CN" sz="400">
              <a:ea typeface="宋体" pitchFamily="2" charset="-122"/>
            </a:endParaRP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539750" y="1773238"/>
            <a:ext cx="8196263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Char char="Ø"/>
            </a:pPr>
            <a:endParaRPr lang="en-US" altLang="zh-CN" sz="400">
              <a:ea typeface="宋体" pitchFamily="2" charset="-122"/>
            </a:endParaRPr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ph sz="half" idx="2"/>
          </p:nvPr>
        </p:nvGraphicFramePr>
        <p:xfrm>
          <a:off x="755650" y="1722438"/>
          <a:ext cx="7704138" cy="3592513"/>
        </p:xfrm>
        <a:graphic>
          <a:graphicData uri="http://schemas.openxmlformats.org/drawingml/2006/table">
            <a:tbl>
              <a:tblPr/>
              <a:tblGrid>
                <a:gridCol w="1368425"/>
                <a:gridCol w="2087563"/>
                <a:gridCol w="1873250"/>
                <a:gridCol w="2374900"/>
              </a:tblGrid>
              <a:tr h="7080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English</a:t>
                      </a:r>
                    </a:p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Chinese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Phonetic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Semantic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Semantic+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Phonetic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Semantic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基地组织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(Base Organization)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 al-Qaeda</a:t>
                      </a:r>
                      <a:endParaRPr kumimoji="0" lang="en-US" altLang="zh-CN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解放之虎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(Liberation Tiger)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 Liberation Tiger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长江</a:t>
                      </a: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(Long River)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 Yangtze River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Phonetic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尤申科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(You shen ke)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Yush</a:t>
                      </a:r>
                      <a:r>
                        <a:rPr kumimoji="0" lang="en-US" altLang="zh-CN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ch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enk</a:t>
                      </a:r>
                      <a:r>
                        <a:rPr kumimoji="0" lang="en-US" altLang="zh-CN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o</a:t>
                      </a:r>
                      <a:endParaRPr kumimoji="0" lang="en-US" altLang="zh-CN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可伶可俐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(Ke Ling Ke Li)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Clean 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欧佩尔吧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(Ou Per Er Ba)</a:t>
                      </a:r>
                      <a:endParaRPr kumimoji="0" lang="en-US" altLang="zh-CN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Opal Bar</a:t>
                      </a:r>
                      <a:endParaRPr kumimoji="0" lang="en-US" altLang="zh-CN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Semantic+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Phonetic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清华大学学报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(The Journal of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Tsinghua University)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Char char="à"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Tsinghua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Da Xue  Xue Bao</a:t>
                      </a:r>
                      <a:endParaRPr kumimoji="0" lang="en-US" altLang="zh-CN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华尔街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(Hua Er Street)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Wall Street</a:t>
                      </a:r>
                      <a:endParaRPr kumimoji="0" lang="zh-CN" altLang="en-US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尤干斯克石油天然气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公司 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(You Gan Si Ke Oil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and Gas Company)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Yuganskneftegaz Oil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and Gas 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3073" name="Line 33"/>
          <p:cNvSpPr>
            <a:spLocks noChangeShapeType="1"/>
          </p:cNvSpPr>
          <p:nvPr/>
        </p:nvSpPr>
        <p:spPr bwMode="auto">
          <a:xfrm>
            <a:off x="755650" y="1722438"/>
            <a:ext cx="12954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75" name="PubOvalCallout"/>
          <p:cNvSpPr>
            <a:spLocks noEditPoints="1" noChangeArrowheads="1"/>
          </p:cNvSpPr>
          <p:nvPr/>
        </p:nvSpPr>
        <p:spPr bwMode="auto">
          <a:xfrm rot="10800000">
            <a:off x="1692275" y="4076700"/>
            <a:ext cx="2376488" cy="136683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EEDD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0" tIns="10800" rIns="0" bIns="10800"/>
          <a:lstStyle/>
          <a:p>
            <a:pPr algn="ctr" eaLnBrk="0" hangingPunct="0"/>
            <a:r>
              <a:rPr lang="en-US" altLang="zh-CN" sz="1600" b="1">
                <a:ea typeface="宋体" pitchFamily="2" charset="-122"/>
              </a:rPr>
              <a:t>Need advanced transliteration model</a:t>
            </a:r>
          </a:p>
        </p:txBody>
      </p:sp>
      <p:sp>
        <p:nvSpPr>
          <p:cNvPr id="343075" name="Rectangle 35"/>
          <p:cNvSpPr>
            <a:spLocks noChangeArrowheads="1"/>
          </p:cNvSpPr>
          <p:nvPr/>
        </p:nvSpPr>
        <p:spPr bwMode="auto">
          <a:xfrm>
            <a:off x="755650" y="5635625"/>
            <a:ext cx="72263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Char char="Ø"/>
            </a:pPr>
            <a:r>
              <a:rPr lang="en-US" altLang="zh-CN" sz="1700">
                <a:ea typeface="宋体" pitchFamily="2" charset="-122"/>
              </a:rPr>
              <a:t>But not only these…</a:t>
            </a:r>
          </a:p>
        </p:txBody>
      </p:sp>
    </p:spTree>
    <p:extLst>
      <p:ext uri="{BB962C8B-B14F-4D97-AF65-F5344CB8AC3E}">
        <p14:creationId xmlns:p14="http://schemas.microsoft.com/office/powerpoint/2010/main" val="20740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5" grpId="0" animBg="1"/>
      <p:bldP spid="34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The Task 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54004" y="821074"/>
            <a:ext cx="86868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 smtClean="0"/>
              <a:t>Input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raw documents in English, Chinese and </a:t>
            </a:r>
            <a:r>
              <a:rPr lang="en-US" dirty="0" smtClean="0"/>
              <a:t>Spanish</a:t>
            </a:r>
            <a:endParaRPr lang="en-US" altLang="zh-CN" dirty="0" smtClean="0"/>
          </a:p>
          <a:p>
            <a:pPr>
              <a:lnSpc>
                <a:spcPct val="80000"/>
              </a:lnSpc>
            </a:pPr>
            <a:r>
              <a:rPr lang="en-US" altLang="zh-CN" dirty="0" smtClean="0"/>
              <a:t>Output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mention head, offsets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entity type: GPE</a:t>
            </a:r>
            <a:r>
              <a:rPr lang="en-US" dirty="0"/>
              <a:t>, ORG, PER, LOC, </a:t>
            </a:r>
            <a:r>
              <a:rPr lang="en-US" dirty="0" smtClean="0"/>
              <a:t>FAC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Mention type: name, nominal</a:t>
            </a:r>
          </a:p>
          <a:p>
            <a:pPr lvl="2">
              <a:lnSpc>
                <a:spcPct val="80000"/>
              </a:lnSpc>
            </a:pPr>
            <a:r>
              <a:rPr lang="en-US" dirty="0" err="1" smtClean="0"/>
              <a:t>Nominals</a:t>
            </a:r>
            <a:r>
              <a:rPr lang="en-US" dirty="0" smtClean="0"/>
              <a:t> </a:t>
            </a:r>
            <a:r>
              <a:rPr lang="en-US" dirty="0" smtClean="0"/>
              <a:t>are for </a:t>
            </a:r>
            <a:r>
              <a:rPr lang="en-US" dirty="0" smtClean="0"/>
              <a:t>English individual </a:t>
            </a:r>
            <a:r>
              <a:rPr lang="en-US" dirty="0" smtClean="0"/>
              <a:t>person in 2015, but maybe for all types in 2016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reference </a:t>
            </a:r>
            <a:r>
              <a:rPr lang="en-US" dirty="0"/>
              <a:t>KB link entity </a:t>
            </a:r>
            <a:r>
              <a:rPr lang="en-US" dirty="0" smtClean="0"/>
              <a:t>ID, or </a:t>
            </a:r>
            <a:r>
              <a:rPr lang="en-US" dirty="0"/>
              <a:t>NIL </a:t>
            </a:r>
            <a:r>
              <a:rPr lang="en-US" dirty="0" smtClean="0"/>
              <a:t>cluster ID</a:t>
            </a:r>
            <a:endParaRPr lang="en-US" altLang="zh-CN" dirty="0"/>
          </a:p>
          <a:p>
            <a:pPr>
              <a:lnSpc>
                <a:spcPct val="80000"/>
              </a:lnSpc>
            </a:pPr>
            <a:r>
              <a:rPr lang="en-US" altLang="zh-CN" dirty="0" smtClean="0"/>
              <a:t>KB: Freebase dump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Scoring metric: clustering metrics + linking</a:t>
            </a:r>
          </a:p>
          <a:p>
            <a:pPr>
              <a:lnSpc>
                <a:spcPct val="80000"/>
              </a:lnSpc>
            </a:pPr>
            <a:r>
              <a:rPr lang="en-US" altLang="zh-CN" dirty="0" smtClean="0"/>
              <a:t>Diagnostic Tasks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Mono-lingual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Bi-lingual </a:t>
            </a:r>
            <a:r>
              <a:rPr lang="en-US" dirty="0" smtClean="0">
                <a:solidFill>
                  <a:srgbClr val="C00000"/>
                </a:solidFill>
              </a:rPr>
              <a:t>EDL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Entity Linking with Perfect Mentions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dirty="0"/>
              <a:t>Entity Discovery in Cold-Start</a:t>
            </a:r>
            <a:endParaRPr lang="en-US" b="1" dirty="0"/>
          </a:p>
          <a:p>
            <a:pPr>
              <a:lnSpc>
                <a:spcPct val="8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757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228600"/>
            <a:ext cx="8229600" cy="1139825"/>
          </a:xfrm>
        </p:spPr>
        <p:txBody>
          <a:bodyPr/>
          <a:lstStyle/>
          <a:p>
            <a:r>
              <a:rPr lang="en-US" altLang="zh-CN" sz="2900" dirty="0">
                <a:latin typeface="Verdana" pitchFamily="34" charset="0"/>
                <a:ea typeface="宋体" pitchFamily="2" charset="-122"/>
              </a:rPr>
              <a:t>Name Translation Maze</a:t>
            </a:r>
            <a:endParaRPr lang="zh-CN" altLang="en-US" sz="2900" dirty="0"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endParaRPr lang="en-US" altLang="zh-CN" sz="700">
              <a:ea typeface="宋体" pitchFamily="2" charset="-122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endParaRPr lang="en-US" altLang="zh-CN" sz="700">
              <a:ea typeface="宋体" pitchFamily="2" charset="-122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endParaRPr lang="en-US" altLang="zh-CN" sz="700">
              <a:ea typeface="宋体" pitchFamily="2" charset="-122"/>
            </a:endParaRP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757238" y="1809750"/>
            <a:ext cx="819626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65000"/>
              <a:buFont typeface="Wingdings" pitchFamily="2" charset="2"/>
              <a:buChar char="Ø"/>
            </a:pPr>
            <a:endParaRPr lang="en-US" altLang="zh-CN" sz="400">
              <a:ea typeface="宋体" pitchFamily="2" charset="-122"/>
            </a:endParaRPr>
          </a:p>
        </p:txBody>
      </p:sp>
      <p:graphicFrame>
        <p:nvGraphicFramePr>
          <p:cNvPr id="345094" name="Group 6"/>
          <p:cNvGraphicFramePr>
            <a:graphicFrameLocks noGrp="1"/>
          </p:cNvGraphicFramePr>
          <p:nvPr>
            <p:ph sz="half" idx="2"/>
          </p:nvPr>
        </p:nvGraphicFramePr>
        <p:xfrm>
          <a:off x="252413" y="1989138"/>
          <a:ext cx="8423275" cy="3589846"/>
        </p:xfrm>
        <a:graphic>
          <a:graphicData uri="http://schemas.openxmlformats.org/drawingml/2006/table">
            <a:tbl>
              <a:tblPr/>
              <a:tblGrid>
                <a:gridCol w="1079500"/>
                <a:gridCol w="936625"/>
                <a:gridCol w="1008062"/>
                <a:gridCol w="1079500"/>
                <a:gridCol w="4319588"/>
              </a:tblGrid>
              <a:tr h="6778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English</a:t>
                      </a:r>
                    </a:p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Chinese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Phonetic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Semantic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Semantic+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Phonetic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Context-Dependent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Semantic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红军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  Red Army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(in China) </a:t>
                      </a:r>
                    </a:p>
                    <a:p>
                      <a:pPr marL="669925" marR="0" lvl="1" indent="-325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   Liverpool Football Club (England)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Phonetic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亚西尔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·</a:t>
                      </a:r>
                      <a:r>
                        <a:rPr kumimoji="0" lang="zh-CN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阿拉法特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  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Yasser Arafat (PLO Chairman) </a:t>
                      </a:r>
                    </a:p>
                    <a:p>
                      <a:pPr marL="669925" marR="0" lvl="1" indent="-3254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                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     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Yasir Arafat (Cricketer)</a:t>
                      </a:r>
                      <a:endParaRPr kumimoji="0" lang="en-US" altLang="zh-CN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Semantic+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Phonetic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圣地亚哥市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   Santiago  City (in Chile)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                        San Diego City (in CA)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No-Clue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潘基文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  Pan Jiwen (Chinese)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                </a:t>
                      </a:r>
                      <a:r>
                        <a:rPr kumimoji="0" lang="en-US" altLang="zh-CN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Ban Ki-Moon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(Korean Foreign Minister)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林一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  Lin Yi (Chinese)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            </a:t>
                      </a:r>
                      <a:r>
                        <a:rPr kumimoji="0" lang="en-US" altLang="zh-CN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Hayashi Hajime</a:t>
                      </a:r>
                      <a:r>
                        <a:rPr kumimoji="0" lang="en-US" altLang="zh-CN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(Japanese Writer)</a:t>
                      </a:r>
                      <a:endParaRPr kumimoji="0" lang="en-US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5132" name="Line 44"/>
          <p:cNvSpPr>
            <a:spLocks noChangeShapeType="1"/>
          </p:cNvSpPr>
          <p:nvPr/>
        </p:nvSpPr>
        <p:spPr bwMode="auto">
          <a:xfrm>
            <a:off x="273050" y="2055813"/>
            <a:ext cx="1058863" cy="60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33" name="Text Box 45"/>
          <p:cNvSpPr txBox="1">
            <a:spLocks noChangeArrowheads="1"/>
          </p:cNvSpPr>
          <p:nvPr/>
        </p:nvSpPr>
        <p:spPr bwMode="auto">
          <a:xfrm>
            <a:off x="1547813" y="26701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ea typeface="宋体" pitchFamily="2" charset="-122"/>
              </a:rPr>
              <a:t>…</a:t>
            </a:r>
          </a:p>
        </p:txBody>
      </p:sp>
      <p:sp>
        <p:nvSpPr>
          <p:cNvPr id="345134" name="Text Box 46"/>
          <p:cNvSpPr txBox="1">
            <a:spLocks noChangeArrowheads="1"/>
          </p:cNvSpPr>
          <p:nvPr/>
        </p:nvSpPr>
        <p:spPr bwMode="auto">
          <a:xfrm>
            <a:off x="2522538" y="26574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ea typeface="宋体" pitchFamily="2" charset="-122"/>
              </a:rPr>
              <a:t>…</a:t>
            </a:r>
          </a:p>
        </p:txBody>
      </p:sp>
      <p:sp>
        <p:nvSpPr>
          <p:cNvPr id="345135" name="Text Box 47"/>
          <p:cNvSpPr txBox="1">
            <a:spLocks noChangeArrowheads="1"/>
          </p:cNvSpPr>
          <p:nvPr/>
        </p:nvSpPr>
        <p:spPr bwMode="auto">
          <a:xfrm>
            <a:off x="1535113" y="32385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ea typeface="宋体" pitchFamily="2" charset="-122"/>
              </a:rPr>
              <a:t>…</a:t>
            </a:r>
          </a:p>
        </p:txBody>
      </p:sp>
      <p:sp>
        <p:nvSpPr>
          <p:cNvPr id="345136" name="Text Box 48"/>
          <p:cNvSpPr txBox="1">
            <a:spLocks noChangeArrowheads="1"/>
          </p:cNvSpPr>
          <p:nvPr/>
        </p:nvSpPr>
        <p:spPr bwMode="auto">
          <a:xfrm>
            <a:off x="2513013" y="3225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ea typeface="宋体" pitchFamily="2" charset="-122"/>
              </a:rPr>
              <a:t>…</a:t>
            </a:r>
          </a:p>
        </p:txBody>
      </p:sp>
      <p:sp>
        <p:nvSpPr>
          <p:cNvPr id="345137" name="Text Box 49"/>
          <p:cNvSpPr txBox="1">
            <a:spLocks noChangeArrowheads="1"/>
          </p:cNvSpPr>
          <p:nvPr/>
        </p:nvSpPr>
        <p:spPr bwMode="auto">
          <a:xfrm>
            <a:off x="3525838" y="38941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ea typeface="宋体" pitchFamily="2" charset="-122"/>
              </a:rPr>
              <a:t>…</a:t>
            </a:r>
          </a:p>
        </p:txBody>
      </p:sp>
      <p:sp>
        <p:nvSpPr>
          <p:cNvPr id="345138" name="AutoShape 50"/>
          <p:cNvSpPr>
            <a:spLocks/>
          </p:cNvSpPr>
          <p:nvPr/>
        </p:nvSpPr>
        <p:spPr bwMode="auto">
          <a:xfrm>
            <a:off x="5148263" y="4506009"/>
            <a:ext cx="73025" cy="360362"/>
          </a:xfrm>
          <a:prstGeom prst="leftBrace">
            <a:avLst>
              <a:gd name="adj1" fmla="val 411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39" name="AutoShape 51"/>
          <p:cNvSpPr>
            <a:spLocks/>
          </p:cNvSpPr>
          <p:nvPr/>
        </p:nvSpPr>
        <p:spPr bwMode="auto">
          <a:xfrm>
            <a:off x="4952321" y="4967292"/>
            <a:ext cx="73025" cy="360362"/>
          </a:xfrm>
          <a:prstGeom prst="leftBrace">
            <a:avLst>
              <a:gd name="adj1" fmla="val 411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40" name="AutoShape 52"/>
          <p:cNvSpPr>
            <a:spLocks/>
          </p:cNvSpPr>
          <p:nvPr/>
        </p:nvSpPr>
        <p:spPr bwMode="auto">
          <a:xfrm>
            <a:off x="5700490" y="3292930"/>
            <a:ext cx="73025" cy="360363"/>
          </a:xfrm>
          <a:prstGeom prst="leftBrace">
            <a:avLst>
              <a:gd name="adj1" fmla="val 411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375" name="PubOvalCallout"/>
          <p:cNvSpPr>
            <a:spLocks noEditPoints="1" noChangeArrowheads="1"/>
          </p:cNvSpPr>
          <p:nvPr/>
        </p:nvSpPr>
        <p:spPr bwMode="auto">
          <a:xfrm rot="10800000">
            <a:off x="6092825" y="2247900"/>
            <a:ext cx="1727200" cy="146843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EEDD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lIns="0" tIns="10800" rIns="0" bIns="10800"/>
          <a:lstStyle/>
          <a:p>
            <a:pPr algn="ctr" eaLnBrk="0" hangingPunct="0"/>
            <a:r>
              <a:rPr lang="en-US" altLang="zh-CN" sz="1600" b="1">
                <a:ea typeface="宋体" pitchFamily="2" charset="-122"/>
              </a:rPr>
              <a:t>Use Global </a:t>
            </a:r>
          </a:p>
          <a:p>
            <a:pPr algn="ctr" eaLnBrk="0" hangingPunct="0"/>
            <a:r>
              <a:rPr lang="en-US" altLang="zh-CN" sz="1600" b="1">
                <a:ea typeface="宋体" pitchFamily="2" charset="-122"/>
              </a:rPr>
              <a:t>English</a:t>
            </a:r>
          </a:p>
          <a:p>
            <a:pPr algn="ctr" eaLnBrk="0" hangingPunct="0"/>
            <a:r>
              <a:rPr lang="en-US" altLang="zh-CN" sz="1600" b="1">
                <a:ea typeface="宋体" pitchFamily="2" charset="-122"/>
              </a:rPr>
              <a:t>Context</a:t>
            </a:r>
          </a:p>
        </p:txBody>
      </p:sp>
      <p:sp>
        <p:nvSpPr>
          <p:cNvPr id="345142" name="AutoShape 54"/>
          <p:cNvSpPr>
            <a:spLocks/>
          </p:cNvSpPr>
          <p:nvPr/>
        </p:nvSpPr>
        <p:spPr bwMode="auto">
          <a:xfrm>
            <a:off x="5477330" y="3799798"/>
            <a:ext cx="73025" cy="360362"/>
          </a:xfrm>
          <a:prstGeom prst="leftBrace">
            <a:avLst>
              <a:gd name="adj1" fmla="val 411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43" name="Text Box 55"/>
          <p:cNvSpPr txBox="1">
            <a:spLocks noChangeArrowheads="1"/>
          </p:cNvSpPr>
          <p:nvPr/>
        </p:nvSpPr>
        <p:spPr bwMode="auto">
          <a:xfrm>
            <a:off x="3529013" y="32131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ea typeface="宋体" pitchFamily="2" charset="-122"/>
              </a:rPr>
              <a:t>…</a:t>
            </a:r>
          </a:p>
        </p:txBody>
      </p:sp>
      <p:sp>
        <p:nvSpPr>
          <p:cNvPr id="345144" name="Text Box 56"/>
          <p:cNvSpPr txBox="1">
            <a:spLocks noChangeArrowheads="1"/>
          </p:cNvSpPr>
          <p:nvPr/>
        </p:nvSpPr>
        <p:spPr bwMode="auto">
          <a:xfrm>
            <a:off x="3529013" y="26797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ea typeface="宋体" pitchFamily="2" charset="-122"/>
              </a:rPr>
              <a:t>…</a:t>
            </a:r>
          </a:p>
        </p:txBody>
      </p:sp>
      <p:sp>
        <p:nvSpPr>
          <p:cNvPr id="345145" name="Text Box 57"/>
          <p:cNvSpPr txBox="1">
            <a:spLocks noChangeArrowheads="1"/>
          </p:cNvSpPr>
          <p:nvPr/>
        </p:nvSpPr>
        <p:spPr bwMode="auto">
          <a:xfrm>
            <a:off x="2497138" y="39068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ea typeface="宋体" pitchFamily="2" charset="-122"/>
              </a:rPr>
              <a:t>…</a:t>
            </a:r>
          </a:p>
        </p:txBody>
      </p:sp>
      <p:sp>
        <p:nvSpPr>
          <p:cNvPr id="345146" name="Text Box 58"/>
          <p:cNvSpPr txBox="1">
            <a:spLocks noChangeArrowheads="1"/>
          </p:cNvSpPr>
          <p:nvPr/>
        </p:nvSpPr>
        <p:spPr bwMode="auto">
          <a:xfrm>
            <a:off x="1519238" y="38941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ea typeface="宋体" pitchFamily="2" charset="-122"/>
              </a:rPr>
              <a:t>…</a:t>
            </a:r>
          </a:p>
        </p:txBody>
      </p:sp>
      <p:sp>
        <p:nvSpPr>
          <p:cNvPr id="345147" name="AutoShape 59"/>
          <p:cNvSpPr>
            <a:spLocks/>
          </p:cNvSpPr>
          <p:nvPr/>
        </p:nvSpPr>
        <p:spPr bwMode="auto">
          <a:xfrm>
            <a:off x="5016500" y="2832100"/>
            <a:ext cx="73025" cy="360363"/>
          </a:xfrm>
          <a:prstGeom prst="leftBrace">
            <a:avLst>
              <a:gd name="adj1" fmla="val 411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144463" y="1057275"/>
            <a:ext cx="8812212" cy="556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… 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据国际文传电讯社和伊塔塔斯社报道，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格里戈里 </a:t>
            </a:r>
            <a:r>
              <a:rPr lang="en-US" altLang="zh-CN" sz="24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·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帕斯科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的  </a:t>
            </a:r>
            <a:r>
              <a:rPr lang="zh-CN" altLang="en-US" sz="2400" b="1" i="1" smtClean="0">
                <a:solidFill>
                  <a:srgbClr val="3B812F"/>
                </a:solidFill>
                <a:latin typeface="Arial" pitchFamily="34" charset="0"/>
                <a:ea typeface="宋体" pitchFamily="2" charset="-122"/>
              </a:rPr>
              <a:t>律师</a:t>
            </a:r>
            <a:r>
              <a:rPr lang="zh-CN" altLang="en-US" sz="2400" b="1" u="sng" smtClean="0">
                <a:solidFill>
                  <a:srgbClr val="3B812F"/>
                </a:solidFill>
                <a:latin typeface="Arial" pitchFamily="34" charset="0"/>
                <a:ea typeface="宋体" pitchFamily="2" charset="-122"/>
              </a:rPr>
              <a:t>詹利</a:t>
            </a:r>
            <a:r>
              <a:rPr lang="en-US" altLang="zh-CN" sz="2400" b="1" u="sng" smtClean="0">
                <a:solidFill>
                  <a:srgbClr val="3B812F"/>
                </a:solidFill>
                <a:latin typeface="Arial" pitchFamily="34" charset="0"/>
                <a:ea typeface="宋体" pitchFamily="2" charset="-122"/>
              </a:rPr>
              <a:t>·</a:t>
            </a:r>
            <a:r>
              <a:rPr lang="zh-CN" altLang="en-US" sz="2400" b="1" u="sng" smtClean="0">
                <a:solidFill>
                  <a:srgbClr val="3B812F"/>
                </a:solidFill>
                <a:latin typeface="Arial" pitchFamily="34" charset="0"/>
                <a:ea typeface="宋体" pitchFamily="2" charset="-122"/>
              </a:rPr>
              <a:t>雷兹尼克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向俄最高法院提 出上诉。 报道说，他请求法庭宣布有罪判决无 效，并取消对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帕斯科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的刑事立案。 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帕斯科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于 </a:t>
            </a:r>
            <a:r>
              <a:rPr lang="en-US" altLang="zh-CN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2001 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年 </a:t>
            </a:r>
            <a:r>
              <a:rPr lang="en-US" altLang="zh-CN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12 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月被判处四年 有期徒刑，罪名是非法参加一个高级军事指挥官 会议，并在会上做笔记。 一个军事法庭说他意 图将笔记提供给他曾供职的日本媒体。 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帕斯科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的判决包括已服刑的时间。在服满三分之 二刑期后，他于今年一月因表现良好被释放。 他坚持称自己是无辜的，并表示军方因其披露俄 罗斯海军的环境破坏而惩罚他，这包括向海里倾 倒放射性废弃物。 据国际文传电讯社报道，</a:t>
            </a:r>
            <a:r>
              <a:rPr lang="zh-CN" altLang="en-US" sz="2400" b="1" u="sng" smtClean="0">
                <a:solidFill>
                  <a:srgbClr val="3B812F"/>
                </a:solidFill>
                <a:latin typeface="Arial" pitchFamily="34" charset="0"/>
                <a:ea typeface="宋体" pitchFamily="2" charset="-122"/>
              </a:rPr>
              <a:t>雷兹尼克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表示他在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帕斯 科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获释当日提交的最初一份上诉状从未到达过最 高法院主席团手中。 这名律师说法院的军事委 员会拒绝对上诉进行审理。国际文传电讯社报道，</a:t>
            </a:r>
            <a:r>
              <a:rPr lang="zh-CN" altLang="en-US" sz="2400" b="1" u="sng" smtClean="0">
                <a:solidFill>
                  <a:srgbClr val="3B812F"/>
                </a:solidFill>
                <a:latin typeface="Arial" pitchFamily="34" charset="0"/>
                <a:ea typeface="宋体" pitchFamily="2" charset="-122"/>
              </a:rPr>
              <a:t>雷兹尼克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表示他在新诉状 的抬头上直接写着最高法院院长</a:t>
            </a:r>
            <a:r>
              <a:rPr lang="zh-CN" altLang="en-US" sz="2400" b="1" u="sng" smtClean="0">
                <a:solidFill>
                  <a:srgbClr val="526400"/>
                </a:solidFill>
                <a:latin typeface="Arial" pitchFamily="34" charset="0"/>
                <a:ea typeface="宋体" pitchFamily="2" charset="-122"/>
              </a:rPr>
              <a:t>维亚切斯拉夫</a:t>
            </a:r>
            <a:r>
              <a:rPr lang="en-US" altLang="zh-CN" sz="1800" b="1" u="sng" smtClean="0">
                <a:solidFill>
                  <a:srgbClr val="526400"/>
                </a:solidFill>
                <a:latin typeface="Arial" pitchFamily="34" charset="0"/>
                <a:ea typeface="宋体" pitchFamily="2" charset="-122"/>
              </a:rPr>
              <a:t>·</a:t>
            </a:r>
            <a:r>
              <a:rPr lang="zh-CN" altLang="en-US" sz="2400" b="1" u="sng" smtClean="0">
                <a:solidFill>
                  <a:srgbClr val="526400"/>
                </a:solidFill>
                <a:latin typeface="Arial" pitchFamily="34" charset="0"/>
                <a:ea typeface="宋体" pitchFamily="2" charset="-122"/>
              </a:rPr>
              <a:t> 列别捷夫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，并要求此案不由军事法官考虑，“因 为军事司法制度对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帕斯科</a:t>
            </a:r>
            <a:r>
              <a:rPr lang="zh-CN" altLang="en-US" sz="24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采取了偏见态度”</a:t>
            </a:r>
            <a:r>
              <a:rPr lang="zh-CN" altLang="en-US" sz="2200" smtClean="0">
                <a:solidFill>
                  <a:srgbClr val="A9AAAD"/>
                </a:solidFill>
                <a:latin typeface="Arial" pitchFamily="34" charset="0"/>
                <a:ea typeface="宋体" pitchFamily="2" charset="-122"/>
              </a:rPr>
              <a:t> </a:t>
            </a:r>
          </a:p>
        </p:txBody>
      </p:sp>
      <p:grpSp>
        <p:nvGrpSpPr>
          <p:cNvPr id="355331" name="Group 3"/>
          <p:cNvGrpSpPr>
            <a:grpSpLocks/>
          </p:cNvGrpSpPr>
          <p:nvPr/>
        </p:nvGrpSpPr>
        <p:grpSpPr bwMode="auto">
          <a:xfrm>
            <a:off x="5973763" y="1293813"/>
            <a:ext cx="2444750" cy="571500"/>
            <a:chOff x="3763" y="815"/>
            <a:chExt cx="1540" cy="360"/>
          </a:xfrm>
        </p:grpSpPr>
        <p:sp>
          <p:nvSpPr>
            <p:cNvPr id="355332" name="Text Box 4"/>
            <p:cNvSpPr txBox="1">
              <a:spLocks noChangeArrowheads="1"/>
            </p:cNvSpPr>
            <p:nvPr/>
          </p:nvSpPr>
          <p:spPr bwMode="ltGray">
            <a:xfrm>
              <a:off x="3763" y="938"/>
              <a:ext cx="1182" cy="237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pPr algn="ctr"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b="1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Grigory Pasko</a:t>
              </a:r>
            </a:p>
          </p:txBody>
        </p:sp>
        <p:sp>
          <p:nvSpPr>
            <p:cNvPr id="355333" name="Freeform 5"/>
            <p:cNvSpPr>
              <a:spLocks/>
            </p:cNvSpPr>
            <p:nvPr/>
          </p:nvSpPr>
          <p:spPr bwMode="ltGray">
            <a:xfrm rot="-616055">
              <a:off x="4945" y="815"/>
              <a:ext cx="358" cy="194"/>
            </a:xfrm>
            <a:custGeom>
              <a:avLst/>
              <a:gdLst>
                <a:gd name="T0" fmla="*/ 181 w 312"/>
                <a:gd name="T1" fmla="*/ 0 h 256"/>
                <a:gd name="T2" fmla="*/ 282 w 312"/>
                <a:gd name="T3" fmla="*/ 150 h 256"/>
                <a:gd name="T4" fmla="*/ 0 w 312"/>
                <a:gd name="T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256">
                  <a:moveTo>
                    <a:pt x="181" y="0"/>
                  </a:moveTo>
                  <a:cubicBezTo>
                    <a:pt x="246" y="53"/>
                    <a:pt x="312" y="107"/>
                    <a:pt x="282" y="150"/>
                  </a:cubicBezTo>
                  <a:cubicBezTo>
                    <a:pt x="252" y="193"/>
                    <a:pt x="47" y="238"/>
                    <a:pt x="0" y="25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355334" name="Group 6"/>
          <p:cNvGrpSpPr>
            <a:grpSpLocks/>
          </p:cNvGrpSpPr>
          <p:nvPr/>
        </p:nvGrpSpPr>
        <p:grpSpPr bwMode="auto">
          <a:xfrm>
            <a:off x="1803400" y="1846263"/>
            <a:ext cx="5935663" cy="3302000"/>
            <a:chOff x="1136" y="1163"/>
            <a:chExt cx="3739" cy="2080"/>
          </a:xfrm>
        </p:grpSpPr>
        <p:sp>
          <p:nvSpPr>
            <p:cNvPr id="355335" name="Line 7"/>
            <p:cNvSpPr>
              <a:spLocks noChangeShapeType="1"/>
            </p:cNvSpPr>
            <p:nvPr/>
          </p:nvSpPr>
          <p:spPr bwMode="ltGray">
            <a:xfrm>
              <a:off x="1136" y="1163"/>
              <a:ext cx="459" cy="16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55336" name="Line 8"/>
            <p:cNvSpPr>
              <a:spLocks noChangeShapeType="1"/>
            </p:cNvSpPr>
            <p:nvPr/>
          </p:nvSpPr>
          <p:spPr bwMode="ltGray">
            <a:xfrm>
              <a:off x="1141" y="1179"/>
              <a:ext cx="3734" cy="20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355337" name="Line 9"/>
          <p:cNvSpPr>
            <a:spLocks noChangeShapeType="1"/>
          </p:cNvSpPr>
          <p:nvPr/>
        </p:nvSpPr>
        <p:spPr bwMode="ltGray">
          <a:xfrm>
            <a:off x="6724650" y="5867400"/>
            <a:ext cx="1924050" cy="0"/>
          </a:xfrm>
          <a:prstGeom prst="line">
            <a:avLst/>
          </a:prstGeom>
          <a:noFill/>
          <a:ln w="28575">
            <a:solidFill>
              <a:srgbClr val="526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ltGray">
          <a:xfrm>
            <a:off x="236538" y="6232525"/>
            <a:ext cx="1228725" cy="0"/>
          </a:xfrm>
          <a:prstGeom prst="line">
            <a:avLst/>
          </a:prstGeom>
          <a:noFill/>
          <a:ln w="28575">
            <a:solidFill>
              <a:srgbClr val="526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ltGray">
          <a:xfrm>
            <a:off x="4610100" y="3390900"/>
            <a:ext cx="1676400" cy="6508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>
              <a:buClr>
                <a:srgbClr val="B2B2B2"/>
              </a:buClr>
              <a:buSzPct val="75000"/>
              <a:buFont typeface="Wingdings" pitchFamily="2" charset="2"/>
              <a:buNone/>
            </a:pPr>
            <a:r>
              <a:rPr lang="en-US" altLang="zh-CN" sz="18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Henry Reznik</a:t>
            </a:r>
          </a:p>
          <a:p>
            <a:pPr>
              <a:buClr>
                <a:srgbClr val="B2B2B2"/>
              </a:buClr>
              <a:buSzPct val="75000"/>
              <a:buFont typeface="Wingdings" pitchFamily="2" charset="2"/>
              <a:buNone/>
            </a:pPr>
            <a:r>
              <a:rPr lang="en-US" altLang="zh-CN" sz="18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Genri Reznik</a:t>
            </a:r>
            <a:endParaRPr lang="en-US" altLang="zh-CN" sz="1800" smtClea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55340" name="Text Box 12"/>
          <p:cNvSpPr txBox="1">
            <a:spLocks noChangeArrowheads="1"/>
          </p:cNvSpPr>
          <p:nvPr/>
        </p:nvSpPr>
        <p:spPr bwMode="ltGray">
          <a:xfrm>
            <a:off x="4560888" y="3381375"/>
            <a:ext cx="4402137" cy="92551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  <a:buClr>
                <a:srgbClr val="B2B2B2"/>
              </a:buClr>
              <a:buSzPct val="75000"/>
              <a:buFont typeface="Wingdings" pitchFamily="2" charset="2"/>
              <a:buNone/>
            </a:pPr>
            <a:r>
              <a:rPr lang="en-US" altLang="zh-CN" sz="18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Genri Reznik</a:t>
            </a:r>
            <a:r>
              <a:rPr lang="en-US" altLang="zh-CN" sz="180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, Goldovsky's </a:t>
            </a:r>
            <a:r>
              <a:rPr lang="en-US" altLang="zh-CN" sz="18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lawyer</a:t>
            </a:r>
            <a:r>
              <a:rPr lang="en-US" altLang="zh-CN" sz="180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, asked Russian Supreme Court Chairman </a:t>
            </a:r>
            <a:r>
              <a:rPr lang="en-US" altLang="zh-CN" sz="18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Vyacheslav Lebedev</a:t>
            </a:r>
            <a:r>
              <a:rPr lang="en-US" altLang="zh-CN" sz="180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….</a:t>
            </a:r>
          </a:p>
        </p:txBody>
      </p:sp>
      <p:sp>
        <p:nvSpPr>
          <p:cNvPr id="355341" name="Text Box 13"/>
          <p:cNvSpPr txBox="1">
            <a:spLocks noChangeArrowheads="1"/>
          </p:cNvSpPr>
          <p:nvPr/>
        </p:nvSpPr>
        <p:spPr bwMode="ltGray">
          <a:xfrm>
            <a:off x="2749550" y="4824413"/>
            <a:ext cx="2697163" cy="831850"/>
          </a:xfrm>
          <a:prstGeom prst="rect">
            <a:avLst/>
          </a:prstGeom>
          <a:solidFill>
            <a:srgbClr val="C1D5E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28600" tIns="228600" rIns="228600" bIns="228600">
            <a:spAutoFit/>
          </a:bodyPr>
          <a:lstStyle/>
          <a:p>
            <a:pPr algn="ctr">
              <a:spcBef>
                <a:spcPct val="50000"/>
              </a:spcBef>
              <a:buClr>
                <a:srgbClr val="B2B2B2"/>
              </a:buClr>
              <a:buSzPct val="75000"/>
              <a:buFont typeface="Wingdings" pitchFamily="2" charset="2"/>
              <a:buNone/>
            </a:pPr>
            <a:r>
              <a:rPr lang="en-US" altLang="zh-CN" sz="24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&gt;90% accurate!</a:t>
            </a:r>
          </a:p>
        </p:txBody>
      </p:sp>
      <p:grpSp>
        <p:nvGrpSpPr>
          <p:cNvPr id="355342" name="Group 14"/>
          <p:cNvGrpSpPr>
            <a:grpSpLocks/>
          </p:cNvGrpSpPr>
          <p:nvPr/>
        </p:nvGrpSpPr>
        <p:grpSpPr bwMode="auto">
          <a:xfrm>
            <a:off x="142875" y="1487488"/>
            <a:ext cx="3895725" cy="2957512"/>
            <a:chOff x="89" y="941"/>
            <a:chExt cx="2454" cy="1863"/>
          </a:xfrm>
        </p:grpSpPr>
        <p:sp>
          <p:nvSpPr>
            <p:cNvPr id="355343" name="Text Box 15"/>
            <p:cNvSpPr txBox="1">
              <a:spLocks noChangeArrowheads="1"/>
            </p:cNvSpPr>
            <p:nvPr/>
          </p:nvSpPr>
          <p:spPr bwMode="ltGray">
            <a:xfrm>
              <a:off x="89" y="1183"/>
              <a:ext cx="2454" cy="162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   </a:t>
              </a:r>
              <a:r>
                <a:rPr lang="en-US" altLang="zh-CN" sz="1800" b="1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zhan li    lei zi ni ke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24.11 amri	28.31 reznik	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23.09 obry	26.40 rezek	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22.57 zeri	25.24 linic	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20.82 henri	23.95 riziq	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20.00 henry	23.25 ryshich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19.82 genri	22.66 lysenko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19.67 djari	22.58 ryzhenko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19.57 jafri	22.19 linnik	 </a:t>
              </a:r>
            </a:p>
          </p:txBody>
        </p:sp>
        <p:sp>
          <p:nvSpPr>
            <p:cNvPr id="355344" name="Freeform 16"/>
            <p:cNvSpPr>
              <a:spLocks/>
            </p:cNvSpPr>
            <p:nvPr/>
          </p:nvSpPr>
          <p:spPr bwMode="ltGray">
            <a:xfrm>
              <a:off x="1754" y="941"/>
              <a:ext cx="240" cy="211"/>
            </a:xfrm>
            <a:custGeom>
              <a:avLst/>
              <a:gdLst>
                <a:gd name="T0" fmla="*/ 0 w 240"/>
                <a:gd name="T1" fmla="*/ 67 h 211"/>
                <a:gd name="T2" fmla="*/ 197 w 240"/>
                <a:gd name="T3" fmla="*/ 24 h 211"/>
                <a:gd name="T4" fmla="*/ 240 w 240"/>
                <a:gd name="T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11">
                  <a:moveTo>
                    <a:pt x="0" y="67"/>
                  </a:moveTo>
                  <a:cubicBezTo>
                    <a:pt x="78" y="33"/>
                    <a:pt x="157" y="0"/>
                    <a:pt x="197" y="24"/>
                  </a:cubicBezTo>
                  <a:cubicBezTo>
                    <a:pt x="237" y="48"/>
                    <a:pt x="233" y="180"/>
                    <a:pt x="240" y="211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355345" name="Group 17"/>
          <p:cNvGrpSpPr>
            <a:grpSpLocks/>
          </p:cNvGrpSpPr>
          <p:nvPr/>
        </p:nvGrpSpPr>
        <p:grpSpPr bwMode="auto">
          <a:xfrm>
            <a:off x="141288" y="1485900"/>
            <a:ext cx="3895725" cy="2957513"/>
            <a:chOff x="89" y="941"/>
            <a:chExt cx="2454" cy="1863"/>
          </a:xfrm>
        </p:grpSpPr>
        <p:sp>
          <p:nvSpPr>
            <p:cNvPr id="355346" name="Text Box 18"/>
            <p:cNvSpPr txBox="1">
              <a:spLocks noChangeArrowheads="1"/>
            </p:cNvSpPr>
            <p:nvPr/>
          </p:nvSpPr>
          <p:spPr bwMode="ltGray">
            <a:xfrm>
              <a:off x="89" y="1183"/>
              <a:ext cx="2454" cy="162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zh-CN" altLang="en-US" sz="1800" b="1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   </a:t>
              </a:r>
              <a:r>
                <a:rPr lang="en-US" altLang="zh-CN" sz="1800" b="1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zhan li    lei zi ni ke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24.11 amri	28.31 </a:t>
              </a:r>
              <a:r>
                <a:rPr lang="en-US" altLang="zh-CN" sz="1800" b="1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reznik</a:t>
              </a: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	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23.09 obry	26.40 rezek	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22.57 zeri	25.24 linic	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20.82 henri	23.95 riziq	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20.00 </a:t>
              </a:r>
              <a:r>
                <a:rPr lang="en-US" altLang="zh-CN" sz="1800" b="1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henry</a:t>
              </a: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	23.25 ryshich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19.82 </a:t>
              </a:r>
              <a:r>
                <a:rPr lang="en-US" altLang="zh-CN" sz="1800" b="1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genri</a:t>
              </a: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	22.66 lysenko 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19.67 djari	22.58 ryzhenko</a:t>
              </a:r>
            </a:p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19.57 jafri	22.19 linnik	 </a:t>
              </a:r>
            </a:p>
          </p:txBody>
        </p:sp>
        <p:sp>
          <p:nvSpPr>
            <p:cNvPr id="355347" name="Freeform 19"/>
            <p:cNvSpPr>
              <a:spLocks/>
            </p:cNvSpPr>
            <p:nvPr/>
          </p:nvSpPr>
          <p:spPr bwMode="ltGray">
            <a:xfrm>
              <a:off x="1754" y="941"/>
              <a:ext cx="240" cy="211"/>
            </a:xfrm>
            <a:custGeom>
              <a:avLst/>
              <a:gdLst>
                <a:gd name="T0" fmla="*/ 0 w 240"/>
                <a:gd name="T1" fmla="*/ 67 h 211"/>
                <a:gd name="T2" fmla="*/ 197 w 240"/>
                <a:gd name="T3" fmla="*/ 24 h 211"/>
                <a:gd name="T4" fmla="*/ 240 w 240"/>
                <a:gd name="T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11">
                  <a:moveTo>
                    <a:pt x="0" y="67"/>
                  </a:moveTo>
                  <a:cubicBezTo>
                    <a:pt x="78" y="33"/>
                    <a:pt x="157" y="0"/>
                    <a:pt x="197" y="24"/>
                  </a:cubicBezTo>
                  <a:cubicBezTo>
                    <a:pt x="237" y="48"/>
                    <a:pt x="233" y="180"/>
                    <a:pt x="240" y="211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355348" name="Group 20"/>
          <p:cNvGrpSpPr>
            <a:grpSpLocks/>
          </p:cNvGrpSpPr>
          <p:nvPr/>
        </p:nvGrpSpPr>
        <p:grpSpPr bwMode="auto">
          <a:xfrm>
            <a:off x="92075" y="1055688"/>
            <a:ext cx="1420813" cy="561975"/>
            <a:chOff x="58" y="665"/>
            <a:chExt cx="895" cy="354"/>
          </a:xfrm>
        </p:grpSpPr>
        <p:sp>
          <p:nvSpPr>
            <p:cNvPr id="355349" name="Text Box 21"/>
            <p:cNvSpPr txBox="1">
              <a:spLocks noChangeArrowheads="1"/>
            </p:cNvSpPr>
            <p:nvPr/>
          </p:nvSpPr>
          <p:spPr bwMode="ltGray">
            <a:xfrm>
              <a:off x="373" y="665"/>
              <a:ext cx="580" cy="23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pPr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b="1" i="1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Lawyer</a:t>
              </a:r>
              <a:endParaRPr lang="en-US" altLang="zh-CN" sz="1800" i="1" smtClean="0">
                <a:solidFill>
                  <a:srgbClr val="000000"/>
                </a:solidFill>
                <a:latin typeface="Courier New" pitchFamily="49" charset="0"/>
                <a:ea typeface="宋体" pitchFamily="2" charset="-122"/>
              </a:endParaRPr>
            </a:p>
          </p:txBody>
        </p:sp>
        <p:sp>
          <p:nvSpPr>
            <p:cNvPr id="355350" name="Freeform 22"/>
            <p:cNvSpPr>
              <a:spLocks/>
            </p:cNvSpPr>
            <p:nvPr/>
          </p:nvSpPr>
          <p:spPr bwMode="ltGray">
            <a:xfrm rot="-5400000">
              <a:off x="77" y="759"/>
              <a:ext cx="241" cy="280"/>
            </a:xfrm>
            <a:custGeom>
              <a:avLst/>
              <a:gdLst>
                <a:gd name="T0" fmla="*/ 0 w 240"/>
                <a:gd name="T1" fmla="*/ 67 h 211"/>
                <a:gd name="T2" fmla="*/ 197 w 240"/>
                <a:gd name="T3" fmla="*/ 24 h 211"/>
                <a:gd name="T4" fmla="*/ 240 w 240"/>
                <a:gd name="T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211">
                  <a:moveTo>
                    <a:pt x="0" y="67"/>
                  </a:moveTo>
                  <a:cubicBezTo>
                    <a:pt x="78" y="33"/>
                    <a:pt x="157" y="0"/>
                    <a:pt x="197" y="24"/>
                  </a:cubicBezTo>
                  <a:cubicBezTo>
                    <a:pt x="237" y="48"/>
                    <a:pt x="233" y="180"/>
                    <a:pt x="240" y="211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355351" name="Group 23"/>
          <p:cNvGrpSpPr>
            <a:grpSpLocks/>
          </p:cNvGrpSpPr>
          <p:nvPr/>
        </p:nvGrpSpPr>
        <p:grpSpPr bwMode="auto">
          <a:xfrm>
            <a:off x="1262063" y="5510213"/>
            <a:ext cx="3065462" cy="723900"/>
            <a:chOff x="795" y="3471"/>
            <a:chExt cx="1931" cy="456"/>
          </a:xfrm>
        </p:grpSpPr>
        <p:sp>
          <p:nvSpPr>
            <p:cNvPr id="355352" name="Text Box 24"/>
            <p:cNvSpPr txBox="1">
              <a:spLocks noChangeArrowheads="1"/>
            </p:cNvSpPr>
            <p:nvPr/>
          </p:nvSpPr>
          <p:spPr bwMode="ltGray">
            <a:xfrm>
              <a:off x="1114" y="3690"/>
              <a:ext cx="1612" cy="237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B2B2B2"/>
                </a:buClr>
                <a:buSzPct val="75000"/>
                <a:buFont typeface="Wingdings" pitchFamily="2" charset="2"/>
                <a:buNone/>
              </a:pPr>
              <a:r>
                <a:rPr lang="en-US" altLang="zh-CN" sz="1800" b="1" smtClean="0">
                  <a:solidFill>
                    <a:srgbClr val="000000"/>
                  </a:solidFill>
                  <a:latin typeface="Courier New" pitchFamily="49" charset="0"/>
                  <a:ea typeface="宋体" pitchFamily="2" charset="-122"/>
                </a:rPr>
                <a:t>Vyacheslav Lebedev</a:t>
              </a:r>
            </a:p>
          </p:txBody>
        </p:sp>
        <p:sp>
          <p:nvSpPr>
            <p:cNvPr id="355353" name="Freeform 25"/>
            <p:cNvSpPr>
              <a:spLocks/>
            </p:cNvSpPr>
            <p:nvPr/>
          </p:nvSpPr>
          <p:spPr bwMode="ltGray">
            <a:xfrm>
              <a:off x="795" y="3471"/>
              <a:ext cx="469" cy="229"/>
            </a:xfrm>
            <a:custGeom>
              <a:avLst/>
              <a:gdLst>
                <a:gd name="T0" fmla="*/ 0 w 469"/>
                <a:gd name="T1" fmla="*/ 229 h 229"/>
                <a:gd name="T2" fmla="*/ 213 w 469"/>
                <a:gd name="T3" fmla="*/ 5 h 229"/>
                <a:gd name="T4" fmla="*/ 469 w 469"/>
                <a:gd name="T5" fmla="*/ 19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9" h="229">
                  <a:moveTo>
                    <a:pt x="0" y="229"/>
                  </a:moveTo>
                  <a:cubicBezTo>
                    <a:pt x="67" y="119"/>
                    <a:pt x="135" y="10"/>
                    <a:pt x="213" y="5"/>
                  </a:cubicBezTo>
                  <a:cubicBezTo>
                    <a:pt x="291" y="0"/>
                    <a:pt x="426" y="165"/>
                    <a:pt x="469" y="197"/>
                  </a:cubicBezTo>
                </a:path>
              </a:pathLst>
            </a:custGeom>
            <a:noFill/>
            <a:ln w="38100" cap="flat" cmpd="sng">
              <a:solidFill>
                <a:srgbClr val="5264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355354" name="Rectangle 26"/>
          <p:cNvSpPr>
            <a:spLocks noChangeArrowheads="1"/>
          </p:cNvSpPr>
          <p:nvPr/>
        </p:nvSpPr>
        <p:spPr bwMode="auto">
          <a:xfrm>
            <a:off x="179388" y="0"/>
            <a:ext cx="1152525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753600" cy="1139825"/>
          </a:xfrm>
        </p:spPr>
        <p:txBody>
          <a:bodyPr/>
          <a:lstStyle/>
          <a:p>
            <a:r>
              <a:rPr lang="en-US" altLang="zh-CN" sz="2900" kern="1200" dirty="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Verdana" pitchFamily="34" charset="0"/>
                <a:ea typeface="宋体" pitchFamily="2" charset="-122"/>
                <a:cs typeface="MS PGothic" charset="0"/>
              </a:rPr>
              <a:t>Cross-lingual IE to Re-rank Name Transliteration</a:t>
            </a:r>
            <a:endParaRPr lang="zh-CN" altLang="en-US" sz="2900" kern="1200" dirty="0">
              <a:solidFill>
                <a:srgbClr val="99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Verdana" pitchFamily="34" charset="0"/>
              <a:ea typeface="宋体" pitchFamily="2" charset="-122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65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9" grpId="0" animBg="1"/>
      <p:bldP spid="355339" grpId="1" animBg="1"/>
      <p:bldP spid="355340" grpId="0" animBg="1"/>
      <p:bldP spid="355340" grpId="1" animBg="1"/>
      <p:bldP spid="3553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42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88" y="697052"/>
            <a:ext cx="9055512" cy="5001419"/>
          </a:xfrm>
        </p:spPr>
        <p:txBody>
          <a:bodyPr/>
          <a:lstStyle/>
          <a:p>
            <a:r>
              <a:rPr lang="en-US" sz="2000" dirty="0" smtClean="0"/>
              <a:t>Mine name pairs from non-parallel data using co-burst graph decipherment</a:t>
            </a:r>
            <a:endParaRPr lang="en-US" sz="2000" dirty="0"/>
          </a:p>
          <a:p>
            <a:r>
              <a:rPr lang="en-US" sz="2000" dirty="0"/>
              <a:t>B</a:t>
            </a:r>
            <a:r>
              <a:rPr lang="en-US" sz="2000" dirty="0" smtClean="0"/>
              <a:t>urst entities/events tend to appear across languages; Exploit temporal, graph structure, pronunciation constraints, </a:t>
            </a:r>
            <a:r>
              <a:rPr lang="en-US" sz="2000" dirty="0"/>
              <a:t>semantic LMs (</a:t>
            </a:r>
            <a:r>
              <a:rPr lang="en-US" sz="2000" dirty="0" err="1"/>
              <a:t>Ge</a:t>
            </a:r>
            <a:r>
              <a:rPr lang="en-US" sz="2000" dirty="0"/>
              <a:t> et al., 2015submission)</a:t>
            </a:r>
            <a:endParaRPr lang="en-US" sz="2000" dirty="0" smtClean="0"/>
          </a:p>
          <a:p>
            <a:r>
              <a:rPr lang="en-US" sz="2000" dirty="0" smtClean="0"/>
              <a:t>Go beyond transliteration (e.g. </a:t>
            </a:r>
            <a:r>
              <a:rPr lang="zh-CN" altLang="en-US" sz="2000" dirty="0" smtClean="0"/>
              <a:t>巴本德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ba</a:t>
            </a:r>
            <a:r>
              <a:rPr lang="en-US" altLang="zh-CN" sz="2000" dirty="0" smtClean="0"/>
              <a:t> ben de) = Papandreou)</a:t>
            </a:r>
            <a:endParaRPr lang="en-US" sz="2000" dirty="0" smtClean="0"/>
          </a:p>
          <a:p>
            <a:r>
              <a:rPr lang="en-US" sz="2000" dirty="0" smtClean="0"/>
              <a:t>Discover new phrases (e.g., </a:t>
            </a:r>
            <a:r>
              <a:rPr lang="zh-CN" altLang="en-US" sz="2000" dirty="0" smtClean="0"/>
              <a:t>小威 </a:t>
            </a:r>
            <a:r>
              <a:rPr lang="en-US" altLang="zh-CN" sz="2000" dirty="0" smtClean="0"/>
              <a:t>(little Wei) </a:t>
            </a:r>
            <a:r>
              <a:rPr lang="en-US" altLang="zh-CN" sz="2000" dirty="0"/>
              <a:t>= S</a:t>
            </a:r>
            <a:r>
              <a:rPr lang="en-US" altLang="zh-CN" sz="2000" dirty="0" smtClean="0"/>
              <a:t>erena Williams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-20401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Name Translation Mining</a:t>
            </a:r>
            <a:endParaRPr lang="en-US" dirty="0">
              <a:ea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8890"/>
            <a:ext cx="7239000" cy="440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3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Error Analysis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43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70969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36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8610600" cy="407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6112"/>
            <a:ext cx="9829800" cy="108267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English Entity Mention Extraction</a:t>
            </a:r>
            <a:endParaRPr lang="en-US" sz="28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44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025267"/>
            <a:ext cx="9296399" cy="12577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NER: span; NERC: </a:t>
            </a:r>
            <a:r>
              <a:rPr lang="en-US" sz="2000" dirty="0" err="1" smtClean="0"/>
              <a:t>span_type</a:t>
            </a:r>
            <a:r>
              <a:rPr lang="en-US" sz="2000" dirty="0" smtClean="0"/>
              <a:t>; NERL: </a:t>
            </a:r>
            <a:r>
              <a:rPr lang="en-US" sz="2000" dirty="0" err="1" smtClean="0"/>
              <a:t>span_type_KBID</a:t>
            </a:r>
            <a:r>
              <a:rPr lang="en-US" sz="2000" dirty="0" smtClean="0"/>
              <a:t> KBIDs: </a:t>
            </a:r>
            <a:r>
              <a:rPr lang="en-US" sz="2000" dirty="0" err="1" smtClean="0"/>
              <a:t>docid_KBID</a:t>
            </a:r>
            <a:endParaRPr lang="en-US" sz="2000" dirty="0" smtClean="0"/>
          </a:p>
        </p:txBody>
      </p:sp>
      <p:sp>
        <p:nvSpPr>
          <p:cNvPr id="3" name="Oval 2"/>
          <p:cNvSpPr/>
          <p:nvPr/>
        </p:nvSpPr>
        <p:spPr bwMode="auto">
          <a:xfrm>
            <a:off x="762000" y="1828800"/>
            <a:ext cx="4572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990600" y="656772"/>
            <a:ext cx="6400800" cy="953453"/>
          </a:xfrm>
          <a:prstGeom prst="wedgeRoundRectCallout">
            <a:avLst>
              <a:gd name="adj1" fmla="val -50538"/>
              <a:gd name="adj2" fmla="val 68589"/>
              <a:gd name="adj3" fmla="val 16667"/>
            </a:avLst>
          </a:prstGeom>
          <a:solidFill>
            <a:schemeClr val="bg1"/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990000"/>
                </a:solidFill>
                <a:latin typeface="Tahoma" charset="0"/>
                <a:ea typeface="ＭＳ Ｐゴシック" charset="0"/>
              </a:rPr>
              <a:t>75%, Much lower than state-of-the-art name tagging (89%) </a:t>
            </a:r>
            <a:endParaRPr lang="en-US" b="1" dirty="0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630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829800" cy="108267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What’s Wrong?</a:t>
            </a:r>
            <a:endParaRPr lang="en-US" sz="28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45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912" y="838200"/>
            <a:ext cx="9080088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Name taggers are getting old (trained from 2003 news </a:t>
            </a:r>
            <a:r>
              <a:rPr lang="en-US" sz="2000" dirty="0"/>
              <a:t>&amp;</a:t>
            </a:r>
            <a:r>
              <a:rPr lang="en-US" sz="2000" dirty="0" smtClean="0"/>
              <a:t> test on 2012 news)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Genre adaptation (informal contexts, posters)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Revisit the definition of name mention – extraction for linking</a:t>
            </a:r>
          </a:p>
          <a:p>
            <a:pPr>
              <a:lnSpc>
                <a:spcPct val="120000"/>
              </a:lnSpc>
            </a:pPr>
            <a:r>
              <a:rPr lang="en-US" altLang="zh-CN" sz="2000" dirty="0" smtClean="0">
                <a:ea typeface="宋体" pitchFamily="2" charset="-122"/>
              </a:rPr>
              <a:t>Old unsolved problems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 smtClean="0">
                <a:ea typeface="宋体" pitchFamily="2" charset="-122"/>
              </a:rPr>
              <a:t>Identification: “Asian </a:t>
            </a:r>
            <a:r>
              <a:rPr lang="en-US" altLang="zh-CN" sz="1600" dirty="0">
                <a:ea typeface="宋体" pitchFamily="2" charset="-122"/>
              </a:rPr>
              <a:t>Pulp and Paper Joint Stock Company , Lt. of Singapore”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 smtClean="0">
                <a:ea typeface="宋体" pitchFamily="2" charset="-122"/>
              </a:rPr>
              <a:t>Classification: “</a:t>
            </a:r>
            <a:r>
              <a:rPr lang="en-US" altLang="zh-CN" sz="1600" b="1" dirty="0" smtClean="0">
                <a:solidFill>
                  <a:srgbClr val="0000FF"/>
                </a:solidFill>
                <a:ea typeface="宋体" pitchFamily="2" charset="-122"/>
              </a:rPr>
              <a:t>FAW</a:t>
            </a:r>
            <a:r>
              <a:rPr lang="en-US" altLang="zh-CN" sz="1600" dirty="0" smtClean="0">
                <a:ea typeface="宋体" pitchFamily="2" charset="-122"/>
              </a:rPr>
              <a:t> </a:t>
            </a:r>
            <a:r>
              <a:rPr lang="en-US" altLang="zh-CN" sz="1600" dirty="0">
                <a:ea typeface="宋体" pitchFamily="2" charset="-122"/>
              </a:rPr>
              <a:t>has also utilized the capital market to directly finance</a:t>
            </a:r>
            <a:r>
              <a:rPr lang="en-US" altLang="zh-CN" sz="1600" dirty="0" smtClean="0">
                <a:ea typeface="宋体" pitchFamily="2" charset="-122"/>
              </a:rPr>
              <a:t>,…”   </a:t>
            </a:r>
            <a:r>
              <a:rPr lang="en-US" altLang="zh-CN" sz="1600" dirty="0">
                <a:ea typeface="宋体" pitchFamily="2" charset="-122"/>
              </a:rPr>
              <a:t>(</a:t>
            </a:r>
            <a:r>
              <a:rPr lang="en-US" altLang="zh-CN" sz="1600" i="1" dirty="0">
                <a:ea typeface="宋体" pitchFamily="2" charset="-122"/>
              </a:rPr>
              <a:t>FAW = First Automotive </a:t>
            </a:r>
            <a:r>
              <a:rPr lang="en-US" altLang="zh-CN" sz="1600" i="1" dirty="0" smtClean="0">
                <a:ea typeface="宋体" pitchFamily="2" charset="-122"/>
              </a:rPr>
              <a:t>Works</a:t>
            </a:r>
            <a:r>
              <a:rPr lang="en-US" altLang="zh-CN" sz="1600" dirty="0" smtClean="0">
                <a:ea typeface="宋体" pitchFamily="2" charset="-122"/>
              </a:rPr>
              <a:t>)</a:t>
            </a:r>
            <a:endParaRPr lang="en-US" altLang="zh-CN" sz="1600" dirty="0">
              <a:ea typeface="宋体" pitchFamily="2" charset="-122"/>
            </a:endParaRPr>
          </a:p>
          <a:p>
            <a:pPr marL="342900" lvl="1" indent="-342900">
              <a:lnSpc>
                <a:spcPct val="120000"/>
              </a:lnSpc>
            </a:pPr>
            <a:r>
              <a:rPr lang="en-US" altLang="zh-CN" sz="2000" dirty="0"/>
              <a:t>Potential Solutions for Quality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 smtClean="0">
                <a:ea typeface="宋体" pitchFamily="2" charset="-122"/>
              </a:rPr>
              <a:t>Word </a:t>
            </a:r>
            <a:r>
              <a:rPr lang="en-US" altLang="zh-CN" sz="1600" dirty="0">
                <a:ea typeface="宋体" pitchFamily="2" charset="-122"/>
              </a:rPr>
              <a:t>clustering, Lexical Knowledge Discovery (Brown, 1992; Ratinov and Roth, </a:t>
            </a:r>
            <a:r>
              <a:rPr lang="en-US" altLang="zh-CN" sz="1600" dirty="0" smtClean="0">
                <a:ea typeface="宋体" pitchFamily="2" charset="-122"/>
              </a:rPr>
              <a:t>2009; Ji </a:t>
            </a:r>
            <a:r>
              <a:rPr lang="en-US" altLang="zh-CN" sz="1600" dirty="0">
                <a:ea typeface="宋体" pitchFamily="2" charset="-122"/>
              </a:rPr>
              <a:t>and Lin, 2010)</a:t>
            </a:r>
          </a:p>
          <a:p>
            <a:pPr lvl="1">
              <a:lnSpc>
                <a:spcPct val="120000"/>
              </a:lnSpc>
            </a:pPr>
            <a:r>
              <a:rPr lang="en-US" altLang="zh-CN" sz="1600" dirty="0" smtClean="0">
                <a:ea typeface="宋体" pitchFamily="2" charset="-122"/>
              </a:rPr>
              <a:t>Feedback from Linking, Relation, Event (</a:t>
            </a:r>
            <a:r>
              <a:rPr lang="en-US" altLang="zh-CN" sz="1600" dirty="0">
                <a:ea typeface="宋体" pitchFamily="2" charset="-122"/>
              </a:rPr>
              <a:t>Sil and Yates, </a:t>
            </a:r>
            <a:r>
              <a:rPr lang="en-US" altLang="zh-CN" sz="1600" dirty="0" smtClean="0">
                <a:ea typeface="宋体" pitchFamily="2" charset="-122"/>
              </a:rPr>
              <a:t>2013;  Li </a:t>
            </a:r>
            <a:r>
              <a:rPr lang="en-US" altLang="zh-CN" sz="1600" dirty="0">
                <a:ea typeface="宋体" pitchFamily="2" charset="-122"/>
              </a:rPr>
              <a:t>and Ji, </a:t>
            </a:r>
            <a:r>
              <a:rPr lang="en-US" altLang="zh-CN" sz="1600" dirty="0" smtClean="0">
                <a:ea typeface="宋体" pitchFamily="2" charset="-122"/>
              </a:rPr>
              <a:t>2014</a:t>
            </a:r>
            <a:r>
              <a:rPr lang="en-US" altLang="zh-CN" sz="1600" dirty="0" smtClean="0">
                <a:ea typeface="宋体" pitchFamily="2" charset="-12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zh-CN" sz="2000" dirty="0" smtClean="0">
                <a:ea typeface="宋体" pitchFamily="2" charset="-122"/>
              </a:rPr>
              <a:t>Chinese Name Tagging</a:t>
            </a:r>
          </a:p>
          <a:p>
            <a:pPr lvl="1"/>
            <a:r>
              <a:rPr lang="ja-JP" altLang="en-US" sz="1600" dirty="0"/>
              <a:t>会议由中国佛教协会副会长</a:t>
            </a:r>
            <a:r>
              <a:rPr lang="en-US" altLang="ja-JP" sz="1600" dirty="0"/>
              <a:t>[</a:t>
            </a:r>
            <a:r>
              <a:rPr lang="ja-JP" altLang="en-US" sz="1600" b="1" dirty="0">
                <a:solidFill>
                  <a:srgbClr val="C00000"/>
                </a:solidFill>
              </a:rPr>
              <a:t>嘉木样・洛桑久美・图丹却吉尼玛仁波切</a:t>
            </a:r>
            <a:r>
              <a:rPr lang="en-US" altLang="ja-JP" sz="1600" b="1" dirty="0">
                <a:solidFill>
                  <a:srgbClr val="C00000"/>
                </a:solidFill>
              </a:rPr>
              <a:t>]person</a:t>
            </a:r>
            <a:r>
              <a:rPr lang="ja-JP" altLang="en-US" sz="1600" dirty="0"/>
              <a:t>活佛主持</a:t>
            </a:r>
            <a:endParaRPr lang="en-US" sz="1600" dirty="0"/>
          </a:p>
          <a:p>
            <a:pPr lvl="1"/>
            <a:r>
              <a:rPr lang="en-US" altLang="zh-CN" sz="1600" dirty="0"/>
              <a:t>Is </a:t>
            </a:r>
            <a:r>
              <a:rPr lang="en-US" altLang="zh-CN" sz="1600" b="1" dirty="0">
                <a:solidFill>
                  <a:srgbClr val="C00000"/>
                </a:solidFill>
                <a:latin typeface="Songti SC Light"/>
                <a:cs typeface="Songti SC Light"/>
              </a:rPr>
              <a:t>[</a:t>
            </a:r>
            <a:r>
              <a:rPr lang="zh-CN" altLang="en-US" sz="1600" b="1" dirty="0">
                <a:solidFill>
                  <a:srgbClr val="C00000"/>
                </a:solidFill>
                <a:latin typeface="Songti SC Light"/>
                <a:cs typeface="Songti SC Light"/>
              </a:rPr>
              <a:t>圣辉大 </a:t>
            </a:r>
            <a:r>
              <a:rPr lang="en-US" altLang="zh-CN" sz="1600" b="1" dirty="0">
                <a:solidFill>
                  <a:srgbClr val="C00000"/>
                </a:solidFill>
                <a:latin typeface="Songti SC Light"/>
                <a:cs typeface="Songti SC Light"/>
              </a:rPr>
              <a:t>(</a:t>
            </a:r>
            <a:r>
              <a:rPr lang="en-US" altLang="zh-CN" sz="1600" b="1" dirty="0" err="1">
                <a:solidFill>
                  <a:srgbClr val="C00000"/>
                </a:solidFill>
                <a:latin typeface="Songti SC Light"/>
                <a:cs typeface="Songti SC Light"/>
              </a:rPr>
              <a:t>Shen</a:t>
            </a:r>
            <a:r>
              <a:rPr lang="en-US" altLang="zh-CN" sz="1600" b="1" dirty="0">
                <a:solidFill>
                  <a:srgbClr val="C00000"/>
                </a:solidFill>
                <a:latin typeface="Songti SC Light"/>
                <a:cs typeface="Songti SC Light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ongti SC Light"/>
                <a:cs typeface="Songti SC Light"/>
              </a:rPr>
              <a:t>Huida</a:t>
            </a:r>
            <a:r>
              <a:rPr lang="en-US" altLang="zh-CN" sz="1600" b="1" dirty="0">
                <a:solidFill>
                  <a:srgbClr val="C00000"/>
                </a:solidFill>
                <a:latin typeface="Songti SC Light"/>
                <a:cs typeface="Songti SC Light"/>
              </a:rPr>
              <a:t>)]person</a:t>
            </a:r>
            <a:r>
              <a:rPr lang="zh-CN" altLang="en-US" sz="1600" dirty="0"/>
              <a:t>和尚</a:t>
            </a:r>
            <a:r>
              <a:rPr lang="en-US" altLang="zh-CN" sz="1600" dirty="0"/>
              <a:t>(monk)</a:t>
            </a:r>
            <a:r>
              <a:rPr lang="zh-CN" altLang="en-US" sz="1600" dirty="0"/>
              <a:t> </a:t>
            </a:r>
            <a:r>
              <a:rPr lang="en-US" altLang="zh-CN" sz="1600" dirty="0"/>
              <a:t>or</a:t>
            </a:r>
            <a:br>
              <a:rPr lang="en-US" altLang="zh-CN" sz="1600" dirty="0"/>
            </a:br>
            <a:r>
              <a:rPr lang="en-US" altLang="zh-CN" sz="1600" dirty="0"/>
              <a:t>    </a:t>
            </a:r>
            <a:r>
              <a:rPr lang="en-US" altLang="zh-CN" sz="1600" b="1" dirty="0">
                <a:solidFill>
                  <a:srgbClr val="C00000"/>
                </a:solidFill>
                <a:latin typeface="Songti SC Light"/>
                <a:cs typeface="Songti SC Light"/>
              </a:rPr>
              <a:t>[</a:t>
            </a:r>
            <a:r>
              <a:rPr lang="zh-CN" altLang="en-US" sz="1600" b="1" dirty="0">
                <a:solidFill>
                  <a:srgbClr val="C00000"/>
                </a:solidFill>
                <a:latin typeface="Songti SC Light"/>
                <a:cs typeface="Songti SC Light"/>
              </a:rPr>
              <a:t>圣辉</a:t>
            </a:r>
            <a:r>
              <a:rPr lang="en-US" altLang="zh-CN" sz="1600" b="1" dirty="0">
                <a:solidFill>
                  <a:srgbClr val="C00000"/>
                </a:solidFill>
                <a:latin typeface="Songti SC Light"/>
                <a:cs typeface="Songti SC Light"/>
              </a:rPr>
              <a:t>(</a:t>
            </a:r>
            <a:r>
              <a:rPr lang="en-US" altLang="zh-CN" sz="1600" b="1" dirty="0" err="1">
                <a:solidFill>
                  <a:srgbClr val="C00000"/>
                </a:solidFill>
                <a:latin typeface="Songti SC Light"/>
                <a:cs typeface="Songti SC Light"/>
              </a:rPr>
              <a:t>Shen</a:t>
            </a:r>
            <a:r>
              <a:rPr lang="en-US" altLang="zh-CN" sz="1600" b="1" dirty="0">
                <a:solidFill>
                  <a:srgbClr val="C00000"/>
                </a:solidFill>
                <a:latin typeface="Songti SC Light"/>
                <a:cs typeface="Songti SC Light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ongti SC Light"/>
                <a:cs typeface="Songti SC Light"/>
              </a:rPr>
              <a:t>Hui</a:t>
            </a:r>
            <a:r>
              <a:rPr lang="en-US" altLang="zh-CN" sz="1600" b="1" dirty="0">
                <a:solidFill>
                  <a:srgbClr val="C00000"/>
                </a:solidFill>
                <a:latin typeface="Songti SC Light"/>
                <a:cs typeface="Songti SC Light"/>
              </a:rPr>
              <a:t>)]person</a:t>
            </a:r>
            <a:r>
              <a:rPr lang="zh-CN" altLang="en-US" sz="1600" dirty="0"/>
              <a:t>大和尚 </a:t>
            </a:r>
            <a:r>
              <a:rPr lang="en-US" altLang="zh-CN" sz="1600" dirty="0"/>
              <a:t>(major monk)?</a:t>
            </a:r>
          </a:p>
          <a:p>
            <a:endParaRPr lang="en-US" altLang="zh-TW" sz="2000" dirty="0"/>
          </a:p>
          <a:p>
            <a:pPr>
              <a:lnSpc>
                <a:spcPct val="120000"/>
              </a:lnSpc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lnSpc>
                <a:spcPct val="120000"/>
              </a:lnSpc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6936812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82" y="304800"/>
            <a:ext cx="7342909" cy="685800"/>
          </a:xfrm>
        </p:spPr>
        <p:txBody>
          <a:bodyPr/>
          <a:lstStyle/>
          <a:p>
            <a:r>
              <a:rPr lang="en-US" altLang="zh-CN" dirty="0" smtClean="0"/>
              <a:t>What are We still Missing for Linking?</a:t>
            </a:r>
            <a:br>
              <a:rPr lang="en-US" altLang="zh-CN" dirty="0" smtClean="0"/>
            </a:br>
            <a:endParaRPr lang="en-US" altLang="zh-C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7278" y="809951"/>
            <a:ext cx="8229600" cy="5001419"/>
          </a:xfrm>
        </p:spPr>
        <p:txBody>
          <a:bodyPr/>
          <a:lstStyle/>
          <a:p>
            <a:r>
              <a:rPr lang="en-US" altLang="zh-CN" dirty="0">
                <a:sym typeface="Tahoma" pitchFamily="34" charset="0"/>
              </a:rPr>
              <a:t>Knowledge Gap between Source and KB</a:t>
            </a:r>
            <a:endParaRPr lang="en-US" altLang="zh-CN" dirty="0"/>
          </a:p>
          <a:p>
            <a:pPr lvl="1"/>
            <a:r>
              <a:rPr lang="en-US" altLang="zh-CN" sz="2000" dirty="0">
                <a:ea typeface="宋体" pitchFamily="2" charset="-122"/>
                <a:cs typeface="Arial" charset="0"/>
              </a:rPr>
              <a:t>Source: breaking </a:t>
            </a:r>
            <a:r>
              <a:rPr lang="en-US" altLang="zh-CN" sz="2000" dirty="0" smtClean="0">
                <a:ea typeface="宋体" pitchFamily="2" charset="-122"/>
                <a:cs typeface="Arial" charset="0"/>
              </a:rPr>
              <a:t>events, new information, trending topics, or even mundane details about the entity</a:t>
            </a:r>
          </a:p>
          <a:p>
            <a:pPr lvl="1"/>
            <a:r>
              <a:rPr lang="en-US" altLang="zh-CN" sz="2000" dirty="0" smtClean="0">
                <a:ea typeface="宋体" pitchFamily="2" charset="-122"/>
                <a:cs typeface="Arial" charset="0"/>
              </a:rPr>
              <a:t>KB: a snapshot summarizing only the entity’s most representative and important facts</a:t>
            </a:r>
          </a:p>
          <a:p>
            <a:pPr lvl="1"/>
            <a:r>
              <a:rPr lang="en-US" altLang="zh-CN" sz="2000" dirty="0" smtClean="0">
                <a:ea typeface="宋体" pitchFamily="2" charset="-122"/>
                <a:cs typeface="Arial" charset="0"/>
              </a:rPr>
              <a:t>AMR’s synthesis of words and phrases from surface texts into concepts provides the first step</a:t>
            </a:r>
            <a:endParaRPr lang="en-US" altLang="zh-CN" sz="2000" dirty="0" smtClean="0"/>
          </a:p>
          <a:p>
            <a:r>
              <a:rPr lang="en-US" altLang="zh-CN" dirty="0" smtClean="0"/>
              <a:t>Remaining Challenges</a:t>
            </a:r>
            <a:endParaRPr lang="en-US" altLang="zh-CN" dirty="0"/>
          </a:p>
          <a:p>
            <a:pPr lvl="1"/>
            <a:r>
              <a:rPr lang="en-US" altLang="zh-CN" sz="2000" dirty="0">
                <a:ea typeface="宋体" pitchFamily="2" charset="-122"/>
                <a:cs typeface="Arial" charset="0"/>
              </a:rPr>
              <a:t>Explore Even Richer AMR</a:t>
            </a:r>
          </a:p>
          <a:p>
            <a:pPr lvl="2"/>
            <a:r>
              <a:rPr lang="en-US" altLang="zh-CN" sz="1800" dirty="0">
                <a:sym typeface="Tahoma" pitchFamily="34" charset="0"/>
              </a:rPr>
              <a:t>Richer Node / Link Types for Context Selection</a:t>
            </a:r>
          </a:p>
          <a:p>
            <a:pPr lvl="2"/>
            <a:r>
              <a:rPr lang="en-US" altLang="zh-CN" sz="1800" dirty="0">
                <a:sym typeface="Tahoma" pitchFamily="34" charset="0"/>
              </a:rPr>
              <a:t>Cross-sentence Nominal / Pronoun </a:t>
            </a:r>
            <a:r>
              <a:rPr lang="en-US" altLang="zh-CN" sz="1800" dirty="0" err="1">
                <a:sym typeface="Tahoma" pitchFamily="34" charset="0"/>
              </a:rPr>
              <a:t>Coreference</a:t>
            </a:r>
            <a:r>
              <a:rPr lang="en-US" altLang="zh-CN" sz="1800" dirty="0">
                <a:sym typeface="Tahoma" pitchFamily="34" charset="0"/>
              </a:rPr>
              <a:t> Resolution</a:t>
            </a:r>
          </a:p>
          <a:p>
            <a:pPr lvl="1"/>
            <a:r>
              <a:rPr lang="en-US" altLang="zh-CN" sz="2000" dirty="0">
                <a:ea typeface="宋体" pitchFamily="2" charset="-122"/>
                <a:cs typeface="Arial" charset="0"/>
              </a:rPr>
              <a:t>Knowledge Synthesis and Reasoning</a:t>
            </a:r>
          </a:p>
          <a:p>
            <a:pPr lvl="1"/>
            <a:r>
              <a:rPr lang="en-US" altLang="zh-CN" sz="2000" dirty="0">
                <a:ea typeface="宋体" pitchFamily="2" charset="-122"/>
                <a:cs typeface="Arial" charset="0"/>
              </a:rPr>
              <a:t>Background Knowledge Acquisition</a:t>
            </a:r>
          </a:p>
          <a:p>
            <a:pPr lvl="1"/>
            <a:r>
              <a:rPr lang="en-US" altLang="zh-CN" sz="2000" dirty="0">
                <a:ea typeface="宋体" pitchFamily="2" charset="-122"/>
                <a:cs typeface="Arial" charset="0"/>
              </a:rPr>
              <a:t>Commonsense Knowledge Acquisition</a:t>
            </a:r>
          </a:p>
          <a:p>
            <a:pPr lvl="1"/>
            <a:r>
              <a:rPr lang="en-US" altLang="zh-CN" sz="2000" dirty="0">
                <a:ea typeface="宋体" pitchFamily="2" charset="-122"/>
                <a:cs typeface="Arial" charset="0"/>
              </a:rPr>
              <a:t>Better Collaborator Selection for Collective Inference</a:t>
            </a:r>
          </a:p>
          <a:p>
            <a:pPr lvl="1"/>
            <a:r>
              <a:rPr lang="en-US" altLang="zh-CN" sz="2000" dirty="0">
                <a:ea typeface="宋体" pitchFamily="2" charset="-122"/>
                <a:cs typeface="Arial" charset="0"/>
              </a:rPr>
              <a:t>Morphs: the 98% Accuracy Upper-bound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53" y="3124123"/>
            <a:ext cx="1481250" cy="96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79" y="5232254"/>
            <a:ext cx="1501859" cy="115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31" y="4498871"/>
            <a:ext cx="605161" cy="78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triped Right Arrow 10"/>
          <p:cNvSpPr/>
          <p:nvPr/>
        </p:nvSpPr>
        <p:spPr>
          <a:xfrm rot="8100146">
            <a:off x="7740825" y="4176345"/>
            <a:ext cx="603115" cy="2237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iped Right Arrow 13"/>
          <p:cNvSpPr/>
          <p:nvPr/>
        </p:nvSpPr>
        <p:spPr>
          <a:xfrm rot="2515915">
            <a:off x="7525319" y="5400686"/>
            <a:ext cx="603115" cy="2237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3840" y="898599"/>
            <a:ext cx="9227368" cy="6431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zh-CN" sz="1800" dirty="0" smtClean="0">
                <a:solidFill>
                  <a:srgbClr val="C00000"/>
                </a:solidFill>
              </a:rPr>
              <a:t>The </a:t>
            </a:r>
            <a:r>
              <a:rPr lang="en-US" altLang="zh-CN" sz="1800" dirty="0">
                <a:solidFill>
                  <a:srgbClr val="C00000"/>
                </a:solidFill>
              </a:rPr>
              <a:t>Stockholm Institute </a:t>
            </a:r>
            <a:r>
              <a:rPr lang="en-US" altLang="zh-CN" sz="1800" dirty="0"/>
              <a:t>stated that 23 of 25 major armed conflicts in the world in 2000 occurred in impoverished nations</a:t>
            </a:r>
            <a:r>
              <a:rPr lang="en-US" altLang="zh-CN" sz="1800" dirty="0" smtClean="0"/>
              <a:t>.</a:t>
            </a:r>
            <a:endParaRPr altLang="zh-CN" sz="1800" dirty="0" smtClean="0"/>
          </a:p>
          <a:p>
            <a:pPr marL="0" indent="0">
              <a:defRPr/>
            </a:pPr>
            <a:endParaRPr altLang="zh-CN" sz="1800" dirty="0" smtClean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97140" y="-180716"/>
            <a:ext cx="8074025" cy="1141413"/>
          </a:xfrm>
        </p:spPr>
        <p:txBody>
          <a:bodyPr lIns="0" tIns="0" rIns="0" bIns="0"/>
          <a:lstStyle/>
          <a:p>
            <a:pPr eaLnBrk="1">
              <a:defRPr/>
            </a:pPr>
            <a:r>
              <a:rPr altLang="zh-CN" sz="3200" dirty="0" smtClean="0">
                <a:sym typeface="Tahoma" pitchFamily="34" charset="0"/>
              </a:rPr>
              <a:t>Explore Even Richer AMR</a:t>
            </a:r>
            <a:endParaRPr altLang="zh-CN" sz="3200" dirty="0"/>
          </a:p>
        </p:txBody>
      </p:sp>
      <p:sp>
        <p:nvSpPr>
          <p:cNvPr id="4" name="Down Arrow 3"/>
          <p:cNvSpPr/>
          <p:nvPr/>
        </p:nvSpPr>
        <p:spPr>
          <a:xfrm>
            <a:off x="1523797" y="1131240"/>
            <a:ext cx="191752" cy="1014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图片 5" descr="PROXY_APW_ENG_20010830_1356.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98" y="1399309"/>
            <a:ext cx="6368183" cy="44120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08222" y="1929383"/>
            <a:ext cx="52782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i="1" dirty="0" smtClean="0">
                <a:solidFill>
                  <a:srgbClr val="FF0000"/>
                </a:solidFill>
              </a:rPr>
              <a:t>Stockholm International Peace Research Institute</a:t>
            </a:r>
            <a:endParaRPr lang="en-US" altLang="zh-CN" sz="1800" b="1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78872" y="2387158"/>
            <a:ext cx="5375564" cy="625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i="1" dirty="0" smtClean="0">
                <a:solidFill>
                  <a:srgbClr val="FF0000"/>
                </a:solidFill>
              </a:rPr>
              <a:t>Stockholm Institute of </a:t>
            </a:r>
            <a:r>
              <a:rPr lang="en-US" altLang="zh-CN" sz="1800" b="1" i="1" dirty="0">
                <a:solidFill>
                  <a:srgbClr val="FF0000"/>
                </a:solidFill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Education</a:t>
            </a:r>
          </a:p>
        </p:txBody>
      </p:sp>
      <p:sp>
        <p:nvSpPr>
          <p:cNvPr id="10" name="Oval 9"/>
          <p:cNvSpPr/>
          <p:nvPr/>
        </p:nvSpPr>
        <p:spPr>
          <a:xfrm>
            <a:off x="2231944" y="5379321"/>
            <a:ext cx="110393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92754" y="2796571"/>
            <a:ext cx="110393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0" y="5853261"/>
            <a:ext cx="83439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0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084888" y="1147763"/>
            <a:ext cx="1150937" cy="144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370637" y="840264"/>
            <a:ext cx="86518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altLang="zh-CN" sz="2000" dirty="0">
              <a:solidFill>
                <a:prstClr val="black"/>
              </a:solidFill>
              <a:latin typeface="Calibri"/>
              <a:ea typeface="宋体" pitchFamily="2" charset="-122"/>
              <a:cs typeface="Arial" charset="0"/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730750" y="4791075"/>
            <a:ext cx="21590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5003800" y="5051425"/>
            <a:ext cx="360363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51801"/>
              </p:ext>
            </p:extLst>
          </p:nvPr>
        </p:nvGraphicFramePr>
        <p:xfrm>
          <a:off x="136188" y="741136"/>
          <a:ext cx="883020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633"/>
                <a:gridCol w="4316571"/>
              </a:tblGrid>
              <a:tr h="370840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2800" dirty="0" smtClean="0">
                          <a:ea typeface="宋体" pitchFamily="2" charset="-122"/>
                          <a:cs typeface="Arial" charset="0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2800" dirty="0" smtClean="0">
                          <a:ea typeface="宋体" pitchFamily="2" charset="-122"/>
                          <a:cs typeface="Arial" charset="0"/>
                        </a:rPr>
                        <a:t>KB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/>
                      <a:r>
                        <a:rPr lang="en-US" altLang="zh-CN" sz="2400" b="1" dirty="0" smtClean="0">
                          <a:solidFill>
                            <a:srgbClr val="C00000"/>
                          </a:solidFill>
                          <a:ea typeface="宋体" pitchFamily="2" charset="-122"/>
                          <a:cs typeface="Arial" charset="0"/>
                        </a:rPr>
                        <a:t>Christies</a:t>
                      </a:r>
                      <a:r>
                        <a:rPr lang="en-US" altLang="zh-CN" sz="2400" dirty="0" smtClean="0">
                          <a:ea typeface="宋体" pitchFamily="2" charset="-122"/>
                          <a:cs typeface="Arial" charset="0"/>
                        </a:rPr>
                        <a:t> denial of </a:t>
                      </a:r>
                      <a:r>
                        <a:rPr lang="en-US" altLang="zh-CN" sz="2400" b="1" dirty="0" smtClean="0">
                          <a:solidFill>
                            <a:srgbClr val="00BE00"/>
                          </a:solidFill>
                          <a:ea typeface="宋体" pitchFamily="2" charset="-122"/>
                          <a:cs typeface="Arial" charset="0"/>
                        </a:rPr>
                        <a:t>marriage</a:t>
                      </a:r>
                      <a:r>
                        <a:rPr lang="en-US" altLang="zh-CN" sz="2400" dirty="0" smtClean="0">
                          <a:ea typeface="宋体" pitchFamily="2" charset="-122"/>
                          <a:cs typeface="Arial" charset="0"/>
                        </a:rPr>
                        <a:t> </a:t>
                      </a:r>
                      <a:r>
                        <a:rPr lang="en-US" altLang="zh-CN" sz="2400" dirty="0" err="1" smtClean="0">
                          <a:ea typeface="宋体" pitchFamily="2" charset="-122"/>
                          <a:cs typeface="Arial" charset="0"/>
                        </a:rPr>
                        <a:t>priviledges</a:t>
                      </a:r>
                      <a:r>
                        <a:rPr lang="en-US" altLang="zh-CN" sz="2400" dirty="0" smtClean="0">
                          <a:ea typeface="宋体" pitchFamily="2" charset="-122"/>
                          <a:cs typeface="Arial" charset="0"/>
                        </a:rPr>
                        <a:t> to </a:t>
                      </a:r>
                      <a:r>
                        <a:rPr lang="en-US" altLang="zh-CN" sz="24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gays</a:t>
                      </a:r>
                      <a:r>
                        <a:rPr lang="en-US" altLang="zh-CN" sz="2400" baseline="0" dirty="0" smtClean="0">
                          <a:ea typeface="宋体" pitchFamily="2" charset="-122"/>
                          <a:cs typeface="Arial" charset="0"/>
                        </a:rPr>
                        <a:t> will alienate independents and his “I wanted to have the people </a:t>
                      </a:r>
                      <a:r>
                        <a:rPr lang="en-US" altLang="zh-CN" sz="24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vote </a:t>
                      </a:r>
                      <a:r>
                        <a:rPr lang="en-US" altLang="zh-CN" sz="2400" baseline="0" dirty="0" smtClean="0">
                          <a:ea typeface="宋体" pitchFamily="2" charset="-122"/>
                          <a:cs typeface="Arial" charset="0"/>
                        </a:rPr>
                        <a:t>on it” will ring hollow.</a:t>
                      </a:r>
                      <a:endParaRPr lang="en-US" altLang="zh-CN" sz="2400" dirty="0" smtClean="0">
                        <a:ea typeface="宋体" pitchFamily="2" charset="-122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Christie</a:t>
                      </a:r>
                      <a:r>
                        <a:rPr lang="en-US" sz="2400" dirty="0" smtClean="0"/>
                        <a:t> has said that he </a:t>
                      </a:r>
                      <a:r>
                        <a:rPr lang="en-US" sz="2400" dirty="0" err="1" smtClean="0"/>
                        <a:t>favoured</a:t>
                      </a:r>
                      <a:r>
                        <a:rPr lang="en-US" sz="2400" dirty="0" smtClean="0"/>
                        <a:t> New Jersey's law allowing </a:t>
                      </a:r>
                      <a:r>
                        <a:rPr lang="en-US" sz="24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same-sex</a:t>
                      </a:r>
                      <a:r>
                        <a:rPr lang="en-US" sz="2400" dirty="0" smtClean="0"/>
                        <a:t> couples to form civil unions, but would veto any bill legalizing </a:t>
                      </a:r>
                      <a:r>
                        <a:rPr lang="en-US" sz="24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same-sex marriage</a:t>
                      </a:r>
                      <a:r>
                        <a:rPr lang="en-US" sz="2400" dirty="0" smtClean="0"/>
                        <a:t> in New Jersey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dk1"/>
                          </a:solidFill>
                        </a:rPr>
                        <a:t>It was a pool </a:t>
                      </a:r>
                      <a:r>
                        <a:rPr lang="en-US" sz="24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report 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</a:rPr>
                        <a:t>typo. Here is exact 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Rhodes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quote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</a:rPr>
                        <a:t>: ”this is not </a:t>
                      </a:r>
                      <a:r>
                        <a:rPr lang="en-US" sz="2400" dirty="0" err="1" smtClean="0">
                          <a:solidFill>
                            <a:schemeClr val="dk1"/>
                          </a:solidFill>
                        </a:rPr>
                        <a:t>gonna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</a:rPr>
                        <a:t> be a couple of weeks. It will be a period of days.” </a:t>
                      </a:r>
                      <a:r>
                        <a:rPr lang="en-US" sz="2400" b="1" u="sng" dirty="0" smtClean="0">
                          <a:solidFill>
                            <a:srgbClr val="C00000"/>
                          </a:solidFill>
                        </a:rPr>
                        <a:t>He</a:t>
                      </a:r>
                      <a:r>
                        <a:rPr lang="en-US" sz="2400" b="1" u="sng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singled out 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</a:rPr>
                        <a:t>a </a:t>
                      </a:r>
                      <a:r>
                        <a:rPr lang="en-US" sz="24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Senate 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</a:rPr>
                        <a:t>resolution that passed on March 1st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 2007, </a:t>
                      </a: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Rhodes </a:t>
                      </a:r>
                      <a:r>
                        <a:rPr lang="en-US" sz="2400" dirty="0" smtClean="0"/>
                        <a:t>began working as a </a:t>
                      </a:r>
                      <a:r>
                        <a:rPr lang="en-US" sz="24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speechwriter </a:t>
                      </a:r>
                      <a:r>
                        <a:rPr lang="en-US" sz="2400" dirty="0" smtClean="0"/>
                        <a:t>for the 2008 Obama </a:t>
                      </a:r>
                      <a:r>
                        <a:rPr lang="en-US" sz="24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presidential campaign</a:t>
                      </a:r>
                      <a:r>
                        <a:rPr lang="en-US" sz="2400" dirty="0" smtClean="0"/>
                        <a:t>.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"/>
          <p:cNvSpPr txBox="1">
            <a:spLocks noChangeArrowheads="1"/>
          </p:cNvSpPr>
          <p:nvPr/>
        </p:nvSpPr>
        <p:spPr>
          <a:xfrm>
            <a:off x="321830" y="17600"/>
            <a:ext cx="8074025" cy="1141413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MS PGothic" pitchFamily="34" charset="-128"/>
                <a:cs typeface="MS PGothic" charset="0"/>
              </a:defRPr>
            </a:lvl1pPr>
            <a:lvl2pPr algn="l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2pPr>
            <a:lvl3pPr algn="l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3pPr>
            <a:lvl4pPr algn="l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4pPr>
            <a:lvl5pPr algn="l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 defTabSz="457200">
              <a:defRPr/>
            </a:pPr>
            <a:r>
              <a:rPr altLang="zh-CN" smtClean="0">
                <a:sym typeface="Tahoma" pitchFamily="34" charset="0"/>
              </a:rPr>
              <a:t>Knowledge Synthesis and Reasoning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24" y="4741508"/>
            <a:ext cx="2576942" cy="202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9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084888" y="1147763"/>
            <a:ext cx="1150937" cy="144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370637" y="840264"/>
            <a:ext cx="86518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altLang="zh-CN" sz="2000" dirty="0">
              <a:solidFill>
                <a:prstClr val="black"/>
              </a:solidFill>
              <a:latin typeface="Calibri"/>
              <a:ea typeface="宋体" pitchFamily="2" charset="-122"/>
              <a:cs typeface="Arial" charset="0"/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730750" y="4791075"/>
            <a:ext cx="21590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5003800" y="5051425"/>
            <a:ext cx="360363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169430" y="-134800"/>
            <a:ext cx="8074025" cy="1141413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MS PGothic" pitchFamily="34" charset="-128"/>
                <a:cs typeface="MS PGothic" charset="0"/>
              </a:defRPr>
            </a:lvl1pPr>
            <a:lvl2pPr algn="l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2pPr>
            <a:lvl3pPr algn="l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3pPr>
            <a:lvl4pPr algn="l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4pPr>
            <a:lvl5pPr algn="l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 defTabSz="457200">
              <a:defRPr/>
            </a:pPr>
            <a:r>
              <a:rPr altLang="zh-CN" smtClean="0">
                <a:sym typeface="Tahoma" pitchFamily="34" charset="0"/>
              </a:rPr>
              <a:t>Background Knowledge Acquisition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75050"/>
              </p:ext>
            </p:extLst>
          </p:nvPr>
        </p:nvGraphicFramePr>
        <p:xfrm>
          <a:off x="325431" y="741136"/>
          <a:ext cx="864096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529"/>
                <a:gridCol w="4754431"/>
              </a:tblGrid>
              <a:tr h="370840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1800" dirty="0" smtClean="0">
                          <a:ea typeface="宋体" pitchFamily="2" charset="-122"/>
                          <a:cs typeface="Arial" charset="0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US" altLang="zh-CN" sz="1800" dirty="0" smtClean="0">
                          <a:ea typeface="宋体" pitchFamily="2" charset="-122"/>
                          <a:cs typeface="Arial" charset="0"/>
                        </a:rPr>
                        <a:t>KB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went to </a:t>
                      </a:r>
                      <a:r>
                        <a:rPr lang="en-US" dirty="0" err="1" smtClean="0"/>
                        <a:t>youtube</a:t>
                      </a:r>
                      <a:r>
                        <a:rPr lang="en-US" dirty="0" smtClean="0"/>
                        <a:t> and checked out the </a:t>
                      </a: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Gulf </a:t>
                      </a:r>
                      <a:r>
                        <a:rPr lang="en-US" sz="18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oil crisis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all of the posts are one month old, or older…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 April 20, 2010, the </a:t>
                      </a:r>
                      <a:r>
                        <a:rPr lang="en-US" dirty="0" err="1" smtClean="0"/>
                        <a:t>Deepwarter</a:t>
                      </a:r>
                      <a:r>
                        <a:rPr lang="en-US" dirty="0" smtClean="0"/>
                        <a:t> Horizon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/>
                        <a:t>oil platform, located in the Mississippi Canyon about 40 miles (64 km) off the Louisiana coast, suffered </a:t>
                      </a:r>
                      <a:r>
                        <a:rPr lang="en-US" sz="1800" b="1" kern="1200" dirty="0" smtClean="0">
                          <a:solidFill>
                            <a:srgbClr val="00BE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a catastrophic explosion</a:t>
                      </a:r>
                      <a:r>
                        <a:rPr lang="en-US" dirty="0" smtClean="0"/>
                        <a:t>; it sank a day-and-a-half later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Translation out of hype-speak:</a:t>
                      </a:r>
                      <a:r>
                        <a:rPr lang="en-US" baseline="0" dirty="0" smtClean="0"/>
                        <a:t> some kook made </a:t>
                      </a:r>
                      <a:r>
                        <a:rPr lang="en-US" b="1" baseline="0" dirty="0" smtClean="0">
                          <a:solidFill>
                            <a:srgbClr val="00BE00"/>
                          </a:solidFill>
                        </a:rPr>
                        <a:t>threatening</a:t>
                      </a:r>
                      <a:r>
                        <a:rPr lang="en-US" baseline="0" dirty="0" smtClean="0"/>
                        <a:t> noises at </a:t>
                      </a: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Brownback</a:t>
                      </a:r>
                      <a:r>
                        <a:rPr lang="en-US" baseline="0" dirty="0" smtClean="0"/>
                        <a:t> and go </a:t>
                      </a:r>
                      <a:r>
                        <a:rPr lang="en-US" b="1" baseline="0" dirty="0" smtClean="0">
                          <a:solidFill>
                            <a:srgbClr val="00BE00"/>
                          </a:solidFill>
                        </a:rPr>
                        <a:t>arrested</a:t>
                      </a:r>
                      <a:endParaRPr lang="en-US" b="1" dirty="0">
                        <a:solidFill>
                          <a:srgbClr val="00BE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宋体" pitchFamily="2" charset="-122"/>
                          <a:cs typeface="Arial" charset="0"/>
                        </a:rPr>
                        <a:t>Samuel Dale "Sam" Brownback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(born September 12, 1956) is an American politician, the 46th and current </a:t>
                      </a:r>
                      <a:r>
                        <a:rPr lang="en-US" b="1" kern="1200" dirty="0" smtClean="0">
                          <a:solidFill>
                            <a:srgbClr val="00BE00"/>
                          </a:solidFill>
                          <a:latin typeface="+mn-lt"/>
                          <a:ea typeface="+mn-ea"/>
                          <a:cs typeface="+mn-cs"/>
                        </a:rPr>
                        <a:t>Governor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Kansas.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3" y="3648697"/>
            <a:ext cx="4722547" cy="123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1" y="4791075"/>
            <a:ext cx="85534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77" y="5607039"/>
            <a:ext cx="2316957" cy="125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6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altLang="en-US" dirty="0" smtClean="0">
                <a:latin typeface="Palatino Linotype" panose="02040502050505030304" pitchFamily="18" charset="0"/>
              </a:rPr>
              <a:t>Evaluation Measures 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3440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419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200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rgbClr val="800000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1800" kern="1200">
                <a:solidFill>
                  <a:srgbClr val="003366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zh-CN" dirty="0" smtClean="0">
                <a:solidFill>
                  <a:srgbClr val="000000"/>
                </a:solidFill>
                <a:latin typeface="Arial"/>
                <a:cs typeface="Arial"/>
              </a:rPr>
              <a:t>Added type matching variant into each measure</a:t>
            </a:r>
          </a:p>
          <a:p>
            <a:pPr>
              <a:defRPr/>
            </a:pPr>
            <a:endParaRPr altLang="zh-CN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803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56854" y="3320085"/>
            <a:ext cx="9227368" cy="79129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petition demanded the introduction of a </a:t>
            </a:r>
            <a:r>
              <a:rPr lang="en-US" altLang="zh-CN" sz="2000" dirty="0">
                <a:solidFill>
                  <a:srgbClr val="C00000"/>
                </a:solidFill>
              </a:rPr>
              <a:t>parliament</a:t>
            </a:r>
            <a:r>
              <a:rPr lang="en-US" altLang="zh-CN" sz="2000" dirty="0"/>
              <a:t> </a:t>
            </a:r>
            <a:r>
              <a:rPr lang="en-US" altLang="zh-CN" sz="2000" b="1" dirty="0">
                <a:solidFill>
                  <a:srgbClr val="00B050"/>
                </a:solidFill>
              </a:rPr>
              <a:t>elected </a:t>
            </a:r>
            <a:r>
              <a:rPr lang="en-US" altLang="zh-CN" sz="2000" dirty="0"/>
              <a:t>by all adults - </a:t>
            </a:r>
            <a:r>
              <a:rPr lang="en-US" altLang="zh-CN" sz="2000" b="1" dirty="0">
                <a:solidFill>
                  <a:srgbClr val="00B050"/>
                </a:solidFill>
              </a:rPr>
              <a:t>men and women</a:t>
            </a:r>
            <a:r>
              <a:rPr lang="en-US" altLang="zh-CN" sz="2000" dirty="0"/>
              <a:t> in Saudi </a:t>
            </a:r>
            <a:r>
              <a:rPr lang="en-US" altLang="zh-CN" sz="2000" dirty="0" smtClean="0"/>
              <a:t>Arabia.</a:t>
            </a:r>
            <a:endParaRPr lang="en-US" altLang="zh-CN" sz="2000" dirty="0"/>
          </a:p>
          <a:p>
            <a:pPr marL="0" indent="0">
              <a:buNone/>
              <a:defRPr/>
            </a:pPr>
            <a:endParaRPr altLang="zh-CN" sz="1800" dirty="0" smtClean="0"/>
          </a:p>
          <a:p>
            <a:pPr marL="0" indent="0">
              <a:defRPr/>
            </a:pPr>
            <a:endParaRPr altLang="zh-CN" sz="1800" dirty="0" smtClean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97140" y="-180716"/>
            <a:ext cx="8074025" cy="1141413"/>
          </a:xfrm>
        </p:spPr>
        <p:txBody>
          <a:bodyPr lIns="0" tIns="0" rIns="0" bIns="0"/>
          <a:lstStyle/>
          <a:p>
            <a:pPr eaLnBrk="1">
              <a:defRPr/>
            </a:pPr>
            <a:r>
              <a:rPr altLang="zh-CN" sz="3200" dirty="0" smtClean="0">
                <a:sym typeface="Tahoma" pitchFamily="34" charset="0"/>
              </a:rPr>
              <a:t>Commonsense Knowledge</a:t>
            </a:r>
            <a:endParaRPr altLang="zh-CN" sz="3200" dirty="0"/>
          </a:p>
        </p:txBody>
      </p:sp>
      <p:sp>
        <p:nvSpPr>
          <p:cNvPr id="7" name="Rectangle 6"/>
          <p:cNvSpPr/>
          <p:nvPr/>
        </p:nvSpPr>
        <p:spPr>
          <a:xfrm>
            <a:off x="3309723" y="4481170"/>
            <a:ext cx="464451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i="1" dirty="0">
                <a:solidFill>
                  <a:srgbClr val="FF0000"/>
                </a:solidFill>
              </a:rPr>
              <a:t>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Consultative Assembly of </a:t>
            </a:r>
            <a:r>
              <a:rPr lang="en-US" altLang="zh-CN" sz="1800" b="1" i="1" dirty="0" err="1" smtClean="0">
                <a:solidFill>
                  <a:srgbClr val="FF0000"/>
                </a:solidFill>
              </a:rPr>
              <a:t>Saudi_Arabia</a:t>
            </a:r>
            <a:endParaRPr lang="en-US" altLang="zh-CN" sz="1800" b="1" i="1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5495775" y="4120398"/>
            <a:ext cx="312357" cy="576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13840" y="5059349"/>
            <a:ext cx="9227368" cy="791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200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rgbClr val="800000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1800" kern="1200">
                <a:solidFill>
                  <a:srgbClr val="003366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defTabSz="457200" eaLnBrk="1" hangingPunct="1">
              <a:buFont typeface="Arial" panose="020B0604020202020204" pitchFamily="34" charset="0"/>
              <a:buNone/>
              <a:defRPr/>
            </a:pPr>
            <a:r>
              <a:rPr altLang="zh-CN" sz="2000" dirty="0" smtClean="0">
                <a:solidFill>
                  <a:prstClr val="black"/>
                </a:solidFill>
              </a:rPr>
              <a:t>Millions of Americans went to war for America, and came back broken or otherwise gave up a lot, and now we look to take a huge chunk of their hide because </a:t>
            </a:r>
            <a:r>
              <a:rPr altLang="zh-CN" sz="2000" dirty="0" smtClean="0">
                <a:solidFill>
                  <a:srgbClr val="C00000"/>
                </a:solidFill>
              </a:rPr>
              <a:t>Washington</a:t>
            </a:r>
            <a:r>
              <a:rPr altLang="zh-CN" sz="2000" dirty="0" smtClean="0">
                <a:solidFill>
                  <a:prstClr val="black"/>
                </a:solidFill>
              </a:rPr>
              <a:t> no longer works.</a:t>
            </a:r>
          </a:p>
          <a:p>
            <a:pPr marL="0" indent="0" defTabSz="457200" eaLnBrk="1" hangingPunct="1">
              <a:buFont typeface="Arial" panose="020B0604020202020204" pitchFamily="34" charset="0"/>
              <a:buNone/>
              <a:defRPr/>
            </a:pPr>
            <a:endParaRPr altLang="zh-CN" sz="1800" dirty="0" smtClean="0">
              <a:solidFill>
                <a:prstClr val="black"/>
              </a:solidFill>
            </a:endParaRPr>
          </a:p>
          <a:p>
            <a:pPr marL="0" indent="0" defTabSz="457200" eaLnBrk="1" hangingPunct="1">
              <a:defRPr/>
            </a:pPr>
            <a:endParaRPr altLang="zh-CN" sz="1800" dirty="0" smtClean="0">
              <a:solidFill>
                <a:prstClr val="black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113581" y="5876540"/>
            <a:ext cx="235486" cy="576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439" y="6352069"/>
            <a:ext cx="464451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i="1" dirty="0" smtClean="0">
                <a:solidFill>
                  <a:srgbClr val="FF0000"/>
                </a:solidFill>
              </a:rPr>
              <a:t> Federal government of the United States</a:t>
            </a: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13840" y="960697"/>
            <a:ext cx="9227368" cy="1151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200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rgbClr val="800000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1800" kern="1200">
                <a:solidFill>
                  <a:srgbClr val="003366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defTabSz="457200" eaLnBrk="1" hangingPunct="1">
              <a:buFont typeface="Arial" panose="020B0604020202020204" pitchFamily="34" charset="0"/>
              <a:buNone/>
              <a:defRPr/>
            </a:pPr>
            <a:r>
              <a:rPr altLang="zh-CN" sz="2000" dirty="0" smtClean="0">
                <a:solidFill>
                  <a:srgbClr val="FF0000"/>
                </a:solidFill>
              </a:rPr>
              <a:t>2008-07-26</a:t>
            </a:r>
          </a:p>
          <a:p>
            <a:pPr marL="0" indent="0" defTabSz="457200" eaLnBrk="1" hangingPunct="1">
              <a:buFont typeface="Arial" panose="020B0604020202020204" pitchFamily="34" charset="0"/>
              <a:buNone/>
              <a:defRPr/>
            </a:pPr>
            <a:r>
              <a:rPr altLang="zh-CN" sz="2000" dirty="0" smtClean="0">
                <a:solidFill>
                  <a:prstClr val="black"/>
                </a:solidFill>
              </a:rPr>
              <a:t>During talks in Geneva </a:t>
            </a:r>
            <a:r>
              <a:rPr altLang="zh-CN" sz="2000" b="1" dirty="0" smtClean="0">
                <a:solidFill>
                  <a:srgbClr val="00B050"/>
                </a:solidFill>
              </a:rPr>
              <a:t>attended</a:t>
            </a:r>
            <a:r>
              <a:rPr altLang="zh-CN" sz="2000" dirty="0" smtClean="0">
                <a:solidFill>
                  <a:prstClr val="black"/>
                </a:solidFill>
              </a:rPr>
              <a:t> by </a:t>
            </a:r>
            <a:r>
              <a:rPr altLang="zh-CN" sz="2000" dirty="0" smtClean="0">
                <a:solidFill>
                  <a:srgbClr val="FF0000"/>
                </a:solidFill>
              </a:rPr>
              <a:t>William J. Burns </a:t>
            </a:r>
            <a:r>
              <a:rPr altLang="zh-CN" sz="2000" dirty="0" smtClean="0">
                <a:solidFill>
                  <a:prstClr val="black"/>
                </a:solidFill>
              </a:rPr>
              <a:t>Iran refused to respond to Solana’s offers.</a:t>
            </a:r>
          </a:p>
          <a:p>
            <a:pPr marL="0" indent="0" defTabSz="457200" eaLnBrk="1" hangingPunct="1">
              <a:defRPr/>
            </a:pPr>
            <a:endParaRPr altLang="zh-CN" sz="1800" dirty="0" smtClean="0">
              <a:solidFill>
                <a:prstClr val="black"/>
              </a:solidFill>
            </a:endParaRPr>
          </a:p>
          <a:p>
            <a:pPr marL="0" indent="0" defTabSz="457200" eaLnBrk="1" hangingPunct="1">
              <a:defRPr/>
            </a:pPr>
            <a:endParaRPr altLang="zh-CN" sz="1800" dirty="0" smtClean="0">
              <a:solidFill>
                <a:prstClr val="black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flipH="1">
            <a:off x="4627524" y="1665065"/>
            <a:ext cx="312357" cy="576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7158" y="2259768"/>
            <a:ext cx="381642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i="1" dirty="0" err="1" smtClean="0">
                <a:solidFill>
                  <a:srgbClr val="FF0000"/>
                </a:solidFill>
              </a:rPr>
              <a:t>William_Joseph_Burns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1800" b="1" i="1" dirty="0">
                <a:solidFill>
                  <a:srgbClr val="FF0000"/>
                </a:solidFill>
              </a:rPr>
              <a:t>(1956-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)</a:t>
            </a:r>
            <a:endParaRPr lang="en-US" altLang="zh-CN" sz="1800" b="1" i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41112" y="2475792"/>
            <a:ext cx="381642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i="1" dirty="0" err="1" smtClean="0">
                <a:solidFill>
                  <a:srgbClr val="FF0000"/>
                </a:solidFill>
              </a:rPr>
              <a:t>William_J</a:t>
            </a:r>
            <a:r>
              <a:rPr lang="en-US" altLang="zh-CN" sz="1800" b="1" i="1" dirty="0" err="1">
                <a:solidFill>
                  <a:srgbClr val="FF0000"/>
                </a:solidFill>
              </a:rPr>
              <a:t>._Burns</a:t>
            </a:r>
            <a:r>
              <a:rPr lang="en-US" altLang="zh-CN" sz="1800" b="1" i="1" dirty="0">
                <a:solidFill>
                  <a:srgbClr val="FF0000"/>
                </a:solidFill>
              </a:rPr>
              <a:t> (1861-1932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)</a:t>
            </a:r>
            <a:endParaRPr lang="en-US" altLang="zh-CN" sz="1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97140" y="-180716"/>
            <a:ext cx="8767348" cy="1141413"/>
          </a:xfrm>
        </p:spPr>
        <p:txBody>
          <a:bodyPr lIns="0" tIns="0" rIns="0" bIns="0"/>
          <a:lstStyle/>
          <a:p>
            <a:pPr lvl="1">
              <a:defRPr/>
            </a:pPr>
            <a:r>
              <a:rPr lang="en-US" altLang="zh-CN" sz="2800" dirty="0"/>
              <a:t>Better Collaborator Selection for Collective </a:t>
            </a:r>
            <a:r>
              <a:rPr lang="en-US" altLang="zh-CN" sz="2800" dirty="0" smtClean="0"/>
              <a:t>Inference</a:t>
            </a:r>
            <a:endParaRPr altLang="zh-CN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7278" y="809951"/>
            <a:ext cx="8229600" cy="5001419"/>
          </a:xfrm>
        </p:spPr>
        <p:txBody>
          <a:bodyPr/>
          <a:lstStyle/>
          <a:p>
            <a:r>
              <a:rPr lang="en-US" altLang="zh-CN" dirty="0" smtClean="0">
                <a:sym typeface="Tahoma" pitchFamily="34" charset="0"/>
              </a:rPr>
              <a:t>Two mentions can be collectively linked because they are often involved in some specific types of relations and events</a:t>
            </a:r>
          </a:p>
          <a:p>
            <a:r>
              <a:rPr lang="en-US" altLang="zh-CN" dirty="0" smtClean="0">
                <a:sym typeface="Tahoma" pitchFamily="34" charset="0"/>
              </a:rPr>
              <a:t>Not because they are involved in a syntactic structure</a:t>
            </a:r>
          </a:p>
          <a:p>
            <a:pPr lvl="1"/>
            <a:r>
              <a:rPr lang="en-US" altLang="zh-CN" sz="2000" dirty="0">
                <a:ea typeface="宋体" pitchFamily="2" charset="-122"/>
                <a:cs typeface="Arial" charset="0"/>
              </a:rPr>
              <a:t>e</a:t>
            </a:r>
            <a:r>
              <a:rPr lang="en-US" altLang="zh-CN" sz="2000" dirty="0" smtClean="0">
                <a:ea typeface="宋体" pitchFamily="2" charset="-122"/>
                <a:cs typeface="Arial" charset="0"/>
              </a:rPr>
              <a:t>.g., conjunction, dependency relation, predicate-argument structure</a:t>
            </a:r>
          </a:p>
          <a:p>
            <a:r>
              <a:rPr lang="en-US" altLang="zh-CN" dirty="0" smtClean="0">
                <a:ea typeface="宋体" pitchFamily="2" charset="-122"/>
                <a:cs typeface="Arial" charset="0"/>
              </a:rPr>
              <a:t>Not because they co-occur</a:t>
            </a:r>
          </a:p>
          <a:p>
            <a:r>
              <a:rPr lang="en-US" altLang="zh-CN" dirty="0" smtClean="0">
                <a:ea typeface="宋体" pitchFamily="2" charset="-122"/>
                <a:cs typeface="Arial" charset="0"/>
              </a:rPr>
              <a:t>But high-quality relation/event extraction (e.g., ACE) is limited to a fixed set of pre-defined types</a:t>
            </a:r>
          </a:p>
          <a:p>
            <a:r>
              <a:rPr lang="en-US" altLang="zh-CN" dirty="0" smtClean="0">
                <a:ea typeface="宋体" pitchFamily="2" charset="-122"/>
                <a:cs typeface="Arial" charset="0"/>
              </a:rPr>
              <a:t>Possible solution: never-ending construction of background knowledge of real-time relations and events, then infer collaborators from this background knowledge base</a:t>
            </a:r>
          </a:p>
        </p:txBody>
      </p:sp>
    </p:spTree>
    <p:extLst>
      <p:ext uri="{BB962C8B-B14F-4D97-AF65-F5344CB8AC3E}">
        <p14:creationId xmlns:p14="http://schemas.microsoft.com/office/powerpoint/2010/main" val="37922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97140" y="-208426"/>
            <a:ext cx="8074025" cy="1141413"/>
          </a:xfrm>
        </p:spPr>
        <p:txBody>
          <a:bodyPr lIns="0" tIns="0" rIns="0" bIns="0"/>
          <a:lstStyle/>
          <a:p>
            <a:pPr eaLnBrk="1">
              <a:defRPr/>
            </a:pPr>
            <a:r>
              <a:rPr altLang="zh-CN" sz="3200" dirty="0" smtClean="0">
                <a:sym typeface="Tahoma" pitchFamily="34" charset="0"/>
              </a:rPr>
              <a:t>Morphs</a:t>
            </a:r>
            <a:endParaRPr altLang="zh-CN" sz="3200" dirty="0"/>
          </a:p>
        </p:txBody>
      </p:sp>
      <p:sp>
        <p:nvSpPr>
          <p:cNvPr id="6" name="Rectangle 5"/>
          <p:cNvSpPr/>
          <p:nvPr/>
        </p:nvSpPr>
        <p:spPr>
          <a:xfrm>
            <a:off x="-1049765" y="3900540"/>
            <a:ext cx="52782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i="1" dirty="0" smtClean="0">
                <a:solidFill>
                  <a:srgbClr val="FF0000"/>
                </a:solidFill>
              </a:rPr>
              <a:t>Chris Christie</a:t>
            </a:r>
            <a:endParaRPr lang="en-US" altLang="zh-CN" sz="1800" b="1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5258" y="3920065"/>
            <a:ext cx="381642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i="1" dirty="0" smtClean="0">
                <a:solidFill>
                  <a:srgbClr val="FF0000"/>
                </a:solidFill>
              </a:rPr>
              <a:t>Mitt Romney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5" y="4332588"/>
            <a:ext cx="3302441" cy="190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75" y="4352113"/>
            <a:ext cx="1337984" cy="182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197140" y="1018062"/>
            <a:ext cx="8946860" cy="1808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200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rgbClr val="800000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1800" kern="1200">
                <a:solidFill>
                  <a:srgbClr val="003366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defTabSz="457200" eaLnBrk="1" hangingPunct="1">
              <a:buFont typeface="Arial" panose="020B0604020202020204" pitchFamily="34" charset="0"/>
              <a:buNone/>
              <a:defRPr/>
            </a:pPr>
            <a:r>
              <a:rPr altLang="zh-CN" sz="2000" dirty="0" smtClean="0">
                <a:solidFill>
                  <a:prstClr val="black"/>
                </a:solidFill>
              </a:rPr>
              <a:t>They passed a bill, and </a:t>
            </a:r>
            <a:r>
              <a:rPr altLang="zh-CN" sz="2000" dirty="0" smtClean="0">
                <a:solidFill>
                  <a:srgbClr val="C00000"/>
                </a:solidFill>
              </a:rPr>
              <a:t>Christie the Hutt </a:t>
            </a:r>
            <a:r>
              <a:rPr altLang="zh-CN" sz="2000" dirty="0" smtClean="0">
                <a:solidFill>
                  <a:prstClr val="black"/>
                </a:solidFill>
              </a:rPr>
              <a:t>decides he's stull sucking up to be </a:t>
            </a:r>
            <a:r>
              <a:rPr altLang="zh-CN" sz="2000" dirty="0" err="1" smtClean="0">
                <a:solidFill>
                  <a:srgbClr val="C00000"/>
                </a:solidFill>
              </a:rPr>
              <a:t>RomBot</a:t>
            </a:r>
            <a:r>
              <a:rPr altLang="zh-CN" sz="2000" dirty="0" err="1" smtClean="0">
                <a:solidFill>
                  <a:prstClr val="black"/>
                </a:solidFill>
              </a:rPr>
              <a:t>'s</a:t>
            </a:r>
            <a:r>
              <a:rPr altLang="zh-CN" sz="2000" dirty="0" smtClean="0">
                <a:solidFill>
                  <a:prstClr val="black"/>
                </a:solidFill>
              </a:rPr>
              <a:t> running mate.</a:t>
            </a:r>
          </a:p>
          <a:p>
            <a:pPr marL="0" indent="0" defTabSz="457200" eaLnBrk="1" hangingPunct="1">
              <a:buFont typeface="Arial" panose="020B0604020202020204" pitchFamily="34" charset="0"/>
              <a:buNone/>
              <a:defRPr/>
            </a:pPr>
            <a:endParaRPr altLang="zh-CN" sz="2000" dirty="0" smtClean="0">
              <a:solidFill>
                <a:prstClr val="black"/>
              </a:solidFill>
            </a:endParaRPr>
          </a:p>
          <a:p>
            <a:pPr marL="0" indent="0" defTabSz="457200" eaLnBrk="1" hangingPunct="1">
              <a:buFont typeface="Arial" panose="020B0604020202020204" pitchFamily="34" charset="0"/>
              <a:buNone/>
              <a:defRPr/>
            </a:pPr>
            <a:r>
              <a:rPr altLang="zh-CN" sz="2000" dirty="0" smtClean="0">
                <a:solidFill>
                  <a:prstClr val="black"/>
                </a:solidFill>
              </a:rPr>
              <a:t>I think the </a:t>
            </a:r>
            <a:r>
              <a:rPr altLang="zh-CN" sz="2000" dirty="0" smtClean="0">
                <a:solidFill>
                  <a:srgbClr val="C00000"/>
                </a:solidFill>
              </a:rPr>
              <a:t>Good Doctor </a:t>
            </a:r>
            <a:r>
              <a:rPr altLang="zh-CN" sz="2000" dirty="0" smtClean="0">
                <a:solidFill>
                  <a:prstClr val="black"/>
                </a:solidFill>
              </a:rPr>
              <a:t>is too crazy to hang it up.</a:t>
            </a:r>
          </a:p>
          <a:p>
            <a:pPr marL="0" indent="0" defTabSz="457200" eaLnBrk="1" hangingPunct="1">
              <a:buFont typeface="Arial" panose="020B0604020202020204" pitchFamily="34" charset="0"/>
              <a:buNone/>
              <a:defRPr/>
            </a:pPr>
            <a:endParaRPr altLang="zh-CN" sz="2000" dirty="0" smtClean="0">
              <a:solidFill>
                <a:prstClr val="black"/>
              </a:solidFill>
            </a:endParaRPr>
          </a:p>
          <a:p>
            <a:pPr marL="0" indent="0" defTabSz="457200" eaLnBrk="1" hangingPunct="1">
              <a:buFont typeface="Arial" panose="020B0604020202020204" pitchFamily="34" charset="0"/>
              <a:buNone/>
              <a:defRPr/>
            </a:pPr>
            <a:endParaRPr altLang="zh-CN" sz="1800" dirty="0" smtClean="0">
              <a:solidFill>
                <a:prstClr val="black"/>
              </a:solidFill>
            </a:endParaRPr>
          </a:p>
          <a:p>
            <a:pPr marL="0" indent="0" defTabSz="457200" eaLnBrk="1" hangingPunct="1">
              <a:defRPr/>
            </a:pPr>
            <a:endParaRPr altLang="zh-CN" sz="1800" dirty="0" smtClean="0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275931"/>
            <a:ext cx="2729345" cy="200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566459" y="3928250"/>
            <a:ext cx="381642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i="1" dirty="0" smtClean="0">
                <a:solidFill>
                  <a:srgbClr val="FF0000"/>
                </a:solidFill>
              </a:rPr>
              <a:t>Ron Paul</a:t>
            </a:r>
          </a:p>
        </p:txBody>
      </p:sp>
    </p:spTree>
    <p:extLst>
      <p:ext uri="{BB962C8B-B14F-4D97-AF65-F5344CB8AC3E}">
        <p14:creationId xmlns:p14="http://schemas.microsoft.com/office/powerpoint/2010/main" val="11440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800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1666875" y="5603875"/>
            <a:ext cx="278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smtClean="0">
                <a:solidFill>
                  <a:srgbClr val="000000"/>
                </a:solidFill>
                <a:latin typeface="Arial" pitchFamily="34" charset="0"/>
              </a:rPr>
              <a:t>Chinese Names (Pinyin)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0" y="2819400"/>
            <a:ext cx="2165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smtClean="0">
                <a:solidFill>
                  <a:srgbClr val="FF0000"/>
                </a:solidFill>
                <a:latin typeface="Arial" pitchFamily="34" charset="0"/>
              </a:rPr>
              <a:t>Name Pair Mining </a:t>
            </a:r>
          </a:p>
          <a:p>
            <a:pPr eaLnBrk="1" hangingPunct="1"/>
            <a:r>
              <a:rPr lang="en-US" sz="1800" b="1" smtClean="0">
                <a:solidFill>
                  <a:srgbClr val="FF0000"/>
                </a:solidFill>
                <a:latin typeface="Arial" pitchFamily="34" charset="0"/>
              </a:rPr>
              <a:t>and Matching</a:t>
            </a:r>
          </a:p>
          <a:p>
            <a:pPr eaLnBrk="1" hangingPunct="1"/>
            <a:r>
              <a:rPr lang="en-US" sz="1800" b="1" smtClean="0">
                <a:solidFill>
                  <a:srgbClr val="FF0000"/>
                </a:solidFill>
                <a:latin typeface="Arial" pitchFamily="34" charset="0"/>
              </a:rPr>
              <a:t>(common foreign</a:t>
            </a:r>
          </a:p>
          <a:p>
            <a:pPr eaLnBrk="1" hangingPunct="1"/>
            <a:r>
              <a:rPr lang="en-US" sz="1800" b="1" smtClean="0">
                <a:solidFill>
                  <a:srgbClr val="FF0000"/>
                </a:solidFill>
                <a:latin typeface="Arial" pitchFamily="34" charset="0"/>
              </a:rPr>
              <a:t> names)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22225" y="3860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伊莎贝拉 (Isabella), 斯诺(Snow), </a:t>
            </a:r>
          </a:p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林肯(Lincoln), 亚当斯(Adams)…</a:t>
            </a: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339725" y="13716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smtClean="0">
                <a:solidFill>
                  <a:srgbClr val="00FF00"/>
                </a:solidFill>
                <a:latin typeface="Arial" pitchFamily="34" charset="0"/>
              </a:rPr>
              <a:t>Name Transliteration + Global Validation</a:t>
            </a:r>
            <a:r>
              <a:rPr lang="en-US" sz="1800" smtClean="0">
                <a:solidFill>
                  <a:srgbClr val="00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5410200" y="17526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克劳斯 (Klaus), 莫科(Moco)</a:t>
            </a:r>
          </a:p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比兹利 (Beazley), 皮耶 (Pierre)…</a:t>
            </a:r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6553200" y="2905125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smtClean="0">
                <a:solidFill>
                  <a:srgbClr val="0000FF"/>
                </a:solidFill>
                <a:latin typeface="Arial" pitchFamily="34" charset="0"/>
              </a:rPr>
              <a:t>Pronounciation vs. </a:t>
            </a:r>
          </a:p>
          <a:p>
            <a:pPr eaLnBrk="1" hangingPunct="1"/>
            <a:r>
              <a:rPr lang="en-US" sz="1800" b="1" smtClean="0">
                <a:solidFill>
                  <a:srgbClr val="0000FF"/>
                </a:solidFill>
                <a:latin typeface="Arial" pitchFamily="34" charset="0"/>
              </a:rPr>
              <a:t>Meaning confusion</a:t>
            </a:r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6705600" y="3467100"/>
            <a:ext cx="171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拉索 (Lasso vs. Cable)</a:t>
            </a:r>
          </a:p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何伯 (He Uncle)</a:t>
            </a:r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6565900" y="3851275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smtClean="0">
                <a:solidFill>
                  <a:srgbClr val="00FFFF"/>
                </a:solidFill>
                <a:latin typeface="Arial" pitchFamily="34" charset="0"/>
              </a:rPr>
              <a:t>Entity type confusion</a:t>
            </a:r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6705600" y="40798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魏玛 (Weimar vs. Weima)</a:t>
            </a:r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6248400" y="507365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smtClean="0">
                <a:solidFill>
                  <a:srgbClr val="FFFF00"/>
                </a:solidFill>
                <a:latin typeface="Arial" pitchFamily="34" charset="0"/>
              </a:rPr>
              <a:t>Origin confusion</a:t>
            </a:r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6559550" y="4271963"/>
            <a:ext cx="256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smtClean="0">
                <a:solidFill>
                  <a:srgbClr val="FF00FF"/>
                </a:solidFill>
                <a:latin typeface="Arial" pitchFamily="34" charset="0"/>
              </a:rPr>
              <a:t>Chinese Name vs. </a:t>
            </a:r>
          </a:p>
          <a:p>
            <a:pPr eaLnBrk="1" hangingPunct="1"/>
            <a:r>
              <a:rPr lang="en-US" sz="1600" b="1" smtClean="0">
                <a:solidFill>
                  <a:srgbClr val="FF00FF"/>
                </a:solidFill>
                <a:latin typeface="Arial" pitchFamily="34" charset="0"/>
              </a:rPr>
              <a:t>Foreign Name confusion</a:t>
            </a:r>
          </a:p>
        </p:txBody>
      </p:sp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7091363" y="4800600"/>
            <a:ext cx="2052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洪森 (Hun Sen vs. Hussein)</a:t>
            </a:r>
          </a:p>
        </p:txBody>
      </p:sp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5638800" y="5337175"/>
            <a:ext cx="297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smtClean="0">
                <a:solidFill>
                  <a:srgbClr val="AFBF39"/>
                </a:solidFill>
                <a:latin typeface="Arial" pitchFamily="34" charset="0"/>
              </a:rPr>
              <a:t>Mixture of Chinese Name </a:t>
            </a:r>
          </a:p>
          <a:p>
            <a:pPr eaLnBrk="1" hangingPunct="1"/>
            <a:r>
              <a:rPr lang="en-US" sz="1800" b="1" smtClean="0">
                <a:solidFill>
                  <a:srgbClr val="AFBF39"/>
                </a:solidFill>
                <a:latin typeface="Arial" pitchFamily="34" charset="0"/>
              </a:rPr>
              <a:t>vs. English Name</a:t>
            </a:r>
          </a:p>
        </p:txBody>
      </p:sp>
      <p:sp>
        <p:nvSpPr>
          <p:cNvPr id="153618" name="Line 18"/>
          <p:cNvSpPr>
            <a:spLocks noChangeShapeType="1"/>
          </p:cNvSpPr>
          <p:nvPr/>
        </p:nvSpPr>
        <p:spPr bwMode="auto">
          <a:xfrm flipH="1" flipV="1">
            <a:off x="6096000" y="48768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19" name="Rectangle 19"/>
          <p:cNvSpPr>
            <a:spLocks noChangeArrowheads="1"/>
          </p:cNvSpPr>
          <p:nvPr/>
        </p:nvSpPr>
        <p:spPr bwMode="auto">
          <a:xfrm>
            <a:off x="5715000" y="5880100"/>
            <a:ext cx="1411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王菲 (Faye Wong)</a:t>
            </a:r>
          </a:p>
        </p:txBody>
      </p:sp>
      <p:sp>
        <p:nvSpPr>
          <p:cNvPr id="153620" name="Rectangle 20"/>
          <p:cNvSpPr>
            <a:spLocks noChangeArrowheads="1"/>
          </p:cNvSpPr>
          <p:nvPr/>
        </p:nvSpPr>
        <p:spPr bwMode="auto">
          <a:xfrm>
            <a:off x="381000" y="5915025"/>
            <a:ext cx="3052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王其江 (Wang Qijiang), 吴鹏(Wu Peng), …</a:t>
            </a:r>
          </a:p>
        </p:txBody>
      </p:sp>
      <p:sp>
        <p:nvSpPr>
          <p:cNvPr id="153621" name="Line 21"/>
          <p:cNvSpPr>
            <a:spLocks noChangeShapeType="1"/>
          </p:cNvSpPr>
          <p:nvPr/>
        </p:nvSpPr>
        <p:spPr bwMode="auto">
          <a:xfrm flipH="1" flipV="1">
            <a:off x="64770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03236"/>
            <a:ext cx="9144000" cy="10826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990000"/>
                </a:solidFill>
                <a:latin typeface="Palatino Linotype"/>
                <a:ea typeface="MS PGothic" pitchFamily="34" charset="-128"/>
                <a:cs typeface="Palatino Linotype"/>
              </a:rPr>
              <a:t>Person Name Translation</a:t>
            </a:r>
            <a:endParaRPr lang="en-US" sz="3200" dirty="0">
              <a:solidFill>
                <a:srgbClr val="990000"/>
              </a:solidFill>
              <a:latin typeface="Palatino Linotype"/>
              <a:ea typeface="MS PGothic" pitchFamily="34" charset="-128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1379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54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4168555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55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3912" y="1000428"/>
            <a:ext cx="9384888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LDC Data and resources are listed in the evaluation license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Some overlapped data sets including multi-layer annotations such as ACE/ERE/AMR/EDL, or entity/MT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Chinese gender and </a:t>
            </a:r>
            <a:r>
              <a:rPr lang="en-US" sz="2000" dirty="0" err="1"/>
              <a:t>animacy</a:t>
            </a:r>
            <a:r>
              <a:rPr lang="en-US" sz="2000" dirty="0"/>
              <a:t> dictionaries (</a:t>
            </a:r>
            <a:r>
              <a:rPr lang="en-US" sz="2000" dirty="0" err="1"/>
              <a:t>Zhiyi</a:t>
            </a:r>
            <a:r>
              <a:rPr lang="en-US" sz="2000" dirty="0"/>
              <a:t> Song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tools: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http://nlp.cs.rpi.edu/kbp/2015/tools.html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Including RPI </a:t>
            </a:r>
            <a:r>
              <a:rPr lang="en-US" sz="2000" dirty="0"/>
              <a:t>Multi-lingual EDL </a:t>
            </a:r>
            <a:r>
              <a:rPr lang="en-US" sz="2000" dirty="0" smtClean="0"/>
              <a:t>system and Stanford </a:t>
            </a:r>
            <a:r>
              <a:rPr lang="en-US" sz="2000" dirty="0"/>
              <a:t>Tri-lingual </a:t>
            </a:r>
            <a:r>
              <a:rPr lang="en-US" sz="2000" dirty="0" err="1"/>
              <a:t>CoreNLP</a:t>
            </a:r>
            <a:r>
              <a:rPr lang="en-US" sz="2000" dirty="0"/>
              <a:t> </a:t>
            </a:r>
            <a:r>
              <a:rPr lang="en-US" sz="2000" dirty="0" smtClean="0"/>
              <a:t>tools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Reading Lists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nlp.cs.rpi.edu/kbp/2015/elreading.html</a:t>
            </a:r>
            <a:endParaRPr lang="en-US" sz="2000" dirty="0" smtClean="0"/>
          </a:p>
          <a:p>
            <a:pPr>
              <a:lnSpc>
                <a:spcPct val="120000"/>
              </a:lnSpc>
              <a:defRPr/>
            </a:pPr>
            <a:r>
              <a:rPr lang="en-US" sz="2000" dirty="0" smtClean="0"/>
              <a:t>BBN, IBM, RPI, LCC’s automatic annotations for KBP source collection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/>
              <a:t>Chinese-English Name Translation Pairs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RPI &gt; 2 million pairs semi-automatically discovered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/>
              <a:t>LDC has Chinese-English name </a:t>
            </a:r>
            <a:r>
              <a:rPr lang="en-US" sz="2000" dirty="0" err="1"/>
              <a:t>dict</a:t>
            </a:r>
            <a:r>
              <a:rPr lang="en-US" sz="2000" dirty="0"/>
              <a:t>/</a:t>
            </a:r>
            <a:r>
              <a:rPr lang="en-US" sz="2000" dirty="0" err="1"/>
              <a:t>dicts</a:t>
            </a:r>
            <a:r>
              <a:rPr lang="en-US" sz="2000" dirty="0"/>
              <a:t> with frequency information</a:t>
            </a:r>
          </a:p>
          <a:p>
            <a:pPr>
              <a:lnSpc>
                <a:spcPct val="12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991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can do it!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56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257800" cy="549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3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Mention Identification (</a:t>
            </a:r>
            <a:r>
              <a:rPr lang="en-US" dirty="0" err="1" smtClean="0"/>
              <a:t>Cont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805436"/>
            <a:ext cx="8229600" cy="5001419"/>
          </a:xfrm>
        </p:spPr>
        <p:txBody>
          <a:bodyPr/>
          <a:lstStyle/>
          <a:p>
            <a:r>
              <a:rPr lang="en-US" sz="2200" dirty="0" smtClean="0"/>
              <a:t>Wikipedia Lexicon Construction based on prior link knowledge</a:t>
            </a:r>
          </a:p>
          <a:p>
            <a:pPr lvl="1"/>
            <a:r>
              <a:rPr lang="en-US" sz="2000" dirty="0" smtClean="0"/>
              <a:t>Only n-grams linked in training data (prior anchor </a:t>
            </a:r>
            <a:r>
              <a:rPr lang="en-US" sz="2000" dirty="0"/>
              <a:t>text) (</a:t>
            </a:r>
            <a:r>
              <a:rPr lang="en-US" sz="2000" dirty="0" err="1"/>
              <a:t>Ratinov</a:t>
            </a:r>
            <a:r>
              <a:rPr lang="en-US" sz="2000" dirty="0"/>
              <a:t> et al., 2011; Davis et al., 2012; </a:t>
            </a:r>
            <a:r>
              <a:rPr lang="en-US" sz="2000" dirty="0" err="1"/>
              <a:t>Sil</a:t>
            </a:r>
            <a:r>
              <a:rPr lang="en-US" sz="2000" dirty="0"/>
              <a:t> et al., 2012; </a:t>
            </a:r>
            <a:r>
              <a:rPr lang="en-US" sz="2000" dirty="0" err="1"/>
              <a:t>Demartini</a:t>
            </a:r>
            <a:r>
              <a:rPr lang="en-US" sz="2000" dirty="0"/>
              <a:t> et al., 2012; Wang et al., 2012; Han and Sun, 2011; Han et al., 2011; </a:t>
            </a:r>
            <a:r>
              <a:rPr lang="en-US" sz="2000" dirty="0" err="1"/>
              <a:t>Mihalcea</a:t>
            </a:r>
            <a:r>
              <a:rPr lang="en-US" sz="2000" dirty="0"/>
              <a:t> and </a:t>
            </a:r>
            <a:r>
              <a:rPr lang="en-US" sz="2000" dirty="0" err="1"/>
              <a:t>Csomai</a:t>
            </a:r>
            <a:r>
              <a:rPr lang="en-US" sz="2000" dirty="0"/>
              <a:t>, 2007; </a:t>
            </a:r>
            <a:r>
              <a:rPr lang="en-US" sz="2000" dirty="0" err="1"/>
              <a:t>Cucerzan</a:t>
            </a:r>
            <a:r>
              <a:rPr lang="en-US" sz="2000" dirty="0"/>
              <a:t>, 2007; Milne and Witten, 2008; </a:t>
            </a:r>
            <a:r>
              <a:rPr lang="en-US" sz="2000" dirty="0" err="1"/>
              <a:t>Ferragina</a:t>
            </a:r>
            <a:r>
              <a:rPr lang="en-US" sz="2000" dirty="0"/>
              <a:t> and </a:t>
            </a:r>
            <a:r>
              <a:rPr lang="en-US" sz="2000" dirty="0" err="1"/>
              <a:t>Scaiella</a:t>
            </a:r>
            <a:r>
              <a:rPr lang="en-US" sz="2000" dirty="0"/>
              <a:t>, 2010)</a:t>
            </a:r>
            <a:endParaRPr lang="en-US" sz="2000" dirty="0" smtClean="0"/>
          </a:p>
          <a:p>
            <a:pPr lvl="2"/>
            <a:r>
              <a:rPr lang="en-US" sz="1800" dirty="0" smtClean="0"/>
              <a:t>E.g. all n-grams used as anchor text within Wikipedia</a:t>
            </a:r>
          </a:p>
          <a:p>
            <a:pPr lvl="1"/>
            <a:r>
              <a:rPr lang="en-US" sz="2000" dirty="0" smtClean="0"/>
              <a:t>Only terms that exceed link probability </a:t>
            </a:r>
            <a:r>
              <a:rPr lang="en-US" sz="2000" dirty="0"/>
              <a:t>threshold (</a:t>
            </a:r>
            <a:r>
              <a:rPr lang="en-US" sz="2000" dirty="0" err="1"/>
              <a:t>Bunescu</a:t>
            </a:r>
            <a:r>
              <a:rPr lang="en-US" sz="2000" dirty="0"/>
              <a:t>, 2006; </a:t>
            </a:r>
            <a:r>
              <a:rPr lang="en-US" sz="2000" dirty="0" err="1"/>
              <a:t>Cucerzan</a:t>
            </a:r>
            <a:r>
              <a:rPr lang="en-US" sz="2000" dirty="0"/>
              <a:t>, 2007; Fernandez et al., 2010; Chang et al., 2010; Chen et al., 2010; </a:t>
            </a:r>
            <a:r>
              <a:rPr lang="en-US" sz="2000" dirty="0" err="1"/>
              <a:t>Meij</a:t>
            </a:r>
            <a:r>
              <a:rPr lang="en-US" sz="2000" dirty="0"/>
              <a:t> et al., 2012; </a:t>
            </a:r>
            <a:r>
              <a:rPr lang="en-US" sz="2000" dirty="0" err="1"/>
              <a:t>Bysani</a:t>
            </a:r>
            <a:r>
              <a:rPr lang="en-US" sz="2000" dirty="0"/>
              <a:t> et al., 2010; </a:t>
            </a:r>
            <a:r>
              <a:rPr lang="en-US" sz="2000" dirty="0" err="1"/>
              <a:t>Hachey</a:t>
            </a:r>
            <a:r>
              <a:rPr lang="en-US" sz="2000" dirty="0"/>
              <a:t> et al., 2013; Huang et al., 2014)</a:t>
            </a:r>
            <a:endParaRPr lang="en-US" sz="2000" dirty="0" smtClean="0"/>
          </a:p>
          <a:p>
            <a:pPr lvl="1"/>
            <a:r>
              <a:rPr lang="en-US" sz="2000" dirty="0" smtClean="0"/>
              <a:t>Dictionary-based chunking</a:t>
            </a:r>
          </a:p>
          <a:p>
            <a:pPr lvl="1"/>
            <a:r>
              <a:rPr lang="en-US" sz="2000" dirty="0" smtClean="0"/>
              <a:t>String matching (n-gram with canonical concept name list)</a:t>
            </a:r>
          </a:p>
          <a:p>
            <a:r>
              <a:rPr lang="en-US" sz="2200" dirty="0" err="1"/>
              <a:t>M</a:t>
            </a:r>
            <a:r>
              <a:rPr lang="en-US" sz="2200" dirty="0" err="1" smtClean="0"/>
              <a:t>is</a:t>
            </a:r>
            <a:r>
              <a:rPr lang="en-US" sz="2200" dirty="0" smtClean="0"/>
              <a:t>-spelling </a:t>
            </a:r>
            <a:r>
              <a:rPr lang="en-US" sz="2200" dirty="0"/>
              <a:t>correction and normalization (Yu et al., 2013; </a:t>
            </a:r>
            <a:r>
              <a:rPr lang="en-US" sz="2200" dirty="0" err="1"/>
              <a:t>Charton</a:t>
            </a:r>
            <a:r>
              <a:rPr lang="en-US" sz="2200" dirty="0"/>
              <a:t> et al., 2013</a:t>
            </a:r>
            <a:r>
              <a:rPr lang="en-US" sz="2200" dirty="0" smtClean="0"/>
              <a:t>)</a:t>
            </a:r>
            <a:endParaRPr lang="en-US" sz="2200" dirty="0"/>
          </a:p>
          <a:p>
            <a:endParaRPr lang="en-US" dirty="0" smtClean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14800" y="6453336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2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Putting it All </a:t>
            </a:r>
            <a:r>
              <a:rPr lang="en-US" altLang="en-US" dirty="0"/>
              <a:t>T</a:t>
            </a:r>
            <a:r>
              <a:rPr lang="en-US" altLang="en-US" dirty="0" smtClean="0"/>
              <a:t>ogether	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  <a:p>
            <a:r>
              <a:rPr lang="en-US" altLang="en-US" dirty="0" smtClean="0"/>
              <a:t>Learning to Rank </a:t>
            </a:r>
            <a:r>
              <a:rPr lang="en-US" altLang="en-US" sz="2000" dirty="0" smtClean="0">
                <a:solidFill>
                  <a:schemeClr val="tx2"/>
                </a:solidFill>
              </a:rPr>
              <a:t>[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Ratinov</a:t>
            </a:r>
            <a:r>
              <a:rPr lang="en-US" altLang="en-US" sz="2000" dirty="0" smtClean="0">
                <a:solidFill>
                  <a:schemeClr val="tx2"/>
                </a:solidFill>
              </a:rPr>
              <a:t> et. al. 2011]</a:t>
            </a:r>
          </a:p>
          <a:p>
            <a:pPr lvl="1"/>
            <a:r>
              <a:rPr lang="en-US" altLang="en-US" dirty="0" smtClean="0"/>
              <a:t>Consider all pairs of title candidates</a:t>
            </a:r>
          </a:p>
          <a:p>
            <a:pPr lvl="2"/>
            <a:r>
              <a:rPr lang="en-US" altLang="en-US" dirty="0" smtClean="0"/>
              <a:t> Supervision is provided by Wikipedia</a:t>
            </a:r>
          </a:p>
          <a:p>
            <a:pPr lvl="1"/>
            <a:r>
              <a:rPr lang="en-US" altLang="en-US" dirty="0" smtClean="0"/>
              <a:t>Train a ranker on the pairs (learn to prefer the correct solution)</a:t>
            </a:r>
          </a:p>
          <a:p>
            <a:pPr lvl="1"/>
            <a:r>
              <a:rPr lang="en-US" altLang="en-US" dirty="0" smtClean="0"/>
              <a:t>A Collaborative Ranking approach:  outperforms many other learning approaches (Chen and Ji, 2011)</a:t>
            </a:r>
          </a:p>
          <a:p>
            <a:pPr marL="457200" lvl="1" indent="0">
              <a:buNone/>
            </a:pPr>
            <a:endParaRPr lang="en-US" alt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129540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</a:p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</a:p>
                    <a:p>
                      <a:r>
                        <a:rPr lang="en-US" dirty="0" smtClean="0"/>
                        <a:t>Context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</a:p>
                    <a:p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Chicago_city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Chicago_font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Chicago_band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9EA72D-AFDA-4341-B72A-4A95FB1F0E8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235" y="1068272"/>
            <a:ext cx="2406477" cy="1323439"/>
          </a:xfrm>
          <a:prstGeom prst="rect">
            <a:avLst/>
          </a:prstGeom>
          <a:solidFill>
            <a:srgbClr val="EBFFB9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Now</a:t>
            </a:r>
            <a:r>
              <a:rPr lang="en-US" sz="1600" dirty="0">
                <a:solidFill>
                  <a:prstClr val="black"/>
                </a:solidFill>
              </a:rPr>
              <a:t>, Ms. Yang, one of China's best-known dancers, is the director, choreographer and star of </a:t>
            </a:r>
            <a:r>
              <a:rPr lang="en-US" sz="1600" dirty="0" smtClean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88475" y="1057712"/>
            <a:ext cx="2654725" cy="1323439"/>
          </a:xfrm>
          <a:prstGeom prst="rect">
            <a:avLst/>
          </a:prstGeom>
          <a:solidFill>
            <a:srgbClr val="FAE2F6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</a:rPr>
              <a:t>13</a:t>
            </a:r>
            <a:r>
              <a:rPr lang="zh-CN" altLang="en-US" sz="1600" dirty="0">
                <a:solidFill>
                  <a:prstClr val="black"/>
                </a:solidFill>
              </a:rPr>
              <a:t>岁以前的杨丽萍，是云南一个山村小镇里光着脚丫到处拾麦穗的乡下小姑娘，在洱海之源过着艰苦而又不无乐趣的童年生活</a:t>
            </a:r>
            <a:r>
              <a:rPr lang="zh-CN" altLang="en-US" sz="1600" dirty="0" smtClean="0">
                <a:solidFill>
                  <a:prstClr val="black"/>
                </a:solidFill>
              </a:rPr>
              <a:t>。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10056" name="Rectangle 8"/>
          <p:cNvSpPr>
            <a:spLocks noChangeArrowheads="1"/>
          </p:cNvSpPr>
          <p:nvPr/>
        </p:nvSpPr>
        <p:spPr bwMode="auto">
          <a:xfrm>
            <a:off x="-76200" y="6143506"/>
            <a:ext cx="33131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Spouse: </a:t>
            </a:r>
            <a:r>
              <a:rPr lang="zh-CN" altLang="en-US" sz="1500" b="1" dirty="0">
                <a:solidFill>
                  <a:prstClr val="black"/>
                </a:solidFill>
                <a:ea typeface="宋体" pitchFamily="2" charset="-122"/>
              </a:rPr>
              <a:t> </a:t>
            </a:r>
            <a:r>
              <a:rPr lang="en-US" altLang="zh-CN" sz="1500" b="1" dirty="0" smtClean="0">
                <a:solidFill>
                  <a:prstClr val="black"/>
                </a:solidFill>
                <a:ea typeface="宋体" pitchFamily="2" charset="-122"/>
              </a:rPr>
              <a:t>Liu </a:t>
            </a:r>
            <a:r>
              <a:rPr lang="en-US" altLang="zh-CN" sz="1500" b="1" dirty="0" err="1" smtClean="0">
                <a:solidFill>
                  <a:prstClr val="black"/>
                </a:solidFill>
                <a:ea typeface="宋体" pitchFamily="2" charset="-122"/>
              </a:rPr>
              <a:t>Chunqing</a:t>
            </a:r>
            <a:endParaRPr lang="en-US" altLang="zh-CN" sz="1500" b="1" dirty="0" smtClean="0">
              <a:solidFill>
                <a:prstClr val="black"/>
              </a:solidFill>
              <a:ea typeface="宋体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03815" name="Rectangle 10"/>
          <p:cNvSpPr>
            <a:spLocks noChangeArrowheads="1"/>
          </p:cNvSpPr>
          <p:nvPr/>
        </p:nvSpPr>
        <p:spPr bwMode="auto">
          <a:xfrm>
            <a:off x="2743200" y="1371600"/>
            <a:ext cx="32400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10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29553"/>
            <a:ext cx="26574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70341" y="704495"/>
            <a:ext cx="8229600" cy="6671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i="1" dirty="0" smtClean="0">
                <a:solidFill>
                  <a:srgbClr val="7030A0"/>
                </a:solidFill>
              </a:rPr>
              <a:t>Source Collection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2874629"/>
            <a:ext cx="3887183" cy="676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i="1" dirty="0" smtClean="0">
                <a:solidFill>
                  <a:srgbClr val="7030A0"/>
                </a:solidFill>
              </a:rPr>
              <a:t>KB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4223744" y="2621800"/>
            <a:ext cx="762001" cy="4830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MS PGothic" pitchFamily="34" charset="-128"/>
                <a:cs typeface="MS PGothic" charset="0"/>
              </a:defRPr>
            </a:lvl1pPr>
            <a:lvl2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2pPr>
            <a:lvl3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3pPr>
            <a:lvl4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4pPr>
            <a:lvl5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dirty="0" smtClean="0"/>
              <a:t>Goal: Cross-lingual KBP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5484999" y="1026933"/>
            <a:ext cx="2753204" cy="1384995"/>
          </a:xfrm>
          <a:prstGeom prst="rect">
            <a:avLst/>
          </a:prstGeom>
          <a:solidFill>
            <a:srgbClr val="BECEFA"/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</a:rPr>
              <a:t>Aunque nacida en </a:t>
            </a:r>
            <a:r>
              <a:rPr lang="es-ES" sz="1400" dirty="0" err="1">
                <a:solidFill>
                  <a:prstClr val="black"/>
                </a:solidFill>
              </a:rPr>
              <a:t>Dali</a:t>
            </a:r>
            <a:r>
              <a:rPr lang="es-ES" sz="1400" dirty="0">
                <a:solidFill>
                  <a:prstClr val="black"/>
                </a:solidFill>
              </a:rPr>
              <a:t>, a la edad de nueve años Yang se mudó con su familia a </a:t>
            </a:r>
            <a:r>
              <a:rPr lang="es-ES" sz="1400" dirty="0" err="1">
                <a:solidFill>
                  <a:prstClr val="black"/>
                </a:solidFill>
              </a:rPr>
              <a:t>Xishuangbanna</a:t>
            </a:r>
            <a:r>
              <a:rPr lang="es-ES" sz="1400" dirty="0">
                <a:solidFill>
                  <a:prstClr val="black"/>
                </a:solidFill>
              </a:rPr>
              <a:t>. Debido a su extraordinario talento, la eligieron para integrar la Agrupación Artística de Canto </a:t>
            </a:r>
            <a:r>
              <a:rPr lang="es-ES" sz="1400" dirty="0" smtClean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8266218" y="1360534"/>
            <a:ext cx="64918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2400" b="1" dirty="0" smtClean="0">
                <a:solidFill>
                  <a:prstClr val="black"/>
                </a:solidFill>
                <a:ea typeface="宋体" pitchFamily="2" charset="-122"/>
              </a:rPr>
              <a:t>…</a:t>
            </a:r>
            <a:endParaRPr 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89756" y="6286842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State/Province-of-Residence: Yunnan</a:t>
            </a: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828443" y="3334210"/>
            <a:ext cx="149327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err="1" smtClean="0">
                <a:solidFill>
                  <a:prstClr val="black"/>
                </a:solidFill>
                <a:ea typeface="宋体" pitchFamily="2" charset="-122"/>
              </a:rPr>
              <a:t>Liping</a:t>
            </a: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 Yang</a:t>
            </a:r>
            <a:endParaRPr lang="en-US" altLang="zh-CN" sz="1500" b="1" dirty="0" smtClean="0">
              <a:solidFill>
                <a:prstClr val="black"/>
              </a:solidFill>
              <a:ea typeface="宋体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853024" y="6153728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Employer: University of Maine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Title: Professor</a:t>
            </a: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11" y="3746500"/>
            <a:ext cx="1827110" cy="212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30" y="3746500"/>
            <a:ext cx="1577429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875097" y="3301254"/>
            <a:ext cx="149327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err="1" smtClean="0">
                <a:solidFill>
                  <a:prstClr val="black"/>
                </a:solidFill>
                <a:ea typeface="宋体" pitchFamily="2" charset="-122"/>
              </a:rPr>
              <a:t>Liping</a:t>
            </a: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 Yang</a:t>
            </a:r>
            <a:endParaRPr lang="en-US" altLang="zh-CN" sz="1500" b="1" dirty="0" smtClean="0">
              <a:solidFill>
                <a:prstClr val="black"/>
              </a:solidFill>
              <a:ea typeface="宋体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49930" y="6143506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Employer: Ningbo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sz="1500" b="1" dirty="0" smtClean="0">
                <a:solidFill>
                  <a:prstClr val="black"/>
                </a:solidFill>
                <a:ea typeface="宋体" pitchFamily="2" charset="-122"/>
              </a:rPr>
              <a:t>Title: Mayor</a:t>
            </a: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7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 l="-25765" r="-25765"/>
          <a:stretch>
            <a:fillRect/>
          </a:stretch>
        </p:blipFill>
        <p:spPr>
          <a:xfrm>
            <a:off x="-2318127" y="18723"/>
            <a:ext cx="13818131" cy="6839277"/>
          </a:xfrm>
        </p:spPr>
      </p:pic>
    </p:spTree>
    <p:extLst>
      <p:ext uri="{BB962C8B-B14F-4D97-AF65-F5344CB8AC3E}">
        <p14:creationId xmlns:p14="http://schemas.microsoft.com/office/powerpoint/2010/main" val="26825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60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7543800" y="6553200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2A9A8C3-3552-4DE6-BCFA-3774B7D99200}" type="slidenum">
              <a:rPr lang="en-US" sz="1200">
                <a:solidFill>
                  <a:srgbClr val="292934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200">
              <a:solidFill>
                <a:srgbClr val="292934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1166813" y="976313"/>
            <a:ext cx="990600" cy="5510212"/>
            <a:chOff x="1235025" y="212593"/>
            <a:chExt cx="990977" cy="5509200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1235025" y="212593"/>
              <a:ext cx="990977" cy="550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David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Cone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,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Kansas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City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native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,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was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originally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signed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by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the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Royals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and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broke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into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the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majors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with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the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292934"/>
                  </a:solidFill>
                  <a:cs typeface="Arial" pitchFamily="34" charset="0"/>
                </a:rPr>
                <a:t>team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3784" y="1247453"/>
              <a:ext cx="867105" cy="44759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SG" sz="1800">
                <a:solidFill>
                  <a:srgbClr val="FFFFFF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4902" y="269733"/>
              <a:ext cx="843283" cy="46029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SG" sz="1800">
                <a:solidFill>
                  <a:srgbClr val="FFFFFF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0608" y="1747423"/>
              <a:ext cx="870281" cy="22855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SG" sz="1800">
                <a:solidFill>
                  <a:srgbClr val="FFFFFF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04902" y="3447324"/>
              <a:ext cx="821049" cy="2317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SG" sz="1800">
                <a:solidFill>
                  <a:srgbClr val="FFFFFF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2197" y="4663125"/>
              <a:ext cx="822638" cy="24919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SG" sz="1800">
                <a:solidFill>
                  <a:srgbClr val="FFFFFF"/>
                </a:solidFill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84256" y="5398002"/>
              <a:ext cx="821050" cy="23649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SG" sz="1800">
                <a:solidFill>
                  <a:srgbClr val="FFFFFF"/>
                </a:solidFill>
                <a:ea typeface="宋体" pitchFamily="2" charset="-122"/>
                <a:cs typeface="Arial" pitchFamily="34" charset="0"/>
              </a:endParaRPr>
            </a:p>
          </p:txBody>
        </p:sp>
        <p:cxnSp>
          <p:nvCxnSpPr>
            <p:cNvPr id="15" name="Curved Connector 14"/>
            <p:cNvCxnSpPr>
              <a:stCxn id="10" idx="3"/>
              <a:endCxn id="9" idx="3"/>
            </p:cNvCxnSpPr>
            <p:nvPr/>
          </p:nvCxnSpPr>
          <p:spPr>
            <a:xfrm>
              <a:off x="2148184" y="499877"/>
              <a:ext cx="12705" cy="971372"/>
            </a:xfrm>
            <a:prstGeom prst="curvedConnector3">
              <a:avLst>
                <a:gd name="adj1" fmla="val 2735989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10" idx="3"/>
              <a:endCxn id="12" idx="3"/>
            </p:cNvCxnSpPr>
            <p:nvPr/>
          </p:nvCxnSpPr>
          <p:spPr>
            <a:xfrm flipH="1">
              <a:off x="2125951" y="499877"/>
              <a:ext cx="22233" cy="3063312"/>
            </a:xfrm>
            <a:prstGeom prst="curvedConnector3">
              <a:avLst>
                <a:gd name="adj1" fmla="val -402503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10" idx="3"/>
              <a:endCxn id="13" idx="3"/>
            </p:cNvCxnSpPr>
            <p:nvPr/>
          </p:nvCxnSpPr>
          <p:spPr>
            <a:xfrm flipH="1">
              <a:off x="2114835" y="499877"/>
              <a:ext cx="33350" cy="4287050"/>
            </a:xfrm>
            <a:prstGeom prst="curvedConnector3">
              <a:avLst>
                <a:gd name="adj1" fmla="val -3583976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0" idx="3"/>
              <a:endCxn id="14" idx="3"/>
            </p:cNvCxnSpPr>
            <p:nvPr/>
          </p:nvCxnSpPr>
          <p:spPr>
            <a:xfrm flipH="1">
              <a:off x="2105306" y="499877"/>
              <a:ext cx="42878" cy="5015579"/>
            </a:xfrm>
            <a:prstGeom prst="curvedConnector3">
              <a:avLst>
                <a:gd name="adj1" fmla="val -359515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01"/>
          <p:cNvSpPr txBox="1">
            <a:spLocks/>
          </p:cNvSpPr>
          <p:nvPr/>
        </p:nvSpPr>
        <p:spPr bwMode="auto">
          <a:xfrm>
            <a:off x="309336" y="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mtClean="0"/>
              <a:t>Entity Linking to Improve Relation Extraction (Chan and Roth, 2010)</a:t>
            </a:r>
            <a:endParaRPr lang="en-SG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373563" y="1087438"/>
            <a:ext cx="34607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SG" sz="1000" b="1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David Brian Cone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 (born January 2, 1963) is a former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3" tooltip="Major League Baseball"/>
              </a:rPr>
              <a:t>Major League Baseball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4" tooltip="Pitcher"/>
              </a:rPr>
              <a:t>pitcher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. He compiled an 8–3 postseason record over 21 postseason starts and was a part of five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5" tooltip="World Series"/>
              </a:rPr>
              <a:t>World Series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 championship teams (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6" tooltip="1992 World Series"/>
              </a:rPr>
              <a:t>1992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 with the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7" tooltip="Toronto Blue Jays"/>
              </a:rPr>
              <a:t>Toronto Blue Jays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 and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8" tooltip="1996 World Series"/>
              </a:rPr>
              <a:t>1996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,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9" tooltip="1998 World Series"/>
              </a:rPr>
              <a:t>1998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,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10" tooltip="1999 World Series"/>
              </a:rPr>
              <a:t>1999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 &amp;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11" tooltip="2000 World Series"/>
              </a:rPr>
              <a:t>2000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 with the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12" tooltip="New York Yankees"/>
              </a:rPr>
              <a:t>New York Yankees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). He had a career postseason ERA of 3.80. He is the subject of the book </a:t>
            </a:r>
            <a:r>
              <a:rPr lang="en-SG" sz="1000" i="1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A Pitcher's Story: Innings With David Cone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 by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13" tooltip="Roger Angell"/>
              </a:rPr>
              <a:t>Roger Angell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. Fans of David are known as "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14" tooltip="Coneheads"/>
              </a:rPr>
              <a:t>Cone-Heads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."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Cone lives in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15" tooltip="Stamford, Connecticut"/>
              </a:rPr>
              <a:t>Stamford, Connecticut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, and is formerly a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16" tooltip="Color commentator"/>
              </a:rPr>
              <a:t>color commentator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 for the Yankees on the 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17" tooltip="YES Network"/>
              </a:rPr>
              <a:t>YES Network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.</a:t>
            </a:r>
            <a:r>
              <a:rPr lang="en-SG" sz="1000" baseline="30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18"/>
              </a:rPr>
              <a:t>[1]</a:t>
            </a:r>
            <a:endParaRPr lang="en-SG" sz="1000" baseline="30000">
              <a:solidFill>
                <a:srgbClr val="292934"/>
              </a:solidFill>
              <a:latin typeface="Arial"/>
              <a:ea typeface="ＭＳ Ｐゴシック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SG" sz="1000" b="1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Contents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[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19"/>
              </a:rPr>
              <a:t>hide</a:t>
            </a: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</a:rPr>
              <a:t>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20"/>
              </a:rPr>
              <a:t>1 Early years</a:t>
            </a:r>
            <a:endParaRPr lang="en-SG" sz="1000">
              <a:solidFill>
                <a:srgbClr val="292934"/>
              </a:solidFill>
              <a:latin typeface="Arial"/>
              <a:ea typeface="ＭＳ Ｐゴシック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21"/>
              </a:rPr>
              <a:t>2 Kansas City Royals</a:t>
            </a:r>
            <a:endParaRPr lang="en-SG" sz="1000">
              <a:solidFill>
                <a:srgbClr val="292934"/>
              </a:solidFill>
              <a:latin typeface="Arial"/>
              <a:ea typeface="ＭＳ Ｐゴシック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SG" sz="1000">
                <a:solidFill>
                  <a:srgbClr val="292934"/>
                </a:solidFill>
                <a:latin typeface="Arial"/>
                <a:ea typeface="ＭＳ Ｐゴシック"/>
                <a:cs typeface="Arial" pitchFamily="34" charset="0"/>
                <a:hlinkClick r:id="rId22"/>
              </a:rPr>
              <a:t>3 New York Mets</a:t>
            </a:r>
            <a:endParaRPr lang="en-SG" sz="1000">
              <a:solidFill>
                <a:srgbClr val="292934"/>
              </a:solidFill>
              <a:latin typeface="Arial"/>
              <a:ea typeface="ＭＳ Ｐゴシック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SG" sz="1000">
              <a:solidFill>
                <a:srgbClr val="292934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160463"/>
            <a:ext cx="762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160838"/>
            <a:ext cx="762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4381500" y="4081463"/>
            <a:ext cx="30162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SG" sz="1000">
                <a:solidFill>
                  <a:srgbClr val="292934"/>
                </a:solidFill>
                <a:cs typeface="Arial" pitchFamily="34" charset="0"/>
              </a:rPr>
              <a:t>Partly because of the resulting lack of leadership, after the 1994 season the Royals decided to reduce payroll by trading pitcher </a:t>
            </a:r>
            <a:r>
              <a:rPr lang="en-SG" sz="1000">
                <a:solidFill>
                  <a:srgbClr val="292934"/>
                </a:solidFill>
                <a:cs typeface="Arial" pitchFamily="34" charset="0"/>
                <a:hlinkClick r:id="rId19" tooltip="David Cone"/>
              </a:rPr>
              <a:t>David Cone</a:t>
            </a:r>
            <a:r>
              <a:rPr lang="en-SG" sz="1000">
                <a:solidFill>
                  <a:srgbClr val="292934"/>
                </a:solidFill>
                <a:cs typeface="Arial" pitchFamily="34" charset="0"/>
              </a:rPr>
              <a:t> and outfielder </a:t>
            </a:r>
            <a:r>
              <a:rPr lang="en-SG" sz="1000">
                <a:solidFill>
                  <a:srgbClr val="292934"/>
                </a:solidFill>
                <a:cs typeface="Arial" pitchFamily="34" charset="0"/>
                <a:hlinkClick r:id="rId24" tooltip="Brian McRae"/>
              </a:rPr>
              <a:t>Brian McRae</a:t>
            </a:r>
            <a:r>
              <a:rPr lang="en-SG" sz="1000">
                <a:solidFill>
                  <a:srgbClr val="292934"/>
                </a:solidFill>
                <a:cs typeface="Arial" pitchFamily="34" charset="0"/>
              </a:rPr>
              <a:t>, then continued their salary dump in the </a:t>
            </a:r>
            <a:r>
              <a:rPr lang="en-SG" sz="1000">
                <a:solidFill>
                  <a:srgbClr val="292934"/>
                </a:solidFill>
                <a:cs typeface="Arial" pitchFamily="34" charset="0"/>
                <a:hlinkClick r:id="rId25" tooltip="1995 Major League Baseball season"/>
              </a:rPr>
              <a:t>1995 season</a:t>
            </a:r>
            <a:r>
              <a:rPr lang="en-SG" sz="1000">
                <a:solidFill>
                  <a:srgbClr val="292934"/>
                </a:solidFill>
                <a:cs typeface="Arial" pitchFamily="34" charset="0"/>
              </a:rPr>
              <a:t>. In fact, the team payroll, which was always among the league's highest, was sliced in half from $40.5 million in 1994 (fourth-highest in the major leagues) to $18.5 million in </a:t>
            </a:r>
            <a:r>
              <a:rPr lang="en-SG" sz="1000">
                <a:solidFill>
                  <a:srgbClr val="292934"/>
                </a:solidFill>
                <a:cs typeface="Arial" pitchFamily="34" charset="0"/>
                <a:hlinkClick r:id="rId26" tooltip="1996 Major League Baseball season"/>
              </a:rPr>
              <a:t>1996</a:t>
            </a:r>
            <a:r>
              <a:rPr lang="en-SG" sz="1000">
                <a:solidFill>
                  <a:srgbClr val="292934"/>
                </a:solidFill>
                <a:cs typeface="Arial" pitchFamily="34" charset="0"/>
              </a:rPr>
              <a:t> (second-lowest in the major leagues)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852738" y="1282700"/>
            <a:ext cx="1392237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SG" sz="1800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868613" y="4246563"/>
            <a:ext cx="1392237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SG" sz="1800">
              <a:solidFill>
                <a:srgbClr val="FFFFFF"/>
              </a:solidFill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0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878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Palatino Linotype" pitchFamily="18" charset="0"/>
              </a:rPr>
              <a:t>Collaborative </a:t>
            </a:r>
            <a:r>
              <a:rPr lang="en-US" dirty="0" smtClean="0">
                <a:latin typeface="Palatino Linotype" pitchFamily="18" charset="0"/>
              </a:rPr>
              <a:t>Clustering (</a:t>
            </a:r>
            <a:r>
              <a:rPr lang="en-US" dirty="0">
                <a:latin typeface="Palatino Linotype" pitchFamily="18" charset="0"/>
              </a:rPr>
              <a:t>Chen and </a:t>
            </a:r>
            <a:r>
              <a:rPr lang="en-US" dirty="0" err="1">
                <a:latin typeface="Palatino Linotype" pitchFamily="18" charset="0"/>
              </a:rPr>
              <a:t>Ji</a:t>
            </a:r>
            <a:r>
              <a:rPr lang="en-US" dirty="0">
                <a:latin typeface="Palatino Linotype" pitchFamily="18" charset="0"/>
              </a:rPr>
              <a:t>, 2011; </a:t>
            </a:r>
            <a:r>
              <a:rPr lang="en-US" dirty="0" err="1">
                <a:latin typeface="Palatino Linotype" pitchFamily="18" charset="0"/>
              </a:rPr>
              <a:t>Tamang</a:t>
            </a:r>
            <a:r>
              <a:rPr lang="en-US" dirty="0">
                <a:latin typeface="Palatino Linotype" pitchFamily="18" charset="0"/>
              </a:rPr>
              <a:t> et al., 2012)</a:t>
            </a:r>
            <a:r>
              <a:rPr lang="en-US" dirty="0" smtClean="0">
                <a:latin typeface="Palatino Linotype" pitchFamily="18" charset="0"/>
              </a:rPr>
              <a:t/>
            </a:r>
            <a:br>
              <a:rPr lang="en-US" dirty="0" smtClean="0">
                <a:latin typeface="Palatino Linotype" pitchFamily="18" charset="0"/>
              </a:rPr>
            </a:br>
            <a:endParaRPr lang="en-US" dirty="0"/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4114800" y="6453336"/>
            <a:ext cx="914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6678EFB-FD3D-49B7-AE6E-21EA6BF8FD82}" type="slidenum">
              <a:rPr lang="en-US" altLang="en-US" smtClean="0">
                <a:solidFill>
                  <a:srgbClr val="000000"/>
                </a:solidFill>
                <a:latin typeface="Garamond" pitchFamily="18" charset="0"/>
              </a:rPr>
              <a:pPr/>
              <a:t>61</a:t>
            </a:fld>
            <a:endParaRPr lang="en-US" altLang="en-US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51520" y="1259694"/>
            <a:ext cx="9073008" cy="545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Consensus 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</a:rPr>
              <a:t>functions</a:t>
            </a:r>
          </a:p>
          <a:p>
            <a:pPr marL="509588" lvl="1" indent="-163513">
              <a:buClr>
                <a:prstClr val="black"/>
              </a:buClr>
              <a:buFont typeface="Arial" pitchFamily="34" charset="0"/>
              <a:buChar char="–"/>
              <a:defRPr/>
            </a:pPr>
            <a:r>
              <a:rPr lang="en-US" altLang="zh-CN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Co-association 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</a:rPr>
              <a:t>matrix (Fred and Jain,2002)</a:t>
            </a:r>
          </a:p>
          <a:p>
            <a:pPr marL="509588" lvl="1" indent="-163513">
              <a:buClr>
                <a:prstClr val="black"/>
              </a:buClr>
              <a:buFont typeface="Arial" pitchFamily="34" charset="0"/>
              <a:buChar char="–"/>
              <a:defRPr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</a:rPr>
              <a:t>G</a:t>
            </a:r>
            <a:r>
              <a:rPr lang="en-US" altLang="zh-CN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raph 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</a:rPr>
              <a:t>formulations (</a:t>
            </a:r>
            <a:r>
              <a:rPr lang="en-US" altLang="zh-CN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Strehl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</a:rPr>
              <a:t> and </a:t>
            </a:r>
            <a:r>
              <a:rPr lang="en-US" altLang="zh-CN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Ghosh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</a:rPr>
              <a:t>, 2002; Fern and </a:t>
            </a:r>
            <a:r>
              <a:rPr lang="en-US" altLang="zh-CN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Brodley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2004): instance-based; cluster-based; hybrid bipartite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</a:rPr>
              <a:t>12% gain over the best individual clustering algorithm</a:t>
            </a:r>
          </a:p>
          <a:p>
            <a:pPr marL="800100" lvl="1" indent="-342900">
              <a:buFont typeface="Arial" pitchFamily="34" charset="0"/>
              <a:buChar char="–"/>
              <a:defRPr/>
            </a:pP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966788" lvl="2" indent="-163513">
              <a:buClr>
                <a:prstClr val="black"/>
              </a:buClr>
              <a:buFont typeface="Arial" pitchFamily="34" charset="0"/>
              <a:buChar char="–"/>
              <a:defRPr/>
            </a:pP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803275" lvl="2">
              <a:buClr>
                <a:prstClr val="black"/>
              </a:buClr>
              <a:defRPr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509588" lvl="1" indent="-163513">
              <a:buClr>
                <a:prstClr val="black"/>
              </a:buClr>
              <a:defRPr/>
            </a:pPr>
            <a:endParaRPr lang="en-US" altLang="zh-CN" sz="1800" kern="0" dirty="0">
              <a:solidFill>
                <a:prstClr val="black"/>
              </a:solidFill>
              <a:latin typeface="Calibri"/>
              <a:ea typeface="宋体" pitchFamily="2" charset="-122"/>
            </a:endParaRPr>
          </a:p>
        </p:txBody>
      </p:sp>
      <p:grpSp>
        <p:nvGrpSpPr>
          <p:cNvPr id="7" name="组合 63"/>
          <p:cNvGrpSpPr>
            <a:grpSpLocks/>
          </p:cNvGrpSpPr>
          <p:nvPr/>
        </p:nvGrpSpPr>
        <p:grpSpPr bwMode="auto">
          <a:xfrm>
            <a:off x="4347024" y="2918121"/>
            <a:ext cx="4777680" cy="3810981"/>
            <a:chOff x="-161925" y="269795"/>
            <a:chExt cx="4733926" cy="3886323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925" y="641981"/>
              <a:ext cx="4733926" cy="3400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矩形 119"/>
            <p:cNvSpPr>
              <a:spLocks noChangeArrowheads="1"/>
            </p:cNvSpPr>
            <p:nvPr/>
          </p:nvSpPr>
          <p:spPr bwMode="auto">
            <a:xfrm>
              <a:off x="365806" y="269795"/>
              <a:ext cx="1300164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>
                  <a:solidFill>
                    <a:srgbClr val="071AD7"/>
                  </a:solidFill>
                  <a:latin typeface="Arial" panose="020B0604020202020204" pitchFamily="34" charset="0"/>
                  <a:ea typeface="宋体" pitchFamily="2" charset="-122"/>
                </a:rPr>
                <a:t>clustering1</a:t>
              </a:r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0" name="矩形 120"/>
            <p:cNvSpPr>
              <a:spLocks noChangeArrowheads="1"/>
            </p:cNvSpPr>
            <p:nvPr/>
          </p:nvSpPr>
          <p:spPr bwMode="auto">
            <a:xfrm>
              <a:off x="365806" y="3841793"/>
              <a:ext cx="133826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>
                  <a:solidFill>
                    <a:srgbClr val="071AD7"/>
                  </a:solidFill>
                  <a:latin typeface="Arial" panose="020B0604020202020204" pitchFamily="34" charset="0"/>
                  <a:ea typeface="宋体" pitchFamily="2" charset="-122"/>
                </a:rPr>
                <a:t>clusteringN</a:t>
              </a:r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1" name="矩形 121"/>
            <p:cNvSpPr>
              <a:spLocks noChangeArrowheads="1"/>
            </p:cNvSpPr>
            <p:nvPr/>
          </p:nvSpPr>
          <p:spPr bwMode="auto">
            <a:xfrm>
              <a:off x="2423319" y="2116133"/>
              <a:ext cx="1352551" cy="590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>
                  <a:solidFill>
                    <a:srgbClr val="071AD7"/>
                  </a:solidFill>
                  <a:latin typeface="Arial" panose="020B0604020202020204" pitchFamily="34" charset="0"/>
                  <a:ea typeface="宋体" pitchFamily="2" charset="-122"/>
                </a:rPr>
                <a:t>consensus </a:t>
              </a:r>
            </a:p>
            <a:p>
              <a:r>
                <a:rPr lang="en-US" altLang="zh-CN" sz="1800">
                  <a:solidFill>
                    <a:srgbClr val="071AD7"/>
                  </a:solidFill>
                  <a:latin typeface="Arial" panose="020B0604020202020204" pitchFamily="34" charset="0"/>
                  <a:ea typeface="宋体" pitchFamily="2" charset="-122"/>
                </a:rPr>
                <a:t>function</a:t>
              </a:r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2" name="矩形 122"/>
            <p:cNvSpPr>
              <a:spLocks noChangeArrowheads="1"/>
            </p:cNvSpPr>
            <p:nvPr/>
          </p:nvSpPr>
          <p:spPr bwMode="auto">
            <a:xfrm>
              <a:off x="2687514" y="1342559"/>
              <a:ext cx="165893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>
                  <a:solidFill>
                    <a:srgbClr val="071AD7"/>
                  </a:solidFill>
                  <a:latin typeface="Arial" panose="020B0604020202020204" pitchFamily="34" charset="0"/>
                  <a:ea typeface="宋体" pitchFamily="2" charset="-122"/>
                </a:rPr>
                <a:t>final clustering</a:t>
              </a:r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</p:grpSp>
      <p:sp>
        <p:nvSpPr>
          <p:cNvPr id="13" name="椭圆 51"/>
          <p:cNvSpPr>
            <a:spLocks noChangeArrowheads="1"/>
          </p:cNvSpPr>
          <p:nvPr/>
        </p:nvSpPr>
        <p:spPr bwMode="auto">
          <a:xfrm rot="16808032">
            <a:off x="2406846" y="3703011"/>
            <a:ext cx="998205" cy="854295"/>
          </a:xfrm>
          <a:prstGeom prst="ellipse">
            <a:avLst/>
          </a:prstGeom>
          <a:solidFill>
            <a:srgbClr val="F8A54A">
              <a:alpha val="2705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4" name="椭圆 50"/>
          <p:cNvSpPr>
            <a:spLocks noChangeArrowheads="1"/>
          </p:cNvSpPr>
          <p:nvPr/>
        </p:nvSpPr>
        <p:spPr bwMode="auto">
          <a:xfrm rot="217383">
            <a:off x="140865" y="3448046"/>
            <a:ext cx="1995022" cy="1281113"/>
          </a:xfrm>
          <a:prstGeom prst="ellipse">
            <a:avLst/>
          </a:prstGeom>
          <a:solidFill>
            <a:schemeClr val="accent1">
              <a:alpha val="27058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grpSp>
        <p:nvGrpSpPr>
          <p:cNvPr id="15" name="组合 48"/>
          <p:cNvGrpSpPr>
            <a:grpSpLocks/>
          </p:cNvGrpSpPr>
          <p:nvPr/>
        </p:nvGrpSpPr>
        <p:grpSpPr bwMode="auto">
          <a:xfrm>
            <a:off x="163090" y="4005259"/>
            <a:ext cx="2674937" cy="296862"/>
            <a:chOff x="3291854" y="4595492"/>
            <a:chExt cx="2675718" cy="296532"/>
          </a:xfrm>
        </p:grpSpPr>
        <p:grpSp>
          <p:nvGrpSpPr>
            <p:cNvPr id="16" name="组合 32"/>
            <p:cNvGrpSpPr>
              <a:grpSpLocks/>
            </p:cNvGrpSpPr>
            <p:nvPr/>
          </p:nvGrpSpPr>
          <p:grpSpPr bwMode="auto">
            <a:xfrm>
              <a:off x="3291854" y="4595492"/>
              <a:ext cx="2675718" cy="296532"/>
              <a:chOff x="3907940" y="2949590"/>
              <a:chExt cx="2675718" cy="296532"/>
            </a:xfrm>
          </p:grpSpPr>
          <p:sp>
            <p:nvSpPr>
              <p:cNvPr id="18" name="椭圆 31"/>
              <p:cNvSpPr>
                <a:spLocks noChangeArrowheads="1"/>
              </p:cNvSpPr>
              <p:nvPr/>
            </p:nvSpPr>
            <p:spPr bwMode="auto">
              <a:xfrm>
                <a:off x="3907940" y="2949590"/>
                <a:ext cx="206865" cy="20509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1313" indent="-341313">
                  <a:lnSpc>
                    <a:spcPct val="90000"/>
                  </a:lnSpc>
                </a:pPr>
                <a:endParaRPr lang="zh-CN" altLang="en-US" sz="25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19" name="矩形 35"/>
              <p:cNvSpPr>
                <a:spLocks noChangeArrowheads="1"/>
              </p:cNvSpPr>
              <p:nvPr/>
            </p:nvSpPr>
            <p:spPr bwMode="auto">
              <a:xfrm>
                <a:off x="6400780" y="3063244"/>
                <a:ext cx="182878" cy="182878"/>
              </a:xfrm>
              <a:prstGeom prst="rect">
                <a:avLst/>
              </a:prstGeom>
              <a:solidFill>
                <a:srgbClr val="F8A54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7" name="椭圆 31"/>
            <p:cNvSpPr>
              <a:spLocks noChangeArrowheads="1"/>
            </p:cNvSpPr>
            <p:nvPr/>
          </p:nvSpPr>
          <p:spPr bwMode="auto">
            <a:xfrm>
              <a:off x="4937756" y="4617707"/>
              <a:ext cx="206865" cy="20509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</p:grpSp>
      <p:grpSp>
        <p:nvGrpSpPr>
          <p:cNvPr id="20" name="组合 49"/>
          <p:cNvGrpSpPr>
            <a:grpSpLocks/>
          </p:cNvGrpSpPr>
          <p:nvPr/>
        </p:nvGrpSpPr>
        <p:grpSpPr bwMode="auto">
          <a:xfrm>
            <a:off x="528215" y="3638546"/>
            <a:ext cx="2560637" cy="936625"/>
            <a:chOff x="3657610" y="4229736"/>
            <a:chExt cx="2560292" cy="936605"/>
          </a:xfrm>
        </p:grpSpPr>
        <p:sp>
          <p:nvSpPr>
            <p:cNvPr id="21" name="椭圆 31"/>
            <p:cNvSpPr>
              <a:spLocks noChangeArrowheads="1"/>
            </p:cNvSpPr>
            <p:nvPr/>
          </p:nvSpPr>
          <p:spPr bwMode="auto">
            <a:xfrm>
              <a:off x="3657610" y="4229736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2" name="椭圆 31"/>
            <p:cNvSpPr>
              <a:spLocks noChangeArrowheads="1"/>
            </p:cNvSpPr>
            <p:nvPr/>
          </p:nvSpPr>
          <p:spPr bwMode="auto">
            <a:xfrm>
              <a:off x="4023366" y="4617707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3" name="椭圆 31"/>
            <p:cNvSpPr>
              <a:spLocks noChangeArrowheads="1"/>
            </p:cNvSpPr>
            <p:nvPr/>
          </p:nvSpPr>
          <p:spPr bwMode="auto">
            <a:xfrm>
              <a:off x="4114805" y="4343390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4" name="椭圆 31"/>
            <p:cNvSpPr>
              <a:spLocks noChangeArrowheads="1"/>
            </p:cNvSpPr>
            <p:nvPr/>
          </p:nvSpPr>
          <p:spPr bwMode="auto">
            <a:xfrm>
              <a:off x="3657610" y="4617707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5" name="椭圆 31"/>
            <p:cNvSpPr>
              <a:spLocks noChangeArrowheads="1"/>
            </p:cNvSpPr>
            <p:nvPr/>
          </p:nvSpPr>
          <p:spPr bwMode="auto">
            <a:xfrm>
              <a:off x="4273696" y="4869809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6" name="椭圆 31"/>
            <p:cNvSpPr>
              <a:spLocks noChangeArrowheads="1"/>
            </p:cNvSpPr>
            <p:nvPr/>
          </p:nvSpPr>
          <p:spPr bwMode="auto">
            <a:xfrm>
              <a:off x="4456574" y="4504053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7" name="椭圆 31"/>
            <p:cNvSpPr>
              <a:spLocks noChangeArrowheads="1"/>
            </p:cNvSpPr>
            <p:nvPr/>
          </p:nvSpPr>
          <p:spPr bwMode="auto">
            <a:xfrm>
              <a:off x="4548013" y="4229736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8" name="矩形 44"/>
            <p:cNvSpPr>
              <a:spLocks noChangeArrowheads="1"/>
            </p:cNvSpPr>
            <p:nvPr/>
          </p:nvSpPr>
          <p:spPr bwMode="auto">
            <a:xfrm>
              <a:off x="6035024" y="4861546"/>
              <a:ext cx="182878" cy="182878"/>
            </a:xfrm>
            <a:prstGeom prst="rect">
              <a:avLst/>
            </a:prstGeom>
            <a:noFill/>
            <a:ln w="9525" algn="ctr">
              <a:solidFill>
                <a:srgbClr val="F8A54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9" name="矩形 45"/>
            <p:cNvSpPr>
              <a:spLocks noChangeArrowheads="1"/>
            </p:cNvSpPr>
            <p:nvPr/>
          </p:nvSpPr>
          <p:spPr bwMode="auto">
            <a:xfrm>
              <a:off x="6035024" y="4434829"/>
              <a:ext cx="182878" cy="182878"/>
            </a:xfrm>
            <a:prstGeom prst="rect">
              <a:avLst/>
            </a:prstGeom>
            <a:noFill/>
            <a:ln w="9525" algn="ctr">
              <a:solidFill>
                <a:srgbClr val="F8A54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zh-CN" altLang="en-US" sz="18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30" name="椭圆 31"/>
            <p:cNvSpPr>
              <a:spLocks noChangeArrowheads="1"/>
            </p:cNvSpPr>
            <p:nvPr/>
          </p:nvSpPr>
          <p:spPr bwMode="auto">
            <a:xfrm>
              <a:off x="4639452" y="4800585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31" name="椭圆 31"/>
            <p:cNvSpPr>
              <a:spLocks noChangeArrowheads="1"/>
            </p:cNvSpPr>
            <p:nvPr/>
          </p:nvSpPr>
          <p:spPr bwMode="auto">
            <a:xfrm>
              <a:off x="3725062" y="4961248"/>
              <a:ext cx="206865" cy="205093"/>
            </a:xfrm>
            <a:prstGeom prst="ellipse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marL="341313" indent="-341313">
                <a:lnSpc>
                  <a:spcPct val="90000"/>
                </a:lnSpc>
              </a:pPr>
              <a:endParaRPr lang="zh-CN" altLang="en-US" sz="2500">
                <a:solidFill>
                  <a:prstClr val="black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</p:grpSp>
      <p:grpSp>
        <p:nvGrpSpPr>
          <p:cNvPr id="32" name="组合 52"/>
          <p:cNvGrpSpPr>
            <a:grpSpLocks/>
          </p:cNvGrpSpPr>
          <p:nvPr/>
        </p:nvGrpSpPr>
        <p:grpSpPr bwMode="auto">
          <a:xfrm>
            <a:off x="1421977" y="5093647"/>
            <a:ext cx="3243263" cy="1281747"/>
            <a:chOff x="2974639" y="4891057"/>
            <a:chExt cx="3243263" cy="1281113"/>
          </a:xfrm>
        </p:grpSpPr>
        <p:grpSp>
          <p:nvGrpSpPr>
            <p:cNvPr id="33" name="组合 48"/>
            <p:cNvGrpSpPr>
              <a:grpSpLocks/>
            </p:cNvGrpSpPr>
            <p:nvPr/>
          </p:nvGrpSpPr>
          <p:grpSpPr bwMode="auto">
            <a:xfrm>
              <a:off x="2996864" y="5448270"/>
              <a:ext cx="2674938" cy="296862"/>
              <a:chOff x="3291854" y="4595492"/>
              <a:chExt cx="2675718" cy="296532"/>
            </a:xfrm>
          </p:grpSpPr>
          <p:grpSp>
            <p:nvGrpSpPr>
              <p:cNvPr id="37" name="组合 32"/>
              <p:cNvGrpSpPr>
                <a:grpSpLocks/>
              </p:cNvGrpSpPr>
              <p:nvPr/>
            </p:nvGrpSpPr>
            <p:grpSpPr bwMode="auto">
              <a:xfrm>
                <a:off x="3291854" y="4595492"/>
                <a:ext cx="2675718" cy="296532"/>
                <a:chOff x="3907940" y="2949590"/>
                <a:chExt cx="2675718" cy="296532"/>
              </a:xfrm>
            </p:grpSpPr>
            <p:sp>
              <p:nvSpPr>
                <p:cNvPr id="39" name="椭圆 31"/>
                <p:cNvSpPr>
                  <a:spLocks noChangeArrowheads="1"/>
                </p:cNvSpPr>
                <p:nvPr/>
              </p:nvSpPr>
              <p:spPr bwMode="auto">
                <a:xfrm>
                  <a:off x="3907940" y="2949590"/>
                  <a:ext cx="206865" cy="20509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341313" indent="-341313">
                    <a:lnSpc>
                      <a:spcPct val="90000"/>
                    </a:lnSpc>
                  </a:pPr>
                  <a:endParaRPr lang="zh-CN" altLang="en-US" sz="2500">
                    <a:solidFill>
                      <a:prstClr val="black"/>
                    </a:solidFill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40" name="矩形 35"/>
                <p:cNvSpPr>
                  <a:spLocks noChangeArrowheads="1"/>
                </p:cNvSpPr>
                <p:nvPr/>
              </p:nvSpPr>
              <p:spPr bwMode="auto">
                <a:xfrm>
                  <a:off x="6400780" y="3063244"/>
                  <a:ext cx="182878" cy="182878"/>
                </a:xfrm>
                <a:prstGeom prst="rect">
                  <a:avLst/>
                </a:prstGeom>
                <a:solidFill>
                  <a:srgbClr val="F8A5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</a:pPr>
                  <a:endParaRPr lang="zh-CN" altLang="en-US" sz="1800">
                    <a:solidFill>
                      <a:prstClr val="black"/>
                    </a:solidFill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8" name="椭圆 31"/>
              <p:cNvSpPr>
                <a:spLocks noChangeArrowheads="1"/>
              </p:cNvSpPr>
              <p:nvPr/>
            </p:nvSpPr>
            <p:spPr bwMode="auto">
              <a:xfrm>
                <a:off x="4937756" y="4617707"/>
                <a:ext cx="206865" cy="20509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341313" indent="-341313">
                  <a:lnSpc>
                    <a:spcPct val="90000"/>
                  </a:lnSpc>
                </a:pPr>
                <a:endParaRPr lang="zh-CN" altLang="en-US" sz="25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34" name="组合 52"/>
            <p:cNvGrpSpPr>
              <a:grpSpLocks/>
            </p:cNvGrpSpPr>
            <p:nvPr/>
          </p:nvGrpSpPr>
          <p:grpSpPr bwMode="auto">
            <a:xfrm>
              <a:off x="2974639" y="4891057"/>
              <a:ext cx="3243263" cy="1281113"/>
              <a:chOff x="3270469" y="4039376"/>
              <a:chExt cx="3242556" cy="1280146"/>
            </a:xfrm>
          </p:grpSpPr>
          <p:sp>
            <p:nvSpPr>
              <p:cNvPr id="35" name="椭圆 50"/>
              <p:cNvSpPr>
                <a:spLocks noChangeArrowheads="1"/>
              </p:cNvSpPr>
              <p:nvPr/>
            </p:nvSpPr>
            <p:spPr bwMode="auto">
              <a:xfrm rot="217383">
                <a:off x="3270469" y="4039376"/>
                <a:ext cx="1994588" cy="1280146"/>
              </a:xfrm>
              <a:prstGeom prst="ellipse">
                <a:avLst/>
              </a:prstGeom>
              <a:solidFill>
                <a:schemeClr val="accent1">
                  <a:alpha val="2705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36" name="椭圆 51"/>
              <p:cNvSpPr>
                <a:spLocks noChangeArrowheads="1"/>
              </p:cNvSpPr>
              <p:nvPr/>
            </p:nvSpPr>
            <p:spPr bwMode="auto">
              <a:xfrm rot="-4791968">
                <a:off x="5587245" y="4299542"/>
                <a:ext cx="997452" cy="854109"/>
              </a:xfrm>
              <a:prstGeom prst="ellipse">
                <a:avLst/>
              </a:prstGeom>
              <a:solidFill>
                <a:srgbClr val="F8A54A">
                  <a:alpha val="2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endParaRPr lang="zh-CN" altLang="en-US" sz="1800">
                  <a:solidFill>
                    <a:prstClr val="black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41" name="右箭头 1"/>
          <p:cNvSpPr>
            <a:spLocks noChangeArrowheads="1"/>
          </p:cNvSpPr>
          <p:nvPr/>
        </p:nvSpPr>
        <p:spPr bwMode="auto">
          <a:xfrm rot="3913954">
            <a:off x="1253702" y="4775197"/>
            <a:ext cx="536575" cy="425450"/>
          </a:xfrm>
          <a:prstGeom prst="rightArrow">
            <a:avLst>
              <a:gd name="adj1" fmla="val 50000"/>
              <a:gd name="adj2" fmla="val 4985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1800">
              <a:solidFill>
                <a:prstClr val="black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11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Toward Deep </a:t>
            </a:r>
            <a:r>
              <a:rPr lang="en-US" dirty="0"/>
              <a:t>U</a:t>
            </a:r>
            <a:r>
              <a:rPr lang="en-US" dirty="0" smtClean="0"/>
              <a:t>nderstanding of Full </a:t>
            </a:r>
            <a:r>
              <a:rPr lang="en-US" dirty="0"/>
              <a:t>D</a:t>
            </a:r>
            <a:r>
              <a:rPr lang="en-US" dirty="0" smtClean="0"/>
              <a:t>ocuments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7375" y="6569075"/>
            <a:ext cx="936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000">
                <a:solidFill>
                  <a:srgbClr val="12076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D6F423-CF64-44CA-8D30-0E533F4AF26F}" type="slidenum">
              <a:rPr lang="zh-CN" altLang="en-US" sz="1400" smtClean="0">
                <a:solidFill>
                  <a:srgbClr val="000000"/>
                </a:solidFill>
                <a:ea typeface="SimSun" pitchFamily="2" charset="-122"/>
              </a:rPr>
              <a:pPr eaLnBrk="1" hangingPunct="1"/>
              <a:t>62</a:t>
            </a:fld>
            <a:r>
              <a:rPr lang="en-US" altLang="zh-CN" sz="12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 charset="0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0652" y="1066800"/>
            <a:ext cx="8963347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Palatino Linotype"/>
                <a:ea typeface="MS PGothic" pitchFamily="34" charset="-128"/>
                <a:cs typeface="Palatino Linotyp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Old Query-driven Entity Linking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Limited </a:t>
            </a:r>
            <a:r>
              <a:rPr lang="en-US" dirty="0">
                <a:solidFill>
                  <a:srgbClr val="000000"/>
                </a:solidFill>
              </a:rPr>
              <a:t>exploration of </a:t>
            </a:r>
            <a:r>
              <a:rPr lang="en-US" dirty="0" smtClean="0">
                <a:solidFill>
                  <a:srgbClr val="000000"/>
                </a:solidFill>
              </a:rPr>
              <a:t>co-occurring entity mentions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Bag-of-words style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EDL</a:t>
            </a:r>
          </a:p>
          <a:p>
            <a:pPr marL="742950" lvl="2" indent="-342900"/>
            <a:r>
              <a:rPr lang="en-US" dirty="0" smtClean="0">
                <a:solidFill>
                  <a:srgbClr val="000000"/>
                </a:solidFill>
              </a:rPr>
              <a:t>Deep representation and understanding the relations among entities in the source documents</a:t>
            </a:r>
          </a:p>
          <a:p>
            <a:pPr marL="742950" lvl="2" indent="-342900"/>
            <a:r>
              <a:rPr lang="en-US" dirty="0" smtClean="0">
                <a:solidFill>
                  <a:srgbClr val="000000"/>
                </a:solidFill>
              </a:rPr>
              <a:t>Natural Language Understanding style</a:t>
            </a:r>
          </a:p>
          <a:p>
            <a:pPr marL="742950" lvl="2" indent="-342900"/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.g., Use Abstract Meaning Representation (Pan et al., NAACL2015)</a:t>
            </a:r>
          </a:p>
          <a:p>
            <a:pPr marL="742950" lvl="2" indent="-342900"/>
            <a:endParaRPr lang="en-US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3088" y="-73019"/>
            <a:ext cx="8570912" cy="1139825"/>
          </a:xfrm>
        </p:spPr>
        <p:txBody>
          <a:bodyPr/>
          <a:lstStyle/>
          <a:p>
            <a:r>
              <a:rPr lang="en-US" altLang="zh-CN" sz="3800" dirty="0">
                <a:ea typeface="宋体" pitchFamily="2" charset="-122"/>
              </a:rPr>
              <a:t>CLEL Knowledge Categorization</a:t>
            </a: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3373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6824663" y="3578225"/>
            <a:ext cx="46370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altLang="zh-CN" sz="1200">
                <a:solidFill>
                  <a:prstClr val="black"/>
                </a:solidFill>
                <a:ea typeface="宋体" pitchFamily="2" charset="-122"/>
              </a:rPr>
              <a:t>“</a:t>
            </a:r>
            <a:r>
              <a:rPr lang="zh-CN" altLang="en-US" sz="1200">
                <a:solidFill>
                  <a:prstClr val="black"/>
                </a:solidFill>
                <a:ea typeface="宋体" pitchFamily="2" charset="-122"/>
              </a:rPr>
              <a:t>丰华中文学校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  <a:buFont typeface="Wingdings" pitchFamily="2" charset="2"/>
              <a:buNone/>
            </a:pPr>
            <a:r>
              <a:rPr lang="en-US" altLang="zh-CN" sz="1200">
                <a:solidFill>
                  <a:prstClr val="black"/>
                </a:solidFill>
                <a:ea typeface="宋体" pitchFamily="2" charset="-122"/>
              </a:rPr>
              <a:t>(Fenghua Chinese School)”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562600" y="5105400"/>
            <a:ext cx="32448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C5252"/>
              </a:buClr>
              <a:buSzPct val="60000"/>
              <a:buFont typeface="Wingdings" pitchFamily="2" charset="2"/>
              <a:buNone/>
            </a:pPr>
            <a:r>
              <a:rPr lang="zh-CN" altLang="en-US" sz="1400">
                <a:solidFill>
                  <a:prstClr val="black"/>
                </a:solidFill>
                <a:ea typeface="宋体" pitchFamily="2" charset="-122"/>
              </a:rPr>
              <a:t>莱赫</a:t>
            </a:r>
            <a:r>
              <a:rPr lang="en-US" altLang="zh-CN" sz="1400">
                <a:solidFill>
                  <a:prstClr val="black"/>
                </a:solidFill>
                <a:ea typeface="宋体" pitchFamily="2" charset="-122"/>
              </a:rPr>
              <a:t>. </a:t>
            </a:r>
            <a:r>
              <a:rPr lang="zh-CN" altLang="en-US" sz="1400">
                <a:solidFill>
                  <a:prstClr val="black"/>
                </a:solidFill>
                <a:ea typeface="宋体" pitchFamily="2" charset="-122"/>
              </a:rPr>
              <a:t>卡钦斯基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C5252"/>
              </a:buClr>
              <a:buSzPct val="60000"/>
              <a:buFont typeface="Wingdings" pitchFamily="2" charset="2"/>
              <a:buNone/>
            </a:pPr>
            <a:r>
              <a:rPr lang="en-US" altLang="zh-CN" sz="1400">
                <a:solidFill>
                  <a:prstClr val="black"/>
                </a:solidFill>
                <a:ea typeface="宋体" pitchFamily="2" charset="-122"/>
              </a:rPr>
              <a:t>(Lech Aleksander Kaczynsk) vs.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C5252"/>
              </a:buClr>
              <a:buSzPct val="60000"/>
              <a:buFont typeface="Wingdings" pitchFamily="2" charset="2"/>
              <a:buNone/>
            </a:pPr>
            <a:r>
              <a:rPr lang="zh-CN" altLang="en-US" sz="1400">
                <a:solidFill>
                  <a:prstClr val="black"/>
                </a:solidFill>
                <a:ea typeface="宋体" pitchFamily="2" charset="-122"/>
              </a:rPr>
              <a:t>雅罗斯瓦夫</a:t>
            </a:r>
            <a:r>
              <a:rPr lang="en-US" altLang="zh-CN" sz="1400">
                <a:solidFill>
                  <a:prstClr val="black"/>
                </a:solidFill>
                <a:ea typeface="宋体" pitchFamily="2" charset="-122"/>
              </a:rPr>
              <a:t>. </a:t>
            </a:r>
            <a:r>
              <a:rPr lang="zh-CN" altLang="en-US" sz="1400">
                <a:solidFill>
                  <a:prstClr val="black"/>
                </a:solidFill>
                <a:ea typeface="宋体" pitchFamily="2" charset="-122"/>
              </a:rPr>
              <a:t>卡钦斯基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C5252"/>
              </a:buClr>
              <a:buSzPct val="60000"/>
              <a:buFont typeface="Wingdings" pitchFamily="2" charset="2"/>
              <a:buNone/>
            </a:pPr>
            <a:r>
              <a:rPr lang="en-US" altLang="zh-CN" sz="1400">
                <a:solidFill>
                  <a:prstClr val="black"/>
                </a:solidFill>
                <a:ea typeface="宋体" pitchFamily="2" charset="-122"/>
              </a:rPr>
              <a:t>(Jaroslaw Aleksander Kaczynski)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003925" y="1752600"/>
            <a:ext cx="31400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C5252"/>
              </a:buClr>
              <a:buSzPct val="60000"/>
              <a:buFont typeface="Wingdings" pitchFamily="2" charset="2"/>
              <a:buNone/>
            </a:pPr>
            <a:r>
              <a:rPr lang="en-US" altLang="zh-CN" sz="1200">
                <a:solidFill>
                  <a:prstClr val="black"/>
                </a:solidFill>
                <a:ea typeface="宋体" pitchFamily="2" charset="-122"/>
              </a:rPr>
              <a:t>“</a:t>
            </a:r>
            <a:r>
              <a:rPr lang="zh-CN" altLang="en-US" sz="1200">
                <a:solidFill>
                  <a:prstClr val="black"/>
                </a:solidFill>
                <a:ea typeface="宋体" pitchFamily="2" charset="-122"/>
              </a:rPr>
              <a:t>何伯</a:t>
            </a:r>
            <a:r>
              <a:rPr lang="en-US" altLang="zh-CN" sz="1200">
                <a:solidFill>
                  <a:prstClr val="black"/>
                </a:solidFill>
                <a:ea typeface="宋体" pitchFamily="2" charset="-122"/>
              </a:rPr>
              <a:t>” (He Uncle) refers to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C5252"/>
              </a:buClr>
              <a:buSzPct val="60000"/>
              <a:buFont typeface="Wingdings" pitchFamily="2" charset="2"/>
              <a:buNone/>
            </a:pPr>
            <a:r>
              <a:rPr lang="en-US" altLang="zh-CN" sz="1200">
                <a:solidFill>
                  <a:prstClr val="black"/>
                </a:solidFill>
                <a:ea typeface="宋体" pitchFamily="2" charset="-122"/>
              </a:rPr>
              <a:t>“an 81-years old man” or “He Yingjie”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7169150" y="2714625"/>
            <a:ext cx="283368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C5252"/>
              </a:buClr>
              <a:buSzPct val="60000"/>
              <a:buFont typeface="Wingdings" pitchFamily="2" charset="2"/>
              <a:buNone/>
            </a:pPr>
            <a:r>
              <a:rPr lang="en-US" altLang="zh-CN" sz="1200">
                <a:solidFill>
                  <a:prstClr val="black"/>
                </a:solidFill>
                <a:ea typeface="宋体" pitchFamily="2" charset="-122"/>
              </a:rPr>
              <a:t>News reporter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C5252"/>
              </a:buClr>
              <a:buSzPct val="60000"/>
              <a:buFont typeface="Wingdings" pitchFamily="2" charset="2"/>
              <a:buNone/>
            </a:pPr>
            <a:r>
              <a:rPr lang="en-US" altLang="zh-CN" sz="1200">
                <a:solidFill>
                  <a:prstClr val="black"/>
                </a:solidFill>
                <a:ea typeface="宋体" pitchFamily="2" charset="-122"/>
              </a:rPr>
              <a:t>“Xiaoping Zhang”,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C5252"/>
              </a:buClr>
              <a:buSzPct val="60000"/>
              <a:buFont typeface="Wingdings" pitchFamily="2" charset="2"/>
              <a:buNone/>
            </a:pPr>
            <a:r>
              <a:rPr lang="en-US" altLang="zh-CN" sz="1200">
                <a:solidFill>
                  <a:prstClr val="black"/>
                </a:solidFill>
                <a:ea typeface="宋体" pitchFamily="2" charset="-122"/>
              </a:rPr>
              <a:t>Ancient people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C5252"/>
              </a:buClr>
              <a:buSzPct val="60000"/>
              <a:buFont typeface="Wingdings" pitchFamily="2" charset="2"/>
              <a:buNone/>
            </a:pPr>
            <a:r>
              <a:rPr lang="en-US" altLang="zh-CN" sz="1200">
                <a:solidFill>
                  <a:prstClr val="black"/>
                </a:solidFill>
                <a:ea typeface="宋体" pitchFamily="2" charset="-122"/>
              </a:rPr>
              <a:t>“Bao Zheng”</a:t>
            </a:r>
          </a:p>
        </p:txBody>
      </p:sp>
    </p:spTree>
    <p:extLst>
      <p:ext uri="{BB962C8B-B14F-4D97-AF65-F5344CB8AC3E}">
        <p14:creationId xmlns:p14="http://schemas.microsoft.com/office/powerpoint/2010/main" val="19412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 l="-25765" r="-25765"/>
          <a:stretch>
            <a:fillRect/>
          </a:stretch>
        </p:blipFill>
        <p:spPr>
          <a:xfrm>
            <a:off x="-2335797" y="0"/>
            <a:ext cx="13855960" cy="6858000"/>
          </a:xfrm>
        </p:spPr>
      </p:pic>
    </p:spTree>
    <p:extLst>
      <p:ext uri="{BB962C8B-B14F-4D97-AF65-F5344CB8AC3E}">
        <p14:creationId xmlns:p14="http://schemas.microsoft.com/office/powerpoint/2010/main" val="4904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77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CEAF (</a:t>
            </a:r>
            <a:r>
              <a:rPr lang="en-US" dirty="0" err="1" smtClean="0">
                <a:cs typeface="+mj-cs"/>
              </a:rPr>
              <a:t>Luo</a:t>
            </a:r>
            <a:r>
              <a:rPr lang="en-US" dirty="0" smtClean="0">
                <a:cs typeface="+mj-cs"/>
              </a:rPr>
              <a:t>, 2005)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Arial"/>
                <a:cs typeface="Arial"/>
              </a:rPr>
              <a:t>Idea</a:t>
            </a:r>
            <a:r>
              <a:rPr lang="en-US" altLang="zh-CN" dirty="0">
                <a:latin typeface="Arial"/>
                <a:cs typeface="Arial"/>
              </a:rPr>
              <a:t>: a mention or entity should not be credited more than once 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Arial"/>
                <a:cs typeface="Arial"/>
              </a:rPr>
              <a:t>Formulated </a:t>
            </a:r>
            <a:r>
              <a:rPr lang="en-US" altLang="zh-CN" dirty="0">
                <a:latin typeface="Arial"/>
                <a:cs typeface="Arial"/>
              </a:rPr>
              <a:t>as a bipartite matching problem </a:t>
            </a:r>
          </a:p>
          <a:p>
            <a:pPr lvl="1">
              <a:defRPr/>
            </a:pPr>
            <a:r>
              <a:rPr lang="en-US" altLang="zh-CN" dirty="0">
                <a:latin typeface="Arial"/>
                <a:cs typeface="Arial"/>
              </a:rPr>
              <a:t>	</a:t>
            </a:r>
            <a:r>
              <a:rPr lang="en-US" altLang="zh-CN" dirty="0" smtClean="0">
                <a:latin typeface="Arial"/>
                <a:cs typeface="Arial"/>
              </a:rPr>
              <a:t>A </a:t>
            </a:r>
            <a:r>
              <a:rPr lang="en-US" altLang="zh-CN" dirty="0">
                <a:latin typeface="Arial"/>
                <a:cs typeface="Arial"/>
              </a:rPr>
              <a:t>special ILP problem </a:t>
            </a:r>
          </a:p>
          <a:p>
            <a:pPr lvl="1">
              <a:defRPr/>
            </a:pPr>
            <a:r>
              <a:rPr lang="en-US" altLang="zh-CN" dirty="0" smtClean="0">
                <a:latin typeface="Arial"/>
                <a:cs typeface="Arial"/>
              </a:rPr>
              <a:t>	Efficient </a:t>
            </a:r>
            <a:r>
              <a:rPr lang="en-US" altLang="zh-CN" dirty="0">
                <a:latin typeface="Arial"/>
                <a:cs typeface="Arial"/>
              </a:rPr>
              <a:t>algorithm: Kuhn-</a:t>
            </a:r>
            <a:r>
              <a:rPr lang="en-US" altLang="zh-CN" dirty="0" err="1">
                <a:latin typeface="Arial"/>
                <a:cs typeface="Arial"/>
              </a:rPr>
              <a:t>Munkres</a:t>
            </a:r>
            <a:r>
              <a:rPr lang="en-US" altLang="zh-CN" dirty="0">
                <a:latin typeface="Arial"/>
                <a:cs typeface="Arial"/>
              </a:rPr>
              <a:t> </a:t>
            </a:r>
            <a:endParaRPr lang="en-US" altLang="zh-CN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2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-25765" r="-25765"/>
          <a:stretch>
            <a:fillRect/>
          </a:stretch>
        </p:blipFill>
        <p:spPr>
          <a:xfrm>
            <a:off x="-2295477" y="0"/>
            <a:ext cx="13855959" cy="6858000"/>
          </a:xfrm>
        </p:spPr>
      </p:pic>
    </p:spTree>
    <p:extLst>
      <p:ext uri="{BB962C8B-B14F-4D97-AF65-F5344CB8AC3E}">
        <p14:creationId xmlns:p14="http://schemas.microsoft.com/office/powerpoint/2010/main" val="25546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1.xml><?xml version="1.0" encoding="utf-8"?>
<a:theme xmlns:a="http://schemas.openxmlformats.org/drawingml/2006/main" name="8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2.xml><?xml version="1.0" encoding="utf-8"?>
<a:theme xmlns:a="http://schemas.openxmlformats.org/drawingml/2006/main" name="9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3.xml><?xml version="1.0" encoding="utf-8"?>
<a:theme xmlns:a="http://schemas.openxmlformats.org/drawingml/2006/main" name="10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4.xml><?xml version="1.0" encoding="utf-8"?>
<a:theme xmlns:a="http://schemas.openxmlformats.org/drawingml/2006/main" name="1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5.xml><?xml version="1.0" encoding="utf-8"?>
<a:theme xmlns:a="http://schemas.openxmlformats.org/drawingml/2006/main" name="1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6.xml><?xml version="1.0" encoding="utf-8"?>
<a:theme xmlns:a="http://schemas.openxmlformats.org/drawingml/2006/main" name="1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17.xml><?xml version="1.0" encoding="utf-8"?>
<a:theme xmlns:a="http://schemas.openxmlformats.org/drawingml/2006/main" name="1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18.xml><?xml version="1.0" encoding="utf-8"?>
<a:theme xmlns:a="http://schemas.openxmlformats.org/drawingml/2006/main" name="2_Office Theme">
  <a:themeElements>
    <a:clrScheme name="Office Theme 9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2B2B2"/>
      </a:accent1>
      <a:accent2>
        <a:srgbClr val="FF9933"/>
      </a:accent2>
      <a:accent3>
        <a:srgbClr val="FFFFFF"/>
      </a:accent3>
      <a:accent4>
        <a:srgbClr val="000000"/>
      </a:accent4>
      <a:accent5>
        <a:srgbClr val="D5D5D5"/>
      </a:accent5>
      <a:accent6>
        <a:srgbClr val="E78A2D"/>
      </a:accent6>
      <a:hlink>
        <a:srgbClr val="FF3300"/>
      </a:hlink>
      <a:folHlink>
        <a:srgbClr val="CC9900"/>
      </a:folHlink>
    </a:clrScheme>
    <a:fontScheme name="Office Them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B9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2B2B2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2D"/>
        </a:accent6>
        <a:hlink>
          <a:srgbClr val="FF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.xml><?xml version="1.0" encoding="utf-8"?>
<a:theme xmlns:a="http://schemas.openxmlformats.org/drawingml/2006/main" name="1_Office Theme">
  <a:themeElements>
    <a:clrScheme name="Office Theme 9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B2B2B2"/>
      </a:accent1>
      <a:accent2>
        <a:srgbClr val="FF9933"/>
      </a:accent2>
      <a:accent3>
        <a:srgbClr val="FFFFFF"/>
      </a:accent3>
      <a:accent4>
        <a:srgbClr val="000000"/>
      </a:accent4>
      <a:accent5>
        <a:srgbClr val="D5D5D5"/>
      </a:accent5>
      <a:accent6>
        <a:srgbClr val="E78A2D"/>
      </a:accent6>
      <a:hlink>
        <a:srgbClr val="FF3300"/>
      </a:hlink>
      <a:folHlink>
        <a:srgbClr val="CC9900"/>
      </a:folHlink>
    </a:clrScheme>
    <a:fontScheme name="Office Them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B900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B2B2B2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2D"/>
        </a:accent6>
        <a:hlink>
          <a:srgbClr val="FF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1.xml><?xml version="1.0" encoding="utf-8"?>
<a:theme xmlns:a="http://schemas.openxmlformats.org/drawingml/2006/main" name="17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2.xml><?xml version="1.0" encoding="utf-8"?>
<a:theme xmlns:a="http://schemas.openxmlformats.org/drawingml/2006/main" name="18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3.xml><?xml version="1.0" encoding="utf-8"?>
<a:theme xmlns:a="http://schemas.openxmlformats.org/drawingml/2006/main" name="19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4.xml><?xml version="1.0" encoding="utf-8"?>
<a:theme xmlns:a="http://schemas.openxmlformats.org/drawingml/2006/main" name="20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5.xml><?xml version="1.0" encoding="utf-8"?>
<a:theme xmlns:a="http://schemas.openxmlformats.org/drawingml/2006/main" name="2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6.xml><?xml version="1.0" encoding="utf-8"?>
<a:theme xmlns:a="http://schemas.openxmlformats.org/drawingml/2006/main" name="2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27.xml><?xml version="1.0" encoding="utf-8"?>
<a:theme xmlns:a="http://schemas.openxmlformats.org/drawingml/2006/main" name="2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8.xml><?xml version="1.0" encoding="utf-8"?>
<a:theme xmlns:a="http://schemas.openxmlformats.org/drawingml/2006/main" name="2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j" id="{9043732E-B489-4716-BF12-D81D4C50DCA3}" vid="{0535E868-830B-4D6A-9D4C-89863B64E9C1}"/>
    </a:ext>
  </a:extLst>
</a:theme>
</file>

<file path=ppt/theme/theme29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5.xml><?xml version="1.0" encoding="utf-8"?>
<a:theme xmlns:a="http://schemas.openxmlformats.org/drawingml/2006/main" name="2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6.xml><?xml version="1.0" encoding="utf-8"?>
<a:theme xmlns:a="http://schemas.openxmlformats.org/drawingml/2006/main" name="3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7.xml><?xml version="1.0" encoding="utf-8"?>
<a:theme xmlns:a="http://schemas.openxmlformats.org/drawingml/2006/main" name="4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8.xml><?xml version="1.0" encoding="utf-8"?>
<a:theme xmlns:a="http://schemas.openxmlformats.org/drawingml/2006/main" name="5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ppt/theme/theme9.xml><?xml version="1.0" encoding="utf-8"?>
<a:theme xmlns:a="http://schemas.openxmlformats.org/drawingml/2006/main" name="6_WikiTutorialDR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j" id="{9043732E-B489-4716-BF12-D81D4C50DCA3}" vid="{0535E868-830B-4D6A-9D4C-89863B64E9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32849</TotalTime>
  <Words>6795</Words>
  <Application>Microsoft Office PowerPoint</Application>
  <PresentationFormat>On-screen Show (4:3)</PresentationFormat>
  <Paragraphs>1154</Paragraphs>
  <Slides>63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29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95" baseType="lpstr">
      <vt:lpstr>1_Office 主题</vt:lpstr>
      <vt:lpstr>1_Office Theme</vt:lpstr>
      <vt:lpstr>WikiTutorialDR</vt:lpstr>
      <vt:lpstr>1_WikiTutorialDR</vt:lpstr>
      <vt:lpstr>2_WikiTutorialDR</vt:lpstr>
      <vt:lpstr>3_WikiTutorialDR</vt:lpstr>
      <vt:lpstr>4_WikiTutorialDR</vt:lpstr>
      <vt:lpstr>5_WikiTutorialDR</vt:lpstr>
      <vt:lpstr>6_WikiTutorialDR</vt:lpstr>
      <vt:lpstr>7_WikiTutorialDR</vt:lpstr>
      <vt:lpstr>8_WikiTutorialDR</vt:lpstr>
      <vt:lpstr>9_WikiTutorialDR</vt:lpstr>
      <vt:lpstr>10_WikiTutorialDR</vt:lpstr>
      <vt:lpstr>11_WikiTutorialDR</vt:lpstr>
      <vt:lpstr>13_WikiTutorialDR</vt:lpstr>
      <vt:lpstr>12_WikiTutorialDR</vt:lpstr>
      <vt:lpstr>14_WikiTutorialDR</vt:lpstr>
      <vt:lpstr>2_Office Theme</vt:lpstr>
      <vt:lpstr>15_WikiTutorialDR</vt:lpstr>
      <vt:lpstr>16_WikiTutorialDR</vt:lpstr>
      <vt:lpstr>17_WikiTutorialDR</vt:lpstr>
      <vt:lpstr>18_WikiTutorialDR</vt:lpstr>
      <vt:lpstr>19_WikiTutorialDR</vt:lpstr>
      <vt:lpstr>20_WikiTutorialDR</vt:lpstr>
      <vt:lpstr>21_WikiTutorialDR</vt:lpstr>
      <vt:lpstr>22_WikiTutorialDR</vt:lpstr>
      <vt:lpstr>23_WikiTutorialDR</vt:lpstr>
      <vt:lpstr>24_WikiTutorialDR</vt:lpstr>
      <vt:lpstr>Edge</vt:lpstr>
      <vt:lpstr>公式</vt:lpstr>
      <vt:lpstr>Equation</vt:lpstr>
      <vt:lpstr>Equation.DSMT4</vt:lpstr>
      <vt:lpstr>From Mono-lingual to Cross-lingual: State-of-the-art Entity Discovery and Linking</vt:lpstr>
      <vt:lpstr>Goals and The Task</vt:lpstr>
      <vt:lpstr>PowerPoint Presentation</vt:lpstr>
      <vt:lpstr>The Task </vt:lpstr>
      <vt:lpstr>Evaluation Measures </vt:lpstr>
      <vt:lpstr>PowerPoint Presentation</vt:lpstr>
      <vt:lpstr>PowerPoint Presentation</vt:lpstr>
      <vt:lpstr>CEAF (Luo, 2005)</vt:lpstr>
      <vt:lpstr>PowerPoint Presentation</vt:lpstr>
      <vt:lpstr>State-of-the-art Mono-lingual EDL</vt:lpstr>
      <vt:lpstr>General Architecture</vt:lpstr>
      <vt:lpstr>Mention Identification</vt:lpstr>
      <vt:lpstr>Need Mention Expansion</vt:lpstr>
      <vt:lpstr>Mention Expansion</vt:lpstr>
      <vt:lpstr>Generating Candidate Titles </vt:lpstr>
      <vt:lpstr>Initial Ranking of Candidate Titles</vt:lpstr>
      <vt:lpstr>Similarity Features for Supervised Ranking</vt:lpstr>
      <vt:lpstr>Ranking Approach Comparison  </vt:lpstr>
      <vt:lpstr>Or Try Unsupervised Knowledge Networks Matching:  Knowledge Network for Mentions in Source </vt:lpstr>
      <vt:lpstr>Construct Knowledge Network for Entities in KB </vt:lpstr>
      <vt:lpstr>PowerPoint Presentation</vt:lpstr>
      <vt:lpstr>PowerPoint Presentation</vt:lpstr>
      <vt:lpstr>Similarity</vt:lpstr>
      <vt:lpstr>Knowledge Network for Entities in KB </vt:lpstr>
      <vt:lpstr>PowerPoint Presentation</vt:lpstr>
      <vt:lpstr>Coherence</vt:lpstr>
      <vt:lpstr>Knowledge Network for Entities in KB </vt:lpstr>
      <vt:lpstr>PowerPoint Presentation</vt:lpstr>
      <vt:lpstr>Or Try to Measure Semantic Relatedness using DNN</vt:lpstr>
      <vt:lpstr>Comparison of Semantic Relatedness Methods</vt:lpstr>
      <vt:lpstr>Joint Extraction and Linking</vt:lpstr>
      <vt:lpstr>NIL Clustering</vt:lpstr>
      <vt:lpstr>NIL Clustering Methods Comparison  (Chen and Ji, 2011; Tamang et al., 2012)</vt:lpstr>
      <vt:lpstr>Move to Cross-lingual</vt:lpstr>
      <vt:lpstr>Tri-lingual EDL Schedule and Pilot Evaluation</vt:lpstr>
      <vt:lpstr>Pilot Evaluation: Inter-system Agreement</vt:lpstr>
      <vt:lpstr>Pilot Evaluation: Inter-system Agreement</vt:lpstr>
      <vt:lpstr>KBP2011 Chinese-English CLEL Results</vt:lpstr>
      <vt:lpstr>Name Translation Maze</vt:lpstr>
      <vt:lpstr>Name Translation Maze</vt:lpstr>
      <vt:lpstr>Cross-lingual IE to Re-rank Name Transliteration</vt:lpstr>
      <vt:lpstr>Name Translation Mining</vt:lpstr>
      <vt:lpstr>Error Analysis</vt:lpstr>
      <vt:lpstr>English Entity Mention Extraction</vt:lpstr>
      <vt:lpstr>What’s Wrong?</vt:lpstr>
      <vt:lpstr>What are We still Missing for Linking? </vt:lpstr>
      <vt:lpstr>Explore Even Richer AMR</vt:lpstr>
      <vt:lpstr>PowerPoint Presentation</vt:lpstr>
      <vt:lpstr>PowerPoint Presentation</vt:lpstr>
      <vt:lpstr>Commonsense Knowledge</vt:lpstr>
      <vt:lpstr>Better Collaborator Selection for Collective Inference</vt:lpstr>
      <vt:lpstr>Morphs</vt:lpstr>
      <vt:lpstr>PowerPoint Presentation</vt:lpstr>
      <vt:lpstr>Resources</vt:lpstr>
      <vt:lpstr>Resources</vt:lpstr>
      <vt:lpstr>We can do it!</vt:lpstr>
      <vt:lpstr>Mention Identification (Cont’)</vt:lpstr>
      <vt:lpstr>Putting it All Together </vt:lpstr>
      <vt:lpstr>PowerPoint Presentation</vt:lpstr>
      <vt:lpstr>PowerPoint Presentation</vt:lpstr>
      <vt:lpstr>Collaborative Clustering (Chen and Ji, 2011; Tamang et al., 2012) </vt:lpstr>
      <vt:lpstr>Toward Deep Understanding of Full Documents</vt:lpstr>
      <vt:lpstr>CLEL Knowledge Categorization</vt:lpstr>
    </vt:vector>
  </TitlesOfParts>
  <Company>S.F.U.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Heng Ji</cp:lastModifiedBy>
  <cp:revision>1790</cp:revision>
  <cp:lastPrinted>2014-08-04T14:03:16Z</cp:lastPrinted>
  <dcterms:created xsi:type="dcterms:W3CDTF">1998-06-19T04:38:52Z</dcterms:created>
  <dcterms:modified xsi:type="dcterms:W3CDTF">2015-06-08T16:46:15Z</dcterms:modified>
</cp:coreProperties>
</file>