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 id="2147486068" r:id="rId2"/>
    <p:sldMasterId id="2147486088" r:id="rId3"/>
    <p:sldMasterId id="2147486094" r:id="rId4"/>
    <p:sldMasterId id="2147486100" r:id="rId5"/>
    <p:sldMasterId id="2147486106" r:id="rId6"/>
    <p:sldMasterId id="2147486112" r:id="rId7"/>
    <p:sldMasterId id="2147486131" r:id="rId8"/>
    <p:sldMasterId id="2147486138" r:id="rId9"/>
    <p:sldMasterId id="2147486145" r:id="rId10"/>
    <p:sldMasterId id="2147486150" r:id="rId11"/>
    <p:sldMasterId id="2147486157" r:id="rId12"/>
    <p:sldMasterId id="2147486163" r:id="rId13"/>
    <p:sldMasterId id="2147486170" r:id="rId14"/>
    <p:sldMasterId id="2147486177" r:id="rId15"/>
    <p:sldMasterId id="2147486182" r:id="rId16"/>
    <p:sldMasterId id="2147486210" r:id="rId17"/>
    <p:sldMasterId id="2147486217" r:id="rId18"/>
    <p:sldMasterId id="2147486222" r:id="rId19"/>
    <p:sldMasterId id="2147486229" r:id="rId20"/>
    <p:sldMasterId id="2147486233" r:id="rId21"/>
    <p:sldMasterId id="2147486240" r:id="rId22"/>
    <p:sldMasterId id="2147486247" r:id="rId23"/>
    <p:sldMasterId id="2147486254" r:id="rId24"/>
  </p:sldMasterIdLst>
  <p:notesMasterIdLst>
    <p:notesMasterId r:id="rId74"/>
  </p:notesMasterIdLst>
  <p:handoutMasterIdLst>
    <p:handoutMasterId r:id="rId75"/>
  </p:handoutMasterIdLst>
  <p:sldIdLst>
    <p:sldId id="2080" r:id="rId25"/>
    <p:sldId id="2300" r:id="rId26"/>
    <p:sldId id="2286" r:id="rId27"/>
    <p:sldId id="2287" r:id="rId28"/>
    <p:sldId id="2288" r:id="rId29"/>
    <p:sldId id="2227" r:id="rId30"/>
    <p:sldId id="2309" r:id="rId31"/>
    <p:sldId id="2285" r:id="rId32"/>
    <p:sldId id="2231" r:id="rId33"/>
    <p:sldId id="2249" r:id="rId34"/>
    <p:sldId id="2310" r:id="rId35"/>
    <p:sldId id="2305" r:id="rId36"/>
    <p:sldId id="2251" r:id="rId37"/>
    <p:sldId id="2311" r:id="rId38"/>
    <p:sldId id="2312" r:id="rId39"/>
    <p:sldId id="2319" r:id="rId40"/>
    <p:sldId id="2314" r:id="rId41"/>
    <p:sldId id="2315" r:id="rId42"/>
    <p:sldId id="2316" r:id="rId43"/>
    <p:sldId id="2317" r:id="rId44"/>
    <p:sldId id="2255" r:id="rId45"/>
    <p:sldId id="2335" r:id="rId46"/>
    <p:sldId id="2336" r:id="rId47"/>
    <p:sldId id="2337" r:id="rId48"/>
    <p:sldId id="2338" r:id="rId49"/>
    <p:sldId id="2339" r:id="rId50"/>
    <p:sldId id="2306" r:id="rId51"/>
    <p:sldId id="2291" r:id="rId52"/>
    <p:sldId id="2321" r:id="rId53"/>
    <p:sldId id="2322" r:id="rId54"/>
    <p:sldId id="2323" r:id="rId55"/>
    <p:sldId id="2324" r:id="rId56"/>
    <p:sldId id="2325" r:id="rId57"/>
    <p:sldId id="2307" r:id="rId58"/>
    <p:sldId id="2318" r:id="rId59"/>
    <p:sldId id="2334" r:id="rId60"/>
    <p:sldId id="2327" r:id="rId61"/>
    <p:sldId id="2328" r:id="rId62"/>
    <p:sldId id="2329" r:id="rId63"/>
    <p:sldId id="2330" r:id="rId64"/>
    <p:sldId id="2292" r:id="rId65"/>
    <p:sldId id="2331" r:id="rId66"/>
    <p:sldId id="2293" r:id="rId67"/>
    <p:sldId id="2295" r:id="rId68"/>
    <p:sldId id="2296" r:id="rId69"/>
    <p:sldId id="2332" r:id="rId70"/>
    <p:sldId id="2308" r:id="rId71"/>
    <p:sldId id="2278" r:id="rId72"/>
    <p:sldId id="2333" r:id="rId73"/>
  </p:sldIdLst>
  <p:sldSz cx="9144000" cy="6858000" type="screen4x3"/>
  <p:notesSz cx="6881813" cy="9296400"/>
  <p:defaultTextStyle>
    <a:defPPr>
      <a:defRPr lang="en-US"/>
    </a:defPPr>
    <a:lvl1pPr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5pPr>
    <a:lvl6pPr marL="2286000" algn="l" defTabSz="914400" rtl="0" eaLnBrk="1" latinLnBrk="0" hangingPunct="1">
      <a:defRPr sz="2800" kern="1200">
        <a:solidFill>
          <a:schemeClr val="tx1"/>
        </a:solidFill>
        <a:latin typeface="Calibri" pitchFamily="34" charset="0"/>
        <a:ea typeface="MS PGothic" pitchFamily="34" charset="-128"/>
        <a:cs typeface="+mn-cs"/>
      </a:defRPr>
    </a:lvl6pPr>
    <a:lvl7pPr marL="2743200" algn="l" defTabSz="914400" rtl="0" eaLnBrk="1" latinLnBrk="0" hangingPunct="1">
      <a:defRPr sz="2800" kern="1200">
        <a:solidFill>
          <a:schemeClr val="tx1"/>
        </a:solidFill>
        <a:latin typeface="Calibri" pitchFamily="34" charset="0"/>
        <a:ea typeface="MS PGothic" pitchFamily="34" charset="-128"/>
        <a:cs typeface="+mn-cs"/>
      </a:defRPr>
    </a:lvl7pPr>
    <a:lvl8pPr marL="3200400" algn="l" defTabSz="914400" rtl="0" eaLnBrk="1" latinLnBrk="0" hangingPunct="1">
      <a:defRPr sz="2800" kern="1200">
        <a:solidFill>
          <a:schemeClr val="tx1"/>
        </a:solidFill>
        <a:latin typeface="Calibri" pitchFamily="34" charset="0"/>
        <a:ea typeface="MS PGothic" pitchFamily="34" charset="-128"/>
        <a:cs typeface="+mn-cs"/>
      </a:defRPr>
    </a:lvl8pPr>
    <a:lvl9pPr marL="3657600" algn="l" defTabSz="914400" rtl="0" eaLnBrk="1" latinLnBrk="0" hangingPunct="1">
      <a:defRPr sz="2800"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nx-MBP"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6E6EA"/>
    <a:srgbClr val="FAE2F6"/>
    <a:srgbClr val="170981"/>
    <a:srgbClr val="800000"/>
    <a:srgbClr val="534E2F"/>
    <a:srgbClr val="3B372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8" autoAdjust="0"/>
  </p:normalViewPr>
  <p:slideViewPr>
    <p:cSldViewPr>
      <p:cViewPr>
        <p:scale>
          <a:sx n="66" d="100"/>
          <a:sy n="66" d="100"/>
        </p:scale>
        <p:origin x="-1506"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530" y="-72"/>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16T23:16:47.458" idx="1">
    <p:pos x="6074" y="1806"/>
    <p:text>Sim(cor)=\frac{cor_{IBM1} \bigcap cor_{RPI1}}{cor_{IBM1} \bigcup cor_{RPI1}}</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a:defRPr sz="1200">
                <a:latin typeface="Times New Roman" pitchFamily="18" charset="0"/>
              </a:defRPr>
            </a:lvl1pPr>
          </a:lstStyle>
          <a:p>
            <a:endParaRPr lang="en-US" dirty="0"/>
          </a:p>
        </p:txBody>
      </p:sp>
      <p:sp>
        <p:nvSpPr>
          <p:cNvPr id="123907" name="Rectangle 3"/>
          <p:cNvSpPr>
            <a:spLocks noGrp="1" noChangeArrowheads="1"/>
          </p:cNvSpPr>
          <p:nvPr>
            <p:ph type="dt" sz="quarter" idx="1"/>
          </p:nvPr>
        </p:nvSpPr>
        <p:spPr bwMode="auto">
          <a:xfrm>
            <a:off x="389890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a:defRPr sz="1200">
                <a:latin typeface="Times New Roman" pitchFamily="18" charset="0"/>
              </a:defRPr>
            </a:lvl1pPr>
          </a:lstStyle>
          <a:p>
            <a:endParaRPr lang="en-US" dirty="0"/>
          </a:p>
        </p:txBody>
      </p:sp>
      <p:sp>
        <p:nvSpPr>
          <p:cNvPr id="123908"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a:defRPr sz="1200">
                <a:latin typeface="Times New Roman" pitchFamily="18" charset="0"/>
              </a:defRPr>
            </a:lvl1pPr>
          </a:lstStyle>
          <a:p>
            <a:endParaRPr lang="en-US" dirty="0"/>
          </a:p>
        </p:txBody>
      </p:sp>
      <p:sp>
        <p:nvSpPr>
          <p:cNvPr id="123909" name="Rectangle 5"/>
          <p:cNvSpPr>
            <a:spLocks noGrp="1" noChangeArrowheads="1"/>
          </p:cNvSpPr>
          <p:nvPr>
            <p:ph type="sldNum" sz="quarter" idx="3"/>
          </p:nvPr>
        </p:nvSpPr>
        <p:spPr bwMode="auto">
          <a:xfrm>
            <a:off x="389890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itchFamily="18" charset="0"/>
              </a:defRPr>
            </a:lvl1pPr>
          </a:lstStyle>
          <a:p>
            <a:fld id="{64980DCF-22FB-4A71-A88B-4541596103D7}" type="slidenum">
              <a:rPr lang="en-US" altLang="en-US"/>
              <a:pPr/>
              <a:t>‹#›</a:t>
            </a:fld>
            <a:endParaRPr lang="en-US" altLang="en-US" dirty="0"/>
          </a:p>
        </p:txBody>
      </p:sp>
    </p:spTree>
    <p:extLst>
      <p:ext uri="{BB962C8B-B14F-4D97-AF65-F5344CB8AC3E}">
        <p14:creationId xmlns:p14="http://schemas.microsoft.com/office/powerpoint/2010/main" val="906210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a:defRPr sz="1200">
                <a:latin typeface="Times New Roman" pitchFamily="18" charset="0"/>
              </a:defRPr>
            </a:lvl1pPr>
          </a:lstStyle>
          <a:p>
            <a:endParaRPr lang="en-US" dirty="0"/>
          </a:p>
        </p:txBody>
      </p:sp>
      <p:sp>
        <p:nvSpPr>
          <p:cNvPr id="13315" name="Rectangle 3"/>
          <p:cNvSpPr>
            <a:spLocks noGrp="1" noChangeArrowheads="1"/>
          </p:cNvSpPr>
          <p:nvPr>
            <p:ph type="dt" idx="1"/>
          </p:nvPr>
        </p:nvSpPr>
        <p:spPr bwMode="auto">
          <a:xfrm>
            <a:off x="389890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a:defRPr sz="1200">
                <a:latin typeface="Times New Roman" pitchFamily="18" charset="0"/>
              </a:defRPr>
            </a:lvl1pPr>
          </a:lstStyle>
          <a:p>
            <a:endParaRPr lang="en-US" dirty="0"/>
          </a:p>
        </p:txBody>
      </p:sp>
      <p:sp>
        <p:nvSpPr>
          <p:cNvPr id="18436" name="Rectangle 4"/>
          <p:cNvSpPr>
            <a:spLocks noGrp="1" noRot="1" noChangeAspect="1" noChangeArrowheads="1" noTextEdit="1"/>
          </p:cNvSpPr>
          <p:nvPr>
            <p:ph type="sldImg" idx="2"/>
          </p:nvPr>
        </p:nvSpPr>
        <p:spPr bwMode="auto">
          <a:xfrm>
            <a:off x="11191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a:defRPr sz="1200">
                <a:latin typeface="Times New Roman" pitchFamily="18" charset="0"/>
              </a:defRPr>
            </a:lvl1pPr>
          </a:lstStyle>
          <a:p>
            <a:endParaRPr lang="en-US" dirty="0"/>
          </a:p>
        </p:txBody>
      </p:sp>
      <p:sp>
        <p:nvSpPr>
          <p:cNvPr id="13319"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itchFamily="18" charset="0"/>
              </a:defRPr>
            </a:lvl1pPr>
          </a:lstStyle>
          <a:p>
            <a:fld id="{850D7B56-F583-4F8D-978E-C3D0DAF7ADCA}" type="slidenum">
              <a:rPr lang="en-US" altLang="en-US"/>
              <a:pPr/>
              <a:t>‹#›</a:t>
            </a:fld>
            <a:endParaRPr lang="en-US" altLang="en-US" dirty="0"/>
          </a:p>
        </p:txBody>
      </p:sp>
    </p:spTree>
    <p:extLst>
      <p:ext uri="{BB962C8B-B14F-4D97-AF65-F5344CB8AC3E}">
        <p14:creationId xmlns:p14="http://schemas.microsoft.com/office/powerpoint/2010/main" val="3816050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D7B56-F583-4F8D-978E-C3D0DAF7ADCA}" type="slidenum">
              <a:rPr lang="en-US" altLang="en-US" smtClean="0"/>
              <a:pPr/>
              <a:t>1</a:t>
            </a:fld>
            <a:endParaRPr lang="en-US" altLang="en-US" dirty="0"/>
          </a:p>
        </p:txBody>
      </p:sp>
    </p:spTree>
    <p:extLst>
      <p:ext uri="{BB962C8B-B14F-4D97-AF65-F5344CB8AC3E}">
        <p14:creationId xmlns:p14="http://schemas.microsoft.com/office/powerpoint/2010/main" val="321101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10</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11</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12</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13</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14</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15</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16</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17</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18</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19</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20</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21</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22</a:t>
            </a:fld>
            <a:endParaRPr lang="en-GB" altLang="en-US">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27</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28</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29</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30</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1A11D-A375-4457-A95F-CB659277DCE0}" type="slidenum">
              <a:rPr lang="en-US" smtClean="0"/>
              <a:pPr/>
              <a:t>31</a:t>
            </a:fld>
            <a:endParaRPr lang="en-US" dirty="0"/>
          </a:p>
        </p:txBody>
      </p:sp>
    </p:spTree>
    <p:extLst>
      <p:ext uri="{BB962C8B-B14F-4D97-AF65-F5344CB8AC3E}">
        <p14:creationId xmlns:p14="http://schemas.microsoft.com/office/powerpoint/2010/main" val="2110024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32</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33</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430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34</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2E10B30-01E1-B142-8B03-ED0F5C797A9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35994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D7B56-F583-4F8D-978E-C3D0DAF7ADCA}" type="slidenum">
              <a:rPr lang="en-US" altLang="en-US" smtClean="0"/>
              <a:pPr/>
              <a:t>43</a:t>
            </a:fld>
            <a:endParaRPr lang="en-US" altLang="en-US" dirty="0"/>
          </a:p>
        </p:txBody>
      </p:sp>
    </p:spTree>
    <p:extLst>
      <p:ext uri="{BB962C8B-B14F-4D97-AF65-F5344CB8AC3E}">
        <p14:creationId xmlns:p14="http://schemas.microsoft.com/office/powerpoint/2010/main" val="100515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4</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xfrm>
            <a:off x="1120775" y="695325"/>
            <a:ext cx="4645025" cy="3484563"/>
          </a:xfrm>
          <a:noFill/>
          <a:ln>
            <a:solidFill>
              <a:srgbClr val="000000"/>
            </a:solidFill>
            <a:miter lim="800000"/>
            <a:headEnd/>
            <a:tailEnd/>
          </a:ln>
        </p:spPr>
      </p:sp>
      <p:sp>
        <p:nvSpPr>
          <p:cNvPr id="83971" name="Rectangle 3"/>
          <p:cNvSpPr>
            <a:spLocks noGrp="1"/>
          </p:cNvSpPr>
          <p:nvPr>
            <p:ph type="body" idx="1"/>
          </p:nvPr>
        </p:nvSpPr>
        <p:spPr bwMode="auto">
          <a:xfrm>
            <a:off x="917576" y="4414179"/>
            <a:ext cx="5046663" cy="4184993"/>
          </a:xfrm>
          <a:noFill/>
        </p:spPr>
        <p:txBody>
          <a:bodyPr wrap="square" numCol="1" anchor="t" anchorCtr="0" compatLnSpc="1">
            <a:prstTxWarp prst="textNoShape">
              <a:avLst/>
            </a:prstTxWarp>
          </a:bodyPr>
          <a:lstStyle/>
          <a:p>
            <a:endParaRPr lang="zh-CN" altLang="en-US" dirty="0" smtClean="0"/>
          </a:p>
        </p:txBody>
      </p:sp>
    </p:spTree>
    <p:extLst>
      <p:ext uri="{BB962C8B-B14F-4D97-AF65-F5344CB8AC3E}">
        <p14:creationId xmlns:p14="http://schemas.microsoft.com/office/powerpoint/2010/main" val="3435113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D7B56-F583-4F8D-978E-C3D0DAF7ADCA}" type="slidenum">
              <a:rPr lang="en-US" altLang="en-US" smtClean="0"/>
              <a:pPr/>
              <a:t>45</a:t>
            </a:fld>
            <a:endParaRPr lang="en-US" altLang="en-US" dirty="0"/>
          </a:p>
        </p:txBody>
      </p:sp>
    </p:spTree>
    <p:extLst>
      <p:ext uri="{BB962C8B-B14F-4D97-AF65-F5344CB8AC3E}">
        <p14:creationId xmlns:p14="http://schemas.microsoft.com/office/powerpoint/2010/main" val="1442185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34539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47</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48</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EE6B2-AFFB-42DB-B2BE-842332E38D39}" type="slidenum">
              <a:rPr lang="en-US">
                <a:solidFill>
                  <a:prstClr val="black"/>
                </a:solidFill>
              </a:rPr>
              <a:pPr/>
              <a:t>49</a:t>
            </a:fld>
            <a:endParaRPr lang="en-US" dirty="0">
              <a:solidFill>
                <a:prstClr val="black"/>
              </a:solidFill>
            </a:endParaRPr>
          </a:p>
        </p:txBody>
      </p:sp>
      <p:sp>
        <p:nvSpPr>
          <p:cNvPr id="504834" name="Rectangle 2"/>
          <p:cNvSpPr>
            <a:spLocks noGrp="1" noRot="1" noChangeAspect="1" noChangeArrowheads="1" noTextEdit="1"/>
          </p:cNvSpPr>
          <p:nvPr>
            <p:ph type="sldImg"/>
          </p:nvPr>
        </p:nvSpPr>
        <p:spPr>
          <a:xfrm>
            <a:off x="1119188" y="696913"/>
            <a:ext cx="4648200" cy="3486150"/>
          </a:xfrm>
          <a:ln/>
        </p:spPr>
      </p:sp>
      <p:sp>
        <p:nvSpPr>
          <p:cNvPr id="504835" name="Rectangle 3"/>
          <p:cNvSpPr>
            <a:spLocks noGrp="1" noChangeArrowheads="1"/>
          </p:cNvSpPr>
          <p:nvPr>
            <p:ph type="body" idx="1"/>
          </p:nvPr>
        </p:nvSpPr>
        <p:spPr/>
        <p:txBody>
          <a:bodyPr/>
          <a:lstStyle/>
          <a:p>
            <a:pPr>
              <a:lnSpc>
                <a:spcPct val="80000"/>
              </a:lnSpc>
              <a:spcBef>
                <a:spcPct val="20000"/>
              </a:spcBef>
              <a:buClr>
                <a:schemeClr val="accent1"/>
              </a:buClr>
              <a:buSzPct val="65000"/>
              <a:buFont typeface="Wingdings" pitchFamily="2" charset="2"/>
              <a:buNone/>
            </a:pPr>
            <a:endParaRPr lang="zh-CN" alt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EE6B2-AFFB-42DB-B2BE-842332E38D39}" type="slidenum">
              <a:rPr lang="en-US">
                <a:solidFill>
                  <a:prstClr val="black"/>
                </a:solidFill>
              </a:rPr>
              <a:pPr/>
              <a:t>5</a:t>
            </a:fld>
            <a:endParaRPr lang="en-US" dirty="0">
              <a:solidFill>
                <a:prstClr val="black"/>
              </a:solidFill>
            </a:endParaRPr>
          </a:p>
        </p:txBody>
      </p:sp>
      <p:sp>
        <p:nvSpPr>
          <p:cNvPr id="504834" name="Rectangle 2"/>
          <p:cNvSpPr>
            <a:spLocks noGrp="1" noRot="1" noChangeAspect="1" noChangeArrowheads="1" noTextEdit="1"/>
          </p:cNvSpPr>
          <p:nvPr>
            <p:ph type="sldImg"/>
          </p:nvPr>
        </p:nvSpPr>
        <p:spPr>
          <a:xfrm>
            <a:off x="1119188" y="696913"/>
            <a:ext cx="4648200" cy="3486150"/>
          </a:xfrm>
          <a:ln/>
        </p:spPr>
      </p:sp>
      <p:sp>
        <p:nvSpPr>
          <p:cNvPr id="504835" name="Rectangle 3"/>
          <p:cNvSpPr>
            <a:spLocks noGrp="1" noChangeArrowheads="1"/>
          </p:cNvSpPr>
          <p:nvPr>
            <p:ph type="body" idx="1"/>
          </p:nvPr>
        </p:nvSpPr>
        <p:spPr/>
        <p:txBody>
          <a:bodyPr/>
          <a:lstStyle/>
          <a:p>
            <a:pPr>
              <a:lnSpc>
                <a:spcPct val="80000"/>
              </a:lnSpc>
              <a:spcBef>
                <a:spcPct val="20000"/>
              </a:spcBef>
              <a:buClr>
                <a:schemeClr val="accent1"/>
              </a:buClr>
              <a:buSzPct val="65000"/>
              <a:buFont typeface="Wingdings" pitchFamily="2" charset="2"/>
              <a:buNone/>
            </a:pPr>
            <a:endParaRPr lang="zh-CN" alt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6</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EE6B2-AFFB-42DB-B2BE-842332E38D39}" type="slidenum">
              <a:rPr lang="en-US">
                <a:solidFill>
                  <a:prstClr val="black"/>
                </a:solidFill>
              </a:rPr>
              <a:pPr/>
              <a:t>7</a:t>
            </a:fld>
            <a:endParaRPr lang="en-US" dirty="0">
              <a:solidFill>
                <a:prstClr val="black"/>
              </a:solidFill>
            </a:endParaRPr>
          </a:p>
        </p:txBody>
      </p:sp>
      <p:sp>
        <p:nvSpPr>
          <p:cNvPr id="504834" name="Rectangle 2"/>
          <p:cNvSpPr>
            <a:spLocks noGrp="1" noRot="1" noChangeAspect="1" noChangeArrowheads="1" noTextEdit="1"/>
          </p:cNvSpPr>
          <p:nvPr>
            <p:ph type="sldImg"/>
          </p:nvPr>
        </p:nvSpPr>
        <p:spPr>
          <a:xfrm>
            <a:off x="1119188" y="696913"/>
            <a:ext cx="4648200" cy="3486150"/>
          </a:xfrm>
          <a:ln/>
        </p:spPr>
      </p:sp>
      <p:sp>
        <p:nvSpPr>
          <p:cNvPr id="504835" name="Rectangle 3"/>
          <p:cNvSpPr>
            <a:spLocks noGrp="1" noChangeArrowheads="1"/>
          </p:cNvSpPr>
          <p:nvPr>
            <p:ph type="body" idx="1"/>
          </p:nvPr>
        </p:nvSpPr>
        <p:spPr/>
        <p:txBody>
          <a:bodyPr/>
          <a:lstStyle/>
          <a:p>
            <a:pPr>
              <a:lnSpc>
                <a:spcPct val="80000"/>
              </a:lnSpc>
              <a:spcBef>
                <a:spcPct val="20000"/>
              </a:spcBef>
              <a:buClr>
                <a:schemeClr val="accent1"/>
              </a:buClr>
              <a:buSzPct val="65000"/>
              <a:buFont typeface="Wingdings" pitchFamily="2" charset="2"/>
              <a:buNone/>
            </a:pPr>
            <a:endParaRPr lang="zh-CN" alt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8</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9</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311858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灯片编号占位符 5"/>
          <p:cNvSpPr>
            <a:spLocks noGrp="1"/>
          </p:cNvSpPr>
          <p:nvPr>
            <p:ph type="sldNum" sz="quarter" idx="10"/>
          </p:nvPr>
        </p:nvSpPr>
        <p:spPr/>
        <p:txBody>
          <a:bodyPr/>
          <a:lstStyle>
            <a:lvl1pPr>
              <a:defRPr/>
            </a:lvl1pPr>
          </a:lstStyle>
          <a:p>
            <a:pPr>
              <a:defRPr/>
            </a:pPr>
            <a:fld id="{F83933F0-8E98-4F76-9132-5188D64ECCF6}"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933831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eaLnBrk="1" fontAlgn="auto" hangingPunct="1">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257320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eaLnBrk="1" fontAlgn="auto" hangingPunct="1">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6844050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300483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77338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2793728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4707721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4177587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1568054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1366127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5919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9522F93D-2EE1-4FA9-8EE1-CC9339DBDD23}"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8308716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607310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dirty="0"/>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2359779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1901435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9680332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5824420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1848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73097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898727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3946513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467382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灯片编号占位符 5"/>
          <p:cNvSpPr>
            <a:spLocks noGrp="1"/>
          </p:cNvSpPr>
          <p:nvPr>
            <p:ph type="sldNum" sz="quarter" idx="10"/>
          </p:nvPr>
        </p:nvSpPr>
        <p:spPr/>
        <p:txBody>
          <a:bodyPr/>
          <a:lstStyle>
            <a:lvl1pPr>
              <a:defRPr/>
            </a:lvl1pPr>
          </a:lstStyle>
          <a:p>
            <a:pPr>
              <a:defRPr/>
            </a:pPr>
            <a:fld id="{967A6DA4-2490-42F7-875B-5B98B1187D41}"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244231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184628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59266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9270572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7800251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8057131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04651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741489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05654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1600200"/>
            <a:ext cx="8382000" cy="1295400"/>
          </a:xfrm>
        </p:spPr>
        <p:txBody>
          <a:bodyPr lIns="0" tIns="0" rIns="0" bIns="0" anchor="t"/>
          <a:lstStyle>
            <a:lvl1pPr>
              <a:defRPr sz="3600">
                <a:latin typeface="Arial"/>
                <a:cs typeface="Arial"/>
              </a:defRPr>
            </a:lvl1pPr>
          </a:lstStyle>
          <a:p>
            <a:pPr lvl="0"/>
            <a:r>
              <a:rPr lang="en-US" noProof="0" dirty="0" smtClean="0"/>
              <a:t>Click to edit Master title style</a:t>
            </a:r>
          </a:p>
        </p:txBody>
      </p:sp>
      <p:sp>
        <p:nvSpPr>
          <p:cNvPr id="27659" name="Rectangle 11"/>
          <p:cNvSpPr>
            <a:spLocks noGrp="1" noChangeArrowheads="1"/>
          </p:cNvSpPr>
          <p:nvPr>
            <p:ph type="subTitle" sz="quarter" idx="1"/>
          </p:nvPr>
        </p:nvSpPr>
        <p:spPr>
          <a:xfrm>
            <a:off x="5410200" y="3200400"/>
            <a:ext cx="3352800" cy="2286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buFont typeface="Wingdings" charset="0"/>
              <a:buNone/>
              <a:defRPr>
                <a:solidFill>
                  <a:schemeClr val="bg1"/>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val="2306236921"/>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Palatino Linotype"/>
                <a:cs typeface="Palatino Linotype"/>
              </a:defRPr>
            </a:lvl1pPr>
            <a:lvl2pPr>
              <a:defRPr>
                <a:latin typeface="Palatino Linotype"/>
                <a:cs typeface="Palatino Linotype"/>
              </a:defRPr>
            </a:lvl2pPr>
            <a:lvl3pPr>
              <a:defRPr>
                <a:latin typeface="Palatino Linotype"/>
                <a:cs typeface="Palatino Linotype"/>
              </a:defRPr>
            </a:lvl3pPr>
            <a:lvl4pPr>
              <a:defRPr>
                <a:latin typeface="Palatino Linotype"/>
                <a:cs typeface="Palatino Linotype"/>
              </a:defRPr>
            </a:lvl4pPr>
            <a:lvl5pPr>
              <a:defRPr>
                <a:latin typeface="Palatino Linotype"/>
                <a:cs typeface="Palatino Linotyp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4145873"/>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灯片编号占位符 5"/>
          <p:cNvSpPr>
            <a:spLocks noGrp="1"/>
          </p:cNvSpPr>
          <p:nvPr>
            <p:ph type="sldNum" sz="quarter" idx="10"/>
          </p:nvPr>
        </p:nvSpPr>
        <p:spPr/>
        <p:txBody>
          <a:bodyPr/>
          <a:lstStyle>
            <a:lvl1pPr>
              <a:defRPr/>
            </a:lvl1pPr>
          </a:lstStyle>
          <a:p>
            <a:pPr>
              <a:defRPr/>
            </a:pPr>
            <a:fld id="{6D25EA23-3DBA-402D-B121-8EA4129B6284}"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8326918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9531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67865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022564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31922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6088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8330964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53568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5385726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1214447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355008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灯片编号占位符 5"/>
          <p:cNvSpPr>
            <a:spLocks noGrp="1"/>
          </p:cNvSpPr>
          <p:nvPr>
            <p:ph type="sldNum" sz="quarter" idx="10"/>
          </p:nvPr>
        </p:nvSpPr>
        <p:spPr/>
        <p:txBody>
          <a:bodyPr/>
          <a:lstStyle>
            <a:lvl1pPr>
              <a:defRPr/>
            </a:lvl1pPr>
          </a:lstStyle>
          <a:p>
            <a:pPr>
              <a:defRPr/>
            </a:pPr>
            <a:fld id="{8904C560-2E64-4E78-A656-C0D40BA22203}"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5796599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58013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6573102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47376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4178931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5414463"/>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787897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15478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5721533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251068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009057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5888"/>
            <a:ext cx="2286000" cy="6284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5888"/>
            <a:ext cx="6705600" cy="6284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灯片编号占位符 5"/>
          <p:cNvSpPr>
            <a:spLocks noGrp="1"/>
          </p:cNvSpPr>
          <p:nvPr>
            <p:ph type="sldNum" sz="quarter" idx="10"/>
          </p:nvPr>
        </p:nvSpPr>
        <p:spPr/>
        <p:txBody>
          <a:bodyPr/>
          <a:lstStyle>
            <a:lvl1pPr>
              <a:defRPr/>
            </a:lvl1pPr>
          </a:lstStyle>
          <a:p>
            <a:pPr>
              <a:defRPr/>
            </a:pPr>
            <a:fld id="{D41E8F26-DE3B-4FAD-8853-861E0DB5158B}"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2022486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77134248"/>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5994058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6516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1600200"/>
            <a:ext cx="8382000" cy="1295400"/>
          </a:xfrm>
        </p:spPr>
        <p:txBody>
          <a:bodyPr lIns="0" tIns="0" rIns="0" bIns="0" anchor="t"/>
          <a:lstStyle>
            <a:lvl1pPr>
              <a:defRPr sz="3600">
                <a:latin typeface="Arial"/>
                <a:cs typeface="Arial"/>
              </a:defRPr>
            </a:lvl1pPr>
          </a:lstStyle>
          <a:p>
            <a:pPr lvl="0"/>
            <a:r>
              <a:rPr lang="en-US" noProof="0" dirty="0" smtClean="0"/>
              <a:t>Click to edit Master title style</a:t>
            </a:r>
          </a:p>
        </p:txBody>
      </p:sp>
      <p:sp>
        <p:nvSpPr>
          <p:cNvPr id="27659" name="Rectangle 11"/>
          <p:cNvSpPr>
            <a:spLocks noGrp="1" noChangeArrowheads="1"/>
          </p:cNvSpPr>
          <p:nvPr>
            <p:ph type="subTitle" sz="quarter" idx="1"/>
          </p:nvPr>
        </p:nvSpPr>
        <p:spPr>
          <a:xfrm>
            <a:off x="5410200" y="3200400"/>
            <a:ext cx="3352800" cy="2286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buFont typeface="Wingdings" charset="0"/>
              <a:buNone/>
              <a:defRPr>
                <a:solidFill>
                  <a:schemeClr val="bg1"/>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val="179632261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Palatino Linotype"/>
                <a:cs typeface="Palatino Linotype"/>
              </a:defRPr>
            </a:lvl1pPr>
            <a:lvl2pPr>
              <a:defRPr>
                <a:latin typeface="Palatino Linotype"/>
                <a:cs typeface="Palatino Linotype"/>
              </a:defRPr>
            </a:lvl2pPr>
            <a:lvl3pPr>
              <a:defRPr>
                <a:latin typeface="Palatino Linotype"/>
                <a:cs typeface="Palatino Linotype"/>
              </a:defRPr>
            </a:lvl3pPr>
            <a:lvl4pPr>
              <a:defRPr>
                <a:latin typeface="Palatino Linotype"/>
                <a:cs typeface="Palatino Linotype"/>
              </a:defRPr>
            </a:lvl4pPr>
            <a:lvl5pPr>
              <a:defRPr>
                <a:latin typeface="Palatino Linotype"/>
                <a:cs typeface="Palatino Linotyp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8753265"/>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515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 Center">
    <p:bg>
      <p:bgRef idx="1001">
        <a:schemeClr val="bg1"/>
      </p:bgRef>
    </p:bg>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xfrm>
            <a:off x="4114800" y="6453336"/>
            <a:ext cx="914400" cy="22860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44674272"/>
      </p:ext>
    </p:extLst>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2518108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646253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24313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39268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3190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919747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873520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721263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123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855239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7321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1592893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119845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109901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8402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7517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3877380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261550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706076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5237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43981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708654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4009102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711766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19815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3135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13793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4344231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711131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60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504962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48770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406781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灯片编号占位符 5"/>
          <p:cNvSpPr>
            <a:spLocks noGrp="1"/>
          </p:cNvSpPr>
          <p:nvPr>
            <p:ph type="sldNum" sz="quarter" idx="10"/>
          </p:nvPr>
        </p:nvSpPr>
        <p:spPr/>
        <p:txBody>
          <a:bodyPr/>
          <a:lstStyle>
            <a:lvl1pPr>
              <a:defRPr/>
            </a:lvl1pPr>
          </a:lstStyle>
          <a:p>
            <a:pPr>
              <a:defRPr/>
            </a:pPr>
            <a:fld id="{2BB72F5B-1387-4322-AC14-DFE32EBC8513}"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4278752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208054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766116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692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41704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6361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6680281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6166241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691921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76751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502634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灯片编号占位符 5"/>
          <p:cNvSpPr>
            <a:spLocks noGrp="1"/>
          </p:cNvSpPr>
          <p:nvPr>
            <p:ph type="sldNum" sz="quarter" idx="10"/>
          </p:nvPr>
        </p:nvSpPr>
        <p:spPr/>
        <p:txBody>
          <a:bodyPr/>
          <a:lstStyle>
            <a:lvl1pPr>
              <a:defRPr/>
            </a:lvl1pPr>
          </a:lstStyle>
          <a:p>
            <a:pPr>
              <a:defRPr/>
            </a:pPr>
            <a:fld id="{5A9108C4-9646-459D-A5F5-FA6603129464}"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42579705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9572099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8440711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9391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732298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98411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4398146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9592497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5830280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15328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667442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灯片编号占位符 5"/>
          <p:cNvSpPr>
            <a:spLocks noGrp="1"/>
          </p:cNvSpPr>
          <p:nvPr>
            <p:ph type="sldNum" sz="quarter" idx="10"/>
          </p:nvPr>
        </p:nvSpPr>
        <p:spPr/>
        <p:txBody>
          <a:bodyPr/>
          <a:lstStyle>
            <a:lvl1pPr>
              <a:defRPr/>
            </a:lvl1pPr>
          </a:lstStyle>
          <a:p>
            <a:pPr>
              <a:defRPr/>
            </a:pPr>
            <a:fld id="{094FF003-B697-446A-AACB-6CB2B8F24DCB}"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875317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2253591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5054881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4626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9191560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6727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728140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9475772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1443986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30555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7335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81075"/>
            <a:ext cx="4257675"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981075"/>
            <a:ext cx="4257675"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灯片编号占位符 5"/>
          <p:cNvSpPr>
            <a:spLocks noGrp="1"/>
          </p:cNvSpPr>
          <p:nvPr>
            <p:ph type="sldNum" sz="quarter" idx="10"/>
          </p:nvPr>
        </p:nvSpPr>
        <p:spPr/>
        <p:txBody>
          <a:bodyPr/>
          <a:lstStyle>
            <a:lvl1pPr>
              <a:defRPr/>
            </a:lvl1pPr>
          </a:lstStyle>
          <a:p>
            <a:pPr>
              <a:defRPr/>
            </a:pPr>
            <a:fld id="{E1D940B9-8C2A-4245-A0BF-E676382DCB99}"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761310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6829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322754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5398962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486543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48029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1992923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2922260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283752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824200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13011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灯片编号占位符 5"/>
          <p:cNvSpPr>
            <a:spLocks noGrp="1"/>
          </p:cNvSpPr>
          <p:nvPr>
            <p:ph type="sldNum" sz="quarter" idx="10"/>
          </p:nvPr>
        </p:nvSpPr>
        <p:spPr/>
        <p:txBody>
          <a:bodyPr/>
          <a:lstStyle>
            <a:lvl1pPr>
              <a:defRPr/>
            </a:lvl1pPr>
          </a:lstStyle>
          <a:p>
            <a:pPr>
              <a:defRPr/>
            </a:pPr>
            <a:fld id="{6638177E-246C-44B4-8B5A-61DC591249E1}"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716085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576942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88477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2679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477027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87679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187596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14146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extBox 4"/>
          <p:cNvSpPr txBox="1"/>
          <p:nvPr userDrawn="1"/>
        </p:nvSpPr>
        <p:spPr>
          <a:xfrm>
            <a:off x="3729431" y="3525877"/>
            <a:ext cx="1716111"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Tahoma" pitchFamily="34" charset="0"/>
                <a:ea typeface="Tahoma" pitchFamily="34" charset="0"/>
                <a:cs typeface="Tahoma" pitchFamily="34" charset="0"/>
              </a:rPr>
              <a:t>www.darpa.mil</a:t>
            </a:r>
            <a:endParaRPr lang="en-US" sz="1800" dirty="0">
              <a:solidFill>
                <a:prstClr val="black"/>
              </a:solidFill>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2148700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eaLnBrk="1" fontAlgn="auto" hangingPunct="1">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Concept</a:t>
            </a:r>
            <a:endParaRPr lang="en-US" sz="1100" b="1" dirty="0">
              <a:solidFill>
                <a:prstClr val="black"/>
              </a:solidFill>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eaLnBrk="1" fontAlgn="auto" hangingPunct="1">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Prototype</a:t>
            </a:r>
            <a:endParaRPr lang="en-US" sz="1100" b="1" dirty="0">
              <a:solidFill>
                <a:prstClr val="black"/>
              </a:solidFill>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eaLnBrk="1" fontAlgn="auto" hangingPunct="1">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Field Demonstration</a:t>
            </a:r>
            <a:endParaRPr lang="en-US" sz="1100" b="1" dirty="0">
              <a:solidFill>
                <a:prstClr val="black"/>
              </a:solidFill>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eaLnBrk="1" hangingPunct="1">
              <a:spcBef>
                <a:spcPct val="20000"/>
              </a:spcBef>
              <a:spcAft>
                <a:spcPts val="0"/>
              </a:spcAft>
              <a:buFont typeface="Arial" pitchFamily="34" charset="0"/>
              <a:buNone/>
              <a:defRPr/>
            </a:pPr>
            <a:r>
              <a:rPr lang="en-US" sz="1200" dirty="0" smtClean="0">
                <a:solidFill>
                  <a:srgbClr val="000000"/>
                </a:solidFill>
                <a:latin typeface="Tahoma"/>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smtClean="0">
              <a:solidFill>
                <a:prstClr val="black"/>
              </a:solidFill>
              <a:latin typeface="Times New Roman"/>
              <a:ea typeface="Times New Roman"/>
              <a:cs typeface="Tahoma" pitchFamily="34" charset="0"/>
            </a:endParaRPr>
          </a:p>
          <a:p>
            <a:pPr marL="742950" lvl="1" indent="-285750" eaLnBrk="1" hangingPunct="1">
              <a:spcBef>
                <a:spcPct val="20000"/>
              </a:spcBef>
              <a:spcAft>
                <a:spcPts val="0"/>
              </a:spcAft>
              <a:buFont typeface="Arial" pitchFamily="34" charset="0"/>
              <a:buChar char="•"/>
              <a:defRPr/>
            </a:pPr>
            <a:r>
              <a:rPr lang="en-US" sz="1200" dirty="0" smtClean="0">
                <a:solidFill>
                  <a:srgbClr val="000000"/>
                </a:solidFill>
                <a:latin typeface="Tahoma"/>
                <a:ea typeface="MS PGothic"/>
                <a:cs typeface="MS PGothic"/>
              </a:rPr>
              <a:t>Staffer: Names and locations of performers. </a:t>
            </a:r>
          </a:p>
          <a:p>
            <a:pPr marL="742950" lvl="1" indent="-285750" eaLnBrk="1" hangingPunct="1">
              <a:spcBef>
                <a:spcPct val="20000"/>
              </a:spcBef>
              <a:spcAft>
                <a:spcPts val="0"/>
              </a:spcAft>
              <a:buFont typeface="Arial" pitchFamily="34" charset="0"/>
              <a:buChar char="•"/>
              <a:defRPr/>
            </a:pPr>
            <a:r>
              <a:rPr lang="en-US" sz="1200" dirty="0" smtClean="0">
                <a:solidFill>
                  <a:srgbClr val="000000"/>
                </a:solidFill>
                <a:latin typeface="Tahoma"/>
                <a:ea typeface="MS PGothic"/>
                <a:cs typeface="MS PGothic"/>
              </a:rPr>
              <a:t>Internal DARPA: Issues/challenges and a spend plan status. </a:t>
            </a:r>
            <a:endParaRPr lang="en-US" sz="1200" dirty="0" smtClean="0">
              <a:solidFill>
                <a:prstClr val="black"/>
              </a:solidFill>
              <a:latin typeface="Times New Roman"/>
              <a:ea typeface="Times New Roman"/>
              <a:cs typeface="Times New Roman"/>
            </a:endParaRPr>
          </a:p>
          <a:p>
            <a:pPr marL="342900" indent="-342900" eaLnBrk="1" hangingPunct="1">
              <a:spcBef>
                <a:spcPct val="20000"/>
              </a:spcBef>
              <a:spcAft>
                <a:spcPts val="0"/>
              </a:spcAft>
              <a:buFont typeface="Arial" pitchFamily="34" charset="0"/>
              <a:buNone/>
              <a:defRPr/>
            </a:pPr>
            <a:endParaRPr lang="en-US" sz="1200" dirty="0" smtClean="0">
              <a:solidFill>
                <a:prstClr val="black"/>
              </a:solidFill>
              <a:latin typeface="Times New Roman"/>
              <a:ea typeface="Times New Roman"/>
              <a:cs typeface="Times New Roman"/>
            </a:endParaRPr>
          </a:p>
          <a:p>
            <a:pPr marL="342900" indent="-342900" eaLnBrk="1" hangingPunct="1">
              <a:spcBef>
                <a:spcPct val="20000"/>
              </a:spcBef>
              <a:spcAft>
                <a:spcPts val="0"/>
              </a:spcAft>
              <a:buFont typeface="Arial" pitchFamily="34" charset="0"/>
              <a:buNone/>
              <a:defRPr/>
            </a:pPr>
            <a:r>
              <a:rPr lang="en-US" sz="1200" dirty="0" smtClean="0">
                <a:solidFill>
                  <a:srgbClr val="000000"/>
                </a:solidFill>
                <a:latin typeface="Tahoma"/>
                <a:ea typeface="MS PGothic"/>
                <a:cs typeface="MS PGothic"/>
              </a:rPr>
              <a:t>Formatting for both the internal DARPA and staffer quads:  </a:t>
            </a:r>
            <a:endParaRPr lang="en-US" sz="1200" dirty="0" smtClean="0">
              <a:solidFill>
                <a:prstClr val="black"/>
              </a:solidFill>
              <a:latin typeface="Times New Roman"/>
              <a:ea typeface="Times New Roman"/>
              <a:cs typeface="Tahoma" pitchFamily="34" charset="0"/>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Font: </a:t>
            </a:r>
            <a:r>
              <a:rPr lang="en-US" sz="1200" dirty="0" smtClean="0">
                <a:solidFill>
                  <a:srgbClr val="000000"/>
                </a:solidFill>
                <a:latin typeface="Tahoma"/>
                <a:ea typeface="MS PGothic"/>
                <a:cs typeface="MS PGothic"/>
              </a:rPr>
              <a:t>Tahoma</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Color: </a:t>
            </a:r>
            <a:r>
              <a:rPr lang="en-US" sz="1200" dirty="0" smtClean="0">
                <a:solidFill>
                  <a:srgbClr val="000000"/>
                </a:solidFill>
                <a:latin typeface="Tahoma"/>
                <a:ea typeface="MS PGothic"/>
                <a:cs typeface="MS PGothic"/>
              </a:rPr>
              <a:t>Font color = black</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Sizes: </a:t>
            </a:r>
            <a:r>
              <a:rPr lang="en-US" sz="1200" dirty="0" smtClean="0">
                <a:solidFill>
                  <a:srgbClr val="000000"/>
                </a:solidFill>
                <a:latin typeface="Tahoma"/>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1200" dirty="0" smtClean="0">
                <a:solidFill>
                  <a:srgbClr val="000000"/>
                </a:solidFill>
                <a:latin typeface="Tahoma"/>
                <a:ea typeface="MS PGothic"/>
                <a:cs typeface="MS PGothic"/>
              </a:rPr>
            </a:br>
            <a:r>
              <a:rPr lang="en-US" sz="1200" dirty="0" smtClean="0">
                <a:solidFill>
                  <a:srgbClr val="000000"/>
                </a:solidFill>
                <a:latin typeface="Tahoma"/>
                <a:ea typeface="MS PGothic"/>
                <a:cs typeface="MS PGothic"/>
              </a:rPr>
              <a:t>reading, should never be smaller than 9 pt.) </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Font style: </a:t>
            </a:r>
            <a:r>
              <a:rPr lang="en-US" sz="1200" dirty="0" smtClean="0">
                <a:solidFill>
                  <a:srgbClr val="000000"/>
                </a:solidFill>
                <a:latin typeface="Tahoma"/>
                <a:ea typeface="MS PGothic"/>
                <a:cs typeface="MS PGothic"/>
              </a:rPr>
              <a:t>Avoid the use of bold unless needed</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Bullets and sub-bullets: </a:t>
            </a:r>
            <a:r>
              <a:rPr lang="en-US" sz="1200" dirty="0" smtClean="0">
                <a:solidFill>
                  <a:srgbClr val="000000"/>
                </a:solidFill>
                <a:latin typeface="Tahoma"/>
                <a:ea typeface="MS PGothic"/>
                <a:cs typeface="MS PGothic"/>
              </a:rPr>
              <a:t>Solid dots</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Status Boxes: </a:t>
            </a:r>
            <a:r>
              <a:rPr lang="en-US" sz="1200" dirty="0" smtClean="0">
                <a:solidFill>
                  <a:srgbClr val="000000"/>
                </a:solidFill>
                <a:latin typeface="Tahoma"/>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53090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eaLnBrk="1" fontAlgn="auto" hangingPunct="1">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33402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0.xml"/><Relationship Id="rId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theme" Target="../theme/theme12.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theme" Target="../theme/theme1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theme" Target="../theme/theme14.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theme" Target="../theme/theme15.xml"/><Relationship Id="rId4" Type="http://schemas.openxmlformats.org/officeDocument/2006/relationships/slideLayout" Target="../slideLayouts/slideLayout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theme" Target="../theme/theme16.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14.xml"/><Relationship Id="rId7" Type="http://schemas.openxmlformats.org/officeDocument/2006/relationships/theme" Target="../theme/theme17.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2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5" Type="http://schemas.openxmlformats.org/officeDocument/2006/relationships/theme" Target="../theme/theme18.xml"/><Relationship Id="rId4" Type="http://schemas.openxmlformats.org/officeDocument/2006/relationships/slideLayout" Target="../slideLayouts/slideLayout12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theme" Target="../theme/theme19.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30.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5" Type="http://schemas.openxmlformats.org/officeDocument/2006/relationships/image" Target="../media/image1.jpe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33.xml"/><Relationship Id="rId7" Type="http://schemas.openxmlformats.org/officeDocument/2006/relationships/theme" Target="../theme/theme2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39.xml"/><Relationship Id="rId7" Type="http://schemas.openxmlformats.org/officeDocument/2006/relationships/theme" Target="../theme/theme2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45.xml"/><Relationship Id="rId7" Type="http://schemas.openxmlformats.org/officeDocument/2006/relationships/theme" Target="../theme/theme2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4" Type="http://schemas.openxmlformats.org/officeDocument/2006/relationships/slideLayout" Target="../slideLayouts/slideLayout146.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51.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5" Type="http://schemas.openxmlformats.org/officeDocument/2006/relationships/theme" Target="../theme/theme24.xml"/><Relationship Id="rId4" Type="http://schemas.openxmlformats.org/officeDocument/2006/relationships/slideLayout" Target="../slideLayouts/slideLayout15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7.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直接箭头连接符 3"/>
          <p:cNvCxnSpPr/>
          <p:nvPr userDrawn="1"/>
        </p:nvCxnSpPr>
        <p:spPr>
          <a:xfrm>
            <a:off x="152400" y="989013"/>
            <a:ext cx="8786813" cy="1587"/>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152400" y="1065213"/>
            <a:ext cx="87868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箭头连接符 8"/>
          <p:cNvCxnSpPr/>
          <p:nvPr userDrawn="1"/>
        </p:nvCxnSpPr>
        <p:spPr>
          <a:xfrm>
            <a:off x="152400" y="6551613"/>
            <a:ext cx="8786813" cy="1587"/>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8" name="直接连接符 9"/>
          <p:cNvCxnSpPr/>
          <p:nvPr userDrawn="1"/>
        </p:nvCxnSpPr>
        <p:spPr>
          <a:xfrm>
            <a:off x="152400" y="6475413"/>
            <a:ext cx="8786813" cy="1587"/>
          </a:xfrm>
          <a:prstGeom prst="line">
            <a:avLst/>
          </a:prstGeom>
        </p:spPr>
        <p:style>
          <a:lnRef idx="1">
            <a:schemeClr val="accent1"/>
          </a:lnRef>
          <a:fillRef idx="0">
            <a:schemeClr val="accent1"/>
          </a:fillRef>
          <a:effectRef idx="0">
            <a:schemeClr val="accent1"/>
          </a:effectRef>
          <a:fontRef idx="minor">
            <a:schemeClr val="tx1"/>
          </a:fontRef>
        </p:style>
      </p:cxnSp>
      <p:sp>
        <p:nvSpPr>
          <p:cNvPr id="379913" name="标题占位符 1"/>
          <p:cNvSpPr>
            <a:spLocks noGrp="1"/>
          </p:cNvSpPr>
          <p:nvPr>
            <p:ph type="title"/>
          </p:nvPr>
        </p:nvSpPr>
        <p:spPr bwMode="auto">
          <a:xfrm>
            <a:off x="0" y="115888"/>
            <a:ext cx="91440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Title</a:t>
            </a:r>
            <a:endParaRPr lang="zh-CN" altLang="en-US" smtClean="0"/>
          </a:p>
        </p:txBody>
      </p:sp>
      <p:sp>
        <p:nvSpPr>
          <p:cNvPr id="1031" name="文本占位符 2"/>
          <p:cNvSpPr>
            <a:spLocks noGrp="1"/>
          </p:cNvSpPr>
          <p:nvPr>
            <p:ph type="body" idx="1"/>
          </p:nvPr>
        </p:nvSpPr>
        <p:spPr bwMode="auto">
          <a:xfrm>
            <a:off x="228600" y="1133475"/>
            <a:ext cx="866775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First Layer</a:t>
            </a:r>
            <a:endParaRPr lang="zh-CN" altLang="en-US" smtClean="0"/>
          </a:p>
          <a:p>
            <a:pPr lvl="1"/>
            <a:r>
              <a:rPr lang="en-US" altLang="zh-CN" smtClean="0"/>
              <a:t>Second Layer</a:t>
            </a:r>
            <a:endParaRPr lang="zh-CN" altLang="en-US" smtClean="0"/>
          </a:p>
          <a:p>
            <a:pPr lvl="2"/>
            <a:r>
              <a:rPr lang="en-US" altLang="zh-CN" smtClean="0"/>
              <a:t>Third Layer</a:t>
            </a:r>
          </a:p>
          <a:p>
            <a:pPr lvl="3"/>
            <a:r>
              <a:rPr lang="en-US" altLang="zh-CN" smtClean="0"/>
              <a:t>Fifth Layer</a:t>
            </a:r>
            <a:endParaRPr lang="zh-CN" altLang="en-US" smtClean="0"/>
          </a:p>
        </p:txBody>
      </p:sp>
      <p:sp>
        <p:nvSpPr>
          <p:cNvPr id="13" name="灯片编号占位符 5"/>
          <p:cNvSpPr>
            <a:spLocks noGrp="1"/>
          </p:cNvSpPr>
          <p:nvPr>
            <p:ph type="sldNum" sz="quarter" idx="4"/>
          </p:nvPr>
        </p:nvSpPr>
        <p:spPr>
          <a:xfrm>
            <a:off x="8207375" y="6569075"/>
            <a:ext cx="9366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ea typeface="SimSun" pitchFamily="2" charset="-122"/>
              </a:defRPr>
            </a:lvl1pPr>
          </a:lstStyle>
          <a:p>
            <a:pPr>
              <a:defRPr/>
            </a:pPr>
            <a:fld id="{FFBE09E0-EBCF-4D65-9395-E37D36C781DC}" type="slidenum">
              <a:rPr lang="zh-CN" altLang="en-US"/>
              <a:pPr>
                <a:defRPr/>
              </a:pPr>
              <a:t>‹#›</a:t>
            </a:fld>
            <a:r>
              <a:rPr lang="en-US" altLang="zh-CN" sz="1200" dirty="0">
                <a:latin typeface="SimSun" pitchFamily="2" charset="-122"/>
                <a:cs typeface="Arial" pitchFamily="34" charset="0"/>
              </a:rPr>
              <a:t> </a:t>
            </a:r>
          </a:p>
        </p:txBody>
      </p:sp>
    </p:spTree>
  </p:cSld>
  <p:clrMap bg1="lt1" tx1="dk1" bg2="lt2" tx2="dk2" accent1="accent1" accent2="accent2" accent3="accent3" accent4="accent4" accent5="accent5" accent6="accent6" hlink="hlink" folHlink="folHlink"/>
  <p:sldLayoutIdLst>
    <p:sldLayoutId id="2147486063" r:id="rId1"/>
    <p:sldLayoutId id="2147486064" r:id="rId2"/>
    <p:sldLayoutId id="2147486065" r:id="rId3"/>
    <p:sldLayoutId id="2147486066" r:id="rId4"/>
    <p:sldLayoutId id="2147486052" r:id="rId5"/>
    <p:sldLayoutId id="2147486053" r:id="rId6"/>
    <p:sldLayoutId id="2147486054" r:id="rId7"/>
    <p:sldLayoutId id="2147486055" r:id="rId8"/>
    <p:sldLayoutId id="2147486056" r:id="rId9"/>
    <p:sldLayoutId id="2147486057" r:id="rId10"/>
    <p:sldLayoutId id="2147486058" r:id="rId11"/>
    <p:sldLayoutId id="2147486059" r:id="rId12"/>
    <p:sldLayoutId id="2147486060" r:id="rId13"/>
    <p:sldLayoutId id="2147486061" r:id="rId14"/>
    <p:sldLayoutId id="2147486062" r:id="rId15"/>
  </p:sldLayoutIdLst>
  <p:hf hdr="0" ftr="0" dt="0"/>
  <p:txStyles>
    <p:titleStyle>
      <a:lvl1pPr algn="ctr" rtl="0" eaLnBrk="0" fontAlgn="base" hangingPunct="0">
        <a:spcBef>
          <a:spcPct val="0"/>
        </a:spcBef>
        <a:spcAft>
          <a:spcPct val="0"/>
        </a:spcAft>
        <a:defRPr sz="4400" b="1">
          <a:solidFill>
            <a:srgbClr val="17098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5pPr>
      <a:lvl6pPr marL="457200" algn="ctr" rtl="0" fontAlgn="base">
        <a:spcBef>
          <a:spcPct val="0"/>
        </a:spcBef>
        <a:spcAft>
          <a:spcPct val="0"/>
        </a:spcAft>
        <a:defRPr sz="4400" b="1">
          <a:solidFill>
            <a:srgbClr val="170981"/>
          </a:solidFill>
          <a:latin typeface="Calibri" pitchFamily="34" charset="0"/>
        </a:defRPr>
      </a:lvl6pPr>
      <a:lvl7pPr marL="914400" algn="ctr" rtl="0" fontAlgn="base">
        <a:spcBef>
          <a:spcPct val="0"/>
        </a:spcBef>
        <a:spcAft>
          <a:spcPct val="0"/>
        </a:spcAft>
        <a:defRPr sz="4400" b="1">
          <a:solidFill>
            <a:srgbClr val="170981"/>
          </a:solidFill>
          <a:latin typeface="Calibri" pitchFamily="34" charset="0"/>
        </a:defRPr>
      </a:lvl7pPr>
      <a:lvl8pPr marL="1371600" algn="ctr" rtl="0" fontAlgn="base">
        <a:spcBef>
          <a:spcPct val="0"/>
        </a:spcBef>
        <a:spcAft>
          <a:spcPct val="0"/>
        </a:spcAft>
        <a:defRPr sz="4400" b="1">
          <a:solidFill>
            <a:srgbClr val="170981"/>
          </a:solidFill>
          <a:latin typeface="Calibri" pitchFamily="34" charset="0"/>
        </a:defRPr>
      </a:lvl8pPr>
      <a:lvl9pPr marL="1828800" algn="ctr" rtl="0" fontAlgn="base">
        <a:spcBef>
          <a:spcPct val="0"/>
        </a:spcBef>
        <a:spcAft>
          <a:spcPct val="0"/>
        </a:spcAft>
        <a:defRPr sz="4400" b="1">
          <a:solidFill>
            <a:srgbClr val="170981"/>
          </a:solidFill>
          <a:latin typeface="Calibri" pitchFamily="34" charset="0"/>
        </a:defRPr>
      </a:lvl9pPr>
    </p:titleStyle>
    <p:bodyStyle>
      <a:lvl1pPr marL="342900" indent="-342900" algn="l" rtl="0" eaLnBrk="0" fontAlgn="base" hangingPunct="0">
        <a:spcBef>
          <a:spcPct val="20000"/>
        </a:spcBef>
        <a:spcAft>
          <a:spcPct val="0"/>
        </a:spcAft>
        <a:buClr>
          <a:srgbClr val="170981"/>
        </a:buClr>
        <a:buSzPct val="80000"/>
        <a:buFont typeface="Wingdings" pitchFamily="2" charset="2"/>
        <a:buChar char="§"/>
        <a:defRPr sz="24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rgbClr val="FF6600"/>
        </a:buClr>
        <a:buSzPct val="80000"/>
        <a:buFont typeface="Wingdings"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SzPct val="80000"/>
        <a:buFont typeface="Wingdings" pitchFamily="2" charset="2"/>
        <a:buChar char="§"/>
        <a:defRPr sz="2000">
          <a:solidFill>
            <a:srgbClr val="120761"/>
          </a:solidFill>
          <a:latin typeface="+mn-lt"/>
          <a:ea typeface="MS PGothic" pitchFamily="34" charset="-128"/>
        </a:defRPr>
      </a:lvl3pPr>
      <a:lvl4pPr marL="1600200" indent="-228600" algn="l" rtl="0" eaLnBrk="0" fontAlgn="base" hangingPunct="0">
        <a:spcBef>
          <a:spcPct val="20000"/>
        </a:spcBef>
        <a:spcAft>
          <a:spcPct val="0"/>
        </a:spcAft>
        <a:buClr>
          <a:srgbClr val="00CC00"/>
        </a:buClr>
        <a:buSzPct val="80000"/>
        <a:buFont typeface="Wingdings" pitchFamily="2" charset="2"/>
        <a:buChar char="§"/>
        <a:defRPr sz="2000">
          <a:solidFill>
            <a:schemeClr val="tx1"/>
          </a:solidFill>
          <a:latin typeface="+mn-lt"/>
          <a:ea typeface="MS PGothic" pitchFamily="34" charset="-128"/>
          <a:cs typeface="Arial"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5pPr>
      <a:lvl6pPr marL="2514600" indent="-228600" algn="l" rtl="0" fontAlgn="base">
        <a:spcBef>
          <a:spcPct val="20000"/>
        </a:spcBef>
        <a:spcAft>
          <a:spcPct val="0"/>
        </a:spcAft>
        <a:buFont typeface="Arial" charset="0"/>
        <a:buChar char="»"/>
        <a:defRPr sz="2000">
          <a:solidFill>
            <a:schemeClr val="tx1"/>
          </a:solidFill>
          <a:latin typeface="Arial" charset="0"/>
          <a:cs typeface="Arial" charset="0"/>
        </a:defRPr>
      </a:lvl6pPr>
      <a:lvl7pPr marL="2971800" indent="-228600" algn="l" rtl="0" fontAlgn="base">
        <a:spcBef>
          <a:spcPct val="20000"/>
        </a:spcBef>
        <a:spcAft>
          <a:spcPct val="0"/>
        </a:spcAft>
        <a:buFont typeface="Arial" charset="0"/>
        <a:buChar char="»"/>
        <a:defRPr sz="2000">
          <a:solidFill>
            <a:schemeClr val="tx1"/>
          </a:solidFill>
          <a:latin typeface="Arial" charset="0"/>
          <a:cs typeface="Arial" charset="0"/>
        </a:defRPr>
      </a:lvl7pPr>
      <a:lvl8pPr marL="3429000" indent="-228600" algn="l" rtl="0" fontAlgn="base">
        <a:spcBef>
          <a:spcPct val="20000"/>
        </a:spcBef>
        <a:spcAft>
          <a:spcPct val="0"/>
        </a:spcAft>
        <a:buFont typeface="Arial" charset="0"/>
        <a:buChar char="»"/>
        <a:defRPr sz="2000">
          <a:solidFill>
            <a:schemeClr val="tx1"/>
          </a:solidFill>
          <a:latin typeface="Arial" charset="0"/>
          <a:cs typeface="Arial" charset="0"/>
        </a:defRPr>
      </a:lvl8pPr>
      <a:lvl9pPr marL="3886200" indent="-228600" algn="l" rtl="0" fontAlgn="base">
        <a:spcBef>
          <a:spcPct val="20000"/>
        </a:spcBef>
        <a:spcAft>
          <a:spcPct val="0"/>
        </a:spcAft>
        <a:buFont typeface="Arial" charset="0"/>
        <a:buChar char="»"/>
        <a:defRPr sz="2000">
          <a:solidFill>
            <a:schemeClr val="tx1"/>
          </a:solidFill>
          <a:latin typeface="Arial" charset="0"/>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099169880"/>
      </p:ext>
    </p:extLst>
  </p:cSld>
  <p:clrMap bg1="lt1" tx1="dk1" bg2="lt2" tx2="dk2" accent1="accent1" accent2="accent2" accent3="accent3" accent4="accent4" accent5="accent5" accent6="accent6" hlink="hlink" folHlink="folHlink"/>
  <p:sldLayoutIdLst>
    <p:sldLayoutId id="2147486146" r:id="rId1"/>
    <p:sldLayoutId id="2147486147" r:id="rId2"/>
    <p:sldLayoutId id="2147486148" r:id="rId3"/>
    <p:sldLayoutId id="2147486149"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532333035"/>
      </p:ext>
    </p:extLst>
  </p:cSld>
  <p:clrMap bg1="lt1" tx1="dk1" bg2="lt2" tx2="dk2" accent1="accent1" accent2="accent2" accent3="accent3" accent4="accent4" accent5="accent5" accent6="accent6" hlink="hlink" folHlink="folHlink"/>
  <p:sldLayoutIdLst>
    <p:sldLayoutId id="2147486151" r:id="rId1"/>
    <p:sldLayoutId id="2147486152" r:id="rId2"/>
    <p:sldLayoutId id="2147486153" r:id="rId3"/>
    <p:sldLayoutId id="2147486154" r:id="rId4"/>
    <p:sldLayoutId id="2147486155" r:id="rId5"/>
    <p:sldLayoutId id="214748615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401361729"/>
      </p:ext>
    </p:extLst>
  </p:cSld>
  <p:clrMap bg1="lt1" tx1="dk1" bg2="lt2" tx2="dk2" accent1="accent1" accent2="accent2" accent3="accent3" accent4="accent4" accent5="accent5" accent6="accent6" hlink="hlink" folHlink="folHlink"/>
  <p:sldLayoutIdLst>
    <p:sldLayoutId id="2147486158" r:id="rId1"/>
    <p:sldLayoutId id="2147486159" r:id="rId2"/>
    <p:sldLayoutId id="2147486160" r:id="rId3"/>
    <p:sldLayoutId id="2147486161"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140242984"/>
      </p:ext>
    </p:extLst>
  </p:cSld>
  <p:clrMap bg1="lt1" tx1="dk1" bg2="lt2" tx2="dk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972184906"/>
      </p:ext>
    </p:extLst>
  </p:cSld>
  <p:clrMap bg1="lt1" tx1="dk1" bg2="lt2" tx2="dk2" accent1="accent1" accent2="accent2" accent3="accent3" accent4="accent4" accent5="accent5" accent6="accent6" hlink="hlink" folHlink="folHlink"/>
  <p:sldLayoutIdLst>
    <p:sldLayoutId id="2147486171" r:id="rId1"/>
    <p:sldLayoutId id="2147486172" r:id="rId2"/>
    <p:sldLayoutId id="2147486173" r:id="rId3"/>
    <p:sldLayoutId id="2147486174" r:id="rId4"/>
    <p:sldLayoutId id="2147486175" r:id="rId5"/>
    <p:sldLayoutId id="214748617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11341370"/>
      </p:ext>
    </p:extLst>
  </p:cSld>
  <p:clrMap bg1="lt1" tx1="dk1" bg2="lt2" tx2="dk2" accent1="accent1" accent2="accent2" accent3="accent3" accent4="accent4" accent5="accent5" accent6="accent6" hlink="hlink" folHlink="folHlink"/>
  <p:sldLayoutIdLst>
    <p:sldLayoutId id="2147486178" r:id="rId1"/>
    <p:sldLayoutId id="2147486179" r:id="rId2"/>
    <p:sldLayoutId id="2147486180" r:id="rId3"/>
    <p:sldLayoutId id="2147486181"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eaLnBrk="1" fontAlgn="auto" hangingPunct="1">
              <a:spcBef>
                <a:spcPts val="0"/>
              </a:spcBef>
              <a:spcAft>
                <a:spcPts val="0"/>
              </a:spcAft>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eaLnBrk="1" fontAlgn="auto" hangingPunct="1">
              <a:spcBef>
                <a:spcPts val="0"/>
              </a:spcBef>
              <a:spcAft>
                <a:spcPts val="0"/>
              </a:spcAft>
              <a:defRPr/>
            </a:pPr>
            <a:fld id="{231CC523-8BC6-4921-807A-66BD262F34AB}" type="slidenum">
              <a:rPr lang="en-US"/>
              <a:pPr eaLnBrk="1" fontAlgn="auto" hangingPunct="1">
                <a:spcBef>
                  <a:spcPts val="0"/>
                </a:spcBef>
                <a:spcAft>
                  <a:spcPts val="0"/>
                </a:spcAft>
                <a:defRPr/>
              </a:pPr>
              <a:t>‹#›</a:t>
            </a:fld>
            <a:endParaRPr lang="en-US" dirty="0"/>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0194E2C-28A1-4ACF-BE1C-DC6E3E3FF6B4}" type="datetimeFigureOut">
              <a:rPr lang="en-US" smtClean="0">
                <a:solidFill>
                  <a:prstClr val="black">
                    <a:tint val="75000"/>
                  </a:prstClr>
                </a:solidFill>
                <a:latin typeface="Tahoma"/>
              </a:rPr>
              <a:pPr eaLnBrk="1" fontAlgn="auto" hangingPunct="1">
                <a:spcBef>
                  <a:spcPts val="0"/>
                </a:spcBef>
                <a:spcAft>
                  <a:spcPts val="0"/>
                </a:spcAft>
              </a:pPr>
              <a:t>11/28/2015</a:t>
            </a:fld>
            <a:endParaRPr lang="en-US" dirty="0">
              <a:solidFill>
                <a:prstClr val="black">
                  <a:tint val="75000"/>
                </a:prstClr>
              </a:solidFill>
              <a:latin typeface="Tahoma"/>
            </a:endParaRPr>
          </a:p>
        </p:txBody>
      </p:sp>
    </p:spTree>
    <p:extLst>
      <p:ext uri="{BB962C8B-B14F-4D97-AF65-F5344CB8AC3E}">
        <p14:creationId xmlns:p14="http://schemas.microsoft.com/office/powerpoint/2010/main" val="2433360560"/>
      </p:ext>
    </p:extLst>
  </p:cSld>
  <p:clrMap bg1="lt1" tx1="dk1" bg2="lt2" tx2="dk2" accent1="accent1" accent2="accent2" accent3="accent3" accent4="accent4" accent5="accent5" accent6="accent6" hlink="hlink" folHlink="folHlink"/>
  <p:sldLayoutIdLst>
    <p:sldLayoutId id="2147486183" r:id="rId1"/>
    <p:sldLayoutId id="2147486184" r:id="rId2"/>
    <p:sldLayoutId id="2147486185" r:id="rId3"/>
    <p:sldLayoutId id="2147486186" r:id="rId4"/>
    <p:sldLayoutId id="2147486187" r:id="rId5"/>
    <p:sldLayoutId id="2147486188" r:id="rId6"/>
    <p:sldLayoutId id="2147486189" r:id="rId7"/>
    <p:sldLayoutId id="2147486190" r:id="rId8"/>
    <p:sldLayoutId id="2147486191" r:id="rId9"/>
    <p:sldLayoutId id="2147486192" r:id="rId10"/>
    <p:sldLayoutId id="2147486193" r:id="rId11"/>
    <p:sldLayoutId id="2147486194" r:id="rId12"/>
    <p:sldLayoutId id="2147486195" r:id="rId13"/>
    <p:sldLayoutId id="2147486196" r:id="rId14"/>
    <p:sldLayoutId id="2147486197" r:id="rId15"/>
    <p:sldLayoutId id="2147486198" r:id="rId16"/>
    <p:sldLayoutId id="2147486199" r:id="rId17"/>
    <p:sldLayoutId id="2147486200" r:id="rId18"/>
    <p:sldLayoutId id="2147486201" r:id="rId19"/>
    <p:sldLayoutId id="2147486202" r:id="rId20"/>
    <p:sldLayoutId id="2147486203" r:id="rId21"/>
    <p:sldLayoutId id="2147486204" r:id="rId22"/>
    <p:sldLayoutId id="2147486205" r:id="rId23"/>
    <p:sldLayoutId id="2147486206" r:id="rId24"/>
    <p:sldLayoutId id="2147486207" r:id="rId25"/>
    <p:sldLayoutId id="2147486208" r:id="rId26"/>
    <p:sldLayoutId id="2147486209" r:id="rId27"/>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465051188"/>
      </p:ext>
    </p:extLst>
  </p:cSld>
  <p:clrMap bg1="lt1" tx1="dk1" bg2="lt2" tx2="dk2" accent1="accent1" accent2="accent2" accent3="accent3" accent4="accent4" accent5="accent5" accent6="accent6" hlink="hlink" folHlink="folHlink"/>
  <p:sldLayoutIdLst>
    <p:sldLayoutId id="2147486211" r:id="rId1"/>
    <p:sldLayoutId id="2147486212" r:id="rId2"/>
    <p:sldLayoutId id="2147486213" r:id="rId3"/>
    <p:sldLayoutId id="2147486214" r:id="rId4"/>
    <p:sldLayoutId id="2147486215" r:id="rId5"/>
    <p:sldLayoutId id="214748621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97704976"/>
      </p:ext>
    </p:extLst>
  </p:cSld>
  <p:clrMap bg1="lt1" tx1="dk1" bg2="lt2" tx2="dk2" accent1="accent1" accent2="accent2" accent3="accent3" accent4="accent4" accent5="accent5" accent6="accent6" hlink="hlink" folHlink="folHlink"/>
  <p:sldLayoutIdLst>
    <p:sldLayoutId id="2147486218" r:id="rId1"/>
    <p:sldLayoutId id="2147486219" r:id="rId2"/>
    <p:sldLayoutId id="2147486220" r:id="rId3"/>
    <p:sldLayoutId id="2147486221"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093113639"/>
      </p:ext>
    </p:extLst>
  </p:cSld>
  <p:clrMap bg1="lt1" tx1="dk1" bg2="lt2" tx2="dk2" accent1="accent1" accent2="accent2" accent3="accent3" accent4="accent4" accent5="accent5" accent6="accent6" hlink="hlink" folHlink="folHlink"/>
  <p:sldLayoutIdLst>
    <p:sldLayoutId id="2147486223" r:id="rId1"/>
    <p:sldLayoutId id="2147486224" r:id="rId2"/>
    <p:sldLayoutId id="2147486225" r:id="rId3"/>
    <p:sldLayoutId id="2147486226" r:id="rId4"/>
    <p:sldLayoutId id="2147486227" r:id="rId5"/>
    <p:sldLayoutId id="2147486228"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0100" y="1312863"/>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22860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1055182"/>
      </p:ext>
    </p:extLst>
  </p:cSld>
  <p:clrMap bg1="lt1" tx1="dk1" bg2="lt2" tx2="dk2" accent1="accent1" accent2="accent2" accent3="accent3" accent4="accent4" accent5="accent5" accent6="accent6" hlink="hlink" folHlink="folHlink"/>
  <p:sldLayoutIdLst>
    <p:sldLayoutId id="2147486069" r:id="rId1"/>
    <p:sldLayoutId id="2147486070" r:id="rId2"/>
    <p:sldLayoutId id="2147486259" r:id="rId3"/>
    <p:sldLayoutId id="2147486260" r:id="rId4"/>
  </p:sldLayoutIdLst>
  <p:transition>
    <p:wipe dir="r"/>
  </p:transition>
  <p:txStyles>
    <p:titleStyle>
      <a:lvl1pPr algn="l" rtl="0" eaLnBrk="0" fontAlgn="base" hangingPunct="0">
        <a:spcBef>
          <a:spcPct val="0"/>
        </a:spcBef>
        <a:spcAft>
          <a:spcPct val="0"/>
        </a:spcAft>
        <a:defRPr sz="3200">
          <a:solidFill>
            <a:srgbClr val="990000"/>
          </a:solidFill>
          <a:latin typeface="+mj-lt"/>
          <a:ea typeface="MS PGothic" pitchFamily="34" charset="-128"/>
          <a:cs typeface="ＭＳ Ｐゴシック" charset="0"/>
        </a:defRPr>
      </a:lvl1pPr>
      <a:lvl2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2pPr>
      <a:lvl3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3pPr>
      <a:lvl4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4pPr>
      <a:lvl5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5pPr>
      <a:lvl6pPr marL="457200" algn="l" rtl="0" fontAlgn="base">
        <a:spcBef>
          <a:spcPct val="0"/>
        </a:spcBef>
        <a:spcAft>
          <a:spcPct val="0"/>
        </a:spcAft>
        <a:defRPr sz="3200">
          <a:solidFill>
            <a:srgbClr val="990000"/>
          </a:solidFill>
          <a:latin typeface="Tahoma" charset="0"/>
          <a:ea typeface="ＭＳ Ｐゴシック" charset="0"/>
        </a:defRPr>
      </a:lvl6pPr>
      <a:lvl7pPr marL="914400" algn="l" rtl="0" fontAlgn="base">
        <a:spcBef>
          <a:spcPct val="0"/>
        </a:spcBef>
        <a:spcAft>
          <a:spcPct val="0"/>
        </a:spcAft>
        <a:defRPr sz="3200">
          <a:solidFill>
            <a:srgbClr val="990000"/>
          </a:solidFill>
          <a:latin typeface="Tahoma" charset="0"/>
          <a:ea typeface="ＭＳ Ｐゴシック" charset="0"/>
        </a:defRPr>
      </a:lvl7pPr>
      <a:lvl8pPr marL="1371600" algn="l" rtl="0" fontAlgn="base">
        <a:spcBef>
          <a:spcPct val="0"/>
        </a:spcBef>
        <a:spcAft>
          <a:spcPct val="0"/>
        </a:spcAft>
        <a:defRPr sz="3200">
          <a:solidFill>
            <a:srgbClr val="990000"/>
          </a:solidFill>
          <a:latin typeface="Tahoma" charset="0"/>
          <a:ea typeface="ＭＳ Ｐゴシック" charset="0"/>
        </a:defRPr>
      </a:lvl8pPr>
      <a:lvl9pPr marL="1828800" algn="l" rtl="0" fontAlgn="base">
        <a:spcBef>
          <a:spcPct val="0"/>
        </a:spcBef>
        <a:spcAft>
          <a:spcPct val="0"/>
        </a:spcAft>
        <a:defRPr sz="3200">
          <a:solidFill>
            <a:srgbClr val="990000"/>
          </a:solidFill>
          <a:latin typeface="Tahoma" charset="0"/>
          <a:ea typeface="ＭＳ Ｐゴシック" charset="0"/>
        </a:defRPr>
      </a:lvl9pPr>
    </p:titleStyle>
    <p:body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0100" y="1312863"/>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22860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15980"/>
      </p:ext>
    </p:extLst>
  </p:cSld>
  <p:clrMap bg1="lt1" tx1="dk1" bg2="lt2" tx2="dk2" accent1="accent1" accent2="accent2" accent3="accent3" accent4="accent4" accent5="accent5" accent6="accent6" hlink="hlink" folHlink="folHlink"/>
  <p:sldLayoutIdLst>
    <p:sldLayoutId id="2147486230" r:id="rId1"/>
    <p:sldLayoutId id="2147486231" r:id="rId2"/>
    <p:sldLayoutId id="2147486232" r:id="rId3"/>
  </p:sldLayoutIdLst>
  <p:transition>
    <p:wipe dir="r"/>
  </p:transition>
  <p:txStyles>
    <p:titleStyle>
      <a:lvl1pPr algn="l" rtl="0" eaLnBrk="0" fontAlgn="base" hangingPunct="0">
        <a:spcBef>
          <a:spcPct val="0"/>
        </a:spcBef>
        <a:spcAft>
          <a:spcPct val="0"/>
        </a:spcAft>
        <a:defRPr sz="3200">
          <a:solidFill>
            <a:srgbClr val="990000"/>
          </a:solidFill>
          <a:latin typeface="+mj-lt"/>
          <a:ea typeface="MS PGothic" pitchFamily="34" charset="-128"/>
          <a:cs typeface="ＭＳ Ｐゴシック" charset="0"/>
        </a:defRPr>
      </a:lvl1pPr>
      <a:lvl2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2pPr>
      <a:lvl3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3pPr>
      <a:lvl4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4pPr>
      <a:lvl5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5pPr>
      <a:lvl6pPr marL="457200" algn="l" rtl="0" fontAlgn="base">
        <a:spcBef>
          <a:spcPct val="0"/>
        </a:spcBef>
        <a:spcAft>
          <a:spcPct val="0"/>
        </a:spcAft>
        <a:defRPr sz="3200">
          <a:solidFill>
            <a:srgbClr val="990000"/>
          </a:solidFill>
          <a:latin typeface="Tahoma" charset="0"/>
          <a:ea typeface="ＭＳ Ｐゴシック" charset="0"/>
        </a:defRPr>
      </a:lvl6pPr>
      <a:lvl7pPr marL="914400" algn="l" rtl="0" fontAlgn="base">
        <a:spcBef>
          <a:spcPct val="0"/>
        </a:spcBef>
        <a:spcAft>
          <a:spcPct val="0"/>
        </a:spcAft>
        <a:defRPr sz="3200">
          <a:solidFill>
            <a:srgbClr val="990000"/>
          </a:solidFill>
          <a:latin typeface="Tahoma" charset="0"/>
          <a:ea typeface="ＭＳ Ｐゴシック" charset="0"/>
        </a:defRPr>
      </a:lvl7pPr>
      <a:lvl8pPr marL="1371600" algn="l" rtl="0" fontAlgn="base">
        <a:spcBef>
          <a:spcPct val="0"/>
        </a:spcBef>
        <a:spcAft>
          <a:spcPct val="0"/>
        </a:spcAft>
        <a:defRPr sz="3200">
          <a:solidFill>
            <a:srgbClr val="990000"/>
          </a:solidFill>
          <a:latin typeface="Tahoma" charset="0"/>
          <a:ea typeface="ＭＳ Ｐゴシック" charset="0"/>
        </a:defRPr>
      </a:lvl8pPr>
      <a:lvl9pPr marL="1828800" algn="l" rtl="0" fontAlgn="base">
        <a:spcBef>
          <a:spcPct val="0"/>
        </a:spcBef>
        <a:spcAft>
          <a:spcPct val="0"/>
        </a:spcAft>
        <a:defRPr sz="3200">
          <a:solidFill>
            <a:srgbClr val="990000"/>
          </a:solidFill>
          <a:latin typeface="Tahoma" charset="0"/>
          <a:ea typeface="ＭＳ Ｐゴシック" charset="0"/>
        </a:defRPr>
      </a:lvl9pPr>
    </p:titleStyle>
    <p:body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73613769"/>
      </p:ext>
    </p:extLst>
  </p:cSld>
  <p:clrMap bg1="lt1" tx1="dk1" bg2="lt2" tx2="dk2" accent1="accent1" accent2="accent2" accent3="accent3" accent4="accent4" accent5="accent5" accent6="accent6" hlink="hlink" folHlink="folHlink"/>
  <p:sldLayoutIdLst>
    <p:sldLayoutId id="2147486234" r:id="rId1"/>
    <p:sldLayoutId id="2147486235" r:id="rId2"/>
    <p:sldLayoutId id="2147486236" r:id="rId3"/>
    <p:sldLayoutId id="2147486237" r:id="rId4"/>
    <p:sldLayoutId id="2147486238" r:id="rId5"/>
    <p:sldLayoutId id="2147486239"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616607184"/>
      </p:ext>
    </p:extLst>
  </p:cSld>
  <p:clrMap bg1="lt1" tx1="dk1" bg2="lt2" tx2="dk2" accent1="accent1" accent2="accent2" accent3="accent3" accent4="accent4" accent5="accent5" accent6="accent6" hlink="hlink" folHlink="folHlink"/>
  <p:sldLayoutIdLst>
    <p:sldLayoutId id="2147486241" r:id="rId1"/>
    <p:sldLayoutId id="2147486242" r:id="rId2"/>
    <p:sldLayoutId id="2147486243" r:id="rId3"/>
    <p:sldLayoutId id="2147486244" r:id="rId4"/>
    <p:sldLayoutId id="2147486245" r:id="rId5"/>
    <p:sldLayoutId id="214748624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511500610"/>
      </p:ext>
    </p:extLst>
  </p:cSld>
  <p:clrMap bg1="lt1" tx1="dk1" bg2="lt2" tx2="dk2" accent1="accent1" accent2="accent2" accent3="accent3" accent4="accent4" accent5="accent5" accent6="accent6" hlink="hlink" folHlink="folHlink"/>
  <p:sldLayoutIdLst>
    <p:sldLayoutId id="2147486248" r:id="rId1"/>
    <p:sldLayoutId id="2147486249" r:id="rId2"/>
    <p:sldLayoutId id="2147486250" r:id="rId3"/>
    <p:sldLayoutId id="2147486251" r:id="rId4"/>
    <p:sldLayoutId id="2147486252" r:id="rId5"/>
    <p:sldLayoutId id="2147486253"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728732863"/>
      </p:ext>
    </p:extLst>
  </p:cSld>
  <p:clrMap bg1="lt1" tx1="dk1" bg2="lt2" tx2="dk2" accent1="accent1" accent2="accent2" accent3="accent3" accent4="accent4" accent5="accent5" accent6="accent6" hlink="hlink" folHlink="folHlink"/>
  <p:sldLayoutIdLst>
    <p:sldLayoutId id="2147486255" r:id="rId1"/>
    <p:sldLayoutId id="2147486256" r:id="rId2"/>
    <p:sldLayoutId id="2147486257" r:id="rId3"/>
    <p:sldLayoutId id="2147486258"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577540156"/>
      </p:ext>
    </p:extLst>
  </p:cSld>
  <p:clrMap bg1="lt1" tx1="dk1" bg2="lt2" tx2="dk2" accent1="accent1" accent2="accent2" accent3="accent3" accent4="accent4" accent5="accent5" accent6="accent6" hlink="hlink" folHlink="folHlink"/>
  <p:sldLayoutIdLst>
    <p:sldLayoutId id="2147486089" r:id="rId1"/>
    <p:sldLayoutId id="2147486090" r:id="rId2"/>
    <p:sldLayoutId id="2147486091" r:id="rId3"/>
    <p:sldLayoutId id="2147486092"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027629001"/>
      </p:ext>
    </p:extLst>
  </p:cSld>
  <p:clrMap bg1="lt1" tx1="dk1" bg2="lt2" tx2="dk2" accent1="accent1" accent2="accent2" accent3="accent3" accent4="accent4" accent5="accent5" accent6="accent6" hlink="hlink" folHlink="folHlink"/>
  <p:sldLayoutIdLst>
    <p:sldLayoutId id="2147486095" r:id="rId1"/>
    <p:sldLayoutId id="2147486096" r:id="rId2"/>
    <p:sldLayoutId id="2147486097" r:id="rId3"/>
    <p:sldLayoutId id="2147486098" r:id="rId4"/>
    <p:sldLayoutId id="2147486099" r:id="rId5"/>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514413992"/>
      </p:ext>
    </p:extLst>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12546199"/>
      </p:ext>
    </p:extLst>
  </p:cSld>
  <p:clrMap bg1="lt1" tx1="dk1" bg2="lt2" tx2="dk2" accent1="accent1" accent2="accent2" accent3="accent3" accent4="accent4" accent5="accent5" accent6="accent6" hlink="hlink" folHlink="folHlink"/>
  <p:sldLayoutIdLst>
    <p:sldLayoutId id="2147486107" r:id="rId1"/>
    <p:sldLayoutId id="2147486108" r:id="rId2"/>
    <p:sldLayoutId id="2147486109" r:id="rId3"/>
    <p:sldLayoutId id="2147486110" r:id="rId4"/>
    <p:sldLayoutId id="2147486111" r:id="rId5"/>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61064697"/>
      </p:ext>
    </p:extLst>
  </p:cSld>
  <p:clrMap bg1="lt1" tx1="dk1" bg2="lt2" tx2="dk2" accent1="accent1" accent2="accent2" accent3="accent3" accent4="accent4" accent5="accent5" accent6="accent6" hlink="hlink" folHlink="folHlink"/>
  <p:sldLayoutIdLst>
    <p:sldLayoutId id="2147486113" r:id="rId1"/>
    <p:sldLayoutId id="2147486114" r:id="rId2"/>
    <p:sldLayoutId id="2147486115" r:id="rId3"/>
    <p:sldLayoutId id="2147486116"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91211342"/>
      </p:ext>
    </p:extLst>
  </p:cSld>
  <p:clrMap bg1="lt1" tx1="dk1" bg2="lt2" tx2="dk2" accent1="accent1" accent2="accent2" accent3="accent3" accent4="accent4" accent5="accent5" accent6="accent6" hlink="hlink" folHlink="folHlink"/>
  <p:sldLayoutIdLst>
    <p:sldLayoutId id="2147486132" r:id="rId1"/>
    <p:sldLayoutId id="2147486133" r:id="rId2"/>
    <p:sldLayoutId id="2147486134" r:id="rId3"/>
    <p:sldLayoutId id="2147486135" r:id="rId4"/>
    <p:sldLayoutId id="2147486136" r:id="rId5"/>
    <p:sldLayoutId id="2147486137"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557037237"/>
      </p:ext>
    </p:extLst>
  </p:cSld>
  <p:clrMap bg1="lt1" tx1="dk1" bg2="lt2" tx2="dk2" accent1="accent1" accent2="accent2" accent3="accent3" accent4="accent4" accent5="accent5" accent6="accent6" hlink="hlink" folHlink="folHlink"/>
  <p:sldLayoutIdLst>
    <p:sldLayoutId id="2147486139" r:id="rId1"/>
    <p:sldLayoutId id="2147486140" r:id="rId2"/>
    <p:sldLayoutId id="2147486141" r:id="rId3"/>
    <p:sldLayoutId id="2147486142" r:id="rId4"/>
    <p:sldLayoutId id="2147486143" r:id="rId5"/>
    <p:sldLayoutId id="2147486144"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23.xml"/><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29.xml"/></Relationships>
</file>

<file path=ppt/slides/_rels/slide35.xml.rels><?xml version="1.0" encoding="UTF-8" standalone="yes"?>
<Relationships xmlns="http://schemas.openxmlformats.org/package/2006/relationships"><Relationship Id="rId3" Type="http://schemas.openxmlformats.org/officeDocument/2006/relationships/hyperlink" Target="http://news.yahoo.com/liberal-israelis-netanyahus-win-reality-check-115401998.html" TargetMode="External"/><Relationship Id="rId2" Type="http://schemas.openxmlformats.org/officeDocument/2006/relationships/notesSlide" Target="../notesSlides/notesSlide31.xml"/><Relationship Id="rId1" Type="http://schemas.openxmlformats.org/officeDocument/2006/relationships/slideLayout" Target="../slideLayouts/slideLayout119.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19.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9.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1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9.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19.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11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19.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50.xml"/><Relationship Id="rId5" Type="http://schemas.openxmlformats.org/officeDocument/2006/relationships/image" Target="../media/image63.pn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15.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5.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238" y="600043"/>
            <a:ext cx="9936162" cy="1457325"/>
          </a:xfrm>
        </p:spPr>
        <p:txBody>
          <a:bodyPr>
            <a:noAutofit/>
          </a:bodyPr>
          <a:lstStyle/>
          <a:p>
            <a:pPr>
              <a:defRPr/>
            </a:pPr>
            <a:r>
              <a:rPr lang="en-US" b="1" dirty="0" smtClean="0"/>
              <a:t>Overview of KBP2015 Tri-lingual Entity Discovery and Linking</a:t>
            </a:r>
            <a:endParaRPr lang="en-US" b="1" dirty="0">
              <a:solidFill>
                <a:schemeClr val="tx2"/>
              </a:solidFill>
              <a:ea typeface="+mj-ea"/>
            </a:endParaRPr>
          </a:p>
        </p:txBody>
      </p:sp>
      <p:sp>
        <p:nvSpPr>
          <p:cNvPr id="3" name="Subtitle 2"/>
          <p:cNvSpPr>
            <a:spLocks noGrp="1"/>
          </p:cNvSpPr>
          <p:nvPr>
            <p:ph type="subTitle" idx="1"/>
          </p:nvPr>
        </p:nvSpPr>
        <p:spPr>
          <a:xfrm>
            <a:off x="122238" y="3460750"/>
            <a:ext cx="8914258" cy="2704554"/>
          </a:xfrm>
        </p:spPr>
        <p:txBody>
          <a:bodyPr>
            <a:normAutofit/>
          </a:bodyPr>
          <a:lstStyle/>
          <a:p>
            <a:pPr algn="ctr">
              <a:defRPr/>
            </a:pPr>
            <a:r>
              <a:rPr lang="en-US" sz="3200" dirty="0" err="1" smtClean="0">
                <a:latin typeface="Andalus" panose="02020603050405020304" pitchFamily="18" charset="-78"/>
                <a:ea typeface="+mn-ea"/>
                <a:cs typeface="Andalus" panose="02020603050405020304" pitchFamily="18" charset="-78"/>
              </a:rPr>
              <a:t>Heng</a:t>
            </a:r>
            <a:r>
              <a:rPr lang="en-US" sz="3200" dirty="0" smtClean="0">
                <a:latin typeface="Andalus" panose="02020603050405020304" pitchFamily="18" charset="-78"/>
                <a:ea typeface="+mn-ea"/>
                <a:cs typeface="Andalus" panose="02020603050405020304" pitchFamily="18" charset="-78"/>
              </a:rPr>
              <a:t> Ji</a:t>
            </a:r>
          </a:p>
          <a:p>
            <a:pPr algn="ctr">
              <a:defRPr/>
            </a:pPr>
            <a:r>
              <a:rPr lang="en-US" altLang="en-US" sz="3200" dirty="0">
                <a:latin typeface="Andalus" panose="02020603050405020304" pitchFamily="18" charset="-78"/>
                <a:cs typeface="Andalus" panose="02020603050405020304" pitchFamily="18" charset="-78"/>
              </a:rPr>
              <a:t>jih@rpi.edu</a:t>
            </a:r>
            <a:endParaRPr lang="en-US" sz="3200" dirty="0" smtClean="0">
              <a:latin typeface="Andalus" panose="02020603050405020304" pitchFamily="18" charset="-78"/>
              <a:ea typeface="+mn-ea"/>
              <a:cs typeface="Andalus" panose="02020603050405020304" pitchFamily="18" charset="-78"/>
            </a:endParaRPr>
          </a:p>
          <a:p>
            <a:pPr algn="ctr">
              <a:defRPr/>
            </a:pPr>
            <a:r>
              <a:rPr lang="en-US" i="1" dirty="0" smtClean="0">
                <a:latin typeface="Andalus" panose="02020603050405020304" pitchFamily="18" charset="-78"/>
                <a:ea typeface="+mn-ea"/>
                <a:cs typeface="Andalus" panose="02020603050405020304" pitchFamily="18" charset="-78"/>
              </a:rPr>
              <a:t>Thanks to KBP2015 Organizing Committee</a:t>
            </a:r>
          </a:p>
          <a:p>
            <a:pPr algn="ctr">
              <a:defRPr/>
            </a:pPr>
            <a:endParaRPr lang="en-US" altLang="en-US" sz="2200" baseline="30000" dirty="0">
              <a:latin typeface="Andalus" panose="02020603050405020304" pitchFamily="18" charset="-78"/>
              <a:ea typeface="+mn-ea"/>
              <a:cs typeface="Andalus" panose="02020603050405020304" pitchFamily="18" charset="-78"/>
            </a:endParaRPr>
          </a:p>
          <a:p>
            <a:pPr algn="ctr">
              <a:defRPr/>
            </a:pPr>
            <a:r>
              <a:rPr lang="en-US" altLang="en-US" sz="2400" dirty="0" smtClean="0">
                <a:latin typeface="Andalus" panose="02020603050405020304" pitchFamily="18" charset="-78"/>
                <a:ea typeface="+mn-ea"/>
                <a:cs typeface="Andalus" panose="02020603050405020304" pitchFamily="18" charset="-78"/>
              </a:rPr>
              <a:t>                                  </a:t>
            </a:r>
          </a:p>
          <a:p>
            <a:pPr>
              <a:defRPr/>
            </a:pPr>
            <a:endParaRPr lang="en-US" dirty="0">
              <a:ea typeface="+mn-ea"/>
            </a:endParaRPr>
          </a:p>
        </p:txBody>
      </p:sp>
    </p:spTree>
    <p:extLst>
      <p:ext uri="{BB962C8B-B14F-4D97-AF65-F5344CB8AC3E}">
        <p14:creationId xmlns:p14="http://schemas.microsoft.com/office/powerpoint/2010/main" val="278001139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50"/>
            <a:ext cx="9829800" cy="1082675"/>
          </a:xfrm>
        </p:spPr>
        <p:txBody>
          <a:bodyPr/>
          <a:lstStyle/>
          <a:p>
            <a:pPr>
              <a:defRPr/>
            </a:pPr>
            <a:r>
              <a:rPr lang="en-US" sz="2800" dirty="0" smtClean="0"/>
              <a:t>Participants</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10</a:t>
            </a:fld>
            <a:r>
              <a:rPr lang="en-US" altLang="zh-CN" sz="1200" dirty="0" smtClean="0">
                <a:solidFill>
                  <a:srgbClr val="000000"/>
                </a:solidFill>
                <a:latin typeface="SimSun" pitchFamily="2" charset="-122"/>
                <a:ea typeface="SimSun" pitchFamily="2" charset="-122"/>
                <a:cs typeface="Arial"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54" y="729232"/>
            <a:ext cx="8556346" cy="544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9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Data Annotation and Resources </a:t>
            </a:r>
            <a:endParaRPr dirty="0"/>
          </a:p>
        </p:txBody>
      </p:sp>
      <p:sp>
        <p:nvSpPr>
          <p:cNvPr id="26626" name="Content Placeholder 2"/>
          <p:cNvSpPr>
            <a:spLocks noGrp="1"/>
          </p:cNvSpPr>
          <p:nvPr>
            <p:ph idx="1"/>
          </p:nvPr>
        </p:nvSpPr>
        <p:spPr>
          <a:xfrm>
            <a:off x="254004" y="821074"/>
            <a:ext cx="8686800" cy="5000625"/>
          </a:xfrm>
        </p:spPr>
        <p:txBody>
          <a:bodyPr/>
          <a:lstStyle/>
          <a:p>
            <a:pPr>
              <a:lnSpc>
                <a:spcPct val="80000"/>
              </a:lnSpc>
            </a:pPr>
            <a:r>
              <a:rPr lang="en-US" altLang="zh-CN" dirty="0" smtClean="0"/>
              <a:t>Details in LDC talk and resource overview paper (Ellis et al., 2015)</a:t>
            </a:r>
          </a:p>
          <a:p>
            <a:pPr>
              <a:lnSpc>
                <a:spcPct val="80000"/>
              </a:lnSpc>
            </a:pPr>
            <a:r>
              <a:rPr lang="en-US" altLang="zh-CN" dirty="0" smtClean="0"/>
              <a:t>Training</a:t>
            </a:r>
          </a:p>
          <a:p>
            <a:pPr>
              <a:lnSpc>
                <a:spcPct val="80000"/>
              </a:lnSpc>
            </a:pPr>
            <a:endParaRPr lang="en-US" altLang="zh-CN" dirty="0" smtClean="0"/>
          </a:p>
          <a:p>
            <a:pPr>
              <a:lnSpc>
                <a:spcPct val="80000"/>
              </a:lnSpc>
            </a:pPr>
            <a:endParaRPr lang="en-US" altLang="zh-CN" dirty="0"/>
          </a:p>
          <a:p>
            <a:pPr marL="0" indent="0">
              <a:lnSpc>
                <a:spcPct val="80000"/>
              </a:lnSpc>
              <a:buNone/>
            </a:pPr>
            <a:endParaRPr lang="en-US" altLang="zh-CN" dirty="0" smtClean="0"/>
          </a:p>
          <a:p>
            <a:pPr>
              <a:lnSpc>
                <a:spcPct val="80000"/>
              </a:lnSpc>
            </a:pPr>
            <a:endParaRPr lang="en-US" altLang="zh-CN" dirty="0" smtClean="0"/>
          </a:p>
          <a:p>
            <a:pPr>
              <a:lnSpc>
                <a:spcPct val="80000"/>
              </a:lnSpc>
            </a:pPr>
            <a:r>
              <a:rPr lang="en-US" altLang="zh-CN" dirty="0" smtClean="0"/>
              <a:t>Evaluation</a:t>
            </a:r>
          </a:p>
          <a:p>
            <a:pPr>
              <a:lnSpc>
                <a:spcPct val="80000"/>
              </a:lnSpc>
            </a:pPr>
            <a:endParaRPr lang="en-US" altLang="zh-CN" dirty="0"/>
          </a:p>
          <a:p>
            <a:pPr>
              <a:lnSpc>
                <a:spcPct val="80000"/>
              </a:lnSpc>
            </a:pPr>
            <a:endParaRPr lang="en-US" altLang="zh-CN" dirty="0" smtClean="0"/>
          </a:p>
          <a:p>
            <a:pPr>
              <a:lnSpc>
                <a:spcPct val="80000"/>
              </a:lnSpc>
            </a:pPr>
            <a:endParaRPr lang="en-US" altLang="zh-CN" dirty="0" smtClean="0"/>
          </a:p>
          <a:p>
            <a:pPr>
              <a:lnSpc>
                <a:spcPct val="80000"/>
              </a:lnSpc>
            </a:pPr>
            <a:endParaRPr lang="en-US" altLang="zh-CN" dirty="0" smtClean="0"/>
          </a:p>
          <a:p>
            <a:pPr>
              <a:lnSpc>
                <a:spcPct val="80000"/>
              </a:lnSpc>
            </a:pPr>
            <a:r>
              <a:rPr lang="en-US" altLang="zh-CN" dirty="0" smtClean="0"/>
              <a:t>Tools</a:t>
            </a:r>
          </a:p>
          <a:p>
            <a:pPr lvl="1">
              <a:lnSpc>
                <a:spcPct val="80000"/>
              </a:lnSpc>
            </a:pPr>
            <a:r>
              <a:rPr lang="en-US" altLang="zh-CN" dirty="0"/>
              <a:t>http://nlp.cs.rpi.edu/kbp/2015/tools.html</a:t>
            </a:r>
          </a:p>
          <a:p>
            <a:pPr>
              <a:lnSpc>
                <a:spcPct val="80000"/>
              </a:lnSpc>
            </a:pPr>
            <a:r>
              <a:rPr lang="en-US" altLang="zh-CN" dirty="0" smtClean="0"/>
              <a:t>Reading List</a:t>
            </a:r>
          </a:p>
          <a:p>
            <a:pPr lvl="1">
              <a:lnSpc>
                <a:spcPct val="80000"/>
              </a:lnSpc>
            </a:pPr>
            <a:r>
              <a:rPr lang="en-US" altLang="zh-CN" dirty="0"/>
              <a:t>http://nlp.cs.rpi.edu/kbp/2015/elreading.html</a:t>
            </a:r>
            <a:endParaRPr lang="en-US" altLang="zh-CN" dirty="0" smtClean="0"/>
          </a:p>
          <a:p>
            <a:pPr>
              <a:lnSpc>
                <a:spcPct val="80000"/>
              </a:lnSpc>
            </a:pPr>
            <a:endParaRPr lang="en-US" altLang="zh-CN"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538513"/>
            <a:ext cx="4619625" cy="127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3418114"/>
            <a:ext cx="4719272" cy="123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733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9144000" cy="1082675"/>
          </a:xfrm>
        </p:spPr>
        <p:txBody>
          <a:bodyPr/>
          <a:lstStyle/>
          <a:p>
            <a:pPr>
              <a:defRPr/>
            </a:pPr>
            <a:r>
              <a:rPr lang="en-US" dirty="0" smtClean="0"/>
              <a:t>The Results</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12</a:t>
            </a:fld>
            <a:r>
              <a:rPr lang="en-US" altLang="zh-CN" sz="1200" dirty="0" smtClean="0">
                <a:solidFill>
                  <a:srgbClr val="000000"/>
                </a:solidFill>
                <a:latin typeface="SimSun" pitchFamily="2" charset="-122"/>
                <a:ea typeface="SimSun" pitchFamily="2" charset="-122"/>
                <a:cs typeface="Arial"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30099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20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Tri-lingual EDL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13</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63912" y="5371612"/>
            <a:ext cx="8927688" cy="1257787"/>
          </a:xfrm>
        </p:spPr>
        <p:txBody>
          <a:bodyPr>
            <a:noAutofit/>
          </a:bodyPr>
          <a:lstStyle/>
          <a:p>
            <a:pPr>
              <a:lnSpc>
                <a:spcPct val="120000"/>
              </a:lnSpc>
              <a:defRPr/>
            </a:pPr>
            <a:r>
              <a:rPr lang="en-US" sz="1800" dirty="0"/>
              <a:t>Tri-lingual EDL performance (CEAFm) is only </a:t>
            </a:r>
            <a:r>
              <a:rPr lang="en-US" sz="1800" dirty="0" smtClean="0"/>
              <a:t>11% </a:t>
            </a:r>
            <a:r>
              <a:rPr lang="en-US" sz="1800" dirty="0"/>
              <a:t>lower than </a:t>
            </a:r>
            <a:r>
              <a:rPr lang="en-US" sz="1800" dirty="0" smtClean="0"/>
              <a:t>KBP2014 mono-lingual </a:t>
            </a:r>
            <a:r>
              <a:rPr lang="en-US" sz="1800" dirty="0"/>
              <a:t>English </a:t>
            </a:r>
            <a:r>
              <a:rPr lang="en-US" sz="1800" dirty="0" smtClean="0"/>
              <a:t>EDL</a:t>
            </a:r>
          </a:p>
          <a:p>
            <a:pPr>
              <a:lnSpc>
                <a:spcPct val="120000"/>
              </a:lnSpc>
              <a:defRPr/>
            </a:pPr>
            <a:r>
              <a:rPr lang="en-US" altLang="zh-CN" sz="1800" dirty="0" smtClean="0">
                <a:sym typeface="Tahoma" pitchFamily="34" charset="0"/>
              </a:rPr>
              <a:t>But the </a:t>
            </a:r>
            <a:r>
              <a:rPr lang="en-US" altLang="zh-CN" sz="1800" dirty="0">
                <a:sym typeface="Tahoma" pitchFamily="34" charset="0"/>
              </a:rPr>
              <a:t>best Tri-lingual mention extraction F-score is </a:t>
            </a:r>
            <a:r>
              <a:rPr lang="en-US" altLang="zh-CN" sz="1800" dirty="0" smtClean="0">
                <a:sym typeface="Tahoma" pitchFamily="34" charset="0"/>
              </a:rPr>
              <a:t>not great: 72.4%; the </a:t>
            </a:r>
            <a:r>
              <a:rPr lang="en-US" altLang="zh-CN" sz="1800" dirty="0">
                <a:sym typeface="Tahoma" pitchFamily="34" charset="0"/>
              </a:rPr>
              <a:t>highest mention identification recall is </a:t>
            </a:r>
            <a:r>
              <a:rPr lang="en-US" altLang="zh-CN" sz="1800" dirty="0" smtClean="0">
                <a:sym typeface="Tahoma" pitchFamily="34" charset="0"/>
              </a:rPr>
              <a:t>72.7%</a:t>
            </a:r>
          </a:p>
          <a:p>
            <a:pPr>
              <a:lnSpc>
                <a:spcPct val="120000"/>
              </a:lnSpc>
              <a:defRPr/>
            </a:pPr>
            <a:endParaRPr lang="en-US" altLang="zh-CN" sz="1800" dirty="0" smtClean="0">
              <a:sym typeface="Tahoma" pitchFamily="34" charset="0"/>
            </a:endParaRPr>
          </a:p>
          <a:p>
            <a:pPr>
              <a:lnSpc>
                <a:spcPct val="120000"/>
              </a:lnSpc>
              <a:defRPr/>
            </a:pPr>
            <a:endParaRPr lang="en-US" sz="1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14" y="838200"/>
            <a:ext cx="5776686" cy="449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5581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English EDL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14</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4822372" y="304800"/>
            <a:ext cx="4038600" cy="1257787"/>
          </a:xfrm>
        </p:spPr>
        <p:txBody>
          <a:bodyPr>
            <a:noAutofit/>
          </a:bodyPr>
          <a:lstStyle/>
          <a:p>
            <a:pPr>
              <a:lnSpc>
                <a:spcPct val="120000"/>
              </a:lnSpc>
              <a:defRPr/>
            </a:pPr>
            <a:r>
              <a:rPr lang="en-US" altLang="zh-CN" sz="2000" dirty="0" smtClean="0">
                <a:sym typeface="Tahoma" pitchFamily="34" charset="0"/>
              </a:rPr>
              <a:t>The </a:t>
            </a:r>
            <a:r>
              <a:rPr lang="en-US" altLang="zh-CN" sz="2000" dirty="0">
                <a:sym typeface="Tahoma" pitchFamily="34" charset="0"/>
              </a:rPr>
              <a:t>best English mention extraction F-score is </a:t>
            </a:r>
            <a:r>
              <a:rPr lang="en-US" altLang="zh-CN" sz="2000" dirty="0" smtClean="0">
                <a:sym typeface="Tahoma" pitchFamily="34" charset="0"/>
              </a:rPr>
              <a:t>not great: 76.1%;  looks lower </a:t>
            </a:r>
            <a:r>
              <a:rPr lang="en-US" altLang="zh-CN" sz="2000" dirty="0">
                <a:sym typeface="Tahoma" pitchFamily="34" charset="0"/>
              </a:rPr>
              <a:t>than state-of-the-art English mention extraction performance 80.8% for clean ACE newswire data </a:t>
            </a:r>
            <a:r>
              <a:rPr lang="en-US" altLang="zh-CN" sz="2000" dirty="0" smtClean="0">
                <a:sym typeface="Tahoma" pitchFamily="34" charset="0"/>
              </a:rPr>
              <a:t>(Florian et al., 2006; Li </a:t>
            </a:r>
            <a:r>
              <a:rPr lang="en-US" altLang="zh-CN" sz="2000" dirty="0">
                <a:sym typeface="Tahoma" pitchFamily="34" charset="0"/>
              </a:rPr>
              <a:t>et al., 2014; Lu and Roth, 2015</a:t>
            </a:r>
            <a:r>
              <a:rPr lang="en-US" altLang="zh-CN" sz="2000" dirty="0" smtClean="0">
                <a:sym typeface="Tahoma" pitchFamily="34" charset="0"/>
              </a:rPr>
              <a:t>)</a:t>
            </a:r>
          </a:p>
          <a:p>
            <a:endParaRPr lang="en-US" altLang="zh-CN" sz="2000" dirty="0" smtClean="0">
              <a:sym typeface="Tahoma" pitchFamily="34" charset="0"/>
            </a:endParaRPr>
          </a:p>
          <a:p>
            <a:r>
              <a:rPr lang="en-US" altLang="zh-CN" sz="2000" dirty="0" smtClean="0">
                <a:sym typeface="Tahoma" pitchFamily="34" charset="0"/>
              </a:rPr>
              <a:t>But </a:t>
            </a:r>
            <a:r>
              <a:rPr lang="en-US" altLang="zh-CN" sz="2000" dirty="0" smtClean="0">
                <a:solidFill>
                  <a:srgbClr val="C00000"/>
                </a:solidFill>
                <a:sym typeface="Tahoma" pitchFamily="34" charset="0"/>
              </a:rPr>
              <a:t>Great News </a:t>
            </a:r>
            <a:r>
              <a:rPr lang="en-US" altLang="zh-CN" sz="2000" dirty="0" smtClean="0">
                <a:sym typeface="Tahoma" pitchFamily="34" charset="0"/>
              </a:rPr>
              <a:t>(Great thanks Hans!): IBM mention detection system is much better than ACE system from a decade ago </a:t>
            </a:r>
          </a:p>
          <a:p>
            <a:r>
              <a:rPr lang="en-US" sz="2000" dirty="0" smtClean="0"/>
              <a:t>Mention F-score</a:t>
            </a:r>
            <a:r>
              <a:rPr lang="en-US" sz="2000" smtClean="0"/>
              <a:t>: </a:t>
            </a:r>
            <a:r>
              <a:rPr lang="en-US" sz="2000" smtClean="0"/>
              <a:t>62.7</a:t>
            </a:r>
            <a:r>
              <a:rPr lang="en-US" sz="2000" smtClean="0"/>
              <a:t>% </a:t>
            </a:r>
            <a:r>
              <a:rPr lang="en-US" sz="2000" dirty="0" smtClean="0">
                <a:sym typeface="Wingdings" pitchFamily="2" charset="2"/>
              </a:rPr>
              <a:t> 71.5%</a:t>
            </a:r>
          </a:p>
          <a:p>
            <a:pPr>
              <a:lnSpc>
                <a:spcPct val="120000"/>
              </a:lnSpc>
              <a:defRPr/>
            </a:pPr>
            <a:endParaRPr lang="en-US" altLang="zh-CN" sz="1800" dirty="0" smtClean="0">
              <a:sym typeface="Tahoma" pitchFamily="34" charset="0"/>
            </a:endParaRPr>
          </a:p>
          <a:p>
            <a:pPr>
              <a:lnSpc>
                <a:spcPct val="120000"/>
              </a:lnSpc>
              <a:defRPr/>
            </a:pPr>
            <a:endParaRPr lang="en-US" sz="1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 y="1219200"/>
            <a:ext cx="4855029" cy="402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411843" y="5273322"/>
            <a:ext cx="4038600" cy="12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a:lnSpc>
                <a:spcPct val="120000"/>
              </a:lnSpc>
              <a:defRPr/>
            </a:pPr>
            <a:r>
              <a:rPr lang="en-US" sz="1800" dirty="0" smtClean="0"/>
              <a:t>English Extraction+Linking is much more difficult than KBP2014</a:t>
            </a:r>
          </a:p>
        </p:txBody>
      </p:sp>
    </p:spTree>
    <p:extLst>
      <p:ext uri="{BB962C8B-B14F-4D97-AF65-F5344CB8AC3E}">
        <p14:creationId xmlns:p14="http://schemas.microsoft.com/office/powerpoint/2010/main" val="170394699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Chinese EDL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15</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63912" y="5371612"/>
            <a:ext cx="8927688" cy="1257787"/>
          </a:xfrm>
        </p:spPr>
        <p:txBody>
          <a:bodyPr>
            <a:noAutofit/>
          </a:bodyPr>
          <a:lstStyle/>
          <a:p>
            <a:pPr>
              <a:lnSpc>
                <a:spcPct val="120000"/>
              </a:lnSpc>
              <a:defRPr/>
            </a:pPr>
            <a:r>
              <a:rPr lang="en-US" sz="1800" dirty="0" smtClean="0"/>
              <a:t>Most systems used Chinese EDL </a:t>
            </a:r>
            <a:r>
              <a:rPr lang="en-US" sz="1800" dirty="0"/>
              <a:t>+ Entity </a:t>
            </a:r>
            <a:r>
              <a:rPr lang="en-US" sz="1800" dirty="0" smtClean="0"/>
              <a:t>Translation</a:t>
            </a:r>
          </a:p>
          <a:p>
            <a:pPr>
              <a:lnSpc>
                <a:spcPct val="120000"/>
              </a:lnSpc>
              <a:defRPr/>
            </a:pPr>
            <a:r>
              <a:rPr lang="en-US" altLang="zh-CN" sz="1800" dirty="0" smtClean="0">
                <a:sym typeface="Tahoma" pitchFamily="34" charset="0"/>
              </a:rPr>
              <a:t>Name Mention extraction performance is </a:t>
            </a:r>
            <a:r>
              <a:rPr lang="en-US" altLang="zh-CN" sz="1800" dirty="0">
                <a:sym typeface="Tahoma" pitchFamily="34" charset="0"/>
              </a:rPr>
              <a:t>much lower than state-of-the-art English and Chinese name tagging F-scores (around 89%) on news data (Finkel et al., 2005; Li et al., 2012)</a:t>
            </a:r>
          </a:p>
          <a:p>
            <a:pPr>
              <a:lnSpc>
                <a:spcPct val="120000"/>
              </a:lnSpc>
              <a:defRPr/>
            </a:pPr>
            <a:endParaRPr lang="en-US" sz="20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5257800" cy="441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570146"/>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Spanish EDL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16</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0" y="5867400"/>
            <a:ext cx="8927688" cy="1257787"/>
          </a:xfrm>
        </p:spPr>
        <p:txBody>
          <a:bodyPr>
            <a:noAutofit/>
          </a:bodyPr>
          <a:lstStyle/>
          <a:p>
            <a:pPr>
              <a:lnSpc>
                <a:spcPct val="120000"/>
              </a:lnSpc>
              <a:defRPr/>
            </a:pPr>
            <a:r>
              <a:rPr lang="en-US" sz="2000" dirty="0" smtClean="0"/>
              <a:t>Most systems used Spanish-to-English MT + </a:t>
            </a:r>
            <a:r>
              <a:rPr lang="en-US" sz="2000" dirty="0"/>
              <a:t>English </a:t>
            </a:r>
            <a:r>
              <a:rPr lang="en-US" sz="2000" dirty="0" smtClean="0"/>
              <a:t>EDL</a:t>
            </a:r>
          </a:p>
          <a:p>
            <a:pPr>
              <a:lnSpc>
                <a:spcPct val="120000"/>
              </a:lnSpc>
              <a:defRPr/>
            </a:pPr>
            <a:endParaRPr lang="en-US" sz="2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32" y="838200"/>
            <a:ext cx="587192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5568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Tri-lingual EL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17</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14514" y="5206998"/>
            <a:ext cx="8927688" cy="1257787"/>
          </a:xfrm>
        </p:spPr>
        <p:txBody>
          <a:bodyPr>
            <a:noAutofit/>
          </a:bodyPr>
          <a:lstStyle/>
          <a:p>
            <a:pPr>
              <a:lnSpc>
                <a:spcPct val="120000"/>
              </a:lnSpc>
              <a:defRPr/>
            </a:pPr>
            <a:r>
              <a:rPr lang="en-US" sz="1800" dirty="0"/>
              <a:t>B</a:t>
            </a:r>
            <a:r>
              <a:rPr lang="en-US" sz="1800" dirty="0" smtClean="0"/>
              <a:t>est typing+clustering: 75.3% (EL) vs. 55.1% (EDL)</a:t>
            </a:r>
          </a:p>
          <a:p>
            <a:pPr>
              <a:lnSpc>
                <a:spcPct val="120000"/>
              </a:lnSpc>
              <a:defRPr/>
            </a:pPr>
            <a:r>
              <a:rPr lang="en-US" sz="1800" dirty="0"/>
              <a:t>B</a:t>
            </a:r>
            <a:r>
              <a:rPr lang="en-US" sz="1800" dirty="0" smtClean="0"/>
              <a:t>est typing+clustering+linking: 72.4% (EL) vs. 59.4% (EDL)</a:t>
            </a:r>
          </a:p>
          <a:p>
            <a:pPr>
              <a:lnSpc>
                <a:spcPct val="120000"/>
              </a:lnSpc>
              <a:defRPr/>
            </a:pPr>
            <a:r>
              <a:rPr lang="en-US" sz="1800" dirty="0" smtClean="0"/>
              <a:t>Entity </a:t>
            </a:r>
            <a:r>
              <a:rPr lang="en-US" sz="1800" dirty="0"/>
              <a:t>mention </a:t>
            </a:r>
            <a:r>
              <a:rPr lang="en-US" sz="1800" dirty="0" smtClean="0"/>
              <a:t>identification </a:t>
            </a:r>
            <a:r>
              <a:rPr lang="en-US" sz="1800" dirty="0"/>
              <a:t>is a major challenge for </a:t>
            </a:r>
            <a:r>
              <a:rPr lang="en-US" sz="1800" dirty="0" smtClean="0"/>
              <a:t>EDL</a:t>
            </a:r>
          </a:p>
          <a:p>
            <a:pPr>
              <a:lnSpc>
                <a:spcPct val="120000"/>
              </a:lnSpc>
              <a:defRPr/>
            </a:pPr>
            <a:r>
              <a:rPr lang="en-US" sz="1800" dirty="0" smtClean="0"/>
              <a:t>Best system used cross-lingual knowledge transfer + unsupervised linking</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9" y="762001"/>
            <a:ext cx="5450681" cy="45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94216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English EL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18</a:t>
            </a:fld>
            <a:r>
              <a:rPr lang="en-US" altLang="zh-CN" sz="1200" dirty="0" smtClean="0">
                <a:solidFill>
                  <a:srgbClr val="000000"/>
                </a:solidFill>
                <a:latin typeface="SimSun" pitchFamily="2" charset="-122"/>
                <a:ea typeface="SimSun" pitchFamily="2" charset="-122"/>
                <a:cs typeface="Arial" charset="0"/>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990600"/>
            <a:ext cx="634258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64595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Chinese EL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19</a:t>
            </a:fld>
            <a:r>
              <a:rPr lang="en-US" altLang="zh-CN" sz="1200" dirty="0" smtClean="0">
                <a:solidFill>
                  <a:srgbClr val="000000"/>
                </a:solidFill>
                <a:latin typeface="SimSun" pitchFamily="2" charset="-122"/>
                <a:ea typeface="SimSun" pitchFamily="2" charset="-122"/>
                <a:cs typeface="Arial" charset="0"/>
              </a:rPr>
              <a:t>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027" y="914400"/>
            <a:ext cx="651617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27554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1219200"/>
            <a:ext cx="9144000" cy="1082675"/>
          </a:xfrm>
        </p:spPr>
        <p:txBody>
          <a:bodyPr/>
          <a:lstStyle/>
          <a:p>
            <a:pPr>
              <a:defRPr/>
            </a:pPr>
            <a:r>
              <a:rPr lang="en-US" dirty="0" smtClean="0"/>
              <a:t>Goals and The Task</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a:t>
            </a:fld>
            <a:r>
              <a:rPr lang="en-US" altLang="zh-CN" sz="1200" smtClean="0">
                <a:solidFill>
                  <a:srgbClr val="000000"/>
                </a:solidFill>
                <a:latin typeface="SimSun" pitchFamily="2" charset="-122"/>
                <a:ea typeface="SimSun" pitchFamily="2" charset="-122"/>
                <a:cs typeface="Arial"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6" y="2819400"/>
            <a:ext cx="8085138" cy="393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74171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Spanish EL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20</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63912" y="5562600"/>
            <a:ext cx="8927688" cy="1066799"/>
          </a:xfrm>
        </p:spPr>
        <p:txBody>
          <a:bodyPr>
            <a:noAutofit/>
          </a:bodyPr>
          <a:lstStyle/>
          <a:p>
            <a:pPr>
              <a:lnSpc>
                <a:spcPct val="120000"/>
              </a:lnSpc>
              <a:defRPr/>
            </a:pPr>
            <a:r>
              <a:rPr lang="en-US" sz="2000" dirty="0" smtClean="0"/>
              <a:t>F-score </a:t>
            </a:r>
            <a:r>
              <a:rPr lang="en-US" sz="2000" dirty="0"/>
              <a:t>of English name tagging on Spanish-to-English MT output is 10% higher than Spanish name tagging (Sammons et al., 2015</a:t>
            </a:r>
            <a:r>
              <a:rPr lang="en-US" sz="2000" dirty="0" smtClean="0"/>
              <a:t>)</a:t>
            </a:r>
            <a:endParaRPr lang="en-US" sz="2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92555"/>
            <a:ext cx="5562600" cy="466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64606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Entity Types and Textual Genres</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21</a:t>
            </a:fld>
            <a:r>
              <a:rPr lang="en-US" altLang="zh-CN" sz="1200" dirty="0" smtClean="0">
                <a:solidFill>
                  <a:srgbClr val="000000"/>
                </a:solidFill>
                <a:latin typeface="SimSun" pitchFamily="2" charset="-122"/>
                <a:ea typeface="SimSun" pitchFamily="2" charset="-122"/>
                <a:cs typeface="Arial" charset="0"/>
              </a:rPr>
              <a: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3657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3657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260556" y="1066800"/>
            <a:ext cx="2025444" cy="1066799"/>
          </a:xfrm>
        </p:spPr>
        <p:txBody>
          <a:bodyPr>
            <a:noAutofit/>
          </a:bodyPr>
          <a:lstStyle/>
          <a:p>
            <a:pPr>
              <a:lnSpc>
                <a:spcPct val="120000"/>
              </a:lnSpc>
              <a:defRPr/>
            </a:pPr>
            <a:r>
              <a:rPr lang="en-US" sz="2000" dirty="0" smtClean="0"/>
              <a:t>EDL</a:t>
            </a:r>
          </a:p>
        </p:txBody>
      </p:sp>
      <p:sp>
        <p:nvSpPr>
          <p:cNvPr id="10" name="Content Placeholder 2"/>
          <p:cNvSpPr txBox="1">
            <a:spLocks/>
          </p:cNvSpPr>
          <p:nvPr/>
        </p:nvSpPr>
        <p:spPr bwMode="auto">
          <a:xfrm>
            <a:off x="4419600" y="1066800"/>
            <a:ext cx="2025444"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a:lnSpc>
                <a:spcPct val="120000"/>
              </a:lnSpc>
              <a:defRPr/>
            </a:pPr>
            <a:r>
              <a:rPr lang="en-US" sz="2000" dirty="0" smtClean="0"/>
              <a:t>EL</a:t>
            </a:r>
          </a:p>
        </p:txBody>
      </p:sp>
      <p:sp>
        <p:nvSpPr>
          <p:cNvPr id="11" name="Content Placeholder 2"/>
          <p:cNvSpPr txBox="1">
            <a:spLocks/>
          </p:cNvSpPr>
          <p:nvPr/>
        </p:nvSpPr>
        <p:spPr bwMode="auto">
          <a:xfrm>
            <a:off x="464456" y="6043387"/>
            <a:ext cx="7765143" cy="56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a:lnSpc>
                <a:spcPct val="120000"/>
              </a:lnSpc>
              <a:defRPr/>
            </a:pPr>
            <a:r>
              <a:rPr lang="en-US" sz="2000" dirty="0" smtClean="0"/>
              <a:t>Nominal challenge: genericity/specificity</a:t>
            </a:r>
          </a:p>
          <a:p>
            <a:pPr>
              <a:lnSpc>
                <a:spcPct val="120000"/>
              </a:lnSpc>
              <a:defRPr/>
            </a:pPr>
            <a:r>
              <a:rPr lang="en-US" sz="2000" dirty="0" smtClean="0"/>
              <a:t>Facility is the most difficult type</a:t>
            </a:r>
          </a:p>
        </p:txBody>
      </p:sp>
    </p:spTree>
    <p:extLst>
      <p:ext uri="{BB962C8B-B14F-4D97-AF65-F5344CB8AC3E}">
        <p14:creationId xmlns:p14="http://schemas.microsoft.com/office/powerpoint/2010/main" val="310638765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752600"/>
            <a:ext cx="8229600" cy="5000625"/>
          </a:xfrm>
        </p:spPr>
        <p:txBody>
          <a:bodyPr/>
          <a:lstStyle/>
          <a:p>
            <a:pPr>
              <a:lnSpc>
                <a:spcPct val="80000"/>
              </a:lnSpc>
            </a:pPr>
            <a:r>
              <a:rPr lang="en-US" altLang="zh-CN" sz="3200" dirty="0" smtClean="0"/>
              <a:t>Re: Benjamin’s question – are top systems finding the same easy ones?</a:t>
            </a:r>
          </a:p>
          <a:p>
            <a:pPr>
              <a:lnSpc>
                <a:spcPct val="80000"/>
              </a:lnSpc>
            </a:pPr>
            <a:r>
              <a:rPr lang="en-US" altLang="zh-CN" sz="3200" dirty="0" smtClean="0"/>
              <a:t>Are we facing the same difficulty?</a:t>
            </a:r>
          </a:p>
          <a:p>
            <a:pPr>
              <a:lnSpc>
                <a:spcPct val="80000"/>
              </a:lnSpc>
            </a:pPr>
            <a:endParaRPr lang="en-US" sz="3200" dirty="0" smtClean="0"/>
          </a:p>
          <a:p>
            <a:pPr>
              <a:lnSpc>
                <a:spcPct val="80000"/>
              </a:lnSpc>
            </a:pPr>
            <a:r>
              <a:rPr lang="en-US" sz="3200" dirty="0" smtClean="0"/>
              <a:t>A case study on comparing IBM </a:t>
            </a:r>
            <a:r>
              <a:rPr lang="en-US" sz="3200" dirty="0"/>
              <a:t>EL vs. RPI </a:t>
            </a:r>
            <a:r>
              <a:rPr lang="en-US" sz="3200" dirty="0" smtClean="0"/>
              <a:t>EL (Credit: </a:t>
            </a:r>
            <a:r>
              <a:rPr lang="en-US" sz="3200" dirty="0" err="1" smtClean="0"/>
              <a:t>Xiaoman</a:t>
            </a:r>
            <a:r>
              <a:rPr lang="en-US" sz="3200" dirty="0" smtClean="0"/>
              <a:t> Pan)</a:t>
            </a:r>
            <a:endParaRPr lang="en-US" sz="3200" dirty="0"/>
          </a:p>
          <a:p>
            <a:pPr>
              <a:lnSpc>
                <a:spcPct val="80000"/>
              </a:lnSpc>
            </a:pPr>
            <a:endParaRPr lang="en-US" altLang="zh-CN" sz="4000" dirty="0" smtClean="0"/>
          </a:p>
        </p:txBody>
      </p:sp>
      <p:sp>
        <p:nvSpPr>
          <p:cNvPr id="3" name="Title 1"/>
          <p:cNvSpPr>
            <a:spLocks noGrp="1"/>
          </p:cNvSpPr>
          <p:nvPr>
            <p:ph type="title"/>
          </p:nvPr>
        </p:nvSpPr>
        <p:spPr>
          <a:xfrm>
            <a:off x="228600" y="228600"/>
            <a:ext cx="9144000" cy="1082675"/>
          </a:xfrm>
        </p:spPr>
        <p:txBody>
          <a:bodyPr/>
          <a:lstStyle/>
          <a:p>
            <a:pPr>
              <a:defRPr/>
            </a:pPr>
            <a:r>
              <a:rPr lang="en-US" dirty="0" smtClean="0"/>
              <a:t>Are We Picking the Same Low-Hanging Fruit?</a:t>
            </a:r>
            <a:endParaRPr lang="en-US" dirty="0"/>
          </a:p>
        </p:txBody>
      </p:sp>
    </p:spTree>
    <p:extLst>
      <p:ext uri="{BB962C8B-B14F-4D97-AF65-F5344CB8AC3E}">
        <p14:creationId xmlns:p14="http://schemas.microsoft.com/office/powerpoint/2010/main" val="252133514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cor_all.png"/>
          <p:cNvPicPr>
            <a:picLocks noChangeAspect="1"/>
          </p:cNvPicPr>
          <p:nvPr/>
        </p:nvPicPr>
        <p:blipFill>
          <a:blip r:embed="rId2">
            <a:extLst/>
          </a:blip>
          <a:stretch>
            <a:fillRect/>
          </a:stretch>
        </p:blipFill>
        <p:spPr>
          <a:xfrm>
            <a:off x="-84940" y="2606"/>
            <a:ext cx="4732735" cy="3549551"/>
          </a:xfrm>
          <a:prstGeom prst="rect">
            <a:avLst/>
          </a:prstGeom>
          <a:ln w="12700">
            <a:miter lim="400000"/>
          </a:ln>
        </p:spPr>
      </p:pic>
      <p:pic>
        <p:nvPicPr>
          <p:cNvPr id="123" name="cor_cmn.png"/>
          <p:cNvPicPr>
            <a:picLocks noChangeAspect="1"/>
          </p:cNvPicPr>
          <p:nvPr/>
        </p:nvPicPr>
        <p:blipFill>
          <a:blip r:embed="rId3">
            <a:extLst/>
          </a:blip>
          <a:stretch>
            <a:fillRect/>
          </a:stretch>
        </p:blipFill>
        <p:spPr>
          <a:xfrm>
            <a:off x="4606148" y="3496958"/>
            <a:ext cx="4732735" cy="3549551"/>
          </a:xfrm>
          <a:prstGeom prst="rect">
            <a:avLst/>
          </a:prstGeom>
          <a:ln w="12700">
            <a:miter lim="400000"/>
          </a:ln>
        </p:spPr>
      </p:pic>
      <p:pic>
        <p:nvPicPr>
          <p:cNvPr id="124" name="cor_spa.png"/>
          <p:cNvPicPr>
            <a:picLocks noChangeAspect="1"/>
          </p:cNvPicPr>
          <p:nvPr/>
        </p:nvPicPr>
        <p:blipFill>
          <a:blip r:embed="rId4">
            <a:extLst/>
          </a:blip>
          <a:stretch>
            <a:fillRect/>
          </a:stretch>
        </p:blipFill>
        <p:spPr>
          <a:xfrm>
            <a:off x="-84940" y="3496958"/>
            <a:ext cx="4732735" cy="3549551"/>
          </a:xfrm>
          <a:prstGeom prst="rect">
            <a:avLst/>
          </a:prstGeom>
          <a:ln w="12700">
            <a:miter lim="400000"/>
          </a:ln>
        </p:spPr>
      </p:pic>
      <p:pic>
        <p:nvPicPr>
          <p:cNvPr id="125" name="cor_eng.png"/>
          <p:cNvPicPr>
            <a:picLocks noChangeAspect="1"/>
          </p:cNvPicPr>
          <p:nvPr/>
        </p:nvPicPr>
        <p:blipFill>
          <a:blip r:embed="rId5">
            <a:extLst/>
          </a:blip>
          <a:stretch>
            <a:fillRect/>
          </a:stretch>
        </p:blipFill>
        <p:spPr>
          <a:xfrm>
            <a:off x="4510989" y="2606"/>
            <a:ext cx="4732735" cy="3549551"/>
          </a:xfrm>
          <a:prstGeom prst="rect">
            <a:avLst/>
          </a:prstGeom>
          <a:ln w="12700">
            <a:miter lim="400000"/>
          </a:ln>
        </p:spPr>
      </p:pic>
      <p:sp>
        <p:nvSpPr>
          <p:cNvPr id="6" name="Title 1"/>
          <p:cNvSpPr txBox="1">
            <a:spLocks/>
          </p:cNvSpPr>
          <p:nvPr/>
        </p:nvSpPr>
        <p:spPr>
          <a:xfrm>
            <a:off x="0" y="0"/>
            <a:ext cx="9144000" cy="1082675"/>
          </a:xfrm>
          <a:prstGeom prst="rect">
            <a:avLst/>
          </a:prstGeom>
        </p:spPr>
        <p:txBody>
          <a:bodyPr/>
          <a:lstStyle>
            <a:lvl1pPr marL="0" marR="0" indent="0"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defRPr/>
            </a:pPr>
            <a:endParaRPr lang="en-US" dirty="0" smtClean="0"/>
          </a:p>
        </p:txBody>
      </p:sp>
    </p:spTree>
    <p:extLst>
      <p:ext uri="{BB962C8B-B14F-4D97-AF65-F5344CB8AC3E}">
        <p14:creationId xmlns:p14="http://schemas.microsoft.com/office/powerpoint/2010/main" val="268175533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err_all.png"/>
          <p:cNvPicPr>
            <a:picLocks noChangeAspect="1"/>
          </p:cNvPicPr>
          <p:nvPr/>
        </p:nvPicPr>
        <p:blipFill>
          <a:blip r:embed="rId2">
            <a:extLst/>
          </a:blip>
          <a:stretch>
            <a:fillRect/>
          </a:stretch>
        </p:blipFill>
        <p:spPr>
          <a:xfrm>
            <a:off x="37624" y="88052"/>
            <a:ext cx="4732735" cy="3549551"/>
          </a:xfrm>
          <a:prstGeom prst="rect">
            <a:avLst/>
          </a:prstGeom>
          <a:ln w="12700">
            <a:miter lim="400000"/>
          </a:ln>
        </p:spPr>
      </p:pic>
      <p:pic>
        <p:nvPicPr>
          <p:cNvPr id="128" name="err_cmn.png"/>
          <p:cNvPicPr>
            <a:picLocks noChangeAspect="1"/>
          </p:cNvPicPr>
          <p:nvPr/>
        </p:nvPicPr>
        <p:blipFill>
          <a:blip r:embed="rId3">
            <a:extLst/>
          </a:blip>
          <a:stretch>
            <a:fillRect/>
          </a:stretch>
        </p:blipFill>
        <p:spPr>
          <a:xfrm>
            <a:off x="4528034" y="3448446"/>
            <a:ext cx="4732735" cy="3549551"/>
          </a:xfrm>
          <a:prstGeom prst="rect">
            <a:avLst/>
          </a:prstGeom>
          <a:ln w="12700">
            <a:miter lim="400000"/>
          </a:ln>
        </p:spPr>
      </p:pic>
      <p:pic>
        <p:nvPicPr>
          <p:cNvPr id="129" name="err_eng.png"/>
          <p:cNvPicPr>
            <a:picLocks noChangeAspect="1"/>
          </p:cNvPicPr>
          <p:nvPr/>
        </p:nvPicPr>
        <p:blipFill>
          <a:blip r:embed="rId4">
            <a:extLst/>
          </a:blip>
          <a:stretch>
            <a:fillRect/>
          </a:stretch>
        </p:blipFill>
        <p:spPr>
          <a:xfrm>
            <a:off x="4528034" y="88052"/>
            <a:ext cx="4732735" cy="3549551"/>
          </a:xfrm>
          <a:prstGeom prst="rect">
            <a:avLst/>
          </a:prstGeom>
          <a:ln w="12700">
            <a:miter lim="400000"/>
          </a:ln>
        </p:spPr>
      </p:pic>
      <p:pic>
        <p:nvPicPr>
          <p:cNvPr id="130" name="err_spa.png"/>
          <p:cNvPicPr>
            <a:picLocks noChangeAspect="1"/>
          </p:cNvPicPr>
          <p:nvPr/>
        </p:nvPicPr>
        <p:blipFill>
          <a:blip r:embed="rId5">
            <a:extLst/>
          </a:blip>
          <a:stretch>
            <a:fillRect/>
          </a:stretch>
        </p:blipFill>
        <p:spPr>
          <a:xfrm>
            <a:off x="37624" y="3531880"/>
            <a:ext cx="4732735" cy="3549551"/>
          </a:xfrm>
          <a:prstGeom prst="rect">
            <a:avLst/>
          </a:prstGeom>
          <a:ln w="12700">
            <a:miter lim="400000"/>
          </a:ln>
        </p:spPr>
      </p:pic>
    </p:spTree>
    <p:extLst>
      <p:ext uri="{BB962C8B-B14F-4D97-AF65-F5344CB8AC3E}">
        <p14:creationId xmlns:p14="http://schemas.microsoft.com/office/powerpoint/2010/main" val="18836727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 name="Table 132"/>
          <p:cNvGraphicFramePr/>
          <p:nvPr/>
        </p:nvGraphicFramePr>
        <p:xfrm>
          <a:off x="687634" y="3384352"/>
          <a:ext cx="3505041" cy="2915751"/>
        </p:xfrm>
        <a:graphic>
          <a:graphicData uri="http://schemas.openxmlformats.org/drawingml/2006/table">
            <a:tbl>
              <a:tblPr/>
              <a:tblGrid>
                <a:gridCol w="1324977"/>
                <a:gridCol w="2180064"/>
              </a:tblGrid>
              <a:tr h="633154">
                <a:tc>
                  <a:txBody>
                    <a:bodyPr/>
                    <a:lstStyle/>
                    <a:p>
                      <a:pPr defTabSz="914400">
                        <a:defRPr sz="2600"/>
                      </a:pPr>
                      <a:endParaRPr sz="1800" dirty="0"/>
                    </a:p>
                  </a:txBody>
                  <a:tcPr marL="35719" marR="35719" marT="35719" marB="35719" anchor="ctr" horzOverflow="overflow"/>
                </a:tc>
                <a:tc>
                  <a:txBody>
                    <a:bodyPr/>
                    <a:lstStyle/>
                    <a:p>
                      <a:pPr defTabSz="914400"/>
                      <a:r>
                        <a:rPr sz="1800"/>
                        <a:t>Sim(err)</a:t>
                      </a:r>
                    </a:p>
                  </a:txBody>
                  <a:tcPr marL="35719" marR="35719" marT="35719" marB="35719" anchor="ctr" horzOverflow="overflow"/>
                </a:tc>
              </a:tr>
              <a:tr h="660830">
                <a:tc>
                  <a:txBody>
                    <a:bodyPr/>
                    <a:lstStyle/>
                    <a:p>
                      <a:pPr defTabSz="914400"/>
                      <a:r>
                        <a:rPr sz="1800" dirty="0"/>
                        <a:t>ENG</a:t>
                      </a:r>
                    </a:p>
                  </a:txBody>
                  <a:tcPr marL="35719" marR="35719" marT="35719" marB="35719" anchor="ctr" horzOverflow="overflow"/>
                </a:tc>
                <a:tc>
                  <a:txBody>
                    <a:bodyPr/>
                    <a:lstStyle/>
                    <a:p>
                      <a:pPr defTabSz="914400"/>
                      <a:r>
                        <a:rPr sz="1800" dirty="0"/>
                        <a:t>8.51%</a:t>
                      </a:r>
                    </a:p>
                  </a:txBody>
                  <a:tcPr marL="35719" marR="35719" marT="35719" marB="35719" anchor="ctr" horzOverflow="overflow"/>
                </a:tc>
              </a:tr>
              <a:tr h="545463">
                <a:tc>
                  <a:txBody>
                    <a:bodyPr/>
                    <a:lstStyle/>
                    <a:p>
                      <a:pPr defTabSz="914400"/>
                      <a:r>
                        <a:rPr sz="1800"/>
                        <a:t>CMN</a:t>
                      </a:r>
                    </a:p>
                  </a:txBody>
                  <a:tcPr marL="35719" marR="35719" marT="35719" marB="35719" anchor="ctr" horzOverflow="overflow"/>
                </a:tc>
                <a:tc>
                  <a:txBody>
                    <a:bodyPr/>
                    <a:lstStyle/>
                    <a:p>
                      <a:pPr defTabSz="914400"/>
                      <a:r>
                        <a:rPr sz="1800" dirty="0"/>
                        <a:t>18.24%</a:t>
                      </a:r>
                    </a:p>
                  </a:txBody>
                  <a:tcPr marL="35719" marR="35719" marT="35719" marB="35719" anchor="ctr" horzOverflow="overflow"/>
                </a:tc>
              </a:tr>
              <a:tr h="538152">
                <a:tc>
                  <a:txBody>
                    <a:bodyPr/>
                    <a:lstStyle/>
                    <a:p>
                      <a:pPr defTabSz="914400"/>
                      <a:r>
                        <a:rPr sz="1800"/>
                        <a:t>SPA</a:t>
                      </a:r>
                    </a:p>
                  </a:txBody>
                  <a:tcPr marL="35719" marR="35719" marT="35719" marB="35719" anchor="ctr" horzOverflow="overflow"/>
                </a:tc>
                <a:tc>
                  <a:txBody>
                    <a:bodyPr/>
                    <a:lstStyle/>
                    <a:p>
                      <a:pPr defTabSz="914400"/>
                      <a:r>
                        <a:rPr sz="1800" dirty="0"/>
                        <a:t>9.86%</a:t>
                      </a:r>
                    </a:p>
                  </a:txBody>
                  <a:tcPr marL="35719" marR="35719" marT="35719" marB="35719" anchor="ctr" horzOverflow="overflow"/>
                </a:tc>
              </a:tr>
              <a:tr h="538152">
                <a:tc>
                  <a:txBody>
                    <a:bodyPr/>
                    <a:lstStyle/>
                    <a:p>
                      <a:pPr defTabSz="914400"/>
                      <a:r>
                        <a:rPr sz="1800"/>
                        <a:t>ALL</a:t>
                      </a:r>
                    </a:p>
                  </a:txBody>
                  <a:tcPr marL="35719" marR="35719" marT="35719" marB="35719" anchor="ctr" horzOverflow="overflow"/>
                </a:tc>
                <a:tc>
                  <a:txBody>
                    <a:bodyPr/>
                    <a:lstStyle/>
                    <a:p>
                      <a:pPr defTabSz="914400"/>
                      <a:r>
                        <a:rPr sz="1800" dirty="0"/>
                        <a:t>11.31%</a:t>
                      </a:r>
                    </a:p>
                  </a:txBody>
                  <a:tcPr marL="35719" marR="35719" marT="35719" marB="35719" anchor="ctr" horzOverflow="overflow"/>
                </a:tc>
              </a:tr>
            </a:tbl>
          </a:graphicData>
        </a:graphic>
      </p:graphicFrame>
      <p:graphicFrame>
        <p:nvGraphicFramePr>
          <p:cNvPr id="133" name="Table 133"/>
          <p:cNvGraphicFramePr/>
          <p:nvPr/>
        </p:nvGraphicFramePr>
        <p:xfrm>
          <a:off x="5027462" y="3384352"/>
          <a:ext cx="3505041" cy="2915751"/>
        </p:xfrm>
        <a:graphic>
          <a:graphicData uri="http://schemas.openxmlformats.org/drawingml/2006/table">
            <a:tbl>
              <a:tblPr/>
              <a:tblGrid>
                <a:gridCol w="1324977"/>
                <a:gridCol w="2180064"/>
              </a:tblGrid>
              <a:tr h="633154">
                <a:tc>
                  <a:txBody>
                    <a:bodyPr/>
                    <a:lstStyle/>
                    <a:p>
                      <a:pPr defTabSz="914400">
                        <a:defRPr sz="2600"/>
                      </a:pPr>
                      <a:endParaRPr sz="1800"/>
                    </a:p>
                  </a:txBody>
                  <a:tcPr marL="35719" marR="35719" marT="35719" marB="35719" anchor="ctr" horzOverflow="overflow"/>
                </a:tc>
                <a:tc>
                  <a:txBody>
                    <a:bodyPr/>
                    <a:lstStyle/>
                    <a:p>
                      <a:pPr defTabSz="914400"/>
                      <a:r>
                        <a:rPr sz="1800"/>
                        <a:t>Sim(cor)</a:t>
                      </a:r>
                    </a:p>
                  </a:txBody>
                  <a:tcPr marL="35719" marR="35719" marT="35719" marB="35719" anchor="ctr" horzOverflow="overflow"/>
                </a:tc>
              </a:tr>
              <a:tr h="660830">
                <a:tc>
                  <a:txBody>
                    <a:bodyPr/>
                    <a:lstStyle/>
                    <a:p>
                      <a:pPr defTabSz="914400"/>
                      <a:r>
                        <a:rPr sz="1800"/>
                        <a:t>ENG</a:t>
                      </a:r>
                    </a:p>
                  </a:txBody>
                  <a:tcPr marL="35719" marR="35719" marT="35719" marB="35719" anchor="ctr" horzOverflow="overflow"/>
                </a:tc>
                <a:tc>
                  <a:txBody>
                    <a:bodyPr/>
                    <a:lstStyle/>
                    <a:p>
                      <a:pPr defTabSz="914400"/>
                      <a:r>
                        <a:rPr sz="1800"/>
                        <a:t>72.16%</a:t>
                      </a:r>
                    </a:p>
                  </a:txBody>
                  <a:tcPr marL="35719" marR="35719" marT="35719" marB="35719" anchor="ctr" horzOverflow="overflow"/>
                </a:tc>
              </a:tr>
              <a:tr h="545463">
                <a:tc>
                  <a:txBody>
                    <a:bodyPr/>
                    <a:lstStyle/>
                    <a:p>
                      <a:pPr defTabSz="914400"/>
                      <a:r>
                        <a:rPr sz="1800"/>
                        <a:t>CMN</a:t>
                      </a:r>
                    </a:p>
                  </a:txBody>
                  <a:tcPr marL="35719" marR="35719" marT="35719" marB="35719" anchor="ctr" horzOverflow="overflow"/>
                </a:tc>
                <a:tc>
                  <a:txBody>
                    <a:bodyPr/>
                    <a:lstStyle/>
                    <a:p>
                      <a:pPr defTabSz="914400"/>
                      <a:r>
                        <a:rPr sz="1800"/>
                        <a:t>82.01%</a:t>
                      </a:r>
                    </a:p>
                  </a:txBody>
                  <a:tcPr marL="35719" marR="35719" marT="35719" marB="35719" anchor="ctr" horzOverflow="overflow"/>
                </a:tc>
              </a:tr>
              <a:tr h="538152">
                <a:tc>
                  <a:txBody>
                    <a:bodyPr/>
                    <a:lstStyle/>
                    <a:p>
                      <a:pPr defTabSz="914400"/>
                      <a:r>
                        <a:rPr sz="1800"/>
                        <a:t>SPA</a:t>
                      </a:r>
                    </a:p>
                  </a:txBody>
                  <a:tcPr marL="35719" marR="35719" marT="35719" marB="35719" anchor="ctr" horzOverflow="overflow"/>
                </a:tc>
                <a:tc>
                  <a:txBody>
                    <a:bodyPr/>
                    <a:lstStyle/>
                    <a:p>
                      <a:pPr defTabSz="914400"/>
                      <a:r>
                        <a:rPr sz="1800"/>
                        <a:t>77.06%</a:t>
                      </a:r>
                    </a:p>
                  </a:txBody>
                  <a:tcPr marL="35719" marR="35719" marT="35719" marB="35719" anchor="ctr" horzOverflow="overflow"/>
                </a:tc>
              </a:tr>
              <a:tr h="538152">
                <a:tc>
                  <a:txBody>
                    <a:bodyPr/>
                    <a:lstStyle/>
                    <a:p>
                      <a:pPr defTabSz="914400"/>
                      <a:r>
                        <a:rPr sz="1800"/>
                        <a:t>ALL</a:t>
                      </a:r>
                    </a:p>
                  </a:txBody>
                  <a:tcPr marL="35719" marR="35719" marT="35719" marB="35719" anchor="ctr" horzOverflow="overflow"/>
                </a:tc>
                <a:tc>
                  <a:txBody>
                    <a:bodyPr/>
                    <a:lstStyle/>
                    <a:p>
                      <a:pPr defTabSz="914400"/>
                      <a:r>
                        <a:rPr sz="1800"/>
                        <a:t>76.16%</a:t>
                      </a:r>
                    </a:p>
                  </a:txBody>
                  <a:tcPr marL="35719" marR="35719" marT="35719" marB="35719" anchor="ctr" horzOverflow="overflow"/>
                </a:tc>
              </a:tr>
            </a:tbl>
          </a:graphicData>
        </a:graphic>
      </p:graphicFrame>
      <p:pic>
        <p:nvPicPr>
          <p:cNvPr id="134" name="CodeCogsEqn (3).pdf"/>
          <p:cNvPicPr>
            <a:picLocks noChangeAspect="1"/>
          </p:cNvPicPr>
          <p:nvPr/>
        </p:nvPicPr>
        <p:blipFill>
          <a:blip r:embed="rId2">
            <a:extLst/>
          </a:blip>
          <a:stretch>
            <a:fillRect/>
          </a:stretch>
        </p:blipFill>
        <p:spPr>
          <a:xfrm>
            <a:off x="5136413" y="1703061"/>
            <a:ext cx="3287143" cy="627409"/>
          </a:xfrm>
          <a:prstGeom prst="rect">
            <a:avLst/>
          </a:prstGeom>
          <a:ln w="12700">
            <a:miter lim="400000"/>
          </a:ln>
        </p:spPr>
      </p:pic>
      <p:pic>
        <p:nvPicPr>
          <p:cNvPr id="135" name="CodeCogsEqn (2).pdf"/>
          <p:cNvPicPr>
            <a:picLocks noChangeAspect="1"/>
          </p:cNvPicPr>
          <p:nvPr/>
        </p:nvPicPr>
        <p:blipFill>
          <a:blip r:embed="rId3">
            <a:extLst/>
          </a:blip>
          <a:stretch>
            <a:fillRect/>
          </a:stretch>
        </p:blipFill>
        <p:spPr>
          <a:xfrm>
            <a:off x="785373" y="1703109"/>
            <a:ext cx="3309637" cy="627422"/>
          </a:xfrm>
          <a:prstGeom prst="rect">
            <a:avLst/>
          </a:prstGeom>
          <a:ln w="12700">
            <a:miter lim="400000"/>
          </a:ln>
        </p:spPr>
      </p:pic>
    </p:spTree>
    <p:extLst>
      <p:ext uri="{BB962C8B-B14F-4D97-AF65-F5344CB8AC3E}">
        <p14:creationId xmlns:p14="http://schemas.microsoft.com/office/powerpoint/2010/main" val="311306225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892970" y="793173"/>
            <a:ext cx="7358063" cy="2321719"/>
          </a:xfrm>
          <a:prstGeom prst="rect">
            <a:avLst/>
          </a:prstGeom>
        </p:spPr>
        <p:txBody>
          <a:bodyPr>
            <a:noAutofit/>
          </a:bodyPr>
          <a:lstStyle/>
          <a:p>
            <a:pPr algn="l"/>
            <a:r>
              <a:rPr lang="en-US" sz="4400" dirty="0" smtClean="0"/>
              <a:t>3/4 happy </a:t>
            </a:r>
            <a:r>
              <a:rPr lang="en-US" sz="4400" dirty="0"/>
              <a:t>families resemble each other, while unhappy ones are </a:t>
            </a:r>
            <a:r>
              <a:rPr lang="en-US" sz="4400" dirty="0" smtClean="0"/>
              <a:t>9/10 different.</a:t>
            </a:r>
            <a:endParaRPr sz="4400" dirty="0"/>
          </a:p>
        </p:txBody>
      </p:sp>
      <p:sp>
        <p:nvSpPr>
          <p:cNvPr id="138" name="Shape 138"/>
          <p:cNvSpPr/>
          <p:nvPr/>
        </p:nvSpPr>
        <p:spPr>
          <a:xfrm>
            <a:off x="-13387" y="3654415"/>
            <a:ext cx="9170773" cy="441459"/>
          </a:xfrm>
          <a:prstGeom prst="rect">
            <a:avLst/>
          </a:prstGeom>
          <a:ln w="12700">
            <a:miter lim="400000"/>
          </a:ln>
          <a:extLst>
            <a:ext uri="{C572A759-6A51-4108-AA02-DFA0A04FC94B}">
              <ma14:wrappingTextBoxFlag xmlns:ma14="http://schemas.microsoft.com/office/mac/drawingml/2011/main" xmlns="" val="1"/>
            </a:ext>
          </a:extLst>
        </p:spPr>
        <p:txBody>
          <a:bodyPr wrap="none" lIns="35715" tIns="35715" rIns="35715" bIns="35715" anchor="ctr">
            <a:spAutoFit/>
          </a:bodyPr>
          <a:lstStyle>
            <a:lvl1pPr>
              <a:defRPr sz="3100" u="sng">
                <a:hlinkClick r:id=""/>
              </a:defRPr>
            </a:lvl1pPr>
          </a:lstStyle>
          <a:p>
            <a:pPr algn="ctr" defTabSz="410730" eaLnBrk="1" fontAlgn="auto">
              <a:spcBef>
                <a:spcPts val="0"/>
              </a:spcBef>
              <a:spcAft>
                <a:spcPts val="0"/>
              </a:spcAft>
              <a:defRPr u="none"/>
            </a:pPr>
            <a:r>
              <a:rPr sz="2400" kern="0" dirty="0">
                <a:solidFill>
                  <a:srgbClr val="000000"/>
                </a:solidFill>
                <a:latin typeface="Helvetica Light"/>
                <a:sym typeface="Helvetica Light"/>
              </a:rPr>
              <a:t>https://blender04.cs.rpi.edu/~panx2/tmp/edl15out/ana/err_ana.html</a:t>
            </a:r>
          </a:p>
        </p:txBody>
      </p:sp>
      <p:sp>
        <p:nvSpPr>
          <p:cNvPr id="4" name="Shape 137"/>
          <p:cNvSpPr txBox="1">
            <a:spLocks/>
          </p:cNvSpPr>
          <p:nvPr/>
        </p:nvSpPr>
        <p:spPr>
          <a:xfrm>
            <a:off x="892967" y="4343400"/>
            <a:ext cx="7358063" cy="232171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noAutofit/>
          </a:bodyPr>
          <a:lstStyle>
            <a:lvl1pPr marL="0" marR="0" indent="0"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en-US" sz="4400" dirty="0" smtClean="0"/>
              <a:t>EDL Ensemble?</a:t>
            </a:r>
          </a:p>
        </p:txBody>
      </p:sp>
    </p:spTree>
    <p:extLst>
      <p:ext uri="{BB962C8B-B14F-4D97-AF65-F5344CB8AC3E}">
        <p14:creationId xmlns:p14="http://schemas.microsoft.com/office/powerpoint/2010/main" val="4978865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27</a:t>
            </a:fld>
            <a:r>
              <a:rPr lang="en-US" altLang="zh-CN" sz="1200" dirty="0" smtClean="0">
                <a:solidFill>
                  <a:srgbClr val="000000"/>
                </a:solidFill>
                <a:latin typeface="SimSun" pitchFamily="2" charset="-122"/>
                <a:ea typeface="SimSun" pitchFamily="2" charset="-122"/>
                <a:cs typeface="Arial"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4286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28600" y="228600"/>
            <a:ext cx="9144000" cy="1082675"/>
          </a:xfrm>
        </p:spPr>
        <p:txBody>
          <a:bodyPr/>
          <a:lstStyle/>
          <a:p>
            <a:pPr>
              <a:defRPr/>
            </a:pPr>
            <a:r>
              <a:rPr lang="en-US" dirty="0" smtClean="0"/>
              <a:t>What’s New and What Works</a:t>
            </a:r>
            <a:endParaRPr lang="en-US" dirty="0"/>
          </a:p>
        </p:txBody>
      </p:sp>
    </p:spTree>
    <p:extLst>
      <p:ext uri="{BB962C8B-B14F-4D97-AF65-F5344CB8AC3E}">
        <p14:creationId xmlns:p14="http://schemas.microsoft.com/office/powerpoint/2010/main" val="22564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766"/>
            <a:ext cx="9144000" cy="1082675"/>
          </a:xfrm>
        </p:spPr>
        <p:txBody>
          <a:bodyPr/>
          <a:lstStyle/>
          <a:p>
            <a:pPr>
              <a:defRPr/>
            </a:pPr>
            <a:r>
              <a:rPr lang="en-US" dirty="0" smtClean="0"/>
              <a:t>Cross-lingual Knowledge Transfer</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28</a:t>
            </a:fld>
            <a:r>
              <a:rPr lang="en-US" altLang="zh-CN" sz="1200" dirty="0" smtClean="0">
                <a:solidFill>
                  <a:srgbClr val="000000"/>
                </a:solidFill>
                <a:latin typeface="SimSun" pitchFamily="2" charset="-122"/>
                <a:ea typeface="SimSun" pitchFamily="2" charset="-122"/>
                <a:cs typeface="Arial" charset="0"/>
              </a:rPr>
              <a:t> </a:t>
            </a:r>
          </a:p>
        </p:txBody>
      </p:sp>
      <p:sp>
        <p:nvSpPr>
          <p:cNvPr id="6" name="Content Placeholder 2"/>
          <p:cNvSpPr txBox="1">
            <a:spLocks/>
          </p:cNvSpPr>
          <p:nvPr/>
        </p:nvSpPr>
        <p:spPr bwMode="auto">
          <a:xfrm>
            <a:off x="5462589" y="609600"/>
            <a:ext cx="345281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r>
              <a:rPr lang="en-US" sz="2000" dirty="0" smtClean="0">
                <a:solidFill>
                  <a:srgbClr val="000000"/>
                </a:solidFill>
              </a:rPr>
              <a:t>RPI system (Hong et al., 2015) </a:t>
            </a:r>
            <a:r>
              <a:rPr lang="en-US" sz="2000" dirty="0">
                <a:solidFill>
                  <a:srgbClr val="000000"/>
                </a:solidFill>
              </a:rPr>
              <a:t>developed a joint mention extraction, translation and linking </a:t>
            </a:r>
            <a:r>
              <a:rPr lang="en-US" sz="2000" dirty="0" smtClean="0">
                <a:solidFill>
                  <a:srgbClr val="000000"/>
                </a:solidFill>
              </a:rPr>
              <a:t>model and </a:t>
            </a:r>
            <a:r>
              <a:rPr lang="en-US" sz="2000" dirty="0">
                <a:solidFill>
                  <a:srgbClr val="000000"/>
                </a:solidFill>
              </a:rPr>
              <a:t>enhanced the quality of mention boundary identification, typing, translation and linking </a:t>
            </a:r>
            <a:r>
              <a:rPr lang="en-US" sz="2000" dirty="0" smtClean="0">
                <a:solidFill>
                  <a:srgbClr val="000000"/>
                </a:solidFill>
              </a:rPr>
              <a:t>simultaneously</a:t>
            </a:r>
          </a:p>
          <a:p>
            <a:endParaRPr lang="en-US" sz="2000" dirty="0" smtClean="0">
              <a:solidFill>
                <a:srgbClr val="000000"/>
              </a:solidFill>
            </a:endParaRPr>
          </a:p>
          <a:p>
            <a:r>
              <a:rPr lang="en-US" sz="2000" dirty="0" smtClean="0">
                <a:solidFill>
                  <a:srgbClr val="000000"/>
                </a:solidFill>
              </a:rPr>
              <a:t>HLT-COE system (Finin et al., 2015) </a:t>
            </a:r>
            <a:r>
              <a:rPr lang="en-US" sz="2000" dirty="0">
                <a:solidFill>
                  <a:srgbClr val="000000"/>
                </a:solidFill>
              </a:rPr>
              <a:t>found </a:t>
            </a:r>
            <a:r>
              <a:rPr lang="en-US" sz="2000" dirty="0" smtClean="0">
                <a:solidFill>
                  <a:srgbClr val="000000"/>
                </a:solidFill>
              </a:rPr>
              <a:t>cross-lingual </a:t>
            </a:r>
            <a:r>
              <a:rPr lang="en-US" sz="2000" dirty="0">
                <a:solidFill>
                  <a:srgbClr val="000000"/>
                </a:solidFill>
              </a:rPr>
              <a:t>coreference and inference </a:t>
            </a:r>
            <a:r>
              <a:rPr lang="en-US" sz="2000" dirty="0" smtClean="0">
                <a:solidFill>
                  <a:srgbClr val="000000"/>
                </a:solidFill>
              </a:rPr>
              <a:t>can </a:t>
            </a:r>
            <a:r>
              <a:rPr lang="en-US" sz="2000" dirty="0">
                <a:solidFill>
                  <a:srgbClr val="000000"/>
                </a:solidFill>
              </a:rPr>
              <a:t>greatly decrease the number of candidate clusters and thus reduce </a:t>
            </a:r>
            <a:r>
              <a:rPr lang="en-US" sz="2000" dirty="0" smtClean="0">
                <a:solidFill>
                  <a:srgbClr val="000000"/>
                </a:solidFill>
              </a:rPr>
              <a:t>ambiguity</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9" y="538163"/>
            <a:ext cx="5281611" cy="343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9" y="3980538"/>
            <a:ext cx="5334000" cy="295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82001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28600" y="838200"/>
            <a:ext cx="8763000" cy="5000625"/>
          </a:xfrm>
        </p:spPr>
        <p:txBody>
          <a:bodyPr/>
          <a:lstStyle/>
          <a:p>
            <a:pPr>
              <a:lnSpc>
                <a:spcPct val="80000"/>
              </a:lnSpc>
            </a:pPr>
            <a:r>
              <a:rPr lang="en-US" altLang="zh-CN" dirty="0" smtClean="0">
                <a:sym typeface="Tahoma" pitchFamily="34" charset="0"/>
              </a:rPr>
              <a:t>Distinguish </a:t>
            </a:r>
            <a:r>
              <a:rPr lang="en-US" altLang="zh-CN" dirty="0">
                <a:sym typeface="Tahoma" pitchFamily="34" charset="0"/>
              </a:rPr>
              <a:t>specific and generic nominal mentions </a:t>
            </a:r>
            <a:r>
              <a:rPr lang="en-US" altLang="zh-CN" dirty="0" smtClean="0">
                <a:sym typeface="Tahoma" pitchFamily="34" charset="0"/>
              </a:rPr>
              <a:t>(RPI, Hong </a:t>
            </a:r>
            <a:r>
              <a:rPr lang="en-US" altLang="zh-CN" dirty="0">
                <a:sym typeface="Tahoma" pitchFamily="34" charset="0"/>
              </a:rPr>
              <a:t>et al., 2015</a:t>
            </a:r>
            <a:r>
              <a:rPr lang="en-US" altLang="zh-CN" dirty="0" smtClean="0">
                <a:sym typeface="Tahoma" pitchFamily="34" charset="0"/>
              </a:rPr>
              <a:t>): </a:t>
            </a:r>
            <a:r>
              <a:rPr lang="en-US" dirty="0" smtClean="0"/>
              <a:t>46% F-score </a:t>
            </a:r>
            <a:r>
              <a:rPr lang="en-US" dirty="0"/>
              <a:t>on nominal mention </a:t>
            </a:r>
            <a:r>
              <a:rPr lang="en-US" dirty="0" smtClean="0"/>
              <a:t>extraction</a:t>
            </a:r>
            <a:endParaRPr lang="en-US" altLang="zh-CN" dirty="0">
              <a:sym typeface="Tahoma" pitchFamily="34" charset="0"/>
            </a:endParaRPr>
          </a:p>
          <a:p>
            <a:r>
              <a:rPr lang="en-US" altLang="zh-CN" sz="2000" dirty="0" smtClean="0">
                <a:sym typeface="Tahoma" pitchFamily="34" charset="0"/>
              </a:rPr>
              <a:t>Hypothetical</a:t>
            </a:r>
            <a:endParaRPr lang="en-US" altLang="zh-CN" sz="2000" dirty="0">
              <a:sym typeface="Tahoma" pitchFamily="34" charset="0"/>
            </a:endParaRPr>
          </a:p>
          <a:p>
            <a:pPr lvl="1"/>
            <a:r>
              <a:rPr lang="en-US" altLang="zh-CN" sz="1800" dirty="0">
                <a:sym typeface="Tahoma" pitchFamily="34" charset="0"/>
              </a:rPr>
              <a:t>Apparently, Bibi </a:t>
            </a:r>
            <a:r>
              <a:rPr lang="en-US" altLang="zh-CN" sz="1800" i="1" dirty="0" smtClean="0">
                <a:sym typeface="Tahoma" pitchFamily="34" charset="0"/>
              </a:rPr>
              <a:t>assumes</a:t>
            </a:r>
            <a:r>
              <a:rPr lang="en-US" altLang="zh-CN" sz="1800" dirty="0" smtClean="0">
                <a:sym typeface="Tahoma" pitchFamily="34" charset="0"/>
              </a:rPr>
              <a:t> </a:t>
            </a:r>
            <a:r>
              <a:rPr lang="en-US" altLang="zh-CN" sz="1800" dirty="0">
                <a:sym typeface="Tahoma" pitchFamily="34" charset="0"/>
              </a:rPr>
              <a:t>that the next GPE US </a:t>
            </a:r>
            <a:r>
              <a:rPr lang="en-US" altLang="zh-CN" sz="1800" b="1" dirty="0" smtClean="0">
                <a:sym typeface="Tahoma" pitchFamily="34" charset="0"/>
              </a:rPr>
              <a:t>President</a:t>
            </a:r>
            <a:r>
              <a:rPr lang="en-US" altLang="zh-CN" sz="1800" dirty="0" smtClean="0">
                <a:sym typeface="Tahoma" pitchFamily="34" charset="0"/>
              </a:rPr>
              <a:t> </a:t>
            </a:r>
            <a:r>
              <a:rPr lang="en-US" altLang="zh-CN" sz="1800" i="1" dirty="0" smtClean="0">
                <a:sym typeface="Tahoma" pitchFamily="34" charset="0"/>
              </a:rPr>
              <a:t>will</a:t>
            </a:r>
            <a:r>
              <a:rPr lang="en-US" altLang="zh-CN" sz="1800" dirty="0" smtClean="0">
                <a:sym typeface="Tahoma" pitchFamily="34" charset="0"/>
              </a:rPr>
              <a:t> </a:t>
            </a:r>
            <a:r>
              <a:rPr lang="en-US" altLang="zh-CN" sz="1800" dirty="0">
                <a:sym typeface="Tahoma" pitchFamily="34" charset="0"/>
              </a:rPr>
              <a:t>see things much more his way than does Barack Obama. </a:t>
            </a:r>
            <a:r>
              <a:rPr lang="en-US" altLang="zh-CN" sz="1800" i="1" dirty="0" smtClean="0">
                <a:sym typeface="Tahoma" pitchFamily="34" charset="0"/>
              </a:rPr>
              <a:t>If</a:t>
            </a:r>
            <a:r>
              <a:rPr lang="en-US" altLang="zh-CN" sz="1800" dirty="0" smtClean="0">
                <a:sym typeface="Tahoma" pitchFamily="34" charset="0"/>
              </a:rPr>
              <a:t> </a:t>
            </a:r>
            <a:r>
              <a:rPr lang="en-US" altLang="zh-CN" sz="1800" dirty="0">
                <a:sym typeface="Tahoma" pitchFamily="34" charset="0"/>
              </a:rPr>
              <a:t>H is the nominee, he may be </a:t>
            </a:r>
            <a:r>
              <a:rPr lang="en-US" altLang="zh-CN" sz="1800" dirty="0" smtClean="0">
                <a:sym typeface="Tahoma" pitchFamily="34" charset="0"/>
              </a:rPr>
              <a:t>right.</a:t>
            </a:r>
          </a:p>
          <a:p>
            <a:pPr lvl="1"/>
            <a:r>
              <a:rPr lang="en-US" altLang="zh-CN" sz="1800" dirty="0" smtClean="0">
                <a:sym typeface="Tahoma" pitchFamily="34" charset="0"/>
              </a:rPr>
              <a:t>because </a:t>
            </a:r>
            <a:r>
              <a:rPr lang="en-US" altLang="zh-CN" sz="1800" dirty="0">
                <a:sym typeface="Tahoma" pitchFamily="34" charset="0"/>
              </a:rPr>
              <a:t>it is so widely </a:t>
            </a:r>
            <a:r>
              <a:rPr lang="en-US" altLang="zh-CN" sz="1800" i="1" dirty="0" smtClean="0">
                <a:sym typeface="Tahoma" pitchFamily="34" charset="0"/>
              </a:rPr>
              <a:t>presumed</a:t>
            </a:r>
            <a:r>
              <a:rPr lang="en-US" altLang="zh-CN" sz="1800" dirty="0" smtClean="0">
                <a:sym typeface="Tahoma" pitchFamily="34" charset="0"/>
              </a:rPr>
              <a:t> </a:t>
            </a:r>
            <a:r>
              <a:rPr lang="en-US" altLang="zh-CN" sz="1800" dirty="0">
                <a:sym typeface="Tahoma" pitchFamily="34" charset="0"/>
              </a:rPr>
              <a:t>that H is the inevitable </a:t>
            </a:r>
            <a:r>
              <a:rPr lang="en-US" altLang="zh-CN" sz="1800" b="1" dirty="0" smtClean="0">
                <a:sym typeface="Tahoma" pitchFamily="34" charset="0"/>
              </a:rPr>
              <a:t>candidate</a:t>
            </a:r>
            <a:r>
              <a:rPr lang="en-US" altLang="zh-CN" sz="1800" dirty="0" smtClean="0">
                <a:sym typeface="Tahoma" pitchFamily="34" charset="0"/>
              </a:rPr>
              <a:t>.</a:t>
            </a:r>
          </a:p>
          <a:p>
            <a:pPr lvl="1"/>
            <a:r>
              <a:rPr lang="en-US" altLang="zh-CN" sz="1800" dirty="0" smtClean="0">
                <a:sym typeface="Tahoma" pitchFamily="34" charset="0"/>
              </a:rPr>
              <a:t>And </a:t>
            </a:r>
            <a:r>
              <a:rPr lang="en-US" altLang="zh-CN" sz="1800" i="1" dirty="0" smtClean="0">
                <a:sym typeface="Tahoma" pitchFamily="34" charset="0"/>
              </a:rPr>
              <a:t>if</a:t>
            </a:r>
            <a:r>
              <a:rPr lang="en-US" altLang="zh-CN" sz="1800" dirty="0" smtClean="0">
                <a:sym typeface="Tahoma" pitchFamily="34" charset="0"/>
              </a:rPr>
              <a:t> </a:t>
            </a:r>
            <a:r>
              <a:rPr lang="en-US" altLang="zh-CN" sz="1800" dirty="0">
                <a:sym typeface="Tahoma" pitchFamily="34" charset="0"/>
              </a:rPr>
              <a:t>something happened to Hillary he </a:t>
            </a:r>
            <a:r>
              <a:rPr lang="en-US" altLang="zh-CN" sz="1800" i="1" dirty="0" smtClean="0">
                <a:sym typeface="Tahoma" pitchFamily="34" charset="0"/>
              </a:rPr>
              <a:t>could</a:t>
            </a:r>
            <a:r>
              <a:rPr lang="en-US" altLang="zh-CN" sz="1800" dirty="0" smtClean="0">
                <a:sym typeface="Tahoma" pitchFamily="34" charset="0"/>
              </a:rPr>
              <a:t> </a:t>
            </a:r>
            <a:r>
              <a:rPr lang="en-US" altLang="zh-CN" sz="1800" dirty="0">
                <a:sym typeface="Tahoma" pitchFamily="34" charset="0"/>
              </a:rPr>
              <a:t>become </a:t>
            </a:r>
            <a:r>
              <a:rPr lang="en-US" altLang="zh-CN" sz="1800" b="1" dirty="0" smtClean="0">
                <a:sym typeface="Tahoma" pitchFamily="34" charset="0"/>
              </a:rPr>
              <a:t>president</a:t>
            </a:r>
            <a:r>
              <a:rPr lang="en-US" altLang="zh-CN" sz="1800" dirty="0" smtClean="0">
                <a:sym typeface="Tahoma" pitchFamily="34" charset="0"/>
              </a:rPr>
              <a:t>.</a:t>
            </a:r>
            <a:endParaRPr lang="en-US" altLang="zh-CN" sz="1800" dirty="0">
              <a:sym typeface="Tahoma" pitchFamily="34" charset="0"/>
            </a:endParaRPr>
          </a:p>
          <a:p>
            <a:r>
              <a:rPr lang="en-US" altLang="zh-CN" sz="2000" dirty="0" smtClean="0">
                <a:sym typeface="Tahoma" pitchFamily="34" charset="0"/>
              </a:rPr>
              <a:t>Subjective Mood</a:t>
            </a:r>
          </a:p>
          <a:p>
            <a:pPr lvl="1"/>
            <a:r>
              <a:rPr lang="en-US" altLang="zh-CN" sz="1800" dirty="0" smtClean="0">
                <a:sym typeface="Tahoma" pitchFamily="34" charset="0"/>
              </a:rPr>
              <a:t>while </a:t>
            </a:r>
            <a:r>
              <a:rPr lang="en-US" altLang="zh-CN" sz="1800" dirty="0">
                <a:sym typeface="Tahoma" pitchFamily="34" charset="0"/>
              </a:rPr>
              <a:t>President Hillary Clinton lived in the White House ... </a:t>
            </a:r>
            <a:r>
              <a:rPr lang="en-US" altLang="zh-CN" sz="1800" b="1" dirty="0" smtClean="0">
                <a:sym typeface="Tahoma" pitchFamily="34" charset="0"/>
              </a:rPr>
              <a:t>Vice President</a:t>
            </a:r>
            <a:r>
              <a:rPr lang="en-US" altLang="zh-CN" sz="1800" dirty="0" smtClean="0">
                <a:sym typeface="Tahoma" pitchFamily="34" charset="0"/>
              </a:rPr>
              <a:t> </a:t>
            </a:r>
            <a:r>
              <a:rPr lang="en-US" altLang="zh-CN" sz="1800" dirty="0">
                <a:sym typeface="Tahoma" pitchFamily="34" charset="0"/>
              </a:rPr>
              <a:t>Bill C </a:t>
            </a:r>
            <a:r>
              <a:rPr lang="en-US" altLang="zh-CN" sz="1800" i="1" dirty="0" smtClean="0">
                <a:sym typeface="Tahoma" pitchFamily="34" charset="0"/>
              </a:rPr>
              <a:t>would</a:t>
            </a:r>
            <a:r>
              <a:rPr lang="en-US" altLang="zh-CN" sz="1800" dirty="0" smtClean="0">
                <a:sym typeface="Tahoma" pitchFamily="34" charset="0"/>
              </a:rPr>
              <a:t> </a:t>
            </a:r>
            <a:r>
              <a:rPr lang="en-US" altLang="zh-CN" sz="1800" dirty="0">
                <a:sym typeface="Tahoma" pitchFamily="34" charset="0"/>
              </a:rPr>
              <a:t>reside at N.</a:t>
            </a:r>
            <a:endParaRPr lang="en-US" altLang="zh-CN" sz="2000" dirty="0">
              <a:sym typeface="Tahoma" pitchFamily="34" charset="0"/>
            </a:endParaRPr>
          </a:p>
          <a:p>
            <a:r>
              <a:rPr lang="en-US" altLang="zh-CN" sz="2000" dirty="0" smtClean="0">
                <a:sym typeface="Tahoma" pitchFamily="34" charset="0"/>
              </a:rPr>
              <a:t>Generic Referent</a:t>
            </a:r>
          </a:p>
          <a:p>
            <a:pPr lvl="1"/>
            <a:r>
              <a:rPr lang="en-US" altLang="zh-CN" sz="1800" dirty="0" smtClean="0">
                <a:sym typeface="Tahoma" pitchFamily="34" charset="0"/>
              </a:rPr>
              <a:t>instead </a:t>
            </a:r>
            <a:r>
              <a:rPr lang="en-US" altLang="zh-CN" sz="1800" dirty="0">
                <a:sym typeface="Tahoma" pitchFamily="34" charset="0"/>
              </a:rPr>
              <a:t>it’s the US </a:t>
            </a:r>
            <a:r>
              <a:rPr lang="en-US" altLang="zh-CN" sz="1800" b="1" dirty="0" smtClean="0">
                <a:sym typeface="Tahoma" pitchFamily="34" charset="0"/>
              </a:rPr>
              <a:t>President</a:t>
            </a:r>
            <a:r>
              <a:rPr lang="en-US" altLang="zh-CN" sz="1800" dirty="0" smtClean="0">
                <a:sym typeface="Tahoma" pitchFamily="34" charset="0"/>
              </a:rPr>
              <a:t> </a:t>
            </a:r>
            <a:r>
              <a:rPr lang="en-US" altLang="zh-CN" sz="1800" dirty="0">
                <a:sym typeface="Tahoma" pitchFamily="34" charset="0"/>
              </a:rPr>
              <a:t>who </a:t>
            </a:r>
            <a:r>
              <a:rPr lang="en-US" altLang="zh-CN" sz="1800" i="1" dirty="0" smtClean="0">
                <a:sym typeface="Tahoma" pitchFamily="34" charset="0"/>
              </a:rPr>
              <a:t>should</a:t>
            </a:r>
            <a:r>
              <a:rPr lang="en-US" altLang="zh-CN" sz="1800" dirty="0" smtClean="0">
                <a:sym typeface="Tahoma" pitchFamily="34" charset="0"/>
              </a:rPr>
              <a:t> </a:t>
            </a:r>
            <a:r>
              <a:rPr lang="en-US" altLang="zh-CN" sz="1800" dirty="0">
                <a:sym typeface="Tahoma" pitchFamily="34" charset="0"/>
              </a:rPr>
              <a:t>take the abuse and apologize for having </a:t>
            </a:r>
            <a:r>
              <a:rPr lang="en-US" altLang="zh-CN" sz="1800" i="1" dirty="0" smtClean="0">
                <a:sym typeface="Tahoma" pitchFamily="34" charset="0"/>
              </a:rPr>
              <a:t>a</a:t>
            </a:r>
            <a:r>
              <a:rPr lang="en-US" altLang="zh-CN" sz="1800" dirty="0" smtClean="0">
                <a:sym typeface="Tahoma" pitchFamily="34" charset="0"/>
              </a:rPr>
              <a:t> backbone.</a:t>
            </a:r>
          </a:p>
          <a:p>
            <a:pPr lvl="1"/>
            <a:r>
              <a:rPr lang="en-US" altLang="zh-CN" sz="1800" dirty="0" smtClean="0">
                <a:sym typeface="Tahoma" pitchFamily="34" charset="0"/>
              </a:rPr>
              <a:t>“which </a:t>
            </a:r>
            <a:r>
              <a:rPr lang="en-US" altLang="zh-CN" sz="1800" dirty="0">
                <a:sym typeface="Tahoma" pitchFamily="34" charset="0"/>
              </a:rPr>
              <a:t>lists they shall sign and certify, and transmit sealed to the seat of the government of the United States, directed to the </a:t>
            </a:r>
            <a:r>
              <a:rPr lang="en-US" altLang="zh-CN" sz="1800" b="1" dirty="0" smtClean="0">
                <a:sym typeface="Tahoma" pitchFamily="34" charset="0"/>
              </a:rPr>
              <a:t>President</a:t>
            </a:r>
            <a:r>
              <a:rPr lang="en-US" altLang="zh-CN" sz="1800" dirty="0" smtClean="0">
                <a:sym typeface="Tahoma" pitchFamily="34" charset="0"/>
              </a:rPr>
              <a:t> </a:t>
            </a:r>
            <a:r>
              <a:rPr lang="en-US" altLang="zh-CN" sz="1800" dirty="0">
                <a:sym typeface="Tahoma" pitchFamily="34" charset="0"/>
              </a:rPr>
              <a:t>of the Senate</a:t>
            </a:r>
            <a:r>
              <a:rPr lang="en-US" altLang="zh-CN" sz="1800" dirty="0" smtClean="0">
                <a:sym typeface="Tahoma" pitchFamily="34" charset="0"/>
              </a:rPr>
              <a:t>.“</a:t>
            </a:r>
          </a:p>
          <a:p>
            <a:r>
              <a:rPr lang="en-US" sz="2000" dirty="0"/>
              <a:t>Within-document coreference </a:t>
            </a:r>
            <a:r>
              <a:rPr lang="en-US" sz="2000" dirty="0" smtClean="0"/>
              <a:t>resolution</a:t>
            </a:r>
          </a:p>
          <a:p>
            <a:pPr lvl="1"/>
            <a:r>
              <a:rPr lang="en-US" sz="1800" dirty="0" smtClean="0"/>
              <a:t>Linking </a:t>
            </a:r>
            <a:r>
              <a:rPr lang="en-US" sz="1800" dirty="0"/>
              <a:t>each identified person nominal mention to its closest person name </a:t>
            </a:r>
            <a:r>
              <a:rPr lang="en-US" sz="1800" dirty="0" smtClean="0"/>
              <a:t>mention: 67% accuracy</a:t>
            </a:r>
            <a:r>
              <a:rPr lang="en-US" sz="1800" dirty="0"/>
              <a:t/>
            </a:r>
            <a:br>
              <a:rPr lang="en-US" sz="1800" dirty="0"/>
            </a:br>
            <a:endParaRPr lang="en-US" altLang="zh-CN" sz="1800" dirty="0">
              <a:sym typeface="Tahoma" pitchFamily="34" charset="0"/>
            </a:endParaRPr>
          </a:p>
        </p:txBody>
      </p:sp>
      <p:sp>
        <p:nvSpPr>
          <p:cNvPr id="7" name="Title 1"/>
          <p:cNvSpPr>
            <a:spLocks noGrp="1"/>
          </p:cNvSpPr>
          <p:nvPr>
            <p:ph type="title"/>
          </p:nvPr>
        </p:nvSpPr>
        <p:spPr>
          <a:xfrm>
            <a:off x="0" y="-174168"/>
            <a:ext cx="9144000" cy="1082675"/>
          </a:xfrm>
        </p:spPr>
        <p:txBody>
          <a:bodyPr/>
          <a:lstStyle/>
          <a:p>
            <a:pPr>
              <a:defRPr/>
            </a:pPr>
            <a:r>
              <a:rPr lang="en-US" dirty="0" smtClean="0"/>
              <a:t>Tackling </a:t>
            </a:r>
            <a:r>
              <a:rPr lang="en-US" dirty="0"/>
              <a:t>Nominal Mentions</a:t>
            </a:r>
          </a:p>
        </p:txBody>
      </p:sp>
    </p:spTree>
    <p:extLst>
      <p:ext uri="{BB962C8B-B14F-4D97-AF65-F5344CB8AC3E}">
        <p14:creationId xmlns:p14="http://schemas.microsoft.com/office/powerpoint/2010/main" val="2805827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24"/>
          <p:cNvSpPr txBox="1">
            <a:spLocks noChangeArrowheads="1"/>
          </p:cNvSpPr>
          <p:nvPr/>
        </p:nvSpPr>
        <p:spPr bwMode="auto">
          <a:xfrm>
            <a:off x="239118" y="1364558"/>
            <a:ext cx="2939841" cy="5131779"/>
          </a:xfrm>
          <a:prstGeom prst="rect">
            <a:avLst/>
          </a:prstGeom>
          <a:noFill/>
          <a:ln>
            <a:noFill/>
          </a:ln>
          <a:effectLst/>
          <a:extLst/>
        </p:spPr>
        <p:txBody>
          <a:bodyPr bIns="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pPr>
            <a:r>
              <a:rPr lang="es-ES" sz="1400" dirty="0" smtClean="0">
                <a:solidFill>
                  <a:srgbClr val="000000"/>
                </a:solidFill>
                <a:latin typeface="Tahoma" pitchFamily="34" charset="0"/>
              </a:rPr>
              <a:t>A: </a:t>
            </a:r>
            <a:r>
              <a:rPr lang="zh-CN" altLang="en-US" sz="1400" dirty="0" smtClean="0">
                <a:solidFill>
                  <a:srgbClr val="000000"/>
                </a:solidFill>
                <a:latin typeface="Tahoma" pitchFamily="34" charset="0"/>
              </a:rPr>
              <a:t>你</a:t>
            </a:r>
            <a:r>
              <a:rPr lang="zh-CN" altLang="en-US" sz="1400" dirty="0">
                <a:solidFill>
                  <a:srgbClr val="000000"/>
                </a:solidFill>
                <a:latin typeface="Tahoma" pitchFamily="34" charset="0"/>
              </a:rPr>
              <a:t>在哪</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我们等了你一整天</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你都没来。</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B</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我没法过去</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没办法。他</a:t>
            </a:r>
            <a:r>
              <a:rPr lang="zh-CN" altLang="en-US" sz="1400" dirty="0" smtClean="0">
                <a:solidFill>
                  <a:srgbClr val="000000"/>
                </a:solidFill>
                <a:latin typeface="Tahoma" pitchFamily="34" charset="0"/>
              </a:rPr>
              <a:t>们</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他</a:t>
            </a:r>
            <a:r>
              <a:rPr lang="zh-CN" altLang="en-US" sz="1400" dirty="0">
                <a:solidFill>
                  <a:srgbClr val="000000"/>
                </a:solidFill>
                <a:latin typeface="Tahoma" pitchFamily="34" charset="0"/>
              </a:rPr>
              <a:t>们</a:t>
            </a:r>
            <a:r>
              <a:rPr lang="zh-CN" altLang="en-US" sz="1400" dirty="0" smtClean="0">
                <a:solidFill>
                  <a:srgbClr val="000000"/>
                </a:solidFill>
                <a:latin typeface="Tahoma" pitchFamily="34" charset="0"/>
              </a:rPr>
              <a:t>无</a:t>
            </a:r>
            <a:r>
              <a:rPr lang="zh-CN" altLang="en-US" sz="1400" dirty="0">
                <a:solidFill>
                  <a:srgbClr val="000000"/>
                </a:solidFill>
                <a:latin typeface="Tahoma" pitchFamily="34" charset="0"/>
              </a:rPr>
              <a:t>所不在。连一只老鼠都没法穿过去。</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A</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你应该想个办法。你知道我们明天</a:t>
            </a:r>
            <a:r>
              <a:rPr lang="zh-CN" altLang="en-US" sz="1400" dirty="0" smtClean="0">
                <a:solidFill>
                  <a:srgbClr val="000000"/>
                </a:solidFill>
                <a:latin typeface="Tahoma" pitchFamily="34" charset="0"/>
              </a:rPr>
              <a:t>的</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的</a:t>
            </a:r>
            <a:r>
              <a:rPr lang="zh-CN" altLang="en-US" sz="1400" dirty="0">
                <a:solidFill>
                  <a:srgbClr val="000000"/>
                </a:solidFill>
                <a:latin typeface="Tahoma" pitchFamily="34" charset="0"/>
              </a:rPr>
              <a:t>派对需要这些东西。我们今晚需要一个新的地点见面。那</a:t>
            </a:r>
            <a:r>
              <a:rPr lang="zh-CN" altLang="en-US" sz="1400" dirty="0" smtClean="0">
                <a:solidFill>
                  <a:srgbClr val="000000"/>
                </a:solidFill>
                <a:latin typeface="Tahoma" pitchFamily="34" charset="0"/>
              </a:rPr>
              <a:t>间</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嗯</a:t>
            </a:r>
            <a:r>
              <a:rPr lang="en-US" altLang="zh-CN" sz="1400" dirty="0" smtClean="0">
                <a:solidFill>
                  <a:srgbClr val="000000"/>
                </a:solidFill>
                <a:latin typeface="Tahoma" pitchFamily="34" charset="0"/>
              </a:rPr>
              <a:t>…</a:t>
            </a:r>
            <a:r>
              <a:rPr lang="zh-CN" altLang="en-US" sz="1400" dirty="0">
                <a:solidFill>
                  <a:srgbClr val="000000"/>
                </a:solidFill>
                <a:latin typeface="Tahoma" pitchFamily="34" charset="0"/>
              </a:rPr>
              <a:t>嗯</a:t>
            </a:r>
            <a:r>
              <a:rPr lang="en-US" altLang="zh-CN" sz="1400" dirty="0">
                <a:solidFill>
                  <a:srgbClr val="000000"/>
                </a:solidFill>
                <a:latin typeface="Tahoma" pitchFamily="34" charset="0"/>
              </a:rPr>
              <a:t>…</a:t>
            </a:r>
            <a:r>
              <a:rPr lang="zh-CN" altLang="en-US" sz="1400" dirty="0" smtClean="0">
                <a:solidFill>
                  <a:srgbClr val="000000"/>
                </a:solidFill>
                <a:latin typeface="Tahoma" pitchFamily="34" charset="0"/>
              </a:rPr>
              <a:t>房</a:t>
            </a:r>
            <a:r>
              <a:rPr lang="zh-CN" altLang="en-US" sz="1400" dirty="0">
                <a:solidFill>
                  <a:srgbClr val="000000"/>
                </a:solidFill>
                <a:latin typeface="Tahoma" pitchFamily="34" charset="0"/>
              </a:rPr>
              <a:t>子怎么样</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你知道的</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我们上次见面的那间。</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B</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你是说你叔叔家</a:t>
            </a:r>
            <a:r>
              <a:rPr lang="en-US" altLang="zh-CN" sz="1400" dirty="0">
                <a:solidFill>
                  <a:srgbClr val="000000"/>
                </a:solidFill>
                <a:latin typeface="Tahoma" pitchFamily="34" charset="0"/>
              </a:rPr>
              <a:t>? </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A</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对</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跟上次一样。不要忘了任何东西。我们需要全部的东西。我已经付了你钱</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所以你最好交差。你这次最好别再 搞砸了</a:t>
            </a:r>
            <a:r>
              <a:rPr lang="zh-CN" altLang="en-US" sz="1400" dirty="0" smtClean="0">
                <a:solidFill>
                  <a:srgbClr val="000000"/>
                </a:solidFill>
                <a:latin typeface="Tahoma" pitchFamily="34" charset="0"/>
              </a:rPr>
              <a:t>。</a:t>
            </a:r>
            <a:endParaRPr lang="en-US" altLang="zh-CN" sz="1400" dirty="0" smtClean="0">
              <a:solidFill>
                <a:srgbClr val="000000"/>
              </a:solidFill>
              <a:latin typeface="Tahoma" pitchFamily="34" charset="0"/>
            </a:endParaRPr>
          </a:p>
          <a:p>
            <a:pPr fontAlgn="auto">
              <a:spcBef>
                <a:spcPts val="0"/>
              </a:spcBef>
              <a:spcAft>
                <a:spcPts val="0"/>
              </a:spcAft>
            </a:pPr>
            <a:endParaRPr lang="en-US" sz="1400" dirty="0">
              <a:solidFill>
                <a:srgbClr val="000000"/>
              </a:solidFill>
              <a:latin typeface="Tahoma" pitchFamily="34" charset="0"/>
            </a:endParaRPr>
          </a:p>
        </p:txBody>
      </p:sp>
      <p:sp>
        <p:nvSpPr>
          <p:cNvPr id="5" name="Title 4"/>
          <p:cNvSpPr>
            <a:spLocks noGrp="1"/>
          </p:cNvSpPr>
          <p:nvPr>
            <p:ph type="ctrTitle"/>
          </p:nvPr>
        </p:nvSpPr>
        <p:spPr/>
        <p:txBody>
          <a:bodyPr/>
          <a:lstStyle/>
          <a:p>
            <a:r>
              <a:rPr lang="en-US" dirty="0" smtClean="0"/>
              <a:t>DEFT Example Chinese</a:t>
            </a:r>
            <a:endParaRPr lang="en-US" dirty="0"/>
          </a:p>
        </p:txBody>
      </p:sp>
      <p:sp>
        <p:nvSpPr>
          <p:cNvPr id="11" name="Right Arrow 10"/>
          <p:cNvSpPr/>
          <p:nvPr/>
        </p:nvSpPr>
        <p:spPr>
          <a:xfrm>
            <a:off x="2723805" y="5786660"/>
            <a:ext cx="2906973" cy="846162"/>
          </a:xfrm>
          <a:prstGeom prst="rightArrow">
            <a:avLst/>
          </a:prstGeom>
          <a:solidFill>
            <a:srgbClr val="604A7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8064A2">
                  <a:lumMod val="50000"/>
                </a:srgbClr>
              </a:solidFill>
            </a:endParaRPr>
          </a:p>
        </p:txBody>
      </p:sp>
      <p:sp>
        <p:nvSpPr>
          <p:cNvPr id="12" name="Right Arrow 11"/>
          <p:cNvSpPr/>
          <p:nvPr/>
        </p:nvSpPr>
        <p:spPr>
          <a:xfrm>
            <a:off x="2723805" y="4871804"/>
            <a:ext cx="2906973" cy="846162"/>
          </a:xfrm>
          <a:prstGeom prst="rightArrow">
            <a:avLst/>
          </a:prstGeom>
          <a:solidFill>
            <a:schemeClr val="accent6">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F79646">
                  <a:lumMod val="50000"/>
                </a:srgbClr>
              </a:solidFill>
            </a:endParaRPr>
          </a:p>
        </p:txBody>
      </p:sp>
      <p:sp>
        <p:nvSpPr>
          <p:cNvPr id="13" name="Right Arrow 12"/>
          <p:cNvSpPr/>
          <p:nvPr/>
        </p:nvSpPr>
        <p:spPr>
          <a:xfrm>
            <a:off x="2723805" y="3956949"/>
            <a:ext cx="2906973" cy="846162"/>
          </a:xfrm>
          <a:prstGeom prst="rightArrow">
            <a:avLst/>
          </a:prstGeom>
          <a:solidFill>
            <a:srgbClr val="6633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EEECE1">
                  <a:lumMod val="10000"/>
                </a:srgbClr>
              </a:solidFill>
            </a:endParaRPr>
          </a:p>
        </p:txBody>
      </p:sp>
      <p:sp>
        <p:nvSpPr>
          <p:cNvPr id="14" name="Right Arrow 13"/>
          <p:cNvSpPr/>
          <p:nvPr/>
        </p:nvSpPr>
        <p:spPr>
          <a:xfrm>
            <a:off x="2723805" y="3042094"/>
            <a:ext cx="2906973" cy="846162"/>
          </a:xfrm>
          <a:prstGeom prst="rightArrow">
            <a:avLst/>
          </a:prstGeom>
          <a:solidFill>
            <a:schemeClr val="accent3">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9BBB59">
                  <a:lumMod val="50000"/>
                </a:srgbClr>
              </a:solidFill>
            </a:endParaRPr>
          </a:p>
        </p:txBody>
      </p:sp>
      <p:sp>
        <p:nvSpPr>
          <p:cNvPr id="15" name="Right Arrow 14"/>
          <p:cNvSpPr/>
          <p:nvPr/>
        </p:nvSpPr>
        <p:spPr>
          <a:xfrm>
            <a:off x="2723805" y="2127239"/>
            <a:ext cx="2906973" cy="846162"/>
          </a:xfrm>
          <a:prstGeom prst="rightArrow">
            <a:avLst/>
          </a:prstGeom>
          <a:solidFill>
            <a:schemeClr val="accent2">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C0504D">
                  <a:lumMod val="50000"/>
                </a:srgbClr>
              </a:solidFill>
            </a:endParaRPr>
          </a:p>
        </p:txBody>
      </p:sp>
      <p:sp>
        <p:nvSpPr>
          <p:cNvPr id="16" name="Right Arrow 15"/>
          <p:cNvSpPr/>
          <p:nvPr/>
        </p:nvSpPr>
        <p:spPr>
          <a:xfrm>
            <a:off x="2723805" y="1212384"/>
            <a:ext cx="2906973" cy="846162"/>
          </a:xfrm>
          <a:prstGeom prst="rightArrow">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1F497D"/>
              </a:solidFill>
            </a:endParaRPr>
          </a:p>
        </p:txBody>
      </p:sp>
      <p:sp>
        <p:nvSpPr>
          <p:cNvPr id="17" name="Rounded Rectangle 16"/>
          <p:cNvSpPr/>
          <p:nvPr/>
        </p:nvSpPr>
        <p:spPr>
          <a:xfrm>
            <a:off x="5571636" y="1235409"/>
            <a:ext cx="1605483" cy="761859"/>
          </a:xfrm>
          <a:prstGeom prst="roundRect">
            <a:avLst/>
          </a:prstGeom>
          <a:solidFill>
            <a:schemeClr val="accent1">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1F497D"/>
                </a:solidFill>
              </a:rPr>
              <a:t>Who</a:t>
            </a:r>
          </a:p>
        </p:txBody>
      </p:sp>
      <p:sp>
        <p:nvSpPr>
          <p:cNvPr id="18" name="Rounded Rectangle 17"/>
          <p:cNvSpPr/>
          <p:nvPr/>
        </p:nvSpPr>
        <p:spPr>
          <a:xfrm>
            <a:off x="5571636" y="2151600"/>
            <a:ext cx="1605483" cy="761859"/>
          </a:xfrm>
          <a:prstGeom prst="roundRect">
            <a:avLst/>
          </a:prstGeom>
          <a:solidFill>
            <a:schemeClr val="accent2">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C0504D">
                    <a:lumMod val="50000"/>
                  </a:srgbClr>
                </a:solidFill>
              </a:rPr>
              <a:t>What</a:t>
            </a:r>
          </a:p>
        </p:txBody>
      </p:sp>
      <p:sp>
        <p:nvSpPr>
          <p:cNvPr id="19" name="Rounded Rectangle 18"/>
          <p:cNvSpPr/>
          <p:nvPr/>
        </p:nvSpPr>
        <p:spPr>
          <a:xfrm>
            <a:off x="5571636" y="4900173"/>
            <a:ext cx="1605483" cy="761859"/>
          </a:xfrm>
          <a:prstGeom prst="roundRect">
            <a:avLst/>
          </a:prstGeom>
          <a:solidFill>
            <a:schemeClr val="accent6">
              <a:lumMod val="75000"/>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F79646">
                    <a:lumMod val="50000"/>
                  </a:srgbClr>
                </a:solidFill>
              </a:rPr>
              <a:t>Why</a:t>
            </a:r>
          </a:p>
        </p:txBody>
      </p:sp>
      <p:sp>
        <p:nvSpPr>
          <p:cNvPr id="20" name="Rounded Rectangle 19"/>
          <p:cNvSpPr/>
          <p:nvPr/>
        </p:nvSpPr>
        <p:spPr>
          <a:xfrm>
            <a:off x="5571636" y="3983982"/>
            <a:ext cx="1605483" cy="761859"/>
          </a:xfrm>
          <a:prstGeom prst="roundRect">
            <a:avLst/>
          </a:prstGeom>
          <a:solidFill>
            <a:srgbClr val="663300">
              <a:alpha val="46667"/>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EEECE1">
                    <a:lumMod val="10000"/>
                  </a:srgbClr>
                </a:solidFill>
              </a:rPr>
              <a:t>How</a:t>
            </a:r>
          </a:p>
        </p:txBody>
      </p:sp>
      <p:sp>
        <p:nvSpPr>
          <p:cNvPr id="21" name="Rounded Rectangle 20"/>
          <p:cNvSpPr/>
          <p:nvPr/>
        </p:nvSpPr>
        <p:spPr>
          <a:xfrm>
            <a:off x="5571636" y="3067791"/>
            <a:ext cx="1605483" cy="761859"/>
          </a:xfrm>
          <a:prstGeom prst="roundRect">
            <a:avLst/>
          </a:prstGeom>
          <a:solidFill>
            <a:schemeClr val="accent3">
              <a:lumMod val="75000"/>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9BBB59">
                    <a:lumMod val="50000"/>
                  </a:srgbClr>
                </a:solidFill>
              </a:rPr>
              <a:t>When</a:t>
            </a:r>
            <a:br>
              <a:rPr lang="en-US" sz="2200" dirty="0" smtClean="0">
                <a:solidFill>
                  <a:srgbClr val="9BBB59">
                    <a:lumMod val="50000"/>
                  </a:srgbClr>
                </a:solidFill>
              </a:rPr>
            </a:br>
            <a:r>
              <a:rPr lang="en-US" sz="2200" dirty="0" smtClean="0">
                <a:solidFill>
                  <a:srgbClr val="9BBB59">
                    <a:lumMod val="50000"/>
                  </a:srgbClr>
                </a:solidFill>
              </a:rPr>
              <a:t>Where</a:t>
            </a:r>
          </a:p>
        </p:txBody>
      </p:sp>
      <p:sp>
        <p:nvSpPr>
          <p:cNvPr id="22" name="Rounded Rectangle 21"/>
          <p:cNvSpPr/>
          <p:nvPr/>
        </p:nvSpPr>
        <p:spPr>
          <a:xfrm>
            <a:off x="5571636" y="5816365"/>
            <a:ext cx="1605483" cy="761859"/>
          </a:xfrm>
          <a:prstGeom prst="roundRect">
            <a:avLst/>
          </a:prstGeom>
          <a:solidFill>
            <a:schemeClr val="accent4">
              <a:lumMod val="75000"/>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8064A2">
                    <a:lumMod val="50000"/>
                  </a:srgbClr>
                </a:solidFill>
              </a:rPr>
              <a:t>Opinion</a:t>
            </a:r>
          </a:p>
        </p:txBody>
      </p:sp>
      <p:sp>
        <p:nvSpPr>
          <p:cNvPr id="23" name="Rounded Rectangle 22"/>
          <p:cNvSpPr/>
          <p:nvPr/>
        </p:nvSpPr>
        <p:spPr>
          <a:xfrm>
            <a:off x="3479827" y="1933722"/>
            <a:ext cx="1337489" cy="686653"/>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DEFT Algorithms</a:t>
            </a:r>
          </a:p>
        </p:txBody>
      </p:sp>
      <p:grpSp>
        <p:nvGrpSpPr>
          <p:cNvPr id="24" name="Group 23"/>
          <p:cNvGrpSpPr/>
          <p:nvPr/>
        </p:nvGrpSpPr>
        <p:grpSpPr>
          <a:xfrm>
            <a:off x="3616303" y="2879685"/>
            <a:ext cx="1446665" cy="2565778"/>
            <a:chOff x="4623179" y="2361063"/>
            <a:chExt cx="2337179" cy="3457432"/>
          </a:xfrm>
          <a:solidFill>
            <a:schemeClr val="bg1">
              <a:lumMod val="75000"/>
            </a:schemeClr>
          </a:solidFill>
          <a:effectLst>
            <a:outerShdw blurRad="50800" dist="38100" dir="2700000" algn="tl" rotWithShape="0">
              <a:prstClr val="black">
                <a:alpha val="40000"/>
              </a:prstClr>
            </a:outerShdw>
          </a:effectLst>
        </p:grpSpPr>
        <p:sp>
          <p:nvSpPr>
            <p:cNvPr id="25" name="Rectangle 24"/>
            <p:cNvSpPr/>
            <p:nvPr/>
          </p:nvSpPr>
          <p:spPr>
            <a:xfrm>
              <a:off x="4623179" y="2361063"/>
              <a:ext cx="1392072" cy="30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26" name="Rectangle 25"/>
            <p:cNvSpPr/>
            <p:nvPr/>
          </p:nvSpPr>
          <p:spPr>
            <a:xfrm>
              <a:off x="4623179" y="2831910"/>
              <a:ext cx="1392072" cy="30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27" name="Rectangle 26"/>
            <p:cNvSpPr/>
            <p:nvPr/>
          </p:nvSpPr>
          <p:spPr>
            <a:xfrm>
              <a:off x="4623179" y="3302757"/>
              <a:ext cx="1392072" cy="30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28" name="Flowchart: Decision 27"/>
            <p:cNvSpPr/>
            <p:nvPr/>
          </p:nvSpPr>
          <p:spPr>
            <a:xfrm>
              <a:off x="4657299" y="3773604"/>
              <a:ext cx="1323833" cy="750627"/>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29" name="Flowchart: Decision 28"/>
            <p:cNvSpPr/>
            <p:nvPr/>
          </p:nvSpPr>
          <p:spPr>
            <a:xfrm>
              <a:off x="4726675" y="4694828"/>
              <a:ext cx="1185081" cy="652818"/>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30" name="Rectangle 29"/>
            <p:cNvSpPr/>
            <p:nvPr/>
          </p:nvSpPr>
          <p:spPr>
            <a:xfrm>
              <a:off x="4623179" y="5518245"/>
              <a:ext cx="1392072" cy="30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cxnSp>
          <p:nvCxnSpPr>
            <p:cNvPr id="31" name="Elbow Connector 30"/>
            <p:cNvCxnSpPr>
              <a:stCxn id="27" idx="3"/>
              <a:endCxn id="26" idx="3"/>
            </p:cNvCxnSpPr>
            <p:nvPr/>
          </p:nvCxnSpPr>
          <p:spPr bwMode="auto">
            <a:xfrm flipV="1">
              <a:off x="6015251" y="2982035"/>
              <a:ext cx="12700" cy="470847"/>
            </a:xfrm>
            <a:prstGeom prst="bentConnector3">
              <a:avLst>
                <a:gd name="adj1" fmla="val 2767165"/>
              </a:avLst>
            </a:prstGeom>
            <a:grpFill/>
            <a:ln w="22225">
              <a:solidFill>
                <a:schemeClr val="bg1">
                  <a:lumMod val="50000"/>
                </a:schemeClr>
              </a:solidFill>
              <a:round/>
              <a:headEnd/>
              <a:tailEnd type="arrow"/>
            </a:ln>
            <a:extLst/>
          </p:spPr>
        </p:cxnSp>
        <p:cxnSp>
          <p:nvCxnSpPr>
            <p:cNvPr id="32" name="Elbow Connector 31"/>
            <p:cNvCxnSpPr>
              <a:stCxn id="29" idx="3"/>
              <a:endCxn id="25" idx="3"/>
            </p:cNvCxnSpPr>
            <p:nvPr/>
          </p:nvCxnSpPr>
          <p:spPr bwMode="auto">
            <a:xfrm flipV="1">
              <a:off x="5911756" y="2511188"/>
              <a:ext cx="103495" cy="2510049"/>
            </a:xfrm>
            <a:prstGeom prst="bentConnector3">
              <a:avLst>
                <a:gd name="adj1" fmla="val 650553"/>
              </a:avLst>
            </a:prstGeom>
            <a:grpFill/>
            <a:ln w="22225">
              <a:solidFill>
                <a:schemeClr val="bg1">
                  <a:lumMod val="50000"/>
                </a:schemeClr>
              </a:solidFill>
              <a:round/>
              <a:headEnd/>
              <a:tailEnd type="arrow"/>
            </a:ln>
            <a:extLst/>
          </p:spPr>
        </p:cxnSp>
        <p:sp>
          <p:nvSpPr>
            <p:cNvPr id="33" name="Rectangle 32"/>
            <p:cNvSpPr/>
            <p:nvPr/>
          </p:nvSpPr>
          <p:spPr>
            <a:xfrm>
              <a:off x="5867399" y="4449170"/>
              <a:ext cx="1092959" cy="307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cxnSp>
          <p:nvCxnSpPr>
            <p:cNvPr id="34" name="Straight Arrow Connector 33"/>
            <p:cNvCxnSpPr>
              <a:stCxn id="25" idx="2"/>
              <a:endCxn id="26" idx="0"/>
            </p:cNvCxnSpPr>
            <p:nvPr/>
          </p:nvCxnSpPr>
          <p:spPr bwMode="auto">
            <a:xfrm>
              <a:off x="5319215" y="2661313"/>
              <a:ext cx="0" cy="170597"/>
            </a:xfrm>
            <a:prstGeom prst="straightConnector1">
              <a:avLst/>
            </a:prstGeom>
            <a:grpFill/>
            <a:ln w="22225">
              <a:solidFill>
                <a:schemeClr val="bg1">
                  <a:lumMod val="50000"/>
                </a:schemeClr>
              </a:solidFill>
              <a:round/>
              <a:headEnd/>
              <a:tailEnd type="arrow"/>
            </a:ln>
            <a:extLst/>
          </p:spPr>
        </p:cxnSp>
        <p:cxnSp>
          <p:nvCxnSpPr>
            <p:cNvPr id="35" name="Straight Arrow Connector 34"/>
            <p:cNvCxnSpPr>
              <a:stCxn id="26" idx="2"/>
              <a:endCxn id="27" idx="0"/>
            </p:cNvCxnSpPr>
            <p:nvPr/>
          </p:nvCxnSpPr>
          <p:spPr bwMode="auto">
            <a:xfrm>
              <a:off x="5319215" y="3132160"/>
              <a:ext cx="0" cy="170597"/>
            </a:xfrm>
            <a:prstGeom prst="straightConnector1">
              <a:avLst/>
            </a:prstGeom>
            <a:grpFill/>
            <a:ln w="22225">
              <a:solidFill>
                <a:schemeClr val="bg1">
                  <a:lumMod val="50000"/>
                </a:schemeClr>
              </a:solidFill>
              <a:round/>
              <a:headEnd/>
              <a:tailEnd type="arrow"/>
            </a:ln>
            <a:extLst/>
          </p:spPr>
        </p:cxnSp>
        <p:cxnSp>
          <p:nvCxnSpPr>
            <p:cNvPr id="36" name="Straight Arrow Connector 35"/>
            <p:cNvCxnSpPr>
              <a:stCxn id="27" idx="2"/>
              <a:endCxn id="28" idx="0"/>
            </p:cNvCxnSpPr>
            <p:nvPr/>
          </p:nvCxnSpPr>
          <p:spPr bwMode="auto">
            <a:xfrm>
              <a:off x="5319215" y="3603007"/>
              <a:ext cx="1" cy="170597"/>
            </a:xfrm>
            <a:prstGeom prst="straightConnector1">
              <a:avLst/>
            </a:prstGeom>
            <a:grpFill/>
            <a:ln w="22225">
              <a:solidFill>
                <a:schemeClr val="bg1">
                  <a:lumMod val="50000"/>
                </a:schemeClr>
              </a:solidFill>
              <a:round/>
              <a:headEnd/>
              <a:tailEnd type="arrow"/>
            </a:ln>
            <a:extLst/>
          </p:spPr>
        </p:cxnSp>
        <p:cxnSp>
          <p:nvCxnSpPr>
            <p:cNvPr id="37" name="Straight Arrow Connector 36"/>
            <p:cNvCxnSpPr>
              <a:stCxn id="28" idx="2"/>
              <a:endCxn id="29" idx="0"/>
            </p:cNvCxnSpPr>
            <p:nvPr/>
          </p:nvCxnSpPr>
          <p:spPr bwMode="auto">
            <a:xfrm>
              <a:off x="5319216" y="4524231"/>
              <a:ext cx="0" cy="170597"/>
            </a:xfrm>
            <a:prstGeom prst="straightConnector1">
              <a:avLst/>
            </a:prstGeom>
            <a:grpFill/>
            <a:ln w="22225">
              <a:solidFill>
                <a:schemeClr val="bg1">
                  <a:lumMod val="50000"/>
                </a:schemeClr>
              </a:solidFill>
              <a:round/>
              <a:headEnd/>
              <a:tailEnd type="arrow"/>
            </a:ln>
            <a:extLst/>
          </p:spPr>
        </p:cxnSp>
        <p:cxnSp>
          <p:nvCxnSpPr>
            <p:cNvPr id="38" name="Straight Arrow Connector 37"/>
            <p:cNvCxnSpPr>
              <a:stCxn id="29" idx="2"/>
              <a:endCxn id="30" idx="0"/>
            </p:cNvCxnSpPr>
            <p:nvPr/>
          </p:nvCxnSpPr>
          <p:spPr bwMode="auto">
            <a:xfrm flipH="1">
              <a:off x="5319215" y="5347646"/>
              <a:ext cx="1" cy="170599"/>
            </a:xfrm>
            <a:prstGeom prst="straightConnector1">
              <a:avLst/>
            </a:prstGeom>
            <a:grpFill/>
            <a:ln w="22225">
              <a:solidFill>
                <a:schemeClr val="bg1">
                  <a:lumMod val="50000"/>
                </a:schemeClr>
              </a:solidFill>
              <a:round/>
              <a:headEnd/>
              <a:tailEnd type="arrow"/>
            </a:ln>
            <a:extLst/>
          </p:spPr>
        </p:cxnSp>
      </p:grpSp>
      <p:sp>
        <p:nvSpPr>
          <p:cNvPr id="7" name="TextBox 24"/>
          <p:cNvSpPr txBox="1">
            <a:spLocks noChangeArrowheads="1"/>
          </p:cNvSpPr>
          <p:nvPr/>
        </p:nvSpPr>
        <p:spPr bwMode="auto">
          <a:xfrm>
            <a:off x="239118" y="1364558"/>
            <a:ext cx="2939841" cy="5131779"/>
          </a:xfrm>
          <a:prstGeom prst="rect">
            <a:avLst/>
          </a:prstGeom>
          <a:solidFill>
            <a:schemeClr val="bg1"/>
          </a:solidFill>
          <a:ln>
            <a:noFill/>
          </a:ln>
          <a:effectLst>
            <a:outerShdw blurRad="50800" dist="38100" dir="5400000" algn="t" rotWithShape="0">
              <a:prstClr val="black">
                <a:alpha val="40000"/>
              </a:prstClr>
            </a:outerShdw>
          </a:effectLst>
          <a:extLst/>
        </p:spPr>
        <p:txBody>
          <a:bodyPr bIns="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pPr>
            <a:r>
              <a:rPr lang="es-ES" sz="1400" dirty="0" smtClean="0">
                <a:solidFill>
                  <a:srgbClr val="000000"/>
                </a:solidFill>
                <a:latin typeface="Tahoma" pitchFamily="34" charset="0"/>
              </a:rPr>
              <a:t>A: </a:t>
            </a:r>
            <a:r>
              <a:rPr lang="zh-CN" altLang="en-US" sz="1400" dirty="0" smtClean="0">
                <a:solidFill>
                  <a:srgbClr val="000000"/>
                </a:solidFill>
                <a:latin typeface="Tahoma" pitchFamily="34" charset="0"/>
              </a:rPr>
              <a:t>你</a:t>
            </a:r>
            <a:r>
              <a:rPr lang="zh-CN" altLang="en-US" sz="1400" dirty="0">
                <a:solidFill>
                  <a:srgbClr val="000000"/>
                </a:solidFill>
                <a:latin typeface="Tahoma" pitchFamily="34" charset="0"/>
              </a:rPr>
              <a:t>在哪</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我们等了你一整天</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你都没来。</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B</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我没法过去</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没办法。他</a:t>
            </a:r>
            <a:r>
              <a:rPr lang="zh-CN" altLang="en-US" sz="1400" dirty="0" smtClean="0">
                <a:solidFill>
                  <a:srgbClr val="000000"/>
                </a:solidFill>
                <a:latin typeface="Tahoma" pitchFamily="34" charset="0"/>
              </a:rPr>
              <a:t>们</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他</a:t>
            </a:r>
            <a:r>
              <a:rPr lang="zh-CN" altLang="en-US" sz="1400" dirty="0">
                <a:solidFill>
                  <a:srgbClr val="000000"/>
                </a:solidFill>
                <a:latin typeface="Tahoma" pitchFamily="34" charset="0"/>
              </a:rPr>
              <a:t>们</a:t>
            </a:r>
            <a:r>
              <a:rPr lang="zh-CN" altLang="en-US" sz="1400" dirty="0" smtClean="0">
                <a:solidFill>
                  <a:srgbClr val="000000"/>
                </a:solidFill>
                <a:latin typeface="Tahoma" pitchFamily="34" charset="0"/>
              </a:rPr>
              <a:t>无</a:t>
            </a:r>
            <a:r>
              <a:rPr lang="zh-CN" altLang="en-US" sz="1400" dirty="0">
                <a:solidFill>
                  <a:srgbClr val="000000"/>
                </a:solidFill>
                <a:latin typeface="Tahoma" pitchFamily="34" charset="0"/>
              </a:rPr>
              <a:t>所不在。连一只老鼠都没法穿过去。</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A</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你应该想个办法。你知道我们明天</a:t>
            </a:r>
            <a:r>
              <a:rPr lang="zh-CN" altLang="en-US" sz="1400" dirty="0" smtClean="0">
                <a:solidFill>
                  <a:srgbClr val="000000"/>
                </a:solidFill>
                <a:latin typeface="Tahoma" pitchFamily="34" charset="0"/>
              </a:rPr>
              <a:t>的</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的</a:t>
            </a:r>
            <a:r>
              <a:rPr lang="zh-CN" altLang="en-US" sz="1400" dirty="0">
                <a:solidFill>
                  <a:srgbClr val="000000"/>
                </a:solidFill>
                <a:latin typeface="Tahoma" pitchFamily="34" charset="0"/>
              </a:rPr>
              <a:t>派对需要这些东西。我们今晚需要一个新的地点见面。那</a:t>
            </a:r>
            <a:r>
              <a:rPr lang="zh-CN" altLang="en-US" sz="1400" dirty="0" smtClean="0">
                <a:solidFill>
                  <a:srgbClr val="000000"/>
                </a:solidFill>
                <a:latin typeface="Tahoma" pitchFamily="34" charset="0"/>
              </a:rPr>
              <a:t>间</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嗯</a:t>
            </a:r>
            <a:r>
              <a:rPr lang="en-US" altLang="zh-CN" sz="1400" dirty="0" smtClean="0">
                <a:solidFill>
                  <a:srgbClr val="000000"/>
                </a:solidFill>
                <a:latin typeface="Tahoma" pitchFamily="34" charset="0"/>
              </a:rPr>
              <a:t>…</a:t>
            </a:r>
            <a:r>
              <a:rPr lang="zh-CN" altLang="en-US" sz="1400" dirty="0">
                <a:solidFill>
                  <a:srgbClr val="000000"/>
                </a:solidFill>
                <a:latin typeface="Tahoma" pitchFamily="34" charset="0"/>
              </a:rPr>
              <a:t>嗯</a:t>
            </a:r>
            <a:r>
              <a:rPr lang="en-US" altLang="zh-CN" sz="1400" dirty="0">
                <a:solidFill>
                  <a:srgbClr val="000000"/>
                </a:solidFill>
                <a:latin typeface="Tahoma" pitchFamily="34" charset="0"/>
              </a:rPr>
              <a:t>…</a:t>
            </a:r>
            <a:r>
              <a:rPr lang="zh-CN" altLang="en-US" sz="1400" dirty="0" smtClean="0">
                <a:solidFill>
                  <a:srgbClr val="000000"/>
                </a:solidFill>
                <a:latin typeface="Tahoma" pitchFamily="34" charset="0"/>
              </a:rPr>
              <a:t>房</a:t>
            </a:r>
            <a:r>
              <a:rPr lang="zh-CN" altLang="en-US" sz="1400" dirty="0">
                <a:solidFill>
                  <a:srgbClr val="000000"/>
                </a:solidFill>
                <a:latin typeface="Tahoma" pitchFamily="34" charset="0"/>
              </a:rPr>
              <a:t>子怎么样</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你知道的</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我们上次见面的那间。</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B</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你是说你叔叔家</a:t>
            </a:r>
            <a:r>
              <a:rPr lang="en-US" altLang="zh-CN" sz="1400" dirty="0">
                <a:solidFill>
                  <a:srgbClr val="000000"/>
                </a:solidFill>
                <a:latin typeface="Tahoma" pitchFamily="34" charset="0"/>
              </a:rPr>
              <a:t>? </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A</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对</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跟上次一样。不要忘了任何东西。我们需要全部的东西。我已经付了你钱</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所以你最好交差。你这次最好别再 搞砸了</a:t>
            </a:r>
            <a:r>
              <a:rPr lang="zh-CN" altLang="en-US" sz="1400" dirty="0" smtClean="0">
                <a:solidFill>
                  <a:srgbClr val="000000"/>
                </a:solidFill>
                <a:latin typeface="Tahoma" pitchFamily="34" charset="0"/>
              </a:rPr>
              <a:t>。</a:t>
            </a:r>
            <a:endParaRPr lang="en-US" altLang="zh-CN" sz="1400" dirty="0" smtClean="0">
              <a:solidFill>
                <a:srgbClr val="000000"/>
              </a:solidFill>
              <a:latin typeface="Tahoma" pitchFamily="34" charset="0"/>
            </a:endParaRPr>
          </a:p>
          <a:p>
            <a:pPr fontAlgn="auto">
              <a:spcBef>
                <a:spcPts val="0"/>
              </a:spcBef>
              <a:spcAft>
                <a:spcPts val="0"/>
              </a:spcAft>
            </a:pPr>
            <a:endParaRPr lang="en-US" sz="1400" dirty="0">
              <a:solidFill>
                <a:srgbClr val="000000"/>
              </a:solidFill>
              <a:latin typeface="Tahoma" pitchFamily="34" charset="0"/>
            </a:endParaRPr>
          </a:p>
        </p:txBody>
      </p:sp>
      <p:sp>
        <p:nvSpPr>
          <p:cNvPr id="39" name="Rectangle 38"/>
          <p:cNvSpPr/>
          <p:nvPr/>
        </p:nvSpPr>
        <p:spPr>
          <a:xfrm>
            <a:off x="7100795" y="1448774"/>
            <a:ext cx="2184802" cy="261610"/>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Planner(A), Courier(B)</a:t>
            </a:r>
            <a:endParaRPr lang="en-US" sz="1100" dirty="0">
              <a:solidFill>
                <a:srgbClr val="1F497D">
                  <a:lumMod val="50000"/>
                </a:srgbClr>
              </a:solidFill>
              <a:latin typeface="Tahoma"/>
            </a:endParaRPr>
          </a:p>
        </p:txBody>
      </p:sp>
      <p:sp>
        <p:nvSpPr>
          <p:cNvPr id="40" name="Rectangle 39"/>
          <p:cNvSpPr/>
          <p:nvPr/>
        </p:nvSpPr>
        <p:spPr>
          <a:xfrm>
            <a:off x="7100796" y="2284700"/>
            <a:ext cx="1595529" cy="430887"/>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Meeting(1),Meeting(2)</a:t>
            </a:r>
          </a:p>
          <a:p>
            <a:pPr eaLnBrk="1" fontAlgn="auto" hangingPunct="1">
              <a:spcBef>
                <a:spcPts val="0"/>
              </a:spcBef>
              <a:spcAft>
                <a:spcPts val="0"/>
              </a:spcAft>
            </a:pPr>
            <a:r>
              <a:rPr lang="es-ES" sz="1100" dirty="0" smtClean="0">
                <a:solidFill>
                  <a:prstClr val="black"/>
                </a:solidFill>
                <a:latin typeface="Tahoma"/>
              </a:rPr>
              <a:t>Superior(A,B</a:t>
            </a:r>
            <a:r>
              <a:rPr lang="es-ES" sz="1100" dirty="0">
                <a:solidFill>
                  <a:prstClr val="black"/>
                </a:solidFill>
                <a:latin typeface="Tahoma"/>
              </a:rPr>
              <a:t>)</a:t>
            </a:r>
            <a:endParaRPr lang="en-US" sz="1100" dirty="0">
              <a:solidFill>
                <a:srgbClr val="C0504D">
                  <a:lumMod val="50000"/>
                </a:srgbClr>
              </a:solidFill>
              <a:latin typeface="Tahoma"/>
            </a:endParaRPr>
          </a:p>
        </p:txBody>
      </p:sp>
      <p:sp>
        <p:nvSpPr>
          <p:cNvPr id="41" name="Rectangle 40"/>
          <p:cNvSpPr/>
          <p:nvPr/>
        </p:nvSpPr>
        <p:spPr>
          <a:xfrm>
            <a:off x="7100796" y="3176318"/>
            <a:ext cx="2184801" cy="430887"/>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TodayPM(2</a:t>
            </a:r>
            <a:r>
              <a:rPr lang="es-ES" sz="1100" dirty="0" smtClean="0">
                <a:solidFill>
                  <a:prstClr val="black"/>
                </a:solidFill>
                <a:latin typeface="Tahoma"/>
              </a:rPr>
              <a:t>) Location(2,UncleHouse</a:t>
            </a:r>
            <a:r>
              <a:rPr lang="es-ES" sz="1100" dirty="0">
                <a:solidFill>
                  <a:prstClr val="black"/>
                </a:solidFill>
                <a:latin typeface="Tahoma"/>
              </a:rPr>
              <a:t>)</a:t>
            </a:r>
            <a:endParaRPr lang="en-US" sz="1100" dirty="0">
              <a:solidFill>
                <a:srgbClr val="9BBB59">
                  <a:lumMod val="50000"/>
                </a:srgbClr>
              </a:solidFill>
              <a:latin typeface="Tahoma"/>
            </a:endParaRPr>
          </a:p>
        </p:txBody>
      </p:sp>
      <p:sp>
        <p:nvSpPr>
          <p:cNvPr id="43" name="Rectangle 42"/>
          <p:cNvSpPr/>
          <p:nvPr/>
        </p:nvSpPr>
        <p:spPr>
          <a:xfrm>
            <a:off x="7100796" y="5091302"/>
            <a:ext cx="2184801" cy="261610"/>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Cause(~Passage,Failed(1</a:t>
            </a:r>
            <a:r>
              <a:rPr lang="es-ES" sz="1100" dirty="0" smtClean="0">
                <a:solidFill>
                  <a:prstClr val="black"/>
                </a:solidFill>
                <a:latin typeface="Tahoma"/>
              </a:rPr>
              <a:t>))</a:t>
            </a:r>
            <a:endParaRPr lang="en-US" sz="1100" dirty="0">
              <a:solidFill>
                <a:srgbClr val="EEECE1">
                  <a:lumMod val="25000"/>
                </a:srgbClr>
              </a:solidFill>
              <a:latin typeface="Tahoma"/>
            </a:endParaRPr>
          </a:p>
        </p:txBody>
      </p:sp>
      <p:sp>
        <p:nvSpPr>
          <p:cNvPr id="44" name="Rectangle 43"/>
          <p:cNvSpPr/>
          <p:nvPr/>
        </p:nvSpPr>
        <p:spPr>
          <a:xfrm>
            <a:off x="7100796" y="6000603"/>
            <a:ext cx="2184801" cy="261610"/>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Negative(A,FailedMeeting)</a:t>
            </a:r>
            <a:endParaRPr lang="en-US" sz="1100" dirty="0">
              <a:solidFill>
                <a:srgbClr val="8064A2">
                  <a:lumMod val="50000"/>
                </a:srgbClr>
              </a:solidFill>
              <a:latin typeface="Tahoma"/>
            </a:endParaRPr>
          </a:p>
        </p:txBody>
      </p:sp>
      <p:sp>
        <p:nvSpPr>
          <p:cNvPr id="47" name="TextBox 46"/>
          <p:cNvSpPr txBox="1"/>
          <p:nvPr/>
        </p:nvSpPr>
        <p:spPr>
          <a:xfrm>
            <a:off x="250777" y="780201"/>
            <a:ext cx="2838734" cy="523220"/>
          </a:xfrm>
          <a:prstGeom prst="rect">
            <a:avLst/>
          </a:prstGeom>
          <a:noFill/>
        </p:spPr>
        <p:txBody>
          <a:bodyPr wrap="square" rtlCol="0" anchor="ctr" anchorCtr="0">
            <a:noAutofit/>
          </a:bodyPr>
          <a:lstStyle>
            <a:defPPr>
              <a:defRPr lang="en-US"/>
            </a:defPPr>
            <a:lvl1pPr algn="ctr">
              <a:defRPr sz="2000" b="1">
                <a:solidFill>
                  <a:srgbClr val="4F81BD">
                    <a:lumMod val="50000"/>
                  </a:srgbClr>
                </a:solidFill>
              </a:defRPr>
            </a:lvl1pPr>
          </a:lstStyle>
          <a:p>
            <a:pPr eaLnBrk="1" fontAlgn="auto" hangingPunct="1">
              <a:spcBef>
                <a:spcPts val="0"/>
              </a:spcBef>
              <a:spcAft>
                <a:spcPts val="0"/>
              </a:spcAft>
            </a:pPr>
            <a:r>
              <a:rPr lang="en-US" dirty="0">
                <a:latin typeface="Tahoma"/>
              </a:rPr>
              <a:t>Source Material</a:t>
            </a:r>
          </a:p>
        </p:txBody>
      </p:sp>
      <p:sp>
        <p:nvSpPr>
          <p:cNvPr id="48" name="TextBox 47"/>
          <p:cNvSpPr txBox="1"/>
          <p:nvPr/>
        </p:nvSpPr>
        <p:spPr>
          <a:xfrm>
            <a:off x="5957818" y="780201"/>
            <a:ext cx="2647663" cy="523220"/>
          </a:xfrm>
          <a:prstGeom prst="rect">
            <a:avLst/>
          </a:prstGeom>
          <a:noFill/>
        </p:spPr>
        <p:txBody>
          <a:bodyPr wrap="square" rtlCol="0" anchor="ctr" anchorCtr="0">
            <a:noAutofit/>
          </a:bodyPr>
          <a:lstStyle/>
          <a:p>
            <a:pPr algn="ctr" eaLnBrk="1" fontAlgn="auto" hangingPunct="1">
              <a:spcBef>
                <a:spcPts val="0"/>
              </a:spcBef>
              <a:spcAft>
                <a:spcPts val="0"/>
              </a:spcAft>
            </a:pPr>
            <a:r>
              <a:rPr lang="en-US" sz="2000" b="1" dirty="0" smtClean="0">
                <a:solidFill>
                  <a:srgbClr val="4F81BD">
                    <a:lumMod val="50000"/>
                  </a:srgbClr>
                </a:solidFill>
                <a:latin typeface="Tahoma"/>
              </a:rPr>
              <a:t>DEFT Output</a:t>
            </a:r>
            <a:endParaRPr lang="en-US" sz="2000" b="1" dirty="0">
              <a:solidFill>
                <a:srgbClr val="4F81BD">
                  <a:lumMod val="50000"/>
                </a:srgbClr>
              </a:solidFill>
              <a:latin typeface="Tahoma"/>
            </a:endParaRPr>
          </a:p>
        </p:txBody>
      </p:sp>
      <p:sp>
        <p:nvSpPr>
          <p:cNvPr id="71" name="Slide Number Placeholder 7"/>
          <p:cNvSpPr>
            <a:spLocks noGrp="1"/>
          </p:cNvSpPr>
          <p:nvPr>
            <p:ph type="sldNum" sz="quarter" idx="11"/>
          </p:nvPr>
        </p:nvSpPr>
        <p:spPr>
          <a:xfrm>
            <a:off x="8229600" y="6583680"/>
            <a:ext cx="914400" cy="274320"/>
          </a:xfrm>
        </p:spPr>
        <p:txBody>
          <a:bodyPr/>
          <a:lstStyle/>
          <a:p>
            <a:pPr>
              <a:defRPr/>
            </a:pPr>
            <a:fld id="{A4BB1B35-0FE4-43EE-AD9D-6CB3CA6DF037}" type="slidenum">
              <a:rPr lang="en-US" smtClean="0"/>
              <a:pPr>
                <a:defRPr/>
              </a:pPr>
              <a:t>3</a:t>
            </a:fld>
            <a:endParaRPr lang="en-US" dirty="0"/>
          </a:p>
        </p:txBody>
      </p:sp>
      <p:sp>
        <p:nvSpPr>
          <p:cNvPr id="72" name="Rectangle 71"/>
          <p:cNvSpPr/>
          <p:nvPr/>
        </p:nvSpPr>
        <p:spPr>
          <a:xfrm>
            <a:off x="7100796" y="4186427"/>
            <a:ext cx="2184801" cy="430887"/>
          </a:xfrm>
          <a:prstGeom prst="rect">
            <a:avLst/>
          </a:prstGeom>
        </p:spPr>
        <p:txBody>
          <a:bodyPr wrap="square">
            <a:spAutoFit/>
          </a:bodyPr>
          <a:lstStyle/>
          <a:p>
            <a:pPr eaLnBrk="1" fontAlgn="auto" hangingPunct="1">
              <a:spcBef>
                <a:spcPts val="0"/>
              </a:spcBef>
              <a:spcAft>
                <a:spcPts val="0"/>
              </a:spcAft>
            </a:pPr>
            <a:r>
              <a:rPr lang="es-ES" sz="1100" dirty="0" smtClean="0">
                <a:solidFill>
                  <a:prstClr val="black"/>
                </a:solidFill>
                <a:latin typeface="Tahoma"/>
              </a:rPr>
              <a:t>Via(Transfer(B,A,Stuff),</a:t>
            </a:r>
            <a:br>
              <a:rPr lang="es-ES" sz="1100" dirty="0" smtClean="0">
                <a:solidFill>
                  <a:prstClr val="black"/>
                </a:solidFill>
                <a:latin typeface="Tahoma"/>
              </a:rPr>
            </a:br>
            <a:r>
              <a:rPr lang="es-ES" sz="1100" dirty="0" smtClean="0">
                <a:solidFill>
                  <a:prstClr val="black"/>
                </a:solidFill>
                <a:latin typeface="Tahoma"/>
              </a:rPr>
              <a:t>     Meeting(2))</a:t>
            </a:r>
            <a:endParaRPr lang="en-US" sz="1100" dirty="0">
              <a:solidFill>
                <a:srgbClr val="EEECE1">
                  <a:lumMod val="25000"/>
                </a:srgbClr>
              </a:solidFill>
              <a:latin typeface="Tahoma"/>
            </a:endParaRPr>
          </a:p>
        </p:txBody>
      </p:sp>
      <p:sp>
        <p:nvSpPr>
          <p:cNvPr id="61" name="Rounded Rectangle 60"/>
          <p:cNvSpPr/>
          <p:nvPr/>
        </p:nvSpPr>
        <p:spPr>
          <a:xfrm>
            <a:off x="531435" y="182880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3" name="Rounded Rectangle 62"/>
          <p:cNvSpPr/>
          <p:nvPr/>
        </p:nvSpPr>
        <p:spPr>
          <a:xfrm>
            <a:off x="2642453" y="1828800"/>
            <a:ext cx="142499" cy="16846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4" name="Rounded Rectangle 63"/>
          <p:cNvSpPr/>
          <p:nvPr/>
        </p:nvSpPr>
        <p:spPr>
          <a:xfrm>
            <a:off x="313583" y="2070604"/>
            <a:ext cx="408312" cy="191334"/>
          </a:xfrm>
          <a:prstGeom prst="roundRect">
            <a:avLst/>
          </a:prstGeom>
          <a:solidFill>
            <a:schemeClr val="accent6">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5" name="Rounded Rectangle 64"/>
          <p:cNvSpPr/>
          <p:nvPr/>
        </p:nvSpPr>
        <p:spPr>
          <a:xfrm>
            <a:off x="2770376" y="1828800"/>
            <a:ext cx="202746" cy="210458"/>
          </a:xfrm>
          <a:prstGeom prst="roundRect">
            <a:avLst/>
          </a:prstGeom>
          <a:solidFill>
            <a:schemeClr val="accent6">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6" name="Rounded Rectangle 65"/>
          <p:cNvSpPr/>
          <p:nvPr/>
        </p:nvSpPr>
        <p:spPr>
          <a:xfrm>
            <a:off x="535772" y="2458068"/>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7" name="Rounded Rectangle 66"/>
          <p:cNvSpPr/>
          <p:nvPr/>
        </p:nvSpPr>
        <p:spPr>
          <a:xfrm>
            <a:off x="734880" y="2475830"/>
            <a:ext cx="1223777" cy="185438"/>
          </a:xfrm>
          <a:prstGeom prst="roundRect">
            <a:avLst/>
          </a:prstGeom>
          <a:solidFill>
            <a:schemeClr val="accent6">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8" name="Rounded Rectangle 67"/>
          <p:cNvSpPr/>
          <p:nvPr/>
        </p:nvSpPr>
        <p:spPr>
          <a:xfrm>
            <a:off x="2164225" y="2465326"/>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9" name="Rounded Rectangle 68"/>
          <p:cNvSpPr/>
          <p:nvPr/>
        </p:nvSpPr>
        <p:spPr>
          <a:xfrm>
            <a:off x="2642454" y="2465326"/>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3" name="Rounded Rectangle 82"/>
          <p:cNvSpPr/>
          <p:nvPr/>
        </p:nvSpPr>
        <p:spPr>
          <a:xfrm>
            <a:off x="319312" y="2670629"/>
            <a:ext cx="755509" cy="216950"/>
          </a:xfrm>
          <a:prstGeom prst="roundRect">
            <a:avLst/>
          </a:prstGeom>
          <a:solidFill>
            <a:schemeClr val="accent6">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5" name="Rounded Rectangle 84"/>
          <p:cNvSpPr/>
          <p:nvPr/>
        </p:nvSpPr>
        <p:spPr>
          <a:xfrm>
            <a:off x="784344" y="3340388"/>
            <a:ext cx="991789" cy="172834"/>
          </a:xfrm>
          <a:prstGeom prst="roundRect">
            <a:avLst/>
          </a:prstGeom>
          <a:solidFill>
            <a:schemeClr val="accent2">
              <a:lumMod val="60000"/>
              <a:lumOff val="4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7" name="Rounded Rectangle 86"/>
          <p:cNvSpPr/>
          <p:nvPr/>
        </p:nvSpPr>
        <p:spPr>
          <a:xfrm>
            <a:off x="551813" y="331957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8" name="Rounded Rectangle 87"/>
          <p:cNvSpPr/>
          <p:nvPr/>
        </p:nvSpPr>
        <p:spPr>
          <a:xfrm>
            <a:off x="1928821" y="331957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9" name="Rounded Rectangle 88"/>
          <p:cNvSpPr/>
          <p:nvPr/>
        </p:nvSpPr>
        <p:spPr>
          <a:xfrm>
            <a:off x="2461004" y="3326828"/>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0" name="Rounded Rectangle 89"/>
          <p:cNvSpPr/>
          <p:nvPr/>
        </p:nvSpPr>
        <p:spPr>
          <a:xfrm>
            <a:off x="1318481" y="3525578"/>
            <a:ext cx="1064982" cy="210077"/>
          </a:xfrm>
          <a:prstGeom prst="roundRect">
            <a:avLst/>
          </a:prstGeom>
          <a:solidFill>
            <a:srgbClr val="663300">
              <a:alpha val="4666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1" name="Rounded Rectangle 90"/>
          <p:cNvSpPr/>
          <p:nvPr/>
        </p:nvSpPr>
        <p:spPr>
          <a:xfrm>
            <a:off x="2549236" y="3543665"/>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3" name="Rounded Rectangle 92"/>
          <p:cNvSpPr/>
          <p:nvPr/>
        </p:nvSpPr>
        <p:spPr>
          <a:xfrm>
            <a:off x="1921779" y="3750208"/>
            <a:ext cx="370116" cy="195942"/>
          </a:xfrm>
          <a:prstGeom prst="roundRect">
            <a:avLst/>
          </a:prstGeom>
          <a:solidFill>
            <a:schemeClr val="accent2">
              <a:lumMod val="60000"/>
              <a:lumOff val="4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5" name="Rounded Rectangle 94"/>
          <p:cNvSpPr/>
          <p:nvPr/>
        </p:nvSpPr>
        <p:spPr>
          <a:xfrm>
            <a:off x="330007" y="3735519"/>
            <a:ext cx="185058" cy="186935"/>
          </a:xfrm>
          <a:prstGeom prst="roundRect">
            <a:avLst/>
          </a:prstGeom>
          <a:solidFill>
            <a:schemeClr val="accent3">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8" name="Rounded Rectangle 97"/>
          <p:cNvSpPr/>
          <p:nvPr/>
        </p:nvSpPr>
        <p:spPr>
          <a:xfrm>
            <a:off x="2581905" y="3938335"/>
            <a:ext cx="289843" cy="248091"/>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9" name="Rounded Rectangle 98"/>
          <p:cNvSpPr/>
          <p:nvPr/>
        </p:nvSpPr>
        <p:spPr>
          <a:xfrm>
            <a:off x="535771" y="4588041"/>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1" name="Rounded Rectangle 100"/>
          <p:cNvSpPr/>
          <p:nvPr/>
        </p:nvSpPr>
        <p:spPr>
          <a:xfrm>
            <a:off x="1113396" y="4603703"/>
            <a:ext cx="662737" cy="194796"/>
          </a:xfrm>
          <a:prstGeom prst="roundRect">
            <a:avLst/>
          </a:prstGeom>
          <a:solidFill>
            <a:schemeClr val="accent3">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2" name="Rounded Rectangle 101"/>
          <p:cNvSpPr/>
          <p:nvPr/>
        </p:nvSpPr>
        <p:spPr>
          <a:xfrm>
            <a:off x="622135" y="5224570"/>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6" name="Rounded Rectangle 105"/>
          <p:cNvSpPr/>
          <p:nvPr/>
        </p:nvSpPr>
        <p:spPr>
          <a:xfrm>
            <a:off x="980842" y="5206236"/>
            <a:ext cx="1221589" cy="232610"/>
          </a:xfrm>
          <a:prstGeom prst="roundRect">
            <a:avLst/>
          </a:prstGeom>
          <a:solidFill>
            <a:srgbClr val="663300">
              <a:alpha val="4666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8" name="Rounded Rectangle 107"/>
          <p:cNvSpPr/>
          <p:nvPr/>
        </p:nvSpPr>
        <p:spPr>
          <a:xfrm>
            <a:off x="2302017" y="5229669"/>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9" name="Rounded Rectangle 108"/>
          <p:cNvSpPr/>
          <p:nvPr/>
        </p:nvSpPr>
        <p:spPr>
          <a:xfrm>
            <a:off x="510477" y="5446293"/>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0" name="Rounded Rectangle 109"/>
          <p:cNvSpPr/>
          <p:nvPr/>
        </p:nvSpPr>
        <p:spPr>
          <a:xfrm>
            <a:off x="1249057" y="5446293"/>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1" name="Rounded Rectangle 110"/>
          <p:cNvSpPr/>
          <p:nvPr/>
        </p:nvSpPr>
        <p:spPr>
          <a:xfrm>
            <a:off x="2274656" y="545865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2" name="Rounded Rectangle 111"/>
          <p:cNvSpPr/>
          <p:nvPr/>
        </p:nvSpPr>
        <p:spPr>
          <a:xfrm>
            <a:off x="316466" y="5681867"/>
            <a:ext cx="1459667" cy="189544"/>
          </a:xfrm>
          <a:prstGeom prst="roundRect">
            <a:avLst/>
          </a:prstGeom>
          <a:solidFill>
            <a:schemeClr val="accent4">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4" name="Rounded Rectangle 113"/>
          <p:cNvSpPr/>
          <p:nvPr/>
        </p:nvSpPr>
        <p:spPr>
          <a:xfrm>
            <a:off x="2824838" y="5458650"/>
            <a:ext cx="202746" cy="210458"/>
          </a:xfrm>
          <a:prstGeom prst="roundRect">
            <a:avLst/>
          </a:prstGeom>
          <a:solidFill>
            <a:schemeClr val="accent4">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5" name="Rounded Rectangle 114"/>
          <p:cNvSpPr/>
          <p:nvPr/>
        </p:nvSpPr>
        <p:spPr>
          <a:xfrm>
            <a:off x="1857284" y="182880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73" name="Footer Placeholder 1"/>
          <p:cNvSpPr>
            <a:spLocks noGrp="1"/>
          </p:cNvSpPr>
          <p:nvPr>
            <p:ph type="ftr" sz="quarter" idx="10"/>
          </p:nvPr>
        </p:nvSpPr>
        <p:spPr>
          <a:xfrm>
            <a:off x="1333500" y="6550026"/>
            <a:ext cx="6477000" cy="298450"/>
          </a:xfrm>
        </p:spPr>
        <p:txBody>
          <a:bodyPr/>
          <a:lstStyle/>
          <a:p>
            <a:pPr>
              <a:defRPr/>
            </a:pPr>
            <a:r>
              <a:rPr lang="en-US" sz="800" dirty="0"/>
              <a:t>Approved for Public Release, Distribution Unlimited</a:t>
            </a:r>
          </a:p>
        </p:txBody>
      </p:sp>
      <p:sp>
        <p:nvSpPr>
          <p:cNvPr id="74" name="Rounded Rectangle 73"/>
          <p:cNvSpPr/>
          <p:nvPr/>
        </p:nvSpPr>
        <p:spPr>
          <a:xfrm>
            <a:off x="2848375" y="3533298"/>
            <a:ext cx="179209" cy="195942"/>
          </a:xfrm>
          <a:prstGeom prst="roundRect">
            <a:avLst/>
          </a:prstGeom>
          <a:solidFill>
            <a:schemeClr val="accent3">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Tree>
    <p:extLst>
      <p:ext uri="{BB962C8B-B14F-4D97-AF65-F5344CB8AC3E}">
        <p14:creationId xmlns:p14="http://schemas.microsoft.com/office/powerpoint/2010/main" val="96181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28600" y="925284"/>
            <a:ext cx="8763000" cy="5000625"/>
          </a:xfrm>
        </p:spPr>
        <p:txBody>
          <a:bodyPr/>
          <a:lstStyle/>
          <a:p>
            <a:r>
              <a:rPr lang="en-US" altLang="zh-CN" dirty="0" smtClean="0">
                <a:sym typeface="Tahoma" pitchFamily="34" charset="0"/>
              </a:rPr>
              <a:t>Entropy based measure to quantify </a:t>
            </a:r>
            <a:r>
              <a:rPr lang="en-US" altLang="zh-CN" dirty="0">
                <a:sym typeface="Tahoma" pitchFamily="34" charset="0"/>
              </a:rPr>
              <a:t>the discriminative power of </a:t>
            </a:r>
            <a:r>
              <a:rPr lang="en-US" altLang="zh-CN" dirty="0" smtClean="0">
                <a:sym typeface="Tahoma" pitchFamily="34" charset="0"/>
              </a:rPr>
              <a:t>link types </a:t>
            </a:r>
            <a:r>
              <a:rPr lang="en-US" altLang="zh-CN" dirty="0">
                <a:sym typeface="Tahoma" pitchFamily="34" charset="0"/>
              </a:rPr>
              <a:t>in </a:t>
            </a:r>
            <a:r>
              <a:rPr lang="en-US" altLang="zh-CN" dirty="0" smtClean="0">
                <a:sym typeface="Tahoma" pitchFamily="34" charset="0"/>
              </a:rPr>
              <a:t>KB (RPI, Hong et al., 2015)</a:t>
            </a:r>
          </a:p>
          <a:p>
            <a:endParaRPr lang="en-US" altLang="zh-CN" sz="1200" dirty="0">
              <a:sym typeface="Tahoma" pitchFamily="34" charset="0"/>
            </a:endParaRPr>
          </a:p>
          <a:p>
            <a:r>
              <a:rPr lang="en-US" altLang="zh-CN" dirty="0" smtClean="0">
                <a:sym typeface="Tahoma" pitchFamily="34" charset="0"/>
              </a:rPr>
              <a:t>IBM (Sil et al., 2015) </a:t>
            </a:r>
            <a:r>
              <a:rPr lang="en-US" altLang="zh-CN" dirty="0">
                <a:sym typeface="Tahoma" pitchFamily="34" charset="0"/>
              </a:rPr>
              <a:t>proposed a global feature based on </a:t>
            </a:r>
            <a:r>
              <a:rPr lang="en-US" altLang="zh-CN" dirty="0" smtClean="0">
                <a:sym typeface="Tahoma" pitchFamily="34" charset="0"/>
              </a:rPr>
              <a:t>PMI for </a:t>
            </a:r>
            <a:r>
              <a:rPr lang="en-US" altLang="zh-CN" dirty="0">
                <a:sym typeface="Tahoma" pitchFamily="34" charset="0"/>
              </a:rPr>
              <a:t>the Wikipedia categories of consecutive pairs of </a:t>
            </a:r>
            <a:r>
              <a:rPr lang="en-US" altLang="zh-CN" dirty="0" smtClean="0">
                <a:sym typeface="Tahoma" pitchFamily="34" charset="0"/>
              </a:rPr>
              <a:t>entities</a:t>
            </a:r>
          </a:p>
          <a:p>
            <a:endParaRPr lang="en-US" altLang="zh-CN" sz="1400" dirty="0">
              <a:sym typeface="Tahoma" pitchFamily="34" charset="0"/>
            </a:endParaRPr>
          </a:p>
          <a:p>
            <a:r>
              <a:rPr lang="en-US" altLang="zh-CN" dirty="0" smtClean="0">
                <a:sym typeface="Tahoma" pitchFamily="34" charset="0"/>
              </a:rPr>
              <a:t>Many </a:t>
            </a:r>
            <a:r>
              <a:rPr lang="en-US" altLang="zh-CN" dirty="0">
                <a:sym typeface="Tahoma" pitchFamily="34" charset="0"/>
              </a:rPr>
              <a:t>systems including </a:t>
            </a:r>
            <a:r>
              <a:rPr lang="en-US" altLang="zh-CN" dirty="0" smtClean="0">
                <a:sym typeface="Tahoma" pitchFamily="34" charset="0"/>
              </a:rPr>
              <a:t>HITS (Heinzerling et al., 2015), LVIC (Besancon et al., 2015), IBM (Sil et al., 2015) </a:t>
            </a:r>
            <a:r>
              <a:rPr lang="en-US" altLang="zh-CN" dirty="0">
                <a:sym typeface="Tahoma" pitchFamily="34" charset="0"/>
              </a:rPr>
              <a:t>and </a:t>
            </a:r>
            <a:r>
              <a:rPr lang="en-US" altLang="zh-CN" dirty="0" smtClean="0">
                <a:sym typeface="Tahoma" pitchFamily="34" charset="0"/>
              </a:rPr>
              <a:t>RPI (Hong et al., 2015) </a:t>
            </a:r>
            <a:r>
              <a:rPr lang="en-US" altLang="zh-CN" dirty="0">
                <a:sym typeface="Tahoma" pitchFamily="34" charset="0"/>
              </a:rPr>
              <a:t>utilized entity linking results as feedback to map the entity properties in KB to one of the five types defined in </a:t>
            </a:r>
            <a:r>
              <a:rPr lang="en-US" altLang="zh-CN" dirty="0" smtClean="0">
                <a:sym typeface="Tahoma" pitchFamily="34" charset="0"/>
              </a:rPr>
              <a:t>KBP</a:t>
            </a:r>
          </a:p>
          <a:p>
            <a:pPr lvl="1"/>
            <a:r>
              <a:rPr lang="en-US" dirty="0" smtClean="0"/>
              <a:t>RPI designed a </a:t>
            </a:r>
            <a:r>
              <a:rPr lang="en-US" dirty="0"/>
              <a:t>mapping table between Abstract Meaning Representation (AMR) (Banarescu et al., 2013) type and DBPedia </a:t>
            </a:r>
            <a:r>
              <a:rPr lang="en-US" dirty="0" smtClean="0">
                <a:latin typeface="Courier New"/>
                <a:ea typeface="Courier New"/>
                <a:cs typeface="Courier New"/>
                <a:sym typeface="Courier New"/>
              </a:rPr>
              <a:t>rdf:type</a:t>
            </a:r>
          </a:p>
          <a:p>
            <a:pPr lvl="1"/>
            <a:r>
              <a:rPr lang="en-US" dirty="0" smtClean="0"/>
              <a:t>e.g</a:t>
            </a:r>
            <a:r>
              <a:rPr lang="en-US" dirty="0"/>
              <a:t>., university </a:t>
            </a:r>
            <a:r>
              <a:rPr lang="en-US" dirty="0" smtClean="0"/>
              <a:t>– </a:t>
            </a:r>
            <a:r>
              <a:rPr lang="en-US" dirty="0" smtClean="0">
                <a:latin typeface="Courier New"/>
                <a:ea typeface="Courier New"/>
                <a:cs typeface="Courier New"/>
                <a:sym typeface="Courier New"/>
              </a:rPr>
              <a:t>TechnicalUniversitiesAndColleges</a:t>
            </a:r>
          </a:p>
          <a:p>
            <a:pPr lvl="1"/>
            <a:r>
              <a:rPr lang="en-US" dirty="0" smtClean="0"/>
              <a:t>Typing </a:t>
            </a:r>
            <a:r>
              <a:rPr lang="en-US" dirty="0"/>
              <a:t>F1 score is 93.2% for perfect mentions in </a:t>
            </a:r>
            <a:r>
              <a:rPr lang="en-US" dirty="0" smtClean="0"/>
              <a:t>English </a:t>
            </a:r>
            <a:r>
              <a:rPr lang="en-US" dirty="0"/>
              <a:t>training data</a:t>
            </a:r>
          </a:p>
          <a:p>
            <a:pPr lvl="1"/>
            <a:endParaRPr lang="en-US" dirty="0">
              <a:latin typeface="Courier New"/>
              <a:ea typeface="Courier New"/>
              <a:cs typeface="Courier New"/>
              <a:sym typeface="Courier New"/>
            </a:endParaRPr>
          </a:p>
          <a:p>
            <a:pPr lvl="1"/>
            <a:endParaRPr lang="en-US" altLang="zh-CN" dirty="0" smtClean="0">
              <a:sym typeface="Tahoma" pitchFamily="34" charset="0"/>
            </a:endParaRPr>
          </a:p>
        </p:txBody>
      </p:sp>
      <p:sp>
        <p:nvSpPr>
          <p:cNvPr id="7" name="Title 1"/>
          <p:cNvSpPr>
            <a:spLocks noGrp="1"/>
          </p:cNvSpPr>
          <p:nvPr>
            <p:ph type="title"/>
          </p:nvPr>
        </p:nvSpPr>
        <p:spPr>
          <a:xfrm>
            <a:off x="0" y="-174168"/>
            <a:ext cx="9144000" cy="1082675"/>
          </a:xfrm>
        </p:spPr>
        <p:txBody>
          <a:bodyPr/>
          <a:lstStyle/>
          <a:p>
            <a:pPr>
              <a:defRPr/>
            </a:pPr>
            <a:r>
              <a:rPr lang="en-US" dirty="0" smtClean="0"/>
              <a:t>Global </a:t>
            </a:r>
            <a:r>
              <a:rPr lang="en-US" dirty="0"/>
              <a:t>Knowledge Derived from KB</a:t>
            </a:r>
          </a:p>
        </p:txBody>
      </p:sp>
    </p:spTree>
    <p:extLst>
      <p:ext uri="{BB962C8B-B14F-4D97-AF65-F5344CB8AC3E}">
        <p14:creationId xmlns:p14="http://schemas.microsoft.com/office/powerpoint/2010/main" val="553203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53400" y="6248400"/>
            <a:ext cx="990600" cy="365125"/>
          </a:xfrm>
          <a:prstGeom prst="rect">
            <a:avLst/>
          </a:prstGeom>
        </p:spPr>
        <p:txBody>
          <a:bodyPr/>
          <a:lstStyle/>
          <a:p>
            <a:pPr>
              <a:defRPr/>
            </a:pPr>
            <a:fld id="{5A9108C4-9646-459D-A5F5-FA6603129464}" type="slidenum">
              <a:rPr lang="zh-CN" altLang="en-US" smtClean="0"/>
              <a:pPr>
                <a:defRPr/>
              </a:pPr>
              <a:t>31</a:t>
            </a:fld>
            <a:r>
              <a:rPr lang="en-US" altLang="zh-CN" sz="1200" dirty="0" smtClean="0">
                <a:latin typeface="SimSun" pitchFamily="2" charset="-122"/>
                <a:cs typeface="Arial" pitchFamily="34" charset="0"/>
              </a:rPr>
              <a:t> </a:t>
            </a:r>
            <a:endParaRPr lang="en-US" altLang="zh-CN" sz="1200" dirty="0">
              <a:latin typeface="SimSun" pitchFamily="2" charset="-122"/>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92" y="1143000"/>
            <a:ext cx="5867400" cy="357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303756" y="4716698"/>
            <a:ext cx="9067800" cy="1074501"/>
          </a:xfrm>
        </p:spPr>
        <p:txBody>
          <a:bodyPr>
            <a:noAutofit/>
          </a:bodyPr>
          <a:lstStyle/>
          <a:p>
            <a:r>
              <a:rPr lang="en-US" sz="1800" dirty="0" smtClean="0"/>
              <a:t>Unsupervised </a:t>
            </a:r>
            <a:r>
              <a:rPr lang="en-US" sz="1800" dirty="0"/>
              <a:t>phrase mining </a:t>
            </a:r>
            <a:r>
              <a:rPr lang="en-US" sz="1800" dirty="0" smtClean="0"/>
              <a:t>based on statistical measures [Liu </a:t>
            </a:r>
            <a:r>
              <a:rPr lang="en-US" sz="1800" dirty="0"/>
              <a:t>et al</a:t>
            </a:r>
            <a:r>
              <a:rPr lang="en-US" sz="1800" dirty="0" smtClean="0"/>
              <a:t>. 15]</a:t>
            </a:r>
          </a:p>
          <a:p>
            <a:pPr lvl="1"/>
            <a:r>
              <a:rPr lang="en-US" altLang="zh-CN" sz="1600" dirty="0" smtClean="0"/>
              <a:t>Popularity, Informativeness</a:t>
            </a:r>
            <a:r>
              <a:rPr lang="en-US" altLang="zh-CN" sz="1600" dirty="0"/>
              <a:t>, Completeness, Coherence</a:t>
            </a:r>
            <a:endParaRPr lang="en-US" sz="1600" dirty="0"/>
          </a:p>
          <a:p>
            <a:r>
              <a:rPr lang="en-US" sz="1800" dirty="0"/>
              <a:t>Language-independent Burst Detection [Ge et al. 14]</a:t>
            </a:r>
          </a:p>
          <a:p>
            <a:r>
              <a:rPr lang="en-US" sz="1800" dirty="0"/>
              <a:t>Graph alignment based on minimal resources and decipherment [Ge et al. 15submission]</a:t>
            </a:r>
          </a:p>
          <a:p>
            <a:pPr lvl="1"/>
            <a:r>
              <a:rPr lang="en-US" altLang="zh-CN" sz="1600" dirty="0"/>
              <a:t>Pronunciation, Translation, Neighbor, Co-burst</a:t>
            </a:r>
            <a:endParaRPr lang="zh-CN" altLang="en-US" sz="1600" dirty="0"/>
          </a:p>
          <a:p>
            <a:pPr lvl="1"/>
            <a:endParaRPr lang="en-US" sz="1400" dirty="0"/>
          </a:p>
          <a:p>
            <a:pPr lvl="1"/>
            <a:endParaRPr lang="zh-CN" altLang="en-US" sz="1600" dirty="0"/>
          </a:p>
        </p:txBody>
      </p:sp>
      <p:sp>
        <p:nvSpPr>
          <p:cNvPr id="7" name="Title 1"/>
          <p:cNvSpPr>
            <a:spLocks noGrp="1"/>
          </p:cNvSpPr>
          <p:nvPr>
            <p:ph type="title"/>
          </p:nvPr>
        </p:nvSpPr>
        <p:spPr>
          <a:xfrm>
            <a:off x="304800" y="-204012"/>
            <a:ext cx="8229600" cy="1143000"/>
          </a:xfrm>
        </p:spPr>
        <p:txBody>
          <a:bodyPr>
            <a:noAutofit/>
          </a:bodyPr>
          <a:lstStyle/>
          <a:p>
            <a:pPr>
              <a:defRPr/>
            </a:pPr>
            <a:r>
              <a:rPr lang="en-US" dirty="0" smtClean="0">
                <a:ea typeface="+mj-ea"/>
              </a:rPr>
              <a:t>Name Translation Mining</a:t>
            </a:r>
            <a:endParaRPr lang="en-US" dirty="0">
              <a:ea typeface="+mj-ea"/>
            </a:endParaRPr>
          </a:p>
        </p:txBody>
      </p:sp>
    </p:spTree>
    <p:extLst>
      <p:ext uri="{BB962C8B-B14F-4D97-AF65-F5344CB8AC3E}">
        <p14:creationId xmlns:p14="http://schemas.microsoft.com/office/powerpoint/2010/main" val="2988267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32</a:t>
            </a:fld>
            <a:r>
              <a:rPr lang="en-US" altLang="zh-CN" sz="1200" dirty="0" smtClean="0">
                <a:solidFill>
                  <a:srgbClr val="000000"/>
                </a:solidFill>
                <a:latin typeface="SimSun" pitchFamily="2" charset="-122"/>
                <a:ea typeface="SimSun" pitchFamily="2" charset="-122"/>
                <a:cs typeface="Arial" charset="0"/>
              </a:rPr>
              <a:t> </a:t>
            </a:r>
          </a:p>
        </p:txBody>
      </p:sp>
      <p:sp>
        <p:nvSpPr>
          <p:cNvPr id="3" name="Content Placeholder 2"/>
          <p:cNvSpPr>
            <a:spLocks noGrp="1"/>
          </p:cNvSpPr>
          <p:nvPr>
            <p:ph idx="1"/>
          </p:nvPr>
        </p:nvSpPr>
        <p:spPr>
          <a:xfrm>
            <a:off x="88488" y="871220"/>
            <a:ext cx="8826912" cy="5001419"/>
          </a:xfrm>
        </p:spPr>
        <p:txBody>
          <a:bodyPr/>
          <a:lstStyle/>
          <a:p>
            <a:r>
              <a:rPr lang="zh-CN" altLang="en-US" sz="2000" dirty="0" smtClean="0">
                <a:latin typeface="+mn-lt"/>
              </a:rPr>
              <a:t>周</a:t>
            </a:r>
            <a:r>
              <a:rPr lang="zh-CN" altLang="en-US" sz="2000" dirty="0">
                <a:latin typeface="+mn-lt"/>
              </a:rPr>
              <a:t>五深夜，俄罗斯知名反对派领</a:t>
            </a:r>
            <a:r>
              <a:rPr lang="zh-CN" altLang="en-US" sz="2000" dirty="0" smtClean="0">
                <a:latin typeface="+mn-lt"/>
              </a:rPr>
              <a:t>袖</a:t>
            </a:r>
            <a:r>
              <a:rPr lang="zh-CN" altLang="en-US" sz="2000" b="1" dirty="0" smtClean="0">
                <a:solidFill>
                  <a:srgbClr val="7030A0"/>
                </a:solidFill>
                <a:latin typeface="+mn-lt"/>
              </a:rPr>
              <a:t>鲍</a:t>
            </a:r>
            <a:r>
              <a:rPr lang="zh-CN" altLang="en-US" sz="2000" b="1" dirty="0">
                <a:solidFill>
                  <a:srgbClr val="7030A0"/>
                </a:solidFill>
                <a:latin typeface="+mn-lt"/>
              </a:rPr>
              <a:t>里斯</a:t>
            </a:r>
            <a:r>
              <a:rPr lang="en-US" altLang="zh-CN" sz="2000" b="1" dirty="0">
                <a:solidFill>
                  <a:srgbClr val="7030A0"/>
                </a:solidFill>
                <a:latin typeface="+mn-lt"/>
              </a:rPr>
              <a:t>·Y·</a:t>
            </a:r>
            <a:r>
              <a:rPr lang="zh-CN" altLang="en-US" sz="2000" b="1" dirty="0">
                <a:solidFill>
                  <a:srgbClr val="7030A0"/>
                </a:solidFill>
                <a:latin typeface="+mn-lt"/>
              </a:rPr>
              <a:t>涅姆佐夫</a:t>
            </a:r>
            <a:r>
              <a:rPr lang="en-US" altLang="zh-CN" sz="2000" b="1" dirty="0">
                <a:solidFill>
                  <a:srgbClr val="7030A0"/>
                </a:solidFill>
                <a:latin typeface="+mn-lt"/>
              </a:rPr>
              <a:t>(Boris Y. Nemtsov</a:t>
            </a:r>
            <a:r>
              <a:rPr lang="en-US" altLang="zh-CN" sz="2000" b="1" dirty="0" smtClean="0">
                <a:solidFill>
                  <a:srgbClr val="7030A0"/>
                </a:solidFill>
                <a:latin typeface="+mn-lt"/>
              </a:rPr>
              <a:t>)</a:t>
            </a:r>
            <a:r>
              <a:rPr lang="zh-CN" altLang="en-US" sz="2000" dirty="0" smtClean="0">
                <a:latin typeface="+mn-lt"/>
              </a:rPr>
              <a:t>在</a:t>
            </a:r>
            <a:r>
              <a:rPr lang="zh-CN" altLang="en-US" sz="2000" dirty="0">
                <a:latin typeface="+mn-lt"/>
              </a:rPr>
              <a:t>莫斯科市中心遭枪击身亡，遇难地距离克里姆林宫的围墙几步之遥。 周六凌晨</a:t>
            </a:r>
            <a:r>
              <a:rPr lang="en-US" altLang="zh-CN" sz="2000" dirty="0">
                <a:latin typeface="+mn-lt"/>
              </a:rPr>
              <a:t>1</a:t>
            </a:r>
            <a:r>
              <a:rPr lang="zh-CN" altLang="en-US" sz="2000" dirty="0">
                <a:latin typeface="+mn-lt"/>
              </a:rPr>
              <a:t>点刚过不久</a:t>
            </a:r>
            <a:r>
              <a:rPr lang="zh-CN" altLang="en-US" sz="2000" dirty="0" smtClean="0">
                <a:latin typeface="+mn-lt"/>
              </a:rPr>
              <a:t>，</a:t>
            </a:r>
            <a:r>
              <a:rPr lang="zh-CN" altLang="en-US" sz="2000" b="1" dirty="0" smtClean="0">
                <a:solidFill>
                  <a:srgbClr val="7030A0"/>
                </a:solidFill>
                <a:latin typeface="+mn-lt"/>
              </a:rPr>
              <a:t>俄</a:t>
            </a:r>
            <a:r>
              <a:rPr lang="zh-CN" altLang="en-US" sz="2000" b="1" dirty="0">
                <a:solidFill>
                  <a:srgbClr val="7030A0"/>
                </a:solidFill>
                <a:latin typeface="+mn-lt"/>
              </a:rPr>
              <a:t>罗斯内政部 </a:t>
            </a:r>
            <a:r>
              <a:rPr lang="en-US" altLang="zh-CN" sz="2000" b="1" dirty="0">
                <a:solidFill>
                  <a:srgbClr val="7030A0"/>
                </a:solidFill>
                <a:latin typeface="+mn-lt"/>
              </a:rPr>
              <a:t>(Interior Ministry</a:t>
            </a:r>
            <a:r>
              <a:rPr lang="en-US" altLang="zh-CN" sz="2000" b="1" dirty="0" smtClean="0">
                <a:solidFill>
                  <a:srgbClr val="7030A0"/>
                </a:solidFill>
                <a:latin typeface="+mn-lt"/>
              </a:rPr>
              <a:t>)</a:t>
            </a:r>
            <a:r>
              <a:rPr lang="zh-CN" altLang="en-US" sz="2000" dirty="0" smtClean="0">
                <a:latin typeface="+mn-lt"/>
              </a:rPr>
              <a:t>证</a:t>
            </a:r>
            <a:r>
              <a:rPr lang="zh-CN" altLang="en-US" sz="2000" dirty="0">
                <a:latin typeface="+mn-lt"/>
              </a:rPr>
              <a:t>实了涅姆佐夫遇刺一事。享年</a:t>
            </a:r>
            <a:r>
              <a:rPr lang="en-US" altLang="zh-CN" sz="2000" dirty="0">
                <a:latin typeface="+mn-lt"/>
              </a:rPr>
              <a:t>55</a:t>
            </a:r>
            <a:r>
              <a:rPr lang="zh-CN" altLang="en-US" sz="2000" dirty="0">
                <a:latin typeface="+mn-lt"/>
              </a:rPr>
              <a:t>岁的涅姆佐夫曾</a:t>
            </a:r>
            <a:r>
              <a:rPr lang="zh-CN" altLang="en-US" sz="2000" dirty="0" smtClean="0">
                <a:latin typeface="+mn-lt"/>
              </a:rPr>
              <a:t>是</a:t>
            </a:r>
            <a:r>
              <a:rPr lang="zh-CN" altLang="en-US" sz="2000" b="1" dirty="0" smtClean="0">
                <a:solidFill>
                  <a:srgbClr val="7030A0"/>
                </a:solidFill>
                <a:latin typeface="+mn-lt"/>
              </a:rPr>
              <a:t>鲍</a:t>
            </a:r>
            <a:r>
              <a:rPr lang="zh-CN" altLang="en-US" sz="2000" b="1" dirty="0">
                <a:solidFill>
                  <a:srgbClr val="7030A0"/>
                </a:solidFill>
                <a:latin typeface="+mn-lt"/>
              </a:rPr>
              <a:t>里斯</a:t>
            </a:r>
            <a:r>
              <a:rPr lang="en-US" altLang="zh-CN" sz="2000" b="1" dirty="0">
                <a:solidFill>
                  <a:srgbClr val="7030A0"/>
                </a:solidFill>
                <a:latin typeface="+mn-lt"/>
              </a:rPr>
              <a:t>·N·</a:t>
            </a:r>
            <a:r>
              <a:rPr lang="zh-CN" altLang="en-US" sz="2000" b="1" dirty="0">
                <a:solidFill>
                  <a:srgbClr val="7030A0"/>
                </a:solidFill>
                <a:latin typeface="+mn-lt"/>
              </a:rPr>
              <a:t>叶利钦</a:t>
            </a:r>
            <a:r>
              <a:rPr lang="en-US" altLang="zh-CN" sz="2000" b="1" dirty="0">
                <a:solidFill>
                  <a:srgbClr val="7030A0"/>
                </a:solidFill>
                <a:latin typeface="+mn-lt"/>
              </a:rPr>
              <a:t>(Boris N. Yeltsin</a:t>
            </a:r>
            <a:r>
              <a:rPr lang="en-US" altLang="zh-CN" sz="2000" b="1" dirty="0" smtClean="0">
                <a:solidFill>
                  <a:srgbClr val="7030A0"/>
                </a:solidFill>
                <a:latin typeface="+mn-lt"/>
              </a:rPr>
              <a:t>)</a:t>
            </a:r>
            <a:r>
              <a:rPr lang="zh-CN" altLang="en-US" sz="2000" dirty="0" smtClean="0">
                <a:latin typeface="+mn-lt"/>
              </a:rPr>
              <a:t>的</a:t>
            </a:r>
            <a:r>
              <a:rPr lang="zh-CN" altLang="en-US" sz="2000" dirty="0">
                <a:latin typeface="+mn-lt"/>
              </a:rPr>
              <a:t>第一副总理，后参与组织反</a:t>
            </a:r>
            <a:r>
              <a:rPr lang="zh-CN" altLang="en-US" sz="2000" dirty="0" smtClean="0">
                <a:latin typeface="+mn-lt"/>
              </a:rPr>
              <a:t>对</a:t>
            </a:r>
            <a:r>
              <a:rPr lang="zh-CN" altLang="en-US" sz="2000" b="1" dirty="0" smtClean="0">
                <a:solidFill>
                  <a:srgbClr val="7030A0"/>
                </a:solidFill>
                <a:latin typeface="+mn-lt"/>
              </a:rPr>
              <a:t>弗</a:t>
            </a:r>
            <a:r>
              <a:rPr lang="zh-CN" altLang="en-US" sz="2000" b="1" dirty="0">
                <a:solidFill>
                  <a:srgbClr val="7030A0"/>
                </a:solidFill>
                <a:latin typeface="+mn-lt"/>
              </a:rPr>
              <a:t>拉基米尔</a:t>
            </a:r>
            <a:r>
              <a:rPr lang="en-US" altLang="zh-CN" sz="2000" b="1" dirty="0">
                <a:solidFill>
                  <a:srgbClr val="7030A0"/>
                </a:solidFill>
                <a:latin typeface="+mn-lt"/>
              </a:rPr>
              <a:t>·V·</a:t>
            </a:r>
            <a:r>
              <a:rPr lang="zh-CN" altLang="en-US" sz="2000" b="1" dirty="0">
                <a:solidFill>
                  <a:srgbClr val="7030A0"/>
                </a:solidFill>
                <a:latin typeface="+mn-lt"/>
              </a:rPr>
              <a:t>普京</a:t>
            </a:r>
            <a:r>
              <a:rPr lang="en-US" altLang="zh-CN" sz="2000" b="1" dirty="0">
                <a:solidFill>
                  <a:srgbClr val="7030A0"/>
                </a:solidFill>
                <a:latin typeface="+mn-lt"/>
              </a:rPr>
              <a:t>(Vladimir V. Putin</a:t>
            </a:r>
            <a:r>
              <a:rPr lang="en-US" altLang="zh-CN" sz="2000" b="1" dirty="0" smtClean="0">
                <a:solidFill>
                  <a:srgbClr val="7030A0"/>
                </a:solidFill>
                <a:latin typeface="+mn-lt"/>
              </a:rPr>
              <a:t>)</a:t>
            </a:r>
            <a:r>
              <a:rPr lang="zh-CN" altLang="en-US" sz="2000" dirty="0" smtClean="0">
                <a:latin typeface="+mn-lt"/>
              </a:rPr>
              <a:t>的</a:t>
            </a:r>
            <a:r>
              <a:rPr lang="zh-CN" altLang="en-US" sz="2000" dirty="0">
                <a:latin typeface="+mn-lt"/>
              </a:rPr>
              <a:t>示威活动。 </a:t>
            </a:r>
            <a:r>
              <a:rPr lang="zh-CN" altLang="en-US" sz="2000" b="1" dirty="0" smtClean="0">
                <a:solidFill>
                  <a:srgbClr val="7030A0"/>
                </a:solidFill>
                <a:latin typeface="+mn-lt"/>
              </a:rPr>
              <a:t>国</a:t>
            </a:r>
            <a:r>
              <a:rPr lang="zh-CN" altLang="en-US" sz="2000" b="1" dirty="0">
                <a:solidFill>
                  <a:srgbClr val="7030A0"/>
                </a:solidFill>
                <a:latin typeface="+mn-lt"/>
              </a:rPr>
              <a:t>际文传电讯社</a:t>
            </a:r>
            <a:r>
              <a:rPr lang="en-US" altLang="zh-CN" sz="2000" b="1" dirty="0">
                <a:solidFill>
                  <a:srgbClr val="7030A0"/>
                </a:solidFill>
                <a:latin typeface="+mn-lt"/>
              </a:rPr>
              <a:t>(Interfax</a:t>
            </a:r>
            <a:r>
              <a:rPr lang="en-US" altLang="zh-CN" sz="2000" b="1" dirty="0" smtClean="0">
                <a:solidFill>
                  <a:srgbClr val="7030A0"/>
                </a:solidFill>
                <a:latin typeface="+mn-lt"/>
              </a:rPr>
              <a:t>)</a:t>
            </a:r>
            <a:r>
              <a:rPr lang="zh-CN" altLang="en-US" sz="2000" dirty="0" smtClean="0">
                <a:latin typeface="+mn-lt"/>
              </a:rPr>
              <a:t>援</a:t>
            </a:r>
            <a:r>
              <a:rPr lang="zh-CN" altLang="en-US" sz="2000" dirty="0">
                <a:latin typeface="+mn-lt"/>
              </a:rPr>
              <a:t>引一名警方知情人士称，这似乎是一次买凶杀人。 本月早些时候，涅姆佐夫曾告</a:t>
            </a:r>
            <a:r>
              <a:rPr lang="zh-CN" altLang="en-US" sz="2000" dirty="0" smtClean="0">
                <a:latin typeface="+mn-lt"/>
              </a:rPr>
              <a:t>诉</a:t>
            </a:r>
            <a:r>
              <a:rPr lang="en-US" altLang="zh-CN" sz="2000" b="1" dirty="0" smtClean="0">
                <a:solidFill>
                  <a:srgbClr val="7030A0"/>
                </a:solidFill>
                <a:latin typeface="+mn-lt"/>
              </a:rPr>
              <a:t>《</a:t>
            </a:r>
            <a:r>
              <a:rPr lang="zh-CN" altLang="en-US" sz="2000" b="1" dirty="0">
                <a:solidFill>
                  <a:srgbClr val="7030A0"/>
                </a:solidFill>
                <a:latin typeface="+mn-lt"/>
              </a:rPr>
              <a:t>对话</a:t>
            </a:r>
            <a:r>
              <a:rPr lang="en-US" altLang="zh-CN" sz="2000" b="1" dirty="0">
                <a:solidFill>
                  <a:srgbClr val="7030A0"/>
                </a:solidFill>
                <a:latin typeface="+mn-lt"/>
              </a:rPr>
              <a:t>》(Sobesednik</a:t>
            </a:r>
            <a:r>
              <a:rPr lang="en-US" altLang="zh-CN" sz="2000" b="1" dirty="0" smtClean="0">
                <a:solidFill>
                  <a:srgbClr val="7030A0"/>
                </a:solidFill>
                <a:latin typeface="+mn-lt"/>
              </a:rPr>
              <a:t>)</a:t>
            </a:r>
            <a:r>
              <a:rPr lang="zh-CN" altLang="en-US" sz="2000" dirty="0" smtClean="0">
                <a:latin typeface="+mn-lt"/>
              </a:rPr>
              <a:t>杂</a:t>
            </a:r>
            <a:r>
              <a:rPr lang="zh-CN" altLang="en-US" sz="2000" dirty="0">
                <a:latin typeface="+mn-lt"/>
              </a:rPr>
              <a:t>志，他想过俄罗斯总</a:t>
            </a:r>
            <a:r>
              <a:rPr lang="zh-CN" altLang="en-US" sz="2000" dirty="0" smtClean="0">
                <a:latin typeface="+mn-lt"/>
              </a:rPr>
              <a:t>统</a:t>
            </a:r>
            <a:r>
              <a:rPr lang="zh-CN" altLang="en-US" sz="2000" b="1" dirty="0" smtClean="0">
                <a:solidFill>
                  <a:srgbClr val="7030A0"/>
                </a:solidFill>
                <a:latin typeface="+mn-lt"/>
              </a:rPr>
              <a:t>弗</a:t>
            </a:r>
            <a:r>
              <a:rPr lang="zh-CN" altLang="en-US" sz="2000" b="1" dirty="0">
                <a:solidFill>
                  <a:srgbClr val="7030A0"/>
                </a:solidFill>
                <a:latin typeface="+mn-lt"/>
              </a:rPr>
              <a:t>拉基米尔</a:t>
            </a:r>
            <a:r>
              <a:rPr lang="en-US" altLang="zh-CN" sz="2000" b="1" dirty="0">
                <a:solidFill>
                  <a:srgbClr val="7030A0"/>
                </a:solidFill>
                <a:latin typeface="+mn-lt"/>
              </a:rPr>
              <a:t>·V·</a:t>
            </a:r>
            <a:r>
              <a:rPr lang="zh-CN" altLang="en-US" sz="2000" b="1" dirty="0">
                <a:solidFill>
                  <a:srgbClr val="7030A0"/>
                </a:solidFill>
                <a:latin typeface="+mn-lt"/>
              </a:rPr>
              <a:t>普京</a:t>
            </a:r>
            <a:r>
              <a:rPr lang="en-US" altLang="zh-CN" sz="2000" b="1" dirty="0">
                <a:solidFill>
                  <a:srgbClr val="7030A0"/>
                </a:solidFill>
                <a:latin typeface="+mn-lt"/>
              </a:rPr>
              <a:t>(Vladimir V. </a:t>
            </a:r>
            <a:r>
              <a:rPr lang="en-US" altLang="zh-CN" sz="2000" b="1" dirty="0" smtClean="0">
                <a:solidFill>
                  <a:srgbClr val="7030A0"/>
                </a:solidFill>
                <a:latin typeface="+mn-lt"/>
              </a:rPr>
              <a:t>Putin)</a:t>
            </a:r>
            <a:r>
              <a:rPr lang="zh-CN" altLang="en-US" sz="2000" dirty="0" smtClean="0">
                <a:latin typeface="+mn-lt"/>
              </a:rPr>
              <a:t>可</a:t>
            </a:r>
            <a:r>
              <a:rPr lang="zh-CN" altLang="en-US" sz="2000" dirty="0">
                <a:latin typeface="+mn-lt"/>
              </a:rPr>
              <a:t>能会杀掉自己，不过，他似乎并没有把这个想法当回事。他说他的母亲比他忧虑的多。 </a:t>
            </a:r>
            <a:r>
              <a:rPr lang="en-US" altLang="zh-CN" sz="2000" dirty="0">
                <a:latin typeface="+mn-lt"/>
              </a:rPr>
              <a:t>2004</a:t>
            </a:r>
            <a:r>
              <a:rPr lang="zh-CN" altLang="en-US" sz="2000" dirty="0">
                <a:latin typeface="+mn-lt"/>
              </a:rPr>
              <a:t>年</a:t>
            </a:r>
            <a:r>
              <a:rPr lang="zh-CN" altLang="en-US" sz="2000" dirty="0" smtClean="0">
                <a:latin typeface="+mn-lt"/>
              </a:rPr>
              <a:t>，</a:t>
            </a:r>
            <a:r>
              <a:rPr lang="en-US" altLang="zh-CN" sz="2000" b="1" dirty="0" smtClean="0">
                <a:solidFill>
                  <a:srgbClr val="7030A0"/>
                </a:solidFill>
                <a:latin typeface="+mn-lt"/>
              </a:rPr>
              <a:t>《</a:t>
            </a:r>
            <a:r>
              <a:rPr lang="zh-CN" altLang="en-US" sz="2000" b="1" dirty="0">
                <a:solidFill>
                  <a:srgbClr val="7030A0"/>
                </a:solidFill>
                <a:latin typeface="+mn-lt"/>
              </a:rPr>
              <a:t>福布斯</a:t>
            </a:r>
            <a:r>
              <a:rPr lang="en-US" altLang="zh-CN" sz="2000" b="1" dirty="0">
                <a:solidFill>
                  <a:srgbClr val="7030A0"/>
                </a:solidFill>
                <a:latin typeface="+mn-lt"/>
              </a:rPr>
              <a:t>》(Forbes</a:t>
            </a:r>
            <a:r>
              <a:rPr lang="en-US" altLang="zh-CN" sz="2000" b="1" dirty="0" smtClean="0">
                <a:solidFill>
                  <a:srgbClr val="7030A0"/>
                </a:solidFill>
                <a:latin typeface="+mn-lt"/>
              </a:rPr>
              <a:t>)</a:t>
            </a:r>
            <a:r>
              <a:rPr lang="zh-CN" altLang="en-US" sz="2000" dirty="0" smtClean="0">
                <a:latin typeface="+mn-lt"/>
              </a:rPr>
              <a:t>杂</a:t>
            </a:r>
            <a:r>
              <a:rPr lang="zh-CN" altLang="en-US" sz="2000" dirty="0">
                <a:latin typeface="+mn-lt"/>
              </a:rPr>
              <a:t>志</a:t>
            </a:r>
            <a:r>
              <a:rPr lang="zh-CN" altLang="en-US" sz="2000" dirty="0" smtClean="0">
                <a:latin typeface="+mn-lt"/>
              </a:rPr>
              <a:t>的</a:t>
            </a:r>
            <a:r>
              <a:rPr lang="zh-CN" altLang="en-US" sz="2000" b="1" dirty="0" smtClean="0">
                <a:solidFill>
                  <a:srgbClr val="7030A0"/>
                </a:solidFill>
                <a:latin typeface="+mn-lt"/>
              </a:rPr>
              <a:t>保</a:t>
            </a:r>
            <a:r>
              <a:rPr lang="zh-CN" altLang="en-US" sz="2000" b="1" dirty="0">
                <a:solidFill>
                  <a:srgbClr val="7030A0"/>
                </a:solidFill>
                <a:latin typeface="+mn-lt"/>
              </a:rPr>
              <a:t>罗</a:t>
            </a:r>
            <a:r>
              <a:rPr lang="en-US" altLang="zh-CN" sz="2000" b="1" dirty="0">
                <a:solidFill>
                  <a:srgbClr val="7030A0"/>
                </a:solidFill>
                <a:latin typeface="+mn-lt"/>
              </a:rPr>
              <a:t>·</a:t>
            </a:r>
            <a:r>
              <a:rPr lang="zh-CN" altLang="en-US" sz="2000" b="1" dirty="0">
                <a:solidFill>
                  <a:srgbClr val="7030A0"/>
                </a:solidFill>
                <a:latin typeface="+mn-lt"/>
              </a:rPr>
              <a:t>克列布尼科夫</a:t>
            </a:r>
            <a:r>
              <a:rPr lang="en-US" altLang="zh-CN" sz="2000" b="1" dirty="0">
                <a:solidFill>
                  <a:srgbClr val="7030A0"/>
                </a:solidFill>
                <a:latin typeface="+mn-lt"/>
              </a:rPr>
              <a:t>(Paul Khlebnikov</a:t>
            </a:r>
            <a:r>
              <a:rPr lang="en-US" altLang="zh-CN" sz="2000" b="1" dirty="0" smtClean="0">
                <a:solidFill>
                  <a:srgbClr val="7030A0"/>
                </a:solidFill>
                <a:latin typeface="+mn-lt"/>
              </a:rPr>
              <a:t>)</a:t>
            </a:r>
            <a:r>
              <a:rPr lang="zh-CN" altLang="en-US" sz="2000" dirty="0" smtClean="0">
                <a:latin typeface="+mn-lt"/>
              </a:rPr>
              <a:t>遭</a:t>
            </a:r>
            <a:r>
              <a:rPr lang="zh-CN" altLang="en-US" sz="2000" dirty="0">
                <a:latin typeface="+mn-lt"/>
              </a:rPr>
              <a:t>枪击身亡；</a:t>
            </a:r>
            <a:r>
              <a:rPr lang="en-US" altLang="zh-CN" sz="2000" dirty="0">
                <a:latin typeface="+mn-lt"/>
              </a:rPr>
              <a:t>2006</a:t>
            </a:r>
            <a:r>
              <a:rPr lang="zh-CN" altLang="en-US" sz="2000" dirty="0">
                <a:latin typeface="+mn-lt"/>
              </a:rPr>
              <a:t>年，以反对车臣 战争的激烈论战而闻名</a:t>
            </a:r>
            <a:r>
              <a:rPr lang="zh-CN" altLang="en-US" sz="2000" dirty="0" smtClean="0">
                <a:latin typeface="+mn-lt"/>
              </a:rPr>
              <a:t>的</a:t>
            </a:r>
            <a:r>
              <a:rPr lang="zh-CN" altLang="en-US" sz="2000" b="1" dirty="0" smtClean="0">
                <a:solidFill>
                  <a:srgbClr val="7030A0"/>
                </a:solidFill>
                <a:latin typeface="+mn-lt"/>
              </a:rPr>
              <a:t>安</a:t>
            </a:r>
            <a:r>
              <a:rPr lang="zh-CN" altLang="en-US" sz="2000" b="1" dirty="0">
                <a:solidFill>
                  <a:srgbClr val="7030A0"/>
                </a:solidFill>
                <a:latin typeface="+mn-lt"/>
              </a:rPr>
              <a:t>娜</a:t>
            </a:r>
            <a:r>
              <a:rPr lang="en-US" altLang="zh-CN" sz="2000" b="1" dirty="0">
                <a:solidFill>
                  <a:srgbClr val="7030A0"/>
                </a:solidFill>
                <a:latin typeface="+mn-lt"/>
              </a:rPr>
              <a:t>·</a:t>
            </a:r>
            <a:r>
              <a:rPr lang="zh-CN" altLang="en-US" sz="2000" b="1" dirty="0">
                <a:solidFill>
                  <a:srgbClr val="7030A0"/>
                </a:solidFill>
                <a:latin typeface="+mn-lt"/>
              </a:rPr>
              <a:t>波利特科夫斯卡娅</a:t>
            </a:r>
            <a:r>
              <a:rPr lang="en-US" altLang="zh-CN" sz="2000" b="1" dirty="0">
                <a:solidFill>
                  <a:srgbClr val="7030A0"/>
                </a:solidFill>
                <a:latin typeface="+mn-lt"/>
              </a:rPr>
              <a:t>(Anna Politkovskaya</a:t>
            </a:r>
            <a:r>
              <a:rPr lang="en-US" altLang="zh-CN" sz="2000" b="1" dirty="0" smtClean="0">
                <a:solidFill>
                  <a:srgbClr val="7030A0"/>
                </a:solidFill>
                <a:latin typeface="+mn-lt"/>
              </a:rPr>
              <a:t>)</a:t>
            </a:r>
            <a:r>
              <a:rPr lang="zh-CN" altLang="en-US" sz="2000" dirty="0" smtClean="0">
                <a:latin typeface="+mn-lt"/>
              </a:rPr>
              <a:t>遭</a:t>
            </a:r>
            <a:r>
              <a:rPr lang="zh-CN" altLang="en-US" sz="2000" dirty="0">
                <a:latin typeface="+mn-lt"/>
              </a:rPr>
              <a:t>到枪杀。</a:t>
            </a:r>
            <a:r>
              <a:rPr lang="en-US" altLang="zh-CN" sz="2000" dirty="0">
                <a:latin typeface="+mn-lt"/>
              </a:rPr>
              <a:t>2009</a:t>
            </a:r>
            <a:r>
              <a:rPr lang="zh-CN" altLang="en-US" sz="2000" dirty="0">
                <a:latin typeface="+mn-lt"/>
              </a:rPr>
              <a:t>年</a:t>
            </a:r>
            <a:r>
              <a:rPr lang="zh-CN" altLang="en-US" sz="2000" dirty="0" smtClean="0">
                <a:latin typeface="+mn-lt"/>
              </a:rPr>
              <a:t>，</a:t>
            </a:r>
            <a:r>
              <a:rPr lang="zh-CN" altLang="en-US" sz="2000" b="1" dirty="0" smtClean="0">
                <a:solidFill>
                  <a:srgbClr val="7030A0"/>
                </a:solidFill>
                <a:latin typeface="+mn-lt"/>
              </a:rPr>
              <a:t>纳</a:t>
            </a:r>
            <a:r>
              <a:rPr lang="zh-CN" altLang="en-US" sz="2000" b="1" dirty="0">
                <a:solidFill>
                  <a:srgbClr val="7030A0"/>
                </a:solidFill>
                <a:latin typeface="+mn-lt"/>
              </a:rPr>
              <a:t>塔利娅</a:t>
            </a:r>
            <a:r>
              <a:rPr lang="en-US" altLang="zh-CN" sz="2000" b="1" dirty="0">
                <a:solidFill>
                  <a:srgbClr val="7030A0"/>
                </a:solidFill>
                <a:latin typeface="+mn-lt"/>
              </a:rPr>
              <a:t>·</a:t>
            </a:r>
            <a:r>
              <a:rPr lang="zh-CN" altLang="en-US" sz="2000" b="1" dirty="0">
                <a:solidFill>
                  <a:srgbClr val="7030A0"/>
                </a:solidFill>
                <a:latin typeface="+mn-lt"/>
              </a:rPr>
              <a:t>埃斯蒂米洛娃</a:t>
            </a:r>
            <a:r>
              <a:rPr lang="en-US" altLang="zh-CN" sz="2000" b="1" dirty="0">
                <a:solidFill>
                  <a:srgbClr val="7030A0"/>
                </a:solidFill>
                <a:latin typeface="+mn-lt"/>
              </a:rPr>
              <a:t>(Natalya Estemirova</a:t>
            </a:r>
            <a:r>
              <a:rPr lang="en-US" altLang="zh-CN" sz="2000" b="1" dirty="0" smtClean="0">
                <a:solidFill>
                  <a:srgbClr val="7030A0"/>
                </a:solidFill>
                <a:latin typeface="+mn-lt"/>
              </a:rPr>
              <a:t>)</a:t>
            </a:r>
            <a:r>
              <a:rPr lang="zh-CN" altLang="en-US" sz="2000" dirty="0" smtClean="0">
                <a:latin typeface="+mn-lt"/>
              </a:rPr>
              <a:t>在</a:t>
            </a:r>
            <a:r>
              <a:rPr lang="zh-CN" altLang="en-US" sz="2000" dirty="0">
                <a:latin typeface="+mn-lt"/>
              </a:rPr>
              <a:t>北高加索遭遇绑架，并被枪击身亡</a:t>
            </a:r>
            <a:r>
              <a:rPr lang="zh-CN" altLang="en-US" sz="2000" dirty="0" smtClean="0">
                <a:latin typeface="+mn-lt"/>
              </a:rPr>
              <a:t>。</a:t>
            </a:r>
            <a:endParaRPr lang="en-US" altLang="zh-CN" sz="2000" dirty="0" smtClean="0">
              <a:latin typeface="+mn-lt"/>
            </a:endParaRPr>
          </a:p>
          <a:p>
            <a:r>
              <a:rPr lang="en-US" sz="2000" dirty="0" smtClean="0">
                <a:latin typeface="+mn-lt"/>
              </a:rPr>
              <a:t>Parenthesis translation mining (Lin et al., 2008, Ji et al., 2009)</a:t>
            </a:r>
          </a:p>
        </p:txBody>
      </p:sp>
      <p:sp>
        <p:nvSpPr>
          <p:cNvPr id="7" name="Title 1"/>
          <p:cNvSpPr>
            <a:spLocks noGrp="1"/>
          </p:cNvSpPr>
          <p:nvPr>
            <p:ph type="title"/>
          </p:nvPr>
        </p:nvSpPr>
        <p:spPr>
          <a:xfrm>
            <a:off x="304800" y="-204012"/>
            <a:ext cx="8229600" cy="1143000"/>
          </a:xfrm>
        </p:spPr>
        <p:txBody>
          <a:bodyPr>
            <a:noAutofit/>
          </a:bodyPr>
          <a:lstStyle/>
          <a:p>
            <a:pPr>
              <a:defRPr/>
            </a:pPr>
            <a:r>
              <a:rPr lang="en-US" dirty="0" smtClean="0">
                <a:ea typeface="+mj-ea"/>
              </a:rPr>
              <a:t>Name Translation Mining</a:t>
            </a:r>
            <a:endParaRPr lang="en-US" dirty="0">
              <a:ea typeface="+mj-ea"/>
            </a:endParaRPr>
          </a:p>
        </p:txBody>
      </p:sp>
    </p:spTree>
    <p:extLst>
      <p:ext uri="{BB962C8B-B14F-4D97-AF65-F5344CB8AC3E}">
        <p14:creationId xmlns:p14="http://schemas.microsoft.com/office/powerpoint/2010/main" val="204326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33</a:t>
            </a:fld>
            <a:r>
              <a:rPr lang="en-US" altLang="zh-CN" sz="1200" dirty="0" smtClean="0">
                <a:solidFill>
                  <a:srgbClr val="000000"/>
                </a:solidFill>
                <a:latin typeface="SimSun" pitchFamily="2" charset="-122"/>
                <a:ea typeface="SimSun" pitchFamily="2" charset="-122"/>
                <a:cs typeface="Arial" charset="0"/>
              </a:rPr>
              <a:t> </a:t>
            </a:r>
          </a:p>
        </p:txBody>
      </p:sp>
      <p:sp>
        <p:nvSpPr>
          <p:cNvPr id="3" name="Content Placeholder 2"/>
          <p:cNvSpPr>
            <a:spLocks noGrp="1"/>
          </p:cNvSpPr>
          <p:nvPr>
            <p:ph idx="1"/>
          </p:nvPr>
        </p:nvSpPr>
        <p:spPr>
          <a:xfrm>
            <a:off x="117517" y="838200"/>
            <a:ext cx="9055512" cy="5001419"/>
          </a:xfrm>
        </p:spPr>
        <p:txBody>
          <a:bodyPr/>
          <a:lstStyle/>
          <a:p>
            <a:r>
              <a:rPr lang="en-US" sz="2200" dirty="0" smtClean="0"/>
              <a:t>Fine-grained </a:t>
            </a:r>
            <a:r>
              <a:rPr lang="en-US" sz="2200" dirty="0"/>
              <a:t>Entity Typing and </a:t>
            </a:r>
            <a:r>
              <a:rPr lang="en-US" sz="2200" dirty="0" smtClean="0"/>
              <a:t>Discovery (RPI, Liberal IE, Hong et al., 2015)</a:t>
            </a:r>
          </a:p>
          <a:p>
            <a:endParaRPr lang="en-US" sz="2200" dirty="0"/>
          </a:p>
          <a:p>
            <a:endParaRPr lang="en-US" sz="2200" dirty="0" smtClean="0"/>
          </a:p>
          <a:p>
            <a:endParaRPr lang="en-US" sz="2200" dirty="0"/>
          </a:p>
          <a:p>
            <a:endParaRPr lang="en-US" sz="2200" dirty="0" smtClean="0"/>
          </a:p>
          <a:p>
            <a:r>
              <a:rPr lang="en-US" sz="2200" dirty="0" smtClean="0"/>
              <a:t>Move to a new incident language</a:t>
            </a:r>
          </a:p>
          <a:p>
            <a:pPr lvl="1"/>
            <a:r>
              <a:rPr lang="en-US" sz="2000" dirty="0" smtClean="0"/>
              <a:t>IBM (Sil </a:t>
            </a:r>
            <a:r>
              <a:rPr lang="en-US" sz="2000" dirty="0"/>
              <a:t>and Florian, 2015) trained </a:t>
            </a:r>
            <a:r>
              <a:rPr lang="en-US" sz="2000" dirty="0" smtClean="0"/>
              <a:t>a universal linker </a:t>
            </a:r>
            <a:r>
              <a:rPr lang="en-US" sz="2000" dirty="0"/>
              <a:t>from English </a:t>
            </a:r>
            <a:r>
              <a:rPr lang="en-US" sz="2000" dirty="0" smtClean="0"/>
              <a:t>Wikipedia</a:t>
            </a:r>
          </a:p>
          <a:p>
            <a:pPr lvl="1"/>
            <a:r>
              <a:rPr lang="en-US" sz="2000" dirty="0" smtClean="0"/>
              <a:t>RPI Liberal IE (Hong et al., 2015) to build EDL for a surprise language overnight</a:t>
            </a:r>
          </a:p>
          <a:p>
            <a:endParaRPr lang="en-US" sz="2200" dirty="0" smtClean="0"/>
          </a:p>
          <a:p>
            <a:pPr lvl="1"/>
            <a:endParaRPr lang="en-US" sz="2000" dirty="0"/>
          </a:p>
        </p:txBody>
      </p:sp>
      <p:sp>
        <p:nvSpPr>
          <p:cNvPr id="7" name="Title 1"/>
          <p:cNvSpPr>
            <a:spLocks noGrp="1"/>
          </p:cNvSpPr>
          <p:nvPr>
            <p:ph type="title"/>
          </p:nvPr>
        </p:nvSpPr>
        <p:spPr>
          <a:xfrm>
            <a:off x="304800" y="-204012"/>
            <a:ext cx="8763000" cy="1143000"/>
          </a:xfrm>
        </p:spPr>
        <p:txBody>
          <a:bodyPr>
            <a:noAutofit/>
          </a:bodyPr>
          <a:lstStyle/>
          <a:p>
            <a:pPr>
              <a:defRPr/>
            </a:pPr>
            <a:r>
              <a:rPr lang="en-US" dirty="0" smtClean="0">
                <a:ea typeface="+mj-ea"/>
              </a:rPr>
              <a:t>Portability </a:t>
            </a:r>
            <a:r>
              <a:rPr lang="en-US" dirty="0">
                <a:ea typeface="+mj-ea"/>
              </a:rPr>
              <a:t>for a </a:t>
            </a:r>
            <a:r>
              <a:rPr lang="en-US" dirty="0" smtClean="0">
                <a:ea typeface="+mj-ea"/>
              </a:rPr>
              <a:t>New Type or a New </a:t>
            </a:r>
            <a:r>
              <a:rPr lang="en-US" dirty="0">
                <a:ea typeface="+mj-ea"/>
              </a:rPr>
              <a:t>Language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9" y="1218675"/>
            <a:ext cx="8991600" cy="163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screenmodifi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937002"/>
            <a:ext cx="5143972" cy="2879685"/>
          </a:xfrm>
          <a:prstGeom prst="rect">
            <a:avLst/>
          </a:prstGeom>
        </p:spPr>
      </p:pic>
    </p:spTree>
    <p:extLst>
      <p:ext uri="{BB962C8B-B14F-4D97-AF65-F5344CB8AC3E}">
        <p14:creationId xmlns:p14="http://schemas.microsoft.com/office/powerpoint/2010/main" val="194400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34</a:t>
            </a:fld>
            <a:r>
              <a:rPr lang="en-US" altLang="zh-CN" sz="1200" dirty="0" smtClean="0">
                <a:solidFill>
                  <a:srgbClr val="000000"/>
                </a:solidFill>
                <a:latin typeface="SimSun" pitchFamily="2" charset="-122"/>
                <a:ea typeface="SimSun" pitchFamily="2" charset="-122"/>
                <a:cs typeface="Arial"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70969"/>
            <a:ext cx="476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04800" y="1066800"/>
            <a:ext cx="9144000" cy="1082675"/>
          </a:xfrm>
        </p:spPr>
        <p:txBody>
          <a:bodyPr/>
          <a:lstStyle/>
          <a:p>
            <a:pPr>
              <a:defRPr/>
            </a:pPr>
            <a:r>
              <a:rPr lang="en-US" dirty="0" smtClean="0"/>
              <a:t>Remaining Challenges</a:t>
            </a:r>
            <a:endParaRPr lang="en-US" dirty="0"/>
          </a:p>
        </p:txBody>
      </p:sp>
    </p:spTree>
    <p:extLst>
      <p:ext uri="{BB962C8B-B14F-4D97-AF65-F5344CB8AC3E}">
        <p14:creationId xmlns:p14="http://schemas.microsoft.com/office/powerpoint/2010/main" val="1263419113"/>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Mention Extraction</a:t>
            </a:r>
            <a:r>
              <a:rPr lang="en-US" altLang="zh-CN" sz="2800" dirty="0"/>
              <a:t>: OOV Mention Identification</a:t>
            </a:r>
            <a:endParaRPr altLang="zh-CN" sz="2000" dirty="0"/>
          </a:p>
        </p:txBody>
      </p:sp>
      <p:sp>
        <p:nvSpPr>
          <p:cNvPr id="9" name="Content Placeholder 2"/>
          <p:cNvSpPr>
            <a:spLocks noGrp="1"/>
          </p:cNvSpPr>
          <p:nvPr>
            <p:ph idx="1"/>
          </p:nvPr>
        </p:nvSpPr>
        <p:spPr>
          <a:xfrm>
            <a:off x="337278" y="708353"/>
            <a:ext cx="8229600" cy="5001419"/>
          </a:xfrm>
        </p:spPr>
        <p:txBody>
          <a:bodyPr/>
          <a:lstStyle/>
          <a:p>
            <a:r>
              <a:rPr lang="en-US" altLang="zh-CN" dirty="0" smtClean="0">
                <a:sym typeface="Tahoma" pitchFamily="34" charset="0"/>
              </a:rPr>
              <a:t>Informal Nominals</a:t>
            </a:r>
          </a:p>
          <a:p>
            <a:pPr lvl="1"/>
            <a:r>
              <a:rPr lang="en-US" altLang="zh-CN" i="1" dirty="0" smtClean="0">
                <a:sym typeface="Tahoma" pitchFamily="34" charset="0"/>
              </a:rPr>
              <a:t>OK</a:t>
            </a:r>
            <a:r>
              <a:rPr lang="en-US" altLang="zh-CN" i="1" dirty="0">
                <a:sym typeface="Tahoma" pitchFamily="34" charset="0"/>
              </a:rPr>
              <a:t>, what in cheney's background makes you think he's the </a:t>
            </a:r>
            <a:r>
              <a:rPr lang="en-US" altLang="zh-CN" b="1" i="1" dirty="0" smtClean="0">
                <a:sym typeface="Tahoma" pitchFamily="34" charset="0"/>
              </a:rPr>
              <a:t>puppeteer</a:t>
            </a:r>
            <a:r>
              <a:rPr lang="en-US" altLang="zh-CN" i="1" dirty="0" smtClean="0">
                <a:sym typeface="Tahoma" pitchFamily="34" charset="0"/>
              </a:rPr>
              <a:t> </a:t>
            </a:r>
            <a:r>
              <a:rPr lang="en-US" altLang="zh-CN" i="1" dirty="0">
                <a:sym typeface="Tahoma" pitchFamily="34" charset="0"/>
              </a:rPr>
              <a:t>and bush is the puppet</a:t>
            </a:r>
            <a:r>
              <a:rPr lang="en-US" altLang="zh-CN" i="1" dirty="0" smtClean="0">
                <a:sym typeface="Tahoma" pitchFamily="34" charset="0"/>
              </a:rPr>
              <a:t>?</a:t>
            </a:r>
          </a:p>
          <a:p>
            <a:pPr lvl="1"/>
            <a:r>
              <a:rPr lang="en-US" altLang="zh-CN" i="1" dirty="0" smtClean="0">
                <a:sym typeface="Tahoma" pitchFamily="34" charset="0"/>
              </a:rPr>
              <a:t>Kenyan </a:t>
            </a:r>
            <a:r>
              <a:rPr lang="en-US" altLang="zh-CN" i="1" dirty="0">
                <a:sym typeface="Tahoma" pitchFamily="34" charset="0"/>
              </a:rPr>
              <a:t>enyan authorities also put a </a:t>
            </a:r>
            <a:r>
              <a:rPr lang="en-US" altLang="zh-CN" i="1" dirty="0" smtClean="0">
                <a:sym typeface="Tahoma" pitchFamily="34" charset="0"/>
              </a:rPr>
              <a:t>$</a:t>
            </a:r>
            <a:r>
              <a:rPr lang="en-US" altLang="zh-CN" i="1" dirty="0">
                <a:sym typeface="Tahoma" pitchFamily="34" charset="0"/>
              </a:rPr>
              <a:t>220,000 (200,000 euro) bounty on the head of the alleged </a:t>
            </a:r>
            <a:r>
              <a:rPr lang="en-US" altLang="zh-CN" b="1" i="1" dirty="0" smtClean="0">
                <a:sym typeface="Tahoma" pitchFamily="34" charset="0"/>
              </a:rPr>
              <a:t>mastermind</a:t>
            </a:r>
            <a:r>
              <a:rPr lang="en-US" altLang="zh-CN" i="1" dirty="0" smtClean="0">
                <a:sym typeface="Tahoma" pitchFamily="34" charset="0"/>
              </a:rPr>
              <a:t> </a:t>
            </a:r>
            <a:r>
              <a:rPr lang="en-US" altLang="zh-CN" i="1" dirty="0">
                <a:sym typeface="Tahoma" pitchFamily="34" charset="0"/>
              </a:rPr>
              <a:t>of the attack, Mohamed Mohamud, - also known as Dulyadin Gamadhere - who is believed to be in Somilia</a:t>
            </a:r>
            <a:r>
              <a:rPr lang="en-US" altLang="zh-CN" i="1" dirty="0" smtClean="0">
                <a:sym typeface="Tahoma" pitchFamily="34" charset="0"/>
              </a:rPr>
              <a:t>.</a:t>
            </a:r>
          </a:p>
          <a:p>
            <a:r>
              <a:rPr lang="en-US" altLang="zh-CN" dirty="0" smtClean="0">
                <a:sym typeface="Tahoma" pitchFamily="34" charset="0"/>
              </a:rPr>
              <a:t>Abbreviations</a:t>
            </a:r>
          </a:p>
          <a:p>
            <a:pPr lvl="1"/>
            <a:r>
              <a:rPr lang="en-US" altLang="zh-CN" i="1" dirty="0" smtClean="0">
                <a:sym typeface="Tahoma" pitchFamily="34" charset="0"/>
              </a:rPr>
              <a:t>Even </a:t>
            </a:r>
            <a:r>
              <a:rPr lang="en-US" altLang="zh-CN" i="1" dirty="0">
                <a:sym typeface="Tahoma" pitchFamily="34" charset="0"/>
              </a:rPr>
              <a:t>the Bush family knew </a:t>
            </a:r>
            <a:r>
              <a:rPr lang="en-US" altLang="zh-CN" b="1" i="1" dirty="0">
                <a:sym typeface="Tahoma" pitchFamily="34" charset="0"/>
              </a:rPr>
              <a:t>W</a:t>
            </a:r>
            <a:r>
              <a:rPr lang="en-US" altLang="zh-CN" i="1" dirty="0">
                <a:sym typeface="Tahoma" pitchFamily="34" charset="0"/>
              </a:rPr>
              <a:t> needed help moving his lips</a:t>
            </a:r>
            <a:r>
              <a:rPr lang="en-US" altLang="zh-CN" i="1" dirty="0" smtClean="0">
                <a:sym typeface="Tahoma" pitchFamily="34" charset="0"/>
              </a:rPr>
              <a:t>.</a:t>
            </a:r>
          </a:p>
          <a:p>
            <a:r>
              <a:rPr lang="en-US" altLang="zh-CN" dirty="0" smtClean="0">
                <a:sym typeface="Tahoma" pitchFamily="34" charset="0"/>
              </a:rPr>
              <a:t>Names </a:t>
            </a:r>
            <a:r>
              <a:rPr lang="en-US" altLang="zh-CN" dirty="0">
                <a:sym typeface="Tahoma" pitchFamily="34" charset="0"/>
              </a:rPr>
              <a:t>embedded in </a:t>
            </a:r>
            <a:r>
              <a:rPr lang="en-US" altLang="zh-CN" dirty="0" smtClean="0">
                <a:sym typeface="Tahoma" pitchFamily="34" charset="0"/>
              </a:rPr>
              <a:t>URLs and Posters</a:t>
            </a:r>
          </a:p>
          <a:p>
            <a:pPr lvl="1"/>
            <a:r>
              <a:rPr lang="en-US" altLang="zh-CN" dirty="0" smtClean="0">
                <a:sym typeface="Tahoma" pitchFamily="34" charset="0"/>
                <a:hlinkClick r:id="rId3"/>
              </a:rPr>
              <a:t>http</a:t>
            </a:r>
            <a:r>
              <a:rPr lang="en-US" altLang="zh-CN" dirty="0">
                <a:sym typeface="Tahoma" pitchFamily="34" charset="0"/>
                <a:hlinkClick r:id="rId3"/>
              </a:rPr>
              <a:t>://</a:t>
            </a:r>
            <a:r>
              <a:rPr lang="en-US" altLang="zh-CN" dirty="0" smtClean="0">
                <a:sym typeface="Tahoma" pitchFamily="34" charset="0"/>
                <a:hlinkClick r:id="rId3"/>
              </a:rPr>
              <a:t>news.yahoo.com/liberal-israelis-</a:t>
            </a:r>
            <a:r>
              <a:rPr lang="en-US" altLang="zh-CN" b="1" dirty="0" smtClean="0">
                <a:sym typeface="Tahoma" pitchFamily="34" charset="0"/>
                <a:hlinkClick r:id="rId3"/>
              </a:rPr>
              <a:t>netanyahus</a:t>
            </a:r>
            <a:r>
              <a:rPr lang="en-US" altLang="zh-CN" dirty="0" smtClean="0">
                <a:sym typeface="Tahoma" pitchFamily="34" charset="0"/>
                <a:hlinkClick r:id="rId3"/>
              </a:rPr>
              <a:t>-win-reality-check-115401998.html</a:t>
            </a:r>
            <a:endParaRPr lang="en-US" altLang="zh-CN" dirty="0" smtClean="0">
              <a:sym typeface="Tahoma" pitchFamily="34" charset="0"/>
            </a:endParaRPr>
          </a:p>
          <a:p>
            <a:pPr lvl="1"/>
            <a:r>
              <a:rPr lang="en-US" altLang="zh-CN" dirty="0" smtClean="0">
                <a:sym typeface="Tahoma" pitchFamily="34" charset="0"/>
              </a:rPr>
              <a:t>Remove this requirement in KBP2016?</a:t>
            </a:r>
          </a:p>
          <a:p>
            <a:pPr lvl="1"/>
            <a:r>
              <a:rPr lang="en-US" altLang="zh-CN" dirty="0" smtClean="0">
                <a:sym typeface="Tahoma" pitchFamily="34" charset="0"/>
              </a:rPr>
              <a:t>Clearer definition of nested mentions (IBM’s talk)</a:t>
            </a:r>
          </a:p>
          <a:p>
            <a:endParaRPr lang="en-US" altLang="zh-CN" dirty="0">
              <a:sym typeface="Tahoma" pitchFamily="34" charset="0"/>
            </a:endParaRPr>
          </a:p>
        </p:txBody>
      </p:sp>
    </p:spTree>
    <p:extLst>
      <p:ext uri="{BB962C8B-B14F-4D97-AF65-F5344CB8AC3E}">
        <p14:creationId xmlns:p14="http://schemas.microsoft.com/office/powerpoint/2010/main" val="357245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Mention Extraction</a:t>
            </a:r>
            <a:r>
              <a:rPr lang="en-US" altLang="zh-CN" sz="2800" dirty="0"/>
              <a:t>: OOV Mention Identification</a:t>
            </a:r>
            <a:endParaRPr altLang="zh-CN" sz="2000" dirty="0"/>
          </a:p>
        </p:txBody>
      </p:sp>
      <p:sp>
        <p:nvSpPr>
          <p:cNvPr id="9" name="Content Placeholder 2"/>
          <p:cNvSpPr>
            <a:spLocks noGrp="1"/>
          </p:cNvSpPr>
          <p:nvPr>
            <p:ph idx="1"/>
          </p:nvPr>
        </p:nvSpPr>
        <p:spPr>
          <a:xfrm>
            <a:off x="337278" y="708353"/>
            <a:ext cx="8229600" cy="5001419"/>
          </a:xfrm>
        </p:spPr>
        <p:txBody>
          <a:bodyPr/>
          <a:lstStyle/>
          <a:p>
            <a:r>
              <a:rPr lang="en-US" altLang="zh-CN" dirty="0" smtClean="0">
                <a:sym typeface="Tahoma" pitchFamily="34" charset="0"/>
              </a:rPr>
              <a:t>Code-switch</a:t>
            </a:r>
          </a:p>
          <a:p>
            <a:pPr lvl="1"/>
            <a:r>
              <a:rPr lang="en-US" altLang="zh-CN" sz="2000" b="1" i="1" dirty="0" smtClean="0">
                <a:sym typeface="Tahoma" pitchFamily="34" charset="0"/>
              </a:rPr>
              <a:t>Dahabshiil</a:t>
            </a:r>
            <a:r>
              <a:rPr lang="zh-CN" altLang="en-US" sz="2000" i="1" dirty="0">
                <a:sym typeface="Tahoma" pitchFamily="34" charset="0"/>
              </a:rPr>
              <a:t>就是名单上一家汇款公司，它的业务涉及整个非洲之角地</a:t>
            </a:r>
            <a:r>
              <a:rPr lang="zh-CN" altLang="en-US" sz="2000" i="1" dirty="0" smtClean="0">
                <a:sym typeface="Tahoma" pitchFamily="34" charset="0"/>
              </a:rPr>
              <a:t>区。</a:t>
            </a:r>
            <a:endParaRPr lang="en-US" altLang="zh-CN" sz="2000" i="1" dirty="0">
              <a:sym typeface="Tahoma" pitchFamily="34" charset="0"/>
            </a:endParaRPr>
          </a:p>
          <a:p>
            <a:r>
              <a:rPr lang="en-US" altLang="zh-CN" dirty="0">
                <a:sym typeface="Tahoma" pitchFamily="34" charset="0"/>
              </a:rPr>
              <a:t> </a:t>
            </a:r>
            <a:r>
              <a:rPr lang="en-US" altLang="zh-CN" dirty="0" smtClean="0">
                <a:sym typeface="Tahoma" pitchFamily="34" charset="0"/>
              </a:rPr>
              <a:t>Ancient entities</a:t>
            </a:r>
          </a:p>
          <a:p>
            <a:pPr lvl="1"/>
            <a:r>
              <a:rPr lang="zh-CN" altLang="en-US" sz="2000" i="1" dirty="0" smtClean="0">
                <a:sym typeface="Tahoma" pitchFamily="34" charset="0"/>
              </a:rPr>
              <a:t>详</a:t>
            </a:r>
            <a:r>
              <a:rPr lang="zh-CN" altLang="en-US" sz="2000" i="1" dirty="0">
                <a:sym typeface="Tahoma" pitchFamily="34" charset="0"/>
              </a:rPr>
              <a:t>细解释：出处及演变“革命”一词的古义是变革天命，最早见于</a:t>
            </a:r>
            <a:r>
              <a:rPr lang="en-US" altLang="zh-CN" sz="2000" i="1" dirty="0">
                <a:sym typeface="Tahoma" pitchFamily="34" charset="0"/>
              </a:rPr>
              <a:t>《</a:t>
            </a:r>
            <a:r>
              <a:rPr lang="zh-CN" altLang="en-US" sz="2000" i="1" dirty="0">
                <a:sym typeface="Tahoma" pitchFamily="34" charset="0"/>
              </a:rPr>
              <a:t>周易</a:t>
            </a:r>
            <a:r>
              <a:rPr lang="en-US" altLang="zh-CN" sz="2000" i="1" dirty="0">
                <a:sym typeface="Tahoma" pitchFamily="34" charset="0"/>
              </a:rPr>
              <a:t>·</a:t>
            </a:r>
            <a:r>
              <a:rPr lang="zh-CN" altLang="en-US" sz="2000" i="1" dirty="0">
                <a:sym typeface="Tahoma" pitchFamily="34" charset="0"/>
              </a:rPr>
              <a:t>革卦</a:t>
            </a:r>
            <a:r>
              <a:rPr lang="en-US" altLang="zh-CN" sz="2000" i="1" dirty="0">
                <a:sym typeface="Tahoma" pitchFamily="34" charset="0"/>
              </a:rPr>
              <a:t>·</a:t>
            </a:r>
            <a:r>
              <a:rPr lang="zh-CN" altLang="en-US" sz="2000" i="1" dirty="0">
                <a:sym typeface="Tahoma" pitchFamily="34" charset="0"/>
              </a:rPr>
              <a:t>彖传</a:t>
            </a:r>
            <a:r>
              <a:rPr lang="en-US" altLang="zh-CN" sz="2000" i="1" dirty="0">
                <a:sym typeface="Tahoma" pitchFamily="34" charset="0"/>
              </a:rPr>
              <a:t>》</a:t>
            </a:r>
            <a:r>
              <a:rPr lang="zh-CN" altLang="en-US" sz="2000" i="1" dirty="0">
                <a:sym typeface="Tahoma" pitchFamily="34" charset="0"/>
              </a:rPr>
              <a:t>：“天地革而四时成</a:t>
            </a:r>
            <a:r>
              <a:rPr lang="zh-CN" altLang="en-US" sz="2000" i="1" dirty="0" smtClean="0">
                <a:sym typeface="Tahoma" pitchFamily="34" charset="0"/>
              </a:rPr>
              <a:t>，</a:t>
            </a:r>
            <a:r>
              <a:rPr lang="zh-CN" altLang="en-US" sz="2000" b="1" i="1" dirty="0" smtClean="0">
                <a:sym typeface="Tahoma" pitchFamily="34" charset="0"/>
              </a:rPr>
              <a:t>汤武</a:t>
            </a:r>
            <a:r>
              <a:rPr lang="zh-CN" altLang="en-US" sz="2000" i="1" dirty="0" smtClean="0">
                <a:sym typeface="Tahoma" pitchFamily="34" charset="0"/>
              </a:rPr>
              <a:t>革</a:t>
            </a:r>
            <a:r>
              <a:rPr lang="zh-CN" altLang="en-US" sz="2000" i="1" dirty="0">
                <a:sym typeface="Tahoma" pitchFamily="34" charset="0"/>
              </a:rPr>
              <a:t>命，顺乎天而应乎</a:t>
            </a:r>
            <a:r>
              <a:rPr lang="zh-CN" altLang="en-US" sz="2000" i="1" dirty="0" smtClean="0">
                <a:sym typeface="Tahoma" pitchFamily="34" charset="0"/>
              </a:rPr>
              <a:t>人</a:t>
            </a:r>
            <a:endParaRPr lang="en-US" altLang="zh-CN" sz="2000" i="1" dirty="0" smtClean="0">
              <a:sym typeface="Tahoma" pitchFamily="34" charset="0"/>
            </a:endParaRPr>
          </a:p>
          <a:p>
            <a:endParaRPr lang="en-US" altLang="zh-CN" dirty="0" smtClean="0">
              <a:sym typeface="Tahoma" pitchFamily="34" charset="0"/>
            </a:endParaRPr>
          </a:p>
          <a:p>
            <a:endParaRPr lang="en-US" altLang="zh-CN" dirty="0">
              <a:sym typeface="Tahoma" pitchFamily="34" charset="0"/>
            </a:endParaRPr>
          </a:p>
          <a:p>
            <a:endParaRPr lang="en-US" altLang="zh-CN" dirty="0" smtClean="0">
              <a:sym typeface="Tahoma" pitchFamily="34" charset="0"/>
            </a:endParaRPr>
          </a:p>
          <a:p>
            <a:endParaRPr lang="en-US" altLang="zh-CN" dirty="0" smtClean="0">
              <a:sym typeface="Tahoma" pitchFamily="34" charset="0"/>
            </a:endParaRPr>
          </a:p>
          <a:p>
            <a:r>
              <a:rPr lang="en-US" altLang="zh-CN" dirty="0" smtClean="0">
                <a:sym typeface="Tahoma" pitchFamily="34" charset="0"/>
              </a:rPr>
              <a:t>Morphs</a:t>
            </a:r>
          </a:p>
          <a:p>
            <a:pPr lvl="1"/>
            <a:r>
              <a:rPr lang="en-US" altLang="zh-CN" dirty="0" smtClean="0">
                <a:sym typeface="Tahoma" pitchFamily="34" charset="0"/>
              </a:rPr>
              <a:t>In </a:t>
            </a:r>
            <a:r>
              <a:rPr lang="en-US" altLang="zh-CN" dirty="0">
                <a:sym typeface="Tahoma" pitchFamily="34" charset="0"/>
              </a:rPr>
              <a:t>KBP2015 EDL training data, about </a:t>
            </a:r>
            <a:r>
              <a:rPr lang="en-US" altLang="zh-CN" dirty="0" smtClean="0">
                <a:sym typeface="Tahoma" pitchFamily="34" charset="0"/>
              </a:rPr>
              <a:t>16% </a:t>
            </a:r>
            <a:r>
              <a:rPr lang="en-US" altLang="zh-CN" dirty="0">
                <a:sym typeface="Tahoma" pitchFamily="34" charset="0"/>
              </a:rPr>
              <a:t>mentions are </a:t>
            </a:r>
            <a:r>
              <a:rPr lang="en-US" altLang="zh-CN" dirty="0" smtClean="0">
                <a:sym typeface="Tahoma" pitchFamily="34" charset="0"/>
              </a:rPr>
              <a:t>morphs</a:t>
            </a:r>
          </a:p>
          <a:p>
            <a:pPr lvl="1"/>
            <a:r>
              <a:rPr lang="zh-CN" altLang="en-US" sz="2000" i="1" dirty="0" smtClean="0">
                <a:sym typeface="Tahoma" pitchFamily="34" charset="0"/>
              </a:rPr>
              <a:t>所</a:t>
            </a:r>
            <a:r>
              <a:rPr lang="zh-CN" altLang="en-US" sz="2000" i="1" dirty="0">
                <a:sym typeface="Tahoma" pitchFamily="34" charset="0"/>
              </a:rPr>
              <a:t>以，我觉得，乡港人还是太没有气魄了，只占领</a:t>
            </a:r>
            <a:r>
              <a:rPr lang="zh-CN" altLang="en-US" sz="2000" b="1" i="1" dirty="0">
                <a:sym typeface="Tahoma" pitchFamily="34" charset="0"/>
              </a:rPr>
              <a:t>*中*环</a:t>
            </a:r>
            <a:r>
              <a:rPr lang="zh-CN" altLang="en-US" sz="2000" i="1" dirty="0">
                <a:sym typeface="Tahoma" pitchFamily="34" charset="0"/>
              </a:rPr>
              <a:t>算什么？ </a:t>
            </a:r>
            <a:endParaRPr lang="en-US" altLang="zh-CN" sz="2000" i="1" dirty="0" smtClean="0">
              <a:sym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71800"/>
            <a:ext cx="218168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953657"/>
            <a:ext cx="1828800" cy="175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772480" y="2852058"/>
            <a:ext cx="332919" cy="475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34000" y="2852058"/>
            <a:ext cx="609600" cy="475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716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Mention Extraction</a:t>
            </a:r>
            <a:r>
              <a:rPr lang="en-US" altLang="zh-CN" sz="2800" dirty="0"/>
              <a:t>: Boundary </a:t>
            </a:r>
            <a:r>
              <a:rPr lang="en-US" altLang="zh-CN" sz="2800" dirty="0" smtClean="0"/>
              <a:t>Errors</a:t>
            </a:r>
            <a:endParaRPr altLang="zh-CN" sz="2000" dirty="0"/>
          </a:p>
        </p:txBody>
      </p:sp>
      <p:sp>
        <p:nvSpPr>
          <p:cNvPr id="9" name="Content Placeholder 2"/>
          <p:cNvSpPr>
            <a:spLocks noGrp="1"/>
          </p:cNvSpPr>
          <p:nvPr>
            <p:ph idx="1"/>
          </p:nvPr>
        </p:nvSpPr>
        <p:spPr>
          <a:xfrm>
            <a:off x="337278" y="809951"/>
            <a:ext cx="8229600" cy="5001419"/>
          </a:xfrm>
        </p:spPr>
        <p:txBody>
          <a:bodyPr/>
          <a:lstStyle/>
          <a:p>
            <a:endParaRPr lang="en-US" altLang="zh-CN" dirty="0" smtClean="0">
              <a:sym typeface="Tahoma" pitchFamily="34" charset="0"/>
            </a:endParaRPr>
          </a:p>
          <a:p>
            <a:r>
              <a:rPr lang="en-US" altLang="zh-CN" i="1" dirty="0" smtClean="0">
                <a:sym typeface="Tahoma" pitchFamily="34" charset="0"/>
              </a:rPr>
              <a:t>while </a:t>
            </a:r>
            <a:r>
              <a:rPr lang="en-US" altLang="zh-CN" b="1" i="1" dirty="0">
                <a:solidFill>
                  <a:srgbClr val="C00000"/>
                </a:solidFill>
                <a:sym typeface="Tahoma" pitchFamily="34" charset="0"/>
              </a:rPr>
              <a:t>Pres</a:t>
            </a:r>
            <a:r>
              <a:rPr lang="en-US" altLang="zh-CN" b="1" i="1" dirty="0">
                <a:sym typeface="Tahoma" pitchFamily="34" charset="0"/>
              </a:rPr>
              <a:t> [</a:t>
            </a:r>
            <a:r>
              <a:rPr lang="en-US" altLang="zh-CN" b="1" i="1" dirty="0" smtClean="0">
                <a:sym typeface="Tahoma" pitchFamily="34" charset="0"/>
              </a:rPr>
              <a:t>Obama]</a:t>
            </a:r>
            <a:r>
              <a:rPr lang="en-US" altLang="zh-CN" i="1" dirty="0" smtClean="0">
                <a:sym typeface="Tahoma" pitchFamily="34" charset="0"/>
              </a:rPr>
              <a:t> </a:t>
            </a:r>
            <a:r>
              <a:rPr lang="en-US" altLang="zh-CN" i="1" dirty="0">
                <a:sym typeface="Tahoma" pitchFamily="34" charset="0"/>
              </a:rPr>
              <a:t>and Holder are willing to give them a pass</a:t>
            </a:r>
            <a:r>
              <a:rPr lang="en-US" altLang="zh-CN" i="1" dirty="0" smtClean="0">
                <a:sym typeface="Tahoma" pitchFamily="34" charset="0"/>
              </a:rPr>
              <a:t>.</a:t>
            </a:r>
          </a:p>
          <a:p>
            <a:endParaRPr lang="en-US" altLang="zh-CN" i="1" dirty="0" smtClean="0">
              <a:sym typeface="Tahoma" pitchFamily="34" charset="0"/>
            </a:endParaRPr>
          </a:p>
          <a:p>
            <a:r>
              <a:rPr lang="en-US" altLang="zh-CN" i="1" dirty="0" smtClean="0">
                <a:sym typeface="Tahoma" pitchFamily="34" charset="0"/>
              </a:rPr>
              <a:t>Let's </a:t>
            </a:r>
            <a:r>
              <a:rPr lang="en-US" altLang="zh-CN" i="1" dirty="0">
                <a:sym typeface="Tahoma" pitchFamily="34" charset="0"/>
              </a:rPr>
              <a:t>give Obama a THIRD TERM as President </a:t>
            </a:r>
            <a:r>
              <a:rPr lang="en-US" altLang="zh-CN" b="1" i="1" dirty="0">
                <a:solidFill>
                  <a:srgbClr val="C00000"/>
                </a:solidFill>
                <a:sym typeface="Tahoma" pitchFamily="34" charset="0"/>
              </a:rPr>
              <a:t>Have</a:t>
            </a:r>
            <a:r>
              <a:rPr lang="en-US" altLang="zh-CN" b="1" i="1" dirty="0">
                <a:sym typeface="Tahoma" pitchFamily="34" charset="0"/>
              </a:rPr>
              <a:t> </a:t>
            </a:r>
            <a:r>
              <a:rPr lang="en-US" altLang="zh-CN" b="1" i="1" dirty="0" smtClean="0">
                <a:sym typeface="Tahoma" pitchFamily="34" charset="0"/>
              </a:rPr>
              <a:t>[Pelosi]</a:t>
            </a:r>
            <a:r>
              <a:rPr lang="en-US" altLang="zh-CN" i="1" dirty="0" smtClean="0">
                <a:sym typeface="Tahoma" pitchFamily="34" charset="0"/>
              </a:rPr>
              <a:t> </a:t>
            </a:r>
            <a:r>
              <a:rPr lang="en-US" altLang="zh-CN" i="1" dirty="0">
                <a:sym typeface="Tahoma" pitchFamily="34" charset="0"/>
              </a:rPr>
              <a:t>and Reid introduce a Bill to bomb some place that republicans hate</a:t>
            </a:r>
            <a:r>
              <a:rPr lang="en-US" altLang="zh-CN" i="1" dirty="0" smtClean="0">
                <a:sym typeface="Tahoma" pitchFamily="34" charset="0"/>
              </a:rPr>
              <a:t>.</a:t>
            </a:r>
          </a:p>
          <a:p>
            <a:endParaRPr lang="en-US" altLang="zh-CN" dirty="0">
              <a:sym typeface="Tahoma" pitchFamily="34" charset="0"/>
            </a:endParaRPr>
          </a:p>
          <a:p>
            <a:r>
              <a:rPr lang="en-US" altLang="zh-CN" dirty="0">
                <a:sym typeface="Tahoma" pitchFamily="34" charset="0"/>
              </a:rPr>
              <a:t>Some effective text normalization techniques might be worth adding before mention extraction</a:t>
            </a:r>
          </a:p>
          <a:p>
            <a:endParaRPr lang="en-US" altLang="zh-CN" dirty="0" smtClean="0">
              <a:sym typeface="Tahoma" pitchFamily="34" charset="0"/>
            </a:endParaRPr>
          </a:p>
          <a:p>
            <a:endParaRPr lang="en-US" altLang="zh-CN" dirty="0" smtClean="0">
              <a:sym typeface="Tahoma" pitchFamily="34" charset="0"/>
            </a:endParaRPr>
          </a:p>
        </p:txBody>
      </p:sp>
    </p:spTree>
    <p:extLst>
      <p:ext uri="{BB962C8B-B14F-4D97-AF65-F5344CB8AC3E}">
        <p14:creationId xmlns:p14="http://schemas.microsoft.com/office/powerpoint/2010/main" val="2436985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Joint </a:t>
            </a:r>
            <a:r>
              <a:rPr lang="en-US" altLang="zh-CN" sz="2800" dirty="0"/>
              <a:t>Linking and Typing: When to trust Whom more?</a:t>
            </a:r>
            <a:endParaRPr altLang="zh-CN" sz="2000" dirty="0"/>
          </a:p>
        </p:txBody>
      </p:sp>
      <p:sp>
        <p:nvSpPr>
          <p:cNvPr id="9" name="Content Placeholder 2"/>
          <p:cNvSpPr>
            <a:spLocks noGrp="1"/>
          </p:cNvSpPr>
          <p:nvPr>
            <p:ph idx="1"/>
          </p:nvPr>
        </p:nvSpPr>
        <p:spPr>
          <a:xfrm>
            <a:off x="337278" y="809951"/>
            <a:ext cx="8229600" cy="5001419"/>
          </a:xfrm>
        </p:spPr>
        <p:txBody>
          <a:bodyPr/>
          <a:lstStyle/>
          <a:p>
            <a:r>
              <a:rPr lang="en-US" altLang="zh-CN" dirty="0" smtClean="0">
                <a:sym typeface="Tahoma" pitchFamily="34" charset="0"/>
              </a:rPr>
              <a:t>When </a:t>
            </a:r>
            <a:r>
              <a:rPr lang="en-US" altLang="zh-CN" dirty="0">
                <a:sym typeface="Tahoma" pitchFamily="34" charset="0"/>
              </a:rPr>
              <a:t>to trust typing and when to trust </a:t>
            </a:r>
            <a:r>
              <a:rPr lang="en-US" altLang="zh-CN" dirty="0" smtClean="0">
                <a:sym typeface="Tahoma" pitchFamily="34" charset="0"/>
              </a:rPr>
              <a:t>linking?</a:t>
            </a:r>
          </a:p>
          <a:p>
            <a:pPr lvl="1"/>
            <a:r>
              <a:rPr lang="en-US" altLang="zh-CN" dirty="0" smtClean="0">
                <a:sym typeface="Tahoma" pitchFamily="34" charset="0"/>
              </a:rPr>
              <a:t>His </a:t>
            </a:r>
            <a:r>
              <a:rPr lang="en-US" altLang="zh-CN" dirty="0">
                <a:sym typeface="Tahoma" pitchFamily="34" charset="0"/>
              </a:rPr>
              <a:t>stands on fracking, the </a:t>
            </a:r>
            <a:r>
              <a:rPr lang="en-US" altLang="zh-CN" b="1" dirty="0">
                <a:sym typeface="Tahoma" pitchFamily="34" charset="0"/>
              </a:rPr>
              <a:t>TPP</a:t>
            </a:r>
            <a:r>
              <a:rPr lang="en-US" altLang="zh-CN" dirty="0">
                <a:sym typeface="Tahoma" pitchFamily="34" charset="0"/>
              </a:rPr>
              <a:t>, indefinite detention, the Patriot Act, torture, war crimes, drone killings, persecution of whistle-blowers and journalists, etc., preclude him from being a "Populist </a:t>
            </a:r>
            <a:r>
              <a:rPr lang="en-US" altLang="zh-CN" dirty="0" smtClean="0">
                <a:sym typeface="Tahoma" pitchFamily="34" charset="0"/>
              </a:rPr>
              <a:t>President</a:t>
            </a:r>
          </a:p>
          <a:p>
            <a:pPr lvl="1"/>
            <a:r>
              <a:rPr lang="en-US" altLang="zh-CN" dirty="0" smtClean="0">
                <a:sym typeface="Tahoma" pitchFamily="34" charset="0"/>
              </a:rPr>
              <a:t>TPP: “Trans-Pacific Partnership“ instead of ``Comandante </a:t>
            </a:r>
            <a:r>
              <a:rPr lang="en-US" altLang="zh-CN" dirty="0">
                <a:sym typeface="Tahoma" pitchFamily="34" charset="0"/>
              </a:rPr>
              <a:t>FAP Guillermo del Castillo Paredes Airport (IATA: TPP</a:t>
            </a:r>
            <a:r>
              <a:rPr lang="en-US" altLang="zh-CN" dirty="0" smtClean="0">
                <a:sym typeface="Tahoma" pitchFamily="34" charset="0"/>
              </a:rPr>
              <a:t>)“ (facility)</a:t>
            </a:r>
          </a:p>
          <a:p>
            <a:r>
              <a:rPr lang="en-US" altLang="zh-CN" dirty="0" smtClean="0">
                <a:sym typeface="Tahoma" pitchFamily="34" charset="0"/>
              </a:rPr>
              <a:t>Integrate </a:t>
            </a:r>
            <a:r>
              <a:rPr lang="en-US" altLang="zh-CN" dirty="0">
                <a:sym typeface="Tahoma" pitchFamily="34" charset="0"/>
              </a:rPr>
              <a:t>more reliable confidence estimation.</a:t>
            </a:r>
          </a:p>
          <a:p>
            <a:pPr marL="0" indent="0">
              <a:buNone/>
            </a:pPr>
            <a:endParaRPr lang="en-US" altLang="zh-CN" dirty="0">
              <a:sym typeface="Tahoma" pitchFamily="34" charset="0"/>
            </a:endParaRPr>
          </a:p>
          <a:p>
            <a:endParaRPr lang="en-US" altLang="zh-CN" dirty="0" smtClean="0">
              <a:sym typeface="Tahoma" pitchFamily="34" charset="0"/>
            </a:endParaRPr>
          </a:p>
        </p:txBody>
      </p:sp>
    </p:spTree>
    <p:extLst>
      <p:ext uri="{BB962C8B-B14F-4D97-AF65-F5344CB8AC3E}">
        <p14:creationId xmlns:p14="http://schemas.microsoft.com/office/powerpoint/2010/main" val="3926017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Machine Translation</a:t>
            </a:r>
            <a:endParaRPr altLang="zh-CN" sz="2000" dirty="0"/>
          </a:p>
        </p:txBody>
      </p:sp>
      <p:sp>
        <p:nvSpPr>
          <p:cNvPr id="9" name="Content Placeholder 2"/>
          <p:cNvSpPr>
            <a:spLocks noGrp="1"/>
          </p:cNvSpPr>
          <p:nvPr>
            <p:ph idx="1"/>
          </p:nvPr>
        </p:nvSpPr>
        <p:spPr>
          <a:xfrm>
            <a:off x="337278" y="809951"/>
            <a:ext cx="8229600" cy="5001419"/>
          </a:xfrm>
        </p:spPr>
        <p:txBody>
          <a:bodyPr/>
          <a:lstStyle/>
          <a:p>
            <a:r>
              <a:rPr lang="en-US" altLang="zh-CN" dirty="0">
                <a:sym typeface="Tahoma" pitchFamily="34" charset="0"/>
              </a:rPr>
              <a:t>Most Spanish-to-English EDL systems used Google/Bing Translation service to translate Spanish documents into English and then apply English EDL to the MT output</a:t>
            </a:r>
          </a:p>
          <a:p>
            <a:r>
              <a:rPr lang="en-US" altLang="zh-CN" dirty="0">
                <a:sym typeface="Tahoma" pitchFamily="34" charset="0"/>
              </a:rPr>
              <a:t>Compared to Spanish-to-English MT, state-of-the-art Chinese-to-English MT performance is still not </a:t>
            </a:r>
            <a:r>
              <a:rPr lang="en-US" altLang="zh-CN" dirty="0" smtClean="0">
                <a:sym typeface="Tahoma" pitchFamily="34" charset="0"/>
              </a:rPr>
              <a:t>satisfactory</a:t>
            </a:r>
            <a:endParaRPr kumimoji="1" lang="en-US" altLang="zh-CN" b="1" dirty="0">
              <a:solidFill>
                <a:srgbClr val="7030A0"/>
              </a:solidFill>
              <a:sym typeface="Tahoma" pitchFamily="34" charset="0"/>
            </a:endParaRPr>
          </a:p>
          <a:p>
            <a:r>
              <a:rPr lang="en-US" altLang="zh-CN" dirty="0" smtClean="0">
                <a:sym typeface="Tahoma" pitchFamily="34" charset="0"/>
              </a:rPr>
              <a:t>Our </a:t>
            </a:r>
            <a:r>
              <a:rPr lang="en-US" altLang="zh-CN" dirty="0">
                <a:sym typeface="Tahoma" pitchFamily="34" charset="0"/>
              </a:rPr>
              <a:t>previous </a:t>
            </a:r>
            <a:r>
              <a:rPr lang="en-US" altLang="zh-CN" dirty="0" smtClean="0">
                <a:sym typeface="Tahoma" pitchFamily="34" charset="0"/>
              </a:rPr>
              <a:t>analysis (Ji et al., 2009) </a:t>
            </a:r>
            <a:r>
              <a:rPr lang="en-US" altLang="zh-CN" dirty="0">
                <a:sym typeface="Tahoma" pitchFamily="34" charset="0"/>
              </a:rPr>
              <a:t>showed that a state-of-the-art Chinese-to-English MT system mis-translated about </a:t>
            </a:r>
            <a:r>
              <a:rPr lang="en-US" altLang="zh-CN" dirty="0" smtClean="0">
                <a:sym typeface="Tahoma" pitchFamily="34" charset="0"/>
              </a:rPr>
              <a:t>40% </a:t>
            </a:r>
            <a:r>
              <a:rPr lang="en-US" altLang="zh-CN" dirty="0">
                <a:sym typeface="Tahoma" pitchFamily="34" charset="0"/>
              </a:rPr>
              <a:t>person </a:t>
            </a:r>
            <a:r>
              <a:rPr lang="en-US" altLang="zh-CN" dirty="0" smtClean="0">
                <a:sym typeface="Tahoma" pitchFamily="34" charset="0"/>
              </a:rPr>
              <a:t>names</a:t>
            </a:r>
          </a:p>
          <a:p>
            <a:r>
              <a:rPr kumimoji="1" lang="en-US" altLang="zh-CN" dirty="0"/>
              <a:t>M</a:t>
            </a:r>
            <a:r>
              <a:rPr kumimoji="1" lang="en-US" altLang="zh-CN" dirty="0" smtClean="0"/>
              <a:t>ost </a:t>
            </a:r>
            <a:r>
              <a:rPr kumimoji="1" lang="en-US" altLang="zh-CN" dirty="0"/>
              <a:t>Chinese-to-English EDL systems have chosen an alternative pipeline: Chinese EDL + Entity Translation</a:t>
            </a:r>
            <a:endParaRPr lang="en-US" altLang="zh-CN" dirty="0">
              <a:sym typeface="Tahoma" pitchFamily="34" charset="0"/>
            </a:endParaRPr>
          </a:p>
          <a:p>
            <a:endParaRPr lang="en-US" altLang="zh-CN" dirty="0" smtClean="0">
              <a:sym typeface="Tahoma" pitchFamily="34" charset="0"/>
            </a:endParaRPr>
          </a:p>
        </p:txBody>
      </p:sp>
    </p:spTree>
    <p:extLst>
      <p:ext uri="{BB962C8B-B14F-4D97-AF65-F5344CB8AC3E}">
        <p14:creationId xmlns:p14="http://schemas.microsoft.com/office/powerpoint/2010/main" val="421622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8056"/>
            <a:ext cx="8229600" cy="981075"/>
          </a:xfrm>
        </p:spPr>
        <p:txBody>
          <a:bodyPr/>
          <a:lstStyle/>
          <a:p>
            <a:pPr>
              <a:defRPr/>
            </a:pPr>
            <a:r>
              <a:rPr altLang="en-US" dirty="0" smtClean="0">
                <a:latin typeface="Palatino Linotype" panose="02040502050505030304" pitchFamily="18" charset="0"/>
              </a:rPr>
              <a:t>Motivations </a:t>
            </a:r>
            <a:endParaRPr dirty="0"/>
          </a:p>
        </p:txBody>
      </p:sp>
      <p:sp>
        <p:nvSpPr>
          <p:cNvPr id="26626" name="Content Placeholder 2"/>
          <p:cNvSpPr>
            <a:spLocks noGrp="1"/>
          </p:cNvSpPr>
          <p:nvPr>
            <p:ph idx="1"/>
          </p:nvPr>
        </p:nvSpPr>
        <p:spPr>
          <a:xfrm>
            <a:off x="228600" y="4191000"/>
            <a:ext cx="7772400" cy="1938838"/>
          </a:xfrm>
        </p:spPr>
        <p:txBody>
          <a:bodyPr/>
          <a:lstStyle/>
          <a:p>
            <a:pPr>
              <a:lnSpc>
                <a:spcPct val="80000"/>
              </a:lnSpc>
            </a:pPr>
            <a:r>
              <a:rPr lang="en-US" dirty="0" smtClean="0"/>
              <a:t>Cross-lingual knowledge fusion: For certain entities and events, new </a:t>
            </a:r>
            <a:r>
              <a:rPr lang="en-US" dirty="0"/>
              <a:t>and detailed information is only available in </a:t>
            </a:r>
            <a:r>
              <a:rPr lang="en-US" dirty="0" smtClean="0"/>
              <a:t>low-resource foreign incident languages</a:t>
            </a:r>
          </a:p>
          <a:p>
            <a:pPr>
              <a:lnSpc>
                <a:spcPct val="80000"/>
              </a:lnSpc>
            </a:pPr>
            <a:r>
              <a:rPr lang="en-US" dirty="0" smtClean="0"/>
              <a:t>Cross-lingual Knowledge transfer: Build cross-lingual links to transfer resources (</a:t>
            </a:r>
            <a:r>
              <a:rPr lang="en-US" dirty="0"/>
              <a:t>e.g., annotated data, gazetteers and rich knowledge representations) from </a:t>
            </a:r>
            <a:r>
              <a:rPr lang="en-US" dirty="0" smtClean="0"/>
              <a:t>English to foreign language EDL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1"/>
            <a:ext cx="4724400" cy="320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88893"/>
            <a:ext cx="4295775" cy="227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0458" y="100815"/>
            <a:ext cx="4002542" cy="168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539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Entity Translation</a:t>
            </a:r>
            <a:endParaRPr altLang="zh-CN" sz="2000" dirty="0"/>
          </a:p>
        </p:txBody>
      </p:sp>
      <p:sp>
        <p:nvSpPr>
          <p:cNvPr id="9" name="Content Placeholder 2"/>
          <p:cNvSpPr>
            <a:spLocks noGrp="1"/>
          </p:cNvSpPr>
          <p:nvPr>
            <p:ph idx="1"/>
          </p:nvPr>
        </p:nvSpPr>
        <p:spPr>
          <a:xfrm>
            <a:off x="337278" y="809951"/>
            <a:ext cx="8229600" cy="5001419"/>
          </a:xfrm>
        </p:spPr>
        <p:txBody>
          <a:bodyPr/>
          <a:lstStyle/>
          <a:p>
            <a:r>
              <a:rPr kumimoji="1" lang="en-US" altLang="zh-CN" dirty="0" smtClean="0"/>
              <a:t>KBP2011 </a:t>
            </a:r>
            <a:r>
              <a:rPr kumimoji="1" lang="en-US" altLang="zh-CN" dirty="0"/>
              <a:t>overview </a:t>
            </a:r>
            <a:r>
              <a:rPr kumimoji="1" lang="en-US" altLang="zh-CN" dirty="0" smtClean="0"/>
              <a:t>paper (Ji et al., 2011) </a:t>
            </a:r>
            <a:r>
              <a:rPr kumimoji="1" lang="en-US" altLang="zh-CN" dirty="0"/>
              <a:t>presented the detailed error distributions for Entity </a:t>
            </a:r>
            <a:r>
              <a:rPr kumimoji="1" lang="en-US" altLang="zh-CN" dirty="0" smtClean="0"/>
              <a:t>Translation</a:t>
            </a:r>
          </a:p>
          <a:p>
            <a:r>
              <a:rPr kumimoji="1" lang="en-US" altLang="zh-CN" dirty="0" smtClean="0"/>
              <a:t>Many </a:t>
            </a:r>
            <a:r>
              <a:rPr kumimoji="1" lang="en-US" altLang="zh-CN" dirty="0"/>
              <a:t>of these challenges still remain, especially when the Chinese name is composed based on meanings while the English translation is based on </a:t>
            </a:r>
            <a:r>
              <a:rPr kumimoji="1" lang="en-US" altLang="zh-CN" dirty="0" smtClean="0"/>
              <a:t>pronunciation</a:t>
            </a:r>
          </a:p>
          <a:p>
            <a:pPr lvl="1"/>
            <a:r>
              <a:rPr kumimoji="1" lang="zh-CN" altLang="en-US" dirty="0" smtClean="0"/>
              <a:t>上</a:t>
            </a:r>
            <a:r>
              <a:rPr kumimoji="1" lang="zh-CN" altLang="en-US" dirty="0"/>
              <a:t>海国际化自贸</a:t>
            </a:r>
            <a:r>
              <a:rPr kumimoji="1" lang="zh-CN" altLang="en-US" dirty="0" smtClean="0"/>
              <a:t>区 </a:t>
            </a:r>
            <a:r>
              <a:rPr kumimoji="1" lang="en-US" altLang="zh-CN" dirty="0"/>
              <a:t>(Shanghai International Free Trade </a:t>
            </a:r>
            <a:r>
              <a:rPr kumimoji="1" lang="en-US" altLang="zh-CN" dirty="0" smtClean="0"/>
              <a:t>Zone) </a:t>
            </a:r>
            <a:r>
              <a:rPr kumimoji="1" lang="en-US" altLang="zh-CN" dirty="0" smtClean="0">
                <a:sym typeface="Wingdings" pitchFamily="2" charset="2"/>
              </a:rPr>
              <a:t></a:t>
            </a:r>
            <a:r>
              <a:rPr kumimoji="1" lang="en-US" altLang="zh-CN" dirty="0" smtClean="0"/>
              <a:t>Causeway Bay</a:t>
            </a:r>
          </a:p>
          <a:p>
            <a:r>
              <a:rPr kumimoji="1" lang="en-US" altLang="zh-CN" dirty="0" smtClean="0"/>
              <a:t>State-of-the-art name </a:t>
            </a:r>
            <a:r>
              <a:rPr kumimoji="1" lang="en-US" altLang="zh-CN" dirty="0"/>
              <a:t>transliteration </a:t>
            </a:r>
            <a:r>
              <a:rPr kumimoji="1" lang="en-US" altLang="zh-CN" dirty="0" smtClean="0"/>
              <a:t>models rely </a:t>
            </a:r>
            <a:r>
              <a:rPr kumimoji="1" lang="en-US" altLang="zh-CN" dirty="0"/>
              <a:t>on a large amount of name </a:t>
            </a:r>
            <a:r>
              <a:rPr kumimoji="1" lang="en-US" altLang="zh-CN" dirty="0" smtClean="0"/>
              <a:t>pairs (NEWS workshops)</a:t>
            </a:r>
          </a:p>
          <a:p>
            <a:r>
              <a:rPr kumimoji="1" lang="en-US" altLang="zh-CN" dirty="0" smtClean="0"/>
              <a:t>It </a:t>
            </a:r>
            <a:r>
              <a:rPr kumimoji="1" lang="en-US" altLang="zh-CN" dirty="0"/>
              <a:t>would be more promising to focus on automatic name translation mining </a:t>
            </a:r>
            <a:r>
              <a:rPr kumimoji="1" lang="en-US" altLang="zh-CN" dirty="0" smtClean="0"/>
              <a:t>techniques</a:t>
            </a:r>
            <a:endParaRPr kumimoji="1" lang="en-US" altLang="zh-CN" dirty="0"/>
          </a:p>
          <a:p>
            <a:endParaRPr kumimoji="1" lang="en-US" altLang="zh-CN" dirty="0" smtClean="0"/>
          </a:p>
        </p:txBody>
      </p:sp>
    </p:spTree>
    <p:extLst>
      <p:ext uri="{BB962C8B-B14F-4D97-AF65-F5344CB8AC3E}">
        <p14:creationId xmlns:p14="http://schemas.microsoft.com/office/powerpoint/2010/main" val="1466955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80882" y="29034"/>
            <a:ext cx="7342909" cy="685800"/>
          </a:xfrm>
        </p:spPr>
        <p:txBody>
          <a:bodyPr/>
          <a:lstStyle/>
          <a:p>
            <a:r>
              <a:rPr lang="en-US" altLang="zh-CN" dirty="0"/>
              <a:t>Linking: Abbreviations and </a:t>
            </a:r>
            <a:r>
              <a:rPr lang="en-US" altLang="zh-CN" dirty="0" smtClean="0"/>
              <a:t>Nicknames</a:t>
            </a:r>
            <a:endParaRPr lang="en-US" altLang="zh-CN" dirty="0"/>
          </a:p>
        </p:txBody>
      </p:sp>
      <p:sp>
        <p:nvSpPr>
          <p:cNvPr id="4" name="Content Placeholder 2"/>
          <p:cNvSpPr>
            <a:spLocks noGrp="1"/>
          </p:cNvSpPr>
          <p:nvPr>
            <p:ph idx="1"/>
          </p:nvPr>
        </p:nvSpPr>
        <p:spPr>
          <a:xfrm>
            <a:off x="152400" y="809951"/>
            <a:ext cx="8991600" cy="5001419"/>
          </a:xfrm>
        </p:spPr>
        <p:txBody>
          <a:bodyPr/>
          <a:lstStyle/>
          <a:p>
            <a:r>
              <a:rPr lang="en-US" altLang="zh-CN" dirty="0"/>
              <a:t>C</a:t>
            </a:r>
            <a:r>
              <a:rPr lang="en-US" altLang="zh-CN" dirty="0" smtClean="0"/>
              <a:t>ontext </a:t>
            </a:r>
            <a:r>
              <a:rPr lang="en-US" altLang="zh-CN" dirty="0"/>
              <a:t>similarity </a:t>
            </a:r>
            <a:r>
              <a:rPr lang="en-US" altLang="zh-CN" dirty="0" smtClean="0"/>
              <a:t>vs. popularity bias</a:t>
            </a:r>
          </a:p>
          <a:p>
            <a:r>
              <a:rPr lang="zh-CN" altLang="en-US" sz="2000" i="1" dirty="0" smtClean="0"/>
              <a:t>香</a:t>
            </a:r>
            <a:r>
              <a:rPr lang="zh-CN" altLang="en-US" sz="2000" i="1" dirty="0"/>
              <a:t>港人都支持占</a:t>
            </a:r>
            <a:r>
              <a:rPr lang="zh-CN" altLang="en-US" sz="2000" b="1" i="1" dirty="0">
                <a:solidFill>
                  <a:srgbClr val="7030A0"/>
                </a:solidFill>
              </a:rPr>
              <a:t>中</a:t>
            </a:r>
            <a:r>
              <a:rPr lang="en-US" altLang="zh-CN" sz="2000" i="1" dirty="0"/>
              <a:t>?(Do all of Hong Kong people support Occupy the Central</a:t>
            </a:r>
            <a:r>
              <a:rPr lang="en-US" altLang="zh-CN" sz="2000" i="1" dirty="0" smtClean="0"/>
              <a:t>?)</a:t>
            </a:r>
          </a:p>
          <a:p>
            <a:endParaRPr lang="en-US" altLang="zh-CN" dirty="0" smtClean="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sz="2000" i="1" dirty="0" smtClean="0"/>
              <a:t>First</a:t>
            </a:r>
            <a:r>
              <a:rPr lang="en-US" altLang="zh-CN" sz="2000" i="1" dirty="0"/>
              <a:t>, as much as  </a:t>
            </a:r>
            <a:r>
              <a:rPr lang="en-US" altLang="zh-CN" sz="2000" b="1" i="1" dirty="0">
                <a:solidFill>
                  <a:srgbClr val="7030A0"/>
                </a:solidFill>
              </a:rPr>
              <a:t>Bibi</a:t>
            </a:r>
            <a:r>
              <a:rPr lang="en-US" altLang="zh-CN" sz="2000" i="1" dirty="0"/>
              <a:t> says Israel will go it alone if it has to, I doubt that it would/could</a:t>
            </a:r>
            <a:r>
              <a:rPr lang="en-US" altLang="zh-CN" sz="2000" i="1" dirty="0" smtClean="0"/>
              <a:t>.</a:t>
            </a: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741" y="1952172"/>
            <a:ext cx="211597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257" y="2109334"/>
            <a:ext cx="28003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5754146">
            <a:off x="2218428" y="1750386"/>
            <a:ext cx="609600" cy="214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342" y="4724400"/>
            <a:ext cx="3132475" cy="29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9326" y="4724400"/>
            <a:ext cx="2214562"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57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9175460" cy="1141413"/>
          </a:xfrm>
        </p:spPr>
        <p:txBody>
          <a:bodyPr lIns="0" tIns="0" rIns="0" bIns="0"/>
          <a:lstStyle/>
          <a:p>
            <a:pPr lvl="1">
              <a:defRPr/>
            </a:pPr>
            <a:r>
              <a:rPr lang="en-US" altLang="zh-CN" sz="2800" dirty="0" smtClean="0"/>
              <a:t>Linking: Re-visit </a:t>
            </a:r>
            <a:r>
              <a:rPr lang="en-US" altLang="zh-CN" sz="2800" dirty="0"/>
              <a:t>``Collaborators" in Collective Inference</a:t>
            </a:r>
            <a:endParaRPr altLang="zh-CN" sz="2000" dirty="0"/>
          </a:p>
        </p:txBody>
      </p:sp>
      <p:sp>
        <p:nvSpPr>
          <p:cNvPr id="9" name="Content Placeholder 2"/>
          <p:cNvSpPr>
            <a:spLocks noGrp="1"/>
          </p:cNvSpPr>
          <p:nvPr>
            <p:ph idx="1"/>
          </p:nvPr>
        </p:nvSpPr>
        <p:spPr>
          <a:xfrm>
            <a:off x="337278" y="809951"/>
            <a:ext cx="8229600" cy="5001419"/>
          </a:xfrm>
        </p:spPr>
        <p:txBody>
          <a:bodyPr/>
          <a:lstStyle/>
          <a:p>
            <a:r>
              <a:rPr lang="en-US" altLang="zh-CN" sz="2000" dirty="0" smtClean="0">
                <a:ea typeface="宋体" pitchFamily="2" charset="-122"/>
                <a:cs typeface="Arial" charset="0"/>
              </a:rPr>
              <a:t>Collective Inference: </a:t>
            </a:r>
            <a:r>
              <a:rPr lang="en-US" altLang="zh-CN" sz="2000" dirty="0">
                <a:ea typeface="宋体" pitchFamily="2" charset="-122"/>
                <a:cs typeface="Arial" charset="0"/>
              </a:rPr>
              <a:t>a set of mention </a:t>
            </a:r>
            <a:r>
              <a:rPr lang="en-US" altLang="zh-CN" sz="2000" dirty="0" smtClean="0">
                <a:ea typeface="宋体" pitchFamily="2" charset="-122"/>
                <a:cs typeface="Arial" charset="0"/>
              </a:rPr>
              <a:t>collaborators </a:t>
            </a:r>
            <a:r>
              <a:rPr lang="en-US" altLang="zh-CN" sz="2000" dirty="0">
                <a:ea typeface="宋体" pitchFamily="2" charset="-122"/>
                <a:cs typeface="Arial" charset="0"/>
              </a:rPr>
              <a:t>are linked simultaneously by choosing </a:t>
            </a:r>
            <a:r>
              <a:rPr lang="en-US" altLang="zh-CN" sz="2000" dirty="0" smtClean="0">
                <a:ea typeface="宋体" pitchFamily="2" charset="-122"/>
                <a:cs typeface="Arial" charset="0"/>
              </a:rPr>
              <a:t>a maximally </a:t>
            </a:r>
            <a:r>
              <a:rPr lang="en-US" altLang="zh-CN" sz="2000" dirty="0">
                <a:ea typeface="宋体" pitchFamily="2" charset="-122"/>
                <a:cs typeface="Arial" charset="0"/>
              </a:rPr>
              <a:t>``coherent'' set of named entity targets - one target entity for each mention in the coherent set</a:t>
            </a:r>
          </a:p>
          <a:p>
            <a:r>
              <a:rPr lang="en-US" altLang="zh-CN" sz="2000" dirty="0">
                <a:ea typeface="宋体" pitchFamily="2" charset="-122"/>
                <a:cs typeface="Arial" charset="0"/>
              </a:rPr>
              <a:t>Many existing methods </a:t>
            </a:r>
            <a:r>
              <a:rPr lang="en-US" altLang="zh-CN" sz="2000" dirty="0" smtClean="0">
                <a:ea typeface="宋体" pitchFamily="2" charset="-122"/>
                <a:cs typeface="Arial" charset="0"/>
              </a:rPr>
              <a:t>extract ``</a:t>
            </a:r>
            <a:r>
              <a:rPr lang="en-US" altLang="zh-CN" sz="2000" dirty="0">
                <a:ea typeface="宋体" pitchFamily="2" charset="-122"/>
                <a:cs typeface="Arial" charset="0"/>
              </a:rPr>
              <a:t>collaborators'' based on </a:t>
            </a:r>
            <a:r>
              <a:rPr lang="en-US" altLang="zh-CN" sz="2000" dirty="0" smtClean="0">
                <a:ea typeface="宋体" pitchFamily="2" charset="-122"/>
                <a:cs typeface="Arial" charset="0"/>
              </a:rPr>
              <a:t>co-occurrence (Ratinov et al., 2011, Wang et al., 2015), </a:t>
            </a:r>
            <a:r>
              <a:rPr lang="en-US" altLang="zh-CN" sz="2000" dirty="0">
                <a:ea typeface="宋体" pitchFamily="2" charset="-122"/>
                <a:cs typeface="Arial" charset="0"/>
              </a:rPr>
              <a:t>topic </a:t>
            </a:r>
            <a:r>
              <a:rPr lang="en-US" altLang="zh-CN" sz="2000" dirty="0" smtClean="0">
                <a:ea typeface="宋体" pitchFamily="2" charset="-122"/>
                <a:cs typeface="Arial" charset="0"/>
              </a:rPr>
              <a:t>relevance (Cassidy et al., 2012), </a:t>
            </a:r>
            <a:r>
              <a:rPr lang="en-US" altLang="zh-CN" sz="2000" dirty="0">
                <a:ea typeface="宋体" pitchFamily="2" charset="-122"/>
                <a:cs typeface="Arial" charset="0"/>
              </a:rPr>
              <a:t>social </a:t>
            </a:r>
            <a:r>
              <a:rPr lang="en-US" altLang="zh-CN" sz="2000" dirty="0" smtClean="0">
                <a:ea typeface="宋体" pitchFamily="2" charset="-122"/>
                <a:cs typeface="Arial" charset="0"/>
              </a:rPr>
              <a:t>distance (Cassidy et al., 2012; Huang et al., 2014), </a:t>
            </a:r>
            <a:r>
              <a:rPr lang="en-US" altLang="zh-CN" sz="2000" dirty="0">
                <a:ea typeface="宋体" pitchFamily="2" charset="-122"/>
                <a:cs typeface="Arial" charset="0"/>
              </a:rPr>
              <a:t>dependency </a:t>
            </a:r>
            <a:r>
              <a:rPr lang="en-US" altLang="zh-CN" sz="2000" dirty="0" smtClean="0">
                <a:ea typeface="宋体" pitchFamily="2" charset="-122"/>
                <a:cs typeface="Arial" charset="0"/>
              </a:rPr>
              <a:t>relation (Ling et al., 2014), </a:t>
            </a:r>
            <a:r>
              <a:rPr lang="en-US" altLang="zh-CN" sz="2000" dirty="0">
                <a:ea typeface="宋体" pitchFamily="2" charset="-122"/>
                <a:cs typeface="Arial" charset="0"/>
              </a:rPr>
              <a:t>or a combination of these through </a:t>
            </a:r>
            <a:r>
              <a:rPr lang="en-US" altLang="zh-CN" sz="2000" dirty="0" smtClean="0">
                <a:ea typeface="宋体" pitchFamily="2" charset="-122"/>
                <a:cs typeface="Arial" charset="0"/>
              </a:rPr>
              <a:t>meta-paths (Huang et al., 2014)</a:t>
            </a:r>
            <a:endParaRPr lang="en-US" altLang="zh-CN" sz="2000" dirty="0" smtClean="0">
              <a:sym typeface="Tahoma" pitchFamily="34" charset="0"/>
            </a:endParaRPr>
          </a:p>
          <a:p>
            <a:r>
              <a:rPr lang="en-US" altLang="zh-CN" sz="2000" dirty="0" smtClean="0">
                <a:sym typeface="Tahoma" pitchFamily="34" charset="0"/>
              </a:rPr>
              <a:t>Two mentions can be collectively linked because they are often involved in some specific types of relations and events, not because they are involved in a syntactic structure or t</a:t>
            </a:r>
            <a:r>
              <a:rPr lang="en-US" altLang="zh-CN" sz="2000" dirty="0" smtClean="0">
                <a:ea typeface="宋体" pitchFamily="2" charset="-122"/>
                <a:cs typeface="Arial" charset="0"/>
              </a:rPr>
              <a:t>hey co-occur</a:t>
            </a:r>
          </a:p>
          <a:p>
            <a:r>
              <a:rPr lang="en-US" altLang="zh-CN" sz="2000" dirty="0">
                <a:ea typeface="宋体" pitchFamily="2" charset="-122"/>
                <a:cs typeface="Arial" charset="0"/>
              </a:rPr>
              <a:t>Some other work tried to restrict collaborators that bear a specific type of </a:t>
            </a:r>
            <a:r>
              <a:rPr lang="en-US" altLang="zh-CN" sz="2000" dirty="0" smtClean="0">
                <a:ea typeface="宋体" pitchFamily="2" charset="-122"/>
                <a:cs typeface="Arial" charset="0"/>
              </a:rPr>
              <a:t>relation (Cheng and Roth, 2013), but high-quality relation/event extraction (e.g., ACE) is limited to a fixed set of pre-defined types</a:t>
            </a:r>
          </a:p>
          <a:p>
            <a:r>
              <a:rPr lang="en-US" altLang="zh-CN" sz="2000" dirty="0" smtClean="0">
                <a:ea typeface="宋体" pitchFamily="2" charset="-122"/>
                <a:cs typeface="Arial" charset="0"/>
              </a:rPr>
              <a:t>Possible solution: never-ending construction of background knowledge of real-time relations and events, then infer collaborators from this background knowledge base</a:t>
            </a:r>
          </a:p>
        </p:txBody>
      </p:sp>
    </p:spTree>
    <p:extLst>
      <p:ext uri="{BB962C8B-B14F-4D97-AF65-F5344CB8AC3E}">
        <p14:creationId xmlns:p14="http://schemas.microsoft.com/office/powerpoint/2010/main" val="4025328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3840" y="898599"/>
            <a:ext cx="9227368" cy="643138"/>
          </a:xfrm>
          <a:solidFill>
            <a:schemeClr val="accent1">
              <a:lumMod val="40000"/>
              <a:lumOff val="60000"/>
            </a:schemeClr>
          </a:solidFill>
        </p:spPr>
        <p:txBody>
          <a:bodyPr>
            <a:noAutofit/>
          </a:bodyPr>
          <a:lstStyle/>
          <a:p>
            <a:pPr marL="0" indent="0">
              <a:buNone/>
              <a:defRPr/>
            </a:pPr>
            <a:r>
              <a:rPr lang="en-US" altLang="zh-CN" sz="1800" dirty="0" smtClean="0">
                <a:solidFill>
                  <a:srgbClr val="C00000"/>
                </a:solidFill>
              </a:rPr>
              <a:t>The </a:t>
            </a:r>
            <a:r>
              <a:rPr lang="en-US" altLang="zh-CN" sz="1800" dirty="0">
                <a:solidFill>
                  <a:srgbClr val="C00000"/>
                </a:solidFill>
              </a:rPr>
              <a:t>Stockholm Institute </a:t>
            </a:r>
            <a:r>
              <a:rPr lang="en-US" altLang="zh-CN" sz="1800" dirty="0"/>
              <a:t>stated that 23 of 25 major armed conflicts in the world in 2000 occurred in impoverished nations</a:t>
            </a:r>
            <a:r>
              <a:rPr lang="en-US" altLang="zh-CN" sz="1800" dirty="0" smtClean="0"/>
              <a:t>.</a:t>
            </a:r>
            <a:endParaRPr altLang="zh-CN" sz="1800" dirty="0" smtClean="0"/>
          </a:p>
          <a:p>
            <a:pPr marL="0" indent="0">
              <a:defRPr/>
            </a:pPr>
            <a:endParaRPr altLang="zh-CN" sz="1800" dirty="0" smtClean="0"/>
          </a:p>
        </p:txBody>
      </p:sp>
      <p:sp>
        <p:nvSpPr>
          <p:cNvPr id="5" name="Rectangle 1"/>
          <p:cNvSpPr>
            <a:spLocks noGrp="1" noChangeArrowheads="1"/>
          </p:cNvSpPr>
          <p:nvPr>
            <p:ph type="title"/>
          </p:nvPr>
        </p:nvSpPr>
        <p:spPr>
          <a:xfrm>
            <a:off x="197140" y="-180716"/>
            <a:ext cx="8074025" cy="1141413"/>
          </a:xfrm>
        </p:spPr>
        <p:txBody>
          <a:bodyPr lIns="0" tIns="0" rIns="0" bIns="0"/>
          <a:lstStyle/>
          <a:p>
            <a:pPr eaLnBrk="1">
              <a:defRPr/>
            </a:pPr>
            <a:r>
              <a:rPr altLang="zh-CN" sz="3200" dirty="0" smtClean="0">
                <a:sym typeface="Tahoma" pitchFamily="34" charset="0"/>
              </a:rPr>
              <a:t>Linking: </a:t>
            </a:r>
            <a:r>
              <a:rPr lang="en-US" altLang="zh-CN" dirty="0" smtClean="0">
                <a:sym typeface="Tahoma" pitchFamily="34" charset="0"/>
              </a:rPr>
              <a:t>Knowledge </a:t>
            </a:r>
            <a:r>
              <a:rPr lang="en-US" altLang="zh-CN" dirty="0">
                <a:sym typeface="Tahoma" pitchFamily="34" charset="0"/>
              </a:rPr>
              <a:t>Representation</a:t>
            </a:r>
            <a:endParaRPr altLang="zh-CN" sz="3200" dirty="0"/>
          </a:p>
        </p:txBody>
      </p:sp>
      <p:sp>
        <p:nvSpPr>
          <p:cNvPr id="4" name="Down Arrow 3"/>
          <p:cNvSpPr/>
          <p:nvPr/>
        </p:nvSpPr>
        <p:spPr>
          <a:xfrm>
            <a:off x="1523797" y="1131240"/>
            <a:ext cx="191752" cy="1014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9" name="图片 5" descr="PROXY_APW_ENG_20010830_1356.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898" y="1399309"/>
            <a:ext cx="6368183" cy="4412060"/>
          </a:xfrm>
          <a:prstGeom prst="rect">
            <a:avLst/>
          </a:prstGeom>
        </p:spPr>
      </p:pic>
      <p:sp>
        <p:nvSpPr>
          <p:cNvPr id="6" name="Rectangle 5"/>
          <p:cNvSpPr/>
          <p:nvPr/>
        </p:nvSpPr>
        <p:spPr>
          <a:xfrm>
            <a:off x="-108222" y="1929383"/>
            <a:ext cx="527824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Stockholm International Peace Research Institute</a:t>
            </a:r>
            <a:endParaRPr lang="en-US" altLang="zh-CN" sz="1800" b="1" i="1" dirty="0">
              <a:solidFill>
                <a:srgbClr val="FF0000"/>
              </a:solidFill>
            </a:endParaRPr>
          </a:p>
        </p:txBody>
      </p:sp>
      <p:sp>
        <p:nvSpPr>
          <p:cNvPr id="7" name="Rectangle 6"/>
          <p:cNvSpPr/>
          <p:nvPr/>
        </p:nvSpPr>
        <p:spPr>
          <a:xfrm>
            <a:off x="-678872" y="2387158"/>
            <a:ext cx="5375564" cy="6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Stockholm Institute of </a:t>
            </a:r>
            <a:r>
              <a:rPr lang="en-US" altLang="zh-CN" sz="1800" b="1" i="1" dirty="0">
                <a:solidFill>
                  <a:srgbClr val="FF0000"/>
                </a:solidFill>
              </a:rPr>
              <a:t> </a:t>
            </a:r>
            <a:r>
              <a:rPr lang="en-US" altLang="zh-CN" sz="1800" b="1" i="1" dirty="0" smtClean="0">
                <a:solidFill>
                  <a:srgbClr val="FF0000"/>
                </a:solidFill>
              </a:rPr>
              <a:t>Education</a:t>
            </a:r>
          </a:p>
        </p:txBody>
      </p:sp>
      <p:sp>
        <p:nvSpPr>
          <p:cNvPr id="10" name="Oval 9"/>
          <p:cNvSpPr/>
          <p:nvPr/>
        </p:nvSpPr>
        <p:spPr>
          <a:xfrm>
            <a:off x="2231944" y="5379321"/>
            <a:ext cx="110393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Oval 10"/>
          <p:cNvSpPr/>
          <p:nvPr/>
        </p:nvSpPr>
        <p:spPr>
          <a:xfrm>
            <a:off x="3592754" y="2796571"/>
            <a:ext cx="110393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40" y="5853261"/>
            <a:ext cx="8343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bwMode="auto">
          <a:xfrm>
            <a:off x="197140" y="3094635"/>
            <a:ext cx="3807445" cy="5001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chemeClr val="tx2">
                    <a:lumMod val="75000"/>
                  </a:schemeClr>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rgbClr val="800000"/>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CN" sz="2000" dirty="0">
                <a:ea typeface="宋体" pitchFamily="2" charset="-122"/>
                <a:cs typeface="Arial" charset="0"/>
              </a:rPr>
              <a:t>A</a:t>
            </a:r>
            <a:r>
              <a:rPr lang="en-US" altLang="zh-CN" sz="2000" dirty="0" smtClean="0">
                <a:ea typeface="宋体" pitchFamily="2" charset="-122"/>
                <a:cs typeface="Arial" charset="0"/>
              </a:rPr>
              <a:t>dding </a:t>
            </a:r>
            <a:r>
              <a:rPr lang="en-US" altLang="zh-CN" sz="2000" dirty="0">
                <a:ea typeface="宋体" pitchFamily="2" charset="-122"/>
                <a:cs typeface="Arial" charset="0"/>
              </a:rPr>
              <a:t>even richer types of nodes and edges, and Cross-sentence nominal and pronoun coreference resolution into </a:t>
            </a:r>
            <a:r>
              <a:rPr lang="en-US" altLang="zh-CN" sz="2000" dirty="0" smtClean="0">
                <a:ea typeface="宋体" pitchFamily="2" charset="-122"/>
                <a:cs typeface="Arial" charset="0"/>
              </a:rPr>
              <a:t>AMR</a:t>
            </a:r>
          </a:p>
        </p:txBody>
      </p:sp>
    </p:spTree>
    <p:extLst>
      <p:ext uri="{BB962C8B-B14F-4D97-AF65-F5344CB8AC3E}">
        <p14:creationId xmlns:p14="http://schemas.microsoft.com/office/powerpoint/2010/main" val="394114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6084888" y="1147763"/>
            <a:ext cx="1150937" cy="144462"/>
          </a:xfrm>
          <a:prstGeom prst="rect">
            <a:avLst/>
          </a:prstGeom>
          <a:solidFill>
            <a:schemeClr val="bg1"/>
          </a:solidFill>
          <a:ln w="9525" algn="ctr">
            <a:noFill/>
            <a:miter lim="800000"/>
            <a:headEnd/>
            <a:tailEnd/>
          </a:ln>
          <a:effectLst/>
        </p:spPr>
        <p:txBody>
          <a:bodyPr wrap="none" anchor="ctr"/>
          <a:lstStyle/>
          <a:p>
            <a:pPr algn="ctr" defTabSz="457200" eaLnBrk="1" fontAlgn="auto" hangingPunct="1">
              <a:spcBef>
                <a:spcPts val="0"/>
              </a:spcBef>
              <a:spcAft>
                <a:spcPts val="0"/>
              </a:spcAft>
            </a:pPr>
            <a:endParaRPr lang="en-US" sz="1800" dirty="0">
              <a:solidFill>
                <a:prstClr val="black"/>
              </a:solidFill>
              <a:latin typeface="Calibri"/>
              <a:cs typeface="Arial" charset="0"/>
            </a:endParaRPr>
          </a:p>
        </p:txBody>
      </p:sp>
      <p:sp>
        <p:nvSpPr>
          <p:cNvPr id="82950" name="Rectangle 6"/>
          <p:cNvSpPr>
            <a:spLocks noChangeArrowheads="1"/>
          </p:cNvSpPr>
          <p:nvPr/>
        </p:nvSpPr>
        <p:spPr bwMode="auto">
          <a:xfrm>
            <a:off x="6370637" y="840264"/>
            <a:ext cx="865187" cy="431800"/>
          </a:xfrm>
          <a:prstGeom prst="rect">
            <a:avLst/>
          </a:prstGeom>
          <a:noFill/>
          <a:ln w="9525" algn="ctr">
            <a:noFill/>
            <a:miter lim="800000"/>
            <a:headEnd/>
            <a:tailEnd/>
          </a:ln>
          <a:effectLst/>
        </p:spPr>
        <p:txBody>
          <a:bodyPr wrap="none" anchor="ctr"/>
          <a:lstStyle/>
          <a:p>
            <a:pPr algn="ctr" defTabSz="457200" fontAlgn="auto">
              <a:spcBef>
                <a:spcPts val="0"/>
              </a:spcBef>
              <a:spcAft>
                <a:spcPts val="0"/>
              </a:spcAft>
            </a:pPr>
            <a:endParaRPr lang="en-US" altLang="zh-CN" sz="2000" dirty="0">
              <a:solidFill>
                <a:prstClr val="black"/>
              </a:solidFill>
              <a:latin typeface="Calibri"/>
              <a:ea typeface="宋体" pitchFamily="2" charset="-122"/>
              <a:cs typeface="Arial" charset="0"/>
            </a:endParaRPr>
          </a:p>
        </p:txBody>
      </p:sp>
      <p:sp>
        <p:nvSpPr>
          <p:cNvPr id="82957" name="Rectangle 13"/>
          <p:cNvSpPr>
            <a:spLocks noChangeArrowheads="1"/>
          </p:cNvSpPr>
          <p:nvPr/>
        </p:nvSpPr>
        <p:spPr bwMode="auto">
          <a:xfrm>
            <a:off x="4730750" y="4791075"/>
            <a:ext cx="215900" cy="144463"/>
          </a:xfrm>
          <a:prstGeom prst="rect">
            <a:avLst/>
          </a:prstGeom>
          <a:solidFill>
            <a:schemeClr val="bg1"/>
          </a:solidFill>
          <a:ln w="9525" algn="ctr">
            <a:noFill/>
            <a:miter lim="800000"/>
            <a:headEnd/>
            <a:tailEnd/>
          </a:ln>
          <a:effectLst/>
        </p:spPr>
        <p:txBody>
          <a:bodyPr wrap="none" anchor="ctr"/>
          <a:lstStyle/>
          <a:p>
            <a:pPr algn="ctr" defTabSz="457200" eaLnBrk="1" fontAlgn="auto" hangingPunct="1">
              <a:spcBef>
                <a:spcPts val="0"/>
              </a:spcBef>
              <a:spcAft>
                <a:spcPts val="0"/>
              </a:spcAft>
            </a:pPr>
            <a:endParaRPr lang="en-US" sz="1800" dirty="0">
              <a:solidFill>
                <a:prstClr val="black"/>
              </a:solidFill>
              <a:latin typeface="Calibri"/>
              <a:cs typeface="Arial" charset="0"/>
            </a:endParaRPr>
          </a:p>
        </p:txBody>
      </p:sp>
      <p:sp>
        <p:nvSpPr>
          <p:cNvPr id="82958" name="Rectangle 14"/>
          <p:cNvSpPr>
            <a:spLocks noChangeArrowheads="1"/>
          </p:cNvSpPr>
          <p:nvPr/>
        </p:nvSpPr>
        <p:spPr bwMode="auto">
          <a:xfrm>
            <a:off x="5003800" y="5051425"/>
            <a:ext cx="360363" cy="215900"/>
          </a:xfrm>
          <a:prstGeom prst="rect">
            <a:avLst/>
          </a:prstGeom>
          <a:solidFill>
            <a:schemeClr val="bg1"/>
          </a:solidFill>
          <a:ln w="9525" algn="ctr">
            <a:noFill/>
            <a:miter lim="800000"/>
            <a:headEnd/>
            <a:tailEnd/>
          </a:ln>
          <a:effectLst/>
        </p:spPr>
        <p:txBody>
          <a:bodyPr wrap="none" anchor="ctr"/>
          <a:lstStyle/>
          <a:p>
            <a:pPr algn="ctr" defTabSz="457200" eaLnBrk="1" fontAlgn="auto" hangingPunct="1">
              <a:spcBef>
                <a:spcPts val="0"/>
              </a:spcBef>
              <a:spcAft>
                <a:spcPts val="0"/>
              </a:spcAft>
            </a:pPr>
            <a:endParaRPr lang="en-US" sz="1800" dirty="0">
              <a:solidFill>
                <a:prstClr val="black"/>
              </a:solidFill>
              <a:latin typeface="Calibri"/>
              <a:cs typeface="Arial" charset="0"/>
            </a:endParaRPr>
          </a:p>
        </p:txBody>
      </p:sp>
      <p:sp>
        <p:nvSpPr>
          <p:cNvPr id="17" name="Rectangle 1"/>
          <p:cNvSpPr txBox="1">
            <a:spLocks noChangeArrowheads="1"/>
          </p:cNvSpPr>
          <p:nvPr/>
        </p:nvSpPr>
        <p:spPr>
          <a:xfrm>
            <a:off x="169430" y="-134800"/>
            <a:ext cx="8074025" cy="1141413"/>
          </a:xfrm>
          <a:prstGeom prst="rect">
            <a:avLst/>
          </a:prstGeom>
        </p:spPr>
        <p:txBody>
          <a:bodyPr lIns="0" tIns="0" rIns="0" bIns="0"/>
          <a:lstStyle>
            <a:lvl1pPr algn="l" rtl="0" eaLnBrk="1" fontAlgn="base" hangingPunct="1">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eaLnBrk="1" fontAlgn="base" hangingPunct="1">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eaLnBrk="1" fontAlgn="base" hangingPunct="1">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eaLnBrk="1" fontAlgn="base" hangingPunct="1">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eaLnBrk="1" fontAlgn="base" hangingPunct="1">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defTabSz="457200">
              <a:defRPr/>
            </a:pPr>
            <a:r>
              <a:rPr altLang="zh-CN" dirty="0" smtClean="0">
                <a:sym typeface="Tahoma" pitchFamily="34" charset="0"/>
              </a:rPr>
              <a:t>Linking: Background Knowledge</a:t>
            </a:r>
          </a:p>
        </p:txBody>
      </p:sp>
      <p:graphicFrame>
        <p:nvGraphicFramePr>
          <p:cNvPr id="2" name="Table 1"/>
          <p:cNvGraphicFramePr>
            <a:graphicFrameLocks noGrp="1"/>
          </p:cNvGraphicFramePr>
          <p:nvPr>
            <p:extLst>
              <p:ext uri="{D42A27DB-BD31-4B8C-83A1-F6EECF244321}">
                <p14:modId xmlns:p14="http://schemas.microsoft.com/office/powerpoint/2010/main" val="2774611563"/>
              </p:ext>
            </p:extLst>
          </p:nvPr>
        </p:nvGraphicFramePr>
        <p:xfrm>
          <a:off x="325431" y="741136"/>
          <a:ext cx="8640960" cy="5735864"/>
        </p:xfrm>
        <a:graphic>
          <a:graphicData uri="http://schemas.openxmlformats.org/drawingml/2006/table">
            <a:tbl>
              <a:tblPr firstRow="1" bandRow="1">
                <a:tableStyleId>{5C22544A-7EE6-4342-B048-85BDC9FD1C3A}</a:tableStyleId>
              </a:tblPr>
              <a:tblGrid>
                <a:gridCol w="2874969"/>
                <a:gridCol w="5765991"/>
              </a:tblGrid>
              <a:tr h="370840">
                <a:tc>
                  <a:txBody>
                    <a:bodyPr/>
                    <a:lstStyle/>
                    <a:p>
                      <a:pPr algn="ctr" eaLnBrk="0" hangingPunct="0"/>
                      <a:r>
                        <a:rPr lang="en-US" altLang="zh-CN" sz="1800" dirty="0" smtClean="0">
                          <a:ea typeface="宋体" pitchFamily="2" charset="-122"/>
                          <a:cs typeface="Arial" charset="0"/>
                        </a:rPr>
                        <a:t>Source</a:t>
                      </a:r>
                    </a:p>
                  </a:txBody>
                  <a:tcPr/>
                </a:tc>
                <a:tc>
                  <a:txBody>
                    <a:bodyPr/>
                    <a:lstStyle/>
                    <a:p>
                      <a:pPr algn="ctr" eaLnBrk="0" hangingPunct="0"/>
                      <a:r>
                        <a:rPr lang="en-US" altLang="zh-CN" sz="1800" dirty="0" smtClean="0">
                          <a:ea typeface="宋体" pitchFamily="2" charset="-122"/>
                          <a:cs typeface="Arial" charset="0"/>
                        </a:rPr>
                        <a:t>KB</a:t>
                      </a:r>
                    </a:p>
                  </a:txBody>
                  <a:tcPr/>
                </a:tc>
              </a:tr>
              <a:tr h="370840">
                <a:tc>
                  <a:txBody>
                    <a:bodyPr/>
                    <a:lstStyle/>
                    <a:p>
                      <a:r>
                        <a:rPr lang="en-US" dirty="0" smtClean="0"/>
                        <a:t>I went to youtube and checked out the </a:t>
                      </a:r>
                      <a:r>
                        <a:rPr lang="en-US" sz="1800" b="1" kern="1200" dirty="0" smtClean="0">
                          <a:solidFill>
                            <a:srgbClr val="C00000"/>
                          </a:solidFill>
                          <a:latin typeface="+mn-lt"/>
                          <a:ea typeface="宋体" pitchFamily="2" charset="-122"/>
                          <a:cs typeface="Arial" charset="0"/>
                        </a:rPr>
                        <a:t>Gulf </a:t>
                      </a:r>
                      <a:r>
                        <a:rPr lang="en-US" sz="1800" b="1" kern="1200" dirty="0" smtClean="0">
                          <a:solidFill>
                            <a:srgbClr val="00BE00"/>
                          </a:solidFill>
                          <a:latin typeface="+mn-lt"/>
                          <a:ea typeface="宋体" pitchFamily="2" charset="-122"/>
                          <a:cs typeface="Arial" charset="0"/>
                        </a:rPr>
                        <a:t>oil crisis</a:t>
                      </a:r>
                      <a:r>
                        <a:rPr lang="en-US" dirty="0" smtClean="0"/>
                        <a:t>:</a:t>
                      </a:r>
                      <a:r>
                        <a:rPr lang="en-US" baseline="0" dirty="0" smtClean="0"/>
                        <a:t> all of the posts are one month old, or older…</a:t>
                      </a:r>
                      <a:endParaRPr lang="en-US" dirty="0"/>
                    </a:p>
                  </a:txBody>
                  <a:tcPr/>
                </a:tc>
                <a:tc>
                  <a:txBody>
                    <a:bodyPr/>
                    <a:lstStyle/>
                    <a:p>
                      <a:r>
                        <a:rPr lang="en-US" dirty="0" smtClean="0"/>
                        <a:t>On April 20, 2010, the Deepwarter Horizon</a:t>
                      </a:r>
                      <a:r>
                        <a:rPr lang="en-US" sz="1800" kern="1200" dirty="0" smtClean="0">
                          <a:solidFill>
                            <a:schemeClr val="dk1"/>
                          </a:solidFill>
                          <a:latin typeface="+mn-lt"/>
                          <a:ea typeface="+mn-ea"/>
                          <a:cs typeface="+mn-cs"/>
                        </a:rPr>
                        <a:t> </a:t>
                      </a:r>
                      <a:r>
                        <a:rPr lang="en-US" dirty="0" smtClean="0"/>
                        <a:t>oil platform, located in the Mississippi Canyon about 40 miles (64 km) off the Louisiana coast, suffered </a:t>
                      </a:r>
                      <a:r>
                        <a:rPr lang="en-US" sz="1800" b="1" kern="1200" dirty="0" smtClean="0">
                          <a:solidFill>
                            <a:srgbClr val="00BE00"/>
                          </a:solidFill>
                          <a:latin typeface="+mn-lt"/>
                          <a:ea typeface="宋体" pitchFamily="2" charset="-122"/>
                          <a:cs typeface="Arial" charset="0"/>
                        </a:rPr>
                        <a:t>a catastrophic explosion</a:t>
                      </a:r>
                      <a:r>
                        <a:rPr lang="en-US" dirty="0" smtClean="0"/>
                        <a:t>; it sank a day-and-a-half later</a:t>
                      </a:r>
                      <a:endParaRPr lang="en-US" dirty="0"/>
                    </a:p>
                  </a:txBody>
                  <a:tcPr/>
                </a:tc>
              </a:tr>
              <a:tr h="1814104">
                <a:tc>
                  <a:txBody>
                    <a:bodyPr/>
                    <a:lstStyle/>
                    <a:p>
                      <a:r>
                        <a:rPr lang="en-US" sz="1800" kern="1200" baseline="0" dirty="0" smtClean="0">
                          <a:solidFill>
                            <a:schemeClr val="dk1"/>
                          </a:solidFill>
                          <a:latin typeface="+mn-lt"/>
                          <a:ea typeface="+mn-ea"/>
                          <a:cs typeface="+mn-cs"/>
                        </a:rPr>
                        <a:t>What words about Bush, </a:t>
                      </a:r>
                      <a:r>
                        <a:rPr lang="en-US" sz="1800" b="1" kern="1200" dirty="0" smtClean="0">
                          <a:solidFill>
                            <a:srgbClr val="C00000"/>
                          </a:solidFill>
                          <a:latin typeface="+mn-lt"/>
                          <a:ea typeface="宋体" pitchFamily="2" charset="-122"/>
                          <a:cs typeface="Arial" charset="0"/>
                        </a:rPr>
                        <a:t>Cruz</a:t>
                      </a:r>
                      <a:r>
                        <a:rPr lang="en-US" sz="1800" kern="1200" baseline="0" dirty="0" smtClean="0">
                          <a:solidFill>
                            <a:schemeClr val="dk1"/>
                          </a:solidFill>
                          <a:latin typeface="+mn-lt"/>
                          <a:ea typeface="+mn-ea"/>
                          <a:cs typeface="+mn-cs"/>
                        </a:rPr>
                        <a:t>, Romney, Carson, Walker</a:t>
                      </a:r>
                    </a:p>
                  </a:txBody>
                  <a:tcPr/>
                </a:tc>
                <a:tc>
                  <a:txBody>
                    <a:bodyPr/>
                    <a:lstStyle/>
                    <a:p>
                      <a:endParaRPr lang="en-US" sz="1800" kern="1200" dirty="0">
                        <a:solidFill>
                          <a:schemeClr val="dk1"/>
                        </a:solidFill>
                        <a:latin typeface="+mn-lt"/>
                        <a:ea typeface="+mn-ea"/>
                        <a:cs typeface="+mn-cs"/>
                      </a:endParaRPr>
                    </a:p>
                  </a:txBody>
                  <a:tcPr/>
                </a:tc>
              </a:tr>
              <a:tr h="2362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C00000"/>
                          </a:solidFill>
                          <a:latin typeface="+mn-lt"/>
                          <a:ea typeface="宋体" pitchFamily="2" charset="-122"/>
                          <a:cs typeface="Arial" charset="0"/>
                        </a:rPr>
                        <a:t>Whitewater</a:t>
                      </a:r>
                      <a:r>
                        <a:rPr lang="en-US" sz="1800" kern="1200" baseline="0" dirty="0" smtClean="0">
                          <a:solidFill>
                            <a:schemeClr val="dk1"/>
                          </a:solidFill>
                          <a:latin typeface="+mn-lt"/>
                          <a:ea typeface="+mn-ea"/>
                          <a:cs typeface="+mn-cs"/>
                        </a:rPr>
                        <a:t>, </a:t>
                      </a:r>
                      <a:r>
                        <a:rPr lang="en-US" sz="1800" b="1" kern="1200" dirty="0" smtClean="0">
                          <a:solidFill>
                            <a:srgbClr val="C00000"/>
                          </a:solidFill>
                          <a:latin typeface="+mn-lt"/>
                          <a:ea typeface="宋体" pitchFamily="2" charset="-122"/>
                          <a:cs typeface="Arial" charset="0"/>
                        </a:rPr>
                        <a:t>Monica</a:t>
                      </a:r>
                      <a:r>
                        <a:rPr lang="en-US" sz="1800" kern="1200" baseline="0" dirty="0" smtClean="0">
                          <a:solidFill>
                            <a:schemeClr val="dk1"/>
                          </a:solidFill>
                          <a:latin typeface="+mn-lt"/>
                          <a:ea typeface="+mn-ea"/>
                          <a:cs typeface="+mn-cs"/>
                        </a:rPr>
                        <a:t>, B, infidelity, Foster, health care reform, sniper fire, Sir Edmund Hillary, head trauma, I war vote, support for the Iraq war, email, servers, lesbians........</a:t>
                      </a:r>
                    </a:p>
                  </a:txBody>
                  <a:tcPr/>
                </a:tc>
                <a:tc>
                  <a:txBody>
                    <a:bodyPr/>
                    <a:lstStyle/>
                    <a:p>
                      <a:endParaRPr lang="en-US" sz="1800" kern="1200" dirty="0">
                        <a:solidFill>
                          <a:schemeClr val="dk1"/>
                        </a:solidFill>
                        <a:latin typeface="+mn-lt"/>
                        <a:ea typeface="+mn-ea"/>
                        <a:cs typeface="+mn-cs"/>
                      </a:endParaRPr>
                    </a:p>
                  </a:txBody>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4425" y="2385382"/>
            <a:ext cx="1568176" cy="165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355" y="2385382"/>
            <a:ext cx="1679685" cy="172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2971800" y="2415157"/>
            <a:ext cx="74765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687" y="4312391"/>
            <a:ext cx="2740025" cy="18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5862" y="4495800"/>
            <a:ext cx="22764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4208679"/>
            <a:ext cx="1863041" cy="198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964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074025" cy="1141413"/>
          </a:xfrm>
        </p:spPr>
        <p:txBody>
          <a:bodyPr lIns="0" tIns="0" rIns="0" bIns="0"/>
          <a:lstStyle/>
          <a:p>
            <a:pPr eaLnBrk="1">
              <a:defRPr/>
            </a:pPr>
            <a:r>
              <a:rPr altLang="zh-CN" sz="3200" dirty="0" smtClean="0">
                <a:sym typeface="Tahoma" pitchFamily="34" charset="0"/>
              </a:rPr>
              <a:t>Linking: Commonsense Knowledge</a:t>
            </a:r>
            <a:endParaRPr altLang="zh-CN" sz="3200" dirty="0"/>
          </a:p>
        </p:txBody>
      </p:sp>
      <p:sp>
        <p:nvSpPr>
          <p:cNvPr id="9" name="内容占位符 2"/>
          <p:cNvSpPr txBox="1">
            <a:spLocks/>
          </p:cNvSpPr>
          <p:nvPr/>
        </p:nvSpPr>
        <p:spPr bwMode="auto">
          <a:xfrm>
            <a:off x="13840" y="5329599"/>
            <a:ext cx="9227368" cy="791293"/>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chemeClr val="tx2">
                    <a:lumMod val="75000"/>
                  </a:schemeClr>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rgbClr val="800000"/>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defTabSz="457200" eaLnBrk="1" hangingPunct="1">
              <a:buFont typeface="Arial" panose="020B0604020202020204" pitchFamily="34" charset="0"/>
              <a:buNone/>
              <a:defRPr/>
            </a:pPr>
            <a:r>
              <a:rPr altLang="zh-CN" sz="2000" dirty="0" smtClean="0">
                <a:solidFill>
                  <a:prstClr val="black"/>
                </a:solidFill>
              </a:rPr>
              <a:t>Millions of Americans went to war for America, and came back broken or otherwise gave up a lot, and now we look to take a huge chunk of their hide because </a:t>
            </a:r>
            <a:r>
              <a:rPr altLang="zh-CN" sz="2000" dirty="0" smtClean="0">
                <a:solidFill>
                  <a:srgbClr val="C00000"/>
                </a:solidFill>
              </a:rPr>
              <a:t>Washington</a:t>
            </a:r>
            <a:r>
              <a:rPr altLang="zh-CN" sz="2000" dirty="0" smtClean="0">
                <a:solidFill>
                  <a:prstClr val="black"/>
                </a:solidFill>
              </a:rPr>
              <a:t> no longer works.</a:t>
            </a:r>
          </a:p>
          <a:p>
            <a:pPr marL="0" indent="0" defTabSz="457200" eaLnBrk="1" hangingPunct="1">
              <a:buFont typeface="Arial" panose="020B0604020202020204" pitchFamily="34" charset="0"/>
              <a:buNone/>
              <a:defRPr/>
            </a:pPr>
            <a:endParaRPr altLang="zh-CN" sz="1800" dirty="0" smtClean="0">
              <a:solidFill>
                <a:prstClr val="black"/>
              </a:solidFill>
            </a:endParaRPr>
          </a:p>
          <a:p>
            <a:pPr marL="0" indent="0" defTabSz="457200" eaLnBrk="1" hangingPunct="1">
              <a:defRPr/>
            </a:pPr>
            <a:endParaRPr altLang="zh-CN" sz="1800" dirty="0" smtClean="0">
              <a:solidFill>
                <a:prstClr val="black"/>
              </a:solidFill>
            </a:endParaRPr>
          </a:p>
        </p:txBody>
      </p:sp>
      <p:sp>
        <p:nvSpPr>
          <p:cNvPr id="10" name="Down Arrow 9"/>
          <p:cNvSpPr/>
          <p:nvPr/>
        </p:nvSpPr>
        <p:spPr>
          <a:xfrm>
            <a:off x="7147400" y="5832494"/>
            <a:ext cx="235486" cy="576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1" name="Rectangle 10"/>
          <p:cNvSpPr/>
          <p:nvPr/>
        </p:nvSpPr>
        <p:spPr>
          <a:xfrm>
            <a:off x="4305439" y="6352069"/>
            <a:ext cx="464451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 Federal government of the United States</a:t>
            </a:r>
          </a:p>
        </p:txBody>
      </p:sp>
      <p:sp>
        <p:nvSpPr>
          <p:cNvPr id="8" name="内容占位符 2"/>
          <p:cNvSpPr txBox="1">
            <a:spLocks/>
          </p:cNvSpPr>
          <p:nvPr/>
        </p:nvSpPr>
        <p:spPr bwMode="auto">
          <a:xfrm>
            <a:off x="152400" y="838200"/>
            <a:ext cx="9227368" cy="1143000"/>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chemeClr val="tx2">
                    <a:lumMod val="75000"/>
                  </a:schemeClr>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rgbClr val="800000"/>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defTabSz="457200" eaLnBrk="1" hangingPunct="1">
              <a:buNone/>
              <a:defRPr/>
            </a:pPr>
            <a:r>
              <a:rPr lang="en-US" sz="2000" dirty="0" smtClean="0"/>
              <a:t>In </a:t>
            </a:r>
            <a:r>
              <a:rPr lang="en-US" sz="2000" dirty="0"/>
              <a:t>his first televised address since the attack ended on Thursday, </a:t>
            </a:r>
            <a:r>
              <a:rPr lang="en-US" sz="1900" dirty="0">
                <a:solidFill>
                  <a:srgbClr val="C00000"/>
                </a:solidFill>
              </a:rPr>
              <a:t>Kenyatta</a:t>
            </a:r>
            <a:r>
              <a:rPr lang="en-US" sz="2000" dirty="0"/>
              <a:t> condemned the "barbaric slaughter" and asked help from the Muslim community in rooting out radical </a:t>
            </a:r>
            <a:r>
              <a:rPr lang="en-US" sz="2000" dirty="0" smtClean="0"/>
              <a:t>elements.</a:t>
            </a:r>
            <a:endParaRPr altLang="zh-CN" sz="2000" dirty="0" smtClean="0">
              <a:solidFill>
                <a:prstClr val="black"/>
              </a:solidFill>
            </a:endParaRPr>
          </a:p>
          <a:p>
            <a:pPr marL="0" indent="0" defTabSz="457200" eaLnBrk="1" hangingPunct="1">
              <a:buFont typeface="Arial" panose="020B0604020202020204" pitchFamily="34" charset="0"/>
              <a:buNone/>
              <a:defRPr/>
            </a:pPr>
            <a:endParaRPr lang="en-US" altLang="zh-CN" sz="1800" dirty="0" smtClean="0">
              <a:solidFill>
                <a:prstClr val="black"/>
              </a:solidFill>
            </a:endParaRPr>
          </a:p>
          <a:p>
            <a:pPr marL="0" indent="0" defTabSz="457200" eaLnBrk="1" hangingPunct="1">
              <a:buFont typeface="Arial" panose="020B0604020202020204" pitchFamily="34" charset="0"/>
              <a:buNone/>
              <a:defRPr/>
            </a:pPr>
            <a:endParaRPr altLang="zh-CN" sz="1800" dirty="0" smtClean="0">
              <a:solidFill>
                <a:prstClr val="black"/>
              </a:solidFill>
            </a:endParaRPr>
          </a:p>
          <a:p>
            <a:pPr marL="0" indent="0" defTabSz="457200" eaLnBrk="1" hangingPunct="1">
              <a:defRPr/>
            </a:pPr>
            <a:endParaRPr altLang="zh-CN" sz="1800" dirty="0" smtClean="0">
              <a:solidFill>
                <a:prstClr val="black"/>
              </a:solidFill>
            </a:endParaRPr>
          </a:p>
        </p:txBody>
      </p:sp>
      <p:sp>
        <p:nvSpPr>
          <p:cNvPr id="12" name="Down Arrow 11"/>
          <p:cNvSpPr/>
          <p:nvPr/>
        </p:nvSpPr>
        <p:spPr>
          <a:xfrm>
            <a:off x="7203876" y="1179358"/>
            <a:ext cx="263724" cy="990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093" y="2141526"/>
            <a:ext cx="2629051"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420" y="2111826"/>
            <a:ext cx="2708019"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36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208426"/>
            <a:ext cx="8074025" cy="1141413"/>
          </a:xfrm>
        </p:spPr>
        <p:txBody>
          <a:bodyPr lIns="0" tIns="0" rIns="0" bIns="0"/>
          <a:lstStyle/>
          <a:p>
            <a:pPr eaLnBrk="1">
              <a:defRPr/>
            </a:pPr>
            <a:r>
              <a:rPr altLang="zh-CN" sz="3200" dirty="0" smtClean="0">
                <a:sym typeface="Tahoma" pitchFamily="34" charset="0"/>
              </a:rPr>
              <a:t>Linking: Morph Decoding</a:t>
            </a:r>
            <a:endParaRPr altLang="zh-CN" sz="3200" dirty="0"/>
          </a:p>
        </p:txBody>
      </p:sp>
      <p:sp>
        <p:nvSpPr>
          <p:cNvPr id="6" name="Rectangle 5"/>
          <p:cNvSpPr/>
          <p:nvPr/>
        </p:nvSpPr>
        <p:spPr>
          <a:xfrm>
            <a:off x="-1049765" y="3900540"/>
            <a:ext cx="527824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Chris Christie</a:t>
            </a:r>
            <a:endParaRPr lang="en-US" altLang="zh-CN" sz="1800" b="1" i="1" dirty="0">
              <a:solidFill>
                <a:srgbClr val="FF0000"/>
              </a:solidFill>
            </a:endParaRPr>
          </a:p>
        </p:txBody>
      </p:sp>
      <p:sp>
        <p:nvSpPr>
          <p:cNvPr id="7" name="Rectangle 6"/>
          <p:cNvSpPr/>
          <p:nvPr/>
        </p:nvSpPr>
        <p:spPr>
          <a:xfrm>
            <a:off x="6226626" y="3911251"/>
            <a:ext cx="381642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Mitt Romney</a:t>
            </a:r>
          </a:p>
        </p:txBody>
      </p:sp>
      <p:sp>
        <p:nvSpPr>
          <p:cNvPr id="2" name="Slide Number Placeholder 1"/>
          <p:cNvSpPr>
            <a:spLocks noGrp="1"/>
          </p:cNvSpPr>
          <p:nvPr>
            <p:ph type="sldNum" sz="quarter" idx="4"/>
          </p:nvPr>
        </p:nvSpPr>
        <p:spPr/>
        <p:txBody>
          <a:bodyPr/>
          <a:lstStyle/>
          <a:p>
            <a:pPr>
              <a:defRPr/>
            </a:pPr>
            <a:fld id="{949EA72D-AFDA-4341-B72A-4A95FB1F0E84}" type="slidenum">
              <a:rPr lang="en-US" altLang="zh-TW" smtClean="0">
                <a:solidFill>
                  <a:prstClr val="black"/>
                </a:solidFill>
              </a:rPr>
              <a:pPr>
                <a:defRPr/>
              </a:pPr>
              <a:t>46</a:t>
            </a:fld>
            <a:endParaRPr lang="en-US" altLang="zh-TW" dirty="0">
              <a:solidFill>
                <a:prstClr val="black"/>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05" y="4332588"/>
            <a:ext cx="3302441" cy="19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2760" y="4332588"/>
            <a:ext cx="1337984" cy="182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内容占位符 2"/>
          <p:cNvSpPr txBox="1">
            <a:spLocks/>
          </p:cNvSpPr>
          <p:nvPr/>
        </p:nvSpPr>
        <p:spPr bwMode="auto">
          <a:xfrm>
            <a:off x="197140" y="1018062"/>
            <a:ext cx="8946860" cy="1808263"/>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chemeClr val="tx2">
                    <a:lumMod val="75000"/>
                  </a:schemeClr>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rgbClr val="800000"/>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defTabSz="457200" eaLnBrk="1" hangingPunct="1">
              <a:buFont typeface="Arial" panose="020B0604020202020204" pitchFamily="34" charset="0"/>
              <a:buNone/>
              <a:defRPr/>
            </a:pPr>
            <a:r>
              <a:rPr altLang="zh-CN" sz="2000" dirty="0" smtClean="0">
                <a:solidFill>
                  <a:prstClr val="black"/>
                </a:solidFill>
              </a:rPr>
              <a:t>They passed a bill, and </a:t>
            </a:r>
            <a:r>
              <a:rPr altLang="zh-CN" sz="2000" dirty="0" smtClean="0">
                <a:solidFill>
                  <a:srgbClr val="C00000"/>
                </a:solidFill>
              </a:rPr>
              <a:t>Christie the Hutt </a:t>
            </a:r>
            <a:r>
              <a:rPr altLang="zh-CN" sz="2000" dirty="0" smtClean="0">
                <a:solidFill>
                  <a:prstClr val="black"/>
                </a:solidFill>
              </a:rPr>
              <a:t>decides he's stull sucking up to be </a:t>
            </a:r>
            <a:r>
              <a:rPr altLang="zh-CN" sz="2000" dirty="0" smtClean="0">
                <a:solidFill>
                  <a:srgbClr val="C00000"/>
                </a:solidFill>
              </a:rPr>
              <a:t>RomBot</a:t>
            </a:r>
            <a:r>
              <a:rPr altLang="zh-CN" sz="2000" dirty="0" smtClean="0">
                <a:solidFill>
                  <a:prstClr val="black"/>
                </a:solidFill>
              </a:rPr>
              <a:t>'s running mate.</a:t>
            </a:r>
          </a:p>
          <a:p>
            <a:pPr marL="0" indent="0" defTabSz="457200" eaLnBrk="1" hangingPunct="1">
              <a:buFont typeface="Arial" panose="020B0604020202020204" pitchFamily="34" charset="0"/>
              <a:buNone/>
              <a:defRPr/>
            </a:pPr>
            <a:endParaRPr altLang="zh-CN" sz="2000" dirty="0" smtClean="0">
              <a:solidFill>
                <a:prstClr val="black"/>
              </a:solidFill>
            </a:endParaRPr>
          </a:p>
          <a:p>
            <a:pPr marL="0" indent="0" defTabSz="457200" eaLnBrk="1" hangingPunct="1">
              <a:buFont typeface="Arial" panose="020B0604020202020204" pitchFamily="34" charset="0"/>
              <a:buNone/>
              <a:defRPr/>
            </a:pPr>
            <a:r>
              <a:rPr altLang="zh-CN" sz="2000" dirty="0" smtClean="0">
                <a:solidFill>
                  <a:prstClr val="black"/>
                </a:solidFill>
              </a:rPr>
              <a:t>I think the </a:t>
            </a:r>
            <a:r>
              <a:rPr altLang="zh-CN" sz="2000" dirty="0" smtClean="0">
                <a:solidFill>
                  <a:srgbClr val="C00000"/>
                </a:solidFill>
              </a:rPr>
              <a:t>Good Doctor </a:t>
            </a:r>
            <a:r>
              <a:rPr altLang="zh-CN" sz="2000" dirty="0" smtClean="0">
                <a:solidFill>
                  <a:prstClr val="black"/>
                </a:solidFill>
              </a:rPr>
              <a:t>is too crazy to hang it up.</a:t>
            </a:r>
          </a:p>
          <a:p>
            <a:pPr marL="0" indent="0" defTabSz="457200" eaLnBrk="1" hangingPunct="1">
              <a:buNone/>
              <a:defRPr/>
            </a:pPr>
            <a:endParaRPr lang="en-US" altLang="zh-CN" sz="2000" dirty="0">
              <a:solidFill>
                <a:prstClr val="black"/>
              </a:solidFill>
            </a:endParaRPr>
          </a:p>
          <a:p>
            <a:pPr marL="0" indent="0" defTabSz="457200" eaLnBrk="1" hangingPunct="1">
              <a:buNone/>
              <a:defRPr/>
            </a:pPr>
            <a:endParaRPr lang="en-US" altLang="zh-CN" sz="2000" dirty="0">
              <a:solidFill>
                <a:prstClr val="black"/>
              </a:solidFill>
            </a:endParaRPr>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8475" y="4352112"/>
            <a:ext cx="2729345" cy="200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864845" y="4038872"/>
            <a:ext cx="381642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Ron Paul</a:t>
            </a:r>
          </a:p>
        </p:txBody>
      </p:sp>
      <p:cxnSp>
        <p:nvCxnSpPr>
          <p:cNvPr id="4" name="Straight Arrow Connector 3"/>
          <p:cNvCxnSpPr/>
          <p:nvPr/>
        </p:nvCxnSpPr>
        <p:spPr>
          <a:xfrm flipH="1">
            <a:off x="1828800" y="1266372"/>
            <a:ext cx="1066800" cy="2821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0" y="1266372"/>
            <a:ext cx="0" cy="2821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92525" y="2362200"/>
            <a:ext cx="3780531" cy="1765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410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9144000" cy="1082675"/>
          </a:xfrm>
        </p:spPr>
        <p:txBody>
          <a:bodyPr/>
          <a:lstStyle/>
          <a:p>
            <a:pPr>
              <a:defRPr/>
            </a:pPr>
            <a:r>
              <a:rPr lang="en-US" dirty="0" smtClean="0"/>
              <a:t>Looking Ahead</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47</a:t>
            </a:fld>
            <a:r>
              <a:rPr lang="en-US" altLang="zh-CN" sz="1200" dirty="0" smtClean="0">
                <a:solidFill>
                  <a:srgbClr val="000000"/>
                </a:solidFill>
                <a:latin typeface="SimSun" pitchFamily="2" charset="-122"/>
                <a:ea typeface="SimSun" pitchFamily="2" charset="-122"/>
                <a:cs typeface="Arial" charset="0"/>
              </a:rPr>
              <a:t>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553200" cy="491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5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2675"/>
          </a:xfrm>
        </p:spPr>
        <p:txBody>
          <a:bodyPr/>
          <a:lstStyle/>
          <a:p>
            <a:pPr>
              <a:defRPr/>
            </a:pPr>
            <a:r>
              <a:rPr lang="en-US" dirty="0" smtClean="0"/>
              <a:t>Looking Forward to KBP2016 EDL</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48</a:t>
            </a:fld>
            <a:r>
              <a:rPr lang="en-US" altLang="zh-CN" sz="1200" dirty="0" smtClean="0">
                <a:solidFill>
                  <a:srgbClr val="000000"/>
                </a:solidFill>
                <a:latin typeface="SimSun" pitchFamily="2" charset="-122"/>
                <a:ea typeface="SimSun" pitchFamily="2" charset="-122"/>
                <a:cs typeface="Arial" charset="0"/>
              </a:rPr>
              <a:t> </a:t>
            </a:r>
          </a:p>
        </p:txBody>
      </p:sp>
      <p:sp>
        <p:nvSpPr>
          <p:cNvPr id="6" name="Content Placeholder 2"/>
          <p:cNvSpPr txBox="1">
            <a:spLocks/>
          </p:cNvSpPr>
          <p:nvPr/>
        </p:nvSpPr>
        <p:spPr bwMode="auto">
          <a:xfrm>
            <a:off x="180652" y="1066800"/>
            <a:ext cx="8963347"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r>
              <a:rPr lang="en-US" sz="2400" dirty="0" smtClean="0"/>
              <a:t>Combine </a:t>
            </a:r>
            <a:r>
              <a:rPr lang="en-US" sz="2400" dirty="0"/>
              <a:t>with tri-lingual slot filling </a:t>
            </a:r>
            <a:r>
              <a:rPr lang="en-US" sz="2400" dirty="0" smtClean="0"/>
              <a:t>to </a:t>
            </a:r>
            <a:r>
              <a:rPr lang="en-US" sz="2400" dirty="0"/>
              <a:t>form up an end-to-end cold-start tri-lingual KBP </a:t>
            </a:r>
            <a:r>
              <a:rPr lang="en-US" sz="2400" dirty="0" smtClean="0"/>
              <a:t>task</a:t>
            </a:r>
            <a:endParaRPr lang="en-US" sz="2400" dirty="0"/>
          </a:p>
          <a:p>
            <a:r>
              <a:rPr lang="en-US" sz="2400" dirty="0" smtClean="0"/>
              <a:t>Target at a </a:t>
            </a:r>
            <a:r>
              <a:rPr lang="en-US" sz="2400" dirty="0"/>
              <a:t>larger scale data processing, by increasing the size of source collections from 500 documents to </a:t>
            </a:r>
            <a:r>
              <a:rPr lang="en-US" sz="2400" dirty="0" smtClean="0"/>
              <a:t>&gt;10,000 documents</a:t>
            </a:r>
            <a:endParaRPr lang="en-US" sz="2400" dirty="0"/>
          </a:p>
          <a:p>
            <a:r>
              <a:rPr lang="en-US" sz="2400" dirty="0" smtClean="0"/>
              <a:t>Add </a:t>
            </a:r>
            <a:r>
              <a:rPr lang="en-US" sz="2400" dirty="0"/>
              <a:t>nominal mention EDL into all three </a:t>
            </a:r>
            <a:r>
              <a:rPr lang="en-US" sz="2400" dirty="0" smtClean="0"/>
              <a:t>languages</a:t>
            </a:r>
            <a:endParaRPr lang="en-US" sz="2400" dirty="0"/>
          </a:p>
          <a:p>
            <a:r>
              <a:rPr lang="en-US" sz="2400" dirty="0" smtClean="0"/>
              <a:t>Add </a:t>
            </a:r>
            <a:r>
              <a:rPr lang="en-US" sz="2400" dirty="0"/>
              <a:t>n</a:t>
            </a:r>
            <a:r>
              <a:rPr lang="en-US" sz="2400" dirty="0" smtClean="0"/>
              <a:t>amed class, more </a:t>
            </a:r>
            <a:r>
              <a:rPr lang="en-US" sz="2400" dirty="0"/>
              <a:t>fine-grained entity types, or allow EDL systems to automatically discover new entity </a:t>
            </a:r>
            <a:r>
              <a:rPr lang="en-US" sz="2400" dirty="0" smtClean="0"/>
              <a:t>types</a:t>
            </a:r>
            <a:endParaRPr lang="en-US" sz="2400" dirty="0"/>
          </a:p>
          <a:p>
            <a:r>
              <a:rPr lang="en-US" sz="2400" dirty="0" smtClean="0"/>
              <a:t>Add </a:t>
            </a:r>
            <a:r>
              <a:rPr lang="en-US" sz="2400" dirty="0"/>
              <a:t>streaming data into the source </a:t>
            </a:r>
            <a:r>
              <a:rPr lang="en-US" sz="2400" dirty="0" smtClean="0"/>
              <a:t>collection</a:t>
            </a:r>
          </a:p>
          <a:p>
            <a:r>
              <a:rPr lang="en-US" sz="2400" dirty="0" smtClean="0"/>
              <a:t>Perhaps </a:t>
            </a:r>
            <a:r>
              <a:rPr lang="en-US" sz="2400" dirty="0"/>
              <a:t>replace Spanish with a new low-resource language for which full-document MT techniques are less </a:t>
            </a:r>
            <a:r>
              <a:rPr lang="en-US" sz="2400" dirty="0" smtClean="0"/>
              <a:t>mature</a:t>
            </a:r>
          </a:p>
        </p:txBody>
      </p:sp>
    </p:spTree>
    <p:extLst>
      <p:ext uri="{BB962C8B-B14F-4D97-AF65-F5344CB8AC3E}">
        <p14:creationId xmlns:p14="http://schemas.microsoft.com/office/powerpoint/2010/main" val="420021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15235" y="1068272"/>
            <a:ext cx="2406477" cy="1323439"/>
          </a:xfrm>
          <a:prstGeom prst="rect">
            <a:avLst/>
          </a:prstGeom>
          <a:solidFill>
            <a:srgbClr val="EBFFB9"/>
          </a:solidFill>
        </p:spPr>
        <p:txBody>
          <a:bodyPr wrap="square">
            <a:spAutoFit/>
          </a:bodyPr>
          <a:lstStyle/>
          <a:p>
            <a:r>
              <a:rPr lang="en-US" sz="1600" dirty="0" smtClean="0">
                <a:solidFill>
                  <a:prstClr val="black"/>
                </a:solidFill>
              </a:rPr>
              <a:t>Now</a:t>
            </a:r>
            <a:r>
              <a:rPr lang="en-US" sz="1600" dirty="0">
                <a:solidFill>
                  <a:prstClr val="black"/>
                </a:solidFill>
              </a:rPr>
              <a:t>, Ms. Yang, one of China's best-known dancers, is the director, choreographer and star of </a:t>
            </a:r>
            <a:r>
              <a:rPr lang="en-US" sz="1600" dirty="0" smtClean="0">
                <a:solidFill>
                  <a:prstClr val="black"/>
                </a:solidFill>
              </a:rPr>
              <a:t>…</a:t>
            </a:r>
          </a:p>
        </p:txBody>
      </p:sp>
      <p:sp>
        <p:nvSpPr>
          <p:cNvPr id="5" name="Rectangle 4"/>
          <p:cNvSpPr/>
          <p:nvPr/>
        </p:nvSpPr>
        <p:spPr>
          <a:xfrm>
            <a:off x="88475" y="1057712"/>
            <a:ext cx="2654725" cy="1323439"/>
          </a:xfrm>
          <a:prstGeom prst="rect">
            <a:avLst/>
          </a:prstGeom>
          <a:solidFill>
            <a:srgbClr val="FAE2F6"/>
          </a:solidFill>
        </p:spPr>
        <p:txBody>
          <a:bodyPr wrap="square">
            <a:spAutoFit/>
          </a:bodyPr>
          <a:lstStyle/>
          <a:p>
            <a:r>
              <a:rPr lang="en-US" altLang="zh-CN" sz="1600" dirty="0">
                <a:solidFill>
                  <a:prstClr val="black"/>
                </a:solidFill>
              </a:rPr>
              <a:t>13</a:t>
            </a:r>
            <a:r>
              <a:rPr lang="zh-CN" altLang="en-US" sz="1600" dirty="0">
                <a:solidFill>
                  <a:prstClr val="black"/>
                </a:solidFill>
              </a:rPr>
              <a:t>岁以前的杨丽萍，是云南一个山村小镇里光着脚丫到处拾麦穗的乡下小姑娘，在洱海之源过着艰苦而又不无乐趣的童年生活</a:t>
            </a:r>
            <a:r>
              <a:rPr lang="zh-CN" altLang="en-US" sz="1600" dirty="0" smtClean="0">
                <a:solidFill>
                  <a:prstClr val="black"/>
                </a:solidFill>
              </a:rPr>
              <a:t>。</a:t>
            </a:r>
            <a:endParaRPr lang="en-US" sz="1600" dirty="0">
              <a:solidFill>
                <a:prstClr val="black"/>
              </a:solidFill>
            </a:endParaRPr>
          </a:p>
        </p:txBody>
      </p:sp>
      <p:sp>
        <p:nvSpPr>
          <p:cNvPr id="1410056" name="Rectangle 8"/>
          <p:cNvSpPr>
            <a:spLocks noChangeArrowheads="1"/>
          </p:cNvSpPr>
          <p:nvPr/>
        </p:nvSpPr>
        <p:spPr bwMode="auto">
          <a:xfrm>
            <a:off x="-76200" y="6143506"/>
            <a:ext cx="33131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Spouse: </a:t>
            </a:r>
            <a:r>
              <a:rPr lang="zh-CN" altLang="en-US" sz="1500" b="1" dirty="0">
                <a:solidFill>
                  <a:prstClr val="black"/>
                </a:solidFill>
                <a:ea typeface="宋体" pitchFamily="2" charset="-122"/>
              </a:rPr>
              <a:t> </a:t>
            </a:r>
            <a:r>
              <a:rPr lang="en-US" altLang="zh-CN" sz="1500" b="1" dirty="0" smtClean="0">
                <a:solidFill>
                  <a:prstClr val="black"/>
                </a:solidFill>
                <a:ea typeface="宋体" pitchFamily="2" charset="-122"/>
              </a:rPr>
              <a:t>Liu Chunqing</a:t>
            </a: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503815" name="Rectangle 10"/>
          <p:cNvSpPr>
            <a:spLocks noChangeArrowheads="1"/>
          </p:cNvSpPr>
          <p:nvPr/>
        </p:nvSpPr>
        <p:spPr bwMode="auto">
          <a:xfrm>
            <a:off x="2743200" y="1371600"/>
            <a:ext cx="32400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endParaRPr lang="en-US" sz="1100" dirty="0">
              <a:solidFill>
                <a:prstClr val="black"/>
              </a:solidFill>
              <a:ea typeface="宋体"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9553"/>
            <a:ext cx="26574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p:cNvSpPr txBox="1">
            <a:spLocks/>
          </p:cNvSpPr>
          <p:nvPr/>
        </p:nvSpPr>
        <p:spPr>
          <a:xfrm>
            <a:off x="170341" y="704495"/>
            <a:ext cx="8229600" cy="667106"/>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Source Collection</a:t>
            </a:r>
            <a:endParaRPr lang="en-US" altLang="zh-CN" dirty="0" smtClean="0">
              <a:solidFill>
                <a:prstClr val="black"/>
              </a:solidFill>
            </a:endParaRPr>
          </a:p>
        </p:txBody>
      </p:sp>
      <p:sp>
        <p:nvSpPr>
          <p:cNvPr id="24" name="Content Placeholder 2"/>
          <p:cNvSpPr txBox="1">
            <a:spLocks/>
          </p:cNvSpPr>
          <p:nvPr/>
        </p:nvSpPr>
        <p:spPr>
          <a:xfrm>
            <a:off x="304800" y="2874629"/>
            <a:ext cx="3887183" cy="676275"/>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KB</a:t>
            </a:r>
            <a:endParaRPr lang="en-US" altLang="zh-CN" dirty="0" smtClean="0">
              <a:solidFill>
                <a:prstClr val="black"/>
              </a:solidFill>
            </a:endParaRPr>
          </a:p>
        </p:txBody>
      </p:sp>
      <p:sp>
        <p:nvSpPr>
          <p:cNvPr id="25" name="Left Arrow 24"/>
          <p:cNvSpPr/>
          <p:nvPr/>
        </p:nvSpPr>
        <p:spPr bwMode="auto">
          <a:xfrm rot="16200000">
            <a:off x="4223744" y="2621800"/>
            <a:ext cx="762001" cy="483000"/>
          </a:xfrm>
          <a:prstGeom prst="leftArrow">
            <a:avLst/>
          </a:prstGeom>
          <a:solidFill>
            <a:srgbClr val="7030A0"/>
          </a:solidFill>
          <a:ln>
            <a:solidFill>
              <a:srgbClr val="7030A0"/>
            </a:solidFill>
          </a:ln>
          <a:effectLst/>
          <a:extLst/>
        </p:spPr>
        <p:txBody>
          <a:bodyPr vert="horz" wrap="square" lIns="0" tIns="0" rIns="0" bIns="0" numCol="1" rtlCol="0" anchor="t" anchorCtr="0" compatLnSpc="1">
            <a:prstTxWarp prst="textNoShape">
              <a:avLst/>
            </a:prstTxWarp>
            <a:spAutoFit/>
          </a:bodyPr>
          <a:lstStyle/>
          <a:p>
            <a:pPr eaLnBrk="1" hangingPunct="1">
              <a:spcBef>
                <a:spcPct val="50000"/>
              </a:spcBef>
            </a:pPr>
            <a:endParaRPr lang="en-US" b="1" dirty="0">
              <a:solidFill>
                <a:srgbClr val="990000"/>
              </a:solidFill>
              <a:latin typeface="Tahoma" charset="0"/>
              <a:ea typeface="ＭＳ Ｐゴシック" charset="0"/>
            </a:endParaRPr>
          </a:p>
        </p:txBody>
      </p:sp>
      <p:sp>
        <p:nvSpPr>
          <p:cNvPr id="23" name="Title 1"/>
          <p:cNvSpPr txBox="1">
            <a:spLocks/>
          </p:cNvSpPr>
          <p:nvPr/>
        </p:nvSpPr>
        <p:spPr>
          <a:xfrm>
            <a:off x="0" y="0"/>
            <a:ext cx="9144000" cy="1082675"/>
          </a:xfrm>
          <a:prstGeom prst="rect">
            <a:avLst/>
          </a:prstGeom>
        </p:spPr>
        <p:txBody>
          <a:bodyPr/>
          <a:lst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defRPr/>
            </a:pPr>
            <a:r>
              <a:rPr dirty="0" smtClean="0"/>
              <a:t>Looking Ahead: Tri-lingual KBP</a:t>
            </a:r>
            <a:endParaRPr dirty="0"/>
          </a:p>
        </p:txBody>
      </p:sp>
      <p:sp>
        <p:nvSpPr>
          <p:cNvPr id="4" name="Rectangle 3"/>
          <p:cNvSpPr/>
          <p:nvPr/>
        </p:nvSpPr>
        <p:spPr>
          <a:xfrm>
            <a:off x="5484999" y="1026933"/>
            <a:ext cx="2753204" cy="1384995"/>
          </a:xfrm>
          <a:prstGeom prst="rect">
            <a:avLst/>
          </a:prstGeom>
          <a:solidFill>
            <a:srgbClr val="BECEFA"/>
          </a:solidFill>
        </p:spPr>
        <p:txBody>
          <a:bodyPr wrap="square">
            <a:spAutoFit/>
          </a:bodyPr>
          <a:lstStyle/>
          <a:p>
            <a:r>
              <a:rPr lang="es-ES" sz="1400" dirty="0">
                <a:solidFill>
                  <a:prstClr val="black"/>
                </a:solidFill>
              </a:rPr>
              <a:t>Aunque nacida en Dali, a la edad de nueve años Yang se mudó con su familia a Xishuangbanna. Debido a su extraordinario talento, la eligieron para integrar la Agrupación Artística de Canto </a:t>
            </a:r>
            <a:r>
              <a:rPr lang="es-ES" sz="1400" dirty="0" smtClean="0">
                <a:solidFill>
                  <a:prstClr val="black"/>
                </a:solidFill>
              </a:rPr>
              <a:t>…</a:t>
            </a:r>
          </a:p>
        </p:txBody>
      </p:sp>
      <p:sp>
        <p:nvSpPr>
          <p:cNvPr id="29" name="Rectangle 8"/>
          <p:cNvSpPr>
            <a:spLocks noChangeArrowheads="1"/>
          </p:cNvSpPr>
          <p:nvPr/>
        </p:nvSpPr>
        <p:spPr bwMode="auto">
          <a:xfrm>
            <a:off x="8266218" y="1360534"/>
            <a:ext cx="6491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2400" b="1" dirty="0" smtClean="0">
                <a:solidFill>
                  <a:prstClr val="black"/>
                </a:solidFill>
                <a:ea typeface="宋体" pitchFamily="2" charset="-122"/>
              </a:rPr>
              <a:t>…</a:t>
            </a:r>
            <a:endParaRPr lang="en-US" sz="2400" b="1" dirty="0">
              <a:solidFill>
                <a:prstClr val="black"/>
              </a:solidFill>
              <a:ea typeface="宋体" pitchFamily="2" charset="-122"/>
            </a:endParaRPr>
          </a:p>
        </p:txBody>
      </p:sp>
      <p:sp>
        <p:nvSpPr>
          <p:cNvPr id="30" name="Rectangle 8"/>
          <p:cNvSpPr>
            <a:spLocks noChangeArrowheads="1"/>
          </p:cNvSpPr>
          <p:nvPr/>
        </p:nvSpPr>
        <p:spPr bwMode="auto">
          <a:xfrm>
            <a:off x="589756" y="6286842"/>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State/Province-of-Residence: Yunnan</a:t>
            </a:r>
            <a:endParaRPr lang="en-US" sz="1500" b="1" dirty="0">
              <a:solidFill>
                <a:prstClr val="black"/>
              </a:solidFill>
              <a:ea typeface="宋体" pitchFamily="2" charset="-122"/>
            </a:endParaRPr>
          </a:p>
        </p:txBody>
      </p:sp>
      <p:sp>
        <p:nvSpPr>
          <p:cNvPr id="31" name="Rectangle 8"/>
          <p:cNvSpPr>
            <a:spLocks noChangeArrowheads="1"/>
          </p:cNvSpPr>
          <p:nvPr/>
        </p:nvSpPr>
        <p:spPr bwMode="auto">
          <a:xfrm>
            <a:off x="3828443" y="3334210"/>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2" name="Rectangle 8"/>
          <p:cNvSpPr>
            <a:spLocks noChangeArrowheads="1"/>
          </p:cNvSpPr>
          <p:nvPr/>
        </p:nvSpPr>
        <p:spPr bwMode="auto">
          <a:xfrm>
            <a:off x="3853024" y="6153728"/>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University of Maine</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Professor</a:t>
            </a:r>
            <a:endParaRPr lang="en-US" sz="1500" b="1" dirty="0">
              <a:solidFill>
                <a:prstClr val="black"/>
              </a:solidFill>
              <a:ea typeface="宋体" pitchFamily="2"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11" y="3746500"/>
            <a:ext cx="1827110" cy="21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30" y="3746500"/>
            <a:ext cx="1577429"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8"/>
          <p:cNvSpPr>
            <a:spLocks noChangeArrowheads="1"/>
          </p:cNvSpPr>
          <p:nvPr/>
        </p:nvSpPr>
        <p:spPr bwMode="auto">
          <a:xfrm>
            <a:off x="6875097" y="3301254"/>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4" name="Rectangle 8"/>
          <p:cNvSpPr>
            <a:spLocks noChangeArrowheads="1"/>
          </p:cNvSpPr>
          <p:nvPr/>
        </p:nvSpPr>
        <p:spPr bwMode="auto">
          <a:xfrm>
            <a:off x="6849930" y="6143506"/>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Ningbo</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Mayor</a:t>
            </a:r>
            <a:endParaRPr lang="en-US" sz="1500" b="1" dirty="0">
              <a:solidFill>
                <a:prstClr val="black"/>
              </a:solidFill>
              <a:ea typeface="宋体" pitchFamily="2" charset="-122"/>
            </a:endParaRPr>
          </a:p>
        </p:txBody>
      </p:sp>
    </p:spTree>
    <p:extLst>
      <p:ext uri="{BB962C8B-B14F-4D97-AF65-F5344CB8AC3E}">
        <p14:creationId xmlns:p14="http://schemas.microsoft.com/office/powerpoint/2010/main" val="230032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15235" y="1068272"/>
            <a:ext cx="2406477" cy="1323439"/>
          </a:xfrm>
          <a:prstGeom prst="rect">
            <a:avLst/>
          </a:prstGeom>
          <a:solidFill>
            <a:srgbClr val="EBFFB9"/>
          </a:solidFill>
        </p:spPr>
        <p:txBody>
          <a:bodyPr wrap="square">
            <a:spAutoFit/>
          </a:bodyPr>
          <a:lstStyle/>
          <a:p>
            <a:r>
              <a:rPr lang="en-US" sz="1600" dirty="0" smtClean="0">
                <a:solidFill>
                  <a:prstClr val="black"/>
                </a:solidFill>
              </a:rPr>
              <a:t>Now</a:t>
            </a:r>
            <a:r>
              <a:rPr lang="en-US" sz="1600" dirty="0">
                <a:solidFill>
                  <a:prstClr val="black"/>
                </a:solidFill>
              </a:rPr>
              <a:t>, Ms. Yang, one of China's best-known dancers, is the director, choreographer and star of </a:t>
            </a:r>
            <a:r>
              <a:rPr lang="en-US" sz="1600" dirty="0" smtClean="0">
                <a:solidFill>
                  <a:prstClr val="black"/>
                </a:solidFill>
              </a:rPr>
              <a:t>…</a:t>
            </a:r>
          </a:p>
        </p:txBody>
      </p:sp>
      <p:sp>
        <p:nvSpPr>
          <p:cNvPr id="5" name="Rectangle 4"/>
          <p:cNvSpPr/>
          <p:nvPr/>
        </p:nvSpPr>
        <p:spPr>
          <a:xfrm>
            <a:off x="88475" y="1057712"/>
            <a:ext cx="2654725" cy="1323439"/>
          </a:xfrm>
          <a:prstGeom prst="rect">
            <a:avLst/>
          </a:prstGeom>
          <a:solidFill>
            <a:srgbClr val="FAE2F6"/>
          </a:solidFill>
        </p:spPr>
        <p:txBody>
          <a:bodyPr wrap="square">
            <a:spAutoFit/>
          </a:bodyPr>
          <a:lstStyle/>
          <a:p>
            <a:r>
              <a:rPr lang="en-US" altLang="zh-CN" sz="1600" dirty="0">
                <a:solidFill>
                  <a:prstClr val="black"/>
                </a:solidFill>
              </a:rPr>
              <a:t>13</a:t>
            </a:r>
            <a:r>
              <a:rPr lang="zh-CN" altLang="en-US" sz="1600" dirty="0">
                <a:solidFill>
                  <a:prstClr val="black"/>
                </a:solidFill>
              </a:rPr>
              <a:t>岁以前的杨丽萍，是云南一个山村小镇里光着脚丫到处拾麦穗的乡下小姑娘，在洱海之源过着艰苦而又不无乐趣的童年生活</a:t>
            </a:r>
            <a:r>
              <a:rPr lang="zh-CN" altLang="en-US" sz="1600" dirty="0" smtClean="0">
                <a:solidFill>
                  <a:prstClr val="black"/>
                </a:solidFill>
              </a:rPr>
              <a:t>。</a:t>
            </a:r>
            <a:endParaRPr lang="en-US" sz="1600" dirty="0">
              <a:solidFill>
                <a:prstClr val="black"/>
              </a:solidFill>
            </a:endParaRPr>
          </a:p>
        </p:txBody>
      </p:sp>
      <p:sp>
        <p:nvSpPr>
          <p:cNvPr id="1410056" name="Rectangle 8"/>
          <p:cNvSpPr>
            <a:spLocks noChangeArrowheads="1"/>
          </p:cNvSpPr>
          <p:nvPr/>
        </p:nvSpPr>
        <p:spPr bwMode="auto">
          <a:xfrm>
            <a:off x="-76200" y="6143506"/>
            <a:ext cx="33131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Spouse: </a:t>
            </a:r>
            <a:r>
              <a:rPr lang="zh-CN" altLang="en-US" sz="1500" b="1" dirty="0">
                <a:solidFill>
                  <a:prstClr val="black"/>
                </a:solidFill>
                <a:ea typeface="宋体" pitchFamily="2" charset="-122"/>
              </a:rPr>
              <a:t> </a:t>
            </a:r>
            <a:r>
              <a:rPr lang="en-US" altLang="zh-CN" sz="1500" b="1" dirty="0" smtClean="0">
                <a:solidFill>
                  <a:prstClr val="black"/>
                </a:solidFill>
                <a:ea typeface="宋体" pitchFamily="2" charset="-122"/>
              </a:rPr>
              <a:t>Liu Chunqing</a:t>
            </a: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503815" name="Rectangle 10"/>
          <p:cNvSpPr>
            <a:spLocks noChangeArrowheads="1"/>
          </p:cNvSpPr>
          <p:nvPr/>
        </p:nvSpPr>
        <p:spPr bwMode="auto">
          <a:xfrm>
            <a:off x="2743200" y="1371600"/>
            <a:ext cx="32400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endParaRPr lang="en-US" sz="1100" dirty="0">
              <a:solidFill>
                <a:prstClr val="black"/>
              </a:solidFill>
              <a:ea typeface="宋体"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9553"/>
            <a:ext cx="26574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p:cNvSpPr txBox="1">
            <a:spLocks/>
          </p:cNvSpPr>
          <p:nvPr/>
        </p:nvSpPr>
        <p:spPr>
          <a:xfrm>
            <a:off x="170341" y="704495"/>
            <a:ext cx="8229600" cy="667106"/>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Source Collection</a:t>
            </a:r>
            <a:endParaRPr lang="en-US" altLang="zh-CN" dirty="0" smtClean="0">
              <a:solidFill>
                <a:prstClr val="black"/>
              </a:solidFill>
            </a:endParaRPr>
          </a:p>
        </p:txBody>
      </p:sp>
      <p:sp>
        <p:nvSpPr>
          <p:cNvPr id="24" name="Content Placeholder 2"/>
          <p:cNvSpPr txBox="1">
            <a:spLocks/>
          </p:cNvSpPr>
          <p:nvPr/>
        </p:nvSpPr>
        <p:spPr>
          <a:xfrm>
            <a:off x="304800" y="2874629"/>
            <a:ext cx="3887183" cy="676275"/>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KB</a:t>
            </a:r>
            <a:endParaRPr lang="en-US" altLang="zh-CN" dirty="0" smtClean="0">
              <a:solidFill>
                <a:prstClr val="black"/>
              </a:solidFill>
            </a:endParaRPr>
          </a:p>
        </p:txBody>
      </p:sp>
      <p:sp>
        <p:nvSpPr>
          <p:cNvPr id="25" name="Left Arrow 24"/>
          <p:cNvSpPr/>
          <p:nvPr/>
        </p:nvSpPr>
        <p:spPr bwMode="auto">
          <a:xfrm rot="16200000">
            <a:off x="4223744" y="2621800"/>
            <a:ext cx="762001" cy="483000"/>
          </a:xfrm>
          <a:prstGeom prst="leftArrow">
            <a:avLst/>
          </a:prstGeom>
          <a:solidFill>
            <a:srgbClr val="7030A0"/>
          </a:solidFill>
          <a:ln>
            <a:solidFill>
              <a:srgbClr val="7030A0"/>
            </a:solidFill>
          </a:ln>
          <a:effectLst/>
          <a:extLst/>
        </p:spPr>
        <p:txBody>
          <a:bodyPr vert="horz" wrap="square" lIns="0" tIns="0" rIns="0" bIns="0" numCol="1" rtlCol="0" anchor="t" anchorCtr="0" compatLnSpc="1">
            <a:prstTxWarp prst="textNoShape">
              <a:avLst/>
            </a:prstTxWarp>
            <a:spAutoFit/>
          </a:bodyPr>
          <a:lstStyle/>
          <a:p>
            <a:pPr eaLnBrk="1" hangingPunct="1">
              <a:spcBef>
                <a:spcPct val="50000"/>
              </a:spcBef>
            </a:pPr>
            <a:endParaRPr lang="en-US" b="1" dirty="0">
              <a:solidFill>
                <a:srgbClr val="990000"/>
              </a:solidFill>
              <a:latin typeface="Tahoma" charset="0"/>
              <a:ea typeface="ＭＳ Ｐゴシック" charset="0"/>
            </a:endParaRPr>
          </a:p>
        </p:txBody>
      </p:sp>
      <p:sp>
        <p:nvSpPr>
          <p:cNvPr id="23" name="Title 1"/>
          <p:cNvSpPr txBox="1">
            <a:spLocks/>
          </p:cNvSpPr>
          <p:nvPr/>
        </p:nvSpPr>
        <p:spPr>
          <a:xfrm>
            <a:off x="0" y="0"/>
            <a:ext cx="9144000" cy="1082675"/>
          </a:xfrm>
          <a:prstGeom prst="rect">
            <a:avLst/>
          </a:prstGeom>
        </p:spPr>
        <p:txBody>
          <a:bodyPr/>
          <a:lst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defRPr/>
            </a:pPr>
            <a:r>
              <a:rPr dirty="0" smtClean="0"/>
              <a:t>Looking Ahead: Tri-lingual KBP</a:t>
            </a:r>
            <a:endParaRPr dirty="0"/>
          </a:p>
        </p:txBody>
      </p:sp>
      <p:sp>
        <p:nvSpPr>
          <p:cNvPr id="4" name="Rectangle 3"/>
          <p:cNvSpPr/>
          <p:nvPr/>
        </p:nvSpPr>
        <p:spPr>
          <a:xfrm>
            <a:off x="5484999" y="1026933"/>
            <a:ext cx="2753204" cy="1384995"/>
          </a:xfrm>
          <a:prstGeom prst="rect">
            <a:avLst/>
          </a:prstGeom>
          <a:solidFill>
            <a:srgbClr val="BECEFA"/>
          </a:solidFill>
        </p:spPr>
        <p:txBody>
          <a:bodyPr wrap="square">
            <a:spAutoFit/>
          </a:bodyPr>
          <a:lstStyle/>
          <a:p>
            <a:r>
              <a:rPr lang="es-ES" sz="1400" dirty="0">
                <a:solidFill>
                  <a:prstClr val="black"/>
                </a:solidFill>
              </a:rPr>
              <a:t>Aunque nacida en Dali, a la edad de nueve años Yang se mudó con su familia a Xishuangbanna. Debido a su extraordinario talento, la eligieron para integrar la Agrupación Artística de Canto </a:t>
            </a:r>
            <a:r>
              <a:rPr lang="es-ES" sz="1400" dirty="0" smtClean="0">
                <a:solidFill>
                  <a:prstClr val="black"/>
                </a:solidFill>
              </a:rPr>
              <a:t>…</a:t>
            </a:r>
          </a:p>
        </p:txBody>
      </p:sp>
      <p:sp>
        <p:nvSpPr>
          <p:cNvPr id="29" name="Rectangle 8"/>
          <p:cNvSpPr>
            <a:spLocks noChangeArrowheads="1"/>
          </p:cNvSpPr>
          <p:nvPr/>
        </p:nvSpPr>
        <p:spPr bwMode="auto">
          <a:xfrm>
            <a:off x="8266218" y="1360534"/>
            <a:ext cx="6491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2400" b="1" dirty="0" smtClean="0">
                <a:solidFill>
                  <a:prstClr val="black"/>
                </a:solidFill>
                <a:ea typeface="宋体" pitchFamily="2" charset="-122"/>
              </a:rPr>
              <a:t>…</a:t>
            </a:r>
            <a:endParaRPr lang="en-US" sz="2400" b="1" dirty="0">
              <a:solidFill>
                <a:prstClr val="black"/>
              </a:solidFill>
              <a:ea typeface="宋体" pitchFamily="2" charset="-122"/>
            </a:endParaRPr>
          </a:p>
        </p:txBody>
      </p:sp>
      <p:sp>
        <p:nvSpPr>
          <p:cNvPr id="30" name="Rectangle 8"/>
          <p:cNvSpPr>
            <a:spLocks noChangeArrowheads="1"/>
          </p:cNvSpPr>
          <p:nvPr/>
        </p:nvSpPr>
        <p:spPr bwMode="auto">
          <a:xfrm>
            <a:off x="589756" y="6286842"/>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State/Province-of-Residence: Yunnan</a:t>
            </a:r>
            <a:endParaRPr lang="en-US" sz="1500" b="1" dirty="0">
              <a:solidFill>
                <a:prstClr val="black"/>
              </a:solidFill>
              <a:ea typeface="宋体" pitchFamily="2" charset="-122"/>
            </a:endParaRPr>
          </a:p>
        </p:txBody>
      </p:sp>
      <p:sp>
        <p:nvSpPr>
          <p:cNvPr id="31" name="Rectangle 8"/>
          <p:cNvSpPr>
            <a:spLocks noChangeArrowheads="1"/>
          </p:cNvSpPr>
          <p:nvPr/>
        </p:nvSpPr>
        <p:spPr bwMode="auto">
          <a:xfrm>
            <a:off x="3828443" y="3334210"/>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2" name="Rectangle 8"/>
          <p:cNvSpPr>
            <a:spLocks noChangeArrowheads="1"/>
          </p:cNvSpPr>
          <p:nvPr/>
        </p:nvSpPr>
        <p:spPr bwMode="auto">
          <a:xfrm>
            <a:off x="3853024" y="6153728"/>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University of Maine</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Professor</a:t>
            </a:r>
            <a:endParaRPr lang="en-US" sz="1500" b="1" dirty="0">
              <a:solidFill>
                <a:prstClr val="black"/>
              </a:solidFill>
              <a:ea typeface="宋体" pitchFamily="2"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11" y="3746500"/>
            <a:ext cx="1827110" cy="21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30" y="3746500"/>
            <a:ext cx="1577429"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8"/>
          <p:cNvSpPr>
            <a:spLocks noChangeArrowheads="1"/>
          </p:cNvSpPr>
          <p:nvPr/>
        </p:nvSpPr>
        <p:spPr bwMode="auto">
          <a:xfrm>
            <a:off x="6875097" y="3301254"/>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4" name="Rectangle 8"/>
          <p:cNvSpPr>
            <a:spLocks noChangeArrowheads="1"/>
          </p:cNvSpPr>
          <p:nvPr/>
        </p:nvSpPr>
        <p:spPr bwMode="auto">
          <a:xfrm>
            <a:off x="6849930" y="6143506"/>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Ningbo</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Mayor</a:t>
            </a:r>
            <a:endParaRPr lang="en-US" sz="1500" b="1" dirty="0">
              <a:solidFill>
                <a:prstClr val="black"/>
              </a:solidFill>
              <a:ea typeface="宋体" pitchFamily="2" charset="-122"/>
            </a:endParaRPr>
          </a:p>
        </p:txBody>
      </p:sp>
    </p:spTree>
    <p:extLst>
      <p:ext uri="{BB962C8B-B14F-4D97-AF65-F5344CB8AC3E}">
        <p14:creationId xmlns:p14="http://schemas.microsoft.com/office/powerpoint/2010/main" val="3474143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What’s </a:t>
            </a:r>
            <a:r>
              <a:rPr lang="en-US" altLang="zh-CN" dirty="0"/>
              <a:t>New in </a:t>
            </a:r>
            <a:r>
              <a:rPr lang="en-US" altLang="zh-CN" dirty="0" smtClean="0"/>
              <a:t>2015</a:t>
            </a:r>
            <a:r>
              <a:rPr altLang="en-US" dirty="0" smtClean="0">
                <a:latin typeface="Palatino Linotype" panose="02040502050505030304" pitchFamily="18" charset="0"/>
              </a:rPr>
              <a:t> </a:t>
            </a:r>
            <a:endParaRPr dirty="0"/>
          </a:p>
        </p:txBody>
      </p:sp>
      <p:sp>
        <p:nvSpPr>
          <p:cNvPr id="26626" name="Content Placeholder 2"/>
          <p:cNvSpPr>
            <a:spLocks noGrp="1"/>
          </p:cNvSpPr>
          <p:nvPr>
            <p:ph idx="1"/>
          </p:nvPr>
        </p:nvSpPr>
        <p:spPr>
          <a:xfrm>
            <a:off x="457200" y="1140382"/>
            <a:ext cx="8229600" cy="5000625"/>
          </a:xfrm>
        </p:spPr>
        <p:txBody>
          <a:bodyPr/>
          <a:lstStyle/>
          <a:p>
            <a:pPr>
              <a:lnSpc>
                <a:spcPct val="80000"/>
              </a:lnSpc>
            </a:pPr>
            <a:r>
              <a:rPr lang="en-US" altLang="zh-CN" dirty="0" smtClean="0"/>
              <a:t>Extended </a:t>
            </a:r>
            <a:r>
              <a:rPr lang="en-US" altLang="zh-CN" dirty="0"/>
              <a:t>English EDL task from mono-lingual to </a:t>
            </a:r>
            <a:r>
              <a:rPr lang="en-US" altLang="zh-CN" dirty="0" smtClean="0"/>
              <a:t>tri-lingual</a:t>
            </a:r>
            <a:endParaRPr lang="en-US" altLang="zh-CN" dirty="0"/>
          </a:p>
          <a:p>
            <a:pPr>
              <a:lnSpc>
                <a:spcPct val="80000"/>
              </a:lnSpc>
            </a:pPr>
            <a:r>
              <a:rPr lang="en-US" altLang="zh-CN" dirty="0" smtClean="0"/>
              <a:t>Added </a:t>
            </a:r>
            <a:r>
              <a:rPr lang="en-US" altLang="zh-CN" dirty="0"/>
              <a:t>two new entity types - natural locations (LOC) and facilities (FAC), for all three </a:t>
            </a:r>
            <a:r>
              <a:rPr lang="en-US" altLang="zh-CN" dirty="0" smtClean="0"/>
              <a:t>languages</a:t>
            </a:r>
          </a:p>
          <a:p>
            <a:pPr lvl="1">
              <a:lnSpc>
                <a:spcPct val="80000"/>
              </a:lnSpc>
            </a:pPr>
            <a:r>
              <a:rPr lang="en-US" altLang="zh-CN" dirty="0"/>
              <a:t> gradually add new entity types into the KBP program</a:t>
            </a:r>
          </a:p>
          <a:p>
            <a:pPr>
              <a:lnSpc>
                <a:spcPct val="80000"/>
              </a:lnSpc>
            </a:pPr>
            <a:r>
              <a:rPr lang="en-US" altLang="zh-CN" dirty="0" smtClean="0"/>
              <a:t>Added </a:t>
            </a:r>
            <a:r>
              <a:rPr lang="en-US" altLang="zh-CN" dirty="0"/>
              <a:t>person nominal mentions for </a:t>
            </a:r>
            <a:r>
              <a:rPr lang="en-US" altLang="zh-CN" dirty="0" smtClean="0"/>
              <a:t>English</a:t>
            </a:r>
          </a:p>
          <a:p>
            <a:pPr lvl="1">
              <a:lnSpc>
                <a:spcPct val="80000"/>
              </a:lnSpc>
            </a:pPr>
            <a:r>
              <a:rPr lang="en-US" altLang="zh-CN" dirty="0"/>
              <a:t>cluster nominal mentions for creating new entries in KB</a:t>
            </a:r>
          </a:p>
          <a:p>
            <a:pPr>
              <a:lnSpc>
                <a:spcPct val="80000"/>
              </a:lnSpc>
            </a:pPr>
            <a:r>
              <a:rPr lang="en-US" altLang="zh-CN" dirty="0" smtClean="0"/>
              <a:t>Prepared </a:t>
            </a:r>
            <a:r>
              <a:rPr lang="en-US" altLang="zh-CN" dirty="0"/>
              <a:t>and used a new KB based on Freebase </a:t>
            </a:r>
            <a:r>
              <a:rPr lang="en-US" altLang="zh-CN" dirty="0" smtClean="0"/>
              <a:t>snapshot</a:t>
            </a:r>
            <a:endParaRPr lang="en-US" altLang="zh-CN" dirty="0"/>
          </a:p>
          <a:p>
            <a:pPr>
              <a:lnSpc>
                <a:spcPct val="80000"/>
              </a:lnSpc>
            </a:pPr>
            <a:r>
              <a:rPr lang="en-US" altLang="zh-CN" dirty="0" smtClean="0"/>
              <a:t>Defined </a:t>
            </a:r>
            <a:r>
              <a:rPr lang="en-US" altLang="zh-CN" dirty="0"/>
              <a:t>a new diagnostic task of English Entity Discovery within the Cold-start KBP </a:t>
            </a:r>
            <a:r>
              <a:rPr lang="en-US" altLang="zh-CN" dirty="0" smtClean="0"/>
              <a:t>track</a:t>
            </a:r>
            <a:endParaRPr lang="en-US" altLang="zh-CN" dirty="0"/>
          </a:p>
        </p:txBody>
      </p:sp>
    </p:spTree>
    <p:extLst>
      <p:ext uri="{BB962C8B-B14F-4D97-AF65-F5344CB8AC3E}">
        <p14:creationId xmlns:p14="http://schemas.microsoft.com/office/powerpoint/2010/main" val="256574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15235" y="1068272"/>
            <a:ext cx="2406477" cy="1323439"/>
          </a:xfrm>
          <a:prstGeom prst="rect">
            <a:avLst/>
          </a:prstGeom>
          <a:solidFill>
            <a:srgbClr val="EBFFB9"/>
          </a:solidFill>
        </p:spPr>
        <p:txBody>
          <a:bodyPr wrap="square">
            <a:spAutoFit/>
          </a:bodyPr>
          <a:lstStyle/>
          <a:p>
            <a:r>
              <a:rPr lang="en-US" sz="1600" dirty="0" smtClean="0">
                <a:solidFill>
                  <a:prstClr val="black"/>
                </a:solidFill>
              </a:rPr>
              <a:t>Now</a:t>
            </a:r>
            <a:r>
              <a:rPr lang="en-US" sz="1600" dirty="0">
                <a:solidFill>
                  <a:prstClr val="black"/>
                </a:solidFill>
              </a:rPr>
              <a:t>, Ms. </a:t>
            </a:r>
            <a:r>
              <a:rPr lang="en-US" sz="1600" b="1" dirty="0">
                <a:solidFill>
                  <a:srgbClr val="C00000"/>
                </a:solidFill>
              </a:rPr>
              <a:t>Yang</a:t>
            </a:r>
            <a:r>
              <a:rPr lang="en-US" sz="1600" dirty="0">
                <a:solidFill>
                  <a:prstClr val="black"/>
                </a:solidFill>
              </a:rPr>
              <a:t>, </a:t>
            </a:r>
            <a:r>
              <a:rPr lang="en-US" sz="1600" b="1" dirty="0">
                <a:solidFill>
                  <a:srgbClr val="C00000"/>
                </a:solidFill>
              </a:rPr>
              <a:t>one</a:t>
            </a:r>
            <a:r>
              <a:rPr lang="en-US" sz="1600" dirty="0">
                <a:solidFill>
                  <a:prstClr val="black"/>
                </a:solidFill>
              </a:rPr>
              <a:t> of </a:t>
            </a:r>
            <a:r>
              <a:rPr lang="en-US" sz="1600" b="1" dirty="0">
                <a:solidFill>
                  <a:prstClr val="black"/>
                </a:solidFill>
              </a:rPr>
              <a:t>China</a:t>
            </a:r>
            <a:r>
              <a:rPr lang="en-US" sz="1600" dirty="0">
                <a:solidFill>
                  <a:prstClr val="black"/>
                </a:solidFill>
              </a:rPr>
              <a:t>'s best-known dancers, is the </a:t>
            </a:r>
            <a:r>
              <a:rPr lang="en-US" sz="1600" b="1" dirty="0">
                <a:solidFill>
                  <a:srgbClr val="C00000"/>
                </a:solidFill>
              </a:rPr>
              <a:t>director</a:t>
            </a:r>
            <a:r>
              <a:rPr lang="en-US" sz="1600" dirty="0">
                <a:solidFill>
                  <a:prstClr val="black"/>
                </a:solidFill>
              </a:rPr>
              <a:t>, </a:t>
            </a:r>
            <a:r>
              <a:rPr lang="en-US" sz="1600" b="1" dirty="0">
                <a:solidFill>
                  <a:srgbClr val="C00000"/>
                </a:solidFill>
              </a:rPr>
              <a:t>choreographer</a:t>
            </a:r>
            <a:r>
              <a:rPr lang="en-US" sz="1600" dirty="0">
                <a:solidFill>
                  <a:prstClr val="black"/>
                </a:solidFill>
              </a:rPr>
              <a:t> and </a:t>
            </a:r>
            <a:r>
              <a:rPr lang="en-US" sz="1600" b="1" dirty="0">
                <a:solidFill>
                  <a:srgbClr val="C00000"/>
                </a:solidFill>
              </a:rPr>
              <a:t>star</a:t>
            </a:r>
            <a:r>
              <a:rPr lang="en-US" sz="1600" dirty="0">
                <a:solidFill>
                  <a:prstClr val="black"/>
                </a:solidFill>
              </a:rPr>
              <a:t> of </a:t>
            </a:r>
            <a:r>
              <a:rPr lang="en-US" sz="1600" dirty="0" smtClean="0">
                <a:solidFill>
                  <a:prstClr val="black"/>
                </a:solidFill>
              </a:rPr>
              <a:t>…</a:t>
            </a:r>
          </a:p>
        </p:txBody>
      </p:sp>
      <p:sp>
        <p:nvSpPr>
          <p:cNvPr id="5" name="Rectangle 4"/>
          <p:cNvSpPr/>
          <p:nvPr/>
        </p:nvSpPr>
        <p:spPr>
          <a:xfrm>
            <a:off x="88475" y="1057712"/>
            <a:ext cx="2654725" cy="1323439"/>
          </a:xfrm>
          <a:prstGeom prst="rect">
            <a:avLst/>
          </a:prstGeom>
          <a:solidFill>
            <a:srgbClr val="FAE2F6"/>
          </a:solidFill>
        </p:spPr>
        <p:txBody>
          <a:bodyPr wrap="square">
            <a:spAutoFit/>
          </a:bodyPr>
          <a:lstStyle/>
          <a:p>
            <a:r>
              <a:rPr lang="en-US" altLang="zh-CN" sz="1600" dirty="0">
                <a:solidFill>
                  <a:prstClr val="black"/>
                </a:solidFill>
              </a:rPr>
              <a:t>13</a:t>
            </a:r>
            <a:r>
              <a:rPr lang="zh-CN" altLang="en-US" sz="1600" dirty="0">
                <a:solidFill>
                  <a:prstClr val="black"/>
                </a:solidFill>
              </a:rPr>
              <a:t>岁以前的</a:t>
            </a:r>
            <a:r>
              <a:rPr lang="zh-CN" altLang="en-US" sz="1600" b="1" dirty="0">
                <a:solidFill>
                  <a:srgbClr val="C00000"/>
                </a:solidFill>
              </a:rPr>
              <a:t>杨丽萍</a:t>
            </a:r>
            <a:r>
              <a:rPr lang="zh-CN" altLang="en-US" sz="1600" dirty="0">
                <a:solidFill>
                  <a:prstClr val="black"/>
                </a:solidFill>
              </a:rPr>
              <a:t>，是</a:t>
            </a:r>
            <a:r>
              <a:rPr lang="zh-CN" altLang="en-US" sz="1600" b="1" dirty="0">
                <a:solidFill>
                  <a:prstClr val="black"/>
                </a:solidFill>
              </a:rPr>
              <a:t>云南</a:t>
            </a:r>
            <a:r>
              <a:rPr lang="zh-CN" altLang="en-US" sz="1600" dirty="0">
                <a:solidFill>
                  <a:prstClr val="black"/>
                </a:solidFill>
              </a:rPr>
              <a:t>一个山村小镇里光着脚丫到处拾麦穗的乡下</a:t>
            </a:r>
            <a:r>
              <a:rPr lang="zh-CN" altLang="en-US" sz="1600" b="1" dirty="0">
                <a:solidFill>
                  <a:srgbClr val="C00000"/>
                </a:solidFill>
              </a:rPr>
              <a:t>小姑娘</a:t>
            </a:r>
            <a:r>
              <a:rPr lang="zh-CN" altLang="en-US" sz="1600" dirty="0">
                <a:solidFill>
                  <a:prstClr val="black"/>
                </a:solidFill>
              </a:rPr>
              <a:t>，在洱海之源过着艰苦而又不无乐趣的童年生活</a:t>
            </a:r>
            <a:r>
              <a:rPr lang="zh-CN" altLang="en-US" sz="1600" dirty="0" smtClean="0">
                <a:solidFill>
                  <a:prstClr val="black"/>
                </a:solidFill>
              </a:rPr>
              <a:t>。</a:t>
            </a:r>
            <a:endParaRPr lang="en-US" sz="1600" dirty="0">
              <a:solidFill>
                <a:prstClr val="black"/>
              </a:solidFill>
            </a:endParaRPr>
          </a:p>
        </p:txBody>
      </p:sp>
      <p:sp>
        <p:nvSpPr>
          <p:cNvPr id="503815" name="Rectangle 10"/>
          <p:cNvSpPr>
            <a:spLocks noChangeArrowheads="1"/>
          </p:cNvSpPr>
          <p:nvPr/>
        </p:nvSpPr>
        <p:spPr bwMode="auto">
          <a:xfrm>
            <a:off x="2743200" y="1371600"/>
            <a:ext cx="32400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endParaRPr lang="en-US" sz="1100" dirty="0">
              <a:solidFill>
                <a:prstClr val="black"/>
              </a:solidFill>
              <a:ea typeface="宋体"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9553"/>
            <a:ext cx="26574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p:cNvSpPr txBox="1">
            <a:spLocks/>
          </p:cNvSpPr>
          <p:nvPr/>
        </p:nvSpPr>
        <p:spPr>
          <a:xfrm>
            <a:off x="170341" y="704495"/>
            <a:ext cx="8229600" cy="667106"/>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Source Collection</a:t>
            </a:r>
            <a:endParaRPr lang="en-US" altLang="zh-CN" dirty="0" smtClean="0">
              <a:solidFill>
                <a:prstClr val="black"/>
              </a:solidFill>
            </a:endParaRPr>
          </a:p>
        </p:txBody>
      </p:sp>
      <p:sp>
        <p:nvSpPr>
          <p:cNvPr id="24" name="Content Placeholder 2"/>
          <p:cNvSpPr txBox="1">
            <a:spLocks/>
          </p:cNvSpPr>
          <p:nvPr/>
        </p:nvSpPr>
        <p:spPr>
          <a:xfrm>
            <a:off x="304800" y="2874629"/>
            <a:ext cx="3887183" cy="676275"/>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KB</a:t>
            </a:r>
            <a:endParaRPr lang="en-US" altLang="zh-CN" dirty="0" smtClean="0">
              <a:solidFill>
                <a:prstClr val="black"/>
              </a:solidFill>
            </a:endParaRPr>
          </a:p>
        </p:txBody>
      </p:sp>
      <p:sp>
        <p:nvSpPr>
          <p:cNvPr id="25" name="Left Arrow 24"/>
          <p:cNvSpPr/>
          <p:nvPr/>
        </p:nvSpPr>
        <p:spPr bwMode="auto">
          <a:xfrm rot="16200000">
            <a:off x="4223744" y="2621800"/>
            <a:ext cx="762001" cy="483000"/>
          </a:xfrm>
          <a:prstGeom prst="leftArrow">
            <a:avLst/>
          </a:prstGeom>
          <a:solidFill>
            <a:srgbClr val="7030A0"/>
          </a:solidFill>
          <a:ln>
            <a:solidFill>
              <a:srgbClr val="7030A0"/>
            </a:solidFill>
          </a:ln>
          <a:effectLst/>
          <a:extLst/>
        </p:spPr>
        <p:txBody>
          <a:bodyPr vert="horz" wrap="square" lIns="0" tIns="0" rIns="0" bIns="0" numCol="1" rtlCol="0" anchor="t" anchorCtr="0" compatLnSpc="1">
            <a:prstTxWarp prst="textNoShape">
              <a:avLst/>
            </a:prstTxWarp>
            <a:spAutoFit/>
          </a:bodyPr>
          <a:lstStyle/>
          <a:p>
            <a:pPr eaLnBrk="1" hangingPunct="1">
              <a:spcBef>
                <a:spcPct val="50000"/>
              </a:spcBef>
            </a:pPr>
            <a:endParaRPr lang="en-US" b="1" dirty="0">
              <a:solidFill>
                <a:srgbClr val="990000"/>
              </a:solidFill>
              <a:latin typeface="Tahoma" charset="0"/>
              <a:ea typeface="ＭＳ Ｐゴシック" charset="0"/>
            </a:endParaRPr>
          </a:p>
        </p:txBody>
      </p:sp>
      <p:sp>
        <p:nvSpPr>
          <p:cNvPr id="4" name="Rectangle 3"/>
          <p:cNvSpPr/>
          <p:nvPr/>
        </p:nvSpPr>
        <p:spPr>
          <a:xfrm>
            <a:off x="5484999" y="1026933"/>
            <a:ext cx="2753204" cy="1415772"/>
          </a:xfrm>
          <a:prstGeom prst="rect">
            <a:avLst/>
          </a:prstGeom>
          <a:solidFill>
            <a:srgbClr val="BECEFA"/>
          </a:solidFill>
        </p:spPr>
        <p:txBody>
          <a:bodyPr wrap="square">
            <a:spAutoFit/>
          </a:bodyPr>
          <a:lstStyle/>
          <a:p>
            <a:r>
              <a:rPr lang="es-ES" sz="1400" dirty="0">
                <a:solidFill>
                  <a:prstClr val="black"/>
                </a:solidFill>
              </a:rPr>
              <a:t>Aunque nacida en </a:t>
            </a:r>
            <a:r>
              <a:rPr lang="es-ES" sz="1400" b="1" dirty="0">
                <a:solidFill>
                  <a:prstClr val="black"/>
                </a:solidFill>
              </a:rPr>
              <a:t>Dali</a:t>
            </a:r>
            <a:r>
              <a:rPr lang="es-ES" sz="1400" dirty="0">
                <a:solidFill>
                  <a:prstClr val="black"/>
                </a:solidFill>
              </a:rPr>
              <a:t>, a la edad de nueve años</a:t>
            </a:r>
            <a:r>
              <a:rPr lang="es-ES" sz="1600" b="1" dirty="0">
                <a:solidFill>
                  <a:srgbClr val="C00000"/>
                </a:solidFill>
              </a:rPr>
              <a:t> Yang </a:t>
            </a:r>
            <a:r>
              <a:rPr lang="es-ES" sz="1400" dirty="0">
                <a:solidFill>
                  <a:prstClr val="black"/>
                </a:solidFill>
              </a:rPr>
              <a:t>se mudó con su familia a </a:t>
            </a:r>
            <a:r>
              <a:rPr lang="es-ES" sz="1400" b="1" dirty="0">
                <a:solidFill>
                  <a:prstClr val="black"/>
                </a:solidFill>
              </a:rPr>
              <a:t>Xishuangbanna</a:t>
            </a:r>
            <a:r>
              <a:rPr lang="es-ES" sz="1400" dirty="0">
                <a:solidFill>
                  <a:prstClr val="black"/>
                </a:solidFill>
              </a:rPr>
              <a:t>. Debido a su extraordinario talento, la eligieron para integrar la Agrupación Artística de Canto </a:t>
            </a:r>
            <a:r>
              <a:rPr lang="es-ES" sz="1400" dirty="0" smtClean="0">
                <a:solidFill>
                  <a:prstClr val="black"/>
                </a:solidFill>
              </a:rPr>
              <a:t>…</a:t>
            </a:r>
          </a:p>
        </p:txBody>
      </p:sp>
      <p:sp>
        <p:nvSpPr>
          <p:cNvPr id="29" name="Rectangle 8"/>
          <p:cNvSpPr>
            <a:spLocks noChangeArrowheads="1"/>
          </p:cNvSpPr>
          <p:nvPr/>
        </p:nvSpPr>
        <p:spPr bwMode="auto">
          <a:xfrm>
            <a:off x="8266218" y="1360534"/>
            <a:ext cx="6491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2400" b="1" dirty="0" smtClean="0">
                <a:solidFill>
                  <a:prstClr val="black"/>
                </a:solidFill>
                <a:ea typeface="宋体" pitchFamily="2" charset="-122"/>
              </a:rPr>
              <a:t>…</a:t>
            </a:r>
            <a:endParaRPr lang="en-US" sz="2400" b="1" dirty="0">
              <a:solidFill>
                <a:prstClr val="black"/>
              </a:solidFill>
              <a:ea typeface="宋体" pitchFamily="2" charset="-122"/>
            </a:endParaRPr>
          </a:p>
        </p:txBody>
      </p:sp>
      <p:sp>
        <p:nvSpPr>
          <p:cNvPr id="31" name="Rectangle 8"/>
          <p:cNvSpPr>
            <a:spLocks noChangeArrowheads="1"/>
          </p:cNvSpPr>
          <p:nvPr/>
        </p:nvSpPr>
        <p:spPr bwMode="auto">
          <a:xfrm>
            <a:off x="3828443" y="3334210"/>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11" y="3746500"/>
            <a:ext cx="1827110" cy="21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30" y="3746500"/>
            <a:ext cx="1577429"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8"/>
          <p:cNvSpPr>
            <a:spLocks noChangeArrowheads="1"/>
          </p:cNvSpPr>
          <p:nvPr/>
        </p:nvSpPr>
        <p:spPr bwMode="auto">
          <a:xfrm>
            <a:off x="6875097" y="3301254"/>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20" name="Title 5"/>
          <p:cNvSpPr txBox="1">
            <a:spLocks/>
          </p:cNvSpPr>
          <p:nvPr/>
        </p:nvSpPr>
        <p:spPr>
          <a:xfrm>
            <a:off x="457200" y="0"/>
            <a:ext cx="8229600" cy="981075"/>
          </a:xfrm>
          <a:prstGeom prst="rect">
            <a:avLst/>
          </a:prstGeom>
        </p:spPr>
        <p:txBody>
          <a:bodyPr/>
          <a:lst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defRPr/>
            </a:pPr>
            <a:r>
              <a:rPr altLang="en-US" dirty="0" smtClean="0">
                <a:latin typeface="Palatino Linotype" panose="02040502050505030304" pitchFamily="18" charset="0"/>
              </a:rPr>
              <a:t>The Task </a:t>
            </a:r>
            <a:endParaRPr dirty="0"/>
          </a:p>
        </p:txBody>
      </p:sp>
      <p:sp>
        <p:nvSpPr>
          <p:cNvPr id="2" name="Rectangle 1"/>
          <p:cNvSpPr/>
          <p:nvPr/>
        </p:nvSpPr>
        <p:spPr>
          <a:xfrm>
            <a:off x="2915235" y="176572"/>
            <a:ext cx="5322968" cy="523220"/>
          </a:xfrm>
          <a:prstGeom prst="rect">
            <a:avLst/>
          </a:prstGeom>
        </p:spPr>
        <p:txBody>
          <a:bodyPr wrap="square">
            <a:spAutoFit/>
          </a:bodyPr>
          <a:lstStyle/>
          <a:p>
            <a:r>
              <a:rPr lang="en-US" dirty="0">
                <a:solidFill>
                  <a:prstClr val="black"/>
                </a:solidFill>
              </a:rPr>
              <a:t>http://nlp.cs.rpi.edu/kbp/2015/</a:t>
            </a:r>
          </a:p>
        </p:txBody>
      </p:sp>
    </p:spTree>
    <p:extLst>
      <p:ext uri="{BB962C8B-B14F-4D97-AF65-F5344CB8AC3E}">
        <p14:creationId xmlns:p14="http://schemas.microsoft.com/office/powerpoint/2010/main" val="98112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The Task </a:t>
            </a:r>
            <a:endParaRPr dirty="0"/>
          </a:p>
        </p:txBody>
      </p:sp>
      <p:sp>
        <p:nvSpPr>
          <p:cNvPr id="26626" name="Content Placeholder 2"/>
          <p:cNvSpPr>
            <a:spLocks noGrp="1"/>
          </p:cNvSpPr>
          <p:nvPr>
            <p:ph idx="1"/>
          </p:nvPr>
        </p:nvSpPr>
        <p:spPr>
          <a:xfrm>
            <a:off x="254004" y="821074"/>
            <a:ext cx="8686800" cy="5000625"/>
          </a:xfrm>
        </p:spPr>
        <p:txBody>
          <a:bodyPr/>
          <a:lstStyle/>
          <a:p>
            <a:pPr>
              <a:lnSpc>
                <a:spcPct val="80000"/>
              </a:lnSpc>
            </a:pPr>
            <a:r>
              <a:rPr lang="en-US" altLang="zh-CN" dirty="0" smtClean="0"/>
              <a:t>Input</a:t>
            </a:r>
          </a:p>
          <a:p>
            <a:pPr lvl="1"/>
            <a:r>
              <a:rPr lang="en-US" dirty="0" smtClean="0"/>
              <a:t>A </a:t>
            </a:r>
            <a:r>
              <a:rPr lang="en-US" dirty="0"/>
              <a:t>set of raw documents in English, Chinese and </a:t>
            </a:r>
            <a:r>
              <a:rPr lang="en-US" dirty="0" smtClean="0"/>
              <a:t>Spanish</a:t>
            </a:r>
            <a:endParaRPr lang="en-US" altLang="zh-CN" dirty="0" smtClean="0"/>
          </a:p>
          <a:p>
            <a:pPr>
              <a:lnSpc>
                <a:spcPct val="80000"/>
              </a:lnSpc>
            </a:pPr>
            <a:r>
              <a:rPr lang="en-US" altLang="zh-CN" dirty="0" smtClean="0"/>
              <a:t>Output</a:t>
            </a:r>
          </a:p>
          <a:p>
            <a:pPr lvl="1">
              <a:lnSpc>
                <a:spcPct val="80000"/>
              </a:lnSpc>
            </a:pPr>
            <a:r>
              <a:rPr lang="en-US" dirty="0" smtClean="0"/>
              <a:t>Document ID, mention </a:t>
            </a:r>
            <a:r>
              <a:rPr lang="en-US" altLang="zh-CN" dirty="0" smtClean="0"/>
              <a:t>ID, </a:t>
            </a:r>
            <a:r>
              <a:rPr lang="en-US" dirty="0" smtClean="0"/>
              <a:t>head, offsets</a:t>
            </a:r>
          </a:p>
          <a:p>
            <a:pPr lvl="1">
              <a:lnSpc>
                <a:spcPct val="80000"/>
              </a:lnSpc>
            </a:pPr>
            <a:r>
              <a:rPr lang="en-US" dirty="0"/>
              <a:t>E</a:t>
            </a:r>
            <a:r>
              <a:rPr lang="en-US" dirty="0" smtClean="0"/>
              <a:t>ntity type: GPE</a:t>
            </a:r>
            <a:r>
              <a:rPr lang="en-US" dirty="0"/>
              <a:t>, ORG, PER, LOC, </a:t>
            </a:r>
            <a:r>
              <a:rPr lang="en-US" dirty="0" smtClean="0"/>
              <a:t>FAC</a:t>
            </a:r>
          </a:p>
          <a:p>
            <a:pPr lvl="1">
              <a:lnSpc>
                <a:spcPct val="80000"/>
              </a:lnSpc>
            </a:pPr>
            <a:r>
              <a:rPr lang="en-US" dirty="0" smtClean="0"/>
              <a:t>Mention type: name, nominal (person individual specific mentions, for English only in 2015)</a:t>
            </a:r>
          </a:p>
          <a:p>
            <a:pPr lvl="1">
              <a:lnSpc>
                <a:spcPct val="80000"/>
              </a:lnSpc>
            </a:pPr>
            <a:r>
              <a:rPr lang="en-US" dirty="0"/>
              <a:t>R</a:t>
            </a:r>
            <a:r>
              <a:rPr lang="en-US" dirty="0" smtClean="0"/>
              <a:t>eference </a:t>
            </a:r>
            <a:r>
              <a:rPr lang="en-US" dirty="0"/>
              <a:t>KB link entity </a:t>
            </a:r>
            <a:r>
              <a:rPr lang="en-US" dirty="0" smtClean="0"/>
              <a:t>ID, or </a:t>
            </a:r>
            <a:r>
              <a:rPr lang="en-US" dirty="0"/>
              <a:t>NIL </a:t>
            </a:r>
            <a:r>
              <a:rPr lang="en-US" dirty="0" smtClean="0"/>
              <a:t>cluster ID</a:t>
            </a:r>
          </a:p>
          <a:p>
            <a:pPr lvl="1">
              <a:lnSpc>
                <a:spcPct val="80000"/>
              </a:lnSpc>
            </a:pPr>
            <a:r>
              <a:rPr lang="en-US" altLang="zh-CN" dirty="0" smtClean="0"/>
              <a:t>Confidence value</a:t>
            </a:r>
            <a:endParaRPr lang="en-US" altLang="zh-CN" dirty="0"/>
          </a:p>
          <a:p>
            <a:pPr>
              <a:lnSpc>
                <a:spcPct val="80000"/>
              </a:lnSpc>
            </a:pPr>
            <a:r>
              <a:rPr lang="en-US" altLang="zh-CN" dirty="0" smtClean="0"/>
              <a:t>Diagnostic Tasks</a:t>
            </a:r>
          </a:p>
          <a:p>
            <a:pPr lvl="1">
              <a:lnSpc>
                <a:spcPct val="80000"/>
              </a:lnSpc>
            </a:pPr>
            <a:r>
              <a:rPr lang="en-US" dirty="0" smtClean="0"/>
              <a:t>Mono-lingual </a:t>
            </a:r>
            <a:r>
              <a:rPr lang="en-US" dirty="0"/>
              <a:t>and Bi-lingual </a:t>
            </a:r>
            <a:r>
              <a:rPr lang="en-US" dirty="0" smtClean="0"/>
              <a:t>EDL</a:t>
            </a:r>
          </a:p>
          <a:p>
            <a:pPr lvl="1">
              <a:lnSpc>
                <a:spcPct val="80000"/>
              </a:lnSpc>
            </a:pPr>
            <a:r>
              <a:rPr lang="en-US" dirty="0"/>
              <a:t>Entity Linking with Perfect </a:t>
            </a:r>
            <a:r>
              <a:rPr lang="en-US" dirty="0" smtClean="0"/>
              <a:t>Mention Identification (Boundaries)</a:t>
            </a:r>
            <a:endParaRPr lang="en-US" b="1" dirty="0"/>
          </a:p>
          <a:p>
            <a:pPr lvl="1">
              <a:lnSpc>
                <a:spcPct val="80000"/>
              </a:lnSpc>
            </a:pPr>
            <a:r>
              <a:rPr lang="en-US" dirty="0"/>
              <a:t>Entity Discovery in </a:t>
            </a:r>
            <a:r>
              <a:rPr lang="en-US" dirty="0" smtClean="0"/>
              <a:t>Cold-Start</a:t>
            </a:r>
          </a:p>
        </p:txBody>
      </p:sp>
    </p:spTree>
    <p:extLst>
      <p:ext uri="{BB962C8B-B14F-4D97-AF65-F5344CB8AC3E}">
        <p14:creationId xmlns:p14="http://schemas.microsoft.com/office/powerpoint/2010/main" val="190909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Evaluation Measures </a:t>
            </a:r>
            <a:endParaRPr dirty="0"/>
          </a:p>
        </p:txBody>
      </p:sp>
      <p:sp>
        <p:nvSpPr>
          <p:cNvPr id="2" name="Slide Number Placeholder 1"/>
          <p:cNvSpPr>
            <a:spLocks noGrp="1"/>
          </p:cNvSpPr>
          <p:nvPr>
            <p:ph type="sldNum" sz="quarter" idx="4"/>
          </p:nvPr>
        </p:nvSpPr>
        <p:spPr/>
        <p:txBody>
          <a:bodyPr/>
          <a:lstStyle/>
          <a:p>
            <a:pPr>
              <a:defRPr/>
            </a:pPr>
            <a:fld id="{949EA72D-AFDA-4341-B72A-4A95FB1F0E84}" type="slidenum">
              <a:rPr lang="en-US" altLang="zh-TW" smtClean="0">
                <a:solidFill>
                  <a:prstClr val="black"/>
                </a:solidFill>
              </a:rPr>
              <a:pPr>
                <a:defRPr/>
              </a:pPr>
              <a:t>9</a:t>
            </a:fld>
            <a:endParaRPr lang="en-US" altLang="zh-TW" dirty="0">
              <a:solidFill>
                <a:prstClr val="black"/>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3" y="838200"/>
            <a:ext cx="90963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186644" y="4122507"/>
            <a:ext cx="8686800" cy="5000625"/>
          </a:xfrm>
        </p:spPr>
        <p:txBody>
          <a:bodyPr/>
          <a:lstStyle/>
          <a:p>
            <a:pPr>
              <a:lnSpc>
                <a:spcPct val="80000"/>
              </a:lnSpc>
            </a:pPr>
            <a:r>
              <a:rPr lang="en-US" altLang="zh-CN" dirty="0" smtClean="0"/>
              <a:t>New Enhanced Metrics</a:t>
            </a:r>
          </a:p>
          <a:p>
            <a:pPr lvl="1">
              <a:lnSpc>
                <a:spcPct val="80000"/>
              </a:lnSpc>
            </a:pPr>
            <a:r>
              <a:rPr lang="en-US" altLang="zh-CN" dirty="0" smtClean="0"/>
              <a:t>CEAFmC: adding type match into CEAFm</a:t>
            </a:r>
          </a:p>
          <a:p>
            <a:pPr lvl="1">
              <a:lnSpc>
                <a:spcPct val="80000"/>
              </a:lnSpc>
            </a:pPr>
            <a:r>
              <a:rPr lang="en-US" altLang="zh-CN" dirty="0" smtClean="0"/>
              <a:t>CEAFmC+:  CEAFmC+ KB ID matching: end to end metric for extraction, linking and clustering </a:t>
            </a:r>
          </a:p>
          <a:p>
            <a:pPr>
              <a:lnSpc>
                <a:spcPct val="80000"/>
              </a:lnSpc>
            </a:pPr>
            <a:r>
              <a:rPr lang="en-US" altLang="zh-CN" dirty="0" smtClean="0"/>
              <a:t>CEAFm-weak: allow weak boundary matching, implemented a new maximal alignment algorithm</a:t>
            </a:r>
          </a:p>
        </p:txBody>
      </p:sp>
    </p:spTree>
    <p:extLst>
      <p:ext uri="{BB962C8B-B14F-4D97-AF65-F5344CB8AC3E}">
        <p14:creationId xmlns:p14="http://schemas.microsoft.com/office/powerpoint/2010/main" val="172534905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3.xml.rels><?xml version="1.0" encoding="UTF-8" standalone="yes"?>
<Relationships xmlns="http://schemas.openxmlformats.org/package/2006/relationships"><Relationship Id="rId1" Type="http://schemas.openxmlformats.org/officeDocument/2006/relationships/image" Target="../media/image3.jpeg"/></Relationships>
</file>

<file path=ppt/theme/_rels/theme24.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1.xml><?xml version="1.0" encoding="utf-8"?>
<a:theme xmlns:a="http://schemas.openxmlformats.org/drawingml/2006/main" name="8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2.xml><?xml version="1.0" encoding="utf-8"?>
<a:theme xmlns:a="http://schemas.openxmlformats.org/drawingml/2006/main" name="9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3.xml><?xml version="1.0" encoding="utf-8"?>
<a:theme xmlns:a="http://schemas.openxmlformats.org/drawingml/2006/main" name="10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4.xml><?xml version="1.0" encoding="utf-8"?>
<a:theme xmlns:a="http://schemas.openxmlformats.org/drawingml/2006/main" name="11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5.xml><?xml version="1.0" encoding="utf-8"?>
<a:theme xmlns:a="http://schemas.openxmlformats.org/drawingml/2006/main" name="12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17.xml><?xml version="1.0" encoding="utf-8"?>
<a:theme xmlns:a="http://schemas.openxmlformats.org/drawingml/2006/main" name="13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8.xml><?xml version="1.0" encoding="utf-8"?>
<a:theme xmlns:a="http://schemas.openxmlformats.org/drawingml/2006/main" name="14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9.xml><?xml version="1.0" encoding="utf-8"?>
<a:theme xmlns:a="http://schemas.openxmlformats.org/drawingml/2006/main" name="16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2.xml><?xml version="1.0" encoding="utf-8"?>
<a:theme xmlns:a="http://schemas.openxmlformats.org/drawingml/2006/main" name="1_Office Theme">
  <a:themeElements>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FFFFFF"/>
        </a:lt2>
        <a:accent1>
          <a:srgbClr val="FF9900"/>
        </a:accent1>
        <a:accent2>
          <a:srgbClr val="FFCC00"/>
        </a:accent2>
        <a:accent3>
          <a:srgbClr val="AAAAAA"/>
        </a:accent3>
        <a:accent4>
          <a:srgbClr val="DADADA"/>
        </a:accent4>
        <a:accent5>
          <a:srgbClr val="FFCAAA"/>
        </a:accent5>
        <a:accent6>
          <a:srgbClr val="E7B900"/>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ffice Theme">
  <a:themeElements>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FFFFFF"/>
        </a:lt2>
        <a:accent1>
          <a:srgbClr val="FF9900"/>
        </a:accent1>
        <a:accent2>
          <a:srgbClr val="FFCC00"/>
        </a:accent2>
        <a:accent3>
          <a:srgbClr val="AAAAAA"/>
        </a:accent3>
        <a:accent4>
          <a:srgbClr val="DADADA"/>
        </a:accent4>
        <a:accent5>
          <a:srgbClr val="FFCAAA"/>
        </a:accent5>
        <a:accent6>
          <a:srgbClr val="E7B900"/>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22.xml><?xml version="1.0" encoding="utf-8"?>
<a:theme xmlns:a="http://schemas.openxmlformats.org/drawingml/2006/main" name="17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23.xml><?xml version="1.0" encoding="utf-8"?>
<a:theme xmlns:a="http://schemas.openxmlformats.org/drawingml/2006/main" name="18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24.xml><?xml version="1.0" encoding="utf-8"?>
<a:theme xmlns:a="http://schemas.openxmlformats.org/drawingml/2006/main" name="19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4.xml><?xml version="1.0" encoding="utf-8"?>
<a:theme xmlns:a="http://schemas.openxmlformats.org/drawingml/2006/main" name="1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5.xml><?xml version="1.0" encoding="utf-8"?>
<a:theme xmlns:a="http://schemas.openxmlformats.org/drawingml/2006/main" name="2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6.xml><?xml version="1.0" encoding="utf-8"?>
<a:theme xmlns:a="http://schemas.openxmlformats.org/drawingml/2006/main" name="3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7.xml><?xml version="1.0" encoding="utf-8"?>
<a:theme xmlns:a="http://schemas.openxmlformats.org/drawingml/2006/main" name="4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8.xml><?xml version="1.0" encoding="utf-8"?>
<a:theme xmlns:a="http://schemas.openxmlformats.org/drawingml/2006/main" name="5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9.xml><?xml version="1.0" encoding="utf-8"?>
<a:theme xmlns:a="http://schemas.openxmlformats.org/drawingml/2006/main" name="6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40743</TotalTime>
  <Words>3384</Words>
  <Application>Microsoft Office PowerPoint</Application>
  <PresentationFormat>On-screen Show (4:3)</PresentationFormat>
  <Paragraphs>382</Paragraphs>
  <Slides>49</Slides>
  <Notes>45</Notes>
  <HiddenSlides>0</HiddenSlides>
  <MMClips>0</MMClips>
  <ScaleCrop>false</ScaleCrop>
  <HeadingPairs>
    <vt:vector size="4" baseType="variant">
      <vt:variant>
        <vt:lpstr>Theme</vt:lpstr>
      </vt:variant>
      <vt:variant>
        <vt:i4>24</vt:i4>
      </vt:variant>
      <vt:variant>
        <vt:lpstr>Slide Titles</vt:lpstr>
      </vt:variant>
      <vt:variant>
        <vt:i4>49</vt:i4>
      </vt:variant>
    </vt:vector>
  </HeadingPairs>
  <TitlesOfParts>
    <vt:vector size="73" baseType="lpstr">
      <vt:lpstr>1_Office 主题</vt:lpstr>
      <vt:lpstr>1_Office Theme</vt:lpstr>
      <vt:lpstr>WikiTutorialDR</vt:lpstr>
      <vt:lpstr>1_WikiTutorialDR</vt:lpstr>
      <vt:lpstr>2_WikiTutorialDR</vt:lpstr>
      <vt:lpstr>3_WikiTutorialDR</vt:lpstr>
      <vt:lpstr>4_WikiTutorialDR</vt:lpstr>
      <vt:lpstr>5_WikiTutorialDR</vt:lpstr>
      <vt:lpstr>6_WikiTutorialDR</vt:lpstr>
      <vt:lpstr>7_WikiTutorialDR</vt:lpstr>
      <vt:lpstr>8_WikiTutorialDR</vt:lpstr>
      <vt:lpstr>9_WikiTutorialDR</vt:lpstr>
      <vt:lpstr>10_WikiTutorialDR</vt:lpstr>
      <vt:lpstr>11_WikiTutorialDR</vt:lpstr>
      <vt:lpstr>12_WikiTutorialDR</vt:lpstr>
      <vt:lpstr>blank</vt:lpstr>
      <vt:lpstr>13_WikiTutorialDR</vt:lpstr>
      <vt:lpstr>14_WikiTutorialDR</vt:lpstr>
      <vt:lpstr>16_WikiTutorialDR</vt:lpstr>
      <vt:lpstr>2_Office Theme</vt:lpstr>
      <vt:lpstr>15_WikiTutorialDR</vt:lpstr>
      <vt:lpstr>17_WikiTutorialDR</vt:lpstr>
      <vt:lpstr>18_WikiTutorialDR</vt:lpstr>
      <vt:lpstr>19_WikiTutorialDR</vt:lpstr>
      <vt:lpstr>Overview of KBP2015 Tri-lingual Entity Discovery and Linking</vt:lpstr>
      <vt:lpstr>Goals and The Task</vt:lpstr>
      <vt:lpstr>DEFT Example Chinese</vt:lpstr>
      <vt:lpstr>Motivations </vt:lpstr>
      <vt:lpstr>PowerPoint Presentation</vt:lpstr>
      <vt:lpstr>What’s New in 2015 </vt:lpstr>
      <vt:lpstr>PowerPoint Presentation</vt:lpstr>
      <vt:lpstr>The Task </vt:lpstr>
      <vt:lpstr>Evaluation Measures </vt:lpstr>
      <vt:lpstr>Participants</vt:lpstr>
      <vt:lpstr>Data Annotation and Resources </vt:lpstr>
      <vt:lpstr>The Results</vt:lpstr>
      <vt:lpstr>Tri-lingual EDL Performance</vt:lpstr>
      <vt:lpstr>English EDL Performance</vt:lpstr>
      <vt:lpstr>Chinese EDL Performance</vt:lpstr>
      <vt:lpstr>Spanish EDL Performance</vt:lpstr>
      <vt:lpstr>Tri-lingual EL Performance</vt:lpstr>
      <vt:lpstr>English EL Performance</vt:lpstr>
      <vt:lpstr>Chinese EL Performance</vt:lpstr>
      <vt:lpstr>Spanish EL Performance</vt:lpstr>
      <vt:lpstr>Entity Types and Textual Genres</vt:lpstr>
      <vt:lpstr>Are We Picking the Same Low-Hanging Fruit?</vt:lpstr>
      <vt:lpstr>PowerPoint Presentation</vt:lpstr>
      <vt:lpstr>PowerPoint Presentation</vt:lpstr>
      <vt:lpstr>PowerPoint Presentation</vt:lpstr>
      <vt:lpstr>3/4 happy families resemble each other, while unhappy ones are 9/10 different.</vt:lpstr>
      <vt:lpstr>What’s New and What Works</vt:lpstr>
      <vt:lpstr>Cross-lingual Knowledge Transfer</vt:lpstr>
      <vt:lpstr>Tackling Nominal Mentions</vt:lpstr>
      <vt:lpstr>Global Knowledge Derived from KB</vt:lpstr>
      <vt:lpstr>Name Translation Mining</vt:lpstr>
      <vt:lpstr>Name Translation Mining</vt:lpstr>
      <vt:lpstr>Portability for a New Type or a New Language</vt:lpstr>
      <vt:lpstr>Remaining Challenges</vt:lpstr>
      <vt:lpstr>Mention Extraction: OOV Mention Identification</vt:lpstr>
      <vt:lpstr>Mention Extraction: OOV Mention Identification</vt:lpstr>
      <vt:lpstr>Mention Extraction: Boundary Errors</vt:lpstr>
      <vt:lpstr>Joint Linking and Typing: When to trust Whom more?</vt:lpstr>
      <vt:lpstr>Machine Translation</vt:lpstr>
      <vt:lpstr>Entity Translation</vt:lpstr>
      <vt:lpstr>Linking: Abbreviations and Nicknames</vt:lpstr>
      <vt:lpstr>Linking: Re-visit ``Collaborators" in Collective Inference</vt:lpstr>
      <vt:lpstr>Linking: Knowledge Representation</vt:lpstr>
      <vt:lpstr>PowerPoint Presentation</vt:lpstr>
      <vt:lpstr>Linking: Commonsense Knowledge</vt:lpstr>
      <vt:lpstr>Linking: Morph Decoding</vt:lpstr>
      <vt:lpstr>Looking Ahead</vt:lpstr>
      <vt:lpstr>Looking Forward to KBP2016 EDL</vt:lpstr>
      <vt:lpstr>PowerPoint Presentation</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Jiawei Han</dc:creator>
  <cp:lastModifiedBy>Heng Ji</cp:lastModifiedBy>
  <cp:revision>1889</cp:revision>
  <cp:lastPrinted>2015-11-21T19:42:12Z</cp:lastPrinted>
  <dcterms:created xsi:type="dcterms:W3CDTF">1998-06-19T04:38:52Z</dcterms:created>
  <dcterms:modified xsi:type="dcterms:W3CDTF">2015-11-28T16:20:50Z</dcterms:modified>
</cp:coreProperties>
</file>