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2.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 id="2147486068" r:id="rId2"/>
    <p:sldMasterId id="2147486088" r:id="rId3"/>
    <p:sldMasterId id="2147486094" r:id="rId4"/>
    <p:sldMasterId id="2147486100" r:id="rId5"/>
    <p:sldMasterId id="2147486106" r:id="rId6"/>
    <p:sldMasterId id="2147486112" r:id="rId7"/>
    <p:sldMasterId id="2147486131" r:id="rId8"/>
    <p:sldMasterId id="2147486138" r:id="rId9"/>
    <p:sldMasterId id="2147486145" r:id="rId10"/>
    <p:sldMasterId id="2147486150" r:id="rId11"/>
    <p:sldMasterId id="2147486157" r:id="rId12"/>
    <p:sldMasterId id="2147486163" r:id="rId13"/>
    <p:sldMasterId id="2147486170" r:id="rId14"/>
    <p:sldMasterId id="2147486177" r:id="rId15"/>
    <p:sldMasterId id="2147486210" r:id="rId16"/>
    <p:sldMasterId id="2147486217" r:id="rId17"/>
    <p:sldMasterId id="2147486222" r:id="rId18"/>
    <p:sldMasterId id="2147486229" r:id="rId19"/>
    <p:sldMasterId id="2147486233" r:id="rId20"/>
    <p:sldMasterId id="2147486240" r:id="rId21"/>
    <p:sldMasterId id="2147486247" r:id="rId22"/>
    <p:sldMasterId id="2147486254" r:id="rId23"/>
  </p:sldMasterIdLst>
  <p:notesMasterIdLst>
    <p:notesMasterId r:id="rId56"/>
  </p:notesMasterIdLst>
  <p:handoutMasterIdLst>
    <p:handoutMasterId r:id="rId57"/>
  </p:handoutMasterIdLst>
  <p:sldIdLst>
    <p:sldId id="2080" r:id="rId24"/>
    <p:sldId id="2300" r:id="rId25"/>
    <p:sldId id="2288" r:id="rId26"/>
    <p:sldId id="2227" r:id="rId27"/>
    <p:sldId id="2309" r:id="rId28"/>
    <p:sldId id="2285" r:id="rId29"/>
    <p:sldId id="2231" r:id="rId30"/>
    <p:sldId id="2249" r:id="rId31"/>
    <p:sldId id="2310" r:id="rId32"/>
    <p:sldId id="2305" r:id="rId33"/>
    <p:sldId id="2251" r:id="rId34"/>
    <p:sldId id="2340" r:id="rId35"/>
    <p:sldId id="2255" r:id="rId36"/>
    <p:sldId id="2311" r:id="rId37"/>
    <p:sldId id="2341" r:id="rId38"/>
    <p:sldId id="2342" r:id="rId39"/>
    <p:sldId id="2343" r:id="rId40"/>
    <p:sldId id="2344" r:id="rId41"/>
    <p:sldId id="2306" r:id="rId42"/>
    <p:sldId id="2345" r:id="rId43"/>
    <p:sldId id="2347" r:id="rId44"/>
    <p:sldId id="2348" r:id="rId45"/>
    <p:sldId id="2349" r:id="rId46"/>
    <p:sldId id="2350" r:id="rId47"/>
    <p:sldId id="2307" r:id="rId48"/>
    <p:sldId id="2352" r:id="rId49"/>
    <p:sldId id="2351" r:id="rId50"/>
    <p:sldId id="2353" r:id="rId51"/>
    <p:sldId id="2355" r:id="rId52"/>
    <p:sldId id="2354" r:id="rId53"/>
    <p:sldId id="2356" r:id="rId54"/>
    <p:sldId id="2357" r:id="rId55"/>
  </p:sldIdLst>
  <p:sldSz cx="9144000" cy="6858000" type="screen4x3"/>
  <p:notesSz cx="6881813" cy="9296400"/>
  <p:defaultTextStyle>
    <a:defPPr>
      <a:defRPr lang="en-US"/>
    </a:defPPr>
    <a:lvl1pPr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5pPr>
    <a:lvl6pPr marL="2286000" algn="l" defTabSz="914400" rtl="0" eaLnBrk="1" latinLnBrk="0" hangingPunct="1">
      <a:defRPr sz="2800" kern="1200">
        <a:solidFill>
          <a:schemeClr val="tx1"/>
        </a:solidFill>
        <a:latin typeface="Calibri" pitchFamily="34" charset="0"/>
        <a:ea typeface="MS PGothic" pitchFamily="34" charset="-128"/>
        <a:cs typeface="+mn-cs"/>
      </a:defRPr>
    </a:lvl6pPr>
    <a:lvl7pPr marL="2743200" algn="l" defTabSz="914400" rtl="0" eaLnBrk="1" latinLnBrk="0" hangingPunct="1">
      <a:defRPr sz="2800" kern="1200">
        <a:solidFill>
          <a:schemeClr val="tx1"/>
        </a:solidFill>
        <a:latin typeface="Calibri" pitchFamily="34" charset="0"/>
        <a:ea typeface="MS PGothic" pitchFamily="34" charset="-128"/>
        <a:cs typeface="+mn-cs"/>
      </a:defRPr>
    </a:lvl7pPr>
    <a:lvl8pPr marL="3200400" algn="l" defTabSz="914400" rtl="0" eaLnBrk="1" latinLnBrk="0" hangingPunct="1">
      <a:defRPr sz="2800" kern="1200">
        <a:solidFill>
          <a:schemeClr val="tx1"/>
        </a:solidFill>
        <a:latin typeface="Calibri" pitchFamily="34" charset="0"/>
        <a:ea typeface="MS PGothic" pitchFamily="34" charset="-128"/>
        <a:cs typeface="+mn-cs"/>
      </a:defRPr>
    </a:lvl8pPr>
    <a:lvl9pPr marL="3657600" algn="l" defTabSz="914400" rtl="0" eaLnBrk="1" latinLnBrk="0" hangingPunct="1">
      <a:defRPr sz="2800"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x-MBP"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981"/>
    <a:srgbClr val="FF6600"/>
    <a:srgbClr val="F6E6EA"/>
    <a:srgbClr val="FAE2F6"/>
    <a:srgbClr val="800000"/>
    <a:srgbClr val="534E2F"/>
    <a:srgbClr val="3B372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p:scale>
          <a:sx n="66" d="100"/>
          <a:sy n="66" d="100"/>
        </p:scale>
        <p:origin x="-149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30" y="-72"/>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atin typeface="Times New Roman" pitchFamily="18" charset="0"/>
              </a:defRPr>
            </a:lvl1pPr>
          </a:lstStyle>
          <a:p>
            <a:endParaRPr lang="en-US" dirty="0"/>
          </a:p>
        </p:txBody>
      </p:sp>
      <p:sp>
        <p:nvSpPr>
          <p:cNvPr id="123907"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atin typeface="Times New Roman" pitchFamily="18" charset="0"/>
              </a:defRPr>
            </a:lvl1pPr>
          </a:lstStyle>
          <a:p>
            <a:endParaRPr lang="en-US" dirty="0"/>
          </a:p>
        </p:txBody>
      </p:sp>
      <p:sp>
        <p:nvSpPr>
          <p:cNvPr id="123908"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atin typeface="Times New Roman" pitchFamily="18" charset="0"/>
              </a:defRPr>
            </a:lvl1pPr>
          </a:lstStyle>
          <a:p>
            <a:endParaRPr lang="en-US" dirty="0"/>
          </a:p>
        </p:txBody>
      </p:sp>
      <p:sp>
        <p:nvSpPr>
          <p:cNvPr id="123909"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itchFamily="18" charset="0"/>
              </a:defRPr>
            </a:lvl1pPr>
          </a:lstStyle>
          <a:p>
            <a:fld id="{64980DCF-22FB-4A71-A88B-4541596103D7}" type="slidenum">
              <a:rPr lang="en-US" altLang="en-US"/>
              <a:pPr/>
              <a:t>‹#›</a:t>
            </a:fld>
            <a:endParaRPr lang="en-US" altLang="en-US" dirty="0"/>
          </a:p>
        </p:txBody>
      </p:sp>
    </p:spTree>
    <p:extLst>
      <p:ext uri="{BB962C8B-B14F-4D97-AF65-F5344CB8AC3E}">
        <p14:creationId xmlns:p14="http://schemas.microsoft.com/office/powerpoint/2010/main" val="90621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atin typeface="Times New Roman" pitchFamily="18" charset="0"/>
              </a:defRPr>
            </a:lvl1pPr>
          </a:lstStyle>
          <a:p>
            <a:endParaRPr lang="en-US" dirty="0"/>
          </a:p>
        </p:txBody>
      </p:sp>
      <p:sp>
        <p:nvSpPr>
          <p:cNvPr id="13315" name="Rectangle 3"/>
          <p:cNvSpPr>
            <a:spLocks noGrp="1" noChangeArrowheads="1"/>
          </p:cNvSpPr>
          <p:nvPr>
            <p:ph type="dt"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atin typeface="Times New Roman" pitchFamily="18" charset="0"/>
              </a:defRPr>
            </a:lvl1pPr>
          </a:lstStyle>
          <a:p>
            <a:endParaRPr lang="en-US" dirty="0"/>
          </a:p>
        </p:txBody>
      </p:sp>
      <p:sp>
        <p:nvSpPr>
          <p:cNvPr id="18436" name="Rectangle 4"/>
          <p:cNvSpPr>
            <a:spLocks noGrp="1" noRot="1" noChangeAspect="1" noChangeArrowheads="1" noTextEdit="1"/>
          </p:cNvSpPr>
          <p:nvPr>
            <p:ph type="sldImg" idx="2"/>
          </p:nvPr>
        </p:nvSpPr>
        <p:spPr bwMode="auto">
          <a:xfrm>
            <a:off x="11191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atin typeface="Times New Roman" pitchFamily="18" charset="0"/>
              </a:defRPr>
            </a:lvl1pPr>
          </a:lstStyle>
          <a:p>
            <a:endParaRPr lang="en-US" dirty="0"/>
          </a:p>
        </p:txBody>
      </p:sp>
      <p:sp>
        <p:nvSpPr>
          <p:cNvPr id="13319"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itchFamily="18" charset="0"/>
              </a:defRPr>
            </a:lvl1pPr>
          </a:lstStyle>
          <a:p>
            <a:fld id="{850D7B56-F583-4F8D-978E-C3D0DAF7ADCA}" type="slidenum">
              <a:rPr lang="en-US" altLang="en-US"/>
              <a:pPr/>
              <a:t>‹#›</a:t>
            </a:fld>
            <a:endParaRPr lang="en-US" altLang="en-US" dirty="0"/>
          </a:p>
        </p:txBody>
      </p:sp>
    </p:spTree>
    <p:extLst>
      <p:ext uri="{BB962C8B-B14F-4D97-AF65-F5344CB8AC3E}">
        <p14:creationId xmlns:p14="http://schemas.microsoft.com/office/powerpoint/2010/main" val="3816050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B56-F583-4F8D-978E-C3D0DAF7ADCA}" type="slidenum">
              <a:rPr lang="en-US" altLang="en-US" smtClean="0"/>
              <a:pPr/>
              <a:t>1</a:t>
            </a:fld>
            <a:endParaRPr lang="en-US" altLang="en-US" dirty="0"/>
          </a:p>
        </p:txBody>
      </p:sp>
    </p:spTree>
    <p:extLst>
      <p:ext uri="{BB962C8B-B14F-4D97-AF65-F5344CB8AC3E}">
        <p14:creationId xmlns:p14="http://schemas.microsoft.com/office/powerpoint/2010/main" val="321101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10</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11</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13</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14</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15</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16</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17</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18</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A505-D187-42F1-8AFA-901C62EFA38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13157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A505-D187-42F1-8AFA-901C62EFA38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1315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920761" y="4490032"/>
            <a:ext cx="5064123" cy="4252920"/>
          </a:xfrm>
          <a:prstGeom prst="rect">
            <a:avLst/>
          </a:prstGeom>
        </p:spPr>
        <p:txBody>
          <a:bodyPr lIns="92431" tIns="92431" rIns="92431" bIns="92431" anchor="t" anchorCtr="0">
            <a:noAutofit/>
          </a:bodyPr>
          <a:lstStyle/>
          <a:p>
            <a:pPr>
              <a:spcBef>
                <a:spcPts val="0"/>
              </a:spcBef>
            </a:pPr>
            <a:r>
              <a:rPr lang="en-US" dirty="0" err="1" smtClean="0"/>
              <a:t>Hltcoe</a:t>
            </a:r>
            <a:r>
              <a:rPr lang="en-US" baseline="0" dirty="0" smtClean="0"/>
              <a:t> also </a:t>
            </a:r>
            <a:r>
              <a:rPr lang="en-US" baseline="0" dirty="0" err="1" smtClean="0"/>
              <a:t>provies</a:t>
            </a:r>
            <a:r>
              <a:rPr lang="en-US" baseline="0" dirty="0" smtClean="0"/>
              <a:t> cross-lingual knowledge transfer helped slot filling</a:t>
            </a:r>
            <a:endParaRPr dirty="0"/>
          </a:p>
        </p:txBody>
      </p:sp>
      <p:sp>
        <p:nvSpPr>
          <p:cNvPr id="128" name="Shape 128"/>
          <p:cNvSpPr>
            <a:spLocks noGrp="1" noRot="1" noChangeAspect="1"/>
          </p:cNvSpPr>
          <p:nvPr>
            <p:ph type="sldImg" idx="2"/>
          </p:nvPr>
        </p:nvSpPr>
        <p:spPr>
          <a:xfrm>
            <a:off x="1092200" y="708025"/>
            <a:ext cx="4725988"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28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BA505-D187-42F1-8AFA-901C62EFA38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13157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25</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26</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smtClean="0">
                <a:latin typeface="Times New Roman" pitchFamily="18" charset="0"/>
                <a:cs typeface="Times New Roman" pitchFamily="18" charset="0"/>
              </a:rPr>
              <a:t>北极熊 </a:t>
            </a:r>
            <a:r>
              <a:rPr lang="en-US" altLang="zh-CN"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GPE': 11} {'m.06bnz': 11} Russia</a:t>
            </a:r>
          </a:p>
          <a:p>
            <a:r>
              <a:rPr lang="zh-CN" altLang="en-US" sz="1200" dirty="0" smtClean="0">
                <a:latin typeface="Times New Roman" pitchFamily="18" charset="0"/>
                <a:cs typeface="Times New Roman" pitchFamily="18" charset="0"/>
              </a:rPr>
              <a:t>兔子 </a:t>
            </a:r>
            <a:r>
              <a:rPr lang="en-US" altLang="zh-CN"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GPE': 8} {'m.0d05w3': 8} China</a:t>
            </a:r>
          </a:p>
          <a:p>
            <a:r>
              <a:rPr lang="zh-CN" altLang="en-US" sz="1200" dirty="0" smtClean="0">
                <a:latin typeface="Times New Roman" pitchFamily="18" charset="0"/>
                <a:cs typeface="Times New Roman" pitchFamily="18" charset="0"/>
              </a:rPr>
              <a:t>白头鹰 </a:t>
            </a:r>
            <a:r>
              <a:rPr lang="en-US" altLang="zh-CN"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GPE': 6} {'m.09c7w0': 6} USA</a:t>
            </a:r>
          </a:p>
          <a:p>
            <a:r>
              <a:rPr lang="zh-CN" altLang="en-US" sz="1200" dirty="0" smtClean="0">
                <a:latin typeface="Times New Roman" pitchFamily="18" charset="0"/>
                <a:cs typeface="Times New Roman" pitchFamily="18" charset="0"/>
              </a:rPr>
              <a:t>大青果 </a:t>
            </a:r>
            <a:r>
              <a:rPr lang="en-US" altLang="zh-CN"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GPE': 5} {'m.0d05w3': 5} China</a:t>
            </a:r>
          </a:p>
          <a:p>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BDBA505-D187-42F1-8AFA-901C62EFA38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13157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28</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29</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30</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3</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a:p>
            <a:r>
              <a:rPr lang="en-US" altLang="zh-CN" sz="1200" dirty="0" smtClean="0"/>
              <a:t>In any case, such data annotations are expensive to prepare. In order to compensate this data requirement, various automatic annotation generation methods have been attempted in previous work, including knowledge base driven distant supervision, cross-lingual projection and naturally existing noisy annotations such as Wikipedia markups. Annotations produced from these methods are usually very noisy, while DNN is sensitive to noise just like many other machine learning methods. For example, RPI found that the F-score of the same DNN model learned from noisy training data is 45\% lower than that trained from clean data for some low-resource languages. </a:t>
            </a:r>
          </a:p>
          <a:p>
            <a:endParaRPr lang="en-US" altLang="en-US" dirty="0" smtClean="0">
              <a:ea typeface="MS PGothic" panose="020B0600070205080204" pitchFamily="34" charset="-128"/>
            </a:endParaRPr>
          </a:p>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31</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32</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MS PGothic" panose="020B0600070205080204" pitchFamily="34" charset="-128"/>
              </a:rPr>
              <a:t>Quality</a:t>
            </a:r>
          </a:p>
          <a:p>
            <a:r>
              <a:rPr lang="en-US" altLang="zh-CN" dirty="0" smtClean="0"/>
              <a:t>Automatically discovering and clustering nominal mentions, and grounding them to KB or other name mentions is crucial to many real-world applications such as intelligence analysis and product profiling. Therefore we </a:t>
            </a:r>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4</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5</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6</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7</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8</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9</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311858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灯片编号占位符 5"/>
          <p:cNvSpPr>
            <a:spLocks noGrp="1"/>
          </p:cNvSpPr>
          <p:nvPr>
            <p:ph type="sldNum" sz="quarter" idx="10"/>
          </p:nvPr>
        </p:nvSpPr>
        <p:spPr/>
        <p:txBody>
          <a:bodyPr/>
          <a:lstStyle>
            <a:lvl1pPr>
              <a:defRPr/>
            </a:lvl1pPr>
          </a:lstStyle>
          <a:p>
            <a:pPr>
              <a:defRPr/>
            </a:pPr>
            <a:fld id="{F83933F0-8E98-4F76-9132-5188D64ECCF6}"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933831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alatino Linotype"/>
                <a:cs typeface="Palatino Linotype"/>
              </a:defRPr>
            </a:lvl1pPr>
            <a:lvl2pPr>
              <a:defRPr>
                <a:latin typeface="Palatino Linotype"/>
                <a:cs typeface="Palatino Linotype"/>
              </a:defRPr>
            </a:lvl2pPr>
            <a:lvl3pPr>
              <a:defRPr>
                <a:latin typeface="Palatino Linotype"/>
                <a:cs typeface="Palatino Linotype"/>
              </a:defRPr>
            </a:lvl3pPr>
            <a:lvl4pPr>
              <a:defRPr>
                <a:latin typeface="Palatino Linotype"/>
                <a:cs typeface="Palatino Linotype"/>
              </a:defRPr>
            </a:lvl4pPr>
            <a:lvl5pPr>
              <a:defRPr>
                <a:latin typeface="Palatino Linotype"/>
                <a:cs typeface="Palatino Linotyp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4145873"/>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9531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67865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0225646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31922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608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8330964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5356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385726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121444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9522F93D-2EE1-4FA9-8EE1-CC9339DBDD2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8308716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3550086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58013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6573102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47376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4178931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541446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787897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5478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5721533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5106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灯片编号占位符 5"/>
          <p:cNvSpPr>
            <a:spLocks noGrp="1"/>
          </p:cNvSpPr>
          <p:nvPr>
            <p:ph type="sldNum" sz="quarter" idx="10"/>
          </p:nvPr>
        </p:nvSpPr>
        <p:spPr/>
        <p:txBody>
          <a:bodyPr/>
          <a:lstStyle>
            <a:lvl1pPr>
              <a:defRPr/>
            </a:lvl1pPr>
          </a:lstStyle>
          <a:p>
            <a:pPr>
              <a:defRPr/>
            </a:pPr>
            <a:fld id="{967A6DA4-2490-42F7-875B-5B98B1187D41}"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244231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0090572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7713424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5994058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6516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灯片编号占位符 5"/>
          <p:cNvSpPr>
            <a:spLocks noGrp="1"/>
          </p:cNvSpPr>
          <p:nvPr>
            <p:ph type="sldNum" sz="quarter" idx="10"/>
          </p:nvPr>
        </p:nvSpPr>
        <p:spPr/>
        <p:txBody>
          <a:bodyPr/>
          <a:lstStyle>
            <a:lvl1pPr>
              <a:defRPr/>
            </a:lvl1pPr>
          </a:lstStyle>
          <a:p>
            <a:pPr>
              <a:defRPr/>
            </a:pPr>
            <a:fld id="{6D25EA23-3DBA-402D-B121-8EA4129B6284}"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832691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8904C560-2E64-4E78-A656-C0D40BA2220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57965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5888"/>
            <a:ext cx="2286000" cy="6284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5888"/>
            <a:ext cx="6705600" cy="6284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D41E8F26-DE3B-4FAD-8853-861E0DB5158B}"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202248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1600200"/>
            <a:ext cx="8382000" cy="1295400"/>
          </a:xfrm>
        </p:spPr>
        <p:txBody>
          <a:bodyPr lIns="0" tIns="0" rIns="0" bIns="0" anchor="t"/>
          <a:lstStyle>
            <a:lvl1pPr>
              <a:defRPr sz="3600">
                <a:latin typeface="Arial"/>
                <a:cs typeface="Arial"/>
              </a:defRPr>
            </a:lvl1pPr>
          </a:lstStyle>
          <a:p>
            <a:pPr lvl="0"/>
            <a:r>
              <a:rPr lang="en-US" noProof="0" dirty="0" smtClean="0"/>
              <a:t>Click to edit Master title style</a:t>
            </a:r>
          </a:p>
        </p:txBody>
      </p:sp>
      <p:sp>
        <p:nvSpPr>
          <p:cNvPr id="27659" name="Rectangle 11"/>
          <p:cNvSpPr>
            <a:spLocks noGrp="1" noChangeArrowheads="1"/>
          </p:cNvSpPr>
          <p:nvPr>
            <p:ph type="subTitle" sz="quarter" idx="1"/>
          </p:nvPr>
        </p:nvSpPr>
        <p:spPr>
          <a:xfrm>
            <a:off x="5410200" y="3200400"/>
            <a:ext cx="3352800" cy="2286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buFont typeface="Wingdings" charset="0"/>
              <a:buNone/>
              <a:defRPr>
                <a:solidFill>
                  <a:schemeClr val="bg1"/>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179632261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alatino Linotype"/>
                <a:cs typeface="Palatino Linotype"/>
              </a:defRPr>
            </a:lvl1pPr>
            <a:lvl2pPr>
              <a:defRPr>
                <a:latin typeface="Palatino Linotype"/>
                <a:cs typeface="Palatino Linotype"/>
              </a:defRPr>
            </a:lvl2pPr>
            <a:lvl3pPr>
              <a:defRPr>
                <a:latin typeface="Palatino Linotype"/>
                <a:cs typeface="Palatino Linotype"/>
              </a:defRPr>
            </a:lvl3pPr>
            <a:lvl4pPr>
              <a:defRPr>
                <a:latin typeface="Palatino Linotype"/>
                <a:cs typeface="Palatino Linotype"/>
              </a:defRPr>
            </a:lvl4pPr>
            <a:lvl5pPr>
              <a:defRPr>
                <a:latin typeface="Palatino Linotype"/>
                <a:cs typeface="Palatino Linotyp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8753265"/>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646253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2431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251810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392688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319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919747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873520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721263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123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855239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73216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119845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10990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1592893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8402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7517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387738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261550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70607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5237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43981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708654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71176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1981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4009102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3135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137936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434423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711131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60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504962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48770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4067818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2080545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76611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灯片编号占位符 5"/>
          <p:cNvSpPr>
            <a:spLocks noGrp="1"/>
          </p:cNvSpPr>
          <p:nvPr>
            <p:ph type="sldNum" sz="quarter" idx="10"/>
          </p:nvPr>
        </p:nvSpPr>
        <p:spPr/>
        <p:txBody>
          <a:bodyPr/>
          <a:lstStyle>
            <a:lvl1pPr>
              <a:defRPr/>
            </a:lvl1pPr>
          </a:lstStyle>
          <a:p>
            <a:pPr>
              <a:defRPr/>
            </a:pPr>
            <a:fld id="{2BB72F5B-1387-4322-AC14-DFE32EBC851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4278752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692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41704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6361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680281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616624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691921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76751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502634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9572099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84407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5A9108C4-9646-459D-A5F5-FA6603129464}"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4257970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9391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7322981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98411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398146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9592497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5830280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15328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6674423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2253591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505488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灯片编号占位符 5"/>
          <p:cNvSpPr>
            <a:spLocks noGrp="1"/>
          </p:cNvSpPr>
          <p:nvPr>
            <p:ph type="sldNum" sz="quarter" idx="10"/>
          </p:nvPr>
        </p:nvSpPr>
        <p:spPr/>
        <p:txBody>
          <a:bodyPr/>
          <a:lstStyle>
            <a:lvl1pPr>
              <a:defRPr/>
            </a:lvl1pPr>
          </a:lstStyle>
          <a:p>
            <a:pPr>
              <a:defRPr/>
            </a:pPr>
            <a:fld id="{094FF003-B697-446A-AACB-6CB2B8F24DCB}"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875317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4626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9191560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67272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728140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9475772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1443986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30555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733594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68298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322754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81075"/>
            <a:ext cx="4257675"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981075"/>
            <a:ext cx="4257675"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灯片编号占位符 5"/>
          <p:cNvSpPr>
            <a:spLocks noGrp="1"/>
          </p:cNvSpPr>
          <p:nvPr>
            <p:ph type="sldNum" sz="quarter" idx="10"/>
          </p:nvPr>
        </p:nvSpPr>
        <p:spPr/>
        <p:txBody>
          <a:bodyPr/>
          <a:lstStyle>
            <a:lvl1pPr>
              <a:defRPr/>
            </a:lvl1pPr>
          </a:lstStyle>
          <a:p>
            <a:pPr>
              <a:defRPr/>
            </a:pPr>
            <a:fld id="{E1D940B9-8C2A-4245-A0BF-E676382DCB99}"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761310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5398962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4865436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48029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1901435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9680332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5824420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1848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730971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898727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394651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灯片编号占位符 5"/>
          <p:cNvSpPr>
            <a:spLocks noGrp="1"/>
          </p:cNvSpPr>
          <p:nvPr>
            <p:ph type="sldNum" sz="quarter" idx="10"/>
          </p:nvPr>
        </p:nvSpPr>
        <p:spPr/>
        <p:txBody>
          <a:bodyPr/>
          <a:lstStyle>
            <a:lvl1pPr>
              <a:defRPr/>
            </a:lvl1pPr>
          </a:lstStyle>
          <a:p>
            <a:pPr>
              <a:defRPr/>
            </a:pPr>
            <a:fld id="{6638177E-246C-44B4-8B5A-61DC591249E1}"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71608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4673828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184628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59266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9270572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7800251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8057131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04651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74148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05654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1600200"/>
            <a:ext cx="8382000" cy="1295400"/>
          </a:xfrm>
        </p:spPr>
        <p:txBody>
          <a:bodyPr lIns="0" tIns="0" rIns="0" bIns="0" anchor="t"/>
          <a:lstStyle>
            <a:lvl1pPr>
              <a:defRPr sz="3600">
                <a:latin typeface="Arial"/>
                <a:cs typeface="Arial"/>
              </a:defRPr>
            </a:lvl1pPr>
          </a:lstStyle>
          <a:p>
            <a:pPr lvl="0"/>
            <a:r>
              <a:rPr lang="en-US" noProof="0" dirty="0" smtClean="0"/>
              <a:t>Click to edit Master title style</a:t>
            </a:r>
          </a:p>
        </p:txBody>
      </p:sp>
      <p:sp>
        <p:nvSpPr>
          <p:cNvPr id="27659" name="Rectangle 11"/>
          <p:cNvSpPr>
            <a:spLocks noGrp="1" noChangeArrowheads="1"/>
          </p:cNvSpPr>
          <p:nvPr>
            <p:ph type="subTitle" sz="quarter" idx="1"/>
          </p:nvPr>
        </p:nvSpPr>
        <p:spPr>
          <a:xfrm>
            <a:off x="5410200" y="3200400"/>
            <a:ext cx="3352800" cy="2286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buFont typeface="Wingdings" charset="0"/>
              <a:buNone/>
              <a:defRPr>
                <a:solidFill>
                  <a:schemeClr val="bg1"/>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23062369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0.xml"/><Relationship Id="rId4" Type="http://schemas.openxmlformats.org/officeDocument/2006/relationships/slideLayout" Target="../slideLayouts/slideLayout5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1.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theme" Target="../theme/theme12.xml"/><Relationship Id="rId4" Type="http://schemas.openxmlformats.org/officeDocument/2006/relationships/slideLayout" Target="../slideLayouts/slideLayout6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1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heme" Target="../theme/theme1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15.xml"/><Relationship Id="rId4" Type="http://schemas.openxmlformats.org/officeDocument/2006/relationships/slideLayout" Target="../slideLayouts/slideLayout8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theme" Target="../theme/theme1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theme" Target="../theme/theme17.xml"/><Relationship Id="rId4" Type="http://schemas.openxmlformats.org/officeDocument/2006/relationships/slideLayout" Target="../slideLayouts/slideLayout92.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theme" Target="../theme/theme1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image" Target="../media/image1.jpe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theme" Target="../theme/theme2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0.xml"/><Relationship Id="rId7" Type="http://schemas.openxmlformats.org/officeDocument/2006/relationships/theme" Target="../theme/theme2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16.xml"/><Relationship Id="rId7" Type="http://schemas.openxmlformats.org/officeDocument/2006/relationships/theme" Target="../theme/theme2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5" Type="http://schemas.openxmlformats.org/officeDocument/2006/relationships/theme" Target="../theme/theme23.xml"/><Relationship Id="rId4" Type="http://schemas.openxmlformats.org/officeDocument/2006/relationships/slideLayout" Target="../slideLayouts/slideLayout1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7.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直接箭头连接符 3"/>
          <p:cNvCxnSpPr/>
          <p:nvPr userDrawn="1"/>
        </p:nvCxnSpPr>
        <p:spPr>
          <a:xfrm>
            <a:off x="152400" y="989013"/>
            <a:ext cx="8786813" cy="1587"/>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152400" y="1065213"/>
            <a:ext cx="87868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箭头连接符 8"/>
          <p:cNvCxnSpPr/>
          <p:nvPr userDrawn="1"/>
        </p:nvCxnSpPr>
        <p:spPr>
          <a:xfrm>
            <a:off x="152400" y="6551613"/>
            <a:ext cx="8786813" cy="1587"/>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8" name="直接连接符 9"/>
          <p:cNvCxnSpPr/>
          <p:nvPr userDrawn="1"/>
        </p:nvCxnSpPr>
        <p:spPr>
          <a:xfrm>
            <a:off x="152400" y="6475413"/>
            <a:ext cx="87868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379913" name="标题占位符 1"/>
          <p:cNvSpPr>
            <a:spLocks noGrp="1"/>
          </p:cNvSpPr>
          <p:nvPr>
            <p:ph type="title"/>
          </p:nvPr>
        </p:nvSpPr>
        <p:spPr bwMode="auto">
          <a:xfrm>
            <a:off x="0" y="115888"/>
            <a:ext cx="91440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Title</a:t>
            </a:r>
            <a:endParaRPr lang="zh-CN" altLang="en-US" smtClean="0"/>
          </a:p>
        </p:txBody>
      </p:sp>
      <p:sp>
        <p:nvSpPr>
          <p:cNvPr id="1031" name="文本占位符 2"/>
          <p:cNvSpPr>
            <a:spLocks noGrp="1"/>
          </p:cNvSpPr>
          <p:nvPr>
            <p:ph type="body" idx="1"/>
          </p:nvPr>
        </p:nvSpPr>
        <p:spPr bwMode="auto">
          <a:xfrm>
            <a:off x="228600" y="1133475"/>
            <a:ext cx="866775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First Layer</a:t>
            </a:r>
            <a:endParaRPr lang="zh-CN" altLang="en-US" smtClean="0"/>
          </a:p>
          <a:p>
            <a:pPr lvl="1"/>
            <a:r>
              <a:rPr lang="en-US" altLang="zh-CN" smtClean="0"/>
              <a:t>Second Layer</a:t>
            </a:r>
            <a:endParaRPr lang="zh-CN" altLang="en-US" smtClean="0"/>
          </a:p>
          <a:p>
            <a:pPr lvl="2"/>
            <a:r>
              <a:rPr lang="en-US" altLang="zh-CN" smtClean="0"/>
              <a:t>Third Layer</a:t>
            </a:r>
          </a:p>
          <a:p>
            <a:pPr lvl="3"/>
            <a:r>
              <a:rPr lang="en-US" altLang="zh-CN" smtClean="0"/>
              <a:t>Fifth Layer</a:t>
            </a:r>
            <a:endParaRPr lang="zh-CN" altLang="en-US" smtClean="0"/>
          </a:p>
        </p:txBody>
      </p:sp>
      <p:sp>
        <p:nvSpPr>
          <p:cNvPr id="13" name="灯片编号占位符 5"/>
          <p:cNvSpPr>
            <a:spLocks noGrp="1"/>
          </p:cNvSpPr>
          <p:nvPr>
            <p:ph type="sldNum" sz="quarter" idx="4"/>
          </p:nvPr>
        </p:nvSpPr>
        <p:spPr>
          <a:xfrm>
            <a:off x="8207375" y="6569075"/>
            <a:ext cx="936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ea typeface="SimSun" pitchFamily="2" charset="-122"/>
              </a:defRPr>
            </a:lvl1pPr>
          </a:lstStyle>
          <a:p>
            <a:pPr>
              <a:defRPr/>
            </a:pPr>
            <a:fld id="{FFBE09E0-EBCF-4D65-9395-E37D36C781DC}" type="slidenum">
              <a:rPr lang="zh-CN" altLang="en-US"/>
              <a:pPr>
                <a:defRPr/>
              </a:pPr>
              <a:t>‹#›</a:t>
            </a:fld>
            <a:r>
              <a:rPr lang="en-US" altLang="zh-CN" sz="1200" dirty="0">
                <a:latin typeface="SimSun" pitchFamily="2" charset="-122"/>
                <a:cs typeface="Arial" pitchFamily="34" charset="0"/>
              </a:rPr>
              <a:t> </a:t>
            </a:r>
          </a:p>
        </p:txBody>
      </p:sp>
    </p:spTree>
  </p:cSld>
  <p:clrMap bg1="lt1" tx1="dk1" bg2="lt2" tx2="dk2" accent1="accent1" accent2="accent2" accent3="accent3" accent4="accent4" accent5="accent5" accent6="accent6" hlink="hlink" folHlink="folHlink"/>
  <p:sldLayoutIdLst>
    <p:sldLayoutId id="2147486063" r:id="rId1"/>
    <p:sldLayoutId id="2147486064" r:id="rId2"/>
    <p:sldLayoutId id="2147486065" r:id="rId3"/>
    <p:sldLayoutId id="2147486066" r:id="rId4"/>
    <p:sldLayoutId id="2147486052" r:id="rId5"/>
    <p:sldLayoutId id="2147486053" r:id="rId6"/>
    <p:sldLayoutId id="2147486054" r:id="rId7"/>
    <p:sldLayoutId id="2147486055" r:id="rId8"/>
    <p:sldLayoutId id="2147486056" r:id="rId9"/>
    <p:sldLayoutId id="2147486057" r:id="rId10"/>
    <p:sldLayoutId id="2147486058" r:id="rId11"/>
    <p:sldLayoutId id="2147486059" r:id="rId12"/>
    <p:sldLayoutId id="2147486060" r:id="rId13"/>
    <p:sldLayoutId id="2147486061" r:id="rId14"/>
    <p:sldLayoutId id="2147486062" r:id="rId15"/>
  </p:sldLayoutIdLst>
  <p:hf hdr="0" ftr="0" dt="0"/>
  <p:txStyles>
    <p:title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p:titleStyle>
    <p:bodyStyle>
      <a:lvl1pPr marL="342900" indent="-342900" algn="l" rtl="0" eaLnBrk="0" fontAlgn="base" hangingPunct="0">
        <a:spcBef>
          <a:spcPct val="20000"/>
        </a:spcBef>
        <a:spcAft>
          <a:spcPct val="0"/>
        </a:spcAft>
        <a:buClr>
          <a:srgbClr val="170981"/>
        </a:buClr>
        <a:buSzPct val="80000"/>
        <a:buFont typeface="Wingdings" pitchFamily="2" charset="2"/>
        <a:buChar char="§"/>
        <a:defRPr sz="24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rgbClr val="FF6600"/>
        </a:buClr>
        <a:buSzPct val="80000"/>
        <a:buFont typeface="Wingdings"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SzPct val="80000"/>
        <a:buFont typeface="Wingdings" pitchFamily="2" charset="2"/>
        <a:buChar char="§"/>
        <a:defRPr sz="2000">
          <a:solidFill>
            <a:srgbClr val="120761"/>
          </a:solidFill>
          <a:latin typeface="+mn-lt"/>
          <a:ea typeface="MS PGothic" pitchFamily="34" charset="-128"/>
        </a:defRPr>
      </a:lvl3pPr>
      <a:lvl4pPr marL="1600200" indent="-228600" algn="l" rtl="0" eaLnBrk="0" fontAlgn="base" hangingPunct="0">
        <a:spcBef>
          <a:spcPct val="20000"/>
        </a:spcBef>
        <a:spcAft>
          <a:spcPct val="0"/>
        </a:spcAft>
        <a:buClr>
          <a:srgbClr val="00CC00"/>
        </a:buClr>
        <a:buSzPct val="80000"/>
        <a:buFont typeface="Wingdings" pitchFamily="2" charset="2"/>
        <a:buChar char="§"/>
        <a:defRPr sz="2000">
          <a:solidFill>
            <a:schemeClr val="tx1"/>
          </a:solidFill>
          <a:latin typeface="+mn-lt"/>
          <a:ea typeface="MS PGothic" pitchFamily="34" charset="-128"/>
          <a:cs typeface="Arial"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5pPr>
      <a:lvl6pPr marL="2514600" indent="-228600" algn="l" rtl="0" fontAlgn="base">
        <a:spcBef>
          <a:spcPct val="20000"/>
        </a:spcBef>
        <a:spcAft>
          <a:spcPct val="0"/>
        </a:spcAft>
        <a:buFont typeface="Arial" charset="0"/>
        <a:buChar char="»"/>
        <a:defRPr sz="2000">
          <a:solidFill>
            <a:schemeClr val="tx1"/>
          </a:solidFill>
          <a:latin typeface="Arial" charset="0"/>
          <a:cs typeface="Arial" charset="0"/>
        </a:defRPr>
      </a:lvl6pPr>
      <a:lvl7pPr marL="2971800" indent="-228600" algn="l" rtl="0" fontAlgn="base">
        <a:spcBef>
          <a:spcPct val="20000"/>
        </a:spcBef>
        <a:spcAft>
          <a:spcPct val="0"/>
        </a:spcAft>
        <a:buFont typeface="Arial" charset="0"/>
        <a:buChar char="»"/>
        <a:defRPr sz="2000">
          <a:solidFill>
            <a:schemeClr val="tx1"/>
          </a:solidFill>
          <a:latin typeface="Arial" charset="0"/>
          <a:cs typeface="Arial" charset="0"/>
        </a:defRPr>
      </a:lvl7pPr>
      <a:lvl8pPr marL="3429000" indent="-228600" algn="l" rtl="0" fontAlgn="base">
        <a:spcBef>
          <a:spcPct val="20000"/>
        </a:spcBef>
        <a:spcAft>
          <a:spcPct val="0"/>
        </a:spcAft>
        <a:buFont typeface="Arial" charset="0"/>
        <a:buChar char="»"/>
        <a:defRPr sz="2000">
          <a:solidFill>
            <a:schemeClr val="tx1"/>
          </a:solidFill>
          <a:latin typeface="Arial" charset="0"/>
          <a:cs typeface="Arial" charset="0"/>
        </a:defRPr>
      </a:lvl8pPr>
      <a:lvl9pPr marL="3886200" indent="-228600" algn="l" rtl="0" fontAlgn="base">
        <a:spcBef>
          <a:spcPct val="20000"/>
        </a:spcBef>
        <a:spcAft>
          <a:spcPct val="0"/>
        </a:spcAft>
        <a:buFont typeface="Arial" charset="0"/>
        <a:buChar char="»"/>
        <a:defRPr sz="2000">
          <a:solidFill>
            <a:schemeClr val="tx1"/>
          </a:solidFill>
          <a:latin typeface="Arial" charset="0"/>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099169880"/>
      </p:ext>
    </p:extLst>
  </p:cSld>
  <p:clrMap bg1="lt1" tx1="dk1" bg2="lt2" tx2="dk2" accent1="accent1" accent2="accent2" accent3="accent3" accent4="accent4" accent5="accent5" accent6="accent6" hlink="hlink" folHlink="folHlink"/>
  <p:sldLayoutIdLst>
    <p:sldLayoutId id="2147486146" r:id="rId1"/>
    <p:sldLayoutId id="2147486147" r:id="rId2"/>
    <p:sldLayoutId id="2147486148" r:id="rId3"/>
    <p:sldLayoutId id="2147486149"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32333035"/>
      </p:ext>
    </p:extLst>
  </p:cSld>
  <p:clrMap bg1="lt1" tx1="dk1" bg2="lt2" tx2="dk2" accent1="accent1" accent2="accent2" accent3="accent3" accent4="accent4" accent5="accent5" accent6="accent6" hlink="hlink" folHlink="folHlink"/>
  <p:sldLayoutIdLst>
    <p:sldLayoutId id="2147486151" r:id="rId1"/>
    <p:sldLayoutId id="2147486152" r:id="rId2"/>
    <p:sldLayoutId id="2147486153" r:id="rId3"/>
    <p:sldLayoutId id="2147486154" r:id="rId4"/>
    <p:sldLayoutId id="2147486155" r:id="rId5"/>
    <p:sldLayoutId id="214748615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401361729"/>
      </p:ext>
    </p:extLst>
  </p:cSld>
  <p:clrMap bg1="lt1" tx1="dk1" bg2="lt2" tx2="dk2" accent1="accent1" accent2="accent2" accent3="accent3" accent4="accent4" accent5="accent5" accent6="accent6" hlink="hlink" folHlink="folHlink"/>
  <p:sldLayoutIdLst>
    <p:sldLayoutId id="2147486158" r:id="rId1"/>
    <p:sldLayoutId id="2147486159" r:id="rId2"/>
    <p:sldLayoutId id="2147486160" r:id="rId3"/>
    <p:sldLayoutId id="214748616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140242984"/>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972184906"/>
      </p:ext>
    </p:extLst>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11341370"/>
      </p:ext>
    </p:extLst>
  </p:cSld>
  <p:clrMap bg1="lt1" tx1="dk1" bg2="lt2" tx2="dk2" accent1="accent1" accent2="accent2" accent3="accent3" accent4="accent4" accent5="accent5" accent6="accent6" hlink="hlink" folHlink="folHlink"/>
  <p:sldLayoutIdLst>
    <p:sldLayoutId id="2147486178" r:id="rId1"/>
    <p:sldLayoutId id="2147486179" r:id="rId2"/>
    <p:sldLayoutId id="2147486180" r:id="rId3"/>
    <p:sldLayoutId id="214748618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465051188"/>
      </p:ext>
    </p:extLst>
  </p:cSld>
  <p:clrMap bg1="lt1" tx1="dk1" bg2="lt2" tx2="dk2" accent1="accent1" accent2="accent2" accent3="accent3" accent4="accent4" accent5="accent5" accent6="accent6" hlink="hlink" folHlink="folHlink"/>
  <p:sldLayoutIdLst>
    <p:sldLayoutId id="2147486211" r:id="rId1"/>
    <p:sldLayoutId id="2147486212" r:id="rId2"/>
    <p:sldLayoutId id="2147486213" r:id="rId3"/>
    <p:sldLayoutId id="2147486214" r:id="rId4"/>
    <p:sldLayoutId id="2147486215" r:id="rId5"/>
    <p:sldLayoutId id="214748621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97704976"/>
      </p:ext>
    </p:extLst>
  </p:cSld>
  <p:clrMap bg1="lt1" tx1="dk1" bg2="lt2" tx2="dk2" accent1="accent1" accent2="accent2" accent3="accent3" accent4="accent4" accent5="accent5" accent6="accent6" hlink="hlink" folHlink="folHlink"/>
  <p:sldLayoutIdLst>
    <p:sldLayoutId id="2147486218" r:id="rId1"/>
    <p:sldLayoutId id="2147486219" r:id="rId2"/>
    <p:sldLayoutId id="2147486220" r:id="rId3"/>
    <p:sldLayoutId id="214748622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093113639"/>
      </p:ext>
    </p:extLst>
  </p:cSld>
  <p:clrMap bg1="lt1" tx1="dk1" bg2="lt2" tx2="dk2" accent1="accent1" accent2="accent2" accent3="accent3" accent4="accent4" accent5="accent5" accent6="accent6" hlink="hlink" folHlink="folHlink"/>
  <p:sldLayoutIdLst>
    <p:sldLayoutId id="2147486223" r:id="rId1"/>
    <p:sldLayoutId id="2147486224" r:id="rId2"/>
    <p:sldLayoutId id="2147486225" r:id="rId3"/>
    <p:sldLayoutId id="2147486226" r:id="rId4"/>
    <p:sldLayoutId id="2147486227" r:id="rId5"/>
    <p:sldLayoutId id="2147486228"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13128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2286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15980"/>
      </p:ext>
    </p:extLst>
  </p:cSld>
  <p:clrMap bg1="lt1" tx1="dk1" bg2="lt2" tx2="dk2" accent1="accent1" accent2="accent2" accent3="accent3" accent4="accent4" accent5="accent5" accent6="accent6" hlink="hlink" folHlink="folHlink"/>
  <p:sldLayoutIdLst>
    <p:sldLayoutId id="2147486230" r:id="rId1"/>
    <p:sldLayoutId id="2147486231" r:id="rId2"/>
    <p:sldLayoutId id="2147486232" r:id="rId3"/>
  </p:sldLayoutIdLst>
  <p:transition>
    <p:wipe dir="r"/>
  </p:transition>
  <p:txStyles>
    <p:titleStyle>
      <a:lvl1pPr algn="l" rtl="0" eaLnBrk="0" fontAlgn="base" hangingPunct="0">
        <a:spcBef>
          <a:spcPct val="0"/>
        </a:spcBef>
        <a:spcAft>
          <a:spcPct val="0"/>
        </a:spcAft>
        <a:defRPr sz="3200">
          <a:solidFill>
            <a:srgbClr val="990000"/>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2pPr>
      <a:lvl3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3pPr>
      <a:lvl4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4pPr>
      <a:lvl5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5pPr>
      <a:lvl6pPr marL="457200" algn="l" rtl="0" fontAlgn="base">
        <a:spcBef>
          <a:spcPct val="0"/>
        </a:spcBef>
        <a:spcAft>
          <a:spcPct val="0"/>
        </a:spcAft>
        <a:defRPr sz="3200">
          <a:solidFill>
            <a:srgbClr val="990000"/>
          </a:solidFill>
          <a:latin typeface="Tahoma" charset="0"/>
          <a:ea typeface="ＭＳ Ｐゴシック" charset="0"/>
        </a:defRPr>
      </a:lvl6pPr>
      <a:lvl7pPr marL="914400" algn="l" rtl="0" fontAlgn="base">
        <a:spcBef>
          <a:spcPct val="0"/>
        </a:spcBef>
        <a:spcAft>
          <a:spcPct val="0"/>
        </a:spcAft>
        <a:defRPr sz="3200">
          <a:solidFill>
            <a:srgbClr val="990000"/>
          </a:solidFill>
          <a:latin typeface="Tahoma" charset="0"/>
          <a:ea typeface="ＭＳ Ｐゴシック" charset="0"/>
        </a:defRPr>
      </a:lvl7pPr>
      <a:lvl8pPr marL="1371600" algn="l" rtl="0" fontAlgn="base">
        <a:spcBef>
          <a:spcPct val="0"/>
        </a:spcBef>
        <a:spcAft>
          <a:spcPct val="0"/>
        </a:spcAft>
        <a:defRPr sz="3200">
          <a:solidFill>
            <a:srgbClr val="990000"/>
          </a:solidFill>
          <a:latin typeface="Tahoma" charset="0"/>
          <a:ea typeface="ＭＳ Ｐゴシック" charset="0"/>
        </a:defRPr>
      </a:lvl8pPr>
      <a:lvl9pPr marL="1828800" algn="l" rtl="0" fontAlgn="base">
        <a:spcBef>
          <a:spcPct val="0"/>
        </a:spcBef>
        <a:spcAft>
          <a:spcPct val="0"/>
        </a:spcAft>
        <a:defRPr sz="3200">
          <a:solidFill>
            <a:srgbClr val="990000"/>
          </a:solidFill>
          <a:latin typeface="Tahoma" charset="0"/>
          <a:ea typeface="ＭＳ Ｐゴシック" charset="0"/>
        </a:defRPr>
      </a:lvl9pPr>
    </p:titleStyle>
    <p:body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13128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2286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055182"/>
      </p:ext>
    </p:extLst>
  </p:cSld>
  <p:clrMap bg1="lt1" tx1="dk1" bg2="lt2" tx2="dk2" accent1="accent1" accent2="accent2" accent3="accent3" accent4="accent4" accent5="accent5" accent6="accent6" hlink="hlink" folHlink="folHlink"/>
  <p:sldLayoutIdLst>
    <p:sldLayoutId id="2147486069" r:id="rId1"/>
    <p:sldLayoutId id="2147486070" r:id="rId2"/>
  </p:sldLayoutIdLst>
  <p:transition>
    <p:wipe dir="r"/>
  </p:transition>
  <p:txStyles>
    <p:titleStyle>
      <a:lvl1pPr algn="l" rtl="0" eaLnBrk="0" fontAlgn="base" hangingPunct="0">
        <a:spcBef>
          <a:spcPct val="0"/>
        </a:spcBef>
        <a:spcAft>
          <a:spcPct val="0"/>
        </a:spcAft>
        <a:defRPr sz="3200">
          <a:solidFill>
            <a:srgbClr val="990000"/>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2pPr>
      <a:lvl3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3pPr>
      <a:lvl4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4pPr>
      <a:lvl5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5pPr>
      <a:lvl6pPr marL="457200" algn="l" rtl="0" fontAlgn="base">
        <a:spcBef>
          <a:spcPct val="0"/>
        </a:spcBef>
        <a:spcAft>
          <a:spcPct val="0"/>
        </a:spcAft>
        <a:defRPr sz="3200">
          <a:solidFill>
            <a:srgbClr val="990000"/>
          </a:solidFill>
          <a:latin typeface="Tahoma" charset="0"/>
          <a:ea typeface="ＭＳ Ｐゴシック" charset="0"/>
        </a:defRPr>
      </a:lvl6pPr>
      <a:lvl7pPr marL="914400" algn="l" rtl="0" fontAlgn="base">
        <a:spcBef>
          <a:spcPct val="0"/>
        </a:spcBef>
        <a:spcAft>
          <a:spcPct val="0"/>
        </a:spcAft>
        <a:defRPr sz="3200">
          <a:solidFill>
            <a:srgbClr val="990000"/>
          </a:solidFill>
          <a:latin typeface="Tahoma" charset="0"/>
          <a:ea typeface="ＭＳ Ｐゴシック" charset="0"/>
        </a:defRPr>
      </a:lvl7pPr>
      <a:lvl8pPr marL="1371600" algn="l" rtl="0" fontAlgn="base">
        <a:spcBef>
          <a:spcPct val="0"/>
        </a:spcBef>
        <a:spcAft>
          <a:spcPct val="0"/>
        </a:spcAft>
        <a:defRPr sz="3200">
          <a:solidFill>
            <a:srgbClr val="990000"/>
          </a:solidFill>
          <a:latin typeface="Tahoma" charset="0"/>
          <a:ea typeface="ＭＳ Ｐゴシック" charset="0"/>
        </a:defRPr>
      </a:lvl8pPr>
      <a:lvl9pPr marL="1828800" algn="l" rtl="0" fontAlgn="base">
        <a:spcBef>
          <a:spcPct val="0"/>
        </a:spcBef>
        <a:spcAft>
          <a:spcPct val="0"/>
        </a:spcAft>
        <a:defRPr sz="3200">
          <a:solidFill>
            <a:srgbClr val="990000"/>
          </a:solidFill>
          <a:latin typeface="Tahoma" charset="0"/>
          <a:ea typeface="ＭＳ Ｐゴシック" charset="0"/>
        </a:defRPr>
      </a:lvl9pPr>
    </p:titleStyle>
    <p:body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73613769"/>
      </p:ext>
    </p:extLst>
  </p:cSld>
  <p:clrMap bg1="lt1" tx1="dk1" bg2="lt2" tx2="dk2" accent1="accent1" accent2="accent2" accent3="accent3" accent4="accent4" accent5="accent5" accent6="accent6" hlink="hlink" folHlink="folHlink"/>
  <p:sldLayoutIdLst>
    <p:sldLayoutId id="2147486234" r:id="rId1"/>
    <p:sldLayoutId id="2147486235" r:id="rId2"/>
    <p:sldLayoutId id="2147486236" r:id="rId3"/>
    <p:sldLayoutId id="2147486237" r:id="rId4"/>
    <p:sldLayoutId id="2147486238" r:id="rId5"/>
    <p:sldLayoutId id="2147486239"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16607184"/>
      </p:ext>
    </p:extLst>
  </p:cSld>
  <p:clrMap bg1="lt1" tx1="dk1" bg2="lt2" tx2="dk2" accent1="accent1" accent2="accent2" accent3="accent3" accent4="accent4" accent5="accent5" accent6="accent6" hlink="hlink" folHlink="folHlink"/>
  <p:sldLayoutIdLst>
    <p:sldLayoutId id="2147486241" r:id="rId1"/>
    <p:sldLayoutId id="2147486242" r:id="rId2"/>
    <p:sldLayoutId id="2147486243" r:id="rId3"/>
    <p:sldLayoutId id="2147486244" r:id="rId4"/>
    <p:sldLayoutId id="2147486245" r:id="rId5"/>
    <p:sldLayoutId id="214748624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511500610"/>
      </p:ext>
    </p:extLst>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728732863"/>
      </p:ext>
    </p:extLst>
  </p:cSld>
  <p:clrMap bg1="lt1" tx1="dk1" bg2="lt2" tx2="dk2" accent1="accent1" accent2="accent2" accent3="accent3" accent4="accent4" accent5="accent5" accent6="accent6" hlink="hlink" folHlink="folHlink"/>
  <p:sldLayoutIdLst>
    <p:sldLayoutId id="2147486255" r:id="rId1"/>
    <p:sldLayoutId id="2147486256" r:id="rId2"/>
    <p:sldLayoutId id="2147486257" r:id="rId3"/>
    <p:sldLayoutId id="2147486258"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77540156"/>
      </p:ext>
    </p:extLst>
  </p:cSld>
  <p:clrMap bg1="lt1" tx1="dk1" bg2="lt2" tx2="dk2" accent1="accent1" accent2="accent2" accent3="accent3" accent4="accent4" accent5="accent5" accent6="accent6" hlink="hlink" folHlink="folHlink"/>
  <p:sldLayoutIdLst>
    <p:sldLayoutId id="2147486089" r:id="rId1"/>
    <p:sldLayoutId id="2147486090" r:id="rId2"/>
    <p:sldLayoutId id="2147486091" r:id="rId3"/>
    <p:sldLayoutId id="2147486092"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027629001"/>
      </p:ext>
    </p:extLst>
  </p:cSld>
  <p:clrMap bg1="lt1" tx1="dk1" bg2="lt2" tx2="dk2" accent1="accent1" accent2="accent2" accent3="accent3" accent4="accent4" accent5="accent5" accent6="accent6" hlink="hlink" folHlink="folHlink"/>
  <p:sldLayoutIdLst>
    <p:sldLayoutId id="2147486095" r:id="rId1"/>
    <p:sldLayoutId id="2147486096" r:id="rId2"/>
    <p:sldLayoutId id="2147486097" r:id="rId3"/>
    <p:sldLayoutId id="2147486098" r:id="rId4"/>
    <p:sldLayoutId id="2147486099"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514413992"/>
      </p:ext>
    </p:extLst>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12546199"/>
      </p:ext>
    </p:extLst>
  </p:cSld>
  <p:clrMap bg1="lt1" tx1="dk1" bg2="lt2" tx2="dk2" accent1="accent1" accent2="accent2" accent3="accent3" accent4="accent4" accent5="accent5" accent6="accent6" hlink="hlink" folHlink="folHlink"/>
  <p:sldLayoutIdLst>
    <p:sldLayoutId id="2147486107" r:id="rId1"/>
    <p:sldLayoutId id="2147486108" r:id="rId2"/>
    <p:sldLayoutId id="2147486109" r:id="rId3"/>
    <p:sldLayoutId id="2147486110" r:id="rId4"/>
    <p:sldLayoutId id="2147486111"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61064697"/>
      </p:ext>
    </p:extLst>
  </p:cSld>
  <p:clrMap bg1="lt1" tx1="dk1" bg2="lt2" tx2="dk2" accent1="accent1" accent2="accent2" accent3="accent3" accent4="accent4" accent5="accent5" accent6="accent6" hlink="hlink" folHlink="folHlink"/>
  <p:sldLayoutIdLst>
    <p:sldLayoutId id="2147486113" r:id="rId1"/>
    <p:sldLayoutId id="2147486114" r:id="rId2"/>
    <p:sldLayoutId id="2147486115" r:id="rId3"/>
    <p:sldLayoutId id="2147486116"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91211342"/>
      </p:ext>
    </p:extLst>
  </p:cSld>
  <p:clrMap bg1="lt1" tx1="dk1" bg2="lt2" tx2="dk2" accent1="accent1" accent2="accent2" accent3="accent3" accent4="accent4" accent5="accent5" accent6="accent6" hlink="hlink" folHlink="folHlink"/>
  <p:sldLayoutIdLst>
    <p:sldLayoutId id="2147486132" r:id="rId1"/>
    <p:sldLayoutId id="2147486133" r:id="rId2"/>
    <p:sldLayoutId id="2147486134" r:id="rId3"/>
    <p:sldLayoutId id="2147486135" r:id="rId4"/>
    <p:sldLayoutId id="2147486136" r:id="rId5"/>
    <p:sldLayoutId id="2147486137"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557037237"/>
      </p:ext>
    </p:extLst>
  </p:cSld>
  <p:clrMap bg1="lt1" tx1="dk1" bg2="lt2" tx2="dk2" accent1="accent1" accent2="accent2" accent3="accent3" accent4="accent4" accent5="accent5" accent6="accent6" hlink="hlink" folHlink="folHlink"/>
  <p:sldLayoutIdLst>
    <p:sldLayoutId id="2147486139" r:id="rId1"/>
    <p:sldLayoutId id="2147486140" r:id="rId2"/>
    <p:sldLayoutId id="2147486141" r:id="rId3"/>
    <p:sldLayoutId id="2147486142" r:id="rId4"/>
    <p:sldLayoutId id="2147486143" r:id="rId5"/>
    <p:sldLayoutId id="2147486144"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0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6.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00.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238" y="600043"/>
            <a:ext cx="9936162" cy="1457325"/>
          </a:xfrm>
        </p:spPr>
        <p:txBody>
          <a:bodyPr>
            <a:noAutofit/>
          </a:bodyPr>
          <a:lstStyle/>
          <a:p>
            <a:pPr>
              <a:defRPr/>
            </a:pPr>
            <a:r>
              <a:rPr lang="en-US" b="1" dirty="0" smtClean="0"/>
              <a:t>Overview of KBP2016 Tri-lingual EDL </a:t>
            </a:r>
            <a:br>
              <a:rPr lang="en-US" b="1" dirty="0" smtClean="0"/>
            </a:br>
            <a:r>
              <a:rPr lang="en-US" b="1" dirty="0" smtClean="0"/>
              <a:t>and Its Impact on Cold-Start KBP</a:t>
            </a:r>
            <a:endParaRPr lang="en-US" b="1" dirty="0">
              <a:solidFill>
                <a:schemeClr val="tx2"/>
              </a:solidFill>
              <a:ea typeface="+mj-ea"/>
            </a:endParaRPr>
          </a:p>
        </p:txBody>
      </p:sp>
      <p:sp>
        <p:nvSpPr>
          <p:cNvPr id="3" name="Subtitle 2"/>
          <p:cNvSpPr>
            <a:spLocks noGrp="1"/>
          </p:cNvSpPr>
          <p:nvPr>
            <p:ph type="subTitle" idx="1"/>
          </p:nvPr>
        </p:nvSpPr>
        <p:spPr>
          <a:xfrm>
            <a:off x="122238" y="3460750"/>
            <a:ext cx="8914258" cy="2704554"/>
          </a:xfrm>
        </p:spPr>
        <p:txBody>
          <a:bodyPr>
            <a:normAutofit/>
          </a:bodyPr>
          <a:lstStyle/>
          <a:p>
            <a:pPr algn="ctr">
              <a:defRPr/>
            </a:pPr>
            <a:r>
              <a:rPr lang="en-US" sz="3200" dirty="0" err="1" smtClean="0">
                <a:latin typeface="Andalus" panose="02020603050405020304" pitchFamily="18" charset="-78"/>
                <a:ea typeface="+mn-ea"/>
                <a:cs typeface="Andalus" panose="02020603050405020304" pitchFamily="18" charset="-78"/>
              </a:rPr>
              <a:t>Heng</a:t>
            </a:r>
            <a:r>
              <a:rPr lang="en-US" sz="3200" dirty="0" smtClean="0">
                <a:latin typeface="Andalus" panose="02020603050405020304" pitchFamily="18" charset="-78"/>
                <a:ea typeface="+mn-ea"/>
                <a:cs typeface="Andalus" panose="02020603050405020304" pitchFamily="18" charset="-78"/>
              </a:rPr>
              <a:t> </a:t>
            </a:r>
            <a:r>
              <a:rPr lang="en-US" sz="3200" dirty="0" err="1" smtClean="0">
                <a:latin typeface="Andalus" panose="02020603050405020304" pitchFamily="18" charset="-78"/>
                <a:ea typeface="+mn-ea"/>
                <a:cs typeface="Andalus" panose="02020603050405020304" pitchFamily="18" charset="-78"/>
              </a:rPr>
              <a:t>Ji</a:t>
            </a:r>
            <a:r>
              <a:rPr lang="en-US" sz="3200" dirty="0" smtClean="0">
                <a:latin typeface="Andalus" panose="02020603050405020304" pitchFamily="18" charset="-78"/>
                <a:ea typeface="+mn-ea"/>
                <a:cs typeface="Andalus" panose="02020603050405020304" pitchFamily="18" charset="-78"/>
              </a:rPr>
              <a:t>, Joel </a:t>
            </a:r>
            <a:r>
              <a:rPr lang="en-US" sz="3200" dirty="0" err="1" smtClean="0">
                <a:latin typeface="Andalus" panose="02020603050405020304" pitchFamily="18" charset="-78"/>
                <a:ea typeface="+mn-ea"/>
                <a:cs typeface="Andalus" panose="02020603050405020304" pitchFamily="18" charset="-78"/>
              </a:rPr>
              <a:t>Nothman</a:t>
            </a:r>
            <a:r>
              <a:rPr lang="en-US" sz="3200" dirty="0" smtClean="0">
                <a:latin typeface="Andalus" panose="02020603050405020304" pitchFamily="18" charset="-78"/>
                <a:ea typeface="+mn-ea"/>
                <a:cs typeface="Andalus" panose="02020603050405020304" pitchFamily="18" charset="-78"/>
              </a:rPr>
              <a:t> and </a:t>
            </a:r>
            <a:r>
              <a:rPr lang="en-US" sz="3200" dirty="0" err="1" smtClean="0">
                <a:latin typeface="Andalus" panose="02020603050405020304" pitchFamily="18" charset="-78"/>
                <a:ea typeface="+mn-ea"/>
                <a:cs typeface="Andalus" panose="02020603050405020304" pitchFamily="18" charset="-78"/>
              </a:rPr>
              <a:t>Hoa</a:t>
            </a:r>
            <a:r>
              <a:rPr lang="en-US" sz="3200" dirty="0" smtClean="0">
                <a:latin typeface="Andalus" panose="02020603050405020304" pitchFamily="18" charset="-78"/>
                <a:ea typeface="+mn-ea"/>
                <a:cs typeface="Andalus" panose="02020603050405020304" pitchFamily="18" charset="-78"/>
              </a:rPr>
              <a:t> </a:t>
            </a:r>
            <a:r>
              <a:rPr lang="en-US" sz="3200" dirty="0" err="1" smtClean="0">
                <a:latin typeface="Andalus" panose="02020603050405020304" pitchFamily="18" charset="-78"/>
                <a:ea typeface="+mn-ea"/>
                <a:cs typeface="Andalus" panose="02020603050405020304" pitchFamily="18" charset="-78"/>
              </a:rPr>
              <a:t>Trang</a:t>
            </a:r>
            <a:r>
              <a:rPr lang="en-US" sz="3200" dirty="0" smtClean="0">
                <a:latin typeface="Andalus" panose="02020603050405020304" pitchFamily="18" charset="-78"/>
                <a:ea typeface="+mn-ea"/>
                <a:cs typeface="Andalus" panose="02020603050405020304" pitchFamily="18" charset="-78"/>
              </a:rPr>
              <a:t> Dang</a:t>
            </a:r>
          </a:p>
          <a:p>
            <a:pPr algn="ctr">
              <a:defRPr/>
            </a:pPr>
            <a:r>
              <a:rPr lang="en-US" altLang="en-US" sz="3200" dirty="0">
                <a:latin typeface="Andalus" panose="02020603050405020304" pitchFamily="18" charset="-78"/>
                <a:cs typeface="Andalus" panose="02020603050405020304" pitchFamily="18" charset="-78"/>
              </a:rPr>
              <a:t>jih@rpi.edu</a:t>
            </a:r>
            <a:endParaRPr lang="en-US" sz="3200" dirty="0" smtClean="0">
              <a:latin typeface="Andalus" panose="02020603050405020304" pitchFamily="18" charset="-78"/>
              <a:ea typeface="+mn-ea"/>
              <a:cs typeface="Andalus" panose="02020603050405020304" pitchFamily="18" charset="-78"/>
            </a:endParaRPr>
          </a:p>
          <a:p>
            <a:pPr algn="ctr">
              <a:defRPr/>
            </a:pPr>
            <a:r>
              <a:rPr lang="en-US" i="1" dirty="0" smtClean="0">
                <a:latin typeface="Andalus" panose="02020603050405020304" pitchFamily="18" charset="-78"/>
                <a:ea typeface="+mn-ea"/>
                <a:cs typeface="Andalus" panose="02020603050405020304" pitchFamily="18" charset="-78"/>
              </a:rPr>
              <a:t>Thanks to KBP2016 Organizing Committee</a:t>
            </a:r>
          </a:p>
          <a:p>
            <a:pPr algn="ctr">
              <a:defRPr/>
            </a:pPr>
            <a:endParaRPr lang="en-US" altLang="en-US" sz="2200" baseline="30000" dirty="0">
              <a:latin typeface="Andalus" panose="02020603050405020304" pitchFamily="18" charset="-78"/>
              <a:ea typeface="+mn-ea"/>
              <a:cs typeface="Andalus" panose="02020603050405020304" pitchFamily="18" charset="-78"/>
            </a:endParaRPr>
          </a:p>
          <a:p>
            <a:pPr algn="ctr">
              <a:defRPr/>
            </a:pPr>
            <a:r>
              <a:rPr lang="en-US" altLang="en-US" sz="2400" dirty="0" smtClean="0">
                <a:latin typeface="Andalus" panose="02020603050405020304" pitchFamily="18" charset="-78"/>
                <a:ea typeface="+mn-ea"/>
                <a:cs typeface="Andalus" panose="02020603050405020304" pitchFamily="18" charset="-78"/>
              </a:rPr>
              <a:t>                                  </a:t>
            </a:r>
          </a:p>
          <a:p>
            <a:pPr>
              <a:defRPr/>
            </a:pPr>
            <a:endParaRPr lang="en-US" dirty="0">
              <a:ea typeface="+mn-ea"/>
            </a:endParaRPr>
          </a:p>
        </p:txBody>
      </p:sp>
    </p:spTree>
    <p:extLst>
      <p:ext uri="{BB962C8B-B14F-4D97-AF65-F5344CB8AC3E}">
        <p14:creationId xmlns:p14="http://schemas.microsoft.com/office/powerpoint/2010/main" val="278001139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9144000" cy="1082675"/>
          </a:xfrm>
        </p:spPr>
        <p:txBody>
          <a:bodyPr/>
          <a:lstStyle/>
          <a:p>
            <a:pPr>
              <a:defRPr/>
            </a:pPr>
            <a:r>
              <a:rPr lang="en-US" dirty="0" smtClean="0"/>
              <a:t>The Results</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10</a:t>
            </a:fld>
            <a:r>
              <a:rPr lang="en-US" altLang="zh-CN" sz="1200" dirty="0" smtClean="0">
                <a:solidFill>
                  <a:srgbClr val="000000"/>
                </a:solidFill>
                <a:latin typeface="SimSun" pitchFamily="2" charset="-122"/>
                <a:ea typeface="SimSun" pitchFamily="2" charset="-122"/>
                <a:cs typeface="Arial"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30099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20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Progress from August to September</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11</a:t>
            </a:fld>
            <a:r>
              <a:rPr lang="en-US" altLang="zh-CN" sz="1200" dirty="0" smtClean="0">
                <a:solidFill>
                  <a:srgbClr val="000000"/>
                </a:solidFill>
                <a:latin typeface="SimSun" pitchFamily="2" charset="-122"/>
                <a:ea typeface="SimSun" pitchFamily="2" charset="-122"/>
                <a:cs typeface="Arial" charset="0"/>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57208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a:off x="4114800" y="2667000"/>
            <a:ext cx="0" cy="129540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Straight Arrow Connector 8"/>
          <p:cNvCxnSpPr/>
          <p:nvPr/>
        </p:nvCxnSpPr>
        <p:spPr bwMode="auto">
          <a:xfrm flipH="1">
            <a:off x="5829719" y="2667000"/>
            <a:ext cx="1" cy="129540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 name="Rectangle 9"/>
          <p:cNvSpPr/>
          <p:nvPr/>
        </p:nvSpPr>
        <p:spPr bwMode="auto">
          <a:xfrm>
            <a:off x="4114800" y="4267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1" i="0" u="none" strike="noStrike" cap="none" normalizeH="0" baseline="0">
              <a:ln>
                <a:noFill/>
              </a:ln>
              <a:solidFill>
                <a:srgbClr val="990000"/>
              </a:solidFill>
              <a:effectLst/>
              <a:latin typeface="Tahoma" charset="0"/>
              <a:ea typeface="ＭＳ Ｐゴシック" charset="0"/>
            </a:endParaRPr>
          </a:p>
        </p:txBody>
      </p:sp>
      <p:sp>
        <p:nvSpPr>
          <p:cNvPr id="15" name="Content Placeholder 2"/>
          <p:cNvSpPr>
            <a:spLocks noGrp="1"/>
          </p:cNvSpPr>
          <p:nvPr>
            <p:ph idx="1"/>
          </p:nvPr>
        </p:nvSpPr>
        <p:spPr>
          <a:xfrm>
            <a:off x="1793631" y="3962401"/>
            <a:ext cx="3810000" cy="838200"/>
          </a:xfrm>
        </p:spPr>
        <p:txBody>
          <a:bodyPr/>
          <a:lstStyle/>
          <a:p>
            <a:pPr marL="0" indent="0">
              <a:lnSpc>
                <a:spcPct val="80000"/>
              </a:lnSpc>
              <a:buNone/>
            </a:pPr>
            <a:r>
              <a:rPr lang="en-US" altLang="zh-CN" sz="2000" dirty="0" smtClean="0"/>
              <a:t>DEFT and LORELEI team</a:t>
            </a:r>
          </a:p>
          <a:p>
            <a:pPr>
              <a:lnSpc>
                <a:spcPct val="80000"/>
              </a:lnSpc>
            </a:pPr>
            <a:endParaRPr lang="en-US" altLang="zh-CN" sz="2000" dirty="0" smtClean="0"/>
          </a:p>
        </p:txBody>
      </p:sp>
      <p:sp>
        <p:nvSpPr>
          <p:cNvPr id="16" name="Content Placeholder 2"/>
          <p:cNvSpPr txBox="1">
            <a:spLocks/>
          </p:cNvSpPr>
          <p:nvPr/>
        </p:nvSpPr>
        <p:spPr bwMode="auto">
          <a:xfrm>
            <a:off x="5334000" y="3984172"/>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None/>
            </a:pPr>
            <a:r>
              <a:rPr lang="en-US" altLang="zh-CN" sz="2000" dirty="0" smtClean="0"/>
              <a:t>DEFT team</a:t>
            </a:r>
          </a:p>
          <a:p>
            <a:pPr>
              <a:lnSpc>
                <a:spcPct val="80000"/>
              </a:lnSpc>
            </a:pPr>
            <a:endParaRPr lang="en-US" altLang="zh-CN" sz="2000" dirty="0" smtClean="0"/>
          </a:p>
        </p:txBody>
      </p:sp>
      <p:cxnSp>
        <p:nvCxnSpPr>
          <p:cNvPr id="17" name="Straight Arrow Connector 16"/>
          <p:cNvCxnSpPr/>
          <p:nvPr/>
        </p:nvCxnSpPr>
        <p:spPr bwMode="auto">
          <a:xfrm flipV="1">
            <a:off x="4339771" y="1398814"/>
            <a:ext cx="381000" cy="80010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Content Placeholder 2"/>
          <p:cNvSpPr txBox="1">
            <a:spLocks/>
          </p:cNvSpPr>
          <p:nvPr/>
        </p:nvSpPr>
        <p:spPr bwMode="auto">
          <a:xfrm>
            <a:off x="4296228" y="1094016"/>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None/>
            </a:pPr>
            <a:r>
              <a:rPr lang="en-US" altLang="zh-CN" sz="2000" dirty="0" smtClean="0"/>
              <a:t>EDL2015 system</a:t>
            </a:r>
          </a:p>
          <a:p>
            <a:pPr>
              <a:lnSpc>
                <a:spcPct val="80000"/>
              </a:lnSpc>
            </a:pPr>
            <a:endParaRPr lang="en-US" altLang="zh-CN" sz="2000" dirty="0" smtClean="0"/>
          </a:p>
        </p:txBody>
      </p:sp>
    </p:spTree>
    <p:extLst>
      <p:ext uri="{BB962C8B-B14F-4D97-AF65-F5344CB8AC3E}">
        <p14:creationId xmlns:p14="http://schemas.microsoft.com/office/powerpoint/2010/main" val="37495581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Comparison on Languages</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12</a:t>
            </a:fld>
            <a:r>
              <a:rPr lang="en-US" altLang="zh-CN" sz="1200" dirty="0" smtClean="0">
                <a:solidFill>
                  <a:srgbClr val="000000"/>
                </a:solidFill>
                <a:latin typeface="SimSun" pitchFamily="2" charset="-122"/>
                <a:ea typeface="SimSun" pitchFamily="2" charset="-122"/>
                <a:cs typeface="Arial" charset="0"/>
              </a:rPr>
              <a:t> </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47900"/>
            <a:ext cx="5916613" cy="457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914400"/>
            <a:ext cx="614270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03500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13</a:t>
            </a:fld>
            <a:r>
              <a:rPr lang="en-US" altLang="zh-CN" sz="1200" dirty="0" smtClean="0">
                <a:solidFill>
                  <a:srgbClr val="000000"/>
                </a:solidFill>
                <a:latin typeface="SimSun" pitchFamily="2" charset="-122"/>
                <a:ea typeface="SimSun" pitchFamily="2" charset="-122"/>
                <a:cs typeface="Arial" charset="0"/>
              </a:rPr>
              <a:t> </a:t>
            </a:r>
          </a:p>
        </p:txBody>
      </p:sp>
      <p:sp>
        <p:nvSpPr>
          <p:cNvPr id="11" name="Content Placeholder 2"/>
          <p:cNvSpPr txBox="1">
            <a:spLocks/>
          </p:cNvSpPr>
          <p:nvPr/>
        </p:nvSpPr>
        <p:spPr bwMode="auto">
          <a:xfrm>
            <a:off x="464456" y="6043387"/>
            <a:ext cx="7765143" cy="56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a:lnSpc>
                <a:spcPct val="120000"/>
              </a:lnSpc>
              <a:defRPr/>
            </a:pPr>
            <a:r>
              <a:rPr lang="en-US" sz="2000" dirty="0" smtClean="0"/>
              <a:t>Bottlenecks on </a:t>
            </a:r>
            <a:r>
              <a:rPr lang="en-US" sz="2000" dirty="0" err="1" smtClean="0"/>
              <a:t>nominals</a:t>
            </a:r>
            <a:r>
              <a:rPr lang="en-US" sz="2000" dirty="0" smtClean="0"/>
              <a:t> and facilities</a:t>
            </a:r>
          </a:p>
          <a:p>
            <a:pPr>
              <a:lnSpc>
                <a:spcPct val="120000"/>
              </a:lnSpc>
              <a:defRPr/>
            </a:pPr>
            <a:r>
              <a:rPr lang="en-US" sz="2000" dirty="0" smtClean="0"/>
              <a:t>No gap between newswire and discussion forum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1267"/>
            <a:ext cx="329565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689433"/>
            <a:ext cx="33813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829800" cy="1082675"/>
          </a:xfrm>
        </p:spPr>
        <p:txBody>
          <a:bodyPr/>
          <a:lstStyle/>
          <a:p>
            <a:pPr>
              <a:defRPr/>
            </a:pPr>
            <a:r>
              <a:rPr lang="en-US" sz="2800" dirty="0" smtClean="0"/>
              <a:t>Entity Types and Textual Genres</a:t>
            </a:r>
            <a:endParaRPr lang="en-US" sz="2800" dirty="0"/>
          </a:p>
        </p:txBody>
      </p:sp>
    </p:spTree>
    <p:extLst>
      <p:ext uri="{BB962C8B-B14F-4D97-AF65-F5344CB8AC3E}">
        <p14:creationId xmlns:p14="http://schemas.microsoft.com/office/powerpoint/2010/main" val="310638765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NIL and Non-NIL Comparison: Window 1</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14</a:t>
            </a:fld>
            <a:r>
              <a:rPr lang="en-US" altLang="zh-CN" sz="1200" dirty="0" smtClean="0">
                <a:solidFill>
                  <a:srgbClr val="000000"/>
                </a:solidFill>
                <a:latin typeface="SimSun" pitchFamily="2" charset="-122"/>
                <a:ea typeface="SimSun" pitchFamily="2" charset="-122"/>
                <a:cs typeface="Arial" charset="0"/>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8942116"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94699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NIL and Non-NIL Comparison: Window 2</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15</a:t>
            </a:fld>
            <a:r>
              <a:rPr lang="en-US" altLang="zh-CN" sz="1200" dirty="0" smtClean="0">
                <a:solidFill>
                  <a:srgbClr val="000000"/>
                </a:solidFill>
                <a:latin typeface="SimSun" pitchFamily="2" charset="-122"/>
                <a:ea typeface="SimSun" pitchFamily="2" charset="-122"/>
                <a:cs typeface="Arial" charset="0"/>
              </a:rPr>
              <a:t>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5218"/>
            <a:ext cx="9196833"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49956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EDL Assembling</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sz="2400" dirty="0" err="1" smtClean="0"/>
              <a:t>UTAustin</a:t>
            </a:r>
            <a:r>
              <a:rPr lang="en-US" altLang="zh-CN" sz="2400" dirty="0" smtClean="0"/>
              <a:t> </a:t>
            </a:r>
            <a:r>
              <a:rPr lang="en-US" altLang="zh-CN" sz="2400" dirty="0"/>
              <a:t>tried assembling EDL results from the first evaluation window by both supervised and unsupervised </a:t>
            </a:r>
            <a:r>
              <a:rPr lang="en-US" altLang="zh-CN" sz="2400" dirty="0" smtClean="0"/>
              <a:t>methods</a:t>
            </a:r>
          </a:p>
          <a:p>
            <a:pPr>
              <a:lnSpc>
                <a:spcPct val="80000"/>
              </a:lnSpc>
            </a:pPr>
            <a:endParaRPr lang="en-US" altLang="zh-CN" sz="2400" dirty="0" smtClean="0"/>
          </a:p>
          <a:p>
            <a:pPr>
              <a:lnSpc>
                <a:spcPct val="80000"/>
              </a:lnSpc>
            </a:pPr>
            <a:r>
              <a:rPr lang="en-US" altLang="zh-CN" sz="2400" dirty="0" smtClean="0"/>
              <a:t>Assume </a:t>
            </a:r>
            <a:r>
              <a:rPr lang="en-US" altLang="zh-CN" sz="2400" dirty="0"/>
              <a:t>no prior knowledge about the history performance of any individual </a:t>
            </a:r>
            <a:r>
              <a:rPr lang="en-US" altLang="zh-CN" sz="2400" dirty="0" smtClean="0"/>
              <a:t>system</a:t>
            </a:r>
          </a:p>
          <a:p>
            <a:pPr>
              <a:lnSpc>
                <a:spcPct val="80000"/>
              </a:lnSpc>
            </a:pPr>
            <a:endParaRPr lang="en-US" altLang="zh-CN" sz="2400" dirty="0"/>
          </a:p>
          <a:p>
            <a:pPr>
              <a:lnSpc>
                <a:spcPct val="80000"/>
              </a:lnSpc>
            </a:pPr>
            <a:r>
              <a:rPr lang="en-US" altLang="zh-CN" sz="2400" dirty="0"/>
              <a:t>D</a:t>
            </a:r>
            <a:r>
              <a:rPr lang="en-US" altLang="zh-CN" sz="2400" dirty="0" smtClean="0"/>
              <a:t>id not </a:t>
            </a:r>
            <a:r>
              <a:rPr lang="en-US" altLang="zh-CN" sz="2400" dirty="0"/>
              <a:t>beat top 1-5 teams, but outperform teams with lower </a:t>
            </a:r>
            <a:r>
              <a:rPr lang="en-US" altLang="zh-CN" sz="2400" dirty="0" smtClean="0"/>
              <a:t>ranks</a:t>
            </a:r>
            <a:endParaRPr lang="en-US" altLang="zh-CN" sz="2400" dirty="0"/>
          </a:p>
        </p:txBody>
      </p:sp>
    </p:spTree>
    <p:extLst>
      <p:ext uri="{BB962C8B-B14F-4D97-AF65-F5344CB8AC3E}">
        <p14:creationId xmlns:p14="http://schemas.microsoft.com/office/powerpoint/2010/main" val="181279421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a:t>Impact on Cold-Start Slot </a:t>
            </a:r>
            <a:r>
              <a:rPr lang="en-US" altLang="zh-CN" dirty="0" smtClean="0"/>
              <a:t>Filling</a:t>
            </a:r>
            <a:endParaRPr dirty="0"/>
          </a:p>
        </p:txBody>
      </p:sp>
      <p:sp>
        <p:nvSpPr>
          <p:cNvPr id="26626" name="Content Placeholder 2"/>
          <p:cNvSpPr>
            <a:spLocks noGrp="1"/>
          </p:cNvSpPr>
          <p:nvPr>
            <p:ph idx="1"/>
          </p:nvPr>
        </p:nvSpPr>
        <p:spPr>
          <a:xfrm>
            <a:off x="457200" y="1140382"/>
            <a:ext cx="8229600" cy="5000625"/>
          </a:xfrm>
        </p:spPr>
        <p:txBody>
          <a:bodyPr/>
          <a:lstStyle/>
          <a:p>
            <a:pPr marL="342900" lvl="1" indent="-342900">
              <a:lnSpc>
                <a:spcPct val="80000"/>
              </a:lnSpc>
            </a:pPr>
            <a:r>
              <a:rPr lang="en-US" altLang="zh-CN" sz="2000" dirty="0"/>
              <a:t>Many slot filling queries this year are </a:t>
            </a:r>
            <a:r>
              <a:rPr lang="en-US" altLang="zh-CN" sz="2000" dirty="0" smtClean="0"/>
              <a:t>ambiguous, some appear in multiple queries</a:t>
            </a:r>
          </a:p>
          <a:p>
            <a:pPr marL="742950" lvl="2" indent="-342900">
              <a:lnSpc>
                <a:spcPct val="80000"/>
              </a:lnSpc>
            </a:pPr>
            <a:r>
              <a:rPr lang="en-US" altLang="zh-CN" sz="2000" dirty="0" smtClean="0"/>
              <a:t>PER: Bush, </a:t>
            </a:r>
            <a:r>
              <a:rPr lang="en-US" altLang="zh-CN" sz="2000" dirty="0"/>
              <a:t>Hong Lei, Kerry, </a:t>
            </a:r>
            <a:r>
              <a:rPr lang="en-US" altLang="zh-CN" sz="2000" dirty="0" smtClean="0"/>
              <a:t>Iron Lady, Ma Jun, McCain, Cuomo</a:t>
            </a:r>
          </a:p>
          <a:p>
            <a:pPr marL="742950" lvl="2" indent="-342900">
              <a:lnSpc>
                <a:spcPct val="80000"/>
              </a:lnSpc>
            </a:pPr>
            <a:r>
              <a:rPr lang="en-US" altLang="zh-CN" sz="2000" dirty="0" smtClean="0"/>
              <a:t>ORG: CDU (appears in two queries)</a:t>
            </a:r>
            <a:endParaRPr lang="en-US" altLang="zh-CN" sz="2000" dirty="0"/>
          </a:p>
          <a:p>
            <a:pPr>
              <a:lnSpc>
                <a:spcPct val="80000"/>
              </a:lnSpc>
            </a:pPr>
            <a:endParaRPr lang="en-US" altLang="zh-CN" sz="2000" dirty="0" smtClean="0"/>
          </a:p>
          <a:p>
            <a:pPr>
              <a:lnSpc>
                <a:spcPct val="80000"/>
              </a:lnSpc>
            </a:pPr>
            <a:r>
              <a:rPr lang="en-US" altLang="zh-CN" sz="2000" dirty="0" smtClean="0"/>
              <a:t>RPI </a:t>
            </a:r>
            <a:r>
              <a:rPr lang="en-US" altLang="zh-CN" sz="2000" dirty="0"/>
              <a:t>used the </a:t>
            </a:r>
            <a:r>
              <a:rPr lang="en-US" altLang="zh-CN" sz="2000" dirty="0" err="1"/>
              <a:t>DBPedia</a:t>
            </a:r>
            <a:r>
              <a:rPr lang="en-US" altLang="zh-CN" sz="2000" dirty="0"/>
              <a:t> properties of linkable entities to expand query mentions </a:t>
            </a:r>
            <a:r>
              <a:rPr lang="en-US" altLang="zh-CN" sz="2000" dirty="0" smtClean="0"/>
              <a:t>and </a:t>
            </a:r>
            <a:r>
              <a:rPr lang="en-US" altLang="zh-CN" sz="2000" dirty="0"/>
              <a:t>enrich slot </a:t>
            </a:r>
            <a:r>
              <a:rPr lang="en-US" altLang="zh-CN" sz="2000" dirty="0" smtClean="0"/>
              <a:t>fillers</a:t>
            </a:r>
          </a:p>
          <a:p>
            <a:pPr lvl="1">
              <a:lnSpc>
                <a:spcPct val="80000"/>
              </a:lnSpc>
            </a:pPr>
            <a:r>
              <a:rPr lang="en-US" altLang="zh-CN" sz="1600" dirty="0"/>
              <a:t>e.g., </a:t>
            </a:r>
            <a:r>
              <a:rPr lang="en-US" altLang="zh-CN" sz="1600" dirty="0" err="1"/>
              <a:t>Morsi</a:t>
            </a:r>
            <a:r>
              <a:rPr lang="en-US" altLang="zh-CN" sz="1600" dirty="0"/>
              <a:t> </a:t>
            </a:r>
            <a:r>
              <a:rPr lang="en-US" altLang="zh-CN" sz="1600" dirty="0">
                <a:sym typeface="Wingdings" pitchFamily="2" charset="2"/>
              </a:rPr>
              <a:t> </a:t>
            </a:r>
            <a:r>
              <a:rPr lang="en-US" altLang="zh-CN" sz="1600" dirty="0"/>
              <a:t>Mohamed </a:t>
            </a:r>
            <a:r>
              <a:rPr lang="en-US" altLang="zh-CN" sz="1600" dirty="0" err="1"/>
              <a:t>Morsi</a:t>
            </a:r>
            <a:r>
              <a:rPr lang="en-US" altLang="zh-CN" sz="1600" dirty="0"/>
              <a:t>; Cuomo </a:t>
            </a:r>
            <a:r>
              <a:rPr lang="en-US" altLang="zh-CN" sz="1600" dirty="0">
                <a:sym typeface="Wingdings" pitchFamily="2" charset="2"/>
              </a:rPr>
              <a:t> </a:t>
            </a:r>
            <a:r>
              <a:rPr lang="en-US" altLang="zh-CN" sz="1600" dirty="0"/>
              <a:t>Mario Cuomo</a:t>
            </a:r>
            <a:endParaRPr lang="en-US" altLang="zh-CN" sz="1600" dirty="0" smtClean="0"/>
          </a:p>
          <a:p>
            <a:pPr lvl="1">
              <a:lnSpc>
                <a:spcPct val="80000"/>
              </a:lnSpc>
            </a:pPr>
            <a:r>
              <a:rPr lang="en-US" altLang="zh-CN" sz="1600" dirty="0" smtClean="0"/>
              <a:t>Cold-start </a:t>
            </a:r>
            <a:r>
              <a:rPr lang="en-US" altLang="zh-CN" sz="1600" dirty="0"/>
              <a:t>slot filling </a:t>
            </a:r>
            <a:r>
              <a:rPr lang="en-US" altLang="zh-CN" sz="1600" dirty="0" smtClean="0"/>
              <a:t>F-score 13.27% </a:t>
            </a:r>
            <a:r>
              <a:rPr lang="en-US" altLang="zh-CN" sz="1600" dirty="0" smtClean="0">
                <a:sym typeface="Wingdings" pitchFamily="2" charset="2"/>
              </a:rPr>
              <a:t></a:t>
            </a:r>
            <a:r>
              <a:rPr lang="en-US" altLang="zh-CN" sz="1600" dirty="0" smtClean="0"/>
              <a:t> 14.57%</a:t>
            </a:r>
            <a:endParaRPr lang="en-US" altLang="zh-CN" sz="1600" dirty="0"/>
          </a:p>
          <a:p>
            <a:pPr>
              <a:lnSpc>
                <a:spcPct val="80000"/>
              </a:lnSpc>
            </a:pPr>
            <a:endParaRPr lang="en-US" altLang="zh-CN" sz="2000" dirty="0" smtClean="0"/>
          </a:p>
          <a:p>
            <a:pPr>
              <a:lnSpc>
                <a:spcPct val="80000"/>
              </a:lnSpc>
            </a:pPr>
            <a:r>
              <a:rPr lang="en-US" altLang="zh-CN" sz="2000" dirty="0" smtClean="0"/>
              <a:t>Future work: Use EDL </a:t>
            </a:r>
            <a:r>
              <a:rPr lang="en-US" altLang="zh-CN" sz="2000" dirty="0"/>
              <a:t>techniques </a:t>
            </a:r>
            <a:r>
              <a:rPr lang="en-US" altLang="zh-CN" sz="2000" dirty="0" smtClean="0"/>
              <a:t>to </a:t>
            </a:r>
            <a:r>
              <a:rPr lang="en-US" altLang="zh-CN" sz="2000" dirty="0"/>
              <a:t>replace simple document retrieval or document clustering </a:t>
            </a:r>
            <a:r>
              <a:rPr lang="en-US" altLang="zh-CN" sz="2000" dirty="0" smtClean="0"/>
              <a:t>components</a:t>
            </a:r>
            <a:endParaRPr lang="en-US" altLang="zh-CN" sz="1600" dirty="0" smtClean="0"/>
          </a:p>
          <a:p>
            <a:pPr lvl="1">
              <a:lnSpc>
                <a:spcPct val="80000"/>
              </a:lnSpc>
            </a:pPr>
            <a:r>
              <a:rPr lang="en-US" altLang="zh-CN" sz="1600" dirty="0" smtClean="0"/>
              <a:t>Ministry </a:t>
            </a:r>
            <a:r>
              <a:rPr lang="en-US" altLang="zh-CN" sz="1600" dirty="0"/>
              <a:t>of Environmental </a:t>
            </a:r>
            <a:r>
              <a:rPr lang="en-US" altLang="zh-CN" sz="1600" dirty="0" smtClean="0"/>
              <a:t>Protection </a:t>
            </a:r>
            <a:r>
              <a:rPr lang="en-US" altLang="zh-CN" sz="1600" dirty="0" smtClean="0">
                <a:sym typeface="Wingdings" pitchFamily="2" charset="2"/>
              </a:rPr>
              <a:t> </a:t>
            </a:r>
            <a:r>
              <a:rPr lang="en-US" altLang="zh-CN" sz="1600" dirty="0" smtClean="0"/>
              <a:t>Ministry </a:t>
            </a:r>
            <a:r>
              <a:rPr lang="en-US" altLang="zh-CN" sz="1600" dirty="0"/>
              <a:t>of Environmental Protection of the People's Republic of </a:t>
            </a:r>
            <a:r>
              <a:rPr lang="en-US" altLang="zh-CN" sz="1600" dirty="0" smtClean="0"/>
              <a:t>China</a:t>
            </a:r>
          </a:p>
          <a:p>
            <a:pPr lvl="1">
              <a:lnSpc>
                <a:spcPct val="80000"/>
              </a:lnSpc>
            </a:pPr>
            <a:r>
              <a:rPr lang="en-US" altLang="zh-CN" sz="1600" dirty="0" smtClean="0"/>
              <a:t>Distant supervision for slot filling (Stanford)</a:t>
            </a:r>
          </a:p>
        </p:txBody>
      </p:sp>
    </p:spTree>
    <p:extLst>
      <p:ext uri="{BB962C8B-B14F-4D97-AF65-F5344CB8AC3E}">
        <p14:creationId xmlns:p14="http://schemas.microsoft.com/office/powerpoint/2010/main" val="314839924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Agreement </a:t>
            </a:r>
            <a:r>
              <a:rPr lang="en-US" altLang="zh-CN" dirty="0"/>
              <a:t>across </a:t>
            </a:r>
            <a:r>
              <a:rPr lang="en-US" altLang="zh-CN" dirty="0" smtClean="0"/>
              <a:t>Submissions</a:t>
            </a:r>
            <a:endParaRP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4" y="990600"/>
            <a:ext cx="34671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49704" y="920204"/>
            <a:ext cx="4572000" cy="3785652"/>
          </a:xfrm>
          <a:prstGeom prst="rect">
            <a:avLst/>
          </a:prstGeom>
        </p:spPr>
        <p:txBody>
          <a:bodyPr>
            <a:spAutoFit/>
          </a:bodyPr>
          <a:lstStyle/>
          <a:p>
            <a:pPr marL="457200" indent="-457200">
              <a:buFont typeface="Arial" pitchFamily="34" charset="0"/>
              <a:buChar char="•"/>
            </a:pPr>
            <a:r>
              <a:rPr lang="en-US" sz="2400" dirty="0" smtClean="0"/>
              <a:t>The </a:t>
            </a:r>
            <a:r>
              <a:rPr lang="en-US" sz="2400" dirty="0"/>
              <a:t>outputs of the best systems are much more similar to each other than they are to the gold </a:t>
            </a:r>
            <a:r>
              <a:rPr lang="en-US" sz="2400" dirty="0" smtClean="0"/>
              <a:t>standard</a:t>
            </a:r>
            <a:endParaRPr lang="en-US" sz="2400" dirty="0"/>
          </a:p>
          <a:p>
            <a:pPr marL="457200" indent="-457200">
              <a:buFont typeface="Arial" pitchFamily="34" charset="0"/>
              <a:buChar char="•"/>
            </a:pPr>
            <a:endParaRPr lang="en-US" sz="2400" dirty="0" smtClean="0"/>
          </a:p>
          <a:p>
            <a:pPr marL="457200" indent="-457200">
              <a:buFont typeface="Arial" pitchFamily="34" charset="0"/>
              <a:buChar char="•"/>
            </a:pPr>
            <a:r>
              <a:rPr lang="en-US" sz="2400" dirty="0" smtClean="0"/>
              <a:t>They </a:t>
            </a:r>
            <a:r>
              <a:rPr lang="en-US" sz="2400" dirty="0"/>
              <a:t>are making the same errors and omissions with each other, consistent with the general difficulty of obtaining recall in </a:t>
            </a:r>
            <a:r>
              <a:rPr lang="en-US" sz="2400" dirty="0" smtClean="0"/>
              <a:t>IE's </a:t>
            </a:r>
            <a:r>
              <a:rPr lang="en-US" sz="2400" dirty="0"/>
              <a:t>long </a:t>
            </a:r>
            <a:r>
              <a:rPr lang="en-US" sz="2400" dirty="0" smtClean="0"/>
              <a:t>tail</a:t>
            </a:r>
            <a:endParaRPr lang="en-US" sz="2400" dirty="0"/>
          </a:p>
        </p:txBody>
      </p:sp>
    </p:spTree>
    <p:extLst>
      <p:ext uri="{BB962C8B-B14F-4D97-AF65-F5344CB8AC3E}">
        <p14:creationId xmlns:p14="http://schemas.microsoft.com/office/powerpoint/2010/main" val="229615117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19</a:t>
            </a:fld>
            <a:r>
              <a:rPr lang="en-US" altLang="zh-CN" sz="1200" dirty="0" smtClean="0">
                <a:solidFill>
                  <a:srgbClr val="000000"/>
                </a:solidFill>
                <a:latin typeface="SimSun" pitchFamily="2" charset="-122"/>
                <a:ea typeface="SimSun" pitchFamily="2" charset="-122"/>
                <a:cs typeface="Arial" charset="0"/>
              </a:rPr>
              <a:t> </a:t>
            </a:r>
          </a:p>
        </p:txBody>
      </p:sp>
      <p:sp>
        <p:nvSpPr>
          <p:cNvPr id="6" name="Title 1"/>
          <p:cNvSpPr>
            <a:spLocks noGrp="1"/>
          </p:cNvSpPr>
          <p:nvPr>
            <p:ph type="title"/>
          </p:nvPr>
        </p:nvSpPr>
        <p:spPr>
          <a:xfrm>
            <a:off x="228600" y="228600"/>
            <a:ext cx="9144000" cy="1082675"/>
          </a:xfrm>
        </p:spPr>
        <p:txBody>
          <a:bodyPr/>
          <a:lstStyle/>
          <a:p>
            <a:pPr>
              <a:defRPr/>
            </a:pPr>
            <a:r>
              <a:rPr lang="en-US" dirty="0" smtClean="0"/>
              <a:t>What’s New and What Works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2505074"/>
            <a:ext cx="4357687" cy="326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4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1219200"/>
            <a:ext cx="9144000" cy="1082675"/>
          </a:xfrm>
        </p:spPr>
        <p:txBody>
          <a:bodyPr/>
          <a:lstStyle/>
          <a:p>
            <a:pPr>
              <a:defRPr/>
            </a:pPr>
            <a:r>
              <a:rPr lang="en-US" dirty="0" smtClean="0"/>
              <a:t>Goals and The Task</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a:t>
            </a:fld>
            <a:r>
              <a:rPr lang="en-US" altLang="zh-CN" sz="1200" smtClean="0">
                <a:solidFill>
                  <a:srgbClr val="000000"/>
                </a:solidFill>
                <a:latin typeface="SimSun" pitchFamily="2" charset="-122"/>
                <a:ea typeface="SimSun" pitchFamily="2" charset="-122"/>
                <a:cs typeface="Arial" charset="0"/>
              </a:rPr>
              <a:t>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002970"/>
            <a:ext cx="4550229" cy="455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4171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268" y="0"/>
            <a:ext cx="8229600" cy="1143000"/>
          </a:xfrm>
        </p:spPr>
        <p:txBody>
          <a:bodyPr>
            <a:normAutofit/>
          </a:bodyPr>
          <a:lstStyle/>
          <a:p>
            <a:r>
              <a:rPr lang="en-US" sz="3600" dirty="0" smtClean="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rPr>
              <a:t>Keep Name Taggers Young</a:t>
            </a:r>
            <a:endParaRPr lang="zh-CN" altLang="en-US" sz="36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endParaRPr>
          </a:p>
        </p:txBody>
      </p:sp>
      <p:sp>
        <p:nvSpPr>
          <p:cNvPr id="3" name="内容占位符 2"/>
          <p:cNvSpPr>
            <a:spLocks noGrp="1"/>
          </p:cNvSpPr>
          <p:nvPr>
            <p:ph idx="1"/>
          </p:nvPr>
        </p:nvSpPr>
        <p:spPr>
          <a:xfrm>
            <a:off x="500575" y="1022865"/>
            <a:ext cx="8229600" cy="5588397"/>
          </a:xfrm>
        </p:spPr>
        <p:txBody>
          <a:bodyPr>
            <a:normAutofit/>
          </a:bodyPr>
          <a:lstStyle/>
          <a:p>
            <a:r>
              <a:rPr lang="en-US" sz="2400" dirty="0" smtClean="0"/>
              <a:t>Test on KBP2015 EDL data (news/forum </a:t>
            </a:r>
            <a:r>
              <a:rPr lang="en-US" dirty="0" smtClean="0"/>
              <a:t>2014-2015</a:t>
            </a:r>
            <a:r>
              <a:rPr lang="en-US" sz="2400" dirty="0" smtClean="0"/>
              <a:t>)</a:t>
            </a:r>
            <a:endParaRPr lang="en-US" dirty="0" smtClean="0"/>
          </a:p>
          <a:p>
            <a:endParaRPr lang="en-US" sz="2400" dirty="0" smtClean="0"/>
          </a:p>
          <a:p>
            <a:endParaRPr lang="en-US" sz="2400" dirty="0" smtClean="0"/>
          </a:p>
          <a:p>
            <a:endParaRPr lang="en-US" sz="2400" dirty="0" smtClean="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9430254"/>
              </p:ext>
            </p:extLst>
          </p:nvPr>
        </p:nvGraphicFramePr>
        <p:xfrm>
          <a:off x="914400" y="4267200"/>
          <a:ext cx="7543800" cy="1483360"/>
        </p:xfrm>
        <a:graphic>
          <a:graphicData uri="http://schemas.openxmlformats.org/drawingml/2006/table">
            <a:tbl>
              <a:tblPr firstRow="1" bandRow="1">
                <a:tableStyleId>{073A0DAA-6AF3-43AB-8588-CEC1D06C72B9}</a:tableStyleId>
              </a:tblPr>
              <a:tblGrid>
                <a:gridCol w="1676400"/>
                <a:gridCol w="1600200"/>
                <a:gridCol w="1828800"/>
                <a:gridCol w="1447800"/>
                <a:gridCol w="990600"/>
              </a:tblGrid>
              <a:tr h="370840">
                <a:tc>
                  <a:txBody>
                    <a:bodyPr/>
                    <a:lstStyle/>
                    <a:p>
                      <a:r>
                        <a:rPr lang="en-US" dirty="0" smtClean="0"/>
                        <a:t>Method</a:t>
                      </a:r>
                      <a:endParaRPr lang="en-US" dirty="0"/>
                    </a:p>
                  </a:txBody>
                  <a:tcPr/>
                </a:tc>
                <a:tc>
                  <a:txBody>
                    <a:bodyPr/>
                    <a:lstStyle/>
                    <a:p>
                      <a:r>
                        <a:rPr lang="en-US" dirty="0" smtClean="0"/>
                        <a:t>Training data</a:t>
                      </a:r>
                      <a:endParaRPr lang="en-US" dirty="0"/>
                    </a:p>
                  </a:txBody>
                  <a:tcPr/>
                </a:tc>
                <a:tc>
                  <a:txBody>
                    <a:bodyPr/>
                    <a:lstStyle/>
                    <a:p>
                      <a:r>
                        <a:rPr lang="en-US" dirty="0" smtClean="0"/>
                        <a:t>amount</a:t>
                      </a:r>
                      <a:endParaRPr lang="en-US" dirty="0"/>
                    </a:p>
                  </a:txBody>
                  <a:tcPr/>
                </a:tc>
                <a:tc>
                  <a:txBody>
                    <a:bodyPr/>
                    <a:lstStyle/>
                    <a:p>
                      <a:r>
                        <a:rPr lang="en-US" dirty="0" smtClean="0"/>
                        <a:t>Time-stamp</a:t>
                      </a:r>
                      <a:endParaRPr lang="en-US" dirty="0"/>
                    </a:p>
                  </a:txBody>
                  <a:tcPr/>
                </a:tc>
                <a:tc>
                  <a:txBody>
                    <a:bodyPr/>
                    <a:lstStyle/>
                    <a:p>
                      <a:r>
                        <a:rPr lang="en-US" dirty="0" smtClean="0"/>
                        <a:t>F-score</a:t>
                      </a:r>
                      <a:endParaRPr lang="en-US" dirty="0"/>
                    </a:p>
                  </a:txBody>
                  <a:tcPr/>
                </a:tc>
              </a:tr>
              <a:tr h="370840">
                <a:tc rowSpan="3">
                  <a:txBody>
                    <a:bodyPr/>
                    <a:lstStyle/>
                    <a:p>
                      <a:r>
                        <a:rPr lang="en-US" dirty="0" smtClean="0"/>
                        <a:t>Spanish</a:t>
                      </a:r>
                      <a:r>
                        <a:rPr lang="en-US" baseline="0" dirty="0" smtClean="0"/>
                        <a:t> name tagging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273, 037 tokens</a:t>
                      </a:r>
                    </a:p>
                  </a:txBody>
                  <a:tcPr/>
                </a:tc>
                <a:tc>
                  <a:txBody>
                    <a:bodyPr/>
                    <a:lstStyle/>
                    <a:p>
                      <a:r>
                        <a:rPr lang="en-US" dirty="0" smtClean="0"/>
                        <a:t>2000</a:t>
                      </a:r>
                      <a:endParaRPr lang="en-US" dirty="0"/>
                    </a:p>
                  </a:txBody>
                  <a:tcPr/>
                </a:tc>
                <a:tc>
                  <a:txBody>
                    <a:bodyPr/>
                    <a:lstStyle/>
                    <a:p>
                      <a:r>
                        <a:rPr lang="en-US" dirty="0" smtClean="0"/>
                        <a:t>54.3%</a:t>
                      </a:r>
                      <a:endParaRPr lang="en-US" b="1" dirty="0"/>
                    </a:p>
                  </a:txBody>
                  <a:tcPr/>
                </a:tc>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129 docs</a:t>
                      </a:r>
                    </a:p>
                  </a:txBody>
                  <a:tcPr/>
                </a:tc>
                <a:tc>
                  <a:txBody>
                    <a:bodyPr/>
                    <a:lstStyle/>
                    <a:p>
                      <a:r>
                        <a:rPr lang="en-US" dirty="0" smtClean="0"/>
                        <a:t>2014-2015</a:t>
                      </a:r>
                      <a:endParaRPr lang="en-US" dirty="0"/>
                    </a:p>
                  </a:txBody>
                  <a:tcPr/>
                </a:tc>
                <a:tc>
                  <a:txBody>
                    <a:bodyPr/>
                    <a:lstStyle/>
                    <a:p>
                      <a:r>
                        <a:rPr lang="en-US" dirty="0" smtClean="0"/>
                        <a:t>58.2%</a:t>
                      </a:r>
                      <a:endParaRPr lang="en-US" dirty="0"/>
                    </a:p>
                  </a:txBody>
                  <a:tcPr/>
                </a:tc>
              </a:tr>
              <a:tr h="370840">
                <a:tc vMerge="1">
                  <a:txBody>
                    <a:bodyPr/>
                    <a:lstStyle/>
                    <a:p>
                      <a:endParaRPr lang="en-US" dirty="0"/>
                    </a:p>
                  </a:txBody>
                  <a:tcPr/>
                </a:tc>
                <a:tc gridSpan="3">
                  <a:txBody>
                    <a:bodyPr/>
                    <a:lstStyle/>
                    <a:p>
                      <a:r>
                        <a:rPr lang="en-US" dirty="0" smtClean="0"/>
                        <a:t>CONLL+EDL</a:t>
                      </a:r>
                      <a:endParaRPr lang="en-US" dirty="0"/>
                    </a:p>
                  </a:txBody>
                  <a:tcPr/>
                </a:tc>
                <a:tc hMerge="1">
                  <a:txBody>
                    <a:bodyPr/>
                    <a:lstStyle/>
                    <a:p>
                      <a:endParaRPr lang="en-US"/>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69.6%</a:t>
                      </a:r>
                      <a:endParaRPr lang="en-US"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7395154"/>
              </p:ext>
            </p:extLst>
          </p:nvPr>
        </p:nvGraphicFramePr>
        <p:xfrm>
          <a:off x="1066800" y="2209800"/>
          <a:ext cx="6248399" cy="1478280"/>
        </p:xfrm>
        <a:graphic>
          <a:graphicData uri="http://schemas.openxmlformats.org/drawingml/2006/table">
            <a:tbl>
              <a:tblPr firstRow="1" bandRow="1">
                <a:tableStyleId>{073A0DAA-6AF3-43AB-8588-CEC1D06C72B9}</a:tableStyleId>
              </a:tblPr>
              <a:tblGrid>
                <a:gridCol w="2438399"/>
                <a:gridCol w="1032933"/>
                <a:gridCol w="1697096"/>
                <a:gridCol w="1079971"/>
              </a:tblGrid>
              <a:tr h="120472">
                <a:tc>
                  <a:txBody>
                    <a:bodyPr/>
                    <a:lstStyle/>
                    <a:p>
                      <a:r>
                        <a:rPr lang="en-US" dirty="0" smtClean="0"/>
                        <a:t>Chinese Training data</a:t>
                      </a:r>
                      <a:endParaRPr lang="en-US" dirty="0"/>
                    </a:p>
                  </a:txBody>
                  <a:tcPr/>
                </a:tc>
                <a:tc>
                  <a:txBody>
                    <a:bodyPr/>
                    <a:lstStyle/>
                    <a:p>
                      <a:r>
                        <a:rPr lang="en-US" dirty="0" smtClean="0"/>
                        <a:t>#docs</a:t>
                      </a:r>
                      <a:endParaRPr lang="en-US" dirty="0"/>
                    </a:p>
                  </a:txBody>
                  <a:tcPr/>
                </a:tc>
                <a:tc>
                  <a:txBody>
                    <a:bodyPr/>
                    <a:lstStyle/>
                    <a:p>
                      <a:r>
                        <a:rPr lang="en-US" dirty="0" smtClean="0"/>
                        <a:t>Time-stamp</a:t>
                      </a:r>
                      <a:endParaRPr lang="en-US" dirty="0"/>
                    </a:p>
                  </a:txBody>
                  <a:tcPr/>
                </a:tc>
                <a:tc>
                  <a:txBody>
                    <a:bodyPr/>
                    <a:lstStyle/>
                    <a:p>
                      <a:r>
                        <a:rPr lang="en-US" dirty="0" smtClean="0"/>
                        <a:t>F-score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Ontonotes</a:t>
                      </a:r>
                      <a:endParaRPr lang="en-US" dirty="0" smtClean="0"/>
                    </a:p>
                  </a:txBody>
                  <a:tcPr/>
                </a:tc>
                <a:tc>
                  <a:txBody>
                    <a:bodyPr/>
                    <a:lstStyle/>
                    <a:p>
                      <a:r>
                        <a:rPr lang="en-US" dirty="0" smtClean="0"/>
                        <a:t>1,911</a:t>
                      </a:r>
                      <a:endParaRPr lang="en-US" dirty="0"/>
                    </a:p>
                  </a:txBody>
                  <a:tcPr/>
                </a:tc>
                <a:tc>
                  <a:txBody>
                    <a:bodyPr/>
                    <a:lstStyle/>
                    <a:p>
                      <a:r>
                        <a:rPr lang="en-US" dirty="0" smtClean="0"/>
                        <a:t>2005-2006</a:t>
                      </a:r>
                      <a:endParaRPr lang="en-US" dirty="0"/>
                    </a:p>
                  </a:txBody>
                  <a:tcPr/>
                </a:tc>
                <a:tc>
                  <a:txBody>
                    <a:bodyPr/>
                    <a:lstStyle/>
                    <a:p>
                      <a:r>
                        <a:rPr lang="en-US" b="0" dirty="0" smtClean="0"/>
                        <a:t>56.7%</a:t>
                      </a:r>
                      <a:endParaRPr lang="en-US"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EDL</a:t>
                      </a:r>
                    </a:p>
                  </a:txBody>
                  <a:tcPr/>
                </a:tc>
                <a:tc>
                  <a:txBody>
                    <a:bodyPr/>
                    <a:lstStyle/>
                    <a:p>
                      <a:r>
                        <a:rPr lang="en-US" dirty="0" smtClean="0"/>
                        <a:t>147</a:t>
                      </a:r>
                      <a:endParaRPr lang="en-US" dirty="0"/>
                    </a:p>
                  </a:txBody>
                  <a:tcPr/>
                </a:tc>
                <a:tc>
                  <a:txBody>
                    <a:bodyPr/>
                    <a:lstStyle/>
                    <a:p>
                      <a:r>
                        <a:rPr lang="en-US" dirty="0" smtClean="0"/>
                        <a:t>2014-2015</a:t>
                      </a:r>
                      <a:endParaRPr lang="en-US" dirty="0"/>
                    </a:p>
                  </a:txBody>
                  <a:tcPr/>
                </a:tc>
                <a:tc>
                  <a:txBody>
                    <a:bodyPr/>
                    <a:lstStyle/>
                    <a:p>
                      <a:r>
                        <a:rPr lang="en-US" dirty="0" smtClean="0"/>
                        <a:t>49.9%</a:t>
                      </a:r>
                      <a:endParaRPr lang="en-US" dirty="0"/>
                    </a:p>
                  </a:txBody>
                  <a:tcPr/>
                </a:tc>
              </a:tr>
              <a:tr h="370840">
                <a:tc gridSpan="3">
                  <a:txBody>
                    <a:bodyPr/>
                    <a:lstStyle/>
                    <a:p>
                      <a:r>
                        <a:rPr lang="en-US" dirty="0" err="1" smtClean="0"/>
                        <a:t>Ontonotes+EDL</a:t>
                      </a:r>
                      <a:endParaRPr lang="en-US" dirty="0"/>
                    </a:p>
                  </a:txBody>
                  <a:tcPr/>
                </a:tc>
                <a:tc hMerge="1">
                  <a:txBody>
                    <a:bodyPr/>
                    <a:lstStyle/>
                    <a:p>
                      <a:endParaRPr lang="en-US"/>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70.2%</a:t>
                      </a:r>
                    </a:p>
                  </a:txBody>
                  <a:tcPr/>
                </a:tc>
              </a:tr>
            </a:tbl>
          </a:graphicData>
        </a:graphic>
      </p:graphicFrame>
    </p:spTree>
    <p:extLst>
      <p:ext uri="{BB962C8B-B14F-4D97-AF65-F5344CB8AC3E}">
        <p14:creationId xmlns:p14="http://schemas.microsoft.com/office/powerpoint/2010/main" val="377634950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178626"/>
            <a:ext cx="5065486" cy="391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71268" y="0"/>
            <a:ext cx="8229600" cy="1143000"/>
          </a:xfrm>
        </p:spPr>
        <p:txBody>
          <a:bodyPr>
            <a:normAutofit/>
          </a:bodyPr>
          <a:lstStyle/>
          <a:p>
            <a:r>
              <a:rPr lang="en-US" sz="3600" dirty="0" smtClean="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rPr>
              <a:t>Let System Know the Language</a:t>
            </a:r>
            <a:endParaRPr lang="zh-CN" altLang="en-US" sz="36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endParaRPr>
          </a:p>
        </p:txBody>
      </p:sp>
      <p:sp>
        <p:nvSpPr>
          <p:cNvPr id="3" name="内容占位符 2"/>
          <p:cNvSpPr>
            <a:spLocks noGrp="1"/>
          </p:cNvSpPr>
          <p:nvPr>
            <p:ph idx="1"/>
          </p:nvPr>
        </p:nvSpPr>
        <p:spPr>
          <a:xfrm>
            <a:off x="228600" y="1022865"/>
            <a:ext cx="8229599" cy="5588397"/>
          </a:xfrm>
        </p:spPr>
        <p:txBody>
          <a:bodyPr>
            <a:normAutofit/>
          </a:bodyPr>
          <a:lstStyle/>
          <a:p>
            <a:r>
              <a:rPr lang="en-US" sz="2400" dirty="0" smtClean="0"/>
              <a:t>Chinese Language-specific Resources that we developed 15 years ago:</a:t>
            </a:r>
          </a:p>
          <a:p>
            <a:pPr lvl="1"/>
            <a:r>
              <a:rPr lang="en-US" sz="2000" dirty="0"/>
              <a:t>Chinese </a:t>
            </a:r>
            <a:r>
              <a:rPr lang="en-US" sz="2000" dirty="0" smtClean="0"/>
              <a:t>first </a:t>
            </a:r>
            <a:r>
              <a:rPr lang="en-US" sz="2000" dirty="0"/>
              <a:t>name and last name character lists</a:t>
            </a:r>
          </a:p>
          <a:p>
            <a:pPr lvl="1"/>
            <a:r>
              <a:rPr lang="en-US" sz="2000" dirty="0"/>
              <a:t>Foreign transliterated name initial/middle/end character lists</a:t>
            </a:r>
          </a:p>
          <a:p>
            <a:pPr lvl="1"/>
            <a:r>
              <a:rPr lang="en-US" sz="2000" dirty="0" err="1"/>
              <a:t>Gazetteeers</a:t>
            </a:r>
            <a:endParaRPr lang="en-US" sz="2000" dirty="0"/>
          </a:p>
          <a:p>
            <a:pPr lvl="1"/>
            <a:r>
              <a:rPr lang="en-US" sz="2000" dirty="0" smtClean="0"/>
              <a:t>Title words</a:t>
            </a:r>
          </a:p>
          <a:p>
            <a:pPr lvl="1"/>
            <a:r>
              <a:rPr lang="en-US" sz="2000" dirty="0" smtClean="0"/>
              <a:t>Action </a:t>
            </a:r>
            <a:r>
              <a:rPr lang="en-US" sz="2000" dirty="0"/>
              <a:t>verbs that are likely to appear before or after animate entities</a:t>
            </a:r>
          </a:p>
          <a:p>
            <a:pPr lvl="1"/>
            <a:r>
              <a:rPr lang="en-US" sz="2000" dirty="0" smtClean="0"/>
              <a:t>Triggers for events involving </a:t>
            </a:r>
            <a:br>
              <a:rPr lang="en-US" sz="2000" dirty="0" smtClean="0"/>
            </a:br>
            <a:r>
              <a:rPr lang="en-US" sz="2000" dirty="0" smtClean="0"/>
              <a:t>each type of entity</a:t>
            </a:r>
          </a:p>
          <a:p>
            <a:pPr lvl="1"/>
            <a:r>
              <a:rPr lang="en-US" sz="2000" dirty="0" smtClean="0"/>
              <a:t>Nominal lists</a:t>
            </a:r>
          </a:p>
          <a:p>
            <a:pPr lvl="1"/>
            <a:r>
              <a:rPr lang="en-US" sz="2000" dirty="0" smtClean="0"/>
              <a:t>Idiom list</a:t>
            </a:r>
          </a:p>
          <a:p>
            <a:pPr lvl="1"/>
            <a:r>
              <a:rPr lang="en-US" sz="2000" dirty="0"/>
              <a:t>Conjunction </a:t>
            </a:r>
            <a:r>
              <a:rPr lang="en-US" sz="2000" dirty="0" smtClean="0"/>
              <a:t>words</a:t>
            </a:r>
          </a:p>
          <a:p>
            <a:pPr lvl="1"/>
            <a:r>
              <a:rPr lang="en-US" sz="2000" dirty="0" smtClean="0"/>
              <a:t>Time expressions</a:t>
            </a:r>
          </a:p>
          <a:p>
            <a:pPr lvl="1"/>
            <a:r>
              <a:rPr lang="en-US" sz="2000" dirty="0" smtClean="0"/>
              <a:t>…</a:t>
            </a:r>
          </a:p>
        </p:txBody>
      </p:sp>
    </p:spTree>
    <p:extLst>
      <p:ext uri="{BB962C8B-B14F-4D97-AF65-F5344CB8AC3E}">
        <p14:creationId xmlns:p14="http://schemas.microsoft.com/office/powerpoint/2010/main" val="195617907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6-04-21 22.24.5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341" y="1828800"/>
            <a:ext cx="8902211" cy="3048000"/>
          </a:xfrm>
          <a:prstGeom prst="rect">
            <a:avLst/>
          </a:prstGeom>
        </p:spPr>
      </p:pic>
      <p:sp>
        <p:nvSpPr>
          <p:cNvPr id="7" name="标题 1"/>
          <p:cNvSpPr>
            <a:spLocks noGrp="1"/>
          </p:cNvSpPr>
          <p:nvPr>
            <p:ph type="title"/>
          </p:nvPr>
        </p:nvSpPr>
        <p:spPr>
          <a:xfrm>
            <a:off x="471268" y="0"/>
            <a:ext cx="8229600" cy="1143000"/>
          </a:xfrm>
        </p:spPr>
        <p:txBody>
          <a:bodyPr>
            <a:normAutofit/>
          </a:bodyPr>
          <a:lstStyle/>
          <a:p>
            <a:r>
              <a:rPr lang="en-US" sz="3600" dirty="0" smtClean="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rPr>
              <a:t>Cross-lingual Knowledge Transfer</a:t>
            </a:r>
            <a:endParaRPr lang="zh-CN" altLang="en-US" sz="36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endParaRPr>
          </a:p>
        </p:txBody>
      </p:sp>
    </p:spTree>
    <p:extLst>
      <p:ext uri="{BB962C8B-B14F-4D97-AF65-F5344CB8AC3E}">
        <p14:creationId xmlns:p14="http://schemas.microsoft.com/office/powerpoint/2010/main" val="667116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2" name="Shape 132"/>
          <p:cNvGraphicFramePr/>
          <p:nvPr>
            <p:extLst>
              <p:ext uri="{D42A27DB-BD31-4B8C-83A1-F6EECF244321}">
                <p14:modId xmlns:p14="http://schemas.microsoft.com/office/powerpoint/2010/main" val="3770515938"/>
              </p:ext>
            </p:extLst>
          </p:nvPr>
        </p:nvGraphicFramePr>
        <p:xfrm>
          <a:off x="1295400" y="1066800"/>
          <a:ext cx="6599325" cy="5334000"/>
        </p:xfrm>
        <a:graphic>
          <a:graphicData uri="http://schemas.openxmlformats.org/drawingml/2006/table">
            <a:tbl>
              <a:tblPr>
                <a:noFill/>
              </a:tblPr>
              <a:tblGrid>
                <a:gridCol w="1229037"/>
                <a:gridCol w="447524"/>
                <a:gridCol w="447524"/>
                <a:gridCol w="447524"/>
                <a:gridCol w="447524"/>
                <a:gridCol w="447524"/>
                <a:gridCol w="447524"/>
                <a:gridCol w="447524"/>
                <a:gridCol w="447524"/>
                <a:gridCol w="447524"/>
                <a:gridCol w="447524"/>
                <a:gridCol w="447524"/>
                <a:gridCol w="447524"/>
              </a:tblGrid>
              <a:tr h="381000">
                <a:tc rowSpan="2">
                  <a:txBody>
                    <a:bodyPr/>
                    <a:lstStyle/>
                    <a:p>
                      <a:pPr lvl="0" algn="ctr">
                        <a:spcBef>
                          <a:spcPts val="0"/>
                        </a:spcBef>
                        <a:buNone/>
                      </a:pPr>
                      <a:r>
                        <a:rPr lang="en-US" sz="1200" dirty="0" smtClean="0"/>
                        <a:t>Using Knowledge Transfer</a:t>
                      </a:r>
                      <a:endParaRPr lang="en-US" sz="1200" dirty="0"/>
                    </a:p>
                  </a:txBody>
                  <a:tcPr marL="68569" marR="68569" marT="91425" marB="91425"/>
                </a:tc>
                <a:tc gridSpan="3">
                  <a:txBody>
                    <a:bodyPr/>
                    <a:lstStyle/>
                    <a:p>
                      <a:pPr lvl="0" algn="ctr" rtl="0">
                        <a:spcBef>
                          <a:spcPts val="0"/>
                        </a:spcBef>
                        <a:buNone/>
                      </a:pPr>
                      <a:r>
                        <a:rPr lang="en-US" sz="1200"/>
                        <a:t>NERC</a:t>
                      </a:r>
                    </a:p>
                  </a:txBody>
                  <a:tcPr marL="68569" marR="68569" marT="91425" marB="91425"/>
                </a:tc>
                <a:tc hMerge="1">
                  <a:txBody>
                    <a:bodyPr/>
                    <a:lstStyle/>
                    <a:p>
                      <a:endParaRPr lang="en-US"/>
                    </a:p>
                  </a:txBody>
                  <a:tcPr/>
                </a:tc>
                <a:tc hMerge="1">
                  <a:txBody>
                    <a:bodyPr/>
                    <a:lstStyle/>
                    <a:p>
                      <a:endParaRPr lang="en-US"/>
                    </a:p>
                  </a:txBody>
                  <a:tcPr/>
                </a:tc>
                <a:tc gridSpan="3">
                  <a:txBody>
                    <a:bodyPr/>
                    <a:lstStyle/>
                    <a:p>
                      <a:pPr lvl="0" algn="ctr">
                        <a:spcBef>
                          <a:spcPts val="0"/>
                        </a:spcBef>
                        <a:buNone/>
                      </a:pPr>
                      <a:r>
                        <a:rPr lang="en-US" sz="1200"/>
                        <a:t>KBIDs</a:t>
                      </a:r>
                    </a:p>
                  </a:txBody>
                  <a:tcPr marL="68569" marR="68569" marT="91425" marB="91425"/>
                </a:tc>
                <a:tc hMerge="1">
                  <a:txBody>
                    <a:bodyPr/>
                    <a:lstStyle/>
                    <a:p>
                      <a:endParaRPr lang="en-US"/>
                    </a:p>
                  </a:txBody>
                  <a:tcPr/>
                </a:tc>
                <a:tc hMerge="1">
                  <a:txBody>
                    <a:bodyPr/>
                    <a:lstStyle/>
                    <a:p>
                      <a:endParaRPr lang="en-US"/>
                    </a:p>
                  </a:txBody>
                  <a:tcPr/>
                </a:tc>
                <a:tc gridSpan="3">
                  <a:txBody>
                    <a:bodyPr/>
                    <a:lstStyle/>
                    <a:p>
                      <a:pPr lvl="0" algn="ctr">
                        <a:spcBef>
                          <a:spcPts val="0"/>
                        </a:spcBef>
                        <a:buNone/>
                      </a:pPr>
                      <a:r>
                        <a:rPr lang="en-US" sz="1200"/>
                        <a:t>CEAFm</a:t>
                      </a:r>
                    </a:p>
                  </a:txBody>
                  <a:tcPr marL="68569" marR="68569" marT="91425" marB="91425"/>
                </a:tc>
                <a:tc hMerge="1">
                  <a:txBody>
                    <a:bodyPr/>
                    <a:lstStyle/>
                    <a:p>
                      <a:endParaRPr lang="en-US"/>
                    </a:p>
                  </a:txBody>
                  <a:tcPr/>
                </a:tc>
                <a:tc hMerge="1">
                  <a:txBody>
                    <a:bodyPr/>
                    <a:lstStyle/>
                    <a:p>
                      <a:endParaRPr lang="en-US"/>
                    </a:p>
                  </a:txBody>
                  <a:tcPr/>
                </a:tc>
                <a:tc gridSpan="3">
                  <a:txBody>
                    <a:bodyPr/>
                    <a:lstStyle/>
                    <a:p>
                      <a:pPr lvl="0" algn="ctr">
                        <a:spcBef>
                          <a:spcPts val="0"/>
                        </a:spcBef>
                        <a:buNone/>
                      </a:pPr>
                      <a:r>
                        <a:rPr lang="en-US" sz="1200"/>
                        <a:t>CEAFmC</a:t>
                      </a:r>
                    </a:p>
                  </a:txBody>
                  <a:tcPr marL="68569" marR="68569" marT="91425" marB="91425"/>
                </a:tc>
                <a:tc hMerge="1">
                  <a:txBody>
                    <a:bodyPr/>
                    <a:lstStyle/>
                    <a:p>
                      <a:endParaRPr lang="en-US"/>
                    </a:p>
                  </a:txBody>
                  <a:tcPr/>
                </a:tc>
                <a:tc hMerge="1">
                  <a:txBody>
                    <a:bodyPr/>
                    <a:lstStyle/>
                    <a:p>
                      <a:endParaRPr lang="en-US"/>
                    </a:p>
                  </a:txBody>
                  <a:tcPr/>
                </a:tc>
              </a:tr>
              <a:tr h="381000">
                <a:tc vMerge="1">
                  <a:txBody>
                    <a:bodyPr/>
                    <a:lstStyle/>
                    <a:p>
                      <a:pPr lvl="0" algn="ctr" rtl="0">
                        <a:spcBef>
                          <a:spcPts val="0"/>
                        </a:spcBef>
                        <a:buNone/>
                      </a:pPr>
                      <a:endParaRPr sz="1200" dirty="0"/>
                    </a:p>
                  </a:txBody>
                  <a:tcPr marL="91425" marR="91425" marT="91425" marB="91425"/>
                </a:tc>
                <a:tc>
                  <a:txBody>
                    <a:bodyPr/>
                    <a:lstStyle/>
                    <a:p>
                      <a:pPr lvl="0" algn="ctr" rtl="0">
                        <a:spcBef>
                          <a:spcPts val="0"/>
                        </a:spcBef>
                        <a:buNone/>
                      </a:pPr>
                      <a:r>
                        <a:rPr lang="en-US" sz="1200"/>
                        <a:t>P</a:t>
                      </a:r>
                    </a:p>
                  </a:txBody>
                  <a:tcPr marL="68569" marR="68569" marT="91425" marB="91425"/>
                </a:tc>
                <a:tc>
                  <a:txBody>
                    <a:bodyPr/>
                    <a:lstStyle/>
                    <a:p>
                      <a:pPr lvl="0" algn="ctr" rtl="0">
                        <a:spcBef>
                          <a:spcPts val="0"/>
                        </a:spcBef>
                        <a:buNone/>
                      </a:pPr>
                      <a:r>
                        <a:rPr lang="en-US" sz="1200"/>
                        <a:t>R</a:t>
                      </a:r>
                    </a:p>
                  </a:txBody>
                  <a:tcPr marL="68569" marR="68569" marT="91425" marB="91425"/>
                </a:tc>
                <a:tc>
                  <a:txBody>
                    <a:bodyPr/>
                    <a:lstStyle/>
                    <a:p>
                      <a:pPr lvl="0" algn="ctr" rtl="0">
                        <a:spcBef>
                          <a:spcPts val="0"/>
                        </a:spcBef>
                        <a:buNone/>
                      </a:pPr>
                      <a:r>
                        <a:rPr lang="en-US" sz="1200"/>
                        <a:t>F1</a:t>
                      </a:r>
                    </a:p>
                  </a:txBody>
                  <a:tcPr marL="68569" marR="68569" marT="91425" marB="91425"/>
                </a:tc>
                <a:tc>
                  <a:txBody>
                    <a:bodyPr/>
                    <a:lstStyle/>
                    <a:p>
                      <a:pPr lvl="0" algn="ctr" rtl="0">
                        <a:spcBef>
                          <a:spcPts val="0"/>
                        </a:spcBef>
                        <a:buNone/>
                      </a:pPr>
                      <a:r>
                        <a:rPr lang="en-US" sz="1200"/>
                        <a:t>P</a:t>
                      </a:r>
                    </a:p>
                  </a:txBody>
                  <a:tcPr marL="68569" marR="68569" marT="91425" marB="91425"/>
                </a:tc>
                <a:tc>
                  <a:txBody>
                    <a:bodyPr/>
                    <a:lstStyle/>
                    <a:p>
                      <a:pPr lvl="0" algn="ctr" rtl="0">
                        <a:spcBef>
                          <a:spcPts val="0"/>
                        </a:spcBef>
                        <a:buNone/>
                      </a:pPr>
                      <a:r>
                        <a:rPr lang="en-US" sz="1200"/>
                        <a:t>R</a:t>
                      </a:r>
                    </a:p>
                  </a:txBody>
                  <a:tcPr marL="68569" marR="68569" marT="91425" marB="91425"/>
                </a:tc>
                <a:tc>
                  <a:txBody>
                    <a:bodyPr/>
                    <a:lstStyle/>
                    <a:p>
                      <a:pPr lvl="0" algn="ctr" rtl="0">
                        <a:spcBef>
                          <a:spcPts val="0"/>
                        </a:spcBef>
                        <a:buNone/>
                      </a:pPr>
                      <a:r>
                        <a:rPr lang="en-US" sz="1200"/>
                        <a:t>F1</a:t>
                      </a:r>
                    </a:p>
                  </a:txBody>
                  <a:tcPr marL="68569" marR="68569" marT="91425" marB="91425"/>
                </a:tc>
                <a:tc>
                  <a:txBody>
                    <a:bodyPr/>
                    <a:lstStyle/>
                    <a:p>
                      <a:pPr lvl="0" algn="ctr" rtl="0">
                        <a:spcBef>
                          <a:spcPts val="0"/>
                        </a:spcBef>
                        <a:buNone/>
                      </a:pPr>
                      <a:r>
                        <a:rPr lang="en-US" sz="1200"/>
                        <a:t>P</a:t>
                      </a:r>
                    </a:p>
                  </a:txBody>
                  <a:tcPr marL="68569" marR="68569" marT="91425" marB="91425"/>
                </a:tc>
                <a:tc>
                  <a:txBody>
                    <a:bodyPr/>
                    <a:lstStyle/>
                    <a:p>
                      <a:pPr lvl="0" algn="ctr" rtl="0">
                        <a:spcBef>
                          <a:spcPts val="0"/>
                        </a:spcBef>
                        <a:buNone/>
                      </a:pPr>
                      <a:r>
                        <a:rPr lang="en-US" sz="1200"/>
                        <a:t>R</a:t>
                      </a:r>
                    </a:p>
                  </a:txBody>
                  <a:tcPr marL="68569" marR="68569" marT="91425" marB="91425"/>
                </a:tc>
                <a:tc>
                  <a:txBody>
                    <a:bodyPr/>
                    <a:lstStyle/>
                    <a:p>
                      <a:pPr lvl="0" algn="ctr" rtl="0">
                        <a:spcBef>
                          <a:spcPts val="0"/>
                        </a:spcBef>
                        <a:buNone/>
                      </a:pPr>
                      <a:r>
                        <a:rPr lang="en-US" sz="1200"/>
                        <a:t>F1</a:t>
                      </a:r>
                    </a:p>
                  </a:txBody>
                  <a:tcPr marL="68569" marR="68569" marT="91425" marB="91425"/>
                </a:tc>
                <a:tc>
                  <a:txBody>
                    <a:bodyPr/>
                    <a:lstStyle/>
                    <a:p>
                      <a:pPr lvl="0" algn="ctr" rtl="0">
                        <a:spcBef>
                          <a:spcPts val="0"/>
                        </a:spcBef>
                        <a:buNone/>
                      </a:pPr>
                      <a:r>
                        <a:rPr lang="en-US" sz="1200"/>
                        <a:t>P</a:t>
                      </a:r>
                    </a:p>
                  </a:txBody>
                  <a:tcPr marL="68569" marR="68569" marT="91425" marB="91425"/>
                </a:tc>
                <a:tc>
                  <a:txBody>
                    <a:bodyPr/>
                    <a:lstStyle/>
                    <a:p>
                      <a:pPr lvl="0" algn="ctr" rtl="0">
                        <a:spcBef>
                          <a:spcPts val="0"/>
                        </a:spcBef>
                        <a:buNone/>
                      </a:pPr>
                      <a:r>
                        <a:rPr lang="en-US" sz="1200"/>
                        <a:t>R</a:t>
                      </a:r>
                    </a:p>
                  </a:txBody>
                  <a:tcPr marL="68569" marR="68569" marT="91425" marB="91425"/>
                </a:tc>
                <a:tc>
                  <a:txBody>
                    <a:bodyPr/>
                    <a:lstStyle/>
                    <a:p>
                      <a:pPr lvl="0" algn="ctr" rtl="0">
                        <a:spcBef>
                          <a:spcPts val="0"/>
                        </a:spcBef>
                        <a:buNone/>
                      </a:pPr>
                      <a:r>
                        <a:rPr lang="en-US" sz="1200"/>
                        <a:t>F1</a:t>
                      </a:r>
                    </a:p>
                  </a:txBody>
                  <a:tcPr marL="68569" marR="68569" marT="91425" marB="91425"/>
                </a:tc>
              </a:tr>
              <a:tr h="381000">
                <a:tc gridSpan="13">
                  <a:txBody>
                    <a:bodyPr/>
                    <a:lstStyle/>
                    <a:p>
                      <a:pPr lvl="0" algn="ctr" rtl="0">
                        <a:spcBef>
                          <a:spcPts val="0"/>
                        </a:spcBef>
                        <a:buNone/>
                      </a:pPr>
                      <a:r>
                        <a:rPr lang="en-US" sz="1200"/>
                        <a:t>TRILINGUAL</a:t>
                      </a:r>
                    </a:p>
                  </a:txBody>
                  <a:tcPr marL="68569" marR="68569"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lvl="0" algn="ctr">
                        <a:spcBef>
                          <a:spcPts val="0"/>
                        </a:spcBef>
                        <a:buNone/>
                      </a:pPr>
                      <a:r>
                        <a:rPr lang="en-US" sz="1200" dirty="0" smtClean="0"/>
                        <a:t>Before</a:t>
                      </a:r>
                      <a:endParaRPr lang="en-US" sz="1200" dirty="0"/>
                    </a:p>
                  </a:txBody>
                  <a:tcPr marL="68569" marR="68569" marT="91425" marB="91425"/>
                </a:tc>
                <a:tc>
                  <a:txBody>
                    <a:bodyPr/>
                    <a:lstStyle/>
                    <a:p>
                      <a:pPr lvl="0" algn="ctr">
                        <a:spcBef>
                          <a:spcPts val="0"/>
                        </a:spcBef>
                        <a:buNone/>
                      </a:pPr>
                      <a:r>
                        <a:rPr lang="en-US" sz="1200"/>
                        <a:t>86.9</a:t>
                      </a:r>
                    </a:p>
                  </a:txBody>
                  <a:tcPr marL="68569" marR="68569" marT="91425" marB="91425"/>
                </a:tc>
                <a:tc>
                  <a:txBody>
                    <a:bodyPr/>
                    <a:lstStyle/>
                    <a:p>
                      <a:pPr lvl="0" algn="ctr">
                        <a:spcBef>
                          <a:spcPts val="0"/>
                        </a:spcBef>
                        <a:buNone/>
                      </a:pPr>
                      <a:r>
                        <a:rPr lang="en-US" sz="1200"/>
                        <a:t>88.1</a:t>
                      </a:r>
                    </a:p>
                  </a:txBody>
                  <a:tcPr marL="68569" marR="68569" marT="91425" marB="91425"/>
                </a:tc>
                <a:tc>
                  <a:txBody>
                    <a:bodyPr/>
                    <a:lstStyle/>
                    <a:p>
                      <a:pPr lvl="0" algn="ctr">
                        <a:spcBef>
                          <a:spcPts val="0"/>
                        </a:spcBef>
                        <a:buNone/>
                      </a:pPr>
                      <a:r>
                        <a:rPr lang="en-US" sz="1200"/>
                        <a:t>87.5</a:t>
                      </a:r>
                    </a:p>
                  </a:txBody>
                  <a:tcPr marL="68569" marR="68569" marT="91425" marB="91425"/>
                </a:tc>
                <a:tc>
                  <a:txBody>
                    <a:bodyPr/>
                    <a:lstStyle/>
                    <a:p>
                      <a:pPr lvl="0" algn="ctr">
                        <a:spcBef>
                          <a:spcPts val="0"/>
                        </a:spcBef>
                        <a:buNone/>
                      </a:pPr>
                      <a:r>
                        <a:rPr lang="en-US" sz="1200"/>
                        <a:t>65.5</a:t>
                      </a:r>
                    </a:p>
                  </a:txBody>
                  <a:tcPr marL="68569" marR="68569" marT="91425" marB="91425"/>
                </a:tc>
                <a:tc>
                  <a:txBody>
                    <a:bodyPr/>
                    <a:lstStyle/>
                    <a:p>
                      <a:pPr lvl="0" algn="ctr">
                        <a:spcBef>
                          <a:spcPts val="0"/>
                        </a:spcBef>
                        <a:buNone/>
                      </a:pPr>
                      <a:r>
                        <a:rPr lang="en-US" sz="1200"/>
                        <a:t>76.4</a:t>
                      </a:r>
                    </a:p>
                  </a:txBody>
                  <a:tcPr marL="68569" marR="68569" marT="91425" marB="91425"/>
                </a:tc>
                <a:tc>
                  <a:txBody>
                    <a:bodyPr/>
                    <a:lstStyle/>
                    <a:p>
                      <a:pPr lvl="0" algn="ctr">
                        <a:spcBef>
                          <a:spcPts val="0"/>
                        </a:spcBef>
                        <a:buNone/>
                      </a:pPr>
                      <a:r>
                        <a:rPr lang="en-US" sz="1200"/>
                        <a:t>70.6</a:t>
                      </a:r>
                    </a:p>
                  </a:txBody>
                  <a:tcPr marL="68569" marR="68569" marT="91425" marB="91425"/>
                </a:tc>
                <a:tc>
                  <a:txBody>
                    <a:bodyPr/>
                    <a:lstStyle/>
                    <a:p>
                      <a:pPr lvl="0" algn="ctr">
                        <a:spcBef>
                          <a:spcPts val="0"/>
                        </a:spcBef>
                        <a:buNone/>
                      </a:pPr>
                      <a:r>
                        <a:rPr lang="en-US" sz="1200"/>
                        <a:t>81.1</a:t>
                      </a:r>
                    </a:p>
                  </a:txBody>
                  <a:tcPr marL="68569" marR="68569" marT="91425" marB="91425"/>
                </a:tc>
                <a:tc>
                  <a:txBody>
                    <a:bodyPr/>
                    <a:lstStyle/>
                    <a:p>
                      <a:pPr lvl="0" algn="ctr">
                        <a:spcBef>
                          <a:spcPts val="0"/>
                        </a:spcBef>
                        <a:buNone/>
                      </a:pPr>
                      <a:r>
                        <a:rPr lang="en-US" sz="1200"/>
                        <a:t>82.3</a:t>
                      </a:r>
                    </a:p>
                  </a:txBody>
                  <a:tcPr marL="68569" marR="68569" marT="91425" marB="91425"/>
                </a:tc>
                <a:tc>
                  <a:txBody>
                    <a:bodyPr/>
                    <a:lstStyle/>
                    <a:p>
                      <a:pPr lvl="0" algn="ctr">
                        <a:spcBef>
                          <a:spcPts val="0"/>
                        </a:spcBef>
                        <a:buNone/>
                      </a:pPr>
                      <a:r>
                        <a:rPr lang="en-US" sz="1200"/>
                        <a:t>81.7</a:t>
                      </a:r>
                    </a:p>
                  </a:txBody>
                  <a:tcPr marL="68569" marR="68569" marT="91425" marB="91425"/>
                </a:tc>
                <a:tc>
                  <a:txBody>
                    <a:bodyPr/>
                    <a:lstStyle/>
                    <a:p>
                      <a:pPr lvl="0" algn="ctr">
                        <a:spcBef>
                          <a:spcPts val="0"/>
                        </a:spcBef>
                        <a:buNone/>
                      </a:pPr>
                      <a:r>
                        <a:rPr lang="en-US" sz="1200"/>
                        <a:t>74.8</a:t>
                      </a:r>
                    </a:p>
                  </a:txBody>
                  <a:tcPr marL="68569" marR="68569" marT="91425" marB="91425"/>
                </a:tc>
                <a:tc>
                  <a:txBody>
                    <a:bodyPr/>
                    <a:lstStyle/>
                    <a:p>
                      <a:pPr lvl="0" algn="ctr">
                        <a:spcBef>
                          <a:spcPts val="0"/>
                        </a:spcBef>
                        <a:buNone/>
                      </a:pPr>
                      <a:r>
                        <a:rPr lang="en-US" sz="1200"/>
                        <a:t>75.9</a:t>
                      </a:r>
                    </a:p>
                  </a:txBody>
                  <a:tcPr marL="68569" marR="68569" marT="91425" marB="91425"/>
                </a:tc>
                <a:tc>
                  <a:txBody>
                    <a:bodyPr/>
                    <a:lstStyle/>
                    <a:p>
                      <a:pPr lvl="0" algn="ctr">
                        <a:spcBef>
                          <a:spcPts val="0"/>
                        </a:spcBef>
                        <a:buNone/>
                      </a:pPr>
                      <a:r>
                        <a:rPr lang="en-US" sz="1200"/>
                        <a:t>75.3</a:t>
                      </a:r>
                    </a:p>
                  </a:txBody>
                  <a:tcPr marL="68569" marR="68569" marT="91425" marB="91425"/>
                </a:tc>
              </a:tr>
              <a:tr h="381000">
                <a:tc>
                  <a:txBody>
                    <a:bodyPr/>
                    <a:lstStyle/>
                    <a:p>
                      <a:pPr lvl="0" algn="ctr">
                        <a:spcBef>
                          <a:spcPts val="0"/>
                        </a:spcBef>
                        <a:buNone/>
                      </a:pPr>
                      <a:r>
                        <a:rPr lang="en-US" sz="1200" dirty="0" smtClean="0"/>
                        <a:t>After</a:t>
                      </a:r>
                      <a:endParaRPr lang="en-US" sz="1200" dirty="0"/>
                    </a:p>
                  </a:txBody>
                  <a:tcPr marL="68569" marR="68569" marT="91425" marB="91425"/>
                </a:tc>
                <a:tc>
                  <a:txBody>
                    <a:bodyPr/>
                    <a:lstStyle/>
                    <a:p>
                      <a:pPr lvl="0" algn="ctr">
                        <a:spcBef>
                          <a:spcPts val="0"/>
                        </a:spcBef>
                        <a:buNone/>
                      </a:pPr>
                      <a:r>
                        <a:rPr lang="en-US" sz="1200" b="1"/>
                        <a:t>91.7</a:t>
                      </a:r>
                    </a:p>
                  </a:txBody>
                  <a:tcPr marL="68569" marR="68569" marT="91425" marB="91425"/>
                </a:tc>
                <a:tc>
                  <a:txBody>
                    <a:bodyPr/>
                    <a:lstStyle/>
                    <a:p>
                      <a:pPr lvl="0" algn="ctr">
                        <a:spcBef>
                          <a:spcPts val="0"/>
                        </a:spcBef>
                        <a:buNone/>
                      </a:pPr>
                      <a:r>
                        <a:rPr lang="en-US" sz="1200" b="1"/>
                        <a:t>90.6</a:t>
                      </a:r>
                    </a:p>
                  </a:txBody>
                  <a:tcPr marL="68569" marR="68569" marT="91425" marB="91425"/>
                </a:tc>
                <a:tc>
                  <a:txBody>
                    <a:bodyPr/>
                    <a:lstStyle/>
                    <a:p>
                      <a:pPr lvl="0" algn="ctr">
                        <a:spcBef>
                          <a:spcPts val="0"/>
                        </a:spcBef>
                        <a:buNone/>
                      </a:pPr>
                      <a:r>
                        <a:rPr lang="en-US" sz="1200" b="1"/>
                        <a:t>91.1</a:t>
                      </a:r>
                    </a:p>
                  </a:txBody>
                  <a:tcPr marL="68569" marR="68569" marT="91425" marB="91425"/>
                </a:tc>
                <a:tc>
                  <a:txBody>
                    <a:bodyPr/>
                    <a:lstStyle/>
                    <a:p>
                      <a:pPr lvl="0" algn="ctr">
                        <a:spcBef>
                          <a:spcPts val="0"/>
                        </a:spcBef>
                        <a:buNone/>
                      </a:pPr>
                      <a:r>
                        <a:rPr lang="en-US" sz="1200" b="1"/>
                        <a:t>72.2</a:t>
                      </a:r>
                    </a:p>
                  </a:txBody>
                  <a:tcPr marL="68569" marR="68569" marT="91425" marB="91425"/>
                </a:tc>
                <a:tc>
                  <a:txBody>
                    <a:bodyPr/>
                    <a:lstStyle/>
                    <a:p>
                      <a:pPr lvl="0" algn="ctr">
                        <a:spcBef>
                          <a:spcPts val="0"/>
                        </a:spcBef>
                        <a:buNone/>
                      </a:pPr>
                      <a:r>
                        <a:rPr lang="en-US" sz="1200" b="1"/>
                        <a:t>83.8</a:t>
                      </a:r>
                    </a:p>
                  </a:txBody>
                  <a:tcPr marL="68569" marR="68569" marT="91425" marB="91425"/>
                </a:tc>
                <a:tc>
                  <a:txBody>
                    <a:bodyPr/>
                    <a:lstStyle/>
                    <a:p>
                      <a:pPr lvl="0" algn="ctr">
                        <a:spcBef>
                          <a:spcPts val="0"/>
                        </a:spcBef>
                        <a:buNone/>
                      </a:pPr>
                      <a:r>
                        <a:rPr lang="en-US" sz="1200" b="1"/>
                        <a:t>77.6</a:t>
                      </a:r>
                    </a:p>
                  </a:txBody>
                  <a:tcPr marL="68569" marR="68569" marT="91425" marB="91425"/>
                </a:tc>
                <a:tc>
                  <a:txBody>
                    <a:bodyPr/>
                    <a:lstStyle/>
                    <a:p>
                      <a:pPr lvl="0" algn="ctr">
                        <a:spcBef>
                          <a:spcPts val="0"/>
                        </a:spcBef>
                        <a:buNone/>
                      </a:pPr>
                      <a:r>
                        <a:rPr lang="en-US" sz="1200" b="1"/>
                        <a:t>85.4</a:t>
                      </a:r>
                    </a:p>
                  </a:txBody>
                  <a:tcPr marL="68569" marR="68569" marT="91425" marB="91425"/>
                </a:tc>
                <a:tc>
                  <a:txBody>
                    <a:bodyPr/>
                    <a:lstStyle/>
                    <a:p>
                      <a:pPr lvl="0" algn="ctr">
                        <a:spcBef>
                          <a:spcPts val="0"/>
                        </a:spcBef>
                        <a:buNone/>
                      </a:pPr>
                      <a:r>
                        <a:rPr lang="en-US" sz="1200" b="1"/>
                        <a:t>84.3</a:t>
                      </a:r>
                    </a:p>
                  </a:txBody>
                  <a:tcPr marL="68569" marR="68569" marT="91425" marB="91425"/>
                </a:tc>
                <a:tc>
                  <a:txBody>
                    <a:bodyPr/>
                    <a:lstStyle/>
                    <a:p>
                      <a:pPr lvl="0" algn="ctr">
                        <a:spcBef>
                          <a:spcPts val="0"/>
                        </a:spcBef>
                        <a:buNone/>
                      </a:pPr>
                      <a:r>
                        <a:rPr lang="en-US" sz="1200" b="1"/>
                        <a:t>84.8</a:t>
                      </a:r>
                    </a:p>
                  </a:txBody>
                  <a:tcPr marL="68569" marR="68569" marT="91425" marB="91425"/>
                </a:tc>
                <a:tc>
                  <a:txBody>
                    <a:bodyPr/>
                    <a:lstStyle/>
                    <a:p>
                      <a:pPr lvl="0" algn="ctr">
                        <a:spcBef>
                          <a:spcPts val="0"/>
                        </a:spcBef>
                        <a:buNone/>
                      </a:pPr>
                      <a:r>
                        <a:rPr lang="en-US" sz="1200" b="1"/>
                        <a:t>81.4</a:t>
                      </a:r>
                    </a:p>
                  </a:txBody>
                  <a:tcPr marL="68569" marR="68569" marT="91425" marB="91425"/>
                </a:tc>
                <a:tc>
                  <a:txBody>
                    <a:bodyPr/>
                    <a:lstStyle/>
                    <a:p>
                      <a:pPr lvl="0" algn="ctr">
                        <a:spcBef>
                          <a:spcPts val="0"/>
                        </a:spcBef>
                        <a:buNone/>
                      </a:pPr>
                      <a:r>
                        <a:rPr lang="en-US" sz="1200" b="1"/>
                        <a:t>80.4</a:t>
                      </a:r>
                    </a:p>
                  </a:txBody>
                  <a:tcPr marL="68569" marR="68569" marT="91425" marB="91425"/>
                </a:tc>
                <a:tc>
                  <a:txBody>
                    <a:bodyPr/>
                    <a:lstStyle/>
                    <a:p>
                      <a:pPr lvl="0" algn="ctr">
                        <a:spcBef>
                          <a:spcPts val="0"/>
                        </a:spcBef>
                        <a:buNone/>
                      </a:pPr>
                      <a:r>
                        <a:rPr lang="en-US" sz="1200" b="1"/>
                        <a:t>80.9</a:t>
                      </a:r>
                    </a:p>
                  </a:txBody>
                  <a:tcPr marL="68569" marR="68569" marT="91425" marB="91425"/>
                </a:tc>
              </a:tr>
              <a:tr h="381000">
                <a:tc gridSpan="13">
                  <a:txBody>
                    <a:bodyPr/>
                    <a:lstStyle/>
                    <a:p>
                      <a:pPr lvl="0" algn="ctr" rtl="0">
                        <a:spcBef>
                          <a:spcPts val="0"/>
                        </a:spcBef>
                        <a:buNone/>
                      </a:pPr>
                      <a:r>
                        <a:rPr lang="en-US" sz="1200"/>
                        <a:t>ENGLISH</a:t>
                      </a:r>
                    </a:p>
                  </a:txBody>
                  <a:tcPr marL="68569" marR="68569"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lvl="0" algn="ctr" rtl="0">
                        <a:spcBef>
                          <a:spcPts val="0"/>
                        </a:spcBef>
                        <a:buNone/>
                      </a:pPr>
                      <a:r>
                        <a:rPr lang="en-US" sz="1200" dirty="0" smtClean="0"/>
                        <a:t>Before</a:t>
                      </a:r>
                      <a:endParaRPr lang="en-US" sz="1200" dirty="0"/>
                    </a:p>
                  </a:txBody>
                  <a:tcPr marL="68569" marR="68569" marT="91425" marB="91425"/>
                </a:tc>
                <a:tc>
                  <a:txBody>
                    <a:bodyPr/>
                    <a:lstStyle/>
                    <a:p>
                      <a:pPr lvl="0" algn="ctr" rtl="0">
                        <a:spcBef>
                          <a:spcPts val="0"/>
                        </a:spcBef>
                        <a:buNone/>
                      </a:pPr>
                      <a:r>
                        <a:rPr lang="en-US" sz="1200"/>
                        <a:t>85.6</a:t>
                      </a:r>
                    </a:p>
                  </a:txBody>
                  <a:tcPr marL="68569" marR="68569" marT="91425" marB="91425"/>
                </a:tc>
                <a:tc>
                  <a:txBody>
                    <a:bodyPr/>
                    <a:lstStyle/>
                    <a:p>
                      <a:pPr lvl="0" algn="ctr" rtl="0">
                        <a:spcBef>
                          <a:spcPts val="0"/>
                        </a:spcBef>
                        <a:buNone/>
                      </a:pPr>
                      <a:r>
                        <a:rPr lang="en-US" sz="1200"/>
                        <a:t>88.1</a:t>
                      </a:r>
                    </a:p>
                  </a:txBody>
                  <a:tcPr marL="68569" marR="68569" marT="91425" marB="91425"/>
                </a:tc>
                <a:tc>
                  <a:txBody>
                    <a:bodyPr/>
                    <a:lstStyle/>
                    <a:p>
                      <a:pPr lvl="0" algn="ctr" rtl="0">
                        <a:spcBef>
                          <a:spcPts val="0"/>
                        </a:spcBef>
                        <a:buNone/>
                      </a:pPr>
                      <a:r>
                        <a:rPr lang="en-US" sz="1200"/>
                        <a:t>86.8</a:t>
                      </a:r>
                    </a:p>
                  </a:txBody>
                  <a:tcPr marL="68569" marR="68569" marT="91425" marB="91425"/>
                </a:tc>
                <a:tc>
                  <a:txBody>
                    <a:bodyPr/>
                    <a:lstStyle/>
                    <a:p>
                      <a:pPr lvl="0" algn="ctr" rtl="0">
                        <a:spcBef>
                          <a:spcPts val="0"/>
                        </a:spcBef>
                        <a:buNone/>
                      </a:pPr>
                      <a:r>
                        <a:rPr lang="en-US" sz="1200"/>
                        <a:t>62.7</a:t>
                      </a:r>
                    </a:p>
                  </a:txBody>
                  <a:tcPr marL="68569" marR="68569" marT="91425" marB="91425"/>
                </a:tc>
                <a:tc>
                  <a:txBody>
                    <a:bodyPr/>
                    <a:lstStyle/>
                    <a:p>
                      <a:pPr lvl="0" algn="ctr" rtl="0">
                        <a:spcBef>
                          <a:spcPts val="0"/>
                        </a:spcBef>
                        <a:buNone/>
                      </a:pPr>
                      <a:r>
                        <a:rPr lang="en-US" sz="1200"/>
                        <a:t>79.9</a:t>
                      </a:r>
                    </a:p>
                  </a:txBody>
                  <a:tcPr marL="68569" marR="68569" marT="91425" marB="91425"/>
                </a:tc>
                <a:tc>
                  <a:txBody>
                    <a:bodyPr/>
                    <a:lstStyle/>
                    <a:p>
                      <a:pPr lvl="0" algn="ctr" rtl="0">
                        <a:spcBef>
                          <a:spcPts val="0"/>
                        </a:spcBef>
                        <a:buNone/>
                      </a:pPr>
                      <a:r>
                        <a:rPr lang="en-US" sz="1200"/>
                        <a:t>70.3</a:t>
                      </a:r>
                    </a:p>
                  </a:txBody>
                  <a:tcPr marL="68569" marR="68569" marT="91425" marB="91425"/>
                </a:tc>
                <a:tc>
                  <a:txBody>
                    <a:bodyPr/>
                    <a:lstStyle/>
                    <a:p>
                      <a:pPr lvl="0" algn="ctr" rtl="0">
                        <a:spcBef>
                          <a:spcPts val="0"/>
                        </a:spcBef>
                        <a:buNone/>
                      </a:pPr>
                      <a:r>
                        <a:rPr lang="en-US" sz="1200"/>
                        <a:t>79.0</a:t>
                      </a:r>
                    </a:p>
                  </a:txBody>
                  <a:tcPr marL="68569" marR="68569" marT="91425" marB="91425"/>
                </a:tc>
                <a:tc>
                  <a:txBody>
                    <a:bodyPr/>
                    <a:lstStyle/>
                    <a:p>
                      <a:pPr lvl="0" algn="ctr" rtl="0">
                        <a:spcBef>
                          <a:spcPts val="0"/>
                        </a:spcBef>
                        <a:buNone/>
                      </a:pPr>
                      <a:r>
                        <a:rPr lang="en-US" sz="1200"/>
                        <a:t>81.4</a:t>
                      </a:r>
                    </a:p>
                  </a:txBody>
                  <a:tcPr marL="68569" marR="68569" marT="91425" marB="91425"/>
                </a:tc>
                <a:tc>
                  <a:txBody>
                    <a:bodyPr/>
                    <a:lstStyle/>
                    <a:p>
                      <a:pPr lvl="0" algn="ctr" rtl="0">
                        <a:spcBef>
                          <a:spcPts val="0"/>
                        </a:spcBef>
                        <a:buNone/>
                      </a:pPr>
                      <a:r>
                        <a:rPr lang="en-US" sz="1200"/>
                        <a:t>80.2</a:t>
                      </a:r>
                    </a:p>
                  </a:txBody>
                  <a:tcPr marL="68569" marR="68569" marT="91425" marB="91425"/>
                </a:tc>
                <a:tc>
                  <a:txBody>
                    <a:bodyPr/>
                    <a:lstStyle/>
                    <a:p>
                      <a:pPr lvl="0" algn="ctr" rtl="0">
                        <a:spcBef>
                          <a:spcPts val="0"/>
                        </a:spcBef>
                        <a:buNone/>
                      </a:pPr>
                      <a:r>
                        <a:rPr lang="en-US" sz="1200"/>
                        <a:t>71.3</a:t>
                      </a:r>
                    </a:p>
                  </a:txBody>
                  <a:tcPr marL="68569" marR="68569" marT="91425" marB="91425"/>
                </a:tc>
                <a:tc>
                  <a:txBody>
                    <a:bodyPr/>
                    <a:lstStyle/>
                    <a:p>
                      <a:pPr lvl="0" algn="ctr" rtl="0">
                        <a:spcBef>
                          <a:spcPts val="0"/>
                        </a:spcBef>
                        <a:buNone/>
                      </a:pPr>
                      <a:r>
                        <a:rPr lang="en-US" sz="1200"/>
                        <a:t>73.5</a:t>
                      </a:r>
                    </a:p>
                  </a:txBody>
                  <a:tcPr marL="68569" marR="68569" marT="91425" marB="91425"/>
                </a:tc>
                <a:tc>
                  <a:txBody>
                    <a:bodyPr/>
                    <a:lstStyle/>
                    <a:p>
                      <a:pPr lvl="0" algn="ctr" rtl="0">
                        <a:spcBef>
                          <a:spcPts val="0"/>
                        </a:spcBef>
                        <a:buNone/>
                      </a:pPr>
                      <a:r>
                        <a:rPr lang="en-US" sz="1200"/>
                        <a:t>72.4</a:t>
                      </a:r>
                    </a:p>
                  </a:txBody>
                  <a:tcPr marL="68569" marR="68569" marT="91425" marB="91425"/>
                </a:tc>
              </a:tr>
              <a:tr h="381000">
                <a:tc>
                  <a:txBody>
                    <a:bodyPr/>
                    <a:lstStyle/>
                    <a:p>
                      <a:pPr lvl="0" algn="ctr" rtl="0">
                        <a:spcBef>
                          <a:spcPts val="0"/>
                        </a:spcBef>
                        <a:buNone/>
                      </a:pPr>
                      <a:r>
                        <a:rPr lang="en-US" sz="1200" dirty="0" smtClean="0"/>
                        <a:t>After</a:t>
                      </a:r>
                      <a:endParaRPr lang="en-US" sz="1200" dirty="0"/>
                    </a:p>
                  </a:txBody>
                  <a:tcPr marL="68569" marR="68569" marT="91425" marB="91425"/>
                </a:tc>
                <a:tc>
                  <a:txBody>
                    <a:bodyPr/>
                    <a:lstStyle/>
                    <a:p>
                      <a:pPr lvl="0" algn="ctr" rtl="0">
                        <a:spcBef>
                          <a:spcPts val="0"/>
                        </a:spcBef>
                        <a:buNone/>
                      </a:pPr>
                      <a:r>
                        <a:rPr lang="en-US" sz="1200" b="1"/>
                        <a:t>89.9</a:t>
                      </a:r>
                    </a:p>
                  </a:txBody>
                  <a:tcPr marL="68569" marR="68569" marT="91425" marB="91425"/>
                </a:tc>
                <a:tc>
                  <a:txBody>
                    <a:bodyPr/>
                    <a:lstStyle/>
                    <a:p>
                      <a:pPr lvl="0" algn="ctr" rtl="0">
                        <a:spcBef>
                          <a:spcPts val="0"/>
                        </a:spcBef>
                        <a:buNone/>
                      </a:pPr>
                      <a:r>
                        <a:rPr lang="en-US" sz="1200" b="1"/>
                        <a:t>89.3</a:t>
                      </a:r>
                    </a:p>
                  </a:txBody>
                  <a:tcPr marL="68569" marR="68569" marT="91425" marB="91425"/>
                </a:tc>
                <a:tc>
                  <a:txBody>
                    <a:bodyPr/>
                    <a:lstStyle/>
                    <a:p>
                      <a:pPr lvl="0" algn="ctr" rtl="0">
                        <a:spcBef>
                          <a:spcPts val="0"/>
                        </a:spcBef>
                        <a:buNone/>
                      </a:pPr>
                      <a:r>
                        <a:rPr lang="en-US" sz="1200" b="1"/>
                        <a:t>89.6</a:t>
                      </a:r>
                    </a:p>
                  </a:txBody>
                  <a:tcPr marL="68569" marR="68569" marT="91425" marB="91425"/>
                </a:tc>
                <a:tc>
                  <a:txBody>
                    <a:bodyPr/>
                    <a:lstStyle/>
                    <a:p>
                      <a:pPr lvl="0" algn="ctr" rtl="0">
                        <a:spcBef>
                          <a:spcPts val="0"/>
                        </a:spcBef>
                        <a:buNone/>
                      </a:pPr>
                      <a:r>
                        <a:rPr lang="en-US" sz="1200" b="1"/>
                        <a:t>65.7</a:t>
                      </a:r>
                    </a:p>
                  </a:txBody>
                  <a:tcPr marL="68569" marR="68569" marT="91425" marB="91425"/>
                </a:tc>
                <a:tc>
                  <a:txBody>
                    <a:bodyPr/>
                    <a:lstStyle/>
                    <a:p>
                      <a:pPr lvl="0" algn="ctr" rtl="0">
                        <a:spcBef>
                          <a:spcPts val="0"/>
                        </a:spcBef>
                        <a:buNone/>
                      </a:pPr>
                      <a:r>
                        <a:rPr lang="en-US" sz="1200" b="1"/>
                        <a:t>82.7</a:t>
                      </a:r>
                    </a:p>
                  </a:txBody>
                  <a:tcPr marL="68569" marR="68569" marT="91425" marB="91425"/>
                </a:tc>
                <a:tc>
                  <a:txBody>
                    <a:bodyPr/>
                    <a:lstStyle/>
                    <a:p>
                      <a:pPr lvl="0" algn="ctr" rtl="0">
                        <a:spcBef>
                          <a:spcPts val="0"/>
                        </a:spcBef>
                        <a:buNone/>
                      </a:pPr>
                      <a:r>
                        <a:rPr lang="en-US" sz="1200" b="1"/>
                        <a:t>73.2</a:t>
                      </a:r>
                    </a:p>
                  </a:txBody>
                  <a:tcPr marL="68569" marR="68569" marT="91425" marB="91425"/>
                </a:tc>
                <a:tc>
                  <a:txBody>
                    <a:bodyPr/>
                    <a:lstStyle/>
                    <a:p>
                      <a:pPr lvl="0" algn="ctr" rtl="0">
                        <a:spcBef>
                          <a:spcPts val="0"/>
                        </a:spcBef>
                        <a:buNone/>
                      </a:pPr>
                      <a:r>
                        <a:rPr lang="en-US" sz="1200" b="1"/>
                        <a:t>81.4</a:t>
                      </a:r>
                    </a:p>
                  </a:txBody>
                  <a:tcPr marL="68569" marR="68569" marT="91425" marB="91425"/>
                </a:tc>
                <a:tc>
                  <a:txBody>
                    <a:bodyPr/>
                    <a:lstStyle/>
                    <a:p>
                      <a:pPr lvl="0" algn="ctr" rtl="0">
                        <a:spcBef>
                          <a:spcPts val="0"/>
                        </a:spcBef>
                        <a:buNone/>
                      </a:pPr>
                      <a:r>
                        <a:rPr lang="en-US" sz="1200"/>
                        <a:t>80.9</a:t>
                      </a:r>
                    </a:p>
                  </a:txBody>
                  <a:tcPr marL="68569" marR="68569" marT="91425" marB="91425"/>
                </a:tc>
                <a:tc>
                  <a:txBody>
                    <a:bodyPr/>
                    <a:lstStyle/>
                    <a:p>
                      <a:pPr lvl="0" algn="ctr" rtl="0">
                        <a:spcBef>
                          <a:spcPts val="0"/>
                        </a:spcBef>
                        <a:buNone/>
                      </a:pPr>
                      <a:r>
                        <a:rPr lang="en-US" sz="1200" b="1"/>
                        <a:t>81.1</a:t>
                      </a:r>
                    </a:p>
                  </a:txBody>
                  <a:tcPr marL="68569" marR="68569" marT="91425" marB="91425"/>
                </a:tc>
                <a:tc>
                  <a:txBody>
                    <a:bodyPr/>
                    <a:lstStyle/>
                    <a:p>
                      <a:pPr lvl="0" algn="ctr" rtl="0">
                        <a:spcBef>
                          <a:spcPts val="0"/>
                        </a:spcBef>
                        <a:buNone/>
                      </a:pPr>
                      <a:r>
                        <a:rPr lang="en-US" sz="1200" b="1"/>
                        <a:t>76.2</a:t>
                      </a:r>
                    </a:p>
                  </a:txBody>
                  <a:tcPr marL="68569" marR="68569" marT="91425" marB="91425"/>
                </a:tc>
                <a:tc>
                  <a:txBody>
                    <a:bodyPr/>
                    <a:lstStyle/>
                    <a:p>
                      <a:pPr lvl="0" algn="ctr" rtl="0">
                        <a:spcBef>
                          <a:spcPts val="0"/>
                        </a:spcBef>
                        <a:buNone/>
                      </a:pPr>
                      <a:r>
                        <a:rPr lang="en-US" sz="1200" b="1"/>
                        <a:t>75.7</a:t>
                      </a:r>
                    </a:p>
                  </a:txBody>
                  <a:tcPr marL="68569" marR="68569" marT="91425" marB="91425"/>
                </a:tc>
                <a:tc>
                  <a:txBody>
                    <a:bodyPr/>
                    <a:lstStyle/>
                    <a:p>
                      <a:pPr lvl="0" algn="ctr" rtl="0">
                        <a:spcBef>
                          <a:spcPts val="0"/>
                        </a:spcBef>
                        <a:buNone/>
                      </a:pPr>
                      <a:r>
                        <a:rPr lang="en-US" sz="1200" b="1"/>
                        <a:t>76.0</a:t>
                      </a:r>
                    </a:p>
                  </a:txBody>
                  <a:tcPr marL="68569" marR="68569" marT="91425" marB="91425"/>
                </a:tc>
              </a:tr>
              <a:tr h="381000">
                <a:tc gridSpan="13">
                  <a:txBody>
                    <a:bodyPr/>
                    <a:lstStyle/>
                    <a:p>
                      <a:pPr lvl="0" algn="ctr" rtl="0">
                        <a:spcBef>
                          <a:spcPts val="0"/>
                        </a:spcBef>
                        <a:buNone/>
                      </a:pPr>
                      <a:r>
                        <a:rPr lang="en-US" sz="1200"/>
                        <a:t>SPANISH</a:t>
                      </a:r>
                    </a:p>
                  </a:txBody>
                  <a:tcPr marL="68569" marR="68569"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lvl="0" algn="ctr" rtl="0">
                        <a:spcBef>
                          <a:spcPts val="0"/>
                        </a:spcBef>
                        <a:buNone/>
                      </a:pPr>
                      <a:r>
                        <a:rPr lang="en-US" sz="1200" dirty="0" smtClean="0">
                          <a:solidFill>
                            <a:schemeClr val="dk1"/>
                          </a:solidFill>
                        </a:rPr>
                        <a:t>Before</a:t>
                      </a:r>
                      <a:endParaRPr lang="en-US" sz="1200" dirty="0">
                        <a:solidFill>
                          <a:schemeClr val="dk1"/>
                        </a:solidFill>
                      </a:endParaRPr>
                    </a:p>
                  </a:txBody>
                  <a:tcPr marL="68569" marR="68569" marT="91425" marB="91425"/>
                </a:tc>
                <a:tc>
                  <a:txBody>
                    <a:bodyPr/>
                    <a:lstStyle/>
                    <a:p>
                      <a:pPr lvl="0" algn="ctr" rtl="0">
                        <a:spcBef>
                          <a:spcPts val="0"/>
                        </a:spcBef>
                        <a:buNone/>
                      </a:pPr>
                      <a:r>
                        <a:rPr lang="en-US" sz="1200"/>
                        <a:t>86.1</a:t>
                      </a:r>
                    </a:p>
                  </a:txBody>
                  <a:tcPr marL="68569" marR="68569" marT="91425" marB="91425"/>
                </a:tc>
                <a:tc>
                  <a:txBody>
                    <a:bodyPr/>
                    <a:lstStyle/>
                    <a:p>
                      <a:pPr lvl="0" algn="ctr" rtl="0">
                        <a:spcBef>
                          <a:spcPts val="0"/>
                        </a:spcBef>
                        <a:buNone/>
                      </a:pPr>
                      <a:r>
                        <a:rPr lang="en-US" sz="1200"/>
                        <a:t>86.1</a:t>
                      </a:r>
                    </a:p>
                  </a:txBody>
                  <a:tcPr marL="68569" marR="68569" marT="91425" marB="91425"/>
                </a:tc>
                <a:tc>
                  <a:txBody>
                    <a:bodyPr/>
                    <a:lstStyle/>
                    <a:p>
                      <a:pPr lvl="0" algn="ctr" rtl="0">
                        <a:spcBef>
                          <a:spcPts val="0"/>
                        </a:spcBef>
                        <a:buNone/>
                      </a:pPr>
                      <a:r>
                        <a:rPr lang="en-US" sz="1200"/>
                        <a:t>86.1</a:t>
                      </a:r>
                    </a:p>
                  </a:txBody>
                  <a:tcPr marL="68569" marR="68569" marT="91425" marB="91425"/>
                </a:tc>
                <a:tc>
                  <a:txBody>
                    <a:bodyPr/>
                    <a:lstStyle/>
                    <a:p>
                      <a:pPr lvl="0" algn="ctr" rtl="0">
                        <a:spcBef>
                          <a:spcPts val="0"/>
                        </a:spcBef>
                        <a:buNone/>
                      </a:pPr>
                      <a:r>
                        <a:rPr lang="en-US" sz="1200"/>
                        <a:t>63.9</a:t>
                      </a:r>
                    </a:p>
                  </a:txBody>
                  <a:tcPr marL="68569" marR="68569" marT="91425" marB="91425"/>
                </a:tc>
                <a:tc>
                  <a:txBody>
                    <a:bodyPr/>
                    <a:lstStyle/>
                    <a:p>
                      <a:pPr lvl="0" algn="ctr" rtl="0">
                        <a:spcBef>
                          <a:spcPts val="0"/>
                        </a:spcBef>
                        <a:buNone/>
                      </a:pPr>
                      <a:r>
                        <a:rPr lang="en-US" sz="1200"/>
                        <a:t>74.9</a:t>
                      </a:r>
                    </a:p>
                  </a:txBody>
                  <a:tcPr marL="68569" marR="68569" marT="91425" marB="91425"/>
                </a:tc>
                <a:tc>
                  <a:txBody>
                    <a:bodyPr/>
                    <a:lstStyle/>
                    <a:p>
                      <a:pPr lvl="0" algn="ctr" rtl="0">
                        <a:spcBef>
                          <a:spcPts val="0"/>
                        </a:spcBef>
                        <a:buNone/>
                      </a:pPr>
                      <a:r>
                        <a:rPr lang="en-US" sz="1200"/>
                        <a:t>69.0</a:t>
                      </a:r>
                    </a:p>
                  </a:txBody>
                  <a:tcPr marL="68569" marR="68569" marT="91425" marB="91425"/>
                </a:tc>
                <a:tc>
                  <a:txBody>
                    <a:bodyPr/>
                    <a:lstStyle/>
                    <a:p>
                      <a:pPr lvl="0" algn="ctr" rtl="0">
                        <a:spcBef>
                          <a:spcPts val="0"/>
                        </a:spcBef>
                        <a:buNone/>
                      </a:pPr>
                      <a:r>
                        <a:rPr lang="en-US" sz="1200"/>
                        <a:t>80.6</a:t>
                      </a:r>
                    </a:p>
                  </a:txBody>
                  <a:tcPr marL="68569" marR="68569" marT="91425" marB="91425"/>
                </a:tc>
                <a:tc>
                  <a:txBody>
                    <a:bodyPr/>
                    <a:lstStyle/>
                    <a:p>
                      <a:pPr lvl="0" algn="ctr" rtl="0">
                        <a:spcBef>
                          <a:spcPts val="0"/>
                        </a:spcBef>
                        <a:buNone/>
                      </a:pPr>
                      <a:r>
                        <a:rPr lang="en-US" sz="1200"/>
                        <a:t>80.6</a:t>
                      </a:r>
                    </a:p>
                  </a:txBody>
                  <a:tcPr marL="68569" marR="68569" marT="91425" marB="91425"/>
                </a:tc>
                <a:tc>
                  <a:txBody>
                    <a:bodyPr/>
                    <a:lstStyle/>
                    <a:p>
                      <a:pPr lvl="0" algn="ctr" rtl="0">
                        <a:spcBef>
                          <a:spcPts val="0"/>
                        </a:spcBef>
                        <a:buNone/>
                      </a:pPr>
                      <a:r>
                        <a:rPr lang="en-US" sz="1200"/>
                        <a:t>80.6</a:t>
                      </a:r>
                    </a:p>
                  </a:txBody>
                  <a:tcPr marL="68569" marR="68569" marT="91425" marB="91425"/>
                </a:tc>
                <a:tc>
                  <a:txBody>
                    <a:bodyPr/>
                    <a:lstStyle/>
                    <a:p>
                      <a:pPr lvl="0" algn="ctr" rtl="0">
                        <a:spcBef>
                          <a:spcPts val="0"/>
                        </a:spcBef>
                        <a:buNone/>
                      </a:pPr>
                      <a:r>
                        <a:rPr lang="en-US" sz="1200"/>
                        <a:t>74.5</a:t>
                      </a:r>
                    </a:p>
                  </a:txBody>
                  <a:tcPr marL="68569" marR="68569" marT="91425" marB="91425"/>
                </a:tc>
                <a:tc>
                  <a:txBody>
                    <a:bodyPr/>
                    <a:lstStyle/>
                    <a:p>
                      <a:pPr lvl="0" algn="ctr" rtl="0">
                        <a:spcBef>
                          <a:spcPts val="0"/>
                        </a:spcBef>
                        <a:buNone/>
                      </a:pPr>
                      <a:r>
                        <a:rPr lang="en-US" sz="1200"/>
                        <a:t>74.5</a:t>
                      </a:r>
                    </a:p>
                  </a:txBody>
                  <a:tcPr marL="68569" marR="68569" marT="91425" marB="91425"/>
                </a:tc>
                <a:tc>
                  <a:txBody>
                    <a:bodyPr/>
                    <a:lstStyle/>
                    <a:p>
                      <a:pPr lvl="0" algn="ctr" rtl="0">
                        <a:spcBef>
                          <a:spcPts val="0"/>
                        </a:spcBef>
                        <a:buNone/>
                      </a:pPr>
                      <a:r>
                        <a:rPr lang="en-US" sz="1200"/>
                        <a:t>74.5</a:t>
                      </a:r>
                    </a:p>
                  </a:txBody>
                  <a:tcPr marL="68569" marR="68569" marT="91425" marB="91425"/>
                </a:tc>
              </a:tr>
              <a:tr h="381000">
                <a:tc>
                  <a:txBody>
                    <a:bodyPr/>
                    <a:lstStyle/>
                    <a:p>
                      <a:pPr lvl="0" algn="ctr" rtl="0">
                        <a:spcBef>
                          <a:spcPts val="0"/>
                        </a:spcBef>
                        <a:buNone/>
                      </a:pPr>
                      <a:r>
                        <a:rPr lang="en-US" sz="1200" dirty="0" smtClean="0"/>
                        <a:t>After</a:t>
                      </a:r>
                      <a:endParaRPr lang="en-US" sz="1200" dirty="0"/>
                    </a:p>
                  </a:txBody>
                  <a:tcPr marL="68569" marR="68569" marT="91425" marB="91425"/>
                </a:tc>
                <a:tc>
                  <a:txBody>
                    <a:bodyPr/>
                    <a:lstStyle/>
                    <a:p>
                      <a:pPr lvl="0" algn="ctr" rtl="0">
                        <a:spcBef>
                          <a:spcPts val="0"/>
                        </a:spcBef>
                        <a:buNone/>
                      </a:pPr>
                      <a:r>
                        <a:rPr lang="en-US" sz="1200" b="1"/>
                        <a:t>92.6</a:t>
                      </a:r>
                    </a:p>
                  </a:txBody>
                  <a:tcPr marL="68569" marR="68569" marT="91425" marB="91425"/>
                </a:tc>
                <a:tc>
                  <a:txBody>
                    <a:bodyPr/>
                    <a:lstStyle/>
                    <a:p>
                      <a:pPr lvl="0" algn="ctr" rtl="0">
                        <a:spcBef>
                          <a:spcPts val="0"/>
                        </a:spcBef>
                        <a:buNone/>
                      </a:pPr>
                      <a:r>
                        <a:rPr lang="en-US" sz="1200" b="1"/>
                        <a:t>92.2</a:t>
                      </a:r>
                    </a:p>
                  </a:txBody>
                  <a:tcPr marL="68569" marR="68569" marT="91425" marB="91425"/>
                </a:tc>
                <a:tc>
                  <a:txBody>
                    <a:bodyPr/>
                    <a:lstStyle/>
                    <a:p>
                      <a:pPr lvl="0" algn="ctr" rtl="0">
                        <a:spcBef>
                          <a:spcPts val="0"/>
                        </a:spcBef>
                        <a:buNone/>
                      </a:pPr>
                      <a:r>
                        <a:rPr lang="en-US" sz="1200" b="1"/>
                        <a:t>92.4</a:t>
                      </a:r>
                    </a:p>
                  </a:txBody>
                  <a:tcPr marL="68569" marR="68569" marT="91425" marB="91425"/>
                </a:tc>
                <a:tc>
                  <a:txBody>
                    <a:bodyPr/>
                    <a:lstStyle/>
                    <a:p>
                      <a:pPr lvl="0" algn="ctr" rtl="0">
                        <a:spcBef>
                          <a:spcPts val="0"/>
                        </a:spcBef>
                        <a:buNone/>
                      </a:pPr>
                      <a:r>
                        <a:rPr lang="en-US" sz="1200" b="1"/>
                        <a:t>76.2</a:t>
                      </a:r>
                    </a:p>
                  </a:txBody>
                  <a:tcPr marL="68569" marR="68569" marT="91425" marB="91425"/>
                </a:tc>
                <a:tc>
                  <a:txBody>
                    <a:bodyPr/>
                    <a:lstStyle/>
                    <a:p>
                      <a:pPr lvl="0" algn="ctr" rtl="0">
                        <a:spcBef>
                          <a:spcPts val="0"/>
                        </a:spcBef>
                        <a:buNone/>
                      </a:pPr>
                      <a:r>
                        <a:rPr lang="en-US" sz="1200" b="1"/>
                        <a:t>86.1</a:t>
                      </a:r>
                    </a:p>
                  </a:txBody>
                  <a:tcPr marL="68569" marR="68569" marT="91425" marB="91425"/>
                </a:tc>
                <a:tc>
                  <a:txBody>
                    <a:bodyPr/>
                    <a:lstStyle/>
                    <a:p>
                      <a:pPr lvl="0" algn="ctr" rtl="0">
                        <a:spcBef>
                          <a:spcPts val="0"/>
                        </a:spcBef>
                        <a:buNone/>
                      </a:pPr>
                      <a:r>
                        <a:rPr lang="en-US" sz="1200" b="1"/>
                        <a:t>80.9</a:t>
                      </a:r>
                    </a:p>
                  </a:txBody>
                  <a:tcPr marL="68569" marR="68569" marT="91425" marB="91425"/>
                </a:tc>
                <a:tc>
                  <a:txBody>
                    <a:bodyPr/>
                    <a:lstStyle/>
                    <a:p>
                      <a:pPr lvl="0" algn="ctr" rtl="0">
                        <a:spcBef>
                          <a:spcPts val="0"/>
                        </a:spcBef>
                        <a:buNone/>
                      </a:pPr>
                      <a:r>
                        <a:rPr lang="en-US" sz="1200" b="1"/>
                        <a:t>87.4</a:t>
                      </a:r>
                    </a:p>
                  </a:txBody>
                  <a:tcPr marL="68569" marR="68569" marT="91425" marB="91425"/>
                </a:tc>
                <a:tc>
                  <a:txBody>
                    <a:bodyPr/>
                    <a:lstStyle/>
                    <a:p>
                      <a:pPr lvl="0" algn="ctr" rtl="0">
                        <a:spcBef>
                          <a:spcPts val="0"/>
                        </a:spcBef>
                        <a:buNone/>
                      </a:pPr>
                      <a:r>
                        <a:rPr lang="en-US" sz="1200" b="1"/>
                        <a:t>86.9</a:t>
                      </a:r>
                    </a:p>
                  </a:txBody>
                  <a:tcPr marL="68569" marR="68569" marT="91425" marB="91425"/>
                </a:tc>
                <a:tc>
                  <a:txBody>
                    <a:bodyPr/>
                    <a:lstStyle/>
                    <a:p>
                      <a:pPr lvl="0" algn="ctr" rtl="0">
                        <a:spcBef>
                          <a:spcPts val="0"/>
                        </a:spcBef>
                        <a:buNone/>
                      </a:pPr>
                      <a:r>
                        <a:rPr lang="en-US" sz="1200" b="1"/>
                        <a:t>87.1</a:t>
                      </a:r>
                    </a:p>
                  </a:txBody>
                  <a:tcPr marL="68569" marR="68569" marT="91425" marB="91425"/>
                </a:tc>
                <a:tc>
                  <a:txBody>
                    <a:bodyPr/>
                    <a:lstStyle/>
                    <a:p>
                      <a:pPr lvl="0" algn="ctr" rtl="0">
                        <a:spcBef>
                          <a:spcPts val="0"/>
                        </a:spcBef>
                        <a:buNone/>
                      </a:pPr>
                      <a:r>
                        <a:rPr lang="en-US" sz="1200" b="1"/>
                        <a:t>83.3</a:t>
                      </a:r>
                    </a:p>
                  </a:txBody>
                  <a:tcPr marL="68569" marR="68569" marT="91425" marB="91425"/>
                </a:tc>
                <a:tc>
                  <a:txBody>
                    <a:bodyPr/>
                    <a:lstStyle/>
                    <a:p>
                      <a:pPr lvl="0" algn="ctr" rtl="0">
                        <a:spcBef>
                          <a:spcPts val="0"/>
                        </a:spcBef>
                        <a:buNone/>
                      </a:pPr>
                      <a:r>
                        <a:rPr lang="en-US" sz="1200" b="1"/>
                        <a:t>82.9</a:t>
                      </a:r>
                    </a:p>
                  </a:txBody>
                  <a:tcPr marL="68569" marR="68569" marT="91425" marB="91425"/>
                </a:tc>
                <a:tc>
                  <a:txBody>
                    <a:bodyPr/>
                    <a:lstStyle/>
                    <a:p>
                      <a:pPr lvl="0" algn="ctr" rtl="0">
                        <a:spcBef>
                          <a:spcPts val="0"/>
                        </a:spcBef>
                        <a:buNone/>
                      </a:pPr>
                      <a:r>
                        <a:rPr lang="en-US" sz="1200" b="1"/>
                        <a:t>83.1</a:t>
                      </a:r>
                    </a:p>
                  </a:txBody>
                  <a:tcPr marL="68569" marR="68569" marT="91425" marB="91425"/>
                </a:tc>
              </a:tr>
              <a:tr h="381000">
                <a:tc gridSpan="13">
                  <a:txBody>
                    <a:bodyPr/>
                    <a:lstStyle/>
                    <a:p>
                      <a:pPr lvl="0" algn="ctr" rtl="0">
                        <a:spcBef>
                          <a:spcPts val="0"/>
                        </a:spcBef>
                        <a:buNone/>
                      </a:pPr>
                      <a:r>
                        <a:rPr lang="en-US" sz="1200"/>
                        <a:t>CHINESE</a:t>
                      </a:r>
                    </a:p>
                  </a:txBody>
                  <a:tcPr marL="68569" marR="68569"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lvl="0" algn="ctr" rtl="0">
                        <a:spcBef>
                          <a:spcPts val="0"/>
                        </a:spcBef>
                        <a:buNone/>
                      </a:pPr>
                      <a:r>
                        <a:rPr lang="en-US" sz="1200" dirty="0" smtClean="0">
                          <a:solidFill>
                            <a:schemeClr val="dk1"/>
                          </a:solidFill>
                        </a:rPr>
                        <a:t>Before</a:t>
                      </a:r>
                      <a:endParaRPr lang="en-US" sz="1200" dirty="0">
                        <a:solidFill>
                          <a:schemeClr val="dk1"/>
                        </a:solidFill>
                      </a:endParaRPr>
                    </a:p>
                  </a:txBody>
                  <a:tcPr marL="68569" marR="68569" marT="91425" marB="91425"/>
                </a:tc>
                <a:tc>
                  <a:txBody>
                    <a:bodyPr/>
                    <a:lstStyle/>
                    <a:p>
                      <a:pPr lvl="0" algn="ctr" rtl="0">
                        <a:spcBef>
                          <a:spcPts val="0"/>
                        </a:spcBef>
                        <a:buNone/>
                      </a:pPr>
                      <a:r>
                        <a:rPr lang="en-US" sz="1200"/>
                        <a:t>89.1</a:t>
                      </a:r>
                    </a:p>
                  </a:txBody>
                  <a:tcPr marL="68569" marR="68569" marT="91425" marB="91425"/>
                </a:tc>
                <a:tc>
                  <a:txBody>
                    <a:bodyPr/>
                    <a:lstStyle/>
                    <a:p>
                      <a:pPr lvl="0" algn="ctr" rtl="0">
                        <a:spcBef>
                          <a:spcPts val="0"/>
                        </a:spcBef>
                        <a:buNone/>
                      </a:pPr>
                      <a:r>
                        <a:rPr lang="en-US" sz="1200"/>
                        <a:t>89.1</a:t>
                      </a:r>
                    </a:p>
                  </a:txBody>
                  <a:tcPr marL="68569" marR="68569" marT="91425" marB="91425"/>
                </a:tc>
                <a:tc>
                  <a:txBody>
                    <a:bodyPr/>
                    <a:lstStyle/>
                    <a:p>
                      <a:pPr lvl="0" algn="ctr" rtl="0">
                        <a:spcBef>
                          <a:spcPts val="0"/>
                        </a:spcBef>
                        <a:buNone/>
                      </a:pPr>
                      <a:r>
                        <a:rPr lang="en-US" sz="1200"/>
                        <a:t>89.1</a:t>
                      </a:r>
                    </a:p>
                  </a:txBody>
                  <a:tcPr marL="68569" marR="68569" marT="91425" marB="91425"/>
                </a:tc>
                <a:tc>
                  <a:txBody>
                    <a:bodyPr/>
                    <a:lstStyle/>
                    <a:p>
                      <a:pPr lvl="0" algn="ctr" rtl="0">
                        <a:spcBef>
                          <a:spcPts val="0"/>
                        </a:spcBef>
                        <a:buNone/>
                      </a:pPr>
                      <a:r>
                        <a:rPr lang="en-US" sz="1200"/>
                        <a:t>72.2</a:t>
                      </a:r>
                    </a:p>
                  </a:txBody>
                  <a:tcPr marL="68569" marR="68569" marT="91425" marB="91425"/>
                </a:tc>
                <a:tc>
                  <a:txBody>
                    <a:bodyPr/>
                    <a:lstStyle/>
                    <a:p>
                      <a:pPr lvl="0" algn="ctr" rtl="0">
                        <a:spcBef>
                          <a:spcPts val="0"/>
                        </a:spcBef>
                        <a:buNone/>
                      </a:pPr>
                      <a:r>
                        <a:rPr lang="en-US" sz="1200"/>
                        <a:t>72.6</a:t>
                      </a:r>
                    </a:p>
                  </a:txBody>
                  <a:tcPr marL="68569" marR="68569" marT="91425" marB="91425"/>
                </a:tc>
                <a:tc>
                  <a:txBody>
                    <a:bodyPr/>
                    <a:lstStyle/>
                    <a:p>
                      <a:pPr lvl="0" algn="ctr" rtl="0">
                        <a:spcBef>
                          <a:spcPts val="0"/>
                        </a:spcBef>
                        <a:buNone/>
                      </a:pPr>
                      <a:r>
                        <a:rPr lang="en-US" sz="1200"/>
                        <a:t>72.4</a:t>
                      </a:r>
                    </a:p>
                  </a:txBody>
                  <a:tcPr marL="68569" marR="68569" marT="91425" marB="91425"/>
                </a:tc>
                <a:tc>
                  <a:txBody>
                    <a:bodyPr/>
                    <a:lstStyle/>
                    <a:p>
                      <a:pPr lvl="0" algn="ctr" rtl="0">
                        <a:spcBef>
                          <a:spcPts val="0"/>
                        </a:spcBef>
                        <a:buNone/>
                      </a:pPr>
                      <a:r>
                        <a:rPr lang="en-US" sz="1200"/>
                        <a:t>89.9</a:t>
                      </a:r>
                    </a:p>
                  </a:txBody>
                  <a:tcPr marL="68569" marR="68569" marT="91425" marB="91425"/>
                </a:tc>
                <a:tc>
                  <a:txBody>
                    <a:bodyPr/>
                    <a:lstStyle/>
                    <a:p>
                      <a:pPr lvl="0" algn="ctr" rtl="0">
                        <a:spcBef>
                          <a:spcPts val="0"/>
                        </a:spcBef>
                        <a:buNone/>
                      </a:pPr>
                      <a:r>
                        <a:rPr lang="en-US" sz="1200"/>
                        <a:t>89.9</a:t>
                      </a:r>
                    </a:p>
                  </a:txBody>
                  <a:tcPr marL="68569" marR="68569" marT="91425" marB="91425"/>
                </a:tc>
                <a:tc>
                  <a:txBody>
                    <a:bodyPr/>
                    <a:lstStyle/>
                    <a:p>
                      <a:pPr lvl="0" algn="ctr" rtl="0">
                        <a:spcBef>
                          <a:spcPts val="0"/>
                        </a:spcBef>
                        <a:buNone/>
                      </a:pPr>
                      <a:r>
                        <a:rPr lang="en-US" sz="1200"/>
                        <a:t>89.9</a:t>
                      </a:r>
                    </a:p>
                  </a:txBody>
                  <a:tcPr marL="68569" marR="68569" marT="91425" marB="91425"/>
                </a:tc>
                <a:tc>
                  <a:txBody>
                    <a:bodyPr/>
                    <a:lstStyle/>
                    <a:p>
                      <a:pPr lvl="0" algn="ctr" rtl="0">
                        <a:spcBef>
                          <a:spcPts val="0"/>
                        </a:spcBef>
                        <a:buNone/>
                      </a:pPr>
                      <a:r>
                        <a:rPr lang="en-US" sz="1200"/>
                        <a:t>83.1</a:t>
                      </a:r>
                    </a:p>
                  </a:txBody>
                  <a:tcPr marL="68569" marR="68569" marT="91425" marB="91425"/>
                </a:tc>
                <a:tc>
                  <a:txBody>
                    <a:bodyPr/>
                    <a:lstStyle/>
                    <a:p>
                      <a:pPr lvl="0" algn="ctr" rtl="0">
                        <a:spcBef>
                          <a:spcPts val="0"/>
                        </a:spcBef>
                        <a:buNone/>
                      </a:pPr>
                      <a:r>
                        <a:rPr lang="en-US" sz="1200"/>
                        <a:t>83.1</a:t>
                      </a:r>
                    </a:p>
                  </a:txBody>
                  <a:tcPr marL="68569" marR="68569" marT="91425" marB="91425"/>
                </a:tc>
                <a:tc>
                  <a:txBody>
                    <a:bodyPr/>
                    <a:lstStyle/>
                    <a:p>
                      <a:pPr lvl="0" algn="ctr" rtl="0">
                        <a:spcBef>
                          <a:spcPts val="0"/>
                        </a:spcBef>
                        <a:buNone/>
                      </a:pPr>
                      <a:r>
                        <a:rPr lang="en-US" sz="1200"/>
                        <a:t>83.1</a:t>
                      </a:r>
                    </a:p>
                  </a:txBody>
                  <a:tcPr marL="68569" marR="68569" marT="91425" marB="91425"/>
                </a:tc>
              </a:tr>
              <a:tr h="381000">
                <a:tc>
                  <a:txBody>
                    <a:bodyPr/>
                    <a:lstStyle/>
                    <a:p>
                      <a:pPr lvl="0" algn="ctr" rtl="0">
                        <a:spcBef>
                          <a:spcPts val="0"/>
                        </a:spcBef>
                        <a:buNone/>
                      </a:pPr>
                      <a:r>
                        <a:rPr lang="en-US" sz="1200" smtClean="0"/>
                        <a:t>After</a:t>
                      </a:r>
                      <a:endParaRPr lang="en-US" sz="1200"/>
                    </a:p>
                  </a:txBody>
                  <a:tcPr marL="68569" marR="68569" marT="91425" marB="91425"/>
                </a:tc>
                <a:tc>
                  <a:txBody>
                    <a:bodyPr/>
                    <a:lstStyle/>
                    <a:p>
                      <a:pPr lvl="0" algn="ctr" rtl="0">
                        <a:spcBef>
                          <a:spcPts val="0"/>
                        </a:spcBef>
                        <a:buNone/>
                      </a:pPr>
                      <a:r>
                        <a:rPr lang="en-US" sz="1200" b="1"/>
                        <a:t>93.9</a:t>
                      </a:r>
                    </a:p>
                  </a:txBody>
                  <a:tcPr marL="68569" marR="68569" marT="91425" marB="91425"/>
                </a:tc>
                <a:tc>
                  <a:txBody>
                    <a:bodyPr/>
                    <a:lstStyle/>
                    <a:p>
                      <a:pPr lvl="0" algn="ctr" rtl="0">
                        <a:spcBef>
                          <a:spcPts val="0"/>
                        </a:spcBef>
                        <a:buNone/>
                      </a:pPr>
                      <a:r>
                        <a:rPr lang="en-US" sz="1200" b="1"/>
                        <a:t>91.5</a:t>
                      </a:r>
                    </a:p>
                  </a:txBody>
                  <a:tcPr marL="68569" marR="68569" marT="91425" marB="91425"/>
                </a:tc>
                <a:tc>
                  <a:txBody>
                    <a:bodyPr/>
                    <a:lstStyle/>
                    <a:p>
                      <a:pPr lvl="0" algn="ctr" rtl="0">
                        <a:spcBef>
                          <a:spcPts val="0"/>
                        </a:spcBef>
                        <a:buNone/>
                      </a:pPr>
                      <a:r>
                        <a:rPr lang="en-US" sz="1200" b="1"/>
                        <a:t>92.7</a:t>
                      </a:r>
                    </a:p>
                  </a:txBody>
                  <a:tcPr marL="68569" marR="68569" marT="91425" marB="91425"/>
                </a:tc>
                <a:tc>
                  <a:txBody>
                    <a:bodyPr/>
                    <a:lstStyle/>
                    <a:p>
                      <a:pPr lvl="0" algn="ctr" rtl="0">
                        <a:spcBef>
                          <a:spcPts val="0"/>
                        </a:spcBef>
                        <a:buNone/>
                      </a:pPr>
                      <a:r>
                        <a:rPr lang="en-US" sz="1200" b="1"/>
                        <a:t>80.2</a:t>
                      </a:r>
                    </a:p>
                  </a:txBody>
                  <a:tcPr marL="68569" marR="68569" marT="91425" marB="91425"/>
                </a:tc>
                <a:tc>
                  <a:txBody>
                    <a:bodyPr/>
                    <a:lstStyle/>
                    <a:p>
                      <a:pPr lvl="0" algn="ctr" rtl="0">
                        <a:spcBef>
                          <a:spcPts val="0"/>
                        </a:spcBef>
                        <a:buNone/>
                      </a:pPr>
                      <a:r>
                        <a:rPr lang="en-US" sz="1200" b="1"/>
                        <a:t>83.8</a:t>
                      </a:r>
                    </a:p>
                  </a:txBody>
                  <a:tcPr marL="68569" marR="68569" marT="91425" marB="91425"/>
                </a:tc>
                <a:tc>
                  <a:txBody>
                    <a:bodyPr/>
                    <a:lstStyle/>
                    <a:p>
                      <a:pPr lvl="0" algn="ctr" rtl="0">
                        <a:spcBef>
                          <a:spcPts val="0"/>
                        </a:spcBef>
                        <a:buNone/>
                      </a:pPr>
                      <a:r>
                        <a:rPr lang="en-US" sz="1200" b="1"/>
                        <a:t>82.0</a:t>
                      </a:r>
                    </a:p>
                  </a:txBody>
                  <a:tcPr marL="68569" marR="68569" marT="91425" marB="91425"/>
                </a:tc>
                <a:tc>
                  <a:txBody>
                    <a:bodyPr/>
                    <a:lstStyle/>
                    <a:p>
                      <a:pPr lvl="0" algn="ctr" rtl="0">
                        <a:spcBef>
                          <a:spcPts val="0"/>
                        </a:spcBef>
                        <a:buNone/>
                      </a:pPr>
                      <a:r>
                        <a:rPr lang="en-US" sz="1200" b="1"/>
                        <a:t>93.0</a:t>
                      </a:r>
                    </a:p>
                  </a:txBody>
                  <a:tcPr marL="68569" marR="68569" marT="91425" marB="91425"/>
                </a:tc>
                <a:tc>
                  <a:txBody>
                    <a:bodyPr/>
                    <a:lstStyle/>
                    <a:p>
                      <a:pPr lvl="0" algn="ctr" rtl="0">
                        <a:spcBef>
                          <a:spcPts val="0"/>
                        </a:spcBef>
                        <a:buNone/>
                      </a:pPr>
                      <a:r>
                        <a:rPr lang="en-US" sz="1200" b="1"/>
                        <a:t>90.7</a:t>
                      </a:r>
                    </a:p>
                  </a:txBody>
                  <a:tcPr marL="68569" marR="68569" marT="91425" marB="91425"/>
                </a:tc>
                <a:tc>
                  <a:txBody>
                    <a:bodyPr/>
                    <a:lstStyle/>
                    <a:p>
                      <a:pPr lvl="0" algn="ctr" rtl="0">
                        <a:spcBef>
                          <a:spcPts val="0"/>
                        </a:spcBef>
                        <a:buNone/>
                      </a:pPr>
                      <a:r>
                        <a:rPr lang="en-US" sz="1200" b="1"/>
                        <a:t>91.8</a:t>
                      </a:r>
                    </a:p>
                  </a:txBody>
                  <a:tcPr marL="68569" marR="68569" marT="91425" marB="91425"/>
                </a:tc>
                <a:tc>
                  <a:txBody>
                    <a:bodyPr/>
                    <a:lstStyle/>
                    <a:p>
                      <a:pPr lvl="0" algn="ctr" rtl="0">
                        <a:spcBef>
                          <a:spcPts val="0"/>
                        </a:spcBef>
                        <a:buNone/>
                      </a:pPr>
                      <a:r>
                        <a:rPr lang="en-US" sz="1200" b="1"/>
                        <a:t>89.7</a:t>
                      </a:r>
                    </a:p>
                  </a:txBody>
                  <a:tcPr marL="68569" marR="68569" marT="91425" marB="91425"/>
                </a:tc>
                <a:tc>
                  <a:txBody>
                    <a:bodyPr/>
                    <a:lstStyle/>
                    <a:p>
                      <a:pPr lvl="0" algn="ctr" rtl="0">
                        <a:spcBef>
                          <a:spcPts val="0"/>
                        </a:spcBef>
                        <a:buNone/>
                      </a:pPr>
                      <a:r>
                        <a:rPr lang="en-US" sz="1200" b="1"/>
                        <a:t>87.4</a:t>
                      </a:r>
                    </a:p>
                  </a:txBody>
                  <a:tcPr marL="68569" marR="68569" marT="91425" marB="91425"/>
                </a:tc>
                <a:tc>
                  <a:txBody>
                    <a:bodyPr/>
                    <a:lstStyle/>
                    <a:p>
                      <a:pPr lvl="0" algn="ctr" rtl="0">
                        <a:spcBef>
                          <a:spcPts val="0"/>
                        </a:spcBef>
                        <a:buNone/>
                      </a:pPr>
                      <a:r>
                        <a:rPr lang="en-US" sz="1200" b="1" dirty="0"/>
                        <a:t>88.5</a:t>
                      </a:r>
                    </a:p>
                  </a:txBody>
                  <a:tcPr marL="68569" marR="68569" marT="91425" marB="91425"/>
                </a:tc>
              </a:tr>
            </a:tbl>
          </a:graphicData>
        </a:graphic>
      </p:graphicFrame>
      <p:sp>
        <p:nvSpPr>
          <p:cNvPr id="3" name="标题 1"/>
          <p:cNvSpPr>
            <a:spLocks noGrp="1"/>
          </p:cNvSpPr>
          <p:nvPr>
            <p:ph type="title"/>
          </p:nvPr>
        </p:nvSpPr>
        <p:spPr>
          <a:xfrm>
            <a:off x="471268" y="0"/>
            <a:ext cx="8229600" cy="1143000"/>
          </a:xfrm>
        </p:spPr>
        <p:txBody>
          <a:bodyPr>
            <a:normAutofit/>
          </a:bodyPr>
          <a:lstStyle/>
          <a:p>
            <a:r>
              <a:rPr lang="en-US" sz="3600" dirty="0" smtClean="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rPr>
              <a:t>Cross-lingual Knowledge Transfer</a:t>
            </a:r>
            <a:endParaRPr lang="zh-CN" altLang="en-US" sz="36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endParaRPr>
          </a:p>
        </p:txBody>
      </p:sp>
    </p:spTree>
    <p:extLst>
      <p:ext uri="{BB962C8B-B14F-4D97-AF65-F5344CB8AC3E}">
        <p14:creationId xmlns:p14="http://schemas.microsoft.com/office/powerpoint/2010/main" val="1092643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268" y="0"/>
            <a:ext cx="8229600" cy="1143000"/>
          </a:xfrm>
        </p:spPr>
        <p:txBody>
          <a:bodyPr>
            <a:normAutofit fontScale="90000"/>
          </a:bodyPr>
          <a:lstStyle/>
          <a:p>
            <a:r>
              <a:rPr lang="en-US" sz="3600" dirty="0" smtClean="0"/>
              <a:t>Foreign </a:t>
            </a:r>
            <a:r>
              <a:rPr lang="en-US" sz="3600" dirty="0"/>
              <a:t>Language EDL or </a:t>
            </a:r>
            <a:r>
              <a:rPr lang="en-US" sz="3600" dirty="0" err="1"/>
              <a:t>MT+English</a:t>
            </a:r>
            <a:r>
              <a:rPr lang="en-US" sz="3600" dirty="0"/>
              <a:t> EDL</a:t>
            </a:r>
            <a:endParaRPr lang="zh-CN" altLang="en-US" sz="36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endParaRPr>
          </a:p>
        </p:txBody>
      </p:sp>
      <p:sp>
        <p:nvSpPr>
          <p:cNvPr id="3" name="内容占位符 2"/>
          <p:cNvSpPr>
            <a:spLocks noGrp="1"/>
          </p:cNvSpPr>
          <p:nvPr>
            <p:ph idx="1"/>
          </p:nvPr>
        </p:nvSpPr>
        <p:spPr>
          <a:xfrm>
            <a:off x="500575" y="1022865"/>
            <a:ext cx="8229600" cy="5588397"/>
          </a:xfrm>
        </p:spPr>
        <p:txBody>
          <a:bodyPr>
            <a:normAutofit/>
          </a:bodyPr>
          <a:lstStyle/>
          <a:p>
            <a:r>
              <a:rPr lang="en-US" sz="2400" dirty="0" smtClean="0"/>
              <a:t>Test on KBP2015 EDL data (news/forum </a:t>
            </a:r>
            <a:r>
              <a:rPr lang="en-US" dirty="0" smtClean="0"/>
              <a:t>2014-2015</a:t>
            </a:r>
            <a:r>
              <a:rPr lang="en-US" sz="2400" dirty="0" smtClean="0"/>
              <a:t>)</a:t>
            </a:r>
          </a:p>
          <a:p>
            <a:endParaRPr lang="en-US" dirty="0"/>
          </a:p>
          <a:p>
            <a:endParaRPr lang="en-US" sz="2400" dirty="0" smtClean="0"/>
          </a:p>
          <a:p>
            <a:endParaRPr lang="en-US" dirty="0"/>
          </a:p>
          <a:p>
            <a:endParaRPr lang="en-US" sz="2400" dirty="0" smtClean="0"/>
          </a:p>
          <a:p>
            <a:endParaRPr lang="en-US" dirty="0"/>
          </a:p>
          <a:p>
            <a:r>
              <a:rPr lang="en-US" sz="2400" dirty="0" smtClean="0"/>
              <a:t>UIUC: Google translation works for Spanish, but not for Chinese</a:t>
            </a:r>
          </a:p>
          <a:p>
            <a:endParaRPr lang="en-US" sz="2400" dirty="0" smtClean="0"/>
          </a:p>
          <a:p>
            <a:endParaRPr lang="en-US" sz="2400" dirty="0" smtClean="0"/>
          </a:p>
          <a:p>
            <a:endParaRPr lang="en-US" dirty="0" smtClean="0"/>
          </a:p>
          <a:p>
            <a:endParaRPr lang="en-US" dirty="0" smtClean="0"/>
          </a:p>
          <a:p>
            <a:endParaRPr lang="en-US" dirty="0"/>
          </a:p>
          <a:p>
            <a:pPr marL="0" indent="0">
              <a:buNone/>
            </a:pPr>
            <a:endParaRPr lang="en-US" sz="24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636723"/>
              </p:ext>
            </p:extLst>
          </p:nvPr>
        </p:nvGraphicFramePr>
        <p:xfrm>
          <a:off x="914400" y="1676400"/>
          <a:ext cx="7543800" cy="1478280"/>
        </p:xfrm>
        <a:graphic>
          <a:graphicData uri="http://schemas.openxmlformats.org/drawingml/2006/table">
            <a:tbl>
              <a:tblPr firstRow="1" bandRow="1">
                <a:tableStyleId>{073A0DAA-6AF3-43AB-8588-CEC1D06C72B9}</a:tableStyleId>
              </a:tblPr>
              <a:tblGrid>
                <a:gridCol w="3733800"/>
                <a:gridCol w="2819400"/>
                <a:gridCol w="990600"/>
              </a:tblGrid>
              <a:tr h="370840">
                <a:tc>
                  <a:txBody>
                    <a:bodyPr/>
                    <a:lstStyle/>
                    <a:p>
                      <a:r>
                        <a:rPr lang="en-US" dirty="0" smtClean="0"/>
                        <a:t>Method</a:t>
                      </a:r>
                      <a:endParaRPr lang="en-US" dirty="0"/>
                    </a:p>
                  </a:txBody>
                  <a:tcPr/>
                </a:tc>
                <a:tc>
                  <a:txBody>
                    <a:bodyPr/>
                    <a:lstStyle/>
                    <a:p>
                      <a:r>
                        <a:rPr lang="en-US" dirty="0" smtClean="0"/>
                        <a:t>Training data</a:t>
                      </a:r>
                      <a:endParaRPr lang="en-US" dirty="0"/>
                    </a:p>
                  </a:txBody>
                  <a:tcPr/>
                </a:tc>
                <a:tc>
                  <a:txBody>
                    <a:bodyPr/>
                    <a:lstStyle/>
                    <a:p>
                      <a:r>
                        <a:rPr lang="en-US" dirty="0" smtClean="0"/>
                        <a:t>F-score</a:t>
                      </a:r>
                      <a:endParaRPr lang="en-US" dirty="0"/>
                    </a:p>
                  </a:txBody>
                  <a:tcPr/>
                </a:tc>
              </a:tr>
              <a:tr h="467360">
                <a:tc>
                  <a:txBody>
                    <a:bodyPr/>
                    <a:lstStyle/>
                    <a:p>
                      <a:r>
                        <a:rPr lang="en-US" dirty="0" smtClean="0"/>
                        <a:t>Spanish</a:t>
                      </a:r>
                      <a:r>
                        <a:rPr lang="en-US" baseline="0" dirty="0" smtClean="0"/>
                        <a:t> name tagging</a:t>
                      </a:r>
                      <a:endParaRPr lang="en-US" dirty="0"/>
                    </a:p>
                  </a:txBody>
                  <a:tcPr/>
                </a:tc>
                <a:tc>
                  <a:txBody>
                    <a:bodyPr/>
                    <a:lstStyle/>
                    <a:p>
                      <a:r>
                        <a:rPr lang="en-US" dirty="0" smtClean="0"/>
                        <a:t>CONLL+EDL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69.6%</a:t>
                      </a:r>
                      <a:endParaRPr lang="en-US" dirty="0" smtClean="0"/>
                    </a:p>
                  </a:txBody>
                  <a:tcPr/>
                </a:tc>
              </a:tr>
              <a:tr h="370840">
                <a:tc>
                  <a:txBody>
                    <a:bodyPr/>
                    <a:lstStyle/>
                    <a:p>
                      <a:r>
                        <a:rPr lang="en-US" dirty="0" smtClean="0"/>
                        <a:t>SRI MT</a:t>
                      </a:r>
                      <a:r>
                        <a:rPr lang="en-US" baseline="0" dirty="0" smtClean="0"/>
                        <a:t> + English name tagging + project names back to Spanish</a:t>
                      </a:r>
                      <a:endParaRPr lang="en-US" dirty="0"/>
                    </a:p>
                  </a:txBody>
                  <a:tcPr/>
                </a:tc>
                <a:tc>
                  <a:txBody>
                    <a:bodyPr/>
                    <a:lstStyle/>
                    <a:p>
                      <a:r>
                        <a:rPr lang="en-US" dirty="0" smtClean="0"/>
                        <a:t>All available resources</a:t>
                      </a:r>
                      <a:endParaRPr lang="en-US" dirty="0"/>
                    </a:p>
                  </a:txBody>
                  <a:tcPr/>
                </a:tc>
                <a:tc>
                  <a:txBody>
                    <a:bodyPr/>
                    <a:lstStyle/>
                    <a:p>
                      <a:r>
                        <a:rPr lang="en-US" dirty="0" smtClean="0"/>
                        <a:t>65.7%</a:t>
                      </a:r>
                      <a:endParaRPr lang="en-US" dirty="0"/>
                    </a:p>
                  </a:txBody>
                  <a:tcPr/>
                </a:tc>
              </a:tr>
            </a:tbl>
          </a:graphicData>
        </a:graphic>
      </p:graphicFrame>
    </p:spTree>
    <p:extLst>
      <p:ext uri="{BB962C8B-B14F-4D97-AF65-F5344CB8AC3E}">
        <p14:creationId xmlns:p14="http://schemas.microsoft.com/office/powerpoint/2010/main" val="387060153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25</a:t>
            </a:fld>
            <a:r>
              <a:rPr lang="en-US" altLang="zh-CN" sz="1200" dirty="0" smtClean="0">
                <a:solidFill>
                  <a:srgbClr val="000000"/>
                </a:solidFill>
                <a:latin typeface="SimSun" pitchFamily="2" charset="-122"/>
                <a:ea typeface="SimSun" pitchFamily="2" charset="-122"/>
                <a:cs typeface="Arial" charset="0"/>
              </a:rPr>
              <a:t> </a:t>
            </a:r>
          </a:p>
        </p:txBody>
      </p:sp>
      <p:sp>
        <p:nvSpPr>
          <p:cNvPr id="6" name="Title 1"/>
          <p:cNvSpPr>
            <a:spLocks noGrp="1"/>
          </p:cNvSpPr>
          <p:nvPr>
            <p:ph type="title"/>
          </p:nvPr>
        </p:nvSpPr>
        <p:spPr>
          <a:xfrm>
            <a:off x="304800" y="1066800"/>
            <a:ext cx="9144000" cy="1082675"/>
          </a:xfrm>
        </p:spPr>
        <p:txBody>
          <a:bodyPr/>
          <a:lstStyle/>
          <a:p>
            <a:pPr>
              <a:defRPr/>
            </a:pPr>
            <a:r>
              <a:rPr lang="en-US" dirty="0" smtClean="0"/>
              <a:t>Remaining Challenges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41911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Mention Extraction</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sz="2000" dirty="0" smtClean="0"/>
              <a:t>Remains the bottleneck of EDL</a:t>
            </a:r>
          </a:p>
          <a:p>
            <a:pPr>
              <a:lnSpc>
                <a:spcPct val="80000"/>
              </a:lnSpc>
            </a:pPr>
            <a:endParaRPr lang="en-US" altLang="zh-CN" sz="2000" dirty="0" smtClean="0"/>
          </a:p>
          <a:p>
            <a:pPr>
              <a:lnSpc>
                <a:spcPct val="80000"/>
              </a:lnSpc>
            </a:pPr>
            <a:r>
              <a:rPr lang="en-US" altLang="zh-CN" sz="2000" dirty="0" smtClean="0"/>
              <a:t>Manual filtering works but a bit tedious and boring</a:t>
            </a:r>
          </a:p>
          <a:p>
            <a:pPr>
              <a:lnSpc>
                <a:spcPct val="80000"/>
              </a:lnSpc>
            </a:pPr>
            <a:endParaRPr lang="en-US" altLang="zh-CN" sz="2000" dirty="0"/>
          </a:p>
          <a:p>
            <a:pPr>
              <a:lnSpc>
                <a:spcPct val="80000"/>
              </a:lnSpc>
            </a:pPr>
            <a:r>
              <a:rPr lang="en-US" altLang="zh-CN" sz="2000" dirty="0" smtClean="0"/>
              <a:t>Google translation/search works but not very publishable, and difficult to adapt for constrained low-resource settings</a:t>
            </a:r>
          </a:p>
          <a:p>
            <a:pPr>
              <a:lnSpc>
                <a:spcPct val="80000"/>
              </a:lnSpc>
            </a:pPr>
            <a:endParaRPr lang="en-US" altLang="zh-CN" sz="2000" dirty="0"/>
          </a:p>
          <a:p>
            <a:pPr marL="342900" lvl="1" indent="-342900">
              <a:lnSpc>
                <a:spcPct val="80000"/>
              </a:lnSpc>
            </a:pPr>
            <a:r>
              <a:rPr lang="en-US" altLang="zh-CN" sz="2000" dirty="0"/>
              <a:t>The EDL corpora we have annotated so far are still not sufficient to generalize entity mentions that were created by a variety of categories</a:t>
            </a:r>
          </a:p>
          <a:p>
            <a:pPr>
              <a:lnSpc>
                <a:spcPct val="80000"/>
              </a:lnSpc>
            </a:pPr>
            <a:endParaRPr lang="en-US" altLang="zh-CN" sz="2000" dirty="0" smtClean="0"/>
          </a:p>
          <a:p>
            <a:pPr>
              <a:lnSpc>
                <a:spcPct val="80000"/>
              </a:lnSpc>
            </a:pPr>
            <a:r>
              <a:rPr lang="en-US" altLang="zh-CN" sz="2000" dirty="0" smtClean="0"/>
              <a:t>Morphs / Coded Entity Mentions</a:t>
            </a:r>
          </a:p>
          <a:p>
            <a:pPr lvl="1">
              <a:lnSpc>
                <a:spcPct val="80000"/>
              </a:lnSpc>
            </a:pPr>
            <a:r>
              <a:rPr lang="en-US" altLang="zh-CN" sz="1600" dirty="0" smtClean="0"/>
              <a:t>Coded </a:t>
            </a:r>
            <a:r>
              <a:rPr lang="en-US" altLang="zh-CN" sz="1600" dirty="0"/>
              <a:t>language defeats most contextual features used by state-of-the-art EDL </a:t>
            </a:r>
            <a:r>
              <a:rPr lang="en-US" altLang="zh-CN" sz="1600" dirty="0" smtClean="0"/>
              <a:t>techniques</a:t>
            </a:r>
          </a:p>
          <a:p>
            <a:pPr lvl="1">
              <a:lnSpc>
                <a:spcPct val="80000"/>
              </a:lnSpc>
            </a:pPr>
            <a:r>
              <a:rPr lang="en-US" altLang="zh-CN" sz="1600" dirty="0" smtClean="0"/>
              <a:t>Less-mature </a:t>
            </a:r>
            <a:r>
              <a:rPr lang="en-US" altLang="zh-CN" sz="1600" dirty="0"/>
              <a:t>metaphor detection </a:t>
            </a:r>
            <a:r>
              <a:rPr lang="en-US" altLang="zh-CN" sz="1600" dirty="0" smtClean="0"/>
              <a:t>techniques </a:t>
            </a:r>
            <a:r>
              <a:rPr lang="en-US" altLang="zh-CN" sz="1600" dirty="0"/>
              <a:t>also have trouble with abstract coded </a:t>
            </a:r>
            <a:r>
              <a:rPr lang="en-US" altLang="zh-CN" sz="1600" dirty="0" smtClean="0"/>
              <a:t>language</a:t>
            </a:r>
          </a:p>
          <a:p>
            <a:pPr lvl="1">
              <a:lnSpc>
                <a:spcPct val="80000"/>
              </a:lnSpc>
            </a:pPr>
            <a:r>
              <a:rPr lang="en-US" altLang="zh-CN" sz="1600" dirty="0" smtClean="0"/>
              <a:t>Word-sense </a:t>
            </a:r>
            <a:r>
              <a:rPr lang="en-US" altLang="zh-CN" sz="1600" dirty="0"/>
              <a:t>disambiguation techniques </a:t>
            </a:r>
            <a:r>
              <a:rPr lang="en-US" altLang="zh-CN" sz="1600" dirty="0" smtClean="0"/>
              <a:t>deal </a:t>
            </a:r>
            <a:r>
              <a:rPr lang="en-US" altLang="zh-CN" sz="1600" dirty="0"/>
              <a:t>in sense inventories that are fairly static over time, whereas code language evolves </a:t>
            </a:r>
            <a:r>
              <a:rPr lang="en-US" altLang="zh-CN" sz="1600" dirty="0" smtClean="0"/>
              <a:t>rapidly</a:t>
            </a:r>
          </a:p>
          <a:p>
            <a:pPr lvl="1">
              <a:lnSpc>
                <a:spcPct val="80000"/>
              </a:lnSpc>
            </a:pPr>
            <a:r>
              <a:rPr lang="en-US" altLang="zh-CN" sz="1600" dirty="0" smtClean="0"/>
              <a:t>Coded </a:t>
            </a:r>
            <a:r>
              <a:rPr lang="en-US" altLang="zh-CN" sz="1600" dirty="0"/>
              <a:t>language effectively hides in plain sight because anything is a candidate </a:t>
            </a:r>
            <a:r>
              <a:rPr lang="en-US" altLang="zh-CN" sz="1600" dirty="0" smtClean="0"/>
              <a:t>mention; </a:t>
            </a:r>
            <a:r>
              <a:rPr lang="zh-CN" altLang="en-US" sz="1600" dirty="0"/>
              <a:t>姐夫 </a:t>
            </a:r>
            <a:r>
              <a:rPr lang="en-US" altLang="zh-CN" sz="1600" dirty="0"/>
              <a:t>(</a:t>
            </a:r>
            <a:r>
              <a:rPr lang="en-US" altLang="zh-CN" sz="1600" dirty="0" err="1"/>
              <a:t>jie</a:t>
            </a:r>
            <a:r>
              <a:rPr lang="en-US" altLang="zh-CN" sz="1600" dirty="0"/>
              <a:t> </a:t>
            </a:r>
            <a:r>
              <a:rPr lang="en-US" altLang="zh-CN" sz="1600" dirty="0" err="1"/>
              <a:t>fu</a:t>
            </a:r>
            <a:r>
              <a:rPr lang="en-US" altLang="zh-CN" sz="1600" dirty="0"/>
              <a:t>) </a:t>
            </a:r>
            <a:r>
              <a:rPr lang="en-US" altLang="zh-CN" sz="1600" dirty="0">
                <a:sym typeface="Wingdings" pitchFamily="2" charset="2"/>
              </a:rPr>
              <a:t> </a:t>
            </a:r>
            <a:r>
              <a:rPr lang="en-US" altLang="zh-CN" sz="1600" dirty="0"/>
              <a:t>sister‐in‐law or Medvedev</a:t>
            </a:r>
          </a:p>
        </p:txBody>
      </p:sp>
    </p:spTree>
    <p:extLst>
      <p:ext uri="{BB962C8B-B14F-4D97-AF65-F5344CB8AC3E}">
        <p14:creationId xmlns:p14="http://schemas.microsoft.com/office/powerpoint/2010/main" val="158724801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713376" cy="1143000"/>
          </a:xfrm>
        </p:spPr>
        <p:txBody>
          <a:bodyPr>
            <a:normAutofit fontScale="90000"/>
          </a:bodyPr>
          <a:lstStyle/>
          <a:p>
            <a:r>
              <a:rPr lang="en-US" sz="3600" dirty="0" smtClean="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rPr>
              <a:t>More and More New Morphs Ever Since 2014</a:t>
            </a:r>
            <a:endParaRPr lang="zh-CN" altLang="en-US" sz="36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0776"/>
            <a:ext cx="195913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859415"/>
            <a:ext cx="2071102" cy="147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1576"/>
            <a:ext cx="1897640" cy="145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022966"/>
            <a:ext cx="1938333" cy="193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685800" y="2349505"/>
            <a:ext cx="18288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r>
              <a:rPr lang="zh-CN" altLang="en-US" sz="2400" dirty="0">
                <a:latin typeface="Times New Roman" pitchFamily="18" charset="0"/>
                <a:cs typeface="Times New Roman" pitchFamily="18" charset="0"/>
              </a:rPr>
              <a:t>北极熊</a:t>
            </a:r>
            <a:endParaRPr kumimoji="0" lang="en-US" sz="2400" b="0" i="0" u="none" strike="noStrike" cap="none" normalizeH="0" baseline="0" dirty="0" smtClean="0">
              <a:ln>
                <a:noFill/>
              </a:ln>
              <a:solidFill>
                <a:schemeClr val="tx1"/>
              </a:solidFill>
              <a:effectLst/>
              <a:latin typeface="Tahoma" pitchFamily="34" charset="0"/>
            </a:endParaRPr>
          </a:p>
        </p:txBody>
      </p:sp>
      <p:sp>
        <p:nvSpPr>
          <p:cNvPr id="10" name="Rectangle 9"/>
          <p:cNvSpPr/>
          <p:nvPr/>
        </p:nvSpPr>
        <p:spPr bwMode="auto">
          <a:xfrm>
            <a:off x="5793340" y="2399397"/>
            <a:ext cx="18288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r>
              <a:rPr lang="zh-CN" altLang="en-US" sz="2400" dirty="0" smtClean="0">
                <a:latin typeface="Times New Roman" pitchFamily="18" charset="0"/>
                <a:cs typeface="Times New Roman" pitchFamily="18" charset="0"/>
              </a:rPr>
              <a:t>兔</a:t>
            </a:r>
            <a:r>
              <a:rPr lang="zh-CN" altLang="en-US" sz="2400" dirty="0">
                <a:latin typeface="Times New Roman" pitchFamily="18" charset="0"/>
                <a:cs typeface="Times New Roman" pitchFamily="18" charset="0"/>
              </a:rPr>
              <a:t>子</a:t>
            </a:r>
            <a:endParaRPr kumimoji="0" lang="en-US" sz="2400" b="0" i="0" u="none" strike="noStrike" cap="none" normalizeH="0" baseline="0" dirty="0" smtClean="0">
              <a:ln>
                <a:noFill/>
              </a:ln>
              <a:solidFill>
                <a:schemeClr val="tx1"/>
              </a:solidFill>
              <a:effectLst/>
              <a:latin typeface="Tahoma" pitchFamily="34" charset="0"/>
            </a:endParaRPr>
          </a:p>
        </p:txBody>
      </p:sp>
      <p:sp>
        <p:nvSpPr>
          <p:cNvPr id="11" name="Rectangle 10"/>
          <p:cNvSpPr/>
          <p:nvPr/>
        </p:nvSpPr>
        <p:spPr bwMode="auto">
          <a:xfrm>
            <a:off x="779846" y="4981256"/>
            <a:ext cx="18288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r>
              <a:rPr lang="zh-CN" altLang="en-US" sz="2400" dirty="0" smtClean="0">
                <a:latin typeface="Times New Roman" pitchFamily="18" charset="0"/>
                <a:cs typeface="Times New Roman" pitchFamily="18" charset="0"/>
              </a:rPr>
              <a:t>白</a:t>
            </a:r>
            <a:r>
              <a:rPr lang="zh-CN" altLang="en-US" sz="2400" dirty="0">
                <a:latin typeface="Times New Roman" pitchFamily="18" charset="0"/>
                <a:cs typeface="Times New Roman" pitchFamily="18" charset="0"/>
              </a:rPr>
              <a:t>头鹰 </a:t>
            </a:r>
            <a:endParaRPr kumimoji="0" lang="en-US" sz="2400" b="0" i="0" u="none" strike="noStrike" cap="none" normalizeH="0" baseline="0" dirty="0" smtClean="0">
              <a:ln>
                <a:noFill/>
              </a:ln>
              <a:solidFill>
                <a:schemeClr val="tx1"/>
              </a:solidFill>
              <a:effectLst/>
              <a:latin typeface="Tahoma" pitchFamily="34" charset="0"/>
            </a:endParaRPr>
          </a:p>
        </p:txBody>
      </p:sp>
      <p:sp>
        <p:nvSpPr>
          <p:cNvPr id="12" name="Rectangle 11"/>
          <p:cNvSpPr/>
          <p:nvPr/>
        </p:nvSpPr>
        <p:spPr bwMode="auto">
          <a:xfrm>
            <a:off x="5650875" y="5043720"/>
            <a:ext cx="1828800" cy="533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r>
              <a:rPr lang="zh-CN" altLang="en-US" sz="2400" dirty="0">
                <a:latin typeface="Times New Roman" pitchFamily="18" charset="0"/>
                <a:cs typeface="Times New Roman" pitchFamily="18" charset="0"/>
              </a:rPr>
              <a:t>大青</a:t>
            </a:r>
            <a:r>
              <a:rPr lang="zh-CN" altLang="en-US" sz="2400" dirty="0" smtClean="0">
                <a:latin typeface="Times New Roman" pitchFamily="18" charset="0"/>
                <a:cs typeface="Times New Roman" pitchFamily="18" charset="0"/>
              </a:rPr>
              <a:t>果 </a:t>
            </a:r>
            <a:endParaRPr kumimoji="0" lang="en-US" sz="2400" b="0" i="0" u="none" strike="noStrike" cap="none" normalizeH="0" baseline="0" dirty="0" smtClean="0">
              <a:ln>
                <a:noFill/>
              </a:ln>
              <a:solidFill>
                <a:schemeClr val="tx1"/>
              </a:solidFill>
              <a:effectLst/>
              <a:latin typeface="Tahoma" pitchFamily="34" charset="0"/>
            </a:endParaRPr>
          </a:p>
        </p:txBody>
      </p:sp>
      <p:cxnSp>
        <p:nvCxnSpPr>
          <p:cNvPr id="7" name="Straight Arrow Connector 6"/>
          <p:cNvCxnSpPr>
            <a:stCxn id="3074" idx="3"/>
          </p:cNvCxnSpPr>
          <p:nvPr/>
        </p:nvCxnSpPr>
        <p:spPr bwMode="auto">
          <a:xfrm>
            <a:off x="2340133" y="1558476"/>
            <a:ext cx="631667"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5" name="Straight Arrow Connector 14"/>
          <p:cNvCxnSpPr/>
          <p:nvPr/>
        </p:nvCxnSpPr>
        <p:spPr bwMode="auto">
          <a:xfrm>
            <a:off x="2278640" y="4125692"/>
            <a:ext cx="471920"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Straight Arrow Connector 15"/>
          <p:cNvCxnSpPr/>
          <p:nvPr/>
        </p:nvCxnSpPr>
        <p:spPr bwMode="auto">
          <a:xfrm>
            <a:off x="7417476" y="2003883"/>
            <a:ext cx="342835" cy="830943"/>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8" name="Straight Arrow Connector 17"/>
          <p:cNvCxnSpPr/>
          <p:nvPr/>
        </p:nvCxnSpPr>
        <p:spPr bwMode="auto">
          <a:xfrm flipV="1">
            <a:off x="7313126" y="4125692"/>
            <a:ext cx="535474" cy="44995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6974" y="1064763"/>
            <a:ext cx="167019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05008" y="3646602"/>
            <a:ext cx="1862161" cy="116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3126" y="2834826"/>
            <a:ext cx="1781250" cy="129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93180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Within-document </a:t>
            </a:r>
            <a:r>
              <a:rPr lang="en-US" altLang="zh-CN" dirty="0" err="1" smtClean="0"/>
              <a:t>Coreference</a:t>
            </a:r>
            <a:r>
              <a:rPr lang="en-US" altLang="zh-CN" dirty="0" smtClean="0"/>
              <a:t> Resolution</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sz="2000" dirty="0" smtClean="0"/>
              <a:t>More efforts should be made </a:t>
            </a:r>
            <a:r>
              <a:rPr lang="en-US" altLang="zh-CN" sz="2000" dirty="0"/>
              <a:t>on Chinese and Spanish within-document </a:t>
            </a:r>
            <a:r>
              <a:rPr lang="en-US" altLang="zh-CN" sz="2000" dirty="0" err="1"/>
              <a:t>coreference</a:t>
            </a:r>
            <a:r>
              <a:rPr lang="en-US" altLang="zh-CN" sz="2000" dirty="0"/>
              <a:t> </a:t>
            </a:r>
            <a:r>
              <a:rPr lang="en-US" altLang="zh-CN" sz="2000" dirty="0" smtClean="0"/>
              <a:t>resolution</a:t>
            </a:r>
            <a:endParaRPr lang="en-US" altLang="zh-CN" sz="2000" dirty="0"/>
          </a:p>
          <a:p>
            <a:pPr>
              <a:lnSpc>
                <a:spcPct val="80000"/>
              </a:lnSpc>
            </a:pPr>
            <a:r>
              <a:rPr lang="en-US" altLang="zh-CN" sz="2000" dirty="0" smtClean="0"/>
              <a:t>Error Propagation to Event </a:t>
            </a:r>
            <a:r>
              <a:rPr lang="en-US" altLang="zh-CN" sz="2000" dirty="0" err="1" smtClean="0"/>
              <a:t>Coreference</a:t>
            </a:r>
            <a:r>
              <a:rPr lang="en-US" altLang="zh-CN" sz="2000" dirty="0" smtClean="0"/>
              <a:t> Resolution</a:t>
            </a:r>
          </a:p>
          <a:p>
            <a:pPr lvl="1">
              <a:lnSpc>
                <a:spcPct val="80000"/>
              </a:lnSpc>
            </a:pPr>
            <a:r>
              <a:rPr lang="zh-CN" altLang="en-US" sz="1600" b="1" dirty="0" smtClean="0">
                <a:solidFill>
                  <a:srgbClr val="C00000"/>
                </a:solidFill>
              </a:rPr>
              <a:t>笔</a:t>
            </a:r>
            <a:r>
              <a:rPr lang="zh-CN" altLang="en-US" sz="1600" b="1" dirty="0">
                <a:solidFill>
                  <a:srgbClr val="C00000"/>
                </a:solidFill>
              </a:rPr>
              <a:t>者</a:t>
            </a:r>
            <a:r>
              <a:rPr lang="en-US" altLang="zh-CN" sz="1600" b="1" dirty="0">
                <a:solidFill>
                  <a:srgbClr val="C00000"/>
                </a:solidFill>
              </a:rPr>
              <a:t>(writer)</a:t>
            </a:r>
            <a:r>
              <a:rPr lang="en-US" altLang="zh-CN" sz="1600" dirty="0"/>
              <a:t> </a:t>
            </a:r>
            <a:r>
              <a:rPr lang="zh-CN" altLang="en-US" sz="1600" dirty="0"/>
              <a:t>到</a:t>
            </a:r>
            <a:r>
              <a:rPr lang="en-US" altLang="zh-CN" sz="1600" dirty="0"/>
              <a:t>(went to)</a:t>
            </a:r>
            <a:r>
              <a:rPr lang="zh-CN" altLang="en-US" sz="1600" dirty="0"/>
              <a:t>阳城县</a:t>
            </a:r>
            <a:r>
              <a:rPr lang="en-US" altLang="zh-CN" sz="1600" dirty="0"/>
              <a:t>(</a:t>
            </a:r>
            <a:r>
              <a:rPr lang="en-US" altLang="zh-CN" sz="1600" dirty="0" err="1"/>
              <a:t>Yangcheng</a:t>
            </a:r>
            <a:r>
              <a:rPr lang="en-US" altLang="zh-CN" sz="1600" dirty="0"/>
              <a:t> County)</a:t>
            </a:r>
            <a:r>
              <a:rPr lang="zh-CN" altLang="en-US" sz="1600" dirty="0"/>
              <a:t>新阳东街</a:t>
            </a:r>
            <a:r>
              <a:rPr lang="en-US" altLang="zh-CN" sz="1600" dirty="0"/>
              <a:t>(</a:t>
            </a:r>
            <a:r>
              <a:rPr lang="en-US" altLang="zh-CN" sz="1600" dirty="0" err="1"/>
              <a:t>Xinyang</a:t>
            </a:r>
            <a:r>
              <a:rPr lang="en-US" altLang="zh-CN" sz="1600" dirty="0"/>
              <a:t> East Street)</a:t>
            </a:r>
            <a:r>
              <a:rPr lang="zh-CN" altLang="en-US" sz="1600" dirty="0"/>
              <a:t>营业厅</a:t>
            </a:r>
            <a:r>
              <a:rPr lang="en-US" altLang="zh-CN" sz="1600" dirty="0"/>
              <a:t>(business hall)</a:t>
            </a:r>
            <a:r>
              <a:rPr lang="zh-CN" altLang="en-US" sz="1600" dirty="0"/>
              <a:t>询问 </a:t>
            </a:r>
            <a:r>
              <a:rPr lang="en-US" altLang="zh-CN" sz="1600" b="1" dirty="0">
                <a:solidFill>
                  <a:srgbClr val="170981"/>
                </a:solidFill>
              </a:rPr>
              <a:t>(consulted)</a:t>
            </a:r>
            <a:r>
              <a:rPr lang="zh-CN" altLang="en-US" sz="1600" dirty="0"/>
              <a:t>，</a:t>
            </a:r>
            <a:r>
              <a:rPr lang="zh-CN" altLang="en-US" sz="1600" b="1" dirty="0">
                <a:solidFill>
                  <a:srgbClr val="C00000"/>
                </a:solidFill>
              </a:rPr>
              <a:t>工作人员 </a:t>
            </a:r>
            <a:r>
              <a:rPr lang="en-US" altLang="zh-CN" sz="1600" b="1" dirty="0">
                <a:solidFill>
                  <a:srgbClr val="C00000"/>
                </a:solidFill>
              </a:rPr>
              <a:t>(personnel)</a:t>
            </a:r>
            <a:r>
              <a:rPr lang="en-US" altLang="zh-CN" sz="1600" b="1" dirty="0"/>
              <a:t> </a:t>
            </a:r>
            <a:r>
              <a:rPr lang="zh-CN" altLang="en-US" sz="1600" b="1" dirty="0">
                <a:solidFill>
                  <a:srgbClr val="170981"/>
                </a:solidFill>
              </a:rPr>
              <a:t>称</a:t>
            </a:r>
            <a:r>
              <a:rPr lang="en-US" altLang="zh-CN" sz="1600" b="1" dirty="0">
                <a:solidFill>
                  <a:srgbClr val="170981"/>
                </a:solidFill>
              </a:rPr>
              <a:t>(claimed) </a:t>
            </a:r>
            <a:r>
              <a:rPr lang="zh-CN" altLang="en-US" sz="1600" dirty="0"/>
              <a:t>他们</a:t>
            </a:r>
            <a:r>
              <a:rPr lang="en-US" altLang="zh-CN" sz="1600" dirty="0"/>
              <a:t>(they)</a:t>
            </a:r>
            <a:r>
              <a:rPr lang="zh-CN" altLang="en-US" sz="1600" dirty="0"/>
              <a:t>会</a:t>
            </a:r>
            <a:r>
              <a:rPr lang="en-US" altLang="zh-CN" sz="1600" dirty="0"/>
              <a:t>(will)</a:t>
            </a:r>
            <a:r>
              <a:rPr lang="zh-CN" altLang="en-US" sz="1600" dirty="0"/>
              <a:t>在</a:t>
            </a:r>
            <a:r>
              <a:rPr lang="en-US" altLang="zh-CN" sz="1600" dirty="0"/>
              <a:t>24</a:t>
            </a:r>
            <a:r>
              <a:rPr lang="zh-CN" altLang="en-US" sz="1600" dirty="0"/>
              <a:t>小时内</a:t>
            </a:r>
            <a:r>
              <a:rPr lang="en-US" altLang="zh-CN" sz="1600" dirty="0"/>
              <a:t>(within 24 hours)</a:t>
            </a:r>
            <a:r>
              <a:rPr lang="zh-CN" altLang="en-US" sz="1600" dirty="0"/>
              <a:t>抢修通</a:t>
            </a:r>
            <a:r>
              <a:rPr lang="en-US" altLang="zh-CN" sz="1600" dirty="0"/>
              <a:t>(fix the tunnel</a:t>
            </a:r>
            <a:r>
              <a:rPr lang="en-US" altLang="zh-CN" sz="1600" dirty="0" smtClean="0"/>
              <a:t>)</a:t>
            </a:r>
          </a:p>
          <a:p>
            <a:pPr>
              <a:lnSpc>
                <a:spcPct val="80000"/>
              </a:lnSpc>
            </a:pPr>
            <a:endParaRPr lang="en-US" altLang="zh-CN" sz="2000" dirty="0"/>
          </a:p>
          <a:p>
            <a:pPr>
              <a:lnSpc>
                <a:spcPct val="80000"/>
              </a:lnSpc>
            </a:pPr>
            <a:r>
              <a:rPr lang="en-US" altLang="zh-CN" sz="2000" dirty="0" smtClean="0"/>
              <a:t>Error Propagation</a:t>
            </a:r>
            <a:br>
              <a:rPr lang="en-US" altLang="zh-CN" sz="2000" dirty="0" smtClean="0"/>
            </a:br>
            <a:r>
              <a:rPr lang="en-US" altLang="zh-CN" sz="2000" dirty="0" smtClean="0"/>
              <a:t>to Slot Filling</a:t>
            </a:r>
            <a:endParaRPr lang="en-US" altLang="zh-CN"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70200"/>
            <a:ext cx="5989729" cy="384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011004"/>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IBM’s Mysterious </a:t>
            </a:r>
            <a:r>
              <a:rPr lang="en-US" altLang="zh-CN" dirty="0" err="1" smtClean="0"/>
              <a:t>Coreference</a:t>
            </a:r>
            <a:r>
              <a:rPr lang="en-US" altLang="zh-CN" dirty="0" smtClean="0"/>
              <a:t> Scores</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endParaRPr lang="en-US" altLang="zh-CN" sz="2000" dirty="0" smtClean="0"/>
          </a:p>
          <a:p>
            <a:pPr>
              <a:lnSpc>
                <a:spcPct val="80000"/>
              </a:lnSpc>
            </a:pPr>
            <a:r>
              <a:rPr lang="en-US" altLang="zh-CN" sz="2000" dirty="0" smtClean="0"/>
              <a:t>In the second evaluation:</a:t>
            </a:r>
          </a:p>
          <a:p>
            <a:pPr>
              <a:lnSpc>
                <a:spcPct val="80000"/>
              </a:lnSpc>
            </a:pPr>
            <a:endParaRPr lang="en-US" altLang="zh-CN" sz="2000" dirty="0" smtClean="0"/>
          </a:p>
          <a:p>
            <a:pPr>
              <a:lnSpc>
                <a:spcPct val="80000"/>
              </a:lnSpc>
            </a:pPr>
            <a:r>
              <a:rPr lang="en-US" altLang="zh-CN" sz="2000" dirty="0" smtClean="0"/>
              <a:t>Best English within-document entity </a:t>
            </a:r>
            <a:r>
              <a:rPr lang="en-US" altLang="zh-CN" sz="2000" dirty="0" err="1" smtClean="0"/>
              <a:t>coreference</a:t>
            </a:r>
            <a:r>
              <a:rPr lang="en-US" altLang="zh-CN" sz="2000" dirty="0" smtClean="0"/>
              <a:t> resolution</a:t>
            </a:r>
          </a:p>
          <a:p>
            <a:pPr>
              <a:lnSpc>
                <a:spcPct val="80000"/>
              </a:lnSpc>
            </a:pPr>
            <a:endParaRPr lang="en-US" altLang="zh-CN" sz="2000" dirty="0"/>
          </a:p>
          <a:p>
            <a:pPr>
              <a:lnSpc>
                <a:spcPct val="80000"/>
              </a:lnSpc>
            </a:pPr>
            <a:r>
              <a:rPr lang="en-US" altLang="zh-CN" sz="2000" dirty="0" smtClean="0"/>
              <a:t>Best at finding the first mention for each entity across </a:t>
            </a:r>
            <a:r>
              <a:rPr lang="en-US" altLang="zh-CN" sz="2000" dirty="0" err="1" smtClean="0"/>
              <a:t>documetns</a:t>
            </a:r>
            <a:r>
              <a:rPr lang="en-US" altLang="zh-CN" sz="2000" dirty="0" smtClean="0"/>
              <a:t> for English</a:t>
            </a:r>
          </a:p>
          <a:p>
            <a:pPr>
              <a:lnSpc>
                <a:spcPct val="80000"/>
              </a:lnSpc>
            </a:pPr>
            <a:endParaRPr lang="en-US" altLang="zh-CN" sz="2000" dirty="0"/>
          </a:p>
          <a:p>
            <a:pPr>
              <a:lnSpc>
                <a:spcPct val="80000"/>
              </a:lnSpc>
            </a:pPr>
            <a:r>
              <a:rPr lang="en-US" altLang="zh-CN" sz="2000" dirty="0" smtClean="0"/>
              <a:t>But top 4 entity </a:t>
            </a:r>
            <a:r>
              <a:rPr lang="en-US" altLang="zh-CN" sz="2000" dirty="0" err="1" smtClean="0"/>
              <a:t>extraction+clustering</a:t>
            </a:r>
            <a:r>
              <a:rPr lang="en-US" altLang="zh-CN" sz="2000" dirty="0" smtClean="0"/>
              <a:t> score (</a:t>
            </a:r>
            <a:r>
              <a:rPr lang="en-US" altLang="zh-CN" sz="2000" dirty="0" err="1" smtClean="0"/>
              <a:t>CEAFmC</a:t>
            </a:r>
            <a:r>
              <a:rPr lang="en-US" altLang="zh-CN" sz="2000" dirty="0" smtClean="0"/>
              <a:t>) </a:t>
            </a:r>
          </a:p>
        </p:txBody>
      </p:sp>
    </p:spTree>
    <p:extLst>
      <p:ext uri="{BB962C8B-B14F-4D97-AF65-F5344CB8AC3E}">
        <p14:creationId xmlns:p14="http://schemas.microsoft.com/office/powerpoint/2010/main" val="360184460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Yang, one of China's best-known dancers, is the director, choreographer and star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岁以前的杨丽萍，是云南一个山村小镇里光着脚丫到处拾麦穗的乡下小姑娘，在洱海之源过着艰苦而又不无乐趣的童年生活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1410056" name="Rectangle 8"/>
          <p:cNvSpPr>
            <a:spLocks noChangeArrowheads="1"/>
          </p:cNvSpPr>
          <p:nvPr/>
        </p:nvSpPr>
        <p:spPr bwMode="auto">
          <a:xfrm>
            <a:off x="-76200" y="6143506"/>
            <a:ext cx="33131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Spouse: </a:t>
            </a:r>
            <a:r>
              <a:rPr lang="zh-CN" altLang="en-US" sz="1500" b="1" dirty="0">
                <a:solidFill>
                  <a:prstClr val="black"/>
                </a:solidFill>
                <a:ea typeface="宋体" pitchFamily="2" charset="-122"/>
              </a:rPr>
              <a:t> </a:t>
            </a:r>
            <a:r>
              <a:rPr lang="en-US" altLang="zh-CN" sz="1500" b="1" dirty="0" smtClean="0">
                <a:solidFill>
                  <a:prstClr val="black"/>
                </a:solidFill>
                <a:ea typeface="宋体" pitchFamily="2" charset="-122"/>
              </a:rPr>
              <a:t>Liu Chunqing</a:t>
            </a: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23" name="Title 1"/>
          <p:cNvSpPr txBox="1">
            <a:spLocks/>
          </p:cNvSpPr>
          <p:nvPr/>
        </p:nvSpPr>
        <p:spPr>
          <a:xfrm>
            <a:off x="0" y="0"/>
            <a:ext cx="9144000" cy="10826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dirty="0" smtClean="0"/>
              <a:t>Tri-lingual KBP</a:t>
            </a:r>
            <a:endParaRPr dirty="0"/>
          </a:p>
        </p:txBody>
      </p:sp>
      <p:sp>
        <p:nvSpPr>
          <p:cNvPr id="4" name="Rectangle 3"/>
          <p:cNvSpPr/>
          <p:nvPr/>
        </p:nvSpPr>
        <p:spPr>
          <a:xfrm>
            <a:off x="5484999" y="1026933"/>
            <a:ext cx="2753204" cy="1384995"/>
          </a:xfrm>
          <a:prstGeom prst="rect">
            <a:avLst/>
          </a:prstGeom>
          <a:solidFill>
            <a:srgbClr val="BECEFA"/>
          </a:solidFill>
        </p:spPr>
        <p:txBody>
          <a:bodyPr wrap="square">
            <a:spAutoFit/>
          </a:bodyPr>
          <a:lstStyle/>
          <a:p>
            <a:r>
              <a:rPr lang="es-ES" sz="1400" dirty="0">
                <a:solidFill>
                  <a:prstClr val="black"/>
                </a:solidFill>
              </a:rPr>
              <a:t>Aunque nacida en Dali, a la edad de nueve años Yang se mudó con su familia a Xishuangbanna.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0" name="Rectangle 8"/>
          <p:cNvSpPr>
            <a:spLocks noChangeArrowheads="1"/>
          </p:cNvSpPr>
          <p:nvPr/>
        </p:nvSpPr>
        <p:spPr bwMode="auto">
          <a:xfrm>
            <a:off x="589756" y="628684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State/Province-of-Residence: Yunnan</a:t>
            </a:r>
            <a:endParaRPr lang="en-US" sz="15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2" name="Rectangle 8"/>
          <p:cNvSpPr>
            <a:spLocks noChangeArrowheads="1"/>
          </p:cNvSpPr>
          <p:nvPr/>
        </p:nvSpPr>
        <p:spPr bwMode="auto">
          <a:xfrm>
            <a:off x="3853024" y="615372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University of Maine</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Professor</a:t>
            </a: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4" name="Rectangle 8"/>
          <p:cNvSpPr>
            <a:spLocks noChangeArrowheads="1"/>
          </p:cNvSpPr>
          <p:nvPr/>
        </p:nvSpPr>
        <p:spPr bwMode="auto">
          <a:xfrm>
            <a:off x="6849930" y="6143506"/>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Ningbo</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Mayor</a:t>
            </a:r>
            <a:endParaRPr lang="en-US" sz="1500" b="1" dirty="0">
              <a:solidFill>
                <a:prstClr val="black"/>
              </a:solidFill>
              <a:ea typeface="宋体" pitchFamily="2" charset="-122"/>
            </a:endParaRPr>
          </a:p>
        </p:txBody>
      </p:sp>
    </p:spTree>
    <p:extLst>
      <p:ext uri="{BB962C8B-B14F-4D97-AF65-F5344CB8AC3E}">
        <p14:creationId xmlns:p14="http://schemas.microsoft.com/office/powerpoint/2010/main" val="3474143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Is DNN Working for EDL, or Worth It?</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sz="2000" dirty="0" smtClean="0"/>
              <a:t>Controversial Results:</a:t>
            </a:r>
          </a:p>
          <a:p>
            <a:pPr>
              <a:lnSpc>
                <a:spcPct val="80000"/>
              </a:lnSpc>
            </a:pPr>
            <a:endParaRPr lang="en-US" altLang="zh-CN" sz="2000" dirty="0" smtClean="0"/>
          </a:p>
          <a:p>
            <a:pPr>
              <a:lnSpc>
                <a:spcPct val="80000"/>
              </a:lnSpc>
            </a:pPr>
            <a:r>
              <a:rPr lang="en-US" altLang="zh-CN" sz="2000" dirty="0" smtClean="0"/>
              <a:t>RPI </a:t>
            </a:r>
            <a:r>
              <a:rPr lang="en-US" altLang="zh-CN" sz="2000" dirty="0"/>
              <a:t>team found that compared to Conditional Random Fields (CRFs), DNN usually provides up to </a:t>
            </a:r>
            <a:r>
              <a:rPr lang="en-US" altLang="zh-CN" sz="2000" dirty="0" smtClean="0"/>
              <a:t>6% </a:t>
            </a:r>
            <a:r>
              <a:rPr lang="en-US" altLang="zh-CN" sz="2000" dirty="0"/>
              <a:t>higher F-score for various languages, if a massive amount of clean annotated data is </a:t>
            </a:r>
            <a:r>
              <a:rPr lang="en-US" altLang="zh-CN" sz="2000" dirty="0" smtClean="0"/>
              <a:t>available</a:t>
            </a:r>
          </a:p>
          <a:p>
            <a:pPr>
              <a:lnSpc>
                <a:spcPct val="80000"/>
              </a:lnSpc>
            </a:pPr>
            <a:endParaRPr lang="en-US" altLang="zh-CN" sz="2000" dirty="0" smtClean="0"/>
          </a:p>
          <a:p>
            <a:pPr>
              <a:lnSpc>
                <a:spcPct val="80000"/>
              </a:lnSpc>
            </a:pPr>
            <a:r>
              <a:rPr lang="en-US" altLang="zh-CN" sz="2000" dirty="0" smtClean="0"/>
              <a:t>IBM </a:t>
            </a:r>
            <a:r>
              <a:rPr lang="en-US" altLang="zh-CN" sz="2000" dirty="0"/>
              <a:t>team had opposite observations - their DNN model got </a:t>
            </a:r>
            <a:r>
              <a:rPr lang="en-US" altLang="zh-CN" sz="2000" dirty="0" smtClean="0"/>
              <a:t>2%-3% </a:t>
            </a:r>
            <a:r>
              <a:rPr lang="en-US" altLang="zh-CN" sz="2000" dirty="0"/>
              <a:t>lower performance than </a:t>
            </a:r>
            <a:r>
              <a:rPr lang="en-US" altLang="zh-CN" sz="2000" dirty="0" smtClean="0"/>
              <a:t>CRFs</a:t>
            </a:r>
          </a:p>
          <a:p>
            <a:pPr>
              <a:lnSpc>
                <a:spcPct val="80000"/>
              </a:lnSpc>
            </a:pPr>
            <a:endParaRPr lang="en-US" altLang="zh-CN" sz="2000" dirty="0"/>
          </a:p>
          <a:p>
            <a:pPr>
              <a:lnSpc>
                <a:spcPct val="80000"/>
              </a:lnSpc>
            </a:pPr>
            <a:r>
              <a:rPr lang="en-US" sz="2000" dirty="0"/>
              <a:t>DNN = not easily portable w/o massive </a:t>
            </a:r>
            <a:r>
              <a:rPr lang="en-US" sz="2000" dirty="0" smtClean="0"/>
              <a:t>annotation</a:t>
            </a:r>
          </a:p>
          <a:p>
            <a:pPr>
              <a:lnSpc>
                <a:spcPct val="80000"/>
              </a:lnSpc>
            </a:pPr>
            <a:endParaRPr lang="en-US" sz="2000" dirty="0"/>
          </a:p>
          <a:p>
            <a:pPr>
              <a:lnSpc>
                <a:spcPct val="80000"/>
              </a:lnSpc>
            </a:pPr>
            <a:r>
              <a:rPr lang="en-US" altLang="zh-CN" sz="2000" dirty="0"/>
              <a:t>For Entity Linking, the systems based on unsupervised </a:t>
            </a:r>
            <a:r>
              <a:rPr lang="en-US" altLang="zh-CN" sz="2000" dirty="0" smtClean="0"/>
              <a:t>learning achieved </a:t>
            </a:r>
            <a:r>
              <a:rPr lang="en-US" altLang="zh-CN" sz="2000" dirty="0"/>
              <a:t>comparable (only </a:t>
            </a:r>
            <a:r>
              <a:rPr lang="en-US" altLang="zh-CN" sz="2000" dirty="0" smtClean="0"/>
              <a:t>2% </a:t>
            </a:r>
            <a:r>
              <a:rPr lang="en-US" altLang="zh-CN" sz="2000" dirty="0"/>
              <a:t>lower) performance to DNN based supervised methods </a:t>
            </a:r>
            <a:r>
              <a:rPr lang="en-US" altLang="zh-CN" sz="2000" dirty="0" smtClean="0"/>
              <a:t>trained </a:t>
            </a:r>
            <a:r>
              <a:rPr lang="en-US" altLang="zh-CN" sz="2000" dirty="0"/>
              <a:t>from a large amount of labeled </a:t>
            </a:r>
            <a:r>
              <a:rPr lang="en-US" altLang="zh-CN" sz="2000" dirty="0" smtClean="0"/>
              <a:t>data</a:t>
            </a:r>
            <a:r>
              <a:rPr lang="en-US" sz="2000" dirty="0"/>
              <a:t/>
            </a:r>
            <a:br>
              <a:rPr lang="en-US" sz="2000" dirty="0"/>
            </a:br>
            <a:endParaRPr lang="en-US" altLang="zh-CN" sz="2000" dirty="0" smtClean="0"/>
          </a:p>
        </p:txBody>
      </p:sp>
    </p:spTree>
    <p:extLst>
      <p:ext uri="{BB962C8B-B14F-4D97-AF65-F5344CB8AC3E}">
        <p14:creationId xmlns:p14="http://schemas.microsoft.com/office/powerpoint/2010/main" val="251916177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Is DNN Working for EDL, </a:t>
            </a:r>
            <a:r>
              <a:rPr lang="en-US" altLang="zh-CN" dirty="0"/>
              <a:t>or Worth It?</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957943"/>
            <a:ext cx="8229600" cy="5000625"/>
          </a:xfrm>
        </p:spPr>
        <p:txBody>
          <a:bodyPr/>
          <a:lstStyle/>
          <a:p>
            <a:pPr>
              <a:lnSpc>
                <a:spcPct val="80000"/>
              </a:lnSpc>
            </a:pPr>
            <a:r>
              <a:rPr lang="en-US" altLang="zh-CN" sz="2000" dirty="0" smtClean="0"/>
              <a:t>Sensitive to Noise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346655"/>
            <a:ext cx="3394574" cy="360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43731"/>
            <a:ext cx="3161108" cy="340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317" y="1411062"/>
            <a:ext cx="3427683" cy="354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457200" y="5257800"/>
            <a:ext cx="8229600" cy="88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None/>
            </a:pPr>
            <a:r>
              <a:rPr lang="en-US" altLang="zh-CN" sz="2000" dirty="0" smtClean="0"/>
              <a:t>Hausa                                      Turkish                                  Uzbek</a:t>
            </a:r>
          </a:p>
          <a:p>
            <a:pPr marL="0" indent="0">
              <a:lnSpc>
                <a:spcPct val="80000"/>
              </a:lnSpc>
              <a:buNone/>
            </a:pPr>
            <a:endParaRPr lang="en-US" altLang="zh-CN" sz="2000" dirty="0" smtClean="0"/>
          </a:p>
        </p:txBody>
      </p:sp>
    </p:spTree>
    <p:extLst>
      <p:ext uri="{BB962C8B-B14F-4D97-AF65-F5344CB8AC3E}">
        <p14:creationId xmlns:p14="http://schemas.microsoft.com/office/powerpoint/2010/main" val="12990218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Looking Ahead</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sz="2000" dirty="0" smtClean="0"/>
              <a:t>Cold-Start KBP++</a:t>
            </a:r>
          </a:p>
          <a:p>
            <a:pPr>
              <a:lnSpc>
                <a:spcPct val="80000"/>
              </a:lnSpc>
            </a:pPr>
            <a:r>
              <a:rPr lang="en-US" altLang="zh-CN" sz="2000" dirty="0" smtClean="0"/>
              <a:t>Multiple Hypotheses and Confidence Estimation</a:t>
            </a:r>
          </a:p>
          <a:p>
            <a:pPr>
              <a:lnSpc>
                <a:spcPct val="80000"/>
              </a:lnSpc>
            </a:pPr>
            <a:r>
              <a:rPr lang="en-US" altLang="zh-CN" sz="2000" dirty="0" smtClean="0"/>
              <a:t>EDL for 300+ languages</a:t>
            </a:r>
          </a:p>
          <a:p>
            <a:pPr>
              <a:lnSpc>
                <a:spcPct val="80000"/>
              </a:lnSpc>
            </a:pPr>
            <a:r>
              <a:rPr lang="en-US" altLang="zh-CN" sz="2000" dirty="0" smtClean="0"/>
              <a:t>KB Choice</a:t>
            </a:r>
          </a:p>
          <a:p>
            <a:pPr>
              <a:lnSpc>
                <a:spcPct val="80000"/>
              </a:lnSpc>
            </a:pPr>
            <a:r>
              <a:rPr lang="en-US" altLang="zh-CN" sz="2000" dirty="0" smtClean="0"/>
              <a:t>Multi-media EDL</a:t>
            </a:r>
          </a:p>
          <a:p>
            <a:pPr>
              <a:lnSpc>
                <a:spcPct val="80000"/>
              </a:lnSpc>
            </a:pPr>
            <a:r>
              <a:rPr lang="en-US" altLang="zh-CN" sz="2000" dirty="0" smtClean="0"/>
              <a:t>Fine-grained entity typing</a:t>
            </a:r>
          </a:p>
          <a:p>
            <a:pPr>
              <a:lnSpc>
                <a:spcPct val="80000"/>
              </a:lnSpc>
            </a:pPr>
            <a:r>
              <a:rPr lang="en-US" altLang="zh-CN" sz="2000" dirty="0" smtClean="0"/>
              <a:t>Streaming data</a:t>
            </a:r>
          </a:p>
          <a:p>
            <a:pPr>
              <a:lnSpc>
                <a:spcPct val="80000"/>
              </a:lnSpc>
            </a:pPr>
            <a:endParaRPr lang="en-US" altLang="zh-CN" sz="2000" dirty="0" smtClean="0"/>
          </a:p>
        </p:txBody>
      </p:sp>
    </p:spTree>
    <p:extLst>
      <p:ext uri="{BB962C8B-B14F-4D97-AF65-F5344CB8AC3E}">
        <p14:creationId xmlns:p14="http://schemas.microsoft.com/office/powerpoint/2010/main" val="74624670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What’s </a:t>
            </a:r>
            <a:r>
              <a:rPr lang="en-US" altLang="zh-CN" dirty="0"/>
              <a:t>New in </a:t>
            </a:r>
            <a:r>
              <a:rPr lang="en-US" altLang="zh-CN" dirty="0" smtClean="0"/>
              <a:t>2016</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sz="2800" dirty="0" smtClean="0"/>
              <a:t>Quality: Combined </a:t>
            </a:r>
            <a:r>
              <a:rPr lang="en-US" altLang="zh-CN" sz="2800" dirty="0"/>
              <a:t>EDL with Tri-lingual slot filling to form up a new end-to-end tri-lingual KBP </a:t>
            </a:r>
            <a:r>
              <a:rPr lang="en-US" altLang="zh-CN" sz="2800" dirty="0" smtClean="0"/>
              <a:t>task</a:t>
            </a:r>
          </a:p>
          <a:p>
            <a:pPr>
              <a:lnSpc>
                <a:spcPct val="80000"/>
              </a:lnSpc>
            </a:pPr>
            <a:endParaRPr lang="en-US" altLang="zh-CN" sz="2800" dirty="0" smtClean="0"/>
          </a:p>
          <a:p>
            <a:pPr>
              <a:lnSpc>
                <a:spcPct val="80000"/>
              </a:lnSpc>
            </a:pPr>
            <a:r>
              <a:rPr lang="en-US" altLang="zh-CN" sz="2800" dirty="0" smtClean="0"/>
              <a:t>Scalability: Increased </a:t>
            </a:r>
            <a:r>
              <a:rPr lang="en-US" altLang="zh-CN" sz="2800" dirty="0"/>
              <a:t>the size of source collections from 500 documents to 90,003 </a:t>
            </a:r>
            <a:r>
              <a:rPr lang="en-US" altLang="zh-CN" sz="2800" dirty="0" smtClean="0"/>
              <a:t>documents</a:t>
            </a:r>
          </a:p>
          <a:p>
            <a:pPr>
              <a:lnSpc>
                <a:spcPct val="80000"/>
              </a:lnSpc>
            </a:pPr>
            <a:endParaRPr lang="en-US" altLang="zh-CN" sz="2800" dirty="0" smtClean="0"/>
          </a:p>
          <a:p>
            <a:pPr>
              <a:lnSpc>
                <a:spcPct val="80000"/>
              </a:lnSpc>
            </a:pPr>
            <a:r>
              <a:rPr lang="en-US" altLang="zh-CN" sz="2800" dirty="0" smtClean="0"/>
              <a:t>Portability: Extended </a:t>
            </a:r>
            <a:r>
              <a:rPr lang="en-US" altLang="zh-CN" sz="2800" dirty="0"/>
              <a:t>the task of detecting specific, individual nominal mentions to all five entity types and all three </a:t>
            </a:r>
            <a:r>
              <a:rPr lang="en-US" altLang="zh-CN" sz="2800" dirty="0" smtClean="0"/>
              <a:t>languages</a:t>
            </a:r>
            <a:endParaRPr lang="en-US" altLang="zh-CN" sz="2800" dirty="0"/>
          </a:p>
          <a:p>
            <a:pPr>
              <a:lnSpc>
                <a:spcPct val="80000"/>
              </a:lnSpc>
            </a:pPr>
            <a:endParaRPr lang="en-US" altLang="zh-CN" dirty="0"/>
          </a:p>
        </p:txBody>
      </p:sp>
    </p:spTree>
    <p:extLst>
      <p:ext uri="{BB962C8B-B14F-4D97-AF65-F5344CB8AC3E}">
        <p14:creationId xmlns:p14="http://schemas.microsoft.com/office/powerpoint/2010/main" val="256574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a:t>
            </a:r>
            <a:r>
              <a:rPr lang="en-US" sz="1600" b="1" dirty="0">
                <a:solidFill>
                  <a:srgbClr val="C00000"/>
                </a:solidFill>
              </a:rPr>
              <a:t>Yang</a:t>
            </a:r>
            <a:r>
              <a:rPr lang="en-US" sz="1600" dirty="0">
                <a:solidFill>
                  <a:prstClr val="black"/>
                </a:solidFill>
              </a:rPr>
              <a:t>, </a:t>
            </a:r>
            <a:r>
              <a:rPr lang="en-US" sz="1600" b="1" dirty="0">
                <a:solidFill>
                  <a:srgbClr val="C00000"/>
                </a:solidFill>
              </a:rPr>
              <a:t>one</a:t>
            </a:r>
            <a:r>
              <a:rPr lang="en-US" sz="1600" dirty="0">
                <a:solidFill>
                  <a:prstClr val="black"/>
                </a:solidFill>
              </a:rPr>
              <a:t> of </a:t>
            </a:r>
            <a:r>
              <a:rPr lang="en-US" sz="1600" b="1" dirty="0">
                <a:solidFill>
                  <a:prstClr val="black"/>
                </a:solidFill>
              </a:rPr>
              <a:t>China</a:t>
            </a:r>
            <a:r>
              <a:rPr lang="en-US" sz="1600" dirty="0">
                <a:solidFill>
                  <a:prstClr val="black"/>
                </a:solidFill>
              </a:rPr>
              <a:t>'s best-known dancers, is the </a:t>
            </a:r>
            <a:r>
              <a:rPr lang="en-US" sz="1600" b="1" dirty="0">
                <a:solidFill>
                  <a:srgbClr val="C00000"/>
                </a:solidFill>
              </a:rPr>
              <a:t>director</a:t>
            </a:r>
            <a:r>
              <a:rPr lang="en-US" sz="1600" dirty="0">
                <a:solidFill>
                  <a:prstClr val="black"/>
                </a:solidFill>
              </a:rPr>
              <a:t>, </a:t>
            </a:r>
            <a:r>
              <a:rPr lang="en-US" sz="1600" b="1" dirty="0">
                <a:solidFill>
                  <a:srgbClr val="C00000"/>
                </a:solidFill>
              </a:rPr>
              <a:t>choreographer</a:t>
            </a:r>
            <a:r>
              <a:rPr lang="en-US" sz="1600" dirty="0">
                <a:solidFill>
                  <a:prstClr val="black"/>
                </a:solidFill>
              </a:rPr>
              <a:t> and </a:t>
            </a:r>
            <a:r>
              <a:rPr lang="en-US" sz="1600" b="1" dirty="0">
                <a:solidFill>
                  <a:srgbClr val="C00000"/>
                </a:solidFill>
              </a:rPr>
              <a:t>star</a:t>
            </a:r>
            <a:r>
              <a:rPr lang="en-US" sz="1600" dirty="0">
                <a:solidFill>
                  <a:prstClr val="black"/>
                </a:solidFill>
              </a:rPr>
              <a:t>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a:t>
            </a:r>
            <a:r>
              <a:rPr lang="zh-CN" altLang="en-US" sz="1600" b="1" dirty="0">
                <a:solidFill>
                  <a:srgbClr val="C00000"/>
                </a:solidFill>
              </a:rPr>
              <a:t>杨丽萍</a:t>
            </a:r>
            <a:r>
              <a:rPr lang="zh-CN" altLang="en-US" sz="1600" dirty="0">
                <a:solidFill>
                  <a:prstClr val="black"/>
                </a:solidFill>
              </a:rPr>
              <a:t>，是</a:t>
            </a:r>
            <a:r>
              <a:rPr lang="zh-CN" altLang="en-US" sz="1600" b="1" dirty="0">
                <a:solidFill>
                  <a:prstClr val="black"/>
                </a:solidFill>
              </a:rPr>
              <a:t>云南</a:t>
            </a:r>
            <a:r>
              <a:rPr lang="zh-CN" altLang="en-US" sz="1600" dirty="0">
                <a:solidFill>
                  <a:prstClr val="black"/>
                </a:solidFill>
              </a:rPr>
              <a:t>一个山村小镇里光着脚丫到处拾麦穗的乡下</a:t>
            </a:r>
            <a:r>
              <a:rPr lang="zh-CN" altLang="en-US" sz="1600" b="1" dirty="0">
                <a:solidFill>
                  <a:srgbClr val="C00000"/>
                </a:solidFill>
              </a:rPr>
              <a:t>小姑娘</a:t>
            </a:r>
            <a:r>
              <a:rPr lang="zh-CN" altLang="en-US" sz="1600" dirty="0">
                <a:solidFill>
                  <a:prstClr val="black"/>
                </a:solidFill>
              </a:rPr>
              <a:t>，在洱海之源过着艰苦而又不无乐趣的童年生活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4" name="Rectangle 3"/>
          <p:cNvSpPr/>
          <p:nvPr/>
        </p:nvSpPr>
        <p:spPr>
          <a:xfrm>
            <a:off x="5484999" y="1026933"/>
            <a:ext cx="2753204" cy="1415772"/>
          </a:xfrm>
          <a:prstGeom prst="rect">
            <a:avLst/>
          </a:prstGeom>
          <a:solidFill>
            <a:srgbClr val="BECEFA"/>
          </a:solidFill>
        </p:spPr>
        <p:txBody>
          <a:bodyPr wrap="square">
            <a:spAutoFit/>
          </a:bodyPr>
          <a:lstStyle/>
          <a:p>
            <a:r>
              <a:rPr lang="es-ES" sz="1400" dirty="0">
                <a:solidFill>
                  <a:prstClr val="black"/>
                </a:solidFill>
              </a:rPr>
              <a:t>Aunque nacida en </a:t>
            </a:r>
            <a:r>
              <a:rPr lang="es-ES" sz="1400" b="1" dirty="0">
                <a:solidFill>
                  <a:prstClr val="black"/>
                </a:solidFill>
              </a:rPr>
              <a:t>Dali</a:t>
            </a:r>
            <a:r>
              <a:rPr lang="es-ES" sz="1400" dirty="0">
                <a:solidFill>
                  <a:prstClr val="black"/>
                </a:solidFill>
              </a:rPr>
              <a:t>, a la edad de nueve años</a:t>
            </a:r>
            <a:r>
              <a:rPr lang="es-ES" sz="1600" b="1" dirty="0">
                <a:solidFill>
                  <a:srgbClr val="C00000"/>
                </a:solidFill>
              </a:rPr>
              <a:t> Yang </a:t>
            </a:r>
            <a:r>
              <a:rPr lang="es-ES" sz="1400" dirty="0">
                <a:solidFill>
                  <a:prstClr val="black"/>
                </a:solidFill>
              </a:rPr>
              <a:t>se mudó con su familia a </a:t>
            </a:r>
            <a:r>
              <a:rPr lang="es-ES" sz="1400" b="1" dirty="0">
                <a:solidFill>
                  <a:prstClr val="black"/>
                </a:solidFill>
              </a:rPr>
              <a:t>Xishuangbanna</a:t>
            </a:r>
            <a:r>
              <a:rPr lang="es-ES" sz="1400" dirty="0">
                <a:solidFill>
                  <a:prstClr val="black"/>
                </a:solidFill>
              </a:rPr>
              <a:t>.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20" name="Title 5"/>
          <p:cNvSpPr txBox="1">
            <a:spLocks/>
          </p:cNvSpPr>
          <p:nvPr/>
        </p:nvSpPr>
        <p:spPr>
          <a:xfrm>
            <a:off x="457200" y="0"/>
            <a:ext cx="8229600" cy="9810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altLang="en-US" dirty="0" smtClean="0">
                <a:latin typeface="Palatino Linotype" panose="02040502050505030304" pitchFamily="18" charset="0"/>
              </a:rPr>
              <a:t>The Task </a:t>
            </a:r>
            <a:endParaRPr dirty="0"/>
          </a:p>
        </p:txBody>
      </p:sp>
      <p:sp>
        <p:nvSpPr>
          <p:cNvPr id="2" name="Rectangle 1"/>
          <p:cNvSpPr/>
          <p:nvPr/>
        </p:nvSpPr>
        <p:spPr>
          <a:xfrm>
            <a:off x="2915235" y="176572"/>
            <a:ext cx="5322968" cy="523220"/>
          </a:xfrm>
          <a:prstGeom prst="rect">
            <a:avLst/>
          </a:prstGeom>
        </p:spPr>
        <p:txBody>
          <a:bodyPr wrap="square">
            <a:spAutoFit/>
          </a:bodyPr>
          <a:lstStyle/>
          <a:p>
            <a:r>
              <a:rPr lang="en-US" dirty="0">
                <a:solidFill>
                  <a:prstClr val="black"/>
                </a:solidFill>
              </a:rPr>
              <a:t>http://</a:t>
            </a:r>
            <a:r>
              <a:rPr lang="en-US" dirty="0" smtClean="0">
                <a:solidFill>
                  <a:prstClr val="black"/>
                </a:solidFill>
              </a:rPr>
              <a:t>nlp.cs.rpi.edu/kbp/2016/</a:t>
            </a:r>
            <a:endParaRPr lang="en-US" dirty="0">
              <a:solidFill>
                <a:prstClr val="black"/>
              </a:solidFill>
            </a:endParaRPr>
          </a:p>
        </p:txBody>
      </p:sp>
    </p:spTree>
    <p:extLst>
      <p:ext uri="{BB962C8B-B14F-4D97-AF65-F5344CB8AC3E}">
        <p14:creationId xmlns:p14="http://schemas.microsoft.com/office/powerpoint/2010/main" val="981126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The Task </a:t>
            </a:r>
            <a:endParaRPr dirty="0"/>
          </a:p>
        </p:txBody>
      </p:sp>
      <p:sp>
        <p:nvSpPr>
          <p:cNvPr id="26626" name="Content Placeholder 2"/>
          <p:cNvSpPr>
            <a:spLocks noGrp="1"/>
          </p:cNvSpPr>
          <p:nvPr>
            <p:ph idx="1"/>
          </p:nvPr>
        </p:nvSpPr>
        <p:spPr>
          <a:xfrm>
            <a:off x="254004" y="821074"/>
            <a:ext cx="8686800" cy="5000625"/>
          </a:xfrm>
        </p:spPr>
        <p:txBody>
          <a:bodyPr/>
          <a:lstStyle/>
          <a:p>
            <a:pPr>
              <a:lnSpc>
                <a:spcPct val="80000"/>
              </a:lnSpc>
            </a:pPr>
            <a:r>
              <a:rPr lang="en-US" altLang="zh-CN" dirty="0" smtClean="0"/>
              <a:t>Input</a:t>
            </a:r>
          </a:p>
          <a:p>
            <a:pPr lvl="1"/>
            <a:r>
              <a:rPr lang="en-US" dirty="0" smtClean="0"/>
              <a:t>A large set </a:t>
            </a:r>
            <a:r>
              <a:rPr lang="en-US" dirty="0"/>
              <a:t>of raw documents in English, Chinese and </a:t>
            </a:r>
            <a:r>
              <a:rPr lang="en-US" dirty="0" smtClean="0"/>
              <a:t>Spanish</a:t>
            </a:r>
            <a:endParaRPr lang="en-US" altLang="zh-CN" dirty="0" smtClean="0"/>
          </a:p>
          <a:p>
            <a:pPr>
              <a:lnSpc>
                <a:spcPct val="80000"/>
              </a:lnSpc>
            </a:pPr>
            <a:r>
              <a:rPr lang="en-US" altLang="zh-CN" dirty="0" smtClean="0"/>
              <a:t>Output</a:t>
            </a:r>
          </a:p>
          <a:p>
            <a:pPr lvl="1">
              <a:lnSpc>
                <a:spcPct val="80000"/>
              </a:lnSpc>
            </a:pPr>
            <a:r>
              <a:rPr lang="en-US" dirty="0" smtClean="0"/>
              <a:t>Document ID, mention </a:t>
            </a:r>
            <a:r>
              <a:rPr lang="en-US" altLang="zh-CN" dirty="0" smtClean="0"/>
              <a:t>ID, </a:t>
            </a:r>
            <a:r>
              <a:rPr lang="en-US" dirty="0" smtClean="0"/>
              <a:t>head, offsets</a:t>
            </a:r>
          </a:p>
          <a:p>
            <a:pPr lvl="1">
              <a:lnSpc>
                <a:spcPct val="80000"/>
              </a:lnSpc>
            </a:pPr>
            <a:r>
              <a:rPr lang="en-US" dirty="0"/>
              <a:t>E</a:t>
            </a:r>
            <a:r>
              <a:rPr lang="en-US" dirty="0" smtClean="0"/>
              <a:t>ntity type: GPE</a:t>
            </a:r>
            <a:r>
              <a:rPr lang="en-US" dirty="0"/>
              <a:t>, ORG, PER, LOC, </a:t>
            </a:r>
            <a:r>
              <a:rPr lang="en-US" dirty="0" smtClean="0"/>
              <a:t>FAC</a:t>
            </a:r>
          </a:p>
          <a:p>
            <a:pPr lvl="1">
              <a:lnSpc>
                <a:spcPct val="80000"/>
              </a:lnSpc>
            </a:pPr>
            <a:r>
              <a:rPr lang="en-US" dirty="0" smtClean="0"/>
              <a:t>Mention type: name, nominal</a:t>
            </a:r>
          </a:p>
          <a:p>
            <a:pPr lvl="1">
              <a:lnSpc>
                <a:spcPct val="80000"/>
              </a:lnSpc>
            </a:pPr>
            <a:r>
              <a:rPr lang="en-US" dirty="0"/>
              <a:t>R</a:t>
            </a:r>
            <a:r>
              <a:rPr lang="en-US" dirty="0" smtClean="0"/>
              <a:t>eference </a:t>
            </a:r>
            <a:r>
              <a:rPr lang="en-US" dirty="0"/>
              <a:t>KB link entity </a:t>
            </a:r>
            <a:r>
              <a:rPr lang="en-US" dirty="0" smtClean="0"/>
              <a:t>ID, or </a:t>
            </a:r>
            <a:r>
              <a:rPr lang="en-US" dirty="0"/>
              <a:t>NIL </a:t>
            </a:r>
            <a:r>
              <a:rPr lang="en-US" dirty="0" smtClean="0"/>
              <a:t>cluster ID</a:t>
            </a:r>
          </a:p>
          <a:p>
            <a:pPr lvl="1">
              <a:lnSpc>
                <a:spcPct val="80000"/>
              </a:lnSpc>
            </a:pPr>
            <a:r>
              <a:rPr lang="en-US" altLang="zh-CN" dirty="0" smtClean="0"/>
              <a:t>Confidence value</a:t>
            </a:r>
            <a:endParaRPr lang="en-US" altLang="zh-CN" dirty="0"/>
          </a:p>
        </p:txBody>
      </p:sp>
    </p:spTree>
    <p:extLst>
      <p:ext uri="{BB962C8B-B14F-4D97-AF65-F5344CB8AC3E}">
        <p14:creationId xmlns:p14="http://schemas.microsoft.com/office/powerpoint/2010/main" val="190909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Evaluation Measures </a:t>
            </a:r>
            <a:endParaRPr dirty="0"/>
          </a:p>
        </p:txBody>
      </p:sp>
      <p:sp>
        <p:nvSpPr>
          <p:cNvPr id="2" name="Slide Number Placeholder 1"/>
          <p:cNvSpPr>
            <a:spLocks noGrp="1"/>
          </p:cNvSpPr>
          <p:nvPr>
            <p:ph type="sldNum" sz="quarter" idx="4"/>
          </p:nvPr>
        </p:nvSpPr>
        <p:spPr/>
        <p:txBody>
          <a:bodyPr/>
          <a:lstStyle/>
          <a:p>
            <a:pPr>
              <a:defRPr/>
            </a:pPr>
            <a:fld id="{949EA72D-AFDA-4341-B72A-4A95FB1F0E84}" type="slidenum">
              <a:rPr lang="en-US" altLang="zh-TW" smtClean="0">
                <a:solidFill>
                  <a:prstClr val="black"/>
                </a:solidFill>
              </a:rPr>
              <a:pPr>
                <a:defRPr/>
              </a:pPr>
              <a:t>7</a:t>
            </a:fld>
            <a:endParaRPr lang="en-US" altLang="zh-TW" dirty="0">
              <a:solidFill>
                <a:prstClr val="black"/>
              </a:solidFill>
            </a:endParaRPr>
          </a:p>
        </p:txBody>
      </p:sp>
      <p:sp>
        <p:nvSpPr>
          <p:cNvPr id="7" name="Content Placeholder 2"/>
          <p:cNvSpPr>
            <a:spLocks noGrp="1"/>
          </p:cNvSpPr>
          <p:nvPr>
            <p:ph idx="1"/>
          </p:nvPr>
        </p:nvSpPr>
        <p:spPr>
          <a:xfrm>
            <a:off x="228600" y="4206071"/>
            <a:ext cx="8686800" cy="5000625"/>
          </a:xfrm>
        </p:spPr>
        <p:txBody>
          <a:bodyPr/>
          <a:lstStyle/>
          <a:p>
            <a:pPr>
              <a:lnSpc>
                <a:spcPct val="80000"/>
              </a:lnSpc>
            </a:pPr>
            <a:r>
              <a:rPr lang="en-US" altLang="zh-CN" sz="2000" dirty="0" smtClean="0"/>
              <a:t>New Diagnostic Metrics</a:t>
            </a:r>
          </a:p>
          <a:p>
            <a:pPr lvl="1">
              <a:lnSpc>
                <a:spcPct val="80000"/>
              </a:lnSpc>
            </a:pPr>
            <a:r>
              <a:rPr lang="en-US" altLang="zh-CN" sz="1800" dirty="0" err="1" smtClean="0"/>
              <a:t>CEAFm</a:t>
            </a:r>
            <a:r>
              <a:rPr lang="en-US" altLang="zh-CN" sz="1800" dirty="0" smtClean="0"/>
              <a:t>-doc: within-document </a:t>
            </a:r>
            <a:r>
              <a:rPr lang="en-US" altLang="zh-CN" sz="1800" dirty="0" err="1" smtClean="0"/>
              <a:t>coreference</a:t>
            </a:r>
            <a:r>
              <a:rPr lang="en-US" altLang="zh-CN" sz="1800" dirty="0" smtClean="0"/>
              <a:t> </a:t>
            </a:r>
            <a:r>
              <a:rPr lang="en-US" altLang="zh-CN" sz="1800" dirty="0"/>
              <a:t>performance, micro-averaging across all documents</a:t>
            </a:r>
            <a:endParaRPr lang="en-US" altLang="zh-CN" sz="1800" dirty="0" smtClean="0"/>
          </a:p>
          <a:p>
            <a:pPr lvl="1">
              <a:lnSpc>
                <a:spcPct val="80000"/>
              </a:lnSpc>
            </a:pPr>
            <a:r>
              <a:rPr lang="en-US" altLang="zh-CN" sz="1800" dirty="0" smtClean="0"/>
              <a:t>CEAFm-1</a:t>
            </a:r>
            <a:r>
              <a:rPr lang="en-US" altLang="zh-CN" sz="1800" baseline="30000" dirty="0" smtClean="0"/>
              <a:t>st</a:t>
            </a:r>
            <a:r>
              <a:rPr lang="en-US" altLang="zh-CN" sz="1800" dirty="0" smtClean="0"/>
              <a:t>: approximate </a:t>
            </a:r>
            <a:r>
              <a:rPr lang="en-US" altLang="zh-CN" sz="1800" dirty="0"/>
              <a:t>cross-document performance by limiting evaluation to the first mention per document of each </a:t>
            </a:r>
            <a:r>
              <a:rPr lang="en-US" altLang="zh-CN" sz="1800" dirty="0" smtClean="0"/>
              <a:t>entity</a:t>
            </a:r>
            <a:endParaRPr lang="en-US" altLang="zh-CN" sz="1800" dirty="0"/>
          </a:p>
          <a:p>
            <a:pPr>
              <a:lnSpc>
                <a:spcPct val="80000"/>
              </a:lnSpc>
            </a:pPr>
            <a:r>
              <a:rPr lang="en-US" altLang="zh-CN" sz="2000" dirty="0" smtClean="0"/>
              <a:t>Confidence intervals: bootstrap </a:t>
            </a:r>
            <a:r>
              <a:rPr lang="en-US" altLang="zh-CN" sz="2000" dirty="0"/>
              <a:t>resampling documents </a:t>
            </a:r>
            <a:r>
              <a:rPr lang="en-US" altLang="zh-CN" sz="2000" dirty="0" smtClean="0"/>
              <a:t>from the </a:t>
            </a:r>
            <a:r>
              <a:rPr lang="en-US" altLang="zh-CN" sz="2000" dirty="0"/>
              <a:t>corpus, calculating these </a:t>
            </a:r>
            <a:r>
              <a:rPr lang="en-US" altLang="zh-CN" sz="2000" dirty="0" smtClean="0"/>
              <a:t>pseudo-systems scores</a:t>
            </a:r>
            <a:r>
              <a:rPr lang="en-US" altLang="zh-CN" sz="2000" dirty="0"/>
              <a:t>, and determining their values at </a:t>
            </a:r>
            <a:r>
              <a:rPr lang="en-US" altLang="zh-CN" sz="2000" dirty="0" smtClean="0"/>
              <a:t>the (100-c)/2 </a:t>
            </a:r>
            <a:r>
              <a:rPr lang="en-US" altLang="zh-CN" sz="2000" dirty="0" err="1" smtClean="0"/>
              <a:t>th</a:t>
            </a:r>
            <a:r>
              <a:rPr lang="en-US" altLang="zh-CN" sz="2000" dirty="0" smtClean="0"/>
              <a:t> and (100+c)/2 </a:t>
            </a:r>
            <a:r>
              <a:rPr lang="en-US" altLang="zh-CN" sz="2000" dirty="0" err="1"/>
              <a:t>th</a:t>
            </a:r>
            <a:r>
              <a:rPr lang="en-US" altLang="zh-CN" sz="2000" dirty="0"/>
              <a:t> percentiles of 2500 </a:t>
            </a:r>
            <a:r>
              <a:rPr lang="en-US" altLang="zh-CN" sz="2000" dirty="0" smtClean="0"/>
              <a:t>bootstrap resamples</a:t>
            </a:r>
          </a:p>
          <a:p>
            <a:pPr>
              <a:lnSpc>
                <a:spcPct val="80000"/>
              </a:lnSpc>
            </a:pPr>
            <a:endParaRPr lang="en-US" altLang="zh-CN"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324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349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50"/>
            <a:ext cx="9829800" cy="1082675"/>
          </a:xfrm>
        </p:spPr>
        <p:txBody>
          <a:bodyPr/>
          <a:lstStyle/>
          <a:p>
            <a:pPr>
              <a:defRPr/>
            </a:pPr>
            <a:r>
              <a:rPr lang="en-US" sz="2800" dirty="0" smtClean="0"/>
              <a:t>Participants</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8</a:t>
            </a:fld>
            <a:r>
              <a:rPr lang="en-US" altLang="zh-CN" sz="1200" dirty="0" smtClean="0">
                <a:solidFill>
                  <a:srgbClr val="000000"/>
                </a:solidFill>
                <a:latin typeface="SimSun" pitchFamily="2" charset="-122"/>
                <a:ea typeface="SimSun" pitchFamily="2" charset="-122"/>
                <a:cs typeface="Arial"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588"/>
            <a:ext cx="9107353" cy="467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9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Data Annotation and Resources </a:t>
            </a:r>
            <a:endParaRPr dirty="0"/>
          </a:p>
        </p:txBody>
      </p:sp>
      <p:sp>
        <p:nvSpPr>
          <p:cNvPr id="26626" name="Content Placeholder 2"/>
          <p:cNvSpPr>
            <a:spLocks noGrp="1"/>
          </p:cNvSpPr>
          <p:nvPr>
            <p:ph idx="1"/>
          </p:nvPr>
        </p:nvSpPr>
        <p:spPr>
          <a:xfrm>
            <a:off x="254004" y="821074"/>
            <a:ext cx="8686800" cy="5000625"/>
          </a:xfrm>
        </p:spPr>
        <p:txBody>
          <a:bodyPr/>
          <a:lstStyle/>
          <a:p>
            <a:pPr>
              <a:lnSpc>
                <a:spcPct val="80000"/>
              </a:lnSpc>
            </a:pPr>
            <a:r>
              <a:rPr lang="en-US" altLang="zh-CN" sz="2000" dirty="0" smtClean="0"/>
              <a:t>Details in LDC talk and resource overview paper (Ellis et al., 2016)</a:t>
            </a:r>
          </a:p>
          <a:p>
            <a:pPr>
              <a:lnSpc>
                <a:spcPct val="80000"/>
              </a:lnSpc>
            </a:pPr>
            <a:r>
              <a:rPr lang="en-US" altLang="zh-CN" sz="2000" dirty="0" smtClean="0"/>
              <a:t># Documents in Evaluation Data</a:t>
            </a:r>
          </a:p>
          <a:p>
            <a:pPr>
              <a:lnSpc>
                <a:spcPct val="80000"/>
              </a:lnSpc>
            </a:pPr>
            <a:endParaRPr lang="en-US" altLang="zh-CN" sz="2000" dirty="0" smtClean="0"/>
          </a:p>
          <a:p>
            <a:pPr>
              <a:lnSpc>
                <a:spcPct val="80000"/>
              </a:lnSpc>
            </a:pPr>
            <a:endParaRPr lang="en-US" altLang="zh-CN" sz="2000" dirty="0"/>
          </a:p>
          <a:p>
            <a:pPr marL="0" indent="0">
              <a:lnSpc>
                <a:spcPct val="80000"/>
              </a:lnSpc>
              <a:buNone/>
            </a:pPr>
            <a:endParaRPr lang="en-US" altLang="zh-CN" sz="2000" dirty="0" smtClean="0"/>
          </a:p>
          <a:p>
            <a:pPr>
              <a:lnSpc>
                <a:spcPct val="80000"/>
              </a:lnSpc>
            </a:pPr>
            <a:endParaRPr lang="en-US" altLang="zh-CN" sz="2000" dirty="0" smtClean="0"/>
          </a:p>
          <a:p>
            <a:pPr>
              <a:lnSpc>
                <a:spcPct val="80000"/>
              </a:lnSpc>
            </a:pPr>
            <a:r>
              <a:rPr lang="en-US" altLang="zh-CN" sz="2000" dirty="0" smtClean="0"/>
              <a:t># Mentions </a:t>
            </a:r>
            <a:r>
              <a:rPr lang="en-US" altLang="zh-CN" sz="2000" dirty="0"/>
              <a:t>in </a:t>
            </a:r>
            <a:r>
              <a:rPr lang="en-US" altLang="zh-CN" sz="2000" dirty="0" smtClean="0"/>
              <a:t>Evaluation</a:t>
            </a:r>
          </a:p>
          <a:p>
            <a:pPr>
              <a:lnSpc>
                <a:spcPct val="80000"/>
              </a:lnSpc>
            </a:pPr>
            <a:endParaRPr lang="en-US" altLang="zh-CN" sz="2000" dirty="0" smtClean="0"/>
          </a:p>
          <a:p>
            <a:pPr>
              <a:lnSpc>
                <a:spcPct val="80000"/>
              </a:lnSpc>
            </a:pPr>
            <a:endParaRPr lang="en-US" altLang="zh-CN" sz="2000" dirty="0" smtClean="0"/>
          </a:p>
          <a:p>
            <a:pPr>
              <a:lnSpc>
                <a:spcPct val="80000"/>
              </a:lnSpc>
            </a:pPr>
            <a:endParaRPr lang="en-US" altLang="zh-CN" sz="2000" dirty="0" smtClean="0"/>
          </a:p>
          <a:p>
            <a:pPr>
              <a:lnSpc>
                <a:spcPct val="80000"/>
              </a:lnSpc>
            </a:pPr>
            <a:endParaRPr lang="en-US" altLang="zh-CN" sz="2000" dirty="0"/>
          </a:p>
          <a:p>
            <a:pPr>
              <a:lnSpc>
                <a:spcPct val="80000"/>
              </a:lnSpc>
            </a:pPr>
            <a:endParaRPr lang="en-US" altLang="zh-CN" sz="2000" dirty="0" smtClean="0"/>
          </a:p>
          <a:p>
            <a:pPr>
              <a:lnSpc>
                <a:spcPct val="80000"/>
              </a:lnSpc>
            </a:pPr>
            <a:r>
              <a:rPr lang="en-US" altLang="zh-CN" sz="2000" dirty="0" smtClean="0"/>
              <a:t># Entities </a:t>
            </a:r>
            <a:r>
              <a:rPr lang="en-US" altLang="zh-CN" sz="2000" dirty="0"/>
              <a:t>in Evaluation</a:t>
            </a:r>
          </a:p>
          <a:p>
            <a:pPr>
              <a:lnSpc>
                <a:spcPct val="80000"/>
              </a:lnSpc>
            </a:pPr>
            <a:endParaRPr lang="en-US" altLang="zh-CN" sz="2000" dirty="0"/>
          </a:p>
          <a:p>
            <a:pPr>
              <a:lnSpc>
                <a:spcPct val="80000"/>
              </a:lnSpc>
            </a:pPr>
            <a:endParaRPr lang="en-US" altLang="zh-CN" sz="2000" dirty="0" smtClean="0"/>
          </a:p>
          <a:p>
            <a:pPr>
              <a:lnSpc>
                <a:spcPct val="80000"/>
              </a:lnSpc>
            </a:pPr>
            <a:endParaRPr lang="en-US" altLang="zh-CN" sz="2000" dirty="0" smtClean="0"/>
          </a:p>
          <a:p>
            <a:pPr>
              <a:lnSpc>
                <a:spcPct val="80000"/>
              </a:lnSpc>
            </a:pPr>
            <a:endParaRPr lang="en-US" altLang="zh-CN" sz="2000" dirty="0" smtClean="0"/>
          </a:p>
          <a:p>
            <a:pPr>
              <a:lnSpc>
                <a:spcPct val="80000"/>
              </a:lnSpc>
            </a:pPr>
            <a:r>
              <a:rPr lang="en-US" altLang="zh-CN" sz="2000" dirty="0" smtClean="0"/>
              <a:t>Tools </a:t>
            </a:r>
            <a:r>
              <a:rPr lang="en-US" altLang="zh-CN" sz="2000" dirty="0"/>
              <a:t>and Reading List</a:t>
            </a:r>
          </a:p>
          <a:p>
            <a:pPr lvl="1">
              <a:lnSpc>
                <a:spcPct val="80000"/>
              </a:lnSpc>
            </a:pPr>
            <a:r>
              <a:rPr lang="en-US" altLang="zh-CN" sz="2000" dirty="0" smtClean="0"/>
              <a:t>http</a:t>
            </a:r>
            <a:r>
              <a:rPr lang="en-US" altLang="zh-CN" sz="2000" dirty="0"/>
              <a:t>://nlp.cs.rpi.edu/kbp/2015/tools.html</a:t>
            </a:r>
          </a:p>
          <a:p>
            <a:pPr lvl="1">
              <a:lnSpc>
                <a:spcPct val="80000"/>
              </a:lnSpc>
            </a:pPr>
            <a:r>
              <a:rPr lang="en-US" altLang="zh-CN" sz="2000" dirty="0" smtClean="0"/>
              <a:t>http</a:t>
            </a:r>
            <a:r>
              <a:rPr lang="en-US" altLang="zh-CN" sz="2000" dirty="0"/>
              <a:t>://nlp.cs.rpi.edu/kbp/2015/elreading.html</a:t>
            </a:r>
            <a:endParaRPr lang="en-US" altLang="zh-CN" sz="2000" dirty="0" smtClean="0"/>
          </a:p>
          <a:p>
            <a:pPr>
              <a:lnSpc>
                <a:spcPct val="80000"/>
              </a:lnSpc>
            </a:pPr>
            <a:endParaRPr lang="en-US" altLang="zh-CN"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56" y="1600200"/>
            <a:ext cx="38671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2" y="2971800"/>
            <a:ext cx="48291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122" y="4876800"/>
            <a:ext cx="4143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733599"/>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3.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1.xml><?xml version="1.0" encoding="utf-8"?>
<a:theme xmlns:a="http://schemas.openxmlformats.org/drawingml/2006/main" name="8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2.xml><?xml version="1.0" encoding="utf-8"?>
<a:theme xmlns:a="http://schemas.openxmlformats.org/drawingml/2006/main" name="9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3.xml><?xml version="1.0" encoding="utf-8"?>
<a:theme xmlns:a="http://schemas.openxmlformats.org/drawingml/2006/main" name="10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4.xml><?xml version="1.0" encoding="utf-8"?>
<a:theme xmlns:a="http://schemas.openxmlformats.org/drawingml/2006/main" name="11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5.xml><?xml version="1.0" encoding="utf-8"?>
<a:theme xmlns:a="http://schemas.openxmlformats.org/drawingml/2006/main" name="12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6.xml><?xml version="1.0" encoding="utf-8"?>
<a:theme xmlns:a="http://schemas.openxmlformats.org/drawingml/2006/main" name="13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7.xml><?xml version="1.0" encoding="utf-8"?>
<a:theme xmlns:a="http://schemas.openxmlformats.org/drawingml/2006/main" name="14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8.xml><?xml version="1.0" encoding="utf-8"?>
<a:theme xmlns:a="http://schemas.openxmlformats.org/drawingml/2006/main" name="16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9.xml><?xml version="1.0" encoding="utf-8"?>
<a:theme xmlns:a="http://schemas.openxmlformats.org/drawingml/2006/main" name="2_Office Theme">
  <a:themeElements>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FFFFFF"/>
        </a:lt2>
        <a:accent1>
          <a:srgbClr val="FF9900"/>
        </a:accent1>
        <a:accent2>
          <a:srgbClr val="FFCC00"/>
        </a:accent2>
        <a:accent3>
          <a:srgbClr val="AAAAAA"/>
        </a:accent3>
        <a:accent4>
          <a:srgbClr val="DADADA"/>
        </a:accent4>
        <a:accent5>
          <a:srgbClr val="FFCAAA"/>
        </a:accent5>
        <a:accent6>
          <a:srgbClr val="E7B900"/>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FFFFFF"/>
        </a:lt2>
        <a:accent1>
          <a:srgbClr val="FF9900"/>
        </a:accent1>
        <a:accent2>
          <a:srgbClr val="FFCC00"/>
        </a:accent2>
        <a:accent3>
          <a:srgbClr val="AAAAAA"/>
        </a:accent3>
        <a:accent4>
          <a:srgbClr val="DADADA"/>
        </a:accent4>
        <a:accent5>
          <a:srgbClr val="FFCAAA"/>
        </a:accent5>
        <a:accent6>
          <a:srgbClr val="E7B900"/>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1.xml><?xml version="1.0" encoding="utf-8"?>
<a:theme xmlns:a="http://schemas.openxmlformats.org/drawingml/2006/main" name="17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22.xml><?xml version="1.0" encoding="utf-8"?>
<a:theme xmlns:a="http://schemas.openxmlformats.org/drawingml/2006/main" name="18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23.xml><?xml version="1.0" encoding="utf-8"?>
<a:theme xmlns:a="http://schemas.openxmlformats.org/drawingml/2006/main" name="19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4.xml><?xml version="1.0" encoding="utf-8"?>
<a:theme xmlns:a="http://schemas.openxmlformats.org/drawingml/2006/main" name="1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5.xml><?xml version="1.0" encoding="utf-8"?>
<a:theme xmlns:a="http://schemas.openxmlformats.org/drawingml/2006/main" name="2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6.xml><?xml version="1.0" encoding="utf-8"?>
<a:theme xmlns:a="http://schemas.openxmlformats.org/drawingml/2006/main" name="3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7.xml><?xml version="1.0" encoding="utf-8"?>
<a:theme xmlns:a="http://schemas.openxmlformats.org/drawingml/2006/main" name="4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8.xml><?xml version="1.0" encoding="utf-8"?>
<a:theme xmlns:a="http://schemas.openxmlformats.org/drawingml/2006/main" name="5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9.xml><?xml version="1.0" encoding="utf-8"?>
<a:theme xmlns:a="http://schemas.openxmlformats.org/drawingml/2006/main" name="6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41281</TotalTime>
  <Words>2063</Words>
  <Application>Microsoft Office PowerPoint</Application>
  <PresentationFormat>On-screen Show (4:3)</PresentationFormat>
  <Paragraphs>444</Paragraphs>
  <Slides>32</Slides>
  <Notes>31</Notes>
  <HiddenSlides>0</HiddenSlides>
  <MMClips>0</MMClips>
  <ScaleCrop>false</ScaleCrop>
  <HeadingPairs>
    <vt:vector size="4" baseType="variant">
      <vt:variant>
        <vt:lpstr>Theme</vt:lpstr>
      </vt:variant>
      <vt:variant>
        <vt:i4>23</vt:i4>
      </vt:variant>
      <vt:variant>
        <vt:lpstr>Slide Titles</vt:lpstr>
      </vt:variant>
      <vt:variant>
        <vt:i4>32</vt:i4>
      </vt:variant>
    </vt:vector>
  </HeadingPairs>
  <TitlesOfParts>
    <vt:vector size="55" baseType="lpstr">
      <vt:lpstr>1_Office 主题</vt:lpstr>
      <vt:lpstr>1_Office Theme</vt:lpstr>
      <vt:lpstr>WikiTutorialDR</vt:lpstr>
      <vt:lpstr>1_WikiTutorialDR</vt:lpstr>
      <vt:lpstr>2_WikiTutorialDR</vt:lpstr>
      <vt:lpstr>3_WikiTutorialDR</vt:lpstr>
      <vt:lpstr>4_WikiTutorialDR</vt:lpstr>
      <vt:lpstr>5_WikiTutorialDR</vt:lpstr>
      <vt:lpstr>6_WikiTutorialDR</vt:lpstr>
      <vt:lpstr>7_WikiTutorialDR</vt:lpstr>
      <vt:lpstr>8_WikiTutorialDR</vt:lpstr>
      <vt:lpstr>9_WikiTutorialDR</vt:lpstr>
      <vt:lpstr>10_WikiTutorialDR</vt:lpstr>
      <vt:lpstr>11_WikiTutorialDR</vt:lpstr>
      <vt:lpstr>12_WikiTutorialDR</vt:lpstr>
      <vt:lpstr>13_WikiTutorialDR</vt:lpstr>
      <vt:lpstr>14_WikiTutorialDR</vt:lpstr>
      <vt:lpstr>16_WikiTutorialDR</vt:lpstr>
      <vt:lpstr>2_Office Theme</vt:lpstr>
      <vt:lpstr>15_WikiTutorialDR</vt:lpstr>
      <vt:lpstr>17_WikiTutorialDR</vt:lpstr>
      <vt:lpstr>18_WikiTutorialDR</vt:lpstr>
      <vt:lpstr>19_WikiTutorialDR</vt:lpstr>
      <vt:lpstr>Overview of KBP2016 Tri-lingual EDL  and Its Impact on Cold-Start KBP</vt:lpstr>
      <vt:lpstr>Goals and The Task</vt:lpstr>
      <vt:lpstr>PowerPoint Presentation</vt:lpstr>
      <vt:lpstr>What’s New in 2016 </vt:lpstr>
      <vt:lpstr>PowerPoint Presentation</vt:lpstr>
      <vt:lpstr>The Task </vt:lpstr>
      <vt:lpstr>Evaluation Measures </vt:lpstr>
      <vt:lpstr>Participants</vt:lpstr>
      <vt:lpstr>Data Annotation and Resources </vt:lpstr>
      <vt:lpstr>The Results</vt:lpstr>
      <vt:lpstr>Progress from August to September</vt:lpstr>
      <vt:lpstr>Comparison on Languages</vt:lpstr>
      <vt:lpstr>Entity Types and Textual Genres</vt:lpstr>
      <vt:lpstr>NIL and Non-NIL Comparison: Window 1</vt:lpstr>
      <vt:lpstr>NIL and Non-NIL Comparison: Window 2</vt:lpstr>
      <vt:lpstr>EDL Assembling </vt:lpstr>
      <vt:lpstr>Impact on Cold-Start Slot Filling</vt:lpstr>
      <vt:lpstr>Agreement across Submissions</vt:lpstr>
      <vt:lpstr>What’s New and What Works</vt:lpstr>
      <vt:lpstr>Keep Name Taggers Young</vt:lpstr>
      <vt:lpstr>Let System Know the Language</vt:lpstr>
      <vt:lpstr>Cross-lingual Knowledge Transfer</vt:lpstr>
      <vt:lpstr>Cross-lingual Knowledge Transfer</vt:lpstr>
      <vt:lpstr>Foreign Language EDL or MT+English EDL</vt:lpstr>
      <vt:lpstr>Remaining Challenges</vt:lpstr>
      <vt:lpstr>Mention Extraction </vt:lpstr>
      <vt:lpstr>More and More New Morphs Ever Since 2014</vt:lpstr>
      <vt:lpstr>Within-document Coreference Resolution</vt:lpstr>
      <vt:lpstr>IBM’s Mysterious Coreference Scores</vt:lpstr>
      <vt:lpstr>Is DNN Working for EDL, or Worth It? </vt:lpstr>
      <vt:lpstr>Is DNN Working for EDL, or Worth It? </vt:lpstr>
      <vt:lpstr>Looking Ahead </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Heng Ji</cp:lastModifiedBy>
  <cp:revision>2034</cp:revision>
  <cp:lastPrinted>2015-11-21T19:42:12Z</cp:lastPrinted>
  <dcterms:created xsi:type="dcterms:W3CDTF">1998-06-19T04:38:52Z</dcterms:created>
  <dcterms:modified xsi:type="dcterms:W3CDTF">2016-11-14T21:54:14Z</dcterms:modified>
</cp:coreProperties>
</file>