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4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25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6068" r:id="rId2"/>
    <p:sldMasterId id="2147486088" r:id="rId3"/>
    <p:sldMasterId id="2147486094" r:id="rId4"/>
    <p:sldMasterId id="2147486100" r:id="rId5"/>
    <p:sldMasterId id="2147486106" r:id="rId6"/>
    <p:sldMasterId id="2147486112" r:id="rId7"/>
    <p:sldMasterId id="2147486131" r:id="rId8"/>
    <p:sldMasterId id="2147486138" r:id="rId9"/>
    <p:sldMasterId id="2147486145" r:id="rId10"/>
    <p:sldMasterId id="2147486150" r:id="rId11"/>
    <p:sldMasterId id="2147486157" r:id="rId12"/>
    <p:sldMasterId id="2147486163" r:id="rId13"/>
    <p:sldMasterId id="2147486170" r:id="rId14"/>
    <p:sldMasterId id="2147486177" r:id="rId15"/>
    <p:sldMasterId id="2147486184" r:id="rId16"/>
    <p:sldMasterId id="2147486189" r:id="rId17"/>
    <p:sldMasterId id="2147486196" r:id="rId18"/>
    <p:sldMasterId id="2147486200" r:id="rId19"/>
    <p:sldMasterId id="2147486207" r:id="rId20"/>
    <p:sldMasterId id="2147486214" r:id="rId21"/>
    <p:sldMasterId id="2147486221" r:id="rId22"/>
    <p:sldMasterId id="2147486228" r:id="rId23"/>
    <p:sldMasterId id="2147486235" r:id="rId24"/>
    <p:sldMasterId id="2147486243" r:id="rId25"/>
    <p:sldMasterId id="2147486248" r:id="rId26"/>
  </p:sldMasterIdLst>
  <p:notesMasterIdLst>
    <p:notesMasterId r:id="rId47"/>
  </p:notesMasterIdLst>
  <p:handoutMasterIdLst>
    <p:handoutMasterId r:id="rId48"/>
  </p:handoutMasterIdLst>
  <p:sldIdLst>
    <p:sldId id="2080" r:id="rId27"/>
    <p:sldId id="2351" r:id="rId28"/>
    <p:sldId id="2319" r:id="rId29"/>
    <p:sldId id="2346" r:id="rId30"/>
    <p:sldId id="2349" r:id="rId31"/>
    <p:sldId id="2350" r:id="rId32"/>
    <p:sldId id="2359" r:id="rId33"/>
    <p:sldId id="2344" r:id="rId34"/>
    <p:sldId id="2345" r:id="rId35"/>
    <p:sldId id="2358" r:id="rId36"/>
    <p:sldId id="2348" r:id="rId37"/>
    <p:sldId id="2347" r:id="rId38"/>
    <p:sldId id="2321" r:id="rId39"/>
    <p:sldId id="2322" r:id="rId40"/>
    <p:sldId id="2323" r:id="rId41"/>
    <p:sldId id="2325" r:id="rId42"/>
    <p:sldId id="2326" r:id="rId43"/>
    <p:sldId id="2331" r:id="rId44"/>
    <p:sldId id="2336" r:id="rId45"/>
    <p:sldId id="2333" r:id="rId4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nx-MBP" initials="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E6EA"/>
    <a:srgbClr val="FAE2F6"/>
    <a:srgbClr val="170981"/>
    <a:srgbClr val="800000"/>
    <a:srgbClr val="534E2F"/>
    <a:srgbClr val="3B372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64980DCF-22FB-4A71-A88B-4541596103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21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850D7B56-F583-4F8D-978E-C3D0DAF7AD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6050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MS PGothic" panose="020B0600070205080204" pitchFamily="34" charset="-128"/>
              </a:rPr>
              <a:t>Some recent in vivo tasks are shown here.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err="1" smtClean="0">
                <a:ea typeface="MS PGothic" panose="020B0600070205080204" pitchFamily="34" charset="-128"/>
              </a:rPr>
              <a:t>Ratinov</a:t>
            </a:r>
            <a:r>
              <a:rPr lang="en-US" altLang="en-US" dirty="0" smtClean="0">
                <a:ea typeface="MS PGothic" panose="020B0600070205080204" pitchFamily="34" charset="-128"/>
              </a:rPr>
              <a:t> and Roth used d2w output to aid </a:t>
            </a:r>
            <a:r>
              <a:rPr lang="en-US" altLang="en-US" dirty="0" err="1" smtClean="0">
                <a:ea typeface="MS PGothic" panose="020B0600070205080204" pitchFamily="34" charset="-128"/>
              </a:rPr>
              <a:t>coreference</a:t>
            </a:r>
            <a:r>
              <a:rPr lang="en-US" altLang="en-US" dirty="0" smtClean="0">
                <a:ea typeface="MS PGothic" panose="020B0600070205080204" pitchFamily="34" charset="-128"/>
              </a:rPr>
              <a:t> resolution.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knowing that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can be a vessel helps link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to vessel.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WP concepts present in a document help to make document similarity calculation more robust.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Also, WP concepts are rich with information including coarse and fine grained properties that can shed light on,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a users intent during query formulation.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12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810FD-5112-426D-AE35-A9AF93D866E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zh-CN" altLang="en-US"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MS PGothic" panose="020B0600070205080204" pitchFamily="34" charset="-128"/>
              </a:rPr>
              <a:t>Some recent in vivo tasks are shown here.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err="1" smtClean="0">
                <a:ea typeface="MS PGothic" panose="020B0600070205080204" pitchFamily="34" charset="-128"/>
              </a:rPr>
              <a:t>Ratinov</a:t>
            </a:r>
            <a:r>
              <a:rPr lang="en-US" altLang="en-US" dirty="0" smtClean="0">
                <a:ea typeface="MS PGothic" panose="020B0600070205080204" pitchFamily="34" charset="-128"/>
              </a:rPr>
              <a:t> and Roth used d2w output to aid </a:t>
            </a:r>
            <a:r>
              <a:rPr lang="en-US" altLang="en-US" dirty="0" err="1" smtClean="0">
                <a:ea typeface="MS PGothic" panose="020B0600070205080204" pitchFamily="34" charset="-128"/>
              </a:rPr>
              <a:t>coreference</a:t>
            </a:r>
            <a:r>
              <a:rPr lang="en-US" altLang="en-US" dirty="0" smtClean="0">
                <a:ea typeface="MS PGothic" panose="020B0600070205080204" pitchFamily="34" charset="-128"/>
              </a:rPr>
              <a:t> resolution.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knowing that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can be a vessel helps link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to vessel.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WP concepts present in a document help to make document similarity calculation more robust.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Also, WP concepts are rich with information including coarse and fine grained properties that can shed light on,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a users intent during query formulation.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14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MS PGothic" panose="020B0600070205080204" pitchFamily="34" charset="-128"/>
              </a:rPr>
              <a:t>Some recent in vivo tasks are shown here.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err="1" smtClean="0">
                <a:ea typeface="MS PGothic" panose="020B0600070205080204" pitchFamily="34" charset="-128"/>
              </a:rPr>
              <a:t>Ratinov</a:t>
            </a:r>
            <a:r>
              <a:rPr lang="en-US" altLang="en-US" dirty="0" smtClean="0">
                <a:ea typeface="MS PGothic" panose="020B0600070205080204" pitchFamily="34" charset="-128"/>
              </a:rPr>
              <a:t> and Roth used d2w output to aid </a:t>
            </a:r>
            <a:r>
              <a:rPr lang="en-US" altLang="en-US" dirty="0" err="1" smtClean="0">
                <a:ea typeface="MS PGothic" panose="020B0600070205080204" pitchFamily="34" charset="-128"/>
              </a:rPr>
              <a:t>coreference</a:t>
            </a:r>
            <a:r>
              <a:rPr lang="en-US" altLang="en-US" dirty="0" smtClean="0">
                <a:ea typeface="MS PGothic" panose="020B0600070205080204" pitchFamily="34" charset="-128"/>
              </a:rPr>
              <a:t> resolution.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knowing that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can be a vessel helps link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to vessel.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WP concepts present in a document help to make document similarity calculation more robust.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Also, WP concepts are rich with information including coarse and fine grained properties that can shed light on,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a users intent during query formulation.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15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Xx compare to </a:t>
            </a:r>
            <a:r>
              <a:rPr lang="en-US" dirty="0" err="1" smtClean="0"/>
              <a:t>english</a:t>
            </a:r>
            <a:r>
              <a:rPr lang="en-US" dirty="0" smtClean="0"/>
              <a:t>; a much</a:t>
            </a:r>
            <a:r>
              <a:rPr lang="en-US" baseline="0" dirty="0" smtClean="0"/>
              <a:t> larger pool</a:t>
            </a:r>
          </a:p>
          <a:p>
            <a:pPr marL="625056"/>
            <a:r>
              <a:rPr lang="en-US" dirty="0" smtClean="0"/>
              <a:t>First, </a:t>
            </a:r>
            <a:r>
              <a:rPr lang="en-US" dirty="0" smtClean="0">
                <a:latin typeface="Arial Italic" charset="0"/>
                <a:cs typeface="Arial Italic" charset="0"/>
                <a:sym typeface="Arial Italic" charset="0"/>
              </a:rPr>
              <a:t>early</a:t>
            </a:r>
            <a:r>
              <a:rPr lang="en-US" dirty="0" smtClean="0"/>
              <a:t>, work on cross-lingual knowledge base population</a:t>
            </a:r>
          </a:p>
          <a:p>
            <a:pPr marL="937584" lvl="1"/>
            <a:r>
              <a:rPr lang="en-US" dirty="0" smtClean="0"/>
              <a:t>Extended monolingual KBP to Chinese</a:t>
            </a:r>
          </a:p>
          <a:p>
            <a:pPr marL="937584" lvl="1"/>
            <a:r>
              <a:rPr lang="en-US" dirty="0" smtClean="0"/>
              <a:t>Task is not impossible!</a:t>
            </a:r>
          </a:p>
          <a:p>
            <a:pPr marL="625056"/>
            <a:r>
              <a:rPr lang="en-US" dirty="0" smtClean="0"/>
              <a:t>Two Approaches</a:t>
            </a:r>
          </a:p>
          <a:p>
            <a:pPr marL="937584" lvl="1"/>
            <a:r>
              <a:rPr lang="en-US" dirty="0" smtClean="0"/>
              <a:t>Translate documents: poor</a:t>
            </a:r>
          </a:p>
          <a:p>
            <a:pPr marL="937584" lvl="1"/>
            <a:r>
              <a:rPr lang="en-US" dirty="0" smtClean="0"/>
              <a:t>Translate queries and answers: better</a:t>
            </a:r>
          </a:p>
          <a:p>
            <a:pPr marL="625056"/>
            <a:r>
              <a:rPr lang="en-US" dirty="0" smtClean="0"/>
              <a:t>Results dramatically improved with system combination and deep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7B56-F583-4F8D-978E-C3D0DAF7ADCA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2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results might be a bit biased because most queries don't exist in English source collection. But the good news is we should be able to setup a slot filling system quickly for a low-resource foreign language as long as we have some methods (e.g., dependency paths) to compute semantic distance between a query and a candidate slot filler, and acquire trigger words. And we don't need full-document MT. Chinese dependency parsing and name translation are two major bottlenecks.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7B56-F583-4F8D-978E-C3D0DAF7ADCA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3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Homework for the organizing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EE6B2-AFFB-42DB-B2BE-842332E38D39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100" dirty="0" smtClean="0"/>
              <a:t>Find other famous </a:t>
            </a:r>
            <a:r>
              <a:rPr lang="en-US" altLang="zh-CN" sz="1100" dirty="0" err="1" smtClean="0"/>
              <a:t>yangliping</a:t>
            </a:r>
            <a:endParaRPr lang="zh-CN" altLang="en-US" sz="11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EE6B2-AFFB-42DB-B2BE-842332E38D3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100" dirty="0" err="1" smtClean="0"/>
              <a:t>Sfv</a:t>
            </a:r>
            <a:r>
              <a:rPr lang="en-US" altLang="zh-CN" sz="1100" dirty="0" smtClean="0"/>
              <a:t>, already</a:t>
            </a:r>
            <a:r>
              <a:rPr lang="en-US" altLang="zh-CN" sz="1100" baseline="0" dirty="0" smtClean="0"/>
              <a:t> part of cross-lingual </a:t>
            </a:r>
            <a:r>
              <a:rPr lang="en-US" altLang="zh-CN" sz="1100" baseline="0" smtClean="0"/>
              <a:t>knowledge transfer</a:t>
            </a:r>
            <a:endParaRPr lang="zh-CN" altLang="en-US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zh-CN" dirty="0" smtClean="0"/>
              <a:t>).  For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example at Time X, my system thinks that "Whitey </a:t>
            </a:r>
            <a:r>
              <a:rPr lang="en-US" altLang="zh-CN" dirty="0" err="1" smtClean="0"/>
              <a:t>Bulger</a:t>
            </a:r>
            <a:r>
              <a:rPr lang="en-US" altLang="zh-CN" dirty="0" smtClean="0"/>
              <a:t>" and "James</a:t>
            </a:r>
          </a:p>
          <a:p>
            <a:pPr>
              <a:lnSpc>
                <a:spcPct val="80000"/>
              </a:lnSpc>
            </a:pPr>
            <a:r>
              <a:rPr lang="en-US" altLang="zh-CN" dirty="0" err="1" smtClean="0"/>
              <a:t>Bulger</a:t>
            </a:r>
            <a:r>
              <a:rPr lang="en-US" altLang="zh-CN" dirty="0" smtClean="0"/>
              <a:t>" are two different people (and adds two novel NILs into the KB). 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At Time Y, my system gets the sentence "James </a:t>
            </a:r>
            <a:r>
              <a:rPr lang="en-US" altLang="zh-CN" dirty="0" err="1" smtClean="0"/>
              <a:t>Bulger</a:t>
            </a:r>
            <a:r>
              <a:rPr lang="en-US" altLang="zh-CN" dirty="0" smtClean="0"/>
              <a:t>, who is known as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Whitey </a:t>
            </a:r>
            <a:r>
              <a:rPr lang="en-US" altLang="zh-CN" dirty="0" err="1" smtClean="0"/>
              <a:t>Bulger</a:t>
            </a:r>
            <a:r>
              <a:rPr lang="en-US" altLang="zh-CN" dirty="0" smtClean="0"/>
              <a:t>".  -- Can my system correct the mistake?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There is a related question of  what is required of the streaming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system.  On at time period n, can the system re-read the documents it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saw at time period n-1 (and possibly reprocess everything, turning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streaming into a task of working with an ever-growing amount of data). 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Or is it required to work with only the documents in time period n-1 and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the KB? If the latter, what is allowed to be stored in the KB?  Can my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internal KB record every semantic role that a name string participates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in? Or is it limited to the ~40-slots in the TAC ontology?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yay for MT?</a:t>
            </a:r>
          </a:p>
          <a:p>
            <a:pPr>
              <a:lnSpc>
                <a:spcPct val="80000"/>
              </a:lnSpc>
            </a:pPr>
            <a:endParaRPr lang="en-US" altLang="zh-CN" dirty="0" smtClean="0"/>
          </a:p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zh-CN" dirty="0" smtClean="0"/>
              <a:t>).  For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example at Time X, my system thinks that "Whitey </a:t>
            </a:r>
            <a:r>
              <a:rPr lang="en-US" altLang="zh-CN" dirty="0" err="1" smtClean="0"/>
              <a:t>Bulger</a:t>
            </a:r>
            <a:r>
              <a:rPr lang="en-US" altLang="zh-CN" dirty="0" smtClean="0"/>
              <a:t>" and "James</a:t>
            </a:r>
          </a:p>
          <a:p>
            <a:pPr>
              <a:lnSpc>
                <a:spcPct val="80000"/>
              </a:lnSpc>
            </a:pPr>
            <a:r>
              <a:rPr lang="en-US" altLang="zh-CN" dirty="0" err="1" smtClean="0"/>
              <a:t>Bulger</a:t>
            </a:r>
            <a:r>
              <a:rPr lang="en-US" altLang="zh-CN" dirty="0" smtClean="0"/>
              <a:t>" are two different people (and adds two novel NILs into the KB). 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At Time Y, my system gets the sentence "James </a:t>
            </a:r>
            <a:r>
              <a:rPr lang="en-US" altLang="zh-CN" dirty="0" err="1" smtClean="0"/>
              <a:t>Bulger</a:t>
            </a:r>
            <a:r>
              <a:rPr lang="en-US" altLang="zh-CN" dirty="0" smtClean="0"/>
              <a:t>, who is known as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Whitey </a:t>
            </a:r>
            <a:r>
              <a:rPr lang="en-US" altLang="zh-CN" dirty="0" err="1" smtClean="0"/>
              <a:t>Bulger</a:t>
            </a:r>
            <a:r>
              <a:rPr lang="en-US" altLang="zh-CN" dirty="0" smtClean="0"/>
              <a:t>".  -- Can my system correct the mistake?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There is a related question of  what is required of the streaming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system.  On at time period n, can the system re-read the documents it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saw at time period n-1 (and possibly reprocess everything, turning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streaming into a task of working with an ever-growing amount of data). 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Or is it required to work with only the documents in time period n-1 and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the KB? If the latter, what is allowed to be stored in the KB?  Can my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internal KB record every semantic role that a name string participates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in? Or is it limited to the ~40-slots in the TAC ontology?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yay for MT?</a:t>
            </a:r>
          </a:p>
          <a:p>
            <a:pPr>
              <a:lnSpc>
                <a:spcPct val="80000"/>
              </a:lnSpc>
            </a:pPr>
            <a:endParaRPr lang="en-US" altLang="zh-CN" dirty="0" smtClean="0"/>
          </a:p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10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58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33F0-8E98-4F76-9132-5188D64ECCF6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831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69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732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335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3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65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58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10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756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392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9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F93D-2EE1-4FA9-8EE1-CC9339DBDD2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8716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2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9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129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356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5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540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62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9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81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6DA4-2490-42F7-875B-5B98B1187D4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31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268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2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71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7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52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726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323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2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494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96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EA23-3DBA-402D-B121-8EA4129B628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6918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1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285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168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77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50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95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3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31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8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C560-2E64-4E78-A656-C0D40BA2220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6599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40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5888"/>
            <a:ext cx="2286000" cy="628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705600" cy="628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8F26-DE3B-4FAD-8853-861E0DB5158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24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382000" cy="1295400"/>
          </a:xfrm>
        </p:spPr>
        <p:txBody>
          <a:bodyPr lIns="0" tIns="0" rIns="0" bIns="0" anchor="t"/>
          <a:lstStyle>
            <a:lvl1pPr>
              <a:defRPr sz="360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0200" y="3200400"/>
            <a:ext cx="3352800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charset="0"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32261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2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3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2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108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1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7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35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2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81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9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98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99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84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893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7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7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15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06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2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81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6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1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98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1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102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44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1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62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70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80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6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46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F5B-1387-4322-AC14-DFE32EBC851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8752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04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1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0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66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1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76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6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2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40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9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08C4-9646-459D-A5F5-FA660312946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970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98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411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8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92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30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5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4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53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54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94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F003-B697-446A-AACB-6CB2B8F24DC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317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560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272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75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43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0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59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298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9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40B9-8C2A-4245-A0BF-E676382DCB99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31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78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67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547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92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8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25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98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64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9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57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177E-246C-44B4-8B5A-61DC591249E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085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0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76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651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236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382000" cy="1295400"/>
          </a:xfrm>
        </p:spPr>
        <p:txBody>
          <a:bodyPr lIns="0" tIns="0" rIns="0" bIns="0" anchor="t"/>
          <a:lstStyle>
            <a:lvl1pPr>
              <a:defRPr sz="360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0200" y="3200400"/>
            <a:ext cx="3352800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charset="0"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42927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  <a:lvl2pPr>
              <a:defRPr>
                <a:latin typeface="Palatino Linotype"/>
                <a:cs typeface="Palatino Linotype"/>
              </a:defRPr>
            </a:lvl2pPr>
            <a:lvl3pPr>
              <a:defRPr>
                <a:latin typeface="Palatino Linotype"/>
                <a:cs typeface="Palatino Linotype"/>
              </a:defRPr>
            </a:lvl3pPr>
            <a:lvl4pPr>
              <a:defRPr>
                <a:latin typeface="Palatino Linotype"/>
                <a:cs typeface="Palatino Linotype"/>
              </a:defRPr>
            </a:lvl4pPr>
            <a:lvl5pPr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25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352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9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3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1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6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8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.jpe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9.xml"/><Relationship Id="rId7" Type="http://schemas.openxmlformats.org/officeDocument/2006/relationships/theme" Target="../theme/theme24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3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4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3"/>
          <p:cNvCxnSpPr/>
          <p:nvPr userDrawn="1"/>
        </p:nvCxnSpPr>
        <p:spPr>
          <a:xfrm>
            <a:off x="152400" y="9890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52400" y="10652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8"/>
          <p:cNvCxnSpPr/>
          <p:nvPr userDrawn="1"/>
        </p:nvCxnSpPr>
        <p:spPr>
          <a:xfrm>
            <a:off x="152400" y="65516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9"/>
          <p:cNvCxnSpPr/>
          <p:nvPr userDrawn="1"/>
        </p:nvCxnSpPr>
        <p:spPr>
          <a:xfrm>
            <a:off x="152400" y="64754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913" name="标题占位符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  <a:endParaRPr lang="zh-CN" altLang="en-US" smtClean="0"/>
          </a:p>
        </p:txBody>
      </p:sp>
      <p:sp>
        <p:nvSpPr>
          <p:cNvPr id="10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Layer</a:t>
            </a:r>
            <a:endParaRPr lang="zh-CN" altLang="en-US" smtClean="0"/>
          </a:p>
          <a:p>
            <a:pPr lvl="1"/>
            <a:r>
              <a:rPr lang="en-US" altLang="zh-CN" smtClean="0"/>
              <a:t>Second Layer</a:t>
            </a:r>
            <a:endParaRPr lang="zh-CN" altLang="en-US" smtClean="0"/>
          </a:p>
          <a:p>
            <a:pPr lvl="2"/>
            <a:r>
              <a:rPr lang="en-US" altLang="zh-CN" smtClean="0"/>
              <a:t>Third Layer</a:t>
            </a:r>
          </a:p>
          <a:p>
            <a:pPr lvl="3"/>
            <a:r>
              <a:rPr lang="en-US" altLang="zh-CN" smtClean="0"/>
              <a:t>Fifth Layer</a:t>
            </a:r>
            <a:endParaRPr lang="zh-CN" altLang="en-US" smtClean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7375" y="6569075"/>
            <a:ext cx="9366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a typeface="SimSun" pitchFamily="2" charset="-122"/>
              </a:defRPr>
            </a:lvl1pPr>
          </a:lstStyle>
          <a:p>
            <a:pPr>
              <a:defRPr/>
            </a:pPr>
            <a:fld id="{FFBE09E0-EBCF-4D65-9395-E37D36C781DC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64" r:id="rId2"/>
    <p:sldLayoutId id="2147486065" r:id="rId3"/>
    <p:sldLayoutId id="2147486066" r:id="rId4"/>
    <p:sldLayoutId id="2147486052" r:id="rId5"/>
    <p:sldLayoutId id="2147486053" r:id="rId6"/>
    <p:sldLayoutId id="2147486054" r:id="rId7"/>
    <p:sldLayoutId id="2147486055" r:id="rId8"/>
    <p:sldLayoutId id="2147486056" r:id="rId9"/>
    <p:sldLayoutId id="2147486057" r:id="rId10"/>
    <p:sldLayoutId id="2147486058" r:id="rId11"/>
    <p:sldLayoutId id="2147486059" r:id="rId12"/>
    <p:sldLayoutId id="2147486060" r:id="rId13"/>
    <p:sldLayoutId id="2147486061" r:id="rId14"/>
    <p:sldLayoutId id="214748606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0981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12076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6" r:id="rId1"/>
    <p:sldLayoutId id="2147486147" r:id="rId2"/>
    <p:sldLayoutId id="2147486148" r:id="rId3"/>
    <p:sldLayoutId id="214748614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1" r:id="rId1"/>
    <p:sldLayoutId id="2147486152" r:id="rId2"/>
    <p:sldLayoutId id="2147486153" r:id="rId3"/>
    <p:sldLayoutId id="2147486154" r:id="rId4"/>
    <p:sldLayoutId id="2147486155" r:id="rId5"/>
    <p:sldLayoutId id="214748615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8" r:id="rId1"/>
    <p:sldLayoutId id="2147486159" r:id="rId2"/>
    <p:sldLayoutId id="2147486160" r:id="rId3"/>
    <p:sldLayoutId id="214748616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4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1" r:id="rId1"/>
    <p:sldLayoutId id="2147486172" r:id="rId2"/>
    <p:sldLayoutId id="2147486173" r:id="rId3"/>
    <p:sldLayoutId id="2147486174" r:id="rId4"/>
    <p:sldLayoutId id="2147486175" r:id="rId5"/>
    <p:sldLayoutId id="214748617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86" r:id="rId2"/>
    <p:sldLayoutId id="2147486187" r:id="rId3"/>
    <p:sldLayoutId id="214748618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0" r:id="rId1"/>
    <p:sldLayoutId id="2147486191" r:id="rId2"/>
    <p:sldLayoutId id="2147486192" r:id="rId3"/>
    <p:sldLayoutId id="2147486193" r:id="rId4"/>
    <p:sldLayoutId id="2147486194" r:id="rId5"/>
    <p:sldLayoutId id="214748619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312863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86000"/>
            <a:ext cx="754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7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7" r:id="rId1"/>
    <p:sldLayoutId id="2147486198" r:id="rId2"/>
    <p:sldLayoutId id="2147486199" r:id="rId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1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1" r:id="rId1"/>
    <p:sldLayoutId id="2147486202" r:id="rId2"/>
    <p:sldLayoutId id="2147486203" r:id="rId3"/>
    <p:sldLayoutId id="2147486204" r:id="rId4"/>
    <p:sldLayoutId id="2147486205" r:id="rId5"/>
    <p:sldLayoutId id="214748620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312863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86000"/>
            <a:ext cx="754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0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9" r:id="rId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9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8" r:id="rId1"/>
    <p:sldLayoutId id="2147486209" r:id="rId2"/>
    <p:sldLayoutId id="2147486210" r:id="rId3"/>
    <p:sldLayoutId id="2147486211" r:id="rId4"/>
    <p:sldLayoutId id="2147486212" r:id="rId5"/>
    <p:sldLayoutId id="214748621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5" r:id="rId1"/>
    <p:sldLayoutId id="2147486216" r:id="rId2"/>
    <p:sldLayoutId id="2147486217" r:id="rId3"/>
    <p:sldLayoutId id="2147486218" r:id="rId4"/>
    <p:sldLayoutId id="2147486219" r:id="rId5"/>
    <p:sldLayoutId id="214748622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0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2" r:id="rId1"/>
    <p:sldLayoutId id="2147486223" r:id="rId2"/>
    <p:sldLayoutId id="2147486224" r:id="rId3"/>
    <p:sldLayoutId id="2147486225" r:id="rId4"/>
    <p:sldLayoutId id="2147486226" r:id="rId5"/>
    <p:sldLayoutId id="214748622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9" r:id="rId1"/>
    <p:sldLayoutId id="2147486230" r:id="rId2"/>
    <p:sldLayoutId id="2147486231" r:id="rId3"/>
    <p:sldLayoutId id="2147486232" r:id="rId4"/>
    <p:sldLayoutId id="2147486233" r:id="rId5"/>
    <p:sldLayoutId id="214748623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9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6" r:id="rId1"/>
    <p:sldLayoutId id="2147486237" r:id="rId2"/>
    <p:sldLayoutId id="2147486238" r:id="rId3"/>
    <p:sldLayoutId id="2147486239" r:id="rId4"/>
    <p:sldLayoutId id="2147486240" r:id="rId5"/>
    <p:sldLayoutId id="214748624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2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4" r:id="rId1"/>
    <p:sldLayoutId id="2147486245" r:id="rId2"/>
    <p:sldLayoutId id="2147486246" r:id="rId3"/>
    <p:sldLayoutId id="214748624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5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9" r:id="rId1"/>
    <p:sldLayoutId id="2147486250" r:id="rId2"/>
    <p:sldLayoutId id="2147486251" r:id="rId3"/>
    <p:sldLayoutId id="21474862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4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5" r:id="rId1"/>
    <p:sldLayoutId id="2147486096" r:id="rId2"/>
    <p:sldLayoutId id="2147486097" r:id="rId3"/>
    <p:sldLayoutId id="2147486098" r:id="rId4"/>
    <p:sldLayoutId id="214748609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1" r:id="rId1"/>
    <p:sldLayoutId id="2147486102" r:id="rId2"/>
    <p:sldLayoutId id="2147486103" r:id="rId3"/>
    <p:sldLayoutId id="2147486104" r:id="rId4"/>
    <p:sldLayoutId id="214748610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3" r:id="rId1"/>
    <p:sldLayoutId id="2147486114" r:id="rId2"/>
    <p:sldLayoutId id="2147486115" r:id="rId3"/>
    <p:sldLayoutId id="214748611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1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2" r:id="rId1"/>
    <p:sldLayoutId id="2147486133" r:id="rId2"/>
    <p:sldLayoutId id="2147486134" r:id="rId3"/>
    <p:sldLayoutId id="2147486135" r:id="rId4"/>
    <p:sldLayoutId id="2147486136" r:id="rId5"/>
    <p:sldLayoutId id="214748613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9" r:id="rId1"/>
    <p:sldLayoutId id="2147486140" r:id="rId2"/>
    <p:sldLayoutId id="2147486141" r:id="rId3"/>
    <p:sldLayoutId id="2147486142" r:id="rId4"/>
    <p:sldLayoutId id="2147486143" r:id="rId5"/>
    <p:sldLayoutId id="214748614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38" y="600043"/>
            <a:ext cx="9936162" cy="1457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KBP2016 Tri-lingual Entity Discovery and Linking Planning</a:t>
            </a:r>
            <a:br>
              <a:rPr lang="en-US" b="1" dirty="0" smtClean="0"/>
            </a:br>
            <a:endParaRPr lang="en-US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38" y="3460750"/>
            <a:ext cx="8914258" cy="270455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err="1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Heng</a:t>
            </a:r>
            <a:r>
              <a:rPr lang="en-US" sz="3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Ji</a:t>
            </a:r>
            <a:endParaRPr lang="en-US" sz="3200" dirty="0"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algn="ctr">
              <a:defRPr/>
            </a:pPr>
            <a:r>
              <a:rPr lang="en-US" sz="3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(on behalf of KBP Organizing Committee)</a:t>
            </a:r>
          </a:p>
          <a:p>
            <a:pPr algn="ctr">
              <a:defRPr/>
            </a:pPr>
            <a:endParaRPr lang="en-US" i="1" dirty="0" smtClean="0"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algn="ctr">
              <a:defRPr/>
            </a:pPr>
            <a:r>
              <a:rPr lang="en-US" altLang="en-US" sz="2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jih@rpi.edu</a:t>
            </a:r>
            <a:r>
              <a:rPr lang="en-US" altLang="en-US" sz="24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                                 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0011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Time Table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 smtClean="0"/>
              <a:t>Evaluation Time: 1-2months after summer would be much better for universities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Is TAC workshop time fixed to the middle of November?</a:t>
            </a:r>
          </a:p>
        </p:txBody>
      </p:sp>
    </p:spTree>
    <p:extLst>
      <p:ext uri="{BB962C8B-B14F-4D97-AF65-F5344CB8AC3E}">
        <p14:creationId xmlns:p14="http://schemas.microsoft.com/office/powerpoint/2010/main" val="41186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4000" dirty="0" smtClean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0471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Pilot Data 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 smtClean="0"/>
              <a:t>103 queries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51 persons, 52 organizations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Most are Chinese-centric, quite a few religious organizations and </a:t>
            </a:r>
            <a:r>
              <a:rPr lang="en-US" dirty="0" err="1" smtClean="0"/>
              <a:t>buddhist</a:t>
            </a:r>
            <a:r>
              <a:rPr lang="en-US" dirty="0" smtClean="0"/>
              <a:t> </a:t>
            </a:r>
            <a:r>
              <a:rPr lang="en-US" altLang="zh-CN" dirty="0" smtClean="0"/>
              <a:t>monks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Human annotators found 1,516 slot fillers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Three teams submitted results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RPI, </a:t>
            </a:r>
            <a:r>
              <a:rPr lang="en-US" altLang="zh-CN" dirty="0" err="1" smtClean="0"/>
              <a:t>UWashington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UWisconsin</a:t>
            </a:r>
            <a:endParaRPr lang="en-US" altLang="zh-CN" dirty="0" smtClean="0"/>
          </a:p>
          <a:p>
            <a:pPr>
              <a:lnSpc>
                <a:spcPct val="80000"/>
              </a:lnSpc>
            </a:pPr>
            <a:r>
              <a:rPr lang="en-US" altLang="zh-CN" dirty="0" smtClean="0"/>
              <a:t>Human assessment on pooled human and system results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dirty="0" smtClean="0"/>
              <a:t>28% done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dirty="0"/>
              <a:t>Human annotation quality</a:t>
            </a:r>
            <a:r>
              <a:rPr lang="en-US" dirty="0" smtClean="0"/>
              <a:t>: P=88.57%, R=84.16%, F=86.31%</a:t>
            </a:r>
          </a:p>
        </p:txBody>
      </p:sp>
    </p:spTree>
    <p:extLst>
      <p:ext uri="{BB962C8B-B14F-4D97-AF65-F5344CB8AC3E}">
        <p14:creationId xmlns:p14="http://schemas.microsoft.com/office/powerpoint/2010/main" val="22520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28600"/>
            <a:ext cx="8229600" cy="1139825"/>
          </a:xfrm>
        </p:spPr>
        <p:txBody>
          <a:bodyPr/>
          <a:lstStyle/>
          <a:p>
            <a:r>
              <a:rPr lang="en-US" altLang="zh-CN" sz="3400" dirty="0" smtClean="0">
                <a:ea typeface="宋体" pitchFamily="2" charset="-122"/>
              </a:rPr>
              <a:t>Pilot Slot Types</a:t>
            </a:r>
            <a:endParaRPr lang="en-US" altLang="zh-CN" sz="3400" dirty="0">
              <a:ea typeface="宋体" pitchFamily="2" charset="-122"/>
            </a:endParaRPr>
          </a:p>
        </p:txBody>
      </p:sp>
      <p:graphicFrame>
        <p:nvGraphicFramePr>
          <p:cNvPr id="164704" name="Group 18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90479"/>
              </p:ext>
            </p:extLst>
          </p:nvPr>
        </p:nvGraphicFramePr>
        <p:xfrm>
          <a:off x="158750" y="914400"/>
          <a:ext cx="7537450" cy="5669915"/>
        </p:xfrm>
        <a:graphic>
          <a:graphicData uri="http://schemas.openxmlformats.org/drawingml/2006/table">
            <a:tbl>
              <a:tblPr/>
              <a:tblGrid>
                <a:gridCol w="2813050"/>
                <a:gridCol w="2438400"/>
                <a:gridCol w="22860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ORG slot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PER slot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top_members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employees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title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date_of_death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NimbusRomNo9L-Regu" charset="0"/>
                        </a:rPr>
                        <a:t>alternate names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NimbusRomNo9L-Regu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employee_or_member_of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date_of_birth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subsidiaries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alternate_names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city_of_birth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NimbusRomNo9L-Regu" charset="0"/>
                        </a:rPr>
                        <a:t>country of headquarters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NimbusRomNo9L-Regu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countries_of_residence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country_of_birth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org:parents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origin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other_family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NimbusRomNo9L-Regu" charset="0"/>
                        </a:rPr>
                        <a:t>member_of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NimbusRomNo9L-Regu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charges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parents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shareholders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children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religion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stateorprovince_of_headquarters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cities_of_residence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siblings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NimbusRomNo9L-Regu" charset="0"/>
                        </a:rPr>
                        <a:t>city of headquarters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NimbusRomNo9L-Regu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spouse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website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schools_attended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political,religious_affiliation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stateorprovinces_of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_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residence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NimbusRomNo9L-Regu" charset="0"/>
                        </a:rPr>
                        <a:t>dissolved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NimbusRomNo9L-Regu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stateorprovince_of_birth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NimbusRomNo9L-Regu" charset="0"/>
                        </a:rPr>
                        <a:t>members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NimbusRomNo9L-Regu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cause_of_death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number_of_employees,members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stateorprovince_of_death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NimbusRomNo9L-Regu" charset="0"/>
                        </a:rPr>
                        <a:t>founded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NimbusRomNo9L-Regu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country_of_death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NimbusRomNo9L-Regu" charset="0"/>
                        </a:rPr>
                        <a:t>founded_by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NimbusRomNo9L-Regu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city_of_death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4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Data 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 smtClean="0"/>
              <a:t>103 queries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51 persons, 52 organizations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Most are Chinese-centric, quite a few religious organizations and </a:t>
            </a:r>
            <a:r>
              <a:rPr lang="en-US" dirty="0" err="1" smtClean="0"/>
              <a:t>buddhist</a:t>
            </a:r>
            <a:r>
              <a:rPr lang="en-US" dirty="0" smtClean="0"/>
              <a:t> </a:t>
            </a:r>
            <a:r>
              <a:rPr lang="en-US" altLang="zh-CN" dirty="0" smtClean="0"/>
              <a:t>monks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Human annotators found 1,516 slot fillers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Three teams submitted results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RPI, </a:t>
            </a:r>
            <a:r>
              <a:rPr lang="en-US" altLang="zh-CN" dirty="0" err="1" smtClean="0"/>
              <a:t>UWashington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UWisconsin</a:t>
            </a:r>
            <a:endParaRPr lang="en-US" altLang="zh-CN" dirty="0" smtClean="0"/>
          </a:p>
          <a:p>
            <a:pPr>
              <a:lnSpc>
                <a:spcPct val="80000"/>
              </a:lnSpc>
            </a:pPr>
            <a:r>
              <a:rPr lang="en-US" altLang="zh-CN" dirty="0" smtClean="0"/>
              <a:t>Human assessment on pooled human and system results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dirty="0" smtClean="0"/>
              <a:t>28% done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dirty="0"/>
              <a:t>Human annotation quality</a:t>
            </a:r>
            <a:r>
              <a:rPr lang="en-US" dirty="0" smtClean="0"/>
              <a:t>: P=88.57%, R=84.16%, F=86.31%</a:t>
            </a:r>
          </a:p>
        </p:txBody>
      </p:sp>
    </p:spTree>
    <p:extLst>
      <p:ext uri="{BB962C8B-B14F-4D97-AF65-F5344CB8AC3E}">
        <p14:creationId xmlns:p14="http://schemas.microsoft.com/office/powerpoint/2010/main" val="11092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81" y="2427268"/>
            <a:ext cx="8991600" cy="4657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76976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Human Annotation Errors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53964" y="656272"/>
            <a:ext cx="8229600" cy="5000625"/>
          </a:xfrm>
        </p:spPr>
        <p:txBody>
          <a:bodyPr/>
          <a:lstStyle/>
          <a:p>
            <a:pPr marL="361950" indent="-304800">
              <a:lnSpc>
                <a:spcPct val="80000"/>
              </a:lnSpc>
            </a:pPr>
            <a:r>
              <a:rPr lang="en-US" dirty="0" smtClean="0"/>
              <a:t>Implicit slot fillers, in a language with 3000  years history</a:t>
            </a:r>
          </a:p>
          <a:p>
            <a:pPr marL="762000" lvl="1" indent="-304800">
              <a:lnSpc>
                <a:spcPct val="80000"/>
              </a:lnSpc>
            </a:pPr>
            <a:r>
              <a:rPr lang="en-US" dirty="0" smtClean="0"/>
              <a:t>Reasoning: a 102-year-old person’s birthday party is likely to be held in his residence/employer place?</a:t>
            </a:r>
          </a:p>
          <a:p>
            <a:pPr marL="762000" lvl="1" indent="-304800">
              <a:lnSpc>
                <a:spcPct val="80000"/>
              </a:lnSpc>
            </a:pPr>
            <a:endParaRPr lang="en-US" dirty="0" smtClean="0"/>
          </a:p>
          <a:p>
            <a:pPr marL="762000" lvl="1" indent="-304800">
              <a:lnSpc>
                <a:spcPct val="80000"/>
              </a:lnSpc>
            </a:pPr>
            <a:r>
              <a:rPr lang="en-US" dirty="0" smtClean="0"/>
              <a:t>some </a:t>
            </a:r>
            <a:r>
              <a:rPr lang="en-US" dirty="0"/>
              <a:t>vivid </a:t>
            </a:r>
            <a:r>
              <a:rPr lang="en-US" dirty="0" smtClean="0"/>
              <a:t>description: e.g., “</a:t>
            </a:r>
            <a:r>
              <a:rPr lang="zh-CN" altLang="en-US" dirty="0" smtClean="0"/>
              <a:t>圆寂</a:t>
            </a:r>
            <a:r>
              <a:rPr lang="en-US" altLang="zh-CN" dirty="0" smtClean="0"/>
              <a:t>(complete silence)” indicates the death of a Buddhist monk, did he live there?</a:t>
            </a:r>
          </a:p>
          <a:p>
            <a:pPr marL="762000" lvl="1" indent="-304800">
              <a:lnSpc>
                <a:spcPct val="80000"/>
              </a:lnSpc>
            </a:pPr>
            <a:endParaRPr lang="en-US" dirty="0"/>
          </a:p>
          <a:p>
            <a:pPr marL="762000" lvl="1" indent="-304800">
              <a:lnSpc>
                <a:spcPct val="80000"/>
              </a:lnSpc>
            </a:pPr>
            <a:r>
              <a:rPr lang="zh-CN" altLang="en-US" sz="2000" dirty="0" smtClean="0"/>
              <a:t>经</a:t>
            </a:r>
            <a:r>
              <a:rPr lang="zh-CN" altLang="en-US" sz="2000" dirty="0"/>
              <a:t>过战争磨炼的卓琳顶着巨大的精神压力</a:t>
            </a:r>
            <a:r>
              <a:rPr lang="en-US" altLang="zh-CN" sz="2000" dirty="0"/>
              <a:t>,</a:t>
            </a:r>
            <a:r>
              <a:rPr lang="zh-CN" altLang="en-US" sz="2000" dirty="0"/>
              <a:t>毫不犹豫地陪伴邓小平到了江</a:t>
            </a:r>
            <a:r>
              <a:rPr lang="zh-CN" altLang="en-US" sz="2000" dirty="0" smtClean="0"/>
              <a:t>西 </a:t>
            </a:r>
            <a:r>
              <a:rPr lang="en-US" altLang="zh-CN" sz="2000" dirty="0" smtClean="0"/>
              <a:t>(</a:t>
            </a:r>
            <a:r>
              <a:rPr lang="en-US" sz="2000" dirty="0" smtClean="0"/>
              <a:t>After </a:t>
            </a:r>
            <a:r>
              <a:rPr lang="en-US" sz="2000" dirty="0"/>
              <a:t>the torture of the war, </a:t>
            </a:r>
            <a:r>
              <a:rPr lang="en-US" sz="2000" dirty="0" err="1"/>
              <a:t>Zhuolin</a:t>
            </a:r>
            <a:r>
              <a:rPr lang="en-US" sz="2000" dirty="0"/>
              <a:t> tolerated huge psychological </a:t>
            </a:r>
            <a:r>
              <a:rPr lang="en-US" sz="2000" dirty="0" smtClean="0"/>
              <a:t>pressure and </a:t>
            </a:r>
            <a:r>
              <a:rPr lang="en-US" sz="2000" dirty="0"/>
              <a:t>accompanied Deng Xiaoping to </a:t>
            </a:r>
            <a:r>
              <a:rPr lang="en-US" sz="2000" dirty="0" smtClean="0"/>
              <a:t>Jiangxi.)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 smtClean="0">
                <a:sym typeface="Wingdings" pitchFamily="2" charset="2"/>
              </a:rPr>
              <a:t>      did they live in Jiangxi?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Working place = residence?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Misunderstood slot type spec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Label persons for </a:t>
            </a:r>
            <a:r>
              <a:rPr lang="en-US" sz="2000" dirty="0" err="1"/>
              <a:t>org:members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dirty="0" smtClean="0"/>
              <a:t>Political issues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Is Taiwan a province or a country without suffix words?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Missing errors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Is “unprofessional singer” a singer</a:t>
            </a:r>
            <a:r>
              <a:rPr lang="en-US" sz="2000" dirty="0" smtClean="0"/>
              <a:t>?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Need bi-lingual expert annotators to do quality control</a:t>
            </a:r>
            <a:endParaRPr lang="en-US" dirty="0"/>
          </a:p>
          <a:p>
            <a:pPr marL="762000" lvl="1" indent="-304800"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039" y="1593655"/>
            <a:ext cx="7759700" cy="406400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498313" y="2545555"/>
            <a:ext cx="419101" cy="34719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61064" y="1682555"/>
            <a:ext cx="977901" cy="22860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9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" y="58994"/>
            <a:ext cx="7358063" cy="1008063"/>
          </a:xfrm>
          <a:noFill/>
          <a:ln/>
        </p:spPr>
        <p:txBody>
          <a:bodyPr rIns="35717" anchor="ctr"/>
          <a:lstStyle/>
          <a:p>
            <a:r>
              <a:rPr lang="en-US" dirty="0"/>
              <a:t>Overall Performance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010400" cy="54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54912" y="2362200"/>
            <a:ext cx="4812888" cy="2590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CN" sz="1800" dirty="0" smtClean="0">
                <a:latin typeface="Songti SC Light"/>
                <a:cs typeface="Songti SC Light"/>
              </a:rPr>
              <a:t>Query = United Airlines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Songti SC Light"/>
                <a:cs typeface="Songti SC Light"/>
              </a:rPr>
              <a:t>Slot Type = </a:t>
            </a:r>
            <a:r>
              <a:rPr lang="en-US" altLang="zh-CN" sz="1800" dirty="0" err="1" smtClean="0">
                <a:latin typeface="Songti SC Light"/>
                <a:cs typeface="Songti SC Light"/>
              </a:rPr>
              <a:t>Country_of_Headquarter</a:t>
            </a:r>
            <a:endParaRPr lang="en-US" altLang="zh-CN" sz="1800" dirty="0" smtClean="0">
              <a:latin typeface="Songti SC Light"/>
              <a:cs typeface="Songti SC Light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Songti SC Light"/>
                <a:cs typeface="Songti SC Light"/>
              </a:rPr>
              <a:t>Slot Filler = USA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Songti SC Light"/>
                <a:cs typeface="Songti SC Light"/>
              </a:rPr>
              <a:t>Incorrect Provenance: (2015/05/27, </a:t>
            </a:r>
            <a:r>
              <a:rPr lang="en-US" altLang="zh-CN" sz="1800" b="1" dirty="0" smtClean="0">
                <a:latin typeface="Songti SC Light"/>
                <a:cs typeface="Songti SC Light"/>
              </a:rPr>
              <a:t>DC</a:t>
            </a:r>
            <a:r>
              <a:rPr lang="en-US" altLang="zh-CN" sz="1800" b="1" dirty="0">
                <a:latin typeface="Songti SC Light"/>
                <a:cs typeface="Songti SC Light"/>
              </a:rPr>
              <a:t>, </a:t>
            </a:r>
            <a:r>
              <a:rPr lang="en-US" altLang="zh-CN" sz="1800" b="1" dirty="0" smtClean="0">
                <a:latin typeface="Songti SC Light"/>
                <a:cs typeface="Songti SC Light"/>
              </a:rPr>
              <a:t>USA</a:t>
            </a:r>
            <a:r>
              <a:rPr lang="en-US" altLang="zh-CN" sz="1800" dirty="0" smtClean="0">
                <a:latin typeface="Songti SC Light"/>
                <a:cs typeface="Songti SC Light"/>
              </a:rPr>
              <a:t>) </a:t>
            </a:r>
            <a:r>
              <a:rPr lang="en-US" altLang="zh-CN" sz="1800" b="1" dirty="0" smtClean="0">
                <a:latin typeface="Songti SC Light"/>
                <a:cs typeface="Songti SC Light"/>
              </a:rPr>
              <a:t>Based</a:t>
            </a:r>
            <a:r>
              <a:rPr lang="en-US" altLang="zh-CN" sz="1800" dirty="0" smtClean="0">
                <a:latin typeface="Songti SC Light"/>
                <a:cs typeface="Songti SC Light"/>
              </a:rPr>
              <a:t> on Jason and </a:t>
            </a:r>
            <a:r>
              <a:rPr lang="en-US" altLang="zh-CN" sz="1800" dirty="0" err="1" smtClean="0">
                <a:latin typeface="Songti SC Light"/>
                <a:cs typeface="Songti SC Light"/>
              </a:rPr>
              <a:t>Heng’s</a:t>
            </a:r>
            <a:r>
              <a:rPr lang="en-US" altLang="zh-CN" sz="1800" dirty="0" smtClean="0">
                <a:latin typeface="Songti SC Light"/>
                <a:cs typeface="Songti SC Light"/>
              </a:rPr>
              <a:t> comments, </a:t>
            </a:r>
            <a:r>
              <a:rPr lang="en-US" altLang="zh-CN" sz="1800" b="1" dirty="0" smtClean="0">
                <a:latin typeface="Songti SC Light"/>
                <a:cs typeface="Songti SC Light"/>
              </a:rPr>
              <a:t>United</a:t>
            </a:r>
            <a:r>
              <a:rPr lang="en-US" altLang="zh-CN" sz="1800" dirty="0" smtClean="0">
                <a:latin typeface="Songti SC Light"/>
                <a:cs typeface="Songti SC Light"/>
              </a:rPr>
              <a:t> is the very best choice for </a:t>
            </a:r>
            <a:r>
              <a:rPr lang="en-US" altLang="zh-CN" sz="1800" b="1" dirty="0" smtClean="0">
                <a:latin typeface="Songti SC Light"/>
                <a:cs typeface="Songti SC Light"/>
              </a:rPr>
              <a:t>DC</a:t>
            </a:r>
            <a:r>
              <a:rPr lang="en-US" altLang="zh-CN" sz="1800" dirty="0" smtClean="0">
                <a:latin typeface="Songti SC Light"/>
                <a:cs typeface="Songti SC Light"/>
              </a:rPr>
              <a:t> people</a:t>
            </a:r>
            <a:r>
              <a:rPr lang="en-US" altLang="zh-CN" sz="1800" b="1" dirty="0" smtClean="0">
                <a:latin typeface="Songti SC Light"/>
                <a:cs typeface="Songti SC Light"/>
              </a:rPr>
              <a:t> </a:t>
            </a:r>
            <a:r>
              <a:rPr lang="en-US" altLang="zh-CN" sz="1800" dirty="0" smtClean="0">
                <a:latin typeface="Songti SC Light"/>
                <a:cs typeface="Songti SC Light"/>
              </a:rPr>
              <a:t>because it only </a:t>
            </a:r>
            <a:r>
              <a:rPr lang="en-US" altLang="zh-CN" sz="1800" smtClean="0">
                <a:latin typeface="Songti SC Light"/>
                <a:cs typeface="Songti SC Light"/>
              </a:rPr>
              <a:t>took 17 </a:t>
            </a:r>
            <a:r>
              <a:rPr lang="en-US" altLang="zh-CN" sz="1800" dirty="0" smtClean="0">
                <a:latin typeface="Songti SC Light"/>
                <a:cs typeface="Songti SC Light"/>
              </a:rPr>
              <a:t>hours to reach Denver.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4800" y="6096000"/>
            <a:ext cx="3276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82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" y="58994"/>
            <a:ext cx="7358063" cy="1008063"/>
          </a:xfrm>
          <a:noFill/>
          <a:ln/>
        </p:spPr>
        <p:txBody>
          <a:bodyPr rIns="35717" anchor="ctr"/>
          <a:lstStyle/>
          <a:p>
            <a:r>
              <a:rPr lang="en-US" dirty="0" smtClean="0"/>
              <a:t>RPI Pipeline Comparison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943402" y="1143000"/>
            <a:ext cx="1524000" cy="533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CH Queries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2364780"/>
            <a:ext cx="1633794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CH Slot Filling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2912406" y="2240796"/>
            <a:ext cx="1554996" cy="990600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CH Documents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395794" y="2575302"/>
            <a:ext cx="501114" cy="3810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29102" y="3581400"/>
            <a:ext cx="16383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Machine Translation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34924" y="3215898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496824" y="4343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2950506" y="4724400"/>
            <a:ext cx="1485900" cy="990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Translated Documents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05602" y="2349282"/>
            <a:ext cx="1628598" cy="7620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Name</a:t>
            </a:r>
          </a:p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 Translation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919726" y="3064788"/>
            <a:ext cx="381000" cy="53211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10200" y="3581400"/>
            <a:ext cx="1524000" cy="62380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EN Queries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05602" y="4777344"/>
            <a:ext cx="1613118" cy="7620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EN Slot Filling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919726" y="4205203"/>
            <a:ext cx="381000" cy="554068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7397899" y="4650133"/>
            <a:ext cx="1524000" cy="990600"/>
          </a:xfrm>
          <a:prstGeom prst="flowChartMagneticDisk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EN Documents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0458" y="6096000"/>
            <a:ext cx="1524000" cy="533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white"/>
                </a:solidFill>
              </a:rPr>
              <a:t>Slot Fillers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20080113">
            <a:off x="1276367" y="1838024"/>
            <a:ext cx="1827874" cy="191421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 rot="12548150">
            <a:off x="4332751" y="1804973"/>
            <a:ext cx="1680133" cy="160978"/>
          </a:xfrm>
          <a:prstGeom prst="lef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 rot="10800000">
            <a:off x="4448050" y="5060193"/>
            <a:ext cx="857552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6896785" y="5029197"/>
            <a:ext cx="501114" cy="381000"/>
          </a:xfrm>
          <a:prstGeom prst="lef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 rot="14779409">
            <a:off x="670582" y="4551913"/>
            <a:ext cx="3363888" cy="22974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 rot="20080113">
            <a:off x="4349085" y="5839065"/>
            <a:ext cx="1915551" cy="247853"/>
          </a:xfrm>
          <a:prstGeom prst="lef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708396" y="2318286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2000" b="1" i="1" dirty="0">
                <a:solidFill>
                  <a:prstClr val="black"/>
                </a:solidFill>
                <a:ea typeface="宋体" pitchFamily="2" charset="-122"/>
              </a:rPr>
              <a:t>1</a:t>
            </a:r>
            <a:endParaRPr lang="en-US" sz="2000" b="1" i="1" dirty="0" smtClean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6236821" y="4750228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2000" b="1" i="1" dirty="0" smtClean="0">
                <a:solidFill>
                  <a:prstClr val="black"/>
                </a:solidFill>
                <a:ea typeface="宋体" pitchFamily="2" charset="-122"/>
              </a:rPr>
              <a:t>2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801982" y="4840633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2000" b="1" i="1" dirty="0" smtClean="0">
                <a:solidFill>
                  <a:prstClr val="black"/>
                </a:solidFill>
                <a:ea typeface="宋体" pitchFamily="2" charset="-122"/>
              </a:rPr>
              <a:t>3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312350" y="1101344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ea typeface="宋体" pitchFamily="2" charset="-122"/>
              </a:rPr>
              <a:t>1: 21%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ea typeface="宋体" pitchFamily="2" charset="-122"/>
              </a:rPr>
              <a:t>2: 2.26%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ea typeface="宋体" pitchFamily="2" charset="-122"/>
              </a:rPr>
              <a:t>1+2: 21.98%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ea typeface="宋体" pitchFamily="2" charset="-122"/>
              </a:rPr>
              <a:t>1+2+3: 21.91%</a:t>
            </a:r>
          </a:p>
        </p:txBody>
      </p:sp>
    </p:spTree>
    <p:extLst>
      <p:ext uri="{BB962C8B-B14F-4D97-AF65-F5344CB8AC3E}">
        <p14:creationId xmlns:p14="http://schemas.microsoft.com/office/powerpoint/2010/main" val="2871591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984"/>
            <a:ext cx="98298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CLSF Task Improvement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18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3912" y="897192"/>
            <a:ext cx="8927688" cy="5791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Redefine/Refine slot type spec to make each definition more precise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800" dirty="0" smtClean="0"/>
              <a:t>Enrich language-specific properties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Require all slot fillers to be translated into English</a:t>
            </a:r>
          </a:p>
          <a:p>
            <a:pPr marL="742950" lvl="2" indent="-342900">
              <a:lnSpc>
                <a:spcPct val="120000"/>
              </a:lnSpc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Save human assessment time at creating cross-lingual equivalence classes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Document/Query Selection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More recent epoch instead of 1993/1994 news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Balance foreign centric vs. English centric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Balance local news vs. international news</a:t>
            </a:r>
            <a:endParaRPr lang="en-US" sz="2000" dirty="0"/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Balance subtype </a:t>
            </a:r>
            <a:r>
              <a:rPr lang="en-US" sz="2000" dirty="0" smtClean="0"/>
              <a:t>distribution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Balance ambiguity/variety vs. </a:t>
            </a:r>
            <a:r>
              <a:rPr lang="en-US" sz="2000" dirty="0" err="1" smtClean="0"/>
              <a:t>informativeness</a:t>
            </a:r>
            <a:endParaRPr lang="en-US" sz="2000" dirty="0" smtClean="0"/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Balance mono-lingual vs. cross-lingual richness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000" dirty="0"/>
          </a:p>
          <a:p>
            <a:pPr>
              <a:lnSpc>
                <a:spcPct val="120000"/>
              </a:lnSpc>
              <a:defRPr/>
            </a:pPr>
            <a:endParaRPr lang="en-US" dirty="0"/>
          </a:p>
          <a:p>
            <a:pPr>
              <a:lnSpc>
                <a:spcPct val="12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687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3196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Existing </a:t>
            </a:r>
            <a:r>
              <a:rPr lang="en-US" smtClean="0"/>
              <a:t>Chinese/Spanish/English KBP Resources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19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3912" y="637578"/>
            <a:ext cx="9384888" cy="5791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Data and resources released by LDC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Some overlapped data sets including multi-layer annotations such as ACE/ERE/AMR/EDL, or entity/MT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Chinese gender and </a:t>
            </a:r>
            <a:r>
              <a:rPr lang="en-US" sz="2000" dirty="0" err="1" smtClean="0"/>
              <a:t>animacy</a:t>
            </a:r>
            <a:r>
              <a:rPr lang="en-US" sz="2000" dirty="0" smtClean="0"/>
              <a:t> dictionaries (</a:t>
            </a:r>
            <a:r>
              <a:rPr lang="en-US" sz="2000" dirty="0" err="1" smtClean="0"/>
              <a:t>Zhiyi</a:t>
            </a:r>
            <a:r>
              <a:rPr lang="en-US" sz="2000" dirty="0" smtClean="0"/>
              <a:t> Song)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KBP tools: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http://nlp.cs.rpi.edu/kbp/2015/tools.html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Including RPI </a:t>
            </a:r>
            <a:r>
              <a:rPr lang="en-US" sz="2000" dirty="0"/>
              <a:t>Multi-lingual EDL </a:t>
            </a:r>
            <a:r>
              <a:rPr lang="en-US" sz="2000" dirty="0" smtClean="0"/>
              <a:t>system and links to Stanford </a:t>
            </a:r>
            <a:r>
              <a:rPr lang="en-US" sz="2000" dirty="0"/>
              <a:t>Tri-lingual </a:t>
            </a:r>
            <a:r>
              <a:rPr lang="en-US" sz="2000" dirty="0" err="1" smtClean="0"/>
              <a:t>CoreNLP</a:t>
            </a:r>
            <a:endParaRPr lang="en-US" sz="2000" dirty="0" smtClean="0"/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BBN, IBM, RPI, LCC’s automatic annotations for KBP source collection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err="1" smtClean="0"/>
              <a:t>UPenn</a:t>
            </a:r>
            <a:r>
              <a:rPr lang="en-US" sz="2000" dirty="0" smtClean="0"/>
              <a:t> English/Chinese/Spanish Paraphrase Databases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SUNY Albany can create Metaphor Databases for Chinese/Spanish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Chinese-English Name Translation Pairs</a:t>
            </a:r>
            <a:endParaRPr lang="en-US" sz="2000" dirty="0"/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RPI </a:t>
            </a:r>
            <a:r>
              <a:rPr lang="en-US" sz="2000" dirty="0" smtClean="0"/>
              <a:t>&gt; 2 million pairs semi-automatically discovered</a:t>
            </a:r>
            <a:endParaRPr lang="en-US" sz="2000" dirty="0"/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LDC has Chinese-English name </a:t>
            </a:r>
            <a:r>
              <a:rPr lang="en-US" sz="2000" dirty="0" err="1" smtClean="0"/>
              <a:t>dicts</a:t>
            </a:r>
            <a:r>
              <a:rPr lang="en-US" sz="2000" dirty="0" smtClean="0"/>
              <a:t> </a:t>
            </a:r>
            <a:r>
              <a:rPr lang="en-US" sz="2000" dirty="0"/>
              <a:t>with frequency information</a:t>
            </a:r>
          </a:p>
          <a:p>
            <a:pPr>
              <a:lnSpc>
                <a:spcPct val="12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256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Looking Forward to KBP2016 EDL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2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0652" y="1066800"/>
            <a:ext cx="8963347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Combine </a:t>
            </a:r>
            <a:r>
              <a:rPr lang="en-US" sz="2400" dirty="0">
                <a:solidFill>
                  <a:prstClr val="black"/>
                </a:solidFill>
              </a:rPr>
              <a:t>with tri-lingual slot filling </a:t>
            </a:r>
            <a:r>
              <a:rPr lang="en-US" sz="2400" dirty="0" smtClean="0">
                <a:solidFill>
                  <a:prstClr val="black"/>
                </a:solidFill>
              </a:rPr>
              <a:t>to </a:t>
            </a:r>
            <a:r>
              <a:rPr lang="en-US" sz="2400" dirty="0">
                <a:solidFill>
                  <a:prstClr val="black"/>
                </a:solidFill>
              </a:rPr>
              <a:t>form up an end-to-end </a:t>
            </a:r>
            <a:r>
              <a:rPr lang="en-US" sz="2400" dirty="0" smtClean="0">
                <a:solidFill>
                  <a:prstClr val="black"/>
                </a:solidFill>
              </a:rPr>
              <a:t>cool-start </a:t>
            </a:r>
            <a:r>
              <a:rPr lang="en-US" sz="2400" dirty="0">
                <a:solidFill>
                  <a:prstClr val="black"/>
                </a:solidFill>
              </a:rPr>
              <a:t>tri-lingual KBP </a:t>
            </a:r>
            <a:r>
              <a:rPr lang="en-US" sz="2400" dirty="0" smtClean="0">
                <a:solidFill>
                  <a:prstClr val="black"/>
                </a:solidFill>
              </a:rPr>
              <a:t>task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Target at a </a:t>
            </a:r>
            <a:r>
              <a:rPr lang="en-US" sz="2400" dirty="0">
                <a:solidFill>
                  <a:prstClr val="black"/>
                </a:solidFill>
              </a:rPr>
              <a:t>larger scale data processing, by increasing the size of source collections from 500 documents to </a:t>
            </a:r>
            <a:r>
              <a:rPr lang="en-US" sz="2400" dirty="0" smtClean="0">
                <a:solidFill>
                  <a:prstClr val="black"/>
                </a:solidFill>
              </a:rPr>
              <a:t>&gt;10,000 documents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Add </a:t>
            </a:r>
            <a:r>
              <a:rPr lang="en-US" sz="2400" dirty="0">
                <a:solidFill>
                  <a:prstClr val="black"/>
                </a:solidFill>
              </a:rPr>
              <a:t>nominal mention EDL into all three </a:t>
            </a:r>
            <a:r>
              <a:rPr lang="en-US" sz="2400" dirty="0" smtClean="0">
                <a:solidFill>
                  <a:prstClr val="black"/>
                </a:solidFill>
              </a:rPr>
              <a:t>languages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Add “named classes”, or more </a:t>
            </a:r>
            <a:r>
              <a:rPr lang="en-US" sz="2400" dirty="0">
                <a:solidFill>
                  <a:prstClr val="black"/>
                </a:solidFill>
              </a:rPr>
              <a:t>fine-grained entity types, or allow EDL systems to automatically discover new entity </a:t>
            </a:r>
            <a:r>
              <a:rPr lang="en-US" sz="2400" dirty="0" smtClean="0">
                <a:solidFill>
                  <a:prstClr val="black"/>
                </a:solidFill>
              </a:rPr>
              <a:t>types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Add streaming data into the source </a:t>
            </a:r>
            <a:r>
              <a:rPr lang="en-US" sz="2400" dirty="0" smtClean="0">
                <a:solidFill>
                  <a:prstClr val="black"/>
                </a:solidFill>
              </a:rPr>
              <a:t>collection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Perhaps </a:t>
            </a:r>
            <a:r>
              <a:rPr lang="en-US" sz="2400" dirty="0">
                <a:solidFill>
                  <a:prstClr val="black"/>
                </a:solidFill>
              </a:rPr>
              <a:t>replace Spanish with a new low-resource language for which full-document MT techniques are less </a:t>
            </a:r>
            <a:r>
              <a:rPr lang="en-US" sz="2400" dirty="0" smtClean="0">
                <a:solidFill>
                  <a:prstClr val="black"/>
                </a:solidFill>
              </a:rPr>
              <a:t>mature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Pilot study on </a:t>
            </a:r>
            <a:r>
              <a:rPr lang="en-US" altLang="zh-CN" sz="2000" dirty="0" smtClean="0"/>
              <a:t>Tagalog EDL?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Chinese/Spanish </a:t>
            </a:r>
            <a:r>
              <a:rPr lang="en-US" dirty="0" smtClean="0"/>
              <a:t>Resource Wish List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20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3912" y="1000428"/>
            <a:ext cx="9384888" cy="5791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Very good name taggers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Good dependency parsers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Good </a:t>
            </a:r>
            <a:r>
              <a:rPr lang="en-US" dirty="0" err="1" smtClean="0"/>
              <a:t>coreference</a:t>
            </a:r>
            <a:r>
              <a:rPr lang="en-US" dirty="0" smtClean="0"/>
              <a:t> resolution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Resources and Methodologies for Trigger Discovery</a:t>
            </a:r>
          </a:p>
          <a:p>
            <a:pPr>
              <a:lnSpc>
                <a:spcPct val="120000"/>
              </a:lnSpc>
              <a:defRPr/>
            </a:pPr>
            <a:r>
              <a:rPr lang="en-US" dirty="0"/>
              <a:t>Resources and Methodologies for </a:t>
            </a:r>
            <a:r>
              <a:rPr lang="en-US" dirty="0" smtClean="0"/>
              <a:t>Name Translation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Chinese and Spanish paraphrase databases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Large-scale actionable, probabilistic world knowledge base</a:t>
            </a:r>
          </a:p>
          <a:p>
            <a:pPr>
              <a:lnSpc>
                <a:spcPct val="120000"/>
              </a:lnSpc>
              <a:defRPr/>
            </a:pPr>
            <a:endParaRPr 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Not just annotating another 100 queries / 500 documents</a:t>
            </a:r>
          </a:p>
          <a:p>
            <a:pPr>
              <a:lnSpc>
                <a:spcPct val="12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125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235" y="1068272"/>
            <a:ext cx="2406477" cy="1323439"/>
          </a:xfrm>
          <a:prstGeom prst="rect">
            <a:avLst/>
          </a:prstGeom>
          <a:solidFill>
            <a:srgbClr val="EBFFB9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Now</a:t>
            </a:r>
            <a:r>
              <a:rPr lang="en-US" sz="1600" dirty="0">
                <a:solidFill>
                  <a:prstClr val="black"/>
                </a:solidFill>
              </a:rPr>
              <a:t>, Ms. Yang, one of China's best-known dancers, is the director, choreographer and star of </a:t>
            </a:r>
            <a:r>
              <a:rPr lang="en-US" sz="1600" dirty="0" smtClean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88475" y="1057712"/>
            <a:ext cx="2654725" cy="1323439"/>
          </a:xfrm>
          <a:prstGeom prst="rect">
            <a:avLst/>
          </a:prstGeom>
          <a:solidFill>
            <a:srgbClr val="FAE2F6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</a:rPr>
              <a:t>13</a:t>
            </a:r>
            <a:r>
              <a:rPr lang="zh-CN" altLang="en-US" sz="1600" dirty="0">
                <a:solidFill>
                  <a:prstClr val="black"/>
                </a:solidFill>
              </a:rPr>
              <a:t>岁以前的杨丽萍，是云南一个山村小镇里光着脚丫到处拾麦穗的乡下小姑娘，在洱海之源过着艰苦而又不无乐趣的童年生活</a:t>
            </a:r>
            <a:r>
              <a:rPr lang="zh-CN" altLang="en-US" sz="1600" dirty="0" smtClean="0">
                <a:solidFill>
                  <a:prstClr val="black"/>
                </a:solidFill>
              </a:rPr>
              <a:t>。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10056" name="Rectangle 8"/>
          <p:cNvSpPr>
            <a:spLocks noChangeArrowheads="1"/>
          </p:cNvSpPr>
          <p:nvPr/>
        </p:nvSpPr>
        <p:spPr bwMode="auto">
          <a:xfrm>
            <a:off x="-76200" y="6143506"/>
            <a:ext cx="33131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Spouse: </a:t>
            </a:r>
            <a:r>
              <a:rPr lang="zh-CN" altLang="en-US" sz="1500" b="1" dirty="0">
                <a:solidFill>
                  <a:prstClr val="black"/>
                </a:solidFill>
                <a:ea typeface="宋体" pitchFamily="2" charset="-122"/>
              </a:rPr>
              <a:t> </a:t>
            </a:r>
            <a:r>
              <a:rPr lang="en-US" altLang="zh-CN" sz="1500" b="1" dirty="0" smtClean="0">
                <a:solidFill>
                  <a:prstClr val="black"/>
                </a:solidFill>
                <a:ea typeface="宋体" pitchFamily="2" charset="-122"/>
              </a:rPr>
              <a:t>Liu </a:t>
            </a:r>
            <a:r>
              <a:rPr lang="en-US" altLang="zh-CN" sz="1500" b="1" dirty="0" err="1" smtClean="0">
                <a:solidFill>
                  <a:prstClr val="black"/>
                </a:solidFill>
                <a:ea typeface="宋体" pitchFamily="2" charset="-122"/>
              </a:rPr>
              <a:t>Chunqing</a:t>
            </a:r>
            <a:endParaRPr lang="en-US" altLang="zh-CN" sz="1500" b="1" dirty="0" smtClean="0">
              <a:solidFill>
                <a:prstClr val="black"/>
              </a:solidFill>
              <a:ea typeface="宋体" pitchFamily="2" charset="-12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03815" name="Rectangle 10"/>
          <p:cNvSpPr>
            <a:spLocks noChangeArrowheads="1"/>
          </p:cNvSpPr>
          <p:nvPr/>
        </p:nvSpPr>
        <p:spPr bwMode="auto">
          <a:xfrm>
            <a:off x="2743200" y="1371600"/>
            <a:ext cx="32400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29553"/>
            <a:ext cx="26574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70341" y="704495"/>
            <a:ext cx="8229600" cy="6671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i="1" dirty="0" smtClean="0">
                <a:solidFill>
                  <a:srgbClr val="7030A0"/>
                </a:solidFill>
              </a:rPr>
              <a:t>Source Collection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2874629"/>
            <a:ext cx="3887183" cy="676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i="1" dirty="0" smtClean="0">
                <a:solidFill>
                  <a:srgbClr val="7030A0"/>
                </a:solidFill>
              </a:rPr>
              <a:t>KB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4223744" y="2621800"/>
            <a:ext cx="762001" cy="4830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99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MS PGothic" pitchFamily="34" charset="-128"/>
                <a:cs typeface="MS PGothic" charset="0"/>
              </a:defRPr>
            </a:lvl1pPr>
            <a:lvl2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2pPr>
            <a:lvl3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3pPr>
            <a:lvl4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4pPr>
            <a:lvl5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dirty="0" smtClean="0"/>
              <a:t>Tri-lingual KBP: EDL+SF+EDL(?)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5484999" y="1026933"/>
            <a:ext cx="2753204" cy="1384995"/>
          </a:xfrm>
          <a:prstGeom prst="rect">
            <a:avLst/>
          </a:prstGeom>
          <a:solidFill>
            <a:srgbClr val="BECEFA"/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prstClr val="black"/>
                </a:solidFill>
              </a:rPr>
              <a:t>Aunque nacida en </a:t>
            </a:r>
            <a:r>
              <a:rPr lang="es-ES" sz="1400" dirty="0" err="1">
                <a:solidFill>
                  <a:prstClr val="black"/>
                </a:solidFill>
              </a:rPr>
              <a:t>Dali</a:t>
            </a:r>
            <a:r>
              <a:rPr lang="es-ES" sz="1400" dirty="0">
                <a:solidFill>
                  <a:prstClr val="black"/>
                </a:solidFill>
              </a:rPr>
              <a:t>, a la edad de nueve años Yang se mudó con su familia a </a:t>
            </a:r>
            <a:r>
              <a:rPr lang="es-ES" sz="1400" dirty="0" err="1">
                <a:solidFill>
                  <a:prstClr val="black"/>
                </a:solidFill>
              </a:rPr>
              <a:t>Xishuangbanna</a:t>
            </a:r>
            <a:r>
              <a:rPr lang="es-ES" sz="1400" dirty="0">
                <a:solidFill>
                  <a:prstClr val="black"/>
                </a:solidFill>
              </a:rPr>
              <a:t>. Debido a su extraordinario talento, la eligieron para integrar la Agrupación Artística de Canto </a:t>
            </a:r>
            <a:r>
              <a:rPr lang="es-ES" sz="1400" dirty="0" smtClean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8266218" y="1360534"/>
            <a:ext cx="64918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2400" b="1" dirty="0" smtClean="0">
                <a:solidFill>
                  <a:prstClr val="black"/>
                </a:solidFill>
                <a:ea typeface="宋体" pitchFamily="2" charset="-122"/>
              </a:rPr>
              <a:t>…</a:t>
            </a:r>
            <a:endParaRPr 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89756" y="6286842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State/Province-of-Residence: Yunnan</a:t>
            </a: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828443" y="3334210"/>
            <a:ext cx="149327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err="1" smtClean="0">
                <a:solidFill>
                  <a:prstClr val="black"/>
                </a:solidFill>
                <a:ea typeface="宋体" pitchFamily="2" charset="-122"/>
              </a:rPr>
              <a:t>Liping</a:t>
            </a: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 Yang</a:t>
            </a:r>
            <a:endParaRPr lang="en-US" altLang="zh-CN" sz="1500" b="1" dirty="0" smtClean="0">
              <a:solidFill>
                <a:prstClr val="black"/>
              </a:solidFill>
              <a:ea typeface="宋体" pitchFamily="2" charset="-12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853024" y="6153728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Employer: University of Maine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Title: Professor</a:t>
            </a: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11" y="3746500"/>
            <a:ext cx="1827110" cy="212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30" y="3746500"/>
            <a:ext cx="1577429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875097" y="3301254"/>
            <a:ext cx="149327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err="1" smtClean="0">
                <a:solidFill>
                  <a:prstClr val="black"/>
                </a:solidFill>
                <a:ea typeface="宋体" pitchFamily="2" charset="-122"/>
              </a:rPr>
              <a:t>Liping</a:t>
            </a: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 Yang</a:t>
            </a:r>
            <a:endParaRPr lang="en-US" altLang="zh-CN" sz="1500" b="1" dirty="0" smtClean="0">
              <a:solidFill>
                <a:prstClr val="black"/>
              </a:solidFill>
              <a:ea typeface="宋体" pitchFamily="2" charset="-12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849930" y="6143506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Employer: Ningbo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Title: Mayor</a:t>
            </a: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924908" y="576378"/>
            <a:ext cx="9384888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200" kern="1200">
                <a:solidFill>
                  <a:srgbClr val="003366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1800" kern="1200">
                <a:solidFill>
                  <a:srgbClr val="003366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sz="2000" b="1" i="1" dirty="0" smtClean="0">
                <a:solidFill>
                  <a:srgbClr val="C00000"/>
                </a:solidFill>
              </a:rPr>
              <a:t>More to discuss at tomorrow’s evaluation session</a:t>
            </a:r>
            <a:endParaRPr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437" y="5734615"/>
            <a:ext cx="6176963" cy="1015663"/>
          </a:xfrm>
          <a:prstGeom prst="rect">
            <a:avLst/>
          </a:prstGeom>
          <a:solidFill>
            <a:srgbClr val="EBFFB9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Now</a:t>
            </a:r>
            <a:r>
              <a:rPr lang="en-US" sz="2000" dirty="0">
                <a:solidFill>
                  <a:srgbClr val="000000"/>
                </a:solidFill>
              </a:rPr>
              <a:t>, Ms. Yang, one of China's best-known dancers, is the director, choreographer and star of a new show that is drawing sellout crowds all over the country.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3776381"/>
            <a:ext cx="6095999" cy="1582226"/>
          </a:xfrm>
          <a:prstGeom prst="rect">
            <a:avLst/>
          </a:prstGeom>
          <a:solidFill>
            <a:srgbClr val="FAE2F6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</a:rPr>
              <a:t>13</a:t>
            </a:r>
            <a:r>
              <a:rPr lang="zh-CN" altLang="en-US" sz="1600" dirty="0">
                <a:solidFill>
                  <a:srgbClr val="000000"/>
                </a:solidFill>
              </a:rPr>
              <a:t>岁以前的杨丽萍，是云南一个山村小镇里光着脚丫到处拾麦穗的乡下小姑娘，在洱海之源过着艰苦而又不无乐趣的童年生活。十几年后，她摇身一变，成为舞台 上最绚丽的“孔雀</a:t>
            </a:r>
            <a:r>
              <a:rPr lang="zh-CN" altLang="en-US" sz="1600" dirty="0" smtClean="0">
                <a:solidFill>
                  <a:srgbClr val="000000"/>
                </a:solidFill>
              </a:rPr>
              <a:t>”</a:t>
            </a:r>
            <a:r>
              <a:rPr lang="en-US" altLang="zh-CN" sz="1600" dirty="0" smtClean="0">
                <a:solidFill>
                  <a:srgbClr val="000000"/>
                </a:solidFill>
              </a:rPr>
              <a:t>…</a:t>
            </a:r>
            <a:r>
              <a:rPr lang="zh-CN" altLang="en-US" sz="1600" dirty="0" smtClean="0">
                <a:solidFill>
                  <a:srgbClr val="000000"/>
                </a:solidFill>
              </a:rPr>
              <a:t>而</a:t>
            </a:r>
            <a:r>
              <a:rPr lang="zh-CN" altLang="en-US" sz="1600" dirty="0">
                <a:solidFill>
                  <a:srgbClr val="000000"/>
                </a:solidFill>
              </a:rPr>
              <a:t>关于杨丽萍的感情问题，曾经有个爆料人称，杨丽萍的前夫是中央民 族歌舞团里的才子，一直帮着杨丽萍策划舞蹈，但后来，一个叫做托尼的美籍台湾人</a:t>
            </a:r>
            <a:r>
              <a:rPr lang="en-US" altLang="zh-CN" sz="1600" dirty="0">
                <a:solidFill>
                  <a:srgbClr val="000000"/>
                </a:solidFill>
              </a:rPr>
              <a:t>(</a:t>
            </a:r>
            <a:r>
              <a:rPr lang="zh-CN" altLang="en-US" sz="1600" dirty="0">
                <a:solidFill>
                  <a:srgbClr val="000000"/>
                </a:solidFill>
              </a:rPr>
              <a:t>刘淳晴</a:t>
            </a:r>
            <a:r>
              <a:rPr lang="en-US" altLang="zh-CN" sz="1600" dirty="0">
                <a:solidFill>
                  <a:srgbClr val="000000"/>
                </a:solidFill>
              </a:rPr>
              <a:t>)</a:t>
            </a:r>
            <a:r>
              <a:rPr lang="zh-CN" altLang="en-US" sz="1600" dirty="0">
                <a:solidFill>
                  <a:srgbClr val="000000"/>
                </a:solidFill>
              </a:rPr>
              <a:t>出现后，把杨丽萍给撬走了。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10056" name="Rectangle 8"/>
          <p:cNvSpPr>
            <a:spLocks noChangeArrowheads="1"/>
          </p:cNvSpPr>
          <p:nvPr/>
        </p:nvSpPr>
        <p:spPr bwMode="auto">
          <a:xfrm>
            <a:off x="-733627" y="5271731"/>
            <a:ext cx="33131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000000"/>
                </a:solidFill>
                <a:ea typeface="宋体" pitchFamily="2" charset="-122"/>
              </a:rPr>
              <a:t>Spouse: </a:t>
            </a:r>
            <a:r>
              <a:rPr lang="zh-CN" altLang="en-US" sz="1500" b="1" dirty="0" smtClean="0">
                <a:solidFill>
                  <a:srgbClr val="000000"/>
                </a:solidFill>
                <a:ea typeface="宋体" pitchFamily="2" charset="-122"/>
              </a:rPr>
              <a:t>刘淳晴</a:t>
            </a:r>
            <a:endParaRPr lang="en-US" sz="1500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03815" name="Rectangle 10"/>
          <p:cNvSpPr>
            <a:spLocks noChangeArrowheads="1"/>
          </p:cNvSpPr>
          <p:nvPr/>
        </p:nvSpPr>
        <p:spPr bwMode="auto">
          <a:xfrm>
            <a:off x="2743200" y="1371600"/>
            <a:ext cx="32400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10059" name="Rectangle 11"/>
          <p:cNvSpPr>
            <a:spLocks noChangeArrowheads="1"/>
          </p:cNvSpPr>
          <p:nvPr/>
        </p:nvSpPr>
        <p:spPr bwMode="auto">
          <a:xfrm>
            <a:off x="2442324" y="914400"/>
            <a:ext cx="4082844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</a:rPr>
              <a:t>Each query = an entity cluster of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</a:rPr>
              <a:t>multi-lingual mentions,  with type, KB ID,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  <a:ea typeface="宋体" pitchFamily="2" charset="-122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</a:rPr>
              <a:t>nd each mention’s Document ID, </a:t>
            </a:r>
            <a:br>
              <a:rPr lang="en-US" sz="2000" dirty="0" smtClean="0">
                <a:solidFill>
                  <a:srgbClr val="000000"/>
                </a:solidFill>
                <a:ea typeface="宋体" pitchFamily="2" charset="-122"/>
              </a:rPr>
            </a:b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</a:rPr>
              <a:t>offsets  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917276" y="3553128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000000"/>
                </a:solidFill>
                <a:ea typeface="宋体" pitchFamily="2" charset="-122"/>
              </a:rPr>
              <a:t>State/Province-of-Residence: </a:t>
            </a:r>
            <a:r>
              <a:rPr lang="zh-CN" altLang="en-US" sz="1500" b="1" dirty="0" smtClean="0">
                <a:solidFill>
                  <a:srgbClr val="000000"/>
                </a:solidFill>
                <a:ea typeface="宋体" pitchFamily="2" charset="-122"/>
              </a:rPr>
              <a:t>云南</a:t>
            </a:r>
            <a:endParaRPr lang="en-US" sz="1500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03841" name="Rectangle 6"/>
          <p:cNvSpPr>
            <a:spLocks noChangeArrowheads="1"/>
          </p:cNvSpPr>
          <p:nvPr/>
        </p:nvSpPr>
        <p:spPr bwMode="auto">
          <a:xfrm>
            <a:off x="4574382" y="5867400"/>
            <a:ext cx="747330" cy="165736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03842" name="Rectangle 6"/>
          <p:cNvSpPr>
            <a:spLocks noChangeArrowheads="1"/>
          </p:cNvSpPr>
          <p:nvPr/>
        </p:nvSpPr>
        <p:spPr bwMode="auto">
          <a:xfrm>
            <a:off x="528415" y="5039979"/>
            <a:ext cx="685800" cy="318628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340699" y="5517921"/>
            <a:ext cx="33131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r>
              <a:rPr lang="en-US" altLang="zh-CN" sz="1500" b="1" dirty="0" smtClean="0">
                <a:solidFill>
                  <a:srgbClr val="000000"/>
                </a:solidFill>
                <a:ea typeface="宋体" pitchFamily="2" charset="-122"/>
              </a:rPr>
              <a:t>Title: dancer, director, choreographer</a:t>
            </a:r>
            <a:endParaRPr lang="en-US" sz="1500" b="1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7" y="544641"/>
            <a:ext cx="26574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9" y="770972"/>
            <a:ext cx="1633841" cy="217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 bwMode="auto">
          <a:xfrm>
            <a:off x="1706878" y="1650257"/>
            <a:ext cx="762001" cy="4830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03812" name="Rectangle 6"/>
          <p:cNvSpPr>
            <a:spLocks noChangeArrowheads="1"/>
          </p:cNvSpPr>
          <p:nvPr/>
        </p:nvSpPr>
        <p:spPr bwMode="auto">
          <a:xfrm>
            <a:off x="2082591" y="3824748"/>
            <a:ext cx="419101" cy="22860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0" y="3114675"/>
            <a:ext cx="8229600" cy="5000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i="1" dirty="0" smtClean="0">
                <a:solidFill>
                  <a:srgbClr val="7030A0"/>
                </a:solidFill>
              </a:rPr>
              <a:t>Source Collection</a:t>
            </a:r>
            <a:endParaRPr lang="en-US" altLang="zh-CN" dirty="0" smtClean="0">
              <a:solidFill>
                <a:srgbClr val="00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112317" y="253365"/>
            <a:ext cx="3887183" cy="676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i="1" dirty="0" smtClean="0">
                <a:solidFill>
                  <a:srgbClr val="7030A0"/>
                </a:solidFill>
              </a:rPr>
              <a:t>KB</a:t>
            </a:r>
            <a:endParaRPr lang="en-US" altLang="zh-CN" dirty="0" smtClean="0">
              <a:solidFill>
                <a:srgbClr val="000000"/>
              </a:solidFill>
            </a:endParaRP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4363242" y="3034757"/>
            <a:ext cx="762001" cy="4830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70341" y="6159578"/>
            <a:ext cx="765338" cy="165736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102827" y="6160990"/>
            <a:ext cx="1413614" cy="179072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8" name="Left Arrow 27"/>
          <p:cNvSpPr/>
          <p:nvPr/>
        </p:nvSpPr>
        <p:spPr bwMode="auto">
          <a:xfrm rot="10800000">
            <a:off x="6099600" y="3824748"/>
            <a:ext cx="762001" cy="4830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3" name="Title 5"/>
          <p:cNvSpPr txBox="1">
            <a:spLocks/>
          </p:cNvSpPr>
          <p:nvPr/>
        </p:nvSpPr>
        <p:spPr>
          <a:xfrm>
            <a:off x="118759" y="-130627"/>
            <a:ext cx="8229600" cy="9810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99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MS PGothic" pitchFamily="34" charset="-128"/>
                <a:cs typeface="MS PGothic" charset="0"/>
              </a:defRPr>
            </a:lvl1pPr>
            <a:lvl2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2pPr>
            <a:lvl3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3pPr>
            <a:lvl4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4pPr>
            <a:lvl5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latin typeface="Palatino Linotype" panose="02040502050505030304" pitchFamily="18" charset="0"/>
              </a:rPr>
              <a:t>Combine with Tri-lingual Slot Filling</a:t>
            </a:r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411013" y="499336"/>
            <a:ext cx="8229600" cy="54327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200" kern="1200">
                <a:solidFill>
                  <a:srgbClr val="003366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1800" kern="1200">
                <a:solidFill>
                  <a:srgbClr val="003366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Chinese-to-English SF Pilot done in May</a:t>
            </a:r>
          </a:p>
        </p:txBody>
      </p:sp>
    </p:spTree>
    <p:extLst>
      <p:ext uri="{BB962C8B-B14F-4D97-AF65-F5344CB8AC3E}">
        <p14:creationId xmlns:p14="http://schemas.microsoft.com/office/powerpoint/2010/main" val="9142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72413 -0.211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0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98" y="-1057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50694 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7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8698 -0.191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6" grpId="0"/>
      <p:bldP spid="1410056" grpId="1"/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Scale Up: Source Collection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0625"/>
          </a:xfrm>
        </p:spPr>
        <p:txBody>
          <a:bodyPr/>
          <a:lstStyle/>
          <a:p>
            <a:r>
              <a:rPr lang="en-US" dirty="0"/>
              <a:t>Target at a larger scale data processing, by increasing the size of source collections from 500 documents to </a:t>
            </a:r>
            <a:r>
              <a:rPr lang="en-US" dirty="0" smtClean="0"/>
              <a:t>&gt;10,000  </a:t>
            </a:r>
            <a:r>
              <a:rPr lang="en-US" dirty="0"/>
              <a:t>documents</a:t>
            </a:r>
          </a:p>
          <a:p>
            <a:r>
              <a:rPr lang="en-US" dirty="0" smtClean="0"/>
              <a:t>Challenge to Entity Clustering?</a:t>
            </a:r>
          </a:p>
          <a:p>
            <a:r>
              <a:rPr lang="en-US" dirty="0" smtClean="0"/>
              <a:t>Challenge to Topic Clustering (KBP2015 data assumes 500 documents are topically related across languages)</a:t>
            </a:r>
          </a:p>
          <a:p>
            <a:r>
              <a:rPr lang="en-US" dirty="0" smtClean="0"/>
              <a:t>How to evaluate?</a:t>
            </a:r>
          </a:p>
          <a:p>
            <a:pPr lvl="1"/>
            <a:r>
              <a:rPr lang="en-US" dirty="0" smtClean="0"/>
              <a:t>Sample clusters</a:t>
            </a:r>
          </a:p>
          <a:p>
            <a:pPr lvl="1"/>
            <a:r>
              <a:rPr lang="en-US" dirty="0" smtClean="0"/>
              <a:t>Sample documents</a:t>
            </a:r>
          </a:p>
          <a:p>
            <a:pPr lvl="1"/>
            <a:r>
              <a:rPr lang="en-US" dirty="0" smtClean="0"/>
              <a:t>Sample mentions</a:t>
            </a:r>
          </a:p>
        </p:txBody>
      </p:sp>
    </p:spTree>
    <p:extLst>
      <p:ext uri="{BB962C8B-B14F-4D97-AF65-F5344CB8AC3E}">
        <p14:creationId xmlns:p14="http://schemas.microsoft.com/office/powerpoint/2010/main" val="10191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Entity Types and Nominal Types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6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0652" y="1066800"/>
            <a:ext cx="8963347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/>
              <a:t>Add EDL for individual specific </a:t>
            </a:r>
            <a:r>
              <a:rPr lang="en-US" sz="2400" dirty="0" err="1"/>
              <a:t>nominals</a:t>
            </a:r>
            <a:r>
              <a:rPr lang="en-US" sz="2400" dirty="0"/>
              <a:t> for PER, GPE, ORG, LOC and FAC entities into all three languages</a:t>
            </a:r>
            <a:r>
              <a:rPr lang="en-US" sz="2400" dirty="0" smtClean="0"/>
              <a:t>;</a:t>
            </a:r>
          </a:p>
          <a:p>
            <a:pPr lvl="1"/>
            <a:r>
              <a:rPr lang="en-US" sz="2000" dirty="0" smtClean="0"/>
              <a:t>Introduces </a:t>
            </a:r>
            <a:r>
              <a:rPr lang="en-US" sz="2000" dirty="0"/>
              <a:t>a new definition of mentions from the end usage of KB </a:t>
            </a:r>
            <a:r>
              <a:rPr lang="en-US" sz="2000" dirty="0" smtClean="0"/>
              <a:t>construction</a:t>
            </a:r>
          </a:p>
          <a:p>
            <a:pPr lvl="1"/>
            <a:r>
              <a:rPr lang="en-US" sz="2000" dirty="0" smtClean="0"/>
              <a:t>May  </a:t>
            </a:r>
            <a:r>
              <a:rPr lang="en-US" sz="2000" dirty="0"/>
              <a:t>promote within-document </a:t>
            </a:r>
            <a:r>
              <a:rPr lang="en-US" sz="2000" dirty="0" err="1"/>
              <a:t>coreference</a:t>
            </a:r>
            <a:r>
              <a:rPr lang="en-US" sz="2000" dirty="0"/>
              <a:t> resolution research which is currently a bottleneck for all KBP tracks (EDL, Slot Filling, Event KBP</a:t>
            </a:r>
            <a:r>
              <a:rPr lang="en-US" sz="2000" dirty="0" smtClean="0"/>
              <a:t>);</a:t>
            </a:r>
            <a:endParaRPr lang="en-US" sz="2400" dirty="0"/>
          </a:p>
          <a:p>
            <a:r>
              <a:rPr lang="en-US" sz="2400" dirty="0" smtClean="0"/>
              <a:t>Add </a:t>
            </a:r>
            <a:r>
              <a:rPr lang="en-US" sz="2400" dirty="0" smtClean="0"/>
              <a:t>named classes</a:t>
            </a:r>
          </a:p>
          <a:p>
            <a:pPr lvl="1"/>
            <a:r>
              <a:rPr lang="en-US" sz="2000" dirty="0" smtClean="0"/>
              <a:t>AK47, iphone6</a:t>
            </a:r>
            <a:r>
              <a:rPr lang="en-US" sz="2000" dirty="0" smtClean="0"/>
              <a:t>,…</a:t>
            </a:r>
          </a:p>
          <a:p>
            <a:pPr lvl="1"/>
            <a:r>
              <a:rPr lang="en-US" sz="2000" dirty="0"/>
              <a:t>We may start by adding Weapon, Vehicle, Commodity and other Product subtypes as defined in AMR~\cite{Banarescu2013} such as work-of-art, picture, music, show, broadcast-program, publication, book, newspaper, magazine and journal;</a:t>
            </a:r>
            <a:endParaRPr lang="en-US" sz="2000" dirty="0" smtClean="0"/>
          </a:p>
          <a:p>
            <a:r>
              <a:rPr lang="en-US" sz="2400" dirty="0" smtClean="0"/>
              <a:t>Add </a:t>
            </a:r>
            <a:r>
              <a:rPr lang="en-US" sz="2400" dirty="0"/>
              <a:t>more fine-grained entity types, or allow EDL systems to automatically discover new entity </a:t>
            </a:r>
            <a:r>
              <a:rPr lang="en-US" sz="2400" dirty="0" smtClean="0"/>
              <a:t>types?</a:t>
            </a:r>
          </a:p>
          <a:p>
            <a:r>
              <a:rPr lang="en-US" sz="2400" dirty="0" smtClean="0"/>
              <a:t>Check </a:t>
            </a:r>
            <a:r>
              <a:rPr lang="en-US" sz="2400" dirty="0" smtClean="0"/>
              <a:t>human performance &amp; inter-annotator agreement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788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EDL Assembling?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47529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0" y="4724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Common Errors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3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59654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Streaming Data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4976" y="682176"/>
            <a:ext cx="8614224" cy="5000625"/>
          </a:xfrm>
        </p:spPr>
        <p:txBody>
          <a:bodyPr/>
          <a:lstStyle/>
          <a:p>
            <a:r>
              <a:rPr lang="en-US" sz="2000" dirty="0" smtClean="0"/>
              <a:t>The reference </a:t>
            </a:r>
            <a:r>
              <a:rPr lang="en-US" sz="2000" dirty="0"/>
              <a:t>KB needs to be dynamically updated, when new entries are created from NIL mentions.</a:t>
            </a:r>
          </a:p>
          <a:p>
            <a:r>
              <a:rPr lang="en-US" sz="2000" dirty="0" smtClean="0"/>
              <a:t>Besides </a:t>
            </a:r>
            <a:r>
              <a:rPr lang="en-US" sz="2000" dirty="0"/>
              <a:t>the quality measures, we need to check Run time of the algorithm based on different size of data as time goes </a:t>
            </a:r>
            <a:r>
              <a:rPr lang="en-US" sz="2000" dirty="0" smtClean="0"/>
              <a:t>by</a:t>
            </a:r>
            <a:endParaRPr lang="en-US" sz="2000" dirty="0"/>
          </a:p>
          <a:p>
            <a:r>
              <a:rPr lang="en-US" sz="2000" dirty="0" smtClean="0"/>
              <a:t>Check </a:t>
            </a:r>
            <a:r>
              <a:rPr lang="en-US" sz="2000" dirty="0"/>
              <a:t>the tradeoff between quality decrease vs. making algorithms </a:t>
            </a:r>
            <a:r>
              <a:rPr lang="en-US" sz="2000" dirty="0" smtClean="0"/>
              <a:t>parallel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Aging-off </a:t>
            </a:r>
            <a:r>
              <a:rPr lang="en-US" altLang="zh-CN" sz="2000" dirty="0"/>
              <a:t>of low confidence assertions </a:t>
            </a:r>
            <a:r>
              <a:rPr lang="en-US" altLang="zh-CN" sz="2000" dirty="0" smtClean="0"/>
              <a:t>over-time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/>
              <a:t>What </a:t>
            </a:r>
            <a:r>
              <a:rPr lang="en-US" altLang="zh-CN" sz="2000" dirty="0"/>
              <a:t>criteria </a:t>
            </a:r>
            <a:r>
              <a:rPr lang="en-US" altLang="zh-CN" sz="2000" dirty="0" smtClean="0"/>
              <a:t>should be </a:t>
            </a:r>
            <a:r>
              <a:rPr lang="en-US" altLang="zh-CN" sz="2000" dirty="0"/>
              <a:t>used to age-off information over time</a:t>
            </a:r>
            <a:r>
              <a:rPr lang="en-US" altLang="zh-CN" sz="2000" dirty="0" smtClean="0"/>
              <a:t>?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Are system allowed </a:t>
            </a:r>
            <a:r>
              <a:rPr lang="en-US" altLang="zh-CN" sz="2000" dirty="0"/>
              <a:t>to go back and fix errors </a:t>
            </a:r>
            <a:r>
              <a:rPr lang="en-US" altLang="zh-CN" sz="2000" dirty="0" smtClean="0"/>
              <a:t>as </a:t>
            </a:r>
            <a:r>
              <a:rPr lang="en-US" altLang="zh-CN" sz="2000" dirty="0"/>
              <a:t>they know </a:t>
            </a:r>
            <a:r>
              <a:rPr lang="en-US" altLang="zh-CN" sz="2000" dirty="0" smtClean="0"/>
              <a:t>more?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/>
              <a:t>Update entries but also slot fillers?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KBP slot types or open slot types?</a:t>
            </a:r>
          </a:p>
          <a:p>
            <a:r>
              <a:rPr lang="en-US" altLang="zh-CN" sz="2000" dirty="0" smtClean="0"/>
              <a:t>Data</a:t>
            </a:r>
          </a:p>
          <a:p>
            <a:pPr lvl="1"/>
            <a:r>
              <a:rPr lang="en-US" altLang="zh-CN" sz="1800" dirty="0" smtClean="0"/>
              <a:t>RPI purchased 17 </a:t>
            </a:r>
            <a:r>
              <a:rPr lang="en-US" altLang="zh-CN" sz="1800" dirty="0"/>
              <a:t>million tweets crawled from major cities influenced by Baltimore Riots during April 12</a:t>
            </a:r>
            <a:r>
              <a:rPr lang="en-US" altLang="zh-CN" sz="1800" baseline="30000" dirty="0"/>
              <a:t>th</a:t>
            </a:r>
            <a:r>
              <a:rPr lang="en-US" altLang="zh-CN" sz="1800" dirty="0"/>
              <a:t> (the day when Freddie Gray was arrested) ~ May 7th</a:t>
            </a:r>
          </a:p>
          <a:p>
            <a:pPr lvl="1"/>
            <a:r>
              <a:rPr lang="en-US" altLang="zh-CN" sz="1800" dirty="0"/>
              <a:t>Cities/districts: Baltimore + D.C., Philadelphia, New York City, Boston, Seattle, Chicago, Minneapolis + St. Paul, San Francisco, Los Angles</a:t>
            </a:r>
          </a:p>
          <a:p>
            <a:pPr lvl="1"/>
            <a:r>
              <a:rPr lang="en-US" altLang="zh-CN" sz="1800" dirty="0"/>
              <a:t>Contains text and multimedia data (also links from Youtube and other image/video sharing websites)</a:t>
            </a:r>
          </a:p>
          <a:p>
            <a:pPr lvl="1"/>
            <a:r>
              <a:rPr lang="en-US" altLang="zh-CN" sz="1800" dirty="0"/>
              <a:t>Protest  tweets (532K ISIS, 29K Hong Kong, 37K New York)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587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Language Choice?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 smtClean="0"/>
              <a:t>Consider </a:t>
            </a:r>
            <a:r>
              <a:rPr lang="en-US" altLang="zh-CN" dirty="0"/>
              <a:t>a new </a:t>
            </a:r>
            <a:r>
              <a:rPr lang="en-US" altLang="zh-CN" dirty="0" smtClean="0"/>
              <a:t>language with less mature MT?</a:t>
            </a:r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r>
              <a:rPr lang="en-US" altLang="zh-CN" dirty="0" smtClean="0"/>
              <a:t>A language that doesn’t have Google/Bing translation service? (e.g., Tagalog)</a:t>
            </a:r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r>
              <a:rPr lang="en-US" altLang="zh-CN" dirty="0" smtClean="0"/>
              <a:t>A language that </a:t>
            </a:r>
            <a:r>
              <a:rPr lang="en-US" altLang="zh-CN" dirty="0"/>
              <a:t>Google/Bing translation </a:t>
            </a:r>
            <a:r>
              <a:rPr lang="en-US" altLang="zh-CN" dirty="0" smtClean="0"/>
              <a:t>service performs poorly (e.g., Japanese, Korean)</a:t>
            </a:r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r>
              <a:rPr lang="en-US" altLang="zh-CN" dirty="0" smtClean="0"/>
              <a:t>A Pilot Study on Tagalog EDL</a:t>
            </a:r>
            <a:endParaRPr lang="en-US" altLang="zh-CN" dirty="0"/>
          </a:p>
          <a:p>
            <a:pPr>
              <a:lnSpc>
                <a:spcPct val="8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287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1.xml><?xml version="1.0" encoding="utf-8"?>
<a:theme xmlns:a="http://schemas.openxmlformats.org/drawingml/2006/main" name="8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2.xml><?xml version="1.0" encoding="utf-8"?>
<a:theme xmlns:a="http://schemas.openxmlformats.org/drawingml/2006/main" name="9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3.xml><?xml version="1.0" encoding="utf-8"?>
<a:theme xmlns:a="http://schemas.openxmlformats.org/drawingml/2006/main" name="10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4.xml><?xml version="1.0" encoding="utf-8"?>
<a:theme xmlns:a="http://schemas.openxmlformats.org/drawingml/2006/main" name="1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5.xml><?xml version="1.0" encoding="utf-8"?>
<a:theme xmlns:a="http://schemas.openxmlformats.org/drawingml/2006/main" name="1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6.xml><?xml version="1.0" encoding="utf-8"?>
<a:theme xmlns:a="http://schemas.openxmlformats.org/drawingml/2006/main" name="1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7.xml><?xml version="1.0" encoding="utf-8"?>
<a:theme xmlns:a="http://schemas.openxmlformats.org/drawingml/2006/main" name="1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8.xml><?xml version="1.0" encoding="utf-8"?>
<a:theme xmlns:a="http://schemas.openxmlformats.org/drawingml/2006/main" name="2_Office Theme">
  <a:themeElements>
    <a:clrScheme name="Office Theme 9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B2B2B2"/>
      </a:accent1>
      <a:accent2>
        <a:srgbClr val="FF9933"/>
      </a:accent2>
      <a:accent3>
        <a:srgbClr val="FFFFFF"/>
      </a:accent3>
      <a:accent4>
        <a:srgbClr val="000000"/>
      </a:accent4>
      <a:accent5>
        <a:srgbClr val="D5D5D5"/>
      </a:accent5>
      <a:accent6>
        <a:srgbClr val="E78A2D"/>
      </a:accent6>
      <a:hlink>
        <a:srgbClr val="FF3300"/>
      </a:hlink>
      <a:folHlink>
        <a:srgbClr val="CC9900"/>
      </a:folHlink>
    </a:clrScheme>
    <a:fontScheme name="Office Them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B9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2B2B2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2D"/>
        </a:accent6>
        <a:hlink>
          <a:srgbClr val="FF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.xml><?xml version="1.0" encoding="utf-8"?>
<a:theme xmlns:a="http://schemas.openxmlformats.org/drawingml/2006/main" name="1_Office Theme">
  <a:themeElements>
    <a:clrScheme name="Office Theme 9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B2B2B2"/>
      </a:accent1>
      <a:accent2>
        <a:srgbClr val="FF9933"/>
      </a:accent2>
      <a:accent3>
        <a:srgbClr val="FFFFFF"/>
      </a:accent3>
      <a:accent4>
        <a:srgbClr val="000000"/>
      </a:accent4>
      <a:accent5>
        <a:srgbClr val="D5D5D5"/>
      </a:accent5>
      <a:accent6>
        <a:srgbClr val="E78A2D"/>
      </a:accent6>
      <a:hlink>
        <a:srgbClr val="FF3300"/>
      </a:hlink>
      <a:folHlink>
        <a:srgbClr val="CC9900"/>
      </a:folHlink>
    </a:clrScheme>
    <a:fontScheme name="Office Them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B9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2B2B2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2D"/>
        </a:accent6>
        <a:hlink>
          <a:srgbClr val="FF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1.xml><?xml version="1.0" encoding="utf-8"?>
<a:theme xmlns:a="http://schemas.openxmlformats.org/drawingml/2006/main" name="1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2.xml><?xml version="1.0" encoding="utf-8"?>
<a:theme xmlns:a="http://schemas.openxmlformats.org/drawingml/2006/main" name="18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3.xml><?xml version="1.0" encoding="utf-8"?>
<a:theme xmlns:a="http://schemas.openxmlformats.org/drawingml/2006/main" name="19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4.xml><?xml version="1.0" encoding="utf-8"?>
<a:theme xmlns:a="http://schemas.openxmlformats.org/drawingml/2006/main" name="20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5.xml><?xml version="1.0" encoding="utf-8"?>
<a:theme xmlns:a="http://schemas.openxmlformats.org/drawingml/2006/main" name="2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6.xml><?xml version="1.0" encoding="utf-8"?>
<a:theme xmlns:a="http://schemas.openxmlformats.org/drawingml/2006/main" name="2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4.xml><?xml version="1.0" encoding="utf-8"?>
<a:theme xmlns:a="http://schemas.openxmlformats.org/drawingml/2006/main" name="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5.xml><?xml version="1.0" encoding="utf-8"?>
<a:theme xmlns:a="http://schemas.openxmlformats.org/drawingml/2006/main" name="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6.xml><?xml version="1.0" encoding="utf-8"?>
<a:theme xmlns:a="http://schemas.openxmlformats.org/drawingml/2006/main" name="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7.xml><?xml version="1.0" encoding="utf-8"?>
<a:theme xmlns:a="http://schemas.openxmlformats.org/drawingml/2006/main" name="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8.xml><?xml version="1.0" encoding="utf-8"?>
<a:theme xmlns:a="http://schemas.openxmlformats.org/drawingml/2006/main" name="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9.xml><?xml version="1.0" encoding="utf-8"?>
<a:theme xmlns:a="http://schemas.openxmlformats.org/drawingml/2006/main" name="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34304</TotalTime>
  <Words>2410</Words>
  <Application>Microsoft Office PowerPoint</Application>
  <PresentationFormat>On-screen Show (4:3)</PresentationFormat>
  <Paragraphs>328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20</vt:i4>
      </vt:variant>
    </vt:vector>
  </HeadingPairs>
  <TitlesOfParts>
    <vt:vector size="46" baseType="lpstr">
      <vt:lpstr>1_Office 主题</vt:lpstr>
      <vt:lpstr>1_Office Theme</vt:lpstr>
      <vt:lpstr>WikiTutorialDR</vt:lpstr>
      <vt:lpstr>1_WikiTutorialDR</vt:lpstr>
      <vt:lpstr>2_WikiTutorialDR</vt:lpstr>
      <vt:lpstr>3_WikiTutorialDR</vt:lpstr>
      <vt:lpstr>4_WikiTutorialDR</vt:lpstr>
      <vt:lpstr>5_WikiTutorialDR</vt:lpstr>
      <vt:lpstr>6_WikiTutorialDR</vt:lpstr>
      <vt:lpstr>7_WikiTutorialDR</vt:lpstr>
      <vt:lpstr>8_WikiTutorialDR</vt:lpstr>
      <vt:lpstr>9_WikiTutorialDR</vt:lpstr>
      <vt:lpstr>10_WikiTutorialDR</vt:lpstr>
      <vt:lpstr>11_WikiTutorialDR</vt:lpstr>
      <vt:lpstr>13_WikiTutorialDR</vt:lpstr>
      <vt:lpstr>12_WikiTutorialDR</vt:lpstr>
      <vt:lpstr>14_WikiTutorialDR</vt:lpstr>
      <vt:lpstr>2_Office Theme</vt:lpstr>
      <vt:lpstr>15_WikiTutorialDR</vt:lpstr>
      <vt:lpstr>16_WikiTutorialDR</vt:lpstr>
      <vt:lpstr>17_WikiTutorialDR</vt:lpstr>
      <vt:lpstr>18_WikiTutorialDR</vt:lpstr>
      <vt:lpstr>19_WikiTutorialDR</vt:lpstr>
      <vt:lpstr>20_WikiTutorialDR</vt:lpstr>
      <vt:lpstr>21_WikiTutorialDR</vt:lpstr>
      <vt:lpstr>22_WikiTutorialDR</vt:lpstr>
      <vt:lpstr>KBP2016 Tri-lingual Entity Discovery and Linking Planning </vt:lpstr>
      <vt:lpstr>Looking Forward to KBP2016 EDL</vt:lpstr>
      <vt:lpstr>PowerPoint Presentation</vt:lpstr>
      <vt:lpstr>PowerPoint Presentation</vt:lpstr>
      <vt:lpstr>Scale Up: Source Collection</vt:lpstr>
      <vt:lpstr>Entity Types and Nominal Types</vt:lpstr>
      <vt:lpstr>EDL Assembling?</vt:lpstr>
      <vt:lpstr>Streaming Data</vt:lpstr>
      <vt:lpstr>Language Choice?</vt:lpstr>
      <vt:lpstr>Time Table</vt:lpstr>
      <vt:lpstr>PowerPoint Presentation</vt:lpstr>
      <vt:lpstr>Pilot Data </vt:lpstr>
      <vt:lpstr>Pilot Slot Types</vt:lpstr>
      <vt:lpstr>Data </vt:lpstr>
      <vt:lpstr>Human Annotation Errors</vt:lpstr>
      <vt:lpstr>Overall Performance</vt:lpstr>
      <vt:lpstr>RPI Pipeline Comparison</vt:lpstr>
      <vt:lpstr>CLSF Task Improvement</vt:lpstr>
      <vt:lpstr>Existing Chinese/Spanish/English KBP Resources</vt:lpstr>
      <vt:lpstr>A Chinese/Spanish Resource Wish List</vt:lpstr>
    </vt:vector>
  </TitlesOfParts>
  <Company>S.F.U.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Heng Ji</cp:lastModifiedBy>
  <cp:revision>1818</cp:revision>
  <cp:lastPrinted>2014-08-04T14:03:16Z</cp:lastPrinted>
  <dcterms:created xsi:type="dcterms:W3CDTF">1998-06-19T04:38:52Z</dcterms:created>
  <dcterms:modified xsi:type="dcterms:W3CDTF">2015-11-27T20:36:49Z</dcterms:modified>
</cp:coreProperties>
</file>